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4"/>
  </p:notesMasterIdLst>
  <p:handoutMasterIdLst>
    <p:handoutMasterId r:id="rId15"/>
  </p:handout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1pPr>
    <a:lvl2pPr marL="457200"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2pPr>
    <a:lvl3pPr marL="914400"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3pPr>
    <a:lvl4pPr marL="1371600"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4pPr>
    <a:lvl5pPr marL="1828800"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5pPr>
    <a:lvl6pPr marL="2286000" algn="l" defTabSz="457200" rtl="0" eaLnBrk="1" latinLnBrk="0" hangingPunct="1">
      <a:defRPr sz="2400" kern="1200">
        <a:solidFill>
          <a:schemeClr val="tx1"/>
        </a:solidFill>
        <a:latin typeface="Arial" charset="0"/>
        <a:ea typeface="ＭＳ Ｐゴシック" charset="0"/>
        <a:cs typeface="ＭＳ Ｐゴシック" charset="0"/>
      </a:defRPr>
    </a:lvl6pPr>
    <a:lvl7pPr marL="2743200" algn="l" defTabSz="457200" rtl="0" eaLnBrk="1" latinLnBrk="0" hangingPunct="1">
      <a:defRPr sz="2400" kern="1200">
        <a:solidFill>
          <a:schemeClr val="tx1"/>
        </a:solidFill>
        <a:latin typeface="Arial" charset="0"/>
        <a:ea typeface="ＭＳ Ｐゴシック" charset="0"/>
        <a:cs typeface="ＭＳ Ｐゴシック" charset="0"/>
      </a:defRPr>
    </a:lvl7pPr>
    <a:lvl8pPr marL="3200400" algn="l" defTabSz="457200" rtl="0" eaLnBrk="1" latinLnBrk="0" hangingPunct="1">
      <a:defRPr sz="2400" kern="1200">
        <a:solidFill>
          <a:schemeClr val="tx1"/>
        </a:solidFill>
        <a:latin typeface="Arial" charset="0"/>
        <a:ea typeface="ＭＳ Ｐゴシック" charset="0"/>
        <a:cs typeface="ＭＳ Ｐゴシック" charset="0"/>
      </a:defRPr>
    </a:lvl8pPr>
    <a:lvl9pPr marL="3657600" algn="l" defTabSz="457200" rtl="0" eaLnBrk="1" latinLnBrk="0" hangingPunct="1">
      <a:defRPr sz="2400" kern="1200">
        <a:solidFill>
          <a:schemeClr val="tx1"/>
        </a:solidFill>
        <a:latin typeface="Arial"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B75BB"/>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45" autoAdjust="0"/>
    <p:restoredTop sz="90929"/>
  </p:normalViewPr>
  <p:slideViewPr>
    <p:cSldViewPr>
      <p:cViewPr>
        <p:scale>
          <a:sx n="90" d="100"/>
          <a:sy n="90" d="100"/>
        </p:scale>
        <p:origin x="-1008" y="-72"/>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075" name="Rectangle 3"/>
          <p:cNvSpPr>
            <a:spLocks noGrp="1" noChangeArrowheads="1"/>
          </p:cNvSpPr>
          <p:nvPr>
            <p:ph type="dt" sz="quarter" idx="1"/>
          </p:nvPr>
        </p:nvSpPr>
        <p:spPr bwMode="auto">
          <a:xfrm>
            <a:off x="388620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7" name="Rectangle 5"/>
          <p:cNvSpPr>
            <a:spLocks noGrp="1" noChangeArrowheads="1"/>
          </p:cNvSpPr>
          <p:nvPr>
            <p:ph type="sldNum" sz="quarter" idx="3"/>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b" anchorCtr="0" compatLnSpc="1">
            <a:prstTxWarp prst="textNoShape">
              <a:avLst/>
            </a:prstTxWarp>
          </a:bodyPr>
          <a:lstStyle>
            <a:lvl1pPr algn="r">
              <a:defRPr sz="1200"/>
            </a:lvl1pPr>
          </a:lstStyle>
          <a:p>
            <a:fld id="{9EB4972E-EA2E-FA47-AA5C-754B4B7E0DA7}" type="slidenum">
              <a:rPr lang="en-US"/>
              <a:pPr/>
              <a:t>‹#›</a:t>
            </a:fld>
            <a:endParaRPr lang="en-US"/>
          </a:p>
        </p:txBody>
      </p:sp>
      <p:pic>
        <p:nvPicPr>
          <p:cNvPr id="3078" name="Picture 6" descr="3Rs-tag7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488363"/>
            <a:ext cx="2860675" cy="6556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7952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5123" name="Rectangle 3"/>
          <p:cNvSpPr>
            <a:spLocks noGrp="1" noChangeArrowheads="1"/>
          </p:cNvSpPr>
          <p:nvPr>
            <p:ph type="dt" idx="1"/>
          </p:nvPr>
        </p:nvSpPr>
        <p:spPr bwMode="auto">
          <a:xfrm>
            <a:off x="388620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51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5125" name="Rectangle 5"/>
          <p:cNvSpPr>
            <a:spLocks noGrp="1" noChangeArrowheads="1"/>
          </p:cNvSpPr>
          <p:nvPr>
            <p:ph type="body" sz="quarter" idx="3"/>
          </p:nvPr>
        </p:nvSpPr>
        <p:spPr bwMode="auto">
          <a:xfrm>
            <a:off x="914400" y="4343400"/>
            <a:ext cx="50292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126" name="Rectangle 6"/>
          <p:cNvSpPr>
            <a:spLocks noGrp="1" noChangeArrowheads="1"/>
          </p:cNvSpPr>
          <p:nvPr>
            <p:ph type="ftr" sz="quarter" idx="4"/>
          </p:nvPr>
        </p:nvSpPr>
        <p:spPr bwMode="auto">
          <a:xfrm>
            <a:off x="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5127" name="Rectangle 7"/>
          <p:cNvSpPr>
            <a:spLocks noGrp="1" noChangeArrowheads="1"/>
          </p:cNvSpPr>
          <p:nvPr>
            <p:ph type="sldNum" sz="quarter" idx="5"/>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b" anchorCtr="0" compatLnSpc="1">
            <a:prstTxWarp prst="textNoShape">
              <a:avLst/>
            </a:prstTxWarp>
          </a:bodyPr>
          <a:lstStyle>
            <a:lvl1pPr algn="r">
              <a:defRPr sz="1200"/>
            </a:lvl1pPr>
          </a:lstStyle>
          <a:p>
            <a:fld id="{D47FFB9B-BE44-1D43-81E3-9754800D4702}" type="slidenum">
              <a:rPr lang="en-US"/>
              <a:pPr/>
              <a:t>‹#›</a:t>
            </a:fld>
            <a:endParaRPr lang="en-US"/>
          </a:p>
        </p:txBody>
      </p:sp>
    </p:spTree>
    <p:extLst>
      <p:ext uri="{BB962C8B-B14F-4D97-AF65-F5344CB8AC3E}">
        <p14:creationId xmlns:p14="http://schemas.microsoft.com/office/powerpoint/2010/main" val="270205731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ＭＳ Ｐゴシック" charset="0"/>
        <a:cs typeface="ＭＳ Ｐゴシック" charset="0"/>
      </a:defRPr>
    </a:lvl1pPr>
    <a:lvl2pPr marL="457200" algn="l" rtl="0" fontAlgn="base">
      <a:spcBef>
        <a:spcPct val="30000"/>
      </a:spcBef>
      <a:spcAft>
        <a:spcPct val="0"/>
      </a:spcAft>
      <a:defRPr sz="1200" kern="1200">
        <a:solidFill>
          <a:schemeClr val="tx1"/>
        </a:solidFill>
        <a:latin typeface="Arial" charset="0"/>
        <a:ea typeface="ＭＳ Ｐゴシック" charset="0"/>
        <a:cs typeface="+mn-cs"/>
      </a:defRPr>
    </a:lvl2pPr>
    <a:lvl3pPr marL="914400" algn="l" rtl="0" fontAlgn="base">
      <a:spcBef>
        <a:spcPct val="30000"/>
      </a:spcBef>
      <a:spcAft>
        <a:spcPct val="0"/>
      </a:spcAft>
      <a:defRPr sz="1200" kern="1200">
        <a:solidFill>
          <a:schemeClr val="tx1"/>
        </a:solidFill>
        <a:latin typeface="Arial" charset="0"/>
        <a:ea typeface="ＭＳ Ｐゴシック" charset="0"/>
        <a:cs typeface="+mn-cs"/>
      </a:defRPr>
    </a:lvl3pPr>
    <a:lvl4pPr marL="1371600" algn="l" rtl="0" fontAlgn="base">
      <a:spcBef>
        <a:spcPct val="30000"/>
      </a:spcBef>
      <a:spcAft>
        <a:spcPct val="0"/>
      </a:spcAft>
      <a:defRPr sz="1200" kern="1200">
        <a:solidFill>
          <a:schemeClr val="tx1"/>
        </a:solidFill>
        <a:latin typeface="Arial" charset="0"/>
        <a:ea typeface="ＭＳ Ｐゴシック" charset="0"/>
        <a:cs typeface="+mn-cs"/>
      </a:defRPr>
    </a:lvl4pPr>
    <a:lvl5pPr marL="1828800" algn="l" rtl="0" fontAlgn="base">
      <a:spcBef>
        <a:spcPct val="30000"/>
      </a:spcBef>
      <a:spcAft>
        <a:spcPct val="0"/>
      </a:spcAft>
      <a:defRPr sz="1200" kern="1200">
        <a:solidFill>
          <a:schemeClr val="tx1"/>
        </a:solidFill>
        <a:latin typeface="Arial"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Rot="1" noChangeAspect="1" noChangeArrowheads="1" noTextEdit="1"/>
          </p:cNvSpPr>
          <p:nvPr>
            <p:ph type="sldImg"/>
          </p:nvPr>
        </p:nvSpPr>
        <p:spPr>
          <a:ln/>
        </p:spPr>
      </p:sp>
      <p:sp>
        <p:nvSpPr>
          <p:cNvPr id="5123"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p>
            <a:pPr eaLnBrk="1" hangingPunct="1">
              <a:defRPr/>
            </a:pPr>
            <a:endParaRPr lang="en-US">
              <a:latin typeface="Calibri" charset="0"/>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a:ln/>
        </p:spPr>
      </p:sp>
      <p:sp>
        <p:nvSpPr>
          <p:cNvPr id="7171" name="Notes Placeholder 2"/>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p>
            <a:pPr>
              <a:defRPr/>
            </a:pPr>
            <a:endParaRPr lang="en-US">
              <a:latin typeface="Calibri" charset="0"/>
              <a:cs typeface="+mn-cs"/>
            </a:endParaRPr>
          </a:p>
        </p:txBody>
      </p:sp>
      <p:sp>
        <p:nvSpPr>
          <p:cNvPr id="7172" name="Slide Number Placeholder 3"/>
          <p:cNvSpPr>
            <a:spLocks noGrp="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4000">
                <a:solidFill>
                  <a:schemeClr val="tx1"/>
                </a:solidFill>
                <a:latin typeface="Arial" charset="0"/>
                <a:ea typeface="ＭＳ Ｐゴシック" charset="0"/>
              </a:defRPr>
            </a:lvl1pPr>
            <a:lvl2pPr marL="742950" indent="-285750">
              <a:defRPr sz="4000">
                <a:solidFill>
                  <a:schemeClr val="tx1"/>
                </a:solidFill>
                <a:latin typeface="Arial" charset="0"/>
                <a:ea typeface="ＭＳ Ｐゴシック" charset="0"/>
              </a:defRPr>
            </a:lvl2pPr>
            <a:lvl3pPr marL="1143000" indent="-228600">
              <a:defRPr sz="4000">
                <a:solidFill>
                  <a:schemeClr val="tx1"/>
                </a:solidFill>
                <a:latin typeface="Arial" charset="0"/>
                <a:ea typeface="ＭＳ Ｐゴシック" charset="0"/>
              </a:defRPr>
            </a:lvl3pPr>
            <a:lvl4pPr marL="1600200" indent="-228600">
              <a:defRPr sz="4000">
                <a:solidFill>
                  <a:schemeClr val="tx1"/>
                </a:solidFill>
                <a:latin typeface="Arial" charset="0"/>
                <a:ea typeface="ＭＳ Ｐゴシック" charset="0"/>
              </a:defRPr>
            </a:lvl4pPr>
            <a:lvl5pPr marL="2057400" indent="-228600">
              <a:defRPr sz="4000">
                <a:solidFill>
                  <a:schemeClr val="tx1"/>
                </a:solidFill>
                <a:latin typeface="Arial" charset="0"/>
                <a:ea typeface="ＭＳ Ｐゴシック" charset="0"/>
              </a:defRPr>
            </a:lvl5pPr>
            <a:lvl6pPr marL="2514600" indent="-228600" eaLnBrk="0" fontAlgn="base" hangingPunct="0">
              <a:spcBef>
                <a:spcPct val="0"/>
              </a:spcBef>
              <a:spcAft>
                <a:spcPct val="0"/>
              </a:spcAft>
              <a:defRPr sz="4000">
                <a:solidFill>
                  <a:schemeClr val="tx1"/>
                </a:solidFill>
                <a:latin typeface="Arial" charset="0"/>
                <a:ea typeface="ＭＳ Ｐゴシック" charset="0"/>
              </a:defRPr>
            </a:lvl6pPr>
            <a:lvl7pPr marL="2971800" indent="-228600" eaLnBrk="0" fontAlgn="base" hangingPunct="0">
              <a:spcBef>
                <a:spcPct val="0"/>
              </a:spcBef>
              <a:spcAft>
                <a:spcPct val="0"/>
              </a:spcAft>
              <a:defRPr sz="4000">
                <a:solidFill>
                  <a:schemeClr val="tx1"/>
                </a:solidFill>
                <a:latin typeface="Arial" charset="0"/>
                <a:ea typeface="ＭＳ Ｐゴシック" charset="0"/>
              </a:defRPr>
            </a:lvl7pPr>
            <a:lvl8pPr marL="3429000" indent="-228600" eaLnBrk="0" fontAlgn="base" hangingPunct="0">
              <a:spcBef>
                <a:spcPct val="0"/>
              </a:spcBef>
              <a:spcAft>
                <a:spcPct val="0"/>
              </a:spcAft>
              <a:defRPr sz="4000">
                <a:solidFill>
                  <a:schemeClr val="tx1"/>
                </a:solidFill>
                <a:latin typeface="Arial" charset="0"/>
                <a:ea typeface="ＭＳ Ｐゴシック" charset="0"/>
              </a:defRPr>
            </a:lvl8pPr>
            <a:lvl9pPr marL="3886200" indent="-228600" eaLnBrk="0" fontAlgn="base" hangingPunct="0">
              <a:spcBef>
                <a:spcPct val="0"/>
              </a:spcBef>
              <a:spcAft>
                <a:spcPct val="0"/>
              </a:spcAft>
              <a:defRPr sz="4000">
                <a:solidFill>
                  <a:schemeClr val="tx1"/>
                </a:solidFill>
                <a:latin typeface="Arial" charset="0"/>
                <a:ea typeface="ＭＳ Ｐゴシック" charset="0"/>
              </a:defRPr>
            </a:lvl9pPr>
          </a:lstStyle>
          <a:p>
            <a:pPr>
              <a:defRPr/>
            </a:pPr>
            <a:fld id="{4CF704B7-5ACA-AA4C-BB85-FC242E81B776}" type="slidenum">
              <a:rPr lang="en-US" sz="1200" smtClean="0"/>
              <a:pPr>
                <a:defRPr/>
              </a:pPr>
              <a:t>2</a:t>
            </a:fld>
            <a:endParaRPr lang="en-US" sz="120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p>
            <a:pPr eaLnBrk="1" hangingPunct="1">
              <a:defRPr/>
            </a:pPr>
            <a:endParaRPr lang="en-US">
              <a:latin typeface="Calibri" charset="0"/>
              <a:cs typeface="+mn-cs"/>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p>
            <a:pPr eaLnBrk="1" hangingPunct="1">
              <a:defRPr/>
            </a:pPr>
            <a:endParaRPr lang="en-US">
              <a:latin typeface="Calibri" charset="0"/>
              <a:cs typeface="+mn-cs"/>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r>
              <a:rPr lang="en-US">
                <a:latin typeface="Calibri" charset="0"/>
                <a:cs typeface="+mn-cs"/>
              </a:rPr>
              <a:t>You’ll notice the word “queer” has “careful” next to it in parentheses. Be sure to tell students that “queer” is sometimes used as an insult, and in that case, it is wrong. Some people, however, use “queer” as an identity – usually because all the other category names don’t feel right to them. This can refer to sexual orientation or gender identity.</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F2AC7B4A-B503-0647-9E89-6994AA04F748}" type="slidenum">
              <a:rPr lang="en-US"/>
              <a:pPr/>
              <a:t>‹#›</a:t>
            </a:fld>
            <a:endParaRPr lang="en-US"/>
          </a:p>
        </p:txBody>
      </p:sp>
    </p:spTree>
    <p:extLst>
      <p:ext uri="{BB962C8B-B14F-4D97-AF65-F5344CB8AC3E}">
        <p14:creationId xmlns:p14="http://schemas.microsoft.com/office/powerpoint/2010/main" val="27382207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D07054AD-A1F7-4F49-BD34-3D45287FAE03}" type="slidenum">
              <a:rPr lang="en-US"/>
              <a:pPr/>
              <a:t>‹#›</a:t>
            </a:fld>
            <a:endParaRPr lang="en-US"/>
          </a:p>
        </p:txBody>
      </p:sp>
    </p:spTree>
    <p:extLst>
      <p:ext uri="{BB962C8B-B14F-4D97-AF65-F5344CB8AC3E}">
        <p14:creationId xmlns:p14="http://schemas.microsoft.com/office/powerpoint/2010/main" val="5430623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442D6DB1-95A2-134E-B54B-FC7938673012}" type="slidenum">
              <a:rPr lang="en-US"/>
              <a:pPr/>
              <a:t>‹#›</a:t>
            </a:fld>
            <a:endParaRPr lang="en-US"/>
          </a:p>
        </p:txBody>
      </p:sp>
    </p:spTree>
    <p:extLst>
      <p:ext uri="{BB962C8B-B14F-4D97-AF65-F5344CB8AC3E}">
        <p14:creationId xmlns:p14="http://schemas.microsoft.com/office/powerpoint/2010/main" val="188942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84A312D2-F0C4-C445-B2DF-C10EE0E95061}" type="slidenum">
              <a:rPr lang="en-US"/>
              <a:pPr/>
              <a:t>‹#›</a:t>
            </a:fld>
            <a:endParaRPr lang="en-US"/>
          </a:p>
        </p:txBody>
      </p:sp>
    </p:spTree>
    <p:extLst>
      <p:ext uri="{BB962C8B-B14F-4D97-AF65-F5344CB8AC3E}">
        <p14:creationId xmlns:p14="http://schemas.microsoft.com/office/powerpoint/2010/main" val="19146295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2441C086-C874-D941-9EA0-E34C271974C8}" type="slidenum">
              <a:rPr lang="en-US"/>
              <a:pPr/>
              <a:t>‹#›</a:t>
            </a:fld>
            <a:endParaRPr lang="en-US"/>
          </a:p>
        </p:txBody>
      </p:sp>
    </p:spTree>
    <p:extLst>
      <p:ext uri="{BB962C8B-B14F-4D97-AF65-F5344CB8AC3E}">
        <p14:creationId xmlns:p14="http://schemas.microsoft.com/office/powerpoint/2010/main" val="6176893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42894890-3B89-3C42-88D1-74842000CE36}" type="slidenum">
              <a:rPr lang="en-US"/>
              <a:pPr/>
              <a:t>‹#›</a:t>
            </a:fld>
            <a:endParaRPr lang="en-US"/>
          </a:p>
        </p:txBody>
      </p:sp>
    </p:spTree>
    <p:extLst>
      <p:ext uri="{BB962C8B-B14F-4D97-AF65-F5344CB8AC3E}">
        <p14:creationId xmlns:p14="http://schemas.microsoft.com/office/powerpoint/2010/main" val="17067152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6"/>
          <p:cNvSpPr>
            <a:spLocks noGrp="1"/>
          </p:cNvSpPr>
          <p:nvPr>
            <p:ph type="ftr" sz="quarter" idx="10"/>
          </p:nvPr>
        </p:nvSpPr>
        <p:spPr/>
        <p:txBody>
          <a:bodyPr/>
          <a:lstStyle>
            <a:lvl1pPr>
              <a:defRPr/>
            </a:lvl1pPr>
          </a:lstStyle>
          <a:p>
            <a:endParaRPr lang="en-US"/>
          </a:p>
        </p:txBody>
      </p:sp>
      <p:sp>
        <p:nvSpPr>
          <p:cNvPr id="8" name="Slide Number Placeholder 7"/>
          <p:cNvSpPr>
            <a:spLocks noGrp="1"/>
          </p:cNvSpPr>
          <p:nvPr>
            <p:ph type="sldNum" sz="quarter" idx="11"/>
          </p:nvPr>
        </p:nvSpPr>
        <p:spPr/>
        <p:txBody>
          <a:bodyPr/>
          <a:lstStyle>
            <a:lvl1pPr>
              <a:defRPr/>
            </a:lvl1pPr>
          </a:lstStyle>
          <a:p>
            <a:fld id="{97EE35A8-5249-1C40-8C7D-FF5D945A2B39}" type="slidenum">
              <a:rPr lang="en-US"/>
              <a:pPr/>
              <a:t>‹#›</a:t>
            </a:fld>
            <a:endParaRPr lang="en-US"/>
          </a:p>
        </p:txBody>
      </p:sp>
    </p:spTree>
    <p:extLst>
      <p:ext uri="{BB962C8B-B14F-4D97-AF65-F5344CB8AC3E}">
        <p14:creationId xmlns:p14="http://schemas.microsoft.com/office/powerpoint/2010/main" val="33879042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lvl1pPr>
              <a:defRPr/>
            </a:lvl1pPr>
          </a:lstStyle>
          <a:p>
            <a:endParaRPr lang="en-US"/>
          </a:p>
        </p:txBody>
      </p:sp>
      <p:sp>
        <p:nvSpPr>
          <p:cNvPr id="4" name="Slide Number Placeholder 3"/>
          <p:cNvSpPr>
            <a:spLocks noGrp="1"/>
          </p:cNvSpPr>
          <p:nvPr>
            <p:ph type="sldNum" sz="quarter" idx="11"/>
          </p:nvPr>
        </p:nvSpPr>
        <p:spPr/>
        <p:txBody>
          <a:bodyPr/>
          <a:lstStyle>
            <a:lvl1pPr>
              <a:defRPr/>
            </a:lvl1pPr>
          </a:lstStyle>
          <a:p>
            <a:fld id="{1DD5DDCF-59EC-A04B-B36E-19CC1FD2984D}" type="slidenum">
              <a:rPr lang="en-US"/>
              <a:pPr/>
              <a:t>‹#›</a:t>
            </a:fld>
            <a:endParaRPr lang="en-US"/>
          </a:p>
        </p:txBody>
      </p:sp>
    </p:spTree>
    <p:extLst>
      <p:ext uri="{BB962C8B-B14F-4D97-AF65-F5344CB8AC3E}">
        <p14:creationId xmlns:p14="http://schemas.microsoft.com/office/powerpoint/2010/main" val="10939204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endParaRPr lang="en-US"/>
          </a:p>
        </p:txBody>
      </p:sp>
      <p:sp>
        <p:nvSpPr>
          <p:cNvPr id="3" name="Slide Number Placeholder 2"/>
          <p:cNvSpPr>
            <a:spLocks noGrp="1"/>
          </p:cNvSpPr>
          <p:nvPr>
            <p:ph type="sldNum" sz="quarter" idx="11"/>
          </p:nvPr>
        </p:nvSpPr>
        <p:spPr/>
        <p:txBody>
          <a:bodyPr/>
          <a:lstStyle>
            <a:lvl1pPr>
              <a:defRPr/>
            </a:lvl1pPr>
          </a:lstStyle>
          <a:p>
            <a:fld id="{CB6ED17C-74E0-A240-9EE1-9BCB43767B4C}" type="slidenum">
              <a:rPr lang="en-US"/>
              <a:pPr/>
              <a:t>‹#›</a:t>
            </a:fld>
            <a:endParaRPr lang="en-US"/>
          </a:p>
        </p:txBody>
      </p:sp>
    </p:spTree>
    <p:extLst>
      <p:ext uri="{BB962C8B-B14F-4D97-AF65-F5344CB8AC3E}">
        <p14:creationId xmlns:p14="http://schemas.microsoft.com/office/powerpoint/2010/main" val="179012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DFCD744C-EF90-1A45-BB08-372804ECFFB2}" type="slidenum">
              <a:rPr lang="en-US"/>
              <a:pPr/>
              <a:t>‹#›</a:t>
            </a:fld>
            <a:endParaRPr lang="en-US"/>
          </a:p>
        </p:txBody>
      </p:sp>
    </p:spTree>
    <p:extLst>
      <p:ext uri="{BB962C8B-B14F-4D97-AF65-F5344CB8AC3E}">
        <p14:creationId xmlns:p14="http://schemas.microsoft.com/office/powerpoint/2010/main" val="186246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B2CF013D-FB92-D942-B3DF-3B47E22EC626}" type="slidenum">
              <a:rPr lang="en-US"/>
              <a:pPr/>
              <a:t>‹#›</a:t>
            </a:fld>
            <a:endParaRPr lang="en-US"/>
          </a:p>
        </p:txBody>
      </p:sp>
    </p:spTree>
    <p:extLst>
      <p:ext uri="{BB962C8B-B14F-4D97-AF65-F5344CB8AC3E}">
        <p14:creationId xmlns:p14="http://schemas.microsoft.com/office/powerpoint/2010/main" val="30029698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r">
              <a:defRPr sz="1400"/>
            </a:lvl1pPr>
          </a:lstStyle>
          <a:p>
            <a:fld id="{2FA97541-3F81-5648-8384-F117A887DA48}" type="slidenum">
              <a:rPr lang="en-US"/>
              <a:pPr/>
              <a:t>‹#›</a:t>
            </a:fld>
            <a:endParaRPr lang="en-US"/>
          </a:p>
        </p:txBody>
      </p:sp>
      <p:pic>
        <p:nvPicPr>
          <p:cNvPr id="1033" name="Picture 9" descr="3Rs-tag7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6316663"/>
            <a:ext cx="2362200" cy="541337"/>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000">
          <a:solidFill>
            <a:srgbClr val="1B75BB"/>
          </a:solidFill>
          <a:latin typeface="+mj-lt"/>
          <a:ea typeface="+mj-ea"/>
          <a:cs typeface="+mj-cs"/>
        </a:defRPr>
      </a:lvl1pPr>
      <a:lvl2pPr algn="ctr" rtl="0" eaLnBrk="1" fontAlgn="base" hangingPunct="1">
        <a:spcBef>
          <a:spcPct val="0"/>
        </a:spcBef>
        <a:spcAft>
          <a:spcPct val="0"/>
        </a:spcAft>
        <a:defRPr sz="4000">
          <a:solidFill>
            <a:srgbClr val="1B75BB"/>
          </a:solidFill>
          <a:latin typeface="Gotham Book" charset="0"/>
          <a:ea typeface="ＭＳ Ｐゴシック" charset="0"/>
          <a:cs typeface="ＭＳ Ｐゴシック" charset="0"/>
        </a:defRPr>
      </a:lvl2pPr>
      <a:lvl3pPr algn="ctr" rtl="0" eaLnBrk="1" fontAlgn="base" hangingPunct="1">
        <a:spcBef>
          <a:spcPct val="0"/>
        </a:spcBef>
        <a:spcAft>
          <a:spcPct val="0"/>
        </a:spcAft>
        <a:defRPr sz="4000">
          <a:solidFill>
            <a:srgbClr val="1B75BB"/>
          </a:solidFill>
          <a:latin typeface="Gotham Book" charset="0"/>
          <a:ea typeface="ＭＳ Ｐゴシック" charset="0"/>
          <a:cs typeface="ＭＳ Ｐゴシック" charset="0"/>
        </a:defRPr>
      </a:lvl3pPr>
      <a:lvl4pPr algn="ctr" rtl="0" eaLnBrk="1" fontAlgn="base" hangingPunct="1">
        <a:spcBef>
          <a:spcPct val="0"/>
        </a:spcBef>
        <a:spcAft>
          <a:spcPct val="0"/>
        </a:spcAft>
        <a:defRPr sz="4000">
          <a:solidFill>
            <a:srgbClr val="1B75BB"/>
          </a:solidFill>
          <a:latin typeface="Gotham Book" charset="0"/>
          <a:ea typeface="ＭＳ Ｐゴシック" charset="0"/>
          <a:cs typeface="ＭＳ Ｐゴシック" charset="0"/>
        </a:defRPr>
      </a:lvl4pPr>
      <a:lvl5pPr algn="ctr" rtl="0" eaLnBrk="1" fontAlgn="base" hangingPunct="1">
        <a:spcBef>
          <a:spcPct val="0"/>
        </a:spcBef>
        <a:spcAft>
          <a:spcPct val="0"/>
        </a:spcAft>
        <a:defRPr sz="4000">
          <a:solidFill>
            <a:srgbClr val="1B75BB"/>
          </a:solidFill>
          <a:latin typeface="Gotham Book" charset="0"/>
          <a:ea typeface="ＭＳ Ｐゴシック" charset="0"/>
          <a:cs typeface="ＭＳ Ｐゴシック" charset="0"/>
        </a:defRPr>
      </a:lvl5pPr>
      <a:lvl6pPr marL="457200" algn="ctr" rtl="0" eaLnBrk="1" fontAlgn="base" hangingPunct="1">
        <a:spcBef>
          <a:spcPct val="0"/>
        </a:spcBef>
        <a:spcAft>
          <a:spcPct val="0"/>
        </a:spcAft>
        <a:defRPr sz="4000">
          <a:solidFill>
            <a:srgbClr val="1B75BB"/>
          </a:solidFill>
          <a:latin typeface="Gotham Book" charset="0"/>
          <a:ea typeface="ＭＳ Ｐゴシック" charset="0"/>
          <a:cs typeface="ＭＳ Ｐゴシック" charset="0"/>
        </a:defRPr>
      </a:lvl6pPr>
      <a:lvl7pPr marL="914400" algn="ctr" rtl="0" eaLnBrk="1" fontAlgn="base" hangingPunct="1">
        <a:spcBef>
          <a:spcPct val="0"/>
        </a:spcBef>
        <a:spcAft>
          <a:spcPct val="0"/>
        </a:spcAft>
        <a:defRPr sz="4000">
          <a:solidFill>
            <a:srgbClr val="1B75BB"/>
          </a:solidFill>
          <a:latin typeface="Gotham Book" charset="0"/>
          <a:ea typeface="ＭＳ Ｐゴシック" charset="0"/>
          <a:cs typeface="ＭＳ Ｐゴシック" charset="0"/>
        </a:defRPr>
      </a:lvl7pPr>
      <a:lvl8pPr marL="1371600" algn="ctr" rtl="0" eaLnBrk="1" fontAlgn="base" hangingPunct="1">
        <a:spcBef>
          <a:spcPct val="0"/>
        </a:spcBef>
        <a:spcAft>
          <a:spcPct val="0"/>
        </a:spcAft>
        <a:defRPr sz="4000">
          <a:solidFill>
            <a:srgbClr val="1B75BB"/>
          </a:solidFill>
          <a:latin typeface="Gotham Book" charset="0"/>
          <a:ea typeface="ＭＳ Ｐゴシック" charset="0"/>
          <a:cs typeface="ＭＳ Ｐゴシック" charset="0"/>
        </a:defRPr>
      </a:lvl8pPr>
      <a:lvl9pPr marL="1828800" algn="ctr" rtl="0" eaLnBrk="1" fontAlgn="base" hangingPunct="1">
        <a:spcBef>
          <a:spcPct val="0"/>
        </a:spcBef>
        <a:spcAft>
          <a:spcPct val="0"/>
        </a:spcAft>
        <a:defRPr sz="4000">
          <a:solidFill>
            <a:srgbClr val="1B75BB"/>
          </a:solidFill>
          <a:latin typeface="Gotham Book" charset="0"/>
          <a:ea typeface="ＭＳ Ｐゴシック" charset="0"/>
          <a:cs typeface="ＭＳ Ｐゴシック"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ea typeface="+mn-ea"/>
        </a:defRPr>
      </a:lvl2pPr>
      <a:lvl3pPr marL="1143000" indent="-228600" algn="l" rtl="0" eaLnBrk="1" fontAlgn="base" hangingPunct="1">
        <a:spcBef>
          <a:spcPct val="20000"/>
        </a:spcBef>
        <a:spcAft>
          <a:spcPct val="0"/>
        </a:spcAft>
        <a:buChar char="•"/>
        <a:defRPr sz="2400">
          <a:solidFill>
            <a:schemeClr val="tx1"/>
          </a:solidFill>
          <a:latin typeface="+mn-lt"/>
          <a:ea typeface="+mn-ea"/>
        </a:defRPr>
      </a:lvl3pPr>
      <a:lvl4pPr marL="1600200" indent="-228600" algn="l" rtl="0" eaLnBrk="1" fontAlgn="base" hangingPunct="1">
        <a:spcBef>
          <a:spcPct val="20000"/>
        </a:spcBef>
        <a:spcAft>
          <a:spcPct val="0"/>
        </a:spcAft>
        <a:buChar char="–"/>
        <a:defRPr sz="2000">
          <a:solidFill>
            <a:schemeClr val="tx1"/>
          </a:solidFill>
          <a:latin typeface="+mn-lt"/>
          <a:ea typeface="+mn-ea"/>
        </a:defRPr>
      </a:lvl4pPr>
      <a:lvl5pPr marL="2057400" indent="-228600" algn="l" rtl="0" eaLnBrk="1" fontAlgn="base" hangingPunct="1">
        <a:spcBef>
          <a:spcPct val="20000"/>
        </a:spcBef>
        <a:spcAft>
          <a:spcPct val="0"/>
        </a:spcAft>
        <a:buChar char="»"/>
        <a:defRPr sz="2000">
          <a:solidFill>
            <a:schemeClr val="tx1"/>
          </a:solidFill>
          <a:latin typeface="+mn-lt"/>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ubtitle 2"/>
          <p:cNvSpPr>
            <a:spLocks noGrp="1"/>
          </p:cNvSpPr>
          <p:nvPr>
            <p:ph type="subTitle" idx="4294967295"/>
          </p:nvPr>
        </p:nvSpPr>
        <p:spPr>
          <a:xfrm>
            <a:off x="457200" y="3581400"/>
            <a:ext cx="8077200" cy="1584325"/>
          </a:xfrm>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marL="0" indent="0" algn="ctr">
              <a:buNone/>
            </a:pPr>
            <a:r>
              <a:rPr lang="en-US" dirty="0" smtClean="0"/>
              <a:t>6th </a:t>
            </a:r>
            <a:r>
              <a:rPr lang="en-US" dirty="0"/>
              <a:t>Grade Lesson – </a:t>
            </a:r>
            <a:r>
              <a:rPr lang="en-US" dirty="0" smtClean="0"/>
              <a:t>I Am Who I Am from</a:t>
            </a:r>
            <a:endParaRPr lang="en-US" dirty="0"/>
          </a:p>
          <a:p>
            <a:pPr marL="0" indent="0" algn="ctr">
              <a:buNone/>
            </a:pPr>
            <a:r>
              <a:rPr lang="en-US" dirty="0"/>
              <a:t>Rights, Respect, Responsibility: A K-12 Sexuality Education Curriculum</a:t>
            </a:r>
          </a:p>
          <a:p>
            <a:endParaRPr lang="en-US" sz="5400" dirty="0"/>
          </a:p>
          <a:p>
            <a:pPr marL="0" indent="0" algn="ctr" eaLnBrk="1" hangingPunct="1">
              <a:buFont typeface="Wingdings" charset="0"/>
              <a:buNone/>
              <a:defRPr/>
            </a:pPr>
            <a:endParaRPr lang="en-US" sz="5400" b="1" i="1" dirty="0">
              <a:solidFill>
                <a:schemeClr val="tx2"/>
              </a:solidFill>
              <a:effectLst/>
              <a:latin typeface="Arial" charset="0"/>
              <a:cs typeface="Arial" charset="0"/>
            </a:endParaRPr>
          </a:p>
        </p:txBody>
      </p:sp>
      <p:sp>
        <p:nvSpPr>
          <p:cNvPr id="2" name="Title 1"/>
          <p:cNvSpPr>
            <a:spLocks noGrp="1"/>
          </p:cNvSpPr>
          <p:nvPr>
            <p:ph type="ctrTitle" idx="4294967295"/>
          </p:nvPr>
        </p:nvSpPr>
        <p:spPr>
          <a:xfrm>
            <a:off x="533400" y="1143000"/>
            <a:ext cx="8229600" cy="2308225"/>
          </a:xfrm>
        </p:spPr>
        <p:txBody>
          <a:bodyPr bIns="91440">
            <a:normAutofit fontScale="90000"/>
          </a:bodyPr>
          <a:lstStyle/>
          <a:p>
            <a:pPr>
              <a:lnSpc>
                <a:spcPct val="75000"/>
              </a:lnSpc>
              <a:defRPr/>
            </a:pPr>
            <a:r>
              <a:rPr lang="en-US" sz="6600" dirty="0">
                <a:effectLst/>
                <a:latin typeface="Arial" pitchFamily="34" charset="0"/>
                <a:ea typeface="+mj-ea"/>
                <a:cs typeface="Arial" pitchFamily="34" charset="0"/>
              </a:rPr>
              <a:t>Who Am I</a:t>
            </a:r>
            <a:r>
              <a:rPr lang="en-US" sz="6600" dirty="0" smtClean="0">
                <a:effectLst/>
                <a:latin typeface="Arial" pitchFamily="34" charset="0"/>
                <a:ea typeface="+mj-ea"/>
                <a:cs typeface="Arial" pitchFamily="34" charset="0"/>
              </a:rPr>
              <a:t>?</a:t>
            </a:r>
            <a:br>
              <a:rPr lang="en-US" sz="6600" dirty="0" smtClean="0">
                <a:effectLst/>
                <a:latin typeface="Arial" pitchFamily="34" charset="0"/>
                <a:ea typeface="+mj-ea"/>
                <a:cs typeface="Arial" pitchFamily="34" charset="0"/>
              </a:rPr>
            </a:br>
            <a:r>
              <a:rPr lang="en-US" sz="4900" dirty="0">
                <a:latin typeface="Arial" charset="0"/>
                <a:cs typeface="Arial" charset="0"/>
              </a:rPr>
              <a:t>Understanding Gender Identity </a:t>
            </a:r>
            <a:r>
              <a:rPr lang="en-US" sz="4900" dirty="0" smtClean="0">
                <a:latin typeface="Arial" charset="0"/>
                <a:cs typeface="Arial" charset="0"/>
              </a:rPr>
              <a:t>and Sexual </a:t>
            </a:r>
            <a:r>
              <a:rPr lang="en-US" sz="4900" dirty="0">
                <a:latin typeface="Arial" charset="0"/>
                <a:cs typeface="Arial" charset="0"/>
              </a:rPr>
              <a:t>Orientation</a:t>
            </a:r>
            <a:r>
              <a:rPr lang="en-US" sz="4900" i="1" dirty="0">
                <a:solidFill>
                  <a:schemeClr val="tx2"/>
                </a:solidFill>
                <a:latin typeface="Arial" charset="0"/>
                <a:cs typeface="Arial" charset="0"/>
              </a:rPr>
              <a:t/>
            </a:r>
            <a:br>
              <a:rPr lang="en-US" sz="4900" i="1" dirty="0">
                <a:solidFill>
                  <a:schemeClr val="tx2"/>
                </a:solidFill>
                <a:latin typeface="Arial" charset="0"/>
                <a:cs typeface="Arial" charset="0"/>
              </a:rPr>
            </a:br>
            <a:endParaRPr lang="en-US" sz="6600" dirty="0" smtClean="0">
              <a:latin typeface="Arial" pitchFamily="34" charset="0"/>
              <a:cs typeface="Arial" pitchFamily="34" charset="0"/>
            </a:endParaRPr>
          </a:p>
        </p:txBody>
      </p:sp>
      <p:pic>
        <p:nvPicPr>
          <p:cNvPr id="4" name="Picture 3" descr="afy_logo-medium-WEB-2-18-10.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70158" y="6026067"/>
            <a:ext cx="2438400" cy="817756"/>
          </a:xfrm>
          <a:prstGeom prst="rect">
            <a:avLst/>
          </a:prstGeom>
        </p:spPr>
      </p:pic>
    </p:spTree>
    <p:extLst>
      <p:ext uri="{BB962C8B-B14F-4D97-AF65-F5344CB8AC3E}">
        <p14:creationId xmlns:p14="http://schemas.microsoft.com/office/powerpoint/2010/main" val="25764122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rrowheads="1"/>
          </p:cNvSpPr>
          <p:nvPr>
            <p:ph type="title"/>
          </p:nvPr>
        </p:nvSpPr>
        <p:spPr>
          <a:xfrm>
            <a:off x="685800" y="457200"/>
            <a:ext cx="7772400" cy="1143000"/>
          </a:xfrm>
        </p:spPr>
        <p:txBody>
          <a:bodyPr/>
          <a:lstStyle/>
          <a:p>
            <a:pPr eaLnBrk="1" hangingPunct="1">
              <a:defRPr/>
            </a:pPr>
            <a:r>
              <a:rPr lang="en-US" dirty="0">
                <a:latin typeface="Arial" charset="0"/>
                <a:cs typeface="Arial" charset="0"/>
              </a:rPr>
              <a:t>What is </a:t>
            </a:r>
            <a:r>
              <a:rPr lang="ja-JP" altLang="en-US" dirty="0">
                <a:latin typeface="Arial" charset="0"/>
                <a:cs typeface="Arial" charset="0"/>
              </a:rPr>
              <a:t>“</a:t>
            </a:r>
            <a:r>
              <a:rPr lang="en-US" dirty="0">
                <a:latin typeface="Arial" charset="0"/>
                <a:cs typeface="Arial" charset="0"/>
              </a:rPr>
              <a:t>Sexual Orientation</a:t>
            </a:r>
            <a:r>
              <a:rPr lang="ja-JP" altLang="en-US" dirty="0">
                <a:latin typeface="Arial" charset="0"/>
                <a:cs typeface="Arial" charset="0"/>
              </a:rPr>
              <a:t>”</a:t>
            </a:r>
            <a:r>
              <a:rPr lang="en-US" dirty="0">
                <a:latin typeface="Arial" charset="0"/>
                <a:cs typeface="Arial" charset="0"/>
              </a:rPr>
              <a:t>?</a:t>
            </a:r>
          </a:p>
        </p:txBody>
      </p:sp>
      <p:sp>
        <p:nvSpPr>
          <p:cNvPr id="38915" name="Rectangle 3"/>
          <p:cNvSpPr>
            <a:spLocks noGrp="1" noChangeArrowheads="1"/>
          </p:cNvSpPr>
          <p:nvPr>
            <p:ph type="body" idx="1"/>
          </p:nvPr>
        </p:nvSpPr>
        <p:spPr>
          <a:xfrm>
            <a:off x="685800" y="1295400"/>
            <a:ext cx="7772400" cy="4114800"/>
          </a:xfrm>
        </p:spPr>
        <p:txBody>
          <a:bodyPr/>
          <a:lstStyle/>
          <a:p>
            <a:pPr algn="ctr" eaLnBrk="1" hangingPunct="1">
              <a:buFont typeface="Wingdings" charset="0"/>
              <a:buNone/>
              <a:defRPr/>
            </a:pPr>
            <a:endParaRPr lang="en-US" sz="4000" b="1" dirty="0">
              <a:latin typeface="Arial" charset="0"/>
              <a:cs typeface="Arial" charset="0"/>
            </a:endParaRPr>
          </a:p>
          <a:p>
            <a:pPr algn="ctr" eaLnBrk="1" hangingPunct="1">
              <a:buFont typeface="Wingdings" charset="0"/>
              <a:buNone/>
              <a:defRPr/>
            </a:pPr>
            <a:r>
              <a:rPr lang="ja-JP" altLang="en-US" sz="4800" b="1" dirty="0">
                <a:latin typeface="Arial" charset="0"/>
                <a:cs typeface="Arial" charset="0"/>
              </a:rPr>
              <a:t>“</a:t>
            </a:r>
            <a:r>
              <a:rPr lang="en-US" sz="4800" b="1" dirty="0">
                <a:latin typeface="Arial" charset="0"/>
                <a:cs typeface="Arial" charset="0"/>
              </a:rPr>
              <a:t>The gender(s) of the people to whom we are attracted, physically and romantically</a:t>
            </a:r>
            <a:r>
              <a:rPr lang="ja-JP" altLang="en-US" sz="4800" b="1" dirty="0">
                <a:latin typeface="Arial" charset="0"/>
                <a:cs typeface="Arial" charset="0"/>
              </a:rPr>
              <a:t>”</a:t>
            </a:r>
            <a:endParaRPr lang="en-US" sz="4800" b="1" dirty="0">
              <a:latin typeface="Arial" charset="0"/>
              <a:cs typeface="Arial" charset="0"/>
            </a:endParaRPr>
          </a:p>
        </p:txBody>
      </p:sp>
      <p:pic>
        <p:nvPicPr>
          <p:cNvPr id="4" name="Picture 3" descr="afy_logo-medium-WEB-2-18-10.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70158" y="6026067"/>
            <a:ext cx="2438400" cy="817756"/>
          </a:xfrm>
          <a:prstGeom prst="rect">
            <a:avLst/>
          </a:prstGeom>
        </p:spPr>
      </p:pic>
    </p:spTree>
    <p:extLst>
      <p:ext uri="{BB962C8B-B14F-4D97-AF65-F5344CB8AC3E}">
        <p14:creationId xmlns:p14="http://schemas.microsoft.com/office/powerpoint/2010/main" val="137620753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38915">
                                            <p:txEl>
                                              <p:pRg st="1" end="1"/>
                                            </p:txEl>
                                          </p:spTgt>
                                        </p:tgtEl>
                                        <p:attrNameLst>
                                          <p:attrName>style.visibility</p:attrName>
                                        </p:attrNameLst>
                                      </p:cBhvr>
                                      <p:to>
                                        <p:strVal val="visible"/>
                                      </p:to>
                                    </p:set>
                                    <p:anim calcmode="discrete" valueType="clr">
                                      <p:cBhvr override="childStyle">
                                        <p:cTn id="7" dur="80"/>
                                        <p:tgtEl>
                                          <p:spTgt spid="38915">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8915">
                                            <p:txEl>
                                              <p:pRg st="1" end="1"/>
                                            </p:txEl>
                                          </p:spTgt>
                                        </p:tgtEl>
                                        <p:attrNameLst>
                                          <p:attrName>fillcolor</p:attrName>
                                        </p:attrNameLst>
                                      </p:cBhvr>
                                      <p:tavLst>
                                        <p:tav tm="0">
                                          <p:val>
                                            <p:clrVal>
                                              <a:schemeClr val="accent2"/>
                                            </p:clrVal>
                                          </p:val>
                                        </p:tav>
                                        <p:tav tm="50000">
                                          <p:val>
                                            <p:clrVal>
                                              <a:schemeClr val="hlink"/>
                                            </p:clrVal>
                                          </p:val>
                                        </p:tav>
                                      </p:tavLst>
                                    </p:anim>
                                    <p:set>
                                      <p:cBhvr>
                                        <p:cTn id="9" dur="80"/>
                                        <p:tgtEl>
                                          <p:spTgt spid="38915">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Rot="1" noChangeArrowheads="1"/>
          </p:cNvSpPr>
          <p:nvPr>
            <p:ph type="title"/>
          </p:nvPr>
        </p:nvSpPr>
        <p:spPr>
          <a:xfrm>
            <a:off x="685800" y="0"/>
            <a:ext cx="7772400" cy="1143000"/>
          </a:xfrm>
        </p:spPr>
        <p:txBody>
          <a:bodyPr/>
          <a:lstStyle/>
          <a:p>
            <a:pPr eaLnBrk="1" hangingPunct="1"/>
            <a:r>
              <a:rPr lang="en-US" dirty="0">
                <a:effectLst/>
                <a:latin typeface="Arial" charset="0"/>
                <a:cs typeface="Arial" charset="0"/>
              </a:rPr>
              <a:t>What is “Sexual Orientation”?</a:t>
            </a:r>
          </a:p>
        </p:txBody>
      </p:sp>
      <p:sp>
        <p:nvSpPr>
          <p:cNvPr id="145411" name="Rectangle 3"/>
          <p:cNvSpPr>
            <a:spLocks noGrp="1" noChangeArrowheads="1"/>
          </p:cNvSpPr>
          <p:nvPr>
            <p:ph type="body" idx="1"/>
          </p:nvPr>
        </p:nvSpPr>
        <p:spPr>
          <a:xfrm>
            <a:off x="685800" y="1600200"/>
            <a:ext cx="7772400" cy="4114800"/>
          </a:xfrm>
        </p:spPr>
        <p:txBody>
          <a:bodyPr/>
          <a:lstStyle/>
          <a:p>
            <a:pPr algn="ctr" eaLnBrk="1" hangingPunct="1">
              <a:lnSpc>
                <a:spcPct val="80000"/>
              </a:lnSpc>
              <a:buFont typeface="Wingdings" charset="0"/>
              <a:buNone/>
            </a:pPr>
            <a:r>
              <a:rPr lang="en-US" sz="2400" b="1" dirty="0">
                <a:effectLst/>
                <a:latin typeface="Arial" charset="0"/>
                <a:cs typeface="Arial" charset="0"/>
              </a:rPr>
              <a:t>“The gender(s) of the people to whom we are attracted, physically and romantically.”</a:t>
            </a:r>
          </a:p>
          <a:p>
            <a:pPr algn="ctr" eaLnBrk="1" hangingPunct="1">
              <a:lnSpc>
                <a:spcPct val="80000"/>
              </a:lnSpc>
              <a:buFont typeface="Wingdings" charset="0"/>
              <a:buNone/>
            </a:pPr>
            <a:endParaRPr lang="en-US" sz="2400" b="1" dirty="0">
              <a:effectLst/>
              <a:latin typeface="Arial" charset="0"/>
              <a:cs typeface="Arial" charset="0"/>
            </a:endParaRPr>
          </a:p>
          <a:p>
            <a:pPr eaLnBrk="1" hangingPunct="1">
              <a:lnSpc>
                <a:spcPct val="80000"/>
              </a:lnSpc>
              <a:buFont typeface="Wingdings" charset="0"/>
              <a:buNone/>
            </a:pPr>
            <a:r>
              <a:rPr lang="en-US" sz="2400" b="1" i="1" u="sng" dirty="0">
                <a:effectLst/>
                <a:latin typeface="Arial" charset="0"/>
                <a:cs typeface="Arial" charset="0"/>
              </a:rPr>
              <a:t>Two things of note:</a:t>
            </a:r>
          </a:p>
          <a:p>
            <a:pPr eaLnBrk="1" hangingPunct="1">
              <a:lnSpc>
                <a:spcPct val="80000"/>
              </a:lnSpc>
              <a:buFont typeface="Wingdings" charset="0"/>
              <a:buNone/>
            </a:pPr>
            <a:endParaRPr lang="en-US" sz="2400" b="1" i="1" dirty="0">
              <a:effectLst/>
              <a:latin typeface="Arial" charset="0"/>
              <a:cs typeface="Arial" charset="0"/>
            </a:endParaRPr>
          </a:p>
          <a:p>
            <a:pPr eaLnBrk="1" hangingPunct="1">
              <a:lnSpc>
                <a:spcPct val="80000"/>
              </a:lnSpc>
            </a:pPr>
            <a:r>
              <a:rPr lang="en-US" sz="2400" dirty="0">
                <a:effectLst/>
                <a:latin typeface="Arial" charset="0"/>
                <a:cs typeface="Arial" charset="0"/>
              </a:rPr>
              <a:t>May include more than one gender</a:t>
            </a:r>
          </a:p>
          <a:p>
            <a:pPr eaLnBrk="1" hangingPunct="1">
              <a:lnSpc>
                <a:spcPct val="80000"/>
              </a:lnSpc>
            </a:pPr>
            <a:endParaRPr lang="en-US" sz="2400" dirty="0">
              <a:effectLst/>
              <a:latin typeface="Arial" charset="0"/>
              <a:cs typeface="Arial" charset="0"/>
            </a:endParaRPr>
          </a:p>
          <a:p>
            <a:pPr eaLnBrk="1" hangingPunct="1">
              <a:lnSpc>
                <a:spcPct val="80000"/>
              </a:lnSpc>
            </a:pPr>
            <a:r>
              <a:rPr lang="en-US" sz="2400" dirty="0">
                <a:effectLst/>
                <a:latin typeface="Arial" charset="0"/>
                <a:cs typeface="Arial" charset="0"/>
              </a:rPr>
              <a:t>Includes romantic love:  you can know your orientation (who you’re attracted to and/or could fall in love with) without necessarily doing something sexual with another person</a:t>
            </a:r>
          </a:p>
        </p:txBody>
      </p:sp>
      <p:pic>
        <p:nvPicPr>
          <p:cNvPr id="4" name="Picture 3" descr="afy_logo-medium-WEB-2-18-10.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70158" y="6026067"/>
            <a:ext cx="2438400" cy="817756"/>
          </a:xfrm>
          <a:prstGeom prst="rect">
            <a:avLst/>
          </a:prstGeom>
        </p:spPr>
      </p:pic>
    </p:spTree>
    <p:extLst>
      <p:ext uri="{BB962C8B-B14F-4D97-AF65-F5344CB8AC3E}">
        <p14:creationId xmlns:p14="http://schemas.microsoft.com/office/powerpoint/2010/main" val="84213840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145411">
                                            <p:txEl>
                                              <p:pRg st="2" end="2"/>
                                            </p:txEl>
                                          </p:spTgt>
                                        </p:tgtEl>
                                        <p:attrNameLst>
                                          <p:attrName>style.visibility</p:attrName>
                                        </p:attrNameLst>
                                      </p:cBhvr>
                                      <p:to>
                                        <p:strVal val="visible"/>
                                      </p:to>
                                    </p:set>
                                    <p:animEffect transition="in" filter="wipe(left)">
                                      <p:cBhvr>
                                        <p:cTn id="7" dur="500"/>
                                        <p:tgtEl>
                                          <p:spTgt spid="145411">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145411">
                                            <p:txEl>
                                              <p:pRg st="4" end="4"/>
                                            </p:txEl>
                                          </p:spTgt>
                                        </p:tgtEl>
                                        <p:attrNameLst>
                                          <p:attrName>style.visibility</p:attrName>
                                        </p:attrNameLst>
                                      </p:cBhvr>
                                      <p:to>
                                        <p:strVal val="visible"/>
                                      </p:to>
                                    </p:set>
                                    <p:animEffect transition="in" filter="wipe(left)">
                                      <p:cBhvr>
                                        <p:cTn id="12" dur="500"/>
                                        <p:tgtEl>
                                          <p:spTgt spid="145411">
                                            <p:txEl>
                                              <p:pRg st="4" end="4"/>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145411">
                                            <p:txEl>
                                              <p:pRg st="6" end="6"/>
                                            </p:txEl>
                                          </p:spTgt>
                                        </p:tgtEl>
                                        <p:attrNameLst>
                                          <p:attrName>style.visibility</p:attrName>
                                        </p:attrNameLst>
                                      </p:cBhvr>
                                      <p:to>
                                        <p:strVal val="visible"/>
                                      </p:to>
                                    </p:set>
                                    <p:animEffect transition="in" filter="wipe(left)">
                                      <p:cBhvr>
                                        <p:cTn id="17" dur="500"/>
                                        <p:tgtEl>
                                          <p:spTgt spid="14541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rrowheads="1"/>
          </p:cNvSpPr>
          <p:nvPr>
            <p:ph type="title"/>
          </p:nvPr>
        </p:nvSpPr>
        <p:spPr>
          <a:xfrm>
            <a:off x="685800" y="457200"/>
            <a:ext cx="7772400" cy="1143000"/>
          </a:xfrm>
        </p:spPr>
        <p:txBody>
          <a:bodyPr/>
          <a:lstStyle/>
          <a:p>
            <a:pPr eaLnBrk="1" hangingPunct="1">
              <a:defRPr/>
            </a:pPr>
            <a:r>
              <a:rPr lang="en-US" dirty="0">
                <a:latin typeface="Arial" charset="0"/>
                <a:cs typeface="Arial" charset="0"/>
              </a:rPr>
              <a:t>Current Categories for Sexual Orientation</a:t>
            </a:r>
          </a:p>
        </p:txBody>
      </p:sp>
      <p:sp>
        <p:nvSpPr>
          <p:cNvPr id="39939" name="Rectangle 3"/>
          <p:cNvSpPr>
            <a:spLocks noGrp="1" noChangeArrowheads="1"/>
          </p:cNvSpPr>
          <p:nvPr>
            <p:ph type="body" sz="half" idx="1"/>
          </p:nvPr>
        </p:nvSpPr>
        <p:spPr>
          <a:xfrm>
            <a:off x="457200" y="1951037"/>
            <a:ext cx="4043363" cy="4525963"/>
          </a:xfrm>
        </p:spPr>
        <p:txBody>
          <a:bodyPr/>
          <a:lstStyle/>
          <a:p>
            <a:pPr eaLnBrk="1" hangingPunct="1">
              <a:defRPr/>
            </a:pPr>
            <a:r>
              <a:rPr lang="en-US" sz="3600" b="1" dirty="0">
                <a:latin typeface="Arial" charset="0"/>
                <a:cs typeface="Arial" charset="0"/>
              </a:rPr>
              <a:t>Heterosexual</a:t>
            </a:r>
          </a:p>
          <a:p>
            <a:pPr eaLnBrk="1" hangingPunct="1">
              <a:defRPr/>
            </a:pPr>
            <a:endParaRPr lang="en-US" sz="3600" b="1" dirty="0">
              <a:latin typeface="Arial" charset="0"/>
              <a:cs typeface="Arial" charset="0"/>
            </a:endParaRPr>
          </a:p>
          <a:p>
            <a:pPr eaLnBrk="1" hangingPunct="1">
              <a:defRPr/>
            </a:pPr>
            <a:r>
              <a:rPr lang="en-US" sz="3600" b="1" dirty="0">
                <a:latin typeface="Arial" charset="0"/>
                <a:cs typeface="Arial" charset="0"/>
              </a:rPr>
              <a:t>Lesbian or Gay</a:t>
            </a:r>
          </a:p>
          <a:p>
            <a:pPr eaLnBrk="1" hangingPunct="1">
              <a:defRPr/>
            </a:pPr>
            <a:endParaRPr lang="en-US" sz="3600" b="1" dirty="0">
              <a:latin typeface="Arial" charset="0"/>
              <a:cs typeface="Arial" charset="0"/>
            </a:endParaRPr>
          </a:p>
          <a:p>
            <a:pPr eaLnBrk="1" hangingPunct="1">
              <a:defRPr/>
            </a:pPr>
            <a:r>
              <a:rPr lang="en-US" sz="3600" b="1" dirty="0">
                <a:latin typeface="Arial" charset="0"/>
                <a:cs typeface="Arial" charset="0"/>
              </a:rPr>
              <a:t>Bisexual</a:t>
            </a:r>
          </a:p>
        </p:txBody>
      </p:sp>
      <p:sp>
        <p:nvSpPr>
          <p:cNvPr id="39940" name="Rectangle 4"/>
          <p:cNvSpPr>
            <a:spLocks noGrp="1" noChangeArrowheads="1"/>
          </p:cNvSpPr>
          <p:nvPr>
            <p:ph type="body" sz="half" idx="2"/>
          </p:nvPr>
        </p:nvSpPr>
        <p:spPr>
          <a:xfrm>
            <a:off x="4643438" y="1951037"/>
            <a:ext cx="4043362" cy="4525963"/>
          </a:xfrm>
        </p:spPr>
        <p:txBody>
          <a:bodyPr/>
          <a:lstStyle/>
          <a:p>
            <a:pPr>
              <a:defRPr/>
            </a:pPr>
            <a:r>
              <a:rPr lang="en-US" sz="3600" b="1" dirty="0" smtClean="0">
                <a:latin typeface="Arial" pitchFamily="34" charset="0"/>
                <a:ea typeface="+mn-ea"/>
                <a:cs typeface="Arial" pitchFamily="34" charset="0"/>
              </a:rPr>
              <a:t>Queer (Careful!)</a:t>
            </a:r>
          </a:p>
          <a:p>
            <a:pPr eaLnBrk="1" hangingPunct="1">
              <a:buFont typeface="Wingdings" panose="05000000000000000000" pitchFamily="2" charset="2"/>
              <a:buChar char="n"/>
              <a:defRPr/>
            </a:pPr>
            <a:endParaRPr lang="en-US" sz="3600" b="1" dirty="0" smtClean="0">
              <a:latin typeface="Arial" pitchFamily="34" charset="0"/>
              <a:ea typeface="+mn-ea"/>
              <a:cs typeface="Arial" pitchFamily="34" charset="0"/>
            </a:endParaRPr>
          </a:p>
          <a:p>
            <a:pPr>
              <a:defRPr/>
            </a:pPr>
            <a:r>
              <a:rPr lang="en-US" sz="3600" b="1" dirty="0" smtClean="0">
                <a:latin typeface="Arial" pitchFamily="34" charset="0"/>
                <a:ea typeface="+mn-ea"/>
                <a:cs typeface="Arial" pitchFamily="34" charset="0"/>
              </a:rPr>
              <a:t>Others?</a:t>
            </a:r>
          </a:p>
          <a:p>
            <a:pPr eaLnBrk="1" hangingPunct="1">
              <a:buFont typeface="Wingdings" panose="05000000000000000000" pitchFamily="2" charset="2"/>
              <a:buChar char="n"/>
              <a:defRPr/>
            </a:pPr>
            <a:endParaRPr lang="en-US" sz="3200" b="1" dirty="0" smtClean="0">
              <a:latin typeface="Arial" pitchFamily="34" charset="0"/>
              <a:ea typeface="+mn-ea"/>
              <a:cs typeface="Arial" pitchFamily="34" charset="0"/>
            </a:endParaRPr>
          </a:p>
        </p:txBody>
      </p:sp>
      <p:pic>
        <p:nvPicPr>
          <p:cNvPr id="5" name="Picture 4" descr="afy_logo-medium-WEB-2-18-10.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70158" y="6026067"/>
            <a:ext cx="2438400" cy="817756"/>
          </a:xfrm>
          <a:prstGeom prst="rect">
            <a:avLst/>
          </a:prstGeom>
        </p:spPr>
      </p:pic>
    </p:spTree>
    <p:extLst>
      <p:ext uri="{BB962C8B-B14F-4D97-AF65-F5344CB8AC3E}">
        <p14:creationId xmlns:p14="http://schemas.microsoft.com/office/powerpoint/2010/main" val="215560707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39938"/>
                                        </p:tgtEl>
                                        <p:attrNameLst>
                                          <p:attrName>style.visibility</p:attrName>
                                        </p:attrNameLst>
                                      </p:cBhvr>
                                      <p:to>
                                        <p:strVal val="visible"/>
                                      </p:to>
                                    </p:set>
                                    <p:animScale>
                                      <p:cBhvr>
                                        <p:cTn id="7" dur="500" decel="50000" fill="hold">
                                          <p:stCondLst>
                                            <p:cond delay="0"/>
                                          </p:stCondLst>
                                        </p:cTn>
                                        <p:tgtEl>
                                          <p:spTgt spid="3993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500" decel="50000" fill="hold">
                                          <p:stCondLst>
                                            <p:cond delay="0"/>
                                          </p:stCondLst>
                                        </p:cTn>
                                        <p:tgtEl>
                                          <p:spTgt spid="39938"/>
                                        </p:tgtEl>
                                        <p:attrNameLst>
                                          <p:attrName>ppt_x</p:attrName>
                                          <p:attrName>ppt_y</p:attrName>
                                        </p:attrNameLst>
                                      </p:cBhvr>
                                    </p:animMotion>
                                    <p:animEffect transition="in" filter="fade">
                                      <p:cBhvr>
                                        <p:cTn id="9" dur="500"/>
                                        <p:tgtEl>
                                          <p:spTgt spid="39938"/>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3" presetClass="entr" presetSubtype="16" fill="hold" nodeType="clickEffect">
                                  <p:stCondLst>
                                    <p:cond delay="0"/>
                                  </p:stCondLst>
                                  <p:childTnLst>
                                    <p:set>
                                      <p:cBhvr>
                                        <p:cTn id="13" dur="1" fill="hold">
                                          <p:stCondLst>
                                            <p:cond delay="0"/>
                                          </p:stCondLst>
                                        </p:cTn>
                                        <p:tgtEl>
                                          <p:spTgt spid="39939">
                                            <p:txEl>
                                              <p:pRg st="0" end="0"/>
                                            </p:txEl>
                                          </p:spTgt>
                                        </p:tgtEl>
                                        <p:attrNameLst>
                                          <p:attrName>style.visibility</p:attrName>
                                        </p:attrNameLst>
                                      </p:cBhvr>
                                      <p:to>
                                        <p:strVal val="visible"/>
                                      </p:to>
                                    </p:set>
                                    <p:anim calcmode="lin" valueType="num">
                                      <p:cBhvr>
                                        <p:cTn id="14" dur="500" fill="hold"/>
                                        <p:tgtEl>
                                          <p:spTgt spid="39939">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9939">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23" presetClass="entr" presetSubtype="16" fill="hold" nodeType="clickEffect">
                                  <p:stCondLst>
                                    <p:cond delay="0"/>
                                  </p:stCondLst>
                                  <p:childTnLst>
                                    <p:set>
                                      <p:cBhvr>
                                        <p:cTn id="19" dur="1" fill="hold">
                                          <p:stCondLst>
                                            <p:cond delay="0"/>
                                          </p:stCondLst>
                                        </p:cTn>
                                        <p:tgtEl>
                                          <p:spTgt spid="39939">
                                            <p:txEl>
                                              <p:pRg st="2" end="2"/>
                                            </p:txEl>
                                          </p:spTgt>
                                        </p:tgtEl>
                                        <p:attrNameLst>
                                          <p:attrName>style.visibility</p:attrName>
                                        </p:attrNameLst>
                                      </p:cBhvr>
                                      <p:to>
                                        <p:strVal val="visible"/>
                                      </p:to>
                                    </p:set>
                                    <p:anim calcmode="lin" valueType="num">
                                      <p:cBhvr>
                                        <p:cTn id="20" dur="500" fill="hold"/>
                                        <p:tgtEl>
                                          <p:spTgt spid="39939">
                                            <p:txEl>
                                              <p:pRg st="2" end="2"/>
                                            </p:txEl>
                                          </p:spTgt>
                                        </p:tgtEl>
                                        <p:attrNameLst>
                                          <p:attrName>ppt_w</p:attrName>
                                        </p:attrNameLst>
                                      </p:cBhvr>
                                      <p:tavLst>
                                        <p:tav tm="0">
                                          <p:val>
                                            <p:fltVal val="0"/>
                                          </p:val>
                                        </p:tav>
                                        <p:tav tm="100000">
                                          <p:val>
                                            <p:strVal val="#ppt_w"/>
                                          </p:val>
                                        </p:tav>
                                      </p:tavLst>
                                    </p:anim>
                                    <p:anim calcmode="lin" valueType="num">
                                      <p:cBhvr>
                                        <p:cTn id="21" dur="500" fill="hold"/>
                                        <p:tgtEl>
                                          <p:spTgt spid="39939">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23" presetClass="entr" presetSubtype="16" fill="hold" nodeType="clickEffect">
                                  <p:stCondLst>
                                    <p:cond delay="0"/>
                                  </p:stCondLst>
                                  <p:childTnLst>
                                    <p:set>
                                      <p:cBhvr>
                                        <p:cTn id="25" dur="1" fill="hold">
                                          <p:stCondLst>
                                            <p:cond delay="0"/>
                                          </p:stCondLst>
                                        </p:cTn>
                                        <p:tgtEl>
                                          <p:spTgt spid="39939">
                                            <p:txEl>
                                              <p:pRg st="4" end="4"/>
                                            </p:txEl>
                                          </p:spTgt>
                                        </p:tgtEl>
                                        <p:attrNameLst>
                                          <p:attrName>style.visibility</p:attrName>
                                        </p:attrNameLst>
                                      </p:cBhvr>
                                      <p:to>
                                        <p:strVal val="visible"/>
                                      </p:to>
                                    </p:set>
                                    <p:anim calcmode="lin" valueType="num">
                                      <p:cBhvr>
                                        <p:cTn id="26" dur="500" fill="hold"/>
                                        <p:tgtEl>
                                          <p:spTgt spid="39939">
                                            <p:txEl>
                                              <p:pRg st="4" end="4"/>
                                            </p:txEl>
                                          </p:spTgt>
                                        </p:tgtEl>
                                        <p:attrNameLst>
                                          <p:attrName>ppt_w</p:attrName>
                                        </p:attrNameLst>
                                      </p:cBhvr>
                                      <p:tavLst>
                                        <p:tav tm="0">
                                          <p:val>
                                            <p:fltVal val="0"/>
                                          </p:val>
                                        </p:tav>
                                        <p:tav tm="100000">
                                          <p:val>
                                            <p:strVal val="#ppt_w"/>
                                          </p:val>
                                        </p:tav>
                                      </p:tavLst>
                                    </p:anim>
                                    <p:anim calcmode="lin" valueType="num">
                                      <p:cBhvr>
                                        <p:cTn id="27" dur="500" fill="hold"/>
                                        <p:tgtEl>
                                          <p:spTgt spid="39939">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23" presetClass="entr" presetSubtype="16" fill="hold" nodeType="clickEffect">
                                  <p:stCondLst>
                                    <p:cond delay="0"/>
                                  </p:stCondLst>
                                  <p:childTnLst>
                                    <p:set>
                                      <p:cBhvr>
                                        <p:cTn id="31" dur="1" fill="hold">
                                          <p:stCondLst>
                                            <p:cond delay="0"/>
                                          </p:stCondLst>
                                        </p:cTn>
                                        <p:tgtEl>
                                          <p:spTgt spid="39940">
                                            <p:txEl>
                                              <p:pRg st="0" end="0"/>
                                            </p:txEl>
                                          </p:spTgt>
                                        </p:tgtEl>
                                        <p:attrNameLst>
                                          <p:attrName>style.visibility</p:attrName>
                                        </p:attrNameLst>
                                      </p:cBhvr>
                                      <p:to>
                                        <p:strVal val="visible"/>
                                      </p:to>
                                    </p:set>
                                    <p:anim calcmode="lin" valueType="num">
                                      <p:cBhvr>
                                        <p:cTn id="32" dur="500" fill="hold"/>
                                        <p:tgtEl>
                                          <p:spTgt spid="39940">
                                            <p:txEl>
                                              <p:pRg st="0" end="0"/>
                                            </p:txEl>
                                          </p:spTgt>
                                        </p:tgtEl>
                                        <p:attrNameLst>
                                          <p:attrName>ppt_w</p:attrName>
                                        </p:attrNameLst>
                                      </p:cBhvr>
                                      <p:tavLst>
                                        <p:tav tm="0">
                                          <p:val>
                                            <p:fltVal val="0"/>
                                          </p:val>
                                        </p:tav>
                                        <p:tav tm="100000">
                                          <p:val>
                                            <p:strVal val="#ppt_w"/>
                                          </p:val>
                                        </p:tav>
                                      </p:tavLst>
                                    </p:anim>
                                    <p:anim calcmode="lin" valueType="num">
                                      <p:cBhvr>
                                        <p:cTn id="33" dur="500" fill="hold"/>
                                        <p:tgtEl>
                                          <p:spTgt spid="39940">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34" fill="hold" nodeType="clickPar">
                      <p:stCondLst>
                        <p:cond delay="indefinite"/>
                      </p:stCondLst>
                      <p:childTnLst>
                        <p:par>
                          <p:cTn id="35" fill="hold" nodeType="withGroup">
                            <p:stCondLst>
                              <p:cond delay="0"/>
                            </p:stCondLst>
                            <p:childTnLst>
                              <p:par>
                                <p:cTn id="36" presetID="23" presetClass="entr" presetSubtype="16" fill="hold" nodeType="clickEffect">
                                  <p:stCondLst>
                                    <p:cond delay="0"/>
                                  </p:stCondLst>
                                  <p:childTnLst>
                                    <p:set>
                                      <p:cBhvr>
                                        <p:cTn id="37" dur="1" fill="hold">
                                          <p:stCondLst>
                                            <p:cond delay="0"/>
                                          </p:stCondLst>
                                        </p:cTn>
                                        <p:tgtEl>
                                          <p:spTgt spid="39940">
                                            <p:txEl>
                                              <p:pRg st="2" end="2"/>
                                            </p:txEl>
                                          </p:spTgt>
                                        </p:tgtEl>
                                        <p:attrNameLst>
                                          <p:attrName>style.visibility</p:attrName>
                                        </p:attrNameLst>
                                      </p:cBhvr>
                                      <p:to>
                                        <p:strVal val="visible"/>
                                      </p:to>
                                    </p:set>
                                    <p:anim calcmode="lin" valueType="num">
                                      <p:cBhvr>
                                        <p:cTn id="38" dur="500" fill="hold"/>
                                        <p:tgtEl>
                                          <p:spTgt spid="39940">
                                            <p:txEl>
                                              <p:pRg st="2" end="2"/>
                                            </p:txEl>
                                          </p:spTgt>
                                        </p:tgtEl>
                                        <p:attrNameLst>
                                          <p:attrName>ppt_w</p:attrName>
                                        </p:attrNameLst>
                                      </p:cBhvr>
                                      <p:tavLst>
                                        <p:tav tm="0">
                                          <p:val>
                                            <p:fltVal val="0"/>
                                          </p:val>
                                        </p:tav>
                                        <p:tav tm="100000">
                                          <p:val>
                                            <p:strVal val="#ppt_w"/>
                                          </p:val>
                                        </p:tav>
                                      </p:tavLst>
                                    </p:anim>
                                    <p:anim calcmode="lin" valueType="num">
                                      <p:cBhvr>
                                        <p:cTn id="39" dur="500" fill="hold"/>
                                        <p:tgtEl>
                                          <p:spTgt spid="39940">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a:latin typeface="Arial" charset="0"/>
                <a:cs typeface="Arial" charset="0"/>
              </a:rPr>
              <a:t>What is Gender?</a:t>
            </a:r>
          </a:p>
        </p:txBody>
      </p:sp>
      <p:sp>
        <p:nvSpPr>
          <p:cNvPr id="16386" name="Content Placeholder 2"/>
          <p:cNvSpPr>
            <a:spLocks noGrp="1"/>
          </p:cNvSpPr>
          <p:nvPr>
            <p:ph idx="1"/>
          </p:nvPr>
        </p:nvSpPr>
        <p:spPr/>
        <p:txBody>
          <a:bodyPr/>
          <a:lstStyle/>
          <a:p>
            <a:r>
              <a:rPr lang="en-US">
                <a:effectLst/>
                <a:latin typeface="Arial" charset="0"/>
                <a:cs typeface="Arial" charset="0"/>
              </a:rPr>
              <a:t>Combination of our body parts and chromosomes – and how we feel about having both.</a:t>
            </a:r>
          </a:p>
          <a:p>
            <a:endParaRPr lang="en-US">
              <a:effectLst/>
              <a:latin typeface="Arial" charset="0"/>
              <a:cs typeface="Arial" charset="0"/>
            </a:endParaRPr>
          </a:p>
          <a:p>
            <a:r>
              <a:rPr lang="en-US">
                <a:effectLst/>
                <a:latin typeface="Arial" charset="0"/>
                <a:cs typeface="Arial" charset="0"/>
              </a:rPr>
              <a:t>There</a:t>
            </a:r>
            <a:r>
              <a:rPr lang="ja-JP" altLang="en-US">
                <a:effectLst/>
                <a:latin typeface="Arial" charset="0"/>
                <a:cs typeface="Arial" charset="0"/>
              </a:rPr>
              <a:t>’</a:t>
            </a:r>
            <a:r>
              <a:rPr lang="en-US" altLang="ja-JP">
                <a:effectLst/>
                <a:latin typeface="Arial" charset="0"/>
                <a:cs typeface="Arial" charset="0"/>
              </a:rPr>
              <a:t>s a social element, too – will often be treated differently based on our gender (real or perceived).</a:t>
            </a:r>
          </a:p>
          <a:p>
            <a:endParaRPr lang="en-US">
              <a:effectLst/>
              <a:latin typeface="Arial" charset="0"/>
              <a:cs typeface="Arial" charset="0"/>
            </a:endParaRPr>
          </a:p>
          <a:p>
            <a:pPr>
              <a:buFont typeface="Wingdings" charset="0"/>
              <a:buNone/>
            </a:pPr>
            <a:endParaRPr lang="en-US">
              <a:effectLst/>
              <a:latin typeface="Arial" charset="0"/>
              <a:cs typeface="Arial" charset="0"/>
            </a:endParaRPr>
          </a:p>
        </p:txBody>
      </p:sp>
      <p:pic>
        <p:nvPicPr>
          <p:cNvPr id="4" name="Picture 3" descr="afy_logo-medium-WEB-2-18-10.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70158" y="6026067"/>
            <a:ext cx="2438400" cy="817756"/>
          </a:xfrm>
          <a:prstGeom prst="rect">
            <a:avLst/>
          </a:prstGeom>
        </p:spPr>
      </p:pic>
    </p:spTree>
    <p:extLst>
      <p:ext uri="{BB962C8B-B14F-4D97-AF65-F5344CB8AC3E}">
        <p14:creationId xmlns:p14="http://schemas.microsoft.com/office/powerpoint/2010/main" val="1670868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2400" cy="1143000"/>
          </a:xfrm>
        </p:spPr>
        <p:txBody>
          <a:bodyPr/>
          <a:lstStyle/>
          <a:p>
            <a:pPr>
              <a:defRPr/>
            </a:pPr>
            <a:r>
              <a:rPr lang="en-US" b="0">
                <a:latin typeface="Arial" charset="0"/>
                <a:cs typeface="Arial" charset="0"/>
              </a:rPr>
              <a:t>Boys and Girls</a:t>
            </a:r>
          </a:p>
        </p:txBody>
      </p:sp>
      <p:sp>
        <p:nvSpPr>
          <p:cNvPr id="18434" name="Content Placeholder 3"/>
          <p:cNvSpPr>
            <a:spLocks noGrp="1"/>
          </p:cNvSpPr>
          <p:nvPr>
            <p:ph sz="half" idx="1"/>
          </p:nvPr>
        </p:nvSpPr>
        <p:spPr>
          <a:xfrm>
            <a:off x="685800" y="1600200"/>
            <a:ext cx="3810000" cy="4114800"/>
          </a:xfrm>
        </p:spPr>
        <p:txBody>
          <a:bodyPr/>
          <a:lstStyle/>
          <a:p>
            <a:pPr marL="0" indent="0">
              <a:buFont typeface="Wingdings" charset="0"/>
              <a:buNone/>
            </a:pPr>
            <a:r>
              <a:rPr lang="en-US" dirty="0">
                <a:effectLst/>
                <a:latin typeface="Arial" charset="0"/>
                <a:cs typeface="Arial" charset="0"/>
              </a:rPr>
              <a:t>Someone who</a:t>
            </a:r>
            <a:r>
              <a:rPr lang="ja-JP" altLang="en-US" dirty="0">
                <a:effectLst/>
                <a:latin typeface="Arial" charset="0"/>
                <a:cs typeface="Arial" charset="0"/>
              </a:rPr>
              <a:t>’</a:t>
            </a:r>
            <a:r>
              <a:rPr lang="en-US" altLang="ja-JP" dirty="0">
                <a:effectLst/>
                <a:latin typeface="Arial" charset="0"/>
                <a:cs typeface="Arial" charset="0"/>
              </a:rPr>
              <a:t>s born with:</a:t>
            </a:r>
          </a:p>
          <a:p>
            <a:pPr marL="0" indent="0">
              <a:buFont typeface="Wingdings" charset="0"/>
              <a:buNone/>
            </a:pPr>
            <a:endParaRPr lang="en-US" dirty="0">
              <a:effectLst/>
              <a:latin typeface="Arial" charset="0"/>
              <a:cs typeface="Arial" charset="0"/>
            </a:endParaRPr>
          </a:p>
          <a:p>
            <a:pPr marL="0" indent="0"/>
            <a:r>
              <a:rPr lang="en-US" dirty="0">
                <a:effectLst/>
                <a:latin typeface="Arial" charset="0"/>
                <a:cs typeface="Arial" charset="0"/>
              </a:rPr>
              <a:t>A vulva</a:t>
            </a:r>
          </a:p>
          <a:p>
            <a:pPr marL="0" indent="0"/>
            <a:r>
              <a:rPr lang="en-US" dirty="0">
                <a:effectLst/>
                <a:latin typeface="Arial" charset="0"/>
                <a:cs typeface="Arial" charset="0"/>
              </a:rPr>
              <a:t>Ovaries</a:t>
            </a:r>
          </a:p>
          <a:p>
            <a:pPr marL="0" indent="0"/>
            <a:r>
              <a:rPr lang="en-US" dirty="0">
                <a:effectLst/>
                <a:latin typeface="Arial" charset="0"/>
                <a:cs typeface="Arial" charset="0"/>
              </a:rPr>
              <a:t>XX chromosomes</a:t>
            </a:r>
          </a:p>
          <a:p>
            <a:pPr marL="0" indent="0">
              <a:buFont typeface="Wingdings" charset="0"/>
              <a:buNone/>
            </a:pPr>
            <a:endParaRPr lang="en-US" dirty="0">
              <a:effectLst/>
              <a:latin typeface="Arial" charset="0"/>
              <a:cs typeface="Arial" charset="0"/>
            </a:endParaRPr>
          </a:p>
          <a:p>
            <a:pPr marL="0" indent="0">
              <a:buFont typeface="Wingdings" charset="0"/>
              <a:buNone/>
            </a:pPr>
            <a:r>
              <a:rPr lang="en-US" dirty="0">
                <a:effectLst/>
                <a:latin typeface="Arial" charset="0"/>
                <a:cs typeface="Arial" charset="0"/>
              </a:rPr>
              <a:t>…is usually called a </a:t>
            </a:r>
            <a:r>
              <a:rPr lang="ja-JP" altLang="en-US" dirty="0">
                <a:effectLst/>
                <a:latin typeface="Arial" charset="0"/>
                <a:cs typeface="Arial" charset="0"/>
              </a:rPr>
              <a:t>“</a:t>
            </a:r>
            <a:r>
              <a:rPr lang="en-US" altLang="ja-JP" dirty="0">
                <a:effectLst/>
                <a:latin typeface="Arial" charset="0"/>
                <a:cs typeface="Arial" charset="0"/>
              </a:rPr>
              <a:t>girl</a:t>
            </a:r>
            <a:r>
              <a:rPr lang="ja-JP" altLang="en-US" dirty="0">
                <a:effectLst/>
                <a:latin typeface="Arial" charset="0"/>
                <a:cs typeface="Arial" charset="0"/>
              </a:rPr>
              <a:t>”</a:t>
            </a:r>
            <a:endParaRPr lang="en-US" dirty="0">
              <a:effectLst/>
              <a:latin typeface="Arial" charset="0"/>
              <a:cs typeface="Arial" charset="0"/>
            </a:endParaRPr>
          </a:p>
        </p:txBody>
      </p:sp>
      <p:sp>
        <p:nvSpPr>
          <p:cNvPr id="18435" name="Content Placeholder 4"/>
          <p:cNvSpPr>
            <a:spLocks noGrp="1"/>
          </p:cNvSpPr>
          <p:nvPr>
            <p:ph sz="half" idx="2"/>
          </p:nvPr>
        </p:nvSpPr>
        <p:spPr>
          <a:xfrm>
            <a:off x="4648200" y="1600200"/>
            <a:ext cx="3810000" cy="4114800"/>
          </a:xfrm>
        </p:spPr>
        <p:txBody>
          <a:bodyPr/>
          <a:lstStyle/>
          <a:p>
            <a:pPr marL="0" indent="0">
              <a:buFont typeface="Wingdings" charset="0"/>
              <a:buNone/>
            </a:pPr>
            <a:r>
              <a:rPr lang="en-US">
                <a:effectLst/>
                <a:latin typeface="Arial" charset="0"/>
                <a:cs typeface="Arial" charset="0"/>
              </a:rPr>
              <a:t>Someone who</a:t>
            </a:r>
            <a:r>
              <a:rPr lang="ja-JP" altLang="en-US">
                <a:effectLst/>
                <a:latin typeface="Arial" charset="0"/>
                <a:cs typeface="Arial" charset="0"/>
              </a:rPr>
              <a:t>’</a:t>
            </a:r>
            <a:r>
              <a:rPr lang="en-US" altLang="ja-JP">
                <a:effectLst/>
                <a:latin typeface="Arial" charset="0"/>
                <a:cs typeface="Arial" charset="0"/>
              </a:rPr>
              <a:t>s born with:</a:t>
            </a:r>
          </a:p>
          <a:p>
            <a:pPr marL="0" indent="0">
              <a:buFont typeface="Wingdings" charset="0"/>
              <a:buNone/>
            </a:pPr>
            <a:endParaRPr lang="en-US">
              <a:effectLst/>
              <a:latin typeface="Arial" charset="0"/>
              <a:cs typeface="Arial" charset="0"/>
            </a:endParaRPr>
          </a:p>
          <a:p>
            <a:pPr marL="0" indent="0"/>
            <a:r>
              <a:rPr lang="en-US">
                <a:effectLst/>
                <a:latin typeface="Arial" charset="0"/>
                <a:cs typeface="Arial" charset="0"/>
              </a:rPr>
              <a:t>A penis</a:t>
            </a:r>
          </a:p>
          <a:p>
            <a:pPr marL="0" indent="0"/>
            <a:r>
              <a:rPr lang="en-US">
                <a:effectLst/>
                <a:latin typeface="Arial" charset="0"/>
                <a:cs typeface="Arial" charset="0"/>
              </a:rPr>
              <a:t>Testicles</a:t>
            </a:r>
          </a:p>
          <a:p>
            <a:pPr marL="0" indent="0"/>
            <a:r>
              <a:rPr lang="en-US">
                <a:effectLst/>
                <a:latin typeface="Arial" charset="0"/>
                <a:cs typeface="Arial" charset="0"/>
              </a:rPr>
              <a:t>XY chromosomes</a:t>
            </a:r>
          </a:p>
          <a:p>
            <a:pPr marL="0" indent="0"/>
            <a:endParaRPr lang="en-US">
              <a:effectLst/>
              <a:latin typeface="Arial" charset="0"/>
              <a:cs typeface="Arial" charset="0"/>
            </a:endParaRPr>
          </a:p>
          <a:p>
            <a:pPr marL="0" indent="0">
              <a:buFont typeface="Wingdings" charset="0"/>
              <a:buNone/>
            </a:pPr>
            <a:r>
              <a:rPr lang="en-US">
                <a:effectLst/>
                <a:latin typeface="Arial" charset="0"/>
                <a:cs typeface="Arial" charset="0"/>
              </a:rPr>
              <a:t>…is usually called a </a:t>
            </a:r>
            <a:r>
              <a:rPr lang="ja-JP" altLang="en-US">
                <a:effectLst/>
                <a:latin typeface="Arial" charset="0"/>
                <a:cs typeface="Arial" charset="0"/>
              </a:rPr>
              <a:t>“</a:t>
            </a:r>
            <a:r>
              <a:rPr lang="en-US" altLang="ja-JP">
                <a:effectLst/>
                <a:latin typeface="Arial" charset="0"/>
                <a:cs typeface="Arial" charset="0"/>
              </a:rPr>
              <a:t>boy</a:t>
            </a:r>
            <a:r>
              <a:rPr lang="ja-JP" altLang="en-US">
                <a:effectLst/>
                <a:latin typeface="Arial" charset="0"/>
                <a:cs typeface="Arial" charset="0"/>
              </a:rPr>
              <a:t>”</a:t>
            </a:r>
            <a:endParaRPr lang="en-US">
              <a:effectLst/>
              <a:latin typeface="Arial" charset="0"/>
              <a:cs typeface="Arial" charset="0"/>
            </a:endParaRPr>
          </a:p>
        </p:txBody>
      </p:sp>
      <p:pic>
        <p:nvPicPr>
          <p:cNvPr id="5" name="Picture 4" descr="afy_logo-medium-WEB-2-18-10.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70158" y="6026067"/>
            <a:ext cx="2438400" cy="817756"/>
          </a:xfrm>
          <a:prstGeom prst="rect">
            <a:avLst/>
          </a:prstGeom>
        </p:spPr>
      </p:pic>
    </p:spTree>
    <p:extLst>
      <p:ext uri="{BB962C8B-B14F-4D97-AF65-F5344CB8AC3E}">
        <p14:creationId xmlns:p14="http://schemas.microsoft.com/office/powerpoint/2010/main" val="17389066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a:xfrm>
            <a:off x="685800" y="0"/>
            <a:ext cx="7772400" cy="1143000"/>
          </a:xfrm>
        </p:spPr>
        <p:txBody>
          <a:bodyPr/>
          <a:lstStyle/>
          <a:p>
            <a:r>
              <a:rPr lang="en-US" dirty="0">
                <a:effectLst/>
                <a:latin typeface="Arial" charset="0"/>
                <a:cs typeface="Arial" charset="0"/>
              </a:rPr>
              <a:t>For Example…</a:t>
            </a:r>
          </a:p>
        </p:txBody>
      </p:sp>
      <p:sp>
        <p:nvSpPr>
          <p:cNvPr id="19458" name="Content Placeholder 2"/>
          <p:cNvSpPr>
            <a:spLocks noGrp="1"/>
          </p:cNvSpPr>
          <p:nvPr>
            <p:ph sz="half" idx="1"/>
          </p:nvPr>
        </p:nvSpPr>
        <p:spPr>
          <a:xfrm>
            <a:off x="685800" y="1524000"/>
            <a:ext cx="3810000" cy="4114800"/>
          </a:xfrm>
        </p:spPr>
        <p:txBody>
          <a:bodyPr/>
          <a:lstStyle/>
          <a:p>
            <a:pPr marL="0" indent="0">
              <a:buFont typeface="Wingdings" charset="0"/>
              <a:buNone/>
            </a:pPr>
            <a:r>
              <a:rPr lang="en-US" sz="2400" dirty="0">
                <a:effectLst/>
                <a:latin typeface="Arial" charset="0"/>
                <a:cs typeface="Arial" charset="0"/>
              </a:rPr>
              <a:t>If someone</a:t>
            </a:r>
            <a:r>
              <a:rPr lang="ja-JP" altLang="en-US" sz="2400" dirty="0">
                <a:effectLst/>
                <a:latin typeface="Arial" charset="0"/>
                <a:cs typeface="Arial" charset="0"/>
              </a:rPr>
              <a:t>’</a:t>
            </a:r>
            <a:r>
              <a:rPr lang="en-US" altLang="ja-JP" sz="2400" dirty="0">
                <a:effectLst/>
                <a:latin typeface="Arial" charset="0"/>
                <a:cs typeface="Arial" charset="0"/>
              </a:rPr>
              <a:t>s called a boy…</a:t>
            </a:r>
          </a:p>
          <a:p>
            <a:pPr marL="0" indent="0">
              <a:buFont typeface="Wingdings" charset="0"/>
              <a:buNone/>
            </a:pPr>
            <a:endParaRPr lang="en-US" sz="2400" dirty="0">
              <a:effectLst/>
              <a:latin typeface="Arial" charset="0"/>
              <a:cs typeface="Arial" charset="0"/>
            </a:endParaRPr>
          </a:p>
          <a:p>
            <a:pPr marL="0" indent="0"/>
            <a:r>
              <a:rPr lang="en-US" sz="2400" dirty="0">
                <a:effectLst/>
                <a:latin typeface="Arial" charset="0"/>
                <a:cs typeface="Arial" charset="0"/>
              </a:rPr>
              <a:t>What toys is he given to play with?</a:t>
            </a:r>
          </a:p>
          <a:p>
            <a:pPr marL="0" indent="0"/>
            <a:endParaRPr lang="en-US" sz="2400" dirty="0">
              <a:effectLst/>
              <a:latin typeface="Arial" charset="0"/>
              <a:cs typeface="Arial" charset="0"/>
            </a:endParaRPr>
          </a:p>
          <a:p>
            <a:pPr marL="0" indent="0"/>
            <a:r>
              <a:rPr lang="en-US" sz="2400" dirty="0">
                <a:effectLst/>
                <a:latin typeface="Arial" charset="0"/>
                <a:cs typeface="Arial" charset="0"/>
              </a:rPr>
              <a:t>What clothes is he given to wear?</a:t>
            </a:r>
          </a:p>
          <a:p>
            <a:pPr marL="0" indent="0"/>
            <a:endParaRPr lang="en-US" sz="2400" dirty="0">
              <a:effectLst/>
              <a:latin typeface="Arial" charset="0"/>
              <a:cs typeface="Arial" charset="0"/>
            </a:endParaRPr>
          </a:p>
          <a:p>
            <a:pPr marL="0" indent="0"/>
            <a:r>
              <a:rPr lang="en-US" sz="2400" dirty="0">
                <a:effectLst/>
                <a:latin typeface="Arial" charset="0"/>
                <a:cs typeface="Arial" charset="0"/>
              </a:rPr>
              <a:t>How is he expected to behave?</a:t>
            </a:r>
          </a:p>
        </p:txBody>
      </p:sp>
      <p:sp>
        <p:nvSpPr>
          <p:cNvPr id="19459" name="Content Placeholder 3"/>
          <p:cNvSpPr>
            <a:spLocks noGrp="1"/>
          </p:cNvSpPr>
          <p:nvPr>
            <p:ph sz="half" idx="2"/>
          </p:nvPr>
        </p:nvSpPr>
        <p:spPr>
          <a:xfrm>
            <a:off x="4572000" y="1600200"/>
            <a:ext cx="4038600" cy="4525963"/>
          </a:xfrm>
        </p:spPr>
        <p:txBody>
          <a:bodyPr/>
          <a:lstStyle/>
          <a:p>
            <a:pPr marL="0" indent="0">
              <a:buFont typeface="Wingdings" charset="0"/>
              <a:buNone/>
            </a:pPr>
            <a:r>
              <a:rPr lang="en-US" sz="2400" dirty="0">
                <a:effectLst/>
                <a:latin typeface="Arial" charset="0"/>
                <a:cs typeface="Arial" charset="0"/>
              </a:rPr>
              <a:t>If someone</a:t>
            </a:r>
            <a:r>
              <a:rPr lang="ja-JP" altLang="en-US" sz="2400" dirty="0">
                <a:effectLst/>
                <a:latin typeface="Arial" charset="0"/>
                <a:cs typeface="Arial" charset="0"/>
              </a:rPr>
              <a:t>’</a:t>
            </a:r>
            <a:r>
              <a:rPr lang="en-US" altLang="ja-JP" sz="2400" dirty="0">
                <a:effectLst/>
                <a:latin typeface="Arial" charset="0"/>
                <a:cs typeface="Arial" charset="0"/>
              </a:rPr>
              <a:t>s called a girl…</a:t>
            </a:r>
          </a:p>
          <a:p>
            <a:pPr marL="0" indent="0">
              <a:buFont typeface="Wingdings" charset="0"/>
              <a:buNone/>
            </a:pPr>
            <a:endParaRPr lang="en-US" sz="2400" dirty="0">
              <a:effectLst/>
              <a:latin typeface="Arial" charset="0"/>
              <a:cs typeface="Arial" charset="0"/>
            </a:endParaRPr>
          </a:p>
          <a:p>
            <a:pPr marL="0" indent="0"/>
            <a:r>
              <a:rPr lang="en-US" sz="2400" dirty="0">
                <a:effectLst/>
                <a:latin typeface="Arial" charset="0"/>
                <a:cs typeface="Arial" charset="0"/>
              </a:rPr>
              <a:t>What toys is she given to play with?</a:t>
            </a:r>
          </a:p>
          <a:p>
            <a:pPr marL="0" indent="0"/>
            <a:endParaRPr lang="en-US" sz="2400" dirty="0">
              <a:effectLst/>
              <a:latin typeface="Arial" charset="0"/>
              <a:cs typeface="Arial" charset="0"/>
            </a:endParaRPr>
          </a:p>
          <a:p>
            <a:pPr marL="0" indent="0"/>
            <a:r>
              <a:rPr lang="en-US" sz="2400" dirty="0">
                <a:effectLst/>
                <a:latin typeface="Arial" charset="0"/>
                <a:cs typeface="Arial" charset="0"/>
              </a:rPr>
              <a:t>What clothes is she given to wear?</a:t>
            </a:r>
          </a:p>
          <a:p>
            <a:pPr marL="0" indent="0"/>
            <a:endParaRPr lang="en-US" sz="2400" dirty="0">
              <a:effectLst/>
              <a:latin typeface="Arial" charset="0"/>
              <a:cs typeface="Arial" charset="0"/>
            </a:endParaRPr>
          </a:p>
          <a:p>
            <a:pPr marL="0" indent="0"/>
            <a:r>
              <a:rPr lang="en-US" sz="2400" dirty="0">
                <a:effectLst/>
                <a:latin typeface="Arial" charset="0"/>
                <a:cs typeface="Arial" charset="0"/>
              </a:rPr>
              <a:t>How is she expected to behave?</a:t>
            </a:r>
          </a:p>
          <a:p>
            <a:pPr marL="0" indent="0"/>
            <a:endParaRPr lang="en-US" dirty="0">
              <a:effectLst/>
              <a:latin typeface="Arial" charset="0"/>
              <a:cs typeface="Arial" charset="0"/>
            </a:endParaRPr>
          </a:p>
        </p:txBody>
      </p:sp>
      <p:pic>
        <p:nvPicPr>
          <p:cNvPr id="5" name="Picture 4" descr="afy_logo-medium-WEB-2-18-10.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70158" y="6026067"/>
            <a:ext cx="2438400" cy="817756"/>
          </a:xfrm>
          <a:prstGeom prst="rect">
            <a:avLst/>
          </a:prstGeom>
        </p:spPr>
      </p:pic>
    </p:spTree>
    <p:extLst>
      <p:ext uri="{BB962C8B-B14F-4D97-AF65-F5344CB8AC3E}">
        <p14:creationId xmlns:p14="http://schemas.microsoft.com/office/powerpoint/2010/main" val="16426774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4"/>
          <p:cNvSpPr>
            <a:spLocks noGrp="1"/>
          </p:cNvSpPr>
          <p:nvPr>
            <p:ph type="title"/>
          </p:nvPr>
        </p:nvSpPr>
        <p:spPr>
          <a:xfrm>
            <a:off x="685800" y="0"/>
            <a:ext cx="7772400" cy="1143000"/>
          </a:xfrm>
        </p:spPr>
        <p:txBody>
          <a:bodyPr/>
          <a:lstStyle/>
          <a:p>
            <a:r>
              <a:rPr lang="en-US" dirty="0">
                <a:effectLst/>
                <a:latin typeface="Arial" charset="0"/>
                <a:cs typeface="Arial" charset="0"/>
              </a:rPr>
              <a:t>Inside vs. Outside</a:t>
            </a:r>
          </a:p>
        </p:txBody>
      </p:sp>
      <p:sp>
        <p:nvSpPr>
          <p:cNvPr id="20482" name="Content Placeholder 5"/>
          <p:cNvSpPr>
            <a:spLocks noGrp="1"/>
          </p:cNvSpPr>
          <p:nvPr>
            <p:ph idx="1"/>
          </p:nvPr>
        </p:nvSpPr>
        <p:spPr>
          <a:xfrm>
            <a:off x="685800" y="1295400"/>
            <a:ext cx="7772400" cy="4114800"/>
          </a:xfrm>
        </p:spPr>
        <p:txBody>
          <a:bodyPr/>
          <a:lstStyle/>
          <a:p>
            <a:r>
              <a:rPr lang="en-US" dirty="0">
                <a:effectLst/>
                <a:latin typeface="Arial" charset="0"/>
                <a:cs typeface="Arial" charset="0"/>
              </a:rPr>
              <a:t>USUALLY, a person</a:t>
            </a:r>
            <a:r>
              <a:rPr lang="ja-JP" altLang="en-US" dirty="0">
                <a:effectLst/>
                <a:latin typeface="Arial" charset="0"/>
                <a:cs typeface="Arial" charset="0"/>
              </a:rPr>
              <a:t>’</a:t>
            </a:r>
            <a:r>
              <a:rPr lang="en-US" altLang="ja-JP" dirty="0">
                <a:effectLst/>
                <a:latin typeface="Arial" charset="0"/>
                <a:cs typeface="Arial" charset="0"/>
              </a:rPr>
              <a:t>s inner feelings match their body parts</a:t>
            </a:r>
          </a:p>
          <a:p>
            <a:endParaRPr lang="en-US" dirty="0">
              <a:effectLst/>
              <a:latin typeface="Arial" charset="0"/>
              <a:cs typeface="Arial" charset="0"/>
            </a:endParaRPr>
          </a:p>
          <a:p>
            <a:pPr lvl="1"/>
            <a:r>
              <a:rPr lang="en-US" dirty="0">
                <a:effectLst/>
                <a:latin typeface="Arial" charset="0"/>
                <a:cs typeface="Arial" charset="0"/>
              </a:rPr>
              <a:t>They see they have a vulva, and think, </a:t>
            </a:r>
            <a:r>
              <a:rPr lang="ja-JP" altLang="en-US" dirty="0">
                <a:effectLst/>
                <a:latin typeface="Arial" charset="0"/>
                <a:cs typeface="Arial" charset="0"/>
              </a:rPr>
              <a:t>“</a:t>
            </a:r>
            <a:r>
              <a:rPr lang="en-US" altLang="ja-JP" dirty="0">
                <a:effectLst/>
                <a:latin typeface="Arial" charset="0"/>
                <a:cs typeface="Arial" charset="0"/>
              </a:rPr>
              <a:t>I</a:t>
            </a:r>
            <a:r>
              <a:rPr lang="ja-JP" altLang="en-US" dirty="0">
                <a:effectLst/>
                <a:latin typeface="Arial" charset="0"/>
                <a:cs typeface="Arial" charset="0"/>
              </a:rPr>
              <a:t>’</a:t>
            </a:r>
            <a:r>
              <a:rPr lang="en-US" altLang="ja-JP" dirty="0">
                <a:effectLst/>
                <a:latin typeface="Arial" charset="0"/>
                <a:cs typeface="Arial" charset="0"/>
              </a:rPr>
              <a:t>m female</a:t>
            </a:r>
            <a:r>
              <a:rPr lang="ja-JP" altLang="en-US" dirty="0">
                <a:effectLst/>
                <a:latin typeface="Arial" charset="0"/>
                <a:cs typeface="Arial" charset="0"/>
              </a:rPr>
              <a:t>”</a:t>
            </a:r>
            <a:endParaRPr lang="en-US" altLang="ja-JP" dirty="0">
              <a:effectLst/>
              <a:latin typeface="Arial" charset="0"/>
              <a:cs typeface="Arial" charset="0"/>
            </a:endParaRPr>
          </a:p>
          <a:p>
            <a:pPr lvl="1">
              <a:buFont typeface="Wingdings" charset="0"/>
              <a:buNone/>
            </a:pPr>
            <a:r>
              <a:rPr lang="en-US" dirty="0">
                <a:effectLst/>
                <a:latin typeface="Arial" charset="0"/>
                <a:cs typeface="Arial" charset="0"/>
              </a:rPr>
              <a:t>				OR</a:t>
            </a:r>
          </a:p>
          <a:p>
            <a:pPr lvl="1">
              <a:buFont typeface="Wingdings" charset="0"/>
              <a:buNone/>
            </a:pPr>
            <a:endParaRPr lang="en-US" dirty="0">
              <a:effectLst/>
              <a:latin typeface="Arial" charset="0"/>
              <a:cs typeface="Arial" charset="0"/>
            </a:endParaRPr>
          </a:p>
          <a:p>
            <a:pPr lvl="1"/>
            <a:r>
              <a:rPr lang="en-US" dirty="0">
                <a:effectLst/>
                <a:latin typeface="Arial" charset="0"/>
                <a:cs typeface="Arial" charset="0"/>
              </a:rPr>
              <a:t>They see they have a penis, and think, </a:t>
            </a:r>
            <a:r>
              <a:rPr lang="ja-JP" altLang="en-US" dirty="0">
                <a:effectLst/>
                <a:latin typeface="Arial" charset="0"/>
                <a:cs typeface="Arial" charset="0"/>
              </a:rPr>
              <a:t>“</a:t>
            </a:r>
            <a:r>
              <a:rPr lang="en-US" altLang="ja-JP" dirty="0">
                <a:effectLst/>
                <a:latin typeface="Arial" charset="0"/>
                <a:cs typeface="Arial" charset="0"/>
              </a:rPr>
              <a:t>I</a:t>
            </a:r>
            <a:r>
              <a:rPr lang="ja-JP" altLang="en-US" dirty="0">
                <a:effectLst/>
                <a:latin typeface="Arial" charset="0"/>
                <a:cs typeface="Arial" charset="0"/>
              </a:rPr>
              <a:t>’</a:t>
            </a:r>
            <a:r>
              <a:rPr lang="en-US" altLang="ja-JP" dirty="0">
                <a:effectLst/>
                <a:latin typeface="Arial" charset="0"/>
                <a:cs typeface="Arial" charset="0"/>
              </a:rPr>
              <a:t>m male</a:t>
            </a:r>
            <a:r>
              <a:rPr lang="ja-JP" altLang="en-US" dirty="0">
                <a:effectLst/>
                <a:latin typeface="Arial" charset="0"/>
                <a:cs typeface="Arial" charset="0"/>
              </a:rPr>
              <a:t>”</a:t>
            </a:r>
            <a:endParaRPr lang="en-US" dirty="0">
              <a:effectLst/>
              <a:latin typeface="Arial" charset="0"/>
              <a:cs typeface="Arial" charset="0"/>
            </a:endParaRPr>
          </a:p>
        </p:txBody>
      </p:sp>
      <p:pic>
        <p:nvPicPr>
          <p:cNvPr id="4" name="Picture 3" descr="afy_logo-medium-WEB-2-18-10.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70158" y="6026067"/>
            <a:ext cx="2438400" cy="817756"/>
          </a:xfrm>
          <a:prstGeom prst="rect">
            <a:avLst/>
          </a:prstGeom>
        </p:spPr>
      </p:pic>
    </p:spTree>
    <p:extLst>
      <p:ext uri="{BB962C8B-B14F-4D97-AF65-F5344CB8AC3E}">
        <p14:creationId xmlns:p14="http://schemas.microsoft.com/office/powerpoint/2010/main" val="36269066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685800" y="0"/>
            <a:ext cx="7772400" cy="1143000"/>
          </a:xfrm>
        </p:spPr>
        <p:txBody>
          <a:bodyPr/>
          <a:lstStyle/>
          <a:p>
            <a:r>
              <a:rPr lang="en-US" dirty="0">
                <a:effectLst/>
                <a:latin typeface="Arial" charset="0"/>
                <a:cs typeface="Arial" charset="0"/>
              </a:rPr>
              <a:t>But Not Always…</a:t>
            </a:r>
          </a:p>
        </p:txBody>
      </p:sp>
      <p:sp>
        <p:nvSpPr>
          <p:cNvPr id="21506" name="Content Placeholder 2"/>
          <p:cNvSpPr>
            <a:spLocks noGrp="1"/>
          </p:cNvSpPr>
          <p:nvPr>
            <p:ph idx="1"/>
          </p:nvPr>
        </p:nvSpPr>
        <p:spPr>
          <a:xfrm>
            <a:off x="685800" y="1600200"/>
            <a:ext cx="7772400" cy="4114800"/>
          </a:xfrm>
        </p:spPr>
        <p:txBody>
          <a:bodyPr/>
          <a:lstStyle/>
          <a:p>
            <a:r>
              <a:rPr lang="en-US">
                <a:effectLst/>
                <a:latin typeface="Arial" charset="0"/>
                <a:cs typeface="Arial" charset="0"/>
              </a:rPr>
              <a:t>For some people, how they feel on the inside doesn’t match their sexual body parts. Maybe they have a penis but do not feel they are male. </a:t>
            </a:r>
          </a:p>
          <a:p>
            <a:endParaRPr lang="en-US">
              <a:effectLst/>
              <a:latin typeface="Arial" charset="0"/>
              <a:cs typeface="Arial" charset="0"/>
            </a:endParaRPr>
          </a:p>
          <a:p>
            <a:r>
              <a:rPr lang="en-US">
                <a:effectLst/>
                <a:latin typeface="Arial" charset="0"/>
                <a:cs typeface="Arial" charset="0"/>
              </a:rPr>
              <a:t>The name for this is “transgender” or just “trans.”</a:t>
            </a:r>
          </a:p>
        </p:txBody>
      </p:sp>
      <p:pic>
        <p:nvPicPr>
          <p:cNvPr id="4" name="Picture 3" descr="afy_logo-medium-WEB-2-18-10.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70158" y="6026067"/>
            <a:ext cx="2438400" cy="817756"/>
          </a:xfrm>
          <a:prstGeom prst="rect">
            <a:avLst/>
          </a:prstGeom>
        </p:spPr>
      </p:pic>
    </p:spTree>
    <p:extLst>
      <p:ext uri="{BB962C8B-B14F-4D97-AF65-F5344CB8AC3E}">
        <p14:creationId xmlns:p14="http://schemas.microsoft.com/office/powerpoint/2010/main" val="33663245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a:xfrm>
            <a:off x="685800" y="0"/>
            <a:ext cx="7772400" cy="1143000"/>
          </a:xfrm>
        </p:spPr>
        <p:txBody>
          <a:bodyPr/>
          <a:lstStyle/>
          <a:p>
            <a:r>
              <a:rPr lang="en-US" dirty="0">
                <a:effectLst/>
                <a:latin typeface="Arial" charset="0"/>
                <a:cs typeface="Arial" charset="0"/>
              </a:rPr>
              <a:t>Gender Identity vs. Expression</a:t>
            </a:r>
          </a:p>
        </p:txBody>
      </p:sp>
      <p:sp>
        <p:nvSpPr>
          <p:cNvPr id="22530" name="Content Placeholder 2"/>
          <p:cNvSpPr>
            <a:spLocks noGrp="1"/>
          </p:cNvSpPr>
          <p:nvPr>
            <p:ph idx="1"/>
          </p:nvPr>
        </p:nvSpPr>
        <p:spPr>
          <a:xfrm>
            <a:off x="685800" y="1600200"/>
            <a:ext cx="7772400" cy="4114800"/>
          </a:xfrm>
        </p:spPr>
        <p:txBody>
          <a:bodyPr/>
          <a:lstStyle/>
          <a:p>
            <a:r>
              <a:rPr lang="en-US" dirty="0">
                <a:effectLst/>
                <a:latin typeface="Arial" charset="0"/>
                <a:cs typeface="Arial" charset="0"/>
              </a:rPr>
              <a:t>A person’s gender identity is what they call themselves: Male, female, transgender, etc.</a:t>
            </a:r>
          </a:p>
          <a:p>
            <a:endParaRPr lang="en-US" dirty="0">
              <a:effectLst/>
              <a:latin typeface="Arial" charset="0"/>
              <a:cs typeface="Arial" charset="0"/>
            </a:endParaRPr>
          </a:p>
          <a:p>
            <a:r>
              <a:rPr lang="en-US" dirty="0">
                <a:effectLst/>
                <a:latin typeface="Arial" charset="0"/>
                <a:cs typeface="Arial" charset="0"/>
              </a:rPr>
              <a:t>It doesn’t matter what other people call them, how they feel on the inside is what’s most important.</a:t>
            </a:r>
          </a:p>
        </p:txBody>
      </p:sp>
      <p:pic>
        <p:nvPicPr>
          <p:cNvPr id="4" name="Picture 3" descr="afy_logo-medium-WEB-2-18-10.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70158" y="6026067"/>
            <a:ext cx="2438400" cy="817756"/>
          </a:xfrm>
          <a:prstGeom prst="rect">
            <a:avLst/>
          </a:prstGeom>
        </p:spPr>
      </p:pic>
    </p:spTree>
    <p:extLst>
      <p:ext uri="{BB962C8B-B14F-4D97-AF65-F5344CB8AC3E}">
        <p14:creationId xmlns:p14="http://schemas.microsoft.com/office/powerpoint/2010/main" val="12198524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a:xfrm>
            <a:off x="685800" y="228600"/>
            <a:ext cx="7772400" cy="1143000"/>
          </a:xfrm>
        </p:spPr>
        <p:txBody>
          <a:bodyPr/>
          <a:lstStyle/>
          <a:p>
            <a:r>
              <a:rPr lang="en-US" dirty="0">
                <a:effectLst/>
                <a:latin typeface="Arial" charset="0"/>
                <a:cs typeface="Arial" charset="0"/>
              </a:rPr>
              <a:t>Gender Identity vs. Expression</a:t>
            </a:r>
          </a:p>
        </p:txBody>
      </p:sp>
      <p:sp>
        <p:nvSpPr>
          <p:cNvPr id="23554" name="Content Placeholder 2"/>
          <p:cNvSpPr>
            <a:spLocks noGrp="1"/>
          </p:cNvSpPr>
          <p:nvPr>
            <p:ph idx="1"/>
          </p:nvPr>
        </p:nvSpPr>
        <p:spPr>
          <a:xfrm>
            <a:off x="685800" y="1524000"/>
            <a:ext cx="7772400" cy="4114800"/>
          </a:xfrm>
        </p:spPr>
        <p:txBody>
          <a:bodyPr/>
          <a:lstStyle/>
          <a:p>
            <a:r>
              <a:rPr lang="en-US" dirty="0">
                <a:effectLst/>
                <a:latin typeface="Arial" charset="0"/>
                <a:cs typeface="Arial" charset="0"/>
              </a:rPr>
              <a:t>A person’s gender expression is how they let people know the gender they are.</a:t>
            </a:r>
          </a:p>
          <a:p>
            <a:endParaRPr lang="en-US" dirty="0">
              <a:effectLst/>
              <a:latin typeface="Arial" charset="0"/>
              <a:cs typeface="Arial" charset="0"/>
            </a:endParaRPr>
          </a:p>
          <a:p>
            <a:r>
              <a:rPr lang="en-US" dirty="0">
                <a:effectLst/>
                <a:latin typeface="Arial" charset="0"/>
                <a:cs typeface="Arial" charset="0"/>
              </a:rPr>
              <a:t>That can be by the name they use, the clothes they wear, the pronouns (he, she, they) they use, how they carry themselves, etc.</a:t>
            </a:r>
          </a:p>
        </p:txBody>
      </p:sp>
      <p:pic>
        <p:nvPicPr>
          <p:cNvPr id="4" name="Picture 3" descr="afy_logo-medium-WEB-2-18-10.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70158" y="6026067"/>
            <a:ext cx="2438400" cy="817756"/>
          </a:xfrm>
          <a:prstGeom prst="rect">
            <a:avLst/>
          </a:prstGeom>
        </p:spPr>
      </p:pic>
    </p:spTree>
    <p:extLst>
      <p:ext uri="{BB962C8B-B14F-4D97-AF65-F5344CB8AC3E}">
        <p14:creationId xmlns:p14="http://schemas.microsoft.com/office/powerpoint/2010/main" val="8706257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1143000"/>
          </a:xfrm>
        </p:spPr>
        <p:txBody>
          <a:bodyPr/>
          <a:lstStyle/>
          <a:p>
            <a:pPr>
              <a:defRPr/>
            </a:pPr>
            <a:r>
              <a:rPr lang="en-US" dirty="0">
                <a:latin typeface="Arial" charset="0"/>
                <a:cs typeface="Arial" charset="0"/>
              </a:rPr>
              <a:t>All of This is Different From…</a:t>
            </a:r>
          </a:p>
        </p:txBody>
      </p:sp>
      <p:sp>
        <p:nvSpPr>
          <p:cNvPr id="3" name="Content Placeholder 2"/>
          <p:cNvSpPr>
            <a:spLocks noGrp="1"/>
          </p:cNvSpPr>
          <p:nvPr>
            <p:ph idx="1"/>
          </p:nvPr>
        </p:nvSpPr>
        <p:spPr/>
        <p:txBody>
          <a:bodyPr/>
          <a:lstStyle/>
          <a:p>
            <a:pPr marL="0" indent="0">
              <a:buFont typeface="Wingdings" panose="05000000000000000000" pitchFamily="2" charset="2"/>
              <a:buNone/>
              <a:defRPr/>
            </a:pPr>
            <a:endParaRPr lang="en-US" dirty="0" smtClean="0">
              <a:ea typeface="+mn-ea"/>
              <a:cs typeface="+mn-cs"/>
            </a:endParaRPr>
          </a:p>
          <a:p>
            <a:pPr marL="0" indent="0">
              <a:buFont typeface="Wingdings" panose="05000000000000000000" pitchFamily="2" charset="2"/>
              <a:buNone/>
              <a:defRPr/>
            </a:pPr>
            <a:endParaRPr lang="en-US" dirty="0">
              <a:ea typeface="+mn-ea"/>
              <a:cs typeface="+mn-cs"/>
            </a:endParaRPr>
          </a:p>
          <a:p>
            <a:pPr marL="0" indent="0" algn="ctr">
              <a:buFont typeface="Wingdings" panose="05000000000000000000" pitchFamily="2" charset="2"/>
              <a:buNone/>
              <a:defRPr/>
            </a:pPr>
            <a:r>
              <a:rPr lang="en-US" sz="5400" dirty="0" smtClean="0">
                <a:effectLst/>
                <a:latin typeface="Arial" panose="020B0604020202020204" pitchFamily="34" charset="0"/>
                <a:ea typeface="+mn-ea"/>
                <a:cs typeface="Arial" panose="020B0604020202020204" pitchFamily="34" charset="0"/>
              </a:rPr>
              <a:t>Sexual Orientation</a:t>
            </a:r>
            <a:endParaRPr lang="en-US" sz="5400" dirty="0">
              <a:effectLst/>
              <a:latin typeface="Arial" panose="020B0604020202020204" pitchFamily="34" charset="0"/>
              <a:ea typeface="+mn-ea"/>
              <a:cs typeface="Arial" panose="020B0604020202020204" pitchFamily="34" charset="0"/>
            </a:endParaRPr>
          </a:p>
        </p:txBody>
      </p:sp>
      <p:pic>
        <p:nvPicPr>
          <p:cNvPr id="4" name="Picture 3" descr="afy_logo-medium-WEB-2-18-10.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70158" y="6026067"/>
            <a:ext cx="2438400" cy="817756"/>
          </a:xfrm>
          <a:prstGeom prst="rect">
            <a:avLst/>
          </a:prstGeom>
        </p:spPr>
      </p:pic>
    </p:spTree>
    <p:extLst>
      <p:ext uri="{BB962C8B-B14F-4D97-AF65-F5344CB8AC3E}">
        <p14:creationId xmlns:p14="http://schemas.microsoft.com/office/powerpoint/2010/main" val="1736960902"/>
      </p:ext>
    </p:extLst>
  </p:cSld>
  <p:clrMapOvr>
    <a:masterClrMapping/>
  </p:clrMapOvr>
</p:sld>
</file>

<file path=ppt/theme/theme1.xml><?xml version="1.0" encoding="utf-8"?>
<a:theme xmlns:a="http://schemas.openxmlformats.org/drawingml/2006/main" name="1-Advocates NEW_PPT_template">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Gotham Book"/>
        <a:ea typeface="ＭＳ Ｐゴシック"/>
        <a:cs typeface="ＭＳ Ｐゴシック"/>
      </a:majorFont>
      <a:minorFont>
        <a:latin typeface="VistaSansBook"/>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ＭＳ Ｐゴシック" charset="0"/>
            <a:cs typeface="ＭＳ Ｐゴシック" charset="0"/>
          </a:defRPr>
        </a:defP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1-Advocates NEW_PPT_template.potx</Template>
  <TotalTime>27</TotalTime>
  <Words>544</Words>
  <Application>Microsoft Office PowerPoint</Application>
  <PresentationFormat>On-screen Show (4:3)</PresentationFormat>
  <Paragraphs>82</Paragraphs>
  <Slides>12</Slides>
  <Notes>5</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1-Advocates NEW_PPT_template</vt:lpstr>
      <vt:lpstr>Who Am I? Understanding Gender Identity and Sexual Orientation </vt:lpstr>
      <vt:lpstr>What is Gender?</vt:lpstr>
      <vt:lpstr>Boys and Girls</vt:lpstr>
      <vt:lpstr>For Example…</vt:lpstr>
      <vt:lpstr>Inside vs. Outside</vt:lpstr>
      <vt:lpstr>But Not Always…</vt:lpstr>
      <vt:lpstr>Gender Identity vs. Expression</vt:lpstr>
      <vt:lpstr>Gender Identity vs. Expression</vt:lpstr>
      <vt:lpstr>All of This is Different From…</vt:lpstr>
      <vt:lpstr>What is “Sexual Orientation”?</vt:lpstr>
      <vt:lpstr>What is “Sexual Orientation”?</vt:lpstr>
      <vt:lpstr>Current Categories for Sexual Orientation</vt:lpstr>
    </vt:vector>
  </TitlesOfParts>
  <Company>Rosanna Dixon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Rosanna Dixon</dc:creator>
  <cp:lastModifiedBy>Ashley Benson</cp:lastModifiedBy>
  <cp:revision>7</cp:revision>
  <dcterms:created xsi:type="dcterms:W3CDTF">2010-07-30T18:51:35Z</dcterms:created>
  <dcterms:modified xsi:type="dcterms:W3CDTF">2017-01-06T21:48:13Z</dcterms:modified>
</cp:coreProperties>
</file>