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7" r:id="rId1"/>
  </p:sldMasterIdLst>
  <p:notesMasterIdLst>
    <p:notesMasterId r:id="rId66"/>
  </p:notesMasterIdLst>
  <p:handoutMasterIdLst>
    <p:handoutMasterId r:id="rId67"/>
  </p:handoutMasterIdLst>
  <p:sldIdLst>
    <p:sldId id="353" r:id="rId2"/>
    <p:sldId id="467" r:id="rId3"/>
    <p:sldId id="266" r:id="rId4"/>
    <p:sldId id="382" r:id="rId5"/>
    <p:sldId id="357" r:id="rId6"/>
    <p:sldId id="444" r:id="rId7"/>
    <p:sldId id="460" r:id="rId8"/>
    <p:sldId id="360" r:id="rId9"/>
    <p:sldId id="361" r:id="rId10"/>
    <p:sldId id="394" r:id="rId11"/>
    <p:sldId id="404" r:id="rId12"/>
    <p:sldId id="405" r:id="rId13"/>
    <p:sldId id="462" r:id="rId14"/>
    <p:sldId id="397" r:id="rId15"/>
    <p:sldId id="385" r:id="rId16"/>
    <p:sldId id="412" r:id="rId17"/>
    <p:sldId id="406" r:id="rId18"/>
    <p:sldId id="407" r:id="rId19"/>
    <p:sldId id="463" r:id="rId20"/>
    <p:sldId id="440" r:id="rId21"/>
    <p:sldId id="409" r:id="rId22"/>
    <p:sldId id="423" r:id="rId23"/>
    <p:sldId id="446" r:id="rId24"/>
    <p:sldId id="414" r:id="rId25"/>
    <p:sldId id="415" r:id="rId26"/>
    <p:sldId id="445" r:id="rId27"/>
    <p:sldId id="426" r:id="rId28"/>
    <p:sldId id="427" r:id="rId29"/>
    <p:sldId id="428" r:id="rId30"/>
    <p:sldId id="447" r:id="rId31"/>
    <p:sldId id="417" r:id="rId32"/>
    <p:sldId id="418" r:id="rId33"/>
    <p:sldId id="419" r:id="rId34"/>
    <p:sldId id="429" r:id="rId35"/>
    <p:sldId id="433" r:id="rId36"/>
    <p:sldId id="434" r:id="rId37"/>
    <p:sldId id="432" r:id="rId38"/>
    <p:sldId id="435" r:id="rId39"/>
    <p:sldId id="436" r:id="rId40"/>
    <p:sldId id="448" r:id="rId41"/>
    <p:sldId id="451" r:id="rId42"/>
    <p:sldId id="455" r:id="rId43"/>
    <p:sldId id="452" r:id="rId44"/>
    <p:sldId id="450" r:id="rId45"/>
    <p:sldId id="377" r:id="rId46"/>
    <p:sldId id="449" r:id="rId47"/>
    <p:sldId id="454" r:id="rId48"/>
    <p:sldId id="439" r:id="rId49"/>
    <p:sldId id="369" r:id="rId50"/>
    <p:sldId id="456" r:id="rId51"/>
    <p:sldId id="371" r:id="rId52"/>
    <p:sldId id="368" r:id="rId53"/>
    <p:sldId id="297" r:id="rId54"/>
    <p:sldId id="370" r:id="rId55"/>
    <p:sldId id="457" r:id="rId56"/>
    <p:sldId id="458" r:id="rId57"/>
    <p:sldId id="459" r:id="rId58"/>
    <p:sldId id="270" r:id="rId59"/>
    <p:sldId id="318" r:id="rId60"/>
    <p:sldId id="468" r:id="rId61"/>
    <p:sldId id="470" r:id="rId62"/>
    <p:sldId id="471" r:id="rId63"/>
    <p:sldId id="472" r:id="rId64"/>
    <p:sldId id="464" r:id="rId65"/>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5" autoAdjust="0"/>
    <p:restoredTop sz="81923" autoAdjust="0"/>
  </p:normalViewPr>
  <p:slideViewPr>
    <p:cSldViewPr>
      <p:cViewPr varScale="1">
        <p:scale>
          <a:sx n="95" d="100"/>
          <a:sy n="95" d="100"/>
        </p:scale>
        <p:origin x="20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0"/>
    </p:cViewPr>
  </p:sorterViewPr>
  <p:notesViewPr>
    <p:cSldViewPr>
      <p:cViewPr>
        <p:scale>
          <a:sx n="100" d="100"/>
          <a:sy n="100" d="100"/>
        </p:scale>
        <p:origin x="-732" y="262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8E3F5-F4DF-DE40-AC2F-C4138E9FEE6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BC13AC08-795E-3A46-8E0C-4A513EF183CC}">
      <dgm:prSet phldrT="[Text]" custT="1">
        <dgm:style>
          <a:lnRef idx="1">
            <a:schemeClr val="accent6"/>
          </a:lnRef>
          <a:fillRef idx="3">
            <a:schemeClr val="accent6"/>
          </a:fillRef>
          <a:effectRef idx="2">
            <a:schemeClr val="accent6"/>
          </a:effectRef>
          <a:fontRef idx="minor">
            <a:schemeClr val="lt1"/>
          </a:fontRef>
        </dgm:style>
      </dgm:prSet>
      <dgm:spPr>
        <a:solidFill>
          <a:srgbClr val="0070C0"/>
        </a:solidFill>
        <a:ln>
          <a:noFill/>
        </a:ln>
        <a:effectLst/>
        <a:scene3d>
          <a:camera prst="orthographicFront">
            <a:rot lat="0" lon="0" rev="0"/>
          </a:camera>
          <a:lightRig rig="contrasting" dir="t">
            <a:rot lat="0" lon="0" rev="7800000"/>
          </a:lightRig>
        </a:scene3d>
        <a:sp3d>
          <a:bevelT w="139700" h="139700"/>
        </a:sp3d>
      </dgm:spPr>
      <dgm:t>
        <a:bodyPr/>
        <a:lstStyle/>
        <a:p>
          <a:r>
            <a:rPr lang="en-US" sz="2400" dirty="0" smtClean="0">
              <a:solidFill>
                <a:schemeClr val="bg1"/>
              </a:solidFill>
            </a:rPr>
            <a:t>Confidentiality in Adolescent Health Care</a:t>
          </a:r>
          <a:endParaRPr lang="en-US" sz="2400" dirty="0">
            <a:solidFill>
              <a:schemeClr val="bg1"/>
            </a:solidFill>
          </a:endParaRPr>
        </a:p>
      </dgm:t>
    </dgm:pt>
    <dgm:pt modelId="{FB8C409A-FD52-3E4D-BE3E-246A2EA9BFCC}" type="parTrans" cxnId="{82C4FCAB-EF46-BA48-9557-19D5E7B8D257}">
      <dgm:prSet/>
      <dgm:spPr/>
      <dgm:t>
        <a:bodyPr/>
        <a:lstStyle/>
        <a:p>
          <a:endParaRPr lang="en-US"/>
        </a:p>
      </dgm:t>
    </dgm:pt>
    <dgm:pt modelId="{5848041C-620C-6A41-ADD8-3F14C2945275}" type="sibTrans" cxnId="{82C4FCAB-EF46-BA48-9557-19D5E7B8D257}">
      <dgm:prSet/>
      <dgm:spPr/>
      <dgm:t>
        <a:bodyPr/>
        <a:lstStyle/>
        <a:p>
          <a:endParaRPr lang="en-US"/>
        </a:p>
      </dgm:t>
    </dgm:pt>
    <dgm:pt modelId="{95C74DB9-C37A-CD4F-855D-D966069CABCA}">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2200" dirty="0" smtClean="0">
              <a:solidFill>
                <a:schemeClr val="bg1"/>
              </a:solidFill>
            </a:rPr>
            <a:t>Clinically </a:t>
          </a:r>
          <a:br>
            <a:rPr lang="en-US" sz="2200" dirty="0" smtClean="0">
              <a:solidFill>
                <a:schemeClr val="bg1"/>
              </a:solidFill>
            </a:rPr>
          </a:br>
          <a:r>
            <a:rPr lang="en-US" sz="2200" dirty="0" smtClean="0">
              <a:solidFill>
                <a:schemeClr val="bg1"/>
              </a:solidFill>
            </a:rPr>
            <a:t>Essential</a:t>
          </a:r>
          <a:endParaRPr lang="en-US" sz="2200" dirty="0">
            <a:solidFill>
              <a:schemeClr val="bg1"/>
            </a:solidFill>
          </a:endParaRPr>
        </a:p>
      </dgm:t>
    </dgm:pt>
    <dgm:pt modelId="{6B19BFC4-2BDB-FE44-8BCF-494F1323355D}" type="parTrans" cxnId="{DBA3C544-25FA-B048-84A0-0F47D09A6E1B}">
      <dgm:prSet/>
      <dgm:spPr/>
      <dgm:t>
        <a:bodyPr/>
        <a:lstStyle/>
        <a:p>
          <a:endParaRPr lang="en-US"/>
        </a:p>
      </dgm:t>
    </dgm:pt>
    <dgm:pt modelId="{9FD5DBBD-0AF5-A547-A7FB-1E10C297E365}" type="sibTrans" cxnId="{DBA3C544-25FA-B048-84A0-0F47D09A6E1B}">
      <dgm:prSet/>
      <dgm:spPr/>
      <dgm:t>
        <a:bodyPr/>
        <a:lstStyle/>
        <a:p>
          <a:endParaRPr lang="en-US"/>
        </a:p>
      </dgm:t>
    </dgm:pt>
    <dgm:pt modelId="{81D3AF16-901A-334B-A5BE-CF59076CA6B1}">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2200" dirty="0" smtClean="0">
              <a:solidFill>
                <a:schemeClr val="bg1"/>
              </a:solidFill>
            </a:rPr>
            <a:t>Developmentally </a:t>
          </a:r>
          <a:br>
            <a:rPr lang="en-US" sz="2200" dirty="0" smtClean="0">
              <a:solidFill>
                <a:schemeClr val="bg1"/>
              </a:solidFill>
            </a:rPr>
          </a:br>
          <a:r>
            <a:rPr lang="en-US" sz="2200" dirty="0" smtClean="0">
              <a:solidFill>
                <a:schemeClr val="bg1"/>
              </a:solidFill>
            </a:rPr>
            <a:t>Expected</a:t>
          </a:r>
          <a:endParaRPr lang="en-US" sz="2200" dirty="0">
            <a:solidFill>
              <a:schemeClr val="bg1"/>
            </a:solidFill>
          </a:endParaRPr>
        </a:p>
      </dgm:t>
    </dgm:pt>
    <dgm:pt modelId="{77B58066-66A0-1E42-9465-0BE12EA9DC28}" type="parTrans" cxnId="{E87AF837-53CE-F040-B3C9-BC36D93E85B2}">
      <dgm:prSet/>
      <dgm:spPr/>
      <dgm:t>
        <a:bodyPr/>
        <a:lstStyle/>
        <a:p>
          <a:endParaRPr lang="en-US"/>
        </a:p>
      </dgm:t>
    </dgm:pt>
    <dgm:pt modelId="{CD4E09B4-F47F-2C4B-A6FC-66C4466BB473}" type="sibTrans" cxnId="{E87AF837-53CE-F040-B3C9-BC36D93E85B2}">
      <dgm:prSet/>
      <dgm:spPr/>
      <dgm:t>
        <a:bodyPr/>
        <a:lstStyle/>
        <a:p>
          <a:endParaRPr lang="en-US"/>
        </a:p>
      </dgm:t>
    </dgm:pt>
    <dgm:pt modelId="{E395550B-D441-2F4F-B406-E305FE69029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2200" dirty="0" smtClean="0">
              <a:solidFill>
                <a:schemeClr val="bg1"/>
              </a:solidFill>
            </a:rPr>
            <a:t>Supported by Expert Consensus</a:t>
          </a:r>
          <a:endParaRPr lang="en-US" sz="2200" dirty="0">
            <a:solidFill>
              <a:schemeClr val="bg1"/>
            </a:solidFill>
          </a:endParaRPr>
        </a:p>
      </dgm:t>
    </dgm:pt>
    <dgm:pt modelId="{5C98EDD2-B335-F145-A337-1E7C1EC2BECA}" type="parTrans" cxnId="{A9FE094F-D779-B246-9452-01F2C5AFBDE1}">
      <dgm:prSet/>
      <dgm:spPr/>
      <dgm:t>
        <a:bodyPr/>
        <a:lstStyle/>
        <a:p>
          <a:endParaRPr lang="en-US"/>
        </a:p>
      </dgm:t>
    </dgm:pt>
    <dgm:pt modelId="{E640D7F9-717D-8C48-A22D-EDF4B924A407}" type="sibTrans" cxnId="{A9FE094F-D779-B246-9452-01F2C5AFBDE1}">
      <dgm:prSet/>
      <dgm:spPr/>
      <dgm:t>
        <a:bodyPr/>
        <a:lstStyle/>
        <a:p>
          <a:endParaRPr lang="en-US"/>
        </a:p>
      </dgm:t>
    </dgm:pt>
    <dgm:pt modelId="{10B2A597-459F-4740-8855-0B3150779393}" type="pres">
      <dgm:prSet presAssocID="{79B8E3F5-F4DF-DE40-AC2F-C4138E9FEE63}" presName="composite" presStyleCnt="0">
        <dgm:presLayoutVars>
          <dgm:chMax val="1"/>
          <dgm:dir/>
          <dgm:resizeHandles val="exact"/>
        </dgm:presLayoutVars>
      </dgm:prSet>
      <dgm:spPr/>
      <dgm:t>
        <a:bodyPr/>
        <a:lstStyle/>
        <a:p>
          <a:endParaRPr lang="en-US"/>
        </a:p>
      </dgm:t>
    </dgm:pt>
    <dgm:pt modelId="{088602E3-7937-8542-8903-D9C392DA1935}" type="pres">
      <dgm:prSet presAssocID="{BC13AC08-795E-3A46-8E0C-4A513EF183CC}" presName="roof" presStyleLbl="dkBgShp" presStyleIdx="0" presStyleCnt="2" custLinFactNeighborX="-5319" custLinFactNeighborY="-15873"/>
      <dgm:spPr/>
      <dgm:t>
        <a:bodyPr/>
        <a:lstStyle/>
        <a:p>
          <a:endParaRPr lang="en-US"/>
        </a:p>
      </dgm:t>
    </dgm:pt>
    <dgm:pt modelId="{1F8FEB72-139D-7544-B67F-B2B4E9CFBCA4}" type="pres">
      <dgm:prSet presAssocID="{BC13AC08-795E-3A46-8E0C-4A513EF183CC}" presName="pillars" presStyleCnt="0"/>
      <dgm:spPr/>
    </dgm:pt>
    <dgm:pt modelId="{0F50B7C9-89B9-C740-8AB0-353340EC7729}" type="pres">
      <dgm:prSet presAssocID="{BC13AC08-795E-3A46-8E0C-4A513EF183CC}" presName="pillar1" presStyleLbl="node1" presStyleIdx="0" presStyleCnt="3">
        <dgm:presLayoutVars>
          <dgm:bulletEnabled val="1"/>
        </dgm:presLayoutVars>
      </dgm:prSet>
      <dgm:spPr/>
      <dgm:t>
        <a:bodyPr/>
        <a:lstStyle/>
        <a:p>
          <a:endParaRPr lang="en-US"/>
        </a:p>
      </dgm:t>
    </dgm:pt>
    <dgm:pt modelId="{7CC3DB40-F327-454B-9195-14FAA5907823}" type="pres">
      <dgm:prSet presAssocID="{81D3AF16-901A-334B-A5BE-CF59076CA6B1}" presName="pillarX" presStyleLbl="node1" presStyleIdx="1" presStyleCnt="3" custScaleX="138858" custScaleY="99496">
        <dgm:presLayoutVars>
          <dgm:bulletEnabled val="1"/>
        </dgm:presLayoutVars>
      </dgm:prSet>
      <dgm:spPr/>
      <dgm:t>
        <a:bodyPr/>
        <a:lstStyle/>
        <a:p>
          <a:endParaRPr lang="en-US"/>
        </a:p>
      </dgm:t>
    </dgm:pt>
    <dgm:pt modelId="{6FBFA718-A948-FF41-B8B1-96EC26C2F896}" type="pres">
      <dgm:prSet presAssocID="{E395550B-D441-2F4F-B406-E305FE690290}" presName="pillarX" presStyleLbl="node1" presStyleIdx="2" presStyleCnt="3">
        <dgm:presLayoutVars>
          <dgm:bulletEnabled val="1"/>
        </dgm:presLayoutVars>
      </dgm:prSet>
      <dgm:spPr/>
      <dgm:t>
        <a:bodyPr/>
        <a:lstStyle/>
        <a:p>
          <a:endParaRPr lang="en-US"/>
        </a:p>
      </dgm:t>
    </dgm:pt>
    <dgm:pt modelId="{30F41C1F-BA43-004F-BA00-49DE8A3993BF}" type="pres">
      <dgm:prSet presAssocID="{BC13AC08-795E-3A46-8E0C-4A513EF183CC}" presName="base" presStyleLbl="dkBgShp" presStyleIdx="1" presStyleCnt="2"/>
      <dgm:spPr>
        <a:solidFill>
          <a:srgbClr val="0070C0"/>
        </a:solidFill>
        <a:ln>
          <a:noFill/>
        </a:ln>
        <a:effectLst/>
        <a:scene3d>
          <a:camera prst="orthographicFront">
            <a:rot lat="0" lon="0" rev="0"/>
          </a:camera>
          <a:lightRig rig="contrasting" dir="t">
            <a:rot lat="0" lon="0" rev="7800000"/>
          </a:lightRig>
        </a:scene3d>
        <a:sp3d>
          <a:bevelT w="139700" h="139700"/>
        </a:sp3d>
      </dgm:spPr>
      <dgm:t>
        <a:bodyPr/>
        <a:lstStyle/>
        <a:p>
          <a:endParaRPr lang="en-US"/>
        </a:p>
      </dgm:t>
    </dgm:pt>
  </dgm:ptLst>
  <dgm:cxnLst>
    <dgm:cxn modelId="{82C4FCAB-EF46-BA48-9557-19D5E7B8D257}" srcId="{79B8E3F5-F4DF-DE40-AC2F-C4138E9FEE63}" destId="{BC13AC08-795E-3A46-8E0C-4A513EF183CC}" srcOrd="0" destOrd="0" parTransId="{FB8C409A-FD52-3E4D-BE3E-246A2EA9BFCC}" sibTransId="{5848041C-620C-6A41-ADD8-3F14C2945275}"/>
    <dgm:cxn modelId="{FAFE73A3-E0F2-4D3D-B717-FD5FE7812067}" type="presOf" srcId="{79B8E3F5-F4DF-DE40-AC2F-C4138E9FEE63}" destId="{10B2A597-459F-4740-8855-0B3150779393}" srcOrd="0" destOrd="0" presId="urn:microsoft.com/office/officeart/2005/8/layout/hList3"/>
    <dgm:cxn modelId="{E87AF837-53CE-F040-B3C9-BC36D93E85B2}" srcId="{BC13AC08-795E-3A46-8E0C-4A513EF183CC}" destId="{81D3AF16-901A-334B-A5BE-CF59076CA6B1}" srcOrd="1" destOrd="0" parTransId="{77B58066-66A0-1E42-9465-0BE12EA9DC28}" sibTransId="{CD4E09B4-F47F-2C4B-A6FC-66C4466BB473}"/>
    <dgm:cxn modelId="{7A92E779-DAC2-457E-82C2-A64D713C78DF}" type="presOf" srcId="{BC13AC08-795E-3A46-8E0C-4A513EF183CC}" destId="{088602E3-7937-8542-8903-D9C392DA1935}" srcOrd="0" destOrd="0" presId="urn:microsoft.com/office/officeart/2005/8/layout/hList3"/>
    <dgm:cxn modelId="{639801D2-3BB5-47F3-BD6A-0A56E1356D97}" type="presOf" srcId="{81D3AF16-901A-334B-A5BE-CF59076CA6B1}" destId="{7CC3DB40-F327-454B-9195-14FAA5907823}" srcOrd="0" destOrd="0" presId="urn:microsoft.com/office/officeart/2005/8/layout/hList3"/>
    <dgm:cxn modelId="{A9FE094F-D779-B246-9452-01F2C5AFBDE1}" srcId="{BC13AC08-795E-3A46-8E0C-4A513EF183CC}" destId="{E395550B-D441-2F4F-B406-E305FE690290}" srcOrd="2" destOrd="0" parTransId="{5C98EDD2-B335-F145-A337-1E7C1EC2BECA}" sibTransId="{E640D7F9-717D-8C48-A22D-EDF4B924A407}"/>
    <dgm:cxn modelId="{DBA3C544-25FA-B048-84A0-0F47D09A6E1B}" srcId="{BC13AC08-795E-3A46-8E0C-4A513EF183CC}" destId="{95C74DB9-C37A-CD4F-855D-D966069CABCA}" srcOrd="0" destOrd="0" parTransId="{6B19BFC4-2BDB-FE44-8BCF-494F1323355D}" sibTransId="{9FD5DBBD-0AF5-A547-A7FB-1E10C297E365}"/>
    <dgm:cxn modelId="{C27A4AC3-C756-40DC-8C61-A8E7F9429214}" type="presOf" srcId="{E395550B-D441-2F4F-B406-E305FE690290}" destId="{6FBFA718-A948-FF41-B8B1-96EC26C2F896}" srcOrd="0" destOrd="0" presId="urn:microsoft.com/office/officeart/2005/8/layout/hList3"/>
    <dgm:cxn modelId="{48617C59-A270-46FC-BBEA-8115ECAF2DDF}" type="presOf" srcId="{95C74DB9-C37A-CD4F-855D-D966069CABCA}" destId="{0F50B7C9-89B9-C740-8AB0-353340EC7729}" srcOrd="0" destOrd="0" presId="urn:microsoft.com/office/officeart/2005/8/layout/hList3"/>
    <dgm:cxn modelId="{DDE968DA-85B6-4673-BBC8-6E7C385718F9}" type="presParOf" srcId="{10B2A597-459F-4740-8855-0B3150779393}" destId="{088602E3-7937-8542-8903-D9C392DA1935}" srcOrd="0" destOrd="0" presId="urn:microsoft.com/office/officeart/2005/8/layout/hList3"/>
    <dgm:cxn modelId="{D84041A3-8856-46D9-97AC-71242C27D996}" type="presParOf" srcId="{10B2A597-459F-4740-8855-0B3150779393}" destId="{1F8FEB72-139D-7544-B67F-B2B4E9CFBCA4}" srcOrd="1" destOrd="0" presId="urn:microsoft.com/office/officeart/2005/8/layout/hList3"/>
    <dgm:cxn modelId="{B2A3B09D-9913-4584-95DD-AC29EA23C5E0}" type="presParOf" srcId="{1F8FEB72-139D-7544-B67F-B2B4E9CFBCA4}" destId="{0F50B7C9-89B9-C740-8AB0-353340EC7729}" srcOrd="0" destOrd="0" presId="urn:microsoft.com/office/officeart/2005/8/layout/hList3"/>
    <dgm:cxn modelId="{CD1C01A7-BB0E-49E5-B993-1AB6EBCA11ED}" type="presParOf" srcId="{1F8FEB72-139D-7544-B67F-B2B4E9CFBCA4}" destId="{7CC3DB40-F327-454B-9195-14FAA5907823}" srcOrd="1" destOrd="0" presId="urn:microsoft.com/office/officeart/2005/8/layout/hList3"/>
    <dgm:cxn modelId="{353139C0-370C-4F95-92D8-C70A4A329030}" type="presParOf" srcId="{1F8FEB72-139D-7544-B67F-B2B4E9CFBCA4}" destId="{6FBFA718-A948-FF41-B8B1-96EC26C2F896}" srcOrd="2" destOrd="0" presId="urn:microsoft.com/office/officeart/2005/8/layout/hList3"/>
    <dgm:cxn modelId="{E557BC19-DEC9-4DB2-82FF-69752588B7FA}" type="presParOf" srcId="{10B2A597-459F-4740-8855-0B3150779393}" destId="{30F41C1F-BA43-004F-BA00-49DE8A3993B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B8F23A-044A-42CF-A55B-38BA08E7C593}" type="doc">
      <dgm:prSet loTypeId="urn:microsoft.com/office/officeart/2005/8/layout/hList3" loCatId="list" qsTypeId="urn:microsoft.com/office/officeart/2005/8/quickstyle/3d3" qsCatId="3D" csTypeId="urn:microsoft.com/office/officeart/2005/8/colors/accent1_2" csCatId="accent1" phldr="1"/>
      <dgm:spPr/>
      <dgm:t>
        <a:bodyPr/>
        <a:lstStyle/>
        <a:p>
          <a:endParaRPr lang="en-US"/>
        </a:p>
      </dgm:t>
    </dgm:pt>
    <dgm:pt modelId="{98B8C0CE-68EB-47DE-AD3A-752E745C2AE2}">
      <dgm:prSet custT="1"/>
      <dgm:spPr>
        <a:solidFill>
          <a:srgbClr val="0070C0"/>
        </a:solidFill>
        <a:ln>
          <a:noFill/>
        </a:ln>
        <a:effectLst/>
        <a:scene3d>
          <a:camera prst="orthographicFront">
            <a:rot lat="0" lon="0" rev="0"/>
          </a:camera>
          <a:lightRig rig="contrasting" dir="t">
            <a:rot lat="0" lon="0" rev="7800000"/>
          </a:lightRig>
        </a:scene3d>
        <a:sp3d>
          <a:bevelT w="139700" h="139700"/>
        </a:sp3d>
      </dgm:spPr>
      <dgm:t>
        <a:bodyPr/>
        <a:lstStyle/>
        <a:p>
          <a:pPr rtl="0"/>
          <a:r>
            <a:rPr lang="en-US" sz="2400" dirty="0" smtClean="0"/>
            <a:t>Professional organizations support </a:t>
          </a:r>
          <a:br>
            <a:rPr lang="en-US" sz="2400" dirty="0" smtClean="0"/>
          </a:br>
          <a:r>
            <a:rPr lang="en-US" sz="2400" dirty="0" smtClean="0"/>
            <a:t>confidential adolescent health care.</a:t>
          </a:r>
          <a:endParaRPr lang="en-US" sz="2400" dirty="0"/>
        </a:p>
      </dgm:t>
    </dgm:pt>
    <dgm:pt modelId="{4738E3CB-1EEB-4099-90DD-D8FF0B8C6FE6}" type="parTrans" cxnId="{00CE2023-4BA1-443F-925E-90D6910EF88A}">
      <dgm:prSet/>
      <dgm:spPr/>
      <dgm:t>
        <a:bodyPr/>
        <a:lstStyle/>
        <a:p>
          <a:endParaRPr lang="en-US"/>
        </a:p>
      </dgm:t>
    </dgm:pt>
    <dgm:pt modelId="{2E9408A2-16C9-4B59-92B3-36D4BA831C83}" type="sibTrans" cxnId="{00CE2023-4BA1-443F-925E-90D6910EF88A}">
      <dgm:prSet/>
      <dgm:spPr/>
      <dgm:t>
        <a:bodyPr/>
        <a:lstStyle/>
        <a:p>
          <a:endParaRPr lang="en-US"/>
        </a:p>
      </dgm:t>
    </dgm:pt>
    <dgm:pt modelId="{06ED85E0-BEF0-4CE3-9ED3-EF137B66C6CF}">
      <dgm:prSet custT="1"/>
      <dgm:spPr>
        <a:solidFill>
          <a:srgbClr val="002060"/>
        </a:solidFill>
      </dgm:spPr>
      <dgm:t>
        <a:bodyPr/>
        <a:lstStyle/>
        <a:p>
          <a:pPr rtl="0"/>
          <a:r>
            <a:rPr lang="en-US" sz="2200" dirty="0" smtClean="0"/>
            <a:t>ACOG ’88</a:t>
          </a:r>
          <a:endParaRPr lang="en-US" sz="2200" dirty="0"/>
        </a:p>
      </dgm:t>
    </dgm:pt>
    <dgm:pt modelId="{B1BB248D-2D62-47F0-9F81-CD1238E52327}" type="parTrans" cxnId="{E89CD8CF-4C1D-48CF-B79F-506364B66B70}">
      <dgm:prSet/>
      <dgm:spPr/>
      <dgm:t>
        <a:bodyPr/>
        <a:lstStyle/>
        <a:p>
          <a:endParaRPr lang="en-US"/>
        </a:p>
      </dgm:t>
    </dgm:pt>
    <dgm:pt modelId="{6C14B4A9-F171-496B-AE77-2CC32896087E}" type="sibTrans" cxnId="{E89CD8CF-4C1D-48CF-B79F-506364B66B70}">
      <dgm:prSet/>
      <dgm:spPr/>
      <dgm:t>
        <a:bodyPr/>
        <a:lstStyle/>
        <a:p>
          <a:endParaRPr lang="en-US"/>
        </a:p>
      </dgm:t>
    </dgm:pt>
    <dgm:pt modelId="{F7D1E6F9-CCC7-42C2-910C-6290DB510F9A}">
      <dgm:prSet custT="1"/>
      <dgm:spPr>
        <a:solidFill>
          <a:srgbClr val="002060"/>
        </a:solidFill>
      </dgm:spPr>
      <dgm:t>
        <a:bodyPr/>
        <a:lstStyle/>
        <a:p>
          <a:pPr rtl="0"/>
          <a:r>
            <a:rPr lang="en-US" sz="2200" dirty="0" smtClean="0"/>
            <a:t>SAHM ’92</a:t>
          </a:r>
          <a:endParaRPr lang="en-US" sz="2200" dirty="0"/>
        </a:p>
      </dgm:t>
    </dgm:pt>
    <dgm:pt modelId="{1D5F710B-7B60-46B9-969B-67C750597851}" type="parTrans" cxnId="{69522CD7-F057-48C5-B6F8-587AB3883397}">
      <dgm:prSet/>
      <dgm:spPr/>
      <dgm:t>
        <a:bodyPr/>
        <a:lstStyle/>
        <a:p>
          <a:endParaRPr lang="en-US"/>
        </a:p>
      </dgm:t>
    </dgm:pt>
    <dgm:pt modelId="{D3BDF46F-3C22-4024-9904-A3334EA31D83}" type="sibTrans" cxnId="{69522CD7-F057-48C5-B6F8-587AB3883397}">
      <dgm:prSet/>
      <dgm:spPr/>
      <dgm:t>
        <a:bodyPr/>
        <a:lstStyle/>
        <a:p>
          <a:endParaRPr lang="en-US"/>
        </a:p>
      </dgm:t>
    </dgm:pt>
    <dgm:pt modelId="{6188C7B6-81CD-4946-B0A3-0C11EBE6DC9D}">
      <dgm:prSet custT="1"/>
      <dgm:spPr>
        <a:solidFill>
          <a:srgbClr val="002060"/>
        </a:solidFill>
      </dgm:spPr>
      <dgm:t>
        <a:bodyPr/>
        <a:lstStyle/>
        <a:p>
          <a:pPr rtl="0"/>
          <a:r>
            <a:rPr lang="en-US" sz="2200" dirty="0" smtClean="0"/>
            <a:t>AMA ’92</a:t>
          </a:r>
          <a:endParaRPr lang="en-US" sz="2200" dirty="0"/>
        </a:p>
      </dgm:t>
    </dgm:pt>
    <dgm:pt modelId="{4A4A21C9-5EED-48A3-B28B-4C80C9701385}" type="parTrans" cxnId="{32873EB8-88B9-4A20-80D8-BC8C6135C11F}">
      <dgm:prSet/>
      <dgm:spPr/>
      <dgm:t>
        <a:bodyPr/>
        <a:lstStyle/>
        <a:p>
          <a:endParaRPr lang="en-US"/>
        </a:p>
      </dgm:t>
    </dgm:pt>
    <dgm:pt modelId="{9C89335C-9357-476C-85B1-383D28CA7865}" type="sibTrans" cxnId="{32873EB8-88B9-4A20-80D8-BC8C6135C11F}">
      <dgm:prSet/>
      <dgm:spPr/>
      <dgm:t>
        <a:bodyPr/>
        <a:lstStyle/>
        <a:p>
          <a:endParaRPr lang="en-US"/>
        </a:p>
      </dgm:t>
    </dgm:pt>
    <dgm:pt modelId="{9141C92C-579E-41A7-AB90-57C25B2F90B3}">
      <dgm:prSet custT="1"/>
      <dgm:spPr>
        <a:solidFill>
          <a:srgbClr val="002060"/>
        </a:solidFill>
      </dgm:spPr>
      <dgm:t>
        <a:bodyPr/>
        <a:lstStyle/>
        <a:p>
          <a:pPr rtl="0"/>
          <a:r>
            <a:rPr lang="en-US" sz="2200" dirty="0" smtClean="0"/>
            <a:t>AAFP ’89</a:t>
          </a:r>
          <a:endParaRPr lang="en-US" sz="2200" dirty="0"/>
        </a:p>
      </dgm:t>
    </dgm:pt>
    <dgm:pt modelId="{1F1C7B9E-DAF5-4D6C-A6F9-4F77138DCA73}" type="parTrans" cxnId="{362CD72E-86EB-4D38-AFBE-21885448FA25}">
      <dgm:prSet/>
      <dgm:spPr/>
      <dgm:t>
        <a:bodyPr/>
        <a:lstStyle/>
        <a:p>
          <a:endParaRPr lang="en-US"/>
        </a:p>
      </dgm:t>
    </dgm:pt>
    <dgm:pt modelId="{F0576A55-FC58-4F7C-9011-5C7D42A10EF1}" type="sibTrans" cxnId="{362CD72E-86EB-4D38-AFBE-21885448FA25}">
      <dgm:prSet/>
      <dgm:spPr/>
      <dgm:t>
        <a:bodyPr/>
        <a:lstStyle/>
        <a:p>
          <a:endParaRPr lang="en-US"/>
        </a:p>
      </dgm:t>
    </dgm:pt>
    <dgm:pt modelId="{622D5540-7A25-4D49-9048-DBA33BA3FBD2}">
      <dgm:prSet custT="1"/>
      <dgm:spPr>
        <a:solidFill>
          <a:srgbClr val="002060"/>
        </a:solidFill>
      </dgm:spPr>
      <dgm:t>
        <a:bodyPr/>
        <a:lstStyle/>
        <a:p>
          <a:pPr rtl="0"/>
          <a:r>
            <a:rPr lang="en-US" sz="2200" dirty="0" smtClean="0"/>
            <a:t>AAP ’89</a:t>
          </a:r>
          <a:endParaRPr lang="en-US" sz="2200" dirty="0"/>
        </a:p>
      </dgm:t>
    </dgm:pt>
    <dgm:pt modelId="{D8AB7F50-37A6-4376-A0DD-9B8E45089184}" type="parTrans" cxnId="{B20760C4-33E2-44AD-BCA5-60A9E8079424}">
      <dgm:prSet/>
      <dgm:spPr/>
      <dgm:t>
        <a:bodyPr/>
        <a:lstStyle/>
        <a:p>
          <a:endParaRPr lang="en-US"/>
        </a:p>
      </dgm:t>
    </dgm:pt>
    <dgm:pt modelId="{043A1E05-5422-45FF-884F-795B14A6F4BB}" type="sibTrans" cxnId="{B20760C4-33E2-44AD-BCA5-60A9E8079424}">
      <dgm:prSet/>
      <dgm:spPr/>
      <dgm:t>
        <a:bodyPr/>
        <a:lstStyle/>
        <a:p>
          <a:endParaRPr lang="en-US"/>
        </a:p>
      </dgm:t>
    </dgm:pt>
    <dgm:pt modelId="{73947030-67D5-4C7B-B373-2BDDFD987399}" type="pres">
      <dgm:prSet presAssocID="{CEB8F23A-044A-42CF-A55B-38BA08E7C593}" presName="composite" presStyleCnt="0">
        <dgm:presLayoutVars>
          <dgm:chMax val="1"/>
          <dgm:dir/>
          <dgm:resizeHandles val="exact"/>
        </dgm:presLayoutVars>
      </dgm:prSet>
      <dgm:spPr/>
      <dgm:t>
        <a:bodyPr/>
        <a:lstStyle/>
        <a:p>
          <a:endParaRPr lang="en-US"/>
        </a:p>
      </dgm:t>
    </dgm:pt>
    <dgm:pt modelId="{704FDB1E-EF10-4797-92E6-7628035C6A07}" type="pres">
      <dgm:prSet presAssocID="{98B8C0CE-68EB-47DE-AD3A-752E745C2AE2}" presName="roof" presStyleLbl="dkBgShp" presStyleIdx="0" presStyleCnt="2"/>
      <dgm:spPr/>
      <dgm:t>
        <a:bodyPr/>
        <a:lstStyle/>
        <a:p>
          <a:endParaRPr lang="en-US"/>
        </a:p>
      </dgm:t>
    </dgm:pt>
    <dgm:pt modelId="{C47FE538-78FD-408B-9BB5-13EC82F92A7A}" type="pres">
      <dgm:prSet presAssocID="{98B8C0CE-68EB-47DE-AD3A-752E745C2AE2}" presName="pillars" presStyleCnt="0"/>
      <dgm:spPr/>
    </dgm:pt>
    <dgm:pt modelId="{36AC518C-58DF-448E-B74F-BEB2EE95152F}" type="pres">
      <dgm:prSet presAssocID="{98B8C0CE-68EB-47DE-AD3A-752E745C2AE2}" presName="pillar1" presStyleLbl="node1" presStyleIdx="0" presStyleCnt="5">
        <dgm:presLayoutVars>
          <dgm:bulletEnabled val="1"/>
        </dgm:presLayoutVars>
      </dgm:prSet>
      <dgm:spPr/>
      <dgm:t>
        <a:bodyPr/>
        <a:lstStyle/>
        <a:p>
          <a:endParaRPr lang="en-US"/>
        </a:p>
      </dgm:t>
    </dgm:pt>
    <dgm:pt modelId="{4F2AAE21-DC88-415B-88DC-CD92DAD236DC}" type="pres">
      <dgm:prSet presAssocID="{F7D1E6F9-CCC7-42C2-910C-6290DB510F9A}" presName="pillarX" presStyleLbl="node1" presStyleIdx="1" presStyleCnt="5">
        <dgm:presLayoutVars>
          <dgm:bulletEnabled val="1"/>
        </dgm:presLayoutVars>
      </dgm:prSet>
      <dgm:spPr/>
      <dgm:t>
        <a:bodyPr/>
        <a:lstStyle/>
        <a:p>
          <a:endParaRPr lang="en-US"/>
        </a:p>
      </dgm:t>
    </dgm:pt>
    <dgm:pt modelId="{1F6B145E-E4AB-4242-BB14-13FB34DA03EF}" type="pres">
      <dgm:prSet presAssocID="{6188C7B6-81CD-4946-B0A3-0C11EBE6DC9D}" presName="pillarX" presStyleLbl="node1" presStyleIdx="2" presStyleCnt="5">
        <dgm:presLayoutVars>
          <dgm:bulletEnabled val="1"/>
        </dgm:presLayoutVars>
      </dgm:prSet>
      <dgm:spPr/>
      <dgm:t>
        <a:bodyPr/>
        <a:lstStyle/>
        <a:p>
          <a:endParaRPr lang="en-US"/>
        </a:p>
      </dgm:t>
    </dgm:pt>
    <dgm:pt modelId="{194B114A-08FE-4EC3-95B7-29B33F2959C3}" type="pres">
      <dgm:prSet presAssocID="{9141C92C-579E-41A7-AB90-57C25B2F90B3}" presName="pillarX" presStyleLbl="node1" presStyleIdx="3" presStyleCnt="5">
        <dgm:presLayoutVars>
          <dgm:bulletEnabled val="1"/>
        </dgm:presLayoutVars>
      </dgm:prSet>
      <dgm:spPr/>
      <dgm:t>
        <a:bodyPr/>
        <a:lstStyle/>
        <a:p>
          <a:endParaRPr lang="en-US"/>
        </a:p>
      </dgm:t>
    </dgm:pt>
    <dgm:pt modelId="{F2579CD1-9091-455F-835D-E12C32D2F81C}" type="pres">
      <dgm:prSet presAssocID="{622D5540-7A25-4D49-9048-DBA33BA3FBD2}" presName="pillarX" presStyleLbl="node1" presStyleIdx="4" presStyleCnt="5">
        <dgm:presLayoutVars>
          <dgm:bulletEnabled val="1"/>
        </dgm:presLayoutVars>
      </dgm:prSet>
      <dgm:spPr/>
      <dgm:t>
        <a:bodyPr/>
        <a:lstStyle/>
        <a:p>
          <a:endParaRPr lang="en-US"/>
        </a:p>
      </dgm:t>
    </dgm:pt>
    <dgm:pt modelId="{28A56875-5E1B-4B55-9C11-D7A1991133E1}" type="pres">
      <dgm:prSet presAssocID="{98B8C0CE-68EB-47DE-AD3A-752E745C2AE2}" presName="base" presStyleLbl="dkBgShp" presStyleIdx="1" presStyleCnt="2"/>
      <dgm:spPr>
        <a:solidFill>
          <a:srgbClr val="0070C0"/>
        </a:solidFill>
      </dgm:spPr>
    </dgm:pt>
  </dgm:ptLst>
  <dgm:cxnLst>
    <dgm:cxn modelId="{69522CD7-F057-48C5-B6F8-587AB3883397}" srcId="{98B8C0CE-68EB-47DE-AD3A-752E745C2AE2}" destId="{F7D1E6F9-CCC7-42C2-910C-6290DB510F9A}" srcOrd="1" destOrd="0" parTransId="{1D5F710B-7B60-46B9-969B-67C750597851}" sibTransId="{D3BDF46F-3C22-4024-9904-A3334EA31D83}"/>
    <dgm:cxn modelId="{E89CD8CF-4C1D-48CF-B79F-506364B66B70}" srcId="{98B8C0CE-68EB-47DE-AD3A-752E745C2AE2}" destId="{06ED85E0-BEF0-4CE3-9ED3-EF137B66C6CF}" srcOrd="0" destOrd="0" parTransId="{B1BB248D-2D62-47F0-9F81-CD1238E52327}" sibTransId="{6C14B4A9-F171-496B-AE77-2CC32896087E}"/>
    <dgm:cxn modelId="{362CD72E-86EB-4D38-AFBE-21885448FA25}" srcId="{98B8C0CE-68EB-47DE-AD3A-752E745C2AE2}" destId="{9141C92C-579E-41A7-AB90-57C25B2F90B3}" srcOrd="3" destOrd="0" parTransId="{1F1C7B9E-DAF5-4D6C-A6F9-4F77138DCA73}" sibTransId="{F0576A55-FC58-4F7C-9011-5C7D42A10EF1}"/>
    <dgm:cxn modelId="{A8B140D3-5BE8-49CA-8849-3228775E274A}" type="presOf" srcId="{F7D1E6F9-CCC7-42C2-910C-6290DB510F9A}" destId="{4F2AAE21-DC88-415B-88DC-CD92DAD236DC}" srcOrd="0" destOrd="0" presId="urn:microsoft.com/office/officeart/2005/8/layout/hList3"/>
    <dgm:cxn modelId="{FD86F6B4-442C-49EB-8D59-AEBF0AB38B8C}" type="presOf" srcId="{6188C7B6-81CD-4946-B0A3-0C11EBE6DC9D}" destId="{1F6B145E-E4AB-4242-BB14-13FB34DA03EF}" srcOrd="0" destOrd="0" presId="urn:microsoft.com/office/officeart/2005/8/layout/hList3"/>
    <dgm:cxn modelId="{D4D74D34-B10C-4C12-B9C3-60A366FB3FE8}" type="presOf" srcId="{CEB8F23A-044A-42CF-A55B-38BA08E7C593}" destId="{73947030-67D5-4C7B-B373-2BDDFD987399}" srcOrd="0" destOrd="0" presId="urn:microsoft.com/office/officeart/2005/8/layout/hList3"/>
    <dgm:cxn modelId="{00CE2023-4BA1-443F-925E-90D6910EF88A}" srcId="{CEB8F23A-044A-42CF-A55B-38BA08E7C593}" destId="{98B8C0CE-68EB-47DE-AD3A-752E745C2AE2}" srcOrd="0" destOrd="0" parTransId="{4738E3CB-1EEB-4099-90DD-D8FF0B8C6FE6}" sibTransId="{2E9408A2-16C9-4B59-92B3-36D4BA831C83}"/>
    <dgm:cxn modelId="{26535F39-69F9-44CA-8B16-E3431448E181}" type="presOf" srcId="{622D5540-7A25-4D49-9048-DBA33BA3FBD2}" destId="{F2579CD1-9091-455F-835D-E12C32D2F81C}" srcOrd="0" destOrd="0" presId="urn:microsoft.com/office/officeart/2005/8/layout/hList3"/>
    <dgm:cxn modelId="{21121B63-BCB7-4BD9-A8FF-BE912026F9CF}" type="presOf" srcId="{98B8C0CE-68EB-47DE-AD3A-752E745C2AE2}" destId="{704FDB1E-EF10-4797-92E6-7628035C6A07}" srcOrd="0" destOrd="0" presId="urn:microsoft.com/office/officeart/2005/8/layout/hList3"/>
    <dgm:cxn modelId="{B20760C4-33E2-44AD-BCA5-60A9E8079424}" srcId="{98B8C0CE-68EB-47DE-AD3A-752E745C2AE2}" destId="{622D5540-7A25-4D49-9048-DBA33BA3FBD2}" srcOrd="4" destOrd="0" parTransId="{D8AB7F50-37A6-4376-A0DD-9B8E45089184}" sibTransId="{043A1E05-5422-45FF-884F-795B14A6F4BB}"/>
    <dgm:cxn modelId="{32873EB8-88B9-4A20-80D8-BC8C6135C11F}" srcId="{98B8C0CE-68EB-47DE-AD3A-752E745C2AE2}" destId="{6188C7B6-81CD-4946-B0A3-0C11EBE6DC9D}" srcOrd="2" destOrd="0" parTransId="{4A4A21C9-5EED-48A3-B28B-4C80C9701385}" sibTransId="{9C89335C-9357-476C-85B1-383D28CA7865}"/>
    <dgm:cxn modelId="{B9B82F12-4EEC-48A7-A53B-71E7FD16496A}" type="presOf" srcId="{06ED85E0-BEF0-4CE3-9ED3-EF137B66C6CF}" destId="{36AC518C-58DF-448E-B74F-BEB2EE95152F}" srcOrd="0" destOrd="0" presId="urn:microsoft.com/office/officeart/2005/8/layout/hList3"/>
    <dgm:cxn modelId="{B7BE6354-4ACC-4CF6-BD39-07A3B8BEBD05}" type="presOf" srcId="{9141C92C-579E-41A7-AB90-57C25B2F90B3}" destId="{194B114A-08FE-4EC3-95B7-29B33F2959C3}" srcOrd="0" destOrd="0" presId="urn:microsoft.com/office/officeart/2005/8/layout/hList3"/>
    <dgm:cxn modelId="{74F73178-C22F-4FB6-9022-6180755F17F6}" type="presParOf" srcId="{73947030-67D5-4C7B-B373-2BDDFD987399}" destId="{704FDB1E-EF10-4797-92E6-7628035C6A07}" srcOrd="0" destOrd="0" presId="urn:microsoft.com/office/officeart/2005/8/layout/hList3"/>
    <dgm:cxn modelId="{A5EEE370-4224-4803-8B57-C5D443C76AD7}" type="presParOf" srcId="{73947030-67D5-4C7B-B373-2BDDFD987399}" destId="{C47FE538-78FD-408B-9BB5-13EC82F92A7A}" srcOrd="1" destOrd="0" presId="urn:microsoft.com/office/officeart/2005/8/layout/hList3"/>
    <dgm:cxn modelId="{ED4940B5-5C9E-4309-9C4D-61CC909287F4}" type="presParOf" srcId="{C47FE538-78FD-408B-9BB5-13EC82F92A7A}" destId="{36AC518C-58DF-448E-B74F-BEB2EE95152F}" srcOrd="0" destOrd="0" presId="urn:microsoft.com/office/officeart/2005/8/layout/hList3"/>
    <dgm:cxn modelId="{EE0301E7-B52E-476E-85A3-8663D2F837AD}" type="presParOf" srcId="{C47FE538-78FD-408B-9BB5-13EC82F92A7A}" destId="{4F2AAE21-DC88-415B-88DC-CD92DAD236DC}" srcOrd="1" destOrd="0" presId="urn:microsoft.com/office/officeart/2005/8/layout/hList3"/>
    <dgm:cxn modelId="{490C6858-40C7-4C9C-A91E-455BF675CBC3}" type="presParOf" srcId="{C47FE538-78FD-408B-9BB5-13EC82F92A7A}" destId="{1F6B145E-E4AB-4242-BB14-13FB34DA03EF}" srcOrd="2" destOrd="0" presId="urn:microsoft.com/office/officeart/2005/8/layout/hList3"/>
    <dgm:cxn modelId="{C49C1695-F024-4F03-8DF3-93CD24BE0B7B}" type="presParOf" srcId="{C47FE538-78FD-408B-9BB5-13EC82F92A7A}" destId="{194B114A-08FE-4EC3-95B7-29B33F2959C3}" srcOrd="3" destOrd="0" presId="urn:microsoft.com/office/officeart/2005/8/layout/hList3"/>
    <dgm:cxn modelId="{FE5AF8D1-D313-4990-A6EE-0B9CBB8C1D2A}" type="presParOf" srcId="{C47FE538-78FD-408B-9BB5-13EC82F92A7A}" destId="{F2579CD1-9091-455F-835D-E12C32D2F81C}" srcOrd="4" destOrd="0" presId="urn:microsoft.com/office/officeart/2005/8/layout/hList3"/>
    <dgm:cxn modelId="{FB792646-54C7-43FE-B165-E8DD92DDB42E}" type="presParOf" srcId="{73947030-67D5-4C7B-B373-2BDDFD987399}" destId="{28A56875-5E1B-4B55-9C11-D7A1991133E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335D25-F6EF-4438-8C9B-6CCD6F46CE9F}" type="doc">
      <dgm:prSet loTypeId="urn:microsoft.com/office/officeart/2005/8/layout/cycle8" loCatId="cycle" qsTypeId="urn:microsoft.com/office/officeart/2005/8/quickstyle/3d3" qsCatId="3D" csTypeId="urn:microsoft.com/office/officeart/2005/8/colors/accent1_2" csCatId="accent1" phldr="1"/>
      <dgm:spPr/>
      <dgm:t>
        <a:bodyPr/>
        <a:lstStyle/>
        <a:p>
          <a:endParaRPr lang="en-US"/>
        </a:p>
      </dgm:t>
    </dgm:pt>
    <dgm:pt modelId="{DB9DC4CF-6DF9-4F3F-B0E0-E933D3B99B36}">
      <dgm:prSet custT="1"/>
      <dgm:spPr>
        <a:solidFill>
          <a:srgbClr val="002060"/>
        </a:solidFill>
      </dgm:spPr>
      <dgm:t>
        <a:bodyPr/>
        <a:lstStyle/>
        <a:p>
          <a:pPr rtl="0"/>
          <a:r>
            <a:rPr lang="en-US" sz="2200" dirty="0" smtClean="0"/>
            <a:t>Invite the parent to have a seat in the waiting room.</a:t>
          </a:r>
          <a:endParaRPr lang="en-US" sz="2200" dirty="0"/>
        </a:p>
      </dgm:t>
    </dgm:pt>
    <dgm:pt modelId="{144B30F7-C5F4-4BCB-9B0D-D99FB7093F9A}" type="parTrans" cxnId="{E5155E97-7F8C-4B18-97F0-E2922ECAC7EE}">
      <dgm:prSet/>
      <dgm:spPr/>
      <dgm:t>
        <a:bodyPr/>
        <a:lstStyle/>
        <a:p>
          <a:endParaRPr lang="en-US"/>
        </a:p>
      </dgm:t>
    </dgm:pt>
    <dgm:pt modelId="{80B176E1-1A83-41FD-BD01-8E2A3E78C133}" type="sibTrans" cxnId="{E5155E97-7F8C-4B18-97F0-E2922ECAC7EE}">
      <dgm:prSet/>
      <dgm:spPr/>
      <dgm:t>
        <a:bodyPr/>
        <a:lstStyle/>
        <a:p>
          <a:endParaRPr lang="en-US"/>
        </a:p>
      </dgm:t>
    </dgm:pt>
    <dgm:pt modelId="{8C9320CC-97A0-4B4C-BA7A-CBCE2E789BE0}">
      <dgm:prSet custT="1"/>
      <dgm:spPr>
        <a:solidFill>
          <a:srgbClr val="00B050"/>
        </a:solidFill>
      </dgm:spPr>
      <dgm:t>
        <a:bodyPr/>
        <a:lstStyle/>
        <a:p>
          <a:pPr rtl="0"/>
          <a:r>
            <a:rPr lang="en-US" sz="2200" dirty="0" smtClean="0"/>
            <a:t>Assure them that you will call them prior to closing the visit.</a:t>
          </a:r>
          <a:endParaRPr lang="en-US" sz="2200" dirty="0"/>
        </a:p>
      </dgm:t>
    </dgm:pt>
    <dgm:pt modelId="{B28CD9D8-A38C-45E9-88F5-27059F077AAE}" type="parTrans" cxnId="{B99045AE-2583-45FE-92FB-4FC92ECB0EA4}">
      <dgm:prSet/>
      <dgm:spPr/>
      <dgm:t>
        <a:bodyPr/>
        <a:lstStyle/>
        <a:p>
          <a:endParaRPr lang="en-US"/>
        </a:p>
      </dgm:t>
    </dgm:pt>
    <dgm:pt modelId="{B72AFA14-5040-4CCA-AFA5-1C16AC917918}" type="sibTrans" cxnId="{B99045AE-2583-45FE-92FB-4FC92ECB0EA4}">
      <dgm:prSet/>
      <dgm:spPr/>
      <dgm:t>
        <a:bodyPr/>
        <a:lstStyle/>
        <a:p>
          <a:endParaRPr lang="en-US"/>
        </a:p>
      </dgm:t>
    </dgm:pt>
    <dgm:pt modelId="{EFDC1063-090C-4C55-ACED-76EB9512EC51}">
      <dgm:prSet custT="1"/>
      <dgm:spPr>
        <a:solidFill>
          <a:srgbClr val="0070C0"/>
        </a:solidFill>
      </dgm:spPr>
      <dgm:t>
        <a:bodyPr/>
        <a:lstStyle/>
        <a:p>
          <a:pPr rtl="0"/>
          <a:r>
            <a:rPr lang="en-US" sz="2200" dirty="0" smtClean="0"/>
            <a:t>Invite parent back before close of visit to wrap-up</a:t>
          </a:r>
          <a:r>
            <a:rPr lang="en-US" sz="2000" dirty="0" smtClean="0"/>
            <a:t>.</a:t>
          </a:r>
          <a:endParaRPr lang="en-US" sz="2000" dirty="0"/>
        </a:p>
      </dgm:t>
    </dgm:pt>
    <dgm:pt modelId="{154F9229-EE5C-47D8-8046-6224E07FFAD1}" type="parTrans" cxnId="{A820C1D4-4B11-4389-95F9-3A5B9094A4D0}">
      <dgm:prSet/>
      <dgm:spPr/>
      <dgm:t>
        <a:bodyPr/>
        <a:lstStyle/>
        <a:p>
          <a:endParaRPr lang="en-US"/>
        </a:p>
      </dgm:t>
    </dgm:pt>
    <dgm:pt modelId="{367726E3-A846-44EC-93BC-1FC5C6EA5273}" type="sibTrans" cxnId="{A820C1D4-4B11-4389-95F9-3A5B9094A4D0}">
      <dgm:prSet/>
      <dgm:spPr/>
      <dgm:t>
        <a:bodyPr/>
        <a:lstStyle/>
        <a:p>
          <a:endParaRPr lang="en-US"/>
        </a:p>
      </dgm:t>
    </dgm:pt>
    <dgm:pt modelId="{93CDFB68-29BA-4C2D-8423-674CB6201F2C}" type="pres">
      <dgm:prSet presAssocID="{15335D25-F6EF-4438-8C9B-6CCD6F46CE9F}" presName="compositeShape" presStyleCnt="0">
        <dgm:presLayoutVars>
          <dgm:chMax val="7"/>
          <dgm:dir/>
          <dgm:resizeHandles val="exact"/>
        </dgm:presLayoutVars>
      </dgm:prSet>
      <dgm:spPr/>
      <dgm:t>
        <a:bodyPr/>
        <a:lstStyle/>
        <a:p>
          <a:endParaRPr lang="en-US"/>
        </a:p>
      </dgm:t>
    </dgm:pt>
    <dgm:pt modelId="{05CCBAD9-918C-454B-B61B-35F80E7D98A8}" type="pres">
      <dgm:prSet presAssocID="{15335D25-F6EF-4438-8C9B-6CCD6F46CE9F}" presName="wedge1" presStyleLbl="node1" presStyleIdx="0" presStyleCnt="3"/>
      <dgm:spPr/>
      <dgm:t>
        <a:bodyPr/>
        <a:lstStyle/>
        <a:p>
          <a:endParaRPr lang="en-US"/>
        </a:p>
      </dgm:t>
    </dgm:pt>
    <dgm:pt modelId="{83916A94-E670-46D5-9092-B6B0ED83F41A}" type="pres">
      <dgm:prSet presAssocID="{15335D25-F6EF-4438-8C9B-6CCD6F46CE9F}" presName="dummy1a" presStyleCnt="0"/>
      <dgm:spPr/>
    </dgm:pt>
    <dgm:pt modelId="{B6E9D960-89A5-4878-B433-1598F6C0EE3B}" type="pres">
      <dgm:prSet presAssocID="{15335D25-F6EF-4438-8C9B-6CCD6F46CE9F}" presName="dummy1b" presStyleCnt="0"/>
      <dgm:spPr/>
    </dgm:pt>
    <dgm:pt modelId="{EF5F665B-3029-4228-B509-C3744DC2AD28}" type="pres">
      <dgm:prSet presAssocID="{15335D25-F6EF-4438-8C9B-6CCD6F46CE9F}" presName="wedge1Tx" presStyleLbl="node1" presStyleIdx="0" presStyleCnt="3">
        <dgm:presLayoutVars>
          <dgm:chMax val="0"/>
          <dgm:chPref val="0"/>
          <dgm:bulletEnabled val="1"/>
        </dgm:presLayoutVars>
      </dgm:prSet>
      <dgm:spPr/>
      <dgm:t>
        <a:bodyPr/>
        <a:lstStyle/>
        <a:p>
          <a:endParaRPr lang="en-US"/>
        </a:p>
      </dgm:t>
    </dgm:pt>
    <dgm:pt modelId="{610E6910-8FE5-4731-BCF6-48EE082640A5}" type="pres">
      <dgm:prSet presAssocID="{15335D25-F6EF-4438-8C9B-6CCD6F46CE9F}" presName="wedge2" presStyleLbl="node1" presStyleIdx="1" presStyleCnt="3"/>
      <dgm:spPr/>
      <dgm:t>
        <a:bodyPr/>
        <a:lstStyle/>
        <a:p>
          <a:endParaRPr lang="en-US"/>
        </a:p>
      </dgm:t>
    </dgm:pt>
    <dgm:pt modelId="{1179A98D-61AA-42AB-B351-877C183F19C8}" type="pres">
      <dgm:prSet presAssocID="{15335D25-F6EF-4438-8C9B-6CCD6F46CE9F}" presName="dummy2a" presStyleCnt="0"/>
      <dgm:spPr/>
    </dgm:pt>
    <dgm:pt modelId="{0052C83C-5871-42E6-B689-5CD7CBF44116}" type="pres">
      <dgm:prSet presAssocID="{15335D25-F6EF-4438-8C9B-6CCD6F46CE9F}" presName="dummy2b" presStyleCnt="0"/>
      <dgm:spPr/>
    </dgm:pt>
    <dgm:pt modelId="{512AD1F8-67B7-4C6D-BD27-4614FECC10AD}" type="pres">
      <dgm:prSet presAssocID="{15335D25-F6EF-4438-8C9B-6CCD6F46CE9F}" presName="wedge2Tx" presStyleLbl="node1" presStyleIdx="1" presStyleCnt="3">
        <dgm:presLayoutVars>
          <dgm:chMax val="0"/>
          <dgm:chPref val="0"/>
          <dgm:bulletEnabled val="1"/>
        </dgm:presLayoutVars>
      </dgm:prSet>
      <dgm:spPr/>
      <dgm:t>
        <a:bodyPr/>
        <a:lstStyle/>
        <a:p>
          <a:endParaRPr lang="en-US"/>
        </a:p>
      </dgm:t>
    </dgm:pt>
    <dgm:pt modelId="{95166D32-DC2E-471D-AF2E-2317123CDE7C}" type="pres">
      <dgm:prSet presAssocID="{15335D25-F6EF-4438-8C9B-6CCD6F46CE9F}" presName="wedge3" presStyleLbl="node1" presStyleIdx="2" presStyleCnt="3" custScaleX="106160" custScaleY="105272"/>
      <dgm:spPr/>
      <dgm:t>
        <a:bodyPr/>
        <a:lstStyle/>
        <a:p>
          <a:endParaRPr lang="en-US"/>
        </a:p>
      </dgm:t>
    </dgm:pt>
    <dgm:pt modelId="{BD098738-3137-4D33-8EB7-AE7FF80AE97F}" type="pres">
      <dgm:prSet presAssocID="{15335D25-F6EF-4438-8C9B-6CCD6F46CE9F}" presName="dummy3a" presStyleCnt="0"/>
      <dgm:spPr/>
    </dgm:pt>
    <dgm:pt modelId="{4E4C30D7-AC75-4781-B0F3-158B307EFC10}" type="pres">
      <dgm:prSet presAssocID="{15335D25-F6EF-4438-8C9B-6CCD6F46CE9F}" presName="dummy3b" presStyleCnt="0"/>
      <dgm:spPr/>
    </dgm:pt>
    <dgm:pt modelId="{1A89ED15-50A9-4894-8A5D-4AD5F6E64ED9}" type="pres">
      <dgm:prSet presAssocID="{15335D25-F6EF-4438-8C9B-6CCD6F46CE9F}" presName="wedge3Tx" presStyleLbl="node1" presStyleIdx="2" presStyleCnt="3">
        <dgm:presLayoutVars>
          <dgm:chMax val="0"/>
          <dgm:chPref val="0"/>
          <dgm:bulletEnabled val="1"/>
        </dgm:presLayoutVars>
      </dgm:prSet>
      <dgm:spPr/>
      <dgm:t>
        <a:bodyPr/>
        <a:lstStyle/>
        <a:p>
          <a:endParaRPr lang="en-US"/>
        </a:p>
      </dgm:t>
    </dgm:pt>
    <dgm:pt modelId="{E9D654C7-724C-445F-AA4C-232DB02D01E0}" type="pres">
      <dgm:prSet presAssocID="{80B176E1-1A83-41FD-BD01-8E2A3E78C133}" presName="arrowWedge1" presStyleLbl="fgSibTrans2D1" presStyleIdx="0" presStyleCnt="3" custLinFactNeighborX="1079" custLinFactNeighborY="-971"/>
      <dgm:spPr/>
    </dgm:pt>
    <dgm:pt modelId="{F5BBC451-E891-4CBC-95A7-7298B0FF8577}" type="pres">
      <dgm:prSet presAssocID="{B72AFA14-5040-4CCA-AFA5-1C16AC917918}" presName="arrowWedge2" presStyleLbl="fgSibTrans2D1" presStyleIdx="1" presStyleCnt="3"/>
      <dgm:spPr/>
    </dgm:pt>
    <dgm:pt modelId="{2B8C00BA-11A8-4345-A999-020878876DCF}" type="pres">
      <dgm:prSet presAssocID="{367726E3-A846-44EC-93BC-1FC5C6EA5273}" presName="arrowWedge3" presStyleLbl="fgSibTrans2D1" presStyleIdx="2" presStyleCnt="3" custLinFactNeighborX="-1081"/>
      <dgm:spPr/>
    </dgm:pt>
  </dgm:ptLst>
  <dgm:cxnLst>
    <dgm:cxn modelId="{BE9FA83D-7A92-4801-A1C4-96B48F01AA2D}" type="presOf" srcId="{EFDC1063-090C-4C55-ACED-76EB9512EC51}" destId="{95166D32-DC2E-471D-AF2E-2317123CDE7C}" srcOrd="0" destOrd="0" presId="urn:microsoft.com/office/officeart/2005/8/layout/cycle8"/>
    <dgm:cxn modelId="{A6858CB9-8616-44F5-BD50-89064DF37539}" type="presOf" srcId="{15335D25-F6EF-4438-8C9B-6CCD6F46CE9F}" destId="{93CDFB68-29BA-4C2D-8423-674CB6201F2C}" srcOrd="0" destOrd="0" presId="urn:microsoft.com/office/officeart/2005/8/layout/cycle8"/>
    <dgm:cxn modelId="{63149551-78D0-4C64-A722-A0806FB85334}" type="presOf" srcId="{EFDC1063-090C-4C55-ACED-76EB9512EC51}" destId="{1A89ED15-50A9-4894-8A5D-4AD5F6E64ED9}" srcOrd="1" destOrd="0" presId="urn:microsoft.com/office/officeart/2005/8/layout/cycle8"/>
    <dgm:cxn modelId="{5D947DCE-C7BD-4A41-98E6-85B7AAB3763E}" type="presOf" srcId="{8C9320CC-97A0-4B4C-BA7A-CBCE2E789BE0}" destId="{610E6910-8FE5-4731-BCF6-48EE082640A5}" srcOrd="0" destOrd="0" presId="urn:microsoft.com/office/officeart/2005/8/layout/cycle8"/>
    <dgm:cxn modelId="{E5155E97-7F8C-4B18-97F0-E2922ECAC7EE}" srcId="{15335D25-F6EF-4438-8C9B-6CCD6F46CE9F}" destId="{DB9DC4CF-6DF9-4F3F-B0E0-E933D3B99B36}" srcOrd="0" destOrd="0" parTransId="{144B30F7-C5F4-4BCB-9B0D-D99FB7093F9A}" sibTransId="{80B176E1-1A83-41FD-BD01-8E2A3E78C133}"/>
    <dgm:cxn modelId="{383B6E44-2FBF-45B5-AC2C-CE336ECEB01A}" type="presOf" srcId="{8C9320CC-97A0-4B4C-BA7A-CBCE2E789BE0}" destId="{512AD1F8-67B7-4C6D-BD27-4614FECC10AD}" srcOrd="1" destOrd="0" presId="urn:microsoft.com/office/officeart/2005/8/layout/cycle8"/>
    <dgm:cxn modelId="{8A5E8C01-CA50-49F1-B915-C6C63F95075C}" type="presOf" srcId="{DB9DC4CF-6DF9-4F3F-B0E0-E933D3B99B36}" destId="{05CCBAD9-918C-454B-B61B-35F80E7D98A8}" srcOrd="0" destOrd="0" presId="urn:microsoft.com/office/officeart/2005/8/layout/cycle8"/>
    <dgm:cxn modelId="{6C5D3645-DB48-4017-A174-3E7064EAFF62}" type="presOf" srcId="{DB9DC4CF-6DF9-4F3F-B0E0-E933D3B99B36}" destId="{EF5F665B-3029-4228-B509-C3744DC2AD28}" srcOrd="1" destOrd="0" presId="urn:microsoft.com/office/officeart/2005/8/layout/cycle8"/>
    <dgm:cxn modelId="{A820C1D4-4B11-4389-95F9-3A5B9094A4D0}" srcId="{15335D25-F6EF-4438-8C9B-6CCD6F46CE9F}" destId="{EFDC1063-090C-4C55-ACED-76EB9512EC51}" srcOrd="2" destOrd="0" parTransId="{154F9229-EE5C-47D8-8046-6224E07FFAD1}" sibTransId="{367726E3-A846-44EC-93BC-1FC5C6EA5273}"/>
    <dgm:cxn modelId="{B99045AE-2583-45FE-92FB-4FC92ECB0EA4}" srcId="{15335D25-F6EF-4438-8C9B-6CCD6F46CE9F}" destId="{8C9320CC-97A0-4B4C-BA7A-CBCE2E789BE0}" srcOrd="1" destOrd="0" parTransId="{B28CD9D8-A38C-45E9-88F5-27059F077AAE}" sibTransId="{B72AFA14-5040-4CCA-AFA5-1C16AC917918}"/>
    <dgm:cxn modelId="{EC76B34E-FCFE-483E-8858-95AFF296FDEE}" type="presParOf" srcId="{93CDFB68-29BA-4C2D-8423-674CB6201F2C}" destId="{05CCBAD9-918C-454B-B61B-35F80E7D98A8}" srcOrd="0" destOrd="0" presId="urn:microsoft.com/office/officeart/2005/8/layout/cycle8"/>
    <dgm:cxn modelId="{00EC2E06-6FA0-42B4-84CB-0C9A53CF1605}" type="presParOf" srcId="{93CDFB68-29BA-4C2D-8423-674CB6201F2C}" destId="{83916A94-E670-46D5-9092-B6B0ED83F41A}" srcOrd="1" destOrd="0" presId="urn:microsoft.com/office/officeart/2005/8/layout/cycle8"/>
    <dgm:cxn modelId="{DC2C33BF-50CF-4BB2-B486-4FACC8C72417}" type="presParOf" srcId="{93CDFB68-29BA-4C2D-8423-674CB6201F2C}" destId="{B6E9D960-89A5-4878-B433-1598F6C0EE3B}" srcOrd="2" destOrd="0" presId="urn:microsoft.com/office/officeart/2005/8/layout/cycle8"/>
    <dgm:cxn modelId="{F9F9845F-E7AD-47A3-8210-45E1CD961835}" type="presParOf" srcId="{93CDFB68-29BA-4C2D-8423-674CB6201F2C}" destId="{EF5F665B-3029-4228-B509-C3744DC2AD28}" srcOrd="3" destOrd="0" presId="urn:microsoft.com/office/officeart/2005/8/layout/cycle8"/>
    <dgm:cxn modelId="{C9274D32-CDD8-4BA1-8D36-454BDB2CE3DA}" type="presParOf" srcId="{93CDFB68-29BA-4C2D-8423-674CB6201F2C}" destId="{610E6910-8FE5-4731-BCF6-48EE082640A5}" srcOrd="4" destOrd="0" presId="urn:microsoft.com/office/officeart/2005/8/layout/cycle8"/>
    <dgm:cxn modelId="{E494FCFD-A1D2-400C-B9A2-A99406C39C2D}" type="presParOf" srcId="{93CDFB68-29BA-4C2D-8423-674CB6201F2C}" destId="{1179A98D-61AA-42AB-B351-877C183F19C8}" srcOrd="5" destOrd="0" presId="urn:microsoft.com/office/officeart/2005/8/layout/cycle8"/>
    <dgm:cxn modelId="{DE667F24-8860-4429-BDCA-B08D5DD998FE}" type="presParOf" srcId="{93CDFB68-29BA-4C2D-8423-674CB6201F2C}" destId="{0052C83C-5871-42E6-B689-5CD7CBF44116}" srcOrd="6" destOrd="0" presId="urn:microsoft.com/office/officeart/2005/8/layout/cycle8"/>
    <dgm:cxn modelId="{06547F91-E7AD-4B60-AEA0-18B1D4A46E1F}" type="presParOf" srcId="{93CDFB68-29BA-4C2D-8423-674CB6201F2C}" destId="{512AD1F8-67B7-4C6D-BD27-4614FECC10AD}" srcOrd="7" destOrd="0" presId="urn:microsoft.com/office/officeart/2005/8/layout/cycle8"/>
    <dgm:cxn modelId="{F72857F6-96AE-4160-B850-30777C047DF3}" type="presParOf" srcId="{93CDFB68-29BA-4C2D-8423-674CB6201F2C}" destId="{95166D32-DC2E-471D-AF2E-2317123CDE7C}" srcOrd="8" destOrd="0" presId="urn:microsoft.com/office/officeart/2005/8/layout/cycle8"/>
    <dgm:cxn modelId="{D08B0434-15B7-45A5-AC24-EE0B5EAE65CF}" type="presParOf" srcId="{93CDFB68-29BA-4C2D-8423-674CB6201F2C}" destId="{BD098738-3137-4D33-8EB7-AE7FF80AE97F}" srcOrd="9" destOrd="0" presId="urn:microsoft.com/office/officeart/2005/8/layout/cycle8"/>
    <dgm:cxn modelId="{60084114-E237-4B60-A1D2-8FAA9D574F8A}" type="presParOf" srcId="{93CDFB68-29BA-4C2D-8423-674CB6201F2C}" destId="{4E4C30D7-AC75-4781-B0F3-158B307EFC10}" srcOrd="10" destOrd="0" presId="urn:microsoft.com/office/officeart/2005/8/layout/cycle8"/>
    <dgm:cxn modelId="{5F71F163-52FC-48C0-A9EB-40E14D2342C0}" type="presParOf" srcId="{93CDFB68-29BA-4C2D-8423-674CB6201F2C}" destId="{1A89ED15-50A9-4894-8A5D-4AD5F6E64ED9}" srcOrd="11" destOrd="0" presId="urn:microsoft.com/office/officeart/2005/8/layout/cycle8"/>
    <dgm:cxn modelId="{1314BEC8-7A99-4363-A179-71ED4CDFFDD7}" type="presParOf" srcId="{93CDFB68-29BA-4C2D-8423-674CB6201F2C}" destId="{E9D654C7-724C-445F-AA4C-232DB02D01E0}" srcOrd="12" destOrd="0" presId="urn:microsoft.com/office/officeart/2005/8/layout/cycle8"/>
    <dgm:cxn modelId="{8CD6FBF2-5471-4650-9BA3-E38F0AE32003}" type="presParOf" srcId="{93CDFB68-29BA-4C2D-8423-674CB6201F2C}" destId="{F5BBC451-E891-4CBC-95A7-7298B0FF8577}" srcOrd="13" destOrd="0" presId="urn:microsoft.com/office/officeart/2005/8/layout/cycle8"/>
    <dgm:cxn modelId="{970C958F-AC2A-49CD-9B0E-8A4B468E0B21}" type="presParOf" srcId="{93CDFB68-29BA-4C2D-8423-674CB6201F2C}" destId="{2B8C00BA-11A8-4345-A999-020878876DCF}"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30D27F-BC0F-2D4E-A504-B510D60DE53C}"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n-US"/>
        </a:p>
      </dgm:t>
    </dgm:pt>
    <dgm:pt modelId="{91830DD5-93AF-A147-84BE-01C44A3CB666}">
      <dgm:prSet phldrT="[Text]" custT="1"/>
      <dgm:spPr>
        <a:solidFill>
          <a:srgbClr val="0070C0"/>
        </a:solidFill>
      </dgm:spPr>
      <dgm:t>
        <a:bodyPr/>
        <a:lstStyle/>
        <a:p>
          <a:r>
            <a:rPr lang="en-US" sz="2400" dirty="0" smtClean="0"/>
            <a:t>Minor is at Risk</a:t>
          </a:r>
          <a:endParaRPr lang="en-US" sz="2400" dirty="0"/>
        </a:p>
      </dgm:t>
    </dgm:pt>
    <dgm:pt modelId="{460695F3-8AD9-1A4B-AB46-EFA9E1133784}" type="parTrans" cxnId="{369DE585-7F74-7041-BB67-60662710F023}">
      <dgm:prSet/>
      <dgm:spPr/>
      <dgm:t>
        <a:bodyPr/>
        <a:lstStyle/>
        <a:p>
          <a:endParaRPr lang="en-US"/>
        </a:p>
      </dgm:t>
    </dgm:pt>
    <dgm:pt modelId="{851175C0-9131-0A49-84E3-5A1FB119B6E3}" type="sibTrans" cxnId="{369DE585-7F74-7041-BB67-60662710F023}">
      <dgm:prSet/>
      <dgm:spPr/>
      <dgm:t>
        <a:bodyPr/>
        <a:lstStyle/>
        <a:p>
          <a:endParaRPr lang="en-US"/>
        </a:p>
      </dgm:t>
    </dgm:pt>
    <dgm:pt modelId="{3F52EB1D-A083-2149-AF19-C312E1B0A28C}">
      <dgm:prSet phldrT="[Text]" custT="1"/>
      <dgm:spPr>
        <a:solidFill>
          <a:srgbClr val="002060">
            <a:alpha val="90000"/>
          </a:srgbClr>
        </a:solidFill>
      </dgm:spPr>
      <dgm:t>
        <a:bodyPr/>
        <a:lstStyle/>
        <a:p>
          <a:r>
            <a:rPr lang="en-US" sz="2200" dirty="0" smtClean="0">
              <a:solidFill>
                <a:schemeClr val="bg1"/>
              </a:solidFill>
            </a:rPr>
            <a:t>Facing a health hazard (determined by a physician)</a:t>
          </a:r>
          <a:endParaRPr lang="en-US" sz="2200" dirty="0">
            <a:solidFill>
              <a:schemeClr val="bg1"/>
            </a:solidFill>
          </a:endParaRPr>
        </a:p>
      </dgm:t>
    </dgm:pt>
    <dgm:pt modelId="{77ED49B3-FDA9-6B4E-A630-9B4DFFD43FBD}" type="parTrans" cxnId="{36490B38-92D8-E04C-BCB7-4AC3C42B8205}">
      <dgm:prSet/>
      <dgm:spPr/>
      <dgm:t>
        <a:bodyPr/>
        <a:lstStyle/>
        <a:p>
          <a:endParaRPr lang="en-US"/>
        </a:p>
      </dgm:t>
    </dgm:pt>
    <dgm:pt modelId="{3E7F921E-D896-5741-AD94-BF9E11B69C15}" type="sibTrans" cxnId="{36490B38-92D8-E04C-BCB7-4AC3C42B8205}">
      <dgm:prSet/>
      <dgm:spPr/>
      <dgm:t>
        <a:bodyPr/>
        <a:lstStyle/>
        <a:p>
          <a:endParaRPr lang="en-US"/>
        </a:p>
      </dgm:t>
    </dgm:pt>
    <dgm:pt modelId="{07D0E3D1-1B0F-FF49-B166-68D004DB3041}">
      <dgm:prSet phldrT="[Text]" custT="1"/>
      <dgm:spPr>
        <a:solidFill>
          <a:srgbClr val="0070C0"/>
        </a:solidFill>
      </dgm:spPr>
      <dgm:t>
        <a:bodyPr/>
        <a:lstStyle/>
        <a:p>
          <a:r>
            <a:rPr lang="en-US" sz="2400" dirty="0" smtClean="0"/>
            <a:t>Minor Status</a:t>
          </a:r>
          <a:endParaRPr lang="en-US" sz="2400" dirty="0"/>
        </a:p>
      </dgm:t>
    </dgm:pt>
    <dgm:pt modelId="{810214E7-1C9A-5D46-A753-18D5C20577D2}" type="parTrans" cxnId="{4CA838D8-1D87-0D46-9C00-FEAC103AB0DC}">
      <dgm:prSet/>
      <dgm:spPr/>
      <dgm:t>
        <a:bodyPr/>
        <a:lstStyle/>
        <a:p>
          <a:endParaRPr lang="en-US"/>
        </a:p>
      </dgm:t>
    </dgm:pt>
    <dgm:pt modelId="{372FAC27-B025-3D44-A4C2-7B4CC8027E04}" type="sibTrans" cxnId="{4CA838D8-1D87-0D46-9C00-FEAC103AB0DC}">
      <dgm:prSet/>
      <dgm:spPr/>
      <dgm:t>
        <a:bodyPr/>
        <a:lstStyle/>
        <a:p>
          <a:endParaRPr lang="en-US"/>
        </a:p>
      </dgm:t>
    </dgm:pt>
    <dgm:pt modelId="{CB616284-4F61-7B42-89A1-5EDBE3C8A2D2}">
      <dgm:prSet phldrT="[Text]" custT="1"/>
      <dgm:spPr>
        <a:solidFill>
          <a:srgbClr val="002060">
            <a:alpha val="90000"/>
          </a:srgbClr>
        </a:solidFill>
      </dgm:spPr>
      <dgm:t>
        <a:bodyPr/>
        <a:lstStyle/>
        <a:p>
          <a:r>
            <a:rPr lang="en-US" sz="2200" dirty="0" smtClean="0">
              <a:solidFill>
                <a:schemeClr val="bg1"/>
              </a:solidFill>
            </a:rPr>
            <a:t>Is married</a:t>
          </a:r>
          <a:endParaRPr lang="en-US" sz="2200" dirty="0">
            <a:solidFill>
              <a:schemeClr val="bg1"/>
            </a:solidFill>
          </a:endParaRPr>
        </a:p>
      </dgm:t>
    </dgm:pt>
    <dgm:pt modelId="{F924075B-F0D5-0B44-9861-B60ECB5136E9}" type="parTrans" cxnId="{373F829A-C10C-1843-BB28-0B4CC81B2EC4}">
      <dgm:prSet/>
      <dgm:spPr/>
      <dgm:t>
        <a:bodyPr/>
        <a:lstStyle/>
        <a:p>
          <a:endParaRPr lang="en-US"/>
        </a:p>
      </dgm:t>
    </dgm:pt>
    <dgm:pt modelId="{DB9D13F5-3A42-B843-A614-E4ACE2E85D37}" type="sibTrans" cxnId="{373F829A-C10C-1843-BB28-0B4CC81B2EC4}">
      <dgm:prSet/>
      <dgm:spPr/>
      <dgm:t>
        <a:bodyPr/>
        <a:lstStyle/>
        <a:p>
          <a:endParaRPr lang="en-US"/>
        </a:p>
      </dgm:t>
    </dgm:pt>
    <dgm:pt modelId="{D117873B-5DF3-824E-B538-AC9D27485C50}">
      <dgm:prSet phldrT="[Text]" custT="1"/>
      <dgm:spPr>
        <a:solidFill>
          <a:srgbClr val="002060">
            <a:alpha val="90000"/>
          </a:srgbClr>
        </a:solidFill>
      </dgm:spPr>
      <dgm:t>
        <a:bodyPr/>
        <a:lstStyle/>
        <a:p>
          <a:r>
            <a:rPr lang="en-US" sz="2200" dirty="0" smtClean="0">
              <a:solidFill>
                <a:schemeClr val="bg1"/>
              </a:solidFill>
            </a:rPr>
            <a:t>Is/has been pregnant</a:t>
          </a:r>
          <a:endParaRPr lang="en-US" sz="2200" dirty="0">
            <a:solidFill>
              <a:schemeClr val="bg1"/>
            </a:solidFill>
          </a:endParaRPr>
        </a:p>
      </dgm:t>
    </dgm:pt>
    <dgm:pt modelId="{409E647E-F502-6947-A2D1-11EC42BF9331}" type="parTrans" cxnId="{E11BB3A8-348D-6D49-8234-44E70E06F677}">
      <dgm:prSet/>
      <dgm:spPr/>
      <dgm:t>
        <a:bodyPr/>
        <a:lstStyle/>
        <a:p>
          <a:endParaRPr lang="en-US"/>
        </a:p>
      </dgm:t>
    </dgm:pt>
    <dgm:pt modelId="{8C8A83E6-5C0F-E844-901C-1C75492FCF4D}" type="sibTrans" cxnId="{E11BB3A8-348D-6D49-8234-44E70E06F677}">
      <dgm:prSet/>
      <dgm:spPr/>
      <dgm:t>
        <a:bodyPr/>
        <a:lstStyle/>
        <a:p>
          <a:endParaRPr lang="en-US"/>
        </a:p>
      </dgm:t>
    </dgm:pt>
    <dgm:pt modelId="{F9F9538B-788E-8548-8F60-1E5A16D6B608}">
      <dgm:prSet phldrT="[Text]" custT="1"/>
      <dgm:spPr>
        <a:solidFill>
          <a:srgbClr val="0070C0"/>
        </a:solidFill>
      </dgm:spPr>
      <dgm:t>
        <a:bodyPr/>
        <a:lstStyle/>
        <a:p>
          <a:r>
            <a:rPr lang="en-US" sz="2400" smtClean="0"/>
            <a:t>Minor Maturity</a:t>
          </a:r>
          <a:endParaRPr lang="en-US" sz="2400" dirty="0"/>
        </a:p>
      </dgm:t>
    </dgm:pt>
    <dgm:pt modelId="{D45C0522-A7F3-9A48-8509-205D9EFAFC1B}" type="parTrans" cxnId="{0BE28B21-B4EF-1D42-A1B4-041997CFE22D}">
      <dgm:prSet/>
      <dgm:spPr/>
      <dgm:t>
        <a:bodyPr/>
        <a:lstStyle/>
        <a:p>
          <a:endParaRPr lang="en-US"/>
        </a:p>
      </dgm:t>
    </dgm:pt>
    <dgm:pt modelId="{EB700E7C-436C-C849-A53B-7EA47BEAC192}" type="sibTrans" cxnId="{0BE28B21-B4EF-1D42-A1B4-041997CFE22D}">
      <dgm:prSet/>
      <dgm:spPr/>
      <dgm:t>
        <a:bodyPr/>
        <a:lstStyle/>
        <a:p>
          <a:endParaRPr lang="en-US"/>
        </a:p>
      </dgm:t>
    </dgm:pt>
    <dgm:pt modelId="{A6736976-AAA4-2244-88A4-46B462B6335F}">
      <dgm:prSet phldrT="[Text]" custT="1"/>
      <dgm:spPr>
        <a:solidFill>
          <a:srgbClr val="002060">
            <a:alpha val="90000"/>
          </a:srgbClr>
        </a:solidFill>
      </dgm:spPr>
      <dgm:t>
        <a:bodyPr/>
        <a:lstStyle/>
        <a:p>
          <a:r>
            <a:rPr lang="en-US" sz="2200" dirty="0" smtClean="0">
              <a:solidFill>
                <a:schemeClr val="bg1"/>
              </a:solidFill>
            </a:rPr>
            <a:t>Demonstrates maturity</a:t>
          </a:r>
          <a:endParaRPr lang="en-US" sz="2200" dirty="0">
            <a:solidFill>
              <a:schemeClr val="bg1"/>
            </a:solidFill>
          </a:endParaRPr>
        </a:p>
      </dgm:t>
    </dgm:pt>
    <dgm:pt modelId="{AD80D24E-91DC-D041-B621-654B5FDC262C}" type="parTrans" cxnId="{C94A8445-A628-3B47-A72E-5646721CC1A0}">
      <dgm:prSet/>
      <dgm:spPr/>
      <dgm:t>
        <a:bodyPr/>
        <a:lstStyle/>
        <a:p>
          <a:endParaRPr lang="en-US"/>
        </a:p>
      </dgm:t>
    </dgm:pt>
    <dgm:pt modelId="{C75E5791-DF66-F44B-9015-56B7D14739DA}" type="sibTrans" cxnId="{C94A8445-A628-3B47-A72E-5646721CC1A0}">
      <dgm:prSet/>
      <dgm:spPr/>
      <dgm:t>
        <a:bodyPr/>
        <a:lstStyle/>
        <a:p>
          <a:endParaRPr lang="en-US"/>
        </a:p>
      </dgm:t>
    </dgm:pt>
    <dgm:pt modelId="{0755FD50-3668-9949-8496-C8EA0AD4309B}">
      <dgm:prSet phldrT="[Text]" custT="1"/>
      <dgm:spPr>
        <a:solidFill>
          <a:srgbClr val="002060">
            <a:alpha val="90000"/>
          </a:srgbClr>
        </a:solidFill>
      </dgm:spPr>
      <dgm:t>
        <a:bodyPr/>
        <a:lstStyle/>
        <a:p>
          <a:r>
            <a:rPr lang="en-US" sz="2200" dirty="0" smtClean="0">
              <a:solidFill>
                <a:schemeClr val="bg1"/>
              </a:solidFill>
            </a:rPr>
            <a:t>Is a parent</a:t>
          </a:r>
          <a:endParaRPr lang="en-US" sz="2200" dirty="0">
            <a:solidFill>
              <a:schemeClr val="bg1"/>
            </a:solidFill>
          </a:endParaRPr>
        </a:p>
      </dgm:t>
    </dgm:pt>
    <dgm:pt modelId="{626AB2CA-017B-DA45-A16F-758958A48CAD}" type="parTrans" cxnId="{99BDD6E2-9F45-FF4A-93AE-1EB5F8685EB6}">
      <dgm:prSet/>
      <dgm:spPr/>
      <dgm:t>
        <a:bodyPr/>
        <a:lstStyle/>
        <a:p>
          <a:endParaRPr lang="en-US"/>
        </a:p>
      </dgm:t>
    </dgm:pt>
    <dgm:pt modelId="{CEC1BE40-A3F5-C24F-A72E-68E899C6D17E}" type="sibTrans" cxnId="{99BDD6E2-9F45-FF4A-93AE-1EB5F8685EB6}">
      <dgm:prSet/>
      <dgm:spPr/>
      <dgm:t>
        <a:bodyPr/>
        <a:lstStyle/>
        <a:p>
          <a:endParaRPr lang="en-US"/>
        </a:p>
      </dgm:t>
    </dgm:pt>
    <dgm:pt modelId="{31E0CE9D-890D-244B-AE68-3E6A68B5A12A}">
      <dgm:prSet phldrT="[Text]" custT="1"/>
      <dgm:spPr>
        <a:solidFill>
          <a:srgbClr val="002060">
            <a:alpha val="90000"/>
          </a:srgbClr>
        </a:solidFill>
      </dgm:spPr>
      <dgm:t>
        <a:bodyPr/>
        <a:lstStyle/>
        <a:p>
          <a:r>
            <a:rPr lang="en-US" sz="2200" dirty="0" smtClean="0">
              <a:solidFill>
                <a:schemeClr val="bg1"/>
              </a:solidFill>
            </a:rPr>
            <a:t>Receives a referral from a specified professional</a:t>
          </a:r>
          <a:endParaRPr lang="en-US" sz="2200" dirty="0">
            <a:solidFill>
              <a:schemeClr val="bg1"/>
            </a:solidFill>
          </a:endParaRPr>
        </a:p>
      </dgm:t>
    </dgm:pt>
    <dgm:pt modelId="{D3C0ABAD-FD81-A44F-A087-C97A4C676A51}" type="parTrans" cxnId="{BA754C8A-92EF-1248-8A5B-07BD66896FE0}">
      <dgm:prSet/>
      <dgm:spPr/>
      <dgm:t>
        <a:bodyPr/>
        <a:lstStyle/>
        <a:p>
          <a:endParaRPr lang="en-US"/>
        </a:p>
      </dgm:t>
    </dgm:pt>
    <dgm:pt modelId="{E00A1A2E-9569-D84F-9757-B19597CF8D52}" type="sibTrans" cxnId="{BA754C8A-92EF-1248-8A5B-07BD66896FE0}">
      <dgm:prSet/>
      <dgm:spPr/>
      <dgm:t>
        <a:bodyPr/>
        <a:lstStyle/>
        <a:p>
          <a:endParaRPr lang="en-US"/>
        </a:p>
      </dgm:t>
    </dgm:pt>
    <dgm:pt modelId="{5FA69EDC-7B83-5049-BA68-DB0E04AC6F8A}">
      <dgm:prSet phldrT="[Text]" custT="1"/>
      <dgm:spPr>
        <a:solidFill>
          <a:srgbClr val="002060">
            <a:alpha val="90000"/>
          </a:srgbClr>
        </a:solidFill>
      </dgm:spPr>
      <dgm:t>
        <a:bodyPr/>
        <a:lstStyle/>
        <a:p>
          <a:r>
            <a:rPr lang="en-US" sz="2200" smtClean="0">
              <a:solidFill>
                <a:schemeClr val="bg1"/>
              </a:solidFill>
            </a:rPr>
            <a:t>Is a certain age</a:t>
          </a:r>
          <a:endParaRPr lang="en-US" sz="2200" dirty="0">
            <a:solidFill>
              <a:schemeClr val="bg1"/>
            </a:solidFill>
          </a:endParaRPr>
        </a:p>
      </dgm:t>
    </dgm:pt>
    <dgm:pt modelId="{3A7FE680-F127-D646-B721-6BBE088260E8}" type="parTrans" cxnId="{463DEE53-F110-3E43-9DD3-79505CD68B6D}">
      <dgm:prSet/>
      <dgm:spPr/>
      <dgm:t>
        <a:bodyPr/>
        <a:lstStyle/>
        <a:p>
          <a:endParaRPr lang="en-US"/>
        </a:p>
      </dgm:t>
    </dgm:pt>
    <dgm:pt modelId="{12A4FAEC-657E-DE46-B364-87CBD6281C9E}" type="sibTrans" cxnId="{463DEE53-F110-3E43-9DD3-79505CD68B6D}">
      <dgm:prSet/>
      <dgm:spPr/>
      <dgm:t>
        <a:bodyPr/>
        <a:lstStyle/>
        <a:p>
          <a:endParaRPr lang="en-US"/>
        </a:p>
      </dgm:t>
    </dgm:pt>
    <dgm:pt modelId="{6C45DD60-8DE2-7747-935B-EBF4A9CC83FC}">
      <dgm:prSet phldrT="[Text]" custT="1"/>
      <dgm:spPr>
        <a:solidFill>
          <a:srgbClr val="002060">
            <a:alpha val="90000"/>
          </a:srgbClr>
        </a:solidFill>
      </dgm:spPr>
      <dgm:t>
        <a:bodyPr/>
        <a:lstStyle/>
        <a:p>
          <a:r>
            <a:rPr lang="en-US" sz="2200" dirty="0" smtClean="0">
              <a:solidFill>
                <a:schemeClr val="bg1"/>
              </a:solidFill>
            </a:rPr>
            <a:t>Is a high school graduate</a:t>
          </a:r>
          <a:endParaRPr lang="en-US" sz="2200" dirty="0">
            <a:solidFill>
              <a:schemeClr val="bg1"/>
            </a:solidFill>
          </a:endParaRPr>
        </a:p>
      </dgm:t>
    </dgm:pt>
    <dgm:pt modelId="{84973A89-D062-AF42-A3B9-327E996D4C92}" type="parTrans" cxnId="{7FCD2E2D-41AA-9348-B50E-CC01EA363939}">
      <dgm:prSet/>
      <dgm:spPr/>
      <dgm:t>
        <a:bodyPr/>
        <a:lstStyle/>
        <a:p>
          <a:endParaRPr lang="en-US"/>
        </a:p>
      </dgm:t>
    </dgm:pt>
    <dgm:pt modelId="{BBBCCB2F-3096-EB4B-A442-0B59F4DC4CBA}" type="sibTrans" cxnId="{7FCD2E2D-41AA-9348-B50E-CC01EA363939}">
      <dgm:prSet/>
      <dgm:spPr/>
      <dgm:t>
        <a:bodyPr/>
        <a:lstStyle/>
        <a:p>
          <a:endParaRPr lang="en-US"/>
        </a:p>
      </dgm:t>
    </dgm:pt>
    <dgm:pt modelId="{0B4D41C0-A2EC-C54F-A128-6E2B6ED92843}" type="pres">
      <dgm:prSet presAssocID="{2630D27F-BC0F-2D4E-A504-B510D60DE53C}" presName="Name0" presStyleCnt="0">
        <dgm:presLayoutVars>
          <dgm:dir/>
          <dgm:animLvl val="lvl"/>
          <dgm:resizeHandles val="exact"/>
        </dgm:presLayoutVars>
      </dgm:prSet>
      <dgm:spPr/>
      <dgm:t>
        <a:bodyPr/>
        <a:lstStyle/>
        <a:p>
          <a:endParaRPr lang="en-US"/>
        </a:p>
      </dgm:t>
    </dgm:pt>
    <dgm:pt modelId="{5BA04B04-7DAC-9448-AEC6-D13ACB1B18D1}" type="pres">
      <dgm:prSet presAssocID="{91830DD5-93AF-A147-84BE-01C44A3CB666}" presName="composite" presStyleCnt="0"/>
      <dgm:spPr/>
      <dgm:t>
        <a:bodyPr/>
        <a:lstStyle/>
        <a:p>
          <a:endParaRPr lang="en-US"/>
        </a:p>
      </dgm:t>
    </dgm:pt>
    <dgm:pt modelId="{24A8909F-F06B-A743-B77E-1B9B96AAB2FE}" type="pres">
      <dgm:prSet presAssocID="{91830DD5-93AF-A147-84BE-01C44A3CB666}" presName="parTx" presStyleLbl="alignNode1" presStyleIdx="0" presStyleCnt="3" custLinFactNeighborX="-5973" custLinFactNeighborY="-8800">
        <dgm:presLayoutVars>
          <dgm:chMax val="0"/>
          <dgm:chPref val="0"/>
          <dgm:bulletEnabled val="1"/>
        </dgm:presLayoutVars>
      </dgm:prSet>
      <dgm:spPr/>
      <dgm:t>
        <a:bodyPr/>
        <a:lstStyle/>
        <a:p>
          <a:endParaRPr lang="en-US"/>
        </a:p>
      </dgm:t>
    </dgm:pt>
    <dgm:pt modelId="{16A9F38E-1AC3-6F41-9CD4-0ED70DBF4F5F}" type="pres">
      <dgm:prSet presAssocID="{91830DD5-93AF-A147-84BE-01C44A3CB666}" presName="desTx" presStyleLbl="alignAccFollowNode1" presStyleIdx="0" presStyleCnt="3" custLinFactNeighborX="-5973" custLinFactNeighborY="-2218">
        <dgm:presLayoutVars>
          <dgm:bulletEnabled val="1"/>
        </dgm:presLayoutVars>
      </dgm:prSet>
      <dgm:spPr/>
      <dgm:t>
        <a:bodyPr/>
        <a:lstStyle/>
        <a:p>
          <a:endParaRPr lang="en-US"/>
        </a:p>
      </dgm:t>
    </dgm:pt>
    <dgm:pt modelId="{C8C67DD5-03F8-114D-B10F-B2D7C9165844}" type="pres">
      <dgm:prSet presAssocID="{851175C0-9131-0A49-84E3-5A1FB119B6E3}" presName="space" presStyleCnt="0"/>
      <dgm:spPr/>
      <dgm:t>
        <a:bodyPr/>
        <a:lstStyle/>
        <a:p>
          <a:endParaRPr lang="en-US"/>
        </a:p>
      </dgm:t>
    </dgm:pt>
    <dgm:pt modelId="{57D83F8A-351B-4746-8A28-344247E0CE1F}" type="pres">
      <dgm:prSet presAssocID="{07D0E3D1-1B0F-FF49-B166-68D004DB3041}" presName="composite" presStyleCnt="0"/>
      <dgm:spPr/>
      <dgm:t>
        <a:bodyPr/>
        <a:lstStyle/>
        <a:p>
          <a:endParaRPr lang="en-US"/>
        </a:p>
      </dgm:t>
    </dgm:pt>
    <dgm:pt modelId="{A74F3492-255D-0C45-AA80-1C4A1E300592}" type="pres">
      <dgm:prSet presAssocID="{07D0E3D1-1B0F-FF49-B166-68D004DB3041}" presName="parTx" presStyleLbl="alignNode1" presStyleIdx="1" presStyleCnt="3" custLinFactNeighborX="-4499" custLinFactNeighborY="-12147">
        <dgm:presLayoutVars>
          <dgm:chMax val="0"/>
          <dgm:chPref val="0"/>
          <dgm:bulletEnabled val="1"/>
        </dgm:presLayoutVars>
      </dgm:prSet>
      <dgm:spPr/>
      <dgm:t>
        <a:bodyPr/>
        <a:lstStyle/>
        <a:p>
          <a:endParaRPr lang="en-US"/>
        </a:p>
      </dgm:t>
    </dgm:pt>
    <dgm:pt modelId="{8AA5BDB9-E9D5-AC46-9CA9-C048230AC1BC}" type="pres">
      <dgm:prSet presAssocID="{07D0E3D1-1B0F-FF49-B166-68D004DB3041}" presName="desTx" presStyleLbl="alignAccFollowNode1" presStyleIdx="1" presStyleCnt="3" custLinFactNeighborX="-4499" custLinFactNeighborY="-1750">
        <dgm:presLayoutVars>
          <dgm:bulletEnabled val="1"/>
        </dgm:presLayoutVars>
      </dgm:prSet>
      <dgm:spPr/>
      <dgm:t>
        <a:bodyPr/>
        <a:lstStyle/>
        <a:p>
          <a:endParaRPr lang="en-US"/>
        </a:p>
      </dgm:t>
    </dgm:pt>
    <dgm:pt modelId="{11315BD6-0B54-C645-B9E8-3BAF85479E9F}" type="pres">
      <dgm:prSet presAssocID="{372FAC27-B025-3D44-A4C2-7B4CC8027E04}" presName="space" presStyleCnt="0"/>
      <dgm:spPr/>
      <dgm:t>
        <a:bodyPr/>
        <a:lstStyle/>
        <a:p>
          <a:endParaRPr lang="en-US"/>
        </a:p>
      </dgm:t>
    </dgm:pt>
    <dgm:pt modelId="{ECE6E981-D7D5-6345-8D0B-CE272B4DA3A3}" type="pres">
      <dgm:prSet presAssocID="{F9F9538B-788E-8548-8F60-1E5A16D6B608}" presName="composite" presStyleCnt="0"/>
      <dgm:spPr/>
      <dgm:t>
        <a:bodyPr/>
        <a:lstStyle/>
        <a:p>
          <a:endParaRPr lang="en-US"/>
        </a:p>
      </dgm:t>
    </dgm:pt>
    <dgm:pt modelId="{82CA8C56-5521-9143-AAFC-63DD406B2702}" type="pres">
      <dgm:prSet presAssocID="{F9F9538B-788E-8548-8F60-1E5A16D6B608}" presName="parTx" presStyleLbl="alignNode1" presStyleIdx="2" presStyleCnt="3" custLinFactNeighborX="-5973" custLinFactNeighborY="-8800">
        <dgm:presLayoutVars>
          <dgm:chMax val="0"/>
          <dgm:chPref val="0"/>
          <dgm:bulletEnabled val="1"/>
        </dgm:presLayoutVars>
      </dgm:prSet>
      <dgm:spPr/>
      <dgm:t>
        <a:bodyPr/>
        <a:lstStyle/>
        <a:p>
          <a:endParaRPr lang="en-US"/>
        </a:p>
      </dgm:t>
    </dgm:pt>
    <dgm:pt modelId="{E23B0D60-22B5-9C46-B675-ABC04938DAD6}" type="pres">
      <dgm:prSet presAssocID="{F9F9538B-788E-8548-8F60-1E5A16D6B608}" presName="desTx" presStyleLbl="alignAccFollowNode1" presStyleIdx="2" presStyleCnt="3" custLinFactNeighborX="-5973" custLinFactNeighborY="-2218">
        <dgm:presLayoutVars>
          <dgm:bulletEnabled val="1"/>
        </dgm:presLayoutVars>
      </dgm:prSet>
      <dgm:spPr/>
      <dgm:t>
        <a:bodyPr/>
        <a:lstStyle/>
        <a:p>
          <a:endParaRPr lang="en-US"/>
        </a:p>
      </dgm:t>
    </dgm:pt>
  </dgm:ptLst>
  <dgm:cxnLst>
    <dgm:cxn modelId="{369DE585-7F74-7041-BB67-60662710F023}" srcId="{2630D27F-BC0F-2D4E-A504-B510D60DE53C}" destId="{91830DD5-93AF-A147-84BE-01C44A3CB666}" srcOrd="0" destOrd="0" parTransId="{460695F3-8AD9-1A4B-AB46-EFA9E1133784}" sibTransId="{851175C0-9131-0A49-84E3-5A1FB119B6E3}"/>
    <dgm:cxn modelId="{F16C3A41-7CA6-492E-95BE-8B371B587677}" type="presOf" srcId="{3F52EB1D-A083-2149-AF19-C312E1B0A28C}" destId="{16A9F38E-1AC3-6F41-9CD4-0ED70DBF4F5F}" srcOrd="0" destOrd="0" presId="urn:microsoft.com/office/officeart/2005/8/layout/hList1"/>
    <dgm:cxn modelId="{2425DD45-369D-4C32-93FE-E04334177EEE}" type="presOf" srcId="{2630D27F-BC0F-2D4E-A504-B510D60DE53C}" destId="{0B4D41C0-A2EC-C54F-A128-6E2B6ED92843}" srcOrd="0" destOrd="0" presId="urn:microsoft.com/office/officeart/2005/8/layout/hList1"/>
    <dgm:cxn modelId="{373F829A-C10C-1843-BB28-0B4CC81B2EC4}" srcId="{07D0E3D1-1B0F-FF49-B166-68D004DB3041}" destId="{CB616284-4F61-7B42-89A1-5EDBE3C8A2D2}" srcOrd="0" destOrd="0" parTransId="{F924075B-F0D5-0B44-9861-B60ECB5136E9}" sibTransId="{DB9D13F5-3A42-B843-A614-E4ACE2E85D37}"/>
    <dgm:cxn modelId="{9375B0FB-203F-4187-8248-2C3850BA6282}" type="presOf" srcId="{F9F9538B-788E-8548-8F60-1E5A16D6B608}" destId="{82CA8C56-5521-9143-AAFC-63DD406B2702}" srcOrd="0" destOrd="0" presId="urn:microsoft.com/office/officeart/2005/8/layout/hList1"/>
    <dgm:cxn modelId="{E11BB3A8-348D-6D49-8234-44E70E06F677}" srcId="{07D0E3D1-1B0F-FF49-B166-68D004DB3041}" destId="{D117873B-5DF3-824E-B538-AC9D27485C50}" srcOrd="1" destOrd="0" parTransId="{409E647E-F502-6947-A2D1-11EC42BF9331}" sibTransId="{8C8A83E6-5C0F-E844-901C-1C75492FCF4D}"/>
    <dgm:cxn modelId="{0BE28B21-B4EF-1D42-A1B4-041997CFE22D}" srcId="{2630D27F-BC0F-2D4E-A504-B510D60DE53C}" destId="{F9F9538B-788E-8548-8F60-1E5A16D6B608}" srcOrd="2" destOrd="0" parTransId="{D45C0522-A7F3-9A48-8509-205D9EFAFC1B}" sibTransId="{EB700E7C-436C-C849-A53B-7EA47BEAC192}"/>
    <dgm:cxn modelId="{7FCD2E2D-41AA-9348-B50E-CC01EA363939}" srcId="{07D0E3D1-1B0F-FF49-B166-68D004DB3041}" destId="{6C45DD60-8DE2-7747-935B-EBF4A9CC83FC}" srcOrd="4" destOrd="0" parTransId="{84973A89-D062-AF42-A3B9-327E996D4C92}" sibTransId="{BBBCCB2F-3096-EB4B-A442-0B59F4DC4CBA}"/>
    <dgm:cxn modelId="{FBA667C0-0198-4482-916B-FA23826D1E6A}" type="presOf" srcId="{5FA69EDC-7B83-5049-BA68-DB0E04AC6F8A}" destId="{8AA5BDB9-E9D5-AC46-9CA9-C048230AC1BC}" srcOrd="0" destOrd="3" presId="urn:microsoft.com/office/officeart/2005/8/layout/hList1"/>
    <dgm:cxn modelId="{249C696B-B20F-4432-ABEF-EC5EF17FC75B}" type="presOf" srcId="{CB616284-4F61-7B42-89A1-5EDBE3C8A2D2}" destId="{8AA5BDB9-E9D5-AC46-9CA9-C048230AC1BC}" srcOrd="0" destOrd="0" presId="urn:microsoft.com/office/officeart/2005/8/layout/hList1"/>
    <dgm:cxn modelId="{99BDD6E2-9F45-FF4A-93AE-1EB5F8685EB6}" srcId="{07D0E3D1-1B0F-FF49-B166-68D004DB3041}" destId="{0755FD50-3668-9949-8496-C8EA0AD4309B}" srcOrd="2" destOrd="0" parTransId="{626AB2CA-017B-DA45-A16F-758958A48CAD}" sibTransId="{CEC1BE40-A3F5-C24F-A72E-68E899C6D17E}"/>
    <dgm:cxn modelId="{46664560-F7F3-4689-BC43-ECBB67BD0E28}" type="presOf" srcId="{0755FD50-3668-9949-8496-C8EA0AD4309B}" destId="{8AA5BDB9-E9D5-AC46-9CA9-C048230AC1BC}" srcOrd="0" destOrd="2" presId="urn:microsoft.com/office/officeart/2005/8/layout/hList1"/>
    <dgm:cxn modelId="{70AA2183-F1E3-4015-A189-A436F7DDCE3C}" type="presOf" srcId="{D117873B-5DF3-824E-B538-AC9D27485C50}" destId="{8AA5BDB9-E9D5-AC46-9CA9-C048230AC1BC}" srcOrd="0" destOrd="1" presId="urn:microsoft.com/office/officeart/2005/8/layout/hList1"/>
    <dgm:cxn modelId="{463DEE53-F110-3E43-9DD3-79505CD68B6D}" srcId="{07D0E3D1-1B0F-FF49-B166-68D004DB3041}" destId="{5FA69EDC-7B83-5049-BA68-DB0E04AC6F8A}" srcOrd="3" destOrd="0" parTransId="{3A7FE680-F127-D646-B721-6BBE088260E8}" sibTransId="{12A4FAEC-657E-DE46-B364-87CBD6281C9E}"/>
    <dgm:cxn modelId="{36490B38-92D8-E04C-BCB7-4AC3C42B8205}" srcId="{91830DD5-93AF-A147-84BE-01C44A3CB666}" destId="{3F52EB1D-A083-2149-AF19-C312E1B0A28C}" srcOrd="0" destOrd="0" parTransId="{77ED49B3-FDA9-6B4E-A630-9B4DFFD43FBD}" sibTransId="{3E7F921E-D896-5741-AD94-BF9E11B69C15}"/>
    <dgm:cxn modelId="{5740EFFD-93E7-4198-A64E-2C69FD591ACE}" type="presOf" srcId="{6C45DD60-8DE2-7747-935B-EBF4A9CC83FC}" destId="{8AA5BDB9-E9D5-AC46-9CA9-C048230AC1BC}" srcOrd="0" destOrd="4" presId="urn:microsoft.com/office/officeart/2005/8/layout/hList1"/>
    <dgm:cxn modelId="{DB60D710-4423-456B-973A-5FD0BD938A1B}" type="presOf" srcId="{A6736976-AAA4-2244-88A4-46B462B6335F}" destId="{E23B0D60-22B5-9C46-B675-ABC04938DAD6}" srcOrd="0" destOrd="0" presId="urn:microsoft.com/office/officeart/2005/8/layout/hList1"/>
    <dgm:cxn modelId="{70D53960-9B63-4C4A-BA29-C33970FE8C96}" type="presOf" srcId="{91830DD5-93AF-A147-84BE-01C44A3CB666}" destId="{24A8909F-F06B-A743-B77E-1B9B96AAB2FE}" srcOrd="0" destOrd="0" presId="urn:microsoft.com/office/officeart/2005/8/layout/hList1"/>
    <dgm:cxn modelId="{B9653459-EFFA-4A63-9DAE-441A40DFFDF0}" type="presOf" srcId="{07D0E3D1-1B0F-FF49-B166-68D004DB3041}" destId="{A74F3492-255D-0C45-AA80-1C4A1E300592}" srcOrd="0" destOrd="0" presId="urn:microsoft.com/office/officeart/2005/8/layout/hList1"/>
    <dgm:cxn modelId="{4CA838D8-1D87-0D46-9C00-FEAC103AB0DC}" srcId="{2630D27F-BC0F-2D4E-A504-B510D60DE53C}" destId="{07D0E3D1-1B0F-FF49-B166-68D004DB3041}" srcOrd="1" destOrd="0" parTransId="{810214E7-1C9A-5D46-A753-18D5C20577D2}" sibTransId="{372FAC27-B025-3D44-A4C2-7B4CC8027E04}"/>
    <dgm:cxn modelId="{D690DBED-D3A0-43D1-ADE4-CFCE34D01CF9}" type="presOf" srcId="{31E0CE9D-890D-244B-AE68-3E6A68B5A12A}" destId="{E23B0D60-22B5-9C46-B675-ABC04938DAD6}" srcOrd="0" destOrd="1" presId="urn:microsoft.com/office/officeart/2005/8/layout/hList1"/>
    <dgm:cxn modelId="{C94A8445-A628-3B47-A72E-5646721CC1A0}" srcId="{F9F9538B-788E-8548-8F60-1E5A16D6B608}" destId="{A6736976-AAA4-2244-88A4-46B462B6335F}" srcOrd="0" destOrd="0" parTransId="{AD80D24E-91DC-D041-B621-654B5FDC262C}" sibTransId="{C75E5791-DF66-F44B-9015-56B7D14739DA}"/>
    <dgm:cxn modelId="{BA754C8A-92EF-1248-8A5B-07BD66896FE0}" srcId="{F9F9538B-788E-8548-8F60-1E5A16D6B608}" destId="{31E0CE9D-890D-244B-AE68-3E6A68B5A12A}" srcOrd="1" destOrd="0" parTransId="{D3C0ABAD-FD81-A44F-A087-C97A4C676A51}" sibTransId="{E00A1A2E-9569-D84F-9757-B19597CF8D52}"/>
    <dgm:cxn modelId="{64A12F10-DDFB-49CC-957A-AFA2A017C7DE}" type="presParOf" srcId="{0B4D41C0-A2EC-C54F-A128-6E2B6ED92843}" destId="{5BA04B04-7DAC-9448-AEC6-D13ACB1B18D1}" srcOrd="0" destOrd="0" presId="urn:microsoft.com/office/officeart/2005/8/layout/hList1"/>
    <dgm:cxn modelId="{A18418DA-EBDB-439C-89A2-B8BDFC3E536E}" type="presParOf" srcId="{5BA04B04-7DAC-9448-AEC6-D13ACB1B18D1}" destId="{24A8909F-F06B-A743-B77E-1B9B96AAB2FE}" srcOrd="0" destOrd="0" presId="urn:microsoft.com/office/officeart/2005/8/layout/hList1"/>
    <dgm:cxn modelId="{3517C1A1-DE8F-41D6-ADB7-70E14F44A4B5}" type="presParOf" srcId="{5BA04B04-7DAC-9448-AEC6-D13ACB1B18D1}" destId="{16A9F38E-1AC3-6F41-9CD4-0ED70DBF4F5F}" srcOrd="1" destOrd="0" presId="urn:microsoft.com/office/officeart/2005/8/layout/hList1"/>
    <dgm:cxn modelId="{C1319790-7192-4826-9AA7-A0737E94A974}" type="presParOf" srcId="{0B4D41C0-A2EC-C54F-A128-6E2B6ED92843}" destId="{C8C67DD5-03F8-114D-B10F-B2D7C9165844}" srcOrd="1" destOrd="0" presId="urn:microsoft.com/office/officeart/2005/8/layout/hList1"/>
    <dgm:cxn modelId="{832955E4-FDB1-40E9-A4AF-8FE0DB7AD649}" type="presParOf" srcId="{0B4D41C0-A2EC-C54F-A128-6E2B6ED92843}" destId="{57D83F8A-351B-4746-8A28-344247E0CE1F}" srcOrd="2" destOrd="0" presId="urn:microsoft.com/office/officeart/2005/8/layout/hList1"/>
    <dgm:cxn modelId="{77E2AEC3-F60F-48C3-BDF8-1601223E4EB8}" type="presParOf" srcId="{57D83F8A-351B-4746-8A28-344247E0CE1F}" destId="{A74F3492-255D-0C45-AA80-1C4A1E300592}" srcOrd="0" destOrd="0" presId="urn:microsoft.com/office/officeart/2005/8/layout/hList1"/>
    <dgm:cxn modelId="{7222E1FB-88A3-462D-8CB9-056D647BA567}" type="presParOf" srcId="{57D83F8A-351B-4746-8A28-344247E0CE1F}" destId="{8AA5BDB9-E9D5-AC46-9CA9-C048230AC1BC}" srcOrd="1" destOrd="0" presId="urn:microsoft.com/office/officeart/2005/8/layout/hList1"/>
    <dgm:cxn modelId="{39350EF6-C876-403E-AFAA-2361E54388F4}" type="presParOf" srcId="{0B4D41C0-A2EC-C54F-A128-6E2B6ED92843}" destId="{11315BD6-0B54-C645-B9E8-3BAF85479E9F}" srcOrd="3" destOrd="0" presId="urn:microsoft.com/office/officeart/2005/8/layout/hList1"/>
    <dgm:cxn modelId="{A8191AC5-2971-4183-A7A6-3DABE0F76DDC}" type="presParOf" srcId="{0B4D41C0-A2EC-C54F-A128-6E2B6ED92843}" destId="{ECE6E981-D7D5-6345-8D0B-CE272B4DA3A3}" srcOrd="4" destOrd="0" presId="urn:microsoft.com/office/officeart/2005/8/layout/hList1"/>
    <dgm:cxn modelId="{B909F648-ABA5-4169-807C-7A266E920778}" type="presParOf" srcId="{ECE6E981-D7D5-6345-8D0B-CE272B4DA3A3}" destId="{82CA8C56-5521-9143-AAFC-63DD406B2702}" srcOrd="0" destOrd="0" presId="urn:microsoft.com/office/officeart/2005/8/layout/hList1"/>
    <dgm:cxn modelId="{520751E2-5F12-4B74-A126-ED234619A8B2}" type="presParOf" srcId="{ECE6E981-D7D5-6345-8D0B-CE272B4DA3A3}" destId="{E23B0D60-22B5-9C46-B675-ABC04938DAD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602E3-7937-8542-8903-D9C392DA1935}">
      <dsp:nvSpPr>
        <dsp:cNvPr id="0" name=""/>
        <dsp:cNvSpPr/>
      </dsp:nvSpPr>
      <dsp:spPr>
        <a:xfrm>
          <a:off x="0" y="0"/>
          <a:ext cx="7924800" cy="1325879"/>
        </a:xfrm>
        <a:prstGeom prst="rect">
          <a:avLst/>
        </a:prstGeom>
        <a:solidFill>
          <a:srgbClr val="0070C0"/>
        </a:solidFill>
        <a:ln w="9525" cap="flat" cmpd="sng" algn="ctr">
          <a:noFill/>
          <a:prstDash val="solid"/>
        </a:ln>
        <a:effectLst/>
        <a:scene3d>
          <a:camera prst="orthographicFront">
            <a:rot lat="0" lon="0" rev="0"/>
          </a:camera>
          <a:lightRig rig="contrasting" dir="t">
            <a:rot lat="0" lon="0" rev="7800000"/>
          </a:lightRig>
        </a:scene3d>
        <a:sp3d>
          <a:bevelT w="139700" h="139700"/>
        </a:sp3d>
      </dsp:spPr>
      <dsp:style>
        <a:lnRef idx="1">
          <a:schemeClr val="accent6"/>
        </a:lnRef>
        <a:fillRef idx="3">
          <a:schemeClr val="accent6"/>
        </a:fillRef>
        <a:effectRef idx="2">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Confidentiality in Adolescent Health Care</a:t>
          </a:r>
          <a:endParaRPr lang="en-US" sz="2400" kern="1200" dirty="0">
            <a:solidFill>
              <a:schemeClr val="bg1"/>
            </a:solidFill>
          </a:endParaRPr>
        </a:p>
      </dsp:txBody>
      <dsp:txXfrm>
        <a:off x="0" y="0"/>
        <a:ext cx="7924800" cy="1325879"/>
      </dsp:txXfrm>
    </dsp:sp>
    <dsp:sp modelId="{0F50B7C9-89B9-C740-8AB0-353340EC7729}">
      <dsp:nvSpPr>
        <dsp:cNvPr id="0" name=""/>
        <dsp:cNvSpPr/>
      </dsp:nvSpPr>
      <dsp:spPr>
        <a:xfrm>
          <a:off x="2510" y="1325879"/>
          <a:ext cx="2337196" cy="2784347"/>
        </a:xfrm>
        <a:prstGeom prst="rect">
          <a:avLst/>
        </a:prstGeom>
        <a:solidFill>
          <a:srgbClr val="002060"/>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Clinically </a:t>
          </a:r>
          <a:br>
            <a:rPr lang="en-US" sz="2200" kern="1200" dirty="0" smtClean="0">
              <a:solidFill>
                <a:schemeClr val="bg1"/>
              </a:solidFill>
            </a:rPr>
          </a:br>
          <a:r>
            <a:rPr lang="en-US" sz="2200" kern="1200" dirty="0" smtClean="0">
              <a:solidFill>
                <a:schemeClr val="bg1"/>
              </a:solidFill>
            </a:rPr>
            <a:t>Essential</a:t>
          </a:r>
          <a:endParaRPr lang="en-US" sz="2200" kern="1200" dirty="0">
            <a:solidFill>
              <a:schemeClr val="bg1"/>
            </a:solidFill>
          </a:endParaRPr>
        </a:p>
      </dsp:txBody>
      <dsp:txXfrm>
        <a:off x="2510" y="1325879"/>
        <a:ext cx="2337196" cy="2784347"/>
      </dsp:txXfrm>
    </dsp:sp>
    <dsp:sp modelId="{7CC3DB40-F327-454B-9195-14FAA5907823}">
      <dsp:nvSpPr>
        <dsp:cNvPr id="0" name=""/>
        <dsp:cNvSpPr/>
      </dsp:nvSpPr>
      <dsp:spPr>
        <a:xfrm>
          <a:off x="2339707" y="1332896"/>
          <a:ext cx="3245384" cy="2770314"/>
        </a:xfrm>
        <a:prstGeom prst="rect">
          <a:avLst/>
        </a:prstGeom>
        <a:solidFill>
          <a:srgbClr val="002060"/>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Developmentally </a:t>
          </a:r>
          <a:br>
            <a:rPr lang="en-US" sz="2200" kern="1200" dirty="0" smtClean="0">
              <a:solidFill>
                <a:schemeClr val="bg1"/>
              </a:solidFill>
            </a:rPr>
          </a:br>
          <a:r>
            <a:rPr lang="en-US" sz="2200" kern="1200" dirty="0" smtClean="0">
              <a:solidFill>
                <a:schemeClr val="bg1"/>
              </a:solidFill>
            </a:rPr>
            <a:t>Expected</a:t>
          </a:r>
          <a:endParaRPr lang="en-US" sz="2200" kern="1200" dirty="0">
            <a:solidFill>
              <a:schemeClr val="bg1"/>
            </a:solidFill>
          </a:endParaRPr>
        </a:p>
      </dsp:txBody>
      <dsp:txXfrm>
        <a:off x="2339707" y="1332896"/>
        <a:ext cx="3245384" cy="2770314"/>
      </dsp:txXfrm>
    </dsp:sp>
    <dsp:sp modelId="{6FBFA718-A948-FF41-B8B1-96EC26C2F896}">
      <dsp:nvSpPr>
        <dsp:cNvPr id="0" name=""/>
        <dsp:cNvSpPr/>
      </dsp:nvSpPr>
      <dsp:spPr>
        <a:xfrm>
          <a:off x="5585092" y="1325879"/>
          <a:ext cx="2337196" cy="2784347"/>
        </a:xfrm>
        <a:prstGeom prst="rect">
          <a:avLst/>
        </a:prstGeom>
        <a:solidFill>
          <a:srgbClr val="002060"/>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Supported by Expert Consensus</a:t>
          </a:r>
          <a:endParaRPr lang="en-US" sz="2200" kern="1200" dirty="0">
            <a:solidFill>
              <a:schemeClr val="bg1"/>
            </a:solidFill>
          </a:endParaRPr>
        </a:p>
      </dsp:txBody>
      <dsp:txXfrm>
        <a:off x="5585092" y="1325879"/>
        <a:ext cx="2337196" cy="2784347"/>
      </dsp:txXfrm>
    </dsp:sp>
    <dsp:sp modelId="{30F41C1F-BA43-004F-BA00-49DE8A3993BF}">
      <dsp:nvSpPr>
        <dsp:cNvPr id="0" name=""/>
        <dsp:cNvSpPr/>
      </dsp:nvSpPr>
      <dsp:spPr>
        <a:xfrm>
          <a:off x="0" y="4110227"/>
          <a:ext cx="7924800" cy="309371"/>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FDB1E-EF10-4797-92E6-7628035C6A07}">
      <dsp:nvSpPr>
        <dsp:cNvPr id="0" name=""/>
        <dsp:cNvSpPr/>
      </dsp:nvSpPr>
      <dsp:spPr>
        <a:xfrm>
          <a:off x="0" y="0"/>
          <a:ext cx="8077200" cy="982980"/>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Professional organizations support </a:t>
          </a:r>
          <a:br>
            <a:rPr lang="en-US" sz="2400" kern="1200" dirty="0" smtClean="0"/>
          </a:br>
          <a:r>
            <a:rPr lang="en-US" sz="2400" kern="1200" dirty="0" smtClean="0"/>
            <a:t>confidential adolescent health care.</a:t>
          </a:r>
          <a:endParaRPr lang="en-US" sz="2400" kern="1200" dirty="0"/>
        </a:p>
      </dsp:txBody>
      <dsp:txXfrm>
        <a:off x="0" y="0"/>
        <a:ext cx="8077200" cy="982980"/>
      </dsp:txXfrm>
    </dsp:sp>
    <dsp:sp modelId="{36AC518C-58DF-448E-B74F-BEB2EE95152F}">
      <dsp:nvSpPr>
        <dsp:cNvPr id="0" name=""/>
        <dsp:cNvSpPr/>
      </dsp:nvSpPr>
      <dsp:spPr>
        <a:xfrm>
          <a:off x="985" y="982980"/>
          <a:ext cx="1615045" cy="2064258"/>
        </a:xfrm>
        <a:prstGeom prst="rect">
          <a:avLst/>
        </a:prstGeom>
        <a:solidFill>
          <a:srgbClr val="002060"/>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ACOG ’88</a:t>
          </a:r>
          <a:endParaRPr lang="en-US" sz="2200" kern="1200" dirty="0"/>
        </a:p>
      </dsp:txBody>
      <dsp:txXfrm>
        <a:off x="985" y="982980"/>
        <a:ext cx="1615045" cy="2064258"/>
      </dsp:txXfrm>
    </dsp:sp>
    <dsp:sp modelId="{4F2AAE21-DC88-415B-88DC-CD92DAD236DC}">
      <dsp:nvSpPr>
        <dsp:cNvPr id="0" name=""/>
        <dsp:cNvSpPr/>
      </dsp:nvSpPr>
      <dsp:spPr>
        <a:xfrm>
          <a:off x="1616031" y="982980"/>
          <a:ext cx="1615045" cy="2064258"/>
        </a:xfrm>
        <a:prstGeom prst="rect">
          <a:avLst/>
        </a:prstGeom>
        <a:solidFill>
          <a:srgbClr val="002060"/>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SAHM ’92</a:t>
          </a:r>
          <a:endParaRPr lang="en-US" sz="2200" kern="1200" dirty="0"/>
        </a:p>
      </dsp:txBody>
      <dsp:txXfrm>
        <a:off x="1616031" y="982980"/>
        <a:ext cx="1615045" cy="2064258"/>
      </dsp:txXfrm>
    </dsp:sp>
    <dsp:sp modelId="{1F6B145E-E4AB-4242-BB14-13FB34DA03EF}">
      <dsp:nvSpPr>
        <dsp:cNvPr id="0" name=""/>
        <dsp:cNvSpPr/>
      </dsp:nvSpPr>
      <dsp:spPr>
        <a:xfrm>
          <a:off x="3231077" y="982980"/>
          <a:ext cx="1615045" cy="2064258"/>
        </a:xfrm>
        <a:prstGeom prst="rect">
          <a:avLst/>
        </a:prstGeom>
        <a:solidFill>
          <a:srgbClr val="002060"/>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AMA ’92</a:t>
          </a:r>
          <a:endParaRPr lang="en-US" sz="2200" kern="1200" dirty="0"/>
        </a:p>
      </dsp:txBody>
      <dsp:txXfrm>
        <a:off x="3231077" y="982980"/>
        <a:ext cx="1615045" cy="2064258"/>
      </dsp:txXfrm>
    </dsp:sp>
    <dsp:sp modelId="{194B114A-08FE-4EC3-95B7-29B33F2959C3}">
      <dsp:nvSpPr>
        <dsp:cNvPr id="0" name=""/>
        <dsp:cNvSpPr/>
      </dsp:nvSpPr>
      <dsp:spPr>
        <a:xfrm>
          <a:off x="4846122" y="982980"/>
          <a:ext cx="1615045" cy="2064258"/>
        </a:xfrm>
        <a:prstGeom prst="rect">
          <a:avLst/>
        </a:prstGeom>
        <a:solidFill>
          <a:srgbClr val="002060"/>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AAFP ’89</a:t>
          </a:r>
          <a:endParaRPr lang="en-US" sz="2200" kern="1200" dirty="0"/>
        </a:p>
      </dsp:txBody>
      <dsp:txXfrm>
        <a:off x="4846122" y="982980"/>
        <a:ext cx="1615045" cy="2064258"/>
      </dsp:txXfrm>
    </dsp:sp>
    <dsp:sp modelId="{F2579CD1-9091-455F-835D-E12C32D2F81C}">
      <dsp:nvSpPr>
        <dsp:cNvPr id="0" name=""/>
        <dsp:cNvSpPr/>
      </dsp:nvSpPr>
      <dsp:spPr>
        <a:xfrm>
          <a:off x="6461168" y="982980"/>
          <a:ext cx="1615045" cy="2064258"/>
        </a:xfrm>
        <a:prstGeom prst="rect">
          <a:avLst/>
        </a:prstGeom>
        <a:solidFill>
          <a:srgbClr val="002060"/>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AAP ’89</a:t>
          </a:r>
          <a:endParaRPr lang="en-US" sz="2200" kern="1200" dirty="0"/>
        </a:p>
      </dsp:txBody>
      <dsp:txXfrm>
        <a:off x="6461168" y="982980"/>
        <a:ext cx="1615045" cy="2064258"/>
      </dsp:txXfrm>
    </dsp:sp>
    <dsp:sp modelId="{28A56875-5E1B-4B55-9C11-D7A1991133E1}">
      <dsp:nvSpPr>
        <dsp:cNvPr id="0" name=""/>
        <dsp:cNvSpPr/>
      </dsp:nvSpPr>
      <dsp:spPr>
        <a:xfrm>
          <a:off x="0" y="3047238"/>
          <a:ext cx="8077200" cy="229362"/>
        </a:xfrm>
        <a:prstGeom prst="rect">
          <a:avLst/>
        </a:prstGeom>
        <a:solidFill>
          <a:srgbClr val="0070C0"/>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CBAD9-918C-454B-B61B-35F80E7D98A8}">
      <dsp:nvSpPr>
        <dsp:cNvPr id="0" name=""/>
        <dsp:cNvSpPr/>
      </dsp:nvSpPr>
      <dsp:spPr>
        <a:xfrm>
          <a:off x="1959598" y="405763"/>
          <a:ext cx="4480560" cy="4480560"/>
        </a:xfrm>
        <a:prstGeom prst="pie">
          <a:avLst>
            <a:gd name="adj1" fmla="val 16200000"/>
            <a:gd name="adj2" fmla="val 1800000"/>
          </a:avLst>
        </a:prstGeom>
        <a:solidFill>
          <a:srgbClr val="002060"/>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kern="1200" dirty="0" smtClean="0"/>
            <a:t>Invite the parent to have a seat in the waiting room.</a:t>
          </a:r>
          <a:endParaRPr lang="en-US" sz="2200" kern="1200" dirty="0"/>
        </a:p>
      </dsp:txBody>
      <dsp:txXfrm>
        <a:off x="4320960" y="1355215"/>
        <a:ext cx="1600200" cy="1333500"/>
      </dsp:txXfrm>
    </dsp:sp>
    <dsp:sp modelId="{610E6910-8FE5-4731-BCF6-48EE082640A5}">
      <dsp:nvSpPr>
        <dsp:cNvPr id="0" name=""/>
        <dsp:cNvSpPr/>
      </dsp:nvSpPr>
      <dsp:spPr>
        <a:xfrm>
          <a:off x="1867320" y="565783"/>
          <a:ext cx="4480560" cy="4480560"/>
        </a:xfrm>
        <a:prstGeom prst="pie">
          <a:avLst>
            <a:gd name="adj1" fmla="val 1800000"/>
            <a:gd name="adj2" fmla="val 9000000"/>
          </a:avLst>
        </a:prstGeom>
        <a:solidFill>
          <a:srgbClr val="00B050"/>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kern="1200" dirty="0" smtClean="0"/>
            <a:t>Assure them that you will call them prior to closing the visit.</a:t>
          </a:r>
          <a:endParaRPr lang="en-US" sz="2200" kern="1200" dirty="0"/>
        </a:p>
      </dsp:txBody>
      <dsp:txXfrm>
        <a:off x="2934120" y="3472813"/>
        <a:ext cx="2400300" cy="1173480"/>
      </dsp:txXfrm>
    </dsp:sp>
    <dsp:sp modelId="{95166D32-DC2E-471D-AF2E-2317123CDE7C}">
      <dsp:nvSpPr>
        <dsp:cNvPr id="0" name=""/>
        <dsp:cNvSpPr/>
      </dsp:nvSpPr>
      <dsp:spPr>
        <a:xfrm>
          <a:off x="1637041" y="287656"/>
          <a:ext cx="4756562" cy="4716775"/>
        </a:xfrm>
        <a:prstGeom prst="pie">
          <a:avLst>
            <a:gd name="adj1" fmla="val 9000000"/>
            <a:gd name="adj2" fmla="val 16200000"/>
          </a:avLst>
        </a:prstGeom>
        <a:solidFill>
          <a:srgbClr val="0070C0"/>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kern="1200" dirty="0" smtClean="0"/>
            <a:t>Invite parent back before close of visit to wrap-up</a:t>
          </a:r>
          <a:r>
            <a:rPr lang="en-US" sz="2000" kern="1200" dirty="0" smtClean="0"/>
            <a:t>.</a:t>
          </a:r>
          <a:endParaRPr lang="en-US" sz="2000" kern="1200" dirty="0"/>
        </a:p>
      </dsp:txBody>
      <dsp:txXfrm>
        <a:off x="2188009" y="1287163"/>
        <a:ext cx="1698772" cy="1403802"/>
      </dsp:txXfrm>
    </dsp:sp>
    <dsp:sp modelId="{E9D654C7-724C-445F-AA4C-232DB02D01E0}">
      <dsp:nvSpPr>
        <dsp:cNvPr id="0" name=""/>
        <dsp:cNvSpPr/>
      </dsp:nvSpPr>
      <dsp:spPr>
        <a:xfrm>
          <a:off x="1736931" y="79503"/>
          <a:ext cx="5035296" cy="503529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5BBC451-E891-4CBC-95A7-7298B0FF8577}">
      <dsp:nvSpPr>
        <dsp:cNvPr id="0" name=""/>
        <dsp:cNvSpPr/>
      </dsp:nvSpPr>
      <dsp:spPr>
        <a:xfrm>
          <a:off x="1589952" y="288132"/>
          <a:ext cx="5035296" cy="503529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B8C00BA-11A8-4345-A999-020878876DCF}">
      <dsp:nvSpPr>
        <dsp:cNvPr id="0" name=""/>
        <dsp:cNvSpPr/>
      </dsp:nvSpPr>
      <dsp:spPr>
        <a:xfrm>
          <a:off x="1441695" y="127396"/>
          <a:ext cx="5035296" cy="503529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8909F-F06B-A743-B77E-1B9B96AAB2FE}">
      <dsp:nvSpPr>
        <dsp:cNvPr id="0" name=""/>
        <dsp:cNvSpPr/>
      </dsp:nvSpPr>
      <dsp:spPr>
        <a:xfrm>
          <a:off x="0" y="149210"/>
          <a:ext cx="2368153" cy="947261"/>
        </a:xfrm>
        <a:prstGeom prst="rect">
          <a:avLst/>
        </a:prstGeom>
        <a:solidFill>
          <a:srgbClr val="0070C0"/>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Minor is at Risk</a:t>
          </a:r>
          <a:endParaRPr lang="en-US" sz="2400" kern="1200" dirty="0"/>
        </a:p>
      </dsp:txBody>
      <dsp:txXfrm>
        <a:off x="0" y="149210"/>
        <a:ext cx="2368153" cy="947261"/>
      </dsp:txXfrm>
    </dsp:sp>
    <dsp:sp modelId="{16A9F38E-1AC3-6F41-9CD4-0ED70DBF4F5F}">
      <dsp:nvSpPr>
        <dsp:cNvPr id="0" name=""/>
        <dsp:cNvSpPr/>
      </dsp:nvSpPr>
      <dsp:spPr>
        <a:xfrm>
          <a:off x="0" y="1116511"/>
          <a:ext cx="2368153" cy="2854800"/>
        </a:xfrm>
        <a:prstGeom prst="rect">
          <a:avLst/>
        </a:prstGeom>
        <a:solidFill>
          <a:srgbClr val="00206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bg1"/>
              </a:solidFill>
            </a:rPr>
            <a:t>Facing a health hazard (determined by a physician)</a:t>
          </a:r>
          <a:endParaRPr lang="en-US" sz="2200" kern="1200" dirty="0">
            <a:solidFill>
              <a:schemeClr val="bg1"/>
            </a:solidFill>
          </a:endParaRPr>
        </a:p>
      </dsp:txBody>
      <dsp:txXfrm>
        <a:off x="0" y="1116511"/>
        <a:ext cx="2368153" cy="2854800"/>
      </dsp:txXfrm>
    </dsp:sp>
    <dsp:sp modelId="{A74F3492-255D-0C45-AA80-1C4A1E300592}">
      <dsp:nvSpPr>
        <dsp:cNvPr id="0" name=""/>
        <dsp:cNvSpPr/>
      </dsp:nvSpPr>
      <dsp:spPr>
        <a:xfrm>
          <a:off x="2595580" y="117505"/>
          <a:ext cx="2368153" cy="947261"/>
        </a:xfrm>
        <a:prstGeom prst="rect">
          <a:avLst/>
        </a:prstGeom>
        <a:solidFill>
          <a:srgbClr val="0070C0"/>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Minor Status</a:t>
          </a:r>
          <a:endParaRPr lang="en-US" sz="2400" kern="1200" dirty="0"/>
        </a:p>
      </dsp:txBody>
      <dsp:txXfrm>
        <a:off x="2595580" y="117505"/>
        <a:ext cx="2368153" cy="947261"/>
      </dsp:txXfrm>
    </dsp:sp>
    <dsp:sp modelId="{8AA5BDB9-E9D5-AC46-9CA9-C048230AC1BC}">
      <dsp:nvSpPr>
        <dsp:cNvPr id="0" name=""/>
        <dsp:cNvSpPr/>
      </dsp:nvSpPr>
      <dsp:spPr>
        <a:xfrm>
          <a:off x="2595580" y="1129871"/>
          <a:ext cx="2368153" cy="2854800"/>
        </a:xfrm>
        <a:prstGeom prst="rect">
          <a:avLst/>
        </a:prstGeom>
        <a:solidFill>
          <a:srgbClr val="00206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bg1"/>
              </a:solidFill>
            </a:rPr>
            <a:t>Is married</a:t>
          </a:r>
          <a:endParaRPr lang="en-US"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smtClean="0">
              <a:solidFill>
                <a:schemeClr val="bg1"/>
              </a:solidFill>
            </a:rPr>
            <a:t>Is/has been pregnant</a:t>
          </a:r>
          <a:endParaRPr lang="en-US"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smtClean="0">
              <a:solidFill>
                <a:schemeClr val="bg1"/>
              </a:solidFill>
            </a:rPr>
            <a:t>Is a parent</a:t>
          </a:r>
          <a:endParaRPr lang="en-US"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smtClean="0">
              <a:solidFill>
                <a:schemeClr val="bg1"/>
              </a:solidFill>
            </a:rPr>
            <a:t>Is a certain age</a:t>
          </a:r>
          <a:endParaRPr lang="en-US"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smtClean="0">
              <a:solidFill>
                <a:schemeClr val="bg1"/>
              </a:solidFill>
            </a:rPr>
            <a:t>Is a high school graduate</a:t>
          </a:r>
          <a:endParaRPr lang="en-US" sz="2200" kern="1200" dirty="0">
            <a:solidFill>
              <a:schemeClr val="bg1"/>
            </a:solidFill>
          </a:endParaRPr>
        </a:p>
      </dsp:txBody>
      <dsp:txXfrm>
        <a:off x="2595580" y="1129871"/>
        <a:ext cx="2368153" cy="2854800"/>
      </dsp:txXfrm>
    </dsp:sp>
    <dsp:sp modelId="{82CA8C56-5521-9143-AAFC-63DD406B2702}">
      <dsp:nvSpPr>
        <dsp:cNvPr id="0" name=""/>
        <dsp:cNvSpPr/>
      </dsp:nvSpPr>
      <dsp:spPr>
        <a:xfrm>
          <a:off x="5260368" y="149210"/>
          <a:ext cx="2368153" cy="947261"/>
        </a:xfrm>
        <a:prstGeom prst="rect">
          <a:avLst/>
        </a:prstGeom>
        <a:solidFill>
          <a:srgbClr val="0070C0"/>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smtClean="0"/>
            <a:t>Minor Maturity</a:t>
          </a:r>
          <a:endParaRPr lang="en-US" sz="2400" kern="1200" dirty="0"/>
        </a:p>
      </dsp:txBody>
      <dsp:txXfrm>
        <a:off x="5260368" y="149210"/>
        <a:ext cx="2368153" cy="947261"/>
      </dsp:txXfrm>
    </dsp:sp>
    <dsp:sp modelId="{E23B0D60-22B5-9C46-B675-ABC04938DAD6}">
      <dsp:nvSpPr>
        <dsp:cNvPr id="0" name=""/>
        <dsp:cNvSpPr/>
      </dsp:nvSpPr>
      <dsp:spPr>
        <a:xfrm>
          <a:off x="5260368" y="1116511"/>
          <a:ext cx="2368153" cy="2854800"/>
        </a:xfrm>
        <a:prstGeom prst="rect">
          <a:avLst/>
        </a:prstGeom>
        <a:solidFill>
          <a:srgbClr val="00206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bg1"/>
              </a:solidFill>
            </a:rPr>
            <a:t>Demonstrates maturity</a:t>
          </a:r>
          <a:endParaRPr lang="en-US"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smtClean="0">
              <a:solidFill>
                <a:schemeClr val="bg1"/>
              </a:solidFill>
            </a:rPr>
            <a:t>Receives a referral from a specified professional</a:t>
          </a:r>
          <a:endParaRPr lang="en-US" sz="2200" kern="1200" dirty="0">
            <a:solidFill>
              <a:schemeClr val="bg1"/>
            </a:solidFill>
          </a:endParaRPr>
        </a:p>
      </dsp:txBody>
      <dsp:txXfrm>
        <a:off x="5260368" y="1116511"/>
        <a:ext cx="2368153"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defTabSz="914437">
              <a:defRPr sz="1200">
                <a:latin typeface="Arial" pitchFamily="-107" charset="0"/>
                <a:ea typeface="Arial" pitchFamily="-107" charset="0"/>
                <a:cs typeface="Arial" pitchFamily="-107" charset="0"/>
              </a:defRPr>
            </a:lvl1pPr>
          </a:lstStyle>
          <a:p>
            <a:pPr>
              <a:defRPr/>
            </a:pPr>
            <a:endParaRPr lang="en-US" dirty="0">
              <a:latin typeface="Adobe Garamond Pro"/>
            </a:endParaRPr>
          </a:p>
        </p:txBody>
      </p:sp>
      <p:sp>
        <p:nvSpPr>
          <p:cNvPr id="901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defTabSz="914437">
              <a:defRPr sz="1200">
                <a:latin typeface="Arial" pitchFamily="-107" charset="0"/>
                <a:ea typeface="Arial" pitchFamily="-107" charset="0"/>
                <a:cs typeface="Arial" pitchFamily="-107" charset="0"/>
              </a:defRPr>
            </a:lvl1pPr>
          </a:lstStyle>
          <a:p>
            <a:pPr>
              <a:defRPr/>
            </a:pPr>
            <a:endParaRPr lang="en-US" dirty="0">
              <a:latin typeface="Adobe Garamond Pro"/>
            </a:endParaRPr>
          </a:p>
        </p:txBody>
      </p:sp>
      <p:sp>
        <p:nvSpPr>
          <p:cNvPr id="901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defTabSz="914437">
              <a:defRPr sz="1200">
                <a:latin typeface="Arial" pitchFamily="-107" charset="0"/>
                <a:ea typeface="Arial" pitchFamily="-107" charset="0"/>
                <a:cs typeface="Arial" pitchFamily="-107" charset="0"/>
              </a:defRPr>
            </a:lvl1pPr>
          </a:lstStyle>
          <a:p>
            <a:pPr>
              <a:defRPr/>
            </a:pPr>
            <a:endParaRPr lang="en-US" dirty="0">
              <a:latin typeface="Adobe Garamond Pro"/>
            </a:endParaRPr>
          </a:p>
        </p:txBody>
      </p:sp>
      <p:sp>
        <p:nvSpPr>
          <p:cNvPr id="901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a:defRPr sz="1200"/>
            </a:lvl1pPr>
          </a:lstStyle>
          <a:p>
            <a:pPr>
              <a:defRPr/>
            </a:pPr>
            <a:fld id="{3A81961E-9E4E-4742-96BE-BB3CEFF47F7C}" type="slidenum">
              <a:rPr lang="en-US">
                <a:latin typeface="Adobe Garamond Pro"/>
              </a:rPr>
              <a:pPr>
                <a:defRPr/>
              </a:pPr>
              <a:t>‹#›</a:t>
            </a:fld>
            <a:endParaRPr lang="en-US" dirty="0">
              <a:latin typeface="Adobe Garamond Pro"/>
            </a:endParaRPr>
          </a:p>
        </p:txBody>
      </p:sp>
    </p:spTree>
    <p:extLst>
      <p:ext uri="{BB962C8B-B14F-4D97-AF65-F5344CB8AC3E}">
        <p14:creationId xmlns:p14="http://schemas.microsoft.com/office/powerpoint/2010/main" val="1667180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defTabSz="914437">
              <a:defRPr sz="1200">
                <a:latin typeface="Adobe Garamond Pro"/>
                <a:ea typeface="Adobe Garamond Pro"/>
                <a:cs typeface="Arial" pitchFamily="-107" charset="0"/>
              </a:defRPr>
            </a:lvl1pPr>
          </a:lstStyle>
          <a:p>
            <a:pPr>
              <a:defRPr/>
            </a:pPr>
            <a:endParaRPr 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defTabSz="914437">
              <a:defRPr sz="1200">
                <a:latin typeface="Adobe Garamond Pro"/>
                <a:ea typeface="Adobe Garamond Pro"/>
                <a:cs typeface="Arial" pitchFamily="-107" charset="0"/>
              </a:defRPr>
            </a:lvl1pPr>
          </a:lstStyle>
          <a:p>
            <a:pPr>
              <a:defRPr/>
            </a:pPr>
            <a:endParaRPr lang="en-US" dirty="0"/>
          </a:p>
        </p:txBody>
      </p:sp>
      <p:sp>
        <p:nvSpPr>
          <p:cNvPr id="79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defTabSz="914437">
              <a:defRPr sz="1200">
                <a:latin typeface="Adobe Garamond Pro"/>
                <a:ea typeface="Adobe Garamond Pro"/>
                <a:cs typeface="Arial" pitchFamily="-107" charset="0"/>
              </a:defRPr>
            </a:lvl1pPr>
          </a:lstStyle>
          <a:p>
            <a:pPr>
              <a:defRPr/>
            </a:pPr>
            <a:endParaRPr 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a:defRPr sz="1200">
                <a:latin typeface="Adobe Garamond Pro"/>
              </a:defRPr>
            </a:lvl1pPr>
          </a:lstStyle>
          <a:p>
            <a:pPr>
              <a:defRPr/>
            </a:pPr>
            <a:fld id="{C7594310-A070-4B63-A965-DFDACABA13E9}" type="slidenum">
              <a:rPr lang="en-US" smtClean="0"/>
              <a:pPr>
                <a:defRPr/>
              </a:pPr>
              <a:t>‹#›</a:t>
            </a:fld>
            <a:endParaRPr lang="en-US" dirty="0"/>
          </a:p>
        </p:txBody>
      </p:sp>
    </p:spTree>
    <p:extLst>
      <p:ext uri="{BB962C8B-B14F-4D97-AF65-F5344CB8AC3E}">
        <p14:creationId xmlns:p14="http://schemas.microsoft.com/office/powerpoint/2010/main" val="2758542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dobe Garamond Pro"/>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dobe Garamond Pro"/>
        <a:ea typeface="ＭＳ Ｐゴシック"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Adobe Garamond Pro"/>
        <a:ea typeface="ＭＳ Ｐゴシック"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dobe Garamond Pro"/>
        <a:ea typeface="ＭＳ Ｐゴシック"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Adobe Garamond Pro"/>
        <a:ea typeface="ＭＳ Ｐゴシック"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FF406B0-2C76-4C5C-B676-8846BD7EE146}" type="slidenum">
              <a:rPr lang="en-US" smtClean="0"/>
              <a:pPr/>
              <a:t>1</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1554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327E9A8-2E3B-4613-9577-62E689A824C4}" type="slidenum">
              <a:rPr lang="en-US" smtClean="0"/>
              <a:pPr/>
              <a:t>11</a:t>
            </a:fld>
            <a:endParaRPr lang="en-US" dirty="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6559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2D1079D-B1C3-48CD-8AF7-1F2D05FCE9F0}" type="slidenum">
              <a:rPr lang="en-US" smtClean="0"/>
              <a:pPr/>
              <a:t>12</a:t>
            </a:fld>
            <a:endParaRPr lang="en-US" dirty="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619835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B543C602-F4A5-4D97-A011-575A6BCFF73A}" type="slidenum">
              <a:rPr lang="en-US" sz="1200">
                <a:latin typeface="Adobe Garamond Pro"/>
              </a:rPr>
              <a:pPr algn="r"/>
              <a:t>13</a:t>
            </a:fld>
            <a:endParaRPr lang="en-US" sz="1200" dirty="0">
              <a:latin typeface="Adobe Garamond Pro"/>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This slide was developed by Ryan Pasternak, MD, MPH, ARHEP faculty member, and Director of Adolescent Medicine at Louisiana State University Medical Center.</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198810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FBEBE55-9B7F-4590-A49C-DC28A1973C3A}" type="slidenum">
              <a:rPr lang="en-US" smtClean="0"/>
              <a:pPr/>
              <a:t>14</a:t>
            </a:fld>
            <a:endParaRPr lang="en-US" dirty="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val="202369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16B95FF-BE09-4C90-8742-C996F83FEEFA}" type="slidenum">
              <a:rPr lang="en-US" smtClean="0"/>
              <a:pPr/>
              <a:t>15</a:t>
            </a:fld>
            <a:endParaRPr lang="en-US" dirty="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63190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A37FAA1-EBAC-4856-B533-A8F6ED057073}" type="slidenum">
              <a:rPr lang="en-US" smtClean="0"/>
              <a:pPr/>
              <a:t>16</a:t>
            </a:fld>
            <a:endParaRPr lang="en-US" dirty="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06233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EF51CB3-FE76-4E0A-AE66-34ADD7BE1BE4}" type="slidenum">
              <a:rPr lang="en-US" smtClean="0"/>
              <a:pPr/>
              <a:t>17</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332199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A789467-677C-4EFC-AE30-4921D59A33FB}" type="slidenum">
              <a:rPr lang="en-US" smtClean="0"/>
              <a:pPr/>
              <a:t>18</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82170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DAE168E-87E2-4FF9-A369-AB5C366BDD6A}" type="slidenum">
              <a:rPr lang="en-US" smtClean="0"/>
              <a:pPr/>
              <a:t>19</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5796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0BA6400-74B2-4860-B870-1DEB5A4923F2}" type="slidenum">
              <a:rPr lang="en-US" smtClean="0"/>
              <a:pPr/>
              <a:t>20</a:t>
            </a:fld>
            <a:endParaRPr lang="en-US"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buFontTx/>
              <a:buChar char="•"/>
            </a:pPr>
            <a:r>
              <a:rPr lang="en-US" dirty="0" smtClean="0"/>
              <a:t> Title X and other protections: Title X dictates that family planning services must be confidential. In many states, confidentiality is decided by the provider but because Title X is federal, it pre-empts state statutes. Medicaid provides for confidential services to minors, along with Title X.</a:t>
            </a:r>
          </a:p>
          <a:p>
            <a:pPr eaLnBrk="1" hangingPunct="1">
              <a:buFontTx/>
              <a:buChar char="•"/>
            </a:pPr>
            <a:r>
              <a:rPr lang="en-US" dirty="0" smtClean="0"/>
              <a:t> Talk to the Legal Risk Manager at your institution to learn more about HIPPA regulations and how your institution is implementing them (varies by institution).</a:t>
            </a:r>
          </a:p>
        </p:txBody>
      </p:sp>
    </p:spTree>
    <p:extLst>
      <p:ext uri="{BB962C8B-B14F-4D97-AF65-F5344CB8AC3E}">
        <p14:creationId xmlns:p14="http://schemas.microsoft.com/office/powerpoint/2010/main" val="171606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5C51B3A-FF0C-4E48-A419-619142806ECB}" type="slidenum">
              <a:rPr lang="en-US" smtClean="0"/>
              <a:pPr/>
              <a:t>3</a:t>
            </a:fld>
            <a:endParaRPr 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107878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4FE1A09-D0DB-49AA-A90C-2D5B632EA0E6}" type="slidenum">
              <a:rPr lang="en-US" smtClean="0"/>
              <a:pPr/>
              <a:t>21</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07042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14A2151A-14E2-48CE-9A52-4E386A490DB0}" type="slidenum">
              <a:rPr lang="en-US" smtClean="0"/>
              <a:pPr/>
              <a:t>22</a:t>
            </a:fld>
            <a:endParaRPr lang="en-US" dirty="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dirty="0" smtClean="0"/>
              <a:t>Ten states require a third party to be involved in a minors’ decision to place her child for adoption. These are: Connecticut (court-appointed counsel), Kentucky (court-appointed counsel), Louisiana (parental consent), Michigan (parental consent), Minnesota (parental consent), Missouri (court-appointed counsel), Montana (legal counsel), Pennsylvania (parental notification), Rhode Island (parental consent) and Washington (court-appointed counsel).</a:t>
            </a:r>
          </a:p>
          <a:p>
            <a:pPr eaLnBrk="1" hangingPunct="1"/>
            <a:endParaRPr lang="en-US" dirty="0" smtClean="0"/>
          </a:p>
          <a:p>
            <a:pPr eaLnBrk="1" hangingPunct="1"/>
            <a:r>
              <a:rPr lang="en-US" dirty="0" smtClean="0"/>
              <a:t>Source:</a:t>
            </a:r>
          </a:p>
          <a:p>
            <a:pPr eaLnBrk="1" hangingPunct="1"/>
            <a:r>
              <a:rPr lang="en-US" dirty="0" err="1" smtClean="0"/>
              <a:t>Guttmacher</a:t>
            </a:r>
            <a:r>
              <a:rPr lang="en-US" dirty="0" smtClean="0"/>
              <a:t> Institute. State Policies in Brief: An Overview of Minors’ Consent Law. Accessed July 27, 2010, Available at http://www.guttmacher.org/statecenter/spibs/spib_OMCL.pdf</a:t>
            </a:r>
          </a:p>
          <a:p>
            <a:pPr eaLnBrk="1" hangingPunct="1"/>
            <a:r>
              <a:rPr lang="en-US" dirty="0" smtClean="0"/>
              <a:t> </a:t>
            </a:r>
          </a:p>
        </p:txBody>
      </p:sp>
    </p:spTree>
    <p:extLst>
      <p:ext uri="{BB962C8B-B14F-4D97-AF65-F5344CB8AC3E}">
        <p14:creationId xmlns:p14="http://schemas.microsoft.com/office/powerpoint/2010/main" val="2432258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E68F982-C71C-4F2A-AE1D-B8D6D465F98A}" type="slidenum">
              <a:rPr lang="en-US" smtClean="0"/>
              <a:pPr/>
              <a:t>23</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12992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41AA506-3E82-4DAA-AB98-F3835A1A6666}" type="slidenum">
              <a:rPr lang="en-US" smtClean="0"/>
              <a:pPr/>
              <a:t>24</a:t>
            </a:fld>
            <a:endParaRPr lang="en-US"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buFontTx/>
              <a:buChar char="•"/>
            </a:pPr>
            <a:r>
              <a:rPr lang="en-US" dirty="0" smtClean="0"/>
              <a:t> 28 states and the District of Columbia allow all minors to consent to prenatal care: AL, AK, AR, CA, CO, FL, GA, ID</a:t>
            </a:r>
            <a:r>
              <a:rPr lang="en-US" baseline="30000" dirty="0" smtClean="0">
                <a:solidFill>
                  <a:schemeClr val="hlink"/>
                </a:solidFill>
              </a:rPr>
              <a:t>^</a:t>
            </a:r>
            <a:r>
              <a:rPr lang="en-US" dirty="0" smtClean="0"/>
              <a:t>, IL</a:t>
            </a:r>
            <a:r>
              <a:rPr lang="en-US" baseline="30000" dirty="0" smtClean="0">
                <a:sym typeface="Symbol" pitchFamily="18" charset="2"/>
              </a:rPr>
              <a:t></a:t>
            </a:r>
            <a:r>
              <a:rPr lang="en-US" dirty="0" smtClean="0"/>
              <a:t>, KY, MD, MA, MI, MN, MS, MO, MT, NJ, NM, NY, NC, OK, PA, TN, TX, UT, VA, and WA.</a:t>
            </a:r>
          </a:p>
          <a:p>
            <a:pPr eaLnBrk="1" hangingPunct="1">
              <a:buFontTx/>
              <a:buChar char="•"/>
            </a:pPr>
            <a:r>
              <a:rPr lang="en-US" dirty="0" smtClean="0">
                <a:solidFill>
                  <a:schemeClr val="hlink"/>
                </a:solidFill>
              </a:rPr>
              <a:t> 8 states allow some minors to consent to prenatal care by law specific to prenatal care under certain conditions: DE (at 12 years); HI (at 14 years), KS, NH</a:t>
            </a:r>
            <a:r>
              <a:rPr lang="en-US" baseline="30000" dirty="0" smtClean="0">
                <a:solidFill>
                  <a:schemeClr val="hlink"/>
                </a:solidFill>
              </a:rPr>
              <a:t>^ </a:t>
            </a:r>
            <a:r>
              <a:rPr lang="en-US" dirty="0" smtClean="0">
                <a:solidFill>
                  <a:schemeClr val="hlink"/>
                </a:solidFill>
              </a:rPr>
              <a:t>(mature minor); NV</a:t>
            </a:r>
            <a:r>
              <a:rPr lang="en-US" baseline="30000" dirty="0" smtClean="0">
                <a:solidFill>
                  <a:schemeClr val="hlink"/>
                </a:solidFill>
              </a:rPr>
              <a:t>^</a:t>
            </a:r>
            <a:r>
              <a:rPr lang="en-US" dirty="0" smtClean="0">
                <a:solidFill>
                  <a:schemeClr val="hlink"/>
                </a:solidFill>
              </a:rPr>
              <a:t> (mature minor or married minor); OR (at 15 years); SC </a:t>
            </a:r>
            <a:r>
              <a:rPr lang="en-US" baseline="30000" dirty="0" smtClean="0">
                <a:solidFill>
                  <a:schemeClr val="hlink"/>
                </a:solidFill>
              </a:rPr>
              <a:t>^</a:t>
            </a:r>
            <a:r>
              <a:rPr lang="en-US" dirty="0" smtClean="0">
                <a:solidFill>
                  <a:schemeClr val="hlink"/>
                </a:solidFill>
              </a:rPr>
              <a:t>(16 years or mature minor); and WV</a:t>
            </a:r>
            <a:r>
              <a:rPr lang="en-US" baseline="30000" dirty="0" smtClean="0">
                <a:solidFill>
                  <a:schemeClr val="hlink"/>
                </a:solidFill>
              </a:rPr>
              <a:t>#</a:t>
            </a:r>
            <a:r>
              <a:rPr lang="en-US" dirty="0" smtClean="0">
                <a:solidFill>
                  <a:schemeClr val="hlink"/>
                </a:solidFill>
              </a:rPr>
              <a:t> (mature minor).</a:t>
            </a:r>
          </a:p>
          <a:p>
            <a:pPr eaLnBrk="1" hangingPunct="1">
              <a:buFontTx/>
              <a:buChar char="•"/>
            </a:pPr>
            <a:r>
              <a:rPr lang="en-US" dirty="0" smtClean="0">
                <a:solidFill>
                  <a:schemeClr val="hlink"/>
                </a:solidFill>
              </a:rPr>
              <a:t> 13 states have no explicit policy on minors’ access to prenatal care, but 8 of these allow minors to consent under a general law granting married minors the same rights as adults : AZ, CT</a:t>
            </a:r>
            <a:r>
              <a:rPr lang="en-US" baseline="30000" dirty="0" smtClean="0">
                <a:solidFill>
                  <a:schemeClr val="hlink"/>
                </a:solidFill>
              </a:rPr>
              <a:t>#</a:t>
            </a:r>
            <a:r>
              <a:rPr lang="en-US" dirty="0" smtClean="0">
                <a:solidFill>
                  <a:schemeClr val="hlink"/>
                </a:solidFill>
              </a:rPr>
              <a:t>, IN</a:t>
            </a:r>
            <a:r>
              <a:rPr lang="en-US" baseline="30000" dirty="0" smtClean="0">
                <a:solidFill>
                  <a:schemeClr val="hlink"/>
                </a:solidFill>
              </a:rPr>
              <a:t>#</a:t>
            </a:r>
            <a:r>
              <a:rPr lang="en-US" dirty="0" smtClean="0">
                <a:solidFill>
                  <a:schemeClr val="hlink"/>
                </a:solidFill>
              </a:rPr>
              <a:t>, IA</a:t>
            </a:r>
            <a:r>
              <a:rPr lang="en-US" baseline="30000" dirty="0" smtClean="0">
                <a:solidFill>
                  <a:schemeClr val="hlink"/>
                </a:solidFill>
              </a:rPr>
              <a:t>#</a:t>
            </a:r>
            <a:r>
              <a:rPr lang="en-US" dirty="0" smtClean="0">
                <a:solidFill>
                  <a:schemeClr val="hlink"/>
                </a:solidFill>
              </a:rPr>
              <a:t>, LA</a:t>
            </a:r>
            <a:r>
              <a:rPr lang="en-US" baseline="30000" dirty="0" smtClean="0">
                <a:solidFill>
                  <a:schemeClr val="hlink"/>
                </a:solidFill>
              </a:rPr>
              <a:t>#</a:t>
            </a:r>
            <a:r>
              <a:rPr lang="en-US" dirty="0" smtClean="0">
                <a:solidFill>
                  <a:schemeClr val="hlink"/>
                </a:solidFill>
              </a:rPr>
              <a:t>, MA</a:t>
            </a:r>
            <a:r>
              <a:rPr lang="en-US" baseline="30000" dirty="0" smtClean="0">
                <a:solidFill>
                  <a:schemeClr val="hlink"/>
                </a:solidFill>
              </a:rPr>
              <a:t>++</a:t>
            </a:r>
            <a:r>
              <a:rPr lang="en-US" dirty="0" smtClean="0">
                <a:solidFill>
                  <a:schemeClr val="hlink"/>
                </a:solidFill>
              </a:rPr>
              <a:t>, NE, OH, RI, SD</a:t>
            </a:r>
            <a:r>
              <a:rPr lang="en-US" baseline="30000" dirty="0" smtClean="0">
                <a:solidFill>
                  <a:schemeClr val="hlink"/>
                </a:solidFill>
              </a:rPr>
              <a:t>#</a:t>
            </a:r>
            <a:r>
              <a:rPr lang="en-US" dirty="0" smtClean="0">
                <a:solidFill>
                  <a:schemeClr val="hlink"/>
                </a:solidFill>
              </a:rPr>
              <a:t>, VT</a:t>
            </a:r>
            <a:r>
              <a:rPr lang="en-US" baseline="30000" dirty="0" smtClean="0">
                <a:solidFill>
                  <a:schemeClr val="hlink"/>
                </a:solidFill>
              </a:rPr>
              <a:t>#</a:t>
            </a:r>
            <a:r>
              <a:rPr lang="en-US" dirty="0" smtClean="0">
                <a:solidFill>
                  <a:schemeClr val="hlink"/>
                </a:solidFill>
              </a:rPr>
              <a:t>, WI, and WY</a:t>
            </a:r>
            <a:r>
              <a:rPr lang="en-US" baseline="30000" dirty="0" smtClean="0">
                <a:solidFill>
                  <a:schemeClr val="hlink"/>
                </a:solidFill>
              </a:rPr>
              <a:t>#</a:t>
            </a:r>
          </a:p>
          <a:p>
            <a:pPr eaLnBrk="1" hangingPunct="1"/>
            <a:r>
              <a:rPr lang="en-US" dirty="0" smtClean="0">
                <a:solidFill>
                  <a:schemeClr val="hlink"/>
                </a:solidFill>
              </a:rPr>
              <a:t>		</a:t>
            </a:r>
          </a:p>
          <a:p>
            <a:pPr eaLnBrk="1" hangingPunct="1">
              <a:buFontTx/>
              <a:buNone/>
            </a:pPr>
            <a:r>
              <a:rPr lang="en-US" dirty="0" smtClean="0"/>
              <a:t>NOTE:</a:t>
            </a:r>
          </a:p>
          <a:p>
            <a:pPr eaLnBrk="1" hangingPunct="1">
              <a:buFontTx/>
              <a:buChar char="•"/>
            </a:pPr>
            <a:r>
              <a:rPr lang="en-US" baseline="30000" dirty="0" smtClean="0">
                <a:solidFill>
                  <a:schemeClr val="hlink"/>
                </a:solidFill>
              </a:rPr>
              <a:t> *</a:t>
            </a:r>
            <a:r>
              <a:rPr lang="en-US" dirty="0" smtClean="0">
                <a:solidFill>
                  <a:schemeClr val="hlink"/>
                </a:solidFill>
              </a:rPr>
              <a:t>Health services may be rendered when a physician believes there is a probable health hazard, when a minor is a parent, or when a minor is being referred by a specific professional, such as a physician or clergyman.</a:t>
            </a:r>
          </a:p>
          <a:p>
            <a:pPr lvl="3" eaLnBrk="1" hangingPunct="1"/>
            <a:r>
              <a:rPr lang="en-US" baseline="30000" dirty="0" smtClean="0">
                <a:solidFill>
                  <a:schemeClr val="hlink"/>
                </a:solidFill>
              </a:rPr>
              <a:t>^</a:t>
            </a:r>
            <a:r>
              <a:rPr lang="en-US" dirty="0" smtClean="0">
                <a:solidFill>
                  <a:schemeClr val="hlink"/>
                </a:solidFill>
              </a:rPr>
              <a:t> State policy does not specifically address prenatal care but applies to medical care in general.</a:t>
            </a:r>
          </a:p>
          <a:p>
            <a:pPr lvl="3" eaLnBrk="1" hangingPunct="1"/>
            <a:r>
              <a:rPr lang="en-US" baseline="30000" dirty="0" smtClean="0">
                <a:solidFill>
                  <a:schemeClr val="hlink"/>
                </a:solidFill>
              </a:rPr>
              <a:t>#</a:t>
            </a:r>
            <a:r>
              <a:rPr lang="en-US" dirty="0" smtClean="0">
                <a:solidFill>
                  <a:schemeClr val="hlink"/>
                </a:solidFill>
              </a:rPr>
              <a:t> State does not have a policy explicitly allowing unmarried minors to consent to prenatal care; the state does have a general law that gives married minors the same rights as adults. In West Virginia the married minors law only applies to minors at least 16 years old.</a:t>
            </a:r>
          </a:p>
          <a:p>
            <a:pPr lvl="3" eaLnBrk="1" hangingPunct="1"/>
            <a:r>
              <a:rPr lang="en-US" dirty="0" smtClean="0">
                <a:solidFill>
                  <a:schemeClr val="hlink"/>
                </a:solidFill>
              </a:rPr>
              <a:t>++ Parent must be notified if the minor’s life or health is at risk.</a:t>
            </a:r>
          </a:p>
          <a:p>
            <a:pPr lvl="3" eaLnBrk="1" hangingPunct="1"/>
            <a:endParaRPr lang="en-US" dirty="0" smtClean="0">
              <a:solidFill>
                <a:schemeClr val="hlink"/>
              </a:solidFill>
            </a:endParaRPr>
          </a:p>
          <a:p>
            <a:pPr eaLnBrk="1" hangingPunct="1"/>
            <a:r>
              <a:rPr lang="en-US" dirty="0" smtClean="0"/>
              <a:t>Source:</a:t>
            </a:r>
          </a:p>
          <a:p>
            <a:pPr eaLnBrk="1" hangingPunct="1"/>
            <a:r>
              <a:rPr lang="en-US" dirty="0" smtClean="0"/>
              <a:t>State Policies in Brief. Minors’ Access to Prenatal Care. </a:t>
            </a:r>
            <a:r>
              <a:rPr lang="en-US" dirty="0" err="1" smtClean="0"/>
              <a:t>Guttmacher</a:t>
            </a:r>
            <a:r>
              <a:rPr lang="en-US" dirty="0" smtClean="0"/>
              <a:t> Institute: New York, 2010. Accessed December 16, 2008. Available at: http://www.guttmacher.org/statecenter/spibs/spib_MAPC.pdf</a:t>
            </a:r>
          </a:p>
        </p:txBody>
      </p:sp>
    </p:spTree>
    <p:extLst>
      <p:ext uri="{BB962C8B-B14F-4D97-AF65-F5344CB8AC3E}">
        <p14:creationId xmlns:p14="http://schemas.microsoft.com/office/powerpoint/2010/main" val="3142869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80BB9A0-0600-45F6-8F6A-6FF0EF7BE73D}" type="slidenum">
              <a:rPr lang="en-US" smtClean="0"/>
              <a:pPr/>
              <a:t>25</a:t>
            </a:fld>
            <a:endParaRPr lang="en-US" dirty="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buFontTx/>
              <a:buChar char="•"/>
            </a:pPr>
            <a:r>
              <a:rPr lang="en-US" dirty="0" smtClean="0"/>
              <a:t> 13 states </a:t>
            </a:r>
            <a:r>
              <a:rPr lang="en-US" sz="1300" dirty="0" smtClean="0"/>
              <a:t>allow, but do not require, physicians to inform parents that minor is seeking or receiving prenatal care</a:t>
            </a:r>
            <a:r>
              <a:rPr lang="en-US" dirty="0" smtClean="0"/>
              <a:t> when it is deemed that doing so would be in the minor’s best interest: DE, HI, KY, MD, MI, MN, MO, MT, NJ, ND, OK, OR, and TX.</a:t>
            </a:r>
          </a:p>
          <a:p>
            <a:pPr eaLnBrk="1" hangingPunct="1">
              <a:buFontTx/>
              <a:buChar char="•"/>
            </a:pPr>
            <a:r>
              <a:rPr lang="en-US" dirty="0" smtClean="0"/>
              <a:t> 13 states have no explicit policy on minors’ authority to consent: AZ, CT, IN, IA, LA, ME, NE, OH, RI, SD, VT, WI, and WY.</a:t>
            </a:r>
          </a:p>
          <a:p>
            <a:pPr eaLnBrk="1" hangingPunct="1"/>
            <a:endParaRPr lang="en-US" dirty="0" smtClean="0"/>
          </a:p>
          <a:p>
            <a:pPr eaLnBrk="1" hangingPunct="1"/>
            <a:r>
              <a:rPr lang="en-US" dirty="0" smtClean="0"/>
              <a:t>Source: </a:t>
            </a:r>
          </a:p>
          <a:p>
            <a:pPr eaLnBrk="1" hangingPunct="1"/>
            <a:r>
              <a:rPr lang="en-US" dirty="0" smtClean="0"/>
              <a:t>State Policies in Brief. Minors’ Access to Prenatal Care. </a:t>
            </a:r>
            <a:r>
              <a:rPr lang="en-US" dirty="0" err="1" smtClean="0"/>
              <a:t>Guttmacher</a:t>
            </a:r>
            <a:r>
              <a:rPr lang="en-US" dirty="0" smtClean="0"/>
              <a:t> Institute: New York, 2010. Accessed July 27, 2010. Available at: http://www.guttmacher.org/statecenter/spibs/spib_MAPC.pdf</a:t>
            </a:r>
          </a:p>
        </p:txBody>
      </p:sp>
    </p:spTree>
    <p:extLst>
      <p:ext uri="{BB962C8B-B14F-4D97-AF65-F5344CB8AC3E}">
        <p14:creationId xmlns:p14="http://schemas.microsoft.com/office/powerpoint/2010/main" val="1731039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AC06039-767F-4FB2-A402-2C668933F21D}" type="slidenum">
              <a:rPr lang="en-US" smtClean="0"/>
              <a:pPr/>
              <a:t>26</a:t>
            </a:fld>
            <a:endParaRPr lang="en-US" dirty="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04444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5270B08-C779-48E1-8722-E6724EAC8393}" type="slidenum">
              <a:rPr lang="en-US" smtClean="0"/>
              <a:pPr/>
              <a:t>27</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373063" y="4343400"/>
            <a:ext cx="6186487" cy="4575175"/>
          </a:xfrm>
          <a:noFill/>
          <a:ln/>
        </p:spPr>
        <p:txBody>
          <a:bodyPr/>
          <a:lstStyle/>
          <a:p>
            <a:pPr eaLnBrk="1" hangingPunct="1">
              <a:buFontTx/>
              <a:buChar char="•"/>
            </a:pPr>
            <a:r>
              <a:rPr lang="en-US" dirty="0" smtClean="0"/>
              <a:t> 34 states require some parental involvement in a minor’s abortion decision: </a:t>
            </a:r>
            <a:r>
              <a:rPr lang="en-US" dirty="0" smtClean="0">
                <a:solidFill>
                  <a:schemeClr val="tx2"/>
                </a:solidFill>
              </a:rPr>
              <a:t>AL, AZ, AR, CO, DE, FL, GA, ID, IN, IA, KS, KY, LA, MA, MI, MN, MS, MO, NE, NC, ND, OH, OK, PA, RI, SC, SD, TN, TX, UT, VA, WV, WI, and WY.</a:t>
            </a:r>
            <a:endParaRPr lang="en-US" sz="1300" dirty="0" smtClean="0"/>
          </a:p>
          <a:p>
            <a:pPr eaLnBrk="1" hangingPunct="1">
              <a:buFontTx/>
              <a:buChar char="•"/>
            </a:pPr>
            <a:r>
              <a:rPr lang="en-US" sz="1300" dirty="0" smtClean="0"/>
              <a:t> Many parental involvement requirements also include a medical emergency exception and a judicial bypass procedure, as required by U.S. Supreme Court precedent.</a:t>
            </a:r>
          </a:p>
          <a:p>
            <a:pPr eaLnBrk="1" hangingPunct="1">
              <a:buFontTx/>
              <a:buChar char="•"/>
            </a:pPr>
            <a:r>
              <a:rPr lang="en-US" sz="1300" dirty="0" smtClean="0"/>
              <a:t> Several states allow grandparents or other adult relatives to be involved in the place of the minor’s parents.</a:t>
            </a:r>
          </a:p>
          <a:p>
            <a:pPr eaLnBrk="1" hangingPunct="1">
              <a:buFontTx/>
              <a:buChar char="•"/>
            </a:pPr>
            <a:r>
              <a:rPr lang="en-US" sz="1300" dirty="0" smtClean="0"/>
              <a:t> In cases of neglect or abuse, some states waive the consent or notification requirement altogether.</a:t>
            </a:r>
          </a:p>
          <a:p>
            <a:pPr eaLnBrk="1" hangingPunct="1">
              <a:buFontTx/>
              <a:buChar char="•"/>
            </a:pPr>
            <a:r>
              <a:rPr lang="en-US" sz="1300" dirty="0" smtClean="0"/>
              <a:t> These laws are often the subject of court challenges and often change. Providers must seek current information in their own state.</a:t>
            </a:r>
            <a:endParaRPr lang="en-US" dirty="0" smtClean="0"/>
          </a:p>
          <a:p>
            <a:pPr eaLnBrk="1" hangingPunct="1">
              <a:buFontTx/>
              <a:buChar char="•"/>
            </a:pPr>
            <a:r>
              <a:rPr lang="en-US" dirty="0" smtClean="0">
                <a:solidFill>
                  <a:schemeClr val="tx2"/>
                </a:solidFill>
              </a:rPr>
              <a:t> 20 states require parental consent: AL, AZ, AR, ID, IN, KY, LA, MA, MI, MS, MO, NC, ND</a:t>
            </a:r>
            <a:r>
              <a:rPr lang="en-US" dirty="0" smtClean="0"/>
              <a:t>,</a:t>
            </a:r>
            <a:r>
              <a:rPr lang="en-US" dirty="0" smtClean="0">
                <a:solidFill>
                  <a:schemeClr val="tx2"/>
                </a:solidFill>
              </a:rPr>
              <a:t> OH, PA, RI, SC</a:t>
            </a:r>
            <a:r>
              <a:rPr lang="en-US" baseline="30000" dirty="0" smtClean="0"/>
              <a:t>^</a:t>
            </a:r>
            <a:r>
              <a:rPr lang="en-US" dirty="0" smtClean="0">
                <a:solidFill>
                  <a:schemeClr val="tx2"/>
                </a:solidFill>
              </a:rPr>
              <a:t>, TN, VA, WI</a:t>
            </a:r>
            <a:r>
              <a:rPr lang="en-US" baseline="30000" dirty="0" smtClean="0"/>
              <a:t>*</a:t>
            </a:r>
            <a:r>
              <a:rPr lang="en-US" dirty="0" smtClean="0">
                <a:solidFill>
                  <a:schemeClr val="tx2"/>
                </a:solidFill>
              </a:rPr>
              <a:t>, OK, TX, UT, and WY require parental notification as well. MS and ND require both parents to consent.</a:t>
            </a:r>
            <a:endParaRPr lang="en-US" dirty="0" smtClean="0"/>
          </a:p>
          <a:p>
            <a:pPr eaLnBrk="1" hangingPunct="1">
              <a:buFontTx/>
              <a:buChar char="•"/>
            </a:pPr>
            <a:r>
              <a:rPr lang="en-US" dirty="0" smtClean="0"/>
              <a:t> 10 states require parental notification only: CO, DE</a:t>
            </a:r>
            <a:r>
              <a:rPr lang="en-US" baseline="30000" dirty="0" smtClean="0"/>
              <a:t>*^</a:t>
            </a:r>
            <a:r>
              <a:rPr lang="en-US" dirty="0" smtClean="0"/>
              <a:t>, FL, GA, IA, KS, NE, and SD. MN and WV require both parents be notified.</a:t>
            </a:r>
          </a:p>
          <a:p>
            <a:pPr eaLnBrk="1" hangingPunct="1">
              <a:buFontTx/>
              <a:buNone/>
            </a:pPr>
            <a:r>
              <a:rPr lang="en-US" dirty="0" smtClean="0"/>
              <a:t>Note: </a:t>
            </a:r>
          </a:p>
          <a:p>
            <a:pPr lvl="2" eaLnBrk="1" hangingPunct="1"/>
            <a:r>
              <a:rPr lang="en-US" baseline="30000" dirty="0" smtClean="0"/>
              <a:t>*</a:t>
            </a:r>
            <a:r>
              <a:rPr lang="en-US" dirty="0" smtClean="0"/>
              <a:t> Allows specified health professional to waive parental involvement in limited circumstances.</a:t>
            </a:r>
          </a:p>
          <a:p>
            <a:pPr lvl="2" eaLnBrk="1" hangingPunct="1"/>
            <a:r>
              <a:rPr lang="en-US" baseline="30000" dirty="0" smtClean="0"/>
              <a:t>^ </a:t>
            </a:r>
            <a:r>
              <a:rPr lang="en-US" dirty="0" smtClean="0"/>
              <a:t>While most states laws apply to minors under 18, Delaware’s law applies to women under 16 and South Carolina’s law applies to women under 17.</a:t>
            </a:r>
          </a:p>
          <a:p>
            <a:pPr eaLnBrk="1" hangingPunct="1"/>
            <a:endParaRPr lang="en-US" dirty="0" smtClean="0"/>
          </a:p>
          <a:p>
            <a:pPr eaLnBrk="1" hangingPunct="1"/>
            <a:r>
              <a:rPr lang="en-US" dirty="0" smtClean="0"/>
              <a:t>Source: </a:t>
            </a:r>
          </a:p>
          <a:p>
            <a:pPr eaLnBrk="1" hangingPunct="1"/>
            <a:r>
              <a:rPr lang="en-US" dirty="0" smtClean="0"/>
              <a:t>State Policies in Brief. Parental Involvement in Minors’ Abortions. </a:t>
            </a:r>
            <a:r>
              <a:rPr lang="en-US" dirty="0" err="1" smtClean="0"/>
              <a:t>Guttmacher</a:t>
            </a:r>
            <a:r>
              <a:rPr lang="en-US" dirty="0" smtClean="0"/>
              <a:t> Institute: New York, 2010. Accessed July 27, 2010. Available at: http://www.guttmacher.org/statecenter/spibs/spib_PIMA.pdf</a:t>
            </a:r>
          </a:p>
        </p:txBody>
      </p:sp>
    </p:spTree>
    <p:extLst>
      <p:ext uri="{BB962C8B-B14F-4D97-AF65-F5344CB8AC3E}">
        <p14:creationId xmlns:p14="http://schemas.microsoft.com/office/powerpoint/2010/main" val="2092310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9495D58-D772-4C38-B175-A25481DD8F7E}" type="slidenum">
              <a:rPr lang="en-US" smtClean="0"/>
              <a:pPr/>
              <a:t>28</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buFontTx/>
              <a:buChar char="•"/>
            </a:pPr>
            <a:r>
              <a:rPr lang="en-US" dirty="0" smtClean="0"/>
              <a:t> A judicial bypass is a process by which a minor may seek an order from the court for a waiver of the parental notification/consent requirement.</a:t>
            </a:r>
          </a:p>
          <a:p>
            <a:pPr eaLnBrk="1" hangingPunct="1">
              <a:buFontTx/>
              <a:buChar char="•"/>
            </a:pPr>
            <a:r>
              <a:rPr lang="en-US" dirty="0" smtClean="0"/>
              <a:t> 34 states allow minors to seek an order from the court waiving the parental involvement requirements: </a:t>
            </a:r>
            <a:r>
              <a:rPr lang="en-US" dirty="0" smtClean="0">
                <a:solidFill>
                  <a:schemeClr val="tx2"/>
                </a:solidFill>
              </a:rPr>
              <a:t>AL, AZ, AR, CO, DE</a:t>
            </a:r>
            <a:r>
              <a:rPr lang="en-US" baseline="30000" dirty="0" smtClean="0"/>
              <a:t>* ^</a:t>
            </a:r>
            <a:r>
              <a:rPr lang="en-US" dirty="0" smtClean="0">
                <a:solidFill>
                  <a:schemeClr val="tx2"/>
                </a:solidFill>
              </a:rPr>
              <a:t>, FL, GA, ID, IN, IA, KS, KY, LA, MA, MI, MN, MS, MO, NE, NC, ND, OH, OK, PA, RI, SC</a:t>
            </a:r>
            <a:r>
              <a:rPr lang="en-US" baseline="30000" dirty="0" smtClean="0"/>
              <a:t>^</a:t>
            </a:r>
            <a:r>
              <a:rPr lang="en-US" dirty="0" smtClean="0">
                <a:solidFill>
                  <a:schemeClr val="tx2"/>
                </a:solidFill>
              </a:rPr>
              <a:t>, SD, TN, TX, UT</a:t>
            </a:r>
            <a:r>
              <a:rPr lang="en-US" baseline="30000" dirty="0" smtClean="0">
                <a:solidFill>
                  <a:schemeClr val="tx2"/>
                </a:solidFill>
              </a:rPr>
              <a:t>#</a:t>
            </a:r>
            <a:r>
              <a:rPr lang="en-US" dirty="0" smtClean="0">
                <a:solidFill>
                  <a:schemeClr val="tx2"/>
                </a:solidFill>
              </a:rPr>
              <a:t>, VA, WV</a:t>
            </a:r>
            <a:r>
              <a:rPr lang="en-US" baseline="30000" dirty="0" smtClean="0"/>
              <a:t>*</a:t>
            </a:r>
            <a:r>
              <a:rPr lang="en-US" dirty="0" smtClean="0">
                <a:solidFill>
                  <a:schemeClr val="tx2"/>
                </a:solidFill>
              </a:rPr>
              <a:t>, WI</a:t>
            </a:r>
            <a:r>
              <a:rPr lang="en-US" baseline="30000" dirty="0" smtClean="0"/>
              <a:t>*</a:t>
            </a:r>
            <a:r>
              <a:rPr lang="en-US" dirty="0" smtClean="0">
                <a:solidFill>
                  <a:schemeClr val="tx2"/>
                </a:solidFill>
              </a:rPr>
              <a:t>, and WY.</a:t>
            </a:r>
          </a:p>
          <a:p>
            <a:pPr eaLnBrk="1" hangingPunct="1">
              <a:buFontTx/>
              <a:buChar char="•"/>
            </a:pPr>
            <a:r>
              <a:rPr lang="en-US" dirty="0" smtClean="0">
                <a:solidFill>
                  <a:schemeClr val="tx2"/>
                </a:solidFill>
              </a:rPr>
              <a:t> 6 states permit another adult relative to provide consent or notification: DE</a:t>
            </a:r>
            <a:r>
              <a:rPr lang="en-US" baseline="30000" dirty="0" smtClean="0"/>
              <a:t>^</a:t>
            </a:r>
            <a:r>
              <a:rPr lang="en-US" dirty="0" smtClean="0">
                <a:solidFill>
                  <a:schemeClr val="tx2"/>
                </a:solidFill>
              </a:rPr>
              <a:t>, IA, NC, SC</a:t>
            </a:r>
            <a:r>
              <a:rPr lang="en-US" baseline="30000" dirty="0" smtClean="0"/>
              <a:t>^</a:t>
            </a:r>
            <a:r>
              <a:rPr lang="en-US" dirty="0" smtClean="0">
                <a:solidFill>
                  <a:schemeClr val="tx2"/>
                </a:solidFill>
              </a:rPr>
              <a:t>, VA, WI . </a:t>
            </a:r>
          </a:p>
          <a:p>
            <a:pPr eaLnBrk="1" hangingPunct="1">
              <a:buFontTx/>
              <a:buNone/>
            </a:pPr>
            <a:r>
              <a:rPr lang="en-US" dirty="0" smtClean="0"/>
              <a:t>Note: </a:t>
            </a:r>
          </a:p>
          <a:p>
            <a:pPr lvl="2" eaLnBrk="1" hangingPunct="1"/>
            <a:r>
              <a:rPr lang="en-US" baseline="30000" dirty="0" smtClean="0"/>
              <a:t>*</a:t>
            </a:r>
            <a:r>
              <a:rPr lang="en-US" dirty="0" smtClean="0"/>
              <a:t> Allows specified health professional to waive parental involvement in limited circumstances</a:t>
            </a:r>
          </a:p>
          <a:p>
            <a:pPr lvl="2" eaLnBrk="1" hangingPunct="1"/>
            <a:r>
              <a:rPr lang="en-US" baseline="30000" dirty="0" smtClean="0"/>
              <a:t>^ </a:t>
            </a:r>
            <a:r>
              <a:rPr lang="en-US" dirty="0" smtClean="0"/>
              <a:t>While most states laws apply to minors under 18, South Carolina’s law applies to women under 17 and Delaware’s law applies to women under 16.</a:t>
            </a:r>
          </a:p>
          <a:p>
            <a:pPr lvl="2" eaLnBrk="1" hangingPunct="1"/>
            <a:r>
              <a:rPr lang="en-US" baseline="30000" dirty="0" smtClean="0"/>
              <a:t># </a:t>
            </a:r>
            <a:r>
              <a:rPr lang="en-US" dirty="0" smtClean="0"/>
              <a:t>The provision only applies to the parental consent requirements.</a:t>
            </a:r>
            <a:endParaRPr lang="en-US" baseline="30000" dirty="0" smtClean="0"/>
          </a:p>
          <a:p>
            <a:pPr eaLnBrk="1" hangingPunct="1"/>
            <a:endParaRPr lang="en-US" dirty="0" smtClean="0">
              <a:solidFill>
                <a:schemeClr val="tx2"/>
              </a:solidFill>
            </a:endParaRPr>
          </a:p>
          <a:p>
            <a:pPr eaLnBrk="1" hangingPunct="1"/>
            <a:r>
              <a:rPr lang="en-US" dirty="0" smtClean="0"/>
              <a:t>Source: </a:t>
            </a:r>
          </a:p>
          <a:p>
            <a:pPr eaLnBrk="1" hangingPunct="1"/>
            <a:r>
              <a:rPr lang="en-US" dirty="0" smtClean="0"/>
              <a:t>State Policies in Brief. Parental Involvement in Minors’ Abortions. </a:t>
            </a:r>
            <a:r>
              <a:rPr lang="en-US" dirty="0" err="1" smtClean="0"/>
              <a:t>Guttmacher</a:t>
            </a:r>
            <a:r>
              <a:rPr lang="en-US" dirty="0" smtClean="0"/>
              <a:t> Institute: New York, 2010. Accessed July 27, 2010. Available at: http://www.guttmacher.org/statecenter/spibs/spib_PIMA.pdf</a:t>
            </a:r>
          </a:p>
        </p:txBody>
      </p:sp>
    </p:spTree>
    <p:extLst>
      <p:ext uri="{BB962C8B-B14F-4D97-AF65-F5344CB8AC3E}">
        <p14:creationId xmlns:p14="http://schemas.microsoft.com/office/powerpoint/2010/main" val="4059950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FA6A9FBA-F42B-46A5-8C90-BD236C26E357}" type="slidenum">
              <a:rPr lang="en-US" smtClean="0"/>
              <a:pPr/>
              <a:t>29</a:t>
            </a:fld>
            <a:endParaRPr 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buFontTx/>
              <a:buChar char="•"/>
            </a:pPr>
            <a:r>
              <a:rPr lang="en-US" dirty="0" smtClean="0"/>
              <a:t> 31 states make an exception to the parental involvement laws in the cases of medical emergencies: AL, AZ, AR, CO, DE</a:t>
            </a:r>
            <a:r>
              <a:rPr lang="en-US" baseline="30000" dirty="0" smtClean="0"/>
              <a:t>^</a:t>
            </a:r>
            <a:r>
              <a:rPr lang="en-US" dirty="0" smtClean="0"/>
              <a:t>, FL, GA, ID, IN, IA, KS, KY, LA, MA, MI, MN, MS, NE, NC, ND, OK, PA, SC</a:t>
            </a:r>
            <a:r>
              <a:rPr lang="en-US" baseline="30000" dirty="0" smtClean="0"/>
              <a:t>^</a:t>
            </a:r>
            <a:r>
              <a:rPr lang="en-US" dirty="0" smtClean="0"/>
              <a:t>, SD, TN, TX, UT, VA, WV, WI, and WY.</a:t>
            </a:r>
          </a:p>
          <a:p>
            <a:pPr eaLnBrk="1" hangingPunct="1">
              <a:buFontTx/>
              <a:buChar char="•"/>
            </a:pPr>
            <a:r>
              <a:rPr lang="en-US" dirty="0" smtClean="0"/>
              <a:t> 14 states make exceptions to the involvement laws in the cases of abuse, assault, incest, or neglect: AZ, AR, CO, ID, IA, KS, MN, NE, OK, SC</a:t>
            </a:r>
            <a:r>
              <a:rPr lang="en-US" baseline="30000" dirty="0" smtClean="0"/>
              <a:t>^</a:t>
            </a:r>
            <a:r>
              <a:rPr lang="en-US" dirty="0" smtClean="0"/>
              <a:t>, TN, UT</a:t>
            </a:r>
            <a:r>
              <a:rPr lang="en-US" baseline="30000" dirty="0" smtClean="0"/>
              <a:t>#,</a:t>
            </a:r>
            <a:r>
              <a:rPr lang="en-US" dirty="0" smtClean="0"/>
              <a:t> VA, and WI.</a:t>
            </a:r>
          </a:p>
          <a:p>
            <a:pPr eaLnBrk="1" hangingPunct="1">
              <a:buFontTx/>
              <a:buNone/>
            </a:pPr>
            <a:r>
              <a:rPr lang="en-US" dirty="0" smtClean="0"/>
              <a:t>Note: </a:t>
            </a:r>
          </a:p>
          <a:p>
            <a:pPr lvl="2" eaLnBrk="1" hangingPunct="1"/>
            <a:r>
              <a:rPr lang="en-US" baseline="30000" dirty="0" smtClean="0"/>
              <a:t>^ </a:t>
            </a:r>
            <a:r>
              <a:rPr lang="en-US" dirty="0" smtClean="0"/>
              <a:t>While most states laws apply to minors under 18, South Carolina’s law applies to women under 17 and Delaware’s law applies to     </a:t>
            </a:r>
          </a:p>
          <a:p>
            <a:pPr lvl="2" eaLnBrk="1" hangingPunct="1"/>
            <a:r>
              <a:rPr lang="en-US" dirty="0" smtClean="0"/>
              <a:t>  women under 16.</a:t>
            </a:r>
          </a:p>
          <a:p>
            <a:pPr lvl="2" eaLnBrk="1" hangingPunct="1"/>
            <a:r>
              <a:rPr lang="en-US" baseline="30000" dirty="0" smtClean="0"/>
              <a:t># </a:t>
            </a:r>
            <a:r>
              <a:rPr lang="en-US" dirty="0" smtClean="0"/>
              <a:t>The provision only applies to the parental notice requirements.</a:t>
            </a:r>
          </a:p>
          <a:p>
            <a:pPr eaLnBrk="1" hangingPunct="1"/>
            <a:endParaRPr lang="en-US" dirty="0" smtClean="0"/>
          </a:p>
          <a:p>
            <a:pPr eaLnBrk="1" hangingPunct="1"/>
            <a:r>
              <a:rPr lang="en-US" dirty="0" smtClean="0"/>
              <a:t>Source: </a:t>
            </a:r>
          </a:p>
          <a:p>
            <a:pPr eaLnBrk="1" hangingPunct="1"/>
            <a:r>
              <a:rPr lang="en-US" dirty="0" smtClean="0"/>
              <a:t>State Policies in Brief. Parental Involvement in Minors’ Abortions. </a:t>
            </a:r>
            <a:r>
              <a:rPr lang="en-US" dirty="0" err="1" smtClean="0"/>
              <a:t>Guttmacher</a:t>
            </a:r>
            <a:r>
              <a:rPr lang="en-US" dirty="0" smtClean="0"/>
              <a:t> Institute: New York, 2010. Accessed July 27, 2010. Available at: http://www.guttmacher.org/statecenter/spibs/spib_PIMA.pdf</a:t>
            </a:r>
          </a:p>
        </p:txBody>
      </p:sp>
    </p:spTree>
    <p:extLst>
      <p:ext uri="{BB962C8B-B14F-4D97-AF65-F5344CB8AC3E}">
        <p14:creationId xmlns:p14="http://schemas.microsoft.com/office/powerpoint/2010/main" val="2919932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dirty="0" smtClean="0"/>
          </a:p>
        </p:txBody>
      </p:sp>
      <p:sp>
        <p:nvSpPr>
          <p:cNvPr id="110596" name="Slide Number Placeholder 3"/>
          <p:cNvSpPr>
            <a:spLocks noGrp="1"/>
          </p:cNvSpPr>
          <p:nvPr>
            <p:ph type="sldNum" sz="quarter" idx="5"/>
          </p:nvPr>
        </p:nvSpPr>
        <p:spPr>
          <a:noFill/>
        </p:spPr>
        <p:txBody>
          <a:bodyPr/>
          <a:lstStyle/>
          <a:p>
            <a:fld id="{78E3882D-2D3D-416B-9E26-E11D4C723B54}" type="slidenum">
              <a:rPr lang="en-US" smtClean="0"/>
              <a:pPr/>
              <a:t>30</a:t>
            </a:fld>
            <a:endParaRPr lang="en-US" dirty="0" smtClean="0"/>
          </a:p>
        </p:txBody>
      </p:sp>
    </p:spTree>
    <p:extLst>
      <p:ext uri="{BB962C8B-B14F-4D97-AF65-F5344CB8AC3E}">
        <p14:creationId xmlns:p14="http://schemas.microsoft.com/office/powerpoint/2010/main" val="374321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FAC6B97-21DF-40F6-9CCA-FA864DB93067}" type="slidenum">
              <a:rPr lang="en-US" smtClean="0"/>
              <a:pPr/>
              <a:t>4</a:t>
            </a:fld>
            <a:endParaRPr lang="en-US"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7565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EBE113F-8C3D-48BC-B402-78BFFA1FDEFF}" type="slidenum">
              <a:rPr lang="en-US" smtClean="0"/>
              <a:pPr/>
              <a:t>31</a:t>
            </a:fld>
            <a:endParaRPr lang="en-US"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buFontTx/>
              <a:buChar char="•"/>
            </a:pPr>
            <a:r>
              <a:rPr lang="en-US" dirty="0" smtClean="0"/>
              <a:t> Most states require state-directed counseling for women seeking an abortion.</a:t>
            </a:r>
          </a:p>
          <a:p>
            <a:pPr eaLnBrk="1" hangingPunct="1">
              <a:buFontTx/>
              <a:buChar char="•"/>
            </a:pPr>
            <a:r>
              <a:rPr lang="en-US" dirty="0" smtClean="0"/>
              <a:t> Counseling provisions vary state to state, but they are often designed to discourage women from obtaining an abortion—telling them that the father of the fetus is liable for child support, providing a list of abortion alternatives and adoption agencies, or offering to show photographs of fetuses at various stages of development.</a:t>
            </a:r>
          </a:p>
          <a:p>
            <a:pPr eaLnBrk="1" hangingPunct="1">
              <a:buFontTx/>
              <a:buChar char="•"/>
            </a:pPr>
            <a:r>
              <a:rPr lang="en-US" dirty="0" smtClean="0"/>
              <a:t> Many states that require counseling also require women to wait a specified period (typically 24 hours) after the counseling before obtaining the abortion.</a:t>
            </a:r>
          </a:p>
          <a:p>
            <a:pPr eaLnBrk="1" hangingPunct="1">
              <a:buFontTx/>
              <a:buChar char="•"/>
            </a:pPr>
            <a:r>
              <a:rPr lang="en-US" dirty="0" smtClean="0"/>
              <a:t> Several states mandate that the counseling be given in person, instead of over the phone or via the Internet, thus requiring women to make two trips to the health care provider. </a:t>
            </a:r>
          </a:p>
          <a:p>
            <a:pPr eaLnBrk="1" hangingPunct="1">
              <a:buFontTx/>
              <a:buChar char="•"/>
            </a:pPr>
            <a:r>
              <a:rPr lang="en-US" dirty="0" smtClean="0"/>
              <a:t> This is particularly burdensome for young women who may not have access to transportation or need to miss school to attend the appointments.</a:t>
            </a:r>
          </a:p>
          <a:p>
            <a:pPr eaLnBrk="1" hangingPunct="1">
              <a:buFontTx/>
              <a:buChar char="•"/>
            </a:pPr>
            <a:r>
              <a:rPr lang="en-US" dirty="0" smtClean="0"/>
              <a:t> 34 states require mandatory counseling before an abortion: AL, AK, AR, AS, CA, CT, DE, FL, GA, ID, IN, KS, KY, LA, ME, MI, MN, MS, MO, NE, NV, ND, OH, OK, PA, RI, SC, SD, TN, TX, UT, VA, WV, and WI.</a:t>
            </a:r>
          </a:p>
          <a:p>
            <a:pPr eaLnBrk="1" hangingPunct="1"/>
            <a:endParaRPr lang="en-US" dirty="0" smtClean="0"/>
          </a:p>
          <a:p>
            <a:pPr eaLnBrk="1" hangingPunct="1"/>
            <a:r>
              <a:rPr lang="en-US" dirty="0" smtClean="0"/>
              <a:t>Source: </a:t>
            </a:r>
          </a:p>
          <a:p>
            <a:pPr eaLnBrk="1" hangingPunct="1"/>
            <a:r>
              <a:rPr lang="en-US" dirty="0" smtClean="0"/>
              <a:t>State Policies in Brief. Mandatory Counseling and Waiting Periods for Abortion. </a:t>
            </a:r>
            <a:r>
              <a:rPr lang="en-US" dirty="0" err="1" smtClean="0"/>
              <a:t>Guttmacher</a:t>
            </a:r>
            <a:r>
              <a:rPr lang="en-US" dirty="0" smtClean="0"/>
              <a:t> Institute, New York: NY. 2010. Accessed July 27, 2010. Available at: http://www.guttmacher.org/statecenter/spibs/spib_MWPA.pdf</a:t>
            </a:r>
          </a:p>
        </p:txBody>
      </p:sp>
    </p:spTree>
    <p:extLst>
      <p:ext uri="{BB962C8B-B14F-4D97-AF65-F5344CB8AC3E}">
        <p14:creationId xmlns:p14="http://schemas.microsoft.com/office/powerpoint/2010/main" val="3245533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EEDD647-445D-419F-B664-D45279D53B7E}" type="slidenum">
              <a:rPr lang="en-US" smtClean="0"/>
              <a:pPr/>
              <a:t>32</a:t>
            </a:fld>
            <a:endParaRPr 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buFontTx/>
              <a:buChar char="•"/>
            </a:pPr>
            <a:r>
              <a:rPr lang="en-US" dirty="0" smtClean="0"/>
              <a:t> 23 states direct the state health agency to develop written materials: AL, AK, AR, GA, ID, KS, KY, LA, MI, MN, MS, NE, ND, OH, OK, PA, SC, SD, TX, UT, VA, WV, and WI.</a:t>
            </a:r>
          </a:p>
          <a:p>
            <a:pPr eaLnBrk="1" hangingPunct="1">
              <a:buFontTx/>
              <a:buChar char="•"/>
            </a:pPr>
            <a:r>
              <a:rPr lang="en-US" dirty="0" smtClean="0"/>
              <a:t> Seven require that the materials be given to a woman seeking an abortion: AL, ID, KS, LA, MI, OH, and UT.</a:t>
            </a:r>
          </a:p>
          <a:p>
            <a:pPr eaLnBrk="1" hangingPunct="1">
              <a:buFontTx/>
              <a:buChar char="•"/>
            </a:pPr>
            <a:r>
              <a:rPr lang="en-US" dirty="0" smtClean="0"/>
              <a:t> 16 require that the materials be offered to a woman seeking an abortion:  AK, AR, GA, KY, MN, MS, NE, ND, OK, PA, SC, SD, TX, VA, WV, and WI.</a:t>
            </a:r>
          </a:p>
          <a:p>
            <a:pPr eaLnBrk="1" hangingPunct="1">
              <a:buFontTx/>
              <a:buChar char="•"/>
            </a:pPr>
            <a:r>
              <a:rPr lang="en-US" dirty="0" smtClean="0"/>
              <a:t> 20 of the states specify how the information is delivered with seven requiring that the counseling be provided in person:  IN, LA, MS, MO, OH, UT, WI (in person); AR, GA, MN, NE, OK, PA, TX, VA, WV (in person or phone); AL (in person or certified mail); AK (in person, phone, mail, fax); KY (in person, phone, website); KI (in person, mail or fax)</a:t>
            </a:r>
          </a:p>
          <a:p>
            <a:pPr eaLnBrk="1" hangingPunct="1"/>
            <a:endParaRPr lang="en-US" dirty="0" smtClean="0"/>
          </a:p>
          <a:p>
            <a:pPr eaLnBrk="1" hangingPunct="1"/>
            <a:r>
              <a:rPr lang="en-US" dirty="0" smtClean="0"/>
              <a:t>Source: </a:t>
            </a:r>
          </a:p>
          <a:p>
            <a:pPr eaLnBrk="1" hangingPunct="1"/>
            <a:r>
              <a:rPr lang="en-US" dirty="0" smtClean="0"/>
              <a:t>State Policies in Brief. Mandatory Counseling and Waiting Periods for Abortion. </a:t>
            </a:r>
            <a:r>
              <a:rPr lang="en-US" dirty="0" err="1" smtClean="0"/>
              <a:t>Guttmacher</a:t>
            </a:r>
            <a:r>
              <a:rPr lang="en-US" dirty="0" smtClean="0"/>
              <a:t> Institute, New York: NY. 2010. Accessed July 27, 2010. Available at: http://www.guttmacher.org/statecenter/spibs/</a:t>
            </a:r>
            <a:r>
              <a:rPr lang="en-US" dirty="0" err="1" smtClean="0"/>
              <a:t>spib_MWPA.pdf</a:t>
            </a:r>
            <a:endParaRPr lang="en-US" dirty="0" smtClean="0"/>
          </a:p>
        </p:txBody>
      </p:sp>
    </p:spTree>
    <p:extLst>
      <p:ext uri="{BB962C8B-B14F-4D97-AF65-F5344CB8AC3E}">
        <p14:creationId xmlns:p14="http://schemas.microsoft.com/office/powerpoint/2010/main" val="348682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DB136C5-A47B-49D0-9398-1F93AA4E54D6}" type="slidenum">
              <a:rPr lang="en-US" smtClean="0"/>
              <a:pPr/>
              <a:t>33</a:t>
            </a:fld>
            <a:endParaRPr lang="en-US"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buFontTx/>
              <a:buChar char="•"/>
            </a:pPr>
            <a:r>
              <a:rPr lang="en-US" dirty="0" smtClean="0"/>
              <a:t> Out of 34 states that require counseling, 25 also require women to wait a specified amount of time between counseling and the abortion: AL, AR</a:t>
            </a:r>
            <a:r>
              <a:rPr lang="en-US" baseline="30000" dirty="0" smtClean="0"/>
              <a:t>*</a:t>
            </a:r>
            <a:r>
              <a:rPr lang="en-US" dirty="0" smtClean="0"/>
              <a:t>, AZ, GA, ID, IN</a:t>
            </a:r>
            <a:r>
              <a:rPr lang="en-US" baseline="30000" dirty="0" smtClean="0"/>
              <a:t>^</a:t>
            </a:r>
            <a:r>
              <a:rPr lang="en-US" dirty="0" smtClean="0"/>
              <a:t>, KS, KY, LA, MI, MN, MS, MO, NE, ND, OH, OK, PA, SC</a:t>
            </a:r>
            <a:r>
              <a:rPr lang="en-US" baseline="30000" dirty="0" smtClean="0"/>
              <a:t>#</a:t>
            </a:r>
            <a:r>
              <a:rPr lang="en-US" dirty="0" smtClean="0"/>
              <a:t>, SD, TX, UT, VA, WV, and WI.</a:t>
            </a:r>
          </a:p>
          <a:p>
            <a:pPr eaLnBrk="1" hangingPunct="1">
              <a:buFontTx/>
              <a:buChar char="•"/>
            </a:pPr>
            <a:r>
              <a:rPr lang="en-US" dirty="0" smtClean="0"/>
              <a:t> States that require in person counseling 18 hours or more before the procedure necessitate two separate trips to the facility, requiring women to find transportation, possibly housing, time off of work, and childcare.</a:t>
            </a:r>
          </a:p>
          <a:p>
            <a:pPr eaLnBrk="1" hangingPunct="1"/>
            <a:endParaRPr lang="en-US" dirty="0" smtClean="0"/>
          </a:p>
          <a:p>
            <a:pPr eaLnBrk="1" hangingPunct="1">
              <a:buFontTx/>
              <a:buNone/>
            </a:pPr>
            <a:r>
              <a:rPr lang="en-US" dirty="0" smtClean="0"/>
              <a:t>Notes: All of the states require 24 hours except</a:t>
            </a:r>
          </a:p>
          <a:p>
            <a:pPr lvl="1" eaLnBrk="1" hangingPunct="1">
              <a:buFontTx/>
              <a:buChar char="•"/>
            </a:pPr>
            <a:r>
              <a:rPr lang="en-US" baseline="30000" dirty="0" smtClean="0"/>
              <a:t>* </a:t>
            </a:r>
            <a:r>
              <a:rPr lang="en-US" dirty="0" smtClean="0"/>
              <a:t>Prior day</a:t>
            </a:r>
          </a:p>
          <a:p>
            <a:pPr lvl="1" eaLnBrk="1" hangingPunct="1">
              <a:buFontTx/>
              <a:buChar char="•"/>
            </a:pPr>
            <a:r>
              <a:rPr lang="en-US" baseline="30000" dirty="0" smtClean="0"/>
              <a:t>^ </a:t>
            </a:r>
            <a:r>
              <a:rPr lang="en-US" dirty="0" smtClean="0"/>
              <a:t>18 hours</a:t>
            </a:r>
          </a:p>
          <a:p>
            <a:pPr lvl="1" eaLnBrk="1" hangingPunct="1"/>
            <a:r>
              <a:rPr lang="en-US" baseline="30000" dirty="0" smtClean="0"/>
              <a:t># </a:t>
            </a:r>
            <a:r>
              <a:rPr lang="en-US" dirty="0" smtClean="0"/>
              <a:t>1 hour</a:t>
            </a:r>
          </a:p>
          <a:p>
            <a:pPr eaLnBrk="1" hangingPunct="1"/>
            <a:endParaRPr lang="en-US" dirty="0" smtClean="0"/>
          </a:p>
          <a:p>
            <a:pPr eaLnBrk="1" hangingPunct="1"/>
            <a:r>
              <a:rPr lang="en-US" dirty="0" smtClean="0"/>
              <a:t>Source: </a:t>
            </a:r>
          </a:p>
          <a:p>
            <a:pPr eaLnBrk="1" hangingPunct="1"/>
            <a:r>
              <a:rPr lang="en-US" dirty="0" smtClean="0"/>
              <a:t>State Policies in Brief. Mandatory Counseling and Waiting Periods for Abortion. Alan </a:t>
            </a:r>
            <a:r>
              <a:rPr lang="en-US" dirty="0" err="1" smtClean="0"/>
              <a:t>Guttmacher</a:t>
            </a:r>
            <a:r>
              <a:rPr lang="en-US" dirty="0" smtClean="0"/>
              <a:t> Institute, New York: NY. 2010. Accessed July 27, 2010. Available at: http://www.guttmacher.org/statecenter/spibs/spib_MWPA.pdf</a:t>
            </a:r>
          </a:p>
          <a:p>
            <a:pPr eaLnBrk="1" hangingPunct="1"/>
            <a:endParaRPr lang="en-US" dirty="0" smtClean="0"/>
          </a:p>
        </p:txBody>
      </p:sp>
    </p:spTree>
    <p:extLst>
      <p:ext uri="{BB962C8B-B14F-4D97-AF65-F5344CB8AC3E}">
        <p14:creationId xmlns:p14="http://schemas.microsoft.com/office/powerpoint/2010/main" val="2129434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ABBD454-69B1-4190-AB77-BB3422E65EB9}" type="slidenum">
              <a:rPr lang="en-US" smtClean="0"/>
              <a:pPr/>
              <a:t>34</a:t>
            </a:fld>
            <a:endParaRPr lang="en-US" dirty="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22044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A03F3F3-146F-445E-ABF1-03DF9B15DDC2}" type="slidenum">
              <a:rPr lang="en-US" smtClean="0"/>
              <a:pPr/>
              <a:t>35</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buFontTx/>
              <a:buChar char="•"/>
            </a:pPr>
            <a:r>
              <a:rPr lang="en-US" dirty="0" smtClean="0"/>
              <a:t> 11 states require a minor be of a certain age before consenting to STI testing and treatment: AL (12 years), CA (12 years), DE (12 years), HI (14 years), ID (14 years), IL (12 years), NH (14 years), ND (14 years), SC (16 years or mature minor), VT (12 years), and WA (14 years).</a:t>
            </a:r>
          </a:p>
          <a:p>
            <a:pPr eaLnBrk="1" hangingPunct="1"/>
            <a:endParaRPr lang="en-US" dirty="0" smtClean="0"/>
          </a:p>
          <a:p>
            <a:pPr eaLnBrk="1" hangingPunct="1"/>
            <a:r>
              <a:rPr lang="en-US" dirty="0" smtClean="0"/>
              <a:t>Source: </a:t>
            </a:r>
          </a:p>
          <a:p>
            <a:pPr eaLnBrk="1" hangingPunct="1"/>
            <a:r>
              <a:rPr lang="en-US" dirty="0" smtClean="0"/>
              <a:t>State Policies in Brief. Minors’ Access to STI Services. </a:t>
            </a:r>
            <a:r>
              <a:rPr lang="en-US" dirty="0" err="1" smtClean="0"/>
              <a:t>Guttmacher</a:t>
            </a:r>
            <a:r>
              <a:rPr lang="en-US" dirty="0" smtClean="0"/>
              <a:t> Institute: New York, 2010. Accessed July 27, 2010. Available at: http://www.guttmacher.org/statecenter/spibs/spib_MASS.pdf</a:t>
            </a:r>
          </a:p>
          <a:p>
            <a:pPr eaLnBrk="1" hangingPunct="1"/>
            <a:endParaRPr lang="en-US" dirty="0" smtClean="0"/>
          </a:p>
        </p:txBody>
      </p:sp>
    </p:spTree>
    <p:extLst>
      <p:ext uri="{BB962C8B-B14F-4D97-AF65-F5344CB8AC3E}">
        <p14:creationId xmlns:p14="http://schemas.microsoft.com/office/powerpoint/2010/main" val="3014818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466F67D-B76F-445C-ABAC-988F9E4448F1}" type="slidenum">
              <a:rPr lang="en-US" smtClean="0"/>
              <a:pPr/>
              <a:t>36</a:t>
            </a:fld>
            <a:endParaRPr lang="en-US"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buFontTx/>
              <a:buChar char="•"/>
            </a:pPr>
            <a:r>
              <a:rPr lang="en-US" dirty="0" smtClean="0"/>
              <a:t> 31 states explicitly include HIV testing and treatment: AL, CA, CO*, CT, DE, FL, ID, IL, IA, KY, MI, MS</a:t>
            </a:r>
            <a:r>
              <a:rPr lang="en-US" dirty="0" smtClean="0">
                <a:cs typeface="Arial" pitchFamily="34" charset="0"/>
              </a:rPr>
              <a:t>^</a:t>
            </a:r>
            <a:r>
              <a:rPr lang="en-US" dirty="0" smtClean="0"/>
              <a:t>, MT, NJ</a:t>
            </a:r>
            <a:r>
              <a:rPr lang="en-US" baseline="30000" dirty="0" smtClean="0"/>
              <a:t>#</a:t>
            </a:r>
            <a:r>
              <a:rPr lang="en-US" dirty="0" smtClean="0"/>
              <a:t>, NV, NM</a:t>
            </a:r>
            <a:r>
              <a:rPr lang="en-US" dirty="0" smtClean="0">
                <a:cs typeface="Arial" pitchFamily="34" charset="0"/>
              </a:rPr>
              <a:t>^</a:t>
            </a:r>
            <a:r>
              <a:rPr lang="en-US" dirty="0" smtClean="0"/>
              <a:t>, NY</a:t>
            </a:r>
            <a:r>
              <a:rPr lang="en-US" dirty="0" smtClean="0">
                <a:cs typeface="Arial" pitchFamily="34" charset="0"/>
              </a:rPr>
              <a:t>^, NC, ND, OH^, OK, OR, PA, RI, SC, TN, TX, VT^, VA, WA, and WY.</a:t>
            </a:r>
          </a:p>
          <a:p>
            <a:pPr eaLnBrk="1" hangingPunct="1"/>
            <a:endParaRPr lang="en-US" dirty="0" smtClean="0">
              <a:cs typeface="Arial" pitchFamily="34" charset="0"/>
            </a:endParaRPr>
          </a:p>
          <a:p>
            <a:pPr eaLnBrk="1" hangingPunct="1">
              <a:buFontTx/>
              <a:buNone/>
            </a:pPr>
            <a:r>
              <a:rPr lang="en-US" dirty="0" smtClean="0"/>
              <a:t>NOTE: </a:t>
            </a:r>
          </a:p>
          <a:p>
            <a:pPr eaLnBrk="1" hangingPunct="1">
              <a:buFontTx/>
              <a:buChar char="•"/>
            </a:pPr>
            <a:r>
              <a:rPr lang="en-US" dirty="0" smtClean="0"/>
              <a:t> Physician may inform the minor’s parents of the decision to consent to HIV/AIDS services if patient is younger than 16.</a:t>
            </a:r>
          </a:p>
          <a:p>
            <a:pPr eaLnBrk="1" hangingPunct="1"/>
            <a:r>
              <a:rPr lang="en-US" dirty="0" smtClean="0">
                <a:cs typeface="Arial" pitchFamily="34" charset="0"/>
              </a:rPr>
              <a:t>		^ Does not include right to consent to HIV/AIDS treatment.</a:t>
            </a:r>
          </a:p>
          <a:p>
            <a:pPr eaLnBrk="1" hangingPunct="1"/>
            <a:r>
              <a:rPr lang="en-US" dirty="0" smtClean="0"/>
              <a:t>	  	</a:t>
            </a:r>
            <a:r>
              <a:rPr lang="en-US" baseline="30000" dirty="0" smtClean="0"/>
              <a:t># </a:t>
            </a:r>
            <a:r>
              <a:rPr lang="en-US" dirty="0" smtClean="0"/>
              <a:t>At 13 years old</a:t>
            </a:r>
          </a:p>
          <a:p>
            <a:pPr eaLnBrk="1" hangingPunct="1"/>
            <a:r>
              <a:rPr lang="en-US" dirty="0" smtClean="0"/>
              <a:t>		*Physician may inform parents of minor’s decision to consent to HIV/AIDS services if the minor is younger than 16. 	</a:t>
            </a:r>
          </a:p>
          <a:p>
            <a:pPr eaLnBrk="1" hangingPunct="1">
              <a:buFontTx/>
              <a:buChar char="•"/>
            </a:pPr>
            <a:r>
              <a:rPr lang="en-US" dirty="0" smtClean="0"/>
              <a:t> Iowa requires parental notification in the case of a positive HIV test result.</a:t>
            </a:r>
          </a:p>
          <a:p>
            <a:pPr eaLnBrk="1" hangingPunct="1"/>
            <a:endParaRPr lang="en-US" dirty="0" smtClean="0"/>
          </a:p>
          <a:p>
            <a:pPr eaLnBrk="1" hangingPunct="1"/>
            <a:r>
              <a:rPr lang="en-US" dirty="0" smtClean="0"/>
              <a:t>Source: </a:t>
            </a:r>
          </a:p>
          <a:p>
            <a:pPr eaLnBrk="1" hangingPunct="1"/>
            <a:r>
              <a:rPr lang="en-US" dirty="0" smtClean="0"/>
              <a:t>State Policies in Brief. Minors’ Access to STI Services. </a:t>
            </a:r>
            <a:r>
              <a:rPr lang="en-US" dirty="0" err="1" smtClean="0"/>
              <a:t>Guttmacher</a:t>
            </a:r>
            <a:r>
              <a:rPr lang="en-US" dirty="0" smtClean="0"/>
              <a:t> Institute: New York, 2010. Accessed July 27, 2010. Available at: http://www.guttmacher.org/statecenter/spibs/spib_MASS.pdf</a:t>
            </a:r>
          </a:p>
        </p:txBody>
      </p:sp>
    </p:spTree>
    <p:extLst>
      <p:ext uri="{BB962C8B-B14F-4D97-AF65-F5344CB8AC3E}">
        <p14:creationId xmlns:p14="http://schemas.microsoft.com/office/powerpoint/2010/main" val="3046971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BF382D7-3003-4282-AA43-122E36452978}" type="slidenum">
              <a:rPr lang="en-US" smtClean="0"/>
              <a:pPr/>
              <a:t>37</a:t>
            </a:fld>
            <a:endParaRPr lang="en-US" dirty="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56002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6A5034E-CFAE-4D2B-A029-964894FFDE22}" type="slidenum">
              <a:rPr lang="en-US" smtClean="0"/>
              <a:pPr/>
              <a:t>38</a:t>
            </a:fld>
            <a:endParaRPr lang="en-US"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buFontTx/>
              <a:buChar char="•"/>
            </a:pPr>
            <a:r>
              <a:rPr lang="en-US" dirty="0" smtClean="0"/>
              <a:t> 21 states explicitly allow minors to consent to contraceptive services: AK, AZ, AR, CA, CO, GA, ID, IA, KY*, MD*, MA</a:t>
            </a:r>
            <a:r>
              <a:rPr lang="en-US" baseline="30000" dirty="0" smtClean="0"/>
              <a:t>+</a:t>
            </a:r>
            <a:r>
              <a:rPr lang="en-US" dirty="0" smtClean="0"/>
              <a:t>, MN, MT*, NM, NY</a:t>
            </a:r>
            <a:r>
              <a:rPr lang="en-US" baseline="30000" dirty="0" smtClean="0"/>
              <a:t>+</a:t>
            </a:r>
            <a:r>
              <a:rPr lang="en-US" dirty="0" smtClean="0"/>
              <a:t>, NC, OR*, TN, VA, WA, WY and the Dist. of Columbia.</a:t>
            </a:r>
          </a:p>
          <a:p>
            <a:pPr eaLnBrk="1" hangingPunct="1">
              <a:buFontTx/>
              <a:buChar char="•"/>
            </a:pPr>
            <a:endParaRPr lang="en-US" dirty="0" smtClean="0"/>
          </a:p>
          <a:p>
            <a:pPr eaLnBrk="1" hangingPunct="1">
              <a:buFontTx/>
              <a:buNone/>
            </a:pPr>
            <a:r>
              <a:rPr lang="en-US" dirty="0" smtClean="0"/>
              <a:t>NOTE: </a:t>
            </a:r>
          </a:p>
          <a:p>
            <a:pPr eaLnBrk="1" hangingPunct="1"/>
            <a:r>
              <a:rPr lang="en-US" dirty="0" smtClean="0"/>
              <a:t>*  The physician may, but is not required to, inform the minor’s parents.</a:t>
            </a:r>
          </a:p>
          <a:p>
            <a:pPr eaLnBrk="1" hangingPunct="1"/>
            <a:r>
              <a:rPr lang="en-US" dirty="0" smtClean="0"/>
              <a:t>+ The state funds a statewide program that gives minors access to confidential contraceptive care.</a:t>
            </a:r>
          </a:p>
          <a:p>
            <a:pPr lvl="2" eaLnBrk="1" hangingPunct="1"/>
            <a:endParaRPr lang="en-US" dirty="0" smtClean="0"/>
          </a:p>
          <a:p>
            <a:pPr eaLnBrk="1" hangingPunct="1">
              <a:buFontTx/>
              <a:buChar char="•"/>
            </a:pPr>
            <a:r>
              <a:rPr lang="en-US" dirty="0" smtClean="0"/>
              <a:t> Four states have no explicit policy: ND, OH, RI, and WI.</a:t>
            </a:r>
          </a:p>
          <a:p>
            <a:pPr eaLnBrk="1" hangingPunct="1">
              <a:buFontTx/>
              <a:buChar char="•"/>
            </a:pPr>
            <a:endParaRPr lang="en-US" dirty="0" smtClean="0"/>
          </a:p>
          <a:p>
            <a:pPr eaLnBrk="1" hangingPunct="1"/>
            <a:r>
              <a:rPr lang="en-US" dirty="0" smtClean="0"/>
              <a:t>Source: </a:t>
            </a:r>
          </a:p>
          <a:p>
            <a:pPr eaLnBrk="1" hangingPunct="1"/>
            <a:r>
              <a:rPr lang="en-US" dirty="0" smtClean="0"/>
              <a:t>State Policies in Brief. Minors’ Access to Contraceptive Services. </a:t>
            </a:r>
            <a:r>
              <a:rPr lang="en-US" dirty="0" err="1" smtClean="0"/>
              <a:t>Guttmacher</a:t>
            </a:r>
            <a:r>
              <a:rPr lang="en-US" dirty="0" smtClean="0"/>
              <a:t> Institute: New York, 2010. Accessed July 27, 2010. Available at: http://www.guttmacher.org/statecenter/spibs/spib_MACS.pdf</a:t>
            </a:r>
          </a:p>
        </p:txBody>
      </p:sp>
    </p:spTree>
    <p:extLst>
      <p:ext uri="{BB962C8B-B14F-4D97-AF65-F5344CB8AC3E}">
        <p14:creationId xmlns:p14="http://schemas.microsoft.com/office/powerpoint/2010/main" val="357960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3FCD8EF4-55EB-4297-B2A3-96197BCB28CA}" type="slidenum">
              <a:rPr lang="en-US" smtClean="0"/>
              <a:pPr/>
              <a:t>39</a:t>
            </a:fld>
            <a:endParaRPr lang="en-US"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685800" y="4343400"/>
            <a:ext cx="5500688" cy="4200525"/>
          </a:xfrm>
          <a:noFill/>
          <a:ln/>
        </p:spPr>
        <p:txBody>
          <a:bodyPr/>
          <a:lstStyle/>
          <a:p>
            <a:pPr eaLnBrk="1" hangingPunct="1">
              <a:buFontTx/>
              <a:buChar char="•"/>
            </a:pPr>
            <a:r>
              <a:rPr lang="en-US" dirty="0" smtClean="0"/>
              <a:t> The 25 states that explicitly allow for a minor to consent to contraception under certain circumstances are: AL, CT, DE, FL, HI, IL, IN, KS, LA, ME, MI, MS, MO, NH, NE, NV, NJ, OK, PA, SC, SD, TX, UT, VT, and WV.</a:t>
            </a:r>
          </a:p>
          <a:p>
            <a:pPr eaLnBrk="1" hangingPunct="1">
              <a:buFontTx/>
              <a:buChar char="•"/>
            </a:pPr>
            <a:r>
              <a:rPr lang="en-US" dirty="0" smtClean="0"/>
              <a:t> 3 states allow a minor to consent if a doctor determines that the minor would face a health hazard without contraception: FL, IL, and ME.</a:t>
            </a:r>
          </a:p>
          <a:p>
            <a:pPr eaLnBrk="1" hangingPunct="1">
              <a:buFontTx/>
              <a:buChar char="•"/>
            </a:pPr>
            <a:r>
              <a:rPr lang="en-US" dirty="0" smtClean="0"/>
              <a:t> 21 allow a married minor to consent: AL, CT, FL, IL, IN, LA, ME, MI, MS, MO, NE, NV, NJ, OK, PA, SC, SD, TX, UT, VT, and WV.</a:t>
            </a:r>
          </a:p>
          <a:p>
            <a:pPr eaLnBrk="1" hangingPunct="1">
              <a:buFontTx/>
              <a:buChar char="•"/>
            </a:pPr>
            <a:r>
              <a:rPr lang="en-US" dirty="0" smtClean="0"/>
              <a:t> 6 states allow a minor who is a parent to consent:  AL, FL, IL, ME, MS, and NV.</a:t>
            </a:r>
          </a:p>
          <a:p>
            <a:pPr eaLnBrk="1" hangingPunct="1">
              <a:buFontTx/>
              <a:buChar char="•"/>
            </a:pPr>
            <a:r>
              <a:rPr lang="en-US" dirty="0" smtClean="0"/>
              <a:t> 6 states allow a minor who is or has ever been pregnant consent: AL, FL, IL, NJ, OK, and PA.</a:t>
            </a:r>
          </a:p>
          <a:p>
            <a:pPr eaLnBrk="1" hangingPunct="1">
              <a:buFontTx/>
              <a:buChar char="•"/>
            </a:pPr>
            <a:r>
              <a:rPr lang="en-US" dirty="0" smtClean="0"/>
              <a:t> There are 11 states that allow a minor to consent if she meets other requirements including if she has reached a certain age, is a high school graduate, demonstrates maturity, or</a:t>
            </a:r>
            <a:r>
              <a:rPr lang="en-US" baseline="0" dirty="0" smtClean="0"/>
              <a:t> r</a:t>
            </a:r>
            <a:r>
              <a:rPr lang="en-US" dirty="0" smtClean="0"/>
              <a:t>eceives a referral from a specified professional: AL (HS graduate or 14 years), DE (12 years), HI (14 years), IL (referral), KS (mature minor), MS (referral), NV (mature minor), NH (mature minor), PA (HS graduate), SC (16 years or mature minor), and WV (mature minor).</a:t>
            </a:r>
          </a:p>
          <a:p>
            <a:pPr eaLnBrk="1" hangingPunct="1">
              <a:buFontTx/>
              <a:buChar char="•"/>
            </a:pPr>
            <a:r>
              <a:rPr lang="en-US" dirty="0" smtClean="0"/>
              <a:t> In Texas and Utah, state funds may not be used to provide minors with confidential contraceptive services. </a:t>
            </a:r>
          </a:p>
          <a:p>
            <a:pPr eaLnBrk="1" hangingPunct="1"/>
            <a:endParaRPr lang="en-US" b="1" dirty="0" smtClean="0"/>
          </a:p>
          <a:p>
            <a:pPr eaLnBrk="1" hangingPunct="1"/>
            <a:r>
              <a:rPr lang="en-US" dirty="0" smtClean="0"/>
              <a:t>Source: </a:t>
            </a:r>
          </a:p>
          <a:p>
            <a:pPr eaLnBrk="1" hangingPunct="1"/>
            <a:r>
              <a:rPr lang="en-US" dirty="0" smtClean="0"/>
              <a:t>State Policies in Brief. Minors’ Access to Contraceptive Services. </a:t>
            </a:r>
            <a:r>
              <a:rPr lang="en-US" dirty="0" err="1" smtClean="0"/>
              <a:t>Guttmacher</a:t>
            </a:r>
            <a:r>
              <a:rPr lang="en-US" dirty="0" smtClean="0"/>
              <a:t> Institute: New York,2010. Accessed July 27, 2010. Available at: http://www.guttmacher.org/statecenter/spibs/</a:t>
            </a:r>
            <a:r>
              <a:rPr lang="en-US" dirty="0" err="1" smtClean="0"/>
              <a:t>spib_MACS.pdf</a:t>
            </a:r>
            <a:endParaRPr lang="en-US" dirty="0" smtClean="0"/>
          </a:p>
        </p:txBody>
      </p:sp>
    </p:spTree>
    <p:extLst>
      <p:ext uri="{BB962C8B-B14F-4D97-AF65-F5344CB8AC3E}">
        <p14:creationId xmlns:p14="http://schemas.microsoft.com/office/powerpoint/2010/main" val="3788924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n-US" sz="1100" dirty="0" smtClean="0"/>
          </a:p>
        </p:txBody>
      </p:sp>
      <p:sp>
        <p:nvSpPr>
          <p:cNvPr id="120836" name="Slide Number Placeholder 3"/>
          <p:cNvSpPr>
            <a:spLocks noGrp="1"/>
          </p:cNvSpPr>
          <p:nvPr>
            <p:ph type="sldNum" sz="quarter" idx="5"/>
          </p:nvPr>
        </p:nvSpPr>
        <p:spPr>
          <a:noFill/>
        </p:spPr>
        <p:txBody>
          <a:bodyPr/>
          <a:lstStyle/>
          <a:p>
            <a:fld id="{EC171E28-A815-46E4-9518-9F9D71DB41A4}" type="slidenum">
              <a:rPr lang="en-US" smtClean="0"/>
              <a:pPr/>
              <a:t>40</a:t>
            </a:fld>
            <a:endParaRPr lang="en-US" dirty="0" smtClean="0"/>
          </a:p>
        </p:txBody>
      </p:sp>
    </p:spTree>
    <p:extLst>
      <p:ext uri="{BB962C8B-B14F-4D97-AF65-F5344CB8AC3E}">
        <p14:creationId xmlns:p14="http://schemas.microsoft.com/office/powerpoint/2010/main" val="1470326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3F8AA31-0778-45B5-8A5C-BF48445F60D8}" type="slidenum">
              <a:rPr lang="en-US" smtClean="0"/>
              <a:pPr/>
              <a:t>5</a:t>
            </a:fld>
            <a:endParaRPr 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en-US" dirty="0" smtClean="0"/>
              <a:t> Several studies support the rationale for confidentiality in adolescent medicine and demonstrate that confidentiality is clinically essential in adolescents’ decisions to seek care, disclosure of behaviors, and follow-up for care. Details on those studies and their findings regarding the importance of confidentiality to clinical care appear in the following slide.           </a:t>
            </a:r>
          </a:p>
          <a:p>
            <a:pPr lvl="1" eaLnBrk="1" hangingPunct="1"/>
            <a:endParaRPr lang="en-US" dirty="0" smtClean="0"/>
          </a:p>
          <a:p>
            <a:pPr lvl="1" eaLnBrk="1" hangingPunct="1"/>
            <a:r>
              <a:rPr lang="en-US" dirty="0" smtClean="0"/>
              <a:t>This slide was developed by Ryan Pasternak, MD, MPH, ARHEP faculty member, and Director of Adolescent Medicine at Louisiana State University Medical Center.</a:t>
            </a:r>
          </a:p>
        </p:txBody>
      </p:sp>
    </p:spTree>
    <p:extLst>
      <p:ext uri="{BB962C8B-B14F-4D97-AF65-F5344CB8AC3E}">
        <p14:creationId xmlns:p14="http://schemas.microsoft.com/office/powerpoint/2010/main" val="1408084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1E0B3FC-0F21-4626-A273-A09D6F97F561}" type="slidenum">
              <a:rPr lang="en-US" smtClean="0"/>
              <a:pPr/>
              <a:t>41</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68748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20A8C8A-A30C-4654-AA0C-E773498C3AC5}" type="slidenum">
              <a:rPr lang="en-US" smtClean="0"/>
              <a:pPr/>
              <a:t>42</a:t>
            </a:fld>
            <a:endParaRPr lang="en-US"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In a study of 556 unmarried, sexually active females attending family planning clinics in Wisconsin by Reddy et al., 59% indicated they would stop using all sexual health care services if their parents were informed that they were seeking prescribed contraceptives. 11% indicated they would discontinue or delay STD tests or treatment, even though the survey made it clear that mandatory parental notification would occur only for prescribed contraceptives. Only 1% would stop having sex.  </a:t>
            </a:r>
          </a:p>
          <a:p>
            <a:pPr eaLnBrk="1" hangingPunct="1"/>
            <a:endParaRPr lang="en-US" dirty="0" smtClean="0"/>
          </a:p>
          <a:p>
            <a:pPr eaLnBrk="1" hangingPunct="1"/>
            <a:r>
              <a:rPr lang="en-US" dirty="0" smtClean="0"/>
              <a:t>This apparent contradictory behavior is not uncommon in adolescents nor is it unusual in adults.</a:t>
            </a:r>
          </a:p>
          <a:p>
            <a:pPr eaLnBrk="1" hangingPunct="1"/>
            <a:endParaRPr lang="en-US" dirty="0" smtClean="0"/>
          </a:p>
          <a:p>
            <a:pPr eaLnBrk="1" hangingPunct="1"/>
            <a:r>
              <a:rPr lang="en-US" dirty="0" smtClean="0"/>
              <a:t>Source: </a:t>
            </a:r>
          </a:p>
          <a:p>
            <a:pPr eaLnBrk="1" hangingPunct="1"/>
            <a:r>
              <a:rPr lang="en-US" dirty="0" smtClean="0"/>
              <a:t>Reddy DM, Fleming R, Swain C. Effect of mandatory parental notification on adolescent girls' use of sexual health care services. </a:t>
            </a:r>
            <a:r>
              <a:rPr lang="en-US" i="1" dirty="0" smtClean="0"/>
              <a:t>JAMA</a:t>
            </a:r>
            <a:r>
              <a:rPr lang="en-US" dirty="0" smtClean="0"/>
              <a:t>. 2002;288:710–714. </a:t>
            </a:r>
          </a:p>
          <a:p>
            <a:pPr eaLnBrk="1" hangingPunct="1"/>
            <a:endParaRPr lang="en-US" dirty="0" smtClean="0"/>
          </a:p>
          <a:p>
            <a:pPr eaLnBrk="1" hangingPunct="1"/>
            <a:r>
              <a:rPr lang="en-US" dirty="0" smtClean="0"/>
              <a:t>This slide was developed by Ryan Pasternak, MD, MPH, ARHEP faculty member, and Director of Adolescent Medicine at Louisiana State University Medical Center.</a:t>
            </a:r>
          </a:p>
          <a:p>
            <a:pPr eaLnBrk="1" hangingPunct="1"/>
            <a:endParaRPr lang="en-US" dirty="0" smtClean="0"/>
          </a:p>
        </p:txBody>
      </p:sp>
    </p:spTree>
    <p:extLst>
      <p:ext uri="{BB962C8B-B14F-4D97-AF65-F5344CB8AC3E}">
        <p14:creationId xmlns:p14="http://schemas.microsoft.com/office/powerpoint/2010/main" val="1637483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3AC66B68-67FC-44DF-8AE1-10A8CCED0190}" type="slidenum">
              <a:rPr lang="en-US" smtClean="0"/>
              <a:pPr/>
              <a:t>43</a:t>
            </a:fld>
            <a:endParaRPr lang="en-US" dirty="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en-US" dirty="0" smtClean="0"/>
              <a:t> Most minor adolescent females seeking family planning services report that their parents are aware of their use of services. Most would continue to use clinic services if parental notification was mandated. However, mandated parental notification laws would likely increase risky or unsafe sexual behavior and, in turn, the incidence of adolescent pregnancy and sexually transmitted diseases. </a:t>
            </a:r>
          </a:p>
          <a:p>
            <a:pPr eaLnBrk="1" hangingPunct="1"/>
            <a:endParaRPr lang="en-US" dirty="0" smtClean="0"/>
          </a:p>
          <a:p>
            <a:pPr lvl="0" eaLnBrk="1" hangingPunct="1">
              <a:buFontTx/>
              <a:buNone/>
            </a:pPr>
            <a:r>
              <a:rPr lang="en-US" dirty="0" smtClean="0"/>
              <a:t>Source: </a:t>
            </a:r>
          </a:p>
          <a:p>
            <a:pPr lvl="0" eaLnBrk="1" hangingPunct="1">
              <a:buFontTx/>
              <a:buNone/>
            </a:pPr>
            <a:r>
              <a:rPr lang="en-US" dirty="0" smtClean="0"/>
              <a:t>Jones RK, Purcell A, Singh S, Finer LB. Adolescents' reports of parental knowledge of adolescents' use of sexual health services and their reactions to mandated parental notification for prescription contraception. </a:t>
            </a:r>
            <a:r>
              <a:rPr lang="en-US" i="1" dirty="0" smtClean="0"/>
              <a:t>JAMA</a:t>
            </a:r>
            <a:r>
              <a:rPr lang="en-US" dirty="0" smtClean="0"/>
              <a:t>. 2005 19;293(3):340–8. </a:t>
            </a:r>
          </a:p>
        </p:txBody>
      </p:sp>
    </p:spTree>
    <p:extLst>
      <p:ext uri="{BB962C8B-B14F-4D97-AF65-F5344CB8AC3E}">
        <p14:creationId xmlns:p14="http://schemas.microsoft.com/office/powerpoint/2010/main" val="1834788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a:noFill/>
        </p:spPr>
        <p:txBody>
          <a:bodyPr/>
          <a:lstStyle/>
          <a:p>
            <a:pPr defTabSz="914400"/>
            <a:r>
              <a:rPr lang="en-US" dirty="0" smtClean="0">
                <a:cs typeface="Arial" pitchFamily="34" charset="0"/>
              </a:rPr>
              <a:t>PRCH © 2005</a:t>
            </a: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lIns="89725" tIns="44862" rIns="89725" bIns="44862"/>
          <a:lstStyle/>
          <a:p>
            <a:pPr eaLnBrk="1" hangingPunct="1">
              <a:buFontTx/>
              <a:buChar char="•"/>
            </a:pPr>
            <a:r>
              <a:rPr lang="en-US" dirty="0" smtClean="0"/>
              <a:t> A survey of 1,519 unmarried, pregnant minors in states where parental involvement is not mandatory found that 61% told one or both parents about their intent to have an abortion.</a:t>
            </a:r>
          </a:p>
          <a:p>
            <a:pPr eaLnBrk="1" hangingPunct="1">
              <a:buFontTx/>
              <a:buChar char="•"/>
            </a:pPr>
            <a:r>
              <a:rPr lang="en-US" dirty="0" smtClean="0"/>
              <a:t> The younger the minor, the more likely she was to do so (90% of those 14 years old or younger; 74% of those 16 years old or younger)</a:t>
            </a:r>
          </a:p>
          <a:p>
            <a:pPr eaLnBrk="1" hangingPunct="1">
              <a:buFontTx/>
              <a:buChar char="•"/>
            </a:pPr>
            <a:r>
              <a:rPr lang="en-US" dirty="0" smtClean="0"/>
              <a:t> Among minors who did not involve a parent, virtually all involved at least one responsible adult other than clinic staff (such as another relative, teacher, counselor, professional, or clergy).</a:t>
            </a:r>
          </a:p>
          <a:p>
            <a:pPr lvl="0" eaLnBrk="1" hangingPunct="1">
              <a:buFontTx/>
              <a:buNone/>
            </a:pPr>
            <a:endParaRPr lang="en-US" dirty="0" smtClean="0"/>
          </a:p>
          <a:p>
            <a:pPr lvl="0" eaLnBrk="1" hangingPunct="1">
              <a:buFontTx/>
              <a:buNone/>
            </a:pPr>
            <a:r>
              <a:rPr lang="en-US" dirty="0" smtClean="0"/>
              <a:t>Sources: </a:t>
            </a:r>
          </a:p>
          <a:p>
            <a:pPr lvl="1" eaLnBrk="1" hangingPunct="1">
              <a:buFontTx/>
              <a:buChar char="•"/>
            </a:pPr>
            <a:r>
              <a:rPr lang="en-US" dirty="0" smtClean="0"/>
              <a:t> </a:t>
            </a:r>
            <a:r>
              <a:rPr lang="en-US" dirty="0" err="1" smtClean="0"/>
              <a:t>Henshaw</a:t>
            </a:r>
            <a:r>
              <a:rPr lang="en-US" dirty="0" smtClean="0"/>
              <a:t> SK, </a:t>
            </a:r>
            <a:r>
              <a:rPr lang="en-US" dirty="0" err="1" smtClean="0"/>
              <a:t>Kost</a:t>
            </a:r>
            <a:r>
              <a:rPr lang="en-US" dirty="0" smtClean="0"/>
              <a:t> K. Parental involvement in minors’ abortion decisions. </a:t>
            </a:r>
            <a:r>
              <a:rPr lang="en-US" i="1" dirty="0" smtClean="0"/>
              <a:t>Family Planning Perspectives</a:t>
            </a:r>
            <a:r>
              <a:rPr lang="en-US" dirty="0" smtClean="0"/>
              <a:t> 1992;24:196–207, 213.</a:t>
            </a:r>
          </a:p>
          <a:p>
            <a:pPr lvl="1" eaLnBrk="1" hangingPunct="1">
              <a:buFontTx/>
              <a:buChar char="•"/>
            </a:pPr>
            <a:r>
              <a:rPr lang="en-US" dirty="0" smtClean="0"/>
              <a:t> Teen Sex and Pregnancy: Facts in Brief. </a:t>
            </a:r>
            <a:r>
              <a:rPr lang="en-US" dirty="0" err="1" smtClean="0"/>
              <a:t>Guttmacher</a:t>
            </a:r>
            <a:r>
              <a:rPr lang="en-US" dirty="0" smtClean="0"/>
              <a:t> Institute: New York, 1999. Available at: http://www.agi-usa.org/pubs/fb_teen_sex.pdf</a:t>
            </a:r>
          </a:p>
        </p:txBody>
      </p:sp>
    </p:spTree>
    <p:extLst>
      <p:ext uri="{BB962C8B-B14F-4D97-AF65-F5344CB8AC3E}">
        <p14:creationId xmlns:p14="http://schemas.microsoft.com/office/powerpoint/2010/main" val="16327730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CABD4085-8334-44C4-BEC9-074797AE0224}" type="slidenum">
              <a:rPr lang="en-US" smtClean="0"/>
              <a:pPr/>
              <a:t>45</a:t>
            </a:fld>
            <a:endParaRPr lang="en-US" dirty="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Whatever the impact of mandatory parental involvement laws on teen abortion rates, such laws have adverse consequences: </a:t>
            </a:r>
          </a:p>
          <a:p>
            <a:pPr lvl="1" eaLnBrk="1" hangingPunct="1">
              <a:buFontTx/>
              <a:buChar char="•"/>
            </a:pPr>
            <a:r>
              <a:rPr lang="en-US" dirty="0" smtClean="0"/>
              <a:t> Among the minority of teens who feel they cannot talk to their parents, especially those teens who have been exposed to physical violence in the home, requiring parental notification or consent increases the risk of physical harm. </a:t>
            </a:r>
          </a:p>
          <a:p>
            <a:pPr lvl="1" eaLnBrk="1" hangingPunct="1">
              <a:buFontTx/>
              <a:buChar char="•"/>
            </a:pPr>
            <a:r>
              <a:rPr lang="en-US" dirty="0" smtClean="0"/>
              <a:t> Abortion is a very safe procedure overall, but it is riskier when it is performed later in pregnancy. One notable finding of the Joyce study is that the Texas laws were associated with an increased proportion of pregnant teens waiting to have an abortion until they turned 18, resulting in more teens having riskier second-trimester abortions.</a:t>
            </a:r>
          </a:p>
          <a:p>
            <a:pPr lvl="1" eaLnBrk="1" hangingPunct="1">
              <a:buFontTx/>
              <a:buChar char="•"/>
            </a:pPr>
            <a:r>
              <a:rPr lang="en-US" dirty="0" smtClean="0"/>
              <a:t> If teens are unable to access abortion and unintended pregnancy rates remain stable, more teens will have unwanted births, which often lead to negative health and social outcomes for children compared with wanted births.</a:t>
            </a:r>
          </a:p>
          <a:p>
            <a:pPr lvl="1" eaLnBrk="1" hangingPunct="1"/>
            <a:endParaRPr lang="en-US" dirty="0" smtClean="0"/>
          </a:p>
          <a:p>
            <a:pPr eaLnBrk="1" hangingPunct="1"/>
            <a:endParaRPr lang="en-US" dirty="0" smtClean="0"/>
          </a:p>
          <a:p>
            <a:pPr eaLnBrk="1" hangingPunct="1"/>
            <a:r>
              <a:rPr lang="en-US" dirty="0" smtClean="0"/>
              <a:t>Source:</a:t>
            </a:r>
          </a:p>
          <a:p>
            <a:pPr eaLnBrk="1" hangingPunct="1"/>
            <a:r>
              <a:rPr lang="en-US" dirty="0" smtClean="0"/>
              <a:t>Joyce T,  </a:t>
            </a:r>
            <a:r>
              <a:rPr lang="en-US" dirty="0" err="1" smtClean="0"/>
              <a:t>Kaestner</a:t>
            </a:r>
            <a:r>
              <a:rPr lang="en-US" dirty="0" smtClean="0"/>
              <a:t> R, Colman S. Changes in Abortions and Births and the Texas Parental Notification Law. </a:t>
            </a:r>
            <a:r>
              <a:rPr lang="en-US" i="1" dirty="0" smtClean="0"/>
              <a:t>New England Journal of Medicine</a:t>
            </a:r>
            <a:r>
              <a:rPr lang="en-US" dirty="0" smtClean="0"/>
              <a:t> 2006;354:1031–8. </a:t>
            </a:r>
          </a:p>
        </p:txBody>
      </p:sp>
    </p:spTree>
    <p:extLst>
      <p:ext uri="{BB962C8B-B14F-4D97-AF65-F5344CB8AC3E}">
        <p14:creationId xmlns:p14="http://schemas.microsoft.com/office/powerpoint/2010/main" val="16689618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1066800" y="914400"/>
            <a:ext cx="4572000" cy="3429000"/>
          </a:xfrm>
          <a:ln/>
        </p:spPr>
      </p:sp>
      <p:sp>
        <p:nvSpPr>
          <p:cNvPr id="126979" name="Notes Placeholder 2"/>
          <p:cNvSpPr>
            <a:spLocks noGrp="1"/>
          </p:cNvSpPr>
          <p:nvPr>
            <p:ph type="body" idx="1"/>
          </p:nvPr>
        </p:nvSpPr>
        <p:spPr>
          <a:noFill/>
          <a:ln/>
        </p:spPr>
        <p:txBody>
          <a:bodyPr/>
          <a:lstStyle/>
          <a:p>
            <a:pPr eaLnBrk="1" hangingPunct="1">
              <a:lnSpc>
                <a:spcPct val="80000"/>
              </a:lnSpc>
            </a:pPr>
            <a:r>
              <a:rPr lang="en-US" sz="800" dirty="0" smtClean="0"/>
              <a:t>Four studies measuring the impact of mandatory notification/consent for abortion were completed between 1986 and 2006, in the states of Minnesota, Massachusetts, Mississippi, and Texas.</a:t>
            </a:r>
          </a:p>
          <a:p>
            <a:pPr eaLnBrk="1" hangingPunct="1">
              <a:lnSpc>
                <a:spcPct val="80000"/>
              </a:lnSpc>
              <a:buFontTx/>
              <a:buChar char="•"/>
            </a:pPr>
            <a:r>
              <a:rPr lang="en-US" sz="800" dirty="0" smtClean="0"/>
              <a:t> In 1986, </a:t>
            </a:r>
            <a:r>
              <a:rPr lang="en-US" sz="800" dirty="0" err="1" smtClean="0"/>
              <a:t>Cartoof</a:t>
            </a:r>
            <a:r>
              <a:rPr lang="en-US" sz="800" dirty="0" smtClean="0"/>
              <a:t> and </a:t>
            </a:r>
            <a:r>
              <a:rPr lang="en-US" sz="800" dirty="0" err="1" smtClean="0"/>
              <a:t>Klerman</a:t>
            </a:r>
            <a:r>
              <a:rPr lang="en-US" sz="800" dirty="0" smtClean="0"/>
              <a:t> examined rates of interstate travel by minors confronted with a Massachusetts parental involvement mandate. Researchers concluded that although half as many minors obtained abortions in the state during the 20 months after the law went into effect as had done so previously, more than 1,800 minors traveled to surrounding states for abortions. [</a:t>
            </a:r>
            <a:r>
              <a:rPr lang="en-US" sz="800" dirty="0" err="1" smtClean="0"/>
              <a:t>i</a:t>
            </a:r>
            <a:r>
              <a:rPr lang="en-US" sz="800" dirty="0" smtClean="0"/>
              <a:t>]</a:t>
            </a:r>
          </a:p>
          <a:p>
            <a:pPr eaLnBrk="1" hangingPunct="1">
              <a:lnSpc>
                <a:spcPct val="80000"/>
              </a:lnSpc>
              <a:buFontTx/>
              <a:buChar char="•"/>
            </a:pPr>
            <a:r>
              <a:rPr lang="en-US" sz="800" dirty="0" smtClean="0"/>
              <a:t> Rogers et al., analyzed the effect of parental notification laws on Minnesota’s abortion and birth rates. Results indicated that there was a decline in state teen abortion and birth rates. However, the study did not take into account the number of young women who crossed state lines to obtain an abortion. [ii]</a:t>
            </a:r>
          </a:p>
          <a:p>
            <a:pPr eaLnBrk="1" hangingPunct="1">
              <a:lnSpc>
                <a:spcPct val="80000"/>
              </a:lnSpc>
              <a:buFontTx/>
              <a:buChar char="•"/>
            </a:pPr>
            <a:r>
              <a:rPr lang="en-US" sz="800" dirty="0" smtClean="0"/>
              <a:t> A 1995 study evaluated the impact of requirements for parental consent on minors’ abortions in Mississippi. Data from this research compared Mississippi residents who had abortions during the five months before and the six months after the law went into effect, and concluded that the ratio of minors-to-adults who sought abortions in the state declined by 13%, a decrease offset by a 32% increase in the ratio of minors-to-adults who obtained abortions out of state. Finally, the parental consent requirement increased by 19% the ratio of minors-to-adults who obtained their procedure after 12 weeks of gestation. [iii]</a:t>
            </a:r>
          </a:p>
          <a:p>
            <a:pPr eaLnBrk="1" hangingPunct="1">
              <a:lnSpc>
                <a:spcPct val="70000"/>
              </a:lnSpc>
              <a:buFontTx/>
              <a:buChar char="•"/>
            </a:pPr>
            <a:r>
              <a:rPr lang="en-US" sz="800" dirty="0" smtClean="0"/>
              <a:t> A 2006 study assessed changes in the rates of abortions and births in Texas (events per 1,000 age-specific population) before enforcement of the parental notification law (1998 to 1999) and after enforcement (2000 to 2002). After enforcement of the law, abortion rates fell by 11% among 15-year-olds, 20% among 16-year-olds, and 16% among 17-year-olds, relative to the rates among 18-year-olds. Among the subgroup of minors 17.50 to 17.74 years of age at the time of conception, birth rates rose by 4% relative to those of teens. The adjusted odds ratio for having an abortion after 12 weeks' gestation among minors 17.50 to 17.74 years of age as compared with 18-year-olds was 1.34. The Texas parental notification law was associated with a decline in abortion rates among minors from 15 to 17 years of age. It was also associated with increased birth rates and rates of abortion during the second trimester among a subgroup of minors who were 17.50 to 17.74 years of age at the time of conception. [iv]</a:t>
            </a:r>
          </a:p>
          <a:p>
            <a:pPr eaLnBrk="1" hangingPunct="1">
              <a:lnSpc>
                <a:spcPct val="70000"/>
              </a:lnSpc>
              <a:buFontTx/>
              <a:buNone/>
            </a:pPr>
            <a:endParaRPr lang="en-US" sz="800" dirty="0" smtClean="0"/>
          </a:p>
          <a:p>
            <a:pPr eaLnBrk="1" hangingPunct="1">
              <a:lnSpc>
                <a:spcPct val="70000"/>
              </a:lnSpc>
              <a:buFontTx/>
              <a:buNone/>
            </a:pPr>
            <a:r>
              <a:rPr lang="en-US" sz="800" dirty="0" smtClean="0"/>
              <a:t>Sources:</a:t>
            </a:r>
          </a:p>
          <a:p>
            <a:pPr eaLnBrk="1" hangingPunct="1">
              <a:lnSpc>
                <a:spcPct val="80000"/>
              </a:lnSpc>
            </a:pPr>
            <a:endParaRPr lang="en-US" sz="800" dirty="0" smtClean="0"/>
          </a:p>
          <a:p>
            <a:pPr eaLnBrk="1" hangingPunct="1">
              <a:lnSpc>
                <a:spcPct val="80000"/>
              </a:lnSpc>
              <a:buFontTx/>
              <a:buChar char="•"/>
            </a:pPr>
            <a:r>
              <a:rPr lang="en-US" sz="800" dirty="0" smtClean="0"/>
              <a:t>[</a:t>
            </a:r>
            <a:r>
              <a:rPr lang="en-US" sz="800" dirty="0" err="1" smtClean="0"/>
              <a:t>i</a:t>
            </a:r>
            <a:r>
              <a:rPr lang="en-US" sz="800" dirty="0" smtClean="0"/>
              <a:t>]</a:t>
            </a:r>
            <a:r>
              <a:rPr lang="en-US" sz="800" dirty="0" err="1" smtClean="0"/>
              <a:t>Cartoof</a:t>
            </a:r>
            <a:r>
              <a:rPr lang="en-US" sz="800" dirty="0" smtClean="0"/>
              <a:t> V, </a:t>
            </a:r>
            <a:r>
              <a:rPr lang="en-US" sz="800" dirty="0" err="1" smtClean="0"/>
              <a:t>Klerman</a:t>
            </a:r>
            <a:r>
              <a:rPr lang="en-US" sz="800" dirty="0" smtClean="0"/>
              <a:t> L. Parental Consent for Abortion: Impact of the Massachusetts Law. </a:t>
            </a:r>
            <a:r>
              <a:rPr lang="en-US" sz="800" i="1" dirty="0" smtClean="0"/>
              <a:t>American Journal of Public Health</a:t>
            </a:r>
            <a:r>
              <a:rPr lang="en-US" sz="800" dirty="0" smtClean="0"/>
              <a:t> 1986;76:397–400.</a:t>
            </a:r>
          </a:p>
          <a:p>
            <a:pPr marL="0" lvl="1" eaLnBrk="1" hangingPunct="1">
              <a:lnSpc>
                <a:spcPct val="80000"/>
              </a:lnSpc>
              <a:buFontTx/>
              <a:buChar char="•"/>
            </a:pPr>
            <a:r>
              <a:rPr lang="en-US" sz="800" dirty="0" smtClean="0"/>
              <a:t>[ii] Rogers J, et al. Impact of Minnesota parental notification law on abortion and birth. </a:t>
            </a:r>
            <a:r>
              <a:rPr lang="en-US" sz="800" i="1" dirty="0" smtClean="0"/>
              <a:t>American Journal of Public Health</a:t>
            </a:r>
            <a:r>
              <a:rPr lang="en-US" sz="800" dirty="0" smtClean="0"/>
              <a:t> 1992;81:294–298. </a:t>
            </a:r>
          </a:p>
          <a:p>
            <a:pPr marL="0" lvl="1" eaLnBrk="1" hangingPunct="1">
              <a:lnSpc>
                <a:spcPct val="80000"/>
              </a:lnSpc>
              <a:buFontTx/>
              <a:buChar char="•"/>
            </a:pPr>
            <a:r>
              <a:rPr lang="en-US" sz="800" dirty="0" smtClean="0"/>
              <a:t>[iii] </a:t>
            </a:r>
            <a:r>
              <a:rPr lang="en-US" sz="800" dirty="0" err="1" smtClean="0"/>
              <a:t>Henshaw</a:t>
            </a:r>
            <a:r>
              <a:rPr lang="en-US" sz="800" dirty="0" smtClean="0"/>
              <a:t> S. The impact of requirements for parental consent on minors’ abortions in Mississippi. Family Planning Perspectives 1995;27:(3)120–123.</a:t>
            </a:r>
          </a:p>
          <a:p>
            <a:pPr marL="0" lvl="1" eaLnBrk="1" hangingPunct="1">
              <a:lnSpc>
                <a:spcPct val="80000"/>
              </a:lnSpc>
              <a:buFontTx/>
              <a:buChar char="•"/>
            </a:pPr>
            <a:r>
              <a:rPr lang="en-US" sz="800" dirty="0" smtClean="0"/>
              <a:t>[iv] Joyce T,  </a:t>
            </a:r>
            <a:r>
              <a:rPr lang="en-US" sz="800" dirty="0" err="1" smtClean="0"/>
              <a:t>Kaestner</a:t>
            </a:r>
            <a:r>
              <a:rPr lang="en-US" sz="800" dirty="0" smtClean="0"/>
              <a:t> R, Colman S. Changes in Abortions and Births and the Texas Parental Notification Law. </a:t>
            </a:r>
            <a:r>
              <a:rPr lang="en-US" sz="800" i="1" dirty="0" smtClean="0"/>
              <a:t>New England Journal of Medicine</a:t>
            </a:r>
            <a:r>
              <a:rPr lang="en-US" sz="800" dirty="0" smtClean="0"/>
              <a:t> 2006;354:1031–8. </a:t>
            </a:r>
            <a:endParaRPr lang="en-US" sz="600" dirty="0" smtClean="0"/>
          </a:p>
          <a:p>
            <a:pPr eaLnBrk="1" hangingPunct="1">
              <a:lnSpc>
                <a:spcPct val="80000"/>
              </a:lnSpc>
            </a:pPr>
            <a:endParaRPr lang="en-US" sz="800" dirty="0" smtClean="0"/>
          </a:p>
          <a:p>
            <a:pPr eaLnBrk="1" hangingPunct="1">
              <a:lnSpc>
                <a:spcPct val="80000"/>
              </a:lnSpc>
            </a:pPr>
            <a:endParaRPr lang="en-US" sz="800" dirty="0" smtClean="0"/>
          </a:p>
        </p:txBody>
      </p:sp>
      <p:sp>
        <p:nvSpPr>
          <p:cNvPr id="126980" name="Slide Number Placeholder 3"/>
          <p:cNvSpPr>
            <a:spLocks noGrp="1"/>
          </p:cNvSpPr>
          <p:nvPr>
            <p:ph type="sldNum" sz="quarter" idx="5"/>
          </p:nvPr>
        </p:nvSpPr>
        <p:spPr>
          <a:noFill/>
        </p:spPr>
        <p:txBody>
          <a:bodyPr/>
          <a:lstStyle/>
          <a:p>
            <a:fld id="{A09C7ABB-EFD4-459C-9AE7-8FDD4935BDD8}" type="slidenum">
              <a:rPr lang="en-US" smtClean="0"/>
              <a:pPr/>
              <a:t>46</a:t>
            </a:fld>
            <a:endParaRPr lang="en-US" dirty="0" smtClean="0"/>
          </a:p>
        </p:txBody>
      </p:sp>
      <p:cxnSp>
        <p:nvCxnSpPr>
          <p:cNvPr id="6" name="Straight Arrow Connector 5"/>
          <p:cNvCxnSpPr/>
          <p:nvPr/>
        </p:nvCxnSpPr>
        <p:spPr>
          <a:xfrm rot="5400000" flipH="1" flipV="1">
            <a:off x="2516187" y="3275013"/>
            <a:ext cx="15081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1946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9CAE9153-B140-4386-BFC1-DDB981159E75}" type="slidenum">
              <a:rPr lang="en-US" smtClean="0"/>
              <a:pPr/>
              <a:t>47</a:t>
            </a:fld>
            <a:endParaRPr lang="en-US" dirty="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351109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59E8AA24-737A-43D8-B6AA-663ED2B9DEDE}" type="slidenum">
              <a:rPr lang="en-US" smtClean="0"/>
              <a:pPr/>
              <a:t>48</a:t>
            </a:fld>
            <a:endParaRPr lang="en-US" dirty="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lIns="89998" tIns="44998" rIns="89998" bIns="44998"/>
          <a:lstStyle/>
          <a:p>
            <a:pPr eaLnBrk="1" hangingPunct="1">
              <a:buFontTx/>
              <a:buChar char="•"/>
            </a:pPr>
            <a:r>
              <a:rPr lang="en-US" dirty="0" smtClean="0"/>
              <a:t> Stress that while there are times when the provider may need to contact a parent—and times when the law allows such contact—the bias should be toward confidentiality. </a:t>
            </a:r>
          </a:p>
          <a:p>
            <a:pPr eaLnBrk="1" hangingPunct="1">
              <a:buFontTx/>
              <a:buChar char="•"/>
            </a:pPr>
            <a:r>
              <a:rPr lang="en-US" dirty="0" smtClean="0"/>
              <a:t> If a patient appears to be a danger to him/herself or to another person, state laws mandate that a provider inform parents or authorities.</a:t>
            </a:r>
          </a:p>
          <a:p>
            <a:pPr eaLnBrk="1" hangingPunct="1">
              <a:buFontTx/>
              <a:buChar char="•"/>
            </a:pPr>
            <a:r>
              <a:rPr lang="en-US" dirty="0" smtClean="0"/>
              <a:t> If a provider believes a patient is being abused, state laws mandate informing authorities. States differ in which authorities need to be informed and what types of youth service providers are mandatory reporters.</a:t>
            </a:r>
          </a:p>
        </p:txBody>
      </p:sp>
    </p:spTree>
    <p:extLst>
      <p:ext uri="{BB962C8B-B14F-4D97-AF65-F5344CB8AC3E}">
        <p14:creationId xmlns:p14="http://schemas.microsoft.com/office/powerpoint/2010/main" val="39452954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36A19832-E565-4FC6-9545-73776E91828C}" type="slidenum">
              <a:rPr lang="en-US" smtClean="0"/>
              <a:pPr/>
              <a:t>49</a:t>
            </a:fld>
            <a:endParaRPr lang="en-US" dirty="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Making decisions regarding use of confidentiality is no different than the decisions regarding the use of an antibiotic or other treatment modality. Physicians decide on possible courses of action and must balance the benefit achieved against the risk involved.</a:t>
            </a:r>
          </a:p>
          <a:p>
            <a:pPr eaLnBrk="1" hangingPunct="1"/>
            <a:endParaRPr lang="en-US" dirty="0" smtClean="0"/>
          </a:p>
          <a:p>
            <a:pPr eaLnBrk="1" hangingPunct="1"/>
            <a:r>
              <a:rPr lang="en-US" dirty="0" smtClean="0"/>
              <a:t>This slide was developed by Ryan Pasternak, MD, MPH, ARHEP faculty member, and Director of Adolescent Medicine at Louisiana State University Medical Center.</a:t>
            </a:r>
          </a:p>
          <a:p>
            <a:pPr eaLnBrk="1" hangingPunct="1"/>
            <a:endParaRPr lang="en-US" dirty="0" smtClean="0"/>
          </a:p>
        </p:txBody>
      </p:sp>
    </p:spTree>
    <p:extLst>
      <p:ext uri="{BB962C8B-B14F-4D97-AF65-F5344CB8AC3E}">
        <p14:creationId xmlns:p14="http://schemas.microsoft.com/office/powerpoint/2010/main" val="19703151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dirty="0" smtClean="0"/>
          </a:p>
        </p:txBody>
      </p:sp>
      <p:sp>
        <p:nvSpPr>
          <p:cNvPr id="131076" name="Slide Number Placeholder 3"/>
          <p:cNvSpPr>
            <a:spLocks noGrp="1"/>
          </p:cNvSpPr>
          <p:nvPr>
            <p:ph type="sldNum" sz="quarter" idx="5"/>
          </p:nvPr>
        </p:nvSpPr>
        <p:spPr>
          <a:noFill/>
        </p:spPr>
        <p:txBody>
          <a:bodyPr/>
          <a:lstStyle/>
          <a:p>
            <a:fld id="{E078D961-2D13-4F51-9DAE-967F014F426C}" type="slidenum">
              <a:rPr lang="en-US" smtClean="0"/>
              <a:pPr/>
              <a:t>50</a:t>
            </a:fld>
            <a:endParaRPr lang="en-US" dirty="0" smtClean="0"/>
          </a:p>
        </p:txBody>
      </p:sp>
    </p:spTree>
    <p:extLst>
      <p:ext uri="{BB962C8B-B14F-4D97-AF65-F5344CB8AC3E}">
        <p14:creationId xmlns:p14="http://schemas.microsoft.com/office/powerpoint/2010/main" val="208473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4062EB5-4F49-4A69-BA73-5D929B6A5024}" type="slidenum">
              <a:rPr lang="en-US" smtClean="0"/>
              <a:pPr/>
              <a:t>6</a:t>
            </a:fld>
            <a:endParaRPr lang="en-US"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buFontTx/>
              <a:buChar char="•"/>
            </a:pPr>
            <a:r>
              <a:rPr lang="en-US" dirty="0" smtClean="0">
                <a:latin typeface="Adobe Garamond Pro" panose="02020502060506020403" pitchFamily="18" charset="0"/>
              </a:rPr>
              <a:t> In a study by Ford, et al., 562 high school students were randomized to listen to physicians providing either assurances of confidentiality or NO assurance of confidentiality. Students then completed an anonymous survey that examined their willingness to disclose sensitive information, their intention to follow-up for care, and their decision to seek care. Subjects that had received confidentiality assurances were significantly more likely to believe they would be willing to disclose information and follow-up for care compared to those subjects that did not receive these assurances. There are, however, limitations to this study—primarily, measuring perceptions of behavior and not care seeking behavior itself. Additionally, the sample is not representative of minority populations and is made up of predominately middle- to upper-class subjects. (P &lt;.05)</a:t>
            </a:r>
          </a:p>
          <a:p>
            <a:pPr eaLnBrk="1" hangingPunct="1"/>
            <a:endParaRPr lang="en-US" dirty="0" smtClean="0">
              <a:latin typeface="Adobe Garamond Pro" panose="02020502060506020403" pitchFamily="18" charset="0"/>
            </a:endParaRPr>
          </a:p>
          <a:p>
            <a:pPr eaLnBrk="1" hangingPunct="1">
              <a:buFontTx/>
              <a:buNone/>
            </a:pPr>
            <a:r>
              <a:rPr lang="en-US" dirty="0" smtClean="0">
                <a:latin typeface="Adobe Garamond Pro" panose="02020502060506020403" pitchFamily="18" charset="0"/>
              </a:rPr>
              <a:t>Source: </a:t>
            </a:r>
          </a:p>
          <a:p>
            <a:pPr eaLnBrk="1" hangingPunct="1">
              <a:buFontTx/>
              <a:buNone/>
            </a:pPr>
            <a:r>
              <a:rPr lang="en-US" dirty="0" smtClean="0">
                <a:latin typeface="Adobe Garamond Pro" panose="02020502060506020403" pitchFamily="18" charset="0"/>
              </a:rPr>
              <a:t>Ford C, Millstein S, Halpern-</a:t>
            </a:r>
            <a:r>
              <a:rPr lang="en-US" dirty="0" err="1" smtClean="0">
                <a:latin typeface="Adobe Garamond Pro" panose="02020502060506020403" pitchFamily="18" charset="0"/>
              </a:rPr>
              <a:t>Felsher</a:t>
            </a:r>
            <a:r>
              <a:rPr lang="en-US" dirty="0" smtClean="0">
                <a:latin typeface="Adobe Garamond Pro" panose="02020502060506020403" pitchFamily="18" charset="0"/>
              </a:rPr>
              <a:t> B, Irwin C. Influence of physician confidentiality assurances on adolescents’ willingness to disclose information and seek future health care. </a:t>
            </a:r>
            <a:r>
              <a:rPr lang="en-US" i="1" dirty="0" smtClean="0">
                <a:latin typeface="Adobe Garamond Pro" panose="02020502060506020403" pitchFamily="18" charset="0"/>
              </a:rPr>
              <a:t>JAMA</a:t>
            </a:r>
            <a:r>
              <a:rPr lang="en-US" dirty="0" smtClean="0">
                <a:latin typeface="Adobe Garamond Pro" panose="02020502060506020403" pitchFamily="18" charset="0"/>
              </a:rPr>
              <a:t> 1997;278:1029–34. </a:t>
            </a:r>
          </a:p>
          <a:p>
            <a:pPr eaLnBrk="1" hangingPunct="1"/>
            <a:endParaRPr lang="en-US" dirty="0" smtClean="0">
              <a:latin typeface="Adobe Garamond Pro" panose="02020502060506020403" pitchFamily="18" charset="0"/>
            </a:endParaRPr>
          </a:p>
        </p:txBody>
      </p:sp>
    </p:spTree>
    <p:extLst>
      <p:ext uri="{BB962C8B-B14F-4D97-AF65-F5344CB8AC3E}">
        <p14:creationId xmlns:p14="http://schemas.microsoft.com/office/powerpoint/2010/main" val="11811574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11DD509-0361-4F00-9C2C-A9B46C39F89D}" type="slidenum">
              <a:rPr lang="en-US" smtClean="0"/>
              <a:pPr/>
              <a:t>51</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Since Mark disclosed that he has seriously considered suicide and has made a plan, he is considered to be at imminent risk of harming himself. This is a situation that warrants a breach of confidentiality. </a:t>
            </a:r>
          </a:p>
          <a:p>
            <a:pPr eaLnBrk="1" hangingPunct="1"/>
            <a:endParaRPr lang="en-US" dirty="0" smtClean="0"/>
          </a:p>
          <a:p>
            <a:pPr eaLnBrk="1" hangingPunct="1"/>
            <a:r>
              <a:rPr lang="en-US" dirty="0" smtClean="0"/>
              <a:t>This slide was developed by Ryan Pasternak, MD, MPH, ARHEP faculty member, and Director of Adolescent Medicine at Louisiana State University Medical Center</a:t>
            </a:r>
          </a:p>
        </p:txBody>
      </p:sp>
    </p:spTree>
    <p:extLst>
      <p:ext uri="{BB962C8B-B14F-4D97-AF65-F5344CB8AC3E}">
        <p14:creationId xmlns:p14="http://schemas.microsoft.com/office/powerpoint/2010/main" val="14335308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817CA1D-88F3-4F80-8628-7418CE42676F}" type="slidenum">
              <a:rPr lang="en-US" smtClean="0"/>
              <a:pPr/>
              <a:t>52</a:t>
            </a:fld>
            <a:endParaRPr lang="en-US" dirty="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After developing a confidentiality statement, post it in your clinic and provide a signed version in each chart. </a:t>
            </a:r>
          </a:p>
          <a:p>
            <a:pPr eaLnBrk="1" hangingPunct="1"/>
            <a:endParaRPr lang="en-US" dirty="0" smtClean="0"/>
          </a:p>
          <a:p>
            <a:pPr eaLnBrk="1" hangingPunct="1"/>
            <a:r>
              <a:rPr lang="en-US" dirty="0" smtClean="0"/>
              <a:t>How do you decide when to breach confidentiality, especially if you have a patient in a situation that you feel requires outside assistance or parental support? </a:t>
            </a:r>
          </a:p>
          <a:p>
            <a:pPr eaLnBrk="1" hangingPunct="1">
              <a:buFontTx/>
              <a:buChar char="•"/>
            </a:pPr>
            <a:r>
              <a:rPr lang="en-US" dirty="0" smtClean="0"/>
              <a:t> Discuss course of action with the adolescent. </a:t>
            </a:r>
          </a:p>
          <a:p>
            <a:pPr eaLnBrk="1" hangingPunct="1">
              <a:buFontTx/>
              <a:buChar char="•"/>
            </a:pPr>
            <a:r>
              <a:rPr lang="en-US" dirty="0" smtClean="0"/>
              <a:t> Discuss whether others need to be informed and why they need to be involved. </a:t>
            </a:r>
          </a:p>
          <a:p>
            <a:pPr eaLnBrk="1" hangingPunct="1">
              <a:buFontTx/>
              <a:buChar char="•"/>
            </a:pPr>
            <a:r>
              <a:rPr lang="en-US" sz="1300" dirty="0" smtClean="0"/>
              <a:t> Justify your level of concern with </a:t>
            </a:r>
            <a:r>
              <a:rPr lang="en-US" sz="1300" i="1" dirty="0" smtClean="0"/>
              <a:t>medical </a:t>
            </a:r>
            <a:r>
              <a:rPr lang="en-US" sz="1300" dirty="0" smtClean="0"/>
              <a:t>reasoning. </a:t>
            </a:r>
          </a:p>
          <a:p>
            <a:pPr eaLnBrk="1" hangingPunct="1">
              <a:buFontTx/>
              <a:buChar char="•"/>
            </a:pPr>
            <a:r>
              <a:rPr lang="en-US" dirty="0" smtClean="0"/>
              <a:t> Discuss who to involve—parents may not always be the best or the </a:t>
            </a:r>
            <a:r>
              <a:rPr lang="en-US" i="1" dirty="0" smtClean="0"/>
              <a:t>only</a:t>
            </a:r>
            <a:r>
              <a:rPr lang="en-US" dirty="0" smtClean="0"/>
              <a:t> choice—and w</a:t>
            </a:r>
            <a:r>
              <a:rPr lang="en-US" sz="1300" dirty="0" smtClean="0"/>
              <a:t>ho is going to do the talking. </a:t>
            </a:r>
          </a:p>
          <a:p>
            <a:pPr eaLnBrk="1" hangingPunct="1">
              <a:buFontTx/>
              <a:buChar char="•"/>
            </a:pPr>
            <a:r>
              <a:rPr lang="en-US" dirty="0" smtClean="0"/>
              <a:t> Determine what information needs to be shared and determine a time frame for disclosure. </a:t>
            </a:r>
          </a:p>
          <a:p>
            <a:pPr eaLnBrk="1" hangingPunct="1">
              <a:buFontTx/>
              <a:buChar char="•"/>
            </a:pPr>
            <a:endParaRPr lang="en-US" dirty="0" smtClean="0"/>
          </a:p>
          <a:p>
            <a:pPr eaLnBrk="1" hangingPunct="1"/>
            <a:r>
              <a:rPr lang="en-US" dirty="0" smtClean="0"/>
              <a:t>Oftentimes, you will find that giving the adolescent the first crack at disclosure works wonders, especially if you are unsure about a course of action.</a:t>
            </a:r>
          </a:p>
          <a:p>
            <a:pPr eaLnBrk="1" hangingPunct="1"/>
            <a:endParaRPr lang="en-US" dirty="0" smtClean="0"/>
          </a:p>
          <a:p>
            <a:pPr eaLnBrk="1" hangingPunct="1"/>
            <a:endParaRPr lang="en-US" dirty="0" smtClean="0"/>
          </a:p>
          <a:p>
            <a:pPr eaLnBrk="1" hangingPunct="1"/>
            <a:r>
              <a:rPr lang="en-US" dirty="0" smtClean="0"/>
              <a:t>This slide was developed by Ryan Pasternak, MD, MPH, ARHEP faculty member, and Director of Adolescent Medicine at Louisiana State University Medical Center.</a:t>
            </a:r>
          </a:p>
        </p:txBody>
      </p:sp>
    </p:spTree>
    <p:extLst>
      <p:ext uri="{BB962C8B-B14F-4D97-AF65-F5344CB8AC3E}">
        <p14:creationId xmlns:p14="http://schemas.microsoft.com/office/powerpoint/2010/main" val="25824098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DC41AAFC-14B0-4C01-B131-A76B39AB7F42}" type="slidenum">
              <a:rPr lang="en-US" smtClean="0"/>
              <a:pPr/>
              <a:t>53</a:t>
            </a:fld>
            <a:endParaRPr lang="en-US" dirty="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lIns="91416" tIns="45709" rIns="91416" bIns="45709"/>
          <a:lstStyle/>
          <a:p>
            <a:pPr lvl="0" eaLnBrk="1" hangingPunct="1"/>
            <a:r>
              <a:rPr lang="en-US" dirty="0" smtClean="0"/>
              <a:t>Using what has been discussed in the earlier slides, ask the audience if Joel can consent for STI testing and whether his tests and any treatment would be confidential.  </a:t>
            </a:r>
          </a:p>
        </p:txBody>
      </p:sp>
    </p:spTree>
    <p:extLst>
      <p:ext uri="{BB962C8B-B14F-4D97-AF65-F5344CB8AC3E}">
        <p14:creationId xmlns:p14="http://schemas.microsoft.com/office/powerpoint/2010/main" val="22729295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AF207D59-2F3B-4ECA-B92A-3E27F6275A93}" type="slidenum">
              <a:rPr lang="en-US" smtClean="0"/>
              <a:pPr/>
              <a:t>54</a:t>
            </a:fld>
            <a:endParaRPr lang="en-US" dirty="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In this situation, the balance would look more like this. Keeping Joel’s diagnosis confidential has more benefit than risk. </a:t>
            </a:r>
          </a:p>
          <a:p>
            <a:pPr eaLnBrk="1" hangingPunct="1"/>
            <a:r>
              <a:rPr lang="en-US" dirty="0" smtClean="0"/>
              <a:t>In fact, depending on your state, you may not be permitted to inform Joel’s parents. </a:t>
            </a:r>
          </a:p>
          <a:p>
            <a:pPr eaLnBrk="1" hangingPunct="1"/>
            <a:endParaRPr lang="en-US" dirty="0" smtClean="0"/>
          </a:p>
          <a:p>
            <a:pPr eaLnBrk="1" hangingPunct="1"/>
            <a:r>
              <a:rPr lang="en-US" dirty="0" smtClean="0"/>
              <a:t>This slide was developed by Ryan Pasternak, MD, MPH, ARHEP faculty member, and Director of Adolescent Medicine at Louisiana State University Medical Center</a:t>
            </a:r>
          </a:p>
        </p:txBody>
      </p:sp>
    </p:spTree>
    <p:extLst>
      <p:ext uri="{BB962C8B-B14F-4D97-AF65-F5344CB8AC3E}">
        <p14:creationId xmlns:p14="http://schemas.microsoft.com/office/powerpoint/2010/main" val="9181344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dirty="0" smtClean="0"/>
          </a:p>
        </p:txBody>
      </p:sp>
      <p:sp>
        <p:nvSpPr>
          <p:cNvPr id="136196" name="Slide Number Placeholder 3"/>
          <p:cNvSpPr>
            <a:spLocks noGrp="1"/>
          </p:cNvSpPr>
          <p:nvPr>
            <p:ph type="sldNum" sz="quarter" idx="5"/>
          </p:nvPr>
        </p:nvSpPr>
        <p:spPr>
          <a:noFill/>
        </p:spPr>
        <p:txBody>
          <a:bodyPr/>
          <a:lstStyle/>
          <a:p>
            <a:fld id="{643C513F-4F91-4299-9717-409A954D0414}" type="slidenum">
              <a:rPr lang="en-US" smtClean="0"/>
              <a:pPr/>
              <a:t>55</a:t>
            </a:fld>
            <a:endParaRPr lang="en-US" dirty="0" smtClean="0"/>
          </a:p>
        </p:txBody>
      </p:sp>
    </p:spTree>
    <p:extLst>
      <p:ext uri="{BB962C8B-B14F-4D97-AF65-F5344CB8AC3E}">
        <p14:creationId xmlns:p14="http://schemas.microsoft.com/office/powerpoint/2010/main" val="382226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D9FE8890-51BD-4929-B4EF-A73F5341D692}" type="slidenum">
              <a:rPr lang="en-US" smtClean="0"/>
              <a:pPr/>
              <a:t>56</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a:p>
            <a:pPr eaLnBrk="1" hangingPunct="1"/>
            <a:r>
              <a:rPr lang="en-US" dirty="0" smtClean="0"/>
              <a:t>This slide was developed by Ryan Pasternak, MD, MPH, ARHEP faculty member, and Director of Adolescent Medicine at Louisiana State University Medical Center.</a:t>
            </a:r>
          </a:p>
          <a:p>
            <a:pPr eaLnBrk="1" hangingPunct="1"/>
            <a:endParaRPr lang="en-US" dirty="0" smtClean="0"/>
          </a:p>
        </p:txBody>
      </p:sp>
    </p:spTree>
    <p:extLst>
      <p:ext uri="{BB962C8B-B14F-4D97-AF65-F5344CB8AC3E}">
        <p14:creationId xmlns:p14="http://schemas.microsoft.com/office/powerpoint/2010/main" val="12515845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eaLnBrk="1" hangingPunct="1"/>
            <a:endParaRPr lang="en-US" dirty="0" smtClean="0"/>
          </a:p>
        </p:txBody>
      </p:sp>
      <p:sp>
        <p:nvSpPr>
          <p:cNvPr id="138244" name="Slide Number Placeholder 3"/>
          <p:cNvSpPr>
            <a:spLocks noGrp="1"/>
          </p:cNvSpPr>
          <p:nvPr>
            <p:ph type="sldNum" sz="quarter" idx="5"/>
          </p:nvPr>
        </p:nvSpPr>
        <p:spPr>
          <a:noFill/>
        </p:spPr>
        <p:txBody>
          <a:bodyPr/>
          <a:lstStyle/>
          <a:p>
            <a:fld id="{43F96F2C-7F4F-4C5D-A505-C0A41FCDE61B}" type="slidenum">
              <a:rPr lang="en-US" smtClean="0"/>
              <a:pPr/>
              <a:t>57</a:t>
            </a:fld>
            <a:endParaRPr lang="en-US" dirty="0" smtClean="0"/>
          </a:p>
        </p:txBody>
      </p:sp>
    </p:spTree>
    <p:extLst>
      <p:ext uri="{BB962C8B-B14F-4D97-AF65-F5344CB8AC3E}">
        <p14:creationId xmlns:p14="http://schemas.microsoft.com/office/powerpoint/2010/main" val="3104969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6CBB6617-F8C9-492B-807C-55107207EE44}" type="slidenum">
              <a:rPr lang="en-US" smtClean="0"/>
              <a:pPr/>
              <a:t>58</a:t>
            </a:fld>
            <a:endParaRPr lang="en-US" dirty="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201798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F3590346-AAC5-4A53-B024-1A3953B47555}" type="slidenum">
              <a:rPr lang="en-US" smtClean="0"/>
              <a:pPr/>
              <a:t>59</a:t>
            </a:fld>
            <a:endParaRPr lang="en-US" dirty="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2338341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06FC1521-6712-4841-A570-CE5AE2D6E120}" type="slidenum">
              <a:rPr lang="en-US"/>
              <a:pPr/>
              <a:t>61</a:t>
            </a:fld>
            <a:endParaRPr lang="en-US" dirty="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lIns="93168" tIns="46584" rIns="93168" bIns="46584"/>
          <a:lstStyle/>
          <a:p>
            <a:endParaRPr lang="en-US" smtClean="0"/>
          </a:p>
        </p:txBody>
      </p:sp>
    </p:spTree>
    <p:extLst>
      <p:ext uri="{BB962C8B-B14F-4D97-AF65-F5344CB8AC3E}">
        <p14:creationId xmlns:p14="http://schemas.microsoft.com/office/powerpoint/2010/main" val="2538187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DC9829-EF3B-431C-B9CB-839F5E2CF5FD}" type="slidenum">
              <a:rPr lang="en-US" smtClean="0"/>
              <a:pPr/>
              <a:t>7</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latin typeface="Adobe Garamond Pro" panose="02020502060506020403" pitchFamily="18" charset="0"/>
              </a:rPr>
              <a:t>A 2000 study by Thrall, et al. conducted in 32 Massachusetts high schools (2,224 students) found that while 76% of students surveyed stated they wanted the ability to obtain confidential health care, only 45% perceived such care was available.</a:t>
            </a:r>
          </a:p>
          <a:p>
            <a:pPr eaLnBrk="1" hangingPunct="1"/>
            <a:endParaRPr lang="en-US" dirty="0" smtClean="0">
              <a:latin typeface="Adobe Garamond Pro" panose="02020502060506020403" pitchFamily="18" charset="0"/>
            </a:endParaRPr>
          </a:p>
          <a:p>
            <a:pPr eaLnBrk="1" hangingPunct="1"/>
            <a:r>
              <a:rPr lang="en-US" dirty="0" smtClean="0">
                <a:latin typeface="Adobe Garamond Pro" panose="02020502060506020403" pitchFamily="18" charset="0"/>
              </a:rPr>
              <a:t>Additionally, in a smaller study by Thomas, et. al. in 2006, 295 questionnaires were completed by high school freshman (aged 13–14 years) to determine the importance of confidentiality of sexual health clinics to young people. The results of the study highlight the importance of confidentiality to young people and the risk that if it is lost there may be decreased utilization of services, with a detriment to their individual and public health and increased STI transmission and teenage pregnancy rates. Teens ranked confidentiality as the most important quality of a sexual health service (56.3%), higher than friendliness of staff (32%), after school hours (4%), or location (3%). Over ninety percent said they would be more likely to answer questions honestly if they knew the service was confidential.</a:t>
            </a:r>
          </a:p>
          <a:p>
            <a:pPr eaLnBrk="1" hangingPunct="1"/>
            <a:endParaRPr lang="en-US" dirty="0" smtClean="0">
              <a:latin typeface="Adobe Garamond Pro" panose="02020502060506020403" pitchFamily="18" charset="0"/>
            </a:endParaRPr>
          </a:p>
          <a:p>
            <a:pPr eaLnBrk="1" hangingPunct="1"/>
            <a:r>
              <a:rPr lang="en-US" dirty="0" smtClean="0">
                <a:latin typeface="Adobe Garamond Pro" panose="02020502060506020403" pitchFamily="18" charset="0"/>
              </a:rPr>
              <a:t>Sources:</a:t>
            </a:r>
          </a:p>
          <a:p>
            <a:pPr eaLnBrk="1" hangingPunct="1"/>
            <a:r>
              <a:rPr lang="en-US" dirty="0" smtClean="0">
                <a:latin typeface="Adobe Garamond Pro" panose="02020502060506020403" pitchFamily="18" charset="0"/>
              </a:rPr>
              <a:t>Thrall J, McCloskey L, </a:t>
            </a:r>
            <a:r>
              <a:rPr lang="en-US" dirty="0" err="1" smtClean="0">
                <a:latin typeface="Adobe Garamond Pro" panose="02020502060506020403" pitchFamily="18" charset="0"/>
              </a:rPr>
              <a:t>Ettner</a:t>
            </a:r>
            <a:r>
              <a:rPr lang="en-US" dirty="0" smtClean="0">
                <a:latin typeface="Adobe Garamond Pro" panose="02020502060506020403" pitchFamily="18" charset="0"/>
              </a:rPr>
              <a:t> S, et. al.. Confidentiality and adolescents' use of providers for health information and for pelvic exams. </a:t>
            </a:r>
            <a:r>
              <a:rPr lang="en-US" i="1" dirty="0" smtClean="0">
                <a:latin typeface="Adobe Garamond Pro" panose="02020502060506020403" pitchFamily="18" charset="0"/>
              </a:rPr>
              <a:t>Arch </a:t>
            </a:r>
            <a:r>
              <a:rPr lang="en-US" i="1" dirty="0" err="1" smtClean="0">
                <a:latin typeface="Adobe Garamond Pro" panose="02020502060506020403" pitchFamily="18" charset="0"/>
              </a:rPr>
              <a:t>Pediatr</a:t>
            </a:r>
            <a:r>
              <a:rPr lang="en-US" i="1" dirty="0" smtClean="0">
                <a:latin typeface="Adobe Garamond Pro" panose="02020502060506020403" pitchFamily="18" charset="0"/>
              </a:rPr>
              <a:t> </a:t>
            </a:r>
            <a:r>
              <a:rPr lang="en-US" i="1" dirty="0" err="1" smtClean="0">
                <a:latin typeface="Adobe Garamond Pro" panose="02020502060506020403" pitchFamily="18" charset="0"/>
              </a:rPr>
              <a:t>Adolesc</a:t>
            </a:r>
            <a:r>
              <a:rPr lang="en-US" i="1" dirty="0" smtClean="0">
                <a:latin typeface="Adobe Garamond Pro" panose="02020502060506020403" pitchFamily="18" charset="0"/>
              </a:rPr>
              <a:t> Med</a:t>
            </a:r>
            <a:r>
              <a:rPr lang="en-US" dirty="0" smtClean="0">
                <a:latin typeface="Adobe Garamond Pro" panose="02020502060506020403" pitchFamily="18" charset="0"/>
              </a:rPr>
              <a:t>. 2000;154:885–892. </a:t>
            </a:r>
          </a:p>
          <a:p>
            <a:pPr eaLnBrk="1" hangingPunct="1"/>
            <a:r>
              <a:rPr lang="en-US" dirty="0" smtClean="0">
                <a:latin typeface="Adobe Garamond Pro" panose="02020502060506020403" pitchFamily="18" charset="0"/>
              </a:rPr>
              <a:t>Thomas N, Murray E, </a:t>
            </a:r>
            <a:r>
              <a:rPr lang="en-US" dirty="0" err="1" smtClean="0">
                <a:latin typeface="Adobe Garamond Pro" panose="02020502060506020403" pitchFamily="18" charset="0"/>
              </a:rPr>
              <a:t>Rogstad</a:t>
            </a:r>
            <a:r>
              <a:rPr lang="en-US" dirty="0" smtClean="0">
                <a:latin typeface="Adobe Garamond Pro" panose="02020502060506020403" pitchFamily="18" charset="0"/>
              </a:rPr>
              <a:t> KE. Confidentiality is essential if young people are to access sexual health services. </a:t>
            </a:r>
            <a:r>
              <a:rPr lang="en-US" i="1" dirty="0" smtClean="0">
                <a:latin typeface="Adobe Garamond Pro" panose="02020502060506020403" pitchFamily="18" charset="0"/>
              </a:rPr>
              <a:t>International Journal of STD &amp; AIDS 2006</a:t>
            </a:r>
            <a:r>
              <a:rPr lang="en-US" dirty="0" smtClean="0">
                <a:latin typeface="Adobe Garamond Pro" panose="02020502060506020403" pitchFamily="18" charset="0"/>
              </a:rPr>
              <a:t>; 17: 525–529.</a:t>
            </a:r>
          </a:p>
        </p:txBody>
      </p:sp>
    </p:spTree>
    <p:extLst>
      <p:ext uri="{BB962C8B-B14F-4D97-AF65-F5344CB8AC3E}">
        <p14:creationId xmlns:p14="http://schemas.microsoft.com/office/powerpoint/2010/main" val="32761575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33040E16-ED0A-459C-832F-18BA6D22DF63}" type="slidenum">
              <a:rPr lang="en-US" sz="1200">
                <a:latin typeface="Adobe Garamond Pro"/>
              </a:rPr>
              <a:pPr algn="r"/>
              <a:t>64</a:t>
            </a:fld>
            <a:endParaRPr lang="en-US" sz="1200" dirty="0">
              <a:latin typeface="Adobe Garamond Pro"/>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5454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5592473-F0F5-4EF8-9328-37A9CAB4D45A}" type="slidenum">
              <a:rPr lang="en-US" smtClean="0"/>
              <a:pPr/>
              <a:t>8</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latin typeface="Adobe Garamond Pro" panose="02020502060506020403" pitchFamily="18" charset="0"/>
              </a:rPr>
              <a:t>Adolescents demonstrate an increasing need for autonomy. The stage of development is characterized as a transition from the dependence of childhood to the independence of adulthood. This process does not occur overnight. Additionally, adolescents have been shown to have increasing intellectual capacity to give informed consent. Many studies have demonstrated that by age 14 most adolescents possess adult decision-making capacity.</a:t>
            </a:r>
          </a:p>
          <a:p>
            <a:pPr eaLnBrk="1" hangingPunct="1"/>
            <a:endParaRPr lang="en-US" dirty="0" smtClean="0">
              <a:latin typeface="Adobe Garamond Pro" panose="02020502060506020403" pitchFamily="18" charset="0"/>
            </a:endParaRPr>
          </a:p>
          <a:p>
            <a:pPr eaLnBrk="1" hangingPunct="1"/>
            <a:r>
              <a:rPr lang="en-US" dirty="0" smtClean="0">
                <a:latin typeface="Adobe Garamond Pro" panose="02020502060506020403" pitchFamily="18" charset="0"/>
              </a:rPr>
              <a:t>Sources:</a:t>
            </a:r>
          </a:p>
          <a:p>
            <a:pPr eaLnBrk="1" hangingPunct="1"/>
            <a:r>
              <a:rPr lang="en-US" dirty="0" err="1" smtClean="0">
                <a:latin typeface="Adobe Garamond Pro" panose="02020502060506020403" pitchFamily="18" charset="0"/>
              </a:rPr>
              <a:t>Kuther</a:t>
            </a:r>
            <a:r>
              <a:rPr lang="en-US" dirty="0" smtClean="0">
                <a:latin typeface="Adobe Garamond Pro" panose="02020502060506020403" pitchFamily="18" charset="0"/>
              </a:rPr>
              <a:t> T. Medical decision-making and minors: issues of consent and assent. </a:t>
            </a:r>
            <a:r>
              <a:rPr lang="en-US" i="1" dirty="0" smtClean="0">
                <a:latin typeface="Adobe Garamond Pro" panose="02020502060506020403" pitchFamily="18" charset="0"/>
              </a:rPr>
              <a:t>Adolescence</a:t>
            </a:r>
            <a:r>
              <a:rPr lang="en-US" dirty="0" smtClean="0">
                <a:latin typeface="Adobe Garamond Pro" panose="02020502060506020403" pitchFamily="18" charset="0"/>
              </a:rPr>
              <a:t>. 2003;38:343–358. </a:t>
            </a:r>
          </a:p>
          <a:p>
            <a:pPr eaLnBrk="1" hangingPunct="1"/>
            <a:endParaRPr lang="en-US" dirty="0" smtClean="0">
              <a:latin typeface="Adobe Garamond Pro" panose="02020502060506020403" pitchFamily="18" charset="0"/>
            </a:endParaRPr>
          </a:p>
          <a:p>
            <a:pPr eaLnBrk="1" hangingPunct="1"/>
            <a:r>
              <a:rPr lang="en-US" dirty="0" smtClean="0">
                <a:latin typeface="Adobe Garamond Pro" panose="02020502060506020403" pitchFamily="18" charset="0"/>
              </a:rPr>
              <a:t>Petersen A, </a:t>
            </a:r>
            <a:r>
              <a:rPr lang="en-US" dirty="0" err="1" smtClean="0">
                <a:latin typeface="Adobe Garamond Pro" panose="02020502060506020403" pitchFamily="18" charset="0"/>
              </a:rPr>
              <a:t>Leffert</a:t>
            </a:r>
            <a:r>
              <a:rPr lang="en-US" dirty="0" smtClean="0">
                <a:latin typeface="Adobe Garamond Pro" panose="02020502060506020403" pitchFamily="18" charset="0"/>
              </a:rPr>
              <a:t> N, Graham B, et al.. Promoting mental health during the transition into adolescence. In </a:t>
            </a:r>
            <a:r>
              <a:rPr lang="en-US" i="1" dirty="0" smtClean="0">
                <a:latin typeface="Adobe Garamond Pro" panose="02020502060506020403" pitchFamily="18" charset="0"/>
              </a:rPr>
              <a:t>Health Risks and Developmental Transitions during Adolescence</a:t>
            </a:r>
            <a:r>
              <a:rPr lang="en-US" dirty="0" smtClean="0">
                <a:latin typeface="Adobe Garamond Pro" panose="02020502060506020403" pitchFamily="18" charset="0"/>
              </a:rPr>
              <a:t>. In: </a:t>
            </a:r>
            <a:r>
              <a:rPr lang="en-US" dirty="0" err="1" smtClean="0">
                <a:latin typeface="Adobe Garamond Pro" panose="02020502060506020403" pitchFamily="18" charset="0"/>
              </a:rPr>
              <a:t>Eds</a:t>
            </a:r>
            <a:r>
              <a:rPr lang="en-US" dirty="0" smtClean="0">
                <a:latin typeface="Adobe Garamond Pro" panose="02020502060506020403" pitchFamily="18" charset="0"/>
              </a:rPr>
              <a:t> J. </a:t>
            </a:r>
            <a:r>
              <a:rPr lang="en-US" dirty="0" err="1" smtClean="0">
                <a:latin typeface="Adobe Garamond Pro" panose="02020502060506020403" pitchFamily="18" charset="0"/>
              </a:rPr>
              <a:t>Schulenberg</a:t>
            </a:r>
            <a:r>
              <a:rPr lang="en-US" dirty="0" smtClean="0">
                <a:latin typeface="Adobe Garamond Pro" panose="02020502060506020403" pitchFamily="18" charset="0"/>
              </a:rPr>
              <a:t>, J. L. </a:t>
            </a:r>
            <a:r>
              <a:rPr lang="en-US" dirty="0" err="1" smtClean="0">
                <a:latin typeface="Adobe Garamond Pro" panose="02020502060506020403" pitchFamily="18" charset="0"/>
              </a:rPr>
              <a:t>Maggs</a:t>
            </a:r>
            <a:r>
              <a:rPr lang="en-US" dirty="0" smtClean="0">
                <a:latin typeface="Adobe Garamond Pro" panose="02020502060506020403" pitchFamily="18" charset="0"/>
              </a:rPr>
              <a:t> &amp; A. K. </a:t>
            </a:r>
            <a:r>
              <a:rPr lang="en-US" dirty="0" err="1" smtClean="0">
                <a:latin typeface="Adobe Garamond Pro" panose="02020502060506020403" pitchFamily="18" charset="0"/>
              </a:rPr>
              <a:t>Hierrelmann</a:t>
            </a:r>
            <a:r>
              <a:rPr lang="en-US" dirty="0" smtClean="0">
                <a:latin typeface="Adobe Garamond Pro" panose="02020502060506020403" pitchFamily="18" charset="0"/>
              </a:rPr>
              <a:t>. New York: Cambridge University Press, 1997.</a:t>
            </a:r>
          </a:p>
          <a:p>
            <a:pPr eaLnBrk="1" hangingPunct="1"/>
            <a:endParaRPr lang="en-US" dirty="0" smtClean="0">
              <a:latin typeface="Adobe Garamond Pro" panose="02020502060506020403" pitchFamily="18" charset="0"/>
            </a:endParaRPr>
          </a:p>
          <a:p>
            <a:pPr eaLnBrk="1" hangingPunct="1"/>
            <a:r>
              <a:rPr lang="en-US" dirty="0" smtClean="0">
                <a:latin typeface="Adobe Garamond Pro" panose="02020502060506020403" pitchFamily="18" charset="0"/>
              </a:rPr>
              <a:t>Petersen A, </a:t>
            </a:r>
            <a:r>
              <a:rPr lang="en-US" dirty="0" err="1" smtClean="0">
                <a:latin typeface="Adobe Garamond Pro" panose="02020502060506020403" pitchFamily="18" charset="0"/>
              </a:rPr>
              <a:t>Leffert</a:t>
            </a:r>
            <a:r>
              <a:rPr lang="en-US" dirty="0" smtClean="0">
                <a:latin typeface="Adobe Garamond Pro" panose="02020502060506020403" pitchFamily="18" charset="0"/>
              </a:rPr>
              <a:t> N, Graham B, </a:t>
            </a:r>
            <a:r>
              <a:rPr lang="en-US" i="1" dirty="0" smtClean="0">
                <a:latin typeface="Adobe Garamond Pro" panose="02020502060506020403" pitchFamily="18" charset="0"/>
              </a:rPr>
              <a:t>e</a:t>
            </a:r>
            <a:r>
              <a:rPr lang="en-US" dirty="0" smtClean="0">
                <a:latin typeface="Adobe Garamond Pro" panose="02020502060506020403" pitchFamily="18" charset="0"/>
              </a:rPr>
              <a:t>t al.. Promoting mental health during the transition into adolescence. In </a:t>
            </a:r>
            <a:r>
              <a:rPr lang="en-US" i="1" dirty="0" smtClean="0">
                <a:latin typeface="Adobe Garamond Pro" panose="02020502060506020403" pitchFamily="18" charset="0"/>
              </a:rPr>
              <a:t>Health Risks and Developmental Transitions during Adolescence</a:t>
            </a:r>
            <a:r>
              <a:rPr lang="en-US" dirty="0" smtClean="0">
                <a:latin typeface="Adobe Garamond Pro" panose="02020502060506020403" pitchFamily="18" charset="0"/>
              </a:rPr>
              <a:t>. In: </a:t>
            </a:r>
            <a:r>
              <a:rPr lang="en-US" dirty="0" err="1" smtClean="0">
                <a:latin typeface="Adobe Garamond Pro" panose="02020502060506020403" pitchFamily="18" charset="0"/>
              </a:rPr>
              <a:t>Eds</a:t>
            </a:r>
            <a:r>
              <a:rPr lang="en-US" dirty="0" smtClean="0">
                <a:latin typeface="Adobe Garamond Pro" panose="02020502060506020403" pitchFamily="18" charset="0"/>
              </a:rPr>
              <a:t> J. </a:t>
            </a:r>
            <a:r>
              <a:rPr lang="en-US" dirty="0" err="1" smtClean="0">
                <a:latin typeface="Adobe Garamond Pro" panose="02020502060506020403" pitchFamily="18" charset="0"/>
              </a:rPr>
              <a:t>Schulenberg</a:t>
            </a:r>
            <a:r>
              <a:rPr lang="en-US" dirty="0" smtClean="0">
                <a:latin typeface="Adobe Garamond Pro" panose="02020502060506020403" pitchFamily="18" charset="0"/>
              </a:rPr>
              <a:t>, J. L. </a:t>
            </a:r>
            <a:r>
              <a:rPr lang="en-US" dirty="0" err="1" smtClean="0">
                <a:latin typeface="Adobe Garamond Pro" panose="02020502060506020403" pitchFamily="18" charset="0"/>
              </a:rPr>
              <a:t>Maggs</a:t>
            </a:r>
            <a:r>
              <a:rPr lang="en-US" dirty="0" smtClean="0">
                <a:latin typeface="Adobe Garamond Pro" panose="02020502060506020403" pitchFamily="18" charset="0"/>
              </a:rPr>
              <a:t> &amp; A. K. </a:t>
            </a:r>
            <a:r>
              <a:rPr lang="en-US" dirty="0" err="1" smtClean="0">
                <a:latin typeface="Adobe Garamond Pro" panose="02020502060506020403" pitchFamily="18" charset="0"/>
              </a:rPr>
              <a:t>Hierrelmann</a:t>
            </a:r>
            <a:r>
              <a:rPr lang="en-US" dirty="0" smtClean="0">
                <a:latin typeface="Adobe Garamond Pro" panose="02020502060506020403" pitchFamily="18" charset="0"/>
              </a:rPr>
              <a:t>. New York: Cambridge University Press, 1997.</a:t>
            </a:r>
          </a:p>
          <a:p>
            <a:pPr eaLnBrk="1" hangingPunct="1"/>
            <a:endParaRPr lang="en-US" dirty="0" smtClean="0">
              <a:latin typeface="Adobe Garamond Pro" panose="02020502060506020403" pitchFamily="18" charset="0"/>
            </a:endParaRPr>
          </a:p>
          <a:p>
            <a:pPr eaLnBrk="1" hangingPunct="1"/>
            <a:r>
              <a:rPr lang="en-US" dirty="0" smtClean="0">
                <a:latin typeface="Adobe Garamond Pro" panose="02020502060506020403" pitchFamily="18" charset="0"/>
              </a:rPr>
              <a:t>This slide was developed by Ryan Pasternak, MD, MPH, ARHEP faculty member, and Director of Adolescent Medicine at Louisiana State University Medical Center.</a:t>
            </a:r>
          </a:p>
          <a:p>
            <a:pPr eaLnBrk="1" hangingPunct="1"/>
            <a:endParaRPr lang="en-US" dirty="0" smtClean="0">
              <a:latin typeface="Adobe Garamond Pro" panose="02020502060506020403" pitchFamily="18" charset="0"/>
            </a:endParaRPr>
          </a:p>
        </p:txBody>
      </p:sp>
    </p:spTree>
    <p:extLst>
      <p:ext uri="{BB962C8B-B14F-4D97-AF65-F5344CB8AC3E}">
        <p14:creationId xmlns:p14="http://schemas.microsoft.com/office/powerpoint/2010/main" val="79456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1AF35BB-65A5-4ADA-AD46-E1D5C904221A}" type="slidenum">
              <a:rPr lang="en-US" smtClean="0"/>
              <a:pPr/>
              <a:t>9</a:t>
            </a:fld>
            <a:endParaRPr lang="en-US"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latin typeface="Adobe Garamond Pro" panose="02020502060506020403" pitchFamily="18" charset="0"/>
              </a:rPr>
              <a:t>The American College of Obstetricians and Gynecologists, the Society for Adolescent Health and Medicine, the American Medical Association, the American Public Health Association, and the American Academy of Pediatrics have reached consensus that:</a:t>
            </a:r>
          </a:p>
          <a:p>
            <a:pPr eaLnBrk="1" hangingPunct="1">
              <a:buFontTx/>
              <a:buChar char="•"/>
            </a:pPr>
            <a:r>
              <a:rPr lang="en-US" dirty="0" smtClean="0">
                <a:latin typeface="Adobe Garamond Pro" panose="02020502060506020403" pitchFamily="18" charset="0"/>
              </a:rPr>
              <a:t> Minors should not be compelled or required to involve their parents in their decisions to obtain abortions, although they should be encouraged to discuss their pregnancies with their parents and other responsible adults. </a:t>
            </a:r>
          </a:p>
          <a:p>
            <a:pPr lvl="1" eaLnBrk="1" hangingPunct="1">
              <a:buFontTx/>
              <a:buChar char="•"/>
            </a:pPr>
            <a:r>
              <a:rPr lang="en-US" sz="1000" dirty="0" smtClean="0"/>
              <a:t> American Academy of Pediatrics, Committee on Adolescence. The Adolescent’s Right to Confidential Care When Considering Abortion. </a:t>
            </a:r>
            <a:r>
              <a:rPr lang="en-US" sz="1000" i="1" dirty="0" smtClean="0"/>
              <a:t>Pediatrics;</a:t>
            </a:r>
            <a:r>
              <a:rPr lang="en-US" sz="1000" dirty="0" smtClean="0"/>
              <a:t>1996:746–751.</a:t>
            </a:r>
          </a:p>
          <a:p>
            <a:pPr lvl="1" eaLnBrk="1" hangingPunct="1">
              <a:buFontTx/>
              <a:buChar char="•"/>
            </a:pPr>
            <a:r>
              <a:rPr lang="en-US" sz="1000" dirty="0" smtClean="0"/>
              <a:t> American College of Obstetricians and Gynecologists. ACOG Statement of Policy: Confidentiality in Adolescent Health Care. Washington, DC: American College of Obstetricians and Gynecologists; 1988. </a:t>
            </a:r>
          </a:p>
          <a:p>
            <a:pPr lvl="1" eaLnBrk="1" hangingPunct="1">
              <a:buFontTx/>
              <a:buChar char="•"/>
            </a:pPr>
            <a:r>
              <a:rPr lang="en-US" sz="1000" dirty="0" smtClean="0"/>
              <a:t> American Public Health Association. Resolution 9001: adolescent access to comprehensive reproductive health care. </a:t>
            </a:r>
            <a:r>
              <a:rPr lang="en-US" sz="1000" i="1" dirty="0" smtClean="0"/>
              <a:t>Am J Public Health. </a:t>
            </a:r>
            <a:r>
              <a:rPr lang="en-US" sz="1000" dirty="0" smtClean="0"/>
              <a:t>1991;81:241.</a:t>
            </a:r>
            <a:r>
              <a:rPr lang="en-US" sz="1000" i="1" dirty="0" smtClean="0"/>
              <a:t> </a:t>
            </a:r>
            <a:endParaRPr lang="en-US" sz="1000" dirty="0" smtClean="0"/>
          </a:p>
          <a:p>
            <a:pPr lvl="1" eaLnBrk="1" hangingPunct="1">
              <a:buFontTx/>
              <a:buChar char="•"/>
            </a:pPr>
            <a:r>
              <a:rPr lang="en-US" sz="1000" dirty="0" smtClean="0"/>
              <a:t> Council on Scientific Affairs, American Medical Association. Confidential health services for adolescents. </a:t>
            </a:r>
            <a:r>
              <a:rPr lang="en-US" sz="1000" i="1" dirty="0" smtClean="0"/>
              <a:t>JAMA. </a:t>
            </a:r>
            <a:r>
              <a:rPr lang="en-US" sz="1000" dirty="0" smtClean="0"/>
              <a:t>1993;269:1420–1424.</a:t>
            </a:r>
          </a:p>
          <a:p>
            <a:pPr lvl="1" eaLnBrk="1" hangingPunct="1">
              <a:buFontTx/>
              <a:buChar char="•"/>
            </a:pPr>
            <a:r>
              <a:rPr lang="en-US" sz="1000" dirty="0" smtClean="0"/>
              <a:t> Society for Adolescent Medicine. Position statements on reproductive health care for adolescents. </a:t>
            </a:r>
            <a:r>
              <a:rPr lang="en-US" sz="1000" i="1" dirty="0" smtClean="0"/>
              <a:t>J </a:t>
            </a:r>
            <a:r>
              <a:rPr lang="en-US" sz="1000" i="1" dirty="0" err="1" smtClean="0"/>
              <a:t>Adolesc</a:t>
            </a:r>
            <a:r>
              <a:rPr lang="en-US" sz="1000" i="1" dirty="0" smtClean="0"/>
              <a:t> Health. </a:t>
            </a:r>
            <a:r>
              <a:rPr lang="en-US" sz="1000" dirty="0" smtClean="0"/>
              <a:t>1991;12:657–661.</a:t>
            </a:r>
          </a:p>
          <a:p>
            <a:pPr lvl="1" eaLnBrk="1" hangingPunct="1"/>
            <a:r>
              <a:rPr lang="en-US" sz="1000" dirty="0" smtClean="0"/>
              <a:t>This slide was developed by Ryan Pasternak, MD, MPH, ARHEP faculty member, and Director of Adolescent Medicine at Louisiana State University Medical Center.</a:t>
            </a:r>
          </a:p>
          <a:p>
            <a:pPr eaLnBrk="1" hangingPunct="1"/>
            <a:endParaRPr lang="en-US" dirty="0" smtClean="0">
              <a:latin typeface="Adobe Garamond Pro" panose="02020502060506020403" pitchFamily="18" charset="0"/>
            </a:endParaRPr>
          </a:p>
        </p:txBody>
      </p:sp>
    </p:spTree>
    <p:extLst>
      <p:ext uri="{BB962C8B-B14F-4D97-AF65-F5344CB8AC3E}">
        <p14:creationId xmlns:p14="http://schemas.microsoft.com/office/powerpoint/2010/main" val="383217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0B27E11-FAC5-4054-ACF8-8CD0AF069EC7}" type="slidenum">
              <a:rPr lang="en-US" smtClean="0"/>
              <a:pPr/>
              <a:t>10</a:t>
            </a:fld>
            <a:endParaRPr 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smtClean="0">
                <a:latin typeface="Adobe Garamond Pro" panose="02020502060506020403" pitchFamily="18" charset="0"/>
              </a:rPr>
              <a:t>It is important to remember that in the vast majority of cases, parents have accompanied their children to the health care provider’s office out of genuine concern. They too are having to adjust to their teenagers new independence. Unfortunately, in discussing confidentiality it seems as though we are against parental involvement which is absolutely not the case. Health care providers should encourage parental involvement but leave the decision of when and how to the adolescent patient. </a:t>
            </a:r>
          </a:p>
        </p:txBody>
      </p:sp>
    </p:spTree>
    <p:extLst>
      <p:ext uri="{BB962C8B-B14F-4D97-AF65-F5344CB8AC3E}">
        <p14:creationId xmlns:p14="http://schemas.microsoft.com/office/powerpoint/2010/main" val="1108829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5"/>
          <p:cNvSpPr>
            <a:spLocks noChangeArrowheads="1"/>
          </p:cNvSpPr>
          <p:nvPr/>
        </p:nvSpPr>
        <p:spPr bwMode="auto">
          <a:xfrm>
            <a:off x="0" y="0"/>
            <a:ext cx="9144000" cy="4800600"/>
          </a:xfrm>
          <a:prstGeom prst="rect">
            <a:avLst/>
          </a:prstGeom>
          <a:solidFill>
            <a:srgbClr val="196AB0"/>
          </a:solidFill>
          <a:ln w="9525">
            <a:noFill/>
            <a:miter lim="800000"/>
            <a:headEnd/>
            <a:tailEnd/>
          </a:ln>
        </p:spPr>
        <p:txBody>
          <a:bodyPr wrap="none" anchor="ctr"/>
          <a:lstStyle/>
          <a:p>
            <a:endParaRPr lang="en-US" dirty="0">
              <a:latin typeface="Adobe Garamond Pro"/>
            </a:endParaRPr>
          </a:p>
        </p:txBody>
      </p:sp>
      <p:sp>
        <p:nvSpPr>
          <p:cNvPr id="2" name="Title 1"/>
          <p:cNvSpPr>
            <a:spLocks noGrp="1"/>
          </p:cNvSpPr>
          <p:nvPr>
            <p:ph type="ctrTitle"/>
          </p:nvPr>
        </p:nvSpPr>
        <p:spPr>
          <a:xfrm>
            <a:off x="685800" y="1524000"/>
            <a:ext cx="7772400" cy="1470025"/>
          </a:xfrm>
          <a:prstGeom prst="rect">
            <a:avLst/>
          </a:prstGeom>
        </p:spPr>
        <p:txBody>
          <a:bodyPr>
            <a:normAutofit/>
          </a:bodyPr>
          <a:lstStyle>
            <a:lvl1pPr>
              <a:defRPr sz="3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2971800"/>
            <a:ext cx="6400800" cy="990600"/>
          </a:xfrm>
          <a:prstGeom prst="rect">
            <a:avLst/>
          </a:prstGeom>
        </p:spPr>
        <p:txBody>
          <a:bodyPr anchor="t">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2" name="Group 11"/>
          <p:cNvGrpSpPr/>
          <p:nvPr/>
        </p:nvGrpSpPr>
        <p:grpSpPr>
          <a:xfrm>
            <a:off x="685800" y="5029200"/>
            <a:ext cx="2133600" cy="1271588"/>
            <a:chOff x="685800" y="5029200"/>
            <a:chExt cx="2133600" cy="1271588"/>
          </a:xfrm>
        </p:grpSpPr>
        <p:pic>
          <p:nvPicPr>
            <p:cNvPr id="9" name="Picture 14" descr="PRH LOGO_CMYK"/>
            <p:cNvPicPr>
              <a:picLocks noChangeAspect="1" noChangeArrowheads="1"/>
            </p:cNvPicPr>
            <p:nvPr userDrawn="1"/>
          </p:nvPicPr>
          <p:blipFill>
            <a:blip r:embed="rId2" cstate="print"/>
            <a:srcRect l="33769" t="21548" r="30827" b="60190"/>
            <a:stretch>
              <a:fillRect/>
            </a:stretch>
          </p:blipFill>
          <p:spPr bwMode="auto">
            <a:xfrm>
              <a:off x="685800" y="5029200"/>
              <a:ext cx="1905000" cy="1271588"/>
            </a:xfrm>
            <a:prstGeom prst="rect">
              <a:avLst/>
            </a:prstGeom>
            <a:noFill/>
            <a:ln w="9525">
              <a:noFill/>
              <a:miter lim="800000"/>
              <a:headEnd/>
              <a:tailEnd/>
            </a:ln>
          </p:spPr>
        </p:pic>
        <p:sp>
          <p:nvSpPr>
            <p:cNvPr id="10" name="Text Box 16"/>
            <p:cNvSpPr txBox="1">
              <a:spLocks noChangeArrowheads="1"/>
            </p:cNvSpPr>
            <p:nvPr userDrawn="1"/>
          </p:nvSpPr>
          <p:spPr bwMode="auto">
            <a:xfrm>
              <a:off x="2590800" y="5075238"/>
              <a:ext cx="228600" cy="107722"/>
            </a:xfrm>
            <a:prstGeom prst="rect">
              <a:avLst/>
            </a:prstGeom>
            <a:noFill/>
            <a:ln w="9525">
              <a:noFill/>
              <a:miter lim="800000"/>
              <a:headEnd/>
              <a:tailEnd/>
            </a:ln>
          </p:spPr>
          <p:txBody>
            <a:bodyPr lIns="0" tIns="0" rIns="0" bIns="0">
              <a:spAutoFit/>
            </a:bodyPr>
            <a:lstStyle/>
            <a:p>
              <a:r>
                <a:rPr lang="en-US" sz="700" dirty="0">
                  <a:solidFill>
                    <a:srgbClr val="196AB0"/>
                  </a:solidFill>
                  <a:latin typeface="Adobe Garamond Pro" pitchFamily="32" charset="0"/>
                  <a:sym typeface="Symbol" pitchFamily="32" charset="2"/>
                </a:rPr>
                <a:t></a:t>
              </a:r>
              <a:endParaRPr lang="en-US" sz="800" dirty="0">
                <a:solidFill>
                  <a:srgbClr val="196AB0"/>
                </a:solidFill>
                <a:latin typeface="Adobe Garamond Pro" pitchFamily="32" charset="0"/>
              </a:endParaRPr>
            </a:p>
          </p:txBody>
        </p:sp>
      </p:grpSp>
      <p:sp>
        <p:nvSpPr>
          <p:cNvPr id="11" name="Rectangle 8"/>
          <p:cNvSpPr>
            <a:spLocks noChangeArrowheads="1"/>
          </p:cNvSpPr>
          <p:nvPr/>
        </p:nvSpPr>
        <p:spPr bwMode="auto">
          <a:xfrm>
            <a:off x="0" y="6477000"/>
            <a:ext cx="9144000" cy="381000"/>
          </a:xfrm>
          <a:prstGeom prst="rect">
            <a:avLst/>
          </a:prstGeom>
          <a:solidFill>
            <a:srgbClr val="EEA43F"/>
          </a:solidFill>
          <a:ln w="9525">
            <a:noFill/>
            <a:miter lim="800000"/>
            <a:headEnd/>
            <a:tailEnd/>
          </a:ln>
        </p:spPr>
        <p:txBody>
          <a:bodyPr wrap="none" anchor="ctr"/>
          <a:lstStyle/>
          <a:p>
            <a:pPr algn="r"/>
            <a:endParaRPr lang="en-US" dirty="0">
              <a:latin typeface="Adobe Garamond Pro"/>
            </a:endParaRPr>
          </a:p>
        </p:txBody>
      </p:sp>
      <p:sp>
        <p:nvSpPr>
          <p:cNvPr id="15" name="Text Placeholder 14"/>
          <p:cNvSpPr>
            <a:spLocks noGrp="1"/>
          </p:cNvSpPr>
          <p:nvPr>
            <p:ph type="body" sz="quarter" idx="10"/>
          </p:nvPr>
        </p:nvSpPr>
        <p:spPr>
          <a:xfrm>
            <a:off x="5562600" y="5486400"/>
            <a:ext cx="3352800" cy="304800"/>
          </a:xfrm>
          <a:prstGeom prst="rect">
            <a:avLst/>
          </a:prstGeom>
        </p:spPr>
        <p:txBody>
          <a:bodyPr anchor="ctr">
            <a:noAutofit/>
          </a:bodyPr>
          <a:lstStyle>
            <a:lvl1pPr algn="r">
              <a:buNone/>
              <a:defRPr sz="1800" b="0">
                <a:solidFill>
                  <a:schemeClr val="tx2">
                    <a:lumMod val="60000"/>
                    <a:lumOff val="40000"/>
                  </a:schemeClr>
                </a:solidFill>
                <a:latin typeface="Adobe Garamond Pro"/>
              </a:defRPr>
            </a:lvl1pPr>
            <a:lvl2pPr algn="r">
              <a:buNone/>
              <a:defRPr sz="1200">
                <a:solidFill>
                  <a:schemeClr val="tx2">
                    <a:lumMod val="60000"/>
                    <a:lumOff val="40000"/>
                  </a:schemeClr>
                </a:solidFill>
                <a:latin typeface="Adobe Garamond Pro"/>
              </a:defRPr>
            </a:lvl2pPr>
            <a:lvl3pPr algn="r">
              <a:buNone/>
              <a:defRPr sz="1200">
                <a:solidFill>
                  <a:schemeClr val="tx2">
                    <a:lumMod val="60000"/>
                    <a:lumOff val="40000"/>
                  </a:schemeClr>
                </a:solidFill>
                <a:latin typeface="Adobe Garamond Pro"/>
              </a:defRPr>
            </a:lvl3pPr>
            <a:lvl4pPr algn="r">
              <a:buNone/>
              <a:defRPr sz="1200">
                <a:solidFill>
                  <a:schemeClr val="tx2">
                    <a:lumMod val="60000"/>
                    <a:lumOff val="40000"/>
                  </a:schemeClr>
                </a:solidFill>
                <a:latin typeface="Adobe Garamond Pro"/>
              </a:defRPr>
            </a:lvl4pPr>
            <a:lvl5pPr algn="r">
              <a:buNone/>
              <a:defRPr sz="1200">
                <a:solidFill>
                  <a:schemeClr val="tx2">
                    <a:lumMod val="60000"/>
                    <a:lumOff val="40000"/>
                  </a:schemeClr>
                </a:solidFill>
                <a:latin typeface="Adobe Garamond Pro"/>
              </a:defRPr>
            </a:lvl5pPr>
          </a:lstStyle>
          <a:p>
            <a:pPr lvl="0"/>
            <a:r>
              <a:rPr lang="en-US" smtClean="0"/>
              <a:t>Click to edit Master text styles</a:t>
            </a:r>
          </a:p>
        </p:txBody>
      </p:sp>
      <p:pic>
        <p:nvPicPr>
          <p:cNvPr id="13" name="Picture 2" descr="M:\Education, Research and Training Division\Medical Education\2. ARSHEP\4th Edition ARSHEP modules\New ARSHEP Logos\ARSHEP_LOGO_2013_largeBW.jpg"/>
          <p:cNvPicPr>
            <a:picLocks noChangeAspect="1" noChangeArrowheads="1"/>
          </p:cNvPicPr>
          <p:nvPr/>
        </p:nvPicPr>
        <p:blipFill>
          <a:blip r:embed="rId3" cstate="print"/>
          <a:srcRect/>
          <a:stretch>
            <a:fillRect/>
          </a:stretch>
        </p:blipFill>
        <p:spPr bwMode="auto">
          <a:xfrm>
            <a:off x="2743200" y="5029200"/>
            <a:ext cx="2209800" cy="1304865"/>
          </a:xfrm>
          <a:prstGeom prst="rect">
            <a:avLst/>
          </a:prstGeom>
          <a:noFill/>
        </p:spPr>
      </p:pic>
    </p:spTree>
    <p:extLst>
      <p:ext uri="{BB962C8B-B14F-4D97-AF65-F5344CB8AC3E}">
        <p14:creationId xmlns:p14="http://schemas.microsoft.com/office/powerpoint/2010/main" val="176512674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685800" y="4838700"/>
            <a:ext cx="7772400" cy="1470025"/>
          </a:xfrm>
        </p:spPr>
        <p:txBody>
          <a:bodyPr/>
          <a:lstStyle>
            <a:lvl1pPr algn="ctr">
              <a:defRPr sz="4000">
                <a:ln>
                  <a:noFill/>
                </a:ln>
                <a:latin typeface="Adobe Garamond Pro"/>
              </a:defRPr>
            </a:lvl1pPr>
          </a:lstStyle>
          <a:p>
            <a:r>
              <a:rPr lang="en-US" dirty="0" smtClean="0"/>
              <a:t>Click to edit Master title style</a:t>
            </a:r>
            <a:endParaRPr lang="en-US" dirty="0"/>
          </a:p>
        </p:txBody>
      </p:sp>
      <p:sp>
        <p:nvSpPr>
          <p:cNvPr id="112643" name="Rectangle 3"/>
          <p:cNvSpPr>
            <a:spLocks noGrp="1" noChangeArrowheads="1"/>
          </p:cNvSpPr>
          <p:nvPr>
            <p:ph type="subTitle" idx="1"/>
          </p:nvPr>
        </p:nvSpPr>
        <p:spPr>
          <a:xfrm>
            <a:off x="1371600" y="6019800"/>
            <a:ext cx="6400800" cy="685800"/>
          </a:xfrm>
          <a:prstGeom prst="rect">
            <a:avLst/>
          </a:prstGeom>
        </p:spPr>
        <p:txBody>
          <a:bodyPr/>
          <a:lstStyle>
            <a:lvl1pPr marL="0" indent="0" algn="ctr">
              <a:buFont typeface="Wingding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407550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1295400" y="457200"/>
            <a:ext cx="7581900" cy="990600"/>
          </a:xfrm>
        </p:spPr>
        <p:txBody>
          <a:bodyPr/>
          <a:lstStyle>
            <a:lvl1pPr>
              <a:defRPr sz="4000">
                <a:ln>
                  <a:noFill/>
                </a:ln>
              </a:defRPr>
            </a:lvl1pPr>
          </a:lstStyle>
          <a:p>
            <a:r>
              <a:rPr lang="en-US" dirty="0" smtClean="0"/>
              <a:t>Click to edit Master title style</a:t>
            </a:r>
            <a:endParaRPr lang="en-US" dirty="0"/>
          </a:p>
        </p:txBody>
      </p:sp>
      <p:sp>
        <p:nvSpPr>
          <p:cNvPr id="4" name="Date Placeholder 10"/>
          <p:cNvSpPr>
            <a:spLocks noGrp="1"/>
          </p:cNvSpPr>
          <p:nvPr>
            <p:ph type="dt" sz="half" idx="10"/>
          </p:nvPr>
        </p:nvSpPr>
        <p:spPr>
          <a:xfrm>
            <a:off x="457200" y="6245225"/>
            <a:ext cx="2133600" cy="476250"/>
          </a:xfrm>
          <a:prstGeom prst="rect">
            <a:avLst/>
          </a:prstGeom>
        </p:spPr>
        <p:txBody>
          <a:bodyPr/>
          <a:lstStyle>
            <a:lvl1pPr>
              <a:defRPr>
                <a:latin typeface="Adobe Garamond Pro"/>
              </a:defRPr>
            </a:lvl1pPr>
          </a:lstStyle>
          <a:p>
            <a:pPr>
              <a:defRPr/>
            </a:pPr>
            <a:endParaRPr lang="en-US" dirty="0"/>
          </a:p>
        </p:txBody>
      </p:sp>
      <p:sp>
        <p:nvSpPr>
          <p:cNvPr id="5" name="Footer Placeholder 12"/>
          <p:cNvSpPr>
            <a:spLocks noGrp="1"/>
          </p:cNvSpPr>
          <p:nvPr>
            <p:ph type="ftr" sz="quarter" idx="11"/>
          </p:nvPr>
        </p:nvSpPr>
        <p:spPr>
          <a:xfrm>
            <a:off x="3124200" y="6245225"/>
            <a:ext cx="2895600" cy="476250"/>
          </a:xfrm>
          <a:prstGeom prst="rect">
            <a:avLst/>
          </a:prstGeom>
        </p:spPr>
        <p:txBody>
          <a:bodyPr/>
          <a:lstStyle>
            <a:lvl1pPr>
              <a:defRPr>
                <a:latin typeface="Adobe Garamond Pro"/>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2404318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400">
                <a:latin typeface="+mn-lt"/>
              </a:defRPr>
            </a:lvl1pPr>
            <a:lvl2pPr>
              <a:defRPr sz="2200">
                <a:latin typeface="+mn-lt"/>
              </a:defRPr>
            </a:lvl2pPr>
            <a:lvl3pPr>
              <a:defRPr sz="2000">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lvl1pPr>
              <a:defRPr sz="2400">
                <a:latin typeface="+mn-lt"/>
              </a:defRPr>
            </a:lvl1pPr>
            <a:lvl2pPr>
              <a:defRPr sz="2200">
                <a:latin typeface="+mn-lt"/>
              </a:defRPr>
            </a:lvl2pPr>
            <a:lvl3pPr>
              <a:defRPr sz="2000">
                <a:latin typeface="+mn-lt"/>
              </a:defRPr>
            </a:lvl3pPr>
            <a:lvl4pPr>
              <a:defRPr sz="1800">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251575"/>
            <a:ext cx="2133600" cy="476250"/>
          </a:xfrm>
          <a:prstGeom prst="rect">
            <a:avLst/>
          </a:prstGeom>
        </p:spPr>
        <p:txBody>
          <a:bodyPr/>
          <a:lstStyle>
            <a:lvl1pPr>
              <a:defRPr>
                <a:latin typeface="Adobe Garamond Pro"/>
              </a:defRPr>
            </a:lvl1pPr>
          </a:lstStyle>
          <a:p>
            <a:pPr>
              <a:defRPr/>
            </a:pPr>
            <a:endParaRPr lang="en-US" dirty="0"/>
          </a:p>
        </p:txBody>
      </p:sp>
      <p:sp>
        <p:nvSpPr>
          <p:cNvPr id="6" name="Footer Placeholder 6"/>
          <p:cNvSpPr>
            <a:spLocks noGrp="1"/>
          </p:cNvSpPr>
          <p:nvPr>
            <p:ph type="ftr" sz="quarter" idx="11"/>
          </p:nvPr>
        </p:nvSpPr>
        <p:spPr>
          <a:xfrm>
            <a:off x="3124200" y="6248400"/>
            <a:ext cx="2895600" cy="476250"/>
          </a:xfrm>
          <a:prstGeom prst="rect">
            <a:avLst/>
          </a:prstGeom>
        </p:spPr>
        <p:txBody>
          <a:bodyPr anchor="ctr" anchorCtr="0"/>
          <a:lstStyle>
            <a:lvl1pPr algn="ctr">
              <a:defRPr sz="1400">
                <a:latin typeface="Adobe Garamond Pro" panose="02020502060506020403" pitchFamily="18" charset="0"/>
                <a:ea typeface="+mn-ea"/>
                <a:cs typeface="Arial"/>
              </a:defRPr>
            </a:lvl1pPr>
          </a:lstStyle>
          <a:p>
            <a:pPr>
              <a:defRPr/>
            </a:pPr>
            <a:endParaRPr lang="en-US" dirty="0"/>
          </a:p>
        </p:txBody>
      </p:sp>
    </p:spTree>
    <p:extLst>
      <p:ext uri="{BB962C8B-B14F-4D97-AF65-F5344CB8AC3E}">
        <p14:creationId xmlns:p14="http://schemas.microsoft.com/office/powerpoint/2010/main" val="269292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Text or Dat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685800" y="1295400"/>
            <a:ext cx="7772400" cy="4267200"/>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0" name="Group 9"/>
          <p:cNvGrpSpPr/>
          <p:nvPr/>
        </p:nvGrpSpPr>
        <p:grpSpPr>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extLst>
      <p:ext uri="{BB962C8B-B14F-4D97-AF65-F5344CB8AC3E}">
        <p14:creationId xmlns:p14="http://schemas.microsoft.com/office/powerpoint/2010/main" val="1523848744"/>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4114800"/>
          </a:xfrm>
          <a:prstGeom prst="rect">
            <a:avLst/>
          </a:prstGeom>
          <a:solidFill>
            <a:srgbClr val="196AB0"/>
          </a:solidFill>
          <a:ln w="9525">
            <a:noFill/>
            <a:miter lim="800000"/>
            <a:headEnd/>
            <a:tailEnd/>
          </a:ln>
        </p:spPr>
        <p:txBody>
          <a:bodyPr wrap="none" anchor="ctr"/>
          <a:lstStyle/>
          <a:p>
            <a:endParaRPr lang="en-US" dirty="0">
              <a:latin typeface="Adobe Garamond Pro"/>
            </a:endParaRPr>
          </a:p>
        </p:txBody>
      </p:sp>
      <p:grpSp>
        <p:nvGrpSpPr>
          <p:cNvPr id="11" name="Group 10"/>
          <p:cNvGrpSpPr/>
          <p:nvPr/>
        </p:nvGrpSpPr>
        <p:grpSpPr>
          <a:xfrm>
            <a:off x="762000" y="4849813"/>
            <a:ext cx="1524000" cy="865187"/>
            <a:chOff x="762000" y="4849813"/>
            <a:chExt cx="1524000" cy="865187"/>
          </a:xfrm>
        </p:grpSpPr>
        <p:pic>
          <p:nvPicPr>
            <p:cNvPr id="4" name="Picture 9" descr="PRH LOGO_CMYK"/>
            <p:cNvPicPr>
              <a:picLocks noChangeAspect="1" noChangeArrowheads="1"/>
            </p:cNvPicPr>
            <p:nvPr userDrawn="1"/>
          </p:nvPicPr>
          <p:blipFill>
            <a:blip r:embed="rId2" cstate="print"/>
            <a:srcRect l="33769" t="21548" r="30827" b="60190"/>
            <a:stretch>
              <a:fillRect/>
            </a:stretch>
          </p:blipFill>
          <p:spPr bwMode="auto">
            <a:xfrm>
              <a:off x="762000" y="4849813"/>
              <a:ext cx="1295400" cy="865187"/>
            </a:xfrm>
            <a:prstGeom prst="rect">
              <a:avLst/>
            </a:prstGeom>
            <a:noFill/>
            <a:ln w="9525">
              <a:noFill/>
              <a:miter lim="800000"/>
              <a:headEnd/>
              <a:tailEnd/>
            </a:ln>
          </p:spPr>
        </p:pic>
        <p:sp>
          <p:nvSpPr>
            <p:cNvPr id="5" name="Text Box 10"/>
            <p:cNvSpPr txBox="1">
              <a:spLocks noChangeArrowheads="1"/>
            </p:cNvSpPr>
            <p:nvPr userDrawn="1"/>
          </p:nvSpPr>
          <p:spPr bwMode="auto">
            <a:xfrm>
              <a:off x="2057400" y="4876800"/>
              <a:ext cx="228600" cy="107722"/>
            </a:xfrm>
            <a:prstGeom prst="rect">
              <a:avLst/>
            </a:prstGeom>
            <a:noFill/>
            <a:ln w="9525">
              <a:noFill/>
              <a:miter lim="800000"/>
              <a:headEnd/>
              <a:tailEnd/>
            </a:ln>
          </p:spPr>
          <p:txBody>
            <a:bodyPr lIns="0" tIns="0" rIns="0" bIns="0">
              <a:spAutoFit/>
            </a:bodyPr>
            <a:lstStyle/>
            <a:p>
              <a:r>
                <a:rPr lang="en-US" sz="700" dirty="0">
                  <a:solidFill>
                    <a:srgbClr val="196AB0"/>
                  </a:solidFill>
                  <a:latin typeface="Adobe Garamond Pro" pitchFamily="32" charset="0"/>
                  <a:sym typeface="Symbol" pitchFamily="32" charset="2"/>
                </a:rPr>
                <a:t></a:t>
              </a:r>
              <a:endParaRPr lang="en-US" sz="800" dirty="0">
                <a:solidFill>
                  <a:srgbClr val="196AB0"/>
                </a:solidFill>
                <a:latin typeface="Adobe Garamond Pro" pitchFamily="32" charset="0"/>
              </a:endParaRPr>
            </a:p>
          </p:txBody>
        </p:sp>
      </p:grpSp>
      <p:sp>
        <p:nvSpPr>
          <p:cNvPr id="6" name="Rectangle 7"/>
          <p:cNvSpPr>
            <a:spLocks noChangeArrowheads="1"/>
          </p:cNvSpPr>
          <p:nvPr/>
        </p:nvSpPr>
        <p:spPr bwMode="auto">
          <a:xfrm>
            <a:off x="0" y="6477000"/>
            <a:ext cx="9144000" cy="381000"/>
          </a:xfrm>
          <a:prstGeom prst="rect">
            <a:avLst/>
          </a:prstGeom>
          <a:solidFill>
            <a:srgbClr val="EEA33C"/>
          </a:solidFill>
          <a:ln w="9525">
            <a:noFill/>
            <a:miter lim="800000"/>
            <a:headEnd/>
            <a:tailEnd/>
          </a:ln>
        </p:spPr>
        <p:txBody>
          <a:bodyPr wrap="none" anchor="ctr"/>
          <a:lstStyle/>
          <a:p>
            <a:pPr algn="r"/>
            <a:endParaRPr lang="en-US" dirty="0">
              <a:latin typeface="Adobe Garamond Pro"/>
            </a:endParaRPr>
          </a:p>
        </p:txBody>
      </p:sp>
      <p:sp>
        <p:nvSpPr>
          <p:cNvPr id="8" name="Text Placeholder 7"/>
          <p:cNvSpPr>
            <a:spLocks noGrp="1"/>
          </p:cNvSpPr>
          <p:nvPr>
            <p:ph type="body" sz="quarter" idx="10"/>
          </p:nvPr>
        </p:nvSpPr>
        <p:spPr>
          <a:xfrm>
            <a:off x="2667000" y="4419600"/>
            <a:ext cx="6324600" cy="990600"/>
          </a:xfrm>
          <a:prstGeom prst="rect">
            <a:avLst/>
          </a:prstGeom>
        </p:spPr>
        <p:txBody>
          <a:bodyPr anchor="ctr">
            <a:noAutofit/>
          </a:bodyPr>
          <a:lstStyle>
            <a:lvl1pPr algn="r">
              <a:buNone/>
              <a:defRPr sz="3200">
                <a:solidFill>
                  <a:srgbClr val="0070C0"/>
                </a:solidFill>
              </a:defRPr>
            </a:lvl1pPr>
            <a:lvl2pPr>
              <a:buNone/>
              <a:defRPr sz="3600">
                <a:solidFill>
                  <a:schemeClr val="bg1"/>
                </a:solidFill>
              </a:defRPr>
            </a:lvl2pPr>
            <a:lvl3pPr>
              <a:buNone/>
              <a:defRPr sz="3600">
                <a:solidFill>
                  <a:schemeClr val="bg1"/>
                </a:solidFill>
              </a:defRPr>
            </a:lvl3pPr>
            <a:lvl4pPr>
              <a:buNone/>
              <a:defRPr sz="3600">
                <a:solidFill>
                  <a:schemeClr val="bg1"/>
                </a:solidFill>
              </a:defRPr>
            </a:lvl4pPr>
            <a:lvl5pPr>
              <a:buNone/>
              <a:defRPr sz="3600">
                <a:solidFill>
                  <a:schemeClr val="bg1"/>
                </a:solidFill>
              </a:defRPr>
            </a:lvl5pPr>
          </a:lstStyle>
          <a:p>
            <a:pPr lvl="0"/>
            <a:r>
              <a:rPr lang="en-US" smtClean="0"/>
              <a:t>Click to edit Master text styles</a:t>
            </a:r>
          </a:p>
        </p:txBody>
      </p:sp>
      <p:sp>
        <p:nvSpPr>
          <p:cNvPr id="13" name="Text Placeholder 12"/>
          <p:cNvSpPr>
            <a:spLocks noGrp="1"/>
          </p:cNvSpPr>
          <p:nvPr>
            <p:ph type="body" sz="quarter" idx="12"/>
          </p:nvPr>
        </p:nvSpPr>
        <p:spPr>
          <a:xfrm>
            <a:off x="4724400" y="5410200"/>
            <a:ext cx="4267200" cy="838200"/>
          </a:xfrm>
          <a:prstGeom prst="rect">
            <a:avLst/>
          </a:prstGeom>
        </p:spPr>
        <p:txBody>
          <a:bodyPr anchor="t"/>
          <a:lstStyle>
            <a:lvl1pPr algn="r">
              <a:buNone/>
              <a:defRPr>
                <a:solidFill>
                  <a:srgbClr val="0070C0"/>
                </a:solidFill>
              </a:defRPr>
            </a:lvl1pPr>
          </a:lstStyle>
          <a:p>
            <a:pPr lvl="0"/>
            <a:r>
              <a:rPr lang="en-US" smtClean="0"/>
              <a:t>Click to edit Master text styles</a:t>
            </a:r>
          </a:p>
        </p:txBody>
      </p:sp>
    </p:spTree>
    <p:extLst>
      <p:ext uri="{BB962C8B-B14F-4D97-AF65-F5344CB8AC3E}">
        <p14:creationId xmlns:p14="http://schemas.microsoft.com/office/powerpoint/2010/main" val="325072975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Only Slide">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lvl1pPr>
              <a:defRPr sz="3600"/>
            </a:lvl1pPr>
          </a:lstStyle>
          <a:p>
            <a:r>
              <a:rPr lang="en-US" smtClean="0"/>
              <a:t>Click to edit Master title style</a:t>
            </a:r>
            <a:endParaRPr lang="en-US" dirty="0"/>
          </a:p>
        </p:txBody>
      </p:sp>
      <p:grpSp>
        <p:nvGrpSpPr>
          <p:cNvPr id="7" name="Group 6"/>
          <p:cNvGrpSpPr/>
          <p:nvPr/>
        </p:nvGrpSpPr>
        <p:grpSpPr>
          <a:xfrm>
            <a:off x="685800" y="6094413"/>
            <a:ext cx="1143000" cy="611187"/>
            <a:chOff x="685800" y="6094413"/>
            <a:chExt cx="1143000" cy="611187"/>
          </a:xfrm>
        </p:grpSpPr>
        <p:pic>
          <p:nvPicPr>
            <p:cNvPr id="10"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1"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3"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extLst>
      <p:ext uri="{BB962C8B-B14F-4D97-AF65-F5344CB8AC3E}">
        <p14:creationId xmlns:p14="http://schemas.microsoft.com/office/powerpoint/2010/main" val="525578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8382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chemeClr val="accent2"/>
              </a:buClr>
              <a:defRPr sz="2400"/>
            </a:lvl1pPr>
            <a:lvl2pPr>
              <a:buClr>
                <a:schemeClr val="accent1"/>
              </a:buClr>
              <a:defRPr sz="2200"/>
            </a:lvl2pPr>
            <a:lvl3pPr>
              <a:defRPr sz="2000"/>
            </a:lvl3pPr>
            <a:lvl4pPr>
              <a:buClr>
                <a:schemeClr val="accent1"/>
              </a:buCl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Clr>
                <a:schemeClr val="accent2"/>
              </a:buClr>
              <a:defRPr sz="2400"/>
            </a:lvl1pPr>
            <a:lvl2pPr>
              <a:buClr>
                <a:schemeClr val="accent1"/>
              </a:buClr>
              <a:defRPr sz="2200"/>
            </a:lvl2pPr>
            <a:lvl3pPr>
              <a:defRPr sz="2000"/>
            </a:lvl3pPr>
            <a:lvl4pPr>
              <a:buClr>
                <a:schemeClr val="accent1"/>
              </a:buCl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13" descr="PRH LOGO_CMYK"/>
          <p:cNvPicPr>
            <a:picLocks noChangeAspect="1" noChangeArrowheads="1"/>
          </p:cNvPicPr>
          <p:nvPr/>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extLst>
      <p:ext uri="{BB962C8B-B14F-4D97-AF65-F5344CB8AC3E}">
        <p14:creationId xmlns:p14="http://schemas.microsoft.com/office/powerpoint/2010/main" val="243053790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040188" cy="879475"/>
          </a:xfrm>
          <a:prstGeom prst="rect">
            <a:avLst/>
          </a:prstGeo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a:prstGeom prst="rect">
            <a:avLst/>
          </a:prstGeom>
        </p:spPr>
        <p:txBody>
          <a:bodyPr/>
          <a:lstStyle>
            <a:lvl1pPr>
              <a:buClr>
                <a:schemeClr val="accent2"/>
              </a:buClr>
              <a:defRPr sz="2400"/>
            </a:lvl1pPr>
            <a:lvl2pPr>
              <a:buClr>
                <a:schemeClr val="accent1"/>
              </a:buClr>
              <a:defRPr sz="2000"/>
            </a:lvl2pPr>
            <a:lvl3pPr>
              <a:defRPr sz="1800"/>
            </a:lvl3pPr>
            <a:lvl4pPr>
              <a:buClr>
                <a:schemeClr val="accent1"/>
              </a:buCl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95400"/>
            <a:ext cx="4041775" cy="879475"/>
          </a:xfrm>
          <a:prstGeom prst="rect">
            <a:avLst/>
          </a:prstGeo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a:prstGeom prst="rect">
            <a:avLst/>
          </a:prstGeom>
        </p:spPr>
        <p:txBody>
          <a:bodyPr/>
          <a:lstStyle>
            <a:lvl1pPr>
              <a:buClr>
                <a:schemeClr val="accent2"/>
              </a:buClr>
              <a:defRPr sz="2400"/>
            </a:lvl1pPr>
            <a:lvl2pPr>
              <a:buClr>
                <a:schemeClr val="accent1"/>
              </a:buClr>
              <a:defRPr sz="2000"/>
            </a:lvl2pPr>
            <a:lvl3pPr>
              <a:defRPr sz="1800"/>
            </a:lvl3pPr>
            <a:lvl4pPr>
              <a:buClr>
                <a:schemeClr val="accent1"/>
              </a:buCl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4" name="Group 13"/>
          <p:cNvGrpSpPr/>
          <p:nvPr/>
        </p:nvGrpSpPr>
        <p:grpSpPr>
          <a:xfrm>
            <a:off x="685800" y="6094413"/>
            <a:ext cx="1143000" cy="611187"/>
            <a:chOff x="685800" y="6094413"/>
            <a:chExt cx="1143000" cy="611187"/>
          </a:xfrm>
        </p:grpSpPr>
        <p:pic>
          <p:nvPicPr>
            <p:cNvPr id="10"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1"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3"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extLst>
      <p:ext uri="{BB962C8B-B14F-4D97-AF65-F5344CB8AC3E}">
        <p14:creationId xmlns:p14="http://schemas.microsoft.com/office/powerpoint/2010/main" val="347561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9" name="Group 8"/>
          <p:cNvGrpSpPr/>
          <p:nvPr/>
        </p:nvGrpSpPr>
        <p:grpSpPr>
          <a:xfrm>
            <a:off x="685800" y="6094413"/>
            <a:ext cx="1143000" cy="611187"/>
            <a:chOff x="685800" y="6094413"/>
            <a:chExt cx="1143000" cy="611187"/>
          </a:xfrm>
        </p:grpSpPr>
        <p:pic>
          <p:nvPicPr>
            <p:cNvPr id="5"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6"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8"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extLst>
      <p:ext uri="{BB962C8B-B14F-4D97-AF65-F5344CB8AC3E}">
        <p14:creationId xmlns:p14="http://schemas.microsoft.com/office/powerpoint/2010/main" val="1479997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1601"/>
            <a:ext cx="5111750" cy="4495800"/>
          </a:xfrm>
          <a:prstGeom prst="rect">
            <a:avLst/>
          </a:prstGeom>
        </p:spPr>
        <p:txBody>
          <a:bodyPr/>
          <a:lstStyle>
            <a:lvl1pPr>
              <a:buClr>
                <a:schemeClr val="accent2"/>
              </a:buClr>
              <a:defRPr sz="2400"/>
            </a:lvl1pPr>
            <a:lvl2pPr>
              <a:buClr>
                <a:schemeClr val="accent1"/>
              </a:buClr>
              <a:defRPr sz="2200"/>
            </a:lvl2pPr>
            <a:lvl3pPr>
              <a:defRPr sz="2000"/>
            </a:lvl3pPr>
            <a:lvl4pPr>
              <a:buClr>
                <a:schemeClr val="accent1"/>
              </a:buCl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432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685800" y="6094413"/>
            <a:ext cx="1143000" cy="611187"/>
            <a:chOff x="685800" y="6094413"/>
            <a:chExt cx="1143000" cy="611187"/>
          </a:xfrm>
        </p:grpSpPr>
        <p:pic>
          <p:nvPicPr>
            <p:cNvPr id="8"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extLst>
      <p:ext uri="{BB962C8B-B14F-4D97-AF65-F5344CB8AC3E}">
        <p14:creationId xmlns:p14="http://schemas.microsoft.com/office/powerpoint/2010/main" val="360901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52600" y="11430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52600" y="5410200"/>
            <a:ext cx="5486400" cy="4572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3" name="Group 12"/>
          <p:cNvGrpSpPr/>
          <p:nvPr/>
        </p:nvGrpSpPr>
        <p:grpSpPr>
          <a:xfrm>
            <a:off x="685800" y="6094413"/>
            <a:ext cx="1143000" cy="611187"/>
            <a:chOff x="685800" y="6094413"/>
            <a:chExt cx="1143000" cy="611187"/>
          </a:xfrm>
        </p:grpSpPr>
        <p:pic>
          <p:nvPicPr>
            <p:cNvPr id="8"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
        <p:nvSpPr>
          <p:cNvPr id="12" name="Title 1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074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143000"/>
          </a:xfrm>
          <a:prstGeom prst="rect">
            <a:avLst/>
          </a:prstGeom>
          <a:solidFill>
            <a:srgbClr val="196AB0"/>
          </a:solidFill>
          <a:ln w="9525">
            <a:noFill/>
            <a:miter lim="800000"/>
            <a:headEnd/>
            <a:tailEnd/>
          </a:ln>
        </p:spPr>
        <p:txBody>
          <a:bodyPr wrap="none" anchor="ctr"/>
          <a:lstStyle/>
          <a:p>
            <a:endParaRPr lang="en-US" dirty="0">
              <a:latin typeface="Adobe Garamond Pro"/>
            </a:endParaRPr>
          </a:p>
        </p:txBody>
      </p:sp>
      <p:sp>
        <p:nvSpPr>
          <p:cNvPr id="9" name="Rectangle 9"/>
          <p:cNvSpPr txBox="1">
            <a:spLocks noChangeArrowheads="1"/>
          </p:cNvSpPr>
          <p:nvPr/>
        </p:nvSpPr>
        <p:spPr>
          <a:xfrm>
            <a:off x="685800" y="228600"/>
            <a:ext cx="7772400" cy="9144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400" b="0" i="0" u="none" strike="noStrike" kern="1200" cap="none" spc="0" normalizeH="0" baseline="0" noProof="0" dirty="0" smtClean="0">
              <a:ln>
                <a:noFill/>
              </a:ln>
              <a:solidFill>
                <a:schemeClr val="bg1"/>
              </a:solidFill>
              <a:effectLst/>
              <a:uLnTx/>
              <a:uFillTx/>
              <a:latin typeface="Helvetica Neue Bold Condensed" pitchFamily="32" charset="0"/>
              <a:ea typeface="+mj-ea"/>
              <a:cs typeface="+mj-cs"/>
            </a:endParaRPr>
          </a:p>
        </p:txBody>
      </p:sp>
      <p:sp>
        <p:nvSpPr>
          <p:cNvPr id="14" name="Rectangle 3"/>
          <p:cNvSpPr txBox="1">
            <a:spLocks noChangeArrowheads="1"/>
          </p:cNvSpPr>
          <p:nvPr/>
        </p:nvSpPr>
        <p:spPr>
          <a:xfrm>
            <a:off x="685800" y="1828800"/>
            <a:ext cx="7772400" cy="403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rgbClr val="196AB0"/>
              </a:buClr>
              <a:buSzTx/>
              <a:buFont typeface="Wingdings 3" pitchFamily="32" charset="2"/>
              <a:buChar char=""/>
              <a:tabLst/>
              <a:defRPr/>
            </a:pPr>
            <a:endParaRPr kumimoji="0" lang="en-US" sz="1800" b="0" i="0" u="none" strike="noStrike" kern="1200" cap="none" spc="0" normalizeH="0" baseline="0" noProof="0" dirty="0" smtClean="0">
              <a:ln>
                <a:noFill/>
              </a:ln>
              <a:solidFill>
                <a:schemeClr val="tx1"/>
              </a:solidFill>
              <a:effectLst/>
              <a:uLnTx/>
              <a:uFillTx/>
              <a:latin typeface="Adobe Garamond Pro" pitchFamily="32" charset="0"/>
              <a:ea typeface="+mn-ea"/>
              <a:cs typeface="+mn-cs"/>
            </a:endParaRPr>
          </a:p>
        </p:txBody>
      </p:sp>
      <p:sp>
        <p:nvSpPr>
          <p:cNvPr id="16" name="Title Placeholder 15"/>
          <p:cNvSpPr>
            <a:spLocks noGrp="1"/>
          </p:cNvSpPr>
          <p:nvPr>
            <p:ph type="title"/>
          </p:nvPr>
        </p:nvSpPr>
        <p:spPr>
          <a:xfrm>
            <a:off x="457200" y="76200"/>
            <a:ext cx="8229600" cy="914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Box 18"/>
          <p:cNvSpPr txBox="1">
            <a:spLocks noChangeArrowheads="1"/>
          </p:cNvSpPr>
          <p:nvPr userDrawn="1"/>
        </p:nvSpPr>
        <p:spPr bwMode="auto">
          <a:xfrm>
            <a:off x="3260725" y="112713"/>
            <a:ext cx="184150" cy="366712"/>
          </a:xfrm>
          <a:prstGeom prst="rect">
            <a:avLst/>
          </a:prstGeom>
          <a:noFill/>
          <a:ln w="9525">
            <a:noFill/>
            <a:miter lim="800000"/>
            <a:headEnd/>
            <a:tailEnd/>
          </a:ln>
          <a:effectLst/>
        </p:spPr>
        <p:txBody>
          <a:bodyPr wrap="none">
            <a:spAutoFit/>
          </a:bodyPr>
          <a:lstStyle/>
          <a:p>
            <a:pPr>
              <a:defRPr/>
            </a:pPr>
            <a:endParaRPr lang="en-US" dirty="0">
              <a:latin typeface="Adobe Garamond Pro"/>
              <a:cs typeface="Arial" pitchFamily="-107" charset="0"/>
            </a:endParaRPr>
          </a:p>
        </p:txBody>
      </p:sp>
    </p:spTree>
    <p:extLst>
      <p:ext uri="{BB962C8B-B14F-4D97-AF65-F5344CB8AC3E}">
        <p14:creationId xmlns:p14="http://schemas.microsoft.com/office/powerpoint/2010/main" val="1774835033"/>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timing>
    <p:tnLst>
      <p:par>
        <p:cTn id="1" dur="indefinite" restart="never" nodeType="tmRoot"/>
      </p:par>
    </p:tnLst>
  </p:timing>
  <p:hf sldNum="0" hdr="0" ftr="0" dt="0"/>
  <p:txStyles>
    <p:titleStyle>
      <a:lvl1pPr algn="ctr" defTabSz="914400" rtl="0" eaLnBrk="1" latinLnBrk="0" hangingPunct="1">
        <a:spcBef>
          <a:spcPct val="0"/>
        </a:spcBef>
        <a:buNone/>
        <a:defRPr kumimoji="0" lang="en-US" sz="3600" b="0" i="0" u="none" strike="noStrike" kern="1200" cap="none" spc="0" normalizeH="0" baseline="0" noProof="0" dirty="0" smtClean="0">
          <a:ln>
            <a:noFill/>
          </a:ln>
          <a:solidFill>
            <a:schemeClr val="bg1"/>
          </a:solidFill>
          <a:effectLst/>
          <a:uLnTx/>
          <a:uFillTx/>
          <a:latin typeface="+mj-lt"/>
          <a:ea typeface="+mn-ea"/>
          <a:cs typeface="+mn-cs"/>
        </a:defRPr>
      </a:lvl1pPr>
    </p:titleStyle>
    <p:bodyStyle>
      <a:lvl1pPr marL="342900" marR="0" indent="-342900" algn="l" defTabSz="914400" rtl="0" eaLnBrk="1" fontAlgn="auto" latinLnBrk="0" hangingPunct="1">
        <a:lnSpc>
          <a:spcPct val="100000"/>
        </a:lnSpc>
        <a:spcBef>
          <a:spcPct val="20000"/>
        </a:spcBef>
        <a:spcAft>
          <a:spcPts val="0"/>
        </a:spcAft>
        <a:buClr>
          <a:srgbClr val="0070C0"/>
        </a:buClr>
        <a:buSzTx/>
        <a:buFont typeface="Wingdings 3" pitchFamily="32" charset="2"/>
        <a:buChar char=""/>
        <a:tabLst/>
        <a:defRPr kumimoji="0" lang="en-US" sz="2200" b="0" i="0" u="none" strike="noStrike" kern="1200" cap="none" spc="0" normalizeH="0" baseline="0" noProof="0" dirty="0" smtClean="0">
          <a:ln>
            <a:noFill/>
          </a:ln>
          <a:solidFill>
            <a:schemeClr val="tx1"/>
          </a:solidFill>
          <a:effectLst/>
          <a:uLnTx/>
          <a:uFillTx/>
          <a:latin typeface="Adobe Garamond Pro Bold" pitchFamily="32"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6"/>
        </a:buClr>
        <a:buSzTx/>
        <a:buFont typeface="Wingdings 3" pitchFamily="32" charset="2"/>
        <a:buChar char=""/>
        <a:tabLst/>
        <a:defRPr kumimoji="0" lang="en-US" sz="1800" b="0" i="0" u="none" strike="noStrike" kern="1200" cap="none" spc="0" normalizeH="0" baseline="0" noProof="0" dirty="0" smtClean="0">
          <a:ln>
            <a:noFill/>
          </a:ln>
          <a:solidFill>
            <a:schemeClr val="tx1"/>
          </a:solidFill>
          <a:effectLst/>
          <a:uLnTx/>
          <a:uFillTx/>
          <a:latin typeface="Adobe Garamond Pro Bold" pitchFamily="3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mages.google.com/imgres?imgurl=http://www.pulmonaryfibrosis.org/mapUS3n.jpg&amp;imgrefurl=http://www.pulmonaryfibrosis.org/events.htm&amp;usg=__MrPjq8M7243cGuG-Z8XpUGnMzHU=&amp;h=576&amp;w=900&amp;sz=112&amp;hl=en&amp;start=8&amp;um=1&amp;tbnid=w8LhjH6PMGhtqM:&amp;tbnh=93&amp;tbnw=146&amp;prev=/images?q=map+of+US&amp;um=1&amp;hl=en&amp;safe=active&amp;rls=com.microsoft:*:IE-SearchBox&amp;rlz=1I7DKUS&amp;sa=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nihcm.org/pdf/NIHCMInterview-AbigailEnglish.pdf" TargetMode="External"/><Relationship Id="rId7" Type="http://schemas.openxmlformats.org/officeDocument/2006/relationships/hyperlink" Target="http://ncc.prevent.org/" TargetMode="External"/><Relationship Id="rId2" Type="http://schemas.openxmlformats.org/officeDocument/2006/relationships/hyperlink" Target="http://www.cicatelli.org/ipp/downloadable/nihcm-confidentiality-final.pdf-" TargetMode="External"/><Relationship Id="rId1" Type="http://schemas.openxmlformats.org/officeDocument/2006/relationships/slideLayout" Target="../slideLayouts/slideLayout2.xml"/><Relationship Id="rId6" Type="http://schemas.openxmlformats.org/officeDocument/2006/relationships/hyperlink" Target="http://www.prevent.org/data/files/ncc/whyscreenforchlamydia_web25_8-13-10.pdf" TargetMode="External"/><Relationship Id="rId5" Type="http://schemas.openxmlformats.org/officeDocument/2006/relationships/hyperlink" Target="http://www.itsyoursexlife.com/stds-testing-gyt" TargetMode="External"/><Relationship Id="rId4" Type="http://schemas.openxmlformats.org/officeDocument/2006/relationships/hyperlink" Target="http://www.thenationalalliance.org/"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www.cahl.org/" TargetMode="External"/><Relationship Id="rId3" Type="http://schemas.openxmlformats.org/officeDocument/2006/relationships/hyperlink" Target="http://www.advocatesforyouth.org/" TargetMode="External"/><Relationship Id="rId7" Type="http://schemas.openxmlformats.org/officeDocument/2006/relationships/hyperlink" Target="http://www.arhp.or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www.acog.org--/" TargetMode="External"/><Relationship Id="rId5" Type="http://schemas.openxmlformats.org/officeDocument/2006/relationships/hyperlink" Target="http://www.aclu.org/reproductive-freedom" TargetMode="External"/><Relationship Id="rId4" Type="http://schemas.openxmlformats.org/officeDocument/2006/relationships/hyperlink" Target="http://www.aap.org/" TargetMode="External"/><Relationship Id="rId9" Type="http://schemas.openxmlformats.org/officeDocument/2006/relationships/hyperlink" Target="http://www.glma.org/"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janefondacenter.emory.edu/" TargetMode="External"/><Relationship Id="rId7" Type="http://schemas.openxmlformats.org/officeDocument/2006/relationships/hyperlink" Target="http://www.prh.org/" TargetMode="External"/><Relationship Id="rId2" Type="http://schemas.openxmlformats.org/officeDocument/2006/relationships/hyperlink" Target="http://www.guttmacher.org/" TargetMode="External"/><Relationship Id="rId1" Type="http://schemas.openxmlformats.org/officeDocument/2006/relationships/slideLayout" Target="../slideLayouts/slideLayout2.xml"/><Relationship Id="rId6" Type="http://schemas.openxmlformats.org/officeDocument/2006/relationships/hyperlink" Target="http://www.naspag.org/" TargetMode="External"/><Relationship Id="rId5" Type="http://schemas.openxmlformats.org/officeDocument/2006/relationships/hyperlink" Target="http://www.prochoiceny.org/projects-campaigns/torch.shtml" TargetMode="External"/><Relationship Id="rId4" Type="http://schemas.openxmlformats.org/officeDocument/2006/relationships/hyperlink" Target="http://www.msm.edu/"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adolescenthealth.org/" TargetMode="External"/><Relationship Id="rId2" Type="http://schemas.openxmlformats.org/officeDocument/2006/relationships/hyperlink" Target="http://www.siecus.org/" TargetMode="External"/><Relationship Id="rId1" Type="http://schemas.openxmlformats.org/officeDocument/2006/relationships/slideLayout" Target="../slideLayouts/slideLayout2.xml"/><Relationship Id="rId6" Type="http://schemas.openxmlformats.org/officeDocument/2006/relationships/hyperlink" Target="http://www.spence-chapin.org/" TargetMode="External"/><Relationship Id="rId5" Type="http://schemas.openxmlformats.org/officeDocument/2006/relationships/hyperlink" Target="http://www.reproductiveaccess.org/" TargetMode="External"/><Relationship Id="rId4" Type="http://schemas.openxmlformats.org/officeDocument/2006/relationships/hyperlink" Target="http://www.plannedparenthood.or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p:txBody>
          <a:bodyPr/>
          <a:lstStyle/>
          <a:p>
            <a:r>
              <a:rPr lang="en-US" dirty="0" smtClean="0"/>
              <a:t>Providing Confidential Reproductive Health Care to Adolescents</a:t>
            </a:r>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smtClean="0"/>
              <a:t> Confidentiality: Parental Perspective</a:t>
            </a:r>
            <a:endParaRPr lang="en-US" dirty="0" smtClean="0"/>
          </a:p>
        </p:txBody>
      </p:sp>
      <p:sp>
        <p:nvSpPr>
          <p:cNvPr id="322563" name="Rectangle 3"/>
          <p:cNvSpPr>
            <a:spLocks noGrp="1" noChangeArrowheads="1"/>
          </p:cNvSpPr>
          <p:nvPr>
            <p:ph sz="quarter" idx="10"/>
          </p:nvPr>
        </p:nvSpPr>
        <p:spPr/>
        <p:txBody>
          <a:bodyPr/>
          <a:lstStyle/>
          <a:p>
            <a:endParaRPr lang="en-US" smtClean="0"/>
          </a:p>
          <a:p>
            <a:r>
              <a:rPr lang="en-US" smtClean="0"/>
              <a:t>Parents are not the enemy. </a:t>
            </a:r>
          </a:p>
          <a:p>
            <a:endParaRPr lang="en-US" smtClean="0"/>
          </a:p>
          <a:p>
            <a:r>
              <a:rPr lang="en-US" smtClean="0"/>
              <a:t>Parents are experiencing their own adjustment to their child’s adolescence. </a:t>
            </a:r>
          </a:p>
          <a:p>
            <a:endParaRPr lang="en-US" smtClean="0"/>
          </a:p>
          <a:p>
            <a:r>
              <a:rPr lang="en-US" smtClean="0"/>
              <a:t>Providers have an opportunity to educate parents about the need for confidentiality in the provider-patient encounter.</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smtClean="0"/>
              <a:t>Discuss Confidentiality in Advance</a:t>
            </a:r>
            <a:endParaRPr lang="en-US" dirty="0" smtClean="0"/>
          </a:p>
        </p:txBody>
      </p:sp>
      <p:sp>
        <p:nvSpPr>
          <p:cNvPr id="344067" name="Rectangle 3"/>
          <p:cNvSpPr>
            <a:spLocks noGrp="1" noChangeArrowheads="1"/>
          </p:cNvSpPr>
          <p:nvPr>
            <p:ph sz="quarter" idx="10"/>
          </p:nvPr>
        </p:nvSpPr>
        <p:spPr/>
        <p:txBody>
          <a:bodyPr/>
          <a:lstStyle/>
          <a:p>
            <a:endParaRPr lang="en-US" dirty="0" smtClean="0"/>
          </a:p>
          <a:p>
            <a:r>
              <a:rPr lang="en-US" dirty="0" smtClean="0"/>
              <a:t>Inform parents about confidentiality policy before a visit.</a:t>
            </a:r>
          </a:p>
          <a:p>
            <a:pPr lvl="1"/>
            <a:r>
              <a:rPr lang="en-US" dirty="0" smtClean="0"/>
              <a:t>Send a letter home:</a:t>
            </a:r>
          </a:p>
          <a:p>
            <a:pPr lvl="2"/>
            <a:r>
              <a:rPr lang="en-US" dirty="0" smtClean="0"/>
              <a:t>Detail when parent will or will not be included in the clinical </a:t>
            </a:r>
            <a:r>
              <a:rPr lang="en-US" dirty="0" smtClean="0"/>
              <a:t>visit</a:t>
            </a:r>
            <a:endParaRPr lang="en-US" dirty="0" smtClean="0"/>
          </a:p>
          <a:p>
            <a:pPr lvl="2"/>
            <a:r>
              <a:rPr lang="en-US" dirty="0" smtClean="0"/>
              <a:t>Discuss billing issues (e.g., routine STI testing, etc</a:t>
            </a:r>
            <a:r>
              <a:rPr lang="en-US" dirty="0" smtClean="0"/>
              <a:t>.)</a:t>
            </a:r>
            <a:endParaRPr lang="en-US" dirty="0" smtClean="0"/>
          </a:p>
          <a:p>
            <a:pPr lvl="1"/>
            <a:r>
              <a:rPr lang="en-US" dirty="0" smtClean="0"/>
              <a:t>Display materials discussing importance of doctor/patient confidentiality.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863600" y="1631950"/>
            <a:ext cx="7391400" cy="3962400"/>
          </a:xfrm>
          <a:prstGeom prst="rect">
            <a:avLst/>
          </a:prstGeom>
          <a:solidFill>
            <a:srgbClr val="FFFFFF"/>
          </a:solidFill>
          <a:ln w="57150" cmpd="thinThick">
            <a:solidFill>
              <a:srgbClr val="000080"/>
            </a:solidFill>
            <a:miter lim="800000"/>
            <a:headEnd/>
            <a:tailEnd/>
          </a:ln>
        </p:spPr>
        <p:txBody>
          <a:bodyPr/>
          <a:lstStyle/>
          <a:p>
            <a:pPr algn="ctr" eaLnBrk="0" hangingPunct="0"/>
            <a:endParaRPr lang="en-US" sz="2000" b="1" dirty="0">
              <a:solidFill>
                <a:srgbClr val="000000"/>
              </a:solidFill>
              <a:latin typeface="Adobe Garamond Pro"/>
            </a:endParaRPr>
          </a:p>
          <a:p>
            <a:pPr algn="ctr" eaLnBrk="0" hangingPunct="0"/>
            <a:r>
              <a:rPr lang="en-US" sz="2800" b="1" i="1" dirty="0">
                <a:solidFill>
                  <a:srgbClr val="000000"/>
                </a:solidFill>
                <a:latin typeface="Adobe Garamond Pro"/>
              </a:rPr>
              <a:t>OUR POLICY ON CONFIDENTIALITY</a:t>
            </a:r>
          </a:p>
          <a:p>
            <a:pPr eaLnBrk="0" hangingPunct="0"/>
            <a:endParaRPr lang="en-US" sz="2000" b="1" dirty="0">
              <a:solidFill>
                <a:srgbClr val="000000"/>
              </a:solidFill>
              <a:latin typeface="Adobe Garamond Pro"/>
            </a:endParaRPr>
          </a:p>
          <a:p>
            <a:pPr eaLnBrk="0" hangingPunct="0"/>
            <a:endParaRPr lang="en-US" sz="2000" b="1" dirty="0">
              <a:solidFill>
                <a:srgbClr val="000000"/>
              </a:solidFill>
              <a:latin typeface="Adobe Garamond Pro"/>
            </a:endParaRPr>
          </a:p>
          <a:p>
            <a:pPr algn="ctr" eaLnBrk="0" hangingPunct="0"/>
            <a:r>
              <a:rPr lang="en-US" sz="2600" b="1" dirty="0">
                <a:solidFill>
                  <a:srgbClr val="000000"/>
                </a:solidFill>
                <a:latin typeface="Adobe Garamond Pro"/>
              </a:rPr>
              <a:t>Our discussions with you are private. We hope that you feel free to talk openly with us about yourself and your health. Information is not shared with other people unless we are concerned that someone is in danger.</a:t>
            </a:r>
          </a:p>
          <a:p>
            <a:pPr algn="ctr" eaLnBrk="0" hangingPunct="0"/>
            <a:endParaRPr lang="en-US" sz="1700" b="1" i="1" dirty="0">
              <a:solidFill>
                <a:srgbClr val="000000"/>
              </a:solidFill>
              <a:latin typeface="Adobe Garamond Pro"/>
            </a:endParaRPr>
          </a:p>
          <a:p>
            <a:pPr lvl="1" eaLnBrk="0" hangingPunct="0"/>
            <a:r>
              <a:rPr lang="en-US" sz="1700" b="1" dirty="0">
                <a:solidFill>
                  <a:srgbClr val="000000"/>
                </a:solidFill>
                <a:latin typeface="Adobe Garamond Pro"/>
              </a:rPr>
              <a:t> </a:t>
            </a:r>
          </a:p>
          <a:p>
            <a:pPr eaLnBrk="0" hangingPunct="0"/>
            <a:endParaRPr lang="en-US" dirty="0">
              <a:latin typeface="Garamond" pitchFamily="18" charset="0"/>
            </a:endParaRPr>
          </a:p>
        </p:txBody>
      </p:sp>
      <p:sp>
        <p:nvSpPr>
          <p:cNvPr id="27651" name="Text Box 3"/>
          <p:cNvSpPr txBox="1">
            <a:spLocks noChangeArrowheads="1"/>
          </p:cNvSpPr>
          <p:nvPr/>
        </p:nvSpPr>
        <p:spPr bwMode="auto">
          <a:xfrm>
            <a:off x="2054026" y="6321623"/>
            <a:ext cx="4763548" cy="307777"/>
          </a:xfrm>
          <a:prstGeom prst="rect">
            <a:avLst/>
          </a:prstGeom>
          <a:noFill/>
          <a:ln w="9525">
            <a:noFill/>
            <a:miter lim="800000"/>
            <a:headEnd/>
            <a:tailEnd/>
          </a:ln>
        </p:spPr>
        <p:txBody>
          <a:bodyPr wrap="none">
            <a:spAutoFit/>
          </a:bodyPr>
          <a:lstStyle/>
          <a:p>
            <a:pPr eaLnBrk="0" hangingPunct="0"/>
            <a:r>
              <a:rPr lang="en-US" sz="1400" dirty="0">
                <a:latin typeface="Adobe Garamond Pro" panose="02020502060506020403" pitchFamily="18" charset="0"/>
                <a:cs typeface="Arial"/>
              </a:rPr>
              <a:t>Sample statement developed by: URMC Department of Pediatrics</a:t>
            </a:r>
          </a:p>
        </p:txBody>
      </p:sp>
      <p:sp>
        <p:nvSpPr>
          <p:cNvPr id="4" name="Title 3"/>
          <p:cNvSpPr>
            <a:spLocks noGrp="1"/>
          </p:cNvSpPr>
          <p:nvPr>
            <p:ph type="title"/>
          </p:nvPr>
        </p:nvSpPr>
        <p:spPr/>
        <p:txBody>
          <a:bodyPr/>
          <a:lstStyle/>
          <a:p>
            <a:r>
              <a:rPr lang="en-US" smtClean="0"/>
              <a:t>Sample Confidentiality Policy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endParaRPr lang="en-US" sz="1400" dirty="0">
              <a:latin typeface="Futura Md BT" charset="0"/>
            </a:endParaRPr>
          </a:p>
          <a:p>
            <a:pPr algn="r"/>
            <a:endParaRPr lang="en-US" sz="1400" dirty="0">
              <a:latin typeface="Futura Md BT" charset="0"/>
            </a:endParaRPr>
          </a:p>
          <a:p>
            <a:pPr algn="r"/>
            <a:endParaRPr lang="en-US" sz="1400" dirty="0">
              <a:latin typeface="Futura Md BT" charset="0"/>
            </a:endParaRPr>
          </a:p>
          <a:p>
            <a:pPr algn="r"/>
            <a:endParaRPr lang="en-US" sz="1400" dirty="0">
              <a:latin typeface="Futura Md BT" charset="0"/>
            </a:endParaRPr>
          </a:p>
          <a:p>
            <a:pPr algn="r"/>
            <a:endParaRPr lang="en-US" sz="1400" dirty="0">
              <a:latin typeface="Futura Md BT" charset="0"/>
            </a:endParaRPr>
          </a:p>
        </p:txBody>
      </p:sp>
      <p:sp>
        <p:nvSpPr>
          <p:cNvPr id="7" name="TextBox 6"/>
          <p:cNvSpPr>
            <a:spLocks noChangeArrowheads="1"/>
          </p:cNvSpPr>
          <p:nvPr/>
        </p:nvSpPr>
        <p:spPr bwMode="auto">
          <a:xfrm>
            <a:off x="1752600" y="1442799"/>
            <a:ext cx="7085013" cy="510778"/>
          </a:xfrm>
          <a:prstGeom prst="roundRect">
            <a:avLst>
              <a:gd name="adj" fmla="val 16667"/>
            </a:avLst>
          </a:prstGeom>
          <a:solidFill>
            <a:srgbClr val="002060"/>
          </a:solidFill>
          <a:ln w="9525">
            <a:solidFill>
              <a:srgbClr val="292989"/>
            </a:solidFill>
            <a:round/>
            <a:headEnd/>
            <a:tailEnd/>
          </a:ln>
          <a:effectLst>
            <a:outerShdw blurRad="63500" dist="23000" dir="5400000" rotWithShape="0">
              <a:srgbClr val="000000">
                <a:alpha val="34999"/>
              </a:srgbClr>
            </a:outerShdw>
          </a:effectLst>
        </p:spPr>
        <p:txBody>
          <a:bodyPr>
            <a:spAutoFit/>
          </a:bodyPr>
          <a:lstStyle/>
          <a:p>
            <a:pPr eaLnBrk="0" hangingPunct="0">
              <a:defRPr/>
            </a:pPr>
            <a:r>
              <a:rPr lang="en-US" sz="2400" dirty="0">
                <a:solidFill>
                  <a:schemeClr val="lt1"/>
                </a:solidFill>
                <a:latin typeface="+mn-lt"/>
                <a:cs typeface="+mn-cs"/>
              </a:rPr>
              <a:t>Lay out the course of the visit</a:t>
            </a:r>
          </a:p>
        </p:txBody>
      </p:sp>
      <p:sp>
        <p:nvSpPr>
          <p:cNvPr id="8" name="TextBox 7"/>
          <p:cNvSpPr>
            <a:spLocks noChangeArrowheads="1"/>
          </p:cNvSpPr>
          <p:nvPr/>
        </p:nvSpPr>
        <p:spPr bwMode="auto">
          <a:xfrm>
            <a:off x="1752600" y="2280999"/>
            <a:ext cx="7062788" cy="501848"/>
          </a:xfrm>
          <a:prstGeom prst="roundRect">
            <a:avLst>
              <a:gd name="adj" fmla="val 15037"/>
            </a:avLst>
          </a:prstGeom>
          <a:solidFill>
            <a:srgbClr val="002060"/>
          </a:solidFill>
          <a:ln w="9525">
            <a:solidFill>
              <a:srgbClr val="292989"/>
            </a:solidFill>
            <a:round/>
            <a:headEnd/>
            <a:tailEnd/>
          </a:ln>
          <a:effectLst>
            <a:outerShdw blurRad="63500" dist="23000" dir="5400000" rotWithShape="0">
              <a:srgbClr val="000000">
                <a:alpha val="34999"/>
              </a:srgbClr>
            </a:outerShdw>
          </a:effectLst>
        </p:spPr>
        <p:txBody>
          <a:bodyPr>
            <a:spAutoFit/>
          </a:bodyPr>
          <a:lstStyle/>
          <a:p>
            <a:pPr eaLnBrk="0" hangingPunct="0">
              <a:spcBef>
                <a:spcPct val="50000"/>
              </a:spcBef>
              <a:defRPr/>
            </a:pPr>
            <a:r>
              <a:rPr lang="en-US" sz="2400" dirty="0">
                <a:solidFill>
                  <a:srgbClr val="FFFFFF"/>
                </a:solidFill>
                <a:latin typeface="+mn-lt"/>
                <a:cs typeface="+mn-cs"/>
              </a:rPr>
              <a:t>Explain office policy regarding visits</a:t>
            </a:r>
          </a:p>
        </p:txBody>
      </p:sp>
      <p:sp>
        <p:nvSpPr>
          <p:cNvPr id="9" name="TextBox 8"/>
          <p:cNvSpPr>
            <a:spLocks noChangeArrowheads="1"/>
          </p:cNvSpPr>
          <p:nvPr/>
        </p:nvSpPr>
        <p:spPr bwMode="auto">
          <a:xfrm>
            <a:off x="1752600" y="3119199"/>
            <a:ext cx="7086600" cy="510778"/>
          </a:xfrm>
          <a:prstGeom prst="roundRect">
            <a:avLst>
              <a:gd name="adj" fmla="val 16667"/>
            </a:avLst>
          </a:prstGeom>
          <a:solidFill>
            <a:srgbClr val="002060"/>
          </a:solidFill>
          <a:ln w="9525">
            <a:solidFill>
              <a:srgbClr val="292989"/>
            </a:solidFill>
            <a:round/>
            <a:headEnd/>
            <a:tailEnd/>
          </a:ln>
          <a:effectLst>
            <a:outerShdw blurRad="63500" dist="23000" dir="5400000" rotWithShape="0">
              <a:srgbClr val="000000">
                <a:alpha val="34999"/>
              </a:srgbClr>
            </a:outerShdw>
          </a:effectLst>
        </p:spPr>
        <p:txBody>
          <a:bodyPr>
            <a:spAutoFit/>
          </a:bodyPr>
          <a:lstStyle/>
          <a:p>
            <a:pPr eaLnBrk="0" hangingPunct="0">
              <a:spcBef>
                <a:spcPct val="50000"/>
              </a:spcBef>
              <a:defRPr/>
            </a:pPr>
            <a:r>
              <a:rPr lang="en-US" sz="2400" dirty="0">
                <a:solidFill>
                  <a:srgbClr val="FFFFFF"/>
                </a:solidFill>
                <a:latin typeface="+mn-lt"/>
                <a:cs typeface="+mn-cs"/>
              </a:rPr>
              <a:t>Validate parental role </a:t>
            </a:r>
          </a:p>
        </p:txBody>
      </p:sp>
      <p:sp>
        <p:nvSpPr>
          <p:cNvPr id="10" name="TextBox 9"/>
          <p:cNvSpPr>
            <a:spLocks noChangeArrowheads="1"/>
          </p:cNvSpPr>
          <p:nvPr/>
        </p:nvSpPr>
        <p:spPr bwMode="auto">
          <a:xfrm>
            <a:off x="1755775" y="3960574"/>
            <a:ext cx="7073900" cy="510778"/>
          </a:xfrm>
          <a:prstGeom prst="roundRect">
            <a:avLst>
              <a:gd name="adj" fmla="val 16667"/>
            </a:avLst>
          </a:prstGeom>
          <a:solidFill>
            <a:srgbClr val="002060"/>
          </a:solidFill>
          <a:ln w="9525">
            <a:solidFill>
              <a:srgbClr val="292989"/>
            </a:solidFill>
            <a:round/>
            <a:headEnd/>
            <a:tailEnd/>
          </a:ln>
          <a:effectLst>
            <a:outerShdw blurRad="63500" dist="23000" dir="5400000" rotWithShape="0">
              <a:srgbClr val="000000">
                <a:alpha val="34999"/>
              </a:srgbClr>
            </a:outerShdw>
          </a:effectLst>
        </p:spPr>
        <p:txBody>
          <a:bodyPr>
            <a:spAutoFit/>
          </a:bodyPr>
          <a:lstStyle/>
          <a:p>
            <a:pPr eaLnBrk="0" hangingPunct="0">
              <a:spcBef>
                <a:spcPct val="50000"/>
              </a:spcBef>
              <a:defRPr/>
            </a:pPr>
            <a:r>
              <a:rPr lang="en-US" sz="2400" dirty="0">
                <a:solidFill>
                  <a:srgbClr val="FFFFFF"/>
                </a:solidFill>
                <a:latin typeface="+mn-lt"/>
                <a:cs typeface="+mn-cs"/>
              </a:rPr>
              <a:t>Elicit any specific questions</a:t>
            </a:r>
            <a:r>
              <a:rPr lang="en-US" sz="2400" dirty="0" smtClean="0">
                <a:solidFill>
                  <a:srgbClr val="FFFFFF"/>
                </a:solidFill>
                <a:latin typeface="+mn-lt"/>
                <a:cs typeface="+mn-cs"/>
              </a:rPr>
              <a:t>/concerns</a:t>
            </a:r>
            <a:endParaRPr lang="en-US" sz="2400" dirty="0">
              <a:solidFill>
                <a:srgbClr val="FFFFFF"/>
              </a:solidFill>
              <a:latin typeface="+mn-lt"/>
              <a:cs typeface="+mn-cs"/>
            </a:endParaRPr>
          </a:p>
        </p:txBody>
      </p:sp>
      <p:sp>
        <p:nvSpPr>
          <p:cNvPr id="11" name="TextBox 10"/>
          <p:cNvSpPr>
            <a:spLocks noChangeArrowheads="1"/>
          </p:cNvSpPr>
          <p:nvPr/>
        </p:nvSpPr>
        <p:spPr bwMode="auto">
          <a:xfrm>
            <a:off x="1752600" y="4871799"/>
            <a:ext cx="7086600" cy="919401"/>
          </a:xfrm>
          <a:prstGeom prst="roundRect">
            <a:avLst>
              <a:gd name="adj" fmla="val 16667"/>
            </a:avLst>
          </a:prstGeom>
          <a:solidFill>
            <a:srgbClr val="002060"/>
          </a:solidFill>
          <a:ln w="9525">
            <a:solidFill>
              <a:srgbClr val="292989"/>
            </a:solidFill>
            <a:round/>
            <a:headEnd/>
            <a:tailEnd/>
          </a:ln>
          <a:effectLst>
            <a:outerShdw blurRad="63500" dist="23000" dir="5400000" rotWithShape="0">
              <a:srgbClr val="000000">
                <a:alpha val="34999"/>
              </a:srgbClr>
            </a:outerShdw>
          </a:effectLst>
        </p:spPr>
        <p:txBody>
          <a:bodyPr>
            <a:spAutoFit/>
          </a:bodyPr>
          <a:lstStyle/>
          <a:p>
            <a:pPr eaLnBrk="0" hangingPunct="0">
              <a:spcBef>
                <a:spcPct val="50000"/>
              </a:spcBef>
              <a:defRPr/>
            </a:pPr>
            <a:r>
              <a:rPr lang="en-US" sz="2400" dirty="0">
                <a:solidFill>
                  <a:srgbClr val="FFFFFF"/>
                </a:solidFill>
                <a:latin typeface="+mn-lt"/>
                <a:cs typeface="+mn-cs"/>
              </a:rPr>
              <a:t>Direct questions to the youth while appreciating parental input</a:t>
            </a:r>
          </a:p>
        </p:txBody>
      </p:sp>
      <p:pic>
        <p:nvPicPr>
          <p:cNvPr id="2" name="Picture 6" descr="73105864.jpg"/>
          <p:cNvPicPr>
            <a:picLocks noChangeAspect="1"/>
          </p:cNvPicPr>
          <p:nvPr/>
        </p:nvPicPr>
        <p:blipFill>
          <a:blip r:embed="rId3" cstate="print"/>
          <a:stretch>
            <a:fillRect/>
          </a:stretch>
        </p:blipFill>
        <p:spPr>
          <a:xfrm>
            <a:off x="236866" y="2364954"/>
            <a:ext cx="1364830" cy="2049138"/>
          </a:xfrm>
          <a:prstGeom prst="rect">
            <a:avLst/>
          </a:prstGeom>
          <a:ln>
            <a:noFill/>
          </a:ln>
          <a:effectLst>
            <a:softEdge rad="112500"/>
          </a:effectLst>
        </p:spPr>
      </p:pic>
      <p:sp>
        <p:nvSpPr>
          <p:cNvPr id="5" name="Title 4"/>
          <p:cNvSpPr>
            <a:spLocks noGrp="1"/>
          </p:cNvSpPr>
          <p:nvPr>
            <p:ph type="title"/>
          </p:nvPr>
        </p:nvSpPr>
        <p:spPr/>
        <p:txBody>
          <a:bodyPr/>
          <a:lstStyle/>
          <a:p>
            <a:r>
              <a:rPr lang="en-US" smtClean="0"/>
              <a:t>Meeting the Parents for the First Time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smtClean="0"/>
              <a:t>Asking the Parent to “Please step out…”</a:t>
            </a:r>
            <a:endParaRPr lang="en-US" dirty="0" smtClean="0"/>
          </a:p>
        </p:txBody>
      </p:sp>
      <p:graphicFrame>
        <p:nvGraphicFramePr>
          <p:cNvPr id="7" name="Diagram 6"/>
          <p:cNvGraphicFramePr/>
          <p:nvPr>
            <p:extLst>
              <p:ext uri="{D42A27DB-BD31-4B8C-83A1-F6EECF244321}">
                <p14:modId xmlns:p14="http://schemas.microsoft.com/office/powerpoint/2010/main" val="620662596"/>
              </p:ext>
            </p:extLst>
          </p:nvPr>
        </p:nvGraphicFramePr>
        <p:xfrm>
          <a:off x="762000" y="1143000"/>
          <a:ext cx="8077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5"/>
          <p:cNvSpPr>
            <a:spLocks noGrp="1" noChangeArrowheads="1"/>
          </p:cNvSpPr>
          <p:nvPr>
            <p:ph type="title"/>
          </p:nvPr>
        </p:nvSpPr>
        <p:spPr/>
        <p:txBody>
          <a:bodyPr/>
          <a:lstStyle/>
          <a:p>
            <a:r>
              <a:rPr lang="en-US" smtClean="0"/>
              <a:t>Case Questions for Discussion</a:t>
            </a:r>
            <a:endParaRPr lang="en-US" dirty="0" smtClean="0"/>
          </a:p>
        </p:txBody>
      </p:sp>
      <p:sp>
        <p:nvSpPr>
          <p:cNvPr id="30722" name="Rectangle 6"/>
          <p:cNvSpPr>
            <a:spLocks noGrp="1" noChangeArrowheads="1"/>
          </p:cNvSpPr>
          <p:nvPr>
            <p:ph sz="quarter" idx="10"/>
          </p:nvPr>
        </p:nvSpPr>
        <p:spPr/>
        <p:txBody>
          <a:bodyPr/>
          <a:lstStyle/>
          <a:p>
            <a:endParaRPr lang="en-US" smtClean="0"/>
          </a:p>
          <a:p>
            <a:r>
              <a:rPr lang="en-US" smtClean="0"/>
              <a:t>After you have asked the mother to “please step out,” Michelle confides in you that she has had unprotected sex and thinks she might be pregnant. </a:t>
            </a:r>
            <a:endParaRPr lang="en-US" dirty="0" smtClean="0"/>
          </a:p>
        </p:txBody>
      </p:sp>
      <p:sp>
        <p:nvSpPr>
          <p:cNvPr id="30724" name="Text Box 4"/>
          <p:cNvSpPr txBox="1">
            <a:spLocks noChangeArrowheads="1"/>
          </p:cNvSpPr>
          <p:nvPr/>
        </p:nvSpPr>
        <p:spPr bwMode="auto">
          <a:xfrm>
            <a:off x="457200" y="6248400"/>
            <a:ext cx="5180013" cy="641350"/>
          </a:xfrm>
          <a:prstGeom prst="rect">
            <a:avLst/>
          </a:prstGeom>
          <a:noFill/>
          <a:ln w="9525">
            <a:noFill/>
            <a:miter lim="800000"/>
            <a:headEnd/>
            <a:tailEnd/>
          </a:ln>
        </p:spPr>
        <p:txBody>
          <a:bodyPr>
            <a:spAutoFit/>
          </a:bodyPr>
          <a:lstStyle/>
          <a:p>
            <a:pPr eaLnBrk="0" hangingPunct="0"/>
            <a:endParaRPr lang="en-US" dirty="0">
              <a:latin typeface="Garamond" pitchFamily="18" charset="0"/>
            </a:endParaRPr>
          </a:p>
          <a:p>
            <a:pPr eaLnBrk="0" hangingPunct="0"/>
            <a:endParaRPr lang="en-US" dirty="0">
              <a:latin typeface="Garamond" pitchFamily="18" charset="0"/>
            </a:endParaRPr>
          </a:p>
        </p:txBody>
      </p:sp>
      <p:pic>
        <p:nvPicPr>
          <p:cNvPr id="7" name="Picture 6"/>
          <p:cNvPicPr>
            <a:picLocks noChangeAspect="1"/>
          </p:cNvPicPr>
          <p:nvPr/>
        </p:nvPicPr>
        <p:blipFill>
          <a:blip r:embed="rId3"/>
          <a:stretch>
            <a:fillRect/>
          </a:stretch>
        </p:blipFill>
        <p:spPr>
          <a:xfrm>
            <a:off x="6096000" y="3429000"/>
            <a:ext cx="2342317" cy="2362200"/>
          </a:xfrm>
          <a:prstGeom prst="rect">
            <a:avLst/>
          </a:prstGeom>
          <a:ln>
            <a:noFill/>
          </a:ln>
          <a:effectLst>
            <a:softEdge rad="112500"/>
          </a:effectLst>
        </p:spPr>
      </p:pic>
      <p:sp>
        <p:nvSpPr>
          <p:cNvPr id="8" name="TextBox 7"/>
          <p:cNvSpPr txBox="1">
            <a:spLocks noChangeArrowheads="1"/>
          </p:cNvSpPr>
          <p:nvPr/>
        </p:nvSpPr>
        <p:spPr bwMode="auto">
          <a:xfrm>
            <a:off x="762000" y="3810000"/>
            <a:ext cx="5334000" cy="1846659"/>
          </a:xfrm>
          <a:prstGeom prst="rect">
            <a:avLst/>
          </a:prstGeom>
          <a:noFill/>
          <a:ln w="9525">
            <a:noFill/>
            <a:miter lim="800000"/>
            <a:headEnd/>
            <a:tailEnd/>
          </a:ln>
        </p:spPr>
        <p:txBody>
          <a:bodyPr>
            <a:spAutoFit/>
          </a:bodyPr>
          <a:lstStyle/>
          <a:p>
            <a:pPr algn="ctr">
              <a:spcBef>
                <a:spcPct val="20000"/>
              </a:spcBef>
              <a:buClr>
                <a:srgbClr val="92D050"/>
              </a:buClr>
            </a:pPr>
            <a:r>
              <a:rPr lang="en-US" sz="3200" i="1" dirty="0">
                <a:solidFill>
                  <a:srgbClr val="000000"/>
                </a:solidFill>
                <a:latin typeface="Adobe Garamond Pro"/>
              </a:rPr>
              <a:t>Can she consent to a pregnancy test without the consent </a:t>
            </a:r>
            <a:r>
              <a:rPr lang="en-US" sz="3200" i="1" dirty="0" smtClean="0">
                <a:solidFill>
                  <a:srgbClr val="000000"/>
                </a:solidFill>
                <a:latin typeface="Adobe Garamond Pro"/>
              </a:rPr>
              <a:t/>
            </a:r>
            <a:br>
              <a:rPr lang="en-US" sz="3200" i="1" dirty="0" smtClean="0">
                <a:solidFill>
                  <a:srgbClr val="000000"/>
                </a:solidFill>
                <a:latin typeface="Adobe Garamond Pro"/>
              </a:rPr>
            </a:br>
            <a:r>
              <a:rPr lang="en-US" sz="3200" i="1" dirty="0" smtClean="0">
                <a:solidFill>
                  <a:srgbClr val="000000"/>
                </a:solidFill>
                <a:latin typeface="Adobe Garamond Pro"/>
              </a:rPr>
              <a:t>of </a:t>
            </a:r>
            <a:r>
              <a:rPr lang="en-US" sz="3200" i="1" dirty="0">
                <a:solidFill>
                  <a:srgbClr val="000000"/>
                </a:solidFill>
                <a:latin typeface="Adobe Garamond Pro"/>
              </a:rPr>
              <a:t>a parent?</a:t>
            </a:r>
            <a:r>
              <a:rPr lang="en-US" sz="3200" dirty="0">
                <a:solidFill>
                  <a:srgbClr val="000000"/>
                </a:solidFill>
                <a:latin typeface="Adobe Garamond Pro"/>
              </a:rPr>
              <a:t> </a:t>
            </a:r>
          </a:p>
          <a:p>
            <a:pPr marL="342900" indent="-342900" algn="ctr"/>
            <a:endParaRPr lang="en-US" dirty="0">
              <a:solidFill>
                <a:srgbClr val="000000"/>
              </a:solidFill>
              <a:latin typeface="Adobe Garamond Pro"/>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5"/>
          <p:cNvSpPr>
            <a:spLocks noGrp="1" noChangeArrowheads="1"/>
          </p:cNvSpPr>
          <p:nvPr>
            <p:ph type="title"/>
          </p:nvPr>
        </p:nvSpPr>
        <p:spPr/>
        <p:txBody>
          <a:bodyPr/>
          <a:lstStyle/>
          <a:p>
            <a:r>
              <a:rPr lang="en-US" smtClean="0"/>
              <a:t>Minors Can Consent to </a:t>
            </a:r>
            <a:br>
              <a:rPr lang="en-US" smtClean="0"/>
            </a:br>
            <a:r>
              <a:rPr lang="en-US" smtClean="0"/>
              <a:t>Many Health Care Services</a:t>
            </a:r>
            <a:endParaRPr lang="en-US" dirty="0" smtClean="0"/>
          </a:p>
        </p:txBody>
      </p:sp>
      <p:sp>
        <p:nvSpPr>
          <p:cNvPr id="355334" name="Rectangle 6"/>
          <p:cNvSpPr>
            <a:spLocks noGrp="1" noChangeArrowheads="1"/>
          </p:cNvSpPr>
          <p:nvPr>
            <p:ph sz="quarter" idx="10"/>
          </p:nvPr>
        </p:nvSpPr>
        <p:spPr/>
        <p:txBody>
          <a:bodyPr/>
          <a:lstStyle/>
          <a:p>
            <a:endParaRPr lang="en-US" smtClean="0"/>
          </a:p>
          <a:p>
            <a:r>
              <a:rPr lang="en-US" smtClean="0"/>
              <a:t>States have expanded minors’ authority to consent for </a:t>
            </a:r>
            <a:br>
              <a:rPr lang="en-US" smtClean="0"/>
            </a:br>
            <a:r>
              <a:rPr lang="en-US" smtClean="0"/>
              <a:t>health care. </a:t>
            </a:r>
          </a:p>
          <a:p>
            <a:pPr lvl="1"/>
            <a:r>
              <a:rPr lang="en-US" smtClean="0"/>
              <a:t>Signifies recognition that mandated parental involvement can deter teens from seeking services</a:t>
            </a:r>
          </a:p>
          <a:p>
            <a:pPr lvl="1"/>
            <a:endParaRPr lang="en-US" smtClean="0"/>
          </a:p>
          <a:p>
            <a:r>
              <a:rPr lang="en-US" smtClean="0"/>
              <a:t>Even without relevant specific statutes, physicians commonly provide care to a mature minor without parental consent. </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mtClean="0"/>
              <a:t>Legal Rights Differ by State</a:t>
            </a:r>
            <a:endParaRPr lang="en-US" dirty="0" smtClean="0"/>
          </a:p>
        </p:txBody>
      </p:sp>
      <p:sp>
        <p:nvSpPr>
          <p:cNvPr id="348163" name="Rectangle 3"/>
          <p:cNvSpPr>
            <a:spLocks noGrp="1" noChangeArrowheads="1"/>
          </p:cNvSpPr>
          <p:nvPr>
            <p:ph sz="quarter" idx="10"/>
          </p:nvPr>
        </p:nvSpPr>
        <p:spPr/>
        <p:txBody>
          <a:bodyPr/>
          <a:lstStyle/>
          <a:p>
            <a:endParaRPr lang="en-US" smtClean="0"/>
          </a:p>
          <a:p>
            <a:r>
              <a:rPr lang="en-US" smtClean="0"/>
              <a:t>Laws vary by state regarding minors’ rights to confidential care. </a:t>
            </a:r>
          </a:p>
          <a:p>
            <a:r>
              <a:rPr lang="en-US" smtClean="0"/>
              <a:t>State-by-state factors affecting rights:</a:t>
            </a:r>
          </a:p>
          <a:p>
            <a:pPr lvl="1"/>
            <a:r>
              <a:rPr lang="en-US" smtClean="0"/>
              <a:t>Legal definition of “minor” </a:t>
            </a:r>
          </a:p>
          <a:p>
            <a:pPr lvl="1"/>
            <a:r>
              <a:rPr lang="en-US" smtClean="0"/>
              <a:t>Conditions of legal emancipation </a:t>
            </a:r>
          </a:p>
          <a:p>
            <a:pPr lvl="1"/>
            <a:r>
              <a:rPr lang="en-US" smtClean="0"/>
              <a:t>Parental notification and consent requirements</a:t>
            </a:r>
          </a:p>
          <a:p>
            <a:pPr lvl="1"/>
            <a:r>
              <a:rPr lang="en-US" smtClean="0"/>
              <a:t>Mandatory reporting requirements   </a:t>
            </a:r>
            <a:endParaRPr lang="en-US" dirty="0" smtClean="0"/>
          </a:p>
        </p:txBody>
      </p:sp>
      <p:pic>
        <p:nvPicPr>
          <p:cNvPr id="93186" name="Picture 2" descr="http://tbn1.google.com/images?q=tbn:w8LhjH6PMGhtqM:http://www.pulmonaryfibrosis.org/mapUS3n.jpg">
            <a:hlinkClick r:id="rId3"/>
          </p:cNvPr>
          <p:cNvPicPr>
            <a:picLocks noChangeAspect="1" noChangeArrowheads="1"/>
          </p:cNvPicPr>
          <p:nvPr/>
        </p:nvPicPr>
        <p:blipFill>
          <a:blip r:embed="rId4"/>
          <a:srcRect/>
          <a:stretch>
            <a:fillRect/>
          </a:stretch>
        </p:blipFill>
        <p:spPr bwMode="auto">
          <a:xfrm>
            <a:off x="6734175" y="4362450"/>
            <a:ext cx="2243584"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Grp="1" noChangeArrowheads="1"/>
          </p:cNvSpPr>
          <p:nvPr>
            <p:ph type="title"/>
          </p:nvPr>
        </p:nvSpPr>
        <p:spPr/>
        <p:txBody>
          <a:bodyPr/>
          <a:lstStyle/>
          <a:p>
            <a:r>
              <a:rPr lang="en-US" smtClean="0"/>
              <a:t>Who Is a Minor?</a:t>
            </a:r>
            <a:endParaRPr lang="en-US" dirty="0" smtClean="0"/>
          </a:p>
        </p:txBody>
      </p:sp>
      <p:sp>
        <p:nvSpPr>
          <p:cNvPr id="349189" name="Rectangle 5"/>
          <p:cNvSpPr>
            <a:spLocks noGrp="1" noChangeArrowheads="1"/>
          </p:cNvSpPr>
          <p:nvPr>
            <p:ph sz="quarter" idx="10"/>
          </p:nvPr>
        </p:nvSpPr>
        <p:spPr/>
        <p:txBody>
          <a:bodyPr/>
          <a:lstStyle/>
          <a:p>
            <a:endParaRPr lang="en-US" smtClean="0"/>
          </a:p>
          <a:p>
            <a:r>
              <a:rPr lang="en-US" smtClean="0"/>
              <a:t>Definition of a minor:</a:t>
            </a:r>
          </a:p>
          <a:p>
            <a:endParaRPr lang="en-US" smtClean="0"/>
          </a:p>
          <a:p>
            <a:pPr lvl="1"/>
            <a:r>
              <a:rPr lang="en-US" smtClean="0"/>
              <a:t>In most states, a minor is a person under the age of 18. </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1524000" y="3231358"/>
            <a:ext cx="7162800" cy="1477963"/>
          </a:xfrm>
          <a:prstGeom prst="rect">
            <a:avLst/>
          </a:prstGeom>
          <a:solidFill>
            <a:schemeClr val="accent2"/>
          </a:solidFill>
          <a:ln w="9525">
            <a:noFill/>
            <a:miter lim="800000"/>
            <a:headEnd/>
            <a:tailEnd/>
          </a:ln>
        </p:spPr>
        <p:txBody>
          <a:bodyPr>
            <a:spAutoFit/>
          </a:bodyPr>
          <a:lstStyle/>
          <a:p>
            <a:endParaRPr lang="en-US" sz="2400" dirty="0">
              <a:solidFill>
                <a:schemeClr val="bg1"/>
              </a:solidFill>
              <a:latin typeface="Adobe Garamond Pro"/>
            </a:endParaRPr>
          </a:p>
          <a:p>
            <a:pPr>
              <a:buFont typeface="Arial" pitchFamily="34" charset="0"/>
              <a:buChar char="•"/>
            </a:pPr>
            <a:r>
              <a:rPr lang="en-US" sz="2200" dirty="0" smtClean="0">
                <a:solidFill>
                  <a:schemeClr val="bg1"/>
                </a:solidFill>
                <a:latin typeface="Adobe Garamond Pro"/>
              </a:rPr>
              <a:t> Being </a:t>
            </a:r>
            <a:r>
              <a:rPr lang="en-US" sz="2200" dirty="0" smtClean="0">
                <a:solidFill>
                  <a:schemeClr val="bg1"/>
                </a:solidFill>
                <a:latin typeface="Adobe Garamond Pro"/>
              </a:rPr>
              <a:t>married </a:t>
            </a:r>
            <a:endParaRPr lang="en-US" sz="2200" dirty="0">
              <a:solidFill>
                <a:schemeClr val="bg1"/>
              </a:solidFill>
              <a:latin typeface="Adobe Garamond Pro"/>
            </a:endParaRPr>
          </a:p>
          <a:p>
            <a:pPr>
              <a:buFont typeface="Arial" pitchFamily="34" charset="0"/>
              <a:buChar char="•"/>
            </a:pPr>
            <a:r>
              <a:rPr lang="en-US" sz="2200" dirty="0" smtClean="0">
                <a:solidFill>
                  <a:schemeClr val="bg1"/>
                </a:solidFill>
                <a:latin typeface="Adobe Garamond Pro"/>
              </a:rPr>
              <a:t> Serving </a:t>
            </a:r>
            <a:r>
              <a:rPr lang="en-US" sz="2200" dirty="0">
                <a:solidFill>
                  <a:schemeClr val="bg1"/>
                </a:solidFill>
                <a:latin typeface="Adobe Garamond Pro"/>
              </a:rPr>
              <a:t>in the </a:t>
            </a:r>
            <a:r>
              <a:rPr lang="en-US" sz="2200" dirty="0" smtClean="0">
                <a:solidFill>
                  <a:schemeClr val="bg1"/>
                </a:solidFill>
                <a:latin typeface="Adobe Garamond Pro"/>
              </a:rPr>
              <a:t>military</a:t>
            </a:r>
            <a:endParaRPr lang="en-US" sz="2200" dirty="0">
              <a:solidFill>
                <a:schemeClr val="bg1"/>
              </a:solidFill>
              <a:latin typeface="Adobe Garamond Pro"/>
            </a:endParaRPr>
          </a:p>
          <a:p>
            <a:pPr>
              <a:buFont typeface="Arial" pitchFamily="34" charset="0"/>
              <a:buChar char="•"/>
            </a:pPr>
            <a:r>
              <a:rPr lang="en-US" sz="2200" dirty="0" smtClean="0">
                <a:solidFill>
                  <a:schemeClr val="bg1"/>
                </a:solidFill>
                <a:latin typeface="Adobe Garamond Pro"/>
              </a:rPr>
              <a:t> Being </a:t>
            </a:r>
            <a:r>
              <a:rPr lang="en-US" sz="2200" dirty="0">
                <a:solidFill>
                  <a:schemeClr val="bg1"/>
                </a:solidFill>
                <a:latin typeface="Adobe Garamond Pro"/>
              </a:rPr>
              <a:t>financially independent of </a:t>
            </a:r>
            <a:r>
              <a:rPr lang="en-US" sz="2200" dirty="0" smtClean="0">
                <a:solidFill>
                  <a:schemeClr val="bg1"/>
                </a:solidFill>
                <a:latin typeface="Adobe Garamond Pro"/>
              </a:rPr>
              <a:t>parents </a:t>
            </a:r>
            <a:endParaRPr lang="en-US" sz="2200" dirty="0">
              <a:solidFill>
                <a:schemeClr val="bg1"/>
              </a:solidFill>
              <a:latin typeface="Adobe Garamond Pro"/>
            </a:endParaRPr>
          </a:p>
        </p:txBody>
      </p:sp>
      <p:sp>
        <p:nvSpPr>
          <p:cNvPr id="34821" name="Rectangle 2"/>
          <p:cNvSpPr>
            <a:spLocks noGrp="1" noChangeArrowheads="1"/>
          </p:cNvSpPr>
          <p:nvPr>
            <p:ph type="title"/>
          </p:nvPr>
        </p:nvSpPr>
        <p:spPr/>
        <p:txBody>
          <a:bodyPr/>
          <a:lstStyle/>
          <a:p>
            <a:r>
              <a:rPr lang="en-US" smtClean="0"/>
              <a:t>Legal Emancipation</a:t>
            </a:r>
            <a:endParaRPr lang="en-US" dirty="0" smtClean="0"/>
          </a:p>
        </p:txBody>
      </p:sp>
      <p:sp>
        <p:nvSpPr>
          <p:cNvPr id="7" name="Rounded Rectangle 6"/>
          <p:cNvSpPr/>
          <p:nvPr/>
        </p:nvSpPr>
        <p:spPr>
          <a:xfrm>
            <a:off x="1257300" y="1371600"/>
            <a:ext cx="6629400" cy="838200"/>
          </a:xfrm>
          <a:prstGeom prst="round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anchor="ctr"/>
          <a:lstStyle/>
          <a:p>
            <a:pPr>
              <a:defRPr/>
            </a:pPr>
            <a:r>
              <a:rPr lang="en-US" sz="2400" dirty="0"/>
              <a:t>Some states do not have explicit statutes regarding emancipation</a:t>
            </a:r>
            <a:r>
              <a:rPr lang="en-US" dirty="0"/>
              <a:t>.</a:t>
            </a:r>
          </a:p>
        </p:txBody>
      </p:sp>
      <p:sp>
        <p:nvSpPr>
          <p:cNvPr id="9" name="Rounded Rectangle 8"/>
          <p:cNvSpPr/>
          <p:nvPr/>
        </p:nvSpPr>
        <p:spPr>
          <a:xfrm>
            <a:off x="1905000" y="2850358"/>
            <a:ext cx="6629400" cy="762000"/>
          </a:xfrm>
          <a:prstGeom prst="round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anchor="ctr"/>
          <a:lstStyle/>
          <a:p>
            <a:pPr>
              <a:defRPr/>
            </a:pPr>
            <a:r>
              <a:rPr lang="en-US" sz="2400" dirty="0">
                <a:solidFill>
                  <a:srgbClr val="FFFFFF"/>
                </a:solidFill>
                <a:ea typeface="Arial" charset="0"/>
              </a:rPr>
              <a:t>Conditions can include:</a:t>
            </a:r>
          </a:p>
        </p:txBody>
      </p:sp>
      <p:sp>
        <p:nvSpPr>
          <p:cNvPr id="11" name="Rounded Rectangle 10"/>
          <p:cNvSpPr/>
          <p:nvPr/>
        </p:nvSpPr>
        <p:spPr>
          <a:xfrm>
            <a:off x="1905000" y="4907758"/>
            <a:ext cx="6553200" cy="838200"/>
          </a:xfrm>
          <a:prstGeom prst="round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anchor="ctr"/>
          <a:lstStyle/>
          <a:p>
            <a:pPr>
              <a:defRPr/>
            </a:pPr>
            <a:r>
              <a:rPr lang="en-US" sz="2400" dirty="0"/>
              <a:t>Often minors need to go to court to establish legal emancipation.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0"/>
          </p:nvPr>
        </p:nvSpPr>
        <p:spPr/>
        <p:txBody>
          <a:bodyPr/>
          <a:lstStyle/>
          <a:p>
            <a:r>
              <a:rPr lang="en-US" dirty="0" smtClean="0"/>
              <a:t>Explain why confidentiality is essential to adolescent clinical care</a:t>
            </a:r>
          </a:p>
          <a:p>
            <a:endParaRPr lang="en-US" dirty="0"/>
          </a:p>
          <a:p>
            <a:r>
              <a:rPr lang="en-US" dirty="0" smtClean="0"/>
              <a:t> Understand the laws </a:t>
            </a:r>
            <a:r>
              <a:rPr lang="en-US" dirty="0"/>
              <a:t>regarding minors’ access to reproductive health </a:t>
            </a:r>
            <a:r>
              <a:rPr lang="en-US" dirty="0" smtClean="0"/>
              <a:t>services</a:t>
            </a:r>
          </a:p>
          <a:p>
            <a:endParaRPr lang="en-US" dirty="0">
              <a:solidFill>
                <a:schemeClr val="bg1"/>
              </a:solidFill>
            </a:endParaRPr>
          </a:p>
          <a:p>
            <a:r>
              <a:rPr lang="en-US" dirty="0" smtClean="0"/>
              <a:t>Describe the ways that </a:t>
            </a:r>
            <a:r>
              <a:rPr lang="en-US" dirty="0" smtClean="0">
                <a:cs typeface="Arial" pitchFamily="-107" charset="0"/>
              </a:rPr>
              <a:t>mandatory </a:t>
            </a:r>
            <a:r>
              <a:rPr lang="en-US" dirty="0">
                <a:cs typeface="Arial" pitchFamily="-107" charset="0"/>
              </a:rPr>
              <a:t>parental involvement laws </a:t>
            </a:r>
            <a:r>
              <a:rPr lang="en-US" dirty="0" smtClean="0">
                <a:cs typeface="Arial" pitchFamily="-107" charset="0"/>
              </a:rPr>
              <a:t>can affect </a:t>
            </a:r>
            <a:r>
              <a:rPr lang="en-US" dirty="0">
                <a:cs typeface="Arial" pitchFamily="-107" charset="0"/>
              </a:rPr>
              <a:t>adolescent </a:t>
            </a:r>
            <a:r>
              <a:rPr lang="en-US" dirty="0" smtClean="0">
                <a:cs typeface="Arial" pitchFamily="-107" charset="0"/>
              </a:rPr>
              <a:t>health</a:t>
            </a:r>
            <a:endParaRPr lang="en-US" dirty="0">
              <a:cs typeface="Arial" pitchFamily="-107" charset="0"/>
            </a:endParaRPr>
          </a:p>
        </p:txBody>
      </p:sp>
    </p:spTree>
    <p:extLst>
      <p:ext uri="{BB962C8B-B14F-4D97-AF65-F5344CB8AC3E}">
        <p14:creationId xmlns:p14="http://schemas.microsoft.com/office/powerpoint/2010/main" val="131188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smtClean="0"/>
              <a:t>Title X Exceptions</a:t>
            </a:r>
            <a:endParaRPr lang="en-US" dirty="0" smtClean="0"/>
          </a:p>
        </p:txBody>
      </p:sp>
      <p:sp>
        <p:nvSpPr>
          <p:cNvPr id="406531" name="Rectangle 3"/>
          <p:cNvSpPr>
            <a:spLocks noGrp="1" noChangeArrowheads="1"/>
          </p:cNvSpPr>
          <p:nvPr>
            <p:ph sz="quarter" idx="10"/>
          </p:nvPr>
        </p:nvSpPr>
        <p:spPr/>
        <p:txBody>
          <a:bodyPr/>
          <a:lstStyle/>
          <a:p>
            <a:endParaRPr lang="en-US" smtClean="0"/>
          </a:p>
          <a:p>
            <a:r>
              <a:rPr lang="en-US" smtClean="0"/>
              <a:t>If a clinic is Title X funded, services must be confidential.</a:t>
            </a:r>
          </a:p>
          <a:p>
            <a:pPr lvl="1"/>
            <a:r>
              <a:rPr lang="en-US" smtClean="0"/>
              <a:t>Pre-empts state statutes</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smtClean="0"/>
              <a:t>Case Continued </a:t>
            </a:r>
            <a:endParaRPr lang="en-US" dirty="0" smtClean="0"/>
          </a:p>
        </p:txBody>
      </p:sp>
      <p:sp>
        <p:nvSpPr>
          <p:cNvPr id="36866" name="Rectangle 3"/>
          <p:cNvSpPr>
            <a:spLocks noGrp="1" noChangeArrowheads="1"/>
          </p:cNvSpPr>
          <p:nvPr>
            <p:ph sz="quarter" idx="10"/>
          </p:nvPr>
        </p:nvSpPr>
        <p:spPr/>
        <p:txBody>
          <a:bodyPr/>
          <a:lstStyle/>
          <a:p>
            <a:endParaRPr lang="en-US" smtClean="0"/>
          </a:p>
          <a:p>
            <a:r>
              <a:rPr lang="en-US" smtClean="0"/>
              <a:t>The HCG test confirms Michelle’s pregnancy. You speak with her about her options. </a:t>
            </a:r>
            <a:endParaRPr lang="en-US" dirty="0" smtClean="0"/>
          </a:p>
        </p:txBody>
      </p:sp>
      <p:pic>
        <p:nvPicPr>
          <p:cNvPr id="6" name="Picture 5"/>
          <p:cNvPicPr>
            <a:picLocks noChangeAspect="1"/>
          </p:cNvPicPr>
          <p:nvPr/>
        </p:nvPicPr>
        <p:blipFill>
          <a:blip r:embed="rId3"/>
          <a:stretch>
            <a:fillRect/>
          </a:stretch>
        </p:blipFill>
        <p:spPr>
          <a:xfrm>
            <a:off x="6248400" y="3505200"/>
            <a:ext cx="2214290" cy="2233087"/>
          </a:xfrm>
          <a:prstGeom prst="rect">
            <a:avLst/>
          </a:prstGeom>
          <a:ln>
            <a:noFill/>
          </a:ln>
          <a:effectLst>
            <a:softEdge rad="112500"/>
          </a:effectLst>
        </p:spPr>
      </p:pic>
      <p:sp>
        <p:nvSpPr>
          <p:cNvPr id="7" name="TextBox 6"/>
          <p:cNvSpPr txBox="1">
            <a:spLocks noChangeArrowheads="1"/>
          </p:cNvSpPr>
          <p:nvPr/>
        </p:nvSpPr>
        <p:spPr bwMode="auto">
          <a:xfrm>
            <a:off x="762000" y="3886200"/>
            <a:ext cx="5105400" cy="1569660"/>
          </a:xfrm>
          <a:prstGeom prst="rect">
            <a:avLst/>
          </a:prstGeom>
          <a:noFill/>
          <a:ln w="9525">
            <a:noFill/>
            <a:miter lim="800000"/>
            <a:headEnd/>
            <a:tailEnd/>
          </a:ln>
        </p:spPr>
        <p:txBody>
          <a:bodyPr>
            <a:spAutoFit/>
          </a:bodyPr>
          <a:lstStyle/>
          <a:p>
            <a:pPr marL="342900" indent="-342900" algn="ctr">
              <a:spcBef>
                <a:spcPct val="20000"/>
              </a:spcBef>
              <a:buClr>
                <a:srgbClr val="92D050"/>
              </a:buClr>
              <a:buSzPct val="150000"/>
            </a:pPr>
            <a:r>
              <a:rPr lang="en-US" sz="3200" i="1" dirty="0">
                <a:latin typeface="Adobe Garamond Pro"/>
              </a:rPr>
              <a:t>	If she so chooses, can she consent to place her child </a:t>
            </a:r>
            <a:r>
              <a:rPr lang="en-US" sz="3200" i="1" dirty="0" smtClean="0">
                <a:latin typeface="Adobe Garamond Pro"/>
              </a:rPr>
              <a:t/>
            </a:r>
            <a:br>
              <a:rPr lang="en-US" sz="3200" i="1" dirty="0" smtClean="0">
                <a:latin typeface="Adobe Garamond Pro"/>
              </a:rPr>
            </a:br>
            <a:r>
              <a:rPr lang="en-US" sz="3200" i="1" dirty="0" smtClean="0">
                <a:latin typeface="Adobe Garamond Pro"/>
              </a:rPr>
              <a:t>for </a:t>
            </a:r>
            <a:r>
              <a:rPr lang="en-US" sz="3200" i="1" dirty="0">
                <a:latin typeface="Adobe Garamond Pro"/>
              </a:rPr>
              <a:t>adoption?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r>
              <a:rPr lang="en-US" smtClean="0"/>
              <a:t>Placing a Child for Adoption</a:t>
            </a:r>
            <a:endParaRPr lang="en-US" dirty="0" smtClean="0"/>
          </a:p>
        </p:txBody>
      </p:sp>
      <p:sp>
        <p:nvSpPr>
          <p:cNvPr id="376838" name="Rectangle 6"/>
          <p:cNvSpPr>
            <a:spLocks noGrp="1" noChangeArrowheads="1"/>
          </p:cNvSpPr>
          <p:nvPr>
            <p:ph sz="quarter" idx="10"/>
          </p:nvPr>
        </p:nvSpPr>
        <p:spPr/>
        <p:txBody>
          <a:bodyPr/>
          <a:lstStyle/>
          <a:p>
            <a:endParaRPr lang="en-US" smtClean="0"/>
          </a:p>
          <a:p>
            <a:r>
              <a:rPr lang="en-US" smtClean="0"/>
              <a:t>About 80% of states allow minors to consent to placing their child for adoption either explicitly or by making no distinction between a minor and an adult parent. </a:t>
            </a:r>
            <a:endParaRPr lang="en-US" dirty="0" smtClean="0"/>
          </a:p>
        </p:txBody>
      </p:sp>
      <p:sp>
        <p:nvSpPr>
          <p:cNvPr id="37892" name="Text Box 4"/>
          <p:cNvSpPr txBox="1">
            <a:spLocks noChangeArrowheads="1"/>
          </p:cNvSpPr>
          <p:nvPr/>
        </p:nvSpPr>
        <p:spPr bwMode="auto">
          <a:xfrm>
            <a:off x="3030931" y="6321623"/>
            <a:ext cx="2826864" cy="307777"/>
          </a:xfrm>
          <a:prstGeom prst="rect">
            <a:avLst/>
          </a:prstGeom>
          <a:noFill/>
          <a:ln w="9525">
            <a:noFill/>
            <a:miter lim="800000"/>
            <a:headEnd/>
            <a:tailEnd/>
          </a:ln>
        </p:spPr>
        <p:txBody>
          <a:bodyPr wrap="none">
            <a:spAutoFit/>
          </a:bodyPr>
          <a:lstStyle/>
          <a:p>
            <a:pPr eaLnBrk="0" hangingPunct="0"/>
            <a:r>
              <a:rPr lang="en-US" sz="1400" dirty="0" err="1">
                <a:latin typeface="Adobe Garamond Pro" panose="02020502060506020403" pitchFamily="18" charset="0"/>
                <a:cs typeface="Arial"/>
              </a:rPr>
              <a:t>Guttmacher</a:t>
            </a:r>
            <a:r>
              <a:rPr lang="en-US" sz="1400" dirty="0">
                <a:latin typeface="Adobe Garamond Pro" panose="02020502060506020403" pitchFamily="18" charset="0"/>
                <a:cs typeface="Arial"/>
              </a:rPr>
              <a:t> Institute, </a:t>
            </a:r>
            <a:r>
              <a:rPr lang="en-US" sz="1400" dirty="0" smtClean="0">
                <a:latin typeface="Adobe Garamond Pro" panose="02020502060506020403" pitchFamily="18" charset="0"/>
                <a:cs typeface="Arial"/>
              </a:rPr>
              <a:t>October 2014</a:t>
            </a:r>
            <a:endParaRPr lang="en-US" sz="1400" dirty="0">
              <a:latin typeface="Adobe Garamond Pro" panose="02020502060506020403" pitchFamily="18" charset="0"/>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smtClean="0"/>
              <a:t>Case Continued </a:t>
            </a:r>
            <a:endParaRPr lang="en-US" dirty="0" smtClean="0"/>
          </a:p>
        </p:txBody>
      </p:sp>
      <p:sp>
        <p:nvSpPr>
          <p:cNvPr id="38914" name="Rectangle 3"/>
          <p:cNvSpPr>
            <a:spLocks noGrp="1" noChangeArrowheads="1"/>
          </p:cNvSpPr>
          <p:nvPr>
            <p:ph sz="quarter" idx="10"/>
          </p:nvPr>
        </p:nvSpPr>
        <p:spPr/>
        <p:txBody>
          <a:bodyPr/>
          <a:lstStyle/>
          <a:p>
            <a:endParaRPr lang="en-US" smtClean="0"/>
          </a:p>
          <a:p>
            <a:r>
              <a:rPr lang="en-US" smtClean="0"/>
              <a:t>Michelle does not think making an adoption plan seems right for her. </a:t>
            </a:r>
            <a:endParaRPr lang="en-US" dirty="0" smtClean="0"/>
          </a:p>
        </p:txBody>
      </p:sp>
      <p:pic>
        <p:nvPicPr>
          <p:cNvPr id="6" name="Picture 5"/>
          <p:cNvPicPr>
            <a:picLocks noChangeAspect="1"/>
          </p:cNvPicPr>
          <p:nvPr/>
        </p:nvPicPr>
        <p:blipFill>
          <a:blip r:embed="rId3"/>
          <a:stretch>
            <a:fillRect/>
          </a:stretch>
        </p:blipFill>
        <p:spPr>
          <a:xfrm>
            <a:off x="6400800" y="3505200"/>
            <a:ext cx="2061890" cy="2079393"/>
          </a:xfrm>
          <a:prstGeom prst="rect">
            <a:avLst/>
          </a:prstGeom>
          <a:ln>
            <a:noFill/>
          </a:ln>
          <a:effectLst>
            <a:softEdge rad="112500"/>
          </a:effectLst>
        </p:spPr>
      </p:pic>
      <p:sp>
        <p:nvSpPr>
          <p:cNvPr id="7" name="TextBox 6"/>
          <p:cNvSpPr txBox="1">
            <a:spLocks noChangeArrowheads="1"/>
          </p:cNvSpPr>
          <p:nvPr/>
        </p:nvSpPr>
        <p:spPr bwMode="auto">
          <a:xfrm>
            <a:off x="609600" y="3657600"/>
            <a:ext cx="5486400" cy="1077218"/>
          </a:xfrm>
          <a:prstGeom prst="rect">
            <a:avLst/>
          </a:prstGeom>
          <a:noFill/>
          <a:ln w="9525">
            <a:noFill/>
            <a:miter lim="800000"/>
            <a:headEnd/>
            <a:tailEnd/>
          </a:ln>
        </p:spPr>
        <p:txBody>
          <a:bodyPr>
            <a:spAutoFit/>
          </a:bodyPr>
          <a:lstStyle/>
          <a:p>
            <a:pPr marL="342900" indent="-342900" algn="ctr">
              <a:spcBef>
                <a:spcPct val="20000"/>
              </a:spcBef>
              <a:buClr>
                <a:srgbClr val="92D050"/>
              </a:buClr>
              <a:buSzPct val="150000"/>
            </a:pPr>
            <a:r>
              <a:rPr lang="en-US" sz="3200" i="1" dirty="0">
                <a:solidFill>
                  <a:srgbClr val="000000"/>
                </a:solidFill>
                <a:latin typeface="Adobe Garamond Pro"/>
              </a:rPr>
              <a:t>	If she opts for parenthood, can she consent for prenatal care?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smtClean="0"/>
              <a:t>Prenatal Care</a:t>
            </a:r>
            <a:endParaRPr lang="en-US" dirty="0" smtClean="0"/>
          </a:p>
        </p:txBody>
      </p:sp>
      <p:sp>
        <p:nvSpPr>
          <p:cNvPr id="358403" name="Rectangle 3"/>
          <p:cNvSpPr>
            <a:spLocks noGrp="1" noChangeArrowheads="1"/>
          </p:cNvSpPr>
          <p:nvPr>
            <p:ph sz="quarter" idx="10"/>
          </p:nvPr>
        </p:nvSpPr>
        <p:spPr/>
        <p:txBody>
          <a:bodyPr/>
          <a:lstStyle/>
          <a:p>
            <a:endParaRPr lang="en-US" smtClean="0"/>
          </a:p>
          <a:p>
            <a:r>
              <a:rPr lang="en-US" smtClean="0"/>
              <a:t>More than half of states allow all minors to consent to prenatal care.</a:t>
            </a:r>
          </a:p>
          <a:p>
            <a:r>
              <a:rPr lang="en-US" smtClean="0"/>
              <a:t>Two-thirds of states allow a minor to consent to prenatal care if she:</a:t>
            </a:r>
          </a:p>
          <a:p>
            <a:pPr lvl="1"/>
            <a:r>
              <a:rPr lang="en-US" smtClean="0"/>
              <a:t>Has reached a specific age</a:t>
            </a:r>
          </a:p>
          <a:p>
            <a:pPr lvl="1"/>
            <a:r>
              <a:rPr lang="en-US" smtClean="0"/>
              <a:t>Is mature enough to understand the nature and consequences of the treatment</a:t>
            </a:r>
            <a:endParaRPr lang="en-US" dirty="0" smtClean="0"/>
          </a:p>
        </p:txBody>
      </p:sp>
      <p:sp>
        <p:nvSpPr>
          <p:cNvPr id="39940" name="Text Box 4"/>
          <p:cNvSpPr txBox="1">
            <a:spLocks noChangeArrowheads="1"/>
          </p:cNvSpPr>
          <p:nvPr/>
        </p:nvSpPr>
        <p:spPr bwMode="auto">
          <a:xfrm>
            <a:off x="3030931" y="6321623"/>
            <a:ext cx="2826864" cy="307777"/>
          </a:xfrm>
          <a:prstGeom prst="rect">
            <a:avLst/>
          </a:prstGeom>
          <a:noFill/>
          <a:ln w="9525">
            <a:noFill/>
            <a:miter lim="800000"/>
            <a:headEnd/>
            <a:tailEnd/>
          </a:ln>
        </p:spPr>
        <p:txBody>
          <a:bodyPr wrap="none">
            <a:spAutoFit/>
          </a:bodyPr>
          <a:lstStyle/>
          <a:p>
            <a:pPr eaLnBrk="0" hangingPunct="0"/>
            <a:r>
              <a:rPr lang="en-US" sz="1400" dirty="0" err="1">
                <a:latin typeface="Adobe Garamond Pro" panose="02020502060506020403" pitchFamily="18" charset="0"/>
                <a:cs typeface="Arial"/>
              </a:rPr>
              <a:t>Guttmacher</a:t>
            </a:r>
            <a:r>
              <a:rPr lang="en-US" sz="1400" dirty="0">
                <a:latin typeface="Adobe Garamond Pro" panose="02020502060506020403" pitchFamily="18" charset="0"/>
                <a:cs typeface="Arial"/>
              </a:rPr>
              <a:t> Institute, </a:t>
            </a:r>
            <a:r>
              <a:rPr lang="en-US" sz="1400" dirty="0" smtClean="0">
                <a:latin typeface="Adobe Garamond Pro" panose="02020502060506020403" pitchFamily="18" charset="0"/>
                <a:cs typeface="Arial"/>
              </a:rPr>
              <a:t>October 2014</a:t>
            </a:r>
            <a:endParaRPr lang="en-US" sz="1400" dirty="0">
              <a:latin typeface="Adobe Garamond Pro" panose="02020502060506020403" pitchFamily="18" charset="0"/>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lstStyle/>
          <a:p>
            <a:r>
              <a:rPr lang="en-US" smtClean="0"/>
              <a:t>Prenatal Care</a:t>
            </a:r>
            <a:endParaRPr lang="en-US" dirty="0" smtClean="0"/>
          </a:p>
        </p:txBody>
      </p:sp>
      <p:sp>
        <p:nvSpPr>
          <p:cNvPr id="360452" name="Rectangle 4"/>
          <p:cNvSpPr>
            <a:spLocks noGrp="1" noChangeArrowheads="1"/>
          </p:cNvSpPr>
          <p:nvPr>
            <p:ph sz="quarter" idx="10"/>
          </p:nvPr>
        </p:nvSpPr>
        <p:spPr/>
        <p:txBody>
          <a:bodyPr/>
          <a:lstStyle/>
          <a:p>
            <a:endParaRPr lang="en-US" smtClean="0"/>
          </a:p>
          <a:p>
            <a:r>
              <a:rPr lang="en-US" smtClean="0"/>
              <a:t>About one-fourth of states allow, but do not require, physicians to inform parents that the minor is seeking or receiving prenatal care.</a:t>
            </a:r>
          </a:p>
          <a:p>
            <a:endParaRPr lang="en-US" smtClean="0"/>
          </a:p>
          <a:p>
            <a:r>
              <a:rPr lang="en-US" smtClean="0"/>
              <a:t>About one-third of states have no explicit policy on minors’ authority to consent to prenatal care.</a:t>
            </a:r>
            <a:endParaRPr lang="en-US" dirty="0" smtClean="0"/>
          </a:p>
        </p:txBody>
      </p:sp>
      <p:sp>
        <p:nvSpPr>
          <p:cNvPr id="40964" name="Text Box 4"/>
          <p:cNvSpPr txBox="1">
            <a:spLocks noChangeArrowheads="1"/>
          </p:cNvSpPr>
          <p:nvPr/>
        </p:nvSpPr>
        <p:spPr bwMode="auto">
          <a:xfrm>
            <a:off x="2954731" y="6172200"/>
            <a:ext cx="2826864" cy="307777"/>
          </a:xfrm>
          <a:prstGeom prst="rect">
            <a:avLst/>
          </a:prstGeom>
          <a:noFill/>
          <a:ln w="9525">
            <a:noFill/>
            <a:miter lim="800000"/>
            <a:headEnd/>
            <a:tailEnd/>
          </a:ln>
        </p:spPr>
        <p:txBody>
          <a:bodyPr wrap="none">
            <a:spAutoFit/>
          </a:bodyPr>
          <a:lstStyle/>
          <a:p>
            <a:pPr eaLnBrk="0" hangingPunct="0"/>
            <a:r>
              <a:rPr lang="en-US" sz="1400" dirty="0" err="1">
                <a:latin typeface="Adobe Garamond Pro" panose="02020502060506020403" pitchFamily="18" charset="0"/>
                <a:cs typeface="Arial"/>
              </a:rPr>
              <a:t>Guttmacher</a:t>
            </a:r>
            <a:r>
              <a:rPr lang="en-US" sz="1400" dirty="0">
                <a:latin typeface="Adobe Garamond Pro" panose="02020502060506020403" pitchFamily="18" charset="0"/>
                <a:cs typeface="Arial"/>
              </a:rPr>
              <a:t> Institute, </a:t>
            </a:r>
            <a:r>
              <a:rPr lang="en-US" sz="1400" dirty="0" smtClean="0">
                <a:latin typeface="Adobe Garamond Pro" panose="02020502060506020403" pitchFamily="18" charset="0"/>
                <a:cs typeface="Arial"/>
              </a:rPr>
              <a:t>October 2014</a:t>
            </a:r>
            <a:endParaRPr lang="en-US" sz="1400" dirty="0">
              <a:latin typeface="Adobe Garamond Pro" panose="02020502060506020403" pitchFamily="18" charset="0"/>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smtClean="0"/>
              <a:t>Case Continued </a:t>
            </a:r>
            <a:endParaRPr lang="en-US" dirty="0" smtClean="0"/>
          </a:p>
        </p:txBody>
      </p:sp>
      <p:sp>
        <p:nvSpPr>
          <p:cNvPr id="41986" name="Rectangle 3"/>
          <p:cNvSpPr>
            <a:spLocks noGrp="1" noChangeArrowheads="1"/>
          </p:cNvSpPr>
          <p:nvPr>
            <p:ph sz="quarter" idx="10"/>
          </p:nvPr>
        </p:nvSpPr>
        <p:spPr/>
        <p:txBody>
          <a:bodyPr/>
          <a:lstStyle/>
          <a:p>
            <a:endParaRPr lang="en-US" smtClean="0"/>
          </a:p>
          <a:p>
            <a:r>
              <a:rPr lang="en-US" smtClean="0"/>
              <a:t>Michelle wants to be a parent someday, but is not ready now. </a:t>
            </a:r>
            <a:endParaRPr lang="en-US" dirty="0" smtClean="0"/>
          </a:p>
        </p:txBody>
      </p:sp>
      <p:pic>
        <p:nvPicPr>
          <p:cNvPr id="6" name="Picture 5"/>
          <p:cNvPicPr>
            <a:picLocks noChangeAspect="1"/>
          </p:cNvPicPr>
          <p:nvPr/>
        </p:nvPicPr>
        <p:blipFill>
          <a:blip r:embed="rId3"/>
          <a:stretch>
            <a:fillRect/>
          </a:stretch>
        </p:blipFill>
        <p:spPr>
          <a:xfrm>
            <a:off x="6477000" y="3276600"/>
            <a:ext cx="2061890" cy="2079393"/>
          </a:xfrm>
          <a:prstGeom prst="rect">
            <a:avLst/>
          </a:prstGeom>
          <a:ln>
            <a:noFill/>
          </a:ln>
          <a:effectLst>
            <a:softEdge rad="112500"/>
          </a:effectLst>
        </p:spPr>
      </p:pic>
      <p:sp>
        <p:nvSpPr>
          <p:cNvPr id="7" name="TextBox 6"/>
          <p:cNvSpPr txBox="1">
            <a:spLocks noChangeArrowheads="1"/>
          </p:cNvSpPr>
          <p:nvPr/>
        </p:nvSpPr>
        <p:spPr bwMode="auto">
          <a:xfrm>
            <a:off x="838200" y="3352800"/>
            <a:ext cx="5105400" cy="1569660"/>
          </a:xfrm>
          <a:prstGeom prst="rect">
            <a:avLst/>
          </a:prstGeom>
          <a:noFill/>
          <a:ln w="9525">
            <a:noFill/>
            <a:miter lim="800000"/>
            <a:headEnd/>
            <a:tailEnd/>
          </a:ln>
        </p:spPr>
        <p:txBody>
          <a:bodyPr>
            <a:spAutoFit/>
          </a:bodyPr>
          <a:lstStyle/>
          <a:p>
            <a:pPr marL="342900" indent="-342900" algn="ctr">
              <a:spcBef>
                <a:spcPct val="20000"/>
              </a:spcBef>
              <a:buClr>
                <a:srgbClr val="92D050"/>
              </a:buClr>
            </a:pPr>
            <a:r>
              <a:rPr lang="en-US" sz="3200" i="1" dirty="0">
                <a:solidFill>
                  <a:srgbClr val="000000"/>
                </a:solidFill>
                <a:latin typeface="Adobe Garamond Pro"/>
              </a:rPr>
              <a:t>	If Michelle decides to terminate her pregnancy, does she need to notify a parent?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title"/>
          </p:nvPr>
        </p:nvSpPr>
        <p:spPr/>
        <p:txBody>
          <a:bodyPr/>
          <a:lstStyle/>
          <a:p>
            <a:r>
              <a:rPr lang="en-US" smtClean="0"/>
              <a:t>Mandatory Parental Involvement Laws</a:t>
            </a:r>
            <a:endParaRPr lang="en-US" dirty="0" smtClean="0"/>
          </a:p>
        </p:txBody>
      </p:sp>
      <p:sp>
        <p:nvSpPr>
          <p:cNvPr id="380933" name="Rectangle 5"/>
          <p:cNvSpPr>
            <a:spLocks noGrp="1" noChangeArrowheads="1"/>
          </p:cNvSpPr>
          <p:nvPr>
            <p:ph sz="quarter" idx="10"/>
          </p:nvPr>
        </p:nvSpPr>
        <p:spPr/>
        <p:txBody>
          <a:bodyPr/>
          <a:lstStyle/>
          <a:p>
            <a:endParaRPr lang="en-US" smtClean="0"/>
          </a:p>
          <a:p>
            <a:r>
              <a:rPr lang="en-US" smtClean="0"/>
              <a:t>A majority of states require parental involvement in a minor’s decision to have an abortion.</a:t>
            </a:r>
          </a:p>
          <a:p>
            <a:pPr lvl="1"/>
            <a:r>
              <a:rPr lang="en-US" smtClean="0"/>
              <a:t>About half require parental consent. </a:t>
            </a:r>
          </a:p>
          <a:p>
            <a:pPr lvl="1"/>
            <a:r>
              <a:rPr lang="en-US" smtClean="0"/>
              <a:t>One-quarter require parental notification.</a:t>
            </a:r>
          </a:p>
          <a:p>
            <a:pPr lvl="1"/>
            <a:r>
              <a:rPr lang="en-US" smtClean="0"/>
              <a:t>Four states require both consent and notification.</a:t>
            </a:r>
            <a:endParaRPr lang="en-US" dirty="0" smtClean="0"/>
          </a:p>
        </p:txBody>
      </p:sp>
      <p:sp>
        <p:nvSpPr>
          <p:cNvPr id="43012" name="Text Box 4"/>
          <p:cNvSpPr txBox="1">
            <a:spLocks noChangeArrowheads="1"/>
          </p:cNvSpPr>
          <p:nvPr/>
        </p:nvSpPr>
        <p:spPr bwMode="auto">
          <a:xfrm>
            <a:off x="3107131" y="6245423"/>
            <a:ext cx="2826864" cy="307777"/>
          </a:xfrm>
          <a:prstGeom prst="rect">
            <a:avLst/>
          </a:prstGeom>
          <a:noFill/>
          <a:ln w="9525">
            <a:noFill/>
            <a:miter lim="800000"/>
            <a:headEnd/>
            <a:tailEnd/>
          </a:ln>
        </p:spPr>
        <p:txBody>
          <a:bodyPr wrap="none">
            <a:spAutoFit/>
          </a:bodyPr>
          <a:lstStyle/>
          <a:p>
            <a:pPr eaLnBrk="0" hangingPunct="0"/>
            <a:r>
              <a:rPr lang="en-US" sz="1400" dirty="0" err="1">
                <a:latin typeface="Adobe Garamond Pro" panose="02020502060506020403" pitchFamily="18" charset="0"/>
                <a:cs typeface="Arial"/>
              </a:rPr>
              <a:t>Guttmacher</a:t>
            </a:r>
            <a:r>
              <a:rPr lang="en-US" sz="1400" dirty="0">
                <a:latin typeface="Adobe Garamond Pro" panose="02020502060506020403" pitchFamily="18" charset="0"/>
                <a:cs typeface="Arial"/>
              </a:rPr>
              <a:t> Institute, </a:t>
            </a:r>
            <a:r>
              <a:rPr lang="en-US" sz="1400" dirty="0" smtClean="0">
                <a:latin typeface="Adobe Garamond Pro" panose="02020502060506020403" pitchFamily="18" charset="0"/>
                <a:cs typeface="Arial"/>
              </a:rPr>
              <a:t>October 2014</a:t>
            </a:r>
            <a:endParaRPr lang="en-US" sz="1400" dirty="0">
              <a:latin typeface="Adobe Garamond Pro" panose="02020502060506020403" pitchFamily="18" charset="0"/>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p:txBody>
          <a:bodyPr/>
          <a:lstStyle/>
          <a:p>
            <a:r>
              <a:rPr lang="en-US" smtClean="0"/>
              <a:t>Judicial Bypass</a:t>
            </a:r>
            <a:endParaRPr lang="en-US" dirty="0" smtClean="0"/>
          </a:p>
        </p:txBody>
      </p:sp>
      <p:sp>
        <p:nvSpPr>
          <p:cNvPr id="382978" name="Rectangle 2"/>
          <p:cNvSpPr>
            <a:spLocks noGrp="1" noChangeArrowheads="1"/>
          </p:cNvSpPr>
          <p:nvPr>
            <p:ph sz="quarter" idx="10"/>
          </p:nvPr>
        </p:nvSpPr>
        <p:spPr/>
        <p:txBody>
          <a:bodyPr/>
          <a:lstStyle/>
          <a:p>
            <a:endParaRPr lang="en-US" smtClean="0"/>
          </a:p>
          <a:p>
            <a:r>
              <a:rPr lang="en-US" smtClean="0"/>
              <a:t>All of the states that require parental involvement allow for a judicial bypass process.</a:t>
            </a:r>
          </a:p>
          <a:p>
            <a:r>
              <a:rPr lang="en-US" smtClean="0"/>
              <a:t>Several states also permit a minor to obtain an abortion if a grandparent or other adult relative is involved in the decision.</a:t>
            </a:r>
            <a:endParaRPr lang="en-US" dirty="0" smtClean="0"/>
          </a:p>
        </p:txBody>
      </p:sp>
      <p:sp>
        <p:nvSpPr>
          <p:cNvPr id="44036" name="Text Box 4"/>
          <p:cNvSpPr txBox="1">
            <a:spLocks noChangeArrowheads="1"/>
          </p:cNvSpPr>
          <p:nvPr/>
        </p:nvSpPr>
        <p:spPr bwMode="auto">
          <a:xfrm>
            <a:off x="2954731" y="6321623"/>
            <a:ext cx="2826864" cy="307777"/>
          </a:xfrm>
          <a:prstGeom prst="rect">
            <a:avLst/>
          </a:prstGeom>
          <a:noFill/>
          <a:ln w="9525">
            <a:noFill/>
            <a:miter lim="800000"/>
            <a:headEnd/>
            <a:tailEnd/>
          </a:ln>
        </p:spPr>
        <p:txBody>
          <a:bodyPr wrap="none">
            <a:spAutoFit/>
          </a:bodyPr>
          <a:lstStyle/>
          <a:p>
            <a:pPr eaLnBrk="0" hangingPunct="0"/>
            <a:r>
              <a:rPr lang="en-US" sz="1400" dirty="0" err="1">
                <a:latin typeface="Adobe Garamond Pro" panose="02020502060506020403" pitchFamily="18" charset="0"/>
                <a:cs typeface="Arial"/>
              </a:rPr>
              <a:t>Guttmacher</a:t>
            </a:r>
            <a:r>
              <a:rPr lang="en-US" sz="1400" dirty="0">
                <a:latin typeface="Adobe Garamond Pro" panose="02020502060506020403" pitchFamily="18" charset="0"/>
                <a:cs typeface="Arial"/>
              </a:rPr>
              <a:t> Institute, </a:t>
            </a:r>
            <a:r>
              <a:rPr lang="en-US" sz="1400" dirty="0" smtClean="0">
                <a:latin typeface="Adobe Garamond Pro" panose="02020502060506020403" pitchFamily="18" charset="0"/>
                <a:cs typeface="Arial"/>
              </a:rPr>
              <a:t>October 2014</a:t>
            </a:r>
            <a:endParaRPr lang="en-US" sz="1400" dirty="0">
              <a:latin typeface="Adobe Garamond Pro" panose="02020502060506020403" pitchFamily="18" charset="0"/>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p:txBody>
          <a:bodyPr/>
          <a:lstStyle/>
          <a:p>
            <a:r>
              <a:rPr lang="en-US" smtClean="0"/>
              <a:t>Exceptions</a:t>
            </a:r>
            <a:endParaRPr lang="en-US" dirty="0" smtClean="0"/>
          </a:p>
        </p:txBody>
      </p:sp>
      <p:sp>
        <p:nvSpPr>
          <p:cNvPr id="385026" name="Rectangle 2"/>
          <p:cNvSpPr>
            <a:spLocks noGrp="1" noChangeArrowheads="1"/>
          </p:cNvSpPr>
          <p:nvPr>
            <p:ph sz="quarter" idx="10"/>
          </p:nvPr>
        </p:nvSpPr>
        <p:spPr/>
        <p:txBody>
          <a:bodyPr/>
          <a:lstStyle/>
          <a:p>
            <a:endParaRPr lang="en-US" smtClean="0"/>
          </a:p>
          <a:p>
            <a:r>
              <a:rPr lang="en-US" smtClean="0"/>
              <a:t>Most states that require parental involvement make exceptions under certain circumstances, such as:</a:t>
            </a:r>
          </a:p>
          <a:p>
            <a:pPr lvl="1"/>
            <a:r>
              <a:rPr lang="en-US" smtClean="0"/>
              <a:t>In a medical emergency.</a:t>
            </a:r>
          </a:p>
          <a:p>
            <a:pPr lvl="1"/>
            <a:r>
              <a:rPr lang="en-US" smtClean="0"/>
              <a:t>In cases of abuse, assault, incest, or neglect.</a:t>
            </a:r>
            <a:endParaRPr lang="en-US" dirty="0" smtClean="0"/>
          </a:p>
        </p:txBody>
      </p:sp>
      <p:sp>
        <p:nvSpPr>
          <p:cNvPr id="45060" name="Text Box 4"/>
          <p:cNvSpPr txBox="1">
            <a:spLocks noChangeArrowheads="1"/>
          </p:cNvSpPr>
          <p:nvPr/>
        </p:nvSpPr>
        <p:spPr bwMode="auto">
          <a:xfrm>
            <a:off x="3139605" y="6321623"/>
            <a:ext cx="2727795" cy="307777"/>
          </a:xfrm>
          <a:prstGeom prst="rect">
            <a:avLst/>
          </a:prstGeom>
          <a:noFill/>
          <a:ln w="9525">
            <a:noFill/>
            <a:miter lim="800000"/>
            <a:headEnd/>
            <a:tailEnd/>
          </a:ln>
        </p:spPr>
        <p:txBody>
          <a:bodyPr wrap="none">
            <a:spAutoFit/>
          </a:bodyPr>
          <a:lstStyle/>
          <a:p>
            <a:pPr eaLnBrk="0" hangingPunct="0"/>
            <a:r>
              <a:rPr lang="en-US" sz="1400" dirty="0" err="1">
                <a:latin typeface="Adobe Garamond Pro"/>
              </a:rPr>
              <a:t>Guttmacher</a:t>
            </a:r>
            <a:r>
              <a:rPr lang="en-US" sz="1400" dirty="0">
                <a:latin typeface="Adobe Garamond Pro"/>
              </a:rPr>
              <a:t> Institute, </a:t>
            </a:r>
            <a:r>
              <a:rPr lang="en-US" sz="1400" dirty="0" smtClean="0">
                <a:latin typeface="Adobe Garamond Pro"/>
              </a:rPr>
              <a:t>October 2014</a:t>
            </a:r>
            <a:endParaRPr lang="en-US" sz="1400" dirty="0">
              <a:latin typeface="Adobe Garamond Pr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smtClean="0"/>
              <a:t>Case Discussion</a:t>
            </a:r>
            <a:endParaRPr lang="en-US" dirty="0" smtClean="0"/>
          </a:p>
        </p:txBody>
      </p:sp>
      <p:sp>
        <p:nvSpPr>
          <p:cNvPr id="18434" name="Rectangle 3"/>
          <p:cNvSpPr>
            <a:spLocks noGrp="1" noChangeArrowheads="1"/>
          </p:cNvSpPr>
          <p:nvPr>
            <p:ph sz="quarter" idx="10"/>
          </p:nvPr>
        </p:nvSpPr>
        <p:spPr/>
        <p:txBody>
          <a:bodyPr/>
          <a:lstStyle/>
          <a:p>
            <a:endParaRPr lang="en-US" smtClean="0"/>
          </a:p>
          <a:p>
            <a:r>
              <a:rPr lang="en-US" smtClean="0"/>
              <a:t>Michelle is a 15-year-old woman who has come to your clinic with her mother complaining of an ear infection. Her mother requests to remain in the room for the exam.</a:t>
            </a:r>
          </a:p>
          <a:p>
            <a:endParaRPr lang="en-US" dirty="0" smtClean="0"/>
          </a:p>
        </p:txBody>
      </p:sp>
      <p:sp>
        <p:nvSpPr>
          <p:cNvPr id="18436" name="Text Box 5"/>
          <p:cNvSpPr txBox="1">
            <a:spLocks noChangeArrowheads="1"/>
          </p:cNvSpPr>
          <p:nvPr/>
        </p:nvSpPr>
        <p:spPr bwMode="auto">
          <a:xfrm>
            <a:off x="762000" y="6172200"/>
            <a:ext cx="5534025" cy="366713"/>
          </a:xfrm>
          <a:prstGeom prst="rect">
            <a:avLst/>
          </a:prstGeom>
          <a:noFill/>
          <a:ln w="9525">
            <a:noFill/>
            <a:miter lim="800000"/>
            <a:headEnd/>
            <a:tailEnd/>
          </a:ln>
        </p:spPr>
        <p:txBody>
          <a:bodyPr>
            <a:spAutoFit/>
          </a:bodyPr>
          <a:lstStyle/>
          <a:p>
            <a:pPr eaLnBrk="0" hangingPunct="0"/>
            <a:endParaRPr lang="en-US" dirty="0">
              <a:latin typeface="Garamond" pitchFamily="18" charset="0"/>
            </a:endParaRPr>
          </a:p>
        </p:txBody>
      </p:sp>
      <p:pic>
        <p:nvPicPr>
          <p:cNvPr id="7" name="Picture 6"/>
          <p:cNvPicPr>
            <a:picLocks noChangeAspect="1"/>
          </p:cNvPicPr>
          <p:nvPr/>
        </p:nvPicPr>
        <p:blipFill>
          <a:blip r:embed="rId3"/>
          <a:stretch>
            <a:fillRect/>
          </a:stretch>
        </p:blipFill>
        <p:spPr>
          <a:xfrm>
            <a:off x="5850466" y="3115733"/>
            <a:ext cx="2644551" cy="2667000"/>
          </a:xfrm>
          <a:prstGeom prst="rect">
            <a:avLst/>
          </a:prstGeom>
          <a:ln>
            <a:noFill/>
          </a:ln>
          <a:effectLst>
            <a:softEdge rad="112500"/>
          </a:effectLst>
        </p:spPr>
      </p:pic>
      <p:sp>
        <p:nvSpPr>
          <p:cNvPr id="18438" name="TextBox 7"/>
          <p:cNvSpPr txBox="1">
            <a:spLocks noChangeArrowheads="1"/>
          </p:cNvSpPr>
          <p:nvPr/>
        </p:nvSpPr>
        <p:spPr bwMode="auto">
          <a:xfrm>
            <a:off x="609600" y="4648200"/>
            <a:ext cx="5181600" cy="369888"/>
          </a:xfrm>
          <a:prstGeom prst="rect">
            <a:avLst/>
          </a:prstGeom>
          <a:noFill/>
          <a:ln w="9525">
            <a:noFill/>
            <a:miter lim="800000"/>
            <a:headEnd/>
            <a:tailEnd/>
          </a:ln>
        </p:spPr>
        <p:txBody>
          <a:bodyPr>
            <a:spAutoFit/>
          </a:bodyPr>
          <a:lstStyle/>
          <a:p>
            <a:endParaRPr lang="en-US" dirty="0">
              <a:latin typeface="Adobe Garamond Pro"/>
            </a:endParaRPr>
          </a:p>
        </p:txBody>
      </p:sp>
      <p:sp>
        <p:nvSpPr>
          <p:cNvPr id="10" name="TextBox 9"/>
          <p:cNvSpPr txBox="1">
            <a:spLocks noChangeArrowheads="1"/>
          </p:cNvSpPr>
          <p:nvPr/>
        </p:nvSpPr>
        <p:spPr bwMode="auto">
          <a:xfrm>
            <a:off x="982133" y="4221162"/>
            <a:ext cx="4572000" cy="1077218"/>
          </a:xfrm>
          <a:prstGeom prst="rect">
            <a:avLst/>
          </a:prstGeom>
          <a:noFill/>
          <a:ln w="9525">
            <a:noFill/>
            <a:miter lim="800000"/>
            <a:headEnd/>
            <a:tailEnd/>
          </a:ln>
        </p:spPr>
        <p:txBody>
          <a:bodyPr>
            <a:spAutoFit/>
          </a:bodyPr>
          <a:lstStyle/>
          <a:p>
            <a:pPr algn="ctr"/>
            <a:r>
              <a:rPr lang="en-US" sz="3200" b="1" i="1" dirty="0">
                <a:latin typeface="Adobe Garamond Pro"/>
              </a:rPr>
              <a:t>Do you allow Michelle’s mother to stay?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Title 11"/>
          <p:cNvSpPr>
            <a:spLocks noGrp="1"/>
          </p:cNvSpPr>
          <p:nvPr>
            <p:ph type="title"/>
          </p:nvPr>
        </p:nvSpPr>
        <p:spPr/>
        <p:txBody>
          <a:bodyPr/>
          <a:lstStyle/>
          <a:p>
            <a:r>
              <a:rPr lang="en-US" smtClean="0"/>
              <a:t>Additional Restrictions on Abortion</a:t>
            </a:r>
            <a:endParaRPr lang="en-US" dirty="0" smtClean="0"/>
          </a:p>
        </p:txBody>
      </p:sp>
      <p:sp>
        <p:nvSpPr>
          <p:cNvPr id="36867" name="Content Placeholder 12"/>
          <p:cNvSpPr>
            <a:spLocks noGrp="1"/>
          </p:cNvSpPr>
          <p:nvPr>
            <p:ph sz="quarter" idx="10"/>
          </p:nvPr>
        </p:nvSpPr>
        <p:spPr/>
        <p:txBody>
          <a:bodyPr/>
          <a:lstStyle/>
          <a:p>
            <a:endParaRPr lang="en-US" smtClean="0"/>
          </a:p>
          <a:p>
            <a:r>
              <a:rPr lang="en-US" smtClean="0"/>
              <a:t>Mandatory counseling</a:t>
            </a:r>
          </a:p>
          <a:p>
            <a:endParaRPr lang="en-US" smtClean="0"/>
          </a:p>
          <a:p>
            <a:r>
              <a:rPr lang="en-US" smtClean="0"/>
              <a:t>Mandatory waiting periods</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smtClean="0"/>
              <a:t>Mandatory Counseling Before an Abortion</a:t>
            </a:r>
            <a:endParaRPr lang="en-US" dirty="0" smtClean="0"/>
          </a:p>
        </p:txBody>
      </p:sp>
      <p:sp>
        <p:nvSpPr>
          <p:cNvPr id="47106" name="Rectangle 3"/>
          <p:cNvSpPr>
            <a:spLocks noGrp="1" noChangeArrowheads="1"/>
          </p:cNvSpPr>
          <p:nvPr>
            <p:ph sz="quarter" idx="10"/>
          </p:nvPr>
        </p:nvSpPr>
        <p:spPr/>
        <p:txBody>
          <a:bodyPr/>
          <a:lstStyle/>
          <a:p>
            <a:endParaRPr lang="en-US" smtClean="0"/>
          </a:p>
          <a:p>
            <a:r>
              <a:rPr lang="en-US" smtClean="0"/>
              <a:t>More than three-fifths of states require that women seeking abortion receive counseling before the abortion, including specific information detailed by the state.</a:t>
            </a:r>
            <a:endParaRPr lang="en-US" dirty="0" smtClean="0"/>
          </a:p>
        </p:txBody>
      </p:sp>
      <p:sp>
        <p:nvSpPr>
          <p:cNvPr id="47108" name="Text Box 4"/>
          <p:cNvSpPr txBox="1">
            <a:spLocks noChangeArrowheads="1"/>
          </p:cNvSpPr>
          <p:nvPr/>
        </p:nvSpPr>
        <p:spPr bwMode="auto">
          <a:xfrm>
            <a:off x="3107131" y="6321623"/>
            <a:ext cx="2826864" cy="307777"/>
          </a:xfrm>
          <a:prstGeom prst="rect">
            <a:avLst/>
          </a:prstGeom>
          <a:noFill/>
          <a:ln w="9525">
            <a:noFill/>
            <a:miter lim="800000"/>
            <a:headEnd/>
            <a:tailEnd/>
          </a:ln>
        </p:spPr>
        <p:txBody>
          <a:bodyPr wrap="none">
            <a:spAutoFit/>
          </a:bodyPr>
          <a:lstStyle/>
          <a:p>
            <a:pPr eaLnBrk="0" hangingPunct="0"/>
            <a:r>
              <a:rPr lang="en-US" sz="1400" dirty="0" err="1">
                <a:latin typeface="Adobe Garamond Pro" panose="02020502060506020403" pitchFamily="18" charset="0"/>
                <a:cs typeface="Arial"/>
              </a:rPr>
              <a:t>Guttmacher</a:t>
            </a:r>
            <a:r>
              <a:rPr lang="en-US" sz="1400" dirty="0">
                <a:latin typeface="Adobe Garamond Pro" panose="02020502060506020403" pitchFamily="18" charset="0"/>
                <a:cs typeface="Arial"/>
              </a:rPr>
              <a:t> Institute, </a:t>
            </a:r>
            <a:r>
              <a:rPr lang="en-US" sz="1400" dirty="0" smtClean="0">
                <a:latin typeface="Adobe Garamond Pro" panose="02020502060506020403" pitchFamily="18" charset="0"/>
                <a:cs typeface="Arial"/>
              </a:rPr>
              <a:t>October 2014</a:t>
            </a:r>
            <a:endParaRPr lang="en-US" sz="1400" dirty="0">
              <a:latin typeface="Adobe Garamond Pro" panose="02020502060506020403" pitchFamily="18" charset="0"/>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p:txBody>
          <a:bodyPr/>
          <a:lstStyle/>
          <a:p>
            <a:r>
              <a:rPr lang="en-US" smtClean="0"/>
              <a:t>Mandatory Counseling for Abortion</a:t>
            </a:r>
            <a:endParaRPr lang="en-US" dirty="0" smtClean="0"/>
          </a:p>
        </p:txBody>
      </p:sp>
      <p:sp>
        <p:nvSpPr>
          <p:cNvPr id="366594" name="Rectangle 2"/>
          <p:cNvSpPr>
            <a:spLocks noGrp="1" noChangeArrowheads="1"/>
          </p:cNvSpPr>
          <p:nvPr>
            <p:ph sz="quarter" idx="10"/>
          </p:nvPr>
        </p:nvSpPr>
        <p:spPr/>
        <p:txBody>
          <a:bodyPr/>
          <a:lstStyle/>
          <a:p>
            <a:endParaRPr lang="en-US" dirty="0" smtClean="0"/>
          </a:p>
          <a:p>
            <a:r>
              <a:rPr lang="en-US" dirty="0" smtClean="0"/>
              <a:t>About two-fifths of states direct the state department of health to develop the abortion-related materials. </a:t>
            </a:r>
          </a:p>
          <a:p>
            <a:endParaRPr lang="en-US" dirty="0" smtClean="0"/>
          </a:p>
          <a:p>
            <a:r>
              <a:rPr lang="en-US" dirty="0" smtClean="0"/>
              <a:t>About one-third of the states specify how the information is delivered to women, with several requiring that counseling be provided in person.</a:t>
            </a:r>
          </a:p>
          <a:p>
            <a:endParaRPr lang="en-US" dirty="0" smtClean="0"/>
          </a:p>
        </p:txBody>
      </p:sp>
      <p:sp>
        <p:nvSpPr>
          <p:cNvPr id="48132" name="Text Box 4"/>
          <p:cNvSpPr txBox="1">
            <a:spLocks noChangeArrowheads="1"/>
          </p:cNvSpPr>
          <p:nvPr/>
        </p:nvSpPr>
        <p:spPr bwMode="auto">
          <a:xfrm>
            <a:off x="2954731" y="6321623"/>
            <a:ext cx="2826864" cy="307777"/>
          </a:xfrm>
          <a:prstGeom prst="rect">
            <a:avLst/>
          </a:prstGeom>
          <a:noFill/>
          <a:ln w="9525">
            <a:noFill/>
            <a:miter lim="800000"/>
            <a:headEnd/>
            <a:tailEnd/>
          </a:ln>
        </p:spPr>
        <p:txBody>
          <a:bodyPr wrap="none">
            <a:spAutoFit/>
          </a:bodyPr>
          <a:lstStyle/>
          <a:p>
            <a:pPr eaLnBrk="0" hangingPunct="0"/>
            <a:r>
              <a:rPr lang="en-US" sz="1400" dirty="0" err="1">
                <a:latin typeface="Adobe Garamond Pro" panose="02020502060506020403" pitchFamily="18" charset="0"/>
                <a:cs typeface="Arial"/>
              </a:rPr>
              <a:t>Guttmacher</a:t>
            </a:r>
            <a:r>
              <a:rPr lang="en-US" sz="1400" dirty="0">
                <a:latin typeface="Adobe Garamond Pro" panose="02020502060506020403" pitchFamily="18" charset="0"/>
                <a:cs typeface="Arial"/>
              </a:rPr>
              <a:t> Institute, </a:t>
            </a:r>
            <a:r>
              <a:rPr lang="en-US" sz="1400" dirty="0" smtClean="0">
                <a:latin typeface="Adobe Garamond Pro" panose="02020502060506020403" pitchFamily="18" charset="0"/>
                <a:cs typeface="Arial"/>
              </a:rPr>
              <a:t>October 2014</a:t>
            </a:r>
            <a:endParaRPr lang="en-US" sz="1400" dirty="0">
              <a:latin typeface="Adobe Garamond Pro" panose="02020502060506020403" pitchFamily="18" charset="0"/>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p:txBody>
          <a:bodyPr/>
          <a:lstStyle/>
          <a:p>
            <a:r>
              <a:rPr lang="en-US" smtClean="0"/>
              <a:t>Mandatory Waiting Periods </a:t>
            </a:r>
            <a:br>
              <a:rPr lang="en-US" smtClean="0"/>
            </a:br>
            <a:r>
              <a:rPr lang="en-US" smtClean="0"/>
              <a:t>Before an Abortion</a:t>
            </a:r>
            <a:endParaRPr lang="en-US" dirty="0" smtClean="0"/>
          </a:p>
        </p:txBody>
      </p:sp>
      <p:sp>
        <p:nvSpPr>
          <p:cNvPr id="368642" name="Rectangle 2"/>
          <p:cNvSpPr>
            <a:spLocks noGrp="1" noChangeArrowheads="1"/>
          </p:cNvSpPr>
          <p:nvPr>
            <p:ph sz="quarter" idx="10"/>
          </p:nvPr>
        </p:nvSpPr>
        <p:spPr/>
        <p:txBody>
          <a:bodyPr/>
          <a:lstStyle/>
          <a:p>
            <a:endParaRPr lang="en-US" dirty="0" smtClean="0"/>
          </a:p>
          <a:p>
            <a:r>
              <a:rPr lang="en-US" dirty="0" smtClean="0"/>
              <a:t>Most of the states that require counseling also require women to wait a specified amount of time—most often 24 hours— between the counseling and the abortion procedure.</a:t>
            </a:r>
          </a:p>
          <a:p>
            <a:endParaRPr lang="en-US" dirty="0" smtClean="0"/>
          </a:p>
          <a:p>
            <a:r>
              <a:rPr lang="en-US" dirty="0" smtClean="0"/>
              <a:t>States that require in-person counseling mandate that it take place at least 18 hours prior to the procedure.</a:t>
            </a:r>
          </a:p>
        </p:txBody>
      </p:sp>
      <p:sp>
        <p:nvSpPr>
          <p:cNvPr id="49156" name="Text Box 4"/>
          <p:cNvSpPr txBox="1">
            <a:spLocks noChangeArrowheads="1"/>
          </p:cNvSpPr>
          <p:nvPr/>
        </p:nvSpPr>
        <p:spPr bwMode="auto">
          <a:xfrm>
            <a:off x="3030931" y="6245423"/>
            <a:ext cx="2826864" cy="307777"/>
          </a:xfrm>
          <a:prstGeom prst="rect">
            <a:avLst/>
          </a:prstGeom>
          <a:noFill/>
          <a:ln w="9525">
            <a:noFill/>
            <a:miter lim="800000"/>
            <a:headEnd/>
            <a:tailEnd/>
          </a:ln>
        </p:spPr>
        <p:txBody>
          <a:bodyPr wrap="none">
            <a:spAutoFit/>
          </a:bodyPr>
          <a:lstStyle/>
          <a:p>
            <a:pPr eaLnBrk="0" hangingPunct="0"/>
            <a:r>
              <a:rPr lang="en-US" sz="1400" dirty="0" err="1">
                <a:latin typeface="Adobe Garamond Pro" panose="02020502060506020403" pitchFamily="18" charset="0"/>
                <a:cs typeface="Arial"/>
              </a:rPr>
              <a:t>Guttmacher</a:t>
            </a:r>
            <a:r>
              <a:rPr lang="en-US" sz="1400" dirty="0">
                <a:latin typeface="Adobe Garamond Pro" panose="02020502060506020403" pitchFamily="18" charset="0"/>
                <a:cs typeface="Arial"/>
              </a:rPr>
              <a:t> Institute, </a:t>
            </a:r>
            <a:r>
              <a:rPr lang="en-US" sz="1400" dirty="0" smtClean="0">
                <a:latin typeface="Adobe Garamond Pro" panose="02020502060506020403" pitchFamily="18" charset="0"/>
                <a:cs typeface="Arial"/>
              </a:rPr>
              <a:t>October 2014</a:t>
            </a:r>
            <a:endParaRPr lang="en-US" sz="1400" dirty="0">
              <a:latin typeface="Adobe Garamond Pro" panose="02020502060506020403" pitchFamily="18" charset="0"/>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smtClean="0"/>
              <a:t>Case Continued</a:t>
            </a:r>
            <a:endParaRPr lang="en-US" dirty="0" smtClean="0"/>
          </a:p>
        </p:txBody>
      </p:sp>
      <p:sp>
        <p:nvSpPr>
          <p:cNvPr id="50178" name="Rectangle 3"/>
          <p:cNvSpPr>
            <a:spLocks noGrp="1" noChangeArrowheads="1"/>
          </p:cNvSpPr>
          <p:nvPr>
            <p:ph sz="quarter" idx="10"/>
          </p:nvPr>
        </p:nvSpPr>
        <p:spPr/>
        <p:txBody>
          <a:bodyPr/>
          <a:lstStyle/>
          <a:p>
            <a:endParaRPr lang="en-US" smtClean="0"/>
          </a:p>
          <a:p>
            <a:r>
              <a:rPr lang="en-US" smtClean="0"/>
              <a:t>Given that Michelle has had unprotected sex, you decide she needs to be tested for STIs. </a:t>
            </a:r>
            <a:endParaRPr lang="en-US" dirty="0" smtClean="0"/>
          </a:p>
        </p:txBody>
      </p:sp>
      <p:pic>
        <p:nvPicPr>
          <p:cNvPr id="6" name="Picture 5"/>
          <p:cNvPicPr>
            <a:picLocks noChangeAspect="1"/>
          </p:cNvPicPr>
          <p:nvPr/>
        </p:nvPicPr>
        <p:blipFill>
          <a:blip r:embed="rId3"/>
          <a:stretch>
            <a:fillRect/>
          </a:stretch>
        </p:blipFill>
        <p:spPr>
          <a:xfrm>
            <a:off x="6400800" y="3788007"/>
            <a:ext cx="2061890" cy="2079393"/>
          </a:xfrm>
          <a:prstGeom prst="rect">
            <a:avLst/>
          </a:prstGeom>
          <a:ln>
            <a:noFill/>
          </a:ln>
          <a:effectLst>
            <a:softEdge rad="112500"/>
          </a:effectLst>
        </p:spPr>
      </p:pic>
      <p:sp>
        <p:nvSpPr>
          <p:cNvPr id="7" name="Rectangle 6"/>
          <p:cNvSpPr/>
          <p:nvPr/>
        </p:nvSpPr>
        <p:spPr>
          <a:xfrm>
            <a:off x="1066800" y="3124200"/>
            <a:ext cx="5791200" cy="2259080"/>
          </a:xfrm>
          <a:prstGeom prst="rect">
            <a:avLst/>
          </a:prstGeom>
        </p:spPr>
        <p:txBody>
          <a:bodyPr>
            <a:spAutoFit/>
          </a:bodyPr>
          <a:lstStyle/>
          <a:p>
            <a:pPr marL="342900" indent="-342900" algn="ctr">
              <a:spcBef>
                <a:spcPct val="20000"/>
              </a:spcBef>
              <a:buClr>
                <a:srgbClr val="92D050"/>
              </a:buClr>
              <a:defRPr/>
            </a:pPr>
            <a:r>
              <a:rPr lang="en-US" sz="3200" i="1" kern="0" dirty="0">
                <a:solidFill>
                  <a:srgbClr val="000000"/>
                </a:solidFill>
                <a:latin typeface="Adobe Garamond Pro"/>
                <a:cs typeface="Arial"/>
              </a:rPr>
              <a:t>	Can you do this without parental consent? </a:t>
            </a:r>
          </a:p>
          <a:p>
            <a:pPr marL="342900" indent="-342900" algn="ctr">
              <a:spcBef>
                <a:spcPct val="20000"/>
              </a:spcBef>
              <a:buClr>
                <a:srgbClr val="92D050"/>
              </a:buClr>
              <a:defRPr/>
            </a:pPr>
            <a:r>
              <a:rPr lang="en-US" sz="3200" i="1" kern="0" dirty="0">
                <a:solidFill>
                  <a:srgbClr val="000000"/>
                </a:solidFill>
                <a:latin typeface="Adobe Garamond Pro"/>
                <a:cs typeface="Arial"/>
              </a:rPr>
              <a:t>	</a:t>
            </a:r>
          </a:p>
          <a:p>
            <a:pPr marL="342900" indent="-342900" algn="ctr">
              <a:spcBef>
                <a:spcPct val="20000"/>
              </a:spcBef>
              <a:buClr>
                <a:srgbClr val="92D050"/>
              </a:buClr>
              <a:defRPr/>
            </a:pPr>
            <a:r>
              <a:rPr lang="en-US" sz="3200" i="1" kern="0" dirty="0">
                <a:solidFill>
                  <a:srgbClr val="000000"/>
                </a:solidFill>
                <a:latin typeface="Adobe Garamond Pro"/>
                <a:cs typeface="Arial"/>
              </a:rPr>
              <a:t>	What about HIV testing?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5"/>
          <p:cNvSpPr>
            <a:spLocks noGrp="1" noChangeArrowheads="1"/>
          </p:cNvSpPr>
          <p:nvPr>
            <p:ph type="title"/>
          </p:nvPr>
        </p:nvSpPr>
        <p:spPr/>
        <p:txBody>
          <a:bodyPr/>
          <a:lstStyle/>
          <a:p>
            <a:r>
              <a:rPr lang="en-US" smtClean="0"/>
              <a:t>Consent to STI Testing and Treatment </a:t>
            </a:r>
            <a:endParaRPr lang="en-US" dirty="0" smtClean="0"/>
          </a:p>
        </p:txBody>
      </p:sp>
      <p:sp>
        <p:nvSpPr>
          <p:cNvPr id="394246" name="Rectangle 6"/>
          <p:cNvSpPr>
            <a:spLocks noGrp="1" noChangeArrowheads="1"/>
          </p:cNvSpPr>
          <p:nvPr>
            <p:ph sz="quarter" idx="10"/>
          </p:nvPr>
        </p:nvSpPr>
        <p:spPr/>
        <p:txBody>
          <a:bodyPr/>
          <a:lstStyle/>
          <a:p>
            <a:endParaRPr lang="en-US" smtClean="0"/>
          </a:p>
          <a:p>
            <a:r>
              <a:rPr lang="en-US" smtClean="0"/>
              <a:t>All 50 states and DC allow minors to consent to testing and treatment for STIs.</a:t>
            </a:r>
          </a:p>
          <a:p>
            <a:endParaRPr lang="en-US" smtClean="0"/>
          </a:p>
          <a:p>
            <a:r>
              <a:rPr lang="en-US" smtClean="0"/>
              <a:t>Several states require that a minor be of a certain age (generally 12 or 14) before being allowed to consent.</a:t>
            </a:r>
            <a:endParaRPr lang="en-US" dirty="0" smtClean="0"/>
          </a:p>
        </p:txBody>
      </p:sp>
      <p:sp>
        <p:nvSpPr>
          <p:cNvPr id="51204" name="Text Box 4"/>
          <p:cNvSpPr txBox="1">
            <a:spLocks noChangeArrowheads="1"/>
          </p:cNvSpPr>
          <p:nvPr/>
        </p:nvSpPr>
        <p:spPr bwMode="auto">
          <a:xfrm>
            <a:off x="3030931" y="6245423"/>
            <a:ext cx="2721579" cy="307777"/>
          </a:xfrm>
          <a:prstGeom prst="rect">
            <a:avLst/>
          </a:prstGeom>
          <a:noFill/>
          <a:ln w="9525">
            <a:noFill/>
            <a:miter lim="800000"/>
            <a:headEnd/>
            <a:tailEnd/>
          </a:ln>
        </p:spPr>
        <p:txBody>
          <a:bodyPr wrap="none">
            <a:spAutoFit/>
          </a:bodyPr>
          <a:lstStyle/>
          <a:p>
            <a:pPr eaLnBrk="0" hangingPunct="0"/>
            <a:r>
              <a:rPr lang="en-US" sz="1400" dirty="0" err="1">
                <a:latin typeface="Adobe Garamond Pro" panose="02020502060506020403" pitchFamily="18" charset="0"/>
                <a:cs typeface="Arial"/>
              </a:rPr>
              <a:t>Guttmacher</a:t>
            </a:r>
            <a:r>
              <a:rPr lang="en-US" sz="1400" dirty="0">
                <a:latin typeface="Adobe Garamond Pro" panose="02020502060506020403" pitchFamily="18" charset="0"/>
                <a:cs typeface="Arial"/>
              </a:rPr>
              <a:t> </a:t>
            </a:r>
            <a:r>
              <a:rPr lang="en-US" sz="1400" dirty="0" smtClean="0">
                <a:latin typeface="Adobe Garamond Pro" panose="02020502060506020403" pitchFamily="18" charset="0"/>
                <a:cs typeface="Arial"/>
              </a:rPr>
              <a:t>Institute, October 2014</a:t>
            </a:r>
            <a:endParaRPr lang="en-US" sz="1400" dirty="0">
              <a:latin typeface="Adobe Garamond Pro" panose="02020502060506020403" pitchFamily="18" charset="0"/>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smtClean="0"/>
              <a:t>HIV/AIDS Testing and Treatment</a:t>
            </a:r>
            <a:endParaRPr lang="en-US" dirty="0" smtClean="0"/>
          </a:p>
        </p:txBody>
      </p:sp>
      <p:sp>
        <p:nvSpPr>
          <p:cNvPr id="396291" name="Rectangle 3"/>
          <p:cNvSpPr>
            <a:spLocks noGrp="1" noChangeArrowheads="1"/>
          </p:cNvSpPr>
          <p:nvPr>
            <p:ph sz="quarter" idx="10"/>
          </p:nvPr>
        </p:nvSpPr>
        <p:spPr/>
        <p:txBody>
          <a:bodyPr/>
          <a:lstStyle/>
          <a:p>
            <a:endParaRPr lang="en-US" dirty="0" smtClean="0"/>
          </a:p>
          <a:p>
            <a:r>
              <a:rPr lang="en-US" dirty="0" smtClean="0"/>
              <a:t>More than 60% of states explicitly include HIV testing and treatment in the package of STI services to which minors may consent.</a:t>
            </a:r>
          </a:p>
          <a:p>
            <a:endParaRPr lang="en-US" dirty="0" smtClean="0"/>
          </a:p>
          <a:p>
            <a:pPr lvl="1"/>
            <a:r>
              <a:rPr lang="en-US" dirty="0" smtClean="0"/>
              <a:t>Iowa is the only state to require parental notification in the case of a positive HIV test.</a:t>
            </a:r>
          </a:p>
          <a:p>
            <a:endParaRPr lang="en-US" dirty="0" smtClean="0"/>
          </a:p>
        </p:txBody>
      </p:sp>
      <p:sp>
        <p:nvSpPr>
          <p:cNvPr id="52228" name="Text Box 4"/>
          <p:cNvSpPr txBox="1">
            <a:spLocks noChangeArrowheads="1"/>
          </p:cNvSpPr>
          <p:nvPr/>
        </p:nvSpPr>
        <p:spPr bwMode="auto">
          <a:xfrm>
            <a:off x="3030931" y="6248400"/>
            <a:ext cx="2826864" cy="307777"/>
          </a:xfrm>
          <a:prstGeom prst="rect">
            <a:avLst/>
          </a:prstGeom>
          <a:noFill/>
          <a:ln w="9525">
            <a:noFill/>
            <a:miter lim="800000"/>
            <a:headEnd/>
            <a:tailEnd/>
          </a:ln>
        </p:spPr>
        <p:txBody>
          <a:bodyPr wrap="none">
            <a:spAutoFit/>
          </a:bodyPr>
          <a:lstStyle/>
          <a:p>
            <a:pPr eaLnBrk="0" hangingPunct="0"/>
            <a:r>
              <a:rPr lang="en-US" sz="1400" dirty="0" err="1">
                <a:latin typeface="Adobe Garamond Pro" panose="02020502060506020403" pitchFamily="18" charset="0"/>
                <a:cs typeface="Arial"/>
              </a:rPr>
              <a:t>Guttmacher</a:t>
            </a:r>
            <a:r>
              <a:rPr lang="en-US" sz="1400" dirty="0">
                <a:latin typeface="Adobe Garamond Pro" panose="02020502060506020403" pitchFamily="18" charset="0"/>
                <a:cs typeface="Arial"/>
              </a:rPr>
              <a:t> Institute, </a:t>
            </a:r>
            <a:r>
              <a:rPr lang="en-US" sz="1400" dirty="0" smtClean="0">
                <a:latin typeface="Adobe Garamond Pro" panose="02020502060506020403" pitchFamily="18" charset="0"/>
                <a:cs typeface="Arial"/>
              </a:rPr>
              <a:t>October 2014</a:t>
            </a:r>
            <a:endParaRPr lang="en-US" sz="1400" dirty="0">
              <a:latin typeface="Adobe Garamond Pro" panose="02020502060506020403" pitchFamily="18" charset="0"/>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smtClean="0"/>
              <a:t>Case Continued</a:t>
            </a:r>
            <a:endParaRPr lang="en-US" dirty="0" smtClean="0"/>
          </a:p>
        </p:txBody>
      </p:sp>
      <p:sp>
        <p:nvSpPr>
          <p:cNvPr id="53250" name="Rectangle 3"/>
          <p:cNvSpPr>
            <a:spLocks noGrp="1" noChangeArrowheads="1"/>
          </p:cNvSpPr>
          <p:nvPr>
            <p:ph sz="quarter" idx="10"/>
          </p:nvPr>
        </p:nvSpPr>
        <p:spPr/>
        <p:txBody>
          <a:bodyPr/>
          <a:lstStyle/>
          <a:p>
            <a:endParaRPr lang="en-US" smtClean="0"/>
          </a:p>
          <a:p>
            <a:r>
              <a:rPr lang="en-US" smtClean="0"/>
              <a:t>If Michelle’s pregnancy test had been negative, you most certainly would have discussed the possibility of hormonal contraception. </a:t>
            </a:r>
            <a:endParaRPr lang="en-US" dirty="0" smtClean="0"/>
          </a:p>
        </p:txBody>
      </p:sp>
      <p:sp>
        <p:nvSpPr>
          <p:cNvPr id="6" name="TextBox 5"/>
          <p:cNvSpPr txBox="1">
            <a:spLocks noChangeArrowheads="1"/>
          </p:cNvSpPr>
          <p:nvPr/>
        </p:nvSpPr>
        <p:spPr bwMode="auto">
          <a:xfrm>
            <a:off x="381000" y="3657600"/>
            <a:ext cx="6172200" cy="1698927"/>
          </a:xfrm>
          <a:prstGeom prst="rect">
            <a:avLst/>
          </a:prstGeom>
          <a:noFill/>
          <a:ln w="9525">
            <a:noFill/>
            <a:miter lim="800000"/>
            <a:headEnd/>
            <a:tailEnd/>
          </a:ln>
        </p:spPr>
        <p:txBody>
          <a:bodyPr>
            <a:spAutoFit/>
          </a:bodyPr>
          <a:lstStyle/>
          <a:p>
            <a:pPr marL="342900" indent="-342900" algn="ctr">
              <a:lnSpc>
                <a:spcPct val="90000"/>
              </a:lnSpc>
              <a:spcBef>
                <a:spcPct val="20000"/>
              </a:spcBef>
              <a:buClr>
                <a:srgbClr val="92D050"/>
              </a:buClr>
            </a:pPr>
            <a:r>
              <a:rPr lang="en-US" sz="3200" i="1" dirty="0">
                <a:solidFill>
                  <a:srgbClr val="000000"/>
                </a:solidFill>
                <a:latin typeface="Adobe Garamond Pro"/>
              </a:rPr>
              <a:t>	Would Michelle have needed to get the consent of her parent for hormonal contraception? </a:t>
            </a:r>
          </a:p>
          <a:p>
            <a:pPr marL="342900" indent="-342900"/>
            <a:endParaRPr lang="en-US" dirty="0">
              <a:solidFill>
                <a:srgbClr val="000000"/>
              </a:solidFill>
              <a:latin typeface="Adobe Garamond Pro"/>
            </a:endParaRPr>
          </a:p>
        </p:txBody>
      </p:sp>
      <p:pic>
        <p:nvPicPr>
          <p:cNvPr id="7" name="Picture 6"/>
          <p:cNvPicPr>
            <a:picLocks noChangeAspect="1"/>
          </p:cNvPicPr>
          <p:nvPr/>
        </p:nvPicPr>
        <p:blipFill>
          <a:blip r:embed="rId3"/>
          <a:stretch>
            <a:fillRect/>
          </a:stretch>
        </p:blipFill>
        <p:spPr>
          <a:xfrm>
            <a:off x="6705600" y="3429000"/>
            <a:ext cx="2061890" cy="20793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smtClean="0"/>
              <a:t>Minors and Contraception</a:t>
            </a:r>
            <a:endParaRPr lang="en-US" dirty="0" smtClean="0"/>
          </a:p>
        </p:txBody>
      </p:sp>
      <p:sp>
        <p:nvSpPr>
          <p:cNvPr id="398339" name="Rectangle 3"/>
          <p:cNvSpPr>
            <a:spLocks noGrp="1" noChangeArrowheads="1"/>
          </p:cNvSpPr>
          <p:nvPr>
            <p:ph sz="quarter" idx="10"/>
          </p:nvPr>
        </p:nvSpPr>
        <p:spPr/>
        <p:txBody>
          <a:bodyPr/>
          <a:lstStyle/>
          <a:p>
            <a:endParaRPr lang="en-US" dirty="0" smtClean="0"/>
          </a:p>
          <a:p>
            <a:r>
              <a:rPr lang="en-US" dirty="0" smtClean="0"/>
              <a:t>A small number of states have no explicit policy regarding minors and contraception.</a:t>
            </a:r>
          </a:p>
          <a:p>
            <a:endParaRPr lang="en-US" dirty="0" smtClean="0"/>
          </a:p>
          <a:p>
            <a:r>
              <a:rPr lang="en-US" dirty="0" smtClean="0"/>
              <a:t>Nearly half of the states explicitly allow ALL minors to consent to contraceptive services.</a:t>
            </a:r>
          </a:p>
          <a:p>
            <a:endParaRPr lang="en-US" dirty="0" smtClean="0"/>
          </a:p>
          <a:p>
            <a:endParaRPr lang="en-US" dirty="0" smtClean="0"/>
          </a:p>
        </p:txBody>
      </p:sp>
      <p:sp>
        <p:nvSpPr>
          <p:cNvPr id="54276" name="Text Box 4"/>
          <p:cNvSpPr txBox="1">
            <a:spLocks noChangeArrowheads="1"/>
          </p:cNvSpPr>
          <p:nvPr/>
        </p:nvSpPr>
        <p:spPr bwMode="auto">
          <a:xfrm>
            <a:off x="5105400" y="4953000"/>
            <a:ext cx="4038600" cy="396875"/>
          </a:xfrm>
          <a:prstGeom prst="rect">
            <a:avLst/>
          </a:prstGeom>
          <a:noFill/>
          <a:ln w="9525">
            <a:noFill/>
            <a:miter lim="800000"/>
            <a:headEnd/>
            <a:tailEnd/>
          </a:ln>
        </p:spPr>
        <p:txBody>
          <a:bodyPr>
            <a:spAutoFit/>
          </a:bodyPr>
          <a:lstStyle/>
          <a:p>
            <a:pPr lvl="2" eaLnBrk="0" hangingPunct="0">
              <a:buClr>
                <a:schemeClr val="tx2"/>
              </a:buClr>
              <a:buSzPct val="115000"/>
              <a:buFont typeface="Wingdings" pitchFamily="2" charset="2"/>
              <a:buChar char="§"/>
            </a:pPr>
            <a:endParaRPr lang="en-US" sz="2000" dirty="0">
              <a:latin typeface="Garamond" pitchFamily="18" charset="0"/>
            </a:endParaRPr>
          </a:p>
        </p:txBody>
      </p:sp>
      <p:sp>
        <p:nvSpPr>
          <p:cNvPr id="54277" name="Text Box 4"/>
          <p:cNvSpPr txBox="1">
            <a:spLocks noChangeArrowheads="1"/>
          </p:cNvSpPr>
          <p:nvPr/>
        </p:nvSpPr>
        <p:spPr bwMode="auto">
          <a:xfrm>
            <a:off x="3048000" y="6248400"/>
            <a:ext cx="2826864" cy="307777"/>
          </a:xfrm>
          <a:prstGeom prst="rect">
            <a:avLst/>
          </a:prstGeom>
          <a:noFill/>
          <a:ln w="9525">
            <a:noFill/>
            <a:miter lim="800000"/>
            <a:headEnd/>
            <a:tailEnd/>
          </a:ln>
        </p:spPr>
        <p:txBody>
          <a:bodyPr wrap="none">
            <a:spAutoFit/>
          </a:bodyPr>
          <a:lstStyle/>
          <a:p>
            <a:pPr eaLnBrk="0" hangingPunct="0"/>
            <a:r>
              <a:rPr lang="en-US" sz="1400" dirty="0" err="1">
                <a:latin typeface="Adobe Garamond Pro" panose="02020502060506020403" pitchFamily="18" charset="0"/>
                <a:cs typeface="Arial"/>
              </a:rPr>
              <a:t>Guttmacher</a:t>
            </a:r>
            <a:r>
              <a:rPr lang="en-US" sz="1400" dirty="0">
                <a:latin typeface="Adobe Garamond Pro" panose="02020502060506020403" pitchFamily="18" charset="0"/>
                <a:cs typeface="Arial"/>
              </a:rPr>
              <a:t> Institute, </a:t>
            </a:r>
            <a:r>
              <a:rPr lang="en-US" sz="1400" dirty="0" smtClean="0">
                <a:latin typeface="Adobe Garamond Pro" panose="02020502060506020403" pitchFamily="18" charset="0"/>
                <a:cs typeface="Arial"/>
              </a:rPr>
              <a:t>October 2014</a:t>
            </a:r>
            <a:endParaRPr lang="en-US" sz="1400" dirty="0">
              <a:latin typeface="Adobe Garamond Pro" panose="02020502060506020403" pitchFamily="18" charset="0"/>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3030931" y="6245423"/>
            <a:ext cx="2826864" cy="307777"/>
          </a:xfrm>
          <a:prstGeom prst="rect">
            <a:avLst/>
          </a:prstGeom>
          <a:noFill/>
          <a:ln w="9525">
            <a:noFill/>
            <a:miter lim="800000"/>
            <a:headEnd/>
            <a:tailEnd/>
          </a:ln>
        </p:spPr>
        <p:txBody>
          <a:bodyPr wrap="none">
            <a:spAutoFit/>
          </a:bodyPr>
          <a:lstStyle/>
          <a:p>
            <a:pPr eaLnBrk="0" hangingPunct="0"/>
            <a:r>
              <a:rPr lang="en-US" sz="1400" dirty="0" err="1">
                <a:latin typeface="Adobe Garamond Pro" panose="02020502060506020403" pitchFamily="18" charset="0"/>
                <a:cs typeface="Arial"/>
              </a:rPr>
              <a:t>Guttmacher</a:t>
            </a:r>
            <a:r>
              <a:rPr lang="en-US" sz="1400" dirty="0">
                <a:latin typeface="Adobe Garamond Pro" panose="02020502060506020403" pitchFamily="18" charset="0"/>
                <a:cs typeface="Arial"/>
              </a:rPr>
              <a:t> Institute, </a:t>
            </a:r>
            <a:r>
              <a:rPr lang="en-US" sz="1400" dirty="0" smtClean="0">
                <a:latin typeface="Adobe Garamond Pro" panose="02020502060506020403" pitchFamily="18" charset="0"/>
                <a:cs typeface="Arial"/>
              </a:rPr>
              <a:t>October 2014</a:t>
            </a:r>
            <a:endParaRPr lang="en-US" sz="1400" dirty="0">
              <a:latin typeface="Adobe Garamond Pro" panose="02020502060506020403" pitchFamily="18" charset="0"/>
              <a:cs typeface="Arial"/>
            </a:endParaRPr>
          </a:p>
        </p:txBody>
      </p:sp>
      <p:sp>
        <p:nvSpPr>
          <p:cNvPr id="2" name="Title 1"/>
          <p:cNvSpPr>
            <a:spLocks noGrp="1"/>
          </p:cNvSpPr>
          <p:nvPr>
            <p:ph type="title"/>
          </p:nvPr>
        </p:nvSpPr>
        <p:spPr>
          <a:xfrm>
            <a:off x="457200" y="381000"/>
            <a:ext cx="8229600" cy="914400"/>
          </a:xfrm>
        </p:spPr>
        <p:txBody>
          <a:bodyPr/>
          <a:lstStyle/>
          <a:p>
            <a:r>
              <a:rPr lang="en-US" dirty="0" smtClean="0"/>
              <a:t>Minors and Contraception</a:t>
            </a:r>
            <a:br>
              <a:rPr lang="en-US" dirty="0" smtClean="0"/>
            </a:br>
            <a:endParaRPr lang="en-US" dirty="0"/>
          </a:p>
        </p:txBody>
      </p:sp>
      <p:sp>
        <p:nvSpPr>
          <p:cNvPr id="3" name="Content Placeholder 2"/>
          <p:cNvSpPr>
            <a:spLocks noGrp="1"/>
          </p:cNvSpPr>
          <p:nvPr>
            <p:ph sz="quarter" idx="10"/>
          </p:nvPr>
        </p:nvSpPr>
        <p:spPr/>
        <p:txBody>
          <a:bodyPr/>
          <a:lstStyle/>
          <a:p>
            <a:endParaRPr lang="en-US" smtClean="0"/>
          </a:p>
          <a:p>
            <a:r>
              <a:rPr lang="en-US" smtClean="0"/>
              <a:t>Half of the states explicitly permit minors to consent only if they meet one or more specific criteria.</a:t>
            </a:r>
          </a:p>
          <a:p>
            <a:endParaRPr lang="en-US" smtClean="0"/>
          </a:p>
          <a:p>
            <a:r>
              <a:rPr lang="en-US" smtClean="0"/>
              <a:t>In Texas and Utah, state funds may not be used to provide minors with confidential contraceptive services. 	</a:t>
            </a:r>
          </a:p>
          <a:p>
            <a:endParaRPr lang="en-US"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Rationale for Confidentiality</a:t>
            </a:r>
            <a:endParaRPr lang="en-US" dirty="0" smtClean="0"/>
          </a:p>
        </p:txBody>
      </p:sp>
      <p:graphicFrame>
        <p:nvGraphicFramePr>
          <p:cNvPr id="7" name="Diagram 6"/>
          <p:cNvGraphicFramePr/>
          <p:nvPr>
            <p:extLst>
              <p:ext uri="{D42A27DB-BD31-4B8C-83A1-F6EECF244321}">
                <p14:modId xmlns:p14="http://schemas.microsoft.com/office/powerpoint/2010/main" val="3458911159"/>
              </p:ext>
            </p:extLst>
          </p:nvPr>
        </p:nvGraphicFramePr>
        <p:xfrm>
          <a:off x="685800" y="1447801"/>
          <a:ext cx="7924800" cy="4419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5"/>
          <p:cNvSpPr>
            <a:spLocks noGrp="1"/>
          </p:cNvSpPr>
          <p:nvPr>
            <p:ph type="title"/>
          </p:nvPr>
        </p:nvSpPr>
        <p:spPr/>
        <p:txBody>
          <a:bodyPr/>
          <a:lstStyle/>
          <a:p>
            <a:r>
              <a:rPr lang="en-US" smtClean="0"/>
              <a:t>Criteria: Minors and Contraception</a:t>
            </a:r>
            <a:endParaRPr lang="en-US" dirty="0" smtClean="0"/>
          </a:p>
        </p:txBody>
      </p:sp>
      <p:graphicFrame>
        <p:nvGraphicFramePr>
          <p:cNvPr id="10" name="Content Placeholder 9"/>
          <p:cNvGraphicFramePr>
            <a:graphicFrameLocks noGrp="1"/>
          </p:cNvGraphicFramePr>
          <p:nvPr>
            <p:ph sz="quarter" idx="10"/>
            <p:extLst>
              <p:ext uri="{D42A27DB-BD31-4B8C-83A1-F6EECF244321}">
                <p14:modId xmlns:p14="http://schemas.microsoft.com/office/powerpoint/2010/main" val="1746096080"/>
              </p:ext>
            </p:extLst>
          </p:nvPr>
        </p:nvGraphicFramePr>
        <p:xfrm>
          <a:off x="685800" y="1295400"/>
          <a:ext cx="7772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Rot="1" noChangeArrowheads="1"/>
          </p:cNvSpPr>
          <p:nvPr>
            <p:ph type="title"/>
          </p:nvPr>
        </p:nvSpPr>
        <p:spPr/>
        <p:txBody>
          <a:bodyPr/>
          <a:lstStyle/>
          <a:p>
            <a:r>
              <a:rPr lang="en-US" smtClean="0"/>
              <a:t>Effects of Parental Involvement Laws </a:t>
            </a:r>
            <a:endParaRPr lang="en-US" dirty="0" smtClean="0"/>
          </a:p>
        </p:txBody>
      </p:sp>
      <p:sp>
        <p:nvSpPr>
          <p:cNvPr id="5" name="Content Placeholder 4"/>
          <p:cNvSpPr>
            <a:spLocks noGrp="1"/>
          </p:cNvSpPr>
          <p:nvPr>
            <p:ph sz="quarter" idx="10"/>
          </p:nvPr>
        </p:nvSpPr>
        <p:spPr/>
        <p:txBody>
          <a:bodyPr/>
          <a:lstStyle/>
          <a:p>
            <a:endParaRPr lang="en-US" smtClean="0"/>
          </a:p>
          <a:p>
            <a:r>
              <a:rPr lang="en-US" smtClean="0"/>
              <a:t>Are parental involvement laws medically beneficial?</a:t>
            </a:r>
          </a:p>
          <a:p>
            <a:endParaRPr lang="en-US" smtClean="0"/>
          </a:p>
          <a:p>
            <a:r>
              <a:rPr lang="en-US" smtClean="0"/>
              <a:t>Do they increase family communication?</a:t>
            </a:r>
          </a:p>
          <a:p>
            <a:endParaRPr lang="en-US" smtClean="0"/>
          </a:p>
          <a:p>
            <a:r>
              <a:rPr lang="en-US" smtClean="0"/>
              <a:t>Do they decrease adolescent risk-taking behavior?</a:t>
            </a: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Parental Involvement Can </a:t>
            </a:r>
            <a:br>
              <a:rPr lang="en-US" smtClean="0"/>
            </a:br>
            <a:r>
              <a:rPr lang="en-US" smtClean="0"/>
              <a:t>Create Barriers to Care</a:t>
            </a:r>
            <a:endParaRPr lang="en-US" dirty="0" smtClean="0"/>
          </a:p>
        </p:txBody>
      </p:sp>
      <p:sp>
        <p:nvSpPr>
          <p:cNvPr id="9" name="TextBox 8"/>
          <p:cNvSpPr txBox="1">
            <a:spLocks noChangeArrowheads="1"/>
          </p:cNvSpPr>
          <p:nvPr/>
        </p:nvSpPr>
        <p:spPr bwMode="auto">
          <a:xfrm>
            <a:off x="2881797" y="6248400"/>
            <a:ext cx="3447803" cy="307777"/>
          </a:xfrm>
          <a:prstGeom prst="rect">
            <a:avLst/>
          </a:prstGeom>
          <a:noFill/>
          <a:ln w="9525">
            <a:noFill/>
            <a:miter lim="800000"/>
            <a:headEnd/>
            <a:tailEnd/>
          </a:ln>
        </p:spPr>
        <p:txBody>
          <a:bodyPr wrap="none">
            <a:spAutoFit/>
          </a:bodyPr>
          <a:lstStyle/>
          <a:p>
            <a:r>
              <a:rPr lang="en-US" sz="1400" dirty="0">
                <a:latin typeface="Adobe Garamond Pro" panose="02020502060506020403" pitchFamily="18" charset="0"/>
                <a:cs typeface="Arial"/>
              </a:rPr>
              <a:t>Reddy DM,  et al. </a:t>
            </a:r>
            <a:r>
              <a:rPr lang="en-US" sz="1400" i="1" dirty="0">
                <a:latin typeface="Adobe Garamond Pro" panose="02020502060506020403" pitchFamily="18" charset="0"/>
                <a:cs typeface="Arial"/>
              </a:rPr>
              <a:t>JAMA</a:t>
            </a:r>
            <a:r>
              <a:rPr lang="en-US" sz="1400" dirty="0">
                <a:latin typeface="Adobe Garamond Pro" panose="02020502060506020403" pitchFamily="18" charset="0"/>
                <a:cs typeface="Arial"/>
              </a:rPr>
              <a:t>. 2002;288:710–714. </a:t>
            </a:r>
          </a:p>
        </p:txBody>
      </p:sp>
      <p:sp>
        <p:nvSpPr>
          <p:cNvPr id="6" name="TextBox 5"/>
          <p:cNvSpPr txBox="1">
            <a:spLocks noChangeArrowheads="1"/>
          </p:cNvSpPr>
          <p:nvPr/>
        </p:nvSpPr>
        <p:spPr bwMode="auto">
          <a:xfrm>
            <a:off x="304800" y="1828800"/>
            <a:ext cx="8610600" cy="830997"/>
          </a:xfrm>
          <a:prstGeom prst="rect">
            <a:avLst/>
          </a:prstGeom>
          <a:solidFill>
            <a:srgbClr val="00B050"/>
          </a:solidFill>
          <a:ln w="9525">
            <a:noFill/>
            <a:miter lim="800000"/>
            <a:headEnd/>
            <a:tailEnd/>
          </a:ln>
        </p:spPr>
        <p:txBody>
          <a:bodyPr>
            <a:spAutoFit/>
          </a:bodyPr>
          <a:lstStyle/>
          <a:p>
            <a:pPr algn="ctr"/>
            <a:r>
              <a:rPr lang="en-US" sz="2400" dirty="0">
                <a:solidFill>
                  <a:schemeClr val="bg1"/>
                </a:solidFill>
                <a:latin typeface="Adobe Garamond Pro"/>
              </a:rPr>
              <a:t>JAMA study of 556 sexually active adolescents </a:t>
            </a:r>
            <a:r>
              <a:rPr lang="en-US" sz="2400" dirty="0" smtClean="0">
                <a:solidFill>
                  <a:schemeClr val="bg1"/>
                </a:solidFill>
                <a:latin typeface="Adobe Garamond Pro"/>
              </a:rPr>
              <a:t/>
            </a:r>
            <a:br>
              <a:rPr lang="en-US" sz="2400" dirty="0" smtClean="0">
                <a:solidFill>
                  <a:schemeClr val="bg1"/>
                </a:solidFill>
                <a:latin typeface="Adobe Garamond Pro"/>
              </a:rPr>
            </a:br>
            <a:r>
              <a:rPr lang="en-US" sz="2400" dirty="0" smtClean="0">
                <a:solidFill>
                  <a:schemeClr val="bg1"/>
                </a:solidFill>
                <a:latin typeface="Adobe Garamond Pro"/>
              </a:rPr>
              <a:t>visiting </a:t>
            </a:r>
            <a:r>
              <a:rPr lang="en-US" sz="2400" dirty="0">
                <a:solidFill>
                  <a:schemeClr val="bg1"/>
                </a:solidFill>
                <a:latin typeface="Adobe Garamond Pro"/>
              </a:rPr>
              <a:t>a family planning clinic</a:t>
            </a:r>
          </a:p>
        </p:txBody>
      </p:sp>
      <p:sp>
        <p:nvSpPr>
          <p:cNvPr id="7" name="TextBox 6"/>
          <p:cNvSpPr txBox="1">
            <a:spLocks noChangeArrowheads="1"/>
          </p:cNvSpPr>
          <p:nvPr/>
        </p:nvSpPr>
        <p:spPr bwMode="auto">
          <a:xfrm>
            <a:off x="228600" y="3124200"/>
            <a:ext cx="3048000" cy="1754327"/>
          </a:xfrm>
          <a:prstGeom prst="rect">
            <a:avLst/>
          </a:prstGeom>
          <a:solidFill>
            <a:srgbClr val="0070C0"/>
          </a:solidFill>
          <a:ln w="9525">
            <a:noFill/>
            <a:miter lim="800000"/>
            <a:headEnd/>
            <a:tailEnd/>
          </a:ln>
        </p:spPr>
        <p:txBody>
          <a:bodyPr anchor="ctr" anchorCtr="0">
            <a:noAutofit/>
          </a:bodyPr>
          <a:lstStyle/>
          <a:p>
            <a:pPr algn="ctr"/>
            <a:r>
              <a:rPr lang="en-US" sz="2200" dirty="0">
                <a:solidFill>
                  <a:srgbClr val="FFFFFF"/>
                </a:solidFill>
                <a:latin typeface="Adobe Garamond Pro"/>
              </a:rPr>
              <a:t>If mandatory parental notification was required for contraception</a:t>
            </a:r>
          </a:p>
        </p:txBody>
      </p:sp>
      <p:cxnSp>
        <p:nvCxnSpPr>
          <p:cNvPr id="11" name="Straight Arrow Connector 10"/>
          <p:cNvCxnSpPr>
            <a:cxnSpLocks noChangeShapeType="1"/>
          </p:cNvCxnSpPr>
          <p:nvPr/>
        </p:nvCxnSpPr>
        <p:spPr bwMode="auto">
          <a:xfrm flipV="1">
            <a:off x="3429000" y="3540125"/>
            <a:ext cx="1371600" cy="422275"/>
          </a:xfrm>
          <a:prstGeom prst="straightConnector1">
            <a:avLst/>
          </a:prstGeom>
          <a:noFill/>
          <a:ln w="44450">
            <a:solidFill>
              <a:schemeClr val="accent1"/>
            </a:solidFill>
            <a:round/>
            <a:headEnd/>
            <a:tailEnd type="arrow" w="med" len="med"/>
          </a:ln>
          <a:effectLst>
            <a:outerShdw blurRad="63500" dist="20000" dir="5400000" rotWithShape="0">
              <a:srgbClr val="000000">
                <a:alpha val="37999"/>
              </a:srgbClr>
            </a:outerShdw>
          </a:effectLst>
        </p:spPr>
      </p:cxnSp>
      <p:sp>
        <p:nvSpPr>
          <p:cNvPr id="12" name="TextBox 11"/>
          <p:cNvSpPr txBox="1">
            <a:spLocks noChangeArrowheads="1"/>
          </p:cNvSpPr>
          <p:nvPr/>
        </p:nvSpPr>
        <p:spPr bwMode="auto">
          <a:xfrm>
            <a:off x="4876800" y="3124200"/>
            <a:ext cx="3962400" cy="830263"/>
          </a:xfrm>
          <a:prstGeom prst="rect">
            <a:avLst/>
          </a:prstGeom>
          <a:solidFill>
            <a:srgbClr val="002060"/>
          </a:solidFill>
          <a:ln w="9525">
            <a:noFill/>
            <a:miter lim="800000"/>
            <a:headEnd/>
            <a:tailEnd/>
          </a:ln>
        </p:spPr>
        <p:txBody>
          <a:bodyPr anchor="ctr" anchorCtr="0">
            <a:noAutofit/>
          </a:bodyPr>
          <a:lstStyle/>
          <a:p>
            <a:pPr algn="ctr"/>
            <a:r>
              <a:rPr lang="en-US" sz="2200" dirty="0">
                <a:solidFill>
                  <a:schemeClr val="bg1"/>
                </a:solidFill>
                <a:latin typeface="Adobe Garamond Pro"/>
              </a:rPr>
              <a:t>59% would stop using ALL health services</a:t>
            </a:r>
          </a:p>
        </p:txBody>
      </p:sp>
      <p:cxnSp>
        <p:nvCxnSpPr>
          <p:cNvPr id="13" name="Straight Arrow Connector 12"/>
          <p:cNvCxnSpPr>
            <a:cxnSpLocks noChangeShapeType="1"/>
          </p:cNvCxnSpPr>
          <p:nvPr/>
        </p:nvCxnSpPr>
        <p:spPr bwMode="auto">
          <a:xfrm>
            <a:off x="3505200" y="4418013"/>
            <a:ext cx="1143000" cy="1587"/>
          </a:xfrm>
          <a:prstGeom prst="straightConnector1">
            <a:avLst/>
          </a:prstGeom>
          <a:noFill/>
          <a:ln w="44450">
            <a:solidFill>
              <a:schemeClr val="accent1"/>
            </a:solidFill>
            <a:round/>
            <a:headEnd/>
            <a:tailEnd type="arrow" w="med" len="med"/>
          </a:ln>
          <a:effectLst>
            <a:outerShdw blurRad="63500" dist="20000" dir="5400000" rotWithShape="0">
              <a:srgbClr val="000000">
                <a:alpha val="37999"/>
              </a:srgbClr>
            </a:outerShdw>
          </a:effectLst>
        </p:spPr>
      </p:cxnSp>
      <p:sp>
        <p:nvSpPr>
          <p:cNvPr id="15" name="TextBox 14"/>
          <p:cNvSpPr txBox="1">
            <a:spLocks noChangeArrowheads="1"/>
          </p:cNvSpPr>
          <p:nvPr/>
        </p:nvSpPr>
        <p:spPr bwMode="auto">
          <a:xfrm>
            <a:off x="4876800" y="4114800"/>
            <a:ext cx="3962400" cy="1200150"/>
          </a:xfrm>
          <a:prstGeom prst="rect">
            <a:avLst/>
          </a:prstGeom>
          <a:solidFill>
            <a:srgbClr val="002060"/>
          </a:solidFill>
          <a:ln w="9525">
            <a:noFill/>
            <a:miter lim="800000"/>
            <a:headEnd/>
            <a:tailEnd/>
          </a:ln>
        </p:spPr>
        <p:txBody>
          <a:bodyPr anchor="ctr" anchorCtr="0">
            <a:noAutofit/>
          </a:bodyPr>
          <a:lstStyle/>
          <a:p>
            <a:pPr algn="ctr"/>
            <a:r>
              <a:rPr lang="en-US" sz="2200" dirty="0">
                <a:solidFill>
                  <a:schemeClr val="bg1"/>
                </a:solidFill>
                <a:latin typeface="Adobe Garamond Pro"/>
              </a:rPr>
              <a:t>11% would discontinue or delay HIV or STI testing and treatment</a:t>
            </a:r>
          </a:p>
        </p:txBody>
      </p:sp>
      <p:cxnSp>
        <p:nvCxnSpPr>
          <p:cNvPr id="16" name="Straight Arrow Connector 15"/>
          <p:cNvCxnSpPr>
            <a:cxnSpLocks noChangeShapeType="1"/>
          </p:cNvCxnSpPr>
          <p:nvPr/>
        </p:nvCxnSpPr>
        <p:spPr bwMode="auto">
          <a:xfrm>
            <a:off x="3505200" y="4800600"/>
            <a:ext cx="1219200" cy="762000"/>
          </a:xfrm>
          <a:prstGeom prst="straightConnector1">
            <a:avLst/>
          </a:prstGeom>
          <a:noFill/>
          <a:ln w="47625">
            <a:solidFill>
              <a:schemeClr val="accent1"/>
            </a:solidFill>
            <a:round/>
            <a:headEnd/>
            <a:tailEnd type="arrow" w="med" len="med"/>
          </a:ln>
          <a:effectLst>
            <a:outerShdw blurRad="63500" dist="20000" dir="5400000" rotWithShape="0">
              <a:srgbClr val="000000">
                <a:alpha val="37999"/>
              </a:srgbClr>
            </a:outerShdw>
          </a:effectLst>
        </p:spPr>
      </p:cxnSp>
      <p:sp>
        <p:nvSpPr>
          <p:cNvPr id="19" name="TextBox 18"/>
          <p:cNvSpPr txBox="1">
            <a:spLocks noChangeArrowheads="1"/>
          </p:cNvSpPr>
          <p:nvPr/>
        </p:nvSpPr>
        <p:spPr bwMode="auto">
          <a:xfrm>
            <a:off x="4876800" y="5441950"/>
            <a:ext cx="3962400" cy="461963"/>
          </a:xfrm>
          <a:prstGeom prst="rect">
            <a:avLst/>
          </a:prstGeom>
          <a:solidFill>
            <a:srgbClr val="002060"/>
          </a:solidFill>
          <a:ln w="9525">
            <a:noFill/>
            <a:miter lim="800000"/>
            <a:headEnd/>
            <a:tailEnd/>
          </a:ln>
        </p:spPr>
        <p:txBody>
          <a:bodyPr anchor="ctr" anchorCtr="0">
            <a:noAutofit/>
          </a:bodyPr>
          <a:lstStyle/>
          <a:p>
            <a:r>
              <a:rPr lang="en-US" sz="2200" dirty="0">
                <a:solidFill>
                  <a:schemeClr val="bg1"/>
                </a:solidFill>
                <a:latin typeface="Adobe Garamond Pro"/>
              </a:rPr>
              <a:t>1% would stop having sex</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rrowheads="1"/>
          </p:cNvSpPr>
          <p:nvPr>
            <p:ph type="title"/>
          </p:nvPr>
        </p:nvSpPr>
        <p:spPr/>
        <p:txBody>
          <a:bodyPr/>
          <a:lstStyle/>
          <a:p>
            <a:r>
              <a:rPr lang="en-US" smtClean="0"/>
              <a:t>Parents Are Aware of </a:t>
            </a:r>
            <a:br>
              <a:rPr lang="en-US" smtClean="0"/>
            </a:br>
            <a:r>
              <a:rPr lang="en-US" smtClean="0"/>
              <a:t>Reproductive Health Decisions</a:t>
            </a:r>
            <a:endParaRPr lang="en-US" dirty="0" smtClean="0"/>
          </a:p>
        </p:txBody>
      </p:sp>
      <p:sp>
        <p:nvSpPr>
          <p:cNvPr id="48132" name="Rectangle 3"/>
          <p:cNvSpPr>
            <a:spLocks noGrp="1" noChangeArrowheads="1"/>
          </p:cNvSpPr>
          <p:nvPr>
            <p:ph sz="quarter" idx="10"/>
          </p:nvPr>
        </p:nvSpPr>
        <p:spPr/>
        <p:txBody>
          <a:bodyPr/>
          <a:lstStyle/>
          <a:p>
            <a:endParaRPr lang="en-US" smtClean="0"/>
          </a:p>
          <a:p>
            <a:r>
              <a:rPr lang="en-US" smtClean="0"/>
              <a:t>Research indicates that many parents/guardians are aware of intentions to seek reproductive health care.</a:t>
            </a:r>
          </a:p>
          <a:p>
            <a:endParaRPr lang="en-US" smtClean="0"/>
          </a:p>
          <a:p>
            <a:r>
              <a:rPr lang="en-US" smtClean="0"/>
              <a:t>2005 JAMA study:</a:t>
            </a:r>
          </a:p>
          <a:p>
            <a:pPr lvl="1"/>
            <a:r>
              <a:rPr lang="en-US" smtClean="0"/>
              <a:t>60% of minors reported that a parent or guardian knew they were accessing sexual health services at the clinic						</a:t>
            </a:r>
            <a:endParaRPr lang="en-US" dirty="0" smtClean="0"/>
          </a:p>
        </p:txBody>
      </p:sp>
      <p:sp>
        <p:nvSpPr>
          <p:cNvPr id="2" name="TextBox 1"/>
          <p:cNvSpPr txBox="1"/>
          <p:nvPr/>
        </p:nvSpPr>
        <p:spPr>
          <a:xfrm>
            <a:off x="3810000" y="6248400"/>
            <a:ext cx="1254895" cy="523220"/>
          </a:xfrm>
          <a:prstGeom prst="rect">
            <a:avLst/>
          </a:prstGeom>
          <a:noFill/>
        </p:spPr>
        <p:txBody>
          <a:bodyPr wrap="none" rtlCol="0">
            <a:spAutoFit/>
          </a:bodyPr>
          <a:lstStyle/>
          <a:p>
            <a:pPr marL="0" lvl="4"/>
            <a:r>
              <a:rPr lang="en-US" sz="1400" dirty="0">
                <a:latin typeface="Adobe Garamond Pro" panose="02020502060506020403" pitchFamily="18" charset="0"/>
                <a:cs typeface="Arial"/>
              </a:rPr>
              <a:t>Jones RK, et al.</a:t>
            </a:r>
          </a:p>
          <a:p>
            <a:endParaRPr lang="en-US" sz="1400" dirty="0">
              <a:latin typeface="Adobe Garamond Pro" panose="02020502060506020403" pitchFamily="18" charset="0"/>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5"/>
          <p:cNvSpPr>
            <a:spLocks noGrp="1"/>
          </p:cNvSpPr>
          <p:nvPr>
            <p:ph type="title"/>
          </p:nvPr>
        </p:nvSpPr>
        <p:spPr/>
        <p:txBody>
          <a:bodyPr/>
          <a:lstStyle/>
          <a:p>
            <a:r>
              <a:rPr lang="en-US" smtClean="0"/>
              <a:t>Young Women Already Involve </a:t>
            </a:r>
            <a:br>
              <a:rPr lang="en-US" smtClean="0"/>
            </a:br>
            <a:r>
              <a:rPr lang="en-US" smtClean="0"/>
              <a:t>Parents in Abortion Decisions</a:t>
            </a:r>
            <a:endParaRPr lang="en-US" dirty="0" smtClean="0"/>
          </a:p>
        </p:txBody>
      </p:sp>
      <p:pic>
        <p:nvPicPr>
          <p:cNvPr id="60419" name="Content Placeholder 8" descr="200368338-001.jpg"/>
          <p:cNvPicPr>
            <a:picLocks noGrp="1" noChangeAspect="1"/>
          </p:cNvPicPr>
          <p:nvPr>
            <p:ph sz="half" idx="1"/>
          </p:nvPr>
        </p:nvPicPr>
        <p:blipFill>
          <a:blip r:embed="rId3"/>
          <a:stretch>
            <a:fillRect/>
          </a:stretch>
        </p:blipFill>
        <p:spPr>
          <a:xfrm>
            <a:off x="990600" y="1600200"/>
            <a:ext cx="2988256" cy="3810000"/>
          </a:xfrm>
        </p:spPr>
      </p:pic>
      <p:sp>
        <p:nvSpPr>
          <p:cNvPr id="551939" name="Rectangle 3"/>
          <p:cNvSpPr>
            <a:spLocks noGrp="1" noChangeArrowheads="1"/>
          </p:cNvSpPr>
          <p:nvPr>
            <p:ph sz="half" idx="2"/>
          </p:nvPr>
        </p:nvSpPr>
        <p:spPr/>
        <p:txBody>
          <a:bodyPr/>
          <a:lstStyle/>
          <a:p>
            <a:r>
              <a:rPr lang="en-US" dirty="0" smtClean="0">
                <a:latin typeface="Adobe Garamond Pro" panose="02020502060506020403" pitchFamily="18" charset="0"/>
              </a:rPr>
              <a:t>61% of minors who have abortions do so with at least one parent’s knowledge</a:t>
            </a:r>
          </a:p>
          <a:p>
            <a:r>
              <a:rPr lang="en-US" dirty="0" smtClean="0">
                <a:latin typeface="Adobe Garamond Pro" panose="02020502060506020403" pitchFamily="18" charset="0"/>
              </a:rPr>
              <a:t>45% inform parents of intentions to have an abortion</a:t>
            </a:r>
          </a:p>
          <a:p>
            <a:r>
              <a:rPr lang="en-US" dirty="0" smtClean="0">
                <a:latin typeface="Adobe Garamond Pro" panose="02020502060506020403" pitchFamily="18" charset="0"/>
              </a:rPr>
              <a:t>Younger teens are more likely to involve a parent</a:t>
            </a:r>
          </a:p>
          <a:p>
            <a:r>
              <a:rPr lang="en-US" dirty="0" smtClean="0">
                <a:latin typeface="Adobe Garamond Pro" panose="02020502060506020403" pitchFamily="18" charset="0"/>
              </a:rPr>
              <a:t>Majority of parents support their daughters’ decisions</a:t>
            </a:r>
          </a:p>
          <a:p>
            <a:endParaRPr lang="en-US" dirty="0" smtClean="0">
              <a:latin typeface="Adobe Garamond Pro" panose="02020502060506020403" pitchFamily="18" charset="0"/>
            </a:endParaRPr>
          </a:p>
        </p:txBody>
      </p:sp>
      <p:sp>
        <p:nvSpPr>
          <p:cNvPr id="60421" name="TextBox 4"/>
          <p:cNvSpPr txBox="1">
            <a:spLocks noChangeArrowheads="1"/>
          </p:cNvSpPr>
          <p:nvPr/>
        </p:nvSpPr>
        <p:spPr bwMode="auto">
          <a:xfrm>
            <a:off x="1600200" y="6248400"/>
            <a:ext cx="6858000" cy="307777"/>
          </a:xfrm>
          <a:prstGeom prst="rect">
            <a:avLst/>
          </a:prstGeom>
          <a:noFill/>
          <a:ln w="9525">
            <a:noFill/>
            <a:miter lim="800000"/>
            <a:headEnd/>
            <a:tailEnd/>
          </a:ln>
        </p:spPr>
        <p:txBody>
          <a:bodyPr>
            <a:spAutoFit/>
          </a:bodyPr>
          <a:lstStyle/>
          <a:p>
            <a:pPr lvl="1"/>
            <a:r>
              <a:rPr lang="en-US" sz="1400" dirty="0" err="1">
                <a:latin typeface="Adobe Garamond Pro" panose="02020502060506020403" pitchFamily="18" charset="0"/>
                <a:cs typeface="Arial"/>
              </a:rPr>
              <a:t>Henshaw</a:t>
            </a:r>
            <a:r>
              <a:rPr lang="en-US" sz="1400" dirty="0">
                <a:latin typeface="Adobe Garamond Pro" panose="02020502060506020403" pitchFamily="18" charset="0"/>
                <a:cs typeface="Arial"/>
              </a:rPr>
              <a:t> SK. </a:t>
            </a:r>
            <a:r>
              <a:rPr lang="en-US" sz="1400" i="1" dirty="0" err="1">
                <a:latin typeface="Adobe Garamond Pro" panose="02020502060506020403" pitchFamily="18" charset="0"/>
                <a:cs typeface="Arial"/>
              </a:rPr>
              <a:t>Fam</a:t>
            </a:r>
            <a:r>
              <a:rPr lang="en-US" sz="1400" i="1" dirty="0">
                <a:latin typeface="Adobe Garamond Pro" panose="02020502060506020403" pitchFamily="18" charset="0"/>
                <a:cs typeface="Arial"/>
              </a:rPr>
              <a:t> Plan </a:t>
            </a:r>
            <a:r>
              <a:rPr lang="en-US" sz="1400" i="1" dirty="0" err="1">
                <a:latin typeface="Adobe Garamond Pro" panose="02020502060506020403" pitchFamily="18" charset="0"/>
                <a:cs typeface="Arial"/>
              </a:rPr>
              <a:t>Perspect</a:t>
            </a:r>
            <a:r>
              <a:rPr lang="en-US" sz="1400" i="1" dirty="0">
                <a:latin typeface="Adobe Garamond Pro" panose="02020502060506020403" pitchFamily="18" charset="0"/>
                <a:cs typeface="Arial"/>
              </a:rPr>
              <a:t> </a:t>
            </a:r>
            <a:r>
              <a:rPr lang="en-US" sz="1400" dirty="0">
                <a:latin typeface="Adobe Garamond Pro" panose="02020502060506020403" pitchFamily="18" charset="0"/>
                <a:cs typeface="Arial"/>
              </a:rPr>
              <a:t> 1992;24:196–207, 213.</a:t>
            </a:r>
          </a:p>
        </p:txBody>
      </p:sp>
      <p:grpSp>
        <p:nvGrpSpPr>
          <p:cNvPr id="6" name="Group 5"/>
          <p:cNvGrpSpPr/>
          <p:nvPr/>
        </p:nvGrpSpPr>
        <p:grpSpPr>
          <a:xfrm>
            <a:off x="685800" y="6094413"/>
            <a:ext cx="1143000" cy="611187"/>
            <a:chOff x="685800" y="6094413"/>
            <a:chExt cx="1143000" cy="611187"/>
          </a:xfrm>
        </p:grpSpPr>
        <p:pic>
          <p:nvPicPr>
            <p:cNvPr id="7"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8"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0"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r>
              <a:rPr lang="en-US" smtClean="0"/>
              <a:t>Effects of Mandatory </a:t>
            </a:r>
            <a:br>
              <a:rPr lang="en-US" smtClean="0"/>
            </a:br>
            <a:r>
              <a:rPr lang="en-US" smtClean="0"/>
              <a:t>Parental Involvement Laws</a:t>
            </a:r>
            <a:endParaRPr lang="en-US" dirty="0" smtClean="0"/>
          </a:p>
        </p:txBody>
      </p:sp>
      <p:sp>
        <p:nvSpPr>
          <p:cNvPr id="52228" name="Rectangle 3"/>
          <p:cNvSpPr>
            <a:spLocks noGrp="1" noChangeArrowheads="1"/>
          </p:cNvSpPr>
          <p:nvPr>
            <p:ph sz="quarter" idx="10"/>
          </p:nvPr>
        </p:nvSpPr>
        <p:spPr/>
        <p:txBody>
          <a:bodyPr/>
          <a:lstStyle/>
          <a:p>
            <a:endParaRPr lang="en-US" smtClean="0"/>
          </a:p>
          <a:p>
            <a:r>
              <a:rPr lang="en-US" smtClean="0"/>
              <a:t>Four studies measuring the impact of mandatory notification/consent for abortion were completed between 1986 and 2006, in the states of:</a:t>
            </a:r>
          </a:p>
          <a:p>
            <a:pPr lvl="1"/>
            <a:r>
              <a:rPr lang="en-US" smtClean="0"/>
              <a:t>Minnesota</a:t>
            </a:r>
          </a:p>
          <a:p>
            <a:pPr lvl="1"/>
            <a:r>
              <a:rPr lang="en-US" smtClean="0"/>
              <a:t>Massachusetts</a:t>
            </a:r>
          </a:p>
          <a:p>
            <a:pPr lvl="1"/>
            <a:r>
              <a:rPr lang="en-US" smtClean="0"/>
              <a:t>Mississippi</a:t>
            </a:r>
          </a:p>
          <a:p>
            <a:pPr lvl="1"/>
            <a:r>
              <a:rPr lang="en-US" smtClean="0"/>
              <a:t>Texas</a:t>
            </a: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0" y="0"/>
            <a:ext cx="9144000" cy="1143000"/>
          </a:xfrm>
          <a:prstGeom prst="rect">
            <a:avLst/>
          </a:prstGeom>
          <a:solidFill>
            <a:srgbClr val="196AB0"/>
          </a:solidFill>
          <a:ln w="9525">
            <a:noFill/>
            <a:miter lim="800000"/>
            <a:headEnd/>
            <a:tailEnd/>
          </a:ln>
        </p:spPr>
        <p:txBody>
          <a:bodyPr wrap="none" anchor="ctr"/>
          <a:lstStyle/>
          <a:p>
            <a:endParaRPr lang="en-US" dirty="0">
              <a:latin typeface="Adobe Garamond Pro"/>
            </a:endParaRPr>
          </a:p>
        </p:txBody>
      </p:sp>
      <p:sp>
        <p:nvSpPr>
          <p:cNvPr id="14" name="Rectangle 2"/>
          <p:cNvSpPr>
            <a:spLocks noGrp="1" noRot="1" noChangeArrowheads="1"/>
          </p:cNvSpPr>
          <p:nvPr>
            <p:ph type="title"/>
          </p:nvPr>
        </p:nvSpPr>
        <p:spPr/>
        <p:txBody>
          <a:bodyPr/>
          <a:lstStyle/>
          <a:p>
            <a:r>
              <a:rPr lang="en-US" dirty="0" smtClean="0"/>
              <a:t>Effects of Parental Consent/</a:t>
            </a:r>
            <a:br>
              <a:rPr lang="en-US" dirty="0" smtClean="0"/>
            </a:br>
            <a:r>
              <a:rPr lang="en-US" dirty="0" smtClean="0"/>
              <a:t>Notification for Abortion</a:t>
            </a: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3618837077"/>
              </p:ext>
            </p:extLst>
          </p:nvPr>
        </p:nvGraphicFramePr>
        <p:xfrm>
          <a:off x="685800" y="1295400"/>
          <a:ext cx="8153399" cy="5242710"/>
        </p:xfrm>
        <a:graphic>
          <a:graphicData uri="http://schemas.openxmlformats.org/drawingml/2006/table">
            <a:tbl>
              <a:tblPr firstRow="1" bandRow="1">
                <a:tableStyleId>{5C22544A-7EE6-4342-B048-85BDC9FD1C3A}</a:tableStyleId>
              </a:tblPr>
              <a:tblGrid>
                <a:gridCol w="2141297"/>
                <a:gridCol w="1482436"/>
                <a:gridCol w="1482436"/>
                <a:gridCol w="1564794"/>
                <a:gridCol w="1482436"/>
              </a:tblGrid>
              <a:tr h="365610">
                <a:tc gridSpan="5">
                  <a:txBody>
                    <a:bodyPr/>
                    <a:lstStyle/>
                    <a:p>
                      <a:pPr algn="ctr"/>
                      <a:endParaRPr lang="en-US" sz="3200" dirty="0">
                        <a:latin typeface="Adobe Garamond Pro"/>
                      </a:endParaRPr>
                    </a:p>
                  </a:txBody>
                  <a:tcPr marL="89682" marR="89682">
                    <a:cell3D prstMaterial="dkEdge">
                      <a:bevel/>
                      <a:lightRig rig="flood" dir="t"/>
                    </a:cell3D>
                    <a:solidFill>
                      <a:srgbClr val="0070C0"/>
                    </a:solidFill>
                  </a:tcPr>
                </a:tc>
                <a:tc hMerge="1">
                  <a:txBody>
                    <a:bodyPr/>
                    <a:lstStyle/>
                    <a:p>
                      <a:endParaRPr lang="en-US" dirty="0"/>
                    </a:p>
                  </a:txBody>
                  <a:tcPr>
                    <a:cell3D prstMaterial="dkEdge">
                      <a:bevel/>
                      <a:lightRig rig="flood" dir="t"/>
                    </a:cell3D>
                    <a:solidFill>
                      <a:srgbClr val="0070C0"/>
                    </a:solidFill>
                  </a:tcPr>
                </a:tc>
                <a:tc hMerge="1">
                  <a:txBody>
                    <a:bodyPr/>
                    <a:lstStyle/>
                    <a:p>
                      <a:endParaRPr lang="en-US" dirty="0"/>
                    </a:p>
                  </a:txBody>
                  <a:tcPr>
                    <a:cell3D prstMaterial="dkEdge">
                      <a:bevel/>
                      <a:lightRig rig="flood" dir="t"/>
                    </a:cell3D>
                    <a:solidFill>
                      <a:srgbClr val="0070C0"/>
                    </a:solidFill>
                  </a:tcPr>
                </a:tc>
                <a:tc hMerge="1">
                  <a:txBody>
                    <a:bodyPr/>
                    <a:lstStyle/>
                    <a:p>
                      <a:endParaRPr lang="en-US" dirty="0"/>
                    </a:p>
                  </a:txBody>
                  <a:tcPr>
                    <a:cell3D prstMaterial="dkEdge">
                      <a:bevel/>
                      <a:lightRig rig="flood" dir="t"/>
                    </a:cell3D>
                    <a:solidFill>
                      <a:srgbClr val="0070C0"/>
                    </a:solidFill>
                  </a:tcPr>
                </a:tc>
                <a:tc hMerge="1">
                  <a:txBody>
                    <a:bodyPr/>
                    <a:lstStyle/>
                    <a:p>
                      <a:endParaRPr lang="en-US" dirty="0"/>
                    </a:p>
                  </a:txBody>
                  <a:tcPr>
                    <a:cell3D prstMaterial="dkEdge">
                      <a:bevel/>
                      <a:lightRig rig="flood" dir="t"/>
                    </a:cell3D>
                    <a:solidFill>
                      <a:srgbClr val="0070C0"/>
                    </a:solidFill>
                  </a:tcPr>
                </a:tc>
              </a:tr>
              <a:tr h="949007">
                <a:tc>
                  <a:txBody>
                    <a:bodyPr/>
                    <a:lstStyle/>
                    <a:p>
                      <a:pPr algn="ctr"/>
                      <a:endParaRPr lang="en-US" dirty="0"/>
                    </a:p>
                  </a:txBody>
                  <a:tcPr marL="89682" marR="89682" anchor="ctr">
                    <a:cell3D prstMaterial="dkEdge">
                      <a:bevel/>
                      <a:lightRig rig="flood" dir="t"/>
                    </a:cell3D>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Cartoof</a:t>
                      </a:r>
                      <a:r>
                        <a:rPr lang="en-US" dirty="0" smtClean="0">
                          <a:solidFill>
                            <a:schemeClr val="bg1"/>
                          </a:solidFill>
                        </a:rPr>
                        <a:t>, et al.,</a:t>
                      </a:r>
                      <a:r>
                        <a:rPr lang="en-US" smtClean="0">
                          <a:solidFill>
                            <a:schemeClr val="bg1"/>
                          </a:solidFill>
                        </a:rPr>
                        <a:t>1986 </a:t>
                      </a:r>
                      <a:endParaRPr lang="en-US" dirty="0" smtClean="0">
                        <a:solidFill>
                          <a:schemeClr val="bg1"/>
                        </a:solidFill>
                      </a:endParaRPr>
                    </a:p>
                  </a:txBody>
                  <a:tcPr marL="89682" marR="89682" anchor="ctr">
                    <a:cell3D prstMaterial="dkEdge">
                      <a:bevel/>
                      <a:lightRig rig="flood" dir="t"/>
                    </a:cell3D>
                    <a:solidFill>
                      <a:srgbClr val="0070C0"/>
                    </a:solidFill>
                  </a:tcPr>
                </a:tc>
                <a:tc>
                  <a:txBody>
                    <a:bodyPr/>
                    <a:lstStyle/>
                    <a:p>
                      <a:pPr algn="ctr"/>
                      <a:r>
                        <a:rPr lang="en-US" dirty="0" smtClean="0">
                          <a:solidFill>
                            <a:schemeClr val="bg1"/>
                          </a:solidFill>
                        </a:rPr>
                        <a:t>Rogers, et al., 1991</a:t>
                      </a:r>
                      <a:endParaRPr lang="en-US" dirty="0">
                        <a:solidFill>
                          <a:schemeClr val="bg1"/>
                        </a:solidFill>
                      </a:endParaRPr>
                    </a:p>
                  </a:txBody>
                  <a:tcPr marL="89682" marR="89682" anchor="ctr">
                    <a:cell3D prstMaterial="dkEdge">
                      <a:bevel/>
                      <a:lightRig rig="flood" dir="t"/>
                    </a:cell3D>
                    <a:solidFill>
                      <a:srgbClr val="0070C0"/>
                    </a:solidFill>
                  </a:tcPr>
                </a:tc>
                <a:tc>
                  <a:txBody>
                    <a:bodyPr/>
                    <a:lstStyle/>
                    <a:p>
                      <a:pPr algn="ctr"/>
                      <a:r>
                        <a:rPr lang="en-US" dirty="0" err="1" smtClean="0">
                          <a:solidFill>
                            <a:schemeClr val="bg1"/>
                          </a:solidFill>
                        </a:rPr>
                        <a:t>Henshaw</a:t>
                      </a:r>
                      <a:r>
                        <a:rPr lang="en-US" dirty="0" smtClean="0">
                          <a:solidFill>
                            <a:schemeClr val="bg1"/>
                          </a:solidFill>
                        </a:rPr>
                        <a:t>, </a:t>
                      </a:r>
                    </a:p>
                    <a:p>
                      <a:pPr algn="ctr"/>
                      <a:r>
                        <a:rPr lang="en-US" dirty="0" smtClean="0">
                          <a:solidFill>
                            <a:schemeClr val="bg1"/>
                          </a:solidFill>
                        </a:rPr>
                        <a:t>1995 </a:t>
                      </a:r>
                      <a:endParaRPr lang="en-US" dirty="0">
                        <a:solidFill>
                          <a:schemeClr val="bg1"/>
                        </a:solidFill>
                      </a:endParaRPr>
                    </a:p>
                  </a:txBody>
                  <a:tcPr marL="89682" marR="89682" anchor="ctr">
                    <a:cell3D prstMaterial="dkEdge">
                      <a:bevel/>
                      <a:lightRig rig="flood" dir="t"/>
                    </a:cell3D>
                    <a:solidFill>
                      <a:srgbClr val="0070C0"/>
                    </a:solidFill>
                  </a:tcPr>
                </a:tc>
                <a:tc>
                  <a:txBody>
                    <a:bodyPr/>
                    <a:lstStyle/>
                    <a:p>
                      <a:pPr algn="ctr"/>
                      <a:r>
                        <a:rPr lang="en-US" dirty="0" smtClean="0">
                          <a:solidFill>
                            <a:schemeClr val="bg1"/>
                          </a:solidFill>
                        </a:rPr>
                        <a:t>Joyce,</a:t>
                      </a:r>
                      <a:r>
                        <a:rPr lang="en-US" baseline="0" dirty="0" smtClean="0">
                          <a:solidFill>
                            <a:schemeClr val="bg1"/>
                          </a:solidFill>
                        </a:rPr>
                        <a:t> 2006 </a:t>
                      </a:r>
                      <a:r>
                        <a:rPr lang="en-US" dirty="0" smtClean="0">
                          <a:solidFill>
                            <a:schemeClr val="bg1"/>
                          </a:solidFill>
                        </a:rPr>
                        <a:t>Texas</a:t>
                      </a:r>
                      <a:endParaRPr lang="en-US" dirty="0">
                        <a:solidFill>
                          <a:schemeClr val="bg1"/>
                        </a:solidFill>
                      </a:endParaRPr>
                    </a:p>
                  </a:txBody>
                  <a:tcPr marL="89682" marR="89682" anchor="ctr">
                    <a:cell3D prstMaterial="dkEdge">
                      <a:bevel/>
                      <a:lightRig rig="flood" dir="t"/>
                    </a:cell3D>
                    <a:solidFill>
                      <a:srgbClr val="0070C0"/>
                    </a:solidFill>
                  </a:tcPr>
                </a:tc>
              </a:tr>
              <a:tr h="949007">
                <a:tc>
                  <a:txBody>
                    <a:bodyPr/>
                    <a:lstStyle/>
                    <a:p>
                      <a:pPr algn="ctr"/>
                      <a:r>
                        <a:rPr lang="en-US" dirty="0" smtClean="0">
                          <a:solidFill>
                            <a:schemeClr val="bg1"/>
                          </a:solidFill>
                        </a:rPr>
                        <a:t>Teen Abortion</a:t>
                      </a:r>
                      <a:r>
                        <a:rPr lang="en-US" baseline="0" dirty="0" smtClean="0">
                          <a:solidFill>
                            <a:schemeClr val="bg1"/>
                          </a:solidFill>
                        </a:rPr>
                        <a:t> Rate</a:t>
                      </a:r>
                      <a:endParaRPr lang="en-US" dirty="0">
                        <a:solidFill>
                          <a:schemeClr val="bg1"/>
                        </a:solidFill>
                      </a:endParaRPr>
                    </a:p>
                  </a:txBody>
                  <a:tcPr marL="89682" marR="89682" anchor="ctr">
                    <a:cell3D prstMaterial="dkEdge">
                      <a:bevel/>
                      <a:lightRig rig="flood" dir="t"/>
                    </a:cell3D>
                    <a:solidFill>
                      <a:srgbClr val="002060"/>
                    </a:solidFill>
                  </a:tcPr>
                </a:tc>
                <a:tc>
                  <a:txBody>
                    <a:bodyPr/>
                    <a:lstStyle/>
                    <a:p>
                      <a:pPr algn="ctr"/>
                      <a:endParaRPr lang="en-US" b="0" dirty="0">
                        <a:solidFill>
                          <a:schemeClr val="bg1"/>
                        </a:solidFill>
                      </a:endParaRPr>
                    </a:p>
                  </a:txBody>
                  <a:tcPr marL="89682" marR="89682" anchor="ctr">
                    <a:cell3D prstMaterial="dkEdge">
                      <a:bevel/>
                      <a:lightRig rig="flood" dir="t"/>
                    </a:cell3D>
                    <a:solidFill>
                      <a:srgbClr val="002060"/>
                    </a:solidFill>
                  </a:tcPr>
                </a:tc>
                <a:tc>
                  <a:txBody>
                    <a:bodyPr/>
                    <a:lstStyle/>
                    <a:p>
                      <a:pPr algn="ctr"/>
                      <a:endParaRPr lang="en-US" b="0" dirty="0">
                        <a:solidFill>
                          <a:schemeClr val="bg1"/>
                        </a:solidFill>
                      </a:endParaRPr>
                    </a:p>
                  </a:txBody>
                  <a:tcPr marL="89682" marR="89682" anchor="ctr">
                    <a:cell3D prstMaterial="dkEdge">
                      <a:bevel/>
                      <a:lightRig rig="flood" dir="t"/>
                    </a:cell3D>
                    <a:solidFill>
                      <a:srgbClr val="002060"/>
                    </a:solidFill>
                  </a:tcPr>
                </a:tc>
                <a:tc>
                  <a:txBody>
                    <a:bodyPr/>
                    <a:lstStyle/>
                    <a:p>
                      <a:pPr algn="ctr"/>
                      <a:endParaRPr lang="en-US" b="0" dirty="0">
                        <a:solidFill>
                          <a:schemeClr val="bg1"/>
                        </a:solidFill>
                      </a:endParaRPr>
                    </a:p>
                  </a:txBody>
                  <a:tcPr marL="89682" marR="89682" anchor="ctr">
                    <a:cell3D prstMaterial="dkEdge">
                      <a:bevel/>
                      <a:lightRig rig="flood" dir="t"/>
                    </a:cell3D>
                    <a:solidFill>
                      <a:srgbClr val="002060"/>
                    </a:solidFill>
                  </a:tcPr>
                </a:tc>
                <a:tc>
                  <a:txBody>
                    <a:bodyPr/>
                    <a:lstStyle/>
                    <a:p>
                      <a:pPr algn="ctr"/>
                      <a:endParaRPr lang="en-US" b="0" dirty="0">
                        <a:solidFill>
                          <a:schemeClr val="bg1"/>
                        </a:solidFill>
                      </a:endParaRPr>
                    </a:p>
                  </a:txBody>
                  <a:tcPr marL="89682" marR="89682" anchor="ctr">
                    <a:cell3D prstMaterial="dkEdge">
                      <a:bevel/>
                      <a:lightRig rig="flood" dir="t"/>
                    </a:cell3D>
                    <a:solidFill>
                      <a:srgbClr val="002060"/>
                    </a:solidFill>
                  </a:tcPr>
                </a:tc>
              </a:tr>
              <a:tr h="949007">
                <a:tc>
                  <a:txBody>
                    <a:bodyPr/>
                    <a:lstStyle/>
                    <a:p>
                      <a:pPr algn="ctr"/>
                      <a:r>
                        <a:rPr lang="en-US" dirty="0" smtClean="0">
                          <a:solidFill>
                            <a:schemeClr val="bg1"/>
                          </a:solidFill>
                        </a:rPr>
                        <a:t>Teen Birth</a:t>
                      </a:r>
                      <a:r>
                        <a:rPr lang="en-US" baseline="0" dirty="0" smtClean="0">
                          <a:solidFill>
                            <a:schemeClr val="bg1"/>
                          </a:solidFill>
                        </a:rPr>
                        <a:t> Rate</a:t>
                      </a:r>
                      <a:endParaRPr lang="en-US" dirty="0">
                        <a:solidFill>
                          <a:schemeClr val="bg1"/>
                        </a:solidFill>
                      </a:endParaRPr>
                    </a:p>
                  </a:txBody>
                  <a:tcPr marL="89682" marR="89682" anchor="ctr">
                    <a:cell3D prstMaterial="dkEdge">
                      <a:bevel/>
                      <a:lightRig rig="flood" dir="t"/>
                    </a:cell3D>
                    <a:solidFill>
                      <a:srgbClr val="002060"/>
                    </a:solidFill>
                  </a:tcPr>
                </a:tc>
                <a:tc>
                  <a:txBody>
                    <a:bodyPr/>
                    <a:lstStyle/>
                    <a:p>
                      <a:pPr algn="ctr"/>
                      <a:r>
                        <a:rPr lang="en-US" dirty="0" smtClean="0">
                          <a:solidFill>
                            <a:schemeClr val="bg1"/>
                          </a:solidFill>
                        </a:rPr>
                        <a:t>Not measured</a:t>
                      </a:r>
                      <a:endParaRPr lang="en-US" dirty="0">
                        <a:solidFill>
                          <a:schemeClr val="bg1"/>
                        </a:solidFill>
                      </a:endParaRPr>
                    </a:p>
                  </a:txBody>
                  <a:tcPr marL="89682" marR="89682" anchor="ctr">
                    <a:cell3D prstMaterial="dkEdge">
                      <a:bevel/>
                      <a:lightRig rig="flood" dir="t"/>
                    </a:cell3D>
                    <a:solidFill>
                      <a:srgbClr val="002060"/>
                    </a:solidFill>
                  </a:tcPr>
                </a:tc>
                <a:tc>
                  <a:txBody>
                    <a:bodyPr/>
                    <a:lstStyle/>
                    <a:p>
                      <a:pPr algn="ctr"/>
                      <a:endParaRPr lang="en-US" dirty="0">
                        <a:solidFill>
                          <a:schemeClr val="bg1"/>
                        </a:solidFill>
                      </a:endParaRPr>
                    </a:p>
                  </a:txBody>
                  <a:tcPr marL="89682" marR="89682" anchor="ctr">
                    <a:cell3D prstMaterial="dkEdge">
                      <a:bevel/>
                      <a:lightRig rig="flood" dir="t"/>
                    </a:cell3D>
                    <a:solidFill>
                      <a:srgbClr val="002060"/>
                    </a:solidFill>
                  </a:tcPr>
                </a:tc>
                <a:tc>
                  <a:txBody>
                    <a:bodyPr/>
                    <a:lstStyle/>
                    <a:p>
                      <a:pPr algn="ctr"/>
                      <a:r>
                        <a:rPr lang="en-US" dirty="0" smtClean="0">
                          <a:solidFill>
                            <a:schemeClr val="bg1"/>
                          </a:solidFill>
                        </a:rPr>
                        <a:t>Not measured</a:t>
                      </a:r>
                    </a:p>
                  </a:txBody>
                  <a:tcPr marL="89682" marR="89682" anchor="ctr">
                    <a:cell3D prstMaterial="dkEdge">
                      <a:bevel/>
                      <a:lightRig rig="flood" dir="t"/>
                    </a:cell3D>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                                                                 </a:t>
                      </a:r>
                    </a:p>
                  </a:txBody>
                  <a:tcPr marL="89682" marR="89682" anchor="ctr">
                    <a:cell3D prstMaterial="dkEdge">
                      <a:bevel/>
                      <a:lightRig rig="flood" dir="t"/>
                    </a:cell3D>
                    <a:solidFill>
                      <a:srgbClr val="002060"/>
                    </a:solidFill>
                  </a:tcPr>
                </a:tc>
              </a:tr>
              <a:tr h="867562">
                <a:tc>
                  <a:txBody>
                    <a:bodyPr/>
                    <a:lstStyle/>
                    <a:p>
                      <a:pPr algn="ctr"/>
                      <a:r>
                        <a:rPr lang="en-US" dirty="0" smtClean="0">
                          <a:solidFill>
                            <a:schemeClr val="bg1"/>
                          </a:solidFill>
                        </a:rPr>
                        <a:t>Interstate</a:t>
                      </a:r>
                      <a:r>
                        <a:rPr lang="en-US" baseline="0" dirty="0" smtClean="0">
                          <a:solidFill>
                            <a:schemeClr val="bg1"/>
                          </a:solidFill>
                        </a:rPr>
                        <a:t> Travel  for Abortion Services</a:t>
                      </a:r>
                      <a:endParaRPr lang="en-US" dirty="0">
                        <a:solidFill>
                          <a:schemeClr val="bg1"/>
                        </a:solidFill>
                      </a:endParaRPr>
                    </a:p>
                  </a:txBody>
                  <a:tcPr marL="89682" marR="89682" anchor="ctr">
                    <a:cell3D prstMaterial="dkEdge">
                      <a:bevel/>
                      <a:lightRig rig="flood" dir="t"/>
                    </a:cell3D>
                    <a:solidFill>
                      <a:srgbClr val="002060"/>
                    </a:solidFill>
                  </a:tcPr>
                </a:tc>
                <a:tc>
                  <a:txBody>
                    <a:bodyPr/>
                    <a:lstStyle/>
                    <a:p>
                      <a:pPr algn="ctr"/>
                      <a:endParaRPr lang="en-US" dirty="0">
                        <a:solidFill>
                          <a:schemeClr val="bg1"/>
                        </a:solidFill>
                      </a:endParaRPr>
                    </a:p>
                  </a:txBody>
                  <a:tcPr marL="89682" marR="89682" anchor="ctr">
                    <a:cell3D prstMaterial="dkEdge">
                      <a:bevel/>
                      <a:lightRig rig="flood" dir="t"/>
                    </a:cell3D>
                    <a:solidFill>
                      <a:srgbClr val="002060"/>
                    </a:solidFill>
                  </a:tcPr>
                </a:tc>
                <a:tc>
                  <a:txBody>
                    <a:bodyPr/>
                    <a:lstStyle/>
                    <a:p>
                      <a:pPr algn="ctr"/>
                      <a:r>
                        <a:rPr lang="en-US" dirty="0" smtClean="0">
                          <a:solidFill>
                            <a:schemeClr val="bg1"/>
                          </a:solidFill>
                        </a:rPr>
                        <a:t>Not measured</a:t>
                      </a:r>
                      <a:endParaRPr lang="en-US" dirty="0">
                        <a:solidFill>
                          <a:schemeClr val="bg1"/>
                        </a:solidFill>
                      </a:endParaRPr>
                    </a:p>
                  </a:txBody>
                  <a:tcPr marL="89682" marR="89682" anchor="ctr">
                    <a:cell3D prstMaterial="dkEdge">
                      <a:bevel/>
                      <a:lightRig rig="flood" dir="t"/>
                    </a:cell3D>
                    <a:solidFill>
                      <a:srgbClr val="002060"/>
                    </a:solidFill>
                  </a:tcPr>
                </a:tc>
                <a:tc>
                  <a:txBody>
                    <a:bodyPr/>
                    <a:lstStyle/>
                    <a:p>
                      <a:pPr algn="ctr"/>
                      <a:endParaRPr lang="en-US" dirty="0">
                        <a:solidFill>
                          <a:schemeClr val="bg1"/>
                        </a:solidFill>
                      </a:endParaRPr>
                    </a:p>
                  </a:txBody>
                  <a:tcPr marL="89682" marR="89682" anchor="ctr">
                    <a:cell3D prstMaterial="dkEdge">
                      <a:bevel/>
                      <a:lightRig rig="flood" dir="t"/>
                    </a:cell3D>
                    <a:solidFill>
                      <a:srgbClr val="002060"/>
                    </a:solidFill>
                  </a:tcPr>
                </a:tc>
                <a:tc>
                  <a:txBody>
                    <a:bodyPr/>
                    <a:lstStyle/>
                    <a:p>
                      <a:pPr algn="ctr"/>
                      <a:r>
                        <a:rPr lang="en-US" dirty="0" smtClean="0">
                          <a:solidFill>
                            <a:schemeClr val="bg1"/>
                          </a:solidFill>
                        </a:rPr>
                        <a:t>Not measured</a:t>
                      </a:r>
                      <a:endParaRPr lang="en-US" dirty="0">
                        <a:solidFill>
                          <a:schemeClr val="bg1"/>
                        </a:solidFill>
                      </a:endParaRPr>
                    </a:p>
                  </a:txBody>
                  <a:tcPr marL="89682" marR="89682" anchor="ctr">
                    <a:cell3D prstMaterial="dkEdge">
                      <a:bevel/>
                      <a:lightRig rig="flood" dir="t"/>
                    </a:cell3D>
                    <a:solidFill>
                      <a:srgbClr val="002060"/>
                    </a:solidFill>
                  </a:tcPr>
                </a:tc>
              </a:tr>
              <a:tr h="949007">
                <a:tc>
                  <a:txBody>
                    <a:bodyPr/>
                    <a:lstStyle/>
                    <a:p>
                      <a:pPr algn="ctr"/>
                      <a:r>
                        <a:rPr lang="en-US" dirty="0" smtClean="0">
                          <a:solidFill>
                            <a:schemeClr val="bg1"/>
                          </a:solidFill>
                        </a:rPr>
                        <a:t>Second Trimester Abortion</a:t>
                      </a:r>
                      <a:endParaRPr lang="en-US" dirty="0">
                        <a:solidFill>
                          <a:schemeClr val="bg1"/>
                        </a:solidFill>
                      </a:endParaRPr>
                    </a:p>
                  </a:txBody>
                  <a:tcPr marL="89682" marR="89682" anchor="ctr">
                    <a:cell3D prstMaterial="dkEdge">
                      <a:bevel/>
                      <a:lightRig rig="flood" dir="t"/>
                    </a:cell3D>
                    <a:solidFill>
                      <a:srgbClr val="002060"/>
                    </a:solidFill>
                  </a:tcPr>
                </a:tc>
                <a:tc>
                  <a:txBody>
                    <a:bodyPr/>
                    <a:lstStyle/>
                    <a:p>
                      <a:pPr algn="ctr"/>
                      <a:r>
                        <a:rPr lang="en-US" dirty="0" smtClean="0">
                          <a:solidFill>
                            <a:schemeClr val="bg1"/>
                          </a:solidFill>
                        </a:rPr>
                        <a:t>Not measured</a:t>
                      </a:r>
                      <a:endParaRPr lang="en-US" dirty="0">
                        <a:solidFill>
                          <a:schemeClr val="bg1"/>
                        </a:solidFill>
                      </a:endParaRPr>
                    </a:p>
                  </a:txBody>
                  <a:tcPr marL="89682" marR="89682" anchor="ctr">
                    <a:cell3D prstMaterial="dkEdge">
                      <a:bevel/>
                      <a:lightRig rig="flood" dir="t"/>
                    </a:cell3D>
                    <a:solidFill>
                      <a:srgbClr val="002060"/>
                    </a:solidFill>
                  </a:tcPr>
                </a:tc>
                <a:tc>
                  <a:txBody>
                    <a:bodyPr/>
                    <a:lstStyle/>
                    <a:p>
                      <a:pPr algn="ctr"/>
                      <a:r>
                        <a:rPr lang="en-US" dirty="0" smtClean="0">
                          <a:solidFill>
                            <a:schemeClr val="bg1"/>
                          </a:solidFill>
                        </a:rPr>
                        <a:t>Not measured</a:t>
                      </a:r>
                      <a:endParaRPr lang="en-US" dirty="0">
                        <a:solidFill>
                          <a:schemeClr val="bg1"/>
                        </a:solidFill>
                      </a:endParaRPr>
                    </a:p>
                  </a:txBody>
                  <a:tcPr marL="89682" marR="89682" anchor="ctr">
                    <a:cell3D prstMaterial="dkEdge">
                      <a:bevel/>
                      <a:lightRig rig="flood" dir="t"/>
                    </a:cell3D>
                    <a:solidFill>
                      <a:srgbClr val="002060"/>
                    </a:solidFill>
                  </a:tcPr>
                </a:tc>
                <a:tc>
                  <a:txBody>
                    <a:bodyPr/>
                    <a:lstStyle/>
                    <a:p>
                      <a:pPr algn="ctr"/>
                      <a:endParaRPr lang="en-US" dirty="0">
                        <a:solidFill>
                          <a:schemeClr val="bg1"/>
                        </a:solidFill>
                      </a:endParaRPr>
                    </a:p>
                  </a:txBody>
                  <a:tcPr marL="89682" marR="89682" anchor="ctr">
                    <a:cell3D prstMaterial="dkEdge">
                      <a:bevel/>
                      <a:lightRig rig="flood" dir="t"/>
                    </a:cell3D>
                    <a:solidFill>
                      <a:srgbClr val="002060"/>
                    </a:solidFill>
                  </a:tcPr>
                </a:tc>
                <a:tc>
                  <a:txBody>
                    <a:bodyPr/>
                    <a:lstStyle/>
                    <a:p>
                      <a:pPr algn="ctr"/>
                      <a:endParaRPr lang="en-US" sz="1100" dirty="0">
                        <a:solidFill>
                          <a:schemeClr val="bg1"/>
                        </a:solidFill>
                      </a:endParaRPr>
                    </a:p>
                  </a:txBody>
                  <a:tcPr marL="89682" marR="89682" anchor="ctr">
                    <a:cell3D prstMaterial="dkEdge">
                      <a:bevel/>
                      <a:lightRig rig="flood" dir="t"/>
                    </a:cell3D>
                    <a:solidFill>
                      <a:srgbClr val="002060"/>
                    </a:solidFill>
                  </a:tcPr>
                </a:tc>
              </a:tr>
            </a:tbl>
          </a:graphicData>
        </a:graphic>
      </p:graphicFrame>
      <p:cxnSp>
        <p:nvCxnSpPr>
          <p:cNvPr id="7" name="Straight Arrow Connector 6"/>
          <p:cNvCxnSpPr/>
          <p:nvPr/>
        </p:nvCxnSpPr>
        <p:spPr>
          <a:xfrm rot="5400000">
            <a:off x="3275807" y="3275807"/>
            <a:ext cx="304800" cy="158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noChangeAspect="1"/>
          </p:cNvCxnSpPr>
          <p:nvPr/>
        </p:nvCxnSpPr>
        <p:spPr>
          <a:xfrm rot="5400000">
            <a:off x="4637088" y="3286126"/>
            <a:ext cx="325438"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247607" y="3275807"/>
            <a:ext cx="304800" cy="158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847806" y="3275807"/>
            <a:ext cx="304800"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4647406" y="4190206"/>
            <a:ext cx="304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3275807" y="5104606"/>
            <a:ext cx="304800"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6247607" y="5104606"/>
            <a:ext cx="304800"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6246813" y="6019800"/>
            <a:ext cx="306388"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7315994" y="6094413"/>
            <a:ext cx="304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7239794" y="4169568"/>
            <a:ext cx="304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7467600" y="3941762"/>
            <a:ext cx="1143000" cy="554038"/>
          </a:xfrm>
          <a:prstGeom prst="rect">
            <a:avLst/>
          </a:prstGeom>
          <a:noFill/>
          <a:ln w="9525">
            <a:noFill/>
            <a:miter lim="800000"/>
            <a:headEnd/>
            <a:tailEnd/>
          </a:ln>
        </p:spPr>
        <p:txBody>
          <a:bodyPr>
            <a:spAutoFit/>
          </a:bodyPr>
          <a:lstStyle/>
          <a:p>
            <a:r>
              <a:rPr lang="en-US" sz="1500" dirty="0">
                <a:solidFill>
                  <a:schemeClr val="bg1"/>
                </a:solidFill>
                <a:latin typeface="Adobe Garamond Pro"/>
              </a:rPr>
              <a:t>Sub- population</a:t>
            </a:r>
          </a:p>
        </p:txBody>
      </p:sp>
      <p:sp>
        <p:nvSpPr>
          <p:cNvPr id="16" name="TextBox 15"/>
          <p:cNvSpPr txBox="1">
            <a:spLocks noChangeArrowheads="1"/>
          </p:cNvSpPr>
          <p:nvPr/>
        </p:nvSpPr>
        <p:spPr bwMode="auto">
          <a:xfrm>
            <a:off x="7467600" y="5770562"/>
            <a:ext cx="1143000" cy="554038"/>
          </a:xfrm>
          <a:prstGeom prst="rect">
            <a:avLst/>
          </a:prstGeom>
          <a:noFill/>
          <a:ln w="9525">
            <a:noFill/>
            <a:miter lim="800000"/>
            <a:headEnd/>
            <a:tailEnd/>
          </a:ln>
        </p:spPr>
        <p:txBody>
          <a:bodyPr>
            <a:spAutoFit/>
          </a:bodyPr>
          <a:lstStyle/>
          <a:p>
            <a:r>
              <a:rPr lang="en-US" sz="1500" dirty="0">
                <a:solidFill>
                  <a:schemeClr val="bg1"/>
                </a:solidFill>
                <a:latin typeface="Adobe Garamond Pro"/>
              </a:rPr>
              <a:t>Sub- population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mtClean="0"/>
              <a:t>Difficult Cases: </a:t>
            </a:r>
            <a:br>
              <a:rPr lang="en-US" smtClean="0"/>
            </a:br>
            <a:r>
              <a:rPr lang="en-US" smtClean="0"/>
              <a:t> Limits of Confidentiality</a:t>
            </a:r>
            <a:endParaRPr lang="en-US" dirty="0"/>
          </a:p>
        </p:txBody>
      </p:sp>
      <p:sp>
        <p:nvSpPr>
          <p:cNvPr id="5" name="Text Placeholder 4"/>
          <p:cNvSpPr>
            <a:spLocks noGrp="1"/>
          </p:cNvSpPr>
          <p:nvPr>
            <p:ph type="body" sz="quarter" idx="12"/>
          </p:nvPr>
        </p:nvSpPr>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r>
              <a:rPr lang="en-US" smtClean="0"/>
              <a:t>When Is Care Confidential?</a:t>
            </a:r>
            <a:endParaRPr lang="en-US" dirty="0" smtClean="0"/>
          </a:p>
        </p:txBody>
      </p:sp>
      <p:sp>
        <p:nvSpPr>
          <p:cNvPr id="404483" name="Rectangle 3"/>
          <p:cNvSpPr>
            <a:spLocks noGrp="1" noChangeArrowheads="1"/>
          </p:cNvSpPr>
          <p:nvPr>
            <p:ph sz="quarter" idx="10"/>
          </p:nvPr>
        </p:nvSpPr>
        <p:spPr/>
        <p:txBody>
          <a:bodyPr/>
          <a:lstStyle/>
          <a:p>
            <a:endParaRPr lang="en-US" dirty="0" smtClean="0">
              <a:sym typeface="WP MathA" pitchFamily="2" charset="2"/>
            </a:endParaRPr>
          </a:p>
          <a:p>
            <a:r>
              <a:rPr lang="en-US" dirty="0" smtClean="0">
                <a:sym typeface="WP MathA" pitchFamily="2" charset="2"/>
              </a:rPr>
              <a:t>The authority to consent does not always mean care is confidential.</a:t>
            </a:r>
          </a:p>
          <a:p>
            <a:endParaRPr lang="en-US" dirty="0" smtClean="0">
              <a:sym typeface="WP MathA" pitchFamily="2" charset="2"/>
            </a:endParaRPr>
          </a:p>
          <a:p>
            <a:r>
              <a:rPr lang="en-US" dirty="0" smtClean="0">
                <a:sym typeface="WP MathA" pitchFamily="2" charset="2"/>
              </a:rPr>
              <a:t>When are providers required to break confidentiality?</a:t>
            </a:r>
          </a:p>
          <a:p>
            <a:pPr lvl="1"/>
            <a:r>
              <a:rPr lang="en-US" dirty="0" smtClean="0">
                <a:sym typeface="WP MathA" pitchFamily="2" charset="2"/>
              </a:rPr>
              <a:t>Abuse</a:t>
            </a:r>
          </a:p>
          <a:p>
            <a:pPr lvl="1"/>
            <a:r>
              <a:rPr lang="en-US" dirty="0" smtClean="0">
                <a:sym typeface="WP MathA" pitchFamily="2" charset="2"/>
              </a:rPr>
              <a:t>Risk of harm to self or others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AutoShape 2"/>
          <p:cNvSpPr>
            <a:spLocks noChangeArrowheads="1"/>
          </p:cNvSpPr>
          <p:nvPr/>
        </p:nvSpPr>
        <p:spPr bwMode="auto">
          <a:xfrm>
            <a:off x="2062163" y="2819400"/>
            <a:ext cx="4876800" cy="2971800"/>
          </a:xfrm>
          <a:prstGeom prst="triangle">
            <a:avLst>
              <a:gd name="adj" fmla="val 50000"/>
            </a:avLst>
          </a:prstGeom>
          <a:solidFill>
            <a:schemeClr val="accent2"/>
          </a:solidFill>
          <a:ln w="76200">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lgn="ctr" eaLnBrk="0" hangingPunct="0">
              <a:defRPr/>
            </a:pPr>
            <a:endParaRPr lang="en-US" sz="4000" dirty="0">
              <a:solidFill>
                <a:schemeClr val="bg2"/>
              </a:solidFill>
              <a:latin typeface="Adobe Garamond Pro"/>
              <a:cs typeface="Arial" pitchFamily="-107" charset="0"/>
            </a:endParaRPr>
          </a:p>
        </p:txBody>
      </p:sp>
      <p:cxnSp>
        <p:nvCxnSpPr>
          <p:cNvPr id="65541" name="AutoShape 3"/>
          <p:cNvCxnSpPr>
            <a:cxnSpLocks noChangeShapeType="1"/>
          </p:cNvCxnSpPr>
          <p:nvPr/>
        </p:nvCxnSpPr>
        <p:spPr bwMode="auto">
          <a:xfrm>
            <a:off x="685800" y="2514600"/>
            <a:ext cx="7543800" cy="533400"/>
          </a:xfrm>
          <a:prstGeom prst="straightConnector1">
            <a:avLst/>
          </a:prstGeom>
          <a:noFill/>
          <a:ln w="57150">
            <a:solidFill>
              <a:schemeClr val="tx1"/>
            </a:solidFill>
            <a:round/>
            <a:headEnd/>
            <a:tailEnd/>
          </a:ln>
        </p:spPr>
      </p:cxnSp>
      <p:sp>
        <p:nvSpPr>
          <p:cNvPr id="65542" name="Text Box 4"/>
          <p:cNvSpPr txBox="1">
            <a:spLocks noChangeArrowheads="1"/>
          </p:cNvSpPr>
          <p:nvPr/>
        </p:nvSpPr>
        <p:spPr bwMode="auto">
          <a:xfrm>
            <a:off x="919163" y="2057400"/>
            <a:ext cx="1133475" cy="461665"/>
          </a:xfrm>
          <a:prstGeom prst="rect">
            <a:avLst/>
          </a:prstGeom>
          <a:noFill/>
          <a:ln w="9525">
            <a:noFill/>
            <a:miter lim="800000"/>
            <a:headEnd/>
            <a:tailEnd/>
          </a:ln>
        </p:spPr>
        <p:txBody>
          <a:bodyPr>
            <a:spAutoFit/>
          </a:bodyPr>
          <a:lstStyle/>
          <a:p>
            <a:pPr eaLnBrk="0" hangingPunct="0"/>
            <a:r>
              <a:rPr lang="en-US" sz="2400" dirty="0">
                <a:latin typeface="Adobe Garamond Pro"/>
              </a:rPr>
              <a:t>RISK</a:t>
            </a:r>
          </a:p>
        </p:txBody>
      </p:sp>
      <p:sp>
        <p:nvSpPr>
          <p:cNvPr id="65543" name="Rectangle 5"/>
          <p:cNvSpPr>
            <a:spLocks noChangeArrowheads="1"/>
          </p:cNvSpPr>
          <p:nvPr/>
        </p:nvSpPr>
        <p:spPr bwMode="auto">
          <a:xfrm>
            <a:off x="6634163" y="2438400"/>
            <a:ext cx="1900237" cy="461665"/>
          </a:xfrm>
          <a:prstGeom prst="rect">
            <a:avLst/>
          </a:prstGeom>
          <a:noFill/>
          <a:ln w="9525">
            <a:noFill/>
            <a:miter lim="800000"/>
            <a:headEnd/>
            <a:tailEnd/>
          </a:ln>
        </p:spPr>
        <p:txBody>
          <a:bodyPr>
            <a:spAutoFit/>
          </a:bodyPr>
          <a:lstStyle/>
          <a:p>
            <a:pPr eaLnBrk="0" hangingPunct="0"/>
            <a:r>
              <a:rPr lang="en-US" sz="2400" dirty="0">
                <a:latin typeface="Adobe Garamond Pro"/>
              </a:rPr>
              <a:t>BENEFIT</a:t>
            </a:r>
          </a:p>
        </p:txBody>
      </p:sp>
      <p:sp>
        <p:nvSpPr>
          <p:cNvPr id="276486" name="Rectangle 6"/>
          <p:cNvSpPr>
            <a:spLocks noChangeArrowheads="1"/>
          </p:cNvSpPr>
          <p:nvPr/>
        </p:nvSpPr>
        <p:spPr bwMode="auto">
          <a:xfrm>
            <a:off x="3048000" y="5059363"/>
            <a:ext cx="3018775" cy="461665"/>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spAutoFit/>
          </a:bodyPr>
          <a:lstStyle/>
          <a:p>
            <a:pPr algn="ctr" eaLnBrk="0" hangingPunct="0">
              <a:defRPr/>
            </a:pPr>
            <a:r>
              <a:rPr lang="en-US" sz="2400" dirty="0">
                <a:solidFill>
                  <a:schemeClr val="bg1"/>
                </a:solidFill>
                <a:latin typeface="Adobe Garamond Pro"/>
                <a:cs typeface="Arial" pitchFamily="-107" charset="0"/>
              </a:rPr>
              <a:t>CONFIDENTIALITY</a:t>
            </a:r>
          </a:p>
        </p:txBody>
      </p:sp>
      <p:sp>
        <p:nvSpPr>
          <p:cNvPr id="4" name="Title 3"/>
          <p:cNvSpPr>
            <a:spLocks noGrp="1"/>
          </p:cNvSpPr>
          <p:nvPr>
            <p:ph type="title"/>
          </p:nvPr>
        </p:nvSpPr>
        <p:spPr>
          <a:xfrm>
            <a:off x="457200" y="152400"/>
            <a:ext cx="8229600" cy="914400"/>
          </a:xfrm>
        </p:spPr>
        <p:txBody>
          <a:bodyPr/>
          <a:lstStyle/>
          <a:p>
            <a:r>
              <a:rPr lang="en-US" dirty="0" smtClean="0"/>
              <a:t>Deciding When to Involve </a:t>
            </a:r>
            <a:br>
              <a:rPr lang="en-US" dirty="0" smtClean="0"/>
            </a:br>
            <a:r>
              <a:rPr lang="en-US" dirty="0" smtClean="0"/>
              <a:t>Parents or Authorities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smtClean="0"/>
              <a:t>Clinically Essential</a:t>
            </a:r>
            <a:endParaRPr lang="en-US" dirty="0" smtClean="0"/>
          </a:p>
        </p:txBody>
      </p:sp>
      <p:sp>
        <p:nvSpPr>
          <p:cNvPr id="251907" name="Rectangle 3"/>
          <p:cNvSpPr>
            <a:spLocks noGrp="1" noChangeArrowheads="1"/>
          </p:cNvSpPr>
          <p:nvPr>
            <p:ph sz="quarter" idx="10"/>
          </p:nvPr>
        </p:nvSpPr>
        <p:spPr/>
        <p:txBody>
          <a:bodyPr/>
          <a:lstStyle/>
          <a:p>
            <a:endParaRPr lang="en-US" dirty="0" smtClean="0"/>
          </a:p>
          <a:p>
            <a:r>
              <a:rPr lang="en-US" dirty="0" smtClean="0"/>
              <a:t>In a clinical setting, confidentiality affects an adolescent’s:</a:t>
            </a:r>
          </a:p>
          <a:p>
            <a:pPr lvl="1"/>
            <a:r>
              <a:rPr lang="en-US" dirty="0" smtClean="0"/>
              <a:t>Decision to seek </a:t>
            </a:r>
            <a:r>
              <a:rPr lang="en-US" dirty="0" smtClean="0"/>
              <a:t>care</a:t>
            </a:r>
            <a:endParaRPr lang="en-US" dirty="0" smtClean="0"/>
          </a:p>
          <a:p>
            <a:pPr lvl="1"/>
            <a:r>
              <a:rPr lang="en-US" dirty="0" smtClean="0"/>
              <a:t>Disclosure of </a:t>
            </a:r>
            <a:r>
              <a:rPr lang="en-US" dirty="0" smtClean="0"/>
              <a:t>behaviors </a:t>
            </a:r>
            <a:endParaRPr lang="en-US" dirty="0" smtClean="0"/>
          </a:p>
          <a:p>
            <a:pPr lvl="1"/>
            <a:r>
              <a:rPr lang="en-US" dirty="0" smtClean="0"/>
              <a:t>Follow-up for </a:t>
            </a:r>
            <a:r>
              <a:rPr lang="en-US" dirty="0" smtClean="0"/>
              <a:t>care</a:t>
            </a:r>
            <a:endParaRPr lang="en-US" dirty="0" smtClean="0"/>
          </a:p>
          <a:p>
            <a:pPr marL="457200" lvl="1" indent="0">
              <a:buNone/>
            </a:pPr>
            <a:r>
              <a:rPr lang="en-US" dirty="0" smtClean="0">
                <a:solidFill>
                  <a:schemeClr val="tx2"/>
                </a:solidFill>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Rectangle 4"/>
          <p:cNvSpPr>
            <a:spLocks noGrp="1" noChangeArrowheads="1"/>
          </p:cNvSpPr>
          <p:nvPr>
            <p:ph type="title"/>
          </p:nvPr>
        </p:nvSpPr>
        <p:spPr/>
        <p:txBody>
          <a:bodyPr/>
          <a:lstStyle/>
          <a:p>
            <a:r>
              <a:rPr lang="en-US" smtClean="0"/>
              <a:t>Case: Mark </a:t>
            </a:r>
            <a:endParaRPr lang="en-US" dirty="0" smtClean="0"/>
          </a:p>
        </p:txBody>
      </p:sp>
      <p:pic>
        <p:nvPicPr>
          <p:cNvPr id="5" name="Content Placeholder 4" descr="200315164-001.jpg"/>
          <p:cNvPicPr>
            <a:picLocks noGrp="1" noChangeAspect="1"/>
          </p:cNvPicPr>
          <p:nvPr>
            <p:ph sz="half" idx="1"/>
          </p:nvPr>
        </p:nvPicPr>
        <p:blipFill>
          <a:blip r:embed="rId3"/>
          <a:stretch>
            <a:fillRect/>
          </a:stretch>
        </p:blipFill>
        <p:spPr>
          <a:xfrm>
            <a:off x="685800" y="1516361"/>
            <a:ext cx="3124200" cy="4052290"/>
          </a:xfrm>
        </p:spPr>
      </p:pic>
      <p:sp>
        <p:nvSpPr>
          <p:cNvPr id="6" name="Content Placeholder 5"/>
          <p:cNvSpPr>
            <a:spLocks noGrp="1"/>
          </p:cNvSpPr>
          <p:nvPr>
            <p:ph sz="half" idx="2"/>
          </p:nvPr>
        </p:nvSpPr>
        <p:spPr/>
        <p:txBody>
          <a:bodyPr/>
          <a:lstStyle/>
          <a:p>
            <a:r>
              <a:rPr lang="en-US" sz="2000" dirty="0" smtClean="0">
                <a:latin typeface="Adobe Garamond Pro" panose="02020502060506020403" pitchFamily="18" charset="0"/>
              </a:rPr>
              <a:t>Mark is a 16-year-old male patient. During the visit, he discloses that he has been feeling depressed lately. </a:t>
            </a:r>
          </a:p>
          <a:p>
            <a:endParaRPr lang="en-US" sz="2000" dirty="0" smtClean="0">
              <a:latin typeface="Adobe Garamond Pro" panose="02020502060506020403" pitchFamily="18" charset="0"/>
            </a:endParaRPr>
          </a:p>
          <a:p>
            <a:r>
              <a:rPr lang="en-US" sz="2000" dirty="0" smtClean="0">
                <a:latin typeface="Adobe Garamond Pro" panose="02020502060506020403" pitchFamily="18" charset="0"/>
              </a:rPr>
              <a:t>When you ask whether he has considered suicide, he says </a:t>
            </a:r>
            <a:r>
              <a:rPr lang="en-US" sz="2000" dirty="0" smtClean="0">
                <a:latin typeface="Adobe Garamond Pro" panose="02020502060506020403" pitchFamily="18" charset="0"/>
              </a:rPr>
              <a:t>“yes.” </a:t>
            </a:r>
            <a:r>
              <a:rPr lang="en-US" sz="2000" dirty="0" smtClean="0">
                <a:latin typeface="Adobe Garamond Pro" panose="02020502060506020403" pitchFamily="18" charset="0"/>
              </a:rPr>
              <a:t>Though he admits to making a plan, he assures you, he does not want you to tell his mom. </a:t>
            </a:r>
          </a:p>
          <a:p>
            <a:pPr lvl="1"/>
            <a:r>
              <a:rPr lang="en-US" sz="2000" dirty="0" smtClean="0">
                <a:latin typeface="Adobe Garamond Pro" panose="02020502060506020403" pitchFamily="18" charset="0"/>
              </a:rPr>
              <a:t>What do you do in this situation?</a:t>
            </a:r>
          </a:p>
          <a:p>
            <a:pPr lvl="1"/>
            <a:endParaRPr lang="en-US" sz="2000" dirty="0" smtClean="0">
              <a:latin typeface="Adobe Garamond Pro" panose="02020502060506020403" pitchFamily="18" charset="0"/>
            </a:endParaRPr>
          </a:p>
        </p:txBody>
      </p:sp>
      <p:grpSp>
        <p:nvGrpSpPr>
          <p:cNvPr id="7" name="Group 6"/>
          <p:cNvGrpSpPr/>
          <p:nvPr/>
        </p:nvGrpSpPr>
        <p:grpSpPr>
          <a:xfrm>
            <a:off x="685800" y="6094413"/>
            <a:ext cx="1143000" cy="611187"/>
            <a:chOff x="685800" y="6094413"/>
            <a:chExt cx="1143000" cy="611187"/>
          </a:xfrm>
        </p:grpSpPr>
        <p:pic>
          <p:nvPicPr>
            <p:cNvPr id="9"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0"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2"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3"/>
          <p:cNvSpPr>
            <a:spLocks noGrp="1"/>
          </p:cNvSpPr>
          <p:nvPr>
            <p:ph type="title"/>
          </p:nvPr>
        </p:nvSpPr>
        <p:spPr/>
        <p:txBody>
          <a:bodyPr/>
          <a:lstStyle/>
          <a:p>
            <a:r>
              <a:rPr lang="en-US" smtClean="0"/>
              <a:t>Mark Is at Risk of Harming Himself </a:t>
            </a:r>
            <a:endParaRPr lang="en-US" dirty="0" smtClean="0"/>
          </a:p>
        </p:txBody>
      </p:sp>
      <p:sp>
        <p:nvSpPr>
          <p:cNvPr id="280578" name="AutoShape 2"/>
          <p:cNvSpPr>
            <a:spLocks noChangeArrowheads="1"/>
          </p:cNvSpPr>
          <p:nvPr/>
        </p:nvSpPr>
        <p:spPr bwMode="auto">
          <a:xfrm>
            <a:off x="2290763" y="3535363"/>
            <a:ext cx="4876800" cy="2255837"/>
          </a:xfrm>
          <a:prstGeom prst="triangle">
            <a:avLst>
              <a:gd name="adj" fmla="val 50000"/>
            </a:avLst>
          </a:prstGeom>
          <a:solidFill>
            <a:srgbClr val="F79646"/>
          </a:solidFill>
          <a:ln w="76200">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lgn="ctr" eaLnBrk="0" hangingPunct="0">
              <a:defRPr/>
            </a:pPr>
            <a:endParaRPr lang="en-US" sz="4000" dirty="0">
              <a:solidFill>
                <a:schemeClr val="bg2"/>
              </a:solidFill>
              <a:latin typeface="Adobe Garamond Pro"/>
              <a:cs typeface="Arial" pitchFamily="-107" charset="0"/>
            </a:endParaRPr>
          </a:p>
        </p:txBody>
      </p:sp>
      <p:cxnSp>
        <p:nvCxnSpPr>
          <p:cNvPr id="67590" name="AutoShape 3"/>
          <p:cNvCxnSpPr>
            <a:cxnSpLocks noChangeShapeType="1"/>
          </p:cNvCxnSpPr>
          <p:nvPr/>
        </p:nvCxnSpPr>
        <p:spPr bwMode="auto">
          <a:xfrm>
            <a:off x="1295400" y="1676400"/>
            <a:ext cx="7162800" cy="3886200"/>
          </a:xfrm>
          <a:prstGeom prst="straightConnector1">
            <a:avLst/>
          </a:prstGeom>
          <a:noFill/>
          <a:ln w="57150">
            <a:solidFill>
              <a:schemeClr val="tx1"/>
            </a:solidFill>
            <a:round/>
            <a:headEnd/>
            <a:tailEnd/>
          </a:ln>
        </p:spPr>
      </p:cxnSp>
      <p:sp>
        <p:nvSpPr>
          <p:cNvPr id="67591" name="Text Box 4"/>
          <p:cNvSpPr txBox="1">
            <a:spLocks noChangeArrowheads="1"/>
          </p:cNvSpPr>
          <p:nvPr/>
        </p:nvSpPr>
        <p:spPr bwMode="auto">
          <a:xfrm>
            <a:off x="2057400" y="1600200"/>
            <a:ext cx="1133475" cy="461665"/>
          </a:xfrm>
          <a:prstGeom prst="rect">
            <a:avLst/>
          </a:prstGeom>
          <a:noFill/>
          <a:ln w="9525">
            <a:noFill/>
            <a:miter lim="800000"/>
            <a:headEnd/>
            <a:tailEnd/>
          </a:ln>
        </p:spPr>
        <p:txBody>
          <a:bodyPr>
            <a:spAutoFit/>
          </a:bodyPr>
          <a:lstStyle/>
          <a:p>
            <a:pPr eaLnBrk="0" hangingPunct="0"/>
            <a:r>
              <a:rPr lang="en-US" sz="2400" dirty="0">
                <a:latin typeface="Adobe Garamond Pro"/>
              </a:rPr>
              <a:t>RISK</a:t>
            </a:r>
          </a:p>
        </p:txBody>
      </p:sp>
      <p:sp>
        <p:nvSpPr>
          <p:cNvPr id="67592" name="Rectangle 5"/>
          <p:cNvSpPr>
            <a:spLocks noChangeArrowheads="1"/>
          </p:cNvSpPr>
          <p:nvPr/>
        </p:nvSpPr>
        <p:spPr bwMode="auto">
          <a:xfrm>
            <a:off x="7091363" y="4297363"/>
            <a:ext cx="1900237" cy="461665"/>
          </a:xfrm>
          <a:prstGeom prst="rect">
            <a:avLst/>
          </a:prstGeom>
          <a:noFill/>
          <a:ln w="9525">
            <a:noFill/>
            <a:miter lim="800000"/>
            <a:headEnd/>
            <a:tailEnd/>
          </a:ln>
        </p:spPr>
        <p:txBody>
          <a:bodyPr>
            <a:spAutoFit/>
          </a:bodyPr>
          <a:lstStyle/>
          <a:p>
            <a:pPr eaLnBrk="0" hangingPunct="0"/>
            <a:r>
              <a:rPr lang="en-US" sz="2400" dirty="0">
                <a:latin typeface="Adobe Garamond Pro"/>
              </a:rPr>
              <a:t>BENEFIT</a:t>
            </a:r>
          </a:p>
        </p:txBody>
      </p:sp>
      <p:sp>
        <p:nvSpPr>
          <p:cNvPr id="67593" name="Rectangle 6"/>
          <p:cNvSpPr>
            <a:spLocks noChangeArrowheads="1"/>
          </p:cNvSpPr>
          <p:nvPr/>
        </p:nvSpPr>
        <p:spPr bwMode="auto">
          <a:xfrm>
            <a:off x="3190875" y="5215235"/>
            <a:ext cx="3018775" cy="461665"/>
          </a:xfrm>
          <a:prstGeom prst="rect">
            <a:avLst/>
          </a:prstGeom>
          <a:noFill/>
          <a:ln w="9525">
            <a:noFill/>
            <a:miter lim="800000"/>
            <a:headEnd/>
            <a:tailEnd/>
          </a:ln>
        </p:spPr>
        <p:txBody>
          <a:bodyPr wrap="none">
            <a:spAutoFit/>
          </a:bodyPr>
          <a:lstStyle/>
          <a:p>
            <a:pPr eaLnBrk="0" hangingPunct="0"/>
            <a:r>
              <a:rPr lang="en-US" sz="2400" dirty="0">
                <a:solidFill>
                  <a:schemeClr val="bg1"/>
                </a:solidFill>
                <a:latin typeface="Adobe Garamond Pro"/>
              </a:rPr>
              <a:t>CONFIDENTIALITY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4"/>
          <p:cNvSpPr>
            <a:spLocks noGrp="1" noChangeArrowheads="1"/>
          </p:cNvSpPr>
          <p:nvPr>
            <p:ph type="title"/>
          </p:nvPr>
        </p:nvSpPr>
        <p:spPr/>
        <p:txBody>
          <a:bodyPr/>
          <a:lstStyle/>
          <a:p>
            <a:r>
              <a:rPr lang="en-US" dirty="0" smtClean="0"/>
              <a:t>How Do You Discuss </a:t>
            </a:r>
            <a:r>
              <a:rPr lang="en-US" dirty="0" smtClean="0"/>
              <a:t>This </a:t>
            </a:r>
            <a:r>
              <a:rPr lang="en-US" dirty="0" smtClean="0"/>
              <a:t>with Mark? </a:t>
            </a:r>
          </a:p>
        </p:txBody>
      </p:sp>
      <p:sp>
        <p:nvSpPr>
          <p:cNvPr id="274437" name="Rectangle 5"/>
          <p:cNvSpPr>
            <a:spLocks noGrp="1" noChangeArrowheads="1"/>
          </p:cNvSpPr>
          <p:nvPr>
            <p:ph sz="quarter" idx="10"/>
          </p:nvPr>
        </p:nvSpPr>
        <p:spPr/>
        <p:txBody>
          <a:bodyPr/>
          <a:lstStyle/>
          <a:p>
            <a:r>
              <a:rPr lang="en-US" smtClean="0"/>
              <a:t>Inform Mark that you are concerned about his safety and need to inform an adult.</a:t>
            </a:r>
          </a:p>
          <a:p>
            <a:endParaRPr lang="en-US" smtClean="0"/>
          </a:p>
          <a:p>
            <a:r>
              <a:rPr lang="en-US" smtClean="0"/>
              <a:t>Explain why—stressing your level of concern. </a:t>
            </a:r>
          </a:p>
          <a:p>
            <a:endParaRPr lang="en-US" smtClean="0"/>
          </a:p>
          <a:p>
            <a:r>
              <a:rPr lang="en-US" smtClean="0"/>
              <a:t>Decide who to involve.</a:t>
            </a:r>
          </a:p>
          <a:p>
            <a:endParaRPr lang="en-US" smtClean="0"/>
          </a:p>
          <a:p>
            <a:r>
              <a:rPr lang="en-US" smtClean="0"/>
              <a:t>Discuss what information needs to be shared.</a:t>
            </a:r>
          </a:p>
          <a:p>
            <a:endParaRPr lang="en-US" smtClean="0"/>
          </a:p>
          <a:p>
            <a:r>
              <a:rPr lang="en-US" smtClean="0"/>
              <a:t>Set a time frame for disclosure.</a:t>
            </a: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r>
              <a:rPr lang="en-US" smtClean="0"/>
              <a:t>Case: Joel</a:t>
            </a:r>
            <a:endParaRPr lang="en-US" dirty="0" smtClean="0"/>
          </a:p>
        </p:txBody>
      </p:sp>
      <p:sp>
        <p:nvSpPr>
          <p:cNvPr id="69634" name="Rectangle 3"/>
          <p:cNvSpPr>
            <a:spLocks noGrp="1" noChangeArrowheads="1"/>
          </p:cNvSpPr>
          <p:nvPr>
            <p:ph sz="quarter" idx="10"/>
          </p:nvPr>
        </p:nvSpPr>
        <p:spPr/>
        <p:txBody>
          <a:bodyPr/>
          <a:lstStyle/>
          <a:p>
            <a:r>
              <a:rPr lang="en-US" dirty="0" smtClean="0"/>
              <a:t>Joel is a 16-year-old male who tests positive for chlamydia. He asks you not to tell his parents. </a:t>
            </a:r>
          </a:p>
          <a:p>
            <a:endParaRPr lang="en-US" dirty="0" smtClean="0"/>
          </a:p>
        </p:txBody>
      </p:sp>
      <p:sp>
        <p:nvSpPr>
          <p:cNvPr id="69636" name="Text Box 4"/>
          <p:cNvSpPr txBox="1">
            <a:spLocks noChangeArrowheads="1"/>
          </p:cNvSpPr>
          <p:nvPr/>
        </p:nvSpPr>
        <p:spPr bwMode="auto">
          <a:xfrm>
            <a:off x="228600" y="6324600"/>
            <a:ext cx="5694363" cy="457200"/>
          </a:xfrm>
          <a:prstGeom prst="rect">
            <a:avLst/>
          </a:prstGeom>
          <a:noFill/>
          <a:ln w="9525">
            <a:noFill/>
            <a:miter lim="800000"/>
            <a:headEnd/>
            <a:tailEnd/>
          </a:ln>
        </p:spPr>
        <p:txBody>
          <a:bodyPr>
            <a:spAutoFit/>
          </a:bodyPr>
          <a:lstStyle/>
          <a:p>
            <a:pPr eaLnBrk="0" hangingPunct="0"/>
            <a:endParaRPr lang="en-US" sz="2400" dirty="0">
              <a:latin typeface="Times New Roman" pitchFamily="18" charset="0"/>
            </a:endParaRPr>
          </a:p>
        </p:txBody>
      </p:sp>
      <p:pic>
        <p:nvPicPr>
          <p:cNvPr id="9" name="Picture 8"/>
          <p:cNvPicPr>
            <a:picLocks noChangeAspect="1"/>
          </p:cNvPicPr>
          <p:nvPr/>
        </p:nvPicPr>
        <p:blipFill>
          <a:blip r:embed="rId3"/>
          <a:stretch>
            <a:fillRect/>
          </a:stretch>
        </p:blipFill>
        <p:spPr>
          <a:xfrm>
            <a:off x="6400800" y="2819400"/>
            <a:ext cx="2088748" cy="3136222"/>
          </a:xfrm>
          <a:prstGeom prst="rect">
            <a:avLst/>
          </a:prstGeom>
          <a:ln>
            <a:noFill/>
          </a:ln>
          <a:effectLst>
            <a:softEdge rad="112500"/>
          </a:effectLst>
        </p:spPr>
      </p:pic>
      <p:sp>
        <p:nvSpPr>
          <p:cNvPr id="8" name="TextBox 7"/>
          <p:cNvSpPr txBox="1">
            <a:spLocks noChangeArrowheads="1"/>
          </p:cNvSpPr>
          <p:nvPr/>
        </p:nvSpPr>
        <p:spPr bwMode="auto">
          <a:xfrm>
            <a:off x="533400" y="3352800"/>
            <a:ext cx="5181600" cy="954088"/>
          </a:xfrm>
          <a:prstGeom prst="rect">
            <a:avLst/>
          </a:prstGeom>
          <a:noFill/>
          <a:ln w="9525">
            <a:noFill/>
            <a:miter lim="800000"/>
            <a:headEnd/>
            <a:tailEnd/>
          </a:ln>
        </p:spPr>
        <p:txBody>
          <a:bodyPr>
            <a:spAutoFit/>
          </a:bodyPr>
          <a:lstStyle/>
          <a:p>
            <a:pPr algn="ctr"/>
            <a:r>
              <a:rPr lang="en-US" sz="2800" i="1" dirty="0">
                <a:solidFill>
                  <a:srgbClr val="000000"/>
                </a:solidFill>
                <a:latin typeface="Adobe Garamond Pro"/>
              </a:rPr>
              <a:t>Are you required by law to tell his parents? </a:t>
            </a:r>
          </a:p>
        </p:txBody>
      </p:sp>
      <p:sp>
        <p:nvSpPr>
          <p:cNvPr id="10" name="TextBox 9"/>
          <p:cNvSpPr txBox="1">
            <a:spLocks noChangeArrowheads="1"/>
          </p:cNvSpPr>
          <p:nvPr/>
        </p:nvSpPr>
        <p:spPr bwMode="auto">
          <a:xfrm>
            <a:off x="457200" y="4419600"/>
            <a:ext cx="5562600" cy="954088"/>
          </a:xfrm>
          <a:prstGeom prst="rect">
            <a:avLst/>
          </a:prstGeom>
          <a:noFill/>
          <a:ln w="9525">
            <a:noFill/>
            <a:miter lim="800000"/>
            <a:headEnd/>
            <a:tailEnd/>
          </a:ln>
        </p:spPr>
        <p:txBody>
          <a:bodyPr>
            <a:spAutoFit/>
          </a:bodyPr>
          <a:lstStyle/>
          <a:p>
            <a:pPr algn="ctr"/>
            <a:r>
              <a:rPr lang="en-US" sz="2800" i="1" dirty="0">
                <a:solidFill>
                  <a:srgbClr val="000000"/>
                </a:solidFill>
                <a:latin typeface="Adobe Garamond Pro"/>
              </a:rPr>
              <a:t>Are you legally permitted to tell his parents?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AutoShape 2"/>
          <p:cNvSpPr>
            <a:spLocks noChangeArrowheads="1"/>
          </p:cNvSpPr>
          <p:nvPr/>
        </p:nvSpPr>
        <p:spPr bwMode="auto">
          <a:xfrm>
            <a:off x="3398837" y="3170535"/>
            <a:ext cx="4119563" cy="2671465"/>
          </a:xfrm>
          <a:prstGeom prst="triangle">
            <a:avLst>
              <a:gd name="adj" fmla="val 50000"/>
            </a:avLst>
          </a:prstGeom>
          <a:solidFill>
            <a:srgbClr val="F79646"/>
          </a:solidFill>
          <a:ln w="76200">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lgn="ctr" eaLnBrk="0" hangingPunct="0">
              <a:defRPr/>
            </a:pPr>
            <a:endParaRPr lang="en-US" sz="3200" dirty="0">
              <a:solidFill>
                <a:schemeClr val="bg2"/>
              </a:solidFill>
              <a:latin typeface="Adobe Garamond Pro"/>
              <a:cs typeface="Arial" pitchFamily="-107" charset="0"/>
            </a:endParaRPr>
          </a:p>
        </p:txBody>
      </p:sp>
      <p:cxnSp>
        <p:nvCxnSpPr>
          <p:cNvPr id="70661" name="AutoShape 3"/>
          <p:cNvCxnSpPr>
            <a:cxnSpLocks noChangeShapeType="1"/>
          </p:cNvCxnSpPr>
          <p:nvPr/>
        </p:nvCxnSpPr>
        <p:spPr bwMode="auto">
          <a:xfrm flipV="1">
            <a:off x="1452563" y="1371600"/>
            <a:ext cx="6553200" cy="4114800"/>
          </a:xfrm>
          <a:prstGeom prst="straightConnector1">
            <a:avLst/>
          </a:prstGeom>
          <a:noFill/>
          <a:ln w="57150">
            <a:solidFill>
              <a:schemeClr val="tx1"/>
            </a:solidFill>
            <a:round/>
            <a:headEnd/>
            <a:tailEnd/>
          </a:ln>
        </p:spPr>
      </p:cxnSp>
      <p:sp>
        <p:nvSpPr>
          <p:cNvPr id="70662" name="Text Box 4"/>
          <p:cNvSpPr txBox="1">
            <a:spLocks noChangeArrowheads="1"/>
          </p:cNvSpPr>
          <p:nvPr/>
        </p:nvSpPr>
        <p:spPr bwMode="auto">
          <a:xfrm>
            <a:off x="914400" y="4602163"/>
            <a:ext cx="1138238" cy="461665"/>
          </a:xfrm>
          <a:prstGeom prst="rect">
            <a:avLst/>
          </a:prstGeom>
          <a:noFill/>
          <a:ln w="9525">
            <a:noFill/>
            <a:miter lim="800000"/>
            <a:headEnd/>
            <a:tailEnd/>
          </a:ln>
        </p:spPr>
        <p:txBody>
          <a:bodyPr>
            <a:spAutoFit/>
          </a:bodyPr>
          <a:lstStyle/>
          <a:p>
            <a:pPr eaLnBrk="0" hangingPunct="0"/>
            <a:r>
              <a:rPr lang="en-US" sz="2400" dirty="0">
                <a:latin typeface="Adobe Garamond Pro"/>
              </a:rPr>
              <a:t>RISK</a:t>
            </a:r>
          </a:p>
        </p:txBody>
      </p:sp>
      <p:sp>
        <p:nvSpPr>
          <p:cNvPr id="70663" name="Rectangle 5"/>
          <p:cNvSpPr>
            <a:spLocks noChangeArrowheads="1"/>
          </p:cNvSpPr>
          <p:nvPr/>
        </p:nvSpPr>
        <p:spPr bwMode="auto">
          <a:xfrm>
            <a:off x="5486400" y="1295400"/>
            <a:ext cx="2057400" cy="461665"/>
          </a:xfrm>
          <a:prstGeom prst="rect">
            <a:avLst/>
          </a:prstGeom>
          <a:noFill/>
          <a:ln w="9525">
            <a:noFill/>
            <a:miter lim="800000"/>
            <a:headEnd/>
            <a:tailEnd/>
          </a:ln>
        </p:spPr>
        <p:txBody>
          <a:bodyPr>
            <a:spAutoFit/>
          </a:bodyPr>
          <a:lstStyle/>
          <a:p>
            <a:pPr algn="r" eaLnBrk="0" hangingPunct="0"/>
            <a:r>
              <a:rPr lang="en-US" sz="2400" dirty="0">
                <a:latin typeface="Adobe Garamond Pro"/>
              </a:rPr>
              <a:t>BENEFIT</a:t>
            </a:r>
          </a:p>
        </p:txBody>
      </p:sp>
      <p:sp>
        <p:nvSpPr>
          <p:cNvPr id="70664" name="Rectangle 6"/>
          <p:cNvSpPr>
            <a:spLocks noChangeArrowheads="1"/>
          </p:cNvSpPr>
          <p:nvPr/>
        </p:nvSpPr>
        <p:spPr bwMode="auto">
          <a:xfrm>
            <a:off x="3977012" y="5100935"/>
            <a:ext cx="3018775" cy="461665"/>
          </a:xfrm>
          <a:prstGeom prst="rect">
            <a:avLst/>
          </a:prstGeom>
          <a:noFill/>
          <a:ln w="9525">
            <a:noFill/>
            <a:miter lim="800000"/>
            <a:headEnd/>
            <a:tailEnd/>
          </a:ln>
        </p:spPr>
        <p:txBody>
          <a:bodyPr wrap="none">
            <a:spAutoFit/>
          </a:bodyPr>
          <a:lstStyle/>
          <a:p>
            <a:pPr eaLnBrk="0" hangingPunct="0"/>
            <a:r>
              <a:rPr lang="en-US" sz="2400" dirty="0">
                <a:solidFill>
                  <a:schemeClr val="bg1"/>
                </a:solidFill>
                <a:latin typeface="Adobe Garamond Pro"/>
              </a:rPr>
              <a:t>CONFIDENTIALITY</a:t>
            </a:r>
          </a:p>
        </p:txBody>
      </p:sp>
      <p:sp>
        <p:nvSpPr>
          <p:cNvPr id="11" name="Rectangle 4"/>
          <p:cNvSpPr txBox="1">
            <a:spLocks noChangeArrowheads="1"/>
          </p:cNvSpPr>
          <p:nvPr/>
        </p:nvSpPr>
        <p:spPr>
          <a:xfrm>
            <a:off x="-111918" y="1485371"/>
            <a:ext cx="7162800" cy="914400"/>
          </a:xfrm>
          <a:prstGeom prst="rect">
            <a:avLst/>
          </a:prstGeom>
        </p:spPr>
        <p:txBody>
          <a:bodyPr/>
          <a:lstStyle/>
          <a:p>
            <a:pPr algn="r">
              <a:defRPr/>
            </a:pPr>
            <a:endParaRPr lang="en-US" sz="3600" kern="0" dirty="0">
              <a:solidFill>
                <a:schemeClr val="tx2"/>
              </a:solidFill>
              <a:latin typeface="+mj-lt"/>
              <a:ea typeface="+mj-ea"/>
              <a:cs typeface="+mj-cs"/>
            </a:endParaRPr>
          </a:p>
        </p:txBody>
      </p:sp>
      <p:sp>
        <p:nvSpPr>
          <p:cNvPr id="4" name="Title 3"/>
          <p:cNvSpPr>
            <a:spLocks noGrp="1"/>
          </p:cNvSpPr>
          <p:nvPr>
            <p:ph type="title"/>
          </p:nvPr>
        </p:nvSpPr>
        <p:spPr/>
        <p:txBody>
          <a:bodyPr/>
          <a:lstStyle/>
          <a:p>
            <a:r>
              <a:rPr lang="en-US" smtClean="0"/>
              <a:t>Joel Is Not at Risk of </a:t>
            </a:r>
            <a:br>
              <a:rPr lang="en-US" smtClean="0"/>
            </a:br>
            <a:r>
              <a:rPr lang="en-US" smtClean="0"/>
              <a:t>Harming Himself/Others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Title 7"/>
          <p:cNvSpPr>
            <a:spLocks noGrp="1"/>
          </p:cNvSpPr>
          <p:nvPr>
            <p:ph type="title"/>
          </p:nvPr>
        </p:nvSpPr>
        <p:spPr/>
        <p:txBody>
          <a:bodyPr/>
          <a:lstStyle/>
          <a:p>
            <a:r>
              <a:rPr lang="en-US" smtClean="0"/>
              <a:t>Case: Gabriella</a:t>
            </a:r>
            <a:endParaRPr lang="en-US" dirty="0" smtClean="0"/>
          </a:p>
        </p:txBody>
      </p:sp>
      <p:sp>
        <p:nvSpPr>
          <p:cNvPr id="4" name="Content Placeholder 3"/>
          <p:cNvSpPr>
            <a:spLocks noGrp="1"/>
          </p:cNvSpPr>
          <p:nvPr>
            <p:ph sz="quarter" idx="10"/>
          </p:nvPr>
        </p:nvSpPr>
        <p:spPr/>
        <p:txBody>
          <a:bodyPr/>
          <a:lstStyle/>
          <a:p>
            <a:endParaRPr lang="en-US" smtClean="0"/>
          </a:p>
          <a:p>
            <a:r>
              <a:rPr lang="en-US" smtClean="0"/>
              <a:t>Gabriella is a 16-year-old female. During review of her sexual history, you discover that she has a 19-year-old boyfriend.</a:t>
            </a:r>
          </a:p>
          <a:p>
            <a:endParaRPr lang="en-US" smtClean="0"/>
          </a:p>
          <a:p>
            <a:r>
              <a:rPr lang="en-US" smtClean="0"/>
              <a:t>Gabriella’s parents are aware of this </a:t>
            </a:r>
            <a:br>
              <a:rPr lang="en-US" smtClean="0"/>
            </a:br>
            <a:r>
              <a:rPr lang="en-US" smtClean="0"/>
              <a:t>relationship and have met the young man. </a:t>
            </a:r>
            <a:endParaRPr lang="en-US" dirty="0" smtClean="0"/>
          </a:p>
        </p:txBody>
      </p:sp>
      <p:pic>
        <p:nvPicPr>
          <p:cNvPr id="6" name="Content Placeholder 5" descr="75287570.jpg"/>
          <p:cNvPicPr>
            <a:picLocks noGrp="1" noChangeAspect="1"/>
          </p:cNvPicPr>
          <p:nvPr>
            <p:ph sz="half" idx="4294967295"/>
          </p:nvPr>
        </p:nvPicPr>
        <p:blipFill>
          <a:blip r:embed="rId3"/>
          <a:stretch>
            <a:fillRect/>
          </a:stretch>
        </p:blipFill>
        <p:spPr>
          <a:xfrm>
            <a:off x="6953178" y="3581400"/>
            <a:ext cx="1733621" cy="2286000"/>
          </a:xfrm>
          <a:prstGeom prst="rect">
            <a:avLst/>
          </a:prstGeom>
          <a:effectLst>
            <a:softEdge rad="112500"/>
          </a:effectLst>
        </p:spPr>
      </p:pic>
      <p:sp>
        <p:nvSpPr>
          <p:cNvPr id="7" name="TextBox 6"/>
          <p:cNvSpPr txBox="1">
            <a:spLocks noChangeArrowheads="1"/>
          </p:cNvSpPr>
          <p:nvPr/>
        </p:nvSpPr>
        <p:spPr bwMode="auto">
          <a:xfrm>
            <a:off x="914400" y="4532293"/>
            <a:ext cx="3886200" cy="954107"/>
          </a:xfrm>
          <a:prstGeom prst="rect">
            <a:avLst/>
          </a:prstGeom>
          <a:noFill/>
          <a:ln w="9525">
            <a:noFill/>
            <a:miter lim="800000"/>
            <a:headEnd/>
            <a:tailEnd/>
          </a:ln>
        </p:spPr>
        <p:txBody>
          <a:bodyPr wrap="square">
            <a:spAutoFit/>
          </a:bodyPr>
          <a:lstStyle/>
          <a:p>
            <a:pPr algn="ctr"/>
            <a:r>
              <a:rPr lang="en-US" sz="2800" i="1" dirty="0">
                <a:solidFill>
                  <a:srgbClr val="000000"/>
                </a:solidFill>
                <a:latin typeface="Adobe Garamond Pro"/>
              </a:rPr>
              <a:t>Do you report this relationship to authorities?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AutoShape 2"/>
          <p:cNvSpPr>
            <a:spLocks noChangeArrowheads="1"/>
          </p:cNvSpPr>
          <p:nvPr/>
        </p:nvSpPr>
        <p:spPr bwMode="auto">
          <a:xfrm>
            <a:off x="2062163" y="2819400"/>
            <a:ext cx="4876800" cy="2971800"/>
          </a:xfrm>
          <a:prstGeom prst="triangle">
            <a:avLst>
              <a:gd name="adj" fmla="val 50000"/>
            </a:avLst>
          </a:prstGeom>
          <a:solidFill>
            <a:srgbClr val="F79646"/>
          </a:solidFill>
          <a:ln w="76200">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lgn="ctr" eaLnBrk="0" hangingPunct="0">
              <a:defRPr/>
            </a:pPr>
            <a:endParaRPr lang="en-US" sz="4000" dirty="0">
              <a:solidFill>
                <a:schemeClr val="bg2"/>
              </a:solidFill>
              <a:latin typeface="Adobe Garamond Pro"/>
              <a:cs typeface="Arial" pitchFamily="-107" charset="0"/>
            </a:endParaRPr>
          </a:p>
        </p:txBody>
      </p:sp>
      <p:cxnSp>
        <p:nvCxnSpPr>
          <p:cNvPr id="72709" name="AutoShape 3"/>
          <p:cNvCxnSpPr>
            <a:cxnSpLocks noChangeShapeType="1"/>
          </p:cNvCxnSpPr>
          <p:nvPr/>
        </p:nvCxnSpPr>
        <p:spPr bwMode="auto">
          <a:xfrm>
            <a:off x="685800" y="2514600"/>
            <a:ext cx="7543800" cy="533400"/>
          </a:xfrm>
          <a:prstGeom prst="straightConnector1">
            <a:avLst/>
          </a:prstGeom>
          <a:noFill/>
          <a:ln w="57150">
            <a:solidFill>
              <a:schemeClr val="tx1"/>
            </a:solidFill>
            <a:round/>
            <a:headEnd/>
            <a:tailEnd/>
          </a:ln>
        </p:spPr>
      </p:cxnSp>
      <p:sp>
        <p:nvSpPr>
          <p:cNvPr id="72710" name="Text Box 4"/>
          <p:cNvSpPr txBox="1">
            <a:spLocks noChangeArrowheads="1"/>
          </p:cNvSpPr>
          <p:nvPr/>
        </p:nvSpPr>
        <p:spPr bwMode="auto">
          <a:xfrm>
            <a:off x="919163" y="2057400"/>
            <a:ext cx="1133475" cy="461665"/>
          </a:xfrm>
          <a:prstGeom prst="rect">
            <a:avLst/>
          </a:prstGeom>
          <a:noFill/>
          <a:ln w="9525">
            <a:noFill/>
            <a:miter lim="800000"/>
            <a:headEnd/>
            <a:tailEnd/>
          </a:ln>
        </p:spPr>
        <p:txBody>
          <a:bodyPr>
            <a:spAutoFit/>
          </a:bodyPr>
          <a:lstStyle/>
          <a:p>
            <a:pPr eaLnBrk="0" hangingPunct="0"/>
            <a:r>
              <a:rPr lang="en-US" sz="2400" dirty="0">
                <a:latin typeface="Adobe Garamond Pro"/>
              </a:rPr>
              <a:t>RISK</a:t>
            </a:r>
          </a:p>
        </p:txBody>
      </p:sp>
      <p:sp>
        <p:nvSpPr>
          <p:cNvPr id="72711" name="Rectangle 5"/>
          <p:cNvSpPr>
            <a:spLocks noChangeArrowheads="1"/>
          </p:cNvSpPr>
          <p:nvPr/>
        </p:nvSpPr>
        <p:spPr bwMode="auto">
          <a:xfrm>
            <a:off x="6634163" y="2438400"/>
            <a:ext cx="1900237" cy="461665"/>
          </a:xfrm>
          <a:prstGeom prst="rect">
            <a:avLst/>
          </a:prstGeom>
          <a:noFill/>
          <a:ln w="9525">
            <a:noFill/>
            <a:miter lim="800000"/>
            <a:headEnd/>
            <a:tailEnd/>
          </a:ln>
        </p:spPr>
        <p:txBody>
          <a:bodyPr>
            <a:spAutoFit/>
          </a:bodyPr>
          <a:lstStyle/>
          <a:p>
            <a:pPr eaLnBrk="0" hangingPunct="0"/>
            <a:r>
              <a:rPr lang="en-US" sz="2400" dirty="0">
                <a:latin typeface="Adobe Garamond Pro"/>
              </a:rPr>
              <a:t>BENEFIT</a:t>
            </a:r>
          </a:p>
        </p:txBody>
      </p:sp>
      <p:sp>
        <p:nvSpPr>
          <p:cNvPr id="276486" name="Rectangle 6"/>
          <p:cNvSpPr>
            <a:spLocks noChangeArrowheads="1"/>
          </p:cNvSpPr>
          <p:nvPr/>
        </p:nvSpPr>
        <p:spPr bwMode="auto">
          <a:xfrm>
            <a:off x="3001025" y="5059363"/>
            <a:ext cx="3018775" cy="461665"/>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spAutoFit/>
          </a:bodyPr>
          <a:lstStyle/>
          <a:p>
            <a:pPr eaLnBrk="0" hangingPunct="0">
              <a:defRPr/>
            </a:pPr>
            <a:r>
              <a:rPr lang="en-US" sz="2400" dirty="0">
                <a:solidFill>
                  <a:schemeClr val="bg1"/>
                </a:solidFill>
                <a:latin typeface="Adobe Garamond Pro"/>
                <a:cs typeface="Arial" pitchFamily="-107" charset="0"/>
              </a:rPr>
              <a:t>CONFIDENTIALITY</a:t>
            </a:r>
          </a:p>
        </p:txBody>
      </p:sp>
      <p:sp>
        <p:nvSpPr>
          <p:cNvPr id="72715" name="Rectangle 4"/>
          <p:cNvSpPr txBox="1">
            <a:spLocks noChangeArrowheads="1"/>
          </p:cNvSpPr>
          <p:nvPr/>
        </p:nvSpPr>
        <p:spPr bwMode="auto">
          <a:xfrm>
            <a:off x="-457200" y="1176867"/>
            <a:ext cx="9144000" cy="914400"/>
          </a:xfrm>
          <a:prstGeom prst="rect">
            <a:avLst/>
          </a:prstGeom>
          <a:noFill/>
          <a:ln w="9525">
            <a:noFill/>
            <a:miter lim="800000"/>
            <a:headEnd/>
            <a:tailEnd/>
          </a:ln>
        </p:spPr>
        <p:txBody>
          <a:bodyPr/>
          <a:lstStyle/>
          <a:p>
            <a:pPr algn="r"/>
            <a:endParaRPr lang="en-US" sz="4000" dirty="0">
              <a:solidFill>
                <a:schemeClr val="tx2"/>
              </a:solidFill>
              <a:latin typeface="Humanst521 BT" charset="0"/>
            </a:endParaRPr>
          </a:p>
        </p:txBody>
      </p:sp>
      <p:sp>
        <p:nvSpPr>
          <p:cNvPr id="4" name="Title 3"/>
          <p:cNvSpPr>
            <a:spLocks noGrp="1"/>
          </p:cNvSpPr>
          <p:nvPr>
            <p:ph type="title"/>
          </p:nvPr>
        </p:nvSpPr>
        <p:spPr/>
        <p:txBody>
          <a:bodyPr/>
          <a:lstStyle/>
          <a:p>
            <a:r>
              <a:rPr lang="en-US" smtClean="0"/>
              <a:t>Legally, This Case Is Less Clear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itle 3"/>
          <p:cNvSpPr>
            <a:spLocks noGrp="1"/>
          </p:cNvSpPr>
          <p:nvPr>
            <p:ph type="title"/>
          </p:nvPr>
        </p:nvSpPr>
        <p:spPr/>
        <p:txBody>
          <a:bodyPr/>
          <a:lstStyle/>
          <a:p>
            <a:r>
              <a:rPr lang="en-US" smtClean="0"/>
              <a:t>Questions to Consider</a:t>
            </a:r>
            <a:endParaRPr lang="en-US" dirty="0" smtClean="0"/>
          </a:p>
        </p:txBody>
      </p:sp>
      <p:sp>
        <p:nvSpPr>
          <p:cNvPr id="5" name="Content Placeholder 4"/>
          <p:cNvSpPr>
            <a:spLocks noGrp="1"/>
          </p:cNvSpPr>
          <p:nvPr>
            <p:ph sz="quarter" idx="10"/>
          </p:nvPr>
        </p:nvSpPr>
        <p:spPr/>
        <p:txBody>
          <a:bodyPr/>
          <a:lstStyle/>
          <a:p>
            <a:endParaRPr lang="en-US" smtClean="0"/>
          </a:p>
          <a:p>
            <a:r>
              <a:rPr lang="en-US" smtClean="0"/>
              <a:t>Is this relationship consensual?</a:t>
            </a:r>
          </a:p>
          <a:p>
            <a:endParaRPr lang="en-US" smtClean="0"/>
          </a:p>
          <a:p>
            <a:r>
              <a:rPr lang="en-US" smtClean="0"/>
              <a:t>Does the patient feel coerced?</a:t>
            </a:r>
          </a:p>
          <a:p>
            <a:endParaRPr lang="en-US" smtClean="0"/>
          </a:p>
          <a:p>
            <a:r>
              <a:rPr lang="en-US" smtClean="0"/>
              <a:t>What do her parents think? </a:t>
            </a:r>
          </a:p>
          <a:p>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US" dirty="0" smtClean="0"/>
              <a:t>Take-Home </a:t>
            </a:r>
            <a:r>
              <a:rPr lang="en-US" dirty="0" smtClean="0"/>
              <a:t>Messages</a:t>
            </a:r>
          </a:p>
        </p:txBody>
      </p:sp>
      <p:sp>
        <p:nvSpPr>
          <p:cNvPr id="44035" name="Rectangle 3"/>
          <p:cNvSpPr>
            <a:spLocks noGrp="1" noChangeArrowheads="1"/>
          </p:cNvSpPr>
          <p:nvPr>
            <p:ph sz="quarter" idx="10"/>
          </p:nvPr>
        </p:nvSpPr>
        <p:spPr/>
        <p:txBody>
          <a:bodyPr/>
          <a:lstStyle/>
          <a:p>
            <a:endParaRPr lang="en-US" dirty="0" smtClean="0"/>
          </a:p>
          <a:p>
            <a:r>
              <a:rPr lang="en-US" dirty="0" smtClean="0"/>
              <a:t>Know the state statutes.</a:t>
            </a:r>
          </a:p>
          <a:p>
            <a:endParaRPr lang="en-US" dirty="0" smtClean="0"/>
          </a:p>
          <a:p>
            <a:r>
              <a:rPr lang="en-US" dirty="0" smtClean="0"/>
              <a:t>In many states, teens can consent to the most personal reproductive health care decisions.</a:t>
            </a:r>
          </a:p>
          <a:p>
            <a:endParaRPr lang="en-US" dirty="0" smtClean="0"/>
          </a:p>
          <a:p>
            <a:r>
              <a:rPr lang="en-US" dirty="0" smtClean="0"/>
              <a:t>Lack of confidentiality care inhibits adolescents from seeking health care.</a:t>
            </a:r>
          </a:p>
          <a:p>
            <a:endParaRPr lang="en-US" dirty="0" smtClean="0"/>
          </a:p>
          <a:p>
            <a:r>
              <a:rPr lang="en-US" dirty="0" smtClean="0"/>
              <a:t>Ability to consent does not always mean that care is confidential.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r>
              <a:rPr lang="en-US" smtClean="0"/>
              <a:t>Please Note</a:t>
            </a:r>
            <a:endParaRPr lang="en-US" dirty="0" smtClean="0"/>
          </a:p>
        </p:txBody>
      </p:sp>
      <p:sp>
        <p:nvSpPr>
          <p:cNvPr id="75778" name="Rectangle 3"/>
          <p:cNvSpPr>
            <a:spLocks noGrp="1" noChangeArrowheads="1"/>
          </p:cNvSpPr>
          <p:nvPr>
            <p:ph sz="quarter" idx="10"/>
          </p:nvPr>
        </p:nvSpPr>
        <p:spPr/>
        <p:txBody>
          <a:bodyPr/>
          <a:lstStyle/>
          <a:p>
            <a:endParaRPr lang="en-US" smtClean="0"/>
          </a:p>
          <a:p>
            <a:r>
              <a:rPr lang="en-US" smtClean="0"/>
              <a:t>This presentation is intended as a guide, and does not provide individual legal assistance.</a:t>
            </a:r>
          </a:p>
          <a:p>
            <a:endParaRPr lang="en-US" smtClean="0"/>
          </a:p>
          <a:p>
            <a:r>
              <a:rPr lang="en-US" smtClean="0"/>
              <a:t>Please check with your legal counsel for site-specific clarification about confidentiality and disclosure issues, including any new policies related to the HIPAA privacy rule.</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Confidentiality Assurances Enable </a:t>
            </a:r>
            <a:br>
              <a:rPr lang="en-US" smtClean="0"/>
            </a:br>
            <a:r>
              <a:rPr lang="en-US" smtClean="0"/>
              <a:t>Better Clinical Care</a:t>
            </a:r>
            <a:endParaRPr lang="en-US" dirty="0" smtClean="0"/>
          </a:p>
        </p:txBody>
      </p:sp>
      <p:sp>
        <p:nvSpPr>
          <p:cNvPr id="8" name="TextBox 7"/>
          <p:cNvSpPr txBox="1">
            <a:spLocks noChangeArrowheads="1"/>
          </p:cNvSpPr>
          <p:nvPr/>
        </p:nvSpPr>
        <p:spPr bwMode="auto">
          <a:xfrm>
            <a:off x="3080482" y="6321623"/>
            <a:ext cx="3027431" cy="307777"/>
          </a:xfrm>
          <a:prstGeom prst="rect">
            <a:avLst/>
          </a:prstGeom>
          <a:noFill/>
          <a:ln w="9525">
            <a:noFill/>
            <a:miter lim="800000"/>
            <a:headEnd/>
            <a:tailEnd/>
          </a:ln>
        </p:spPr>
        <p:txBody>
          <a:bodyPr wrap="none">
            <a:spAutoFit/>
          </a:bodyPr>
          <a:lstStyle/>
          <a:p>
            <a:pPr algn="ctr"/>
            <a:r>
              <a:rPr lang="en-US" sz="1400" dirty="0">
                <a:latin typeface="Adobe Garamond Pro" panose="02020502060506020403" pitchFamily="18" charset="0"/>
                <a:cs typeface="Arial"/>
              </a:rPr>
              <a:t>Ford C, et al. </a:t>
            </a:r>
            <a:r>
              <a:rPr lang="en-US" sz="1400" i="1" dirty="0">
                <a:latin typeface="Adobe Garamond Pro" panose="02020502060506020403" pitchFamily="18" charset="0"/>
                <a:cs typeface="Arial"/>
              </a:rPr>
              <a:t>JAMA</a:t>
            </a:r>
            <a:r>
              <a:rPr lang="en-US" sz="1400" dirty="0">
                <a:latin typeface="Adobe Garamond Pro" panose="02020502060506020403" pitchFamily="18" charset="0"/>
                <a:cs typeface="Arial"/>
              </a:rPr>
              <a:t> 1997;278:1029-34. </a:t>
            </a:r>
          </a:p>
        </p:txBody>
      </p:sp>
      <p:sp>
        <p:nvSpPr>
          <p:cNvPr id="9" name="TextBox 8"/>
          <p:cNvSpPr txBox="1">
            <a:spLocks noChangeArrowheads="1"/>
          </p:cNvSpPr>
          <p:nvPr/>
        </p:nvSpPr>
        <p:spPr bwMode="auto">
          <a:xfrm>
            <a:off x="304800" y="1863725"/>
            <a:ext cx="2971800" cy="1938992"/>
          </a:xfrm>
          <a:prstGeom prst="rect">
            <a:avLst/>
          </a:prstGeom>
          <a:solidFill>
            <a:srgbClr val="0070C0"/>
          </a:solidFill>
          <a:ln w="9525">
            <a:noFill/>
            <a:miter lim="800000"/>
            <a:headEnd/>
            <a:tailEnd/>
          </a:ln>
        </p:spPr>
        <p:txBody>
          <a:bodyPr>
            <a:spAutoFit/>
          </a:bodyPr>
          <a:lstStyle/>
          <a:p>
            <a:pPr algn="ctr"/>
            <a:r>
              <a:rPr lang="en-US" sz="2400" dirty="0">
                <a:solidFill>
                  <a:schemeClr val="bg1"/>
                </a:solidFill>
                <a:latin typeface="Adobe Garamond Pro"/>
              </a:rPr>
              <a:t>High school students randomized to receive assurance </a:t>
            </a:r>
            <a:r>
              <a:rPr lang="en-US" sz="2400" dirty="0" smtClean="0">
                <a:solidFill>
                  <a:schemeClr val="bg1"/>
                </a:solidFill>
                <a:latin typeface="Adobe Garamond Pro"/>
              </a:rPr>
              <a:t>of confidentiality </a:t>
            </a:r>
            <a:br>
              <a:rPr lang="en-US" sz="2400" dirty="0" smtClean="0">
                <a:solidFill>
                  <a:schemeClr val="bg1"/>
                </a:solidFill>
                <a:latin typeface="Adobe Garamond Pro"/>
              </a:rPr>
            </a:br>
            <a:r>
              <a:rPr lang="en-US" sz="2400" dirty="0" smtClean="0">
                <a:solidFill>
                  <a:schemeClr val="bg1"/>
                </a:solidFill>
                <a:latin typeface="Adobe Garamond Pro"/>
              </a:rPr>
              <a:t>or </a:t>
            </a:r>
            <a:r>
              <a:rPr lang="en-US" sz="2400" dirty="0">
                <a:solidFill>
                  <a:schemeClr val="bg1"/>
                </a:solidFill>
                <a:latin typeface="Adobe Garamond Pro"/>
              </a:rPr>
              <a:t>no assurance</a:t>
            </a:r>
          </a:p>
        </p:txBody>
      </p:sp>
      <p:cxnSp>
        <p:nvCxnSpPr>
          <p:cNvPr id="11" name="Straight Arrow Connector 10"/>
          <p:cNvCxnSpPr>
            <a:cxnSpLocks noChangeShapeType="1"/>
            <a:endCxn id="12" idx="1"/>
          </p:cNvCxnSpPr>
          <p:nvPr/>
        </p:nvCxnSpPr>
        <p:spPr bwMode="auto">
          <a:xfrm flipV="1">
            <a:off x="3352800" y="1977232"/>
            <a:ext cx="762000" cy="572293"/>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sp>
        <p:nvSpPr>
          <p:cNvPr id="12" name="TextBox 11"/>
          <p:cNvSpPr txBox="1">
            <a:spLocks noChangeArrowheads="1"/>
          </p:cNvSpPr>
          <p:nvPr/>
        </p:nvSpPr>
        <p:spPr bwMode="auto">
          <a:xfrm>
            <a:off x="4114800" y="1254125"/>
            <a:ext cx="2057400" cy="1446213"/>
          </a:xfrm>
          <a:prstGeom prst="rect">
            <a:avLst/>
          </a:prstGeom>
          <a:solidFill>
            <a:srgbClr val="00B050"/>
          </a:solidFill>
          <a:ln w="9525">
            <a:noFill/>
            <a:miter lim="800000"/>
            <a:headEnd/>
            <a:tailEnd/>
          </a:ln>
        </p:spPr>
        <p:txBody>
          <a:bodyPr>
            <a:spAutoFit/>
          </a:bodyPr>
          <a:lstStyle/>
          <a:p>
            <a:pPr algn="ctr"/>
            <a:r>
              <a:rPr lang="en-US" sz="2200" dirty="0">
                <a:solidFill>
                  <a:schemeClr val="bg1"/>
                </a:solidFill>
                <a:latin typeface="Adobe Garamond Pro"/>
              </a:rPr>
              <a:t>Students receiving assurance confidentiality</a:t>
            </a:r>
          </a:p>
        </p:txBody>
      </p:sp>
      <p:sp>
        <p:nvSpPr>
          <p:cNvPr id="14" name="TextBox 13"/>
          <p:cNvSpPr txBox="1">
            <a:spLocks noChangeArrowheads="1"/>
          </p:cNvSpPr>
          <p:nvPr/>
        </p:nvSpPr>
        <p:spPr bwMode="auto">
          <a:xfrm>
            <a:off x="6934200" y="1177925"/>
            <a:ext cx="1828800" cy="1108075"/>
          </a:xfrm>
          <a:prstGeom prst="rect">
            <a:avLst/>
          </a:prstGeom>
          <a:solidFill>
            <a:srgbClr val="002060"/>
          </a:solidFill>
          <a:ln w="9525">
            <a:noFill/>
            <a:miter lim="800000"/>
            <a:headEnd/>
            <a:tailEnd/>
          </a:ln>
        </p:spPr>
        <p:txBody>
          <a:bodyPr>
            <a:spAutoFit/>
          </a:bodyPr>
          <a:lstStyle/>
          <a:p>
            <a:pPr algn="ctr"/>
            <a:r>
              <a:rPr lang="en-US" sz="2200" dirty="0">
                <a:solidFill>
                  <a:schemeClr val="bg1"/>
                </a:solidFill>
                <a:latin typeface="Adobe Garamond Pro"/>
              </a:rPr>
              <a:t>47% willing to disclose information</a:t>
            </a:r>
          </a:p>
        </p:txBody>
      </p:sp>
      <p:sp>
        <p:nvSpPr>
          <p:cNvPr id="15" name="TextBox 14"/>
          <p:cNvSpPr txBox="1">
            <a:spLocks noChangeArrowheads="1"/>
          </p:cNvSpPr>
          <p:nvPr/>
        </p:nvSpPr>
        <p:spPr bwMode="auto">
          <a:xfrm>
            <a:off x="6934200" y="2473325"/>
            <a:ext cx="1828800" cy="1108075"/>
          </a:xfrm>
          <a:prstGeom prst="rect">
            <a:avLst/>
          </a:prstGeom>
          <a:solidFill>
            <a:srgbClr val="002060"/>
          </a:solidFill>
          <a:ln w="9525">
            <a:noFill/>
            <a:miter lim="800000"/>
            <a:headEnd/>
            <a:tailEnd/>
          </a:ln>
        </p:spPr>
        <p:txBody>
          <a:bodyPr>
            <a:spAutoFit/>
          </a:bodyPr>
          <a:lstStyle/>
          <a:p>
            <a:pPr algn="ctr"/>
            <a:r>
              <a:rPr lang="en-US" sz="2200" dirty="0">
                <a:solidFill>
                  <a:schemeClr val="bg1"/>
                </a:solidFill>
                <a:latin typeface="Adobe Garamond Pro"/>
              </a:rPr>
              <a:t>67% willing to follow-up for care</a:t>
            </a:r>
          </a:p>
        </p:txBody>
      </p:sp>
      <p:sp>
        <p:nvSpPr>
          <p:cNvPr id="16" name="TextBox 15"/>
          <p:cNvSpPr txBox="1">
            <a:spLocks noChangeArrowheads="1"/>
          </p:cNvSpPr>
          <p:nvPr/>
        </p:nvSpPr>
        <p:spPr bwMode="auto">
          <a:xfrm>
            <a:off x="4114800" y="3997325"/>
            <a:ext cx="2057400" cy="1107996"/>
          </a:xfrm>
          <a:prstGeom prst="rect">
            <a:avLst/>
          </a:prstGeom>
          <a:solidFill>
            <a:srgbClr val="00B050"/>
          </a:solidFill>
          <a:ln w="9525">
            <a:noFill/>
            <a:miter lim="800000"/>
            <a:headEnd/>
            <a:tailEnd/>
          </a:ln>
        </p:spPr>
        <p:txBody>
          <a:bodyPr>
            <a:spAutoFit/>
          </a:bodyPr>
          <a:lstStyle/>
          <a:p>
            <a:pPr algn="ctr"/>
            <a:r>
              <a:rPr lang="en-US" sz="2200" dirty="0">
                <a:solidFill>
                  <a:schemeClr val="bg1"/>
                </a:solidFill>
                <a:latin typeface="Adobe Garamond Pro"/>
              </a:rPr>
              <a:t>Students did not receive assurance of confidentiality</a:t>
            </a:r>
          </a:p>
        </p:txBody>
      </p:sp>
      <p:sp>
        <p:nvSpPr>
          <p:cNvPr id="17" name="TextBox 16"/>
          <p:cNvSpPr txBox="1">
            <a:spLocks noChangeArrowheads="1"/>
          </p:cNvSpPr>
          <p:nvPr/>
        </p:nvSpPr>
        <p:spPr bwMode="auto">
          <a:xfrm>
            <a:off x="6781800" y="3616325"/>
            <a:ext cx="2057400" cy="1108075"/>
          </a:xfrm>
          <a:prstGeom prst="rect">
            <a:avLst/>
          </a:prstGeom>
          <a:solidFill>
            <a:srgbClr val="002060"/>
          </a:solidFill>
          <a:ln w="9525">
            <a:noFill/>
            <a:miter lim="800000"/>
            <a:headEnd/>
            <a:tailEnd/>
          </a:ln>
        </p:spPr>
        <p:txBody>
          <a:bodyPr>
            <a:spAutoFit/>
          </a:bodyPr>
          <a:lstStyle/>
          <a:p>
            <a:pPr algn="ctr"/>
            <a:r>
              <a:rPr lang="en-US" sz="2200" dirty="0">
                <a:solidFill>
                  <a:schemeClr val="bg1"/>
                </a:solidFill>
                <a:latin typeface="Adobe Garamond Pro"/>
              </a:rPr>
              <a:t>39% willing to disclose information</a:t>
            </a:r>
          </a:p>
        </p:txBody>
      </p:sp>
      <p:sp>
        <p:nvSpPr>
          <p:cNvPr id="19" name="TextBox 18"/>
          <p:cNvSpPr txBox="1">
            <a:spLocks noChangeArrowheads="1"/>
          </p:cNvSpPr>
          <p:nvPr/>
        </p:nvSpPr>
        <p:spPr bwMode="auto">
          <a:xfrm>
            <a:off x="6781800" y="4759325"/>
            <a:ext cx="2057400" cy="1108075"/>
          </a:xfrm>
          <a:prstGeom prst="rect">
            <a:avLst/>
          </a:prstGeom>
          <a:solidFill>
            <a:srgbClr val="002060"/>
          </a:solidFill>
          <a:ln w="9525">
            <a:noFill/>
            <a:miter lim="800000"/>
            <a:headEnd/>
            <a:tailEnd/>
          </a:ln>
        </p:spPr>
        <p:txBody>
          <a:bodyPr>
            <a:spAutoFit/>
          </a:bodyPr>
          <a:lstStyle/>
          <a:p>
            <a:pPr algn="ctr"/>
            <a:r>
              <a:rPr lang="en-US" sz="2200" dirty="0">
                <a:solidFill>
                  <a:schemeClr val="bg1"/>
                </a:solidFill>
                <a:latin typeface="Adobe Garamond Pro"/>
              </a:rPr>
              <a:t>53% willing to follow-up for care</a:t>
            </a:r>
          </a:p>
        </p:txBody>
      </p:sp>
      <p:cxnSp>
        <p:nvCxnSpPr>
          <p:cNvPr id="20" name="Straight Arrow Connector 19"/>
          <p:cNvCxnSpPr>
            <a:cxnSpLocks noChangeShapeType="1"/>
          </p:cNvCxnSpPr>
          <p:nvPr/>
        </p:nvCxnSpPr>
        <p:spPr bwMode="auto">
          <a:xfrm>
            <a:off x="3352800" y="3692525"/>
            <a:ext cx="762000" cy="60960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cxnSp>
        <p:nvCxnSpPr>
          <p:cNvPr id="24" name="Straight Arrow Connector 23"/>
          <p:cNvCxnSpPr>
            <a:cxnSpLocks noChangeShapeType="1"/>
            <a:stCxn id="12" idx="3"/>
          </p:cNvCxnSpPr>
          <p:nvPr/>
        </p:nvCxnSpPr>
        <p:spPr bwMode="auto">
          <a:xfrm flipV="1">
            <a:off x="6172200" y="1558925"/>
            <a:ext cx="685800" cy="418307"/>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cxnSp>
        <p:nvCxnSpPr>
          <p:cNvPr id="25" name="Straight Arrow Connector 24"/>
          <p:cNvCxnSpPr>
            <a:cxnSpLocks noChangeShapeType="1"/>
          </p:cNvCxnSpPr>
          <p:nvPr/>
        </p:nvCxnSpPr>
        <p:spPr bwMode="auto">
          <a:xfrm>
            <a:off x="6172200" y="2168525"/>
            <a:ext cx="609600" cy="53340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cxnSp>
        <p:nvCxnSpPr>
          <p:cNvPr id="43" name="Straight Arrow Connector 42"/>
          <p:cNvCxnSpPr>
            <a:cxnSpLocks noChangeShapeType="1"/>
          </p:cNvCxnSpPr>
          <p:nvPr/>
        </p:nvCxnSpPr>
        <p:spPr bwMode="auto">
          <a:xfrm flipV="1">
            <a:off x="6172200" y="4149725"/>
            <a:ext cx="533400" cy="38100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cxnSp>
        <p:nvCxnSpPr>
          <p:cNvPr id="45" name="Straight Arrow Connector 44"/>
          <p:cNvCxnSpPr>
            <a:cxnSpLocks noChangeShapeType="1"/>
          </p:cNvCxnSpPr>
          <p:nvPr/>
        </p:nvCxnSpPr>
        <p:spPr bwMode="auto">
          <a:xfrm>
            <a:off x="6172200" y="5064125"/>
            <a:ext cx="609600" cy="53340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Confidentiality-Specific </a:t>
            </a:r>
            <a:r>
              <a:rPr lang="en-US" dirty="0" smtClean="0"/>
              <a:t>Resources for Adolescents </a:t>
            </a:r>
            <a:endParaRPr lang="en-US" dirty="0"/>
          </a:p>
        </p:txBody>
      </p:sp>
      <p:sp>
        <p:nvSpPr>
          <p:cNvPr id="3" name="Content Placeholder 2"/>
          <p:cNvSpPr>
            <a:spLocks noGrp="1"/>
          </p:cNvSpPr>
          <p:nvPr>
            <p:ph sz="quarter" idx="10"/>
          </p:nvPr>
        </p:nvSpPr>
        <p:spPr/>
        <p:txBody>
          <a:bodyPr/>
          <a:lstStyle/>
          <a:p>
            <a:r>
              <a:rPr lang="en-US" sz="2000" dirty="0" smtClean="0">
                <a:hlinkClick r:id="rId2"/>
              </a:rPr>
              <a:t>www.cicatelli.org/ipp/downloadable/nihcm-confidentiality-final.pdf</a:t>
            </a:r>
            <a:r>
              <a:rPr lang="en-US" sz="2000" dirty="0" smtClean="0"/>
              <a:t> </a:t>
            </a:r>
            <a:r>
              <a:rPr lang="en-US" sz="2000" dirty="0"/>
              <a:t>Protecting </a:t>
            </a:r>
            <a:r>
              <a:rPr lang="en-US" sz="2000" dirty="0" smtClean="0"/>
              <a:t>Confidential Health </a:t>
            </a:r>
            <a:r>
              <a:rPr lang="en-US" sz="2000" dirty="0"/>
              <a:t>Services </a:t>
            </a:r>
            <a:r>
              <a:rPr lang="en-US" sz="2000" dirty="0" smtClean="0"/>
              <a:t>for Adolescents </a:t>
            </a:r>
            <a:r>
              <a:rPr lang="en-US" sz="2000" dirty="0"/>
              <a:t>&amp; Young Adults</a:t>
            </a:r>
            <a:endParaRPr lang="en-US" sz="2000" dirty="0" smtClean="0"/>
          </a:p>
          <a:p>
            <a:r>
              <a:rPr lang="en-US" sz="2000" dirty="0" smtClean="0">
                <a:hlinkClick r:id="rId3"/>
              </a:rPr>
              <a:t>nihcm.org/pdf/NIHCMInterview-AbigailEnglish.pdf</a:t>
            </a:r>
            <a:r>
              <a:rPr lang="en-US" sz="2000" dirty="0" smtClean="0"/>
              <a:t> </a:t>
            </a:r>
            <a:br>
              <a:rPr lang="en-US" sz="2000" dirty="0" smtClean="0"/>
            </a:br>
            <a:r>
              <a:rPr lang="en-US" sz="2000" dirty="0" smtClean="0"/>
              <a:t>Creating </a:t>
            </a:r>
            <a:r>
              <a:rPr lang="en-US" sz="2000" dirty="0"/>
              <a:t>Healthy </a:t>
            </a:r>
            <a:r>
              <a:rPr lang="en-US" sz="2000" dirty="0" smtClean="0"/>
              <a:t>Opportunities</a:t>
            </a:r>
            <a:r>
              <a:rPr lang="en-US" sz="2000" dirty="0" smtClean="0"/>
              <a:t>: </a:t>
            </a:r>
            <a:r>
              <a:rPr lang="en-US" sz="2000" dirty="0" smtClean="0"/>
              <a:t>Conversations with Adolescent </a:t>
            </a:r>
            <a:r>
              <a:rPr lang="en-US" sz="2000" dirty="0"/>
              <a:t>Health </a:t>
            </a:r>
            <a:r>
              <a:rPr lang="en-US" sz="2000" dirty="0" smtClean="0"/>
              <a:t>Experts</a:t>
            </a:r>
          </a:p>
          <a:p>
            <a:r>
              <a:rPr lang="en-US" sz="2000" dirty="0" smtClean="0">
                <a:hlinkClick r:id="rId4"/>
              </a:rPr>
              <a:t>www.thenationalalliance.org</a:t>
            </a:r>
            <a:r>
              <a:rPr lang="en-US" sz="2000" dirty="0" smtClean="0"/>
              <a:t/>
            </a:r>
            <a:br>
              <a:rPr lang="en-US" sz="2000" dirty="0" smtClean="0"/>
            </a:br>
            <a:r>
              <a:rPr lang="en-US" sz="2000" dirty="0" smtClean="0"/>
              <a:t>National </a:t>
            </a:r>
            <a:r>
              <a:rPr lang="en-US" sz="2000" dirty="0"/>
              <a:t>Alliance to Advance Adolescent Health</a:t>
            </a:r>
          </a:p>
          <a:p>
            <a:r>
              <a:rPr lang="en-US" sz="2000" dirty="0" smtClean="0">
                <a:hlinkClick r:id="rId5"/>
              </a:rPr>
              <a:t>www.itsyoursexlife.com/stds-testing-gyt</a:t>
            </a:r>
            <a:r>
              <a:rPr lang="en-US" sz="2000" dirty="0" smtClean="0"/>
              <a:t> </a:t>
            </a:r>
            <a:r>
              <a:rPr lang="en-US" sz="2000" dirty="0"/>
              <a:t/>
            </a:r>
            <a:br>
              <a:rPr lang="en-US" sz="2000" dirty="0"/>
            </a:br>
            <a:r>
              <a:rPr lang="en-US" sz="2000" dirty="0" smtClean="0"/>
              <a:t>Get </a:t>
            </a:r>
            <a:r>
              <a:rPr lang="en-US" sz="2000" dirty="0" smtClean="0"/>
              <a:t>Yourself Tested Campaign</a:t>
            </a:r>
          </a:p>
          <a:p>
            <a:r>
              <a:rPr lang="en-US" sz="2000" dirty="0" smtClean="0">
                <a:hlinkClick r:id="rId6"/>
              </a:rPr>
              <a:t>www.prevent.org/data/files/ncc/whyscreenforchlamydia_web25_8-13-10.pdf</a:t>
            </a:r>
            <a:r>
              <a:rPr lang="en-US" sz="2000" dirty="0" smtClean="0"/>
              <a:t> </a:t>
            </a:r>
            <a:r>
              <a:rPr lang="en-US" sz="2000" dirty="0"/>
              <a:t>- Partnership for </a:t>
            </a:r>
            <a:r>
              <a:rPr lang="en-US" sz="2000" dirty="0" smtClean="0"/>
              <a:t>Prevention, </a:t>
            </a:r>
            <a:r>
              <a:rPr lang="en-US" sz="2000" dirty="0"/>
              <a:t>Why Screen for Chlamydia:  Implementation Guide for </a:t>
            </a:r>
            <a:r>
              <a:rPr lang="en-US" sz="2000" dirty="0" smtClean="0"/>
              <a:t>Providers</a:t>
            </a:r>
          </a:p>
          <a:p>
            <a:r>
              <a:rPr lang="en-US" sz="2000" dirty="0" smtClean="0">
                <a:hlinkClick r:id="rId7"/>
              </a:rPr>
              <a:t>ncc.prevent.org</a:t>
            </a:r>
            <a:r>
              <a:rPr lang="en-US" sz="2000" dirty="0" smtClean="0"/>
              <a:t> </a:t>
            </a:r>
            <a:br>
              <a:rPr lang="en-US" sz="2000" dirty="0" smtClean="0"/>
            </a:br>
            <a:r>
              <a:rPr lang="en-US" sz="2000" dirty="0" smtClean="0"/>
              <a:t>National </a:t>
            </a:r>
            <a:r>
              <a:rPr lang="en-US" sz="2000" dirty="0"/>
              <a:t>Chlamydia </a:t>
            </a:r>
            <a:r>
              <a:rPr lang="en-US" sz="2000" dirty="0" smtClean="0"/>
              <a:t>Coalition</a:t>
            </a:r>
          </a:p>
          <a:p>
            <a:endParaRPr lang="en-US" sz="2000" dirty="0"/>
          </a:p>
        </p:txBody>
      </p:sp>
    </p:spTree>
    <p:extLst>
      <p:ext uri="{BB962C8B-B14F-4D97-AF65-F5344CB8AC3E}">
        <p14:creationId xmlns:p14="http://schemas.microsoft.com/office/powerpoint/2010/main" val="14012096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rrowheads="1"/>
          </p:cNvSpPr>
          <p:nvPr>
            <p:ph type="title"/>
          </p:nvPr>
        </p:nvSpPr>
        <p:spPr/>
        <p:txBody>
          <a:bodyPr>
            <a:normAutofit fontScale="90000"/>
          </a:bodyPr>
          <a:lstStyle/>
          <a:p>
            <a:pPr eaLnBrk="1" hangingPunct="1"/>
            <a:r>
              <a:rPr lang="en-US" dirty="0" smtClean="0"/>
              <a:t>Provider Resources and Organizational Partners</a:t>
            </a:r>
          </a:p>
        </p:txBody>
      </p:sp>
      <p:sp>
        <p:nvSpPr>
          <p:cNvPr id="86018" name="Rectangle 3"/>
          <p:cNvSpPr>
            <a:spLocks noGrp="1" noChangeArrowheads="1"/>
          </p:cNvSpPr>
          <p:nvPr>
            <p:ph sz="quarter" idx="10"/>
          </p:nvPr>
        </p:nvSpPr>
        <p:spPr/>
        <p:txBody>
          <a:bodyPr/>
          <a:lstStyle/>
          <a:p>
            <a:pPr>
              <a:lnSpc>
                <a:spcPct val="80000"/>
              </a:lnSpc>
            </a:pPr>
            <a:r>
              <a:rPr lang="en-US" sz="2000" dirty="0">
                <a:hlinkClick r:id="rId3"/>
              </a:rPr>
              <a:t>www.advocatesforyouth.org</a:t>
            </a:r>
            <a:r>
              <a:rPr lang="en-US" sz="2000" dirty="0">
                <a:solidFill>
                  <a:schemeClr val="bg1"/>
                </a:solidFill>
              </a:rPr>
              <a:t>—</a:t>
            </a:r>
            <a:r>
              <a:rPr lang="en-US" sz="2000" dirty="0"/>
              <a:t>Advocates for </a:t>
            </a:r>
            <a:r>
              <a:rPr lang="en-US" sz="2000" dirty="0" smtClean="0"/>
              <a:t>Youth</a:t>
            </a:r>
          </a:p>
          <a:p>
            <a:pPr>
              <a:lnSpc>
                <a:spcPct val="80000"/>
              </a:lnSpc>
            </a:pPr>
            <a:endParaRPr lang="en-US" sz="2000" dirty="0"/>
          </a:p>
          <a:p>
            <a:pPr>
              <a:lnSpc>
                <a:spcPct val="80000"/>
              </a:lnSpc>
            </a:pPr>
            <a:r>
              <a:rPr lang="en-US" sz="2000" dirty="0" smtClean="0">
                <a:solidFill>
                  <a:schemeClr val="hlink"/>
                </a:solidFill>
                <a:hlinkClick r:id="rId4"/>
              </a:rPr>
              <a:t>www.aap.org</a:t>
            </a:r>
            <a:r>
              <a:rPr lang="en-US" sz="2000" dirty="0" smtClean="0">
                <a:solidFill>
                  <a:schemeClr val="bg1"/>
                </a:solidFill>
              </a:rPr>
              <a:t>—</a:t>
            </a:r>
            <a:r>
              <a:rPr lang="en-US" sz="2000" dirty="0" smtClean="0"/>
              <a:t>American </a:t>
            </a:r>
            <a:r>
              <a:rPr lang="en-US" sz="2000" dirty="0"/>
              <a:t>Academy of </a:t>
            </a:r>
            <a:r>
              <a:rPr lang="en-US" sz="2000" dirty="0" smtClean="0"/>
              <a:t>Pediatricians</a:t>
            </a:r>
          </a:p>
          <a:p>
            <a:pPr>
              <a:lnSpc>
                <a:spcPct val="80000"/>
              </a:lnSpc>
            </a:pPr>
            <a:endParaRPr lang="en-US" sz="2000" dirty="0"/>
          </a:p>
          <a:p>
            <a:pPr>
              <a:lnSpc>
                <a:spcPct val="80000"/>
              </a:lnSpc>
            </a:pPr>
            <a:r>
              <a:rPr lang="en-US" sz="2000" dirty="0">
                <a:hlinkClick r:id="rId5"/>
              </a:rPr>
              <a:t>www.aclu.org/reproductive-freedom</a:t>
            </a:r>
            <a:r>
              <a:rPr lang="en-US" sz="2000" dirty="0"/>
              <a:t> </a:t>
            </a:r>
            <a:r>
              <a:rPr lang="en-US" sz="2000" dirty="0">
                <a:solidFill>
                  <a:schemeClr val="bg1"/>
                </a:solidFill>
              </a:rPr>
              <a:t> </a:t>
            </a:r>
            <a:r>
              <a:rPr lang="en-US" sz="2000" dirty="0"/>
              <a:t>American Civil Liberties Union Reproductive Freedom </a:t>
            </a:r>
            <a:r>
              <a:rPr lang="en-US" sz="2000" dirty="0" smtClean="0"/>
              <a:t>Project</a:t>
            </a:r>
          </a:p>
          <a:p>
            <a:pPr>
              <a:lnSpc>
                <a:spcPct val="80000"/>
              </a:lnSpc>
            </a:pPr>
            <a:endParaRPr lang="en-US" sz="2000" dirty="0"/>
          </a:p>
          <a:p>
            <a:pPr>
              <a:lnSpc>
                <a:spcPct val="80000"/>
              </a:lnSpc>
            </a:pPr>
            <a:r>
              <a:rPr lang="en-US" sz="2000" dirty="0">
                <a:hlinkClick r:id="rId6"/>
              </a:rPr>
              <a:t>www.acog.org</a:t>
            </a:r>
            <a:r>
              <a:rPr lang="en-US" sz="2000" dirty="0">
                <a:solidFill>
                  <a:schemeClr val="bg1"/>
                </a:solidFill>
              </a:rPr>
              <a:t>—</a:t>
            </a:r>
            <a:r>
              <a:rPr lang="en-US" sz="2000" dirty="0"/>
              <a:t>American College of Obstetricians and </a:t>
            </a:r>
            <a:r>
              <a:rPr lang="en-US" sz="2000" dirty="0" smtClean="0"/>
              <a:t>Gynecologists</a:t>
            </a:r>
          </a:p>
          <a:p>
            <a:pPr>
              <a:lnSpc>
                <a:spcPct val="80000"/>
              </a:lnSpc>
            </a:pPr>
            <a:endParaRPr lang="en-US" sz="2000" dirty="0"/>
          </a:p>
          <a:p>
            <a:pPr>
              <a:lnSpc>
                <a:spcPct val="80000"/>
              </a:lnSpc>
            </a:pPr>
            <a:r>
              <a:rPr lang="en-US" sz="2000" dirty="0">
                <a:hlinkClick r:id="rId7"/>
              </a:rPr>
              <a:t>www.arhp.org</a:t>
            </a:r>
            <a:r>
              <a:rPr lang="en-US" sz="2000" dirty="0">
                <a:solidFill>
                  <a:schemeClr val="bg1"/>
                </a:solidFill>
              </a:rPr>
              <a:t>—</a:t>
            </a:r>
            <a:r>
              <a:rPr lang="en-US" sz="2000" dirty="0"/>
              <a:t>Association of Reproductive Health </a:t>
            </a:r>
            <a:r>
              <a:rPr lang="en-US" sz="2000" dirty="0" smtClean="0"/>
              <a:t>Professionals</a:t>
            </a:r>
          </a:p>
          <a:p>
            <a:pPr>
              <a:lnSpc>
                <a:spcPct val="80000"/>
              </a:lnSpc>
            </a:pPr>
            <a:endParaRPr lang="en-US" sz="2000" dirty="0"/>
          </a:p>
          <a:p>
            <a:pPr>
              <a:lnSpc>
                <a:spcPct val="80000"/>
              </a:lnSpc>
            </a:pPr>
            <a:r>
              <a:rPr lang="en-US" sz="2000" dirty="0">
                <a:hlinkClick r:id="rId8"/>
              </a:rPr>
              <a:t>www.cahl.org</a:t>
            </a:r>
            <a:r>
              <a:rPr lang="en-US" sz="2000" dirty="0">
                <a:solidFill>
                  <a:schemeClr val="bg1"/>
                </a:solidFill>
              </a:rPr>
              <a:t>—</a:t>
            </a:r>
            <a:r>
              <a:rPr lang="en-US" sz="2000" dirty="0"/>
              <a:t>Center for Adolescent Health and the Law </a:t>
            </a:r>
            <a:endParaRPr lang="en-US" sz="2000" dirty="0" smtClean="0"/>
          </a:p>
          <a:p>
            <a:pPr>
              <a:lnSpc>
                <a:spcPct val="80000"/>
              </a:lnSpc>
            </a:pPr>
            <a:endParaRPr lang="en-US" sz="2000" dirty="0"/>
          </a:p>
          <a:p>
            <a:pPr>
              <a:lnSpc>
                <a:spcPct val="80000"/>
              </a:lnSpc>
            </a:pPr>
            <a:r>
              <a:rPr lang="en-US" sz="2000" dirty="0" smtClean="0">
                <a:hlinkClick r:id="rId9"/>
              </a:rPr>
              <a:t>www.glma.org</a:t>
            </a:r>
            <a:r>
              <a:rPr lang="en-US" sz="2000" dirty="0" smtClean="0"/>
              <a:t>  </a:t>
            </a:r>
            <a:r>
              <a:rPr lang="en-US" sz="2000" dirty="0"/>
              <a:t>Gay and Lesbian Medical </a:t>
            </a:r>
            <a:r>
              <a:rPr lang="en-US" sz="2000" dirty="0" smtClean="0"/>
              <a:t>Association</a:t>
            </a:r>
            <a:endParaRPr lang="en-US" sz="2000" dirty="0"/>
          </a:p>
        </p:txBody>
      </p:sp>
    </p:spTree>
    <p:extLst>
      <p:ext uri="{BB962C8B-B14F-4D97-AF65-F5344CB8AC3E}">
        <p14:creationId xmlns:p14="http://schemas.microsoft.com/office/powerpoint/2010/main" val="36431266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a:lnSpc>
                <a:spcPct val="80000"/>
              </a:lnSpc>
            </a:pPr>
            <a:r>
              <a:rPr lang="en-US" sz="2000" dirty="0">
                <a:hlinkClick r:id="rId2"/>
              </a:rPr>
              <a:t>www.guttmacher.org</a:t>
            </a:r>
            <a:r>
              <a:rPr lang="en-US" sz="2000" dirty="0">
                <a:solidFill>
                  <a:schemeClr val="bg1"/>
                </a:solidFill>
              </a:rPr>
              <a:t>—</a:t>
            </a:r>
            <a:r>
              <a:rPr lang="en-US" sz="2000" dirty="0" err="1"/>
              <a:t>Guttmacher</a:t>
            </a:r>
            <a:r>
              <a:rPr lang="en-US" sz="2000" dirty="0"/>
              <a:t> </a:t>
            </a:r>
            <a:r>
              <a:rPr lang="en-US" sz="2000" dirty="0" smtClean="0"/>
              <a:t>Institute</a:t>
            </a:r>
          </a:p>
          <a:p>
            <a:pPr>
              <a:lnSpc>
                <a:spcPct val="80000"/>
              </a:lnSpc>
            </a:pPr>
            <a:endParaRPr lang="en-US" sz="2000" dirty="0"/>
          </a:p>
          <a:p>
            <a:pPr>
              <a:lnSpc>
                <a:spcPct val="80000"/>
              </a:lnSpc>
            </a:pPr>
            <a:r>
              <a:rPr lang="en-US" sz="2000" dirty="0" smtClean="0">
                <a:hlinkClick r:id="rId3"/>
              </a:rPr>
              <a:t>janefondacenter.emory.edu</a:t>
            </a:r>
            <a:r>
              <a:rPr lang="en-US" sz="2000" dirty="0" smtClean="0"/>
              <a:t> </a:t>
            </a:r>
            <a:r>
              <a:rPr lang="en-US" sz="2000" dirty="0"/>
              <a:t>Jane Fonda Center at Emory </a:t>
            </a:r>
            <a:r>
              <a:rPr lang="en-US" sz="2000" dirty="0" smtClean="0"/>
              <a:t>University</a:t>
            </a:r>
          </a:p>
          <a:p>
            <a:pPr>
              <a:lnSpc>
                <a:spcPct val="80000"/>
              </a:lnSpc>
            </a:pPr>
            <a:endParaRPr lang="en-US" sz="2000" dirty="0"/>
          </a:p>
          <a:p>
            <a:pPr>
              <a:lnSpc>
                <a:spcPct val="80000"/>
              </a:lnSpc>
            </a:pPr>
            <a:r>
              <a:rPr lang="en-US" sz="2000" dirty="0" smtClean="0">
                <a:hlinkClick r:id="rId4"/>
              </a:rPr>
              <a:t>www.msm.edu</a:t>
            </a:r>
            <a:r>
              <a:rPr lang="en-US" sz="2000" dirty="0" smtClean="0"/>
              <a:t> </a:t>
            </a:r>
            <a:r>
              <a:rPr lang="en-US" sz="2000" dirty="0"/>
              <a:t>Morehouse School of </a:t>
            </a:r>
            <a:r>
              <a:rPr lang="en-US" sz="2000" dirty="0" smtClean="0"/>
              <a:t>Medicine</a:t>
            </a:r>
          </a:p>
          <a:p>
            <a:pPr>
              <a:lnSpc>
                <a:spcPct val="80000"/>
              </a:lnSpc>
            </a:pPr>
            <a:endParaRPr lang="en-US" sz="2000" dirty="0"/>
          </a:p>
          <a:p>
            <a:pPr>
              <a:lnSpc>
                <a:spcPct val="80000"/>
              </a:lnSpc>
            </a:pPr>
            <a:r>
              <a:rPr lang="en-US" sz="2000" dirty="0" smtClean="0">
                <a:hlinkClick r:id="rId5"/>
              </a:rPr>
              <a:t>www.prochoiceny.org/projects-campaigns/torch.shtml</a:t>
            </a:r>
            <a:r>
              <a:rPr lang="en-US" sz="2000" dirty="0" smtClean="0"/>
              <a:t> </a:t>
            </a:r>
            <a:r>
              <a:rPr lang="en-US" sz="2000" dirty="0"/>
              <a:t>NARAL Pro-Choice New York Teen Outreach Reproductive Challenge (TORCH</a:t>
            </a:r>
            <a:r>
              <a:rPr lang="en-US" sz="2000" dirty="0" smtClean="0"/>
              <a:t>)</a:t>
            </a:r>
          </a:p>
          <a:p>
            <a:pPr>
              <a:lnSpc>
                <a:spcPct val="80000"/>
              </a:lnSpc>
            </a:pPr>
            <a:endParaRPr lang="en-US" sz="2000" dirty="0"/>
          </a:p>
          <a:p>
            <a:pPr>
              <a:lnSpc>
                <a:spcPct val="80000"/>
              </a:lnSpc>
            </a:pPr>
            <a:r>
              <a:rPr lang="en-US" sz="2000" dirty="0" smtClean="0">
                <a:hlinkClick r:id="rId6"/>
              </a:rPr>
              <a:t>www.naspag.org</a:t>
            </a:r>
            <a:r>
              <a:rPr lang="en-US" sz="2000" dirty="0" smtClean="0"/>
              <a:t> </a:t>
            </a:r>
            <a:r>
              <a:rPr lang="en-US" sz="2000" dirty="0"/>
              <a:t>North American Society of Pediatric and Adolescent </a:t>
            </a:r>
            <a:r>
              <a:rPr lang="en-US" sz="2000" dirty="0" smtClean="0"/>
              <a:t>Gynecology</a:t>
            </a:r>
          </a:p>
          <a:p>
            <a:pPr>
              <a:lnSpc>
                <a:spcPct val="80000"/>
              </a:lnSpc>
            </a:pPr>
            <a:endParaRPr lang="en-US" sz="2000" dirty="0"/>
          </a:p>
          <a:p>
            <a:pPr>
              <a:lnSpc>
                <a:spcPct val="80000"/>
              </a:lnSpc>
            </a:pPr>
            <a:r>
              <a:rPr lang="en-US" sz="2000" dirty="0">
                <a:solidFill>
                  <a:schemeClr val="hlink"/>
                </a:solidFill>
                <a:hlinkClick r:id="rId7"/>
              </a:rPr>
              <a:t>www.prh.org</a:t>
            </a:r>
            <a:r>
              <a:rPr lang="en-US" sz="2000" dirty="0">
                <a:solidFill>
                  <a:schemeClr val="bg1"/>
                </a:solidFill>
              </a:rPr>
              <a:t>—</a:t>
            </a:r>
            <a:r>
              <a:rPr lang="en-US" sz="2000" dirty="0"/>
              <a:t>Physicians for Reproductive Health</a:t>
            </a:r>
          </a:p>
          <a:p>
            <a:endParaRPr lang="en-US" dirty="0"/>
          </a:p>
        </p:txBody>
      </p:sp>
      <p:sp>
        <p:nvSpPr>
          <p:cNvPr id="4" name="Title 1"/>
          <p:cNvSpPr>
            <a:spLocks noGrp="1"/>
          </p:cNvSpPr>
          <p:nvPr>
            <p:ph type="title"/>
          </p:nvPr>
        </p:nvSpPr>
        <p:spPr/>
        <p:txBody>
          <a:bodyPr>
            <a:normAutofit fontScale="90000"/>
          </a:bodyPr>
          <a:lstStyle/>
          <a:p>
            <a:r>
              <a:rPr lang="en-US" dirty="0"/>
              <a:t>Provider Resources and Organizational Partners</a:t>
            </a:r>
          </a:p>
        </p:txBody>
      </p:sp>
    </p:spTree>
    <p:extLst>
      <p:ext uri="{BB962C8B-B14F-4D97-AF65-F5344CB8AC3E}">
        <p14:creationId xmlns:p14="http://schemas.microsoft.com/office/powerpoint/2010/main" val="29572856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Provider Resources and Organizational Partners</a:t>
            </a:r>
          </a:p>
        </p:txBody>
      </p:sp>
      <p:sp>
        <p:nvSpPr>
          <p:cNvPr id="3" name="Content Placeholder 2"/>
          <p:cNvSpPr>
            <a:spLocks noGrp="1"/>
          </p:cNvSpPr>
          <p:nvPr>
            <p:ph sz="quarter" idx="10"/>
          </p:nvPr>
        </p:nvSpPr>
        <p:spPr/>
        <p:txBody>
          <a:bodyPr/>
          <a:lstStyle/>
          <a:p>
            <a:pPr>
              <a:lnSpc>
                <a:spcPct val="80000"/>
              </a:lnSpc>
            </a:pPr>
            <a:r>
              <a:rPr lang="en-US" sz="2000" dirty="0">
                <a:hlinkClick r:id="rId2"/>
              </a:rPr>
              <a:t>www.siecus.org</a:t>
            </a:r>
            <a:r>
              <a:rPr lang="en-US" sz="2000" dirty="0">
                <a:solidFill>
                  <a:schemeClr val="bg1"/>
                </a:solidFill>
              </a:rPr>
              <a:t>—</a:t>
            </a:r>
            <a:r>
              <a:rPr lang="en-US" sz="2000" dirty="0"/>
              <a:t>Sexuality Information </a:t>
            </a:r>
            <a:r>
              <a:rPr lang="en-US" sz="2000" dirty="0" smtClean="0"/>
              <a:t>and </a:t>
            </a:r>
            <a:r>
              <a:rPr lang="en-US" sz="2000" dirty="0"/>
              <a:t>Education Council of the United </a:t>
            </a:r>
            <a:r>
              <a:rPr lang="en-US" sz="2000" dirty="0" smtClean="0"/>
              <a:t>States</a:t>
            </a:r>
          </a:p>
          <a:p>
            <a:pPr>
              <a:lnSpc>
                <a:spcPct val="80000"/>
              </a:lnSpc>
            </a:pPr>
            <a:endParaRPr lang="en-US" sz="2000" dirty="0"/>
          </a:p>
          <a:p>
            <a:pPr>
              <a:lnSpc>
                <a:spcPct val="80000"/>
              </a:lnSpc>
            </a:pPr>
            <a:r>
              <a:rPr lang="en-US" sz="2000" dirty="0">
                <a:hlinkClick r:id="rId3"/>
              </a:rPr>
              <a:t>www.adolescenthealth.org</a:t>
            </a:r>
            <a:r>
              <a:rPr lang="en-US" sz="2000" dirty="0">
                <a:solidFill>
                  <a:schemeClr val="bg1"/>
                </a:solidFill>
              </a:rPr>
              <a:t>—</a:t>
            </a:r>
            <a:r>
              <a:rPr lang="en-US" sz="2000" dirty="0"/>
              <a:t>Society for Adolescent Health and Medicine </a:t>
            </a:r>
            <a:endParaRPr lang="en-US" sz="2000" dirty="0" smtClean="0"/>
          </a:p>
          <a:p>
            <a:pPr>
              <a:lnSpc>
                <a:spcPct val="80000"/>
              </a:lnSpc>
            </a:pPr>
            <a:endParaRPr lang="en-US" sz="2000" dirty="0"/>
          </a:p>
          <a:p>
            <a:pPr>
              <a:lnSpc>
                <a:spcPct val="80000"/>
              </a:lnSpc>
            </a:pPr>
            <a:r>
              <a:rPr lang="en-US" sz="2000" dirty="0" smtClean="0">
                <a:hlinkClick r:id="rId4"/>
              </a:rPr>
              <a:t>www.plannedparenthood.org</a:t>
            </a:r>
            <a:r>
              <a:rPr lang="en-US" sz="2000" dirty="0" smtClean="0"/>
              <a:t> </a:t>
            </a:r>
            <a:r>
              <a:rPr lang="en-US" sz="2000" dirty="0"/>
              <a:t>Planned Parenthood Federation of </a:t>
            </a:r>
            <a:r>
              <a:rPr lang="en-US" sz="2000" dirty="0" smtClean="0"/>
              <a:t>America</a:t>
            </a:r>
          </a:p>
          <a:p>
            <a:pPr>
              <a:lnSpc>
                <a:spcPct val="80000"/>
              </a:lnSpc>
            </a:pPr>
            <a:endParaRPr lang="en-US" sz="2000" dirty="0"/>
          </a:p>
          <a:p>
            <a:pPr>
              <a:lnSpc>
                <a:spcPct val="80000"/>
              </a:lnSpc>
            </a:pPr>
            <a:r>
              <a:rPr lang="en-US" sz="2000" dirty="0" smtClean="0">
                <a:hlinkClick r:id="rId5"/>
              </a:rPr>
              <a:t>www.reproductiveaccess.org</a:t>
            </a:r>
            <a:r>
              <a:rPr lang="en-US" sz="2000" dirty="0" smtClean="0"/>
              <a:t> </a:t>
            </a:r>
            <a:r>
              <a:rPr lang="en-US" sz="2000" dirty="0"/>
              <a:t>Reproductive Health Access </a:t>
            </a:r>
            <a:r>
              <a:rPr lang="en-US" sz="2000" dirty="0" smtClean="0"/>
              <a:t>Project</a:t>
            </a:r>
          </a:p>
          <a:p>
            <a:pPr>
              <a:lnSpc>
                <a:spcPct val="80000"/>
              </a:lnSpc>
            </a:pPr>
            <a:endParaRPr lang="en-US" sz="2000" dirty="0"/>
          </a:p>
          <a:p>
            <a:pPr>
              <a:lnSpc>
                <a:spcPct val="80000"/>
              </a:lnSpc>
            </a:pPr>
            <a:r>
              <a:rPr lang="en-US" sz="2000" dirty="0" smtClean="0">
                <a:hlinkClick r:id="rId6"/>
              </a:rPr>
              <a:t>www.spence-chapin.org</a:t>
            </a:r>
            <a:r>
              <a:rPr lang="en-US" sz="2000" dirty="0" smtClean="0"/>
              <a:t> </a:t>
            </a:r>
            <a:r>
              <a:rPr lang="en-US" sz="2000" dirty="0"/>
              <a:t>Spence-Chapin Adoption Services</a:t>
            </a:r>
          </a:p>
          <a:p>
            <a:pPr>
              <a:lnSpc>
                <a:spcPct val="80000"/>
              </a:lnSpc>
            </a:pPr>
            <a:endParaRPr lang="en-US" sz="2000" dirty="0"/>
          </a:p>
          <a:p>
            <a:pPr>
              <a:lnSpc>
                <a:spcPct val="80000"/>
              </a:lnSpc>
            </a:pPr>
            <a:endParaRPr lang="en-US" sz="2000" dirty="0"/>
          </a:p>
          <a:p>
            <a:pPr>
              <a:lnSpc>
                <a:spcPct val="80000"/>
              </a:lnSpc>
              <a:buNone/>
            </a:pPr>
            <a:endParaRPr lang="en-US" sz="2000" dirty="0"/>
          </a:p>
          <a:p>
            <a:endParaRPr lang="en-US" sz="2000" dirty="0" smtClean="0"/>
          </a:p>
        </p:txBody>
      </p:sp>
    </p:spTree>
    <p:extLst>
      <p:ext uri="{BB962C8B-B14F-4D97-AF65-F5344CB8AC3E}">
        <p14:creationId xmlns:p14="http://schemas.microsoft.com/office/powerpoint/2010/main" val="3368511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Please Complete Your Evaluations Now</a:t>
            </a:r>
            <a:endParaRPr lang="en-US" sz="2800" dirty="0"/>
          </a:p>
        </p:txBody>
      </p:sp>
      <p:pic>
        <p:nvPicPr>
          <p:cNvPr id="3074" name="Picture 2" descr="M:\Education, Research and Training Division\Medical Education\2. ARSHEP\4th Edition ARSHEP modules\New ARSHEP Logos\ARSHEP_LOGO_2013_largeBW.jpg"/>
          <p:cNvPicPr>
            <a:picLocks noChangeAspect="1" noChangeArrowheads="1"/>
          </p:cNvPicPr>
          <p:nvPr/>
        </p:nvPicPr>
        <p:blipFill>
          <a:blip r:embed="rId3"/>
          <a:srcRect/>
          <a:stretch>
            <a:fillRect/>
          </a:stretch>
        </p:blipFill>
        <p:spPr bwMode="auto">
          <a:xfrm>
            <a:off x="1600200" y="1371600"/>
            <a:ext cx="6208713" cy="4419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Confidentiality Assurances Enable </a:t>
            </a:r>
            <a:br>
              <a:rPr lang="en-US" smtClean="0"/>
            </a:br>
            <a:r>
              <a:rPr lang="en-US" smtClean="0"/>
              <a:t>Better Clinical Care</a:t>
            </a:r>
            <a:endParaRPr lang="en-US" dirty="0" smtClean="0"/>
          </a:p>
        </p:txBody>
      </p:sp>
      <p:sp>
        <p:nvSpPr>
          <p:cNvPr id="9" name="TextBox 8"/>
          <p:cNvSpPr txBox="1">
            <a:spLocks noChangeArrowheads="1"/>
          </p:cNvSpPr>
          <p:nvPr/>
        </p:nvSpPr>
        <p:spPr bwMode="auto">
          <a:xfrm>
            <a:off x="457200" y="3048000"/>
            <a:ext cx="2971800" cy="830263"/>
          </a:xfrm>
          <a:prstGeom prst="rect">
            <a:avLst/>
          </a:prstGeom>
          <a:solidFill>
            <a:srgbClr val="0070C0"/>
          </a:solidFill>
          <a:ln w="9525">
            <a:noFill/>
            <a:miter lim="800000"/>
            <a:headEnd/>
            <a:tailEnd/>
          </a:ln>
        </p:spPr>
        <p:txBody>
          <a:bodyPr>
            <a:spAutoFit/>
          </a:bodyPr>
          <a:lstStyle/>
          <a:p>
            <a:pPr algn="ctr"/>
            <a:r>
              <a:rPr lang="en-US" sz="2400" dirty="0">
                <a:solidFill>
                  <a:schemeClr val="bg1"/>
                </a:solidFill>
                <a:latin typeface="Adobe Garamond Pro"/>
              </a:rPr>
              <a:t>2000 study of 32 MA high schools</a:t>
            </a:r>
          </a:p>
        </p:txBody>
      </p:sp>
      <p:cxnSp>
        <p:nvCxnSpPr>
          <p:cNvPr id="11" name="Straight Arrow Connector 10"/>
          <p:cNvCxnSpPr>
            <a:cxnSpLocks noChangeShapeType="1"/>
          </p:cNvCxnSpPr>
          <p:nvPr/>
        </p:nvCxnSpPr>
        <p:spPr bwMode="auto">
          <a:xfrm flipV="1">
            <a:off x="3429000" y="2971800"/>
            <a:ext cx="762000" cy="38100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sp>
        <p:nvSpPr>
          <p:cNvPr id="12" name="TextBox 11"/>
          <p:cNvSpPr txBox="1">
            <a:spLocks noChangeArrowheads="1"/>
          </p:cNvSpPr>
          <p:nvPr/>
        </p:nvSpPr>
        <p:spPr bwMode="auto">
          <a:xfrm>
            <a:off x="4267200" y="2057400"/>
            <a:ext cx="3886200" cy="1200329"/>
          </a:xfrm>
          <a:prstGeom prst="rect">
            <a:avLst/>
          </a:prstGeom>
          <a:solidFill>
            <a:srgbClr val="002060"/>
          </a:solidFill>
          <a:ln w="9525">
            <a:noFill/>
            <a:miter lim="800000"/>
            <a:headEnd/>
            <a:tailEnd/>
          </a:ln>
        </p:spPr>
        <p:txBody>
          <a:bodyPr>
            <a:spAutoFit/>
          </a:bodyPr>
          <a:lstStyle/>
          <a:p>
            <a:pPr algn="ctr"/>
            <a:r>
              <a:rPr lang="en-US" sz="2400" dirty="0">
                <a:solidFill>
                  <a:schemeClr val="bg1"/>
                </a:solidFill>
                <a:latin typeface="Adobe Garamond Pro"/>
              </a:rPr>
              <a:t>76% of students wanted the ability to obtain confidential </a:t>
            </a:r>
            <a:r>
              <a:rPr lang="en-US" sz="2400" dirty="0" smtClean="0">
                <a:solidFill>
                  <a:schemeClr val="bg1"/>
                </a:solidFill>
                <a:latin typeface="Adobe Garamond Pro"/>
              </a:rPr>
              <a:t>health care</a:t>
            </a:r>
            <a:endParaRPr lang="en-US" sz="2400" dirty="0">
              <a:solidFill>
                <a:schemeClr val="bg1"/>
              </a:solidFill>
              <a:latin typeface="Adobe Garamond Pro"/>
            </a:endParaRPr>
          </a:p>
        </p:txBody>
      </p:sp>
      <p:sp>
        <p:nvSpPr>
          <p:cNvPr id="16" name="TextBox 15"/>
          <p:cNvSpPr txBox="1">
            <a:spLocks noChangeArrowheads="1"/>
          </p:cNvSpPr>
          <p:nvPr/>
        </p:nvSpPr>
        <p:spPr bwMode="auto">
          <a:xfrm>
            <a:off x="4267200" y="3962400"/>
            <a:ext cx="3886200" cy="1200150"/>
          </a:xfrm>
          <a:prstGeom prst="rect">
            <a:avLst/>
          </a:prstGeom>
          <a:solidFill>
            <a:srgbClr val="002060"/>
          </a:solidFill>
          <a:ln w="9525">
            <a:noFill/>
            <a:miter lim="800000"/>
            <a:headEnd/>
            <a:tailEnd/>
          </a:ln>
        </p:spPr>
        <p:txBody>
          <a:bodyPr>
            <a:spAutoFit/>
          </a:bodyPr>
          <a:lstStyle/>
          <a:p>
            <a:pPr algn="ctr"/>
            <a:r>
              <a:rPr lang="en-US" sz="2400" dirty="0">
                <a:solidFill>
                  <a:schemeClr val="bg1"/>
                </a:solidFill>
                <a:latin typeface="Adobe Garamond Pro"/>
              </a:rPr>
              <a:t>Only 45% perceived that confidential care was available to them</a:t>
            </a:r>
          </a:p>
        </p:txBody>
      </p:sp>
      <p:cxnSp>
        <p:nvCxnSpPr>
          <p:cNvPr id="20" name="Straight Arrow Connector 19"/>
          <p:cNvCxnSpPr>
            <a:cxnSpLocks noChangeShapeType="1"/>
          </p:cNvCxnSpPr>
          <p:nvPr/>
        </p:nvCxnSpPr>
        <p:spPr bwMode="auto">
          <a:xfrm>
            <a:off x="3429000" y="3733800"/>
            <a:ext cx="762000" cy="53340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sp>
        <p:nvSpPr>
          <p:cNvPr id="18" name="TextBox 17"/>
          <p:cNvSpPr txBox="1">
            <a:spLocks noChangeArrowheads="1"/>
          </p:cNvSpPr>
          <p:nvPr/>
        </p:nvSpPr>
        <p:spPr bwMode="auto">
          <a:xfrm>
            <a:off x="2431651" y="6248400"/>
            <a:ext cx="4586319" cy="307777"/>
          </a:xfrm>
          <a:prstGeom prst="rect">
            <a:avLst/>
          </a:prstGeom>
          <a:noFill/>
          <a:ln w="9525">
            <a:noFill/>
            <a:miter lim="800000"/>
            <a:headEnd/>
            <a:tailEnd/>
          </a:ln>
        </p:spPr>
        <p:txBody>
          <a:bodyPr wrap="none">
            <a:spAutoFit/>
          </a:bodyPr>
          <a:lstStyle/>
          <a:p>
            <a:pPr algn="ctr"/>
            <a:r>
              <a:rPr lang="en-US" sz="1400" dirty="0">
                <a:latin typeface="Adobe Garamond Pro" panose="02020502060506020403" pitchFamily="18" charset="0"/>
                <a:cs typeface="Arial"/>
              </a:rPr>
              <a:t>Thrall J, et al. </a:t>
            </a:r>
            <a:r>
              <a:rPr lang="en-US" sz="1400" i="1" dirty="0">
                <a:latin typeface="Adobe Garamond Pro" panose="02020502060506020403" pitchFamily="18" charset="0"/>
                <a:cs typeface="Arial"/>
              </a:rPr>
              <a:t>Arch </a:t>
            </a:r>
            <a:r>
              <a:rPr lang="en-US" sz="1400" i="1" dirty="0" err="1">
                <a:latin typeface="Adobe Garamond Pro" panose="02020502060506020403" pitchFamily="18" charset="0"/>
                <a:cs typeface="Arial"/>
              </a:rPr>
              <a:t>Pediatr</a:t>
            </a:r>
            <a:r>
              <a:rPr lang="en-US" sz="1400" i="1" dirty="0">
                <a:latin typeface="Adobe Garamond Pro" panose="02020502060506020403" pitchFamily="18" charset="0"/>
                <a:cs typeface="Arial"/>
              </a:rPr>
              <a:t> </a:t>
            </a:r>
            <a:r>
              <a:rPr lang="en-US" sz="1400" i="1" dirty="0" err="1">
                <a:latin typeface="Adobe Garamond Pro" panose="02020502060506020403" pitchFamily="18" charset="0"/>
                <a:cs typeface="Arial"/>
              </a:rPr>
              <a:t>Adolesc</a:t>
            </a:r>
            <a:r>
              <a:rPr lang="en-US" sz="1400" i="1" dirty="0">
                <a:latin typeface="Adobe Garamond Pro" panose="02020502060506020403" pitchFamily="18" charset="0"/>
                <a:cs typeface="Arial"/>
              </a:rPr>
              <a:t> Med</a:t>
            </a:r>
            <a:r>
              <a:rPr lang="en-US" sz="1400" dirty="0">
                <a:latin typeface="Adobe Garamond Pro" panose="02020502060506020403" pitchFamily="18" charset="0"/>
                <a:cs typeface="Arial"/>
              </a:rPr>
              <a:t>. 2000;154:885–892.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smtClean="0"/>
              <a:t>Developmentally Expected</a:t>
            </a:r>
            <a:endParaRPr lang="en-US" dirty="0" smtClean="0"/>
          </a:p>
        </p:txBody>
      </p:sp>
      <p:sp>
        <p:nvSpPr>
          <p:cNvPr id="258051" name="Rectangle 3"/>
          <p:cNvSpPr>
            <a:spLocks noGrp="1" noChangeArrowheads="1"/>
          </p:cNvSpPr>
          <p:nvPr>
            <p:ph sz="quarter" idx="10"/>
          </p:nvPr>
        </p:nvSpPr>
        <p:spPr/>
        <p:txBody>
          <a:bodyPr/>
          <a:lstStyle/>
          <a:p>
            <a:endParaRPr lang="en-US" dirty="0" smtClean="0"/>
          </a:p>
          <a:p>
            <a:r>
              <a:rPr lang="en-US" dirty="0" smtClean="0"/>
              <a:t>Confidentiality is developmentally expected:</a:t>
            </a:r>
          </a:p>
          <a:p>
            <a:pPr lvl="1"/>
            <a:r>
              <a:rPr lang="en-US" dirty="0" smtClean="0"/>
              <a:t>Emotional need for increasing autonomy</a:t>
            </a:r>
          </a:p>
          <a:p>
            <a:pPr lvl="1"/>
            <a:r>
              <a:rPr lang="en-US" dirty="0" smtClean="0"/>
              <a:t>Increasing intellectual capacity to give informed consent</a:t>
            </a:r>
          </a:p>
          <a:p>
            <a:pPr lvl="1"/>
            <a:r>
              <a:rPr lang="en-US" dirty="0" smtClean="0"/>
              <a:t>Opportunity to take responsibility for health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Professional Consensus</a:t>
            </a:r>
            <a:endParaRPr lang="en-US" dirty="0" smtClean="0"/>
          </a:p>
        </p:txBody>
      </p:sp>
      <p:graphicFrame>
        <p:nvGraphicFramePr>
          <p:cNvPr id="6" name="Diagram 5"/>
          <p:cNvGraphicFramePr/>
          <p:nvPr>
            <p:extLst>
              <p:ext uri="{D42A27DB-BD31-4B8C-83A1-F6EECF244321}">
                <p14:modId xmlns:p14="http://schemas.microsoft.com/office/powerpoint/2010/main" val="3283034527"/>
              </p:ext>
            </p:extLst>
          </p:nvPr>
        </p:nvGraphicFramePr>
        <p:xfrm>
          <a:off x="685800" y="2362200"/>
          <a:ext cx="80772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hysicians ARSHEP Slide Template May 2014">
  <a:themeElements>
    <a:clrScheme name="Physicians Template Theme">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F79646"/>
      </a:accent6>
      <a:hlink>
        <a:srgbClr val="0000FF"/>
      </a:hlink>
      <a:folHlink>
        <a:srgbClr val="800080"/>
      </a:folHlink>
    </a:clrScheme>
    <a:fontScheme name="Physicians Adobe Garamond Pro">
      <a:majorFont>
        <a:latin typeface="Adobe Garamond Pro"/>
        <a:ea typeface=""/>
        <a:cs typeface=""/>
      </a:majorFont>
      <a:minorFont>
        <a:latin typeface="Adobe Garamond Pro"/>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PRCH Template 3rd Edition</Template>
  <TotalTime>20923</TotalTime>
  <Words>7513</Words>
  <Application>Microsoft Office PowerPoint</Application>
  <PresentationFormat>Letter Paper (8.5x11 in)</PresentationFormat>
  <Paragraphs>685</Paragraphs>
  <Slides>64</Slides>
  <Notes>60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64</vt:i4>
      </vt:variant>
    </vt:vector>
  </HeadingPairs>
  <TitlesOfParts>
    <vt:vector size="79" baseType="lpstr">
      <vt:lpstr>ＭＳ Ｐゴシック</vt:lpstr>
      <vt:lpstr>ＭＳ Ｐゴシック</vt:lpstr>
      <vt:lpstr>Adobe Garamond Pro</vt:lpstr>
      <vt:lpstr>Adobe Garamond Pro Bold</vt:lpstr>
      <vt:lpstr>Arial</vt:lpstr>
      <vt:lpstr>Futura Md BT</vt:lpstr>
      <vt:lpstr>Garamond</vt:lpstr>
      <vt:lpstr>Helvetica Neue Bold Condensed</vt:lpstr>
      <vt:lpstr>Humanst521 BT</vt:lpstr>
      <vt:lpstr>Symbol</vt:lpstr>
      <vt:lpstr>Times New Roman</vt:lpstr>
      <vt:lpstr>Wingdings</vt:lpstr>
      <vt:lpstr>Wingdings 3</vt:lpstr>
      <vt:lpstr>WP MathA</vt:lpstr>
      <vt:lpstr>Physicians ARSHEP Slide Template May 2014</vt:lpstr>
      <vt:lpstr>Providing Confidential Reproductive Health Care to Adolescents</vt:lpstr>
      <vt:lpstr>Objectives</vt:lpstr>
      <vt:lpstr>Case Discussion</vt:lpstr>
      <vt:lpstr>Rationale for Confidentiality</vt:lpstr>
      <vt:lpstr>Clinically Essential</vt:lpstr>
      <vt:lpstr>Confidentiality Assurances Enable  Better Clinical Care</vt:lpstr>
      <vt:lpstr>Confidentiality Assurances Enable  Better Clinical Care</vt:lpstr>
      <vt:lpstr>Developmentally Expected</vt:lpstr>
      <vt:lpstr>Professional Consensus</vt:lpstr>
      <vt:lpstr> Confidentiality: Parental Perspective</vt:lpstr>
      <vt:lpstr>Discuss Confidentiality in Advance</vt:lpstr>
      <vt:lpstr>Sample Confidentiality Policy</vt:lpstr>
      <vt:lpstr>Meeting the Parents for the First Time</vt:lpstr>
      <vt:lpstr>Asking the Parent to “Please step out…”</vt:lpstr>
      <vt:lpstr>Case Questions for Discussion</vt:lpstr>
      <vt:lpstr>Minors Can Consent to  Many Health Care Services</vt:lpstr>
      <vt:lpstr>Legal Rights Differ by State</vt:lpstr>
      <vt:lpstr>Who Is a Minor?</vt:lpstr>
      <vt:lpstr>Legal Emancipation</vt:lpstr>
      <vt:lpstr>Title X Exceptions</vt:lpstr>
      <vt:lpstr>Case Continued </vt:lpstr>
      <vt:lpstr>Placing a Child for Adoption</vt:lpstr>
      <vt:lpstr>Case Continued </vt:lpstr>
      <vt:lpstr>Prenatal Care</vt:lpstr>
      <vt:lpstr>Prenatal Care</vt:lpstr>
      <vt:lpstr>Case Continued </vt:lpstr>
      <vt:lpstr>Mandatory Parental Involvement Laws</vt:lpstr>
      <vt:lpstr>Judicial Bypass</vt:lpstr>
      <vt:lpstr>Exceptions</vt:lpstr>
      <vt:lpstr>Additional Restrictions on Abortion</vt:lpstr>
      <vt:lpstr>Mandatory Counseling Before an Abortion</vt:lpstr>
      <vt:lpstr>Mandatory Counseling for Abortion</vt:lpstr>
      <vt:lpstr>Mandatory Waiting Periods  Before an Abortion</vt:lpstr>
      <vt:lpstr>Case Continued</vt:lpstr>
      <vt:lpstr>Consent to STI Testing and Treatment </vt:lpstr>
      <vt:lpstr>HIV/AIDS Testing and Treatment</vt:lpstr>
      <vt:lpstr>Case Continued</vt:lpstr>
      <vt:lpstr>Minors and Contraception</vt:lpstr>
      <vt:lpstr>Minors and Contraception </vt:lpstr>
      <vt:lpstr>Criteria: Minors and Contraception</vt:lpstr>
      <vt:lpstr>Effects of Parental Involvement Laws </vt:lpstr>
      <vt:lpstr>Parental Involvement Can  Create Barriers to Care</vt:lpstr>
      <vt:lpstr>Parents Are Aware of  Reproductive Health Decisions</vt:lpstr>
      <vt:lpstr>Young Women Already Involve  Parents in Abortion Decisions</vt:lpstr>
      <vt:lpstr>Effects of Mandatory  Parental Involvement Laws</vt:lpstr>
      <vt:lpstr>Effects of Parental Consent/ Notification for Abortion</vt:lpstr>
      <vt:lpstr>PowerPoint Presentation</vt:lpstr>
      <vt:lpstr>When Is Care Confidential?</vt:lpstr>
      <vt:lpstr>Deciding When to Involve  Parents or Authorities</vt:lpstr>
      <vt:lpstr>Case: Mark </vt:lpstr>
      <vt:lpstr>Mark Is at Risk of Harming Himself </vt:lpstr>
      <vt:lpstr>How Do You Discuss This with Mark? </vt:lpstr>
      <vt:lpstr>Case: Joel</vt:lpstr>
      <vt:lpstr>Joel Is Not at Risk of  Harming Himself/Others</vt:lpstr>
      <vt:lpstr>Case: Gabriella</vt:lpstr>
      <vt:lpstr>Legally, This Case Is Less Clear </vt:lpstr>
      <vt:lpstr>Questions to Consider</vt:lpstr>
      <vt:lpstr>Take-Home Messages</vt:lpstr>
      <vt:lpstr>Please Note</vt:lpstr>
      <vt:lpstr>Confidentiality-Specific Resources for Adolescents </vt:lpstr>
      <vt:lpstr>Provider Resources and Organizational Partners</vt:lpstr>
      <vt:lpstr>Provider Resources and Organizational Partners</vt:lpstr>
      <vt:lpstr>Provider Resources and Organizational Partners</vt:lpstr>
      <vt:lpstr>Please Complete Your Evaluations Now</vt:lpstr>
    </vt:vector>
  </TitlesOfParts>
  <Company>PRCH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Kaiyti Duffy</dc:creator>
  <cp:lastModifiedBy>Dana Rasso</cp:lastModifiedBy>
  <cp:revision>486</cp:revision>
  <dcterms:created xsi:type="dcterms:W3CDTF">2010-11-14T16:51:14Z</dcterms:created>
  <dcterms:modified xsi:type="dcterms:W3CDTF">2015-02-04T21:51:06Z</dcterms:modified>
</cp:coreProperties>
</file>