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Lst>
  <p:notesMasterIdLst>
    <p:notesMasterId r:id="rId71"/>
  </p:notesMasterIdLst>
  <p:handoutMasterIdLst>
    <p:handoutMasterId r:id="rId72"/>
  </p:handoutMasterIdLst>
  <p:sldIdLst>
    <p:sldId id="318" r:id="rId2"/>
    <p:sldId id="413" r:id="rId3"/>
    <p:sldId id="319" r:id="rId4"/>
    <p:sldId id="320" r:id="rId5"/>
    <p:sldId id="321" r:id="rId6"/>
    <p:sldId id="350" r:id="rId7"/>
    <p:sldId id="351" r:id="rId8"/>
    <p:sldId id="353" r:id="rId9"/>
    <p:sldId id="291" r:id="rId10"/>
    <p:sldId id="292" r:id="rId11"/>
    <p:sldId id="412" r:id="rId12"/>
    <p:sldId id="324" r:id="rId13"/>
    <p:sldId id="330" r:id="rId14"/>
    <p:sldId id="325" r:id="rId15"/>
    <p:sldId id="398" r:id="rId16"/>
    <p:sldId id="390" r:id="rId17"/>
    <p:sldId id="295" r:id="rId18"/>
    <p:sldId id="296" r:id="rId19"/>
    <p:sldId id="297" r:id="rId20"/>
    <p:sldId id="298" r:id="rId21"/>
    <p:sldId id="299" r:id="rId22"/>
    <p:sldId id="358" r:id="rId23"/>
    <p:sldId id="357" r:id="rId24"/>
    <p:sldId id="359" r:id="rId25"/>
    <p:sldId id="360" r:id="rId26"/>
    <p:sldId id="362" r:id="rId27"/>
    <p:sldId id="401" r:id="rId28"/>
    <p:sldId id="385" r:id="rId29"/>
    <p:sldId id="348" r:id="rId30"/>
    <p:sldId id="365" r:id="rId31"/>
    <p:sldId id="367" r:id="rId32"/>
    <p:sldId id="308" r:id="rId33"/>
    <p:sldId id="371" r:id="rId34"/>
    <p:sldId id="373" r:id="rId35"/>
    <p:sldId id="376" r:id="rId36"/>
    <p:sldId id="375" r:id="rId37"/>
    <p:sldId id="397" r:id="rId38"/>
    <p:sldId id="374" r:id="rId39"/>
    <p:sldId id="312" r:id="rId40"/>
    <p:sldId id="326" r:id="rId41"/>
    <p:sldId id="416" r:id="rId42"/>
    <p:sldId id="429" r:id="rId43"/>
    <p:sldId id="314" r:id="rId44"/>
    <p:sldId id="415" r:id="rId45"/>
    <p:sldId id="432" r:id="rId46"/>
    <p:sldId id="417" r:id="rId47"/>
    <p:sldId id="418" r:id="rId48"/>
    <p:sldId id="419" r:id="rId49"/>
    <p:sldId id="338" r:id="rId50"/>
    <p:sldId id="420" r:id="rId51"/>
    <p:sldId id="421" r:id="rId52"/>
    <p:sldId id="422" r:id="rId53"/>
    <p:sldId id="423" r:id="rId54"/>
    <p:sldId id="340" r:id="rId55"/>
    <p:sldId id="424" r:id="rId56"/>
    <p:sldId id="345" r:id="rId57"/>
    <p:sldId id="425" r:id="rId58"/>
    <p:sldId id="410" r:id="rId59"/>
    <p:sldId id="433" r:id="rId60"/>
    <p:sldId id="426" r:id="rId61"/>
    <p:sldId id="427" r:id="rId62"/>
    <p:sldId id="343" r:id="rId63"/>
    <p:sldId id="430" r:id="rId64"/>
    <p:sldId id="334" r:id="rId65"/>
    <p:sldId id="414" r:id="rId66"/>
    <p:sldId id="434" r:id="rId67"/>
    <p:sldId id="435" r:id="rId68"/>
    <p:sldId id="436" r:id="rId69"/>
    <p:sldId id="411" r:id="rId7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6"/>
    <a:srgbClr val="FFFF99"/>
    <a:srgbClr val="FF7C80"/>
    <a:srgbClr val="FFCC00"/>
    <a:srgbClr val="00602B"/>
    <a:srgbClr val="00823B"/>
    <a:srgbClr val="934BC9"/>
    <a:srgbClr val="FF66FF"/>
    <a:srgbClr val="FF99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79580" autoAdjust="0"/>
  </p:normalViewPr>
  <p:slideViewPr>
    <p:cSldViewPr>
      <p:cViewPr varScale="1">
        <p:scale>
          <a:sx n="92" d="100"/>
          <a:sy n="92" d="100"/>
        </p:scale>
        <p:origin x="217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3F9B4-3FBF-4C99-BC59-7CED2B706CB1}"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BCAD7981-6F0E-4614-BCA1-90152B1DAC9F}">
      <dgm:prSet>
        <dgm:style>
          <a:lnRef idx="0">
            <a:schemeClr val="accent3"/>
          </a:lnRef>
          <a:fillRef idx="3">
            <a:schemeClr val="accent3"/>
          </a:fillRef>
          <a:effectRef idx="3">
            <a:schemeClr val="accent3"/>
          </a:effectRef>
          <a:fontRef idx="minor">
            <a:schemeClr val="lt1"/>
          </a:fontRef>
        </dgm:style>
      </dgm:prSet>
      <dgm:spPr>
        <a:gradFill flip="none" rotWithShape="1">
          <a:gsLst>
            <a:gs pos="99000">
              <a:srgbClr val="006699"/>
            </a:gs>
            <a:gs pos="100000">
              <a:srgbClr val="FFFFFF"/>
            </a:gs>
          </a:gsLst>
          <a:lin ang="0" scaled="1"/>
          <a:tileRect/>
        </a:gradFill>
      </dgm:spPr>
      <dgm:t>
        <a:bodyPr/>
        <a:lstStyle/>
        <a:p>
          <a:pPr rtl="0"/>
          <a:r>
            <a:rPr lang="en-US" dirty="0" err="1" smtClean="0"/>
            <a:t>Condyloma</a:t>
          </a:r>
          <a:r>
            <a:rPr lang="en-US" dirty="0" smtClean="0"/>
            <a:t> </a:t>
          </a:r>
          <a:r>
            <a:rPr lang="en-US" dirty="0" err="1" smtClean="0"/>
            <a:t>acuminata</a:t>
          </a:r>
          <a:r>
            <a:rPr lang="en-US" dirty="0" smtClean="0"/>
            <a:t> </a:t>
          </a:r>
          <a:endParaRPr lang="en-US" dirty="0"/>
        </a:p>
      </dgm:t>
    </dgm:pt>
    <dgm:pt modelId="{CD69A3D4-8F88-4525-BABD-3458E9A6FD0D}" type="parTrans" cxnId="{91FB410E-6E0E-4C6B-8D1B-77730C8934A3}">
      <dgm:prSet/>
      <dgm:spPr/>
      <dgm:t>
        <a:bodyPr/>
        <a:lstStyle/>
        <a:p>
          <a:endParaRPr lang="en-US"/>
        </a:p>
      </dgm:t>
    </dgm:pt>
    <dgm:pt modelId="{D087CD37-789B-4B55-92B3-12294029A61C}" type="sibTrans" cxnId="{91FB410E-6E0E-4C6B-8D1B-77730C8934A3}">
      <dgm:prSet/>
      <dgm:spPr/>
      <dgm:t>
        <a:bodyPr/>
        <a:lstStyle/>
        <a:p>
          <a:endParaRPr lang="en-US"/>
        </a:p>
      </dgm:t>
    </dgm:pt>
    <dgm:pt modelId="{FEA4FAD1-E4DA-4842-9568-1275B5CC8C5E}">
      <dgm:prSet>
        <dgm:style>
          <a:lnRef idx="0">
            <a:schemeClr val="accent6"/>
          </a:lnRef>
          <a:fillRef idx="3">
            <a:schemeClr val="accent6"/>
          </a:fillRef>
          <a:effectRef idx="3">
            <a:schemeClr val="accent6"/>
          </a:effectRef>
          <a:fontRef idx="minor">
            <a:schemeClr val="lt1"/>
          </a:fontRef>
        </dgm:style>
      </dgm:prSet>
      <dgm:spPr>
        <a:solidFill>
          <a:schemeClr val="accent2"/>
        </a:solidFill>
        <a:ln>
          <a:solidFill>
            <a:schemeClr val="bg2">
              <a:lumMod val="65000"/>
              <a:lumOff val="35000"/>
            </a:schemeClr>
          </a:solidFill>
        </a:ln>
      </dgm:spPr>
      <dgm:t>
        <a:bodyPr/>
        <a:lstStyle/>
        <a:p>
          <a:pPr rtl="0"/>
          <a:r>
            <a:rPr lang="en-US" dirty="0" smtClean="0">
              <a:solidFill>
                <a:schemeClr val="bg1"/>
              </a:solidFill>
            </a:rPr>
            <a:t>Cauliflower-shaped, flesh-colored, pink, or hyperpigmented</a:t>
          </a:r>
          <a:endParaRPr lang="en-US" dirty="0">
            <a:solidFill>
              <a:schemeClr val="bg1"/>
            </a:solidFill>
          </a:endParaRPr>
        </a:p>
      </dgm:t>
    </dgm:pt>
    <dgm:pt modelId="{E6AD0B99-FF38-4D4D-BED2-709BBA3E8C00}" type="parTrans" cxnId="{3E156FF5-25E4-4900-84C8-4F4352BD6C70}">
      <dgm:prSet/>
      <dgm:spPr/>
      <dgm:t>
        <a:bodyPr/>
        <a:lstStyle/>
        <a:p>
          <a:endParaRPr lang="en-US"/>
        </a:p>
      </dgm:t>
    </dgm:pt>
    <dgm:pt modelId="{AC8248BA-9738-4AE9-9051-E7D2847E14DB}" type="sibTrans" cxnId="{3E156FF5-25E4-4900-84C8-4F4352BD6C70}">
      <dgm:prSet/>
      <dgm:spPr/>
      <dgm:t>
        <a:bodyPr/>
        <a:lstStyle/>
        <a:p>
          <a:endParaRPr lang="en-US"/>
        </a:p>
      </dgm:t>
    </dgm:pt>
    <dgm:pt modelId="{AF84E244-67BB-4F0A-8907-1205DA833423}">
      <dgm:prSet>
        <dgm:style>
          <a:lnRef idx="0">
            <a:schemeClr val="accent3"/>
          </a:lnRef>
          <a:fillRef idx="3">
            <a:schemeClr val="accent3"/>
          </a:fillRef>
          <a:effectRef idx="3">
            <a:schemeClr val="accent3"/>
          </a:effectRef>
          <a:fontRef idx="minor">
            <a:schemeClr val="lt1"/>
          </a:fontRef>
        </dgm:style>
      </dgm:prSet>
      <dgm:spPr>
        <a:gradFill flip="none" rotWithShape="1">
          <a:gsLst>
            <a:gs pos="99000">
              <a:srgbClr val="006699"/>
            </a:gs>
            <a:gs pos="100000">
              <a:srgbClr val="FFFFFF"/>
            </a:gs>
          </a:gsLst>
          <a:lin ang="0" scaled="1"/>
          <a:tileRect/>
        </a:gradFill>
      </dgm:spPr>
      <dgm:t>
        <a:bodyPr/>
        <a:lstStyle/>
        <a:p>
          <a:pPr rtl="0"/>
          <a:r>
            <a:rPr lang="en-US" dirty="0" smtClean="0"/>
            <a:t>Smooth papules </a:t>
          </a:r>
          <a:endParaRPr lang="en-US" dirty="0"/>
        </a:p>
      </dgm:t>
    </dgm:pt>
    <dgm:pt modelId="{10ACEC30-9B31-47D3-BBF3-06D300209AFC}" type="parTrans" cxnId="{DA4A32AB-A767-4CFD-9D49-81CC80FCCAD8}">
      <dgm:prSet/>
      <dgm:spPr/>
      <dgm:t>
        <a:bodyPr/>
        <a:lstStyle/>
        <a:p>
          <a:endParaRPr lang="en-US"/>
        </a:p>
      </dgm:t>
    </dgm:pt>
    <dgm:pt modelId="{5F1CB30A-2639-4A58-843F-99AB33C23898}" type="sibTrans" cxnId="{DA4A32AB-A767-4CFD-9D49-81CC80FCCAD8}">
      <dgm:prSet/>
      <dgm:spPr/>
      <dgm:t>
        <a:bodyPr/>
        <a:lstStyle/>
        <a:p>
          <a:endParaRPr lang="en-US"/>
        </a:p>
      </dgm:t>
    </dgm:pt>
    <dgm:pt modelId="{386B7B56-48A2-4B5E-82E2-3F4D8ECD7B13}">
      <dgm:prSet>
        <dgm:style>
          <a:lnRef idx="0">
            <a:schemeClr val="accent6"/>
          </a:lnRef>
          <a:fillRef idx="3">
            <a:schemeClr val="accent6"/>
          </a:fillRef>
          <a:effectRef idx="3">
            <a:schemeClr val="accent6"/>
          </a:effectRef>
          <a:fontRef idx="minor">
            <a:schemeClr val="lt1"/>
          </a:fontRef>
        </dgm:style>
      </dgm:prSet>
      <dgm:spPr>
        <a:gradFill flip="none" rotWithShape="1">
          <a:gsLst>
            <a:gs pos="98000">
              <a:schemeClr val="accent2"/>
            </a:gs>
            <a:gs pos="100000">
              <a:srgbClr val="FFFFFF"/>
            </a:gs>
          </a:gsLst>
          <a:lin ang="0" scaled="1"/>
          <a:tileRect/>
        </a:gradFill>
      </dgm:spPr>
      <dgm:t>
        <a:bodyPr/>
        <a:lstStyle/>
        <a:p>
          <a:pPr rtl="0"/>
          <a:r>
            <a:rPr lang="en-US" dirty="0" smtClean="0">
              <a:solidFill>
                <a:schemeClr val="bg1"/>
              </a:solidFill>
            </a:rPr>
            <a:t>Usually dome-shaped and skin colored </a:t>
          </a:r>
          <a:endParaRPr lang="en-US" dirty="0">
            <a:solidFill>
              <a:schemeClr val="bg1"/>
            </a:solidFill>
          </a:endParaRPr>
        </a:p>
      </dgm:t>
    </dgm:pt>
    <dgm:pt modelId="{F820CB25-53FC-4D11-BF67-16C049924F99}" type="parTrans" cxnId="{8722ACB8-65E4-41CD-B796-199E05138076}">
      <dgm:prSet/>
      <dgm:spPr/>
      <dgm:t>
        <a:bodyPr/>
        <a:lstStyle/>
        <a:p>
          <a:endParaRPr lang="en-US"/>
        </a:p>
      </dgm:t>
    </dgm:pt>
    <dgm:pt modelId="{19E86A94-8E43-47BE-B344-48F89BBE6DB7}" type="sibTrans" cxnId="{8722ACB8-65E4-41CD-B796-199E05138076}">
      <dgm:prSet/>
      <dgm:spPr/>
      <dgm:t>
        <a:bodyPr/>
        <a:lstStyle/>
        <a:p>
          <a:endParaRPr lang="en-US"/>
        </a:p>
      </dgm:t>
    </dgm:pt>
    <dgm:pt modelId="{A209F6A6-8885-4FDE-9E30-A3010425CA8D}">
      <dgm:prSet>
        <dgm:style>
          <a:lnRef idx="0">
            <a:schemeClr val="accent3"/>
          </a:lnRef>
          <a:fillRef idx="3">
            <a:schemeClr val="accent3"/>
          </a:fillRef>
          <a:effectRef idx="3">
            <a:schemeClr val="accent3"/>
          </a:effectRef>
          <a:fontRef idx="minor">
            <a:schemeClr val="lt1"/>
          </a:fontRef>
        </dgm:style>
      </dgm:prSet>
      <dgm:spPr>
        <a:gradFill flip="none" rotWithShape="1">
          <a:gsLst>
            <a:gs pos="99000">
              <a:srgbClr val="006699"/>
            </a:gs>
            <a:gs pos="100000">
              <a:srgbClr val="FFFFFF"/>
            </a:gs>
          </a:gsLst>
          <a:lin ang="0" scaled="1"/>
          <a:tileRect/>
        </a:gradFill>
      </dgm:spPr>
      <dgm:t>
        <a:bodyPr/>
        <a:lstStyle/>
        <a:p>
          <a:pPr rtl="0"/>
          <a:r>
            <a:rPr lang="en-US" dirty="0" err="1" smtClean="0"/>
            <a:t>Keratotic</a:t>
          </a:r>
          <a:r>
            <a:rPr lang="en-US" dirty="0" smtClean="0"/>
            <a:t> warts </a:t>
          </a:r>
          <a:endParaRPr lang="en-US" dirty="0"/>
        </a:p>
      </dgm:t>
    </dgm:pt>
    <dgm:pt modelId="{AE741D6B-2FB9-430F-8BAA-6F0B78872C08}" type="parTrans" cxnId="{D619C850-64AA-4620-AEFD-1605CD03DC91}">
      <dgm:prSet/>
      <dgm:spPr/>
      <dgm:t>
        <a:bodyPr/>
        <a:lstStyle/>
        <a:p>
          <a:endParaRPr lang="en-US"/>
        </a:p>
      </dgm:t>
    </dgm:pt>
    <dgm:pt modelId="{3AF4A46B-8BAD-4FE2-A561-2BB56436AE24}" type="sibTrans" cxnId="{D619C850-64AA-4620-AEFD-1605CD03DC91}">
      <dgm:prSet/>
      <dgm:spPr/>
      <dgm:t>
        <a:bodyPr/>
        <a:lstStyle/>
        <a:p>
          <a:endParaRPr lang="en-US"/>
        </a:p>
      </dgm:t>
    </dgm:pt>
    <dgm:pt modelId="{9C8A4746-32C6-44CF-9652-800A4031AF3B}">
      <dgm:prSet>
        <dgm:style>
          <a:lnRef idx="0">
            <a:schemeClr val="accent6"/>
          </a:lnRef>
          <a:fillRef idx="3">
            <a:schemeClr val="accent6"/>
          </a:fillRef>
          <a:effectRef idx="3">
            <a:schemeClr val="accent6"/>
          </a:effectRef>
          <a:fontRef idx="minor">
            <a:schemeClr val="lt1"/>
          </a:fontRef>
        </dgm:style>
      </dgm:prSet>
      <dgm:spPr>
        <a:gradFill flip="none" rotWithShape="1">
          <a:gsLst>
            <a:gs pos="98000">
              <a:schemeClr val="accent2"/>
            </a:gs>
            <a:gs pos="100000">
              <a:srgbClr val="FFFFFF"/>
            </a:gs>
          </a:gsLst>
          <a:lin ang="0" scaled="1"/>
          <a:tileRect/>
        </a:gradFill>
      </dgm:spPr>
      <dgm:t>
        <a:bodyPr/>
        <a:lstStyle/>
        <a:p>
          <a:pPr rtl="0"/>
          <a:r>
            <a:rPr lang="en-US" dirty="0" smtClean="0">
              <a:solidFill>
                <a:schemeClr val="bg1"/>
              </a:solidFill>
            </a:rPr>
            <a:t>Thick, horny layer that can resemble common warts</a:t>
          </a:r>
          <a:endParaRPr lang="en-US" dirty="0">
            <a:solidFill>
              <a:schemeClr val="bg1"/>
            </a:solidFill>
          </a:endParaRPr>
        </a:p>
      </dgm:t>
    </dgm:pt>
    <dgm:pt modelId="{865982B2-AB15-4295-9D73-2CF99308C458}" type="parTrans" cxnId="{197D8A93-FB53-4F15-B150-DDE5B2A22EB3}">
      <dgm:prSet/>
      <dgm:spPr/>
      <dgm:t>
        <a:bodyPr/>
        <a:lstStyle/>
        <a:p>
          <a:endParaRPr lang="en-US"/>
        </a:p>
      </dgm:t>
    </dgm:pt>
    <dgm:pt modelId="{53445FC7-CCA5-4BAA-974A-73B11BC2B9AA}" type="sibTrans" cxnId="{197D8A93-FB53-4F15-B150-DDE5B2A22EB3}">
      <dgm:prSet/>
      <dgm:spPr/>
      <dgm:t>
        <a:bodyPr/>
        <a:lstStyle/>
        <a:p>
          <a:endParaRPr lang="en-US"/>
        </a:p>
      </dgm:t>
    </dgm:pt>
    <dgm:pt modelId="{81A5A4DE-F0DF-4F50-8327-44F7C0BEAFFB}">
      <dgm:prSet>
        <dgm:style>
          <a:lnRef idx="0">
            <a:schemeClr val="accent3"/>
          </a:lnRef>
          <a:fillRef idx="3">
            <a:schemeClr val="accent3"/>
          </a:fillRef>
          <a:effectRef idx="3">
            <a:schemeClr val="accent3"/>
          </a:effectRef>
          <a:fontRef idx="minor">
            <a:schemeClr val="lt1"/>
          </a:fontRef>
        </dgm:style>
      </dgm:prSet>
      <dgm:spPr>
        <a:gradFill flip="none" rotWithShape="1">
          <a:gsLst>
            <a:gs pos="99000">
              <a:srgbClr val="006699"/>
            </a:gs>
            <a:gs pos="100000">
              <a:srgbClr val="FFFFFF"/>
            </a:gs>
          </a:gsLst>
          <a:lin ang="0" scaled="1"/>
          <a:tileRect/>
        </a:gradFill>
      </dgm:spPr>
      <dgm:t>
        <a:bodyPr/>
        <a:lstStyle/>
        <a:p>
          <a:pPr rtl="0"/>
          <a:r>
            <a:rPr lang="en-US" dirty="0" smtClean="0"/>
            <a:t>Flat papules </a:t>
          </a:r>
          <a:endParaRPr lang="en-US" dirty="0"/>
        </a:p>
      </dgm:t>
    </dgm:pt>
    <dgm:pt modelId="{EF42EF23-F1BD-46CD-A12B-F768598525E0}" type="parTrans" cxnId="{2AC0AB13-0D22-410E-9327-400E25CDC1A4}">
      <dgm:prSet/>
      <dgm:spPr/>
      <dgm:t>
        <a:bodyPr/>
        <a:lstStyle/>
        <a:p>
          <a:endParaRPr lang="en-US"/>
        </a:p>
      </dgm:t>
    </dgm:pt>
    <dgm:pt modelId="{3C3E7924-F09F-4D8D-B334-5C448C6516B9}" type="sibTrans" cxnId="{2AC0AB13-0D22-410E-9327-400E25CDC1A4}">
      <dgm:prSet/>
      <dgm:spPr/>
      <dgm:t>
        <a:bodyPr/>
        <a:lstStyle/>
        <a:p>
          <a:endParaRPr lang="en-US"/>
        </a:p>
      </dgm:t>
    </dgm:pt>
    <dgm:pt modelId="{DD36E0E4-26F1-48AE-9AE7-434CD9655DE5}">
      <dgm:prSet>
        <dgm:style>
          <a:lnRef idx="0">
            <a:schemeClr val="accent6"/>
          </a:lnRef>
          <a:fillRef idx="3">
            <a:schemeClr val="accent6"/>
          </a:fillRef>
          <a:effectRef idx="3">
            <a:schemeClr val="accent6"/>
          </a:effectRef>
          <a:fontRef idx="minor">
            <a:schemeClr val="lt1"/>
          </a:fontRef>
        </dgm:style>
      </dgm:prSet>
      <dgm:spPr>
        <a:gradFill flip="none" rotWithShape="1">
          <a:gsLst>
            <a:gs pos="98000">
              <a:schemeClr val="accent2"/>
            </a:gs>
            <a:gs pos="100000">
              <a:srgbClr val="FFFFFF"/>
            </a:gs>
          </a:gsLst>
          <a:lin ang="0" scaled="1"/>
          <a:tileRect/>
        </a:gradFill>
      </dgm:spPr>
      <dgm:t>
        <a:bodyPr/>
        <a:lstStyle/>
        <a:p>
          <a:pPr rtl="0"/>
          <a:r>
            <a:rPr lang="en-US" dirty="0" smtClean="0">
              <a:solidFill>
                <a:schemeClr val="bg1"/>
              </a:solidFill>
            </a:rPr>
            <a:t>Macular to slightly raised, flesh-colored, with smooth surface</a:t>
          </a:r>
          <a:endParaRPr lang="en-US" dirty="0">
            <a:solidFill>
              <a:schemeClr val="bg1"/>
            </a:solidFill>
          </a:endParaRPr>
        </a:p>
      </dgm:t>
    </dgm:pt>
    <dgm:pt modelId="{275A8977-5652-4184-A709-2D900D0A109A}" type="parTrans" cxnId="{3E2CCCA4-F2FD-40C0-BFA7-ED68A973E114}">
      <dgm:prSet/>
      <dgm:spPr/>
      <dgm:t>
        <a:bodyPr/>
        <a:lstStyle/>
        <a:p>
          <a:endParaRPr lang="en-US"/>
        </a:p>
      </dgm:t>
    </dgm:pt>
    <dgm:pt modelId="{7B1F2770-E529-4E0E-923A-0C52CC01B35D}" type="sibTrans" cxnId="{3E2CCCA4-F2FD-40C0-BFA7-ED68A973E114}">
      <dgm:prSet/>
      <dgm:spPr/>
      <dgm:t>
        <a:bodyPr/>
        <a:lstStyle/>
        <a:p>
          <a:endParaRPr lang="en-US"/>
        </a:p>
      </dgm:t>
    </dgm:pt>
    <dgm:pt modelId="{C5246203-1A11-42E2-B09D-71C2A50D1B30}" type="pres">
      <dgm:prSet presAssocID="{53B3F9B4-3FBF-4C99-BC59-7CED2B706CB1}" presName="Name0" presStyleCnt="0">
        <dgm:presLayoutVars>
          <dgm:dir/>
          <dgm:animLvl val="lvl"/>
          <dgm:resizeHandles val="exact"/>
        </dgm:presLayoutVars>
      </dgm:prSet>
      <dgm:spPr/>
      <dgm:t>
        <a:bodyPr/>
        <a:lstStyle/>
        <a:p>
          <a:endParaRPr lang="en-US"/>
        </a:p>
      </dgm:t>
    </dgm:pt>
    <dgm:pt modelId="{A8223F1A-D67F-4F4C-9C25-89520B25D18C}" type="pres">
      <dgm:prSet presAssocID="{BCAD7981-6F0E-4614-BCA1-90152B1DAC9F}" presName="linNode" presStyleCnt="0"/>
      <dgm:spPr/>
    </dgm:pt>
    <dgm:pt modelId="{1B60BF0B-1B26-4FEB-8AE2-90B3E513BB11}" type="pres">
      <dgm:prSet presAssocID="{BCAD7981-6F0E-4614-BCA1-90152B1DAC9F}" presName="parentText" presStyleLbl="node1" presStyleIdx="0" presStyleCnt="4">
        <dgm:presLayoutVars>
          <dgm:chMax val="1"/>
          <dgm:bulletEnabled val="1"/>
        </dgm:presLayoutVars>
      </dgm:prSet>
      <dgm:spPr/>
      <dgm:t>
        <a:bodyPr/>
        <a:lstStyle/>
        <a:p>
          <a:endParaRPr lang="en-US"/>
        </a:p>
      </dgm:t>
    </dgm:pt>
    <dgm:pt modelId="{469D234F-440C-435F-8675-7708DB7C1CBF}" type="pres">
      <dgm:prSet presAssocID="{BCAD7981-6F0E-4614-BCA1-90152B1DAC9F}" presName="descendantText" presStyleLbl="alignAccFollowNode1" presStyleIdx="0" presStyleCnt="4">
        <dgm:presLayoutVars>
          <dgm:bulletEnabled val="1"/>
        </dgm:presLayoutVars>
      </dgm:prSet>
      <dgm:spPr/>
      <dgm:t>
        <a:bodyPr/>
        <a:lstStyle/>
        <a:p>
          <a:endParaRPr lang="en-US"/>
        </a:p>
      </dgm:t>
    </dgm:pt>
    <dgm:pt modelId="{2B958FE2-E394-4F47-8D30-BCBEB7E51D40}" type="pres">
      <dgm:prSet presAssocID="{D087CD37-789B-4B55-92B3-12294029A61C}" presName="sp" presStyleCnt="0"/>
      <dgm:spPr/>
    </dgm:pt>
    <dgm:pt modelId="{1439F85A-CE4D-40E7-92A0-9A2C8CED85A0}" type="pres">
      <dgm:prSet presAssocID="{AF84E244-67BB-4F0A-8907-1205DA833423}" presName="linNode" presStyleCnt="0"/>
      <dgm:spPr/>
    </dgm:pt>
    <dgm:pt modelId="{0CE8DC29-96B1-4C90-BC49-2220306F2398}" type="pres">
      <dgm:prSet presAssocID="{AF84E244-67BB-4F0A-8907-1205DA833423}" presName="parentText" presStyleLbl="node1" presStyleIdx="1" presStyleCnt="4">
        <dgm:presLayoutVars>
          <dgm:chMax val="1"/>
          <dgm:bulletEnabled val="1"/>
        </dgm:presLayoutVars>
      </dgm:prSet>
      <dgm:spPr/>
      <dgm:t>
        <a:bodyPr/>
        <a:lstStyle/>
        <a:p>
          <a:endParaRPr lang="en-US"/>
        </a:p>
      </dgm:t>
    </dgm:pt>
    <dgm:pt modelId="{67DB271E-8C14-42B3-B758-411339129E1E}" type="pres">
      <dgm:prSet presAssocID="{AF84E244-67BB-4F0A-8907-1205DA833423}" presName="descendantText" presStyleLbl="alignAccFollowNode1" presStyleIdx="1" presStyleCnt="4">
        <dgm:presLayoutVars>
          <dgm:bulletEnabled val="1"/>
        </dgm:presLayoutVars>
      </dgm:prSet>
      <dgm:spPr/>
      <dgm:t>
        <a:bodyPr/>
        <a:lstStyle/>
        <a:p>
          <a:endParaRPr lang="en-US"/>
        </a:p>
      </dgm:t>
    </dgm:pt>
    <dgm:pt modelId="{7831EFF2-FDB6-4EAD-9643-241BB3C4EC5E}" type="pres">
      <dgm:prSet presAssocID="{5F1CB30A-2639-4A58-843F-99AB33C23898}" presName="sp" presStyleCnt="0"/>
      <dgm:spPr/>
    </dgm:pt>
    <dgm:pt modelId="{40DA55E2-5078-4345-BD98-8A2DC5CF485C}" type="pres">
      <dgm:prSet presAssocID="{A209F6A6-8885-4FDE-9E30-A3010425CA8D}" presName="linNode" presStyleCnt="0"/>
      <dgm:spPr/>
    </dgm:pt>
    <dgm:pt modelId="{FCC6326B-9F6E-4EA2-B318-F20E0CFEA2E3}" type="pres">
      <dgm:prSet presAssocID="{A209F6A6-8885-4FDE-9E30-A3010425CA8D}" presName="parentText" presStyleLbl="node1" presStyleIdx="2" presStyleCnt="4">
        <dgm:presLayoutVars>
          <dgm:chMax val="1"/>
          <dgm:bulletEnabled val="1"/>
        </dgm:presLayoutVars>
      </dgm:prSet>
      <dgm:spPr/>
      <dgm:t>
        <a:bodyPr/>
        <a:lstStyle/>
        <a:p>
          <a:endParaRPr lang="en-US"/>
        </a:p>
      </dgm:t>
    </dgm:pt>
    <dgm:pt modelId="{05B20511-7984-4BEB-A072-8215FEF2408F}" type="pres">
      <dgm:prSet presAssocID="{A209F6A6-8885-4FDE-9E30-A3010425CA8D}" presName="descendantText" presStyleLbl="alignAccFollowNode1" presStyleIdx="2" presStyleCnt="4">
        <dgm:presLayoutVars>
          <dgm:bulletEnabled val="1"/>
        </dgm:presLayoutVars>
      </dgm:prSet>
      <dgm:spPr/>
      <dgm:t>
        <a:bodyPr/>
        <a:lstStyle/>
        <a:p>
          <a:endParaRPr lang="en-US"/>
        </a:p>
      </dgm:t>
    </dgm:pt>
    <dgm:pt modelId="{12903120-3AB2-4A5B-866A-FF6D414BC4C9}" type="pres">
      <dgm:prSet presAssocID="{3AF4A46B-8BAD-4FE2-A561-2BB56436AE24}" presName="sp" presStyleCnt="0"/>
      <dgm:spPr/>
    </dgm:pt>
    <dgm:pt modelId="{DFB9EEC3-7C89-4177-AAAF-1F7BA1CA5494}" type="pres">
      <dgm:prSet presAssocID="{81A5A4DE-F0DF-4F50-8327-44F7C0BEAFFB}" presName="linNode" presStyleCnt="0"/>
      <dgm:spPr/>
    </dgm:pt>
    <dgm:pt modelId="{B51FB1D4-BE75-4065-904C-BD512C31A510}" type="pres">
      <dgm:prSet presAssocID="{81A5A4DE-F0DF-4F50-8327-44F7C0BEAFFB}" presName="parentText" presStyleLbl="node1" presStyleIdx="3" presStyleCnt="4">
        <dgm:presLayoutVars>
          <dgm:chMax val="1"/>
          <dgm:bulletEnabled val="1"/>
        </dgm:presLayoutVars>
      </dgm:prSet>
      <dgm:spPr/>
      <dgm:t>
        <a:bodyPr/>
        <a:lstStyle/>
        <a:p>
          <a:endParaRPr lang="en-US"/>
        </a:p>
      </dgm:t>
    </dgm:pt>
    <dgm:pt modelId="{829DAE38-2012-4FED-9A5D-6ACB1A25933E}" type="pres">
      <dgm:prSet presAssocID="{81A5A4DE-F0DF-4F50-8327-44F7C0BEAFFB}" presName="descendantText" presStyleLbl="alignAccFollowNode1" presStyleIdx="3" presStyleCnt="4">
        <dgm:presLayoutVars>
          <dgm:bulletEnabled val="1"/>
        </dgm:presLayoutVars>
      </dgm:prSet>
      <dgm:spPr/>
      <dgm:t>
        <a:bodyPr/>
        <a:lstStyle/>
        <a:p>
          <a:endParaRPr lang="en-US"/>
        </a:p>
      </dgm:t>
    </dgm:pt>
  </dgm:ptLst>
  <dgm:cxnLst>
    <dgm:cxn modelId="{D9AB6B3F-06F6-4442-9860-992F89DFB15B}" type="presOf" srcId="{FEA4FAD1-E4DA-4842-9568-1275B5CC8C5E}" destId="{469D234F-440C-435F-8675-7708DB7C1CBF}" srcOrd="0" destOrd="0" presId="urn:microsoft.com/office/officeart/2005/8/layout/vList5"/>
    <dgm:cxn modelId="{D619C850-64AA-4620-AEFD-1605CD03DC91}" srcId="{53B3F9B4-3FBF-4C99-BC59-7CED2B706CB1}" destId="{A209F6A6-8885-4FDE-9E30-A3010425CA8D}" srcOrd="2" destOrd="0" parTransId="{AE741D6B-2FB9-430F-8BAA-6F0B78872C08}" sibTransId="{3AF4A46B-8BAD-4FE2-A561-2BB56436AE24}"/>
    <dgm:cxn modelId="{8722ACB8-65E4-41CD-B796-199E05138076}" srcId="{AF84E244-67BB-4F0A-8907-1205DA833423}" destId="{386B7B56-48A2-4B5E-82E2-3F4D8ECD7B13}" srcOrd="0" destOrd="0" parTransId="{F820CB25-53FC-4D11-BF67-16C049924F99}" sibTransId="{19E86A94-8E43-47BE-B344-48F89BBE6DB7}"/>
    <dgm:cxn modelId="{F15D5F84-D737-4629-A927-6660DECC4851}" type="presOf" srcId="{AF84E244-67BB-4F0A-8907-1205DA833423}" destId="{0CE8DC29-96B1-4C90-BC49-2220306F2398}" srcOrd="0" destOrd="0" presId="urn:microsoft.com/office/officeart/2005/8/layout/vList5"/>
    <dgm:cxn modelId="{2AC0AB13-0D22-410E-9327-400E25CDC1A4}" srcId="{53B3F9B4-3FBF-4C99-BC59-7CED2B706CB1}" destId="{81A5A4DE-F0DF-4F50-8327-44F7C0BEAFFB}" srcOrd="3" destOrd="0" parTransId="{EF42EF23-F1BD-46CD-A12B-F768598525E0}" sibTransId="{3C3E7924-F09F-4D8D-B334-5C448C6516B9}"/>
    <dgm:cxn modelId="{83D49E47-D688-4E7E-A06B-413A6E365142}" type="presOf" srcId="{386B7B56-48A2-4B5E-82E2-3F4D8ECD7B13}" destId="{67DB271E-8C14-42B3-B758-411339129E1E}" srcOrd="0" destOrd="0" presId="urn:microsoft.com/office/officeart/2005/8/layout/vList5"/>
    <dgm:cxn modelId="{B33D2352-34A2-4726-9AED-FDB6D38E2822}" type="presOf" srcId="{BCAD7981-6F0E-4614-BCA1-90152B1DAC9F}" destId="{1B60BF0B-1B26-4FEB-8AE2-90B3E513BB11}" srcOrd="0" destOrd="0" presId="urn:microsoft.com/office/officeart/2005/8/layout/vList5"/>
    <dgm:cxn modelId="{91FB410E-6E0E-4C6B-8D1B-77730C8934A3}" srcId="{53B3F9B4-3FBF-4C99-BC59-7CED2B706CB1}" destId="{BCAD7981-6F0E-4614-BCA1-90152B1DAC9F}" srcOrd="0" destOrd="0" parTransId="{CD69A3D4-8F88-4525-BABD-3458E9A6FD0D}" sibTransId="{D087CD37-789B-4B55-92B3-12294029A61C}"/>
    <dgm:cxn modelId="{5E249D34-51A5-4CDC-8DB5-B2F713B3524C}" type="presOf" srcId="{DD36E0E4-26F1-48AE-9AE7-434CD9655DE5}" destId="{829DAE38-2012-4FED-9A5D-6ACB1A25933E}" srcOrd="0" destOrd="0" presId="urn:microsoft.com/office/officeart/2005/8/layout/vList5"/>
    <dgm:cxn modelId="{E16C765B-BC27-4CCD-A7C0-9DA798E58627}" type="presOf" srcId="{9C8A4746-32C6-44CF-9652-800A4031AF3B}" destId="{05B20511-7984-4BEB-A072-8215FEF2408F}" srcOrd="0" destOrd="0" presId="urn:microsoft.com/office/officeart/2005/8/layout/vList5"/>
    <dgm:cxn modelId="{3FD48F96-607D-46DB-9A8F-49381B625CDD}" type="presOf" srcId="{81A5A4DE-F0DF-4F50-8327-44F7C0BEAFFB}" destId="{B51FB1D4-BE75-4065-904C-BD512C31A510}" srcOrd="0" destOrd="0" presId="urn:microsoft.com/office/officeart/2005/8/layout/vList5"/>
    <dgm:cxn modelId="{3E2CCCA4-F2FD-40C0-BFA7-ED68A973E114}" srcId="{81A5A4DE-F0DF-4F50-8327-44F7C0BEAFFB}" destId="{DD36E0E4-26F1-48AE-9AE7-434CD9655DE5}" srcOrd="0" destOrd="0" parTransId="{275A8977-5652-4184-A709-2D900D0A109A}" sibTransId="{7B1F2770-E529-4E0E-923A-0C52CC01B35D}"/>
    <dgm:cxn modelId="{1DBAF999-48AA-4109-B00A-AE0C6C40AE6E}" type="presOf" srcId="{53B3F9B4-3FBF-4C99-BC59-7CED2B706CB1}" destId="{C5246203-1A11-42E2-B09D-71C2A50D1B30}" srcOrd="0" destOrd="0" presId="urn:microsoft.com/office/officeart/2005/8/layout/vList5"/>
    <dgm:cxn modelId="{CEB07E1F-641A-49DC-B6FC-6F5AC87387F9}" type="presOf" srcId="{A209F6A6-8885-4FDE-9E30-A3010425CA8D}" destId="{FCC6326B-9F6E-4EA2-B318-F20E0CFEA2E3}" srcOrd="0" destOrd="0" presId="urn:microsoft.com/office/officeart/2005/8/layout/vList5"/>
    <dgm:cxn modelId="{3E156FF5-25E4-4900-84C8-4F4352BD6C70}" srcId="{BCAD7981-6F0E-4614-BCA1-90152B1DAC9F}" destId="{FEA4FAD1-E4DA-4842-9568-1275B5CC8C5E}" srcOrd="0" destOrd="0" parTransId="{E6AD0B99-FF38-4D4D-BED2-709BBA3E8C00}" sibTransId="{AC8248BA-9738-4AE9-9051-E7D2847E14DB}"/>
    <dgm:cxn modelId="{197D8A93-FB53-4F15-B150-DDE5B2A22EB3}" srcId="{A209F6A6-8885-4FDE-9E30-A3010425CA8D}" destId="{9C8A4746-32C6-44CF-9652-800A4031AF3B}" srcOrd="0" destOrd="0" parTransId="{865982B2-AB15-4295-9D73-2CF99308C458}" sibTransId="{53445FC7-CCA5-4BAA-974A-73B11BC2B9AA}"/>
    <dgm:cxn modelId="{DA4A32AB-A767-4CFD-9D49-81CC80FCCAD8}" srcId="{53B3F9B4-3FBF-4C99-BC59-7CED2B706CB1}" destId="{AF84E244-67BB-4F0A-8907-1205DA833423}" srcOrd="1" destOrd="0" parTransId="{10ACEC30-9B31-47D3-BBF3-06D300209AFC}" sibTransId="{5F1CB30A-2639-4A58-843F-99AB33C23898}"/>
    <dgm:cxn modelId="{5150072A-43B6-45E6-BC2D-64D8D953988B}" type="presParOf" srcId="{C5246203-1A11-42E2-B09D-71C2A50D1B30}" destId="{A8223F1A-D67F-4F4C-9C25-89520B25D18C}" srcOrd="0" destOrd="0" presId="urn:microsoft.com/office/officeart/2005/8/layout/vList5"/>
    <dgm:cxn modelId="{86D8B701-1E22-427D-ACF8-FEC111E6EDF6}" type="presParOf" srcId="{A8223F1A-D67F-4F4C-9C25-89520B25D18C}" destId="{1B60BF0B-1B26-4FEB-8AE2-90B3E513BB11}" srcOrd="0" destOrd="0" presId="urn:microsoft.com/office/officeart/2005/8/layout/vList5"/>
    <dgm:cxn modelId="{FCF2F4A7-95DF-4C7B-9BB2-EC992A6D68CC}" type="presParOf" srcId="{A8223F1A-D67F-4F4C-9C25-89520B25D18C}" destId="{469D234F-440C-435F-8675-7708DB7C1CBF}" srcOrd="1" destOrd="0" presId="urn:microsoft.com/office/officeart/2005/8/layout/vList5"/>
    <dgm:cxn modelId="{3BB32553-A2FD-47FC-AB15-7063081ECF28}" type="presParOf" srcId="{C5246203-1A11-42E2-B09D-71C2A50D1B30}" destId="{2B958FE2-E394-4F47-8D30-BCBEB7E51D40}" srcOrd="1" destOrd="0" presId="urn:microsoft.com/office/officeart/2005/8/layout/vList5"/>
    <dgm:cxn modelId="{9C527C40-296E-47A2-B5EF-E29B5B70BFB9}" type="presParOf" srcId="{C5246203-1A11-42E2-B09D-71C2A50D1B30}" destId="{1439F85A-CE4D-40E7-92A0-9A2C8CED85A0}" srcOrd="2" destOrd="0" presId="urn:microsoft.com/office/officeart/2005/8/layout/vList5"/>
    <dgm:cxn modelId="{8813E6E7-C034-45E2-89F4-9DC22E887C78}" type="presParOf" srcId="{1439F85A-CE4D-40E7-92A0-9A2C8CED85A0}" destId="{0CE8DC29-96B1-4C90-BC49-2220306F2398}" srcOrd="0" destOrd="0" presId="urn:microsoft.com/office/officeart/2005/8/layout/vList5"/>
    <dgm:cxn modelId="{6CF40A59-BCB6-4EF2-B471-A0B0AA89CA1D}" type="presParOf" srcId="{1439F85A-CE4D-40E7-92A0-9A2C8CED85A0}" destId="{67DB271E-8C14-42B3-B758-411339129E1E}" srcOrd="1" destOrd="0" presId="urn:microsoft.com/office/officeart/2005/8/layout/vList5"/>
    <dgm:cxn modelId="{A2398A64-52E9-4FA5-865F-FAD2EDFA6295}" type="presParOf" srcId="{C5246203-1A11-42E2-B09D-71C2A50D1B30}" destId="{7831EFF2-FDB6-4EAD-9643-241BB3C4EC5E}" srcOrd="3" destOrd="0" presId="urn:microsoft.com/office/officeart/2005/8/layout/vList5"/>
    <dgm:cxn modelId="{EE4433D6-7FEC-4681-AFE2-84647496E721}" type="presParOf" srcId="{C5246203-1A11-42E2-B09D-71C2A50D1B30}" destId="{40DA55E2-5078-4345-BD98-8A2DC5CF485C}" srcOrd="4" destOrd="0" presId="urn:microsoft.com/office/officeart/2005/8/layout/vList5"/>
    <dgm:cxn modelId="{A886EAA1-99B1-4505-A091-309C23BB335A}" type="presParOf" srcId="{40DA55E2-5078-4345-BD98-8A2DC5CF485C}" destId="{FCC6326B-9F6E-4EA2-B318-F20E0CFEA2E3}" srcOrd="0" destOrd="0" presId="urn:microsoft.com/office/officeart/2005/8/layout/vList5"/>
    <dgm:cxn modelId="{648DAD39-847D-49DA-923A-04BAE8ACC7D2}" type="presParOf" srcId="{40DA55E2-5078-4345-BD98-8A2DC5CF485C}" destId="{05B20511-7984-4BEB-A072-8215FEF2408F}" srcOrd="1" destOrd="0" presId="urn:microsoft.com/office/officeart/2005/8/layout/vList5"/>
    <dgm:cxn modelId="{072089D1-D435-4A99-8CAA-AA0087246221}" type="presParOf" srcId="{C5246203-1A11-42E2-B09D-71C2A50D1B30}" destId="{12903120-3AB2-4A5B-866A-FF6D414BC4C9}" srcOrd="5" destOrd="0" presId="urn:microsoft.com/office/officeart/2005/8/layout/vList5"/>
    <dgm:cxn modelId="{E5C8124D-194F-4369-BA9B-E1F8B7562EF4}" type="presParOf" srcId="{C5246203-1A11-42E2-B09D-71C2A50D1B30}" destId="{DFB9EEC3-7C89-4177-AAAF-1F7BA1CA5494}" srcOrd="6" destOrd="0" presId="urn:microsoft.com/office/officeart/2005/8/layout/vList5"/>
    <dgm:cxn modelId="{84A44416-B769-455A-95ED-4F4132E45849}" type="presParOf" srcId="{DFB9EEC3-7C89-4177-AAAF-1F7BA1CA5494}" destId="{B51FB1D4-BE75-4065-904C-BD512C31A510}" srcOrd="0" destOrd="0" presId="urn:microsoft.com/office/officeart/2005/8/layout/vList5"/>
    <dgm:cxn modelId="{AFFCDA50-E793-430D-9951-564BFBE3EEE9}" type="presParOf" srcId="{DFB9EEC3-7C89-4177-AAAF-1F7BA1CA5494}" destId="{829DAE38-2012-4FED-9A5D-6ACB1A2593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A704C-AE26-460D-B9B2-857213F50E0E}"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en-US"/>
        </a:p>
      </dgm:t>
    </dgm:pt>
    <dgm:pt modelId="{44CD4B3D-27E2-44F6-893E-A02D82927ED5}">
      <dgm:prSet/>
      <dgm:spPr>
        <a:solidFill>
          <a:srgbClr val="006699"/>
        </a:solidFill>
      </dgm:spPr>
      <dgm:t>
        <a:bodyPr/>
        <a:lstStyle/>
        <a:p>
          <a:pPr rtl="0"/>
          <a:r>
            <a:rPr lang="en-US" dirty="0" smtClean="0"/>
            <a:t>Vulvar </a:t>
          </a:r>
          <a:endParaRPr lang="en-US" dirty="0"/>
        </a:p>
      </dgm:t>
    </dgm:pt>
    <dgm:pt modelId="{DE1DC4E1-4B99-4486-9F2B-9DA19427B098}" type="parTrans" cxnId="{79439C7F-D6DB-4650-B771-4FCE01E463C6}">
      <dgm:prSet/>
      <dgm:spPr/>
      <dgm:t>
        <a:bodyPr/>
        <a:lstStyle/>
        <a:p>
          <a:endParaRPr lang="en-US"/>
        </a:p>
      </dgm:t>
    </dgm:pt>
    <dgm:pt modelId="{37FA3953-C6BB-4BE4-9B34-E220F9C9C58D}" type="sibTrans" cxnId="{79439C7F-D6DB-4650-B771-4FCE01E463C6}">
      <dgm:prSet/>
      <dgm:spPr/>
      <dgm:t>
        <a:bodyPr/>
        <a:lstStyle/>
        <a:p>
          <a:endParaRPr lang="en-US"/>
        </a:p>
      </dgm:t>
    </dgm:pt>
    <dgm:pt modelId="{DD08DFA4-0673-4006-B849-9BFBE65AFF59}">
      <dgm:prSet custT="1"/>
      <dgm:spPr>
        <a:gradFill flip="none" rotWithShape="1">
          <a:gsLst>
            <a:gs pos="99000">
              <a:srgbClr val="F79646"/>
            </a:gs>
            <a:gs pos="100000">
              <a:srgbClr val="FFFFFF"/>
            </a:gs>
          </a:gsLst>
          <a:lin ang="0" scaled="1"/>
          <a:tileRect/>
        </a:gradFill>
      </dgm:spPr>
      <dgm:t>
        <a:bodyPr/>
        <a:lstStyle/>
        <a:p>
          <a:pPr rtl="0"/>
          <a:r>
            <a:rPr lang="en-US" sz="2000" dirty="0" smtClean="0">
              <a:solidFill>
                <a:schemeClr val="bg1"/>
              </a:solidFill>
            </a:rPr>
            <a:t>Dyspareunia, pruritus, burning </a:t>
          </a:r>
          <a:endParaRPr lang="en-US" sz="2000" dirty="0">
            <a:solidFill>
              <a:schemeClr val="bg1"/>
            </a:solidFill>
          </a:endParaRPr>
        </a:p>
      </dgm:t>
    </dgm:pt>
    <dgm:pt modelId="{5F82FB84-B7BF-4E82-8D7D-BE95526509DD}" type="parTrans" cxnId="{10AD0E07-7971-47EF-901B-BF1E1A6ECD4E}">
      <dgm:prSet/>
      <dgm:spPr/>
      <dgm:t>
        <a:bodyPr/>
        <a:lstStyle/>
        <a:p>
          <a:endParaRPr lang="en-US"/>
        </a:p>
      </dgm:t>
    </dgm:pt>
    <dgm:pt modelId="{DDD016C9-5BF8-4C22-8FCE-16277BA0A33A}" type="sibTrans" cxnId="{10AD0E07-7971-47EF-901B-BF1E1A6ECD4E}">
      <dgm:prSet/>
      <dgm:spPr/>
      <dgm:t>
        <a:bodyPr/>
        <a:lstStyle/>
        <a:p>
          <a:endParaRPr lang="en-US"/>
        </a:p>
      </dgm:t>
    </dgm:pt>
    <dgm:pt modelId="{7C5D14CA-BE26-4256-A0F1-463EC2ACB3BD}">
      <dgm:prSet/>
      <dgm:spPr>
        <a:solidFill>
          <a:srgbClr val="006699"/>
        </a:solidFill>
      </dgm:spPr>
      <dgm:t>
        <a:bodyPr/>
        <a:lstStyle/>
        <a:p>
          <a:pPr rtl="0"/>
          <a:r>
            <a:rPr lang="en-US" dirty="0" smtClean="0"/>
            <a:t>Penile</a:t>
          </a:r>
          <a:endParaRPr lang="en-US" dirty="0"/>
        </a:p>
      </dgm:t>
    </dgm:pt>
    <dgm:pt modelId="{83B05690-4B88-490F-9D65-01FA51CE4D4C}" type="parTrans" cxnId="{139DC4E8-756E-4F32-9DA8-4B1876CD4C68}">
      <dgm:prSet/>
      <dgm:spPr/>
      <dgm:t>
        <a:bodyPr/>
        <a:lstStyle/>
        <a:p>
          <a:endParaRPr lang="en-US"/>
        </a:p>
      </dgm:t>
    </dgm:pt>
    <dgm:pt modelId="{A5F43392-3758-4BDE-987A-2F6302B7E487}" type="sibTrans" cxnId="{139DC4E8-756E-4F32-9DA8-4B1876CD4C68}">
      <dgm:prSet/>
      <dgm:spPr/>
      <dgm:t>
        <a:bodyPr/>
        <a:lstStyle/>
        <a:p>
          <a:endParaRPr lang="en-US"/>
        </a:p>
      </dgm:t>
    </dgm:pt>
    <dgm:pt modelId="{B08E9E8F-B711-4621-A89A-64B97FB42A64}">
      <dgm:prSet custT="1"/>
      <dgm:spPr>
        <a:gradFill flip="none" rotWithShape="1">
          <a:gsLst>
            <a:gs pos="99000">
              <a:srgbClr val="F79646"/>
            </a:gs>
            <a:gs pos="100000">
              <a:srgbClr val="FFFFFF"/>
            </a:gs>
          </a:gsLst>
          <a:lin ang="0" scaled="1"/>
          <a:tileRect/>
        </a:gradFill>
      </dgm:spPr>
      <dgm:t>
        <a:bodyPr/>
        <a:lstStyle/>
        <a:p>
          <a:pPr rtl="0"/>
          <a:r>
            <a:rPr lang="en-US" sz="2000" dirty="0" smtClean="0">
              <a:solidFill>
                <a:schemeClr val="bg1"/>
              </a:solidFill>
            </a:rPr>
            <a:t>Occasional itching </a:t>
          </a:r>
          <a:endParaRPr lang="en-US" sz="2000" dirty="0">
            <a:solidFill>
              <a:schemeClr val="bg1"/>
            </a:solidFill>
          </a:endParaRPr>
        </a:p>
      </dgm:t>
    </dgm:pt>
    <dgm:pt modelId="{E3A4E826-1823-4FCB-BC67-E65E929C2122}" type="parTrans" cxnId="{42C40EA1-DFB6-4BFF-8947-BA8C23C17199}">
      <dgm:prSet/>
      <dgm:spPr/>
      <dgm:t>
        <a:bodyPr/>
        <a:lstStyle/>
        <a:p>
          <a:endParaRPr lang="en-US"/>
        </a:p>
      </dgm:t>
    </dgm:pt>
    <dgm:pt modelId="{39BF73C2-F16B-4CE3-A2BE-3EE1EA47DD79}" type="sibTrans" cxnId="{42C40EA1-DFB6-4BFF-8947-BA8C23C17199}">
      <dgm:prSet/>
      <dgm:spPr/>
      <dgm:t>
        <a:bodyPr/>
        <a:lstStyle/>
        <a:p>
          <a:endParaRPr lang="en-US"/>
        </a:p>
      </dgm:t>
    </dgm:pt>
    <dgm:pt modelId="{7CE44B2B-EEF2-4388-9789-E845D2A96EAB}">
      <dgm:prSet/>
      <dgm:spPr>
        <a:solidFill>
          <a:srgbClr val="006699"/>
        </a:solidFill>
      </dgm:spPr>
      <dgm:t>
        <a:bodyPr/>
        <a:lstStyle/>
        <a:p>
          <a:pPr rtl="0"/>
          <a:r>
            <a:rPr lang="en-US" dirty="0" smtClean="0"/>
            <a:t>Urethral </a:t>
          </a:r>
          <a:r>
            <a:rPr lang="en-US" dirty="0" err="1" smtClean="0"/>
            <a:t>meatal</a:t>
          </a:r>
          <a:endParaRPr lang="en-US" dirty="0"/>
        </a:p>
      </dgm:t>
    </dgm:pt>
    <dgm:pt modelId="{095806E9-6432-4C33-8925-2703639D2147}" type="parTrans" cxnId="{9F3896CD-48A6-474E-AEE3-314D22DD3493}">
      <dgm:prSet/>
      <dgm:spPr/>
      <dgm:t>
        <a:bodyPr/>
        <a:lstStyle/>
        <a:p>
          <a:endParaRPr lang="en-US"/>
        </a:p>
      </dgm:t>
    </dgm:pt>
    <dgm:pt modelId="{E709702A-41F3-4161-BCF6-58651C114B6D}" type="sibTrans" cxnId="{9F3896CD-48A6-474E-AEE3-314D22DD3493}">
      <dgm:prSet/>
      <dgm:spPr/>
      <dgm:t>
        <a:bodyPr/>
        <a:lstStyle/>
        <a:p>
          <a:endParaRPr lang="en-US"/>
        </a:p>
      </dgm:t>
    </dgm:pt>
    <dgm:pt modelId="{14B797BE-7B33-4446-B3B5-10264738436F}">
      <dgm:prSet custT="1"/>
      <dgm:spPr>
        <a:gradFill flip="none" rotWithShape="1">
          <a:gsLst>
            <a:gs pos="99000">
              <a:srgbClr val="F79646"/>
            </a:gs>
            <a:gs pos="100000">
              <a:srgbClr val="FFFFFF"/>
            </a:gs>
          </a:gsLst>
          <a:lin ang="0" scaled="1"/>
          <a:tileRect/>
        </a:gradFill>
      </dgm:spPr>
      <dgm:t>
        <a:bodyPr/>
        <a:lstStyle/>
        <a:p>
          <a:pPr rtl="0"/>
          <a:r>
            <a:rPr lang="en-US" sz="2000" dirty="0" smtClean="0">
              <a:solidFill>
                <a:schemeClr val="bg1"/>
              </a:solidFill>
            </a:rPr>
            <a:t>Hematuria or difficulty urinating</a:t>
          </a:r>
          <a:endParaRPr lang="en-US" sz="2000" dirty="0">
            <a:solidFill>
              <a:schemeClr val="bg1"/>
            </a:solidFill>
          </a:endParaRPr>
        </a:p>
      </dgm:t>
    </dgm:pt>
    <dgm:pt modelId="{77D31A80-2E5B-4A82-B706-D372E6D3577A}" type="parTrans" cxnId="{8C7712EA-6B36-497D-9201-E3935164147D}">
      <dgm:prSet/>
      <dgm:spPr/>
      <dgm:t>
        <a:bodyPr/>
        <a:lstStyle/>
        <a:p>
          <a:endParaRPr lang="en-US"/>
        </a:p>
      </dgm:t>
    </dgm:pt>
    <dgm:pt modelId="{1DB65A15-7FEC-4B94-8189-7D1687470C36}" type="sibTrans" cxnId="{8C7712EA-6B36-497D-9201-E3935164147D}">
      <dgm:prSet/>
      <dgm:spPr/>
      <dgm:t>
        <a:bodyPr/>
        <a:lstStyle/>
        <a:p>
          <a:endParaRPr lang="en-US"/>
        </a:p>
      </dgm:t>
    </dgm:pt>
    <dgm:pt modelId="{47FE09AE-4EBB-4C24-86E1-709938AE753B}">
      <dgm:prSet/>
      <dgm:spPr>
        <a:solidFill>
          <a:srgbClr val="006699"/>
        </a:solidFill>
      </dgm:spPr>
      <dgm:t>
        <a:bodyPr/>
        <a:lstStyle/>
        <a:p>
          <a:pPr rtl="0"/>
          <a:r>
            <a:rPr lang="en-US" dirty="0" smtClean="0"/>
            <a:t>Vaginal</a:t>
          </a:r>
          <a:endParaRPr lang="en-US" dirty="0"/>
        </a:p>
      </dgm:t>
    </dgm:pt>
    <dgm:pt modelId="{6A8FDBD1-BDF3-47EA-954B-C8095CC91CCB}" type="parTrans" cxnId="{B894E6E9-CE04-4357-85E5-5EA0567DBE4C}">
      <dgm:prSet/>
      <dgm:spPr/>
      <dgm:t>
        <a:bodyPr/>
        <a:lstStyle/>
        <a:p>
          <a:endParaRPr lang="en-US"/>
        </a:p>
      </dgm:t>
    </dgm:pt>
    <dgm:pt modelId="{FA5E4FEB-6E4B-4B45-8825-814A556E5FE1}" type="sibTrans" cxnId="{B894E6E9-CE04-4357-85E5-5EA0567DBE4C}">
      <dgm:prSet/>
      <dgm:spPr/>
      <dgm:t>
        <a:bodyPr/>
        <a:lstStyle/>
        <a:p>
          <a:endParaRPr lang="en-US"/>
        </a:p>
      </dgm:t>
    </dgm:pt>
    <dgm:pt modelId="{CB8EFFB1-7AE3-43A4-B56A-270751EBB06A}">
      <dgm:prSet custT="1"/>
      <dgm:spPr>
        <a:gradFill flip="none" rotWithShape="1">
          <a:gsLst>
            <a:gs pos="99000">
              <a:srgbClr val="F79646"/>
            </a:gs>
            <a:gs pos="100000">
              <a:srgbClr val="FFFFFF"/>
            </a:gs>
          </a:gsLst>
          <a:lin ang="0" scaled="1"/>
          <a:tileRect/>
        </a:gradFill>
      </dgm:spPr>
      <dgm:t>
        <a:bodyPr/>
        <a:lstStyle/>
        <a:p>
          <a:pPr rtl="0"/>
          <a:r>
            <a:rPr lang="en-US" sz="2000" dirty="0" smtClean="0">
              <a:solidFill>
                <a:schemeClr val="bg1"/>
              </a:solidFill>
            </a:rPr>
            <a:t>Discharge, bleeding </a:t>
          </a:r>
          <a:endParaRPr lang="en-US" sz="2000" dirty="0">
            <a:solidFill>
              <a:schemeClr val="bg1"/>
            </a:solidFill>
          </a:endParaRPr>
        </a:p>
      </dgm:t>
    </dgm:pt>
    <dgm:pt modelId="{734B8F6C-1260-4F2D-A4D4-AC8CB69624A4}" type="parTrans" cxnId="{C52AA6F5-4506-4D09-A5EA-3F454456E7EA}">
      <dgm:prSet/>
      <dgm:spPr/>
      <dgm:t>
        <a:bodyPr/>
        <a:lstStyle/>
        <a:p>
          <a:endParaRPr lang="en-US"/>
        </a:p>
      </dgm:t>
    </dgm:pt>
    <dgm:pt modelId="{16557DA7-3739-4E70-9F02-AEA3F6B2D575}" type="sibTrans" cxnId="{C52AA6F5-4506-4D09-A5EA-3F454456E7EA}">
      <dgm:prSet/>
      <dgm:spPr/>
      <dgm:t>
        <a:bodyPr/>
        <a:lstStyle/>
        <a:p>
          <a:endParaRPr lang="en-US"/>
        </a:p>
      </dgm:t>
    </dgm:pt>
    <dgm:pt modelId="{804F0D16-F734-484E-8767-0333F5B8DEAF}">
      <dgm:prSet/>
      <dgm:spPr>
        <a:solidFill>
          <a:srgbClr val="006699"/>
        </a:solidFill>
      </dgm:spPr>
      <dgm:t>
        <a:bodyPr/>
        <a:lstStyle/>
        <a:p>
          <a:pPr rtl="0"/>
          <a:r>
            <a:rPr lang="en-US" dirty="0" smtClean="0"/>
            <a:t>Perianal</a:t>
          </a:r>
          <a:endParaRPr lang="en-US" dirty="0"/>
        </a:p>
      </dgm:t>
    </dgm:pt>
    <dgm:pt modelId="{D364F43B-C8D8-46FB-B283-B4CC78B64053}" type="parTrans" cxnId="{248F3CCD-0EA2-4623-AEF6-B20B1D496EEB}">
      <dgm:prSet/>
      <dgm:spPr/>
      <dgm:t>
        <a:bodyPr/>
        <a:lstStyle/>
        <a:p>
          <a:endParaRPr lang="en-US"/>
        </a:p>
      </dgm:t>
    </dgm:pt>
    <dgm:pt modelId="{50025035-2ADC-4AC0-A46C-0F5D312290B3}" type="sibTrans" cxnId="{248F3CCD-0EA2-4623-AEF6-B20B1D496EEB}">
      <dgm:prSet/>
      <dgm:spPr/>
      <dgm:t>
        <a:bodyPr/>
        <a:lstStyle/>
        <a:p>
          <a:endParaRPr lang="en-US"/>
        </a:p>
      </dgm:t>
    </dgm:pt>
    <dgm:pt modelId="{6B9E3591-A88F-4EAC-AF73-C0348D81476D}">
      <dgm:prSet custT="1"/>
      <dgm:spPr>
        <a:gradFill flip="none" rotWithShape="1">
          <a:gsLst>
            <a:gs pos="99000">
              <a:srgbClr val="F79646"/>
            </a:gs>
            <a:gs pos="100000">
              <a:srgbClr val="FFFFFF"/>
            </a:gs>
          </a:gsLst>
          <a:lin ang="0" scaled="1"/>
          <a:tileRect/>
        </a:gradFill>
      </dgm:spPr>
      <dgm:t>
        <a:bodyPr/>
        <a:lstStyle/>
        <a:p>
          <a:pPr rtl="0"/>
          <a:r>
            <a:rPr lang="en-US" sz="2000" dirty="0" smtClean="0">
              <a:solidFill>
                <a:schemeClr val="bg1"/>
              </a:solidFill>
            </a:rPr>
            <a:t>Pain, bleeding, itching</a:t>
          </a:r>
          <a:endParaRPr lang="en-US" sz="2000" dirty="0">
            <a:solidFill>
              <a:schemeClr val="bg1"/>
            </a:solidFill>
          </a:endParaRPr>
        </a:p>
      </dgm:t>
    </dgm:pt>
    <dgm:pt modelId="{B68CFB0E-7AB5-4EED-B76F-BB824F8C5AC4}" type="parTrans" cxnId="{819A76E3-47C5-4BB8-A0FB-C65CEEB1FCF5}">
      <dgm:prSet/>
      <dgm:spPr/>
      <dgm:t>
        <a:bodyPr/>
        <a:lstStyle/>
        <a:p>
          <a:endParaRPr lang="en-US"/>
        </a:p>
      </dgm:t>
    </dgm:pt>
    <dgm:pt modelId="{F349CCE5-977A-4259-A3B3-9155B0B36256}" type="sibTrans" cxnId="{819A76E3-47C5-4BB8-A0FB-C65CEEB1FCF5}">
      <dgm:prSet/>
      <dgm:spPr/>
      <dgm:t>
        <a:bodyPr/>
        <a:lstStyle/>
        <a:p>
          <a:endParaRPr lang="en-US"/>
        </a:p>
      </dgm:t>
    </dgm:pt>
    <dgm:pt modelId="{5E3550ED-26D2-454C-A274-B6EBD3FB5B70}">
      <dgm:prSet/>
      <dgm:spPr>
        <a:solidFill>
          <a:srgbClr val="006699"/>
        </a:solidFill>
      </dgm:spPr>
      <dgm:t>
        <a:bodyPr/>
        <a:lstStyle/>
        <a:p>
          <a:r>
            <a:rPr lang="en-US" dirty="0" smtClean="0"/>
            <a:t>Cervical</a:t>
          </a:r>
          <a:endParaRPr lang="en-US" dirty="0"/>
        </a:p>
      </dgm:t>
    </dgm:pt>
    <dgm:pt modelId="{92D17353-4E94-4448-A8A4-D2B2C3E9BCA6}" type="parTrans" cxnId="{BF0E0A79-6CD4-4D61-BED5-F92668474333}">
      <dgm:prSet/>
      <dgm:spPr/>
      <dgm:t>
        <a:bodyPr/>
        <a:lstStyle/>
        <a:p>
          <a:endParaRPr lang="en-US"/>
        </a:p>
      </dgm:t>
    </dgm:pt>
    <dgm:pt modelId="{CA45148F-825B-44BC-9D09-04CB6A271181}" type="sibTrans" cxnId="{BF0E0A79-6CD4-4D61-BED5-F92668474333}">
      <dgm:prSet/>
      <dgm:spPr/>
      <dgm:t>
        <a:bodyPr/>
        <a:lstStyle/>
        <a:p>
          <a:endParaRPr lang="en-US"/>
        </a:p>
      </dgm:t>
    </dgm:pt>
    <dgm:pt modelId="{87FB7A70-F790-43F1-9AED-0D169192FEB3}">
      <dgm:prSet custT="1"/>
      <dgm:spPr>
        <a:gradFill flip="none" rotWithShape="1">
          <a:gsLst>
            <a:gs pos="99000">
              <a:srgbClr val="F79646"/>
            </a:gs>
            <a:gs pos="100000">
              <a:srgbClr val="FFFFFF"/>
            </a:gs>
          </a:gsLst>
          <a:lin ang="0" scaled="1"/>
          <a:tileRect/>
        </a:gradFill>
        <a:scene3d>
          <a:camera prst="orthographicFront"/>
          <a:lightRig rig="threePt" dir="t">
            <a:rot lat="0" lon="0" rev="7500000"/>
          </a:lightRig>
        </a:scene3d>
        <a:sp3d extrusionH="190500" contourW="12700" prstMaterial="plastic">
          <a:bevelT w="120650" h="57150" prst="relaxedInset"/>
          <a:bevelB w="120650" h="38100"/>
          <a:contourClr>
            <a:schemeClr val="bg1"/>
          </a:contourClr>
        </a:sp3d>
      </dgm:spPr>
      <dgm:t>
        <a:bodyPr/>
        <a:lstStyle/>
        <a:p>
          <a:pPr algn="l" rtl="0"/>
          <a:r>
            <a:rPr lang="en-US" sz="2000" dirty="0" smtClean="0"/>
            <a:t>  •  Irregular or </a:t>
          </a:r>
          <a:r>
            <a:rPr lang="en-US" sz="2000" dirty="0" err="1" smtClean="0"/>
            <a:t>postcoital</a:t>
          </a:r>
          <a:r>
            <a:rPr lang="en-US" sz="2000" dirty="0" smtClean="0"/>
            <a:t> bleeding</a:t>
          </a:r>
          <a:endParaRPr lang="en-US" sz="2000" dirty="0"/>
        </a:p>
      </dgm:t>
    </dgm:pt>
    <dgm:pt modelId="{05C89EB3-CFD8-47C3-842A-A208713A9DDA}" type="parTrans" cxnId="{6F9224A2-3BF0-4704-9A4D-75A22B0FD672}">
      <dgm:prSet/>
      <dgm:spPr/>
      <dgm:t>
        <a:bodyPr/>
        <a:lstStyle/>
        <a:p>
          <a:endParaRPr lang="en-US"/>
        </a:p>
      </dgm:t>
    </dgm:pt>
    <dgm:pt modelId="{CC33CD62-095E-454C-AEE8-CCB3DDE9897D}" type="sibTrans" cxnId="{6F9224A2-3BF0-4704-9A4D-75A22B0FD672}">
      <dgm:prSet/>
      <dgm:spPr/>
      <dgm:t>
        <a:bodyPr/>
        <a:lstStyle/>
        <a:p>
          <a:endParaRPr lang="en-US"/>
        </a:p>
      </dgm:t>
    </dgm:pt>
    <dgm:pt modelId="{541DB039-84A5-4DE6-9BAF-31607A674D66}" type="pres">
      <dgm:prSet presAssocID="{C0CA704C-AE26-460D-B9B2-857213F50E0E}" presName="Name0" presStyleCnt="0">
        <dgm:presLayoutVars>
          <dgm:dir/>
          <dgm:animLvl val="lvl"/>
          <dgm:resizeHandles val="exact"/>
        </dgm:presLayoutVars>
      </dgm:prSet>
      <dgm:spPr/>
      <dgm:t>
        <a:bodyPr/>
        <a:lstStyle/>
        <a:p>
          <a:endParaRPr lang="en-US"/>
        </a:p>
      </dgm:t>
    </dgm:pt>
    <dgm:pt modelId="{7AC34438-185D-4F0E-BEA6-C19F499DFAE5}" type="pres">
      <dgm:prSet presAssocID="{44CD4B3D-27E2-44F6-893E-A02D82927ED5}" presName="linNode" presStyleCnt="0"/>
      <dgm:spPr/>
      <dgm:t>
        <a:bodyPr/>
        <a:lstStyle/>
        <a:p>
          <a:endParaRPr lang="en-US"/>
        </a:p>
      </dgm:t>
    </dgm:pt>
    <dgm:pt modelId="{5336BEA6-6D67-44D6-86B0-409267400F9B}" type="pres">
      <dgm:prSet presAssocID="{44CD4B3D-27E2-44F6-893E-A02D82927ED5}" presName="parentText" presStyleLbl="node1" presStyleIdx="0" presStyleCnt="7" custScaleY="91294">
        <dgm:presLayoutVars>
          <dgm:chMax val="1"/>
          <dgm:bulletEnabled val="1"/>
        </dgm:presLayoutVars>
      </dgm:prSet>
      <dgm:spPr/>
      <dgm:t>
        <a:bodyPr/>
        <a:lstStyle/>
        <a:p>
          <a:endParaRPr lang="en-US"/>
        </a:p>
      </dgm:t>
    </dgm:pt>
    <dgm:pt modelId="{6CC37377-CA19-41EF-890E-95C48DB0D8F4}" type="pres">
      <dgm:prSet presAssocID="{44CD4B3D-27E2-44F6-893E-A02D82927ED5}" presName="descendantText" presStyleLbl="alignAccFollowNode1" presStyleIdx="0" presStyleCnt="5">
        <dgm:presLayoutVars>
          <dgm:bulletEnabled val="1"/>
        </dgm:presLayoutVars>
      </dgm:prSet>
      <dgm:spPr/>
      <dgm:t>
        <a:bodyPr/>
        <a:lstStyle/>
        <a:p>
          <a:endParaRPr lang="en-US"/>
        </a:p>
      </dgm:t>
    </dgm:pt>
    <dgm:pt modelId="{6874C375-2F84-4EE4-908C-F1BD7D35BC1D}" type="pres">
      <dgm:prSet presAssocID="{37FA3953-C6BB-4BE4-9B34-E220F9C9C58D}" presName="sp" presStyleCnt="0"/>
      <dgm:spPr/>
      <dgm:t>
        <a:bodyPr/>
        <a:lstStyle/>
        <a:p>
          <a:endParaRPr lang="en-US"/>
        </a:p>
      </dgm:t>
    </dgm:pt>
    <dgm:pt modelId="{12A1137D-3ECD-489D-A5E5-63B35DD81452}" type="pres">
      <dgm:prSet presAssocID="{7C5D14CA-BE26-4256-A0F1-463EC2ACB3BD}" presName="linNode" presStyleCnt="0"/>
      <dgm:spPr/>
      <dgm:t>
        <a:bodyPr/>
        <a:lstStyle/>
        <a:p>
          <a:endParaRPr lang="en-US"/>
        </a:p>
      </dgm:t>
    </dgm:pt>
    <dgm:pt modelId="{5CBABD01-D4DE-4F0B-A649-7FD6DEA78B37}" type="pres">
      <dgm:prSet presAssocID="{7C5D14CA-BE26-4256-A0F1-463EC2ACB3BD}" presName="parentText" presStyleLbl="node1" presStyleIdx="1" presStyleCnt="7">
        <dgm:presLayoutVars>
          <dgm:chMax val="1"/>
          <dgm:bulletEnabled val="1"/>
        </dgm:presLayoutVars>
      </dgm:prSet>
      <dgm:spPr/>
      <dgm:t>
        <a:bodyPr/>
        <a:lstStyle/>
        <a:p>
          <a:endParaRPr lang="en-US"/>
        </a:p>
      </dgm:t>
    </dgm:pt>
    <dgm:pt modelId="{9EF15696-9940-4262-8594-9D447B58635B}" type="pres">
      <dgm:prSet presAssocID="{7C5D14CA-BE26-4256-A0F1-463EC2ACB3BD}" presName="descendantText" presStyleLbl="alignAccFollowNode1" presStyleIdx="1" presStyleCnt="5">
        <dgm:presLayoutVars>
          <dgm:bulletEnabled val="1"/>
        </dgm:presLayoutVars>
      </dgm:prSet>
      <dgm:spPr/>
      <dgm:t>
        <a:bodyPr/>
        <a:lstStyle/>
        <a:p>
          <a:endParaRPr lang="en-US"/>
        </a:p>
      </dgm:t>
    </dgm:pt>
    <dgm:pt modelId="{CBCD7C66-49C9-49A4-87E6-73C4DE6624E7}" type="pres">
      <dgm:prSet presAssocID="{A5F43392-3758-4BDE-987A-2F6302B7E487}" presName="sp" presStyleCnt="0"/>
      <dgm:spPr/>
      <dgm:t>
        <a:bodyPr/>
        <a:lstStyle/>
        <a:p>
          <a:endParaRPr lang="en-US"/>
        </a:p>
      </dgm:t>
    </dgm:pt>
    <dgm:pt modelId="{5BBF5B66-31B4-4AAB-AD98-6D22C0730986}" type="pres">
      <dgm:prSet presAssocID="{7CE44B2B-EEF2-4388-9789-E845D2A96EAB}" presName="linNode" presStyleCnt="0"/>
      <dgm:spPr/>
      <dgm:t>
        <a:bodyPr/>
        <a:lstStyle/>
        <a:p>
          <a:endParaRPr lang="en-US"/>
        </a:p>
      </dgm:t>
    </dgm:pt>
    <dgm:pt modelId="{C661A7B3-656D-4A9A-82DC-B10E1D1DFE54}" type="pres">
      <dgm:prSet presAssocID="{7CE44B2B-EEF2-4388-9789-E845D2A96EAB}" presName="parentText" presStyleLbl="node1" presStyleIdx="2" presStyleCnt="7">
        <dgm:presLayoutVars>
          <dgm:chMax val="1"/>
          <dgm:bulletEnabled val="1"/>
        </dgm:presLayoutVars>
      </dgm:prSet>
      <dgm:spPr/>
      <dgm:t>
        <a:bodyPr/>
        <a:lstStyle/>
        <a:p>
          <a:endParaRPr lang="en-US"/>
        </a:p>
      </dgm:t>
    </dgm:pt>
    <dgm:pt modelId="{5900A3C4-F033-43A9-B086-57A7301E117F}" type="pres">
      <dgm:prSet presAssocID="{7CE44B2B-EEF2-4388-9789-E845D2A96EAB}" presName="descendantText" presStyleLbl="alignAccFollowNode1" presStyleIdx="2" presStyleCnt="5">
        <dgm:presLayoutVars>
          <dgm:bulletEnabled val="1"/>
        </dgm:presLayoutVars>
      </dgm:prSet>
      <dgm:spPr/>
      <dgm:t>
        <a:bodyPr/>
        <a:lstStyle/>
        <a:p>
          <a:endParaRPr lang="en-US"/>
        </a:p>
      </dgm:t>
    </dgm:pt>
    <dgm:pt modelId="{9C2F826B-A729-471E-8C98-12F80489F93C}" type="pres">
      <dgm:prSet presAssocID="{E709702A-41F3-4161-BCF6-58651C114B6D}" presName="sp" presStyleCnt="0"/>
      <dgm:spPr/>
      <dgm:t>
        <a:bodyPr/>
        <a:lstStyle/>
        <a:p>
          <a:endParaRPr lang="en-US"/>
        </a:p>
      </dgm:t>
    </dgm:pt>
    <dgm:pt modelId="{D962D556-913C-4CE2-B192-B361C86A8BA5}" type="pres">
      <dgm:prSet presAssocID="{47FE09AE-4EBB-4C24-86E1-709938AE753B}" presName="linNode" presStyleCnt="0"/>
      <dgm:spPr/>
      <dgm:t>
        <a:bodyPr/>
        <a:lstStyle/>
        <a:p>
          <a:endParaRPr lang="en-US"/>
        </a:p>
      </dgm:t>
    </dgm:pt>
    <dgm:pt modelId="{9FA8F7FB-0ADB-493D-A64B-4AE96AA4BAB8}" type="pres">
      <dgm:prSet presAssocID="{47FE09AE-4EBB-4C24-86E1-709938AE753B}" presName="parentText" presStyleLbl="node1" presStyleIdx="3" presStyleCnt="7">
        <dgm:presLayoutVars>
          <dgm:chMax val="1"/>
          <dgm:bulletEnabled val="1"/>
        </dgm:presLayoutVars>
      </dgm:prSet>
      <dgm:spPr/>
      <dgm:t>
        <a:bodyPr/>
        <a:lstStyle/>
        <a:p>
          <a:endParaRPr lang="en-US"/>
        </a:p>
      </dgm:t>
    </dgm:pt>
    <dgm:pt modelId="{3AF89B1F-9F7A-4175-AD59-9A0A5BFE649D}" type="pres">
      <dgm:prSet presAssocID="{47FE09AE-4EBB-4C24-86E1-709938AE753B}" presName="descendantText" presStyleLbl="alignAccFollowNode1" presStyleIdx="3" presStyleCnt="5">
        <dgm:presLayoutVars>
          <dgm:bulletEnabled val="1"/>
        </dgm:presLayoutVars>
      </dgm:prSet>
      <dgm:spPr/>
      <dgm:t>
        <a:bodyPr/>
        <a:lstStyle/>
        <a:p>
          <a:endParaRPr lang="en-US"/>
        </a:p>
      </dgm:t>
    </dgm:pt>
    <dgm:pt modelId="{68A94FB3-F6C5-401C-B720-79D680D8777D}" type="pres">
      <dgm:prSet presAssocID="{FA5E4FEB-6E4B-4B45-8825-814A556E5FE1}" presName="sp" presStyleCnt="0"/>
      <dgm:spPr/>
      <dgm:t>
        <a:bodyPr/>
        <a:lstStyle/>
        <a:p>
          <a:endParaRPr lang="en-US"/>
        </a:p>
      </dgm:t>
    </dgm:pt>
    <dgm:pt modelId="{F4EACFD4-9078-40C5-BC37-6A7515DC10A8}" type="pres">
      <dgm:prSet presAssocID="{804F0D16-F734-484E-8767-0333F5B8DEAF}" presName="linNode" presStyleCnt="0"/>
      <dgm:spPr/>
      <dgm:t>
        <a:bodyPr/>
        <a:lstStyle/>
        <a:p>
          <a:endParaRPr lang="en-US"/>
        </a:p>
      </dgm:t>
    </dgm:pt>
    <dgm:pt modelId="{3701D873-7E6E-40E7-ADED-E248B0245796}" type="pres">
      <dgm:prSet presAssocID="{804F0D16-F734-484E-8767-0333F5B8DEAF}" presName="parentText" presStyleLbl="node1" presStyleIdx="4" presStyleCnt="7" custLinFactNeighborX="-1395" custLinFactNeighborY="-3525">
        <dgm:presLayoutVars>
          <dgm:chMax val="1"/>
          <dgm:bulletEnabled val="1"/>
        </dgm:presLayoutVars>
      </dgm:prSet>
      <dgm:spPr/>
      <dgm:t>
        <a:bodyPr/>
        <a:lstStyle/>
        <a:p>
          <a:endParaRPr lang="en-US"/>
        </a:p>
      </dgm:t>
    </dgm:pt>
    <dgm:pt modelId="{9B7F982F-DEEC-40A5-9B2D-DD0E48AEF2EC}" type="pres">
      <dgm:prSet presAssocID="{804F0D16-F734-484E-8767-0333F5B8DEAF}" presName="descendantText" presStyleLbl="alignAccFollowNode1" presStyleIdx="4" presStyleCnt="5">
        <dgm:presLayoutVars>
          <dgm:bulletEnabled val="1"/>
        </dgm:presLayoutVars>
      </dgm:prSet>
      <dgm:spPr/>
      <dgm:t>
        <a:bodyPr/>
        <a:lstStyle/>
        <a:p>
          <a:endParaRPr lang="en-US"/>
        </a:p>
      </dgm:t>
    </dgm:pt>
    <dgm:pt modelId="{E3B0A2DD-7006-45BD-8970-388A8A824D8E}" type="pres">
      <dgm:prSet presAssocID="{50025035-2ADC-4AC0-A46C-0F5D312290B3}" presName="sp" presStyleCnt="0"/>
      <dgm:spPr/>
      <dgm:t>
        <a:bodyPr/>
        <a:lstStyle/>
        <a:p>
          <a:endParaRPr lang="en-US"/>
        </a:p>
      </dgm:t>
    </dgm:pt>
    <dgm:pt modelId="{E94A1E84-2D0E-4E7A-ADFA-6765EBA239C2}" type="pres">
      <dgm:prSet presAssocID="{5E3550ED-26D2-454C-A274-B6EBD3FB5B70}" presName="linNode" presStyleCnt="0"/>
      <dgm:spPr/>
      <dgm:t>
        <a:bodyPr/>
        <a:lstStyle/>
        <a:p>
          <a:endParaRPr lang="en-US"/>
        </a:p>
      </dgm:t>
    </dgm:pt>
    <dgm:pt modelId="{99E09044-8E7E-4209-A675-501E8368014B}" type="pres">
      <dgm:prSet presAssocID="{5E3550ED-26D2-454C-A274-B6EBD3FB5B70}" presName="parentText" presStyleLbl="node1" presStyleIdx="5" presStyleCnt="7" custLinFactNeighborX="-2480" custLinFactNeighborY="-8266">
        <dgm:presLayoutVars>
          <dgm:chMax val="1"/>
          <dgm:bulletEnabled val="1"/>
        </dgm:presLayoutVars>
      </dgm:prSet>
      <dgm:spPr/>
      <dgm:t>
        <a:bodyPr/>
        <a:lstStyle/>
        <a:p>
          <a:endParaRPr lang="en-US"/>
        </a:p>
      </dgm:t>
    </dgm:pt>
    <dgm:pt modelId="{136D889E-9DD6-4F4B-A512-A118152D7395}" type="pres">
      <dgm:prSet presAssocID="{CA45148F-825B-44BC-9D09-04CB6A271181}" presName="sp" presStyleCnt="0"/>
      <dgm:spPr/>
      <dgm:t>
        <a:bodyPr/>
        <a:lstStyle/>
        <a:p>
          <a:endParaRPr lang="en-US"/>
        </a:p>
      </dgm:t>
    </dgm:pt>
    <dgm:pt modelId="{D9D29B18-A668-4E55-9037-0693CC5FE43B}" type="pres">
      <dgm:prSet presAssocID="{87FB7A70-F790-43F1-9AED-0D169192FEB3}" presName="linNode" presStyleCnt="0"/>
      <dgm:spPr/>
      <dgm:t>
        <a:bodyPr/>
        <a:lstStyle/>
        <a:p>
          <a:endParaRPr lang="en-US"/>
        </a:p>
      </dgm:t>
    </dgm:pt>
    <dgm:pt modelId="{E2B34177-A7BE-43F7-BE49-C2B1D7ABCC22}" type="pres">
      <dgm:prSet presAssocID="{87FB7A70-F790-43F1-9AED-0D169192FEB3}" presName="parentText" presStyleLbl="node1" presStyleIdx="6" presStyleCnt="7" custScaleX="177852" custScaleY="80483" custLinFactX="48810" custLinFactNeighborX="100000" custLinFactNeighborY="-99073">
        <dgm:presLayoutVars>
          <dgm:chMax val="1"/>
          <dgm:bulletEnabled val="1"/>
        </dgm:presLayoutVars>
      </dgm:prSet>
      <dgm:spPr/>
      <dgm:t>
        <a:bodyPr/>
        <a:lstStyle/>
        <a:p>
          <a:endParaRPr lang="en-US"/>
        </a:p>
      </dgm:t>
    </dgm:pt>
  </dgm:ptLst>
  <dgm:cxnLst>
    <dgm:cxn modelId="{E4ECB630-C702-4212-93B9-96A5F8430CE2}" type="presOf" srcId="{5E3550ED-26D2-454C-A274-B6EBD3FB5B70}" destId="{99E09044-8E7E-4209-A675-501E8368014B}" srcOrd="0" destOrd="0" presId="urn:microsoft.com/office/officeart/2005/8/layout/vList5"/>
    <dgm:cxn modelId="{139DC4E8-756E-4F32-9DA8-4B1876CD4C68}" srcId="{C0CA704C-AE26-460D-B9B2-857213F50E0E}" destId="{7C5D14CA-BE26-4256-A0F1-463EC2ACB3BD}" srcOrd="1" destOrd="0" parTransId="{83B05690-4B88-490F-9D65-01FA51CE4D4C}" sibTransId="{A5F43392-3758-4BDE-987A-2F6302B7E487}"/>
    <dgm:cxn modelId="{B894E6E9-CE04-4357-85E5-5EA0567DBE4C}" srcId="{C0CA704C-AE26-460D-B9B2-857213F50E0E}" destId="{47FE09AE-4EBB-4C24-86E1-709938AE753B}" srcOrd="3" destOrd="0" parTransId="{6A8FDBD1-BDF3-47EA-954B-C8095CC91CCB}" sibTransId="{FA5E4FEB-6E4B-4B45-8825-814A556E5FE1}"/>
    <dgm:cxn modelId="{BEA470E8-9576-4B51-BC7F-EF82A4F897FA}" type="presOf" srcId="{7C5D14CA-BE26-4256-A0F1-463EC2ACB3BD}" destId="{5CBABD01-D4DE-4F0B-A649-7FD6DEA78B37}" srcOrd="0" destOrd="0" presId="urn:microsoft.com/office/officeart/2005/8/layout/vList5"/>
    <dgm:cxn modelId="{5793863F-44FC-4574-8433-B5A3EEF3F520}" type="presOf" srcId="{14B797BE-7B33-4446-B3B5-10264738436F}" destId="{5900A3C4-F033-43A9-B086-57A7301E117F}" srcOrd="0" destOrd="0" presId="urn:microsoft.com/office/officeart/2005/8/layout/vList5"/>
    <dgm:cxn modelId="{67499B12-17B0-447E-A093-3347783BDFEC}" type="presOf" srcId="{804F0D16-F734-484E-8767-0333F5B8DEAF}" destId="{3701D873-7E6E-40E7-ADED-E248B0245796}" srcOrd="0" destOrd="0" presId="urn:microsoft.com/office/officeart/2005/8/layout/vList5"/>
    <dgm:cxn modelId="{BF0E0A79-6CD4-4D61-BED5-F92668474333}" srcId="{C0CA704C-AE26-460D-B9B2-857213F50E0E}" destId="{5E3550ED-26D2-454C-A274-B6EBD3FB5B70}" srcOrd="5" destOrd="0" parTransId="{92D17353-4E94-4448-A8A4-D2B2C3E9BCA6}" sibTransId="{CA45148F-825B-44BC-9D09-04CB6A271181}"/>
    <dgm:cxn modelId="{E8212556-16D4-41A4-865C-57E37DCF2C6B}" type="presOf" srcId="{87FB7A70-F790-43F1-9AED-0D169192FEB3}" destId="{E2B34177-A7BE-43F7-BE49-C2B1D7ABCC22}" srcOrd="0" destOrd="0" presId="urn:microsoft.com/office/officeart/2005/8/layout/vList5"/>
    <dgm:cxn modelId="{819A76E3-47C5-4BB8-A0FB-C65CEEB1FCF5}" srcId="{804F0D16-F734-484E-8767-0333F5B8DEAF}" destId="{6B9E3591-A88F-4EAC-AF73-C0348D81476D}" srcOrd="0" destOrd="0" parTransId="{B68CFB0E-7AB5-4EED-B76F-BB824F8C5AC4}" sibTransId="{F349CCE5-977A-4259-A3B3-9155B0B36256}"/>
    <dgm:cxn modelId="{57F3545F-29C5-46F7-9FD8-C4D1E5CFD63C}" type="presOf" srcId="{CB8EFFB1-7AE3-43A4-B56A-270751EBB06A}" destId="{3AF89B1F-9F7A-4175-AD59-9A0A5BFE649D}" srcOrd="0" destOrd="0" presId="urn:microsoft.com/office/officeart/2005/8/layout/vList5"/>
    <dgm:cxn modelId="{8C7712EA-6B36-497D-9201-E3935164147D}" srcId="{7CE44B2B-EEF2-4388-9789-E845D2A96EAB}" destId="{14B797BE-7B33-4446-B3B5-10264738436F}" srcOrd="0" destOrd="0" parTransId="{77D31A80-2E5B-4A82-B706-D372E6D3577A}" sibTransId="{1DB65A15-7FEC-4B94-8189-7D1687470C36}"/>
    <dgm:cxn modelId="{733B69B8-2C30-47DE-BE2D-E8032B7F11A2}" type="presOf" srcId="{47FE09AE-4EBB-4C24-86E1-709938AE753B}" destId="{9FA8F7FB-0ADB-493D-A64B-4AE96AA4BAB8}" srcOrd="0" destOrd="0" presId="urn:microsoft.com/office/officeart/2005/8/layout/vList5"/>
    <dgm:cxn modelId="{248F3CCD-0EA2-4623-AEF6-B20B1D496EEB}" srcId="{C0CA704C-AE26-460D-B9B2-857213F50E0E}" destId="{804F0D16-F734-484E-8767-0333F5B8DEAF}" srcOrd="4" destOrd="0" parTransId="{D364F43B-C8D8-46FB-B283-B4CC78B64053}" sibTransId="{50025035-2ADC-4AC0-A46C-0F5D312290B3}"/>
    <dgm:cxn modelId="{C52AA6F5-4506-4D09-A5EA-3F454456E7EA}" srcId="{47FE09AE-4EBB-4C24-86E1-709938AE753B}" destId="{CB8EFFB1-7AE3-43A4-B56A-270751EBB06A}" srcOrd="0" destOrd="0" parTransId="{734B8F6C-1260-4F2D-A4D4-AC8CB69624A4}" sibTransId="{16557DA7-3739-4E70-9F02-AEA3F6B2D575}"/>
    <dgm:cxn modelId="{A15F6317-0AFB-46ED-B232-95C1AE135725}" type="presOf" srcId="{44CD4B3D-27E2-44F6-893E-A02D82927ED5}" destId="{5336BEA6-6D67-44D6-86B0-409267400F9B}" srcOrd="0" destOrd="0" presId="urn:microsoft.com/office/officeart/2005/8/layout/vList5"/>
    <dgm:cxn modelId="{EB397647-1363-4F01-9199-080317AC3F25}" type="presOf" srcId="{6B9E3591-A88F-4EAC-AF73-C0348D81476D}" destId="{9B7F982F-DEEC-40A5-9B2D-DD0E48AEF2EC}" srcOrd="0" destOrd="0" presId="urn:microsoft.com/office/officeart/2005/8/layout/vList5"/>
    <dgm:cxn modelId="{4903F9EA-D776-4686-899B-44B17148C60A}" type="presOf" srcId="{7CE44B2B-EEF2-4388-9789-E845D2A96EAB}" destId="{C661A7B3-656D-4A9A-82DC-B10E1D1DFE54}" srcOrd="0" destOrd="0" presId="urn:microsoft.com/office/officeart/2005/8/layout/vList5"/>
    <dgm:cxn modelId="{F1A6BFA4-E90F-432E-819D-A9B387581E6E}" type="presOf" srcId="{B08E9E8F-B711-4621-A89A-64B97FB42A64}" destId="{9EF15696-9940-4262-8594-9D447B58635B}" srcOrd="0" destOrd="0" presId="urn:microsoft.com/office/officeart/2005/8/layout/vList5"/>
    <dgm:cxn modelId="{E1393952-46FA-49B5-ABC2-9BA9D87ECD98}" type="presOf" srcId="{DD08DFA4-0673-4006-B849-9BFBE65AFF59}" destId="{6CC37377-CA19-41EF-890E-95C48DB0D8F4}" srcOrd="0" destOrd="0" presId="urn:microsoft.com/office/officeart/2005/8/layout/vList5"/>
    <dgm:cxn modelId="{BDE328C0-0F96-4E28-BA59-15A0BF074842}" type="presOf" srcId="{C0CA704C-AE26-460D-B9B2-857213F50E0E}" destId="{541DB039-84A5-4DE6-9BAF-31607A674D66}" srcOrd="0" destOrd="0" presId="urn:microsoft.com/office/officeart/2005/8/layout/vList5"/>
    <dgm:cxn modelId="{6F9224A2-3BF0-4704-9A4D-75A22B0FD672}" srcId="{C0CA704C-AE26-460D-B9B2-857213F50E0E}" destId="{87FB7A70-F790-43F1-9AED-0D169192FEB3}" srcOrd="6" destOrd="0" parTransId="{05C89EB3-CFD8-47C3-842A-A208713A9DDA}" sibTransId="{CC33CD62-095E-454C-AEE8-CCB3DDE9897D}"/>
    <dgm:cxn modelId="{42C40EA1-DFB6-4BFF-8947-BA8C23C17199}" srcId="{7C5D14CA-BE26-4256-A0F1-463EC2ACB3BD}" destId="{B08E9E8F-B711-4621-A89A-64B97FB42A64}" srcOrd="0" destOrd="0" parTransId="{E3A4E826-1823-4FCB-BC67-E65E929C2122}" sibTransId="{39BF73C2-F16B-4CE3-A2BE-3EE1EA47DD79}"/>
    <dgm:cxn modelId="{79439C7F-D6DB-4650-B771-4FCE01E463C6}" srcId="{C0CA704C-AE26-460D-B9B2-857213F50E0E}" destId="{44CD4B3D-27E2-44F6-893E-A02D82927ED5}" srcOrd="0" destOrd="0" parTransId="{DE1DC4E1-4B99-4486-9F2B-9DA19427B098}" sibTransId="{37FA3953-C6BB-4BE4-9B34-E220F9C9C58D}"/>
    <dgm:cxn modelId="{10AD0E07-7971-47EF-901B-BF1E1A6ECD4E}" srcId="{44CD4B3D-27E2-44F6-893E-A02D82927ED5}" destId="{DD08DFA4-0673-4006-B849-9BFBE65AFF59}" srcOrd="0" destOrd="0" parTransId="{5F82FB84-B7BF-4E82-8D7D-BE95526509DD}" sibTransId="{DDD016C9-5BF8-4C22-8FCE-16277BA0A33A}"/>
    <dgm:cxn modelId="{9F3896CD-48A6-474E-AEE3-314D22DD3493}" srcId="{C0CA704C-AE26-460D-B9B2-857213F50E0E}" destId="{7CE44B2B-EEF2-4388-9789-E845D2A96EAB}" srcOrd="2" destOrd="0" parTransId="{095806E9-6432-4C33-8925-2703639D2147}" sibTransId="{E709702A-41F3-4161-BCF6-58651C114B6D}"/>
    <dgm:cxn modelId="{0D5ED68C-BFAD-4B82-B61F-2BB246B5B9FE}" type="presParOf" srcId="{541DB039-84A5-4DE6-9BAF-31607A674D66}" destId="{7AC34438-185D-4F0E-BEA6-C19F499DFAE5}" srcOrd="0" destOrd="0" presId="urn:microsoft.com/office/officeart/2005/8/layout/vList5"/>
    <dgm:cxn modelId="{AE522946-5438-477D-9AB2-96C0D8608704}" type="presParOf" srcId="{7AC34438-185D-4F0E-BEA6-C19F499DFAE5}" destId="{5336BEA6-6D67-44D6-86B0-409267400F9B}" srcOrd="0" destOrd="0" presId="urn:microsoft.com/office/officeart/2005/8/layout/vList5"/>
    <dgm:cxn modelId="{8610601D-B372-454C-A9D7-511B4A08E8C1}" type="presParOf" srcId="{7AC34438-185D-4F0E-BEA6-C19F499DFAE5}" destId="{6CC37377-CA19-41EF-890E-95C48DB0D8F4}" srcOrd="1" destOrd="0" presId="urn:microsoft.com/office/officeart/2005/8/layout/vList5"/>
    <dgm:cxn modelId="{9A091E21-858A-445E-925C-B2964A1CB198}" type="presParOf" srcId="{541DB039-84A5-4DE6-9BAF-31607A674D66}" destId="{6874C375-2F84-4EE4-908C-F1BD7D35BC1D}" srcOrd="1" destOrd="0" presId="urn:microsoft.com/office/officeart/2005/8/layout/vList5"/>
    <dgm:cxn modelId="{9DF143AA-6B3E-46FD-B6B2-B7F00C8C0892}" type="presParOf" srcId="{541DB039-84A5-4DE6-9BAF-31607A674D66}" destId="{12A1137D-3ECD-489D-A5E5-63B35DD81452}" srcOrd="2" destOrd="0" presId="urn:microsoft.com/office/officeart/2005/8/layout/vList5"/>
    <dgm:cxn modelId="{E07440A9-4598-46A1-B266-6C8F649B560C}" type="presParOf" srcId="{12A1137D-3ECD-489D-A5E5-63B35DD81452}" destId="{5CBABD01-D4DE-4F0B-A649-7FD6DEA78B37}" srcOrd="0" destOrd="0" presId="urn:microsoft.com/office/officeart/2005/8/layout/vList5"/>
    <dgm:cxn modelId="{630CE894-CD22-4C4C-A939-A31E31208178}" type="presParOf" srcId="{12A1137D-3ECD-489D-A5E5-63B35DD81452}" destId="{9EF15696-9940-4262-8594-9D447B58635B}" srcOrd="1" destOrd="0" presId="urn:microsoft.com/office/officeart/2005/8/layout/vList5"/>
    <dgm:cxn modelId="{124BB73F-5FD9-4F16-81E5-395A8D01B63C}" type="presParOf" srcId="{541DB039-84A5-4DE6-9BAF-31607A674D66}" destId="{CBCD7C66-49C9-49A4-87E6-73C4DE6624E7}" srcOrd="3" destOrd="0" presId="urn:microsoft.com/office/officeart/2005/8/layout/vList5"/>
    <dgm:cxn modelId="{7A328BB1-667B-48A6-B990-A4EEDC8E7469}" type="presParOf" srcId="{541DB039-84A5-4DE6-9BAF-31607A674D66}" destId="{5BBF5B66-31B4-4AAB-AD98-6D22C0730986}" srcOrd="4" destOrd="0" presId="urn:microsoft.com/office/officeart/2005/8/layout/vList5"/>
    <dgm:cxn modelId="{3A6AC7C3-AD86-4D6E-B587-DFA3BFDF3CC4}" type="presParOf" srcId="{5BBF5B66-31B4-4AAB-AD98-6D22C0730986}" destId="{C661A7B3-656D-4A9A-82DC-B10E1D1DFE54}" srcOrd="0" destOrd="0" presId="urn:microsoft.com/office/officeart/2005/8/layout/vList5"/>
    <dgm:cxn modelId="{D049CA2D-B6B3-4909-9F97-B2C95B7B88EF}" type="presParOf" srcId="{5BBF5B66-31B4-4AAB-AD98-6D22C0730986}" destId="{5900A3C4-F033-43A9-B086-57A7301E117F}" srcOrd="1" destOrd="0" presId="urn:microsoft.com/office/officeart/2005/8/layout/vList5"/>
    <dgm:cxn modelId="{F1F3D68B-D1EB-40BE-82FD-9C0990EE0F4E}" type="presParOf" srcId="{541DB039-84A5-4DE6-9BAF-31607A674D66}" destId="{9C2F826B-A729-471E-8C98-12F80489F93C}" srcOrd="5" destOrd="0" presId="urn:microsoft.com/office/officeart/2005/8/layout/vList5"/>
    <dgm:cxn modelId="{BA5DF648-54E9-410F-8746-4ED3E87CAFA5}" type="presParOf" srcId="{541DB039-84A5-4DE6-9BAF-31607A674D66}" destId="{D962D556-913C-4CE2-B192-B361C86A8BA5}" srcOrd="6" destOrd="0" presId="urn:microsoft.com/office/officeart/2005/8/layout/vList5"/>
    <dgm:cxn modelId="{B23CEDC8-D3BE-4E09-8D2E-8299E95CA237}" type="presParOf" srcId="{D962D556-913C-4CE2-B192-B361C86A8BA5}" destId="{9FA8F7FB-0ADB-493D-A64B-4AE96AA4BAB8}" srcOrd="0" destOrd="0" presId="urn:microsoft.com/office/officeart/2005/8/layout/vList5"/>
    <dgm:cxn modelId="{2FB45333-296D-45E2-8A91-031013AE3B4F}" type="presParOf" srcId="{D962D556-913C-4CE2-B192-B361C86A8BA5}" destId="{3AF89B1F-9F7A-4175-AD59-9A0A5BFE649D}" srcOrd="1" destOrd="0" presId="urn:microsoft.com/office/officeart/2005/8/layout/vList5"/>
    <dgm:cxn modelId="{5EAF90D4-18B3-456D-AECB-7B9C44617797}" type="presParOf" srcId="{541DB039-84A5-4DE6-9BAF-31607A674D66}" destId="{68A94FB3-F6C5-401C-B720-79D680D8777D}" srcOrd="7" destOrd="0" presId="urn:microsoft.com/office/officeart/2005/8/layout/vList5"/>
    <dgm:cxn modelId="{28E14C6D-8F18-4ACD-879F-CEC2A479A633}" type="presParOf" srcId="{541DB039-84A5-4DE6-9BAF-31607A674D66}" destId="{F4EACFD4-9078-40C5-BC37-6A7515DC10A8}" srcOrd="8" destOrd="0" presId="urn:microsoft.com/office/officeart/2005/8/layout/vList5"/>
    <dgm:cxn modelId="{8E2CEE59-08C1-43FE-BEE7-48899A8C707D}" type="presParOf" srcId="{F4EACFD4-9078-40C5-BC37-6A7515DC10A8}" destId="{3701D873-7E6E-40E7-ADED-E248B0245796}" srcOrd="0" destOrd="0" presId="urn:microsoft.com/office/officeart/2005/8/layout/vList5"/>
    <dgm:cxn modelId="{2F0D215B-1DA7-41DC-94B9-FA12CB7D9993}" type="presParOf" srcId="{F4EACFD4-9078-40C5-BC37-6A7515DC10A8}" destId="{9B7F982F-DEEC-40A5-9B2D-DD0E48AEF2EC}" srcOrd="1" destOrd="0" presId="urn:microsoft.com/office/officeart/2005/8/layout/vList5"/>
    <dgm:cxn modelId="{38F3774F-FED1-4FF2-A5B7-1C56F4F35508}" type="presParOf" srcId="{541DB039-84A5-4DE6-9BAF-31607A674D66}" destId="{E3B0A2DD-7006-45BD-8970-388A8A824D8E}" srcOrd="9" destOrd="0" presId="urn:microsoft.com/office/officeart/2005/8/layout/vList5"/>
    <dgm:cxn modelId="{078BAB08-54F1-4092-A8B0-F8AFB4195B48}" type="presParOf" srcId="{541DB039-84A5-4DE6-9BAF-31607A674D66}" destId="{E94A1E84-2D0E-4E7A-ADFA-6765EBA239C2}" srcOrd="10" destOrd="0" presId="urn:microsoft.com/office/officeart/2005/8/layout/vList5"/>
    <dgm:cxn modelId="{40F65617-577C-46CF-A055-44F3D9CDD5E8}" type="presParOf" srcId="{E94A1E84-2D0E-4E7A-ADFA-6765EBA239C2}" destId="{99E09044-8E7E-4209-A675-501E8368014B}" srcOrd="0" destOrd="0" presId="urn:microsoft.com/office/officeart/2005/8/layout/vList5"/>
    <dgm:cxn modelId="{26A75569-6219-4C72-BE29-C085FD8FEB27}" type="presParOf" srcId="{541DB039-84A5-4DE6-9BAF-31607A674D66}" destId="{136D889E-9DD6-4F4B-A512-A118152D7395}" srcOrd="11" destOrd="0" presId="urn:microsoft.com/office/officeart/2005/8/layout/vList5"/>
    <dgm:cxn modelId="{B6838630-1B80-4FD7-80D8-8D498C959CDE}" type="presParOf" srcId="{541DB039-84A5-4DE6-9BAF-31607A674D66}" destId="{D9D29B18-A668-4E55-9037-0693CC5FE43B}" srcOrd="12" destOrd="0" presId="urn:microsoft.com/office/officeart/2005/8/layout/vList5"/>
    <dgm:cxn modelId="{5066EE62-58AF-4EFD-8A5A-3B7B7C094C35}" type="presParOf" srcId="{D9D29B18-A668-4E55-9037-0693CC5FE43B}" destId="{E2B34177-A7BE-43F7-BE49-C2B1D7ABCC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26792-068B-4641-9A20-0A860FA71AE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FC9CD08D-796C-499D-B1DA-7BE241F460D3}">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1700" b="1" dirty="0" smtClean="0"/>
            <a:t>Cryotherapy</a:t>
          </a:r>
          <a:r>
            <a:rPr lang="en-US" sz="1700" dirty="0" smtClean="0"/>
            <a:t> </a:t>
          </a:r>
        </a:p>
        <a:p>
          <a:pPr rtl="0"/>
          <a:r>
            <a:rPr lang="en-US" sz="1700" dirty="0" smtClean="0"/>
            <a:t>with liquid nitrogen or cryoprobe </a:t>
          </a:r>
        </a:p>
        <a:p>
          <a:pPr rtl="0"/>
          <a:r>
            <a:rPr lang="en-US" sz="1700" dirty="0" smtClean="0"/>
            <a:t>Must be trained in use</a:t>
          </a:r>
        </a:p>
        <a:p>
          <a:pPr rtl="0"/>
          <a:r>
            <a:rPr lang="en-US" sz="1700" dirty="0" smtClean="0"/>
            <a:t>Repeat every 1-2 weeks  </a:t>
          </a:r>
          <a:endParaRPr lang="en-US" sz="1700" dirty="0"/>
        </a:p>
      </dgm:t>
    </dgm:pt>
    <dgm:pt modelId="{0E6E164C-2805-4FA1-8E46-56AE31AB9C36}" type="parTrans" cxnId="{EF62D69F-E469-46C6-9998-243DA1FA6DCE}">
      <dgm:prSet/>
      <dgm:spPr/>
      <dgm:t>
        <a:bodyPr/>
        <a:lstStyle/>
        <a:p>
          <a:endParaRPr lang="en-US"/>
        </a:p>
      </dgm:t>
    </dgm:pt>
    <dgm:pt modelId="{C94BE8B9-3611-43A3-8F15-B05A55A78246}" type="sibTrans" cxnId="{EF62D69F-E469-46C6-9998-243DA1FA6DCE}">
      <dgm:prSet/>
      <dgm:spPr/>
      <dgm:t>
        <a:bodyPr/>
        <a:lstStyle/>
        <a:p>
          <a:endParaRPr lang="en-US"/>
        </a:p>
      </dgm:t>
    </dgm:pt>
    <dgm:pt modelId="{27D695E6-8AD0-4DCE-869A-8EBA709DB006}">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1700" b="1" dirty="0" smtClean="0"/>
            <a:t>Podophyllin resin 10%-25%</a:t>
          </a:r>
          <a:r>
            <a:rPr lang="en-US" sz="1700" dirty="0" smtClean="0"/>
            <a:t> in compound tincture of benzoin</a:t>
          </a:r>
        </a:p>
        <a:p>
          <a:pPr rtl="0"/>
          <a:r>
            <a:rPr lang="en-US" sz="1700" dirty="0" smtClean="0"/>
            <a:t>Apply small amount, allow to dry, wash off in 1-4 hours</a:t>
          </a:r>
        </a:p>
        <a:p>
          <a:pPr rtl="0"/>
          <a:r>
            <a:rPr lang="en-US" sz="1700" dirty="0" smtClean="0"/>
            <a:t>May repeat weekly</a:t>
          </a:r>
          <a:endParaRPr lang="en-US" sz="1700" dirty="0"/>
        </a:p>
      </dgm:t>
    </dgm:pt>
    <dgm:pt modelId="{34F78A78-CD40-4836-856F-2BA77CB66C91}" type="parTrans" cxnId="{351A83C1-BF77-45E2-8B14-7EBB91277733}">
      <dgm:prSet/>
      <dgm:spPr/>
      <dgm:t>
        <a:bodyPr/>
        <a:lstStyle/>
        <a:p>
          <a:endParaRPr lang="en-US"/>
        </a:p>
      </dgm:t>
    </dgm:pt>
    <dgm:pt modelId="{A88032D6-9396-421C-853F-ABE68EC4556C}" type="sibTrans" cxnId="{351A83C1-BF77-45E2-8B14-7EBB91277733}">
      <dgm:prSet/>
      <dgm:spPr/>
      <dgm:t>
        <a:bodyPr/>
        <a:lstStyle/>
        <a:p>
          <a:endParaRPr lang="en-US"/>
        </a:p>
      </dgm:t>
    </dgm:pt>
    <dgm:pt modelId="{A56D429D-71E4-4A95-B3C4-301271707681}">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1700" b="1" dirty="0" smtClean="0"/>
            <a:t>Trichloroacetic acid (TCA) or Bichloroacetic acid (BCA) 80%-90%</a:t>
          </a:r>
        </a:p>
        <a:p>
          <a:pPr rtl="0"/>
          <a:r>
            <a:rPr lang="en-US" sz="1700" b="0" dirty="0" smtClean="0"/>
            <a:t>Apply small amount, allow to dry</a:t>
          </a:r>
        </a:p>
        <a:p>
          <a:pPr rtl="0"/>
          <a:r>
            <a:rPr lang="en-US" sz="1700" b="0" dirty="0" smtClean="0"/>
            <a:t>May repeat weekly </a:t>
          </a:r>
          <a:endParaRPr lang="en-US" sz="1700" b="0" dirty="0"/>
        </a:p>
      </dgm:t>
    </dgm:pt>
    <dgm:pt modelId="{8048EB99-220E-40D8-B4E5-8FF1D1889480}" type="parTrans" cxnId="{D9D0B243-71F5-49DE-8669-071FBE739DEE}">
      <dgm:prSet/>
      <dgm:spPr/>
      <dgm:t>
        <a:bodyPr/>
        <a:lstStyle/>
        <a:p>
          <a:endParaRPr lang="en-US"/>
        </a:p>
      </dgm:t>
    </dgm:pt>
    <dgm:pt modelId="{DD19CFD1-0A7E-4D2A-B667-B70F665D18ED}" type="sibTrans" cxnId="{D9D0B243-71F5-49DE-8669-071FBE739DEE}">
      <dgm:prSet/>
      <dgm:spPr/>
      <dgm:t>
        <a:bodyPr/>
        <a:lstStyle/>
        <a:p>
          <a:endParaRPr lang="en-US"/>
        </a:p>
      </dgm:t>
    </dgm:pt>
    <dgm:pt modelId="{4F58BCB4-8723-4031-B7B2-6AB59588F5F8}" type="pres">
      <dgm:prSet presAssocID="{8D426792-068B-4641-9A20-0A860FA71AEA}" presName="diagram" presStyleCnt="0">
        <dgm:presLayoutVars>
          <dgm:dir/>
          <dgm:resizeHandles val="exact"/>
        </dgm:presLayoutVars>
      </dgm:prSet>
      <dgm:spPr/>
      <dgm:t>
        <a:bodyPr/>
        <a:lstStyle/>
        <a:p>
          <a:endParaRPr lang="en-US"/>
        </a:p>
      </dgm:t>
    </dgm:pt>
    <dgm:pt modelId="{545D8C12-216D-49CB-999F-FF71E73B1E79}" type="pres">
      <dgm:prSet presAssocID="{FC9CD08D-796C-499D-B1DA-7BE241F460D3}" presName="node" presStyleLbl="node1" presStyleIdx="0" presStyleCnt="3">
        <dgm:presLayoutVars>
          <dgm:bulletEnabled val="1"/>
        </dgm:presLayoutVars>
      </dgm:prSet>
      <dgm:spPr/>
      <dgm:t>
        <a:bodyPr/>
        <a:lstStyle/>
        <a:p>
          <a:endParaRPr lang="en-US"/>
        </a:p>
      </dgm:t>
    </dgm:pt>
    <dgm:pt modelId="{5B659FB1-31C0-45F8-9E8F-55B7A23A6D9F}" type="pres">
      <dgm:prSet presAssocID="{C94BE8B9-3611-43A3-8F15-B05A55A78246}" presName="sibTrans" presStyleCnt="0"/>
      <dgm:spPr/>
    </dgm:pt>
    <dgm:pt modelId="{C92D0982-9706-49AD-9C22-578CB2982FFD}" type="pres">
      <dgm:prSet presAssocID="{27D695E6-8AD0-4DCE-869A-8EBA709DB006}" presName="node" presStyleLbl="node1" presStyleIdx="1" presStyleCnt="3">
        <dgm:presLayoutVars>
          <dgm:bulletEnabled val="1"/>
        </dgm:presLayoutVars>
      </dgm:prSet>
      <dgm:spPr/>
      <dgm:t>
        <a:bodyPr/>
        <a:lstStyle/>
        <a:p>
          <a:endParaRPr lang="en-US"/>
        </a:p>
      </dgm:t>
    </dgm:pt>
    <dgm:pt modelId="{7ED9DB8B-60D2-4746-9BBB-FEC28D6F1DFA}" type="pres">
      <dgm:prSet presAssocID="{A88032D6-9396-421C-853F-ABE68EC4556C}" presName="sibTrans" presStyleCnt="0"/>
      <dgm:spPr/>
    </dgm:pt>
    <dgm:pt modelId="{97FB5862-81D1-48ED-90B5-F9BD9A130190}" type="pres">
      <dgm:prSet presAssocID="{A56D429D-71E4-4A95-B3C4-301271707681}" presName="node" presStyleLbl="node1" presStyleIdx="2" presStyleCnt="3" custScaleX="102368" custLinFactNeighborX="58097" custLinFactNeighborY="11032">
        <dgm:presLayoutVars>
          <dgm:bulletEnabled val="1"/>
        </dgm:presLayoutVars>
      </dgm:prSet>
      <dgm:spPr/>
      <dgm:t>
        <a:bodyPr/>
        <a:lstStyle/>
        <a:p>
          <a:endParaRPr lang="en-US"/>
        </a:p>
      </dgm:t>
    </dgm:pt>
  </dgm:ptLst>
  <dgm:cxnLst>
    <dgm:cxn modelId="{351A83C1-BF77-45E2-8B14-7EBB91277733}" srcId="{8D426792-068B-4641-9A20-0A860FA71AEA}" destId="{27D695E6-8AD0-4DCE-869A-8EBA709DB006}" srcOrd="1" destOrd="0" parTransId="{34F78A78-CD40-4836-856F-2BA77CB66C91}" sibTransId="{A88032D6-9396-421C-853F-ABE68EC4556C}"/>
    <dgm:cxn modelId="{4A5CC94C-BA02-473A-B8D8-642B532A1409}" type="presOf" srcId="{27D695E6-8AD0-4DCE-869A-8EBA709DB006}" destId="{C92D0982-9706-49AD-9C22-578CB2982FFD}" srcOrd="0" destOrd="0" presId="urn:microsoft.com/office/officeart/2005/8/layout/default#2"/>
    <dgm:cxn modelId="{43A0637C-0C87-4A52-9525-B4998C72D3D3}" type="presOf" srcId="{A56D429D-71E4-4A95-B3C4-301271707681}" destId="{97FB5862-81D1-48ED-90B5-F9BD9A130190}" srcOrd="0" destOrd="0" presId="urn:microsoft.com/office/officeart/2005/8/layout/default#2"/>
    <dgm:cxn modelId="{D9D0B243-71F5-49DE-8669-071FBE739DEE}" srcId="{8D426792-068B-4641-9A20-0A860FA71AEA}" destId="{A56D429D-71E4-4A95-B3C4-301271707681}" srcOrd="2" destOrd="0" parTransId="{8048EB99-220E-40D8-B4E5-8FF1D1889480}" sibTransId="{DD19CFD1-0A7E-4D2A-B667-B70F665D18ED}"/>
    <dgm:cxn modelId="{C89D582B-852C-4C5F-961E-0CFD2D6D481D}" type="presOf" srcId="{8D426792-068B-4641-9A20-0A860FA71AEA}" destId="{4F58BCB4-8723-4031-B7B2-6AB59588F5F8}" srcOrd="0" destOrd="0" presId="urn:microsoft.com/office/officeart/2005/8/layout/default#2"/>
    <dgm:cxn modelId="{8C0B3FA5-345F-40B1-A7FF-4BB25C39F4A7}" type="presOf" srcId="{FC9CD08D-796C-499D-B1DA-7BE241F460D3}" destId="{545D8C12-216D-49CB-999F-FF71E73B1E79}" srcOrd="0" destOrd="0" presId="urn:microsoft.com/office/officeart/2005/8/layout/default#2"/>
    <dgm:cxn modelId="{EF62D69F-E469-46C6-9998-243DA1FA6DCE}" srcId="{8D426792-068B-4641-9A20-0A860FA71AEA}" destId="{FC9CD08D-796C-499D-B1DA-7BE241F460D3}" srcOrd="0" destOrd="0" parTransId="{0E6E164C-2805-4FA1-8E46-56AE31AB9C36}" sibTransId="{C94BE8B9-3611-43A3-8F15-B05A55A78246}"/>
    <dgm:cxn modelId="{87D1B3B2-ACA5-4AAA-A359-6B6BE331DBBD}" type="presParOf" srcId="{4F58BCB4-8723-4031-B7B2-6AB59588F5F8}" destId="{545D8C12-216D-49CB-999F-FF71E73B1E79}" srcOrd="0" destOrd="0" presId="urn:microsoft.com/office/officeart/2005/8/layout/default#2"/>
    <dgm:cxn modelId="{E924FB94-A7DE-46F7-9148-E5F3CA1468CF}" type="presParOf" srcId="{4F58BCB4-8723-4031-B7B2-6AB59588F5F8}" destId="{5B659FB1-31C0-45F8-9E8F-55B7A23A6D9F}" srcOrd="1" destOrd="0" presId="urn:microsoft.com/office/officeart/2005/8/layout/default#2"/>
    <dgm:cxn modelId="{30C9F7D3-D6FE-4927-B2C6-2CBECCF8CB79}" type="presParOf" srcId="{4F58BCB4-8723-4031-B7B2-6AB59588F5F8}" destId="{C92D0982-9706-49AD-9C22-578CB2982FFD}" srcOrd="2" destOrd="0" presId="urn:microsoft.com/office/officeart/2005/8/layout/default#2"/>
    <dgm:cxn modelId="{464B7EE6-44C5-4A7C-AA1C-FDF6F2BE2FB1}" type="presParOf" srcId="{4F58BCB4-8723-4031-B7B2-6AB59588F5F8}" destId="{7ED9DB8B-60D2-4746-9BBB-FEC28D6F1DFA}" srcOrd="3" destOrd="0" presId="urn:microsoft.com/office/officeart/2005/8/layout/default#2"/>
    <dgm:cxn modelId="{37CB0768-89B3-4C57-A6BA-DF8CDB8DA5E6}" type="presParOf" srcId="{4F58BCB4-8723-4031-B7B2-6AB59588F5F8}" destId="{97FB5862-81D1-48ED-90B5-F9BD9A130190}"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26792-068B-4641-9A20-0A860FA71AE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FC9CD08D-796C-499D-B1DA-7BE241F460D3}">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1700" b="1" dirty="0" smtClean="0"/>
            <a:t>Cervical Warts</a:t>
          </a:r>
        </a:p>
        <a:p>
          <a:pPr algn="l" rtl="0"/>
          <a:r>
            <a:rPr lang="en-US" sz="1700" b="0" dirty="0" smtClean="0"/>
            <a:t>-Biopsy to rule out high-grade squamous intraepithelial lesion</a:t>
          </a:r>
        </a:p>
      </dgm:t>
    </dgm:pt>
    <dgm:pt modelId="{0E6E164C-2805-4FA1-8E46-56AE31AB9C36}" type="parTrans" cxnId="{EF62D69F-E469-46C6-9998-243DA1FA6DCE}">
      <dgm:prSet/>
      <dgm:spPr/>
      <dgm:t>
        <a:bodyPr/>
        <a:lstStyle/>
        <a:p>
          <a:endParaRPr lang="en-US"/>
        </a:p>
      </dgm:t>
    </dgm:pt>
    <dgm:pt modelId="{C94BE8B9-3611-43A3-8F15-B05A55A78246}" type="sibTrans" cxnId="{EF62D69F-E469-46C6-9998-243DA1FA6DCE}">
      <dgm:prSet/>
      <dgm:spPr/>
      <dgm:t>
        <a:bodyPr/>
        <a:lstStyle/>
        <a:p>
          <a:endParaRPr lang="en-US"/>
        </a:p>
      </dgm:t>
    </dgm:pt>
    <dgm:pt modelId="{27D695E6-8AD0-4DCE-869A-8EBA709DB006}">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1700" b="1" dirty="0" smtClean="0"/>
            <a:t>Vaginal Warts</a:t>
          </a:r>
        </a:p>
        <a:p>
          <a:pPr algn="l" rtl="0"/>
          <a:r>
            <a:rPr lang="en-US" sz="1700" b="0" dirty="0" smtClean="0"/>
            <a:t>-Cryotherapy with liquid nitrogen (no cryoprobe use)</a:t>
          </a:r>
        </a:p>
        <a:p>
          <a:pPr algn="l" rtl="0"/>
          <a:r>
            <a:rPr lang="en-US" sz="1700" b="0" dirty="0" smtClean="0"/>
            <a:t>-TCA/BCA 80%–90%</a:t>
          </a:r>
          <a:endParaRPr lang="en-US" sz="1700" b="0" dirty="0"/>
        </a:p>
      </dgm:t>
    </dgm:pt>
    <dgm:pt modelId="{34F78A78-CD40-4836-856F-2BA77CB66C91}" type="parTrans" cxnId="{351A83C1-BF77-45E2-8B14-7EBB91277733}">
      <dgm:prSet/>
      <dgm:spPr/>
      <dgm:t>
        <a:bodyPr/>
        <a:lstStyle/>
        <a:p>
          <a:endParaRPr lang="en-US"/>
        </a:p>
      </dgm:t>
    </dgm:pt>
    <dgm:pt modelId="{A88032D6-9396-421C-853F-ABE68EC4556C}" type="sibTrans" cxnId="{351A83C1-BF77-45E2-8B14-7EBB91277733}">
      <dgm:prSet/>
      <dgm:spPr/>
      <dgm:t>
        <a:bodyPr/>
        <a:lstStyle/>
        <a:p>
          <a:endParaRPr lang="en-US"/>
        </a:p>
      </dgm:t>
    </dgm:pt>
    <dgm:pt modelId="{A56D429D-71E4-4A95-B3C4-301271707681}">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1700" b="1" dirty="0" smtClean="0"/>
            <a:t>Perianal Warts</a:t>
          </a:r>
        </a:p>
        <a:p>
          <a:pPr algn="l" rtl="0"/>
          <a:r>
            <a:rPr lang="en-US" sz="1700" b="0" dirty="0" smtClean="0"/>
            <a:t>-Cryotherapy with liquid nitrogen</a:t>
          </a:r>
        </a:p>
        <a:p>
          <a:pPr algn="l" rtl="0"/>
          <a:r>
            <a:rPr lang="en-US" sz="1700" b="0" dirty="0" smtClean="0"/>
            <a:t>-TCA/BCA 80%–90%</a:t>
          </a:r>
        </a:p>
        <a:p>
          <a:pPr algn="l" rtl="0"/>
          <a:r>
            <a:rPr lang="en-US" sz="1700" b="0" dirty="0" smtClean="0"/>
            <a:t>-Surgical excision</a:t>
          </a:r>
          <a:endParaRPr lang="en-US" sz="1700" b="0" dirty="0"/>
        </a:p>
      </dgm:t>
    </dgm:pt>
    <dgm:pt modelId="{8048EB99-220E-40D8-B4E5-8FF1D1889480}" type="parTrans" cxnId="{D9D0B243-71F5-49DE-8669-071FBE739DEE}">
      <dgm:prSet/>
      <dgm:spPr/>
      <dgm:t>
        <a:bodyPr/>
        <a:lstStyle/>
        <a:p>
          <a:endParaRPr lang="en-US"/>
        </a:p>
      </dgm:t>
    </dgm:pt>
    <dgm:pt modelId="{DD19CFD1-0A7E-4D2A-B667-B70F665D18ED}" type="sibTrans" cxnId="{D9D0B243-71F5-49DE-8669-071FBE739DEE}">
      <dgm:prSet/>
      <dgm:spPr/>
      <dgm:t>
        <a:bodyPr/>
        <a:lstStyle/>
        <a:p>
          <a:endParaRPr lang="en-US"/>
        </a:p>
      </dgm:t>
    </dgm:pt>
    <dgm:pt modelId="{4F58BCB4-8723-4031-B7B2-6AB59588F5F8}" type="pres">
      <dgm:prSet presAssocID="{8D426792-068B-4641-9A20-0A860FA71AEA}" presName="diagram" presStyleCnt="0">
        <dgm:presLayoutVars>
          <dgm:dir/>
          <dgm:resizeHandles val="exact"/>
        </dgm:presLayoutVars>
      </dgm:prSet>
      <dgm:spPr/>
      <dgm:t>
        <a:bodyPr/>
        <a:lstStyle/>
        <a:p>
          <a:endParaRPr lang="en-US"/>
        </a:p>
      </dgm:t>
    </dgm:pt>
    <dgm:pt modelId="{545D8C12-216D-49CB-999F-FF71E73B1E79}" type="pres">
      <dgm:prSet presAssocID="{FC9CD08D-796C-499D-B1DA-7BE241F460D3}" presName="node" presStyleLbl="node1" presStyleIdx="0" presStyleCnt="3">
        <dgm:presLayoutVars>
          <dgm:bulletEnabled val="1"/>
        </dgm:presLayoutVars>
      </dgm:prSet>
      <dgm:spPr/>
      <dgm:t>
        <a:bodyPr/>
        <a:lstStyle/>
        <a:p>
          <a:endParaRPr lang="en-US"/>
        </a:p>
      </dgm:t>
    </dgm:pt>
    <dgm:pt modelId="{5B659FB1-31C0-45F8-9E8F-55B7A23A6D9F}" type="pres">
      <dgm:prSet presAssocID="{C94BE8B9-3611-43A3-8F15-B05A55A78246}" presName="sibTrans" presStyleCnt="0"/>
      <dgm:spPr/>
    </dgm:pt>
    <dgm:pt modelId="{C92D0982-9706-49AD-9C22-578CB2982FFD}" type="pres">
      <dgm:prSet presAssocID="{27D695E6-8AD0-4DCE-869A-8EBA709DB006}" presName="node" presStyleLbl="node1" presStyleIdx="1" presStyleCnt="3">
        <dgm:presLayoutVars>
          <dgm:bulletEnabled val="1"/>
        </dgm:presLayoutVars>
      </dgm:prSet>
      <dgm:spPr/>
      <dgm:t>
        <a:bodyPr/>
        <a:lstStyle/>
        <a:p>
          <a:endParaRPr lang="en-US"/>
        </a:p>
      </dgm:t>
    </dgm:pt>
    <dgm:pt modelId="{7ED9DB8B-60D2-4746-9BBB-FEC28D6F1DFA}" type="pres">
      <dgm:prSet presAssocID="{A88032D6-9396-421C-853F-ABE68EC4556C}" presName="sibTrans" presStyleCnt="0"/>
      <dgm:spPr/>
    </dgm:pt>
    <dgm:pt modelId="{97FB5862-81D1-48ED-90B5-F9BD9A130190}" type="pres">
      <dgm:prSet presAssocID="{A56D429D-71E4-4A95-B3C4-301271707681}" presName="node" presStyleLbl="node1" presStyleIdx="2" presStyleCnt="3" custScaleX="102368" custLinFactNeighborX="57582" custLinFactNeighborY="-72">
        <dgm:presLayoutVars>
          <dgm:bulletEnabled val="1"/>
        </dgm:presLayoutVars>
      </dgm:prSet>
      <dgm:spPr/>
      <dgm:t>
        <a:bodyPr/>
        <a:lstStyle/>
        <a:p>
          <a:endParaRPr lang="en-US"/>
        </a:p>
      </dgm:t>
    </dgm:pt>
  </dgm:ptLst>
  <dgm:cxnLst>
    <dgm:cxn modelId="{351A83C1-BF77-45E2-8B14-7EBB91277733}" srcId="{8D426792-068B-4641-9A20-0A860FA71AEA}" destId="{27D695E6-8AD0-4DCE-869A-8EBA709DB006}" srcOrd="1" destOrd="0" parTransId="{34F78A78-CD40-4836-856F-2BA77CB66C91}" sibTransId="{A88032D6-9396-421C-853F-ABE68EC4556C}"/>
    <dgm:cxn modelId="{F677475B-9FA8-43F7-8B45-6291146206D2}" type="presOf" srcId="{8D426792-068B-4641-9A20-0A860FA71AEA}" destId="{4F58BCB4-8723-4031-B7B2-6AB59588F5F8}" srcOrd="0" destOrd="0" presId="urn:microsoft.com/office/officeart/2005/8/layout/default#2"/>
    <dgm:cxn modelId="{E6E9AD32-95AB-47B4-8F4A-7F23FD1831EC}" type="presOf" srcId="{27D695E6-8AD0-4DCE-869A-8EBA709DB006}" destId="{C92D0982-9706-49AD-9C22-578CB2982FFD}" srcOrd="0" destOrd="0" presId="urn:microsoft.com/office/officeart/2005/8/layout/default#2"/>
    <dgm:cxn modelId="{11CBEA3A-52DB-4C56-B3E1-DBB1FB493B73}" type="presOf" srcId="{FC9CD08D-796C-499D-B1DA-7BE241F460D3}" destId="{545D8C12-216D-49CB-999F-FF71E73B1E79}" srcOrd="0" destOrd="0" presId="urn:microsoft.com/office/officeart/2005/8/layout/default#2"/>
    <dgm:cxn modelId="{D9D0B243-71F5-49DE-8669-071FBE739DEE}" srcId="{8D426792-068B-4641-9A20-0A860FA71AEA}" destId="{A56D429D-71E4-4A95-B3C4-301271707681}" srcOrd="2" destOrd="0" parTransId="{8048EB99-220E-40D8-B4E5-8FF1D1889480}" sibTransId="{DD19CFD1-0A7E-4D2A-B667-B70F665D18ED}"/>
    <dgm:cxn modelId="{FDBC3376-3EBC-4A7E-B72D-630EDEE610B5}" type="presOf" srcId="{A56D429D-71E4-4A95-B3C4-301271707681}" destId="{97FB5862-81D1-48ED-90B5-F9BD9A130190}" srcOrd="0" destOrd="0" presId="urn:microsoft.com/office/officeart/2005/8/layout/default#2"/>
    <dgm:cxn modelId="{EF62D69F-E469-46C6-9998-243DA1FA6DCE}" srcId="{8D426792-068B-4641-9A20-0A860FA71AEA}" destId="{FC9CD08D-796C-499D-B1DA-7BE241F460D3}" srcOrd="0" destOrd="0" parTransId="{0E6E164C-2805-4FA1-8E46-56AE31AB9C36}" sibTransId="{C94BE8B9-3611-43A3-8F15-B05A55A78246}"/>
    <dgm:cxn modelId="{D80A34C2-1B92-4FE3-B03A-6BA61F91B6CF}" type="presParOf" srcId="{4F58BCB4-8723-4031-B7B2-6AB59588F5F8}" destId="{545D8C12-216D-49CB-999F-FF71E73B1E79}" srcOrd="0" destOrd="0" presId="urn:microsoft.com/office/officeart/2005/8/layout/default#2"/>
    <dgm:cxn modelId="{4BC894E7-0D1A-4A58-8453-8F5495C4E78E}" type="presParOf" srcId="{4F58BCB4-8723-4031-B7B2-6AB59588F5F8}" destId="{5B659FB1-31C0-45F8-9E8F-55B7A23A6D9F}" srcOrd="1" destOrd="0" presId="urn:microsoft.com/office/officeart/2005/8/layout/default#2"/>
    <dgm:cxn modelId="{339CBEFA-2729-4DD8-A122-1F5EF580A8D8}" type="presParOf" srcId="{4F58BCB4-8723-4031-B7B2-6AB59588F5F8}" destId="{C92D0982-9706-49AD-9C22-578CB2982FFD}" srcOrd="2" destOrd="0" presId="urn:microsoft.com/office/officeart/2005/8/layout/default#2"/>
    <dgm:cxn modelId="{9884AD77-702C-4386-9CF6-DF97334B4034}" type="presParOf" srcId="{4F58BCB4-8723-4031-B7B2-6AB59588F5F8}" destId="{7ED9DB8B-60D2-4746-9BBB-FEC28D6F1DFA}" srcOrd="3" destOrd="0" presId="urn:microsoft.com/office/officeart/2005/8/layout/default#2"/>
    <dgm:cxn modelId="{851F86C9-4F62-497B-B5D4-D2F5477E530D}" type="presParOf" srcId="{4F58BCB4-8723-4031-B7B2-6AB59588F5F8}" destId="{97FB5862-81D1-48ED-90B5-F9BD9A130190}"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5387F-20A0-447E-90F9-2F6440A3581C}" type="doc">
      <dgm:prSet loTypeId="urn:microsoft.com/office/officeart/2005/8/layout/chart3" loCatId="cycle" qsTypeId="urn:microsoft.com/office/officeart/2005/8/quickstyle/3d1" qsCatId="3D" csTypeId="urn:microsoft.com/office/officeart/2005/8/colors/colorful5" csCatId="colorful" phldr="1"/>
      <dgm:spPr/>
      <dgm:t>
        <a:bodyPr/>
        <a:lstStyle/>
        <a:p>
          <a:endParaRPr lang="en-US"/>
        </a:p>
      </dgm:t>
    </dgm:pt>
    <dgm:pt modelId="{C027BE4B-B3C3-4D96-8239-F1BE377FA6F6}">
      <dgm:prSet/>
      <dgm:spPr>
        <a:solidFill>
          <a:schemeClr val="tx2">
            <a:lumMod val="40000"/>
            <a:lumOff val="60000"/>
          </a:schemeClr>
        </a:solidFill>
      </dgm:spPr>
      <dgm:t>
        <a:bodyPr/>
        <a:lstStyle/>
        <a:p>
          <a:pPr rtl="0"/>
          <a:r>
            <a:rPr lang="en-US" dirty="0" smtClean="0">
              <a:solidFill>
                <a:schemeClr val="tx1"/>
              </a:solidFill>
            </a:rPr>
            <a:t>Enormous potential for disease prevention</a:t>
          </a:r>
          <a:endParaRPr lang="en-US" dirty="0">
            <a:solidFill>
              <a:schemeClr val="tx1"/>
            </a:solidFill>
          </a:endParaRPr>
        </a:p>
      </dgm:t>
    </dgm:pt>
    <dgm:pt modelId="{DC9183BE-E302-4324-8EAB-2CF1FD12073B}" type="parTrans" cxnId="{847CD370-104E-47E5-BF86-9CF55572D11E}">
      <dgm:prSet/>
      <dgm:spPr/>
      <dgm:t>
        <a:bodyPr/>
        <a:lstStyle/>
        <a:p>
          <a:endParaRPr lang="en-US"/>
        </a:p>
      </dgm:t>
    </dgm:pt>
    <dgm:pt modelId="{B1F60291-6F7C-4038-A644-00559B05043F}" type="sibTrans" cxnId="{847CD370-104E-47E5-BF86-9CF55572D11E}">
      <dgm:prSet/>
      <dgm:spPr/>
      <dgm:t>
        <a:bodyPr/>
        <a:lstStyle/>
        <a:p>
          <a:endParaRPr lang="en-US"/>
        </a:p>
      </dgm:t>
    </dgm:pt>
    <dgm:pt modelId="{8D44A705-AAF8-49AF-908C-DE310BB8640C}">
      <dgm:prSet/>
      <dgm:spPr/>
      <dgm:t>
        <a:bodyPr/>
        <a:lstStyle/>
        <a:p>
          <a:pPr rtl="0"/>
          <a:r>
            <a:rPr lang="en-US" dirty="0" smtClean="0">
              <a:solidFill>
                <a:schemeClr val="tx1"/>
              </a:solidFill>
            </a:rPr>
            <a:t>Cost-effective</a:t>
          </a:r>
          <a:endParaRPr lang="en-US" dirty="0">
            <a:solidFill>
              <a:schemeClr val="tx1"/>
            </a:solidFill>
          </a:endParaRPr>
        </a:p>
      </dgm:t>
    </dgm:pt>
    <dgm:pt modelId="{04FEF3A2-EFDB-4B29-B291-C0040115F19E}" type="parTrans" cxnId="{38F1DF1B-0197-4833-99E8-82934326B298}">
      <dgm:prSet/>
      <dgm:spPr/>
      <dgm:t>
        <a:bodyPr/>
        <a:lstStyle/>
        <a:p>
          <a:endParaRPr lang="en-US"/>
        </a:p>
      </dgm:t>
    </dgm:pt>
    <dgm:pt modelId="{C2B248D8-A872-48FA-B5EB-D2C8F44D0C10}" type="sibTrans" cxnId="{38F1DF1B-0197-4833-99E8-82934326B298}">
      <dgm:prSet/>
      <dgm:spPr/>
      <dgm:t>
        <a:bodyPr/>
        <a:lstStyle/>
        <a:p>
          <a:endParaRPr lang="en-US"/>
        </a:p>
      </dgm:t>
    </dgm:pt>
    <dgm:pt modelId="{D8FA8523-3BBD-40A3-A95D-8C4C8B77DCB9}">
      <dgm:prSet/>
      <dgm:spPr/>
      <dgm:t>
        <a:bodyPr/>
        <a:lstStyle/>
        <a:p>
          <a:pPr rtl="0"/>
          <a:r>
            <a:rPr lang="en-US" dirty="0" smtClean="0">
              <a:solidFill>
                <a:schemeClr val="tx1"/>
              </a:solidFill>
            </a:rPr>
            <a:t>Protects against multiple strains </a:t>
          </a:r>
          <a:endParaRPr lang="en-US" dirty="0">
            <a:solidFill>
              <a:schemeClr val="tx1"/>
            </a:solidFill>
          </a:endParaRPr>
        </a:p>
      </dgm:t>
    </dgm:pt>
    <dgm:pt modelId="{7BBE02BF-7EE7-4601-8FC4-80F521E6FA16}" type="parTrans" cxnId="{2DCC4622-4554-48DD-AB68-43048742ED87}">
      <dgm:prSet/>
      <dgm:spPr/>
      <dgm:t>
        <a:bodyPr/>
        <a:lstStyle/>
        <a:p>
          <a:endParaRPr lang="en-US"/>
        </a:p>
      </dgm:t>
    </dgm:pt>
    <dgm:pt modelId="{A718BB01-A686-4F53-B70F-EACEA09B3D6E}" type="sibTrans" cxnId="{2DCC4622-4554-48DD-AB68-43048742ED87}">
      <dgm:prSet/>
      <dgm:spPr/>
      <dgm:t>
        <a:bodyPr/>
        <a:lstStyle/>
        <a:p>
          <a:endParaRPr lang="en-US"/>
        </a:p>
      </dgm:t>
    </dgm:pt>
    <dgm:pt modelId="{E0826ECB-2788-471E-9602-37512E9494A9}">
      <dgm:prSet/>
      <dgm:spPr/>
      <dgm:t>
        <a:bodyPr/>
        <a:lstStyle/>
        <a:p>
          <a:pPr rtl="0"/>
          <a:r>
            <a:rPr lang="en-US" dirty="0" smtClean="0">
              <a:solidFill>
                <a:schemeClr val="tx1"/>
              </a:solidFill>
            </a:rPr>
            <a:t>Can be given prior to sexual initiation</a:t>
          </a:r>
          <a:endParaRPr lang="en-US" dirty="0">
            <a:solidFill>
              <a:schemeClr val="tx1"/>
            </a:solidFill>
          </a:endParaRPr>
        </a:p>
      </dgm:t>
    </dgm:pt>
    <dgm:pt modelId="{EFDBC9B9-4084-423D-B467-4938E4E73F62}" type="parTrans" cxnId="{FD74EAB0-12C1-418D-9CF7-0BA8882B9765}">
      <dgm:prSet/>
      <dgm:spPr/>
      <dgm:t>
        <a:bodyPr/>
        <a:lstStyle/>
        <a:p>
          <a:endParaRPr lang="en-US"/>
        </a:p>
      </dgm:t>
    </dgm:pt>
    <dgm:pt modelId="{EB29A08E-455A-466E-A013-BE8AF83BC329}" type="sibTrans" cxnId="{FD74EAB0-12C1-418D-9CF7-0BA8882B9765}">
      <dgm:prSet/>
      <dgm:spPr/>
      <dgm:t>
        <a:bodyPr/>
        <a:lstStyle/>
        <a:p>
          <a:endParaRPr lang="en-US"/>
        </a:p>
      </dgm:t>
    </dgm:pt>
    <dgm:pt modelId="{BAC6DCF4-D473-4572-82F2-7E10AC9429F5}" type="pres">
      <dgm:prSet presAssocID="{CDA5387F-20A0-447E-90F9-2F6440A3581C}" presName="compositeShape" presStyleCnt="0">
        <dgm:presLayoutVars>
          <dgm:chMax val="7"/>
          <dgm:dir/>
          <dgm:resizeHandles val="exact"/>
        </dgm:presLayoutVars>
      </dgm:prSet>
      <dgm:spPr/>
      <dgm:t>
        <a:bodyPr/>
        <a:lstStyle/>
        <a:p>
          <a:endParaRPr lang="en-US"/>
        </a:p>
      </dgm:t>
    </dgm:pt>
    <dgm:pt modelId="{65F15400-0D81-4752-A945-5CB9AB2665F3}" type="pres">
      <dgm:prSet presAssocID="{CDA5387F-20A0-447E-90F9-2F6440A3581C}" presName="wedge1" presStyleLbl="node1" presStyleIdx="0" presStyleCnt="4" custScaleX="99980" custScaleY="101888" custLinFactNeighborX="-3379" custLinFactNeighborY="4629"/>
      <dgm:spPr/>
      <dgm:t>
        <a:bodyPr/>
        <a:lstStyle/>
        <a:p>
          <a:endParaRPr lang="en-US"/>
        </a:p>
      </dgm:t>
    </dgm:pt>
    <dgm:pt modelId="{40CB0059-7238-4580-A4E6-4513F84B5746}" type="pres">
      <dgm:prSet presAssocID="{CDA5387F-20A0-447E-90F9-2F6440A3581C}" presName="wedge1Tx" presStyleLbl="node1" presStyleIdx="0" presStyleCnt="4">
        <dgm:presLayoutVars>
          <dgm:chMax val="0"/>
          <dgm:chPref val="0"/>
          <dgm:bulletEnabled val="1"/>
        </dgm:presLayoutVars>
      </dgm:prSet>
      <dgm:spPr/>
      <dgm:t>
        <a:bodyPr/>
        <a:lstStyle/>
        <a:p>
          <a:endParaRPr lang="en-US"/>
        </a:p>
      </dgm:t>
    </dgm:pt>
    <dgm:pt modelId="{7DD886DF-43AE-425F-AB6B-C1614F53AFF7}" type="pres">
      <dgm:prSet presAssocID="{CDA5387F-20A0-447E-90F9-2F6440A3581C}" presName="wedge2" presStyleLbl="node1" presStyleIdx="1" presStyleCnt="4"/>
      <dgm:spPr/>
      <dgm:t>
        <a:bodyPr/>
        <a:lstStyle/>
        <a:p>
          <a:endParaRPr lang="en-US"/>
        </a:p>
      </dgm:t>
    </dgm:pt>
    <dgm:pt modelId="{086B5E80-ED61-4402-B2F0-8744C19588DF}" type="pres">
      <dgm:prSet presAssocID="{CDA5387F-20A0-447E-90F9-2F6440A3581C}" presName="wedge2Tx" presStyleLbl="node1" presStyleIdx="1" presStyleCnt="4">
        <dgm:presLayoutVars>
          <dgm:chMax val="0"/>
          <dgm:chPref val="0"/>
          <dgm:bulletEnabled val="1"/>
        </dgm:presLayoutVars>
      </dgm:prSet>
      <dgm:spPr/>
      <dgm:t>
        <a:bodyPr/>
        <a:lstStyle/>
        <a:p>
          <a:endParaRPr lang="en-US"/>
        </a:p>
      </dgm:t>
    </dgm:pt>
    <dgm:pt modelId="{D285ED87-B8D7-486C-84D8-F60DCC4562EC}" type="pres">
      <dgm:prSet presAssocID="{CDA5387F-20A0-447E-90F9-2F6440A3581C}" presName="wedge3" presStyleLbl="node1" presStyleIdx="2" presStyleCnt="4"/>
      <dgm:spPr/>
      <dgm:t>
        <a:bodyPr/>
        <a:lstStyle/>
        <a:p>
          <a:endParaRPr lang="en-US"/>
        </a:p>
      </dgm:t>
    </dgm:pt>
    <dgm:pt modelId="{ED4A2792-5942-44E7-B700-A3FC4846FC02}" type="pres">
      <dgm:prSet presAssocID="{CDA5387F-20A0-447E-90F9-2F6440A3581C}" presName="wedge3Tx" presStyleLbl="node1" presStyleIdx="2" presStyleCnt="4">
        <dgm:presLayoutVars>
          <dgm:chMax val="0"/>
          <dgm:chPref val="0"/>
          <dgm:bulletEnabled val="1"/>
        </dgm:presLayoutVars>
      </dgm:prSet>
      <dgm:spPr/>
      <dgm:t>
        <a:bodyPr/>
        <a:lstStyle/>
        <a:p>
          <a:endParaRPr lang="en-US"/>
        </a:p>
      </dgm:t>
    </dgm:pt>
    <dgm:pt modelId="{17C6B3D2-F566-4F09-803A-DB6D375CE3CD}" type="pres">
      <dgm:prSet presAssocID="{CDA5387F-20A0-447E-90F9-2F6440A3581C}" presName="wedge4" presStyleLbl="node1" presStyleIdx="3" presStyleCnt="4" custScaleX="100186" custScaleY="100055"/>
      <dgm:spPr/>
      <dgm:t>
        <a:bodyPr/>
        <a:lstStyle/>
        <a:p>
          <a:endParaRPr lang="en-US"/>
        </a:p>
      </dgm:t>
    </dgm:pt>
    <dgm:pt modelId="{28F8A760-4CE5-4EFB-8C3F-487E93F3B7B7}" type="pres">
      <dgm:prSet presAssocID="{CDA5387F-20A0-447E-90F9-2F6440A3581C}" presName="wedge4Tx" presStyleLbl="node1" presStyleIdx="3" presStyleCnt="4">
        <dgm:presLayoutVars>
          <dgm:chMax val="0"/>
          <dgm:chPref val="0"/>
          <dgm:bulletEnabled val="1"/>
        </dgm:presLayoutVars>
      </dgm:prSet>
      <dgm:spPr/>
      <dgm:t>
        <a:bodyPr/>
        <a:lstStyle/>
        <a:p>
          <a:endParaRPr lang="en-US"/>
        </a:p>
      </dgm:t>
    </dgm:pt>
  </dgm:ptLst>
  <dgm:cxnLst>
    <dgm:cxn modelId="{0F821D2E-6C98-4F00-BAD2-01EAB4D0AB94}" type="presOf" srcId="{CDA5387F-20A0-447E-90F9-2F6440A3581C}" destId="{BAC6DCF4-D473-4572-82F2-7E10AC9429F5}" srcOrd="0" destOrd="0" presId="urn:microsoft.com/office/officeart/2005/8/layout/chart3"/>
    <dgm:cxn modelId="{BE2007A1-3450-4A2C-80F9-6308F9E8F0E0}" type="presOf" srcId="{8D44A705-AAF8-49AF-908C-DE310BB8640C}" destId="{7DD886DF-43AE-425F-AB6B-C1614F53AFF7}" srcOrd="0" destOrd="0" presId="urn:microsoft.com/office/officeart/2005/8/layout/chart3"/>
    <dgm:cxn modelId="{5B10F4A7-9E3E-4C62-BB15-C21D8834DEB0}" type="presOf" srcId="{E0826ECB-2788-471E-9602-37512E9494A9}" destId="{28F8A760-4CE5-4EFB-8C3F-487E93F3B7B7}" srcOrd="1" destOrd="0" presId="urn:microsoft.com/office/officeart/2005/8/layout/chart3"/>
    <dgm:cxn modelId="{2DCC4622-4554-48DD-AB68-43048742ED87}" srcId="{CDA5387F-20A0-447E-90F9-2F6440A3581C}" destId="{D8FA8523-3BBD-40A3-A95D-8C4C8B77DCB9}" srcOrd="2" destOrd="0" parTransId="{7BBE02BF-7EE7-4601-8FC4-80F521E6FA16}" sibTransId="{A718BB01-A686-4F53-B70F-EACEA09B3D6E}"/>
    <dgm:cxn modelId="{BD896896-B8A8-4250-9F0B-C00C72E55B84}" type="presOf" srcId="{D8FA8523-3BBD-40A3-A95D-8C4C8B77DCB9}" destId="{D285ED87-B8D7-486C-84D8-F60DCC4562EC}" srcOrd="0" destOrd="0" presId="urn:microsoft.com/office/officeart/2005/8/layout/chart3"/>
    <dgm:cxn modelId="{38F1DF1B-0197-4833-99E8-82934326B298}" srcId="{CDA5387F-20A0-447E-90F9-2F6440A3581C}" destId="{8D44A705-AAF8-49AF-908C-DE310BB8640C}" srcOrd="1" destOrd="0" parTransId="{04FEF3A2-EFDB-4B29-B291-C0040115F19E}" sibTransId="{C2B248D8-A872-48FA-B5EB-D2C8F44D0C10}"/>
    <dgm:cxn modelId="{DADC75FF-1845-4B17-98B6-F052BF09547F}" type="presOf" srcId="{8D44A705-AAF8-49AF-908C-DE310BB8640C}" destId="{086B5E80-ED61-4402-B2F0-8744C19588DF}" srcOrd="1" destOrd="0" presId="urn:microsoft.com/office/officeart/2005/8/layout/chart3"/>
    <dgm:cxn modelId="{6CB2CCEA-3217-4068-86A2-6A4840A5768D}" type="presOf" srcId="{E0826ECB-2788-471E-9602-37512E9494A9}" destId="{17C6B3D2-F566-4F09-803A-DB6D375CE3CD}" srcOrd="0" destOrd="0" presId="urn:microsoft.com/office/officeart/2005/8/layout/chart3"/>
    <dgm:cxn modelId="{26962460-1779-4003-81CE-D2FED3FFE056}" type="presOf" srcId="{C027BE4B-B3C3-4D96-8239-F1BE377FA6F6}" destId="{65F15400-0D81-4752-A945-5CB9AB2665F3}" srcOrd="0" destOrd="0" presId="urn:microsoft.com/office/officeart/2005/8/layout/chart3"/>
    <dgm:cxn modelId="{410502B5-A8B8-43E5-8126-4CFFDB4F1104}" type="presOf" srcId="{C027BE4B-B3C3-4D96-8239-F1BE377FA6F6}" destId="{40CB0059-7238-4580-A4E6-4513F84B5746}" srcOrd="1" destOrd="0" presId="urn:microsoft.com/office/officeart/2005/8/layout/chart3"/>
    <dgm:cxn modelId="{087C0B85-1DB0-4502-9DDB-686CB3996519}" type="presOf" srcId="{D8FA8523-3BBD-40A3-A95D-8C4C8B77DCB9}" destId="{ED4A2792-5942-44E7-B700-A3FC4846FC02}" srcOrd="1" destOrd="0" presId="urn:microsoft.com/office/officeart/2005/8/layout/chart3"/>
    <dgm:cxn modelId="{847CD370-104E-47E5-BF86-9CF55572D11E}" srcId="{CDA5387F-20A0-447E-90F9-2F6440A3581C}" destId="{C027BE4B-B3C3-4D96-8239-F1BE377FA6F6}" srcOrd="0" destOrd="0" parTransId="{DC9183BE-E302-4324-8EAB-2CF1FD12073B}" sibTransId="{B1F60291-6F7C-4038-A644-00559B05043F}"/>
    <dgm:cxn modelId="{FD74EAB0-12C1-418D-9CF7-0BA8882B9765}" srcId="{CDA5387F-20A0-447E-90F9-2F6440A3581C}" destId="{E0826ECB-2788-471E-9602-37512E9494A9}" srcOrd="3" destOrd="0" parTransId="{EFDBC9B9-4084-423D-B467-4938E4E73F62}" sibTransId="{EB29A08E-455A-466E-A013-BE8AF83BC329}"/>
    <dgm:cxn modelId="{863FC29E-1728-450D-8157-99A1A7B1E701}" type="presParOf" srcId="{BAC6DCF4-D473-4572-82F2-7E10AC9429F5}" destId="{65F15400-0D81-4752-A945-5CB9AB2665F3}" srcOrd="0" destOrd="0" presId="urn:microsoft.com/office/officeart/2005/8/layout/chart3"/>
    <dgm:cxn modelId="{778B8169-D335-40A0-AB14-6444BA0CA629}" type="presParOf" srcId="{BAC6DCF4-D473-4572-82F2-7E10AC9429F5}" destId="{40CB0059-7238-4580-A4E6-4513F84B5746}" srcOrd="1" destOrd="0" presId="urn:microsoft.com/office/officeart/2005/8/layout/chart3"/>
    <dgm:cxn modelId="{264459F7-9658-4947-AD68-14CF175036B0}" type="presParOf" srcId="{BAC6DCF4-D473-4572-82F2-7E10AC9429F5}" destId="{7DD886DF-43AE-425F-AB6B-C1614F53AFF7}" srcOrd="2" destOrd="0" presId="urn:microsoft.com/office/officeart/2005/8/layout/chart3"/>
    <dgm:cxn modelId="{9EB05C40-D026-4B4C-A3FC-461EF8E2BE85}" type="presParOf" srcId="{BAC6DCF4-D473-4572-82F2-7E10AC9429F5}" destId="{086B5E80-ED61-4402-B2F0-8744C19588DF}" srcOrd="3" destOrd="0" presId="urn:microsoft.com/office/officeart/2005/8/layout/chart3"/>
    <dgm:cxn modelId="{8602C42B-8B48-4013-9C5C-40B5F224154C}" type="presParOf" srcId="{BAC6DCF4-D473-4572-82F2-7E10AC9429F5}" destId="{D285ED87-B8D7-486C-84D8-F60DCC4562EC}" srcOrd="4" destOrd="0" presId="urn:microsoft.com/office/officeart/2005/8/layout/chart3"/>
    <dgm:cxn modelId="{E2C13604-1FFB-4B52-BB8B-A81A993FC47D}" type="presParOf" srcId="{BAC6DCF4-D473-4572-82F2-7E10AC9429F5}" destId="{ED4A2792-5942-44E7-B700-A3FC4846FC02}" srcOrd="5" destOrd="0" presId="urn:microsoft.com/office/officeart/2005/8/layout/chart3"/>
    <dgm:cxn modelId="{22F0CB5D-E09B-449F-A21B-A1C00906EE3F}" type="presParOf" srcId="{BAC6DCF4-D473-4572-82F2-7E10AC9429F5}" destId="{17C6B3D2-F566-4F09-803A-DB6D375CE3CD}" srcOrd="6" destOrd="0" presId="urn:microsoft.com/office/officeart/2005/8/layout/chart3"/>
    <dgm:cxn modelId="{7D82FBEB-3EDF-4233-8027-2DB38E376F8F}" type="presParOf" srcId="{BAC6DCF4-D473-4572-82F2-7E10AC9429F5}" destId="{28F8A760-4CE5-4EFB-8C3F-487E93F3B7B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8C12-216D-49CB-999F-FF71E73B1E79}">
      <dsp:nvSpPr>
        <dsp:cNvPr id="0" name=""/>
        <dsp:cNvSpPr/>
      </dsp:nvSpPr>
      <dsp:spPr>
        <a:xfrm>
          <a:off x="443269" y="2262"/>
          <a:ext cx="3278981"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Cryotherapy</a:t>
          </a:r>
          <a:r>
            <a:rPr lang="en-US" sz="1700" kern="1200" dirty="0" smtClean="0"/>
            <a:t> </a:t>
          </a:r>
        </a:p>
        <a:p>
          <a:pPr lvl="0" algn="ctr" defTabSz="755650" rtl="0">
            <a:lnSpc>
              <a:spcPct val="90000"/>
            </a:lnSpc>
            <a:spcBef>
              <a:spcPct val="0"/>
            </a:spcBef>
            <a:spcAft>
              <a:spcPct val="35000"/>
            </a:spcAft>
          </a:pPr>
          <a:r>
            <a:rPr lang="en-US" sz="1700" kern="1200" dirty="0" smtClean="0"/>
            <a:t>with liquid nitrogen or cryoprobe </a:t>
          </a:r>
        </a:p>
        <a:p>
          <a:pPr lvl="0" algn="ctr" defTabSz="755650" rtl="0">
            <a:lnSpc>
              <a:spcPct val="90000"/>
            </a:lnSpc>
            <a:spcBef>
              <a:spcPct val="0"/>
            </a:spcBef>
            <a:spcAft>
              <a:spcPct val="35000"/>
            </a:spcAft>
          </a:pPr>
          <a:r>
            <a:rPr lang="en-US" sz="1700" kern="1200" dirty="0" smtClean="0"/>
            <a:t>Must be trained in use</a:t>
          </a:r>
        </a:p>
        <a:p>
          <a:pPr lvl="0" algn="ctr" defTabSz="755650" rtl="0">
            <a:lnSpc>
              <a:spcPct val="90000"/>
            </a:lnSpc>
            <a:spcBef>
              <a:spcPct val="0"/>
            </a:spcBef>
            <a:spcAft>
              <a:spcPct val="35000"/>
            </a:spcAft>
          </a:pPr>
          <a:r>
            <a:rPr lang="en-US" sz="1700" kern="1200" dirty="0" smtClean="0"/>
            <a:t>Repeat every 1-2 weeks  </a:t>
          </a:r>
          <a:endParaRPr lang="en-US" sz="1700" kern="1200" dirty="0"/>
        </a:p>
      </dsp:txBody>
      <dsp:txXfrm>
        <a:off x="443269" y="2262"/>
        <a:ext cx="3278981" cy="1967388"/>
      </dsp:txXfrm>
    </dsp:sp>
    <dsp:sp modelId="{C92D0982-9706-49AD-9C22-578CB2982FFD}">
      <dsp:nvSpPr>
        <dsp:cNvPr id="0" name=""/>
        <dsp:cNvSpPr/>
      </dsp:nvSpPr>
      <dsp:spPr>
        <a:xfrm>
          <a:off x="4050149" y="2262"/>
          <a:ext cx="3278981"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Podophyllin resin 10%-25%</a:t>
          </a:r>
          <a:r>
            <a:rPr lang="en-US" sz="1700" kern="1200" dirty="0" smtClean="0"/>
            <a:t> in compound tincture of benzoin</a:t>
          </a:r>
        </a:p>
        <a:p>
          <a:pPr lvl="0" algn="ctr" defTabSz="755650" rtl="0">
            <a:lnSpc>
              <a:spcPct val="90000"/>
            </a:lnSpc>
            <a:spcBef>
              <a:spcPct val="0"/>
            </a:spcBef>
            <a:spcAft>
              <a:spcPct val="35000"/>
            </a:spcAft>
          </a:pPr>
          <a:r>
            <a:rPr lang="en-US" sz="1700" kern="1200" dirty="0" smtClean="0"/>
            <a:t>Apply small amount, allow to dry, wash off in 1-4 hours</a:t>
          </a:r>
        </a:p>
        <a:p>
          <a:pPr lvl="0" algn="ctr" defTabSz="755650" rtl="0">
            <a:lnSpc>
              <a:spcPct val="90000"/>
            </a:lnSpc>
            <a:spcBef>
              <a:spcPct val="0"/>
            </a:spcBef>
            <a:spcAft>
              <a:spcPct val="35000"/>
            </a:spcAft>
          </a:pPr>
          <a:r>
            <a:rPr lang="en-US" sz="1700" kern="1200" dirty="0" smtClean="0"/>
            <a:t>May repeat weekly</a:t>
          </a:r>
          <a:endParaRPr lang="en-US" sz="1700" kern="1200" dirty="0"/>
        </a:p>
      </dsp:txBody>
      <dsp:txXfrm>
        <a:off x="4050149" y="2262"/>
        <a:ext cx="3278981" cy="1967388"/>
      </dsp:txXfrm>
    </dsp:sp>
    <dsp:sp modelId="{97FB5862-81D1-48ED-90B5-F9BD9A130190}">
      <dsp:nvSpPr>
        <dsp:cNvPr id="0" name=""/>
        <dsp:cNvSpPr/>
      </dsp:nvSpPr>
      <dsp:spPr>
        <a:xfrm>
          <a:off x="4112875" y="2299811"/>
          <a:ext cx="3356627"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Trichloroacetic acid (TCA) or Bichloroacetic acid (BCA) 80%-90%</a:t>
          </a:r>
        </a:p>
        <a:p>
          <a:pPr lvl="0" algn="ctr" defTabSz="755650" rtl="0">
            <a:lnSpc>
              <a:spcPct val="90000"/>
            </a:lnSpc>
            <a:spcBef>
              <a:spcPct val="0"/>
            </a:spcBef>
            <a:spcAft>
              <a:spcPct val="35000"/>
            </a:spcAft>
          </a:pPr>
          <a:r>
            <a:rPr lang="en-US" sz="1700" b="0" kern="1200" dirty="0" smtClean="0"/>
            <a:t>Apply small amount, allow to dry</a:t>
          </a:r>
        </a:p>
        <a:p>
          <a:pPr lvl="0" algn="ctr" defTabSz="755650" rtl="0">
            <a:lnSpc>
              <a:spcPct val="90000"/>
            </a:lnSpc>
            <a:spcBef>
              <a:spcPct val="0"/>
            </a:spcBef>
            <a:spcAft>
              <a:spcPct val="35000"/>
            </a:spcAft>
          </a:pPr>
          <a:r>
            <a:rPr lang="en-US" sz="1700" b="0" kern="1200" dirty="0" smtClean="0"/>
            <a:t>May repeat weekly </a:t>
          </a:r>
          <a:endParaRPr lang="en-US" sz="1700" b="0" kern="1200" dirty="0"/>
        </a:p>
      </dsp:txBody>
      <dsp:txXfrm>
        <a:off x="4112875" y="2299811"/>
        <a:ext cx="3356627" cy="1967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8C12-216D-49CB-999F-FF71E73B1E79}">
      <dsp:nvSpPr>
        <dsp:cNvPr id="0" name=""/>
        <dsp:cNvSpPr/>
      </dsp:nvSpPr>
      <dsp:spPr>
        <a:xfrm>
          <a:off x="443269" y="2262"/>
          <a:ext cx="3278981"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Cervical Warts</a:t>
          </a:r>
        </a:p>
        <a:p>
          <a:pPr lvl="0" algn="l" defTabSz="755650" rtl="0">
            <a:lnSpc>
              <a:spcPct val="90000"/>
            </a:lnSpc>
            <a:spcBef>
              <a:spcPct val="0"/>
            </a:spcBef>
            <a:spcAft>
              <a:spcPct val="35000"/>
            </a:spcAft>
          </a:pPr>
          <a:r>
            <a:rPr lang="en-US" sz="1700" b="0" kern="1200" dirty="0" smtClean="0"/>
            <a:t>-Biopsy to rule out high-grade squamous intraepithelial lesion</a:t>
          </a:r>
        </a:p>
      </dsp:txBody>
      <dsp:txXfrm>
        <a:off x="443269" y="2262"/>
        <a:ext cx="3278981" cy="1967388"/>
      </dsp:txXfrm>
    </dsp:sp>
    <dsp:sp modelId="{C92D0982-9706-49AD-9C22-578CB2982FFD}">
      <dsp:nvSpPr>
        <dsp:cNvPr id="0" name=""/>
        <dsp:cNvSpPr/>
      </dsp:nvSpPr>
      <dsp:spPr>
        <a:xfrm>
          <a:off x="4050149" y="2262"/>
          <a:ext cx="3278981"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Vaginal Warts</a:t>
          </a:r>
        </a:p>
        <a:p>
          <a:pPr lvl="0" algn="l" defTabSz="755650" rtl="0">
            <a:lnSpc>
              <a:spcPct val="90000"/>
            </a:lnSpc>
            <a:spcBef>
              <a:spcPct val="0"/>
            </a:spcBef>
            <a:spcAft>
              <a:spcPct val="35000"/>
            </a:spcAft>
          </a:pPr>
          <a:r>
            <a:rPr lang="en-US" sz="1700" b="0" kern="1200" dirty="0" smtClean="0"/>
            <a:t>-Cryotherapy with liquid nitrogen (no cryoprobe use)</a:t>
          </a:r>
        </a:p>
        <a:p>
          <a:pPr lvl="0" algn="l" defTabSz="755650" rtl="0">
            <a:lnSpc>
              <a:spcPct val="90000"/>
            </a:lnSpc>
            <a:spcBef>
              <a:spcPct val="0"/>
            </a:spcBef>
            <a:spcAft>
              <a:spcPct val="35000"/>
            </a:spcAft>
          </a:pPr>
          <a:r>
            <a:rPr lang="en-US" sz="1700" b="0" kern="1200" dirty="0" smtClean="0"/>
            <a:t>-TCA/BCA 80%–90%</a:t>
          </a:r>
          <a:endParaRPr lang="en-US" sz="1700" b="0" kern="1200" dirty="0"/>
        </a:p>
      </dsp:txBody>
      <dsp:txXfrm>
        <a:off x="4050149" y="2262"/>
        <a:ext cx="3278981" cy="1967388"/>
      </dsp:txXfrm>
    </dsp:sp>
    <dsp:sp modelId="{97FB5862-81D1-48ED-90B5-F9BD9A130190}">
      <dsp:nvSpPr>
        <dsp:cNvPr id="0" name=""/>
        <dsp:cNvSpPr/>
      </dsp:nvSpPr>
      <dsp:spPr>
        <a:xfrm>
          <a:off x="4095989" y="2296132"/>
          <a:ext cx="3356627" cy="1967388"/>
        </a:xfrm>
        <a:prstGeom prst="rect">
          <a:avLst/>
        </a:prstGeom>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Perianal Warts</a:t>
          </a:r>
        </a:p>
        <a:p>
          <a:pPr lvl="0" algn="l" defTabSz="755650" rtl="0">
            <a:lnSpc>
              <a:spcPct val="90000"/>
            </a:lnSpc>
            <a:spcBef>
              <a:spcPct val="0"/>
            </a:spcBef>
            <a:spcAft>
              <a:spcPct val="35000"/>
            </a:spcAft>
          </a:pPr>
          <a:r>
            <a:rPr lang="en-US" sz="1700" b="0" kern="1200" dirty="0" smtClean="0"/>
            <a:t>-Cryotherapy with liquid nitrogen</a:t>
          </a:r>
        </a:p>
        <a:p>
          <a:pPr lvl="0" algn="l" defTabSz="755650" rtl="0">
            <a:lnSpc>
              <a:spcPct val="90000"/>
            </a:lnSpc>
            <a:spcBef>
              <a:spcPct val="0"/>
            </a:spcBef>
            <a:spcAft>
              <a:spcPct val="35000"/>
            </a:spcAft>
          </a:pPr>
          <a:r>
            <a:rPr lang="en-US" sz="1700" b="0" kern="1200" dirty="0" smtClean="0"/>
            <a:t>-TCA/BCA 80%–90%</a:t>
          </a:r>
        </a:p>
        <a:p>
          <a:pPr lvl="0" algn="l" defTabSz="755650" rtl="0">
            <a:lnSpc>
              <a:spcPct val="90000"/>
            </a:lnSpc>
            <a:spcBef>
              <a:spcPct val="0"/>
            </a:spcBef>
            <a:spcAft>
              <a:spcPct val="35000"/>
            </a:spcAft>
          </a:pPr>
          <a:r>
            <a:rPr lang="en-US" sz="1700" b="0" kern="1200" dirty="0" smtClean="0"/>
            <a:t>-Surgical excision</a:t>
          </a:r>
          <a:endParaRPr lang="en-US" sz="1700" b="0" kern="1200" dirty="0"/>
        </a:p>
      </dsp:txBody>
      <dsp:txXfrm>
        <a:off x="4095989" y="2296132"/>
        <a:ext cx="3356627" cy="1967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15400-0D81-4752-A945-5CB9AB2665F3}">
      <dsp:nvSpPr>
        <dsp:cNvPr id="0" name=""/>
        <dsp:cNvSpPr/>
      </dsp:nvSpPr>
      <dsp:spPr>
        <a:xfrm>
          <a:off x="2474161" y="473553"/>
          <a:ext cx="4095692" cy="4173854"/>
        </a:xfrm>
        <a:prstGeom prst="pie">
          <a:avLst>
            <a:gd name="adj1" fmla="val 16200000"/>
            <a:gd name="adj2" fmla="val 0"/>
          </a:avLst>
        </a:prstGeom>
        <a:solidFill>
          <a:schemeClr val="tx2">
            <a:lumMod val="40000"/>
            <a:lumOff val="60000"/>
          </a:schemeClr>
        </a:soli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Enormous potential for disease prevention</a:t>
          </a:r>
          <a:endParaRPr lang="en-US" sz="1900" kern="1200" dirty="0">
            <a:solidFill>
              <a:schemeClr val="tx1"/>
            </a:solidFill>
          </a:endParaRPr>
        </a:p>
      </dsp:txBody>
      <dsp:txXfrm>
        <a:off x="4568815" y="1245716"/>
        <a:ext cx="1511505" cy="1242218"/>
      </dsp:txXfrm>
    </dsp:sp>
    <dsp:sp modelId="{7DD886DF-43AE-425F-AB6B-C1614F53AFF7}">
      <dsp:nvSpPr>
        <dsp:cNvPr id="0" name=""/>
        <dsp:cNvSpPr/>
      </dsp:nvSpPr>
      <dsp:spPr>
        <a:xfrm>
          <a:off x="2439534" y="495235"/>
          <a:ext cx="4096512" cy="4096512"/>
        </a:xfrm>
        <a:prstGeom prst="pie">
          <a:avLst>
            <a:gd name="adj1" fmla="val 0"/>
            <a:gd name="adj2" fmla="val 5400000"/>
          </a:avLst>
        </a:prstGeom>
        <a:gradFill rotWithShape="0">
          <a:gsLst>
            <a:gs pos="0">
              <a:schemeClr val="accent5">
                <a:hueOff val="-3311292"/>
                <a:satOff val="13270"/>
                <a:lumOff val="2876"/>
                <a:alphaOff val="0"/>
                <a:shade val="45000"/>
                <a:satMod val="155000"/>
              </a:schemeClr>
            </a:gs>
            <a:gs pos="60000">
              <a:schemeClr val="accent5">
                <a:hueOff val="-3311292"/>
                <a:satOff val="13270"/>
                <a:lumOff val="2876"/>
                <a:alphaOff val="0"/>
                <a:shade val="95000"/>
                <a:satMod val="150000"/>
              </a:schemeClr>
            </a:gs>
            <a:gs pos="100000">
              <a:schemeClr val="accent5">
                <a:hueOff val="-3311292"/>
                <a:satOff val="13270"/>
                <a:lumOff val="2876"/>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Cost-effective</a:t>
          </a:r>
          <a:endParaRPr lang="en-US" sz="1900" kern="1200" dirty="0">
            <a:solidFill>
              <a:schemeClr val="tx1"/>
            </a:solidFill>
          </a:endParaRPr>
        </a:p>
      </dsp:txBody>
      <dsp:txXfrm>
        <a:off x="4560942" y="2616643"/>
        <a:ext cx="1511808" cy="1219200"/>
      </dsp:txXfrm>
    </dsp:sp>
    <dsp:sp modelId="{D285ED87-B8D7-486C-84D8-F60DCC4562EC}">
      <dsp:nvSpPr>
        <dsp:cNvPr id="0" name=""/>
        <dsp:cNvSpPr/>
      </dsp:nvSpPr>
      <dsp:spPr>
        <a:xfrm>
          <a:off x="2439534" y="495235"/>
          <a:ext cx="4096512" cy="4096512"/>
        </a:xfrm>
        <a:prstGeom prst="pie">
          <a:avLst>
            <a:gd name="adj1" fmla="val 5400000"/>
            <a:gd name="adj2" fmla="val 10800000"/>
          </a:avLst>
        </a:prstGeom>
        <a:gradFill rotWithShape="0">
          <a:gsLst>
            <a:gs pos="0">
              <a:schemeClr val="accent5">
                <a:hueOff val="-6622584"/>
                <a:satOff val="26541"/>
                <a:lumOff val="5752"/>
                <a:alphaOff val="0"/>
                <a:shade val="45000"/>
                <a:satMod val="155000"/>
              </a:schemeClr>
            </a:gs>
            <a:gs pos="60000">
              <a:schemeClr val="accent5">
                <a:hueOff val="-6622584"/>
                <a:satOff val="26541"/>
                <a:lumOff val="5752"/>
                <a:alphaOff val="0"/>
                <a:shade val="95000"/>
                <a:satMod val="150000"/>
              </a:schemeClr>
            </a:gs>
            <a:gs pos="100000">
              <a:schemeClr val="accent5">
                <a:hueOff val="-6622584"/>
                <a:satOff val="26541"/>
                <a:lumOff val="5752"/>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Protects against multiple strains </a:t>
          </a:r>
          <a:endParaRPr lang="en-US" sz="1900" kern="1200" dirty="0">
            <a:solidFill>
              <a:schemeClr val="tx1"/>
            </a:solidFill>
          </a:endParaRPr>
        </a:p>
      </dsp:txBody>
      <dsp:txXfrm>
        <a:off x="2902830" y="2616643"/>
        <a:ext cx="1511808" cy="1219200"/>
      </dsp:txXfrm>
    </dsp:sp>
    <dsp:sp modelId="{17C6B3D2-F566-4F09-803A-DB6D375CE3CD}">
      <dsp:nvSpPr>
        <dsp:cNvPr id="0" name=""/>
        <dsp:cNvSpPr/>
      </dsp:nvSpPr>
      <dsp:spPr>
        <a:xfrm>
          <a:off x="2435724" y="494109"/>
          <a:ext cx="4104131" cy="4098765"/>
        </a:xfrm>
        <a:prstGeom prst="pie">
          <a:avLst>
            <a:gd name="adj1" fmla="val 10800000"/>
            <a:gd name="adj2" fmla="val 16200000"/>
          </a:avLst>
        </a:prstGeom>
        <a:gradFill rotWithShape="0">
          <a:gsLst>
            <a:gs pos="0">
              <a:schemeClr val="accent5">
                <a:hueOff val="-9933876"/>
                <a:satOff val="39811"/>
                <a:lumOff val="8628"/>
                <a:alphaOff val="0"/>
                <a:shade val="45000"/>
                <a:satMod val="155000"/>
              </a:schemeClr>
            </a:gs>
            <a:gs pos="60000">
              <a:schemeClr val="accent5">
                <a:hueOff val="-9933876"/>
                <a:satOff val="39811"/>
                <a:lumOff val="8628"/>
                <a:alphaOff val="0"/>
                <a:shade val="95000"/>
                <a:satMod val="150000"/>
              </a:schemeClr>
            </a:gs>
            <a:gs pos="100000">
              <a:schemeClr val="accent5">
                <a:hueOff val="-9933876"/>
                <a:satOff val="39811"/>
                <a:lumOff val="862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Can be given prior to sexual initiation</a:t>
          </a:r>
          <a:endParaRPr lang="en-US" sz="1900" kern="1200" dirty="0">
            <a:solidFill>
              <a:schemeClr val="tx1"/>
            </a:solidFill>
          </a:endParaRPr>
        </a:p>
      </dsp:txBody>
      <dsp:txXfrm>
        <a:off x="2899882" y="1250428"/>
        <a:ext cx="1514619" cy="12198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6883D5F-2829-46EA-9CC6-47E789587AC2}" type="datetimeFigureOut">
              <a:rPr lang="en-US" smtClean="0"/>
              <a:pPr/>
              <a:t>2/4/2015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7C34847-9684-4DD7-90E8-63ED0A14CC37}" type="slidenum">
              <a:rPr lang="en-US" smtClean="0"/>
              <a:pPr/>
              <a:t>‹#›</a:t>
            </a:fld>
            <a:endParaRPr lang="en-US" dirty="0"/>
          </a:p>
        </p:txBody>
      </p:sp>
    </p:spTree>
    <p:extLst>
      <p:ext uri="{BB962C8B-B14F-4D97-AF65-F5344CB8AC3E}">
        <p14:creationId xmlns:p14="http://schemas.microsoft.com/office/powerpoint/2010/main" val="3807253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35C60FC-0056-4E4A-BFD6-0EB3EF1BABE7}" type="datetimeFigureOut">
              <a:rPr lang="en-US" smtClean="0"/>
              <a:pPr/>
              <a:t>2/4/2015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1F7452C-5301-470D-A9E3-C4A0A531AC8A}" type="slidenum">
              <a:rPr lang="en-US" smtClean="0"/>
              <a:pPr/>
              <a:t>‹#›</a:t>
            </a:fld>
            <a:endParaRPr lang="en-US" dirty="0"/>
          </a:p>
        </p:txBody>
      </p:sp>
    </p:spTree>
    <p:extLst>
      <p:ext uri="{BB962C8B-B14F-4D97-AF65-F5344CB8AC3E}">
        <p14:creationId xmlns:p14="http://schemas.microsoft.com/office/powerpoint/2010/main" val="283216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National_Center_for_Health_Statist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da.gov/NewsEvents/Newsroom/PressAnnouncements/2009/ucm187048.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da.gov/biologicsbloodvaccines/vaccines/approvedproducts/ucm094042.ht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fda.gov/downloads/biologicsbloodvaccines/vaccines/approvedproducts/ucm111263.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cdc.gov/mmwr/preview/mmwrhtml/mm6005a6.ht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pediatrics.aappublications.org/search?author1=Robert+A.+Bednarczyk&amp;sortspec=date&amp;submit=Submit" TargetMode="External"/><Relationship Id="rId7" Type="http://schemas.openxmlformats.org/officeDocument/2006/relationships/hyperlink" Target="http://pediatrics.aappublications.org/search?author1=Saad+B.+Omer&amp;sortspec=date&amp;submit=Submit"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pediatrics.aappublications.org/search?author1=Walter+Orenstein&amp;sortspec=date&amp;submit=Submit" TargetMode="External"/><Relationship Id="rId5" Type="http://schemas.openxmlformats.org/officeDocument/2006/relationships/hyperlink" Target="http://pediatrics.aappublications.org/search?author1=Kevin+Ault&amp;sortspec=date&amp;submit=Submit" TargetMode="External"/><Relationship Id="rId4" Type="http://schemas.openxmlformats.org/officeDocument/2006/relationships/hyperlink" Target="http://pediatrics.aappublications.org/search?author1=Robert+Davis&amp;sortspec=date&amp;submit=Submit"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std/HPV/STDFact-HPV.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c.gov/std/stats/STI-Estimates-Fact-Sheet-Feb-201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dirty="0" smtClean="0">
                <a:latin typeface="Adobe Garamond Pro" panose="02020502060506020403" pitchFamily="18" charset="0"/>
                <a:ea typeface="ＭＳ Ｐゴシック" pitchFamily="34" charset="-128"/>
              </a:rPr>
              <a:t>ARSHEP would like to thank and acknowledge the following faculty members for assistance in developing this</a:t>
            </a:r>
            <a:r>
              <a:rPr lang="en-US" baseline="0" dirty="0" smtClean="0">
                <a:latin typeface="Adobe Garamond Pro" panose="02020502060506020403" pitchFamily="18" charset="0"/>
                <a:ea typeface="ＭＳ Ｐゴシック" pitchFamily="34" charset="-128"/>
              </a:rPr>
              <a:t> </a:t>
            </a:r>
            <a:r>
              <a:rPr lang="en-US" dirty="0" smtClean="0">
                <a:latin typeface="Adobe Garamond Pro" panose="02020502060506020403" pitchFamily="18" charset="0"/>
                <a:ea typeface="ＭＳ Ｐゴシック" pitchFamily="34" charset="-128"/>
              </a:rPr>
              <a:t>slide set:  </a:t>
            </a:r>
          </a:p>
          <a:p>
            <a:r>
              <a:rPr lang="en-US" dirty="0" smtClean="0">
                <a:latin typeface="Adobe Garamond Pro" panose="02020502060506020403" pitchFamily="18" charset="0"/>
                <a:ea typeface="ＭＳ Ｐゴシック" pitchFamily="34" charset="-128"/>
              </a:rPr>
              <a:t>Allison Eliscu, MD, FAAP</a:t>
            </a:r>
            <a:r>
              <a:rPr lang="en-US" baseline="0" dirty="0" smtClean="0">
                <a:latin typeface="Adobe Garamond Pro" panose="02020502060506020403" pitchFamily="18" charset="0"/>
                <a:ea typeface="ＭＳ Ｐゴシック" pitchFamily="34" charset="-128"/>
              </a:rPr>
              <a:t> </a:t>
            </a:r>
          </a:p>
          <a:p>
            <a:r>
              <a:rPr lang="en-US" dirty="0" smtClean="0">
                <a:latin typeface="Adobe Garamond Pro" panose="02020502060506020403" pitchFamily="18" charset="0"/>
                <a:ea typeface="ＭＳ Ｐゴシック" pitchFamily="34" charset="-128"/>
              </a:rPr>
              <a:t>Assistant Professor of Pediatrics</a:t>
            </a:r>
          </a:p>
          <a:p>
            <a:r>
              <a:rPr lang="en-US" dirty="0" smtClean="0">
                <a:latin typeface="Adobe Garamond Pro" panose="02020502060506020403" pitchFamily="18" charset="0"/>
                <a:ea typeface="ＭＳ Ｐゴシック" pitchFamily="34" charset="-128"/>
              </a:rPr>
              <a:t>Head of Adolescent Medicine Division</a:t>
            </a:r>
          </a:p>
          <a:p>
            <a:r>
              <a:rPr lang="en-US" dirty="0" smtClean="0">
                <a:latin typeface="Adobe Garamond Pro" panose="02020502060506020403" pitchFamily="18" charset="0"/>
                <a:ea typeface="ＭＳ Ｐゴシック" pitchFamily="34" charset="-128"/>
              </a:rPr>
              <a:t>Stony Brook Children’s Hospital</a:t>
            </a:r>
          </a:p>
          <a:p>
            <a:endParaRPr lang="en-US" dirty="0" smtClean="0">
              <a:latin typeface="Adobe Garamond Pro" panose="02020502060506020403" pitchFamily="18" charset="0"/>
              <a:ea typeface="ＭＳ Ｐゴシック" pitchFamily="34" charset="-128"/>
            </a:endParaRPr>
          </a:p>
          <a:p>
            <a:pPr algn="l" fontAlgn="auto">
              <a:spcAft>
                <a:spcPts val="0"/>
              </a:spcAft>
              <a:buFont typeface="Wingdings 2"/>
              <a:buNone/>
              <a:defRPr/>
            </a:pPr>
            <a:r>
              <a:rPr lang="en-US" sz="1200" dirty="0" smtClean="0"/>
              <a:t>Alexandra Sasha Carey, MD</a:t>
            </a:r>
          </a:p>
          <a:p>
            <a:pPr algn="l" fontAlgn="auto">
              <a:spcAft>
                <a:spcPts val="0"/>
              </a:spcAft>
              <a:buFont typeface="Wingdings 2"/>
              <a:buNone/>
              <a:defRPr/>
            </a:pPr>
            <a:r>
              <a:rPr lang="en-US" sz="1200" dirty="0" smtClean="0"/>
              <a:t>Adolescent Medicine</a:t>
            </a:r>
          </a:p>
          <a:p>
            <a:pPr algn="l" fontAlgn="auto">
              <a:spcAft>
                <a:spcPts val="0"/>
              </a:spcAft>
              <a:buFont typeface="Wingdings 2"/>
              <a:buNone/>
              <a:defRPr/>
            </a:pPr>
            <a:r>
              <a:rPr lang="en-US" sz="1200" dirty="0" smtClean="0"/>
              <a:t>Rockwood Pediatrics</a:t>
            </a:r>
          </a:p>
          <a:p>
            <a:pPr algn="l" fontAlgn="auto">
              <a:spcAft>
                <a:spcPts val="0"/>
              </a:spcAft>
              <a:buFont typeface="Wingdings 2"/>
              <a:buNone/>
              <a:defRPr/>
            </a:pPr>
            <a:r>
              <a:rPr lang="en-US" sz="1200" dirty="0" smtClean="0"/>
              <a:t>Spokane, WA</a:t>
            </a:r>
          </a:p>
          <a:p>
            <a:endParaRPr lang="en-US" dirty="0" smtClean="0">
              <a:latin typeface="Adobe Garamond Pro" panose="02020502060506020403" pitchFamily="18" charset="0"/>
              <a:ea typeface="ＭＳ Ｐゴシック" pitchFamily="34" charset="-128"/>
            </a:endParaRPr>
          </a:p>
          <a:p>
            <a:endParaRPr lang="en-US" dirty="0" smtClean="0">
              <a:latin typeface="Adobe Garamond Pro" panose="02020502060506020403" pitchFamily="18" charset="0"/>
              <a:ea typeface="ＭＳ Ｐゴシック" pitchFamily="34" charset="-128"/>
            </a:endParaRPr>
          </a:p>
        </p:txBody>
      </p:sp>
      <p:sp>
        <p:nvSpPr>
          <p:cNvPr id="192516" name="Slide Number Placeholder 3"/>
          <p:cNvSpPr>
            <a:spLocks noGrp="1"/>
          </p:cNvSpPr>
          <p:nvPr>
            <p:ph type="sldNum" sz="quarter" idx="5"/>
          </p:nvPr>
        </p:nvSpPr>
        <p:spPr>
          <a:noFill/>
        </p:spPr>
        <p:txBody>
          <a:bodyPr/>
          <a:lstStyle/>
          <a:p>
            <a:fld id="{C944075B-E21F-4FF8-AC53-198975AD7456}" type="slidenum">
              <a:rPr lang="en-US"/>
              <a:pPr/>
              <a:t>1</a:t>
            </a:fld>
            <a:endParaRPr lang="en-US" dirty="0"/>
          </a:p>
        </p:txBody>
      </p:sp>
    </p:spTree>
    <p:extLst>
      <p:ext uri="{BB962C8B-B14F-4D97-AF65-F5344CB8AC3E}">
        <p14:creationId xmlns:p14="http://schemas.microsoft.com/office/powerpoint/2010/main" val="347684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rPr>
              <a:t>This chart looks at HPV Prevalence among low-risk and high-risk strains for females aged 14–59.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rPr>
              <a:t>From ages 14–24, high-risk HPV is</a:t>
            </a:r>
            <a:r>
              <a:rPr lang="en-US" sz="1200" kern="0" baseline="0" dirty="0" smtClean="0">
                <a:solidFill>
                  <a:srgbClr val="000000"/>
                </a:solidFill>
              </a:rPr>
              <a:t> more prevalent, and then from ages 25–59 it reverses where low-risk HPV is more prevalent.</a:t>
            </a:r>
            <a:endParaRPr lang="en-US" sz="1200" kern="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rPr>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rPr>
              <a:t>Hariri S, Unger ER, Sternberg M, Dunne EF, Swan D, Patel S, et al. Prevalence of genital HPV among females in the United States, the National Health and Nutrition Examination Survey, 2003–2006. </a:t>
            </a:r>
            <a:br>
              <a:rPr lang="en-US" sz="1200" kern="0" dirty="0" smtClean="0">
                <a:solidFill>
                  <a:srgbClr val="000000"/>
                </a:solidFill>
              </a:rPr>
            </a:br>
            <a:r>
              <a:rPr lang="en-US" sz="1200" kern="0" dirty="0" smtClean="0">
                <a:solidFill>
                  <a:srgbClr val="000000"/>
                </a:solidFill>
              </a:rPr>
              <a:t>J Infect Dis. 2011;204(4):566–73</a:t>
            </a:r>
          </a:p>
          <a:p>
            <a:endParaRPr lang="en-US" dirty="0" smtClean="0"/>
          </a:p>
          <a:p>
            <a:r>
              <a:rPr lang="en-US" sz="1200" dirty="0" smtClean="0"/>
              <a:t>Taken from the</a:t>
            </a:r>
            <a:r>
              <a:rPr lang="en-US" sz="1200" baseline="0" dirty="0" smtClean="0"/>
              <a:t> </a:t>
            </a:r>
            <a:r>
              <a:rPr lang="en-US" sz="1200" dirty="0" smtClean="0"/>
              <a:t>National Health and Nutrition Examination Survey, 2003–2006</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12</a:t>
            </a:fld>
            <a:endParaRPr lang="en-US" dirty="0"/>
          </a:p>
        </p:txBody>
      </p:sp>
    </p:spTree>
    <p:extLst>
      <p:ext uri="{BB962C8B-B14F-4D97-AF65-F5344CB8AC3E}">
        <p14:creationId xmlns:p14="http://schemas.microsoft.com/office/powerpoint/2010/main" val="352253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spcBef>
                <a:spcPct val="20000"/>
              </a:spcBef>
              <a:spcAft>
                <a:spcPct val="0"/>
              </a:spcAft>
            </a:pPr>
            <a:r>
              <a:rPr lang="en-US" sz="1200" dirty="0" smtClean="0">
                <a:solidFill>
                  <a:srgbClr val="FFFFFF"/>
                </a:solidFill>
                <a:latin typeface="Arial Narrow" pitchFamily="34" charset="0"/>
              </a:rPr>
              <a:t>18–20, low-risk HPV more prevalent</a:t>
            </a:r>
            <a:r>
              <a:rPr lang="en-US" sz="1200" baseline="0" dirty="0" smtClean="0">
                <a:solidFill>
                  <a:srgbClr val="FFFFFF"/>
                </a:solidFill>
                <a:latin typeface="Arial Narrow" pitchFamily="34" charset="0"/>
              </a:rPr>
              <a:t> in males, 21–40, high-risk HPV more prevalent, and from ages 41–44 low-risk HPV is more prevalent.</a:t>
            </a:r>
            <a:endParaRPr lang="en-US" sz="1200" dirty="0" smtClean="0">
              <a:solidFill>
                <a:srgbClr val="FFFFFF"/>
              </a:solidFill>
              <a:latin typeface="Arial Narrow" pitchFamily="34" charset="0"/>
            </a:endParaRPr>
          </a:p>
          <a:p>
            <a:pPr fontAlgn="base">
              <a:spcBef>
                <a:spcPct val="20000"/>
              </a:spcBef>
              <a:spcAft>
                <a:spcPct val="0"/>
              </a:spcAft>
            </a:pPr>
            <a:endParaRPr lang="en-US" sz="1200" dirty="0" smtClean="0">
              <a:solidFill>
                <a:srgbClr val="FFFFFF"/>
              </a:solidFill>
              <a:latin typeface="Arial Narrow" pitchFamily="34" charset="0"/>
            </a:endParaRPr>
          </a:p>
          <a:p>
            <a:pPr fontAlgn="base">
              <a:spcBef>
                <a:spcPct val="20000"/>
              </a:spcBef>
              <a:spcAft>
                <a:spcPct val="0"/>
              </a:spcAft>
            </a:pPr>
            <a:r>
              <a:rPr lang="en-US" sz="1200" dirty="0" smtClean="0">
                <a:solidFill>
                  <a:srgbClr val="FFFFFF"/>
                </a:solidFill>
                <a:latin typeface="Arial Narrow" pitchFamily="34" charset="0"/>
              </a:rPr>
              <a:t>Males aged 18–44 years in Tucson, Arizona (N = 290).</a:t>
            </a:r>
          </a:p>
          <a:p>
            <a:pPr fontAlgn="base">
              <a:spcBef>
                <a:spcPct val="0"/>
              </a:spcBef>
              <a:spcAft>
                <a:spcPct val="0"/>
              </a:spcAft>
            </a:pPr>
            <a:r>
              <a:rPr lang="en-GB" sz="1200" dirty="0" smtClean="0">
                <a:solidFill>
                  <a:srgbClr val="FFFFFF"/>
                </a:solidFill>
                <a:latin typeface="Arial Narrow" pitchFamily="34" charset="0"/>
              </a:rPr>
              <a:t>High-risk/oncogenic HPV types included 16, 18, 31, 33, 35, 39, 45, 51, 52, 56, 58, 59, 66.</a:t>
            </a:r>
            <a:r>
              <a:rPr lang="en-GB" sz="1200" baseline="30000" dirty="0" smtClean="0">
                <a:solidFill>
                  <a:srgbClr val="FFFFFF"/>
                </a:solidFill>
                <a:latin typeface="Arial Narrow" pitchFamily="34" charset="0"/>
              </a:rPr>
              <a:t> </a:t>
            </a:r>
            <a:r>
              <a:rPr lang="en-US" sz="1200" dirty="0" smtClean="0">
                <a:solidFill>
                  <a:srgbClr val="FFFFFF"/>
                </a:solidFill>
                <a:latin typeface="Arial Narrow" pitchFamily="34" charset="0"/>
              </a:rPr>
              <a:t>Low-risk/non-oncogenic HPV types included 6, 11, 26, 40, 42, 53, 54, 55,62, 64, 67–73, 81–84, IS39, CP6108. </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13</a:t>
            </a:fld>
            <a:endParaRPr lang="en-US" dirty="0"/>
          </a:p>
        </p:txBody>
      </p:sp>
    </p:spTree>
    <p:extLst>
      <p:ext uri="{BB962C8B-B14F-4D97-AF65-F5344CB8AC3E}">
        <p14:creationId xmlns:p14="http://schemas.microsoft.com/office/powerpoint/2010/main" val="131079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Spike</a:t>
            </a:r>
            <a:r>
              <a:rPr lang="en-US" sz="1200" baseline="0" dirty="0" smtClean="0"/>
              <a:t> in 1987, dip in 1997 and increase again in 2005, appears to be on the rise again from 2010 on….</a:t>
            </a:r>
          </a:p>
          <a:p>
            <a:endParaRPr lang="en-US" sz="1200" dirty="0" smtClean="0"/>
          </a:p>
          <a:p>
            <a:r>
              <a:rPr lang="en-US" sz="1200" dirty="0" smtClean="0"/>
              <a:t>Genital Warts—Initial Visits to Physicians’ Offices, United States, 1966–2010</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14</a:t>
            </a:fld>
            <a:endParaRPr lang="en-US" dirty="0"/>
          </a:p>
        </p:txBody>
      </p:sp>
    </p:spTree>
    <p:extLst>
      <p:ext uri="{BB962C8B-B14F-4D97-AF65-F5344CB8AC3E}">
        <p14:creationId xmlns:p14="http://schemas.microsoft.com/office/powerpoint/2010/main" val="171472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cs typeface="Arial" pitchFamily="34" charset="0"/>
              </a:defRPr>
            </a:lvl1pPr>
            <a:lvl2pPr marL="758255" indent="-291636">
              <a:defRPr sz="2400">
                <a:solidFill>
                  <a:schemeClr val="tx1"/>
                </a:solidFill>
                <a:latin typeface="Arial" pitchFamily="34" charset="0"/>
                <a:cs typeface="Arial" pitchFamily="34" charset="0"/>
              </a:defRPr>
            </a:lvl2pPr>
            <a:lvl3pPr marL="1166546" indent="-233309">
              <a:defRPr sz="2400">
                <a:solidFill>
                  <a:schemeClr val="tx1"/>
                </a:solidFill>
                <a:latin typeface="Arial" pitchFamily="34" charset="0"/>
                <a:cs typeface="Arial" pitchFamily="34" charset="0"/>
              </a:defRPr>
            </a:lvl3pPr>
            <a:lvl4pPr marL="1633164" indent="-233309">
              <a:defRPr sz="2400">
                <a:solidFill>
                  <a:schemeClr val="tx1"/>
                </a:solidFill>
                <a:latin typeface="Arial" pitchFamily="34" charset="0"/>
                <a:cs typeface="Arial" pitchFamily="34" charset="0"/>
              </a:defRPr>
            </a:lvl4pPr>
            <a:lvl5pPr marL="2099782" indent="-233309">
              <a:defRPr sz="2400">
                <a:solidFill>
                  <a:schemeClr val="tx1"/>
                </a:solidFill>
                <a:latin typeface="Arial" pitchFamily="34" charset="0"/>
                <a:cs typeface="Arial" pitchFamily="34" charset="0"/>
              </a:defRPr>
            </a:lvl5pPr>
            <a:lvl6pPr marL="2566401" indent="-233309" eaLnBrk="0" fontAlgn="base" hangingPunct="0">
              <a:spcBef>
                <a:spcPct val="0"/>
              </a:spcBef>
              <a:spcAft>
                <a:spcPct val="0"/>
              </a:spcAft>
              <a:defRPr sz="2400">
                <a:solidFill>
                  <a:schemeClr val="tx1"/>
                </a:solidFill>
                <a:latin typeface="Arial" pitchFamily="34" charset="0"/>
                <a:cs typeface="Arial" pitchFamily="34" charset="0"/>
              </a:defRPr>
            </a:lvl6pPr>
            <a:lvl7pPr marL="3033019" indent="-233309" eaLnBrk="0" fontAlgn="base" hangingPunct="0">
              <a:spcBef>
                <a:spcPct val="0"/>
              </a:spcBef>
              <a:spcAft>
                <a:spcPct val="0"/>
              </a:spcAft>
              <a:defRPr sz="2400">
                <a:solidFill>
                  <a:schemeClr val="tx1"/>
                </a:solidFill>
                <a:latin typeface="Arial" pitchFamily="34" charset="0"/>
                <a:cs typeface="Arial" pitchFamily="34" charset="0"/>
              </a:defRPr>
            </a:lvl7pPr>
            <a:lvl8pPr marL="3499637" indent="-233309" eaLnBrk="0" fontAlgn="base" hangingPunct="0">
              <a:spcBef>
                <a:spcPct val="0"/>
              </a:spcBef>
              <a:spcAft>
                <a:spcPct val="0"/>
              </a:spcAft>
              <a:defRPr sz="2400">
                <a:solidFill>
                  <a:schemeClr val="tx1"/>
                </a:solidFill>
                <a:latin typeface="Arial" pitchFamily="34" charset="0"/>
                <a:cs typeface="Arial" pitchFamily="34" charset="0"/>
              </a:defRPr>
            </a:lvl8pPr>
            <a:lvl9pPr marL="3966256" indent="-233309" eaLnBrk="0" fontAlgn="base" hangingPunct="0">
              <a:spcBef>
                <a:spcPct val="0"/>
              </a:spcBef>
              <a:spcAft>
                <a:spcPct val="0"/>
              </a:spcAft>
              <a:defRPr sz="2400">
                <a:solidFill>
                  <a:schemeClr val="tx1"/>
                </a:solidFill>
                <a:latin typeface="Arial" pitchFamily="34" charset="0"/>
                <a:cs typeface="Arial" pitchFamily="34" charset="0"/>
              </a:defRPr>
            </a:lvl9pPr>
          </a:lstStyle>
          <a:p>
            <a:fld id="{8F61123D-6EE8-41EF-8425-3731E59A55F3}" type="slidenum">
              <a:rPr lang="en-US" sz="1200">
                <a:solidFill>
                  <a:prstClr val="black"/>
                </a:solidFill>
                <a:latin typeface="Adobe Garamond Pro" panose="02020502060506020403" pitchFamily="18" charset="0"/>
              </a:rPr>
              <a:pPr/>
              <a:t>15</a:t>
            </a:fld>
            <a:endParaRPr lang="en-US" sz="1200" dirty="0">
              <a:solidFill>
                <a:prstClr val="black"/>
              </a:solidFill>
              <a:latin typeface="Adobe Garamond Pro" panose="02020502060506020403" pitchFamily="18" charset="0"/>
            </a:endParaRPr>
          </a:p>
        </p:txBody>
      </p:sp>
      <p:sp>
        <p:nvSpPr>
          <p:cNvPr id="78851" name="Rectangle 7"/>
          <p:cNvSpPr txBox="1">
            <a:spLocks noGrp="1" noChangeArrowheads="1"/>
          </p:cNvSpPr>
          <p:nvPr/>
        </p:nvSpPr>
        <p:spPr bwMode="auto">
          <a:xfrm>
            <a:off x="3978234" y="8841261"/>
            <a:ext cx="3043235" cy="46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fontAlgn="base">
              <a:spcBef>
                <a:spcPct val="0"/>
              </a:spcBef>
              <a:spcAft>
                <a:spcPct val="0"/>
              </a:spcAft>
            </a:pPr>
            <a:fld id="{930F10DA-F8D6-46EB-AB70-87C06559B3D4}" type="slidenum">
              <a:rPr lang="en-US" sz="1200">
                <a:solidFill>
                  <a:prstClr val="black"/>
                </a:solidFill>
                <a:latin typeface="Times New Roman" pitchFamily="18" charset="0"/>
              </a:rPr>
              <a:pPr algn="r" fontAlgn="base">
                <a:spcBef>
                  <a:spcPct val="0"/>
                </a:spcBef>
                <a:spcAft>
                  <a:spcPct val="0"/>
                </a:spcAft>
              </a:pPr>
              <a:t>15</a:t>
            </a:fld>
            <a:endParaRPr lang="en-US" sz="1200" dirty="0">
              <a:solidFill>
                <a:prstClr val="black"/>
              </a:solidFill>
              <a:latin typeface="Times New Roman" pitchFamily="18" charset="0"/>
            </a:endParaRPr>
          </a:p>
        </p:txBody>
      </p:sp>
      <p:sp>
        <p:nvSpPr>
          <p:cNvPr id="78852" name="Rectangle 2"/>
          <p:cNvSpPr>
            <a:spLocks noGrp="1" noRot="1" noChangeAspect="1" noChangeArrowheads="1" noTextEdit="1"/>
          </p:cNvSpPr>
          <p:nvPr>
            <p:ph type="sldImg"/>
          </p:nvPr>
        </p:nvSpPr>
        <p:spPr>
          <a:xfrm>
            <a:off x="1184275" y="696913"/>
            <a:ext cx="4654550" cy="3490912"/>
          </a:xfrm>
          <a:ln/>
        </p:spPr>
      </p:sp>
      <p:sp>
        <p:nvSpPr>
          <p:cNvPr id="78853" name="Rectangle 3"/>
          <p:cNvSpPr>
            <a:spLocks noGrp="1" noChangeArrowheads="1"/>
          </p:cNvSpPr>
          <p:nvPr>
            <p:ph type="body" idx="1"/>
          </p:nvPr>
        </p:nvSpPr>
        <p:spPr>
          <a:xfrm>
            <a:off x="703290" y="4422121"/>
            <a:ext cx="5616522" cy="41896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latin typeface="Adobe Garamond Pro" panose="02020502060506020403" pitchFamily="18" charset="0"/>
                <a:cs typeface="Arial" pitchFamily="34" charset="0"/>
              </a:rPr>
              <a:t>Figure.</a:t>
            </a:r>
            <a:r>
              <a:rPr lang="en-US" dirty="0" smtClean="0">
                <a:latin typeface="Adobe Garamond Pro" panose="02020502060506020403" pitchFamily="18" charset="0"/>
                <a:cs typeface="Arial" pitchFamily="34" charset="0"/>
              </a:rPr>
              <a:t> Age–specific prevalence of human papillomavirus in the anal canal of men having sex with women (</a:t>
            </a:r>
            <a:r>
              <a:rPr lang="en-US" i="1" dirty="0" smtClean="0">
                <a:latin typeface="Adobe Garamond Pro" panose="02020502060506020403" pitchFamily="18" charset="0"/>
                <a:cs typeface="Arial" pitchFamily="34" charset="0"/>
              </a:rPr>
              <a:t>n</a:t>
            </a:r>
            <a:r>
              <a:rPr lang="en-US" dirty="0" smtClean="0">
                <a:latin typeface="Adobe Garamond Pro" panose="02020502060506020403" pitchFamily="18" charset="0"/>
                <a:cs typeface="Arial" pitchFamily="34" charset="0"/>
              </a:rPr>
              <a:t> = 902): </a:t>
            </a:r>
          </a:p>
          <a:p>
            <a:endParaRPr lang="en-US" sz="1200" u="sng" dirty="0" smtClean="0">
              <a:latin typeface="Adobe Garamond Pro" panose="02020502060506020403" pitchFamily="18" charset="0"/>
              <a:cs typeface="Arial" pitchFamily="34" charset="0"/>
            </a:endParaRPr>
          </a:p>
          <a:p>
            <a:r>
              <a:rPr lang="en-US" sz="1200" u="sng" dirty="0" smtClean="0"/>
              <a:t>Results</a:t>
            </a:r>
          </a:p>
          <a:p>
            <a:pPr marL="285750" indent="-285750">
              <a:buFont typeface="Arial" pitchFamily="34" charset="0"/>
              <a:buChar char="•"/>
            </a:pPr>
            <a:r>
              <a:rPr lang="en-US" sz="1200" dirty="0" smtClean="0"/>
              <a:t>Overall prevalence of HPV on penis or scrotum is 51%</a:t>
            </a:r>
          </a:p>
          <a:p>
            <a:pPr marL="285750" indent="-285750">
              <a:buFont typeface="Arial" pitchFamily="34" charset="0"/>
              <a:buChar char="•"/>
            </a:pPr>
            <a:r>
              <a:rPr lang="en-US" sz="1200" dirty="0" smtClean="0"/>
              <a:t>Overall prevalence of HPV in anal canal is 12% </a:t>
            </a:r>
          </a:p>
          <a:p>
            <a:pPr eaLnBrk="1" hangingPunct="1"/>
            <a:endParaRPr lang="en-US" dirty="0" smtClean="0">
              <a:latin typeface="Adobe Garamond Pro" panose="02020502060506020403" pitchFamily="18" charset="0"/>
              <a:cs typeface="Arial" pitchFamily="34" charset="0"/>
            </a:endParaRPr>
          </a:p>
          <a:p>
            <a:r>
              <a:rPr lang="en-US" sz="1200" u="sng" dirty="0" smtClean="0"/>
              <a:t>902 Men</a:t>
            </a:r>
          </a:p>
          <a:p>
            <a:pPr marL="285750" indent="-285750">
              <a:buFont typeface="Arial" pitchFamily="34" charset="0"/>
              <a:buChar char="•"/>
            </a:pPr>
            <a:r>
              <a:rPr lang="en-US" sz="1200" dirty="0" smtClean="0"/>
              <a:t>433 (48%) have had anal sex with males or females</a:t>
            </a:r>
          </a:p>
          <a:p>
            <a:pPr marL="285750" indent="-285750">
              <a:buFont typeface="Arial" pitchFamily="34" charset="0"/>
              <a:buChar char="•"/>
            </a:pPr>
            <a:r>
              <a:rPr lang="en-US" sz="1200" dirty="0" smtClean="0"/>
              <a:t>94 (10%) have had anal or oral sex with a male</a:t>
            </a:r>
          </a:p>
          <a:p>
            <a:pPr eaLnBrk="1" hangingPunct="1"/>
            <a:endParaRPr lang="en-US" dirty="0" smtClean="0">
              <a:latin typeface="Adobe Garamond Pro" panose="02020502060506020403" pitchFamily="18" charset="0"/>
              <a:cs typeface="Arial" pitchFamily="34" charset="0"/>
            </a:endParaRPr>
          </a:p>
          <a:p>
            <a:pPr eaLnBrk="1" hangingPunct="1"/>
            <a:endParaRPr lang="en-US" dirty="0" smtClean="0">
              <a:latin typeface="Adobe Garamond Pro" panose="02020502060506020403"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solidFill>
                <a:cs typeface="Arial" charset="0"/>
              </a:rPr>
              <a:t>Nyitray  AG, et al. J Infect Dis. 2010;201:1498–1508 </a:t>
            </a:r>
          </a:p>
          <a:p>
            <a:pPr eaLnBrk="1" hangingPunct="1"/>
            <a:endParaRPr lang="en-US" dirty="0" smtClean="0">
              <a:latin typeface="Adobe Garamond Pro" panose="02020502060506020403" pitchFamily="18" charset="0"/>
              <a:cs typeface="Arial" pitchFamily="34" charset="0"/>
            </a:endParaRPr>
          </a:p>
        </p:txBody>
      </p:sp>
    </p:spTree>
    <p:extLst>
      <p:ext uri="{BB962C8B-B14F-4D97-AF65-F5344CB8AC3E}">
        <p14:creationId xmlns:p14="http://schemas.microsoft.com/office/powerpoint/2010/main" val="307523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Males have higher rates than females</a:t>
            </a:r>
          </a:p>
          <a:p>
            <a:r>
              <a:rPr lang="en-US" sz="1100" dirty="0" smtClean="0"/>
              <a:t>Bimodal pattern (30–34 </a:t>
            </a:r>
            <a:r>
              <a:rPr lang="en-US" sz="1100" dirty="0" err="1" smtClean="0"/>
              <a:t>yo</a:t>
            </a:r>
            <a:r>
              <a:rPr lang="en-US" sz="1100" dirty="0" smtClean="0"/>
              <a:t> and 60–64 </a:t>
            </a:r>
            <a:r>
              <a:rPr lang="en-US" sz="1100" dirty="0" err="1" smtClean="0"/>
              <a:t>yo</a:t>
            </a:r>
            <a:r>
              <a:rPr lang="en-US" sz="1100" dirty="0" smtClean="0"/>
              <a:t> peaks)</a:t>
            </a:r>
          </a:p>
          <a:p>
            <a:endParaRPr lang="en-US" sz="1100" dirty="0" smtClean="0"/>
          </a:p>
          <a:p>
            <a:endParaRPr lang="en-US" sz="1100" dirty="0" smtClean="0"/>
          </a:p>
          <a:p>
            <a:r>
              <a:rPr lang="en-US" sz="1100" dirty="0" smtClean="0"/>
              <a:t>NHANES = </a:t>
            </a:r>
            <a:r>
              <a:rPr lang="en-US" sz="1100" b="1" dirty="0" smtClean="0">
                <a:effectLst/>
              </a:rPr>
              <a:t>National Health and Nutrition Examination Survey, </a:t>
            </a:r>
            <a:r>
              <a:rPr lang="en-US" sz="1100" u="none" dirty="0" smtClean="0">
                <a:solidFill>
                  <a:schemeClr val="bg2"/>
                </a:solidFill>
                <a:effectLst/>
              </a:rPr>
              <a:t>conducted by the </a:t>
            </a:r>
            <a:r>
              <a:rPr lang="en-US" sz="1100" u="none" dirty="0" smtClean="0">
                <a:solidFill>
                  <a:schemeClr val="bg2"/>
                </a:solidFill>
                <a:effectLst/>
                <a:hlinkClick r:id="rId3" action="ppaction://hlinkfile" tooltip="National Center for Health Statistics"/>
              </a:rPr>
              <a:t>National Center for Health Statistics</a:t>
            </a:r>
            <a:r>
              <a:rPr lang="en-US" sz="1100" u="none" dirty="0" smtClean="0">
                <a:solidFill>
                  <a:schemeClr val="bg2"/>
                </a:solidFill>
                <a:effectLst/>
              </a:rPr>
              <a:t> (NCHS) to assess the health</a:t>
            </a:r>
            <a:r>
              <a:rPr lang="en-US" sz="1100" u="none" baseline="0" dirty="0" smtClean="0">
                <a:solidFill>
                  <a:schemeClr val="bg2"/>
                </a:solidFill>
                <a:effectLst/>
              </a:rPr>
              <a:t> </a:t>
            </a:r>
            <a:r>
              <a:rPr lang="en-US" sz="1100" u="none" dirty="0" smtClean="0">
                <a:solidFill>
                  <a:schemeClr val="bg2"/>
                </a:solidFill>
                <a:effectLst/>
              </a:rPr>
              <a:t>and nutritional status of adults and children in the United States, and to track changes over time. The survey combines interviews and physical</a:t>
            </a:r>
            <a:r>
              <a:rPr lang="en-US" sz="1100" u="none" baseline="0" dirty="0" smtClean="0">
                <a:solidFill>
                  <a:schemeClr val="bg2"/>
                </a:solidFill>
                <a:effectLst/>
              </a:rPr>
              <a:t> examinations.</a:t>
            </a:r>
          </a:p>
          <a:p>
            <a:endParaRPr lang="en-US" sz="1100" u="none" baseline="0" dirty="0" smtClean="0">
              <a:solidFill>
                <a:schemeClr val="bg2"/>
              </a:solidFill>
              <a:effectLst/>
            </a:endParaRPr>
          </a:p>
          <a:p>
            <a:r>
              <a:rPr lang="en-US" sz="1100" u="none" baseline="0" dirty="0" smtClean="0">
                <a:solidFill>
                  <a:schemeClr val="bg2"/>
                </a:solidFill>
                <a:effectLst/>
              </a:rPr>
              <a:t>Models adjusted for sex, race, smoking, marital status, and lifetime number of sex partners.</a:t>
            </a:r>
            <a:endParaRPr lang="en-US" sz="1100" u="none" dirty="0">
              <a:solidFill>
                <a:schemeClr val="bg2"/>
              </a:solidFill>
            </a:endParaRPr>
          </a:p>
        </p:txBody>
      </p:sp>
      <p:sp>
        <p:nvSpPr>
          <p:cNvPr id="4" name="Slide Number Placeholder 3"/>
          <p:cNvSpPr>
            <a:spLocks noGrp="1"/>
          </p:cNvSpPr>
          <p:nvPr>
            <p:ph type="sldNum" sz="quarter" idx="10"/>
          </p:nvPr>
        </p:nvSpPr>
        <p:spPr/>
        <p:txBody>
          <a:bodyPr/>
          <a:lstStyle/>
          <a:p>
            <a:fld id="{81F7452C-5301-470D-A9E3-C4A0A531AC8A}" type="slidenum">
              <a:rPr lang="en-US" smtClean="0"/>
              <a:pPr/>
              <a:t>16</a:t>
            </a:fld>
            <a:endParaRPr lang="en-US" dirty="0"/>
          </a:p>
        </p:txBody>
      </p:sp>
    </p:spTree>
    <p:extLst>
      <p:ext uri="{BB962C8B-B14F-4D97-AF65-F5344CB8AC3E}">
        <p14:creationId xmlns:p14="http://schemas.microsoft.com/office/powerpoint/2010/main" val="4732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presentation</a:t>
            </a:r>
            <a:r>
              <a:rPr lang="en-US" baseline="0" dirty="0" smtClean="0"/>
              <a:t> will focus primarily on the low risk types and genital warts/HPV vaccine. We will not be talking about Oral HPV or the types of HPV strains (high risk) that may cause cervical cancer. </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17</a:t>
            </a:fld>
            <a:endParaRPr lang="en-US" dirty="0"/>
          </a:p>
        </p:txBody>
      </p:sp>
    </p:spTree>
    <p:extLst>
      <p:ext uri="{BB962C8B-B14F-4D97-AF65-F5344CB8AC3E}">
        <p14:creationId xmlns:p14="http://schemas.microsoft.com/office/powerpoint/2010/main" val="1054537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r>
              <a:rPr lang="en-US" dirty="0" smtClean="0">
                <a:latin typeface="Adobe Garamond Pro" panose="02020502060506020403" pitchFamily="18" charset="0"/>
                <a:ea typeface="ＭＳ Ｐゴシック" pitchFamily="34" charset="-128"/>
              </a:rPr>
              <a:t>Condyloma </a:t>
            </a:r>
            <a:r>
              <a:rPr lang="en-US" dirty="0" err="1" smtClean="0">
                <a:latin typeface="Adobe Garamond Pro" panose="02020502060506020403" pitchFamily="18" charset="0"/>
                <a:ea typeface="ＭＳ Ｐゴシック" pitchFamily="34" charset="-128"/>
              </a:rPr>
              <a:t>acuminata</a:t>
            </a:r>
            <a:r>
              <a:rPr lang="en-US" dirty="0" smtClean="0">
                <a:latin typeface="Adobe Garamond Pro" panose="02020502060506020403" pitchFamily="18" charset="0"/>
                <a:ea typeface="ＭＳ Ｐゴシック" pitchFamily="34" charset="-128"/>
              </a:rPr>
              <a:t> may be keratotic on skin but generally non-keratinized when present on mucosal surfaces </a:t>
            </a:r>
          </a:p>
        </p:txBody>
      </p:sp>
      <p:sp>
        <p:nvSpPr>
          <p:cNvPr id="350212" name="Slide Number Placeholder 3"/>
          <p:cNvSpPr>
            <a:spLocks noGrp="1"/>
          </p:cNvSpPr>
          <p:nvPr>
            <p:ph type="sldNum" sz="quarter" idx="5"/>
          </p:nvPr>
        </p:nvSpPr>
        <p:spPr>
          <a:noFill/>
        </p:spPr>
        <p:txBody>
          <a:bodyPr/>
          <a:lstStyle/>
          <a:p>
            <a:fld id="{D536EAED-143E-4058-BC2D-59610B5DF156}"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6810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r>
              <a:rPr lang="en-US" dirty="0" smtClean="0">
                <a:latin typeface="Adobe Garamond Pro" panose="02020502060506020403" pitchFamily="18" charset="0"/>
                <a:ea typeface="ＭＳ Ｐゴシック" pitchFamily="34" charset="-128"/>
              </a:rPr>
              <a:t>Genital warts most commonly occur in areas of coital friction. In males they most commonly occur in the sites listed above. </a:t>
            </a:r>
          </a:p>
          <a:p>
            <a:r>
              <a:rPr lang="en-US" dirty="0" smtClean="0">
                <a:latin typeface="Adobe Garamond Pro" panose="02020502060506020403" pitchFamily="18" charset="0"/>
                <a:ea typeface="ＭＳ Ｐゴシック" pitchFamily="34" charset="-128"/>
              </a:rPr>
              <a:t>Can also occur in other areas</a:t>
            </a:r>
            <a:r>
              <a:rPr lang="en-US" baseline="0" dirty="0" smtClean="0">
                <a:latin typeface="Adobe Garamond Pro" panose="02020502060506020403" pitchFamily="18" charset="0"/>
                <a:ea typeface="ＭＳ Ｐゴシック" pitchFamily="34" charset="-128"/>
              </a:rPr>
              <a:t> of genitals.</a:t>
            </a:r>
            <a:endParaRPr lang="en-US" dirty="0" smtClean="0">
              <a:latin typeface="Adobe Garamond Pro" panose="02020502060506020403" pitchFamily="18" charset="0"/>
              <a:ea typeface="ＭＳ Ｐゴシック" pitchFamily="34" charset="-128"/>
            </a:endParaRPr>
          </a:p>
          <a:p>
            <a:endParaRPr lang="en-US" dirty="0" smtClean="0">
              <a:latin typeface="Adobe Garamond Pro" panose="02020502060506020403" pitchFamily="18" charset="0"/>
              <a:ea typeface="ＭＳ Ｐゴシック" pitchFamily="34" charset="-128"/>
            </a:endParaRPr>
          </a:p>
          <a:p>
            <a:r>
              <a:rPr lang="en-US" dirty="0" smtClean="0">
                <a:latin typeface="Adobe Garamond Pro" panose="02020502060506020403" pitchFamily="18" charset="0"/>
                <a:ea typeface="ＭＳ Ｐゴシック" pitchFamily="34" charset="-128"/>
              </a:rPr>
              <a:t>**Perianal warts do not necessarily</a:t>
            </a:r>
            <a:r>
              <a:rPr lang="en-US" baseline="0" dirty="0" smtClean="0">
                <a:latin typeface="Adobe Garamond Pro" panose="02020502060506020403" pitchFamily="18" charset="0"/>
                <a:ea typeface="ＭＳ Ｐゴシック" pitchFamily="34" charset="-128"/>
              </a:rPr>
              <a:t> imply anal intercourse, may be due to autoinoculation, anal touching, or spread from nearby genital wart site**</a:t>
            </a:r>
            <a:endParaRPr lang="en-US" dirty="0" smtClean="0">
              <a:latin typeface="Adobe Garamond Pro" panose="02020502060506020403" pitchFamily="18" charset="0"/>
              <a:ea typeface="ＭＳ Ｐゴシック" pitchFamily="34" charset="-128"/>
            </a:endParaRPr>
          </a:p>
          <a:p>
            <a:endParaRPr lang="en-US" dirty="0" smtClean="0">
              <a:latin typeface="Adobe Garamond Pro" panose="02020502060506020403" pitchFamily="18" charset="0"/>
              <a:ea typeface="ＭＳ Ｐゴシック" pitchFamily="34" charset="-128"/>
            </a:endParaRPr>
          </a:p>
          <a:p>
            <a:pPr eaLnBrk="1" hangingPunct="1">
              <a:spcBef>
                <a:spcPct val="0"/>
              </a:spcBef>
            </a:pPr>
            <a:r>
              <a:rPr lang="en-US" dirty="0" smtClean="0">
                <a:latin typeface="Adobe Garamond Pro" panose="02020502060506020403" pitchFamily="18" charset="0"/>
                <a:ea typeface="ＭＳ Ｐゴシック" pitchFamily="34" charset="-128"/>
              </a:rPr>
              <a:t>HPV types causing anogenital warts can occasionally cause lesions on oral, upper respiratory, upper GI, and ocular GI locations. </a:t>
            </a:r>
          </a:p>
          <a:p>
            <a:endParaRPr lang="en-US" dirty="0" smtClean="0">
              <a:latin typeface="Adobe Garamond Pro" panose="02020502060506020403" pitchFamily="18" charset="0"/>
              <a:ea typeface="ＭＳ Ｐゴシック" pitchFamily="34" charset="-128"/>
            </a:endParaRPr>
          </a:p>
        </p:txBody>
      </p:sp>
      <p:sp>
        <p:nvSpPr>
          <p:cNvPr id="351236" name="Slide Number Placeholder 3"/>
          <p:cNvSpPr>
            <a:spLocks noGrp="1"/>
          </p:cNvSpPr>
          <p:nvPr>
            <p:ph type="sldNum" sz="quarter" idx="5"/>
          </p:nvPr>
        </p:nvSpPr>
        <p:spPr>
          <a:noFill/>
        </p:spPr>
        <p:txBody>
          <a:bodyPr/>
          <a:lstStyle/>
          <a:p>
            <a:fld id="{4E5CF513-CE75-465D-8B84-A71386EFD792}"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81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r>
              <a:rPr lang="en-US" dirty="0" smtClean="0">
                <a:latin typeface="Adobe Garamond Pro" panose="02020502060506020403" pitchFamily="18" charset="0"/>
                <a:ea typeface="ＭＳ Ｐゴシック" pitchFamily="34" charset="-128"/>
              </a:rPr>
              <a:t>Genital warts most commonly occur in areas of coital friction. Cervical and vaginal condylomata are less common than external warts. HPV types causing anogenital warts can occasionally cause lesions on oral, upper respiratory, upper GI, and ocular GI locations. </a:t>
            </a:r>
          </a:p>
        </p:txBody>
      </p:sp>
      <p:sp>
        <p:nvSpPr>
          <p:cNvPr id="352260" name="Slide Number Placeholder 3"/>
          <p:cNvSpPr>
            <a:spLocks noGrp="1"/>
          </p:cNvSpPr>
          <p:nvPr>
            <p:ph type="sldNum" sz="quarter" idx="5"/>
          </p:nvPr>
        </p:nvSpPr>
        <p:spPr>
          <a:noFill/>
        </p:spPr>
        <p:txBody>
          <a:bodyPr/>
          <a:lstStyle/>
          <a:p>
            <a:fld id="{58CA3E38-D4EF-414E-8E83-F417436E5D93}"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5407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pPr algn="l"/>
            <a:r>
              <a:rPr lang="en-US" dirty="0" smtClean="0"/>
              <a:t>Genital warts are usually asymptomatic. </a:t>
            </a:r>
            <a:r>
              <a:rPr lang="en-US" sz="1200" dirty="0" smtClean="0"/>
              <a:t>Symptoms may develop depending on size and location of warts</a:t>
            </a:r>
          </a:p>
          <a:p>
            <a:pPr lvl="0" eaLnBrk="1" hangingPunct="1"/>
            <a:endParaRPr lang="en-US" dirty="0" smtClean="0">
              <a:latin typeface="Adobe Garamond Pro" panose="02020502060506020403" pitchFamily="18" charset="0"/>
              <a:ea typeface="ＭＳ Ｐゴシック" pitchFamily="34" charset="-128"/>
            </a:endParaRPr>
          </a:p>
          <a:p>
            <a:pPr lvl="0" eaLnBrk="1" hangingPunct="1"/>
            <a:r>
              <a:rPr lang="en-US" dirty="0" smtClean="0">
                <a:latin typeface="Adobe Garamond Pro" panose="02020502060506020403" pitchFamily="18" charset="0"/>
                <a:ea typeface="ＭＳ Ｐゴシック" pitchFamily="34" charset="-128"/>
              </a:rPr>
              <a:t>Sources: </a:t>
            </a:r>
          </a:p>
          <a:p>
            <a:pPr lvl="0" eaLnBrk="1" hangingPunct="1">
              <a:buFontTx/>
              <a:buChar char="•"/>
            </a:pPr>
            <a:r>
              <a:rPr lang="en-US" dirty="0" smtClean="0">
                <a:latin typeface="Adobe Garamond Pro" panose="02020502060506020403" pitchFamily="18" charset="0"/>
                <a:ea typeface="ＭＳ Ｐゴシック" pitchFamily="34" charset="-128"/>
              </a:rPr>
              <a:t> </a:t>
            </a:r>
            <a:r>
              <a:rPr lang="en-US" dirty="0" err="1" smtClean="0">
                <a:latin typeface="Adobe Garamond Pro" panose="02020502060506020403" pitchFamily="18" charset="0"/>
                <a:ea typeface="ＭＳ Ｐゴシック" pitchFamily="34" charset="-128"/>
              </a:rPr>
              <a:t>Kiviat</a:t>
            </a:r>
            <a:r>
              <a:rPr lang="en-US" dirty="0" smtClean="0">
                <a:latin typeface="Adobe Garamond Pro" panose="02020502060506020403" pitchFamily="18" charset="0"/>
                <a:ea typeface="ＭＳ Ｐゴシック" pitchFamily="34" charset="-128"/>
              </a:rPr>
              <a:t> NB, Koutsky LA, Paavonen J. Cervical neoplasia and other STD-related genital tract neoplasias. In: K. Holmes, P. Sparling, P. Mardh et al (eds). Sexually Transmitted Diseases, 3rd edition. New York: McGraw-Hill, 1999, p. 811–831. </a:t>
            </a:r>
          </a:p>
          <a:p>
            <a:pPr lvl="0" eaLnBrk="1" hangingPunct="1">
              <a:buFontTx/>
              <a:buChar char="•"/>
            </a:pPr>
            <a:r>
              <a:rPr lang="en-US" dirty="0" smtClean="0">
                <a:latin typeface="Adobe Garamond Pro" panose="02020502060506020403" pitchFamily="18" charset="0"/>
                <a:ea typeface="ＭＳ Ｐゴシック" pitchFamily="34" charset="-128"/>
              </a:rPr>
              <a:t> Ho GYF, Bierman R, Beardsley L, Chang CJ, Burk RD. Natural history of cervicovaginal papilloma virus infection in young women. </a:t>
            </a:r>
            <a:r>
              <a:rPr lang="en-US" i="1" dirty="0" smtClean="0">
                <a:latin typeface="Adobe Garamond Pro" panose="02020502060506020403" pitchFamily="18" charset="0"/>
                <a:ea typeface="ＭＳ Ｐゴシック" pitchFamily="34" charset="-128"/>
              </a:rPr>
              <a:t>New England Journal of Medicine</a:t>
            </a:r>
            <a:r>
              <a:rPr lang="en-US" dirty="0" smtClean="0">
                <a:latin typeface="Adobe Garamond Pro" panose="02020502060506020403" pitchFamily="18" charset="0"/>
                <a:ea typeface="ＭＳ Ｐゴシック" pitchFamily="34" charset="-128"/>
              </a:rPr>
              <a:t> 1998;338:423–8. </a:t>
            </a:r>
          </a:p>
          <a:p>
            <a:endParaRPr lang="en-US" dirty="0" smtClean="0">
              <a:latin typeface="Adobe Garamond Pro" panose="02020502060506020403" pitchFamily="18" charset="0"/>
              <a:ea typeface="ＭＳ Ｐゴシック" pitchFamily="34" charset="-128"/>
            </a:endParaRPr>
          </a:p>
        </p:txBody>
      </p:sp>
      <p:sp>
        <p:nvSpPr>
          <p:cNvPr id="353284" name="Slide Number Placeholder 3"/>
          <p:cNvSpPr>
            <a:spLocks noGrp="1"/>
          </p:cNvSpPr>
          <p:nvPr>
            <p:ph type="sldNum" sz="quarter" idx="5"/>
          </p:nvPr>
        </p:nvSpPr>
        <p:spPr>
          <a:noFill/>
        </p:spPr>
        <p:txBody>
          <a:bodyPr/>
          <a:lstStyle/>
          <a:p>
            <a:fld id="{71015ECA-8AE4-49EA-B606-D5DD8F87FFCF}"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566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pPr eaLnBrk="1" hangingPunct="1"/>
            <a:endParaRPr lang="en-US" dirty="0" smtClean="0">
              <a:latin typeface="Adobe Garamond Pro" panose="02020502060506020403" pitchFamily="18" charset="0"/>
              <a:ea typeface="ＭＳ Ｐゴシック" pitchFamily="34" charset="-128"/>
            </a:endParaRPr>
          </a:p>
        </p:txBody>
      </p:sp>
      <p:sp>
        <p:nvSpPr>
          <p:cNvPr id="342020" name="Slide Number Placeholder 3"/>
          <p:cNvSpPr>
            <a:spLocks noGrp="1"/>
          </p:cNvSpPr>
          <p:nvPr>
            <p:ph type="sldNum" sz="quarter" idx="5"/>
          </p:nvPr>
        </p:nvSpPr>
        <p:spPr>
          <a:noFill/>
        </p:spPr>
        <p:txBody>
          <a:bodyPr/>
          <a:lstStyle/>
          <a:p>
            <a:fld id="{740AAC7D-0DEF-43F9-BC28-975FA1B6FEFE}" type="slidenum">
              <a:rPr lang="en-US"/>
              <a:pPr/>
              <a:t>3</a:t>
            </a:fld>
            <a:endParaRPr lang="en-US" dirty="0"/>
          </a:p>
        </p:txBody>
      </p:sp>
    </p:spTree>
    <p:extLst>
      <p:ext uri="{BB962C8B-B14F-4D97-AF65-F5344CB8AC3E}">
        <p14:creationId xmlns:p14="http://schemas.microsoft.com/office/powerpoint/2010/main" val="99854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pPr eaLnBrk="1" hangingPunct="1"/>
            <a:endParaRPr lang="en-US" dirty="0" smtClean="0">
              <a:latin typeface="Adobe Garamond Pro" panose="02020502060506020403" pitchFamily="18" charset="0"/>
              <a:ea typeface="ＭＳ Ｐゴシック" pitchFamily="34" charset="-128"/>
            </a:endParaRPr>
          </a:p>
        </p:txBody>
      </p:sp>
      <p:sp>
        <p:nvSpPr>
          <p:cNvPr id="342020" name="Slide Number Placeholder 3"/>
          <p:cNvSpPr>
            <a:spLocks noGrp="1"/>
          </p:cNvSpPr>
          <p:nvPr>
            <p:ph type="sldNum" sz="quarter" idx="5"/>
          </p:nvPr>
        </p:nvSpPr>
        <p:spPr>
          <a:noFill/>
        </p:spPr>
        <p:txBody>
          <a:bodyPr/>
          <a:lstStyle/>
          <a:p>
            <a:fld id="{740AAC7D-0DEF-43F9-BC28-975FA1B6FEFE}" type="slidenum">
              <a:rPr lang="en-US"/>
              <a:pPr/>
              <a:t>22</a:t>
            </a:fld>
            <a:endParaRPr lang="en-US" dirty="0"/>
          </a:p>
        </p:txBody>
      </p:sp>
    </p:spTree>
    <p:extLst>
      <p:ext uri="{BB962C8B-B14F-4D97-AF65-F5344CB8AC3E}">
        <p14:creationId xmlns:p14="http://schemas.microsoft.com/office/powerpoint/2010/main" val="402405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Acetic acid application NOT recommended (low specificity)—many false positives and false</a:t>
            </a:r>
            <a:r>
              <a:rPr lang="en-US" baseline="0" dirty="0" smtClean="0"/>
              <a:t> negatives. Other lesions that may turn white include vulvovaginitis, herpes, eczema.  </a:t>
            </a:r>
            <a:endParaRPr lang="en-US" dirty="0" smtClean="0"/>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23</a:t>
            </a:fld>
            <a:endParaRPr lang="en-US" dirty="0"/>
          </a:p>
        </p:txBody>
      </p:sp>
    </p:spTree>
    <p:extLst>
      <p:ext uri="{BB962C8B-B14F-4D97-AF65-F5344CB8AC3E}">
        <p14:creationId xmlns:p14="http://schemas.microsoft.com/office/powerpoint/2010/main" val="403055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atypical appearance, those that are unresponsive or worsen with standard therapy, or lesions that appear ulcerated or pigmented that raise suspicion for malignancy. </a:t>
            </a:r>
            <a:endParaRPr lang="en-US" dirty="0" smtClean="0"/>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24</a:t>
            </a:fld>
            <a:endParaRPr lang="en-US" dirty="0"/>
          </a:p>
        </p:txBody>
      </p:sp>
    </p:spTree>
    <p:extLst>
      <p:ext uri="{BB962C8B-B14F-4D97-AF65-F5344CB8AC3E}">
        <p14:creationId xmlns:p14="http://schemas.microsoft.com/office/powerpoint/2010/main" val="403055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dirty="0" smtClean="0">
                <a:solidFill>
                  <a:srgbClr val="FFFFFF"/>
                </a:solidFill>
              </a:rPr>
              <a:t>No need for more frequent or earlier</a:t>
            </a:r>
            <a:r>
              <a:rPr lang="en-US" sz="2800" b="1" baseline="0" dirty="0" smtClean="0">
                <a:solidFill>
                  <a:srgbClr val="FFFFFF"/>
                </a:solidFill>
              </a:rPr>
              <a:t> </a:t>
            </a:r>
            <a:r>
              <a:rPr lang="en-US" sz="2800" b="1" dirty="0" smtClean="0">
                <a:solidFill>
                  <a:srgbClr val="FFFFFF"/>
                </a:solidFill>
              </a:rPr>
              <a:t>screening if external genital warts are present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dirty="0" smtClean="0"/>
              <a:t>ACOG: </a:t>
            </a:r>
            <a:r>
              <a:rPr lang="en-US" sz="1000" b="0" dirty="0" smtClean="0">
                <a:latin typeface="Futura Lt BT" charset="0"/>
              </a:rPr>
              <a:t>High-risk women should be screened more frequently</a:t>
            </a:r>
          </a:p>
          <a:p>
            <a:r>
              <a:rPr lang="en-US" sz="1000" b="0" dirty="0" smtClean="0">
                <a:latin typeface="Adobe Garamond Pro" panose="02020502060506020403" pitchFamily="18" charset="0"/>
                <a:ea typeface="ＭＳ Ｐゴシック" pitchFamily="34" charset="-128"/>
              </a:rPr>
              <a:t>High-risk women include: HIV positive,</a:t>
            </a:r>
            <a:r>
              <a:rPr lang="en-US" sz="1000" b="0" baseline="0" dirty="0" smtClean="0">
                <a:latin typeface="Adobe Garamond Pro" panose="02020502060506020403" pitchFamily="18" charset="0"/>
                <a:ea typeface="ＭＳ Ｐゴシック" pitchFamily="34" charset="-128"/>
              </a:rPr>
              <a:t> i</a:t>
            </a:r>
            <a:r>
              <a:rPr lang="en-US" sz="1000" b="0" dirty="0" smtClean="0">
                <a:latin typeface="Adobe Garamond Pro" panose="02020502060506020403" pitchFamily="18" charset="0"/>
                <a:ea typeface="ＭＳ Ｐゴシック" pitchFamily="34" charset="-128"/>
              </a:rPr>
              <a:t>mmunosuppressed,</a:t>
            </a:r>
            <a:r>
              <a:rPr lang="en-US" sz="1000" b="0" baseline="0" dirty="0" smtClean="0">
                <a:latin typeface="Adobe Garamond Pro" panose="02020502060506020403" pitchFamily="18" charset="0"/>
                <a:ea typeface="ＭＳ Ｐゴシック" pitchFamily="34" charset="-128"/>
              </a:rPr>
              <a:t> e</a:t>
            </a:r>
            <a:r>
              <a:rPr lang="en-US" sz="1000" b="0" dirty="0" smtClean="0">
                <a:latin typeface="Adobe Garamond Pro" panose="02020502060506020403" pitchFamily="18" charset="0"/>
                <a:ea typeface="ＭＳ Ｐゴシック" pitchFamily="34" charset="-128"/>
              </a:rPr>
              <a:t>xposed to diethylstilbestrol (DES) </a:t>
            </a:r>
            <a:r>
              <a:rPr lang="en-US" sz="1000" b="0" i="1" dirty="0" smtClean="0">
                <a:latin typeface="Adobe Garamond Pro" panose="02020502060506020403" pitchFamily="18" charset="0"/>
                <a:ea typeface="ＭＳ Ｐゴシック" pitchFamily="34" charset="-128"/>
              </a:rPr>
              <a:t>in utero</a:t>
            </a:r>
            <a:r>
              <a:rPr lang="en-US" sz="1000" b="0" i="0" dirty="0" smtClean="0">
                <a:latin typeface="Adobe Garamond Pro" panose="02020502060506020403" pitchFamily="18" charset="0"/>
                <a:ea typeface="ＭＳ Ｐゴシック" pitchFamily="34" charset="-128"/>
              </a:rPr>
              <a:t>,</a:t>
            </a:r>
            <a:r>
              <a:rPr lang="en-US" sz="1000" b="0" i="0" baseline="0" dirty="0" smtClean="0">
                <a:latin typeface="Adobe Garamond Pro" panose="02020502060506020403" pitchFamily="18" charset="0"/>
                <a:ea typeface="ＭＳ Ｐゴシック" pitchFamily="34" charset="-128"/>
              </a:rPr>
              <a:t> h</a:t>
            </a:r>
            <a:r>
              <a:rPr lang="en-US" sz="1000" b="0" dirty="0" smtClean="0">
                <a:latin typeface="Adobe Garamond Pro" panose="02020502060506020403" pitchFamily="18" charset="0"/>
                <a:ea typeface="ＭＳ Ｐゴシック" pitchFamily="34" charset="-128"/>
              </a:rPr>
              <a:t>ave been treated for cervical intraepithelial neoplasia (CIN) 2, CIN 3, or cervical cancer </a:t>
            </a:r>
          </a:p>
          <a:p>
            <a:endParaRPr lang="en-US" sz="1000" b="0" dirty="0" smtClean="0"/>
          </a:p>
          <a:p>
            <a:r>
              <a:rPr lang="en-US" sz="1000" b="0" dirty="0" smtClean="0">
                <a:latin typeface="Adobe Garamond Pro" panose="02020502060506020403" pitchFamily="18" charset="0"/>
                <a:ea typeface="ＭＳ Ｐゴシック" pitchFamily="34" charset="-128"/>
              </a:rPr>
              <a:t>ACOG now recommends (updated Nov 2009) that women begin screening at 21 years of age. Women ages 21–30 should be screened every two years instead of annually, using either the standard Pap or liquid-based cytology. Sexually active adolescents under 21 should be counseled and tested for sexually transmitted infections, with additional counseling regarding safer sex and contraception. These measures may be carried out without a Pap test. </a:t>
            </a:r>
          </a:p>
          <a:p>
            <a:endParaRPr lang="en-US" sz="1000" b="0" dirty="0" smtClean="0">
              <a:latin typeface="Adobe Garamond Pro" panose="02020502060506020403" pitchFamily="18" charset="0"/>
              <a:ea typeface="ＭＳ Ｐゴシック" pitchFamily="34" charset="-128"/>
            </a:endParaRPr>
          </a:p>
          <a:p>
            <a:r>
              <a:rPr lang="en-US" sz="1000" b="0" dirty="0" smtClean="0">
                <a:latin typeface="Adobe Garamond Pro" panose="02020502060506020403" pitchFamily="18" charset="0"/>
                <a:ea typeface="ＭＳ Ｐゴシック" pitchFamily="34" charset="-128"/>
              </a:rPr>
              <a:t>Women age 30 and older who have had three consecutive negative cervical cytology test results may be screened once every three years with either the Pap or liquid-based cytology. </a:t>
            </a:r>
          </a:p>
          <a:p>
            <a:endParaRPr lang="en-US" sz="1000" b="0" dirty="0" smtClean="0">
              <a:latin typeface="Adobe Garamond Pro" panose="02020502060506020403" pitchFamily="18" charset="0"/>
              <a:ea typeface="ＭＳ Ｐゴシック" pitchFamily="34" charset="-128"/>
            </a:endParaRPr>
          </a:p>
          <a:p>
            <a:r>
              <a:rPr lang="en-US" sz="1000" b="0" dirty="0" smtClean="0">
                <a:latin typeface="Adobe Garamond Pro" panose="02020502060506020403" pitchFamily="18" charset="0"/>
                <a:ea typeface="ＭＳ Ｐゴシック" pitchFamily="34" charset="-128"/>
              </a:rPr>
              <a:t>Moving the baseline cervical screening to age 21 is a conservative approach to avoid unnecessary treatment of adolescents which can have economic, emotional, and future childbearing implications. ACOG previously recommended that cervical screening begin three years after first sexual intercourse or by age 21, whichever occurred first. Although the rate of HPV infection is high among sexually active adolescents, invasive cervical cancer is very rare in women under age 21. The immune system clears the HPV infection within one to two years among most adolescent women. Because the adolescent cervix is immature, there is a higher incidence of HPV-related precancerous lesions (called dysplasia). However, the large majority of cervical dysplasias in adolescents resolve on their own without treatment. </a:t>
            </a:r>
          </a:p>
          <a:p>
            <a:endParaRPr lang="en-US" sz="1000" b="0" dirty="0" smtClean="0">
              <a:latin typeface="Adobe Garamond Pro" panose="02020502060506020403" pitchFamily="18" charset="0"/>
              <a:ea typeface="ＭＳ Ｐゴシック" pitchFamily="34" charset="-128"/>
            </a:endParaRPr>
          </a:p>
          <a:p>
            <a:r>
              <a:rPr lang="en-US" sz="1000" b="0" dirty="0" smtClean="0">
                <a:latin typeface="Adobe Garamond Pro" panose="02020502060506020403" pitchFamily="18" charset="0"/>
                <a:ea typeface="ＭＳ Ｐゴシック" pitchFamily="34" charset="-128"/>
              </a:rPr>
              <a:t>Source: </a:t>
            </a:r>
          </a:p>
          <a:p>
            <a:r>
              <a:rPr lang="en-US" sz="1000" b="0" dirty="0" smtClean="0">
                <a:latin typeface="Adobe Garamond Pro" panose="02020502060506020403" pitchFamily="18" charset="0"/>
                <a:ea typeface="ＭＳ Ｐゴシック" pitchFamily="34" charset="-128"/>
              </a:rPr>
              <a:t>ACOG Practice Bulletin No. 109: Cervical cytology screening. ACOG Committee on Practice Bulletins--Gynecology. Obstet Gynecol. 2009;114:1409–1420.</a:t>
            </a:r>
          </a:p>
        </p:txBody>
      </p:sp>
      <p:sp>
        <p:nvSpPr>
          <p:cNvPr id="4" name="Slide Number Placeholder 3"/>
          <p:cNvSpPr>
            <a:spLocks noGrp="1"/>
          </p:cNvSpPr>
          <p:nvPr>
            <p:ph type="sldNum" sz="quarter" idx="10"/>
          </p:nvPr>
        </p:nvSpPr>
        <p:spPr/>
        <p:txBody>
          <a:bodyPr/>
          <a:lstStyle/>
          <a:p>
            <a:fld id="{81F7452C-5301-470D-A9E3-C4A0A531AC8A}" type="slidenum">
              <a:rPr lang="en-US" smtClean="0"/>
              <a:pPr/>
              <a:t>25</a:t>
            </a:fld>
            <a:endParaRPr lang="en-US" dirty="0"/>
          </a:p>
        </p:txBody>
      </p:sp>
    </p:spTree>
    <p:extLst>
      <p:ext uri="{BB962C8B-B14F-4D97-AF65-F5344CB8AC3E}">
        <p14:creationId xmlns:p14="http://schemas.microsoft.com/office/powerpoint/2010/main" val="201445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cases of cervical cancer detected in females who had never been screened before or had not been screened within 5 years</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26</a:t>
            </a:fld>
            <a:endParaRPr lang="en-US" dirty="0"/>
          </a:p>
        </p:txBody>
      </p:sp>
    </p:spTree>
    <p:extLst>
      <p:ext uri="{BB962C8B-B14F-4D97-AF65-F5344CB8AC3E}">
        <p14:creationId xmlns:p14="http://schemas.microsoft.com/office/powerpoint/2010/main" val="313434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187 with LGSIL 13–22 y/o, tested every 4 months</a:t>
            </a:r>
            <a:r>
              <a:rPr lang="en-US" baseline="0" dirty="0" smtClean="0"/>
              <a:t> with cytology, </a:t>
            </a:r>
            <a:r>
              <a:rPr lang="en-US" baseline="0" dirty="0" err="1" smtClean="0"/>
              <a:t>colpo</a:t>
            </a:r>
            <a:r>
              <a:rPr lang="en-US" baseline="0" dirty="0" smtClean="0"/>
              <a:t> and DNA status</a:t>
            </a:r>
          </a:p>
          <a:p>
            <a:r>
              <a:rPr lang="en-US" baseline="0" dirty="0" smtClean="0"/>
              <a:t>Regression defined as 3 consecutive normal Pap smears</a:t>
            </a:r>
          </a:p>
          <a:p>
            <a:r>
              <a:rPr lang="en-US" baseline="0" dirty="0" smtClean="0"/>
              <a:t>-61% regressed in 12 </a:t>
            </a:r>
            <a:r>
              <a:rPr lang="en-US" baseline="0" dirty="0" err="1" smtClean="0"/>
              <a:t>mos</a:t>
            </a:r>
            <a:r>
              <a:rPr lang="en-US" baseline="0" dirty="0" smtClean="0"/>
              <a:t>; 91% regressed in 36 </a:t>
            </a:r>
            <a:r>
              <a:rPr lang="en-US" baseline="0" dirty="0" err="1" smtClean="0"/>
              <a:t>mos</a:t>
            </a:r>
            <a:endParaRPr lang="en-US" baseline="0" dirty="0" smtClean="0"/>
          </a:p>
          <a:p>
            <a:r>
              <a:rPr lang="en-US" baseline="0" dirty="0" smtClean="0"/>
              <a:t>-median time to regression was 8 months</a:t>
            </a:r>
          </a:p>
          <a:p>
            <a:r>
              <a:rPr lang="en-US" baseline="0" dirty="0" smtClean="0"/>
              <a:t>-3% progressed to HGSIL</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27</a:t>
            </a:fld>
            <a:endParaRPr lang="en-US" dirty="0"/>
          </a:p>
        </p:txBody>
      </p:sp>
    </p:spTree>
    <p:extLst>
      <p:ext uri="{BB962C8B-B14F-4D97-AF65-F5344CB8AC3E}">
        <p14:creationId xmlns:p14="http://schemas.microsoft.com/office/powerpoint/2010/main" val="2187876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panose="02020502060506020403" pitchFamily="18" charset="0"/>
                <a:ea typeface="ＭＳ Ｐゴシック" pitchFamily="34" charset="-128"/>
              </a:rPr>
              <a:t>Moving the baseline cervical screening to age 21 is a conservative approach to avoid unnecessary treatment of adolescents which can have economic, emotional, and future childbearing implications.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Garamond Pro" panose="02020502060506020403" pitchFamily="18"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panose="02020502060506020403" pitchFamily="18" charset="0"/>
                <a:ea typeface="ＭＳ Ｐゴシック" pitchFamily="34" charset="-128"/>
              </a:rPr>
              <a:t>Although the rate of HPV infection is high among sexually active adolescents, invasive cervical cancer is very rare in women under age 21. The immune system clears the HPV infection within one to two years among most adolescent women. Because the adolescent cervix is immature, there is a higher incidence of HPV-related precancerous lesions (called dysplasia). However, the large majority of cervical dysplasias in adolescents resolve on their own without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Garamond Pro" panose="020205020605060204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panose="02020502060506020403" pitchFamily="18" charset="0"/>
              </a:rPr>
              <a:t>**</a:t>
            </a:r>
            <a:r>
              <a:rPr lang="en-US" dirty="0" smtClean="0"/>
              <a:t>Most cases of cervical cancer detected in females who had never been screened before or had not been screened within 5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28</a:t>
            </a:fld>
            <a:endParaRPr lang="en-US" dirty="0"/>
          </a:p>
        </p:txBody>
      </p:sp>
    </p:spTree>
    <p:extLst>
      <p:ext uri="{BB962C8B-B14F-4D97-AF65-F5344CB8AC3E}">
        <p14:creationId xmlns:p14="http://schemas.microsoft.com/office/powerpoint/2010/main" val="127151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29</a:t>
            </a:fld>
            <a:endParaRPr lang="en-US" dirty="0"/>
          </a:p>
        </p:txBody>
      </p:sp>
    </p:spTree>
    <p:extLst>
      <p:ext uri="{BB962C8B-B14F-4D97-AF65-F5344CB8AC3E}">
        <p14:creationId xmlns:p14="http://schemas.microsoft.com/office/powerpoint/2010/main" val="261296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Adobe Garamond Pro" panose="02020502060506020403" pitchFamily="18" charset="0"/>
                <a:ea typeface="ＭＳ Ｐゴシック" charset="-128"/>
              </a:rPr>
              <a:t>-</a:t>
            </a:r>
            <a:r>
              <a:rPr lang="en-US" dirty="0" err="1" smtClean="0">
                <a:latin typeface="Adobe Garamond Pro" panose="02020502060506020403" pitchFamily="18" charset="0"/>
                <a:ea typeface="ＭＳ Ｐゴシック" charset="-128"/>
              </a:rPr>
              <a:t>Aldara</a:t>
            </a:r>
            <a:r>
              <a:rPr lang="en-US" baseline="0" dirty="0" smtClean="0">
                <a:latin typeface="Adobe Garamond Pro" panose="02020502060506020403" pitchFamily="18" charset="0"/>
                <a:ea typeface="ＭＳ Ｐゴシック" charset="-128"/>
              </a:rPr>
              <a:t> is a topical immune enhancer, stimulates production of interferon and other cytokines.</a:t>
            </a:r>
          </a:p>
          <a:p>
            <a:pPr lvl="0"/>
            <a:endParaRPr lang="en-US" baseline="0" dirty="0" smtClean="0">
              <a:latin typeface="Adobe Garamond Pro" panose="02020502060506020403" pitchFamily="18" charset="0"/>
              <a:ea typeface="ＭＳ Ｐゴシック" charset="-128"/>
            </a:endParaRPr>
          </a:p>
          <a:p>
            <a:pPr lvl="0"/>
            <a:r>
              <a:rPr lang="en-US" baseline="0" dirty="0" smtClean="0">
                <a:latin typeface="Adobe Garamond Pro" panose="02020502060506020403" pitchFamily="18" charset="0"/>
                <a:ea typeface="ＭＳ Ｐゴシック" charset="-128"/>
              </a:rPr>
              <a:t>-Podofilox is antimitotic drug that destroys warts. Apply with finger or cotton swab</a:t>
            </a:r>
            <a:endParaRPr lang="en-US" dirty="0" smtClean="0">
              <a:latin typeface="Adobe Garamond Pro" panose="02020502060506020403" pitchFamily="18" charset="0"/>
              <a:ea typeface="ＭＳ Ｐゴシック" charset="-128"/>
            </a:endParaRPr>
          </a:p>
          <a:p>
            <a:pPr lvl="0"/>
            <a:endParaRPr lang="en-US" dirty="0" smtClean="0">
              <a:latin typeface="Adobe Garamond Pro" panose="02020502060506020403" pitchFamily="18" charset="0"/>
              <a:ea typeface="ＭＳ Ｐゴシック" charset="-128"/>
            </a:endParaRPr>
          </a:p>
          <a:p>
            <a:pPr lvl="0"/>
            <a:r>
              <a:rPr lang="en-US" dirty="0" smtClean="0">
                <a:latin typeface="Adobe Garamond Pro" panose="02020502060506020403" pitchFamily="18" charset="0"/>
                <a:ea typeface="ＭＳ Ｐゴシック" charset="-128"/>
              </a:rPr>
              <a:t>-Sinecatechins (15%) (</a:t>
            </a:r>
            <a:r>
              <a:rPr lang="en-US" dirty="0" smtClean="0">
                <a:effectLst/>
              </a:rPr>
              <a:t>sin-a-CAT-ah-kins) </a:t>
            </a:r>
            <a:r>
              <a:rPr lang="en-US" dirty="0" smtClean="0">
                <a:latin typeface="Adobe Garamond Pro" panose="02020502060506020403" pitchFamily="18" charset="0"/>
                <a:ea typeface="ＭＳ Ｐゴシック" charset="-128"/>
              </a:rPr>
              <a:t>ointment, known as </a:t>
            </a:r>
            <a:r>
              <a:rPr lang="en-US" dirty="0" err="1" smtClean="0">
                <a:latin typeface="Adobe Garamond Pro" panose="02020502060506020403" pitchFamily="18" charset="0"/>
                <a:ea typeface="ＭＳ Ｐゴシック" charset="-128"/>
              </a:rPr>
              <a:t>Veregen</a:t>
            </a:r>
            <a:r>
              <a:rPr lang="en-US" baseline="30000" dirty="0" smtClean="0">
                <a:latin typeface="Adobe Garamond Pro" panose="02020502060506020403" pitchFamily="18" charset="0"/>
                <a:ea typeface="ＭＳ Ｐゴシック" charset="-128"/>
              </a:rPr>
              <a:t>®</a:t>
            </a:r>
            <a:r>
              <a:rPr lang="en-US" dirty="0" smtClean="0">
                <a:latin typeface="Adobe Garamond Pro" panose="02020502060506020403" pitchFamily="18" charset="0"/>
                <a:ea typeface="ＭＳ Ｐゴシック" charset="-128"/>
              </a:rPr>
              <a:t>, is a new treatment for</a:t>
            </a:r>
            <a:r>
              <a:rPr lang="en-US" baseline="0" dirty="0" smtClean="0">
                <a:latin typeface="Adobe Garamond Pro" panose="02020502060506020403" pitchFamily="18" charset="0"/>
                <a:ea typeface="ＭＳ Ｐゴシック" charset="-128"/>
              </a:rPr>
              <a:t> </a:t>
            </a:r>
            <a:r>
              <a:rPr lang="en-US" dirty="0" smtClean="0">
                <a:latin typeface="Adobe Garamond Pro" panose="02020502060506020403" pitchFamily="18" charset="0"/>
                <a:ea typeface="ＭＳ Ｐゴシック" charset="-128"/>
              </a:rPr>
              <a:t>external genital warts. It is patient applied</a:t>
            </a:r>
          </a:p>
          <a:p>
            <a:pPr lvl="1"/>
            <a:r>
              <a:rPr lang="en-US" dirty="0" smtClean="0">
                <a:latin typeface="Adobe Garamond Pro" panose="02020502060506020403" pitchFamily="18" charset="0"/>
                <a:ea typeface="ＭＳ Ｐゴシック" charset="-128"/>
              </a:rPr>
              <a:t>-Green tea extract with an active product (</a:t>
            </a:r>
            <a:r>
              <a:rPr lang="en-US" dirty="0" err="1" smtClean="0">
                <a:latin typeface="Adobe Garamond Pro" panose="02020502060506020403" pitchFamily="18" charset="0"/>
                <a:ea typeface="ＭＳ Ｐゴシック" charset="-128"/>
              </a:rPr>
              <a:t>catechins</a:t>
            </a:r>
            <a:r>
              <a:rPr lang="en-US" dirty="0" smtClean="0">
                <a:latin typeface="Adobe Garamond Pro" panose="02020502060506020403" pitchFamily="18" charset="0"/>
                <a:ea typeface="ＭＳ Ｐゴシック" charset="-128"/>
              </a:rPr>
              <a:t>)</a:t>
            </a:r>
          </a:p>
          <a:p>
            <a:pPr lvl="1"/>
            <a:r>
              <a:rPr lang="en-US" dirty="0" smtClean="0">
                <a:latin typeface="Adobe Garamond Pro" panose="02020502060506020403" pitchFamily="18" charset="0"/>
                <a:ea typeface="ＭＳ Ｐゴシック" charset="-128"/>
              </a:rPr>
              <a:t>-Antioxidant and immune modulation properties</a:t>
            </a:r>
          </a:p>
          <a:p>
            <a:pPr lvl="1"/>
            <a:r>
              <a:rPr lang="en-US" dirty="0" smtClean="0">
                <a:latin typeface="Adobe Garamond Pro" panose="02020502060506020403" pitchFamily="18" charset="0"/>
                <a:ea typeface="ＭＳ Ｐゴシック" charset="-128"/>
              </a:rPr>
              <a:t>-Apply three times daily (0.5cm strand of ointment to each wart) using a finger to ensure coverage with a thin layer of ointment until complete clearance of warts up to 16 weeks.;</a:t>
            </a:r>
            <a:r>
              <a:rPr lang="en-US" baseline="0" dirty="0" smtClean="0">
                <a:latin typeface="Adobe Garamond Pro" panose="02020502060506020403" pitchFamily="18" charset="0"/>
                <a:ea typeface="ＭＳ Ｐゴシック" charset="-128"/>
              </a:rPr>
              <a:t> </a:t>
            </a:r>
            <a:r>
              <a:rPr lang="en-US" dirty="0" smtClean="0">
                <a:latin typeface="Adobe Garamond Pro" panose="02020502060506020403" pitchFamily="18" charset="0"/>
                <a:ea typeface="ＭＳ Ｐゴシック" charset="-128"/>
              </a:rPr>
              <a:t>Do not wash off after use.</a:t>
            </a:r>
          </a:p>
          <a:p>
            <a:pPr lvl="1"/>
            <a:r>
              <a:rPr lang="en-US" dirty="0" smtClean="0">
                <a:latin typeface="Adobe Garamond Pro" panose="02020502060506020403" pitchFamily="18" charset="0"/>
                <a:ea typeface="ＭＳ Ｐゴシック" charset="-128"/>
              </a:rPr>
              <a:t>-Sexual (i.e., genital, anal or oral) contact should be avoided while the ointment is on the skin.</a:t>
            </a:r>
          </a:p>
          <a:p>
            <a:pPr lvl="1"/>
            <a:r>
              <a:rPr lang="en-US" dirty="0" smtClean="0">
                <a:latin typeface="Adobe Garamond Pro" panose="02020502060506020403" pitchFamily="18" charset="0"/>
                <a:ea typeface="ＭＳ Ｐゴシック" charset="-128"/>
              </a:rPr>
              <a:t>-Most common side effects are erythema, pruritis/burning, pain, ulceration, edema, induration and vesicular rash.</a:t>
            </a:r>
          </a:p>
          <a:p>
            <a:pPr lvl="1"/>
            <a:r>
              <a:rPr lang="en-US" dirty="0" smtClean="0">
                <a:latin typeface="Adobe Garamond Pro" panose="02020502060506020403" pitchFamily="18" charset="0"/>
                <a:ea typeface="ＭＳ Ｐゴシック" charset="-128"/>
              </a:rPr>
              <a:t>-Not recommended for HIV-infected persons, immunocompromised persons or persons with clinical genital herpes because of safety and efficacy not established. </a:t>
            </a:r>
          </a:p>
          <a:p>
            <a:pPr lvl="1"/>
            <a:r>
              <a:rPr lang="en-US" dirty="0" smtClean="0">
                <a:latin typeface="Adobe Garamond Pro" panose="02020502060506020403" pitchFamily="18" charset="0"/>
                <a:ea typeface="ＭＳ Ｐゴシック" charset="-128"/>
              </a:rPr>
              <a:t>-Unknown safety during pregnancy;</a:t>
            </a:r>
            <a:r>
              <a:rPr lang="en-US" baseline="0" dirty="0" smtClean="0">
                <a:latin typeface="Adobe Garamond Pro" panose="02020502060506020403" pitchFamily="18" charset="0"/>
                <a:ea typeface="ＭＳ Ｐゴシック" charset="-128"/>
              </a:rPr>
              <a:t> </a:t>
            </a:r>
            <a:r>
              <a:rPr lang="en-US" dirty="0" smtClean="0">
                <a:latin typeface="Adobe Garamond Pro" panose="02020502060506020403" pitchFamily="18" charset="0"/>
                <a:ea typeface="ＭＳ Ｐゴシック" charset="-128"/>
              </a:rPr>
              <a:t>Expensive. </a:t>
            </a:r>
            <a:endParaRPr lang="en-US" dirty="0" smtClean="0">
              <a:latin typeface="Adobe Garamond Pro" panose="02020502060506020403" pitchFamily="18" charset="0"/>
              <a:ea typeface="ＭＳ Ｐゴシック" pitchFamily="34" charset="-128"/>
            </a:endParaRPr>
          </a:p>
          <a:p>
            <a:pPr marL="0" lvl="3" defTabSz="933237" fontAlgn="base">
              <a:spcBef>
                <a:spcPct val="30000"/>
              </a:spcBef>
              <a:spcAft>
                <a:spcPct val="0"/>
              </a:spcAft>
              <a:defRPr/>
            </a:pPr>
            <a:endParaRPr lang="en-US" sz="1400" dirty="0" smtClean="0">
              <a:latin typeface="Adobe Garamond Pro" panose="02020502060506020403" pitchFamily="18" charset="0"/>
              <a:ea typeface="ＭＳ Ｐゴシック" charset="-128"/>
            </a:endParaRPr>
          </a:p>
          <a:p>
            <a:pPr marL="0" lvl="3" defTabSz="933237" fontAlgn="base">
              <a:spcBef>
                <a:spcPct val="30000"/>
              </a:spcBef>
              <a:spcAft>
                <a:spcPct val="0"/>
              </a:spcAft>
              <a:defRPr/>
            </a:pPr>
            <a:r>
              <a:rPr lang="en-US" sz="1400" dirty="0" smtClean="0">
                <a:latin typeface="Adobe Garamond Pro" panose="02020502060506020403" pitchFamily="18" charset="0"/>
                <a:ea typeface="ＭＳ Ｐゴシック" charset="-128"/>
              </a:rPr>
              <a:t>Source: </a:t>
            </a:r>
          </a:p>
          <a:p>
            <a:pPr marL="0" lvl="3" defTabSz="933237" fontAlgn="base">
              <a:spcBef>
                <a:spcPct val="30000"/>
              </a:spcBef>
              <a:spcAft>
                <a:spcPct val="0"/>
              </a:spcAft>
              <a:defRPr/>
            </a:pPr>
            <a:r>
              <a:rPr lang="en-US" dirty="0" smtClean="0">
                <a:latin typeface="Adobe Garamond Pro" panose="02020502060506020403" pitchFamily="18" charset="0"/>
                <a:ea typeface="ＭＳ Ｐゴシック" charset="-128"/>
              </a:rPr>
              <a:t>Centers for Disease Control and Prevention. Sexually Transmitted Diseases Treatment Guidelines, 2010. </a:t>
            </a:r>
            <a:r>
              <a:rPr lang="en-US" i="1" dirty="0" smtClean="0">
                <a:latin typeface="Adobe Garamond Pro" panose="02020502060506020403" pitchFamily="18" charset="0"/>
                <a:ea typeface="ＭＳ Ｐゴシック" charset="-128"/>
              </a:rPr>
              <a:t>MMWR</a:t>
            </a:r>
            <a:r>
              <a:rPr lang="en-US" dirty="0" smtClean="0">
                <a:latin typeface="Adobe Garamond Pro" panose="02020502060506020403" pitchFamily="18" charset="0"/>
                <a:ea typeface="ＭＳ Ｐゴシック" charset="-128"/>
              </a:rPr>
              <a:t> 2010;59(12):1–116. </a:t>
            </a:r>
            <a:endParaRPr lang="en-US" sz="1400" dirty="0" smtClean="0">
              <a:latin typeface="Adobe Garamond Pro" panose="02020502060506020403" pitchFamily="18" charset="0"/>
              <a:ea typeface="ＭＳ Ｐゴシック" charset="-128"/>
            </a:endParaRPr>
          </a:p>
          <a:p>
            <a:pPr eaLnBrk="1" hangingPunct="1"/>
            <a:endParaRPr lang="en-US" dirty="0" smtClean="0">
              <a:latin typeface="Adobe Garamond Pro" panose="02020502060506020403" pitchFamily="18" charset="0"/>
              <a:ea typeface="ＭＳ Ｐゴシック" pitchFamily="34" charset="-128"/>
            </a:endParaRPr>
          </a:p>
          <a:p>
            <a:pPr eaLnBrk="1" hangingPunct="1"/>
            <a:endParaRPr lang="en-US" dirty="0" smtClean="0">
              <a:latin typeface="Adobe Garamond Pro" panose="02020502060506020403" pitchFamily="18" charset="0"/>
              <a:ea typeface="ＭＳ Ｐゴシック" pitchFamily="34" charset="-128"/>
            </a:endParaRPr>
          </a:p>
          <a:p>
            <a:pPr eaLnBrk="1" hangingPunct="1"/>
            <a:endParaRPr lang="en-US" dirty="0" smtClean="0">
              <a:latin typeface="Adobe Garamond Pro" panose="02020502060506020403" pitchFamily="18" charset="0"/>
              <a:ea typeface="ＭＳ Ｐゴシック" pitchFamily="34" charset="-128"/>
            </a:endParaRPr>
          </a:p>
          <a:p>
            <a:pPr eaLnBrk="1" hangingPunct="1"/>
            <a:endParaRPr lang="en-US" dirty="0" smtClean="0">
              <a:latin typeface="Adobe Garamond Pro" panose="02020502060506020403" pitchFamily="18" charset="0"/>
              <a:ea typeface="ＭＳ Ｐゴシック" pitchFamily="34" charset="-128"/>
            </a:endParaRPr>
          </a:p>
          <a:p>
            <a:pPr eaLnBrk="1" hangingPunct="1"/>
            <a:endParaRPr lang="en-US" dirty="0" smtClean="0">
              <a:latin typeface="Adobe Garamond Pro" panose="02020502060506020403" pitchFamily="18" charset="0"/>
              <a:ea typeface="ＭＳ Ｐゴシック" pitchFamily="34" charset="-128"/>
            </a:endParaRPr>
          </a:p>
          <a:p>
            <a:pPr eaLnBrk="1" hangingPunct="1"/>
            <a:r>
              <a:rPr lang="en-US" dirty="0" smtClean="0">
                <a:latin typeface="Adobe Garamond Pro" panose="02020502060506020403" pitchFamily="18" charset="0"/>
                <a:ea typeface="ＭＳ Ｐゴシック" pitchFamily="34" charset="-128"/>
              </a:rPr>
              <a:t>excision, tangential shave excision, curettage, or electrosurgery </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31</a:t>
            </a:fld>
            <a:endParaRPr lang="en-US" dirty="0"/>
          </a:p>
        </p:txBody>
      </p:sp>
    </p:spTree>
    <p:extLst>
      <p:ext uri="{BB962C8B-B14F-4D97-AF65-F5344CB8AC3E}">
        <p14:creationId xmlns:p14="http://schemas.microsoft.com/office/powerpoint/2010/main" val="164249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p:spPr>
        <p:txBody>
          <a:bodyPr/>
          <a:lstStyle/>
          <a:p>
            <a:pPr lvl="0"/>
            <a:endParaRPr lang="en-US" dirty="0" smtClean="0">
              <a:latin typeface="Adobe Garamond Pro" panose="02020502060506020403" pitchFamily="18" charset="0"/>
              <a:ea typeface="ＭＳ Ｐゴシック" pitchFamily="34" charset="-128"/>
            </a:endParaRPr>
          </a:p>
        </p:txBody>
      </p:sp>
      <p:sp>
        <p:nvSpPr>
          <p:cNvPr id="358404" name="Slide Number Placeholder 3"/>
          <p:cNvSpPr>
            <a:spLocks noGrp="1"/>
          </p:cNvSpPr>
          <p:nvPr>
            <p:ph type="sldNum" sz="quarter" idx="5"/>
          </p:nvPr>
        </p:nvSpPr>
        <p:spPr>
          <a:noFill/>
        </p:spPr>
        <p:txBody>
          <a:bodyPr/>
          <a:lstStyle/>
          <a:p>
            <a:fld id="{3981283B-17C6-4D80-9D34-7345BA4CED7B}"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9460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dirty="0" smtClean="0">
              <a:latin typeface="Adobe Garamond Pro" panose="02020502060506020403" pitchFamily="18" charset="0"/>
              <a:ea typeface="ＭＳ Ｐゴシック" pitchFamily="34" charset="-128"/>
            </a:endParaRPr>
          </a:p>
        </p:txBody>
      </p:sp>
      <p:sp>
        <p:nvSpPr>
          <p:cNvPr id="343044" name="Slide Number Placeholder 3"/>
          <p:cNvSpPr>
            <a:spLocks noGrp="1"/>
          </p:cNvSpPr>
          <p:nvPr>
            <p:ph type="sldNum" sz="quarter" idx="5"/>
          </p:nvPr>
        </p:nvSpPr>
        <p:spPr>
          <a:noFill/>
        </p:spPr>
        <p:txBody>
          <a:bodyPr/>
          <a:lstStyle/>
          <a:p>
            <a:fld id="{D0078280-5F3A-4482-ABCD-8F53654739E5}" type="slidenum">
              <a:rPr lang="en-US"/>
              <a:pPr/>
              <a:t>4</a:t>
            </a:fld>
            <a:endParaRPr lang="en-US" dirty="0"/>
          </a:p>
        </p:txBody>
      </p:sp>
    </p:spTree>
    <p:extLst>
      <p:ext uri="{BB962C8B-B14F-4D97-AF65-F5344CB8AC3E}">
        <p14:creationId xmlns:p14="http://schemas.microsoft.com/office/powerpoint/2010/main" val="2628232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r>
              <a:rPr lang="en-US" sz="1100" b="1" i="1" dirty="0" smtClean="0">
                <a:latin typeface="Adobe Garamond Pro" panose="02020502060506020403" pitchFamily="18" charset="0"/>
                <a:ea typeface="ＭＳ Ｐゴシック" pitchFamily="34" charset="-128"/>
              </a:rPr>
              <a:t>Provider-Administered:</a:t>
            </a:r>
            <a:r>
              <a:rPr lang="en-US" sz="1100" dirty="0" smtClean="0">
                <a:latin typeface="Adobe Garamond Pro" panose="02020502060506020403" pitchFamily="18" charset="0"/>
                <a:ea typeface="ＭＳ Ｐゴシック" pitchFamily="34" charset="-128"/>
              </a:rPr>
              <a:t> </a:t>
            </a:r>
            <a:br>
              <a:rPr lang="en-US" sz="1100" dirty="0" smtClean="0">
                <a:latin typeface="Adobe Garamond Pro" panose="02020502060506020403" pitchFamily="18" charset="0"/>
                <a:ea typeface="ＭＳ Ｐゴシック" pitchFamily="34" charset="-128"/>
              </a:rPr>
            </a:br>
            <a:r>
              <a:rPr lang="en-US" sz="1100" dirty="0" smtClean="0">
                <a:latin typeface="Adobe Garamond Pro" panose="02020502060506020403" pitchFamily="18" charset="0"/>
                <a:ea typeface="ＭＳ Ｐゴシック" pitchFamily="34" charset="-128"/>
              </a:rPr>
              <a:t/>
            </a:r>
            <a:br>
              <a:rPr lang="en-US" sz="1100" dirty="0" smtClean="0">
                <a:latin typeface="Adobe Garamond Pro" panose="02020502060506020403" pitchFamily="18" charset="0"/>
                <a:ea typeface="ＭＳ Ｐゴシック" pitchFamily="34" charset="-128"/>
              </a:rPr>
            </a:br>
            <a:r>
              <a:rPr lang="en-US" sz="1100" b="1" dirty="0" smtClean="0">
                <a:latin typeface="Adobe Garamond Pro" panose="02020502060506020403" pitchFamily="18" charset="0"/>
                <a:ea typeface="ＭＳ Ｐゴシック" pitchFamily="34" charset="-128"/>
              </a:rPr>
              <a:t>Cryotherapy</a:t>
            </a:r>
            <a:r>
              <a:rPr lang="en-US" sz="1100" dirty="0" smtClean="0">
                <a:latin typeface="Adobe Garamond Pro" panose="02020502060506020403" pitchFamily="18" charset="0"/>
                <a:ea typeface="ＭＳ Ｐゴシック" pitchFamily="34" charset="-128"/>
              </a:rPr>
              <a:t> with liquid nitrogen or cryoprobe. Repeat applications every 1–2 weeks. </a:t>
            </a:r>
            <a:br>
              <a:rPr lang="en-US" sz="1100" dirty="0" smtClean="0">
                <a:latin typeface="Adobe Garamond Pro" panose="02020502060506020403" pitchFamily="18" charset="0"/>
                <a:ea typeface="ＭＳ Ｐゴシック" pitchFamily="34" charset="-128"/>
              </a:rPr>
            </a:br>
            <a:r>
              <a:rPr lang="en-US" sz="1100" dirty="0" smtClean="0">
                <a:latin typeface="Adobe Garamond Pro" panose="02020502060506020403" pitchFamily="18" charset="0"/>
                <a:ea typeface="ＭＳ Ｐゴシック" pitchFamily="34" charset="-128"/>
              </a:rPr>
              <a:t>   </a:t>
            </a:r>
            <a:r>
              <a:rPr lang="en-US" sz="1100" b="1" dirty="0" smtClean="0">
                <a:latin typeface="Adobe Garamond Pro" panose="02020502060506020403" pitchFamily="18" charset="0"/>
                <a:ea typeface="ＭＳ Ｐゴシック" pitchFamily="34" charset="-128"/>
              </a:rPr>
              <a:t>OR</a:t>
            </a:r>
            <a:r>
              <a:rPr lang="en-US" sz="1100" dirty="0" smtClean="0">
                <a:latin typeface="Adobe Garamond Pro" panose="02020502060506020403" pitchFamily="18" charset="0"/>
                <a:ea typeface="ＭＳ Ｐゴシック" pitchFamily="34" charset="-128"/>
              </a:rPr>
              <a:t> </a:t>
            </a:r>
            <a:br>
              <a:rPr lang="en-US" sz="1100" dirty="0" smtClean="0">
                <a:latin typeface="Adobe Garamond Pro" panose="02020502060506020403" pitchFamily="18" charset="0"/>
                <a:ea typeface="ＭＳ Ｐゴシック" pitchFamily="34" charset="-128"/>
              </a:rPr>
            </a:br>
            <a:r>
              <a:rPr lang="en-US" sz="1100" b="1" dirty="0" smtClean="0">
                <a:latin typeface="Adobe Garamond Pro" panose="02020502060506020403" pitchFamily="18" charset="0"/>
                <a:ea typeface="ＭＳ Ｐゴシック" pitchFamily="34" charset="-128"/>
              </a:rPr>
              <a:t>Podophyllin resin 10%–25%</a:t>
            </a:r>
            <a:r>
              <a:rPr lang="en-US" sz="1100" dirty="0" smtClean="0">
                <a:latin typeface="Adobe Garamond Pro" panose="02020502060506020403" pitchFamily="18" charset="0"/>
                <a:ea typeface="ＭＳ Ｐゴシック" pitchFamily="34" charset="-128"/>
              </a:rPr>
              <a:t> in a compound tincture of benzoin. A small amount should be applied to each wart and allowed to air dry. The treatment can be repeated weekly, if necessary. To avoid the possibility of complications associated with systemic absorption and toxicity, two important guidelines should be followed: (1) application should be limited to &lt;0.5 mL of podophyllin or an area of &lt;10 cm</a:t>
            </a:r>
            <a:r>
              <a:rPr lang="en-US" sz="1100" baseline="30000" dirty="0" smtClean="0">
                <a:latin typeface="Adobe Garamond Pro" panose="02020502060506020403" pitchFamily="18" charset="0"/>
                <a:ea typeface="ＭＳ Ｐゴシック" pitchFamily="34" charset="-128"/>
              </a:rPr>
              <a:t>2</a:t>
            </a:r>
            <a:r>
              <a:rPr lang="en-US" sz="1100" dirty="0" smtClean="0">
                <a:latin typeface="Adobe Garamond Pro" panose="02020502060506020403" pitchFamily="18" charset="0"/>
                <a:ea typeface="ＭＳ Ｐゴシック" pitchFamily="34" charset="-128"/>
              </a:rPr>
              <a:t> of warts per session, and (2) no open lesions or wounds should exist in the area to which treatment is administered. Some specialists suggest that the preparation should be thoroughly washed off one to four hours after application to reduce local irritation. The safety of podophyllin during pregnancy has not been established. </a:t>
            </a:r>
            <a:br>
              <a:rPr lang="en-US" sz="1100" dirty="0" smtClean="0">
                <a:latin typeface="Adobe Garamond Pro" panose="02020502060506020403" pitchFamily="18" charset="0"/>
                <a:ea typeface="ＭＳ Ｐゴシック" pitchFamily="34" charset="-128"/>
              </a:rPr>
            </a:br>
            <a:r>
              <a:rPr lang="en-US" sz="1100" dirty="0" smtClean="0">
                <a:latin typeface="Adobe Garamond Pro" panose="02020502060506020403" pitchFamily="18" charset="0"/>
                <a:ea typeface="ＭＳ Ｐゴシック" pitchFamily="34" charset="-128"/>
              </a:rPr>
              <a:t>   </a:t>
            </a:r>
            <a:r>
              <a:rPr lang="en-US" sz="1100" b="1" dirty="0" smtClean="0">
                <a:latin typeface="Adobe Garamond Pro" panose="02020502060506020403" pitchFamily="18" charset="0"/>
                <a:ea typeface="ＭＳ Ｐゴシック" pitchFamily="34" charset="-128"/>
              </a:rPr>
              <a:t>OR</a:t>
            </a:r>
            <a:r>
              <a:rPr lang="en-US" sz="1100" dirty="0" smtClean="0">
                <a:latin typeface="Adobe Garamond Pro" panose="02020502060506020403" pitchFamily="18" charset="0"/>
                <a:ea typeface="ＭＳ Ｐゴシック" pitchFamily="34" charset="-128"/>
              </a:rPr>
              <a:t> </a:t>
            </a:r>
            <a:br>
              <a:rPr lang="en-US" sz="1100" dirty="0" smtClean="0">
                <a:latin typeface="Adobe Garamond Pro" panose="02020502060506020403" pitchFamily="18" charset="0"/>
                <a:ea typeface="ＭＳ Ｐゴシック" pitchFamily="34" charset="-128"/>
              </a:rPr>
            </a:br>
            <a:r>
              <a:rPr lang="en-US" sz="1100" b="1" dirty="0" smtClean="0">
                <a:latin typeface="Adobe Garamond Pro" panose="02020502060506020403" pitchFamily="18" charset="0"/>
                <a:ea typeface="ＭＳ Ｐゴシック" pitchFamily="34" charset="-128"/>
              </a:rPr>
              <a:t>Trichloroacetic acid (TCA) or Bichloroacetic acid (BCA) 80%–90%.</a:t>
            </a:r>
            <a:r>
              <a:rPr lang="en-US" sz="1100" dirty="0" smtClean="0">
                <a:latin typeface="Adobe Garamond Pro" panose="02020502060506020403" pitchFamily="18" charset="0"/>
                <a:ea typeface="ＭＳ Ｐゴシック" pitchFamily="34" charset="-128"/>
              </a:rPr>
              <a:t> A small amount should be applied only to the warts and allowed to dry, at which time a white “frosting” develops. If an excess amount of acid is applied, the treated area should be powdered with talc, sodium bicarbonate (i.e., baking soda), or liquid soap preparations to remove unreacted acid. This treatment can be repeated weekly, if necessary.</a:t>
            </a:r>
            <a:br>
              <a:rPr lang="en-US" sz="1100" dirty="0" smtClean="0">
                <a:latin typeface="Adobe Garamond Pro" panose="02020502060506020403" pitchFamily="18" charset="0"/>
                <a:ea typeface="ＭＳ Ｐゴシック" pitchFamily="34" charset="-128"/>
              </a:rPr>
            </a:br>
            <a:r>
              <a:rPr lang="en-US" sz="1100" dirty="0" smtClean="0">
                <a:latin typeface="Adobe Garamond Pro" panose="02020502060506020403" pitchFamily="18" charset="0"/>
                <a:ea typeface="ＭＳ Ｐゴシック" pitchFamily="34" charset="-128"/>
              </a:rPr>
              <a:t>   </a:t>
            </a:r>
            <a:r>
              <a:rPr lang="en-US" sz="1100" b="1" dirty="0" smtClean="0">
                <a:latin typeface="Adobe Garamond Pro" panose="02020502060506020403" pitchFamily="18" charset="0"/>
                <a:ea typeface="ＭＳ Ｐゴシック" pitchFamily="34" charset="-128"/>
              </a:rPr>
              <a:t>OR</a:t>
            </a:r>
            <a:r>
              <a:rPr lang="en-US" sz="1100" dirty="0" smtClean="0">
                <a:latin typeface="Adobe Garamond Pro" panose="02020502060506020403" pitchFamily="18" charset="0"/>
                <a:ea typeface="ＭＳ Ｐゴシック" pitchFamily="34" charset="-128"/>
              </a:rPr>
              <a:t> </a:t>
            </a:r>
            <a:br>
              <a:rPr lang="en-US" sz="1100" dirty="0" smtClean="0">
                <a:latin typeface="Adobe Garamond Pro" panose="02020502060506020403" pitchFamily="18" charset="0"/>
                <a:ea typeface="ＭＳ Ｐゴシック" pitchFamily="34" charset="-128"/>
              </a:rPr>
            </a:br>
            <a:r>
              <a:rPr lang="en-US" sz="1100" b="1" dirty="0" smtClean="0">
                <a:latin typeface="Adobe Garamond Pro" panose="02020502060506020403" pitchFamily="18" charset="0"/>
                <a:ea typeface="ＭＳ Ｐゴシック" pitchFamily="34" charset="-128"/>
              </a:rPr>
              <a:t>Surgical removal</a:t>
            </a:r>
            <a:r>
              <a:rPr lang="en-US" sz="1100" dirty="0" smtClean="0">
                <a:latin typeface="Adobe Garamond Pro" panose="02020502060506020403" pitchFamily="18" charset="0"/>
                <a:ea typeface="ＭＳ Ｐゴシック" pitchFamily="34" charset="-128"/>
              </a:rPr>
              <a:t> either by tangential scissor excision, tangential shave excision, curettage, or electrosurgery </a:t>
            </a:r>
          </a:p>
          <a:p>
            <a:endParaRPr lang="en-US" sz="1100" dirty="0" smtClean="0">
              <a:latin typeface="Adobe Garamond Pro" panose="02020502060506020403" pitchFamily="18" charset="0"/>
              <a:ea typeface="ＭＳ Ｐゴシック" pitchFamily="34" charset="-128"/>
            </a:endParaRPr>
          </a:p>
          <a:p>
            <a:r>
              <a:rPr lang="en-US" sz="1100" dirty="0" smtClean="0">
                <a:latin typeface="Adobe Garamond Pro" panose="02020502060506020403" pitchFamily="18" charset="0"/>
                <a:ea typeface="ＭＳ Ｐゴシック" charset="-128"/>
                <a:cs typeface="ＭＳ Ｐゴシック" charset="-128"/>
              </a:rPr>
              <a:t>CDC. STD Treatment Guidelines, 2010.  </a:t>
            </a:r>
            <a:r>
              <a:rPr lang="en-US" sz="1100" i="1" dirty="0" smtClean="0">
                <a:latin typeface="Adobe Garamond Pro" panose="02020502060506020403" pitchFamily="18" charset="0"/>
                <a:ea typeface="ＭＳ Ｐゴシック" charset="-128"/>
                <a:cs typeface="ＭＳ Ｐゴシック" charset="-128"/>
              </a:rPr>
              <a:t>MMWR</a:t>
            </a:r>
            <a:r>
              <a:rPr lang="en-US" sz="1100" dirty="0" smtClean="0">
                <a:latin typeface="Adobe Garamond Pro" panose="02020502060506020403" pitchFamily="18" charset="0"/>
                <a:ea typeface="ＭＳ Ｐゴシック" charset="-128"/>
                <a:cs typeface="ＭＳ Ｐゴシック" charset="-128"/>
              </a:rPr>
              <a:t> 2010;59(12):1–116. </a:t>
            </a:r>
            <a:endParaRPr lang="en-US" sz="1100" dirty="0" smtClean="0">
              <a:latin typeface="Adobe Garamond Pro" panose="02020502060506020403" pitchFamily="18" charset="0"/>
              <a:ea typeface="ＭＳ Ｐゴシック" pitchFamily="34" charset="-128"/>
            </a:endParaRPr>
          </a:p>
        </p:txBody>
      </p:sp>
      <p:sp>
        <p:nvSpPr>
          <p:cNvPr id="359428" name="Slide Number Placeholder 3"/>
          <p:cNvSpPr>
            <a:spLocks noGrp="1"/>
          </p:cNvSpPr>
          <p:nvPr>
            <p:ph type="sldNum" sz="quarter" idx="5"/>
          </p:nvPr>
        </p:nvSpPr>
        <p:spPr>
          <a:noFill/>
        </p:spPr>
        <p:txBody>
          <a:bodyPr/>
          <a:lstStyle/>
          <a:p>
            <a:fld id="{82F7238A-91D4-46DF-B2D5-D720343A27D4}"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64188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p:spPr>
        <p:txBody>
          <a:bodyPr/>
          <a:lstStyle/>
          <a:p>
            <a:r>
              <a:rPr lang="en-US" sz="1100" dirty="0" smtClean="0">
                <a:effectLst/>
              </a:rPr>
              <a:t>The use of a cryoprobe in the vagina is not recommended because of the risk for vaginal perforation and fistula formation.</a:t>
            </a:r>
            <a:br>
              <a:rPr lang="en-US" sz="1100" dirty="0" smtClean="0">
                <a:effectLst/>
              </a:rPr>
            </a:br>
            <a:endParaRPr lang="en-US" sz="1100" dirty="0" smtClean="0">
              <a:latin typeface="Adobe Garamond Pro" panose="02020502060506020403" pitchFamily="18" charset="0"/>
              <a:ea typeface="ＭＳ Ｐゴシック" pitchFamily="34" charset="-128"/>
            </a:endParaRPr>
          </a:p>
          <a:p>
            <a:r>
              <a:rPr lang="en-US" sz="1100" dirty="0" smtClean="0">
                <a:latin typeface="Adobe Garamond Pro" panose="02020502060506020403" pitchFamily="18" charset="0"/>
                <a:ea typeface="ＭＳ Ｐゴシック" charset="-128"/>
                <a:cs typeface="ＭＳ Ｐゴシック" charset="-128"/>
              </a:rPr>
              <a:t>Centers for Disease Control and Prevention. Sexually Transmitted Diseases Treatment Guidelines, 2010. </a:t>
            </a:r>
            <a:r>
              <a:rPr lang="en-US" sz="1100" i="1" dirty="0" smtClean="0">
                <a:latin typeface="Adobe Garamond Pro" panose="02020502060506020403" pitchFamily="18" charset="0"/>
                <a:ea typeface="ＭＳ Ｐゴシック" charset="-128"/>
                <a:cs typeface="ＭＳ Ｐゴシック" charset="-128"/>
              </a:rPr>
              <a:t>MMWR</a:t>
            </a:r>
            <a:r>
              <a:rPr lang="en-US" sz="1100" dirty="0" smtClean="0">
                <a:latin typeface="Adobe Garamond Pro" panose="02020502060506020403" pitchFamily="18" charset="0"/>
                <a:ea typeface="ＭＳ Ｐゴシック" charset="-128"/>
                <a:cs typeface="ＭＳ Ｐゴシック" charset="-128"/>
              </a:rPr>
              <a:t> 2010;59(12):1–116. </a:t>
            </a:r>
            <a:endParaRPr lang="en-US" sz="1100" dirty="0" smtClean="0">
              <a:latin typeface="Adobe Garamond Pro" panose="02020502060506020403" pitchFamily="18" charset="0"/>
              <a:ea typeface="ＭＳ Ｐゴシック" pitchFamily="34" charset="-128"/>
            </a:endParaRPr>
          </a:p>
        </p:txBody>
      </p:sp>
      <p:sp>
        <p:nvSpPr>
          <p:cNvPr id="359428" name="Slide Number Placeholder 3"/>
          <p:cNvSpPr>
            <a:spLocks noGrp="1"/>
          </p:cNvSpPr>
          <p:nvPr>
            <p:ph type="sldNum" sz="quarter" idx="5"/>
          </p:nvPr>
        </p:nvSpPr>
        <p:spPr>
          <a:noFill/>
        </p:spPr>
        <p:txBody>
          <a:bodyPr/>
          <a:lstStyle/>
          <a:p>
            <a:fld id="{82F7238A-91D4-46DF-B2D5-D720343A27D4}"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45697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4BD26406-5918-4D98-9B0F-4EF116B61643}" type="slidenum">
              <a:rPr lang="en-US">
                <a:solidFill>
                  <a:prstClr val="black"/>
                </a:solidFill>
              </a:rPr>
              <a:pPr/>
              <a:t>39</a:t>
            </a:fld>
            <a:endParaRPr lang="en-US" dirty="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dirty="0" smtClean="0">
              <a:latin typeface="Adobe Garamond Pro" panose="02020502060506020403" pitchFamily="18" charset="0"/>
              <a:ea typeface="ＭＳ Ｐゴシック" pitchFamily="34" charset="-128"/>
            </a:endParaRPr>
          </a:p>
        </p:txBody>
      </p:sp>
    </p:spTree>
    <p:extLst>
      <p:ext uri="{BB962C8B-B14F-4D97-AF65-F5344CB8AC3E}">
        <p14:creationId xmlns:p14="http://schemas.microsoft.com/office/powerpoint/2010/main" val="2236368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panose="02020502060506020403" pitchFamily="18" charset="0"/>
                <a:ea typeface="ＭＳ Ｐゴシック" pitchFamily="34" charset="-128"/>
              </a:rPr>
              <a:t>Source: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u="sng" dirty="0" smtClean="0">
                <a:latin typeface="Adobe Garamond Pro" panose="02020502060506020403" pitchFamily="18" charset="0"/>
                <a:ea typeface="ＭＳ Ｐゴシック" charset="-128"/>
                <a:hlinkClick r:id="rId3"/>
              </a:rPr>
              <a:t>http://www.fda.gov/NewsEvents/Newsroom/PressAnnouncements/2009/ucm187048.htm</a:t>
            </a:r>
            <a:endParaRPr lang="en-US" dirty="0" smtClean="0"/>
          </a:p>
          <a:p>
            <a:endParaRPr lang="en-US" dirty="0" smtClean="0"/>
          </a:p>
          <a:p>
            <a:r>
              <a:rPr lang="en-US" dirty="0" smtClean="0"/>
              <a:t>Merck (Gardasil): Protects against the…</a:t>
            </a:r>
          </a:p>
          <a:p>
            <a:r>
              <a:rPr lang="en-US" dirty="0" smtClean="0"/>
              <a:t>70%</a:t>
            </a:r>
            <a:r>
              <a:rPr lang="en-US" baseline="0" dirty="0" smtClean="0"/>
              <a:t> of cervical cancers are caused by HPV strains 16/18</a:t>
            </a:r>
          </a:p>
          <a:p>
            <a:r>
              <a:rPr lang="en-US" baseline="0" dirty="0" smtClean="0"/>
              <a:t>90% of genital warts are caused by HPV strains 6/11</a:t>
            </a:r>
          </a:p>
          <a:p>
            <a:r>
              <a:rPr lang="en-US" baseline="0" dirty="0" smtClean="0"/>
              <a:t>Aluminum Adjuvant, made in yeast</a:t>
            </a:r>
          </a:p>
          <a:p>
            <a:r>
              <a:rPr lang="en-US" baseline="0" dirty="0" smtClean="0"/>
              <a:t>FDA approved in 2006</a:t>
            </a:r>
          </a:p>
          <a:p>
            <a:endParaRPr lang="en-US" baseline="0" dirty="0" smtClean="0"/>
          </a:p>
          <a:p>
            <a:r>
              <a:rPr lang="en-US" baseline="0" dirty="0" smtClean="0"/>
              <a:t>GlaxoSmithKine (Cervarix): Protects against the…</a:t>
            </a:r>
          </a:p>
          <a:p>
            <a:r>
              <a:rPr lang="en-US" baseline="0" dirty="0" smtClean="0"/>
              <a:t>70% of cervical cancers caused by HPV strains 16/18</a:t>
            </a:r>
          </a:p>
          <a:p>
            <a:r>
              <a:rPr lang="en-US" baseline="0" dirty="0" smtClean="0"/>
              <a:t>ASO4-Adjuvant (Aluminum + MPL)</a:t>
            </a:r>
          </a:p>
          <a:p>
            <a:r>
              <a:rPr lang="en-US" baseline="0" dirty="0" smtClean="0"/>
              <a:t>Made in insect cells</a:t>
            </a:r>
          </a:p>
          <a:p>
            <a:r>
              <a:rPr lang="en-US" baseline="0" dirty="0" smtClean="0"/>
              <a:t>FDA approved in 2009</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40</a:t>
            </a:fld>
            <a:endParaRPr lang="en-US" dirty="0"/>
          </a:p>
        </p:txBody>
      </p:sp>
    </p:spTree>
    <p:extLst>
      <p:ext uri="{BB962C8B-B14F-4D97-AF65-F5344CB8AC3E}">
        <p14:creationId xmlns:p14="http://schemas.microsoft.com/office/powerpoint/2010/main" val="3642017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2006 the Advisory Committee on Immunization Practices has recommended routine vaccination</a:t>
            </a:r>
            <a:r>
              <a:rPr lang="en-US" baseline="0" dirty="0" smtClean="0"/>
              <a:t> of adolescent girls at ages 11=12 years w/ 3 doses of HPV </a:t>
            </a:r>
            <a:r>
              <a:rPr lang="en-US" baseline="0" dirty="0" err="1" smtClean="0"/>
              <a:t>vacine</a:t>
            </a:r>
            <a:r>
              <a:rPr lang="en-US" baseline="0" dirty="0" smtClean="0"/>
              <a:t>.  2 vaccines currently available.  </a:t>
            </a:r>
            <a:endParaRPr lang="en-US" dirty="0" smtClean="0"/>
          </a:p>
          <a:p>
            <a:r>
              <a:rPr lang="en-US" dirty="0" smtClean="0"/>
              <a:t>American college of obstetricians</a:t>
            </a:r>
            <a:r>
              <a:rPr lang="en-US" baseline="0" dirty="0" smtClean="0"/>
              <a:t> and gynecologists; American academy of family physicians, American college of physicians</a:t>
            </a:r>
          </a:p>
          <a:p>
            <a:r>
              <a:rPr lang="en-US" baseline="0" dirty="0" smtClean="0"/>
              <a:t>ACIP: ADVISORY COMM ON IMMUNIZATION PRACTICES (PART OF CDC)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sz="1200" dirty="0" smtClean="0">
                <a:latin typeface="Adobe Garamond Pro" panose="02020502060506020403" pitchFamily="18" charset="0"/>
                <a:ea typeface="ＭＳ Ｐゴシック" pitchFamily="34" charset="-128"/>
                <a:cs typeface="Arial"/>
              </a:rPr>
              <a:t>CDC. </a:t>
            </a:r>
            <a:r>
              <a:rPr lang="en-US" sz="1200" dirty="0" smtClean="0">
                <a:latin typeface="Adobe Garamond Pro" panose="02020502060506020403" pitchFamily="18" charset="0"/>
                <a:cs typeface="Arial"/>
              </a:rPr>
              <a:t>Recommendations on the Use of </a:t>
            </a:r>
            <a:r>
              <a:rPr lang="en-US" sz="1200" dirty="0" err="1" smtClean="0">
                <a:latin typeface="Adobe Garamond Pro" panose="02020502060506020403" pitchFamily="18" charset="0"/>
                <a:cs typeface="Arial"/>
              </a:rPr>
              <a:t>Quadrivalent</a:t>
            </a:r>
            <a:r>
              <a:rPr lang="en-US" sz="1200" dirty="0" smtClean="0">
                <a:latin typeface="Adobe Garamond Pro" panose="02020502060506020403" pitchFamily="18" charset="0"/>
                <a:cs typeface="Arial"/>
              </a:rPr>
              <a:t> Human Papillomavirus Vaccine in Males—Advisory Committee on Immunization Practices (ACIP), 2011.  </a:t>
            </a:r>
            <a:r>
              <a:rPr lang="en-US" sz="1200" i="1" dirty="0" smtClean="0">
                <a:latin typeface="Adobe Garamond Pro" panose="02020502060506020403" pitchFamily="18" charset="0"/>
                <a:cs typeface="Arial"/>
              </a:rPr>
              <a:t>MMWR</a:t>
            </a:r>
            <a:r>
              <a:rPr lang="en-US" sz="1200" dirty="0" smtClean="0">
                <a:latin typeface="Adobe Garamond Pro" panose="02020502060506020403" pitchFamily="18" charset="0"/>
                <a:cs typeface="Arial"/>
              </a:rPr>
              <a:t> 60(50);1705–1708</a:t>
            </a:r>
            <a:endParaRPr lang="en-US" baseline="0" dirty="0" smtClean="0"/>
          </a:p>
          <a:p>
            <a:endParaRPr lang="en-US" baseline="0" dirty="0" smtClean="0"/>
          </a:p>
          <a:p>
            <a:r>
              <a:rPr lang="en-US" dirty="0" smtClean="0"/>
              <a:t>Recommended for all MSM and immunocompromised ♂</a:t>
            </a:r>
          </a:p>
          <a:p>
            <a:r>
              <a:rPr lang="en-US" dirty="0" smtClean="0"/>
              <a:t>Permissive recommendation for 22–26 y/o ♂ without risk factors</a:t>
            </a:r>
          </a:p>
          <a:p>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41</a:t>
            </a:fld>
            <a:endParaRPr lang="en-US" dirty="0"/>
          </a:p>
        </p:txBody>
      </p:sp>
    </p:spTree>
    <p:extLst>
      <p:ext uri="{BB962C8B-B14F-4D97-AF65-F5344CB8AC3E}">
        <p14:creationId xmlns:p14="http://schemas.microsoft.com/office/powerpoint/2010/main" val="1861048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is typically covered either via private insurance or VFC programs </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42</a:t>
            </a:fld>
            <a:endParaRPr lang="en-US" dirty="0"/>
          </a:p>
        </p:txBody>
      </p:sp>
    </p:spTree>
    <p:extLst>
      <p:ext uri="{BB962C8B-B14F-4D97-AF65-F5344CB8AC3E}">
        <p14:creationId xmlns:p14="http://schemas.microsoft.com/office/powerpoint/2010/main" val="231123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r>
              <a:rPr lang="en-US" sz="1100" dirty="0" smtClean="0"/>
              <a:t>http://www.cdc.gov/mmwr/preview/mmwrhtml/mm5920a4.htm</a:t>
            </a:r>
          </a:p>
          <a:p>
            <a:endParaRPr lang="en-US" sz="1100" dirty="0" smtClean="0"/>
          </a:p>
          <a:p>
            <a:r>
              <a:rPr lang="en-US" sz="1100" dirty="0" smtClean="0"/>
              <a:t>HPV4 Vaccine (Gardasil) has higher efficacy rates than HPV2 Vaccine. </a:t>
            </a:r>
          </a:p>
          <a:p>
            <a:endParaRPr lang="en-US" sz="1100" dirty="0" smtClean="0"/>
          </a:p>
          <a:p>
            <a:r>
              <a:rPr lang="en-US" sz="1100" dirty="0" smtClean="0"/>
              <a:t>Abbreviations: CIN2/3 = cervical intraepithelial neoplasia grade 2 or 3, AIS = adenocarcinoma in situ, VIN2/3 = vulvar intraepithelial neoplasia grade 2 or 3, VaIN2/3 = vaginal intraepithelial neoplasia grade 2 or 3, HPV = human papillomavirus.</a:t>
            </a:r>
          </a:p>
          <a:p>
            <a:r>
              <a:rPr lang="en-US" sz="1100" dirty="0" smtClean="0"/>
              <a:t>* Confidence interval.</a:t>
            </a:r>
          </a:p>
          <a:p>
            <a:r>
              <a:rPr lang="en-US" sz="1100" dirty="0" smtClean="0"/>
              <a:t>† Phase III trial. According to protocol efficacy analysis included females aged 15 through 25 years who received all three vaccine doses, were seronegative at day 1 and HPV DNA negative at day 1 through month 6 for the respective HPV type, and had normal- or low-grade cytology at day 1, with case counting beginning 1 day after third vaccine dose; mean duration of follow-up post first vaccine dose: 34.9 months.</a:t>
            </a:r>
          </a:p>
          <a:p>
            <a:endParaRPr lang="en-US" sz="1100" dirty="0" smtClean="0"/>
          </a:p>
          <a:p>
            <a:r>
              <a:rPr lang="en-US" sz="1100" dirty="0" smtClean="0"/>
              <a:t>§ </a:t>
            </a:r>
            <a:r>
              <a:rPr lang="en-US" sz="1100" b="1" dirty="0" smtClean="0"/>
              <a:t>Source: </a:t>
            </a:r>
            <a:r>
              <a:rPr lang="en-US" sz="1100" dirty="0" smtClean="0"/>
              <a:t>Paavonen J, Naud P, Salmeron J, et al. Efficacy of human papillomavirus (HPV)-16/18 AS04-adjuvanted vaccine against cervical infection and precancer caused by oncogenic HPV types (PATRICIA): final analysis of a double-blind, randomised study in young women. Lancet 2009;374:301—14.</a:t>
            </a:r>
          </a:p>
          <a:p>
            <a:r>
              <a:rPr lang="en-US" sz="1100" dirty="0" smtClean="0"/>
              <a:t>¶ Combined analysis of one phase II and two phase III trials. Per protocol efficacy analysis included females aged 16 through 26 years who received all 3 vaccine doses, were seronegative at day 1 and HPV DNA negative at day 1 through month 7 for the respective HPV type, with case counting beginning 1 month after third vaccine dose; mean duration of follow-up post first vaccine dose: 42 months.</a:t>
            </a:r>
          </a:p>
          <a:p>
            <a:endParaRPr lang="en-US" sz="1100" dirty="0" smtClean="0"/>
          </a:p>
          <a:p>
            <a:r>
              <a:rPr lang="en-US" sz="1100" dirty="0" smtClean="0"/>
              <a:t>** Source: Kjaer SK, Sigurdsson K, Iversen OE, et al. A pooled analysis of continued prophylactic efficacy of quadrivalent human papillomavirus (Types 6/11/16/18) vaccine against high-grade cervical and external genital lesions. Cancer Prev Res 2009;2:868–78.</a:t>
            </a:r>
          </a:p>
          <a:p>
            <a:endParaRPr lang="en-US" sz="1100" dirty="0" smtClean="0"/>
          </a:p>
          <a:p>
            <a:r>
              <a:rPr lang="en-US" sz="1100" dirty="0" smtClean="0"/>
              <a:t>†† Source: Food and Drug Administration. Product approval-prescribing information [package insert]. Gardasil [human papillomavirus quadrivalent (types 6, 11, 16, and 18) vaccine, recombinant], Merck &amp; Co, Inc: Food and Drug Administration 2009. Available at </a:t>
            </a:r>
            <a:r>
              <a:rPr lang="en-US" sz="1100" dirty="0" smtClean="0">
                <a:hlinkClick r:id="rId3"/>
              </a:rPr>
              <a:t>http://www.fda.gov/biologicsbloodvaccines/vaccines/approvedproducts/ucm094042.htm</a:t>
            </a:r>
            <a:r>
              <a:rPr lang="en-US" sz="1100" dirty="0" smtClean="0"/>
              <a:t>. Accessed May 25, 2010.</a:t>
            </a:r>
          </a:p>
          <a:p>
            <a:endParaRPr lang="en-US" sz="1100" dirty="0" smtClean="0">
              <a:latin typeface="Calibri" pitchFamily="34" charset="0"/>
              <a:ea typeface="ＭＳ Ｐゴシック" pitchFamily="34" charset="-128"/>
            </a:endParaRPr>
          </a:p>
        </p:txBody>
      </p:sp>
      <p:sp>
        <p:nvSpPr>
          <p:cNvPr id="364548" name="Slide Number Placeholder 3"/>
          <p:cNvSpPr>
            <a:spLocks noGrp="1"/>
          </p:cNvSpPr>
          <p:nvPr>
            <p:ph type="sldNum" sz="quarter" idx="5"/>
          </p:nvPr>
        </p:nvSpPr>
        <p:spPr>
          <a:noFill/>
        </p:spPr>
        <p:txBody>
          <a:bodyPr/>
          <a:lstStyle/>
          <a:p>
            <a:fld id="{08374D43-BF0E-4644-A223-199F63C3BAA0}" type="slidenum">
              <a:rPr lang="en-US">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2761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Abbreviations:</a:t>
            </a:r>
            <a:r>
              <a:rPr lang="en-US" altLang="en-US" dirty="0" smtClean="0"/>
              <a:t> HPV = human papillomavirus; AIN = anal intraepithelial neoplasia; CI = confidence interval.</a:t>
            </a:r>
          </a:p>
          <a:p>
            <a:pPr>
              <a:spcBef>
                <a:spcPct val="0"/>
              </a:spcBef>
            </a:pPr>
            <a:r>
              <a:rPr lang="en-US" altLang="en-US" b="1" dirty="0" smtClean="0"/>
              <a:t>Source:</a:t>
            </a:r>
            <a:r>
              <a:rPr lang="en-US" altLang="en-US" dirty="0" smtClean="0"/>
              <a:t> Food and Drug Administration. Highlights of prescribing information. Gardasil (human papillomavirus </a:t>
            </a:r>
            <a:r>
              <a:rPr lang="en-US" altLang="en-US" dirty="0" err="1" smtClean="0"/>
              <a:t>quadrivalent</a:t>
            </a:r>
            <a:r>
              <a:rPr lang="en-US" altLang="en-US" dirty="0" smtClean="0"/>
              <a:t> [types 6, 11, 16 and 18]). Available at </a:t>
            </a:r>
            <a:r>
              <a:rPr lang="en-US" altLang="en-US" dirty="0" smtClean="0">
                <a:hlinkClick r:id="rId3"/>
              </a:rPr>
              <a:t>http://www.fda.gov/downloads/biologicsbloodvaccines/vaccines/approvedproducts/ucm111263.pdf </a:t>
            </a:r>
            <a:r>
              <a:rPr lang="en-US" altLang="en-US" dirty="0" smtClean="0"/>
              <a:t>.</a:t>
            </a:r>
          </a:p>
          <a:p>
            <a:pPr>
              <a:spcBef>
                <a:spcPct val="0"/>
              </a:spcBef>
            </a:pPr>
            <a:r>
              <a:rPr lang="en-US" altLang="en-US" dirty="0" smtClean="0"/>
              <a:t>* Per protocol population included males who received all 3 vaccine doses, were seronegative at day 1 and DNA negative at day 1 through month 7 to the respective HPV type, with case counting beginning after month 7. </a:t>
            </a:r>
          </a:p>
          <a:p>
            <a:pPr>
              <a:spcBef>
                <a:spcPct val="0"/>
              </a:spcBef>
            </a:pPr>
            <a:r>
              <a:rPr lang="en-US" altLang="en-US" dirty="0" smtClean="0"/>
              <a:t>† Participants were enrolled from North America, South America, Europe, Australia, and Asia; median duration of follow-up was 2.3 years for the study in all males and 2.6 years for the study in men who have sex with men (MSM).</a:t>
            </a:r>
          </a:p>
          <a:p>
            <a:pPr>
              <a:spcBef>
                <a:spcPct val="0"/>
              </a:spcBef>
            </a:pPr>
            <a:r>
              <a:rPr lang="en-US" altLang="en-US" dirty="0" smtClean="0"/>
              <a:t>§ Efficacy for AIN studied in MSM.</a:t>
            </a:r>
          </a:p>
          <a:p>
            <a:pPr>
              <a:spcBef>
                <a:spcPct val="0"/>
              </a:spcBef>
            </a:pPr>
            <a:endParaRPr lang="en-US" altLang="en-US" dirty="0" smtClean="0"/>
          </a:p>
          <a:p>
            <a:pPr>
              <a:spcBef>
                <a:spcPct val="0"/>
              </a:spcBef>
            </a:pPr>
            <a:r>
              <a:rPr lang="en-US" altLang="en-US" dirty="0" smtClean="0"/>
              <a:t>In a phase III efficacy trial, HPV4 had high efficacy for prevention of genital warts among 4,055 males aged 16 through 26 years. Exclusion criteria included history of genital warts, history of genital lesions possibly HPV-related, and less than one or more than five lifetime sex partners. Among those who received all 3 vaccine doses and were seronegative at day 1 and DNA-negative day 1 through month 7 to the respective HPV type (per protocol population), efficacy for prevention of HPV 6-, 11-, 16-, and 18-related genital warts was 89.3% (95% confidence interval [CI] = 65.3%–97.9%); efficacy for HPV 6- and 11-related genital warts was similar. Efficacy for prevention of HPV 6-, 11-, 16- and 18-related genital warts among males who received at least 1 vaccine dose, regardless of baseline infection or serology (intent to treat population), was 68.1% (CI = 48.8%–80.7%) (</a:t>
            </a:r>
            <a:r>
              <a:rPr lang="en-US" altLang="en-US" i="1" dirty="0" smtClean="0"/>
              <a:t>4</a:t>
            </a:r>
            <a:r>
              <a:rPr lang="en-US" altLang="en-US" dirty="0" smtClean="0"/>
              <a:t>). No efficacy was observed among males who were infected with the respective HPV type at baseline. Although grade 1, 2, and 3 penile/perineal/perianal intraepithelial </a:t>
            </a:r>
            <a:r>
              <a:rPr lang="en-US" altLang="en-US" dirty="0" err="1" smtClean="0"/>
              <a:t>neoplasias</a:t>
            </a:r>
            <a:r>
              <a:rPr lang="en-US" altLang="en-US" dirty="0" smtClean="0"/>
              <a:t> were evaluated, too few were observed, and efficacy was not demonstrated (</a:t>
            </a:r>
            <a:r>
              <a:rPr lang="en-US" altLang="en-US" i="1" dirty="0" smtClean="0"/>
              <a:t>4</a:t>
            </a:r>
            <a:r>
              <a:rPr lang="en-US" altLang="en-US" dirty="0" smtClean="0"/>
              <a:t>). </a:t>
            </a:r>
          </a:p>
          <a:p>
            <a:pPr>
              <a:spcBef>
                <a:spcPct val="0"/>
              </a:spcBef>
            </a:pPr>
            <a:r>
              <a:rPr lang="en-US" altLang="en-US" dirty="0" smtClean="0"/>
              <a:t>A </a:t>
            </a:r>
            <a:r>
              <a:rPr lang="en-US" altLang="en-US" dirty="0" err="1" smtClean="0"/>
              <a:t>substudy</a:t>
            </a:r>
            <a:r>
              <a:rPr lang="en-US" altLang="en-US" dirty="0" smtClean="0"/>
              <a:t> of the phase III efficacy trial included 598 men who have sex with men (MSM), aged 16 through 26 years; outcomes were genital warts; AIN grades 1, 2, or 3 (AIN1/2/3); and AIN2/3. Per protocol efficacy for prevention of HPV 6-, 11-, 16-, and 18-related genital warts was 88.1% (CI = 13.9%–99.7%) (Carlos Sattler, MD, Merck, personal communication, August 2011). Per protocol efficacy for prevention of HPV 6-, 11-, 16-, 18- related AIN1/2/3 was 77.5% (CI = 39.6%–93.3%), and against AIN2/3 was 74.9% (CI = 8.8%–95.4%) (</a:t>
            </a:r>
            <a:r>
              <a:rPr lang="en-US" altLang="en-US" dirty="0" smtClean="0">
                <a:hlinkClick r:id="rId4" action="ppaction://hlinkfile"/>
              </a:rPr>
              <a:t>Table</a:t>
            </a:r>
            <a:r>
              <a:rPr lang="en-US" altLang="en-US" dirty="0" smtClean="0"/>
              <a:t>) (</a:t>
            </a:r>
            <a:r>
              <a:rPr lang="en-US" altLang="en-US" i="1" dirty="0" smtClean="0"/>
              <a:t>4</a:t>
            </a:r>
            <a:r>
              <a:rPr lang="en-US" altLang="en-US" dirty="0" smtClean="0"/>
              <a:t>). In the intent to treat population, efficacy for prevention of HPV 6-, 11-, 16-, and 18-related AIN1/2/3 was 50.3% (CI = 25.7%–67.2%), and prevention of HPV 6-, 11-, 16-, and 18-related AIN2/3 was 54.2% (CI = 18.0%–75.3%) (</a:t>
            </a:r>
            <a:r>
              <a:rPr lang="en-US" altLang="en-US" i="1" dirty="0" smtClean="0"/>
              <a:t>4</a:t>
            </a:r>
            <a:r>
              <a:rPr lang="en-US" altLang="en-US" dirty="0" smtClean="0"/>
              <a:t>). In the intent to treat population, efficacy for prevention of any HPV type-related AIN2/3 was 24.3% (CI = -13.8%–50.0%) (</a:t>
            </a:r>
            <a:r>
              <a:rPr lang="en-US" altLang="en-US" i="1" dirty="0" smtClean="0"/>
              <a:t>4</a:t>
            </a:r>
            <a:r>
              <a:rPr lang="en-US" altLang="en-US" dirty="0" smtClean="0"/>
              <a:t>). No studies have evaluated the efficacy of HPV4 for prevention of recurrent respiratory papillomatosis or oropharyngeal cancer. </a:t>
            </a:r>
          </a:p>
          <a:p>
            <a:pPr>
              <a:spcBef>
                <a:spcPct val="0"/>
              </a:spcBef>
            </a:pPr>
            <a:r>
              <a:rPr lang="en-US" altLang="en-US" dirty="0" smtClean="0"/>
              <a:t>The efficacy of HPV4 for prevention of HPV-related precancerous lesions and disease is supported further by studies among females. In three trials, HPV4 had high efficacy (&gt;98%) for prevention of HPV 6-, 11-, 16-, and 18-related grade 2 or 3 cervical intraepithelial neoplasia (CIN2/3) or adenocarcinoma in situ (AIS), grade 2 or 3 vulvar intraepithelial neoplasia (VIN2/3), and grade 2 or 3 vaginal intraepithelial neoplasia (VaIN2/3) (</a:t>
            </a:r>
            <a:r>
              <a:rPr lang="en-US" altLang="en-US" i="1" dirty="0" smtClean="0"/>
              <a:t>12</a:t>
            </a:r>
            <a:r>
              <a:rPr lang="en-US" altLang="en-US" dirty="0" smtClean="0"/>
              <a:t>). </a:t>
            </a:r>
          </a:p>
          <a:p>
            <a:pPr>
              <a:spcBef>
                <a:spcPct val="0"/>
              </a:spcBef>
            </a:pPr>
            <a:r>
              <a:rPr lang="en-US" altLang="en-US" b="1" dirty="0" smtClean="0"/>
              <a:t>Immunogenicity </a:t>
            </a:r>
            <a:endParaRPr lang="en-US" altLang="en-US" dirty="0" smtClean="0"/>
          </a:p>
          <a:p>
            <a:pPr>
              <a:spcBef>
                <a:spcPct val="0"/>
              </a:spcBef>
            </a:pPr>
            <a:endParaRPr lang="en-US" altLang="en-US" dirty="0" smtClean="0"/>
          </a:p>
          <a:p>
            <a:pPr>
              <a:spcBef>
                <a:spcPct val="0"/>
              </a:spcBef>
            </a:pPr>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a:defRPr>
            </a:lvl1pPr>
            <a:lvl2pPr marL="742006" indent="-285387">
              <a:defRPr>
                <a:solidFill>
                  <a:schemeClr val="tx1"/>
                </a:solidFill>
                <a:latin typeface="Rockwell"/>
              </a:defRPr>
            </a:lvl2pPr>
            <a:lvl3pPr marL="1141548" indent="-228310">
              <a:defRPr>
                <a:solidFill>
                  <a:schemeClr val="tx1"/>
                </a:solidFill>
                <a:latin typeface="Rockwell"/>
              </a:defRPr>
            </a:lvl3pPr>
            <a:lvl4pPr marL="1598167" indent="-228310">
              <a:defRPr>
                <a:solidFill>
                  <a:schemeClr val="tx1"/>
                </a:solidFill>
                <a:latin typeface="Rockwell"/>
              </a:defRPr>
            </a:lvl4pPr>
            <a:lvl5pPr marL="2054786" indent="-228310">
              <a:defRPr>
                <a:solidFill>
                  <a:schemeClr val="tx1"/>
                </a:solidFill>
                <a:latin typeface="Rockwell"/>
              </a:defRPr>
            </a:lvl5pPr>
            <a:lvl6pPr marL="2511406" indent="-228310" fontAlgn="base">
              <a:spcBef>
                <a:spcPct val="0"/>
              </a:spcBef>
              <a:spcAft>
                <a:spcPct val="0"/>
              </a:spcAft>
              <a:defRPr>
                <a:solidFill>
                  <a:schemeClr val="tx1"/>
                </a:solidFill>
                <a:latin typeface="Rockwell"/>
              </a:defRPr>
            </a:lvl6pPr>
            <a:lvl7pPr marL="2968026" indent="-228310" fontAlgn="base">
              <a:spcBef>
                <a:spcPct val="0"/>
              </a:spcBef>
              <a:spcAft>
                <a:spcPct val="0"/>
              </a:spcAft>
              <a:defRPr>
                <a:solidFill>
                  <a:schemeClr val="tx1"/>
                </a:solidFill>
                <a:latin typeface="Rockwell"/>
              </a:defRPr>
            </a:lvl7pPr>
            <a:lvl8pPr marL="3424645" indent="-228310" fontAlgn="base">
              <a:spcBef>
                <a:spcPct val="0"/>
              </a:spcBef>
              <a:spcAft>
                <a:spcPct val="0"/>
              </a:spcAft>
              <a:defRPr>
                <a:solidFill>
                  <a:schemeClr val="tx1"/>
                </a:solidFill>
                <a:latin typeface="Rockwell"/>
              </a:defRPr>
            </a:lvl8pPr>
            <a:lvl9pPr marL="3881264" indent="-228310" fontAlgn="base">
              <a:spcBef>
                <a:spcPct val="0"/>
              </a:spcBef>
              <a:spcAft>
                <a:spcPct val="0"/>
              </a:spcAft>
              <a:defRPr>
                <a:solidFill>
                  <a:schemeClr val="tx1"/>
                </a:solidFill>
                <a:latin typeface="Rockwell"/>
              </a:defRPr>
            </a:lvl9pPr>
          </a:lstStyle>
          <a:p>
            <a:pPr fontAlgn="base">
              <a:spcBef>
                <a:spcPct val="0"/>
              </a:spcBef>
              <a:spcAft>
                <a:spcPct val="0"/>
              </a:spcAft>
            </a:pPr>
            <a:fld id="{C16E3B41-47AE-4DEB-95A5-67235D3B0E1B}" type="slidenum">
              <a:rPr lang="en-US" altLang="en-US">
                <a:latin typeface="Calibri" pitchFamily="34" charset="0"/>
              </a:rPr>
              <a:pPr fontAlgn="base">
                <a:spcBef>
                  <a:spcPct val="0"/>
                </a:spcBef>
                <a:spcAft>
                  <a:spcPct val="0"/>
                </a:spcAft>
              </a:pPr>
              <a:t>44</a:t>
            </a:fld>
            <a:endParaRPr lang="en-US" altLang="en-US">
              <a:latin typeface="Calibri" pitchFamily="34" charset="0"/>
            </a:endParaRPr>
          </a:p>
        </p:txBody>
      </p:sp>
    </p:spTree>
    <p:extLst>
      <p:ext uri="{BB962C8B-B14F-4D97-AF65-F5344CB8AC3E}">
        <p14:creationId xmlns:p14="http://schemas.microsoft.com/office/powerpoint/2010/main" val="2754960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56 million doses of HPV4 distributed in US from June 2006-March 2013 and surveillance systems have found no new safety issues.  In the United States, </a:t>
            </a:r>
            <a:r>
              <a:rPr lang="en-US" dirty="0" err="1" smtClean="0"/>
              <a:t>postlicensure</a:t>
            </a:r>
            <a:r>
              <a:rPr lang="en-US" dirty="0" smtClean="0"/>
              <a:t> vaccine safety monitoring and evaluation are conducted independently by federal agencies and vaccine manufacturers.  </a:t>
            </a:r>
          </a:p>
          <a:p>
            <a:r>
              <a:rPr lang="en-US" dirty="0" smtClean="0"/>
              <a:t>From June 06 through March 2013, approximately 56 million doses of HPV4 were distributed.  B/c HPV4 accounts for 99% of the doses distributed in the US, analysis of vaccine safety data was limited to HPV4.  During that period VAERs received 21,194 report, most not serious.  After peaking in 2008 reports of steadily declined each year thereafter.  Serious reports peaked in 2009 at 12.8% then decreased thereafter to 7.4% in 2013.  </a:t>
            </a:r>
          </a:p>
          <a:p>
            <a:r>
              <a:rPr lang="en-US" dirty="0" smtClean="0"/>
              <a:t>The most common reports classified as serious are: headache, nausea, vomiting, fatigue,, dizziness, syncope and generalized weakness.  </a:t>
            </a:r>
          </a:p>
          <a:p>
            <a:r>
              <a:rPr lang="en-US" dirty="0" smtClean="0"/>
              <a:t>Overall reporting of AEs to VAERS is consistent with </a:t>
            </a:r>
            <a:r>
              <a:rPr lang="en-US" dirty="0" err="1" smtClean="0"/>
              <a:t>prelicensure</a:t>
            </a:r>
            <a:r>
              <a:rPr lang="en-US" dirty="0" smtClean="0"/>
              <a:t> clinical trial data and during the last 7 years reporting patterns have remained consistent.  </a:t>
            </a:r>
          </a:p>
          <a:p>
            <a:r>
              <a:rPr lang="en-US" dirty="0" smtClean="0"/>
              <a:t>56 deaths: no common pattern</a:t>
            </a:r>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45</a:t>
            </a:fld>
            <a:endParaRPr lang="en-US" dirty="0"/>
          </a:p>
        </p:txBody>
      </p:sp>
    </p:spTree>
    <p:extLst>
      <p:ext uri="{BB962C8B-B14F-4D97-AF65-F5344CB8AC3E}">
        <p14:creationId xmlns:p14="http://schemas.microsoft.com/office/powerpoint/2010/main" val="4292364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suggests</a:t>
            </a:r>
            <a:r>
              <a:rPr lang="en-US" baseline="0" dirty="0" smtClean="0"/>
              <a:t> that this flexibility of dosing does not impact the immune response to GARDASIL.  </a:t>
            </a:r>
          </a:p>
          <a:p>
            <a:r>
              <a:rPr lang="en-US" baseline="0" dirty="0" smtClean="0"/>
              <a:t>Females in the trials received all 3 vaccination s w/</a:t>
            </a:r>
            <a:r>
              <a:rPr lang="en-US" baseline="0" dirty="0" err="1" smtClean="0"/>
              <a:t>i</a:t>
            </a:r>
            <a:r>
              <a:rPr lang="en-US" baseline="0" dirty="0" smtClean="0"/>
              <a:t> one year of enrollment and efficacy based on that.  </a:t>
            </a:r>
          </a:p>
          <a:p>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46</a:t>
            </a:fld>
            <a:endParaRPr lang="en-US" dirty="0"/>
          </a:p>
        </p:txBody>
      </p:sp>
    </p:spTree>
    <p:extLst>
      <p:ext uri="{BB962C8B-B14F-4D97-AF65-F5344CB8AC3E}">
        <p14:creationId xmlns:p14="http://schemas.microsoft.com/office/powerpoint/2010/main" val="167799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eaLnBrk="1" hangingPunct="1"/>
            <a:endParaRPr lang="en-US" dirty="0" smtClean="0">
              <a:latin typeface="Adobe Garamond Pro" panose="02020502060506020403" pitchFamily="18" charset="0"/>
              <a:ea typeface="ＭＳ Ｐゴシック" pitchFamily="34" charset="-128"/>
            </a:endParaRPr>
          </a:p>
          <a:p>
            <a:pPr eaLnBrk="1" hangingPunct="1"/>
            <a:endParaRPr lang="en-US" dirty="0" smtClean="0">
              <a:latin typeface="Adobe Garamond Pro" panose="02020502060506020403" pitchFamily="18" charset="0"/>
              <a:ea typeface="ＭＳ Ｐゴシック" pitchFamily="34" charset="-128"/>
            </a:endParaRPr>
          </a:p>
        </p:txBody>
      </p:sp>
      <p:sp>
        <p:nvSpPr>
          <p:cNvPr id="344068" name="Slide Number Placeholder 3"/>
          <p:cNvSpPr>
            <a:spLocks noGrp="1"/>
          </p:cNvSpPr>
          <p:nvPr>
            <p:ph type="sldNum" sz="quarter" idx="5"/>
          </p:nvPr>
        </p:nvSpPr>
        <p:spPr>
          <a:noFill/>
        </p:spPr>
        <p:txBody>
          <a:bodyPr/>
          <a:lstStyle/>
          <a:p>
            <a:fld id="{14EECE21-B118-43AA-9FFA-576F9FB665AF}" type="slidenum">
              <a:rPr lang="en-US"/>
              <a:pPr/>
              <a:t>5</a:t>
            </a:fld>
            <a:endParaRPr lang="en-US" dirty="0"/>
          </a:p>
        </p:txBody>
      </p:sp>
    </p:spTree>
    <p:extLst>
      <p:ext uri="{BB962C8B-B14F-4D97-AF65-F5344CB8AC3E}">
        <p14:creationId xmlns:p14="http://schemas.microsoft.com/office/powerpoint/2010/main" val="900002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Immunization Survey-Teens</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47</a:t>
            </a:fld>
            <a:endParaRPr lang="en-US" dirty="0"/>
          </a:p>
        </p:txBody>
      </p:sp>
    </p:spTree>
    <p:extLst>
      <p:ext uri="{BB962C8B-B14F-4D97-AF65-F5344CB8AC3E}">
        <p14:creationId xmlns:p14="http://schemas.microsoft.com/office/powerpoint/2010/main" val="295243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48</a:t>
            </a:fld>
            <a:endParaRPr lang="en-US" dirty="0"/>
          </a:p>
        </p:txBody>
      </p:sp>
    </p:spTree>
    <p:extLst>
      <p:ext uri="{BB962C8B-B14F-4D97-AF65-F5344CB8AC3E}">
        <p14:creationId xmlns:p14="http://schemas.microsoft.com/office/powerpoint/2010/main" val="2987776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HPV COVERAGE INCREASED</a:t>
            </a:r>
            <a:r>
              <a:rPr lang="en-US" baseline="0" dirty="0" smtClean="0"/>
              <a:t> FROM 25.1% IN 07 TO 53% IN 2011 (FOR ONE SHOT OF SERIES). FAILED TO INCREASE BETWEEN 2012 – 53.8%.</a:t>
            </a:r>
          </a:p>
          <a:p>
            <a:r>
              <a:rPr lang="en-US" baseline="0" dirty="0" smtClean="0"/>
              <a:t>FOR ALL 3 SHOTS COVERAGE HAD INCREASED FROM 5.9% TO 34.8%.  ESSENTIALLY THE SAME IN 2012 ` 33.4%, JUST 1/3</a:t>
            </a:r>
          </a:p>
          <a:p>
            <a:r>
              <a:rPr lang="en-US" baseline="0" dirty="0" smtClean="0"/>
              <a:t>TDAP COVERAGE HAS DRAMATICALLY INCREASED SINCE  2006 (JUST AROUND 10%) TO 84.6% IN 2012 (INCREASE FROM 78.2% IN 2011)</a:t>
            </a:r>
          </a:p>
          <a:p>
            <a:r>
              <a:rPr lang="en-US" baseline="0" dirty="0" smtClean="0"/>
              <a:t>MENACWY INCREASED FROM ABOUT 10% IN 2006 TO 70.5% IN 2011 AND CONT’D TO CLIMB TO 74% IN 2012. </a:t>
            </a:r>
          </a:p>
          <a:p>
            <a:r>
              <a:rPr lang="en-US" baseline="0" dirty="0" smtClean="0"/>
              <a:t>HPV IN MALES IS ALSO INCREASING: 2011 WAS 8.3% TO 2012 20.8%; FIRST YEAR MEASURED – FOR AT LEAST ONE DOSE.  </a:t>
            </a:r>
          </a:p>
          <a:p>
            <a:r>
              <a:rPr lang="en-US" baseline="0" dirty="0" smtClean="0"/>
              <a:t>ALL 3 HPV DOES IN MALES IS STILL DISMAL: 1.3% IN 2011 TO 6.8% IN 2012</a:t>
            </a:r>
          </a:p>
          <a:p>
            <a:r>
              <a:rPr lang="en-US" baseline="0" dirty="0" smtClean="0"/>
              <a:t>NIS –teen identifies persons aged 13-17 in the 50 states and DC and US virgin </a:t>
            </a:r>
            <a:r>
              <a:rPr lang="en-US" baseline="0" dirty="0" err="1" smtClean="0"/>
              <a:t>islans</a:t>
            </a:r>
            <a:r>
              <a:rPr lang="en-US" baseline="0" dirty="0" smtClean="0"/>
              <a:t> using random digit dialed </a:t>
            </a:r>
            <a:r>
              <a:rPr lang="en-US" baseline="0" dirty="0" err="1" smtClean="0"/>
              <a:t>smaple</a:t>
            </a:r>
            <a:r>
              <a:rPr lang="en-US" baseline="0" dirty="0" smtClean="0"/>
              <a:t> of landline and since 2011 cell telephone numbers.  Survey respondents are parents or guardians of </a:t>
            </a:r>
            <a:r>
              <a:rPr lang="en-US" baseline="0" dirty="0" err="1" smtClean="0"/>
              <a:t>tenns</a:t>
            </a:r>
            <a:r>
              <a:rPr lang="en-US" baseline="0" dirty="0" smtClean="0"/>
              <a:t> 13-17 who provide information about the </a:t>
            </a:r>
            <a:r>
              <a:rPr lang="en-US" baseline="0" dirty="0" err="1" smtClean="0"/>
              <a:t>childs</a:t>
            </a:r>
            <a:r>
              <a:rPr lang="en-US" baseline="0" dirty="0" smtClean="0"/>
              <a:t> SE </a:t>
            </a:r>
            <a:r>
              <a:rPr lang="en-US" baseline="0" dirty="0" err="1" smtClean="0"/>
              <a:t>char’cs</a:t>
            </a:r>
            <a:r>
              <a:rPr lang="en-US" baseline="0" dirty="0" smtClean="0"/>
              <a:t> and vaccination providers. After receiving consent from respondents, questionnaires are mailed to all identified providers to obtain data fro medical records to get provider reported immunization histories.  Details re: NIS-teen methodology have been described and are considered valid.  </a:t>
            </a:r>
          </a:p>
          <a:p>
            <a:r>
              <a:rPr lang="en-US" baseline="0" dirty="0" smtClean="0"/>
              <a:t>ANALYSIS OF THIS REPORT (NIS-TEEN) WAS LIMITED TO GIRLS WITH PROVIDER-REPORTED VACCINATION HISTORIES.  DID NOT DIFFERENTIATE BETWEEN HPV2 OR 4.  t-TESTS USED AND CONSIDERED STAT’Y SIGNIFICANT IF p&lt;0.05</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50</a:t>
            </a:fld>
            <a:endParaRPr lang="en-US" dirty="0"/>
          </a:p>
        </p:txBody>
      </p:sp>
    </p:spTree>
    <p:extLst>
      <p:ext uri="{BB962C8B-B14F-4D97-AF65-F5344CB8AC3E}">
        <p14:creationId xmlns:p14="http://schemas.microsoft.com/office/powerpoint/2010/main" val="513913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healthcare visit should be an opportunity to review adolescents’ immunization histories and ensure that every teen is fully vaccinated – not</a:t>
            </a:r>
            <a:r>
              <a:rPr lang="en-US" baseline="0" dirty="0" smtClean="0"/>
              <a:t> happening.  Whether for health problems or well visits providers need to recommend HPV and MCV vaccination to boys and girls during same visit </a:t>
            </a:r>
            <a:r>
              <a:rPr lang="en-US" baseline="0" dirty="0" err="1" smtClean="0"/>
              <a:t>Tdap</a:t>
            </a:r>
            <a:r>
              <a:rPr lang="en-US" baseline="0" dirty="0" smtClean="0"/>
              <a:t> is administered.  No preference of order despite school requirements/state laws.  </a:t>
            </a:r>
          </a:p>
          <a:p>
            <a:r>
              <a:rPr lang="en-US" baseline="0" dirty="0" smtClean="0"/>
              <a:t>WA state requires </a:t>
            </a:r>
            <a:r>
              <a:rPr lang="en-US" baseline="0" dirty="0" err="1" smtClean="0"/>
              <a:t>TDAp</a:t>
            </a:r>
            <a:r>
              <a:rPr lang="en-US" baseline="0" dirty="0" smtClean="0"/>
              <a:t> and varicella only (of teen vaccines); DC and VA (girls only) require HPV</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51</a:t>
            </a:fld>
            <a:endParaRPr lang="en-US" dirty="0"/>
          </a:p>
        </p:txBody>
      </p:sp>
    </p:spTree>
    <p:extLst>
      <p:ext uri="{BB962C8B-B14F-4D97-AF65-F5344CB8AC3E}">
        <p14:creationId xmlns:p14="http://schemas.microsoft.com/office/powerpoint/2010/main" val="2428405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females,</a:t>
            </a:r>
            <a:r>
              <a:rPr lang="en-US" baseline="0" dirty="0" smtClean="0"/>
              <a:t> HPV vaccination coverage increased by an average of about a4-6 percentage  points per year of age for 1,2,3 doses and series completion.  </a:t>
            </a:r>
            <a:endParaRPr lang="en-US" dirty="0" smtClean="0"/>
          </a:p>
          <a:p>
            <a:r>
              <a:rPr lang="en-US" dirty="0" smtClean="0"/>
              <a:t>17 </a:t>
            </a:r>
            <a:r>
              <a:rPr lang="en-US" dirty="0" err="1" smtClean="0"/>
              <a:t>yo</a:t>
            </a:r>
            <a:r>
              <a:rPr lang="en-US" dirty="0" smtClean="0"/>
              <a:t> females the most highly vaccinated group for HPV</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52</a:t>
            </a:fld>
            <a:endParaRPr lang="en-US" dirty="0"/>
          </a:p>
        </p:txBody>
      </p:sp>
    </p:spTree>
    <p:extLst>
      <p:ext uri="{BB962C8B-B14F-4D97-AF65-F5344CB8AC3E}">
        <p14:creationId xmlns:p14="http://schemas.microsoft.com/office/powerpoint/2010/main" val="2214825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missed opportunity was defined as a health-care encounter occurring on or after a girl’s 11</a:t>
            </a:r>
            <a:r>
              <a:rPr lang="en-US" baseline="30000" dirty="0" smtClean="0"/>
              <a:t>th</a:t>
            </a:r>
            <a:r>
              <a:rPr lang="en-US" dirty="0" smtClean="0"/>
              <a:t> –day and on or after March 23, 2007 (publication date of ACIP’s HPV4 recommendation)</a:t>
            </a:r>
            <a:r>
              <a:rPr lang="en-US" baseline="0" dirty="0" smtClean="0"/>
              <a:t> during which a girl received at least one vaccine but did not receive HPV vaccine.  So, among unvaccinated girls, 84% had a health care encounter in which they received a vaccine but not HPV vaccine.  </a:t>
            </a:r>
          </a:p>
          <a:p>
            <a:r>
              <a:rPr lang="en-US" baseline="0" dirty="0" smtClean="0"/>
              <a:t>If adolescents received HPV vaccine at same rate as other </a:t>
            </a:r>
            <a:r>
              <a:rPr lang="en-US" baseline="0" dirty="0" err="1" smtClean="0"/>
              <a:t>adol</a:t>
            </a:r>
            <a:r>
              <a:rPr lang="en-US" baseline="0" dirty="0" smtClean="0"/>
              <a:t> vaccines, coverage for at least one dose would reach over 90% and there would be tens of thousands fewer cases of HPV cancers and disease in the coming years.  It is really critical that we treat HPV vaccines the same ways as other vaccines.  Since introduction in 06 most parents have become less concerned re; sexuality issues surrounding the vaccine.  We should describe it as a vaccine to prevent cancer and minimize sexuality issues.  </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53</a:t>
            </a:fld>
            <a:endParaRPr lang="en-US" dirty="0"/>
          </a:p>
        </p:txBody>
      </p:sp>
    </p:spTree>
    <p:extLst>
      <p:ext uri="{BB962C8B-B14F-4D97-AF65-F5344CB8AC3E}">
        <p14:creationId xmlns:p14="http://schemas.microsoft.com/office/powerpoint/2010/main" val="4042612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NIS-Teen</a:t>
            </a:r>
            <a:r>
              <a:rPr lang="en-US" baseline="0" dirty="0" smtClean="0"/>
              <a:t> asked parents who did not intend to vaccinate their daughters in next 12 months (23% of respondents) the main reason why their daughters would remain unvaccinated.  25% of surveyed parents did not intend to vaccinate their daughters in the next 12 months.  The top 5 reasons are:</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55</a:t>
            </a:fld>
            <a:endParaRPr lang="en-US" dirty="0"/>
          </a:p>
        </p:txBody>
      </p:sp>
    </p:spTree>
    <p:extLst>
      <p:ext uri="{BB962C8B-B14F-4D97-AF65-F5344CB8AC3E}">
        <p14:creationId xmlns:p14="http://schemas.microsoft.com/office/powerpoint/2010/main" val="554027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56</a:t>
            </a:fld>
            <a:endParaRPr lang="en-US" dirty="0"/>
          </a:p>
        </p:txBody>
      </p:sp>
    </p:spTree>
    <p:extLst>
      <p:ext uri="{BB962C8B-B14F-4D97-AF65-F5344CB8AC3E}">
        <p14:creationId xmlns:p14="http://schemas.microsoft.com/office/powerpoint/2010/main" val="2861664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cited for</a:t>
            </a:r>
            <a:r>
              <a:rPr lang="en-US" baseline="0" dirty="0" smtClean="0"/>
              <a:t> not vaccinating their daughters demonstrate major gaps in our communication w/ parents; including why vaccination is recommended BY age 13. </a:t>
            </a:r>
          </a:p>
          <a:p>
            <a:r>
              <a:rPr lang="en-US" baseline="0" dirty="0" smtClean="0"/>
              <a:t>Studies have documented that, especially when counseling younger adolescents or their parents, providers give weaker recommendations for HV vaccination compared w/ other vaccinations recommended for teens.   Studies have shown that some parents reported that the HPV vaccine was not recommended in the same way as other teen vaccines.  Providers need to give clear recommendation; let parents know you personally recommend it. CDC has developed a great tip sheet to help provider make clear, important recommendation.  </a:t>
            </a:r>
          </a:p>
          <a:p>
            <a:r>
              <a:rPr lang="en-US" baseline="0" dirty="0" smtClean="0"/>
              <a:t>Missed vaccine opportunities need to be reduced.  Although providers have cited infrequent preventive health care visits amount the adolescent population as a vaccination barrier these data demonstrated that healthcare access is not the main impediment.  Teens are receiving other vaccinations at many visits *84% in 2012 when not getting HPV.  It should be introduced in the same way as </a:t>
            </a:r>
            <a:r>
              <a:rPr lang="en-US" baseline="0" dirty="0" err="1" smtClean="0"/>
              <a:t>Tdap</a:t>
            </a:r>
            <a:r>
              <a:rPr lang="en-US" baseline="0" dirty="0" smtClean="0"/>
              <a:t> and meningitis, no tiered system for vaccinating.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State laws re: vaccination requirements seem arbitrary and should play role in provider recommendation</a:t>
            </a:r>
          </a:p>
          <a:p>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57</a:t>
            </a:fld>
            <a:endParaRPr lang="en-US" dirty="0"/>
          </a:p>
        </p:txBody>
      </p:sp>
    </p:spTree>
    <p:extLst>
      <p:ext uri="{BB962C8B-B14F-4D97-AF65-F5344CB8AC3E}">
        <p14:creationId xmlns:p14="http://schemas.microsoft.com/office/powerpoint/2010/main" val="2866942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58</a:t>
            </a:fld>
            <a:endParaRPr lang="en-US" dirty="0"/>
          </a:p>
        </p:txBody>
      </p:sp>
    </p:spTree>
    <p:extLst>
      <p:ext uri="{BB962C8B-B14F-4D97-AF65-F5344CB8AC3E}">
        <p14:creationId xmlns:p14="http://schemas.microsoft.com/office/powerpoint/2010/main" val="148490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dirty="0" smtClean="0">
              <a:latin typeface="Adobe Garamond Pro" panose="02020502060506020403" pitchFamily="18" charset="0"/>
              <a:ea typeface="ＭＳ Ｐゴシック" pitchFamily="34" charset="-128"/>
            </a:endParaRPr>
          </a:p>
        </p:txBody>
      </p:sp>
      <p:sp>
        <p:nvSpPr>
          <p:cNvPr id="343044" name="Slide Number Placeholder 3"/>
          <p:cNvSpPr>
            <a:spLocks noGrp="1"/>
          </p:cNvSpPr>
          <p:nvPr>
            <p:ph type="sldNum" sz="quarter" idx="5"/>
          </p:nvPr>
        </p:nvSpPr>
        <p:spPr>
          <a:noFill/>
        </p:spPr>
        <p:txBody>
          <a:bodyPr/>
          <a:lstStyle/>
          <a:p>
            <a:fld id="{D0078280-5F3A-4482-ABCD-8F53654739E5}" type="slidenum">
              <a:rPr lang="en-US"/>
              <a:pPr/>
              <a:t>6</a:t>
            </a:fld>
            <a:endParaRPr lang="en-US" dirty="0"/>
          </a:p>
        </p:txBody>
      </p:sp>
    </p:spTree>
    <p:extLst>
      <p:ext uri="{BB962C8B-B14F-4D97-AF65-F5344CB8AC3E}">
        <p14:creationId xmlns:p14="http://schemas.microsoft.com/office/powerpoint/2010/main" val="741535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study finds that, despite concerns, vaccinating young girls against HPV doesn't affect sexual behavior. Using administrative health databases, researches identified 260,493 girls who were in grade 8 in the two years before and after implementation of Ontario's grade 8 HPV vaccination program. Teen girls in the study who received the HPV vaccine were no more likely to become pregnant or contract another sexually transmitted infection (STI) than girls who were not vaccinated. These results suggest HPV vaccination does not have any significant effect on sexual behavior and that concerns over increased promiscuity following HPV vaccination are unwarranted and should not deter from vaccinating at a young age. In the US, only 38% of girls and 14% of boys received all three doses of the HPV vaccine. </a:t>
            </a:r>
          </a:p>
          <a:p>
            <a:r>
              <a:rPr lang="en-US" dirty="0" smtClean="0"/>
              <a:t>Source:  Effect of human papillomavirus (HPV) vaccination</a:t>
            </a:r>
            <a:r>
              <a:rPr lang="en-US" baseline="0" dirty="0" smtClean="0"/>
              <a:t> </a:t>
            </a:r>
            <a:r>
              <a:rPr lang="en-US" dirty="0" smtClean="0"/>
              <a:t>on clinical indicators of sexual </a:t>
            </a:r>
            <a:r>
              <a:rPr lang="en-US" dirty="0" err="1" smtClean="0"/>
              <a:t>behaviour</a:t>
            </a:r>
            <a:r>
              <a:rPr lang="en-US" dirty="0" smtClean="0"/>
              <a:t> among adolescent</a:t>
            </a:r>
            <a:r>
              <a:rPr lang="en-US" baseline="0" dirty="0" smtClean="0"/>
              <a:t> </a:t>
            </a:r>
            <a:r>
              <a:rPr lang="en-US" dirty="0" smtClean="0"/>
              <a:t>girls: the Ontario Grade 8 HPV Vaccine Cohort Study</a:t>
            </a:r>
          </a:p>
          <a:p>
            <a:r>
              <a:rPr lang="en-US" dirty="0" smtClean="0"/>
              <a:t>Leah M. Smith MSc, Jay S. Kaufman PhD, Erin C. </a:t>
            </a:r>
            <a:r>
              <a:rPr lang="en-US" dirty="0" err="1" smtClean="0"/>
              <a:t>Strumpf</a:t>
            </a:r>
            <a:r>
              <a:rPr lang="en-US" dirty="0" smtClean="0"/>
              <a:t> PhD, Linda E. Lévesque PhD. CMAJ 2014. DOI:10.1503/cmaj.140900</a:t>
            </a:r>
          </a:p>
          <a:p>
            <a:endParaRPr lang="en-US" dirty="0" smtClean="0"/>
          </a:p>
          <a:p>
            <a:r>
              <a:rPr lang="en-US" dirty="0" smtClean="0"/>
              <a:t>2</a:t>
            </a:r>
            <a:r>
              <a:rPr lang="en-US" baseline="30000" dirty="0" smtClean="0"/>
              <a:t>nd</a:t>
            </a:r>
            <a:r>
              <a:rPr lang="en-US" baseline="0" dirty="0" smtClean="0"/>
              <a:t> source:  </a:t>
            </a:r>
            <a:r>
              <a:rPr lang="en-US" sz="1200" dirty="0" smtClean="0"/>
              <a:t>http://pediatrics.aappublications.org/content/early/2012/10/10/peds.2012-1516.abstract</a:t>
            </a:r>
            <a:endParaRPr lang="en-US" sz="1200" baseline="0" dirty="0" smtClean="0"/>
          </a:p>
          <a:p>
            <a:r>
              <a:rPr lang="en-US" b="0" dirty="0" smtClean="0"/>
              <a:t>Sexual Activity–Related Outcomes After Human Papillomavirus Vaccination of 11- to 12-Year-Olds</a:t>
            </a:r>
          </a:p>
          <a:p>
            <a:r>
              <a:rPr lang="en-US" b="0" dirty="0" err="1" smtClean="0">
                <a:hlinkClick r:id="rId3"/>
              </a:rPr>
              <a:t>Bednarczyk</a:t>
            </a:r>
            <a:r>
              <a:rPr lang="en-US" b="0" dirty="0" smtClean="0"/>
              <a:t>,</a:t>
            </a:r>
            <a:r>
              <a:rPr lang="en-US" b="0" baseline="0" dirty="0" smtClean="0"/>
              <a:t> </a:t>
            </a:r>
            <a:r>
              <a:rPr lang="en-US" b="0" dirty="0" smtClean="0">
                <a:hlinkClick r:id="rId4"/>
              </a:rPr>
              <a:t>Davis</a:t>
            </a:r>
            <a:r>
              <a:rPr lang="en-US" b="0" dirty="0" smtClean="0"/>
              <a:t>,</a:t>
            </a:r>
            <a:r>
              <a:rPr lang="en-US" b="0" baseline="0" dirty="0" smtClean="0"/>
              <a:t> </a:t>
            </a:r>
            <a:r>
              <a:rPr lang="en-US" b="0" dirty="0" smtClean="0">
                <a:hlinkClick r:id="rId5"/>
              </a:rPr>
              <a:t>Ault</a:t>
            </a:r>
            <a:r>
              <a:rPr lang="en-US" b="0" dirty="0" smtClean="0"/>
              <a:t>,</a:t>
            </a:r>
            <a:r>
              <a:rPr lang="en-US" b="0" baseline="0" dirty="0" smtClean="0"/>
              <a:t> </a:t>
            </a:r>
            <a:r>
              <a:rPr lang="en-US" b="0" dirty="0" smtClean="0">
                <a:hlinkClick r:id="rId6"/>
              </a:rPr>
              <a:t>Orenstein</a:t>
            </a:r>
            <a:r>
              <a:rPr lang="en-US" b="0" dirty="0" smtClean="0"/>
              <a:t>, </a:t>
            </a:r>
            <a:r>
              <a:rPr lang="en-US" b="0" dirty="0" smtClean="0">
                <a:hlinkClick r:id="rId7"/>
              </a:rPr>
              <a:t>Omer</a:t>
            </a:r>
            <a:endParaRPr lang="en-US" b="0" dirty="0" smtClean="0"/>
          </a:p>
          <a:p>
            <a:r>
              <a:rPr lang="en-US" i="1" dirty="0" smtClean="0"/>
              <a:t>Center for Health Research-Southeast, Kaiser Permanente, Atlanta, Georgia; and Rollins School of Public Health, School of Medicine, and </a:t>
            </a:r>
            <a:endParaRPr lang="en-US" dirty="0" smtClean="0"/>
          </a:p>
          <a:p>
            <a:r>
              <a:rPr lang="en-US" i="1" dirty="0" smtClean="0"/>
              <a:t>Emory Vaccine Center, Emory University, Atlanta, Georgia </a:t>
            </a:r>
          </a:p>
          <a:p>
            <a:endParaRPr lang="en-US" i="1" dirty="0" smtClean="0"/>
          </a:p>
          <a:p>
            <a:r>
              <a:rPr lang="en-US" dirty="0" smtClean="0"/>
              <a:t>RESULTS: Retrospective cohort study. The cohort included 1,398 girls (493 HPV vaccine–exposed; 905 HPV vaccine–unexposed). Risk of the composite outcome (any pregnancy/sexually transmitted infection testing or diagnosis or contraceptive counseling) was not significantly elevated in HPV vaccine–exposed girls relative to HPV vaccine–unexposed girls (adjusted incidence rate ratio: 1.29, 95% confidence interval [CI]: 0.92 to 1.80; incidence rate difference: 1.6/100 person-years; 95% CI: −0.03 to 3.24). Incidence rate difference for chlamydia infection (0.06/100 person-years [95% CI: −0.30 to 0.18]) and pregnancy diagnoses (0.07/100 person-years [95% CI: −0.20 to 0.35]), indicating little clinically meaningful absolute risk differences.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59</a:t>
            </a:fld>
            <a:endParaRPr lang="en-US" dirty="0"/>
          </a:p>
        </p:txBody>
      </p:sp>
    </p:spTree>
    <p:extLst>
      <p:ext uri="{BB962C8B-B14F-4D97-AF65-F5344CB8AC3E}">
        <p14:creationId xmlns:p14="http://schemas.microsoft.com/office/powerpoint/2010/main" val="2778614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data from the NHANEs</a:t>
            </a:r>
            <a:r>
              <a:rPr lang="en-US" baseline="0" dirty="0" smtClean="0"/>
              <a:t> show greater than 50% decrease(almost 60%) in vaccine types of </a:t>
            </a:r>
            <a:r>
              <a:rPr lang="en-US" baseline="0" dirty="0" err="1" smtClean="0"/>
              <a:t>hpv</a:t>
            </a:r>
            <a:r>
              <a:rPr lang="en-US" baseline="0" dirty="0" smtClean="0"/>
              <a:t> in 14-19 </a:t>
            </a:r>
            <a:r>
              <a:rPr lang="en-US" baseline="0" dirty="0" err="1" smtClean="0"/>
              <a:t>yos</a:t>
            </a:r>
            <a:r>
              <a:rPr lang="en-US" baseline="0" dirty="0" smtClean="0"/>
              <a:t> vaccinated w/I 4 years.  </a:t>
            </a:r>
          </a:p>
          <a:p>
            <a:r>
              <a:rPr lang="en-US" baseline="0" dirty="0" smtClean="0"/>
              <a:t>Administrative claims data from privately insured patients show declining genital warts incidence </a:t>
            </a:r>
            <a:r>
              <a:rPr lang="en-US" baseline="0" dirty="0" err="1" smtClean="0"/>
              <a:t>amon</a:t>
            </a:r>
            <a:r>
              <a:rPr lang="en-US" baseline="0" dirty="0" smtClean="0"/>
              <a:t> patients aged 15-19 from 2.9 per 1000 to 1.8 in 2010.  Substantial reductions in genital warts have occurred in other countries where vaccination programs achieved high coverage in target and catch up groups.  Genital warts decreased substantially in </a:t>
            </a:r>
            <a:r>
              <a:rPr lang="en-US" baseline="0" dirty="0" err="1" smtClean="0"/>
              <a:t>australia</a:t>
            </a:r>
            <a:r>
              <a:rPr lang="en-US" baseline="0" dirty="0" smtClean="0"/>
              <a:t>, including males who were targeted earlier for vaccination.</a:t>
            </a:r>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60</a:t>
            </a:fld>
            <a:endParaRPr lang="en-US" dirty="0"/>
          </a:p>
        </p:txBody>
      </p:sp>
    </p:spTree>
    <p:extLst>
      <p:ext uri="{BB962C8B-B14F-4D97-AF65-F5344CB8AC3E}">
        <p14:creationId xmlns:p14="http://schemas.microsoft.com/office/powerpoint/2010/main" val="2567227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t>
            </a:r>
            <a:r>
              <a:rPr lang="en-US" smtClean="0"/>
              <a:t>their lifetime</a:t>
            </a:r>
            <a:endParaRPr lang="en-US"/>
          </a:p>
        </p:txBody>
      </p:sp>
      <p:sp>
        <p:nvSpPr>
          <p:cNvPr id="4" name="Slide Number Placeholder 3"/>
          <p:cNvSpPr>
            <a:spLocks noGrp="1"/>
          </p:cNvSpPr>
          <p:nvPr>
            <p:ph type="sldNum" sz="quarter" idx="10"/>
          </p:nvPr>
        </p:nvSpPr>
        <p:spPr/>
        <p:txBody>
          <a:bodyPr/>
          <a:lstStyle/>
          <a:p>
            <a:fld id="{941975BA-9FD7-4889-B6F2-D4B0DDE74D6F}" type="slidenum">
              <a:rPr lang="en-US" smtClean="0"/>
              <a:t>61</a:t>
            </a:fld>
            <a:endParaRPr lang="en-US" dirty="0"/>
          </a:p>
        </p:txBody>
      </p:sp>
    </p:spTree>
    <p:extLst>
      <p:ext uri="{BB962C8B-B14F-4D97-AF65-F5344CB8AC3E}">
        <p14:creationId xmlns:p14="http://schemas.microsoft.com/office/powerpoint/2010/main" val="620025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dirty="0" smtClean="0">
              <a:latin typeface="Adobe Garamond Pro" panose="02020502060506020403" pitchFamily="18" charset="0"/>
              <a:ea typeface="ＭＳ Ｐゴシック" pitchFamily="34" charset="-128"/>
            </a:endParaRPr>
          </a:p>
        </p:txBody>
      </p:sp>
      <p:sp>
        <p:nvSpPr>
          <p:cNvPr id="366596" name="Slide Number Placeholder 3"/>
          <p:cNvSpPr>
            <a:spLocks noGrp="1"/>
          </p:cNvSpPr>
          <p:nvPr>
            <p:ph type="sldNum" sz="quarter" idx="5"/>
          </p:nvPr>
        </p:nvSpPr>
        <p:spPr>
          <a:noFill/>
        </p:spPr>
        <p:txBody>
          <a:bodyPr/>
          <a:lstStyle/>
          <a:p>
            <a:fld id="{91716F6B-1C40-4AEF-A9F3-326DF5FA6167}" type="slidenum">
              <a:rPr lang="en-US">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677040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preventable and this is</a:t>
            </a:r>
            <a:r>
              <a:rPr lang="en-US" baseline="0" dirty="0" smtClean="0"/>
              <a:t> what we need to focus on our sell to parent’s.  This is a real issue.   Anyone who knows someone who has been affected by cervical cancer could be a spokesperson.  Personal stories do help. </a:t>
            </a:r>
          </a:p>
          <a:p>
            <a:endParaRPr lang="en-US" baseline="0" dirty="0" smtClean="0"/>
          </a:p>
          <a:p>
            <a:r>
              <a:rPr lang="en-US" dirty="0" smtClean="0"/>
              <a:t>http://www.fda.gov/NewsEvents/Newsroom/PressAnnouncements/ucm426485.htm?utm_source=NCC+Newsletter+Issue+65+December+2014++&amp;utm_campaign=December+NCC+News&amp;utm_medium=email</a:t>
            </a:r>
          </a:p>
          <a:p>
            <a:endParaRPr lang="en-US" dirty="0" smtClean="0"/>
          </a:p>
          <a:p>
            <a:r>
              <a:rPr lang="en-US" dirty="0" smtClean="0"/>
              <a:t>Covering nine HPV types, five more HPV types than Gardasil (previously approved by the FDA), Gardasil 9 has the potential to prevent approximately 90 percent of cervical, vulvar, vaginal and anal cancers.</a:t>
            </a:r>
          </a:p>
          <a:p>
            <a:r>
              <a:rPr lang="en-US" dirty="0" smtClean="0"/>
              <a:t>Gardasil 9 is a vaccine approved for use in females ages 9 through 26 and males ages 9 through 15. It is approved for the prevention of cervical, vulvar, vaginal and anal cancers caused by HPV types 16, 18, 31, 33, 45, 52 and 58, and for the prevention of genital warts caused by HPV types 6 or 11. Gardasil 9 adds protection against five additional HPV types—31, 33, 45, 52 and 58— which cause approximately 20 percent of cervical cancers and are not covered by previously FDA-approved HPV vaccines.</a:t>
            </a:r>
          </a:p>
          <a:p>
            <a:endParaRPr lang="en-US" dirty="0" smtClean="0"/>
          </a:p>
          <a:p>
            <a:r>
              <a:rPr lang="en-US" dirty="0" smtClean="0"/>
              <a:t>A randomized, controlled clinical study was conducted in the U.S. and internationally in approximately 14,000 females ages 16 through 26 who tested negative for vaccine HPV types at the start of the study. Study participants received either Gardasil or Gardasil 9. Gardasil 9 was determined to be 97 percent effective in preventing cervical, vulvar and vaginal cancers caused by the five additional HPV types (31, 33, 45, 52, and 58). In addition, Gardasil 9 is as effective as Gardasil for the prevention of diseases caused by the four shared HPV types (6, 11, 16, and 18) based on similar antibody responses in participants in clinical studies.</a:t>
            </a:r>
          </a:p>
          <a:p>
            <a:endParaRPr lang="en-US" dirty="0" smtClean="0"/>
          </a:p>
          <a:p>
            <a:r>
              <a:rPr lang="en-US" dirty="0" smtClean="0"/>
              <a:t>The effectiveness of Gardasil 9 in females and males ages 9 through 15 was determined in studies that measured antibody responses to the vaccine in approximately 1,200 males and 2,800 females in this age group. Their antibody responses were similar to those in females 16 through 26 years of age. Based on these results, the vaccine is expected to have similar effectiveness when used in this younger age group.</a:t>
            </a:r>
          </a:p>
          <a:p>
            <a:endParaRPr lang="en-US" dirty="0" smtClean="0"/>
          </a:p>
          <a:p>
            <a:r>
              <a:rPr lang="en-US" dirty="0" smtClean="0"/>
              <a:t>Gardasil 9 is administered as three separate shots, with the initial dose followed by additional shots given two and six months later. For all of the indications for use approved by the FDA, Gardasil 9’s full potential for benefit is obtained by those who are vaccinated prior to becoming infected with the HPV strains covered by the vaccine.</a:t>
            </a:r>
          </a:p>
          <a:p>
            <a:endParaRPr lang="en-US" dirty="0" smtClean="0"/>
          </a:p>
          <a:p>
            <a:r>
              <a:rPr lang="en-US" dirty="0" smtClean="0"/>
              <a:t>The safety of Gardasil 9 was evaluated in approximately 13,000 males and females. </a:t>
            </a:r>
            <a:r>
              <a:rPr lang="en-US" smtClean="0"/>
              <a:t>The most commonly reported adverse reactions were injection site pain, swelling, redness, and headaches.</a:t>
            </a:r>
          </a:p>
          <a:p>
            <a:endParaRPr lang="en-US" dirty="0"/>
          </a:p>
        </p:txBody>
      </p:sp>
      <p:sp>
        <p:nvSpPr>
          <p:cNvPr id="4" name="Slide Number Placeholder 3"/>
          <p:cNvSpPr>
            <a:spLocks noGrp="1"/>
          </p:cNvSpPr>
          <p:nvPr>
            <p:ph type="sldNum" sz="quarter" idx="10"/>
          </p:nvPr>
        </p:nvSpPr>
        <p:spPr/>
        <p:txBody>
          <a:bodyPr/>
          <a:lstStyle/>
          <a:p>
            <a:fld id="{941975BA-9FD7-4889-B6F2-D4B0DDE74D6F}" type="slidenum">
              <a:rPr lang="en-US" smtClean="0"/>
              <a:t>63</a:t>
            </a:fld>
            <a:endParaRPr lang="en-US" dirty="0"/>
          </a:p>
        </p:txBody>
      </p:sp>
    </p:spTree>
    <p:extLst>
      <p:ext uri="{BB962C8B-B14F-4D97-AF65-F5344CB8AC3E}">
        <p14:creationId xmlns:p14="http://schemas.microsoft.com/office/powerpoint/2010/main" val="2660327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42282AF0-3AC8-4A39-984E-5A118DEFF503}" type="slidenum">
              <a:rPr lang="en-US"/>
              <a:pPr/>
              <a:t>64</a:t>
            </a:fld>
            <a:endParaRPr lang="en-US" dirty="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dirty="0" smtClean="0">
              <a:latin typeface="Adobe Garamond Pro" panose="02020502060506020403" pitchFamily="18" charset="0"/>
              <a:ea typeface="ＭＳ Ｐゴシック" pitchFamily="34" charset="-128"/>
            </a:endParaRPr>
          </a:p>
        </p:txBody>
      </p:sp>
    </p:spTree>
    <p:extLst>
      <p:ext uri="{BB962C8B-B14F-4D97-AF65-F5344CB8AC3E}">
        <p14:creationId xmlns:p14="http://schemas.microsoft.com/office/powerpoint/2010/main" val="3180996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66</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364145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dobe Garamond Pro" panose="02020502060506020403" pitchFamily="18" charset="0"/>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C35CB-4CAA-49FD-9282-F62B9203E41F}" type="slidenum">
              <a:rPr lang="en-US" altLang="en-US">
                <a:latin typeface="Adobe Garamond Pro" panose="02020502060506020403" pitchFamily="18" charset="0"/>
              </a:rPr>
              <a:pPr eaLnBrk="1" hangingPunct="1"/>
              <a:t>69</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151878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Vestibular</a:t>
            </a:r>
            <a:r>
              <a:rPr lang="en-US" baseline="0" dirty="0" smtClean="0"/>
              <a:t> papillae: http://hymen.pro/Sallie_Neill_Fiona_Lewis_Ridleys_The_Vulva_page_39_vestibular_papillomatosis.jpg</a:t>
            </a:r>
            <a:endParaRPr lang="en-US" dirty="0" smtClean="0"/>
          </a:p>
          <a:p>
            <a:r>
              <a:rPr lang="en-US" dirty="0" smtClean="0"/>
              <a:t>Molluscum contagiosum:</a:t>
            </a:r>
            <a:r>
              <a:rPr lang="en-US" baseline="0" dirty="0" smtClean="0"/>
              <a:t> </a:t>
            </a:r>
            <a:r>
              <a:rPr lang="en-US" sz="1200" kern="1200" baseline="0" dirty="0" smtClean="0">
                <a:solidFill>
                  <a:schemeClr val="tx1"/>
                </a:solidFill>
                <a:latin typeface="+mn-lt"/>
                <a:ea typeface="+mn-ea"/>
                <a:cs typeface="+mn-cs"/>
              </a:rPr>
              <a:t>http://www.cdc.gov/std/training/clinicalslides/ </a:t>
            </a:r>
            <a:endParaRPr lang="en-US" dirty="0" smtClean="0"/>
          </a:p>
          <a:p>
            <a:r>
              <a:rPr lang="en-US" dirty="0" smtClean="0"/>
              <a:t>Condyloma lata:</a:t>
            </a:r>
            <a:r>
              <a:rPr lang="en-US" baseline="0" dirty="0" smtClean="0"/>
              <a:t> </a:t>
            </a:r>
            <a:r>
              <a:rPr lang="en-US" sz="1200" kern="1200" baseline="0" dirty="0" smtClean="0">
                <a:solidFill>
                  <a:schemeClr val="tx1"/>
                </a:solidFill>
                <a:latin typeface="+mn-lt"/>
                <a:ea typeface="+mn-ea"/>
                <a:cs typeface="+mn-cs"/>
              </a:rPr>
              <a:t>http://www.cdc.gov/std/training/picturecards.htm </a:t>
            </a:r>
            <a:endParaRPr lang="en-US" dirty="0"/>
          </a:p>
        </p:txBody>
      </p:sp>
      <p:sp>
        <p:nvSpPr>
          <p:cNvPr id="4" name="Slide Number Placeholder 3"/>
          <p:cNvSpPr>
            <a:spLocks noGrp="1"/>
          </p:cNvSpPr>
          <p:nvPr>
            <p:ph type="sldNum" sz="quarter" idx="10"/>
          </p:nvPr>
        </p:nvSpPr>
        <p:spPr/>
        <p:txBody>
          <a:bodyPr/>
          <a:lstStyle/>
          <a:p>
            <a:fld id="{81F7452C-5301-470D-A9E3-C4A0A531AC8A}" type="slidenum">
              <a:rPr lang="en-US" smtClean="0"/>
              <a:pPr/>
              <a:t>7</a:t>
            </a:fld>
            <a:endParaRPr lang="en-US" dirty="0"/>
          </a:p>
        </p:txBody>
      </p:sp>
    </p:spTree>
    <p:extLst>
      <p:ext uri="{BB962C8B-B14F-4D97-AF65-F5344CB8AC3E}">
        <p14:creationId xmlns:p14="http://schemas.microsoft.com/office/powerpoint/2010/main" val="11791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FD5E347F-2EBC-48BC-BAE1-F72204EA3064}" type="slidenum">
              <a:rPr lang="en-US">
                <a:solidFill>
                  <a:prstClr val="black"/>
                </a:solidFill>
              </a:rPr>
              <a:pPr/>
              <a:t>9</a:t>
            </a:fld>
            <a:endParaRPr lang="en-US" dirty="0">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marL="228449" indent="-228449">
              <a:buFontTx/>
              <a:buChar char="•"/>
            </a:pPr>
            <a:r>
              <a:rPr lang="en-US" dirty="0" smtClean="0">
                <a:latin typeface="Adobe Garamond Pro" panose="02020502060506020403" pitchFamily="18" charset="0"/>
                <a:ea typeface="ＭＳ Ｐゴシック" pitchFamily="34" charset="-128"/>
              </a:rPr>
              <a:t>Sources: </a:t>
            </a:r>
          </a:p>
          <a:p>
            <a:pPr marL="685346" lvl="1" indent="-228449">
              <a:buFontTx/>
              <a:buChar char="•"/>
            </a:pPr>
            <a:r>
              <a:rPr lang="en-US" dirty="0" smtClean="0">
                <a:latin typeface="Adobe Garamond Pro" panose="02020502060506020403" pitchFamily="18" charset="0"/>
                <a:ea typeface="ＭＳ Ｐゴシック" pitchFamily="34" charset="-128"/>
              </a:rPr>
              <a:t>Ho GYF, Bierman R, Beardsley L, Chang CJ, Burk RD. Natural history of cervicovaginal papilloma virus infection in young women. </a:t>
            </a:r>
            <a:r>
              <a:rPr lang="en-US" i="1" dirty="0" smtClean="0">
                <a:latin typeface="Adobe Garamond Pro" panose="02020502060506020403" pitchFamily="18" charset="0"/>
                <a:ea typeface="ＭＳ Ｐゴシック" pitchFamily="34" charset="-128"/>
              </a:rPr>
              <a:t>New England Journal of Medicine</a:t>
            </a:r>
            <a:r>
              <a:rPr lang="en-US" dirty="0" smtClean="0">
                <a:latin typeface="Adobe Garamond Pro" panose="02020502060506020403" pitchFamily="18" charset="0"/>
                <a:ea typeface="ＭＳ Ｐゴシック" pitchFamily="34" charset="-128"/>
              </a:rPr>
              <a:t> 1998;338:423–8. </a:t>
            </a:r>
          </a:p>
          <a:p>
            <a:pPr marL="685346" lvl="1" indent="-228449">
              <a:buFontTx/>
              <a:buChar char="•"/>
            </a:pPr>
            <a:r>
              <a:rPr lang="en-US" dirty="0" smtClean="0">
                <a:latin typeface="Adobe Garamond Pro" panose="02020502060506020403" pitchFamily="18" charset="0"/>
                <a:ea typeface="ＭＳ Ｐゴシック" pitchFamily="34" charset="-128"/>
              </a:rPr>
              <a:t>Koutsky LA, Kiviat NB. Genital human papillomavirus. In: K. Holmes, P. Sparling, P. Mardh et al (eds). Sexually Transmitted Diseases, 3rd edition. New York: McGraw-Hill, 1999, p. 347–359. </a:t>
            </a:r>
          </a:p>
          <a:p>
            <a:pPr marL="685346" lvl="1" indent="-228449">
              <a:buFontTx/>
              <a:buChar char="•"/>
            </a:pPr>
            <a:r>
              <a:rPr lang="en-US" dirty="0" smtClean="0">
                <a:latin typeface="Adobe Garamond Pro" panose="02020502060506020403" pitchFamily="18" charset="0"/>
                <a:ea typeface="ＭＳ Ｐゴシック" pitchFamily="34" charset="-128"/>
              </a:rPr>
              <a:t>Kiviat NB, Koutsky LA, Paavonen J. Cervical neoplasia and other STD-related genital tract neoplasias. In: K. Holmes, P. Sparling, P. Mardh et al (eds). Sexually Transmitted Diseases, 3rd edition. New York: McGraw-Hill, 1999, p. 811–831. </a:t>
            </a:r>
          </a:p>
          <a:p>
            <a:pPr marL="685346" lvl="1" indent="-228449" defTabSz="933237" fontAlgn="base">
              <a:spcBef>
                <a:spcPct val="30000"/>
              </a:spcBef>
              <a:spcAft>
                <a:spcPct val="0"/>
              </a:spcAft>
              <a:buFontTx/>
              <a:buChar char="•"/>
              <a:defRPr/>
            </a:pPr>
            <a:r>
              <a:rPr lang="en-US" u="sng" dirty="0" smtClean="0">
                <a:latin typeface="Adobe Garamond Pro" panose="02020502060506020403" pitchFamily="18" charset="0"/>
                <a:ea typeface="ＭＳ Ｐゴシック" charset="-128"/>
                <a:hlinkClick r:id="rId3"/>
              </a:rPr>
              <a:t>http://www.cdc.gov/std/HPV/STDFact-HPV.htm#common</a:t>
            </a:r>
            <a:endParaRPr lang="en-US" dirty="0" smtClean="0">
              <a:latin typeface="Adobe Garamond Pro" panose="02020502060506020403" pitchFamily="18" charset="0"/>
              <a:ea typeface="ＭＳ Ｐゴシック" charset="-128"/>
            </a:endParaRPr>
          </a:p>
          <a:p>
            <a:pPr marL="685346" lvl="1" indent="-228449">
              <a:buFontTx/>
              <a:buChar char="•"/>
            </a:pPr>
            <a:endParaRPr lang="en-US" dirty="0" smtClean="0">
              <a:latin typeface="Adobe Garamond Pro" panose="02020502060506020403" pitchFamily="18" charset="0"/>
              <a:ea typeface="ＭＳ Ｐゴシック" pitchFamily="34" charset="-128"/>
            </a:endParaRPr>
          </a:p>
        </p:txBody>
      </p:sp>
    </p:spTree>
    <p:extLst>
      <p:ext uri="{BB962C8B-B14F-4D97-AF65-F5344CB8AC3E}">
        <p14:creationId xmlns:p14="http://schemas.microsoft.com/office/powerpoint/2010/main" val="399531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8195952B-F6DE-45B6-BFB2-2382925AD859}" type="slidenum">
              <a:rPr lang="en-US">
                <a:solidFill>
                  <a:prstClr val="black"/>
                </a:solidFill>
              </a:rPr>
              <a:pPr/>
              <a:t>10</a:t>
            </a:fld>
            <a:endParaRPr lang="en-US" dirty="0">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lnSpc>
                <a:spcPct val="90000"/>
              </a:lnSpc>
              <a:buFontTx/>
              <a:buChar char="•"/>
            </a:pPr>
            <a:r>
              <a:rPr lang="en-US" sz="1400" dirty="0" smtClean="0">
                <a:latin typeface="Adobe Garamond Pro" panose="02020502060506020403" pitchFamily="18" charset="0"/>
                <a:ea typeface="ＭＳ Ｐゴシック" pitchFamily="34" charset="-128"/>
              </a:rPr>
              <a:t> Assessing the extent of genital HPV infection in the U.S. is difficult because HPV does not grow in tissue culture; closely related types cause different diseases; and most infections are asymptomatic/subclinical.</a:t>
            </a:r>
          </a:p>
          <a:p>
            <a:pPr eaLnBrk="1" hangingPunct="1">
              <a:lnSpc>
                <a:spcPct val="90000"/>
              </a:lnSpc>
              <a:buFontTx/>
              <a:buChar char="•"/>
            </a:pPr>
            <a:r>
              <a:rPr lang="en-US" sz="1400" dirty="0" smtClean="0">
                <a:latin typeface="Adobe Garamond Pro" panose="02020502060506020403" pitchFamily="18" charset="0"/>
                <a:ea typeface="ＭＳ Ｐゴシック" pitchFamily="34" charset="-128"/>
              </a:rPr>
              <a:t> No surveillance system exists, and no large population-based prevalence surveys have been feasible.</a:t>
            </a:r>
          </a:p>
          <a:p>
            <a:pPr eaLnBrk="1" hangingPunct="1">
              <a:lnSpc>
                <a:spcPct val="90000"/>
              </a:lnSpc>
              <a:buFontTx/>
              <a:buChar char="•"/>
            </a:pPr>
            <a:r>
              <a:rPr lang="en-US" sz="1400" dirty="0" smtClean="0">
                <a:latin typeface="Adobe Garamond Pro" panose="02020502060506020403" pitchFamily="18" charset="0"/>
                <a:ea typeface="ＭＳ Ｐゴシック" pitchFamily="34" charset="-128"/>
              </a:rPr>
              <a:t> Current knowledge of HPV prevalence is based on measuring the viral DNA in genital epithelial cells. </a:t>
            </a:r>
          </a:p>
          <a:p>
            <a:pPr eaLnBrk="1" hangingPunct="1">
              <a:lnSpc>
                <a:spcPct val="90000"/>
              </a:lnSpc>
              <a:buFontTx/>
              <a:buChar char="•"/>
            </a:pPr>
            <a:r>
              <a:rPr lang="en-US" sz="1400" dirty="0" smtClean="0">
                <a:latin typeface="Adobe Garamond Pro" panose="02020502060506020403" pitchFamily="18" charset="0"/>
                <a:ea typeface="ＭＳ Ｐゴシック" pitchFamily="34" charset="-128"/>
              </a:rPr>
              <a:t> However, HPV DNA detection is limited by sampling methodology and reflects only current status; HPV DNA becomes undetectable within two years in most women. </a:t>
            </a:r>
          </a:p>
          <a:p>
            <a:pPr eaLnBrk="1" hangingPunct="1">
              <a:lnSpc>
                <a:spcPct val="90000"/>
              </a:lnSpc>
              <a:buFontTx/>
              <a:buChar char="•"/>
            </a:pPr>
            <a:r>
              <a:rPr lang="en-US" sz="1400" dirty="0" smtClean="0">
                <a:latin typeface="Adobe Garamond Pro" panose="02020502060506020403" pitchFamily="18" charset="0"/>
                <a:ea typeface="ＭＳ Ｐゴシック" pitchFamily="34" charset="-128"/>
              </a:rPr>
              <a:t> Limited data because HPV</a:t>
            </a:r>
            <a:r>
              <a:rPr lang="en-US" sz="1400" baseline="0" dirty="0" smtClean="0">
                <a:latin typeface="Adobe Garamond Pro" panose="02020502060506020403" pitchFamily="18" charset="0"/>
                <a:ea typeface="ＭＳ Ｐゴシック" pitchFamily="34" charset="-128"/>
              </a:rPr>
              <a:t> infection not reportable.</a:t>
            </a:r>
            <a:endParaRPr lang="en-US" sz="1400" dirty="0" smtClean="0">
              <a:latin typeface="Adobe Garamond Pro" panose="02020502060506020403" pitchFamily="18" charset="0"/>
              <a:ea typeface="ＭＳ Ｐゴシック" pitchFamily="34" charset="-128"/>
            </a:endParaRPr>
          </a:p>
          <a:p>
            <a:pPr eaLnBrk="1" hangingPunct="1">
              <a:lnSpc>
                <a:spcPct val="90000"/>
              </a:lnSpc>
            </a:pPr>
            <a:endParaRPr lang="en-US" dirty="0" smtClean="0">
              <a:latin typeface="Adobe Garamond Pro" panose="02020502060506020403" pitchFamily="18" charset="0"/>
              <a:ea typeface="ＭＳ Ｐゴシック" pitchFamily="34" charset="-128"/>
            </a:endParaRPr>
          </a:p>
          <a:p>
            <a:pPr eaLnBrk="1" hangingPunct="1">
              <a:lnSpc>
                <a:spcPct val="90000"/>
              </a:lnSpc>
            </a:pPr>
            <a:r>
              <a:rPr lang="en-US" dirty="0" smtClean="0">
                <a:latin typeface="Adobe Garamond Pro" panose="02020502060506020403" pitchFamily="18" charset="0"/>
                <a:ea typeface="ＭＳ Ｐゴシック" pitchFamily="34" charset="-128"/>
              </a:rPr>
              <a:t>Sources: </a:t>
            </a:r>
          </a:p>
          <a:p>
            <a:pPr lvl="1" eaLnBrk="1" hangingPunct="1">
              <a:lnSpc>
                <a:spcPct val="90000"/>
              </a:lnSpc>
              <a:buFontTx/>
              <a:buChar char="•"/>
            </a:pPr>
            <a:r>
              <a:rPr lang="en-US" dirty="0" smtClean="0">
                <a:latin typeface="Adobe Garamond Pro" panose="02020502060506020403" pitchFamily="18" charset="0"/>
                <a:ea typeface="ＭＳ Ｐゴシック" pitchFamily="34" charset="-128"/>
              </a:rPr>
              <a:t> Weinstock H, Berman S, Cates Willard. Sexually Transmitted Diseases Among American Youth: Incidence and Prevalence Estimates, 2000. </a:t>
            </a:r>
            <a:r>
              <a:rPr lang="en-US" i="1" dirty="0" smtClean="0">
                <a:latin typeface="Adobe Garamond Pro" panose="02020502060506020403" pitchFamily="18" charset="0"/>
                <a:ea typeface="ＭＳ Ｐゴシック" pitchFamily="34" charset="-128"/>
              </a:rPr>
              <a:t>Perspectives on Sexual and Reproductive Health</a:t>
            </a:r>
            <a:r>
              <a:rPr lang="en-US" dirty="0" smtClean="0">
                <a:latin typeface="Adobe Garamond Pro" panose="02020502060506020403" pitchFamily="18" charset="0"/>
                <a:ea typeface="ＭＳ Ｐゴシック" pitchFamily="34" charset="-128"/>
              </a:rPr>
              <a:t> 2004;36:6–10.  </a:t>
            </a:r>
          </a:p>
          <a:p>
            <a:pPr lvl="1" eaLnBrk="1" hangingPunct="1">
              <a:lnSpc>
                <a:spcPct val="90000"/>
              </a:lnSpc>
              <a:buFontTx/>
              <a:buChar char="•"/>
            </a:pPr>
            <a:r>
              <a:rPr lang="en-US" dirty="0" smtClean="0">
                <a:latin typeface="Adobe Garamond Pro" panose="02020502060506020403" pitchFamily="18" charset="0"/>
                <a:ea typeface="ＭＳ Ｐゴシック" pitchFamily="34" charset="-128"/>
              </a:rPr>
              <a:t> </a:t>
            </a:r>
            <a:r>
              <a:rPr lang="en-US" dirty="0" err="1" smtClean="0">
                <a:latin typeface="Adobe Garamond Pro" panose="02020502060506020403" pitchFamily="18" charset="0"/>
                <a:ea typeface="ＭＳ Ｐゴシック" pitchFamily="34" charset="-128"/>
              </a:rPr>
              <a:t>Koutsky</a:t>
            </a:r>
            <a:r>
              <a:rPr lang="en-US" dirty="0" smtClean="0">
                <a:latin typeface="Adobe Garamond Pro" panose="02020502060506020403" pitchFamily="18" charset="0"/>
                <a:ea typeface="ＭＳ Ｐゴシック" pitchFamily="34" charset="-128"/>
              </a:rPr>
              <a:t> LA, Kiviat NB. Genital human papillomavirus. In: K. Holmes, P. Sparling, P. Mardh et al (eds). Sexually Transmitted Diseases, 3rd edition. New York: McGraw-Hill, 1999, p. 347–359. </a:t>
            </a:r>
          </a:p>
        </p:txBody>
      </p:sp>
    </p:spTree>
    <p:extLst>
      <p:ext uri="{BB962C8B-B14F-4D97-AF65-F5344CB8AC3E}">
        <p14:creationId xmlns:p14="http://schemas.microsoft.com/office/powerpoint/2010/main" val="82456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http://www.cdc.gov/std/stats/STI-Estimates-Fact-Sheet-Feb-2013.pdf</a:t>
            </a:r>
            <a:endParaRPr lang="en-US" dirty="0" smtClean="0"/>
          </a:p>
          <a:p>
            <a:endParaRPr lang="en-US" dirty="0" smtClean="0"/>
          </a:p>
          <a:p>
            <a:r>
              <a:rPr lang="en-US" dirty="0" smtClean="0"/>
              <a:t>While the consequences of untreated STIs are often worse for young women, the new analysis reveals that the annual </a:t>
            </a:r>
          </a:p>
          <a:p>
            <a:r>
              <a:rPr lang="en-US" dirty="0" smtClean="0"/>
              <a:t>number of new infections is roughly equal among young women and young men (49 percent of incident STIs occurs among </a:t>
            </a:r>
          </a:p>
          <a:p>
            <a:r>
              <a:rPr lang="en-US" dirty="0" smtClean="0"/>
              <a:t>young men, vs. 51 percent among young women).</a:t>
            </a:r>
          </a:p>
          <a:p>
            <a:endParaRPr lang="en-US" dirty="0" smtClean="0"/>
          </a:p>
          <a:p>
            <a:r>
              <a:rPr lang="en-US" dirty="0" smtClean="0"/>
              <a:t>**HIV incidence not calculated</a:t>
            </a:r>
            <a:r>
              <a:rPr lang="en-US" baseline="0" dirty="0" smtClean="0"/>
              <a:t> by age in the analysis</a:t>
            </a:r>
          </a:p>
          <a:p>
            <a:endParaRPr lang="en-US" baseline="0" dirty="0" smtClean="0"/>
          </a:p>
          <a:p>
            <a:r>
              <a:rPr lang="en-US" dirty="0" smtClean="0"/>
              <a:t>CDC estimates that HPV accounts for the majority of newly acquired STIs. While the vast majority (90 percent) of HPV </a:t>
            </a:r>
          </a:p>
          <a:p>
            <a:r>
              <a:rPr lang="en-US" dirty="0" smtClean="0"/>
              <a:t>infections will go away on their own within two years and cause no harm, some of these infections will take hold and </a:t>
            </a:r>
          </a:p>
          <a:p>
            <a:r>
              <a:rPr lang="en-US" dirty="0" smtClean="0"/>
              <a:t>potentially lead to serious disease, including cervical cancer </a:t>
            </a:r>
            <a:endParaRPr lang="en-US" dirty="0"/>
          </a:p>
        </p:txBody>
      </p:sp>
      <p:sp>
        <p:nvSpPr>
          <p:cNvPr id="4" name="Slide Number Placeholder 3"/>
          <p:cNvSpPr>
            <a:spLocks noGrp="1"/>
          </p:cNvSpPr>
          <p:nvPr>
            <p:ph type="sldNum" sz="quarter" idx="10"/>
          </p:nvPr>
        </p:nvSpPr>
        <p:spPr/>
        <p:txBody>
          <a:bodyPr/>
          <a:lstStyle/>
          <a:p>
            <a:pPr>
              <a:defRPr/>
            </a:pPr>
            <a:fld id="{BFFA3909-FC05-4AB0-8CB8-31920C4611ED}" type="slidenum">
              <a:rPr lang="en-US" smtClean="0"/>
              <a:pPr>
                <a:defRPr/>
              </a:pPr>
              <a:t>11</a:t>
            </a:fld>
            <a:endParaRPr lang="en-US"/>
          </a:p>
        </p:txBody>
      </p:sp>
    </p:spTree>
    <p:extLst>
      <p:ext uri="{BB962C8B-B14F-4D97-AF65-F5344CB8AC3E}">
        <p14:creationId xmlns:p14="http://schemas.microsoft.com/office/powerpoint/2010/main" val="273852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extLst>
      <p:ext uri="{BB962C8B-B14F-4D97-AF65-F5344CB8AC3E}">
        <p14:creationId xmlns:p14="http://schemas.microsoft.com/office/powerpoint/2010/main" val="583425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35169920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a:p>
        </p:txBody>
      </p:sp>
      <p:grpSp>
        <p:nvGrpSpPr>
          <p:cNvPr id="11"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extLst>
      <p:ext uri="{BB962C8B-B14F-4D97-AF65-F5344CB8AC3E}">
        <p14:creationId xmlns:p14="http://schemas.microsoft.com/office/powerpoint/2010/main" val="15466498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lvl1pPr>
              <a:defRPr sz="3600"/>
            </a:lvl1pPr>
          </a:lstStyle>
          <a:p>
            <a:r>
              <a:rPr lang="en-US" smtClean="0"/>
              <a:t>Click to edit Master title style</a:t>
            </a:r>
            <a:endParaRPr lang="en-US" dirty="0"/>
          </a:p>
        </p:txBody>
      </p:sp>
      <p:grpSp>
        <p:nvGrpSpPr>
          <p:cNvPr id="7"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23034031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838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j-lt"/>
              </a:defRPr>
            </a:lvl1pPr>
            <a:lvl2pPr>
              <a:buClr>
                <a:schemeClr val="accent1"/>
              </a:buClr>
              <a:defRPr sz="2200">
                <a:latin typeface="+mj-lt"/>
              </a:defRPr>
            </a:lvl2pPr>
            <a:lvl3pPr>
              <a:defRPr sz="2000">
                <a:latin typeface="+mj-lt"/>
              </a:defRPr>
            </a:lvl3pPr>
            <a:lvl4pPr>
              <a:buClr>
                <a:schemeClr val="accent1"/>
              </a:buCl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10594291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66236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5220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3"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848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646237"/>
            <a:ext cx="8229600" cy="452628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562600" y="6400800"/>
            <a:ext cx="3002280" cy="274320"/>
          </a:xfrm>
          <a:prstGeom prst="rect">
            <a:avLst/>
          </a:prstGeom>
        </p:spPr>
        <p:txBody>
          <a:bodyPr/>
          <a:lstStyle>
            <a:extLst/>
          </a:lstStyle>
          <a:p>
            <a:fld id="{036064AD-8399-45DF-B20C-DCF09DA65996}" type="datetimeFigureOut">
              <a:rPr lang="en-US" smtClean="0"/>
              <a:t>2/4/2015</a:t>
            </a:fld>
            <a:endParaRPr lang="en-US" dirty="0"/>
          </a:p>
        </p:txBody>
      </p:sp>
      <p:sp>
        <p:nvSpPr>
          <p:cNvPr id="5" name="Footer Placeholder 4"/>
          <p:cNvSpPr>
            <a:spLocks noGrp="1"/>
          </p:cNvSpPr>
          <p:nvPr>
            <p:ph type="ftr" sz="quarter" idx="11"/>
          </p:nvPr>
        </p:nvSpPr>
        <p:spPr>
          <a:xfrm>
            <a:off x="1295400" y="6400800"/>
            <a:ext cx="4212264" cy="274320"/>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8638952" y="6514568"/>
            <a:ext cx="464288" cy="274320"/>
          </a:xfrm>
          <a:prstGeom prst="rect">
            <a:avLst/>
          </a:prstGeom>
        </p:spPr>
        <p:txBody>
          <a:bodyPr/>
          <a:lstStyle>
            <a:extLst/>
          </a:lstStyle>
          <a:p>
            <a:fld id="{2933DC71-F5CB-4E04-8A56-0DDB1E37C7DF}" type="slidenum">
              <a:rPr lang="en-US" smtClean="0"/>
              <a:t>‹#›</a:t>
            </a:fld>
            <a:endParaRPr lang="en-US" dirty="0"/>
          </a:p>
        </p:txBody>
      </p:sp>
    </p:spTree>
    <p:extLst>
      <p:ext uri="{BB962C8B-B14F-4D97-AF65-F5344CB8AC3E}">
        <p14:creationId xmlns:p14="http://schemas.microsoft.com/office/powerpoint/2010/main" val="56572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a:p>
        </p:txBody>
      </p:sp>
      <p:sp>
        <p:nvSpPr>
          <p:cNvPr id="9" name="Rectangle 9"/>
          <p:cNvSpPr txBox="1">
            <a:spLocks noChangeArrowheads="1"/>
          </p:cNvSpPr>
          <p:nvPr/>
        </p:nvSpPr>
        <p:spPr>
          <a:xfrm>
            <a:off x="685800" y="228600"/>
            <a:ext cx="77724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smtClean="0">
              <a:ln>
                <a:noFill/>
              </a:ln>
              <a:solidFill>
                <a:schemeClr val="bg1"/>
              </a:solidFill>
              <a:effectLst/>
              <a:uLnTx/>
              <a:uFillTx/>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9" descr="ppllogo"/>
          <p:cNvPicPr>
            <a:picLocks noChangeAspect="1" noChangeArrowheads="1"/>
          </p:cNvPicPr>
          <p:nvPr userDrawn="1"/>
        </p:nvPicPr>
        <p:blipFill>
          <a:blip r:embed="rId11" cstate="print"/>
          <a:srcRect/>
          <a:stretch>
            <a:fillRect/>
          </a:stretch>
        </p:blipFill>
        <p:spPr bwMode="auto">
          <a:xfrm>
            <a:off x="152400" y="5486400"/>
            <a:ext cx="1228725" cy="1095375"/>
          </a:xfrm>
          <a:prstGeom prst="rect">
            <a:avLst/>
          </a:prstGeom>
          <a:noFill/>
          <a:ln w="9525">
            <a:noFill/>
            <a:miter lim="800000"/>
            <a:headEnd/>
            <a:tailEnd/>
          </a:ln>
        </p:spPr>
      </p:pic>
    </p:spTree>
    <p:extLst>
      <p:ext uri="{BB962C8B-B14F-4D97-AF65-F5344CB8AC3E}">
        <p14:creationId xmlns:p14="http://schemas.microsoft.com/office/powerpoint/2010/main" val="16294855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4" r:id="rId8"/>
    <p:sldLayoutId id="2147483705" r:id="rId9"/>
  </p:sldLayoutIdLst>
  <p:hf hdr="0" ftr="0" dt="0"/>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pbm.v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condoms&amp;source=images&amp;cd=&amp;cad=rja&amp;docid=3QaTUA2upRzn5M&amp;tbnid=aj-iXHmtelfKmM:&amp;ved=0CAUQjRw&amp;url=http://blog.georgetownvoice.com/2010/03/22/voices-on-campus-choices-condom-fun-day/&amp;ei=q-UsUZHcE6KW0QGq9YAg&amp;bvm=bv.42965579,d.dmQ&amp;psig=AFQjCNGlxymZjLezggbUFy3QKZmv8wGIPg&amp;ust=1361983248921188"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std/hpv/default.htm" TargetMode="External"/><Relationship Id="rId7" Type="http://schemas.openxmlformats.org/officeDocument/2006/relationships/hyperlink" Target="http://www.hhs.gov/opa/reproductive-health/stis/hp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ashastd.org/std-sti/hpv.html" TargetMode="External"/><Relationship Id="rId5" Type="http://schemas.openxmlformats.org/officeDocument/2006/relationships/hyperlink" Target="http://www.cdc.gov/STD/treatment/default.htm" TargetMode="External"/><Relationship Id="rId4" Type="http://schemas.openxmlformats.org/officeDocument/2006/relationships/hyperlink" Target="http://www.cdc.gov/std/stats/default.ht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merckvaccines.com/VaccinationReminderCards/Pages/home" TargetMode="External"/><Relationship Id="rId2" Type="http://schemas.openxmlformats.org/officeDocument/2006/relationships/hyperlink" Target="http://www.chop.edu/service/vaccine-education-center" TargetMode="External"/><Relationship Id="rId1" Type="http://schemas.openxmlformats.org/officeDocument/2006/relationships/slideLayout" Target="../slideLayouts/slideLayout2.xml"/><Relationship Id="rId5" Type="http://schemas.openxmlformats.org/officeDocument/2006/relationships/hyperlink" Target="http://www.cdc.gov/vaccines/programs/afix/index.html" TargetMode="External"/><Relationship Id="rId4" Type="http://schemas.openxmlformats.org/officeDocument/2006/relationships/hyperlink" Target="http://eqipp.aap.or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lymedisease.org/wp-content/uploads/2012/08/cdc_logo1-300x220.jp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ctrTitle"/>
          </p:nvPr>
        </p:nvSpPr>
        <p:spPr/>
        <p:txBody>
          <a:bodyPr/>
          <a:lstStyle/>
          <a:p>
            <a:r>
              <a:rPr lang="en-US" smtClean="0"/>
              <a:t>Human Papillomavirus and Adolescents</a:t>
            </a:r>
            <a:endParaRPr lang="en-US" dirty="0" smtClean="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pic>
        <p:nvPicPr>
          <p:cNvPr id="7" name="Picture 2" descr="M:\Education, Research and Training Division\Medical Education\2. ARSHEP\4th Edition ARSHEP modules\New ARSHEP Logos\ARSHEP_LOGO_2013_large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29200"/>
            <a:ext cx="220980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en-US" smtClean="0"/>
              <a:t>HPV Incidence and Prevalence</a:t>
            </a:r>
            <a:endParaRPr lang="en-US" dirty="0" smtClean="0"/>
          </a:p>
        </p:txBody>
      </p:sp>
      <p:sp>
        <p:nvSpPr>
          <p:cNvPr id="6" name="Rounded Rectangle 5"/>
          <p:cNvSpPr>
            <a:spLocks noChangeArrowheads="1"/>
          </p:cNvSpPr>
          <p:nvPr/>
        </p:nvSpPr>
        <p:spPr bwMode="auto">
          <a:xfrm>
            <a:off x="1143000" y="1905000"/>
            <a:ext cx="7086600" cy="9144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r>
              <a:rPr lang="en-US" sz="2400" dirty="0">
                <a:solidFill>
                  <a:srgbClr val="FFFFFF"/>
                </a:solidFill>
              </a:rPr>
              <a:t>Highest incident STI in the U.S.</a:t>
            </a:r>
          </a:p>
        </p:txBody>
      </p:sp>
      <p:sp>
        <p:nvSpPr>
          <p:cNvPr id="8" name="Rounded Rectangle 7"/>
          <p:cNvSpPr>
            <a:spLocks noChangeArrowheads="1"/>
          </p:cNvSpPr>
          <p:nvPr/>
        </p:nvSpPr>
        <p:spPr bwMode="auto">
          <a:xfrm>
            <a:off x="1143000" y="3162300"/>
            <a:ext cx="7086600" cy="9906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r>
              <a:rPr lang="en-US" sz="2400" dirty="0">
                <a:solidFill>
                  <a:srgbClr val="FFFFFF"/>
                </a:solidFill>
              </a:rPr>
              <a:t>Approximate prevalence in adolescents and young adults is 9.2 million</a:t>
            </a:r>
          </a:p>
        </p:txBody>
      </p:sp>
      <p:sp>
        <p:nvSpPr>
          <p:cNvPr id="10" name="Rounded Rectangle 9"/>
          <p:cNvSpPr>
            <a:spLocks noChangeArrowheads="1"/>
          </p:cNvSpPr>
          <p:nvPr/>
        </p:nvSpPr>
        <p:spPr bwMode="auto">
          <a:xfrm>
            <a:off x="1143000" y="4419600"/>
            <a:ext cx="7086600" cy="838200"/>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r>
              <a:rPr lang="en-US" sz="2400" dirty="0">
                <a:solidFill>
                  <a:srgbClr val="FFFFFF"/>
                </a:solidFill>
              </a:rPr>
              <a:t>By age 50, at least 80% of females will have acquired genital HPV infection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Half of New STIs: Ages 15-24</a:t>
            </a:r>
            <a:endParaRPr lang="en-US" dirty="0"/>
          </a:p>
        </p:txBody>
      </p:sp>
      <p:pic>
        <p:nvPicPr>
          <p:cNvPr id="193539" name="Picture 3"/>
          <p:cNvPicPr>
            <a:picLocks noGrp="1" noChangeAspect="1" noChangeArrowheads="1"/>
          </p:cNvPicPr>
          <p:nvPr>
            <p:ph sz="quarter" idx="10"/>
          </p:nvPr>
        </p:nvPicPr>
        <p:blipFill>
          <a:blip r:embed="rId3" cstate="print"/>
          <a:stretch>
            <a:fillRect/>
          </a:stretch>
        </p:blipFill>
        <p:spPr bwMode="auto">
          <a:xfrm>
            <a:off x="762000" y="1447800"/>
            <a:ext cx="7620000" cy="4343400"/>
          </a:xfrm>
          <a:prstGeom prst="rect">
            <a:avLst/>
          </a:prstGeom>
          <a:noFill/>
          <a:ln w="9525">
            <a:noFill/>
            <a:miter lim="800000"/>
            <a:headEnd/>
            <a:tailEnd/>
          </a:ln>
          <a:effectLst/>
        </p:spPr>
      </p:pic>
    </p:spTree>
    <p:extLst>
      <p:ext uri="{BB962C8B-B14F-4D97-AF65-F5344CB8AC3E}">
        <p14:creationId xmlns:p14="http://schemas.microsoft.com/office/powerpoint/2010/main" val="222055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HPV Prevalence:</a:t>
            </a:r>
            <a:br>
              <a:rPr lang="en-US" dirty="0" smtClean="0"/>
            </a:br>
            <a:r>
              <a:rPr lang="en-US" dirty="0" smtClean="0"/>
              <a:t>Females Aged 14–59 Years </a:t>
            </a:r>
          </a:p>
        </p:txBody>
      </p:sp>
      <p:grpSp>
        <p:nvGrpSpPr>
          <p:cNvPr id="2" name="Group 77" descr="Human Papillomavirus—Prevalence of High-risk and Low-risk Types Among Females Aged 14–59 Years, National Health and Nutrition Examination Survey, 2003–2006"/>
          <p:cNvGrpSpPr>
            <a:grpSpLocks/>
          </p:cNvGrpSpPr>
          <p:nvPr/>
        </p:nvGrpSpPr>
        <p:grpSpPr bwMode="auto">
          <a:xfrm>
            <a:off x="597421" y="1381567"/>
            <a:ext cx="7803629" cy="3667126"/>
            <a:chOff x="540271" y="1372313"/>
            <a:chExt cx="7803629" cy="3905378"/>
          </a:xfrm>
        </p:grpSpPr>
        <p:sp>
          <p:nvSpPr>
            <p:cNvPr id="25606" name="Rectangle 39"/>
            <p:cNvSpPr>
              <a:spLocks noChangeArrowheads="1"/>
            </p:cNvSpPr>
            <p:nvPr/>
          </p:nvSpPr>
          <p:spPr bwMode="auto">
            <a:xfrm>
              <a:off x="7522997"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50–59</a:t>
              </a:r>
              <a:endParaRPr lang="en-US" sz="2400" dirty="0">
                <a:solidFill>
                  <a:prstClr val="white"/>
                </a:solidFill>
                <a:latin typeface="Adobe Garamond Pro" panose="02020502060506020403" pitchFamily="18" charset="0"/>
                <a:cs typeface="Arial" pitchFamily="34" charset="0"/>
              </a:endParaRPr>
            </a:p>
          </p:txBody>
        </p:sp>
        <p:sp>
          <p:nvSpPr>
            <p:cNvPr id="25607" name="Rectangle 40"/>
            <p:cNvSpPr>
              <a:spLocks noChangeArrowheads="1"/>
            </p:cNvSpPr>
            <p:nvPr/>
          </p:nvSpPr>
          <p:spPr bwMode="auto">
            <a:xfrm>
              <a:off x="6297613"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40–49</a:t>
              </a:r>
              <a:endParaRPr lang="en-US" sz="2400" dirty="0">
                <a:solidFill>
                  <a:prstClr val="white"/>
                </a:solidFill>
                <a:latin typeface="Adobe Garamond Pro" panose="02020502060506020403" pitchFamily="18" charset="0"/>
                <a:cs typeface="Arial" pitchFamily="34" charset="0"/>
              </a:endParaRPr>
            </a:p>
          </p:txBody>
        </p:sp>
        <p:sp>
          <p:nvSpPr>
            <p:cNvPr id="25608" name="Rectangle 41"/>
            <p:cNvSpPr>
              <a:spLocks noChangeArrowheads="1"/>
            </p:cNvSpPr>
            <p:nvPr/>
          </p:nvSpPr>
          <p:spPr bwMode="auto">
            <a:xfrm>
              <a:off x="5077465"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30–39</a:t>
              </a:r>
              <a:endParaRPr lang="en-US" sz="2400" dirty="0">
                <a:solidFill>
                  <a:prstClr val="white"/>
                </a:solidFill>
                <a:latin typeface="Adobe Garamond Pro" panose="02020502060506020403" pitchFamily="18" charset="0"/>
                <a:cs typeface="Arial" pitchFamily="34" charset="0"/>
              </a:endParaRPr>
            </a:p>
          </p:txBody>
        </p:sp>
        <p:sp>
          <p:nvSpPr>
            <p:cNvPr id="25609" name="Rectangle 42"/>
            <p:cNvSpPr>
              <a:spLocks noChangeArrowheads="1"/>
            </p:cNvSpPr>
            <p:nvPr/>
          </p:nvSpPr>
          <p:spPr bwMode="auto">
            <a:xfrm>
              <a:off x="3831609"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25–29</a:t>
              </a:r>
              <a:endParaRPr lang="en-US" sz="2400" dirty="0">
                <a:solidFill>
                  <a:prstClr val="white"/>
                </a:solidFill>
                <a:latin typeface="Adobe Garamond Pro" panose="02020502060506020403" pitchFamily="18" charset="0"/>
                <a:cs typeface="Arial" pitchFamily="34" charset="0"/>
              </a:endParaRPr>
            </a:p>
          </p:txBody>
        </p:sp>
        <p:sp>
          <p:nvSpPr>
            <p:cNvPr id="25610" name="Rectangle 43"/>
            <p:cNvSpPr>
              <a:spLocks noChangeArrowheads="1"/>
            </p:cNvSpPr>
            <p:nvPr/>
          </p:nvSpPr>
          <p:spPr bwMode="auto">
            <a:xfrm>
              <a:off x="2631933"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20–24</a:t>
              </a:r>
              <a:endParaRPr lang="en-US" sz="2400" dirty="0">
                <a:solidFill>
                  <a:prstClr val="white"/>
                </a:solidFill>
                <a:latin typeface="Adobe Garamond Pro" panose="02020502060506020403" pitchFamily="18" charset="0"/>
                <a:cs typeface="Arial" pitchFamily="34" charset="0"/>
              </a:endParaRPr>
            </a:p>
          </p:txBody>
        </p:sp>
        <p:sp>
          <p:nvSpPr>
            <p:cNvPr id="25611" name="Rectangle 44"/>
            <p:cNvSpPr>
              <a:spLocks noChangeArrowheads="1"/>
            </p:cNvSpPr>
            <p:nvPr/>
          </p:nvSpPr>
          <p:spPr bwMode="auto">
            <a:xfrm>
              <a:off x="1404962" y="4860925"/>
              <a:ext cx="384721"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14–19</a:t>
              </a:r>
              <a:endParaRPr lang="en-US" sz="2400" dirty="0">
                <a:solidFill>
                  <a:prstClr val="white"/>
                </a:solidFill>
                <a:latin typeface="Adobe Garamond Pro" panose="02020502060506020403" pitchFamily="18" charset="0"/>
                <a:cs typeface="Arial" pitchFamily="34" charset="0"/>
              </a:endParaRPr>
            </a:p>
          </p:txBody>
        </p:sp>
        <p:sp>
          <p:nvSpPr>
            <p:cNvPr id="25612" name="Rectangle 45"/>
            <p:cNvSpPr>
              <a:spLocks noChangeArrowheads="1"/>
            </p:cNvSpPr>
            <p:nvPr/>
          </p:nvSpPr>
          <p:spPr bwMode="auto">
            <a:xfrm>
              <a:off x="4038600" y="1951038"/>
              <a:ext cx="935897"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Low-risk HPV*</a:t>
              </a:r>
              <a:endParaRPr lang="en-US" sz="2400" dirty="0">
                <a:solidFill>
                  <a:prstClr val="white"/>
                </a:solidFill>
                <a:latin typeface="Adobe Garamond Pro" panose="02020502060506020403" pitchFamily="18" charset="0"/>
                <a:cs typeface="Arial" pitchFamily="34" charset="0"/>
              </a:endParaRPr>
            </a:p>
          </p:txBody>
        </p:sp>
        <p:sp>
          <p:nvSpPr>
            <p:cNvPr id="25613" name="Rectangle 51"/>
            <p:cNvSpPr>
              <a:spLocks noChangeArrowheads="1"/>
            </p:cNvSpPr>
            <p:nvPr/>
          </p:nvSpPr>
          <p:spPr bwMode="auto">
            <a:xfrm>
              <a:off x="540271" y="1372313"/>
              <a:ext cx="1027269" cy="22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b="1" dirty="0">
                  <a:solidFill>
                    <a:srgbClr val="000000"/>
                  </a:solidFill>
                  <a:latin typeface="Adobe Garamond Pro" panose="02020502060506020403" pitchFamily="18" charset="0"/>
                  <a:cs typeface="Arial" pitchFamily="34" charset="0"/>
                </a:rPr>
                <a:t>Prevalence, %</a:t>
              </a:r>
              <a:endParaRPr lang="en-US" sz="2400" dirty="0">
                <a:solidFill>
                  <a:prstClr val="white"/>
                </a:solidFill>
                <a:latin typeface="Adobe Garamond Pro" panose="02020502060506020403" pitchFamily="18" charset="0"/>
                <a:cs typeface="Arial" pitchFamily="34" charset="0"/>
              </a:endParaRPr>
            </a:p>
          </p:txBody>
        </p:sp>
        <p:sp>
          <p:nvSpPr>
            <p:cNvPr id="25614" name="Rectangle 59"/>
            <p:cNvSpPr>
              <a:spLocks noChangeArrowheads="1"/>
            </p:cNvSpPr>
            <p:nvPr/>
          </p:nvSpPr>
          <p:spPr bwMode="auto">
            <a:xfrm>
              <a:off x="4046537" y="2197100"/>
              <a:ext cx="984693" cy="196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High-risk HPV*</a:t>
              </a:r>
              <a:endParaRPr lang="en-US" sz="2400" dirty="0">
                <a:solidFill>
                  <a:prstClr val="white"/>
                </a:solidFill>
                <a:latin typeface="Adobe Garamond Pro" panose="02020502060506020403" pitchFamily="18" charset="0"/>
                <a:cs typeface="Arial" pitchFamily="34" charset="0"/>
              </a:endParaRPr>
            </a:p>
          </p:txBody>
        </p:sp>
        <p:sp>
          <p:nvSpPr>
            <p:cNvPr id="25615" name="Rectangle 63"/>
            <p:cNvSpPr>
              <a:spLocks noChangeArrowheads="1"/>
            </p:cNvSpPr>
            <p:nvPr/>
          </p:nvSpPr>
          <p:spPr bwMode="auto">
            <a:xfrm>
              <a:off x="3673475" y="2222500"/>
              <a:ext cx="284162" cy="13811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16" name="Rectangle 64"/>
            <p:cNvSpPr>
              <a:spLocks noChangeArrowheads="1"/>
            </p:cNvSpPr>
            <p:nvPr/>
          </p:nvSpPr>
          <p:spPr bwMode="auto">
            <a:xfrm>
              <a:off x="3673475" y="1979613"/>
              <a:ext cx="279400" cy="141288"/>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17" name="Rectangle 101"/>
            <p:cNvSpPr>
              <a:spLocks noChangeArrowheads="1"/>
            </p:cNvSpPr>
            <p:nvPr/>
          </p:nvSpPr>
          <p:spPr bwMode="auto">
            <a:xfrm>
              <a:off x="4576763" y="5048250"/>
              <a:ext cx="277320" cy="22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b="1" dirty="0">
                  <a:solidFill>
                    <a:srgbClr val="000000"/>
                  </a:solidFill>
                  <a:latin typeface="Adobe Garamond Pro" panose="02020502060506020403" pitchFamily="18" charset="0"/>
                  <a:cs typeface="Arial" pitchFamily="34" charset="0"/>
                </a:rPr>
                <a:t>Age</a:t>
              </a:r>
              <a:endParaRPr lang="en-US" sz="2400" dirty="0">
                <a:solidFill>
                  <a:prstClr val="white"/>
                </a:solidFill>
                <a:latin typeface="Adobe Garamond Pro" panose="02020502060506020403" pitchFamily="18" charset="0"/>
                <a:cs typeface="Arial" pitchFamily="34" charset="0"/>
              </a:endParaRPr>
            </a:p>
          </p:txBody>
        </p:sp>
        <p:sp>
          <p:nvSpPr>
            <p:cNvPr id="25618" name="Rectangle 5"/>
            <p:cNvSpPr>
              <a:spLocks noChangeArrowheads="1"/>
            </p:cNvSpPr>
            <p:nvPr/>
          </p:nvSpPr>
          <p:spPr bwMode="auto">
            <a:xfrm>
              <a:off x="1633538" y="3567113"/>
              <a:ext cx="438150" cy="1263650"/>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19" name="Rectangle 6"/>
            <p:cNvSpPr>
              <a:spLocks noChangeArrowheads="1"/>
            </p:cNvSpPr>
            <p:nvPr/>
          </p:nvSpPr>
          <p:spPr bwMode="auto">
            <a:xfrm>
              <a:off x="2857500" y="2660651"/>
              <a:ext cx="442912" cy="217011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0" name="Rectangle 7"/>
            <p:cNvSpPr>
              <a:spLocks noChangeArrowheads="1"/>
            </p:cNvSpPr>
            <p:nvPr/>
          </p:nvSpPr>
          <p:spPr bwMode="auto">
            <a:xfrm>
              <a:off x="4081463" y="3263901"/>
              <a:ext cx="442912" cy="15668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1" name="Rectangle 8"/>
            <p:cNvSpPr>
              <a:spLocks noChangeArrowheads="1"/>
            </p:cNvSpPr>
            <p:nvPr/>
          </p:nvSpPr>
          <p:spPr bwMode="auto">
            <a:xfrm>
              <a:off x="5305425" y="3316288"/>
              <a:ext cx="442912" cy="1514475"/>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2" name="Rectangle 9"/>
            <p:cNvSpPr>
              <a:spLocks noChangeArrowheads="1"/>
            </p:cNvSpPr>
            <p:nvPr/>
          </p:nvSpPr>
          <p:spPr bwMode="auto">
            <a:xfrm>
              <a:off x="6534150" y="3467101"/>
              <a:ext cx="438150" cy="13636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3" name="Rectangle 10"/>
            <p:cNvSpPr>
              <a:spLocks noChangeArrowheads="1"/>
            </p:cNvSpPr>
            <p:nvPr/>
          </p:nvSpPr>
          <p:spPr bwMode="auto">
            <a:xfrm>
              <a:off x="7758113" y="3619501"/>
              <a:ext cx="438150" cy="1211263"/>
            </a:xfrm>
            <a:prstGeom prst="rect">
              <a:avLst/>
            </a:prstGeom>
            <a:solidFill>
              <a:srgbClr val="BFCBE2"/>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4" name="Rectangle 11"/>
            <p:cNvSpPr>
              <a:spLocks noChangeArrowheads="1"/>
            </p:cNvSpPr>
            <p:nvPr/>
          </p:nvSpPr>
          <p:spPr bwMode="auto">
            <a:xfrm>
              <a:off x="1143000" y="3719513"/>
              <a:ext cx="442912" cy="1111250"/>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5" name="Rectangle 12"/>
            <p:cNvSpPr>
              <a:spLocks noChangeArrowheads="1"/>
            </p:cNvSpPr>
            <p:nvPr/>
          </p:nvSpPr>
          <p:spPr bwMode="auto">
            <a:xfrm>
              <a:off x="2366963" y="3011488"/>
              <a:ext cx="442912" cy="18192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6" name="Rectangle 13"/>
            <p:cNvSpPr>
              <a:spLocks noChangeArrowheads="1"/>
            </p:cNvSpPr>
            <p:nvPr/>
          </p:nvSpPr>
          <p:spPr bwMode="auto">
            <a:xfrm>
              <a:off x="3590925" y="3111501"/>
              <a:ext cx="442912" cy="1719263"/>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7" name="Rectangle 14"/>
            <p:cNvSpPr>
              <a:spLocks noChangeArrowheads="1"/>
            </p:cNvSpPr>
            <p:nvPr/>
          </p:nvSpPr>
          <p:spPr bwMode="auto">
            <a:xfrm>
              <a:off x="4819650" y="3316288"/>
              <a:ext cx="438150" cy="15144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8" name="Rectangle 15"/>
            <p:cNvSpPr>
              <a:spLocks noChangeArrowheads="1"/>
            </p:cNvSpPr>
            <p:nvPr/>
          </p:nvSpPr>
          <p:spPr bwMode="auto">
            <a:xfrm>
              <a:off x="6043613" y="3416301"/>
              <a:ext cx="438150" cy="1414463"/>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29" name="Rectangle 16"/>
            <p:cNvSpPr>
              <a:spLocks noChangeArrowheads="1"/>
            </p:cNvSpPr>
            <p:nvPr/>
          </p:nvSpPr>
          <p:spPr bwMode="auto">
            <a:xfrm>
              <a:off x="7267575" y="3519488"/>
              <a:ext cx="442912" cy="1311275"/>
            </a:xfrm>
            <a:prstGeom prst="rect">
              <a:avLst/>
            </a:prstGeom>
            <a:solidFill>
              <a:srgbClr val="276BA5"/>
            </a:solidFill>
            <a:ln w="12700">
              <a:solidFill>
                <a:srgbClr val="000000"/>
              </a:solidFill>
              <a:miter lim="800000"/>
              <a:headEnd/>
              <a:tailEnd/>
            </a:ln>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30" name="Rectangle 18"/>
            <p:cNvSpPr>
              <a:spLocks noChangeArrowheads="1"/>
            </p:cNvSpPr>
            <p:nvPr/>
          </p:nvSpPr>
          <p:spPr bwMode="auto">
            <a:xfrm>
              <a:off x="765174" y="4735513"/>
              <a:ext cx="83356"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0</a:t>
              </a:r>
              <a:endParaRPr lang="en-US" sz="2400" dirty="0">
                <a:solidFill>
                  <a:prstClr val="white"/>
                </a:solidFill>
                <a:latin typeface="Adobe Garamond Pro" panose="02020502060506020403" pitchFamily="18" charset="0"/>
                <a:cs typeface="Arial" pitchFamily="34" charset="0"/>
              </a:endParaRPr>
            </a:p>
          </p:txBody>
        </p:sp>
        <p:sp>
          <p:nvSpPr>
            <p:cNvPr id="25631" name="Rectangle 19"/>
            <p:cNvSpPr>
              <a:spLocks noChangeArrowheads="1"/>
            </p:cNvSpPr>
            <p:nvPr/>
          </p:nvSpPr>
          <p:spPr bwMode="auto">
            <a:xfrm>
              <a:off x="685800" y="4230688"/>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10</a:t>
              </a:r>
              <a:endParaRPr lang="en-US" sz="2400" dirty="0">
                <a:solidFill>
                  <a:prstClr val="white"/>
                </a:solidFill>
                <a:latin typeface="Adobe Garamond Pro" panose="02020502060506020403" pitchFamily="18" charset="0"/>
                <a:cs typeface="Arial" pitchFamily="34" charset="0"/>
              </a:endParaRPr>
            </a:p>
          </p:txBody>
        </p:sp>
        <p:sp>
          <p:nvSpPr>
            <p:cNvPr id="25632" name="Rectangle 20"/>
            <p:cNvSpPr>
              <a:spLocks noChangeArrowheads="1"/>
            </p:cNvSpPr>
            <p:nvPr/>
          </p:nvSpPr>
          <p:spPr bwMode="auto">
            <a:xfrm>
              <a:off x="685800" y="3729038"/>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20</a:t>
              </a:r>
              <a:endParaRPr lang="en-US" sz="2400" dirty="0">
                <a:solidFill>
                  <a:prstClr val="white"/>
                </a:solidFill>
                <a:latin typeface="Adobe Garamond Pro" panose="02020502060506020403" pitchFamily="18" charset="0"/>
                <a:cs typeface="Arial" pitchFamily="34" charset="0"/>
              </a:endParaRPr>
            </a:p>
          </p:txBody>
        </p:sp>
        <p:sp>
          <p:nvSpPr>
            <p:cNvPr id="25633" name="Rectangle 21"/>
            <p:cNvSpPr>
              <a:spLocks noChangeArrowheads="1"/>
            </p:cNvSpPr>
            <p:nvPr/>
          </p:nvSpPr>
          <p:spPr bwMode="auto">
            <a:xfrm>
              <a:off x="685800" y="3224213"/>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30</a:t>
              </a:r>
              <a:endParaRPr lang="en-US" sz="2400" dirty="0">
                <a:solidFill>
                  <a:prstClr val="white"/>
                </a:solidFill>
                <a:latin typeface="Adobe Garamond Pro" panose="02020502060506020403" pitchFamily="18" charset="0"/>
                <a:cs typeface="Arial" pitchFamily="34" charset="0"/>
              </a:endParaRPr>
            </a:p>
          </p:txBody>
        </p:sp>
        <p:sp>
          <p:nvSpPr>
            <p:cNvPr id="25634" name="Rectangle 22"/>
            <p:cNvSpPr>
              <a:spLocks noChangeArrowheads="1"/>
            </p:cNvSpPr>
            <p:nvPr/>
          </p:nvSpPr>
          <p:spPr bwMode="auto">
            <a:xfrm>
              <a:off x="685800" y="2719388"/>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40</a:t>
              </a:r>
              <a:endParaRPr lang="en-US" sz="2400" dirty="0">
                <a:solidFill>
                  <a:prstClr val="white"/>
                </a:solidFill>
                <a:latin typeface="Adobe Garamond Pro" panose="02020502060506020403" pitchFamily="18" charset="0"/>
                <a:cs typeface="Arial" pitchFamily="34" charset="0"/>
              </a:endParaRPr>
            </a:p>
          </p:txBody>
        </p:sp>
        <p:sp>
          <p:nvSpPr>
            <p:cNvPr id="25635" name="Rectangle 23"/>
            <p:cNvSpPr>
              <a:spLocks noChangeArrowheads="1"/>
            </p:cNvSpPr>
            <p:nvPr/>
          </p:nvSpPr>
          <p:spPr bwMode="auto">
            <a:xfrm>
              <a:off x="685800" y="2214563"/>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50</a:t>
              </a:r>
              <a:endParaRPr lang="en-US" sz="2400" dirty="0">
                <a:solidFill>
                  <a:prstClr val="white"/>
                </a:solidFill>
                <a:latin typeface="Adobe Garamond Pro" panose="02020502060506020403" pitchFamily="18" charset="0"/>
                <a:cs typeface="Arial" pitchFamily="34" charset="0"/>
              </a:endParaRPr>
            </a:p>
          </p:txBody>
        </p:sp>
        <p:sp>
          <p:nvSpPr>
            <p:cNvPr id="25636" name="Rectangle 24"/>
            <p:cNvSpPr>
              <a:spLocks noChangeArrowheads="1"/>
            </p:cNvSpPr>
            <p:nvPr/>
          </p:nvSpPr>
          <p:spPr bwMode="auto">
            <a:xfrm>
              <a:off x="685800" y="1709738"/>
              <a:ext cx="166712" cy="21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dirty="0">
                  <a:solidFill>
                    <a:srgbClr val="000000"/>
                  </a:solidFill>
                  <a:latin typeface="Adobe Garamond Pro" panose="02020502060506020403" pitchFamily="18" charset="0"/>
                  <a:cs typeface="Arial" pitchFamily="34" charset="0"/>
                </a:rPr>
                <a:t>60</a:t>
              </a:r>
              <a:endParaRPr lang="en-US" sz="2400" dirty="0">
                <a:solidFill>
                  <a:prstClr val="white"/>
                </a:solidFill>
                <a:latin typeface="Adobe Garamond Pro" panose="02020502060506020403" pitchFamily="18" charset="0"/>
                <a:cs typeface="Arial" pitchFamily="34" charset="0"/>
              </a:endParaRPr>
            </a:p>
          </p:txBody>
        </p:sp>
        <p:sp>
          <p:nvSpPr>
            <p:cNvPr id="25637" name="Line 25"/>
            <p:cNvSpPr>
              <a:spLocks noChangeShapeType="1"/>
            </p:cNvSpPr>
            <p:nvPr/>
          </p:nvSpPr>
          <p:spPr bwMode="auto">
            <a:xfrm flipV="1">
              <a:off x="1068388" y="1809751"/>
              <a:ext cx="0" cy="302895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38" name="Line 26"/>
            <p:cNvSpPr>
              <a:spLocks noChangeShapeType="1"/>
            </p:cNvSpPr>
            <p:nvPr/>
          </p:nvSpPr>
          <p:spPr bwMode="auto">
            <a:xfrm flipH="1">
              <a:off x="884238" y="4838701"/>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39" name="Line 27"/>
            <p:cNvSpPr>
              <a:spLocks noChangeShapeType="1"/>
            </p:cNvSpPr>
            <p:nvPr/>
          </p:nvSpPr>
          <p:spPr bwMode="auto">
            <a:xfrm flipH="1">
              <a:off x="884238" y="4330701"/>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0" name="Line 28"/>
            <p:cNvSpPr>
              <a:spLocks noChangeShapeType="1"/>
            </p:cNvSpPr>
            <p:nvPr/>
          </p:nvSpPr>
          <p:spPr bwMode="auto">
            <a:xfrm flipH="1">
              <a:off x="884238" y="3827463"/>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1" name="Line 29"/>
            <p:cNvSpPr>
              <a:spLocks noChangeShapeType="1"/>
            </p:cNvSpPr>
            <p:nvPr/>
          </p:nvSpPr>
          <p:spPr bwMode="auto">
            <a:xfrm flipH="1">
              <a:off x="884238" y="3324226"/>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2" name="Line 30"/>
            <p:cNvSpPr>
              <a:spLocks noChangeShapeType="1"/>
            </p:cNvSpPr>
            <p:nvPr/>
          </p:nvSpPr>
          <p:spPr bwMode="auto">
            <a:xfrm flipH="1">
              <a:off x="884238" y="2816226"/>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3" name="Line 31"/>
            <p:cNvSpPr>
              <a:spLocks noChangeShapeType="1"/>
            </p:cNvSpPr>
            <p:nvPr/>
          </p:nvSpPr>
          <p:spPr bwMode="auto">
            <a:xfrm flipH="1">
              <a:off x="884238" y="2312988"/>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4" name="Line 32"/>
            <p:cNvSpPr>
              <a:spLocks noChangeShapeType="1"/>
            </p:cNvSpPr>
            <p:nvPr/>
          </p:nvSpPr>
          <p:spPr bwMode="auto">
            <a:xfrm flipH="1">
              <a:off x="884238" y="1809751"/>
              <a:ext cx="1841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5" name="Line 33"/>
            <p:cNvSpPr>
              <a:spLocks noChangeShapeType="1"/>
            </p:cNvSpPr>
            <p:nvPr/>
          </p:nvSpPr>
          <p:spPr bwMode="auto">
            <a:xfrm>
              <a:off x="1255713" y="3875088"/>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6" name="Line 34"/>
            <p:cNvSpPr>
              <a:spLocks noChangeShapeType="1"/>
            </p:cNvSpPr>
            <p:nvPr/>
          </p:nvSpPr>
          <p:spPr bwMode="auto">
            <a:xfrm>
              <a:off x="1255713" y="353536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7" name="Line 35"/>
            <p:cNvSpPr>
              <a:spLocks noChangeShapeType="1"/>
            </p:cNvSpPr>
            <p:nvPr/>
          </p:nvSpPr>
          <p:spPr bwMode="auto">
            <a:xfrm>
              <a:off x="1350963" y="3535363"/>
              <a:ext cx="0" cy="339725"/>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8" name="Line 36"/>
            <p:cNvSpPr>
              <a:spLocks noChangeShapeType="1"/>
            </p:cNvSpPr>
            <p:nvPr/>
          </p:nvSpPr>
          <p:spPr bwMode="auto">
            <a:xfrm>
              <a:off x="2479675" y="3324226"/>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49" name="Line 37"/>
            <p:cNvSpPr>
              <a:spLocks noChangeShapeType="1"/>
            </p:cNvSpPr>
            <p:nvPr/>
          </p:nvSpPr>
          <p:spPr bwMode="auto">
            <a:xfrm>
              <a:off x="2479675" y="271621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0" name="Line 38"/>
            <p:cNvSpPr>
              <a:spLocks noChangeShapeType="1"/>
            </p:cNvSpPr>
            <p:nvPr/>
          </p:nvSpPr>
          <p:spPr bwMode="auto">
            <a:xfrm>
              <a:off x="2574925" y="2713038"/>
              <a:ext cx="0" cy="611188"/>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1" name="Line 39"/>
            <p:cNvSpPr>
              <a:spLocks noChangeShapeType="1"/>
            </p:cNvSpPr>
            <p:nvPr/>
          </p:nvSpPr>
          <p:spPr bwMode="auto">
            <a:xfrm>
              <a:off x="2968625" y="3016251"/>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2" name="Line 40"/>
            <p:cNvSpPr>
              <a:spLocks noChangeShapeType="1"/>
            </p:cNvSpPr>
            <p:nvPr/>
          </p:nvSpPr>
          <p:spPr bwMode="auto">
            <a:xfrm>
              <a:off x="2968625" y="2265363"/>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3" name="Line 41"/>
            <p:cNvSpPr>
              <a:spLocks noChangeShapeType="1"/>
            </p:cNvSpPr>
            <p:nvPr/>
          </p:nvSpPr>
          <p:spPr bwMode="auto">
            <a:xfrm>
              <a:off x="3065463" y="2260601"/>
              <a:ext cx="0" cy="75565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4" name="Line 42"/>
            <p:cNvSpPr>
              <a:spLocks noChangeShapeType="1"/>
            </p:cNvSpPr>
            <p:nvPr/>
          </p:nvSpPr>
          <p:spPr bwMode="auto">
            <a:xfrm>
              <a:off x="1733550" y="371951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5" name="Line 43"/>
            <p:cNvSpPr>
              <a:spLocks noChangeShapeType="1"/>
            </p:cNvSpPr>
            <p:nvPr/>
          </p:nvSpPr>
          <p:spPr bwMode="auto">
            <a:xfrm>
              <a:off x="1733550" y="3375026"/>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6" name="Line 44"/>
            <p:cNvSpPr>
              <a:spLocks noChangeShapeType="1"/>
            </p:cNvSpPr>
            <p:nvPr/>
          </p:nvSpPr>
          <p:spPr bwMode="auto">
            <a:xfrm>
              <a:off x="1828800" y="3375026"/>
              <a:ext cx="0" cy="344488"/>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7" name="Line 45"/>
            <p:cNvSpPr>
              <a:spLocks noChangeShapeType="1"/>
            </p:cNvSpPr>
            <p:nvPr/>
          </p:nvSpPr>
          <p:spPr bwMode="auto">
            <a:xfrm>
              <a:off x="3698875" y="332422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8" name="Line 46"/>
            <p:cNvSpPr>
              <a:spLocks noChangeShapeType="1"/>
            </p:cNvSpPr>
            <p:nvPr/>
          </p:nvSpPr>
          <p:spPr bwMode="auto">
            <a:xfrm>
              <a:off x="3698875" y="286067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59" name="Line 47"/>
            <p:cNvSpPr>
              <a:spLocks noChangeShapeType="1"/>
            </p:cNvSpPr>
            <p:nvPr/>
          </p:nvSpPr>
          <p:spPr bwMode="auto">
            <a:xfrm>
              <a:off x="3794125" y="2860676"/>
              <a:ext cx="0" cy="46355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0" name="Line 48"/>
            <p:cNvSpPr>
              <a:spLocks noChangeShapeType="1"/>
            </p:cNvSpPr>
            <p:nvPr/>
          </p:nvSpPr>
          <p:spPr bwMode="auto">
            <a:xfrm>
              <a:off x="4189413" y="3524251"/>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1" name="Line 49"/>
            <p:cNvSpPr>
              <a:spLocks noChangeShapeType="1"/>
            </p:cNvSpPr>
            <p:nvPr/>
          </p:nvSpPr>
          <p:spPr bwMode="auto">
            <a:xfrm>
              <a:off x="4189413" y="301942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2" name="Line 50"/>
            <p:cNvSpPr>
              <a:spLocks noChangeShapeType="1"/>
            </p:cNvSpPr>
            <p:nvPr/>
          </p:nvSpPr>
          <p:spPr bwMode="auto">
            <a:xfrm>
              <a:off x="4284663" y="3016251"/>
              <a:ext cx="0" cy="50800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3" name="Line 51"/>
            <p:cNvSpPr>
              <a:spLocks noChangeShapeType="1"/>
            </p:cNvSpPr>
            <p:nvPr/>
          </p:nvSpPr>
          <p:spPr bwMode="auto">
            <a:xfrm>
              <a:off x="4914900" y="3519488"/>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4" name="Line 52"/>
            <p:cNvSpPr>
              <a:spLocks noChangeShapeType="1"/>
            </p:cNvSpPr>
            <p:nvPr/>
          </p:nvSpPr>
          <p:spPr bwMode="auto">
            <a:xfrm>
              <a:off x="4914900" y="3116263"/>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5" name="Line 53"/>
            <p:cNvSpPr>
              <a:spLocks noChangeShapeType="1"/>
            </p:cNvSpPr>
            <p:nvPr/>
          </p:nvSpPr>
          <p:spPr bwMode="auto">
            <a:xfrm>
              <a:off x="5010150" y="3111501"/>
              <a:ext cx="0" cy="407988"/>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6" name="Line 54"/>
            <p:cNvSpPr>
              <a:spLocks noChangeShapeType="1"/>
            </p:cNvSpPr>
            <p:nvPr/>
          </p:nvSpPr>
          <p:spPr bwMode="auto">
            <a:xfrm>
              <a:off x="5418138" y="3467101"/>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7" name="Line 55"/>
            <p:cNvSpPr>
              <a:spLocks noChangeShapeType="1"/>
            </p:cNvSpPr>
            <p:nvPr/>
          </p:nvSpPr>
          <p:spPr bwMode="auto">
            <a:xfrm>
              <a:off x="5418138" y="3127376"/>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8" name="Line 56"/>
            <p:cNvSpPr>
              <a:spLocks noChangeShapeType="1"/>
            </p:cNvSpPr>
            <p:nvPr/>
          </p:nvSpPr>
          <p:spPr bwMode="auto">
            <a:xfrm>
              <a:off x="5513388" y="3124201"/>
              <a:ext cx="0" cy="34290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69" name="Line 57"/>
            <p:cNvSpPr>
              <a:spLocks noChangeShapeType="1"/>
            </p:cNvSpPr>
            <p:nvPr/>
          </p:nvSpPr>
          <p:spPr bwMode="auto">
            <a:xfrm>
              <a:off x="6154738" y="3567113"/>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0" name="Line 58"/>
            <p:cNvSpPr>
              <a:spLocks noChangeShapeType="1"/>
            </p:cNvSpPr>
            <p:nvPr/>
          </p:nvSpPr>
          <p:spPr bwMode="auto">
            <a:xfrm>
              <a:off x="6154738" y="327977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1" name="Line 59"/>
            <p:cNvSpPr>
              <a:spLocks noChangeShapeType="1"/>
            </p:cNvSpPr>
            <p:nvPr/>
          </p:nvSpPr>
          <p:spPr bwMode="auto">
            <a:xfrm>
              <a:off x="6249988" y="3279776"/>
              <a:ext cx="0" cy="287338"/>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2" name="Line 60"/>
            <p:cNvSpPr>
              <a:spLocks noChangeShapeType="1"/>
            </p:cNvSpPr>
            <p:nvPr/>
          </p:nvSpPr>
          <p:spPr bwMode="auto">
            <a:xfrm>
              <a:off x="6657975" y="326866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3" name="Line 61"/>
            <p:cNvSpPr>
              <a:spLocks noChangeShapeType="1"/>
            </p:cNvSpPr>
            <p:nvPr/>
          </p:nvSpPr>
          <p:spPr bwMode="auto">
            <a:xfrm>
              <a:off x="6657975" y="3619501"/>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4" name="Line 62"/>
            <p:cNvSpPr>
              <a:spLocks noChangeShapeType="1"/>
            </p:cNvSpPr>
            <p:nvPr/>
          </p:nvSpPr>
          <p:spPr bwMode="auto">
            <a:xfrm flipV="1">
              <a:off x="6753225" y="3268663"/>
              <a:ext cx="0" cy="350838"/>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5" name="Line 63"/>
            <p:cNvSpPr>
              <a:spLocks noChangeShapeType="1"/>
            </p:cNvSpPr>
            <p:nvPr/>
          </p:nvSpPr>
          <p:spPr bwMode="auto">
            <a:xfrm>
              <a:off x="7375525" y="378301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6" name="Line 64"/>
            <p:cNvSpPr>
              <a:spLocks noChangeShapeType="1"/>
            </p:cNvSpPr>
            <p:nvPr/>
          </p:nvSpPr>
          <p:spPr bwMode="auto">
            <a:xfrm>
              <a:off x="7375525" y="3268663"/>
              <a:ext cx="190500"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7" name="Line 65"/>
            <p:cNvSpPr>
              <a:spLocks noChangeShapeType="1"/>
            </p:cNvSpPr>
            <p:nvPr/>
          </p:nvSpPr>
          <p:spPr bwMode="auto">
            <a:xfrm>
              <a:off x="7470775" y="3263901"/>
              <a:ext cx="0" cy="519113"/>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8" name="Line 66"/>
            <p:cNvSpPr>
              <a:spLocks noChangeShapeType="1"/>
            </p:cNvSpPr>
            <p:nvPr/>
          </p:nvSpPr>
          <p:spPr bwMode="auto">
            <a:xfrm>
              <a:off x="7869238" y="388302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79" name="Line 67"/>
            <p:cNvSpPr>
              <a:spLocks noChangeShapeType="1"/>
            </p:cNvSpPr>
            <p:nvPr/>
          </p:nvSpPr>
          <p:spPr bwMode="auto">
            <a:xfrm>
              <a:off x="7869238" y="3375026"/>
              <a:ext cx="192087" cy="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80" name="Line 68"/>
            <p:cNvSpPr>
              <a:spLocks noChangeShapeType="1"/>
            </p:cNvSpPr>
            <p:nvPr/>
          </p:nvSpPr>
          <p:spPr bwMode="auto">
            <a:xfrm>
              <a:off x="7964488" y="3375026"/>
              <a:ext cx="0" cy="50800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5681" name="Line 17"/>
            <p:cNvSpPr>
              <a:spLocks noChangeShapeType="1"/>
            </p:cNvSpPr>
            <p:nvPr/>
          </p:nvSpPr>
          <p:spPr bwMode="auto">
            <a:xfrm>
              <a:off x="995363" y="4838701"/>
              <a:ext cx="7348537"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grpSp>
      <p:sp>
        <p:nvSpPr>
          <p:cNvPr id="3" name="TextBox 2"/>
          <p:cNvSpPr txBox="1"/>
          <p:nvPr/>
        </p:nvSpPr>
        <p:spPr>
          <a:xfrm>
            <a:off x="1585912" y="6232605"/>
            <a:ext cx="6286500" cy="523220"/>
          </a:xfrm>
          <a:prstGeom prst="rect">
            <a:avLst/>
          </a:prstGeom>
          <a:noFill/>
        </p:spPr>
        <p:txBody>
          <a:bodyPr wrap="square" rtlCol="0">
            <a:spAutoFit/>
          </a:bodyPr>
          <a:lstStyle/>
          <a:p>
            <a:pPr algn="ctr"/>
            <a:r>
              <a:rPr lang="en-US" sz="1400" dirty="0" smtClean="0">
                <a:latin typeface="Adobe Garamond Pro" panose="02020502060506020403" pitchFamily="18" charset="0"/>
                <a:cs typeface="Arial"/>
              </a:rPr>
              <a:t>From </a:t>
            </a:r>
            <a:r>
              <a:rPr lang="en-US" sz="1400" dirty="0">
                <a:latin typeface="Adobe Garamond Pro" panose="02020502060506020403" pitchFamily="18" charset="0"/>
                <a:cs typeface="Arial"/>
              </a:rPr>
              <a:t>the National Health and Nutrition Examination </a:t>
            </a:r>
            <a:r>
              <a:rPr lang="en-US" sz="1400" dirty="0" smtClean="0">
                <a:latin typeface="Adobe Garamond Pro" panose="02020502060506020403" pitchFamily="18" charset="0"/>
                <a:cs typeface="Arial"/>
              </a:rPr>
              <a:t>Survey (NHANES)</a:t>
            </a:r>
          </a:p>
          <a:p>
            <a:pPr algn="ctr"/>
            <a:r>
              <a:rPr lang="en-US" sz="1400" dirty="0" smtClean="0">
                <a:latin typeface="Adobe Garamond Pro" panose="02020502060506020403" pitchFamily="18" charset="0"/>
                <a:cs typeface="Arial"/>
              </a:rPr>
              <a:t> </a:t>
            </a:r>
            <a:r>
              <a:rPr lang="en-US" sz="1400" dirty="0">
                <a:latin typeface="Adobe Garamond Pro" panose="02020502060506020403" pitchFamily="18" charset="0"/>
                <a:cs typeface="Arial"/>
              </a:rPr>
              <a:t>2003–2006</a:t>
            </a:r>
          </a:p>
        </p:txBody>
      </p:sp>
      <p:sp>
        <p:nvSpPr>
          <p:cNvPr id="4" name="Rectangle 3"/>
          <p:cNvSpPr/>
          <p:nvPr/>
        </p:nvSpPr>
        <p:spPr>
          <a:xfrm>
            <a:off x="1061217" y="4708465"/>
            <a:ext cx="7153965" cy="1200329"/>
          </a:xfrm>
          <a:prstGeom prst="rect">
            <a:avLst/>
          </a:prstGeom>
        </p:spPr>
        <p:txBody>
          <a:bodyPr wrap="square">
            <a:spAutoFit/>
          </a:bodyPr>
          <a:lstStyle/>
          <a:p>
            <a:pPr>
              <a:defRPr/>
            </a:pPr>
            <a:endParaRPr lang="en-US" kern="0" dirty="0" smtClean="0">
              <a:solidFill>
                <a:srgbClr val="000000"/>
              </a:solidFill>
            </a:endParaRPr>
          </a:p>
          <a:p>
            <a:pPr>
              <a:defRPr/>
            </a:pPr>
            <a:endParaRPr lang="en-US" kern="0" dirty="0">
              <a:solidFill>
                <a:srgbClr val="000000"/>
              </a:solidFill>
            </a:endParaRPr>
          </a:p>
          <a:p>
            <a:pPr>
              <a:defRPr/>
            </a:pPr>
            <a:r>
              <a:rPr lang="en-US" b="1" kern="0" dirty="0">
                <a:solidFill>
                  <a:srgbClr val="000000"/>
                </a:solidFill>
              </a:rPr>
              <a:t>NOTE: </a:t>
            </a:r>
            <a:r>
              <a:rPr lang="en-US" kern="0" dirty="0">
                <a:solidFill>
                  <a:srgbClr val="000000"/>
                </a:solidFill>
              </a:rPr>
              <a:t>Error bars indicate 95% confidence intervals. Both high-risk and low-risk HPV types were detected in some females.</a:t>
            </a:r>
          </a:p>
        </p:txBody>
      </p:sp>
    </p:spTree>
    <p:extLst>
      <p:ext uri="{BB962C8B-B14F-4D97-AF65-F5344CB8AC3E}">
        <p14:creationId xmlns:p14="http://schemas.microsoft.com/office/powerpoint/2010/main" val="174929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Chart 52"/>
          <p:cNvGraphicFramePr>
            <a:graphicFrameLocks/>
          </p:cNvGraphicFramePr>
          <p:nvPr>
            <p:extLst>
              <p:ext uri="{D42A27DB-BD31-4B8C-83A1-F6EECF244321}">
                <p14:modId xmlns:p14="http://schemas.microsoft.com/office/powerpoint/2010/main" val="4167511613"/>
              </p:ext>
            </p:extLst>
          </p:nvPr>
        </p:nvGraphicFramePr>
        <p:xfrm>
          <a:off x="439738" y="1282700"/>
          <a:ext cx="8523287" cy="4270375"/>
        </p:xfrm>
        <a:graphic>
          <a:graphicData uri="http://schemas.openxmlformats.org/presentationml/2006/ole">
            <mc:AlternateContent xmlns:mc="http://schemas.openxmlformats.org/markup-compatibility/2006">
              <mc:Choice xmlns:v="urn:schemas-microsoft-com:vml" Requires="v">
                <p:oleObj spid="_x0000_s38025" name="Worksheet" r:id="rId5" imgW="8801152" imgH="4457683" progId="Excel.Sheet.8">
                  <p:embed/>
                </p:oleObj>
              </mc:Choice>
              <mc:Fallback>
                <p:oleObj name="Worksheet" r:id="rId5" imgW="8801152" imgH="4457683" progId="Excel.Sheet.8">
                  <p:embed/>
                  <p:pic>
                    <p:nvPicPr>
                      <p:cNvPr id="0" name="Picture 43"/>
                      <p:cNvPicPr>
                        <a:picLocks noChangeArrowheads="1"/>
                      </p:cNvPicPr>
                      <p:nvPr/>
                    </p:nvPicPr>
                    <p:blipFill>
                      <a:blip r:embed="rId6"/>
                      <a:srcRect/>
                      <a:stretch>
                        <a:fillRect/>
                      </a:stretch>
                    </p:blipFill>
                    <p:spPr bwMode="auto">
                      <a:xfrm>
                        <a:off x="439738" y="1282700"/>
                        <a:ext cx="8523287" cy="4270375"/>
                      </a:xfrm>
                      <a:prstGeom prst="rect">
                        <a:avLst/>
                      </a:prstGeom>
                      <a:noFill/>
                    </p:spPr>
                  </p:pic>
                </p:oleObj>
              </mc:Fallback>
            </mc:AlternateContent>
          </a:graphicData>
        </a:graphic>
      </p:graphicFrame>
      <p:sp>
        <p:nvSpPr>
          <p:cNvPr id="27652" name="TextBox 3"/>
          <p:cNvSpPr txBox="1">
            <a:spLocks noChangeArrowheads="1"/>
          </p:cNvSpPr>
          <p:nvPr/>
        </p:nvSpPr>
        <p:spPr bwMode="auto">
          <a:xfrm>
            <a:off x="76200" y="6321623"/>
            <a:ext cx="9067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pPr>
            <a:r>
              <a:rPr lang="en-US" sz="1400" dirty="0" err="1" smtClean="0">
                <a:latin typeface="Adobe Garamond Pro" panose="02020502060506020403" pitchFamily="18" charset="0"/>
                <a:cs typeface="Arial"/>
              </a:rPr>
              <a:t>Giuliano</a:t>
            </a:r>
            <a:r>
              <a:rPr lang="en-US" sz="1400" dirty="0" smtClean="0">
                <a:latin typeface="Adobe Garamond Pro" panose="02020502060506020403" pitchFamily="18" charset="0"/>
                <a:cs typeface="Arial"/>
              </a:rPr>
              <a:t> </a:t>
            </a:r>
            <a:r>
              <a:rPr lang="en-US" sz="1400" dirty="0">
                <a:latin typeface="Adobe Garamond Pro" panose="02020502060506020403" pitchFamily="18" charset="0"/>
                <a:cs typeface="Arial"/>
              </a:rPr>
              <a:t>AR et al. </a:t>
            </a:r>
            <a:r>
              <a:rPr lang="en-US" sz="1400" i="1" dirty="0">
                <a:latin typeface="Adobe Garamond Pro" panose="02020502060506020403" pitchFamily="18" charset="0"/>
                <a:cs typeface="Arial"/>
              </a:rPr>
              <a:t>J Infect Dis. </a:t>
            </a:r>
            <a:r>
              <a:rPr lang="en-US" sz="1400" dirty="0">
                <a:latin typeface="Adobe Garamond Pro" panose="02020502060506020403" pitchFamily="18" charset="0"/>
                <a:cs typeface="Arial"/>
              </a:rPr>
              <a:t>2008;198:827</a:t>
            </a:r>
            <a:r>
              <a:rPr lang="pt-BR" sz="1400" dirty="0">
                <a:latin typeface="Adobe Garamond Pro" panose="02020502060506020403" pitchFamily="18" charset="0"/>
                <a:cs typeface="Arial"/>
              </a:rPr>
              <a:t>–</a:t>
            </a:r>
            <a:r>
              <a:rPr lang="en-US" sz="1400" dirty="0">
                <a:latin typeface="Adobe Garamond Pro" panose="02020502060506020403" pitchFamily="18" charset="0"/>
                <a:cs typeface="Arial"/>
              </a:rPr>
              <a:t>835. </a:t>
            </a:r>
            <a:endParaRPr lang="pt-BR" sz="1400" dirty="0">
              <a:latin typeface="Adobe Garamond Pro" panose="02020502060506020403" pitchFamily="18" charset="0"/>
              <a:cs typeface="Arial"/>
            </a:endParaRPr>
          </a:p>
        </p:txBody>
      </p:sp>
      <p:sp>
        <p:nvSpPr>
          <p:cNvPr id="27653" name="TextBox 5"/>
          <p:cNvSpPr txBox="1">
            <a:spLocks noChangeArrowheads="1"/>
          </p:cNvSpPr>
          <p:nvPr/>
        </p:nvSpPr>
        <p:spPr bwMode="auto">
          <a:xfrm>
            <a:off x="2743200" y="5584031"/>
            <a:ext cx="5713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1600" dirty="0">
                <a:latin typeface="Adobe Garamond Pro" panose="02020502060506020403" pitchFamily="18" charset="0"/>
              </a:rPr>
              <a:t>years</a:t>
            </a:r>
          </a:p>
        </p:txBody>
      </p:sp>
      <p:sp>
        <p:nvSpPr>
          <p:cNvPr id="27654" name="TextBox 6"/>
          <p:cNvSpPr txBox="1">
            <a:spLocks noChangeArrowheads="1"/>
          </p:cNvSpPr>
          <p:nvPr/>
        </p:nvSpPr>
        <p:spPr bwMode="auto">
          <a:xfrm>
            <a:off x="36786" y="2209800"/>
            <a:ext cx="5048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1600" dirty="0">
                <a:latin typeface="Adobe Garamond Pro" panose="02020502060506020403" pitchFamily="18" charset="0"/>
              </a:rPr>
              <a:t>(%)</a:t>
            </a:r>
          </a:p>
        </p:txBody>
      </p:sp>
      <p:sp>
        <p:nvSpPr>
          <p:cNvPr id="4" name="Title 3"/>
          <p:cNvSpPr>
            <a:spLocks noGrp="1"/>
          </p:cNvSpPr>
          <p:nvPr>
            <p:ph type="title"/>
          </p:nvPr>
        </p:nvSpPr>
        <p:spPr/>
        <p:txBody>
          <a:bodyPr>
            <a:normAutofit/>
          </a:bodyPr>
          <a:lstStyle/>
          <a:p>
            <a:r>
              <a:rPr lang="en-US" dirty="0" smtClean="0"/>
              <a:t>Genital HPV Prevalence Rates in Males</a:t>
            </a:r>
            <a:endParaRPr lang="en-US" dirty="0"/>
          </a:p>
        </p:txBody>
      </p:sp>
    </p:spTree>
    <p:extLst>
      <p:ext uri="{BB962C8B-B14F-4D97-AF65-F5344CB8AC3E}">
        <p14:creationId xmlns:p14="http://schemas.microsoft.com/office/powerpoint/2010/main" val="9062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en-US" dirty="0" smtClean="0"/>
              <a:t>How Often </a:t>
            </a:r>
            <a:r>
              <a:rPr lang="en-US" dirty="0"/>
              <a:t>I</a:t>
            </a:r>
            <a:r>
              <a:rPr lang="en-US" dirty="0" smtClean="0"/>
              <a:t>s </a:t>
            </a:r>
            <a:r>
              <a:rPr lang="en-US" dirty="0"/>
              <a:t>G</a:t>
            </a:r>
            <a:r>
              <a:rPr lang="en-US" dirty="0" smtClean="0"/>
              <a:t>enital </a:t>
            </a:r>
            <a:r>
              <a:rPr lang="en-US" dirty="0"/>
              <a:t>W</a:t>
            </a:r>
            <a:r>
              <a:rPr lang="en-US" dirty="0" smtClean="0"/>
              <a:t>arts </a:t>
            </a:r>
            <a:br>
              <a:rPr lang="en-US" dirty="0" smtClean="0"/>
            </a:br>
            <a:r>
              <a:rPr lang="en-US" dirty="0" smtClean="0"/>
              <a:t>Diagnosed at the Doctor’s Office? </a:t>
            </a:r>
          </a:p>
        </p:txBody>
      </p:sp>
      <p:grpSp>
        <p:nvGrpSpPr>
          <p:cNvPr id="2" name="Group 2" descr="Genital Warts—Initial Visits to Physicians’ Offices, United States, 1966–2010"/>
          <p:cNvGrpSpPr>
            <a:grpSpLocks/>
          </p:cNvGrpSpPr>
          <p:nvPr/>
        </p:nvGrpSpPr>
        <p:grpSpPr bwMode="auto">
          <a:xfrm>
            <a:off x="639029" y="1554465"/>
            <a:ext cx="7866249" cy="3551028"/>
            <a:chOff x="676157" y="1710110"/>
            <a:chExt cx="7866466" cy="3551591"/>
          </a:xfrm>
        </p:grpSpPr>
        <p:sp>
          <p:nvSpPr>
            <p:cNvPr id="26630" name="Line 5"/>
            <p:cNvSpPr>
              <a:spLocks noChangeShapeType="1"/>
            </p:cNvSpPr>
            <p:nvPr/>
          </p:nvSpPr>
          <p:spPr bwMode="auto">
            <a:xfrm>
              <a:off x="1189520" y="4759746"/>
              <a:ext cx="7352796"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1" name="Line 6"/>
            <p:cNvSpPr>
              <a:spLocks noChangeShapeType="1"/>
            </p:cNvSpPr>
            <p:nvPr/>
          </p:nvSpPr>
          <p:spPr bwMode="auto">
            <a:xfrm flipV="1">
              <a:off x="1272029"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2" name="Line 7"/>
            <p:cNvSpPr>
              <a:spLocks noChangeShapeType="1"/>
            </p:cNvSpPr>
            <p:nvPr/>
          </p:nvSpPr>
          <p:spPr bwMode="auto">
            <a:xfrm flipV="1">
              <a:off x="143705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3" name="Line 8"/>
            <p:cNvSpPr>
              <a:spLocks noChangeShapeType="1"/>
            </p:cNvSpPr>
            <p:nvPr/>
          </p:nvSpPr>
          <p:spPr bwMode="auto">
            <a:xfrm flipV="1">
              <a:off x="160207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4" name="Line 9"/>
            <p:cNvSpPr>
              <a:spLocks noChangeShapeType="1"/>
            </p:cNvSpPr>
            <p:nvPr/>
          </p:nvSpPr>
          <p:spPr bwMode="auto">
            <a:xfrm flipV="1">
              <a:off x="1765534"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5" name="Line 10"/>
            <p:cNvSpPr>
              <a:spLocks noChangeShapeType="1"/>
            </p:cNvSpPr>
            <p:nvPr/>
          </p:nvSpPr>
          <p:spPr bwMode="auto">
            <a:xfrm flipV="1">
              <a:off x="1930554"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6" name="Line 11"/>
            <p:cNvSpPr>
              <a:spLocks noChangeShapeType="1"/>
            </p:cNvSpPr>
            <p:nvPr/>
          </p:nvSpPr>
          <p:spPr bwMode="auto">
            <a:xfrm flipV="1">
              <a:off x="209557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7" name="Line 12"/>
            <p:cNvSpPr>
              <a:spLocks noChangeShapeType="1"/>
            </p:cNvSpPr>
            <p:nvPr/>
          </p:nvSpPr>
          <p:spPr bwMode="auto">
            <a:xfrm flipV="1">
              <a:off x="2260595"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8" name="Line 13"/>
            <p:cNvSpPr>
              <a:spLocks noChangeShapeType="1"/>
            </p:cNvSpPr>
            <p:nvPr/>
          </p:nvSpPr>
          <p:spPr bwMode="auto">
            <a:xfrm flipV="1">
              <a:off x="242561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39" name="Line 14"/>
            <p:cNvSpPr>
              <a:spLocks noChangeShapeType="1"/>
            </p:cNvSpPr>
            <p:nvPr/>
          </p:nvSpPr>
          <p:spPr bwMode="auto">
            <a:xfrm flipV="1">
              <a:off x="259063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0" name="Line 15"/>
            <p:cNvSpPr>
              <a:spLocks noChangeShapeType="1"/>
            </p:cNvSpPr>
            <p:nvPr/>
          </p:nvSpPr>
          <p:spPr bwMode="auto">
            <a:xfrm flipV="1">
              <a:off x="2758770"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1" name="Line 16"/>
            <p:cNvSpPr>
              <a:spLocks noChangeShapeType="1"/>
            </p:cNvSpPr>
            <p:nvPr/>
          </p:nvSpPr>
          <p:spPr bwMode="auto">
            <a:xfrm flipV="1">
              <a:off x="292379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2" name="Line 17"/>
            <p:cNvSpPr>
              <a:spLocks noChangeShapeType="1"/>
            </p:cNvSpPr>
            <p:nvPr/>
          </p:nvSpPr>
          <p:spPr bwMode="auto">
            <a:xfrm flipV="1">
              <a:off x="308881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3" name="Line 18"/>
            <p:cNvSpPr>
              <a:spLocks noChangeShapeType="1"/>
            </p:cNvSpPr>
            <p:nvPr/>
          </p:nvSpPr>
          <p:spPr bwMode="auto">
            <a:xfrm flipV="1">
              <a:off x="3253831"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4" name="Line 19"/>
            <p:cNvSpPr>
              <a:spLocks noChangeShapeType="1"/>
            </p:cNvSpPr>
            <p:nvPr/>
          </p:nvSpPr>
          <p:spPr bwMode="auto">
            <a:xfrm flipV="1">
              <a:off x="341885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5" name="Line 20"/>
            <p:cNvSpPr>
              <a:spLocks noChangeShapeType="1"/>
            </p:cNvSpPr>
            <p:nvPr/>
          </p:nvSpPr>
          <p:spPr bwMode="auto">
            <a:xfrm flipV="1">
              <a:off x="358387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6" name="Line 21"/>
            <p:cNvSpPr>
              <a:spLocks noChangeShapeType="1"/>
            </p:cNvSpPr>
            <p:nvPr/>
          </p:nvSpPr>
          <p:spPr bwMode="auto">
            <a:xfrm flipV="1">
              <a:off x="3748892"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7" name="Line 22"/>
            <p:cNvSpPr>
              <a:spLocks noChangeShapeType="1"/>
            </p:cNvSpPr>
            <p:nvPr/>
          </p:nvSpPr>
          <p:spPr bwMode="auto">
            <a:xfrm flipV="1">
              <a:off x="391391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8" name="Line 23"/>
            <p:cNvSpPr>
              <a:spLocks noChangeShapeType="1"/>
            </p:cNvSpPr>
            <p:nvPr/>
          </p:nvSpPr>
          <p:spPr bwMode="auto">
            <a:xfrm flipV="1">
              <a:off x="407893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49" name="Line 24"/>
            <p:cNvSpPr>
              <a:spLocks noChangeShapeType="1"/>
            </p:cNvSpPr>
            <p:nvPr/>
          </p:nvSpPr>
          <p:spPr bwMode="auto">
            <a:xfrm flipV="1">
              <a:off x="4243953"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0" name="Line 25"/>
            <p:cNvSpPr>
              <a:spLocks noChangeShapeType="1"/>
            </p:cNvSpPr>
            <p:nvPr/>
          </p:nvSpPr>
          <p:spPr bwMode="auto">
            <a:xfrm flipV="1">
              <a:off x="440741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1" name="Line 26"/>
            <p:cNvSpPr>
              <a:spLocks noChangeShapeType="1"/>
            </p:cNvSpPr>
            <p:nvPr/>
          </p:nvSpPr>
          <p:spPr bwMode="auto">
            <a:xfrm flipV="1">
              <a:off x="4577107"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2" name="Line 27"/>
            <p:cNvSpPr>
              <a:spLocks noChangeShapeType="1"/>
            </p:cNvSpPr>
            <p:nvPr/>
          </p:nvSpPr>
          <p:spPr bwMode="auto">
            <a:xfrm flipV="1">
              <a:off x="4742128"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3" name="Line 28"/>
            <p:cNvSpPr>
              <a:spLocks noChangeShapeType="1"/>
            </p:cNvSpPr>
            <p:nvPr/>
          </p:nvSpPr>
          <p:spPr bwMode="auto">
            <a:xfrm flipV="1">
              <a:off x="490714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4" name="Line 29"/>
            <p:cNvSpPr>
              <a:spLocks noChangeShapeType="1"/>
            </p:cNvSpPr>
            <p:nvPr/>
          </p:nvSpPr>
          <p:spPr bwMode="auto">
            <a:xfrm flipV="1">
              <a:off x="5070611"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5" name="Line 30"/>
            <p:cNvSpPr>
              <a:spLocks noChangeShapeType="1"/>
            </p:cNvSpPr>
            <p:nvPr/>
          </p:nvSpPr>
          <p:spPr bwMode="auto">
            <a:xfrm flipV="1">
              <a:off x="5235632"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6" name="Line 31"/>
            <p:cNvSpPr>
              <a:spLocks noChangeShapeType="1"/>
            </p:cNvSpPr>
            <p:nvPr/>
          </p:nvSpPr>
          <p:spPr bwMode="auto">
            <a:xfrm flipV="1">
              <a:off x="540065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7" name="Line 32"/>
            <p:cNvSpPr>
              <a:spLocks noChangeShapeType="1"/>
            </p:cNvSpPr>
            <p:nvPr/>
          </p:nvSpPr>
          <p:spPr bwMode="auto">
            <a:xfrm flipV="1">
              <a:off x="5565672"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8" name="Line 33"/>
            <p:cNvSpPr>
              <a:spLocks noChangeShapeType="1"/>
            </p:cNvSpPr>
            <p:nvPr/>
          </p:nvSpPr>
          <p:spPr bwMode="auto">
            <a:xfrm flipV="1">
              <a:off x="5730693"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59" name="Line 34"/>
            <p:cNvSpPr>
              <a:spLocks noChangeShapeType="1"/>
            </p:cNvSpPr>
            <p:nvPr/>
          </p:nvSpPr>
          <p:spPr bwMode="auto">
            <a:xfrm flipV="1">
              <a:off x="589571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0" name="Line 35"/>
            <p:cNvSpPr>
              <a:spLocks noChangeShapeType="1"/>
            </p:cNvSpPr>
            <p:nvPr/>
          </p:nvSpPr>
          <p:spPr bwMode="auto">
            <a:xfrm flipV="1">
              <a:off x="6060733"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1" name="Line 36"/>
            <p:cNvSpPr>
              <a:spLocks noChangeShapeType="1"/>
            </p:cNvSpPr>
            <p:nvPr/>
          </p:nvSpPr>
          <p:spPr bwMode="auto">
            <a:xfrm flipV="1">
              <a:off x="6228867"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2" name="Line 37"/>
            <p:cNvSpPr>
              <a:spLocks noChangeShapeType="1"/>
            </p:cNvSpPr>
            <p:nvPr/>
          </p:nvSpPr>
          <p:spPr bwMode="auto">
            <a:xfrm flipV="1">
              <a:off x="639388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3" name="Line 38"/>
            <p:cNvSpPr>
              <a:spLocks noChangeShapeType="1"/>
            </p:cNvSpPr>
            <p:nvPr/>
          </p:nvSpPr>
          <p:spPr bwMode="auto">
            <a:xfrm flipV="1">
              <a:off x="6558908"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4" name="Line 39"/>
            <p:cNvSpPr>
              <a:spLocks noChangeShapeType="1"/>
            </p:cNvSpPr>
            <p:nvPr/>
          </p:nvSpPr>
          <p:spPr bwMode="auto">
            <a:xfrm flipV="1">
              <a:off x="6723928"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5" name="Line 40"/>
            <p:cNvSpPr>
              <a:spLocks noChangeShapeType="1"/>
            </p:cNvSpPr>
            <p:nvPr/>
          </p:nvSpPr>
          <p:spPr bwMode="auto">
            <a:xfrm flipV="1">
              <a:off x="6888949"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6" name="Line 41"/>
            <p:cNvSpPr>
              <a:spLocks noChangeShapeType="1"/>
            </p:cNvSpPr>
            <p:nvPr/>
          </p:nvSpPr>
          <p:spPr bwMode="auto">
            <a:xfrm flipV="1">
              <a:off x="7053969"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7" name="Line 42"/>
            <p:cNvSpPr>
              <a:spLocks noChangeShapeType="1"/>
            </p:cNvSpPr>
            <p:nvPr/>
          </p:nvSpPr>
          <p:spPr bwMode="auto">
            <a:xfrm flipV="1">
              <a:off x="7218990"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8" name="Line 43"/>
            <p:cNvSpPr>
              <a:spLocks noChangeShapeType="1"/>
            </p:cNvSpPr>
            <p:nvPr/>
          </p:nvSpPr>
          <p:spPr bwMode="auto">
            <a:xfrm flipV="1">
              <a:off x="738401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69" name="Line 44"/>
            <p:cNvSpPr>
              <a:spLocks noChangeShapeType="1"/>
            </p:cNvSpPr>
            <p:nvPr/>
          </p:nvSpPr>
          <p:spPr bwMode="auto">
            <a:xfrm flipV="1">
              <a:off x="7549030"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0" name="Line 45"/>
            <p:cNvSpPr>
              <a:spLocks noChangeShapeType="1"/>
            </p:cNvSpPr>
            <p:nvPr/>
          </p:nvSpPr>
          <p:spPr bwMode="auto">
            <a:xfrm flipV="1">
              <a:off x="7712494"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1" name="Line 46"/>
            <p:cNvSpPr>
              <a:spLocks noChangeShapeType="1"/>
            </p:cNvSpPr>
            <p:nvPr/>
          </p:nvSpPr>
          <p:spPr bwMode="auto">
            <a:xfrm flipV="1">
              <a:off x="787751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2" name="Line 47"/>
            <p:cNvSpPr>
              <a:spLocks noChangeShapeType="1"/>
            </p:cNvSpPr>
            <p:nvPr/>
          </p:nvSpPr>
          <p:spPr bwMode="auto">
            <a:xfrm flipV="1">
              <a:off x="8047205"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3" name="Line 48"/>
            <p:cNvSpPr>
              <a:spLocks noChangeShapeType="1"/>
            </p:cNvSpPr>
            <p:nvPr/>
          </p:nvSpPr>
          <p:spPr bwMode="auto">
            <a:xfrm flipV="1">
              <a:off x="8212225" y="4759746"/>
              <a:ext cx="1557" cy="94964"/>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4" name="Line 49"/>
            <p:cNvSpPr>
              <a:spLocks noChangeShapeType="1"/>
            </p:cNvSpPr>
            <p:nvPr/>
          </p:nvSpPr>
          <p:spPr bwMode="auto">
            <a:xfrm flipV="1">
              <a:off x="837724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75" name="Rectangle 50"/>
            <p:cNvSpPr>
              <a:spLocks noChangeArrowheads="1"/>
            </p:cNvSpPr>
            <p:nvPr/>
          </p:nvSpPr>
          <p:spPr bwMode="auto">
            <a:xfrm>
              <a:off x="873453" y="4667226"/>
              <a:ext cx="76946"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0</a:t>
              </a:r>
              <a:endParaRPr lang="en-US" sz="2400" dirty="0">
                <a:solidFill>
                  <a:prstClr val="white"/>
                </a:solidFill>
                <a:latin typeface="Adobe Garamond Pro" panose="02020502060506020403" pitchFamily="18" charset="0"/>
                <a:cs typeface="Arial" pitchFamily="34" charset="0"/>
              </a:endParaRPr>
            </a:p>
          </p:txBody>
        </p:sp>
        <p:sp>
          <p:nvSpPr>
            <p:cNvPr id="26676" name="Rectangle 51"/>
            <p:cNvSpPr>
              <a:spLocks noChangeArrowheads="1"/>
            </p:cNvSpPr>
            <p:nvPr/>
          </p:nvSpPr>
          <p:spPr bwMode="auto">
            <a:xfrm>
              <a:off x="725557" y="4134802"/>
              <a:ext cx="230838"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100</a:t>
              </a:r>
              <a:endParaRPr lang="en-US" sz="2400" dirty="0">
                <a:solidFill>
                  <a:prstClr val="white"/>
                </a:solidFill>
                <a:latin typeface="Adobe Garamond Pro" panose="02020502060506020403" pitchFamily="18" charset="0"/>
                <a:cs typeface="Arial" pitchFamily="34" charset="0"/>
              </a:endParaRPr>
            </a:p>
          </p:txBody>
        </p:sp>
        <p:sp>
          <p:nvSpPr>
            <p:cNvPr id="26677" name="Rectangle 52"/>
            <p:cNvSpPr>
              <a:spLocks noChangeArrowheads="1"/>
            </p:cNvSpPr>
            <p:nvPr/>
          </p:nvSpPr>
          <p:spPr bwMode="auto">
            <a:xfrm>
              <a:off x="725557" y="3603934"/>
              <a:ext cx="230838"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200</a:t>
              </a:r>
              <a:endParaRPr lang="en-US" sz="2400" dirty="0">
                <a:solidFill>
                  <a:prstClr val="white"/>
                </a:solidFill>
                <a:latin typeface="Adobe Garamond Pro" panose="02020502060506020403" pitchFamily="18" charset="0"/>
                <a:cs typeface="Arial" pitchFamily="34" charset="0"/>
              </a:endParaRPr>
            </a:p>
          </p:txBody>
        </p:sp>
        <p:sp>
          <p:nvSpPr>
            <p:cNvPr id="26678" name="Rectangle 53"/>
            <p:cNvSpPr>
              <a:spLocks noChangeArrowheads="1"/>
            </p:cNvSpPr>
            <p:nvPr/>
          </p:nvSpPr>
          <p:spPr bwMode="auto">
            <a:xfrm>
              <a:off x="725557" y="3071510"/>
              <a:ext cx="230838"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300</a:t>
              </a:r>
              <a:endParaRPr lang="en-US" sz="2400" dirty="0">
                <a:solidFill>
                  <a:prstClr val="white"/>
                </a:solidFill>
                <a:latin typeface="Adobe Garamond Pro" panose="02020502060506020403" pitchFamily="18" charset="0"/>
                <a:cs typeface="Arial" pitchFamily="34" charset="0"/>
              </a:endParaRPr>
            </a:p>
          </p:txBody>
        </p:sp>
        <p:sp>
          <p:nvSpPr>
            <p:cNvPr id="26679" name="Rectangle 54"/>
            <p:cNvSpPr>
              <a:spLocks noChangeArrowheads="1"/>
            </p:cNvSpPr>
            <p:nvPr/>
          </p:nvSpPr>
          <p:spPr bwMode="auto">
            <a:xfrm>
              <a:off x="725557" y="2535972"/>
              <a:ext cx="230838"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400</a:t>
              </a:r>
              <a:endParaRPr lang="en-US" sz="2400" dirty="0">
                <a:solidFill>
                  <a:prstClr val="white"/>
                </a:solidFill>
                <a:latin typeface="Adobe Garamond Pro" panose="02020502060506020403" pitchFamily="18" charset="0"/>
                <a:cs typeface="Arial" pitchFamily="34" charset="0"/>
              </a:endParaRPr>
            </a:p>
          </p:txBody>
        </p:sp>
        <p:sp>
          <p:nvSpPr>
            <p:cNvPr id="26680" name="Rectangle 55"/>
            <p:cNvSpPr>
              <a:spLocks noChangeArrowheads="1"/>
            </p:cNvSpPr>
            <p:nvPr/>
          </p:nvSpPr>
          <p:spPr bwMode="auto">
            <a:xfrm>
              <a:off x="725557" y="2003548"/>
              <a:ext cx="230838"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500</a:t>
              </a:r>
              <a:endParaRPr lang="en-US" sz="2400" dirty="0">
                <a:solidFill>
                  <a:prstClr val="white"/>
                </a:solidFill>
                <a:latin typeface="Adobe Garamond Pro" panose="02020502060506020403" pitchFamily="18" charset="0"/>
                <a:cs typeface="Arial" pitchFamily="34" charset="0"/>
              </a:endParaRPr>
            </a:p>
          </p:txBody>
        </p:sp>
        <p:sp>
          <p:nvSpPr>
            <p:cNvPr id="26681" name="Line 56"/>
            <p:cNvSpPr>
              <a:spLocks noChangeShapeType="1"/>
            </p:cNvSpPr>
            <p:nvPr/>
          </p:nvSpPr>
          <p:spPr bwMode="auto">
            <a:xfrm flipV="1">
              <a:off x="1189520" y="2096068"/>
              <a:ext cx="1557" cy="266367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2" name="Line 57"/>
            <p:cNvSpPr>
              <a:spLocks noChangeShapeType="1"/>
            </p:cNvSpPr>
            <p:nvPr/>
          </p:nvSpPr>
          <p:spPr bwMode="auto">
            <a:xfrm>
              <a:off x="1012045" y="4759746"/>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3" name="Line 58"/>
            <p:cNvSpPr>
              <a:spLocks noChangeShapeType="1"/>
            </p:cNvSpPr>
            <p:nvPr/>
          </p:nvSpPr>
          <p:spPr bwMode="auto">
            <a:xfrm>
              <a:off x="1012045" y="4225765"/>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4" name="Line 59"/>
            <p:cNvSpPr>
              <a:spLocks noChangeShapeType="1"/>
            </p:cNvSpPr>
            <p:nvPr/>
          </p:nvSpPr>
          <p:spPr bwMode="auto">
            <a:xfrm>
              <a:off x="1012045" y="3696455"/>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5" name="Line 60"/>
            <p:cNvSpPr>
              <a:spLocks noChangeShapeType="1"/>
            </p:cNvSpPr>
            <p:nvPr/>
          </p:nvSpPr>
          <p:spPr bwMode="auto">
            <a:xfrm>
              <a:off x="1012045" y="3164030"/>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6" name="Line 61"/>
            <p:cNvSpPr>
              <a:spLocks noChangeShapeType="1"/>
            </p:cNvSpPr>
            <p:nvPr/>
          </p:nvSpPr>
          <p:spPr bwMode="auto">
            <a:xfrm>
              <a:off x="1012045" y="2630049"/>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7" name="Line 62"/>
            <p:cNvSpPr>
              <a:spLocks noChangeShapeType="1"/>
            </p:cNvSpPr>
            <p:nvPr/>
          </p:nvSpPr>
          <p:spPr bwMode="auto">
            <a:xfrm>
              <a:off x="1012045" y="2096068"/>
              <a:ext cx="179032" cy="1556"/>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8" name="Line 63"/>
            <p:cNvSpPr>
              <a:spLocks noChangeShapeType="1"/>
            </p:cNvSpPr>
            <p:nvPr/>
          </p:nvSpPr>
          <p:spPr bwMode="auto">
            <a:xfrm flipH="1">
              <a:off x="1272029" y="4376774"/>
              <a:ext cx="165020" cy="8562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89" name="Line 64"/>
            <p:cNvSpPr>
              <a:spLocks noChangeShapeType="1"/>
            </p:cNvSpPr>
            <p:nvPr/>
          </p:nvSpPr>
          <p:spPr bwMode="auto">
            <a:xfrm flipH="1">
              <a:off x="1437050" y="4294264"/>
              <a:ext cx="165020" cy="82510"/>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0" name="Line 65"/>
            <p:cNvSpPr>
              <a:spLocks noChangeShapeType="1"/>
            </p:cNvSpPr>
            <p:nvPr/>
          </p:nvSpPr>
          <p:spPr bwMode="auto">
            <a:xfrm flipH="1" flipV="1">
              <a:off x="1602070" y="4294264"/>
              <a:ext cx="163464" cy="141668"/>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1" name="Line 66"/>
            <p:cNvSpPr>
              <a:spLocks noChangeShapeType="1"/>
            </p:cNvSpPr>
            <p:nvPr/>
          </p:nvSpPr>
          <p:spPr bwMode="auto">
            <a:xfrm flipH="1">
              <a:off x="1765534" y="4124573"/>
              <a:ext cx="165020" cy="311359"/>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2" name="Line 67"/>
            <p:cNvSpPr>
              <a:spLocks noChangeShapeType="1"/>
            </p:cNvSpPr>
            <p:nvPr/>
          </p:nvSpPr>
          <p:spPr bwMode="auto">
            <a:xfrm flipH="1">
              <a:off x="1930554" y="4079426"/>
              <a:ext cx="165020" cy="45147"/>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3" name="Line 68"/>
            <p:cNvSpPr>
              <a:spLocks noChangeShapeType="1"/>
            </p:cNvSpPr>
            <p:nvPr/>
          </p:nvSpPr>
          <p:spPr bwMode="auto">
            <a:xfrm flipH="1">
              <a:off x="2095575" y="3884826"/>
              <a:ext cx="165020" cy="194599"/>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4" name="Line 69"/>
            <p:cNvSpPr>
              <a:spLocks noChangeShapeType="1"/>
            </p:cNvSpPr>
            <p:nvPr/>
          </p:nvSpPr>
          <p:spPr bwMode="auto">
            <a:xfrm flipH="1">
              <a:off x="2260595" y="3704238"/>
              <a:ext cx="165020" cy="180588"/>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5" name="Line 70"/>
            <p:cNvSpPr>
              <a:spLocks noChangeShapeType="1"/>
            </p:cNvSpPr>
            <p:nvPr/>
          </p:nvSpPr>
          <p:spPr bwMode="auto">
            <a:xfrm flipH="1">
              <a:off x="2425615" y="3685556"/>
              <a:ext cx="165020" cy="18682"/>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6" name="Line 71"/>
            <p:cNvSpPr>
              <a:spLocks noChangeShapeType="1"/>
            </p:cNvSpPr>
            <p:nvPr/>
          </p:nvSpPr>
          <p:spPr bwMode="auto">
            <a:xfrm flipH="1" flipV="1">
              <a:off x="2590636" y="3685556"/>
              <a:ext cx="168134" cy="112089"/>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7" name="Line 72"/>
            <p:cNvSpPr>
              <a:spLocks noChangeShapeType="1"/>
            </p:cNvSpPr>
            <p:nvPr/>
          </p:nvSpPr>
          <p:spPr bwMode="auto">
            <a:xfrm flipH="1">
              <a:off x="2758770" y="3606160"/>
              <a:ext cx="165020" cy="19148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8" name="Line 73"/>
            <p:cNvSpPr>
              <a:spLocks noChangeShapeType="1"/>
            </p:cNvSpPr>
            <p:nvPr/>
          </p:nvSpPr>
          <p:spPr bwMode="auto">
            <a:xfrm flipH="1">
              <a:off x="2923790" y="3584365"/>
              <a:ext cx="165020" cy="2179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699" name="Line 74"/>
            <p:cNvSpPr>
              <a:spLocks noChangeShapeType="1"/>
            </p:cNvSpPr>
            <p:nvPr/>
          </p:nvSpPr>
          <p:spPr bwMode="auto">
            <a:xfrm flipH="1">
              <a:off x="3088811" y="3329051"/>
              <a:ext cx="165020" cy="25531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0" name="Line 75"/>
            <p:cNvSpPr>
              <a:spLocks noChangeShapeType="1"/>
            </p:cNvSpPr>
            <p:nvPr/>
          </p:nvSpPr>
          <p:spPr bwMode="auto">
            <a:xfrm flipH="1" flipV="1">
              <a:off x="3253831" y="3329051"/>
              <a:ext cx="165020" cy="364290"/>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1" name="Line 76"/>
            <p:cNvSpPr>
              <a:spLocks noChangeShapeType="1"/>
            </p:cNvSpPr>
            <p:nvPr/>
          </p:nvSpPr>
          <p:spPr bwMode="auto">
            <a:xfrm flipH="1">
              <a:off x="3418851" y="3598376"/>
              <a:ext cx="165020" cy="94964"/>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2" name="Line 77"/>
            <p:cNvSpPr>
              <a:spLocks noChangeShapeType="1"/>
            </p:cNvSpPr>
            <p:nvPr/>
          </p:nvSpPr>
          <p:spPr bwMode="auto">
            <a:xfrm flipH="1" flipV="1">
              <a:off x="3583872" y="3598376"/>
              <a:ext cx="165020" cy="14322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3" name="Line 78"/>
            <p:cNvSpPr>
              <a:spLocks noChangeShapeType="1"/>
            </p:cNvSpPr>
            <p:nvPr/>
          </p:nvSpPr>
          <p:spPr bwMode="auto">
            <a:xfrm flipH="1">
              <a:off x="3748892" y="3395992"/>
              <a:ext cx="165020" cy="345609"/>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4" name="Line 79"/>
            <p:cNvSpPr>
              <a:spLocks noChangeShapeType="1"/>
            </p:cNvSpPr>
            <p:nvPr/>
          </p:nvSpPr>
          <p:spPr bwMode="auto">
            <a:xfrm flipH="1" flipV="1">
              <a:off x="3913912" y="3395992"/>
              <a:ext cx="165020" cy="28489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5" name="Line 80"/>
            <p:cNvSpPr>
              <a:spLocks noChangeShapeType="1"/>
            </p:cNvSpPr>
            <p:nvPr/>
          </p:nvSpPr>
          <p:spPr bwMode="auto">
            <a:xfrm flipH="1">
              <a:off x="4078933" y="3565684"/>
              <a:ext cx="165020" cy="11520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6" name="Line 81"/>
            <p:cNvSpPr>
              <a:spLocks noChangeShapeType="1"/>
            </p:cNvSpPr>
            <p:nvPr/>
          </p:nvSpPr>
          <p:spPr bwMode="auto">
            <a:xfrm flipH="1">
              <a:off x="4243953" y="3358629"/>
              <a:ext cx="163464" cy="20705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7" name="Line 82"/>
            <p:cNvSpPr>
              <a:spLocks noChangeShapeType="1"/>
            </p:cNvSpPr>
            <p:nvPr/>
          </p:nvSpPr>
          <p:spPr bwMode="auto">
            <a:xfrm flipH="1">
              <a:off x="4407416" y="3294801"/>
              <a:ext cx="169691" cy="63828"/>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8" name="Line 83"/>
            <p:cNvSpPr>
              <a:spLocks noChangeShapeType="1"/>
            </p:cNvSpPr>
            <p:nvPr/>
          </p:nvSpPr>
          <p:spPr bwMode="auto">
            <a:xfrm flipH="1">
              <a:off x="4577107" y="2888477"/>
              <a:ext cx="165020" cy="40632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09" name="Line 84"/>
            <p:cNvSpPr>
              <a:spLocks noChangeShapeType="1"/>
            </p:cNvSpPr>
            <p:nvPr/>
          </p:nvSpPr>
          <p:spPr bwMode="auto">
            <a:xfrm flipH="1" flipV="1">
              <a:off x="4742128" y="2888477"/>
              <a:ext cx="165020" cy="326927"/>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0" name="Line 85"/>
            <p:cNvSpPr>
              <a:spLocks noChangeShapeType="1"/>
            </p:cNvSpPr>
            <p:nvPr/>
          </p:nvSpPr>
          <p:spPr bwMode="auto">
            <a:xfrm flipH="1" flipV="1">
              <a:off x="4907148" y="3215404"/>
              <a:ext cx="163464" cy="37674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1" name="Line 86"/>
            <p:cNvSpPr>
              <a:spLocks noChangeShapeType="1"/>
            </p:cNvSpPr>
            <p:nvPr/>
          </p:nvSpPr>
          <p:spPr bwMode="auto">
            <a:xfrm flipH="1">
              <a:off x="5070611" y="3294801"/>
              <a:ext cx="165020" cy="297348"/>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2" name="Line 87"/>
            <p:cNvSpPr>
              <a:spLocks noChangeShapeType="1"/>
            </p:cNvSpPr>
            <p:nvPr/>
          </p:nvSpPr>
          <p:spPr bwMode="auto">
            <a:xfrm flipH="1">
              <a:off x="5235632" y="3257438"/>
              <a:ext cx="165020" cy="37363"/>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3" name="Line 88"/>
            <p:cNvSpPr>
              <a:spLocks noChangeShapeType="1"/>
            </p:cNvSpPr>
            <p:nvPr/>
          </p:nvSpPr>
          <p:spPr bwMode="auto">
            <a:xfrm flipH="1" flipV="1">
              <a:off x="5400652" y="3257438"/>
              <a:ext cx="165020" cy="340938"/>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4" name="Line 89"/>
            <p:cNvSpPr>
              <a:spLocks noChangeShapeType="1"/>
            </p:cNvSpPr>
            <p:nvPr/>
          </p:nvSpPr>
          <p:spPr bwMode="auto">
            <a:xfrm flipH="1" flipV="1">
              <a:off x="5565672" y="3598376"/>
              <a:ext cx="165020" cy="273996"/>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5" name="Line 90"/>
            <p:cNvSpPr>
              <a:spLocks noChangeShapeType="1"/>
            </p:cNvSpPr>
            <p:nvPr/>
          </p:nvSpPr>
          <p:spPr bwMode="auto">
            <a:xfrm flipH="1">
              <a:off x="5730693" y="3486287"/>
              <a:ext cx="165020" cy="38608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6" name="Line 91"/>
            <p:cNvSpPr>
              <a:spLocks noChangeShapeType="1"/>
            </p:cNvSpPr>
            <p:nvPr/>
          </p:nvSpPr>
          <p:spPr bwMode="auto">
            <a:xfrm flipH="1">
              <a:off x="5895713" y="3411560"/>
              <a:ext cx="165020" cy="74726"/>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7" name="Line 92"/>
            <p:cNvSpPr>
              <a:spLocks noChangeShapeType="1"/>
            </p:cNvSpPr>
            <p:nvPr/>
          </p:nvSpPr>
          <p:spPr bwMode="auto">
            <a:xfrm flipH="1" flipV="1">
              <a:off x="6060733" y="3411560"/>
              <a:ext cx="168134" cy="330041"/>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8" name="Line 93"/>
            <p:cNvSpPr>
              <a:spLocks noChangeShapeType="1"/>
            </p:cNvSpPr>
            <p:nvPr/>
          </p:nvSpPr>
          <p:spPr bwMode="auto">
            <a:xfrm flipH="1" flipV="1">
              <a:off x="6228867" y="3741601"/>
              <a:ext cx="165020" cy="247530"/>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19" name="Line 94"/>
            <p:cNvSpPr>
              <a:spLocks noChangeShapeType="1"/>
            </p:cNvSpPr>
            <p:nvPr/>
          </p:nvSpPr>
          <p:spPr bwMode="auto">
            <a:xfrm flipH="1">
              <a:off x="6393888" y="3635739"/>
              <a:ext cx="165020" cy="353392"/>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0" name="Line 95"/>
            <p:cNvSpPr>
              <a:spLocks noChangeShapeType="1"/>
            </p:cNvSpPr>
            <p:nvPr/>
          </p:nvSpPr>
          <p:spPr bwMode="auto">
            <a:xfrm flipH="1">
              <a:off x="6558908" y="3483173"/>
              <a:ext cx="165020" cy="152566"/>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1" name="Line 96"/>
            <p:cNvSpPr>
              <a:spLocks noChangeShapeType="1"/>
            </p:cNvSpPr>
            <p:nvPr/>
          </p:nvSpPr>
          <p:spPr bwMode="auto">
            <a:xfrm flipH="1" flipV="1">
              <a:off x="6723928" y="3483173"/>
              <a:ext cx="165020" cy="10430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2" name="Line 97"/>
            <p:cNvSpPr>
              <a:spLocks noChangeShapeType="1"/>
            </p:cNvSpPr>
            <p:nvPr/>
          </p:nvSpPr>
          <p:spPr bwMode="auto">
            <a:xfrm flipH="1">
              <a:off x="6888949" y="3520536"/>
              <a:ext cx="165020" cy="66942"/>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3" name="Line 98"/>
            <p:cNvSpPr>
              <a:spLocks noChangeShapeType="1"/>
            </p:cNvSpPr>
            <p:nvPr/>
          </p:nvSpPr>
          <p:spPr bwMode="auto">
            <a:xfrm flipH="1">
              <a:off x="7053969" y="3343061"/>
              <a:ext cx="165020" cy="17747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4" name="Line 99"/>
            <p:cNvSpPr>
              <a:spLocks noChangeShapeType="1"/>
            </p:cNvSpPr>
            <p:nvPr/>
          </p:nvSpPr>
          <p:spPr bwMode="auto">
            <a:xfrm flipH="1" flipV="1">
              <a:off x="7218990" y="3343061"/>
              <a:ext cx="165020" cy="12454"/>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5" name="Line 100"/>
            <p:cNvSpPr>
              <a:spLocks noChangeShapeType="1"/>
            </p:cNvSpPr>
            <p:nvPr/>
          </p:nvSpPr>
          <p:spPr bwMode="auto">
            <a:xfrm flipH="1">
              <a:off x="7384010" y="3076850"/>
              <a:ext cx="165020" cy="278666"/>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6" name="Line 101"/>
            <p:cNvSpPr>
              <a:spLocks noChangeShapeType="1"/>
            </p:cNvSpPr>
            <p:nvPr/>
          </p:nvSpPr>
          <p:spPr bwMode="auto">
            <a:xfrm flipH="1">
              <a:off x="7549030" y="2858898"/>
              <a:ext cx="163464" cy="217951"/>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7" name="Line 102"/>
            <p:cNvSpPr>
              <a:spLocks noChangeShapeType="1"/>
            </p:cNvSpPr>
            <p:nvPr/>
          </p:nvSpPr>
          <p:spPr bwMode="auto">
            <a:xfrm flipH="1">
              <a:off x="7712494" y="2513290"/>
              <a:ext cx="165020" cy="345609"/>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8" name="Line 103"/>
            <p:cNvSpPr>
              <a:spLocks noChangeShapeType="1"/>
            </p:cNvSpPr>
            <p:nvPr/>
          </p:nvSpPr>
          <p:spPr bwMode="auto">
            <a:xfrm flipH="1" flipV="1">
              <a:off x="7877515" y="2513290"/>
              <a:ext cx="169691" cy="586912"/>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29" name="Line 104"/>
            <p:cNvSpPr>
              <a:spLocks noChangeShapeType="1"/>
            </p:cNvSpPr>
            <p:nvPr/>
          </p:nvSpPr>
          <p:spPr bwMode="auto">
            <a:xfrm flipH="1">
              <a:off x="8047205" y="2709446"/>
              <a:ext cx="165020" cy="390755"/>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30" name="Line 105"/>
            <p:cNvSpPr>
              <a:spLocks noChangeShapeType="1"/>
            </p:cNvSpPr>
            <p:nvPr/>
          </p:nvSpPr>
          <p:spPr bwMode="auto">
            <a:xfrm flipH="1" flipV="1">
              <a:off x="8212225" y="2709446"/>
              <a:ext cx="165020" cy="149452"/>
            </a:xfrm>
            <a:prstGeom prst="line">
              <a:avLst/>
            </a:prstGeom>
            <a:noFill/>
            <a:ln w="28575" cap="rnd">
              <a:solidFill>
                <a:srgbClr val="0055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31" name="Rectangle 106"/>
            <p:cNvSpPr>
              <a:spLocks noChangeArrowheads="1"/>
            </p:cNvSpPr>
            <p:nvPr/>
          </p:nvSpPr>
          <p:spPr bwMode="auto">
            <a:xfrm>
              <a:off x="8061217"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2008</a:t>
              </a:r>
              <a:endParaRPr lang="en-US" sz="2400" dirty="0">
                <a:solidFill>
                  <a:prstClr val="white"/>
                </a:solidFill>
                <a:latin typeface="Adobe Garamond Pro" panose="02020502060506020403" pitchFamily="18" charset="0"/>
                <a:cs typeface="Arial" pitchFamily="34" charset="0"/>
              </a:endParaRPr>
            </a:p>
          </p:txBody>
        </p:sp>
        <p:sp>
          <p:nvSpPr>
            <p:cNvPr id="26732" name="Rectangle 107"/>
            <p:cNvSpPr>
              <a:spLocks noChangeArrowheads="1"/>
            </p:cNvSpPr>
            <p:nvPr/>
          </p:nvSpPr>
          <p:spPr bwMode="auto">
            <a:xfrm>
              <a:off x="7566155"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2005</a:t>
              </a:r>
              <a:endParaRPr lang="en-US" sz="2400" dirty="0">
                <a:solidFill>
                  <a:prstClr val="white"/>
                </a:solidFill>
                <a:latin typeface="Adobe Garamond Pro" panose="02020502060506020403" pitchFamily="18" charset="0"/>
                <a:cs typeface="Arial" pitchFamily="34" charset="0"/>
              </a:endParaRPr>
            </a:p>
          </p:txBody>
        </p:sp>
        <p:sp>
          <p:nvSpPr>
            <p:cNvPr id="26733" name="Rectangle 108"/>
            <p:cNvSpPr>
              <a:spLocks noChangeArrowheads="1"/>
            </p:cNvSpPr>
            <p:nvPr/>
          </p:nvSpPr>
          <p:spPr bwMode="auto">
            <a:xfrm>
              <a:off x="7071094"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2002</a:t>
              </a:r>
              <a:endParaRPr lang="en-US" sz="2400" dirty="0">
                <a:solidFill>
                  <a:prstClr val="white"/>
                </a:solidFill>
                <a:latin typeface="Adobe Garamond Pro" panose="02020502060506020403" pitchFamily="18" charset="0"/>
                <a:cs typeface="Arial" pitchFamily="34" charset="0"/>
              </a:endParaRPr>
            </a:p>
          </p:txBody>
        </p:sp>
        <p:sp>
          <p:nvSpPr>
            <p:cNvPr id="26734" name="Rectangle 109"/>
            <p:cNvSpPr>
              <a:spLocks noChangeArrowheads="1"/>
            </p:cNvSpPr>
            <p:nvPr/>
          </p:nvSpPr>
          <p:spPr bwMode="auto">
            <a:xfrm>
              <a:off x="6574476"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1999</a:t>
              </a:r>
              <a:endParaRPr lang="en-US" sz="2400" dirty="0">
                <a:solidFill>
                  <a:prstClr val="white"/>
                </a:solidFill>
                <a:latin typeface="Adobe Garamond Pro" panose="02020502060506020403" pitchFamily="18" charset="0"/>
                <a:cs typeface="Arial" pitchFamily="34" charset="0"/>
              </a:endParaRPr>
            </a:p>
          </p:txBody>
        </p:sp>
        <p:sp>
          <p:nvSpPr>
            <p:cNvPr id="26735" name="Rectangle 110"/>
            <p:cNvSpPr>
              <a:spLocks noChangeArrowheads="1"/>
            </p:cNvSpPr>
            <p:nvPr/>
          </p:nvSpPr>
          <p:spPr bwMode="auto">
            <a:xfrm>
              <a:off x="6079415"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1996</a:t>
              </a:r>
              <a:endParaRPr lang="en-US" sz="2400" dirty="0">
                <a:solidFill>
                  <a:prstClr val="white"/>
                </a:solidFill>
                <a:latin typeface="Adobe Garamond Pro" panose="02020502060506020403" pitchFamily="18" charset="0"/>
                <a:cs typeface="Arial" pitchFamily="34" charset="0"/>
              </a:endParaRPr>
            </a:p>
          </p:txBody>
        </p:sp>
        <p:sp>
          <p:nvSpPr>
            <p:cNvPr id="26736" name="Rectangle 111"/>
            <p:cNvSpPr>
              <a:spLocks noChangeArrowheads="1"/>
            </p:cNvSpPr>
            <p:nvPr/>
          </p:nvSpPr>
          <p:spPr bwMode="auto">
            <a:xfrm>
              <a:off x="5582798"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1993</a:t>
              </a:r>
              <a:endParaRPr lang="en-US" sz="2400" dirty="0">
                <a:solidFill>
                  <a:prstClr val="white"/>
                </a:solidFill>
                <a:latin typeface="Adobe Garamond Pro" panose="02020502060506020403" pitchFamily="18" charset="0"/>
                <a:cs typeface="Arial" pitchFamily="34" charset="0"/>
              </a:endParaRPr>
            </a:p>
          </p:txBody>
        </p:sp>
        <p:sp>
          <p:nvSpPr>
            <p:cNvPr id="26737" name="Rectangle 112"/>
            <p:cNvSpPr>
              <a:spLocks noChangeArrowheads="1"/>
            </p:cNvSpPr>
            <p:nvPr/>
          </p:nvSpPr>
          <p:spPr bwMode="auto">
            <a:xfrm>
              <a:off x="5087736"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1990</a:t>
              </a:r>
              <a:endParaRPr lang="en-US" sz="2400" dirty="0">
                <a:solidFill>
                  <a:prstClr val="white"/>
                </a:solidFill>
                <a:latin typeface="Adobe Garamond Pro" panose="02020502060506020403" pitchFamily="18" charset="0"/>
                <a:cs typeface="Arial" pitchFamily="34" charset="0"/>
              </a:endParaRPr>
            </a:p>
          </p:txBody>
        </p:sp>
        <p:sp>
          <p:nvSpPr>
            <p:cNvPr id="26738" name="Rectangle 113"/>
            <p:cNvSpPr>
              <a:spLocks noChangeArrowheads="1"/>
            </p:cNvSpPr>
            <p:nvPr/>
          </p:nvSpPr>
          <p:spPr bwMode="auto">
            <a:xfrm>
              <a:off x="4591118"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1987</a:t>
              </a:r>
              <a:endParaRPr lang="en-US" sz="2400" dirty="0">
                <a:solidFill>
                  <a:prstClr val="white"/>
                </a:solidFill>
                <a:latin typeface="Adobe Garamond Pro" panose="02020502060506020403" pitchFamily="18" charset="0"/>
                <a:cs typeface="Arial" pitchFamily="34" charset="0"/>
              </a:endParaRPr>
            </a:p>
          </p:txBody>
        </p:sp>
        <p:sp>
          <p:nvSpPr>
            <p:cNvPr id="26739" name="Rectangle 114"/>
            <p:cNvSpPr>
              <a:spLocks noChangeArrowheads="1"/>
            </p:cNvSpPr>
            <p:nvPr/>
          </p:nvSpPr>
          <p:spPr bwMode="auto">
            <a:xfrm>
              <a:off x="4096057"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1984</a:t>
              </a:r>
              <a:endParaRPr lang="en-US" sz="2400" dirty="0">
                <a:solidFill>
                  <a:prstClr val="white"/>
                </a:solidFill>
                <a:latin typeface="Adobe Garamond Pro" panose="02020502060506020403" pitchFamily="18" charset="0"/>
                <a:cs typeface="Arial" pitchFamily="34" charset="0"/>
              </a:endParaRPr>
            </a:p>
          </p:txBody>
        </p:sp>
        <p:sp>
          <p:nvSpPr>
            <p:cNvPr id="26740" name="Rectangle 115"/>
            <p:cNvSpPr>
              <a:spLocks noChangeArrowheads="1"/>
            </p:cNvSpPr>
            <p:nvPr/>
          </p:nvSpPr>
          <p:spPr bwMode="auto">
            <a:xfrm>
              <a:off x="3600996"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1981</a:t>
              </a:r>
              <a:endParaRPr lang="en-US" sz="2400" dirty="0">
                <a:solidFill>
                  <a:prstClr val="white"/>
                </a:solidFill>
                <a:latin typeface="Adobe Garamond Pro" panose="02020502060506020403" pitchFamily="18" charset="0"/>
                <a:cs typeface="Arial" pitchFamily="34" charset="0"/>
              </a:endParaRPr>
            </a:p>
          </p:txBody>
        </p:sp>
        <p:sp>
          <p:nvSpPr>
            <p:cNvPr id="26741" name="Rectangle 116"/>
            <p:cNvSpPr>
              <a:spLocks noChangeArrowheads="1"/>
            </p:cNvSpPr>
            <p:nvPr/>
          </p:nvSpPr>
          <p:spPr bwMode="auto">
            <a:xfrm>
              <a:off x="3104378"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1978</a:t>
              </a:r>
              <a:endParaRPr lang="en-US" sz="2400" dirty="0">
                <a:solidFill>
                  <a:prstClr val="white"/>
                </a:solidFill>
                <a:latin typeface="Adobe Garamond Pro" panose="02020502060506020403" pitchFamily="18" charset="0"/>
                <a:cs typeface="Arial" pitchFamily="34" charset="0"/>
              </a:endParaRPr>
            </a:p>
          </p:txBody>
        </p:sp>
        <p:sp>
          <p:nvSpPr>
            <p:cNvPr id="26742" name="Rectangle 117"/>
            <p:cNvSpPr>
              <a:spLocks noChangeArrowheads="1"/>
            </p:cNvSpPr>
            <p:nvPr/>
          </p:nvSpPr>
          <p:spPr bwMode="auto">
            <a:xfrm>
              <a:off x="2609317"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1975</a:t>
              </a:r>
              <a:endParaRPr lang="en-US" sz="2400" dirty="0">
                <a:solidFill>
                  <a:prstClr val="white"/>
                </a:solidFill>
                <a:latin typeface="Adobe Garamond Pro" panose="02020502060506020403" pitchFamily="18" charset="0"/>
                <a:cs typeface="Arial" pitchFamily="34" charset="0"/>
              </a:endParaRPr>
            </a:p>
          </p:txBody>
        </p:sp>
        <p:sp>
          <p:nvSpPr>
            <p:cNvPr id="26743" name="Rectangle 118"/>
            <p:cNvSpPr>
              <a:spLocks noChangeArrowheads="1"/>
            </p:cNvSpPr>
            <p:nvPr/>
          </p:nvSpPr>
          <p:spPr bwMode="auto">
            <a:xfrm>
              <a:off x="2112699"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1972</a:t>
              </a:r>
              <a:endParaRPr lang="en-US" sz="2400" dirty="0">
                <a:solidFill>
                  <a:prstClr val="white"/>
                </a:solidFill>
                <a:latin typeface="Adobe Garamond Pro" panose="02020502060506020403" pitchFamily="18" charset="0"/>
                <a:cs typeface="Arial" pitchFamily="34" charset="0"/>
              </a:endParaRPr>
            </a:p>
          </p:txBody>
        </p:sp>
        <p:sp>
          <p:nvSpPr>
            <p:cNvPr id="26744" name="Rectangle 119"/>
            <p:cNvSpPr>
              <a:spLocks noChangeArrowheads="1"/>
            </p:cNvSpPr>
            <p:nvPr/>
          </p:nvSpPr>
          <p:spPr bwMode="auto">
            <a:xfrm>
              <a:off x="1617638"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1969</a:t>
              </a:r>
              <a:endParaRPr lang="en-US" sz="2400" dirty="0">
                <a:solidFill>
                  <a:prstClr val="white"/>
                </a:solidFill>
                <a:latin typeface="Adobe Garamond Pro" panose="02020502060506020403" pitchFamily="18" charset="0"/>
                <a:cs typeface="Arial" pitchFamily="34" charset="0"/>
              </a:endParaRPr>
            </a:p>
          </p:txBody>
        </p:sp>
        <p:sp>
          <p:nvSpPr>
            <p:cNvPr id="26745" name="Rectangle 120"/>
            <p:cNvSpPr>
              <a:spLocks noChangeArrowheads="1"/>
            </p:cNvSpPr>
            <p:nvPr/>
          </p:nvSpPr>
          <p:spPr bwMode="auto">
            <a:xfrm>
              <a:off x="1121021" y="4857172"/>
              <a:ext cx="307785"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dirty="0">
                  <a:solidFill>
                    <a:srgbClr val="000000"/>
                  </a:solidFill>
                  <a:latin typeface="Adobe Garamond Pro" panose="02020502060506020403" pitchFamily="18" charset="0"/>
                  <a:cs typeface="Arial" pitchFamily="34" charset="0"/>
                </a:rPr>
                <a:t>1966</a:t>
              </a:r>
              <a:endParaRPr lang="en-US" sz="2400" dirty="0">
                <a:solidFill>
                  <a:prstClr val="white"/>
                </a:solidFill>
                <a:latin typeface="Adobe Garamond Pro" panose="02020502060506020403" pitchFamily="18" charset="0"/>
                <a:cs typeface="Arial" pitchFamily="34" charset="0"/>
              </a:endParaRPr>
            </a:p>
          </p:txBody>
        </p:sp>
        <p:sp>
          <p:nvSpPr>
            <p:cNvPr id="26746" name="Rectangle 121"/>
            <p:cNvSpPr>
              <a:spLocks noChangeArrowheads="1"/>
            </p:cNvSpPr>
            <p:nvPr/>
          </p:nvSpPr>
          <p:spPr bwMode="auto">
            <a:xfrm>
              <a:off x="676157" y="1710110"/>
              <a:ext cx="1311357" cy="184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b="1" dirty="0">
                  <a:solidFill>
                    <a:srgbClr val="000000"/>
                  </a:solidFill>
                  <a:latin typeface="Adobe Garamond Pro" panose="02020502060506020403" pitchFamily="18" charset="0"/>
                  <a:cs typeface="Arial" pitchFamily="34" charset="0"/>
                </a:rPr>
                <a:t>Visits (in thousands)</a:t>
              </a:r>
              <a:endParaRPr lang="en-US" sz="2400" dirty="0">
                <a:solidFill>
                  <a:prstClr val="white"/>
                </a:solidFill>
                <a:latin typeface="Adobe Garamond Pro" panose="02020502060506020403" pitchFamily="18" charset="0"/>
                <a:cs typeface="Arial" pitchFamily="34" charset="0"/>
              </a:endParaRPr>
            </a:p>
          </p:txBody>
        </p:sp>
        <p:sp>
          <p:nvSpPr>
            <p:cNvPr id="26747" name="Rectangle 123"/>
            <p:cNvSpPr>
              <a:spLocks noChangeArrowheads="1"/>
            </p:cNvSpPr>
            <p:nvPr/>
          </p:nvSpPr>
          <p:spPr bwMode="auto">
            <a:xfrm>
              <a:off x="4469688" y="5061614"/>
              <a:ext cx="287972" cy="2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300" b="1" dirty="0">
                  <a:solidFill>
                    <a:srgbClr val="000000"/>
                  </a:solidFill>
                  <a:latin typeface="Adobe Garamond Pro" panose="02020502060506020403" pitchFamily="18" charset="0"/>
                  <a:cs typeface="Arial" pitchFamily="34" charset="0"/>
                </a:rPr>
                <a:t>Year</a:t>
              </a:r>
              <a:endParaRPr lang="en-US" sz="2400" dirty="0">
                <a:solidFill>
                  <a:prstClr val="white"/>
                </a:solidFill>
                <a:latin typeface="Adobe Garamond Pro" panose="02020502060506020403" pitchFamily="18" charset="0"/>
                <a:cs typeface="Arial" pitchFamily="34" charset="0"/>
              </a:endParaRPr>
            </a:p>
          </p:txBody>
        </p:sp>
        <p:sp>
          <p:nvSpPr>
            <p:cNvPr id="26748" name="Line 9"/>
            <p:cNvSpPr>
              <a:spLocks noChangeShapeType="1"/>
            </p:cNvSpPr>
            <p:nvPr/>
          </p:nvSpPr>
          <p:spPr bwMode="auto">
            <a:xfrm flipH="1">
              <a:off x="8378803" y="2758995"/>
              <a:ext cx="163513" cy="103188"/>
            </a:xfrm>
            <a:prstGeom prst="line">
              <a:avLst/>
            </a:prstGeom>
            <a:noFill/>
            <a:ln w="28575" cap="rnd">
              <a:solidFill>
                <a:srgbClr val="005695"/>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sp>
          <p:nvSpPr>
            <p:cNvPr id="26749" name="Line 49"/>
            <p:cNvSpPr>
              <a:spLocks noChangeShapeType="1"/>
            </p:cNvSpPr>
            <p:nvPr/>
          </p:nvSpPr>
          <p:spPr bwMode="auto">
            <a:xfrm flipV="1">
              <a:off x="8541066" y="4759746"/>
              <a:ext cx="1557" cy="4981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dirty="0">
                <a:solidFill>
                  <a:prstClr val="white"/>
                </a:solidFill>
                <a:latin typeface="Adobe Garamond Pro" panose="02020502060506020403" pitchFamily="18" charset="0"/>
                <a:cs typeface="Arial" pitchFamily="34" charset="0"/>
              </a:endParaRPr>
            </a:p>
          </p:txBody>
        </p:sp>
      </p:grpSp>
      <p:sp>
        <p:nvSpPr>
          <p:cNvPr id="3" name="Rectangle 2"/>
          <p:cNvSpPr/>
          <p:nvPr/>
        </p:nvSpPr>
        <p:spPr>
          <a:xfrm>
            <a:off x="1880450" y="5215893"/>
            <a:ext cx="5970568" cy="1292662"/>
          </a:xfrm>
          <a:prstGeom prst="rect">
            <a:avLst/>
          </a:prstGeom>
        </p:spPr>
        <p:txBody>
          <a:bodyPr wrap="square">
            <a:noAutofit/>
          </a:bodyPr>
          <a:lstStyle/>
          <a:p>
            <a:pPr>
              <a:defRPr/>
            </a:pPr>
            <a:r>
              <a:rPr lang="en-US" b="1" kern="0" dirty="0">
                <a:solidFill>
                  <a:srgbClr val="000000"/>
                </a:solidFill>
              </a:rPr>
              <a:t>NOTE:</a:t>
            </a:r>
            <a:r>
              <a:rPr lang="en-US" kern="0" dirty="0">
                <a:solidFill>
                  <a:srgbClr val="000000"/>
                </a:solidFill>
              </a:rPr>
              <a:t> The relative standard errors for genital warts estimates of more than 100,000 range from 18% to 30%. </a:t>
            </a:r>
          </a:p>
          <a:p>
            <a:pPr>
              <a:defRPr/>
            </a:pPr>
            <a:endParaRPr lang="en-US" kern="0" dirty="0">
              <a:solidFill>
                <a:srgbClr val="000000"/>
              </a:solidFill>
            </a:endParaRPr>
          </a:p>
          <a:p>
            <a:pPr algn="ctr">
              <a:defRPr/>
            </a:pPr>
            <a:r>
              <a:rPr lang="en-US" sz="1400" kern="0" dirty="0" smtClean="0">
                <a:solidFill>
                  <a:srgbClr val="000000"/>
                </a:solidFill>
                <a:latin typeface="Adobe Garamond Pro" panose="02020502060506020403" pitchFamily="18" charset="0"/>
                <a:cs typeface="Arial"/>
              </a:rPr>
              <a:t>Source: </a:t>
            </a:r>
            <a:r>
              <a:rPr lang="en-US" sz="1400" kern="0" dirty="0">
                <a:solidFill>
                  <a:srgbClr val="000000"/>
                </a:solidFill>
                <a:latin typeface="Adobe Garamond Pro" panose="02020502060506020403" pitchFamily="18" charset="0"/>
                <a:cs typeface="Arial"/>
              </a:rPr>
              <a:t>IMS Health, Integrated Promotional Services™. IMS Health Report, 1966–2010.</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281499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sz="2800" dirty="0" smtClean="0"/>
              <a:t>Age-Specific Anal Canal HPV Prevalence</a:t>
            </a:r>
            <a:br>
              <a:rPr lang="en-US" sz="2800" dirty="0" smtClean="0"/>
            </a:br>
            <a:r>
              <a:rPr lang="en-US" sz="2800" dirty="0" smtClean="0"/>
              <a:t>Among Men Having Sex with Women</a:t>
            </a:r>
          </a:p>
        </p:txBody>
      </p:sp>
      <p:pic>
        <p:nvPicPr>
          <p:cNvPr id="28675" name="Chart 4"/>
          <p:cNvPicPr>
            <a:picLocks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2438400"/>
            <a:ext cx="8991600" cy="4267200"/>
          </a:xfrm>
          <a:prstGeom prst="rect">
            <a:avLst/>
          </a:prstGeom>
          <a:solidFill>
            <a:schemeClr val="tx2"/>
          </a:solidFill>
          <a:ln>
            <a:noFill/>
          </a:ln>
          <a:extLst/>
        </p:spPr>
      </p:pic>
      <p:sp>
        <p:nvSpPr>
          <p:cNvPr id="2" name="TextBox 1"/>
          <p:cNvSpPr txBox="1"/>
          <p:nvPr/>
        </p:nvSpPr>
        <p:spPr>
          <a:xfrm>
            <a:off x="1524000" y="6397823"/>
            <a:ext cx="5791200" cy="307777"/>
          </a:xfrm>
          <a:prstGeom prst="rect">
            <a:avLst/>
          </a:prstGeom>
          <a:noFill/>
        </p:spPr>
        <p:txBody>
          <a:bodyPr wrap="square" rtlCol="0">
            <a:spAutoFit/>
          </a:bodyPr>
          <a:lstStyle/>
          <a:p>
            <a:pPr algn="ctr">
              <a:defRPr/>
            </a:pPr>
            <a:r>
              <a:rPr lang="en-US" sz="1400" dirty="0">
                <a:solidFill>
                  <a:prstClr val="white"/>
                </a:solidFill>
                <a:latin typeface="Adobe Garamond Pro" panose="02020502060506020403" pitchFamily="18" charset="0"/>
                <a:cs typeface="Arial"/>
              </a:rPr>
              <a:t>Nyitray  AG, et al. J Infect Dis. 2010;201:</a:t>
            </a:r>
            <a:r>
              <a:rPr lang="en-US" sz="1400" dirty="0" smtClean="0">
                <a:solidFill>
                  <a:prstClr val="white"/>
                </a:solidFill>
                <a:latin typeface="Adobe Garamond Pro" panose="02020502060506020403" pitchFamily="18" charset="0"/>
                <a:cs typeface="Arial"/>
              </a:rPr>
              <a:t>1498–1508 </a:t>
            </a:r>
            <a:endParaRPr lang="en-US" sz="1400" dirty="0">
              <a:solidFill>
                <a:prstClr val="white"/>
              </a:solidFill>
              <a:latin typeface="Adobe Garamond Pro" panose="02020502060506020403" pitchFamily="18" charset="0"/>
              <a:cs typeface="Arial"/>
            </a:endParaRPr>
          </a:p>
        </p:txBody>
      </p:sp>
      <p:sp>
        <p:nvSpPr>
          <p:cNvPr id="4" name="TextBox 3"/>
          <p:cNvSpPr txBox="1"/>
          <p:nvPr/>
        </p:nvSpPr>
        <p:spPr>
          <a:xfrm>
            <a:off x="0" y="1143000"/>
            <a:ext cx="9144000" cy="1631216"/>
          </a:xfrm>
          <a:prstGeom prst="rect">
            <a:avLst/>
          </a:prstGeom>
          <a:solidFill>
            <a:srgbClr val="92D050"/>
          </a:solidFill>
          <a:ln w="38100">
            <a:solidFill>
              <a:schemeClr val="bg2"/>
            </a:solidFill>
          </a:ln>
        </p:spPr>
        <p:txBody>
          <a:bodyPr wrap="square" rtlCol="0">
            <a:spAutoFit/>
          </a:bodyPr>
          <a:lstStyle/>
          <a:p>
            <a:r>
              <a:rPr lang="en-US" sz="2800" dirty="0" smtClean="0">
                <a:solidFill>
                  <a:srgbClr val="FFFFFF"/>
                </a:solidFill>
              </a:rPr>
              <a:t>Perianal and possibly anal HPV may be caused by:</a:t>
            </a:r>
          </a:p>
          <a:p>
            <a:pPr marL="457200" indent="-457200">
              <a:buClr>
                <a:srgbClr val="7030A0"/>
              </a:buClr>
              <a:buFont typeface="Wingdings" pitchFamily="2" charset="2"/>
              <a:buChar char="v"/>
            </a:pPr>
            <a:r>
              <a:rPr lang="en-US" sz="2400" dirty="0" smtClean="0">
                <a:solidFill>
                  <a:srgbClr val="FFFFFF"/>
                </a:solidFill>
              </a:rPr>
              <a:t>Autoinoculation</a:t>
            </a:r>
          </a:p>
          <a:p>
            <a:pPr marL="457200" indent="-457200">
              <a:buClr>
                <a:srgbClr val="7030A0"/>
              </a:buClr>
              <a:buFont typeface="Wingdings" pitchFamily="2" charset="2"/>
              <a:buChar char="v"/>
            </a:pPr>
            <a:r>
              <a:rPr lang="en-US" sz="2400" dirty="0" smtClean="0">
                <a:solidFill>
                  <a:srgbClr val="FFFFFF"/>
                </a:solidFill>
              </a:rPr>
              <a:t>Sexual activity other than insertive anal sex</a:t>
            </a:r>
          </a:p>
          <a:p>
            <a:pPr marL="457200" indent="-457200">
              <a:buClr>
                <a:srgbClr val="7030A0"/>
              </a:buClr>
              <a:buFont typeface="Wingdings" pitchFamily="2" charset="2"/>
              <a:buChar char="v"/>
            </a:pPr>
            <a:r>
              <a:rPr lang="en-US" sz="2400" dirty="0" smtClean="0">
                <a:solidFill>
                  <a:srgbClr val="FFFFFF"/>
                </a:solidFill>
              </a:rPr>
              <a:t>Spread from a nearby genital infection site</a:t>
            </a:r>
            <a:endParaRPr lang="en-US" sz="2400" dirty="0">
              <a:solidFill>
                <a:srgbClr val="FFFFFF"/>
              </a:solidFill>
            </a:endParaRPr>
          </a:p>
        </p:txBody>
      </p:sp>
    </p:spTree>
    <p:extLst>
      <p:ext uri="{BB962C8B-B14F-4D97-AF65-F5344CB8AC3E}">
        <p14:creationId xmlns:p14="http://schemas.microsoft.com/office/powerpoint/2010/main" val="1766497135"/>
      </p:ext>
    </p:extLst>
  </p:cSld>
  <p:clrMapOvr>
    <a:masterClrMapping/>
  </p:clrMapOvr>
  <p:transition advTm="6500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443" t="34666" r="16112" b="16444"/>
          <a:stretch>
            <a:fillRect/>
          </a:stretch>
        </p:blipFill>
        <p:spPr bwMode="auto">
          <a:xfrm>
            <a:off x="30163" y="1371600"/>
            <a:ext cx="9113837"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
        <p:nvSpPr>
          <p:cNvPr id="34819" name="TextBox 3"/>
          <p:cNvSpPr txBox="1">
            <a:spLocks noChangeArrowheads="1"/>
          </p:cNvSpPr>
          <p:nvPr/>
        </p:nvSpPr>
        <p:spPr bwMode="auto">
          <a:xfrm>
            <a:off x="1939561" y="6339022"/>
            <a:ext cx="49193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0" fontAlgn="base" hangingPunct="0">
              <a:spcBef>
                <a:spcPct val="0"/>
              </a:spcBef>
              <a:spcAft>
                <a:spcPct val="0"/>
              </a:spcAft>
            </a:pPr>
            <a:r>
              <a:rPr lang="en-US" sz="1400" dirty="0">
                <a:latin typeface="Adobe Garamond Pro" panose="02020502060506020403" pitchFamily="18" charset="0"/>
              </a:rPr>
              <a:t>Gillison ML, et al. </a:t>
            </a:r>
            <a:r>
              <a:rPr lang="en-US" sz="1400" i="1" dirty="0">
                <a:latin typeface="Adobe Garamond Pro" panose="02020502060506020403" pitchFamily="18" charset="0"/>
              </a:rPr>
              <a:t>JAMA</a:t>
            </a:r>
            <a:r>
              <a:rPr lang="en-US" sz="1400" dirty="0">
                <a:latin typeface="Adobe Garamond Pro" panose="02020502060506020403" pitchFamily="18" charset="0"/>
              </a:rPr>
              <a:t>. 2012;307(7):doi:10.1001/jama.2012.101</a:t>
            </a:r>
          </a:p>
        </p:txBody>
      </p:sp>
      <p:sp>
        <p:nvSpPr>
          <p:cNvPr id="2" name="Down Arrow 1"/>
          <p:cNvSpPr/>
          <p:nvPr/>
        </p:nvSpPr>
        <p:spPr>
          <a:xfrm>
            <a:off x="1504119" y="4809711"/>
            <a:ext cx="304800" cy="647700"/>
          </a:xfrm>
          <a:prstGeom prst="downArrow">
            <a:avLst/>
          </a:prstGeom>
          <a:solidFill>
            <a:srgbClr val="660066"/>
          </a:solidFill>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3124200" y="4615070"/>
            <a:ext cx="304800" cy="647700"/>
          </a:xfrm>
          <a:prstGeom prst="downArrow">
            <a:avLst/>
          </a:prstGeom>
          <a:solidFill>
            <a:srgbClr val="660066"/>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6172200" y="5227154"/>
            <a:ext cx="304800" cy="647700"/>
          </a:xfrm>
          <a:prstGeom prst="downArrow">
            <a:avLst/>
          </a:prstGeom>
          <a:solidFill>
            <a:srgbClr val="660066"/>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8044070" y="5208104"/>
            <a:ext cx="304800" cy="647700"/>
          </a:xfrm>
          <a:prstGeom prst="downArrow">
            <a:avLst/>
          </a:prstGeom>
          <a:solidFill>
            <a:srgbClr val="660066"/>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939561" y="2425148"/>
            <a:ext cx="473206" cy="369332"/>
          </a:xfrm>
          <a:prstGeom prst="rect">
            <a:avLst/>
          </a:prstGeom>
          <a:solidFill>
            <a:schemeClr val="accent1"/>
          </a:solidFill>
          <a:ln w="22225">
            <a:solidFill>
              <a:schemeClr val="bg2"/>
            </a:solidFill>
          </a:ln>
        </p:spPr>
        <p:txBody>
          <a:bodyPr wrap="none" rtlCol="0">
            <a:spAutoFit/>
          </a:bodyPr>
          <a:lstStyle/>
          <a:p>
            <a:pPr marL="285750" indent="-285750">
              <a:buClr>
                <a:schemeClr val="accent6">
                  <a:lumMod val="60000"/>
                  <a:lumOff val="40000"/>
                </a:schemeClr>
              </a:buClr>
              <a:buFont typeface="Wingdings" pitchFamily="2" charset="2"/>
              <a:buChar char="v"/>
            </a:pPr>
            <a:endParaRPr lang="en-US" dirty="0" smtClean="0">
              <a:solidFill>
                <a:schemeClr val="bg2"/>
              </a:solidFill>
            </a:endParaRPr>
          </a:p>
        </p:txBody>
      </p:sp>
      <p:sp>
        <p:nvSpPr>
          <p:cNvPr id="5" name="TextBox 4"/>
          <p:cNvSpPr txBox="1"/>
          <p:nvPr/>
        </p:nvSpPr>
        <p:spPr>
          <a:xfrm>
            <a:off x="753930" y="3095535"/>
            <a:ext cx="2056973" cy="369332"/>
          </a:xfrm>
          <a:prstGeom prst="rect">
            <a:avLst/>
          </a:prstGeom>
          <a:noFill/>
        </p:spPr>
        <p:txBody>
          <a:bodyPr wrap="none" rtlCol="0">
            <a:spAutoFit/>
          </a:bodyPr>
          <a:lstStyle/>
          <a:p>
            <a:r>
              <a:rPr lang="en-US" dirty="0" smtClean="0">
                <a:solidFill>
                  <a:srgbClr val="FF0000"/>
                </a:solidFill>
              </a:rPr>
              <a:t>Prevalence 10.1%</a:t>
            </a:r>
            <a:endParaRPr lang="en-US" dirty="0">
              <a:solidFill>
                <a:srgbClr val="FF0000"/>
              </a:solidFill>
            </a:endParaRPr>
          </a:p>
        </p:txBody>
      </p:sp>
      <p:sp>
        <p:nvSpPr>
          <p:cNvPr id="11" name="TextBox 10"/>
          <p:cNvSpPr txBox="1"/>
          <p:nvPr/>
        </p:nvSpPr>
        <p:spPr>
          <a:xfrm>
            <a:off x="6759208" y="3071479"/>
            <a:ext cx="1928733" cy="369332"/>
          </a:xfrm>
          <a:prstGeom prst="rect">
            <a:avLst/>
          </a:prstGeom>
          <a:noFill/>
        </p:spPr>
        <p:txBody>
          <a:bodyPr wrap="none" rtlCol="0">
            <a:spAutoFit/>
          </a:bodyPr>
          <a:lstStyle/>
          <a:p>
            <a:r>
              <a:rPr lang="en-US" dirty="0" smtClean="0">
                <a:solidFill>
                  <a:srgbClr val="FF0000"/>
                </a:solidFill>
              </a:rPr>
              <a:t>Prevalence 3.6%</a:t>
            </a:r>
            <a:endParaRPr lang="en-US" dirty="0">
              <a:solidFill>
                <a:srgbClr val="FF0000"/>
              </a:solidFill>
            </a:endParaRPr>
          </a:p>
        </p:txBody>
      </p:sp>
      <p:sp>
        <p:nvSpPr>
          <p:cNvPr id="12" name="Title 11"/>
          <p:cNvSpPr>
            <a:spLocks noGrp="1"/>
          </p:cNvSpPr>
          <p:nvPr>
            <p:ph type="title"/>
          </p:nvPr>
        </p:nvSpPr>
        <p:spPr>
          <a:xfrm>
            <a:off x="457200" y="152400"/>
            <a:ext cx="8229600" cy="914400"/>
          </a:xfrm>
        </p:spPr>
        <p:txBody>
          <a:bodyPr>
            <a:noAutofit/>
          </a:bodyPr>
          <a:lstStyle/>
          <a:p>
            <a:r>
              <a:rPr lang="en-US" dirty="0" smtClean="0"/>
              <a:t/>
            </a:r>
            <a:br>
              <a:rPr lang="en-US" dirty="0" smtClean="0"/>
            </a:br>
            <a:r>
              <a:rPr lang="en-US" dirty="0" smtClean="0"/>
              <a:t>Prevalence of Oral HPV Infection: </a:t>
            </a:r>
            <a:br>
              <a:rPr lang="en-US" dirty="0" smtClean="0"/>
            </a:br>
            <a:r>
              <a:rPr lang="en-US" dirty="0" smtClean="0"/>
              <a:t>NHANES Data</a:t>
            </a:r>
            <a:br>
              <a:rPr lang="en-US" dirty="0" smtClean="0"/>
            </a:br>
            <a:endParaRPr lang="en-US" dirty="0"/>
          </a:p>
        </p:txBody>
      </p:sp>
    </p:spTree>
    <p:extLst>
      <p:ext uri="{BB962C8B-B14F-4D97-AF65-F5344CB8AC3E}">
        <p14:creationId xmlns:p14="http://schemas.microsoft.com/office/powerpoint/2010/main" val="1092959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itle 3"/>
          <p:cNvSpPr>
            <a:spLocks noGrp="1"/>
          </p:cNvSpPr>
          <p:nvPr>
            <p:ph type="title"/>
          </p:nvPr>
        </p:nvSpPr>
        <p:spPr>
          <a:xfrm>
            <a:off x="457200" y="76200"/>
            <a:ext cx="8229600" cy="914400"/>
          </a:xfrm>
        </p:spPr>
        <p:txBody>
          <a:bodyPr/>
          <a:lstStyle/>
          <a:p>
            <a:r>
              <a:rPr lang="en-US" dirty="0" smtClean="0"/>
              <a:t>HPV Clinical Manifestations </a:t>
            </a:r>
          </a:p>
        </p:txBody>
      </p:sp>
      <p:sp>
        <p:nvSpPr>
          <p:cNvPr id="166914" name="Content Placeholder 4"/>
          <p:cNvSpPr>
            <a:spLocks noGrp="1"/>
          </p:cNvSpPr>
          <p:nvPr>
            <p:ph sz="quarter" idx="10"/>
          </p:nvPr>
        </p:nvSpPr>
        <p:spPr>
          <a:xfrm>
            <a:off x="685800" y="533400"/>
            <a:ext cx="7772400" cy="4267200"/>
          </a:xfrm>
        </p:spPr>
        <p:txBody>
          <a:bodyPr/>
          <a:lstStyle/>
          <a:p>
            <a:pPr marL="0" indent="0">
              <a:buNone/>
            </a:pPr>
            <a:endParaRPr lang="en-US" dirty="0" smtClean="0"/>
          </a:p>
          <a:p>
            <a:endParaRPr lang="en-US" dirty="0" smtClean="0"/>
          </a:p>
          <a:p>
            <a:endParaRPr lang="en-US" dirty="0" smtClean="0"/>
          </a:p>
          <a:p>
            <a:r>
              <a:rPr lang="en-US" dirty="0" smtClean="0"/>
              <a:t>Majority are subclinical</a:t>
            </a:r>
          </a:p>
          <a:p>
            <a:endParaRPr lang="en-US" dirty="0" smtClean="0"/>
          </a:p>
          <a:p>
            <a:endParaRPr lang="en-US" dirty="0" smtClean="0"/>
          </a:p>
          <a:p>
            <a:r>
              <a:rPr lang="en-US" dirty="0" smtClean="0"/>
              <a:t>Low-Risk Types</a:t>
            </a:r>
          </a:p>
          <a:p>
            <a:endParaRPr lang="en-US" dirty="0" smtClean="0"/>
          </a:p>
          <a:p>
            <a:endParaRPr lang="en-US" dirty="0" smtClean="0"/>
          </a:p>
          <a:p>
            <a:r>
              <a:rPr lang="en-US" dirty="0" smtClean="0"/>
              <a:t>High-Risk Types</a:t>
            </a:r>
          </a:p>
          <a:p>
            <a:endParaRPr lang="en-US" dirty="0" smtClean="0"/>
          </a:p>
          <a:p>
            <a:pPr marL="0" indent="0">
              <a:buNone/>
            </a:pPr>
            <a:endParaRPr lang="en-US" dirty="0" smtClean="0"/>
          </a:p>
        </p:txBody>
      </p:sp>
      <p:sp>
        <p:nvSpPr>
          <p:cNvPr id="6" name="TextBox 5"/>
          <p:cNvSpPr txBox="1"/>
          <p:nvPr/>
        </p:nvSpPr>
        <p:spPr>
          <a:xfrm>
            <a:off x="304800" y="1229380"/>
            <a:ext cx="6617091" cy="523220"/>
          </a:xfrm>
          <a:prstGeom prst="rect">
            <a:avLst/>
          </a:prstGeom>
          <a:noFill/>
        </p:spPr>
        <p:txBody>
          <a:bodyPr wrap="none" rtlCol="0">
            <a:spAutoFit/>
          </a:bodyPr>
          <a:lstStyle/>
          <a:p>
            <a:r>
              <a:rPr lang="en-US" sz="2800" dirty="0" smtClean="0"/>
              <a:t>Manifestations depend on oncogenic potential </a:t>
            </a:r>
            <a:endParaRPr lang="en-US" sz="2800" dirty="0"/>
          </a:p>
        </p:txBody>
      </p:sp>
      <p:cxnSp>
        <p:nvCxnSpPr>
          <p:cNvPr id="8" name="Straight Arrow Connector 7"/>
          <p:cNvCxnSpPr/>
          <p:nvPr/>
        </p:nvCxnSpPr>
        <p:spPr>
          <a:xfrm flipV="1">
            <a:off x="3352800" y="2656609"/>
            <a:ext cx="1460402" cy="619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52800" y="3505200"/>
            <a:ext cx="1460402" cy="12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2362200"/>
            <a:ext cx="2037545" cy="461665"/>
          </a:xfrm>
          <a:prstGeom prst="rect">
            <a:avLst/>
          </a:prstGeom>
          <a:noFill/>
          <a:ln w="38100">
            <a:solidFill>
              <a:srgbClr val="00B050"/>
            </a:solidFill>
          </a:ln>
        </p:spPr>
        <p:txBody>
          <a:bodyPr wrap="square" rtlCol="0">
            <a:spAutoFit/>
          </a:bodyPr>
          <a:lstStyle/>
          <a:p>
            <a:r>
              <a:rPr lang="en-US" sz="2400" dirty="0" smtClean="0"/>
              <a:t>Genital Warts</a:t>
            </a:r>
            <a:endParaRPr lang="en-US" sz="2400" dirty="0"/>
          </a:p>
        </p:txBody>
      </p:sp>
      <p:sp>
        <p:nvSpPr>
          <p:cNvPr id="13" name="TextBox 12"/>
          <p:cNvSpPr txBox="1"/>
          <p:nvPr/>
        </p:nvSpPr>
        <p:spPr>
          <a:xfrm>
            <a:off x="4953000" y="3048000"/>
            <a:ext cx="3962400" cy="1200328"/>
          </a:xfrm>
          <a:prstGeom prst="rect">
            <a:avLst/>
          </a:prstGeom>
          <a:noFill/>
          <a:ln w="38100">
            <a:solidFill>
              <a:srgbClr val="00B050"/>
            </a:solidFill>
          </a:ln>
        </p:spPr>
        <p:txBody>
          <a:bodyPr wrap="square" rtlCol="0">
            <a:spAutoFit/>
          </a:bodyPr>
          <a:lstStyle/>
          <a:p>
            <a:pPr algn="ctr"/>
            <a:r>
              <a:rPr lang="en-US" sz="2400" dirty="0" smtClean="0"/>
              <a:t>Low-grade squamous </a:t>
            </a:r>
          </a:p>
          <a:p>
            <a:pPr algn="ctr"/>
            <a:r>
              <a:rPr lang="en-US" sz="2400" dirty="0" smtClean="0"/>
              <a:t>and glandular intraepithelial </a:t>
            </a:r>
          </a:p>
          <a:p>
            <a:pPr algn="ctr"/>
            <a:r>
              <a:rPr lang="en-US" sz="2400" dirty="0" smtClean="0"/>
              <a:t>lesions </a:t>
            </a:r>
            <a:endParaRPr lang="en-US" sz="2400" dirty="0"/>
          </a:p>
        </p:txBody>
      </p:sp>
      <p:sp>
        <p:nvSpPr>
          <p:cNvPr id="16" name="TextBox 15"/>
          <p:cNvSpPr txBox="1"/>
          <p:nvPr/>
        </p:nvSpPr>
        <p:spPr>
          <a:xfrm>
            <a:off x="4953000" y="4373940"/>
            <a:ext cx="3380653" cy="1569660"/>
          </a:xfrm>
          <a:prstGeom prst="rect">
            <a:avLst/>
          </a:prstGeom>
          <a:noFill/>
          <a:ln w="38100">
            <a:solidFill>
              <a:srgbClr val="FF0000"/>
            </a:solidFill>
          </a:ln>
        </p:spPr>
        <p:txBody>
          <a:bodyPr wrap="square" rtlCol="0">
            <a:spAutoFit/>
          </a:bodyPr>
          <a:lstStyle/>
          <a:p>
            <a:pPr algn="ctr"/>
            <a:r>
              <a:rPr lang="en-US" sz="2400" dirty="0" smtClean="0"/>
              <a:t>High-grade squamous </a:t>
            </a:r>
          </a:p>
          <a:p>
            <a:pPr algn="ctr"/>
            <a:r>
              <a:rPr lang="en-US" sz="2400" dirty="0" smtClean="0"/>
              <a:t>and glandular intraepithelial </a:t>
            </a:r>
          </a:p>
          <a:p>
            <a:pPr algn="ctr"/>
            <a:r>
              <a:rPr lang="en-US" sz="2400" dirty="0" smtClean="0"/>
              <a:t>lesions </a:t>
            </a:r>
            <a:endParaRPr lang="en-US" sz="2400" dirty="0"/>
          </a:p>
        </p:txBody>
      </p:sp>
      <p:cxnSp>
        <p:nvCxnSpPr>
          <p:cNvPr id="14" name="Straight Arrow Connector 13"/>
          <p:cNvCxnSpPr/>
          <p:nvPr/>
        </p:nvCxnSpPr>
        <p:spPr>
          <a:xfrm>
            <a:off x="3224584" y="4800600"/>
            <a:ext cx="14998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2"/>
          <p:cNvSpPr>
            <a:spLocks noGrp="1"/>
          </p:cNvSpPr>
          <p:nvPr>
            <p:ph type="title"/>
          </p:nvPr>
        </p:nvSpPr>
        <p:spPr/>
        <p:txBody>
          <a:bodyPr/>
          <a:lstStyle/>
          <a:p>
            <a:r>
              <a:rPr lang="en-US" smtClean="0"/>
              <a:t>Genital Warts Appearance</a:t>
            </a:r>
            <a:endParaRPr lang="en-US" dirty="0" smtClean="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003658531"/>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p:txBody>
          <a:bodyPr/>
          <a:lstStyle/>
          <a:p>
            <a:r>
              <a:rPr lang="en-US" smtClean="0"/>
              <a:t>Genital Warts Sites of Infection</a:t>
            </a:r>
            <a:endParaRPr lang="en-US" dirty="0" smtClean="0"/>
          </a:p>
        </p:txBody>
      </p:sp>
      <p:sp>
        <p:nvSpPr>
          <p:cNvPr id="168963" name="Content Placeholder 4"/>
          <p:cNvSpPr>
            <a:spLocks noGrp="1"/>
          </p:cNvSpPr>
          <p:nvPr>
            <p:ph sz="quarter" idx="10"/>
          </p:nvPr>
        </p:nvSpPr>
        <p:spPr/>
        <p:txBody>
          <a:bodyPr/>
          <a:lstStyle/>
          <a:p>
            <a:r>
              <a:rPr lang="en-US" smtClean="0"/>
              <a:t>Penis</a:t>
            </a:r>
          </a:p>
          <a:p>
            <a:r>
              <a:rPr lang="en-US" smtClean="0"/>
              <a:t>Scrotum</a:t>
            </a:r>
          </a:p>
          <a:p>
            <a:r>
              <a:rPr lang="en-US" smtClean="0"/>
              <a:t>Urethral Meatus</a:t>
            </a:r>
          </a:p>
          <a:p>
            <a:r>
              <a:rPr lang="en-US" smtClean="0"/>
              <a:t>Perianal</a:t>
            </a:r>
          </a:p>
          <a:p>
            <a:endParaRPr lang="en-US" dirty="0" smtClean="0"/>
          </a:p>
        </p:txBody>
      </p:sp>
      <p:pic>
        <p:nvPicPr>
          <p:cNvPr id="12" name="Picture 3" descr="E:\STD 55.jpg"/>
          <p:cNvPicPr>
            <a:picLocks noChangeAspect="1" noChangeArrowheads="1"/>
          </p:cNvPicPr>
          <p:nvPr/>
        </p:nvPicPr>
        <p:blipFill>
          <a:blip r:embed="rId3" cstate="print"/>
          <a:srcRect/>
          <a:stretch>
            <a:fillRect/>
          </a:stretch>
        </p:blipFill>
        <p:spPr bwMode="auto">
          <a:xfrm>
            <a:off x="5772150" y="2667000"/>
            <a:ext cx="3219450" cy="2108200"/>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sp>
        <p:nvSpPr>
          <p:cNvPr id="168967" name="TextBox 12"/>
          <p:cNvSpPr txBox="1">
            <a:spLocks noChangeArrowheads="1"/>
          </p:cNvSpPr>
          <p:nvPr/>
        </p:nvSpPr>
        <p:spPr bwMode="auto">
          <a:xfrm>
            <a:off x="7296150" y="4953000"/>
            <a:ext cx="837986" cy="369332"/>
          </a:xfrm>
          <a:prstGeom prst="rect">
            <a:avLst/>
          </a:prstGeom>
          <a:noFill/>
          <a:ln w="9525">
            <a:noFill/>
            <a:miter lim="800000"/>
            <a:headEnd/>
            <a:tailEnd/>
          </a:ln>
        </p:spPr>
        <p:txBody>
          <a:bodyPr wrap="none">
            <a:spAutoFit/>
          </a:bodyPr>
          <a:lstStyle/>
          <a:p>
            <a:pPr fontAlgn="base">
              <a:spcBef>
                <a:spcPct val="0"/>
              </a:spcBef>
              <a:spcAft>
                <a:spcPct val="0"/>
              </a:spcAft>
            </a:pPr>
            <a:r>
              <a:rPr lang="en-US" dirty="0">
                <a:latin typeface="Adobe Garamond Pro" panose="02020502060506020403" pitchFamily="18" charset="0"/>
              </a:rPr>
              <a:t>Meatus</a:t>
            </a:r>
          </a:p>
        </p:txBody>
      </p:sp>
      <p:sp>
        <p:nvSpPr>
          <p:cNvPr id="168968" name="TextBox 13"/>
          <p:cNvSpPr txBox="1">
            <a:spLocks noChangeArrowheads="1"/>
          </p:cNvSpPr>
          <p:nvPr/>
        </p:nvSpPr>
        <p:spPr bwMode="auto">
          <a:xfrm>
            <a:off x="4248150" y="3352800"/>
            <a:ext cx="704232" cy="369332"/>
          </a:xfrm>
          <a:prstGeom prst="rect">
            <a:avLst/>
          </a:prstGeom>
          <a:noFill/>
          <a:ln w="9525">
            <a:noFill/>
            <a:miter lim="800000"/>
            <a:headEnd/>
            <a:tailEnd/>
          </a:ln>
        </p:spPr>
        <p:txBody>
          <a:bodyPr wrap="none">
            <a:spAutoFit/>
          </a:bodyPr>
          <a:lstStyle/>
          <a:p>
            <a:pPr fontAlgn="base">
              <a:spcBef>
                <a:spcPct val="0"/>
              </a:spcBef>
              <a:spcAft>
                <a:spcPct val="0"/>
              </a:spcAft>
            </a:pPr>
            <a:r>
              <a:rPr lang="en-US" dirty="0" smtClean="0">
                <a:latin typeface="Adobe Garamond Pro" panose="02020502060506020403" pitchFamily="18" charset="0"/>
              </a:rPr>
              <a:t>Glans</a:t>
            </a:r>
            <a:endParaRPr lang="en-US" dirty="0">
              <a:latin typeface="Adobe Garamond Pro" panose="02020502060506020403" pitchFamily="18" charset="0"/>
            </a:endParaRPr>
          </a:p>
        </p:txBody>
      </p:sp>
      <p:sp>
        <p:nvSpPr>
          <p:cNvPr id="168969" name="TextBox 14"/>
          <p:cNvSpPr txBox="1">
            <a:spLocks noChangeArrowheads="1"/>
          </p:cNvSpPr>
          <p:nvPr/>
        </p:nvSpPr>
        <p:spPr bwMode="auto">
          <a:xfrm>
            <a:off x="4400550" y="6260068"/>
            <a:ext cx="891975" cy="369332"/>
          </a:xfrm>
          <a:prstGeom prst="rect">
            <a:avLst/>
          </a:prstGeom>
          <a:noFill/>
          <a:ln w="9525">
            <a:noFill/>
            <a:miter lim="800000"/>
            <a:headEnd/>
            <a:tailEnd/>
          </a:ln>
        </p:spPr>
        <p:txBody>
          <a:bodyPr wrap="none">
            <a:spAutoFit/>
          </a:bodyPr>
          <a:lstStyle/>
          <a:p>
            <a:pPr fontAlgn="base">
              <a:spcBef>
                <a:spcPct val="0"/>
              </a:spcBef>
              <a:spcAft>
                <a:spcPct val="0"/>
              </a:spcAft>
            </a:pPr>
            <a:r>
              <a:rPr lang="en-US" dirty="0" smtClean="0">
                <a:latin typeface="Adobe Garamond Pro" panose="02020502060506020403" pitchFamily="18" charset="0"/>
              </a:rPr>
              <a:t>Perianal</a:t>
            </a:r>
            <a:endParaRPr lang="en-US" dirty="0">
              <a:latin typeface="Adobe Garamond Pro" panose="02020502060506020403" pitchFamily="18" charset="0"/>
            </a:endParaRPr>
          </a:p>
        </p:txBody>
      </p:sp>
      <p:pic>
        <p:nvPicPr>
          <p:cNvPr id="10" name="Picture 3" descr="E:\STD 53.jpg"/>
          <p:cNvPicPr>
            <a:picLocks noChangeAspect="1" noChangeArrowheads="1"/>
          </p:cNvPicPr>
          <p:nvPr/>
        </p:nvPicPr>
        <p:blipFill>
          <a:blip r:embed="rId4" cstate="print"/>
          <a:srcRect/>
          <a:stretch>
            <a:fillRect/>
          </a:stretch>
        </p:blipFill>
        <p:spPr bwMode="auto">
          <a:xfrm>
            <a:off x="3409950" y="1524000"/>
            <a:ext cx="3017520" cy="1676400"/>
          </a:xfrm>
          <a:prstGeom prst="rect">
            <a:avLst/>
          </a:prstGeom>
          <a:noFill/>
          <a:ln w="127000">
            <a:solidFill>
              <a:schemeClr val="bg2"/>
            </a:solidFill>
          </a:ln>
        </p:spPr>
      </p:pic>
      <p:pic>
        <p:nvPicPr>
          <p:cNvPr id="11" name="Picture 3" descr="E:\STD 54.jpg"/>
          <p:cNvPicPr>
            <a:picLocks noChangeAspect="1" noChangeArrowheads="1"/>
          </p:cNvPicPr>
          <p:nvPr/>
        </p:nvPicPr>
        <p:blipFill>
          <a:blip r:embed="rId5" cstate="print"/>
          <a:srcRect/>
          <a:stretch>
            <a:fillRect/>
          </a:stretch>
        </p:blipFill>
        <p:spPr bwMode="auto">
          <a:xfrm>
            <a:off x="3409950" y="4267200"/>
            <a:ext cx="2870515" cy="1879600"/>
          </a:xfrm>
          <a:prstGeom prst="rect">
            <a:avLst/>
          </a:prstGeom>
          <a:noFill/>
          <a:ln w="127000">
            <a:solidFill>
              <a:schemeClr val="bg2"/>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0"/>
          </p:nvPr>
        </p:nvSpPr>
        <p:spPr/>
        <p:txBody>
          <a:bodyPr/>
          <a:lstStyle/>
          <a:p>
            <a:r>
              <a:rPr lang="en-US" dirty="0">
                <a:ea typeface="Arial" charset="0"/>
                <a:cs typeface="Arial" charset="0"/>
              </a:rPr>
              <a:t>Describe the extent of HPV infection in adolescents</a:t>
            </a:r>
          </a:p>
          <a:p>
            <a:endParaRPr lang="en-US" dirty="0" smtClean="0"/>
          </a:p>
          <a:p>
            <a:r>
              <a:rPr lang="en-US" dirty="0" smtClean="0">
                <a:ea typeface="Arial" charset="0"/>
                <a:cs typeface="Arial" charset="0"/>
              </a:rPr>
              <a:t>Discuss </a:t>
            </a:r>
            <a:r>
              <a:rPr lang="en-US" dirty="0">
                <a:ea typeface="Arial" charset="0"/>
                <a:cs typeface="Arial" charset="0"/>
              </a:rPr>
              <a:t>clinical presentations of HPV</a:t>
            </a:r>
          </a:p>
          <a:p>
            <a:endParaRPr lang="en-US" dirty="0" smtClean="0"/>
          </a:p>
          <a:p>
            <a:r>
              <a:rPr lang="en-US" dirty="0" smtClean="0">
                <a:ea typeface="Arial" charset="0"/>
                <a:cs typeface="Arial" charset="0"/>
              </a:rPr>
              <a:t>Explain </a:t>
            </a:r>
            <a:r>
              <a:rPr lang="en-US" dirty="0">
                <a:ea typeface="Arial" charset="0"/>
                <a:cs typeface="Arial" charset="0"/>
              </a:rPr>
              <a:t>how to diagnose and manage HPV </a:t>
            </a:r>
            <a:r>
              <a:rPr lang="en-US" dirty="0" smtClean="0">
                <a:ea typeface="Arial" charset="0"/>
                <a:cs typeface="Arial" charset="0"/>
              </a:rPr>
              <a:t>infection</a:t>
            </a:r>
          </a:p>
          <a:p>
            <a:endParaRPr lang="en-US" dirty="0">
              <a:ea typeface="Arial" charset="0"/>
              <a:cs typeface="Arial" charset="0"/>
            </a:endParaRPr>
          </a:p>
          <a:p>
            <a:r>
              <a:rPr lang="en-US" dirty="0">
                <a:ea typeface="Arial" charset="0"/>
                <a:cs typeface="Arial" charset="0"/>
              </a:rPr>
              <a:t>Understand how to prevent HPV </a:t>
            </a:r>
            <a:r>
              <a:rPr lang="en-US" dirty="0" smtClean="0">
                <a:ea typeface="Arial" charset="0"/>
                <a:cs typeface="Arial" charset="0"/>
              </a:rPr>
              <a:t>infections</a:t>
            </a:r>
          </a:p>
          <a:p>
            <a:endParaRPr lang="en-US" dirty="0">
              <a:ea typeface="Arial" charset="0"/>
              <a:cs typeface="Arial" charset="0"/>
            </a:endParaRPr>
          </a:p>
          <a:p>
            <a:r>
              <a:rPr lang="en-US" dirty="0" smtClean="0"/>
              <a:t>Review </a:t>
            </a:r>
            <a:r>
              <a:rPr lang="en-US" dirty="0"/>
              <a:t>proven efficacy and safety of HPV vaccines and general recommendations for adolescent </a:t>
            </a:r>
            <a:r>
              <a:rPr lang="en-US" dirty="0" smtClean="0"/>
              <a:t>vaccination</a:t>
            </a:r>
            <a:endParaRPr lang="en-US" dirty="0">
              <a:ea typeface="Arial" charset="0"/>
              <a:cs typeface="Arial" charset="0"/>
            </a:endParaRPr>
          </a:p>
          <a:p>
            <a:endParaRPr lang="en-US" dirty="0" smtClean="0"/>
          </a:p>
          <a:p>
            <a:endParaRPr lang="en-US" dirty="0"/>
          </a:p>
        </p:txBody>
      </p:sp>
    </p:spTree>
    <p:extLst>
      <p:ext uri="{BB962C8B-B14F-4D97-AF65-F5344CB8AC3E}">
        <p14:creationId xmlns:p14="http://schemas.microsoft.com/office/powerpoint/2010/main" val="295456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Genital Warts Sites of Infection</a:t>
            </a:r>
            <a:endParaRPr lang="en-US" dirty="0"/>
          </a:p>
        </p:txBody>
      </p:sp>
      <p:sp>
        <p:nvSpPr>
          <p:cNvPr id="169986" name="Content Placeholder 7"/>
          <p:cNvSpPr>
            <a:spLocks noGrp="1"/>
          </p:cNvSpPr>
          <p:nvPr>
            <p:ph sz="quarter" idx="10"/>
          </p:nvPr>
        </p:nvSpPr>
        <p:spPr/>
        <p:txBody>
          <a:bodyPr/>
          <a:lstStyle/>
          <a:p>
            <a:r>
              <a:rPr lang="en-US" dirty="0" err="1" smtClean="0"/>
              <a:t>Introitus</a:t>
            </a:r>
            <a:endParaRPr lang="en-US" dirty="0" smtClean="0"/>
          </a:p>
          <a:p>
            <a:r>
              <a:rPr lang="en-US" dirty="0" smtClean="0"/>
              <a:t>Vulva</a:t>
            </a:r>
          </a:p>
          <a:p>
            <a:r>
              <a:rPr lang="en-US" dirty="0" smtClean="0"/>
              <a:t>Perineum</a:t>
            </a:r>
          </a:p>
          <a:p>
            <a:r>
              <a:rPr lang="en-US" dirty="0" smtClean="0"/>
              <a:t>Anus</a:t>
            </a:r>
          </a:p>
          <a:p>
            <a:endParaRPr lang="en-US" dirty="0" smtClean="0"/>
          </a:p>
        </p:txBody>
      </p:sp>
      <p:pic>
        <p:nvPicPr>
          <p:cNvPr id="10" name="Picture 3" descr="E:\STD 57.jpg"/>
          <p:cNvPicPr>
            <a:picLocks noChangeAspect="1" noChangeArrowheads="1"/>
          </p:cNvPicPr>
          <p:nvPr/>
        </p:nvPicPr>
        <p:blipFill>
          <a:blip r:embed="rId3" cstate="print"/>
          <a:srcRect/>
          <a:stretch>
            <a:fillRect/>
          </a:stretch>
        </p:blipFill>
        <p:spPr bwMode="auto">
          <a:xfrm>
            <a:off x="3048000" y="1828800"/>
            <a:ext cx="3327400" cy="2203450"/>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pic>
        <p:nvPicPr>
          <p:cNvPr id="9" name="Picture 3" descr="E:\STD 56.jpg"/>
          <p:cNvPicPr>
            <a:picLocks noChangeAspect="1" noChangeArrowheads="1"/>
          </p:cNvPicPr>
          <p:nvPr/>
        </p:nvPicPr>
        <p:blipFill>
          <a:blip r:embed="rId4" cstate="print"/>
          <a:srcRect/>
          <a:stretch>
            <a:fillRect/>
          </a:stretch>
        </p:blipFill>
        <p:spPr bwMode="auto">
          <a:xfrm>
            <a:off x="7158267" y="2683669"/>
            <a:ext cx="1760538" cy="2687638"/>
          </a:xfrm>
          <a:prstGeom prst="rect">
            <a:avLst/>
          </a:prstGeom>
          <a:noFill/>
          <a:ln w="127000" cap="sq">
            <a:solidFill>
              <a:srgbClr val="000000"/>
            </a:solidFill>
            <a:miter lim="800000"/>
            <a:headEnd/>
            <a:tailEnd/>
          </a:ln>
          <a:effectLst>
            <a:outerShdw blurRad="63500" dist="50800" dir="2700000" algn="tl" rotWithShape="0">
              <a:srgbClr val="000000">
                <a:alpha val="39999"/>
              </a:srgbClr>
            </a:outerShdw>
          </a:effectLst>
        </p:spPr>
      </p:pic>
      <p:sp>
        <p:nvSpPr>
          <p:cNvPr id="169990" name="TextBox 10"/>
          <p:cNvSpPr txBox="1">
            <a:spLocks noChangeArrowheads="1"/>
          </p:cNvSpPr>
          <p:nvPr/>
        </p:nvSpPr>
        <p:spPr bwMode="auto">
          <a:xfrm>
            <a:off x="3962400" y="4191000"/>
            <a:ext cx="1531188" cy="430887"/>
          </a:xfrm>
          <a:prstGeom prst="rect">
            <a:avLst/>
          </a:prstGeom>
          <a:noFill/>
          <a:ln w="9525">
            <a:noFill/>
            <a:miter lim="800000"/>
            <a:headEnd/>
            <a:tailEnd/>
          </a:ln>
        </p:spPr>
        <p:txBody>
          <a:bodyPr wrap="none">
            <a:spAutoFit/>
          </a:bodyPr>
          <a:lstStyle/>
          <a:p>
            <a:pPr fontAlgn="base">
              <a:spcBef>
                <a:spcPct val="0"/>
              </a:spcBef>
              <a:spcAft>
                <a:spcPct val="0"/>
              </a:spcAft>
            </a:pPr>
            <a:r>
              <a:rPr lang="en-US" sz="2200" dirty="0"/>
              <a:t>Vaginal wall</a:t>
            </a:r>
          </a:p>
        </p:txBody>
      </p:sp>
      <p:sp>
        <p:nvSpPr>
          <p:cNvPr id="169991" name="TextBox 12"/>
          <p:cNvSpPr txBox="1">
            <a:spLocks noChangeArrowheads="1"/>
          </p:cNvSpPr>
          <p:nvPr/>
        </p:nvSpPr>
        <p:spPr bwMode="auto">
          <a:xfrm>
            <a:off x="7670805" y="2122488"/>
            <a:ext cx="787395" cy="430887"/>
          </a:xfrm>
          <a:prstGeom prst="rect">
            <a:avLst/>
          </a:prstGeom>
          <a:noFill/>
          <a:ln w="9525">
            <a:noFill/>
            <a:miter lim="800000"/>
            <a:headEnd/>
            <a:tailEnd/>
          </a:ln>
        </p:spPr>
        <p:txBody>
          <a:bodyPr wrap="none">
            <a:spAutoFit/>
          </a:bodyPr>
          <a:lstStyle/>
          <a:p>
            <a:pPr fontAlgn="base">
              <a:spcBef>
                <a:spcPct val="0"/>
              </a:spcBef>
              <a:spcAft>
                <a:spcPct val="0"/>
              </a:spcAft>
            </a:pPr>
            <a:r>
              <a:rPr lang="en-US" sz="2200" dirty="0"/>
              <a:t>Labia</a:t>
            </a:r>
          </a:p>
        </p:txBody>
      </p:sp>
      <p:sp>
        <p:nvSpPr>
          <p:cNvPr id="13" name="TextBox 12"/>
          <p:cNvSpPr txBox="1"/>
          <p:nvPr/>
        </p:nvSpPr>
        <p:spPr>
          <a:xfrm>
            <a:off x="1024833" y="4778569"/>
            <a:ext cx="3519115" cy="1200328"/>
          </a:xfrm>
          <a:prstGeom prst="rect">
            <a:avLst/>
          </a:prstGeom>
          <a:noFill/>
        </p:spPr>
        <p:txBody>
          <a:bodyPr wrap="none" rtlCol="0">
            <a:spAutoFit/>
          </a:bodyPr>
          <a:lstStyle/>
          <a:p>
            <a:r>
              <a:rPr lang="en-US" sz="2400" dirty="0" smtClean="0"/>
              <a:t>(Vaginal and cervical lesions</a:t>
            </a:r>
          </a:p>
          <a:p>
            <a:r>
              <a:rPr lang="en-US" sz="2400" dirty="0" smtClean="0"/>
              <a:t>are less common)</a:t>
            </a:r>
          </a:p>
          <a:p>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lstStyle/>
          <a:p>
            <a:r>
              <a:rPr lang="en-US" smtClean="0"/>
              <a:t>Genital Warts Symptoms</a:t>
            </a:r>
            <a:endParaRPr lang="en-US" dirty="0" smtClean="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484318817"/>
              </p:ext>
            </p:extLst>
          </p:nvPr>
        </p:nvGraphicFramePr>
        <p:xfrm>
          <a:off x="685800" y="12954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Case: Jenna</a:t>
            </a:r>
            <a:endParaRPr lang="en-US" dirty="0"/>
          </a:p>
        </p:txBody>
      </p:sp>
      <p:sp>
        <p:nvSpPr>
          <p:cNvPr id="3" name="Content Placeholder 2"/>
          <p:cNvSpPr>
            <a:spLocks noGrp="1"/>
          </p:cNvSpPr>
          <p:nvPr>
            <p:ph sz="half" idx="1"/>
          </p:nvPr>
        </p:nvSpPr>
        <p:spPr/>
        <p:txBody>
          <a:bodyPr/>
          <a:lstStyle/>
          <a:p>
            <a:r>
              <a:rPr lang="en-US" dirty="0" smtClean="0"/>
              <a:t>You think that Jenna has external genital warts. Is there a confirmatory test to make the diagnosis?</a:t>
            </a:r>
          </a:p>
          <a:p>
            <a:endParaRPr lang="en-US" dirty="0" smtClean="0"/>
          </a:p>
        </p:txBody>
      </p:sp>
      <p:sp>
        <p:nvSpPr>
          <p:cNvPr id="158724" name="Slide Number Placeholder 3"/>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6" name="Picture 5" descr="23877324.jpg"/>
          <p:cNvPicPr>
            <a:picLocks noChangeAspect="1"/>
          </p:cNvPicPr>
          <p:nvPr/>
        </p:nvPicPr>
        <p:blipFill>
          <a:blip r:embed="rId3" cstate="print"/>
          <a:srcRect/>
          <a:stretch>
            <a:fillRect/>
          </a:stretch>
        </p:blipFill>
        <p:spPr bwMode="auto">
          <a:xfrm>
            <a:off x="5867400" y="1607127"/>
            <a:ext cx="1968500" cy="2946400"/>
          </a:xfrm>
          <a:prstGeom prst="rect">
            <a:avLst/>
          </a:prstGeom>
          <a:noFill/>
          <a:ln w="9525">
            <a:noFill/>
            <a:miter lim="800000"/>
            <a:headEnd/>
            <a:tailEnd/>
          </a:ln>
        </p:spPr>
      </p:pic>
    </p:spTree>
    <p:extLst>
      <p:ext uri="{BB962C8B-B14F-4D97-AF65-F5344CB8AC3E}">
        <p14:creationId xmlns:p14="http://schemas.microsoft.com/office/powerpoint/2010/main" val="119231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External Genital Warts: Diagnosis</a:t>
            </a:r>
            <a:endParaRPr lang="en-US" dirty="0"/>
          </a:p>
        </p:txBody>
      </p:sp>
      <p:sp>
        <p:nvSpPr>
          <p:cNvPr id="2" name="Content Placeholder 1"/>
          <p:cNvSpPr>
            <a:spLocks noGrp="1"/>
          </p:cNvSpPr>
          <p:nvPr>
            <p:ph sz="quarter" idx="10"/>
          </p:nvPr>
        </p:nvSpPr>
        <p:spPr/>
        <p:txBody>
          <a:bodyPr/>
          <a:lstStyle/>
          <a:p>
            <a:r>
              <a:rPr lang="en-US" dirty="0" smtClean="0"/>
              <a:t>Clinical diagnosis by visual inspection</a:t>
            </a:r>
          </a:p>
          <a:p>
            <a:endParaRPr lang="en-US" dirty="0" smtClean="0"/>
          </a:p>
          <a:p>
            <a:r>
              <a:rPr lang="en-US" dirty="0" smtClean="0"/>
              <a:t>Acetic acid application NOT recommended (low specificity)</a:t>
            </a:r>
          </a:p>
          <a:p>
            <a:endParaRPr lang="en-US" dirty="0" smtClean="0"/>
          </a:p>
          <a:p>
            <a:r>
              <a:rPr lang="en-US" dirty="0" smtClean="0"/>
              <a:t>Type-specific HPV DNA tests NOT recommended</a:t>
            </a:r>
            <a:endParaRPr lang="en-US" dirty="0"/>
          </a:p>
        </p:txBody>
      </p:sp>
    </p:spTree>
    <p:extLst>
      <p:ext uri="{BB962C8B-B14F-4D97-AF65-F5344CB8AC3E}">
        <p14:creationId xmlns:p14="http://schemas.microsoft.com/office/powerpoint/2010/main" val="4123083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External Genital Warts: Diagnosis</a:t>
            </a:r>
            <a:endParaRPr lang="en-US" dirty="0"/>
          </a:p>
        </p:txBody>
      </p:sp>
      <p:sp>
        <p:nvSpPr>
          <p:cNvPr id="2" name="Content Placeholder 1"/>
          <p:cNvSpPr>
            <a:spLocks noGrp="1"/>
          </p:cNvSpPr>
          <p:nvPr>
            <p:ph sz="quarter" idx="10"/>
          </p:nvPr>
        </p:nvSpPr>
        <p:spPr/>
        <p:txBody>
          <a:bodyPr/>
          <a:lstStyle/>
          <a:p>
            <a:r>
              <a:rPr lang="en-US" dirty="0" smtClean="0"/>
              <a:t>Consider biopsy for warts if:</a:t>
            </a:r>
          </a:p>
          <a:p>
            <a:pPr lvl="1"/>
            <a:r>
              <a:rPr lang="en-US" dirty="0" smtClean="0"/>
              <a:t>Atypical appearance</a:t>
            </a:r>
          </a:p>
          <a:p>
            <a:pPr lvl="1"/>
            <a:r>
              <a:rPr lang="en-US" dirty="0" smtClean="0"/>
              <a:t>Unresponsive or worsen with standard therapy</a:t>
            </a:r>
          </a:p>
          <a:p>
            <a:pPr lvl="1"/>
            <a:r>
              <a:rPr lang="en-US" dirty="0" smtClean="0"/>
              <a:t>Persistent ulceration or bleeding</a:t>
            </a:r>
          </a:p>
          <a:p>
            <a:pPr lvl="1"/>
            <a:r>
              <a:rPr lang="en-US" dirty="0" smtClean="0"/>
              <a:t>Irregular pigmentation</a:t>
            </a:r>
          </a:p>
          <a:p>
            <a:pPr lvl="1"/>
            <a:endParaRPr lang="en-US" dirty="0" smtClean="0"/>
          </a:p>
          <a:p>
            <a:pPr lvl="1"/>
            <a:endParaRPr lang="en-US" dirty="0"/>
          </a:p>
        </p:txBody>
      </p:sp>
    </p:spTree>
    <p:extLst>
      <p:ext uri="{BB962C8B-B14F-4D97-AF65-F5344CB8AC3E}">
        <p14:creationId xmlns:p14="http://schemas.microsoft.com/office/powerpoint/2010/main" val="1379311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You Perform a Pap Smear?</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262590506"/>
              </p:ext>
            </p:extLst>
          </p:nvPr>
        </p:nvGraphicFramePr>
        <p:xfrm>
          <a:off x="0" y="1066800"/>
          <a:ext cx="9144000" cy="5791200"/>
        </p:xfrm>
        <a:graphic>
          <a:graphicData uri="http://schemas.openxmlformats.org/drawingml/2006/table">
            <a:tbl>
              <a:tblPr firstRow="1" bandRow="1">
                <a:tableStyleId>{5C22544A-7EE6-4342-B048-85BDC9FD1C3A}</a:tableStyleId>
              </a:tblPr>
              <a:tblGrid>
                <a:gridCol w="1340069"/>
                <a:gridCol w="1497724"/>
                <a:gridCol w="1531908"/>
                <a:gridCol w="1375646"/>
                <a:gridCol w="1874653"/>
                <a:gridCol w="1524000"/>
              </a:tblGrid>
              <a:tr h="1288079">
                <a:tc>
                  <a:txBody>
                    <a:bodyPr/>
                    <a:lstStyle/>
                    <a:p>
                      <a:pPr algn="ctr"/>
                      <a:endParaRPr lang="en-US" dirty="0">
                        <a:solidFill>
                          <a:srgbClr val="FFFFFF"/>
                        </a:solidFill>
                      </a:endParaRPr>
                    </a:p>
                  </a:txBody>
                  <a:tcPr marL="80404" marR="80404" anchor="ctr">
                    <a:solidFill>
                      <a:schemeClr val="accent1"/>
                    </a:solidFill>
                  </a:tcPr>
                </a:tc>
                <a:tc>
                  <a:txBody>
                    <a:bodyPr/>
                    <a:lstStyle/>
                    <a:p>
                      <a:pPr algn="ctr"/>
                      <a:r>
                        <a:rPr lang="en-US" dirty="0" smtClean="0">
                          <a:solidFill>
                            <a:srgbClr val="FFFFFF"/>
                          </a:solidFill>
                        </a:rPr>
                        <a:t>&lt;21 years old</a:t>
                      </a:r>
                      <a:endParaRPr lang="en-US" dirty="0">
                        <a:solidFill>
                          <a:srgbClr val="FFFFFF"/>
                        </a:solidFill>
                      </a:endParaRPr>
                    </a:p>
                  </a:txBody>
                  <a:tcPr marL="80404" marR="80404" anchor="ctr">
                    <a:solidFill>
                      <a:schemeClr val="accent1"/>
                    </a:solidFill>
                  </a:tcPr>
                </a:tc>
                <a:tc>
                  <a:txBody>
                    <a:bodyPr/>
                    <a:lstStyle/>
                    <a:p>
                      <a:pPr algn="ctr"/>
                      <a:r>
                        <a:rPr lang="en-US" dirty="0" smtClean="0">
                          <a:solidFill>
                            <a:srgbClr val="FFFFFF"/>
                          </a:solidFill>
                        </a:rPr>
                        <a:t>21–29 years old</a:t>
                      </a:r>
                      <a:endParaRPr lang="en-US" dirty="0">
                        <a:solidFill>
                          <a:srgbClr val="FFFFFF"/>
                        </a:solidFill>
                      </a:endParaRPr>
                    </a:p>
                  </a:txBody>
                  <a:tcPr marL="80404" marR="80404" anchor="ctr">
                    <a:solidFill>
                      <a:schemeClr val="accent1"/>
                    </a:solidFill>
                  </a:tcPr>
                </a:tc>
                <a:tc>
                  <a:txBody>
                    <a:bodyPr/>
                    <a:lstStyle/>
                    <a:p>
                      <a:pPr algn="ctr"/>
                      <a:r>
                        <a:rPr lang="en-US" dirty="0" smtClean="0">
                          <a:solidFill>
                            <a:srgbClr val="FFFFFF"/>
                          </a:solidFill>
                        </a:rPr>
                        <a:t>30–65</a:t>
                      </a:r>
                      <a:r>
                        <a:rPr lang="en-US" baseline="0" dirty="0" smtClean="0">
                          <a:solidFill>
                            <a:srgbClr val="FFFFFF"/>
                          </a:solidFill>
                        </a:rPr>
                        <a:t> </a:t>
                      </a:r>
                      <a:r>
                        <a:rPr lang="en-US" dirty="0" smtClean="0">
                          <a:solidFill>
                            <a:srgbClr val="FFFFFF"/>
                          </a:solidFill>
                        </a:rPr>
                        <a:t>years old</a:t>
                      </a:r>
                      <a:endParaRPr lang="en-US" dirty="0">
                        <a:solidFill>
                          <a:srgbClr val="FFFFFF"/>
                        </a:solidFill>
                      </a:endParaRPr>
                    </a:p>
                  </a:txBody>
                  <a:tcPr marL="80404" marR="80404" anchor="ctr">
                    <a:solidFill>
                      <a:schemeClr val="accent1"/>
                    </a:solidFill>
                  </a:tcPr>
                </a:tc>
                <a:tc>
                  <a:txBody>
                    <a:bodyPr/>
                    <a:lstStyle/>
                    <a:p>
                      <a:pPr algn="ctr"/>
                      <a:r>
                        <a:rPr lang="en-US" dirty="0" smtClean="0">
                          <a:solidFill>
                            <a:srgbClr val="FFFFFF"/>
                          </a:solidFill>
                        </a:rPr>
                        <a:t>&gt;65 years old</a:t>
                      </a:r>
                      <a:endParaRPr lang="en-US" dirty="0">
                        <a:solidFill>
                          <a:srgbClr val="FFFFFF"/>
                        </a:solidFill>
                      </a:endParaRPr>
                    </a:p>
                  </a:txBody>
                  <a:tcPr marL="80404" marR="80404" anchor="ctr">
                    <a:solidFill>
                      <a:schemeClr val="accent1"/>
                    </a:solidFill>
                  </a:tcPr>
                </a:tc>
                <a:tc>
                  <a:txBody>
                    <a:bodyPr/>
                    <a:lstStyle/>
                    <a:p>
                      <a:pPr algn="ctr"/>
                      <a:r>
                        <a:rPr lang="en-US" dirty="0" smtClean="0">
                          <a:solidFill>
                            <a:srgbClr val="FFFFFF"/>
                          </a:solidFill>
                        </a:rPr>
                        <a:t>Prior HPV Vaccine</a:t>
                      </a:r>
                      <a:endParaRPr lang="en-US" dirty="0">
                        <a:solidFill>
                          <a:srgbClr val="FFFFFF"/>
                        </a:solidFill>
                      </a:endParaRPr>
                    </a:p>
                  </a:txBody>
                  <a:tcPr marL="80404" marR="80404" anchor="ctr">
                    <a:solidFill>
                      <a:schemeClr val="accent1"/>
                    </a:solidFill>
                  </a:tcPr>
                </a:tc>
              </a:tr>
              <a:tr h="1607521">
                <a:tc>
                  <a:txBody>
                    <a:bodyPr/>
                    <a:lstStyle/>
                    <a:p>
                      <a:pPr algn="ctr"/>
                      <a:r>
                        <a:rPr lang="en-US" b="1" dirty="0" smtClean="0">
                          <a:solidFill>
                            <a:srgbClr val="FFFFFF"/>
                          </a:solidFill>
                        </a:rPr>
                        <a:t>USPSTF</a:t>
                      </a:r>
                      <a:endParaRPr lang="en-US" b="1" dirty="0">
                        <a:solidFill>
                          <a:srgbClr val="FFFFFF"/>
                        </a:solidFill>
                      </a:endParaRPr>
                    </a:p>
                  </a:txBody>
                  <a:tcPr marL="80404" marR="80404" anchor="ctr">
                    <a:solidFill>
                      <a:srgbClr val="F79646"/>
                    </a:solidFill>
                  </a:tcPr>
                </a:tc>
                <a:tc>
                  <a:txBody>
                    <a:bodyPr/>
                    <a:lstStyle/>
                    <a:p>
                      <a:pPr algn="ctr"/>
                      <a:r>
                        <a:rPr lang="en-US" sz="1600" dirty="0" smtClean="0">
                          <a:solidFill>
                            <a:srgbClr val="FFFFFF"/>
                          </a:solidFill>
                          <a:latin typeface="Times New Roman"/>
                          <a:cs typeface="Times New Roman"/>
                        </a:rPr>
                        <a:t>Not</a:t>
                      </a:r>
                      <a:r>
                        <a:rPr lang="en-US" sz="1600" baseline="0" dirty="0" smtClean="0">
                          <a:solidFill>
                            <a:srgbClr val="FFFFFF"/>
                          </a:solidFill>
                          <a:latin typeface="Times New Roman"/>
                          <a:cs typeface="Times New Roman"/>
                        </a:rPr>
                        <a:t> Recommended</a:t>
                      </a:r>
                      <a:endParaRPr lang="en-US" sz="1600" dirty="0">
                        <a:solidFill>
                          <a:srgbClr val="FFFFFF"/>
                        </a:solidFill>
                      </a:endParaRPr>
                    </a:p>
                  </a:txBody>
                  <a:tcPr marL="80404" marR="80404" anchor="ctr">
                    <a:solidFill>
                      <a:srgbClr val="F79646"/>
                    </a:solidFill>
                  </a:tcPr>
                </a:tc>
                <a:tc>
                  <a:txBody>
                    <a:bodyPr/>
                    <a:lstStyle/>
                    <a:p>
                      <a:pPr algn="ctr"/>
                      <a:r>
                        <a:rPr lang="en-US" dirty="0" smtClean="0">
                          <a:solidFill>
                            <a:srgbClr val="FFFFFF"/>
                          </a:solidFill>
                        </a:rPr>
                        <a:t>Pap every 3 years</a:t>
                      </a:r>
                      <a:endParaRPr lang="en-US" dirty="0">
                        <a:solidFill>
                          <a:srgbClr val="FFFFFF"/>
                        </a:solidFill>
                      </a:endParaRPr>
                    </a:p>
                  </a:txBody>
                  <a:tcPr marL="80404" marR="80404" anchor="ctr">
                    <a:solidFill>
                      <a:srgbClr val="F79646"/>
                    </a:solidFill>
                  </a:tcPr>
                </a:tc>
                <a:tc>
                  <a:txBody>
                    <a:bodyPr/>
                    <a:lstStyle/>
                    <a:p>
                      <a:pPr algn="ctr"/>
                      <a:r>
                        <a:rPr lang="en-US" dirty="0" smtClean="0">
                          <a:solidFill>
                            <a:srgbClr val="FFFFFF"/>
                          </a:solidFill>
                        </a:rPr>
                        <a:t>Pap 3</a:t>
                      </a:r>
                      <a:r>
                        <a:rPr lang="en-US" baseline="0" dirty="0" smtClean="0">
                          <a:solidFill>
                            <a:srgbClr val="FFFFFF"/>
                          </a:solidFill>
                        </a:rPr>
                        <a:t> yrs OR</a:t>
                      </a:r>
                    </a:p>
                    <a:p>
                      <a:pPr algn="ctr"/>
                      <a:r>
                        <a:rPr lang="en-US" baseline="0" dirty="0" smtClean="0">
                          <a:solidFill>
                            <a:srgbClr val="FFFFFF"/>
                          </a:solidFill>
                        </a:rPr>
                        <a:t>Pap + HPV 5 yrs</a:t>
                      </a:r>
                      <a:endParaRPr lang="en-US" dirty="0">
                        <a:solidFill>
                          <a:srgbClr val="FFFFFF"/>
                        </a:solidFill>
                      </a:endParaRPr>
                    </a:p>
                  </a:txBody>
                  <a:tcPr marL="80404" marR="80404" anchor="ctr">
                    <a:solidFill>
                      <a:srgbClr val="F79646"/>
                    </a:solidFill>
                  </a:tcPr>
                </a:tc>
                <a:tc>
                  <a:txBody>
                    <a:bodyPr/>
                    <a:lstStyle/>
                    <a:p>
                      <a:pPr algn="ctr"/>
                      <a:r>
                        <a:rPr lang="en-US" dirty="0" smtClean="0">
                          <a:solidFill>
                            <a:srgbClr val="FFFFFF"/>
                          </a:solidFill>
                        </a:rPr>
                        <a:t>Not Recommended</a:t>
                      </a:r>
                      <a:r>
                        <a:rPr lang="en-US" baseline="0" dirty="0" smtClean="0">
                          <a:solidFill>
                            <a:srgbClr val="FFFFFF"/>
                          </a:solidFill>
                        </a:rPr>
                        <a:t> if low risk</a:t>
                      </a:r>
                      <a:endParaRPr lang="en-US" dirty="0">
                        <a:solidFill>
                          <a:srgbClr val="FFFFFF"/>
                        </a:solidFill>
                      </a:endParaRPr>
                    </a:p>
                  </a:txBody>
                  <a:tcPr marL="80404" marR="80404" anchor="ctr">
                    <a:solidFill>
                      <a:srgbClr val="F79646"/>
                    </a:solidFill>
                  </a:tcPr>
                </a:tc>
                <a:tc>
                  <a:txBody>
                    <a:bodyPr/>
                    <a:lstStyle/>
                    <a:p>
                      <a:pPr algn="ctr"/>
                      <a:r>
                        <a:rPr lang="en-US" dirty="0" smtClean="0">
                          <a:solidFill>
                            <a:srgbClr val="FFFFFF"/>
                          </a:solidFill>
                        </a:rPr>
                        <a:t>Continue Regular Screening</a:t>
                      </a:r>
                      <a:endParaRPr lang="en-US" dirty="0">
                        <a:solidFill>
                          <a:srgbClr val="FFFFFF"/>
                        </a:solidFill>
                      </a:endParaRPr>
                    </a:p>
                  </a:txBody>
                  <a:tcPr marL="80404" marR="80404" anchor="ctr">
                    <a:solidFill>
                      <a:srgbClr val="F79646"/>
                    </a:solidFill>
                  </a:tcPr>
                </a:tc>
              </a:tr>
              <a:tr h="1288079">
                <a:tc>
                  <a:txBody>
                    <a:bodyPr/>
                    <a:lstStyle/>
                    <a:p>
                      <a:pPr algn="ctr"/>
                      <a:r>
                        <a:rPr lang="en-US" b="1" dirty="0" smtClean="0">
                          <a:solidFill>
                            <a:srgbClr val="FFFFFF"/>
                          </a:solidFill>
                        </a:rPr>
                        <a:t>ACS,</a:t>
                      </a:r>
                      <a:r>
                        <a:rPr lang="en-US" b="1" baseline="0" dirty="0" smtClean="0">
                          <a:solidFill>
                            <a:srgbClr val="FFFFFF"/>
                          </a:solidFill>
                        </a:rPr>
                        <a:t> </a:t>
                      </a:r>
                      <a:r>
                        <a:rPr lang="en-US" b="1" dirty="0" smtClean="0">
                          <a:solidFill>
                            <a:srgbClr val="FFFFFF"/>
                          </a:solidFill>
                        </a:rPr>
                        <a:t>ASCCP,</a:t>
                      </a:r>
                    </a:p>
                    <a:p>
                      <a:pPr algn="ctr"/>
                      <a:r>
                        <a:rPr lang="en-US" b="1" dirty="0" smtClean="0">
                          <a:solidFill>
                            <a:srgbClr val="FFFFFF"/>
                          </a:solidFill>
                        </a:rPr>
                        <a:t>ASCP</a:t>
                      </a:r>
                      <a:endParaRPr lang="en-US" b="1" dirty="0">
                        <a:solidFill>
                          <a:srgbClr val="FFFFFF"/>
                        </a:solidFill>
                      </a:endParaRPr>
                    </a:p>
                  </a:txBody>
                  <a:tcPr marL="80404" marR="80404" anchor="ctr">
                    <a:solidFill>
                      <a:srgbClr val="008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FFFF"/>
                          </a:solidFill>
                          <a:latin typeface="Times New Roman"/>
                          <a:cs typeface="Times New Roman"/>
                        </a:rPr>
                        <a:t>Not</a:t>
                      </a:r>
                      <a:r>
                        <a:rPr lang="en-US" sz="1600" baseline="0" dirty="0" smtClean="0">
                          <a:solidFill>
                            <a:srgbClr val="FFFFFF"/>
                          </a:solidFill>
                          <a:latin typeface="Times New Roman"/>
                          <a:cs typeface="Times New Roman"/>
                        </a:rPr>
                        <a:t> Recommended</a:t>
                      </a:r>
                      <a:endParaRPr lang="en-US" sz="1600" dirty="0" smtClean="0">
                        <a:solidFill>
                          <a:srgbClr val="FFFFFF"/>
                        </a:solidFill>
                      </a:endParaRPr>
                    </a:p>
                    <a:p>
                      <a:pPr algn="ctr"/>
                      <a:endParaRPr lang="en-US" sz="1600" dirty="0">
                        <a:solidFill>
                          <a:srgbClr val="FFFFFF"/>
                        </a:solidFill>
                      </a:endParaRPr>
                    </a:p>
                  </a:txBody>
                  <a:tcPr marL="80404" marR="80404" anchor="ctr">
                    <a:solidFill>
                      <a:srgbClr val="008000"/>
                    </a:solidFill>
                  </a:tcPr>
                </a:tc>
                <a:tc>
                  <a:txBody>
                    <a:bodyPr/>
                    <a:lstStyle/>
                    <a:p>
                      <a:pPr algn="ctr"/>
                      <a:r>
                        <a:rPr lang="en-US" dirty="0" smtClean="0">
                          <a:solidFill>
                            <a:srgbClr val="FFFFFF"/>
                          </a:solidFill>
                        </a:rPr>
                        <a:t>Pap every 3 years</a:t>
                      </a:r>
                      <a:endParaRPr lang="en-US" dirty="0">
                        <a:solidFill>
                          <a:srgbClr val="FFFFFF"/>
                        </a:solidFill>
                      </a:endParaRPr>
                    </a:p>
                  </a:txBody>
                  <a:tcPr marL="80404" marR="80404" anchor="ctr">
                    <a:solidFill>
                      <a:srgbClr val="008000"/>
                    </a:solidFill>
                  </a:tcPr>
                </a:tc>
                <a:tc>
                  <a:txBody>
                    <a:bodyPr/>
                    <a:lstStyle/>
                    <a:p>
                      <a:pPr algn="ctr"/>
                      <a:r>
                        <a:rPr lang="en-US" dirty="0" smtClean="0">
                          <a:solidFill>
                            <a:srgbClr val="FFFFFF"/>
                          </a:solidFill>
                        </a:rPr>
                        <a:t>Pap + HPV 5 yrs OR Pap 3 yrs</a:t>
                      </a:r>
                      <a:endParaRPr lang="en-US" dirty="0">
                        <a:solidFill>
                          <a:srgbClr val="FFFFFF"/>
                        </a:solidFill>
                      </a:endParaRPr>
                    </a:p>
                  </a:txBody>
                  <a:tcPr marL="80404" marR="80404" anchor="ctr">
                    <a:solidFill>
                      <a:srgbClr val="008000"/>
                    </a:solidFill>
                  </a:tcPr>
                </a:tc>
                <a:tc>
                  <a:txBody>
                    <a:bodyPr/>
                    <a:lstStyle/>
                    <a:p>
                      <a:pPr algn="ctr"/>
                      <a:r>
                        <a:rPr lang="en-US" dirty="0" smtClean="0">
                          <a:solidFill>
                            <a:srgbClr val="FFFFFF"/>
                          </a:solidFill>
                        </a:rPr>
                        <a:t>Not Recommended</a:t>
                      </a:r>
                      <a:endParaRPr lang="en-US" dirty="0">
                        <a:solidFill>
                          <a:srgbClr val="FFFFFF"/>
                        </a:solidFill>
                      </a:endParaRPr>
                    </a:p>
                  </a:txBody>
                  <a:tcPr marL="80404" marR="80404" anchor="ctr">
                    <a:solidFill>
                      <a:srgbClr val="008000"/>
                    </a:solidFill>
                  </a:tcPr>
                </a:tc>
                <a:tc>
                  <a:txBody>
                    <a:bodyPr/>
                    <a:lstStyle/>
                    <a:p>
                      <a:pPr algn="ctr"/>
                      <a:r>
                        <a:rPr lang="en-US" dirty="0" smtClean="0">
                          <a:solidFill>
                            <a:srgbClr val="FFFFFF"/>
                          </a:solidFill>
                        </a:rPr>
                        <a:t>No Change</a:t>
                      </a:r>
                      <a:endParaRPr lang="en-US" dirty="0">
                        <a:solidFill>
                          <a:srgbClr val="FFFFFF"/>
                        </a:solidFill>
                      </a:endParaRPr>
                    </a:p>
                  </a:txBody>
                  <a:tcPr marL="80404" marR="80404" anchor="ctr">
                    <a:solidFill>
                      <a:srgbClr val="008000"/>
                    </a:solidFill>
                  </a:tcPr>
                </a:tc>
              </a:tr>
              <a:tr h="1607521">
                <a:tc>
                  <a:txBody>
                    <a:bodyPr/>
                    <a:lstStyle/>
                    <a:p>
                      <a:pPr algn="ctr"/>
                      <a:r>
                        <a:rPr lang="en-US" b="1" dirty="0" smtClean="0">
                          <a:solidFill>
                            <a:srgbClr val="FFFFFF"/>
                          </a:solidFill>
                        </a:rPr>
                        <a:t>ACOG</a:t>
                      </a:r>
                      <a:endParaRPr lang="en-US" b="1" dirty="0">
                        <a:solidFill>
                          <a:srgbClr val="FFFFFF"/>
                        </a:solidFill>
                      </a:endParaRPr>
                    </a:p>
                  </a:txBody>
                  <a:tcPr marL="80404" marR="80404"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FFFF"/>
                          </a:solidFill>
                          <a:latin typeface="Times New Roman"/>
                          <a:cs typeface="Times New Roman"/>
                        </a:rPr>
                        <a:t>Not</a:t>
                      </a:r>
                      <a:r>
                        <a:rPr lang="en-US" sz="1600" baseline="0" dirty="0" smtClean="0">
                          <a:solidFill>
                            <a:srgbClr val="FFFFFF"/>
                          </a:solidFill>
                          <a:latin typeface="Times New Roman"/>
                          <a:cs typeface="Times New Roman"/>
                        </a:rPr>
                        <a:t> Recommended</a:t>
                      </a:r>
                      <a:endParaRPr lang="en-US" sz="1600" dirty="0" smtClean="0">
                        <a:solidFill>
                          <a:srgbClr val="FFFFFF"/>
                        </a:solidFill>
                      </a:endParaRPr>
                    </a:p>
                    <a:p>
                      <a:pPr algn="ctr"/>
                      <a:endParaRPr lang="en-US" sz="1600" dirty="0">
                        <a:solidFill>
                          <a:srgbClr val="FFFFFF"/>
                        </a:solidFill>
                      </a:endParaRPr>
                    </a:p>
                  </a:txBody>
                  <a:tcPr marL="80404" marR="80404"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Pap every 2 years</a:t>
                      </a:r>
                    </a:p>
                    <a:p>
                      <a:pPr algn="ctr"/>
                      <a:endParaRPr lang="en-US" dirty="0">
                        <a:solidFill>
                          <a:srgbClr val="FFFFFF"/>
                        </a:solidFill>
                      </a:endParaRPr>
                    </a:p>
                  </a:txBody>
                  <a:tcPr marL="80404" marR="80404" anchor="ctr">
                    <a:solidFill>
                      <a:schemeClr val="tx2"/>
                    </a:solidFill>
                  </a:tcPr>
                </a:tc>
                <a:tc>
                  <a:txBody>
                    <a:bodyPr/>
                    <a:lstStyle/>
                    <a:p>
                      <a:pPr algn="ctr"/>
                      <a:r>
                        <a:rPr lang="en-US" dirty="0" smtClean="0">
                          <a:solidFill>
                            <a:srgbClr val="FFFFFF"/>
                          </a:solidFill>
                        </a:rPr>
                        <a:t>Pap 3 yrs,</a:t>
                      </a:r>
                      <a:r>
                        <a:rPr lang="en-US" baseline="0" dirty="0" smtClean="0">
                          <a:solidFill>
                            <a:srgbClr val="FFFFFF"/>
                          </a:solidFill>
                        </a:rPr>
                        <a:t> cotest w/ HPV acceptable</a:t>
                      </a:r>
                      <a:endParaRPr lang="en-US" dirty="0">
                        <a:solidFill>
                          <a:srgbClr val="FFFFFF"/>
                        </a:solidFill>
                      </a:endParaRPr>
                    </a:p>
                  </a:txBody>
                  <a:tcPr marL="80404" marR="80404" anchor="ctr">
                    <a:solidFill>
                      <a:schemeClr val="tx2"/>
                    </a:solidFill>
                  </a:tcPr>
                </a:tc>
                <a:tc>
                  <a:txBody>
                    <a:bodyPr/>
                    <a:lstStyle/>
                    <a:p>
                      <a:pPr algn="ctr"/>
                      <a:r>
                        <a:rPr lang="en-US" dirty="0" smtClean="0">
                          <a:solidFill>
                            <a:srgbClr val="FFFFFF"/>
                          </a:solidFill>
                        </a:rPr>
                        <a:t>Stop Paps at</a:t>
                      </a:r>
                      <a:r>
                        <a:rPr lang="en-US" baseline="0" dirty="0" smtClean="0">
                          <a:solidFill>
                            <a:srgbClr val="FFFFFF"/>
                          </a:solidFill>
                        </a:rPr>
                        <a:t> 65–70 yo</a:t>
                      </a:r>
                      <a:endParaRPr lang="en-US" dirty="0">
                        <a:solidFill>
                          <a:srgbClr val="FFFFFF"/>
                        </a:solidFill>
                      </a:endParaRPr>
                    </a:p>
                  </a:txBody>
                  <a:tcPr marL="80404" marR="80404" anchor="ctr">
                    <a:solidFill>
                      <a:schemeClr val="tx2"/>
                    </a:solidFill>
                  </a:tcPr>
                </a:tc>
                <a:tc>
                  <a:txBody>
                    <a:bodyPr/>
                    <a:lstStyle/>
                    <a:p>
                      <a:pPr algn="ctr"/>
                      <a:r>
                        <a:rPr lang="en-US" dirty="0" smtClean="0">
                          <a:solidFill>
                            <a:srgbClr val="FFFFFF"/>
                          </a:solidFill>
                        </a:rPr>
                        <a:t>No Change</a:t>
                      </a:r>
                      <a:endParaRPr lang="en-US" dirty="0">
                        <a:solidFill>
                          <a:srgbClr val="FFFFFF"/>
                        </a:solidFill>
                      </a:endParaRPr>
                    </a:p>
                  </a:txBody>
                  <a:tcPr marL="80404" marR="80404" anchor="ctr">
                    <a:solidFill>
                      <a:schemeClr val="tx2"/>
                    </a:solidFill>
                  </a:tcPr>
                </a:tc>
              </a:tr>
            </a:tbl>
          </a:graphicData>
        </a:graphic>
      </p:graphicFrame>
      <p:sp>
        <p:nvSpPr>
          <p:cNvPr id="6" name="Rounded Rectangle 5"/>
          <p:cNvSpPr/>
          <p:nvPr/>
        </p:nvSpPr>
        <p:spPr>
          <a:xfrm>
            <a:off x="1295400" y="1066801"/>
            <a:ext cx="1524000" cy="579120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7696200" y="1066799"/>
            <a:ext cx="1371600" cy="5791201"/>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4930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Natural History of HPV Infection</a:t>
            </a:r>
            <a:endParaRPr lang="en-US" dirty="0"/>
          </a:p>
        </p:txBody>
      </p:sp>
      <p:sp>
        <p:nvSpPr>
          <p:cNvPr id="2" name="Content Placeholder 1"/>
          <p:cNvSpPr>
            <a:spLocks noGrp="1"/>
          </p:cNvSpPr>
          <p:nvPr>
            <p:ph sz="quarter" idx="10"/>
          </p:nvPr>
        </p:nvSpPr>
        <p:spPr/>
        <p:txBody>
          <a:bodyPr/>
          <a:lstStyle/>
          <a:p>
            <a:r>
              <a:rPr lang="en-US" dirty="0" smtClean="0"/>
              <a:t>Most infections subclinical with no clinical consequences</a:t>
            </a:r>
          </a:p>
          <a:p>
            <a:endParaRPr lang="en-US" dirty="0" smtClean="0"/>
          </a:p>
          <a:p>
            <a:r>
              <a:rPr lang="en-US" dirty="0" smtClean="0"/>
              <a:t>Incubation period is variable</a:t>
            </a:r>
          </a:p>
          <a:p>
            <a:pPr lvl="1"/>
            <a:r>
              <a:rPr lang="en-US" dirty="0" smtClean="0"/>
              <a:t>Weeks-to-months for genital warts</a:t>
            </a:r>
          </a:p>
          <a:p>
            <a:pPr lvl="1"/>
            <a:r>
              <a:rPr lang="en-US" dirty="0" smtClean="0"/>
              <a:t>Months-to-years for cellular changes</a:t>
            </a:r>
          </a:p>
          <a:p>
            <a:pPr lvl="1"/>
            <a:endParaRPr lang="en-US" dirty="0" smtClean="0"/>
          </a:p>
          <a:p>
            <a:r>
              <a:rPr lang="en-US" dirty="0" smtClean="0"/>
              <a:t>Most infections are transient and self-resolve</a:t>
            </a:r>
          </a:p>
        </p:txBody>
      </p:sp>
    </p:spTree>
    <p:extLst>
      <p:ext uri="{BB962C8B-B14F-4D97-AF65-F5344CB8AC3E}">
        <p14:creationId xmlns:p14="http://schemas.microsoft.com/office/powerpoint/2010/main" val="263723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Time to Regression in Adolescent </a:t>
            </a:r>
            <a:br>
              <a:rPr lang="en-US" dirty="0" smtClean="0"/>
            </a:br>
            <a:r>
              <a:rPr lang="en-US" dirty="0" smtClean="0"/>
              <a:t>Females with LGSIL</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rcRect t="10289" b="10289"/>
          <a:stretch>
            <a:fillRect/>
          </a:stretch>
        </p:blipFill>
        <p:spPr/>
      </p:pic>
      <p:sp>
        <p:nvSpPr>
          <p:cNvPr id="5" name="TextBox 4"/>
          <p:cNvSpPr txBox="1"/>
          <p:nvPr/>
        </p:nvSpPr>
        <p:spPr>
          <a:xfrm>
            <a:off x="2928378" y="6245423"/>
            <a:ext cx="3537059" cy="307777"/>
          </a:xfrm>
          <a:prstGeom prst="rect">
            <a:avLst/>
          </a:prstGeom>
          <a:noFill/>
        </p:spPr>
        <p:txBody>
          <a:bodyPr wrap="none" rtlCol="0">
            <a:spAutoFit/>
          </a:bodyPr>
          <a:lstStyle/>
          <a:p>
            <a:pPr algn="ctr"/>
            <a:r>
              <a:rPr lang="en-US" sz="1400" dirty="0" err="1" smtClean="0">
                <a:latin typeface="Adobe Garamond Pro" panose="02020502060506020403" pitchFamily="18" charset="0"/>
                <a:cs typeface="Arial"/>
              </a:rPr>
              <a:t>Moscicki</a:t>
            </a:r>
            <a:r>
              <a:rPr lang="en-US" sz="1400" dirty="0" smtClean="0">
                <a:latin typeface="Adobe Garamond Pro" panose="02020502060506020403" pitchFamily="18" charset="0"/>
                <a:cs typeface="Arial"/>
              </a:rPr>
              <a:t>, et al.  Lancet. 2004; 364: 1678–1683.</a:t>
            </a:r>
            <a:endParaRPr lang="en-US" sz="1400" dirty="0">
              <a:latin typeface="Adobe Garamond Pro" panose="02020502060506020403" pitchFamily="18" charset="0"/>
              <a:cs typeface="Arial"/>
            </a:endParaRPr>
          </a:p>
        </p:txBody>
      </p:sp>
      <p:sp>
        <p:nvSpPr>
          <p:cNvPr id="7" name="TextBox 6"/>
          <p:cNvSpPr txBox="1"/>
          <p:nvPr/>
        </p:nvSpPr>
        <p:spPr>
          <a:xfrm>
            <a:off x="3171594" y="1524000"/>
            <a:ext cx="4568879" cy="400110"/>
          </a:xfrm>
          <a:prstGeom prst="rect">
            <a:avLst/>
          </a:prstGeom>
          <a:solidFill>
            <a:srgbClr val="FFFF99"/>
          </a:solidFill>
          <a:ln w="28575">
            <a:solidFill>
              <a:schemeClr val="accent2"/>
            </a:solidFill>
          </a:ln>
        </p:spPr>
        <p:txBody>
          <a:bodyPr wrap="none" rtlCol="0">
            <a:spAutoFit/>
          </a:bodyPr>
          <a:lstStyle/>
          <a:p>
            <a:r>
              <a:rPr lang="en-US" sz="2000" b="1" dirty="0" smtClean="0">
                <a:solidFill>
                  <a:srgbClr val="C00000"/>
                </a:solidFill>
              </a:rPr>
              <a:t>Median time to regression 8 months</a:t>
            </a:r>
            <a:endParaRPr lang="en-US" sz="2000" b="1" dirty="0">
              <a:solidFill>
                <a:srgbClr val="C00000"/>
              </a:solidFill>
            </a:endParaRPr>
          </a:p>
        </p:txBody>
      </p:sp>
      <p:sp>
        <p:nvSpPr>
          <p:cNvPr id="8" name="Down Arrow 7"/>
          <p:cNvSpPr/>
          <p:nvPr/>
        </p:nvSpPr>
        <p:spPr>
          <a:xfrm>
            <a:off x="3198808" y="2712099"/>
            <a:ext cx="304800" cy="647700"/>
          </a:xfrm>
          <a:prstGeom prst="downArrow">
            <a:avLst/>
          </a:prstGeom>
          <a:solidFill>
            <a:srgbClr val="660066"/>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5456034" y="3864390"/>
            <a:ext cx="304800" cy="647700"/>
          </a:xfrm>
          <a:prstGeom prst="downArrow">
            <a:avLst/>
          </a:prstGeom>
          <a:solidFill>
            <a:srgbClr val="660066"/>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459930" y="2171317"/>
            <a:ext cx="3300904" cy="369332"/>
          </a:xfrm>
          <a:prstGeom prst="rect">
            <a:avLst/>
          </a:prstGeom>
          <a:noFill/>
        </p:spPr>
        <p:txBody>
          <a:bodyPr wrap="none" rtlCol="0">
            <a:spAutoFit/>
          </a:bodyPr>
          <a:lstStyle/>
          <a:p>
            <a:r>
              <a:rPr lang="en-US" b="1" dirty="0" smtClean="0">
                <a:solidFill>
                  <a:schemeClr val="accent2"/>
                </a:solidFill>
              </a:rPr>
              <a:t>61% regressed in 12 months</a:t>
            </a:r>
          </a:p>
        </p:txBody>
      </p:sp>
      <p:sp>
        <p:nvSpPr>
          <p:cNvPr id="11" name="TextBox 10"/>
          <p:cNvSpPr txBox="1"/>
          <p:nvPr/>
        </p:nvSpPr>
        <p:spPr>
          <a:xfrm>
            <a:off x="4495800" y="3397959"/>
            <a:ext cx="3300904" cy="369332"/>
          </a:xfrm>
          <a:prstGeom prst="rect">
            <a:avLst/>
          </a:prstGeom>
          <a:noFill/>
        </p:spPr>
        <p:txBody>
          <a:bodyPr wrap="none" rtlCol="0">
            <a:spAutoFit/>
          </a:bodyPr>
          <a:lstStyle/>
          <a:p>
            <a:r>
              <a:rPr lang="en-US" b="1" dirty="0">
                <a:solidFill>
                  <a:schemeClr val="accent2"/>
                </a:solidFill>
              </a:rPr>
              <a:t>9</a:t>
            </a:r>
            <a:r>
              <a:rPr lang="en-US" b="1" dirty="0" smtClean="0">
                <a:solidFill>
                  <a:schemeClr val="accent2"/>
                </a:solidFill>
              </a:rPr>
              <a:t>1% regressed in 36 months</a:t>
            </a:r>
          </a:p>
        </p:txBody>
      </p:sp>
    </p:spTree>
    <p:extLst>
      <p:ext uri="{BB962C8B-B14F-4D97-AF65-F5344CB8AC3E}">
        <p14:creationId xmlns:p14="http://schemas.microsoft.com/office/powerpoint/2010/main" val="685657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Why the Change in </a:t>
            </a:r>
            <a:br>
              <a:rPr lang="en-US" dirty="0" smtClean="0"/>
            </a:br>
            <a:r>
              <a:rPr lang="en-US" dirty="0" smtClean="0"/>
              <a:t>Screening for Adolescents?</a:t>
            </a:r>
            <a:endParaRPr lang="en-US" dirty="0"/>
          </a:p>
        </p:txBody>
      </p:sp>
      <p:sp>
        <p:nvSpPr>
          <p:cNvPr id="2" name="Content Placeholder 1"/>
          <p:cNvSpPr>
            <a:spLocks noGrp="1"/>
          </p:cNvSpPr>
          <p:nvPr>
            <p:ph sz="quarter" idx="10"/>
          </p:nvPr>
        </p:nvSpPr>
        <p:spPr/>
        <p:txBody>
          <a:bodyPr/>
          <a:lstStyle/>
          <a:p>
            <a:r>
              <a:rPr lang="en-US" dirty="0" smtClean="0"/>
              <a:t>Invasive cervical cancer is very rare in ♀ under age 21</a:t>
            </a:r>
          </a:p>
          <a:p>
            <a:endParaRPr lang="en-US" dirty="0" smtClean="0"/>
          </a:p>
          <a:p>
            <a:r>
              <a:rPr lang="en-US" dirty="0" smtClean="0"/>
              <a:t>Immune system clears HPV infection within 1-2 years in most adolescent ♀</a:t>
            </a:r>
          </a:p>
          <a:p>
            <a:endParaRPr lang="en-US" dirty="0" smtClean="0"/>
          </a:p>
          <a:p>
            <a:r>
              <a:rPr lang="en-US" dirty="0" smtClean="0"/>
              <a:t>Large majority of cervical dysplasia (HPV-related precancerous lesions) resolve on their own with no treatment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Case: Jenna</a:t>
            </a:r>
            <a:endParaRPr lang="en-US" dirty="0"/>
          </a:p>
        </p:txBody>
      </p:sp>
      <p:sp>
        <p:nvSpPr>
          <p:cNvPr id="12" name="Content Placeholder 11"/>
          <p:cNvSpPr>
            <a:spLocks noGrp="1"/>
          </p:cNvSpPr>
          <p:nvPr>
            <p:ph sz="half" idx="1"/>
          </p:nvPr>
        </p:nvSpPr>
        <p:spPr/>
        <p:txBody>
          <a:bodyPr/>
          <a:lstStyle/>
          <a:p>
            <a:endParaRPr lang="en-US" dirty="0" smtClean="0"/>
          </a:p>
          <a:p>
            <a:r>
              <a:rPr lang="en-US" dirty="0" smtClean="0"/>
              <a:t>How would you treat Jenna’s external genital warts?</a:t>
            </a:r>
          </a:p>
          <a:p>
            <a:endParaRPr lang="en-US" dirty="0"/>
          </a:p>
        </p:txBody>
      </p:sp>
      <p:pic>
        <p:nvPicPr>
          <p:cNvPr id="4" name="Picture 3" descr="23877324.jpg"/>
          <p:cNvPicPr>
            <a:picLocks noChangeAspect="1"/>
          </p:cNvPicPr>
          <p:nvPr/>
        </p:nvPicPr>
        <p:blipFill>
          <a:blip r:embed="rId3" cstate="print"/>
          <a:srcRect/>
          <a:stretch>
            <a:fillRect/>
          </a:stretch>
        </p:blipFill>
        <p:spPr bwMode="auto">
          <a:xfrm>
            <a:off x="5562600" y="1828800"/>
            <a:ext cx="2514600" cy="376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itle 1"/>
          <p:cNvSpPr>
            <a:spLocks noGrp="1"/>
          </p:cNvSpPr>
          <p:nvPr>
            <p:ph type="title"/>
          </p:nvPr>
        </p:nvSpPr>
        <p:spPr/>
        <p:txBody>
          <a:bodyPr/>
          <a:lstStyle/>
          <a:p>
            <a:r>
              <a:rPr lang="en-US" smtClean="0"/>
              <a:t>Case: Jenna </a:t>
            </a:r>
            <a:endParaRPr lang="en-US" dirty="0" smtClean="0"/>
          </a:p>
        </p:txBody>
      </p:sp>
      <p:sp>
        <p:nvSpPr>
          <p:cNvPr id="3" name="Content Placeholder 2"/>
          <p:cNvSpPr>
            <a:spLocks noGrp="1"/>
          </p:cNvSpPr>
          <p:nvPr>
            <p:ph sz="half" idx="1"/>
          </p:nvPr>
        </p:nvSpPr>
        <p:spPr/>
        <p:txBody>
          <a:bodyPr/>
          <a:lstStyle/>
          <a:p>
            <a:r>
              <a:rPr lang="en-US" dirty="0" smtClean="0"/>
              <a:t>Jenna is 15-year-old female who presents with a bump on her vagina. </a:t>
            </a:r>
          </a:p>
          <a:p>
            <a:endParaRPr lang="en-US" dirty="0" smtClean="0"/>
          </a:p>
          <a:p>
            <a:r>
              <a:rPr lang="en-US" dirty="0" smtClean="0"/>
              <a:t>She has been sexually active for six months and has only had one partner.</a:t>
            </a:r>
          </a:p>
          <a:p>
            <a:endParaRPr lang="en-US" dirty="0" smtClean="0"/>
          </a:p>
          <a:p>
            <a:r>
              <a:rPr lang="en-US" dirty="0" smtClean="0"/>
              <a:t>What is your differential diagnosis?</a:t>
            </a:r>
          </a:p>
        </p:txBody>
      </p:sp>
      <p:sp>
        <p:nvSpPr>
          <p:cNvPr id="158724" name="Slide Number Placeholder 3"/>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6" name="Picture 5" descr="23877324.jpg"/>
          <p:cNvPicPr>
            <a:picLocks noChangeAspect="1"/>
          </p:cNvPicPr>
          <p:nvPr/>
        </p:nvPicPr>
        <p:blipFill>
          <a:blip r:embed="rId3" cstate="print"/>
          <a:srcRect/>
          <a:stretch>
            <a:fillRect/>
          </a:stretch>
        </p:blipFill>
        <p:spPr bwMode="auto">
          <a:xfrm>
            <a:off x="5715000" y="1600200"/>
            <a:ext cx="2438400" cy="3649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Genital Warts: Treatment</a:t>
            </a:r>
            <a:endParaRPr lang="en-US" dirty="0"/>
          </a:p>
        </p:txBody>
      </p:sp>
      <p:sp>
        <p:nvSpPr>
          <p:cNvPr id="2" name="Content Placeholder 1"/>
          <p:cNvSpPr>
            <a:spLocks noGrp="1"/>
          </p:cNvSpPr>
          <p:nvPr>
            <p:ph sz="quarter" idx="10"/>
          </p:nvPr>
        </p:nvSpPr>
        <p:spPr/>
        <p:txBody>
          <a:bodyPr/>
          <a:lstStyle/>
          <a:p>
            <a:r>
              <a:rPr lang="en-US" smtClean="0"/>
              <a:t>Goal: Removal of symptomatic or cosmetically concerning warts</a:t>
            </a:r>
          </a:p>
          <a:p>
            <a:endParaRPr lang="en-US" smtClean="0"/>
          </a:p>
          <a:p>
            <a:r>
              <a:rPr lang="en-US" smtClean="0"/>
              <a:t>Does not eradicate underlying infection</a:t>
            </a:r>
          </a:p>
          <a:p>
            <a:endParaRPr lang="en-US" smtClean="0"/>
          </a:p>
          <a:p>
            <a:r>
              <a:rPr lang="en-US" smtClean="0"/>
              <a:t>Recurrence is common</a:t>
            </a:r>
            <a:endParaRPr lang="en-US" dirty="0"/>
          </a:p>
        </p:txBody>
      </p:sp>
    </p:spTree>
    <p:extLst>
      <p:ext uri="{BB962C8B-B14F-4D97-AF65-F5344CB8AC3E}">
        <p14:creationId xmlns:p14="http://schemas.microsoft.com/office/powerpoint/2010/main" val="3045807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95191" y="1828800"/>
            <a:ext cx="4106077" cy="2474545"/>
            <a:chOff x="6221903" y="-183389"/>
            <a:chExt cx="4106077" cy="2474545"/>
          </a:xfrm>
          <a:scene3d>
            <a:camera prst="orthographicFront"/>
            <a:lightRig rig="threePt" dir="t">
              <a:rot lat="0" lon="0" rev="7500000"/>
            </a:lightRig>
          </a:scene3d>
        </p:grpSpPr>
        <p:sp>
          <p:nvSpPr>
            <p:cNvPr id="6" name="Rectangle 5"/>
            <p:cNvSpPr/>
            <p:nvPr/>
          </p:nvSpPr>
          <p:spPr>
            <a:xfrm>
              <a:off x="6264973" y="-183389"/>
              <a:ext cx="4063007" cy="2437804"/>
            </a:xfrm>
            <a:prstGeom prst="rect">
              <a:avLst/>
            </a:prstGeom>
            <a:sp3d>
              <a:bevelT/>
            </a:sp3d>
          </p:spPr>
          <p:style>
            <a:lnRef idx="1">
              <a:schemeClr val="accent6"/>
            </a:lnRef>
            <a:fillRef idx="3">
              <a:schemeClr val="accent6"/>
            </a:fillRef>
            <a:effectRef idx="2">
              <a:schemeClr val="accent6"/>
            </a:effectRef>
            <a:fontRef idx="minor">
              <a:schemeClr val="lt1"/>
            </a:fontRef>
          </p:style>
        </p:sp>
        <p:sp>
          <p:nvSpPr>
            <p:cNvPr id="7" name="Rectangle 6"/>
            <p:cNvSpPr/>
            <p:nvPr/>
          </p:nvSpPr>
          <p:spPr>
            <a:xfrm>
              <a:off x="6221903" y="-146648"/>
              <a:ext cx="4063007" cy="24378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000" b="1" kern="1200" dirty="0" smtClean="0"/>
                <a:t>Podofilox</a:t>
              </a:r>
              <a:r>
                <a:rPr lang="en-US" sz="2000" kern="1200" dirty="0" smtClean="0"/>
                <a:t> 0.5% solution/gel </a:t>
              </a:r>
            </a:p>
            <a:p>
              <a:pPr lvl="0" algn="ctr" defTabSz="755650" rtl="0">
                <a:lnSpc>
                  <a:spcPct val="90000"/>
                </a:lnSpc>
                <a:spcBef>
                  <a:spcPct val="0"/>
                </a:spcBef>
                <a:spcAft>
                  <a:spcPct val="35000"/>
                </a:spcAft>
              </a:pPr>
              <a:r>
                <a:rPr lang="en-US" sz="2000" kern="1200" dirty="0" smtClean="0"/>
                <a:t>Apply to visible genital warts twice a day for three days, followed by four days of no therapy</a:t>
              </a:r>
            </a:p>
            <a:p>
              <a:pPr lvl="0" algn="ctr" defTabSz="755650" rtl="0">
                <a:lnSpc>
                  <a:spcPct val="90000"/>
                </a:lnSpc>
                <a:spcBef>
                  <a:spcPct val="0"/>
                </a:spcBef>
                <a:spcAft>
                  <a:spcPct val="35000"/>
                </a:spcAft>
              </a:pPr>
              <a:r>
                <a:rPr lang="en-US" sz="2000" kern="1200" dirty="0" smtClean="0"/>
                <a:t>Repeat if necessary </a:t>
              </a:r>
              <a:br>
                <a:rPr lang="en-US" sz="2000" kern="1200" dirty="0" smtClean="0"/>
              </a:br>
              <a:r>
                <a:rPr lang="en-US" sz="2000" kern="1200" dirty="0" smtClean="0"/>
                <a:t>   </a:t>
              </a:r>
              <a:endParaRPr lang="en-US" sz="2000" kern="1200" dirty="0"/>
            </a:p>
          </p:txBody>
        </p:sp>
      </p:grpSp>
      <p:grpSp>
        <p:nvGrpSpPr>
          <p:cNvPr id="8" name="Group 7"/>
          <p:cNvGrpSpPr/>
          <p:nvPr/>
        </p:nvGrpSpPr>
        <p:grpSpPr>
          <a:xfrm>
            <a:off x="304800" y="1829098"/>
            <a:ext cx="4106077" cy="2437804"/>
            <a:chOff x="6221903" y="-183389"/>
            <a:chExt cx="4106077" cy="2437804"/>
          </a:xfrm>
          <a:scene3d>
            <a:camera prst="orthographicFront"/>
            <a:lightRig rig="threePt" dir="t">
              <a:rot lat="0" lon="0" rev="7500000"/>
            </a:lightRig>
          </a:scene3d>
        </p:grpSpPr>
        <p:sp>
          <p:nvSpPr>
            <p:cNvPr id="9" name="Rectangle 8"/>
            <p:cNvSpPr/>
            <p:nvPr/>
          </p:nvSpPr>
          <p:spPr>
            <a:xfrm>
              <a:off x="6264973" y="-183389"/>
              <a:ext cx="4063007" cy="2437804"/>
            </a:xfrm>
            <a:prstGeom prst="rect">
              <a:avLst/>
            </a:prstGeom>
            <a:sp3d>
              <a:bevelT/>
            </a:sp3d>
          </p:spPr>
          <p:style>
            <a:lnRef idx="1">
              <a:schemeClr val="accent6"/>
            </a:lnRef>
            <a:fillRef idx="3">
              <a:schemeClr val="accent6"/>
            </a:fillRef>
            <a:effectRef idx="2">
              <a:schemeClr val="accent6"/>
            </a:effectRef>
            <a:fontRef idx="minor">
              <a:schemeClr val="lt1"/>
            </a:fontRef>
          </p:style>
        </p:sp>
        <p:sp>
          <p:nvSpPr>
            <p:cNvPr id="10" name="Rectangle 9"/>
            <p:cNvSpPr/>
            <p:nvPr/>
          </p:nvSpPr>
          <p:spPr>
            <a:xfrm>
              <a:off x="6221903" y="8470"/>
              <a:ext cx="4063007" cy="20176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US" sz="2000" b="1" dirty="0"/>
                <a:t>Imiquimod (Aldara) </a:t>
              </a:r>
              <a:r>
                <a:rPr lang="en-US" sz="2000" dirty="0" smtClean="0"/>
                <a:t>5</a:t>
              </a:r>
              <a:r>
                <a:rPr lang="en-US" sz="2000" dirty="0"/>
                <a:t>% </a:t>
              </a:r>
              <a:r>
                <a:rPr lang="en-US" sz="2000" dirty="0" smtClean="0"/>
                <a:t>cream </a:t>
              </a:r>
              <a:endParaRPr lang="en-US" sz="2000" dirty="0"/>
            </a:p>
            <a:p>
              <a:pPr lvl="0" algn="ctr"/>
              <a:r>
                <a:rPr lang="en-US" sz="2000" dirty="0"/>
                <a:t>Apply once daily at bedtime, wash off in </a:t>
              </a:r>
              <a:r>
                <a:rPr lang="en-US" sz="2000" cap="small" dirty="0" smtClean="0"/>
                <a:t>A.M.</a:t>
              </a:r>
              <a:r>
                <a:rPr lang="en-US" sz="2000" dirty="0" smtClean="0"/>
                <a:t>, use </a:t>
              </a:r>
              <a:r>
                <a:rPr lang="en-US" sz="2000" dirty="0"/>
                <a:t>three times a week for </a:t>
              </a:r>
              <a:r>
                <a:rPr lang="en-US" sz="2000" dirty="0" smtClean="0"/>
                <a:t>up</a:t>
              </a:r>
            </a:p>
            <a:p>
              <a:pPr lvl="0" algn="ctr"/>
              <a:r>
                <a:rPr lang="en-US" sz="2000" dirty="0" smtClean="0"/>
                <a:t> </a:t>
              </a:r>
              <a:r>
                <a:rPr lang="en-US" sz="2000" dirty="0"/>
                <a:t>to 16 weeks</a:t>
              </a:r>
            </a:p>
            <a:p>
              <a:pPr lvl="0" algn="ctr" defTabSz="755650" rtl="0">
                <a:lnSpc>
                  <a:spcPct val="90000"/>
                </a:lnSpc>
                <a:spcBef>
                  <a:spcPct val="0"/>
                </a:spcBef>
                <a:spcAft>
                  <a:spcPct val="35000"/>
                </a:spcAft>
              </a:pPr>
              <a:r>
                <a:rPr lang="en-US" sz="2000" kern="1200" dirty="0" smtClean="0"/>
                <a:t/>
              </a:r>
              <a:br>
                <a:rPr lang="en-US" sz="2000" kern="1200" dirty="0" smtClean="0"/>
              </a:br>
              <a:r>
                <a:rPr lang="en-US" sz="2000" kern="1200" dirty="0" smtClean="0"/>
                <a:t>   </a:t>
              </a:r>
              <a:endParaRPr lang="en-US" sz="2000" kern="1200" dirty="0"/>
            </a:p>
          </p:txBody>
        </p:sp>
      </p:grpSp>
      <p:grpSp>
        <p:nvGrpSpPr>
          <p:cNvPr id="11" name="Group 10"/>
          <p:cNvGrpSpPr/>
          <p:nvPr/>
        </p:nvGrpSpPr>
        <p:grpSpPr>
          <a:xfrm>
            <a:off x="2359494" y="4306956"/>
            <a:ext cx="4063008" cy="2765940"/>
            <a:chOff x="6215276" y="-259888"/>
            <a:chExt cx="4063008" cy="2765940"/>
          </a:xfrm>
          <a:scene3d>
            <a:camera prst="orthographicFront"/>
            <a:lightRig rig="threePt" dir="t">
              <a:rot lat="0" lon="0" rev="7500000"/>
            </a:lightRig>
          </a:scene3d>
        </p:grpSpPr>
        <p:sp>
          <p:nvSpPr>
            <p:cNvPr id="12" name="Rectangle 11"/>
            <p:cNvSpPr/>
            <p:nvPr/>
          </p:nvSpPr>
          <p:spPr>
            <a:xfrm>
              <a:off x="6215277" y="-259888"/>
              <a:ext cx="4063007" cy="2437804"/>
            </a:xfrm>
            <a:prstGeom prst="rect">
              <a:avLst/>
            </a:prstGeom>
            <a:sp3d>
              <a:bevelT/>
            </a:sp3d>
          </p:spPr>
          <p:style>
            <a:lnRef idx="1">
              <a:schemeClr val="accent6"/>
            </a:lnRef>
            <a:fillRef idx="3">
              <a:schemeClr val="accent6"/>
            </a:fillRef>
            <a:effectRef idx="2">
              <a:schemeClr val="accent6"/>
            </a:effectRef>
            <a:fontRef idx="minor">
              <a:schemeClr val="lt1"/>
            </a:fontRef>
          </p:style>
        </p:sp>
        <p:sp>
          <p:nvSpPr>
            <p:cNvPr id="13" name="Rectangle 12"/>
            <p:cNvSpPr/>
            <p:nvPr/>
          </p:nvSpPr>
          <p:spPr>
            <a:xfrm>
              <a:off x="6215276" y="372452"/>
              <a:ext cx="4063007" cy="2133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a:r>
                <a:rPr lang="en-US" sz="2000" b="1" dirty="0"/>
                <a:t>Sinecatechins (</a:t>
              </a:r>
              <a:r>
                <a:rPr lang="en-US" sz="2000" b="1" dirty="0" err="1" smtClean="0"/>
                <a:t>Veregen</a:t>
              </a:r>
              <a:r>
                <a:rPr lang="en-US" sz="2000" b="1" dirty="0" smtClean="0"/>
                <a:t>®)</a:t>
              </a:r>
              <a:r>
                <a:rPr lang="en-US" sz="2000" dirty="0" smtClean="0"/>
                <a:t> </a:t>
              </a:r>
              <a:r>
                <a:rPr lang="en-US" sz="2000" dirty="0"/>
                <a:t>15% ointment</a:t>
              </a:r>
              <a:br>
                <a:rPr lang="en-US" sz="2000" dirty="0"/>
              </a:br>
              <a:r>
                <a:rPr lang="en-US" sz="2000" dirty="0"/>
                <a:t>Apply 3 times daily (</a:t>
              </a:r>
              <a:r>
                <a:rPr lang="en-US" sz="2000" dirty="0" smtClean="0"/>
                <a:t>0.5 cm </a:t>
              </a:r>
              <a:r>
                <a:rPr lang="en-US" sz="2000" dirty="0"/>
                <a:t>strand of ointment to each wart) using finger to ensure coverage. </a:t>
              </a:r>
              <a:r>
                <a:rPr lang="en-US" sz="2000" dirty="0" smtClean="0"/>
                <a:t>Use </a:t>
              </a:r>
              <a:r>
                <a:rPr lang="en-US" sz="2000" dirty="0"/>
                <a:t>no longer than 16 wks. Do not wash after use. </a:t>
              </a:r>
              <a:br>
                <a:rPr lang="en-US" sz="2000" dirty="0"/>
              </a:br>
              <a:endParaRPr lang="en-US" sz="2000" dirty="0"/>
            </a:p>
            <a:p>
              <a:pPr lvl="0" algn="ctr" defTabSz="755650" rtl="0">
                <a:lnSpc>
                  <a:spcPct val="90000"/>
                </a:lnSpc>
                <a:spcBef>
                  <a:spcPct val="0"/>
                </a:spcBef>
                <a:spcAft>
                  <a:spcPct val="35000"/>
                </a:spcAft>
              </a:pPr>
              <a:r>
                <a:rPr lang="en-US" sz="2000" kern="1200" dirty="0" smtClean="0"/>
                <a:t/>
              </a:r>
              <a:br>
                <a:rPr lang="en-US" sz="2000" kern="1200" dirty="0" smtClean="0"/>
              </a:br>
              <a:r>
                <a:rPr lang="en-US" sz="2000" kern="1200" dirty="0" smtClean="0"/>
                <a:t>   </a:t>
              </a:r>
              <a:endParaRPr lang="en-US" sz="2000" kern="1200" dirty="0"/>
            </a:p>
          </p:txBody>
        </p:sp>
      </p:grpSp>
      <p:sp>
        <p:nvSpPr>
          <p:cNvPr id="14" name="TextBox 13"/>
          <p:cNvSpPr txBox="1"/>
          <p:nvPr/>
        </p:nvSpPr>
        <p:spPr>
          <a:xfrm>
            <a:off x="6553199" y="3879861"/>
            <a:ext cx="2362200" cy="923330"/>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Mild to moderate pain or local irritation possible</a:t>
            </a:r>
            <a:endParaRPr lang="en-US" dirty="0">
              <a:solidFill>
                <a:srgbClr val="FFFFFF"/>
              </a:solidFill>
            </a:endParaRPr>
          </a:p>
        </p:txBody>
      </p:sp>
      <p:sp>
        <p:nvSpPr>
          <p:cNvPr id="15" name="TextBox 14"/>
          <p:cNvSpPr txBox="1"/>
          <p:nvPr/>
        </p:nvSpPr>
        <p:spPr>
          <a:xfrm>
            <a:off x="132522" y="3752671"/>
            <a:ext cx="3220278" cy="923330"/>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Redness, irritation, induration, ulcerations, and vesicles common;</a:t>
            </a:r>
          </a:p>
          <a:p>
            <a:r>
              <a:rPr lang="en-US" dirty="0" smtClean="0">
                <a:solidFill>
                  <a:srgbClr val="FFFFFF"/>
                </a:solidFill>
              </a:rPr>
              <a:t> *May weaken condoms! </a:t>
            </a:r>
            <a:endParaRPr lang="en-US" dirty="0">
              <a:solidFill>
                <a:srgbClr val="FFFFFF"/>
              </a:solidFill>
            </a:endParaRPr>
          </a:p>
        </p:txBody>
      </p:sp>
      <p:sp>
        <p:nvSpPr>
          <p:cNvPr id="16" name="TextBox 15"/>
          <p:cNvSpPr txBox="1"/>
          <p:nvPr/>
        </p:nvSpPr>
        <p:spPr>
          <a:xfrm>
            <a:off x="6462090" y="5267432"/>
            <a:ext cx="2544417" cy="1200329"/>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Erythema, itching, burning, ulceration, edema, and rash;</a:t>
            </a:r>
          </a:p>
          <a:p>
            <a:r>
              <a:rPr lang="en-US" dirty="0" smtClean="0">
                <a:solidFill>
                  <a:srgbClr val="FFFFFF"/>
                </a:solidFill>
              </a:rPr>
              <a:t>*May weaken condoms!  </a:t>
            </a:r>
            <a:endParaRPr lang="en-US" dirty="0">
              <a:solidFill>
                <a:srgbClr val="FFFFFF"/>
              </a:solidFill>
            </a:endParaRPr>
          </a:p>
        </p:txBody>
      </p:sp>
      <p:sp>
        <p:nvSpPr>
          <p:cNvPr id="17" name="Title 16"/>
          <p:cNvSpPr>
            <a:spLocks noGrp="1"/>
          </p:cNvSpPr>
          <p:nvPr>
            <p:ph type="title"/>
          </p:nvPr>
        </p:nvSpPr>
        <p:spPr/>
        <p:txBody>
          <a:bodyPr>
            <a:noAutofit/>
          </a:bodyPr>
          <a:lstStyle/>
          <a:p>
            <a:r>
              <a:rPr lang="en-US" dirty="0" smtClean="0"/>
              <a:t/>
            </a:r>
            <a:br>
              <a:rPr lang="en-US" dirty="0" smtClean="0"/>
            </a:br>
            <a:r>
              <a:rPr lang="en-US" dirty="0" smtClean="0"/>
              <a:t>Genital Warts: </a:t>
            </a:r>
            <a:br>
              <a:rPr lang="en-US" dirty="0" smtClean="0"/>
            </a:br>
            <a:r>
              <a:rPr lang="en-US" dirty="0" smtClean="0"/>
              <a:t>Patient Applied Treatments</a:t>
            </a:r>
            <a:br>
              <a:rPr lang="en-US" dirty="0" smtClean="0"/>
            </a:br>
            <a:endParaRPr lang="en-US" dirty="0"/>
          </a:p>
        </p:txBody>
      </p:sp>
    </p:spTree>
    <p:extLst>
      <p:ext uri="{BB962C8B-B14F-4D97-AF65-F5344CB8AC3E}">
        <p14:creationId xmlns:p14="http://schemas.microsoft.com/office/powerpoint/2010/main" val="2870436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itle 1"/>
          <p:cNvSpPr>
            <a:spLocks noGrp="1"/>
          </p:cNvSpPr>
          <p:nvPr>
            <p:ph type="title"/>
          </p:nvPr>
        </p:nvSpPr>
        <p:spPr/>
        <p:txBody>
          <a:bodyPr>
            <a:noAutofit/>
          </a:bodyPr>
          <a:lstStyle/>
          <a:p>
            <a:r>
              <a:rPr lang="en-US" dirty="0" smtClean="0"/>
              <a:t>Genital Warts: Costs of </a:t>
            </a:r>
            <a:br>
              <a:rPr lang="en-US" dirty="0" smtClean="0"/>
            </a:br>
            <a:r>
              <a:rPr lang="en-US" dirty="0" smtClean="0"/>
              <a:t>Patient-Applied Treatments</a:t>
            </a:r>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2346751165"/>
              </p:ext>
            </p:extLst>
          </p:nvPr>
        </p:nvGraphicFramePr>
        <p:xfrm>
          <a:off x="685800" y="1295400"/>
          <a:ext cx="7772400" cy="2674951"/>
        </p:xfrm>
        <a:graphic>
          <a:graphicData uri="http://schemas.openxmlformats.org/drawingml/2006/table">
            <a:tbl>
              <a:tblPr firstRow="1" bandRow="1">
                <a:tableStyleId>{93296810-A885-4BE3-A3E7-6D5BEEA58F35}</a:tableStyleId>
              </a:tblPr>
              <a:tblGrid>
                <a:gridCol w="3886200"/>
                <a:gridCol w="3886200"/>
              </a:tblGrid>
              <a:tr h="790051">
                <a:tc>
                  <a:txBody>
                    <a:bodyPr/>
                    <a:lstStyle/>
                    <a:p>
                      <a:pPr algn="ctr"/>
                      <a:r>
                        <a:rPr lang="en-US" dirty="0" smtClean="0"/>
                        <a:t>Drug and</a:t>
                      </a:r>
                      <a:r>
                        <a:rPr lang="en-US" baseline="0" dirty="0" smtClean="0"/>
                        <a:t> Strength</a:t>
                      </a:r>
                      <a:endParaRPr lang="en-US" dirty="0"/>
                    </a:p>
                  </a:txBody>
                  <a:tcPr marL="84790" marR="84790" anchor="ctr"/>
                </a:tc>
                <a:tc>
                  <a:txBody>
                    <a:bodyPr/>
                    <a:lstStyle/>
                    <a:p>
                      <a:pPr algn="ctr"/>
                      <a:r>
                        <a:rPr lang="en-US" dirty="0" smtClean="0"/>
                        <a:t>Estimated</a:t>
                      </a:r>
                      <a:r>
                        <a:rPr lang="en-US" baseline="0" dirty="0" smtClean="0"/>
                        <a:t> Cost/Month Supply ($)*</a:t>
                      </a:r>
                      <a:endParaRPr lang="en-US" dirty="0"/>
                    </a:p>
                  </a:txBody>
                  <a:tcPr marL="84790" marR="84790" anchor="ctr"/>
                </a:tc>
              </a:tr>
              <a:tr h="810149">
                <a:tc>
                  <a:txBody>
                    <a:bodyPr/>
                    <a:lstStyle/>
                    <a:p>
                      <a:r>
                        <a:rPr lang="en-US" sz="1800" kern="1200" dirty="0" smtClean="0">
                          <a:solidFill>
                            <a:schemeClr val="dk1"/>
                          </a:solidFill>
                          <a:latin typeface="+mn-lt"/>
                          <a:ea typeface="+mn-ea"/>
                          <a:cs typeface="+mn-cs"/>
                        </a:rPr>
                        <a:t>Sinecatechins ointment 15% </a:t>
                      </a:r>
                      <a:r>
                        <a:rPr lang="en-US" sz="1800" kern="1200" dirty="0" err="1" smtClean="0">
                          <a:solidFill>
                            <a:schemeClr val="dk1"/>
                          </a:solidFill>
                          <a:latin typeface="+mn-lt"/>
                          <a:ea typeface="+mn-ea"/>
                          <a:cs typeface="+mn-cs"/>
                        </a:rPr>
                        <a:t>Veregen</a:t>
                      </a:r>
                      <a:r>
                        <a:rPr lang="en-US" sz="1800" kern="1200" dirty="0" smtClean="0">
                          <a:solidFill>
                            <a:schemeClr val="dk1"/>
                          </a:solidFill>
                          <a:latin typeface="+mn-lt"/>
                          <a:ea typeface="+mn-ea"/>
                          <a:cs typeface="+mn-cs"/>
                        </a:rPr>
                        <a:t>®</a:t>
                      </a:r>
                      <a:endParaRPr lang="en-US" dirty="0"/>
                    </a:p>
                  </a:txBody>
                  <a:tcPr marL="84790" marR="84790">
                    <a:noFill/>
                  </a:tcPr>
                </a:tc>
                <a:tc>
                  <a:txBody>
                    <a:bodyPr/>
                    <a:lstStyle/>
                    <a:p>
                      <a:r>
                        <a:rPr lang="en-US" sz="1800" kern="1200" dirty="0" smtClean="0">
                          <a:solidFill>
                            <a:schemeClr val="dk1"/>
                          </a:solidFill>
                          <a:latin typeface="+mn-lt"/>
                          <a:ea typeface="+mn-ea"/>
                          <a:cs typeface="+mn-cs"/>
                        </a:rPr>
                        <a:t>Estimated 1 month supply (1-2 15 mg tubes): $150-$300</a:t>
                      </a:r>
                      <a:endParaRPr lang="en-US" dirty="0"/>
                    </a:p>
                  </a:txBody>
                  <a:tcPr marL="84790" marR="84790">
                    <a:noFill/>
                  </a:tcPr>
                </a:tc>
              </a:tr>
              <a:tr h="437101">
                <a:tc>
                  <a:txBody>
                    <a:bodyPr/>
                    <a:lstStyle/>
                    <a:p>
                      <a:r>
                        <a:rPr lang="en-US" sz="1800" kern="1200" dirty="0" smtClean="0">
                          <a:solidFill>
                            <a:schemeClr val="dk1"/>
                          </a:solidFill>
                          <a:latin typeface="+mn-lt"/>
                          <a:ea typeface="+mn-ea"/>
                          <a:cs typeface="+mn-cs"/>
                        </a:rPr>
                        <a:t>Podofilox 0.5% topical solution</a:t>
                      </a:r>
                      <a:endParaRPr lang="en-US" dirty="0"/>
                    </a:p>
                  </a:txBody>
                  <a:tcPr marL="84790" marR="84790">
                    <a:noFill/>
                  </a:tcPr>
                </a:tc>
                <a:tc>
                  <a:txBody>
                    <a:bodyPr/>
                    <a:lstStyle/>
                    <a:p>
                      <a:r>
                        <a:rPr lang="en-US" sz="1800" kern="1200" dirty="0" smtClean="0">
                          <a:solidFill>
                            <a:schemeClr val="dk1"/>
                          </a:solidFill>
                          <a:latin typeface="+mn-lt"/>
                          <a:ea typeface="+mn-ea"/>
                          <a:cs typeface="+mn-cs"/>
                        </a:rPr>
                        <a:t>Estimated 1 month supply: $24</a:t>
                      </a:r>
                      <a:endParaRPr lang="en-US" dirty="0"/>
                    </a:p>
                  </a:txBody>
                  <a:tcPr marL="84790" marR="84790">
                    <a:noFill/>
                  </a:tcPr>
                </a:tc>
              </a:tr>
              <a:tr h="637650">
                <a:tc>
                  <a:txBody>
                    <a:bodyPr/>
                    <a:lstStyle/>
                    <a:p>
                      <a:r>
                        <a:rPr lang="en-US" sz="1800" kern="1200" dirty="0" smtClean="0">
                          <a:solidFill>
                            <a:schemeClr val="dk1"/>
                          </a:solidFill>
                          <a:latin typeface="+mn-lt"/>
                          <a:ea typeface="+mn-ea"/>
                          <a:cs typeface="+mn-cs"/>
                        </a:rPr>
                        <a:t>Imiquimod 5% topical cream (</a:t>
                      </a:r>
                      <a:r>
                        <a:rPr lang="en-US" sz="1800" kern="1200" dirty="0" err="1" smtClean="0">
                          <a:solidFill>
                            <a:schemeClr val="dk1"/>
                          </a:solidFill>
                          <a:latin typeface="+mn-lt"/>
                          <a:ea typeface="+mn-ea"/>
                          <a:cs typeface="+mn-cs"/>
                        </a:rPr>
                        <a:t>Aldara</a:t>
                      </a:r>
                      <a:r>
                        <a:rPr lang="en-US" sz="1800" kern="1200" dirty="0" smtClean="0">
                          <a:solidFill>
                            <a:schemeClr val="dk1"/>
                          </a:solidFill>
                          <a:latin typeface="+mn-lt"/>
                          <a:ea typeface="+mn-ea"/>
                          <a:cs typeface="+mn-cs"/>
                        </a:rPr>
                        <a:t>)</a:t>
                      </a:r>
                      <a:endParaRPr lang="en-US" dirty="0"/>
                    </a:p>
                  </a:txBody>
                  <a:tcPr marL="84790" marR="84790">
                    <a:noFill/>
                  </a:tcPr>
                </a:tc>
                <a:tc>
                  <a:txBody>
                    <a:bodyPr/>
                    <a:lstStyle/>
                    <a:p>
                      <a:r>
                        <a:rPr lang="en-US" sz="1800" kern="1200" dirty="0" smtClean="0">
                          <a:solidFill>
                            <a:schemeClr val="dk1"/>
                          </a:solidFill>
                          <a:latin typeface="+mn-lt"/>
                          <a:ea typeface="+mn-ea"/>
                          <a:cs typeface="+mn-cs"/>
                        </a:rPr>
                        <a:t>1 month supply: $95</a:t>
                      </a:r>
                      <a:endParaRPr lang="en-US" dirty="0"/>
                    </a:p>
                  </a:txBody>
                  <a:tcPr marL="84790" marR="84790">
                    <a:noFill/>
                  </a:tcPr>
                </a:tc>
              </a:tr>
            </a:tbl>
          </a:graphicData>
        </a:graphic>
      </p:graphicFrame>
      <p:sp>
        <p:nvSpPr>
          <p:cNvPr id="179204" name="Slide Number Placeholder 3"/>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p:txBody>
      </p:sp>
      <p:sp>
        <p:nvSpPr>
          <p:cNvPr id="9" name="TextBox 8"/>
          <p:cNvSpPr txBox="1"/>
          <p:nvPr/>
        </p:nvSpPr>
        <p:spPr>
          <a:xfrm>
            <a:off x="1447800" y="5029200"/>
            <a:ext cx="6553200" cy="461665"/>
          </a:xfrm>
          <a:prstGeom prst="rect">
            <a:avLst/>
          </a:prstGeom>
          <a:noFill/>
        </p:spPr>
        <p:txBody>
          <a:bodyPr wrap="square" rtlCol="0">
            <a:spAutoFit/>
          </a:bodyPr>
          <a:lstStyle/>
          <a:p>
            <a:pPr algn="ctr" fontAlgn="base">
              <a:spcBef>
                <a:spcPct val="0"/>
              </a:spcBef>
              <a:spcAft>
                <a:spcPct val="0"/>
              </a:spcAft>
            </a:pPr>
            <a:r>
              <a:rPr lang="en-US" sz="2400" dirty="0" smtClean="0"/>
              <a:t>Usage dependant on total wart area</a:t>
            </a:r>
          </a:p>
        </p:txBody>
      </p:sp>
      <p:sp>
        <p:nvSpPr>
          <p:cNvPr id="10" name="TextBox 9"/>
          <p:cNvSpPr txBox="1"/>
          <p:nvPr/>
        </p:nvSpPr>
        <p:spPr>
          <a:xfrm>
            <a:off x="1600200" y="6245423"/>
            <a:ext cx="6553200" cy="307777"/>
          </a:xfrm>
          <a:prstGeom prst="rect">
            <a:avLst/>
          </a:prstGeom>
          <a:noFill/>
        </p:spPr>
        <p:txBody>
          <a:bodyPr wrap="square" rtlCol="0">
            <a:spAutoFit/>
          </a:bodyPr>
          <a:lstStyle/>
          <a:p>
            <a:pPr algn="ctr" fontAlgn="base">
              <a:spcBef>
                <a:spcPct val="0"/>
              </a:spcBef>
              <a:spcAft>
                <a:spcPct val="0"/>
              </a:spcAft>
            </a:pPr>
            <a:r>
              <a:rPr lang="en-US" sz="1400" dirty="0" smtClean="0">
                <a:latin typeface="Adobe Garamond Pro" panose="02020502060506020403" pitchFamily="18" charset="0"/>
              </a:rPr>
              <a:t>Data from April 2008 </a:t>
            </a:r>
            <a:r>
              <a:rPr lang="en-US" sz="1400" u="sng" dirty="0" smtClean="0">
                <a:latin typeface="Adobe Garamond Pro" panose="02020502060506020403" pitchFamily="18" charset="0"/>
                <a:hlinkClick r:id="rId3"/>
              </a:rPr>
              <a:t>www.pbm.va.gov</a:t>
            </a:r>
            <a:endParaRPr lang="en-US" sz="1400" dirty="0" smtClean="0">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Genital Warts: </a:t>
            </a:r>
            <a:br>
              <a:rPr lang="en-US" dirty="0" smtClean="0"/>
            </a:br>
            <a:r>
              <a:rPr lang="en-US" dirty="0" smtClean="0"/>
              <a:t>Provider-Applied Treatments</a:t>
            </a:r>
            <a:br>
              <a:rPr lang="en-US" dirty="0" smtClean="0"/>
            </a:b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370971787"/>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0228" name="Slide Number Placeholder 3"/>
          <p:cNvSpPr>
            <a:spLocks noGrp="1"/>
          </p:cNvSpPr>
          <p:nvPr>
            <p:ph type="sldNum" sz="quarter" idx="4294967295"/>
          </p:nvPr>
        </p:nvSpPr>
        <p:spPr bwMode="auto">
          <a:xfrm>
            <a:off x="6248400" y="6245225"/>
            <a:ext cx="2895600" cy="476250"/>
          </a:xfrm>
          <a:prstGeom prst="rect">
            <a:avLst/>
          </a:prstGeom>
          <a:noFill/>
          <a:ln>
            <a:miter lim="800000"/>
            <a:headEnd/>
            <a:tailEnd/>
          </a:ln>
        </p:spPr>
        <p:txBody>
          <a:bodyPr/>
          <a:lstStyle/>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p:txBody>
      </p:sp>
      <p:sp>
        <p:nvSpPr>
          <p:cNvPr id="11" name="TextBox 10"/>
          <p:cNvSpPr txBox="1"/>
          <p:nvPr/>
        </p:nvSpPr>
        <p:spPr>
          <a:xfrm>
            <a:off x="6477000" y="5334000"/>
            <a:ext cx="2544417" cy="1477328"/>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Local irritation</a:t>
            </a:r>
          </a:p>
          <a:p>
            <a:r>
              <a:rPr lang="en-US" dirty="0" smtClean="0">
                <a:solidFill>
                  <a:srgbClr val="FFFFFF"/>
                </a:solidFill>
              </a:rPr>
              <a:t>-Limit to &lt;0.5 mL  or &lt;10 cm</a:t>
            </a:r>
            <a:r>
              <a:rPr lang="en-US" baseline="30000" dirty="0" smtClean="0">
                <a:solidFill>
                  <a:srgbClr val="FFFFFF"/>
                </a:solidFill>
              </a:rPr>
              <a:t>2 </a:t>
            </a:r>
            <a:r>
              <a:rPr lang="en-US" dirty="0" smtClean="0">
                <a:solidFill>
                  <a:srgbClr val="FFFFFF"/>
                </a:solidFill>
              </a:rPr>
              <a:t>of warts</a:t>
            </a:r>
          </a:p>
          <a:p>
            <a:r>
              <a:rPr lang="en-US" dirty="0" smtClean="0">
                <a:solidFill>
                  <a:srgbClr val="FFFFFF"/>
                </a:solidFill>
              </a:rPr>
              <a:t>-No open wounds in treated area</a:t>
            </a:r>
            <a:endParaRPr lang="en-US" dirty="0">
              <a:solidFill>
                <a:srgbClr val="FFFFFF"/>
              </a:solidFill>
            </a:endParaRPr>
          </a:p>
        </p:txBody>
      </p:sp>
      <p:sp>
        <p:nvSpPr>
          <p:cNvPr id="12" name="TextBox 11"/>
          <p:cNvSpPr txBox="1"/>
          <p:nvPr/>
        </p:nvSpPr>
        <p:spPr>
          <a:xfrm>
            <a:off x="304800" y="3505200"/>
            <a:ext cx="2544417" cy="646331"/>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Pain, necrosis, ulceration, blistering</a:t>
            </a:r>
            <a:endParaRPr lang="en-US" dirty="0">
              <a:solidFill>
                <a:srgbClr val="FFFFFF"/>
              </a:solidFill>
            </a:endParaRPr>
          </a:p>
        </p:txBody>
      </p:sp>
      <p:grpSp>
        <p:nvGrpSpPr>
          <p:cNvPr id="8" name="Group 7"/>
          <p:cNvGrpSpPr/>
          <p:nvPr/>
        </p:nvGrpSpPr>
        <p:grpSpPr>
          <a:xfrm>
            <a:off x="999009" y="4253803"/>
            <a:ext cx="3572991" cy="2143794"/>
            <a:chOff x="4369649" y="2502749"/>
            <a:chExt cx="3572991" cy="2143794"/>
          </a:xfrm>
        </p:grpSpPr>
        <p:sp>
          <p:nvSpPr>
            <p:cNvPr id="9" name="Rectangle 8"/>
            <p:cNvSpPr/>
            <p:nvPr/>
          </p:nvSpPr>
          <p:spPr>
            <a:xfrm>
              <a:off x="4369649" y="2502749"/>
              <a:ext cx="3572991" cy="2143794"/>
            </a:xfrm>
            <a:prstGeom prst="rect">
              <a:avLst/>
            </a:prstGeom>
          </p:spPr>
          <p:style>
            <a:lnRef idx="1">
              <a:schemeClr val="accent6"/>
            </a:lnRef>
            <a:fillRef idx="3">
              <a:schemeClr val="accent6"/>
            </a:fillRef>
            <a:effectRef idx="2">
              <a:schemeClr val="accent6"/>
            </a:effectRef>
            <a:fontRef idx="minor">
              <a:schemeClr val="lt1"/>
            </a:fontRef>
          </p:style>
        </p:sp>
        <p:sp>
          <p:nvSpPr>
            <p:cNvPr id="14" name="Rectangle 13"/>
            <p:cNvSpPr/>
            <p:nvPr/>
          </p:nvSpPr>
          <p:spPr>
            <a:xfrm>
              <a:off x="4369649" y="2502749"/>
              <a:ext cx="3572991" cy="214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1700" b="1" kern="1200" dirty="0" smtClean="0"/>
                <a:t>Surgical removal</a:t>
              </a:r>
              <a:r>
                <a:rPr lang="en-US" sz="1700" kern="1200" dirty="0" smtClean="0"/>
                <a:t> </a:t>
              </a:r>
            </a:p>
            <a:p>
              <a:pPr lvl="0" algn="ctr" defTabSz="1200150" rtl="0">
                <a:lnSpc>
                  <a:spcPct val="90000"/>
                </a:lnSpc>
                <a:spcBef>
                  <a:spcPct val="0"/>
                </a:spcBef>
                <a:spcAft>
                  <a:spcPct val="35000"/>
                </a:spcAft>
              </a:pPr>
              <a:r>
                <a:rPr lang="en-US" sz="1700" kern="1200" dirty="0" smtClean="0"/>
                <a:t>scissor excision, shave excision, curettage, or electrosurgery </a:t>
              </a:r>
            </a:p>
            <a:p>
              <a:pPr lvl="0" algn="ctr" defTabSz="1200150" rtl="0">
                <a:lnSpc>
                  <a:spcPct val="90000"/>
                </a:lnSpc>
                <a:spcBef>
                  <a:spcPct val="0"/>
                </a:spcBef>
                <a:spcAft>
                  <a:spcPct val="35000"/>
                </a:spcAft>
              </a:pPr>
              <a:r>
                <a:rPr lang="en-US" sz="1700" dirty="0" smtClean="0"/>
                <a:t>*Single Visit Elimination of Warts*</a:t>
              </a:r>
              <a:endParaRPr lang="en-US" sz="1700" kern="1200" dirty="0"/>
            </a:p>
          </p:txBody>
        </p:sp>
      </p:grpSp>
      <p:sp>
        <p:nvSpPr>
          <p:cNvPr id="15" name="TextBox 14"/>
          <p:cNvSpPr txBox="1"/>
          <p:nvPr/>
        </p:nvSpPr>
        <p:spPr>
          <a:xfrm>
            <a:off x="304800" y="6074431"/>
            <a:ext cx="3505200" cy="646331"/>
          </a:xfrm>
          <a:prstGeom prst="rect">
            <a:avLst/>
          </a:prstGeom>
          <a:solidFill>
            <a:srgbClr val="92D050"/>
          </a:solidFill>
          <a:ln w="38100">
            <a:solidFill>
              <a:schemeClr val="bg2"/>
            </a:solidFill>
          </a:ln>
        </p:spPr>
        <p:txBody>
          <a:bodyPr wrap="square" rtlCol="0">
            <a:spAutoFit/>
          </a:bodyPr>
          <a:lstStyle/>
          <a:p>
            <a:r>
              <a:rPr lang="en-US" dirty="0" smtClean="0">
                <a:solidFill>
                  <a:schemeClr val="bg2"/>
                </a:solidFill>
              </a:rPr>
              <a:t>Best option for large number of warts or large affected area</a:t>
            </a:r>
            <a:endParaRPr lang="en-US" dirty="0">
              <a:solidFill>
                <a:schemeClr val="bg2"/>
              </a:solidFill>
            </a:endParaRPr>
          </a:p>
        </p:txBody>
      </p:sp>
      <p:sp>
        <p:nvSpPr>
          <p:cNvPr id="13" name="TextBox 12"/>
          <p:cNvSpPr txBox="1"/>
          <p:nvPr/>
        </p:nvSpPr>
        <p:spPr>
          <a:xfrm>
            <a:off x="2971800" y="2971800"/>
            <a:ext cx="3109289" cy="923330"/>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Local irritation, burning pain</a:t>
            </a:r>
          </a:p>
          <a:p>
            <a:r>
              <a:rPr lang="en-US" dirty="0" smtClean="0">
                <a:solidFill>
                  <a:srgbClr val="FFFFFF"/>
                </a:solidFill>
              </a:rPr>
              <a:t>Low viscosity, can easily spread to adjacent tissue</a:t>
            </a:r>
            <a:endParaRPr lang="en-US" dirty="0">
              <a:solidFill>
                <a:srgbClr val="FFFFFF"/>
              </a:solidFill>
            </a:endParaRPr>
          </a:p>
        </p:txBody>
      </p:sp>
    </p:spTree>
    <p:extLst>
      <p:ext uri="{BB962C8B-B14F-4D97-AF65-F5344CB8AC3E}">
        <p14:creationId xmlns:p14="http://schemas.microsoft.com/office/powerpoint/2010/main" val="2181337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Genital Warts: </a:t>
            </a:r>
            <a:br>
              <a:rPr lang="en-US" dirty="0" smtClean="0"/>
            </a:br>
            <a:r>
              <a:rPr lang="en-US" dirty="0" smtClean="0"/>
              <a:t>Treatment of Internal Warts</a:t>
            </a:r>
            <a:br>
              <a:rPr lang="en-US" dirty="0" smtClean="0"/>
            </a:b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829812831"/>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0228" name="Slide Number Placeholder 3"/>
          <p:cNvSpPr>
            <a:spLocks noGrp="1"/>
          </p:cNvSpPr>
          <p:nvPr>
            <p:ph type="sldNum" sz="quarter" idx="4294967295"/>
          </p:nvPr>
        </p:nvSpPr>
        <p:spPr bwMode="auto">
          <a:xfrm>
            <a:off x="6248400" y="6245225"/>
            <a:ext cx="2895600" cy="476250"/>
          </a:xfrm>
          <a:prstGeom prst="rect">
            <a:avLst/>
          </a:prstGeom>
          <a:noFill/>
          <a:ln>
            <a:miter lim="800000"/>
            <a:headEnd/>
            <a:tailEnd/>
          </a:ln>
        </p:spPr>
        <p:txBody>
          <a:bodyPr/>
          <a:lstStyle/>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p:txBody>
      </p:sp>
      <p:grpSp>
        <p:nvGrpSpPr>
          <p:cNvPr id="8" name="Group 7"/>
          <p:cNvGrpSpPr/>
          <p:nvPr/>
        </p:nvGrpSpPr>
        <p:grpSpPr>
          <a:xfrm>
            <a:off x="999009" y="3581400"/>
            <a:ext cx="3572991" cy="2362200"/>
            <a:chOff x="4369649" y="2284343"/>
            <a:chExt cx="3572991" cy="2362200"/>
          </a:xfrm>
        </p:grpSpPr>
        <p:sp>
          <p:nvSpPr>
            <p:cNvPr id="9" name="Rectangle 8"/>
            <p:cNvSpPr/>
            <p:nvPr/>
          </p:nvSpPr>
          <p:spPr>
            <a:xfrm>
              <a:off x="4369649" y="2284343"/>
              <a:ext cx="3572991" cy="2143794"/>
            </a:xfrm>
            <a:prstGeom prst="rect">
              <a:avLst/>
            </a:prstGeom>
          </p:spPr>
          <p:style>
            <a:lnRef idx="1">
              <a:schemeClr val="accent6"/>
            </a:lnRef>
            <a:fillRef idx="3">
              <a:schemeClr val="accent6"/>
            </a:fillRef>
            <a:effectRef idx="2">
              <a:schemeClr val="accent6"/>
            </a:effectRef>
            <a:fontRef idx="minor">
              <a:schemeClr val="lt1"/>
            </a:fontRef>
          </p:style>
        </p:sp>
        <p:sp>
          <p:nvSpPr>
            <p:cNvPr id="14" name="Rectangle 13"/>
            <p:cNvSpPr/>
            <p:nvPr/>
          </p:nvSpPr>
          <p:spPr>
            <a:xfrm>
              <a:off x="4369649" y="2502749"/>
              <a:ext cx="3572991" cy="214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1700" b="1" dirty="0" smtClean="0"/>
                <a:t>Urethral Meatal Warts</a:t>
              </a:r>
            </a:p>
            <a:p>
              <a:pPr lvl="0" defTabSz="1200150" rtl="0">
                <a:lnSpc>
                  <a:spcPct val="90000"/>
                </a:lnSpc>
                <a:spcBef>
                  <a:spcPct val="0"/>
                </a:spcBef>
                <a:spcAft>
                  <a:spcPct val="35000"/>
                </a:spcAft>
              </a:pPr>
              <a:r>
                <a:rPr lang="en-US" sz="1700" kern="1200" dirty="0" smtClean="0"/>
                <a:t>-Cryotherapy with liquid nitrogen</a:t>
              </a:r>
            </a:p>
            <a:p>
              <a:pPr lvl="0" defTabSz="1200150" rtl="0">
                <a:lnSpc>
                  <a:spcPct val="90000"/>
                </a:lnSpc>
                <a:spcBef>
                  <a:spcPct val="0"/>
                </a:spcBef>
                <a:spcAft>
                  <a:spcPct val="35000"/>
                </a:spcAft>
              </a:pPr>
              <a:r>
                <a:rPr lang="en-US" sz="1700" dirty="0" smtClean="0"/>
                <a:t>-</a:t>
              </a:r>
              <a:r>
                <a:rPr lang="en-US" sz="1700" dirty="0" err="1" smtClean="0"/>
                <a:t>Podophyllin</a:t>
              </a:r>
              <a:r>
                <a:rPr lang="en-US" sz="1700" dirty="0" smtClean="0"/>
                <a:t> 10%–25%</a:t>
              </a:r>
              <a:endParaRPr lang="en-US" sz="1700" kern="1200" dirty="0"/>
            </a:p>
          </p:txBody>
        </p:sp>
      </p:grpSp>
      <p:sp>
        <p:nvSpPr>
          <p:cNvPr id="17" name="TextBox 16"/>
          <p:cNvSpPr txBox="1"/>
          <p:nvPr/>
        </p:nvSpPr>
        <p:spPr>
          <a:xfrm>
            <a:off x="4419600" y="5715000"/>
            <a:ext cx="2544417" cy="646331"/>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Involve specialist for Intra-anal lesions </a:t>
            </a:r>
            <a:endParaRPr lang="en-US" dirty="0">
              <a:solidFill>
                <a:srgbClr val="FFFFFF"/>
              </a:solidFill>
            </a:endParaRPr>
          </a:p>
        </p:txBody>
      </p:sp>
      <p:sp>
        <p:nvSpPr>
          <p:cNvPr id="11" name="TextBox 10"/>
          <p:cNvSpPr txBox="1"/>
          <p:nvPr/>
        </p:nvSpPr>
        <p:spPr>
          <a:xfrm>
            <a:off x="457200" y="2819400"/>
            <a:ext cx="2544417" cy="646331"/>
          </a:xfrm>
          <a:prstGeom prst="rect">
            <a:avLst/>
          </a:prstGeom>
          <a:solidFill>
            <a:srgbClr val="FF0000"/>
          </a:solidFill>
          <a:ln w="38100">
            <a:solidFill>
              <a:schemeClr val="bg2"/>
            </a:solidFill>
          </a:ln>
        </p:spPr>
        <p:txBody>
          <a:bodyPr wrap="square" rtlCol="0">
            <a:spAutoFit/>
          </a:bodyPr>
          <a:lstStyle/>
          <a:p>
            <a:r>
              <a:rPr lang="en-US" dirty="0" smtClean="0">
                <a:solidFill>
                  <a:srgbClr val="FFFFFF"/>
                </a:solidFill>
              </a:rPr>
              <a:t>Involve specialist for cervical lesions </a:t>
            </a:r>
            <a:endParaRPr lang="en-US" dirty="0">
              <a:solidFill>
                <a:srgbClr val="FFFFFF"/>
              </a:solidFill>
            </a:endParaRPr>
          </a:p>
        </p:txBody>
      </p:sp>
    </p:spTree>
    <p:extLst>
      <p:ext uri="{BB962C8B-B14F-4D97-AF65-F5344CB8AC3E}">
        <p14:creationId xmlns:p14="http://schemas.microsoft.com/office/powerpoint/2010/main" val="4283113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Case: Jenna</a:t>
            </a:r>
            <a:endParaRPr lang="en-US" dirty="0"/>
          </a:p>
        </p:txBody>
      </p:sp>
      <p:sp>
        <p:nvSpPr>
          <p:cNvPr id="2" name="Content Placeholder 1"/>
          <p:cNvSpPr>
            <a:spLocks noGrp="1"/>
          </p:cNvSpPr>
          <p:nvPr>
            <p:ph sz="half" idx="1"/>
          </p:nvPr>
        </p:nvSpPr>
        <p:spPr/>
        <p:txBody>
          <a:bodyPr/>
          <a:lstStyle/>
          <a:p>
            <a:r>
              <a:rPr lang="en-US" dirty="0" smtClean="0"/>
              <a:t>Should Jenna’s partner receive any treatment?</a:t>
            </a:r>
          </a:p>
          <a:p>
            <a:endParaRPr lang="en-US" dirty="0" smtClean="0"/>
          </a:p>
          <a:p>
            <a:endParaRPr lang="en-US" dirty="0"/>
          </a:p>
        </p:txBody>
      </p:sp>
      <p:pic>
        <p:nvPicPr>
          <p:cNvPr id="117761" name="Picture 1"/>
          <p:cNvPicPr>
            <a:picLocks noChangeAspect="1" noChangeArrowheads="1"/>
          </p:cNvPicPr>
          <p:nvPr/>
        </p:nvPicPr>
        <p:blipFill>
          <a:blip r:embed="rId2" cstate="print"/>
          <a:srcRect/>
          <a:stretch>
            <a:fillRect/>
          </a:stretch>
        </p:blipFill>
        <p:spPr bwMode="auto">
          <a:xfrm>
            <a:off x="5088028" y="1611922"/>
            <a:ext cx="2855663" cy="3417277"/>
          </a:xfrm>
          <a:prstGeom prst="rect">
            <a:avLst/>
          </a:prstGeom>
          <a:noFill/>
          <a:ln w="9525">
            <a:noFill/>
            <a:miter lim="800000"/>
            <a:headEnd/>
            <a:tailEnd/>
          </a:ln>
        </p:spPr>
      </p:pic>
    </p:spTree>
    <p:extLst>
      <p:ext uri="{BB962C8B-B14F-4D97-AF65-F5344CB8AC3E}">
        <p14:creationId xmlns:p14="http://schemas.microsoft.com/office/powerpoint/2010/main" val="2170281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Genital Warts: </a:t>
            </a:r>
            <a:br>
              <a:rPr lang="en-US" dirty="0" smtClean="0"/>
            </a:br>
            <a:r>
              <a:rPr lang="en-US" dirty="0" smtClean="0"/>
              <a:t>Partner Implications</a:t>
            </a:r>
            <a:endParaRPr lang="en-US" dirty="0"/>
          </a:p>
        </p:txBody>
      </p:sp>
      <p:sp>
        <p:nvSpPr>
          <p:cNvPr id="2" name="Content Placeholder 1"/>
          <p:cNvSpPr>
            <a:spLocks noGrp="1"/>
          </p:cNvSpPr>
          <p:nvPr>
            <p:ph sz="quarter" idx="10"/>
          </p:nvPr>
        </p:nvSpPr>
        <p:spPr/>
        <p:txBody>
          <a:bodyPr/>
          <a:lstStyle/>
          <a:p>
            <a:r>
              <a:rPr lang="en-US" smtClean="0"/>
              <a:t>Counsel patients and partners about risk of transmission</a:t>
            </a:r>
          </a:p>
          <a:p>
            <a:r>
              <a:rPr lang="en-US" smtClean="0"/>
              <a:t>Recommend routine STI testing</a:t>
            </a:r>
          </a:p>
          <a:p>
            <a:r>
              <a:rPr lang="en-US" smtClean="0"/>
              <a:t>Recommend condom use</a:t>
            </a:r>
          </a:p>
          <a:p>
            <a:r>
              <a:rPr lang="en-US" smtClean="0"/>
              <a:t>No HPV DNA test recommended</a:t>
            </a:r>
          </a:p>
          <a:p>
            <a:r>
              <a:rPr lang="en-US" smtClean="0"/>
              <a:t>Treatment for subclinical warts or to prevent formation of warts NOT recommended</a:t>
            </a:r>
            <a:endParaRPr lang="en-US" dirty="0" smtClean="0"/>
          </a:p>
        </p:txBody>
      </p:sp>
    </p:spTree>
    <p:extLst>
      <p:ext uri="{BB962C8B-B14F-4D97-AF65-F5344CB8AC3E}">
        <p14:creationId xmlns:p14="http://schemas.microsoft.com/office/powerpoint/2010/main" val="273752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 A Little Note on Condoms…</a:t>
            </a:r>
            <a:endParaRPr lang="en-US" dirty="0"/>
          </a:p>
        </p:txBody>
      </p:sp>
      <p:sp>
        <p:nvSpPr>
          <p:cNvPr id="5" name="TextBox 4"/>
          <p:cNvSpPr txBox="1"/>
          <p:nvPr/>
        </p:nvSpPr>
        <p:spPr>
          <a:xfrm>
            <a:off x="381000" y="1828800"/>
            <a:ext cx="8382000" cy="954107"/>
          </a:xfrm>
          <a:prstGeom prst="rect">
            <a:avLst/>
          </a:prstGeom>
          <a:gradFill flip="none" rotWithShape="1">
            <a:gsLst>
              <a:gs pos="99000">
                <a:srgbClr val="FF9933"/>
              </a:gs>
              <a:gs pos="100000">
                <a:srgbClr val="FFFFFF"/>
              </a:gs>
            </a:gsLst>
            <a:lin ang="0" scaled="1"/>
            <a:tileRect/>
          </a:gradFill>
          <a:ln w="44450">
            <a:noFill/>
          </a:ln>
        </p:spPr>
        <p:txBody>
          <a:bodyPr wrap="square" rtlCol="0">
            <a:spAutoFit/>
          </a:bodyPr>
          <a:lstStyle/>
          <a:p>
            <a:pPr algn="ctr"/>
            <a:r>
              <a:rPr lang="en-US" sz="2800" dirty="0" smtClean="0">
                <a:solidFill>
                  <a:srgbClr val="FFFFFF"/>
                </a:solidFill>
              </a:rPr>
              <a:t>Regular and consistent condom use achieves about 60% protection against HPV</a:t>
            </a:r>
            <a:endParaRPr lang="en-US" sz="2800" dirty="0">
              <a:solidFill>
                <a:srgbClr val="FFFFFF"/>
              </a:solidFill>
            </a:endParaRPr>
          </a:p>
        </p:txBody>
      </p:sp>
      <p:pic>
        <p:nvPicPr>
          <p:cNvPr id="38914" name="Picture 2" descr="http://blog.georgetownvoice.com/wp-content/uploads/2010/03/condoms_3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267200"/>
            <a:ext cx="169385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93956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Jenna</a:t>
            </a:r>
            <a:endParaRPr lang="en-US" dirty="0"/>
          </a:p>
        </p:txBody>
      </p:sp>
      <p:sp>
        <p:nvSpPr>
          <p:cNvPr id="2" name="Content Placeholder 1"/>
          <p:cNvSpPr>
            <a:spLocks noGrp="1"/>
          </p:cNvSpPr>
          <p:nvPr>
            <p:ph sz="half" idx="1"/>
          </p:nvPr>
        </p:nvSpPr>
        <p:spPr/>
        <p:txBody>
          <a:bodyPr/>
          <a:lstStyle/>
          <a:p>
            <a:r>
              <a:rPr lang="en-US" dirty="0"/>
              <a:t>Should you give Jenna the HPV vaccine?</a:t>
            </a:r>
          </a:p>
          <a:p>
            <a:endParaRPr lang="en-US" dirty="0"/>
          </a:p>
          <a:p>
            <a:endParaRPr lang="en-US" dirty="0"/>
          </a:p>
        </p:txBody>
      </p:sp>
      <p:pic>
        <p:nvPicPr>
          <p:cNvPr id="4" name="Picture 3" descr="23877324.jpg"/>
          <p:cNvPicPr>
            <a:picLocks noChangeAspect="1"/>
          </p:cNvPicPr>
          <p:nvPr/>
        </p:nvPicPr>
        <p:blipFill>
          <a:blip r:embed="rId2" cstate="print"/>
          <a:srcRect/>
          <a:stretch>
            <a:fillRect/>
          </a:stretch>
        </p:blipFill>
        <p:spPr bwMode="auto">
          <a:xfrm>
            <a:off x="5715000" y="1752600"/>
            <a:ext cx="2362200" cy="3535680"/>
          </a:xfrm>
          <a:prstGeom prst="rect">
            <a:avLst/>
          </a:prstGeom>
          <a:noFill/>
          <a:ln w="9525">
            <a:noFill/>
            <a:miter lim="800000"/>
            <a:headEnd/>
            <a:tailEnd/>
          </a:ln>
        </p:spPr>
      </p:pic>
    </p:spTree>
    <p:extLst>
      <p:ext uri="{BB962C8B-B14F-4D97-AF65-F5344CB8AC3E}">
        <p14:creationId xmlns:p14="http://schemas.microsoft.com/office/powerpoint/2010/main" val="2317558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r>
              <a:rPr lang="en-US" dirty="0" smtClean="0"/>
              <a:t>HPV Vaccine</a:t>
            </a:r>
          </a:p>
        </p:txBody>
      </p:sp>
      <p:sp>
        <p:nvSpPr>
          <p:cNvPr id="183299" name="Slide Number Placeholder 4"/>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p:txBody>
      </p:sp>
      <p:graphicFrame>
        <p:nvGraphicFramePr>
          <p:cNvPr id="5" name="Diagram 4"/>
          <p:cNvGraphicFramePr/>
          <p:nvPr>
            <p:extLst>
              <p:ext uri="{D42A27DB-BD31-4B8C-83A1-F6EECF244321}">
                <p14:modId xmlns:p14="http://schemas.microsoft.com/office/powerpoint/2010/main" val="2208834466"/>
              </p:ext>
            </p:extLst>
          </p:nvPr>
        </p:nvGraphicFramePr>
        <p:xfrm>
          <a:off x="-76200" y="11430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t>Differential Diagnosis</a:t>
            </a:r>
            <a:endParaRPr lang="en-US" dirty="0" smtClean="0"/>
          </a:p>
        </p:txBody>
      </p:sp>
      <p:sp>
        <p:nvSpPr>
          <p:cNvPr id="6" name="Rounded Rectangle 5"/>
          <p:cNvSpPr/>
          <p:nvPr/>
        </p:nvSpPr>
        <p:spPr>
          <a:xfrm>
            <a:off x="3124200" y="3200400"/>
            <a:ext cx="2895600" cy="99060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Genital Bump</a:t>
            </a:r>
          </a:p>
        </p:txBody>
      </p:sp>
      <p:sp>
        <p:nvSpPr>
          <p:cNvPr id="7" name="Rounded Rectangle 6"/>
          <p:cNvSpPr/>
          <p:nvPr/>
        </p:nvSpPr>
        <p:spPr>
          <a:xfrm>
            <a:off x="3352800" y="1219200"/>
            <a:ext cx="23622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Chancroid</a:t>
            </a:r>
          </a:p>
          <a:p>
            <a:pPr algn="ctr">
              <a:defRPr/>
            </a:pPr>
            <a:r>
              <a:rPr lang="en-US" sz="2000" dirty="0" smtClean="0"/>
              <a:t>(H. ducreyi)</a:t>
            </a:r>
            <a:endParaRPr lang="en-US" sz="2000" dirty="0"/>
          </a:p>
        </p:txBody>
      </p:sp>
      <p:sp>
        <p:nvSpPr>
          <p:cNvPr id="8" name="Rounded Rectangle 7"/>
          <p:cNvSpPr/>
          <p:nvPr/>
        </p:nvSpPr>
        <p:spPr>
          <a:xfrm>
            <a:off x="3581400" y="4876800"/>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Molluscum Contagiosum</a:t>
            </a:r>
          </a:p>
        </p:txBody>
      </p:sp>
      <p:cxnSp>
        <p:nvCxnSpPr>
          <p:cNvPr id="21" name="Straight Arrow Connector 20"/>
          <p:cNvCxnSpPr/>
          <p:nvPr/>
        </p:nvCxnSpPr>
        <p:spPr>
          <a:xfrm rot="5400000">
            <a:off x="4305300" y="4533900"/>
            <a:ext cx="534988"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267994" y="2818606"/>
            <a:ext cx="6096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H="1">
            <a:off x="6172200" y="3429000"/>
            <a:ext cx="8382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162800" y="2819400"/>
            <a:ext cx="14478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Folliculitis</a:t>
            </a:r>
          </a:p>
        </p:txBody>
      </p:sp>
      <p:sp>
        <p:nvSpPr>
          <p:cNvPr id="18" name="Rounded Rectangle 17"/>
          <p:cNvSpPr/>
          <p:nvPr/>
        </p:nvSpPr>
        <p:spPr>
          <a:xfrm>
            <a:off x="609600" y="2971800"/>
            <a:ext cx="1524000" cy="1143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External Genital Warts</a:t>
            </a:r>
          </a:p>
        </p:txBody>
      </p:sp>
      <p:cxnSp>
        <p:nvCxnSpPr>
          <p:cNvPr id="34" name="Straight Arrow Connector 33"/>
          <p:cNvCxnSpPr/>
          <p:nvPr/>
        </p:nvCxnSpPr>
        <p:spPr>
          <a:xfrm rot="10800000">
            <a:off x="2209800" y="3505200"/>
            <a:ext cx="7620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noAutofit/>
          </a:bodyPr>
          <a:lstStyle/>
          <a:p>
            <a:r>
              <a:rPr lang="en-US" dirty="0" smtClean="0"/>
              <a:t>HPV Vaccines:  </a:t>
            </a:r>
            <a:br>
              <a:rPr lang="en-US" dirty="0" smtClean="0"/>
            </a:br>
            <a:r>
              <a:rPr lang="en-US" dirty="0" smtClean="0"/>
              <a:t>FDA Approved</a:t>
            </a:r>
          </a:p>
        </p:txBody>
      </p:sp>
      <p:sp>
        <p:nvSpPr>
          <p:cNvPr id="13315" name="Content Placeholder 4"/>
          <p:cNvSpPr>
            <a:spLocks noGrp="1"/>
          </p:cNvSpPr>
          <p:nvPr>
            <p:ph sz="quarter" idx="10"/>
          </p:nvPr>
        </p:nvSpPr>
        <p:spPr/>
        <p:txBody>
          <a:bodyPr/>
          <a:lstStyle/>
          <a:p>
            <a:r>
              <a:rPr lang="en-US" dirty="0" smtClean="0"/>
              <a:t>Gardasil</a:t>
            </a:r>
          </a:p>
          <a:p>
            <a:pPr lvl="1"/>
            <a:r>
              <a:rPr lang="en-US" dirty="0" err="1" smtClean="0"/>
              <a:t>Quadrivalent</a:t>
            </a:r>
            <a:r>
              <a:rPr lang="en-US" dirty="0" smtClean="0"/>
              <a:t> HPV vaccine </a:t>
            </a:r>
          </a:p>
          <a:p>
            <a:pPr lvl="2"/>
            <a:r>
              <a:rPr lang="en-US" dirty="0" smtClean="0"/>
              <a:t>Prevents HPV types 16/18 &amp; 6/11</a:t>
            </a:r>
          </a:p>
          <a:p>
            <a:pPr lvl="1"/>
            <a:r>
              <a:rPr lang="en-US" dirty="0" smtClean="0"/>
              <a:t>FDA approved for females (2006) </a:t>
            </a:r>
            <a:br>
              <a:rPr lang="en-US" dirty="0" smtClean="0"/>
            </a:br>
            <a:r>
              <a:rPr lang="en-US" dirty="0" smtClean="0"/>
              <a:t>and males (2009)</a:t>
            </a:r>
          </a:p>
          <a:p>
            <a:r>
              <a:rPr lang="en-US" dirty="0" err="1" smtClean="0"/>
              <a:t>Cervarix</a:t>
            </a:r>
            <a:endParaRPr lang="en-US" dirty="0" smtClean="0"/>
          </a:p>
          <a:p>
            <a:pPr lvl="1"/>
            <a:r>
              <a:rPr lang="en-US" dirty="0" smtClean="0"/>
              <a:t>Bivalent HPV vaccine </a:t>
            </a:r>
          </a:p>
          <a:p>
            <a:pPr lvl="2"/>
            <a:r>
              <a:rPr lang="en-US" dirty="0" smtClean="0"/>
              <a:t>Prevents HPV types 16/18</a:t>
            </a:r>
          </a:p>
          <a:p>
            <a:pPr lvl="1"/>
            <a:r>
              <a:rPr lang="en-US" dirty="0" smtClean="0"/>
              <a:t>FDA approved for females (2009)</a:t>
            </a:r>
          </a:p>
          <a:p>
            <a:endParaRPr lang="en-US" dirty="0" smtClean="0"/>
          </a:p>
        </p:txBody>
      </p:sp>
      <p:sp>
        <p:nvSpPr>
          <p:cNvPr id="5" name="Explosion 1 4"/>
          <p:cNvSpPr/>
          <p:nvPr/>
        </p:nvSpPr>
        <p:spPr>
          <a:xfrm>
            <a:off x="5867400" y="3733800"/>
            <a:ext cx="3276600" cy="2133600"/>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HPV 16,18 cause 70% of cervical cancer</a:t>
            </a:r>
            <a:endParaRPr lang="en-US" dirty="0">
              <a:solidFill>
                <a:schemeClr val="bg1"/>
              </a:solidFill>
            </a:endParaRPr>
          </a:p>
        </p:txBody>
      </p:sp>
      <p:sp>
        <p:nvSpPr>
          <p:cNvPr id="6" name="Explosion 1 5"/>
          <p:cNvSpPr/>
          <p:nvPr/>
        </p:nvSpPr>
        <p:spPr>
          <a:xfrm>
            <a:off x="6109253" y="1524000"/>
            <a:ext cx="3034747" cy="2198204"/>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HPV 6,11 cause 90% of genital warts</a:t>
            </a:r>
            <a:endParaRPr lang="en-US" dirty="0">
              <a:solidFill>
                <a:schemeClr val="bg1"/>
              </a:solidFill>
            </a:endParaRPr>
          </a:p>
        </p:txBody>
      </p:sp>
    </p:spTree>
    <p:extLst>
      <p:ext uri="{BB962C8B-B14F-4D97-AF65-F5344CB8AC3E}">
        <p14:creationId xmlns:p14="http://schemas.microsoft.com/office/powerpoint/2010/main" val="1097653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ACIP Recommendations: </a:t>
            </a:r>
            <a:br>
              <a:rPr lang="en-US" dirty="0" smtClean="0"/>
            </a:br>
            <a:r>
              <a:rPr lang="en-US" dirty="0" smtClean="0"/>
              <a:t>3 </a:t>
            </a:r>
            <a:r>
              <a:rPr lang="en-US" dirty="0"/>
              <a:t>D</a:t>
            </a:r>
            <a:r>
              <a:rPr lang="en-US" dirty="0" smtClean="0"/>
              <a:t>oses of HPV Vaccine</a:t>
            </a:r>
            <a:endParaRPr lang="en-US" dirty="0"/>
          </a:p>
        </p:txBody>
      </p:sp>
      <p:sp>
        <p:nvSpPr>
          <p:cNvPr id="3" name="Content Placeholder 2"/>
          <p:cNvSpPr>
            <a:spLocks noGrp="1"/>
          </p:cNvSpPr>
          <p:nvPr>
            <p:ph sz="half" idx="1"/>
          </p:nvPr>
        </p:nvSpPr>
        <p:spPr/>
        <p:txBody>
          <a:bodyPr>
            <a:normAutofit/>
          </a:bodyPr>
          <a:lstStyle/>
          <a:p>
            <a:r>
              <a:rPr lang="en-US" dirty="0"/>
              <a:t>Males: </a:t>
            </a:r>
            <a:r>
              <a:rPr lang="en-US" dirty="0" smtClean="0"/>
              <a:t>HPV4 vaccination</a:t>
            </a:r>
          </a:p>
          <a:p>
            <a:pPr lvl="1"/>
            <a:r>
              <a:rPr lang="en-US" dirty="0" smtClean="0"/>
              <a:t>Routine: 11-12 </a:t>
            </a:r>
            <a:r>
              <a:rPr lang="en-US" dirty="0" err="1" smtClean="0"/>
              <a:t>yos</a:t>
            </a:r>
            <a:endParaRPr lang="en-US" dirty="0" smtClean="0"/>
          </a:p>
          <a:p>
            <a:pPr lvl="1"/>
            <a:r>
              <a:rPr lang="en-US" dirty="0" smtClean="0"/>
              <a:t>Catch up: 13-21 </a:t>
            </a:r>
            <a:r>
              <a:rPr lang="en-US" dirty="0" err="1" smtClean="0"/>
              <a:t>yos</a:t>
            </a:r>
            <a:endParaRPr lang="en-US" dirty="0" smtClean="0"/>
          </a:p>
          <a:p>
            <a:pPr lvl="1"/>
            <a:r>
              <a:rPr lang="en-US" dirty="0" smtClean="0"/>
              <a:t>Special populations: 22-26 </a:t>
            </a:r>
            <a:r>
              <a:rPr lang="en-US" dirty="0" err="1" smtClean="0"/>
              <a:t>yos</a:t>
            </a:r>
            <a:endParaRPr lang="en-US" dirty="0" smtClean="0"/>
          </a:p>
          <a:p>
            <a:pPr lvl="1"/>
            <a:r>
              <a:rPr lang="en-US" dirty="0" smtClean="0"/>
              <a:t>9-10 </a:t>
            </a:r>
            <a:r>
              <a:rPr lang="en-US" dirty="0" err="1" smtClean="0"/>
              <a:t>yos</a:t>
            </a:r>
            <a:r>
              <a:rPr lang="en-US" dirty="0" smtClean="0"/>
              <a:t> can be vaccinated</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Content Placeholder 5"/>
          <p:cNvSpPr>
            <a:spLocks noGrp="1"/>
          </p:cNvSpPr>
          <p:nvPr>
            <p:ph sz="half" idx="2"/>
          </p:nvPr>
        </p:nvSpPr>
        <p:spPr/>
        <p:txBody>
          <a:bodyPr/>
          <a:lstStyle/>
          <a:p>
            <a:r>
              <a:rPr lang="en-US" dirty="0"/>
              <a:t>Females: </a:t>
            </a:r>
            <a:r>
              <a:rPr lang="en-US" dirty="0" smtClean="0"/>
              <a:t>HPV vaccination</a:t>
            </a:r>
          </a:p>
          <a:p>
            <a:pPr lvl="1"/>
            <a:r>
              <a:rPr lang="en-US" dirty="0" smtClean="0"/>
              <a:t>Routine: 11-12 </a:t>
            </a:r>
            <a:r>
              <a:rPr lang="en-US" dirty="0" err="1" smtClean="0"/>
              <a:t>yos</a:t>
            </a:r>
            <a:endParaRPr lang="en-US" dirty="0" smtClean="0"/>
          </a:p>
          <a:p>
            <a:pPr lvl="1"/>
            <a:r>
              <a:rPr lang="en-US" dirty="0" smtClean="0"/>
              <a:t>Catch up: 13-26 </a:t>
            </a:r>
            <a:r>
              <a:rPr lang="en-US" dirty="0" err="1" smtClean="0"/>
              <a:t>yos</a:t>
            </a:r>
            <a:endParaRPr lang="en-US" dirty="0" smtClean="0"/>
          </a:p>
          <a:p>
            <a:pPr lvl="1"/>
            <a:r>
              <a:rPr lang="en-US" dirty="0" smtClean="0"/>
              <a:t>9-10 </a:t>
            </a:r>
            <a:r>
              <a:rPr lang="en-US" dirty="0" err="1" smtClean="0"/>
              <a:t>yos</a:t>
            </a:r>
            <a:r>
              <a:rPr lang="en-US" dirty="0" smtClean="0"/>
              <a:t> can be vaccinated</a:t>
            </a:r>
          </a:p>
          <a:p>
            <a:pPr marL="137160" indent="0">
              <a:buNone/>
            </a:pPr>
            <a:endParaRPr lang="en-US" dirty="0"/>
          </a:p>
        </p:txBody>
      </p:sp>
      <p:sp>
        <p:nvSpPr>
          <p:cNvPr id="7" name="TextBox 6"/>
          <p:cNvSpPr txBox="1"/>
          <p:nvPr/>
        </p:nvSpPr>
        <p:spPr>
          <a:xfrm>
            <a:off x="685800" y="5329535"/>
            <a:ext cx="8153400" cy="461665"/>
          </a:xfrm>
          <a:prstGeom prst="rect">
            <a:avLst/>
          </a:prstGeom>
          <a:noFill/>
        </p:spPr>
        <p:txBody>
          <a:bodyPr wrap="square" rtlCol="0">
            <a:spAutoFit/>
          </a:bodyPr>
          <a:lstStyle/>
          <a:p>
            <a:pPr algn="ctr"/>
            <a:r>
              <a:rPr lang="en-US" sz="2400" dirty="0" smtClean="0"/>
              <a:t>Endorsed by: ACOG, AAFP, ACP, AAP, SAHM</a:t>
            </a:r>
            <a:endParaRPr lang="en-US" sz="2400" dirty="0"/>
          </a:p>
        </p:txBody>
      </p:sp>
    </p:spTree>
    <p:extLst>
      <p:ext uri="{BB962C8B-B14F-4D97-AF65-F5344CB8AC3E}">
        <p14:creationId xmlns:p14="http://schemas.microsoft.com/office/powerpoint/2010/main" val="2849039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for </a:t>
            </a:r>
            <a:r>
              <a:rPr lang="en-US" dirty="0" smtClean="0"/>
              <a:t>Routine Vaccination </a:t>
            </a:r>
            <a:r>
              <a:rPr lang="en-US" dirty="0"/>
              <a:t>in 11-12 </a:t>
            </a:r>
            <a:r>
              <a:rPr lang="en-US" dirty="0" err="1"/>
              <a:t>yos</a:t>
            </a:r>
            <a:endParaRPr lang="en-US" dirty="0"/>
          </a:p>
        </p:txBody>
      </p:sp>
      <p:sp>
        <p:nvSpPr>
          <p:cNvPr id="3" name="Content Placeholder 2"/>
          <p:cNvSpPr>
            <a:spLocks noGrp="1"/>
          </p:cNvSpPr>
          <p:nvPr>
            <p:ph sz="quarter" idx="10"/>
          </p:nvPr>
        </p:nvSpPr>
        <p:spPr/>
        <p:txBody>
          <a:bodyPr/>
          <a:lstStyle/>
          <a:p>
            <a:r>
              <a:rPr lang="en-US" sz="2000" dirty="0"/>
              <a:t>Most effective time to vaccinate is prior to exposure, which is true for ALL vaccines</a:t>
            </a:r>
          </a:p>
          <a:p>
            <a:pPr lvl="1"/>
            <a:r>
              <a:rPr lang="en-US" sz="2000" dirty="0"/>
              <a:t>More robust immune response in 11-12 </a:t>
            </a:r>
            <a:r>
              <a:rPr lang="en-US" sz="2000" dirty="0" err="1" smtClean="0"/>
              <a:t>yos</a:t>
            </a:r>
            <a:endParaRPr lang="en-US" sz="2000" dirty="0" smtClean="0"/>
          </a:p>
          <a:p>
            <a:pPr lvl="1"/>
            <a:endParaRPr lang="en-US" sz="2000" dirty="0"/>
          </a:p>
          <a:p>
            <a:r>
              <a:rPr lang="en-US" sz="2000" dirty="0"/>
              <a:t>Patients coming to pediatric offices </a:t>
            </a:r>
          </a:p>
          <a:p>
            <a:pPr lvl="1"/>
            <a:r>
              <a:rPr lang="en-US" sz="2000" dirty="0"/>
              <a:t>Vaccinating at as young an age as possible offers longer </a:t>
            </a:r>
            <a:r>
              <a:rPr lang="en-US" sz="2000" dirty="0" smtClean="0"/>
              <a:t>catch-up </a:t>
            </a:r>
            <a:r>
              <a:rPr lang="en-US" sz="2000" dirty="0"/>
              <a:t>time </a:t>
            </a:r>
          </a:p>
          <a:p>
            <a:pPr lvl="1"/>
            <a:r>
              <a:rPr lang="en-US" sz="2000" dirty="0" smtClean="0"/>
              <a:t>Catch-up </a:t>
            </a:r>
            <a:r>
              <a:rPr lang="en-US" sz="2000" dirty="0"/>
              <a:t>vaccination ≥ 13 based on very real </a:t>
            </a:r>
            <a:r>
              <a:rPr lang="en-US" sz="2000" dirty="0" smtClean="0"/>
              <a:t>statistics</a:t>
            </a:r>
          </a:p>
          <a:p>
            <a:pPr lvl="1"/>
            <a:endParaRPr lang="en-US" sz="2000" dirty="0" smtClean="0"/>
          </a:p>
          <a:p>
            <a:r>
              <a:rPr lang="en-US" sz="2000" dirty="0" smtClean="0"/>
              <a:t>Cost </a:t>
            </a:r>
            <a:r>
              <a:rPr lang="en-US" sz="2000" dirty="0"/>
              <a:t>has not been an </a:t>
            </a:r>
            <a:r>
              <a:rPr lang="en-US" sz="2000" dirty="0" smtClean="0"/>
              <a:t>obstacle</a:t>
            </a:r>
          </a:p>
          <a:p>
            <a:endParaRPr lang="en-US" sz="2000" dirty="0"/>
          </a:p>
          <a:p>
            <a:r>
              <a:rPr lang="en-US" sz="2000" dirty="0"/>
              <a:t>Risk-based vaccination strategy impractical</a:t>
            </a:r>
          </a:p>
          <a:p>
            <a:endParaRPr lang="en-US" dirty="0"/>
          </a:p>
        </p:txBody>
      </p:sp>
    </p:spTree>
    <p:extLst>
      <p:ext uri="{BB962C8B-B14F-4D97-AF65-F5344CB8AC3E}">
        <p14:creationId xmlns:p14="http://schemas.microsoft.com/office/powerpoint/2010/main" val="2046176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 descr="image003"/>
          <p:cNvPicPr>
            <a:picLocks noChangeAspect="1" noChangeArrowheads="1"/>
          </p:cNvPicPr>
          <p:nvPr/>
        </p:nvPicPr>
        <p:blipFill>
          <a:blip r:embed="rId3" cstate="print"/>
          <a:srcRect/>
          <a:stretch>
            <a:fillRect/>
          </a:stretch>
        </p:blipFill>
        <p:spPr bwMode="auto">
          <a:xfrm>
            <a:off x="0" y="990600"/>
            <a:ext cx="9144000" cy="5105400"/>
          </a:xfrm>
          <a:prstGeom prst="rect">
            <a:avLst/>
          </a:prstGeom>
          <a:noFill/>
          <a:ln w="9525">
            <a:noFill/>
            <a:miter lim="800000"/>
            <a:headEnd/>
            <a:tailEnd/>
          </a:ln>
        </p:spPr>
      </p:pic>
      <p:sp>
        <p:nvSpPr>
          <p:cNvPr id="185347" name="TextBox 8"/>
          <p:cNvSpPr txBox="1">
            <a:spLocks noChangeArrowheads="1"/>
          </p:cNvSpPr>
          <p:nvPr/>
        </p:nvSpPr>
        <p:spPr bwMode="auto">
          <a:xfrm>
            <a:off x="2057401" y="6153834"/>
            <a:ext cx="5029200" cy="523220"/>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1400" b="1" dirty="0" smtClean="0">
              <a:solidFill>
                <a:srgbClr val="F8F8F8"/>
              </a:solidFill>
              <a:latin typeface="Adobe Garamond Pro" panose="02020502060506020403" pitchFamily="18" charset="0"/>
            </a:endParaRPr>
          </a:p>
          <a:p>
            <a:pPr algn="ctr" fontAlgn="base">
              <a:spcBef>
                <a:spcPct val="0"/>
              </a:spcBef>
              <a:spcAft>
                <a:spcPct val="0"/>
              </a:spcAft>
            </a:pPr>
            <a:r>
              <a:rPr lang="en-US" sz="1400" dirty="0" smtClean="0">
                <a:latin typeface="Adobe Garamond Pro" panose="02020502060506020403" pitchFamily="18" charset="0"/>
              </a:rPr>
              <a:t>CDC</a:t>
            </a:r>
            <a:r>
              <a:rPr lang="en-US" sz="1400" dirty="0">
                <a:latin typeface="Adobe Garamond Pro" panose="02020502060506020403" pitchFamily="18" charset="0"/>
              </a:rPr>
              <a:t>. </a:t>
            </a:r>
            <a:r>
              <a:rPr lang="en-US" sz="1400" i="1" dirty="0">
                <a:latin typeface="Adobe Garamond Pro" panose="02020502060506020403" pitchFamily="18" charset="0"/>
              </a:rPr>
              <a:t>MMWR </a:t>
            </a:r>
            <a:r>
              <a:rPr lang="en-US" sz="1400" dirty="0">
                <a:latin typeface="Adobe Garamond Pro" panose="02020502060506020403" pitchFamily="18" charset="0"/>
              </a:rPr>
              <a:t>2010; Vol. </a:t>
            </a:r>
            <a:r>
              <a:rPr lang="en-US" sz="1400" dirty="0" smtClean="0">
                <a:latin typeface="Adobe Garamond Pro" panose="02020502060506020403" pitchFamily="18" charset="0"/>
              </a:rPr>
              <a:t>59, </a:t>
            </a:r>
            <a:r>
              <a:rPr lang="en-US" sz="1400" dirty="0">
                <a:latin typeface="Adobe Garamond Pro" panose="02020502060506020403" pitchFamily="18" charset="0"/>
              </a:rPr>
              <a:t>No. 20 </a:t>
            </a:r>
          </a:p>
        </p:txBody>
      </p:sp>
      <p:sp>
        <p:nvSpPr>
          <p:cNvPr id="9" name="Oval 8"/>
          <p:cNvSpPr/>
          <p:nvPr/>
        </p:nvSpPr>
        <p:spPr>
          <a:xfrm>
            <a:off x="0" y="2514600"/>
            <a:ext cx="1828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3657600"/>
            <a:ext cx="2209800" cy="381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315200" y="2895600"/>
            <a:ext cx="533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239000" y="4038600"/>
            <a:ext cx="685800" cy="2286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Autofit/>
          </a:bodyPr>
          <a:lstStyle/>
          <a:p>
            <a:r>
              <a:rPr lang="en-US" dirty="0" smtClean="0"/>
              <a:t>Efficacy of HPV2 and HPV4 </a:t>
            </a:r>
            <a:br>
              <a:rPr lang="en-US" dirty="0" smtClean="0"/>
            </a:br>
            <a:r>
              <a:rPr lang="en-US" dirty="0" smtClean="0"/>
              <a:t>Vaccine in Females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99185"/>
              </p:ext>
            </p:extLst>
          </p:nvPr>
        </p:nvGraphicFramePr>
        <p:xfrm>
          <a:off x="403225" y="1523998"/>
          <a:ext cx="8229599" cy="4343400"/>
        </p:xfrm>
        <a:graphic>
          <a:graphicData uri="http://schemas.openxmlformats.org/drawingml/2006/table">
            <a:tbl>
              <a:tblPr firstRow="1" firstCol="1" bandRow="1">
                <a:tableStyleId>{5C22544A-7EE6-4342-B048-85BDC9FD1C3A}</a:tableStyleId>
              </a:tblPr>
              <a:tblGrid>
                <a:gridCol w="1175657"/>
                <a:gridCol w="1175657"/>
                <a:gridCol w="1175657"/>
                <a:gridCol w="1175657"/>
                <a:gridCol w="1175657"/>
                <a:gridCol w="1175657"/>
                <a:gridCol w="1175657"/>
              </a:tblGrid>
              <a:tr h="1096375">
                <a:tc gridSpan="7">
                  <a:txBody>
                    <a:bodyPr/>
                    <a:lstStyle/>
                    <a:p>
                      <a:pPr marL="0" marR="0">
                        <a:lnSpc>
                          <a:spcPct val="115000"/>
                        </a:lnSpc>
                        <a:spcBef>
                          <a:spcPts val="0"/>
                        </a:spcBef>
                        <a:spcAft>
                          <a:spcPts val="900"/>
                        </a:spcAft>
                      </a:pPr>
                      <a:r>
                        <a:rPr lang="en-US" sz="1800" dirty="0">
                          <a:effectLst/>
                        </a:rPr>
                        <a:t>TABLE. Efficacy of </a:t>
                      </a:r>
                      <a:r>
                        <a:rPr lang="en-US" sz="1800" dirty="0" err="1">
                          <a:effectLst/>
                        </a:rPr>
                        <a:t>quadrivalent</a:t>
                      </a:r>
                      <a:r>
                        <a:rPr lang="en-US" sz="1800" dirty="0">
                          <a:effectLst/>
                        </a:rPr>
                        <a:t> HPV vaccine for prevention of HPV 6-, 11-, 16-, and 18-related genital warts, AIN1/2/3, or AIN 2/3, per protocol,* in males aged 16 through 26 years†</a:t>
                      </a:r>
                      <a:endParaRPr lang="en-US" sz="1800" dirty="0">
                        <a:effectLst/>
                        <a:latin typeface="Calibri"/>
                        <a:ea typeface="Calibri"/>
                        <a:cs typeface="Times New Roman"/>
                      </a:endParaRPr>
                    </a:p>
                  </a:txBody>
                  <a:tcPr marL="47625" marR="47625" marT="47612" marB="4761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9405">
                <a:tc rowSpan="2">
                  <a:txBody>
                    <a:bodyPr/>
                    <a:lstStyle/>
                    <a:p>
                      <a:pPr marL="0" marR="0">
                        <a:lnSpc>
                          <a:spcPct val="115000"/>
                        </a:lnSpc>
                        <a:spcBef>
                          <a:spcPts val="0"/>
                        </a:spcBef>
                        <a:spcAft>
                          <a:spcPts val="900"/>
                        </a:spcAft>
                      </a:pPr>
                      <a:r>
                        <a:rPr lang="en-US" sz="1200">
                          <a:effectLst/>
                        </a:rPr>
                        <a:t>Condition</a:t>
                      </a:r>
                      <a:endParaRPr lang="en-US" sz="1100">
                        <a:effectLst/>
                        <a:latin typeface="Calibri"/>
                        <a:ea typeface="Calibri"/>
                        <a:cs typeface="Times New Roman"/>
                      </a:endParaRPr>
                    </a:p>
                  </a:txBody>
                  <a:tcPr marL="47625" marR="47625" marT="47612" marB="47612"/>
                </a:tc>
                <a:tc gridSpan="2">
                  <a:txBody>
                    <a:bodyPr/>
                    <a:lstStyle/>
                    <a:p>
                      <a:pPr marL="0" marR="0">
                        <a:lnSpc>
                          <a:spcPct val="115000"/>
                        </a:lnSpc>
                        <a:spcBef>
                          <a:spcPts val="0"/>
                        </a:spcBef>
                        <a:spcAft>
                          <a:spcPts val="900"/>
                        </a:spcAft>
                      </a:pPr>
                      <a:r>
                        <a:rPr lang="en-US" sz="1200">
                          <a:effectLst/>
                        </a:rPr>
                        <a:t>Control</a:t>
                      </a:r>
                      <a:endParaRPr lang="en-US" sz="1100">
                        <a:effectLst/>
                        <a:latin typeface="Calibri"/>
                        <a:ea typeface="Calibri"/>
                        <a:cs typeface="Times New Roman"/>
                      </a:endParaRPr>
                    </a:p>
                  </a:txBody>
                  <a:tcPr marL="47625" marR="47625" marT="47612" marB="47612"/>
                </a:tc>
                <a:tc hMerge="1">
                  <a:txBody>
                    <a:bodyPr/>
                    <a:lstStyle/>
                    <a:p>
                      <a:endParaRPr lang="en-US"/>
                    </a:p>
                  </a:txBody>
                  <a:tcPr/>
                </a:tc>
                <a:tc gridSpan="2">
                  <a:txBody>
                    <a:bodyPr/>
                    <a:lstStyle/>
                    <a:p>
                      <a:pPr marL="0" marR="0">
                        <a:lnSpc>
                          <a:spcPct val="115000"/>
                        </a:lnSpc>
                        <a:spcBef>
                          <a:spcPts val="0"/>
                        </a:spcBef>
                        <a:spcAft>
                          <a:spcPts val="900"/>
                        </a:spcAft>
                      </a:pPr>
                      <a:r>
                        <a:rPr lang="en-US" sz="1200">
                          <a:effectLst/>
                        </a:rPr>
                        <a:t>Vaccine</a:t>
                      </a:r>
                      <a:endParaRPr lang="en-US" sz="1100">
                        <a:effectLst/>
                        <a:latin typeface="Calibri"/>
                        <a:ea typeface="Calibri"/>
                        <a:cs typeface="Times New Roman"/>
                      </a:endParaRPr>
                    </a:p>
                  </a:txBody>
                  <a:tcPr marL="47625" marR="47625" marT="47612" marB="47612"/>
                </a:tc>
                <a:tc hMerge="1">
                  <a:txBody>
                    <a:bodyPr/>
                    <a:lstStyle/>
                    <a:p>
                      <a:endParaRPr lang="en-US"/>
                    </a:p>
                  </a:txBody>
                  <a:tcPr/>
                </a:tc>
                <a:tc gridSpan="2">
                  <a:txBody>
                    <a:bodyPr/>
                    <a:lstStyle/>
                    <a:p>
                      <a:pPr marL="0" marR="0">
                        <a:lnSpc>
                          <a:spcPct val="115000"/>
                        </a:lnSpc>
                        <a:spcBef>
                          <a:spcPts val="0"/>
                        </a:spcBef>
                        <a:spcAft>
                          <a:spcPts val="900"/>
                        </a:spcAft>
                      </a:pPr>
                      <a:r>
                        <a:rPr lang="en-US" sz="1200">
                          <a:effectLst/>
                        </a:rPr>
                        <a:t>Vaccine efficacy</a:t>
                      </a:r>
                      <a:endParaRPr lang="en-US" sz="1100">
                        <a:effectLst/>
                        <a:latin typeface="Calibri"/>
                        <a:ea typeface="Calibri"/>
                        <a:cs typeface="Times New Roman"/>
                      </a:endParaRPr>
                    </a:p>
                  </a:txBody>
                  <a:tcPr marL="47625" marR="47625" marT="47612" marB="47612"/>
                </a:tc>
                <a:tc hMerge="1">
                  <a:txBody>
                    <a:bodyPr/>
                    <a:lstStyle/>
                    <a:p>
                      <a:endParaRPr lang="en-US"/>
                    </a:p>
                  </a:txBody>
                  <a:tcPr/>
                </a:tc>
              </a:tr>
              <a:tr h="649405">
                <a:tc vMerge="1">
                  <a:txBody>
                    <a:bodyPr/>
                    <a:lstStyle/>
                    <a:p>
                      <a:endParaRPr lang="en-US"/>
                    </a:p>
                  </a:txBody>
                  <a:tcPr/>
                </a:tc>
                <a:tc>
                  <a:txBody>
                    <a:bodyPr/>
                    <a:lstStyle/>
                    <a:p>
                      <a:pPr marL="0" marR="0">
                        <a:lnSpc>
                          <a:spcPct val="115000"/>
                        </a:lnSpc>
                        <a:spcBef>
                          <a:spcPts val="0"/>
                        </a:spcBef>
                        <a:spcAft>
                          <a:spcPts val="900"/>
                        </a:spcAft>
                      </a:pPr>
                      <a:r>
                        <a:rPr lang="en-US" sz="1200">
                          <a:effectLst/>
                        </a:rPr>
                        <a:t>No.</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Cases</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No.</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Cases</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(95% CI)</a:t>
                      </a:r>
                      <a:endParaRPr lang="en-US" sz="1100">
                        <a:effectLst/>
                        <a:latin typeface="Calibri"/>
                        <a:ea typeface="Calibri"/>
                        <a:cs typeface="Times New Roman"/>
                      </a:endParaRPr>
                    </a:p>
                  </a:txBody>
                  <a:tcPr marL="47625" marR="47625" marT="47612" marB="47612"/>
                </a:tc>
              </a:tr>
              <a:tr h="649405">
                <a:tc>
                  <a:txBody>
                    <a:bodyPr/>
                    <a:lstStyle/>
                    <a:p>
                      <a:pPr marL="0" marR="0">
                        <a:lnSpc>
                          <a:spcPct val="115000"/>
                        </a:lnSpc>
                        <a:spcBef>
                          <a:spcPts val="0"/>
                        </a:spcBef>
                        <a:spcAft>
                          <a:spcPts val="900"/>
                        </a:spcAft>
                      </a:pPr>
                      <a:r>
                        <a:rPr lang="en-US" sz="1200">
                          <a:effectLst/>
                        </a:rPr>
                        <a:t>Genital warts</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1,404</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28</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1,394</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3</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89.3</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(65.3–97.9)</a:t>
                      </a:r>
                      <a:endParaRPr lang="en-US" sz="1100">
                        <a:effectLst/>
                        <a:latin typeface="Calibri"/>
                        <a:ea typeface="Calibri"/>
                        <a:cs typeface="Times New Roman"/>
                      </a:endParaRPr>
                    </a:p>
                  </a:txBody>
                  <a:tcPr marL="47625" marR="47625" marT="47612" marB="47612"/>
                </a:tc>
              </a:tr>
              <a:tr h="649405">
                <a:tc>
                  <a:txBody>
                    <a:bodyPr/>
                    <a:lstStyle/>
                    <a:p>
                      <a:pPr marL="0" marR="0">
                        <a:lnSpc>
                          <a:spcPct val="115000"/>
                        </a:lnSpc>
                        <a:spcBef>
                          <a:spcPts val="0"/>
                        </a:spcBef>
                        <a:spcAft>
                          <a:spcPts val="900"/>
                        </a:spcAft>
                      </a:pPr>
                      <a:r>
                        <a:rPr lang="en-US" sz="1200">
                          <a:effectLst/>
                        </a:rPr>
                        <a:t>AIN1/2/3</a:t>
                      </a:r>
                      <a:r>
                        <a:rPr lang="en-US" sz="1000">
                          <a:effectLst/>
                        </a:rPr>
                        <a:t>§</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208</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24</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194</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5</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77.5</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(39.6–93.3)</a:t>
                      </a:r>
                      <a:endParaRPr lang="en-US" sz="1100">
                        <a:effectLst/>
                        <a:latin typeface="Calibri"/>
                        <a:ea typeface="Calibri"/>
                        <a:cs typeface="Times New Roman"/>
                      </a:endParaRPr>
                    </a:p>
                  </a:txBody>
                  <a:tcPr marL="47625" marR="47625" marT="47612" marB="47612"/>
                </a:tc>
              </a:tr>
              <a:tr h="649405">
                <a:tc>
                  <a:txBody>
                    <a:bodyPr/>
                    <a:lstStyle/>
                    <a:p>
                      <a:pPr marL="0" marR="0">
                        <a:lnSpc>
                          <a:spcPct val="115000"/>
                        </a:lnSpc>
                        <a:spcBef>
                          <a:spcPts val="0"/>
                        </a:spcBef>
                        <a:spcAft>
                          <a:spcPts val="900"/>
                        </a:spcAft>
                      </a:pPr>
                      <a:r>
                        <a:rPr lang="en-US" sz="1200">
                          <a:effectLst/>
                        </a:rPr>
                        <a:t>AIN2/3</a:t>
                      </a:r>
                      <a:r>
                        <a:rPr lang="en-US" sz="1000">
                          <a:effectLst/>
                        </a:rPr>
                        <a:t>§</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208</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13</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dirty="0">
                          <a:effectLst/>
                        </a:rPr>
                        <a:t>194</a:t>
                      </a:r>
                      <a:endParaRPr lang="en-US" sz="1100" dirty="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3</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a:effectLst/>
                        </a:rPr>
                        <a:t>74.9</a:t>
                      </a:r>
                      <a:endParaRPr lang="en-US" sz="1100">
                        <a:effectLst/>
                        <a:latin typeface="Calibri"/>
                        <a:ea typeface="Calibri"/>
                        <a:cs typeface="Times New Roman"/>
                      </a:endParaRPr>
                    </a:p>
                  </a:txBody>
                  <a:tcPr marL="47625" marR="47625" marT="47612" marB="47612"/>
                </a:tc>
                <a:tc>
                  <a:txBody>
                    <a:bodyPr/>
                    <a:lstStyle/>
                    <a:p>
                      <a:pPr marL="0" marR="0">
                        <a:lnSpc>
                          <a:spcPct val="115000"/>
                        </a:lnSpc>
                        <a:spcBef>
                          <a:spcPts val="0"/>
                        </a:spcBef>
                        <a:spcAft>
                          <a:spcPts val="900"/>
                        </a:spcAft>
                      </a:pPr>
                      <a:r>
                        <a:rPr lang="en-US" sz="1200" dirty="0">
                          <a:effectLst/>
                        </a:rPr>
                        <a:t>(8.8–95.4)</a:t>
                      </a:r>
                      <a:endParaRPr lang="en-US" sz="1100" dirty="0">
                        <a:effectLst/>
                        <a:latin typeface="Calibri"/>
                        <a:ea typeface="Calibri"/>
                        <a:cs typeface="Times New Roman"/>
                      </a:endParaRPr>
                    </a:p>
                  </a:txBody>
                  <a:tcPr marL="47625" marR="47625" marT="47612" marB="47612"/>
                </a:tc>
              </a:tr>
            </a:tbl>
          </a:graphicData>
        </a:graphic>
      </p:graphicFrame>
      <p:sp>
        <p:nvSpPr>
          <p:cNvPr id="4" name="Title 3"/>
          <p:cNvSpPr>
            <a:spLocks noGrp="1"/>
          </p:cNvSpPr>
          <p:nvPr>
            <p:ph type="title"/>
          </p:nvPr>
        </p:nvSpPr>
        <p:spPr/>
        <p:txBody>
          <a:bodyPr/>
          <a:lstStyle/>
          <a:p>
            <a:pPr marL="54864" indent="0" algn="ctr" fontAlgn="auto">
              <a:spcAft>
                <a:spcPts val="0"/>
              </a:spcAft>
              <a:defRPr/>
            </a:pPr>
            <a:r>
              <a:rPr lang="en-US" dirty="0" smtClean="0"/>
              <a:t>Efficacy in Males</a:t>
            </a:r>
            <a:endParaRPr lang="en-US" dirty="0"/>
          </a:p>
        </p:txBody>
      </p:sp>
    </p:spTree>
    <p:extLst>
      <p:ext uri="{BB962C8B-B14F-4D97-AF65-F5344CB8AC3E}">
        <p14:creationId xmlns:p14="http://schemas.microsoft.com/office/powerpoint/2010/main" val="3506116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a:t>
            </a:r>
            <a:r>
              <a:rPr lang="en-US" dirty="0" smtClean="0"/>
              <a:t>Effects </a:t>
            </a:r>
            <a:r>
              <a:rPr lang="en-US" dirty="0"/>
              <a:t>and </a:t>
            </a:r>
            <a:r>
              <a:rPr lang="en-US" dirty="0" smtClean="0"/>
              <a:t>Safety </a:t>
            </a:r>
            <a:endParaRPr lang="en-US" dirty="0"/>
          </a:p>
        </p:txBody>
      </p:sp>
      <p:sp>
        <p:nvSpPr>
          <p:cNvPr id="3" name="Content Placeholder 2"/>
          <p:cNvSpPr>
            <a:spLocks noGrp="1"/>
          </p:cNvSpPr>
          <p:nvPr>
            <p:ph sz="quarter" idx="10"/>
          </p:nvPr>
        </p:nvSpPr>
        <p:spPr/>
        <p:txBody>
          <a:bodyPr/>
          <a:lstStyle/>
          <a:p>
            <a:r>
              <a:rPr lang="en-US" dirty="0"/>
              <a:t>~56 million doses HPV4 distributed in US (3/2013)</a:t>
            </a:r>
          </a:p>
          <a:p>
            <a:r>
              <a:rPr lang="en-US" dirty="0"/>
              <a:t>21,194 AEs* reports to VAERs </a:t>
            </a:r>
          </a:p>
          <a:p>
            <a:r>
              <a:rPr lang="en-US" dirty="0"/>
              <a:t>8% considered serious</a:t>
            </a:r>
          </a:p>
          <a:p>
            <a:r>
              <a:rPr lang="en-US" dirty="0"/>
              <a:t>Reporting peaked in 2008</a:t>
            </a:r>
          </a:p>
          <a:p>
            <a:r>
              <a:rPr lang="en-US" dirty="0"/>
              <a:t>Serious AEs reported in </a:t>
            </a:r>
            <a:r>
              <a:rPr lang="en-US" dirty="0" smtClean="0"/>
              <a:t>past</a:t>
            </a:r>
            <a:endParaRPr lang="en-US" dirty="0"/>
          </a:p>
          <a:p>
            <a:r>
              <a:rPr lang="en-US" dirty="0"/>
              <a:t>GBS: no evidence of association</a:t>
            </a:r>
          </a:p>
          <a:p>
            <a:r>
              <a:rPr lang="en-US" dirty="0"/>
              <a:t>Blood clots: prior risk factors</a:t>
            </a:r>
          </a:p>
          <a:p>
            <a:endParaRPr lang="en-US" dirty="0"/>
          </a:p>
        </p:txBody>
      </p:sp>
      <p:sp>
        <p:nvSpPr>
          <p:cNvPr id="4" name="TextBox 3"/>
          <p:cNvSpPr txBox="1">
            <a:spLocks noChangeArrowheads="1"/>
          </p:cNvSpPr>
          <p:nvPr/>
        </p:nvSpPr>
        <p:spPr bwMode="auto">
          <a:xfrm>
            <a:off x="685800" y="5362575"/>
            <a:ext cx="179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a:defRPr>
            </a:lvl1pPr>
            <a:lvl2pPr marL="742950" indent="-285750">
              <a:defRPr>
                <a:solidFill>
                  <a:schemeClr val="tx1"/>
                </a:solidFill>
                <a:latin typeface="Rockwell"/>
              </a:defRPr>
            </a:lvl2pPr>
            <a:lvl3pPr marL="1143000" indent="-228600">
              <a:defRPr>
                <a:solidFill>
                  <a:schemeClr val="tx1"/>
                </a:solidFill>
                <a:latin typeface="Rockwell"/>
              </a:defRPr>
            </a:lvl3pPr>
            <a:lvl4pPr marL="1600200" indent="-228600">
              <a:defRPr>
                <a:solidFill>
                  <a:schemeClr val="tx1"/>
                </a:solidFill>
                <a:latin typeface="Rockwell"/>
              </a:defRPr>
            </a:lvl4pPr>
            <a:lvl5pPr marL="2057400" indent="-228600">
              <a:defRPr>
                <a:solidFill>
                  <a:schemeClr val="tx1"/>
                </a:solidFill>
                <a:latin typeface="Rockwell"/>
              </a:defRPr>
            </a:lvl5pPr>
            <a:lvl6pPr marL="2514600" indent="-228600" fontAlgn="base">
              <a:spcBef>
                <a:spcPct val="0"/>
              </a:spcBef>
              <a:spcAft>
                <a:spcPct val="0"/>
              </a:spcAft>
              <a:defRPr>
                <a:solidFill>
                  <a:schemeClr val="tx1"/>
                </a:solidFill>
                <a:latin typeface="Rockwell"/>
              </a:defRPr>
            </a:lvl6pPr>
            <a:lvl7pPr marL="2971800" indent="-228600" fontAlgn="base">
              <a:spcBef>
                <a:spcPct val="0"/>
              </a:spcBef>
              <a:spcAft>
                <a:spcPct val="0"/>
              </a:spcAft>
              <a:defRPr>
                <a:solidFill>
                  <a:schemeClr val="tx1"/>
                </a:solidFill>
                <a:latin typeface="Rockwell"/>
              </a:defRPr>
            </a:lvl7pPr>
            <a:lvl8pPr marL="3429000" indent="-228600" fontAlgn="base">
              <a:spcBef>
                <a:spcPct val="0"/>
              </a:spcBef>
              <a:spcAft>
                <a:spcPct val="0"/>
              </a:spcAft>
              <a:defRPr>
                <a:solidFill>
                  <a:schemeClr val="tx1"/>
                </a:solidFill>
                <a:latin typeface="Rockwell"/>
              </a:defRPr>
            </a:lvl8pPr>
            <a:lvl9pPr marL="3886200" indent="-228600" fontAlgn="base">
              <a:spcBef>
                <a:spcPct val="0"/>
              </a:spcBef>
              <a:spcAft>
                <a:spcPct val="0"/>
              </a:spcAft>
              <a:defRPr>
                <a:solidFill>
                  <a:schemeClr val="tx1"/>
                </a:solidFill>
                <a:latin typeface="Rockwell"/>
              </a:defRPr>
            </a:lvl9pPr>
          </a:lstStyle>
          <a:p>
            <a:r>
              <a:rPr lang="en-US" altLang="en-US" sz="2000" dirty="0">
                <a:latin typeface="Calibri" pitchFamily="34" charset="0"/>
                <a:ea typeface="Calibri" pitchFamily="34" charset="0"/>
                <a:cs typeface="Calibri" pitchFamily="34" charset="0"/>
              </a:rPr>
              <a:t>*Adverse event</a:t>
            </a:r>
            <a:endParaRPr lang="en-US" altLang="en-US" sz="2000" dirty="0"/>
          </a:p>
        </p:txBody>
      </p:sp>
    </p:spTree>
    <p:extLst>
      <p:ext uri="{BB962C8B-B14F-4D97-AF65-F5344CB8AC3E}">
        <p14:creationId xmlns:p14="http://schemas.microsoft.com/office/powerpoint/2010/main" val="183321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HPV4 Vaccination Schedule</a:t>
            </a:r>
            <a:endParaRPr lang="en-US" dirty="0"/>
          </a:p>
        </p:txBody>
      </p:sp>
      <p:sp>
        <p:nvSpPr>
          <p:cNvPr id="8" name="Content Placeholder 7"/>
          <p:cNvSpPr>
            <a:spLocks noGrp="1"/>
          </p:cNvSpPr>
          <p:nvPr>
            <p:ph sz="quarter" idx="10"/>
          </p:nvPr>
        </p:nvSpPr>
        <p:spPr/>
        <p:txBody>
          <a:bodyPr/>
          <a:lstStyle/>
          <a:p>
            <a:r>
              <a:rPr lang="en-US" dirty="0" smtClean="0"/>
              <a:t>Administered IM as a 0.5 mL dose at the following schedule: 0, 2, and 6 months</a:t>
            </a:r>
          </a:p>
          <a:p>
            <a:endParaRPr lang="en-US" dirty="0" smtClean="0"/>
          </a:p>
          <a:p>
            <a:r>
              <a:rPr lang="en-US" dirty="0" smtClean="0"/>
              <a:t>Recent data suggests flexibility of dosing:</a:t>
            </a:r>
          </a:p>
          <a:p>
            <a:pPr lvl="1"/>
            <a:r>
              <a:rPr lang="en-US" dirty="0" smtClean="0"/>
              <a:t>±1 month for dose 2 (i.e., month 1 to month 3)</a:t>
            </a:r>
          </a:p>
          <a:p>
            <a:pPr lvl="1"/>
            <a:r>
              <a:rPr lang="en-US" dirty="0" smtClean="0"/>
              <a:t>±2 months for dose 3 (i.e., month 4 to month 8)</a:t>
            </a:r>
          </a:p>
          <a:p>
            <a:pPr lvl="1"/>
            <a:endParaRPr lang="en-US" dirty="0"/>
          </a:p>
        </p:txBody>
      </p:sp>
    </p:spTree>
    <p:extLst>
      <p:ext uri="{BB962C8B-B14F-4D97-AF65-F5344CB8AC3E}">
        <p14:creationId xmlns:p14="http://schemas.microsoft.com/office/powerpoint/2010/main" val="775433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NIS-Teens Vaccination </a:t>
            </a:r>
            <a:r>
              <a:rPr lang="en-US" dirty="0"/>
              <a:t>C</a:t>
            </a:r>
            <a:r>
              <a:rPr lang="en-US" dirty="0" smtClean="0"/>
              <a:t>overage </a:t>
            </a:r>
            <a:r>
              <a:rPr lang="en-US" dirty="0"/>
              <a:t>D</a:t>
            </a:r>
            <a:r>
              <a:rPr lang="en-US" dirty="0" smtClean="0"/>
              <a:t>ata</a:t>
            </a:r>
            <a:endParaRPr lang="en-US" dirty="0"/>
          </a:p>
        </p:txBody>
      </p:sp>
      <p:sp>
        <p:nvSpPr>
          <p:cNvPr id="3" name="Content Placeholder 2"/>
          <p:cNvSpPr>
            <a:spLocks noGrp="1"/>
          </p:cNvSpPr>
          <p:nvPr>
            <p:ph sz="quarter" idx="10"/>
          </p:nvPr>
        </p:nvSpPr>
        <p:spPr/>
        <p:txBody>
          <a:bodyPr>
            <a:normAutofit/>
          </a:bodyPr>
          <a:lstStyle/>
          <a:p>
            <a:r>
              <a:rPr lang="en-US" dirty="0" smtClean="0"/>
              <a:t>ACIP recommends preteens (11-12) get </a:t>
            </a:r>
            <a:r>
              <a:rPr lang="en-US" dirty="0" err="1" smtClean="0"/>
              <a:t>Tdap</a:t>
            </a:r>
            <a:r>
              <a:rPr lang="en-US" dirty="0" smtClean="0"/>
              <a:t>, MCV4, HPV series, catch up on varicella</a:t>
            </a:r>
          </a:p>
          <a:p>
            <a:r>
              <a:rPr lang="en-US" dirty="0" smtClean="0"/>
              <a:t>Healthy People 2020 vaccination goal for 13-15 </a:t>
            </a:r>
            <a:r>
              <a:rPr lang="en-US" dirty="0" err="1" smtClean="0"/>
              <a:t>yos</a:t>
            </a:r>
            <a:r>
              <a:rPr lang="en-US" dirty="0"/>
              <a:t> </a:t>
            </a:r>
            <a:r>
              <a:rPr lang="en-US" dirty="0" smtClean="0"/>
              <a:t>are 80% for:</a:t>
            </a:r>
          </a:p>
          <a:p>
            <a:pPr lvl="1"/>
            <a:r>
              <a:rPr lang="en-US" dirty="0"/>
              <a:t>≥ 1 </a:t>
            </a:r>
            <a:r>
              <a:rPr lang="en-US" dirty="0" err="1"/>
              <a:t>Tdap</a:t>
            </a:r>
            <a:r>
              <a:rPr lang="en-US" dirty="0"/>
              <a:t> dose</a:t>
            </a:r>
          </a:p>
          <a:p>
            <a:pPr lvl="1"/>
            <a:r>
              <a:rPr lang="en-US" dirty="0"/>
              <a:t>≥ 1 </a:t>
            </a:r>
            <a:r>
              <a:rPr lang="en-US" dirty="0" err="1"/>
              <a:t>MenACYW</a:t>
            </a:r>
            <a:r>
              <a:rPr lang="en-US" dirty="0"/>
              <a:t> dose</a:t>
            </a:r>
          </a:p>
          <a:p>
            <a:pPr lvl="1"/>
            <a:r>
              <a:rPr lang="en-US" dirty="0"/>
              <a:t>≥ 3 HPV doses (among females)</a:t>
            </a:r>
          </a:p>
          <a:p>
            <a:r>
              <a:rPr lang="en-US" dirty="0" smtClean="0"/>
              <a:t>Goal is 90% for </a:t>
            </a:r>
            <a:r>
              <a:rPr lang="en-US" dirty="0"/>
              <a:t>≥ </a:t>
            </a:r>
            <a:r>
              <a:rPr lang="en-US" dirty="0" smtClean="0"/>
              <a:t>2 varicella doses</a:t>
            </a:r>
          </a:p>
          <a:p>
            <a:r>
              <a:rPr lang="en-US" dirty="0" smtClean="0"/>
              <a:t>Wide gap between rates of HPV vaccination compared to other recommended teen vaccines</a:t>
            </a:r>
          </a:p>
        </p:txBody>
      </p:sp>
    </p:spTree>
    <p:extLst>
      <p:ext uri="{BB962C8B-B14F-4D97-AF65-F5344CB8AC3E}">
        <p14:creationId xmlns:p14="http://schemas.microsoft.com/office/powerpoint/2010/main" val="1321158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021" b="25399"/>
          <a:stretch/>
        </p:blipFill>
        <p:spPr bwMode="auto">
          <a:xfrm>
            <a:off x="353720" y="-152400"/>
            <a:ext cx="84582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For Comparison…</a:t>
            </a:r>
            <a:endParaRPr lang="en-US" dirty="0"/>
          </a:p>
        </p:txBody>
      </p:sp>
      <p:sp>
        <p:nvSpPr>
          <p:cNvPr id="5" name="TextBox 4"/>
          <p:cNvSpPr txBox="1"/>
          <p:nvPr/>
        </p:nvSpPr>
        <p:spPr>
          <a:xfrm>
            <a:off x="7010400" y="5620434"/>
            <a:ext cx="1980029" cy="646331"/>
          </a:xfrm>
          <a:prstGeom prst="rect">
            <a:avLst/>
          </a:prstGeom>
          <a:solidFill>
            <a:schemeClr val="accent1"/>
          </a:solidFill>
          <a:ln w="34925">
            <a:solidFill>
              <a:srgbClr val="0070C0"/>
            </a:solidFill>
          </a:ln>
        </p:spPr>
        <p:txBody>
          <a:bodyPr wrap="none" rtlCol="0">
            <a:spAutoFit/>
          </a:bodyPr>
          <a:lstStyle/>
          <a:p>
            <a:pPr algn="ctr"/>
            <a:r>
              <a:rPr lang="en-US" b="1" dirty="0" smtClean="0">
                <a:solidFill>
                  <a:srgbClr val="FFFFFF"/>
                </a:solidFill>
              </a:rPr>
              <a:t>HPV 12 y/o boys</a:t>
            </a:r>
          </a:p>
          <a:p>
            <a:pPr algn="ctr"/>
            <a:r>
              <a:rPr lang="en-US" b="1" dirty="0" smtClean="0">
                <a:solidFill>
                  <a:srgbClr val="FFFFFF"/>
                </a:solidFill>
              </a:rPr>
              <a:t> $41,400–$134,800</a:t>
            </a:r>
            <a:endParaRPr lang="en-US" b="1" dirty="0">
              <a:solidFill>
                <a:srgbClr val="FFFFFF"/>
              </a:solidFill>
            </a:endParaRPr>
          </a:p>
        </p:txBody>
      </p:sp>
    </p:spTree>
    <p:extLst>
      <p:ext uri="{BB962C8B-B14F-4D97-AF65-F5344CB8AC3E}">
        <p14:creationId xmlns:p14="http://schemas.microsoft.com/office/powerpoint/2010/main" val="4279602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How Are We </a:t>
            </a:r>
            <a:r>
              <a:rPr lang="en-US" dirty="0"/>
              <a:t>D</a:t>
            </a:r>
            <a:r>
              <a:rPr lang="en-US" dirty="0" smtClean="0"/>
              <a:t>oing with HPV Immunization </a:t>
            </a:r>
            <a:r>
              <a:rPr lang="en-US" dirty="0"/>
              <a:t>R</a:t>
            </a:r>
            <a:r>
              <a:rPr lang="en-US" dirty="0" smtClean="0"/>
              <a:t>ates?</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7549420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mtClean="0"/>
              <a:t>Physical Examination</a:t>
            </a:r>
            <a:endParaRPr lang="en-US" dirty="0" smtClean="0"/>
          </a:p>
        </p:txBody>
      </p:sp>
      <p:sp>
        <p:nvSpPr>
          <p:cNvPr id="3" name="Content Placeholder 2"/>
          <p:cNvSpPr>
            <a:spLocks noGrp="1"/>
          </p:cNvSpPr>
          <p:nvPr>
            <p:ph sz="quarter" idx="10"/>
          </p:nvPr>
        </p:nvSpPr>
        <p:spPr>
          <a:xfrm>
            <a:off x="685800" y="1295400"/>
            <a:ext cx="4876800" cy="4267200"/>
          </a:xfrm>
        </p:spPr>
        <p:txBody>
          <a:bodyPr/>
          <a:lstStyle/>
          <a:p>
            <a:r>
              <a:rPr lang="en-US" dirty="0" smtClean="0"/>
              <a:t>You perform an exam of the external genitalia and find small, firm, painless bumps</a:t>
            </a:r>
          </a:p>
          <a:p>
            <a:endParaRPr lang="en-US" dirty="0" smtClean="0"/>
          </a:p>
          <a:p>
            <a:r>
              <a:rPr lang="en-US" dirty="0" smtClean="0"/>
              <a:t>No other abnormal findings found during pelvic and speculum exam and discharge is not present</a:t>
            </a:r>
          </a:p>
        </p:txBody>
      </p:sp>
      <p:sp>
        <p:nvSpPr>
          <p:cNvPr id="160771" name="Slide Number Placeholder 3"/>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111622" name="Picture 6" descr="http://www.chestersexualhealth.co.uk/pics/infectpics/warts1.jpg"/>
          <p:cNvPicPr>
            <a:picLocks noChangeAspect="1" noChangeArrowheads="1"/>
          </p:cNvPicPr>
          <p:nvPr/>
        </p:nvPicPr>
        <p:blipFill>
          <a:blip r:embed="rId3" cstate="print"/>
          <a:srcRect/>
          <a:stretch>
            <a:fillRect/>
          </a:stretch>
        </p:blipFill>
        <p:spPr bwMode="auto">
          <a:xfrm>
            <a:off x="6096000" y="2057400"/>
            <a:ext cx="2309008" cy="2721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HPV Vaccination </a:t>
            </a:r>
            <a:r>
              <a:rPr lang="en-US" sz="2800" dirty="0"/>
              <a:t>R</a:t>
            </a:r>
            <a:r>
              <a:rPr lang="en-US" sz="2800" dirty="0" smtClean="0"/>
              <a:t>ates </a:t>
            </a:r>
            <a:r>
              <a:rPr lang="en-US" sz="2800" dirty="0"/>
              <a:t>L</a:t>
            </a:r>
            <a:r>
              <a:rPr lang="en-US" sz="2800" dirty="0" smtClean="0"/>
              <a:t>agging </a:t>
            </a:r>
            <a:r>
              <a:rPr lang="en-US" sz="2800" dirty="0"/>
              <a:t>B</a:t>
            </a:r>
            <a:r>
              <a:rPr lang="en-US" sz="2800" dirty="0" smtClean="0"/>
              <a:t>ehind Those of other Recommended </a:t>
            </a:r>
            <a:r>
              <a:rPr lang="en-US" sz="2800" dirty="0"/>
              <a:t>T</a:t>
            </a:r>
            <a:r>
              <a:rPr lang="en-US" sz="2800" dirty="0" smtClean="0"/>
              <a:t>een </a:t>
            </a:r>
            <a:r>
              <a:rPr lang="en-US" sz="2800" dirty="0"/>
              <a:t>V</a:t>
            </a:r>
            <a:r>
              <a:rPr lang="en-US" sz="2800" dirty="0" smtClean="0"/>
              <a:t>accines</a:t>
            </a:r>
            <a:endParaRPr lang="en-US" sz="2800" dirty="0"/>
          </a:p>
        </p:txBody>
      </p:sp>
      <p:pic>
        <p:nvPicPr>
          <p:cNvPr id="5122" name="Picture 2" descr="C:\Users\FAMILY\Pictures\m6234a1f1[1].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248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10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HPV Vaccination: Troubling Trends</a:t>
            </a:r>
            <a:endParaRPr lang="en-US" dirty="0"/>
          </a:p>
        </p:txBody>
      </p:sp>
      <p:sp>
        <p:nvSpPr>
          <p:cNvPr id="3" name="Content Placeholder 2"/>
          <p:cNvSpPr>
            <a:spLocks noGrp="1"/>
          </p:cNvSpPr>
          <p:nvPr>
            <p:ph sz="quarter" idx="10"/>
          </p:nvPr>
        </p:nvSpPr>
        <p:spPr/>
        <p:txBody>
          <a:bodyPr>
            <a:normAutofit/>
          </a:bodyPr>
          <a:lstStyle/>
          <a:p>
            <a:r>
              <a:rPr lang="en-US" dirty="0" smtClean="0"/>
              <a:t>Coverage varies widely between states/regions</a:t>
            </a:r>
          </a:p>
          <a:p>
            <a:endParaRPr lang="en-US" dirty="0" smtClean="0"/>
          </a:p>
          <a:p>
            <a:r>
              <a:rPr lang="en-US" dirty="0" smtClean="0"/>
              <a:t>Substantial missed opportunities remain for vaccinating teens against HPV infection</a:t>
            </a:r>
          </a:p>
          <a:p>
            <a:endParaRPr lang="en-US" dirty="0" smtClean="0"/>
          </a:p>
          <a:p>
            <a:r>
              <a:rPr lang="en-US" dirty="0" smtClean="0"/>
              <a:t>Varying state laws regarding vaccine requirement:</a:t>
            </a:r>
          </a:p>
          <a:p>
            <a:pPr lvl="1"/>
            <a:r>
              <a:rPr lang="en-US" dirty="0" smtClean="0"/>
              <a:t>40 states require </a:t>
            </a:r>
            <a:r>
              <a:rPr lang="en-US" dirty="0" err="1" smtClean="0"/>
              <a:t>TdAP</a:t>
            </a:r>
            <a:endParaRPr lang="en-US" dirty="0" smtClean="0"/>
          </a:p>
          <a:p>
            <a:pPr lvl="1"/>
            <a:r>
              <a:rPr lang="en-US" dirty="0" smtClean="0"/>
              <a:t>13 states require MCV4</a:t>
            </a:r>
          </a:p>
          <a:p>
            <a:pPr lvl="1"/>
            <a:r>
              <a:rPr lang="en-US" dirty="0" smtClean="0"/>
              <a:t>2 states require HPV</a:t>
            </a:r>
          </a:p>
          <a:p>
            <a:endParaRPr lang="en-US" dirty="0"/>
          </a:p>
        </p:txBody>
      </p:sp>
    </p:spTree>
    <p:extLst>
      <p:ext uri="{BB962C8B-B14F-4D97-AF65-F5344CB8AC3E}">
        <p14:creationId xmlns:p14="http://schemas.microsoft.com/office/powerpoint/2010/main" val="575483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HPV Vaccination: Troubling Trends</a:t>
            </a:r>
          </a:p>
        </p:txBody>
      </p:sp>
      <p:sp>
        <p:nvSpPr>
          <p:cNvPr id="3" name="Content Placeholder 2"/>
          <p:cNvSpPr>
            <a:spLocks noGrp="1"/>
          </p:cNvSpPr>
          <p:nvPr>
            <p:ph sz="quarter" idx="10"/>
          </p:nvPr>
        </p:nvSpPr>
        <p:spPr/>
        <p:txBody>
          <a:bodyPr/>
          <a:lstStyle/>
          <a:p>
            <a:r>
              <a:rPr lang="en-US" dirty="0" smtClean="0"/>
              <a:t>Overall, HPV vaccination series completion among females was lower in 2012 than 2011</a:t>
            </a:r>
          </a:p>
          <a:p>
            <a:endParaRPr lang="en-US" dirty="0" smtClean="0"/>
          </a:p>
          <a:p>
            <a:r>
              <a:rPr lang="en-US" dirty="0" smtClean="0"/>
              <a:t>HPV vaccination lower for the recommended 11-12 </a:t>
            </a:r>
            <a:r>
              <a:rPr lang="en-US" dirty="0" err="1" smtClean="0"/>
              <a:t>yos</a:t>
            </a:r>
            <a:r>
              <a:rPr lang="en-US" dirty="0" smtClean="0"/>
              <a:t> compared to older teens</a:t>
            </a:r>
          </a:p>
          <a:p>
            <a:pPr lvl="1"/>
            <a:r>
              <a:rPr lang="en-US" dirty="0" smtClean="0"/>
              <a:t>Vaccine completion 44.5% in 17 </a:t>
            </a:r>
            <a:r>
              <a:rPr lang="en-US" dirty="0" err="1" smtClean="0"/>
              <a:t>yo</a:t>
            </a:r>
            <a:r>
              <a:rPr lang="en-US" dirty="0" smtClean="0"/>
              <a:t> females</a:t>
            </a:r>
            <a:endParaRPr lang="en-US" dirty="0"/>
          </a:p>
        </p:txBody>
      </p:sp>
    </p:spTree>
    <p:extLst>
      <p:ext uri="{BB962C8B-B14F-4D97-AF65-F5344CB8AC3E}">
        <p14:creationId xmlns:p14="http://schemas.microsoft.com/office/powerpoint/2010/main" val="781556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Missed Opportunities Are Increasing</a:t>
            </a:r>
            <a:endParaRPr lang="en-US" dirty="0"/>
          </a:p>
        </p:txBody>
      </p:sp>
      <p:sp>
        <p:nvSpPr>
          <p:cNvPr id="3" name="Content Placeholder 2"/>
          <p:cNvSpPr>
            <a:spLocks noGrp="1"/>
          </p:cNvSpPr>
          <p:nvPr>
            <p:ph sz="quarter" idx="10"/>
          </p:nvPr>
        </p:nvSpPr>
        <p:spPr/>
        <p:txBody>
          <a:bodyPr/>
          <a:lstStyle/>
          <a:p>
            <a:r>
              <a:rPr lang="en-US" dirty="0" smtClean="0"/>
              <a:t>Unvaccinated girls with missed opportunities for HPV vaccination increased from </a:t>
            </a:r>
            <a:r>
              <a:rPr lang="en-US" dirty="0" smtClean="0">
                <a:solidFill>
                  <a:srgbClr val="FFC000"/>
                </a:solidFill>
              </a:rPr>
              <a:t>20.8%</a:t>
            </a:r>
            <a:r>
              <a:rPr lang="en-US" dirty="0" smtClean="0"/>
              <a:t> in 2007 to </a:t>
            </a:r>
            <a:r>
              <a:rPr lang="en-US" dirty="0" smtClean="0">
                <a:solidFill>
                  <a:srgbClr val="FFC000"/>
                </a:solidFill>
              </a:rPr>
              <a:t>84% </a:t>
            </a:r>
            <a:r>
              <a:rPr lang="en-US" dirty="0" smtClean="0"/>
              <a:t>in 2012.</a:t>
            </a:r>
          </a:p>
          <a:p>
            <a:endParaRPr lang="en-US" dirty="0" smtClean="0"/>
          </a:p>
          <a:p>
            <a:r>
              <a:rPr lang="en-US" dirty="0"/>
              <a:t>If HPV vaccine </a:t>
            </a:r>
            <a:r>
              <a:rPr lang="en-US" dirty="0" smtClean="0"/>
              <a:t>had </a:t>
            </a:r>
            <a:r>
              <a:rPr lang="en-US" dirty="0"/>
              <a:t>been administered during </a:t>
            </a:r>
            <a:r>
              <a:rPr lang="en-US" dirty="0" smtClean="0"/>
              <a:t>health care </a:t>
            </a:r>
            <a:r>
              <a:rPr lang="en-US" dirty="0"/>
              <a:t>visits when another vaccine was given coverage for ≥ 1 dose could have reached 92.6%</a:t>
            </a:r>
          </a:p>
          <a:p>
            <a:pPr marL="0" indent="0">
              <a:buNone/>
            </a:pPr>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099472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noAutofit/>
          </a:bodyPr>
          <a:lstStyle/>
          <a:p>
            <a:r>
              <a:rPr lang="en-US" dirty="0" smtClean="0"/>
              <a:t>Why Are HPV Vaccination </a:t>
            </a:r>
            <a:br>
              <a:rPr lang="en-US" dirty="0" smtClean="0"/>
            </a:br>
            <a:r>
              <a:rPr lang="en-US" dirty="0" smtClean="0"/>
              <a:t>Rates </a:t>
            </a:r>
            <a:r>
              <a:rPr lang="en-US" dirty="0"/>
              <a:t>S</a:t>
            </a:r>
            <a:r>
              <a:rPr lang="en-US" dirty="0" smtClean="0"/>
              <a:t>o </a:t>
            </a:r>
            <a:r>
              <a:rPr lang="en-US" dirty="0"/>
              <a:t>L</a:t>
            </a:r>
            <a:r>
              <a:rPr lang="en-US" dirty="0" smtClean="0"/>
              <a:t>ow?</a:t>
            </a:r>
          </a:p>
        </p:txBody>
      </p:sp>
      <p:sp>
        <p:nvSpPr>
          <p:cNvPr id="23555" name="Content Placeholder 3"/>
          <p:cNvSpPr>
            <a:spLocks noGrp="1"/>
          </p:cNvSpPr>
          <p:nvPr>
            <p:ph sz="quarter" idx="10"/>
          </p:nvPr>
        </p:nvSpPr>
        <p:spPr/>
        <p:txBody>
          <a:bodyPr/>
          <a:lstStyle/>
          <a:p>
            <a:r>
              <a:rPr lang="en-US" dirty="0" smtClean="0"/>
              <a:t>Fewer and weaker health care provider recommendations </a:t>
            </a:r>
          </a:p>
          <a:p>
            <a:endParaRPr lang="en-US" dirty="0" smtClean="0"/>
          </a:p>
          <a:p>
            <a:r>
              <a:rPr lang="en-US" dirty="0" smtClean="0"/>
              <a:t>Physicians uncomfortable with discussing sex in 11 year olds</a:t>
            </a:r>
          </a:p>
          <a:p>
            <a:endParaRPr lang="en-US" dirty="0" smtClean="0"/>
          </a:p>
          <a:p>
            <a:r>
              <a:rPr lang="en-US" dirty="0" smtClean="0"/>
              <a:t>Presented as optional instead of recommended or required</a:t>
            </a:r>
            <a:endParaRPr lang="en-US" dirty="0"/>
          </a:p>
        </p:txBody>
      </p:sp>
    </p:spTree>
    <p:extLst>
      <p:ext uri="{BB962C8B-B14F-4D97-AF65-F5344CB8AC3E}">
        <p14:creationId xmlns:p14="http://schemas.microsoft.com/office/powerpoint/2010/main" val="2716486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Reasons Parents </a:t>
            </a:r>
            <a:r>
              <a:rPr lang="en-US" dirty="0"/>
              <a:t>C</a:t>
            </a:r>
            <a:r>
              <a:rPr lang="en-US" dirty="0" smtClean="0"/>
              <a:t>ite for </a:t>
            </a:r>
            <a:r>
              <a:rPr lang="en-US" dirty="0"/>
              <a:t>N</a:t>
            </a:r>
            <a:r>
              <a:rPr lang="en-US" dirty="0" smtClean="0"/>
              <a:t>ot Vaccinating Their Daughters</a:t>
            </a:r>
            <a:endParaRPr lang="en-US" dirty="0"/>
          </a:p>
        </p:txBody>
      </p:sp>
      <p:sp>
        <p:nvSpPr>
          <p:cNvPr id="3" name="Content Placeholder 2"/>
          <p:cNvSpPr>
            <a:spLocks noGrp="1"/>
          </p:cNvSpPr>
          <p:nvPr>
            <p:ph sz="quarter" idx="10"/>
          </p:nvPr>
        </p:nvSpPr>
        <p:spPr/>
        <p:txBody>
          <a:bodyPr/>
          <a:lstStyle/>
          <a:p>
            <a:r>
              <a:rPr lang="en-US" dirty="0" smtClean="0"/>
              <a:t>Vaccine not needed (19.1%)</a:t>
            </a:r>
          </a:p>
          <a:p>
            <a:r>
              <a:rPr lang="en-US" dirty="0" smtClean="0"/>
              <a:t>Vaccine not recommended (14.2%)</a:t>
            </a:r>
          </a:p>
          <a:p>
            <a:r>
              <a:rPr lang="en-US" dirty="0" smtClean="0"/>
              <a:t>Vaccine safety concerns (13.1%)</a:t>
            </a:r>
          </a:p>
          <a:p>
            <a:r>
              <a:rPr lang="en-US" dirty="0" smtClean="0"/>
              <a:t>Lack of knowledge about the vaccine or the disease (12.6%)</a:t>
            </a:r>
          </a:p>
          <a:p>
            <a:r>
              <a:rPr lang="en-US" dirty="0" smtClean="0"/>
              <a:t>Daughter is not sexually active (10.1%)</a:t>
            </a:r>
            <a:endParaRPr lang="en-US" dirty="0"/>
          </a:p>
        </p:txBody>
      </p:sp>
      <p:sp>
        <p:nvSpPr>
          <p:cNvPr id="4" name="TextBox 3"/>
          <p:cNvSpPr txBox="1"/>
          <p:nvPr/>
        </p:nvSpPr>
        <p:spPr>
          <a:xfrm>
            <a:off x="3094906" y="6248400"/>
            <a:ext cx="2699778" cy="307777"/>
          </a:xfrm>
          <a:prstGeom prst="rect">
            <a:avLst/>
          </a:prstGeom>
          <a:noFill/>
        </p:spPr>
        <p:txBody>
          <a:bodyPr wrap="none" rtlCol="0">
            <a:spAutoFit/>
          </a:bodyPr>
          <a:lstStyle/>
          <a:p>
            <a:r>
              <a:rPr lang="en-US" sz="1400" dirty="0" smtClean="0">
                <a:latin typeface="Adobe Garamond Pro" panose="02020502060506020403" pitchFamily="18" charset="0"/>
                <a:cs typeface="Arial"/>
              </a:rPr>
              <a:t>CDC </a:t>
            </a:r>
            <a:r>
              <a:rPr lang="en-US" sz="1400" i="1" dirty="0" smtClean="0">
                <a:latin typeface="Adobe Garamond Pro" panose="02020502060506020403" pitchFamily="18" charset="0"/>
                <a:cs typeface="Arial"/>
              </a:rPr>
              <a:t>MMWR</a:t>
            </a:r>
            <a:r>
              <a:rPr lang="en-US" sz="1400" dirty="0" smtClean="0">
                <a:latin typeface="Adobe Garamond Pro" panose="02020502060506020403" pitchFamily="18" charset="0"/>
                <a:cs typeface="Arial"/>
              </a:rPr>
              <a:t> 2014 63(29); 620–4.</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3443412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877324.jpg"/>
          <p:cNvPicPr>
            <a:picLocks noChangeAspect="1"/>
          </p:cNvPicPr>
          <p:nvPr/>
        </p:nvPicPr>
        <p:blipFill>
          <a:blip r:embed="rId3" cstate="print"/>
          <a:srcRect/>
          <a:stretch>
            <a:fillRect/>
          </a:stretch>
        </p:blipFill>
        <p:spPr bwMode="auto">
          <a:xfrm>
            <a:off x="5715000" y="1752600"/>
            <a:ext cx="2362200" cy="3535682"/>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dirty="0" smtClean="0"/>
              <a:t/>
            </a:r>
            <a:br>
              <a:rPr lang="en-US" dirty="0" smtClean="0"/>
            </a:br>
            <a:r>
              <a:rPr lang="en-US" dirty="0" smtClean="0"/>
              <a:t>Communicating with Parents</a:t>
            </a:r>
            <a:br>
              <a:rPr lang="en-US" dirty="0" smtClean="0"/>
            </a:br>
            <a:endParaRPr lang="en-US" dirty="0"/>
          </a:p>
        </p:txBody>
      </p:sp>
      <p:sp>
        <p:nvSpPr>
          <p:cNvPr id="10" name="Content Placeholder 9"/>
          <p:cNvSpPr>
            <a:spLocks noGrp="1"/>
          </p:cNvSpPr>
          <p:nvPr>
            <p:ph sz="half" idx="1"/>
          </p:nvPr>
        </p:nvSpPr>
        <p:spPr/>
        <p:txBody>
          <a:bodyPr/>
          <a:lstStyle/>
          <a:p>
            <a:r>
              <a:rPr lang="en-US" smtClean="0"/>
              <a:t>Jenna’s mom is hesitant about the HPV vaccine</a:t>
            </a:r>
          </a:p>
          <a:p>
            <a:endParaRPr lang="en-US" smtClean="0"/>
          </a:p>
          <a:p>
            <a:r>
              <a:rPr lang="en-US" smtClean="0"/>
              <a:t>How would you address her concerns that the vaccine would increase Jenna’s sexual activity?</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Strategies for Increasing HPV Vaccination </a:t>
            </a:r>
            <a:r>
              <a:rPr lang="en-US" dirty="0"/>
              <a:t>R</a:t>
            </a:r>
            <a:r>
              <a:rPr lang="en-US" dirty="0" smtClean="0"/>
              <a:t>ates</a:t>
            </a:r>
            <a:endParaRPr lang="en-US" dirty="0"/>
          </a:p>
        </p:txBody>
      </p:sp>
      <p:sp>
        <p:nvSpPr>
          <p:cNvPr id="3" name="Content Placeholder 2"/>
          <p:cNvSpPr>
            <a:spLocks noGrp="1"/>
          </p:cNvSpPr>
          <p:nvPr>
            <p:ph sz="quarter" idx="10"/>
          </p:nvPr>
        </p:nvSpPr>
        <p:spPr/>
        <p:txBody>
          <a:bodyPr>
            <a:normAutofit/>
          </a:bodyPr>
          <a:lstStyle/>
          <a:p>
            <a:r>
              <a:rPr lang="en-US" dirty="0" smtClean="0"/>
              <a:t>Primary care providers need to give a strong recommendation</a:t>
            </a:r>
          </a:p>
          <a:p>
            <a:pPr lvl="1"/>
            <a:r>
              <a:rPr lang="en-US" dirty="0" smtClean="0"/>
              <a:t>Reassure that HPV vaccination is safe and effective</a:t>
            </a:r>
          </a:p>
          <a:p>
            <a:pPr lvl="1"/>
            <a:endParaRPr lang="en-US" dirty="0" smtClean="0"/>
          </a:p>
          <a:p>
            <a:r>
              <a:rPr lang="en-US" dirty="0" smtClean="0"/>
              <a:t>Every health care visit is an opportunity to vaccinate</a:t>
            </a:r>
          </a:p>
          <a:p>
            <a:endParaRPr lang="en-US" dirty="0" smtClean="0"/>
          </a:p>
          <a:p>
            <a:r>
              <a:rPr lang="en-US" dirty="0" smtClean="0"/>
              <a:t>All needed vaccines of equal importance</a:t>
            </a:r>
          </a:p>
          <a:p>
            <a:endParaRPr lang="en-US" dirty="0" smtClean="0"/>
          </a:p>
          <a:p>
            <a:r>
              <a:rPr lang="en-US" dirty="0" smtClean="0"/>
              <a:t>Emphasize importance of vaccinating before exposure</a:t>
            </a:r>
          </a:p>
        </p:txBody>
      </p:sp>
    </p:spTree>
    <p:extLst>
      <p:ext uri="{BB962C8B-B14F-4D97-AF65-F5344CB8AC3E}">
        <p14:creationId xmlns:p14="http://schemas.microsoft.com/office/powerpoint/2010/main" val="2233971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Counseling Tips</a:t>
            </a:r>
            <a:endParaRPr lang="en-US" dirty="0"/>
          </a:p>
        </p:txBody>
      </p:sp>
      <p:sp>
        <p:nvSpPr>
          <p:cNvPr id="3" name="Content Placeholder 2"/>
          <p:cNvSpPr>
            <a:spLocks noGrp="1"/>
          </p:cNvSpPr>
          <p:nvPr>
            <p:ph sz="quarter" idx="10"/>
          </p:nvPr>
        </p:nvSpPr>
        <p:spPr/>
        <p:txBody>
          <a:bodyPr/>
          <a:lstStyle/>
          <a:p>
            <a:r>
              <a:rPr lang="en-US" dirty="0" smtClean="0"/>
              <a:t>Focus on cancer prevention</a:t>
            </a:r>
          </a:p>
          <a:p>
            <a:r>
              <a:rPr lang="en-US" dirty="0" smtClean="0"/>
              <a:t>Do not focus on sexual activity</a:t>
            </a:r>
          </a:p>
          <a:p>
            <a:r>
              <a:rPr lang="en-US" dirty="0" smtClean="0"/>
              <a:t>Vaccine more effective in younger age group</a:t>
            </a:r>
          </a:p>
          <a:p>
            <a:r>
              <a:rPr lang="en-US" dirty="0" smtClean="0"/>
              <a:t>Vaccine does not play role in adolescents’ decisions about sex </a:t>
            </a:r>
          </a:p>
          <a:p>
            <a:r>
              <a:rPr lang="en-US" dirty="0" smtClean="0"/>
              <a:t>More deaths from HPV-related diseases than tetanus, diphtheria, pertussis, and N. </a:t>
            </a:r>
            <a:r>
              <a:rPr lang="en-US" dirty="0" err="1" smtClean="0"/>
              <a:t>meningitidis</a:t>
            </a:r>
            <a:r>
              <a:rPr lang="en-US" dirty="0" smtClean="0"/>
              <a:t> combined in the U.S.</a:t>
            </a:r>
          </a:p>
          <a:p>
            <a:endParaRPr lang="en-US" dirty="0" smtClean="0"/>
          </a:p>
          <a:p>
            <a:endParaRPr lang="en-US" dirty="0"/>
          </a:p>
        </p:txBody>
      </p:sp>
      <p:sp>
        <p:nvSpPr>
          <p:cNvPr id="8" name="TextBox 7"/>
          <p:cNvSpPr txBox="1"/>
          <p:nvPr/>
        </p:nvSpPr>
        <p:spPr>
          <a:xfrm>
            <a:off x="2507754" y="6182380"/>
            <a:ext cx="4428328" cy="523220"/>
          </a:xfrm>
          <a:prstGeom prst="rect">
            <a:avLst/>
          </a:prstGeom>
          <a:noFill/>
          <a:ln w="31750">
            <a:noFill/>
          </a:ln>
        </p:spPr>
        <p:txBody>
          <a:bodyPr wrap="none" rtlCol="0">
            <a:spAutoFit/>
          </a:bodyPr>
          <a:lstStyle/>
          <a:p>
            <a:pPr algn="ctr"/>
            <a:r>
              <a:rPr lang="en-US" sz="1400" dirty="0" smtClean="0">
                <a:latin typeface="Adobe Garamond Pro" panose="02020502060506020403" pitchFamily="18" charset="0"/>
                <a:cs typeface="Arial"/>
              </a:rPr>
              <a:t>HPV Resources for Health Care Providers:</a:t>
            </a:r>
          </a:p>
          <a:p>
            <a:pPr algn="ctr"/>
            <a:r>
              <a:rPr lang="en-US" sz="1400" dirty="0" smtClean="0">
                <a:latin typeface="Adobe Garamond Pro" panose="02020502060506020403" pitchFamily="18" charset="0"/>
                <a:cs typeface="Arial"/>
              </a:rPr>
              <a:t>www.cdc.gov/vaccines/who/teens/for-hcp/hpv-resources.html</a:t>
            </a:r>
            <a:endParaRPr lang="en-US" sz="1400" dirty="0">
              <a:latin typeface="Adobe Garamond Pro" panose="02020502060506020403" pitchFamily="18" charset="0"/>
              <a:cs typeface="Arial"/>
            </a:endParaRPr>
          </a:p>
        </p:txBody>
      </p:sp>
    </p:spTree>
    <p:extLst>
      <p:ext uri="{BB962C8B-B14F-4D97-AF65-F5344CB8AC3E}">
        <p14:creationId xmlns:p14="http://schemas.microsoft.com/office/powerpoint/2010/main" val="1919158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HPV Vaccine on Sexual Behavior</a:t>
            </a:r>
            <a:endParaRPr lang="en-US" dirty="0"/>
          </a:p>
        </p:txBody>
      </p:sp>
      <p:sp>
        <p:nvSpPr>
          <p:cNvPr id="3" name="Content Placeholder 2"/>
          <p:cNvSpPr>
            <a:spLocks noGrp="1"/>
          </p:cNvSpPr>
          <p:nvPr>
            <p:ph sz="quarter" idx="10"/>
          </p:nvPr>
        </p:nvSpPr>
        <p:spPr/>
        <p:txBody>
          <a:bodyPr/>
          <a:lstStyle/>
          <a:p>
            <a:r>
              <a:rPr lang="en-US" dirty="0" smtClean="0"/>
              <a:t>Studies show strong evidence that HPV vaccination DOES NOT have any significant effect on sexual behavior among adolescents</a:t>
            </a:r>
          </a:p>
          <a:p>
            <a:endParaRPr lang="en-US" dirty="0"/>
          </a:p>
          <a:p>
            <a:r>
              <a:rPr lang="en-US" dirty="0" smtClean="0"/>
              <a:t>Concerns over increased promiscuity following HPV vaccination are unwarranted</a:t>
            </a:r>
          </a:p>
          <a:p>
            <a:endParaRPr lang="en-US" dirty="0"/>
          </a:p>
          <a:p>
            <a:r>
              <a:rPr lang="en-US" dirty="0" smtClean="0"/>
              <a:t>Yet, in the US, only 38% of girls and 14% of boys received all doses of HPV vaccine</a:t>
            </a:r>
            <a:endParaRPr lang="en-US" dirty="0"/>
          </a:p>
        </p:txBody>
      </p:sp>
      <p:sp>
        <p:nvSpPr>
          <p:cNvPr id="4" name="TextBox 3"/>
          <p:cNvSpPr txBox="1"/>
          <p:nvPr/>
        </p:nvSpPr>
        <p:spPr>
          <a:xfrm>
            <a:off x="2286000" y="6019800"/>
            <a:ext cx="4572000" cy="307777"/>
          </a:xfrm>
          <a:prstGeom prst="rect">
            <a:avLst/>
          </a:prstGeom>
          <a:noFill/>
        </p:spPr>
        <p:txBody>
          <a:bodyPr wrap="square" rtlCol="0">
            <a:spAutoFit/>
          </a:bodyPr>
          <a:lstStyle/>
          <a:p>
            <a:pPr algn="ctr"/>
            <a:r>
              <a:rPr lang="en-US" sz="1400" dirty="0" err="1" smtClean="0">
                <a:latin typeface="Adobe Garamond Pro" panose="02020502060506020403" pitchFamily="18" charset="0"/>
                <a:cs typeface="Arial"/>
              </a:rPr>
              <a:t>Bednarczyk</a:t>
            </a:r>
            <a:r>
              <a:rPr lang="en-US" sz="1400" dirty="0" smtClean="0">
                <a:latin typeface="Adobe Garamond Pro" panose="02020502060506020403" pitchFamily="18" charset="0"/>
                <a:cs typeface="Arial"/>
              </a:rPr>
              <a:t>, D et al. Pediatrics 2012; 130:798–805.</a:t>
            </a:r>
            <a:endParaRPr lang="en-US" sz="1400" dirty="0">
              <a:latin typeface="Adobe Garamond Pro" panose="02020502060506020403" pitchFamily="18" charset="0"/>
              <a:cs typeface="Arial"/>
            </a:endParaRPr>
          </a:p>
        </p:txBody>
      </p:sp>
      <p:sp>
        <p:nvSpPr>
          <p:cNvPr id="5" name="TextBox 4"/>
          <p:cNvSpPr txBox="1"/>
          <p:nvPr/>
        </p:nvSpPr>
        <p:spPr>
          <a:xfrm>
            <a:off x="3200400" y="6334504"/>
            <a:ext cx="2794868" cy="307777"/>
          </a:xfrm>
          <a:prstGeom prst="rect">
            <a:avLst/>
          </a:prstGeom>
          <a:noFill/>
        </p:spPr>
        <p:txBody>
          <a:bodyPr wrap="none" rtlCol="0">
            <a:spAutoFit/>
          </a:bodyPr>
          <a:lstStyle/>
          <a:p>
            <a:r>
              <a:rPr lang="en-US" sz="1400" dirty="0" smtClean="0">
                <a:latin typeface="Adobe Garamond Pro" panose="02020502060506020403" pitchFamily="18" charset="0"/>
                <a:cs typeface="Arial" panose="020B0604020202020204" pitchFamily="34" charset="0"/>
              </a:rPr>
              <a:t>Leah M. Smith, et al.  CMAJ.  2014. </a:t>
            </a:r>
            <a:endParaRPr lang="en-US" sz="1400" dirty="0">
              <a:latin typeface="Adobe Garamond Pro" panose="02020502060506020403" pitchFamily="18" charset="0"/>
              <a:cs typeface="Arial" panose="020B0604020202020204" pitchFamily="34" charset="0"/>
            </a:endParaRPr>
          </a:p>
        </p:txBody>
      </p:sp>
    </p:spTree>
    <p:extLst>
      <p:ext uri="{BB962C8B-B14F-4D97-AF65-F5344CB8AC3E}">
        <p14:creationId xmlns:p14="http://schemas.microsoft.com/office/powerpoint/2010/main" val="119165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t>Differential Diagnosis</a:t>
            </a:r>
            <a:endParaRPr lang="en-US" dirty="0" smtClean="0"/>
          </a:p>
        </p:txBody>
      </p:sp>
      <p:sp>
        <p:nvSpPr>
          <p:cNvPr id="6" name="Rounded Rectangle 5"/>
          <p:cNvSpPr/>
          <p:nvPr/>
        </p:nvSpPr>
        <p:spPr>
          <a:xfrm>
            <a:off x="3276600" y="3087757"/>
            <a:ext cx="2895600" cy="121920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Flesh Colored </a:t>
            </a:r>
            <a:r>
              <a:rPr lang="en-US" sz="2400" dirty="0" smtClean="0"/>
              <a:t>Papular Painless </a:t>
            </a:r>
            <a:r>
              <a:rPr lang="en-US" sz="2400" dirty="0"/>
              <a:t>Lesion</a:t>
            </a:r>
          </a:p>
        </p:txBody>
      </p:sp>
      <p:sp>
        <p:nvSpPr>
          <p:cNvPr id="7" name="Rounded Rectangle 6"/>
          <p:cNvSpPr/>
          <p:nvPr/>
        </p:nvSpPr>
        <p:spPr>
          <a:xfrm>
            <a:off x="3777664" y="1219200"/>
            <a:ext cx="1779898" cy="9906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Chancroid</a:t>
            </a:r>
          </a:p>
          <a:p>
            <a:pPr algn="ctr">
              <a:defRPr/>
            </a:pPr>
            <a:r>
              <a:rPr lang="en-US" sz="2000" dirty="0" smtClean="0"/>
              <a:t>(H. ducreyi)</a:t>
            </a:r>
            <a:endParaRPr lang="en-US" sz="2000" dirty="0"/>
          </a:p>
        </p:txBody>
      </p:sp>
      <p:sp>
        <p:nvSpPr>
          <p:cNvPr id="8" name="Rounded Rectangle 7"/>
          <p:cNvSpPr/>
          <p:nvPr/>
        </p:nvSpPr>
        <p:spPr>
          <a:xfrm>
            <a:off x="5052391" y="4992757"/>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Molluscum Contagiosum</a:t>
            </a:r>
          </a:p>
        </p:txBody>
      </p:sp>
      <p:cxnSp>
        <p:nvCxnSpPr>
          <p:cNvPr id="21" name="Straight Arrow Connector 20"/>
          <p:cNvCxnSpPr/>
          <p:nvPr/>
        </p:nvCxnSpPr>
        <p:spPr>
          <a:xfrm>
            <a:off x="5362886" y="4423776"/>
            <a:ext cx="455612" cy="5349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363607" y="2629763"/>
            <a:ext cx="6096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24600" y="3544957"/>
            <a:ext cx="6096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010400" y="2935357"/>
            <a:ext cx="19812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Dermatologic Conditions</a:t>
            </a:r>
            <a:endParaRPr lang="en-US" sz="2000" dirty="0"/>
          </a:p>
        </p:txBody>
      </p:sp>
      <p:sp>
        <p:nvSpPr>
          <p:cNvPr id="18" name="Rounded Rectangle 17"/>
          <p:cNvSpPr/>
          <p:nvPr/>
        </p:nvSpPr>
        <p:spPr>
          <a:xfrm>
            <a:off x="152400" y="3125857"/>
            <a:ext cx="2133600" cy="11430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External Genital </a:t>
            </a:r>
            <a:r>
              <a:rPr lang="en-US" sz="2000" dirty="0" smtClean="0"/>
              <a:t>Warts (HPV)</a:t>
            </a:r>
            <a:endParaRPr lang="en-US" sz="2000" dirty="0"/>
          </a:p>
        </p:txBody>
      </p:sp>
      <p:cxnSp>
        <p:nvCxnSpPr>
          <p:cNvPr id="34" name="Straight Arrow Connector 33"/>
          <p:cNvCxnSpPr/>
          <p:nvPr/>
        </p:nvCxnSpPr>
        <p:spPr>
          <a:xfrm rot="10800000">
            <a:off x="2362200" y="3621157"/>
            <a:ext cx="762000" cy="15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924878" y="4992757"/>
            <a:ext cx="2133600" cy="1219200"/>
          </a:xfrm>
          <a:prstGeom prst="roundRect">
            <a:avLst/>
          </a:prstGeom>
          <a:solidFill>
            <a:srgbClr val="00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Condyloma Lata</a:t>
            </a:r>
            <a:endParaRPr lang="en-US" sz="2000" dirty="0"/>
          </a:p>
        </p:txBody>
      </p:sp>
      <p:cxnSp>
        <p:nvCxnSpPr>
          <p:cNvPr id="15" name="Straight Arrow Connector 14"/>
          <p:cNvCxnSpPr/>
          <p:nvPr/>
        </p:nvCxnSpPr>
        <p:spPr>
          <a:xfrm flipH="1">
            <a:off x="3429000" y="4423776"/>
            <a:ext cx="462895" cy="534988"/>
          </a:xfrm>
          <a:prstGeom prst="straightConnector1">
            <a:avLst/>
          </a:prstGeom>
          <a:ln w="508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77000" y="4258270"/>
            <a:ext cx="2209800" cy="923330"/>
          </a:xfrm>
          <a:prstGeom prst="rect">
            <a:avLst/>
          </a:prstGeom>
          <a:solidFill>
            <a:srgbClr val="FFFF00">
              <a:alpha val="21000"/>
            </a:srgbClr>
          </a:solidFill>
          <a:ln w="44450">
            <a:solidFill>
              <a:srgbClr val="FFFF00"/>
            </a:solidFill>
          </a:ln>
        </p:spPr>
        <p:txBody>
          <a:bodyPr wrap="square" rtlCol="0">
            <a:spAutoFit/>
          </a:bodyPr>
          <a:lstStyle/>
          <a:p>
            <a:r>
              <a:rPr lang="en-US" dirty="0" smtClean="0"/>
              <a:t>Discrete pearly firm papules with central umbulication</a:t>
            </a:r>
            <a:endParaRPr lang="en-US" dirty="0"/>
          </a:p>
        </p:txBody>
      </p:sp>
      <p:sp>
        <p:nvSpPr>
          <p:cNvPr id="19" name="TextBox 18"/>
          <p:cNvSpPr txBox="1"/>
          <p:nvPr/>
        </p:nvSpPr>
        <p:spPr>
          <a:xfrm>
            <a:off x="76200" y="2478157"/>
            <a:ext cx="2514600" cy="646331"/>
          </a:xfrm>
          <a:prstGeom prst="rect">
            <a:avLst/>
          </a:prstGeom>
          <a:solidFill>
            <a:srgbClr val="FFFF00">
              <a:alpha val="21000"/>
            </a:srgbClr>
          </a:solidFill>
          <a:ln w="44450">
            <a:solidFill>
              <a:srgbClr val="FFFF00"/>
            </a:solidFill>
          </a:ln>
        </p:spPr>
        <p:txBody>
          <a:bodyPr wrap="square" rtlCol="0">
            <a:spAutoFit/>
          </a:bodyPr>
          <a:lstStyle/>
          <a:p>
            <a:r>
              <a:rPr lang="en-US" dirty="0">
                <a:ea typeface="ＭＳ Ｐゴシック" pitchFamily="34" charset="-128"/>
              </a:rPr>
              <a:t>Flat, papular, pedunculated growths</a:t>
            </a:r>
            <a:endParaRPr lang="en-US" dirty="0"/>
          </a:p>
        </p:txBody>
      </p:sp>
      <p:sp>
        <p:nvSpPr>
          <p:cNvPr id="20" name="TextBox 19"/>
          <p:cNvSpPr txBox="1"/>
          <p:nvPr/>
        </p:nvSpPr>
        <p:spPr>
          <a:xfrm>
            <a:off x="6172200" y="1639957"/>
            <a:ext cx="2133600" cy="923330"/>
          </a:xfrm>
          <a:prstGeom prst="rect">
            <a:avLst/>
          </a:prstGeom>
          <a:solidFill>
            <a:srgbClr val="FFFF00">
              <a:alpha val="21000"/>
            </a:srgbClr>
          </a:solidFill>
          <a:ln w="44450">
            <a:solidFill>
              <a:srgbClr val="FFFF00"/>
            </a:solidFill>
          </a:ln>
        </p:spPr>
        <p:txBody>
          <a:bodyPr wrap="square" rtlCol="0">
            <a:spAutoFit/>
          </a:bodyPr>
          <a:lstStyle/>
          <a:p>
            <a:r>
              <a:rPr lang="en-US" dirty="0" smtClean="0"/>
              <a:t>Folliculitis</a:t>
            </a:r>
          </a:p>
          <a:p>
            <a:r>
              <a:rPr lang="en-US" dirty="0" smtClean="0"/>
              <a:t>Skin tag</a:t>
            </a:r>
          </a:p>
          <a:p>
            <a:r>
              <a:rPr lang="en-US" dirty="0" smtClean="0"/>
              <a:t>Vestibular papillae</a:t>
            </a:r>
            <a:endParaRPr lang="en-US" dirty="0"/>
          </a:p>
        </p:txBody>
      </p:sp>
      <p:sp>
        <p:nvSpPr>
          <p:cNvPr id="24" name="TextBox 23"/>
          <p:cNvSpPr txBox="1"/>
          <p:nvPr/>
        </p:nvSpPr>
        <p:spPr>
          <a:xfrm>
            <a:off x="1524000" y="1411357"/>
            <a:ext cx="2133600" cy="923330"/>
          </a:xfrm>
          <a:prstGeom prst="rect">
            <a:avLst/>
          </a:prstGeom>
          <a:solidFill>
            <a:srgbClr val="FFFF00">
              <a:alpha val="21000"/>
            </a:srgbClr>
          </a:solidFill>
          <a:ln w="44450">
            <a:solidFill>
              <a:srgbClr val="FFFF00"/>
            </a:solidFill>
          </a:ln>
        </p:spPr>
        <p:txBody>
          <a:bodyPr wrap="square" rtlCol="0">
            <a:spAutoFit/>
          </a:bodyPr>
          <a:lstStyle/>
          <a:p>
            <a:r>
              <a:rPr lang="en-US" dirty="0" smtClean="0"/>
              <a:t>Chancroid is painful with tender lymphadenopathy</a:t>
            </a:r>
            <a:endParaRPr lang="en-US" dirty="0"/>
          </a:p>
        </p:txBody>
      </p:sp>
      <p:sp>
        <p:nvSpPr>
          <p:cNvPr id="25" name="TextBox 24"/>
          <p:cNvSpPr txBox="1"/>
          <p:nvPr/>
        </p:nvSpPr>
        <p:spPr>
          <a:xfrm>
            <a:off x="858078" y="4306957"/>
            <a:ext cx="2133600" cy="923330"/>
          </a:xfrm>
          <a:prstGeom prst="rect">
            <a:avLst/>
          </a:prstGeom>
          <a:solidFill>
            <a:srgbClr val="FFFF00">
              <a:alpha val="21000"/>
            </a:srgbClr>
          </a:solidFill>
          <a:ln w="44450">
            <a:solidFill>
              <a:srgbClr val="FFFF00"/>
            </a:solidFill>
          </a:ln>
        </p:spPr>
        <p:txBody>
          <a:bodyPr wrap="square" rtlCol="0">
            <a:spAutoFit/>
          </a:bodyPr>
          <a:lstStyle/>
          <a:p>
            <a:r>
              <a:rPr lang="en-US" dirty="0" smtClean="0"/>
              <a:t>Moist, wart-like papules from syphilis infection</a:t>
            </a:r>
            <a:endParaRPr lang="en-US" dirty="0"/>
          </a:p>
        </p:txBody>
      </p:sp>
    </p:spTree>
    <p:extLst>
      <p:ext uri="{BB962C8B-B14F-4D97-AF65-F5344CB8AC3E}">
        <p14:creationId xmlns:p14="http://schemas.microsoft.com/office/powerpoint/2010/main" val="2078061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Cancers Attributable to HPV </a:t>
            </a:r>
            <a:r>
              <a:rPr lang="en-US" dirty="0"/>
              <a:t>O</a:t>
            </a:r>
            <a:r>
              <a:rPr lang="en-US" dirty="0" smtClean="0"/>
              <a:t>ccur </a:t>
            </a:r>
            <a:r>
              <a:rPr lang="en-US" dirty="0"/>
              <a:t>Y</a:t>
            </a:r>
            <a:r>
              <a:rPr lang="en-US" dirty="0" smtClean="0"/>
              <a:t>ears After Infection</a:t>
            </a:r>
            <a:endParaRPr lang="en-US" dirty="0"/>
          </a:p>
        </p:txBody>
      </p:sp>
      <p:sp>
        <p:nvSpPr>
          <p:cNvPr id="3" name="Content Placeholder 2"/>
          <p:cNvSpPr>
            <a:spLocks noGrp="1"/>
          </p:cNvSpPr>
          <p:nvPr>
            <p:ph sz="quarter" idx="10"/>
          </p:nvPr>
        </p:nvSpPr>
        <p:spPr/>
        <p:txBody>
          <a:bodyPr/>
          <a:lstStyle/>
          <a:p>
            <a:r>
              <a:rPr lang="en-US" dirty="0" smtClean="0"/>
              <a:t>It might be decades before reduction in cancers due to vaccination shown</a:t>
            </a:r>
          </a:p>
          <a:p>
            <a:endParaRPr lang="en-US" dirty="0" smtClean="0"/>
          </a:p>
          <a:p>
            <a:r>
              <a:rPr lang="en-US" dirty="0" smtClean="0"/>
              <a:t>In meantime greater than 50% decrease in HPV infections caused by types targeted in HPV4 vaccine in 14-19 </a:t>
            </a:r>
            <a:r>
              <a:rPr lang="en-US" dirty="0" err="1" smtClean="0"/>
              <a:t>yo</a:t>
            </a:r>
            <a:r>
              <a:rPr lang="en-US" dirty="0" smtClean="0"/>
              <a:t> females shown</a:t>
            </a:r>
            <a:endParaRPr lang="en-US" dirty="0"/>
          </a:p>
        </p:txBody>
      </p:sp>
    </p:spTree>
    <p:extLst>
      <p:ext uri="{BB962C8B-B14F-4D97-AF65-F5344CB8AC3E}">
        <p14:creationId xmlns:p14="http://schemas.microsoft.com/office/powerpoint/2010/main" val="1261546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HPV Vaccination Is Necessary to Attain </a:t>
            </a:r>
            <a:r>
              <a:rPr lang="en-US" sz="3200" dirty="0"/>
              <a:t>R</a:t>
            </a:r>
            <a:r>
              <a:rPr lang="en-US" sz="3200" dirty="0" smtClean="0"/>
              <a:t>eductions in HPV-Related Cancers</a:t>
            </a:r>
            <a:endParaRPr lang="en-US" sz="3200" dirty="0"/>
          </a:p>
        </p:txBody>
      </p:sp>
      <p:sp>
        <p:nvSpPr>
          <p:cNvPr id="3" name="Content Placeholder 2"/>
          <p:cNvSpPr>
            <a:spLocks noGrp="1"/>
          </p:cNvSpPr>
          <p:nvPr>
            <p:ph sz="quarter" idx="10"/>
          </p:nvPr>
        </p:nvSpPr>
        <p:spPr/>
        <p:txBody>
          <a:bodyPr/>
          <a:lstStyle/>
          <a:p>
            <a:r>
              <a:rPr lang="en-US" dirty="0" smtClean="0"/>
              <a:t>By increasing HPV vaccination coverage to 80% </a:t>
            </a:r>
            <a:r>
              <a:rPr lang="en-US" dirty="0" smtClean="0">
                <a:latin typeface="Calibri"/>
              </a:rPr>
              <a:t>~</a:t>
            </a:r>
            <a:r>
              <a:rPr lang="en-US" dirty="0" smtClean="0"/>
              <a:t>53,000 additional cases of cervical cancer could be prevented (for those &lt;13)</a:t>
            </a:r>
          </a:p>
          <a:p>
            <a:endParaRPr lang="en-US" dirty="0" smtClean="0"/>
          </a:p>
          <a:p>
            <a:r>
              <a:rPr lang="en-US" dirty="0" smtClean="0"/>
              <a:t>Another 4,400 women will develop cervical cancer for every year increases in coverage are delayed</a:t>
            </a:r>
            <a:endParaRPr lang="en-US" dirty="0"/>
          </a:p>
        </p:txBody>
      </p:sp>
    </p:spTree>
    <p:extLst>
      <p:ext uri="{BB962C8B-B14F-4D97-AF65-F5344CB8AC3E}">
        <p14:creationId xmlns:p14="http://schemas.microsoft.com/office/powerpoint/2010/main" val="2732860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itle 1"/>
          <p:cNvSpPr>
            <a:spLocks noGrp="1"/>
          </p:cNvSpPr>
          <p:nvPr>
            <p:ph type="title"/>
          </p:nvPr>
        </p:nvSpPr>
        <p:spPr/>
        <p:txBody>
          <a:bodyPr/>
          <a:lstStyle/>
          <a:p>
            <a:r>
              <a:rPr lang="en-US" dirty="0" smtClean="0"/>
              <a:t>Jenna: Case Synopsis</a:t>
            </a:r>
          </a:p>
        </p:txBody>
      </p:sp>
      <p:sp>
        <p:nvSpPr>
          <p:cNvPr id="153603" name="Content Placeholder 2"/>
          <p:cNvSpPr>
            <a:spLocks noGrp="1"/>
          </p:cNvSpPr>
          <p:nvPr>
            <p:ph sz="quarter" idx="10"/>
          </p:nvPr>
        </p:nvSpPr>
        <p:spPr>
          <a:xfrm>
            <a:off x="685800" y="1219200"/>
            <a:ext cx="7772400" cy="4267200"/>
          </a:xfrm>
        </p:spPr>
        <p:txBody>
          <a:bodyPr/>
          <a:lstStyle/>
          <a:p>
            <a:r>
              <a:rPr lang="en-US" dirty="0" smtClean="0"/>
              <a:t>Differential diagnosis for genital bumps:</a:t>
            </a:r>
          </a:p>
          <a:p>
            <a:pPr lvl="1"/>
            <a:r>
              <a:rPr lang="en-US" dirty="0" smtClean="0"/>
              <a:t>HPV</a:t>
            </a:r>
          </a:p>
          <a:p>
            <a:pPr lvl="1"/>
            <a:r>
              <a:rPr lang="en-US" dirty="0" err="1" smtClean="0"/>
              <a:t>Condyloma</a:t>
            </a:r>
            <a:r>
              <a:rPr lang="en-US" dirty="0" smtClean="0"/>
              <a:t> </a:t>
            </a:r>
            <a:r>
              <a:rPr lang="en-US" dirty="0" err="1"/>
              <a:t>l</a:t>
            </a:r>
            <a:r>
              <a:rPr lang="en-US" dirty="0" err="1" smtClean="0"/>
              <a:t>ata</a:t>
            </a:r>
            <a:endParaRPr lang="en-US" dirty="0" smtClean="0"/>
          </a:p>
          <a:p>
            <a:pPr lvl="1"/>
            <a:r>
              <a:rPr lang="en-US" dirty="0" err="1" smtClean="0"/>
              <a:t>Molluscum</a:t>
            </a:r>
            <a:r>
              <a:rPr lang="en-US" dirty="0" smtClean="0"/>
              <a:t> </a:t>
            </a:r>
            <a:r>
              <a:rPr lang="en-US" dirty="0" err="1" smtClean="0"/>
              <a:t>contagiosum</a:t>
            </a:r>
            <a:endParaRPr lang="en-US" dirty="0" smtClean="0"/>
          </a:p>
          <a:p>
            <a:pPr lvl="1"/>
            <a:r>
              <a:rPr lang="en-US" dirty="0" smtClean="0"/>
              <a:t>Dermatological conditions</a:t>
            </a:r>
          </a:p>
          <a:p>
            <a:pPr lvl="1"/>
            <a:endParaRPr lang="en-US" dirty="0" smtClean="0"/>
          </a:p>
          <a:p>
            <a:r>
              <a:rPr lang="en-US" dirty="0" smtClean="0"/>
              <a:t>Majority of HPV infections will self-resolve</a:t>
            </a:r>
          </a:p>
          <a:p>
            <a:endParaRPr lang="en-US" dirty="0" smtClean="0"/>
          </a:p>
          <a:p>
            <a:r>
              <a:rPr lang="en-US" dirty="0" smtClean="0"/>
              <a:t>The HPV vaccine provides tremendous prevention opportunity</a:t>
            </a:r>
          </a:p>
        </p:txBody>
      </p:sp>
      <p:sp>
        <p:nvSpPr>
          <p:cNvPr id="187396" name="Slide Number Placeholder 3"/>
          <p:cNvSpPr>
            <a:spLocks noGrp="1"/>
          </p:cNvSpPr>
          <p:nvPr>
            <p:ph type="sldNum" sz="quarter" idx="4294967295"/>
          </p:nvPr>
        </p:nvSpPr>
        <p:spPr bwMode="auto">
          <a:xfrm>
            <a:off x="0" y="6245225"/>
            <a:ext cx="2895600" cy="476250"/>
          </a:xfrm>
          <a:prstGeom prst="rect">
            <a:avLst/>
          </a:prstGeom>
          <a:noFill/>
          <a:ln>
            <a:miter lim="800000"/>
            <a:headEnd/>
            <a:tailEnd/>
          </a:ln>
        </p:spPr>
        <p:txBody>
          <a:bodyPr/>
          <a:lstStyle/>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a:p>
            <a:pPr algn="ctr" fontAlgn="base">
              <a:spcBef>
                <a:spcPct val="0"/>
              </a:spcBef>
              <a:spcAft>
                <a:spcPct val="0"/>
              </a:spcAft>
            </a:pPr>
            <a:endParaRPr lang="en-US" dirty="0">
              <a:solidFill>
                <a:srgbClr val="F8F8F8"/>
              </a:solidFill>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HPV Vaccination in the Future</a:t>
            </a:r>
            <a:endParaRPr lang="en-US" dirty="0"/>
          </a:p>
        </p:txBody>
      </p:sp>
      <p:sp>
        <p:nvSpPr>
          <p:cNvPr id="3" name="Content Placeholder 2"/>
          <p:cNvSpPr>
            <a:spLocks noGrp="1"/>
          </p:cNvSpPr>
          <p:nvPr>
            <p:ph sz="quarter" idx="10"/>
          </p:nvPr>
        </p:nvSpPr>
        <p:spPr/>
        <p:txBody>
          <a:bodyPr/>
          <a:lstStyle/>
          <a:p>
            <a:r>
              <a:rPr lang="en-US" dirty="0" smtClean="0"/>
              <a:t>Reiterate recent data showing efficacy of the vaccine in this country</a:t>
            </a:r>
          </a:p>
          <a:p>
            <a:endParaRPr lang="en-US" dirty="0" smtClean="0"/>
          </a:p>
          <a:p>
            <a:r>
              <a:rPr lang="en-US" dirty="0" smtClean="0"/>
              <a:t>Reiterate safety data – absolutely no doubt the vaccine is safe</a:t>
            </a:r>
          </a:p>
          <a:p>
            <a:endParaRPr lang="en-US" dirty="0" smtClean="0"/>
          </a:p>
          <a:p>
            <a:r>
              <a:rPr lang="en-US" dirty="0" smtClean="0"/>
              <a:t>50,000 girls today will develop cervical cancer over their lifetime if we don’t reach 80% vaccination rates</a:t>
            </a:r>
          </a:p>
          <a:p>
            <a:endParaRPr lang="en-US" dirty="0" smtClean="0"/>
          </a:p>
          <a:p>
            <a:r>
              <a:rPr lang="en-US" dirty="0" smtClean="0"/>
              <a:t>FDA approves Gardasil 9 for prevention of certain cancers caused by five additional types of HPV </a:t>
            </a:r>
            <a:r>
              <a:rPr lang="en-US" sz="1400" dirty="0" smtClean="0"/>
              <a:t>(12/2014)</a:t>
            </a:r>
          </a:p>
          <a:p>
            <a:pPr lvl="1"/>
            <a:endParaRPr lang="en-US" dirty="0"/>
          </a:p>
        </p:txBody>
      </p:sp>
    </p:spTree>
    <p:extLst>
      <p:ext uri="{BB962C8B-B14F-4D97-AF65-F5344CB8AC3E}">
        <p14:creationId xmlns:p14="http://schemas.microsoft.com/office/powerpoint/2010/main" val="4094265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4"/>
          <p:cNvSpPr>
            <a:spLocks noGrp="1" noChangeArrowheads="1"/>
          </p:cNvSpPr>
          <p:nvPr>
            <p:ph type="title"/>
          </p:nvPr>
        </p:nvSpPr>
        <p:spPr/>
        <p:txBody>
          <a:bodyPr>
            <a:noAutofit/>
          </a:bodyPr>
          <a:lstStyle/>
          <a:p>
            <a:r>
              <a:rPr lang="en-US" dirty="0" smtClean="0"/>
              <a:t/>
            </a:r>
            <a:br>
              <a:rPr lang="en-US" dirty="0" smtClean="0"/>
            </a:br>
            <a:r>
              <a:rPr lang="en-US" dirty="0" smtClean="0"/>
              <a:t>HPV-specific Resources </a:t>
            </a:r>
            <a:br>
              <a:rPr lang="en-US" dirty="0" smtClean="0"/>
            </a:br>
            <a:endParaRPr lang="en-US" dirty="0" smtClean="0"/>
          </a:p>
        </p:txBody>
      </p:sp>
      <p:sp>
        <p:nvSpPr>
          <p:cNvPr id="189442" name="Rectangle 5"/>
          <p:cNvSpPr>
            <a:spLocks noGrp="1" noChangeArrowheads="1"/>
          </p:cNvSpPr>
          <p:nvPr>
            <p:ph sz="quarter" idx="10"/>
          </p:nvPr>
        </p:nvSpPr>
        <p:spPr/>
        <p:txBody>
          <a:bodyPr/>
          <a:lstStyle/>
          <a:p>
            <a:r>
              <a:rPr lang="en-US" dirty="0" smtClean="0"/>
              <a:t>U.S. Centers for Disease Control and Prevention</a:t>
            </a:r>
          </a:p>
          <a:p>
            <a:pPr lvl="1"/>
            <a:r>
              <a:rPr lang="en-US" dirty="0">
                <a:hlinkClick r:id="rId3"/>
              </a:rPr>
              <a:t>http://</a:t>
            </a:r>
            <a:r>
              <a:rPr lang="en-US" dirty="0" smtClean="0">
                <a:hlinkClick r:id="rId3"/>
              </a:rPr>
              <a:t>www.cdc.gov/std/hpv/default.htm</a:t>
            </a:r>
            <a:r>
              <a:rPr lang="en-US" dirty="0" smtClean="0"/>
              <a:t> </a:t>
            </a:r>
          </a:p>
          <a:p>
            <a:pPr lvl="1"/>
            <a:r>
              <a:rPr lang="en-US" dirty="0" smtClean="0"/>
              <a:t>Statistics and Surveillance Reports: </a:t>
            </a:r>
            <a:r>
              <a:rPr lang="en-US" dirty="0" smtClean="0">
                <a:hlinkClick r:id="rId4"/>
              </a:rPr>
              <a:t>www.cdc.gov/std/stats/default.htm</a:t>
            </a:r>
            <a:endParaRPr lang="en-US" dirty="0" smtClean="0"/>
          </a:p>
          <a:p>
            <a:pPr lvl="1"/>
            <a:r>
              <a:rPr lang="en-US" dirty="0" smtClean="0"/>
              <a:t>Treatment Guidelines: </a:t>
            </a:r>
            <a:r>
              <a:rPr lang="en-US" dirty="0" smtClean="0">
                <a:hlinkClick r:id="rId5"/>
              </a:rPr>
              <a:t>www.cdc.gov/STD/treatment/default.htm</a:t>
            </a:r>
            <a:endParaRPr lang="en-US" dirty="0" smtClean="0"/>
          </a:p>
          <a:p>
            <a:r>
              <a:rPr lang="en-US" dirty="0" smtClean="0"/>
              <a:t>American Sexual Health Association:</a:t>
            </a:r>
          </a:p>
          <a:p>
            <a:pPr lvl="1"/>
            <a:r>
              <a:rPr lang="en-US" dirty="0" smtClean="0">
                <a:hlinkClick r:id="rId6"/>
              </a:rPr>
              <a:t>www.ashastd.org/std-sti/hpv.html</a:t>
            </a:r>
            <a:endParaRPr lang="en-US" dirty="0" smtClean="0"/>
          </a:p>
          <a:p>
            <a:r>
              <a:rPr lang="en-US" dirty="0" smtClean="0"/>
              <a:t>U.S. Department of Health and Human Services</a:t>
            </a:r>
          </a:p>
          <a:p>
            <a:pPr lvl="1"/>
            <a:r>
              <a:rPr lang="en-US" dirty="0">
                <a:hlinkClick r:id="rId7"/>
              </a:rPr>
              <a:t>http://www.hhs.gov/opa/reproductive-health/stis/hpv</a:t>
            </a:r>
            <a:r>
              <a:rPr lang="en-US" dirty="0" smtClean="0">
                <a:hlinkClick r:id="rId7"/>
              </a:rPr>
              <a:t>/</a:t>
            </a:r>
            <a:r>
              <a:rPr lang="en-US" dirty="0" smtClean="0"/>
              <a:t> </a:t>
            </a:r>
          </a:p>
          <a:p>
            <a:pPr lvl="1"/>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HPV-Specific Resources</a:t>
            </a:r>
            <a:endParaRPr lang="en-US" dirty="0"/>
          </a:p>
        </p:txBody>
      </p:sp>
      <p:sp>
        <p:nvSpPr>
          <p:cNvPr id="3" name="Content Placeholder 2"/>
          <p:cNvSpPr>
            <a:spLocks noGrp="1"/>
          </p:cNvSpPr>
          <p:nvPr>
            <p:ph sz="quarter" idx="10"/>
          </p:nvPr>
        </p:nvSpPr>
        <p:spPr/>
        <p:txBody>
          <a:bodyPr/>
          <a:lstStyle/>
          <a:p>
            <a:r>
              <a:rPr lang="en-US" dirty="0"/>
              <a:t>CDC tip sheet to aid providers in talking to parents: </a:t>
            </a:r>
            <a:r>
              <a:rPr lang="en-US" dirty="0" smtClean="0">
                <a:hlinkClick r:id="rId2"/>
              </a:rPr>
              <a:t>www.chop.edu/service/vaccine-education-center</a:t>
            </a:r>
            <a:r>
              <a:rPr lang="en-US" dirty="0" smtClean="0"/>
              <a:t> </a:t>
            </a:r>
            <a:endParaRPr lang="en-US" dirty="0"/>
          </a:p>
          <a:p>
            <a:r>
              <a:rPr lang="en-US" dirty="0"/>
              <a:t>Pediatric office material: </a:t>
            </a:r>
            <a:r>
              <a:rPr lang="en-US" dirty="0" smtClean="0"/>
              <a:t>HealthyChildren.org </a:t>
            </a:r>
            <a:endParaRPr lang="en-US" dirty="0"/>
          </a:p>
          <a:p>
            <a:r>
              <a:rPr lang="en-US" dirty="0" smtClean="0">
                <a:hlinkClick r:id="rId3"/>
              </a:rPr>
              <a:t>www.merckvaccines.com/VaccinationReminderCards/Pages/home</a:t>
            </a:r>
            <a:r>
              <a:rPr lang="en-US" dirty="0" smtClean="0"/>
              <a:t> </a:t>
            </a:r>
            <a:endParaRPr lang="en-US" dirty="0"/>
          </a:p>
          <a:p>
            <a:r>
              <a:rPr lang="en-US" dirty="0"/>
              <a:t>QI module for pediatric practice: </a:t>
            </a:r>
            <a:r>
              <a:rPr lang="en-US" dirty="0" smtClean="0">
                <a:hlinkClick r:id="rId4"/>
              </a:rPr>
              <a:t>eqipp.aap.org/</a:t>
            </a:r>
            <a:r>
              <a:rPr lang="en-US" dirty="0" smtClean="0"/>
              <a:t> </a:t>
            </a:r>
            <a:endParaRPr lang="en-US" dirty="0"/>
          </a:p>
          <a:p>
            <a:r>
              <a:rPr lang="en-US" dirty="0"/>
              <a:t>QI strategy to raise immunization coverage: </a:t>
            </a:r>
            <a:r>
              <a:rPr lang="en-US" dirty="0" smtClean="0">
                <a:hlinkClick r:id="rId5"/>
              </a:rPr>
              <a:t>www.cdc.gov/vaccines/programs/afix/index.html</a:t>
            </a:r>
            <a:r>
              <a:rPr lang="en-US" dirty="0" smtClean="0"/>
              <a:t> </a:t>
            </a:r>
            <a:endParaRPr lang="en-US" dirty="0"/>
          </a:p>
          <a:p>
            <a:endParaRPr lang="en-US" dirty="0"/>
          </a:p>
        </p:txBody>
      </p:sp>
    </p:spTree>
    <p:extLst>
      <p:ext uri="{BB962C8B-B14F-4D97-AF65-F5344CB8AC3E}">
        <p14:creationId xmlns:p14="http://schemas.microsoft.com/office/powerpoint/2010/main" val="954641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Law </a:t>
            </a:r>
            <a:endParaRPr lang="en-US" sz="2000" dirty="0" smtClean="0"/>
          </a:p>
          <a:p>
            <a:pPr>
              <a:lnSpc>
                <a:spcPct val="80000"/>
              </a:lnSpc>
            </a:pPr>
            <a:endParaRPr lang="en-US" sz="2000" dirty="0"/>
          </a:p>
          <a:p>
            <a:pPr>
              <a:lnSpc>
                <a:spcPct val="80000"/>
              </a:lnSpc>
            </a:pPr>
            <a:r>
              <a:rPr lang="en-US" sz="2000" dirty="0" smtClean="0">
                <a:hlinkClick r:id="rId9"/>
              </a:rPr>
              <a:t>www.glma.org</a:t>
            </a:r>
            <a:r>
              <a:rPr lang="en-US" sz="2000" dirty="0" smtClean="0"/>
              <a:t>  </a:t>
            </a:r>
            <a:r>
              <a:rPr lang="en-US" sz="2000" dirty="0"/>
              <a:t>Gay and Lesbian Medical </a:t>
            </a:r>
            <a:r>
              <a:rPr lang="en-US" sz="2000" dirty="0" smtClean="0"/>
              <a:t>Association</a:t>
            </a:r>
            <a:endParaRPr lang="en-US" sz="2000" dirty="0"/>
          </a:p>
        </p:txBody>
      </p:sp>
    </p:spTree>
    <p:extLst>
      <p:ext uri="{BB962C8B-B14F-4D97-AF65-F5344CB8AC3E}">
        <p14:creationId xmlns:p14="http://schemas.microsoft.com/office/powerpoint/2010/main" val="4040087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a:t>
            </a:r>
            <a:r>
              <a:rPr lang="en-US" sz="2000" dirty="0"/>
              <a:t>Jane 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smtClean="0">
                <a:solidFill>
                  <a:schemeClr val="hlink"/>
                </a:solidFill>
                <a:hlinkClick r:id="rId7"/>
              </a:rPr>
              <a:t>www.prh.org</a:t>
            </a:r>
            <a:r>
              <a:rPr lang="en-US" sz="2000" dirty="0">
                <a:solidFill>
                  <a:schemeClr val="bg1"/>
                </a:solidFill>
              </a:rPr>
              <a:t> </a:t>
            </a:r>
            <a:r>
              <a:rPr lang="en-US" sz="2000" dirty="0" smtClean="0"/>
              <a:t>Physicians </a:t>
            </a:r>
            <a:r>
              <a:rPr lang="en-US" sz="2000" dirty="0"/>
              <a:t>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780200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a:t>
            </a:r>
            <a:r>
              <a:rPr lang="en-US" sz="2000" dirty="0"/>
              <a:t>Spence-Chapin 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2632697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2"/>
          <p:cNvSpPr>
            <a:spLocks noGrp="1"/>
          </p:cNvSpPr>
          <p:nvPr>
            <p:ph type="title"/>
          </p:nvPr>
        </p:nvSpPr>
        <p:spPr/>
        <p:txBody>
          <a:bodyPr>
            <a:normAutofit/>
          </a:bodyPr>
          <a:lstStyle/>
          <a:p>
            <a:r>
              <a:rPr lang="en-US" sz="2800" dirty="0" smtClean="0"/>
              <a:t>Please Complete Your Evaluations Now</a:t>
            </a:r>
          </a:p>
        </p:txBody>
      </p:sp>
      <p:pic>
        <p:nvPicPr>
          <p:cNvPr id="131075" name="Picture 2" descr="M:\Education, Research and Training Division\Medical Education\2. ARSHEP\4th Edition ARSHEP modules\New ARSHEP Logos\ARSHEP_LOGO_2013_large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45" y="1371600"/>
            <a:ext cx="7067909" cy="438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172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Differential Diagnosis</a:t>
            </a:r>
            <a:endParaRPr lang="en-US" dirty="0"/>
          </a:p>
        </p:txBody>
      </p:sp>
      <p:pic>
        <p:nvPicPr>
          <p:cNvPr id="38914" name="Picture 2" descr="http://hymen.pro/Sallie_Neill_Fiona_Lewis_Ridleys_The_Vulva_page_39_vestibular_papillomatos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 y="1219200"/>
            <a:ext cx="3505200" cy="21105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E:\STD 60.jpg"/>
          <p:cNvPicPr>
            <a:picLocks noChangeAspect="1" noChangeArrowheads="1"/>
          </p:cNvPicPr>
          <p:nvPr/>
        </p:nvPicPr>
        <p:blipFill>
          <a:blip r:embed="rId4" cstate="print"/>
          <a:srcRect/>
          <a:stretch>
            <a:fillRect/>
          </a:stretch>
        </p:blipFill>
        <p:spPr bwMode="auto">
          <a:xfrm>
            <a:off x="5369242" y="1243552"/>
            <a:ext cx="3081337" cy="2033047"/>
          </a:xfrm>
          <a:prstGeom prst="rect">
            <a:avLst/>
          </a:prstGeom>
          <a:noFill/>
        </p:spPr>
      </p:pic>
      <p:sp>
        <p:nvSpPr>
          <p:cNvPr id="6" name="TextBox 5"/>
          <p:cNvSpPr txBox="1"/>
          <p:nvPr/>
        </p:nvSpPr>
        <p:spPr>
          <a:xfrm>
            <a:off x="873442" y="3263347"/>
            <a:ext cx="2374393" cy="461665"/>
          </a:xfrm>
          <a:prstGeom prst="rect">
            <a:avLst/>
          </a:prstGeom>
          <a:noFill/>
        </p:spPr>
        <p:txBody>
          <a:bodyPr wrap="none" rtlCol="0">
            <a:spAutoFit/>
          </a:bodyPr>
          <a:lstStyle/>
          <a:p>
            <a:r>
              <a:rPr lang="en-US" sz="2400" dirty="0" smtClean="0"/>
              <a:t>Vestibular Papillae </a:t>
            </a:r>
            <a:endParaRPr lang="en-US" sz="2400" dirty="0"/>
          </a:p>
        </p:txBody>
      </p:sp>
      <p:sp>
        <p:nvSpPr>
          <p:cNvPr id="8" name="TextBox 7"/>
          <p:cNvSpPr txBox="1"/>
          <p:nvPr/>
        </p:nvSpPr>
        <p:spPr>
          <a:xfrm>
            <a:off x="4226242" y="5862935"/>
            <a:ext cx="2198038" cy="461665"/>
          </a:xfrm>
          <a:prstGeom prst="rect">
            <a:avLst/>
          </a:prstGeom>
          <a:noFill/>
        </p:spPr>
        <p:txBody>
          <a:bodyPr wrap="none" rtlCol="0">
            <a:spAutoFit/>
          </a:bodyPr>
          <a:lstStyle/>
          <a:p>
            <a:r>
              <a:rPr lang="en-US" sz="2400" dirty="0" smtClean="0"/>
              <a:t>Condyloma Lata</a:t>
            </a:r>
            <a:endParaRPr lang="en-US" sz="2400" dirty="0"/>
          </a:p>
        </p:txBody>
      </p:sp>
      <p:sp>
        <p:nvSpPr>
          <p:cNvPr id="9" name="TextBox 8"/>
          <p:cNvSpPr txBox="1"/>
          <p:nvPr/>
        </p:nvSpPr>
        <p:spPr>
          <a:xfrm>
            <a:off x="5257800" y="3200400"/>
            <a:ext cx="3225805" cy="461665"/>
          </a:xfrm>
          <a:prstGeom prst="rect">
            <a:avLst/>
          </a:prstGeom>
          <a:noFill/>
        </p:spPr>
        <p:txBody>
          <a:bodyPr wrap="none" rtlCol="0">
            <a:spAutoFit/>
          </a:bodyPr>
          <a:lstStyle/>
          <a:p>
            <a:r>
              <a:rPr lang="en-US" sz="2400" dirty="0" smtClean="0"/>
              <a:t>Molluscum Contagiosum</a:t>
            </a:r>
            <a:endParaRPr lang="en-US" sz="2400" dirty="0"/>
          </a:p>
        </p:txBody>
      </p:sp>
      <p:pic>
        <p:nvPicPr>
          <p:cNvPr id="10" name="Picture 2"/>
          <p:cNvPicPr>
            <a:picLocks noChangeAspect="1" noChangeArrowheads="1"/>
          </p:cNvPicPr>
          <p:nvPr/>
        </p:nvPicPr>
        <p:blipFill>
          <a:blip r:embed="rId5" cstate="print"/>
          <a:srcRect/>
          <a:stretch>
            <a:fillRect/>
          </a:stretch>
        </p:blipFill>
        <p:spPr bwMode="auto">
          <a:xfrm>
            <a:off x="3083242" y="3848123"/>
            <a:ext cx="3523634" cy="2095500"/>
          </a:xfrm>
          <a:prstGeom prst="rect">
            <a:avLst/>
          </a:prstGeom>
          <a:noFill/>
          <a:ln w="9525">
            <a:noFill/>
            <a:miter lim="800000"/>
            <a:headEnd/>
            <a:tailEnd/>
          </a:ln>
          <a:effectLst/>
        </p:spPr>
      </p:pic>
      <p:pic>
        <p:nvPicPr>
          <p:cNvPr id="47108" name="Picture 4" descr="See full size image">
            <a:hlinkClick r:id="rId6"/>
          </p:cNvPr>
          <p:cNvPicPr>
            <a:picLocks noChangeAspect="1" noChangeArrowheads="1"/>
          </p:cNvPicPr>
          <p:nvPr/>
        </p:nvPicPr>
        <p:blipFill>
          <a:blip r:embed="rId7" cstate="print"/>
          <a:srcRect/>
          <a:stretch>
            <a:fillRect/>
          </a:stretch>
        </p:blipFill>
        <p:spPr bwMode="auto">
          <a:xfrm>
            <a:off x="8341042" y="2743200"/>
            <a:ext cx="726758" cy="533400"/>
          </a:xfrm>
          <a:prstGeom prst="rect">
            <a:avLst/>
          </a:prstGeom>
          <a:noFill/>
        </p:spPr>
      </p:pic>
      <p:pic>
        <p:nvPicPr>
          <p:cNvPr id="47110" name="Picture 6" descr="See full size image">
            <a:hlinkClick r:id="rId6"/>
          </p:cNvPr>
          <p:cNvPicPr>
            <a:picLocks noChangeAspect="1" noChangeArrowheads="1"/>
          </p:cNvPicPr>
          <p:nvPr/>
        </p:nvPicPr>
        <p:blipFill>
          <a:blip r:embed="rId7" cstate="print"/>
          <a:srcRect/>
          <a:stretch>
            <a:fillRect/>
          </a:stretch>
        </p:blipFill>
        <p:spPr bwMode="auto">
          <a:xfrm>
            <a:off x="3388042" y="5807075"/>
            <a:ext cx="705128" cy="517525"/>
          </a:xfrm>
          <a:prstGeom prst="rect">
            <a:avLst/>
          </a:prstGeom>
          <a:noFill/>
        </p:spPr>
      </p:pic>
    </p:spTree>
    <p:extLst>
      <p:ext uri="{BB962C8B-B14F-4D97-AF65-F5344CB8AC3E}">
        <p14:creationId xmlns:p14="http://schemas.microsoft.com/office/powerpoint/2010/main" val="345278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Szabo-212"/>
          <p:cNvPicPr>
            <a:picLocks noChangeAspect="1" noChangeArrowheads="1"/>
          </p:cNvPicPr>
          <p:nvPr/>
        </p:nvPicPr>
        <p:blipFill>
          <a:blip r:embed="rId2" cstate="print">
            <a:lum bright="12000"/>
          </a:blip>
          <a:srcRect/>
          <a:stretch>
            <a:fillRect/>
          </a:stretch>
        </p:blipFill>
        <p:spPr bwMode="auto">
          <a:xfrm>
            <a:off x="1428750" y="1374228"/>
            <a:ext cx="5791200" cy="4343400"/>
          </a:xfrm>
          <a:prstGeom prst="rect">
            <a:avLst/>
          </a:prstGeom>
          <a:noFill/>
          <a:ln w="9525">
            <a:noFill/>
            <a:miter lim="800000"/>
            <a:headEnd/>
            <a:tailEnd/>
          </a:ln>
        </p:spPr>
      </p:pic>
      <p:sp>
        <p:nvSpPr>
          <p:cNvPr id="6" name="Rectangle 5"/>
          <p:cNvSpPr/>
          <p:nvPr/>
        </p:nvSpPr>
        <p:spPr>
          <a:xfrm>
            <a:off x="1828800" y="6096000"/>
            <a:ext cx="4572000" cy="738664"/>
          </a:xfrm>
          <a:prstGeom prst="rect">
            <a:avLst/>
          </a:prstGeom>
        </p:spPr>
        <p:txBody>
          <a:bodyPr>
            <a:spAutoFit/>
          </a:bodyPr>
          <a:lstStyle/>
          <a:p>
            <a:pPr algn="ctr"/>
            <a:r>
              <a:rPr lang="en-US" sz="1400" dirty="0" smtClean="0">
                <a:latin typeface="Adobe Garamond Pro" panose="02020502060506020403" pitchFamily="18" charset="0"/>
                <a:cs typeface="Arial"/>
              </a:rPr>
              <a:t>Handsfield HH. Color atlas and synopsis of sexually transmitted diseases, 2nd ed. New York: McGraw-Hill, 2000:206. </a:t>
            </a:r>
            <a:endParaRPr lang="en-US" sz="1400" dirty="0">
              <a:latin typeface="Adobe Garamond Pro" panose="02020502060506020403" pitchFamily="18" charset="0"/>
              <a:cs typeface="Arial"/>
            </a:endParaRPr>
          </a:p>
        </p:txBody>
      </p:sp>
      <p:sp>
        <p:nvSpPr>
          <p:cNvPr id="8" name="Title 3"/>
          <p:cNvSpPr txBox="1">
            <a:spLocks/>
          </p:cNvSpPr>
          <p:nvPr/>
        </p:nvSpPr>
        <p:spPr>
          <a:xfrm>
            <a:off x="1143000" y="381000"/>
            <a:ext cx="63627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chemeClr val="tx2"/>
              </a:solidFill>
              <a:effectLst/>
              <a:uLnTx/>
              <a:uFillTx/>
              <a:latin typeface="Arial Black" pitchFamily="34" charset="0"/>
              <a:ea typeface="Arial" charset="0"/>
              <a:cs typeface="+mj-cs"/>
            </a:endParaRPr>
          </a:p>
        </p:txBody>
      </p:sp>
      <p:sp>
        <p:nvSpPr>
          <p:cNvPr id="4" name="Title 3"/>
          <p:cNvSpPr>
            <a:spLocks noGrp="1"/>
          </p:cNvSpPr>
          <p:nvPr>
            <p:ph type="title"/>
          </p:nvPr>
        </p:nvSpPr>
        <p:spPr/>
        <p:txBody>
          <a:bodyPr>
            <a:normAutofit fontScale="90000"/>
          </a:bodyPr>
          <a:lstStyle/>
          <a:p>
            <a:pPr lvl="0"/>
            <a:r>
              <a:rPr lang="en-US" smtClean="0"/>
              <a:t/>
            </a:r>
            <a:br>
              <a:rPr lang="en-US" smtClean="0"/>
            </a:br>
            <a:r>
              <a:rPr lang="en-US" smtClean="0"/>
              <a:t>Differential Diagnosis: Pearly Penile Papules</a:t>
            </a:r>
            <a:br>
              <a:rPr lang="en-US"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r>
              <a:rPr lang="en-US" smtClean="0"/>
              <a:t>Human Papillomavirus (HPV)</a:t>
            </a:r>
            <a:endParaRPr lang="en-US" dirty="0" smtClean="0"/>
          </a:p>
        </p:txBody>
      </p:sp>
      <p:sp>
        <p:nvSpPr>
          <p:cNvPr id="7" name="TextBox 6"/>
          <p:cNvSpPr txBox="1"/>
          <p:nvPr/>
        </p:nvSpPr>
        <p:spPr>
          <a:xfrm>
            <a:off x="533400" y="1371600"/>
            <a:ext cx="3505200" cy="2246769"/>
          </a:xfrm>
          <a:prstGeom prst="rect">
            <a:avLst/>
          </a:prstGeom>
          <a:solidFill>
            <a:srgbClr val="0070C0"/>
          </a:solidFill>
          <a:ln w="0">
            <a:solidFill>
              <a:schemeClr val="tx1"/>
            </a:solid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ctr" fontAlgn="base">
              <a:spcBef>
                <a:spcPct val="0"/>
              </a:spcBef>
              <a:spcAft>
                <a:spcPct val="0"/>
              </a:spcAft>
              <a:defRPr/>
            </a:pPr>
            <a:r>
              <a:rPr lang="en-US" sz="2400" dirty="0">
                <a:solidFill>
                  <a:srgbClr val="F8F8F8"/>
                </a:solidFill>
              </a:rPr>
              <a:t>A member of a group of viruses in the genus </a:t>
            </a:r>
            <a:r>
              <a:rPr lang="en-US" sz="2400" i="1" dirty="0">
                <a:solidFill>
                  <a:srgbClr val="F8F8F8"/>
                </a:solidFill>
              </a:rPr>
              <a:t>Papillomavirus</a:t>
            </a:r>
          </a:p>
          <a:p>
            <a:pPr algn="ctr" fontAlgn="base">
              <a:spcBef>
                <a:spcPct val="0"/>
              </a:spcBef>
              <a:spcAft>
                <a:spcPct val="0"/>
              </a:spcAft>
              <a:defRPr/>
            </a:pPr>
            <a:endParaRPr lang="en-US" sz="2400" dirty="0">
              <a:solidFill>
                <a:srgbClr val="F8F8F8"/>
              </a:solidFill>
            </a:endParaRPr>
          </a:p>
        </p:txBody>
      </p:sp>
      <p:sp>
        <p:nvSpPr>
          <p:cNvPr id="9" name="TextBox 8"/>
          <p:cNvSpPr txBox="1">
            <a:spLocks noChangeArrowheads="1"/>
          </p:cNvSpPr>
          <p:nvPr/>
        </p:nvSpPr>
        <p:spPr bwMode="auto">
          <a:xfrm>
            <a:off x="5257800" y="1371600"/>
            <a:ext cx="3657600" cy="2308225"/>
          </a:xfrm>
          <a:prstGeom prst="rect">
            <a:avLst/>
          </a:prstGeom>
          <a:solidFill>
            <a:srgbClr val="92D05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fontAlgn="base">
              <a:spcBef>
                <a:spcPct val="0"/>
              </a:spcBef>
              <a:spcAft>
                <a:spcPct val="0"/>
              </a:spcAft>
              <a:defRPr/>
            </a:pPr>
            <a:r>
              <a:rPr lang="en-US" sz="2400" dirty="0">
                <a:solidFill>
                  <a:srgbClr val="FFFFFF"/>
                </a:solidFill>
              </a:rPr>
              <a:t>Of the 100 strains, more than </a:t>
            </a:r>
            <a:r>
              <a:rPr lang="en-US" sz="2400" dirty="0" smtClean="0">
                <a:solidFill>
                  <a:srgbClr val="FFFFFF"/>
                </a:solidFill>
              </a:rPr>
              <a:t>40 </a:t>
            </a:r>
            <a:r>
              <a:rPr lang="en-US" sz="2400" dirty="0">
                <a:solidFill>
                  <a:srgbClr val="FFFFFF"/>
                </a:solidFill>
              </a:rPr>
              <a:t>are sexually transmitted and infect the genital area of males and females</a:t>
            </a:r>
          </a:p>
          <a:p>
            <a:pPr algn="ctr" fontAlgn="base">
              <a:spcBef>
                <a:spcPct val="0"/>
              </a:spcBef>
              <a:spcAft>
                <a:spcPct val="0"/>
              </a:spcAft>
              <a:defRPr/>
            </a:pPr>
            <a:endParaRPr lang="en-US" sz="2400" dirty="0">
              <a:solidFill>
                <a:srgbClr val="FFFFFF"/>
              </a:solidFill>
            </a:endParaRPr>
          </a:p>
        </p:txBody>
      </p:sp>
      <p:sp>
        <p:nvSpPr>
          <p:cNvPr id="8" name="TextBox 7"/>
          <p:cNvSpPr txBox="1">
            <a:spLocks noChangeArrowheads="1"/>
          </p:cNvSpPr>
          <p:nvPr/>
        </p:nvSpPr>
        <p:spPr bwMode="auto">
          <a:xfrm>
            <a:off x="2286000" y="3429000"/>
            <a:ext cx="4343400" cy="2708434"/>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wrap="square">
            <a:spAutoFit/>
          </a:bodyPr>
          <a:lstStyle/>
          <a:p>
            <a:pPr fontAlgn="base">
              <a:spcBef>
                <a:spcPct val="0"/>
              </a:spcBef>
              <a:spcAft>
                <a:spcPct val="0"/>
              </a:spcAft>
              <a:defRPr/>
            </a:pPr>
            <a:r>
              <a:rPr lang="en-US" sz="2400" dirty="0" smtClean="0">
                <a:solidFill>
                  <a:srgbClr val="FFFFFF"/>
                </a:solidFill>
              </a:rPr>
              <a:t>Strains </a:t>
            </a:r>
            <a:r>
              <a:rPr lang="en-US" sz="2400" dirty="0">
                <a:solidFill>
                  <a:srgbClr val="FFFFFF"/>
                </a:solidFill>
              </a:rPr>
              <a:t>are classified as:</a:t>
            </a:r>
          </a:p>
          <a:p>
            <a:pPr lvl="1" fontAlgn="base">
              <a:spcBef>
                <a:spcPct val="0"/>
              </a:spcBef>
              <a:spcAft>
                <a:spcPct val="0"/>
              </a:spcAft>
              <a:buFont typeface="Arial" pitchFamily="34" charset="0"/>
              <a:buChar char="•"/>
              <a:defRPr/>
            </a:pPr>
            <a:r>
              <a:rPr lang="en-US" sz="2400" u="sng" dirty="0">
                <a:solidFill>
                  <a:srgbClr val="FFFFFF"/>
                </a:solidFill>
              </a:rPr>
              <a:t>High-risk (oncogenic</a:t>
            </a:r>
            <a:r>
              <a:rPr lang="en-US" sz="2400" u="sng" dirty="0" smtClean="0">
                <a:solidFill>
                  <a:srgbClr val="FFFFFF"/>
                </a:solidFill>
              </a:rPr>
              <a:t>)</a:t>
            </a:r>
          </a:p>
          <a:p>
            <a:pPr lvl="1" fontAlgn="base">
              <a:spcBef>
                <a:spcPct val="0"/>
              </a:spcBef>
              <a:spcAft>
                <a:spcPct val="0"/>
              </a:spcAft>
              <a:defRPr/>
            </a:pPr>
            <a:r>
              <a:rPr lang="en-US" sz="2400" dirty="0" smtClean="0">
                <a:solidFill>
                  <a:srgbClr val="FFFFFF"/>
                </a:solidFill>
              </a:rPr>
              <a:t> </a:t>
            </a:r>
            <a:r>
              <a:rPr lang="en-US" dirty="0" smtClean="0">
                <a:solidFill>
                  <a:srgbClr val="FFFFFF"/>
                </a:solidFill>
              </a:rPr>
              <a:t>(</a:t>
            </a:r>
            <a:r>
              <a:rPr lang="en-US" sz="2000" b="1" dirty="0" smtClean="0">
                <a:solidFill>
                  <a:srgbClr val="FF0000"/>
                </a:solidFill>
              </a:rPr>
              <a:t>16, 18</a:t>
            </a:r>
            <a:r>
              <a:rPr lang="en-US" dirty="0" smtClean="0">
                <a:solidFill>
                  <a:srgbClr val="FFFFFF"/>
                </a:solidFill>
              </a:rPr>
              <a:t>, 31, 33, 35, 39, 45, </a:t>
            </a:r>
          </a:p>
          <a:p>
            <a:pPr lvl="1" fontAlgn="base">
              <a:spcBef>
                <a:spcPct val="0"/>
              </a:spcBef>
              <a:spcAft>
                <a:spcPct val="0"/>
              </a:spcAft>
              <a:defRPr/>
            </a:pPr>
            <a:r>
              <a:rPr lang="en-US" dirty="0" smtClean="0">
                <a:solidFill>
                  <a:srgbClr val="FFFFFF"/>
                </a:solidFill>
              </a:rPr>
              <a:t>51, 52, 56, 58, 59, 68)</a:t>
            </a:r>
          </a:p>
          <a:p>
            <a:pPr lvl="1" fontAlgn="base">
              <a:spcBef>
                <a:spcPct val="0"/>
              </a:spcBef>
              <a:spcAft>
                <a:spcPct val="0"/>
              </a:spcAft>
              <a:defRPr/>
            </a:pPr>
            <a:endParaRPr lang="en-US" dirty="0">
              <a:solidFill>
                <a:srgbClr val="FFFFFF"/>
              </a:solidFill>
            </a:endParaRPr>
          </a:p>
          <a:p>
            <a:pPr lvl="1" fontAlgn="base">
              <a:spcBef>
                <a:spcPct val="0"/>
              </a:spcBef>
              <a:spcAft>
                <a:spcPct val="0"/>
              </a:spcAft>
              <a:buFont typeface="Arial" pitchFamily="34" charset="0"/>
              <a:buChar char="•"/>
              <a:defRPr/>
            </a:pPr>
            <a:r>
              <a:rPr lang="en-US" sz="2400" u="sng" dirty="0">
                <a:solidFill>
                  <a:srgbClr val="FFFFFF"/>
                </a:solidFill>
              </a:rPr>
              <a:t>Low-risk (non-oncogenic</a:t>
            </a:r>
            <a:r>
              <a:rPr lang="en-US" sz="2400" u="sng" dirty="0" smtClean="0">
                <a:solidFill>
                  <a:srgbClr val="FFFFFF"/>
                </a:solidFill>
              </a:rPr>
              <a:t>)</a:t>
            </a:r>
          </a:p>
          <a:p>
            <a:pPr lvl="1" fontAlgn="base">
              <a:spcBef>
                <a:spcPct val="0"/>
              </a:spcBef>
              <a:spcAft>
                <a:spcPct val="0"/>
              </a:spcAft>
              <a:defRPr/>
            </a:pPr>
            <a:r>
              <a:rPr lang="en-US" dirty="0" smtClean="0">
                <a:solidFill>
                  <a:srgbClr val="FFFFFF"/>
                </a:solidFill>
              </a:rPr>
              <a:t>(</a:t>
            </a:r>
            <a:r>
              <a:rPr lang="en-US" sz="2000" b="1" dirty="0" smtClean="0">
                <a:solidFill>
                  <a:srgbClr val="FF0000"/>
                </a:solidFill>
              </a:rPr>
              <a:t>6, 11</a:t>
            </a:r>
            <a:r>
              <a:rPr lang="en-US" dirty="0" smtClean="0">
                <a:solidFill>
                  <a:srgbClr val="FFFFFF"/>
                </a:solidFill>
              </a:rPr>
              <a:t>, 40, 42, 43, 44, 53, 54,</a:t>
            </a:r>
          </a:p>
          <a:p>
            <a:pPr lvl="1" fontAlgn="base">
              <a:spcBef>
                <a:spcPct val="0"/>
              </a:spcBef>
              <a:spcAft>
                <a:spcPct val="0"/>
              </a:spcAft>
              <a:defRPr/>
            </a:pPr>
            <a:r>
              <a:rPr lang="en-US" dirty="0" smtClean="0">
                <a:solidFill>
                  <a:srgbClr val="FFFFFF"/>
                </a:solidFill>
              </a:rPr>
              <a:t>61, 72, 73 and 81)</a:t>
            </a:r>
            <a:endParaRPr lang="en-US"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icians Slide Template May 2013">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14889</TotalTime>
  <Words>7775</Words>
  <Application>Microsoft Office PowerPoint</Application>
  <PresentationFormat>On-screen Show (4:3)</PresentationFormat>
  <Paragraphs>905</Paragraphs>
  <Slides>69</Slides>
  <Notes>57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6" baseType="lpstr">
      <vt:lpstr>ＭＳ Ｐゴシック</vt:lpstr>
      <vt:lpstr>Adobe Garamond Pro</vt:lpstr>
      <vt:lpstr>Adobe Garamond Pro Bold</vt:lpstr>
      <vt:lpstr>Arial</vt:lpstr>
      <vt:lpstr>Arial Black</vt:lpstr>
      <vt:lpstr>Arial Narrow</vt:lpstr>
      <vt:lpstr>Calibri</vt:lpstr>
      <vt:lpstr>Futura Lt BT</vt:lpstr>
      <vt:lpstr>Helvetica Neue Bold Condensed</vt:lpstr>
      <vt:lpstr>Rockwell</vt:lpstr>
      <vt:lpstr>Symbol</vt:lpstr>
      <vt:lpstr>Times New Roman</vt:lpstr>
      <vt:lpstr>Wingdings</vt:lpstr>
      <vt:lpstr>Wingdings 2</vt:lpstr>
      <vt:lpstr>Wingdings 3</vt:lpstr>
      <vt:lpstr>Physicians Slide Template May 2013</vt:lpstr>
      <vt:lpstr>Worksheet</vt:lpstr>
      <vt:lpstr>Human Papillomavirus and Adolescents</vt:lpstr>
      <vt:lpstr>Objectives</vt:lpstr>
      <vt:lpstr>Case: Jenna </vt:lpstr>
      <vt:lpstr>Differential Diagnosis</vt:lpstr>
      <vt:lpstr>Physical Examination</vt:lpstr>
      <vt:lpstr>Differential Diagnosis</vt:lpstr>
      <vt:lpstr>Differential Diagnosis</vt:lpstr>
      <vt:lpstr> Differential Diagnosis: Pearly Penile Papules </vt:lpstr>
      <vt:lpstr>Human Papillomavirus (HPV)</vt:lpstr>
      <vt:lpstr>HPV Incidence and Prevalence</vt:lpstr>
      <vt:lpstr>Half of New STIs: Ages 15-24</vt:lpstr>
      <vt:lpstr>HPV Prevalence: Females Aged 14–59 Years </vt:lpstr>
      <vt:lpstr>Genital HPV Prevalence Rates in Males</vt:lpstr>
      <vt:lpstr>How Often Is Genital Warts  Diagnosed at the Doctor’s Office? </vt:lpstr>
      <vt:lpstr>Age-Specific Anal Canal HPV Prevalence Among Men Having Sex with Women</vt:lpstr>
      <vt:lpstr> Prevalence of Oral HPV Infection:  NHANES Data </vt:lpstr>
      <vt:lpstr>HPV Clinical Manifestations </vt:lpstr>
      <vt:lpstr>Genital Warts Appearance</vt:lpstr>
      <vt:lpstr>Genital Warts Sites of Infection</vt:lpstr>
      <vt:lpstr>Genital Warts Sites of Infection</vt:lpstr>
      <vt:lpstr>Genital Warts Symptoms</vt:lpstr>
      <vt:lpstr>Case: Jenna</vt:lpstr>
      <vt:lpstr>External Genital Warts: Diagnosis</vt:lpstr>
      <vt:lpstr>External Genital Warts: Diagnosis</vt:lpstr>
      <vt:lpstr>Should You Perform a Pap Smear?</vt:lpstr>
      <vt:lpstr>Natural History of HPV Infection</vt:lpstr>
      <vt:lpstr>Time to Regression in Adolescent  Females with LGSIL</vt:lpstr>
      <vt:lpstr>Why the Change in  Screening for Adolescents?</vt:lpstr>
      <vt:lpstr>Case: Jenna</vt:lpstr>
      <vt:lpstr>Genital Warts: Treatment</vt:lpstr>
      <vt:lpstr> Genital Warts:  Patient Applied Treatments </vt:lpstr>
      <vt:lpstr>Genital Warts: Costs of  Patient-Applied Treatments</vt:lpstr>
      <vt:lpstr> Genital Warts:  Provider-Applied Treatments </vt:lpstr>
      <vt:lpstr> Genital Warts:  Treatment of Internal Warts </vt:lpstr>
      <vt:lpstr>Case: Jenna</vt:lpstr>
      <vt:lpstr>Genital Warts:  Partner Implications</vt:lpstr>
      <vt:lpstr> A Little Note on Condoms…</vt:lpstr>
      <vt:lpstr>Case: Jenna</vt:lpstr>
      <vt:lpstr>HPV Vaccine</vt:lpstr>
      <vt:lpstr>HPV Vaccines:   FDA Approved</vt:lpstr>
      <vt:lpstr>ACIP Recommendations:  3 Doses of HPV Vaccine</vt:lpstr>
      <vt:lpstr>Reasons for Routine Vaccination in 11-12 yos</vt:lpstr>
      <vt:lpstr>Efficacy of HPV2 and HPV4  Vaccine in Females</vt:lpstr>
      <vt:lpstr>Efficacy in Males</vt:lpstr>
      <vt:lpstr>Side Effects and Safety </vt:lpstr>
      <vt:lpstr>HPV4 Vaccination Schedule</vt:lpstr>
      <vt:lpstr>NIS-Teens Vaccination Coverage Data</vt:lpstr>
      <vt:lpstr>For Comparison…</vt:lpstr>
      <vt:lpstr>PowerPoint Presentation</vt:lpstr>
      <vt:lpstr>HPV Vaccination Rates Lagging Behind Those of other Recommended Teen Vaccines</vt:lpstr>
      <vt:lpstr>HPV Vaccination: Troubling Trends</vt:lpstr>
      <vt:lpstr>HPV Vaccination: Troubling Trends</vt:lpstr>
      <vt:lpstr>Missed Opportunities Are Increasing</vt:lpstr>
      <vt:lpstr>Why Are HPV Vaccination  Rates So Low?</vt:lpstr>
      <vt:lpstr>Reasons Parents Cite for Not Vaccinating Their Daughters</vt:lpstr>
      <vt:lpstr> Communicating with Parents </vt:lpstr>
      <vt:lpstr>Strategies for Increasing HPV Vaccination Rates</vt:lpstr>
      <vt:lpstr>Counseling Tips</vt:lpstr>
      <vt:lpstr>Effect of HPV Vaccine on Sexual Behavior</vt:lpstr>
      <vt:lpstr>Cancers Attributable to HPV Occur Years After Infection</vt:lpstr>
      <vt:lpstr>HPV Vaccination Is Necessary to Attain Reductions in HPV-Related Cancers</vt:lpstr>
      <vt:lpstr>Jenna: Case Synopsis</vt:lpstr>
      <vt:lpstr>HPV Vaccination in the Future</vt:lpstr>
      <vt:lpstr> HPV-specific Resources  </vt:lpstr>
      <vt:lpstr>HPV-Specific Resources</vt:lpstr>
      <vt:lpstr>Provider Resources and Organizational Partners</vt:lpstr>
      <vt:lpstr>Provider Resources and Organizational Partners</vt:lpstr>
      <vt:lpstr>Provider Resources and Organizational Partners</vt:lpstr>
      <vt:lpstr>Please Complete Your Evaluations Now</vt:lpstr>
    </vt:vector>
  </TitlesOfParts>
  <Company>County of Erie, New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dc:title>
  <dc:creator>Burstein, Gale</dc:creator>
  <cp:lastModifiedBy>Dana Rasso</cp:lastModifiedBy>
  <cp:revision>379</cp:revision>
  <cp:lastPrinted>2012-11-26T16:20:51Z</cp:lastPrinted>
  <dcterms:created xsi:type="dcterms:W3CDTF">2012-09-28T17:30:08Z</dcterms:created>
  <dcterms:modified xsi:type="dcterms:W3CDTF">2015-02-04T17:26:41Z</dcterms:modified>
</cp:coreProperties>
</file>