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0" r:id="rId1"/>
  </p:sldMasterIdLst>
  <p:notesMasterIdLst>
    <p:notesMasterId r:id="rId59"/>
  </p:notesMasterIdLst>
  <p:handoutMasterIdLst>
    <p:handoutMasterId r:id="rId60"/>
  </p:handoutMasterIdLst>
  <p:sldIdLst>
    <p:sldId id="281" r:id="rId2"/>
    <p:sldId id="282" r:id="rId3"/>
    <p:sldId id="283" r:id="rId4"/>
    <p:sldId id="285" r:id="rId5"/>
    <p:sldId id="370" r:id="rId6"/>
    <p:sldId id="295" r:id="rId7"/>
    <p:sldId id="288" r:id="rId8"/>
    <p:sldId id="296" r:id="rId9"/>
    <p:sldId id="302" r:id="rId10"/>
    <p:sldId id="303" r:id="rId11"/>
    <p:sldId id="322" r:id="rId12"/>
    <p:sldId id="369" r:id="rId13"/>
    <p:sldId id="304" r:id="rId14"/>
    <p:sldId id="331" r:id="rId15"/>
    <p:sldId id="332" r:id="rId16"/>
    <p:sldId id="305" r:id="rId17"/>
    <p:sldId id="333" r:id="rId18"/>
    <p:sldId id="360" r:id="rId19"/>
    <p:sldId id="363" r:id="rId20"/>
    <p:sldId id="361" r:id="rId21"/>
    <p:sldId id="362" r:id="rId22"/>
    <p:sldId id="311" r:id="rId23"/>
    <p:sldId id="344" r:id="rId24"/>
    <p:sldId id="306" r:id="rId25"/>
    <p:sldId id="334" r:id="rId26"/>
    <p:sldId id="335" r:id="rId27"/>
    <p:sldId id="309" r:id="rId28"/>
    <p:sldId id="345" r:id="rId29"/>
    <p:sldId id="336" r:id="rId30"/>
    <p:sldId id="318" r:id="rId31"/>
    <p:sldId id="346" r:id="rId32"/>
    <p:sldId id="266" r:id="rId33"/>
    <p:sldId id="321" r:id="rId34"/>
    <p:sldId id="320" r:id="rId35"/>
    <p:sldId id="319" r:id="rId36"/>
    <p:sldId id="365" r:id="rId37"/>
    <p:sldId id="367" r:id="rId38"/>
    <p:sldId id="368" r:id="rId39"/>
    <p:sldId id="324" r:id="rId40"/>
    <p:sldId id="338" r:id="rId41"/>
    <p:sldId id="339" r:id="rId42"/>
    <p:sldId id="340" r:id="rId43"/>
    <p:sldId id="341" r:id="rId44"/>
    <p:sldId id="327" r:id="rId45"/>
    <p:sldId id="343" r:id="rId46"/>
    <p:sldId id="328" r:id="rId47"/>
    <p:sldId id="364" r:id="rId48"/>
    <p:sldId id="342" r:id="rId49"/>
    <p:sldId id="326" r:id="rId50"/>
    <p:sldId id="330" r:id="rId51"/>
    <p:sldId id="325" r:id="rId52"/>
    <p:sldId id="277" r:id="rId53"/>
    <p:sldId id="375" r:id="rId54"/>
    <p:sldId id="372" r:id="rId55"/>
    <p:sldId id="373" r:id="rId56"/>
    <p:sldId id="374" r:id="rId57"/>
    <p:sldId id="278"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9422" autoAdjust="0"/>
  </p:normalViewPr>
  <p:slideViewPr>
    <p:cSldViewPr>
      <p:cViewPr varScale="1">
        <p:scale>
          <a:sx n="55" d="100"/>
          <a:sy n="55" d="100"/>
        </p:scale>
        <p:origin x="20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B6FE74-7BB1-4885-8DEF-34B66DDDA4D3}" type="datetimeFigureOut">
              <a:rPr lang="en-US"/>
              <a:pPr>
                <a:defRPr/>
              </a:pPr>
              <a:t>2/4/2015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568444-BA3F-4D4C-AFEB-EFFDD611E77D}" type="slidenum">
              <a:rPr lang="en-US"/>
              <a:pPr>
                <a:defRPr/>
              </a:pPr>
              <a:t>‹#›</a:t>
            </a:fld>
            <a:endParaRPr lang="en-US"/>
          </a:p>
        </p:txBody>
      </p:sp>
    </p:spTree>
    <p:extLst>
      <p:ext uri="{BB962C8B-B14F-4D97-AF65-F5344CB8AC3E}">
        <p14:creationId xmlns:p14="http://schemas.microsoft.com/office/powerpoint/2010/main" val="169462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A13D2AAF-00C0-469D-9316-E7E57D7284E6}" type="datetimeFigureOut">
              <a:rPr lang="en-US"/>
              <a:pPr>
                <a:defRPr/>
              </a:pPr>
              <a:t>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0CD94684-ECD8-4F39-9981-4C590AB24C81}" type="slidenum">
              <a:rPr lang="en-US"/>
              <a:pPr>
                <a:defRPr/>
              </a:pPr>
              <a:t>‹#›</a:t>
            </a:fld>
            <a:endParaRPr lang="en-US"/>
          </a:p>
        </p:txBody>
      </p:sp>
    </p:spTree>
    <p:extLst>
      <p:ext uri="{BB962C8B-B14F-4D97-AF65-F5344CB8AC3E}">
        <p14:creationId xmlns:p14="http://schemas.microsoft.com/office/powerpoint/2010/main" val="3145574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05B6A4-EBD0-4E61-98F1-DF0FFEC914E2}" type="slidenum">
              <a:rPr lang="en-US" smtClean="0"/>
              <a:pPr>
                <a:defRPr/>
              </a:pPr>
              <a:t>1</a:t>
            </a:fld>
            <a:endParaRPr lang="en-US"/>
          </a:p>
        </p:txBody>
      </p:sp>
    </p:spTree>
    <p:extLst>
      <p:ext uri="{BB962C8B-B14F-4D97-AF65-F5344CB8AC3E}">
        <p14:creationId xmlns:p14="http://schemas.microsoft.com/office/powerpoint/2010/main" val="714276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Stories about international adoptions, adoptions by celebrities, or sensational stories of custody battles often discussed in the media and wider culture can affect our perception of adoption.</a:t>
            </a:r>
          </a:p>
          <a:p>
            <a:pPr eaLnBrk="1" hangingPunct="1">
              <a:spcBef>
                <a:spcPct val="0"/>
              </a:spcBef>
            </a:pPr>
            <a:endParaRPr lang="en-US" dirty="0" smtClean="0"/>
          </a:p>
          <a:p>
            <a:pPr eaLnBrk="1" hangingPunct="1">
              <a:spcBef>
                <a:spcPct val="0"/>
              </a:spcBef>
            </a:pPr>
            <a:r>
              <a:rPr lang="en-US" dirty="0" smtClean="0"/>
              <a:t>Meanwhile, adoptions through foster care, adoptions within a family, and common arrangements such as open adoption sometimes receive less attention.</a:t>
            </a:r>
          </a:p>
          <a:p>
            <a:pPr eaLnBrk="1" hangingPunct="1">
              <a:spcBef>
                <a:spcPct val="0"/>
              </a:spcBef>
            </a:pPr>
            <a:endParaRPr lang="en-US" dirty="0" smtClean="0"/>
          </a:p>
          <a:p>
            <a:pPr eaLnBrk="1" hangingPunct="1">
              <a:spcBef>
                <a:spcPct val="0"/>
              </a:spcBef>
            </a:pPr>
            <a:r>
              <a:rPr lang="en-US" dirty="0" smtClean="0"/>
              <a:t>How do preconceptions affect patients considering their options? How do they affect providers?</a:t>
            </a:r>
          </a:p>
          <a:p>
            <a:pPr eaLnBrk="1" hangingPunct="1">
              <a:spcBef>
                <a:spcPct val="0"/>
              </a:spcBef>
            </a:pPr>
            <a:endParaRPr lang="en-US" dirty="0" smtClean="0"/>
          </a:p>
          <a:p>
            <a:pPr eaLnBrk="1" hangingPunct="1">
              <a:spcBef>
                <a:spcPct val="0"/>
              </a:spcBef>
            </a:pPr>
            <a:endParaRPr lang="en-US" dirty="0"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ED228-F618-4A21-A291-D8AC1CBAA5F1}"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extLst>
      <p:ext uri="{BB962C8B-B14F-4D97-AF65-F5344CB8AC3E}">
        <p14:creationId xmlns:p14="http://schemas.microsoft.com/office/powerpoint/2010/main" val="19757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4FD12-71E1-4493-A157-D9788A9B7E2D}" type="slidenum">
              <a:rPr lang="en-US" smtClean="0">
                <a:cs typeface="Arial" pitchFamily="34" charset="0"/>
              </a:rPr>
              <a:pPr fontAlgn="base">
                <a:spcBef>
                  <a:spcPct val="0"/>
                </a:spcBef>
                <a:spcAft>
                  <a:spcPct val="0"/>
                </a:spcAft>
                <a:defRPr/>
              </a:pPr>
              <a:t>11</a:t>
            </a:fld>
            <a:endParaRPr lang="en-US" smtClean="0">
              <a:cs typeface="Arial" pitchFamily="34" charset="0"/>
            </a:endParaRPr>
          </a:p>
        </p:txBody>
      </p:sp>
    </p:spTree>
    <p:extLst>
      <p:ext uri="{BB962C8B-B14F-4D97-AF65-F5344CB8AC3E}">
        <p14:creationId xmlns:p14="http://schemas.microsoft.com/office/powerpoint/2010/main" val="3412378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US" dirty="0" smtClean="0"/>
              <a:t>Source:  </a:t>
            </a:r>
          </a:p>
          <a:p>
            <a:pPr>
              <a:defRPr/>
            </a:pPr>
            <a:r>
              <a:rPr lang="en-US" dirty="0" smtClean="0"/>
              <a:t>http://www.cdc.gov/nchs/data/databriefs/db12.pdf (January 2009)</a:t>
            </a:r>
          </a:p>
          <a:p>
            <a:pPr>
              <a:defRPr/>
            </a:pPr>
            <a:endParaRPr lang="en-US" dirty="0" smtClean="0"/>
          </a:p>
          <a:p>
            <a:pPr marL="742950" lvl="1" indent="-285750" eaLnBrk="1" hangingPunct="1">
              <a:spcBef>
                <a:spcPct val="20000"/>
              </a:spcBef>
              <a:buClr>
                <a:srgbClr val="9C9CDF"/>
              </a:buClr>
              <a:buFont typeface="Wingdings" pitchFamily="2" charset="2"/>
              <a:buChar char="§"/>
              <a:defRPr/>
            </a:pPr>
            <a:r>
              <a:rPr lang="en-US" sz="3100" kern="0" dirty="0" smtClean="0">
                <a:solidFill>
                  <a:srgbClr val="F8F8F8"/>
                </a:solidFill>
                <a:latin typeface="Futura Lt BT"/>
                <a:cs typeface="Arial"/>
              </a:rPr>
              <a:t>Twice as many men than women</a:t>
            </a:r>
          </a:p>
          <a:p>
            <a:pPr marL="742950" lvl="1" indent="-285750" eaLnBrk="1" hangingPunct="1">
              <a:spcBef>
                <a:spcPct val="20000"/>
              </a:spcBef>
              <a:buClr>
                <a:srgbClr val="9C9CDF"/>
              </a:buClr>
              <a:buFont typeface="Wingdings" pitchFamily="2" charset="2"/>
              <a:buChar char="§"/>
              <a:defRPr/>
            </a:pPr>
            <a:r>
              <a:rPr lang="en-US" sz="3100" kern="0" dirty="0" smtClean="0">
                <a:solidFill>
                  <a:srgbClr val="F8F8F8"/>
                </a:solidFill>
                <a:latin typeface="Futura Lt BT"/>
                <a:cs typeface="Arial"/>
              </a:rPr>
              <a:t>59% of adoptive fathers and 18% of adoptive mothers already have a biological child</a:t>
            </a:r>
          </a:p>
          <a:p>
            <a:pPr marL="742950" lvl="1" indent="-285750" eaLnBrk="1" hangingPunct="1">
              <a:spcBef>
                <a:spcPct val="20000"/>
              </a:spcBef>
              <a:buClr>
                <a:srgbClr val="9C9CDF"/>
              </a:buClr>
              <a:buFont typeface="Wingdings" pitchFamily="2" charset="2"/>
              <a:buChar char="§"/>
              <a:defRPr/>
            </a:pPr>
            <a:r>
              <a:rPr lang="en-US" sz="3100" kern="0" dirty="0" smtClean="0">
                <a:solidFill>
                  <a:srgbClr val="F8F8F8"/>
                </a:solidFill>
                <a:latin typeface="Futura Lt BT"/>
                <a:cs typeface="Arial"/>
              </a:rPr>
              <a:t>Adoptive parents more likely to be married, </a:t>
            </a:r>
            <a:r>
              <a:rPr lang="en-US" sz="3100" u="sng" kern="0" dirty="0" smtClean="0">
                <a:solidFill>
                  <a:srgbClr val="F8F8F8"/>
                </a:solidFill>
                <a:latin typeface="Futura Lt BT"/>
                <a:cs typeface="Arial"/>
              </a:rPr>
              <a:t>&gt;</a:t>
            </a:r>
            <a:r>
              <a:rPr lang="en-US" sz="3100" kern="0" dirty="0" smtClean="0">
                <a:solidFill>
                  <a:srgbClr val="F8F8F8"/>
                </a:solidFill>
                <a:latin typeface="Futura Lt BT"/>
                <a:cs typeface="Arial"/>
              </a:rPr>
              <a:t>30, have higher incomes</a:t>
            </a:r>
          </a:p>
          <a:p>
            <a:pPr>
              <a:defRPr/>
            </a:pPr>
            <a:endParaRPr lang="en-US" dirty="0" smtClean="0"/>
          </a:p>
          <a:p>
            <a:pPr eaLnBrk="1" hangingPunct="1">
              <a:spcBef>
                <a:spcPct val="0"/>
              </a:spcBef>
              <a:defRPr/>
            </a:pPr>
            <a:r>
              <a:rPr lang="en-US" dirty="0" smtClean="0"/>
              <a:t>The author of this report looked at all U.S. adults aged 18-44. The data includes a wide variety of adoptions including but not limited to adoption of relinquished infants, adoption of a spouse’s biological children born before marriage, adoption of family members (such as nieces/nephews), adoption through foster care agencies, and international adoption. The data is based on answers to the National Survey of Family Growth question “Have you ever adopted a child?”</a:t>
            </a:r>
          </a:p>
          <a:p>
            <a:pPr eaLnBrk="1" hangingPunct="1">
              <a:spcBef>
                <a:spcPct val="0"/>
              </a:spcBef>
              <a:defRPr/>
            </a:pPr>
            <a:endParaRPr lang="en-US" dirty="0" smtClean="0"/>
          </a:p>
          <a:p>
            <a:pPr eaLnBrk="1" hangingPunct="1">
              <a:spcBef>
                <a:spcPct val="0"/>
              </a:spcBef>
              <a:defRPr/>
            </a:pPr>
            <a:r>
              <a:rPr lang="en-US" dirty="0" smtClean="0"/>
              <a:t>When we look at the gender of adoptive parents, it is striking that twice as many men adopt as women. This data comes from the National Center for Health Statistics 2008 report on adoptive experiences in the U.S. While the author does not examine this point in detail, she suggests that some of the disparity is based on men adopting stepchildren and other post-divorce adoptive family arrangements, rather than individuals adopting relinquished newborns.</a:t>
            </a:r>
          </a:p>
          <a:p>
            <a:pPr>
              <a:defRPr/>
            </a:pPr>
            <a:endParaRPr lang="en-US" dirty="0" smtClean="0"/>
          </a:p>
          <a:p>
            <a:pPr>
              <a:defRPr/>
            </a:pPr>
            <a:r>
              <a:rPr lang="en-US" dirty="0" smtClean="0"/>
              <a:t>Jones J. Adoption experiences of women and men and demand for children to adopt by women ages 18-44 in the United States, 2002. </a:t>
            </a:r>
            <a:r>
              <a:rPr lang="en-US" i="1" dirty="0" smtClean="0"/>
              <a:t>Vital Health Stat</a:t>
            </a:r>
            <a:r>
              <a:rPr lang="en-US" dirty="0" smtClean="0"/>
              <a:t>.</a:t>
            </a:r>
            <a:r>
              <a:rPr lang="en-US" i="1" dirty="0" smtClean="0"/>
              <a:t> </a:t>
            </a:r>
            <a:r>
              <a:rPr lang="en-US" dirty="0" smtClean="0"/>
              <a:t>2008:23(27). </a:t>
            </a:r>
          </a:p>
          <a:p>
            <a:pPr>
              <a:defRPr/>
            </a:pPr>
            <a:endParaRPr lang="en-US" dirty="0"/>
          </a:p>
        </p:txBody>
      </p:sp>
      <p:sp>
        <p:nvSpPr>
          <p:cNvPr id="4" name="Slide Number Placeholder 3"/>
          <p:cNvSpPr>
            <a:spLocks noGrp="1"/>
          </p:cNvSpPr>
          <p:nvPr>
            <p:ph type="sldNum" sz="quarter" idx="5"/>
          </p:nvPr>
        </p:nvSpPr>
        <p:spPr/>
        <p:txBody>
          <a:bodyPr/>
          <a:lstStyle/>
          <a:p>
            <a:pPr>
              <a:defRPr/>
            </a:pPr>
            <a:fld id="{C7F9BDC1-B3FF-4B16-96D1-B343D45D3E0F}" type="slidenum">
              <a:rPr lang="en-US" smtClean="0"/>
              <a:pPr>
                <a:defRPr/>
              </a:pPr>
              <a:t>12</a:t>
            </a:fld>
            <a:endParaRPr lang="en-US"/>
          </a:p>
        </p:txBody>
      </p:sp>
    </p:spTree>
    <p:extLst>
      <p:ext uri="{BB962C8B-B14F-4D97-AF65-F5344CB8AC3E}">
        <p14:creationId xmlns:p14="http://schemas.microsoft.com/office/powerpoint/2010/main" val="416965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.09% of U.S. adults, or .5 million individuals, have adopted (from 2006–2010 NSFG)</a:t>
            </a:r>
          </a:p>
          <a:p>
            <a:pPr eaLnBrk="1" hangingPunct="1">
              <a:spcBef>
                <a:spcPct val="0"/>
              </a:spcBef>
            </a:pPr>
            <a:endParaRPr lang="en-US" dirty="0" smtClean="0"/>
          </a:p>
          <a:p>
            <a:pPr eaLnBrk="1" hangingPunct="1">
              <a:spcBef>
                <a:spcPct val="0"/>
              </a:spcBef>
            </a:pPr>
            <a:r>
              <a:rPr lang="en-US" dirty="0" smtClean="0"/>
              <a:t>The author of this report looked at all U.S. adults aged 18-44. The data includes a wide variety of adoptions including but not limited to adoption of relinquished infants, adoption of a spouse’s biological children born before marriage, adoption of family members (such as nieces/nephews), adoption through foster care agencies, and international adoption. The data is based on answers to the National Survey of Family Growth question “Have you ever adopted a child?”.</a:t>
            </a:r>
          </a:p>
          <a:p>
            <a:pPr eaLnBrk="1" hangingPunct="1">
              <a:spcBef>
                <a:spcPct val="0"/>
              </a:spcBef>
            </a:pPr>
            <a:endParaRPr lang="en-US" dirty="0" smtClean="0"/>
          </a:p>
          <a:p>
            <a:pPr eaLnBrk="1" hangingPunct="1">
              <a:spcBef>
                <a:spcPct val="0"/>
              </a:spcBef>
            </a:pPr>
            <a:r>
              <a:rPr lang="en-US" dirty="0" smtClean="0"/>
              <a:t>Source: </a:t>
            </a:r>
          </a:p>
          <a:p>
            <a:pPr eaLnBrk="1" hangingPunct="1">
              <a:spcBef>
                <a:spcPct val="0"/>
              </a:spcBef>
            </a:pPr>
            <a:r>
              <a:rPr lang="en-US" dirty="0" smtClean="0"/>
              <a:t>http://</a:t>
            </a:r>
            <a:r>
              <a:rPr lang="en-US" dirty="0" err="1" smtClean="0"/>
              <a:t>www.cdc.gov</a:t>
            </a:r>
            <a:r>
              <a:rPr lang="en-US" dirty="0" smtClean="0"/>
              <a:t>/</a:t>
            </a:r>
            <a:r>
              <a:rPr lang="en-US" dirty="0" err="1" smtClean="0"/>
              <a:t>nchs</a:t>
            </a:r>
            <a:r>
              <a:rPr lang="en-US" dirty="0" smtClean="0"/>
              <a:t>/</a:t>
            </a:r>
            <a:r>
              <a:rPr lang="en-US" dirty="0" err="1" smtClean="0"/>
              <a:t>fastats</a:t>
            </a:r>
            <a:r>
              <a:rPr lang="en-US" dirty="0" smtClean="0"/>
              <a:t>/</a:t>
            </a:r>
            <a:r>
              <a:rPr lang="en-US" dirty="0" err="1" smtClean="0"/>
              <a:t>adoption.htm</a:t>
            </a:r>
            <a:r>
              <a:rPr lang="en-US" dirty="0" smtClean="0"/>
              <a:t> (Page updated May 2013)</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FC128F-3B7C-4A2B-8C85-35ED3038CC97}" type="slidenum">
              <a:rPr lang="en-US" smtClean="0">
                <a:cs typeface="Arial" pitchFamily="34" charset="0"/>
              </a:rPr>
              <a:pPr fontAlgn="base">
                <a:spcBef>
                  <a:spcPct val="0"/>
                </a:spcBef>
                <a:spcAft>
                  <a:spcPct val="0"/>
                </a:spcAft>
                <a:defRPr/>
              </a:pPr>
              <a:t>13</a:t>
            </a:fld>
            <a:endParaRPr lang="en-US" smtClean="0">
              <a:cs typeface="Arial" pitchFamily="34" charset="0"/>
            </a:endParaRPr>
          </a:p>
        </p:txBody>
      </p:sp>
    </p:spTree>
    <p:extLst>
      <p:ext uri="{BB962C8B-B14F-4D97-AF65-F5344CB8AC3E}">
        <p14:creationId xmlns:p14="http://schemas.microsoft.com/office/powerpoint/2010/main" val="11681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Looking more deeply into this data, we see that white women were more likely to relinquish infants, and in the most recent years the percent of infants relinquished by black women was too low to report. This report only looked at infants legally relinquished for adoption and does not capture adoption of older children, adoption within families, adoption through foster care, etc.</a:t>
            </a:r>
          </a:p>
          <a:p>
            <a:pPr eaLnBrk="1" hangingPunct="1">
              <a:spcBef>
                <a:spcPct val="0"/>
              </a:spcBef>
            </a:pPr>
            <a:endParaRPr lang="en-US" dirty="0" smtClean="0"/>
          </a:p>
          <a:p>
            <a:pPr eaLnBrk="1" hangingPunct="1">
              <a:spcBef>
                <a:spcPct val="0"/>
              </a:spcBef>
            </a:pPr>
            <a:r>
              <a:rPr lang="en-US" dirty="0" smtClean="0"/>
              <a:t>Sources:</a:t>
            </a:r>
          </a:p>
          <a:p>
            <a:pPr eaLnBrk="1" hangingPunct="1">
              <a:spcBef>
                <a:spcPct val="0"/>
              </a:spcBef>
            </a:pPr>
            <a:endParaRPr lang="en-US" dirty="0" smtClean="0"/>
          </a:p>
          <a:p>
            <a:pPr eaLnBrk="1" hangingPunct="1">
              <a:spcBef>
                <a:spcPct val="0"/>
              </a:spcBef>
            </a:pPr>
            <a:r>
              <a:rPr lang="en-US" dirty="0" smtClean="0"/>
              <a:t>Jones J. Adoption experiences of women and men and demand for children to adopt by women ages 18–44 in the United States, 2002. </a:t>
            </a:r>
            <a:r>
              <a:rPr lang="en-US" i="1" dirty="0" smtClean="0"/>
              <a:t>Vital Health Stat</a:t>
            </a:r>
            <a:r>
              <a:rPr lang="en-US" dirty="0" smtClean="0"/>
              <a:t>.</a:t>
            </a:r>
            <a:r>
              <a:rPr lang="en-US" i="1" dirty="0" smtClean="0"/>
              <a:t> </a:t>
            </a:r>
            <a:r>
              <a:rPr lang="en-US" dirty="0" smtClean="0"/>
              <a:t>2008:23(27). </a:t>
            </a:r>
          </a:p>
          <a:p>
            <a:pPr eaLnBrk="1" hangingPunct="1">
              <a:spcBef>
                <a:spcPct val="0"/>
              </a:spcBef>
            </a:pPr>
            <a:endParaRPr lang="en-US" dirty="0" smtClean="0"/>
          </a:p>
          <a:p>
            <a:pPr eaLnBrk="1" hangingPunct="1">
              <a:spcBef>
                <a:spcPct val="0"/>
              </a:spcBef>
            </a:pPr>
            <a:r>
              <a:rPr lang="en-US" dirty="0" smtClean="0"/>
              <a:t>Chandra A, </a:t>
            </a:r>
            <a:r>
              <a:rPr lang="en-US" dirty="0" err="1" smtClean="0"/>
              <a:t>Abma</a:t>
            </a:r>
            <a:r>
              <a:rPr lang="en-US" dirty="0" smtClean="0"/>
              <a:t> J, </a:t>
            </a:r>
            <a:r>
              <a:rPr lang="en-US" dirty="0" err="1" smtClean="0"/>
              <a:t>Maza</a:t>
            </a:r>
            <a:r>
              <a:rPr lang="en-US" dirty="0" smtClean="0"/>
              <a:t> P, </a:t>
            </a:r>
            <a:r>
              <a:rPr lang="en-US" dirty="0" err="1" smtClean="0"/>
              <a:t>Bachrach</a:t>
            </a:r>
            <a:r>
              <a:rPr lang="en-US" dirty="0" smtClean="0"/>
              <a:t> C. </a:t>
            </a:r>
            <a:r>
              <a:rPr lang="en-US" i="1" dirty="0" smtClean="0"/>
              <a:t>Adoption, Adoption-seeking, and Relinquishment for Adoption in the United States</a:t>
            </a:r>
            <a:r>
              <a:rPr lang="en-US" dirty="0" smtClean="0"/>
              <a:t>. </a:t>
            </a:r>
            <a:r>
              <a:rPr lang="en-US" i="1" dirty="0" smtClean="0"/>
              <a:t>Advance Data from Vital and Health Statistics</a:t>
            </a:r>
            <a:r>
              <a:rPr lang="en-US" dirty="0" smtClean="0"/>
              <a:t>. Hyattsville, MD: National Center for Health Statistics; 1999. No 206.</a:t>
            </a:r>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299A1-D396-4793-BCB0-6DE7ADC1CED5}" type="slidenum">
              <a:rPr lang="en-US" smtClean="0">
                <a:cs typeface="Arial" pitchFamily="34" charset="0"/>
              </a:rPr>
              <a:pPr fontAlgn="base">
                <a:spcBef>
                  <a:spcPct val="0"/>
                </a:spcBef>
                <a:spcAft>
                  <a:spcPct val="0"/>
                </a:spcAft>
                <a:defRPr/>
              </a:pPr>
              <a:t>14</a:t>
            </a:fld>
            <a:endParaRPr lang="en-US" smtClean="0">
              <a:cs typeface="Arial" pitchFamily="34" charset="0"/>
            </a:endParaRPr>
          </a:p>
        </p:txBody>
      </p:sp>
    </p:spTree>
    <p:extLst>
      <p:ext uri="{BB962C8B-B14F-4D97-AF65-F5344CB8AC3E}">
        <p14:creationId xmlns:p14="http://schemas.microsoft.com/office/powerpoint/2010/main" val="358177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Overall, adoption has declined as unintended pregnancy has declined. The percentage of unintended pregnancies that end in an adoption plan has also declined over time as alternatives became more acceptable and accessible. The legalization of abortion, as well as the social acceptance of and the supports for young parents, have contributed to the decline. However, because the data doesn’t cover all the pathways to adoption, it is difficult to get a clear picture of this decline over time.</a:t>
            </a:r>
          </a:p>
          <a:p>
            <a:pPr eaLnBrk="1" hangingPunct="1">
              <a:spcBef>
                <a:spcPct val="0"/>
              </a:spcBef>
            </a:pPr>
            <a:endParaRPr lang="en-US" dirty="0" smtClean="0"/>
          </a:p>
          <a:p>
            <a:pPr eaLnBrk="1" hangingPunct="1">
              <a:spcBef>
                <a:spcPct val="0"/>
              </a:spcBef>
            </a:pPr>
            <a:r>
              <a:rPr lang="en-US" dirty="0" smtClean="0"/>
              <a:t>Sources:</a:t>
            </a:r>
          </a:p>
          <a:p>
            <a:pPr eaLnBrk="1" hangingPunct="1">
              <a:spcBef>
                <a:spcPct val="0"/>
              </a:spcBef>
            </a:pPr>
            <a:endParaRPr lang="en-US" dirty="0" smtClean="0"/>
          </a:p>
          <a:p>
            <a:pPr eaLnBrk="1" hangingPunct="1">
              <a:spcBef>
                <a:spcPct val="0"/>
              </a:spcBef>
            </a:pPr>
            <a:r>
              <a:rPr lang="en-US" dirty="0" smtClean="0"/>
              <a:t>Chandra A, </a:t>
            </a:r>
            <a:r>
              <a:rPr lang="en-US" dirty="0" err="1" smtClean="0"/>
              <a:t>Abma</a:t>
            </a:r>
            <a:r>
              <a:rPr lang="en-US" dirty="0" smtClean="0"/>
              <a:t> J, </a:t>
            </a:r>
            <a:r>
              <a:rPr lang="en-US" dirty="0" err="1" smtClean="0"/>
              <a:t>Maza</a:t>
            </a:r>
            <a:r>
              <a:rPr lang="en-US" dirty="0" smtClean="0"/>
              <a:t> P, </a:t>
            </a:r>
            <a:r>
              <a:rPr lang="en-US" dirty="0" err="1" smtClean="0"/>
              <a:t>Bachrach</a:t>
            </a:r>
            <a:r>
              <a:rPr lang="en-US" dirty="0" smtClean="0"/>
              <a:t> C. </a:t>
            </a:r>
            <a:r>
              <a:rPr lang="en-US" i="1" dirty="0" smtClean="0"/>
              <a:t>Adoption, Adoption-seeking, and Relinquishment for Adoption in the United States</a:t>
            </a:r>
            <a:r>
              <a:rPr lang="en-US" dirty="0" smtClean="0"/>
              <a:t>. </a:t>
            </a:r>
            <a:r>
              <a:rPr lang="en-US" i="1" dirty="0" smtClean="0"/>
              <a:t>Advance Data from Vital and Health Statistics</a:t>
            </a:r>
            <a:r>
              <a:rPr lang="en-US" dirty="0" smtClean="0"/>
              <a:t>. Hyattsville, MD: National Center for Health Statistics; 1999. No 206.</a:t>
            </a:r>
          </a:p>
          <a:p>
            <a:pPr eaLnBrk="1" hangingPunct="1">
              <a:spcBef>
                <a:spcPct val="0"/>
              </a:spcBef>
            </a:pPr>
            <a:endParaRPr lang="en-US" dirty="0" smtClean="0"/>
          </a:p>
          <a:p>
            <a:pPr eaLnBrk="1" hangingPunct="1">
              <a:spcBef>
                <a:spcPct val="0"/>
              </a:spcBef>
            </a:pPr>
            <a:r>
              <a:rPr lang="en-US" dirty="0" err="1" smtClean="0"/>
              <a:t>Bitler</a:t>
            </a:r>
            <a:r>
              <a:rPr lang="en-US" dirty="0" smtClean="0"/>
              <a:t> M, </a:t>
            </a:r>
            <a:r>
              <a:rPr lang="en-US" dirty="0" err="1" smtClean="0"/>
              <a:t>Zavodny</a:t>
            </a:r>
            <a:r>
              <a:rPr lang="en-US" dirty="0" smtClean="0"/>
              <a:t> M. Did abortion legalization reduce the number of unwanted children? Evidence from adoptions. </a:t>
            </a:r>
            <a:r>
              <a:rPr lang="en-US" i="1" dirty="0" err="1" smtClean="0"/>
              <a:t>Perspect</a:t>
            </a:r>
            <a:r>
              <a:rPr lang="en-US" i="1" dirty="0" smtClean="0"/>
              <a:t> Sex </a:t>
            </a:r>
            <a:r>
              <a:rPr lang="en-US" i="1" dirty="0" err="1" smtClean="0"/>
              <a:t>Reprod</a:t>
            </a:r>
            <a:r>
              <a:rPr lang="en-US" i="1" dirty="0" smtClean="0"/>
              <a:t> Health.</a:t>
            </a:r>
            <a:r>
              <a:rPr lang="en-US" dirty="0" smtClean="0"/>
              <a:t> 2002;34(1):25–33.</a:t>
            </a:r>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BE84D-A4B9-43EC-95ED-650591717C5D}" type="slidenum">
              <a:rPr lang="en-US" smtClean="0">
                <a:cs typeface="Arial" pitchFamily="34" charset="0"/>
              </a:rPr>
              <a:pPr fontAlgn="base">
                <a:spcBef>
                  <a:spcPct val="0"/>
                </a:spcBef>
                <a:spcAft>
                  <a:spcPct val="0"/>
                </a:spcAft>
                <a:defRPr/>
              </a:pPr>
              <a:t>15</a:t>
            </a:fld>
            <a:endParaRPr lang="en-US" smtClean="0">
              <a:cs typeface="Arial" pitchFamily="34" charset="0"/>
            </a:endParaRPr>
          </a:p>
        </p:txBody>
      </p:sp>
    </p:spTree>
    <p:extLst>
      <p:ext uri="{BB962C8B-B14F-4D97-AF65-F5344CB8AC3E}">
        <p14:creationId xmlns:p14="http://schemas.microsoft.com/office/powerpoint/2010/main" val="133824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dirty="0" smtClean="0"/>
              <a:t>The wide variety of pathways to adoption create challenges to capture data on birth parents, adoptive families, and adopted children.</a:t>
            </a:r>
          </a:p>
          <a:p>
            <a:pPr eaLnBrk="1" hangingPunct="1">
              <a:spcBef>
                <a:spcPct val="0"/>
              </a:spcBef>
            </a:pPr>
            <a:endParaRPr lang="en-US" dirty="0"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3F2409-2E9D-4C33-AB0C-F856B6916AA0}" type="slidenum">
              <a:rPr lang="en-US" smtClean="0">
                <a:cs typeface="Arial" pitchFamily="34" charset="0"/>
              </a:rPr>
              <a:pPr fontAlgn="base">
                <a:spcBef>
                  <a:spcPct val="0"/>
                </a:spcBef>
                <a:spcAft>
                  <a:spcPct val="0"/>
                </a:spcAft>
                <a:defRPr/>
              </a:pPr>
              <a:t>16</a:t>
            </a:fld>
            <a:endParaRPr lang="en-US" smtClean="0">
              <a:cs typeface="Arial" pitchFamily="34" charset="0"/>
            </a:endParaRPr>
          </a:p>
        </p:txBody>
      </p:sp>
    </p:spTree>
    <p:extLst>
      <p:ext uri="{BB962C8B-B14F-4D97-AF65-F5344CB8AC3E}">
        <p14:creationId xmlns:p14="http://schemas.microsoft.com/office/powerpoint/2010/main" val="3620313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study is a glimpse into the population of birth parents who placed their children for adoption today. However, the study was small and cannot be understood as representative of the nation. The sample included 517 birth mothers and 146 birth fathers. This sample only included birth parents relinquishing infants for adoptions through a private agency. Most interviews were done 3–6 months post placement. </a:t>
            </a:r>
          </a:p>
          <a:p>
            <a:pPr eaLnBrk="1" hangingPunct="1">
              <a:spcBef>
                <a:spcPct val="0"/>
              </a:spcBef>
            </a:pPr>
            <a:endParaRPr lang="en-US" dirty="0" smtClean="0"/>
          </a:p>
          <a:p>
            <a:pPr eaLnBrk="1" hangingPunct="1">
              <a:spcBef>
                <a:spcPct val="0"/>
              </a:spcBef>
            </a:pPr>
            <a:r>
              <a:rPr lang="en-US" dirty="0" smtClean="0"/>
              <a:t>Looking at income:</a:t>
            </a:r>
          </a:p>
          <a:p>
            <a:pPr eaLnBrk="1" hangingPunct="1">
              <a:spcBef>
                <a:spcPct val="0"/>
              </a:spcBef>
            </a:pPr>
            <a:endParaRPr lang="en-US" dirty="0" smtClean="0"/>
          </a:p>
          <a:p>
            <a:pPr eaLnBrk="1" hangingPunct="1">
              <a:spcBef>
                <a:spcPct val="0"/>
              </a:spcBef>
            </a:pPr>
            <a:r>
              <a:rPr lang="en-US" dirty="0" smtClean="0"/>
              <a:t>89% of birth mothers earned &lt;20K annually</a:t>
            </a:r>
          </a:p>
          <a:p>
            <a:pPr eaLnBrk="1" hangingPunct="1">
              <a:spcBef>
                <a:spcPct val="0"/>
              </a:spcBef>
            </a:pPr>
            <a:endParaRPr lang="en-US" dirty="0" smtClean="0"/>
          </a:p>
          <a:p>
            <a:pPr eaLnBrk="1" hangingPunct="1">
              <a:spcBef>
                <a:spcPct val="0"/>
              </a:spcBef>
            </a:pPr>
            <a:r>
              <a:rPr lang="en-US" dirty="0" smtClean="0"/>
              <a:t>65% of birth fathers earned &lt;20K annually</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Source:</a:t>
            </a:r>
          </a:p>
          <a:p>
            <a:pPr eaLnBrk="1" hangingPunct="1">
              <a:spcBef>
                <a:spcPct val="0"/>
              </a:spcBef>
            </a:pPr>
            <a:endParaRPr lang="en-US" dirty="0" smtClean="0"/>
          </a:p>
          <a:p>
            <a:pPr eaLnBrk="1" hangingPunct="1">
              <a:spcBef>
                <a:spcPct val="0"/>
              </a:spcBef>
            </a:pPr>
            <a:r>
              <a:rPr lang="en-US" dirty="0" smtClean="0"/>
              <a:t>Early Growth and Development Study. Agency report: summary statistics from all sites. https://</a:t>
            </a:r>
            <a:r>
              <a:rPr lang="en-US" dirty="0" err="1" smtClean="0"/>
              <a:t>earlydev.oslc.org</a:t>
            </a:r>
            <a:r>
              <a:rPr lang="en-US" dirty="0" smtClean="0"/>
              <a:t>/reports/AgencyReport%20ALL%20shortened%20BP.pdf. Published 2006. Accessed May 4, 2010. </a:t>
            </a:r>
          </a:p>
          <a:p>
            <a:pPr eaLnBrk="1" hangingPunct="1">
              <a:spcBef>
                <a:spcPct val="0"/>
              </a:spcBef>
            </a:pPr>
            <a:endParaRPr lang="en-US" dirty="0"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10636D-4A9B-4C08-8820-4683554BDCF9}" type="slidenum">
              <a:rPr lang="en-US" smtClean="0">
                <a:cs typeface="Arial" pitchFamily="34" charset="0"/>
              </a:rPr>
              <a:pPr fontAlgn="base">
                <a:spcBef>
                  <a:spcPct val="0"/>
                </a:spcBef>
                <a:spcAft>
                  <a:spcPct val="0"/>
                </a:spcAft>
                <a:defRPr/>
              </a:pPr>
              <a:t>17</a:t>
            </a:fld>
            <a:endParaRPr lang="en-US" smtClean="0">
              <a:cs typeface="Arial" pitchFamily="34" charset="0"/>
            </a:endParaRPr>
          </a:p>
        </p:txBody>
      </p:sp>
    </p:spTree>
    <p:extLst>
      <p:ext uri="{BB962C8B-B14F-4D97-AF65-F5344CB8AC3E}">
        <p14:creationId xmlns:p14="http://schemas.microsoft.com/office/powerpoint/2010/main" val="1289322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defTabSz="930275" eaLnBrk="1" hangingPunct="1">
              <a:spcBef>
                <a:spcPct val="0"/>
              </a:spcBef>
            </a:pPr>
            <a:r>
              <a:rPr lang="en-US" dirty="0" smtClean="0"/>
              <a:t>Birth fathers may be involved in making adoption plans to varying degrees. Involvement depends on a variety of factors including their marital or relationship status with the birth mother, their support or opposition to making an adoption plan, their own readiness to parent, personal religious or cultural values, as well as the legal policies regarding birth fathers in each state.</a:t>
            </a:r>
          </a:p>
          <a:p>
            <a:pPr defTabSz="930275" eaLnBrk="1" hangingPunct="1">
              <a:spcBef>
                <a:spcPct val="0"/>
              </a:spcBef>
            </a:pPr>
            <a:endParaRPr lang="en-US" dirty="0" smtClean="0"/>
          </a:p>
          <a:p>
            <a:pPr defTabSz="930275" eaLnBrk="1" hangingPunct="1">
              <a:spcBef>
                <a:spcPct val="0"/>
              </a:spcBef>
            </a:pPr>
            <a:r>
              <a:rPr lang="en-US" dirty="0" smtClean="0"/>
              <a:t>Birth fathers in some states have the right to be notified if a child has been conceived or the child’s mother is making an adoption plan, but many states require fathers to assert their parental rights within a given time frame by registering with the state putative father registry or taking necessary steps to establish paternity.</a:t>
            </a:r>
          </a:p>
          <a:p>
            <a:pPr defTabSz="930275" eaLnBrk="1" hangingPunct="1">
              <a:spcBef>
                <a:spcPct val="0"/>
              </a:spcBef>
            </a:pPr>
            <a:endParaRPr lang="en-US" dirty="0" smtClean="0"/>
          </a:p>
          <a:p>
            <a:pPr defTabSz="930275"/>
            <a:r>
              <a:rPr lang="en-US" dirty="0" smtClean="0"/>
              <a:t>“Putative father” generally means a man who is alleged to be or claims to be the biological father of a child who is born to a woman to whom he is not married at the time of the child’s birth. In approximately 21 states, a man may be presumed to be the father of a child in any of the following circumstances:</a:t>
            </a:r>
          </a:p>
          <a:p>
            <a:pPr defTabSz="930275"/>
            <a:endParaRPr lang="en-US" dirty="0" smtClean="0"/>
          </a:p>
          <a:p>
            <a:pPr defTabSz="930275">
              <a:buFontTx/>
              <a:buChar char="•"/>
            </a:pPr>
            <a:r>
              <a:rPr lang="en-US" dirty="0" smtClean="0"/>
              <a:t> He and the child’s mother are or have been married to each other, and the child is born during the marriage or within 300 days of the marriage’s end.</a:t>
            </a:r>
          </a:p>
          <a:p>
            <a:pPr defTabSz="930275">
              <a:buFontTx/>
              <a:buChar char="•"/>
            </a:pPr>
            <a:endParaRPr lang="en-US" dirty="0" smtClean="0"/>
          </a:p>
          <a:p>
            <a:pPr defTabSz="930275">
              <a:buFontTx/>
              <a:buChar char="•"/>
            </a:pPr>
            <a:r>
              <a:rPr lang="en-US" dirty="0" smtClean="0"/>
              <a:t> Before the birth of the child, he and the child’s mother attempted to marry, and the marriage is or could be declared invalid, and the child is born during the marriage or within 300 days after the marriage is terminated.</a:t>
            </a:r>
          </a:p>
          <a:p>
            <a:pPr defTabSz="930275">
              <a:buFontTx/>
              <a:buChar char="•"/>
            </a:pPr>
            <a:endParaRPr lang="en-US" dirty="0" smtClean="0"/>
          </a:p>
          <a:p>
            <a:pPr defTabSz="930275">
              <a:buFontTx/>
              <a:buChar char="•"/>
            </a:pPr>
            <a:r>
              <a:rPr lang="en-US" dirty="0" smtClean="0"/>
              <a:t> With his consent, he is listed as the father on the child’s birth certificate.</a:t>
            </a:r>
          </a:p>
          <a:p>
            <a:pPr defTabSz="930275">
              <a:buFontTx/>
              <a:buChar char="•"/>
            </a:pPr>
            <a:endParaRPr lang="en-US" dirty="0" smtClean="0"/>
          </a:p>
          <a:p>
            <a:pPr defTabSz="930275">
              <a:buFontTx/>
              <a:buChar char="•"/>
            </a:pPr>
            <a:r>
              <a:rPr lang="en-US" dirty="0" smtClean="0"/>
              <a:t> He has acknowledged his paternity in writing.</a:t>
            </a:r>
          </a:p>
          <a:p>
            <a:pPr defTabSz="930275">
              <a:buFontTx/>
              <a:buChar char="•"/>
            </a:pPr>
            <a:endParaRPr lang="en-US" dirty="0" smtClean="0"/>
          </a:p>
          <a:p>
            <a:pPr defTabSz="930275">
              <a:buFontTx/>
              <a:buChar char="•"/>
            </a:pPr>
            <a:r>
              <a:rPr lang="en-US" dirty="0" smtClean="0"/>
              <a:t> He is obligated to support the child, either by voluntary agreement or court order.</a:t>
            </a:r>
          </a:p>
          <a:p>
            <a:pPr defTabSz="930275">
              <a:buFontTx/>
              <a:buChar char="•"/>
            </a:pPr>
            <a:endParaRPr lang="en-US" dirty="0" smtClean="0"/>
          </a:p>
          <a:p>
            <a:pPr defTabSz="930275">
              <a:buFontTx/>
              <a:buChar char="•"/>
            </a:pPr>
            <a:r>
              <a:rPr lang="en-US" dirty="0" smtClean="0"/>
              <a:t> While the child is a minor, he has resided with the child and openly claimed the child as his biological child.</a:t>
            </a:r>
          </a:p>
          <a:p>
            <a:pPr defTabSz="930275" eaLnBrk="1" hangingPunct="1">
              <a:spcBef>
                <a:spcPct val="0"/>
              </a:spcBef>
            </a:pPr>
            <a:endParaRPr lang="en-US" dirty="0" smtClean="0"/>
          </a:p>
          <a:p>
            <a:pPr defTabSz="930275" eaLnBrk="1" hangingPunct="1">
              <a:spcBef>
                <a:spcPct val="0"/>
              </a:spcBef>
            </a:pPr>
            <a:r>
              <a:rPr lang="en-US" dirty="0" smtClean="0"/>
              <a:t>Sources: </a:t>
            </a:r>
          </a:p>
          <a:p>
            <a:pPr defTabSz="930275" eaLnBrk="1" hangingPunct="1">
              <a:spcBef>
                <a:spcPct val="0"/>
              </a:spcBef>
            </a:pPr>
            <a:endParaRPr lang="en-US" dirty="0" smtClean="0"/>
          </a:p>
          <a:p>
            <a:pPr defTabSz="930275" eaLnBrk="1" hangingPunct="1">
              <a:spcBef>
                <a:spcPct val="0"/>
              </a:spcBef>
            </a:pPr>
            <a:r>
              <a:rPr lang="en-US" dirty="0" smtClean="0"/>
              <a:t>U.S. Department of Health and Human Services; Administration for Children’s Services; Child Welfare Information Gateway. The rights of presumed (putative) fathers: summary of state laws. http://</a:t>
            </a:r>
            <a:r>
              <a:rPr lang="en-US" dirty="0" err="1" smtClean="0"/>
              <a:t>www.childwelfare.gov</a:t>
            </a:r>
            <a:r>
              <a:rPr lang="en-US" dirty="0" smtClean="0"/>
              <a:t>/</a:t>
            </a:r>
            <a:r>
              <a:rPr lang="en-US" dirty="0" err="1" smtClean="0"/>
              <a:t>systemwide</a:t>
            </a:r>
            <a:r>
              <a:rPr lang="en-US" dirty="0" smtClean="0"/>
              <a:t>/</a:t>
            </a:r>
            <a:r>
              <a:rPr lang="en-US" dirty="0" err="1" smtClean="0"/>
              <a:t>laws_policies</a:t>
            </a:r>
            <a:r>
              <a:rPr lang="en-US" dirty="0" smtClean="0"/>
              <a:t>/statutes/</a:t>
            </a:r>
            <a:r>
              <a:rPr lang="en-US" dirty="0" err="1" smtClean="0"/>
              <a:t>putative.cfm</a:t>
            </a:r>
            <a:r>
              <a:rPr lang="en-US" dirty="0" smtClean="0"/>
              <a:t>. Accessed August 10, 2010. </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2153CF-EA4C-488E-91BC-B4E49C059C3A}" type="slidenum">
              <a:rPr lang="en-US" smtClean="0">
                <a:cs typeface="Arial" pitchFamily="34" charset="0"/>
              </a:rPr>
              <a:pPr fontAlgn="base">
                <a:spcBef>
                  <a:spcPct val="0"/>
                </a:spcBef>
                <a:spcAft>
                  <a:spcPct val="0"/>
                </a:spcAft>
                <a:defRPr/>
              </a:pPr>
              <a:t>18</a:t>
            </a:fld>
            <a:endParaRPr lang="en-US" smtClean="0">
              <a:cs typeface="Arial" pitchFamily="34" charset="0"/>
            </a:endParaRPr>
          </a:p>
        </p:txBody>
      </p:sp>
    </p:spTree>
    <p:extLst>
      <p:ext uri="{BB962C8B-B14F-4D97-AF65-F5344CB8AC3E}">
        <p14:creationId xmlns:p14="http://schemas.microsoft.com/office/powerpoint/2010/main" val="319408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30275" eaLnBrk="1" hangingPunct="1">
              <a:spcBef>
                <a:spcPct val="0"/>
              </a:spcBef>
            </a:pPr>
            <a:r>
              <a:rPr lang="en-US" dirty="0" smtClean="0"/>
              <a:t>In some communities with a history of oppression, the thought of adoption planning can bring up a fear of losing members of the community. For example, the National Association of Black Social Workers issued a position statement in 1972 on “Preserving Families of African Ancestry” and updated it in 1994. While the statement does not oppose transracial adoption outright, it stresses:</a:t>
            </a:r>
          </a:p>
          <a:p>
            <a:pPr defTabSz="930275" eaLnBrk="1" hangingPunct="1">
              <a:spcBef>
                <a:spcPct val="0"/>
              </a:spcBef>
            </a:pPr>
            <a:endParaRPr lang="en-US" dirty="0" smtClean="0"/>
          </a:p>
          <a:p>
            <a:pPr defTabSz="930275" eaLnBrk="1" hangingPunct="1">
              <a:spcBef>
                <a:spcPct val="0"/>
              </a:spcBef>
            </a:pPr>
            <a:r>
              <a:rPr lang="en-US" dirty="0" smtClean="0"/>
              <a:t>(1) “stopping unnecessary out-of-home placements”</a:t>
            </a:r>
            <a:br>
              <a:rPr lang="en-US" dirty="0" smtClean="0"/>
            </a:br>
            <a:r>
              <a:rPr lang="en-US" dirty="0" smtClean="0"/>
              <a:t>(2) reunification of children with parents</a:t>
            </a:r>
            <a:br>
              <a:rPr lang="en-US" dirty="0" smtClean="0"/>
            </a:br>
            <a:r>
              <a:rPr lang="en-US" dirty="0" smtClean="0"/>
              <a:t>(3) placing children of African ancestry with relatives or unrelated families of the same race and culture for adoption</a:t>
            </a:r>
            <a:br>
              <a:rPr lang="en-US" dirty="0" smtClean="0"/>
            </a:br>
            <a:r>
              <a:rPr lang="en-US" dirty="0" smtClean="0"/>
              <a:t>(4) addressing the barriers that prevent or discourage persons of African ancestry from adopting</a:t>
            </a:r>
            <a:br>
              <a:rPr lang="en-US" dirty="0" smtClean="0"/>
            </a:br>
            <a:r>
              <a:rPr lang="en-US" dirty="0" smtClean="0"/>
              <a:t>(5) promoting culturally relevant agency practices</a:t>
            </a:r>
            <a:br>
              <a:rPr lang="en-US" dirty="0" smtClean="0"/>
            </a:br>
            <a:r>
              <a:rPr lang="en-US" dirty="0" smtClean="0"/>
              <a:t>(6) emphasizing that “transracial adoption of an African American child should only be considered after documented evidence of unsuccessful same race placements has been reviewed and supported by appropriate representatives of the African American community” (NABSW, 1994, p. 4)</a:t>
            </a:r>
          </a:p>
          <a:p>
            <a:pPr defTabSz="930275" eaLnBrk="1" hangingPunct="1">
              <a:spcBef>
                <a:spcPct val="0"/>
              </a:spcBef>
            </a:pPr>
            <a:endParaRPr lang="en-US" dirty="0" smtClean="0"/>
          </a:p>
          <a:p>
            <a:pPr defTabSz="930275" eaLnBrk="1" hangingPunct="1">
              <a:spcBef>
                <a:spcPct val="0"/>
              </a:spcBef>
            </a:pPr>
            <a:r>
              <a:rPr lang="en-US" dirty="0" smtClean="0"/>
              <a:t>Many barriers to adoption planning exist in communities of color, but it is difficult to generalize across the variety of communities that exist. Still, children of color have a higher rate of placement in foster care, so adoption planning is important to discuss.</a:t>
            </a:r>
          </a:p>
          <a:p>
            <a:pPr defTabSz="930275" eaLnBrk="1" hangingPunct="1">
              <a:spcBef>
                <a:spcPct val="0"/>
              </a:spcBef>
            </a:pPr>
            <a:endParaRPr lang="en-US" dirty="0" smtClean="0"/>
          </a:p>
          <a:p>
            <a:pPr defTabSz="930275" eaLnBrk="1" hangingPunct="1">
              <a:spcBef>
                <a:spcPct val="0"/>
              </a:spcBef>
            </a:pPr>
            <a:r>
              <a:rPr lang="en-US" dirty="0" smtClean="0"/>
              <a:t>Source:</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CB6DD-A38A-4DEB-A208-13C0F761304D}" type="slidenum">
              <a:rPr lang="en-US" smtClean="0">
                <a:cs typeface="Arial" pitchFamily="34" charset="0"/>
              </a:rPr>
              <a:pPr fontAlgn="base">
                <a:spcBef>
                  <a:spcPct val="0"/>
                </a:spcBef>
                <a:spcAft>
                  <a:spcPct val="0"/>
                </a:spcAft>
                <a:defRPr/>
              </a:pPr>
              <a:t>19</a:t>
            </a:fld>
            <a:endParaRPr lang="en-US" smtClean="0">
              <a:cs typeface="Arial" pitchFamily="34" charset="0"/>
            </a:endParaRPr>
          </a:p>
        </p:txBody>
      </p:sp>
    </p:spTree>
    <p:extLst>
      <p:ext uri="{BB962C8B-B14F-4D97-AF65-F5344CB8AC3E}">
        <p14:creationId xmlns:p14="http://schemas.microsoft.com/office/powerpoint/2010/main" val="78541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E452090-BDC6-448B-9838-966EEDAED405}" type="slidenum">
              <a:rPr lang="en-US" smtClean="0"/>
              <a:pPr>
                <a:defRPr/>
              </a:pPr>
              <a:t>2</a:t>
            </a:fld>
            <a:endParaRPr lang="en-US"/>
          </a:p>
        </p:txBody>
      </p:sp>
    </p:spTree>
    <p:extLst>
      <p:ext uri="{BB962C8B-B14F-4D97-AF65-F5344CB8AC3E}">
        <p14:creationId xmlns:p14="http://schemas.microsoft.com/office/powerpoint/2010/main" val="15235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Parenting special needs children can be challenging for any parent, regardless of age. For patients considering adoption, it may be helpful to know that infants born with special needs are usually able to be matched with adoptive families in a time frame that is not much longer than the placement time for other infants. For infants born with some health problems, such as Down syndrome, organizations exist to help connect adoptive families who are seeking to parent such children with adoption agencies and resources.</a:t>
            </a:r>
          </a:p>
          <a:p>
            <a:pPr defTabSz="930275" eaLnBrk="1" hangingPunct="1">
              <a:spcBef>
                <a:spcPct val="0"/>
              </a:spcBef>
            </a:pPr>
            <a:endParaRPr lang="en-US" smtClean="0"/>
          </a:p>
          <a:p>
            <a:pPr defTabSz="930275" eaLnBrk="1" hangingPunct="1">
              <a:spcBef>
                <a:spcPct val="0"/>
              </a:spcBef>
            </a:pPr>
            <a:endParaRPr lang="en-US" smtClean="0"/>
          </a:p>
          <a:p>
            <a:pPr defTabSz="930275" eaLnBrk="1" hangingPunct="1">
              <a:spcBef>
                <a:spcPct val="0"/>
              </a:spcBef>
            </a:pPr>
            <a:r>
              <a:rPr lang="en-US" smtClean="0"/>
              <a:t>Sources: </a:t>
            </a:r>
          </a:p>
          <a:p>
            <a:pPr defTabSz="930275" eaLnBrk="1" hangingPunct="1">
              <a:spcBef>
                <a:spcPct val="0"/>
              </a:spcBef>
            </a:pPr>
            <a:endParaRPr lang="en-US" smtClean="0"/>
          </a:p>
          <a:p>
            <a:pPr defTabSz="930275" eaLnBrk="1" hangingPunct="1">
              <a:spcBef>
                <a:spcPct val="0"/>
              </a:spcBef>
            </a:pPr>
            <a:r>
              <a:rPr lang="en-US" smtClean="0"/>
              <a:t>Adoption Awareness Program; Down Syndrome Association of Greater Cincinnati. http://www.dsagc.com/programs_adoption.asp. Accessed August 6, 2010.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BAD49-85A6-4F49-9B7D-551E1DAD11AA}" type="slidenum">
              <a:rPr lang="en-US" smtClean="0">
                <a:cs typeface="Arial" pitchFamily="34" charset="0"/>
              </a:rPr>
              <a:pPr fontAlgn="base">
                <a:spcBef>
                  <a:spcPct val="0"/>
                </a:spcBef>
                <a:spcAft>
                  <a:spcPct val="0"/>
                </a:spcAft>
                <a:defRPr/>
              </a:pPr>
              <a:t>20</a:t>
            </a:fld>
            <a:endParaRPr lang="en-US" smtClean="0">
              <a:cs typeface="Arial" pitchFamily="34" charset="0"/>
            </a:endParaRPr>
          </a:p>
        </p:txBody>
      </p:sp>
    </p:spTree>
    <p:extLst>
      <p:ext uri="{BB962C8B-B14F-4D97-AF65-F5344CB8AC3E}">
        <p14:creationId xmlns:p14="http://schemas.microsoft.com/office/powerpoint/2010/main" val="238279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FD111-4AC4-4819-8474-26D4B323A9EA}" type="slidenum">
              <a:rPr lang="en-US" smtClean="0">
                <a:cs typeface="Arial" pitchFamily="34" charset="0"/>
              </a:rPr>
              <a:pPr fontAlgn="base">
                <a:spcBef>
                  <a:spcPct val="0"/>
                </a:spcBef>
                <a:spcAft>
                  <a:spcPct val="0"/>
                </a:spcAft>
                <a:defRPr/>
              </a:pPr>
              <a:t>21</a:t>
            </a:fld>
            <a:endParaRPr lang="en-US" smtClean="0">
              <a:cs typeface="Arial" pitchFamily="34" charset="0"/>
            </a:endParaRPr>
          </a:p>
        </p:txBody>
      </p:sp>
    </p:spTree>
    <p:extLst>
      <p:ext uri="{BB962C8B-B14F-4D97-AF65-F5344CB8AC3E}">
        <p14:creationId xmlns:p14="http://schemas.microsoft.com/office/powerpoint/2010/main" val="264252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defTabSz="930275" eaLnBrk="1" hangingPunct="1">
              <a:spcBef>
                <a:spcPct val="0"/>
              </a:spcBef>
            </a:pPr>
            <a:r>
              <a:rPr lang="en-US" dirty="0" smtClean="0"/>
              <a:t>While foster care is one pathway through which children are adopted, the goal of foster care is the return of children to parents if at all possible. In order for children in foster care to be adopted, birth parents must surrender the children or have their legal rights terminated in court. </a:t>
            </a:r>
          </a:p>
          <a:p>
            <a:pPr defTabSz="930275" eaLnBrk="1" hangingPunct="1">
              <a:spcBef>
                <a:spcPct val="0"/>
              </a:spcBef>
            </a:pPr>
            <a:endParaRPr lang="en-US" dirty="0" smtClean="0"/>
          </a:p>
          <a:p>
            <a:pPr defTabSz="930275" eaLnBrk="1" hangingPunct="1">
              <a:spcBef>
                <a:spcPct val="0"/>
              </a:spcBef>
            </a:pPr>
            <a:r>
              <a:rPr lang="en-US" dirty="0" smtClean="0"/>
              <a:t>For some birth parents who have had other children placed in foster care, open adoption (in which information about the child may be shared with the birth parents and vice versa) may be a positive alternative to having infants placed with foster families. </a:t>
            </a:r>
          </a:p>
          <a:p>
            <a:pPr defTabSz="930275" eaLnBrk="1" hangingPunct="1">
              <a:spcBef>
                <a:spcPct val="0"/>
              </a:spcBef>
            </a:pPr>
            <a:endParaRPr lang="en-US" dirty="0" smtClean="0"/>
          </a:p>
          <a:p>
            <a:pPr defTabSz="930275" eaLnBrk="1" hangingPunct="1">
              <a:spcBef>
                <a:spcPct val="0"/>
              </a:spcBef>
            </a:pPr>
            <a:r>
              <a:rPr lang="en-US" dirty="0" smtClean="0"/>
              <a:t>In some states, if the birth parent has had previous children placed in foster care, it is common for the next born sibling (also called the after born child) to be removed immediately. This is the policy of the Administration for Children’s Services in New York, for example. After the infant is removed, a hearing is held to determine if there is imminent danger to the child. After this hearing, the child can be returned or the parent can be required to comply with recommended services (such as counseling and/or drug treatment) while the child remains in foster care.</a:t>
            </a:r>
          </a:p>
          <a:p>
            <a:pPr defTabSz="930275" eaLnBrk="1" hangingPunct="1">
              <a:spcBef>
                <a:spcPct val="0"/>
              </a:spcBef>
            </a:pPr>
            <a:endParaRPr lang="en-US" dirty="0" smtClean="0"/>
          </a:p>
          <a:p>
            <a:pPr defTabSz="930275" eaLnBrk="1" hangingPunct="1">
              <a:spcBef>
                <a:spcPct val="0"/>
              </a:spcBef>
            </a:pPr>
            <a:endParaRPr lang="en-US" dirty="0" smtClean="0"/>
          </a:p>
          <a:p>
            <a:pPr defTabSz="930275" eaLnBrk="1" hangingPunct="1">
              <a:spcBef>
                <a:spcPct val="0"/>
              </a:spcBef>
            </a:pPr>
            <a:r>
              <a:rPr lang="en-US" dirty="0" smtClean="0"/>
              <a:t>Sources: </a:t>
            </a:r>
          </a:p>
          <a:p>
            <a:pPr defTabSz="930275" eaLnBrk="1" hangingPunct="1">
              <a:spcBef>
                <a:spcPct val="0"/>
              </a:spcBef>
            </a:pPr>
            <a:endParaRPr lang="en-US" dirty="0" smtClean="0"/>
          </a:p>
          <a:p>
            <a:pPr defTabSz="930275" eaLnBrk="1" hangingPunct="1">
              <a:spcBef>
                <a:spcPct val="0"/>
              </a:spcBef>
            </a:pPr>
            <a:r>
              <a:rPr lang="en-US" dirty="0" smtClean="0"/>
              <a:t>Child Welfare Protection Organizing Project. The survival guide to the NYC child welfare system: a workbook for parents by parents. http://</a:t>
            </a:r>
            <a:r>
              <a:rPr lang="en-US" dirty="0" err="1" smtClean="0"/>
              <a:t>www.cwop.org</a:t>
            </a:r>
            <a:r>
              <a:rPr lang="en-US" dirty="0" smtClean="0"/>
              <a:t>/documents/survivalguide2007english.pdf. Published 2007. Accessed August 8, 2010.</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7EB21F-DCA3-468A-9274-35619E867C77}" type="slidenum">
              <a:rPr lang="en-US" smtClean="0">
                <a:cs typeface="Arial" pitchFamily="34" charset="0"/>
              </a:rPr>
              <a:pPr fontAlgn="base">
                <a:spcBef>
                  <a:spcPct val="0"/>
                </a:spcBef>
                <a:spcAft>
                  <a:spcPct val="0"/>
                </a:spcAft>
                <a:defRPr/>
              </a:pPr>
              <a:t>22</a:t>
            </a:fld>
            <a:endParaRPr lang="en-US" smtClean="0">
              <a:cs typeface="Arial" pitchFamily="34" charset="0"/>
            </a:endParaRPr>
          </a:p>
        </p:txBody>
      </p:sp>
    </p:spTree>
    <p:extLst>
      <p:ext uri="{BB962C8B-B14F-4D97-AF65-F5344CB8AC3E}">
        <p14:creationId xmlns:p14="http://schemas.microsoft.com/office/powerpoint/2010/main" val="197998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9388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Adoption has changed significantly over time in the U.S. Adoption was an informal process with no legal recognition or regulation until 1850. Over the next hundred years, women making adoption plans did so within a context of extreme stigma and shame around unwed/unintended pregnancy. Abortion was illegal, and pregnancy options included illegal and possibly unsafe abortion, marriage and parenthood, adoption (often in secret), and living as a marginalized unwed mother. Pregnant teens were not presented with many feasible choices and were often controlled by parents and other family or community members, as well as by health care providers and social workers. Young women who relinquished infants usually had no contact with their children or the adoptive families, as the whole process remained shrouded in secrecy. Adopted children were often not even told they were adopted.</a:t>
            </a:r>
          </a:p>
          <a:p>
            <a:pPr defTabSz="930275" eaLnBrk="1" hangingPunct="1">
              <a:spcBef>
                <a:spcPct val="0"/>
              </a:spcBef>
            </a:pPr>
            <a:r>
              <a:rPr lang="en-US" smtClean="0"/>
              <a:t> </a:t>
            </a:r>
          </a:p>
          <a:p>
            <a:pPr defTabSz="930275" eaLnBrk="1" hangingPunct="1">
              <a:spcBef>
                <a:spcPct val="0"/>
              </a:spcBef>
            </a:pPr>
            <a:r>
              <a:rPr lang="en-US" smtClean="0"/>
              <a:t>Source:</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EBCFAC-D3FF-4BB7-B340-F5F842E738EA}" type="slidenum">
              <a:rPr lang="en-US" smtClean="0">
                <a:cs typeface="Arial" pitchFamily="34" charset="0"/>
              </a:rPr>
              <a:pPr fontAlgn="base">
                <a:spcBef>
                  <a:spcPct val="0"/>
                </a:spcBef>
                <a:spcAft>
                  <a:spcPct val="0"/>
                </a:spcAft>
                <a:defRPr/>
              </a:pPr>
              <a:t>24</a:t>
            </a:fld>
            <a:endParaRPr lang="en-US" smtClean="0">
              <a:cs typeface="Arial" pitchFamily="34" charset="0"/>
            </a:endParaRPr>
          </a:p>
        </p:txBody>
      </p:sp>
    </p:spTree>
    <p:extLst>
      <p:ext uri="{BB962C8B-B14F-4D97-AF65-F5344CB8AC3E}">
        <p14:creationId xmlns:p14="http://schemas.microsoft.com/office/powerpoint/2010/main" val="1185551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dirty="0" smtClean="0"/>
              <a:t>Adoption today takes place in a much different context. Unintended pregnancy and births have declined over time as women have better access to sexuality education, contraception, and safe, legal, abortion care. Also, the decreased stigma and increased social services/supports have allowed more teens to choose to parent their children. Today, birth mothers who make adoption plans are more likely to be married adults who are already parenting than unmarried adolescents. Birth parents are most likely to be white but do come from all races, ethnicities, and religions.</a:t>
            </a:r>
          </a:p>
          <a:p>
            <a:pPr defTabSz="930275" eaLnBrk="1" hangingPunct="1">
              <a:spcBef>
                <a:spcPct val="0"/>
              </a:spcBef>
            </a:pPr>
            <a:endParaRPr lang="en-US" dirty="0" smtClean="0"/>
          </a:p>
          <a:p>
            <a:pPr defTabSz="930275" eaLnBrk="1" hangingPunct="1">
              <a:spcBef>
                <a:spcPct val="0"/>
              </a:spcBef>
            </a:pPr>
            <a:r>
              <a:rPr lang="en-US" dirty="0" smtClean="0"/>
              <a:t>The process of adoption has also changed. Birth parents now have the option to pursue open adoption plans, where contact can continue between adoptive families and birth parents. Also, birth mothers often select the adoptive family and overall have more control over the adoption process.</a:t>
            </a:r>
          </a:p>
          <a:p>
            <a:pPr defTabSz="930275" eaLnBrk="1" hangingPunct="1">
              <a:spcBef>
                <a:spcPct val="0"/>
              </a:spcBef>
            </a:pPr>
            <a:endParaRPr lang="en-US" dirty="0" smtClean="0"/>
          </a:p>
          <a:p>
            <a:pPr defTabSz="930275" eaLnBrk="1" hangingPunct="1">
              <a:spcBef>
                <a:spcPct val="0"/>
              </a:spcBef>
            </a:pPr>
            <a:r>
              <a:rPr lang="en-US" dirty="0" smtClean="0"/>
              <a:t>Source:</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47D984-1834-47B6-A0A7-00BA140669A3}" type="slidenum">
              <a:rPr lang="en-US" smtClean="0">
                <a:cs typeface="Arial" pitchFamily="34" charset="0"/>
              </a:rPr>
              <a:pPr fontAlgn="base">
                <a:spcBef>
                  <a:spcPct val="0"/>
                </a:spcBef>
                <a:spcAft>
                  <a:spcPct val="0"/>
                </a:spcAft>
                <a:defRPr/>
              </a:pPr>
              <a:t>25</a:t>
            </a:fld>
            <a:endParaRPr lang="en-US" smtClean="0">
              <a:cs typeface="Arial" pitchFamily="34" charset="0"/>
            </a:endParaRPr>
          </a:p>
        </p:txBody>
      </p:sp>
    </p:spTree>
    <p:extLst>
      <p:ext uri="{BB962C8B-B14F-4D97-AF65-F5344CB8AC3E}">
        <p14:creationId xmlns:p14="http://schemas.microsoft.com/office/powerpoint/2010/main" val="2892051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Tree>
    <p:extLst>
      <p:ext uri="{BB962C8B-B14F-4D97-AF65-F5344CB8AC3E}">
        <p14:creationId xmlns:p14="http://schemas.microsoft.com/office/powerpoint/2010/main" val="90325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Adoptions that occur using these pathways usually rely on a private attorney for the adoptive family and for the birth mother.</a:t>
            </a:r>
          </a:p>
          <a:p>
            <a:pPr eaLnBrk="1" hangingPunct="1">
              <a:spcBef>
                <a:spcPct val="0"/>
              </a:spcBef>
            </a:pPr>
            <a:endParaRPr lang="en-US" smtClean="0"/>
          </a:p>
          <a:p>
            <a:pPr eaLnBrk="1" hangingPunct="1">
              <a:spcBef>
                <a:spcPct val="0"/>
              </a:spcBef>
            </a:pPr>
            <a:r>
              <a:rPr lang="en-US" smtClean="0"/>
              <a:t>Source:</a:t>
            </a:r>
          </a:p>
          <a:p>
            <a:pPr eaLnBrk="1" hangingPunct="1">
              <a:spcBef>
                <a:spcPct val="0"/>
              </a:spcBef>
            </a:pPr>
            <a:endParaRPr lang="en-US" smtClean="0"/>
          </a:p>
          <a:p>
            <a:pPr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46BDA9-0176-4117-9B6F-278A1C9E1B20}" type="slidenum">
              <a:rPr lang="en-US" smtClean="0">
                <a:cs typeface="Arial" pitchFamily="34" charset="0"/>
              </a:rPr>
              <a:pPr fontAlgn="base">
                <a:spcBef>
                  <a:spcPct val="0"/>
                </a:spcBef>
                <a:spcAft>
                  <a:spcPct val="0"/>
                </a:spcAft>
                <a:defRPr/>
              </a:pPr>
              <a:t>27</a:t>
            </a:fld>
            <a:endParaRPr lang="en-US" smtClean="0">
              <a:cs typeface="Arial" pitchFamily="34" charset="0"/>
            </a:endParaRPr>
          </a:p>
        </p:txBody>
      </p:sp>
    </p:spTree>
    <p:extLst>
      <p:ext uri="{BB962C8B-B14F-4D97-AF65-F5344CB8AC3E}">
        <p14:creationId xmlns:p14="http://schemas.microsoft.com/office/powerpoint/2010/main" val="644346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833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defTabSz="930275" eaLnBrk="1" hangingPunct="1">
              <a:spcBef>
                <a:spcPct val="0"/>
              </a:spcBef>
            </a:pPr>
            <a:r>
              <a:rPr lang="en-US" dirty="0" smtClean="0"/>
              <a:t>Research on teens attitudes towards adoption has brought out multiple factors that contribute to their decisions in making adoption plans. In addition to their own beliefs and support from their family members for adoption, teens’ perceptions play an important role. A 1994 study brought forward a few attitudes that make it less likely for teens to pursue adoption.</a:t>
            </a:r>
          </a:p>
          <a:p>
            <a:pPr defTabSz="930275" eaLnBrk="1" hangingPunct="1">
              <a:spcBef>
                <a:spcPct val="0"/>
              </a:spcBef>
            </a:pPr>
            <a:endParaRPr lang="en-US" dirty="0" smtClean="0"/>
          </a:p>
          <a:p>
            <a:pPr defTabSz="930275" eaLnBrk="1" hangingPunct="1">
              <a:spcBef>
                <a:spcPct val="0"/>
              </a:spcBef>
            </a:pPr>
            <a:r>
              <a:rPr lang="en-US" dirty="0" smtClean="0"/>
              <a:t>In this study, teens were asked if they or a partner became pregnant, would they make an adoption plan. 6% indicated they definitely would, 17% probably would, 36% were unsure, and 40% indicated they would not make adoption plans. Among those who expressed concern over making an adoption plan, a few major considerations were identified.</a:t>
            </a:r>
          </a:p>
          <a:p>
            <a:pPr defTabSz="930275" eaLnBrk="1" hangingPunct="1">
              <a:spcBef>
                <a:spcPct val="0"/>
              </a:spcBef>
            </a:pPr>
            <a:endParaRPr lang="en-US" dirty="0" smtClean="0"/>
          </a:p>
          <a:p>
            <a:pPr defTabSz="930275" eaLnBrk="1" hangingPunct="1">
              <a:spcBef>
                <a:spcPts val="2400"/>
              </a:spcBef>
              <a:buFontTx/>
              <a:buChar char="•"/>
            </a:pPr>
            <a:r>
              <a:rPr lang="en-US" dirty="0" smtClean="0"/>
              <a:t> Feelings of “abandoning” the baby (80%)</a:t>
            </a:r>
          </a:p>
          <a:p>
            <a:pPr defTabSz="930275" eaLnBrk="1" hangingPunct="1">
              <a:spcBef>
                <a:spcPts val="2400"/>
              </a:spcBef>
              <a:buFontTx/>
              <a:buChar char="•"/>
            </a:pPr>
            <a:r>
              <a:rPr lang="en-US" dirty="0" smtClean="0"/>
              <a:t> Unsure of what the adoption process involves (63%)</a:t>
            </a:r>
          </a:p>
          <a:p>
            <a:pPr defTabSz="930275" eaLnBrk="1" hangingPunct="1">
              <a:spcBef>
                <a:spcPts val="2400"/>
              </a:spcBef>
              <a:buFontTx/>
              <a:buChar char="•"/>
            </a:pPr>
            <a:r>
              <a:rPr lang="en-US" dirty="0" smtClean="0"/>
              <a:t> Discomfort with the role of birth parent (45%)</a:t>
            </a:r>
          </a:p>
          <a:p>
            <a:pPr defTabSz="930275" eaLnBrk="1" hangingPunct="1">
              <a:spcBef>
                <a:spcPts val="2400"/>
              </a:spcBef>
              <a:buFontTx/>
              <a:buChar char="•"/>
            </a:pPr>
            <a:r>
              <a:rPr lang="en-US" dirty="0" smtClean="0"/>
              <a:t> Concerns over what peers will think (20%)</a:t>
            </a:r>
            <a:br>
              <a:rPr lang="en-US" dirty="0" smtClean="0"/>
            </a:br>
            <a:endParaRPr lang="en-US" dirty="0" smtClean="0"/>
          </a:p>
          <a:p>
            <a:pPr defTabSz="930275" eaLnBrk="1" hangingPunct="1">
              <a:spcBef>
                <a:spcPct val="0"/>
              </a:spcBef>
            </a:pPr>
            <a:endParaRPr lang="en-US" dirty="0" smtClean="0"/>
          </a:p>
          <a:p>
            <a:pPr defTabSz="930275" eaLnBrk="1" hangingPunct="1">
              <a:spcBef>
                <a:spcPct val="0"/>
              </a:spcBef>
            </a:pPr>
            <a:r>
              <a:rPr lang="en-US" dirty="0" smtClean="0"/>
              <a:t>Sources: </a:t>
            </a:r>
          </a:p>
          <a:p>
            <a:pPr defTabSz="930275" eaLnBrk="1" hangingPunct="1">
              <a:spcBef>
                <a:spcPct val="0"/>
              </a:spcBef>
            </a:pPr>
            <a:r>
              <a:rPr lang="en-US" dirty="0" smtClean="0"/>
              <a:t>Daly KJ. Adolescent perceptions of adoption: implications for resolving an unplanned pregnancy. </a:t>
            </a:r>
            <a:r>
              <a:rPr lang="en-US" i="1" dirty="0" smtClean="0"/>
              <a:t>Youth and Society.</a:t>
            </a:r>
            <a:r>
              <a:rPr lang="en-US" dirty="0" smtClean="0"/>
              <a:t> 1994;25:330–350.</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204D9D-8D7C-451A-8163-751F245853F5}" type="slidenum">
              <a:rPr lang="en-US" smtClean="0">
                <a:cs typeface="Arial" pitchFamily="34" charset="0"/>
              </a:rPr>
              <a:pPr fontAlgn="base">
                <a:spcBef>
                  <a:spcPct val="0"/>
                </a:spcBef>
                <a:spcAft>
                  <a:spcPct val="0"/>
                </a:spcAft>
                <a:defRPr/>
              </a:pPr>
              <a:t>29</a:t>
            </a:fld>
            <a:endParaRPr lang="en-US" smtClean="0">
              <a:cs typeface="Arial" pitchFamily="34" charset="0"/>
            </a:endParaRPr>
          </a:p>
        </p:txBody>
      </p:sp>
    </p:spTree>
    <p:extLst>
      <p:ext uri="{BB962C8B-B14F-4D97-AF65-F5344CB8AC3E}">
        <p14:creationId xmlns:p14="http://schemas.microsoft.com/office/powerpoint/2010/main" val="386547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5648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B4020-5973-45F2-BD19-824023882CA8}" type="slidenum">
              <a:rPr lang="en-US" smtClean="0">
                <a:cs typeface="Arial" pitchFamily="34" charset="0"/>
              </a:rPr>
              <a:pPr fontAlgn="base">
                <a:spcBef>
                  <a:spcPct val="0"/>
                </a:spcBef>
                <a:spcAft>
                  <a:spcPct val="0"/>
                </a:spcAft>
                <a:defRPr/>
              </a:pPr>
              <a:t>30</a:t>
            </a:fld>
            <a:endParaRPr lang="en-US" smtClean="0">
              <a:cs typeface="Arial" pitchFamily="34" charset="0"/>
            </a:endParaRPr>
          </a:p>
        </p:txBody>
      </p:sp>
    </p:spTree>
    <p:extLst>
      <p:ext uri="{BB962C8B-B14F-4D97-AF65-F5344CB8AC3E}">
        <p14:creationId xmlns:p14="http://schemas.microsoft.com/office/powerpoint/2010/main" val="4239769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07224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37617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8337E2-9062-4FBB-A9C0-C141661B2FC4}" type="slidenum">
              <a:rPr lang="en-US" smtClean="0">
                <a:cs typeface="Arial" pitchFamily="34" charset="0"/>
              </a:rPr>
              <a:pPr fontAlgn="base">
                <a:spcBef>
                  <a:spcPct val="0"/>
                </a:spcBef>
                <a:spcAft>
                  <a:spcPct val="0"/>
                </a:spcAft>
                <a:defRPr/>
              </a:pPr>
              <a:t>33</a:t>
            </a:fld>
            <a:endParaRPr lang="en-US" smtClean="0">
              <a:cs typeface="Arial" pitchFamily="34" charset="0"/>
            </a:endParaRPr>
          </a:p>
        </p:txBody>
      </p:sp>
    </p:spTree>
    <p:extLst>
      <p:ext uri="{BB962C8B-B14F-4D97-AF65-F5344CB8AC3E}">
        <p14:creationId xmlns:p14="http://schemas.microsoft.com/office/powerpoint/2010/main" val="1593381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When trying to use positive adoption language, remember you are trying to affirm the birth parents’ role in their child’s life, respect the role of the adoptive parents, and avoid judgment. Positive adoption language empowers a birth mother to participate in actively making a plan for her child.</a:t>
            </a:r>
          </a:p>
          <a:p>
            <a:pPr defTabSz="930275" eaLnBrk="1" hangingPunct="1">
              <a:spcBef>
                <a:spcPct val="0"/>
              </a:spcBef>
            </a:pPr>
            <a:endParaRPr lang="en-US" smtClean="0"/>
          </a:p>
          <a:p>
            <a:pPr defTabSz="930275" eaLnBrk="1" hangingPunct="1">
              <a:spcBef>
                <a:spcPct val="0"/>
              </a:spcBef>
            </a:pPr>
            <a:r>
              <a:rPr lang="en-US" smtClean="0"/>
              <a:t>In addition, the “adoption triad” is a simple, positive way to describe all of the parties involved in an adoption plan (birth parents, child, adoptive family).</a:t>
            </a:r>
          </a:p>
          <a:p>
            <a:pPr defTabSz="930275" eaLnBrk="1" hangingPunct="1">
              <a:spcBef>
                <a:spcPct val="0"/>
              </a:spcBef>
            </a:pPr>
            <a:endParaRPr lang="en-US" smtClean="0"/>
          </a:p>
          <a:p>
            <a:pPr defTabSz="930275" eaLnBrk="1" hangingPunct="1">
              <a:spcBef>
                <a:spcPct val="0"/>
              </a:spcBef>
            </a:pPr>
            <a:r>
              <a:rPr lang="en-US" smtClean="0"/>
              <a:t>Source:</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85A7E-B84B-4BF7-B51E-9152C3482EDD}" type="slidenum">
              <a:rPr lang="en-US" smtClean="0">
                <a:cs typeface="Arial" pitchFamily="34" charset="0"/>
              </a:rPr>
              <a:pPr fontAlgn="base">
                <a:spcBef>
                  <a:spcPct val="0"/>
                </a:spcBef>
                <a:spcAft>
                  <a:spcPct val="0"/>
                </a:spcAft>
                <a:defRPr/>
              </a:pPr>
              <a:t>34</a:t>
            </a:fld>
            <a:endParaRPr lang="en-US" smtClean="0">
              <a:cs typeface="Arial" pitchFamily="34" charset="0"/>
            </a:endParaRPr>
          </a:p>
        </p:txBody>
      </p:sp>
    </p:spTree>
    <p:extLst>
      <p:ext uri="{BB962C8B-B14F-4D97-AF65-F5344CB8AC3E}">
        <p14:creationId xmlns:p14="http://schemas.microsoft.com/office/powerpoint/2010/main" val="754193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defTabSz="930275" eaLnBrk="1" hangingPunct="1">
              <a:spcBef>
                <a:spcPct val="0"/>
              </a:spcBef>
              <a:buFontTx/>
              <a:buChar char="•"/>
            </a:pPr>
            <a:r>
              <a:rPr lang="en-US" b="1" dirty="0" smtClean="0"/>
              <a:t>Adoption is abandonment. </a:t>
            </a:r>
            <a:r>
              <a:rPr lang="en-US" dirty="0" smtClean="0"/>
              <a:t>Adoption is another way of providing for a child.</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Adoption is the right solution. </a:t>
            </a:r>
            <a:r>
              <a:rPr lang="en-US" dirty="0" smtClean="0"/>
              <a:t>There is no right solution.</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Keeping the baby is selfish.</a:t>
            </a:r>
            <a:r>
              <a:rPr lang="en-US" dirty="0" smtClean="0"/>
              <a:t> Keeping a baby</a:t>
            </a:r>
            <a:r>
              <a:rPr lang="en-US" baseline="0" dirty="0" smtClean="0"/>
              <a:t> or </a:t>
            </a:r>
            <a:r>
              <a:rPr lang="en-US" dirty="0" smtClean="0"/>
              <a:t>choosing to parent is a common desire regardless of age. Very few people have no regard for their offspring.</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Relinquishing the baby is unselfish.</a:t>
            </a:r>
            <a:r>
              <a:rPr lang="en-US" dirty="0" smtClean="0"/>
              <a:t> It may be, but birth parents must see something for themselves in the decision even if it is regaining freedom.</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A relinquishing mother does not want the baby. </a:t>
            </a:r>
            <a:r>
              <a:rPr lang="en-US" dirty="0" smtClean="0"/>
              <a:t>Adoption professionals will say consistently that they have met few if any birth parents who did not want their babies.</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Adoption would be so perfect for this baby. </a:t>
            </a:r>
            <a:r>
              <a:rPr lang="en-US" dirty="0" smtClean="0"/>
              <a:t>There are inherent losses in adoption for all, including adoptees. They lose the privilege of being raised by genetic parents.</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So many couples can’t have babies; it isn’t fair to keep a child when you are a teen.</a:t>
            </a:r>
            <a:r>
              <a:rPr lang="en-US" dirty="0" smtClean="0"/>
              <a:t> Infertility does not entitle a couple to another person’s child. When working with pregnant teens in the decision-making process, the needs of infertile couples are not your concern.</a:t>
            </a:r>
          </a:p>
          <a:p>
            <a:pPr defTabSz="930275" eaLnBrk="1" hangingPunct="1">
              <a:spcBef>
                <a:spcPct val="0"/>
              </a:spcBef>
              <a:buFontTx/>
              <a:buChar char="•"/>
            </a:pPr>
            <a:endParaRPr lang="en-US" dirty="0" smtClean="0"/>
          </a:p>
          <a:p>
            <a:pPr defTabSz="930275" eaLnBrk="1" hangingPunct="1">
              <a:spcBef>
                <a:spcPct val="0"/>
              </a:spcBef>
              <a:buFontTx/>
              <a:buChar char="•"/>
            </a:pPr>
            <a:r>
              <a:rPr lang="en-US" b="1" dirty="0" smtClean="0"/>
              <a:t> The father doesn’t care about the girl or his child. </a:t>
            </a:r>
            <a:r>
              <a:rPr lang="en-US" dirty="0" smtClean="0"/>
              <a:t>Young birth fathers are often confused about their role. They show evidence of being concerned and responsible when given opportunities for counseling and support.</a:t>
            </a:r>
          </a:p>
          <a:p>
            <a:pPr defTabSz="930275" eaLnBrk="1" hangingPunct="1">
              <a:spcBef>
                <a:spcPct val="0"/>
              </a:spcBef>
            </a:pPr>
            <a:endParaRPr lang="en-US" dirty="0" smtClean="0"/>
          </a:p>
          <a:p>
            <a:pPr defTabSz="930275" eaLnBrk="1" hangingPunct="1">
              <a:spcBef>
                <a:spcPct val="0"/>
              </a:spcBef>
            </a:pPr>
            <a:r>
              <a:rPr lang="en-US" dirty="0" smtClean="0"/>
              <a:t>Source: </a:t>
            </a:r>
          </a:p>
          <a:p>
            <a:pPr defTabSz="930275" eaLnBrk="1" hangingPunct="1">
              <a:spcBef>
                <a:spcPct val="0"/>
              </a:spcBef>
            </a:pPr>
            <a:endParaRPr lang="en-US" dirty="0" smtClean="0"/>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F7B8A-A647-4E8D-BB12-9C1192B49972}" type="slidenum">
              <a:rPr lang="en-US" smtClean="0">
                <a:cs typeface="Arial" pitchFamily="34" charset="0"/>
              </a:rPr>
              <a:pPr fontAlgn="base">
                <a:spcBef>
                  <a:spcPct val="0"/>
                </a:spcBef>
                <a:spcAft>
                  <a:spcPct val="0"/>
                </a:spcAft>
                <a:defRPr/>
              </a:pPr>
              <a:t>35</a:t>
            </a:fld>
            <a:endParaRPr lang="en-US" smtClean="0">
              <a:cs typeface="Arial" pitchFamily="34" charset="0"/>
            </a:endParaRPr>
          </a:p>
        </p:txBody>
      </p:sp>
    </p:spTree>
    <p:extLst>
      <p:ext uri="{BB962C8B-B14F-4D97-AF65-F5344CB8AC3E}">
        <p14:creationId xmlns:p14="http://schemas.microsoft.com/office/powerpoint/2010/main" val="3975987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30275" eaLnBrk="1" hangingPunct="1">
              <a:spcBef>
                <a:spcPct val="0"/>
              </a:spcBef>
            </a:pPr>
            <a:r>
              <a:rPr lang="en-US" dirty="0" smtClean="0"/>
              <a:t>Source: </a:t>
            </a:r>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B2AD44-2D71-400E-974F-416922710C9E}" type="slidenum">
              <a:rPr lang="en-US" smtClean="0">
                <a:cs typeface="Arial" pitchFamily="34" charset="0"/>
              </a:rPr>
              <a:pPr fontAlgn="base">
                <a:spcBef>
                  <a:spcPct val="0"/>
                </a:spcBef>
                <a:spcAft>
                  <a:spcPct val="0"/>
                </a:spcAft>
                <a:defRPr/>
              </a:pPr>
              <a:t>36</a:t>
            </a:fld>
            <a:endParaRPr lang="en-US" smtClean="0">
              <a:cs typeface="Arial" pitchFamily="34" charset="0"/>
            </a:endParaRPr>
          </a:p>
        </p:txBody>
      </p:sp>
    </p:spTree>
    <p:extLst>
      <p:ext uri="{BB962C8B-B14F-4D97-AF65-F5344CB8AC3E}">
        <p14:creationId xmlns:p14="http://schemas.microsoft.com/office/powerpoint/2010/main" val="3354279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30275" eaLnBrk="1" hangingPunct="1">
              <a:spcBef>
                <a:spcPct val="0"/>
              </a:spcBef>
            </a:pPr>
            <a:r>
              <a:rPr lang="en-US" dirty="0" smtClean="0"/>
              <a:t>Source: </a:t>
            </a:r>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1F6CD-CA67-4109-A97E-87F6F2C99816}" type="slidenum">
              <a:rPr lang="en-US" smtClean="0">
                <a:cs typeface="Arial" pitchFamily="34" charset="0"/>
              </a:rPr>
              <a:pPr fontAlgn="base">
                <a:spcBef>
                  <a:spcPct val="0"/>
                </a:spcBef>
                <a:spcAft>
                  <a:spcPct val="0"/>
                </a:spcAft>
                <a:defRPr/>
              </a:pPr>
              <a:t>37</a:t>
            </a:fld>
            <a:endParaRPr lang="en-US" smtClean="0">
              <a:cs typeface="Arial" pitchFamily="34" charset="0"/>
            </a:endParaRPr>
          </a:p>
        </p:txBody>
      </p:sp>
    </p:spTree>
    <p:extLst>
      <p:ext uri="{BB962C8B-B14F-4D97-AF65-F5344CB8AC3E}">
        <p14:creationId xmlns:p14="http://schemas.microsoft.com/office/powerpoint/2010/main" val="328485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30275" eaLnBrk="1" hangingPunct="1">
              <a:spcBef>
                <a:spcPct val="0"/>
              </a:spcBef>
            </a:pPr>
            <a:r>
              <a:rPr lang="en-US" dirty="0" smtClean="0"/>
              <a:t>Source: </a:t>
            </a:r>
          </a:p>
          <a:p>
            <a:pPr defTabSz="930275"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D7E6C0-0842-47B0-A3E5-358B0866E3E2}" type="slidenum">
              <a:rPr lang="en-US" smtClean="0">
                <a:cs typeface="Arial" pitchFamily="34" charset="0"/>
              </a:rPr>
              <a:pPr fontAlgn="base">
                <a:spcBef>
                  <a:spcPct val="0"/>
                </a:spcBef>
                <a:spcAft>
                  <a:spcPct val="0"/>
                </a:spcAft>
                <a:defRPr/>
              </a:pPr>
              <a:t>38</a:t>
            </a:fld>
            <a:endParaRPr lang="en-US" smtClean="0">
              <a:cs typeface="Arial" pitchFamily="34" charset="0"/>
            </a:endParaRPr>
          </a:p>
        </p:txBody>
      </p:sp>
    </p:spTree>
    <p:extLst>
      <p:ext uri="{BB962C8B-B14F-4D97-AF65-F5344CB8AC3E}">
        <p14:creationId xmlns:p14="http://schemas.microsoft.com/office/powerpoint/2010/main" val="2562203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There are a few steps in taking a patient through a thorough counseling session regarding adoption decisions.</a:t>
            </a:r>
          </a:p>
          <a:p>
            <a:pPr defTabSz="930275" eaLnBrk="1" hangingPunct="1">
              <a:spcBef>
                <a:spcPct val="0"/>
              </a:spcBef>
            </a:pPr>
            <a:endParaRPr lang="en-US" smtClean="0"/>
          </a:p>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6DAD2-5852-4070-B195-6E44F618426F}" type="slidenum">
              <a:rPr lang="en-US" smtClean="0">
                <a:cs typeface="Arial" pitchFamily="34" charset="0"/>
              </a:rPr>
              <a:pPr fontAlgn="base">
                <a:spcBef>
                  <a:spcPct val="0"/>
                </a:spcBef>
                <a:spcAft>
                  <a:spcPct val="0"/>
                </a:spcAft>
                <a:defRPr/>
              </a:pPr>
              <a:t>39</a:t>
            </a:fld>
            <a:endParaRPr lang="en-US" smtClean="0">
              <a:cs typeface="Arial" pitchFamily="34" charset="0"/>
            </a:endParaRPr>
          </a:p>
        </p:txBody>
      </p:sp>
    </p:spTree>
    <p:extLst>
      <p:ext uri="{BB962C8B-B14F-4D97-AF65-F5344CB8AC3E}">
        <p14:creationId xmlns:p14="http://schemas.microsoft.com/office/powerpoint/2010/main" val="25674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2006, there were 742,990 pregnancies among women 15–19 in the U.S. 435,436 (58.6%) of these pregnancies ended in births; 200,420  (27%) ended in abortion; 107,130 (14.4%) is the estimated number of miscarriages. </a:t>
            </a:r>
          </a:p>
          <a:p>
            <a:pPr eaLnBrk="1" hangingPunct="1">
              <a:spcBef>
                <a:spcPct val="0"/>
              </a:spcBef>
            </a:pPr>
            <a:endParaRPr lang="en-US" dirty="0" smtClean="0"/>
          </a:p>
          <a:p>
            <a:pPr eaLnBrk="1" hangingPunct="1">
              <a:spcBef>
                <a:spcPct val="0"/>
              </a:spcBef>
            </a:pPr>
            <a:r>
              <a:rPr lang="en-US" dirty="0" smtClean="0"/>
              <a:t>Source: </a:t>
            </a:r>
          </a:p>
          <a:p>
            <a:pPr eaLnBrk="1" hangingPunct="1">
              <a:spcBef>
                <a:spcPct val="0"/>
              </a:spcBef>
            </a:pPr>
            <a:endParaRPr lang="en-US" dirty="0" smtClean="0"/>
          </a:p>
          <a:p>
            <a:pPr eaLnBrk="1" hangingPunct="1">
              <a:spcBef>
                <a:spcPct val="0"/>
              </a:spcBef>
            </a:pPr>
            <a:r>
              <a:rPr lang="en-US" dirty="0" err="1" smtClean="0"/>
              <a:t>Kost</a:t>
            </a:r>
            <a:r>
              <a:rPr lang="en-US" dirty="0" smtClean="0"/>
              <a:t> K, </a:t>
            </a:r>
            <a:r>
              <a:rPr lang="en-US" dirty="0" err="1" smtClean="0"/>
              <a:t>Henshaw</a:t>
            </a:r>
            <a:r>
              <a:rPr lang="en-US" dirty="0" smtClean="0"/>
              <a:t> S, Carlin L; </a:t>
            </a:r>
            <a:r>
              <a:rPr lang="en-US" dirty="0" err="1" smtClean="0"/>
              <a:t>Guttmacher</a:t>
            </a:r>
            <a:r>
              <a:rPr lang="en-US" dirty="0" smtClean="0"/>
              <a:t> Institute. </a:t>
            </a:r>
            <a:r>
              <a:rPr lang="en-US" i="1" dirty="0" smtClean="0"/>
              <a:t>U.S. Teenage Pregnancies, Births, and Abortions: National and State Trends and Trends by Race and Ethnicity, 2010. </a:t>
            </a:r>
            <a:r>
              <a:rPr lang="en-US" dirty="0" smtClean="0"/>
              <a:t>http://</a:t>
            </a:r>
            <a:r>
              <a:rPr lang="en-US" dirty="0" err="1" smtClean="0"/>
              <a:t>www.guttmacher.org</a:t>
            </a:r>
            <a:r>
              <a:rPr lang="en-US" dirty="0" smtClean="0"/>
              <a:t>/pubs/</a:t>
            </a:r>
            <a:r>
              <a:rPr lang="en-US" dirty="0" err="1" smtClean="0"/>
              <a:t>USTPtrends.pdf</a:t>
            </a:r>
            <a:r>
              <a:rPr lang="en-US" dirty="0" smtClean="0"/>
              <a:t>. Accessed September 21, 2010. </a:t>
            </a:r>
          </a:p>
        </p:txBody>
      </p:sp>
    </p:spTree>
    <p:extLst>
      <p:ext uri="{BB962C8B-B14F-4D97-AF65-F5344CB8AC3E}">
        <p14:creationId xmlns:p14="http://schemas.microsoft.com/office/powerpoint/2010/main" val="4148322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47B744-F742-4812-9AEF-2C9CE1BB7F11}" type="slidenum">
              <a:rPr lang="en-US" smtClean="0">
                <a:cs typeface="Arial" pitchFamily="34" charset="0"/>
              </a:rPr>
              <a:pPr fontAlgn="base">
                <a:spcBef>
                  <a:spcPct val="0"/>
                </a:spcBef>
                <a:spcAft>
                  <a:spcPct val="0"/>
                </a:spcAft>
                <a:defRPr/>
              </a:pPr>
              <a:t>40</a:t>
            </a:fld>
            <a:endParaRPr lang="en-US" smtClean="0">
              <a:cs typeface="Arial" pitchFamily="34" charset="0"/>
            </a:endParaRPr>
          </a:p>
        </p:txBody>
      </p:sp>
    </p:spTree>
    <p:extLst>
      <p:ext uri="{BB962C8B-B14F-4D97-AF65-F5344CB8AC3E}">
        <p14:creationId xmlns:p14="http://schemas.microsoft.com/office/powerpoint/2010/main" val="199712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8C408-01E8-45E3-A515-F21F13290784}" type="slidenum">
              <a:rPr lang="en-US" smtClean="0">
                <a:cs typeface="Arial" pitchFamily="34" charset="0"/>
              </a:rPr>
              <a:pPr fontAlgn="base">
                <a:spcBef>
                  <a:spcPct val="0"/>
                </a:spcBef>
                <a:spcAft>
                  <a:spcPct val="0"/>
                </a:spcAft>
                <a:defRPr/>
              </a:pPr>
              <a:t>41</a:t>
            </a:fld>
            <a:endParaRPr lang="en-US" smtClean="0">
              <a:cs typeface="Arial" pitchFamily="34" charset="0"/>
            </a:endParaRPr>
          </a:p>
        </p:txBody>
      </p:sp>
    </p:spTree>
    <p:extLst>
      <p:ext uri="{BB962C8B-B14F-4D97-AF65-F5344CB8AC3E}">
        <p14:creationId xmlns:p14="http://schemas.microsoft.com/office/powerpoint/2010/main" val="927921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dirty="0" smtClean="0"/>
              <a:t>Source:</a:t>
            </a:r>
            <a:r>
              <a:rPr lang="en-US" baseline="0" dirty="0" smtClean="0"/>
              <a:t>  </a:t>
            </a: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E6C91-ED85-49FC-AE58-A7E778B019D4}" type="slidenum">
              <a:rPr lang="en-US" smtClean="0">
                <a:cs typeface="Arial" pitchFamily="34" charset="0"/>
              </a:rPr>
              <a:pPr fontAlgn="base">
                <a:spcBef>
                  <a:spcPct val="0"/>
                </a:spcBef>
                <a:spcAft>
                  <a:spcPct val="0"/>
                </a:spcAft>
                <a:defRPr/>
              </a:pPr>
              <a:t>42</a:t>
            </a:fld>
            <a:endParaRPr lang="en-US" smtClean="0">
              <a:cs typeface="Arial" pitchFamily="34" charset="0"/>
            </a:endParaRPr>
          </a:p>
        </p:txBody>
      </p:sp>
    </p:spTree>
    <p:extLst>
      <p:ext uri="{BB962C8B-B14F-4D97-AF65-F5344CB8AC3E}">
        <p14:creationId xmlns:p14="http://schemas.microsoft.com/office/powerpoint/2010/main" val="1994381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dirty="0" smtClean="0"/>
              <a:t>Source: 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1A2458-94A1-4365-9AEB-AC61BB2C2777}" type="slidenum">
              <a:rPr lang="en-US" smtClean="0">
                <a:cs typeface="Arial" pitchFamily="34" charset="0"/>
              </a:rPr>
              <a:pPr fontAlgn="base">
                <a:spcBef>
                  <a:spcPct val="0"/>
                </a:spcBef>
                <a:spcAft>
                  <a:spcPct val="0"/>
                </a:spcAft>
                <a:defRPr/>
              </a:pPr>
              <a:t>43</a:t>
            </a:fld>
            <a:endParaRPr lang="en-US" smtClean="0">
              <a:cs typeface="Arial" pitchFamily="34" charset="0"/>
            </a:endParaRPr>
          </a:p>
        </p:txBody>
      </p:sp>
    </p:spTree>
    <p:extLst>
      <p:ext uri="{BB962C8B-B14F-4D97-AF65-F5344CB8AC3E}">
        <p14:creationId xmlns:p14="http://schemas.microsoft.com/office/powerpoint/2010/main" val="3167448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Many factors may lead health care providers to be concerned when referring patients for more information on adoption. Some providers may rely on inaccurate and/or outdated perceptions of how the adoption process works in terms of openness and the legal rights of birth mothers. Crisis pregnancy centers—organizations claiming to provide options counseling while instead promoting an exclusively anti-abortion agenda—create further confusion for patients and health care providers looking for accurate, unbiased information on adoption planning.</a:t>
            </a:r>
          </a:p>
        </p:txBody>
      </p:sp>
      <p:sp>
        <p:nvSpPr>
          <p:cNvPr id="4" name="Slide Number Placeholder 3"/>
          <p:cNvSpPr>
            <a:spLocks noGrp="1"/>
          </p:cNvSpPr>
          <p:nvPr>
            <p:ph type="sldNum" sz="quarter" idx="5"/>
          </p:nvPr>
        </p:nvSpPr>
        <p:spPr/>
        <p:txBody>
          <a:bodyPr/>
          <a:lstStyle/>
          <a:p>
            <a:pPr>
              <a:defRPr/>
            </a:pPr>
            <a:fld id="{7EB44C48-7202-4F5F-A55A-AFE129E4F92A}" type="slidenum">
              <a:rPr lang="en-US" smtClean="0"/>
              <a:pPr>
                <a:defRPr/>
              </a:pPr>
              <a:t>45</a:t>
            </a:fld>
            <a:endParaRPr lang="en-US"/>
          </a:p>
        </p:txBody>
      </p:sp>
    </p:spTree>
    <p:extLst>
      <p:ext uri="{BB962C8B-B14F-4D97-AF65-F5344CB8AC3E}">
        <p14:creationId xmlns:p14="http://schemas.microsoft.com/office/powerpoint/2010/main" val="3784346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DA72E1-47D1-4807-A1AA-C1B29358D4A5}" type="slidenum">
              <a:rPr lang="en-US" smtClean="0">
                <a:cs typeface="Arial" pitchFamily="34" charset="0"/>
              </a:rPr>
              <a:pPr fontAlgn="base">
                <a:spcBef>
                  <a:spcPct val="0"/>
                </a:spcBef>
                <a:spcAft>
                  <a:spcPct val="0"/>
                </a:spcAft>
                <a:defRPr/>
              </a:pPr>
              <a:t>46</a:t>
            </a:fld>
            <a:endParaRPr lang="en-US" smtClean="0">
              <a:cs typeface="Arial" pitchFamily="34" charset="0"/>
            </a:endParaRPr>
          </a:p>
        </p:txBody>
      </p:sp>
    </p:spTree>
    <p:extLst>
      <p:ext uri="{BB962C8B-B14F-4D97-AF65-F5344CB8AC3E}">
        <p14:creationId xmlns:p14="http://schemas.microsoft.com/office/powerpoint/2010/main" val="30500832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dirty="0" smtClean="0"/>
              <a:t>From the Spence-Chapin website:</a:t>
            </a:r>
          </a:p>
          <a:p>
            <a:endParaRPr lang="en-US" b="1" u="sng" dirty="0" smtClean="0"/>
          </a:p>
          <a:p>
            <a:r>
              <a:rPr lang="en-US" dirty="0" smtClean="0"/>
              <a:t>History</a:t>
            </a:r>
            <a:r>
              <a:rPr lang="en-US" dirty="0" smtClean="0"/>
              <a:t>: Planned Parenthoods, independent clinics, and community health centers are the first place that women turn when faced with an unintended pregnancy. At the same time, abortion and other reproductive health providers frequently report a need for more concrete knowledge and skills to enable them to introduce the adoption option to their patients; counsel their patients about adoption as part of options counseling; or refer their patients to trustworthy adoption resources. The vast majority of adoption agencies are pro-life institutions; however there are a small but significant number that actively support reproductive freedom. The goal of the Adoption Access Network is to build strong, sustainable partnerships between these agencies and abortion and women’s health centers across the country.</a:t>
            </a:r>
            <a:endParaRPr lang="en-US" sz="1400" dirty="0" smtClean="0"/>
          </a:p>
          <a:p>
            <a:r>
              <a:rPr lang="en-US" dirty="0" smtClean="0"/>
              <a:t> </a:t>
            </a:r>
            <a:endParaRPr lang="en-US" sz="1400" dirty="0" smtClean="0"/>
          </a:p>
          <a:p>
            <a:r>
              <a:rPr lang="en-US" dirty="0" smtClean="0"/>
              <a:t>Accomplishments: Spence-Chapin, the lead agency in this effort, launched a pilot project in 2009 to train designated clinic staff in New York, Pennsylvania, and Ohio on contemporary adoption, integrating adoption fully into options counseling, and supporting patients through the adoption counseling and placement planning. Benchmarks include:</a:t>
            </a:r>
          </a:p>
          <a:p>
            <a:endParaRPr lang="en-US" sz="1400" dirty="0" smtClean="0"/>
          </a:p>
          <a:p>
            <a:pPr>
              <a:buFontTx/>
              <a:buChar char="•"/>
            </a:pPr>
            <a:r>
              <a:rPr lang="en-US" dirty="0" smtClean="0"/>
              <a:t> 15 Adoption Specialists at 8 clinics have been trained since 2009</a:t>
            </a:r>
            <a:endParaRPr lang="en-US" sz="1400" dirty="0" smtClean="0"/>
          </a:p>
          <a:p>
            <a:pPr>
              <a:buFontTx/>
              <a:buChar char="•"/>
            </a:pPr>
            <a:r>
              <a:rPr lang="en-US" dirty="0" smtClean="0"/>
              <a:t> Adoption referrals from partner clinics are up 76%, and our first successful placement through the Network was in May of 2010</a:t>
            </a:r>
            <a:endParaRPr lang="en-US" sz="1400" dirty="0" smtClean="0"/>
          </a:p>
          <a:p>
            <a:pPr>
              <a:buFontTx/>
              <a:buChar char="•"/>
            </a:pPr>
            <a:r>
              <a:rPr lang="en-US" dirty="0" smtClean="0"/>
              <a:t> Patient education materials (posters and informational packets) developed</a:t>
            </a:r>
            <a:endParaRPr lang="en-US" sz="1400" dirty="0" smtClean="0"/>
          </a:p>
          <a:p>
            <a:pPr>
              <a:buFontTx/>
              <a:buChar char="•"/>
            </a:pPr>
            <a:r>
              <a:rPr lang="en-US" dirty="0" smtClean="0"/>
              <a:t> Website and 1-800 number launched Fall 2010</a:t>
            </a:r>
            <a:endParaRPr lang="en-US" sz="1400" dirty="0" smtClean="0"/>
          </a:p>
          <a:p>
            <a:pPr>
              <a:buFontTx/>
              <a:buChar char="•"/>
            </a:pPr>
            <a:r>
              <a:rPr lang="en-US" dirty="0" smtClean="0"/>
              <a:t> Legislative advocacy efforts with federal and local stakeholders</a:t>
            </a:r>
            <a:endParaRPr lang="en-US" sz="1400" dirty="0" smtClean="0"/>
          </a:p>
          <a:p>
            <a:pPr eaLnBrk="1" hangingPunct="1">
              <a:spcBef>
                <a:spcPct val="0"/>
              </a:spcBef>
            </a:pPr>
            <a:endParaRPr lang="en-US" dirty="0" smtClean="0"/>
          </a:p>
          <a:p>
            <a:pPr eaLnBrk="1" hangingPunct="1">
              <a:spcBef>
                <a:spcPct val="0"/>
              </a:spcBef>
            </a:pPr>
            <a:r>
              <a:rPr lang="en-US" dirty="0" smtClean="0"/>
              <a:t>Contact Adoption Access Network through Spence-Chapin Services in New York, NY. 212-360-0239 </a:t>
            </a:r>
          </a:p>
          <a:p>
            <a:pPr eaLnBrk="1" hangingPunct="1">
              <a:spcBef>
                <a:spcPct val="0"/>
              </a:spcBef>
            </a:pPr>
            <a:endParaRPr lang="en-US" dirty="0" smtClean="0"/>
          </a:p>
          <a:p>
            <a:pPr eaLnBrk="1" hangingPunct="1">
              <a:spcBef>
                <a:spcPct val="0"/>
              </a:spcBef>
            </a:pPr>
            <a:r>
              <a:rPr lang="en-US" dirty="0" smtClean="0"/>
              <a:t>http://www.spence-chapin.org/</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A5ACA1-2A58-4A72-B993-A5B37FB1B804}" type="slidenum">
              <a:rPr lang="en-US" smtClean="0">
                <a:cs typeface="Arial" pitchFamily="34" charset="0"/>
              </a:rPr>
              <a:pPr fontAlgn="base">
                <a:spcBef>
                  <a:spcPct val="0"/>
                </a:spcBef>
                <a:spcAft>
                  <a:spcPct val="0"/>
                </a:spcAft>
                <a:defRPr/>
              </a:pPr>
              <a:t>47</a:t>
            </a:fld>
            <a:endParaRPr lang="en-US" smtClean="0">
              <a:cs typeface="Arial" pitchFamily="34" charset="0"/>
            </a:endParaRPr>
          </a:p>
        </p:txBody>
      </p:sp>
    </p:spTree>
    <p:extLst>
      <p:ext uri="{BB962C8B-B14F-4D97-AF65-F5344CB8AC3E}">
        <p14:creationId xmlns:p14="http://schemas.microsoft.com/office/powerpoint/2010/main" val="2346826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Adoption policies vary widely depending on the state of the birth parent, adoption agency, and adoptive family. It is important to understand your state policies regarding the timeline for birth parents to make an adoption plan as well as to change their minds.</a:t>
            </a:r>
          </a:p>
          <a:p>
            <a:pPr defTabSz="930275" eaLnBrk="1" hangingPunct="1">
              <a:spcBef>
                <a:spcPct val="0"/>
              </a:spcBef>
            </a:pPr>
            <a:endParaRPr lang="en-US" smtClean="0"/>
          </a:p>
          <a:p>
            <a:pPr defTabSz="930275" eaLnBrk="1" hangingPunct="1">
              <a:spcBef>
                <a:spcPct val="0"/>
              </a:spcBef>
            </a:pPr>
            <a:r>
              <a:rPr lang="en-US" smtClean="0"/>
              <a:t>If caring for birth mothers in the hospital, there are also specific state policies regarding rights for breastfeeding and keeping the infant in the birth mother’s hospital room after the delivery.</a:t>
            </a:r>
          </a:p>
          <a:p>
            <a:pPr defTabSz="930275" eaLnBrk="1" hangingPunct="1">
              <a:spcBef>
                <a:spcPct val="0"/>
              </a:spcBef>
            </a:pPr>
            <a:endParaRPr lang="en-US" smtClean="0"/>
          </a:p>
          <a:p>
            <a:pPr defTabSz="930275" eaLnBrk="1" hangingPunct="1">
              <a:spcBef>
                <a:spcPct val="0"/>
              </a:spcBef>
            </a:pPr>
            <a:r>
              <a:rPr lang="en-US" smtClean="0"/>
              <a:t>Some of the most important polices to note in terms of referring adolescents to adoption resource are your state’s requirements for parental involvement and requirements for legal counsel.</a:t>
            </a:r>
          </a:p>
          <a:p>
            <a:pPr defTabSz="930275" eaLnBrk="1" hangingPunct="1">
              <a:spcBef>
                <a:spcPct val="0"/>
              </a:spcBef>
            </a:pPr>
            <a:endParaRPr lang="en-US" smtClean="0"/>
          </a:p>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a:p>
            <a:pPr defTabSz="930275"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F4D0CC-EA70-4175-97CE-9E5F0F974269}" type="slidenum">
              <a:rPr lang="en-US" smtClean="0">
                <a:cs typeface="Arial" pitchFamily="34" charset="0"/>
              </a:rPr>
              <a:pPr fontAlgn="base">
                <a:spcBef>
                  <a:spcPct val="0"/>
                </a:spcBef>
                <a:spcAft>
                  <a:spcPct val="0"/>
                </a:spcAft>
                <a:defRPr/>
              </a:pPr>
              <a:t>48</a:t>
            </a:fld>
            <a:endParaRPr lang="en-US" smtClean="0">
              <a:cs typeface="Arial" pitchFamily="34" charset="0"/>
            </a:endParaRPr>
          </a:p>
        </p:txBody>
      </p:sp>
    </p:spTree>
    <p:extLst>
      <p:ext uri="{BB962C8B-B14F-4D97-AF65-F5344CB8AC3E}">
        <p14:creationId xmlns:p14="http://schemas.microsoft.com/office/powerpoint/2010/main" val="14792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dirty="0" smtClean="0"/>
              <a:t>Require parental consent: LA, MI, RI, MN</a:t>
            </a:r>
          </a:p>
          <a:p>
            <a:pPr defTabSz="930275" eaLnBrk="1" hangingPunct="1">
              <a:spcBef>
                <a:spcPct val="0"/>
              </a:spcBef>
            </a:pPr>
            <a:endParaRPr lang="en-US" dirty="0" smtClean="0"/>
          </a:p>
          <a:p>
            <a:pPr defTabSz="930275" eaLnBrk="1" hangingPunct="1">
              <a:spcBef>
                <a:spcPct val="0"/>
              </a:spcBef>
            </a:pPr>
            <a:r>
              <a:rPr lang="en-US" dirty="0" smtClean="0"/>
              <a:t>Require parental notification: PA</a:t>
            </a:r>
          </a:p>
          <a:p>
            <a:pPr defTabSz="930275" eaLnBrk="1" hangingPunct="1">
              <a:spcBef>
                <a:spcPct val="0"/>
              </a:spcBef>
            </a:pPr>
            <a:endParaRPr lang="en-US" dirty="0" smtClean="0"/>
          </a:p>
          <a:p>
            <a:pPr defTabSz="930275" eaLnBrk="1" hangingPunct="1">
              <a:spcBef>
                <a:spcPct val="0"/>
              </a:spcBef>
            </a:pPr>
            <a:r>
              <a:rPr lang="en-US" dirty="0" smtClean="0"/>
              <a:t>Require court appointed counsel: CT, KY, MO, WA (MT requires legal counsel)</a:t>
            </a:r>
          </a:p>
          <a:p>
            <a:pPr defTabSz="930275" eaLnBrk="1" hangingPunct="1">
              <a:spcBef>
                <a:spcPct val="0"/>
              </a:spcBef>
            </a:pPr>
            <a:endParaRPr lang="en-US" dirty="0" smtClean="0"/>
          </a:p>
          <a:p>
            <a:pPr defTabSz="930275" eaLnBrk="1" hangingPunct="1">
              <a:spcBef>
                <a:spcPct val="0"/>
              </a:spcBef>
            </a:pPr>
            <a:r>
              <a:rPr lang="en-US" dirty="0" smtClean="0"/>
              <a:t>Sources:</a:t>
            </a:r>
          </a:p>
          <a:p>
            <a:pPr defTabSz="930275" eaLnBrk="1" hangingPunct="1">
              <a:spcBef>
                <a:spcPct val="0"/>
              </a:spcBef>
            </a:pPr>
            <a:endParaRPr lang="en-US" dirty="0" smtClean="0"/>
          </a:p>
          <a:p>
            <a:pPr defTabSz="930275" eaLnBrk="1" hangingPunct="1">
              <a:spcBef>
                <a:spcPct val="0"/>
              </a:spcBef>
            </a:pPr>
            <a:r>
              <a:rPr lang="en-US" dirty="0" err="1" smtClean="0"/>
              <a:t>Guttmacher</a:t>
            </a:r>
            <a:r>
              <a:rPr lang="en-US" dirty="0" smtClean="0"/>
              <a:t> Institute. State policies in brief; minors’ rights as parents. http://www.guttmacher.org/statecenter/spibs/spib_MRP.pdf. Published 2010. Accessed September 23, 2010.</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4124E-EDC6-4793-B60C-9B769CF69EA6}" type="slidenum">
              <a:rPr lang="en-US" smtClean="0">
                <a:cs typeface="Arial" pitchFamily="34" charset="0"/>
              </a:rPr>
              <a:pPr fontAlgn="base">
                <a:spcBef>
                  <a:spcPct val="0"/>
                </a:spcBef>
                <a:spcAft>
                  <a:spcPct val="0"/>
                </a:spcAft>
                <a:defRPr/>
              </a:pPr>
              <a:t>49</a:t>
            </a:fld>
            <a:endParaRPr lang="en-US" smtClean="0">
              <a:cs typeface="Arial" pitchFamily="34" charset="0"/>
            </a:endParaRPr>
          </a:p>
        </p:txBody>
      </p:sp>
    </p:spTree>
    <p:extLst>
      <p:ext uri="{BB962C8B-B14F-4D97-AF65-F5344CB8AC3E}">
        <p14:creationId xmlns:p14="http://schemas.microsoft.com/office/powerpoint/2010/main" val="3834020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provision of care to patients preparing for an adoption, or who have already made an adoption plan, may include interaction with the birth father, prospective adoptive parents, a hospital social worker, and an adoption agency or adoption attorney as part of the hospital-based adoption experience. Understanding infant adoption—including the history of adoption in the U.S., birth fathers’ rights, and multiple adoption resources—provides health care professionals with essential information that will allow them to provide appropriate, sensitive, nonjudgmental care to all persons involved in the adoption process.</a:t>
            </a:r>
          </a:p>
          <a:p>
            <a:endParaRPr lang="en-US" dirty="0" smtClean="0"/>
          </a:p>
          <a:p>
            <a:r>
              <a:rPr lang="en-US" dirty="0" smtClean="0"/>
              <a:t>Sources: </a:t>
            </a:r>
          </a:p>
          <a:p>
            <a:endParaRPr lang="en-US" dirty="0" smtClean="0"/>
          </a:p>
          <a:p>
            <a:r>
              <a:rPr lang="en-US" dirty="0" smtClean="0"/>
              <a:t>Smith K, Brandon D. The hospital-based adoption process: a primer for perinatal nurses. </a:t>
            </a:r>
            <a:r>
              <a:rPr lang="en-US" i="1" dirty="0" smtClean="0"/>
              <a:t>MCN Am J </a:t>
            </a:r>
            <a:r>
              <a:rPr lang="en-US" i="1" dirty="0" err="1" smtClean="0"/>
              <a:t>Matern</a:t>
            </a:r>
            <a:r>
              <a:rPr lang="en-US" i="1" dirty="0" smtClean="0"/>
              <a:t> Child </a:t>
            </a:r>
            <a:r>
              <a:rPr lang="en-US" i="1" dirty="0" err="1" smtClean="0"/>
              <a:t>Nurs</a:t>
            </a:r>
            <a:r>
              <a:rPr lang="en-US" i="1" dirty="0" smtClean="0"/>
              <a:t>. </a:t>
            </a:r>
            <a:r>
              <a:rPr lang="en-US" dirty="0" smtClean="0"/>
              <a:t>2008 Nov–Dec;33(6):382–388.</a:t>
            </a:r>
          </a:p>
          <a:p>
            <a:endParaRPr lang="en-US" dirty="0" smtClean="0"/>
          </a:p>
          <a:p>
            <a:pPr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4" name="Slide Number Placeholder 3"/>
          <p:cNvSpPr>
            <a:spLocks noGrp="1"/>
          </p:cNvSpPr>
          <p:nvPr>
            <p:ph type="sldNum" sz="quarter" idx="5"/>
          </p:nvPr>
        </p:nvSpPr>
        <p:spPr/>
        <p:txBody>
          <a:bodyPr/>
          <a:lstStyle/>
          <a:p>
            <a:pPr>
              <a:defRPr/>
            </a:pPr>
            <a:fld id="{179A764F-EAD0-43C6-BC18-BC54C8916EEF}" type="slidenum">
              <a:rPr lang="en-US" smtClean="0"/>
              <a:pPr>
                <a:defRPr/>
              </a:pPr>
              <a:t>51</a:t>
            </a:fld>
            <a:endParaRPr lang="en-US"/>
          </a:p>
        </p:txBody>
      </p:sp>
    </p:spTree>
    <p:extLst>
      <p:ext uri="{BB962C8B-B14F-4D97-AF65-F5344CB8AC3E}">
        <p14:creationId xmlns:p14="http://schemas.microsoft.com/office/powerpoint/2010/main" val="2433459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Talking point: The majority of teen pregnancies end in birth. </a:t>
            </a:r>
          </a:p>
          <a:p>
            <a:pPr eaLnBrk="1" hangingPunct="1">
              <a:spcBef>
                <a:spcPct val="0"/>
              </a:spcBef>
            </a:pPr>
            <a:endParaRPr lang="en-US" dirty="0" smtClean="0"/>
          </a:p>
          <a:p>
            <a:pPr eaLnBrk="1" hangingPunct="1">
              <a:spcBef>
                <a:spcPct val="0"/>
              </a:spcBef>
            </a:pPr>
            <a:r>
              <a:rPr lang="en-US" dirty="0" smtClean="0"/>
              <a:t>When we say “teen” we are referring to 15–19 year olds unless otherwise specified. </a:t>
            </a:r>
          </a:p>
          <a:p>
            <a:pPr eaLnBrk="1" hangingPunct="1">
              <a:spcBef>
                <a:spcPct val="0"/>
              </a:spcBef>
            </a:pPr>
            <a:endParaRPr lang="en-US" dirty="0" smtClean="0"/>
          </a:p>
          <a:p>
            <a:pPr eaLnBrk="1" hangingPunct="1">
              <a:spcBef>
                <a:spcPct val="0"/>
              </a:spcBef>
            </a:pPr>
            <a:r>
              <a:rPr lang="en-US" dirty="0" smtClean="0"/>
              <a:t>6% of teenagers aged 15–19 become pregnant. Of this group, the above</a:t>
            </a:r>
            <a:r>
              <a:rPr lang="en-US" baseline="0" dirty="0" smtClean="0"/>
              <a:t> percentages have been computed. </a:t>
            </a:r>
            <a:endParaRPr lang="en-US" dirty="0" smtClean="0"/>
          </a:p>
          <a:p>
            <a:pPr eaLnBrk="1" hangingPunct="1">
              <a:spcBef>
                <a:spcPct val="0"/>
              </a:spcBef>
            </a:pPr>
            <a:endParaRPr lang="en-US" dirty="0" smtClean="0"/>
          </a:p>
          <a:p>
            <a:pPr eaLnBrk="1" hangingPunct="1">
              <a:spcBef>
                <a:spcPct val="0"/>
              </a:spcBef>
            </a:pPr>
            <a:r>
              <a:rPr lang="en-US" dirty="0" smtClean="0"/>
              <a:t>When faced with a pregnancy, an adolescent has three options: </a:t>
            </a:r>
          </a:p>
          <a:p>
            <a:pPr eaLnBrk="1" hangingPunct="1">
              <a:spcBef>
                <a:spcPct val="0"/>
              </a:spcBef>
            </a:pPr>
            <a:endParaRPr lang="en-US" dirty="0" smtClean="0"/>
          </a:p>
          <a:p>
            <a:pPr eaLnBrk="1" hangingPunct="1">
              <a:spcBef>
                <a:spcPct val="0"/>
              </a:spcBef>
            </a:pPr>
            <a:r>
              <a:rPr lang="en-US" dirty="0" smtClean="0"/>
              <a:t>(1) Carrying her pregnancy to delivery and raising the baby. </a:t>
            </a:r>
          </a:p>
          <a:p>
            <a:pPr eaLnBrk="1" hangingPunct="1">
              <a:spcBef>
                <a:spcPct val="0"/>
              </a:spcBef>
            </a:pPr>
            <a:r>
              <a:rPr lang="en-US" dirty="0" smtClean="0"/>
              <a:t>(2) Carrying her pregnancy to delivery and planning an adoption. </a:t>
            </a:r>
          </a:p>
          <a:p>
            <a:pPr eaLnBrk="1" hangingPunct="1">
              <a:spcBef>
                <a:spcPct val="0"/>
              </a:spcBef>
            </a:pPr>
            <a:r>
              <a:rPr lang="en-US" dirty="0" smtClean="0"/>
              <a:t>(3) Terminating her pregnancy. </a:t>
            </a:r>
          </a:p>
          <a:p>
            <a:pPr eaLnBrk="1" hangingPunct="1">
              <a:spcBef>
                <a:spcPct val="0"/>
              </a:spcBef>
            </a:pPr>
            <a:endParaRPr lang="en-US" dirty="0" smtClean="0"/>
          </a:p>
          <a:p>
            <a:pPr eaLnBrk="1" hangingPunct="1">
              <a:spcBef>
                <a:spcPct val="0"/>
              </a:spcBef>
            </a:pPr>
            <a:r>
              <a:rPr lang="en-US" dirty="0" smtClean="0"/>
              <a:t>In 2010, the pregnancy rate among 15–19 year olds was 57.4, abortion rate 14.7, 34.4 birth rate.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Source: </a:t>
            </a:r>
          </a:p>
          <a:p>
            <a:pPr eaLnBrk="1" hangingPunct="1">
              <a:spcBef>
                <a:spcPct val="0"/>
              </a:spcBef>
            </a:pPr>
            <a:r>
              <a:rPr lang="en-US" dirty="0" err="1" smtClean="0"/>
              <a:t>Kost</a:t>
            </a:r>
            <a:r>
              <a:rPr lang="en-US" dirty="0" smtClean="0"/>
              <a:t> K, </a:t>
            </a:r>
            <a:r>
              <a:rPr lang="en-US" dirty="0" err="1" smtClean="0"/>
              <a:t>Henshaw</a:t>
            </a:r>
            <a:r>
              <a:rPr lang="en-US" dirty="0" smtClean="0"/>
              <a:t> S, Carlin L; </a:t>
            </a:r>
            <a:r>
              <a:rPr lang="en-US" dirty="0" err="1" smtClean="0"/>
              <a:t>Guttmacher</a:t>
            </a:r>
            <a:r>
              <a:rPr lang="en-US" dirty="0" smtClean="0"/>
              <a:t> Institute. </a:t>
            </a:r>
            <a:r>
              <a:rPr lang="en-US" i="1" dirty="0" smtClean="0"/>
              <a:t>U.S. Teenage Pregnancies, Births, and Abortions: National and State Trends and Trends by Race and Ethnicity, 2010. </a:t>
            </a:r>
            <a:r>
              <a:rPr lang="en-US" dirty="0" smtClean="0"/>
              <a:t>http://www.guttmacher.org/pubs/USTPtrends.pdf. Accessed September 21, 2010. </a:t>
            </a:r>
          </a:p>
          <a:p>
            <a:endParaRPr lang="en-US" dirty="0" smtClean="0">
              <a:latin typeface="Arial" pitchFamily="34" charset="0"/>
            </a:endParaRPr>
          </a:p>
        </p:txBody>
      </p:sp>
    </p:spTree>
    <p:extLst>
      <p:ext uri="{BB962C8B-B14F-4D97-AF65-F5344CB8AC3E}">
        <p14:creationId xmlns:p14="http://schemas.microsoft.com/office/powerpoint/2010/main" val="3931685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109573"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AC9CD-CC9C-4626-BB49-D456274124CE}" type="slidenum">
              <a:rPr lang="en-US" smtClean="0">
                <a:cs typeface="Arial" pitchFamily="34" charset="0"/>
              </a:rPr>
              <a:pPr fontAlgn="base">
                <a:spcBef>
                  <a:spcPct val="0"/>
                </a:spcBef>
                <a:spcAft>
                  <a:spcPct val="0"/>
                </a:spcAft>
                <a:defRPr/>
              </a:pPr>
              <a:t>52</a:t>
            </a:fld>
            <a:endParaRPr lang="en-US" smtClean="0">
              <a:cs typeface="Arial" pitchFamily="34" charset="0"/>
            </a:endParaRPr>
          </a:p>
        </p:txBody>
      </p:sp>
    </p:spTree>
    <p:extLst>
      <p:ext uri="{BB962C8B-B14F-4D97-AF65-F5344CB8AC3E}">
        <p14:creationId xmlns:p14="http://schemas.microsoft.com/office/powerpoint/2010/main" val="3350897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a:fld id="{DA5B3536-CC2C-4CE0-8E5F-48959ECE6E9C}" type="slidenum">
              <a:rPr lang="en-US" sz="1200"/>
              <a:pPr algn="r"/>
              <a:t>53</a:t>
            </a:fld>
            <a:endParaRPr lang="en-US"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lIns="91421" tIns="45711" rIns="91421" bIns="45711"/>
          <a:lstStyle/>
          <a:p>
            <a:endParaRPr lang="en-US" smtClean="0">
              <a:latin typeface="Arial" pitchFamily="34" charset="0"/>
            </a:endParaRPr>
          </a:p>
        </p:txBody>
      </p:sp>
    </p:spTree>
    <p:extLst>
      <p:ext uri="{BB962C8B-B14F-4D97-AF65-F5344CB8AC3E}">
        <p14:creationId xmlns:p14="http://schemas.microsoft.com/office/powerpoint/2010/main" val="2613375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54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smtClean="0"/>
          </a:p>
        </p:txBody>
      </p:sp>
    </p:spTree>
    <p:extLst>
      <p:ext uri="{BB962C8B-B14F-4D97-AF65-F5344CB8AC3E}">
        <p14:creationId xmlns:p14="http://schemas.microsoft.com/office/powerpoint/2010/main" val="589911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28848354-94C5-4B9F-B192-3A912283AC86}" type="slidenum">
              <a:rPr lang="en-US" sz="1200">
                <a:latin typeface="Calibri" pitchFamily="34" charset="0"/>
              </a:rPr>
              <a:pPr algn="r"/>
              <a:t>57</a:t>
            </a:fld>
            <a:endParaRPr lang="en-US" sz="1200">
              <a:latin typeface="Calibri"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lIns="93172" tIns="46587" rIns="93172" bIns="46587"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204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15396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cs typeface="Arial" pitchFamily="34" charset="0"/>
              </a:rPr>
              <a:t>PRCH © 2005</a:t>
            </a: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72204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does adoption mean to you? What comes to mind when you hear “adoption”? This is an opportunity for feedback from participants.</a:t>
            </a:r>
          </a:p>
          <a:p>
            <a:pPr eaLnBrk="1" hangingPunct="1">
              <a:spcBef>
                <a:spcPct val="0"/>
              </a:spcBef>
            </a:pPr>
            <a:endParaRPr lang="en-US" dirty="0" smtClean="0"/>
          </a:p>
          <a:p>
            <a:pPr eaLnBrk="1" hangingPunct="1">
              <a:spcBef>
                <a:spcPct val="0"/>
              </a:spcBef>
              <a:buFontTx/>
              <a:buChar char="•"/>
            </a:pPr>
            <a:r>
              <a:rPr lang="en-US" dirty="0" smtClean="0"/>
              <a:t> International adoption?</a:t>
            </a:r>
          </a:p>
          <a:p>
            <a:pPr eaLnBrk="1" hangingPunct="1">
              <a:spcBef>
                <a:spcPct val="0"/>
              </a:spcBef>
              <a:buFontTx/>
              <a:buChar char="•"/>
            </a:pPr>
            <a:r>
              <a:rPr lang="en-US" dirty="0" smtClean="0"/>
              <a:t> Young women in the ’50s sent “away” to maternity homes until their babies were delivered and placed for adoption?</a:t>
            </a:r>
          </a:p>
          <a:p>
            <a:pPr eaLnBrk="1" hangingPunct="1">
              <a:spcBef>
                <a:spcPct val="0"/>
              </a:spcBef>
              <a:buFontTx/>
              <a:buChar char="•"/>
            </a:pPr>
            <a:r>
              <a:rPr lang="en-US" dirty="0" smtClean="0"/>
              <a:t> Foster care?</a:t>
            </a:r>
          </a:p>
          <a:p>
            <a:pPr eaLnBrk="1" hangingPunct="1">
              <a:spcBef>
                <a:spcPct val="0"/>
              </a:spcBef>
              <a:buFontTx/>
              <a:buChar char="•"/>
            </a:pPr>
            <a:r>
              <a:rPr lang="en-US" dirty="0" smtClean="0"/>
              <a:t> Same-sex parenting?</a:t>
            </a:r>
          </a:p>
          <a:p>
            <a:pPr eaLnBrk="1" hangingPunct="1">
              <a:spcBef>
                <a:spcPct val="0"/>
              </a:spcBef>
              <a:buFontTx/>
              <a:buChar char="•"/>
            </a:pPr>
            <a:endParaRPr lang="en-US" dirty="0" smtClean="0"/>
          </a:p>
          <a:p>
            <a:pPr eaLnBrk="1" hangingPunct="1">
              <a:spcBef>
                <a:spcPct val="0"/>
              </a:spcBef>
            </a:pPr>
            <a:r>
              <a:rPr lang="en-US" dirty="0" smtClean="0"/>
              <a:t>Before counseling young patients considering adoption, it is important to understand your personal beliefs and how they might affect your practice. Are any of your beliefs about adoption outdated? What is adoption like for women today?</a:t>
            </a:r>
          </a:p>
          <a:p>
            <a:pPr eaLnBrk="1" hangingPunct="1">
              <a:spcBef>
                <a:spcPct val="0"/>
              </a:spcBef>
            </a:pPr>
            <a:endParaRPr lang="en-US" dirty="0" smtClean="0"/>
          </a:p>
          <a:p>
            <a:pPr eaLnBrk="1" hangingPunct="1">
              <a:spcBef>
                <a:spcPct val="0"/>
              </a:spcBef>
            </a:pPr>
            <a:r>
              <a:rPr lang="en-US" dirty="0" smtClean="0"/>
              <a:t>Source: </a:t>
            </a:r>
          </a:p>
          <a:p>
            <a:pPr eaLnBrk="1" hangingPunct="1">
              <a:spcBef>
                <a:spcPct val="0"/>
              </a:spcBef>
            </a:pPr>
            <a:endParaRPr lang="en-US" dirty="0" smtClean="0"/>
          </a:p>
          <a:p>
            <a:pPr eaLnBrk="1" hangingPunct="1">
              <a:spcBef>
                <a:spcPct val="0"/>
              </a:spcBef>
            </a:pPr>
            <a:r>
              <a:rPr lang="en-US" dirty="0" smtClean="0"/>
              <a:t>Content on this slide was provided by staff in the Spence-Chapin Services Community Outreach and Advocacy Department as well as from their workshop, Ensuring Access to the Adoption Option: Skills and Tools for Health Professionals.</a:t>
            </a:r>
          </a:p>
          <a:p>
            <a:pPr eaLnBrk="1" hangingPunct="1">
              <a:spcBef>
                <a:spcPct val="0"/>
              </a:spcBef>
            </a:pPr>
            <a:endParaRPr lang="en-US"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DD8DF9-9E60-4910-A53D-F412C9297C43}" type="slidenum">
              <a:rPr lang="en-US" smtClean="0">
                <a:cs typeface="Arial" pitchFamily="34" charset="0"/>
              </a:rPr>
              <a:pPr fontAlgn="base">
                <a:spcBef>
                  <a:spcPct val="0"/>
                </a:spcBef>
                <a:spcAft>
                  <a:spcPct val="0"/>
                </a:spcAft>
                <a:defRPr/>
              </a:pPr>
              <a:t>8</a:t>
            </a:fld>
            <a:endParaRPr lang="en-US" smtClean="0">
              <a:cs typeface="Arial" pitchFamily="34" charset="0"/>
            </a:endParaRPr>
          </a:p>
        </p:txBody>
      </p:sp>
    </p:spTree>
    <p:extLst>
      <p:ext uri="{BB962C8B-B14F-4D97-AF65-F5344CB8AC3E}">
        <p14:creationId xmlns:p14="http://schemas.microsoft.com/office/powerpoint/2010/main" val="82821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r>
              <a:rPr lang="en-US" smtClean="0"/>
              <a:t>What is your understanding/perception of what is like for an adolescent to go through the process of an adoption plan?</a:t>
            </a:r>
          </a:p>
          <a:p>
            <a:pPr defTabSz="930275" eaLnBrk="1" hangingPunct="1">
              <a:spcBef>
                <a:spcPct val="0"/>
              </a:spcBef>
            </a:pPr>
            <a:endParaRPr lang="en-US" smtClean="0"/>
          </a:p>
          <a:p>
            <a:pPr defTabSz="930275" eaLnBrk="1" hangingPunct="1">
              <a:spcBef>
                <a:spcPct val="0"/>
              </a:spcBef>
            </a:pPr>
            <a:r>
              <a:rPr lang="en-US" smtClean="0"/>
              <a:t>Where does your understanding of adoption come from? How has personal experience with adoption and patients making adoption plans affected your counseling?</a:t>
            </a:r>
          </a:p>
          <a:p>
            <a:pPr defTabSz="930275" eaLnBrk="1" hangingPunct="1">
              <a:spcBef>
                <a:spcPct val="0"/>
              </a:spcBef>
            </a:pPr>
            <a:endParaRPr lang="en-US" smtClean="0"/>
          </a:p>
          <a:p>
            <a:pPr defTabSz="930275" eaLnBrk="1" hangingPunct="1">
              <a:spcBef>
                <a:spcPct val="0"/>
              </a:spcBef>
            </a:pPr>
            <a:r>
              <a:rPr lang="en-US" smtClean="0"/>
              <a:t>Source: </a:t>
            </a:r>
          </a:p>
          <a:p>
            <a:pPr defTabSz="930275" eaLnBrk="1" hangingPunct="1">
              <a:spcBef>
                <a:spcPct val="0"/>
              </a:spcBef>
            </a:pPr>
            <a:endParaRPr lang="en-US" smtClean="0"/>
          </a:p>
          <a:p>
            <a:pPr defTabSz="930275" eaLnBrk="1" hangingPunct="1">
              <a:spcBef>
                <a:spcPct val="0"/>
              </a:spcBef>
            </a:pPr>
            <a:r>
              <a:rPr lang="en-US" smtClean="0"/>
              <a:t>Content on this slide was provided by staff in the Spence-Chapin Services Community Outreach and Advocacy Department as well as from their workshop, Ensuring Access to the Adoption Option: Skills and Tools for Health Professionals.</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7A130-7771-4D4B-B937-988BA0E9FBBF}" type="slidenum">
              <a:rPr lang="en-US" smtClean="0">
                <a:cs typeface="Arial" pitchFamily="34" charset="0"/>
              </a:rPr>
              <a:pPr fontAlgn="base">
                <a:spcBef>
                  <a:spcPct val="0"/>
                </a:spcBef>
                <a:spcAft>
                  <a:spcPct val="0"/>
                </a:spcAft>
                <a:defRPr/>
              </a:pPr>
              <a:t>9</a:t>
            </a:fld>
            <a:endParaRPr lang="en-US" smtClean="0">
              <a:cs typeface="Arial" pitchFamily="34" charset="0"/>
            </a:endParaRPr>
          </a:p>
        </p:txBody>
      </p:sp>
    </p:spTree>
    <p:extLst>
      <p:ext uri="{BB962C8B-B14F-4D97-AF65-F5344CB8AC3E}">
        <p14:creationId xmlns:p14="http://schemas.microsoft.com/office/powerpoint/2010/main" val="999775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pPr>
              <a:defRPr/>
            </a:pPr>
            <a:endParaRPr lang="en-US"/>
          </a:p>
        </p:txBody>
      </p:sp>
      <p:grpSp>
        <p:nvGrpSpPr>
          <p:cNvPr id="6" name="Group 11"/>
          <p:cNvGrpSpPr>
            <a:grpSpLocks/>
          </p:cNvGrpSpPr>
          <p:nvPr/>
        </p:nvGrpSpPr>
        <p:grpSpPr bwMode="auto">
          <a:xfrm>
            <a:off x="685800" y="5029200"/>
            <a:ext cx="2133600" cy="1271588"/>
            <a:chOff x="685800" y="5029200"/>
            <a:chExt cx="2133600" cy="1271588"/>
          </a:xfrm>
        </p:grpSpPr>
        <p:pic>
          <p:nvPicPr>
            <p:cNvPr id="7" name="Picture 14" descr="PRH LOGO_CMYK"/>
            <p:cNvPicPr>
              <a:picLocks noChangeAspect="1" noChangeArrowheads="1"/>
            </p:cNvPicPr>
            <p:nvPr userDrawn="1"/>
          </p:nvPicPr>
          <p:blipFill>
            <a:blip r:embed="rId2"/>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8"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pPr>
                <a:defRPr/>
              </a:pPr>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9"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defRPr/>
            </a:pPr>
            <a:endParaRPr lang="en-US"/>
          </a:p>
        </p:txBody>
      </p:sp>
      <p:sp>
        <p:nvSpPr>
          <p:cNvPr id="2" name="Title 1"/>
          <p:cNvSpPr>
            <a:spLocks noGrp="1"/>
          </p:cNvSpPr>
          <p:nvPr>
            <p:ph type="ctrTitle"/>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685800" y="4838700"/>
            <a:ext cx="7772400" cy="1470025"/>
          </a:xfrm>
        </p:spPr>
        <p:txBody>
          <a:bodyPr/>
          <a:lstStyle>
            <a:lvl1pPr algn="ctr">
              <a:defRPr sz="4000">
                <a:ln>
                  <a:noFill/>
                </a:ln>
                <a:latin typeface="Arial Black" pitchFamily="34" charset="0"/>
              </a:defRPr>
            </a:lvl1pPr>
          </a:lstStyle>
          <a:p>
            <a:r>
              <a:rPr lang="en-US" smtClean="0"/>
              <a:t>Click to edit Master title style</a:t>
            </a:r>
            <a:endParaRPr lang="en-US" dirty="0"/>
          </a:p>
        </p:txBody>
      </p:sp>
      <p:sp>
        <p:nvSpPr>
          <p:cNvPr id="112643" name="Rectangle 3"/>
          <p:cNvSpPr>
            <a:spLocks noGrp="1" noChangeArrowheads="1"/>
          </p:cNvSpPr>
          <p:nvPr>
            <p:ph type="subTitle" idx="1"/>
          </p:nvPr>
        </p:nvSpPr>
        <p:spPr>
          <a:xfrm>
            <a:off x="1371600" y="6019800"/>
            <a:ext cx="6400800" cy="685800"/>
          </a:xfrm>
          <a:prstGeom prst="rect">
            <a:avLst/>
          </a:prstGeo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ln>
                  <a:noFill/>
                </a:ln>
              </a:defRPr>
            </a:lvl1pPr>
          </a:lstStyle>
          <a:p>
            <a:r>
              <a:rPr lang="en-US" smtClean="0"/>
              <a:t>Click to edit Master title style</a:t>
            </a:r>
            <a:endParaRPr lang="en-US" dirty="0"/>
          </a:p>
        </p:txBody>
      </p:sp>
      <p:sp>
        <p:nvSpPr>
          <p:cNvPr id="5" name="Slide Number Placeholder 11"/>
          <p:cNvSpPr>
            <a:spLocks noGrp="1"/>
          </p:cNvSpPr>
          <p:nvPr>
            <p:ph type="sldNum" sz="quarter" idx="11"/>
          </p:nvPr>
        </p:nvSpPr>
        <p:spPr>
          <a:xfrm>
            <a:off x="7010400" y="6381750"/>
            <a:ext cx="2133600" cy="476250"/>
          </a:xfrm>
          <a:prstGeom prst="rect">
            <a:avLst/>
          </a:prstGeom>
        </p:spPr>
        <p:txBody>
          <a:bodyPr/>
          <a:lstStyle>
            <a:lvl1pPr>
              <a:defRPr/>
            </a:lvl1pPr>
          </a:lstStyle>
          <a:p>
            <a:pPr>
              <a:defRPr/>
            </a:pPr>
            <a:fld id="{A0F64DCE-96ED-4408-BD65-5242FBA8CD20}" type="slidenum">
              <a:rPr lang="en-US"/>
              <a:pPr>
                <a:defRPr/>
              </a:pPr>
              <a:t>‹#›</a:t>
            </a:fld>
            <a:endParaRPr lang="en-US"/>
          </a:p>
        </p:txBody>
      </p:sp>
      <p:sp>
        <p:nvSpPr>
          <p:cNvPr id="6" name="Footer Placeholder 12"/>
          <p:cNvSpPr>
            <a:spLocks noGrp="1"/>
          </p:cNvSpPr>
          <p:nvPr>
            <p:ph type="ftr" sz="quarter" idx="12"/>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6" name="Footer Placeholder 6"/>
          <p:cNvSpPr>
            <a:spLocks noGrp="1"/>
          </p:cNvSpPr>
          <p:nvPr>
            <p:ph type="ftr" sz="quarter" idx="11"/>
          </p:nvPr>
        </p:nvSpPr>
        <p:spPr>
          <a:xfrm>
            <a:off x="3124200" y="6248400"/>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grpSp>
        <p:nvGrpSpPr>
          <p:cNvPr id="5" name="Group 9"/>
          <p:cNvGrpSpPr>
            <a:grpSpLocks/>
          </p:cNvGrpSpPr>
          <p:nvPr/>
        </p:nvGrpSpPr>
        <p:grpSpPr bwMode="auto">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pPr>
              <a:defRPr/>
            </a:pPr>
            <a:endParaRPr lang="en-US"/>
          </a:p>
        </p:txBody>
      </p:sp>
      <p:grpSp>
        <p:nvGrpSpPr>
          <p:cNvPr id="5" name="Group 10"/>
          <p:cNvGrpSpPr>
            <a:grpSpLocks/>
          </p:cNvGrpSpPr>
          <p:nvPr/>
        </p:nvGrpSpPr>
        <p:grpSpPr bwMode="auto">
          <a:xfrm>
            <a:off x="762000" y="4849813"/>
            <a:ext cx="1524000" cy="865187"/>
            <a:chOff x="762000" y="4849813"/>
            <a:chExt cx="1524000" cy="865187"/>
          </a:xfrm>
        </p:grpSpPr>
        <p:pic>
          <p:nvPicPr>
            <p:cNvPr id="6" name="Picture 9" descr="PRH LOGO_CMYK"/>
            <p:cNvPicPr>
              <a:picLocks noChangeAspect="1" noChangeArrowheads="1"/>
            </p:cNvPicPr>
            <p:nvPr userDrawn="1"/>
          </p:nvPicPr>
          <p:blipFill>
            <a:blip r:embed="rId2"/>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7"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pPr>
                <a:defRPr/>
              </a:pPr>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9"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defRPr/>
            </a:pPr>
            <a:endParaRPr lang="en-US"/>
          </a:p>
        </p:txBody>
      </p:sp>
      <p:sp>
        <p:nvSpPr>
          <p:cNvPr id="8" name="Text Placeholder 7"/>
          <p:cNvSpPr>
            <a:spLocks noGrp="1"/>
          </p:cNvSpPr>
          <p:nvPr>
            <p:ph type="body" sz="quarter" idx="10"/>
          </p:nvPr>
        </p:nvSpPr>
        <p:spPr>
          <a:xfrm>
            <a:off x="2667000" y="4419600"/>
            <a:ext cx="63246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defRPr>
            </a:lvl1pPr>
          </a:lstStyle>
          <a:p>
            <a:pPr lvl="0"/>
            <a:r>
              <a:rPr lang="en-US" smtClean="0"/>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grpSp>
        <p:nvGrpSpPr>
          <p:cNvPr id="3" name="Group 6"/>
          <p:cNvGrpSpPr>
            <a:grpSpLocks/>
          </p:cNvGrpSpPr>
          <p:nvPr/>
        </p:nvGrpSpPr>
        <p:grpSpPr bwMode="auto">
          <a:xfrm>
            <a:off x="685800" y="6094413"/>
            <a:ext cx="1143000" cy="611187"/>
            <a:chOff x="685800" y="6094413"/>
            <a:chExt cx="1143000" cy="611187"/>
          </a:xfrm>
        </p:grpSpPr>
        <p:pic>
          <p:nvPicPr>
            <p:cNvPr id="4"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5"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7"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9" name="Title 8"/>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3" descr="PRH LOGO_CMYK"/>
          <p:cNvPicPr>
            <a:picLocks noChangeAspect="1" noChangeArrowheads="1"/>
          </p:cNvPicPr>
          <p:nvPr/>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2" name="Title 1"/>
          <p:cNvSpPr>
            <a:spLocks noGrp="1"/>
          </p:cNvSpPr>
          <p:nvPr>
            <p:ph type="title"/>
          </p:nvPr>
        </p:nvSpPr>
        <p:spPr>
          <a:xfrm>
            <a:off x="457200" y="152400"/>
            <a:ext cx="8077200" cy="8382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p:cNvGrpSpPr>
            <a:grpSpLocks/>
          </p:cNvGrpSpPr>
          <p:nvPr/>
        </p:nvGrpSpPr>
        <p:grpSpPr bwMode="auto">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2" name="Title 1"/>
          <p:cNvSpPr>
            <a:spLocks noGrp="1"/>
          </p:cNvSpPr>
          <p:nvPr>
            <p:ph type="title"/>
          </p:nvPr>
        </p:nvSpPr>
        <p:spPr>
          <a:xfrm>
            <a:off x="457200" y="0"/>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vl1pPr>
            <a:lvl2pPr>
              <a:buClr>
                <a:schemeClr val="accent1"/>
              </a:buClr>
              <a:defRPr sz="2000"/>
            </a:lvl2pPr>
            <a:lvl3pPr>
              <a:defRPr sz="1800"/>
            </a:lvl3pPr>
            <a:lvl4pPr>
              <a:buClr>
                <a:schemeClr val="accent1"/>
              </a:buCl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a:grpSpLocks/>
          </p:cNvGrpSpPr>
          <p:nvPr/>
        </p:nvGrpSpPr>
        <p:grpSpPr bwMode="auto">
          <a:xfrm>
            <a:off x="685800" y="6094413"/>
            <a:ext cx="1143000" cy="611187"/>
            <a:chOff x="685800" y="6094413"/>
            <a:chExt cx="1143000" cy="611187"/>
          </a:xfrm>
        </p:grpSpPr>
        <p:pic>
          <p:nvPicPr>
            <p:cNvPr id="3"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4"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6"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2" name="Title 1"/>
          <p:cNvSpPr>
            <a:spLocks noGrp="1"/>
          </p:cNvSpPr>
          <p:nvPr>
            <p:ph type="title"/>
          </p:nvPr>
        </p:nvSpPr>
        <p:spPr>
          <a:xfrm>
            <a:off x="457200" y="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vl1pPr>
            <a:lvl2pPr>
              <a:buClr>
                <a:schemeClr val="accent1"/>
              </a:buClr>
              <a:defRPr sz="2200"/>
            </a:lvl2pPr>
            <a:lvl3pPr>
              <a:defRPr sz="2000"/>
            </a:lvl3pPr>
            <a:lvl4pPr>
              <a:buClr>
                <a:schemeClr val="accent1"/>
              </a:buCl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pPr>
                <a:defRPr/>
              </a:pPr>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pPr>
              <a:defRPr/>
            </a:pPr>
            <a:endParaRPr lang="en-US"/>
          </a:p>
        </p:txBody>
      </p:sp>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pPr>
              <a:defRPr/>
            </a:pPr>
            <a:endParaRPr lang="en-US"/>
          </a:p>
        </p:txBody>
      </p:sp>
      <p:sp>
        <p:nvSpPr>
          <p:cNvPr id="9" name="Rectangle 9"/>
          <p:cNvSpPr txBox="1">
            <a:spLocks noChangeArrowheads="1"/>
          </p:cNvSpPr>
          <p:nvPr/>
        </p:nvSpPr>
        <p:spPr>
          <a:xfrm>
            <a:off x="685800" y="152400"/>
            <a:ext cx="7772400" cy="914400"/>
          </a:xfrm>
          <a:prstGeom prst="rect">
            <a:avLst/>
          </a:prstGeom>
          <a:noFill/>
        </p:spPr>
        <p:txBody>
          <a:bodyPr/>
          <a:lstStyle/>
          <a:p>
            <a:pPr algn="ctr" fontAlgn="auto">
              <a:spcAft>
                <a:spcPts val="0"/>
              </a:spcAft>
              <a:defRPr/>
            </a:pPr>
            <a:endParaRPr lang="en-US" sz="3400" dirty="0">
              <a:solidFill>
                <a:schemeClr val="bg1"/>
              </a:solidFill>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indent="-342900" fontAlgn="auto">
              <a:spcBef>
                <a:spcPct val="20000"/>
              </a:spcBef>
              <a:spcAft>
                <a:spcPts val="0"/>
              </a:spcAft>
              <a:buClr>
                <a:srgbClr val="196AB0"/>
              </a:buClr>
              <a:buFont typeface="Wingdings 3" pitchFamily="32" charset="2"/>
              <a:buChar char=""/>
              <a:defRPr/>
            </a:pPr>
            <a:endParaRPr lang="en-US" dirty="0">
              <a:latin typeface="Adobe Garamond Pro" pitchFamily="32" charset="0"/>
              <a:cs typeface="+mn-cs"/>
            </a:endParaRPr>
          </a:p>
        </p:txBody>
      </p:sp>
      <p:sp>
        <p:nvSpPr>
          <p:cNvPr id="1029" name="Title Placeholder 15"/>
          <p:cNvSpPr>
            <a:spLocks noGrp="1"/>
          </p:cNvSpPr>
          <p:nvPr>
            <p:ph type="title"/>
          </p:nvPr>
        </p:nvSpPr>
        <p:spPr bwMode="auto">
          <a:xfrm>
            <a:off x="457200" y="7620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Lst>
  <p:hf hdr="0" ftr="0" dt="0"/>
  <p:txStyles>
    <p:titleStyle>
      <a:lvl1pPr algn="ctr" rtl="0" fontAlgn="base">
        <a:spcBef>
          <a:spcPct val="0"/>
        </a:spcBef>
        <a:spcAft>
          <a:spcPct val="0"/>
        </a:spcAft>
        <a:defRPr lang="en-US" sz="3600" kern="1200" dirty="0">
          <a:solidFill>
            <a:schemeClr val="bg1"/>
          </a:solidFill>
          <a:latin typeface="+mj-lt"/>
          <a:ea typeface="+mn-ea"/>
          <a:cs typeface="+mn-cs"/>
        </a:defRPr>
      </a:lvl1pPr>
      <a:lvl2pPr algn="ctr" rtl="0" fontAlgn="base">
        <a:spcBef>
          <a:spcPct val="0"/>
        </a:spcBef>
        <a:spcAft>
          <a:spcPct val="0"/>
        </a:spcAft>
        <a:defRPr sz="3600">
          <a:solidFill>
            <a:schemeClr val="bg1"/>
          </a:solidFill>
          <a:latin typeface="Adobe Garamond Pro Bold"/>
        </a:defRPr>
      </a:lvl2pPr>
      <a:lvl3pPr algn="ctr" rtl="0" fontAlgn="base">
        <a:spcBef>
          <a:spcPct val="0"/>
        </a:spcBef>
        <a:spcAft>
          <a:spcPct val="0"/>
        </a:spcAft>
        <a:defRPr sz="3600">
          <a:solidFill>
            <a:schemeClr val="bg1"/>
          </a:solidFill>
          <a:latin typeface="Adobe Garamond Pro Bold"/>
        </a:defRPr>
      </a:lvl3pPr>
      <a:lvl4pPr algn="ctr" rtl="0" fontAlgn="base">
        <a:spcBef>
          <a:spcPct val="0"/>
        </a:spcBef>
        <a:spcAft>
          <a:spcPct val="0"/>
        </a:spcAft>
        <a:defRPr sz="3600">
          <a:solidFill>
            <a:schemeClr val="bg1"/>
          </a:solidFill>
          <a:latin typeface="Adobe Garamond Pro Bold"/>
        </a:defRPr>
      </a:lvl4pPr>
      <a:lvl5pPr algn="ctr" rtl="0" fontAlgn="base">
        <a:spcBef>
          <a:spcPct val="0"/>
        </a:spcBef>
        <a:spcAft>
          <a:spcPct val="0"/>
        </a:spcAft>
        <a:defRPr sz="3600">
          <a:solidFill>
            <a:schemeClr val="bg1"/>
          </a:solidFill>
          <a:latin typeface="Adobe Garamond Pro Bold"/>
        </a:defRPr>
      </a:lvl5pPr>
      <a:lvl6pPr marL="457200" algn="ctr" rtl="0" fontAlgn="base">
        <a:spcBef>
          <a:spcPct val="0"/>
        </a:spcBef>
        <a:spcAft>
          <a:spcPct val="0"/>
        </a:spcAft>
        <a:defRPr sz="3600">
          <a:solidFill>
            <a:schemeClr val="bg1"/>
          </a:solidFill>
          <a:latin typeface="Adobe Garamond Pro Bold"/>
        </a:defRPr>
      </a:lvl6pPr>
      <a:lvl7pPr marL="914400" algn="ctr" rtl="0" fontAlgn="base">
        <a:spcBef>
          <a:spcPct val="0"/>
        </a:spcBef>
        <a:spcAft>
          <a:spcPct val="0"/>
        </a:spcAft>
        <a:defRPr sz="3600">
          <a:solidFill>
            <a:schemeClr val="bg1"/>
          </a:solidFill>
          <a:latin typeface="Adobe Garamond Pro Bold"/>
        </a:defRPr>
      </a:lvl7pPr>
      <a:lvl8pPr marL="1371600" algn="ctr" rtl="0" fontAlgn="base">
        <a:spcBef>
          <a:spcPct val="0"/>
        </a:spcBef>
        <a:spcAft>
          <a:spcPct val="0"/>
        </a:spcAft>
        <a:defRPr sz="3600">
          <a:solidFill>
            <a:schemeClr val="bg1"/>
          </a:solidFill>
          <a:latin typeface="Adobe Garamond Pro Bold"/>
        </a:defRPr>
      </a:lvl8pPr>
      <a:lvl9pPr marL="1828800" algn="ctr" rtl="0" fontAlgn="base">
        <a:spcBef>
          <a:spcPct val="0"/>
        </a:spcBef>
        <a:spcAft>
          <a:spcPct val="0"/>
        </a:spcAft>
        <a:defRPr sz="3600">
          <a:solidFill>
            <a:schemeClr val="bg1"/>
          </a:solidFill>
          <a:latin typeface="Adobe Garamond Pro Bold"/>
        </a:defRPr>
      </a:lvl9pPr>
    </p:titleStyle>
    <p:bodyStyle>
      <a:lvl1pPr marL="342900" indent="-342900" algn="l" rtl="0" fontAlgn="base">
        <a:spcBef>
          <a:spcPct val="20000"/>
        </a:spcBef>
        <a:spcAft>
          <a:spcPct val="0"/>
        </a:spcAft>
        <a:buClr>
          <a:srgbClr val="0070C0"/>
        </a:buClr>
        <a:buFont typeface="Wingdings 3" pitchFamily="18" charset="2"/>
        <a:buChar char=""/>
        <a:defRPr lang="en-US" sz="2200" kern="1200" dirty="0">
          <a:solidFill>
            <a:schemeClr val="tx1"/>
          </a:solidFill>
          <a:latin typeface="Adobe Garamond Pro Bold" pitchFamily="32" charset="0"/>
          <a:ea typeface="+mn-ea"/>
          <a:cs typeface="+mn-cs"/>
        </a:defRPr>
      </a:lvl1pPr>
      <a:lvl2pPr marL="742950" indent="-285750" algn="l" rtl="0" fontAlgn="base">
        <a:spcBef>
          <a:spcPct val="20000"/>
        </a:spcBef>
        <a:spcAft>
          <a:spcPct val="0"/>
        </a:spcAft>
        <a:buClr>
          <a:srgbClr val="F79646"/>
        </a:buClr>
        <a:buFont typeface="Wingdings 3" pitchFamily="18" charset="2"/>
        <a:buChar char=""/>
        <a:defRPr lang="en-US" kern="1200" dirty="0">
          <a:solidFill>
            <a:schemeClr val="tx1"/>
          </a:solidFill>
          <a:latin typeface="Adobe Garamond Pro Bold" pitchFamily="32" charset="0"/>
          <a:ea typeface="+mn-ea"/>
          <a:cs typeface="+mn-cs"/>
        </a:defRPr>
      </a:lvl2pPr>
      <a:lvl3pPr marL="1143000" indent="-228600" algn="l" rtl="0" fontAlgn="base">
        <a:spcBef>
          <a:spcPct val="20000"/>
        </a:spcBef>
        <a:spcAft>
          <a:spcPct val="0"/>
        </a:spcAft>
        <a:buClr>
          <a:srgbClr val="FFC000"/>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www.openadoptioninsight.org/" TargetMode="External"/><Relationship Id="rId3" Type="http://schemas.openxmlformats.org/officeDocument/2006/relationships/hyperlink" Target="http://www.spence-chapin.org/" TargetMode="External"/><Relationship Id="rId7" Type="http://schemas.openxmlformats.org/officeDocument/2006/relationships/hyperlink" Target="http://www.openadoption.org/index.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www.adoption.org/" TargetMode="External"/><Relationship Id="rId5" Type="http://schemas.openxmlformats.org/officeDocument/2006/relationships/hyperlink" Target="http://www.childwelfare.gov/" TargetMode="External"/><Relationship Id="rId4" Type="http://schemas.openxmlformats.org/officeDocument/2006/relationships/hyperlink" Target="http://www.adoptioninstitute.org/"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2.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2.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p:txBody>
          <a:bodyPr/>
          <a:lstStyle/>
          <a:p>
            <a:r>
              <a:rPr lang="en-US" smtClean="0"/>
              <a:t>Adoption and Adolescents</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mtClean="0"/>
              <a:t>Common Perceptions of Adoption</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A variety of adoption options exist that are not always represented in popular culture</a:t>
            </a:r>
          </a:p>
          <a:p>
            <a:r>
              <a:rPr lang="en-US" smtClean="0"/>
              <a:t>What are the effects of preconceptions about adoption?</a:t>
            </a:r>
          </a:p>
          <a:p>
            <a:pPr lvl="1"/>
            <a:r>
              <a:rPr lang="en-US" smtClean="0"/>
              <a:t>On patients</a:t>
            </a:r>
          </a:p>
          <a:p>
            <a:pPr lvl="1"/>
            <a:r>
              <a:rPr lang="en-US" smtClean="0"/>
              <a:t>On providers</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When to Provide Adoption Counseling</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Screen patients for further adoption counseling when they are</a:t>
            </a:r>
          </a:p>
          <a:p>
            <a:pPr lvl="1"/>
            <a:r>
              <a:rPr lang="en-US" smtClean="0"/>
              <a:t>Highly ambivalent about parenting</a:t>
            </a:r>
          </a:p>
          <a:p>
            <a:pPr lvl="1"/>
            <a:r>
              <a:rPr lang="en-US" smtClean="0"/>
              <a:t>Too far along in pregnancy to access abortion but don’t want to parent</a:t>
            </a:r>
          </a:p>
          <a:p>
            <a:pPr lvl="1"/>
            <a:r>
              <a:rPr lang="en-US" smtClean="0"/>
              <a:t>Vocal about personal beliefs opposing abortion</a:t>
            </a:r>
          </a:p>
          <a:p>
            <a:pPr lvl="1"/>
            <a:r>
              <a:rPr lang="en-US" smtClean="0"/>
              <a:t>Requesting information on adoption</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smtClean="0"/>
              <a:t>Who Adopts?</a:t>
            </a:r>
            <a:endParaRPr lang="en-US" dirty="0" smtClean="0"/>
          </a:p>
        </p:txBody>
      </p:sp>
      <p:pic>
        <p:nvPicPr>
          <p:cNvPr id="25603" name="Picture 2"/>
          <p:cNvPicPr>
            <a:picLocks noChangeAspect="1" noChangeArrowheads="1"/>
          </p:cNvPicPr>
          <p:nvPr/>
        </p:nvPicPr>
        <p:blipFill>
          <a:blip r:embed="rId3"/>
          <a:srcRect l="40996" t="42708" r="24451" b="19792"/>
          <a:stretch>
            <a:fillRect/>
          </a:stretch>
        </p:blipFill>
        <p:spPr bwMode="auto">
          <a:xfrm>
            <a:off x="457200" y="1198605"/>
            <a:ext cx="8229600" cy="4744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dirty="0" smtClean="0"/>
              <a:t>Adoption in the U.S.: NSFG 2006-2010 </a:t>
            </a:r>
          </a:p>
        </p:txBody>
      </p:sp>
      <p:sp>
        <p:nvSpPr>
          <p:cNvPr id="2" name="Content Placeholder 1"/>
          <p:cNvSpPr>
            <a:spLocks noGrp="1"/>
          </p:cNvSpPr>
          <p:nvPr>
            <p:ph sz="quarter" idx="10"/>
          </p:nvPr>
        </p:nvSpPr>
        <p:spPr/>
        <p:txBody>
          <a:bodyPr/>
          <a:lstStyle/>
          <a:p>
            <a:endParaRPr lang="en-US" dirty="0" smtClean="0"/>
          </a:p>
          <a:p>
            <a:r>
              <a:rPr lang="en-US" dirty="0" smtClean="0"/>
              <a:t>Adoption remains relatively rare in the U.S.</a:t>
            </a:r>
          </a:p>
          <a:p>
            <a:pPr lvl="1"/>
            <a:r>
              <a:rPr lang="en-US" dirty="0" smtClean="0"/>
              <a:t>0.9% of females have adopted a child</a:t>
            </a:r>
          </a:p>
          <a:p>
            <a:pPr lvl="1"/>
            <a:r>
              <a:rPr lang="en-US" dirty="0" smtClean="0"/>
              <a:t>1.4% of males have adopted a child</a:t>
            </a:r>
          </a:p>
          <a:p>
            <a:pPr lvl="1"/>
            <a:r>
              <a:rPr lang="en-US" dirty="0" smtClean="0"/>
              <a:t>4.4% of females taken steps to adopt</a:t>
            </a:r>
          </a:p>
          <a:p>
            <a:pPr lvl="1"/>
            <a:r>
              <a:rPr lang="en-US" dirty="0" smtClean="0"/>
              <a:t>12.7% of females cared for non-biological child</a:t>
            </a:r>
          </a:p>
        </p:txBody>
      </p:sp>
      <p:sp>
        <p:nvSpPr>
          <p:cNvPr id="26628" name="TextBox 3"/>
          <p:cNvSpPr txBox="1">
            <a:spLocks noChangeArrowheads="1"/>
          </p:cNvSpPr>
          <p:nvPr/>
        </p:nvSpPr>
        <p:spPr bwMode="auto">
          <a:xfrm>
            <a:off x="2667000" y="6248400"/>
            <a:ext cx="3458662" cy="307777"/>
          </a:xfrm>
          <a:prstGeom prst="rect">
            <a:avLst/>
          </a:prstGeom>
          <a:noFill/>
          <a:ln w="9525">
            <a:noFill/>
            <a:miter lim="800000"/>
            <a:headEnd/>
            <a:tailEnd/>
          </a:ln>
        </p:spPr>
        <p:txBody>
          <a:bodyPr wrap="none">
            <a:spAutoFit/>
          </a:bodyPr>
          <a:lstStyle/>
          <a:p>
            <a:r>
              <a:rPr lang="en-US" sz="1400" dirty="0"/>
              <a:t>*females aged </a:t>
            </a:r>
            <a:r>
              <a:rPr lang="en-US" sz="1400" dirty="0" smtClean="0"/>
              <a:t>18–44</a:t>
            </a:r>
            <a:r>
              <a:rPr lang="en-US" sz="1400" dirty="0"/>
              <a:t>, males aged </a:t>
            </a:r>
            <a:r>
              <a:rPr lang="en-US" sz="1400" dirty="0" smtClean="0"/>
              <a:t>15–44</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normAutofit fontScale="90000"/>
          </a:bodyPr>
          <a:lstStyle/>
          <a:p>
            <a:r>
              <a:rPr lang="en-US" smtClean="0"/>
              <a:t>Fewer Women Make Adoption Plans Today</a:t>
            </a:r>
            <a:endParaRPr lang="en-US" dirty="0" smtClean="0"/>
          </a:p>
        </p:txBody>
      </p:sp>
      <p:sp>
        <p:nvSpPr>
          <p:cNvPr id="27651" name="Content Placeholder 1"/>
          <p:cNvSpPr>
            <a:spLocks noGrp="1"/>
          </p:cNvSpPr>
          <p:nvPr>
            <p:ph sz="quarter" idx="10"/>
          </p:nvPr>
        </p:nvSpPr>
        <p:spPr>
          <a:xfrm>
            <a:off x="685800" y="1219200"/>
            <a:ext cx="7772400" cy="4267200"/>
          </a:xfrm>
        </p:spPr>
        <p:txBody>
          <a:bodyPr/>
          <a:lstStyle/>
          <a:p>
            <a:r>
              <a:rPr lang="en-US" dirty="0" smtClean="0"/>
              <a:t>Before 1973: 9% of infants relinquished</a:t>
            </a:r>
          </a:p>
          <a:p>
            <a:endParaRPr lang="en-US" dirty="0" smtClean="0"/>
          </a:p>
          <a:p>
            <a:r>
              <a:rPr lang="en-US" dirty="0" smtClean="0"/>
              <a:t>1973–1981: 4% of infants relinquished</a:t>
            </a:r>
          </a:p>
          <a:p>
            <a:endParaRPr lang="en-US" dirty="0" smtClean="0"/>
          </a:p>
          <a:p>
            <a:r>
              <a:rPr lang="en-US" dirty="0" smtClean="0"/>
              <a:t>1982–1988: 2% of infants relinquished</a:t>
            </a:r>
          </a:p>
          <a:p>
            <a:endParaRPr lang="en-US" dirty="0" smtClean="0"/>
          </a:p>
          <a:p>
            <a:r>
              <a:rPr lang="en-US" dirty="0" smtClean="0"/>
              <a:t>1989–1995: 1% of infants relinquished</a:t>
            </a:r>
          </a:p>
          <a:p>
            <a:endParaRPr lang="en-US" dirty="0" smtClean="0"/>
          </a:p>
          <a:p>
            <a:r>
              <a:rPr lang="en-US" dirty="0" smtClean="0"/>
              <a:t>1996–2002: 1% of infants born to never-married women relinquished within 1 month of birth</a:t>
            </a:r>
          </a:p>
          <a:p>
            <a:pPr lvl="1"/>
            <a:r>
              <a:rPr lang="en-US" dirty="0" smtClean="0"/>
              <a:t>Fewer than 7,000 infants in the U.S. annually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mtClean="0"/>
              <a:t>Understanding the Decline</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Data does not capture all types of adoption</a:t>
            </a:r>
          </a:p>
          <a:p>
            <a:endParaRPr lang="en-US" dirty="0" smtClean="0"/>
          </a:p>
          <a:p>
            <a:r>
              <a:rPr lang="en-US" dirty="0" smtClean="0"/>
              <a:t>Less stigma and more social supports for young and single parents</a:t>
            </a:r>
          </a:p>
          <a:p>
            <a:endParaRPr lang="en-US" dirty="0" smtClean="0"/>
          </a:p>
          <a:p>
            <a:r>
              <a:rPr lang="en-US" dirty="0" smtClean="0"/>
              <a:t>Legalization of abortion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US" smtClean="0"/>
              <a:t>Research on Adoption</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Research is lacking</a:t>
            </a:r>
          </a:p>
          <a:p>
            <a:pPr lvl="1"/>
            <a:r>
              <a:rPr lang="en-US" smtClean="0"/>
              <a:t>Small number of adoptions in the U.S. </a:t>
            </a:r>
          </a:p>
          <a:p>
            <a:pPr lvl="1"/>
            <a:r>
              <a:rPr lang="en-US" smtClean="0"/>
              <a:t>Variety of pathways to adoption creates challenges to capturing data</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normAutofit fontScale="90000"/>
          </a:bodyPr>
          <a:lstStyle/>
          <a:p>
            <a:r>
              <a:rPr lang="en-US" smtClean="0"/>
              <a:t>Who Are Birth Parents?</a:t>
            </a:r>
            <a:br>
              <a:rPr lang="en-US" smtClean="0"/>
            </a:br>
            <a:r>
              <a:rPr lang="en-US" smtClean="0"/>
              <a:t>2006 NIH Study</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Majority 18 to 25 years old</a:t>
            </a:r>
          </a:p>
          <a:p>
            <a:endParaRPr lang="en-US" dirty="0" smtClean="0"/>
          </a:p>
          <a:p>
            <a:r>
              <a:rPr lang="en-US" dirty="0" smtClean="0"/>
              <a:t>~73% white</a:t>
            </a:r>
          </a:p>
          <a:p>
            <a:endParaRPr lang="en-US" dirty="0" smtClean="0"/>
          </a:p>
          <a:p>
            <a:r>
              <a:rPr lang="en-US" dirty="0" smtClean="0"/>
              <a:t>~75% single, never married</a:t>
            </a:r>
          </a:p>
          <a:p>
            <a:endParaRPr lang="en-US" dirty="0" smtClean="0"/>
          </a:p>
          <a:p>
            <a:r>
              <a:rPr lang="en-US" dirty="0" smtClean="0"/>
              <a:t>Most common reason for choosing adoption: </a:t>
            </a:r>
          </a:p>
          <a:p>
            <a:pPr lvl="1"/>
            <a:r>
              <a:rPr lang="en-US" dirty="0" smtClean="0"/>
              <a:t>Could not afford to raise a child</a:t>
            </a:r>
          </a:p>
        </p:txBody>
      </p:sp>
      <p:sp>
        <p:nvSpPr>
          <p:cNvPr id="30724" name="TextBox 3"/>
          <p:cNvSpPr txBox="1">
            <a:spLocks noChangeArrowheads="1"/>
          </p:cNvSpPr>
          <p:nvPr/>
        </p:nvSpPr>
        <p:spPr bwMode="auto">
          <a:xfrm>
            <a:off x="2438400" y="6248400"/>
            <a:ext cx="3946776" cy="307777"/>
          </a:xfrm>
          <a:prstGeom prst="rect">
            <a:avLst/>
          </a:prstGeom>
          <a:noFill/>
          <a:ln w="9525">
            <a:noFill/>
            <a:miter lim="800000"/>
            <a:headEnd/>
            <a:tailEnd/>
          </a:ln>
        </p:spPr>
        <p:txBody>
          <a:bodyPr wrap="none">
            <a:spAutoFit/>
          </a:bodyPr>
          <a:lstStyle/>
          <a:p>
            <a:r>
              <a:rPr lang="en-US" sz="1400" dirty="0"/>
              <a:t>*Data is for birth mothers and fathers combined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smtClean="0"/>
              <a:t>Role of Birth Fathers</a:t>
            </a:r>
            <a:endParaRPr lang="en-US" dirty="0" smtClean="0"/>
          </a:p>
        </p:txBody>
      </p:sp>
      <p:sp>
        <p:nvSpPr>
          <p:cNvPr id="2" name="Content Placeholder 1"/>
          <p:cNvSpPr>
            <a:spLocks noGrp="1"/>
          </p:cNvSpPr>
          <p:nvPr>
            <p:ph sz="half" idx="1"/>
          </p:nvPr>
        </p:nvSpPr>
        <p:spPr/>
        <p:txBody>
          <a:bodyPr/>
          <a:lstStyle/>
          <a:p>
            <a:r>
              <a:rPr lang="en-US" dirty="0"/>
              <a:t>Involvement varies</a:t>
            </a:r>
          </a:p>
          <a:p>
            <a:pPr lvl="1"/>
            <a:r>
              <a:rPr lang="en-US" dirty="0"/>
              <a:t>Relationship with birth mother</a:t>
            </a:r>
          </a:p>
          <a:p>
            <a:pPr lvl="1"/>
            <a:r>
              <a:rPr lang="en-US" dirty="0"/>
              <a:t>Support for adoption plan</a:t>
            </a:r>
          </a:p>
          <a:p>
            <a:pPr lvl="1"/>
            <a:r>
              <a:rPr lang="en-US" dirty="0"/>
              <a:t>State policies</a:t>
            </a:r>
          </a:p>
          <a:p>
            <a:endParaRPr lang="en-US" dirty="0" smtClean="0"/>
          </a:p>
          <a:p>
            <a:r>
              <a:rPr lang="en-US" dirty="0" smtClean="0"/>
              <a:t>Legal rights vary by case</a:t>
            </a:r>
          </a:p>
        </p:txBody>
      </p:sp>
      <p:pic>
        <p:nvPicPr>
          <p:cNvPr id="31748" name="Picture 2" descr="C:\Documents and Settings\anita.PRCHEALTH\Local Settings\Temporary Internet Files\Content.IE5\0CZ00WJL\MP900443489[1].jpg"/>
          <p:cNvPicPr>
            <a:picLocks noChangeAspect="1" noChangeArrowheads="1"/>
          </p:cNvPicPr>
          <p:nvPr/>
        </p:nvPicPr>
        <p:blipFill>
          <a:blip r:embed="rId3"/>
          <a:srcRect/>
          <a:stretch>
            <a:fillRect/>
          </a:stretch>
        </p:blipFill>
        <p:spPr bwMode="auto">
          <a:xfrm>
            <a:off x="5715000" y="1752599"/>
            <a:ext cx="2209800" cy="331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r>
              <a:rPr lang="en-US" smtClean="0"/>
              <a:t>Adoption in Communities of Color</a:t>
            </a:r>
            <a:endParaRPr lang="en-US" dirty="0" smtClean="0"/>
          </a:p>
        </p:txBody>
      </p:sp>
      <p:sp>
        <p:nvSpPr>
          <p:cNvPr id="2" name="Content Placeholder 1"/>
          <p:cNvSpPr>
            <a:spLocks noGrp="1"/>
          </p:cNvSpPr>
          <p:nvPr>
            <p:ph sz="quarter" idx="10"/>
          </p:nvPr>
        </p:nvSpPr>
        <p:spPr/>
        <p:txBody>
          <a:bodyPr/>
          <a:lstStyle/>
          <a:p>
            <a:r>
              <a:rPr lang="en-US" dirty="0" smtClean="0"/>
              <a:t>Cultural barriers</a:t>
            </a:r>
          </a:p>
          <a:p>
            <a:endParaRPr lang="en-US" dirty="0" smtClean="0"/>
          </a:p>
          <a:p>
            <a:r>
              <a:rPr lang="en-US" dirty="0" smtClean="0"/>
              <a:t>Concerns of losing community</a:t>
            </a:r>
          </a:p>
          <a:p>
            <a:endParaRPr lang="en-US" dirty="0" smtClean="0"/>
          </a:p>
          <a:p>
            <a:r>
              <a:rPr lang="en-US" dirty="0" smtClean="0"/>
              <a:t>Concerns about transracial adoption</a:t>
            </a:r>
          </a:p>
          <a:p>
            <a:pPr lvl="1"/>
            <a:r>
              <a:rPr lang="en-US" dirty="0" smtClean="0"/>
              <a:t>From communities of color</a:t>
            </a:r>
          </a:p>
          <a:p>
            <a:pPr lvl="1"/>
            <a:r>
              <a:rPr lang="en-US" dirty="0" smtClean="0"/>
              <a:t>From families seeking to adopt</a:t>
            </a:r>
          </a:p>
          <a:p>
            <a:endParaRPr lang="en-US" dirty="0" smtClean="0"/>
          </a:p>
          <a:p>
            <a:r>
              <a:rPr lang="en-US" dirty="0" smtClean="0"/>
              <a:t>Kinship arrangements more common than adoption planning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smtClean="0"/>
              <a:t>Objectives</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Clarify misconceptions about adoption </a:t>
            </a:r>
          </a:p>
          <a:p>
            <a:endParaRPr lang="en-US" dirty="0" smtClean="0"/>
          </a:p>
          <a:p>
            <a:r>
              <a:rPr lang="en-US" dirty="0" smtClean="0"/>
              <a:t>Identify the differences between open and closed adoptions</a:t>
            </a:r>
          </a:p>
          <a:p>
            <a:endParaRPr lang="en-US" dirty="0" smtClean="0"/>
          </a:p>
          <a:p>
            <a:r>
              <a:rPr lang="en-US" dirty="0" smtClean="0"/>
              <a:t>Describe the roles played by all potential parties involved in an adoption plan</a:t>
            </a:r>
          </a:p>
          <a:p>
            <a:endParaRPr lang="en-US" dirty="0" smtClean="0"/>
          </a:p>
          <a:p>
            <a:r>
              <a:rPr lang="en-US" dirty="0" smtClean="0"/>
              <a:t>Refer patients to unbiased adoption 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p:txBody>
          <a:bodyPr/>
          <a:lstStyle/>
          <a:p>
            <a:r>
              <a:rPr lang="en-US" smtClean="0"/>
              <a:t>Newborns with Special Needs</a:t>
            </a:r>
            <a:endParaRPr lang="en-US" dirty="0" smtClean="0"/>
          </a:p>
        </p:txBody>
      </p:sp>
      <p:sp>
        <p:nvSpPr>
          <p:cNvPr id="2" name="Content Placeholder 1"/>
          <p:cNvSpPr>
            <a:spLocks noGrp="1"/>
          </p:cNvSpPr>
          <p:nvPr>
            <p:ph sz="quarter" idx="10"/>
          </p:nvPr>
        </p:nvSpPr>
        <p:spPr/>
        <p:txBody>
          <a:bodyPr/>
          <a:lstStyle/>
          <a:p>
            <a:r>
              <a:rPr lang="en-US" dirty="0" smtClean="0"/>
              <a:t>Foster care is not the only alternative to parenting special-needs children</a:t>
            </a:r>
          </a:p>
          <a:p>
            <a:endParaRPr lang="en-US" dirty="0" smtClean="0"/>
          </a:p>
          <a:p>
            <a:r>
              <a:rPr lang="en-US" dirty="0" smtClean="0"/>
              <a:t>Most children with special needs can be matched with adoptive families</a:t>
            </a:r>
          </a:p>
          <a:p>
            <a:pPr lvl="1"/>
            <a:r>
              <a:rPr lang="en-US" dirty="0" smtClean="0"/>
              <a:t>Waiting lists exist for adoptive families desiring children with certain health issues (e.g., Down syndrome)</a:t>
            </a:r>
          </a:p>
          <a:p>
            <a:pPr lvl="1"/>
            <a:endParaRPr lang="en-US" dirty="0" smtClean="0"/>
          </a:p>
          <a:p>
            <a:r>
              <a:rPr lang="en-US" dirty="0" smtClean="0"/>
              <a:t>Open adoption may be an option for birth mothers with concerns about parenting a special needs child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US" smtClean="0"/>
              <a:t>Immigrant Women and Adoption</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All babies born in the U.S. can be legally adopted domestically</a:t>
            </a:r>
          </a:p>
          <a:p>
            <a:endParaRPr lang="en-US" dirty="0" smtClean="0"/>
          </a:p>
          <a:p>
            <a:r>
              <a:rPr lang="en-US" dirty="0" smtClean="0"/>
              <a:t>Birth parents’ immigration status kept confidential</a:t>
            </a:r>
          </a:p>
          <a:p>
            <a:endParaRPr lang="en-US" dirty="0" smtClean="0"/>
          </a:p>
          <a:p>
            <a:r>
              <a:rPr lang="en-US" dirty="0" smtClean="0"/>
              <a:t>Some infants with special needs can’t easily return to their countries of origin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smtClean="0"/>
              <a:t>Foster Care</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Goal is return of the child to birth parents</a:t>
            </a:r>
          </a:p>
          <a:p>
            <a:endParaRPr lang="en-US" dirty="0" smtClean="0"/>
          </a:p>
          <a:p>
            <a:r>
              <a:rPr lang="en-US" dirty="0" smtClean="0"/>
              <a:t>Adoption of foster children includes termination of birth parents’ rights</a:t>
            </a:r>
          </a:p>
          <a:p>
            <a:endParaRPr lang="en-US" dirty="0" smtClean="0"/>
          </a:p>
          <a:p>
            <a:r>
              <a:rPr lang="en-US" dirty="0" smtClean="0"/>
              <a:t>Open adoption may be an alternative to infant foster care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Rot="1" noChangeArrowheads="1"/>
          </p:cNvSpPr>
          <p:nvPr>
            <p:ph type="title"/>
          </p:nvPr>
        </p:nvSpPr>
        <p:spPr/>
        <p:txBody>
          <a:bodyPr/>
          <a:lstStyle/>
          <a:p>
            <a:r>
              <a:rPr lang="en-US" smtClean="0"/>
              <a:t>Case: Kim</a:t>
            </a:r>
            <a:endParaRPr lang="en-US" dirty="0" smtClean="0"/>
          </a:p>
        </p:txBody>
      </p:sp>
      <p:pic>
        <p:nvPicPr>
          <p:cNvPr id="36867" name="Content Placeholder 7" descr="200299260-001.jpg"/>
          <p:cNvPicPr>
            <a:picLocks noGrp="1" noChangeAspect="1"/>
          </p:cNvPicPr>
          <p:nvPr>
            <p:ph sz="half" idx="1"/>
          </p:nvPr>
        </p:nvPicPr>
        <p:blipFill>
          <a:blip r:embed="rId3"/>
          <a:stretch>
            <a:fillRect/>
          </a:stretch>
        </p:blipFill>
        <p:spPr>
          <a:xfrm>
            <a:off x="990600" y="1828800"/>
            <a:ext cx="2514600" cy="3581400"/>
          </a:xfrm>
        </p:spPr>
      </p:pic>
      <p:sp>
        <p:nvSpPr>
          <p:cNvPr id="334851" name="Rectangle 1027"/>
          <p:cNvSpPr>
            <a:spLocks noGrp="1" noChangeArrowheads="1"/>
          </p:cNvSpPr>
          <p:nvPr>
            <p:ph sz="half" idx="2"/>
          </p:nvPr>
        </p:nvSpPr>
        <p:spPr bwMode="auto">
          <a:prstGeom prst="rect">
            <a:avLst/>
          </a:prstGeom>
          <a:noFill/>
          <a:ln>
            <a:miter lim="800000"/>
            <a:headEnd/>
            <a:tailEnd/>
          </a:ln>
        </p:spPr>
        <p:txBody>
          <a:bodyPr/>
          <a:lstStyle/>
          <a:p>
            <a:pPr>
              <a:spcBef>
                <a:spcPts val="2400"/>
              </a:spcBef>
            </a:pPr>
            <a:r>
              <a:rPr sz="2400" dirty="0">
                <a:latin typeface="+mn-lt"/>
              </a:rPr>
              <a:t>Kim has an adopted friend who has ongoing contact with her birth mother </a:t>
            </a:r>
          </a:p>
          <a:p>
            <a:pPr>
              <a:spcBef>
                <a:spcPts val="2400"/>
              </a:spcBef>
            </a:pPr>
            <a:r>
              <a:rPr sz="2400" dirty="0">
                <a:latin typeface="+mn-lt"/>
              </a:rPr>
              <a:t>Will Kim be able to communicate with or visit her child if she makes an adoption plan?</a:t>
            </a:r>
          </a:p>
          <a:p>
            <a:endParaRPr sz="2400" dirty="0">
              <a:solidFill>
                <a:schemeClr val="bg1"/>
              </a:solidFill>
              <a:latin typeface="+mn-lt"/>
            </a:endParaRPr>
          </a:p>
          <a:p>
            <a:pPr>
              <a:buFont typeface="Wingdings" pitchFamily="2" charset="2"/>
              <a:buNone/>
            </a:pPr>
            <a:endParaRPr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US" smtClean="0"/>
              <a:t>Adoption in History</a:t>
            </a:r>
            <a:endParaRPr lang="en-US" dirty="0" smtClean="0"/>
          </a:p>
        </p:txBody>
      </p:sp>
      <p:sp>
        <p:nvSpPr>
          <p:cNvPr id="4" name="Rounded Rectangle 3"/>
          <p:cNvSpPr/>
          <p:nvPr/>
        </p:nvSpPr>
        <p:spPr>
          <a:xfrm>
            <a:off x="152400" y="1295400"/>
            <a:ext cx="26670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Cultural Landscape</a:t>
            </a:r>
          </a:p>
        </p:txBody>
      </p:sp>
      <p:sp>
        <p:nvSpPr>
          <p:cNvPr id="8" name="Rounded Rectangle 7"/>
          <p:cNvSpPr/>
          <p:nvPr/>
        </p:nvSpPr>
        <p:spPr>
          <a:xfrm>
            <a:off x="3124200" y="1295400"/>
            <a:ext cx="27432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Birth Mother Profile</a:t>
            </a:r>
          </a:p>
        </p:txBody>
      </p:sp>
      <p:sp>
        <p:nvSpPr>
          <p:cNvPr id="9" name="Rounded Rectangle 8"/>
          <p:cNvSpPr/>
          <p:nvPr/>
        </p:nvSpPr>
        <p:spPr>
          <a:xfrm>
            <a:off x="6172200" y="1295400"/>
            <a:ext cx="28194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Adoption Process</a:t>
            </a:r>
          </a:p>
        </p:txBody>
      </p:sp>
      <p:sp>
        <p:nvSpPr>
          <p:cNvPr id="10" name="Rounded Rectangle 9"/>
          <p:cNvSpPr/>
          <p:nvPr/>
        </p:nvSpPr>
        <p:spPr>
          <a:xfrm>
            <a:off x="0" y="1981200"/>
            <a:ext cx="2971800" cy="3962400"/>
          </a:xfrm>
          <a:prstGeom prst="roundRect">
            <a:avLst/>
          </a:prstGeom>
          <a:solidFill>
            <a:schemeClr val="tx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400" b="1" dirty="0">
                <a:solidFill>
                  <a:schemeClr val="bg1"/>
                </a:solidFill>
              </a:rPr>
              <a:t> No legal recognition until 1850</a:t>
            </a:r>
            <a:endParaRPr lang="en-US" sz="2400" dirty="0">
              <a:solidFill>
                <a:schemeClr val="bg1"/>
              </a:solidFill>
            </a:endParaRPr>
          </a:p>
          <a:p>
            <a:pPr fontAlgn="auto">
              <a:spcBef>
                <a:spcPts val="0"/>
              </a:spcBef>
              <a:spcAft>
                <a:spcPts val="1000"/>
              </a:spcAft>
              <a:buFont typeface="Arial" pitchFamily="34" charset="0"/>
              <a:buChar char="•"/>
              <a:defRPr/>
            </a:pPr>
            <a:r>
              <a:rPr lang="en-US" sz="2400" dirty="0">
                <a:solidFill>
                  <a:schemeClr val="bg1"/>
                </a:solidFill>
              </a:rPr>
              <a:t> </a:t>
            </a:r>
            <a:r>
              <a:rPr lang="en-US" sz="2400" b="1" dirty="0">
                <a:solidFill>
                  <a:schemeClr val="bg1"/>
                </a:solidFill>
              </a:rPr>
              <a:t>Stigmatized teen/unintended pregnancy</a:t>
            </a:r>
            <a:endParaRPr lang="en-US" sz="2400" dirty="0">
              <a:solidFill>
                <a:schemeClr val="bg1"/>
              </a:solidFill>
            </a:endParaRPr>
          </a:p>
          <a:p>
            <a:pPr fontAlgn="auto">
              <a:spcBef>
                <a:spcPts val="0"/>
              </a:spcBef>
              <a:spcAft>
                <a:spcPts val="1000"/>
              </a:spcAft>
              <a:buFont typeface="Arial" pitchFamily="34" charset="0"/>
              <a:buChar char="•"/>
              <a:defRPr/>
            </a:pPr>
            <a:r>
              <a:rPr lang="en-US" sz="2400" dirty="0">
                <a:solidFill>
                  <a:schemeClr val="bg1"/>
                </a:solidFill>
              </a:rPr>
              <a:t> </a:t>
            </a:r>
            <a:r>
              <a:rPr lang="en-US" sz="2400" b="1" dirty="0">
                <a:solidFill>
                  <a:schemeClr val="bg1"/>
                </a:solidFill>
              </a:rPr>
              <a:t>Abortion illegal</a:t>
            </a:r>
          </a:p>
        </p:txBody>
      </p:sp>
      <p:sp>
        <p:nvSpPr>
          <p:cNvPr id="12" name="Rounded Rectangle 11"/>
          <p:cNvSpPr/>
          <p:nvPr/>
        </p:nvSpPr>
        <p:spPr>
          <a:xfrm>
            <a:off x="2971800" y="1981200"/>
            <a:ext cx="3048000" cy="3886200"/>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400" b="1" dirty="0">
                <a:solidFill>
                  <a:srgbClr val="FFFFFF"/>
                </a:solidFill>
              </a:rPr>
              <a:t> Teens/unmarried women</a:t>
            </a:r>
            <a:endParaRPr lang="en-US" sz="2400" dirty="0">
              <a:solidFill>
                <a:srgbClr val="FFFFFF"/>
              </a:solidFill>
            </a:endParaRPr>
          </a:p>
          <a:p>
            <a:pPr fontAlgn="auto">
              <a:spcBef>
                <a:spcPts val="0"/>
              </a:spcBef>
              <a:spcAft>
                <a:spcPts val="1000"/>
              </a:spcAft>
              <a:buFont typeface="Arial" pitchFamily="34" charset="0"/>
              <a:buChar char="•"/>
              <a:defRPr/>
            </a:pPr>
            <a:r>
              <a:rPr lang="en-US" sz="2400" dirty="0">
                <a:solidFill>
                  <a:srgbClr val="FFFFFF"/>
                </a:solidFill>
              </a:rPr>
              <a:t> </a:t>
            </a:r>
            <a:r>
              <a:rPr lang="en-US" sz="2400" b="1" dirty="0">
                <a:solidFill>
                  <a:srgbClr val="FFFFFF"/>
                </a:solidFill>
              </a:rPr>
              <a:t>Pressured to pursue adoption</a:t>
            </a:r>
            <a:endParaRPr lang="en-US" sz="2400" dirty="0">
              <a:solidFill>
                <a:srgbClr val="FFFFFF"/>
              </a:solidFill>
            </a:endParaRPr>
          </a:p>
          <a:p>
            <a:pPr fontAlgn="auto">
              <a:spcBef>
                <a:spcPts val="0"/>
              </a:spcBef>
              <a:spcAft>
                <a:spcPts val="1000"/>
              </a:spcAft>
              <a:buFont typeface="Arial" pitchFamily="34" charset="0"/>
              <a:buChar char="•"/>
              <a:defRPr/>
            </a:pPr>
            <a:r>
              <a:rPr lang="en-US" sz="2400" dirty="0">
                <a:solidFill>
                  <a:srgbClr val="FFFFFF"/>
                </a:solidFill>
              </a:rPr>
              <a:t> </a:t>
            </a:r>
            <a:r>
              <a:rPr lang="en-US" sz="2400" b="1" dirty="0">
                <a:solidFill>
                  <a:srgbClr val="FFFFFF"/>
                </a:solidFill>
              </a:rPr>
              <a:t>No choices</a:t>
            </a:r>
          </a:p>
        </p:txBody>
      </p:sp>
      <p:sp>
        <p:nvSpPr>
          <p:cNvPr id="13" name="Rounded Rectangle 12"/>
          <p:cNvSpPr/>
          <p:nvPr/>
        </p:nvSpPr>
        <p:spPr>
          <a:xfrm>
            <a:off x="6019800" y="1981199"/>
            <a:ext cx="2895600" cy="388620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200" dirty="0">
                <a:solidFill>
                  <a:srgbClr val="FFFFFF"/>
                </a:solidFill>
              </a:rPr>
              <a:t> </a:t>
            </a:r>
            <a:r>
              <a:rPr lang="en-US" sz="2200" b="1" dirty="0">
                <a:solidFill>
                  <a:srgbClr val="FFFFFF"/>
                </a:solidFill>
              </a:rPr>
              <a:t>Closed: no communication between birth parents and children</a:t>
            </a:r>
            <a:endParaRPr lang="en-US" sz="2200" dirty="0">
              <a:solidFill>
                <a:srgbClr val="FFFFFF"/>
              </a:solidFill>
            </a:endParaRPr>
          </a:p>
          <a:p>
            <a:pPr fontAlgn="auto">
              <a:spcBef>
                <a:spcPts val="0"/>
              </a:spcBef>
              <a:spcAft>
                <a:spcPts val="1000"/>
              </a:spcAft>
              <a:buFont typeface="Arial" pitchFamily="34" charset="0"/>
              <a:buChar char="•"/>
              <a:defRPr/>
            </a:pPr>
            <a:r>
              <a:rPr lang="en-US" sz="2200" dirty="0">
                <a:solidFill>
                  <a:srgbClr val="FFFFFF"/>
                </a:solidFill>
              </a:rPr>
              <a:t> </a:t>
            </a:r>
            <a:r>
              <a:rPr lang="en-US" sz="2200" b="1" dirty="0">
                <a:solidFill>
                  <a:srgbClr val="FFFFFF"/>
                </a:solidFill>
              </a:rPr>
              <a:t>Secretive</a:t>
            </a:r>
            <a:endParaRPr lang="en-US" sz="2200" dirty="0">
              <a:solidFill>
                <a:srgbClr val="FFFFFF"/>
              </a:solidFill>
            </a:endParaRPr>
          </a:p>
          <a:p>
            <a:pPr fontAlgn="auto">
              <a:spcBef>
                <a:spcPts val="0"/>
              </a:spcBef>
              <a:spcAft>
                <a:spcPts val="1000"/>
              </a:spcAft>
              <a:buFont typeface="Arial" pitchFamily="34" charset="0"/>
              <a:buChar char="•"/>
              <a:defRPr/>
            </a:pPr>
            <a:r>
              <a:rPr lang="en-US" sz="2200" dirty="0">
                <a:solidFill>
                  <a:srgbClr val="FFFFFF"/>
                </a:solidFill>
              </a:rPr>
              <a:t> </a:t>
            </a:r>
            <a:r>
              <a:rPr lang="en-US" sz="2200" b="1" dirty="0">
                <a:solidFill>
                  <a:srgbClr val="FFFFFF"/>
                </a:solidFill>
              </a:rPr>
              <a:t>Controlled by social workers and health care providers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smtClean="0"/>
              <a:t>Adoption Today</a:t>
            </a:r>
            <a:endParaRPr lang="en-US" dirty="0" smtClean="0"/>
          </a:p>
        </p:txBody>
      </p:sp>
      <p:sp>
        <p:nvSpPr>
          <p:cNvPr id="10" name="Rounded Rectangle 9"/>
          <p:cNvSpPr/>
          <p:nvPr/>
        </p:nvSpPr>
        <p:spPr>
          <a:xfrm>
            <a:off x="0" y="1981200"/>
            <a:ext cx="3048000" cy="3962400"/>
          </a:xfrm>
          <a:prstGeom prst="roundRect">
            <a:avLst/>
          </a:prstGeom>
          <a:solidFill>
            <a:schemeClr val="tx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400" dirty="0">
                <a:solidFill>
                  <a:schemeClr val="accent2"/>
                </a:solidFill>
              </a:rPr>
              <a:t> </a:t>
            </a:r>
            <a:r>
              <a:rPr lang="en-US" sz="2400" b="1" dirty="0">
                <a:solidFill>
                  <a:schemeClr val="bg1"/>
                </a:solidFill>
              </a:rPr>
              <a:t>Teen/unmarried parenthood less stigmatized</a:t>
            </a:r>
          </a:p>
          <a:p>
            <a:pPr fontAlgn="auto">
              <a:spcBef>
                <a:spcPts val="0"/>
              </a:spcBef>
              <a:spcAft>
                <a:spcPts val="1000"/>
              </a:spcAft>
              <a:buFont typeface="Arial" pitchFamily="34" charset="0"/>
              <a:buChar char="•"/>
              <a:defRPr/>
            </a:pPr>
            <a:r>
              <a:rPr lang="en-US" sz="2400" b="1" dirty="0">
                <a:solidFill>
                  <a:schemeClr val="bg1"/>
                </a:solidFill>
              </a:rPr>
              <a:t> Legal abortion</a:t>
            </a:r>
          </a:p>
          <a:p>
            <a:pPr fontAlgn="auto">
              <a:spcBef>
                <a:spcPts val="0"/>
              </a:spcBef>
              <a:spcAft>
                <a:spcPts val="1000"/>
              </a:spcAft>
              <a:buFont typeface="Arial" pitchFamily="34" charset="0"/>
              <a:buChar char="•"/>
              <a:defRPr/>
            </a:pPr>
            <a:r>
              <a:rPr lang="en-US" sz="2400" b="1" dirty="0">
                <a:solidFill>
                  <a:schemeClr val="bg1"/>
                </a:solidFill>
              </a:rPr>
              <a:t> Increased access to contraception</a:t>
            </a:r>
          </a:p>
          <a:p>
            <a:pPr fontAlgn="auto">
              <a:spcBef>
                <a:spcPts val="0"/>
              </a:spcBef>
              <a:spcAft>
                <a:spcPts val="1000"/>
              </a:spcAft>
              <a:defRPr/>
            </a:pPr>
            <a:endParaRPr lang="en-US" sz="2400" dirty="0">
              <a:solidFill>
                <a:schemeClr val="accent2"/>
              </a:solidFill>
            </a:endParaRPr>
          </a:p>
        </p:txBody>
      </p:sp>
      <p:sp>
        <p:nvSpPr>
          <p:cNvPr id="12" name="Rounded Rectangle 11"/>
          <p:cNvSpPr/>
          <p:nvPr/>
        </p:nvSpPr>
        <p:spPr>
          <a:xfrm>
            <a:off x="3048000" y="1981200"/>
            <a:ext cx="3124200" cy="3886200"/>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400" dirty="0">
                <a:solidFill>
                  <a:schemeClr val="bg1"/>
                </a:solidFill>
              </a:rPr>
              <a:t> </a:t>
            </a:r>
            <a:r>
              <a:rPr lang="en-US" sz="2400" b="1" dirty="0">
                <a:solidFill>
                  <a:schemeClr val="bg1"/>
                </a:solidFill>
              </a:rPr>
              <a:t>Mostly adults</a:t>
            </a:r>
          </a:p>
          <a:p>
            <a:pPr fontAlgn="auto">
              <a:spcBef>
                <a:spcPts val="0"/>
              </a:spcBef>
              <a:spcAft>
                <a:spcPts val="1000"/>
              </a:spcAft>
              <a:buFont typeface="Arial" pitchFamily="34" charset="0"/>
              <a:buChar char="•"/>
              <a:defRPr/>
            </a:pPr>
            <a:r>
              <a:rPr lang="en-US" sz="2400" b="1" dirty="0">
                <a:solidFill>
                  <a:schemeClr val="bg1"/>
                </a:solidFill>
              </a:rPr>
              <a:t> Married and parenting women</a:t>
            </a:r>
          </a:p>
          <a:p>
            <a:pPr fontAlgn="auto">
              <a:spcBef>
                <a:spcPts val="0"/>
              </a:spcBef>
              <a:spcAft>
                <a:spcPts val="1000"/>
              </a:spcAft>
              <a:buFont typeface="Arial" pitchFamily="34" charset="0"/>
              <a:buChar char="•"/>
              <a:defRPr/>
            </a:pPr>
            <a:r>
              <a:rPr lang="en-US" sz="2400" b="1" dirty="0">
                <a:solidFill>
                  <a:schemeClr val="bg1"/>
                </a:solidFill>
              </a:rPr>
              <a:t> From all races and ethnicities, religions</a:t>
            </a:r>
          </a:p>
          <a:p>
            <a:pPr fontAlgn="auto">
              <a:spcBef>
                <a:spcPts val="0"/>
              </a:spcBef>
              <a:spcAft>
                <a:spcPts val="1000"/>
              </a:spcAft>
              <a:defRPr/>
            </a:pPr>
            <a:endParaRPr lang="en-US" sz="2400" dirty="0">
              <a:solidFill>
                <a:schemeClr val="bg1"/>
              </a:solidFill>
            </a:endParaRPr>
          </a:p>
        </p:txBody>
      </p:sp>
      <p:sp>
        <p:nvSpPr>
          <p:cNvPr id="13" name="Rounded Rectangle 12"/>
          <p:cNvSpPr/>
          <p:nvPr/>
        </p:nvSpPr>
        <p:spPr>
          <a:xfrm>
            <a:off x="6172200" y="1981200"/>
            <a:ext cx="2971800" cy="3886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1000"/>
              </a:spcAft>
              <a:buFont typeface="Arial" pitchFamily="34" charset="0"/>
              <a:buChar char="•"/>
              <a:defRPr/>
            </a:pPr>
            <a:r>
              <a:rPr lang="en-US" sz="2400" dirty="0">
                <a:solidFill>
                  <a:schemeClr val="bg1"/>
                </a:solidFill>
              </a:rPr>
              <a:t> </a:t>
            </a:r>
            <a:r>
              <a:rPr lang="en-US" sz="2400" b="1" dirty="0">
                <a:solidFill>
                  <a:schemeClr val="bg1"/>
                </a:solidFill>
              </a:rPr>
              <a:t>More open communication between birth parents and children</a:t>
            </a:r>
          </a:p>
          <a:p>
            <a:pPr fontAlgn="auto">
              <a:spcBef>
                <a:spcPts val="0"/>
              </a:spcBef>
              <a:spcAft>
                <a:spcPts val="1000"/>
              </a:spcAft>
              <a:buFont typeface="Arial" pitchFamily="34" charset="0"/>
              <a:buChar char="•"/>
              <a:defRPr/>
            </a:pPr>
            <a:r>
              <a:rPr lang="en-US" sz="2400" b="1" dirty="0">
                <a:solidFill>
                  <a:schemeClr val="bg1"/>
                </a:solidFill>
              </a:rPr>
              <a:t> Birth mothers choose adoptive families, level of openness</a:t>
            </a:r>
          </a:p>
        </p:txBody>
      </p:sp>
      <p:sp>
        <p:nvSpPr>
          <p:cNvPr id="14" name="Rounded Rectangle 13"/>
          <p:cNvSpPr/>
          <p:nvPr/>
        </p:nvSpPr>
        <p:spPr>
          <a:xfrm>
            <a:off x="152400" y="1295400"/>
            <a:ext cx="27432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00"/>
                </a:solidFill>
              </a:rPr>
              <a:t>Cultural Landscape</a:t>
            </a:r>
          </a:p>
        </p:txBody>
      </p:sp>
      <p:sp>
        <p:nvSpPr>
          <p:cNvPr id="15" name="Rounded Rectangle 14"/>
          <p:cNvSpPr/>
          <p:nvPr/>
        </p:nvSpPr>
        <p:spPr>
          <a:xfrm>
            <a:off x="3200400" y="1295400"/>
            <a:ext cx="28194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00"/>
                </a:solidFill>
              </a:rPr>
              <a:t>Birth Mother Profile</a:t>
            </a:r>
          </a:p>
        </p:txBody>
      </p:sp>
      <p:sp>
        <p:nvSpPr>
          <p:cNvPr id="17" name="Rounded Rectangle 16"/>
          <p:cNvSpPr/>
          <p:nvPr/>
        </p:nvSpPr>
        <p:spPr>
          <a:xfrm>
            <a:off x="6324600" y="1295400"/>
            <a:ext cx="2667000" cy="685800"/>
          </a:xfrm>
          <a:prstGeom prst="roundRect">
            <a:avLst/>
          </a:prstGeom>
          <a:solidFill>
            <a:schemeClr val="accent2">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0000"/>
                </a:solidFill>
              </a:rPr>
              <a:t>Adoption Process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smtClean="0"/>
              <a:t>Types of Adoption</a:t>
            </a:r>
            <a:endParaRPr lang="en-US" dirty="0" smtClean="0"/>
          </a:p>
        </p:txBody>
      </p:sp>
      <p:sp>
        <p:nvSpPr>
          <p:cNvPr id="457731" name="Rectangle 3"/>
          <p:cNvSpPr>
            <a:spLocks noGrp="1" noChangeArrowheads="1"/>
          </p:cNvSpPr>
          <p:nvPr>
            <p:ph sz="quarter" idx="10"/>
          </p:nvPr>
        </p:nvSpPr>
        <p:spPr/>
        <p:txBody>
          <a:bodyPr/>
          <a:lstStyle/>
          <a:p>
            <a:r>
              <a:rPr lang="en-US" dirty="0" smtClean="0"/>
              <a:t>Closed adoption</a:t>
            </a:r>
          </a:p>
          <a:p>
            <a:pPr lvl="1"/>
            <a:r>
              <a:rPr lang="en-US" dirty="0" smtClean="0"/>
              <a:t>No exchange of information</a:t>
            </a:r>
          </a:p>
          <a:p>
            <a:r>
              <a:rPr lang="en-US" dirty="0" smtClean="0"/>
              <a:t>Open adoption</a:t>
            </a:r>
          </a:p>
          <a:p>
            <a:pPr lvl="1"/>
            <a:r>
              <a:rPr lang="en-US" dirty="0" smtClean="0"/>
              <a:t>Birth parents choose adoptive parents and maintain contact through letters, visits, etc.</a:t>
            </a:r>
          </a:p>
          <a:p>
            <a:pPr lvl="1"/>
            <a:r>
              <a:rPr lang="en-US" dirty="0" smtClean="0"/>
              <a:t>Openness agreement/plan outlines details</a:t>
            </a:r>
          </a:p>
          <a:p>
            <a:r>
              <a:rPr lang="en-US" dirty="0" smtClean="0"/>
              <a:t>Semi-open adoption</a:t>
            </a:r>
          </a:p>
          <a:p>
            <a:pPr lvl="1"/>
            <a:r>
              <a:rPr lang="en-US" dirty="0" smtClean="0"/>
              <a:t>Letters, pictures may be exchanged but identifying information is limited</a:t>
            </a:r>
          </a:p>
          <a:p>
            <a:pPr lvl="1"/>
            <a:r>
              <a:rPr lang="en-US" dirty="0" smtClean="0"/>
              <a:t>Interaction through a third party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dirty="0" smtClean="0"/>
              <a:t>Working Outside an Agency</a:t>
            </a:r>
          </a:p>
        </p:txBody>
      </p:sp>
      <p:sp>
        <p:nvSpPr>
          <p:cNvPr id="2" name="Content Placeholder 1"/>
          <p:cNvSpPr>
            <a:spLocks noGrp="1"/>
          </p:cNvSpPr>
          <p:nvPr>
            <p:ph sz="quarter" idx="10"/>
          </p:nvPr>
        </p:nvSpPr>
        <p:spPr/>
        <p:txBody>
          <a:bodyPr/>
          <a:lstStyle/>
          <a:p>
            <a:endParaRPr lang="en-US" dirty="0" smtClean="0"/>
          </a:p>
          <a:p>
            <a:r>
              <a:rPr lang="en-US" dirty="0" smtClean="0"/>
              <a:t>Classified ads in newspapers, online</a:t>
            </a:r>
          </a:p>
          <a:p>
            <a:endParaRPr lang="en-US" dirty="0" smtClean="0"/>
          </a:p>
          <a:p>
            <a:r>
              <a:rPr lang="en-US" dirty="0" smtClean="0"/>
              <a:t>Matches through churches, doctors, community organizations, friends, family</a:t>
            </a:r>
          </a:p>
          <a:p>
            <a:endParaRPr lang="en-US" dirty="0" smtClean="0"/>
          </a:p>
          <a:p>
            <a:r>
              <a:rPr lang="en-US" dirty="0" smtClean="0"/>
              <a:t>Birth mothers should always have professional and legal support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smtClean="0"/>
              <a:t>Case: Kim </a:t>
            </a:r>
            <a:endParaRPr lang="en-US" dirty="0" smtClean="0"/>
          </a:p>
        </p:txBody>
      </p:sp>
      <p:pic>
        <p:nvPicPr>
          <p:cNvPr id="41987" name="Content Placeholder 6" descr="200299267-001.jpg"/>
          <p:cNvPicPr>
            <a:picLocks noGrp="1" noChangeAspect="1"/>
          </p:cNvPicPr>
          <p:nvPr>
            <p:ph sz="half" idx="1"/>
          </p:nvPr>
        </p:nvPicPr>
        <p:blipFill>
          <a:blip r:embed="rId3"/>
          <a:stretch>
            <a:fillRect/>
          </a:stretch>
        </p:blipFill>
        <p:spPr>
          <a:xfrm>
            <a:off x="969929" y="1600201"/>
            <a:ext cx="3013141" cy="3810000"/>
          </a:xfrm>
        </p:spPr>
      </p:pic>
      <p:sp>
        <p:nvSpPr>
          <p:cNvPr id="379907" name="Rectangle 3"/>
          <p:cNvSpPr>
            <a:spLocks noGrp="1" noChangeArrowheads="1"/>
          </p:cNvSpPr>
          <p:nvPr>
            <p:ph sz="half" idx="2"/>
          </p:nvPr>
        </p:nvSpPr>
        <p:spPr bwMode="auto">
          <a:prstGeom prst="rect">
            <a:avLst/>
          </a:prstGeom>
          <a:noFill/>
          <a:ln>
            <a:miter lim="800000"/>
            <a:headEnd/>
            <a:tailEnd/>
          </a:ln>
        </p:spPr>
        <p:txBody>
          <a:bodyPr/>
          <a:lstStyle/>
          <a:p>
            <a:r>
              <a:rPr sz="2400" dirty="0">
                <a:latin typeface="+mn-lt"/>
              </a:rPr>
              <a:t>Kim tells you a few young women in her school have had babies, but none have made adoption </a:t>
            </a:r>
            <a:r>
              <a:rPr sz="2400" dirty="0" smtClean="0">
                <a:latin typeface="+mn-lt"/>
              </a:rPr>
              <a:t>plans</a:t>
            </a:r>
            <a:r>
              <a:rPr lang="en-US" sz="2400" dirty="0" smtClean="0">
                <a:latin typeface="+mn-lt"/>
              </a:rPr>
              <a:t>.</a:t>
            </a:r>
            <a:endParaRPr sz="240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smtClean="0"/>
              <a:t>Do Teens Choose Adoption?</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Teens rarely make adoption plans</a:t>
            </a:r>
          </a:p>
          <a:p>
            <a:endParaRPr lang="en-US" dirty="0" smtClean="0"/>
          </a:p>
          <a:p>
            <a:r>
              <a:rPr lang="en-US" dirty="0" smtClean="0"/>
              <a:t>Variety of factors affect teens’ choices regarding adoption</a:t>
            </a:r>
          </a:p>
          <a:p>
            <a:pPr lvl="1"/>
            <a:endParaRPr lang="en-US" dirty="0" smtClean="0"/>
          </a:p>
          <a:p>
            <a:pPr lvl="1"/>
            <a:r>
              <a:rPr lang="en-US" dirty="0" smtClean="0"/>
              <a:t>Personal beliefs regarding alternatives (parenting or abortion)</a:t>
            </a:r>
          </a:p>
          <a:p>
            <a:pPr lvl="1"/>
            <a:r>
              <a:rPr lang="en-US" dirty="0" smtClean="0"/>
              <a:t>Family/partner support for adoption planning</a:t>
            </a:r>
          </a:p>
          <a:p>
            <a:pPr lvl="1"/>
            <a:r>
              <a:rPr lang="en-US" dirty="0" smtClean="0"/>
              <a:t>Perceptions and misperceptions of adoption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smtClean="0"/>
              <a:t>Case: Kim </a:t>
            </a:r>
            <a:endParaRPr lang="en-US" dirty="0" smtClean="0"/>
          </a:p>
        </p:txBody>
      </p:sp>
      <p:sp>
        <p:nvSpPr>
          <p:cNvPr id="2" name="Content Placeholder 1"/>
          <p:cNvSpPr>
            <a:spLocks noGrp="1"/>
          </p:cNvSpPr>
          <p:nvPr>
            <p:ph sz="half" idx="2"/>
          </p:nvPr>
        </p:nvSpPr>
        <p:spPr/>
        <p:txBody>
          <a:bodyPr/>
          <a:lstStyle/>
          <a:p>
            <a:r>
              <a:rPr lang="en-US" dirty="0"/>
              <a:t>Kim, a 16-year-old female, saw a colleague in your office last week. </a:t>
            </a:r>
            <a:endParaRPr lang="en-US" dirty="0" smtClean="0"/>
          </a:p>
          <a:p>
            <a:endParaRPr lang="en-US" dirty="0"/>
          </a:p>
          <a:p>
            <a:r>
              <a:rPr lang="en-US" dirty="0"/>
              <a:t>After disclosing unprotected sex in the past month, she was given a pregnancy test, which was positive.</a:t>
            </a:r>
          </a:p>
          <a:p>
            <a:endParaRPr lang="en-US" dirty="0"/>
          </a:p>
        </p:txBody>
      </p:sp>
      <p:pic>
        <p:nvPicPr>
          <p:cNvPr id="16388" name="Picture 5" descr="200299257-001.jpg"/>
          <p:cNvPicPr>
            <a:picLocks noChangeAspect="1"/>
          </p:cNvPicPr>
          <p:nvPr/>
        </p:nvPicPr>
        <p:blipFill>
          <a:blip r:embed="rId3"/>
          <a:srcRect/>
          <a:stretch>
            <a:fillRect/>
          </a:stretch>
        </p:blipFill>
        <p:spPr bwMode="auto">
          <a:xfrm>
            <a:off x="1295400" y="1676400"/>
            <a:ext cx="2209800" cy="3317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smtClean="0"/>
              <a:t>Addressing Barriers to Adoption</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Provide opportunity to discuss all options</a:t>
            </a:r>
          </a:p>
          <a:p>
            <a:r>
              <a:rPr lang="en-US" smtClean="0"/>
              <a:t>Address misconceptions</a:t>
            </a:r>
          </a:p>
          <a:p>
            <a:r>
              <a:rPr lang="en-US" smtClean="0"/>
              <a:t>Explore family and friends views/support</a:t>
            </a:r>
          </a:p>
          <a:p>
            <a:r>
              <a:rPr lang="en-US" smtClean="0"/>
              <a:t>Educate about open adoption</a:t>
            </a:r>
          </a:p>
          <a:p>
            <a:r>
              <a:rPr lang="en-US" smtClean="0"/>
              <a:t>Explore if/how personal experiences with foster care affect opinions of adoption</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smtClean="0"/>
              <a:t>Case: Kim </a:t>
            </a:r>
            <a:endParaRPr lang="en-US" dirty="0" smtClean="0"/>
          </a:p>
        </p:txBody>
      </p:sp>
      <p:pic>
        <p:nvPicPr>
          <p:cNvPr id="45059" name="Content Placeholder 6" descr="200299267-001.jpg"/>
          <p:cNvPicPr>
            <a:picLocks noGrp="1" noChangeAspect="1"/>
          </p:cNvPicPr>
          <p:nvPr>
            <p:ph sz="half" idx="1"/>
          </p:nvPr>
        </p:nvPicPr>
        <p:blipFill>
          <a:blip r:embed="rId3"/>
          <a:stretch>
            <a:fillRect/>
          </a:stretch>
        </p:blipFill>
        <p:spPr>
          <a:xfrm>
            <a:off x="969929" y="1600201"/>
            <a:ext cx="3013141" cy="3657600"/>
          </a:xfrm>
        </p:spPr>
      </p:pic>
      <p:sp>
        <p:nvSpPr>
          <p:cNvPr id="379907" name="Rectangle 3"/>
          <p:cNvSpPr>
            <a:spLocks noGrp="1" noChangeArrowheads="1"/>
          </p:cNvSpPr>
          <p:nvPr>
            <p:ph sz="half" idx="2"/>
          </p:nvPr>
        </p:nvSpPr>
        <p:spPr bwMode="auto">
          <a:prstGeom prst="rect">
            <a:avLst/>
          </a:prstGeom>
          <a:noFill/>
          <a:ln>
            <a:miter lim="800000"/>
            <a:headEnd/>
            <a:tailEnd/>
          </a:ln>
        </p:spPr>
        <p:txBody>
          <a:bodyPr/>
          <a:lstStyle/>
          <a:p>
            <a:pPr>
              <a:spcBef>
                <a:spcPts val="2400"/>
              </a:spcBef>
            </a:pPr>
            <a:r>
              <a:rPr sz="2400" dirty="0">
                <a:latin typeface="+mn-lt"/>
              </a:rPr>
              <a:t>How can you start the discussion about adoption with Kim?</a:t>
            </a:r>
          </a:p>
          <a:p>
            <a:pPr>
              <a:spcBef>
                <a:spcPts val="2400"/>
              </a:spcBef>
            </a:pPr>
            <a:r>
              <a:rPr sz="2400" dirty="0">
                <a:latin typeface="+mn-lt"/>
              </a:rPr>
              <a:t>What challenges do you anticipate in discussing adoption?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r>
              <a:rPr lang="en-US" smtClean="0"/>
              <a:t>	Identify Personal Circumstances</a:t>
            </a:r>
            <a:endParaRPr lang="en-US" dirty="0" smtClean="0"/>
          </a:p>
        </p:txBody>
      </p:sp>
      <p:sp>
        <p:nvSpPr>
          <p:cNvPr id="414723" name="Rectangle 3"/>
          <p:cNvSpPr>
            <a:spLocks noGrp="1" noChangeArrowheads="1"/>
          </p:cNvSpPr>
          <p:nvPr>
            <p:ph sz="quarter" idx="10"/>
          </p:nvPr>
        </p:nvSpPr>
        <p:spPr/>
        <p:txBody>
          <a:bodyPr/>
          <a:lstStyle/>
          <a:p>
            <a:r>
              <a:rPr lang="en-US" dirty="0" smtClean="0"/>
              <a:t>Place pregnancy and adoption in perspective of her life</a:t>
            </a:r>
          </a:p>
          <a:p>
            <a:pPr lvl="1"/>
            <a:r>
              <a:rPr lang="en-US" dirty="0" smtClean="0"/>
              <a:t>How do you picture the next year of your life? The next five years?</a:t>
            </a:r>
          </a:p>
          <a:p>
            <a:pPr lvl="1"/>
            <a:r>
              <a:rPr lang="en-US" dirty="0" smtClean="0"/>
              <a:t>How would an adoption plan affect this?</a:t>
            </a:r>
          </a:p>
          <a:p>
            <a:pPr lvl="1"/>
            <a:r>
              <a:rPr lang="en-US" dirty="0" smtClean="0"/>
              <a:t>What is your relationship with the birth father? Does he support the adoption plan?</a:t>
            </a:r>
          </a:p>
          <a:p>
            <a:r>
              <a:rPr lang="en-US" dirty="0" smtClean="0"/>
              <a:t>Validate fears and emotions</a:t>
            </a:r>
          </a:p>
          <a:p>
            <a:r>
              <a:rPr lang="en-US" dirty="0" smtClean="0"/>
              <a:t>Discuss when to involve an adult</a:t>
            </a:r>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smtClean="0"/>
              <a:t>Adoption Counseling Tools and Tips</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Provide information; do not persuade</a:t>
            </a:r>
          </a:p>
          <a:p>
            <a:endParaRPr lang="en-US" dirty="0" smtClean="0"/>
          </a:p>
          <a:p>
            <a:r>
              <a:rPr lang="en-US" dirty="0" smtClean="0"/>
              <a:t>Acknowledge adoption may not be for everyone</a:t>
            </a:r>
          </a:p>
          <a:p>
            <a:endParaRPr lang="en-US" dirty="0" smtClean="0"/>
          </a:p>
          <a:p>
            <a:r>
              <a:rPr lang="en-US" dirty="0" smtClean="0"/>
              <a:t>Maintain positive adoption language</a:t>
            </a:r>
          </a:p>
          <a:p>
            <a:endParaRPr lang="en-US" dirty="0" smtClean="0"/>
          </a:p>
          <a:p>
            <a:r>
              <a:rPr lang="en-US" dirty="0" smtClean="0"/>
              <a:t>Avoid referencing negative connotations in popular culture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r>
              <a:rPr lang="en-US" smtClean="0"/>
              <a:t>Adoption Language</a:t>
            </a:r>
            <a:endParaRPr lang="en-US" dirty="0"/>
          </a:p>
        </p:txBody>
      </p:sp>
      <p:sp>
        <p:nvSpPr>
          <p:cNvPr id="5" name="Content Placeholder 4"/>
          <p:cNvSpPr>
            <a:spLocks noGrp="1"/>
          </p:cNvSpPr>
          <p:nvPr>
            <p:ph sz="half" idx="1"/>
          </p:nvPr>
        </p:nvSpPr>
        <p:spPr>
          <a:xfrm>
            <a:off x="457200" y="2027237"/>
            <a:ext cx="4038600" cy="4525963"/>
          </a:xfrm>
        </p:spPr>
        <p:txBody>
          <a:bodyPr/>
          <a:lstStyle/>
          <a:p>
            <a:r>
              <a:rPr lang="en-US" dirty="0" smtClean="0"/>
              <a:t>Your child/baby</a:t>
            </a:r>
          </a:p>
          <a:p>
            <a:r>
              <a:rPr lang="en-US" dirty="0" smtClean="0"/>
              <a:t>Making an adoption plan</a:t>
            </a:r>
          </a:p>
          <a:p>
            <a:r>
              <a:rPr lang="en-US" dirty="0" smtClean="0"/>
              <a:t>Choosing an adoptive family</a:t>
            </a:r>
          </a:p>
          <a:p>
            <a:r>
              <a:rPr lang="en-US" dirty="0" smtClean="0"/>
              <a:t>Birth mother, birth parents</a:t>
            </a:r>
          </a:p>
          <a:p>
            <a:r>
              <a:rPr lang="en-US" dirty="0" smtClean="0"/>
              <a:t>Adoptive parents</a:t>
            </a:r>
          </a:p>
          <a:p>
            <a:r>
              <a:rPr lang="en-US" dirty="0" smtClean="0"/>
              <a:t>Our child, child by adoption</a:t>
            </a:r>
          </a:p>
          <a:p>
            <a:r>
              <a:rPr lang="en-US" dirty="0" smtClean="0"/>
              <a:t>Choose to parent</a:t>
            </a:r>
          </a:p>
          <a:p>
            <a:endParaRPr lang="en-US" dirty="0" smtClean="0"/>
          </a:p>
        </p:txBody>
      </p:sp>
      <p:sp>
        <p:nvSpPr>
          <p:cNvPr id="7" name="Content Placeholder 6"/>
          <p:cNvSpPr>
            <a:spLocks noGrp="1"/>
          </p:cNvSpPr>
          <p:nvPr>
            <p:ph sz="half" idx="2"/>
          </p:nvPr>
        </p:nvSpPr>
        <p:spPr>
          <a:xfrm>
            <a:off x="4648200" y="2027237"/>
            <a:ext cx="4038600" cy="4525963"/>
          </a:xfrm>
        </p:spPr>
        <p:txBody>
          <a:bodyPr/>
          <a:lstStyle/>
          <a:p>
            <a:r>
              <a:rPr lang="en-US" smtClean="0"/>
              <a:t>The child</a:t>
            </a:r>
          </a:p>
          <a:p>
            <a:r>
              <a:rPr lang="en-US" smtClean="0"/>
              <a:t>Giving the child away</a:t>
            </a:r>
          </a:p>
          <a:p>
            <a:r>
              <a:rPr lang="en-US" smtClean="0"/>
              <a:t>Putting the child up for adoption</a:t>
            </a:r>
          </a:p>
          <a:p>
            <a:r>
              <a:rPr lang="en-US" smtClean="0"/>
              <a:t>Real mother, real parents</a:t>
            </a:r>
          </a:p>
          <a:p>
            <a:r>
              <a:rPr lang="en-US" smtClean="0"/>
              <a:t>Not the real parents</a:t>
            </a:r>
          </a:p>
          <a:p>
            <a:r>
              <a:rPr lang="en-US" smtClean="0"/>
              <a:t>Adopted child/adoptee</a:t>
            </a:r>
          </a:p>
          <a:p>
            <a:r>
              <a:rPr lang="en-US" smtClean="0"/>
              <a:t>Keeping the baby/child</a:t>
            </a:r>
            <a:endParaRPr lang="en-US" dirty="0" smtClean="0"/>
          </a:p>
        </p:txBody>
      </p:sp>
      <p:sp>
        <p:nvSpPr>
          <p:cNvPr id="4" name="Text Placeholder 3"/>
          <p:cNvSpPr>
            <a:spLocks noGrp="1"/>
          </p:cNvSpPr>
          <p:nvPr>
            <p:ph type="body" idx="4294967295"/>
          </p:nvPr>
        </p:nvSpPr>
        <p:spPr bwMode="auto">
          <a:xfrm>
            <a:off x="0" y="1447800"/>
            <a:ext cx="3506788" cy="639763"/>
          </a:xfrm>
          <a:prstGeom prst="rect">
            <a:avLst/>
          </a:prstGeom>
          <a:noFill/>
          <a:ln>
            <a:miter lim="800000"/>
            <a:headEnd/>
            <a:tailEnd/>
          </a:ln>
        </p:spPr>
        <p:txBody>
          <a:bodyPr/>
          <a:lstStyle/>
          <a:p>
            <a:r>
              <a:rPr sz="2400" dirty="0">
                <a:latin typeface="+mn-lt"/>
              </a:rPr>
              <a:t>Positive Language</a:t>
            </a:r>
          </a:p>
        </p:txBody>
      </p:sp>
      <p:sp>
        <p:nvSpPr>
          <p:cNvPr id="6" name="Text Placeholder 5"/>
          <p:cNvSpPr>
            <a:spLocks noGrp="1"/>
          </p:cNvSpPr>
          <p:nvPr>
            <p:ph type="body" sz="quarter" idx="4294967295"/>
          </p:nvPr>
        </p:nvSpPr>
        <p:spPr bwMode="auto">
          <a:xfrm>
            <a:off x="4610100" y="1447800"/>
            <a:ext cx="3733800" cy="639763"/>
          </a:xfrm>
          <a:prstGeom prst="rect">
            <a:avLst/>
          </a:prstGeom>
          <a:noFill/>
          <a:ln>
            <a:miter lim="800000"/>
            <a:headEnd/>
            <a:tailEnd/>
          </a:ln>
        </p:spPr>
        <p:txBody>
          <a:bodyPr/>
          <a:lstStyle/>
          <a:p>
            <a:r>
              <a:rPr sz="2400" dirty="0">
                <a:latin typeface="+mn-lt"/>
              </a:rPr>
              <a:t>Negative Language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smtClean="0"/>
              <a:t>Stereotypes to Avoid</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Adoption is abandonment</a:t>
            </a:r>
          </a:p>
          <a:p>
            <a:r>
              <a:rPr lang="en-US" smtClean="0"/>
              <a:t>Adoption is the right solution</a:t>
            </a:r>
          </a:p>
          <a:p>
            <a:r>
              <a:rPr lang="en-US" smtClean="0"/>
              <a:t>Keeping the baby is selfish</a:t>
            </a:r>
          </a:p>
          <a:p>
            <a:r>
              <a:rPr lang="en-US" smtClean="0"/>
              <a:t>Relinquishing the baby is unselfish</a:t>
            </a:r>
          </a:p>
          <a:p>
            <a:r>
              <a:rPr lang="en-US" smtClean="0"/>
              <a:t>A relinquishing mother does not want the baby</a:t>
            </a:r>
          </a:p>
          <a:p>
            <a:r>
              <a:rPr lang="en-US" smtClean="0"/>
              <a:t>Adoption would be perfect for this baby</a:t>
            </a:r>
          </a:p>
          <a:p>
            <a:r>
              <a:rPr lang="en-US" smtClean="0"/>
              <a:t>So many couples can’t have children</a:t>
            </a:r>
          </a:p>
          <a:p>
            <a:r>
              <a:rPr lang="en-US" smtClean="0"/>
              <a:t>It would be unfair to keep this baby</a:t>
            </a:r>
          </a:p>
          <a:p>
            <a:r>
              <a:rPr lang="en-US" smtClean="0"/>
              <a:t>The father doesn’t care about the baby</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lstStyle/>
          <a:p>
            <a:r>
              <a:rPr lang="en-US" smtClean="0"/>
              <a:t>Stereotypes to Avoid</a:t>
            </a:r>
            <a:endParaRPr lang="en-US" dirty="0" smtClean="0"/>
          </a:p>
        </p:txBody>
      </p:sp>
      <p:sp>
        <p:nvSpPr>
          <p:cNvPr id="2" name="Content Placeholder 1"/>
          <p:cNvSpPr>
            <a:spLocks noGrp="1"/>
          </p:cNvSpPr>
          <p:nvPr>
            <p:ph sz="quarter" idx="10"/>
          </p:nvPr>
        </p:nvSpPr>
        <p:spPr/>
        <p:txBody>
          <a:bodyPr/>
          <a:lstStyle/>
          <a:p>
            <a:r>
              <a:rPr lang="en-US" smtClean="0"/>
              <a:t> Adoption is abandonment. </a:t>
            </a:r>
            <a:r>
              <a:rPr lang="en-US" smtClean="0">
                <a:sym typeface="Wingdings" pitchFamily="2" charset="2"/>
              </a:rPr>
              <a:t> </a:t>
            </a:r>
            <a:r>
              <a:rPr lang="en-US" smtClean="0"/>
              <a:t>Adoption is another way of providing for a child.</a:t>
            </a:r>
          </a:p>
          <a:p>
            <a:endParaRPr lang="en-US" smtClean="0"/>
          </a:p>
          <a:p>
            <a:r>
              <a:rPr lang="en-US" smtClean="0"/>
              <a:t> Adoption is the right solution. </a:t>
            </a:r>
            <a:r>
              <a:rPr lang="en-US" smtClean="0">
                <a:sym typeface="Wingdings" pitchFamily="2" charset="2"/>
              </a:rPr>
              <a:t> </a:t>
            </a:r>
            <a:r>
              <a:rPr lang="en-US" smtClean="0"/>
              <a:t>There is no right solution.</a:t>
            </a:r>
          </a:p>
          <a:p>
            <a:endParaRPr lang="en-US" smtClean="0"/>
          </a:p>
          <a:p>
            <a:r>
              <a:rPr lang="en-US" smtClean="0"/>
              <a:t> Keeping the baby is selfish. </a:t>
            </a:r>
            <a:r>
              <a:rPr lang="en-US" smtClean="0">
                <a:sym typeface="Wingdings" pitchFamily="2" charset="2"/>
              </a:rPr>
              <a:t> </a:t>
            </a:r>
            <a:r>
              <a:rPr lang="en-US" smtClean="0"/>
              <a:t>Keeping a baby or choosing to parent is a common desire regardless of age. Very few people have no regard for their offspring.</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lstStyle/>
          <a:p>
            <a:r>
              <a:rPr lang="en-US" smtClean="0"/>
              <a:t>Stereotypes to Avoid</a:t>
            </a:r>
            <a:endParaRPr lang="en-US" dirty="0" smtClean="0"/>
          </a:p>
        </p:txBody>
      </p:sp>
      <p:sp>
        <p:nvSpPr>
          <p:cNvPr id="2" name="Content Placeholder 1"/>
          <p:cNvSpPr>
            <a:spLocks noGrp="1"/>
          </p:cNvSpPr>
          <p:nvPr>
            <p:ph sz="quarter" idx="10"/>
          </p:nvPr>
        </p:nvSpPr>
        <p:spPr/>
        <p:txBody>
          <a:bodyPr/>
          <a:lstStyle/>
          <a:p>
            <a:r>
              <a:rPr lang="en-US" sz="2200" dirty="0" smtClean="0"/>
              <a:t>Relinquishing the baby is unselfish.</a:t>
            </a:r>
            <a:r>
              <a:rPr lang="en-US" sz="2200" dirty="0" smtClean="0">
                <a:sym typeface="Wingdings" pitchFamily="2" charset="2"/>
              </a:rPr>
              <a:t></a:t>
            </a:r>
            <a:r>
              <a:rPr lang="en-US" sz="2200" dirty="0" smtClean="0"/>
              <a:t> It may be, but birth parents must see something for themselves in the decision even if it is regaining freedom.</a:t>
            </a:r>
          </a:p>
          <a:p>
            <a:endParaRPr lang="en-US" sz="2200" dirty="0" smtClean="0"/>
          </a:p>
          <a:p>
            <a:r>
              <a:rPr lang="en-US" sz="2200" dirty="0" smtClean="0"/>
              <a:t>A relinquishing mother does not want the baby. </a:t>
            </a:r>
            <a:r>
              <a:rPr lang="en-US" sz="2200" dirty="0" smtClean="0">
                <a:sym typeface="Wingdings" pitchFamily="2" charset="2"/>
              </a:rPr>
              <a:t></a:t>
            </a:r>
            <a:r>
              <a:rPr lang="en-US" sz="2200" dirty="0" smtClean="0"/>
              <a:t> Adoption professionals will say consistently that they have met few, if any, birth parents who did not want their babies.</a:t>
            </a:r>
          </a:p>
          <a:p>
            <a:endParaRPr lang="en-US" sz="2200" dirty="0" smtClean="0"/>
          </a:p>
          <a:p>
            <a:r>
              <a:rPr lang="en-US" sz="2200" dirty="0" smtClean="0"/>
              <a:t>Adoption would be so perfect for this baby. </a:t>
            </a:r>
            <a:r>
              <a:rPr lang="en-US" sz="2200" dirty="0" smtClean="0">
                <a:sym typeface="Wingdings" pitchFamily="2" charset="2"/>
              </a:rPr>
              <a:t> </a:t>
            </a:r>
            <a:r>
              <a:rPr lang="en-US" sz="2200" dirty="0" smtClean="0"/>
              <a:t> There are inherent losses in adoption for all, including adoptees. They lose the privilege of being raised by genetic parents.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en-US" smtClean="0"/>
              <a:t>Stereotypes to Avoid</a:t>
            </a:r>
            <a:endParaRPr lang="en-US" dirty="0" smtClean="0"/>
          </a:p>
        </p:txBody>
      </p:sp>
      <p:sp>
        <p:nvSpPr>
          <p:cNvPr id="2" name="Content Placeholder 1"/>
          <p:cNvSpPr>
            <a:spLocks noGrp="1"/>
          </p:cNvSpPr>
          <p:nvPr>
            <p:ph sz="quarter" idx="10"/>
          </p:nvPr>
        </p:nvSpPr>
        <p:spPr/>
        <p:txBody>
          <a:bodyPr/>
          <a:lstStyle/>
          <a:p>
            <a:r>
              <a:rPr lang="en-US" dirty="0" smtClean="0"/>
              <a:t>So many couples can’t have babies; it isn’t fair to keep a child when you are a teen. </a:t>
            </a:r>
            <a:r>
              <a:rPr lang="en-US" dirty="0" smtClean="0">
                <a:sym typeface="Wingdings" pitchFamily="2" charset="2"/>
              </a:rPr>
              <a:t></a:t>
            </a:r>
            <a:r>
              <a:rPr lang="en-US" dirty="0" smtClean="0"/>
              <a:t> Infertility does not entitle a couple to another person’s child. When working with pregnant teens in the decision-making process, the needs of infertile couples are not your concern.</a:t>
            </a:r>
          </a:p>
          <a:p>
            <a:endParaRPr lang="en-US" dirty="0" smtClean="0"/>
          </a:p>
          <a:p>
            <a:r>
              <a:rPr lang="en-US" dirty="0" smtClean="0"/>
              <a:t>The father doesn’t care about the girl or his child. </a:t>
            </a:r>
            <a:r>
              <a:rPr lang="en-US" dirty="0" smtClean="0">
                <a:sym typeface="Wingdings" pitchFamily="2" charset="2"/>
              </a:rPr>
              <a:t> </a:t>
            </a:r>
            <a:r>
              <a:rPr lang="en-US" dirty="0" smtClean="0"/>
              <a:t>Young birth fathers are often confused about their role. They show evidence of being concerned and responsible when given opportunities for counseling and support.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US" smtClean="0"/>
              <a:t>Adoption Communication Techniques</a:t>
            </a:r>
            <a:endParaRPr lang="en-US" dirty="0" smtClean="0"/>
          </a:p>
        </p:txBody>
      </p:sp>
      <p:sp>
        <p:nvSpPr>
          <p:cNvPr id="5" name="Rounded Rectangle 4"/>
          <p:cNvSpPr/>
          <p:nvPr/>
        </p:nvSpPr>
        <p:spPr>
          <a:xfrm>
            <a:off x="1524000" y="1219200"/>
            <a:ext cx="28956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CLARIFY</a:t>
            </a:r>
          </a:p>
        </p:txBody>
      </p:sp>
      <p:sp>
        <p:nvSpPr>
          <p:cNvPr id="6" name="Rounded Rectangle 5"/>
          <p:cNvSpPr/>
          <p:nvPr/>
        </p:nvSpPr>
        <p:spPr>
          <a:xfrm>
            <a:off x="4419600" y="1295400"/>
            <a:ext cx="2895600" cy="2362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accent6"/>
                </a:solidFill>
              </a:rPr>
              <a:t>VALIDATE</a:t>
            </a:r>
          </a:p>
        </p:txBody>
      </p:sp>
      <p:sp>
        <p:nvSpPr>
          <p:cNvPr id="7" name="Rounded Rectangle 6"/>
          <p:cNvSpPr/>
          <p:nvPr/>
        </p:nvSpPr>
        <p:spPr>
          <a:xfrm>
            <a:off x="1524000" y="3581400"/>
            <a:ext cx="2895600" cy="2362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accent6"/>
                </a:solidFill>
              </a:rPr>
              <a:t>EDUCATE</a:t>
            </a:r>
          </a:p>
        </p:txBody>
      </p:sp>
      <p:sp>
        <p:nvSpPr>
          <p:cNvPr id="8" name="Rounded Rectangle 7"/>
          <p:cNvSpPr/>
          <p:nvPr/>
        </p:nvSpPr>
        <p:spPr>
          <a:xfrm>
            <a:off x="4419600" y="3581400"/>
            <a:ext cx="2895600" cy="2362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REFER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rrowheads="1"/>
          </p:cNvSpPr>
          <p:nvPr>
            <p:ph type="title"/>
          </p:nvPr>
        </p:nvSpPr>
        <p:spPr/>
        <p:txBody>
          <a:bodyPr/>
          <a:lstStyle/>
          <a:p>
            <a:r>
              <a:rPr lang="en-US" smtClean="0"/>
              <a:t>Case: Kim</a:t>
            </a:r>
            <a:endParaRPr lang="en-US" dirty="0" smtClean="0"/>
          </a:p>
        </p:txBody>
      </p:sp>
      <p:pic>
        <p:nvPicPr>
          <p:cNvPr id="17411" name="Content Placeholder 7" descr="200299260-001.jpg"/>
          <p:cNvPicPr>
            <a:picLocks noGrp="1" noChangeAspect="1"/>
          </p:cNvPicPr>
          <p:nvPr>
            <p:ph sz="half" idx="1"/>
          </p:nvPr>
        </p:nvPicPr>
        <p:blipFill>
          <a:blip r:embed="rId3"/>
          <a:stretch>
            <a:fillRect/>
          </a:stretch>
        </p:blipFill>
        <p:spPr>
          <a:xfrm>
            <a:off x="1066800" y="1600199"/>
            <a:ext cx="2209800" cy="3319343"/>
          </a:xfrm>
        </p:spPr>
      </p:pic>
      <p:sp>
        <p:nvSpPr>
          <p:cNvPr id="334851" name="Rectangle 1027"/>
          <p:cNvSpPr>
            <a:spLocks noGrp="1" noChangeArrowheads="1"/>
          </p:cNvSpPr>
          <p:nvPr>
            <p:ph sz="half" idx="2"/>
          </p:nvPr>
        </p:nvSpPr>
        <p:spPr bwMode="auto">
          <a:prstGeom prst="rect">
            <a:avLst/>
          </a:prstGeom>
          <a:noFill/>
          <a:ln>
            <a:miter lim="800000"/>
            <a:headEnd/>
            <a:tailEnd/>
          </a:ln>
        </p:spPr>
        <p:txBody>
          <a:bodyPr/>
          <a:lstStyle/>
          <a:p>
            <a:r>
              <a:rPr sz="2400" dirty="0">
                <a:latin typeface="+mn-lt"/>
              </a:rPr>
              <a:t>Kim has decided to continue the pregnancy and has returned to your office to discuss her </a:t>
            </a:r>
            <a:r>
              <a:rPr sz="2400" dirty="0" smtClean="0">
                <a:latin typeface="+mn-lt"/>
              </a:rPr>
              <a:t>options</a:t>
            </a:r>
            <a:r>
              <a:rPr lang="en-US" sz="2400" dirty="0" smtClean="0">
                <a:latin typeface="+mn-lt"/>
              </a:rPr>
              <a:t>.</a:t>
            </a:r>
            <a:endParaRPr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noAutofit/>
          </a:bodyPr>
          <a:lstStyle/>
          <a:p>
            <a:r>
              <a:rPr lang="en-US" dirty="0" smtClean="0"/>
              <a:t>Clarify Patient’s Feelings </a:t>
            </a:r>
            <a:br>
              <a:rPr lang="en-US" dirty="0" smtClean="0"/>
            </a:br>
            <a:r>
              <a:rPr lang="en-US" dirty="0" smtClean="0"/>
              <a:t>and Sources of Support</a:t>
            </a:r>
          </a:p>
        </p:txBody>
      </p:sp>
      <p:sp>
        <p:nvSpPr>
          <p:cNvPr id="2" name="Content Placeholder 1"/>
          <p:cNvSpPr>
            <a:spLocks noGrp="1"/>
          </p:cNvSpPr>
          <p:nvPr>
            <p:ph sz="quarter" idx="10"/>
          </p:nvPr>
        </p:nvSpPr>
        <p:spPr/>
        <p:txBody>
          <a:bodyPr/>
          <a:lstStyle/>
          <a:p>
            <a:endParaRPr lang="en-US" smtClean="0"/>
          </a:p>
          <a:p>
            <a:r>
              <a:rPr lang="en-US" smtClean="0"/>
              <a:t>Can you tell me a bit more why you are considering an adoption plan?</a:t>
            </a:r>
          </a:p>
          <a:p>
            <a:endParaRPr lang="en-US" smtClean="0"/>
          </a:p>
          <a:p>
            <a:r>
              <a:rPr lang="en-US" smtClean="0"/>
              <a:t>Who have you shared this with?</a:t>
            </a:r>
          </a:p>
          <a:p>
            <a:pPr lvl="1"/>
            <a:r>
              <a:rPr lang="en-US" smtClean="0"/>
              <a:t>Parents? Birth father? Current partner?</a:t>
            </a:r>
          </a:p>
          <a:p>
            <a:pPr lvl="1"/>
            <a:endParaRPr lang="en-US" smtClean="0"/>
          </a:p>
          <a:p>
            <a:r>
              <a:rPr lang="en-US" smtClean="0"/>
              <a:t>What was his/her response(s)?</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smtClean="0"/>
              <a:t>Validate Concerns</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If the patient has negative feelings about adoption</a:t>
            </a:r>
          </a:p>
          <a:p>
            <a:pPr lvl="1"/>
            <a:endParaRPr lang="en-US" smtClean="0"/>
          </a:p>
          <a:p>
            <a:pPr lvl="1"/>
            <a:r>
              <a:rPr lang="en-US" smtClean="0"/>
              <a:t>Acknowledge that many people may have negative feelings about adoption</a:t>
            </a:r>
          </a:p>
          <a:p>
            <a:pPr lvl="1"/>
            <a:endParaRPr lang="en-US" smtClean="0"/>
          </a:p>
          <a:p>
            <a:pPr lvl="1"/>
            <a:r>
              <a:rPr lang="en-US" smtClean="0"/>
              <a:t>You are not alone in feeling this way</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dirty="0" smtClean="0"/>
              <a:t>Educate About Adoption Today</a:t>
            </a:r>
          </a:p>
        </p:txBody>
      </p:sp>
      <p:sp>
        <p:nvSpPr>
          <p:cNvPr id="2" name="Content Placeholder 1"/>
          <p:cNvSpPr>
            <a:spLocks noGrp="1"/>
          </p:cNvSpPr>
          <p:nvPr>
            <p:ph sz="quarter" idx="10"/>
          </p:nvPr>
        </p:nvSpPr>
        <p:spPr/>
        <p:txBody>
          <a:bodyPr/>
          <a:lstStyle/>
          <a:p>
            <a:endParaRPr lang="en-US" dirty="0" smtClean="0"/>
          </a:p>
          <a:p>
            <a:r>
              <a:rPr lang="en-US" dirty="0" smtClean="0"/>
              <a:t>Can we talk about how adoption has changed in recent years?</a:t>
            </a:r>
          </a:p>
          <a:p>
            <a:endParaRPr lang="en-US" dirty="0" smtClean="0"/>
          </a:p>
          <a:p>
            <a:r>
              <a:rPr lang="en-US" dirty="0" smtClean="0"/>
              <a:t>There are several kinds of adoption plans. Can I tell you about the differences?</a:t>
            </a:r>
          </a:p>
          <a:p>
            <a:endParaRPr lang="en-US" dirty="0" smtClean="0"/>
          </a:p>
          <a:p>
            <a:r>
              <a:rPr lang="en-US" dirty="0" smtClean="0"/>
              <a:t>Can I share some information about your rights as a birth mother?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normAutofit fontScale="90000"/>
          </a:bodyPr>
          <a:lstStyle/>
          <a:p>
            <a:r>
              <a:rPr lang="en-US" smtClean="0"/>
              <a:t>Refer to an Unbiased Agency or Resource</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Can I give you the name and number of someone who can discuss this further and won’t pressure you?</a:t>
            </a:r>
          </a:p>
          <a:p>
            <a:endParaRPr lang="en-US" dirty="0" smtClean="0"/>
          </a:p>
          <a:p>
            <a:r>
              <a:rPr lang="en-US" dirty="0" smtClean="0"/>
              <a:t>Identify natural support systems.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p:txBody>
          <a:bodyPr/>
          <a:lstStyle/>
          <a:p>
            <a:r>
              <a:rPr lang="en-US" smtClean="0"/>
              <a:t>Adoption in Your Practice</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How does your practice handle adoption?</a:t>
            </a:r>
          </a:p>
          <a:p>
            <a:r>
              <a:rPr lang="en-US" smtClean="0"/>
              <a:t>Do you have a standard list of referral resources or a social worker on site?</a:t>
            </a:r>
          </a:p>
          <a:p>
            <a:r>
              <a:rPr lang="en-US" smtClean="0"/>
              <a:t>Where are patients referred?</a:t>
            </a:r>
          </a:p>
          <a:p>
            <a:r>
              <a:rPr lang="en-US" smtClean="0"/>
              <a:t>What are the relevant state policies?</a:t>
            </a:r>
            <a:endParaRPr lang="en-US" dirty="0" smtClean="0"/>
          </a:p>
        </p:txBody>
      </p:sp>
      <p:pic>
        <p:nvPicPr>
          <p:cNvPr id="58372" name="Picture 4" descr="C:\Documents and Settings\anita.PRCHEALTH\Local Settings\Temporary Internet Files\Content.IE5\2FUXKD89\MP900423120[1].jpg"/>
          <p:cNvPicPr>
            <a:picLocks noChangeAspect="1" noChangeArrowheads="1"/>
          </p:cNvPicPr>
          <p:nvPr/>
        </p:nvPicPr>
        <p:blipFill>
          <a:blip r:embed="rId2"/>
          <a:srcRect/>
          <a:stretch>
            <a:fillRect/>
          </a:stretch>
        </p:blipFill>
        <p:spPr bwMode="auto">
          <a:xfrm>
            <a:off x="6705600" y="3309938"/>
            <a:ext cx="1725612" cy="255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normAutofit fontScale="90000"/>
          </a:bodyPr>
          <a:lstStyle/>
          <a:p>
            <a:r>
              <a:rPr lang="en-US" smtClean="0"/>
              <a:t>Professional Concerns about </a:t>
            </a:r>
            <a:br>
              <a:rPr lang="en-US" smtClean="0"/>
            </a:br>
            <a:r>
              <a:rPr lang="en-US" smtClean="0"/>
              <a:t>Adoption Resources</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Providers may hesitate to refer to adoption resources for fear they may be</a:t>
            </a:r>
          </a:p>
          <a:p>
            <a:pPr lvl="1"/>
            <a:r>
              <a:rPr lang="en-US" smtClean="0"/>
              <a:t>Religiously or politically biased</a:t>
            </a:r>
          </a:p>
          <a:p>
            <a:pPr lvl="1"/>
            <a:r>
              <a:rPr lang="en-US" smtClean="0"/>
              <a:t>More committed to prospective adoptive parents/clients than birth parents</a:t>
            </a:r>
          </a:p>
          <a:p>
            <a:pPr lvl="1"/>
            <a:r>
              <a:rPr lang="en-US" smtClean="0"/>
              <a:t>Lacking support resources for birth parents</a:t>
            </a:r>
          </a:p>
          <a:p>
            <a:pPr lvl="1"/>
            <a:r>
              <a:rPr lang="en-US" smtClean="0"/>
              <a:t>Potential sources of pressure or coercion into adoption</a:t>
            </a:r>
          </a:p>
          <a:p>
            <a:pPr lvl="1"/>
            <a:r>
              <a:rPr lang="en-US" smtClean="0"/>
              <a:t>Ignorant of birth parents’ rights to change decisions</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p:txBody>
          <a:bodyPr/>
          <a:lstStyle/>
          <a:p>
            <a:r>
              <a:rPr lang="en-US" smtClean="0"/>
              <a:t>Identify Unbiased Partners for Referral</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Research agencies or attorneys before adding to a referral list</a:t>
            </a:r>
          </a:p>
          <a:p>
            <a:r>
              <a:rPr lang="en-US" smtClean="0"/>
              <a:t>Tell patients they don’t have to tolerate pressure from agencies or attorneys </a:t>
            </a:r>
          </a:p>
          <a:p>
            <a:r>
              <a:rPr lang="en-US" smtClean="0"/>
              <a:t>Encourage patients to come back with concerns</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p:txBody>
          <a:bodyPr/>
          <a:lstStyle/>
          <a:p>
            <a:r>
              <a:rPr lang="en-US" dirty="0" smtClean="0"/>
              <a:t>Adoption </a:t>
            </a:r>
            <a:r>
              <a:rPr lang="en-US" dirty="0" smtClean="0"/>
              <a:t>Agencies</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National coalition working to bridge the gap between adoption resources and abortion providers through strong partnerships, training, and systemic advocacy</a:t>
            </a:r>
          </a:p>
          <a:p>
            <a:endParaRPr lang="en-US" dirty="0" smtClean="0"/>
          </a:p>
          <a:p>
            <a:pPr lvl="1"/>
            <a:r>
              <a:rPr lang="en-US" dirty="0" smtClean="0"/>
              <a:t>Pro-choice adoption agencies</a:t>
            </a:r>
          </a:p>
          <a:p>
            <a:pPr lvl="1"/>
            <a:r>
              <a:rPr lang="en-US" dirty="0" smtClean="0"/>
              <a:t>Planned Parenthood affiliates</a:t>
            </a:r>
          </a:p>
          <a:p>
            <a:pPr lvl="1"/>
            <a:r>
              <a:rPr lang="en-US" dirty="0" smtClean="0"/>
              <a:t>Independent abortion clinics</a:t>
            </a:r>
          </a:p>
          <a:p>
            <a:pPr lvl="1"/>
            <a:r>
              <a:rPr lang="en-US" dirty="0" smtClean="0"/>
              <a:t>Initiated as a project of Spence-Chapin </a:t>
            </a:r>
            <a:r>
              <a:rPr lang="en-US" dirty="0" smtClean="0"/>
              <a:t>Services</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lstStyle/>
          <a:p>
            <a:r>
              <a:rPr lang="en-US" smtClean="0"/>
              <a:t>Understand State Policies</a:t>
            </a:r>
            <a:endParaRPr lang="en-US" dirty="0" smtClean="0"/>
          </a:p>
        </p:txBody>
      </p:sp>
      <p:sp>
        <p:nvSpPr>
          <p:cNvPr id="2" name="Content Placeholder 1"/>
          <p:cNvSpPr>
            <a:spLocks noGrp="1"/>
          </p:cNvSpPr>
          <p:nvPr>
            <p:ph sz="quarter" idx="10"/>
          </p:nvPr>
        </p:nvSpPr>
        <p:spPr/>
        <p:txBody>
          <a:bodyPr/>
          <a:lstStyle/>
          <a:p>
            <a:r>
              <a:rPr lang="en-US" dirty="0" smtClean="0"/>
              <a:t>State polices vary</a:t>
            </a:r>
          </a:p>
          <a:p>
            <a:pPr lvl="1"/>
            <a:r>
              <a:rPr lang="en-US" sz="2400" dirty="0" smtClean="0"/>
              <a:t>Timeline for birth parent decisions, including time to change decisions</a:t>
            </a:r>
          </a:p>
          <a:p>
            <a:pPr lvl="1"/>
            <a:r>
              <a:rPr lang="en-US" sz="2400" dirty="0" smtClean="0"/>
              <a:t>Birth mother rights in the hospital</a:t>
            </a:r>
          </a:p>
          <a:p>
            <a:pPr lvl="1"/>
            <a:r>
              <a:rPr lang="en-US" sz="2400" dirty="0" smtClean="0"/>
              <a:t>Legal counsel requirements</a:t>
            </a:r>
          </a:p>
          <a:p>
            <a:pPr lvl="1"/>
            <a:r>
              <a:rPr lang="en-US" sz="2400" dirty="0" smtClean="0"/>
              <a:t>Parental involvement requirements for minors</a:t>
            </a:r>
          </a:p>
          <a:p>
            <a:pPr lvl="1"/>
            <a:r>
              <a:rPr lang="en-US" sz="2400" dirty="0" smtClean="0"/>
              <a:t>Involvement of birth fathers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2"/>
          <p:cNvSpPr>
            <a:spLocks noGrp="1"/>
          </p:cNvSpPr>
          <p:nvPr>
            <p:ph type="title"/>
          </p:nvPr>
        </p:nvSpPr>
        <p:spPr/>
        <p:txBody>
          <a:bodyPr>
            <a:normAutofit fontScale="90000"/>
          </a:bodyPr>
          <a:lstStyle/>
          <a:p>
            <a:r>
              <a:rPr lang="en-US" smtClean="0"/>
              <a:t>Legal Issues for Minors </a:t>
            </a:r>
            <a:br>
              <a:rPr lang="en-US" smtClean="0"/>
            </a:br>
            <a:r>
              <a:rPr lang="en-US" smtClean="0"/>
              <a:t>Considering Adoption</a:t>
            </a:r>
            <a:endParaRPr lang="en-US" dirty="0" smtClean="0"/>
          </a:p>
        </p:txBody>
      </p:sp>
      <p:sp>
        <p:nvSpPr>
          <p:cNvPr id="2" name="Content Placeholder 1"/>
          <p:cNvSpPr>
            <a:spLocks noGrp="1"/>
          </p:cNvSpPr>
          <p:nvPr>
            <p:ph sz="quarter" idx="10"/>
          </p:nvPr>
        </p:nvSpPr>
        <p:spPr/>
        <p:txBody>
          <a:bodyPr/>
          <a:lstStyle/>
          <a:p>
            <a:endParaRPr lang="en-US" smtClean="0"/>
          </a:p>
          <a:p>
            <a:r>
              <a:rPr lang="en-US" smtClean="0"/>
              <a:t>Minors in 28 states and DC can explicitly consent to their child’s adoption</a:t>
            </a:r>
          </a:p>
          <a:p>
            <a:r>
              <a:rPr lang="en-US" smtClean="0"/>
              <a:t>12 states make no distinction between adult and minor parents</a:t>
            </a:r>
          </a:p>
          <a:p>
            <a:r>
              <a:rPr lang="en-US" smtClean="0"/>
              <a:t>10 states require adult involvement</a:t>
            </a:r>
          </a:p>
          <a:p>
            <a:r>
              <a:rPr lang="en-US" smtClean="0"/>
              <a:t>4 states require minors’ parent to consent</a:t>
            </a:r>
            <a:endParaRPr lang="en-US" dirty="0" smtClean="0"/>
          </a:p>
        </p:txBody>
      </p:sp>
      <p:sp>
        <p:nvSpPr>
          <p:cNvPr id="64516" name="TextBox 3"/>
          <p:cNvSpPr txBox="1">
            <a:spLocks noChangeArrowheads="1"/>
          </p:cNvSpPr>
          <p:nvPr/>
        </p:nvSpPr>
        <p:spPr bwMode="auto">
          <a:xfrm>
            <a:off x="3468013" y="6324600"/>
            <a:ext cx="2170787" cy="307777"/>
          </a:xfrm>
          <a:prstGeom prst="rect">
            <a:avLst/>
          </a:prstGeom>
          <a:noFill/>
          <a:ln w="9525">
            <a:noFill/>
            <a:miter lim="800000"/>
            <a:headEnd/>
            <a:tailEnd/>
          </a:ln>
        </p:spPr>
        <p:txBody>
          <a:bodyPr wrap="none">
            <a:spAutoFit/>
          </a:bodyPr>
          <a:lstStyle/>
          <a:p>
            <a:r>
              <a:rPr lang="en-US" sz="1400" dirty="0" err="1"/>
              <a:t>Guttmacher</a:t>
            </a:r>
            <a:r>
              <a:rPr lang="en-US" sz="1400" dirty="0"/>
              <a:t> August 2014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mtClean="0"/>
              <a:t>What Do Teens Decide?</a:t>
            </a:r>
            <a:endParaRPr lang="en-US" dirty="0" smtClean="0"/>
          </a:p>
        </p:txBody>
      </p:sp>
      <p:pic>
        <p:nvPicPr>
          <p:cNvPr id="18435" name="Content Placeholder 11" descr="dv2000026.jpg"/>
          <p:cNvPicPr>
            <a:picLocks noGrp="1" noChangeAspect="1"/>
          </p:cNvPicPr>
          <p:nvPr>
            <p:ph sz="half" idx="1"/>
          </p:nvPr>
        </p:nvPicPr>
        <p:blipFill>
          <a:blip r:embed="rId3"/>
          <a:stretch>
            <a:fillRect/>
          </a:stretch>
        </p:blipFill>
        <p:spPr>
          <a:xfrm>
            <a:off x="457200" y="1676400"/>
            <a:ext cx="3505200" cy="3700517"/>
          </a:xfrm>
        </p:spPr>
      </p:pic>
      <p:sp>
        <p:nvSpPr>
          <p:cNvPr id="506883" name="Rectangle 3"/>
          <p:cNvSpPr>
            <a:spLocks noGrp="1" noChangeArrowheads="1"/>
          </p:cNvSpPr>
          <p:nvPr>
            <p:ph sz="half" idx="2"/>
          </p:nvPr>
        </p:nvSpPr>
        <p:spPr bwMode="auto">
          <a:prstGeom prst="rect">
            <a:avLst/>
          </a:prstGeom>
          <a:noFill/>
          <a:ln>
            <a:miter lim="800000"/>
            <a:headEnd/>
            <a:tailEnd/>
          </a:ln>
        </p:spPr>
        <p:txBody>
          <a:bodyPr/>
          <a:lstStyle/>
          <a:p>
            <a:pPr>
              <a:buFont typeface="Wingdings 3" pitchFamily="18" charset="2"/>
              <a:buNone/>
            </a:pPr>
            <a:r>
              <a:rPr sz="2400" dirty="0" smtClean="0">
                <a:latin typeface="+mn-lt"/>
              </a:rPr>
              <a:t>	6% of teens aged 15</a:t>
            </a:r>
            <a:r>
              <a:rPr lang="en-US" sz="2400" dirty="0" smtClean="0">
                <a:latin typeface="+mn-lt"/>
              </a:rPr>
              <a:t>-</a:t>
            </a:r>
            <a:r>
              <a:rPr sz="2400" dirty="0" smtClean="0">
                <a:latin typeface="+mn-lt"/>
              </a:rPr>
              <a:t>19 become pregnant. Of this group, outcomes are:</a:t>
            </a:r>
          </a:p>
          <a:p>
            <a:pPr>
              <a:buFont typeface="Wingdings 3" pitchFamily="18" charset="2"/>
              <a:buNone/>
            </a:pPr>
            <a:endParaRPr sz="2400" dirty="0">
              <a:latin typeface="+mn-lt"/>
            </a:endParaRPr>
          </a:p>
          <a:p>
            <a:r>
              <a:rPr sz="2400" dirty="0" smtClean="0">
                <a:latin typeface="+mn-lt"/>
              </a:rPr>
              <a:t>Birth (59.8%)</a:t>
            </a:r>
            <a:endParaRPr sz="2400" dirty="0">
              <a:latin typeface="+mn-lt"/>
            </a:endParaRPr>
          </a:p>
          <a:p>
            <a:r>
              <a:rPr lang="en-US" sz="2400" dirty="0" smtClean="0">
                <a:latin typeface="+mn-lt"/>
              </a:rPr>
              <a:t>Abortion (25.6%)</a:t>
            </a:r>
          </a:p>
          <a:p>
            <a:r>
              <a:rPr sz="2400" dirty="0" smtClean="0">
                <a:latin typeface="+mn-lt"/>
              </a:rPr>
              <a:t>Miscarriage (14.5%)</a:t>
            </a:r>
          </a:p>
          <a:p>
            <a:pPr>
              <a:buFont typeface="Wingdings 3" pitchFamily="18" charset="2"/>
              <a:buNone/>
            </a:pPr>
            <a:r>
              <a:rPr sz="2400" dirty="0">
                <a:latin typeface="+mn-lt"/>
              </a:rPr>
              <a:t>	</a:t>
            </a:r>
            <a:endParaRPr sz="2400" dirty="0" smtClean="0">
              <a:latin typeface="+mn-lt"/>
            </a:endParaRPr>
          </a:p>
          <a:p>
            <a:pPr>
              <a:buFont typeface="Wingdings 3" pitchFamily="18" charset="2"/>
              <a:buNone/>
            </a:pPr>
            <a:endParaRPr sz="2400" dirty="0">
              <a:latin typeface="+mn-lt"/>
            </a:endParaRPr>
          </a:p>
          <a:p>
            <a:pPr>
              <a:buClr>
                <a:schemeClr val="tx1"/>
              </a:buClr>
              <a:buFont typeface="Wingdings" pitchFamily="2" charset="2"/>
              <a:buNone/>
            </a:pPr>
            <a:endParaRPr sz="2400" dirty="0">
              <a:latin typeface="+mn-lt"/>
            </a:endParaRPr>
          </a:p>
        </p:txBody>
      </p:sp>
      <p:sp>
        <p:nvSpPr>
          <p:cNvPr id="3" name="Rectangle 2"/>
          <p:cNvSpPr/>
          <p:nvPr/>
        </p:nvSpPr>
        <p:spPr>
          <a:xfrm>
            <a:off x="2514600" y="6248400"/>
            <a:ext cx="4572000" cy="307777"/>
          </a:xfrm>
          <a:prstGeom prst="rect">
            <a:avLst/>
          </a:prstGeom>
        </p:spPr>
        <p:txBody>
          <a:bodyPr>
            <a:spAutoFit/>
          </a:bodyPr>
          <a:lstStyle/>
          <a:p>
            <a:r>
              <a:rPr lang="en-US" sz="1400" dirty="0" err="1"/>
              <a:t>Kost</a:t>
            </a:r>
            <a:r>
              <a:rPr lang="en-US" sz="1400" dirty="0"/>
              <a:t> K, </a:t>
            </a:r>
            <a:r>
              <a:rPr lang="en-US" sz="1400" dirty="0" smtClean="0"/>
              <a:t>et al; </a:t>
            </a:r>
            <a:r>
              <a:rPr lang="en-US" sz="1400" dirty="0" err="1"/>
              <a:t>Guttmacher</a:t>
            </a:r>
            <a:r>
              <a:rPr lang="en-US" sz="1400" dirty="0"/>
              <a:t> </a:t>
            </a:r>
            <a:r>
              <a:rPr lang="en-US" sz="1400" dirty="0" smtClean="0"/>
              <a:t>Institute. </a:t>
            </a:r>
            <a:r>
              <a:rPr lang="en-US" sz="1400" i="1" dirty="0" smtClean="0"/>
              <a:t>2010</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p:txBody>
          <a:bodyPr/>
          <a:lstStyle/>
          <a:p>
            <a:r>
              <a:rPr lang="en-US" smtClean="0"/>
              <a:t>Case: Kim</a:t>
            </a:r>
            <a:endParaRPr lang="en-US" dirty="0" smtClean="0"/>
          </a:p>
        </p:txBody>
      </p:sp>
      <p:sp>
        <p:nvSpPr>
          <p:cNvPr id="2" name="Content Placeholder 1"/>
          <p:cNvSpPr>
            <a:spLocks noGrp="1"/>
          </p:cNvSpPr>
          <p:nvPr>
            <p:ph sz="half" idx="1"/>
          </p:nvPr>
        </p:nvSpPr>
        <p:spPr/>
        <p:txBody>
          <a:bodyPr/>
          <a:lstStyle/>
          <a:p>
            <a:r>
              <a:rPr lang="en-US" dirty="0" smtClean="0"/>
              <a:t>Kim wants to pursue an adoption plan</a:t>
            </a:r>
          </a:p>
          <a:p>
            <a:r>
              <a:rPr lang="en-US" dirty="0" smtClean="0"/>
              <a:t>She has the support of her partner and family</a:t>
            </a:r>
          </a:p>
          <a:p>
            <a:r>
              <a:rPr lang="en-US" dirty="0" smtClean="0"/>
              <a:t>You refer her to a local adoption agency</a:t>
            </a:r>
          </a:p>
          <a:p>
            <a:r>
              <a:rPr lang="en-US" dirty="0" smtClean="0"/>
              <a:t>You refer her to make an appointment for prenatal care</a:t>
            </a:r>
          </a:p>
        </p:txBody>
      </p:sp>
      <p:pic>
        <p:nvPicPr>
          <p:cNvPr id="65540" name="Content Placeholder 6" descr="200299300-001.jpg"/>
          <p:cNvPicPr>
            <a:picLocks noChangeAspect="1"/>
          </p:cNvPicPr>
          <p:nvPr/>
        </p:nvPicPr>
        <p:blipFill>
          <a:blip r:embed="rId2"/>
          <a:srcRect/>
          <a:stretch>
            <a:fillRect/>
          </a:stretch>
        </p:blipFill>
        <p:spPr bwMode="auto">
          <a:xfrm>
            <a:off x="5638800" y="1627908"/>
            <a:ext cx="2362200" cy="354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r>
              <a:rPr lang="en-US" smtClean="0"/>
              <a:t>Caring for Birth Mothers</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Keep in mind birth mothers’ perspectives when providing</a:t>
            </a:r>
          </a:p>
          <a:p>
            <a:pPr lvl="1"/>
            <a:endParaRPr lang="en-US" sz="2400" dirty="0" smtClean="0"/>
          </a:p>
          <a:p>
            <a:pPr lvl="1"/>
            <a:r>
              <a:rPr lang="en-US" sz="2400" dirty="0" smtClean="0"/>
              <a:t>Prenatal care</a:t>
            </a:r>
          </a:p>
          <a:p>
            <a:pPr lvl="1"/>
            <a:r>
              <a:rPr lang="en-US" sz="2400" dirty="0" smtClean="0"/>
              <a:t>Labor/delivery</a:t>
            </a:r>
          </a:p>
          <a:p>
            <a:pPr lvl="1"/>
            <a:r>
              <a:rPr lang="en-US" sz="2400" dirty="0" smtClean="0"/>
              <a:t>Postpartum services</a:t>
            </a:r>
          </a:p>
          <a:p>
            <a:pPr lvl="1"/>
            <a:r>
              <a:rPr lang="en-US" sz="2400" dirty="0" smtClean="0"/>
              <a:t>Ongoing primary care for patients who have made an adoption plan in the past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Conclusions</a:t>
            </a:r>
            <a:endParaRPr lang="en-US" dirty="0" smtClean="0"/>
          </a:p>
        </p:txBody>
      </p:sp>
      <p:sp>
        <p:nvSpPr>
          <p:cNvPr id="158722" name="Content Placeholder 2"/>
          <p:cNvSpPr>
            <a:spLocks noGrp="1"/>
          </p:cNvSpPr>
          <p:nvPr>
            <p:ph sz="quarter" idx="10"/>
          </p:nvPr>
        </p:nvSpPr>
        <p:spPr/>
        <p:txBody>
          <a:bodyPr/>
          <a:lstStyle/>
          <a:p>
            <a:endParaRPr lang="en-US" dirty="0" smtClean="0"/>
          </a:p>
          <a:p>
            <a:r>
              <a:rPr lang="en-US" dirty="0" smtClean="0"/>
              <a:t>Information on adoption is part of comprehensive options counseling</a:t>
            </a:r>
          </a:p>
          <a:p>
            <a:r>
              <a:rPr lang="en-US" dirty="0" smtClean="0"/>
              <a:t>Adoption planning is uncommon but may be considered by some teens</a:t>
            </a:r>
            <a:endParaRPr lang="en-US" dirty="0"/>
          </a:p>
          <a:p>
            <a:r>
              <a:rPr lang="en-US" dirty="0"/>
              <a:t>Adoption today often involves open communication between birth parents, their children, and adoptive </a:t>
            </a:r>
            <a:r>
              <a:rPr lang="en-US" dirty="0" smtClean="0"/>
              <a:t>families</a:t>
            </a:r>
            <a:endParaRPr lang="en-US" dirty="0"/>
          </a:p>
          <a:p>
            <a:r>
              <a:rPr lang="en-US" dirty="0"/>
              <a:t>Unbiased adoption agencies and organizations are valuable resources for family planning providers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rrowheads="1"/>
          </p:cNvSpPr>
          <p:nvPr>
            <p:ph type="title"/>
          </p:nvPr>
        </p:nvSpPr>
        <p:spPr/>
        <p:txBody>
          <a:bodyPr/>
          <a:lstStyle/>
          <a:p>
            <a:r>
              <a:rPr lang="en-US" smtClean="0"/>
              <a:t>Adoption Resources</a:t>
            </a:r>
            <a:endParaRPr lang="en-US" dirty="0" smtClean="0"/>
          </a:p>
        </p:txBody>
      </p:sp>
      <p:sp>
        <p:nvSpPr>
          <p:cNvPr id="98306" name="Rectangle 3"/>
          <p:cNvSpPr>
            <a:spLocks noGrp="1" noChangeArrowheads="1"/>
          </p:cNvSpPr>
          <p:nvPr>
            <p:ph sz="quarter" idx="10"/>
          </p:nvPr>
        </p:nvSpPr>
        <p:spPr/>
        <p:txBody>
          <a:bodyPr/>
          <a:lstStyle/>
          <a:p>
            <a:r>
              <a:rPr lang="en-US" dirty="0" smtClean="0">
                <a:hlinkClick r:id="rId3"/>
              </a:rPr>
              <a:t>www.spence-chapin.org</a:t>
            </a:r>
            <a:r>
              <a:rPr lang="en-US" dirty="0" smtClean="0"/>
              <a:t>—Spence Chapin Adoption Services</a:t>
            </a:r>
          </a:p>
          <a:p>
            <a:r>
              <a:rPr lang="en-US" dirty="0" smtClean="0">
                <a:hlinkClick r:id="rId4"/>
              </a:rPr>
              <a:t>www.adoptioninstitute.org</a:t>
            </a:r>
            <a:r>
              <a:rPr lang="en-US" dirty="0" smtClean="0"/>
              <a:t>—Evan B. Donaldson Institute</a:t>
            </a:r>
          </a:p>
          <a:p>
            <a:r>
              <a:rPr lang="en-US" dirty="0" smtClean="0">
                <a:hlinkClick r:id="rId5"/>
              </a:rPr>
              <a:t>www.childwelfare.gov</a:t>
            </a:r>
            <a:r>
              <a:rPr lang="en-US" dirty="0" smtClean="0"/>
              <a:t>—Child Welfare Gateway</a:t>
            </a:r>
          </a:p>
          <a:p>
            <a:r>
              <a:rPr lang="en-US" dirty="0" smtClean="0">
                <a:hlinkClick r:id="rId6"/>
              </a:rPr>
              <a:t>www.adoption.org</a:t>
            </a:r>
            <a:r>
              <a:rPr lang="en-US" dirty="0" smtClean="0"/>
              <a:t>—National Adoption Clearinghouse</a:t>
            </a:r>
          </a:p>
          <a:p>
            <a:r>
              <a:rPr lang="en-US" dirty="0" smtClean="0">
                <a:hlinkClick r:id="rId7"/>
              </a:rPr>
              <a:t>www.openadoption.org/index.html</a:t>
            </a:r>
            <a:r>
              <a:rPr lang="en-US" dirty="0" smtClean="0"/>
              <a:t>—American Association of Open Adoption Agencies</a:t>
            </a:r>
          </a:p>
          <a:p>
            <a:r>
              <a:rPr lang="en-US" dirty="0" smtClean="0">
                <a:hlinkClick r:id="rId8"/>
              </a:rPr>
              <a:t>www.openadoptioninsight.org</a:t>
            </a:r>
            <a:r>
              <a:rPr lang="en-US" dirty="0" smtClean="0"/>
              <a:t>—Insight Open Adoption Resources</a:t>
            </a:r>
          </a:p>
          <a:p>
            <a:endParaRPr lang="en-US" dirty="0" smtClean="0"/>
          </a:p>
        </p:txBody>
      </p:sp>
    </p:spTree>
    <p:extLst>
      <p:ext uri="{BB962C8B-B14F-4D97-AF65-F5344CB8AC3E}">
        <p14:creationId xmlns:p14="http://schemas.microsoft.com/office/powerpoint/2010/main" val="9360963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p:txBody>
          <a:bodyPr>
            <a:normAutofit fontScale="90000"/>
          </a:bodyPr>
          <a:lstStyle/>
          <a:p>
            <a:pPr eaLnBrk="1" hangingPunct="1"/>
            <a:r>
              <a:rPr lang="en-US" dirty="0" smtClean="0"/>
              <a:t>Provider Resources and Organizational Partners</a:t>
            </a:r>
          </a:p>
        </p:txBody>
      </p:sp>
      <p:sp>
        <p:nvSpPr>
          <p:cNvPr id="86018" name="Rectangle 3"/>
          <p:cNvSpPr>
            <a:spLocks noGrp="1" noChangeArrowheads="1"/>
          </p:cNvSpPr>
          <p:nvPr>
            <p:ph sz="quarter" idx="10"/>
          </p:nvPr>
        </p:nvSpPr>
        <p:spPr/>
        <p:txBody>
          <a:bodyPr/>
          <a:lstStyle/>
          <a:p>
            <a:pPr>
              <a:lnSpc>
                <a:spcPct val="80000"/>
              </a:lnSpc>
            </a:pPr>
            <a:r>
              <a:rPr lang="en-US" sz="2000" dirty="0">
                <a:hlinkClick r:id="rId3"/>
              </a:rPr>
              <a:t>www.advocatesforyouth.org</a:t>
            </a:r>
            <a:r>
              <a:rPr lang="en-US" sz="2000" dirty="0">
                <a:solidFill>
                  <a:schemeClr val="bg1"/>
                </a:solidFill>
              </a:rPr>
              <a:t>—</a:t>
            </a:r>
            <a:r>
              <a:rPr lang="en-US" sz="2000" dirty="0"/>
              <a:t>Advocates for </a:t>
            </a:r>
            <a:r>
              <a:rPr lang="en-US" sz="2000" dirty="0" smtClean="0"/>
              <a:t>Youth</a:t>
            </a:r>
          </a:p>
          <a:p>
            <a:pPr>
              <a:lnSpc>
                <a:spcPct val="80000"/>
              </a:lnSpc>
            </a:pPr>
            <a:endParaRPr lang="en-US" sz="2000" dirty="0"/>
          </a:p>
          <a:p>
            <a:pPr>
              <a:lnSpc>
                <a:spcPct val="80000"/>
              </a:lnSpc>
            </a:pPr>
            <a:r>
              <a:rPr lang="en-US" sz="2000" dirty="0" smtClean="0">
                <a:solidFill>
                  <a:schemeClr val="hlink"/>
                </a:solidFill>
                <a:hlinkClick r:id="rId4"/>
              </a:rPr>
              <a:t>www.aap.org</a:t>
            </a:r>
            <a:r>
              <a:rPr lang="en-US" sz="2000" dirty="0" smtClean="0">
                <a:solidFill>
                  <a:schemeClr val="bg1"/>
                </a:solidFill>
              </a:rPr>
              <a:t>—</a:t>
            </a:r>
            <a:r>
              <a:rPr lang="en-US" sz="2000" dirty="0" smtClean="0"/>
              <a:t>American </a:t>
            </a:r>
            <a:r>
              <a:rPr lang="en-US" sz="2000" dirty="0"/>
              <a:t>Academy of </a:t>
            </a:r>
            <a:r>
              <a:rPr lang="en-US" sz="2000" dirty="0" smtClean="0"/>
              <a:t>Pediatricians</a:t>
            </a:r>
          </a:p>
          <a:p>
            <a:pPr>
              <a:lnSpc>
                <a:spcPct val="80000"/>
              </a:lnSpc>
            </a:pPr>
            <a:endParaRPr lang="en-US" sz="2000" dirty="0"/>
          </a:p>
          <a:p>
            <a:pPr>
              <a:lnSpc>
                <a:spcPct val="8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a:t>
            </a:r>
            <a:r>
              <a:rPr lang="en-US" sz="2000" dirty="0" smtClean="0"/>
              <a:t>Project</a:t>
            </a:r>
          </a:p>
          <a:p>
            <a:pPr>
              <a:lnSpc>
                <a:spcPct val="80000"/>
              </a:lnSpc>
            </a:pPr>
            <a:endParaRPr lang="en-US" sz="2000" dirty="0"/>
          </a:p>
          <a:p>
            <a:pPr>
              <a:lnSpc>
                <a:spcPct val="80000"/>
              </a:lnSpc>
            </a:pPr>
            <a:r>
              <a:rPr lang="en-US" sz="2000" dirty="0">
                <a:hlinkClick r:id="rId6"/>
              </a:rPr>
              <a:t>www.acog.org</a:t>
            </a:r>
            <a:r>
              <a:rPr lang="en-US" sz="2000" dirty="0">
                <a:solidFill>
                  <a:schemeClr val="bg1"/>
                </a:solidFill>
              </a:rPr>
              <a:t>—</a:t>
            </a:r>
            <a:r>
              <a:rPr lang="en-US" sz="2000" dirty="0"/>
              <a:t>American College of Obstetricians and </a:t>
            </a:r>
            <a:r>
              <a:rPr lang="en-US" sz="2000" dirty="0" smtClean="0"/>
              <a:t>Gynecologists</a:t>
            </a:r>
          </a:p>
          <a:p>
            <a:pPr>
              <a:lnSpc>
                <a:spcPct val="80000"/>
              </a:lnSpc>
            </a:pPr>
            <a:endParaRPr lang="en-US" sz="2000" dirty="0"/>
          </a:p>
          <a:p>
            <a:pPr>
              <a:lnSpc>
                <a:spcPct val="80000"/>
              </a:lnSpc>
            </a:pPr>
            <a:r>
              <a:rPr lang="en-US" sz="2000" dirty="0">
                <a:hlinkClick r:id="rId7"/>
              </a:rPr>
              <a:t>www.arhp.org</a:t>
            </a:r>
            <a:r>
              <a:rPr lang="en-US" sz="2000" dirty="0">
                <a:solidFill>
                  <a:schemeClr val="bg1"/>
                </a:solidFill>
              </a:rPr>
              <a:t>—</a:t>
            </a:r>
            <a:r>
              <a:rPr lang="en-US" sz="2000" dirty="0"/>
              <a:t>Association of Reproductive Health </a:t>
            </a:r>
            <a:r>
              <a:rPr lang="en-US" sz="2000" dirty="0" smtClean="0"/>
              <a:t>Professionals</a:t>
            </a:r>
          </a:p>
          <a:p>
            <a:pPr>
              <a:lnSpc>
                <a:spcPct val="80000"/>
              </a:lnSpc>
            </a:pPr>
            <a:endParaRPr lang="en-US" sz="2000" dirty="0"/>
          </a:p>
          <a:p>
            <a:pPr>
              <a:lnSpc>
                <a:spcPct val="80000"/>
              </a:lnSpc>
            </a:pPr>
            <a:r>
              <a:rPr lang="en-US" sz="2000" dirty="0">
                <a:hlinkClick r:id="rId8"/>
              </a:rPr>
              <a:t>www.cahl.org</a:t>
            </a:r>
            <a:r>
              <a:rPr lang="en-US" sz="2000" dirty="0">
                <a:solidFill>
                  <a:schemeClr val="bg1"/>
                </a:solidFill>
              </a:rPr>
              <a:t>—</a:t>
            </a:r>
            <a:r>
              <a:rPr lang="en-US" sz="2000" dirty="0"/>
              <a:t>Center for Adolescent Health and the Law </a:t>
            </a:r>
            <a:endParaRPr lang="en-US" sz="2000" dirty="0" smtClean="0"/>
          </a:p>
          <a:p>
            <a:pPr>
              <a:lnSpc>
                <a:spcPct val="80000"/>
              </a:lnSpc>
            </a:pPr>
            <a:endParaRPr lang="en-US" sz="2000" dirty="0"/>
          </a:p>
          <a:p>
            <a:pPr>
              <a:lnSpc>
                <a:spcPct val="80000"/>
              </a:lnSpc>
            </a:pPr>
            <a:r>
              <a:rPr lang="en-US" sz="2000" dirty="0" smtClean="0">
                <a:hlinkClick r:id="rId9"/>
              </a:rPr>
              <a:t>www.glma.org</a:t>
            </a:r>
            <a:r>
              <a:rPr lang="en-US" sz="2000" dirty="0" smtClean="0"/>
              <a:t>  </a:t>
            </a:r>
            <a:r>
              <a:rPr lang="en-US" sz="2000" dirty="0"/>
              <a:t>Gay and Lesbian Medical </a:t>
            </a:r>
            <a:r>
              <a:rPr lang="en-US" sz="2000" dirty="0" smtClean="0"/>
              <a:t>Association</a:t>
            </a:r>
            <a:endParaRPr lang="en-US" sz="2000" dirty="0"/>
          </a:p>
        </p:txBody>
      </p:sp>
    </p:spTree>
    <p:extLst>
      <p:ext uri="{BB962C8B-B14F-4D97-AF65-F5344CB8AC3E}">
        <p14:creationId xmlns:p14="http://schemas.microsoft.com/office/powerpoint/2010/main" val="2043810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a:lnSpc>
                <a:spcPct val="80000"/>
              </a:lnSpc>
            </a:pPr>
            <a:r>
              <a:rPr lang="en-US" sz="2000" dirty="0">
                <a:hlinkClick r:id="rId2"/>
              </a:rPr>
              <a:t>www.guttmacher.org</a:t>
            </a:r>
            <a:r>
              <a:rPr lang="en-US" sz="2000" dirty="0">
                <a:solidFill>
                  <a:schemeClr val="bg1"/>
                </a:solidFill>
              </a:rPr>
              <a:t>—</a:t>
            </a:r>
            <a:r>
              <a:rPr lang="en-US" sz="2000" dirty="0" err="1"/>
              <a:t>Guttmacher</a:t>
            </a:r>
            <a:r>
              <a:rPr lang="en-US" sz="2000" dirty="0"/>
              <a:t> </a:t>
            </a:r>
            <a:r>
              <a:rPr lang="en-US" sz="2000" dirty="0" smtClean="0"/>
              <a:t>Institute</a:t>
            </a:r>
          </a:p>
          <a:p>
            <a:pPr>
              <a:lnSpc>
                <a:spcPct val="80000"/>
              </a:lnSpc>
            </a:pPr>
            <a:endParaRPr lang="en-US" sz="2000" dirty="0"/>
          </a:p>
          <a:p>
            <a:pPr>
              <a:lnSpc>
                <a:spcPct val="80000"/>
              </a:lnSpc>
            </a:pPr>
            <a:r>
              <a:rPr lang="en-US" sz="2000" dirty="0" smtClean="0">
                <a:hlinkClick r:id="rId3"/>
              </a:rPr>
              <a:t>janefondacenter.emory.edu</a:t>
            </a:r>
            <a:r>
              <a:rPr lang="en-US" sz="2000" dirty="0" smtClean="0"/>
              <a:t> Jane </a:t>
            </a:r>
            <a:r>
              <a:rPr lang="en-US" sz="2000" dirty="0"/>
              <a:t>Fonda Center at Emory </a:t>
            </a:r>
            <a:r>
              <a:rPr lang="en-US" sz="2000" dirty="0" smtClean="0"/>
              <a:t>University</a:t>
            </a:r>
          </a:p>
          <a:p>
            <a:pPr>
              <a:lnSpc>
                <a:spcPct val="80000"/>
              </a:lnSpc>
            </a:pPr>
            <a:endParaRPr lang="en-US" sz="2000" dirty="0"/>
          </a:p>
          <a:p>
            <a:pPr>
              <a:lnSpc>
                <a:spcPct val="80000"/>
              </a:lnSpc>
            </a:pPr>
            <a:r>
              <a:rPr lang="en-US" sz="2000" dirty="0" smtClean="0">
                <a:hlinkClick r:id="rId4"/>
              </a:rPr>
              <a:t>www.msm.edu</a:t>
            </a:r>
            <a:r>
              <a:rPr lang="en-US" sz="2000" dirty="0" smtClean="0"/>
              <a:t> </a:t>
            </a:r>
            <a:r>
              <a:rPr lang="en-US" sz="2000" dirty="0"/>
              <a:t>Morehouse School of </a:t>
            </a:r>
            <a:r>
              <a:rPr lang="en-US" sz="2000" dirty="0" smtClean="0"/>
              <a:t>Medicine</a:t>
            </a:r>
          </a:p>
          <a:p>
            <a:pPr>
              <a:lnSpc>
                <a:spcPct val="80000"/>
              </a:lnSpc>
            </a:pPr>
            <a:endParaRPr lang="en-US" sz="2000" dirty="0"/>
          </a:p>
          <a:p>
            <a:pPr>
              <a:lnSpc>
                <a:spcPct val="80000"/>
              </a:lnSpc>
            </a:pPr>
            <a:r>
              <a:rPr lang="en-US" sz="2000" dirty="0" smtClean="0">
                <a:hlinkClick r:id="rId5"/>
              </a:rPr>
              <a:t>www.prochoiceny.org/projects-campaigns/torch.shtml</a:t>
            </a:r>
            <a:r>
              <a:rPr lang="en-US" sz="2000" dirty="0" smtClean="0"/>
              <a:t> </a:t>
            </a:r>
            <a:r>
              <a:rPr lang="en-US" sz="2000" dirty="0"/>
              <a:t>NARAL Pro-Choice New York Teen Outreach Reproductive Challenge (TORCH</a:t>
            </a:r>
            <a:r>
              <a:rPr lang="en-US" sz="2000" dirty="0" smtClean="0"/>
              <a:t>)</a:t>
            </a:r>
          </a:p>
          <a:p>
            <a:pPr>
              <a:lnSpc>
                <a:spcPct val="80000"/>
              </a:lnSpc>
            </a:pPr>
            <a:endParaRPr lang="en-US" sz="2000" dirty="0"/>
          </a:p>
          <a:p>
            <a:pPr>
              <a:lnSpc>
                <a:spcPct val="80000"/>
              </a:lnSpc>
            </a:pPr>
            <a:r>
              <a:rPr lang="en-US" sz="2000" dirty="0" smtClean="0">
                <a:hlinkClick r:id="rId6"/>
              </a:rPr>
              <a:t>www.naspag.org</a:t>
            </a:r>
            <a:r>
              <a:rPr lang="en-US" sz="2000" dirty="0" smtClean="0"/>
              <a:t> </a:t>
            </a:r>
            <a:r>
              <a:rPr lang="en-US" sz="2000" dirty="0"/>
              <a:t>North American Society of Pediatric and Adolescent </a:t>
            </a:r>
            <a:r>
              <a:rPr lang="en-US" sz="2000" dirty="0" smtClean="0"/>
              <a:t>Gynecology</a:t>
            </a:r>
          </a:p>
          <a:p>
            <a:pPr>
              <a:lnSpc>
                <a:spcPct val="80000"/>
              </a:lnSpc>
            </a:pPr>
            <a:endParaRPr lang="en-US" sz="2000" dirty="0"/>
          </a:p>
          <a:p>
            <a:pPr>
              <a:lnSpc>
                <a:spcPct val="80000"/>
              </a:lnSpc>
            </a:pPr>
            <a:r>
              <a:rPr lang="en-US" sz="2000" dirty="0" smtClean="0">
                <a:solidFill>
                  <a:schemeClr val="hlink"/>
                </a:solidFill>
                <a:hlinkClick r:id="rId7"/>
              </a:rPr>
              <a:t>www.prh.org</a:t>
            </a:r>
            <a:r>
              <a:rPr lang="en-US" sz="2000" dirty="0">
                <a:solidFill>
                  <a:schemeClr val="bg1"/>
                </a:solidFill>
              </a:rPr>
              <a:t> </a:t>
            </a:r>
            <a:r>
              <a:rPr lang="en-US" sz="2000" dirty="0" smtClean="0"/>
              <a:t>Physicians </a:t>
            </a:r>
            <a:r>
              <a:rPr lang="en-US" sz="2000" dirty="0"/>
              <a:t>for Reproductive Health</a:t>
            </a:r>
          </a:p>
          <a:p>
            <a:endParaRPr lang="en-US" dirty="0"/>
          </a:p>
        </p:txBody>
      </p:sp>
      <p:sp>
        <p:nvSpPr>
          <p:cNvPr id="4" name="Title 1"/>
          <p:cNvSpPr>
            <a:spLocks noGrp="1"/>
          </p:cNvSpPr>
          <p:nvPr>
            <p:ph type="title"/>
          </p:nvPr>
        </p:nvSpPr>
        <p:spPr/>
        <p:txBody>
          <a:bodyPr>
            <a:normAutofit fontScale="90000"/>
          </a:bodyPr>
          <a:lstStyle/>
          <a:p>
            <a:r>
              <a:rPr lang="en-US" dirty="0"/>
              <a:t>Provider Resources and Organizational Partners</a:t>
            </a:r>
          </a:p>
        </p:txBody>
      </p:sp>
    </p:spTree>
    <p:extLst>
      <p:ext uri="{BB962C8B-B14F-4D97-AF65-F5344CB8AC3E}">
        <p14:creationId xmlns:p14="http://schemas.microsoft.com/office/powerpoint/2010/main" val="69474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Resources and Organizational Partners</a:t>
            </a:r>
          </a:p>
        </p:txBody>
      </p:sp>
      <p:sp>
        <p:nvSpPr>
          <p:cNvPr id="3" name="Content Placeholder 2"/>
          <p:cNvSpPr>
            <a:spLocks noGrp="1"/>
          </p:cNvSpPr>
          <p:nvPr>
            <p:ph sz="quarter" idx="10"/>
          </p:nvPr>
        </p:nvSpPr>
        <p:spPr/>
        <p:txBody>
          <a:bodyPr/>
          <a:lstStyle/>
          <a:p>
            <a:pPr>
              <a:lnSpc>
                <a:spcPct val="80000"/>
              </a:lnSpc>
            </a:pPr>
            <a:r>
              <a:rPr lang="en-US" sz="2000" dirty="0">
                <a:hlinkClick r:id="rId2"/>
              </a:rPr>
              <a:t>www.siecus.org</a:t>
            </a:r>
            <a:r>
              <a:rPr lang="en-US" sz="2000" dirty="0">
                <a:solidFill>
                  <a:schemeClr val="bg1"/>
                </a:solidFill>
              </a:rPr>
              <a:t>—</a:t>
            </a:r>
            <a:r>
              <a:rPr lang="en-US" sz="2000" dirty="0"/>
              <a:t>Sexuality Information </a:t>
            </a:r>
            <a:r>
              <a:rPr lang="en-US" sz="2000" dirty="0" smtClean="0"/>
              <a:t>and </a:t>
            </a:r>
            <a:r>
              <a:rPr lang="en-US" sz="2000" dirty="0"/>
              <a:t>Education Council of the United </a:t>
            </a:r>
            <a:r>
              <a:rPr lang="en-US" sz="2000" dirty="0" smtClean="0"/>
              <a:t>States</a:t>
            </a:r>
          </a:p>
          <a:p>
            <a:pPr>
              <a:lnSpc>
                <a:spcPct val="80000"/>
              </a:lnSpc>
            </a:pPr>
            <a:endParaRPr lang="en-US" sz="2000" dirty="0"/>
          </a:p>
          <a:p>
            <a:pPr>
              <a:lnSpc>
                <a:spcPct val="80000"/>
              </a:lnSpc>
            </a:pPr>
            <a:r>
              <a:rPr lang="en-US" sz="2000" dirty="0">
                <a:hlinkClick r:id="rId3"/>
              </a:rPr>
              <a:t>www.adolescenthealth.org</a:t>
            </a:r>
            <a:r>
              <a:rPr lang="en-US" sz="2000" dirty="0">
                <a:solidFill>
                  <a:schemeClr val="bg1"/>
                </a:solidFill>
              </a:rPr>
              <a:t>—</a:t>
            </a:r>
            <a:r>
              <a:rPr lang="en-US" sz="2000" dirty="0"/>
              <a:t>Society for Adolescent Health and Medicine </a:t>
            </a:r>
            <a:endParaRPr lang="en-US" sz="2000" dirty="0" smtClean="0"/>
          </a:p>
          <a:p>
            <a:pPr>
              <a:lnSpc>
                <a:spcPct val="80000"/>
              </a:lnSpc>
            </a:pPr>
            <a:endParaRPr lang="en-US" sz="2000" dirty="0"/>
          </a:p>
          <a:p>
            <a:pPr>
              <a:lnSpc>
                <a:spcPct val="80000"/>
              </a:lnSpc>
            </a:pPr>
            <a:r>
              <a:rPr lang="en-US" sz="2000" dirty="0" smtClean="0">
                <a:hlinkClick r:id="rId4"/>
              </a:rPr>
              <a:t>www.plannedparenthood.org</a:t>
            </a:r>
            <a:r>
              <a:rPr lang="en-US" sz="2000" dirty="0" smtClean="0"/>
              <a:t> </a:t>
            </a:r>
            <a:r>
              <a:rPr lang="en-US" sz="2000" dirty="0"/>
              <a:t>Planned Parenthood Federation of </a:t>
            </a:r>
            <a:r>
              <a:rPr lang="en-US" sz="2000" dirty="0" smtClean="0"/>
              <a:t>America</a:t>
            </a:r>
          </a:p>
          <a:p>
            <a:pPr>
              <a:lnSpc>
                <a:spcPct val="80000"/>
              </a:lnSpc>
            </a:pPr>
            <a:endParaRPr lang="en-US" sz="2000" dirty="0"/>
          </a:p>
          <a:p>
            <a:pPr>
              <a:lnSpc>
                <a:spcPct val="80000"/>
              </a:lnSpc>
            </a:pPr>
            <a:r>
              <a:rPr lang="en-US" sz="2000" dirty="0" smtClean="0">
                <a:hlinkClick r:id="rId5"/>
              </a:rPr>
              <a:t>www.reproductiveaccess.org</a:t>
            </a:r>
            <a:r>
              <a:rPr lang="en-US" sz="2000" dirty="0" smtClean="0"/>
              <a:t> </a:t>
            </a:r>
            <a:r>
              <a:rPr lang="en-US" sz="2000" dirty="0"/>
              <a:t>Reproductive Health Access </a:t>
            </a:r>
            <a:r>
              <a:rPr lang="en-US" sz="2000" dirty="0" smtClean="0"/>
              <a:t>Project</a:t>
            </a:r>
          </a:p>
          <a:p>
            <a:pPr>
              <a:lnSpc>
                <a:spcPct val="80000"/>
              </a:lnSpc>
            </a:pPr>
            <a:endParaRPr lang="en-US" sz="2000" dirty="0"/>
          </a:p>
          <a:p>
            <a:pPr>
              <a:lnSpc>
                <a:spcPct val="80000"/>
              </a:lnSpc>
            </a:pPr>
            <a:r>
              <a:rPr lang="en-US" sz="2000" dirty="0" smtClean="0">
                <a:hlinkClick r:id="rId6"/>
              </a:rPr>
              <a:t>www.spence-chapin.org</a:t>
            </a:r>
            <a:r>
              <a:rPr lang="en-US" sz="2000" dirty="0" smtClean="0"/>
              <a:t> </a:t>
            </a:r>
            <a:r>
              <a:rPr lang="en-US" sz="2000" dirty="0"/>
              <a:t>Spence-Chapin Adoption Services</a:t>
            </a:r>
          </a:p>
          <a:p>
            <a:pPr>
              <a:lnSpc>
                <a:spcPct val="80000"/>
              </a:lnSpc>
            </a:pPr>
            <a:endParaRPr lang="en-US" sz="2000" dirty="0"/>
          </a:p>
          <a:p>
            <a:pPr>
              <a:lnSpc>
                <a:spcPct val="80000"/>
              </a:lnSpc>
            </a:pPr>
            <a:endParaRPr lang="en-US" sz="2000" dirty="0"/>
          </a:p>
          <a:p>
            <a:pPr>
              <a:lnSpc>
                <a:spcPct val="80000"/>
              </a:lnSpc>
              <a:buNone/>
            </a:pPr>
            <a:endParaRPr lang="en-US" sz="2000" dirty="0"/>
          </a:p>
          <a:p>
            <a:endParaRPr lang="en-US" sz="2000" dirty="0" smtClean="0"/>
          </a:p>
        </p:txBody>
      </p:sp>
    </p:spTree>
    <p:extLst>
      <p:ext uri="{BB962C8B-B14F-4D97-AF65-F5344CB8AC3E}">
        <p14:creationId xmlns:p14="http://schemas.microsoft.com/office/powerpoint/2010/main" val="1009621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M:\Education, Research and Training Division\Medical Education\2. ARSHEP\4th Edition ARSHEP modules\New ARSHEP Logos\ARSHEP_LOGO_2013_smallBW.jpg"/>
          <p:cNvPicPr>
            <a:picLocks noChangeAspect="1" noChangeArrowheads="1"/>
          </p:cNvPicPr>
          <p:nvPr/>
        </p:nvPicPr>
        <p:blipFill>
          <a:blip r:embed="rId3"/>
          <a:srcRect/>
          <a:stretch>
            <a:fillRect/>
          </a:stretch>
        </p:blipFill>
        <p:spPr bwMode="auto">
          <a:xfrm>
            <a:off x="990600" y="1524000"/>
            <a:ext cx="7467600" cy="4033838"/>
          </a:xfrm>
          <a:prstGeom prst="rect">
            <a:avLst/>
          </a:prstGeom>
          <a:noFill/>
          <a:ln w="9525">
            <a:noFill/>
            <a:miter lim="800000"/>
            <a:headEnd/>
            <a:tailEnd/>
          </a:ln>
        </p:spPr>
      </p:pic>
      <p:sp>
        <p:nvSpPr>
          <p:cNvPr id="70659" name="Title 5"/>
          <p:cNvSpPr>
            <a:spLocks noGrp="1"/>
          </p:cNvSpPr>
          <p:nvPr>
            <p:ph type="title"/>
          </p:nvPr>
        </p:nvSpPr>
        <p:spPr/>
        <p:txBody>
          <a:bodyPr>
            <a:normAutofit fontScale="90000"/>
          </a:bodyPr>
          <a:lstStyle/>
          <a:p>
            <a:r>
              <a:rPr lang="en-US" smtClean="0"/>
              <a:t>Please Complete Your Evaluations Now</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rrowheads="1"/>
          </p:cNvSpPr>
          <p:nvPr>
            <p:ph type="title"/>
          </p:nvPr>
        </p:nvSpPr>
        <p:spPr/>
        <p:txBody>
          <a:bodyPr/>
          <a:lstStyle/>
          <a:p>
            <a:r>
              <a:rPr lang="en-US" dirty="0" smtClean="0"/>
              <a:t>Case: Kim</a:t>
            </a:r>
          </a:p>
        </p:txBody>
      </p:sp>
      <p:pic>
        <p:nvPicPr>
          <p:cNvPr id="19459" name="Content Placeholder 7" descr="200299260-001.jpg"/>
          <p:cNvPicPr>
            <a:picLocks noGrp="1" noChangeAspect="1"/>
          </p:cNvPicPr>
          <p:nvPr>
            <p:ph sz="half" idx="1"/>
          </p:nvPr>
        </p:nvPicPr>
        <p:blipFill>
          <a:blip r:embed="rId3"/>
          <a:stretch>
            <a:fillRect/>
          </a:stretch>
        </p:blipFill>
        <p:spPr>
          <a:xfrm>
            <a:off x="1219200" y="1752599"/>
            <a:ext cx="2286000" cy="3433803"/>
          </a:xfrm>
        </p:spPr>
      </p:pic>
      <p:sp>
        <p:nvSpPr>
          <p:cNvPr id="19460" name="Rectangle 1027"/>
          <p:cNvSpPr>
            <a:spLocks noGrp="1" noChangeArrowheads="1"/>
          </p:cNvSpPr>
          <p:nvPr>
            <p:ph sz="half" idx="2"/>
          </p:nvPr>
        </p:nvSpPr>
        <p:spPr bwMode="auto">
          <a:prstGeom prst="rect">
            <a:avLst/>
          </a:prstGeom>
          <a:noFill/>
          <a:ln>
            <a:miter lim="800000"/>
            <a:headEnd/>
            <a:tailEnd/>
          </a:ln>
        </p:spPr>
        <p:txBody>
          <a:bodyPr/>
          <a:lstStyle/>
          <a:p>
            <a:r>
              <a:rPr sz="2400" dirty="0">
                <a:latin typeface="+mn-lt"/>
              </a:rPr>
              <a:t>Kim is unsure if she is ready to parent and has questions about </a:t>
            </a:r>
            <a:r>
              <a:rPr sz="2400" dirty="0" smtClean="0">
                <a:latin typeface="+mn-lt"/>
              </a:rPr>
              <a:t>adoption</a:t>
            </a:r>
            <a:r>
              <a:rPr lang="en-US" sz="2400" dirty="0" smtClean="0">
                <a:latin typeface="+mn-lt"/>
              </a:rPr>
              <a:t>.</a:t>
            </a:r>
            <a:endParaRPr sz="2400" dirty="0">
              <a:latin typeface="+mn-lt"/>
            </a:endParaRPr>
          </a:p>
          <a:p>
            <a:endParaRPr sz="2400" dirty="0">
              <a:solidFill>
                <a:schemeClr val="bg1"/>
              </a:solidFill>
              <a:latin typeface="+mn-lt"/>
            </a:endParaRPr>
          </a:p>
          <a:p>
            <a:pPr>
              <a:buFont typeface="Wingdings" pitchFamily="2" charset="2"/>
              <a:buNone/>
            </a:pPr>
            <a:endParaRPr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smtClean="0"/>
              <a:t>At This Point…</a:t>
            </a:r>
            <a:endParaRPr lang="en-US" dirty="0" smtClean="0"/>
          </a:p>
        </p:txBody>
      </p:sp>
      <p:sp>
        <p:nvSpPr>
          <p:cNvPr id="410627" name="Rectangle 3"/>
          <p:cNvSpPr>
            <a:spLocks noGrp="1" noChangeArrowheads="1"/>
          </p:cNvSpPr>
          <p:nvPr>
            <p:ph sz="quarter" idx="10"/>
          </p:nvPr>
        </p:nvSpPr>
        <p:spPr/>
        <p:txBody>
          <a:bodyPr/>
          <a:lstStyle/>
          <a:p>
            <a:endParaRPr lang="en-US" smtClean="0"/>
          </a:p>
          <a:p>
            <a:r>
              <a:rPr lang="en-US" smtClean="0"/>
              <a:t>If you can’t offer unbiased counseling regarding adoption, or any pregnancy option, you must refer Kim to someone who can.</a:t>
            </a:r>
          </a:p>
          <a:p>
            <a:endParaRPr lang="en-US" smtClean="0"/>
          </a:p>
          <a:p>
            <a:r>
              <a:rPr lang="en-US" smtClean="0"/>
              <a:t>If no one else is available, you must put your personal beliefs aside and offer Kim supportive, medically accurate counseling.</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smtClean="0"/>
              <a:t>Values Clarification for Providers</a:t>
            </a:r>
            <a:endParaRPr lang="en-US" dirty="0" smtClean="0"/>
          </a:p>
        </p:txBody>
      </p:sp>
      <p:sp>
        <p:nvSpPr>
          <p:cNvPr id="2" name="Content Placeholder 1"/>
          <p:cNvSpPr>
            <a:spLocks noGrp="1"/>
          </p:cNvSpPr>
          <p:nvPr>
            <p:ph sz="quarter" idx="10"/>
          </p:nvPr>
        </p:nvSpPr>
        <p:spPr/>
        <p:txBody>
          <a:bodyPr/>
          <a:lstStyle/>
          <a:p>
            <a:endParaRPr lang="en-US" dirty="0" smtClean="0"/>
          </a:p>
          <a:p>
            <a:r>
              <a:rPr lang="en-US" dirty="0" smtClean="0"/>
              <a:t>Explore your own feelings about adoption in advance so that you’ll feel able to care for those considering it</a:t>
            </a:r>
          </a:p>
          <a:p>
            <a:endParaRPr lang="en-US" dirty="0" smtClean="0"/>
          </a:p>
          <a:p>
            <a:r>
              <a:rPr lang="en-US" dirty="0" smtClean="0"/>
              <a:t>What are your feelings about adoption? </a:t>
            </a:r>
          </a:p>
          <a:p>
            <a:endParaRPr lang="en-US" dirty="0" smtClean="0"/>
          </a:p>
          <a:p>
            <a:r>
              <a:rPr lang="en-US" dirty="0" smtClean="0"/>
              <a:t>Can you identify any biases you may have that could affect the way you counsel Kim?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smtClean="0"/>
              <a:t>Personal Experience with Adoption</a:t>
            </a:r>
            <a:endParaRPr lang="en-US" dirty="0" smtClean="0"/>
          </a:p>
        </p:txBody>
      </p:sp>
      <p:sp>
        <p:nvSpPr>
          <p:cNvPr id="4" name="Rounded Rectangular Callout 3"/>
          <p:cNvSpPr/>
          <p:nvPr/>
        </p:nvSpPr>
        <p:spPr>
          <a:xfrm>
            <a:off x="3856038" y="1295400"/>
            <a:ext cx="5029200" cy="1295400"/>
          </a:xfrm>
          <a:prstGeom prst="wedgeRoundRectCallout">
            <a:avLst>
              <a:gd name="adj1" fmla="val 3757"/>
              <a:gd name="adj2" fmla="val 653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FF"/>
                </a:solidFill>
              </a:rPr>
              <a:t>Do you know someone who was adopted?</a:t>
            </a:r>
          </a:p>
        </p:txBody>
      </p:sp>
      <p:sp>
        <p:nvSpPr>
          <p:cNvPr id="5" name="Rounded Rectangular Callout 4"/>
          <p:cNvSpPr/>
          <p:nvPr/>
        </p:nvSpPr>
        <p:spPr>
          <a:xfrm>
            <a:off x="1676400" y="4876800"/>
            <a:ext cx="6629400" cy="1066800"/>
          </a:xfrm>
          <a:prstGeom prst="wedgeRoundRectCallout">
            <a:avLst>
              <a:gd name="adj1" fmla="val -5621"/>
              <a:gd name="adj2" fmla="val 77024"/>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FFFFFF"/>
                </a:solidFill>
              </a:rPr>
              <a:t>Do you know anyone who has made an adoption plan?</a:t>
            </a:r>
          </a:p>
        </p:txBody>
      </p:sp>
      <p:sp>
        <p:nvSpPr>
          <p:cNvPr id="6" name="Oval Callout 5"/>
          <p:cNvSpPr/>
          <p:nvPr/>
        </p:nvSpPr>
        <p:spPr>
          <a:xfrm>
            <a:off x="3657600" y="2895600"/>
            <a:ext cx="5334000" cy="1600200"/>
          </a:xfrm>
          <a:prstGeom prst="wedgeEllipseCallout">
            <a:avLst>
              <a:gd name="adj1" fmla="val 18915"/>
              <a:gd name="adj2" fmla="val 644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accent6"/>
                </a:solidFill>
              </a:rPr>
              <a:t>Do you know any adoptive families?</a:t>
            </a:r>
          </a:p>
        </p:txBody>
      </p:sp>
      <p:sp>
        <p:nvSpPr>
          <p:cNvPr id="7" name="Oval Callout 6"/>
          <p:cNvSpPr/>
          <p:nvPr/>
        </p:nvSpPr>
        <p:spPr>
          <a:xfrm>
            <a:off x="152400" y="1295400"/>
            <a:ext cx="3505200" cy="3276600"/>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accent6"/>
                </a:solidFill>
              </a:rPr>
              <a:t>Have you counseled patients about adoption?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icians Slide Template May 2013">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Brealand Male Adolescent Reproductive Health May 2010</Template>
  <TotalTime>4732</TotalTime>
  <Words>6772</Words>
  <Application>Microsoft Office PowerPoint</Application>
  <PresentationFormat>On-screen Show (4:3)</PresentationFormat>
  <Paragraphs>732</Paragraphs>
  <Slides>57</Slides>
  <Notes>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Adobe Garamond Pro</vt:lpstr>
      <vt:lpstr>Adobe Garamond Pro Bold</vt:lpstr>
      <vt:lpstr>Arial</vt:lpstr>
      <vt:lpstr>Arial Black</vt:lpstr>
      <vt:lpstr>Calibri</vt:lpstr>
      <vt:lpstr>Futura Lt BT</vt:lpstr>
      <vt:lpstr>Helvetica Neue Bold Condensed</vt:lpstr>
      <vt:lpstr>Symbol</vt:lpstr>
      <vt:lpstr>Wingdings</vt:lpstr>
      <vt:lpstr>Wingdings 3</vt:lpstr>
      <vt:lpstr>Physicians Slide Template May 2013</vt:lpstr>
      <vt:lpstr>Adoption and Adolescents</vt:lpstr>
      <vt:lpstr>Objectives</vt:lpstr>
      <vt:lpstr>Case: Kim </vt:lpstr>
      <vt:lpstr>Case: Kim</vt:lpstr>
      <vt:lpstr>What Do Teens Decide?</vt:lpstr>
      <vt:lpstr>Case: Kim</vt:lpstr>
      <vt:lpstr>At This Point…</vt:lpstr>
      <vt:lpstr>Values Clarification for Providers</vt:lpstr>
      <vt:lpstr>Personal Experience with Adoption</vt:lpstr>
      <vt:lpstr>Common Perceptions of Adoption</vt:lpstr>
      <vt:lpstr>When to Provide Adoption Counseling</vt:lpstr>
      <vt:lpstr>Who Adopts?</vt:lpstr>
      <vt:lpstr>Adoption in the U.S.: NSFG 2006-2010 </vt:lpstr>
      <vt:lpstr>Fewer Women Make Adoption Plans Today</vt:lpstr>
      <vt:lpstr>Understanding the Decline</vt:lpstr>
      <vt:lpstr>Research on Adoption</vt:lpstr>
      <vt:lpstr>Who Are Birth Parents? 2006 NIH Study</vt:lpstr>
      <vt:lpstr>Role of Birth Fathers</vt:lpstr>
      <vt:lpstr>Adoption in Communities of Color</vt:lpstr>
      <vt:lpstr>Newborns with Special Needs</vt:lpstr>
      <vt:lpstr>Immigrant Women and Adoption</vt:lpstr>
      <vt:lpstr>Foster Care</vt:lpstr>
      <vt:lpstr>Case: Kim</vt:lpstr>
      <vt:lpstr>Adoption in History</vt:lpstr>
      <vt:lpstr>Adoption Today</vt:lpstr>
      <vt:lpstr>Types of Adoption</vt:lpstr>
      <vt:lpstr>Working Outside an Agency</vt:lpstr>
      <vt:lpstr>Case: Kim </vt:lpstr>
      <vt:lpstr>Do Teens Choose Adoption?</vt:lpstr>
      <vt:lpstr>Addressing Barriers to Adoption</vt:lpstr>
      <vt:lpstr>Case: Kim </vt:lpstr>
      <vt:lpstr> Identify Personal Circumstances</vt:lpstr>
      <vt:lpstr>Adoption Counseling Tools and Tips</vt:lpstr>
      <vt:lpstr>Adoption Language</vt:lpstr>
      <vt:lpstr>Stereotypes to Avoid</vt:lpstr>
      <vt:lpstr>Stereotypes to Avoid</vt:lpstr>
      <vt:lpstr>Stereotypes to Avoid</vt:lpstr>
      <vt:lpstr>Stereotypes to Avoid</vt:lpstr>
      <vt:lpstr>Adoption Communication Techniques</vt:lpstr>
      <vt:lpstr>Clarify Patient’s Feelings  and Sources of Support</vt:lpstr>
      <vt:lpstr>Validate Concerns</vt:lpstr>
      <vt:lpstr>Educate About Adoption Today</vt:lpstr>
      <vt:lpstr>Refer to an Unbiased Agency or Resource</vt:lpstr>
      <vt:lpstr>Adoption in Your Practice</vt:lpstr>
      <vt:lpstr>Professional Concerns about  Adoption Resources</vt:lpstr>
      <vt:lpstr>Identify Unbiased Partners for Referral</vt:lpstr>
      <vt:lpstr>Adoption Agencies</vt:lpstr>
      <vt:lpstr>Understand State Policies</vt:lpstr>
      <vt:lpstr>Legal Issues for Minors  Considering Adoption</vt:lpstr>
      <vt:lpstr>Case: Kim</vt:lpstr>
      <vt:lpstr>Caring for Birth Mothers</vt:lpstr>
      <vt:lpstr>Conclusions</vt:lpstr>
      <vt:lpstr>Adoption Resources</vt:lpstr>
      <vt:lpstr>Provider Resources and Organizational Partners</vt:lpstr>
      <vt:lpstr>Provider Resources and Organizational Partners</vt:lpstr>
      <vt:lpstr>Provider Resources and Organizational Partners</vt:lpstr>
      <vt:lpstr>Please Complete Your Evaluations Now</vt:lpstr>
    </vt:vector>
  </TitlesOfParts>
  <Company>PRCH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Joan Brakman</dc:creator>
  <cp:lastModifiedBy>Taylor Elsworth</cp:lastModifiedBy>
  <cp:revision>479</cp:revision>
  <dcterms:created xsi:type="dcterms:W3CDTF">2010-06-08T18:34:02Z</dcterms:created>
  <dcterms:modified xsi:type="dcterms:W3CDTF">2015-02-05T00:22:18Z</dcterms:modified>
</cp:coreProperties>
</file>