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1"/>
  </p:sldMasterIdLst>
  <p:notesMasterIdLst>
    <p:notesMasterId r:id="rId70"/>
  </p:notesMasterIdLst>
  <p:handoutMasterIdLst>
    <p:handoutMasterId r:id="rId71"/>
  </p:handoutMasterIdLst>
  <p:sldIdLst>
    <p:sldId id="387" r:id="rId2"/>
    <p:sldId id="388" r:id="rId3"/>
    <p:sldId id="389" r:id="rId4"/>
    <p:sldId id="391" r:id="rId5"/>
    <p:sldId id="392" r:id="rId6"/>
    <p:sldId id="393" r:id="rId7"/>
    <p:sldId id="394" r:id="rId8"/>
    <p:sldId id="395" r:id="rId9"/>
    <p:sldId id="396" r:id="rId10"/>
    <p:sldId id="473" r:id="rId11"/>
    <p:sldId id="474" r:id="rId12"/>
    <p:sldId id="397" r:id="rId13"/>
    <p:sldId id="398" r:id="rId14"/>
    <p:sldId id="399" r:id="rId15"/>
    <p:sldId id="400" r:id="rId16"/>
    <p:sldId id="401" r:id="rId17"/>
    <p:sldId id="402" r:id="rId18"/>
    <p:sldId id="403" r:id="rId19"/>
    <p:sldId id="464" r:id="rId20"/>
    <p:sldId id="465" r:id="rId21"/>
    <p:sldId id="406" r:id="rId22"/>
    <p:sldId id="407" r:id="rId23"/>
    <p:sldId id="408" r:id="rId24"/>
    <p:sldId id="409" r:id="rId25"/>
    <p:sldId id="466" r:id="rId26"/>
    <p:sldId id="467" r:id="rId27"/>
    <p:sldId id="414" r:id="rId28"/>
    <p:sldId id="415" r:id="rId29"/>
    <p:sldId id="416" r:id="rId30"/>
    <p:sldId id="417" r:id="rId31"/>
    <p:sldId id="418" r:id="rId32"/>
    <p:sldId id="419" r:id="rId33"/>
    <p:sldId id="420" r:id="rId34"/>
    <p:sldId id="421" r:id="rId35"/>
    <p:sldId id="430" r:id="rId36"/>
    <p:sldId id="431" r:id="rId37"/>
    <p:sldId id="432" r:id="rId38"/>
    <p:sldId id="433" r:id="rId39"/>
    <p:sldId id="435" r:id="rId40"/>
    <p:sldId id="437" r:id="rId41"/>
    <p:sldId id="438" r:id="rId42"/>
    <p:sldId id="439" r:id="rId43"/>
    <p:sldId id="440" r:id="rId44"/>
    <p:sldId id="441" r:id="rId45"/>
    <p:sldId id="442" r:id="rId46"/>
    <p:sldId id="443" r:id="rId47"/>
    <p:sldId id="444" r:id="rId48"/>
    <p:sldId id="471" r:id="rId49"/>
    <p:sldId id="472" r:id="rId50"/>
    <p:sldId id="445" r:id="rId51"/>
    <p:sldId id="468" r:id="rId52"/>
    <p:sldId id="469" r:id="rId53"/>
    <p:sldId id="470" r:id="rId54"/>
    <p:sldId id="450" r:id="rId55"/>
    <p:sldId id="451" r:id="rId56"/>
    <p:sldId id="452" r:id="rId57"/>
    <p:sldId id="453" r:id="rId58"/>
    <p:sldId id="454" r:id="rId59"/>
    <p:sldId id="455" r:id="rId60"/>
    <p:sldId id="456" r:id="rId61"/>
    <p:sldId id="458" r:id="rId62"/>
    <p:sldId id="459" r:id="rId63"/>
    <p:sldId id="460" r:id="rId64"/>
    <p:sldId id="461" r:id="rId65"/>
    <p:sldId id="463" r:id="rId66"/>
    <p:sldId id="381" r:id="rId67"/>
    <p:sldId id="380" r:id="rId68"/>
    <p:sldId id="382"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C5"/>
    <a:srgbClr val="FF6E89"/>
    <a:srgbClr val="FBE9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4"/>
    <p:restoredTop sz="71454" autoAdjust="0"/>
  </p:normalViewPr>
  <p:slideViewPr>
    <p:cSldViewPr snapToGrid="0" snapToObjects="1">
      <p:cViewPr varScale="1">
        <p:scale>
          <a:sx n="53" d="100"/>
          <a:sy n="53" d="100"/>
        </p:scale>
        <p:origin x="169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6" d="100"/>
          <a:sy n="96" d="100"/>
        </p:scale>
        <p:origin x="360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dirty="0"/>
              <a:t>Unintended pregnancy rate (per 1,000 women 15–44</a:t>
            </a:r>
            <a:r>
              <a:rPr lang="en-US" sz="1800" b="1" dirty="0" smtClean="0"/>
              <a:t>) by income</a:t>
            </a:r>
            <a:r>
              <a:rPr lang="en-US" sz="1800" b="1" baseline="0" dirty="0" smtClean="0"/>
              <a:t> level</a:t>
            </a:r>
            <a:endParaRPr lang="en-US" sz="1800" b="1" dirty="0"/>
          </a:p>
        </c:rich>
      </c:tx>
      <c:layout>
        <c:manualLayout>
          <c:xMode val="edge"/>
          <c:yMode val="edge"/>
          <c:x val="7.82955748952434E-2"/>
          <c:y val="4.9211723534558202E-2"/>
        </c:manualLayout>
      </c:layout>
      <c:overlay val="0"/>
    </c:title>
    <c:autoTitleDeleted val="0"/>
    <c:plotArea>
      <c:layout>
        <c:manualLayout>
          <c:layoutTarget val="inner"/>
          <c:xMode val="edge"/>
          <c:yMode val="edge"/>
          <c:x val="8.2626744025418003E-2"/>
          <c:y val="0.13662510936132999"/>
          <c:w val="0.79456623843072205"/>
          <c:h val="0.69808464566929396"/>
        </c:manualLayout>
      </c:layout>
      <c:lineChart>
        <c:grouping val="standard"/>
        <c:varyColors val="0"/>
        <c:ser>
          <c:idx val="0"/>
          <c:order val="0"/>
          <c:tx>
            <c:strRef>
              <c:f>Sheet1!$A$2</c:f>
              <c:strCache>
                <c:ptCount val="1"/>
                <c:pt idx="0">
                  <c:v>All women</c:v>
                </c:pt>
              </c:strCache>
            </c:strRef>
          </c:tx>
          <c:spPr>
            <a:ln w="57150"/>
          </c:spPr>
          <c:marker>
            <c:symbol val="none"/>
          </c:marker>
          <c:cat>
            <c:strRef>
              <c:f>Sheet1!$B$1:$G$1</c:f>
              <c:strCache>
                <c:ptCount val="6"/>
                <c:pt idx="0">
                  <c:v>1981</c:v>
                </c:pt>
                <c:pt idx="1">
                  <c:v>1987</c:v>
                </c:pt>
                <c:pt idx="2">
                  <c:v>1994</c:v>
                </c:pt>
                <c:pt idx="3">
                  <c:v>2001</c:v>
                </c:pt>
                <c:pt idx="4">
                  <c:v>2008</c:v>
                </c:pt>
                <c:pt idx="5">
                  <c:v>2011</c:v>
                </c:pt>
              </c:strCache>
            </c:strRef>
          </c:cat>
          <c:val>
            <c:numRef>
              <c:f>Sheet1!$B$2:$G$2</c:f>
              <c:numCache>
                <c:formatCode>General</c:formatCode>
                <c:ptCount val="6"/>
                <c:pt idx="0">
                  <c:v>59</c:v>
                </c:pt>
                <c:pt idx="1">
                  <c:v>59</c:v>
                </c:pt>
                <c:pt idx="2">
                  <c:v>49</c:v>
                </c:pt>
                <c:pt idx="3">
                  <c:v>50</c:v>
                </c:pt>
                <c:pt idx="4">
                  <c:v>54</c:v>
                </c:pt>
                <c:pt idx="5">
                  <c:v>45</c:v>
                </c:pt>
              </c:numCache>
            </c:numRef>
          </c:val>
          <c:smooth val="0"/>
        </c:ser>
        <c:ser>
          <c:idx val="1"/>
          <c:order val="1"/>
          <c:tx>
            <c:strRef>
              <c:f>Sheet1!$A$3</c:f>
              <c:strCache>
                <c:ptCount val="1"/>
                <c:pt idx="0">
                  <c:v>&lt;100% of poverty</c:v>
                </c:pt>
              </c:strCache>
            </c:strRef>
          </c:tx>
          <c:spPr>
            <a:ln w="57150"/>
          </c:spPr>
          <c:cat>
            <c:strRef>
              <c:f>Sheet1!$B$1:$G$1</c:f>
              <c:strCache>
                <c:ptCount val="6"/>
                <c:pt idx="0">
                  <c:v>1981</c:v>
                </c:pt>
                <c:pt idx="1">
                  <c:v>1987</c:v>
                </c:pt>
                <c:pt idx="2">
                  <c:v>1994</c:v>
                </c:pt>
                <c:pt idx="3">
                  <c:v>2001</c:v>
                </c:pt>
                <c:pt idx="4">
                  <c:v>2008</c:v>
                </c:pt>
                <c:pt idx="5">
                  <c:v>2011</c:v>
                </c:pt>
              </c:strCache>
            </c:strRef>
          </c:cat>
          <c:val>
            <c:numRef>
              <c:f>Sheet1!$B$3:$G$3</c:f>
              <c:numCache>
                <c:formatCode>General</c:formatCode>
                <c:ptCount val="6"/>
                <c:pt idx="0">
                  <c:v>100</c:v>
                </c:pt>
                <c:pt idx="1">
                  <c:v>104</c:v>
                </c:pt>
                <c:pt idx="2">
                  <c:v>88</c:v>
                </c:pt>
                <c:pt idx="3">
                  <c:v>120</c:v>
                </c:pt>
                <c:pt idx="4">
                  <c:v>137</c:v>
                </c:pt>
                <c:pt idx="5">
                  <c:v>112</c:v>
                </c:pt>
              </c:numCache>
            </c:numRef>
          </c:val>
          <c:smooth val="0"/>
        </c:ser>
        <c:ser>
          <c:idx val="2"/>
          <c:order val="2"/>
          <c:tx>
            <c:strRef>
              <c:f>Sheet1!$A$4</c:f>
              <c:strCache>
                <c:ptCount val="1"/>
                <c:pt idx="0">
                  <c:v>100-199% of poverty</c:v>
                </c:pt>
              </c:strCache>
            </c:strRef>
          </c:tx>
          <c:spPr>
            <a:ln w="57150"/>
          </c:spPr>
          <c:marker>
            <c:spPr>
              <a:ln w="9525"/>
            </c:spPr>
          </c:marker>
          <c:cat>
            <c:strRef>
              <c:f>Sheet1!$B$1:$G$1</c:f>
              <c:strCache>
                <c:ptCount val="6"/>
                <c:pt idx="0">
                  <c:v>1981</c:v>
                </c:pt>
                <c:pt idx="1">
                  <c:v>1987</c:v>
                </c:pt>
                <c:pt idx="2">
                  <c:v>1994</c:v>
                </c:pt>
                <c:pt idx="3">
                  <c:v>2001</c:v>
                </c:pt>
                <c:pt idx="4">
                  <c:v>2008</c:v>
                </c:pt>
                <c:pt idx="5">
                  <c:v>2011</c:v>
                </c:pt>
              </c:strCache>
            </c:strRef>
          </c:cat>
          <c:val>
            <c:numRef>
              <c:f>Sheet1!$B$4:$G$4</c:f>
              <c:numCache>
                <c:formatCode>General</c:formatCode>
                <c:ptCount val="6"/>
                <c:pt idx="0">
                  <c:v>68</c:v>
                </c:pt>
                <c:pt idx="1">
                  <c:v>79</c:v>
                </c:pt>
                <c:pt idx="2">
                  <c:v>68</c:v>
                </c:pt>
                <c:pt idx="3">
                  <c:v>79</c:v>
                </c:pt>
                <c:pt idx="4">
                  <c:v>85</c:v>
                </c:pt>
                <c:pt idx="5">
                  <c:v>58</c:v>
                </c:pt>
              </c:numCache>
            </c:numRef>
          </c:val>
          <c:smooth val="0"/>
        </c:ser>
        <c:ser>
          <c:idx val="3"/>
          <c:order val="3"/>
          <c:tx>
            <c:strRef>
              <c:f>Sheet1!$A$5</c:f>
              <c:strCache>
                <c:ptCount val="1"/>
                <c:pt idx="0">
                  <c:v>≥200% of poverty</c:v>
                </c:pt>
              </c:strCache>
            </c:strRef>
          </c:tx>
          <c:spPr>
            <a:ln w="57150"/>
          </c:spPr>
          <c:marker>
            <c:spPr>
              <a:ln w="25400"/>
            </c:spPr>
          </c:marker>
          <c:cat>
            <c:strRef>
              <c:f>Sheet1!$B$1:$G$1</c:f>
              <c:strCache>
                <c:ptCount val="6"/>
                <c:pt idx="0">
                  <c:v>1981</c:v>
                </c:pt>
                <c:pt idx="1">
                  <c:v>1987</c:v>
                </c:pt>
                <c:pt idx="2">
                  <c:v>1994</c:v>
                </c:pt>
                <c:pt idx="3">
                  <c:v>2001</c:v>
                </c:pt>
                <c:pt idx="4">
                  <c:v>2008</c:v>
                </c:pt>
                <c:pt idx="5">
                  <c:v>2011</c:v>
                </c:pt>
              </c:strCache>
            </c:strRef>
          </c:cat>
          <c:val>
            <c:numRef>
              <c:f>Sheet1!$B$5:$G$5</c:f>
              <c:numCache>
                <c:formatCode>General</c:formatCode>
                <c:ptCount val="6"/>
                <c:pt idx="0">
                  <c:v>47</c:v>
                </c:pt>
                <c:pt idx="1">
                  <c:v>44</c:v>
                </c:pt>
                <c:pt idx="2">
                  <c:v>34</c:v>
                </c:pt>
                <c:pt idx="3">
                  <c:v>28</c:v>
                </c:pt>
                <c:pt idx="4">
                  <c:v>26</c:v>
                </c:pt>
                <c:pt idx="5">
                  <c:v>20</c:v>
                </c:pt>
              </c:numCache>
            </c:numRef>
          </c:val>
          <c:smooth val="0"/>
        </c:ser>
        <c:dLbls>
          <c:showLegendKey val="0"/>
          <c:showVal val="0"/>
          <c:showCatName val="0"/>
          <c:showSerName val="0"/>
          <c:showPercent val="0"/>
          <c:showBubbleSize val="0"/>
        </c:dLbls>
        <c:smooth val="0"/>
        <c:axId val="463316464"/>
        <c:axId val="463316856"/>
      </c:lineChart>
      <c:catAx>
        <c:axId val="463316464"/>
        <c:scaling>
          <c:orientation val="minMax"/>
        </c:scaling>
        <c:delete val="0"/>
        <c:axPos val="b"/>
        <c:numFmt formatCode="General" sourceLinked="1"/>
        <c:majorTickMark val="none"/>
        <c:minorTickMark val="none"/>
        <c:tickLblPos val="nextTo"/>
        <c:crossAx val="463316856"/>
        <c:crosses val="autoZero"/>
        <c:auto val="1"/>
        <c:lblAlgn val="ctr"/>
        <c:lblOffset val="100"/>
        <c:noMultiLvlLbl val="0"/>
      </c:catAx>
      <c:valAx>
        <c:axId val="463316856"/>
        <c:scaling>
          <c:orientation val="minMax"/>
        </c:scaling>
        <c:delete val="0"/>
        <c:axPos val="l"/>
        <c:majorGridlines/>
        <c:numFmt formatCode="General" sourceLinked="1"/>
        <c:majorTickMark val="none"/>
        <c:minorTickMark val="none"/>
        <c:tickLblPos val="nextTo"/>
        <c:crossAx val="463316464"/>
        <c:crosses val="autoZero"/>
        <c:crossBetween val="between"/>
        <c:majorUnit val="40"/>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0" dirty="0" smtClean="0"/>
              <a:t>Contraceptive failure</a:t>
            </a:r>
            <a:r>
              <a:rPr lang="en-US" sz="2000" b="0" baseline="0" dirty="0" smtClean="0"/>
              <a:t> at 1, 2, or 3 years according to contraceptive method</a:t>
            </a:r>
            <a:endParaRPr lang="en-US" sz="2000" b="0" dirty="0"/>
          </a:p>
        </c:rich>
      </c:tx>
      <c:layout/>
      <c:overlay val="0"/>
    </c:title>
    <c:autoTitleDeleted val="0"/>
    <c:plotArea>
      <c:layout>
        <c:manualLayout>
          <c:layoutTarget val="inner"/>
          <c:xMode val="edge"/>
          <c:yMode val="edge"/>
          <c:x val="0.18796194225721899"/>
          <c:y val="0.197612359550562"/>
          <c:w val="0.63604002624672296"/>
          <c:h val="0.58641378395115795"/>
        </c:manualLayout>
      </c:layout>
      <c:barChart>
        <c:barDir val="col"/>
        <c:grouping val="clustered"/>
        <c:varyColors val="0"/>
        <c:ser>
          <c:idx val="0"/>
          <c:order val="0"/>
          <c:tx>
            <c:strRef>
              <c:f>Sheet1!$B$1</c:f>
              <c:strCache>
                <c:ptCount val="1"/>
                <c:pt idx="0">
                  <c:v>Year 1</c:v>
                </c:pt>
              </c:strCache>
            </c:strRef>
          </c:tx>
          <c:invertIfNegative val="0"/>
          <c:dLbls>
            <c:dLbl>
              <c:idx val="0"/>
              <c:layout/>
              <c:tx>
                <c:rich>
                  <a:bodyPr/>
                  <a:lstStyle/>
                  <a:p>
                    <a:r>
                      <a:rPr lang="en-US" sz="1400" dirty="0"/>
                      <a:t>0.3%</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LARC</c:v>
                </c:pt>
                <c:pt idx="1">
                  <c:v>DMPA</c:v>
                </c:pt>
                <c:pt idx="2">
                  <c:v>PPR</c:v>
                </c:pt>
              </c:strCache>
            </c:strRef>
          </c:cat>
          <c:val>
            <c:numRef>
              <c:f>Sheet1!$B$2:$B$4</c:f>
              <c:numCache>
                <c:formatCode>0.0%</c:formatCode>
                <c:ptCount val="3"/>
                <c:pt idx="0">
                  <c:v>3.00000000000001E-3</c:v>
                </c:pt>
                <c:pt idx="1">
                  <c:v>1E-3</c:v>
                </c:pt>
                <c:pt idx="2">
                  <c:v>4.8000000000000001E-2</c:v>
                </c:pt>
              </c:numCache>
            </c:numRef>
          </c:val>
        </c:ser>
        <c:ser>
          <c:idx val="1"/>
          <c:order val="1"/>
          <c:tx>
            <c:strRef>
              <c:f>Sheet1!$C$1</c:f>
              <c:strCache>
                <c:ptCount val="1"/>
                <c:pt idx="0">
                  <c:v>Year 2</c:v>
                </c:pt>
              </c:strCache>
            </c:strRef>
          </c:tx>
          <c:invertIfNegative val="0"/>
          <c:dLbls>
            <c:delete val="1"/>
          </c:dLbls>
          <c:cat>
            <c:strRef>
              <c:f>Sheet1!$A$2:$A$4</c:f>
              <c:strCache>
                <c:ptCount val="3"/>
                <c:pt idx="0">
                  <c:v>LARC</c:v>
                </c:pt>
                <c:pt idx="1">
                  <c:v>DMPA</c:v>
                </c:pt>
                <c:pt idx="2">
                  <c:v>PPR</c:v>
                </c:pt>
              </c:strCache>
            </c:strRef>
          </c:cat>
          <c:val>
            <c:numRef>
              <c:f>Sheet1!$C$2:$C$4</c:f>
              <c:numCache>
                <c:formatCode>0.0%</c:formatCode>
                <c:ptCount val="3"/>
                <c:pt idx="0">
                  <c:v>1E-3</c:v>
                </c:pt>
                <c:pt idx="1">
                  <c:v>7.0000000000000097E-3</c:v>
                </c:pt>
                <c:pt idx="2">
                  <c:v>7.8E-2</c:v>
                </c:pt>
              </c:numCache>
            </c:numRef>
          </c:val>
        </c:ser>
        <c:ser>
          <c:idx val="2"/>
          <c:order val="2"/>
          <c:tx>
            <c:strRef>
              <c:f>Sheet1!$D$1</c:f>
              <c:strCache>
                <c:ptCount val="1"/>
                <c:pt idx="0">
                  <c:v>Year 3</c:v>
                </c:pt>
              </c:strCache>
            </c:strRef>
          </c:tx>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LARC</c:v>
                </c:pt>
                <c:pt idx="1">
                  <c:v>DMPA</c:v>
                </c:pt>
                <c:pt idx="2">
                  <c:v>PPR</c:v>
                </c:pt>
              </c:strCache>
            </c:strRef>
          </c:cat>
          <c:val>
            <c:numRef>
              <c:f>Sheet1!$D$2:$D$4</c:f>
              <c:numCache>
                <c:formatCode>0.0%</c:formatCode>
                <c:ptCount val="3"/>
                <c:pt idx="0">
                  <c:v>1E-3</c:v>
                </c:pt>
                <c:pt idx="1">
                  <c:v>7.0000000000000097E-3</c:v>
                </c:pt>
                <c:pt idx="2">
                  <c:v>9.4E-2</c:v>
                </c:pt>
              </c:numCache>
            </c:numRef>
          </c:val>
        </c:ser>
        <c:dLbls>
          <c:showLegendKey val="0"/>
          <c:showVal val="1"/>
          <c:showCatName val="0"/>
          <c:showSerName val="0"/>
          <c:showPercent val="0"/>
          <c:showBubbleSize val="0"/>
        </c:dLbls>
        <c:gapWidth val="75"/>
        <c:axId val="321053744"/>
        <c:axId val="321054136"/>
      </c:barChart>
      <c:catAx>
        <c:axId val="321053744"/>
        <c:scaling>
          <c:orientation val="minMax"/>
        </c:scaling>
        <c:delete val="0"/>
        <c:axPos val="b"/>
        <c:title>
          <c:tx>
            <c:rich>
              <a:bodyPr/>
              <a:lstStyle/>
              <a:p>
                <a:pPr>
                  <a:defRPr/>
                </a:pPr>
                <a:r>
                  <a:rPr lang="en-US" b="0" dirty="0" smtClean="0"/>
                  <a:t>Contraceptive method</a:t>
                </a:r>
                <a:endParaRPr lang="en-US" b="0" dirty="0"/>
              </a:p>
            </c:rich>
          </c:tx>
          <c:layout/>
          <c:overlay val="0"/>
        </c:title>
        <c:numFmt formatCode="General" sourceLinked="0"/>
        <c:majorTickMark val="none"/>
        <c:minorTickMark val="none"/>
        <c:tickLblPos val="nextTo"/>
        <c:crossAx val="321054136"/>
        <c:crosses val="autoZero"/>
        <c:auto val="1"/>
        <c:lblAlgn val="ctr"/>
        <c:lblOffset val="100"/>
        <c:noMultiLvlLbl val="0"/>
      </c:catAx>
      <c:valAx>
        <c:axId val="321054136"/>
        <c:scaling>
          <c:orientation val="minMax"/>
        </c:scaling>
        <c:delete val="0"/>
        <c:axPos val="l"/>
        <c:title>
          <c:tx>
            <c:rich>
              <a:bodyPr rot="-5400000" vert="horz"/>
              <a:lstStyle/>
              <a:p>
                <a:pPr>
                  <a:defRPr/>
                </a:pPr>
                <a:r>
                  <a:rPr lang="en-US" b="0" dirty="0" smtClean="0"/>
                  <a:t>Cumulative failure</a:t>
                </a:r>
              </a:p>
            </c:rich>
          </c:tx>
          <c:layout/>
          <c:overlay val="0"/>
        </c:title>
        <c:numFmt formatCode="0.0%" sourceLinked="1"/>
        <c:majorTickMark val="none"/>
        <c:minorTickMark val="none"/>
        <c:tickLblPos val="nextTo"/>
        <c:crossAx val="32105374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0" dirty="0" smtClean="0"/>
              <a:t>Adjusted Odds of Voting Compared</a:t>
            </a:r>
            <a:r>
              <a:rPr lang="en-US" b="0" baseline="0" dirty="0" smtClean="0"/>
              <a:t> to General Population</a:t>
            </a:r>
            <a:endParaRPr lang="en-US" b="0" dirty="0"/>
          </a:p>
        </c:rich>
      </c:tx>
      <c:layout/>
      <c:overlay val="0"/>
    </c:title>
    <c:autoTitleDeleted val="0"/>
    <c:plotArea>
      <c:layout/>
      <c:barChart>
        <c:barDir val="col"/>
        <c:grouping val="clustered"/>
        <c:varyColors val="0"/>
        <c:ser>
          <c:idx val="0"/>
          <c:order val="0"/>
          <c:tx>
            <c:strRef>
              <c:f>Sheet1!$B$1</c:f>
              <c:strCache>
                <c:ptCount val="1"/>
                <c:pt idx="0">
                  <c:v>Physicians</c:v>
                </c:pt>
              </c:strCache>
            </c:strRef>
          </c:tx>
          <c:spPr>
            <a:solidFill>
              <a:schemeClr val="accent2"/>
            </a:solidFill>
          </c:spPr>
          <c:invertIfNegative val="0"/>
          <c:cat>
            <c:numRef>
              <c:f>Sheet1!$A$2:$A$5</c:f>
              <c:numCache>
                <c:formatCode>General</c:formatCode>
                <c:ptCount val="4"/>
                <c:pt idx="0">
                  <c:v>1996</c:v>
                </c:pt>
                <c:pt idx="1">
                  <c:v>1998</c:v>
                </c:pt>
                <c:pt idx="2">
                  <c:v>2000</c:v>
                </c:pt>
                <c:pt idx="3">
                  <c:v>2002</c:v>
                </c:pt>
              </c:numCache>
            </c:numRef>
          </c:cat>
          <c:val>
            <c:numRef>
              <c:f>Sheet1!$B$2:$B$5</c:f>
              <c:numCache>
                <c:formatCode>General</c:formatCode>
                <c:ptCount val="4"/>
                <c:pt idx="0">
                  <c:v>0.83000000000000096</c:v>
                </c:pt>
                <c:pt idx="1">
                  <c:v>0.76000000000000201</c:v>
                </c:pt>
                <c:pt idx="2">
                  <c:v>0.64000000000000201</c:v>
                </c:pt>
                <c:pt idx="3">
                  <c:v>0.62000000000000199</c:v>
                </c:pt>
              </c:numCache>
            </c:numRef>
          </c:val>
        </c:ser>
        <c:ser>
          <c:idx val="1"/>
          <c:order val="1"/>
          <c:tx>
            <c:strRef>
              <c:f>Sheet1!$C$1</c:f>
              <c:strCache>
                <c:ptCount val="1"/>
                <c:pt idx="0">
                  <c:v>Lawyers</c:v>
                </c:pt>
              </c:strCache>
            </c:strRef>
          </c:tx>
          <c:spPr>
            <a:solidFill>
              <a:schemeClr val="accent1"/>
            </a:solidFill>
          </c:spPr>
          <c:invertIfNegative val="0"/>
          <c:cat>
            <c:numRef>
              <c:f>Sheet1!$A$2:$A$5</c:f>
              <c:numCache>
                <c:formatCode>General</c:formatCode>
                <c:ptCount val="4"/>
                <c:pt idx="0">
                  <c:v>1996</c:v>
                </c:pt>
                <c:pt idx="1">
                  <c:v>1998</c:v>
                </c:pt>
                <c:pt idx="2">
                  <c:v>2000</c:v>
                </c:pt>
                <c:pt idx="3">
                  <c:v>2002</c:v>
                </c:pt>
              </c:numCache>
            </c:numRef>
          </c:cat>
          <c:val>
            <c:numRef>
              <c:f>Sheet1!$C$2:$C$5</c:f>
              <c:numCache>
                <c:formatCode>General</c:formatCode>
                <c:ptCount val="4"/>
                <c:pt idx="0">
                  <c:v>1.52</c:v>
                </c:pt>
                <c:pt idx="1">
                  <c:v>2.1800000000000002</c:v>
                </c:pt>
                <c:pt idx="2">
                  <c:v>1.55</c:v>
                </c:pt>
                <c:pt idx="3">
                  <c:v>1.62</c:v>
                </c:pt>
              </c:numCache>
            </c:numRef>
          </c:val>
        </c:ser>
        <c:dLbls>
          <c:showLegendKey val="0"/>
          <c:showVal val="0"/>
          <c:showCatName val="0"/>
          <c:showSerName val="0"/>
          <c:showPercent val="0"/>
          <c:showBubbleSize val="0"/>
        </c:dLbls>
        <c:gapWidth val="150"/>
        <c:axId val="321056096"/>
        <c:axId val="321054528"/>
      </c:barChart>
      <c:catAx>
        <c:axId val="321056096"/>
        <c:scaling>
          <c:orientation val="minMax"/>
        </c:scaling>
        <c:delete val="0"/>
        <c:axPos val="b"/>
        <c:numFmt formatCode="General" sourceLinked="1"/>
        <c:majorTickMark val="out"/>
        <c:minorTickMark val="none"/>
        <c:tickLblPos val="nextTo"/>
        <c:crossAx val="321054528"/>
        <c:crosses val="autoZero"/>
        <c:auto val="1"/>
        <c:lblAlgn val="ctr"/>
        <c:lblOffset val="100"/>
        <c:noMultiLvlLbl val="0"/>
      </c:catAx>
      <c:valAx>
        <c:axId val="321054528"/>
        <c:scaling>
          <c:orientation val="minMax"/>
        </c:scaling>
        <c:delete val="0"/>
        <c:axPos val="l"/>
        <c:majorGridlines/>
        <c:numFmt formatCode="General" sourceLinked="1"/>
        <c:majorTickMark val="out"/>
        <c:minorTickMark val="none"/>
        <c:tickLblPos val="nextTo"/>
        <c:crossAx val="3210560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542777104784998E-2"/>
          <c:y val="4.7968749999999998E-2"/>
          <c:w val="0.68641707046234601"/>
          <c:h val="0.73988533464566997"/>
        </c:manualLayout>
      </c:layout>
      <c:barChart>
        <c:barDir val="col"/>
        <c:grouping val="clustered"/>
        <c:varyColors val="0"/>
        <c:ser>
          <c:idx val="0"/>
          <c:order val="0"/>
          <c:tx>
            <c:strRef>
              <c:f>Sheet1!$B$1</c:f>
              <c:strCache>
                <c:ptCount val="1"/>
                <c:pt idx="0">
                  <c:v>Rated as Important</c:v>
                </c:pt>
              </c:strCache>
            </c:strRef>
          </c:tx>
          <c:invertIfNegative val="0"/>
          <c:cat>
            <c:strRef>
              <c:f>Sheet1!$A$2:$A$4</c:f>
              <c:strCache>
                <c:ptCount val="3"/>
                <c:pt idx="0">
                  <c:v>Community Participation</c:v>
                </c:pt>
                <c:pt idx="1">
                  <c:v>Political Involvement</c:v>
                </c:pt>
                <c:pt idx="2">
                  <c:v>Collective Advocacy</c:v>
                </c:pt>
              </c:strCache>
            </c:strRef>
          </c:cat>
          <c:val>
            <c:numRef>
              <c:f>Sheet1!$B$2:$B$4</c:f>
              <c:numCache>
                <c:formatCode>0.0%</c:formatCode>
                <c:ptCount val="3"/>
                <c:pt idx="0">
                  <c:v>0.94899999999999995</c:v>
                </c:pt>
                <c:pt idx="1">
                  <c:v>0.91600000000000004</c:v>
                </c:pt>
                <c:pt idx="2">
                  <c:v>0.97</c:v>
                </c:pt>
              </c:numCache>
            </c:numRef>
          </c:val>
        </c:ser>
        <c:ser>
          <c:idx val="1"/>
          <c:order val="1"/>
          <c:tx>
            <c:strRef>
              <c:f>Sheet1!$C$1</c:f>
              <c:strCache>
                <c:ptCount val="1"/>
                <c:pt idx="0">
                  <c:v>Activity in Past 3 Years</c:v>
                </c:pt>
              </c:strCache>
            </c:strRef>
          </c:tx>
          <c:invertIfNegative val="0"/>
          <c:cat>
            <c:strRef>
              <c:f>Sheet1!$A$2:$A$4</c:f>
              <c:strCache>
                <c:ptCount val="3"/>
                <c:pt idx="0">
                  <c:v>Community Participation</c:v>
                </c:pt>
                <c:pt idx="1">
                  <c:v>Political Involvement</c:v>
                </c:pt>
                <c:pt idx="2">
                  <c:v>Collective Advocacy</c:v>
                </c:pt>
              </c:strCache>
            </c:strRef>
          </c:cat>
          <c:val>
            <c:numRef>
              <c:f>Sheet1!$C$2:$C$4</c:f>
              <c:numCache>
                <c:formatCode>0.0%</c:formatCode>
                <c:ptCount val="3"/>
                <c:pt idx="0">
                  <c:v>0.54200000000000004</c:v>
                </c:pt>
                <c:pt idx="1">
                  <c:v>0.25600000000000001</c:v>
                </c:pt>
                <c:pt idx="2">
                  <c:v>0.24299999999999999</c:v>
                </c:pt>
              </c:numCache>
            </c:numRef>
          </c:val>
        </c:ser>
        <c:dLbls>
          <c:showLegendKey val="0"/>
          <c:showVal val="0"/>
          <c:showCatName val="0"/>
          <c:showSerName val="0"/>
          <c:showPercent val="0"/>
          <c:showBubbleSize val="0"/>
        </c:dLbls>
        <c:gapWidth val="150"/>
        <c:axId val="326119248"/>
        <c:axId val="326119640"/>
      </c:barChart>
      <c:catAx>
        <c:axId val="326119248"/>
        <c:scaling>
          <c:orientation val="minMax"/>
        </c:scaling>
        <c:delete val="0"/>
        <c:axPos val="b"/>
        <c:numFmt formatCode="General" sourceLinked="0"/>
        <c:majorTickMark val="out"/>
        <c:minorTickMark val="none"/>
        <c:tickLblPos val="nextTo"/>
        <c:crossAx val="326119640"/>
        <c:crosses val="autoZero"/>
        <c:auto val="1"/>
        <c:lblAlgn val="ctr"/>
        <c:lblOffset val="100"/>
        <c:noMultiLvlLbl val="0"/>
      </c:catAx>
      <c:valAx>
        <c:axId val="326119640"/>
        <c:scaling>
          <c:orientation val="minMax"/>
          <c:max val="1"/>
        </c:scaling>
        <c:delete val="0"/>
        <c:axPos val="l"/>
        <c:majorGridlines/>
        <c:numFmt formatCode="0.0%" sourceLinked="1"/>
        <c:majorTickMark val="out"/>
        <c:minorTickMark val="none"/>
        <c:tickLblPos val="nextTo"/>
        <c:crossAx val="326119248"/>
        <c:crosses val="autoZero"/>
        <c:crossBetween val="between"/>
        <c:majorUnit val="0.2"/>
      </c:valAx>
    </c:plotArea>
    <c:legend>
      <c:legendPos val="r"/>
      <c:layout>
        <c:manualLayout>
          <c:xMode val="edge"/>
          <c:yMode val="edge"/>
          <c:x val="0.81543420654149301"/>
          <c:y val="0.26278469488188999"/>
          <c:w val="0.173347844740562"/>
          <c:h val="0.46818061023621999"/>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DC161-A536-4078-BF9C-446E97A54B4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545A527F-06C9-45A2-BAAB-AB6470EF5229}">
      <dgm:prSet phldrT="[Text]">
        <dgm:style>
          <a:lnRef idx="3">
            <a:schemeClr val="lt1"/>
          </a:lnRef>
          <a:fillRef idx="1">
            <a:schemeClr val="accent2"/>
          </a:fillRef>
          <a:effectRef idx="1">
            <a:schemeClr val="accent2"/>
          </a:effectRef>
          <a:fontRef idx="minor">
            <a:schemeClr val="lt1"/>
          </a:fontRef>
        </dgm:style>
      </dgm:prSet>
      <dgm:spPr/>
      <dgm:t>
        <a:bodyPr/>
        <a:lstStyle/>
        <a:p>
          <a:pPr algn="ctr"/>
          <a:endParaRPr lang="en-US" dirty="0" smtClean="0"/>
        </a:p>
        <a:p>
          <a:pPr algn="ctr"/>
          <a:r>
            <a:rPr lang="en-US" dirty="0" smtClean="0"/>
            <a:t>Policy</a:t>
          </a:r>
          <a:endParaRPr lang="en-US" dirty="0"/>
        </a:p>
      </dgm:t>
    </dgm:pt>
    <dgm:pt modelId="{A4D93D0D-3250-4EAC-B47D-BC5AE5CC82BA}" type="parTrans" cxnId="{B8A56F41-48A0-46C3-B819-C2E0D8BC4C65}">
      <dgm:prSet/>
      <dgm:spPr/>
      <dgm:t>
        <a:bodyPr/>
        <a:lstStyle/>
        <a:p>
          <a:endParaRPr lang="en-US"/>
        </a:p>
      </dgm:t>
    </dgm:pt>
    <dgm:pt modelId="{E6B8913E-66C8-47DC-AC49-38DC371A9958}" type="sibTrans" cxnId="{B8A56F41-48A0-46C3-B819-C2E0D8BC4C65}">
      <dgm:prSet/>
      <dgm:spPr/>
      <dgm:t>
        <a:bodyPr/>
        <a:lstStyle/>
        <a:p>
          <a:endParaRPr lang="en-US"/>
        </a:p>
      </dgm:t>
    </dgm:pt>
    <dgm:pt modelId="{1FB17915-D5B8-4061-B146-A1DFDEBE9877}">
      <dgm:prSet phldrT="[Text]">
        <dgm:style>
          <a:lnRef idx="3">
            <a:schemeClr val="lt1"/>
          </a:lnRef>
          <a:fillRef idx="1">
            <a:schemeClr val="accent3"/>
          </a:fillRef>
          <a:effectRef idx="1">
            <a:schemeClr val="accent3"/>
          </a:effectRef>
          <a:fontRef idx="minor">
            <a:schemeClr val="lt1"/>
          </a:fontRef>
        </dgm:style>
      </dgm:prSet>
      <dgm:spPr/>
      <dgm:t>
        <a:bodyPr/>
        <a:lstStyle/>
        <a:p>
          <a:pPr algn="ctr"/>
          <a:endParaRPr lang="en-US" dirty="0" smtClean="0"/>
        </a:p>
        <a:p>
          <a:pPr algn="ctr"/>
          <a:r>
            <a:rPr lang="en-US" dirty="0" smtClean="0"/>
            <a:t>Media &amp;</a:t>
          </a:r>
        </a:p>
        <a:p>
          <a:pPr algn="ctr"/>
          <a:r>
            <a:rPr lang="en-US" dirty="0" smtClean="0"/>
            <a:t>Communications</a:t>
          </a:r>
          <a:endParaRPr lang="en-US" dirty="0"/>
        </a:p>
      </dgm:t>
    </dgm:pt>
    <dgm:pt modelId="{29B4EF85-2D78-42A1-B4B5-C863EA82B67E}" type="parTrans" cxnId="{4E02DBD6-065D-4950-A293-83035829A39A}">
      <dgm:prSet/>
      <dgm:spPr/>
      <dgm:t>
        <a:bodyPr/>
        <a:lstStyle/>
        <a:p>
          <a:endParaRPr lang="en-US"/>
        </a:p>
      </dgm:t>
    </dgm:pt>
    <dgm:pt modelId="{5F697352-7831-4038-84AD-2FDDBDB15005}" type="sibTrans" cxnId="{4E02DBD6-065D-4950-A293-83035829A39A}">
      <dgm:prSet/>
      <dgm:spPr/>
      <dgm:t>
        <a:bodyPr/>
        <a:lstStyle/>
        <a:p>
          <a:endParaRPr lang="en-US"/>
        </a:p>
      </dgm:t>
    </dgm:pt>
    <dgm:pt modelId="{D743B05E-627C-4473-8C19-DE0345B74CBF}">
      <dgm:prSet phldrT="[Text]">
        <dgm:style>
          <a:lnRef idx="3">
            <a:schemeClr val="lt1"/>
          </a:lnRef>
          <a:fillRef idx="1">
            <a:schemeClr val="accent4"/>
          </a:fillRef>
          <a:effectRef idx="1">
            <a:schemeClr val="accent4"/>
          </a:effectRef>
          <a:fontRef idx="minor">
            <a:schemeClr val="lt1"/>
          </a:fontRef>
        </dgm:style>
      </dgm:prSet>
      <dgm:spPr/>
      <dgm:t>
        <a:bodyPr/>
        <a:lstStyle/>
        <a:p>
          <a:r>
            <a:rPr lang="en-US" dirty="0" smtClean="0"/>
            <a:t>Medical Education</a:t>
          </a:r>
          <a:endParaRPr lang="en-US" dirty="0"/>
        </a:p>
      </dgm:t>
    </dgm:pt>
    <dgm:pt modelId="{EBB80499-2919-4F26-AAC9-7F4631E0A8AC}" type="parTrans" cxnId="{2A637530-03E1-47C9-B6D1-55A2373768D7}">
      <dgm:prSet/>
      <dgm:spPr/>
      <dgm:t>
        <a:bodyPr/>
        <a:lstStyle/>
        <a:p>
          <a:endParaRPr lang="en-US"/>
        </a:p>
      </dgm:t>
    </dgm:pt>
    <dgm:pt modelId="{0C77F5C8-FD32-4E7C-A6E8-F2506129FF40}" type="sibTrans" cxnId="{2A637530-03E1-47C9-B6D1-55A2373768D7}">
      <dgm:prSet/>
      <dgm:spPr/>
      <dgm:t>
        <a:bodyPr/>
        <a:lstStyle/>
        <a:p>
          <a:endParaRPr lang="en-US"/>
        </a:p>
      </dgm:t>
    </dgm:pt>
    <dgm:pt modelId="{F5D09D2A-1E29-4624-AFA5-F9B2048C08F2}">
      <dgm:prSet phldrT="[Text]"/>
      <dgm:spPr/>
      <dgm:t>
        <a:bodyPr/>
        <a:lstStyle/>
        <a:p>
          <a:r>
            <a:rPr lang="en-US" dirty="0" smtClean="0"/>
            <a:t>Professional Associations &amp; Societies</a:t>
          </a:r>
          <a:endParaRPr lang="en-US" dirty="0"/>
        </a:p>
      </dgm:t>
    </dgm:pt>
    <dgm:pt modelId="{5299D916-E8B6-4197-B6CA-CED3904D6B6F}" type="parTrans" cxnId="{4257FFD4-5FCC-45B0-AC39-AB8C24C1D534}">
      <dgm:prSet/>
      <dgm:spPr/>
      <dgm:t>
        <a:bodyPr/>
        <a:lstStyle/>
        <a:p>
          <a:endParaRPr lang="en-US"/>
        </a:p>
      </dgm:t>
    </dgm:pt>
    <dgm:pt modelId="{0D915D47-EDF0-4079-A09D-E349608B7DDB}" type="sibTrans" cxnId="{4257FFD4-5FCC-45B0-AC39-AB8C24C1D534}">
      <dgm:prSet/>
      <dgm:spPr/>
      <dgm:t>
        <a:bodyPr/>
        <a:lstStyle/>
        <a:p>
          <a:endParaRPr lang="en-US"/>
        </a:p>
      </dgm:t>
    </dgm:pt>
    <dgm:pt modelId="{4C59360E-6B59-4EF0-B011-7033606ED605}">
      <dgm:prSet phldrT="[Text]">
        <dgm:style>
          <a:lnRef idx="3">
            <a:schemeClr val="lt1"/>
          </a:lnRef>
          <a:fillRef idx="1">
            <a:schemeClr val="accent2"/>
          </a:fillRef>
          <a:effectRef idx="1">
            <a:schemeClr val="accent2"/>
          </a:effectRef>
          <a:fontRef idx="minor">
            <a:schemeClr val="lt1"/>
          </a:fontRef>
        </dgm:style>
      </dgm:prSet>
      <dgm:spPr/>
      <dgm:t>
        <a:bodyPr/>
        <a:lstStyle/>
        <a:p>
          <a:pPr algn="ctr"/>
          <a:r>
            <a:rPr lang="en-US" dirty="0" smtClean="0"/>
            <a:t>Legislative</a:t>
          </a:r>
          <a:endParaRPr lang="en-US" dirty="0"/>
        </a:p>
      </dgm:t>
    </dgm:pt>
    <dgm:pt modelId="{EFC92F15-C805-45D8-92A6-BA01F7E8F4A7}" type="parTrans" cxnId="{D18AD56A-EA46-486A-8C8E-32559B9A9454}">
      <dgm:prSet/>
      <dgm:spPr/>
      <dgm:t>
        <a:bodyPr/>
        <a:lstStyle/>
        <a:p>
          <a:endParaRPr lang="en-US"/>
        </a:p>
      </dgm:t>
    </dgm:pt>
    <dgm:pt modelId="{792D32F1-1598-4D1C-813A-714CA82C316F}" type="sibTrans" cxnId="{D18AD56A-EA46-486A-8C8E-32559B9A9454}">
      <dgm:prSet/>
      <dgm:spPr/>
      <dgm:t>
        <a:bodyPr/>
        <a:lstStyle/>
        <a:p>
          <a:endParaRPr lang="en-US"/>
        </a:p>
      </dgm:t>
    </dgm:pt>
    <dgm:pt modelId="{3015726D-1BA2-47A6-BF1F-09306E2BB2B6}">
      <dgm:prSet phldrT="[Text]">
        <dgm:style>
          <a:lnRef idx="3">
            <a:schemeClr val="lt1"/>
          </a:lnRef>
          <a:fillRef idx="1">
            <a:schemeClr val="accent2"/>
          </a:fillRef>
          <a:effectRef idx="1">
            <a:schemeClr val="accent2"/>
          </a:effectRef>
          <a:fontRef idx="minor">
            <a:schemeClr val="lt1"/>
          </a:fontRef>
        </dgm:style>
      </dgm:prSet>
      <dgm:spPr/>
      <dgm:t>
        <a:bodyPr/>
        <a:lstStyle/>
        <a:p>
          <a:pPr algn="ctr"/>
          <a:r>
            <a:rPr lang="en-US" dirty="0" smtClean="0"/>
            <a:t>Regulatory</a:t>
          </a:r>
          <a:endParaRPr lang="en-US" dirty="0"/>
        </a:p>
      </dgm:t>
    </dgm:pt>
    <dgm:pt modelId="{8B05BA8D-086E-48BC-AAE9-0ABA4CB87945}" type="parTrans" cxnId="{7C8B9CBA-849F-47C2-AFD8-E511615CF0F1}">
      <dgm:prSet/>
      <dgm:spPr/>
      <dgm:t>
        <a:bodyPr/>
        <a:lstStyle/>
        <a:p>
          <a:endParaRPr lang="en-US"/>
        </a:p>
      </dgm:t>
    </dgm:pt>
    <dgm:pt modelId="{BFA61063-FF55-4131-8B03-C547CA190289}" type="sibTrans" cxnId="{7C8B9CBA-849F-47C2-AFD8-E511615CF0F1}">
      <dgm:prSet/>
      <dgm:spPr/>
      <dgm:t>
        <a:bodyPr/>
        <a:lstStyle/>
        <a:p>
          <a:endParaRPr lang="en-US"/>
        </a:p>
      </dgm:t>
    </dgm:pt>
    <dgm:pt modelId="{4F8E8952-0107-4358-B4DD-E40B911452AB}">
      <dgm:prSet phldrT="[Text]">
        <dgm:style>
          <a:lnRef idx="3">
            <a:schemeClr val="lt1"/>
          </a:lnRef>
          <a:fillRef idx="1">
            <a:schemeClr val="accent3"/>
          </a:fillRef>
          <a:effectRef idx="1">
            <a:schemeClr val="accent3"/>
          </a:effectRef>
          <a:fontRef idx="minor">
            <a:schemeClr val="lt1"/>
          </a:fontRef>
        </dgm:style>
      </dgm:prSet>
      <dgm:spPr/>
      <dgm:t>
        <a:bodyPr/>
        <a:lstStyle/>
        <a:p>
          <a:pPr algn="ctr"/>
          <a:r>
            <a:rPr lang="en-US" dirty="0" smtClean="0"/>
            <a:t>Traditional </a:t>
          </a:r>
          <a:endParaRPr lang="en-US" dirty="0"/>
        </a:p>
      </dgm:t>
    </dgm:pt>
    <dgm:pt modelId="{E7E444B4-BD32-433B-AEAA-81FF824CD10B}" type="parTrans" cxnId="{58BE4B94-56BA-4EC5-8E64-E6F89A0188C4}">
      <dgm:prSet/>
      <dgm:spPr/>
      <dgm:t>
        <a:bodyPr/>
        <a:lstStyle/>
        <a:p>
          <a:endParaRPr lang="en-US"/>
        </a:p>
      </dgm:t>
    </dgm:pt>
    <dgm:pt modelId="{C493C706-A69C-4DC3-8B6B-2BB712775856}" type="sibTrans" cxnId="{58BE4B94-56BA-4EC5-8E64-E6F89A0188C4}">
      <dgm:prSet/>
      <dgm:spPr/>
      <dgm:t>
        <a:bodyPr/>
        <a:lstStyle/>
        <a:p>
          <a:endParaRPr lang="en-US"/>
        </a:p>
      </dgm:t>
    </dgm:pt>
    <dgm:pt modelId="{CF219815-3756-41AF-9CC9-89ACF57FEA58}">
      <dgm:prSet phldrT="[Text]">
        <dgm:style>
          <a:lnRef idx="3">
            <a:schemeClr val="lt1"/>
          </a:lnRef>
          <a:fillRef idx="1">
            <a:schemeClr val="accent3"/>
          </a:fillRef>
          <a:effectRef idx="1">
            <a:schemeClr val="accent3"/>
          </a:effectRef>
          <a:fontRef idx="minor">
            <a:schemeClr val="lt1"/>
          </a:fontRef>
        </dgm:style>
      </dgm:prSet>
      <dgm:spPr/>
      <dgm:t>
        <a:bodyPr/>
        <a:lstStyle/>
        <a:p>
          <a:pPr algn="ctr"/>
          <a:r>
            <a:rPr lang="en-US" dirty="0" smtClean="0"/>
            <a:t>New</a:t>
          </a:r>
          <a:endParaRPr lang="en-US" dirty="0"/>
        </a:p>
      </dgm:t>
    </dgm:pt>
    <dgm:pt modelId="{291FDE88-C441-4854-A9E6-55CEA8F21B20}" type="parTrans" cxnId="{508D004C-FE98-47AB-B595-ABA7DE6C2591}">
      <dgm:prSet/>
      <dgm:spPr/>
      <dgm:t>
        <a:bodyPr/>
        <a:lstStyle/>
        <a:p>
          <a:endParaRPr lang="en-US"/>
        </a:p>
      </dgm:t>
    </dgm:pt>
    <dgm:pt modelId="{84F97918-553D-4BF6-AF11-78E5B751472C}" type="sibTrans" cxnId="{508D004C-FE98-47AB-B595-ABA7DE6C2591}">
      <dgm:prSet/>
      <dgm:spPr/>
      <dgm:t>
        <a:bodyPr/>
        <a:lstStyle/>
        <a:p>
          <a:endParaRPr lang="en-US"/>
        </a:p>
      </dgm:t>
    </dgm:pt>
    <dgm:pt modelId="{B0E22AB9-41F2-4331-9B30-F8C3B9E68DB2}" type="pres">
      <dgm:prSet presAssocID="{660DC161-A536-4078-BF9C-446E97A54B47}" presName="matrix" presStyleCnt="0">
        <dgm:presLayoutVars>
          <dgm:chMax val="1"/>
          <dgm:dir/>
          <dgm:resizeHandles val="exact"/>
        </dgm:presLayoutVars>
      </dgm:prSet>
      <dgm:spPr/>
      <dgm:t>
        <a:bodyPr/>
        <a:lstStyle/>
        <a:p>
          <a:endParaRPr lang="en-US"/>
        </a:p>
      </dgm:t>
    </dgm:pt>
    <dgm:pt modelId="{D6C5ACE8-EAA1-40E5-A24C-270C07DEF561}" type="pres">
      <dgm:prSet presAssocID="{660DC161-A536-4078-BF9C-446E97A54B47}" presName="diamond" presStyleLbl="bgShp" presStyleIdx="0" presStyleCnt="1"/>
      <dgm:spPr/>
    </dgm:pt>
    <dgm:pt modelId="{73008389-0C83-4401-87DE-24D546777EDB}" type="pres">
      <dgm:prSet presAssocID="{660DC161-A536-4078-BF9C-446E97A54B47}" presName="quad1" presStyleLbl="node1" presStyleIdx="0" presStyleCnt="4">
        <dgm:presLayoutVars>
          <dgm:chMax val="0"/>
          <dgm:chPref val="0"/>
          <dgm:bulletEnabled val="1"/>
        </dgm:presLayoutVars>
      </dgm:prSet>
      <dgm:spPr/>
      <dgm:t>
        <a:bodyPr/>
        <a:lstStyle/>
        <a:p>
          <a:endParaRPr lang="en-US"/>
        </a:p>
      </dgm:t>
    </dgm:pt>
    <dgm:pt modelId="{D2D6DC42-AC4C-4FB1-8055-1A4ABBE1A674}" type="pres">
      <dgm:prSet presAssocID="{660DC161-A536-4078-BF9C-446E97A54B47}" presName="quad2" presStyleLbl="node1" presStyleIdx="1" presStyleCnt="4">
        <dgm:presLayoutVars>
          <dgm:chMax val="0"/>
          <dgm:chPref val="0"/>
          <dgm:bulletEnabled val="1"/>
        </dgm:presLayoutVars>
      </dgm:prSet>
      <dgm:spPr/>
      <dgm:t>
        <a:bodyPr/>
        <a:lstStyle/>
        <a:p>
          <a:endParaRPr lang="en-US"/>
        </a:p>
      </dgm:t>
    </dgm:pt>
    <dgm:pt modelId="{76EBD58B-6419-4B88-8176-D84671679C95}" type="pres">
      <dgm:prSet presAssocID="{660DC161-A536-4078-BF9C-446E97A54B47}" presName="quad3" presStyleLbl="node1" presStyleIdx="2" presStyleCnt="4">
        <dgm:presLayoutVars>
          <dgm:chMax val="0"/>
          <dgm:chPref val="0"/>
          <dgm:bulletEnabled val="1"/>
        </dgm:presLayoutVars>
      </dgm:prSet>
      <dgm:spPr/>
      <dgm:t>
        <a:bodyPr/>
        <a:lstStyle/>
        <a:p>
          <a:endParaRPr lang="en-US"/>
        </a:p>
      </dgm:t>
    </dgm:pt>
    <dgm:pt modelId="{FA344BC5-609A-4F83-B413-1851F48511B1}" type="pres">
      <dgm:prSet presAssocID="{660DC161-A536-4078-BF9C-446E97A54B47}" presName="quad4" presStyleLbl="node1" presStyleIdx="3" presStyleCnt="4">
        <dgm:presLayoutVars>
          <dgm:chMax val="0"/>
          <dgm:chPref val="0"/>
          <dgm:bulletEnabled val="1"/>
        </dgm:presLayoutVars>
      </dgm:prSet>
      <dgm:spPr/>
      <dgm:t>
        <a:bodyPr/>
        <a:lstStyle/>
        <a:p>
          <a:endParaRPr lang="en-US"/>
        </a:p>
      </dgm:t>
    </dgm:pt>
  </dgm:ptLst>
  <dgm:cxnLst>
    <dgm:cxn modelId="{508D004C-FE98-47AB-B595-ABA7DE6C2591}" srcId="{1FB17915-D5B8-4061-B146-A1DFDEBE9877}" destId="{CF219815-3756-41AF-9CC9-89ACF57FEA58}" srcOrd="1" destOrd="0" parTransId="{291FDE88-C441-4854-A9E6-55CEA8F21B20}" sibTransId="{84F97918-553D-4BF6-AF11-78E5B751472C}"/>
    <dgm:cxn modelId="{56E8031A-2FD0-C147-B90F-DF6A09BC42B1}" type="presOf" srcId="{F5D09D2A-1E29-4624-AFA5-F9B2048C08F2}" destId="{FA344BC5-609A-4F83-B413-1851F48511B1}" srcOrd="0" destOrd="0" presId="urn:microsoft.com/office/officeart/2005/8/layout/matrix3"/>
    <dgm:cxn modelId="{539CD14A-4ADB-E144-9AD3-CFAB8F192F04}" type="presOf" srcId="{CF219815-3756-41AF-9CC9-89ACF57FEA58}" destId="{D2D6DC42-AC4C-4FB1-8055-1A4ABBE1A674}" srcOrd="0" destOrd="2" presId="urn:microsoft.com/office/officeart/2005/8/layout/matrix3"/>
    <dgm:cxn modelId="{2A637530-03E1-47C9-B6D1-55A2373768D7}" srcId="{660DC161-A536-4078-BF9C-446E97A54B47}" destId="{D743B05E-627C-4473-8C19-DE0345B74CBF}" srcOrd="2" destOrd="0" parTransId="{EBB80499-2919-4F26-AAC9-7F4631E0A8AC}" sibTransId="{0C77F5C8-FD32-4E7C-A6E8-F2506129FF40}"/>
    <dgm:cxn modelId="{2EEBE614-19B7-5544-A0A9-27D2EB14B519}" type="presOf" srcId="{1FB17915-D5B8-4061-B146-A1DFDEBE9877}" destId="{D2D6DC42-AC4C-4FB1-8055-1A4ABBE1A674}" srcOrd="0" destOrd="0" presId="urn:microsoft.com/office/officeart/2005/8/layout/matrix3"/>
    <dgm:cxn modelId="{27AF3168-FBB1-3944-8293-1667ABD4EEED}" type="presOf" srcId="{545A527F-06C9-45A2-BAAB-AB6470EF5229}" destId="{73008389-0C83-4401-87DE-24D546777EDB}" srcOrd="0" destOrd="0" presId="urn:microsoft.com/office/officeart/2005/8/layout/matrix3"/>
    <dgm:cxn modelId="{58BE4B94-56BA-4EC5-8E64-E6F89A0188C4}" srcId="{1FB17915-D5B8-4061-B146-A1DFDEBE9877}" destId="{4F8E8952-0107-4358-B4DD-E40B911452AB}" srcOrd="0" destOrd="0" parTransId="{E7E444B4-BD32-433B-AEAA-81FF824CD10B}" sibTransId="{C493C706-A69C-4DC3-8B6B-2BB712775856}"/>
    <dgm:cxn modelId="{9990680E-177C-AC48-A56F-FF910472D482}" type="presOf" srcId="{660DC161-A536-4078-BF9C-446E97A54B47}" destId="{B0E22AB9-41F2-4331-9B30-F8C3B9E68DB2}" srcOrd="0" destOrd="0" presId="urn:microsoft.com/office/officeart/2005/8/layout/matrix3"/>
    <dgm:cxn modelId="{4E02DBD6-065D-4950-A293-83035829A39A}" srcId="{660DC161-A536-4078-BF9C-446E97A54B47}" destId="{1FB17915-D5B8-4061-B146-A1DFDEBE9877}" srcOrd="1" destOrd="0" parTransId="{29B4EF85-2D78-42A1-B4B5-C863EA82B67E}" sibTransId="{5F697352-7831-4038-84AD-2FDDBDB15005}"/>
    <dgm:cxn modelId="{B8A56F41-48A0-46C3-B819-C2E0D8BC4C65}" srcId="{660DC161-A536-4078-BF9C-446E97A54B47}" destId="{545A527F-06C9-45A2-BAAB-AB6470EF5229}" srcOrd="0" destOrd="0" parTransId="{A4D93D0D-3250-4EAC-B47D-BC5AE5CC82BA}" sibTransId="{E6B8913E-66C8-47DC-AC49-38DC371A9958}"/>
    <dgm:cxn modelId="{D18AD56A-EA46-486A-8C8E-32559B9A9454}" srcId="{545A527F-06C9-45A2-BAAB-AB6470EF5229}" destId="{4C59360E-6B59-4EF0-B011-7033606ED605}" srcOrd="0" destOrd="0" parTransId="{EFC92F15-C805-45D8-92A6-BA01F7E8F4A7}" sibTransId="{792D32F1-1598-4D1C-813A-714CA82C316F}"/>
    <dgm:cxn modelId="{2F571D19-C13C-A248-A4D5-F98B00A3FA09}" type="presOf" srcId="{3015726D-1BA2-47A6-BF1F-09306E2BB2B6}" destId="{73008389-0C83-4401-87DE-24D546777EDB}" srcOrd="0" destOrd="2" presId="urn:microsoft.com/office/officeart/2005/8/layout/matrix3"/>
    <dgm:cxn modelId="{B5F79CEF-02C5-D947-89E0-AA90F0D93DF1}" type="presOf" srcId="{D743B05E-627C-4473-8C19-DE0345B74CBF}" destId="{76EBD58B-6419-4B88-8176-D84671679C95}" srcOrd="0" destOrd="0" presId="urn:microsoft.com/office/officeart/2005/8/layout/matrix3"/>
    <dgm:cxn modelId="{AFEA48D6-7390-7544-923C-7419117AFEA3}" type="presOf" srcId="{4F8E8952-0107-4358-B4DD-E40B911452AB}" destId="{D2D6DC42-AC4C-4FB1-8055-1A4ABBE1A674}" srcOrd="0" destOrd="1" presId="urn:microsoft.com/office/officeart/2005/8/layout/matrix3"/>
    <dgm:cxn modelId="{4257FFD4-5FCC-45B0-AC39-AB8C24C1D534}" srcId="{660DC161-A536-4078-BF9C-446E97A54B47}" destId="{F5D09D2A-1E29-4624-AFA5-F9B2048C08F2}" srcOrd="3" destOrd="0" parTransId="{5299D916-E8B6-4197-B6CA-CED3904D6B6F}" sibTransId="{0D915D47-EDF0-4079-A09D-E349608B7DDB}"/>
    <dgm:cxn modelId="{7C8B9CBA-849F-47C2-AFD8-E511615CF0F1}" srcId="{545A527F-06C9-45A2-BAAB-AB6470EF5229}" destId="{3015726D-1BA2-47A6-BF1F-09306E2BB2B6}" srcOrd="1" destOrd="0" parTransId="{8B05BA8D-086E-48BC-AAE9-0ABA4CB87945}" sibTransId="{BFA61063-FF55-4131-8B03-C547CA190289}"/>
    <dgm:cxn modelId="{1F9C4971-134A-DD43-AB39-105651062401}" type="presOf" srcId="{4C59360E-6B59-4EF0-B011-7033606ED605}" destId="{73008389-0C83-4401-87DE-24D546777EDB}" srcOrd="0" destOrd="1" presId="urn:microsoft.com/office/officeart/2005/8/layout/matrix3"/>
    <dgm:cxn modelId="{B20261C0-9B69-0048-90FC-E7C263FEE2B5}" type="presParOf" srcId="{B0E22AB9-41F2-4331-9B30-F8C3B9E68DB2}" destId="{D6C5ACE8-EAA1-40E5-A24C-270C07DEF561}" srcOrd="0" destOrd="0" presId="urn:microsoft.com/office/officeart/2005/8/layout/matrix3"/>
    <dgm:cxn modelId="{791C111B-AB55-0246-AAE3-C9C54FE7A189}" type="presParOf" srcId="{B0E22AB9-41F2-4331-9B30-F8C3B9E68DB2}" destId="{73008389-0C83-4401-87DE-24D546777EDB}" srcOrd="1" destOrd="0" presId="urn:microsoft.com/office/officeart/2005/8/layout/matrix3"/>
    <dgm:cxn modelId="{B8ABFF9B-F819-8042-9D87-5950F2CD61F2}" type="presParOf" srcId="{B0E22AB9-41F2-4331-9B30-F8C3B9E68DB2}" destId="{D2D6DC42-AC4C-4FB1-8055-1A4ABBE1A674}" srcOrd="2" destOrd="0" presId="urn:microsoft.com/office/officeart/2005/8/layout/matrix3"/>
    <dgm:cxn modelId="{C9DB6226-0F76-B248-A208-8DAA03A5C4FE}" type="presParOf" srcId="{B0E22AB9-41F2-4331-9B30-F8C3B9E68DB2}" destId="{76EBD58B-6419-4B88-8176-D84671679C95}" srcOrd="3" destOrd="0" presId="urn:microsoft.com/office/officeart/2005/8/layout/matrix3"/>
    <dgm:cxn modelId="{A610E085-7CAA-5549-9D86-8AB81D648ACA}" type="presParOf" srcId="{B0E22AB9-41F2-4331-9B30-F8C3B9E68DB2}" destId="{FA344BC5-609A-4F83-B413-1851F48511B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5ACE8-EAA1-40E5-A24C-270C07DEF561}">
      <dsp:nvSpPr>
        <dsp:cNvPr id="0" name=""/>
        <dsp:cNvSpPr/>
      </dsp:nvSpPr>
      <dsp:spPr>
        <a:xfrm>
          <a:off x="2117171" y="0"/>
          <a:ext cx="5381144" cy="538114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008389-0C83-4401-87DE-24D546777EDB}">
      <dsp:nvSpPr>
        <dsp:cNvPr id="0" name=""/>
        <dsp:cNvSpPr/>
      </dsp:nvSpPr>
      <dsp:spPr>
        <a:xfrm>
          <a:off x="2628380" y="511208"/>
          <a:ext cx="2098646" cy="2098646"/>
        </a:xfrm>
        <a:prstGeom prst="roundRect">
          <a:avLst/>
        </a:prstGeom>
        <a:solidFill>
          <a:schemeClr val="accent2"/>
        </a:solidFill>
        <a:ln w="17145" cap="flat" cmpd="sng" algn="ctr">
          <a:solidFill>
            <a:schemeClr val="lt1">
              <a:shade val="95000"/>
              <a:alpha val="50000"/>
              <a:satMod val="150000"/>
            </a:schemeClr>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endParaRPr lang="en-US" sz="1900" kern="1200" dirty="0" smtClean="0"/>
        </a:p>
        <a:p>
          <a:pPr lvl="0" algn="ctr" defTabSz="844550">
            <a:lnSpc>
              <a:spcPct val="90000"/>
            </a:lnSpc>
            <a:spcBef>
              <a:spcPct val="0"/>
            </a:spcBef>
            <a:spcAft>
              <a:spcPct val="35000"/>
            </a:spcAft>
          </a:pPr>
          <a:r>
            <a:rPr lang="en-US" sz="1900" kern="1200" dirty="0" smtClean="0"/>
            <a:t>Policy</a:t>
          </a:r>
          <a:endParaRPr lang="en-US" sz="1900" kern="1200" dirty="0"/>
        </a:p>
        <a:p>
          <a:pPr marL="114300" lvl="1" indent="-114300" algn="ctr" defTabSz="666750">
            <a:lnSpc>
              <a:spcPct val="90000"/>
            </a:lnSpc>
            <a:spcBef>
              <a:spcPct val="0"/>
            </a:spcBef>
            <a:spcAft>
              <a:spcPct val="15000"/>
            </a:spcAft>
            <a:buChar char="••"/>
          </a:pPr>
          <a:r>
            <a:rPr lang="en-US" sz="1500" kern="1200" dirty="0" smtClean="0"/>
            <a:t>Legislative</a:t>
          </a:r>
          <a:endParaRPr lang="en-US" sz="1500" kern="1200" dirty="0"/>
        </a:p>
        <a:p>
          <a:pPr marL="114300" lvl="1" indent="-114300" algn="ctr" defTabSz="666750">
            <a:lnSpc>
              <a:spcPct val="90000"/>
            </a:lnSpc>
            <a:spcBef>
              <a:spcPct val="0"/>
            </a:spcBef>
            <a:spcAft>
              <a:spcPct val="15000"/>
            </a:spcAft>
            <a:buChar char="••"/>
          </a:pPr>
          <a:r>
            <a:rPr lang="en-US" sz="1500" kern="1200" dirty="0" smtClean="0"/>
            <a:t>Regulatory</a:t>
          </a:r>
          <a:endParaRPr lang="en-US" sz="1500" kern="1200" dirty="0"/>
        </a:p>
      </dsp:txBody>
      <dsp:txXfrm>
        <a:off x="2730827" y="613655"/>
        <a:ext cx="1893752" cy="1893752"/>
      </dsp:txXfrm>
    </dsp:sp>
    <dsp:sp modelId="{D2D6DC42-AC4C-4FB1-8055-1A4ABBE1A674}">
      <dsp:nvSpPr>
        <dsp:cNvPr id="0" name=""/>
        <dsp:cNvSpPr/>
      </dsp:nvSpPr>
      <dsp:spPr>
        <a:xfrm>
          <a:off x="4888460" y="511208"/>
          <a:ext cx="2098646" cy="2098646"/>
        </a:xfrm>
        <a:prstGeom prst="roundRect">
          <a:avLst/>
        </a:prstGeom>
        <a:solidFill>
          <a:schemeClr val="accent3"/>
        </a:solidFill>
        <a:ln w="17145" cap="flat" cmpd="sng" algn="ctr">
          <a:solidFill>
            <a:schemeClr val="lt1">
              <a:shade val="95000"/>
              <a:alpha val="50000"/>
              <a:satMod val="150000"/>
            </a:schemeClr>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endParaRPr lang="en-US" sz="1900" kern="1200" dirty="0" smtClean="0"/>
        </a:p>
        <a:p>
          <a:pPr lvl="0" algn="ctr" defTabSz="844550">
            <a:lnSpc>
              <a:spcPct val="90000"/>
            </a:lnSpc>
            <a:spcBef>
              <a:spcPct val="0"/>
            </a:spcBef>
            <a:spcAft>
              <a:spcPct val="35000"/>
            </a:spcAft>
          </a:pPr>
          <a:r>
            <a:rPr lang="en-US" sz="1900" kern="1200" dirty="0" smtClean="0"/>
            <a:t>Media &amp;</a:t>
          </a:r>
        </a:p>
        <a:p>
          <a:pPr lvl="0" algn="ctr" defTabSz="844550">
            <a:lnSpc>
              <a:spcPct val="90000"/>
            </a:lnSpc>
            <a:spcBef>
              <a:spcPct val="0"/>
            </a:spcBef>
            <a:spcAft>
              <a:spcPct val="35000"/>
            </a:spcAft>
          </a:pPr>
          <a:r>
            <a:rPr lang="en-US" sz="1900" kern="1200" dirty="0" smtClean="0"/>
            <a:t>Communications</a:t>
          </a:r>
          <a:endParaRPr lang="en-US" sz="1900" kern="1200" dirty="0"/>
        </a:p>
        <a:p>
          <a:pPr marL="114300" lvl="1" indent="-114300" algn="ctr" defTabSz="666750">
            <a:lnSpc>
              <a:spcPct val="90000"/>
            </a:lnSpc>
            <a:spcBef>
              <a:spcPct val="0"/>
            </a:spcBef>
            <a:spcAft>
              <a:spcPct val="15000"/>
            </a:spcAft>
            <a:buChar char="••"/>
          </a:pPr>
          <a:r>
            <a:rPr lang="en-US" sz="1500" kern="1200" dirty="0" smtClean="0"/>
            <a:t>Traditional </a:t>
          </a:r>
          <a:endParaRPr lang="en-US" sz="1500" kern="1200" dirty="0"/>
        </a:p>
        <a:p>
          <a:pPr marL="114300" lvl="1" indent="-114300" algn="ctr" defTabSz="666750">
            <a:lnSpc>
              <a:spcPct val="90000"/>
            </a:lnSpc>
            <a:spcBef>
              <a:spcPct val="0"/>
            </a:spcBef>
            <a:spcAft>
              <a:spcPct val="15000"/>
            </a:spcAft>
            <a:buChar char="••"/>
          </a:pPr>
          <a:r>
            <a:rPr lang="en-US" sz="1500" kern="1200" dirty="0" smtClean="0"/>
            <a:t>New</a:t>
          </a:r>
          <a:endParaRPr lang="en-US" sz="1500" kern="1200" dirty="0"/>
        </a:p>
      </dsp:txBody>
      <dsp:txXfrm>
        <a:off x="4990907" y="613655"/>
        <a:ext cx="1893752" cy="1893752"/>
      </dsp:txXfrm>
    </dsp:sp>
    <dsp:sp modelId="{76EBD58B-6419-4B88-8176-D84671679C95}">
      <dsp:nvSpPr>
        <dsp:cNvPr id="0" name=""/>
        <dsp:cNvSpPr/>
      </dsp:nvSpPr>
      <dsp:spPr>
        <a:xfrm>
          <a:off x="2628380" y="2771289"/>
          <a:ext cx="2098646" cy="2098646"/>
        </a:xfrm>
        <a:prstGeom prst="roundRect">
          <a:avLst/>
        </a:prstGeom>
        <a:solidFill>
          <a:schemeClr val="accent4"/>
        </a:solidFill>
        <a:ln w="17145" cap="flat" cmpd="sng" algn="ctr">
          <a:solidFill>
            <a:schemeClr val="lt1">
              <a:shade val="95000"/>
              <a:alpha val="50000"/>
              <a:satMod val="150000"/>
            </a:schemeClr>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Medical Education</a:t>
          </a:r>
          <a:endParaRPr lang="en-US" sz="1900" kern="1200" dirty="0"/>
        </a:p>
      </dsp:txBody>
      <dsp:txXfrm>
        <a:off x="2730827" y="2873736"/>
        <a:ext cx="1893752" cy="1893752"/>
      </dsp:txXfrm>
    </dsp:sp>
    <dsp:sp modelId="{FA344BC5-609A-4F83-B413-1851F48511B1}">
      <dsp:nvSpPr>
        <dsp:cNvPr id="0" name=""/>
        <dsp:cNvSpPr/>
      </dsp:nvSpPr>
      <dsp:spPr>
        <a:xfrm>
          <a:off x="4888460" y="2771289"/>
          <a:ext cx="2098646" cy="209864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Professional Associations &amp; Societies</a:t>
          </a:r>
          <a:endParaRPr lang="en-US" sz="1900" kern="1200" dirty="0"/>
        </a:p>
      </dsp:txBody>
      <dsp:txXfrm>
        <a:off x="4990907" y="2873736"/>
        <a:ext cx="1893752" cy="189375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0.81579</cdr:x>
      <cdr:y>0.61466</cdr:y>
    </cdr:from>
    <cdr:to>
      <cdr:x>0.9386</cdr:x>
      <cdr:y>0.68132</cdr:y>
    </cdr:to>
    <cdr:sp macro="" textlink="">
      <cdr:nvSpPr>
        <cdr:cNvPr id="2" name="TextBox 1"/>
        <cdr:cNvSpPr txBox="1"/>
      </cdr:nvSpPr>
      <cdr:spPr>
        <a:xfrm xmlns:a="http://schemas.openxmlformats.org/drawingml/2006/main">
          <a:off x="7086600" y="2810229"/>
          <a:ext cx="1066825" cy="3047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600" dirty="0" smtClean="0"/>
            <a:t>All women</a:t>
          </a:r>
          <a:endParaRPr lang="en-US" sz="1600" dirty="0"/>
        </a:p>
      </cdr:txBody>
    </cdr:sp>
  </cdr:relSizeAnchor>
  <cdr:relSizeAnchor xmlns:cdr="http://schemas.openxmlformats.org/drawingml/2006/chartDrawing">
    <cdr:from>
      <cdr:x>0.8158</cdr:x>
      <cdr:y>0.33326</cdr:y>
    </cdr:from>
    <cdr:to>
      <cdr:x>0.9386</cdr:x>
      <cdr:y>0.39993</cdr:y>
    </cdr:to>
    <cdr:sp macro="" textlink="">
      <cdr:nvSpPr>
        <cdr:cNvPr id="3" name="TextBox 1"/>
        <cdr:cNvSpPr txBox="1"/>
      </cdr:nvSpPr>
      <cdr:spPr>
        <a:xfrm xmlns:a="http://schemas.openxmlformats.org/drawingml/2006/main">
          <a:off x="7086661" y="1523685"/>
          <a:ext cx="1066739" cy="3048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dobe Garamond Pro"/>
            </a:defRPr>
          </a:lvl1pPr>
          <a:lvl2pPr marL="457200" indent="0">
            <a:defRPr sz="1100">
              <a:latin typeface="Adobe Garamond Pro"/>
            </a:defRPr>
          </a:lvl2pPr>
          <a:lvl3pPr marL="914400" indent="0">
            <a:defRPr sz="1100">
              <a:latin typeface="Adobe Garamond Pro"/>
            </a:defRPr>
          </a:lvl3pPr>
          <a:lvl4pPr marL="1371600" indent="0">
            <a:defRPr sz="1100">
              <a:latin typeface="Adobe Garamond Pro"/>
            </a:defRPr>
          </a:lvl4pPr>
          <a:lvl5pPr marL="1828800" indent="0">
            <a:defRPr sz="1100">
              <a:latin typeface="Adobe Garamond Pro"/>
            </a:defRPr>
          </a:lvl5pPr>
          <a:lvl6pPr marL="2286000" indent="0">
            <a:defRPr sz="1100">
              <a:latin typeface="Adobe Garamond Pro"/>
            </a:defRPr>
          </a:lvl6pPr>
          <a:lvl7pPr marL="2743200" indent="0">
            <a:defRPr sz="1100">
              <a:latin typeface="Adobe Garamond Pro"/>
            </a:defRPr>
          </a:lvl7pPr>
          <a:lvl8pPr marL="3200400" indent="0">
            <a:defRPr sz="1100">
              <a:latin typeface="Adobe Garamond Pro"/>
            </a:defRPr>
          </a:lvl8pPr>
          <a:lvl9pPr marL="3657600" indent="0">
            <a:defRPr sz="1100">
              <a:latin typeface="Adobe Garamond Pro"/>
            </a:defRPr>
          </a:lvl9pPr>
        </a:lstStyle>
        <a:p xmlns:a="http://schemas.openxmlformats.org/drawingml/2006/main">
          <a:r>
            <a:rPr lang="en-US" sz="1600" dirty="0" smtClean="0">
              <a:latin typeface="+mn-lt"/>
            </a:rPr>
            <a:t>&lt; $22,000</a:t>
          </a:r>
          <a:endParaRPr lang="en-US" sz="1600" dirty="0">
            <a:latin typeface="+mn-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394620-DCDA-7943-8F84-FC052C091A95}" type="datetimeFigureOut">
              <a:rPr lang="en-US" smtClean="0"/>
              <a:t>6/26/2018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7872E-8146-1047-9742-91CA96817E90}" type="slidenum">
              <a:rPr lang="en-US" smtClean="0"/>
              <a:t>‹#›</a:t>
            </a:fld>
            <a:endParaRPr lang="en-US" dirty="0"/>
          </a:p>
        </p:txBody>
      </p:sp>
    </p:spTree>
    <p:extLst>
      <p:ext uri="{BB962C8B-B14F-4D97-AF65-F5344CB8AC3E}">
        <p14:creationId xmlns:p14="http://schemas.microsoft.com/office/powerpoint/2010/main" val="409138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924F7-DF01-D944-B06C-149A270FC16C}" type="datetimeFigureOut">
              <a:rPr lang="en-US" smtClean="0"/>
              <a:t>6/26/2018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9C0F5-3A21-1842-B46F-8388C5D8C6F6}" type="slidenum">
              <a:rPr lang="en-US" smtClean="0"/>
              <a:t>‹#›</a:t>
            </a:fld>
            <a:endParaRPr lang="en-US" dirty="0"/>
          </a:p>
        </p:txBody>
      </p:sp>
    </p:spTree>
    <p:extLst>
      <p:ext uri="{BB962C8B-B14F-4D97-AF65-F5344CB8AC3E}">
        <p14:creationId xmlns:p14="http://schemas.microsoft.com/office/powerpoint/2010/main" val="159183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guttmacher.org/media/nr/2013/12/19/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ontraceptionjournal.org/issue/S0010-7824(15)X0013-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kdvr.com/2014/03/11/with-an-eye-on-november-democrats-reject-gop-abortion-ban-proposa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(Slides also applicable to all health professionals – can change “physician” to “provider”)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talk is about </a:t>
            </a:r>
            <a:r>
              <a:rPr lang="en-US" baseline="0" dirty="0" smtClean="0"/>
              <a:t>why physicians should be advocates for </a:t>
            </a:r>
            <a:r>
              <a:rPr lang="en-US" baseline="0" dirty="0" smtClean="0"/>
              <a:t>adolescent RH</a:t>
            </a:r>
            <a:r>
              <a:rPr lang="en-US" baseline="0" dirty="0" smtClean="0"/>
              <a:t>, and steps to become an advocate.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examples are specific to </a:t>
            </a:r>
            <a:r>
              <a:rPr lang="en-US" dirty="0" smtClean="0"/>
              <a:t>adolescent RH</a:t>
            </a:r>
            <a:r>
              <a:rPr lang="en-US" baseline="0" dirty="0" smtClean="0"/>
              <a:t> </a:t>
            </a:r>
            <a:r>
              <a:rPr lang="en-US" baseline="0" dirty="0" smtClean="0"/>
              <a:t>advocacy, but definitions and tools apply to physician advocacy for any issue.</a:t>
            </a:r>
            <a:endParaRPr lang="en-US"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1</a:t>
            </a:fld>
            <a:endParaRPr lang="en-US" dirty="0"/>
          </a:p>
        </p:txBody>
      </p:sp>
    </p:spTree>
    <p:extLst>
      <p:ext uri="{BB962C8B-B14F-4D97-AF65-F5344CB8AC3E}">
        <p14:creationId xmlns:p14="http://schemas.microsoft.com/office/powerpoint/2010/main" val="191879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There continues to be disparities in reproductive health based on race and income.</a:t>
            </a:r>
          </a:p>
          <a:p>
            <a:endParaRPr lang="en-US" baseline="0" dirty="0" smtClean="0"/>
          </a:p>
          <a:p>
            <a:r>
              <a:rPr lang="en-US" baseline="0" dirty="0" smtClean="0"/>
              <a:t>Graph shows unintended pregnancy rate per 1,000 women ages 15-44 from 1981 to 2011 by income level – here we show Federal Poverty Level for a family of four in 2011, which is about $22,000:</a:t>
            </a:r>
          </a:p>
          <a:p>
            <a:endParaRPr lang="en-US" baseline="0" dirty="0" smtClean="0"/>
          </a:p>
          <a:p>
            <a:r>
              <a:rPr lang="en-US" sz="1200" b="0" i="0" kern="1200" dirty="0" smtClean="0">
                <a:solidFill>
                  <a:schemeClr val="tx1"/>
                </a:solidFill>
                <a:effectLst/>
                <a:latin typeface="+mn-lt"/>
                <a:ea typeface="+mn-ea"/>
                <a:cs typeface="+mn-cs"/>
              </a:rPr>
              <a:t>While the rate increased substantially before</a:t>
            </a:r>
            <a:r>
              <a:rPr lang="en-US" sz="1200" b="0" i="0" kern="1200" baseline="0" dirty="0" smtClean="0">
                <a:solidFill>
                  <a:schemeClr val="tx1"/>
                </a:solidFill>
                <a:effectLst/>
                <a:latin typeface="+mn-lt"/>
                <a:ea typeface="+mn-ea"/>
                <a:cs typeface="+mn-cs"/>
              </a:rPr>
              <a:t> declining </a:t>
            </a:r>
            <a:r>
              <a:rPr lang="en-US" sz="1200" b="0" i="0" kern="1200" dirty="0" smtClean="0">
                <a:solidFill>
                  <a:schemeClr val="tx1"/>
                </a:solidFill>
                <a:effectLst/>
                <a:latin typeface="+mn-lt"/>
                <a:ea typeface="+mn-ea"/>
                <a:cs typeface="+mn-cs"/>
              </a:rPr>
              <a:t>among poor and low-income women, it has steadily declined (and has</a:t>
            </a:r>
            <a:r>
              <a:rPr lang="en-US" sz="1200" b="0" i="0" kern="1200" baseline="0" dirty="0" smtClean="0">
                <a:solidFill>
                  <a:schemeClr val="tx1"/>
                </a:solidFill>
                <a:effectLst/>
                <a:latin typeface="+mn-lt"/>
                <a:ea typeface="+mn-ea"/>
                <a:cs typeface="+mn-cs"/>
              </a:rPr>
              <a:t> historically been lower) </a:t>
            </a:r>
            <a:r>
              <a:rPr lang="en-US" sz="1200" b="0" i="0" kern="1200" dirty="0" smtClean="0">
                <a:solidFill>
                  <a:schemeClr val="tx1"/>
                </a:solidFill>
                <a:effectLst/>
                <a:latin typeface="+mn-lt"/>
                <a:ea typeface="+mn-ea"/>
                <a:cs typeface="+mn-cs"/>
              </a:rPr>
              <a:t>among higher-income women.</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If you only</a:t>
            </a:r>
            <a:r>
              <a:rPr lang="en-US" sz="1200" b="0" i="0" kern="1200" baseline="0" dirty="0" smtClean="0">
                <a:solidFill>
                  <a:schemeClr val="tx1"/>
                </a:solidFill>
                <a:latin typeface="+mn-lt"/>
                <a:ea typeface="+mn-ea"/>
                <a:cs typeface="+mn-cs"/>
              </a:rPr>
              <a:t> look at the unintended pregnancy rate among all women, you will conclude that there has been </a:t>
            </a:r>
            <a:r>
              <a:rPr lang="en-US" sz="1200" b="0" i="0" kern="1200" dirty="0" smtClean="0">
                <a:solidFill>
                  <a:schemeClr val="tx1"/>
                </a:solidFill>
                <a:latin typeface="+mn-lt"/>
                <a:ea typeface="+mn-ea"/>
                <a:cs typeface="+mn-cs"/>
              </a:rPr>
              <a:t>little change in national</a:t>
            </a:r>
            <a:r>
              <a:rPr lang="en-US" sz="1200" b="0" i="0" kern="1200" baseline="0" dirty="0" smtClean="0">
                <a:solidFill>
                  <a:schemeClr val="tx1"/>
                </a:solidFill>
                <a:latin typeface="+mn-lt"/>
                <a:ea typeface="+mn-ea"/>
                <a:cs typeface="+mn-cs"/>
              </a:rPr>
              <a:t> unintended pregnancy rate from 1981-2008.</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But when you break it down</a:t>
            </a:r>
            <a:r>
              <a:rPr lang="en-US" sz="1200" b="0" i="0" kern="1200" baseline="0" dirty="0" smtClean="0">
                <a:solidFill>
                  <a:schemeClr val="tx1"/>
                </a:solidFill>
                <a:latin typeface="+mn-lt"/>
                <a:ea typeface="+mn-ea"/>
                <a:cs typeface="+mn-cs"/>
              </a:rPr>
              <a:t> by income, it's clear that lower-income women are experiencing higher rates of unintended pregnancy, particularly among women &lt; 100% of the federal poverty level.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In 2008, the national unintended pregnancy rate was 54 per 1,000 women aged 15–44. In 2011, it dropped to 45 per 1000.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rate of unintended pregnancy among the</a:t>
            </a:r>
            <a:r>
              <a:rPr lang="en-US" sz="1200" b="0" i="0" kern="1200" baseline="0" dirty="0" smtClean="0">
                <a:solidFill>
                  <a:schemeClr val="tx1"/>
                </a:solidFill>
                <a:latin typeface="+mn-lt"/>
                <a:ea typeface="+mn-ea"/>
                <a:cs typeface="+mn-cs"/>
              </a:rPr>
              <a:t> poorest group of women was </a:t>
            </a:r>
            <a:r>
              <a:rPr lang="en-US" sz="1200" b="0" i="0" kern="1200" dirty="0" smtClean="0">
                <a:solidFill>
                  <a:schemeClr val="tx1"/>
                </a:solidFill>
                <a:latin typeface="+mn-lt"/>
                <a:ea typeface="+mn-ea"/>
                <a:cs typeface="+mn-cs"/>
              </a:rPr>
              <a:t>more than five times that of women with an income of at least 200% of the federal poverty level (137 vs. 26 per 1,000 women aged 15–44).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r>
              <a:rPr lang="en-US" sz="1200" dirty="0" smtClean="0"/>
              <a:t>Finer, L and Zolna, M.</a:t>
            </a:r>
            <a:r>
              <a:rPr lang="en-US" sz="1200" baseline="0" dirty="0" smtClean="0"/>
              <a:t> </a:t>
            </a:r>
            <a:r>
              <a:rPr lang="en-US" sz="1200" i="1" dirty="0" smtClean="0"/>
              <a:t>N Engl J Med </a:t>
            </a:r>
            <a:r>
              <a:rPr lang="en-US" sz="1200" dirty="0" smtClean="0"/>
              <a:t>2016;374:843-52.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http://www.guttmacher.org/media/nr/2013/12/19/index.html</a:t>
            </a:r>
            <a:endParaRPr lang="en-US" sz="1200" dirty="0" smtClean="0"/>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10</a:t>
            </a:fld>
            <a:endParaRPr lang="en-US" dirty="0"/>
          </a:p>
        </p:txBody>
      </p:sp>
    </p:spTree>
    <p:extLst>
      <p:ext uri="{BB962C8B-B14F-4D97-AF65-F5344CB8AC3E}">
        <p14:creationId xmlns:p14="http://schemas.microsoft.com/office/powerpoint/2010/main" val="1709226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g</a:t>
            </a:r>
            <a:r>
              <a:rPr lang="en-US" baseline="0" dirty="0" smtClean="0"/>
              <a:t>raph shows unintended pregnancy rate in 2011 per 1,000 women ages 15-44 by race/ethnicity. The horizontal black lines are the overall rate of unintended pregnancy in all women of reproductive age.</a:t>
            </a:r>
          </a:p>
          <a:p>
            <a:endParaRPr lang="en-US" dirty="0" smtClean="0"/>
          </a:p>
          <a:p>
            <a:r>
              <a:rPr lang="en-US" dirty="0" smtClean="0"/>
              <a:t>There continue to be </a:t>
            </a:r>
            <a:r>
              <a:rPr lang="en-US" baseline="0" dirty="0" smtClean="0"/>
              <a:t>disparities in unintended pregnancy rates based on race and ethnicity, even when controlling for income</a:t>
            </a:r>
          </a:p>
          <a:p>
            <a:endParaRPr lang="en-US" b="0" baseline="0" dirty="0" smtClean="0"/>
          </a:p>
          <a:p>
            <a:r>
              <a:rPr lang="en-US" b="0" baseline="0" dirty="0" smtClean="0"/>
              <a:t>This finding is reflective of the broader health disparities that people of color experience due to barriers in accessing health care services.</a:t>
            </a:r>
          </a:p>
          <a:p>
            <a:endParaRPr lang="en-US" b="0" baseline="0" dirty="0" smtClean="0"/>
          </a:p>
          <a:p>
            <a:r>
              <a:rPr lang="en-US" b="0" baseline="0" dirty="0" smtClean="0"/>
              <a:t>Previous research suggests that minority communities face barriers in accessing high quality contraceptive services and accessing their chosen method of birth control, leading to higher unintended pregnancy rates.</a:t>
            </a:r>
          </a:p>
          <a:p>
            <a:endParaRPr lang="en-US" b="0" baseline="0" dirty="0" smtClean="0"/>
          </a:p>
          <a:p>
            <a:r>
              <a:rPr lang="en-US" sz="1200" b="0" i="0" kern="1200" dirty="0" smtClean="0">
                <a:solidFill>
                  <a:schemeClr val="tx1"/>
                </a:solidFill>
                <a:effectLst/>
                <a:latin typeface="+mn-lt"/>
                <a:ea typeface="+mn-ea"/>
                <a:cs typeface="+mn-cs"/>
              </a:rPr>
              <a:t>Some groups—including higher-income women, white women, college graduates and married women—are comparatively successful at timing and spacing their pregnancies. For example, higher-income white women experience unintended pregnancy at less than half the national rate (20 vs. 54 per 1,000).</a:t>
            </a:r>
          </a:p>
          <a:p>
            <a:endParaRPr lang="en-US" sz="1200" b="0" i="0" kern="1200" baseline="0" dirty="0" smtClean="0">
              <a:solidFill>
                <a:schemeClr val="tx1"/>
              </a:solidFill>
              <a:effectLst/>
              <a:latin typeface="+mn-lt"/>
              <a:ea typeface="+mn-ea"/>
              <a:cs typeface="+mn-cs"/>
            </a:endParaRPr>
          </a:p>
          <a:p>
            <a:r>
              <a:rPr lang="en-US" sz="1200" dirty="0" smtClean="0"/>
              <a:t>www.guttmacher.org/news-release/2016/us-unintended-pregnancy-rate-falls-30-year-low-declines-seen-almost-all-groups</a:t>
            </a:r>
            <a:endParaRPr lang="en-US" b="1" baseline="0"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11</a:t>
            </a:fld>
            <a:endParaRPr lang="en-US" dirty="0"/>
          </a:p>
        </p:txBody>
      </p:sp>
    </p:spTree>
    <p:extLst>
      <p:ext uri="{BB962C8B-B14F-4D97-AF65-F5344CB8AC3E}">
        <p14:creationId xmlns:p14="http://schemas.microsoft.com/office/powerpoint/2010/main" val="2265904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example of medical</a:t>
            </a:r>
            <a:r>
              <a:rPr lang="en-US" baseline="0" dirty="0" smtClean="0"/>
              <a:t> organizations becoming involved in policy advocacy: </a:t>
            </a:r>
          </a:p>
          <a:p>
            <a:endParaRPr lang="en-US" dirty="0" smtClean="0"/>
          </a:p>
          <a:p>
            <a:r>
              <a:rPr lang="en-US" dirty="0" smtClean="0"/>
              <a:t>Affordable Care Act (ACA,</a:t>
            </a:r>
            <a:r>
              <a:rPr lang="en-US" baseline="0" dirty="0" smtClean="0"/>
              <a:t> Obamacare)</a:t>
            </a:r>
            <a:r>
              <a:rPr lang="en-US" dirty="0" smtClean="0"/>
              <a:t>/health insurance coverage</a:t>
            </a:r>
          </a:p>
          <a:p>
            <a:endParaRPr lang="en-US" dirty="0" smtClean="0"/>
          </a:p>
          <a:p>
            <a:r>
              <a:rPr lang="en-US" dirty="0" smtClean="0"/>
              <a:t>Major national medical organizations came out in support of the ACA, including the American Medical Association (AMA),</a:t>
            </a:r>
            <a:r>
              <a:rPr lang="en-US" baseline="0" dirty="0" smtClean="0"/>
              <a:t> the American Academy of Family Physicians (AAFP), American Academy of Pediatrics (AAP), the American College of Obstetricians and Gynecologists (ACOG), and American College of Physicians (ACP) because expanding insurance coverage would lead to improvements in health care access, and thus, the health status of patients.</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12</a:t>
            </a:fld>
            <a:endParaRPr lang="en-US" dirty="0"/>
          </a:p>
        </p:txBody>
      </p:sp>
    </p:spTree>
    <p:extLst>
      <p:ext uri="{BB962C8B-B14F-4D97-AF65-F5344CB8AC3E}">
        <p14:creationId xmlns:p14="http://schemas.microsoft.com/office/powerpoint/2010/main" val="3943895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Department of Health and Human Services reports that 20 million previously uninsured people gained insurance coverage under the ACA as of March 2016.  </a:t>
            </a:r>
            <a:endParaRPr lang="en-US" sz="1200" b="0" i="0" kern="1200" dirty="0" smtClean="0">
              <a:solidFill>
                <a:schemeClr val="tx1"/>
              </a:solidFill>
              <a:effectLst/>
              <a:latin typeface="+mn-lt"/>
              <a:ea typeface="+mn-ea"/>
              <a:cs typeface="+mn-cs"/>
            </a:endParaRPr>
          </a:p>
          <a:p>
            <a:endParaRPr lang="en-US" dirty="0" smtClean="0"/>
          </a:p>
          <a:p>
            <a:r>
              <a:rPr lang="en-US" dirty="0" smtClean="0"/>
              <a:t>This</a:t>
            </a:r>
            <a:r>
              <a:rPr lang="en-US" baseline="0" dirty="0" smtClean="0"/>
              <a:t> graph is from a JAMA article authored by President Obama in August 2016, discussing the impact of the Affordable Care Act. The rate of uninsured dropped in the mid-1960s with the creation of Medicare and Medicaid, then remained stagnant until after 2010, when the ACA’s coverage provisions began to take effect. </a:t>
            </a:r>
          </a:p>
          <a:p>
            <a:endParaRPr lang="en-US" baseline="0" dirty="0" smtClean="0"/>
          </a:p>
          <a:p>
            <a:r>
              <a:rPr lang="en-US" baseline="0" dirty="0" smtClean="0"/>
              <a:t>Obama, B. </a:t>
            </a:r>
            <a:r>
              <a:rPr lang="en-US" sz="1200" b="0" i="1" kern="1200" dirty="0" smtClean="0">
                <a:solidFill>
                  <a:schemeClr val="tx1"/>
                </a:solidFill>
                <a:effectLst/>
                <a:latin typeface="+mn-lt"/>
                <a:ea typeface="+mn-ea"/>
                <a:cs typeface="+mn-cs"/>
              </a:rPr>
              <a:t>JAMA. </a:t>
            </a:r>
            <a:r>
              <a:rPr lang="en-US" sz="1200" b="0" i="0" kern="1200" dirty="0" smtClean="0">
                <a:solidFill>
                  <a:schemeClr val="tx1"/>
                </a:solidFill>
                <a:effectLst/>
                <a:latin typeface="+mn-lt"/>
                <a:ea typeface="+mn-ea"/>
                <a:cs typeface="+mn-cs"/>
              </a:rPr>
              <a:t>2016;316(5):525-532.</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13</a:t>
            </a:fld>
            <a:endParaRPr lang="en-US" dirty="0"/>
          </a:p>
        </p:txBody>
      </p:sp>
    </p:spTree>
    <p:extLst>
      <p:ext uri="{BB962C8B-B14F-4D97-AF65-F5344CB8AC3E}">
        <p14:creationId xmlns:p14="http://schemas.microsoft.com/office/powerpoint/2010/main" val="193146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This is the IMPACT of advocacy – we are now able to measure the changes as a result of the ACA</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Here’s an example</a:t>
            </a:r>
            <a:r>
              <a:rPr lang="en-US" sz="1200" b="0" i="0" kern="1200" baseline="0" dirty="0" smtClean="0">
                <a:solidFill>
                  <a:schemeClr val="tx1"/>
                </a:solidFill>
                <a:effectLst/>
                <a:latin typeface="+mn-lt"/>
                <a:ea typeface="+mn-ea"/>
                <a:cs typeface="+mn-cs"/>
              </a:rPr>
              <a:t> of advocacy at work: Contraception coverage was reviewed and included as a covered service in the ACA with no cost sharing due to the advocacy work of our colleagues. </a:t>
            </a:r>
            <a:endParaRPr lang="en-US" sz="1200" b="0" i="0" kern="1200" dirty="0" smtClean="0">
              <a:solidFill>
                <a:schemeClr val="tx1"/>
              </a:solidFill>
              <a:effectLst/>
              <a:latin typeface="+mn-lt"/>
              <a:ea typeface="+mn-ea"/>
              <a:cs typeface="+mn-cs"/>
            </a:endParaRPr>
          </a:p>
          <a:p>
            <a:endParaRPr lang="en-US" sz="1200" b="0" i="1" kern="1200" dirty="0" smtClean="0">
              <a:solidFill>
                <a:schemeClr val="tx1"/>
              </a:solidFill>
              <a:effectLst/>
              <a:latin typeface="+mn-lt"/>
              <a:ea typeface="+mn-ea"/>
              <a:cs typeface="+mn-cs"/>
            </a:endParaRPr>
          </a:p>
          <a:p>
            <a:r>
              <a:rPr lang="en-US" sz="1200" b="0" i="1" u="none" kern="1200" dirty="0" smtClean="0">
                <a:solidFill>
                  <a:schemeClr val="tx1"/>
                </a:solidFill>
                <a:effectLst/>
                <a:latin typeface="+mn-lt"/>
                <a:ea typeface="+mn-ea"/>
                <a:cs typeface="+mn-cs"/>
              </a:rPr>
              <a:t>Source</a:t>
            </a:r>
            <a:r>
              <a:rPr lang="en-US" sz="1200" b="0" i="0" u="none" kern="1200" dirty="0" smtClean="0">
                <a:solidFill>
                  <a:schemeClr val="tx1"/>
                </a:solidFill>
                <a:effectLst/>
                <a:latin typeface="+mn-lt"/>
                <a:ea typeface="+mn-ea"/>
                <a:cs typeface="+mn-cs"/>
              </a:rPr>
              <a:t>: Bearak JM et al., </a:t>
            </a:r>
            <a:r>
              <a:rPr lang="en-US" sz="1200" b="0" i="1" u="none" kern="1200" dirty="0" smtClean="0">
                <a:solidFill>
                  <a:schemeClr val="tx1"/>
                </a:solidFill>
                <a:effectLst/>
                <a:latin typeface="+mn-lt"/>
                <a:ea typeface="+mn-ea"/>
                <a:cs typeface="+mn-cs"/>
              </a:rPr>
              <a:t>Contraception</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3"/>
              </a:rPr>
              <a:t>Feb 2016</a:t>
            </a:r>
            <a:r>
              <a:rPr lang="en-US" sz="1200" b="0" i="0" u="none" kern="1200" dirty="0" smtClean="0">
                <a:solidFill>
                  <a:schemeClr val="tx1"/>
                </a:solidFill>
                <a:effectLst/>
                <a:latin typeface="+mn-lt"/>
                <a:ea typeface="+mn-ea"/>
                <a:cs typeface="+mn-cs"/>
              </a:rPr>
              <a:t> Volume 93, Issue 2, Pages 139–144 </a:t>
            </a:r>
          </a:p>
          <a:p>
            <a:r>
              <a:rPr lang="en-US" dirty="0" smtClean="0"/>
              <a:t>http://www.guttmacher.org/media/infographics/aca-working-2015.html Accessed 1/26/16</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14</a:t>
            </a:fld>
            <a:endParaRPr lang="en-US" dirty="0"/>
          </a:p>
        </p:txBody>
      </p:sp>
    </p:spTree>
    <p:extLst>
      <p:ext uri="{BB962C8B-B14F-4D97-AF65-F5344CB8AC3E}">
        <p14:creationId xmlns:p14="http://schemas.microsoft.com/office/powerpoint/2010/main" val="4103525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smtClean="0">
                <a:solidFill>
                  <a:schemeClr val="tx1"/>
                </a:solidFill>
                <a:latin typeface="+mn-lt"/>
                <a:ea typeface="+mn-ea"/>
                <a:cs typeface="+mn-cs"/>
              </a:rPr>
              <a:t>Another example of a medical organization becoming involved in policy advocacy:</a:t>
            </a:r>
          </a:p>
          <a:p>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AAP guidelines include assessments for safety and violence. Firearm-related deaths are one of the top three causes of death in American youth ages 15-19.</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 In 2011 Florida passed a law that prohibited physicians from even asking patients about firearms in the home. The law was challenged by a group that included the American Academy of Pediatrics, the American College of Physicians, and several private physicians, but it was upheld by a 3-judge appellate panel 2014. The same group of physicians then petitioned for the case to be re-heard, and the full 11</a:t>
            </a:r>
            <a:r>
              <a:rPr lang="en-US" sz="1200" b="0" i="0" kern="1200" baseline="30000" dirty="0" smtClean="0">
                <a:solidFill>
                  <a:schemeClr val="tx1"/>
                </a:solidFill>
                <a:latin typeface="+mn-lt"/>
                <a:ea typeface="+mn-ea"/>
                <a:cs typeface="+mn-cs"/>
              </a:rPr>
              <a:t>TH</a:t>
            </a:r>
            <a:r>
              <a:rPr lang="en-US" sz="1200" b="0" i="0" kern="1200" baseline="0" dirty="0" smtClean="0">
                <a:solidFill>
                  <a:schemeClr val="tx1"/>
                </a:solidFill>
                <a:latin typeface="+mn-lt"/>
                <a:ea typeface="+mn-ea"/>
                <a:cs typeface="+mn-cs"/>
              </a:rPr>
              <a:t> Circuit Court of Appeals agreed to hear the case. A decision is pending. </a:t>
            </a:r>
          </a:p>
          <a:p>
            <a:endParaRPr lang="en-US" sz="1200" b="0" i="0" kern="1200" baseline="0" dirty="0" smtClean="0">
              <a:solidFill>
                <a:schemeClr val="tx1"/>
              </a:solidFill>
              <a:latin typeface="+mn-lt"/>
              <a:ea typeface="+mn-ea"/>
              <a:cs typeface="+mn-cs"/>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(ref: </a:t>
            </a:r>
            <a:r>
              <a:rPr lang="en-US" dirty="0" smtClean="0"/>
              <a:t>Council on Injury, Violence and Poison Prevention Executive Committee. Firearm-related</a:t>
            </a:r>
            <a:r>
              <a:rPr lang="en-US" baseline="0" dirty="0" smtClean="0"/>
              <a:t> injuries affecting the pediatric population. Pediatrics 2012;130:e1416 –e1424)</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15</a:t>
            </a:fld>
            <a:endParaRPr lang="en-US" dirty="0"/>
          </a:p>
        </p:txBody>
      </p:sp>
    </p:spTree>
    <p:extLst>
      <p:ext uri="{BB962C8B-B14F-4D97-AF65-F5344CB8AC3E}">
        <p14:creationId xmlns:p14="http://schemas.microsoft.com/office/powerpoint/2010/main" val="52131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a:t>
            </a:r>
            <a:r>
              <a:rPr lang="en-US" baseline="0" dirty="0" smtClean="0"/>
              <a:t> of Flint, Michigan changed its water supply from Lake Huron to the polluted Flint River in April 2014. Shortly after, Dr. Mona Hanna-Attisha, a pediatrician, noted an increase in illness, then starting testing lead levels in her patient population. She compiled her findings and brought them to the attention of lawmakers, who initially dismissed her claims. She persisted and what followed was the uncovering of what was called a “manmade disaster” that prompted the declaration of a state of emergency in the city. </a:t>
            </a:r>
            <a:endParaRPr lang="en-US" dirty="0" smtClean="0"/>
          </a:p>
          <a:p>
            <a:endParaRPr lang="en-US" dirty="0" smtClean="0"/>
          </a:p>
          <a:p>
            <a:endParaRPr lang="en-US" dirty="0" smtClean="0"/>
          </a:p>
          <a:p>
            <a:r>
              <a:rPr lang="en-US" dirty="0" smtClean="0"/>
              <a:t>https://www.theguardian.com/us-news/2015/dec/17/flint-polluted-water-toxic-lead-children-at-risk</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16</a:t>
            </a:fld>
            <a:endParaRPr lang="en-US" dirty="0"/>
          </a:p>
        </p:txBody>
      </p:sp>
    </p:spTree>
    <p:extLst>
      <p:ext uri="{BB962C8B-B14F-4D97-AF65-F5344CB8AC3E}">
        <p14:creationId xmlns:p14="http://schemas.microsoft.com/office/powerpoint/2010/main" val="483712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Medical</a:t>
            </a:r>
            <a:r>
              <a:rPr lang="en-US" sz="1200" kern="1200" baseline="0" dirty="0" smtClean="0">
                <a:solidFill>
                  <a:schemeClr val="tx1"/>
                </a:solidFill>
                <a:latin typeface="+mn-lt"/>
                <a:ea typeface="+mn-ea"/>
                <a:cs typeface="+mn-cs"/>
              </a:rPr>
              <a:t> organizations have recognized that there is a need for physician involvement in policy.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2012, the NEJM published an article by the executive leadership of five professional organizations, the AAFP, AAP, ACOG, ACP, ACS (surgeons) addressing legislative interference with the patient-physician relationship.</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They were concerned about increasing inappropriate legislation negative affecting clinical practice and doctor-patient relationships.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fact that these five very different professional organizations united to make this statement </a:t>
            </a:r>
            <a:r>
              <a:rPr lang="en-US" sz="1200" kern="1200" baseline="0" dirty="0" smtClean="0">
                <a:solidFill>
                  <a:schemeClr val="tx1"/>
                </a:solidFill>
                <a:latin typeface="+mn-lt"/>
                <a:ea typeface="+mn-ea"/>
                <a:cs typeface="+mn-cs"/>
              </a:rPr>
              <a:t>signals how serious and widespread this problem is – it affects physicians across specialties. We see the real-life impact of legislation on our patients, so we are best suited to educate legislators and the public.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Interference includes </a:t>
            </a:r>
            <a:r>
              <a:rPr lang="en-US" sz="1200" kern="1200" baseline="0" dirty="0" smtClean="0">
                <a:solidFill>
                  <a:schemeClr val="tx1"/>
                </a:solidFill>
                <a:latin typeface="+mn-lt"/>
                <a:ea typeface="+mn-ea"/>
                <a:cs typeface="+mn-cs"/>
              </a:rPr>
              <a:t>legislation: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prohibiting doctors from asking questions,</a:t>
            </a:r>
            <a:r>
              <a:rPr lang="en-US" sz="1200" kern="1200" baseline="0" dirty="0" smtClean="0">
                <a:solidFill>
                  <a:schemeClr val="tx1"/>
                </a:solidFill>
                <a:latin typeface="+mn-lt"/>
                <a:ea typeface="+mn-ea"/>
                <a:cs typeface="+mn-cs"/>
              </a:rPr>
              <a:t> such as asking about firearms at home to assess for safety</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latin typeface="+mn-lt"/>
                <a:ea typeface="+mn-ea"/>
                <a:cs typeface="+mn-cs"/>
              </a:rPr>
              <a:t>Mandating medically unnecessary tests or procedures, like transvaginal ultrasound prior to abortion </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latin typeface="+mn-lt"/>
                <a:ea typeface="+mn-ea"/>
                <a:cs typeface="+mn-cs"/>
              </a:rPr>
              <a:t>Requiring physicians to provide scripted information about end-of-life care options, without regard for a patient’s unique circumstances </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Prohibiting</a:t>
            </a:r>
            <a:r>
              <a:rPr lang="en-US" sz="1200" kern="1200" baseline="0" dirty="0" smtClean="0">
                <a:solidFill>
                  <a:schemeClr val="tx1"/>
                </a:solidFill>
                <a:latin typeface="+mn-lt"/>
                <a:ea typeface="+mn-ea"/>
                <a:cs typeface="+mn-cs"/>
              </a:rPr>
              <a:t> doctors from disclosing possible exposure to chemicals involved in fracking, or requiring doctors to sign a non-disclosure agreement in order to obtain a list of the chemicals used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5B8221-7CEF-4F79-9F67-E274FCBAA69E}" type="slidenum">
              <a:rPr lang="en-US" smtClean="0"/>
              <a:pPr/>
              <a:t>17</a:t>
            </a:fld>
            <a:endParaRPr lang="en-US" dirty="0"/>
          </a:p>
        </p:txBody>
      </p:sp>
    </p:spTree>
    <p:extLst>
      <p:ext uri="{BB962C8B-B14F-4D97-AF65-F5344CB8AC3E}">
        <p14:creationId xmlns:p14="http://schemas.microsoft.com/office/powerpoint/2010/main" val="659745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Reproductive </a:t>
            </a:r>
            <a:r>
              <a:rPr lang="en-US" dirty="0" smtClean="0"/>
              <a:t>health (and adolescent reproductive</a:t>
            </a:r>
            <a:r>
              <a:rPr lang="en-US" baseline="0" dirty="0" smtClean="0"/>
              <a:t> health)</a:t>
            </a:r>
            <a:r>
              <a:rPr lang="en-US" dirty="0" smtClean="0"/>
              <a:t> </a:t>
            </a:r>
            <a:r>
              <a:rPr lang="en-US" dirty="0" smtClean="0"/>
              <a:t>is singled out in a way that very few other areas of medicine are.</a:t>
            </a:r>
          </a:p>
          <a:p>
            <a:endParaRPr lang="en-US"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18</a:t>
            </a:fld>
            <a:endParaRPr lang="en-US" dirty="0"/>
          </a:p>
        </p:txBody>
      </p:sp>
    </p:spTree>
    <p:extLst>
      <p:ext uri="{BB962C8B-B14F-4D97-AF65-F5344CB8AC3E}">
        <p14:creationId xmlns:p14="http://schemas.microsoft.com/office/powerpoint/2010/main" val="721260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F33D8428-B862-42C8-AB7B-F6B1A8D6AAEC}" type="slidenum">
              <a:rPr lang="en-US" smtClean="0">
                <a:latin typeface="Arial" pitchFamily="34" charset="0"/>
                <a:cs typeface="Arial" pitchFamily="34" charset="0"/>
              </a:rPr>
              <a:pPr/>
              <a:t>19</a:t>
            </a:fld>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245149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2</a:t>
            </a:fld>
            <a:endParaRPr lang="en-US" dirty="0"/>
          </a:p>
        </p:txBody>
      </p:sp>
    </p:spTree>
    <p:extLst>
      <p:ext uri="{BB962C8B-B14F-4D97-AF65-F5344CB8AC3E}">
        <p14:creationId xmlns:p14="http://schemas.microsoft.com/office/powerpoint/2010/main" val="1435222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So</a:t>
            </a:r>
            <a:r>
              <a:rPr lang="en-US" baseline="0" dirty="0" smtClean="0">
                <a:latin typeface="Arial"/>
                <a:cs typeface="Arial"/>
              </a:rPr>
              <a:t> many policy issues that affect adolescent sexual reproductive health.</a:t>
            </a:r>
          </a:p>
          <a:p>
            <a:r>
              <a:rPr lang="en-US" baseline="0" dirty="0" smtClean="0">
                <a:latin typeface="Arial"/>
                <a:cs typeface="Arial"/>
              </a:rPr>
              <a:t>Here are just some examples.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C35B8221-7CEF-4F79-9F67-E274FCBAA69E}" type="slidenum">
              <a:rPr lang="en-US" smtClean="0"/>
              <a:pPr/>
              <a:t>20</a:t>
            </a:fld>
            <a:endParaRPr lang="en-US" dirty="0"/>
          </a:p>
        </p:txBody>
      </p:sp>
    </p:spTree>
    <p:extLst>
      <p:ext uri="{BB962C8B-B14F-4D97-AF65-F5344CB8AC3E}">
        <p14:creationId xmlns:p14="http://schemas.microsoft.com/office/powerpoint/2010/main" val="214452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LARC- long acting</a:t>
            </a:r>
            <a:r>
              <a:rPr lang="en-US" baseline="0" dirty="0" smtClean="0"/>
              <a:t> reversible contraception</a:t>
            </a:r>
          </a:p>
          <a:p>
            <a:r>
              <a:rPr lang="en-US" baseline="0" dirty="0" smtClean="0"/>
              <a:t>PPR- pill, patch, ring</a:t>
            </a:r>
          </a:p>
          <a:p>
            <a:endParaRPr lang="en-US" baseline="0" dirty="0" smtClean="0"/>
          </a:p>
          <a:p>
            <a:r>
              <a:rPr lang="en-US" baseline="0" dirty="0" smtClean="0"/>
              <a:t>The Contraceptive Choice Project showed that people will predominantly choose LARC when cost is not a barrier.</a:t>
            </a:r>
          </a:p>
          <a:p>
            <a:endParaRPr lang="en-US" baseline="0" dirty="0" smtClean="0"/>
          </a:p>
          <a:p>
            <a:r>
              <a:rPr lang="en-US" baseline="0" dirty="0" smtClean="0"/>
              <a:t>Here’s another example that demonstrates the benefit and the need to advocate for contraceptive coverage: it is worthwhile to get birth control coverage since it works to prevent unintended pregnancy. </a:t>
            </a:r>
            <a:endParaRPr lang="en-US" dirty="0" smtClean="0"/>
          </a:p>
          <a:p>
            <a:endParaRPr lang="en-US" dirty="0" smtClean="0"/>
          </a:p>
          <a:p>
            <a:r>
              <a:rPr lang="en-US" dirty="0" smtClean="0"/>
              <a:t>How</a:t>
            </a:r>
            <a:r>
              <a:rPr lang="en-US" baseline="0" dirty="0" smtClean="0"/>
              <a:t> can we reduce the unintended pregnancy rate?</a:t>
            </a:r>
          </a:p>
          <a:p>
            <a:endParaRPr lang="en-US" baseline="0" dirty="0" smtClean="0"/>
          </a:p>
          <a:p>
            <a:r>
              <a:rPr lang="en-US" dirty="0" smtClean="0"/>
              <a:t>Access to family planning helps our patients d</a:t>
            </a:r>
            <a:r>
              <a:rPr lang="en-US" baseline="0" dirty="0" smtClean="0"/>
              <a:t>ecide if or when they want to have children – leading to improved health of women, their children, and their families and helps our patients achieve their educational and financial goals.</a:t>
            </a:r>
          </a:p>
          <a:p>
            <a:endParaRPr lang="en-US" dirty="0" smtClean="0"/>
          </a:p>
          <a:p>
            <a:r>
              <a:rPr lang="en-US" dirty="0" smtClean="0"/>
              <a:t>There is consistent</a:t>
            </a:r>
            <a:r>
              <a:rPr lang="en-US" baseline="0" dirty="0" smtClean="0"/>
              <a:t> and strong research that removing cost as a barrier to contraceptive use results in women being able to use the contraceptive method of their choice and helps prevent unintended pregnancy – and all of those benefits results in savings in healthcare costs.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Sonfield A. The case for insurance coverage of contraceptive services and supplies without cost-sharing. Guttmacher Policy Review 2011;14. www.guttmacher.org/pubs/gpr/14/1/gpr140107.html)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 Contraceptive Choice Project in St. Louis is one of many studies that have shown the benefits of offering contraceptive methods to women with no additional out-of-pocket costs. When cost was removed as a barrier, women of diverse backgrounds preferentially chose a LARC method (</a:t>
            </a:r>
            <a:r>
              <a:rPr lang="en-US" sz="1200" kern="1200" dirty="0" smtClean="0">
                <a:solidFill>
                  <a:schemeClr val="tx1"/>
                </a:solidFill>
                <a:latin typeface="+mn-lt"/>
                <a:ea typeface="+mn-ea"/>
                <a:cs typeface="+mn-cs"/>
              </a:rPr>
              <a:t>75% of women chose a LARC</a:t>
            </a:r>
            <a:r>
              <a:rPr lang="en-US" sz="1200" kern="1200" baseline="0" dirty="0" smtClean="0">
                <a:solidFill>
                  <a:schemeClr val="tx1"/>
                </a:solidFill>
                <a:latin typeface="+mn-lt"/>
                <a:ea typeface="+mn-ea"/>
                <a:cs typeface="+mn-cs"/>
              </a:rPr>
              <a:t> method vs. 8.5% of women nationally). Women who chose LARC had lower rates of unintended pregnancy and abortion when compared to women who chose other methods, like the pill or ring.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Unicode MS" pitchFamily="32" charset="0"/>
              <a:cs typeface="Arial Unicode MS" pitchFamily="3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Unicode MS" pitchFamily="32" charset="0"/>
                <a:cs typeface="Arial Unicode MS" pitchFamily="32" charset="0"/>
              </a:rPr>
              <a:t>Figure: Cumulative Percentage of Participants Who Had a Contraceptive Failure at 1, 2, or 3 Years, According to Contraceptive Method. Bars depict the cumulative percentage of participants who had a contraceptive failure with long-acting reversible contraception (LARC), depot medroxyprogesterone acetate (DMPA), or pill, patch, or ring (PPR) at 1, 2, or 3 years. Participants using PPR had significantly more unintended pregnancies than those using LARC (P&lt;0.001) or DMPA (P&lt;0.001).</a:t>
            </a:r>
          </a:p>
        </p:txBody>
      </p:sp>
      <p:sp>
        <p:nvSpPr>
          <p:cNvPr id="4" name="Slide Number Placeholder 3"/>
          <p:cNvSpPr>
            <a:spLocks noGrp="1"/>
          </p:cNvSpPr>
          <p:nvPr>
            <p:ph type="sldNum" sz="quarter" idx="10"/>
          </p:nvPr>
        </p:nvSpPr>
        <p:spPr/>
        <p:txBody>
          <a:bodyPr/>
          <a:lstStyle/>
          <a:p>
            <a:fld id="{C35B8221-7CEF-4F79-9F67-E274FCBAA69E}" type="slidenum">
              <a:rPr lang="en-US" smtClean="0"/>
              <a:pPr/>
              <a:t>21</a:t>
            </a:fld>
            <a:endParaRPr lang="en-US" dirty="0"/>
          </a:p>
        </p:txBody>
      </p:sp>
    </p:spTree>
    <p:extLst>
      <p:ext uri="{BB962C8B-B14F-4D97-AF65-F5344CB8AC3E}">
        <p14:creationId xmlns:p14="http://schemas.microsoft.com/office/powerpoint/2010/main" val="1576103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another graph showing how access to contraception leads to reductions in unintended</a:t>
            </a:r>
            <a:r>
              <a:rPr lang="en-US" baseline="0" dirty="0" smtClean="0"/>
              <a:t> pregnancy and abortion.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Graph shows the number of abortions per 1,000</a:t>
            </a:r>
            <a:r>
              <a:rPr lang="en-US" baseline="0" dirty="0" smtClean="0"/>
              <a:t> women ages 15-44 from 1973-2011: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Decline in abortion since 1980 and in 2011 coincides with</a:t>
            </a:r>
            <a:r>
              <a:rPr lang="en-US" baseline="0" dirty="0" smtClean="0"/>
              <a:t> the national drop in overall pregnancy and birth rates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Researchers attribute</a:t>
            </a:r>
            <a:r>
              <a:rPr lang="en-US" baseline="0" dirty="0" smtClean="0"/>
              <a:t> an important part of the decline to improved contraceptive use, particularly use of highly effective LARC methods, such as the IUD. Researchers also attribute the drop in overall pregnancy rates with the recent recession, leading to women and couples wanting to avoid or delay pregnancy.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did not find evidence that the overall drop in abortion incidence was related to the decrease in providers or to restrictions implemented between 2008 and 2011.</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Their findings support the importance of women having access to highly effective contraceptive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http://www.guttmacher.org/media/presskits/abortion-US/graphics.html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22</a:t>
            </a:fld>
            <a:endParaRPr lang="en-US" dirty="0"/>
          </a:p>
        </p:txBody>
      </p:sp>
    </p:spTree>
    <p:extLst>
      <p:ext uri="{BB962C8B-B14F-4D97-AF65-F5344CB8AC3E}">
        <p14:creationId xmlns:p14="http://schemas.microsoft.com/office/powerpoint/2010/main" val="68739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great that adolescent pregnancy rates declined – but why did it happen? A 2016 study that examined data from the National Survey of Family Growth estimated that the decline in adolescent pregnancy rates was almost entirely attributable to improved contraceptive use.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graph shows a decline in adolescent pregnancy rates from 2007 – 2012, despite the fact that the level of sexual activity did not decrease (and actually increased a small amount). There was a small increase in the percent of teens reporting using at least 1 contraceptive method at the time of last sex.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study also found significant increases in teens using highly-effective methods like LARC, and in the use of more than one method (like condoms + pills, for example). This doesn’t predict an absolute number of people who will choose LARC methods, but we do know when cost is not a factor, people will choose the best method for themselves. This is why it’s so important to protect insurance coverage for LARC because people will choose it more often when cost is not a barrier.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Linberg, Laura et al. Understanding the decline in adolescent fertility in the United States, 2007 – 2012</a:t>
            </a:r>
            <a:r>
              <a:rPr lang="en-US" i="1" baseline="0" dirty="0" smtClean="0"/>
              <a:t>. Journal of Adolescent Health</a:t>
            </a:r>
            <a:r>
              <a:rPr lang="en-US" baseline="0" dirty="0" smtClean="0"/>
              <a:t>, 2016, 1-7.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https://www.guttmacher.org/news-release/2016/declines-teen-pregnancy-risk-entirely-driven-improved-contraceptive-use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23</a:t>
            </a:fld>
            <a:endParaRPr lang="en-US" dirty="0"/>
          </a:p>
        </p:txBody>
      </p:sp>
    </p:spTree>
    <p:extLst>
      <p:ext uri="{BB962C8B-B14F-4D97-AF65-F5344CB8AC3E}">
        <p14:creationId xmlns:p14="http://schemas.microsoft.com/office/powerpoint/2010/main" val="580305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it is good news that the adolescent pregnancy rate has decreased, it’s important to note that we in the U.S. still have one the highest unplanned pregnancy rate, the highest birth rate, and among the highest abortion rates in economically-similar countries. </a:t>
            </a:r>
          </a:p>
          <a:p>
            <a:endParaRPr lang="en-US" baseline="0" dirty="0" smtClean="0"/>
          </a:p>
          <a:p>
            <a:r>
              <a:rPr lang="en-US" baseline="0" dirty="0" smtClean="0"/>
              <a:t>Here we are at the top of this chart that uses 2011 data, with 15 abortions (dark orange), 34 births (lightest orange), and 8 miscarriages per 1000 women age 15 – 19. </a:t>
            </a:r>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24</a:t>
            </a:fld>
            <a:endParaRPr lang="en-US" dirty="0"/>
          </a:p>
        </p:txBody>
      </p:sp>
    </p:spTree>
    <p:extLst>
      <p:ext uri="{BB962C8B-B14F-4D97-AF65-F5344CB8AC3E}">
        <p14:creationId xmlns:p14="http://schemas.microsoft.com/office/powerpoint/2010/main" val="3935557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2011- went to Senate and House or provided written testimony every year- passed Senate in November 2015.</a:t>
            </a:r>
            <a:endParaRPr lang="en-US" dirty="0" smtClean="0"/>
          </a:p>
          <a:p>
            <a:endParaRPr lang="en-US" dirty="0" smtClean="0"/>
          </a:p>
          <a:p>
            <a:r>
              <a:rPr lang="en-US" dirty="0" smtClean="0"/>
              <a:t>S. 2048: Curriculum must be medically accurate</a:t>
            </a:r>
            <a:r>
              <a:rPr lang="en-US" baseline="0" dirty="0" smtClean="0"/>
              <a:t> and age-appropriate. Teach both abstinence and contraception, about ways to discuss safe sexual activity and about the skills needed to form relationships fee of violence or coercion. </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25</a:t>
            </a:fld>
            <a:endParaRPr lang="en-US" dirty="0"/>
          </a:p>
        </p:txBody>
      </p:sp>
    </p:spTree>
    <p:extLst>
      <p:ext uri="{BB962C8B-B14F-4D97-AF65-F5344CB8AC3E}">
        <p14:creationId xmlns:p14="http://schemas.microsoft.com/office/powerpoint/2010/main" val="2824191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Provides grants to increase and improve the linkage and access of marginalized people to sexual and reproductive health care and related services. </a:t>
            </a:r>
          </a:p>
          <a:p>
            <a:endParaRPr lang="en-US" dirty="0"/>
          </a:p>
        </p:txBody>
      </p:sp>
      <p:sp>
        <p:nvSpPr>
          <p:cNvPr id="4" name="Slide Number Placeholder 3"/>
          <p:cNvSpPr>
            <a:spLocks noGrp="1"/>
          </p:cNvSpPr>
          <p:nvPr>
            <p:ph type="sldNum" sz="quarter" idx="10"/>
          </p:nvPr>
        </p:nvSpPr>
        <p:spPr/>
        <p:txBody>
          <a:bodyPr/>
          <a:lstStyle/>
          <a:p>
            <a:fld id="{5749C0F5-3A21-1842-B46F-8388C5D8C6F6}" type="slidenum">
              <a:rPr lang="en-US" smtClean="0"/>
              <a:t>26</a:t>
            </a:fld>
            <a:endParaRPr lang="en-US" dirty="0"/>
          </a:p>
        </p:txBody>
      </p:sp>
    </p:spTree>
    <p:extLst>
      <p:ext uri="{BB962C8B-B14F-4D97-AF65-F5344CB8AC3E}">
        <p14:creationId xmlns:p14="http://schemas.microsoft.com/office/powerpoint/2010/main" val="1150742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gave</a:t>
            </a:r>
            <a:r>
              <a:rPr lang="en-US" baseline="0" dirty="0" smtClean="0"/>
              <a:t> a snapshot of how reproductive health care is under attack.</a:t>
            </a:r>
          </a:p>
          <a:p>
            <a:endParaRPr lang="en-US" baseline="0" dirty="0" smtClean="0"/>
          </a:p>
          <a:p>
            <a:r>
              <a:rPr lang="en-US" baseline="0" dirty="0" smtClean="0"/>
              <a:t>So what do we do? Either fight or give up.</a:t>
            </a:r>
          </a:p>
          <a:p>
            <a:endParaRPr lang="en-US" baseline="0" dirty="0" smtClean="0"/>
          </a:p>
          <a:p>
            <a:r>
              <a:rPr lang="en-US" baseline="0" dirty="0" smtClean="0"/>
              <a:t>And I'm here to say that we should fight.</a:t>
            </a:r>
          </a:p>
          <a:p>
            <a:endParaRPr lang="en-US" baseline="0" dirty="0" smtClean="0"/>
          </a:p>
          <a:p>
            <a:r>
              <a:rPr lang="en-US" baseline="0" dirty="0" smtClean="0"/>
              <a:t>Now we're going to talk about why physicians are ideal advocates.</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27</a:t>
            </a:fld>
            <a:endParaRPr lang="en-US" dirty="0"/>
          </a:p>
        </p:txBody>
      </p:sp>
    </p:spTree>
    <p:extLst>
      <p:ext uri="{BB962C8B-B14F-4D97-AF65-F5344CB8AC3E}">
        <p14:creationId xmlns:p14="http://schemas.microsoft.com/office/powerpoint/2010/main" val="1274731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appears with</a:t>
            </a:r>
            <a:r>
              <a:rPr lang="en-US" baseline="0" dirty="0" smtClean="0"/>
              <a:t> only “medical doctor” circled, on first click, journalist is circled, on second click, Members of Congress are circled)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a:t>
            </a:r>
            <a:r>
              <a:rPr lang="en-US" baseline="0" dirty="0" smtClean="0"/>
              <a:t> the public trusts us! We rank #3 in credibility by the public, and public trust in doctors has increased since 1976.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Every year, the Gallup organization conducts a poll about public trust in various professions. These is the 2015 poll – what’s shown is the percent of people who rated trust as high or very high.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rank higher than journalists,</a:t>
            </a:r>
            <a:r>
              <a:rPr lang="en-US" baseline="0" dirty="0" smtClean="0"/>
              <a:t> a</a:t>
            </a:r>
            <a:r>
              <a:rPr lang="en-US" dirty="0" smtClean="0"/>
              <a:t>nd much higher than Members</a:t>
            </a:r>
            <a:r>
              <a:rPr lang="en-US" baseline="0" dirty="0" smtClean="0"/>
              <a:t> of Congress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also rank higher than lawyers.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http://www.gallup.com/poll/1654/honesty-ethics-professions.aspx</a:t>
            </a:r>
          </a:p>
        </p:txBody>
      </p:sp>
      <p:sp>
        <p:nvSpPr>
          <p:cNvPr id="4" name="Slide Number Placeholder 3"/>
          <p:cNvSpPr>
            <a:spLocks noGrp="1"/>
          </p:cNvSpPr>
          <p:nvPr>
            <p:ph type="sldNum" sz="quarter" idx="10"/>
          </p:nvPr>
        </p:nvSpPr>
        <p:spPr/>
        <p:txBody>
          <a:bodyPr/>
          <a:lstStyle/>
          <a:p>
            <a:fld id="{C35B8221-7CEF-4F79-9F67-E274FCBAA69E}" type="slidenum">
              <a:rPr lang="en-US" smtClean="0"/>
              <a:pPr/>
              <a:t>28</a:t>
            </a:fld>
            <a:endParaRPr lang="en-US" dirty="0"/>
          </a:p>
        </p:txBody>
      </p:sp>
    </p:spTree>
    <p:extLst>
      <p:ext uri="{BB962C8B-B14F-4D97-AF65-F5344CB8AC3E}">
        <p14:creationId xmlns:p14="http://schemas.microsoft.com/office/powerpoint/2010/main" val="3600783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However, physicians may</a:t>
            </a:r>
            <a:r>
              <a:rPr lang="en-US" baseline="0" dirty="0" smtClean="0"/>
              <a:t> be less civically engaged than lawyers. This study found that </a:t>
            </a:r>
            <a:r>
              <a:rPr lang="en-US" dirty="0" smtClean="0"/>
              <a:t>physicians</a:t>
            </a:r>
            <a:r>
              <a:rPr lang="en-US" baseline="0" dirty="0" smtClean="0"/>
              <a:t> have been found to have consistently lower odds of voting when compared to lawyers and the general population. Perhaps we feel as though we already “gave at the office”, or that advocacy would take time and energy away from our care of patients.  </a:t>
            </a:r>
          </a:p>
          <a:p>
            <a:endParaRPr lang="en-US" dirty="0" smtClean="0"/>
          </a:p>
          <a:p>
            <a:r>
              <a:rPr lang="en-US" dirty="0" smtClean="0"/>
              <a:t>Though we</a:t>
            </a:r>
            <a:r>
              <a:rPr lang="en-US" baseline="0" dirty="0" smtClean="0"/>
              <a:t> might not think of voting as advocacy, we want our elected officials to prioritize and pass bills and policies that result in improved patient health.</a:t>
            </a:r>
            <a:endParaRPr lang="en-US" dirty="0" smtClean="0"/>
          </a:p>
          <a:p>
            <a:endParaRPr lang="en-US" dirty="0" smtClean="0"/>
          </a:p>
          <a:p>
            <a:r>
              <a:rPr lang="en-US" i="1" dirty="0" smtClean="0"/>
              <a:t>A cross-sectional survey of a subgroup</a:t>
            </a:r>
            <a:r>
              <a:rPr lang="en-US" i="1" baseline="0" dirty="0" smtClean="0"/>
              <a:t> of physicians from a representative household survey of civilian, non-institutionalized adult citizens</a:t>
            </a:r>
          </a:p>
          <a:p>
            <a:r>
              <a:rPr lang="en-US" i="1" baseline="0" dirty="0" smtClean="0"/>
              <a:t>P-values comparing physicians to lawyers and general population all statistically significant except for 2002 when comparing to general population</a:t>
            </a:r>
            <a:endParaRPr lang="en-US" i="1" dirty="0" smtClean="0"/>
          </a:p>
          <a:p>
            <a:r>
              <a:rPr lang="en-US" i="1" dirty="0" smtClean="0"/>
              <a:t>Grande D, Asch DA, Armstrong KA. Do doctors</a:t>
            </a:r>
            <a:r>
              <a:rPr lang="en-US" i="1" baseline="0" dirty="0" smtClean="0"/>
              <a:t> vote? J Gen Intern Med 2007; 22(5): 585-589.</a:t>
            </a:r>
            <a:endParaRPr lang="en-US" i="1" dirty="0" smtClean="0"/>
          </a:p>
          <a:p>
            <a:endParaRPr lang="en-US" dirty="0" smtClean="0"/>
          </a:p>
          <a:p>
            <a:r>
              <a:rPr lang="en-US" sz="1200" b="0" i="0" kern="1200" dirty="0" smtClean="0">
                <a:solidFill>
                  <a:schemeClr val="tx1"/>
                </a:solidFill>
                <a:latin typeface="+mn-lt"/>
                <a:ea typeface="+mn-ea"/>
                <a:cs typeface="+mn-cs"/>
              </a:rPr>
              <a:t>A total of 350,870 participants in the Current Population Survey (CPS) November Voter Supplement from 1996–2002, including 1,274 physicians and 1,886 lawyers; 414,989 participants in the CPS survey from 1976–1982, including 2,033 health professionals.</a:t>
            </a:r>
          </a:p>
        </p:txBody>
      </p:sp>
      <p:sp>
        <p:nvSpPr>
          <p:cNvPr id="4" name="Slide Number Placeholder 3"/>
          <p:cNvSpPr>
            <a:spLocks noGrp="1"/>
          </p:cNvSpPr>
          <p:nvPr>
            <p:ph type="sldNum" sz="quarter" idx="10"/>
          </p:nvPr>
        </p:nvSpPr>
        <p:spPr/>
        <p:txBody>
          <a:bodyPr/>
          <a:lstStyle/>
          <a:p>
            <a:fld id="{C35B8221-7CEF-4F79-9F67-E274FCBAA69E}" type="slidenum">
              <a:rPr lang="en-US" smtClean="0"/>
              <a:pPr/>
              <a:t>29</a:t>
            </a:fld>
            <a:endParaRPr lang="en-US" dirty="0"/>
          </a:p>
        </p:txBody>
      </p:sp>
    </p:spTree>
    <p:extLst>
      <p:ext uri="{BB962C8B-B14F-4D97-AF65-F5344CB8AC3E}">
        <p14:creationId xmlns:p14="http://schemas.microsoft.com/office/powerpoint/2010/main" val="287146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3</a:t>
            </a:fld>
            <a:endParaRPr lang="en-US" dirty="0"/>
          </a:p>
        </p:txBody>
      </p:sp>
    </p:spTree>
    <p:extLst>
      <p:ext uri="{BB962C8B-B14F-4D97-AF65-F5344CB8AC3E}">
        <p14:creationId xmlns:p14="http://schemas.microsoft.com/office/powerpoint/2010/main" val="583087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aseline="0" dirty="0" smtClean="0"/>
              <a:t>[Slate headline shows up first] There is a lot of misinformation among the public. In the case of vaccine deniers, public skepticism has resulted in outbreaks of diseases that were essentially nonexistent. </a:t>
            </a:r>
          </a:p>
          <a:p>
            <a:endParaRPr lang="en-US" baseline="0" dirty="0" smtClean="0"/>
          </a:p>
          <a:p>
            <a:r>
              <a:rPr lang="en-US" baseline="0" dirty="0" smtClean="0"/>
              <a:t>[Second click shows child with measles] Anyone know what this is? Measles! For which we have a safe and effective vaccine. Hospitals dealing with these outbreaks have had to send photos to their staff because most younger people had never seen a case in real life. </a:t>
            </a:r>
          </a:p>
          <a:p>
            <a:endParaRPr lang="en-US" baseline="0" dirty="0" smtClean="0"/>
          </a:p>
          <a:p>
            <a:r>
              <a:rPr lang="en-US" baseline="0" dirty="0" smtClean="0"/>
              <a:t>An Associated Press-GfK poll (methodology here http://ap-gfkpoll.com/poll-methodology) found that 15% of the participants were not too confident or not at all confident that vaccines are safe and effective.</a:t>
            </a:r>
          </a:p>
          <a:p>
            <a:endParaRPr lang="en-US" baseline="0" dirty="0" smtClean="0"/>
          </a:p>
          <a:p>
            <a:r>
              <a:rPr lang="en-US" baseline="0" dirty="0" smtClean="0"/>
              <a:t>Try to think about a time when you read about a bill that would negatively impact your practice or your patients or when you read an article that contained inaccurate medical information; can you remember if a doctor was quoted in the article? Or did you wish that they had accurate medical information or wrote about how the topic would affect your patients or your practice?</a:t>
            </a:r>
          </a:p>
          <a:p>
            <a:endParaRPr lang="en-US" baseline="0" dirty="0" smtClean="0"/>
          </a:p>
          <a:p>
            <a:r>
              <a:rPr lang="en-US" baseline="0" dirty="0" smtClean="0"/>
              <a:t>The majority of bills that impact your patients or your ability to provide care for your patients do not have a doctor's input.</a:t>
            </a:r>
          </a:p>
          <a:p>
            <a:endParaRPr lang="en-US" baseline="0" dirty="0" smtClean="0"/>
          </a:p>
          <a:p>
            <a:r>
              <a:rPr lang="en-US" baseline="0" dirty="0" smtClean="0"/>
              <a:t>The media tends to perpetuate misinformation or choose to only represent a non-fact/science-based viewpoint since controversy sells. By putting yourself out there, you can provide important education about health policies and legislation.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http://www.slate.com/blogs/the_slatest/2014/04/21/scientific_poll_most_americans_question_big_bang.html</a:t>
            </a:r>
          </a:p>
          <a:p>
            <a:endParaRPr lang="en-US" baseline="0"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30</a:t>
            </a:fld>
            <a:endParaRPr lang="en-US" dirty="0"/>
          </a:p>
        </p:txBody>
      </p:sp>
    </p:spTree>
    <p:extLst>
      <p:ext uri="{BB962C8B-B14F-4D97-AF65-F5344CB8AC3E}">
        <p14:creationId xmlns:p14="http://schemas.microsoft.com/office/powerpoint/2010/main" val="120280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a:t>
            </a:r>
            <a:r>
              <a:rPr lang="en-US" baseline="0" dirty="0" smtClean="0"/>
              <a:t> only does the public trust doctors, lawmakers trust doctors as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Legislators</a:t>
            </a:r>
            <a:r>
              <a:rPr lang="en-US" baseline="0" dirty="0" smtClean="0"/>
              <a:t> need doctors – they WANT advice on health policy and they want patient stories that they can share with their colleagues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Lawmakers</a:t>
            </a:r>
            <a:r>
              <a:rPr lang="en-US" baseline="0" dirty="0" smtClean="0"/>
              <a:t> r</a:t>
            </a:r>
            <a:r>
              <a:rPr lang="en-US" dirty="0" smtClean="0"/>
              <a:t>espect physicians, they</a:t>
            </a:r>
            <a:r>
              <a:rPr lang="en-US" baseline="0" dirty="0" smtClean="0"/>
              <a:t> value meeting their constituents and appreciate </a:t>
            </a:r>
            <a:r>
              <a:rPr lang="en-US" dirty="0" smtClean="0"/>
              <a:t>when physicians lobby on behalf of their patients.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Legislators need advice on policy and patient</a:t>
            </a:r>
            <a:r>
              <a:rPr lang="en-US" baseline="0" dirty="0" smtClean="0"/>
              <a:t> stories.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Legislators have told us that they don't necessarily have all the background information needed to make an informed vote – most of the time, they don't know how a bill will affect our patients' health or their medical care. They want physicians as a resource!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Example</a:t>
            </a:r>
            <a:r>
              <a:rPr lang="en-US" baseline="0" dirty="0" smtClean="0"/>
              <a:t>: February 2014, the Missouri House of Representatives had a hearing on a preventive health services bill that would require evidence-based sex education in public schools, improve medical services for survivors of rape, improve access to EC, and improve access to contraceptive services. A doctor in Missouri, Elizabeth Schmidt, volunteered to testify at the hearing, but last minute, they changed the hearing to a different date that conflicted with her work schedule. After she notified them of the schedule conflict, they moved her testimony time to the start of the hearing so that they would be able to hear her statements.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you never know where your local legislator will end up…</a:t>
            </a:r>
          </a:p>
        </p:txBody>
      </p:sp>
      <p:sp>
        <p:nvSpPr>
          <p:cNvPr id="4" name="Slide Number Placeholder 3"/>
          <p:cNvSpPr>
            <a:spLocks noGrp="1"/>
          </p:cNvSpPr>
          <p:nvPr>
            <p:ph type="sldNum" sz="quarter" idx="10"/>
          </p:nvPr>
        </p:nvSpPr>
        <p:spPr/>
        <p:txBody>
          <a:bodyPr/>
          <a:lstStyle/>
          <a:p>
            <a:fld id="{C35B8221-7CEF-4F79-9F67-E274FCBAA69E}" type="slidenum">
              <a:rPr lang="en-US" smtClean="0"/>
              <a:pPr/>
              <a:t>31</a:t>
            </a:fld>
            <a:endParaRPr lang="en-US" dirty="0"/>
          </a:p>
        </p:txBody>
      </p:sp>
    </p:spTree>
    <p:extLst>
      <p:ext uri="{BB962C8B-B14F-4D97-AF65-F5344CB8AC3E}">
        <p14:creationId xmlns:p14="http://schemas.microsoft.com/office/powerpoint/2010/main" val="1461104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example of how physicians can</a:t>
            </a:r>
            <a:r>
              <a:rPr lang="en-US" baseline="0" dirty="0" smtClean="0"/>
              <a:t> change the mind of a lawmaker:</a:t>
            </a:r>
          </a:p>
          <a:p>
            <a:endParaRPr lang="en-US" baseline="0" dirty="0" smtClean="0"/>
          </a:p>
          <a:p>
            <a:r>
              <a:rPr lang="en-US" baseline="0" dirty="0" smtClean="0"/>
              <a:t>This is West Virginia governor Earl Ray Tomblin, who in 2014 was considering whether to sign or veto a ban on abortions after 20 weeks (with only a narrow exception for “medical emergencies”)</a:t>
            </a:r>
          </a:p>
          <a:p>
            <a:endParaRPr lang="en-US" baseline="0" dirty="0" smtClean="0"/>
          </a:p>
          <a:p>
            <a:r>
              <a:rPr lang="en-US" b="1" baseline="0" dirty="0" smtClean="0"/>
              <a:t>This anti-choice Democratic Governor</a:t>
            </a:r>
            <a:r>
              <a:rPr lang="en-US" baseline="0" dirty="0" smtClean="0"/>
              <a:t> vetoed the ban and pointed out that he was influenced by the medical community.</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32</a:t>
            </a:fld>
            <a:endParaRPr lang="en-US" dirty="0"/>
          </a:p>
        </p:txBody>
      </p:sp>
    </p:spTree>
    <p:extLst>
      <p:ext uri="{BB962C8B-B14F-4D97-AF65-F5344CB8AC3E}">
        <p14:creationId xmlns:p14="http://schemas.microsoft.com/office/powerpoint/2010/main" val="2967071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features</a:t>
            </a:r>
            <a:r>
              <a:rPr lang="en-US" baseline="0" dirty="0" smtClean="0"/>
              <a:t> two of our doctors, Serina Floyd and Jamila Perritt, awaiting the decision for Whole Woman’s Health v. Hellerstedt on the steps of the Supreme Court. </a:t>
            </a:r>
          </a:p>
          <a:p>
            <a:endParaRPr lang="en-US" baseline="0" dirty="0" smtClean="0"/>
          </a:p>
          <a:p>
            <a:r>
              <a:rPr lang="en-US" dirty="0" smtClean="0"/>
              <a:t>The SCOTUS decision</a:t>
            </a:r>
            <a:r>
              <a:rPr lang="en-US" baseline="0" dirty="0" smtClean="0"/>
              <a:t> in this case was the result of a massive collaboration between providers, clinics, attorneys, and advocates. At each step of the way, physician advocacy was an essential part of the process. Things like sharing stories with the media, contributing to amicus briefs, researching and publishing on the negative effects of TRAP laws. </a:t>
            </a:r>
          </a:p>
          <a:p>
            <a:endParaRPr lang="en-US" baseline="0" dirty="0" smtClean="0"/>
          </a:p>
          <a:p>
            <a:r>
              <a:rPr lang="en-US" baseline="0" dirty="0" smtClean="0"/>
              <a:t>The AMA created the </a:t>
            </a:r>
            <a:r>
              <a:rPr lang="en-US" i="1" dirty="0" smtClean="0"/>
              <a:t>Declaration of Professional Responsibility</a:t>
            </a:r>
            <a:r>
              <a:rPr lang="en-US" dirty="0" smtClean="0"/>
              <a:t>,</a:t>
            </a:r>
            <a:r>
              <a:rPr lang="en-US" baseline="0" dirty="0" smtClean="0"/>
              <a:t> </a:t>
            </a:r>
            <a:r>
              <a:rPr lang="en-US" sz="1200" b="0" i="0" kern="1200" dirty="0" smtClean="0">
                <a:solidFill>
                  <a:schemeClr val="tx1"/>
                </a:solidFill>
                <a:effectLst/>
                <a:latin typeface="+mn-lt"/>
                <a:ea typeface="+mn-ea"/>
                <a:cs typeface="+mn-cs"/>
              </a:rPr>
              <a:t>an oath by which 21</a:t>
            </a:r>
            <a:r>
              <a:rPr lang="en-US" sz="1200" b="0" i="0" kern="1200" baseline="30000" dirty="0" smtClean="0">
                <a:solidFill>
                  <a:schemeClr val="tx1"/>
                </a:solidFill>
                <a:effectLst/>
                <a:latin typeface="+mn-lt"/>
                <a:ea typeface="+mn-ea"/>
                <a:cs typeface="+mn-cs"/>
              </a:rPr>
              <a:t>st</a:t>
            </a:r>
            <a:r>
              <a:rPr lang="en-US" sz="1200" b="0" i="0" kern="1200" dirty="0" smtClean="0">
                <a:solidFill>
                  <a:schemeClr val="tx1"/>
                </a:solidFill>
                <a:effectLst/>
                <a:latin typeface="+mn-lt"/>
                <a:ea typeface="+mn-ea"/>
                <a:cs typeface="+mn-cs"/>
              </a:rPr>
              <a:t> century physicians can publicly uphold and celebrate the ideals that, have inspired individuals to enter medicine and the conduct that has earned society's trust in the healing profession. The duties the </a:t>
            </a:r>
            <a:r>
              <a:rPr lang="en-US" sz="1200" b="0" i="1" kern="1200" dirty="0" smtClean="0">
                <a:solidFill>
                  <a:schemeClr val="tx1"/>
                </a:solidFill>
                <a:effectLst/>
                <a:latin typeface="+mn-lt"/>
                <a:ea typeface="+mn-ea"/>
                <a:cs typeface="+mn-cs"/>
              </a:rPr>
              <a:t>Declaration</a:t>
            </a:r>
            <a:r>
              <a:rPr lang="en-US" sz="1200" b="0" i="0" kern="1200" dirty="0" smtClean="0">
                <a:solidFill>
                  <a:schemeClr val="tx1"/>
                </a:solidFill>
                <a:effectLst/>
                <a:latin typeface="+mn-lt"/>
                <a:ea typeface="+mn-ea"/>
                <a:cs typeface="+mn-cs"/>
              </a:rPr>
              <a:t> imposes transcend physician roles and specialties, professional associations, geographic boundaries, and political divides.</a:t>
            </a:r>
            <a:r>
              <a:rPr lang="en-US" sz="1200" b="0" i="0" kern="1200" baseline="0" dirty="0" smtClean="0">
                <a:solidFill>
                  <a:schemeClr val="tx1"/>
                </a:solidFill>
                <a:effectLst/>
                <a:latin typeface="+mn-lt"/>
                <a:ea typeface="+mn-ea"/>
                <a:cs typeface="+mn-cs"/>
              </a:rPr>
              <a:t> </a:t>
            </a:r>
          </a:p>
          <a:p>
            <a:endParaRPr lang="en-US" dirty="0" smtClean="0"/>
          </a:p>
          <a:p>
            <a:r>
              <a:rPr lang="en-US" dirty="0" smtClean="0"/>
              <a:t>Advocacy is one way</a:t>
            </a:r>
            <a:r>
              <a:rPr lang="en-US" baseline="0" dirty="0" smtClean="0"/>
              <a:t> </a:t>
            </a:r>
            <a:r>
              <a:rPr lang="en-US" dirty="0" smtClean="0"/>
              <a:t>to fulfill that obligation to our patients and to society.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33</a:t>
            </a:fld>
            <a:endParaRPr lang="en-US" dirty="0"/>
          </a:p>
        </p:txBody>
      </p:sp>
    </p:spTree>
    <p:extLst>
      <p:ext uri="{BB962C8B-B14F-4D97-AF65-F5344CB8AC3E}">
        <p14:creationId xmlns:p14="http://schemas.microsoft.com/office/powerpoint/2010/main" val="2940777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Survey of a nationally</a:t>
            </a:r>
            <a:r>
              <a:rPr lang="en-US" baseline="0" dirty="0" smtClean="0"/>
              <a:t> representative sample of physicians in three primary care specialties (general internal medicine, family practice, pediatrics) and three non-primary care specialties (general surgery, anesthesiology, cardiology)</a:t>
            </a:r>
          </a:p>
          <a:p>
            <a:endParaRPr lang="en-US" baseline="0" dirty="0" smtClean="0"/>
          </a:p>
          <a:p>
            <a:r>
              <a:rPr lang="en-US" baseline="0" dirty="0" smtClean="0"/>
              <a:t>This graph shows that physicians believe that advocacy is important. But our beliefs don't match up with our actions. This may reflect that physicians experience many barriers to advocacy, one of which might be lack of training and mentorship or lack of guidance on how to advocate with competing professional and personal responsibilities. </a:t>
            </a:r>
          </a:p>
          <a:p>
            <a:endParaRPr lang="en-US" baseline="0" dirty="0" smtClean="0"/>
          </a:p>
          <a:p>
            <a:r>
              <a:rPr lang="en-US" baseline="0" dirty="0" smtClean="0"/>
              <a:t>[Specifics about the study – if asked or if time allows] Physicians rated all three advocacy roles as important and the importance remained high when broken down by specialty (&gt;87%). While physicians overall believe they have professional responsibilities to promote health outside of their clinical practice, there is discrepancy between the values of physicians and participation, particularly for political involvement and collective advocacy. </a:t>
            </a:r>
          </a:p>
          <a:p>
            <a:endParaRPr lang="en-US" baseline="0" dirty="0" smtClean="0"/>
          </a:p>
          <a:p>
            <a:r>
              <a:rPr lang="en-US" baseline="0" dirty="0" smtClean="0"/>
              <a:t>They were asked to rate three types of advocacy roles that physicians may engage in: community participation, political involvement, and collective advocacy.</a:t>
            </a:r>
          </a:p>
          <a:p>
            <a:endParaRPr lang="en-US" baseline="0" dirty="0" smtClean="0"/>
          </a:p>
          <a:p>
            <a:r>
              <a:rPr lang="en-US" baseline="0" dirty="0" smtClean="0"/>
              <a:t>For each role, they were asked to rate the importance on a four-point scale and assess whether each physician had acted in each of the three roles in the past three years.</a:t>
            </a:r>
          </a:p>
          <a:p>
            <a:endParaRPr lang="en-US" baseline="0" dirty="0" smtClean="0"/>
          </a:p>
          <a:p>
            <a:r>
              <a:rPr lang="en-US" baseline="0" dirty="0" smtClean="0"/>
              <a:t>Community participation was defined as a physician providing health-related expertise to local community organizations, such as school boards and local media.</a:t>
            </a:r>
          </a:p>
          <a:p>
            <a:endParaRPr lang="en-US" baseline="0" dirty="0" smtClean="0"/>
          </a:p>
          <a:p>
            <a:r>
              <a:rPr lang="en-US" baseline="0" dirty="0" smtClean="0"/>
              <a:t>Political involvement was defined as a political activity other than voting in health-related matters at the local, state, or national level.</a:t>
            </a:r>
          </a:p>
          <a:p>
            <a:endParaRPr lang="en-US" baseline="0" dirty="0" smtClean="0"/>
          </a:p>
          <a:p>
            <a:r>
              <a:rPr lang="en-US" baseline="0" dirty="0" smtClean="0"/>
              <a:t>Collective advocacy was defined as encouraging medical organizations to advocate for public health or policy issue not primarily concerned with physician welfare.</a:t>
            </a:r>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34</a:t>
            </a:fld>
            <a:endParaRPr lang="en-US" dirty="0"/>
          </a:p>
        </p:txBody>
      </p:sp>
    </p:spTree>
    <p:extLst>
      <p:ext uri="{BB962C8B-B14F-4D97-AF65-F5344CB8AC3E}">
        <p14:creationId xmlns:p14="http://schemas.microsoft.com/office/powerpoint/2010/main" val="316610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aseline="0" dirty="0" smtClean="0"/>
              <a:t>So maybe by now you’ve decided to engage in advocacy work – what does this mean for your career and personal life? What if you’re working on stigmatized issues like firearm control or abortion?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important first question is “What’s my institution’s policy?” It can be helpful to identify and contact your organization’s public affairs or PR office proactively. They may have media guidelines on whether you can speak publicly and if you can use your work credentials.</a:t>
            </a:r>
          </a:p>
          <a:p>
            <a:endParaRPr lang="en-US" baseline="0" dirty="0" smtClean="0"/>
          </a:p>
          <a:p>
            <a:r>
              <a:rPr lang="en-US" baseline="0" dirty="0" smtClean="0"/>
              <a:t>Another important question is: How does advocacy fit into my career path? What can I take on and still fulfill my other obligations? </a:t>
            </a:r>
          </a:p>
          <a:p>
            <a:r>
              <a:rPr lang="en-US" baseline="0" dirty="0" smtClean="0"/>
              <a:t>Related to this is: Will advocacy help improve my satisfaction with my job? There is a high rate of burnout among physicians – advocacy can be a way to remind yourself why you chose to become a doctor, help you address some of the social and political determinants of health, and connect you to the community.</a:t>
            </a:r>
          </a:p>
          <a:p>
            <a:endParaRPr lang="en-US" baseline="0" dirty="0" smtClean="0"/>
          </a:p>
          <a:p>
            <a:r>
              <a:rPr lang="en-US" baseline="0" dirty="0" smtClean="0"/>
              <a:t>It’s also important to consider the possible effects on your personal life. How will advocacy affect your family and friend relationships, especially if you’re advocating about a stigmatized topic?</a:t>
            </a:r>
          </a:p>
          <a:p>
            <a:endParaRPr lang="en-US" baseline="0" dirty="0" smtClean="0"/>
          </a:p>
          <a:p>
            <a:r>
              <a:rPr lang="en-US" baseline="0" dirty="0" smtClean="0"/>
              <a:t>Might you risk criticism or alienation from colleagues? What are your support networks if this happens?</a:t>
            </a:r>
          </a:p>
          <a:p>
            <a:r>
              <a:rPr lang="en-US" baseline="0" dirty="0" smtClean="0"/>
              <a:t>Conversely, might you receive unexpected support from colleagues, or gain allies to advocate with you? </a:t>
            </a:r>
          </a:p>
          <a:p>
            <a:endParaRPr lang="en-US" baseline="0" dirty="0" smtClean="0"/>
          </a:p>
          <a:p>
            <a:r>
              <a:rPr lang="en-US" baseline="0" dirty="0" smtClean="0"/>
              <a:t>The bottom line is that any shift in your career trajectory can change your personal and professional lives – it’s important to consider the potential for both positive and negative effects. </a:t>
            </a:r>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35</a:t>
            </a:fld>
            <a:endParaRPr lang="en-US" dirty="0"/>
          </a:p>
        </p:txBody>
      </p:sp>
    </p:spTree>
    <p:extLst>
      <p:ext uri="{BB962C8B-B14F-4D97-AF65-F5344CB8AC3E}">
        <p14:creationId xmlns:p14="http://schemas.microsoft.com/office/powerpoint/2010/main" val="2270449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talked about why advocacy is</a:t>
            </a:r>
            <a:r>
              <a:rPr lang="en-US" baseline="0" dirty="0" smtClean="0"/>
              <a:t> needed and why physicians are ideal advocates.</a:t>
            </a:r>
          </a:p>
          <a:p>
            <a:endParaRPr lang="en-US" baseline="0" dirty="0" smtClean="0"/>
          </a:p>
          <a:p>
            <a:r>
              <a:rPr lang="en-US" baseline="0" dirty="0" smtClean="0"/>
              <a:t>Let’s talk about the skills you’ll need to be an effective advocate. </a:t>
            </a:r>
          </a:p>
          <a:p>
            <a:endParaRPr lang="en-US" baseline="0" dirty="0" smtClean="0"/>
          </a:p>
          <a:p>
            <a:r>
              <a:rPr lang="en-US" dirty="0" smtClean="0"/>
              <a:t>Advocacy is doable - you need skills</a:t>
            </a:r>
            <a:r>
              <a:rPr lang="en-US" baseline="0" dirty="0" smtClean="0"/>
              <a:t> and a strategic approach.</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36</a:t>
            </a:fld>
            <a:endParaRPr lang="en-US" dirty="0"/>
          </a:p>
        </p:txBody>
      </p:sp>
    </p:spTree>
    <p:extLst>
      <p:ext uri="{BB962C8B-B14F-4D97-AF65-F5344CB8AC3E}">
        <p14:creationId xmlns:p14="http://schemas.microsoft.com/office/powerpoint/2010/main" val="1745842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As doctors, you are</a:t>
            </a:r>
            <a:r>
              <a:rPr lang="en-US" baseline="0" dirty="0" smtClean="0"/>
              <a:t> poised to be excellent advocates. You have a breadth of</a:t>
            </a:r>
            <a:r>
              <a:rPr lang="en-US" dirty="0" smtClean="0"/>
              <a:t> first</a:t>
            </a:r>
            <a:r>
              <a:rPr lang="en-US" baseline="0" dirty="0" smtClean="0"/>
              <a:t>hand experiences and patient stories to draw on.</a:t>
            </a:r>
          </a:p>
          <a:p>
            <a:pPr eaLnBrk="1" hangingPunct="1"/>
            <a:endParaRPr lang="en-US" baseline="0" dirty="0" smtClean="0"/>
          </a:p>
          <a:p>
            <a:pPr eaLnBrk="1" hangingPunct="1"/>
            <a:r>
              <a:rPr lang="en-US" baseline="0" dirty="0" smtClean="0"/>
              <a:t>Physicians have high public trust. You can ground your advocacy in evidence.</a:t>
            </a:r>
          </a:p>
          <a:p>
            <a:pPr eaLnBrk="1" hangingPunct="1"/>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skills you already use to advocate for individual patients can be used for policy advocacy.</a:t>
            </a:r>
          </a:p>
        </p:txBody>
      </p:sp>
      <p:sp>
        <p:nvSpPr>
          <p:cNvPr id="4" name="Slide Number Placeholder 3"/>
          <p:cNvSpPr>
            <a:spLocks noGrp="1"/>
          </p:cNvSpPr>
          <p:nvPr>
            <p:ph type="sldNum" sz="quarter" idx="10"/>
          </p:nvPr>
        </p:nvSpPr>
        <p:spPr/>
        <p:txBody>
          <a:bodyPr/>
          <a:lstStyle/>
          <a:p>
            <a:fld id="{C35B8221-7CEF-4F79-9F67-E274FCBAA69E}" type="slidenum">
              <a:rPr lang="en-US" smtClean="0"/>
              <a:pPr/>
              <a:t>37</a:t>
            </a:fld>
            <a:endParaRPr lang="en-US" dirty="0"/>
          </a:p>
        </p:txBody>
      </p:sp>
    </p:spTree>
    <p:extLst>
      <p:ext uri="{BB962C8B-B14F-4D97-AF65-F5344CB8AC3E}">
        <p14:creationId xmlns:p14="http://schemas.microsoft.com/office/powerpoint/2010/main" val="879103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aseline="0" dirty="0" smtClean="0"/>
              <a:t>Advocacy consists of developing the skills and advantages that you already have.</a:t>
            </a:r>
          </a:p>
          <a:p>
            <a:pPr eaLnBrk="1" hangingPunct="1"/>
            <a:endParaRPr lang="en-US" baseline="0" dirty="0" smtClean="0"/>
          </a:p>
          <a:p>
            <a:pPr eaLnBrk="1" hangingPunct="1"/>
            <a:r>
              <a:rPr lang="en-US" baseline="0" dirty="0" smtClean="0"/>
              <a:t>You want to first identify the issue you want to address then decide what kind of impact you want to make – who is your target audience? What are their priorities? What is your “ask” or request or call to action? What do you want your audience to do?</a:t>
            </a:r>
          </a:p>
          <a:p>
            <a:pPr eaLnBrk="1" hangingPunct="1"/>
            <a:endParaRPr lang="en-US" baseline="0" dirty="0" smtClean="0"/>
          </a:p>
          <a:p>
            <a:pPr eaLnBrk="1" hangingPunct="1"/>
            <a:r>
              <a:rPr lang="en-US" baseline="0" dirty="0" smtClean="0"/>
              <a:t>Draw on patient stories – consider what details you should include and what details you should leave out – what parts of the story are compelling or will move the audience? What details will drive home your message?</a:t>
            </a:r>
          </a:p>
          <a:p>
            <a:pPr eaLnBrk="1" hangingPunct="1"/>
            <a:endParaRPr lang="en-US" baseline="0" dirty="0" smtClean="0"/>
          </a:p>
          <a:p>
            <a:pPr eaLnBrk="1" hangingPunct="1"/>
            <a:r>
              <a:rPr lang="en-US" baseline="0" dirty="0" smtClean="0"/>
              <a:t>[Note to speaker – consider adding a personal story that you have used in an advocacy setting]</a:t>
            </a:r>
          </a:p>
          <a:p>
            <a:pPr eaLnBrk="1" hangingPunct="1"/>
            <a:endParaRPr lang="en-US" baseline="0" dirty="0" smtClean="0"/>
          </a:p>
          <a:p>
            <a:pPr eaLnBrk="1" hangingPunct="1"/>
            <a:r>
              <a:rPr lang="en-US" baseline="0" dirty="0" smtClean="0"/>
              <a:t>How do you want to get your message out? Through the media? With Legislators? Through a clinic or hospital committee?</a:t>
            </a:r>
          </a:p>
          <a:p>
            <a:pPr eaLnBrk="1" hangingPunct="1"/>
            <a:endParaRPr lang="en-US" baseline="0" dirty="0" smtClean="0"/>
          </a:p>
          <a:p>
            <a:pPr eaLnBrk="1" hangingPunct="1"/>
            <a:r>
              <a:rPr lang="en-US" baseline="0" dirty="0" smtClean="0"/>
              <a:t>Seek &amp; identify  critical strategic relationships that leveraged his or her own expertise &amp; experience to achieve broader effect.</a:t>
            </a:r>
          </a:p>
        </p:txBody>
      </p:sp>
      <p:sp>
        <p:nvSpPr>
          <p:cNvPr id="4" name="Slide Number Placeholder 3"/>
          <p:cNvSpPr>
            <a:spLocks noGrp="1"/>
          </p:cNvSpPr>
          <p:nvPr>
            <p:ph type="sldNum" sz="quarter" idx="10"/>
          </p:nvPr>
        </p:nvSpPr>
        <p:spPr/>
        <p:txBody>
          <a:bodyPr/>
          <a:lstStyle/>
          <a:p>
            <a:fld id="{C35B8221-7CEF-4F79-9F67-E274FCBAA69E}" type="slidenum">
              <a:rPr lang="en-US" smtClean="0"/>
              <a:pPr/>
              <a:t>38</a:t>
            </a:fld>
            <a:endParaRPr lang="en-US" dirty="0"/>
          </a:p>
        </p:txBody>
      </p:sp>
    </p:spTree>
    <p:extLst>
      <p:ext uri="{BB962C8B-B14F-4D97-AF65-F5344CB8AC3E}">
        <p14:creationId xmlns:p14="http://schemas.microsoft.com/office/powerpoint/2010/main" val="1829406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a:t>
            </a:r>
            <a:r>
              <a:rPr lang="en-US" dirty="0" smtClean="0"/>
              <a:t>(allow PowerPoint </a:t>
            </a:r>
            <a:r>
              <a:rPr lang="en-US" dirty="0" smtClean="0"/>
              <a:t>to play the embedded video)</a:t>
            </a:r>
          </a:p>
          <a:p>
            <a:r>
              <a:rPr lang="en-US" dirty="0" smtClean="0">
                <a:latin typeface="+mn-lt"/>
              </a:rPr>
              <a:t>The bedrock of writing and speaking about the human impact of law and policy</a:t>
            </a:r>
          </a:p>
          <a:p>
            <a:r>
              <a:rPr lang="en-US" dirty="0" smtClean="0">
                <a:latin typeface="+mn-lt"/>
              </a:rPr>
              <a:t>Stories make people connect emotionally with the need for patient health care. They can be persuaded by stories while research findings leave them cold.</a:t>
            </a:r>
          </a:p>
          <a:p>
            <a:pPr eaLnBrk="1" hangingPunct="1"/>
            <a:r>
              <a:rPr lang="en-US" baseline="0" dirty="0" smtClean="0"/>
              <a:t>Dr. Lin-Fan Wang</a:t>
            </a:r>
            <a:r>
              <a:rPr lang="en-US" baseline="0" dirty="0" smtClean="0"/>
              <a:t>, ARSHEP faculty &amp; </a:t>
            </a:r>
            <a:r>
              <a:rPr lang="en-US" baseline="0" dirty="0" smtClean="0"/>
              <a:t>alumna of the Physicians for Reproductive Health Leadership Training Academy, spoke at the “Not My Boss's Business” Rally during the Supreme Court hearing on insurance coverage for contraception through the Affordable Care Act. This happened while she was the Reproductive Health Advocacy Fellow at Physicians for Reproductive Health</a:t>
            </a:r>
            <a:r>
              <a:rPr lang="en-US" baseline="0" dirty="0" smtClean="0"/>
              <a:t>.</a:t>
            </a:r>
          </a:p>
          <a:p>
            <a:pPr eaLnBrk="1" hangingPunct="1"/>
            <a:endParaRPr lang="en-US" baseline="0" dirty="0" smtClean="0"/>
          </a:p>
          <a:p>
            <a:pPr eaLnBrk="1" hangingPunct="1"/>
            <a:r>
              <a:rPr lang="en-US" baseline="0" dirty="0" smtClean="0"/>
              <a:t>As you watch, write down some notes of what she did that was effective.</a:t>
            </a:r>
          </a:p>
          <a:p>
            <a:endParaRPr lang="en-US"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39</a:t>
            </a:fld>
            <a:endParaRPr lang="en-US" dirty="0"/>
          </a:p>
        </p:txBody>
      </p:sp>
    </p:spTree>
    <p:extLst>
      <p:ext uri="{BB962C8B-B14F-4D97-AF65-F5344CB8AC3E}">
        <p14:creationId xmlns:p14="http://schemas.microsoft.com/office/powerpoint/2010/main" val="115391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the end of this session, participants will be able to… [list objectives]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4</a:t>
            </a:fld>
            <a:endParaRPr lang="en-US" dirty="0"/>
          </a:p>
        </p:txBody>
      </p:sp>
    </p:spTree>
    <p:extLst>
      <p:ext uri="{BB962C8B-B14F-4D97-AF65-F5344CB8AC3E}">
        <p14:creationId xmlns:p14="http://schemas.microsoft.com/office/powerpoint/2010/main" val="4117998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defRPr/>
            </a:pPr>
            <a:r>
              <a:rPr lang="en-US" dirty="0" smtClean="0"/>
              <a:t>[slide appears empty</a:t>
            </a:r>
            <a:r>
              <a:rPr lang="en-US" baseline="0" dirty="0" smtClean="0"/>
              <a:t> at first, bullet points appear after mouse click]</a:t>
            </a:r>
            <a:endParaRPr lang="en-US" dirty="0" smtClean="0"/>
          </a:p>
          <a:p>
            <a:pPr marL="228600" indent="-228600">
              <a:buAutoNum type="arabicPeriod"/>
              <a:defRPr/>
            </a:pPr>
            <a:r>
              <a:rPr lang="en-US" dirty="0" smtClean="0"/>
              <a:t>Summarized patients’ stories</a:t>
            </a:r>
            <a:r>
              <a:rPr lang="en-US" baseline="0" dirty="0" smtClean="0"/>
              <a:t> </a:t>
            </a:r>
            <a:r>
              <a:rPr lang="en-US" dirty="0" smtClean="0"/>
              <a:t>and how particular proposed</a:t>
            </a:r>
            <a:r>
              <a:rPr lang="en-US" baseline="0" dirty="0" smtClean="0"/>
              <a:t> or existing</a:t>
            </a:r>
            <a:r>
              <a:rPr lang="en-US" dirty="0" smtClean="0"/>
              <a:t> law or policy might hurt or helped her</a:t>
            </a:r>
          </a:p>
          <a:p>
            <a:pPr marL="228600" indent="-228600">
              <a:buAutoNum type="arabicPeriod"/>
              <a:defRPr/>
            </a:pPr>
            <a:r>
              <a:rPr lang="en-US" dirty="0" smtClean="0"/>
              <a:t>Used lay terms, not medical jargon</a:t>
            </a:r>
          </a:p>
          <a:p>
            <a:pPr marL="228600" indent="-228600">
              <a:buAutoNum type="arabicPeriod"/>
              <a:defRPr/>
            </a:pPr>
            <a:r>
              <a:rPr lang="en-US" dirty="0" smtClean="0"/>
              <a:t>Provided a</a:t>
            </a:r>
            <a:r>
              <a:rPr lang="en-US" baseline="0" dirty="0" smtClean="0"/>
              <a:t> few details about the patient to make her come alive – age, children, partner, career, emotions, her concerns</a:t>
            </a:r>
          </a:p>
          <a:p>
            <a:pPr marL="228600" indent="-228600">
              <a:buAutoNum type="arabicPeriod"/>
              <a:defRPr/>
            </a:pPr>
            <a:r>
              <a:rPr lang="en-US" baseline="0" dirty="0" smtClean="0"/>
              <a:t>Let her passion show – emotional reaction to her patient's situation, compassion</a:t>
            </a:r>
          </a:p>
          <a:p>
            <a:pPr marL="228600" indent="-228600">
              <a:buAutoNum type="arabicPeriod"/>
              <a:defRPr/>
            </a:pPr>
            <a:r>
              <a:rPr lang="en-US" baseline="0" dirty="0" smtClean="0"/>
              <a:t>Used pseudonym  – leave out, change minor details (type of employment, number of children) or combine stories so that the patient cannot be identified but you keep the core truth of the story, you can also ask patients if you can use their story – they can be active participant in advocacy</a:t>
            </a:r>
          </a:p>
          <a:p>
            <a:pPr marL="228600" indent="-228600">
              <a:buAutoNum type="arabicPeriod"/>
              <a:defRPr/>
            </a:pPr>
            <a:r>
              <a:rPr lang="en-US" baseline="0" dirty="0" smtClean="0"/>
              <a:t>Ended with an ask – what do you want the audience to do?</a:t>
            </a:r>
            <a:endParaRPr lang="en-US" dirty="0" smtClean="0"/>
          </a:p>
          <a:p>
            <a:pPr defTabSz="933237">
              <a:defRPr/>
            </a:pPr>
            <a:r>
              <a:rPr lang="en-US" b="0" dirty="0" smtClean="0"/>
              <a:t>If you don't have a story of your own that applies, use one from a colleague and attribute it to her or him. Don’t make something</a:t>
            </a:r>
            <a:r>
              <a:rPr lang="en-US" b="0" baseline="0" dirty="0" smtClean="0"/>
              <a:t> up! </a:t>
            </a:r>
            <a:endParaRPr lang="en-US" b="0"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40</a:t>
            </a:fld>
            <a:endParaRPr lang="en-US" dirty="0"/>
          </a:p>
        </p:txBody>
      </p:sp>
    </p:spTree>
    <p:extLst>
      <p:ext uri="{BB962C8B-B14F-4D97-AF65-F5344CB8AC3E}">
        <p14:creationId xmlns:p14="http://schemas.microsoft.com/office/powerpoint/2010/main" val="2083986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b="0" dirty="0" smtClean="0"/>
              <a:t>Physicians for Reproductive Health filed amicus brief before the United States Supreme Court in </a:t>
            </a:r>
            <a:r>
              <a:rPr lang="en-US" b="0" i="1" dirty="0" smtClean="0"/>
              <a:t>Whole Woman’s Health v. Hellerstedt </a:t>
            </a:r>
            <a:r>
              <a:rPr lang="en-US" b="0" i="0" dirty="0" smtClean="0"/>
              <a:t>to tell the stories of abortion providers in our</a:t>
            </a:r>
            <a:r>
              <a:rPr lang="en-US" b="0" i="0" baseline="0" dirty="0" smtClean="0"/>
              <a:t> own voices. </a:t>
            </a:r>
          </a:p>
          <a:p>
            <a:pPr marL="0" marR="0" indent="0" defTabSz="91440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en-US" b="0" kern="1200" dirty="0" smtClean="0">
                <a:solidFill>
                  <a:schemeClr val="tx1"/>
                </a:solidFill>
              </a:rPr>
              <a:t>“My goal as an abortion provider is to create a non-judgmental space for women to make their decision and to provide the best quality medical care. I feel really good providing this care because I know I’m helping these women when they need it. That’s my calling as a doctor.” </a:t>
            </a:r>
            <a:r>
              <a:rPr lang="en-US" kern="1200" dirty="0" smtClean="0">
                <a:solidFill>
                  <a:schemeClr val="tx1"/>
                </a:solidFill>
              </a:rPr>
              <a:t> Sarah Wallett, MD, MPH, Kentucky</a:t>
            </a:r>
          </a:p>
          <a:p>
            <a:pPr marL="0" marR="0" indent="0" defTabSz="914400" eaLnBrk="1" fontAlgn="auto" latinLnBrk="0" hangingPunct="1">
              <a:lnSpc>
                <a:spcPct val="100000"/>
              </a:lnSpc>
              <a:spcBef>
                <a:spcPts val="0"/>
              </a:spcBef>
              <a:spcAft>
                <a:spcPts val="0"/>
              </a:spcAft>
              <a:buClrTx/>
              <a:buSzTx/>
              <a:buFontTx/>
              <a:buNone/>
              <a:tabLst/>
              <a:defRPr/>
            </a:pPr>
            <a:endParaRPr lang="en-US" b="0" i="0" dirty="0" smtClean="0"/>
          </a:p>
          <a:p>
            <a:pPr marL="0" marR="0" lvl="6" indent="0" defTabSz="914400" eaLnBrk="1" fontAlgn="auto" latinLnBrk="0" hangingPunct="1">
              <a:lnSpc>
                <a:spcPct val="100000"/>
              </a:lnSpc>
              <a:spcBef>
                <a:spcPts val="0"/>
              </a:spcBef>
              <a:spcAft>
                <a:spcPts val="0"/>
              </a:spcAft>
              <a:buClrTx/>
              <a:buSzTx/>
              <a:buFontTx/>
              <a:buNone/>
              <a:tabLst/>
              <a:defRPr/>
            </a:pPr>
            <a:r>
              <a:rPr lang="en-US" b="0" kern="1200" dirty="0" smtClean="0">
                <a:solidFill>
                  <a:schemeClr val="tx1"/>
                </a:solidFill>
              </a:rPr>
              <a:t>“My belief in God tells me that the most important thing you can do for another human being is to help them in their time of need. That’s why I have provided abortions full-time since 2009. I do not miss my easier path. I know that providing abortion care is just and noble and right.” </a:t>
            </a:r>
            <a:r>
              <a:rPr lang="en-US" kern="1200" dirty="0" smtClean="0">
                <a:solidFill>
                  <a:schemeClr val="tx1"/>
                </a:solidFill>
              </a:rPr>
              <a:t> Willie Parker, MD, MPH, MSc, Birmingham, AL</a:t>
            </a:r>
            <a:endParaRPr lang="en-US" b="0" i="0" dirty="0" smtClean="0"/>
          </a:p>
          <a:p>
            <a:pPr marL="0" marR="0" indent="0" defTabSz="914400" eaLnBrk="1" fontAlgn="auto" latinLnBrk="0" hangingPunct="1">
              <a:lnSpc>
                <a:spcPct val="100000"/>
              </a:lnSpc>
              <a:spcBef>
                <a:spcPts val="0"/>
              </a:spcBef>
              <a:spcAft>
                <a:spcPts val="0"/>
              </a:spcAft>
              <a:buClrTx/>
              <a:buSzTx/>
              <a:buFontTx/>
              <a:buNone/>
              <a:tabLst/>
              <a:defRPr/>
            </a:pPr>
            <a:endParaRPr lang="en-US" b="0" i="0" dirty="0" smtClean="0"/>
          </a:p>
          <a:p>
            <a:pPr marL="0" marR="0" indent="0" defTabSz="914400" eaLnBrk="1" fontAlgn="auto" latinLnBrk="0" hangingPunct="1">
              <a:lnSpc>
                <a:spcPct val="100000"/>
              </a:lnSpc>
              <a:spcBef>
                <a:spcPts val="0"/>
              </a:spcBef>
              <a:spcAft>
                <a:spcPts val="0"/>
              </a:spcAft>
              <a:buClrTx/>
              <a:buSzTx/>
              <a:buFontTx/>
              <a:buNone/>
              <a:tabLst/>
              <a:defRPr/>
            </a:pPr>
            <a:r>
              <a:rPr lang="en-US" b="0" i="0" dirty="0" smtClean="0"/>
              <a:t>While</a:t>
            </a:r>
            <a:r>
              <a:rPr lang="en-US" b="0" i="0" baseline="0" dirty="0" smtClean="0"/>
              <a:t> these stories weren’t specifically mentioned in the oral arguments or the court’s decision, the brief was submitted because so often abortion providers have someone else telling their story for them.</a:t>
            </a:r>
          </a:p>
          <a:p>
            <a:pPr marL="0" marR="0" indent="0" defTabSz="91440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en-US" b="0" i="0" dirty="0" smtClean="0"/>
              <a:t>https://www.memphisdailynews.com/Editorial_Images/26169.jpg</a:t>
            </a:r>
          </a:p>
          <a:p>
            <a:endParaRPr lang="en-US" dirty="0"/>
          </a:p>
        </p:txBody>
      </p:sp>
    </p:spTree>
    <p:extLst>
      <p:ext uri="{BB962C8B-B14F-4D97-AF65-F5344CB8AC3E}">
        <p14:creationId xmlns:p14="http://schemas.microsoft.com/office/powerpoint/2010/main" val="2277503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a:t>
            </a:r>
            <a:r>
              <a:rPr lang="en-US" baseline="0" dirty="0" smtClean="0"/>
              <a:t> of various ways to advocate</a:t>
            </a:r>
          </a:p>
          <a:p>
            <a:r>
              <a:rPr lang="en-US" baseline="0" dirty="0" smtClean="0"/>
              <a:t>Will not cover all different types of advocacy, also will not go into depth</a:t>
            </a:r>
          </a:p>
          <a:p>
            <a:r>
              <a:rPr lang="en-US" baseline="0" dirty="0" smtClean="0"/>
              <a:t>But will provide resources at the end if you want more resources or training</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42</a:t>
            </a:fld>
            <a:endParaRPr lang="en-US" dirty="0"/>
          </a:p>
        </p:txBody>
      </p:sp>
    </p:spTree>
    <p:extLst>
      <p:ext uri="{BB962C8B-B14F-4D97-AF65-F5344CB8AC3E}">
        <p14:creationId xmlns:p14="http://schemas.microsoft.com/office/powerpoint/2010/main" val="2186501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time or</a:t>
            </a:r>
            <a:r>
              <a:rPr lang="en-US" baseline="0" dirty="0" smtClean="0"/>
              <a:t> are speaking with a</a:t>
            </a:r>
            <a:r>
              <a:rPr lang="en-US" dirty="0" smtClean="0"/>
              <a:t> more experienced audience, you could elicit personal</a:t>
            </a:r>
            <a:r>
              <a:rPr lang="en-US" baseline="0" dirty="0" smtClean="0"/>
              <a:t> experiences from audience – what experiences have they had with advocacy and why? What were their experiences like? How much time did they spend?]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a list of different ways that you can advocate, depends on your target audience</a:t>
            </a:r>
            <a:r>
              <a:rPr lang="en-US" baseline="0" dirty="0" smtClean="0"/>
              <a:t> and your goal. You may decide that there are other places you want to advocate in, such as s</a:t>
            </a:r>
            <a:r>
              <a:rPr lang="en-US" dirty="0" smtClean="0"/>
              <a:t>chools, volunteer organizations, places of worship</a:t>
            </a:r>
            <a:endParaRPr lang="en-US" baseline="0" dirty="0" smtClean="0"/>
          </a:p>
          <a:p>
            <a:endParaRPr lang="en-US" baseline="0" dirty="0" smtClean="0"/>
          </a:p>
          <a:p>
            <a:r>
              <a:rPr lang="en-US" baseline="0" dirty="0" smtClean="0"/>
              <a:t>Where and how you advocate may also depend on what you're comfortable doing or interested in as an advocate. You may be someone who enjoys being on TV or being interviewed in a hostile environment. Or you may be involved in research and wants to use it to build solid evidence for advocacy. Or you may be someone who likes one-on-one interactions and prefers meeting with legislators or working with your peers or students.</a:t>
            </a:r>
          </a:p>
          <a:p>
            <a:endParaRPr lang="en-US" baseline="0" dirty="0" smtClean="0"/>
          </a:p>
          <a:p>
            <a:r>
              <a:rPr lang="en-US" baseline="0" dirty="0" smtClean="0"/>
              <a:t>You might also surprise yourself with what you end up doing. Start small, start local and see where the work takes you.</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43</a:t>
            </a:fld>
            <a:endParaRPr lang="en-US" dirty="0"/>
          </a:p>
        </p:txBody>
      </p:sp>
    </p:spTree>
    <p:extLst>
      <p:ext uri="{BB962C8B-B14F-4D97-AF65-F5344CB8AC3E}">
        <p14:creationId xmlns:p14="http://schemas.microsoft.com/office/powerpoint/2010/main" val="35407877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easy</a:t>
            </a:r>
            <a:r>
              <a:rPr lang="en-US" baseline="0" dirty="0" smtClean="0"/>
              <a:t> way to become involved is to join a medical or advocacy organization – they will notify you when there's an opportunity to reach out to your legislator about a bill or sign on a provider letter. They may also work with you on drafting testimony or statement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Work with your legislators: legislative visits/email</a:t>
            </a:r>
            <a:r>
              <a:rPr lang="en-US" baseline="0" dirty="0" smtClean="0"/>
              <a:t> or phone call/petitions,</a:t>
            </a:r>
            <a:r>
              <a:rPr lang="en-US" dirty="0" smtClean="0"/>
              <a:t> join your legislator's Citizen's Advisory Board, sign petitions</a:t>
            </a:r>
          </a:p>
          <a:p>
            <a:endParaRPr lang="en-US" b="0" baseline="0"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44</a:t>
            </a:fld>
            <a:endParaRPr lang="en-US" dirty="0"/>
          </a:p>
        </p:txBody>
      </p:sp>
    </p:spTree>
    <p:extLst>
      <p:ext uri="{BB962C8B-B14F-4D97-AF65-F5344CB8AC3E}">
        <p14:creationId xmlns:p14="http://schemas.microsoft.com/office/powerpoint/2010/main" val="901693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80000"/>
              </a:lnSpc>
              <a:spcBef>
                <a:spcPct val="0"/>
              </a:spcBef>
            </a:pPr>
            <a:r>
              <a:rPr lang="en-US" dirty="0" smtClean="0"/>
              <a:t>Anyone can offer testimony at local or state level</a:t>
            </a:r>
          </a:p>
          <a:p>
            <a:pPr eaLnBrk="1" hangingPunct="1">
              <a:lnSpc>
                <a:spcPct val="80000"/>
              </a:lnSpc>
              <a:spcBef>
                <a:spcPct val="0"/>
              </a:spcBef>
            </a:pPr>
            <a:r>
              <a:rPr lang="en-US" baseline="0" dirty="0" smtClean="0"/>
              <a:t>On bills that affect medical practice, often there are no doctors or other health care providers who testify – it is important that your voice as a doctor is present. Legislators aren't necessarily fully informed about the bill, aware of the medical evidence, or aware how the bill impacts practice</a:t>
            </a:r>
          </a:p>
          <a:p>
            <a:pPr eaLnBrk="1" hangingPunct="1">
              <a:lnSpc>
                <a:spcPct val="80000"/>
              </a:lnSpc>
              <a:spcBef>
                <a:spcPct val="0"/>
              </a:spcBef>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March 11, 2014</a:t>
            </a:r>
            <a:r>
              <a:rPr lang="en-US" sz="1200" kern="1200" baseline="0" dirty="0" smtClean="0">
                <a:solidFill>
                  <a:schemeClr val="tx1"/>
                </a:solidFill>
                <a:latin typeface="+mn-lt"/>
                <a:ea typeface="+mn-ea"/>
                <a:cs typeface="+mn-cs"/>
              </a:rPr>
              <a:t>, Dr. K</a:t>
            </a:r>
            <a:r>
              <a:rPr lang="en-US" sz="1200" kern="1200" dirty="0" smtClean="0">
                <a:solidFill>
                  <a:schemeClr val="tx1"/>
                </a:solidFill>
                <a:latin typeface="+mn-lt"/>
                <a:ea typeface="+mn-ea"/>
                <a:cs typeface="+mn-cs"/>
              </a:rPr>
              <a:t>ristina Tocce</a:t>
            </a:r>
            <a:r>
              <a:rPr lang="en-US" sz="1200" kern="1200" baseline="0" dirty="0" smtClean="0">
                <a:solidFill>
                  <a:schemeClr val="tx1"/>
                </a:solidFill>
                <a:latin typeface="+mn-lt"/>
                <a:ea typeface="+mn-ea"/>
                <a:cs typeface="+mn-cs"/>
              </a:rPr>
              <a:t> (LTA class 2014) t</a:t>
            </a:r>
            <a:r>
              <a:rPr lang="en-US" sz="1200" kern="1200" dirty="0" smtClean="0">
                <a:solidFill>
                  <a:schemeClr val="tx1"/>
                </a:solidFill>
                <a:latin typeface="+mn-lt"/>
                <a:ea typeface="+mn-ea"/>
                <a:cs typeface="+mn-cs"/>
              </a:rPr>
              <a:t>estified and spoke at a press conference against a proposed personhood bill in Denver. The bill would have</a:t>
            </a:r>
            <a:r>
              <a:rPr lang="en-US" sz="1200" kern="1200" baseline="0" dirty="0" smtClean="0">
                <a:solidFill>
                  <a:schemeClr val="tx1"/>
                </a:solidFill>
                <a:latin typeface="+mn-lt"/>
                <a:ea typeface="+mn-ea"/>
                <a:cs typeface="+mn-cs"/>
              </a:rPr>
              <a:t> banned abortion in all circumstances, including in cases of rape and incest.</a:t>
            </a:r>
            <a:r>
              <a:rPr lang="en-US" sz="1200" kern="1200" dirty="0" smtClean="0">
                <a:solidFill>
                  <a:schemeClr val="tx1"/>
                </a:solidFill>
                <a:latin typeface="+mn-lt"/>
                <a:ea typeface="+mn-ea"/>
                <a:cs typeface="+mn-cs"/>
              </a:rPr>
              <a:t> A</a:t>
            </a:r>
            <a:r>
              <a:rPr lang="en-US" sz="1200" kern="1200" baseline="0" dirty="0" smtClean="0">
                <a:solidFill>
                  <a:schemeClr val="tx1"/>
                </a:solidFill>
                <a:latin typeface="+mn-lt"/>
                <a:ea typeface="+mn-ea"/>
                <a:cs typeface="+mn-cs"/>
              </a:rPr>
              <a:t> clip of her testimony was included in a news segment, which referred to her as an OB/GYN, not a lawmaker, who was on hand to make the case that the anti-choice Republicans are anti-women's health. </a:t>
            </a:r>
            <a:r>
              <a:rPr lang="en-US" sz="1200" kern="1200" dirty="0" smtClean="0">
                <a:solidFill>
                  <a:schemeClr val="tx1"/>
                </a:solidFill>
                <a:latin typeface="+mn-lt"/>
                <a:ea typeface="+mn-ea"/>
                <a:cs typeface="+mn-cs"/>
              </a:rPr>
              <a:t>The bill was voted down by the House Judiciary Committee. </a:t>
            </a:r>
            <a:r>
              <a:rPr lang="en-US" sz="1200" u="sng" kern="1200" dirty="0" smtClean="0">
                <a:solidFill>
                  <a:schemeClr val="tx1"/>
                </a:solidFill>
                <a:latin typeface="+mn-lt"/>
                <a:ea typeface="+mn-ea"/>
                <a:cs typeface="+mn-cs"/>
                <a:hlinkClick r:id="rId3"/>
              </a:rPr>
              <a:t>http://kdvr.com/2014/03/11/with-an-eye-on-november-democrats-reject-gop-abortion-ban-proposal/</a:t>
            </a:r>
            <a:endParaRPr lang="en-US" sz="1200" u="sng"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5B8221-7CEF-4F79-9F67-E274FCBAA69E}" type="slidenum">
              <a:rPr lang="en-US" smtClean="0"/>
              <a:pPr/>
              <a:t>45</a:t>
            </a:fld>
            <a:endParaRPr lang="en-US" dirty="0"/>
          </a:p>
        </p:txBody>
      </p:sp>
    </p:spTree>
    <p:extLst>
      <p:ext uri="{BB962C8B-B14F-4D97-AF65-F5344CB8AC3E}">
        <p14:creationId xmlns:p14="http://schemas.microsoft.com/office/powerpoint/2010/main" val="253295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lnSpc>
                <a:spcPct val="80000"/>
              </a:lnSpc>
              <a:spcBef>
                <a:spcPct val="0"/>
              </a:spcBef>
              <a:defRPr/>
            </a:pPr>
            <a:r>
              <a:rPr lang="en-US" dirty="0" smtClean="0"/>
              <a:t>You can become involved in creating new policies, revising guidelines, and resolving program problems via activities directed at administrative &amp; governmental agencies</a:t>
            </a:r>
          </a:p>
          <a:p>
            <a:pPr defTabSz="933237">
              <a:lnSpc>
                <a:spcPct val="80000"/>
              </a:lnSpc>
              <a:spcBef>
                <a:spcPct val="0"/>
              </a:spcBef>
              <a:defRPr/>
            </a:pPr>
            <a:r>
              <a:rPr lang="en-US" dirty="0" smtClean="0"/>
              <a:t>Work with Medicaid directors – they need RH advisors</a:t>
            </a:r>
          </a:p>
          <a:p>
            <a:pPr defTabSz="933237">
              <a:lnSpc>
                <a:spcPct val="80000"/>
              </a:lnSpc>
              <a:spcBef>
                <a:spcPct val="0"/>
              </a:spcBef>
              <a:defRPr/>
            </a:pPr>
            <a:r>
              <a:rPr lang="en-US" dirty="0" smtClean="0"/>
              <a:t>Join your</a:t>
            </a:r>
            <a:r>
              <a:rPr lang="en-US" baseline="0" dirty="0" smtClean="0"/>
              <a:t> hospital or clinic committees – this can be more manageable, show up &amp; raise your voice</a:t>
            </a:r>
          </a:p>
          <a:p>
            <a:pPr defTabSz="933237">
              <a:lnSpc>
                <a:spcPct val="80000"/>
              </a:lnSpc>
              <a:spcBef>
                <a:spcPct val="0"/>
              </a:spcBef>
              <a:defRPr/>
            </a:pPr>
            <a:r>
              <a:rPr lang="en-US" baseline="0" dirty="0" smtClean="0"/>
              <a:t>Community health center association – statewide lobby for community health centers</a:t>
            </a:r>
            <a:endParaRPr lang="en-US" dirty="0" smtClean="0"/>
          </a:p>
          <a:p>
            <a:r>
              <a:rPr lang="en-US" b="1" dirty="0" smtClean="0"/>
              <a:t>Examples:</a:t>
            </a:r>
            <a:r>
              <a:rPr lang="en-US" b="0" baseline="0" dirty="0" smtClean="0"/>
              <a:t> Coalition advocated for EC OTC – Change in HHS regulations</a:t>
            </a:r>
          </a:p>
          <a:p>
            <a:endParaRPr lang="en-US" b="0" baseline="0" dirty="0" smtClean="0"/>
          </a:p>
          <a:p>
            <a:endParaRPr lang="en-US" b="0" baseline="0" dirty="0" smtClean="0"/>
          </a:p>
          <a:p>
            <a:endParaRPr lang="en-US" b="0" baseline="0" dirty="0" smtClean="0"/>
          </a:p>
          <a:p>
            <a:r>
              <a:rPr lang="en-US" b="0" baseline="0" dirty="0" smtClean="0"/>
              <a:t>Image: http://the-orbit.net/almostdiamonds/2012/11/26/emergency-contraception-otc-its-time/</a:t>
            </a:r>
          </a:p>
        </p:txBody>
      </p:sp>
      <p:sp>
        <p:nvSpPr>
          <p:cNvPr id="4" name="Slide Number Placeholder 3"/>
          <p:cNvSpPr>
            <a:spLocks noGrp="1"/>
          </p:cNvSpPr>
          <p:nvPr>
            <p:ph type="sldNum" sz="quarter" idx="10"/>
          </p:nvPr>
        </p:nvSpPr>
        <p:spPr/>
        <p:txBody>
          <a:bodyPr/>
          <a:lstStyle/>
          <a:p>
            <a:fld id="{C35B8221-7CEF-4F79-9F67-E274FCBAA69E}" type="slidenum">
              <a:rPr lang="en-US" smtClean="0"/>
              <a:pPr/>
              <a:t>46</a:t>
            </a:fld>
            <a:endParaRPr lang="en-US" dirty="0"/>
          </a:p>
        </p:txBody>
      </p:sp>
    </p:spTree>
    <p:extLst>
      <p:ext uri="{BB962C8B-B14F-4D97-AF65-F5344CB8AC3E}">
        <p14:creationId xmlns:p14="http://schemas.microsoft.com/office/powerpoint/2010/main" val="2842070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i="0" dirty="0" smtClean="0"/>
              <a:t>You can participate as a delegate</a:t>
            </a:r>
            <a:r>
              <a:rPr lang="en-US" i="0" baseline="0" dirty="0" smtClean="0"/>
              <a:t> or committee at the local, state, regional, or national level. Becoming active in the state or regional chapter of a medical organization is a way to gain medical organization support on local or state legislation or advocate for changes on the national level</a:t>
            </a:r>
          </a:p>
          <a:p>
            <a:r>
              <a:rPr lang="en-US" dirty="0" smtClean="0"/>
              <a:t>Medical</a:t>
            </a:r>
            <a:r>
              <a:rPr lang="en-US" baseline="0" dirty="0" smtClean="0"/>
              <a:t> organizations can only advocate on legislation if they have official position statements or resolutions. </a:t>
            </a:r>
            <a:r>
              <a:rPr lang="en-US" dirty="0" smtClean="0"/>
              <a:t>Local and state-level chapters of medical associations adopt policies and resolutions that can be introduced to the national level</a:t>
            </a:r>
          </a:p>
          <a:p>
            <a:pPr defTabSz="933237">
              <a:defRPr/>
            </a:pPr>
            <a:endParaRPr lang="en-US" i="0" dirty="0" smtClean="0"/>
          </a:p>
          <a:p>
            <a:pPr defTabSz="933237">
              <a:defRPr/>
            </a:pPr>
            <a:r>
              <a:rPr lang="en-US" i="0" dirty="0" smtClean="0"/>
              <a:t>Example of the importance of joining</a:t>
            </a:r>
            <a:r>
              <a:rPr lang="en-US" i="0" baseline="0" dirty="0" smtClean="0"/>
              <a:t> state medical association - </a:t>
            </a:r>
            <a:r>
              <a:rPr lang="en-US" i="0" dirty="0" smtClean="0"/>
              <a:t>Abortion</a:t>
            </a:r>
            <a:r>
              <a:rPr lang="en-US" i="0" baseline="0" dirty="0" smtClean="0"/>
              <a:t> bill in CA &amp; CMA</a:t>
            </a:r>
            <a:endParaRPr lang="en-US" i="0" dirty="0" smtClean="0"/>
          </a:p>
          <a:p>
            <a:pPr defTabSz="933237">
              <a:defRPr/>
            </a:pPr>
            <a:r>
              <a:rPr lang="en-US" sz="1200" b="0" i="0" kern="1200" dirty="0" smtClean="0">
                <a:solidFill>
                  <a:schemeClr val="tx1"/>
                </a:solidFill>
                <a:latin typeface="+mn-lt"/>
                <a:ea typeface="+mn-ea"/>
                <a:cs typeface="+mn-cs"/>
              </a:rPr>
              <a:t>AB 154 improves access by authorizing trained and qualified nurse practitioners, certified nurse-midwives, and physicians assistants to perform early abortions. The bill is based on a five-year study conducted by the University of California San Francisco that showed that specially trained health professionals can provide high quality early abortion care. Physicians</a:t>
            </a:r>
            <a:r>
              <a:rPr lang="en-US" sz="1200" b="0" i="0" kern="1200" baseline="0" dirty="0" smtClean="0">
                <a:solidFill>
                  <a:schemeClr val="tx1"/>
                </a:solidFill>
                <a:latin typeface="+mn-lt"/>
                <a:ea typeface="+mn-ea"/>
                <a:cs typeface="+mn-cs"/>
              </a:rPr>
              <a:t> for Reproductive Health</a:t>
            </a:r>
            <a:r>
              <a:rPr lang="en-US" sz="1200" b="0" i="0" kern="1200" dirty="0" smtClean="0">
                <a:solidFill>
                  <a:schemeClr val="tx1"/>
                </a:solidFill>
                <a:latin typeface="+mn-lt"/>
                <a:ea typeface="+mn-ea"/>
                <a:cs typeface="+mn-cs"/>
              </a:rPr>
              <a:t> reached out to their physician network in California – some were members and were able to get CMA to move</a:t>
            </a:r>
            <a:r>
              <a:rPr lang="en-US" sz="1200" b="0" i="0" kern="1200" baseline="0" dirty="0" smtClean="0">
                <a:solidFill>
                  <a:schemeClr val="tx1"/>
                </a:solidFill>
                <a:latin typeface="+mn-lt"/>
                <a:ea typeface="+mn-ea"/>
                <a:cs typeface="+mn-cs"/>
              </a:rPr>
              <a:t> their position from opposed to neutral to support!</a:t>
            </a:r>
            <a:endParaRPr lang="en-US" i="0"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47</a:t>
            </a:fld>
            <a:endParaRPr lang="en-US" dirty="0"/>
          </a:p>
        </p:txBody>
      </p:sp>
    </p:spTree>
    <p:extLst>
      <p:ext uri="{BB962C8B-B14F-4D97-AF65-F5344CB8AC3E}">
        <p14:creationId xmlns:p14="http://schemas.microsoft.com/office/powerpoint/2010/main" val="3400674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33237" rtl="0" eaLnBrk="1" fontAlgn="auto" latinLnBrk="0" hangingPunct="1">
              <a:lnSpc>
                <a:spcPct val="100000"/>
              </a:lnSpc>
              <a:spcBef>
                <a:spcPts val="0"/>
              </a:spcBef>
              <a:spcAft>
                <a:spcPts val="0"/>
              </a:spcAft>
              <a:buClrTx/>
              <a:buSzTx/>
              <a:buFontTx/>
              <a:buNone/>
              <a:tabLst/>
              <a:defRPr/>
            </a:pPr>
            <a:r>
              <a:rPr lang="en-US" baseline="0" dirty="0" smtClean="0"/>
              <a:t>There is growing recognition of advocacy as a competency, and it is a common program requirement under the ACGME. </a:t>
            </a:r>
            <a:r>
              <a:rPr lang="en-US" dirty="0" smtClean="0"/>
              <a:t>All residency</a:t>
            </a:r>
            <a:r>
              <a:rPr lang="en-US" baseline="0" dirty="0" smtClean="0"/>
              <a:t> programs must meet the common program requirements, regardless of specialty. Some specialties have additional requirements beyond those of the ACGME. </a:t>
            </a:r>
          </a:p>
          <a:p>
            <a:endParaRPr lang="en-US" dirty="0" smtClean="0"/>
          </a:p>
          <a:p>
            <a:r>
              <a:rPr lang="en-US" dirty="0" smtClean="0"/>
              <a:t>Even though</a:t>
            </a:r>
            <a:r>
              <a:rPr lang="en-US" baseline="0" dirty="0" smtClean="0"/>
              <a:t> </a:t>
            </a:r>
            <a:r>
              <a:rPr lang="en-US" dirty="0" smtClean="0"/>
              <a:t>there</a:t>
            </a:r>
            <a:r>
              <a:rPr lang="en-US" baseline="0" dirty="0" smtClean="0"/>
              <a:t> is recognition that advocacy is a component of professionalism, faculty and residency programs need further guidance on the specifics of meeting the above requirements. You may decide that your role as an advocate is to develop advocacy training at your residency program.</a:t>
            </a:r>
          </a:p>
          <a:p>
            <a:endParaRPr lang="en-US" baseline="0" dirty="0" smtClean="0"/>
          </a:p>
          <a:p>
            <a:r>
              <a:rPr lang="en-US" dirty="0" smtClean="0"/>
              <a:t>Other advocacy opportunities include things like the Adolescent</a:t>
            </a:r>
            <a:r>
              <a:rPr lang="en-US" baseline="0" dirty="0" smtClean="0"/>
              <a:t> Reproductive and Sexual Health</a:t>
            </a:r>
            <a:r>
              <a:rPr lang="en-US" sz="1100" b="0" baseline="0" dirty="0" smtClean="0"/>
              <a:t> Education Program by Physicians for Reproductive Health.</a:t>
            </a:r>
          </a:p>
          <a:p>
            <a:endParaRPr lang="en-US" sz="1100" b="0" baseline="0" dirty="0" smtClean="0"/>
          </a:p>
          <a:p>
            <a:r>
              <a:rPr lang="en-US" sz="1100" b="0" baseline="0" dirty="0" smtClean="0"/>
              <a:t>Goal is to train y</a:t>
            </a:r>
            <a:r>
              <a:rPr lang="en-US" sz="1200" kern="1200" dirty="0" smtClean="0">
                <a:solidFill>
                  <a:schemeClr val="tx1"/>
                </a:solidFill>
                <a:latin typeface="+mn-lt"/>
                <a:ea typeface="+mn-ea"/>
                <a:cs typeface="+mn-cs"/>
              </a:rPr>
              <a:t>outh-serving professionals in best practices around adolescent reproductive and sexual health care.  It includes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 curriculum with over 20 modules that can be used to provide</a:t>
            </a:r>
            <a:r>
              <a:rPr lang="en-US" sz="1200" kern="1200" baseline="0" dirty="0" smtClean="0">
                <a:solidFill>
                  <a:schemeClr val="tx1"/>
                </a:solidFill>
                <a:latin typeface="+mn-lt"/>
                <a:ea typeface="+mn-ea"/>
                <a:cs typeface="+mn-cs"/>
              </a:rPr>
              <a:t> extra education to physicians and students </a:t>
            </a:r>
            <a:r>
              <a:rPr lang="en-US" sz="1200" kern="1200" dirty="0" smtClean="0">
                <a:solidFill>
                  <a:schemeClr val="tx1"/>
                </a:solidFill>
                <a:latin typeface="+mn-lt"/>
                <a:ea typeface="+mn-ea"/>
                <a:cs typeface="+mn-cs"/>
              </a:rPr>
              <a:t>in topics like contraception, caring for LGBT youth, options counseling and STDs, and</a:t>
            </a:r>
            <a:r>
              <a:rPr lang="en-US" sz="1200" kern="1200" baseline="0" dirty="0" smtClean="0">
                <a:solidFill>
                  <a:schemeClr val="tx1"/>
                </a:solidFill>
                <a:latin typeface="+mn-lt"/>
                <a:ea typeface="+mn-ea"/>
                <a:cs typeface="+mn-cs"/>
              </a:rPr>
              <a:t> a</a:t>
            </a:r>
            <a:r>
              <a:rPr lang="en-US" sz="1200" kern="1200" dirty="0" smtClean="0">
                <a:solidFill>
                  <a:schemeClr val="tx1"/>
                </a:solidFill>
                <a:latin typeface="+mn-lt"/>
                <a:ea typeface="+mn-ea"/>
                <a:cs typeface="+mn-cs"/>
              </a:rPr>
              <a:t> speakers bureau of 50 adolescent specialists who travel the country giving free trainings based on that curriculum.</a:t>
            </a:r>
          </a:p>
          <a:p>
            <a:endParaRPr lang="en-US" sz="1100" b="0" dirty="0" smtClean="0"/>
          </a:p>
          <a:p>
            <a:r>
              <a:rPr lang="en-US" sz="1100" b="0" dirty="0" smtClean="0"/>
              <a:t>Other opportunities</a:t>
            </a:r>
            <a:r>
              <a:rPr lang="en-US" sz="1100" b="0" baseline="0" dirty="0" smtClean="0"/>
              <a:t> for medical education advocacy:</a:t>
            </a:r>
            <a:endParaRPr lang="en-US" sz="1100" b="0" dirty="0" smtClean="0"/>
          </a:p>
          <a:p>
            <a:r>
              <a:rPr lang="en-US" sz="1100" b="0" dirty="0" smtClean="0"/>
              <a:t> - Collect, analyze, and publish </a:t>
            </a:r>
            <a:r>
              <a:rPr lang="en-US" sz="1100" dirty="0" smtClean="0"/>
              <a:t>data</a:t>
            </a:r>
            <a:r>
              <a:rPr lang="en-US" sz="1100" b="1" dirty="0" smtClean="0"/>
              <a:t> </a:t>
            </a:r>
            <a:r>
              <a:rPr lang="en-US" sz="1100" dirty="0" smtClean="0"/>
              <a:t>that assess gaps in reproductive health content in  undergraduate and graduate medical education</a:t>
            </a:r>
          </a:p>
          <a:p>
            <a:r>
              <a:rPr lang="en-US" sz="1100" dirty="0" smtClean="0"/>
              <a:t> - Present</a:t>
            </a:r>
            <a:r>
              <a:rPr lang="en-US" sz="1100" b="1" dirty="0" smtClean="0"/>
              <a:t> </a:t>
            </a:r>
            <a:r>
              <a:rPr lang="en-US" sz="1100" dirty="0" smtClean="0"/>
              <a:t>at </a:t>
            </a:r>
            <a:r>
              <a:rPr lang="en-US" sz="1100" b="0" dirty="0" smtClean="0"/>
              <a:t>medical schools, residency programs, grand rounds, and national conferences </a:t>
            </a:r>
            <a:r>
              <a:rPr lang="en-US" sz="1100" dirty="0" smtClean="0"/>
              <a:t>to increase the amount of evidence-based reproductive health information disseminated to the medical community</a:t>
            </a:r>
          </a:p>
          <a:p>
            <a:r>
              <a:rPr lang="en-US" sz="1100" baseline="0" dirty="0" smtClean="0"/>
              <a:t> - </a:t>
            </a:r>
            <a:r>
              <a:rPr lang="en-US" sz="1100" dirty="0" smtClean="0"/>
              <a:t>Mentor or sponsor an MS4C or AMSA elective program</a:t>
            </a:r>
          </a:p>
          <a:p>
            <a:r>
              <a:rPr lang="en-US" sz="1100" baseline="0" dirty="0" smtClean="0"/>
              <a:t> - </a:t>
            </a:r>
            <a:r>
              <a:rPr lang="en-US" sz="1100" dirty="0" smtClean="0"/>
              <a:t>Join a curriculum committee or Residency journal club</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https://www.acgme.org/acgmeweb/Portals/0/PFAssets/ProgramRequirements/CPRs2013.pdf</a:t>
            </a:r>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48</a:t>
            </a:fld>
            <a:endParaRPr lang="en-US" dirty="0"/>
          </a:p>
        </p:txBody>
      </p:sp>
    </p:spTree>
    <p:extLst>
      <p:ext uri="{BB962C8B-B14F-4D97-AF65-F5344CB8AC3E}">
        <p14:creationId xmlns:p14="http://schemas.microsoft.com/office/powerpoint/2010/main" val="696042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dirty="0" smtClean="0"/>
              <a:t>[JAMA picture appears first, with mouse click -&gt; JAMA picture disappears, Medical xpress &amp; quote appears]</a:t>
            </a:r>
          </a:p>
          <a:p>
            <a:pPr defTabSz="933237">
              <a:defRPr/>
            </a:pPr>
            <a:endParaRPr lang="en-US" dirty="0" smtClean="0"/>
          </a:p>
          <a:p>
            <a:pPr defTabSz="933237">
              <a:defRPr/>
            </a:pPr>
            <a:r>
              <a:rPr lang="en-US" dirty="0" smtClean="0"/>
              <a:t>Research is an obvious advocacy</a:t>
            </a:r>
            <a:r>
              <a:rPr lang="en-US" baseline="0" dirty="0" smtClean="0"/>
              <a:t> tool for physicians – this is an example of how research can answer questions, and how findings are interpreted and communicated to the public. This is where our unique voice as physicians and researchers adds value to the conversation. </a:t>
            </a:r>
          </a:p>
          <a:p>
            <a:pPr defTabSz="933237">
              <a:defRPr/>
            </a:pPr>
            <a:endParaRPr lang="en-US" dirty="0" smtClean="0"/>
          </a:p>
          <a:p>
            <a:r>
              <a:rPr lang="en-US" dirty="0" smtClean="0"/>
              <a:t>Leadership Training Academy alumna &amp; pediatrician Dr. Tracey Wilkinson was inspired by</a:t>
            </a:r>
            <a:r>
              <a:rPr lang="en-US" baseline="0" dirty="0" smtClean="0"/>
              <a:t> the stories her adolescent patients shared about not being able to obtain emergency contraception. So she decided to study t</a:t>
            </a:r>
            <a:r>
              <a:rPr lang="en-US" dirty="0" smtClean="0"/>
              <a:t>he experiences of adolescents requesting</a:t>
            </a:r>
            <a:r>
              <a:rPr lang="en-US" baseline="0" dirty="0" smtClean="0"/>
              <a:t> EC – she wrote it up as a paper and it was published </a:t>
            </a:r>
            <a:r>
              <a:rPr lang="en-US" dirty="0" smtClean="0"/>
              <a:t>in the January 2014 edition of Journal of Adolescent Health,</a:t>
            </a:r>
            <a:r>
              <a:rPr lang="en-US" baseline="0" dirty="0" smtClean="0"/>
              <a:t> and this story was picked up by </a:t>
            </a:r>
            <a:r>
              <a:rPr lang="en-US" dirty="0" smtClean="0"/>
              <a:t>Medical Xpress.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http://medicalxpress.com/news/2013-12-pharmacy-staff-frequently-misinform-teens.html</a:t>
            </a:r>
          </a:p>
          <a:p>
            <a:endParaRPr lang="en-US"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13543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baseline="0" dirty="0" smtClean="0">
                <a:solidFill>
                  <a:srgbClr val="364C45"/>
                </a:solidFill>
                <a:latin typeface="Trebuchet MS" pitchFamily="34" charset="0"/>
              </a:rPr>
              <a:t>There are many definitions of advocacy – here is one we think is useful. We will be talking about advocacy as defined by Dr. Earnest, who based his definition on the AMA definition of advocacy. His article called for curriculum change in medical schools and residencies to include teaching specific advocacy skills – we’ll cover medical education advocacy again later in this talk. </a:t>
            </a:r>
          </a:p>
          <a:p>
            <a:pPr defTabSz="933237">
              <a:defRPr/>
            </a:pPr>
            <a:endParaRPr lang="en-US" baseline="0" dirty="0" smtClean="0">
              <a:solidFill>
                <a:srgbClr val="364C45"/>
              </a:solidFill>
              <a:latin typeface="Trebuchet MS" pitchFamily="34" charset="0"/>
            </a:endParaRPr>
          </a:p>
          <a:p>
            <a:pPr defTabSz="933237">
              <a:defRPr/>
            </a:pPr>
            <a:r>
              <a:rPr lang="en-US" dirty="0" smtClean="0">
                <a:solidFill>
                  <a:srgbClr val="364C45"/>
                </a:solidFill>
                <a:latin typeface="Trebuchet MS" pitchFamily="34" charset="0"/>
              </a:rPr>
              <a:t>This</a:t>
            </a:r>
            <a:r>
              <a:rPr lang="en-US" baseline="0" dirty="0" smtClean="0">
                <a:solidFill>
                  <a:srgbClr val="364C45"/>
                </a:solidFill>
                <a:latin typeface="Trebuchet MS" pitchFamily="34" charset="0"/>
              </a:rPr>
              <a:t> is advocacy for policy change and </a:t>
            </a:r>
            <a:r>
              <a:rPr lang="en-US" dirty="0" smtClean="0">
                <a:solidFill>
                  <a:srgbClr val="364C45"/>
                </a:solidFill>
                <a:latin typeface="Trebuchet MS" pitchFamily="34" charset="0"/>
              </a:rPr>
              <a:t>working to address the root causes of the problems our patients face. </a:t>
            </a:r>
            <a:endParaRPr lang="en-US" baseline="0" dirty="0" smtClean="0"/>
          </a:p>
          <a:p>
            <a:endParaRPr lang="en-US" dirty="0" smtClean="0">
              <a:solidFill>
                <a:srgbClr val="364C45"/>
              </a:solidFill>
              <a:latin typeface="Trebuchet MS" pitchFamily="34" charset="0"/>
            </a:endParaRPr>
          </a:p>
          <a:p>
            <a:r>
              <a:rPr lang="en-US" dirty="0" smtClean="0">
                <a:solidFill>
                  <a:srgbClr val="364C45"/>
                </a:solidFill>
                <a:latin typeface="Trebuchet MS" pitchFamily="34" charset="0"/>
              </a:rPr>
              <a:t>Source: Earnest</a:t>
            </a:r>
            <a:r>
              <a:rPr lang="en-US" baseline="0" dirty="0" smtClean="0">
                <a:solidFill>
                  <a:srgbClr val="364C45"/>
                </a:solidFill>
                <a:latin typeface="Trebuchet MS" pitchFamily="34" charset="0"/>
              </a:rPr>
              <a:t> MA et al. Physician Advocacy: What is it and how do we do it? </a:t>
            </a:r>
            <a:r>
              <a:rPr lang="en-US" i="1" baseline="0" dirty="0" smtClean="0">
                <a:solidFill>
                  <a:srgbClr val="364C45"/>
                </a:solidFill>
                <a:latin typeface="Trebuchet MS" pitchFamily="34" charset="0"/>
              </a:rPr>
              <a:t>Journal of Academic Medicine</a:t>
            </a:r>
            <a:r>
              <a:rPr lang="en-US" baseline="0" dirty="0" smtClean="0">
                <a:solidFill>
                  <a:srgbClr val="364C45"/>
                </a:solidFill>
                <a:latin typeface="Trebuchet MS" pitchFamily="34" charset="0"/>
              </a:rPr>
              <a:t>, 85:1; 63-67. </a:t>
            </a:r>
            <a:endParaRPr lang="en-US" dirty="0" smtClean="0">
              <a:solidFill>
                <a:srgbClr val="364C45"/>
              </a:solidFill>
              <a:latin typeface="Trebuchet MS" pitchFamily="34" charset="0"/>
            </a:endParaRPr>
          </a:p>
          <a:p>
            <a:pPr defTabSz="933237">
              <a:defRPr/>
            </a:pPr>
            <a:endParaRPr lang="en-US" baseline="0" dirty="0" smtClean="0">
              <a:solidFill>
                <a:srgbClr val="364C45"/>
              </a:solidFill>
              <a:latin typeface="Trebuchet MS" pitchFamily="34" charset="0"/>
            </a:endParaRPr>
          </a:p>
        </p:txBody>
      </p:sp>
      <p:sp>
        <p:nvSpPr>
          <p:cNvPr id="4" name="Slide Number Placeholder 3"/>
          <p:cNvSpPr>
            <a:spLocks noGrp="1"/>
          </p:cNvSpPr>
          <p:nvPr>
            <p:ph type="sldNum" sz="quarter" idx="10"/>
          </p:nvPr>
        </p:nvSpPr>
        <p:spPr/>
        <p:txBody>
          <a:bodyPr/>
          <a:lstStyle/>
          <a:p>
            <a:fld id="{C35B8221-7CEF-4F79-9F67-E274FCBAA69E}" type="slidenum">
              <a:rPr lang="en-US" smtClean="0"/>
              <a:pPr/>
              <a:t>5</a:t>
            </a:fld>
            <a:endParaRPr lang="en-US" dirty="0"/>
          </a:p>
        </p:txBody>
      </p:sp>
    </p:spTree>
    <p:extLst>
      <p:ext uri="{BB962C8B-B14F-4D97-AF65-F5344CB8AC3E}">
        <p14:creationId xmlns:p14="http://schemas.microsoft.com/office/powerpoint/2010/main" val="24386966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media to your advantage to increase public awareness and influence broader public debate about your issue.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Advantages of Traditional media: Legislators READ the LTEs and op-eds.</a:t>
            </a:r>
            <a:r>
              <a:rPr lang="en-US" baseline="0" dirty="0" smtClean="0"/>
              <a:t> </a:t>
            </a:r>
            <a:r>
              <a:rPr lang="en-US" dirty="0" smtClean="0"/>
              <a:t>Keeping your issue in the news creates public recognition and support, thereby increasing its practical and political importance. Stay local</a:t>
            </a:r>
          </a:p>
          <a:p>
            <a:r>
              <a:rPr lang="en-US" dirty="0" smtClean="0"/>
              <a:t>Differences b/t LTE &amp; op-ed: LTE can respond to recent article or editorial, op-ed must comment on issue of the moment (current legislation, debate, trend, research finding)</a:t>
            </a:r>
          </a:p>
          <a:p>
            <a:r>
              <a:rPr lang="en-US" dirty="0" smtClean="0"/>
              <a:t>Advantages of New media:</a:t>
            </a:r>
            <a:r>
              <a:rPr lang="en-US" baseline="0" dirty="0" smtClean="0"/>
              <a:t> connect directly with the public/patient, educate &amp; dispel myths, hear what patients have to say/what their concerns are, influence public debate, connect with mainstream media – may lead to opportunities with them</a:t>
            </a:r>
          </a:p>
          <a:p>
            <a:r>
              <a:rPr lang="en-US" baseline="0" dirty="0" smtClean="0"/>
              <a:t>Online/digital media Examples – Huffington Post, RH Reality Check, Medscape</a:t>
            </a:r>
          </a:p>
          <a:p>
            <a:r>
              <a:rPr lang="en-US" baseline="0" dirty="0" smtClean="0"/>
              <a:t>Online chats – AMA (ask me anything) on Reddit, Google hangouts, etc</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50</a:t>
            </a:fld>
            <a:endParaRPr lang="en-US" dirty="0"/>
          </a:p>
        </p:txBody>
      </p:sp>
    </p:spTree>
    <p:extLst>
      <p:ext uri="{BB962C8B-B14F-4D97-AF65-F5344CB8AC3E}">
        <p14:creationId xmlns:p14="http://schemas.microsoft.com/office/powerpoint/2010/main" val="679128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LTEs can respond to recent articles or editorials. </a:t>
            </a:r>
          </a:p>
          <a:p>
            <a:endParaRPr lang="en-US" dirty="0" smtClean="0"/>
          </a:p>
          <a:p>
            <a:r>
              <a:rPr lang="en-US" dirty="0" smtClean="0"/>
              <a:t>Dr.</a:t>
            </a:r>
            <a:r>
              <a:rPr lang="en-US" baseline="0" dirty="0" smtClean="0"/>
              <a:t> Michelle Forcier is a current member of the ARSHEP faculty, a pediatrician, and an adolescent-medicine specialist. </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51</a:t>
            </a:fld>
            <a:endParaRPr lang="en-US" dirty="0"/>
          </a:p>
        </p:txBody>
      </p:sp>
    </p:spTree>
    <p:extLst>
      <p:ext uri="{BB962C8B-B14F-4D97-AF65-F5344CB8AC3E}">
        <p14:creationId xmlns:p14="http://schemas.microsoft.com/office/powerpoint/2010/main" val="257802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being contributor for a radio station (local Rochester affiliate of NPR-</a:t>
            </a:r>
            <a:r>
              <a:rPr lang="en-US" sz="1200" kern="1200" dirty="0" smtClean="0">
                <a:solidFill>
                  <a:schemeClr val="tx1"/>
                </a:solidFill>
                <a:effectLst/>
                <a:latin typeface="+mn-lt"/>
                <a:ea typeface="+mn-ea"/>
                <a:cs typeface="+mn-cs"/>
              </a:rPr>
              <a:t>WXXI News).</a:t>
            </a:r>
          </a:p>
          <a:p>
            <a:r>
              <a:rPr lang="en-US" sz="1200" kern="1200" dirty="0" smtClean="0">
                <a:solidFill>
                  <a:schemeClr val="tx1"/>
                </a:solidFill>
                <a:effectLst/>
                <a:latin typeface="+mn-lt"/>
                <a:ea typeface="+mn-ea"/>
                <a:cs typeface="+mn-cs"/>
              </a:rPr>
              <a:t>September 29, 2014</a:t>
            </a:r>
          </a:p>
          <a:p>
            <a:r>
              <a:rPr lang="en-US" sz="1200" kern="1200" dirty="0" smtClean="0">
                <a:solidFill>
                  <a:schemeClr val="tx1"/>
                </a:solidFill>
                <a:effectLst/>
                <a:latin typeface="+mn-lt"/>
                <a:ea typeface="+mn-ea"/>
                <a:cs typeface="+mn-cs"/>
              </a:rPr>
              <a:t>AAP Issues Birth Control Guidelines for Teen Girls</a:t>
            </a:r>
          </a:p>
          <a:p>
            <a:r>
              <a:rPr lang="en-US" sz="1200" kern="1200" dirty="0" smtClean="0">
                <a:solidFill>
                  <a:schemeClr val="tx1"/>
                </a:solidFill>
                <a:effectLst/>
                <a:latin typeface="+mn-lt"/>
                <a:ea typeface="+mn-ea"/>
                <a:cs typeface="+mn-cs"/>
              </a:rPr>
              <a:t>By BETH ADAMS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Dr. Kate Greenberg is current ARSHEP faculty, Physicians for Reproductive Health, Leadership Training</a:t>
            </a:r>
            <a:r>
              <a:rPr lang="en-US" sz="1200" kern="1200" baseline="0" dirty="0" smtClean="0">
                <a:solidFill>
                  <a:schemeClr val="tx1"/>
                </a:solidFill>
                <a:effectLst/>
                <a:latin typeface="+mn-lt"/>
                <a:ea typeface="+mn-ea"/>
                <a:cs typeface="+mn-cs"/>
              </a:rPr>
              <a:t> Academy alumni, and pediatrician practicing in Rochester, NY. </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52</a:t>
            </a:fld>
            <a:endParaRPr lang="en-US" dirty="0"/>
          </a:p>
        </p:txBody>
      </p:sp>
    </p:spTree>
    <p:extLst>
      <p:ext uri="{BB962C8B-B14F-4D97-AF65-F5344CB8AC3E}">
        <p14:creationId xmlns:p14="http://schemas.microsoft.com/office/powerpoint/2010/main" val="4110629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op-ed must comment on issue of the moment, such as current legislation, debate, trend, or a research finding. (Teen</a:t>
            </a:r>
            <a:r>
              <a:rPr lang="en-US" baseline="0" dirty="0" smtClean="0"/>
              <a:t> parents)</a:t>
            </a:r>
            <a:endParaRPr lang="en-US" dirty="0" smtClean="0"/>
          </a:p>
          <a:p>
            <a:endParaRPr lang="en-US" dirty="0" smtClean="0"/>
          </a:p>
          <a:p>
            <a:r>
              <a:rPr lang="en-US" dirty="0" smtClean="0"/>
              <a:t>Rebecca Trotzky-Sirr, MD, MSc, is a single mom to an amazing teenager who barely tolerates her sense of humor. She’s been a part of the reproductive justice movement since before becoming a family doctor. During medical school, Rebecca received a Fulbright grant to study human rights based medicine in Venezuela. Currently she practices family medicine in Los Angeles. She is a Physicians for Reproductive Health Leadership Training Academy Fellow.</a:t>
            </a:r>
          </a:p>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53</a:t>
            </a:fld>
            <a:endParaRPr lang="en-US" dirty="0"/>
          </a:p>
        </p:txBody>
      </p:sp>
    </p:spTree>
    <p:extLst>
      <p:ext uri="{BB962C8B-B14F-4D97-AF65-F5344CB8AC3E}">
        <p14:creationId xmlns:p14="http://schemas.microsoft.com/office/powerpoint/2010/main" val="3410030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Advantages of New media:</a:t>
            </a:r>
            <a:r>
              <a:rPr lang="en-US" baseline="0" dirty="0" smtClean="0"/>
              <a:t> connect directly with the public/patient, educate &amp; dispel myths, hear what patients have to say/what their concerns are, influence public debate, connect with mainstream media. </a:t>
            </a:r>
          </a:p>
          <a:p>
            <a:endParaRPr lang="en-US" dirty="0" smtClean="0"/>
          </a:p>
          <a:p>
            <a:r>
              <a:rPr lang="en-US" dirty="0" smtClean="0"/>
              <a:t>LTA alumna &amp; pediatrician Dr. Yolanda Evans writes a blog for Seattle Children's Hospital</a:t>
            </a:r>
            <a:r>
              <a:rPr lang="en-US" baseline="0" dirty="0" smtClean="0"/>
              <a:t> – this is her YouTube video on Plan B and teens</a:t>
            </a:r>
          </a:p>
          <a:p>
            <a:endParaRPr lang="en-US" baseline="0" dirty="0" smtClean="0"/>
          </a:p>
          <a:p>
            <a:r>
              <a:rPr lang="en-US" baseline="0" dirty="0" smtClean="0"/>
              <a:t>Other forms of new media advocacy: Twitter (especially the use of Twitter </a:t>
            </a:r>
            <a:r>
              <a:rPr lang="en-US" baseline="0" dirty="0" smtClean="0"/>
              <a:t>storms </a:t>
            </a:r>
            <a:r>
              <a:rPr lang="en-US" baseline="0" dirty="0" smtClean="0"/>
              <a:t>and chats), Reddit, Facebook, </a:t>
            </a:r>
            <a:r>
              <a:rPr lang="en-US" baseline="0" dirty="0" smtClean="0"/>
              <a:t>etc.</a:t>
            </a:r>
            <a:endParaRPr lang="en-US" baseline="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54</a:t>
            </a:fld>
            <a:endParaRPr lang="en-US" dirty="0"/>
          </a:p>
        </p:txBody>
      </p:sp>
    </p:spTree>
    <p:extLst>
      <p:ext uri="{BB962C8B-B14F-4D97-AF65-F5344CB8AC3E}">
        <p14:creationId xmlns:p14="http://schemas.microsoft.com/office/powerpoint/2010/main" val="4154372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key is to pick a media outlet or two or three and follow them so that you know when an opportunity arises – an anti-abortion newspaper column that demands a letter to the editor, a local politics blog that would be interested in the legislature's latest move on birth control and your perspective on it,  a newspaper's op-ed page that hasn't published a pro-choice piece in a long time. </a:t>
            </a:r>
          </a:p>
          <a:p>
            <a:r>
              <a:rPr lang="en-US" dirty="0" smtClean="0"/>
              <a:t>In</a:t>
            </a:r>
            <a:r>
              <a:rPr lang="en-US" baseline="0" dirty="0" smtClean="0"/>
              <a:t> general, advocacy within your local area or within your state can be very powerful – local voices are the most authentic, you can speak to how patients in your state or local doctors are affected.</a:t>
            </a:r>
            <a:endParaRPr lang="en-US" dirty="0" smtClean="0"/>
          </a:p>
          <a:p>
            <a:r>
              <a:rPr lang="en-US" dirty="0" smtClean="0"/>
              <a:t>One</a:t>
            </a:r>
            <a:r>
              <a:rPr lang="en-US" baseline="0" dirty="0" smtClean="0"/>
              <a:t> way is to talk to public affairs at your institution – tell them that you are available to talk to the media on behalf of your institution about specific topics. Also be sure to discuss your institution’s policy on media and using your institution’s credentials when you speak or write.</a:t>
            </a:r>
            <a:endParaRPr lang="en-US" dirty="0" smtClean="0"/>
          </a:p>
          <a:p>
            <a:r>
              <a:rPr lang="en-US" dirty="0" smtClean="0"/>
              <a:t>If you are interested in working with the media, consider media training,</a:t>
            </a:r>
            <a:r>
              <a:rPr lang="en-US" baseline="0" dirty="0" smtClean="0"/>
              <a:t> offered by advocacy/professional organizations like Physicians for Reproductive Health.</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55</a:t>
            </a:fld>
            <a:endParaRPr lang="en-US" dirty="0"/>
          </a:p>
        </p:txBody>
      </p:sp>
    </p:spTree>
    <p:extLst>
      <p:ext uri="{BB962C8B-B14F-4D97-AF65-F5344CB8AC3E}">
        <p14:creationId xmlns:p14="http://schemas.microsoft.com/office/powerpoint/2010/main" val="3439340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Join an advocacy organization – They</a:t>
            </a:r>
            <a:r>
              <a:rPr lang="en-US" sz="1200" b="0" i="0" kern="1200" baseline="0" dirty="0" smtClean="0">
                <a:solidFill>
                  <a:schemeClr val="tx1"/>
                </a:solidFill>
                <a:latin typeface="+mn-lt"/>
                <a:ea typeface="+mn-ea"/>
                <a:cs typeface="+mn-cs"/>
              </a:rPr>
              <a:t> will make it very easy for you to get involved. Click on everything that they send you, whether it's about issues, signing onto letters, sending emails. Donate money if you can and participate</a:t>
            </a:r>
            <a:r>
              <a:rPr lang="en-US" sz="1200" b="0" i="0" kern="1200" dirty="0" smtClean="0">
                <a:solidFill>
                  <a:schemeClr val="tx1"/>
                </a:solidFill>
                <a:latin typeface="+mn-lt"/>
                <a:ea typeface="+mn-ea"/>
                <a:cs typeface="+mn-cs"/>
              </a:rPr>
              <a:t> in</a:t>
            </a:r>
            <a:r>
              <a:rPr lang="en-US" sz="1200" b="0" i="0" kern="1200" baseline="0" dirty="0" smtClean="0">
                <a:solidFill>
                  <a:schemeClr val="tx1"/>
                </a:solidFill>
                <a:latin typeface="+mn-lt"/>
                <a:ea typeface="+mn-ea"/>
                <a:cs typeface="+mn-cs"/>
              </a:rPr>
              <a:t> organized campaigns.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Patient stories – find time once</a:t>
            </a:r>
            <a:r>
              <a:rPr lang="en-US" sz="1200" b="0" i="0" kern="1200" baseline="0" dirty="0" smtClean="0">
                <a:solidFill>
                  <a:schemeClr val="tx1"/>
                </a:solidFill>
                <a:latin typeface="+mn-lt"/>
                <a:ea typeface="+mn-ea"/>
                <a:cs typeface="+mn-cs"/>
              </a:rPr>
              <a:t> a week to write down patient stories. This makes it easier to think of a story when you need one. You can send stories to advocacy organizations or to your legislators so that they can use your stories. Again, change or leave out details to de-identify the patient and consider asking if you can use their story with details changed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Ended with an ask – what do you want the audience to do?</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Faculty</a:t>
            </a:r>
            <a:r>
              <a:rPr lang="en-US" sz="1200" b="0" i="0" kern="1200" baseline="0" dirty="0" smtClean="0">
                <a:solidFill>
                  <a:schemeClr val="tx1"/>
                </a:solidFill>
                <a:latin typeface="+mn-lt"/>
                <a:ea typeface="+mn-ea"/>
                <a:cs typeface="+mn-cs"/>
              </a:rPr>
              <a:t> champion – having a faculty to act as champion or support you as faculty, can help troubleshoot and lend support.</a:t>
            </a:r>
          </a:p>
          <a:p>
            <a:endParaRPr lang="en-US" sz="1200" b="0" i="0" kern="1200" baseline="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Involve residents and students </a:t>
            </a:r>
            <a:r>
              <a:rPr lang="en-US" sz="1200" b="0" i="0" kern="1200" baseline="0" dirty="0" smtClean="0">
                <a:solidFill>
                  <a:schemeClr val="tx1"/>
                </a:solidFill>
                <a:latin typeface="+mn-lt"/>
                <a:ea typeface="+mn-ea"/>
                <a:cs typeface="+mn-cs"/>
              </a:rPr>
              <a:t>– a few residency programs have annual advocacy days for their residents, which provides an educational experience for advocacy. One way to make this easier is to join the advocacy day of another organization, such as Physicians for Reproductive Health, ACOG, AAFP, AAP, etc. Those organizations may also be able to provide funding support.</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Many medical organizations also need residents to act as delegates at state, regional, or national meetings. Many also provide leadership training at these meetings or have advocacy days. They sometime also provide funding. For example, </a:t>
            </a:r>
            <a:r>
              <a:rPr lang="en-US" sz="1200" b="0" i="0" kern="1200" dirty="0" smtClean="0">
                <a:solidFill>
                  <a:schemeClr val="tx1"/>
                </a:solidFill>
                <a:latin typeface="+mn-lt"/>
                <a:ea typeface="+mn-ea"/>
                <a:cs typeface="+mn-cs"/>
              </a:rPr>
              <a:t>ACOG has a Congressional Leadership Conference every February,</a:t>
            </a:r>
            <a:r>
              <a:rPr lang="en-US" sz="1200" b="0" i="0" kern="1200" baseline="0" dirty="0" smtClean="0">
                <a:solidFill>
                  <a:schemeClr val="tx1"/>
                </a:solidFill>
                <a:latin typeface="+mn-lt"/>
                <a:ea typeface="+mn-ea"/>
                <a:cs typeface="+mn-cs"/>
              </a:rPr>
              <a:t> and </a:t>
            </a:r>
            <a:r>
              <a:rPr lang="en-US" sz="1200" b="0" i="0" kern="1200" dirty="0" smtClean="0">
                <a:solidFill>
                  <a:schemeClr val="tx1"/>
                </a:solidFill>
                <a:latin typeface="+mn-lt"/>
                <a:ea typeface="+mn-ea"/>
                <a:cs typeface="+mn-cs"/>
              </a:rPr>
              <a:t>there is funding to send delegates from EVERY state.</a:t>
            </a:r>
            <a:r>
              <a:rPr lang="en-US" sz="1200" b="0" i="0" kern="1200" baseline="0" dirty="0" smtClean="0">
                <a:solidFill>
                  <a:schemeClr val="tx1"/>
                </a:solidFill>
                <a:latin typeface="+mn-lt"/>
                <a:ea typeface="+mn-ea"/>
                <a:cs typeface="+mn-cs"/>
              </a:rPr>
              <a:t> AAFP provides funding support for students and residents to represent as delegates or to participate in committees.</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5B8221-7CEF-4F79-9F67-E274FCBAA69E}" type="slidenum">
              <a:rPr lang="en-US" smtClean="0"/>
              <a:pPr/>
              <a:t>56</a:t>
            </a:fld>
            <a:endParaRPr lang="en-US" dirty="0"/>
          </a:p>
        </p:txBody>
      </p:sp>
    </p:spTree>
    <p:extLst>
      <p:ext uri="{BB962C8B-B14F-4D97-AF65-F5344CB8AC3E}">
        <p14:creationId xmlns:p14="http://schemas.microsoft.com/office/powerpoint/2010/main" val="4621552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times are estimates</a:t>
            </a:r>
          </a:p>
          <a:p>
            <a:r>
              <a:rPr lang="en-US" dirty="0" smtClean="0"/>
              <a:t>#1 – vote if you can! If</a:t>
            </a:r>
            <a:r>
              <a:rPr lang="en-US" baseline="0" dirty="0" smtClean="0"/>
              <a:t> you've ever been outraged by a politician or by a piece of legislation – then vote to express your voice. This is particularly important for local elections. Voting can be really quick if you're close to your polling location and if there's no line, or it can take an entire day if the polling location is further away, if intimidation tactics are used, and if there is a long line.</a:t>
            </a:r>
          </a:p>
          <a:p>
            <a:r>
              <a:rPr lang="en-US" baseline="0" dirty="0" smtClean="0"/>
              <a:t>- Signing a petition can take less than a minute if you just provide your personal information. If you add a few sentences to personalize the petition, then that might take a little longer.</a:t>
            </a:r>
          </a:p>
          <a:p>
            <a:r>
              <a:rPr lang="en-US" baseline="0" dirty="0" smtClean="0"/>
              <a:t>- Writing an email can take about a minute if you use a form email provided by an organization or you can write a personal email</a:t>
            </a:r>
          </a:p>
          <a:p>
            <a:r>
              <a:rPr lang="en-US" baseline="0" dirty="0" smtClean="0"/>
              <a:t>- Calling your legislator only takes a few minutes, particularly if you are using a script provided by an organization</a:t>
            </a:r>
          </a:p>
          <a:p>
            <a:r>
              <a:rPr lang="en-US" baseline="0" dirty="0" smtClean="0"/>
              <a:t>- A letter to the editor can be quick or can take longer, depending on how quickly you write</a:t>
            </a:r>
          </a:p>
          <a:p>
            <a:r>
              <a:rPr lang="en-US" baseline="0" dirty="0" smtClean="0"/>
              <a:t>- Testifying can take a half day to a whole day depending on how much time you spend on writing your statement, how far you need to travel, and if you stay for the entire hearing. But if you're able to fit it into your schedule, your testimony can have a substantial impact.</a:t>
            </a:r>
          </a:p>
        </p:txBody>
      </p:sp>
      <p:sp>
        <p:nvSpPr>
          <p:cNvPr id="4" name="Slide Number Placeholder 3"/>
          <p:cNvSpPr>
            <a:spLocks noGrp="1"/>
          </p:cNvSpPr>
          <p:nvPr>
            <p:ph type="sldNum" sz="quarter" idx="10"/>
          </p:nvPr>
        </p:nvSpPr>
        <p:spPr/>
        <p:txBody>
          <a:bodyPr/>
          <a:lstStyle/>
          <a:p>
            <a:fld id="{C35B8221-7CEF-4F79-9F67-E274FCBAA69E}" type="slidenum">
              <a:rPr lang="en-US" smtClean="0"/>
              <a:pPr/>
              <a:t>57</a:t>
            </a:fld>
            <a:endParaRPr lang="en-US" dirty="0"/>
          </a:p>
        </p:txBody>
      </p:sp>
    </p:spTree>
    <p:extLst>
      <p:ext uri="{BB962C8B-B14F-4D97-AF65-F5344CB8AC3E}">
        <p14:creationId xmlns:p14="http://schemas.microsoft.com/office/powerpoint/2010/main" val="1033205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2011 was the first year a “heartbeat</a:t>
            </a:r>
            <a:r>
              <a:rPr lang="en-US" baseline="0" dirty="0" smtClean="0"/>
              <a:t>” bill was introduced in Ohio. This bill would ban abortions after the first detectable heartbeat, which means that the bill would effectively ban nearly all abortions in Ohio. </a:t>
            </a:r>
          </a:p>
          <a:p>
            <a:endParaRPr lang="en-US" baseline="0" dirty="0" smtClean="0"/>
          </a:p>
          <a:p>
            <a:r>
              <a:rPr lang="en-US" dirty="0" smtClean="0"/>
              <a:t>The Ohio</a:t>
            </a:r>
            <a:r>
              <a:rPr lang="en-US" baseline="0" dirty="0" smtClean="0"/>
              <a:t> </a:t>
            </a:r>
            <a:r>
              <a:rPr lang="en-US" dirty="0" smtClean="0"/>
              <a:t>Senate</a:t>
            </a:r>
            <a:r>
              <a:rPr lang="en-US" baseline="0" dirty="0" smtClean="0"/>
              <a:t> conducted a 3-day hearing to hear from opponents and supporters of the bill – they were deeply impacted by the testimonies of physicians against the bill. </a:t>
            </a:r>
          </a:p>
          <a:p>
            <a:endParaRPr lang="en-US" baseline="0" dirty="0" smtClean="0"/>
          </a:p>
          <a:p>
            <a:r>
              <a:rPr lang="en-US" baseline="0" dirty="0" smtClean="0"/>
              <a:t>Kellie Copeland, who was in attendance, recalls her memory of the hearings in the book.</a:t>
            </a:r>
            <a:endParaRPr lang="en-US" dirty="0" smtClean="0"/>
          </a:p>
          <a:p>
            <a:endParaRPr lang="en-US" dirty="0"/>
          </a:p>
        </p:txBody>
      </p:sp>
    </p:spTree>
    <p:extLst>
      <p:ext uri="{BB962C8B-B14F-4D97-AF65-F5344CB8AC3E}">
        <p14:creationId xmlns:p14="http://schemas.microsoft.com/office/powerpoint/2010/main" val="29649764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went through why physician advocacy is needed and different models of physician advocacy</a:t>
            </a:r>
          </a:p>
          <a:p>
            <a:r>
              <a:rPr lang="en-US" baseline="0" dirty="0" smtClean="0"/>
              <a:t>You may be feeling inspired - </a:t>
            </a:r>
            <a:r>
              <a:rPr lang="en-US" dirty="0" smtClean="0"/>
              <a:t>Share if there's time</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59</a:t>
            </a:fld>
            <a:endParaRPr lang="en-US" dirty="0"/>
          </a:p>
        </p:txBody>
      </p:sp>
    </p:spTree>
    <p:extLst>
      <p:ext uri="{BB962C8B-B14F-4D97-AF65-F5344CB8AC3E}">
        <p14:creationId xmlns:p14="http://schemas.microsoft.com/office/powerpoint/2010/main" val="24622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 may think you don’t have opportunities for advocacy, but consider a time where you saw something was not right or got so frustrated with the challenges a patient was enduring? When were you motivated enough to do something and change the situation? When did you care so much or were bothered enough to do something about it? That is advocacy.</a:t>
            </a:r>
          </a:p>
          <a:p>
            <a:endParaRPr lang="en-US" baseline="0" dirty="0" smtClean="0"/>
          </a:p>
          <a:p>
            <a:r>
              <a:rPr lang="en-US" baseline="0" dirty="0" smtClean="0"/>
              <a:t>You may also realize that you already participate in advocacy, but never thought about it in that way, or you may realize that you have particular strengths that would make you an effective advocate [list examples]…</a:t>
            </a:r>
          </a:p>
          <a:p>
            <a:endParaRPr lang="en-US" baseline="0" dirty="0" smtClean="0"/>
          </a:p>
          <a:p>
            <a:r>
              <a:rPr lang="en-US" baseline="0" dirty="0" smtClean="0"/>
              <a:t>You may decide that your issue is best addressed by advocating within your practice setting or you might want to advocate in the community. Physicians are members of a variety of communities – professional, social, local, regional, national, and international.</a:t>
            </a:r>
          </a:p>
          <a:p>
            <a:endParaRPr lang="en-US" baseline="0" dirty="0" smtClean="0"/>
          </a:p>
          <a:p>
            <a:r>
              <a:rPr lang="en-US" baseline="0" dirty="0" smtClean="0"/>
              <a:t>While some of you might want to advocate as an individual, some of you might want to join an organization that already advocates on the issue you're focused on. They can be professional (state medical society, specialty organization) or advocacy organization (Physicians for Reproductive Health)</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6</a:t>
            </a:fld>
            <a:endParaRPr lang="en-US" dirty="0"/>
          </a:p>
        </p:txBody>
      </p:sp>
    </p:spTree>
    <p:extLst>
      <p:ext uri="{BB962C8B-B14F-4D97-AF65-F5344CB8AC3E}">
        <p14:creationId xmlns:p14="http://schemas.microsoft.com/office/powerpoint/2010/main" val="16834615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3309" indent="-233309">
              <a:buNone/>
            </a:pPr>
            <a:endParaRPr lang="en-US" b="1" dirty="0" smtClean="0"/>
          </a:p>
        </p:txBody>
      </p:sp>
      <p:sp>
        <p:nvSpPr>
          <p:cNvPr id="4" name="Slide Number Placeholder 3"/>
          <p:cNvSpPr>
            <a:spLocks noGrp="1"/>
          </p:cNvSpPr>
          <p:nvPr>
            <p:ph type="sldNum" sz="quarter" idx="10"/>
          </p:nvPr>
        </p:nvSpPr>
        <p:spPr/>
        <p:txBody>
          <a:bodyPr/>
          <a:lstStyle/>
          <a:p>
            <a:fld id="{C35B8221-7CEF-4F79-9F67-E274FCBAA69E}" type="slidenum">
              <a:rPr lang="en-US" smtClean="0"/>
              <a:pPr/>
              <a:t>60</a:t>
            </a:fld>
            <a:endParaRPr lang="en-US" dirty="0"/>
          </a:p>
        </p:txBody>
      </p:sp>
    </p:spTree>
    <p:extLst>
      <p:ext uri="{BB962C8B-B14F-4D97-AF65-F5344CB8AC3E}">
        <p14:creationId xmlns:p14="http://schemas.microsoft.com/office/powerpoint/2010/main" val="10556258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3309" indent="-233309"/>
            <a:r>
              <a:rPr lang="en-US" dirty="0" smtClean="0"/>
              <a:t>Join an established advocacy organization!</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61</a:t>
            </a:fld>
            <a:endParaRPr lang="en-US" dirty="0"/>
          </a:p>
        </p:txBody>
      </p:sp>
    </p:spTree>
    <p:extLst>
      <p:ext uri="{BB962C8B-B14F-4D97-AF65-F5344CB8AC3E}">
        <p14:creationId xmlns:p14="http://schemas.microsoft.com/office/powerpoint/2010/main" val="4264005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Repro</a:t>
            </a:r>
            <a:r>
              <a:rPr lang="en-US" baseline="0" dirty="0" smtClean="0"/>
              <a:t> health advocacy resources – provide guides for LTEs/Op-Eds, resolutions, etc</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62</a:t>
            </a:fld>
            <a:endParaRPr lang="en-US" dirty="0"/>
          </a:p>
        </p:txBody>
      </p:sp>
    </p:spTree>
    <p:extLst>
      <p:ext uri="{BB962C8B-B14F-4D97-AF65-F5344CB8AC3E}">
        <p14:creationId xmlns:p14="http://schemas.microsoft.com/office/powerpoint/2010/main" val="341269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3309" indent="-233309"/>
            <a:r>
              <a:rPr lang="en-US" dirty="0" smtClean="0"/>
              <a:t>(can edit first</a:t>
            </a:r>
            <a:r>
              <a:rPr lang="en-US" baseline="0" dirty="0" smtClean="0"/>
              <a:t> bullet depending on specialty of audience)</a:t>
            </a:r>
            <a:endParaRPr lang="en-US" dirty="0" smtClean="0"/>
          </a:p>
          <a:p>
            <a:pPr marL="233309" indent="-233309"/>
            <a:r>
              <a:rPr lang="en-US" dirty="0" smtClean="0"/>
              <a:t>A small list of the many medical and advocacy</a:t>
            </a:r>
            <a:r>
              <a:rPr lang="en-US" baseline="0" dirty="0" smtClean="0"/>
              <a:t> organization that you can join, many of which also offer training and fellowships</a:t>
            </a:r>
            <a:endParaRPr lang="en-US" dirty="0" smtClean="0"/>
          </a:p>
          <a:p>
            <a:pPr marL="233309" indent="-233309"/>
            <a:r>
              <a:rPr lang="en-US" dirty="0" smtClean="0"/>
              <a:t>National Physicians Alliance: Issues include </a:t>
            </a:r>
            <a:r>
              <a:rPr lang="en-US" b="0" dirty="0" smtClean="0"/>
              <a:t>integrity</a:t>
            </a:r>
            <a:r>
              <a:rPr lang="en-US" b="0" baseline="0" dirty="0" smtClean="0"/>
              <a:t> and trust in medicine, and equitable, affordable health care for all</a:t>
            </a:r>
          </a:p>
          <a:p>
            <a:pPr marL="233309" indent="-233309"/>
            <a:r>
              <a:rPr lang="en-US" dirty="0" smtClean="0"/>
              <a:t>Doctors for America is a national movement of physicians and medical students working together to improve the health of the nation and to ensure that everyone has access to affordable, </a:t>
            </a:r>
            <a:r>
              <a:rPr lang="en-US" dirty="0" smtClean="0"/>
              <a:t>high-quality </a:t>
            </a:r>
            <a:r>
              <a:rPr lang="en-US" dirty="0" smtClean="0"/>
              <a:t>health care.</a:t>
            </a:r>
          </a:p>
          <a:p>
            <a:pPr marL="233309" indent="-233309"/>
            <a:r>
              <a:rPr lang="en-US" dirty="0" smtClean="0"/>
              <a:t>Physicians for Social Responsibility has been working for over 50 years to create a healthy, just, and peaceful world for present and future generations. PSR advocates to prevent nuclear war and proliferation; slow, stop, and reverse global warming; protection from toxic chemicals; eliminate the use of nuclear power.</a:t>
            </a:r>
          </a:p>
        </p:txBody>
      </p:sp>
      <p:sp>
        <p:nvSpPr>
          <p:cNvPr id="4" name="Slide Number Placeholder 3"/>
          <p:cNvSpPr>
            <a:spLocks noGrp="1"/>
          </p:cNvSpPr>
          <p:nvPr>
            <p:ph type="sldNum" sz="quarter" idx="10"/>
          </p:nvPr>
        </p:nvSpPr>
        <p:spPr/>
        <p:txBody>
          <a:bodyPr/>
          <a:lstStyle/>
          <a:p>
            <a:fld id="{C35B8221-7CEF-4F79-9F67-E274FCBAA69E}" type="slidenum">
              <a:rPr lang="en-US" smtClean="0"/>
              <a:pPr/>
              <a:t>63</a:t>
            </a:fld>
            <a:endParaRPr lang="en-US" dirty="0"/>
          </a:p>
        </p:txBody>
      </p:sp>
    </p:spTree>
    <p:extLst>
      <p:ext uri="{BB962C8B-B14F-4D97-AF65-F5344CB8AC3E}">
        <p14:creationId xmlns:p14="http://schemas.microsoft.com/office/powerpoint/2010/main" val="24600088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Focused on repro health-related training, but other advocacy</a:t>
            </a:r>
            <a:r>
              <a:rPr lang="en-US" baseline="0" dirty="0" smtClean="0"/>
              <a:t> fellowships available</a:t>
            </a: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Physicians</a:t>
            </a:r>
            <a:r>
              <a:rPr lang="en-US" baseline="0" dirty="0" smtClean="0"/>
              <a:t> for </a:t>
            </a:r>
            <a:r>
              <a:rPr lang="en-US" dirty="0" smtClean="0"/>
              <a:t>Reproductive Health: The goal of the Academy is to prepare physicians to become lifelong leaders in reproductive health advocacy by helping them develop and internalize the skills and attributes they need to be powerful, effective advocates for comprehensive reproductive and sexual health care.</a:t>
            </a:r>
            <a:r>
              <a:rPr lang="en-US" baseline="0" dirty="0" smtClean="0"/>
              <a:t> Almost 300</a:t>
            </a:r>
            <a:r>
              <a:rPr lang="en-US" dirty="0" smtClean="0"/>
              <a:t> physicians have completed the program since 2003.</a:t>
            </a:r>
          </a:p>
          <a:p>
            <a:pPr marL="228600" indent="-228600" rtl="0">
              <a:buAutoNum type="arabicPeriod"/>
            </a:pPr>
            <a:r>
              <a:rPr lang="en-US" dirty="0" smtClean="0"/>
              <a:t>ACOG: Gellhaus Resident Advocacy Fellowship affords ob-gyn residents the rare opportunity to learn about federal health policy and the political factors that shape ACOG's advancement of women's health. Established in 2009 through the ingenuity and support of Dr. Thomas Gellhaus, former McCain Fellow and District VI Chair, the Gellhaus Fellowship consists of a two to four week program typically occurring over a third-year resident's elective. Gellhaus Fellows join ACOG's Department of Government Affairs in the political advocacy process, including attending legislative hearings, issue briefings, and meetings with Members of Congress. During the fellowship, participants complete a project designed in conjunction with Government Affairs staff.  </a:t>
            </a:r>
          </a:p>
          <a:p>
            <a:pPr defTabSz="933237">
              <a:defRPr/>
            </a:pPr>
            <a:r>
              <a:rPr lang="en-US" dirty="0" smtClean="0"/>
              <a:t>Also,</a:t>
            </a:r>
            <a:r>
              <a:rPr lang="en-US" baseline="0" dirty="0" smtClean="0"/>
              <a:t> </a:t>
            </a:r>
            <a:r>
              <a:rPr lang="en-US" dirty="0" smtClean="0">
                <a:solidFill>
                  <a:srgbClr val="FF0000"/>
                </a:solidFill>
              </a:rPr>
              <a:t>ACOG NY (District 2) Residency ADVO PROGRAM</a:t>
            </a:r>
          </a:p>
          <a:p>
            <a:pPr rtl="0"/>
            <a:r>
              <a:rPr lang="en-US" dirty="0" smtClean="0"/>
              <a:t>Post Residency:</a:t>
            </a:r>
            <a:r>
              <a:rPr lang="en-US" baseline="0" dirty="0" smtClean="0"/>
              <a:t> </a:t>
            </a:r>
            <a:r>
              <a:rPr lang="en-US" dirty="0" smtClean="0"/>
              <a:t>ACOG's John McCain Memorial Fellowship program gives two Fellows each year a unique opportunity to experience first-hand how ACOG represents our specialty with the U.S. Congress.</a:t>
            </a:r>
          </a:p>
          <a:p>
            <a:r>
              <a:rPr lang="en-US" dirty="0" smtClean="0"/>
              <a:t>3. Reproductive</a:t>
            </a:r>
            <a:r>
              <a:rPr lang="en-US" baseline="0" dirty="0" smtClean="0"/>
              <a:t> Health Access Project: </a:t>
            </a:r>
            <a:r>
              <a:rPr lang="en-US" dirty="0" smtClean="0"/>
              <a:t>Falenki fellowship: a one-year fellowship that develops family medicine leaders who will promote and teach full-spectrum women's reproductive health care within family medicine</a:t>
            </a:r>
          </a:p>
          <a:p>
            <a:r>
              <a:rPr lang="en-US" dirty="0" smtClean="0"/>
              <a:t>4. TEACH</a:t>
            </a:r>
            <a:r>
              <a:rPr lang="en-US" b="1" dirty="0" smtClean="0"/>
              <a:t>: </a:t>
            </a:r>
            <a:r>
              <a:rPr lang="en-US" dirty="0" smtClean="0"/>
              <a:t>Training in Early Abortion for Comprehensive Health Care is an academic-community partnership whose goal is to expand abortion access by helping Family Medicine residencies and primary care clinicians integrate abortion training into their curricula and to model comprehensive reproductive health care.</a:t>
            </a:r>
          </a:p>
        </p:txBody>
      </p:sp>
      <p:sp>
        <p:nvSpPr>
          <p:cNvPr id="4" name="Slide Number Placeholder 3"/>
          <p:cNvSpPr>
            <a:spLocks noGrp="1"/>
          </p:cNvSpPr>
          <p:nvPr>
            <p:ph type="sldNum" sz="quarter" idx="10"/>
          </p:nvPr>
        </p:nvSpPr>
        <p:spPr/>
        <p:txBody>
          <a:bodyPr/>
          <a:lstStyle/>
          <a:p>
            <a:fld id="{C35B8221-7CEF-4F79-9F67-E274FCBAA69E}" type="slidenum">
              <a:rPr lang="en-US" smtClean="0"/>
              <a:pPr/>
              <a:t>64</a:t>
            </a:fld>
            <a:endParaRPr lang="en-US" dirty="0"/>
          </a:p>
        </p:txBody>
      </p:sp>
    </p:spTree>
    <p:extLst>
      <p:ext uri="{BB962C8B-B14F-4D97-AF65-F5344CB8AC3E}">
        <p14:creationId xmlns:p14="http://schemas.microsoft.com/office/powerpoint/2010/main" val="2595455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65</a:t>
            </a:fld>
            <a:endParaRPr lang="en-US" dirty="0"/>
          </a:p>
        </p:txBody>
      </p:sp>
    </p:spTree>
    <p:extLst>
      <p:ext uri="{BB962C8B-B14F-4D97-AF65-F5344CB8AC3E}">
        <p14:creationId xmlns:p14="http://schemas.microsoft.com/office/powerpoint/2010/main" val="73144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I'm going to make the case for why advocacy is needed on health care.</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7</a:t>
            </a:fld>
            <a:endParaRPr lang="en-US" dirty="0"/>
          </a:p>
        </p:txBody>
      </p:sp>
    </p:spTree>
    <p:extLst>
      <p:ext uri="{BB962C8B-B14F-4D97-AF65-F5344CB8AC3E}">
        <p14:creationId xmlns:p14="http://schemas.microsoft.com/office/powerpoint/2010/main" val="32704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or another, you have realized that there are a range of personal, social, economic, and environmental factors that influence your patients’ health status.</a:t>
            </a:r>
          </a:p>
          <a:p>
            <a:endParaRPr lang="en-US" dirty="0" smtClean="0"/>
          </a:p>
          <a:p>
            <a:r>
              <a:rPr lang="en-US" dirty="0" smtClean="0"/>
              <a:t>In the center </a:t>
            </a:r>
            <a:r>
              <a:rPr lang="en-US" baseline="0" dirty="0" smtClean="0"/>
              <a:t>of this graph is your patient who is sitting in the exam room. Their health is influenced by their ability to access care, their socioeconomic status and environmental influences.</a:t>
            </a:r>
          </a:p>
          <a:p>
            <a:endParaRPr lang="en-US" baseline="0" dirty="0" smtClean="0"/>
          </a:p>
          <a:p>
            <a:r>
              <a:rPr lang="en-US" baseline="0" dirty="0" smtClean="0"/>
              <a:t>[Then either give examples – see below – or ask for examples from the audience]</a:t>
            </a:r>
          </a:p>
          <a:p>
            <a:endParaRPr lang="en-US" baseline="0" dirty="0" smtClean="0"/>
          </a:p>
          <a:p>
            <a:r>
              <a:rPr lang="en-US" dirty="0" smtClean="0"/>
              <a:t>Due to these external influences,</a:t>
            </a:r>
            <a:r>
              <a:rPr lang="en-US" baseline="0" dirty="0" smtClean="0"/>
              <a:t> physicians and medical organizations are increasingly becoming more involved in policy change in order to have a larger impact on health.</a:t>
            </a:r>
            <a:endParaRPr lang="en-US" dirty="0" smtClean="0"/>
          </a:p>
          <a:p>
            <a:endParaRPr lang="en-US" dirty="0" smtClean="0"/>
          </a:p>
          <a:p>
            <a:r>
              <a:rPr lang="en-US" baseline="0" dirty="0" smtClean="0"/>
              <a:t>Examples:</a:t>
            </a:r>
          </a:p>
          <a:p>
            <a:r>
              <a:rPr lang="en-US" baseline="0" dirty="0" smtClean="0"/>
              <a:t>Access to care – insurance status, availability of clinics/providers</a:t>
            </a:r>
          </a:p>
          <a:p>
            <a:r>
              <a:rPr lang="en-US" baseline="0" dirty="0" smtClean="0"/>
              <a:t>Direct socioeconomic influences – interpersonal violence, unsafe housing</a:t>
            </a:r>
          </a:p>
          <a:p>
            <a:r>
              <a:rPr lang="en-US" baseline="0" dirty="0" smtClean="0"/>
              <a:t>Broad socioeconomic influences – race, income, employment status – voting rights, access to healthy food</a:t>
            </a:r>
          </a:p>
          <a:p>
            <a:r>
              <a:rPr lang="en-US" baseline="0" dirty="0" smtClean="0"/>
              <a:t>Global health – climate change, armed conflict</a:t>
            </a:r>
          </a:p>
        </p:txBody>
      </p:sp>
      <p:sp>
        <p:nvSpPr>
          <p:cNvPr id="4" name="Slide Number Placeholder 3"/>
          <p:cNvSpPr>
            <a:spLocks noGrp="1"/>
          </p:cNvSpPr>
          <p:nvPr>
            <p:ph type="sldNum" sz="quarter" idx="10"/>
          </p:nvPr>
        </p:nvSpPr>
        <p:spPr/>
        <p:txBody>
          <a:bodyPr/>
          <a:lstStyle/>
          <a:p>
            <a:fld id="{C35B8221-7CEF-4F79-9F67-E274FCBAA69E}" type="slidenum">
              <a:rPr lang="en-US" smtClean="0"/>
              <a:pPr/>
              <a:t>8</a:t>
            </a:fld>
            <a:endParaRPr lang="en-US" dirty="0"/>
          </a:p>
        </p:txBody>
      </p:sp>
    </p:spTree>
    <p:extLst>
      <p:ext uri="{BB962C8B-B14F-4D97-AF65-F5344CB8AC3E}">
        <p14:creationId xmlns:p14="http://schemas.microsoft.com/office/powerpoint/2010/main" val="140946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baseline="0" dirty="0" smtClean="0">
                <a:solidFill>
                  <a:schemeClr val="tx1"/>
                </a:solidFill>
                <a:effectLst/>
                <a:latin typeface="+mn-lt"/>
                <a:ea typeface="+mn-ea"/>
                <a:cs typeface="+mn-cs"/>
              </a:rPr>
              <a:t>Social determinants of health are “the conditions in which people are born, grow, work, live, and age, and the wider set of forces and systems shaping the conditions of daily life”. (WHO definition)</a:t>
            </a:r>
          </a:p>
          <a:p>
            <a:r>
              <a:rPr lang="en-US" sz="1200" b="0" i="0" kern="1200" baseline="0" dirty="0" smtClean="0">
                <a:solidFill>
                  <a:schemeClr val="tx1"/>
                </a:solidFill>
                <a:effectLst/>
                <a:latin typeface="+mn-lt"/>
                <a:ea typeface="+mn-ea"/>
                <a:cs typeface="+mn-cs"/>
              </a:rPr>
              <a:t>Sometimes we can feel overwhelmed with the magnitude of these problems, since they reach into nearly every facet of life.  </a:t>
            </a:r>
          </a:p>
          <a:p>
            <a:r>
              <a:rPr lang="en-US" sz="1200" b="0" i="0" kern="1200" baseline="0" dirty="0" smtClean="0">
                <a:solidFill>
                  <a:schemeClr val="tx1"/>
                </a:solidFill>
                <a:effectLst/>
                <a:latin typeface="+mn-lt"/>
                <a:ea typeface="+mn-ea"/>
                <a:cs typeface="+mn-cs"/>
              </a:rPr>
              <a:t>There are large cultural and bias issues we are grappling with in medicine – these sometimes manifest as racial and ethnic disparities. How can we as doctors address these biases? – give examples</a:t>
            </a:r>
          </a:p>
          <a:p>
            <a:r>
              <a:rPr lang="en-US" sz="1200" b="0" i="0" kern="1200" baseline="0" dirty="0" smtClean="0">
                <a:solidFill>
                  <a:schemeClr val="tx1"/>
                </a:solidFill>
                <a:effectLst/>
                <a:latin typeface="+mn-lt"/>
                <a:ea typeface="+mn-ea"/>
                <a:cs typeface="+mn-cs"/>
              </a:rPr>
              <a:t>One practical issue to address health care system and economic stability issues is via INSURANCE </a:t>
            </a:r>
            <a:r>
              <a:rPr lang="en-US" sz="1200" b="0" i="0" kern="1200" baseline="0" dirty="0" smtClean="0">
                <a:solidFill>
                  <a:schemeClr val="tx1"/>
                </a:solidFill>
                <a:effectLst/>
                <a:latin typeface="+mn-lt"/>
                <a:ea typeface="+mn-ea"/>
                <a:cs typeface="+mn-cs"/>
                <a:sym typeface="Wingdings" panose="05000000000000000000" pitchFamily="2" charset="2"/>
              </a:rPr>
              <a:t> segue to ACA</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American Public Health Association president</a:t>
            </a:r>
            <a:r>
              <a:rPr lang="en-US" sz="1200" b="0" i="0" kern="1200" baseline="0" dirty="0" smtClean="0">
                <a:solidFill>
                  <a:schemeClr val="tx1"/>
                </a:solidFill>
                <a:effectLst/>
                <a:latin typeface="+mn-lt"/>
                <a:ea typeface="+mn-ea"/>
                <a:cs typeface="+mn-cs"/>
              </a:rPr>
              <a:t> Camara Jones MD MPH PhD has made addressing racism, poverty, and social determinants of health and equity a focus of her term in office.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ACOG’s has also</a:t>
            </a:r>
            <a:r>
              <a:rPr lang="en-US" sz="1200" b="0" i="0" kern="1200" baseline="0" dirty="0" smtClean="0">
                <a:solidFill>
                  <a:schemeClr val="tx1"/>
                </a:solidFill>
                <a:effectLst/>
                <a:latin typeface="+mn-lt"/>
                <a:ea typeface="+mn-ea"/>
                <a:cs typeface="+mn-cs"/>
              </a:rPr>
              <a:t> issued</a:t>
            </a:r>
            <a:r>
              <a:rPr lang="en-US" sz="1200" b="0" i="0" kern="1200" dirty="0" smtClean="0">
                <a:solidFill>
                  <a:schemeClr val="tx1"/>
                </a:solidFill>
                <a:effectLst/>
                <a:latin typeface="+mn-lt"/>
                <a:ea typeface="+mn-ea"/>
                <a:cs typeface="+mn-cs"/>
              </a:rPr>
              <a:t> recommendations for addressing racial and ethnic disparities in healthcare.</a:t>
            </a:r>
            <a:r>
              <a:rPr lang="en-US" sz="1200" b="1" i="0" kern="1200" baseline="0" dirty="0" smtClean="0">
                <a:solidFill>
                  <a:schemeClr val="tx1"/>
                </a:solidFill>
                <a:effectLst/>
                <a:latin typeface="+mn-lt"/>
                <a:ea typeface="+mn-ea"/>
                <a:cs typeface="+mn-cs"/>
              </a:rPr>
              <a:t> </a:t>
            </a: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dirty="0" smtClean="0"/>
              <a:t>Image credit: http://kff.org/disparities-policy/issue-brief/beyond-health-care-the-role-of-social-determinants-in-promoting-health-and-health-equity/  Accessed</a:t>
            </a:r>
            <a:r>
              <a:rPr lang="en-US" baseline="0" dirty="0" smtClean="0"/>
              <a:t> 9/18/2016</a:t>
            </a:r>
            <a:endParaRPr lang="en-US" dirty="0"/>
          </a:p>
        </p:txBody>
      </p:sp>
      <p:sp>
        <p:nvSpPr>
          <p:cNvPr id="4" name="Slide Number Placeholder 3"/>
          <p:cNvSpPr>
            <a:spLocks noGrp="1"/>
          </p:cNvSpPr>
          <p:nvPr>
            <p:ph type="sldNum" sz="quarter" idx="10"/>
          </p:nvPr>
        </p:nvSpPr>
        <p:spPr/>
        <p:txBody>
          <a:bodyPr/>
          <a:lstStyle/>
          <a:p>
            <a:fld id="{C35B8221-7CEF-4F79-9F67-E274FCBAA69E}" type="slidenum">
              <a:rPr lang="en-US" smtClean="0"/>
              <a:pPr/>
              <a:t>9</a:t>
            </a:fld>
            <a:endParaRPr lang="en-US" dirty="0"/>
          </a:p>
        </p:txBody>
      </p:sp>
    </p:spTree>
    <p:extLst>
      <p:ext uri="{BB962C8B-B14F-4D97-AF65-F5344CB8AC3E}">
        <p14:creationId xmlns:p14="http://schemas.microsoft.com/office/powerpoint/2010/main" val="2583805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7867" y="1593175"/>
            <a:ext cx="2597348" cy="4757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nchor="t"/>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10"/>
          <p:cNvSpPr>
            <a:spLocks noGrp="1"/>
          </p:cNvSpPr>
          <p:nvPr>
            <p:ph type="ftr" sz="quarter" idx="11"/>
          </p:nvPr>
        </p:nvSpPr>
        <p:spPr/>
        <p:txBody>
          <a:bodyPr/>
          <a:lstStyle/>
          <a:p>
            <a:endParaRPr lang="en-US" dirty="0"/>
          </a:p>
        </p:txBody>
      </p:sp>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hree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39313"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6386995" y="868680"/>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7" name="Content Placeholder 2"/>
          <p:cNvSpPr>
            <a:spLocks noGrp="1"/>
          </p:cNvSpPr>
          <p:nvPr>
            <p:ph sz="half" idx="13"/>
          </p:nvPr>
        </p:nvSpPr>
        <p:spPr>
          <a:xfrm>
            <a:off x="9134677" y="864108"/>
            <a:ext cx="2505993"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Four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3863144" y="3621419"/>
            <a:ext cx="3474720" cy="2188845"/>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13"/>
          </p:nvPr>
        </p:nvSpPr>
        <p:spPr>
          <a:xfrm>
            <a:off x="7813352" y="3621419"/>
            <a:ext cx="3474720" cy="2188845"/>
          </a:xfrm>
          <a:ln>
            <a:noFill/>
          </a:ln>
        </p:spPr>
        <p:txBody>
          <a:bodyP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umbered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85446" y="86868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9" name="Footer Placeholder 8"/>
          <p:cNvSpPr>
            <a:spLocks noGrp="1"/>
          </p:cNvSpPr>
          <p:nvPr>
            <p:ph type="ftr" sz="quarter" idx="11"/>
          </p:nvPr>
        </p:nvSpPr>
        <p:spPr/>
        <p:txBody>
          <a:bodyPr/>
          <a:lstStyle/>
          <a:p>
            <a:endParaRPr lang="en-US" dirty="0"/>
          </a:p>
        </p:txBody>
      </p:sp>
      <p:sp>
        <p:nvSpPr>
          <p:cNvPr id="6" name="Content Placeholder 2"/>
          <p:cNvSpPr>
            <a:spLocks noGrp="1"/>
          </p:cNvSpPr>
          <p:nvPr>
            <p:ph sz="half" idx="12"/>
          </p:nvPr>
        </p:nvSpPr>
        <p:spPr>
          <a:xfrm>
            <a:off x="4580678" y="362141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5" name="Rectangle 4"/>
          <p:cNvSpPr/>
          <p:nvPr userDrawn="1"/>
        </p:nvSpPr>
        <p:spPr>
          <a:xfrm>
            <a:off x="3950248" y="712064"/>
            <a:ext cx="1072843" cy="830997"/>
          </a:xfrm>
          <a:prstGeom prst="rect">
            <a:avLst/>
          </a:prstGeom>
        </p:spPr>
        <p:txBody>
          <a:bodyPr wrap="square">
            <a:spAutoFit/>
          </a:bodyPr>
          <a:lstStyle/>
          <a:p>
            <a:r>
              <a:rPr lang="en-US" sz="4800" b="1" i="0" dirty="0" smtClean="0">
                <a:solidFill>
                  <a:schemeClr val="bg2"/>
                </a:solidFill>
                <a:latin typeface="Times New Roman" charset="0"/>
                <a:ea typeface="Times New Roman" charset="0"/>
                <a:cs typeface="Times New Roman" charset="0"/>
              </a:rPr>
              <a:t>1. </a:t>
            </a:r>
            <a:endParaRPr lang="en-US" sz="4800" dirty="0"/>
          </a:p>
        </p:txBody>
      </p:sp>
      <p:sp>
        <p:nvSpPr>
          <p:cNvPr id="10" name="Rectangle 9"/>
          <p:cNvSpPr/>
          <p:nvPr userDrawn="1"/>
        </p:nvSpPr>
        <p:spPr>
          <a:xfrm>
            <a:off x="3985942" y="3439092"/>
            <a:ext cx="1072843" cy="830997"/>
          </a:xfrm>
          <a:prstGeom prst="rect">
            <a:avLst/>
          </a:prstGeom>
        </p:spPr>
        <p:txBody>
          <a:bodyPr wrap="square">
            <a:spAutoFit/>
          </a:bodyPr>
          <a:lstStyle/>
          <a:p>
            <a:r>
              <a:rPr lang="en-US" sz="4800" b="1" i="0" dirty="0" smtClean="0">
                <a:solidFill>
                  <a:schemeClr val="bg2"/>
                </a:solidFill>
                <a:latin typeface="Times New Roman" charset="0"/>
                <a:ea typeface="Times New Roman" charset="0"/>
                <a:cs typeface="Times New Roman" charset="0"/>
              </a:rPr>
              <a:t>3. </a:t>
            </a:r>
            <a:endParaRPr lang="en-US" sz="4800" dirty="0"/>
          </a:p>
        </p:txBody>
      </p:sp>
      <p:sp>
        <p:nvSpPr>
          <p:cNvPr id="11" name="Content Placeholder 2"/>
          <p:cNvSpPr>
            <a:spLocks noGrp="1"/>
          </p:cNvSpPr>
          <p:nvPr>
            <p:ph sz="half" idx="13"/>
          </p:nvPr>
        </p:nvSpPr>
        <p:spPr>
          <a:xfrm>
            <a:off x="8368550" y="886610"/>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12" name="Content Placeholder 2"/>
          <p:cNvSpPr>
            <a:spLocks noGrp="1"/>
          </p:cNvSpPr>
          <p:nvPr>
            <p:ph sz="half" idx="14"/>
          </p:nvPr>
        </p:nvSpPr>
        <p:spPr>
          <a:xfrm>
            <a:off x="8363782" y="3639349"/>
            <a:ext cx="2796988" cy="2188845"/>
          </a:xfrm>
        </p:spPr>
        <p:txBody>
          <a:bodyPr anchor="t"/>
          <a:lstStyle>
            <a:lvl1pPr marL="0" indent="0">
              <a:buNone/>
              <a:defRPr sz="2000"/>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p:txBody>
      </p:sp>
      <p:sp>
        <p:nvSpPr>
          <p:cNvPr id="13" name="Rectangle 12"/>
          <p:cNvSpPr/>
          <p:nvPr userDrawn="1"/>
        </p:nvSpPr>
        <p:spPr>
          <a:xfrm>
            <a:off x="7733352" y="729994"/>
            <a:ext cx="1072843" cy="830997"/>
          </a:xfrm>
          <a:prstGeom prst="rect">
            <a:avLst/>
          </a:prstGeom>
        </p:spPr>
        <p:txBody>
          <a:bodyPr wrap="square">
            <a:spAutoFit/>
          </a:bodyPr>
          <a:lstStyle/>
          <a:p>
            <a:r>
              <a:rPr lang="en-US" sz="4800" b="1" i="0" dirty="0" smtClean="0">
                <a:solidFill>
                  <a:schemeClr val="bg2"/>
                </a:solidFill>
                <a:latin typeface="Times New Roman" charset="0"/>
                <a:ea typeface="Times New Roman" charset="0"/>
                <a:cs typeface="Times New Roman" charset="0"/>
              </a:rPr>
              <a:t>2. </a:t>
            </a:r>
            <a:endParaRPr lang="en-US" sz="4800" dirty="0"/>
          </a:p>
        </p:txBody>
      </p:sp>
      <p:sp>
        <p:nvSpPr>
          <p:cNvPr id="14" name="Rectangle 13"/>
          <p:cNvSpPr/>
          <p:nvPr userDrawn="1"/>
        </p:nvSpPr>
        <p:spPr>
          <a:xfrm>
            <a:off x="7769046" y="3457022"/>
            <a:ext cx="1072843" cy="830997"/>
          </a:xfrm>
          <a:prstGeom prst="rect">
            <a:avLst/>
          </a:prstGeom>
        </p:spPr>
        <p:txBody>
          <a:bodyPr wrap="square">
            <a:spAutoFit/>
          </a:bodyPr>
          <a:lstStyle/>
          <a:p>
            <a:r>
              <a:rPr lang="en-US" sz="4800" b="1" i="0" dirty="0" smtClean="0">
                <a:solidFill>
                  <a:schemeClr val="bg2"/>
                </a:solidFill>
                <a:latin typeface="Times New Roman" charset="0"/>
                <a:ea typeface="Times New Roman" charset="0"/>
                <a:cs typeface="Times New Roman" charset="0"/>
              </a:rPr>
              <a:t>4. </a:t>
            </a:r>
            <a:endParaRPr lang="en-US" sz="4800" dirty="0"/>
          </a:p>
        </p:txBody>
      </p:sp>
      <p:sp>
        <p:nvSpPr>
          <p:cNvPr id="15"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ck Photo + Content">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smtClean="0"/>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dirty="0" smtClean="0"/>
              <a:t>Drag picture to placeholder or click icon to add</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ck Photo + Content/Two Points">
    <p:spTree>
      <p:nvGrpSpPr>
        <p:cNvPr id="1" name=""/>
        <p:cNvGrpSpPr/>
        <p:nvPr/>
      </p:nvGrpSpPr>
      <p:grpSpPr>
        <a:xfrm>
          <a:off x="0" y="0"/>
          <a:ext cx="0" cy="0"/>
          <a:chOff x="0" y="0"/>
          <a:chExt cx="0" cy="0"/>
        </a:xfrm>
      </p:grpSpPr>
      <p:sp>
        <p:nvSpPr>
          <p:cNvPr id="6" name="Title 5"/>
          <p:cNvSpPr>
            <a:spLocks noGrp="1"/>
          </p:cNvSpPr>
          <p:nvPr>
            <p:ph type="title"/>
          </p:nvPr>
        </p:nvSpPr>
        <p:spPr>
          <a:xfrm>
            <a:off x="3667631" y="823804"/>
            <a:ext cx="7662356" cy="1005001"/>
          </a:xfrm>
        </p:spPr>
        <p:txBody>
          <a:bodyPr/>
          <a:lstStyle>
            <a:lvl1pPr>
              <a:defRPr>
                <a:solidFill>
                  <a:schemeClr val="accent1"/>
                </a:solidFill>
              </a:defRPr>
            </a:lvl1pPr>
          </a:lstStyle>
          <a:p>
            <a:r>
              <a:rPr lang="en-US" smtClean="0"/>
              <a:t>Click to edit Master title style</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4" y="1914521"/>
            <a:ext cx="3598770" cy="22002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lvl1pPr>
              <a:defRPr>
                <a:solidFill>
                  <a:schemeClr val="bg1"/>
                </a:solidFill>
              </a:defRPr>
            </a:lvl1pPr>
          </a:lstStyle>
          <a:p>
            <a:r>
              <a:rPr lang="en-US" dirty="0" smtClean="0"/>
              <a:t>Drag picture to placeholder or click icon to add</a:t>
            </a:r>
            <a:endParaRPr lang="en-US" dirty="0"/>
          </a:p>
        </p:txBody>
      </p:sp>
      <p:sp>
        <p:nvSpPr>
          <p:cNvPr id="8" name="Text Placeholder 3"/>
          <p:cNvSpPr>
            <a:spLocks noGrp="1"/>
          </p:cNvSpPr>
          <p:nvPr>
            <p:ph type="body" sz="quarter" idx="14"/>
          </p:nvPr>
        </p:nvSpPr>
        <p:spPr>
          <a:xfrm>
            <a:off x="7714685" y="1927968"/>
            <a:ext cx="3598770" cy="22002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Photo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4" y="766483"/>
            <a:ext cx="8115230" cy="529814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ltiple Graphs/Photos + Titl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570643" y="767419"/>
            <a:ext cx="405479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1" name="Footer Placeholder 8"/>
          <p:cNvSpPr>
            <a:spLocks noGrp="1"/>
          </p:cNvSpPr>
          <p:nvPr>
            <p:ph type="ftr" sz="quarter" idx="11"/>
          </p:nvPr>
        </p:nvSpPr>
        <p:spPr>
          <a:xfrm>
            <a:off x="4700363" y="6356350"/>
            <a:ext cx="6502669" cy="365125"/>
          </a:xfrm>
        </p:spPr>
        <p:txBody>
          <a:bodyPr/>
          <a:lstStyle/>
          <a:p>
            <a:endParaRPr lang="en-US" dirty="0"/>
          </a:p>
        </p:txBody>
      </p:sp>
      <p:sp>
        <p:nvSpPr>
          <p:cNvPr id="12" name="Title 1"/>
          <p:cNvSpPr>
            <a:spLocks noGrp="1"/>
          </p:cNvSpPr>
          <p:nvPr>
            <p:ph type="title"/>
          </p:nvPr>
        </p:nvSpPr>
        <p:spPr>
          <a:xfrm>
            <a:off x="252919" y="1123837"/>
            <a:ext cx="2947482" cy="4601183"/>
          </a:xfrm>
        </p:spPr>
        <p:txBody>
          <a:bodyPr/>
          <a:lstStyle/>
          <a:p>
            <a:r>
              <a:rPr lang="en-US" smtClean="0"/>
              <a:t>Click to edit Master title style</a:t>
            </a:r>
            <a:endParaRPr lang="en-US" dirty="0"/>
          </a:p>
        </p:txBody>
      </p:sp>
      <p:sp>
        <p:nvSpPr>
          <p:cNvPr id="5" name="Picture Placeholder 2"/>
          <p:cNvSpPr>
            <a:spLocks noGrp="1" noChangeAspect="1"/>
          </p:cNvSpPr>
          <p:nvPr>
            <p:ph type="pic" idx="12"/>
          </p:nvPr>
        </p:nvSpPr>
        <p:spPr>
          <a:xfrm>
            <a:off x="7750757" y="772860"/>
            <a:ext cx="396228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6"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Roadmap">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Title 1"/>
          <p:cNvSpPr>
            <a:spLocks noGrp="1"/>
          </p:cNvSpPr>
          <p:nvPr>
            <p:ph type="title" hasCustomPrompt="1"/>
          </p:nvPr>
        </p:nvSpPr>
        <p:spPr>
          <a:xfrm>
            <a:off x="1007446" y="708608"/>
            <a:ext cx="4515850" cy="776578"/>
          </a:xfrm>
        </p:spPr>
        <p:txBody>
          <a:bodyPr anchor="t"/>
          <a:lstStyle>
            <a:lvl1pPr>
              <a:defRPr>
                <a:solidFill>
                  <a:schemeClr val="accent1"/>
                </a:solidFill>
              </a:defRPr>
            </a:lvl1pPr>
          </a:lstStyle>
          <a:p>
            <a:r>
              <a:rPr lang="en-US" dirty="0" smtClean="0"/>
              <a:t>Table of Contents</a:t>
            </a:r>
            <a:endParaRPr lang="en-US" dirty="0"/>
          </a:p>
        </p:txBody>
      </p:sp>
      <p:sp>
        <p:nvSpPr>
          <p:cNvPr id="10" name="Content Placeholder 2"/>
          <p:cNvSpPr>
            <a:spLocks noGrp="1"/>
          </p:cNvSpPr>
          <p:nvPr>
            <p:ph sz="half" idx="1"/>
          </p:nvPr>
        </p:nvSpPr>
        <p:spPr>
          <a:xfrm>
            <a:off x="1460281"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Rectangle 10"/>
          <p:cNvSpPr/>
          <p:nvPr userDrawn="1"/>
        </p:nvSpPr>
        <p:spPr>
          <a:xfrm>
            <a:off x="894533" y="1742211"/>
            <a:ext cx="1072843" cy="707886"/>
          </a:xfrm>
          <a:prstGeom prst="rect">
            <a:avLst/>
          </a:prstGeom>
        </p:spPr>
        <p:txBody>
          <a:bodyPr wrap="square">
            <a:spAutoFit/>
          </a:bodyPr>
          <a:lstStyle/>
          <a:p>
            <a:r>
              <a:rPr lang="en-US" sz="4000" b="1" i="0" dirty="0" smtClean="0">
                <a:solidFill>
                  <a:schemeClr val="bg2"/>
                </a:solidFill>
                <a:latin typeface="Times New Roman" charset="0"/>
                <a:ea typeface="Times New Roman" charset="0"/>
                <a:cs typeface="Times New Roman" charset="0"/>
              </a:rPr>
              <a:t>1. </a:t>
            </a:r>
            <a:endParaRPr lang="en-US" sz="4000" dirty="0"/>
          </a:p>
        </p:txBody>
      </p:sp>
      <p:sp>
        <p:nvSpPr>
          <p:cNvPr id="4" name="Text Placeholder 3"/>
          <p:cNvSpPr>
            <a:spLocks noGrp="1"/>
          </p:cNvSpPr>
          <p:nvPr>
            <p:ph type="body" sz="quarter" idx="12" hasCustomPrompt="1"/>
          </p:nvPr>
        </p:nvSpPr>
        <p:spPr>
          <a:xfrm>
            <a:off x="1460282"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smtClean="0"/>
              <a:t>TOPIC ONE</a:t>
            </a:r>
            <a:endParaRPr lang="en-US" dirty="0"/>
          </a:p>
        </p:txBody>
      </p:sp>
      <p:sp>
        <p:nvSpPr>
          <p:cNvPr id="12" name="Text Placeholder 11"/>
          <p:cNvSpPr>
            <a:spLocks noGrp="1"/>
          </p:cNvSpPr>
          <p:nvPr>
            <p:ph type="body" sz="quarter" idx="13" hasCustomPrompt="1"/>
          </p:nvPr>
        </p:nvSpPr>
        <p:spPr>
          <a:xfrm>
            <a:off x="4552136"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smtClean="0"/>
              <a:t>2.</a:t>
            </a:r>
            <a:endParaRPr lang="en-US" dirty="0"/>
          </a:p>
        </p:txBody>
      </p:sp>
      <p:sp>
        <p:nvSpPr>
          <p:cNvPr id="13" name="Content Placeholder 2"/>
          <p:cNvSpPr>
            <a:spLocks noGrp="1"/>
          </p:cNvSpPr>
          <p:nvPr>
            <p:ph sz="half" idx="14"/>
          </p:nvPr>
        </p:nvSpPr>
        <p:spPr>
          <a:xfrm>
            <a:off x="5116008"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3"/>
          <p:cNvSpPr>
            <a:spLocks noGrp="1"/>
          </p:cNvSpPr>
          <p:nvPr>
            <p:ph type="body" sz="quarter" idx="15" hasCustomPrompt="1"/>
          </p:nvPr>
        </p:nvSpPr>
        <p:spPr>
          <a:xfrm>
            <a:off x="5116009" y="1829084"/>
            <a:ext cx="2796988" cy="477838"/>
          </a:xfrm>
          <a:solidFill>
            <a:schemeClr val="accent1"/>
          </a:solidFill>
        </p:spPr>
        <p:txBody>
          <a:bodyPr/>
          <a:lstStyle>
            <a:lvl2pPr marL="0" indent="0" algn="ctr">
              <a:buNone/>
              <a:defRPr b="1" baseline="0">
                <a:solidFill>
                  <a:schemeClr val="bg1"/>
                </a:solidFill>
              </a:defRPr>
            </a:lvl2pPr>
          </a:lstStyle>
          <a:p>
            <a:pPr lvl="1"/>
            <a:r>
              <a:rPr lang="en-US" smtClean="0"/>
              <a:t>TOPIC TWO</a:t>
            </a:r>
            <a:endParaRPr lang="en-US" dirty="0"/>
          </a:p>
        </p:txBody>
      </p:sp>
      <p:sp>
        <p:nvSpPr>
          <p:cNvPr id="15" name="Text Placeholder 11"/>
          <p:cNvSpPr>
            <a:spLocks noGrp="1"/>
          </p:cNvSpPr>
          <p:nvPr>
            <p:ph type="body" sz="quarter" idx="16" hasCustomPrompt="1"/>
          </p:nvPr>
        </p:nvSpPr>
        <p:spPr>
          <a:xfrm>
            <a:off x="8207862" y="1829147"/>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smtClean="0"/>
              <a:t>3.</a:t>
            </a:r>
            <a:endParaRPr lang="en-US" dirty="0"/>
          </a:p>
        </p:txBody>
      </p:sp>
      <p:sp>
        <p:nvSpPr>
          <p:cNvPr id="16" name="Content Placeholder 2"/>
          <p:cNvSpPr>
            <a:spLocks noGrp="1"/>
          </p:cNvSpPr>
          <p:nvPr>
            <p:ph sz="half" idx="17"/>
          </p:nvPr>
        </p:nvSpPr>
        <p:spPr>
          <a:xfrm>
            <a:off x="8771734" y="2387947"/>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3"/>
          <p:cNvSpPr>
            <a:spLocks noGrp="1"/>
          </p:cNvSpPr>
          <p:nvPr>
            <p:ph type="body" sz="quarter" idx="18" hasCustomPrompt="1"/>
          </p:nvPr>
        </p:nvSpPr>
        <p:spPr>
          <a:xfrm>
            <a:off x="8771735" y="1829084"/>
            <a:ext cx="2796988" cy="477838"/>
          </a:xfrm>
          <a:solidFill>
            <a:schemeClr val="accent1"/>
          </a:solidFill>
        </p:spPr>
        <p:txBody>
          <a:bodyPr/>
          <a:lstStyle>
            <a:lvl2pPr marL="0" indent="0" algn="ctr">
              <a:buNone/>
              <a:defRPr b="1" baseline="0">
                <a:solidFill>
                  <a:schemeClr val="bg1"/>
                </a:solidFill>
              </a:defRPr>
            </a:lvl2pPr>
          </a:lstStyle>
          <a:p>
            <a:pPr lvl="1"/>
            <a:r>
              <a:rPr lang="en-US" dirty="0" smtClean="0"/>
              <a:t>TOPIC THREE</a:t>
            </a:r>
            <a:endParaRPr lang="en-US" dirty="0"/>
          </a:p>
        </p:txBody>
      </p:sp>
      <p:sp>
        <p:nvSpPr>
          <p:cNvPr id="18" name="Content Placeholder 2"/>
          <p:cNvSpPr>
            <a:spLocks noGrp="1"/>
          </p:cNvSpPr>
          <p:nvPr>
            <p:ph sz="half" idx="19"/>
          </p:nvPr>
        </p:nvSpPr>
        <p:spPr>
          <a:xfrm>
            <a:off x="1460280"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Rectangle 18"/>
          <p:cNvSpPr/>
          <p:nvPr userDrawn="1"/>
        </p:nvSpPr>
        <p:spPr>
          <a:xfrm>
            <a:off x="894532" y="4112946"/>
            <a:ext cx="1072843" cy="707886"/>
          </a:xfrm>
          <a:prstGeom prst="rect">
            <a:avLst/>
          </a:prstGeom>
        </p:spPr>
        <p:txBody>
          <a:bodyPr wrap="square">
            <a:spAutoFit/>
          </a:bodyPr>
          <a:lstStyle/>
          <a:p>
            <a:r>
              <a:rPr lang="en-US" sz="4000" b="1" i="0" dirty="0" smtClean="0">
                <a:solidFill>
                  <a:schemeClr val="bg2"/>
                </a:solidFill>
                <a:latin typeface="Times New Roman" charset="0"/>
                <a:ea typeface="Times New Roman" charset="0"/>
                <a:cs typeface="Times New Roman" charset="0"/>
              </a:rPr>
              <a:t>1. </a:t>
            </a:r>
            <a:endParaRPr lang="en-US" sz="4000" dirty="0"/>
          </a:p>
        </p:txBody>
      </p:sp>
      <p:sp>
        <p:nvSpPr>
          <p:cNvPr id="20" name="Text Placeholder 3"/>
          <p:cNvSpPr>
            <a:spLocks noGrp="1"/>
          </p:cNvSpPr>
          <p:nvPr>
            <p:ph type="body" sz="quarter" idx="20" hasCustomPrompt="1"/>
          </p:nvPr>
        </p:nvSpPr>
        <p:spPr>
          <a:xfrm>
            <a:off x="1460281"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smtClean="0"/>
              <a:t>TOPIC ONE</a:t>
            </a:r>
            <a:endParaRPr lang="en-US" dirty="0"/>
          </a:p>
        </p:txBody>
      </p:sp>
      <p:sp>
        <p:nvSpPr>
          <p:cNvPr id="21" name="Text Placeholder 11"/>
          <p:cNvSpPr>
            <a:spLocks noGrp="1"/>
          </p:cNvSpPr>
          <p:nvPr>
            <p:ph type="body" sz="quarter" idx="21" hasCustomPrompt="1"/>
          </p:nvPr>
        </p:nvSpPr>
        <p:spPr>
          <a:xfrm>
            <a:off x="4552135"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smtClean="0"/>
              <a:t>2.</a:t>
            </a:r>
            <a:endParaRPr lang="en-US" dirty="0"/>
          </a:p>
        </p:txBody>
      </p:sp>
      <p:sp>
        <p:nvSpPr>
          <p:cNvPr id="22" name="Content Placeholder 2"/>
          <p:cNvSpPr>
            <a:spLocks noGrp="1"/>
          </p:cNvSpPr>
          <p:nvPr>
            <p:ph sz="half" idx="22"/>
          </p:nvPr>
        </p:nvSpPr>
        <p:spPr>
          <a:xfrm>
            <a:off x="5116007"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3" name="Text Placeholder 3"/>
          <p:cNvSpPr>
            <a:spLocks noGrp="1"/>
          </p:cNvSpPr>
          <p:nvPr>
            <p:ph type="body" sz="quarter" idx="23" hasCustomPrompt="1"/>
          </p:nvPr>
        </p:nvSpPr>
        <p:spPr>
          <a:xfrm>
            <a:off x="5116008" y="4199819"/>
            <a:ext cx="2796988" cy="477838"/>
          </a:xfrm>
          <a:solidFill>
            <a:schemeClr val="accent1"/>
          </a:solidFill>
        </p:spPr>
        <p:txBody>
          <a:bodyPr/>
          <a:lstStyle>
            <a:lvl2pPr marL="0" indent="0" algn="ctr">
              <a:buNone/>
              <a:defRPr b="1" baseline="0">
                <a:solidFill>
                  <a:schemeClr val="bg1"/>
                </a:solidFill>
              </a:defRPr>
            </a:lvl2pPr>
          </a:lstStyle>
          <a:p>
            <a:pPr lvl="1"/>
            <a:r>
              <a:rPr lang="en-US" smtClean="0"/>
              <a:t>TOPIC TWO</a:t>
            </a:r>
            <a:endParaRPr lang="en-US" dirty="0"/>
          </a:p>
        </p:txBody>
      </p:sp>
      <p:sp>
        <p:nvSpPr>
          <p:cNvPr id="24" name="Text Placeholder 11"/>
          <p:cNvSpPr>
            <a:spLocks noGrp="1"/>
          </p:cNvSpPr>
          <p:nvPr>
            <p:ph type="body" sz="quarter" idx="24" hasCustomPrompt="1"/>
          </p:nvPr>
        </p:nvSpPr>
        <p:spPr>
          <a:xfrm>
            <a:off x="8207861" y="4199882"/>
            <a:ext cx="682907" cy="558800"/>
          </a:xfrm>
        </p:spPr>
        <p:txBody>
          <a:bodyPr>
            <a:noAutofit/>
          </a:bodyPr>
          <a:lstStyle>
            <a:lvl5pPr marL="0" indent="0" algn="l">
              <a:buNone/>
              <a:defRPr sz="4000" b="1" i="0">
                <a:solidFill>
                  <a:schemeClr val="bg2"/>
                </a:solidFill>
                <a:latin typeface="Times New Roman" charset="0"/>
                <a:ea typeface="Times New Roman" charset="0"/>
                <a:cs typeface="Times New Roman" charset="0"/>
              </a:defRPr>
            </a:lvl5pPr>
          </a:lstStyle>
          <a:p>
            <a:pPr lvl="4"/>
            <a:r>
              <a:rPr lang="en-US" dirty="0" smtClean="0"/>
              <a:t>3.</a:t>
            </a:r>
            <a:endParaRPr lang="en-US" dirty="0"/>
          </a:p>
        </p:txBody>
      </p:sp>
      <p:sp>
        <p:nvSpPr>
          <p:cNvPr id="25" name="Content Placeholder 2"/>
          <p:cNvSpPr>
            <a:spLocks noGrp="1"/>
          </p:cNvSpPr>
          <p:nvPr>
            <p:ph sz="half" idx="25"/>
          </p:nvPr>
        </p:nvSpPr>
        <p:spPr>
          <a:xfrm>
            <a:off x="8771733" y="4758682"/>
            <a:ext cx="2796988" cy="1474625"/>
          </a:xfrm>
        </p:spPr>
        <p:txBody>
          <a:bodyPr anchor="t"/>
          <a:lstStyle>
            <a:lvl1pPr marL="342900" indent="-342900">
              <a:buFont typeface="Arial" charset="0"/>
              <a:buChar char="•"/>
              <a:defRPr sz="2000"/>
            </a:lvl1pPr>
            <a:lvl2pPr marL="788670" indent="-285750">
              <a:buFont typeface="Arial" charset="0"/>
              <a:buChar char="•"/>
              <a:defRPr sz="1800"/>
            </a:lvl2pPr>
            <a:lvl3pPr marL="1245870" indent="-285750">
              <a:buFont typeface="Arial" charset="0"/>
              <a:buChar char="•"/>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6" name="Text Placeholder 3"/>
          <p:cNvSpPr>
            <a:spLocks noGrp="1"/>
          </p:cNvSpPr>
          <p:nvPr>
            <p:ph type="body" sz="quarter" idx="26" hasCustomPrompt="1"/>
          </p:nvPr>
        </p:nvSpPr>
        <p:spPr>
          <a:xfrm>
            <a:off x="8771734" y="4199819"/>
            <a:ext cx="2796988" cy="477838"/>
          </a:xfrm>
          <a:solidFill>
            <a:schemeClr val="accent1"/>
          </a:solidFill>
        </p:spPr>
        <p:txBody>
          <a:bodyPr/>
          <a:lstStyle>
            <a:lvl2pPr marL="0" indent="0" algn="ctr">
              <a:buNone/>
              <a:defRPr b="1" baseline="0">
                <a:solidFill>
                  <a:schemeClr val="bg1"/>
                </a:solidFill>
              </a:defRPr>
            </a:lvl2pPr>
          </a:lstStyle>
          <a:p>
            <a:pPr lvl="1"/>
            <a:r>
              <a:rPr lang="en-US" dirty="0" smtClean="0"/>
              <a:t>TOPIC THREE</a:t>
            </a:r>
            <a:endParaRPr lang="en-US" dirty="0"/>
          </a:p>
        </p:txBody>
      </p:sp>
      <p:sp>
        <p:nvSpPr>
          <p:cNvPr id="27" name="Slide Number Placeholder 4"/>
          <p:cNvSpPr>
            <a:spLocks noGrp="1"/>
          </p:cNvSpPr>
          <p:nvPr>
            <p:ph type="sldNum" sz="quarter" idx="27"/>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PRH">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929743" y="783768"/>
            <a:ext cx="5867400" cy="1064837"/>
          </a:xfrm>
        </p:spPr>
        <p:txBody>
          <a:bodyPr/>
          <a:lstStyle>
            <a:lvl1pPr>
              <a:defRPr>
                <a:solidFill>
                  <a:schemeClr val="accent1"/>
                </a:solidFill>
              </a:defRPr>
            </a:lvl1pPr>
          </a:lstStyle>
          <a:p>
            <a:r>
              <a:rPr lang="en-US" dirty="0" smtClean="0"/>
              <a:t>About Physicians for Reproductive Health </a:t>
            </a:r>
            <a:endParaRPr lang="en-US" dirty="0"/>
          </a:p>
        </p:txBody>
      </p:sp>
      <p:sp>
        <p:nvSpPr>
          <p:cNvPr id="7" name="Footer Placeholder 6"/>
          <p:cNvSpPr>
            <a:spLocks noGrp="1"/>
          </p:cNvSpPr>
          <p:nvPr>
            <p:ph type="ftr" sz="quarter" idx="11"/>
          </p:nvPr>
        </p:nvSpPr>
        <p:spPr/>
        <p:txBody>
          <a:bodyPr/>
          <a:lstStyle/>
          <a:p>
            <a:endParaRPr lang="en-US" dirty="0"/>
          </a:p>
        </p:txBody>
      </p:sp>
      <p:sp>
        <p:nvSpPr>
          <p:cNvPr id="2" name="Rectangle 1"/>
          <p:cNvSpPr/>
          <p:nvPr userDrawn="1"/>
        </p:nvSpPr>
        <p:spPr>
          <a:xfrm>
            <a:off x="3929743" y="2204863"/>
            <a:ext cx="6971620" cy="2577629"/>
          </a:xfrm>
          <a:prstGeom prst="rect">
            <a:avLst/>
          </a:prstGeom>
        </p:spPr>
        <p:txBody>
          <a:bodyPr wrap="square">
            <a:spAutoFit/>
          </a:bodyPr>
          <a:lstStyle/>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smtClean="0">
                <a:solidFill>
                  <a:srgbClr val="007FC5"/>
                </a:solidFill>
                <a:latin typeface="Arial" charset="0"/>
                <a:ea typeface="Arial" charset="0"/>
                <a:cs typeface="Arial" charset="0"/>
              </a:rPr>
              <a:t>We bring the physician’s distinctive voice to debates over reproductive health care.</a:t>
            </a:r>
            <a:endParaRPr lang="en-US" sz="1800" b="0" dirty="0" smtClean="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smtClean="0">
                <a:solidFill>
                  <a:srgbClr val="007FC5"/>
                </a:solidFill>
                <a:latin typeface="Arial" charset="0"/>
                <a:ea typeface="Arial" charset="0"/>
                <a:cs typeface="Arial" charset="0"/>
              </a:rPr>
              <a:t>We provide leadership and tools so that physicians can speak up and take action.</a:t>
            </a:r>
            <a:endParaRPr lang="en-US" sz="1800" b="0" dirty="0" smtClean="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smtClean="0">
                <a:solidFill>
                  <a:srgbClr val="007FC5"/>
                </a:solidFill>
                <a:latin typeface="Arial" charset="0"/>
                <a:ea typeface="Arial" charset="0"/>
                <a:cs typeface="Arial" charset="0"/>
              </a:rPr>
              <a:t>We use scientific expertise and our patients’ real-life experiences to influence legislation, medical practice, and public opinion.</a:t>
            </a:r>
            <a:endParaRPr lang="en-US" sz="1800" b="0" dirty="0" smtClean="0">
              <a:solidFill>
                <a:srgbClr val="007FC5"/>
              </a:solidFill>
              <a:effectLst>
                <a:outerShdw blurRad="38100" dist="19050" dir="2700000" rotWithShape="0">
                  <a:srgbClr val="000000">
                    <a:alpha val="40000"/>
                  </a:srgbClr>
                </a:outerShdw>
              </a:effectLst>
              <a:latin typeface="Arial" charset="0"/>
              <a:ea typeface="Arial" charset="0"/>
              <a:cs typeface="Arial" charset="0"/>
            </a:endParaRPr>
          </a:p>
          <a:p>
            <a:pPr marL="150394" indent="-150394" defTabSz="685765">
              <a:spcBef>
                <a:spcPts val="700"/>
              </a:spcBef>
              <a:buSzPct val="100000"/>
              <a:buChar char="•"/>
              <a:defRPr sz="1500" b="1">
                <a:solidFill>
                  <a:srgbClr val="E84E6A"/>
                </a:solidFill>
                <a:latin typeface="Franklin Gothic Book"/>
                <a:ea typeface="Franklin Gothic Book"/>
                <a:cs typeface="Franklin Gothic Book"/>
                <a:sym typeface="Franklin Gothic Book"/>
              </a:defRPr>
            </a:pPr>
            <a:r>
              <a:rPr lang="en-US" sz="1800" b="0" dirty="0" smtClean="0">
                <a:solidFill>
                  <a:srgbClr val="007FC5"/>
                </a:solidFill>
                <a:latin typeface="Arial" charset="0"/>
                <a:ea typeface="Arial" charset="0"/>
                <a:cs typeface="Arial" charset="0"/>
              </a:rPr>
              <a:t>We advocate for inclusion of reproductive health training in all medical curricula.</a:t>
            </a:r>
            <a:endParaRPr lang="en-US" sz="1800" b="0" dirty="0">
              <a:solidFill>
                <a:srgbClr val="007FC5"/>
              </a:solidFill>
              <a:latin typeface="Arial" charset="0"/>
              <a:ea typeface="Arial" charset="0"/>
              <a:cs typeface="Arial"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6868" t="-445" r="30127" b="445"/>
          <a:stretch/>
        </p:blipFill>
        <p:spPr>
          <a:xfrm>
            <a:off x="0" y="731520"/>
            <a:ext cx="3445329" cy="5363961"/>
          </a:xfrm>
          <a:prstGeom prst="rect">
            <a:avLst/>
          </a:prstGeom>
        </p:spPr>
      </p:pic>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smtClean="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out the Presenter(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12" name="Rectangle 11"/>
          <p:cNvSpPr/>
          <p:nvPr userDrawn="1"/>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Picture Placeholder 20"/>
          <p:cNvSpPr>
            <a:spLocks noGrp="1"/>
          </p:cNvSpPr>
          <p:nvPr>
            <p:ph type="pic" sz="quarter" idx="12" hasCustomPrompt="1"/>
          </p:nvPr>
        </p:nvSpPr>
        <p:spPr>
          <a:xfrm>
            <a:off x="3721100" y="1738314"/>
            <a:ext cx="1639886" cy="1639886"/>
          </a:xfrm>
        </p:spPr>
        <p:txBody>
          <a:bodyPr/>
          <a:lstStyle>
            <a:lvl1pPr marL="0" indent="0" algn="ctr">
              <a:buNone/>
              <a:defRPr/>
            </a:lvl1pPr>
          </a:lstStyle>
          <a:p>
            <a:r>
              <a:rPr lang="en-US" dirty="0" smtClean="0"/>
              <a:t>Square headshot</a:t>
            </a:r>
            <a:endParaRPr lang="en-US" dirty="0"/>
          </a:p>
        </p:txBody>
      </p:sp>
      <p:sp>
        <p:nvSpPr>
          <p:cNvPr id="28" name="Picture Placeholder 20"/>
          <p:cNvSpPr>
            <a:spLocks noGrp="1"/>
          </p:cNvSpPr>
          <p:nvPr>
            <p:ph type="pic" sz="quarter" idx="16" hasCustomPrompt="1"/>
          </p:nvPr>
        </p:nvSpPr>
        <p:spPr>
          <a:xfrm>
            <a:off x="6170614" y="1738314"/>
            <a:ext cx="1639886" cy="1639886"/>
          </a:xfrm>
        </p:spPr>
        <p:txBody>
          <a:bodyPr/>
          <a:lstStyle>
            <a:lvl1pPr marL="0" indent="0" algn="ctr">
              <a:buNone/>
              <a:defRPr/>
            </a:lvl1pPr>
          </a:lstStyle>
          <a:p>
            <a:r>
              <a:rPr lang="en-US" dirty="0" smtClean="0"/>
              <a:t>Square headshot</a:t>
            </a:r>
            <a:endParaRPr lang="en-US" dirty="0"/>
          </a:p>
        </p:txBody>
      </p:sp>
      <p:sp>
        <p:nvSpPr>
          <p:cNvPr id="30" name="Picture Placeholder 20"/>
          <p:cNvSpPr>
            <a:spLocks noGrp="1"/>
          </p:cNvSpPr>
          <p:nvPr>
            <p:ph type="pic" sz="quarter" idx="18" hasCustomPrompt="1"/>
          </p:nvPr>
        </p:nvSpPr>
        <p:spPr>
          <a:xfrm>
            <a:off x="8585177" y="1738314"/>
            <a:ext cx="1639886" cy="1639886"/>
          </a:xfrm>
        </p:spPr>
        <p:txBody>
          <a:bodyPr/>
          <a:lstStyle>
            <a:lvl1pPr marL="0" indent="0" algn="ctr">
              <a:buNone/>
              <a:defRPr/>
            </a:lvl1pPr>
          </a:lstStyle>
          <a:p>
            <a:r>
              <a:rPr lang="en-US" dirty="0" smtClean="0"/>
              <a:t>Square headshot</a:t>
            </a:r>
            <a:endParaRPr lang="en-US" dirty="0"/>
          </a:p>
        </p:txBody>
      </p:sp>
      <p:sp>
        <p:nvSpPr>
          <p:cNvPr id="13" name="Rectangle 12"/>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5"/>
          <p:cNvSpPr txBox="1">
            <a:spLocks/>
          </p:cNvSpPr>
          <p:nvPr userDrawn="1"/>
        </p:nvSpPr>
        <p:spPr>
          <a:xfrm>
            <a:off x="3564867" y="636495"/>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dirty="0" smtClean="0"/>
              <a:t>Click to edit Master title style</a:t>
            </a:r>
            <a:endParaRPr lang="en-US" dirty="0"/>
          </a:p>
        </p:txBody>
      </p:sp>
      <p:sp>
        <p:nvSpPr>
          <p:cNvPr id="15" name="Content Placeholder 2"/>
          <p:cNvSpPr>
            <a:spLocks noGrp="1"/>
          </p:cNvSpPr>
          <p:nvPr>
            <p:ph sz="half" idx="20" hasCustomPrompt="1"/>
          </p:nvPr>
        </p:nvSpPr>
        <p:spPr>
          <a:xfrm>
            <a:off x="3564868"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smtClean="0"/>
              <a:t>YOUR NAME</a:t>
            </a:r>
          </a:p>
        </p:txBody>
      </p:sp>
      <p:sp>
        <p:nvSpPr>
          <p:cNvPr id="18" name="Content Placeholder 2"/>
          <p:cNvSpPr>
            <a:spLocks noGrp="1"/>
          </p:cNvSpPr>
          <p:nvPr>
            <p:ph sz="half" idx="21" hasCustomPrompt="1"/>
          </p:nvPr>
        </p:nvSpPr>
        <p:spPr>
          <a:xfrm>
            <a:off x="5991481" y="3586822"/>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smtClean="0"/>
              <a:t>YOUR NAME</a:t>
            </a:r>
          </a:p>
        </p:txBody>
      </p:sp>
      <p:sp>
        <p:nvSpPr>
          <p:cNvPr id="20" name="Content Placeholder 2"/>
          <p:cNvSpPr>
            <a:spLocks noGrp="1"/>
          </p:cNvSpPr>
          <p:nvPr>
            <p:ph sz="half" idx="22" hasCustomPrompt="1"/>
          </p:nvPr>
        </p:nvSpPr>
        <p:spPr>
          <a:xfrm>
            <a:off x="8391266" y="3571837"/>
            <a:ext cx="1967832" cy="386706"/>
          </a:xfrm>
        </p:spPr>
        <p:txBody>
          <a:bodyPr anchor="t">
            <a:normAutofit/>
          </a:bodyPr>
          <a:lstStyle>
            <a:lvl1pPr marL="0" indent="0" algn="ctr">
              <a:buNone/>
              <a:defRPr sz="1800" b="1" baseline="0">
                <a:solidFill>
                  <a:schemeClr val="accent1"/>
                </a:solidFill>
              </a:defRPr>
            </a:lvl1pPr>
            <a:lvl2pPr marL="502920" indent="0">
              <a:buNone/>
              <a:defRPr sz="1800"/>
            </a:lvl2pPr>
            <a:lvl3pPr marL="960120" indent="0">
              <a:buNone/>
              <a:defRPr sz="1600"/>
            </a:lvl3pPr>
            <a:lvl4pPr marL="1417320" indent="0">
              <a:buNone/>
              <a:defRPr sz="1400"/>
            </a:lvl4pPr>
            <a:lvl5pPr marL="1874520" indent="0">
              <a:buNone/>
              <a:defRPr sz="1400"/>
            </a:lvl5pPr>
            <a:lvl6pPr>
              <a:defRPr sz="1400"/>
            </a:lvl6pPr>
            <a:lvl7pPr>
              <a:defRPr sz="1400"/>
            </a:lvl7pPr>
            <a:lvl8pPr>
              <a:defRPr sz="1400"/>
            </a:lvl8pPr>
            <a:lvl9pPr>
              <a:defRPr sz="1400"/>
            </a:lvl9pPr>
          </a:lstStyle>
          <a:p>
            <a:pPr lvl="0"/>
            <a:r>
              <a:rPr lang="en-US" dirty="0" smtClean="0"/>
              <a:t>YOUR NAME</a:t>
            </a:r>
          </a:p>
        </p:txBody>
      </p:sp>
      <p:sp>
        <p:nvSpPr>
          <p:cNvPr id="7" name="Text Placeholder 6"/>
          <p:cNvSpPr>
            <a:spLocks noGrp="1"/>
          </p:cNvSpPr>
          <p:nvPr>
            <p:ph type="body" sz="quarter" idx="23" hasCustomPrompt="1"/>
          </p:nvPr>
        </p:nvSpPr>
        <p:spPr>
          <a:xfrm>
            <a:off x="3565787" y="4039303"/>
            <a:ext cx="1966913" cy="706437"/>
          </a:xfrm>
        </p:spPr>
        <p:txBody>
          <a:bodyPr anchor="t"/>
          <a:lstStyle>
            <a:lvl1pPr marL="0" indent="0">
              <a:buNone/>
              <a:defRPr sz="2000"/>
            </a:lvl1pPr>
          </a:lstStyle>
          <a:p>
            <a:pPr lvl="0"/>
            <a:r>
              <a:rPr lang="en-US" sz="1600" b="0" i="0" dirty="0" smtClean="0">
                <a:solidFill>
                  <a:schemeClr val="accent1"/>
                </a:solidFill>
                <a:latin typeface="Arial" charset="0"/>
                <a:ea typeface="Arial" charset="0"/>
                <a:cs typeface="Arial" charset="0"/>
              </a:rPr>
              <a:t>Bio, fun facts, etc.</a:t>
            </a:r>
          </a:p>
        </p:txBody>
      </p:sp>
      <p:sp>
        <p:nvSpPr>
          <p:cNvPr id="27" name="Text Placeholder 6"/>
          <p:cNvSpPr>
            <a:spLocks noGrp="1"/>
          </p:cNvSpPr>
          <p:nvPr>
            <p:ph type="body" sz="quarter" idx="24" hasCustomPrompt="1"/>
          </p:nvPr>
        </p:nvSpPr>
        <p:spPr>
          <a:xfrm>
            <a:off x="6006009" y="4039303"/>
            <a:ext cx="1966913" cy="706437"/>
          </a:xfrm>
        </p:spPr>
        <p:txBody>
          <a:bodyPr anchor="t"/>
          <a:lstStyle>
            <a:lvl1pPr marL="0" indent="0">
              <a:buNone/>
              <a:defRPr sz="2000"/>
            </a:lvl1pPr>
          </a:lstStyle>
          <a:p>
            <a:pPr lvl="0"/>
            <a:r>
              <a:rPr lang="en-US" sz="1600" b="0" i="0" dirty="0" smtClean="0">
                <a:solidFill>
                  <a:schemeClr val="accent1"/>
                </a:solidFill>
                <a:latin typeface="Arial" charset="0"/>
                <a:ea typeface="Arial" charset="0"/>
                <a:cs typeface="Arial" charset="0"/>
              </a:rPr>
              <a:t>Bio, fun facts, etc.</a:t>
            </a:r>
          </a:p>
        </p:txBody>
      </p:sp>
      <p:sp>
        <p:nvSpPr>
          <p:cNvPr id="32" name="Text Placeholder 6"/>
          <p:cNvSpPr>
            <a:spLocks noGrp="1"/>
          </p:cNvSpPr>
          <p:nvPr>
            <p:ph type="body" sz="quarter" idx="25" hasCustomPrompt="1"/>
          </p:nvPr>
        </p:nvSpPr>
        <p:spPr>
          <a:xfrm>
            <a:off x="8392185" y="4039303"/>
            <a:ext cx="1966913" cy="706437"/>
          </a:xfrm>
        </p:spPr>
        <p:txBody>
          <a:bodyPr anchor="t"/>
          <a:lstStyle>
            <a:lvl1pPr marL="0" indent="0">
              <a:buNone/>
              <a:defRPr sz="2000"/>
            </a:lvl1pPr>
          </a:lstStyle>
          <a:p>
            <a:pPr lvl="0"/>
            <a:r>
              <a:rPr lang="en-US" sz="1600" b="0" i="0" dirty="0" smtClean="0">
                <a:solidFill>
                  <a:schemeClr val="accent1"/>
                </a:solidFill>
                <a:latin typeface="Arial" charset="0"/>
                <a:ea typeface="Arial" charset="0"/>
                <a:cs typeface="Arial" charset="0"/>
              </a:rPr>
              <a:t>Bio, fun facts, etc.</a:t>
            </a:r>
          </a:p>
        </p:txBody>
      </p:sp>
      <p:sp>
        <p:nvSpPr>
          <p:cNvPr id="16" name="Slide Number Placeholder 4"/>
          <p:cNvSpPr>
            <a:spLocks noGrp="1"/>
          </p:cNvSpPr>
          <p:nvPr>
            <p:ph type="sldNum" sz="quarter" idx="26"/>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mple Thought, Point, Statement, etc.">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3" name="Rectangle 2"/>
          <p:cNvSpPr/>
          <p:nvPr userDrawn="1"/>
        </p:nvSpPr>
        <p:spPr>
          <a:xfrm>
            <a:off x="1479180" y="1869140"/>
            <a:ext cx="376518" cy="29852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2097558" y="1869140"/>
            <a:ext cx="6737350" cy="2984500"/>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lowchart, Graph, Smart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martArt Placeholder 11"/>
          <p:cNvSpPr>
            <a:spLocks noGrp="1"/>
          </p:cNvSpPr>
          <p:nvPr>
            <p:ph type="dgm" sz="quarter" idx="13"/>
          </p:nvPr>
        </p:nvSpPr>
        <p:spPr>
          <a:xfrm>
            <a:off x="1008063" y="2095500"/>
            <a:ext cx="9964737" cy="3495675"/>
          </a:xfrm>
        </p:spPr>
        <p:txBody>
          <a:bodyPr/>
          <a:lstStyle>
            <a:lvl1pPr marL="0" indent="0">
              <a:buNone/>
              <a:defRPr/>
            </a:lvl1pPr>
          </a:lstStyle>
          <a:p>
            <a:r>
              <a:rPr lang="en-US" dirty="0" smtClean="0"/>
              <a:t>Click icon to add SmartArt graphic</a:t>
            </a:r>
            <a:endParaRPr lang="en-US" dirty="0"/>
          </a:p>
        </p:txBody>
      </p:sp>
      <p:sp>
        <p:nvSpPr>
          <p:cNvPr id="10"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mple Quote">
    <p:bg>
      <p:bgPr>
        <a:solidFill>
          <a:schemeClr val="accent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191688" y="2259107"/>
            <a:ext cx="6737350" cy="2984500"/>
          </a:xfrm>
        </p:spPr>
        <p:txBody>
          <a:bodyPr anchor="t">
            <a:normAutofit/>
          </a:bodyPr>
          <a:lstStyle>
            <a:lvl1pPr marL="0" indent="0">
              <a:buNone/>
              <a:defRPr sz="3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smtClean="0"/>
              <a:t>Click to edit Master text styles</a:t>
            </a:r>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24253" y="-322729"/>
            <a:ext cx="2581836" cy="2581836"/>
          </a:xfrm>
          <a:prstGeom prst="rect">
            <a:avLst/>
          </a:prstGeom>
        </p:spPr>
      </p:pic>
      <p:sp>
        <p:nvSpPr>
          <p:cNvPr id="4"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bg1"/>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 Take Away">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5"/>
          <p:cNvSpPr txBox="1">
            <a:spLocks/>
          </p:cNvSpPr>
          <p:nvPr userDrawn="1"/>
        </p:nvSpPr>
        <p:spPr>
          <a:xfrm>
            <a:off x="3820031" y="976204"/>
            <a:ext cx="7662356" cy="100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60" baseline="0">
                <a:solidFill>
                  <a:schemeClr val="accent1"/>
                </a:solidFill>
                <a:latin typeface="Times New Roman" charset="0"/>
                <a:ea typeface="Times New Roman" charset="0"/>
                <a:cs typeface="Times New Roman"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baseline="0">
                <a:solidFill>
                  <a:schemeClr val="accent1"/>
                </a:solidFill>
              </a:defRPr>
            </a:lvl1pPr>
          </a:lstStyle>
          <a:p>
            <a:r>
              <a:rPr lang="en-US" dirty="0" smtClean="0"/>
              <a:t>Contact Us</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4389484" y="2228340"/>
            <a:ext cx="6813548" cy="498479"/>
          </a:xfrm>
        </p:spPr>
        <p:txBody>
          <a:bodyPr anchor="t"/>
          <a:lstStyle/>
          <a:p>
            <a:pPr lvl="0"/>
            <a:r>
              <a:rPr lang="en-US" smtClean="0"/>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163" y="2228340"/>
            <a:ext cx="474976" cy="35623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5700" y="3225795"/>
            <a:ext cx="539745" cy="539745"/>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7063" y="4375155"/>
            <a:ext cx="539745" cy="539745"/>
          </a:xfrm>
          <a:prstGeom prst="rect">
            <a:avLst/>
          </a:prstGeom>
        </p:spPr>
      </p:pic>
      <p:sp>
        <p:nvSpPr>
          <p:cNvPr id="10" name="Text Placeholder 3"/>
          <p:cNvSpPr>
            <a:spLocks noGrp="1"/>
          </p:cNvSpPr>
          <p:nvPr>
            <p:ph type="body" sz="quarter" idx="13"/>
          </p:nvPr>
        </p:nvSpPr>
        <p:spPr>
          <a:xfrm>
            <a:off x="4389484" y="3267061"/>
            <a:ext cx="6813548" cy="498479"/>
          </a:xfrm>
        </p:spPr>
        <p:txBody>
          <a:bodyPr anchor="t"/>
          <a:lstStyle/>
          <a:p>
            <a:pPr lvl="0"/>
            <a:r>
              <a:rPr lang="en-US" smtClean="0"/>
              <a:t>Click to edit Master text styles</a:t>
            </a:r>
          </a:p>
        </p:txBody>
      </p:sp>
      <p:sp>
        <p:nvSpPr>
          <p:cNvPr id="11" name="Text Placeholder 3"/>
          <p:cNvSpPr>
            <a:spLocks noGrp="1"/>
          </p:cNvSpPr>
          <p:nvPr>
            <p:ph type="body" sz="quarter" idx="14" hasCustomPrompt="1"/>
          </p:nvPr>
        </p:nvSpPr>
        <p:spPr>
          <a:xfrm>
            <a:off x="4389484" y="4395787"/>
            <a:ext cx="6813548" cy="498479"/>
          </a:xfrm>
        </p:spPr>
        <p:txBody>
          <a:bodyPr anchor="t"/>
          <a:lstStyle/>
          <a:p>
            <a:pPr lvl="0"/>
            <a:r>
              <a:rPr lang="en-US" dirty="0" err="1" smtClean="0"/>
              <a:t>www.PRH.org</a:t>
            </a:r>
            <a:endParaRPr lang="en-US" dirty="0" smtClean="0"/>
          </a:p>
        </p:txBody>
      </p:sp>
      <p:sp>
        <p:nvSpPr>
          <p:cNvPr id="12" name="Slide Number Placeholder 4"/>
          <p:cNvSpPr>
            <a:spLocks noGrp="1"/>
          </p:cNvSpPr>
          <p:nvPr>
            <p:ph type="sldNum" sz="quarter" idx="15"/>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extLst>
      <p:ext uri="{BB962C8B-B14F-4D97-AF65-F5344CB8AC3E}">
        <p14:creationId xmlns:p14="http://schemas.microsoft.com/office/powerpoint/2010/main" val="149132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 Custom Layout ">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1007446" y="908441"/>
            <a:ext cx="6737350" cy="920359"/>
          </a:xfrm>
        </p:spPr>
        <p:txBody>
          <a:bodyPr anchor="t">
            <a:normAutofit/>
          </a:bodyPr>
          <a:lstStyle>
            <a:lvl1pPr marL="0" indent="0">
              <a:buNone/>
              <a:defRPr sz="3600" b="0" i="0">
                <a:solidFill>
                  <a:schemeClr val="accent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
        <p:nvSpPr>
          <p:cNvPr id="7" name="Rectangle 6"/>
          <p:cNvSpPr/>
          <p:nvPr userDrawn="1"/>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p:cNvSpPr>
            <a:spLocks noGrp="1"/>
          </p:cNvSpPr>
          <p:nvPr>
            <p:ph sz="quarter" idx="13"/>
          </p:nvPr>
        </p:nvSpPr>
        <p:spPr>
          <a:xfrm>
            <a:off x="1008063" y="2014538"/>
            <a:ext cx="8877300" cy="3622675"/>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738" y="6379827"/>
            <a:ext cx="1403682" cy="318693"/>
          </a:xfrm>
          <a:prstGeom prst="rect">
            <a:avLst/>
          </a:prstGeom>
        </p:spPr>
      </p:pic>
      <p:sp>
        <p:nvSpPr>
          <p:cNvPr id="11"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smtClean="0"/>
              <a:t>Questions?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0">
              <a:schemeClr val="accent1">
                <a:lumMod val="60000"/>
                <a:lumOff val="40000"/>
              </a:schemeClr>
            </a:gs>
            <a:gs pos="100000">
              <a:schemeClr val="accent1"/>
            </a:gs>
          </a:gsLst>
          <a:lin ang="15600000" scaled="0"/>
        </a:gra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8" name="Content Placeholder 7"/>
          <p:cNvSpPr>
            <a:spLocks noGrp="1"/>
          </p:cNvSpPr>
          <p:nvPr>
            <p:ph sz="quarter" idx="12" hasCustomPrompt="1"/>
          </p:nvPr>
        </p:nvSpPr>
        <p:spPr>
          <a:xfrm>
            <a:off x="-3908" y="2268764"/>
            <a:ext cx="12192000" cy="1986536"/>
          </a:xfrm>
        </p:spPr>
        <p:txBody>
          <a:bodyPr anchor="t">
            <a:noAutofit/>
          </a:bodyPr>
          <a:lstStyle>
            <a:lvl1pPr marL="0" indent="0" algn="ctr">
              <a:buNone/>
              <a:defRPr sz="9600" b="0" i="0">
                <a:solidFill>
                  <a:schemeClr val="bg1"/>
                </a:solidFill>
                <a:latin typeface="Times New Roman" charset="0"/>
                <a:ea typeface="Times New Roman" charset="0"/>
                <a:cs typeface="Times New Roman" charset="0"/>
              </a:defRPr>
            </a:lvl1pPr>
            <a:lvl2pPr>
              <a:defRPr b="0" i="0">
                <a:latin typeface="Times New Roman" charset="0"/>
                <a:ea typeface="Times New Roman" charset="0"/>
                <a:cs typeface="Times New Roman" charset="0"/>
              </a:defRPr>
            </a:lvl2pPr>
            <a:lvl3pPr>
              <a:defRPr b="0" i="0">
                <a:latin typeface="Times New Roman" charset="0"/>
                <a:ea typeface="Times New Roman" charset="0"/>
                <a:cs typeface="Times New Roman" charset="0"/>
              </a:defRPr>
            </a:lvl3pPr>
            <a:lvl4pPr>
              <a:defRPr b="0" i="0">
                <a:latin typeface="Times New Roman" charset="0"/>
                <a:ea typeface="Times New Roman" charset="0"/>
                <a:cs typeface="Times New Roman" charset="0"/>
              </a:defRPr>
            </a:lvl4pPr>
            <a:lvl5pPr>
              <a:defRPr b="0" i="0">
                <a:latin typeface="Times New Roman" charset="0"/>
                <a:ea typeface="Times New Roman" charset="0"/>
                <a:cs typeface="Times New Roman" charset="0"/>
              </a:defRPr>
            </a:lvl5pPr>
          </a:lstStyle>
          <a:p>
            <a:pPr lvl="0"/>
            <a:r>
              <a:rPr lang="en-US" dirty="0" smtClean="0"/>
              <a:t>Thank You!</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3831" y="1561800"/>
            <a:ext cx="358440" cy="35844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82867" y="-144632"/>
            <a:ext cx="487680" cy="48768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05920" y="1074120"/>
            <a:ext cx="487680" cy="48768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39857" y="53040"/>
            <a:ext cx="448235" cy="448235"/>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70547" y="466238"/>
            <a:ext cx="566569" cy="56656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02227" y="544978"/>
            <a:ext cx="166222" cy="16622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1040881" y="450497"/>
            <a:ext cx="638118" cy="638118"/>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106967" y="74930"/>
            <a:ext cx="487680" cy="487680"/>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1700000" flipV="1">
            <a:off x="1430020" y="1293682"/>
            <a:ext cx="487680" cy="487680"/>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1425586" y="-155556"/>
            <a:ext cx="448235" cy="448235"/>
          </a:xfrm>
          <a:prstGeom prst="rect">
            <a:avLst/>
          </a:prstGeom>
        </p:spPr>
      </p:pic>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16464" y="1201190"/>
            <a:ext cx="409721" cy="409721"/>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48273" y="739140"/>
            <a:ext cx="166222" cy="166222"/>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2213513" y="130426"/>
            <a:ext cx="277812" cy="277812"/>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2881103" y="-243841"/>
            <a:ext cx="487680" cy="48768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2454953" y="904821"/>
            <a:ext cx="328421" cy="328421"/>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3228327" y="586740"/>
            <a:ext cx="166222" cy="166222"/>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72979" y="-144632"/>
            <a:ext cx="566569" cy="566569"/>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3800178" y="990199"/>
            <a:ext cx="261142" cy="261142"/>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05226" y="688695"/>
            <a:ext cx="358440" cy="358440"/>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5181048" y="207920"/>
            <a:ext cx="341739" cy="341739"/>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5785519" y="-204477"/>
            <a:ext cx="487680" cy="487680"/>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6465187" y="156086"/>
            <a:ext cx="461865" cy="461865"/>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706352" flipV="1">
            <a:off x="5688861" y="822825"/>
            <a:ext cx="487680" cy="487680"/>
          </a:xfrm>
          <a:prstGeom prst="rect">
            <a:avLst/>
          </a:prstGeom>
        </p:spPr>
      </p:pic>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6227" y="989478"/>
            <a:ext cx="166222" cy="166222"/>
          </a:xfrm>
          <a:prstGeom prst="rect">
            <a:avLst/>
          </a:prstGeom>
        </p:spPr>
      </p:pic>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7596161" y="684796"/>
            <a:ext cx="448235" cy="448235"/>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700000" flipV="1">
            <a:off x="7503610" y="-332891"/>
            <a:ext cx="638118" cy="638118"/>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1700000" flipV="1">
            <a:off x="8487693" y="366890"/>
            <a:ext cx="487680" cy="487680"/>
          </a:xfrm>
          <a:prstGeom prst="rect">
            <a:avLst/>
          </a:prstGeom>
        </p:spPr>
      </p:pic>
      <p:pic>
        <p:nvPicPr>
          <p:cNvPr id="34" name="Picture 3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1700000" flipV="1">
            <a:off x="9223625" y="1075989"/>
            <a:ext cx="277812" cy="27781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1700000" flipV="1">
            <a:off x="9298755" y="-265370"/>
            <a:ext cx="448235" cy="4482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ternate Section Divider - Photo">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smtClean="0"/>
          </a:p>
        </p:txBody>
      </p:sp>
      <p:sp>
        <p:nvSpPr>
          <p:cNvPr id="10" name="Picture Placeholder 2"/>
          <p:cNvSpPr>
            <a:spLocks noGrp="1" noChangeAspect="1"/>
          </p:cNvSpPr>
          <p:nvPr>
            <p:ph type="pic" idx="12"/>
          </p:nvPr>
        </p:nvSpPr>
        <p:spPr>
          <a:xfrm>
            <a:off x="0" y="751090"/>
            <a:ext cx="3445329"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6"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asic Text or Dat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016414" y="1295400"/>
            <a:ext cx="7261185" cy="4267200"/>
          </a:xfrm>
          <a:prstGeom prst="rect">
            <a:avLst/>
          </a:prstGeom>
        </p:spPr>
        <p:txBody>
          <a:bodyPr/>
          <a:lstStyle>
            <a:lvl1pPr>
              <a:buClr>
                <a:schemeClr val="accent2"/>
              </a:buClr>
              <a:defRPr sz="2400">
                <a:latin typeface="Arial" charset="0"/>
                <a:ea typeface="Arial" charset="0"/>
                <a:cs typeface="Arial" charset="0"/>
              </a:defRPr>
            </a:lvl1pPr>
            <a:lvl2pPr>
              <a:buClr>
                <a:schemeClr val="accent1"/>
              </a:buClr>
              <a:defRPr sz="2000">
                <a:latin typeface="Arial" charset="0"/>
                <a:ea typeface="Arial" charset="0"/>
                <a:cs typeface="Arial" charset="0"/>
              </a:defRPr>
            </a:lvl2pPr>
            <a:lvl3pPr>
              <a:defRPr sz="2000">
                <a:latin typeface="Arial" charset="0"/>
                <a:ea typeface="Arial" charset="0"/>
                <a:cs typeface="Arial" charset="0"/>
              </a:defRPr>
            </a:lvl3pPr>
            <a:lvl4pPr>
              <a:buClr>
                <a:schemeClr val="accent1"/>
              </a:buClr>
              <a:defRPr sz="1800">
                <a:latin typeface="Arial" charset="0"/>
                <a:ea typeface="Arial" charset="0"/>
                <a:cs typeface="Arial" charset="0"/>
              </a:defRPr>
            </a:lvl4pPr>
            <a:lvl5pPr>
              <a:defRPr sz="1600">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extLst>
      <p:ext uri="{BB962C8B-B14F-4D97-AF65-F5344CB8AC3E}">
        <p14:creationId xmlns:p14="http://schemas.microsoft.com/office/powerpoint/2010/main" val="1109766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extLst>
      <p:ext uri="{BB962C8B-B14F-4D97-AF65-F5344CB8AC3E}">
        <p14:creationId xmlns:p14="http://schemas.microsoft.com/office/powerpoint/2010/main" val="943402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Header Only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normAutofit/>
          </a:bodyPr>
          <a:lstStyle>
            <a:lvl1pPr>
              <a:defRPr sz="4000"/>
            </a:lvl1pPr>
          </a:lstStyle>
          <a:p>
            <a:r>
              <a:rPr lang="en-US" dirty="0" smtClean="0"/>
              <a:t>Click to Edit Master Title Style</a:t>
            </a:r>
            <a:endParaRPr lang="en-US" dirty="0"/>
          </a:p>
        </p:txBody>
      </p:sp>
      <p:sp>
        <p:nvSpPr>
          <p:cNvPr id="8"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extLst>
      <p:ext uri="{BB962C8B-B14F-4D97-AF65-F5344CB8AC3E}">
        <p14:creationId xmlns:p14="http://schemas.microsoft.com/office/powerpoint/2010/main" val="185697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extLst>
      <p:ext uri="{BB962C8B-B14F-4D97-AF65-F5344CB8AC3E}">
        <p14:creationId xmlns:p14="http://schemas.microsoft.com/office/powerpoint/2010/main" val="1521312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4" name="Rectangle 5"/>
          <p:cNvSpPr>
            <a:spLocks noGrp="1" noChangeArrowheads="1"/>
          </p:cNvSpPr>
          <p:nvPr>
            <p:ph type="ftr" sz="quarter" idx="11"/>
          </p:nvPr>
        </p:nvSpPr>
        <p:spPr>
          <a:xfrm>
            <a:off x="4690533" y="6284914"/>
            <a:ext cx="6299200" cy="274637"/>
          </a:xfrm>
          <a:prstGeom prst="rect">
            <a:avLst/>
          </a:prstGeom>
        </p:spPr>
        <p:txBody>
          <a:bodyPr/>
          <a:lstStyle>
            <a:lvl1pPr>
              <a:defRPr sz="1400">
                <a:latin typeface="Adobe Garamond Pro" panose="02020502060506020403" pitchFamily="18" charset="0"/>
                <a:cs typeface="Arial"/>
              </a:defRPr>
            </a:lvl1pPr>
          </a:lstStyle>
          <a:p>
            <a:pPr>
              <a:defRPr/>
            </a:pPr>
            <a:endParaRPr lang="en-US" dirty="0"/>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extLst>
      <p:ext uri="{BB962C8B-B14F-4D97-AF65-F5344CB8AC3E}">
        <p14:creationId xmlns:p14="http://schemas.microsoft.com/office/powerpoint/2010/main" val="76544104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Text Placeholder 2"/>
          <p:cNvSpPr>
            <a:spLocks noGrp="1"/>
          </p:cNvSpPr>
          <p:nvPr>
            <p:ph idx="1"/>
          </p:nvPr>
        </p:nvSpPr>
        <p:spPr>
          <a:xfrm>
            <a:off x="3993266" y="1994037"/>
            <a:ext cx="7589134" cy="3946879"/>
          </a:xfrm>
          <a:prstGeom prst="rect">
            <a:avLst/>
          </a:prstGeom>
        </p:spPr>
        <p:txBody>
          <a:bodyPr vert="horz" lIns="91440" tIns="45720" rIns="91440" bIns="45720" rtlCol="0">
            <a:normAutofit/>
          </a:bodyPr>
          <a:lstStyle>
            <a:lvl1pPr>
              <a:defRPr sz="2400">
                <a:latin typeface="Arial" charset="0"/>
                <a:ea typeface="Arial" charset="0"/>
                <a:cs typeface="Arial" charset="0"/>
              </a:defRPr>
            </a:lvl1pPr>
            <a:lvl2pPr>
              <a:defRPr sz="2200">
                <a:latin typeface="Arial" charset="0"/>
                <a:ea typeface="Arial" charset="0"/>
                <a:cs typeface="Arial" charset="0"/>
              </a:defRPr>
            </a:lvl2pPr>
            <a:lvl3pPr>
              <a:defRPr sz="2000">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extLst>
      <p:ext uri="{BB962C8B-B14F-4D97-AF65-F5344CB8AC3E}">
        <p14:creationId xmlns:p14="http://schemas.microsoft.com/office/powerpoint/2010/main" val="1340648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1"/>
            <a:ext cx="10363200" cy="1470025"/>
          </a:xfrm>
          <a:prstGeom prst="rect">
            <a:avLst/>
          </a:prstGeom>
        </p:spPr>
        <p:txBody>
          <a:bodyPr>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30400" y="2971800"/>
            <a:ext cx="8534400" cy="990600"/>
          </a:xfrm>
          <a:prstGeom prst="rect">
            <a:avLst/>
          </a:prstGeom>
        </p:spPr>
        <p:txBody>
          <a:bodyPr anchor="t">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7416800" y="5486400"/>
            <a:ext cx="4470400" cy="304800"/>
          </a:xfrm>
          <a:prstGeom prst="rect">
            <a:avLst/>
          </a:prstGeom>
        </p:spPr>
        <p:txBody>
          <a:bodyPr anchor="ctr">
            <a:noAutofit/>
          </a:bodyPr>
          <a:lstStyle>
            <a:lvl1pPr algn="r">
              <a:buNone/>
              <a:defRPr sz="1800" b="0">
                <a:solidFill>
                  <a:schemeClr val="tx2">
                    <a:lumMod val="60000"/>
                    <a:lumOff val="40000"/>
                  </a:schemeClr>
                </a:solidFill>
                <a:latin typeface="Adobe Garamond Pro"/>
              </a:defRPr>
            </a:lvl1pPr>
            <a:lvl2pPr algn="r">
              <a:buNone/>
              <a:defRPr sz="1200">
                <a:solidFill>
                  <a:schemeClr val="tx2">
                    <a:lumMod val="60000"/>
                    <a:lumOff val="40000"/>
                  </a:schemeClr>
                </a:solidFill>
                <a:latin typeface="Adobe Garamond Pro"/>
              </a:defRPr>
            </a:lvl2pPr>
            <a:lvl3pPr algn="r">
              <a:buNone/>
              <a:defRPr sz="1200">
                <a:solidFill>
                  <a:schemeClr val="tx2">
                    <a:lumMod val="60000"/>
                    <a:lumOff val="40000"/>
                  </a:schemeClr>
                </a:solidFill>
                <a:latin typeface="Adobe Garamond Pro"/>
              </a:defRPr>
            </a:lvl3pPr>
            <a:lvl4pPr algn="r">
              <a:buNone/>
              <a:defRPr sz="1200">
                <a:solidFill>
                  <a:schemeClr val="tx2">
                    <a:lumMod val="60000"/>
                    <a:lumOff val="40000"/>
                  </a:schemeClr>
                </a:solidFill>
                <a:latin typeface="Adobe Garamond Pro"/>
              </a:defRPr>
            </a:lvl4pPr>
            <a:lvl5pPr algn="r">
              <a:buNone/>
              <a:defRPr sz="1200">
                <a:solidFill>
                  <a:schemeClr val="tx2">
                    <a:lumMod val="60000"/>
                    <a:lumOff val="40000"/>
                  </a:schemeClr>
                </a:solidFill>
                <a:latin typeface="Adobe Garamond Pro"/>
              </a:defRPr>
            </a:lvl5pPr>
          </a:lstStyle>
          <a:p>
            <a:pPr lvl="0"/>
            <a:r>
              <a:rPr lang="en-US" smtClean="0"/>
              <a:t>Click to edit Master text styles</a:t>
            </a:r>
          </a:p>
        </p:txBody>
      </p:sp>
    </p:spTree>
    <p:extLst>
      <p:ext uri="{BB962C8B-B14F-4D97-AF65-F5344CB8AC3E}">
        <p14:creationId xmlns:p14="http://schemas.microsoft.com/office/powerpoint/2010/main" val="190088412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50" y="1524001"/>
            <a:ext cx="3114675" cy="3962399"/>
          </a:xfrm>
          <a:prstGeom prst="rect">
            <a:avLst/>
          </a:prstGeom>
        </p:spPr>
        <p:txBody>
          <a:bodyPr>
            <a:normAutofit/>
          </a:bodyPr>
          <a:lstStyle>
            <a:lvl1pPr>
              <a:defRPr sz="3600" b="0">
                <a:solidFill>
                  <a:schemeClr val="bg1"/>
                </a:solidFill>
              </a:defRPr>
            </a:lvl1pPr>
          </a:lstStyle>
          <a:p>
            <a:r>
              <a:rPr lang="en-US" smtClean="0"/>
              <a:t>Click to edit Master title style</a:t>
            </a:r>
            <a:endParaRPr lang="en-US" dirty="0"/>
          </a:p>
        </p:txBody>
      </p:sp>
      <p:sp>
        <p:nvSpPr>
          <p:cNvPr id="15" name="Text Placeholder 14"/>
          <p:cNvSpPr>
            <a:spLocks noGrp="1"/>
          </p:cNvSpPr>
          <p:nvPr>
            <p:ph type="body" sz="quarter" idx="10"/>
          </p:nvPr>
        </p:nvSpPr>
        <p:spPr>
          <a:xfrm>
            <a:off x="7416800" y="5486400"/>
            <a:ext cx="4470400" cy="304800"/>
          </a:xfrm>
          <a:prstGeom prst="rect">
            <a:avLst/>
          </a:prstGeom>
        </p:spPr>
        <p:txBody>
          <a:bodyPr anchor="ctr">
            <a:noAutofit/>
          </a:bodyPr>
          <a:lstStyle>
            <a:lvl1pPr algn="r">
              <a:buNone/>
              <a:defRPr sz="1800" b="0">
                <a:solidFill>
                  <a:schemeClr val="tx2">
                    <a:lumMod val="60000"/>
                    <a:lumOff val="40000"/>
                  </a:schemeClr>
                </a:solidFill>
                <a:latin typeface="Adobe Garamond Pro"/>
              </a:defRPr>
            </a:lvl1pPr>
            <a:lvl2pPr algn="r">
              <a:buNone/>
              <a:defRPr sz="1200">
                <a:solidFill>
                  <a:schemeClr val="tx2">
                    <a:lumMod val="60000"/>
                    <a:lumOff val="40000"/>
                  </a:schemeClr>
                </a:solidFill>
                <a:latin typeface="Adobe Garamond Pro"/>
              </a:defRPr>
            </a:lvl2pPr>
            <a:lvl3pPr algn="r">
              <a:buNone/>
              <a:defRPr sz="1200">
                <a:solidFill>
                  <a:schemeClr val="tx2">
                    <a:lumMod val="60000"/>
                    <a:lumOff val="40000"/>
                  </a:schemeClr>
                </a:solidFill>
                <a:latin typeface="Adobe Garamond Pro"/>
              </a:defRPr>
            </a:lvl3pPr>
            <a:lvl4pPr algn="r">
              <a:buNone/>
              <a:defRPr sz="1200">
                <a:solidFill>
                  <a:schemeClr val="tx2">
                    <a:lumMod val="60000"/>
                    <a:lumOff val="40000"/>
                  </a:schemeClr>
                </a:solidFill>
                <a:latin typeface="Adobe Garamond Pro"/>
              </a:defRPr>
            </a:lvl4pPr>
            <a:lvl5pPr algn="r">
              <a:buNone/>
              <a:defRPr sz="1200">
                <a:solidFill>
                  <a:schemeClr val="tx2">
                    <a:lumMod val="60000"/>
                    <a:lumOff val="40000"/>
                  </a:schemeClr>
                </a:solidFill>
                <a:latin typeface="Adobe Garamond Pro"/>
              </a:defRPr>
            </a:lvl5pPr>
          </a:lstStyle>
          <a:p>
            <a:pPr lvl="0"/>
            <a:r>
              <a:rPr lang="en-US" smtClean="0"/>
              <a:t>Click to edit Master text styles</a:t>
            </a:r>
          </a:p>
        </p:txBody>
      </p:sp>
    </p:spTree>
    <p:extLst>
      <p:ext uri="{BB962C8B-B14F-4D97-AF65-F5344CB8AC3E}">
        <p14:creationId xmlns:p14="http://schemas.microsoft.com/office/powerpoint/2010/main" val="4522203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ransition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556000" y="4419600"/>
            <a:ext cx="8432800" cy="990600"/>
          </a:xfrm>
          <a:prstGeom prst="rect">
            <a:avLst/>
          </a:prstGeom>
        </p:spPr>
        <p:txBody>
          <a:bodyPr anchor="ctr">
            <a:noAutofit/>
          </a:bodyPr>
          <a:lstStyle>
            <a:lvl1pPr algn="r">
              <a:buNone/>
              <a:defRPr sz="3200">
                <a:solidFill>
                  <a:srgbClr val="0070C0"/>
                </a:solidFill>
              </a:defRPr>
            </a:lvl1pPr>
            <a:lvl2pPr>
              <a:buNone/>
              <a:defRPr sz="3600">
                <a:solidFill>
                  <a:schemeClr val="bg1"/>
                </a:solidFill>
              </a:defRPr>
            </a:lvl2pPr>
            <a:lvl3pPr>
              <a:buNone/>
              <a:defRPr sz="3600">
                <a:solidFill>
                  <a:schemeClr val="bg1"/>
                </a:solidFill>
              </a:defRPr>
            </a:lvl3pPr>
            <a:lvl4pPr>
              <a:buNone/>
              <a:defRPr sz="3600">
                <a:solidFill>
                  <a:schemeClr val="bg1"/>
                </a:solidFill>
              </a:defRPr>
            </a:lvl4pPr>
            <a:lvl5pPr>
              <a:buNone/>
              <a:defRPr sz="3600">
                <a:solidFill>
                  <a:schemeClr val="bg1"/>
                </a:solidFill>
              </a:defRPr>
            </a:lvl5pPr>
          </a:lstStyle>
          <a:p>
            <a:pPr lvl="0"/>
            <a:r>
              <a:rPr lang="en-US" smtClean="0"/>
              <a:t>Click to edit Master text styles</a:t>
            </a:r>
          </a:p>
        </p:txBody>
      </p:sp>
      <p:sp>
        <p:nvSpPr>
          <p:cNvPr id="13" name="Text Placeholder 12"/>
          <p:cNvSpPr>
            <a:spLocks noGrp="1"/>
          </p:cNvSpPr>
          <p:nvPr>
            <p:ph type="body" sz="quarter" idx="12"/>
          </p:nvPr>
        </p:nvSpPr>
        <p:spPr>
          <a:xfrm>
            <a:off x="6299200" y="5410200"/>
            <a:ext cx="5689600" cy="838200"/>
          </a:xfrm>
          <a:prstGeom prst="rect">
            <a:avLst/>
          </a:prstGeom>
        </p:spPr>
        <p:txBody>
          <a:bodyPr anchor="t"/>
          <a:lstStyle>
            <a:lvl1pPr algn="r">
              <a:buNone/>
              <a:defRPr>
                <a:solidFill>
                  <a:srgbClr val="0070C0"/>
                </a:solidFill>
              </a:defRPr>
            </a:lvl1pPr>
          </a:lstStyle>
          <a:p>
            <a:pPr lvl="0"/>
            <a:r>
              <a:rPr lang="en-US" smtClean="0"/>
              <a:t>Click to edit Master text styles</a:t>
            </a:r>
          </a:p>
        </p:txBody>
      </p:sp>
    </p:spTree>
    <p:extLst>
      <p:ext uri="{BB962C8B-B14F-4D97-AF65-F5344CB8AC3E}">
        <p14:creationId xmlns:p14="http://schemas.microsoft.com/office/powerpoint/2010/main" val="198501485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1950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This Presentatio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a:solidFill>
                  <a:schemeClr val="accent1"/>
                </a:solidFill>
              </a:defRPr>
            </a:lvl1pPr>
          </a:lstStyle>
          <a:p>
            <a:r>
              <a:rPr lang="en-US" dirty="0" smtClean="0"/>
              <a:t>About This Presentation</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3"/>
          </p:nvPr>
        </p:nvSpPr>
        <p:spPr>
          <a:xfrm>
            <a:off x="0" y="746150"/>
            <a:ext cx="3460090" cy="5347412"/>
          </a:xfrm>
        </p:spPr>
        <p:txBody>
          <a:bodyPr/>
          <a:lstStyle/>
          <a:p>
            <a:r>
              <a:rPr lang="en-US" dirty="0" smtClean="0"/>
              <a:t>Drag picture to placeholder or click icon to add</a:t>
            </a:r>
            <a:endParaRPr lang="en-US" dirty="0"/>
          </a:p>
        </p:txBody>
      </p:sp>
      <p:sp>
        <p:nvSpPr>
          <p:cNvPr id="8" name="Slide Number Placeholder 4"/>
          <p:cNvSpPr>
            <a:spLocks noGrp="1"/>
          </p:cNvSpPr>
          <p:nvPr>
            <p:ph type="sldNum" sz="quarter" idx="1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ransition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556000" y="4419600"/>
            <a:ext cx="8432800" cy="990600"/>
          </a:xfrm>
          <a:prstGeom prst="rect">
            <a:avLst/>
          </a:prstGeom>
        </p:spPr>
        <p:txBody>
          <a:bodyPr anchor="ctr">
            <a:noAutofit/>
          </a:bodyPr>
          <a:lstStyle>
            <a:lvl1pPr algn="r">
              <a:buNone/>
              <a:defRPr sz="3200">
                <a:solidFill>
                  <a:srgbClr val="0070C0"/>
                </a:solidFill>
              </a:defRPr>
            </a:lvl1pPr>
            <a:lvl2pPr>
              <a:buNone/>
              <a:defRPr sz="3600">
                <a:solidFill>
                  <a:schemeClr val="bg1"/>
                </a:solidFill>
              </a:defRPr>
            </a:lvl2pPr>
            <a:lvl3pPr>
              <a:buNone/>
              <a:defRPr sz="3600">
                <a:solidFill>
                  <a:schemeClr val="bg1"/>
                </a:solidFill>
              </a:defRPr>
            </a:lvl3pPr>
            <a:lvl4pPr>
              <a:buNone/>
              <a:defRPr sz="3600">
                <a:solidFill>
                  <a:schemeClr val="bg1"/>
                </a:solidFill>
              </a:defRPr>
            </a:lvl4pPr>
            <a:lvl5pPr>
              <a:buNone/>
              <a:defRPr sz="3600">
                <a:solidFill>
                  <a:schemeClr val="bg1"/>
                </a:solidFill>
              </a:defRPr>
            </a:lvl5pPr>
          </a:lstStyle>
          <a:p>
            <a:pPr lvl="0"/>
            <a:r>
              <a:rPr lang="en-US" smtClean="0"/>
              <a:t>Click to edit Master text styles</a:t>
            </a:r>
          </a:p>
        </p:txBody>
      </p:sp>
      <p:sp>
        <p:nvSpPr>
          <p:cNvPr id="13" name="Text Placeholder 12"/>
          <p:cNvSpPr>
            <a:spLocks noGrp="1"/>
          </p:cNvSpPr>
          <p:nvPr>
            <p:ph type="body" sz="quarter" idx="12"/>
          </p:nvPr>
        </p:nvSpPr>
        <p:spPr>
          <a:xfrm>
            <a:off x="6299200" y="5410200"/>
            <a:ext cx="5689600" cy="838200"/>
          </a:xfrm>
          <a:prstGeom prst="rect">
            <a:avLst/>
          </a:prstGeom>
        </p:spPr>
        <p:txBody>
          <a:bodyPr anchor="t"/>
          <a:lstStyle>
            <a:lvl1pPr algn="r">
              <a:buNone/>
              <a:defRPr>
                <a:solidFill>
                  <a:srgbClr val="0070C0"/>
                </a:solidFill>
              </a:defRPr>
            </a:lvl1pPr>
          </a:lstStyle>
          <a:p>
            <a:pPr lvl="0"/>
            <a:r>
              <a:rPr lang="en-US" smtClean="0"/>
              <a:t>Click to edit Master text styles</a:t>
            </a:r>
          </a:p>
        </p:txBody>
      </p:sp>
    </p:spTree>
    <p:extLst>
      <p:ext uri="{BB962C8B-B14F-4D97-AF65-F5344CB8AC3E}">
        <p14:creationId xmlns:p14="http://schemas.microsoft.com/office/powerpoint/2010/main" val="70113208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Transition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556000" y="4419600"/>
            <a:ext cx="8432800" cy="990600"/>
          </a:xfrm>
          <a:prstGeom prst="rect">
            <a:avLst/>
          </a:prstGeom>
        </p:spPr>
        <p:txBody>
          <a:bodyPr anchor="ctr">
            <a:noAutofit/>
          </a:bodyPr>
          <a:lstStyle>
            <a:lvl1pPr algn="r">
              <a:buNone/>
              <a:defRPr sz="3200">
                <a:solidFill>
                  <a:srgbClr val="0070C0"/>
                </a:solidFill>
              </a:defRPr>
            </a:lvl1pPr>
            <a:lvl2pPr>
              <a:buNone/>
              <a:defRPr sz="3600">
                <a:solidFill>
                  <a:schemeClr val="bg1"/>
                </a:solidFill>
              </a:defRPr>
            </a:lvl2pPr>
            <a:lvl3pPr>
              <a:buNone/>
              <a:defRPr sz="3600">
                <a:solidFill>
                  <a:schemeClr val="bg1"/>
                </a:solidFill>
              </a:defRPr>
            </a:lvl3pPr>
            <a:lvl4pPr>
              <a:buNone/>
              <a:defRPr sz="3600">
                <a:solidFill>
                  <a:schemeClr val="bg1"/>
                </a:solidFill>
              </a:defRPr>
            </a:lvl4pPr>
            <a:lvl5pPr>
              <a:buNone/>
              <a:defRPr sz="3600">
                <a:solidFill>
                  <a:schemeClr val="bg1"/>
                </a:solidFill>
              </a:defRPr>
            </a:lvl5pPr>
          </a:lstStyle>
          <a:p>
            <a:pPr lvl="0"/>
            <a:r>
              <a:rPr lang="en-US" smtClean="0"/>
              <a:t>Click to edit Master text styles</a:t>
            </a:r>
          </a:p>
        </p:txBody>
      </p:sp>
      <p:sp>
        <p:nvSpPr>
          <p:cNvPr id="13" name="Text Placeholder 12"/>
          <p:cNvSpPr>
            <a:spLocks noGrp="1"/>
          </p:cNvSpPr>
          <p:nvPr>
            <p:ph type="body" sz="quarter" idx="12"/>
          </p:nvPr>
        </p:nvSpPr>
        <p:spPr>
          <a:xfrm>
            <a:off x="6299200" y="5410200"/>
            <a:ext cx="5689600" cy="838200"/>
          </a:xfrm>
          <a:prstGeom prst="rect">
            <a:avLst/>
          </a:prstGeom>
        </p:spPr>
        <p:txBody>
          <a:bodyPr anchor="t"/>
          <a:lstStyle>
            <a:lvl1pPr algn="r">
              <a:buNone/>
              <a:defRPr>
                <a:solidFill>
                  <a:srgbClr val="0070C0"/>
                </a:solidFill>
              </a:defRPr>
            </a:lvl1pPr>
          </a:lstStyle>
          <a:p>
            <a:pPr lvl="0"/>
            <a:r>
              <a:rPr lang="en-US" smtClean="0"/>
              <a:t>Click to edit Master text styles</a:t>
            </a:r>
          </a:p>
        </p:txBody>
      </p:sp>
    </p:spTree>
    <p:extLst>
      <p:ext uri="{BB962C8B-B14F-4D97-AF65-F5344CB8AC3E}">
        <p14:creationId xmlns:p14="http://schemas.microsoft.com/office/powerpoint/2010/main" val="68418150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4_Transition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556000" y="4419600"/>
            <a:ext cx="8432800" cy="990600"/>
          </a:xfrm>
          <a:prstGeom prst="rect">
            <a:avLst/>
          </a:prstGeom>
        </p:spPr>
        <p:txBody>
          <a:bodyPr anchor="ctr">
            <a:noAutofit/>
          </a:bodyPr>
          <a:lstStyle>
            <a:lvl1pPr algn="r">
              <a:buNone/>
              <a:defRPr sz="3200">
                <a:solidFill>
                  <a:srgbClr val="0070C0"/>
                </a:solidFill>
              </a:defRPr>
            </a:lvl1pPr>
            <a:lvl2pPr>
              <a:buNone/>
              <a:defRPr sz="3600">
                <a:solidFill>
                  <a:schemeClr val="bg1"/>
                </a:solidFill>
              </a:defRPr>
            </a:lvl2pPr>
            <a:lvl3pPr>
              <a:buNone/>
              <a:defRPr sz="3600">
                <a:solidFill>
                  <a:schemeClr val="bg1"/>
                </a:solidFill>
              </a:defRPr>
            </a:lvl3pPr>
            <a:lvl4pPr>
              <a:buNone/>
              <a:defRPr sz="3600">
                <a:solidFill>
                  <a:schemeClr val="bg1"/>
                </a:solidFill>
              </a:defRPr>
            </a:lvl4pPr>
            <a:lvl5pPr>
              <a:buNone/>
              <a:defRPr sz="3600">
                <a:solidFill>
                  <a:schemeClr val="bg1"/>
                </a:solidFill>
              </a:defRPr>
            </a:lvl5pPr>
          </a:lstStyle>
          <a:p>
            <a:pPr lvl="0"/>
            <a:r>
              <a:rPr lang="en-US" smtClean="0"/>
              <a:t>Click to edit Master text styles</a:t>
            </a:r>
          </a:p>
        </p:txBody>
      </p:sp>
      <p:sp>
        <p:nvSpPr>
          <p:cNvPr id="13" name="Text Placeholder 12"/>
          <p:cNvSpPr>
            <a:spLocks noGrp="1"/>
          </p:cNvSpPr>
          <p:nvPr>
            <p:ph type="body" sz="quarter" idx="12"/>
          </p:nvPr>
        </p:nvSpPr>
        <p:spPr>
          <a:xfrm>
            <a:off x="6299200" y="5410200"/>
            <a:ext cx="5689600" cy="838200"/>
          </a:xfrm>
          <a:prstGeom prst="rect">
            <a:avLst/>
          </a:prstGeom>
        </p:spPr>
        <p:txBody>
          <a:bodyPr anchor="t"/>
          <a:lstStyle>
            <a:lvl1pPr algn="r">
              <a:buNone/>
              <a:defRPr>
                <a:solidFill>
                  <a:srgbClr val="0070C0"/>
                </a:solidFill>
              </a:defRPr>
            </a:lvl1pPr>
          </a:lstStyle>
          <a:p>
            <a:pPr lvl="0"/>
            <a:r>
              <a:rPr lang="en-US" smtClean="0"/>
              <a:t>Click to edit Master text styles</a:t>
            </a:r>
          </a:p>
        </p:txBody>
      </p:sp>
    </p:spTree>
    <p:extLst>
      <p:ext uri="{BB962C8B-B14F-4D97-AF65-F5344CB8AC3E}">
        <p14:creationId xmlns:p14="http://schemas.microsoft.com/office/powerpoint/2010/main" val="14111253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ment Slid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smtClean="0"/>
              <a:t>Acknowledgements</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smtClean="0"/>
              <a:t>Click to edit Master text styles</a:t>
            </a:r>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licts of Interes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667631" y="823804"/>
            <a:ext cx="7662356" cy="1005001"/>
          </a:xfrm>
        </p:spPr>
        <p:txBody>
          <a:bodyPr/>
          <a:lstStyle>
            <a:lvl1pPr>
              <a:defRPr lang="en-US" b="0" i="0" smtClean="0">
                <a:effectLst/>
              </a:defRPr>
            </a:lvl1pPr>
          </a:lstStyle>
          <a:p>
            <a:r>
              <a:rPr lang="en-US" dirty="0" smtClean="0"/>
              <a:t>Conflicts of Interest</a:t>
            </a:r>
            <a:endParaRPr lang="en-US" dirty="0"/>
          </a:p>
        </p:txBody>
      </p:sp>
      <p:sp>
        <p:nvSpPr>
          <p:cNvPr id="7" name="Footer Placeholder 6"/>
          <p:cNvSpPr>
            <a:spLocks noGrp="1"/>
          </p:cNvSpPr>
          <p:nvPr>
            <p:ph type="ftr" sz="quarter" idx="11"/>
          </p:nvPr>
        </p:nvSpPr>
        <p:spPr/>
        <p:txBody>
          <a:bodyPr/>
          <a:lstStyle/>
          <a:p>
            <a:endParaRPr lang="en-US" dirty="0"/>
          </a:p>
        </p:txBody>
      </p:sp>
      <p:sp>
        <p:nvSpPr>
          <p:cNvPr id="4" name="Text Placeholder 3"/>
          <p:cNvSpPr>
            <a:spLocks noGrp="1"/>
          </p:cNvSpPr>
          <p:nvPr>
            <p:ph type="body" sz="quarter" idx="12"/>
          </p:nvPr>
        </p:nvSpPr>
        <p:spPr>
          <a:xfrm>
            <a:off x="3743323" y="1914521"/>
            <a:ext cx="7515225" cy="2000250"/>
          </a:xfrm>
        </p:spPr>
        <p:txBody>
          <a:bodyPr anchor="t"/>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smtClean="0"/>
              <a:t>Click to edit Master text styles</a:t>
            </a:r>
          </a:p>
        </p:txBody>
      </p:sp>
      <p:sp>
        <p:nvSpPr>
          <p:cNvPr id="5" name="Slide Number Placeholder 4"/>
          <p:cNvSpPr>
            <a:spLocks noGrp="1"/>
          </p:cNvSpPr>
          <p:nvPr>
            <p:ph type="sldNum" sz="quarter" idx="13"/>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dditional Resources/Link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400"/>
            </a:lvl1pPr>
          </a:lstStyle>
          <a:p>
            <a:r>
              <a:rPr lang="en-US" dirty="0" smtClean="0"/>
              <a:t>Additional Resources / Links</a:t>
            </a:r>
            <a:endParaRPr lang="en-US" dirty="0"/>
          </a:p>
        </p:txBody>
      </p:sp>
      <p:sp>
        <p:nvSpPr>
          <p:cNvPr id="3" name="Content Placeholder 2"/>
          <p:cNvSpPr>
            <a:spLocks noGrp="1"/>
          </p:cNvSpPr>
          <p:nvPr>
            <p:ph idx="1"/>
          </p:nvPr>
        </p:nvSpPr>
        <p:spPr/>
        <p:txBody>
          <a:bodyPr anchor="ctr"/>
          <a:lstStyle>
            <a:lvl1pPr marL="0" indent="0">
              <a:buNone/>
              <a:defRPr/>
            </a:lvl1pPr>
            <a:lvl2pPr marL="502920" indent="0">
              <a:buNone/>
              <a:defRPr/>
            </a:lvl2pPr>
            <a:lvl3pPr marL="960120" indent="0">
              <a:buNone/>
              <a:defRPr/>
            </a:lvl3pPr>
            <a:lvl4pPr marL="1417320" indent="0">
              <a:buNone/>
              <a:defRPr/>
            </a:lvl4pPr>
            <a:lvl5pPr marL="1874520" indent="0">
              <a:buNone/>
              <a:defRPr/>
            </a:lvl5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 + Two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nchor="ct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a:ln>
            <a:noFill/>
          </a:ln>
        </p:spPr>
        <p:txBody>
          <a:bodyPr anchor="ctr"/>
          <a:lstStyle>
            <a:lvl1pPr>
              <a:defRPr sz="2000">
                <a:ln>
                  <a:noFill/>
                </a:ln>
              </a:defRPr>
            </a:lvl1pPr>
            <a:lvl2pPr>
              <a:defRPr sz="1800">
                <a:ln>
                  <a:noFill/>
                </a:ln>
              </a:defRPr>
            </a:lvl2pPr>
            <a:lvl3pPr>
              <a:defRPr sz="1600">
                <a:ln>
                  <a:noFill/>
                </a:ln>
              </a:defRPr>
            </a:lvl3pPr>
            <a:lvl4pPr>
              <a:defRPr sz="1400">
                <a:ln>
                  <a:noFill/>
                </a:ln>
              </a:defRPr>
            </a:lvl4pPr>
            <a:lvl5pPr>
              <a:defRPr sz="1400">
                <a:ln>
                  <a:noFill/>
                </a:ln>
              </a:defRPr>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8"/>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557363" y="6358853"/>
            <a:ext cx="6502669" cy="365125"/>
          </a:xfrm>
          <a:prstGeom prst="rect">
            <a:avLst/>
          </a:prstGeom>
        </p:spPr>
        <p:txBody>
          <a:bodyPr vert="horz" lIns="91440" tIns="45720" rIns="91440" bIns="45720" rtlCol="0" anchor="ctr"/>
          <a:lstStyle>
            <a:lvl1pPr algn="r">
              <a:defRPr sz="1100">
                <a:solidFill>
                  <a:schemeClr val="tx1">
                    <a:lumMod val="50000"/>
                    <a:lumOff val="50000"/>
                  </a:schemeClr>
                </a:solidFill>
              </a:defRPr>
            </a:lvl1pPr>
          </a:lstStyle>
          <a:p>
            <a:endParaRPr lang="en-US" dirty="0"/>
          </a:p>
        </p:txBody>
      </p:sp>
      <p:pic>
        <p:nvPicPr>
          <p:cNvPr id="8" name="Picture 7"/>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277583" y="6281612"/>
            <a:ext cx="729863" cy="407205"/>
          </a:xfrm>
          <a:prstGeom prst="rect">
            <a:avLst/>
          </a:prstGeom>
        </p:spPr>
      </p:pic>
      <p:pic>
        <p:nvPicPr>
          <p:cNvPr id="9" name="Picture 8"/>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10186738" y="6365539"/>
            <a:ext cx="1403682" cy="318693"/>
          </a:xfrm>
          <a:prstGeom prst="rect">
            <a:avLst/>
          </a:prstGeom>
        </p:spPr>
      </p:pic>
      <p:sp>
        <p:nvSpPr>
          <p:cNvPr id="10" name="Slide Number Placeholder 4"/>
          <p:cNvSpPr>
            <a:spLocks noGrp="1"/>
          </p:cNvSpPr>
          <p:nvPr>
            <p:ph type="sldNum" sz="quarter" idx="4"/>
          </p:nvPr>
        </p:nvSpPr>
        <p:spPr>
          <a:xfrm>
            <a:off x="8610599" y="6356351"/>
            <a:ext cx="3476625" cy="365125"/>
          </a:xfrm>
          <a:prstGeom prst="rect">
            <a:avLst/>
          </a:prstGeom>
        </p:spPr>
        <p:txBody>
          <a:bodyPr/>
          <a:lstStyle>
            <a:lvl1pPr algn="r">
              <a:defRPr sz="1400">
                <a:solidFill>
                  <a:schemeClr val="tx1">
                    <a:lumMod val="50000"/>
                    <a:lumOff val="50000"/>
                  </a:schemeClr>
                </a:solidFill>
                <a:latin typeface="Arial" charset="0"/>
                <a:ea typeface="Arial" charset="0"/>
                <a:cs typeface="Arial" charset="0"/>
              </a:defRPr>
            </a:lvl1pPr>
          </a:lstStyle>
          <a:p>
            <a:fld id="{B51F072F-37B6-45A2-9687-725991B954A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3" r:id="rId2"/>
    <p:sldLayoutId id="2147483854" r:id="rId3"/>
    <p:sldLayoutId id="2147483864" r:id="rId4"/>
    <p:sldLayoutId id="2147483868" r:id="rId5"/>
    <p:sldLayoutId id="2147483869" r:id="rId6"/>
    <p:sldLayoutId id="2147483842" r:id="rId7"/>
    <p:sldLayoutId id="2147483871" r:id="rId8"/>
    <p:sldLayoutId id="2147483844" r:id="rId9"/>
    <p:sldLayoutId id="2147483845" r:id="rId10"/>
    <p:sldLayoutId id="2147483857" r:id="rId11"/>
    <p:sldLayoutId id="2147483855" r:id="rId12"/>
    <p:sldLayoutId id="2147483859" r:id="rId13"/>
    <p:sldLayoutId id="2147483846" r:id="rId14"/>
    <p:sldLayoutId id="2147483856" r:id="rId15"/>
    <p:sldLayoutId id="2147483849" r:id="rId16"/>
    <p:sldLayoutId id="2147483850" r:id="rId17"/>
    <p:sldLayoutId id="2147483870" r:id="rId18"/>
    <p:sldLayoutId id="2147483852" r:id="rId19"/>
    <p:sldLayoutId id="2147483862" r:id="rId20"/>
    <p:sldLayoutId id="2147483847" r:id="rId21"/>
    <p:sldLayoutId id="2147483873" r:id="rId22"/>
    <p:sldLayoutId id="2147483858" r:id="rId23"/>
    <p:sldLayoutId id="2147483860" r:id="rId24"/>
    <p:sldLayoutId id="2147483865" r:id="rId25"/>
    <p:sldLayoutId id="2147483861" r:id="rId26"/>
    <p:sldLayoutId id="2147483866" r:id="rId27"/>
    <p:sldLayoutId id="2147483867" r:id="rId28"/>
    <p:sldLayoutId id="2147483863" r:id="rId29"/>
    <p:sldLayoutId id="2147483875" r:id="rId30"/>
    <p:sldLayoutId id="2147483876" r:id="rId31"/>
    <p:sldLayoutId id="2147483879" r:id="rId32"/>
    <p:sldLayoutId id="2147483881" r:id="rId33"/>
    <p:sldLayoutId id="2147483882" r:id="rId34"/>
    <p:sldLayoutId id="2147483883" r:id="rId35"/>
    <p:sldLayoutId id="2147483884" r:id="rId36"/>
    <p:sldLayoutId id="2147483885" r:id="rId37"/>
    <p:sldLayoutId id="2147483886" r:id="rId38"/>
    <p:sldLayoutId id="2147483887" r:id="rId39"/>
    <p:sldLayoutId id="2147483888" r:id="rId40"/>
    <p:sldLayoutId id="2147483889" r:id="rId41"/>
    <p:sldLayoutId id="2147483890" r:id="rId42"/>
  </p:sldLayoutIdLst>
  <p:hf hdr="0" ftr="0" dt="0"/>
  <p:txStyles>
    <p:titleStyle>
      <a:lvl1pPr algn="l" defTabSz="914400" rtl="0" eaLnBrk="1" latinLnBrk="0" hangingPunct="1">
        <a:lnSpc>
          <a:spcPct val="90000"/>
        </a:lnSpc>
        <a:spcBef>
          <a:spcPct val="0"/>
        </a:spcBef>
        <a:buNone/>
        <a:defRPr sz="4400" b="0" i="0" kern="1200" spc="-60" baseline="0">
          <a:solidFill>
            <a:srgbClr val="FFFFFF"/>
          </a:solidFill>
          <a:latin typeface="Times New Roman" charset="0"/>
          <a:ea typeface="Times New Roman" charset="0"/>
          <a:cs typeface="Times New Roman"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b="0" i="0" kern="1200">
          <a:solidFill>
            <a:schemeClr val="tx1">
              <a:lumMod val="65000"/>
              <a:lumOff val="35000"/>
            </a:schemeClr>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0" i="0" kern="1200">
          <a:solidFill>
            <a:schemeClr val="tx1">
              <a:lumMod val="65000"/>
              <a:lumOff val="35000"/>
            </a:schemeClr>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21.tmp"/></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32.tmp"/></Relationships>
</file>

<file path=ppt/slides/_rels/slide24.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8.tmp"/></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0.xml"/><Relationship Id="rId1" Type="http://schemas.openxmlformats.org/officeDocument/2006/relationships/video" Target="https://www.youtube.com/embed/7ovsrgXU93s"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47.tm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hyperlink" Target="http://www.prh.org/" TargetMode="External"/><Relationship Id="rId7" Type="http://schemas.openxmlformats.org/officeDocument/2006/relationships/hyperlink" Target="http://www.reproductiveaccess.org/advocacy/" TargetMode="External"/><Relationship Id="rId2" Type="http://schemas.openxmlformats.org/officeDocument/2006/relationships/notesSlide" Target="../notesSlides/notesSlide62.xml"/><Relationship Id="rId1" Type="http://schemas.openxmlformats.org/officeDocument/2006/relationships/slideLayout" Target="../slideLayouts/slideLayout30.xml"/><Relationship Id="rId6" Type="http://schemas.openxmlformats.org/officeDocument/2006/relationships/hyperlink" Target="http://www.prochoice.org/get_involved/activistkit.html" TargetMode="External"/><Relationship Id="rId5" Type="http://schemas.openxmlformats.org/officeDocument/2006/relationships/hyperlink" Target="http://www.arhp.org/Policy-and-Advocacy" TargetMode="External"/><Relationship Id="rId4" Type="http://schemas.openxmlformats.org/officeDocument/2006/relationships/hyperlink" Target="http://www.acog.org/Advocacy"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npalliance.org/" TargetMode="External"/><Relationship Id="rId2" Type="http://schemas.openxmlformats.org/officeDocument/2006/relationships/notesSlide" Target="../notesSlides/notesSlide63.xml"/><Relationship Id="rId1" Type="http://schemas.openxmlformats.org/officeDocument/2006/relationships/slideLayout" Target="../slideLayouts/slideLayout30.xml"/><Relationship Id="rId5" Type="http://schemas.openxmlformats.org/officeDocument/2006/relationships/hyperlink" Target="http://www.psr.org/" TargetMode="External"/><Relationship Id="rId4" Type="http://schemas.openxmlformats.org/officeDocument/2006/relationships/hyperlink" Target="http://www.drsforamerica.org/"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hyperlink" Target="http://www.contraceptionjournal.org/issue/S0010-7824(15)X0013-8" TargetMode="External"/><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790" y="1927372"/>
            <a:ext cx="7315200" cy="2616327"/>
          </a:xfrm>
        </p:spPr>
        <p:txBody>
          <a:bodyPr>
            <a:noAutofit/>
          </a:bodyPr>
          <a:lstStyle/>
          <a:p>
            <a:r>
              <a:rPr lang="en-US" sz="4800" dirty="0" smtClean="0"/>
              <a:t>Physicians As Advocates</a:t>
            </a:r>
            <a:br>
              <a:rPr lang="en-US" sz="4800" dirty="0" smtClean="0"/>
            </a:br>
            <a:r>
              <a:rPr lang="en-US" sz="4800" dirty="0" smtClean="0"/>
              <a:t>For </a:t>
            </a:r>
            <a:r>
              <a:rPr lang="en-US" sz="4800" dirty="0" smtClean="0"/>
              <a:t>Adolescent Reproductive </a:t>
            </a:r>
            <a:r>
              <a:rPr lang="en-US" sz="4800" dirty="0" smtClean="0"/>
              <a:t>Health</a:t>
            </a:r>
            <a:endParaRPr lang="en-US" sz="6000" dirty="0"/>
          </a:p>
        </p:txBody>
      </p:sp>
      <p:sp>
        <p:nvSpPr>
          <p:cNvPr id="3" name="Subtitle 2"/>
          <p:cNvSpPr>
            <a:spLocks noGrp="1"/>
          </p:cNvSpPr>
          <p:nvPr>
            <p:ph type="subTitle" idx="1"/>
          </p:nvPr>
        </p:nvSpPr>
        <p:spPr>
          <a:xfrm>
            <a:off x="857790" y="4741683"/>
            <a:ext cx="7315200" cy="914400"/>
          </a:xfrm>
        </p:spPr>
        <p:txBody>
          <a:bodyPr>
            <a:normAutofit/>
          </a:bodyPr>
          <a:lstStyle/>
          <a:p>
            <a:r>
              <a:rPr sz="2000" dirty="0" smtClean="0"/>
              <a:t>SPEAKER</a:t>
            </a:r>
          </a:p>
          <a:p>
            <a:r>
              <a:rPr lang="en-US" sz="2000" dirty="0" smtClean="0"/>
              <a:t>DATE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90" y="1498091"/>
            <a:ext cx="3371554" cy="7658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568" y="2263953"/>
            <a:ext cx="2110918" cy="226395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4901" y="5836236"/>
            <a:ext cx="6096000" cy="338554"/>
          </a:xfrm>
          <a:prstGeom prst="rect">
            <a:avLst/>
          </a:prstGeom>
        </p:spPr>
        <p:txBody>
          <a:bodyPr wrap="square">
            <a:spAutoFit/>
          </a:bodyPr>
          <a:lstStyle/>
          <a:p>
            <a:pPr algn="ctr"/>
            <a:r>
              <a:rPr lang="en-US" sz="1600" dirty="0"/>
              <a:t>Adapted from the Guttmacher Institute</a:t>
            </a:r>
          </a:p>
        </p:txBody>
      </p:sp>
      <p:graphicFrame>
        <p:nvGraphicFramePr>
          <p:cNvPr id="7" name="Content Placeholder 6"/>
          <p:cNvGraphicFramePr>
            <a:graphicFrameLocks/>
          </p:cNvGraphicFramePr>
          <p:nvPr>
            <p:extLst/>
          </p:nvPr>
        </p:nvGraphicFramePr>
        <p:xfrm>
          <a:off x="1752600" y="1566866"/>
          <a:ext cx="8686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8839200" y="4071889"/>
            <a:ext cx="1600200" cy="533400"/>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$22,000 - 44,000</a:t>
            </a:r>
          </a:p>
        </p:txBody>
      </p:sp>
      <p:sp>
        <p:nvSpPr>
          <p:cNvPr id="9" name="TextBox 1"/>
          <p:cNvSpPr txBox="1"/>
          <p:nvPr/>
        </p:nvSpPr>
        <p:spPr>
          <a:xfrm>
            <a:off x="8839200" y="4838370"/>
            <a:ext cx="106680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&gt; $44,000</a:t>
            </a:r>
          </a:p>
        </p:txBody>
      </p:sp>
      <p:pic>
        <p:nvPicPr>
          <p:cNvPr id="10" name="Picture 4" descr="Guttmacher_brick"/>
          <p:cNvPicPr>
            <a:picLocks noChangeAspect="1" noChangeArrowheads="1"/>
          </p:cNvPicPr>
          <p:nvPr/>
        </p:nvPicPr>
        <p:blipFill>
          <a:blip r:embed="rId4" cstate="print"/>
          <a:srcRect/>
          <a:stretch>
            <a:fillRect/>
          </a:stretch>
        </p:blipFill>
        <p:spPr bwMode="auto">
          <a:xfrm>
            <a:off x="9525001" y="5554934"/>
            <a:ext cx="533400" cy="583933"/>
          </a:xfrm>
          <a:prstGeom prst="rect">
            <a:avLst/>
          </a:prstGeom>
          <a:noFill/>
          <a:ln w="9525">
            <a:noFill/>
            <a:miter lim="800000"/>
            <a:headEnd/>
            <a:tailEnd/>
          </a:ln>
        </p:spPr>
      </p:pic>
      <p:sp>
        <p:nvSpPr>
          <p:cNvPr id="11" name="Rectangle 2"/>
          <p:cNvSpPr txBox="1">
            <a:spLocks noGrp="1" noChangeArrowheads="1"/>
          </p:cNvSpPr>
          <p:nvPr>
            <p:ph sz="quarter" idx="12"/>
          </p:nvPr>
        </p:nvSpPr>
        <p:spPr>
          <a:xfrm>
            <a:off x="1008063" y="685675"/>
            <a:ext cx="10365404" cy="920359"/>
          </a:xfrm>
          <a:prstGeom prst="rect">
            <a:avLst/>
          </a:prstGeom>
        </p:spPr>
        <p:txBody>
          <a:bodyPr>
            <a:noAutofit/>
          </a:bodyPr>
          <a:lstStyle/>
          <a:p>
            <a:pPr defTabSz="914400">
              <a:spcBef>
                <a:spcPct val="0"/>
              </a:spcBef>
              <a:defRPr/>
            </a:pPr>
            <a:r>
              <a:rPr lang="en-US" sz="4000" dirty="0" smtClean="0"/>
              <a:t>Economic Disparities In Unintended Pregnancy</a:t>
            </a:r>
            <a:endParaRPr lang="en-US" sz="4000" dirty="0"/>
          </a:p>
        </p:txBody>
      </p:sp>
    </p:spTree>
    <p:extLst>
      <p:ext uri="{BB962C8B-B14F-4D97-AF65-F5344CB8AC3E}">
        <p14:creationId xmlns:p14="http://schemas.microsoft.com/office/powerpoint/2010/main" val="1961787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1407617"/>
            <a:ext cx="6831309" cy="5450383"/>
          </a:xfrm>
          <a:prstGeom prst="rect">
            <a:avLst/>
          </a:prstGeom>
        </p:spPr>
      </p:pic>
      <p:sp>
        <p:nvSpPr>
          <p:cNvPr id="5" name="TextBox 4"/>
          <p:cNvSpPr txBox="1"/>
          <p:nvPr/>
        </p:nvSpPr>
        <p:spPr>
          <a:xfrm>
            <a:off x="9360196" y="5956134"/>
            <a:ext cx="1741191" cy="523220"/>
          </a:xfrm>
          <a:prstGeom prst="rect">
            <a:avLst/>
          </a:prstGeom>
          <a:noFill/>
        </p:spPr>
        <p:txBody>
          <a:bodyPr wrap="square" rtlCol="0">
            <a:spAutoFit/>
          </a:bodyPr>
          <a:lstStyle/>
          <a:p>
            <a:r>
              <a:rPr lang="en-US" sz="1400" dirty="0"/>
              <a:t>Image credit: the Guttmacher Institute</a:t>
            </a:r>
          </a:p>
        </p:txBody>
      </p:sp>
      <p:sp>
        <p:nvSpPr>
          <p:cNvPr id="8" name="Content Placeholder 7"/>
          <p:cNvSpPr txBox="1">
            <a:spLocks noGrp="1"/>
          </p:cNvSpPr>
          <p:nvPr>
            <p:ph sz="quarter" idx="12"/>
          </p:nvPr>
        </p:nvSpPr>
        <p:spPr>
          <a:xfrm>
            <a:off x="1008063" y="557084"/>
            <a:ext cx="6297558" cy="646331"/>
          </a:xfrm>
          <a:prstGeom prst="rect">
            <a:avLst/>
          </a:prstGeom>
          <a:noFill/>
        </p:spPr>
        <p:txBody>
          <a:bodyPr wrap="none" rtlCol="0">
            <a:spAutoFit/>
          </a:bodyPr>
          <a:lstStyle/>
          <a:p>
            <a:pPr algn="ctr"/>
            <a:r>
              <a:rPr lang="en-US" sz="4000" dirty="0" smtClean="0">
                <a:solidFill>
                  <a:srgbClr val="007FC5"/>
                </a:solidFill>
              </a:rPr>
              <a:t>Racial And Ethnic Disparities</a:t>
            </a:r>
            <a:endParaRPr lang="en-US" sz="4000" dirty="0">
              <a:solidFill>
                <a:srgbClr val="007FC5"/>
              </a:solidFill>
            </a:endParaRPr>
          </a:p>
        </p:txBody>
      </p:sp>
    </p:spTree>
    <p:extLst>
      <p:ext uri="{BB962C8B-B14F-4D97-AF65-F5344CB8AC3E}">
        <p14:creationId xmlns:p14="http://schemas.microsoft.com/office/powerpoint/2010/main" val="845683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descr="data:image/jpeg;base64,/9j/4AAQSkZJRgABAQAAAQABAAD/2wCEAAkGBxQTEhUUExQWFRUXGBwbGRcYFxUYGBgYGBgXHB4cFxwdHCggHB8lHRwWITEhJSkrLi4uFx8zODMsNygtLisBCgoKDg0OGxAQGiwkICUsLCw0LCwsLCwsLCwsLCwsLCwsLCwsLCwsLCwsLCwsLCwsLCwsLCwsLCwsLCwsLCwsLP/AABEIAKYBMAMBIgACEQEDEQH/xAAcAAABBQEBAQAAAAAAAAAAAAAGAgMEBQcAAQj/xABGEAACAQIEAwUFBAgEBAYDAAABAhEAAwQSITEFQVEGImFxgQcTMpGhFEKxwSNSYnKCktHworLh8SQzU8IVQ3Ojw9IWNIP/xAAZAQADAQEBAAAAAAAAAAAAAAABAgMEAAX/xAAsEQACAgICAAUDAwUBAAAAAAAAAQIRAyESMQQTQVHwImGhMnHBI0KBsdEU/9oADAMBAAIRAxEAPwC+w2x/vlTuPGqeRpvD/wB/I1G47iDmt210JUsW6LPLnOh+VY1stZ4eJW0OrfIMfyqLaxaOTlOvTY/WrfCcOXaCT0P5ztVdx7gAJLDuuNiPwNdJJDxUmSsPtXYn4fWo3DL0pG7LoevX8PwrrOMvu5WyIInwOnU0HEHroew3xVYcOsBwGLanWOg8Kr0s42QXCEc85Deewn61cYayMvd0I059a7SGUX6okXMGYkA6VT8RBXUaGrpsQwUyfrQ3xq/3fiGvj1pXJluCrZe4YyAfAU1fcAmTFO2yAsnYDXyFY/x7tLdxN12BKW5IQD9UaT6707VmdG18OyXFEOpPRSCfXpSLtjIQZ0nnXzs3FHRpR3B65v7NFvZPtlee4Ld9y6E5RJkqTtrzHnTVStoC26Df2nrPDr38P+YUN+zzgOISwWuWygZgy54UlYGsEzRvw+8ChDjOVYQG1AO4PjHLypzH35mTLUvJJFIwbTQT9n/+Qo5gn8TWCe2d54pf8Etj/wBoH86lcc7f4hWuWMI5tqDDXBBLRpFsEaa8x0oCx+Jd2ZrrM7HQlsxaQANSdegrRjkZpLYVY7BhS1wwWYj4uiofE/qnmRtUnhvYrEHD2sQlpSMguCGAbuBYJGmpbUa6x41WWeKDEYZ1IAuiFgCJ94SmYera0dez2/is4BeLSqGKXASMuuXIOQnMdPCpRk7d+5SdXaDzht3NaVuo9fWpa1QpxdVJUddztJ/CrTBYrNvE+HOhQhd2j3G/vlT33h5H8qiYR+6398qbxPGsPbuKlzEWUcj4WuIp5ciadPQCZ93+L/uprH3iiuRvAA8CWifSZpwGVkajNof4qh8dUm28cgpPkG1+lcclbBW1w5hcLe8Yn++s1A41YIObWd5nbyqwa+wBKd7fpuPOqjiuKcyvPJtIjNJB+6Z+lQbNsYqugww/G0TBi7df4e7O5Y7gAczEUMcV7fuQfc28iqNWfVj5LsPrTHC+Fe/tJnc5RJCjqYBM+MD5VJv9nbad5U18TP486ZzIrCZxxFXfM3WSwY6mTP8Ac0OJaJPQRNHPFcCVPdGZjM8jz+tNcO4epsn3kZ9QwgeIGvlR6RyVui+9jXELnvLlgnNbNvOPBgQPrP0FatQP7L+DJYtXHSe/lXUye6CTH8w+VG4NPHojLTA72hcba0q2bc53GYxvlmB9QflWU4m45JDHU8jV725vN/4heLOO6FUEkDa2sga7ZidPE0LGSrQSYO5mBPPfXw5VOW2XgqRPwHEruHKvaYhgdT+RHStz4NjxfsW7wEZ0BI6HmPQzXzc2JaTBMnTwrePZtm/8OsZ9D3/l7x4+Y19aoRkvUg4f+/kajnDA4nO5nQAdAI/qT86fw9TmRcuYkAgc4gj+tInQ6VlxaxS5dqqOLvmBgUlmulZs5fIiTPQVT8Zwt/3Oa5fglu/7pfhX9XQtOsSR9KV7RriqZ7wFSc5gMS8CCNYH9SR6UQ8MtoHOkMBr40JcAxKLbP2chlRoJG5kAsR46zRbhcQuYQIgRManzpuWqI8Ns94rxFVKrBJZsoidD8o61GbGd8plKshhuhnmPCo3aDidu0ys7KgXUu3QclHNj4a13B7hxuEXGW1195cVkG4VWyrPjADeGelcG02PyUWk2eYzCWbl1cxk7lQAZ6EncD8aqOM2LYxDD72ZSqwIJOXL4iDVlZQAO0ElviXMfwkUKYniNnCXVe9nh7gzGWuFIDFeZMArsKCV9DSaSsIe2/Fjh8FcYfE/6NfN5E+gzH0rH7N4ZRmMA6Dx8QOgo09qfE7d7B2Gs3FuL77XKwP3G3jUHfQ0GdleDPjLwtW4LRJJMKoHX+gqyVK2ZE7dIjXcIrfCTHjS+I8Pexas3JgXJjeRGxFaDgfZt7tz7+4rZQSqKT3m1gsOS+FUvtKwjizaa4wPfAQK0jLlYkxAA2UQPmaClbSGcKVl32O4oWw6ie8ZM+Ikf0qzvvdCP3+8RM8ln1NVXZLhXu+FLfuHKc5cRyt5spBPzPyqcTaeSLqkdZQx5Hn1qM19RoxNUDPYbh9q5Zzugcsx+ITAGkCfKfWjDF9nsPH/ACQZGpK6zGwO9UnB8AzArh3gBmgdVJLAg68jVncw7uLai6Q0GSSQCQY1gjlB3oydtsaMailQI8E4Cp4n9n1W24MECSPhOk9CDvWg8Lwow2a0LhYs2hO+QAAL5Bfxqs4VaFvFhu+5S2QWVcz94xIAHiRPKaXwxrhYvdJLW5RpgEnSDppMFT603Nf5M0ofXRbX7dvLPcgmBBkny8arcFxn3d/KzaBwSTyXWfp+FNtiVLEMGyg75vAc8070N43HK+NtInw+8RWI0lcwETU4umVnD6S57Re0J7hezhgyLPxgw7gb5Y28t6BzZIeHVXVxIaBrP51pHHOzVlQb9sBTMus7g7sPH+k8qpmw1s25kdeXPRh84NNyJcKGOyXaS5w9guZmw5IzWjqFE/Fb6HwG/McxuMrdUkHMjoCCOatsR6GvnrF3ZD24GZTr4jqPp8hVjhfaVicJhrdi0tvuqR7xwzMBmYhQsgaTAJnbaqQtuic1W0GfESbV17YJ0g6GCQdd+RiqfiejLrup0LyF5xt186sez2CbFcPtYhrkX4d2ZtA4a47anYRy5cvKNf4Jfu2zec27dlVLFlgswUEmI22O8bUHjadI0RzLjbZO7O8RCWFBWcgiRMEgwdwNZmpuO4whAAaCeUGdeg3PpQd7OeJF8IVAZnF1tNCAD3hJJGmtGWKYZTEKY6Tr4GkkuLoaO0mDOILM7Arl8YkydtJ0nU6nlVXcvhZRSGfUZt9j+W9XD53f3ViC7aZiToTz84B8qpeFmwmIu2Ljqt1LhUKZGcA6EE6EkR3d/Oq4oueic3GAcdhOK2Bb+zIQl22ZdC2rG53y4ncEsdOW20UZWLk18rdo8UWxl51JBFwhSDBGTuggjyow7Le1PFYeFxAGItjmxy3QP3vvfxD1q0oU9GSyx9pmBa1xB2ZWKXcrqRAnRQYJG4IOn7QPOg7iN0q3eJPLppOnnRJ2n7aXOK3LOGFpLNtryhWMveEmC0yANJ7oGvWqTi3ZK/Zvi072mJMB/eKFHi5JlOuo8ppeBVT0RuzuE+04u1ZHdV3GZv1UnvNOwPSdJIr6HtcQsWUW2h7qKFUAEgBRA156UFdl+zVvCqQjZ3OjXP1o5L0WdutWGLWDBqUpb0Wji5K2zNMV23xTfBltDlAzN82/oKpcdj71wZrlx3ZdVzMTlI1GUbD0rigikBdK2KCXRks2/jvD7ihVVmC3MpV10zKYME8jGh+lUPHLOI92LNu4AhhW/RMuUTrlbPpp5+FaCt03uF2itv3jHDow1iD7sGQdyR05xE1m2L4NiL+AxOIvYi4LVpLvu4ygvkUzPd2zgrMzodKzPFTpG2GT+m5S9NGZYviTvibly3cZASACrFe6oyrsegq7sdscWqZRdLHk7KuYeWn1M1RW7QCj+/Kl8q0cFVGTk7sXfxD3HL3HZ2P3mJY/XYeFav7BOM5bl/CMdHAuoPFYV/obengayVDVv2X4t9kxdm/MBHGb/wBNu6/+En1Ao0KbH2ywhfF2bVlIFxhJDFSdWzmeQAU8jJ2oT9sPBrOGwdhbQPevgktqx/RXJn6fIUQ9qse4xgu22IZWAUgKRAQ6HwMnfeeQJoW9tnFReGBC/CyNdjf4haC/94rnjUaaR3NvTZldu3V72Q4uMFfN02y6spVlDZTBIMr4iNtN6rcTYQC3luBywllCsvuzp3STox31GmlJJoOKaphTo17BcSXEWTcw/vIkie4HR4EhpmdCI30PhWb9t8Uj3Ldm2wb3ejvOhcwCAdhGs+fhUzsMrXblyyL72lIDEL96CFOvIwV1/pVX2xs2hjLqWlCpbi3pzZVAcnxL5vlUIwqdFpZLghrGcTvJlw5usbdrKQgY5Jmduev51Mw/GrTE57IUxErBjx5bxrqao2YFAuXvA6NOuWIy/hUa4Ttt+dUcEyUZtdGg8ExttndbDnKDAMQJgcjy/wBasCLjMASRBJjNIAO5AyjfxOlZpgMU1pw6GD06joaOOC3MRiiLNozIncaKOZkDqBEjca1GWF7cTTjy62R+Jdovs+IkW1urlKkNJgmNRB3/AKmjPAcWXEYMX7bqpUhHDKPiMZhHnsRsDWR8cR1vOjgqyMQQYkEdY0+WmumlOcF47ewzTbIImcjjMhJETHWNJEGmeGl9yM5PlZpGL4hZ/SW2ZkdyYtjNBY81A0InWao+FcPW5aOsXcxAHNSjHWdp0pXD+2iXe46G25EAg5lJ5eI+tL4EFsu6BQ11ixVyNSsd5QZ30kDnFZ2mnTNKkpdB5hsGptWw9z9Jl+NQswdSIIIAA02oC7VcPeyzKmqiSp/Wtnf1UmPUGiLs/dK3LksBaYBhcLN5MJWBH01NTsbZt4hRbQSn63puDvrSPQ1XoyrC4058zc0JOuxHXzIGlVnELkkHkR+ZrTcb2Ft+8tiYtgDTmxB+80dTtoNeVVfbLsM5ynCW8wiCoIBBEaiTrPQdPGtEJLsyzVaDmx+j4RhFkBntWVAPVkDE+gDHzg1G7S40WeB3AoylwbUdTcuEM3mVLNTPFAw+xWiGizY10MBiAseYC+etCXtH4p+gs4cf9RrreQUIv43PlRUry19idfSUPY/jAwt4tck2nEMoAOo2aD01HrWh4fi5xaThUJtg5SYIOYxpEb6j51kiLpW39isAMNgMIyArcuqbh1IBa6wyE+SgVWeJPY0Msoqi2wPCVwGGuYm98SoXbwAHwjxOg+nn8+4u8113uPq7sWb95jJj51tPto4o9rBWsMz5rl55YgRKWoY7ftm39axS4hESCJEiQRIOxE7g9aeEUkJKTk7Y068/rzprbepJqNepqFLvsU88Qwv/AKo/OK0AX7N/ilzNbUqj+7AHws6CA7jYwQRHRVrKeDYz3OIs3d/d3EeOuVgYq+TibWku3QYuF5B/badR8ya5I5mmWuOm2gL28z5iO6QoaN3EmANevOkXeIe+ghWUxsSpj+JSR9aruF8Vd0S4yBrbKIyjquxPXXl0irDFXFCyAEXkIIJ0nWdedYJHpR/czFa4V4DXA16J5pvHCMaRwOxlMM1lLYPl3G+itQVxDjpThONwp3R7aodpS6wZh59y5/NVn2axk8FsKT8GIuAzyE3GH0YUB9truigE98zHLTb8W+tT/uPSjCP/AI2/W7/gH+Q8q8TnXjnYDemEu9+OUR6inPOHxSgaSTXgbpXHGi9nccb+GGYy9sFCecDbfc5SJ5nmQG0FO22M95fRf+jZW34HvO8j0cCOUetPdjsbkulDs6n5qCenSeYGmsgQafjN73l+63VyBz0Gg+gHh0qkncEKlsgrzNJZtKU2gqM7bCpDFz2Vx3ucXbcmB3gx5QVP/dlPpVVcvFyXO7MWPmxJP1NNttXlo6Utbs69C5pu8dqVSb+1EAkUY+zbGXVxdtbRjU5uhQd4g/I6+VBpq/7D8XGGxtm43wE5HPRH0J9DB9K5Ohk6J3tG4I2Hxd6TKuc6nmQ7GQfJsw/hoRFa/wC2vBnKtzkDHo8H5SG/mNY+KLd0GTuh2xdysD0INGvA+DYrGKHtj3a5hF1zlAg7pGra+mkE0ChSSANyQB5mvpPCWFtottQAqKFHkogVDIloMZNFe/DcuH93cIuNlhjlyhtIJCyY0nrVjguFArmSIG0EARy0mNq8uDLvt9B/pVxwWwj24IkocvP4Rqvy29KlwT0MsjTsp8coyAnRQ2hMawASwMbDqDv5VHwtxmgxlXkDuf2m6eA/2E3j15WvrZA7ttJIGwJIhflr6DrTTbeZijVaFbt2em5pM6f1rNPafw1Cnv1ADoQrftKTp6gn6mtCxjaoo5mT5AH+tC3b2znw18fsZv5CD+VFakgGR22J0G8aefKvphLAy+6H/lJbUeGVAfwNfNXCdbtsdWX/ADLX0DjeKCzaxN4/cztrzyiFHqQorQxDM/axxr7TxG5BlLIFpddJWS5885Zf4BQlisW9zLnYtkQIsn4UX4VHQCm3YmSTLEySeZOpJ9aQxgU5xxNM3dq61r8667tXHEc1LxN6VVeQ1Pmf6D8TUQ70omlCHfs54ipjDZHe6SxtgHQwuYjeBEMaNMLwO/iWAFtlUE5i8qqnxnU+Q1oM9lXD5uXsRqPdpkSDl793ukg8oGn/APStrPElwvD2xN8yltWYDYmScifvEkL5movGnIusslA+c7L6CnZqHZMAeQ/Cnw1aTOHPYnFzhrtqfhvi55B7QX/4zQt2rxPvMQByUR9Z/OpvZG7F8j9ZOe3dPP8AmND+Mv57ztO7HXwB/wBqnX1G+eSvCRj7t/j4hu83T4m+gqP8LDwB+tP3bkCRz26f7VDUiDqTJ360zMIp3JpGY101O4Rw83ny8qRulbClboRhMaQwIMMDIPlXqvOtT+KcCW2pYHVdY8qrVuSK6E1JaDKDi9nl41HX4qXdamkOtOKOtSLJ3pbUypgmgcPc68u7HypNsySaeRZIG8kCPMxXHDmBwhfYT9auv/CSOX5nyFaF2X7G27ahrhzMRsD3ddfPpVjjeFKZAQEcvSscs6bNCwtLZlOOxFwWWs52Nto7hJIUggjLPw69OpobKxIO4Nam/ZxbjMGlVWJPPUwI0Ov5UE9suDDC4jIGLKyhgTvuRB+X1qmPKm+Ik8bSso7BOdY1IYEeciK+kLZ1r524MmbE2V/Wu2x83FfQOaIjrTzJolEyD4V5wDGm0JY5sybftASB+XrTKv8AF5UhmAC67AflUwirNkzLGXdsznqTJ+Q29KfxX3R+1+ANV9rGy20f7UrF3NBrzrjjrN4PcYj7ogev+1VvaK1mQjqrD5g1Iwt3vOBzA+k/1pvibSniuvpQOMKwlwhlKmCNj0I1B+YrT+2vFhcwFthp9oZGI8NXPyYKKy4DK5HQn6GrniPEc+Hw9qTNs3B6MwI+QmtaEIQPOmL7U8ai3jROFYddK9Zp0GvjXlj4dauOAcCuYpsqd1B8TnYeA6nwoNpK2FJt0igO9e1q+G9n+FRe8GuHmWcj6LFU/HuyNgCbM22HKSynzmSPSs68RBuizwSSsKPZthsmBtiO9cdnbxE5VB8CAAfCDVb7X+0Wb3WAtsStkB7p2m6wlVP7oMnxbqtTk4kMHw5H0LC0iIJmXKgH0GoPh5VleIvM7szEs7MWZjuWYySfEkk1WPuLN0kh5W0Hhp8tK7PFP8dtZLgiIYct5Xr6ZflUJWp07Vk2qZOwuOyOGHRh81I/GDUC041J9B+FJxAgedLwY361wbdUMYiWPe06Ckg8oOnWpN8nnU/sq6WsXYv30LWEuIziN1UzoD8UGDHOIrmAv+Fdl7WIsWvuNlBLASSSNZ6/lRNwfhq4axltrmb7xJ3ol4t2UAUYnBAXMM4Dp7v7qkToOa9I1HMaTQne4gUBivNy802mehjUGrQI9o1uG3cYZgAQpUgaZjE6Dbl60NJpNEnafiRFrJmE3GkqpHw/tDcbUNhtK14E+Jlz1y0NsaSh1r015Ooq5EfFR7h71SRtUa7vQOHLfSk33IiNP9KcUU3dOoFcA2fs12mN/Dg2U97fVRmQ9xQ2kwxERsYEmDVvwrEXrjsboVQu4CMuvQZjLecAVkvYDjFrC4wXLrZUKMpME6mI/PXxrW7XGJAJ1ZtVTQuFI3aNufUeNeblx8HSN+OXNWzzEvGbx3rN+33D7992xKrKopzKDJRFb4uRIlpMbCOQJo14rjZkLz0q+4fhhYweKxbjupYuBQfvQuv1AX1NDw981R2auDswTsuYxmGJ/wCvb/zgVt11yATv08xWIYZcjI4+JSCD4rqJ+VFo7c34gpa8wGn6sa3zg30YkaBYxgdZXWQfnzmvDcLJpuBr6UH9lO0VnMVuD3dy42rZu4xiAAPuH8Tz2FF9lNwPSpSTRwzZ0alX7s8jTh+L0/KkMRJoBIdgkODI1kdJ20/vpT/Fx3Pi58uhpds65iBEc6r+02PVMPdJMkKSANRPKTGlctnGT8VwPuiJMs3e/ZgztzmmLbiZPpUnjl/N7vWSEH5VEsnStMOgTST0OF6ZcU+T4Uk+FOKeWjp5VsfZDBC1hbSlYJEt1zNqZ/D0rIVI2iZEDpJiP78a13h+Hvqir7xpA+IZdYAncaSZ67Vl8TtJGnw/bZf3yoHiaoOIkT0p27duAks6xsNO8fyn0qBirYJEkkk6zB0g8tumsTpWaOmaWmwO7ZXmHurYPd7xA5A6a/L8TQux5CrHj2Nz3oBkJK+G+v1FVzPW+PR58u2WvGnZgMw7yn4hzHj47fKqc3CPOiW+kqRH9R5dRUjB9gr11Bcci1PwqwJJ/ej4fqfAUFJRWwqMpPQJ3LpO9SeGSSQASTlAA1JJJAAG5JOkDrSuNcIu4d4uLpydZKN5Gj72Fdn3ucQS/ctH3SW2dGI7pcQoI6/ESPEeFPyQHFo9xPsmxy4X7U2QsFzHDCfeBd99mYDUoPKSdKBGuk85FfZJr5j9qfZ77Hj7iqItXf0tvoAxOZR5NOnIMtAARexrtx9muDBX2/QXW/RMdrd1j8Pgrn5Mf2iQTe0Tg+HXEZ/dvBAa9lZl+IkA25lZGWWEfeXaZrBjWt9m+1Z4hgWwt4zibABDHU3rI0Pm4EA9e6ddYfGouSUlZ1tdGfdv+AvhcYyvJRhmtE87ZJgeamQfnzqka0Pc5xuHysOUMsoR/LdB8l61r3a3DvxXA9xP+KwbfB957TDXL1mAfE2/2qyHD3YzA/C6lTHWQyn0YKfKRzpXHi6OuyJXhr00k0TiSu1R7xk0+DpUZ96BxIJqNPep5zHieVMBd6445zrRb2P7UfZ5W8WNuO7Akz0J3iPwoXw9uTrsKmxSygpKmNGTi7RsPA8L9qfD33e0lm9Pu+93oUkNIIgGRl1O7DeiH224sWOGLZTu+9uJbgaQiAufTuKP4qEOCWrf2LhwPwst33gEzkXFPIHjBufKpXt4vgvgbNsqECOwEgKMxtqvgAAra+dGOGMEmvU6WSUuzJSa4mncZZyOUzI8fetsHQ6A91hoennNR2amFGbprWOwXETewiFjLJKEnc5SInxylaya5r5UX+z3iGRbiRIzZpkaFgo1k/sj61PJ0NFNukaLdAOgGp/Cmmsxvz3pP2sKRIOux5c6XiG1nfrWaxnFx7G/e/h+BrPfaFxiYw6bSGcjruqz9flRTxXiOUBbetxiQi8v3m/ZG5/qaCO23DxbW0ZzN3s7HdmaDJ6c9KpBbFYLA09YNMrTiGtKFJJevA2tM56VFGwFha4aWUM7paUiQXbvMP2UEufOI8a0Xs7izcshmutcy6DuG3mjmO7O87trG1ZZ7sRpRT2a7TNaVcOENwkwpB6nQeABqGWLktF8M1F+wb3rrEZmXQDwn1jnQxjuJuWZbShmIy5iYyE6kjqQsk7cqmXbuKusbItlTOsfF6ToB4nSneL8J+y4VyYzqpPgC2g15kk1HFhbe0Xy5kloy1Gr03K9VKWQDyrXRiCRLxBn5dDH4Uc8A7QZ+4ZLKBmXSdtx19Kz/wC1WyJDBSeR5+Y5U1w/jItYhbwUsEUiFc25JBEhgCdjUXDkUxZOD+xqfuLTgq1t3SZyPbLKCOmn0rSexNhVsC4Il+gIhRoAAfn6isFxvbxWHdtXiZHde6pQ+cAHatr9muOF7h2Hu5BbBz9yZyhLtxQAendFdCDT2WzZVJUgznWsu9uvCxdwQv6Z8NcBmNfd3SEI/mNs/wANaGOIKAzMQAoJPkBM1l3b/txhXt43DNey3DbZBbFp3BY2wy98aA5io8MtWMpiBalYHGPZupdtnK6GVPQ/03BHQ0yTSDQONe4L2gU3MJi7ZjMws31ET34BDeCtlcHmAKz21hFxfEbiiVtteuuY0ITOxgdOQ9aqcNjnt5gpPeGo8eRHiJNEXsqshsbLGFCEHx1BA9cpquSfOn6gSore1/BvsuKa2FKoVV0BMnKw8f2g1UyISQACSTsBJ9KNfbBmHEWB2Fq2FPVe8dPUkeYNVnYSyGxDMQSUtlgPUA+sT9alJ1Gx4x5OinxOHdB30dP3lZfxFQ261tPF7qlOQAAmfEiKxjHiLtwbw7f5jU4ZORTLi4Hq6mabPxGveVNpvVCJJsHf+9qkiolupFs6UyONG7P3ycLhV5KjH1+1Ys/mvyqs9pHEPe37I/6eHVfI+8un/KVqX2XuA4W31RriH+YXP/kod7W3P+Jcnkq/5RV5L+kmIv1FOTTKiTXqnQVytBqA4q4vLlU3s7i/du3KYiY5Ty666VCzf3/pTK/FB5zSzVoaDqSNaxPEwLOdh3eR01O4CknvMR6aHpVWvabcFGCxI+8x1iIHjHqR6QeF9mEuJke9ea2D/wAvN3ZEwQOW7fOl8GwqpilRZhMwE6mAxiay0ky8snOPRacJwLAm9dH6VhtuLa7hR49TzNUvtBs/oFPR/wAQaML+lDHbwf8ACfxLTRf1EDNhS1pC17WkUsuG8Ka6l25stpSZj4jE5R6a/LrTWWr7hlxbfD7snvXAxXXnIWAOvOqO3tSxdtjyjSR4i1b9kbJbGWQOTZv5QT+VVDGij2a2M+N8rbkefdA+rU67JsuOOWrtjFSbz57gQBuakwJAGmQN92MveG33pHtIdlwqBmk3LgHmFBYk+oX513a3E58Xe0MKqLpu0SwVfNmaT0U8tqf2n8Qz3rNsbW7eb1uH+ir86b3LZV9MH9vnz9/3YRdFeAgb16ony50hNTJpCR15qRb1McqftWxPepN+8NlED8aJxJw1iVNyO4GygzrMTqPzr6c9m3C3s8Nw1txJyZz4e9ZroXxy549Kwuzwy2mDyswDuk+IY94fkK+hOyGPGIweHuFQqm1bMax8IBHQ6yKljyc7+xSeNxSfuL7QY6zh7Fy7djKikmN/IRzJgDxIr5WvuXdnJlnJYnxYyfrX1d2kwa3cNdtBQc9t1CnYkqQJ+dfJlsECGBBGhB0II3B8acmJdPSm20p1mptxXHDLGtE9i1hXvYgMAYRSNNtWEj0JrOCaPPYriCMeyxIe0wjxDIQfxHrXHFt7a3C/ZrWhYZ2nTMF7oid4JnT9mgfs1xX3DPCkvcUW1ggAZmEk+MbVde1q8zcUvK21tbaKP2fdq/4sx9aCyxBkaEGR4EVzVoMXTs0btVx1bI0EuT3QYI7oiT4SW9RWcpLN1Zj6kk/1peMxbXWzOZMAeHp5mT5k1qHZThjpbw9q3bDt32vMoByGB3XaDDbLG8gxzqLflrrZdvzZeyA692NxS2w+QSfuBgXAHM8vkaRwrstjb1tlSwcucGWyL3lBG7QxEHlp8tNStcAxbe6gKpV2Zix3ViYXYyYP08at3wJsiDMbyXhfkN+utSeXIlbQ3lY7pMyS37PsYATFvyz6/hFQh2Zxa6Gw/plP4GtwtXRA1nyrzF3baCXIUDrFIvE5PsM8EDI+C8Q+zB7V5WU580Rr3kAOn8KfOqrj+IF64WSQCANd9PWjLt7glv2xi8P30QBXcBsrKXyghog5XOUwfveFABavQhlcsaTMkopS0JCjalERtXrCmmcDc1wBJHT/AGpknvCanJw+86lks3GWNWCOVA8WiKrhOcdQfD/agzjUuBNDEDb+xUPs33sUzef1LGk8I4tbU5mJAjo3n08KY7KYhUcljEjod6yPsslUWFnEDtFDfb7/APUP7y/lT+N7S2swEMYOpEGNeeu/hVb2nxq4nDwmZRIYMytBgkaQCSfGI8aaMXaJgABXoHnUu/w5lGbMjLEggnXUAhZAJInWNqiVpQo5bblr5VNtjl4VEsiNaeW53vOicOldaM/Zan/FO3S1H8zof+2g0Gjf2WEi5iHiQqp+Ln8qKAOcVacTeedC797ouYiR4xCjxLETzCeP4v31+4+sEgCeQVQv5UY3TEtImM0/dED4/wB0ahepk+IBH+Ek7n86Bs8UqUV89Pn8v0aZoWKbw4mvLjaUrDeFAyCrgCgdYpm0hZgOZIHzNKvEnU1N7O4T3uJtJJWWmREjKC35UJPQV2Eh4fe/Ub6Ud+x7tEwuPgLzQVYtaDMdhOa2oOgj44HIt0qiucNuqSPtD+qrQdxm5csYkujkXEZXVxoc0Bgay+G5cmmbfF5vMij6za2ABJ11/sV8t+0Lhlyxj74dAnvXa6gme5cdoM+c6cpivonsrxtMbhbd9Gg3FHKSjbMokR3WBG2sTWT+3vA/pMNiMwzsGt5RE5EhlPzZ/wCYVrMJk5RqQyt0/Cnjdpl7p/0FA4aYQaJvZxx21hMaty/m92QQWWSVnTMQNSBrIGvyoZakCuOC32mYv3nEr7ALHcgjUOpRSGnnM/KByoYW3mYAc6m2MI91VYnQDKBqWIBPyAkjXoIHSxCxp7sj0/0qc8ijpFIY7Lbs5wzBWouYgPe624dOehDRB8pXf4uVaXhe3XDrdtUtyqqIFtbcZfCBp9ayJi36jfWm8hP3G/l/0qfmr2/I7x/c2Wx7QsE3xM9v9+3P+QtUr/8AMuHssm+rDoUufgVFYeUPNT6iK9t33TRSyjoDFHzF7A8r7mzYjtbw5BmDKTyVSMx8AAd/OKGrnEcHjLobGH3VlT3bKZmzGf8Az3+MjbuoMvj1BBxK4Pvv86Luz/AL95Q9661tG2Xu+8YRMmRCjxP0pHmhDbiNwb9Qp4hg+DXFj3lq0SuWbLe6JXTusE+IaLowOw6VUYTs1wVRBxJfrnvlZ9EyiplzhmAQMl50EgQty+ttmhj1IA0g6frb1E4h2Fw9wL7h2tswlZOe2TExmB5T1jQ0q8ZD1TE8plvguAcH+79kMcmuK5j+JiafxXHuE4OFD2EPS1aLRrGvu1geVZDxfhjYe4bd62VYbamCOqmoqASGBII21M61bzYtepyxOwp7cdrrmLBt2Dkwwmcuclwp0ZyF0XbTadDtJEsPhMpmM0ad0A94fd33j6wOdL96EZXKgkbFTkca+HdI30io4xrcgR4kxznl4z865yv0HUK9S6tvsCoA03Yay0d3KDOzTG0GdNaezBgPeEREqFcgDN5RGgOu23UVSWnY76D1NSAP2vpUnJL0KKN9v8EzCtZQ91GBM6zOjrBA/SDkT4jXWaYvOiy6M6sqvl0OkqR8WYnTkSTBNNKNZzE+H9iomJwwJkEj10/CjGW+wSSXSK6/dLEk7nU0yKUUMxzry7bKkgiCOVaUZmxdq7H97UpmB8Kjir7C9k8ZcTOuHfL45VJ8gxB+lMKViXtPGjTsXaC4XEXmkAymjlDGUeGo7x0086BbiFGIYFSNwQQQRyIO1XvZy45R8zEWwdAfhDHw3ZtoG3PkKN0Pjhykl8+fgveKXQLTgBpgkhiNo0Z+7pH3V8jAjQMxTaUQcXxarbKtuQcqTJBI+O4Ru3QcvrQtcaaVdF/FNckvb58/0uhMToKeBgRoKRkHKlggiKYyjLmrzsKs4614Zj/gavK6kn0wx7NWuWpJms77c2AuJIHNFP4j8q6uqGH9RXJ0TfZv7QH4abyFDdtuCypOUC6BuT0IAB590UN4zEteuveeC9x2dj4sSTHhJ0rq6tDIkdh3ZqLc0MV5XVxw8mBYrmBEeZn8KYuWSN4rq6lT2EVYuEHQ1JsF7jZc0T4A11dXSSpsaLdpD96zctgEODJjaKS927zK/L/SurqhF2totJU6TPExdwdPmRXhxzdB8zXV1USQrbCLsBYGIxQ95OS2M5XMe8cwAB8JM+lGfbDjbIWtCYTIDBK52c3MskElVUI50MkkAEKCD1dUVBSz0/RAcnwGMPwH3dq1cvYq9b96odEwqKiKPuz3l1EnqdSZJJJZvC9w+9ay3QwvZcjZQrd5gq++Ud24J0MksFPdYQI6uq9KWpdMl10W3FrAxuEZoCslv3iEwSrTcDAmO8GKHkOupOmPrxRp30/ct/0rq6s3hoq5R9mVnJqhbYxW5f4R/wDbSvbDBuQ+R8ejV1dWhxSQIzbH7dyNlX/H/wDanPekclP839a6uqbSKpj9q4rfcA9TTr2REx/iP9K6uqMtMqkmitxbKv6RVhlIAOaQZBgkRuI3qodiSSTJOpPjXV1bMf6TJk1IlcGxPu79tyA2VwYPn+PSjmMRexCpcvFi8ndlRVHJEBjnvv49erqrdJten/GJFXJImcW7IWruYTluKPjE6x1E61XcB7NFcOtw3IZiSIE5Z0kTpMDeK6urF5k32zaoqMrQScE7I4V1L3LYd10JaSDzmCd9aEu3fZNMNF6yYtsYKHdW/Z8PA7fh1dWyG4WzFk1NgZnjakl5rq6u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2228" name="AutoShape 4" descr="data:image/jpeg;base64,/9j/4AAQSkZJRgABAQAAAQABAAD/2wCEAAkGBxQTEhUUExQWFRUXGBwbGRcYFxUYGBgYGBgXHB4cFxwdHCggHB8lHRwWITEhJSkrLi4uFx8zODMsNygtLisBCgoKDg0OGxAQGiwkICUsLCw0LCwsLCwsLCwsLCwsLCwsLCwsLCwsLCwsLCwsLCwsLCwsLCwsLCwsLCwsLCwsLP/AABEIAKYBMAMBIgACEQEDEQH/xAAcAAABBQEBAQAAAAAAAAAAAAAGAgMEBQcAAQj/xABGEAACAQIEAwUFBAgEBAYDAAABAhEAAwQSITEFQVEGImFxgQcTMpGhFEKxwSNSYnKCktHworLh8SQzU8IVQ3Ojw9IWNIP/xAAZAQADAQEBAAAAAAAAAAAAAAABAgMEAAX/xAAsEQACAgICAAUDAwUBAAAAAAAAAQIRAyESMQQTQVHwImGhMnHBI0KBsdEU/9oADAMBAAIRAxEAPwC+w2x/vlTuPGqeRpvD/wB/I1G47iDmt210JUsW6LPLnOh+VY1stZ4eJW0OrfIMfyqLaxaOTlOvTY/WrfCcOXaCT0P5ztVdx7gAJLDuuNiPwNdJJDxUmSsPtXYn4fWo3DL0pG7LoevX8PwrrOMvu5WyIInwOnU0HEHroew3xVYcOsBwGLanWOg8Kr0s42QXCEc85Deewn61cYayMvd0I059a7SGUX6okXMGYkA6VT8RBXUaGrpsQwUyfrQ3xq/3fiGvj1pXJluCrZe4YyAfAU1fcAmTFO2yAsnYDXyFY/x7tLdxN12BKW5IQD9UaT6707VmdG18OyXFEOpPRSCfXpSLtjIQZ0nnXzs3FHRpR3B65v7NFvZPtlee4Ld9y6E5RJkqTtrzHnTVStoC26Df2nrPDr38P+YUN+zzgOISwWuWygZgy54UlYGsEzRvw+8ChDjOVYQG1AO4PjHLypzH35mTLUvJJFIwbTQT9n/+Qo5gn8TWCe2d54pf8Etj/wBoH86lcc7f4hWuWMI5tqDDXBBLRpFsEaa8x0oCx+Jd2ZrrM7HQlsxaQANSdegrRjkZpLYVY7BhS1wwWYj4uiofE/qnmRtUnhvYrEHD2sQlpSMguCGAbuBYJGmpbUa6x41WWeKDEYZ1IAuiFgCJ94SmYera0dez2/is4BeLSqGKXASMuuXIOQnMdPCpRk7d+5SdXaDzht3NaVuo9fWpa1QpxdVJUddztJ/CrTBYrNvE+HOhQhd2j3G/vlT33h5H8qiYR+6398qbxPGsPbuKlzEWUcj4WuIp5ciadPQCZ93+L/uprH3iiuRvAA8CWifSZpwGVkajNof4qh8dUm28cgpPkG1+lcclbBW1w5hcLe8Yn++s1A41YIObWd5nbyqwa+wBKd7fpuPOqjiuKcyvPJtIjNJB+6Z+lQbNsYqugww/G0TBi7df4e7O5Y7gAczEUMcV7fuQfc28iqNWfVj5LsPrTHC+Fe/tJnc5RJCjqYBM+MD5VJv9nbad5U18TP486ZzIrCZxxFXfM3WSwY6mTP8Ac0OJaJPQRNHPFcCVPdGZjM8jz+tNcO4epsn3kZ9QwgeIGvlR6RyVui+9jXELnvLlgnNbNvOPBgQPrP0FatQP7L+DJYtXHSe/lXUye6CTH8w+VG4NPHojLTA72hcba0q2bc53GYxvlmB9QflWU4m45JDHU8jV725vN/4heLOO6FUEkDa2sga7ZidPE0LGSrQSYO5mBPPfXw5VOW2XgqRPwHEruHKvaYhgdT+RHStz4NjxfsW7wEZ0BI6HmPQzXzc2JaTBMnTwrePZtm/8OsZ9D3/l7x4+Y19aoRkvUg4f+/kajnDA4nO5nQAdAI/qT86fw9TmRcuYkAgc4gj+tInQ6VlxaxS5dqqOLvmBgUlmulZs5fIiTPQVT8Zwt/3Oa5fglu/7pfhX9XQtOsSR9KV7RriqZ7wFSc5gMS8CCNYH9SR6UQ8MtoHOkMBr40JcAxKLbP2chlRoJG5kAsR46zRbhcQuYQIgRManzpuWqI8Ns94rxFVKrBJZsoidD8o61GbGd8plKshhuhnmPCo3aDidu0ys7KgXUu3QclHNj4a13B7hxuEXGW1195cVkG4VWyrPjADeGelcG02PyUWk2eYzCWbl1cxk7lQAZ6EncD8aqOM2LYxDD72ZSqwIJOXL4iDVlZQAO0ElviXMfwkUKYniNnCXVe9nh7gzGWuFIDFeZMArsKCV9DSaSsIe2/Fjh8FcYfE/6NfN5E+gzH0rH7N4ZRmMA6Dx8QOgo09qfE7d7B2Gs3FuL77XKwP3G3jUHfQ0GdleDPjLwtW4LRJJMKoHX+gqyVK2ZE7dIjXcIrfCTHjS+I8Pexas3JgXJjeRGxFaDgfZt7tz7+4rZQSqKT3m1gsOS+FUvtKwjizaa4wPfAQK0jLlYkxAA2UQPmaClbSGcKVl32O4oWw6ie8ZM+Ikf0qzvvdCP3+8RM8ln1NVXZLhXu+FLfuHKc5cRyt5spBPzPyqcTaeSLqkdZQx5Hn1qM19RoxNUDPYbh9q5Zzugcsx+ITAGkCfKfWjDF9nsPH/ACQZGpK6zGwO9UnB8AzArh3gBmgdVJLAg68jVncw7uLai6Q0GSSQCQY1gjlB3oydtsaMailQI8E4Cp4n9n1W24MECSPhOk9CDvWg8Lwow2a0LhYs2hO+QAAL5Bfxqs4VaFvFhu+5S2QWVcz94xIAHiRPKaXwxrhYvdJLW5RpgEnSDppMFT603Nf5M0ofXRbX7dvLPcgmBBkny8arcFxn3d/KzaBwSTyXWfp+FNtiVLEMGyg75vAc8070N43HK+NtInw+8RWI0lcwETU4umVnD6S57Re0J7hezhgyLPxgw7gb5Y28t6BzZIeHVXVxIaBrP51pHHOzVlQb9sBTMus7g7sPH+k8qpmw1s25kdeXPRh84NNyJcKGOyXaS5w9guZmw5IzWjqFE/Fb6HwG/McxuMrdUkHMjoCCOatsR6GvnrF3ZD24GZTr4jqPp8hVjhfaVicJhrdi0tvuqR7xwzMBmYhQsgaTAJnbaqQtuic1W0GfESbV17YJ0g6GCQdd+RiqfiejLrup0LyF5xt186sez2CbFcPtYhrkX4d2ZtA4a47anYRy5cvKNf4Jfu2zec27dlVLFlgswUEmI22O8bUHjadI0RzLjbZO7O8RCWFBWcgiRMEgwdwNZmpuO4whAAaCeUGdeg3PpQd7OeJF8IVAZnF1tNCAD3hJJGmtGWKYZTEKY6Tr4GkkuLoaO0mDOILM7Arl8YkydtJ0nU6nlVXcvhZRSGfUZt9j+W9XD53f3ViC7aZiToTz84B8qpeFmwmIu2Ljqt1LhUKZGcA6EE6EkR3d/Oq4oueic3GAcdhOK2Bb+zIQl22ZdC2rG53y4ncEsdOW20UZWLk18rdo8UWxl51JBFwhSDBGTuggjyow7Le1PFYeFxAGItjmxy3QP3vvfxD1q0oU9GSyx9pmBa1xB2ZWKXcrqRAnRQYJG4IOn7QPOg7iN0q3eJPLppOnnRJ2n7aXOK3LOGFpLNtryhWMveEmC0yANJ7oGvWqTi3ZK/Zvi072mJMB/eKFHi5JlOuo8ppeBVT0RuzuE+04u1ZHdV3GZv1UnvNOwPSdJIr6HtcQsWUW2h7qKFUAEgBRA156UFdl+zVvCqQjZ3OjXP1o5L0WdutWGLWDBqUpb0Wji5K2zNMV23xTfBltDlAzN82/oKpcdj71wZrlx3ZdVzMTlI1GUbD0rigikBdK2KCXRks2/jvD7ihVVmC3MpV10zKYME8jGh+lUPHLOI92LNu4AhhW/RMuUTrlbPpp5+FaCt03uF2itv3jHDow1iD7sGQdyR05xE1m2L4NiL+AxOIvYi4LVpLvu4ygvkUzPd2zgrMzodKzPFTpG2GT+m5S9NGZYviTvibly3cZASACrFe6oyrsegq7sdscWqZRdLHk7KuYeWn1M1RW7QCj+/Kl8q0cFVGTk7sXfxD3HL3HZ2P3mJY/XYeFav7BOM5bl/CMdHAuoPFYV/obengayVDVv2X4t9kxdm/MBHGb/wBNu6/+En1Ao0KbH2ywhfF2bVlIFxhJDFSdWzmeQAU8jJ2oT9sPBrOGwdhbQPevgktqx/RXJn6fIUQ9qse4xgu22IZWAUgKRAQ6HwMnfeeQJoW9tnFReGBC/CyNdjf4haC/94rnjUaaR3NvTZldu3V72Q4uMFfN02y6spVlDZTBIMr4iNtN6rcTYQC3luBywllCsvuzp3STox31GmlJJoOKaphTo17BcSXEWTcw/vIkie4HR4EhpmdCI30PhWb9t8Uj3Ldm2wb3ejvOhcwCAdhGs+fhUzsMrXblyyL72lIDEL96CFOvIwV1/pVX2xs2hjLqWlCpbi3pzZVAcnxL5vlUIwqdFpZLghrGcTvJlw5usbdrKQgY5Jmduev51Mw/GrTE57IUxErBjx5bxrqao2YFAuXvA6NOuWIy/hUa4Ttt+dUcEyUZtdGg8ExttndbDnKDAMQJgcjy/wBasCLjMASRBJjNIAO5AyjfxOlZpgMU1pw6GD06joaOOC3MRiiLNozIncaKOZkDqBEjca1GWF7cTTjy62R+Jdovs+IkW1urlKkNJgmNRB3/AKmjPAcWXEYMX7bqpUhHDKPiMZhHnsRsDWR8cR1vOjgqyMQQYkEdY0+WmumlOcF47ewzTbIImcjjMhJETHWNJEGmeGl9yM5PlZpGL4hZ/SW2ZkdyYtjNBY81A0InWao+FcPW5aOsXcxAHNSjHWdp0pXD+2iXe46G25EAg5lJ5eI+tL4EFsu6BQ11ixVyNSsd5QZ30kDnFZ2mnTNKkpdB5hsGptWw9z9Jl+NQswdSIIIAA02oC7VcPeyzKmqiSp/Wtnf1UmPUGiLs/dK3LksBaYBhcLN5MJWBH01NTsbZt4hRbQSn63puDvrSPQ1XoyrC4058zc0JOuxHXzIGlVnELkkHkR+ZrTcb2Ft+8tiYtgDTmxB+80dTtoNeVVfbLsM5ynCW8wiCoIBBEaiTrPQdPGtEJLsyzVaDmx+j4RhFkBntWVAPVkDE+gDHzg1G7S40WeB3AoylwbUdTcuEM3mVLNTPFAw+xWiGizY10MBiAseYC+etCXtH4p+gs4cf9RrreQUIv43PlRUry19idfSUPY/jAwt4tck2nEMoAOo2aD01HrWh4fi5xaThUJtg5SYIOYxpEb6j51kiLpW39isAMNgMIyArcuqbh1IBa6wyE+SgVWeJPY0Msoqi2wPCVwGGuYm98SoXbwAHwjxOg+nn8+4u8113uPq7sWb95jJj51tPto4o9rBWsMz5rl55YgRKWoY7ftm39axS4hESCJEiQRIOxE7g9aeEUkJKTk7Y068/rzprbepJqNepqFLvsU88Qwv/AKo/OK0AX7N/ilzNbUqj+7AHws6CA7jYwQRHRVrKeDYz3OIs3d/d3EeOuVgYq+TibWku3QYuF5B/badR8ya5I5mmWuOm2gL28z5iO6QoaN3EmANevOkXeIe+ghWUxsSpj+JSR9aruF8Vd0S4yBrbKIyjquxPXXl0irDFXFCyAEXkIIJ0nWdedYJHpR/czFa4V4DXA16J5pvHCMaRwOxlMM1lLYPl3G+itQVxDjpThONwp3R7aodpS6wZh59y5/NVn2axk8FsKT8GIuAzyE3GH0YUB9truigE98zHLTb8W+tT/uPSjCP/AI2/W7/gH+Q8q8TnXjnYDemEu9+OUR6inPOHxSgaSTXgbpXHGi9nccb+GGYy9sFCecDbfc5SJ5nmQG0FO22M95fRf+jZW34HvO8j0cCOUetPdjsbkulDs6n5qCenSeYGmsgQafjN73l+63VyBz0Gg+gHh0qkncEKlsgrzNJZtKU2gqM7bCpDFz2Vx3ucXbcmB3gx5QVP/dlPpVVcvFyXO7MWPmxJP1NNttXlo6Utbs69C5pu8dqVSb+1EAkUY+zbGXVxdtbRjU5uhQd4g/I6+VBpq/7D8XGGxtm43wE5HPRH0J9DB9K5Ohk6J3tG4I2Hxd6TKuc6nmQ7GQfJsw/hoRFa/wC2vBnKtzkDHo8H5SG/mNY+KLd0GTuh2xdysD0INGvA+DYrGKHtj3a5hF1zlAg7pGra+mkE0ChSSANyQB5mvpPCWFtottQAqKFHkogVDIloMZNFe/DcuH93cIuNlhjlyhtIJCyY0nrVjguFArmSIG0EARy0mNq8uDLvt9B/pVxwWwj24IkocvP4Rqvy29KlwT0MsjTsp8coyAnRQ2hMawASwMbDqDv5VHwtxmgxlXkDuf2m6eA/2E3j15WvrZA7ttJIGwJIhflr6DrTTbeZijVaFbt2em5pM6f1rNPafw1Cnv1ADoQrftKTp6gn6mtCxjaoo5mT5AH+tC3b2znw18fsZv5CD+VFakgGR22J0G8aefKvphLAy+6H/lJbUeGVAfwNfNXCdbtsdWX/ADLX0DjeKCzaxN4/cztrzyiFHqQorQxDM/axxr7TxG5BlLIFpddJWS5885Zf4BQlisW9zLnYtkQIsn4UX4VHQCm3YmSTLEySeZOpJ9aQxgU5xxNM3dq61r8667tXHEc1LxN6VVeQ1Pmf6D8TUQ70omlCHfs54ipjDZHe6SxtgHQwuYjeBEMaNMLwO/iWAFtlUE5i8qqnxnU+Q1oM9lXD5uXsRqPdpkSDl793ukg8oGn/APStrPElwvD2xN8yltWYDYmScifvEkL5movGnIusslA+c7L6CnZqHZMAeQ/Cnw1aTOHPYnFzhrtqfhvi55B7QX/4zQt2rxPvMQByUR9Z/OpvZG7F8j9ZOe3dPP8AmND+Mv57ztO7HXwB/wBqnX1G+eSvCRj7t/j4hu83T4m+gqP8LDwB+tP3bkCRz26f7VDUiDqTJ360zMIp3JpGY101O4Rw83ny8qRulbClboRhMaQwIMMDIPlXqvOtT+KcCW2pYHVdY8qrVuSK6E1JaDKDi9nl41HX4qXdamkOtOKOtSLJ3pbUypgmgcPc68u7HypNsySaeRZIG8kCPMxXHDmBwhfYT9auv/CSOX5nyFaF2X7G27ahrhzMRsD3ddfPpVjjeFKZAQEcvSscs6bNCwtLZlOOxFwWWs52Nto7hJIUggjLPw69OpobKxIO4Nam/ZxbjMGlVWJPPUwI0Ov5UE9suDDC4jIGLKyhgTvuRB+X1qmPKm+Ik8bSso7BOdY1IYEeciK+kLZ1r524MmbE2V/Wu2x83FfQOaIjrTzJolEyD4V5wDGm0JY5sybftASB+XrTKv8AF5UhmAC67AflUwirNkzLGXdsznqTJ+Q29KfxX3R+1+ANV9rGy20f7UrF3NBrzrjjrN4PcYj7ogev+1VvaK1mQjqrD5g1Iwt3vOBzA+k/1pvibSniuvpQOMKwlwhlKmCNj0I1B+YrT+2vFhcwFthp9oZGI8NXPyYKKy4DK5HQn6GrniPEc+Hw9qTNs3B6MwI+QmtaEIQPOmL7U8ai3jROFYddK9Zp0GvjXlj4dauOAcCuYpsqd1B8TnYeA6nwoNpK2FJt0igO9e1q+G9n+FRe8GuHmWcj6LFU/HuyNgCbM22HKSynzmSPSs68RBuizwSSsKPZthsmBtiO9cdnbxE5VB8CAAfCDVb7X+0Wb3WAtsStkB7p2m6wlVP7oMnxbqtTk4kMHw5H0LC0iIJmXKgH0GoPh5VleIvM7szEs7MWZjuWYySfEkk1WPuLN0kh5W0Hhp8tK7PFP8dtZLgiIYct5Xr6ZflUJWp07Vk2qZOwuOyOGHRh81I/GDUC041J9B+FJxAgedLwY361wbdUMYiWPe06Ckg8oOnWpN8nnU/sq6WsXYv30LWEuIziN1UzoD8UGDHOIrmAv+Fdl7WIsWvuNlBLASSSNZ6/lRNwfhq4axltrmb7xJ3ol4t2UAUYnBAXMM4Dp7v7qkToOa9I1HMaTQne4gUBivNy802mehjUGrQI9o1uG3cYZgAQpUgaZjE6Dbl60NJpNEnafiRFrJmE3GkqpHw/tDcbUNhtK14E+Jlz1y0NsaSh1r015Ooq5EfFR7h71SRtUa7vQOHLfSk33IiNP9KcUU3dOoFcA2fs12mN/Dg2U97fVRmQ9xQ2kwxERsYEmDVvwrEXrjsboVQu4CMuvQZjLecAVkvYDjFrC4wXLrZUKMpME6mI/PXxrW7XGJAJ1ZtVTQuFI3aNufUeNeblx8HSN+OXNWzzEvGbx3rN+33D7992xKrKopzKDJRFb4uRIlpMbCOQJo14rjZkLz0q+4fhhYweKxbjupYuBQfvQuv1AX1NDw981R2auDswTsuYxmGJ/wCvb/zgVt11yATv08xWIYZcjI4+JSCD4rqJ+VFo7c34gpa8wGn6sa3zg30YkaBYxgdZXWQfnzmvDcLJpuBr6UH9lO0VnMVuD3dy42rZu4xiAAPuH8Tz2FF9lNwPSpSTRwzZ0alX7s8jTh+L0/KkMRJoBIdgkODI1kdJ20/vpT/Fx3Pi58uhpds65iBEc6r+02PVMPdJMkKSANRPKTGlctnGT8VwPuiJMs3e/ZgztzmmLbiZPpUnjl/N7vWSEH5VEsnStMOgTST0OF6ZcU+T4Uk+FOKeWjp5VsfZDBC1hbSlYJEt1zNqZ/D0rIVI2iZEDpJiP78a13h+Hvqir7xpA+IZdYAncaSZ67Vl8TtJGnw/bZf3yoHiaoOIkT0p27duAks6xsNO8fyn0qBirYJEkkk6zB0g8tumsTpWaOmaWmwO7ZXmHurYPd7xA5A6a/L8TQux5CrHj2Nz3oBkJK+G+v1FVzPW+PR58u2WvGnZgMw7yn4hzHj47fKqc3CPOiW+kqRH9R5dRUjB9gr11Bcci1PwqwJJ/ej4fqfAUFJRWwqMpPQJ3LpO9SeGSSQASTlAA1JJJAAG5JOkDrSuNcIu4d4uLpydZKN5Gj72Fdn3ucQS/ctH3SW2dGI7pcQoI6/ESPEeFPyQHFo9xPsmxy4X7U2QsFzHDCfeBd99mYDUoPKSdKBGuk85FfZJr5j9qfZ77Hj7iqItXf0tvoAxOZR5NOnIMtAARexrtx9muDBX2/QXW/RMdrd1j8Pgrn5Mf2iQTe0Tg+HXEZ/dvBAa9lZl+IkA25lZGWWEfeXaZrBjWt9m+1Z4hgWwt4zibABDHU3rI0Pm4EA9e6ddYfGouSUlZ1tdGfdv+AvhcYyvJRhmtE87ZJgeamQfnzqka0Pc5xuHysOUMsoR/LdB8l61r3a3DvxXA9xP+KwbfB957TDXL1mAfE2/2qyHD3YzA/C6lTHWQyn0YKfKRzpXHi6OuyJXhr00k0TiSu1R7xk0+DpUZ96BxIJqNPep5zHieVMBd6445zrRb2P7UfZ5W8WNuO7Akz0J3iPwoXw9uTrsKmxSygpKmNGTi7RsPA8L9qfD33e0lm9Pu+93oUkNIIgGRl1O7DeiH224sWOGLZTu+9uJbgaQiAufTuKP4qEOCWrf2LhwPwst33gEzkXFPIHjBufKpXt4vgvgbNsqECOwEgKMxtqvgAAra+dGOGMEmvU6WSUuzJSa4mncZZyOUzI8fetsHQ6A91hoennNR2amFGbprWOwXETewiFjLJKEnc5SInxylaya5r5UX+z3iGRbiRIzZpkaFgo1k/sj61PJ0NFNukaLdAOgGp/Cmmsxvz3pP2sKRIOux5c6XiG1nfrWaxnFx7G/e/h+BrPfaFxiYw6bSGcjruqz9flRTxXiOUBbetxiQi8v3m/ZG5/qaCO23DxbW0ZzN3s7HdmaDJ6c9KpBbFYLA09YNMrTiGtKFJJevA2tM56VFGwFha4aWUM7paUiQXbvMP2UEufOI8a0Xs7izcshmutcy6DuG3mjmO7O87trG1ZZ7sRpRT2a7TNaVcOENwkwpB6nQeABqGWLktF8M1F+wb3rrEZmXQDwn1jnQxjuJuWZbShmIy5iYyE6kjqQsk7cqmXbuKusbItlTOsfF6ToB4nSneL8J+y4VyYzqpPgC2g15kk1HFhbe0Xy5kloy1Gr03K9VKWQDyrXRiCRLxBn5dDH4Uc8A7QZ+4ZLKBmXSdtx19Kz/wC1WyJDBSeR5+Y5U1w/jItYhbwUsEUiFc25JBEhgCdjUXDkUxZOD+xqfuLTgq1t3SZyPbLKCOmn0rSexNhVsC4Il+gIhRoAAfn6isFxvbxWHdtXiZHde6pQ+cAHatr9muOF7h2Hu5BbBz9yZyhLtxQAendFdCDT2WzZVJUgznWsu9uvCxdwQv6Z8NcBmNfd3SEI/mNs/wANaGOIKAzMQAoJPkBM1l3b/txhXt43DNey3DbZBbFp3BY2wy98aA5io8MtWMpiBalYHGPZupdtnK6GVPQ/03BHQ0yTSDQONe4L2gU3MJi7ZjMws31ET34BDeCtlcHmAKz21hFxfEbiiVtteuuY0ITOxgdOQ9aqcNjnt5gpPeGo8eRHiJNEXsqshsbLGFCEHx1BA9cpquSfOn6gSore1/BvsuKa2FKoVV0BMnKw8f2g1UyISQACSTsBJ9KNfbBmHEWB2Fq2FPVe8dPUkeYNVnYSyGxDMQSUtlgPUA+sT9alJ1Gx4x5OinxOHdB30dP3lZfxFQ261tPF7qlOQAAmfEiKxjHiLtwbw7f5jU4ZORTLi4Hq6mabPxGveVNpvVCJJsHf+9qkiolupFs6UyONG7P3ycLhV5KjH1+1Ys/mvyqs9pHEPe37I/6eHVfI+8un/KVqX2XuA4W31RriH+YXP/kod7W3P+Jcnkq/5RV5L+kmIv1FOTTKiTXqnQVytBqA4q4vLlU3s7i/du3KYiY5Ty666VCzf3/pTK/FB5zSzVoaDqSNaxPEwLOdh3eR01O4CknvMR6aHpVWvabcFGCxI+8x1iIHjHqR6QeF9mEuJke9ea2D/wAvN3ZEwQOW7fOl8GwqpilRZhMwE6mAxiay0ky8snOPRacJwLAm9dH6VhtuLa7hR49TzNUvtBs/oFPR/wAQaML+lDHbwf8ACfxLTRf1EDNhS1pC17WkUsuG8Ka6l25stpSZj4jE5R6a/LrTWWr7hlxbfD7snvXAxXXnIWAOvOqO3tSxdtjyjSR4i1b9kbJbGWQOTZv5QT+VVDGij2a2M+N8rbkefdA+rU67JsuOOWrtjFSbz57gQBuakwJAGmQN92MveG33pHtIdlwqBmk3LgHmFBYk+oX513a3E58Xe0MKqLpu0SwVfNmaT0U8tqf2n8Qz3rNsbW7eb1uH+ir86b3LZV9MH9vnz9/3YRdFeAgb16ony50hNTJpCR15qRb1McqftWxPepN+8NlED8aJxJw1iVNyO4GygzrMTqPzr6c9m3C3s8Nw1txJyZz4e9ZroXxy549Kwuzwy2mDyswDuk+IY94fkK+hOyGPGIweHuFQqm1bMax8IBHQ6yKljyc7+xSeNxSfuL7QY6zh7Fy7djKikmN/IRzJgDxIr5WvuXdnJlnJYnxYyfrX1d2kwa3cNdtBQc9t1CnYkqQJ+dfJlsECGBBGhB0II3B8acmJdPSm20p1mptxXHDLGtE9i1hXvYgMAYRSNNtWEj0JrOCaPPYriCMeyxIe0wjxDIQfxHrXHFt7a3C/ZrWhYZ2nTMF7oid4JnT9mgfs1xX3DPCkvcUW1ggAZmEk+MbVde1q8zcUvK21tbaKP2fdq/4sx9aCyxBkaEGR4EVzVoMXTs0btVx1bI0EuT3QYI7oiT4SW9RWcpLN1Zj6kk/1peMxbXWzOZMAeHp5mT5k1qHZThjpbw9q3bDt32vMoByGB3XaDDbLG8gxzqLflrrZdvzZeyA692NxS2w+QSfuBgXAHM8vkaRwrstjb1tlSwcucGWyL3lBG7QxEHlp8tNStcAxbe6gKpV2Zix3ViYXYyYP08at3wJsiDMbyXhfkN+utSeXIlbQ3lY7pMyS37PsYATFvyz6/hFQh2Zxa6Gw/plP4GtwtXRA1nyrzF3baCXIUDrFIvE5PsM8EDI+C8Q+zB7V5WU580Rr3kAOn8KfOqrj+IF64WSQCANd9PWjLt7glv2xi8P30QBXcBsrKXyghog5XOUwfveFABavQhlcsaTMkopS0JCjalERtXrCmmcDc1wBJHT/AGpknvCanJw+86lks3GWNWCOVA8WiKrhOcdQfD/agzjUuBNDEDb+xUPs33sUzef1LGk8I4tbU5mJAjo3n08KY7KYhUcljEjod6yPsslUWFnEDtFDfb7/APUP7y/lT+N7S2swEMYOpEGNeeu/hVb2nxq4nDwmZRIYMytBgkaQCSfGI8aaMXaJgABXoHnUu/w5lGbMjLEggnXUAhZAJInWNqiVpQo5bblr5VNtjl4VEsiNaeW53vOicOldaM/Zan/FO3S1H8zof+2g0Gjf2WEi5iHiQqp+Ln8qKAOcVacTeedC797ouYiR4xCjxLETzCeP4v31+4+sEgCeQVQv5UY3TEtImM0/dED4/wB0ahepk+IBH+Ek7n86Bs8UqUV89Pn8v0aZoWKbw4mvLjaUrDeFAyCrgCgdYpm0hZgOZIHzNKvEnU1N7O4T3uJtJJWWmREjKC35UJPQV2Eh4fe/Ub6Ud+x7tEwuPgLzQVYtaDMdhOa2oOgj44HIt0qiucNuqSPtD+qrQdxm5csYkujkXEZXVxoc0Bgay+G5cmmbfF5vMij6za2ABJ11/sV8t+0Lhlyxj74dAnvXa6gme5cdoM+c6cpivonsrxtMbhbd9Gg3FHKSjbMokR3WBG2sTWT+3vA/pMNiMwzsGt5RE5EhlPzZ/wCYVrMJk5RqQyt0/Cnjdpl7p/0FA4aYQaJvZxx21hMaty/m92QQWWSVnTMQNSBrIGvyoZakCuOC32mYv3nEr7ALHcgjUOpRSGnnM/KByoYW3mYAc6m2MI91VYnQDKBqWIBPyAkjXoIHSxCxp7sj0/0qc8ijpFIY7Lbs5wzBWouYgPe624dOehDRB8pXf4uVaXhe3XDrdtUtyqqIFtbcZfCBp9ayJi36jfWm8hP3G/l/0qfmr2/I7x/c2Wx7QsE3xM9v9+3P+QtUr/8AMuHssm+rDoUufgVFYeUPNT6iK9t33TRSyjoDFHzF7A8r7mzYjtbw5BmDKTyVSMx8AAd/OKGrnEcHjLobGH3VlT3bKZmzGf8Az3+MjbuoMvj1BBxK4Pvv86Luz/AL95Q9661tG2Xu+8YRMmRCjxP0pHmhDbiNwb9Qp4hg+DXFj3lq0SuWbLe6JXTusE+IaLowOw6VUYTs1wVRBxJfrnvlZ9EyiplzhmAQMl50EgQty+ttmhj1IA0g6frb1E4h2Fw9wL7h2tswlZOe2TExmB5T1jQ0q8ZD1TE8plvguAcH+79kMcmuK5j+JiafxXHuE4OFD2EPS1aLRrGvu1geVZDxfhjYe4bd62VYbamCOqmoqASGBII21M61bzYtepyxOwp7cdrrmLBt2Dkwwmcuclwp0ZyF0XbTadDtJEsPhMpmM0ad0A94fd33j6wOdL96EZXKgkbFTkca+HdI30io4xrcgR4kxznl4z865yv0HUK9S6tvsCoA03Yay0d3KDOzTG0GdNaezBgPeEREqFcgDN5RGgOu23UVSWnY76D1NSAP2vpUnJL0KKN9v8EzCtZQ91GBM6zOjrBA/SDkT4jXWaYvOiy6M6sqvl0OkqR8WYnTkSTBNNKNZzE+H9iomJwwJkEj10/CjGW+wSSXSK6/dLEk7nU0yKUUMxzry7bKkgiCOVaUZmxdq7H97UpmB8Kjir7C9k8ZcTOuHfL45VJ8gxB+lMKViXtPGjTsXaC4XEXmkAymjlDGUeGo7x0086BbiFGIYFSNwQQQRyIO1XvZy45R8zEWwdAfhDHw3ZtoG3PkKN0Pjhykl8+fgveKXQLTgBpgkhiNo0Z+7pH3V8jAjQMxTaUQcXxarbKtuQcqTJBI+O4Ru3QcvrQtcaaVdF/FNckvb58/0uhMToKeBgRoKRkHKlggiKYyjLmrzsKs4614Zj/gavK6kn0wx7NWuWpJms77c2AuJIHNFP4j8q6uqGH9RXJ0TfZv7QH4abyFDdtuCypOUC6BuT0IAB590UN4zEteuveeC9x2dj4sSTHhJ0rq6tDIkdh3ZqLc0MV5XVxw8mBYrmBEeZn8KYuWSN4rq6lT2EVYuEHQ1JsF7jZc0T4A11dXSSpsaLdpD96zctgEODJjaKS927zK/L/SurqhF2totJU6TPExdwdPmRXhxzdB8zXV1USQrbCLsBYGIxQ95OS2M5XMe8cwAB8JM+lGfbDjbIWtCYTIDBK52c3MskElVUI50MkkAEKCD1dUVBSz0/RAcnwGMPwH3dq1cvYq9b96odEwqKiKPuz3l1EnqdSZJJJZvC9w+9ay3QwvZcjZQrd5gq++Ud24J0MksFPdYQI6uq9KWpdMl10W3FrAxuEZoCslv3iEwSrTcDAmO8GKHkOupOmPrxRp30/ct/0rq6s3hoq5R9mVnJqhbYxW5f4R/wDbSvbDBuQ+R8ejV1dWhxSQIzbH7dyNlX/H/wDanPekclP839a6uqbSKpj9q4rfcA9TTr2REx/iP9K6uqMtMqkmitxbKv6RVhlIAOaQZBgkRuI3qodiSSTJOpPjXV1bMf6TJk1IlcGxPu79tyA2VwYPn+PSjmMRexCpcvFi8ndlRVHJEBjnvv49erqrdJten/GJFXJImcW7IWruYTluKPjE6x1E61XcB7NFcOtw3IZiSIE5Z0kTpMDeK6urF5k32zaoqMrQScE7I4V1L3LYd10JaSDzmCd9aEu3fZNMNF6yYtsYKHdW/Z8PA7fh1dWyG4WzFk1NgZnjakl5rq6u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2230" name="AutoShape 6" descr="data:image/jpeg;base64,/9j/4AAQSkZJRgABAQAAAQABAAD/2wCEAAkGBxQTEhUUExQWFRUXGBwbGRcYFxUYGBgYGBgXHB4cFxwdHCggHB8lHRwWITEhJSkrLi4uFx8zODMsNygtLisBCgoKDg0OGxAQGiwkICUsLCw0LCwsLCwsLCwsLCwsLCwsLCwsLCwsLCwsLCwsLCwsLCwsLCwsLCwsLCwsLCwsLP/AABEIAKYBMAMBIgACEQEDEQH/xAAcAAABBQEBAQAAAAAAAAAAAAAGAgMEBQcAAQj/xABGEAACAQIEAwUFBAgEBAYDAAABAhEAAwQSITEFQVEGImFxgQcTMpGhFEKxwSNSYnKCktHworLh8SQzU8IVQ3Ojw9IWNIP/xAAZAQADAQEBAAAAAAAAAAAAAAABAgMEAAX/xAAsEQACAgICAAUDAwUBAAAAAAAAAQIRAyESMQQTQVHwImGhMnHBI0KBsdEU/9oADAMBAAIRAxEAPwC+w2x/vlTuPGqeRpvD/wB/I1G47iDmt210JUsW6LPLnOh+VY1stZ4eJW0OrfIMfyqLaxaOTlOvTY/WrfCcOXaCT0P5ztVdx7gAJLDuuNiPwNdJJDxUmSsPtXYn4fWo3DL0pG7LoevX8PwrrOMvu5WyIInwOnU0HEHroew3xVYcOsBwGLanWOg8Kr0s42QXCEc85Deewn61cYayMvd0I059a7SGUX6okXMGYkA6VT8RBXUaGrpsQwUyfrQ3xq/3fiGvj1pXJluCrZe4YyAfAU1fcAmTFO2yAsnYDXyFY/x7tLdxN12BKW5IQD9UaT6707VmdG18OyXFEOpPRSCfXpSLtjIQZ0nnXzs3FHRpR3B65v7NFvZPtlee4Ld9y6E5RJkqTtrzHnTVStoC26Df2nrPDr38P+YUN+zzgOISwWuWygZgy54UlYGsEzRvw+8ChDjOVYQG1AO4PjHLypzH35mTLUvJJFIwbTQT9n/+Qo5gn8TWCe2d54pf8Etj/wBoH86lcc7f4hWuWMI5tqDDXBBLRpFsEaa8x0oCx+Jd2ZrrM7HQlsxaQANSdegrRjkZpLYVY7BhS1wwWYj4uiofE/qnmRtUnhvYrEHD2sQlpSMguCGAbuBYJGmpbUa6x41WWeKDEYZ1IAuiFgCJ94SmYera0dez2/is4BeLSqGKXASMuuXIOQnMdPCpRk7d+5SdXaDzht3NaVuo9fWpa1QpxdVJUddztJ/CrTBYrNvE+HOhQhd2j3G/vlT33h5H8qiYR+6398qbxPGsPbuKlzEWUcj4WuIp5ciadPQCZ93+L/uprH3iiuRvAA8CWifSZpwGVkajNof4qh8dUm28cgpPkG1+lcclbBW1w5hcLe8Yn++s1A41YIObWd5nbyqwa+wBKd7fpuPOqjiuKcyvPJtIjNJB+6Z+lQbNsYqugww/G0TBi7df4e7O5Y7gAczEUMcV7fuQfc28iqNWfVj5LsPrTHC+Fe/tJnc5RJCjqYBM+MD5VJv9nbad5U18TP486ZzIrCZxxFXfM3WSwY6mTP8Ac0OJaJPQRNHPFcCVPdGZjM8jz+tNcO4epsn3kZ9QwgeIGvlR6RyVui+9jXELnvLlgnNbNvOPBgQPrP0FatQP7L+DJYtXHSe/lXUye6CTH8w+VG4NPHojLTA72hcba0q2bc53GYxvlmB9QflWU4m45JDHU8jV725vN/4heLOO6FUEkDa2sga7ZidPE0LGSrQSYO5mBPPfXw5VOW2XgqRPwHEruHKvaYhgdT+RHStz4NjxfsW7wEZ0BI6HmPQzXzc2JaTBMnTwrePZtm/8OsZ9D3/l7x4+Y19aoRkvUg4f+/kajnDA4nO5nQAdAI/qT86fw9TmRcuYkAgc4gj+tInQ6VlxaxS5dqqOLvmBgUlmulZs5fIiTPQVT8Zwt/3Oa5fglu/7pfhX9XQtOsSR9KV7RriqZ7wFSc5gMS8CCNYH9SR6UQ8MtoHOkMBr40JcAxKLbP2chlRoJG5kAsR46zRbhcQuYQIgRManzpuWqI8Ns94rxFVKrBJZsoidD8o61GbGd8plKshhuhnmPCo3aDidu0ys7KgXUu3QclHNj4a13B7hxuEXGW1195cVkG4VWyrPjADeGelcG02PyUWk2eYzCWbl1cxk7lQAZ6EncD8aqOM2LYxDD72ZSqwIJOXL4iDVlZQAO0ElviXMfwkUKYniNnCXVe9nh7gzGWuFIDFeZMArsKCV9DSaSsIe2/Fjh8FcYfE/6NfN5E+gzH0rH7N4ZRmMA6Dx8QOgo09qfE7d7B2Gs3FuL77XKwP3G3jUHfQ0GdleDPjLwtW4LRJJMKoHX+gqyVK2ZE7dIjXcIrfCTHjS+I8Pexas3JgXJjeRGxFaDgfZt7tz7+4rZQSqKT3m1gsOS+FUvtKwjizaa4wPfAQK0jLlYkxAA2UQPmaClbSGcKVl32O4oWw6ie8ZM+Ikf0qzvvdCP3+8RM8ln1NVXZLhXu+FLfuHKc5cRyt5spBPzPyqcTaeSLqkdZQx5Hn1qM19RoxNUDPYbh9q5Zzugcsx+ITAGkCfKfWjDF9nsPH/ACQZGpK6zGwO9UnB8AzArh3gBmgdVJLAg68jVncw7uLai6Q0GSSQCQY1gjlB3oydtsaMailQI8E4Cp4n9n1W24MECSPhOk9CDvWg8Lwow2a0LhYs2hO+QAAL5Bfxqs4VaFvFhu+5S2QWVcz94xIAHiRPKaXwxrhYvdJLW5RpgEnSDppMFT603Nf5M0ofXRbX7dvLPcgmBBkny8arcFxn3d/KzaBwSTyXWfp+FNtiVLEMGyg75vAc8070N43HK+NtInw+8RWI0lcwETU4umVnD6S57Re0J7hezhgyLPxgw7gb5Y28t6BzZIeHVXVxIaBrP51pHHOzVlQb9sBTMus7g7sPH+k8qpmw1s25kdeXPRh84NNyJcKGOyXaS5w9guZmw5IzWjqFE/Fb6HwG/McxuMrdUkHMjoCCOatsR6GvnrF3ZD24GZTr4jqPp8hVjhfaVicJhrdi0tvuqR7xwzMBmYhQsgaTAJnbaqQtuic1W0GfESbV17YJ0g6GCQdd+RiqfiejLrup0LyF5xt186sez2CbFcPtYhrkX4d2ZtA4a47anYRy5cvKNf4Jfu2zec27dlVLFlgswUEmI22O8bUHjadI0RzLjbZO7O8RCWFBWcgiRMEgwdwNZmpuO4whAAaCeUGdeg3PpQd7OeJF8IVAZnF1tNCAD3hJJGmtGWKYZTEKY6Tr4GkkuLoaO0mDOILM7Arl8YkydtJ0nU6nlVXcvhZRSGfUZt9j+W9XD53f3ViC7aZiToTz84B8qpeFmwmIu2Ljqt1LhUKZGcA6EE6EkR3d/Oq4oueic3GAcdhOK2Bb+zIQl22ZdC2rG53y4ncEsdOW20UZWLk18rdo8UWxl51JBFwhSDBGTuggjyow7Le1PFYeFxAGItjmxy3QP3vvfxD1q0oU9GSyx9pmBa1xB2ZWKXcrqRAnRQYJG4IOn7QPOg7iN0q3eJPLppOnnRJ2n7aXOK3LOGFpLNtryhWMveEmC0yANJ7oGvWqTi3ZK/Zvi072mJMB/eKFHi5JlOuo8ppeBVT0RuzuE+04u1ZHdV3GZv1UnvNOwPSdJIr6HtcQsWUW2h7qKFUAEgBRA156UFdl+zVvCqQjZ3OjXP1o5L0WdutWGLWDBqUpb0Wji5K2zNMV23xTfBltDlAzN82/oKpcdj71wZrlx3ZdVzMTlI1GUbD0rigikBdK2KCXRks2/jvD7ihVVmC3MpV10zKYME8jGh+lUPHLOI92LNu4AhhW/RMuUTrlbPpp5+FaCt03uF2itv3jHDow1iD7sGQdyR05xE1m2L4NiL+AxOIvYi4LVpLvu4ygvkUzPd2zgrMzodKzPFTpG2GT+m5S9NGZYviTvibly3cZASACrFe6oyrsegq7sdscWqZRdLHk7KuYeWn1M1RW7QCj+/Kl8q0cFVGTk7sXfxD3HL3HZ2P3mJY/XYeFav7BOM5bl/CMdHAuoPFYV/obengayVDVv2X4t9kxdm/MBHGb/wBNu6/+En1Ao0KbH2ywhfF2bVlIFxhJDFSdWzmeQAU8jJ2oT9sPBrOGwdhbQPevgktqx/RXJn6fIUQ9qse4xgu22IZWAUgKRAQ6HwMnfeeQJoW9tnFReGBC/CyNdjf4haC/94rnjUaaR3NvTZldu3V72Q4uMFfN02y6spVlDZTBIMr4iNtN6rcTYQC3luBywllCsvuzp3STox31GmlJJoOKaphTo17BcSXEWTcw/vIkie4HR4EhpmdCI30PhWb9t8Uj3Ldm2wb3ejvOhcwCAdhGs+fhUzsMrXblyyL72lIDEL96CFOvIwV1/pVX2xs2hjLqWlCpbi3pzZVAcnxL5vlUIwqdFpZLghrGcTvJlw5usbdrKQgY5Jmduev51Mw/GrTE57IUxErBjx5bxrqao2YFAuXvA6NOuWIy/hUa4Ttt+dUcEyUZtdGg8ExttndbDnKDAMQJgcjy/wBasCLjMASRBJjNIAO5AyjfxOlZpgMU1pw6GD06joaOOC3MRiiLNozIncaKOZkDqBEjca1GWF7cTTjy62R+Jdovs+IkW1urlKkNJgmNRB3/AKmjPAcWXEYMX7bqpUhHDKPiMZhHnsRsDWR8cR1vOjgqyMQQYkEdY0+WmumlOcF47ewzTbIImcjjMhJETHWNJEGmeGl9yM5PlZpGL4hZ/SW2ZkdyYtjNBY81A0InWao+FcPW5aOsXcxAHNSjHWdp0pXD+2iXe46G25EAg5lJ5eI+tL4EFsu6BQ11ixVyNSsd5QZ30kDnFZ2mnTNKkpdB5hsGptWw9z9Jl+NQswdSIIIAA02oC7VcPeyzKmqiSp/Wtnf1UmPUGiLs/dK3LksBaYBhcLN5MJWBH01NTsbZt4hRbQSn63puDvrSPQ1XoyrC4058zc0JOuxHXzIGlVnELkkHkR+ZrTcb2Ft+8tiYtgDTmxB+80dTtoNeVVfbLsM5ynCW8wiCoIBBEaiTrPQdPGtEJLsyzVaDmx+j4RhFkBntWVAPVkDE+gDHzg1G7S40WeB3AoylwbUdTcuEM3mVLNTPFAw+xWiGizY10MBiAseYC+etCXtH4p+gs4cf9RrreQUIv43PlRUry19idfSUPY/jAwt4tck2nEMoAOo2aD01HrWh4fi5xaThUJtg5SYIOYxpEb6j51kiLpW39isAMNgMIyArcuqbh1IBa6wyE+SgVWeJPY0Msoqi2wPCVwGGuYm98SoXbwAHwjxOg+nn8+4u8113uPq7sWb95jJj51tPto4o9rBWsMz5rl55YgRKWoY7ftm39axS4hESCJEiQRIOxE7g9aeEUkJKTk7Y068/rzprbepJqNepqFLvsU88Qwv/AKo/OK0AX7N/ilzNbUqj+7AHws6CA7jYwQRHRVrKeDYz3OIs3d/d3EeOuVgYq+TibWku3QYuF5B/badR8ya5I5mmWuOm2gL28z5iO6QoaN3EmANevOkXeIe+ghWUxsSpj+JSR9aruF8Vd0S4yBrbKIyjquxPXXl0irDFXFCyAEXkIIJ0nWdedYJHpR/czFa4V4DXA16J5pvHCMaRwOxlMM1lLYPl3G+itQVxDjpThONwp3R7aodpS6wZh59y5/NVn2axk8FsKT8GIuAzyE3GH0YUB9truigE98zHLTb8W+tT/uPSjCP/AI2/W7/gH+Q8q8TnXjnYDemEu9+OUR6inPOHxSgaSTXgbpXHGi9nccb+GGYy9sFCecDbfc5SJ5nmQG0FO22M95fRf+jZW34HvO8j0cCOUetPdjsbkulDs6n5qCenSeYGmsgQafjN73l+63VyBz0Gg+gHh0qkncEKlsgrzNJZtKU2gqM7bCpDFz2Vx3ucXbcmB3gx5QVP/dlPpVVcvFyXO7MWPmxJP1NNttXlo6Utbs69C5pu8dqVSb+1EAkUY+zbGXVxdtbRjU5uhQd4g/I6+VBpq/7D8XGGxtm43wE5HPRH0J9DB9K5Ohk6J3tG4I2Hxd6TKuc6nmQ7GQfJsw/hoRFa/wC2vBnKtzkDHo8H5SG/mNY+KLd0GTuh2xdysD0INGvA+DYrGKHtj3a5hF1zlAg7pGra+mkE0ChSSANyQB5mvpPCWFtottQAqKFHkogVDIloMZNFe/DcuH93cIuNlhjlyhtIJCyY0nrVjguFArmSIG0EARy0mNq8uDLvt9B/pVxwWwj24IkocvP4Rqvy29KlwT0MsjTsp8coyAnRQ2hMawASwMbDqDv5VHwtxmgxlXkDuf2m6eA/2E3j15WvrZA7ttJIGwJIhflr6DrTTbeZijVaFbt2em5pM6f1rNPafw1Cnv1ADoQrftKTp6gn6mtCxjaoo5mT5AH+tC3b2znw18fsZv5CD+VFakgGR22J0G8aefKvphLAy+6H/lJbUeGVAfwNfNXCdbtsdWX/ADLX0DjeKCzaxN4/cztrzyiFHqQorQxDM/axxr7TxG5BlLIFpddJWS5885Zf4BQlisW9zLnYtkQIsn4UX4VHQCm3YmSTLEySeZOpJ9aQxgU5xxNM3dq61r8667tXHEc1LxN6VVeQ1Pmf6D8TUQ70omlCHfs54ipjDZHe6SxtgHQwuYjeBEMaNMLwO/iWAFtlUE5i8qqnxnU+Q1oM9lXD5uXsRqPdpkSDl793ukg8oGn/APStrPElwvD2xN8yltWYDYmScifvEkL5movGnIusslA+c7L6CnZqHZMAeQ/Cnw1aTOHPYnFzhrtqfhvi55B7QX/4zQt2rxPvMQByUR9Z/OpvZG7F8j9ZOe3dPP8AmND+Mv57ztO7HXwB/wBqnX1G+eSvCRj7t/j4hu83T4m+gqP8LDwB+tP3bkCRz26f7VDUiDqTJ360zMIp3JpGY101O4Rw83ny8qRulbClboRhMaQwIMMDIPlXqvOtT+KcCW2pYHVdY8qrVuSK6E1JaDKDi9nl41HX4qXdamkOtOKOtSLJ3pbUypgmgcPc68u7HypNsySaeRZIG8kCPMxXHDmBwhfYT9auv/CSOX5nyFaF2X7G27ahrhzMRsD3ddfPpVjjeFKZAQEcvSscs6bNCwtLZlOOxFwWWs52Nto7hJIUggjLPw69OpobKxIO4Nam/ZxbjMGlVWJPPUwI0Ov5UE9suDDC4jIGLKyhgTvuRB+X1qmPKm+Ik8bSso7BOdY1IYEeciK+kLZ1r524MmbE2V/Wu2x83FfQOaIjrTzJolEyD4V5wDGm0JY5sybftASB+XrTKv8AF5UhmAC67AflUwirNkzLGXdsznqTJ+Q29KfxX3R+1+ANV9rGy20f7UrF3NBrzrjjrN4PcYj7ogev+1VvaK1mQjqrD5g1Iwt3vOBzA+k/1pvibSniuvpQOMKwlwhlKmCNj0I1B+YrT+2vFhcwFthp9oZGI8NXPyYKKy4DK5HQn6GrniPEc+Hw9qTNs3B6MwI+QmtaEIQPOmL7U8ai3jROFYddK9Zp0GvjXlj4dauOAcCuYpsqd1B8TnYeA6nwoNpK2FJt0igO9e1q+G9n+FRe8GuHmWcj6LFU/HuyNgCbM22HKSynzmSPSs68RBuizwSSsKPZthsmBtiO9cdnbxE5VB8CAAfCDVb7X+0Wb3WAtsStkB7p2m6wlVP7oMnxbqtTk4kMHw5H0LC0iIJmXKgH0GoPh5VleIvM7szEs7MWZjuWYySfEkk1WPuLN0kh5W0Hhp8tK7PFP8dtZLgiIYct5Xr6ZflUJWp07Vk2qZOwuOyOGHRh81I/GDUC041J9B+FJxAgedLwY361wbdUMYiWPe06Ckg8oOnWpN8nnU/sq6WsXYv30LWEuIziN1UzoD8UGDHOIrmAv+Fdl7WIsWvuNlBLASSSNZ6/lRNwfhq4axltrmb7xJ3ol4t2UAUYnBAXMM4Dp7v7qkToOa9I1HMaTQne4gUBivNy802mehjUGrQI9o1uG3cYZgAQpUgaZjE6Dbl60NJpNEnafiRFrJmE3GkqpHw/tDcbUNhtK14E+Jlz1y0NsaSh1r015Ooq5EfFR7h71SRtUa7vQOHLfSk33IiNP9KcUU3dOoFcA2fs12mN/Dg2U97fVRmQ9xQ2kwxERsYEmDVvwrEXrjsboVQu4CMuvQZjLecAVkvYDjFrC4wXLrZUKMpME6mI/PXxrW7XGJAJ1ZtVTQuFI3aNufUeNeblx8HSN+OXNWzzEvGbx3rN+33D7992xKrKopzKDJRFb4uRIlpMbCOQJo14rjZkLz0q+4fhhYweKxbjupYuBQfvQuv1AX1NDw981R2auDswTsuYxmGJ/wCvb/zgVt11yATv08xWIYZcjI4+JSCD4rqJ+VFo7c34gpa8wGn6sa3zg30YkaBYxgdZXWQfnzmvDcLJpuBr6UH9lO0VnMVuD3dy42rZu4xiAAPuH8Tz2FF9lNwPSpSTRwzZ0alX7s8jTh+L0/KkMRJoBIdgkODI1kdJ20/vpT/Fx3Pi58uhpds65iBEc6r+02PVMPdJMkKSANRPKTGlctnGT8VwPuiJMs3e/ZgztzmmLbiZPpUnjl/N7vWSEH5VEsnStMOgTST0OF6ZcU+T4Uk+FOKeWjp5VsfZDBC1hbSlYJEt1zNqZ/D0rIVI2iZEDpJiP78a13h+Hvqir7xpA+IZdYAncaSZ67Vl8TtJGnw/bZf3yoHiaoOIkT0p27duAks6xsNO8fyn0qBirYJEkkk6zB0g8tumsTpWaOmaWmwO7ZXmHurYPd7xA5A6a/L8TQux5CrHj2Nz3oBkJK+G+v1FVzPW+PR58u2WvGnZgMw7yn4hzHj47fKqc3CPOiW+kqRH9R5dRUjB9gr11Bcci1PwqwJJ/ej4fqfAUFJRWwqMpPQJ3LpO9SeGSSQASTlAA1JJJAAG5JOkDrSuNcIu4d4uLpydZKN5Gj72Fdn3ucQS/ctH3SW2dGI7pcQoI6/ESPEeFPyQHFo9xPsmxy4X7U2QsFzHDCfeBd99mYDUoPKSdKBGuk85FfZJr5j9qfZ77Hj7iqItXf0tvoAxOZR5NOnIMtAARexrtx9muDBX2/QXW/RMdrd1j8Pgrn5Mf2iQTe0Tg+HXEZ/dvBAa9lZl+IkA25lZGWWEfeXaZrBjWt9m+1Z4hgWwt4zibABDHU3rI0Pm4EA9e6ddYfGouSUlZ1tdGfdv+AvhcYyvJRhmtE87ZJgeamQfnzqka0Pc5xuHysOUMsoR/LdB8l61r3a3DvxXA9xP+KwbfB957TDXL1mAfE2/2qyHD3YzA/C6lTHWQyn0YKfKRzpXHi6OuyJXhr00k0TiSu1R7xk0+DpUZ96BxIJqNPep5zHieVMBd6445zrRb2P7UfZ5W8WNuO7Akz0J3iPwoXw9uTrsKmxSygpKmNGTi7RsPA8L9qfD33e0lm9Pu+93oUkNIIgGRl1O7DeiH224sWOGLZTu+9uJbgaQiAufTuKP4qEOCWrf2LhwPwst33gEzkXFPIHjBufKpXt4vgvgbNsqECOwEgKMxtqvgAAra+dGOGMEmvU6WSUuzJSa4mncZZyOUzI8fetsHQ6A91hoennNR2amFGbprWOwXETewiFjLJKEnc5SInxylaya5r5UX+z3iGRbiRIzZpkaFgo1k/sj61PJ0NFNukaLdAOgGp/Cmmsxvz3pP2sKRIOux5c6XiG1nfrWaxnFx7G/e/h+BrPfaFxiYw6bSGcjruqz9flRTxXiOUBbetxiQi8v3m/ZG5/qaCO23DxbW0ZzN3s7HdmaDJ6c9KpBbFYLA09YNMrTiGtKFJJevA2tM56VFGwFha4aWUM7paUiQXbvMP2UEufOI8a0Xs7izcshmutcy6DuG3mjmO7O87trG1ZZ7sRpRT2a7TNaVcOENwkwpB6nQeABqGWLktF8M1F+wb3rrEZmXQDwn1jnQxjuJuWZbShmIy5iYyE6kjqQsk7cqmXbuKusbItlTOsfF6ToB4nSneL8J+y4VyYzqpPgC2g15kk1HFhbe0Xy5kloy1Gr03K9VKWQDyrXRiCRLxBn5dDH4Uc8A7QZ+4ZLKBmXSdtx19Kz/wC1WyJDBSeR5+Y5U1w/jItYhbwUsEUiFc25JBEhgCdjUXDkUxZOD+xqfuLTgq1t3SZyPbLKCOmn0rSexNhVsC4Il+gIhRoAAfn6isFxvbxWHdtXiZHde6pQ+cAHatr9muOF7h2Hu5BbBz9yZyhLtxQAendFdCDT2WzZVJUgznWsu9uvCxdwQv6Z8NcBmNfd3SEI/mNs/wANaGOIKAzMQAoJPkBM1l3b/txhXt43DNey3DbZBbFp3BY2wy98aA5io8MtWMpiBalYHGPZupdtnK6GVPQ/03BHQ0yTSDQONe4L2gU3MJi7ZjMws31ET34BDeCtlcHmAKz21hFxfEbiiVtteuuY0ITOxgdOQ9aqcNjnt5gpPeGo8eRHiJNEXsqshsbLGFCEHx1BA9cpquSfOn6gSore1/BvsuKa2FKoVV0BMnKw8f2g1UyISQACSTsBJ9KNfbBmHEWB2Fq2FPVe8dPUkeYNVnYSyGxDMQSUtlgPUA+sT9alJ1Gx4x5OinxOHdB30dP3lZfxFQ261tPF7qlOQAAmfEiKxjHiLtwbw7f5jU4ZORTLi4Hq6mabPxGveVNpvVCJJsHf+9qkiolupFs6UyONG7P3ycLhV5KjH1+1Ys/mvyqs9pHEPe37I/6eHVfI+8un/KVqX2XuA4W31RriH+YXP/kod7W3P+Jcnkq/5RV5L+kmIv1FOTTKiTXqnQVytBqA4q4vLlU3s7i/du3KYiY5Ty666VCzf3/pTK/FB5zSzVoaDqSNaxPEwLOdh3eR01O4CknvMR6aHpVWvabcFGCxI+8x1iIHjHqR6QeF9mEuJke9ea2D/wAvN3ZEwQOW7fOl8GwqpilRZhMwE6mAxiay0ky8snOPRacJwLAm9dH6VhtuLa7hR49TzNUvtBs/oFPR/wAQaML+lDHbwf8ACfxLTRf1EDNhS1pC17WkUsuG8Ka6l25stpSZj4jE5R6a/LrTWWr7hlxbfD7snvXAxXXnIWAOvOqO3tSxdtjyjSR4i1b9kbJbGWQOTZv5QT+VVDGij2a2M+N8rbkefdA+rU67JsuOOWrtjFSbz57gQBuakwJAGmQN92MveG33pHtIdlwqBmk3LgHmFBYk+oX513a3E58Xe0MKqLpu0SwVfNmaT0U8tqf2n8Qz3rNsbW7eb1uH+ir86b3LZV9MH9vnz9/3YRdFeAgb16ony50hNTJpCR15qRb1McqftWxPepN+8NlED8aJxJw1iVNyO4GygzrMTqPzr6c9m3C3s8Nw1txJyZz4e9ZroXxy549Kwuzwy2mDyswDuk+IY94fkK+hOyGPGIweHuFQqm1bMax8IBHQ6yKljyc7+xSeNxSfuL7QY6zh7Fy7djKikmN/IRzJgDxIr5WvuXdnJlnJYnxYyfrX1d2kwa3cNdtBQc9t1CnYkqQJ+dfJlsECGBBGhB0II3B8acmJdPSm20p1mptxXHDLGtE9i1hXvYgMAYRSNNtWEj0JrOCaPPYriCMeyxIe0wjxDIQfxHrXHFt7a3C/ZrWhYZ2nTMF7oid4JnT9mgfs1xX3DPCkvcUW1ggAZmEk+MbVde1q8zcUvK21tbaKP2fdq/4sx9aCyxBkaEGR4EVzVoMXTs0btVx1bI0EuT3QYI7oiT4SW9RWcpLN1Zj6kk/1peMxbXWzOZMAeHp5mT5k1qHZThjpbw9q3bDt32vMoByGB3XaDDbLG8gxzqLflrrZdvzZeyA692NxS2w+QSfuBgXAHM8vkaRwrstjb1tlSwcucGWyL3lBG7QxEHlp8tNStcAxbe6gKpV2Zix3ViYXYyYP08at3wJsiDMbyXhfkN+utSeXIlbQ3lY7pMyS37PsYATFvyz6/hFQh2Zxa6Gw/plP4GtwtXRA1nyrzF3baCXIUDrFIvE5PsM8EDI+C8Q+zB7V5WU580Rr3kAOn8KfOqrj+IF64WSQCANd9PWjLt7glv2xi8P30QBXcBsrKXyghog5XOUwfveFABavQhlcsaTMkopS0JCjalERtXrCmmcDc1wBJHT/AGpknvCanJw+86lks3GWNWCOVA8WiKrhOcdQfD/agzjUuBNDEDb+xUPs33sUzef1LGk8I4tbU5mJAjo3n08KY7KYhUcljEjod6yPsslUWFnEDtFDfb7/APUP7y/lT+N7S2swEMYOpEGNeeu/hVb2nxq4nDwmZRIYMytBgkaQCSfGI8aaMXaJgABXoHnUu/w5lGbMjLEggnXUAhZAJInWNqiVpQo5bblr5VNtjl4VEsiNaeW53vOicOldaM/Zan/FO3S1H8zof+2g0Gjf2WEi5iHiQqp+Ln8qKAOcVacTeedC797ouYiR4xCjxLETzCeP4v31+4+sEgCeQVQv5UY3TEtImM0/dED4/wB0ahepk+IBH+Ek7n86Bs8UqUV89Pn8v0aZoWKbw4mvLjaUrDeFAyCrgCgdYpm0hZgOZIHzNKvEnU1N7O4T3uJtJJWWmREjKC35UJPQV2Eh4fe/Ub6Ud+x7tEwuPgLzQVYtaDMdhOa2oOgj44HIt0qiucNuqSPtD+qrQdxm5csYkujkXEZXVxoc0Bgay+G5cmmbfF5vMij6za2ABJ11/sV8t+0Lhlyxj74dAnvXa6gme5cdoM+c6cpivonsrxtMbhbd9Gg3FHKSjbMokR3WBG2sTWT+3vA/pMNiMwzsGt5RE5EhlPzZ/wCYVrMJk5RqQyt0/Cnjdpl7p/0FA4aYQaJvZxx21hMaty/m92QQWWSVnTMQNSBrIGvyoZakCuOC32mYv3nEr7ALHcgjUOpRSGnnM/KByoYW3mYAc6m2MI91VYnQDKBqWIBPyAkjXoIHSxCxp7sj0/0qc8ijpFIY7Lbs5wzBWouYgPe624dOehDRB8pXf4uVaXhe3XDrdtUtyqqIFtbcZfCBp9ayJi36jfWm8hP3G/l/0qfmr2/I7x/c2Wx7QsE3xM9v9+3P+QtUr/8AMuHssm+rDoUufgVFYeUPNT6iK9t33TRSyjoDFHzF7A8r7mzYjtbw5BmDKTyVSMx8AAd/OKGrnEcHjLobGH3VlT3bKZmzGf8Az3+MjbuoMvj1BBxK4Pvv86Luz/AL95Q9661tG2Xu+8YRMmRCjxP0pHmhDbiNwb9Qp4hg+DXFj3lq0SuWbLe6JXTusE+IaLowOw6VUYTs1wVRBxJfrnvlZ9EyiplzhmAQMl50EgQty+ttmhj1IA0g6frb1E4h2Fw9wL7h2tswlZOe2TExmB5T1jQ0q8ZD1TE8plvguAcH+79kMcmuK5j+JiafxXHuE4OFD2EPS1aLRrGvu1geVZDxfhjYe4bd62VYbamCOqmoqASGBII21M61bzYtepyxOwp7cdrrmLBt2Dkwwmcuclwp0ZyF0XbTadDtJEsPhMpmM0ad0A94fd33j6wOdL96EZXKgkbFTkca+HdI30io4xrcgR4kxznl4z865yv0HUK9S6tvsCoA03Yay0d3KDOzTG0GdNaezBgPeEREqFcgDN5RGgOu23UVSWnY76D1NSAP2vpUnJL0KKN9v8EzCtZQ91GBM6zOjrBA/SDkT4jXWaYvOiy6M6sqvl0OkqR8WYnTkSTBNNKNZzE+H9iomJwwJkEj10/CjGW+wSSXSK6/dLEk7nU0yKUUMxzry7bKkgiCOVaUZmxdq7H97UpmB8Kjir7C9k8ZcTOuHfL45VJ8gxB+lMKViXtPGjTsXaC4XEXmkAymjlDGUeGo7x0086BbiFGIYFSNwQQQRyIO1XvZy45R8zEWwdAfhDHw3ZtoG3PkKN0Pjhykl8+fgveKXQLTgBpgkhiNo0Z+7pH3V8jAjQMxTaUQcXxarbKtuQcqTJBI+O4Ru3QcvrQtcaaVdF/FNckvb58/0uhMToKeBgRoKRkHKlggiKYyjLmrzsKs4614Zj/gavK6kn0wx7NWuWpJms77c2AuJIHNFP4j8q6uqGH9RXJ0TfZv7QH4abyFDdtuCypOUC6BuT0IAB590UN4zEteuveeC9x2dj4sSTHhJ0rq6tDIkdh3ZqLc0MV5XVxw8mBYrmBEeZn8KYuWSN4rq6lT2EVYuEHQ1JsF7jZc0T4A11dXSSpsaLdpD96zctgEODJjaKS927zK/L/SurqhF2totJU6TPExdwdPmRXhxzdB8zXV1USQrbCLsBYGIxQ95OS2M5XMe8cwAB8JM+lGfbDjbIWtCYTIDBK52c3MskElVUI50MkkAEKCD1dUVBSz0/RAcnwGMPwH3dq1cvYq9b96odEwqKiKPuz3l1EnqdSZJJJZvC9w+9ay3QwvZcjZQrd5gq++Ud24J0MksFPdYQI6uq9KWpdMl10W3FrAxuEZoCslv3iEwSrTcDAmO8GKHkOupOmPrxRp30/ct/0rq6s3hoq5R9mVnJqhbYxW5f4R/wDbSvbDBuQ+R8ejV1dWhxSQIzbH7dyNlX/H/wDanPekclP839a6uqbSKpj9q4rfcA9TTr2REx/iP9K6uqMtMqkmitxbKv6RVhlIAOaQZBgkRuI3qodiSSTJOpPjXV1bMf6TJk1IlcGxPu79tyA2VwYPn+PSjmMRexCpcvFi8ndlRVHJEBjnvv49erqrdJten/GJFXJImcW7IWruYTluKPjE6x1E61XcB7NFcOtw3IZiSIE5Z0kTpMDeK6urF5k32zaoqMrQScE7I4V1L3LYd10JaSDzmCd9aEu3fZNMNF6yYtsYKHdW/Z8PA7fh1dWyG4WzFk1NgZnjakl5rq6uA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2232" name="Picture 8" descr="http://www.thewagnerreview.org/wp-content/uploads/2013/11/Obama_AffordableCareAct.jpg"/>
          <p:cNvPicPr>
            <a:picLocks noChangeAspect="1" noChangeArrowheads="1"/>
          </p:cNvPicPr>
          <p:nvPr/>
        </p:nvPicPr>
        <p:blipFill rotWithShape="1">
          <a:blip r:embed="rId3" cstate="print"/>
          <a:srcRect l="-4" r="18572"/>
          <a:stretch/>
        </p:blipFill>
        <p:spPr bwMode="auto">
          <a:xfrm>
            <a:off x="3657601" y="737082"/>
            <a:ext cx="7955280" cy="5322188"/>
          </a:xfrm>
          <a:prstGeom prst="rect">
            <a:avLst/>
          </a:prstGeom>
          <a:noFill/>
        </p:spPr>
      </p:pic>
      <p:sp>
        <p:nvSpPr>
          <p:cNvPr id="7" name="Title 13"/>
          <p:cNvSpPr txBox="1">
            <a:spLocks/>
          </p:cNvSpPr>
          <p:nvPr/>
        </p:nvSpPr>
        <p:spPr>
          <a:xfrm>
            <a:off x="-723900" y="2682549"/>
            <a:ext cx="4248150" cy="3081205"/>
          </a:xfrm>
          <a:prstGeom prst="rect">
            <a:avLst/>
          </a:prstGeom>
        </p:spPr>
        <p:txBody>
          <a:bodyPr/>
          <a:lstStyle/>
          <a:p>
            <a:pPr algn="ctr" defTabSz="914400">
              <a:spcBef>
                <a:spcPct val="0"/>
              </a:spcBef>
              <a:defRPr/>
            </a:pPr>
            <a:r>
              <a:rPr lang="en-US" sz="4400" dirty="0" smtClean="0">
                <a:solidFill>
                  <a:schemeClr val="bg1"/>
                </a:solidFill>
                <a:latin typeface="Times New Roman" charset="0"/>
                <a:ea typeface="Times New Roman" charset="0"/>
                <a:cs typeface="Times New Roman" charset="0"/>
              </a:rPr>
              <a:t>Insurance Coverage</a:t>
            </a:r>
            <a:endParaRPr lang="en-US" sz="4400" dirty="0">
              <a:solidFill>
                <a:schemeClr val="bg1"/>
              </a:solidFill>
              <a:latin typeface="Times New Roman" charset="0"/>
              <a:ea typeface="Times New Roman" charset="0"/>
              <a:cs typeface="Times New Roman" charset="0"/>
            </a:endParaRPr>
          </a:p>
        </p:txBody>
      </p:sp>
      <p:sp>
        <p:nvSpPr>
          <p:cNvPr id="8" name="TextBox 7"/>
          <p:cNvSpPr txBox="1"/>
          <p:nvPr/>
        </p:nvSpPr>
        <p:spPr>
          <a:xfrm>
            <a:off x="3571877" y="6089215"/>
            <a:ext cx="4872036" cy="584775"/>
          </a:xfrm>
          <a:prstGeom prst="rect">
            <a:avLst/>
          </a:prstGeom>
          <a:noFill/>
        </p:spPr>
        <p:txBody>
          <a:bodyPr wrap="square" rtlCol="0">
            <a:spAutoFit/>
          </a:bodyPr>
          <a:lstStyle/>
          <a:p>
            <a:r>
              <a:rPr lang="en-US" sz="1600" dirty="0"/>
              <a:t>President Obama signing the Patient Protection and Affordable Care Act into law</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74" y="3405184"/>
            <a:ext cx="19053" cy="47632"/>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0604" y="833823"/>
            <a:ext cx="7075888" cy="5142721"/>
          </a:xfrm>
          <a:prstGeom prst="rect">
            <a:avLst/>
          </a:prstGeom>
        </p:spPr>
      </p:pic>
      <p:sp>
        <p:nvSpPr>
          <p:cNvPr id="4" name="TextBox 3"/>
          <p:cNvSpPr txBox="1"/>
          <p:nvPr/>
        </p:nvSpPr>
        <p:spPr>
          <a:xfrm>
            <a:off x="246390" y="1989394"/>
            <a:ext cx="2954010" cy="3416320"/>
          </a:xfrm>
          <a:prstGeom prst="rect">
            <a:avLst/>
          </a:prstGeom>
          <a:noFill/>
        </p:spPr>
        <p:txBody>
          <a:bodyPr wrap="square" rtlCol="0">
            <a:spAutoFit/>
          </a:bodyPr>
          <a:lstStyle/>
          <a:p>
            <a:r>
              <a:rPr lang="en-US" sz="3600" dirty="0" smtClean="0">
                <a:solidFill>
                  <a:schemeClr val="bg1"/>
                </a:solidFill>
                <a:latin typeface="Times New Roman" charset="0"/>
                <a:ea typeface="Times New Roman" charset="0"/>
                <a:cs typeface="Times New Roman" charset="0"/>
              </a:rPr>
              <a:t>United States Health Care Reform:</a:t>
            </a:r>
          </a:p>
          <a:p>
            <a:r>
              <a:rPr lang="en-US" sz="3600" dirty="0" smtClean="0">
                <a:solidFill>
                  <a:schemeClr val="bg1"/>
                </a:solidFill>
                <a:latin typeface="Times New Roman" charset="0"/>
                <a:ea typeface="Times New Roman" charset="0"/>
                <a:cs typeface="Times New Roman" charset="0"/>
              </a:rPr>
              <a:t>Progress To Date And Next Steps</a:t>
            </a:r>
            <a:endParaRPr lang="en-US" sz="3600" dirty="0">
              <a:solidFill>
                <a:schemeClr val="bg1"/>
              </a:solidFill>
              <a:latin typeface="Times New Roman" charset="0"/>
              <a:ea typeface="Times New Roman" charset="0"/>
              <a:cs typeface="Times New Roman" charset="0"/>
            </a:endParaRPr>
          </a:p>
        </p:txBody>
      </p:sp>
      <p:sp>
        <p:nvSpPr>
          <p:cNvPr id="5" name="TextBox 4"/>
          <p:cNvSpPr txBox="1"/>
          <p:nvPr/>
        </p:nvSpPr>
        <p:spPr>
          <a:xfrm>
            <a:off x="4672012" y="5976544"/>
            <a:ext cx="1670907" cy="492443"/>
          </a:xfrm>
          <a:prstGeom prst="rect">
            <a:avLst/>
          </a:prstGeom>
          <a:noFill/>
        </p:spPr>
        <p:txBody>
          <a:bodyPr wrap="none" rtlCol="0">
            <a:spAutoFit/>
          </a:bodyPr>
          <a:lstStyle/>
          <a:p>
            <a:r>
              <a:rPr lang="en-US" sz="1200" dirty="0"/>
              <a:t>Obama, B. </a:t>
            </a:r>
            <a:r>
              <a:rPr lang="en-US" sz="1200" i="1" dirty="0"/>
              <a:t>JAMA. </a:t>
            </a:r>
            <a:r>
              <a:rPr lang="en-US" sz="1200" dirty="0"/>
              <a:t>2016.</a:t>
            </a:r>
          </a:p>
          <a:p>
            <a:endParaRPr lang="en-US" sz="1400" dirty="0"/>
          </a:p>
        </p:txBody>
      </p:sp>
    </p:spTree>
    <p:extLst>
      <p:ext uri="{BB962C8B-B14F-4D97-AF65-F5344CB8AC3E}">
        <p14:creationId xmlns:p14="http://schemas.microsoft.com/office/powerpoint/2010/main" val="595853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guttmacher.org/graphics/infographics/aca-working-iud-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12" y="457196"/>
            <a:ext cx="7756981" cy="6100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62578" y="6280959"/>
            <a:ext cx="2621615" cy="276999"/>
          </a:xfrm>
          <a:prstGeom prst="rect">
            <a:avLst/>
          </a:prstGeom>
          <a:noFill/>
        </p:spPr>
        <p:txBody>
          <a:bodyPr wrap="none" rtlCol="0">
            <a:spAutoFit/>
          </a:bodyPr>
          <a:lstStyle/>
          <a:p>
            <a:pPr algn="ctr"/>
            <a:r>
              <a:rPr lang="en-US" sz="1200" dirty="0">
                <a:solidFill>
                  <a:schemeClr val="bg1"/>
                </a:solidFill>
              </a:rPr>
              <a:t>Image credit: the Guttmacher Institute</a:t>
            </a:r>
          </a:p>
        </p:txBody>
      </p:sp>
    </p:spTree>
    <p:extLst>
      <p:ext uri="{BB962C8B-B14F-4D97-AF65-F5344CB8AC3E}">
        <p14:creationId xmlns:p14="http://schemas.microsoft.com/office/powerpoint/2010/main" val="3813785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150" y="605"/>
            <a:ext cx="4771813" cy="6857395"/>
          </a:xfrm>
          <a:prstGeom prst="rect">
            <a:avLst/>
          </a:prstGeom>
        </p:spPr>
      </p:pic>
      <p:sp>
        <p:nvSpPr>
          <p:cNvPr id="3" name="TextBox 2"/>
          <p:cNvSpPr txBox="1"/>
          <p:nvPr/>
        </p:nvSpPr>
        <p:spPr>
          <a:xfrm>
            <a:off x="233363" y="1828800"/>
            <a:ext cx="3195637" cy="3477875"/>
          </a:xfrm>
          <a:prstGeom prst="rect">
            <a:avLst/>
          </a:prstGeom>
          <a:noFill/>
        </p:spPr>
        <p:txBody>
          <a:bodyPr wrap="square" rtlCol="0">
            <a:spAutoFit/>
          </a:bodyPr>
          <a:lstStyle/>
          <a:p>
            <a:r>
              <a:rPr lang="en-US" sz="4400" dirty="0" smtClean="0">
                <a:solidFill>
                  <a:schemeClr val="bg1"/>
                </a:solidFill>
                <a:latin typeface="Times New Roman" charset="0"/>
                <a:ea typeface="Times New Roman" charset="0"/>
                <a:cs typeface="Times New Roman" charset="0"/>
              </a:rPr>
              <a:t>“Docs Vs. Glocks”: Gun Safety, </a:t>
            </a:r>
          </a:p>
          <a:p>
            <a:r>
              <a:rPr lang="en-US" sz="4400" dirty="0" smtClean="0">
                <a:solidFill>
                  <a:schemeClr val="bg1"/>
                </a:solidFill>
                <a:latin typeface="Times New Roman" charset="0"/>
                <a:ea typeface="Times New Roman" charset="0"/>
                <a:cs typeface="Times New Roman" charset="0"/>
              </a:rPr>
              <a:t>Privacy, &amp; Free Speech</a:t>
            </a:r>
            <a:endParaRPr lang="en-US" sz="4400" dirty="0">
              <a:solidFill>
                <a:schemeClr val="bg1"/>
              </a:solidFill>
              <a:latin typeface="Times New Roman" charset="0"/>
              <a:ea typeface="Times New Roman" charset="0"/>
              <a:cs typeface="Times New Roman" charset="0"/>
            </a:endParaRPr>
          </a:p>
        </p:txBody>
      </p:sp>
      <p:sp>
        <p:nvSpPr>
          <p:cNvPr id="4" name="TextBox 3"/>
          <p:cNvSpPr txBox="1"/>
          <p:nvPr/>
        </p:nvSpPr>
        <p:spPr>
          <a:xfrm>
            <a:off x="9072563" y="5478125"/>
            <a:ext cx="2197205" cy="584775"/>
          </a:xfrm>
          <a:prstGeom prst="rect">
            <a:avLst/>
          </a:prstGeom>
          <a:noFill/>
        </p:spPr>
        <p:txBody>
          <a:bodyPr wrap="none" rtlCol="0">
            <a:spAutoFit/>
          </a:bodyPr>
          <a:lstStyle/>
          <a:p>
            <a:r>
              <a:rPr lang="en-US" sz="1600" dirty="0"/>
              <a:t>Image credit: American </a:t>
            </a:r>
            <a:endParaRPr lang="en-US" sz="1600" dirty="0" smtClean="0"/>
          </a:p>
          <a:p>
            <a:r>
              <a:rPr lang="en-US" sz="1600" dirty="0" smtClean="0"/>
              <a:t>Academy </a:t>
            </a:r>
            <a:r>
              <a:rPr lang="en-US" sz="1600" dirty="0"/>
              <a:t>of Pediatrics</a:t>
            </a:r>
          </a:p>
        </p:txBody>
      </p:sp>
    </p:spTree>
    <p:extLst>
      <p:ext uri="{BB962C8B-B14F-4D97-AF65-F5344CB8AC3E}">
        <p14:creationId xmlns:p14="http://schemas.microsoft.com/office/powerpoint/2010/main" val="4201905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1913" y="6286822"/>
            <a:ext cx="1985993" cy="276999"/>
          </a:xfrm>
          <a:prstGeom prst="rect">
            <a:avLst/>
          </a:prstGeom>
          <a:noFill/>
        </p:spPr>
        <p:txBody>
          <a:bodyPr wrap="none" rtlCol="0">
            <a:spAutoFit/>
          </a:bodyPr>
          <a:lstStyle/>
          <a:p>
            <a:r>
              <a:rPr lang="en-US" sz="1200" dirty="0"/>
              <a:t>Image credits: The Guardian </a:t>
            </a:r>
          </a:p>
        </p:txBody>
      </p:sp>
      <p:sp>
        <p:nvSpPr>
          <p:cNvPr id="8" name="Title 1"/>
          <p:cNvSpPr>
            <a:spLocks noGrp="1"/>
          </p:cNvSpPr>
          <p:nvPr>
            <p:ph sz="quarter" idx="12"/>
          </p:nvPr>
        </p:nvSpPr>
        <p:spPr>
          <a:xfrm>
            <a:off x="902515" y="485099"/>
            <a:ext cx="6737350" cy="920359"/>
          </a:xfrm>
        </p:spPr>
        <p:txBody>
          <a:bodyPr/>
          <a:lstStyle/>
          <a:p>
            <a:r>
              <a:rPr lang="en-US" dirty="0" smtClean="0"/>
              <a:t>Flint Water Crisis</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46" y="1578148"/>
            <a:ext cx="5120920" cy="4644367"/>
          </a:xfrm>
          <a:prstGeom prst="rect">
            <a:avLst/>
          </a:prstGeom>
        </p:spPr>
      </p:pic>
      <p:sp>
        <p:nvSpPr>
          <p:cNvPr id="7" name="TextBox 6"/>
          <p:cNvSpPr txBox="1"/>
          <p:nvPr/>
        </p:nvSpPr>
        <p:spPr>
          <a:xfrm>
            <a:off x="7391355" y="1368620"/>
            <a:ext cx="3422887" cy="440120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"Research is not supposed to be shared at press </a:t>
            </a:r>
            <a:r>
              <a:rPr lang="en-US" sz="2000" dirty="0" smtClean="0">
                <a:latin typeface="Arial" panose="020B0604020202020204" pitchFamily="34" charset="0"/>
                <a:cs typeface="Arial" panose="020B0604020202020204" pitchFamily="34" charset="0"/>
              </a:rPr>
              <a:t>conferences . . . We </a:t>
            </a:r>
            <a:r>
              <a:rPr lang="en-US" sz="2000" dirty="0">
                <a:latin typeface="Arial" panose="020B0604020202020204" pitchFamily="34" charset="0"/>
                <a:cs typeface="Arial" panose="020B0604020202020204" pitchFamily="34" charset="0"/>
              </a:rPr>
              <a:t>had an ethical, professional, moral responsibility to alert our community (to) what was going on</a:t>
            </a:r>
            <a:r>
              <a:rPr lang="en-US"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Dr. Mona Hanna-Attisha</a:t>
            </a:r>
          </a:p>
          <a:p>
            <a:r>
              <a:rPr lang="en-US" sz="2000" dirty="0" smtClean="0">
                <a:latin typeface="Arial" panose="020B0604020202020204" pitchFamily="34" charset="0"/>
                <a:cs typeface="Arial" panose="020B0604020202020204" pitchFamily="34" charset="0"/>
              </a:rPr>
              <a:t>CNN.com</a:t>
            </a:r>
          </a:p>
          <a:p>
            <a:endParaRPr lang="en-US" sz="2000" dirty="0" smtClean="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'Our mouths were ajar': Doctor's fight to expose Flint's water crisis</a:t>
            </a:r>
          </a:p>
        </p:txBody>
      </p:sp>
    </p:spTree>
    <p:extLst>
      <p:ext uri="{BB962C8B-B14F-4D97-AF65-F5344CB8AC3E}">
        <p14:creationId xmlns:p14="http://schemas.microsoft.com/office/powerpoint/2010/main" val="5503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9524328" y="5557837"/>
            <a:ext cx="5638801" cy="338554"/>
          </a:xfrm>
          <a:prstGeom prst="rect">
            <a:avLst/>
          </a:prstGeom>
          <a:noFill/>
          <a:ln w="9525">
            <a:noFill/>
            <a:miter lim="800000"/>
            <a:headEnd/>
            <a:tailEnd/>
          </a:ln>
        </p:spPr>
        <p:txBody>
          <a:bodyPr wrap="square">
            <a:spAutoFit/>
          </a:bodyPr>
          <a:lstStyle/>
          <a:p>
            <a:r>
              <a:rPr lang="en-US" sz="1600" i="1" dirty="0"/>
              <a:t>NEJM</a:t>
            </a:r>
            <a:r>
              <a:rPr lang="en-US" sz="1600" dirty="0"/>
              <a:t> 2012</a:t>
            </a:r>
          </a:p>
        </p:txBody>
      </p:sp>
      <p:pic>
        <p:nvPicPr>
          <p:cNvPr id="65539" name="Picture 3"/>
          <p:cNvPicPr>
            <a:picLocks noChangeAspect="1" noChangeArrowheads="1"/>
          </p:cNvPicPr>
          <p:nvPr/>
        </p:nvPicPr>
        <p:blipFill>
          <a:blip r:embed="rId3" cstate="print"/>
          <a:srcRect/>
          <a:stretch>
            <a:fillRect/>
          </a:stretch>
        </p:blipFill>
        <p:spPr bwMode="auto">
          <a:xfrm>
            <a:off x="857920" y="1585913"/>
            <a:ext cx="10399957" cy="36956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000" dirty="0" smtClean="0"/>
              <a:t>Why </a:t>
            </a:r>
            <a:r>
              <a:rPr lang="en-US" sz="6000" dirty="0" smtClean="0"/>
              <a:t>Adolescent Reproductive </a:t>
            </a:r>
            <a:r>
              <a:rPr lang="en-US" sz="6000" dirty="0" smtClean="0"/>
              <a:t>Health Advocacy?</a:t>
            </a:r>
            <a:endParaRPr lang="en-US" sz="6000" dirty="0"/>
          </a:p>
        </p:txBody>
      </p:sp>
      <p:sp>
        <p:nvSpPr>
          <p:cNvPr id="2" name="Text Placeholder 1"/>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a:xfrm>
            <a:off x="376335" y="1276738"/>
            <a:ext cx="2720220" cy="4224035"/>
          </a:xfrm>
        </p:spPr>
        <p:txBody>
          <a:bodyPr>
            <a:noAutofit/>
          </a:bodyPr>
          <a:lstStyle/>
          <a:p>
            <a:r>
              <a:rPr lang="en-US" dirty="0" smtClean="0">
                <a:latin typeface="+mj-lt"/>
              </a:rPr>
              <a:t>Adolescents Need </a:t>
            </a:r>
            <a:r>
              <a:rPr lang="en-US" dirty="0" smtClean="0">
                <a:latin typeface="+mj-lt"/>
              </a:rPr>
              <a:t>Physicians</a:t>
            </a:r>
            <a:r>
              <a:rPr lang="en-US" dirty="0" smtClean="0">
                <a:latin typeface="+mj-lt"/>
              </a:rPr>
              <a:t> </a:t>
            </a:r>
            <a:r>
              <a:rPr lang="en-US" dirty="0" smtClean="0">
                <a:latin typeface="+mj-lt"/>
              </a:rPr>
              <a:t/>
            </a:r>
            <a:br>
              <a:rPr lang="en-US" dirty="0" smtClean="0">
                <a:latin typeface="+mj-lt"/>
              </a:rPr>
            </a:br>
            <a:r>
              <a:rPr lang="en-US" dirty="0" smtClean="0">
                <a:latin typeface="+mj-lt"/>
              </a:rPr>
              <a:t>to Advocate on Their Behalf</a:t>
            </a:r>
          </a:p>
        </p:txBody>
      </p:sp>
      <p:pic>
        <p:nvPicPr>
          <p:cNvPr id="11266" name="Content Placeholder 5" descr="200299257-001.jpg"/>
          <p:cNvPicPr>
            <a:picLocks noGrp="1" noChangeAspect="1"/>
          </p:cNvPicPr>
          <p:nvPr>
            <p:ph sz="quarter" idx="10"/>
          </p:nvPr>
        </p:nvPicPr>
        <p:blipFill>
          <a:blip r:embed="rId3"/>
          <a:stretch>
            <a:fillRect/>
          </a:stretch>
        </p:blipFill>
        <p:spPr>
          <a:xfrm>
            <a:off x="3595598" y="2191139"/>
            <a:ext cx="1791073" cy="2690326"/>
          </a:xfrm>
        </p:spPr>
      </p:pic>
      <p:pic>
        <p:nvPicPr>
          <p:cNvPr id="11268" name="Picture 6" descr="75287555.jpg"/>
          <p:cNvPicPr>
            <a:picLocks noChangeAspect="1"/>
          </p:cNvPicPr>
          <p:nvPr/>
        </p:nvPicPr>
        <p:blipFill>
          <a:blip r:embed="rId4"/>
          <a:srcRect/>
          <a:stretch>
            <a:fillRect/>
          </a:stretch>
        </p:blipFill>
        <p:spPr bwMode="auto">
          <a:xfrm>
            <a:off x="5885714" y="1571830"/>
            <a:ext cx="2615203" cy="3928943"/>
          </a:xfrm>
          <a:prstGeom prst="rect">
            <a:avLst/>
          </a:prstGeom>
          <a:noFill/>
          <a:ln w="9525">
            <a:noFill/>
            <a:miter lim="800000"/>
            <a:headEnd/>
            <a:tailEnd/>
          </a:ln>
        </p:spPr>
      </p:pic>
      <p:pic>
        <p:nvPicPr>
          <p:cNvPr id="11269" name="Picture 7" descr="200299630-001.jpg"/>
          <p:cNvPicPr>
            <a:picLocks noChangeAspect="1"/>
          </p:cNvPicPr>
          <p:nvPr/>
        </p:nvPicPr>
        <p:blipFill>
          <a:blip r:embed="rId5"/>
          <a:srcRect/>
          <a:stretch>
            <a:fillRect/>
          </a:stretch>
        </p:blipFill>
        <p:spPr bwMode="auto">
          <a:xfrm>
            <a:off x="9962277" y="209939"/>
            <a:ext cx="1584325" cy="2381250"/>
          </a:xfrm>
          <a:prstGeom prst="rect">
            <a:avLst/>
          </a:prstGeom>
          <a:noFill/>
          <a:ln w="9525">
            <a:noFill/>
            <a:miter lim="800000"/>
            <a:headEnd/>
            <a:tailEnd/>
          </a:ln>
        </p:spPr>
      </p:pic>
      <p:pic>
        <p:nvPicPr>
          <p:cNvPr id="11270" name="Picture 8" descr="200246698-001.jpg"/>
          <p:cNvPicPr>
            <a:picLocks noChangeAspect="1"/>
          </p:cNvPicPr>
          <p:nvPr/>
        </p:nvPicPr>
        <p:blipFill>
          <a:blip r:embed="rId6"/>
          <a:srcRect/>
          <a:stretch>
            <a:fillRect/>
          </a:stretch>
        </p:blipFill>
        <p:spPr bwMode="auto">
          <a:xfrm>
            <a:off x="8999960" y="2970715"/>
            <a:ext cx="2233613" cy="2773362"/>
          </a:xfrm>
          <a:prstGeom prst="rect">
            <a:avLst/>
          </a:prstGeom>
          <a:noFill/>
          <a:ln w="9525">
            <a:noFill/>
            <a:miter lim="800000"/>
            <a:headEnd/>
            <a:tailEnd/>
          </a:ln>
        </p:spPr>
      </p:pic>
      <p:sp>
        <p:nvSpPr>
          <p:cNvPr id="2" name="TextBox 1"/>
          <p:cNvSpPr txBox="1"/>
          <p:nvPr/>
        </p:nvSpPr>
        <p:spPr>
          <a:xfrm>
            <a:off x="4030824" y="6384085"/>
            <a:ext cx="2270750" cy="369332"/>
          </a:xfrm>
          <a:prstGeom prst="rect">
            <a:avLst/>
          </a:prstGeom>
          <a:noFill/>
        </p:spPr>
        <p:txBody>
          <a:bodyPr wrap="none" rtlCol="0">
            <a:spAutoFit/>
          </a:bodyPr>
          <a:lstStyle/>
          <a:p>
            <a:r>
              <a:rPr lang="en-US" dirty="0" smtClean="0"/>
              <a:t>Source:  Getty Images</a:t>
            </a:r>
            <a:endParaRPr lang="en-US" dirty="0"/>
          </a:p>
        </p:txBody>
      </p:sp>
    </p:spTree>
    <p:extLst>
      <p:ext uri="{BB962C8B-B14F-4D97-AF65-F5344CB8AC3E}">
        <p14:creationId xmlns:p14="http://schemas.microsoft.com/office/powerpoint/2010/main" val="1859128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Disclosures</a:t>
            </a:r>
            <a:endParaRPr lang="en-US" sz="4400" dirty="0"/>
          </a:p>
        </p:txBody>
      </p:sp>
      <p:sp>
        <p:nvSpPr>
          <p:cNvPr id="3" name="Content Placeholder 2"/>
          <p:cNvSpPr>
            <a:spLocks noGrp="1"/>
          </p:cNvSpPr>
          <p:nvPr>
            <p:ph sz="quarter" idx="10"/>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914400"/>
          </a:xfrm>
        </p:spPr>
        <p:txBody>
          <a:bodyPr/>
          <a:lstStyle/>
          <a:p>
            <a:r>
              <a:rPr lang="en-US" dirty="0" smtClean="0">
                <a:latin typeface="+mj-lt"/>
              </a:rPr>
              <a:t>Policy Issues Affecting Adolescent SRH</a:t>
            </a:r>
            <a:endParaRPr lang="en-US" dirty="0">
              <a:latin typeface="+mj-lt"/>
            </a:endParaRPr>
          </a:p>
        </p:txBody>
      </p:sp>
      <p:sp>
        <p:nvSpPr>
          <p:cNvPr id="3" name="Content Placeholder 2"/>
          <p:cNvSpPr>
            <a:spLocks noGrp="1"/>
          </p:cNvSpPr>
          <p:nvPr>
            <p:ph sz="quarter" idx="10"/>
          </p:nvPr>
        </p:nvSpPr>
        <p:spPr>
          <a:xfrm>
            <a:off x="4016414" y="990599"/>
            <a:ext cx="7261185" cy="4757057"/>
          </a:xfrm>
        </p:spPr>
        <p:txBody>
          <a:bodyPr/>
          <a:lstStyle/>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Restrictions on contraception and abortion</a:t>
            </a:r>
          </a:p>
          <a:p>
            <a:r>
              <a:rPr lang="en-US" dirty="0" smtClean="0">
                <a:latin typeface="Arial" panose="020B0604020202020204" pitchFamily="34" charset="0"/>
                <a:cs typeface="Arial" panose="020B0604020202020204" pitchFamily="34" charset="0"/>
              </a:rPr>
              <a:t>Sexuality </a:t>
            </a:r>
            <a:r>
              <a:rPr lang="en-US" dirty="0">
                <a:latin typeface="Arial" panose="020B0604020202020204" pitchFamily="34" charset="0"/>
                <a:cs typeface="Arial" panose="020B0604020202020204" pitchFamily="34" charset="0"/>
              </a:rPr>
              <a:t>education policies and funding</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Confidentiality and Explanation of Benefits (EOBs)</a:t>
            </a:r>
          </a:p>
          <a:p>
            <a:r>
              <a:rPr lang="en-US" dirty="0" smtClean="0">
                <a:latin typeface="Arial" panose="020B0604020202020204" pitchFamily="34" charset="0"/>
                <a:cs typeface="Arial" panose="020B0604020202020204" pitchFamily="34" charset="0"/>
              </a:rPr>
              <a:t>Emergency Contraception Over-the-Counter (EC OTC), Rx only, age restrictions</a:t>
            </a:r>
          </a:p>
          <a:p>
            <a:r>
              <a:rPr lang="en-US" dirty="0" smtClean="0">
                <a:latin typeface="Arial" panose="020B0604020202020204" pitchFamily="34" charset="0"/>
                <a:cs typeface="Arial" panose="020B0604020202020204" pitchFamily="34" charset="0"/>
              </a:rPr>
              <a:t>HPV vaccination policies</a:t>
            </a:r>
          </a:p>
          <a:p>
            <a:r>
              <a:rPr lang="en-US" dirty="0" smtClean="0">
                <a:latin typeface="Arial" panose="020B0604020202020204" pitchFamily="34" charset="0"/>
                <a:cs typeface="Arial" panose="020B0604020202020204" pitchFamily="34" charset="0"/>
              </a:rPr>
              <a:t>Condom distribution in schools</a:t>
            </a:r>
          </a:p>
        </p:txBody>
      </p:sp>
    </p:spTree>
    <p:extLst>
      <p:ext uri="{BB962C8B-B14F-4D97-AF65-F5344CB8AC3E}">
        <p14:creationId xmlns:p14="http://schemas.microsoft.com/office/powerpoint/2010/main" val="1860716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choiceproject.wustl.edu/ChoiceProject/img/headerLogo.png"/>
          <p:cNvPicPr>
            <a:picLocks noChangeAspect="1" noChangeArrowheads="1"/>
          </p:cNvPicPr>
          <p:nvPr/>
        </p:nvPicPr>
        <p:blipFill>
          <a:blip r:embed="rId3" cstate="print"/>
          <a:srcRect/>
          <a:stretch>
            <a:fillRect/>
          </a:stretch>
        </p:blipFill>
        <p:spPr bwMode="auto">
          <a:xfrm>
            <a:off x="1069358" y="1955801"/>
            <a:ext cx="3077191" cy="3209560"/>
          </a:xfrm>
          <a:prstGeom prst="rect">
            <a:avLst/>
          </a:prstGeom>
          <a:noFill/>
        </p:spPr>
      </p:pic>
      <p:sp>
        <p:nvSpPr>
          <p:cNvPr id="4" name="Rectangle 4"/>
          <p:cNvSpPr txBox="1">
            <a:spLocks noChangeArrowheads="1"/>
          </p:cNvSpPr>
          <p:nvPr/>
        </p:nvSpPr>
        <p:spPr bwMode="auto">
          <a:xfrm>
            <a:off x="5810250" y="6059488"/>
            <a:ext cx="6381750" cy="363537"/>
          </a:xfrm>
          <a:prstGeom prst="rect">
            <a:avLst/>
          </a:prstGeom>
          <a:noFill/>
          <a:ln cap="flat">
            <a:round/>
            <a:headEnd/>
            <a:tailEnd/>
          </a:ln>
        </p:spPr>
        <p:txBody>
          <a:bodyPr vert="horz" wrap="square" lIns="0" tIns="13607" rIns="0" bIns="0" numCol="1" anchor="ctr" anchorCtr="0" compatLnSpc="1">
            <a:prstTxWarp prst="textNoShape">
              <a:avLst/>
            </a:prstTxWarp>
          </a:bodyPr>
          <a:lstStyle/>
          <a:p>
            <a:pPr defTabSz="914400">
              <a:spcBef>
                <a:spcPct val="0"/>
              </a:spcBef>
              <a:tabLst>
                <a:tab pos="723900" algn="l"/>
                <a:tab pos="1447800" algn="l"/>
                <a:tab pos="2171700" algn="l"/>
                <a:tab pos="2895600" algn="l"/>
                <a:tab pos="3619500" algn="l"/>
                <a:tab pos="4343400" algn="l"/>
                <a:tab pos="5067300" algn="l"/>
                <a:tab pos="5791200" algn="l"/>
              </a:tabLst>
              <a:defRPr/>
            </a:pPr>
            <a:r>
              <a:rPr lang="en-US" sz="1400" dirty="0">
                <a:cs typeface="Arial Unicode MS" pitchFamily="32" charset="0"/>
              </a:rPr>
              <a:t>Winner B, </a:t>
            </a:r>
            <a:r>
              <a:rPr lang="en-US" sz="1400" i="1" dirty="0">
                <a:cs typeface="Arial Unicode MS" pitchFamily="32" charset="0"/>
              </a:rPr>
              <a:t>et al</a:t>
            </a:r>
            <a:r>
              <a:rPr lang="en-US" sz="1400" dirty="0">
                <a:cs typeface="Arial Unicode MS" pitchFamily="32" charset="0"/>
              </a:rPr>
              <a:t>. </a:t>
            </a:r>
            <a:r>
              <a:rPr lang="en-US" sz="1400" i="1" dirty="0">
                <a:cs typeface="Arial Unicode MS" pitchFamily="32" charset="0"/>
              </a:rPr>
              <a:t>N Engl J Med </a:t>
            </a:r>
            <a:r>
              <a:rPr lang="en-US" sz="1400" dirty="0">
                <a:cs typeface="Arial Unicode MS" pitchFamily="32" charset="0"/>
              </a:rPr>
              <a:t>2012.</a:t>
            </a:r>
          </a:p>
        </p:txBody>
      </p:sp>
      <p:graphicFrame>
        <p:nvGraphicFramePr>
          <p:cNvPr id="5" name="Chart 4"/>
          <p:cNvGraphicFramePr/>
          <p:nvPr>
            <p:extLst>
              <p:ext uri="{D42A27DB-BD31-4B8C-83A1-F6EECF244321}">
                <p14:modId xmlns:p14="http://schemas.microsoft.com/office/powerpoint/2010/main" val="893519224"/>
              </p:ext>
            </p:extLst>
          </p:nvPr>
        </p:nvGraphicFramePr>
        <p:xfrm>
          <a:off x="4658696" y="1524000"/>
          <a:ext cx="6172200" cy="4521200"/>
        </p:xfrm>
        <a:graphic>
          <a:graphicData uri="http://schemas.openxmlformats.org/drawingml/2006/chart">
            <c:chart xmlns:c="http://schemas.openxmlformats.org/drawingml/2006/chart" xmlns:r="http://schemas.openxmlformats.org/officeDocument/2006/relationships" r:id="rId4"/>
          </a:graphicData>
        </a:graphic>
      </p:graphicFrame>
      <p:sp>
        <p:nvSpPr>
          <p:cNvPr id="2" name="Content Placeholder 1"/>
          <p:cNvSpPr>
            <a:spLocks noGrp="1"/>
          </p:cNvSpPr>
          <p:nvPr>
            <p:ph sz="quarter" idx="12"/>
          </p:nvPr>
        </p:nvSpPr>
        <p:spPr>
          <a:xfrm>
            <a:off x="1007446" y="579825"/>
            <a:ext cx="5407642" cy="920359"/>
          </a:xfrm>
        </p:spPr>
        <p:txBody>
          <a:bodyPr>
            <a:normAutofit/>
          </a:bodyPr>
          <a:lstStyle/>
          <a:p>
            <a:r>
              <a:rPr lang="en-US" sz="4000" dirty="0" smtClean="0">
                <a:solidFill>
                  <a:srgbClr val="007FC5"/>
                </a:solidFill>
              </a:rPr>
              <a:t>Access To Contraception</a:t>
            </a:r>
          </a:p>
          <a:p>
            <a:endParaRPr lang="en-US" sz="4000" dirty="0">
              <a:solidFill>
                <a:srgbClr val="007FC5"/>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44074" y="5908409"/>
            <a:ext cx="2100263" cy="523220"/>
          </a:xfrm>
          <a:prstGeom prst="rect">
            <a:avLst/>
          </a:prstGeom>
        </p:spPr>
        <p:txBody>
          <a:bodyPr wrap="square">
            <a:spAutoFit/>
          </a:bodyPr>
          <a:lstStyle/>
          <a:p>
            <a:r>
              <a:rPr lang="en-US" sz="1400" dirty="0"/>
              <a:t>Image credit: the Guttmacher Institute</a:t>
            </a:r>
          </a:p>
        </p:txBody>
      </p:sp>
      <p:pic>
        <p:nvPicPr>
          <p:cNvPr id="147458" name="Picture 2" descr="In 2011, the US abortion rate reached its lowest level since 19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785" y="1803575"/>
            <a:ext cx="5895426" cy="50544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2"/>
          </p:nvPr>
        </p:nvSpPr>
        <p:spPr>
          <a:xfrm>
            <a:off x="835996" y="578044"/>
            <a:ext cx="9451004" cy="920359"/>
          </a:xfrm>
        </p:spPr>
        <p:txBody>
          <a:bodyPr>
            <a:noAutofit/>
          </a:bodyPr>
          <a:lstStyle/>
          <a:p>
            <a:r>
              <a:rPr lang="en-US" dirty="0" smtClean="0">
                <a:solidFill>
                  <a:srgbClr val="007FC5"/>
                </a:solidFill>
              </a:rPr>
              <a:t>Unintended Pregnancy &amp; Abortion Decline With Contraceptive Use</a:t>
            </a:r>
          </a:p>
          <a:p>
            <a:endParaRPr lang="en-US" dirty="0">
              <a:solidFill>
                <a:srgbClr val="007FC5"/>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600" y="6219648"/>
            <a:ext cx="6477000" cy="338554"/>
          </a:xfrm>
          <a:prstGeom prst="rect">
            <a:avLst/>
          </a:prstGeom>
        </p:spPr>
        <p:txBody>
          <a:bodyPr wrap="square">
            <a:spAutoFit/>
          </a:bodyPr>
          <a:lstStyle/>
          <a:p>
            <a:r>
              <a:rPr lang="en-US" sz="1600" dirty="0"/>
              <a:t>Adapted from https://www.guttmacher.org</a:t>
            </a:r>
          </a:p>
        </p:txBody>
      </p:sp>
      <p:pic>
        <p:nvPicPr>
          <p:cNvPr id="6" name="Picture 4" descr="Guttmacher_brick"/>
          <p:cNvPicPr>
            <a:picLocks noChangeAspect="1" noChangeArrowheads="1"/>
          </p:cNvPicPr>
          <p:nvPr/>
        </p:nvPicPr>
        <p:blipFill>
          <a:blip r:embed="rId3" cstate="print"/>
          <a:srcRect/>
          <a:stretch>
            <a:fillRect/>
          </a:stretch>
        </p:blipFill>
        <p:spPr bwMode="auto">
          <a:xfrm>
            <a:off x="9516553" y="5908586"/>
            <a:ext cx="533400" cy="583933"/>
          </a:xfrm>
          <a:prstGeom prst="rect">
            <a:avLst/>
          </a:prstGeom>
          <a:noFill/>
          <a:ln w="9525">
            <a:noFill/>
            <a:miter lim="800000"/>
            <a:headEnd/>
            <a:tailEnd/>
          </a:ln>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754" y="2057255"/>
            <a:ext cx="5200993" cy="4082174"/>
          </a:xfrm>
          <a:prstGeom prst="rect">
            <a:avLst/>
          </a:prstGeom>
        </p:spPr>
      </p:pic>
      <p:cxnSp>
        <p:nvCxnSpPr>
          <p:cNvPr id="11" name="Straight Arrow Connector 10"/>
          <p:cNvCxnSpPr/>
          <p:nvPr/>
        </p:nvCxnSpPr>
        <p:spPr>
          <a:xfrm flipH="1">
            <a:off x="6849553" y="3393985"/>
            <a:ext cx="1066800"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163753" y="3927385"/>
            <a:ext cx="1752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849553" y="4460785"/>
            <a:ext cx="106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07535" y="2567453"/>
            <a:ext cx="2987485" cy="338554"/>
          </a:xfrm>
          <a:prstGeom prst="rect">
            <a:avLst/>
          </a:prstGeom>
          <a:noFill/>
        </p:spPr>
        <p:txBody>
          <a:bodyPr wrap="none" rtlCol="0">
            <a:spAutoFit/>
          </a:bodyPr>
          <a:lstStyle/>
          <a:p>
            <a:r>
              <a:rPr lang="en-US" sz="1600" u="sng" dirty="0"/>
              <a:t>Among U.S. women aged 15 – 19:</a:t>
            </a:r>
          </a:p>
        </p:txBody>
      </p:sp>
      <p:sp>
        <p:nvSpPr>
          <p:cNvPr id="18" name="TextBox 17"/>
          <p:cNvSpPr txBox="1"/>
          <p:nvPr/>
        </p:nvSpPr>
        <p:spPr>
          <a:xfrm>
            <a:off x="7916354" y="3076102"/>
            <a:ext cx="2292615" cy="584775"/>
          </a:xfrm>
          <a:prstGeom prst="rect">
            <a:avLst/>
          </a:prstGeom>
          <a:noFill/>
          <a:ln>
            <a:solidFill>
              <a:srgbClr val="FF0000"/>
            </a:solidFill>
          </a:ln>
        </p:spPr>
        <p:txBody>
          <a:bodyPr wrap="none" rtlCol="0">
            <a:spAutoFit/>
          </a:bodyPr>
          <a:lstStyle/>
          <a:p>
            <a:r>
              <a:rPr lang="en-US" sz="1600" dirty="0"/>
              <a:t>% using 1+ contraceptive</a:t>
            </a:r>
          </a:p>
          <a:p>
            <a:r>
              <a:rPr lang="en-US" sz="1600" dirty="0"/>
              <a:t>methods at last sex</a:t>
            </a:r>
          </a:p>
        </p:txBody>
      </p:sp>
      <p:sp>
        <p:nvSpPr>
          <p:cNvPr id="19" name="TextBox 18"/>
          <p:cNvSpPr txBox="1"/>
          <p:nvPr/>
        </p:nvSpPr>
        <p:spPr>
          <a:xfrm>
            <a:off x="7940856" y="4305722"/>
            <a:ext cx="2574744" cy="338554"/>
          </a:xfrm>
          <a:prstGeom prst="rect">
            <a:avLst/>
          </a:prstGeom>
          <a:noFill/>
          <a:ln>
            <a:solidFill>
              <a:srgbClr val="FF0000"/>
            </a:solidFill>
          </a:ln>
        </p:spPr>
        <p:txBody>
          <a:bodyPr wrap="none" rtlCol="0">
            <a:spAutoFit/>
          </a:bodyPr>
          <a:lstStyle/>
          <a:p>
            <a:r>
              <a:rPr lang="en-US" sz="1600" dirty="0"/>
              <a:t>% sexually active in last year</a:t>
            </a:r>
          </a:p>
        </p:txBody>
      </p:sp>
      <p:sp>
        <p:nvSpPr>
          <p:cNvPr id="20" name="TextBox 19"/>
          <p:cNvSpPr txBox="1"/>
          <p:nvPr/>
        </p:nvSpPr>
        <p:spPr>
          <a:xfrm>
            <a:off x="7916354" y="3676591"/>
            <a:ext cx="1729641" cy="584775"/>
          </a:xfrm>
          <a:prstGeom prst="rect">
            <a:avLst/>
          </a:prstGeom>
          <a:noFill/>
          <a:ln>
            <a:solidFill>
              <a:srgbClr val="FF0000"/>
            </a:solidFill>
          </a:ln>
        </p:spPr>
        <p:txBody>
          <a:bodyPr wrap="none" rtlCol="0">
            <a:spAutoFit/>
          </a:bodyPr>
          <a:lstStyle/>
          <a:p>
            <a:r>
              <a:rPr lang="en-US" sz="1600" dirty="0"/>
              <a:t>Pregnancy rate </a:t>
            </a:r>
          </a:p>
          <a:p>
            <a:r>
              <a:rPr lang="en-US" sz="1600" dirty="0"/>
              <a:t>(per 1000 women)</a:t>
            </a:r>
          </a:p>
        </p:txBody>
      </p:sp>
      <p:sp>
        <p:nvSpPr>
          <p:cNvPr id="22" name="Rectangle 21"/>
          <p:cNvSpPr/>
          <p:nvPr/>
        </p:nvSpPr>
        <p:spPr>
          <a:xfrm>
            <a:off x="3810000" y="4055478"/>
            <a:ext cx="2705100" cy="592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
          <p:cNvSpPr txBox="1">
            <a:spLocks noGrp="1" noChangeArrowheads="1"/>
          </p:cNvSpPr>
          <p:nvPr>
            <p:ph sz="quarter" idx="12"/>
          </p:nvPr>
        </p:nvSpPr>
        <p:spPr>
          <a:xfrm>
            <a:off x="1007446" y="648918"/>
            <a:ext cx="9387574" cy="920359"/>
          </a:xfrm>
          <a:prstGeom prst="rect">
            <a:avLst/>
          </a:prstGeom>
        </p:spPr>
        <p:txBody>
          <a:bodyPr>
            <a:noAutofit/>
          </a:bodyPr>
          <a:lstStyle/>
          <a:p>
            <a:pPr defTabSz="914400">
              <a:spcBef>
                <a:spcPct val="0"/>
              </a:spcBef>
              <a:defRPr/>
            </a:pPr>
            <a:r>
              <a:rPr lang="en-US" dirty="0" smtClean="0">
                <a:solidFill>
                  <a:srgbClr val="007FC5"/>
                </a:solidFill>
              </a:rPr>
              <a:t>Adolescent Pregnancy Rates Decline Due To Improved Contraceptive Use</a:t>
            </a:r>
            <a:endParaRPr lang="en-US" dirty="0">
              <a:solidFill>
                <a:srgbClr val="007FC5"/>
              </a:solidFill>
            </a:endParaRPr>
          </a:p>
        </p:txBody>
      </p:sp>
    </p:spTree>
    <p:extLst>
      <p:ext uri="{BB962C8B-B14F-4D97-AF65-F5344CB8AC3E}">
        <p14:creationId xmlns:p14="http://schemas.microsoft.com/office/powerpoint/2010/main" val="939761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5272088" y="675524"/>
            <a:ext cx="5773707" cy="6045033"/>
          </a:xfrm>
        </p:spPr>
      </p:pic>
      <p:sp>
        <p:nvSpPr>
          <p:cNvPr id="2" name="Title 1"/>
          <p:cNvSpPr>
            <a:spLocks noGrp="1"/>
          </p:cNvSpPr>
          <p:nvPr>
            <p:ph type="title" idx="4294967295"/>
          </p:nvPr>
        </p:nvSpPr>
        <p:spPr>
          <a:xfrm>
            <a:off x="444473" y="204787"/>
            <a:ext cx="4427565" cy="5824538"/>
          </a:xfrm>
        </p:spPr>
        <p:txBody>
          <a:bodyPr>
            <a:normAutofit/>
          </a:bodyPr>
          <a:lstStyle/>
          <a:p>
            <a:r>
              <a:rPr lang="en-US" sz="3600" dirty="0" smtClean="0">
                <a:solidFill>
                  <a:srgbClr val="007FC5"/>
                </a:solidFill>
              </a:rPr>
              <a:t>Adolescent Pregnancy In U.S. Compared To Similar Countries</a:t>
            </a:r>
            <a:endParaRPr lang="en-US" sz="3600" dirty="0">
              <a:solidFill>
                <a:srgbClr val="007FC5"/>
              </a:solidFill>
            </a:endParaRPr>
          </a:p>
        </p:txBody>
      </p:sp>
      <p:sp>
        <p:nvSpPr>
          <p:cNvPr id="5" name="Rectangle 4"/>
          <p:cNvSpPr/>
          <p:nvPr/>
        </p:nvSpPr>
        <p:spPr>
          <a:xfrm>
            <a:off x="5494386" y="675524"/>
            <a:ext cx="754010" cy="251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059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Sex Education</a:t>
            </a:r>
            <a:endParaRPr lang="en-US" sz="4400" dirty="0"/>
          </a:p>
        </p:txBody>
      </p:sp>
      <p:pic>
        <p:nvPicPr>
          <p:cNvPr id="4" name="Content Placeholder 3" descr="Screen Shot 2016-11-08 at 4.41.11 PM.png"/>
          <p:cNvPicPr>
            <a:picLocks noGrp="1" noChangeAspect="1"/>
          </p:cNvPicPr>
          <p:nvPr>
            <p:ph sz="quarter" idx="10"/>
          </p:nvPr>
        </p:nvPicPr>
        <p:blipFill>
          <a:blip r:embed="rId3"/>
          <a:srcRect t="-7771" b="-7771"/>
          <a:stretch>
            <a:fillRect/>
          </a:stretch>
        </p:blipFill>
        <p:spPr>
          <a:xfrm>
            <a:off x="3724478" y="895739"/>
            <a:ext cx="7553121" cy="5150498"/>
          </a:xfrm>
        </p:spPr>
      </p:pic>
    </p:spTree>
    <p:extLst>
      <p:ext uri="{BB962C8B-B14F-4D97-AF65-F5344CB8AC3E}">
        <p14:creationId xmlns:p14="http://schemas.microsoft.com/office/powerpoint/2010/main" val="734418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Youth Access to Sexual Health Services Act of 2017</a:t>
            </a:r>
            <a:endParaRPr lang="en-US" dirty="0"/>
          </a:p>
        </p:txBody>
      </p:sp>
      <p:sp>
        <p:nvSpPr>
          <p:cNvPr id="3" name="Content Placeholder 2"/>
          <p:cNvSpPr>
            <a:spLocks noGrp="1"/>
          </p:cNvSpPr>
          <p:nvPr>
            <p:ph sz="quarter" idx="10"/>
          </p:nvPr>
        </p:nvSpPr>
        <p:spPr>
          <a:xfrm>
            <a:off x="3587620" y="180919"/>
            <a:ext cx="7086600" cy="1981200"/>
          </a:xfrm>
        </p:spPr>
        <p:txBody>
          <a:bodyPr/>
          <a:lstStyle/>
          <a:p>
            <a:r>
              <a:rPr lang="en-US" dirty="0" smtClean="0"/>
              <a:t>Senator Mazie K. Hirono (D-HI)</a:t>
            </a:r>
          </a:p>
          <a:p>
            <a:r>
              <a:rPr lang="en-US" dirty="0" smtClean="0"/>
              <a:t>Congresswoman Alma Adams (D-NC-12</a:t>
            </a:r>
            <a:r>
              <a:rPr lang="en-US" dirty="0" smtClean="0"/>
              <a:t>)</a:t>
            </a:r>
            <a:endParaRPr lang="en-US" dirty="0" smtClean="0"/>
          </a:p>
          <a:p>
            <a:r>
              <a:rPr lang="en-US" dirty="0" smtClean="0"/>
              <a:t>First introduced in 2016</a:t>
            </a:r>
          </a:p>
        </p:txBody>
      </p:sp>
      <p:pic>
        <p:nvPicPr>
          <p:cNvPr id="4" name="Picture 3" descr="Screen Shot 2017-09-01 at 1.55.46 PM.png"/>
          <p:cNvPicPr>
            <a:picLocks noChangeAspect="1"/>
          </p:cNvPicPr>
          <p:nvPr/>
        </p:nvPicPr>
        <p:blipFill>
          <a:blip r:embed="rId3"/>
          <a:stretch>
            <a:fillRect/>
          </a:stretch>
        </p:blipFill>
        <p:spPr>
          <a:xfrm>
            <a:off x="3935963" y="2104520"/>
            <a:ext cx="5606536" cy="3867072"/>
          </a:xfrm>
          <a:prstGeom prst="rect">
            <a:avLst/>
          </a:prstGeom>
        </p:spPr>
      </p:pic>
      <p:sp>
        <p:nvSpPr>
          <p:cNvPr id="6" name="Content Placeholder 2"/>
          <p:cNvSpPr txBox="1">
            <a:spLocks/>
          </p:cNvSpPr>
          <p:nvPr/>
        </p:nvSpPr>
        <p:spPr>
          <a:xfrm>
            <a:off x="-1268962" y="1827185"/>
            <a:ext cx="7086600" cy="1981200"/>
          </a:xfrm>
          <a:prstGeom prst="rect">
            <a:avLst/>
          </a:prstGeom>
        </p:spPr>
        <p:txBody>
          <a:bodyPr/>
          <a:lstStyle/>
          <a:p>
            <a:pPr marL="342900" indent="-342900" defTabSz="914400">
              <a:spcBef>
                <a:spcPct val="20000"/>
              </a:spcBef>
              <a:buClr>
                <a:schemeClr val="accent2"/>
              </a:buClr>
              <a:buFont typeface="Wingdings 3" pitchFamily="32" charset="2"/>
              <a:buChar char=""/>
              <a:defRPr/>
            </a:pPr>
            <a:endParaRPr lang="en-US" sz="2400" dirty="0">
              <a:latin typeface="Adobe Garamond Pro Bold" pitchFamily="32" charset="0"/>
            </a:endParaRPr>
          </a:p>
        </p:txBody>
      </p:sp>
      <p:sp>
        <p:nvSpPr>
          <p:cNvPr id="8" name="Content Placeholder 2"/>
          <p:cNvSpPr txBox="1">
            <a:spLocks/>
          </p:cNvSpPr>
          <p:nvPr/>
        </p:nvSpPr>
        <p:spPr>
          <a:xfrm>
            <a:off x="3446106" y="3473450"/>
            <a:ext cx="4267200" cy="3200400"/>
          </a:xfrm>
          <a:prstGeom prst="rect">
            <a:avLst/>
          </a:prstGeom>
        </p:spPr>
        <p:txBody>
          <a:bodyPr/>
          <a:lstStyle/>
          <a:p>
            <a:pPr marL="342900" indent="-342900" defTabSz="914400">
              <a:spcBef>
                <a:spcPct val="20000"/>
              </a:spcBef>
              <a:buClr>
                <a:schemeClr val="accent2"/>
              </a:buClr>
              <a:buFont typeface="Wingdings 3" pitchFamily="32" charset="2"/>
              <a:buChar char=""/>
              <a:defRP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516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5767" y="1123837"/>
            <a:ext cx="3204656" cy="4601183"/>
          </a:xfrm>
        </p:spPr>
        <p:txBody>
          <a:bodyPr>
            <a:normAutofit/>
          </a:bodyPr>
          <a:lstStyle/>
          <a:p>
            <a:r>
              <a:rPr lang="en-US" sz="4400" dirty="0" smtClean="0"/>
              <a:t>Physicians As Advocates</a:t>
            </a:r>
            <a:endParaRPr lang="en-US" sz="4400" dirty="0"/>
          </a:p>
        </p:txBody>
      </p:sp>
      <p:pic>
        <p:nvPicPr>
          <p:cNvPr id="3" name="Picture 2" descr="https://encrypted-tbn1.gstatic.com/images?q=tbn:ANd9GcQ7bYn4eIWS9xlirytuKZuIQemGvjUkzUTuVrnVxbWfONUkw3WcOA"/>
          <p:cNvPicPr>
            <a:picLocks noChangeAspect="1" noChangeArrowheads="1"/>
          </p:cNvPicPr>
          <p:nvPr/>
        </p:nvPicPr>
        <p:blipFill>
          <a:blip r:embed="rId3" cstate="screen"/>
          <a:srcRect/>
          <a:stretch>
            <a:fillRect/>
          </a:stretch>
        </p:blipFill>
        <p:spPr bwMode="auto">
          <a:xfrm>
            <a:off x="3843340" y="760225"/>
            <a:ext cx="7558087" cy="530194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95812" y="6250346"/>
            <a:ext cx="2846100" cy="338554"/>
          </a:xfrm>
          <a:prstGeom prst="rect">
            <a:avLst/>
          </a:prstGeom>
          <a:noFill/>
        </p:spPr>
        <p:txBody>
          <a:bodyPr wrap="none" rtlCol="0">
            <a:spAutoFit/>
          </a:bodyPr>
          <a:lstStyle/>
          <a:p>
            <a:r>
              <a:rPr lang="en-US" sz="1600" dirty="0"/>
              <a:t>Adapted from www.gallup.com</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12" y="1123837"/>
            <a:ext cx="4734586" cy="4820323"/>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3028" y="3409836"/>
            <a:ext cx="5401341" cy="914400"/>
          </a:xfrm>
          <a:prstGeom prst="rect">
            <a:avLst/>
          </a:prstGeom>
        </p:spPr>
      </p:pic>
      <p:sp>
        <p:nvSpPr>
          <p:cNvPr id="5" name="Oval 4"/>
          <p:cNvSpPr/>
          <p:nvPr/>
        </p:nvSpPr>
        <p:spPr>
          <a:xfrm>
            <a:off x="4024312" y="1581036"/>
            <a:ext cx="1143000" cy="2286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Oval 15"/>
          <p:cNvSpPr/>
          <p:nvPr/>
        </p:nvSpPr>
        <p:spPr>
          <a:xfrm>
            <a:off x="4329112" y="2952636"/>
            <a:ext cx="838200" cy="2286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7" name="Oval 16"/>
          <p:cNvSpPr/>
          <p:nvPr/>
        </p:nvSpPr>
        <p:spPr>
          <a:xfrm>
            <a:off x="3871912" y="5391036"/>
            <a:ext cx="1295400" cy="3048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8" name="Oval 17"/>
          <p:cNvSpPr/>
          <p:nvPr/>
        </p:nvSpPr>
        <p:spPr>
          <a:xfrm>
            <a:off x="4329112" y="3638436"/>
            <a:ext cx="838200" cy="2286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cxnSp>
        <p:nvCxnSpPr>
          <p:cNvPr id="20" name="Straight Arrow Connector 19"/>
          <p:cNvCxnSpPr/>
          <p:nvPr/>
        </p:nvCxnSpPr>
        <p:spPr>
          <a:xfrm flipH="1" flipV="1">
            <a:off x="7758112" y="1809636"/>
            <a:ext cx="1143000" cy="533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8550081" y="2408049"/>
            <a:ext cx="2941831" cy="369332"/>
          </a:xfrm>
          <a:prstGeom prst="rect">
            <a:avLst/>
          </a:prstGeom>
          <a:noFill/>
        </p:spPr>
        <p:txBody>
          <a:bodyPr wrap="none" rtlCol="0">
            <a:spAutoFit/>
          </a:bodyPr>
          <a:lstStyle/>
          <a:p>
            <a:r>
              <a:rPr lang="en-US" dirty="0">
                <a:latin typeface="Arial" charset="0"/>
                <a:ea typeface="Arial" charset="0"/>
                <a:cs typeface="Arial" charset="0"/>
              </a:rPr>
              <a:t>56% in 1976, 67% in 2015!</a:t>
            </a:r>
          </a:p>
        </p:txBody>
      </p:sp>
      <p:sp>
        <p:nvSpPr>
          <p:cNvPr id="24" name="Title 23"/>
          <p:cNvSpPr>
            <a:spLocks noGrp="1"/>
          </p:cNvSpPr>
          <p:nvPr>
            <p:ph type="title"/>
          </p:nvPr>
        </p:nvSpPr>
        <p:spPr/>
        <p:txBody>
          <a:bodyPr>
            <a:normAutofit/>
          </a:bodyPr>
          <a:lstStyle/>
          <a:p>
            <a:r>
              <a:rPr lang="en-US" dirty="0" smtClean="0"/>
              <a:t>Physicians And The Public Trust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Voting</a:t>
            </a:r>
            <a:endParaRPr lang="en-US" sz="4400"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744462193"/>
              </p:ext>
            </p:extLst>
          </p:nvPr>
        </p:nvGraphicFramePr>
        <p:xfrm>
          <a:off x="3457575" y="1566863"/>
          <a:ext cx="8458200" cy="42672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p:cNvCxnSpPr/>
          <p:nvPr/>
        </p:nvCxnSpPr>
        <p:spPr>
          <a:xfrm>
            <a:off x="4067175" y="4081463"/>
            <a:ext cx="6324600" cy="1588"/>
          </a:xfrm>
          <a:prstGeom prst="line">
            <a:avLst/>
          </a:prstGeom>
          <a:ln w="50800"/>
        </p:spPr>
        <p:style>
          <a:lnRef idx="1">
            <a:schemeClr val="accent2"/>
          </a:lnRef>
          <a:fillRef idx="0">
            <a:schemeClr val="accent2"/>
          </a:fillRef>
          <a:effectRef idx="0">
            <a:schemeClr val="accent2"/>
          </a:effectRef>
          <a:fontRef idx="minor">
            <a:schemeClr val="tx1"/>
          </a:fontRef>
        </p:style>
      </p:cxnSp>
      <p:sp>
        <p:nvSpPr>
          <p:cNvPr id="10" name="Rectangle 9"/>
          <p:cNvSpPr/>
          <p:nvPr/>
        </p:nvSpPr>
        <p:spPr>
          <a:xfrm>
            <a:off x="3876675" y="6115050"/>
            <a:ext cx="6781800" cy="307777"/>
          </a:xfrm>
          <a:prstGeom prst="rect">
            <a:avLst/>
          </a:prstGeom>
        </p:spPr>
        <p:txBody>
          <a:bodyPr wrap="square">
            <a:spAutoFit/>
          </a:bodyPr>
          <a:lstStyle/>
          <a:p>
            <a:r>
              <a:rPr lang="en-US" sz="1400" dirty="0"/>
              <a:t>Grande D, Asch DA, Armstrong KA. </a:t>
            </a:r>
            <a:r>
              <a:rPr lang="en-US" sz="1400" i="1" dirty="0"/>
              <a:t>J Gen Intern Med </a:t>
            </a:r>
            <a:r>
              <a:rPr lang="en-US" sz="1400" dirty="0"/>
              <a:t>2007.</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Physicians for </a:t>
            </a:r>
            <a:br>
              <a:rPr lang="en-US" dirty="0" smtClean="0"/>
            </a:br>
            <a:r>
              <a:rPr lang="en-US" dirty="0" smtClean="0"/>
              <a:t>Reproductive Health </a:t>
            </a:r>
            <a:endParaRPr lang="en-US" dirty="0"/>
          </a:p>
        </p:txBody>
      </p:sp>
    </p:spTree>
    <p:extLst>
      <p:ext uri="{BB962C8B-B14F-4D97-AF65-F5344CB8AC3E}">
        <p14:creationId xmlns:p14="http://schemas.microsoft.com/office/powerpoint/2010/main" val="3042306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Need For Public Education</a:t>
            </a:r>
            <a:endParaRPr lang="en-US" sz="4400" dirty="0"/>
          </a:p>
        </p:txBody>
      </p:sp>
      <p:pic>
        <p:nvPicPr>
          <p:cNvPr id="161794" name="Picture 2"/>
          <p:cNvPicPr>
            <a:picLocks noChangeAspect="1" noChangeArrowheads="1"/>
          </p:cNvPicPr>
          <p:nvPr/>
        </p:nvPicPr>
        <p:blipFill>
          <a:blip r:embed="rId3"/>
          <a:srcRect/>
          <a:stretch>
            <a:fillRect/>
          </a:stretch>
        </p:blipFill>
        <p:spPr bwMode="auto">
          <a:xfrm>
            <a:off x="3767433" y="2744230"/>
            <a:ext cx="3620814" cy="1828800"/>
          </a:xfrm>
          <a:prstGeom prst="rect">
            <a:avLst/>
          </a:prstGeom>
          <a:noFill/>
          <a:ln w="9525">
            <a:noFill/>
            <a:miter lim="800000"/>
            <a:headEnd/>
            <a:tailEnd/>
          </a:ln>
          <a:effectLst/>
        </p:spPr>
      </p:pic>
      <p:pic>
        <p:nvPicPr>
          <p:cNvPr id="161795" name="Picture 3"/>
          <p:cNvPicPr>
            <a:picLocks noChangeAspect="1" noChangeArrowheads="1"/>
          </p:cNvPicPr>
          <p:nvPr/>
        </p:nvPicPr>
        <p:blipFill>
          <a:blip r:embed="rId4"/>
          <a:srcRect/>
          <a:stretch>
            <a:fillRect/>
          </a:stretch>
        </p:blipFill>
        <p:spPr bwMode="auto">
          <a:xfrm>
            <a:off x="3797980" y="2104912"/>
            <a:ext cx="3162300" cy="495300"/>
          </a:xfrm>
          <a:prstGeom prst="rect">
            <a:avLst/>
          </a:prstGeom>
          <a:noFill/>
          <a:ln w="9525">
            <a:noFill/>
            <a:miter lim="800000"/>
            <a:headEnd/>
            <a:tailEnd/>
          </a:ln>
          <a:effectLst/>
        </p:spPr>
      </p:pic>
      <p:sp>
        <p:nvSpPr>
          <p:cNvPr id="5" name="TextBox 4"/>
          <p:cNvSpPr txBox="1"/>
          <p:nvPr/>
        </p:nvSpPr>
        <p:spPr>
          <a:xfrm>
            <a:off x="3767433" y="6279148"/>
            <a:ext cx="6781799" cy="307777"/>
          </a:xfrm>
          <a:prstGeom prst="rect">
            <a:avLst/>
          </a:prstGeom>
          <a:noFill/>
        </p:spPr>
        <p:txBody>
          <a:bodyPr wrap="square" rtlCol="0">
            <a:spAutoFit/>
          </a:bodyPr>
          <a:lstStyle/>
          <a:p>
            <a:r>
              <a:rPr lang="en-US" sz="1400" dirty="0"/>
              <a:t>Image credit: www.slate.com &amp; CDC</a:t>
            </a:r>
          </a:p>
        </p:txBody>
      </p:sp>
      <p:pic>
        <p:nvPicPr>
          <p:cNvPr id="3" name="Picture 2"/>
          <p:cNvPicPr>
            <a:picLocks noChangeAspect="1"/>
          </p:cNvPicPr>
          <p:nvPr/>
        </p:nvPicPr>
        <p:blipFill rotWithShape="1">
          <a:blip r:embed="rId5"/>
          <a:srcRect l="20081" r="-1331"/>
          <a:stretch/>
        </p:blipFill>
        <p:spPr>
          <a:xfrm>
            <a:off x="7955279" y="1948053"/>
            <a:ext cx="3566160" cy="295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7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17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Influence</a:t>
            </a:r>
            <a:endParaRPr lang="en-US" dirty="0"/>
          </a:p>
        </p:txBody>
      </p:sp>
      <p:pic>
        <p:nvPicPr>
          <p:cNvPr id="5" name="Picture 7" descr="M:\Pictures\Advocacy\2007\CULWELLOBAMA2007.jpg"/>
          <p:cNvPicPr>
            <a:picLocks noChangeAspect="1" noChangeArrowheads="1"/>
          </p:cNvPicPr>
          <p:nvPr/>
        </p:nvPicPr>
        <p:blipFill>
          <a:blip r:embed="rId3" cstate="screen"/>
          <a:srcRect l="37252" r="9934"/>
          <a:stretch>
            <a:fillRect/>
          </a:stretch>
        </p:blipFill>
        <p:spPr bwMode="auto">
          <a:xfrm>
            <a:off x="3719512" y="760411"/>
            <a:ext cx="3381375" cy="5314245"/>
          </a:xfrm>
          <a:prstGeom prst="rect">
            <a:avLst/>
          </a:prstGeom>
          <a:noFill/>
          <a:ln>
            <a:solidFill>
              <a:schemeClr val="tx2"/>
            </a:solidFill>
          </a:ln>
        </p:spPr>
      </p:pic>
      <p:sp>
        <p:nvSpPr>
          <p:cNvPr id="4" name="TextBox 3"/>
          <p:cNvSpPr txBox="1"/>
          <p:nvPr/>
        </p:nvSpPr>
        <p:spPr>
          <a:xfrm>
            <a:off x="7726628" y="2814637"/>
            <a:ext cx="3505200" cy="1969770"/>
          </a:xfrm>
          <a:prstGeom prst="rect">
            <a:avLst/>
          </a:prstGeom>
          <a:noFill/>
        </p:spPr>
        <p:txBody>
          <a:bodyPr wrap="square" rtlCol="0">
            <a:spAutoFit/>
          </a:bodyPr>
          <a:lstStyle/>
          <a:p>
            <a:r>
              <a:rPr lang="en-US" b="1" dirty="0"/>
              <a:t>Dr. Kelly Culwell</a:t>
            </a:r>
            <a:r>
              <a:rPr lang="en-US" dirty="0"/>
              <a:t>, alumna of the Physicians for Reproductive Health Leadership Training Academy, meeting with her then-Senator from Illinois</a:t>
            </a:r>
          </a:p>
          <a:p>
            <a:endParaRPr lang="en-US" sz="1600" dirty="0"/>
          </a:p>
          <a:p>
            <a:r>
              <a:rPr lang="en-US" sz="1600" dirty="0"/>
              <a:t>Capitol Hill 2006</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smtClean="0"/>
              <a:t>Political Influence</a:t>
            </a:r>
            <a:endParaRPr lang="en-US" sz="4400" dirty="0"/>
          </a:p>
        </p:txBody>
      </p:sp>
      <p:sp>
        <p:nvSpPr>
          <p:cNvPr id="4" name="Content Placeholder 3"/>
          <p:cNvSpPr>
            <a:spLocks noGrp="1"/>
          </p:cNvSpPr>
          <p:nvPr>
            <p:ph sz="quarter" idx="10"/>
          </p:nvPr>
        </p:nvSpPr>
        <p:spPr>
          <a:xfrm>
            <a:off x="6443661" y="1262252"/>
            <a:ext cx="5248275" cy="4267200"/>
          </a:xfrm>
        </p:spPr>
        <p:txBody>
          <a:bodyPr/>
          <a:lstStyle/>
          <a:p>
            <a:pPr marL="0" indent="0">
              <a:buNone/>
            </a:pPr>
            <a:r>
              <a:rPr sz="2200" dirty="0">
                <a:latin typeface="Times New Roman" charset="0"/>
                <a:ea typeface="Times New Roman" charset="0"/>
                <a:cs typeface="Times New Roman" charset="0"/>
              </a:rPr>
              <a:t>“This bill is also problematic because it </a:t>
            </a:r>
            <a:r>
              <a:rPr sz="2200" b="1" dirty="0">
                <a:latin typeface="Times New Roman" charset="0"/>
                <a:ea typeface="Times New Roman" charset="0"/>
                <a:cs typeface="Times New Roman" charset="0"/>
              </a:rPr>
              <a:t>unduly restricts the physician-patient relationship</a:t>
            </a:r>
            <a:r>
              <a:rPr sz="2200" dirty="0">
                <a:latin typeface="Times New Roman" charset="0"/>
                <a:ea typeface="Times New Roman" charset="0"/>
                <a:cs typeface="Times New Roman" charset="0"/>
              </a:rPr>
              <a:t>. All patients, particularly expectant mothers, require the best, most unfettered medical judgment and advice from their physicians regarding treatment options.</a:t>
            </a:r>
          </a:p>
          <a:p>
            <a:pPr marL="0" indent="0">
              <a:buNone/>
            </a:pPr>
            <a:r>
              <a:rPr sz="2200" b="1" dirty="0" smtClean="0">
                <a:latin typeface="Times New Roman" charset="0"/>
                <a:ea typeface="Times New Roman" charset="0"/>
                <a:cs typeface="Times New Roman" charset="0"/>
              </a:rPr>
              <a:t>The </a:t>
            </a:r>
            <a:r>
              <a:rPr sz="2200" b="1" dirty="0">
                <a:latin typeface="Times New Roman" charset="0"/>
                <a:ea typeface="Times New Roman" charset="0"/>
                <a:cs typeface="Times New Roman" charset="0"/>
              </a:rPr>
              <a:t>medical community has made it clear to me </a:t>
            </a:r>
            <a:r>
              <a:rPr sz="2200" dirty="0">
                <a:latin typeface="Times New Roman" charset="0"/>
                <a:ea typeface="Times New Roman" charset="0"/>
                <a:cs typeface="Times New Roman" charset="0"/>
              </a:rPr>
              <a:t>that the criminal penalties this bill imposes will impede that advice, and those options, to the detriment of the health and safety of expectant mothers.”</a:t>
            </a:r>
            <a:endParaRPr lang="en-US" sz="2200" dirty="0">
              <a:latin typeface="Times New Roman" charset="0"/>
              <a:ea typeface="Times New Roman" charset="0"/>
              <a:cs typeface="Times New Roman" charset="0"/>
            </a:endParaRPr>
          </a:p>
        </p:txBody>
      </p:sp>
      <p:pic>
        <p:nvPicPr>
          <p:cNvPr id="141314" name="Picture 2" descr="Governor Earl Ray Tomblin"/>
          <p:cNvPicPr>
            <a:picLocks noChangeAspect="1" noChangeArrowheads="1"/>
          </p:cNvPicPr>
          <p:nvPr/>
        </p:nvPicPr>
        <p:blipFill>
          <a:blip r:embed="rId3"/>
          <a:srcRect/>
          <a:stretch>
            <a:fillRect/>
          </a:stretch>
        </p:blipFill>
        <p:spPr bwMode="auto">
          <a:xfrm>
            <a:off x="3771901" y="1876615"/>
            <a:ext cx="2352675" cy="30956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Political Influence</a:t>
            </a:r>
            <a:endParaRPr lang="en-US" sz="44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919" y="1750603"/>
            <a:ext cx="7701369" cy="4321556"/>
          </a:xfrm>
          <a:prstGeom prst="rect">
            <a:avLst/>
          </a:prstGeom>
        </p:spPr>
      </p:pic>
      <p:sp>
        <p:nvSpPr>
          <p:cNvPr id="5" name="TextBox 4"/>
          <p:cNvSpPr txBox="1"/>
          <p:nvPr/>
        </p:nvSpPr>
        <p:spPr>
          <a:xfrm>
            <a:off x="3742919" y="6196310"/>
            <a:ext cx="2866490" cy="261610"/>
          </a:xfrm>
          <a:prstGeom prst="rect">
            <a:avLst/>
          </a:prstGeom>
          <a:noFill/>
        </p:spPr>
        <p:txBody>
          <a:bodyPr wrap="none" rtlCol="0">
            <a:spAutoFit/>
          </a:bodyPr>
          <a:lstStyle/>
          <a:p>
            <a:r>
              <a:rPr lang="en-US" sz="1100" dirty="0"/>
              <a:t>Image credit: Mandel Ngan/AFP/Getty Images</a:t>
            </a:r>
          </a:p>
        </p:txBody>
      </p:sp>
      <p:sp>
        <p:nvSpPr>
          <p:cNvPr id="6" name="TextBox 5"/>
          <p:cNvSpPr txBox="1"/>
          <p:nvPr/>
        </p:nvSpPr>
        <p:spPr>
          <a:xfrm>
            <a:off x="3742919" y="728577"/>
            <a:ext cx="7842144" cy="1154162"/>
          </a:xfrm>
          <a:prstGeom prst="rect">
            <a:avLst/>
          </a:prstGeom>
          <a:noFill/>
        </p:spPr>
        <p:txBody>
          <a:bodyPr wrap="square" rtlCol="0">
            <a:spAutoFit/>
          </a:bodyPr>
          <a:lstStyle/>
          <a:p>
            <a:r>
              <a:rPr lang="en-US" sz="1600" b="1" dirty="0" smtClean="0">
                <a:solidFill>
                  <a:srgbClr val="007FC5"/>
                </a:solidFill>
                <a:latin typeface="Arial" charset="0"/>
                <a:ea typeface="Arial" charset="0"/>
                <a:cs typeface="Arial" charset="0"/>
              </a:rPr>
              <a:t>Physicians must “advocate for the social, economic, educational, and political changes </a:t>
            </a:r>
            <a:r>
              <a:rPr lang="en-US" sz="1600" b="1" dirty="0">
                <a:solidFill>
                  <a:srgbClr val="007FC5"/>
                </a:solidFill>
                <a:latin typeface="Arial" charset="0"/>
                <a:ea typeface="Arial" charset="0"/>
                <a:cs typeface="Arial" charset="0"/>
              </a:rPr>
              <a:t>that </a:t>
            </a:r>
            <a:r>
              <a:rPr lang="en-US" sz="1600" b="1" dirty="0" smtClean="0">
                <a:solidFill>
                  <a:srgbClr val="007FC5"/>
                </a:solidFill>
                <a:latin typeface="Arial" charset="0"/>
                <a:ea typeface="Arial" charset="0"/>
                <a:cs typeface="Arial" charset="0"/>
              </a:rPr>
              <a:t>ameliorate </a:t>
            </a:r>
            <a:r>
              <a:rPr lang="en-US" sz="1600" b="1" dirty="0">
                <a:solidFill>
                  <a:srgbClr val="007FC5"/>
                </a:solidFill>
                <a:latin typeface="Arial" charset="0"/>
                <a:ea typeface="Arial" charset="0"/>
                <a:cs typeface="Arial" charset="0"/>
              </a:rPr>
              <a:t>suffering and contribute to human well-being.”</a:t>
            </a:r>
          </a:p>
          <a:p>
            <a:pPr algn="r">
              <a:lnSpc>
                <a:spcPct val="150000"/>
              </a:lnSpc>
            </a:pPr>
            <a:r>
              <a:rPr lang="en-US" sz="1400" dirty="0" smtClean="0">
                <a:solidFill>
                  <a:srgbClr val="007FC5"/>
                </a:solidFill>
                <a:latin typeface="Arial" charset="0"/>
                <a:ea typeface="Arial" charset="0"/>
                <a:cs typeface="Arial" charset="0"/>
              </a:rPr>
              <a:t>American </a:t>
            </a:r>
            <a:r>
              <a:rPr lang="en-US" sz="1400" dirty="0">
                <a:solidFill>
                  <a:srgbClr val="007FC5"/>
                </a:solidFill>
                <a:latin typeface="Arial" charset="0"/>
                <a:ea typeface="Arial" charset="0"/>
                <a:cs typeface="Arial" charset="0"/>
              </a:rPr>
              <a:t>Medical Association Declaration of Professional Responsibility</a:t>
            </a:r>
          </a:p>
          <a:p>
            <a:endParaRPr lang="en-US" sz="1600" b="1" dirty="0">
              <a:solidFill>
                <a:srgbClr val="007FC5"/>
              </a:solidFill>
              <a:latin typeface="Arial" charset="0"/>
              <a:ea typeface="Arial" charset="0"/>
              <a:cs typeface="Arial" charset="0"/>
            </a:endParaRPr>
          </a:p>
        </p:txBody>
      </p:sp>
    </p:spTree>
    <p:extLst>
      <p:ext uri="{BB962C8B-B14F-4D97-AF65-F5344CB8AC3E}">
        <p14:creationId xmlns:p14="http://schemas.microsoft.com/office/powerpoint/2010/main" val="1943673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67" y="1180987"/>
            <a:ext cx="3347531" cy="4601183"/>
          </a:xfrm>
        </p:spPr>
        <p:txBody>
          <a:bodyPr/>
          <a:lstStyle/>
          <a:p>
            <a:r>
              <a:rPr lang="en-US" dirty="0" smtClean="0"/>
              <a:t>Professionalism</a:t>
            </a:r>
            <a:endParaRPr lang="en-US" dirty="0"/>
          </a:p>
        </p:txBody>
      </p:sp>
      <p:sp>
        <p:nvSpPr>
          <p:cNvPr id="3" name="TextBox 2"/>
          <p:cNvSpPr txBox="1"/>
          <p:nvPr/>
        </p:nvSpPr>
        <p:spPr>
          <a:xfrm>
            <a:off x="4443412" y="6043613"/>
            <a:ext cx="2894382" cy="276999"/>
          </a:xfrm>
          <a:prstGeom prst="rect">
            <a:avLst/>
          </a:prstGeom>
          <a:noFill/>
        </p:spPr>
        <p:txBody>
          <a:bodyPr wrap="none" rtlCol="0">
            <a:spAutoFit/>
          </a:bodyPr>
          <a:lstStyle/>
          <a:p>
            <a:r>
              <a:rPr lang="en-US" sz="1200" dirty="0"/>
              <a:t>Adapted from: Gruen RL, </a:t>
            </a:r>
            <a:r>
              <a:rPr lang="en-US" sz="1200" i="1" dirty="0"/>
              <a:t>et al</a:t>
            </a:r>
            <a:r>
              <a:rPr lang="en-US" sz="1200" dirty="0"/>
              <a:t>. </a:t>
            </a:r>
            <a:r>
              <a:rPr lang="en-US" sz="1200" i="1" dirty="0"/>
              <a:t>JAMA</a:t>
            </a:r>
            <a:r>
              <a:rPr lang="en-US" sz="1200" dirty="0"/>
              <a:t> 2006.</a:t>
            </a:r>
          </a:p>
        </p:txBody>
      </p:sp>
      <p:graphicFrame>
        <p:nvGraphicFramePr>
          <p:cNvPr id="6" name="Chart 5"/>
          <p:cNvGraphicFramePr/>
          <p:nvPr>
            <p:extLst>
              <p:ext uri="{D42A27DB-BD31-4B8C-83A1-F6EECF244321}">
                <p14:modId xmlns:p14="http://schemas.microsoft.com/office/powerpoint/2010/main" val="645840837"/>
              </p:ext>
            </p:extLst>
          </p:nvPr>
        </p:nvGraphicFramePr>
        <p:xfrm>
          <a:off x="3609975" y="1718170"/>
          <a:ext cx="8077200" cy="406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Questions To Consider</a:t>
            </a:r>
            <a:endParaRPr lang="en-US" sz="4400" dirty="0"/>
          </a:p>
        </p:txBody>
      </p:sp>
      <p:sp>
        <p:nvSpPr>
          <p:cNvPr id="3" name="TextBox 2"/>
          <p:cNvSpPr txBox="1"/>
          <p:nvPr/>
        </p:nvSpPr>
        <p:spPr>
          <a:xfrm>
            <a:off x="3914774" y="1716268"/>
            <a:ext cx="6500814" cy="3416320"/>
          </a:xfrm>
          <a:prstGeom prst="rect">
            <a:avLst/>
          </a:prstGeom>
          <a:noFill/>
        </p:spPr>
        <p:txBody>
          <a:bodyPr wrap="square" rtlCol="0">
            <a:spAutoFit/>
          </a:bodyPr>
          <a:lstStyle/>
          <a:p>
            <a:pPr marL="342900" indent="-342900">
              <a:lnSpc>
                <a:spcPct val="150000"/>
              </a:lnSpc>
              <a:buClr>
                <a:schemeClr val="accent1"/>
              </a:buClr>
              <a:buFont typeface="Arial" charset="0"/>
              <a:buChar char="•"/>
            </a:pPr>
            <a:r>
              <a:rPr lang="en-US" sz="2400" dirty="0">
                <a:latin typeface="Arial" charset="0"/>
                <a:ea typeface="Arial" charset="0"/>
                <a:cs typeface="Arial" charset="0"/>
              </a:rPr>
              <a:t>What’s my institution’s policy</a:t>
            </a:r>
            <a:r>
              <a:rPr lang="en-US" sz="2400" dirty="0" smtClean="0">
                <a:latin typeface="Arial" charset="0"/>
                <a:ea typeface="Arial" charset="0"/>
                <a:cs typeface="Arial" charset="0"/>
              </a:rPr>
              <a:t>?</a:t>
            </a:r>
          </a:p>
          <a:p>
            <a:pPr marL="342900" indent="-342900">
              <a:lnSpc>
                <a:spcPct val="150000"/>
              </a:lnSpc>
              <a:buClr>
                <a:schemeClr val="accent1"/>
              </a:buClr>
              <a:buFont typeface="Arial" charset="0"/>
              <a:buChar char="•"/>
            </a:pPr>
            <a:r>
              <a:rPr lang="en-US" sz="2400" dirty="0">
                <a:latin typeface="Arial" charset="0"/>
                <a:ea typeface="Arial" charset="0"/>
                <a:cs typeface="Arial" charset="0"/>
              </a:rPr>
              <a:t>Effects on personal life</a:t>
            </a:r>
            <a:r>
              <a:rPr lang="en-US" sz="2400" dirty="0" smtClean="0">
                <a:latin typeface="Arial" charset="0"/>
                <a:ea typeface="Arial" charset="0"/>
                <a:cs typeface="Arial" charset="0"/>
              </a:rPr>
              <a:t>?</a:t>
            </a:r>
          </a:p>
          <a:p>
            <a:pPr marL="342900" indent="-342900">
              <a:lnSpc>
                <a:spcPct val="150000"/>
              </a:lnSpc>
              <a:buClr>
                <a:schemeClr val="accent1"/>
              </a:buClr>
              <a:buFont typeface="Arial" charset="0"/>
              <a:buChar char="•"/>
            </a:pPr>
            <a:r>
              <a:rPr lang="en-US" sz="2400" dirty="0">
                <a:latin typeface="Arial" charset="0"/>
                <a:ea typeface="Arial" charset="0"/>
                <a:cs typeface="Arial" charset="0"/>
              </a:rPr>
              <a:t>How does advocacy fit </a:t>
            </a:r>
            <a:r>
              <a:rPr lang="en-US" sz="2400" dirty="0" smtClean="0">
                <a:latin typeface="Arial" charset="0"/>
                <a:ea typeface="Arial" charset="0"/>
                <a:cs typeface="Arial" charset="0"/>
              </a:rPr>
              <a:t>into my </a:t>
            </a:r>
            <a:r>
              <a:rPr lang="en-US" sz="2400" dirty="0">
                <a:latin typeface="Arial" charset="0"/>
                <a:ea typeface="Arial" charset="0"/>
                <a:cs typeface="Arial" charset="0"/>
              </a:rPr>
              <a:t>career path? </a:t>
            </a:r>
            <a:endParaRPr lang="en-US" sz="2400" dirty="0" smtClean="0">
              <a:latin typeface="Arial" charset="0"/>
              <a:ea typeface="Arial" charset="0"/>
              <a:cs typeface="Arial" charset="0"/>
            </a:endParaRPr>
          </a:p>
          <a:p>
            <a:pPr marL="342900" indent="-342900">
              <a:lnSpc>
                <a:spcPct val="150000"/>
              </a:lnSpc>
              <a:buClr>
                <a:schemeClr val="accent1"/>
              </a:buClr>
              <a:buFont typeface="Arial" charset="0"/>
              <a:buChar char="•"/>
            </a:pPr>
            <a:r>
              <a:rPr lang="en-US" sz="2400" dirty="0">
                <a:latin typeface="Arial" charset="0"/>
                <a:ea typeface="Arial" charset="0"/>
                <a:cs typeface="Arial" charset="0"/>
              </a:rPr>
              <a:t>Criticism or alienation?</a:t>
            </a:r>
          </a:p>
          <a:p>
            <a:pPr marL="342900" indent="-342900">
              <a:lnSpc>
                <a:spcPct val="150000"/>
              </a:lnSpc>
              <a:buClr>
                <a:schemeClr val="accent1"/>
              </a:buClr>
              <a:buFont typeface="Arial" charset="0"/>
              <a:buChar char="•"/>
            </a:pPr>
            <a:r>
              <a:rPr lang="en-US" sz="2400" dirty="0">
                <a:latin typeface="Arial" charset="0"/>
                <a:ea typeface="Arial" charset="0"/>
                <a:cs typeface="Arial" charset="0"/>
              </a:rPr>
              <a:t>Unexpected </a:t>
            </a:r>
            <a:r>
              <a:rPr lang="en-US" sz="2400" dirty="0" smtClean="0">
                <a:latin typeface="Arial" charset="0"/>
                <a:ea typeface="Arial" charset="0"/>
                <a:cs typeface="Arial" charset="0"/>
              </a:rPr>
              <a:t>support from </a:t>
            </a:r>
            <a:r>
              <a:rPr lang="en-US" sz="2400" dirty="0">
                <a:latin typeface="Arial" charset="0"/>
                <a:ea typeface="Arial" charset="0"/>
                <a:cs typeface="Arial" charset="0"/>
              </a:rPr>
              <a:t>colleagues?</a:t>
            </a:r>
          </a:p>
          <a:p>
            <a:pPr marL="342900" indent="-342900">
              <a:lnSpc>
                <a:spcPct val="150000"/>
              </a:lnSpc>
              <a:buClr>
                <a:schemeClr val="accent1"/>
              </a:buClr>
              <a:buFont typeface="Arial" charset="0"/>
              <a:buChar char="•"/>
            </a:pPr>
            <a:r>
              <a:rPr lang="en-US" sz="2400" dirty="0">
                <a:latin typeface="Arial" charset="0"/>
                <a:ea typeface="Arial" charset="0"/>
                <a:cs typeface="Arial" charset="0"/>
              </a:rPr>
              <a:t>Improved job satisfaction</a:t>
            </a:r>
            <a:r>
              <a:rPr lang="en-US" sz="2400" dirty="0" smtClean="0">
                <a:latin typeface="Arial" charset="0"/>
                <a:ea typeface="Arial" charset="0"/>
                <a:cs typeface="Arial" charset="0"/>
              </a:rPr>
              <a:t>?</a:t>
            </a:r>
            <a:endParaRPr lang="en-US" sz="2400" dirty="0">
              <a:latin typeface="Arial" charset="0"/>
              <a:ea typeface="Arial" charset="0"/>
              <a:cs typeface="Arial" charset="0"/>
            </a:endParaRPr>
          </a:p>
        </p:txBody>
      </p:sp>
      <p:sp>
        <p:nvSpPr>
          <p:cNvPr id="12" name="TextBox 11"/>
          <p:cNvSpPr txBox="1"/>
          <p:nvPr/>
        </p:nvSpPr>
        <p:spPr>
          <a:xfrm rot="1000634">
            <a:off x="10118070" y="885825"/>
            <a:ext cx="595035" cy="1200329"/>
          </a:xfrm>
          <a:prstGeom prst="rect">
            <a:avLst/>
          </a:prstGeom>
          <a:noFill/>
        </p:spPr>
        <p:txBody>
          <a:bodyPr wrap="none" rtlCol="0">
            <a:spAutoFit/>
          </a:bodyPr>
          <a:lstStyle/>
          <a:p>
            <a:r>
              <a:rPr lang="en-US" sz="7200" dirty="0" smtClean="0">
                <a:solidFill>
                  <a:schemeClr val="accent1"/>
                </a:solidFill>
                <a:latin typeface="Times New Roman" charset="0"/>
                <a:ea typeface="Times New Roman" charset="0"/>
                <a:cs typeface="Times New Roman" charset="0"/>
              </a:rPr>
              <a:t>?</a:t>
            </a:r>
            <a:endParaRPr lang="en-US" sz="7200" dirty="0">
              <a:solidFill>
                <a:schemeClr val="accent1"/>
              </a:solidFill>
              <a:latin typeface="Times New Roman" charset="0"/>
              <a:ea typeface="Times New Roman" charset="0"/>
              <a:cs typeface="Times New Roman" charset="0"/>
            </a:endParaRPr>
          </a:p>
        </p:txBody>
      </p:sp>
      <p:sp>
        <p:nvSpPr>
          <p:cNvPr id="13" name="TextBox 12"/>
          <p:cNvSpPr txBox="1"/>
          <p:nvPr/>
        </p:nvSpPr>
        <p:spPr>
          <a:xfrm rot="20178578">
            <a:off x="9094920" y="650757"/>
            <a:ext cx="909743" cy="1569660"/>
          </a:xfrm>
          <a:prstGeom prst="rect">
            <a:avLst/>
          </a:prstGeom>
          <a:noFill/>
        </p:spPr>
        <p:txBody>
          <a:bodyPr wrap="square" rtlCol="0">
            <a:spAutoFit/>
          </a:bodyPr>
          <a:lstStyle/>
          <a:p>
            <a:r>
              <a:rPr lang="en-US" sz="9600" dirty="0" smtClean="0">
                <a:solidFill>
                  <a:schemeClr val="accent2"/>
                </a:solidFill>
                <a:latin typeface="Times New Roman" charset="0"/>
                <a:ea typeface="Times New Roman" charset="0"/>
                <a:cs typeface="Times New Roman" charset="0"/>
              </a:rPr>
              <a:t>?</a:t>
            </a:r>
            <a:endParaRPr lang="en-US" sz="9600" dirty="0">
              <a:solidFill>
                <a:schemeClr val="accent2"/>
              </a:solidFill>
              <a:latin typeface="Times New Roman" charset="0"/>
              <a:ea typeface="Times New Roman" charset="0"/>
              <a:cs typeface="Times New Roman" charset="0"/>
            </a:endParaRPr>
          </a:p>
        </p:txBody>
      </p:sp>
      <p:sp>
        <p:nvSpPr>
          <p:cNvPr id="14" name="TextBox 13"/>
          <p:cNvSpPr txBox="1"/>
          <p:nvPr/>
        </p:nvSpPr>
        <p:spPr>
          <a:xfrm>
            <a:off x="10689578" y="1733837"/>
            <a:ext cx="526106" cy="1015663"/>
          </a:xfrm>
          <a:prstGeom prst="rect">
            <a:avLst/>
          </a:prstGeom>
          <a:noFill/>
        </p:spPr>
        <p:txBody>
          <a:bodyPr wrap="none" rtlCol="0">
            <a:spAutoFit/>
          </a:bodyPr>
          <a:lstStyle/>
          <a:p>
            <a:r>
              <a:rPr lang="en-US" sz="6000" dirty="0" smtClean="0">
                <a:solidFill>
                  <a:schemeClr val="accent2"/>
                </a:solidFill>
                <a:latin typeface="Times New Roman" charset="0"/>
                <a:ea typeface="Times New Roman" charset="0"/>
                <a:cs typeface="Times New Roman" charset="0"/>
              </a:rPr>
              <a:t>?</a:t>
            </a:r>
            <a:endParaRPr lang="en-US" sz="6000" dirty="0">
              <a:solidFill>
                <a:schemeClr val="accent2"/>
              </a:solidFill>
              <a:latin typeface="Times New Roman" charset="0"/>
              <a:ea typeface="Times New Roman" charset="0"/>
              <a:cs typeface="Times New Roman" charset="0"/>
            </a:endParaRPr>
          </a:p>
        </p:txBody>
      </p:sp>
      <p:sp>
        <p:nvSpPr>
          <p:cNvPr id="15" name="TextBox 14"/>
          <p:cNvSpPr txBox="1"/>
          <p:nvPr/>
        </p:nvSpPr>
        <p:spPr>
          <a:xfrm rot="1068512">
            <a:off x="10235357" y="3635812"/>
            <a:ext cx="909743" cy="1569660"/>
          </a:xfrm>
          <a:prstGeom prst="rect">
            <a:avLst/>
          </a:prstGeom>
          <a:noFill/>
        </p:spPr>
        <p:txBody>
          <a:bodyPr wrap="square" rtlCol="0">
            <a:spAutoFit/>
          </a:bodyPr>
          <a:lstStyle/>
          <a:p>
            <a:r>
              <a:rPr lang="en-US" sz="9600" dirty="0" smtClean="0">
                <a:solidFill>
                  <a:schemeClr val="accent1"/>
                </a:solidFill>
                <a:latin typeface="Times New Roman" charset="0"/>
                <a:ea typeface="Times New Roman" charset="0"/>
                <a:cs typeface="Times New Roman" charset="0"/>
              </a:rPr>
              <a:t>?</a:t>
            </a:r>
            <a:endParaRPr lang="en-US" sz="9600" dirty="0">
              <a:solidFill>
                <a:schemeClr val="accent1"/>
              </a:solidFill>
              <a:latin typeface="Times New Roman" charset="0"/>
              <a:ea typeface="Times New Roman" charset="0"/>
              <a:cs typeface="Times New Roman" charset="0"/>
            </a:endParaRPr>
          </a:p>
        </p:txBody>
      </p:sp>
      <p:sp>
        <p:nvSpPr>
          <p:cNvPr id="8" name="TextBox 7"/>
          <p:cNvSpPr txBox="1"/>
          <p:nvPr/>
        </p:nvSpPr>
        <p:spPr>
          <a:xfrm>
            <a:off x="10689578" y="4420642"/>
            <a:ext cx="526106" cy="1015663"/>
          </a:xfrm>
          <a:prstGeom prst="rect">
            <a:avLst/>
          </a:prstGeom>
          <a:noFill/>
        </p:spPr>
        <p:txBody>
          <a:bodyPr wrap="none" rtlCol="0">
            <a:spAutoFit/>
          </a:bodyPr>
          <a:lstStyle/>
          <a:p>
            <a:r>
              <a:rPr lang="en-US" sz="6000" dirty="0" smtClean="0">
                <a:solidFill>
                  <a:schemeClr val="accent2"/>
                </a:solidFill>
                <a:latin typeface="Times New Roman" charset="0"/>
                <a:ea typeface="Times New Roman" charset="0"/>
                <a:cs typeface="Times New Roman" charset="0"/>
              </a:rPr>
              <a:t>?</a:t>
            </a:r>
            <a:endParaRPr lang="en-US" sz="6000" dirty="0">
              <a:solidFill>
                <a:schemeClr val="accent2"/>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736026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 Skills</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Innate Physician Skills</a:t>
            </a:r>
            <a:endParaRPr lang="en-US" sz="4400" dirty="0"/>
          </a:p>
        </p:txBody>
      </p:sp>
      <p:sp>
        <p:nvSpPr>
          <p:cNvPr id="3" name="Content Placeholder 2"/>
          <p:cNvSpPr>
            <a:spLocks noGrp="1"/>
          </p:cNvSpPr>
          <p:nvPr>
            <p:ph sz="quarter" idx="10"/>
          </p:nvPr>
        </p:nvSpPr>
        <p:spPr>
          <a:xfrm>
            <a:off x="4110036" y="1347980"/>
            <a:ext cx="6991352" cy="4267200"/>
          </a:xfrm>
        </p:spPr>
        <p:txBody>
          <a:bodyPr>
            <a:normAutofit/>
          </a:bodyPr>
          <a:lstStyle/>
          <a:p>
            <a:r>
              <a:rPr sz="2800" dirty="0" smtClean="0"/>
              <a:t>Patient stories</a:t>
            </a:r>
          </a:p>
          <a:p>
            <a:r>
              <a:rPr sz="2800" dirty="0" smtClean="0"/>
              <a:t>Credibility</a:t>
            </a:r>
          </a:p>
          <a:p>
            <a:r>
              <a:rPr sz="2800" dirty="0" smtClean="0"/>
              <a:t>Technical and scientific knowledge</a:t>
            </a:r>
          </a:p>
          <a:p>
            <a:r>
              <a:rPr sz="2800" dirty="0" smtClean="0"/>
              <a:t>Access to and understanding of research</a:t>
            </a:r>
          </a:p>
          <a:p>
            <a:r>
              <a:rPr sz="2800" dirty="0" smtClean="0"/>
              <a:t>Experience with advocating for individual patients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Skills To Develop</a:t>
            </a:r>
            <a:endParaRPr lang="en-US" sz="4400" dirty="0"/>
          </a:p>
        </p:txBody>
      </p:sp>
      <p:sp>
        <p:nvSpPr>
          <p:cNvPr id="3" name="Content Placeholder 2"/>
          <p:cNvSpPr>
            <a:spLocks noGrp="1"/>
          </p:cNvSpPr>
          <p:nvPr>
            <p:ph sz="quarter" idx="10"/>
          </p:nvPr>
        </p:nvSpPr>
        <p:spPr>
          <a:xfrm>
            <a:off x="3967162" y="1457820"/>
            <a:ext cx="7772400" cy="4267200"/>
          </a:xfrm>
        </p:spPr>
        <p:txBody>
          <a:bodyPr>
            <a:normAutofit/>
          </a:bodyPr>
          <a:lstStyle/>
          <a:p>
            <a:r>
              <a:rPr sz="2800" dirty="0" smtClean="0"/>
              <a:t>Defining your goal and your audience</a:t>
            </a:r>
          </a:p>
          <a:p>
            <a:r>
              <a:rPr sz="2800" dirty="0" smtClean="0"/>
              <a:t>Crafting personal stories to frame your issue</a:t>
            </a:r>
          </a:p>
          <a:p>
            <a:r>
              <a:rPr sz="2800" dirty="0" smtClean="0"/>
              <a:t>Developing and sticking to your message</a:t>
            </a:r>
          </a:p>
          <a:p>
            <a:r>
              <a:rPr sz="2800" dirty="0" smtClean="0"/>
              <a:t>Recognizing opportunities for advocacy</a:t>
            </a:r>
          </a:p>
          <a:p>
            <a:r>
              <a:rPr sz="2800" dirty="0" smtClean="0"/>
              <a:t>Developing relationships with partners, media, legislators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Using Stories</a:t>
            </a:r>
            <a:endParaRPr lang="en-US" sz="4400" dirty="0"/>
          </a:p>
        </p:txBody>
      </p:sp>
      <p:sp>
        <p:nvSpPr>
          <p:cNvPr id="3" name="TextBox 2"/>
          <p:cNvSpPr txBox="1"/>
          <p:nvPr/>
        </p:nvSpPr>
        <p:spPr>
          <a:xfrm>
            <a:off x="4191000" y="5725020"/>
            <a:ext cx="5973302" cy="338554"/>
          </a:xfrm>
          <a:prstGeom prst="rect">
            <a:avLst/>
          </a:prstGeom>
          <a:noFill/>
        </p:spPr>
        <p:txBody>
          <a:bodyPr wrap="none" rtlCol="0">
            <a:spAutoFit/>
          </a:bodyPr>
          <a:lstStyle/>
          <a:p>
            <a:r>
              <a:rPr lang="en-US" sz="1600" dirty="0"/>
              <a:t>https://www.youtube.com/watch?v=7ovsrgXU93s&amp;feature=youtu.be</a:t>
            </a:r>
          </a:p>
        </p:txBody>
      </p:sp>
      <p:pic>
        <p:nvPicPr>
          <p:cNvPr id="4" name="7ovsrgXU93s"/>
          <p:cNvPicPr>
            <a:picLocks noRot="1" noChangeAspect="1"/>
          </p:cNvPicPr>
          <p:nvPr>
            <a:videoFile r:link="rId1"/>
          </p:nvPr>
        </p:nvPicPr>
        <p:blipFill>
          <a:blip r:embed="rId4"/>
          <a:stretch>
            <a:fillRect/>
          </a:stretch>
        </p:blipFill>
        <p:spPr>
          <a:xfrm>
            <a:off x="4191000" y="1123837"/>
            <a:ext cx="7191684" cy="404532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Objectives</a:t>
            </a:r>
            <a:endParaRPr lang="en-US" sz="4400" dirty="0"/>
          </a:p>
        </p:txBody>
      </p:sp>
      <p:sp>
        <p:nvSpPr>
          <p:cNvPr id="3" name="Content Placeholder 2"/>
          <p:cNvSpPr>
            <a:spLocks noGrp="1"/>
          </p:cNvSpPr>
          <p:nvPr>
            <p:ph sz="quarter" idx="10"/>
          </p:nvPr>
        </p:nvSpPr>
        <p:spPr>
          <a:xfrm>
            <a:off x="3738563" y="1457820"/>
            <a:ext cx="7772400" cy="4267200"/>
          </a:xfrm>
        </p:spPr>
        <p:txBody>
          <a:bodyPr>
            <a:normAutofit lnSpcReduction="10000"/>
          </a:bodyPr>
          <a:lstStyle/>
          <a:p>
            <a:pPr>
              <a:lnSpc>
                <a:spcPct val="150000"/>
              </a:lnSpc>
            </a:pPr>
            <a:r>
              <a:rPr lang="en-US" dirty="0"/>
              <a:t>List reasons </a:t>
            </a:r>
            <a:r>
              <a:rPr lang="en-US" dirty="0" smtClean="0"/>
              <a:t>for </a:t>
            </a:r>
            <a:r>
              <a:rPr lang="en-US" dirty="0"/>
              <a:t>physician </a:t>
            </a:r>
            <a:r>
              <a:rPr lang="en-US" dirty="0" smtClean="0"/>
              <a:t>adolescent reproductive </a:t>
            </a:r>
            <a:r>
              <a:rPr lang="en-US" dirty="0" smtClean="0"/>
              <a:t>health advocacy</a:t>
            </a:r>
            <a:endParaRPr lang="en-US" dirty="0"/>
          </a:p>
          <a:p>
            <a:pPr>
              <a:lnSpc>
                <a:spcPct val="150000"/>
              </a:lnSpc>
            </a:pPr>
            <a:r>
              <a:rPr lang="en-US" dirty="0" smtClean="0"/>
              <a:t>List </a:t>
            </a:r>
            <a:r>
              <a:rPr lang="en-US" dirty="0"/>
              <a:t>ways physicians can influence public policy </a:t>
            </a:r>
          </a:p>
          <a:p>
            <a:pPr>
              <a:lnSpc>
                <a:spcPct val="150000"/>
              </a:lnSpc>
            </a:pPr>
            <a:r>
              <a:rPr lang="en-US" dirty="0" smtClean="0"/>
              <a:t>Provide </a:t>
            </a:r>
            <a:r>
              <a:rPr lang="en-US" dirty="0"/>
              <a:t>strategies to </a:t>
            </a:r>
            <a:r>
              <a:rPr lang="en-US" dirty="0" smtClean="0"/>
              <a:t>bring the </a:t>
            </a:r>
            <a:r>
              <a:rPr lang="en-US" dirty="0"/>
              <a:t>physician's voice </a:t>
            </a:r>
            <a:r>
              <a:rPr lang="en-US" dirty="0" smtClean="0"/>
              <a:t>to the </a:t>
            </a:r>
            <a:r>
              <a:rPr lang="en-US" dirty="0"/>
              <a:t>public arena</a:t>
            </a:r>
          </a:p>
          <a:p>
            <a:pPr>
              <a:lnSpc>
                <a:spcPct val="150000"/>
              </a:lnSpc>
            </a:pPr>
            <a:r>
              <a:rPr lang="en-US" dirty="0" smtClean="0"/>
              <a:t>Describe </a:t>
            </a:r>
            <a:r>
              <a:rPr lang="en-US" dirty="0"/>
              <a:t>how to effectively use storytelling as a tool for </a:t>
            </a:r>
            <a:r>
              <a:rPr lang="en-US" dirty="0" smtClean="0"/>
              <a:t>adolescent reproductive health advocacy</a:t>
            </a:r>
            <a:endParaRPr lang="en-US" dirty="0"/>
          </a:p>
          <a:p>
            <a:endParaRPr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What Was Effective?</a:t>
            </a:r>
            <a:endParaRPr lang="en-US" sz="4400" dirty="0"/>
          </a:p>
        </p:txBody>
      </p:sp>
      <p:sp>
        <p:nvSpPr>
          <p:cNvPr id="3" name="Content Placeholder 2"/>
          <p:cNvSpPr>
            <a:spLocks noGrp="1"/>
          </p:cNvSpPr>
          <p:nvPr>
            <p:ph sz="quarter" idx="10"/>
          </p:nvPr>
        </p:nvSpPr>
        <p:spPr>
          <a:xfrm>
            <a:off x="3767138" y="1457820"/>
            <a:ext cx="7772400" cy="4267200"/>
          </a:xfrm>
        </p:spPr>
        <p:txBody>
          <a:bodyPr/>
          <a:lstStyle/>
          <a:p>
            <a:r>
              <a:rPr dirty="0" smtClean="0"/>
              <a:t>Summarized patient</a:t>
            </a:r>
            <a:r>
              <a:rPr lang="en-US" dirty="0" smtClean="0"/>
              <a:t>s’</a:t>
            </a:r>
            <a:r>
              <a:rPr dirty="0" smtClean="0"/>
              <a:t> stories and how existing laws affected them</a:t>
            </a:r>
          </a:p>
          <a:p>
            <a:r>
              <a:rPr dirty="0" smtClean="0"/>
              <a:t>Used lay terms, not medical jargon</a:t>
            </a:r>
          </a:p>
          <a:p>
            <a:r>
              <a:rPr dirty="0" smtClean="0"/>
              <a:t>Provided a few details about the patient to make her come alive</a:t>
            </a:r>
          </a:p>
          <a:p>
            <a:r>
              <a:rPr dirty="0" smtClean="0"/>
              <a:t>Let passion show</a:t>
            </a:r>
          </a:p>
          <a:p>
            <a:r>
              <a:rPr dirty="0" smtClean="0"/>
              <a:t>Used pseudonyms or did not use names</a:t>
            </a:r>
          </a:p>
          <a:p>
            <a:r>
              <a:rPr lang="en-US" dirty="0" smtClean="0"/>
              <a:t>Brought things back to the ask or the main message</a:t>
            </a:r>
            <a:endParaRPr dirty="0" smtClean="0"/>
          </a:p>
          <a:p>
            <a:endParaRPr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Our Stories Matter: Amicus Briefs</a:t>
            </a:r>
            <a:endParaRPr lang="en-US" sz="4400" dirty="0"/>
          </a:p>
        </p:txBody>
      </p:sp>
      <p:sp>
        <p:nvSpPr>
          <p:cNvPr id="3" name="Text Placeholder 2"/>
          <p:cNvSpPr>
            <a:spLocks noGrp="1"/>
          </p:cNvSpPr>
          <p:nvPr>
            <p:ph type="body" idx="4294967295"/>
          </p:nvPr>
        </p:nvSpPr>
        <p:spPr>
          <a:xfrm>
            <a:off x="2209800" y="1295400"/>
            <a:ext cx="7772400" cy="4622321"/>
          </a:xfrm>
          <a:prstGeom prst="rect">
            <a:avLst/>
          </a:prstGeom>
        </p:spPr>
        <p:txBody>
          <a:bodyPr>
            <a:normAutofit/>
          </a:bodyPr>
          <a:lstStyle/>
          <a:p>
            <a:endParaRPr lang="en-US" kern="1200" dirty="0" smtClean="0">
              <a:solidFill>
                <a:schemeClr val="tx1"/>
              </a:solidFill>
            </a:endParaRPr>
          </a:p>
          <a:p>
            <a:endParaRPr lang="en-US" dirty="0"/>
          </a:p>
          <a:p>
            <a:endParaRPr lang="en-US" kern="1200" dirty="0" smtClean="0">
              <a:solidFill>
                <a:schemeClr val="tx1"/>
              </a:solidFill>
            </a:endParaRPr>
          </a:p>
          <a:p>
            <a:endParaRPr lang="en-US" b="0" kern="1200" dirty="0">
              <a:solidFill>
                <a:schemeClr val="tx1"/>
              </a:solidFill>
            </a:endParaRPr>
          </a:p>
          <a:p>
            <a:endParaRPr lang="en-US" b="0" i="1" dirty="0"/>
          </a:p>
          <a:p>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841" y="2088057"/>
            <a:ext cx="4044816" cy="2672741"/>
          </a:xfrm>
          <a:prstGeom prst="rect">
            <a:avLst/>
          </a:prstGeom>
        </p:spPr>
      </p:pic>
      <p:sp>
        <p:nvSpPr>
          <p:cNvPr id="5" name="TextBox 4"/>
          <p:cNvSpPr txBox="1"/>
          <p:nvPr/>
        </p:nvSpPr>
        <p:spPr>
          <a:xfrm>
            <a:off x="3649940" y="5586521"/>
            <a:ext cx="539762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dirty="0">
                <a:latin typeface="Arial" panose="020B0604020202020204" pitchFamily="34" charset="0"/>
                <a:cs typeface="Arial" panose="020B0604020202020204" pitchFamily="34" charset="0"/>
              </a:rPr>
              <a:t>Photo credits: Memphis Daily News/Andrew J. Breig; www.christiantoday.com </a:t>
            </a:r>
            <a:endParaRPr lang="en-US" sz="1200" dirty="0">
              <a:solidFill>
                <a:srgbClr val="000000"/>
              </a:solidFill>
              <a:latin typeface="Arial" panose="020B0604020202020204" pitchFamily="34" charset="0"/>
              <a:cs typeface="Arial" panose="020B0604020202020204" pitchFamily="34" charset="0"/>
              <a:sym typeface="Adobe Garamond Pro"/>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852" y="1576706"/>
            <a:ext cx="3572374" cy="3458058"/>
          </a:xfrm>
          <a:prstGeom prst="rect">
            <a:avLst/>
          </a:prstGeom>
        </p:spPr>
      </p:pic>
    </p:spTree>
    <p:extLst>
      <p:ext uri="{BB962C8B-B14F-4D97-AF65-F5344CB8AC3E}">
        <p14:creationId xmlns:p14="http://schemas.microsoft.com/office/powerpoint/2010/main" val="616712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of Advocacy</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Models Of Advocacy</a:t>
            </a:r>
            <a:endParaRPr lang="en-US" sz="4400" dirty="0"/>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1127497082"/>
              </p:ext>
            </p:extLst>
          </p:nvPr>
        </p:nvGraphicFramePr>
        <p:xfrm>
          <a:off x="2757488" y="619606"/>
          <a:ext cx="9615487" cy="5381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48981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031748"/>
            <a:ext cx="3586162" cy="4762500"/>
          </a:xfrm>
        </p:spPr>
        <p:txBody>
          <a:bodyPr>
            <a:normAutofit/>
          </a:bodyPr>
          <a:lstStyle/>
          <a:p>
            <a:r>
              <a:rPr lang="en-US" sz="4400" dirty="0" smtClean="0">
                <a:solidFill>
                  <a:schemeClr val="bg1"/>
                </a:solidFill>
              </a:rPr>
              <a:t>Legislative Advocacy</a:t>
            </a:r>
            <a:endParaRPr lang="en-US" sz="4400" dirty="0">
              <a:solidFill>
                <a:schemeClr val="bg1"/>
              </a:solidFill>
            </a:endParaRPr>
          </a:p>
        </p:txBody>
      </p:sp>
      <p:sp>
        <p:nvSpPr>
          <p:cNvPr id="3" name="Content Placeholder 2"/>
          <p:cNvSpPr>
            <a:spLocks noGrp="1"/>
          </p:cNvSpPr>
          <p:nvPr>
            <p:ph sz="quarter" idx="10"/>
          </p:nvPr>
        </p:nvSpPr>
        <p:spPr>
          <a:xfrm>
            <a:off x="3709987" y="1576116"/>
            <a:ext cx="3810000" cy="3889248"/>
          </a:xfrm>
        </p:spPr>
        <p:txBody>
          <a:bodyPr/>
          <a:lstStyle/>
          <a:p>
            <a:r>
              <a:rPr dirty="0" smtClean="0"/>
              <a:t>Work with your legislators</a:t>
            </a:r>
          </a:p>
          <a:p>
            <a:r>
              <a:rPr dirty="0" smtClean="0"/>
              <a:t>Join an Advocacy or Lobby Day</a:t>
            </a:r>
          </a:p>
          <a:p>
            <a:r>
              <a:rPr dirty="0" smtClean="0"/>
              <a:t>Join an organization</a:t>
            </a:r>
            <a:endParaRPr lang="en-US" dirty="0" smtClean="0"/>
          </a:p>
          <a:p>
            <a:pPr>
              <a:buNone/>
            </a:pPr>
            <a:endParaRPr lang="en-US" dirty="0"/>
          </a:p>
        </p:txBody>
      </p:sp>
      <p:sp>
        <p:nvSpPr>
          <p:cNvPr id="5" name="TextBox 4"/>
          <p:cNvSpPr txBox="1"/>
          <p:nvPr/>
        </p:nvSpPr>
        <p:spPr>
          <a:xfrm>
            <a:off x="7377112" y="4761955"/>
            <a:ext cx="3891644" cy="954107"/>
          </a:xfrm>
          <a:prstGeom prst="rect">
            <a:avLst/>
          </a:prstGeom>
          <a:noFill/>
        </p:spPr>
        <p:txBody>
          <a:bodyPr wrap="square" rtlCol="0">
            <a:spAutoFit/>
          </a:bodyPr>
          <a:lstStyle/>
          <a:p>
            <a:r>
              <a:rPr lang="en-US" sz="1400" dirty="0"/>
              <a:t>Dr. Lauren MacAfee with Representative Debbie Stabenow at the Leadership Training Academy Advocacy Day in Washington, DC, 2015</a:t>
            </a:r>
          </a:p>
          <a:p>
            <a:endParaRPr lang="en-US" sz="14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112" y="1290367"/>
            <a:ext cx="3891644" cy="329979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Testimonies</a:t>
            </a:r>
            <a:endParaRPr lang="en-US" dirty="0"/>
          </a:p>
        </p:txBody>
      </p:sp>
      <p:pic>
        <p:nvPicPr>
          <p:cNvPr id="14338" name="Picture 2" descr="http://localtvkdvr.files.wordpress.com/2014/03/drtocce.jpg?w=402"/>
          <p:cNvPicPr>
            <a:picLocks noChangeAspect="1" noChangeArrowheads="1"/>
          </p:cNvPicPr>
          <p:nvPr/>
        </p:nvPicPr>
        <p:blipFill>
          <a:blip r:embed="rId3"/>
          <a:srcRect/>
          <a:stretch>
            <a:fillRect/>
          </a:stretch>
        </p:blipFill>
        <p:spPr bwMode="auto">
          <a:xfrm>
            <a:off x="3843338" y="766762"/>
            <a:ext cx="7600950" cy="4273172"/>
          </a:xfrm>
          <a:prstGeom prst="rect">
            <a:avLst/>
          </a:prstGeom>
          <a:noFill/>
        </p:spPr>
      </p:pic>
      <p:sp>
        <p:nvSpPr>
          <p:cNvPr id="5" name="TextBox 4"/>
          <p:cNvSpPr txBox="1"/>
          <p:nvPr/>
        </p:nvSpPr>
        <p:spPr>
          <a:xfrm>
            <a:off x="3743325" y="5263355"/>
            <a:ext cx="5181600" cy="923330"/>
          </a:xfrm>
          <a:prstGeom prst="rect">
            <a:avLst/>
          </a:prstGeom>
          <a:noFill/>
        </p:spPr>
        <p:txBody>
          <a:bodyPr wrap="square" rtlCol="0">
            <a:spAutoFit/>
          </a:bodyPr>
          <a:lstStyle/>
          <a:p>
            <a:r>
              <a:rPr lang="en-US" dirty="0">
                <a:latin typeface="Arial" charset="0"/>
                <a:ea typeface="Arial" charset="0"/>
                <a:cs typeface="Arial" charset="0"/>
              </a:rPr>
              <a:t>Dr. Kristina Tocce</a:t>
            </a:r>
          </a:p>
          <a:p>
            <a:r>
              <a:rPr lang="en-US" dirty="0">
                <a:latin typeface="Arial" charset="0"/>
                <a:ea typeface="Arial" charset="0"/>
                <a:cs typeface="Arial" charset="0"/>
              </a:rPr>
              <a:t>Personhood bill hearing</a:t>
            </a:r>
          </a:p>
          <a:p>
            <a:r>
              <a:rPr lang="en-US" dirty="0">
                <a:latin typeface="Arial" charset="0"/>
                <a:ea typeface="Arial" charset="0"/>
                <a:cs typeface="Arial" charset="0"/>
              </a:rPr>
              <a:t>Denver, CO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1527048"/>
            <a:ext cx="3081338" cy="4016502"/>
          </a:xfrm>
        </p:spPr>
        <p:txBody>
          <a:bodyPr>
            <a:normAutofit/>
          </a:bodyPr>
          <a:lstStyle/>
          <a:p>
            <a:r>
              <a:rPr lang="en-US" sz="4400" dirty="0" smtClean="0"/>
              <a:t>Regulatory Advocacy</a:t>
            </a:r>
            <a:endParaRPr lang="en-US" sz="4400" dirty="0"/>
          </a:p>
        </p:txBody>
      </p:sp>
      <p:sp>
        <p:nvSpPr>
          <p:cNvPr id="3" name="Content Placeholder 2"/>
          <p:cNvSpPr>
            <a:spLocks noGrp="1"/>
          </p:cNvSpPr>
          <p:nvPr>
            <p:ph sz="quarter" idx="10"/>
          </p:nvPr>
        </p:nvSpPr>
        <p:spPr>
          <a:xfrm>
            <a:off x="3593306" y="884110"/>
            <a:ext cx="5081588" cy="4267200"/>
          </a:xfrm>
        </p:spPr>
        <p:txBody>
          <a:bodyPr/>
          <a:lstStyle/>
          <a:p>
            <a:r>
              <a:rPr lang="en-US" dirty="0" smtClean="0"/>
              <a:t>Administrative and governmental agencies</a:t>
            </a:r>
          </a:p>
          <a:p>
            <a:r>
              <a:rPr dirty="0" smtClean="0"/>
              <a:t>Institution, hospital, clinic committees</a:t>
            </a:r>
            <a:endParaRPr lang="en-US" dirty="0" smtClean="0"/>
          </a:p>
          <a:p>
            <a:endParaRPr lang="en-US" dirty="0" smtClean="0"/>
          </a:p>
          <a:p>
            <a:pPr>
              <a:buNone/>
            </a:pPr>
            <a:endParaRPr lang="en-US" dirty="0"/>
          </a:p>
        </p:txBody>
      </p:sp>
      <p:pic>
        <p:nvPicPr>
          <p:cNvPr id="4" name="Picture 2" descr="http://www.rhrealitycheck.org/files/2012-11-26-EC-restrictions-square.jpg"/>
          <p:cNvPicPr>
            <a:picLocks noChangeAspect="1" noChangeArrowheads="1"/>
          </p:cNvPicPr>
          <p:nvPr/>
        </p:nvPicPr>
        <p:blipFill>
          <a:blip r:embed="rId3" cstate="print"/>
          <a:srcRect/>
          <a:stretch>
            <a:fillRect/>
          </a:stretch>
        </p:blipFill>
        <p:spPr bwMode="auto">
          <a:xfrm>
            <a:off x="8115300" y="2421731"/>
            <a:ext cx="3276600" cy="3276600"/>
          </a:xfrm>
          <a:prstGeom prst="rect">
            <a:avLst/>
          </a:prstGeom>
          <a:noFill/>
        </p:spPr>
      </p:pic>
      <p:sp>
        <p:nvSpPr>
          <p:cNvPr id="5" name="TextBox 4"/>
          <p:cNvSpPr txBox="1"/>
          <p:nvPr/>
        </p:nvSpPr>
        <p:spPr>
          <a:xfrm>
            <a:off x="8115300" y="5816727"/>
            <a:ext cx="2262158" cy="276999"/>
          </a:xfrm>
          <a:prstGeom prst="rect">
            <a:avLst/>
          </a:prstGeom>
          <a:noFill/>
        </p:spPr>
        <p:txBody>
          <a:bodyPr wrap="none" rtlCol="0">
            <a:spAutoFit/>
          </a:bodyPr>
          <a:lstStyle/>
          <a:p>
            <a:r>
              <a:rPr lang="en-US" sz="1200" dirty="0"/>
              <a:t>Image credit: http://the-orbit.net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Medical &amp; Professional </a:t>
            </a:r>
            <a:br>
              <a:rPr lang="en-US" sz="4400" dirty="0" smtClean="0"/>
            </a:br>
            <a:r>
              <a:rPr lang="en-US" sz="4400" dirty="0" smtClean="0"/>
              <a:t>Society Advocacy</a:t>
            </a:r>
            <a:endParaRPr lang="en-US" sz="4400" dirty="0"/>
          </a:p>
        </p:txBody>
      </p:sp>
      <p:pic>
        <p:nvPicPr>
          <p:cNvPr id="17410" name="Picture 2" descr="http://www.aclusandiego.org/site/wp-content/uploads/2013/10/ab-154-meme-sm.jpg"/>
          <p:cNvPicPr>
            <a:picLocks noChangeAspect="1" noChangeArrowheads="1"/>
          </p:cNvPicPr>
          <p:nvPr/>
        </p:nvPicPr>
        <p:blipFill>
          <a:blip r:embed="rId3" cstate="screen"/>
          <a:srcRect/>
          <a:stretch>
            <a:fillRect/>
          </a:stretch>
        </p:blipFill>
        <p:spPr bwMode="auto">
          <a:xfrm>
            <a:off x="4595813" y="721709"/>
            <a:ext cx="5405438" cy="540543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Medical Education Advocacy</a:t>
            </a:r>
            <a:endParaRPr lang="en-US" sz="4400" dirty="0"/>
          </a:p>
        </p:txBody>
      </p:sp>
      <p:sp>
        <p:nvSpPr>
          <p:cNvPr id="3" name="Content Placeholder 2"/>
          <p:cNvSpPr>
            <a:spLocks noGrp="1"/>
          </p:cNvSpPr>
          <p:nvPr>
            <p:ph sz="quarter" idx="10"/>
          </p:nvPr>
        </p:nvSpPr>
        <p:spPr>
          <a:xfrm>
            <a:off x="3667125" y="1969682"/>
            <a:ext cx="8001000" cy="1752600"/>
          </a:xfrm>
        </p:spPr>
        <p:txBody>
          <a:bodyPr/>
          <a:lstStyle/>
          <a:p>
            <a:r>
              <a:rPr lang="en-US" dirty="0" smtClean="0"/>
              <a:t>ACGME requires residents to be taught to “advocate for quality patient care and optimal patient care systems.”</a:t>
            </a:r>
          </a:p>
          <a:p>
            <a:pPr lvl="1"/>
            <a:r>
              <a:rPr lang="en-US" dirty="0" smtClean="0"/>
              <a:t>Multiple specialty programs also recognize advocacy as a competency</a:t>
            </a:r>
          </a:p>
          <a:p>
            <a:pPr marL="0" indent="0">
              <a:buNone/>
            </a:pPr>
            <a:endParaRPr lang="en-US" dirty="0" smtClean="0"/>
          </a:p>
        </p:txBody>
      </p:sp>
      <p:sp>
        <p:nvSpPr>
          <p:cNvPr id="7" name="TextBox 6"/>
          <p:cNvSpPr txBox="1"/>
          <p:nvPr/>
        </p:nvSpPr>
        <p:spPr>
          <a:xfrm>
            <a:off x="3841779" y="3722282"/>
            <a:ext cx="5724644" cy="1107996"/>
          </a:xfrm>
          <a:prstGeom prst="rect">
            <a:avLst/>
          </a:prstGeom>
          <a:noFill/>
        </p:spPr>
        <p:txBody>
          <a:bodyPr wrap="none" rtlCol="0">
            <a:spAutoFit/>
          </a:bodyPr>
          <a:lstStyle/>
          <a:p>
            <a:pPr marL="342900" indent="-342900">
              <a:spcBef>
                <a:spcPct val="20000"/>
              </a:spcBef>
              <a:buClr>
                <a:srgbClr val="F79646"/>
              </a:buClr>
              <a:buFont typeface="Arial" charset="0"/>
              <a:buChar char="•"/>
            </a:pPr>
            <a:r>
              <a:rPr lang="en-US" sz="2400" dirty="0">
                <a:solidFill>
                  <a:schemeClr val="tx2"/>
                </a:solidFill>
                <a:latin typeface="Arial" charset="0"/>
                <a:ea typeface="Arial" charset="0"/>
                <a:cs typeface="Arial" charset="0"/>
              </a:rPr>
              <a:t>Independent opportunities for training	</a:t>
            </a:r>
          </a:p>
          <a:p>
            <a:pPr marL="800100" lvl="1" indent="-342900">
              <a:spcBef>
                <a:spcPct val="20000"/>
              </a:spcBef>
              <a:buClr>
                <a:srgbClr val="4F81BD"/>
              </a:buClr>
              <a:buFont typeface="Arial" charset="0"/>
              <a:buChar char="•"/>
            </a:pPr>
            <a:r>
              <a:rPr lang="en-US" sz="2000" b="1" dirty="0">
                <a:solidFill>
                  <a:schemeClr val="tx2"/>
                </a:solidFill>
                <a:latin typeface="Arial" charset="0"/>
                <a:ea typeface="Arial" charset="0"/>
                <a:cs typeface="Arial" charset="0"/>
              </a:rPr>
              <a:t>ARSHEP program</a:t>
            </a:r>
          </a:p>
          <a:p>
            <a:pPr marL="285750" indent="-285750">
              <a:buFont typeface="Arial" charset="0"/>
              <a:buChar char="•"/>
            </a:pPr>
            <a:endParaRPr lang="en-US" b="1" dirty="0">
              <a:solidFill>
                <a:schemeClr val="tx2"/>
              </a:solidFill>
              <a:latin typeface="Arial" charset="0"/>
              <a:ea typeface="Arial" charset="0"/>
              <a:cs typeface="Arial" charset="0"/>
            </a:endParaRPr>
          </a:p>
        </p:txBody>
      </p:sp>
    </p:spTree>
    <p:extLst>
      <p:ext uri="{BB962C8B-B14F-4D97-AF65-F5344CB8AC3E}">
        <p14:creationId xmlns:p14="http://schemas.microsoft.com/office/powerpoint/2010/main" val="3819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lkinson Xpress.JPG"/>
          <p:cNvPicPr>
            <a:picLocks noChangeAspect="1"/>
          </p:cNvPicPr>
          <p:nvPr/>
        </p:nvPicPr>
        <p:blipFill>
          <a:blip r:embed="rId3" cstate="print"/>
          <a:stretch>
            <a:fillRect/>
          </a:stretch>
        </p:blipFill>
        <p:spPr>
          <a:xfrm>
            <a:off x="3670422" y="1628965"/>
            <a:ext cx="7911977" cy="3348257"/>
          </a:xfrm>
          <a:prstGeom prst="rect">
            <a:avLst/>
          </a:prstGeom>
        </p:spPr>
      </p:pic>
      <p:sp>
        <p:nvSpPr>
          <p:cNvPr id="2" name="Title 1"/>
          <p:cNvSpPr>
            <a:spLocks noGrp="1"/>
          </p:cNvSpPr>
          <p:nvPr>
            <p:ph type="title"/>
          </p:nvPr>
        </p:nvSpPr>
        <p:spPr/>
        <p:txBody>
          <a:bodyPr>
            <a:normAutofit/>
          </a:bodyPr>
          <a:lstStyle/>
          <a:p>
            <a:r>
              <a:rPr lang="en-US" dirty="0" smtClean="0"/>
              <a:t>Research As An Advocacy Tool</a:t>
            </a:r>
            <a:endParaRPr lang="en-US" dirty="0"/>
          </a:p>
        </p:txBody>
      </p:sp>
      <p:pic>
        <p:nvPicPr>
          <p:cNvPr id="7" name="Picture 6" descr="Wilkinson JAH.JPG"/>
          <p:cNvPicPr>
            <a:picLocks noChangeAspect="1"/>
          </p:cNvPicPr>
          <p:nvPr/>
        </p:nvPicPr>
        <p:blipFill>
          <a:blip r:embed="rId4" cstate="print"/>
          <a:stretch>
            <a:fillRect/>
          </a:stretch>
        </p:blipFill>
        <p:spPr>
          <a:xfrm>
            <a:off x="3667759" y="797880"/>
            <a:ext cx="7000241" cy="4267200"/>
          </a:xfrm>
          <a:prstGeom prst="rect">
            <a:avLst/>
          </a:prstGeom>
        </p:spPr>
      </p:pic>
      <p:sp>
        <p:nvSpPr>
          <p:cNvPr id="8" name="Rectangle 7"/>
          <p:cNvSpPr/>
          <p:nvPr/>
        </p:nvSpPr>
        <p:spPr>
          <a:xfrm>
            <a:off x="6982459" y="5048334"/>
            <a:ext cx="4419600" cy="1477328"/>
          </a:xfrm>
          <a:prstGeom prst="rect">
            <a:avLst/>
          </a:prstGeom>
        </p:spPr>
        <p:txBody>
          <a:bodyPr wrap="square">
            <a:spAutoFit/>
          </a:bodyPr>
          <a:lstStyle/>
          <a:p>
            <a:r>
              <a:rPr lang="en-US" dirty="0">
                <a:solidFill>
                  <a:schemeClr val="accent1"/>
                </a:solidFill>
                <a:latin typeface="Arial" charset="0"/>
                <a:ea typeface="Arial" charset="0"/>
                <a:cs typeface="Arial" charset="0"/>
              </a:rPr>
              <a:t>"I try to emphasize that teens should have emergency contraception at home, just like they have Tylenol for a headache—don't wait until you need it to try and go get it."</a:t>
            </a:r>
          </a:p>
        </p:txBody>
      </p:sp>
      <p:sp>
        <p:nvSpPr>
          <p:cNvPr id="6" name="Rectangle 5"/>
          <p:cNvSpPr/>
          <p:nvPr/>
        </p:nvSpPr>
        <p:spPr>
          <a:xfrm>
            <a:off x="3667759" y="6256132"/>
            <a:ext cx="6629400" cy="276999"/>
          </a:xfrm>
          <a:prstGeom prst="rect">
            <a:avLst/>
          </a:prstGeom>
        </p:spPr>
        <p:txBody>
          <a:bodyPr wrap="square">
            <a:spAutoFit/>
          </a:bodyPr>
          <a:lstStyle/>
          <a:p>
            <a:r>
              <a:rPr lang="en-US" sz="1200" dirty="0">
                <a:solidFill>
                  <a:prstClr val="black"/>
                </a:solidFill>
              </a:rPr>
              <a:t>Image credit: http://medicalxpress.com</a:t>
            </a:r>
          </a:p>
        </p:txBody>
      </p:sp>
    </p:spTree>
    <p:extLst>
      <p:ext uri="{BB962C8B-B14F-4D97-AF65-F5344CB8AC3E}">
        <p14:creationId xmlns:p14="http://schemas.microsoft.com/office/powerpoint/2010/main" val="15100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2240432" y="2514600"/>
            <a:ext cx="7375056" cy="2393666"/>
          </a:xfrm>
        </p:spPr>
        <p:txBody>
          <a:bodyPr>
            <a:normAutofit fontScale="77500" lnSpcReduction="20000"/>
          </a:bodyPr>
          <a:lstStyle/>
          <a:p>
            <a:pPr indent="0">
              <a:lnSpc>
                <a:spcPct val="150000"/>
              </a:lnSpc>
              <a:buNone/>
            </a:pPr>
            <a:r>
              <a:rPr lang="en-US" sz="3000" dirty="0">
                <a:solidFill>
                  <a:schemeClr val="accent3"/>
                </a:solidFill>
                <a:latin typeface="Arial" charset="0"/>
                <a:ea typeface="Arial" charset="0"/>
                <a:cs typeface="Arial" charset="0"/>
              </a:rPr>
              <a:t>Action by a physician to promote </a:t>
            </a:r>
            <a:r>
              <a:rPr lang="en-US" sz="3000" b="1" dirty="0">
                <a:solidFill>
                  <a:srgbClr val="FF6E89"/>
                </a:solidFill>
                <a:latin typeface="Arial" charset="0"/>
                <a:ea typeface="Arial" charset="0"/>
                <a:cs typeface="Arial" charset="0"/>
              </a:rPr>
              <a:t>social, economic, educational, and political changes </a:t>
            </a:r>
            <a:r>
              <a:rPr lang="en-US" sz="3000" dirty="0">
                <a:solidFill>
                  <a:schemeClr val="accent3"/>
                </a:solidFill>
                <a:latin typeface="Arial" charset="0"/>
                <a:ea typeface="Arial" charset="0"/>
                <a:cs typeface="Arial" charset="0"/>
              </a:rPr>
              <a:t>that ameliorate the suffering and threats to human health and well-being that he or she identifies through his or her professional work and expertise</a:t>
            </a:r>
          </a:p>
        </p:txBody>
      </p:sp>
      <p:sp>
        <p:nvSpPr>
          <p:cNvPr id="2" name="Title 1"/>
          <p:cNvSpPr>
            <a:spLocks noGrp="1"/>
          </p:cNvSpPr>
          <p:nvPr>
            <p:ph type="title" idx="4294967295"/>
          </p:nvPr>
        </p:nvSpPr>
        <p:spPr>
          <a:xfrm>
            <a:off x="2097557" y="1437991"/>
            <a:ext cx="6757988" cy="1302686"/>
          </a:xfrm>
        </p:spPr>
        <p:txBody>
          <a:bodyPr>
            <a:normAutofit/>
          </a:bodyPr>
          <a:lstStyle/>
          <a:p>
            <a:r>
              <a:rPr lang="en-US" sz="4400" dirty="0" smtClean="0">
                <a:solidFill>
                  <a:srgbClr val="007FC5"/>
                </a:solidFill>
              </a:rPr>
              <a:t>What Is Physician Advocacy?</a:t>
            </a:r>
            <a:endParaRPr lang="en-US" sz="4400" dirty="0">
              <a:solidFill>
                <a:srgbClr val="007FC5"/>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Media  Advocacy</a:t>
            </a:r>
            <a:endParaRPr lang="en-US" sz="4400" dirty="0"/>
          </a:p>
        </p:txBody>
      </p:sp>
      <p:sp>
        <p:nvSpPr>
          <p:cNvPr id="3" name="Content Placeholder 2"/>
          <p:cNvSpPr>
            <a:spLocks noGrp="1"/>
          </p:cNvSpPr>
          <p:nvPr>
            <p:ph sz="quarter" idx="10"/>
          </p:nvPr>
        </p:nvSpPr>
        <p:spPr>
          <a:xfrm>
            <a:off x="3852863" y="1298448"/>
            <a:ext cx="7772400" cy="4724400"/>
          </a:xfrm>
        </p:spPr>
        <p:txBody>
          <a:bodyPr>
            <a:normAutofit/>
          </a:bodyPr>
          <a:lstStyle/>
          <a:p>
            <a:r>
              <a:rPr lang="en-US" dirty="0" smtClean="0"/>
              <a:t>Traditional print media</a:t>
            </a:r>
          </a:p>
          <a:p>
            <a:pPr lvl="1"/>
            <a:r>
              <a:rPr lang="en-US" dirty="0" smtClean="0"/>
              <a:t>Letters to the editor (LTEs)</a:t>
            </a:r>
          </a:p>
          <a:p>
            <a:pPr lvl="1"/>
            <a:r>
              <a:rPr lang="en-US" dirty="0" smtClean="0"/>
              <a:t>Opinion editorials (Op-</a:t>
            </a:r>
            <a:r>
              <a:rPr lang="en-US" dirty="0"/>
              <a:t>E</a:t>
            </a:r>
            <a:r>
              <a:rPr lang="en-US" dirty="0" smtClean="0"/>
              <a:t>ds)</a:t>
            </a:r>
          </a:p>
          <a:p>
            <a:pPr lvl="1"/>
            <a:endParaRPr lang="en-US" dirty="0" smtClean="0"/>
          </a:p>
          <a:p>
            <a:r>
              <a:rPr dirty="0" smtClean="0"/>
              <a:t>New media</a:t>
            </a:r>
          </a:p>
          <a:p>
            <a:pPr lvl="1"/>
            <a:r>
              <a:rPr dirty="0" smtClean="0"/>
              <a:t>Social media</a:t>
            </a:r>
          </a:p>
          <a:p>
            <a:pPr lvl="1"/>
            <a:r>
              <a:rPr dirty="0" smtClean="0"/>
              <a:t>Online/digital media</a:t>
            </a:r>
          </a:p>
          <a:p>
            <a:pPr lvl="1"/>
            <a:r>
              <a:rPr dirty="0" smtClean="0"/>
              <a:t>Health websites</a:t>
            </a:r>
          </a:p>
          <a:p>
            <a:pPr lvl="1"/>
            <a:r>
              <a:rPr dirty="0" smtClean="0"/>
              <a:t>Online chats</a:t>
            </a:r>
            <a:endParaRPr lang="en-US" dirty="0" smtClean="0"/>
          </a:p>
          <a:p>
            <a:pPr lvl="1">
              <a:buNone/>
            </a:pPr>
            <a:endParaRPr lang="en-US" dirty="0" smtClean="0"/>
          </a:p>
          <a:p>
            <a:pPr lvl="1">
              <a:buNone/>
            </a:pPr>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657600" y="890477"/>
            <a:ext cx="7772400" cy="4892325"/>
          </a:xfrm>
          <a:prstGeom prst="rect">
            <a:avLst/>
          </a:prstGeom>
        </p:spPr>
        <p:txBody>
          <a:bodyPr>
            <a:normAutofit fontScale="92500" lnSpcReduction="10000"/>
          </a:bodyPr>
          <a:lstStyle/>
          <a:p>
            <a:pPr marL="0" indent="0">
              <a:buNone/>
            </a:pPr>
            <a:endParaRPr lang="en-US" sz="1900" dirty="0"/>
          </a:p>
          <a:p>
            <a:pPr marL="0" indent="0">
              <a:buNone/>
            </a:pPr>
            <a:r>
              <a:rPr lang="en-US" sz="1900" dirty="0"/>
              <a:t>As </a:t>
            </a:r>
            <a:r>
              <a:rPr lang="en-US" sz="1900" dirty="0"/>
              <a:t>a pediatrician and adolescent-medicine specialist, I welcome additional evidence that the HPV vaccine has no impact on young people’s sexual behavior (“An HPV Vaccine Myth Debunked,” editorial, Oct. 19). This new study should reassure parents who are reluctant to let their children be vaccinated because they fear that it will be a catalyst for sexual activity</a:t>
            </a:r>
            <a:r>
              <a:rPr lang="en-US" sz="1900" dirty="0"/>
              <a:t>.</a:t>
            </a:r>
          </a:p>
          <a:p>
            <a:pPr marL="0" indent="0">
              <a:buNone/>
            </a:pPr>
            <a:endParaRPr lang="en-US" sz="1900" dirty="0"/>
          </a:p>
          <a:p>
            <a:pPr marL="0" indent="0">
              <a:buNone/>
            </a:pPr>
            <a:r>
              <a:rPr lang="en-US" sz="1900" dirty="0"/>
              <a:t>I’ve found that such worries distract parents from a far more significant factor in teenagers’ decision-making: the parents themselves. I often remind parents that their behavior, messages and expectations play a key role in their children’s decisions regarding sex and relationships; the HPV vaccine has nothing to do with it</a:t>
            </a:r>
            <a:r>
              <a:rPr lang="en-US" sz="1900" dirty="0"/>
              <a:t>.</a:t>
            </a:r>
          </a:p>
          <a:p>
            <a:pPr marL="0" indent="0">
              <a:buNone/>
            </a:pPr>
            <a:endParaRPr lang="en-US" sz="1900" dirty="0"/>
          </a:p>
          <a:p>
            <a:pPr marL="0" indent="0">
              <a:buNone/>
            </a:pPr>
            <a:r>
              <a:rPr lang="en-US" sz="1900" dirty="0"/>
              <a:t>Communicating with your son or daughter, starting in childhood, about these expectations is critical for all families. Accurate information, realistic approaches and parental support help raise a teenager who is better prepared to make healthy decisions when the time comes.</a:t>
            </a:r>
          </a:p>
          <a:p>
            <a:endParaRPr lang="en-US" dirty="0"/>
          </a:p>
        </p:txBody>
      </p:sp>
      <p:sp>
        <p:nvSpPr>
          <p:cNvPr id="4" name="Title 3"/>
          <p:cNvSpPr>
            <a:spLocks noGrp="1"/>
          </p:cNvSpPr>
          <p:nvPr>
            <p:ph type="title" idx="4294967295"/>
          </p:nvPr>
        </p:nvSpPr>
        <p:spPr>
          <a:xfrm>
            <a:off x="0" y="2452687"/>
            <a:ext cx="2819400" cy="2554742"/>
          </a:xfrm>
        </p:spPr>
        <p:txBody>
          <a:bodyPr/>
          <a:lstStyle/>
          <a:p>
            <a:r>
              <a:rPr lang="en-US" dirty="0" smtClean="0"/>
              <a:t>Letter to the Editor</a:t>
            </a:r>
            <a:endParaRPr lang="en-US" dirty="0"/>
          </a:p>
        </p:txBody>
      </p:sp>
      <p:sp>
        <p:nvSpPr>
          <p:cNvPr id="5" name="Rectangle 4"/>
          <p:cNvSpPr/>
          <p:nvPr/>
        </p:nvSpPr>
        <p:spPr>
          <a:xfrm>
            <a:off x="2510971" y="6449200"/>
            <a:ext cx="7402285"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http://www.nytimes.com/2012/10/31/opinion/influencing-teenagers-advice-from-a-pediatrician.html?_r=0</a:t>
            </a:r>
          </a:p>
        </p:txBody>
      </p:sp>
      <p:sp>
        <p:nvSpPr>
          <p:cNvPr id="6" name="Rectangle 5"/>
          <p:cNvSpPr/>
          <p:nvPr/>
        </p:nvSpPr>
        <p:spPr>
          <a:xfrm>
            <a:off x="8975360" y="5581762"/>
            <a:ext cx="4572000" cy="738664"/>
          </a:xfrm>
          <a:prstGeom prst="rect">
            <a:avLst/>
          </a:prstGeom>
        </p:spPr>
        <p:txBody>
          <a:bodyPr>
            <a:spAutoFit/>
          </a:bodyPr>
          <a:lstStyle/>
          <a:p>
            <a:r>
              <a:rPr lang="en-US" sz="1400" dirty="0"/>
              <a:t>Michelle Forcier</a:t>
            </a:r>
            <a:r>
              <a:rPr lang="en-US" sz="1400" dirty="0"/>
              <a:t>, MD, </a:t>
            </a:r>
            <a:r>
              <a:rPr lang="en-US" sz="1400" dirty="0" smtClean="0"/>
              <a:t>MPH</a:t>
            </a:r>
          </a:p>
          <a:p>
            <a:r>
              <a:rPr lang="en-US" sz="1400" dirty="0" smtClean="0"/>
              <a:t>ARSHEP faculty</a:t>
            </a:r>
            <a:endParaRPr lang="en-US" sz="1400" dirty="0"/>
          </a:p>
          <a:p>
            <a:r>
              <a:rPr lang="en-US" sz="1400" dirty="0"/>
              <a:t>Providence, RI</a:t>
            </a:r>
            <a:endParaRPr lang="en-US" sz="1400" dirty="0"/>
          </a:p>
        </p:txBody>
      </p:sp>
      <p:pic>
        <p:nvPicPr>
          <p:cNvPr id="10" name="Picture 9"/>
          <p:cNvPicPr>
            <a:picLocks noChangeAspect="1"/>
          </p:cNvPicPr>
          <p:nvPr/>
        </p:nvPicPr>
        <p:blipFill>
          <a:blip r:embed="rId3"/>
          <a:stretch>
            <a:fillRect/>
          </a:stretch>
        </p:blipFill>
        <p:spPr>
          <a:xfrm>
            <a:off x="4614365" y="377141"/>
            <a:ext cx="4879285" cy="714375"/>
          </a:xfrm>
          <a:prstGeom prst="rect">
            <a:avLst/>
          </a:prstGeom>
        </p:spPr>
      </p:pic>
    </p:spTree>
    <p:extLst>
      <p:ext uri="{BB962C8B-B14F-4D97-AF65-F5344CB8AC3E}">
        <p14:creationId xmlns:p14="http://schemas.microsoft.com/office/powerpoint/2010/main" val="5980237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686" y="1955632"/>
            <a:ext cx="2960914" cy="3124368"/>
          </a:xfrm>
        </p:spPr>
        <p:txBody>
          <a:bodyPr/>
          <a:lstStyle/>
          <a:p>
            <a:r>
              <a:rPr lang="en-US" dirty="0" smtClean="0"/>
              <a:t>Contributor</a:t>
            </a:r>
            <a:endParaRPr lang="en-US" dirty="0"/>
          </a:p>
        </p:txBody>
      </p:sp>
      <p:sp>
        <p:nvSpPr>
          <p:cNvPr id="4" name="Rectangle 3"/>
          <p:cNvSpPr/>
          <p:nvPr/>
        </p:nvSpPr>
        <p:spPr>
          <a:xfrm>
            <a:off x="3810000" y="6172201"/>
            <a:ext cx="579120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http://wxxinews.org/post/aap-issues-birth-control-guidelines-teen-girls</a:t>
            </a:r>
          </a:p>
        </p:txBody>
      </p:sp>
      <p:pic>
        <p:nvPicPr>
          <p:cNvPr id="5" name="Picture 4"/>
          <p:cNvPicPr>
            <a:picLocks noChangeAspect="1"/>
          </p:cNvPicPr>
          <p:nvPr/>
        </p:nvPicPr>
        <p:blipFill>
          <a:blip r:embed="rId3"/>
          <a:stretch>
            <a:fillRect/>
          </a:stretch>
        </p:blipFill>
        <p:spPr>
          <a:xfrm>
            <a:off x="9354458" y="385093"/>
            <a:ext cx="1959429" cy="1219200"/>
          </a:xfrm>
          <a:prstGeom prst="rect">
            <a:avLst/>
          </a:prstGeom>
        </p:spPr>
      </p:pic>
      <p:sp>
        <p:nvSpPr>
          <p:cNvPr id="6" name="Rectangle 5"/>
          <p:cNvSpPr/>
          <p:nvPr/>
        </p:nvSpPr>
        <p:spPr>
          <a:xfrm>
            <a:off x="3976914" y="2927867"/>
            <a:ext cx="6934200" cy="2308324"/>
          </a:xfrm>
          <a:prstGeom prst="rect">
            <a:avLst/>
          </a:prstGeom>
        </p:spPr>
        <p:txBody>
          <a:bodyPr wrap="square">
            <a:spAutoFit/>
          </a:bodyPr>
          <a:lstStyle/>
          <a:p>
            <a:r>
              <a:rPr lang="en-US" dirty="0">
                <a:latin typeface="Arial" panose="020B0604020202020204" pitchFamily="34" charset="0"/>
                <a:cs typeface="Arial" panose="020B0604020202020204" pitchFamily="34" charset="0"/>
              </a:rPr>
              <a:t>Dr. </a:t>
            </a:r>
            <a:r>
              <a:rPr lang="en-US" dirty="0">
                <a:latin typeface="Arial" panose="020B0604020202020204" pitchFamily="34" charset="0"/>
                <a:cs typeface="Arial" panose="020B0604020202020204" pitchFamily="34" charset="0"/>
              </a:rPr>
              <a:t>Kate Greenberg, adolescent medicine specialist at Golisano Children's Hospital, said the AAP guidelines echo the recommendations of other expert groups in the past several years.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"Including the American College of Obstetricians and Gynecologists since about 2012, which is that these longer-acting and reversible methods of birth control are the safest and most effective and most appropriate for teenagers."</a:t>
            </a:r>
          </a:p>
        </p:txBody>
      </p:sp>
      <p:sp>
        <p:nvSpPr>
          <p:cNvPr id="7" name="Rectangle 6"/>
          <p:cNvSpPr/>
          <p:nvPr/>
        </p:nvSpPr>
        <p:spPr>
          <a:xfrm>
            <a:off x="5181600" y="1768485"/>
            <a:ext cx="4800600" cy="830997"/>
          </a:xfrm>
          <a:prstGeom prst="rect">
            <a:avLst/>
          </a:prstGeom>
        </p:spPr>
        <p:txBody>
          <a:bodyPr wrap="square">
            <a:spAutoFit/>
          </a:bodyPr>
          <a:lstStyle/>
          <a:p>
            <a:r>
              <a:rPr lang="en-US" sz="2400" b="1" dirty="0"/>
              <a:t>AAP Issues Birth Control Guidelines for Teen Girls</a:t>
            </a:r>
          </a:p>
        </p:txBody>
      </p:sp>
    </p:spTree>
    <p:extLst>
      <p:ext uri="{BB962C8B-B14F-4D97-AF65-F5344CB8AC3E}">
        <p14:creationId xmlns:p14="http://schemas.microsoft.com/office/powerpoint/2010/main" val="23266863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4774" y="2735042"/>
            <a:ext cx="8229600" cy="914400"/>
          </a:xfrm>
        </p:spPr>
        <p:txBody>
          <a:bodyPr/>
          <a:lstStyle/>
          <a:p>
            <a:r>
              <a:rPr lang="en-US" dirty="0" smtClean="0"/>
              <a:t>OP-ED</a:t>
            </a:r>
            <a:endParaRPr lang="en-US" dirty="0"/>
          </a:p>
        </p:txBody>
      </p:sp>
      <p:sp>
        <p:nvSpPr>
          <p:cNvPr id="4" name="Rectangle 3"/>
          <p:cNvSpPr/>
          <p:nvPr/>
        </p:nvSpPr>
        <p:spPr>
          <a:xfrm>
            <a:off x="3581400" y="6266022"/>
            <a:ext cx="6019800"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http://feministing.com/2013/05/08/for-the-mamas-who-dont-get-love-on-mothers-day/</a:t>
            </a:r>
          </a:p>
        </p:txBody>
      </p:sp>
      <p:sp>
        <p:nvSpPr>
          <p:cNvPr id="6" name="Rectangle 5"/>
          <p:cNvSpPr/>
          <p:nvPr/>
        </p:nvSpPr>
        <p:spPr>
          <a:xfrm>
            <a:off x="3581400" y="1504087"/>
            <a:ext cx="8001000" cy="3970318"/>
          </a:xfrm>
          <a:prstGeom prst="rect">
            <a:avLst/>
          </a:prstGeom>
        </p:spPr>
        <p:txBody>
          <a:bodyPr wrap="square">
            <a:spAutoFit/>
          </a:bodyPr>
          <a:lstStyle/>
          <a:p>
            <a:r>
              <a:rPr lang="en-US" dirty="0"/>
              <a:t>“Today</a:t>
            </a:r>
            <a:r>
              <a:rPr lang="en-US" dirty="0"/>
              <a:t>, I am a family physician who believes in providing comprehensive health </a:t>
            </a:r>
            <a:r>
              <a:rPr lang="en-US" dirty="0"/>
              <a:t>care.  We </a:t>
            </a:r>
            <a:r>
              <a:rPr lang="en-US" dirty="0"/>
              <a:t>deserve to be in healthy, positive relationships and to decide when and with whom we want to have sex. We should have affordable contraception and quality health care. We should be able to choose to continue a pregnancy without judgment or shame, regardless of our backgrounds. </a:t>
            </a:r>
            <a:endParaRPr lang="en-US" dirty="0"/>
          </a:p>
          <a:p>
            <a:endParaRPr lang="en-US" dirty="0"/>
          </a:p>
          <a:p>
            <a:r>
              <a:rPr lang="en-US" dirty="0"/>
              <a:t>I believe that my adolescent patients have the resiliency to build strong positive relationships. And yes, these relationships involve sex. So my job involves providing solid and accurate information about sex. </a:t>
            </a:r>
            <a:endParaRPr lang="en-US" dirty="0"/>
          </a:p>
          <a:p>
            <a:endParaRPr lang="en-US" dirty="0"/>
          </a:p>
          <a:p>
            <a:r>
              <a:rPr lang="en-US" dirty="0"/>
              <a:t>Too many of us don’t support teen parents. But when a pregnant teenager enters my office and declares she is ready to be a mother, I believe her. I support her</a:t>
            </a:r>
            <a:r>
              <a:rPr lang="en-US" dirty="0"/>
              <a:t>.”</a:t>
            </a:r>
          </a:p>
          <a:p>
            <a:endParaRPr lang="en-US" dirty="0"/>
          </a:p>
          <a:p>
            <a:endParaRPr lang="en-US" dirty="0"/>
          </a:p>
        </p:txBody>
      </p:sp>
      <p:sp>
        <p:nvSpPr>
          <p:cNvPr id="9" name="TextBox 8"/>
          <p:cNvSpPr txBox="1"/>
          <p:nvPr/>
        </p:nvSpPr>
        <p:spPr>
          <a:xfrm>
            <a:off x="7925519" y="5471291"/>
            <a:ext cx="2518959" cy="523220"/>
          </a:xfrm>
          <a:prstGeom prst="rect">
            <a:avLst/>
          </a:prstGeom>
          <a:noFill/>
        </p:spPr>
        <p:txBody>
          <a:bodyPr wrap="none" rtlCol="0">
            <a:spAutoFit/>
          </a:bodyPr>
          <a:lstStyle/>
          <a:p>
            <a:r>
              <a:rPr lang="en-US" sz="1400" dirty="0"/>
              <a:t>-Rebecca Trotzky-Sirr, MD, MSc</a:t>
            </a:r>
          </a:p>
          <a:p>
            <a:r>
              <a:rPr lang="en-US" sz="1400" dirty="0"/>
              <a:t>Los Angeles</a:t>
            </a:r>
            <a:endParaRPr lang="en-US" sz="1400" dirty="0"/>
          </a:p>
        </p:txBody>
      </p:sp>
      <p:pic>
        <p:nvPicPr>
          <p:cNvPr id="1026" name="Picture 2" descr="https://d3n8a8pro7vhmx.cloudfront.net/feministing/sites/1/meta_images/original/feministing_logo.gif?14183153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7912" y="527395"/>
            <a:ext cx="4191000" cy="56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804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New Media Advocacy</a:t>
            </a:r>
            <a:endParaRPr lang="en-US" sz="4400" dirty="0"/>
          </a:p>
        </p:txBody>
      </p:sp>
      <p:pic>
        <p:nvPicPr>
          <p:cNvPr id="7" name="Picture 6" descr="Evans blog EC.JPG"/>
          <p:cNvPicPr>
            <a:picLocks noChangeAspect="1"/>
          </p:cNvPicPr>
          <p:nvPr/>
        </p:nvPicPr>
        <p:blipFill>
          <a:blip r:embed="rId3" cstate="print"/>
          <a:stretch>
            <a:fillRect/>
          </a:stretch>
        </p:blipFill>
        <p:spPr>
          <a:xfrm>
            <a:off x="3730276" y="757239"/>
            <a:ext cx="6170961" cy="5330607"/>
          </a:xfrm>
          <a:prstGeom prst="rect">
            <a:avLst/>
          </a:prstGeom>
        </p:spPr>
      </p:pic>
      <p:sp>
        <p:nvSpPr>
          <p:cNvPr id="4" name="Rectangle 3"/>
          <p:cNvSpPr/>
          <p:nvPr/>
        </p:nvSpPr>
        <p:spPr>
          <a:xfrm>
            <a:off x="3758851" y="6102134"/>
            <a:ext cx="6599587" cy="276999"/>
          </a:xfrm>
          <a:prstGeom prst="rect">
            <a:avLst/>
          </a:prstGeom>
        </p:spPr>
        <p:txBody>
          <a:bodyPr wrap="square">
            <a:spAutoFit/>
          </a:bodyPr>
          <a:lstStyle/>
          <a:p>
            <a:r>
              <a:rPr lang="en-US" sz="1200" dirty="0"/>
              <a:t>http://teenology101.seattlechildrens.org/plan-b-emergency-contraception-an-update/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79" y="1123837"/>
            <a:ext cx="3204656" cy="4601183"/>
          </a:xfrm>
        </p:spPr>
        <p:txBody>
          <a:bodyPr>
            <a:normAutofit/>
          </a:bodyPr>
          <a:lstStyle/>
          <a:p>
            <a:r>
              <a:rPr lang="en-US" sz="4400" dirty="0" smtClean="0"/>
              <a:t>Finding Media Opportunities</a:t>
            </a:r>
            <a:endParaRPr lang="en-US" sz="4400" dirty="0"/>
          </a:p>
        </p:txBody>
      </p:sp>
      <p:sp>
        <p:nvSpPr>
          <p:cNvPr id="3" name="Content Placeholder 2"/>
          <p:cNvSpPr>
            <a:spLocks noGrp="1"/>
          </p:cNvSpPr>
          <p:nvPr>
            <p:ph sz="quarter" idx="10"/>
          </p:nvPr>
        </p:nvSpPr>
        <p:spPr>
          <a:xfrm>
            <a:off x="3810000" y="1290828"/>
            <a:ext cx="7591425" cy="4267200"/>
          </a:xfrm>
        </p:spPr>
        <p:txBody>
          <a:bodyPr/>
          <a:lstStyle/>
          <a:p>
            <a:r>
              <a:rPr sz="2800" dirty="0"/>
              <a:t>Put yourself in the press – stay LOCAL for best results</a:t>
            </a:r>
          </a:p>
          <a:p>
            <a:r>
              <a:rPr lang="en-US" sz="2800" dirty="0"/>
              <a:t>Talk to your institution’s public affairs department</a:t>
            </a:r>
          </a:p>
          <a:p>
            <a:r>
              <a:rPr lang="en-US" sz="2800" dirty="0"/>
              <a:t>Write letters or editorials for medical journals</a:t>
            </a:r>
          </a:p>
          <a:p>
            <a:r>
              <a:rPr lang="en-US" sz="2800" dirty="0"/>
              <a:t>Become a source or a contributor</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Make Advocacy A Part Of Your Job</a:t>
            </a:r>
            <a:endParaRPr lang="en-US" sz="4400" dirty="0"/>
          </a:p>
        </p:txBody>
      </p:sp>
      <p:sp>
        <p:nvSpPr>
          <p:cNvPr id="3" name="Content Placeholder 2"/>
          <p:cNvSpPr>
            <a:spLocks noGrp="1"/>
          </p:cNvSpPr>
          <p:nvPr>
            <p:ph sz="quarter" idx="10"/>
          </p:nvPr>
        </p:nvSpPr>
        <p:spPr>
          <a:xfrm>
            <a:off x="3816389" y="1290828"/>
            <a:ext cx="7727911" cy="4267200"/>
          </a:xfrm>
        </p:spPr>
        <p:txBody>
          <a:bodyPr>
            <a:normAutofit/>
          </a:bodyPr>
          <a:lstStyle/>
          <a:p>
            <a:pPr>
              <a:lnSpc>
                <a:spcPct val="150000"/>
              </a:lnSpc>
            </a:pPr>
            <a:r>
              <a:rPr sz="2800" dirty="0"/>
              <a:t>Join an advocacy organization</a:t>
            </a:r>
          </a:p>
          <a:p>
            <a:pPr>
              <a:lnSpc>
                <a:spcPct val="150000"/>
              </a:lnSpc>
            </a:pPr>
            <a:r>
              <a:rPr sz="2800" dirty="0"/>
              <a:t>Write down patient stories once a week</a:t>
            </a:r>
          </a:p>
          <a:p>
            <a:pPr>
              <a:lnSpc>
                <a:spcPct val="150000"/>
              </a:lnSpc>
            </a:pPr>
            <a:r>
              <a:rPr sz="2800" dirty="0"/>
              <a:t>Find a faculty champion</a:t>
            </a:r>
          </a:p>
          <a:p>
            <a:pPr>
              <a:lnSpc>
                <a:spcPct val="150000"/>
              </a:lnSpc>
            </a:pPr>
            <a:r>
              <a:rPr sz="2800" dirty="0"/>
              <a:t>Involve residents and students</a:t>
            </a:r>
          </a:p>
          <a:p>
            <a:pPr lvl="1">
              <a:lnSpc>
                <a:spcPct val="150000"/>
              </a:lnSpc>
            </a:pPr>
            <a:r>
              <a:rPr lang="en-US" sz="2400" dirty="0"/>
              <a:t>Encourage their participation in medical societies </a:t>
            </a:r>
            <a:endParaRPr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Finding Time</a:t>
            </a:r>
            <a:endParaRPr lang="en-US" sz="4400"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677656213"/>
              </p:ext>
            </p:extLst>
          </p:nvPr>
        </p:nvGraphicFramePr>
        <p:xfrm>
          <a:off x="3795712" y="1123837"/>
          <a:ext cx="7696201" cy="4480560"/>
        </p:xfrm>
        <a:graphic>
          <a:graphicData uri="http://schemas.openxmlformats.org/drawingml/2006/table">
            <a:tbl>
              <a:tblPr firstRow="1" bandRow="1">
                <a:tableStyleId>{5C22544A-7EE6-4342-B048-85BDC9FD1C3A}</a:tableStyleId>
              </a:tblPr>
              <a:tblGrid>
                <a:gridCol w="4291013"/>
                <a:gridCol w="3405188"/>
              </a:tblGrid>
              <a:tr h="548640">
                <a:tc>
                  <a:txBody>
                    <a:bodyPr/>
                    <a:lstStyle/>
                    <a:p>
                      <a:r>
                        <a:rPr lang="en-US" sz="2400" dirty="0" smtClean="0"/>
                        <a:t>Activity</a:t>
                      </a:r>
                      <a:endParaRPr lang="en-US" sz="2400" dirty="0"/>
                    </a:p>
                  </a:txBody>
                  <a:tcPr marL="137160" marR="137160" marT="137160" marB="137160" anchor="ctr"/>
                </a:tc>
                <a:tc>
                  <a:txBody>
                    <a:bodyPr/>
                    <a:lstStyle/>
                    <a:p>
                      <a:r>
                        <a:rPr lang="en-US" sz="2400" dirty="0" smtClean="0"/>
                        <a:t>Estimated</a:t>
                      </a:r>
                      <a:r>
                        <a:rPr lang="en-US" sz="2400" baseline="0" dirty="0" smtClean="0"/>
                        <a:t> Time</a:t>
                      </a:r>
                      <a:endParaRPr lang="en-US" sz="2400" dirty="0"/>
                    </a:p>
                  </a:txBody>
                  <a:tcPr marL="137160" marR="137160" marT="137160" marB="137160" anchor="ctr"/>
                </a:tc>
              </a:tr>
              <a:tr h="548640">
                <a:tc>
                  <a:txBody>
                    <a:bodyPr/>
                    <a:lstStyle/>
                    <a:p>
                      <a:r>
                        <a:rPr lang="en-US" sz="2400" dirty="0" smtClean="0"/>
                        <a:t>Voting</a:t>
                      </a:r>
                      <a:endParaRPr lang="en-US" sz="2400" dirty="0"/>
                    </a:p>
                  </a:txBody>
                  <a:tcPr marL="137160" marR="137160" marT="137160" marB="137160" anchor="ctr"/>
                </a:tc>
                <a:tc>
                  <a:txBody>
                    <a:bodyPr/>
                    <a:lstStyle/>
                    <a:p>
                      <a:r>
                        <a:rPr lang="en-US" sz="2400" dirty="0" smtClean="0"/>
                        <a:t>10</a:t>
                      </a:r>
                      <a:r>
                        <a:rPr lang="en-US" sz="2400" baseline="0" dirty="0" smtClean="0"/>
                        <a:t> min - one day</a:t>
                      </a:r>
                      <a:endParaRPr lang="en-US" sz="2400" dirty="0"/>
                    </a:p>
                  </a:txBody>
                  <a:tcPr marL="137160" marR="137160" marT="137160" marB="137160" anchor="ctr"/>
                </a:tc>
              </a:tr>
              <a:tr h="548640">
                <a:tc>
                  <a:txBody>
                    <a:bodyPr/>
                    <a:lstStyle/>
                    <a:p>
                      <a:r>
                        <a:rPr lang="en-US" sz="2400" dirty="0" smtClean="0"/>
                        <a:t>Signing</a:t>
                      </a:r>
                      <a:r>
                        <a:rPr lang="en-US" sz="2400" baseline="0" dirty="0" smtClean="0"/>
                        <a:t> a petition</a:t>
                      </a:r>
                      <a:endParaRPr lang="en-US" sz="2400" dirty="0"/>
                    </a:p>
                  </a:txBody>
                  <a:tcPr marL="137160" marR="137160" marT="137160" marB="137160" anchor="ctr"/>
                </a:tc>
                <a:tc>
                  <a:txBody>
                    <a:bodyPr/>
                    <a:lstStyle/>
                    <a:p>
                      <a:r>
                        <a:rPr lang="en-US" sz="2400" dirty="0" smtClean="0"/>
                        <a:t>One minute</a:t>
                      </a:r>
                      <a:endParaRPr lang="en-US" sz="2400" dirty="0"/>
                    </a:p>
                  </a:txBody>
                  <a:tcPr marL="137160" marR="137160" marT="137160" marB="137160" anchor="ctr"/>
                </a:tc>
              </a:tr>
              <a:tr h="548640">
                <a:tc>
                  <a:txBody>
                    <a:bodyPr/>
                    <a:lstStyle/>
                    <a:p>
                      <a:r>
                        <a:rPr lang="en-US" sz="2400" dirty="0" smtClean="0"/>
                        <a:t>Writing email to legislator</a:t>
                      </a:r>
                      <a:endParaRPr lang="en-US" sz="2400" dirty="0"/>
                    </a:p>
                  </a:txBody>
                  <a:tcPr marL="137160" marR="137160" marT="137160" marB="137160" anchor="ctr"/>
                </a:tc>
                <a:tc>
                  <a:txBody>
                    <a:bodyPr/>
                    <a:lstStyle/>
                    <a:p>
                      <a:r>
                        <a:rPr lang="en-US" sz="2400" dirty="0" smtClean="0"/>
                        <a:t>1 - 15</a:t>
                      </a:r>
                      <a:r>
                        <a:rPr lang="en-US" sz="2400" baseline="0" dirty="0" smtClean="0"/>
                        <a:t> minutes</a:t>
                      </a:r>
                      <a:endParaRPr lang="en-US" sz="2400" dirty="0"/>
                    </a:p>
                  </a:txBody>
                  <a:tcPr marL="137160" marR="137160" marT="137160" marB="137160" anchor="ctr"/>
                </a:tc>
              </a:tr>
              <a:tr h="548640">
                <a:tc>
                  <a:txBody>
                    <a:bodyPr/>
                    <a:lstStyle/>
                    <a:p>
                      <a:r>
                        <a:rPr lang="en-US" sz="2400" dirty="0" smtClean="0"/>
                        <a:t>Calling your legislator</a:t>
                      </a:r>
                      <a:endParaRPr lang="en-US" sz="2400" dirty="0"/>
                    </a:p>
                  </a:txBody>
                  <a:tcPr marL="137160" marR="137160" marT="137160" marB="137160" anchor="ctr"/>
                </a:tc>
                <a:tc>
                  <a:txBody>
                    <a:bodyPr/>
                    <a:lstStyle/>
                    <a:p>
                      <a:r>
                        <a:rPr lang="en-US" sz="2400" dirty="0" smtClean="0"/>
                        <a:t>5 - 10</a:t>
                      </a:r>
                      <a:r>
                        <a:rPr lang="en-US" sz="2400" baseline="0" dirty="0" smtClean="0"/>
                        <a:t> minutes</a:t>
                      </a:r>
                      <a:endParaRPr lang="en-US" sz="2400" dirty="0"/>
                    </a:p>
                  </a:txBody>
                  <a:tcPr marL="137160" marR="137160" marT="137160" marB="137160" anchor="ctr"/>
                </a:tc>
              </a:tr>
              <a:tr h="548640">
                <a:tc>
                  <a:txBody>
                    <a:bodyPr/>
                    <a:lstStyle/>
                    <a:p>
                      <a:r>
                        <a:rPr lang="en-US" sz="2400" dirty="0" smtClean="0"/>
                        <a:t>Writing</a:t>
                      </a:r>
                      <a:r>
                        <a:rPr lang="en-US" sz="2400" baseline="0" dirty="0" smtClean="0"/>
                        <a:t> a letter to the editor</a:t>
                      </a:r>
                      <a:endParaRPr lang="en-US" sz="2400" dirty="0"/>
                    </a:p>
                  </a:txBody>
                  <a:tcPr marL="137160" marR="137160" marT="137160" marB="137160" anchor="ctr"/>
                </a:tc>
                <a:tc>
                  <a:txBody>
                    <a:bodyPr/>
                    <a:lstStyle/>
                    <a:p>
                      <a:r>
                        <a:rPr lang="en-US" sz="2400" dirty="0" smtClean="0"/>
                        <a:t>15 - 60 minutes</a:t>
                      </a:r>
                      <a:endParaRPr lang="en-US" sz="2400" dirty="0"/>
                    </a:p>
                  </a:txBody>
                  <a:tcPr marL="137160" marR="137160" marT="137160" marB="137160" anchor="ctr"/>
                </a:tc>
              </a:tr>
              <a:tr h="548640">
                <a:tc>
                  <a:txBody>
                    <a:bodyPr/>
                    <a:lstStyle/>
                    <a:p>
                      <a:r>
                        <a:rPr lang="en-US" sz="2400" dirty="0" smtClean="0"/>
                        <a:t>Testifying</a:t>
                      </a:r>
                      <a:endParaRPr lang="en-US" sz="2400" dirty="0"/>
                    </a:p>
                  </a:txBody>
                  <a:tcPr marL="137160" marR="137160" marT="137160" marB="137160" anchor="ctr"/>
                </a:tc>
                <a:tc>
                  <a:txBody>
                    <a:bodyPr/>
                    <a:lstStyle/>
                    <a:p>
                      <a:r>
                        <a:rPr lang="en-US" sz="2400" dirty="0" smtClean="0"/>
                        <a:t>Half -</a:t>
                      </a:r>
                      <a:r>
                        <a:rPr lang="en-US" sz="2400" baseline="0" dirty="0" smtClean="0"/>
                        <a:t> whole</a:t>
                      </a:r>
                      <a:r>
                        <a:rPr lang="en-US" sz="2400" dirty="0" smtClean="0"/>
                        <a:t> day</a:t>
                      </a:r>
                      <a:endParaRPr lang="en-US" sz="2400" dirty="0"/>
                    </a:p>
                  </a:txBody>
                  <a:tcPr marL="137160" marR="137160" marT="137160" marB="13716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Impact Of Physician Advocacy</a:t>
            </a:r>
            <a:endParaRPr lang="en-US" sz="4400" dirty="0"/>
          </a:p>
        </p:txBody>
      </p:sp>
      <p:sp>
        <p:nvSpPr>
          <p:cNvPr id="3" name="Text Placeholder 2"/>
          <p:cNvSpPr>
            <a:spLocks noGrp="1"/>
          </p:cNvSpPr>
          <p:nvPr>
            <p:ph type="body" idx="4294967295"/>
          </p:nvPr>
        </p:nvSpPr>
        <p:spPr>
          <a:xfrm>
            <a:off x="3693881" y="1290828"/>
            <a:ext cx="7772400" cy="4267200"/>
          </a:xfrm>
          <a:prstGeom prst="rect">
            <a:avLst/>
          </a:prstGeom>
        </p:spPr>
        <p:txBody>
          <a:bodyPr>
            <a:normAutofit/>
          </a:bodyPr>
          <a:lstStyle/>
          <a:p>
            <a:pPr marL="0" indent="0" algn="just">
              <a:lnSpc>
                <a:spcPts val="2400"/>
              </a:lnSpc>
              <a:spcBef>
                <a:spcPts val="1800"/>
              </a:spcBef>
              <a:buNone/>
            </a:pPr>
            <a:r>
              <a:rPr lang="en-US" dirty="0"/>
              <a:t>“The chairman physically sat back in his seat [after hearing that Ohioan doctors are leaving Ohio due to bills limiting abortion access]. He was really shocked by that. </a:t>
            </a:r>
            <a:r>
              <a:rPr lang="en-US" b="1" dirty="0"/>
              <a:t>Every doctor who testified … said the same thing. </a:t>
            </a:r>
            <a:r>
              <a:rPr lang="en-US" dirty="0"/>
              <a:t>The doctors were leaving the state in droves. It's a bad environment already and the heartbeat bill would make it impossible. Ohio already has an ob-gyn shortage, that's pretty commonly known. </a:t>
            </a:r>
            <a:r>
              <a:rPr lang="en-US" b="1" dirty="0"/>
              <a:t>So to have doctor after doctor testify that 'if you pass this, we're leaving,' I think it really shook them up.”</a:t>
            </a:r>
          </a:p>
          <a:p>
            <a:pPr marL="0" indent="0">
              <a:lnSpc>
                <a:spcPts val="2400"/>
              </a:lnSpc>
              <a:spcBef>
                <a:spcPts val="1800"/>
              </a:spcBef>
              <a:buNone/>
            </a:pPr>
            <a:endParaRPr lang="en-US" sz="1600" dirty="0"/>
          </a:p>
        </p:txBody>
      </p:sp>
      <p:sp>
        <p:nvSpPr>
          <p:cNvPr id="4" name="TextBox 3"/>
          <p:cNvSpPr txBox="1"/>
          <p:nvPr/>
        </p:nvSpPr>
        <p:spPr>
          <a:xfrm>
            <a:off x="3693881" y="4721615"/>
            <a:ext cx="563585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200" dirty="0">
                <a:latin typeface="Arial" panose="020B0604020202020204" pitchFamily="34" charset="0"/>
                <a:cs typeface="Arial" panose="020B0604020202020204" pitchFamily="34" charset="0"/>
              </a:rPr>
              <a:t>Kellie Copeland, executive director of NARAL Pro-Choice Ohio in “Crow After Roe” by Jessica Mason Pieklo and Robin Marty</a:t>
            </a:r>
          </a:p>
        </p:txBody>
      </p:sp>
    </p:spTree>
    <p:extLst>
      <p:ext uri="{BB962C8B-B14F-4D97-AF65-F5344CB8AC3E}">
        <p14:creationId xmlns:p14="http://schemas.microsoft.com/office/powerpoint/2010/main" val="217324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Reflection Questions</a:t>
            </a:r>
            <a:endParaRPr lang="en-US" sz="4400" dirty="0"/>
          </a:p>
        </p:txBody>
      </p:sp>
      <p:sp>
        <p:nvSpPr>
          <p:cNvPr id="3" name="Content Placeholder 2"/>
          <p:cNvSpPr>
            <a:spLocks noGrp="1"/>
          </p:cNvSpPr>
          <p:nvPr>
            <p:ph sz="quarter" idx="10"/>
          </p:nvPr>
        </p:nvSpPr>
        <p:spPr>
          <a:xfrm>
            <a:off x="3795712" y="1290828"/>
            <a:ext cx="7772400" cy="4267200"/>
          </a:xfrm>
        </p:spPr>
        <p:txBody>
          <a:bodyPr/>
          <a:lstStyle/>
          <a:p>
            <a:pPr>
              <a:lnSpc>
                <a:spcPct val="150000"/>
              </a:lnSpc>
            </a:pPr>
            <a:r>
              <a:rPr dirty="0" smtClean="0"/>
              <a:t>External factors affecting patients</a:t>
            </a:r>
            <a:r>
              <a:rPr lang="en-US" dirty="0" smtClean="0"/>
              <a:t>'</a:t>
            </a:r>
            <a:r>
              <a:rPr dirty="0" smtClean="0"/>
              <a:t> health and/or your ability to provide the best care for your patients</a:t>
            </a:r>
          </a:p>
          <a:p>
            <a:pPr>
              <a:lnSpc>
                <a:spcPct val="150000"/>
              </a:lnSpc>
            </a:pPr>
            <a:r>
              <a:rPr dirty="0" smtClean="0"/>
              <a:t>Existing advocacy skills and skills to develop</a:t>
            </a:r>
          </a:p>
          <a:p>
            <a:pPr>
              <a:lnSpc>
                <a:spcPct val="150000"/>
              </a:lnSpc>
            </a:pPr>
            <a:r>
              <a:rPr dirty="0" smtClean="0"/>
              <a:t>Advocate in practice setting and/or community</a:t>
            </a:r>
          </a:p>
          <a:p>
            <a:pPr>
              <a:lnSpc>
                <a:spcPct val="150000"/>
              </a:lnSpc>
            </a:pPr>
            <a:r>
              <a:rPr dirty="0" smtClean="0"/>
              <a:t>Advocate as individual and/or part of an organization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Reflection</a:t>
            </a:r>
            <a:endParaRPr lang="en-US" sz="4400" dirty="0"/>
          </a:p>
        </p:txBody>
      </p:sp>
      <p:sp>
        <p:nvSpPr>
          <p:cNvPr id="3" name="Content Placeholder 2"/>
          <p:cNvSpPr>
            <a:spLocks noGrp="1"/>
          </p:cNvSpPr>
          <p:nvPr>
            <p:ph sz="quarter" idx="10"/>
          </p:nvPr>
        </p:nvSpPr>
        <p:spPr>
          <a:xfrm>
            <a:off x="3810000" y="1290828"/>
            <a:ext cx="7772400" cy="4267200"/>
          </a:xfrm>
        </p:spPr>
        <p:txBody>
          <a:bodyPr/>
          <a:lstStyle/>
          <a:p>
            <a:pPr>
              <a:lnSpc>
                <a:spcPct val="150000"/>
              </a:lnSpc>
            </a:pPr>
            <a:r>
              <a:rPr dirty="0" smtClean="0"/>
              <a:t>External factors affecting patients</a:t>
            </a:r>
            <a:r>
              <a:rPr lang="en-US" dirty="0" smtClean="0"/>
              <a:t>'</a:t>
            </a:r>
            <a:r>
              <a:rPr dirty="0" smtClean="0"/>
              <a:t> health and/or your ability to provide the best care for your patients</a:t>
            </a:r>
          </a:p>
          <a:p>
            <a:pPr>
              <a:lnSpc>
                <a:spcPct val="150000"/>
              </a:lnSpc>
            </a:pPr>
            <a:r>
              <a:rPr dirty="0" smtClean="0"/>
              <a:t>Existing advocacy skills and skills to develop</a:t>
            </a:r>
          </a:p>
          <a:p>
            <a:pPr>
              <a:lnSpc>
                <a:spcPct val="150000"/>
              </a:lnSpc>
            </a:pPr>
            <a:r>
              <a:rPr dirty="0" smtClean="0"/>
              <a:t>Advocate in practice setting or community</a:t>
            </a:r>
            <a:endParaRPr lang="en-US" dirty="0" smtClean="0"/>
          </a:p>
          <a:p>
            <a:pPr>
              <a:lnSpc>
                <a:spcPct val="150000"/>
              </a:lnSpc>
            </a:pPr>
            <a:r>
              <a:rPr lang="en-US" dirty="0" smtClean="0"/>
              <a:t>Advocate as individual or as part of an organization</a:t>
            </a:r>
            <a:endParaRPr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Take Away Messages</a:t>
            </a:r>
            <a:endParaRPr lang="en-US" sz="4400" dirty="0"/>
          </a:p>
        </p:txBody>
      </p:sp>
      <p:sp>
        <p:nvSpPr>
          <p:cNvPr id="3" name="Content Placeholder 2"/>
          <p:cNvSpPr>
            <a:spLocks noGrp="1"/>
          </p:cNvSpPr>
          <p:nvPr>
            <p:ph sz="quarter" idx="10"/>
          </p:nvPr>
        </p:nvSpPr>
        <p:spPr>
          <a:xfrm>
            <a:off x="3652838" y="1255585"/>
            <a:ext cx="8229600" cy="4724400"/>
          </a:xfrm>
        </p:spPr>
        <p:txBody>
          <a:bodyPr/>
          <a:lstStyle/>
          <a:p>
            <a:r>
              <a:rPr dirty="0" smtClean="0"/>
              <a:t>Physicians are effective and sought-after advocates</a:t>
            </a:r>
            <a:endParaRPr lang="en-US" dirty="0" smtClean="0"/>
          </a:p>
          <a:p>
            <a:r>
              <a:rPr lang="en-US" dirty="0" smtClean="0"/>
              <a:t>Advocacy is strategic, learnable, and builds on existing skills </a:t>
            </a:r>
          </a:p>
          <a:p>
            <a:r>
              <a:rPr dirty="0" smtClean="0"/>
              <a:t>Variety of opportunities available </a:t>
            </a:r>
            <a:r>
              <a:rPr lang="en-US" dirty="0" smtClean="0"/>
              <a:t>–</a:t>
            </a:r>
            <a:r>
              <a:rPr dirty="0" smtClean="0"/>
              <a:t> work with others</a:t>
            </a:r>
          </a:p>
          <a:p>
            <a:r>
              <a:rPr dirty="0" smtClean="0"/>
              <a:t>Stick with it – long-term process of speaking truth as doctors</a:t>
            </a:r>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Get Involved</a:t>
            </a:r>
            <a:endParaRPr lang="en-US" sz="4400" dirty="0"/>
          </a:p>
        </p:txBody>
      </p:sp>
      <p:sp>
        <p:nvSpPr>
          <p:cNvPr id="6" name="TextBox 5"/>
          <p:cNvSpPr txBox="1"/>
          <p:nvPr/>
        </p:nvSpPr>
        <p:spPr>
          <a:xfrm>
            <a:off x="4114801" y="6125070"/>
            <a:ext cx="1467133" cy="369332"/>
          </a:xfrm>
          <a:prstGeom prst="rect">
            <a:avLst/>
          </a:prstGeom>
          <a:noFill/>
        </p:spPr>
        <p:txBody>
          <a:bodyPr wrap="none" rtlCol="0">
            <a:spAutoFit/>
          </a:bodyPr>
          <a:lstStyle/>
          <a:p>
            <a:r>
              <a:rPr lang="en-US" dirty="0"/>
              <a:t>www.prh.org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1" y="746177"/>
            <a:ext cx="7154258" cy="5378893"/>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14" y="1152413"/>
            <a:ext cx="3290381" cy="4601183"/>
          </a:xfrm>
        </p:spPr>
        <p:txBody>
          <a:bodyPr>
            <a:normAutofit/>
          </a:bodyPr>
          <a:lstStyle/>
          <a:p>
            <a:r>
              <a:rPr lang="en-US" sz="4400" dirty="0" smtClean="0"/>
              <a:t>RH Advocacy Resources</a:t>
            </a:r>
            <a:endParaRPr lang="en-US" sz="4400" dirty="0"/>
          </a:p>
        </p:txBody>
      </p:sp>
      <p:sp>
        <p:nvSpPr>
          <p:cNvPr id="3" name="Content Placeholder 2"/>
          <p:cNvSpPr>
            <a:spLocks noGrp="1"/>
          </p:cNvSpPr>
          <p:nvPr>
            <p:ph sz="quarter" idx="10"/>
          </p:nvPr>
        </p:nvSpPr>
        <p:spPr>
          <a:xfrm>
            <a:off x="3748087" y="1457820"/>
            <a:ext cx="8077200" cy="4267200"/>
          </a:xfrm>
        </p:spPr>
        <p:txBody>
          <a:bodyPr/>
          <a:lstStyle/>
          <a:p>
            <a:r>
              <a:rPr dirty="0" smtClean="0"/>
              <a:t>Physicians for Reproductive Health</a:t>
            </a:r>
          </a:p>
          <a:p>
            <a:pPr lvl="1"/>
            <a:r>
              <a:rPr dirty="0" smtClean="0">
                <a:hlinkClick r:id="rId3"/>
              </a:rPr>
              <a:t>www.prh.org</a:t>
            </a:r>
            <a:endParaRPr dirty="0" smtClean="0"/>
          </a:p>
          <a:p>
            <a:r>
              <a:rPr dirty="0" smtClean="0"/>
              <a:t>American College of Obstetricians and Gynecologists</a:t>
            </a:r>
          </a:p>
          <a:p>
            <a:pPr lvl="1"/>
            <a:r>
              <a:rPr dirty="0" smtClean="0">
                <a:hlinkClick r:id="rId4"/>
              </a:rPr>
              <a:t>www.acog.org/Advocacy</a:t>
            </a:r>
            <a:endParaRPr dirty="0" smtClean="0"/>
          </a:p>
          <a:p>
            <a:r>
              <a:rPr dirty="0" smtClean="0"/>
              <a:t>Association of Reproductive Health Professionals</a:t>
            </a:r>
          </a:p>
          <a:p>
            <a:pPr lvl="1"/>
            <a:r>
              <a:rPr dirty="0" smtClean="0">
                <a:hlinkClick r:id="rId5"/>
              </a:rPr>
              <a:t>www.arhp.org/Policy-and-Advocacy</a:t>
            </a:r>
            <a:endParaRPr dirty="0" smtClean="0"/>
          </a:p>
          <a:p>
            <a:r>
              <a:rPr lang="fr-FR" dirty="0" smtClean="0"/>
              <a:t>National Abortion Federation</a:t>
            </a:r>
          </a:p>
          <a:p>
            <a:pPr lvl="1"/>
            <a:r>
              <a:rPr lang="fr-FR" dirty="0" smtClean="0">
                <a:hlinkClick r:id="rId6"/>
              </a:rPr>
              <a:t>www.prochoice.org/get_involved/activistkit.html</a:t>
            </a:r>
            <a:endParaRPr lang="fr-FR" dirty="0" smtClean="0"/>
          </a:p>
          <a:p>
            <a:r>
              <a:rPr lang="en-US" dirty="0" smtClean="0"/>
              <a:t>Reproductive Health Access Project</a:t>
            </a:r>
          </a:p>
          <a:p>
            <a:pPr lvl="1"/>
            <a:r>
              <a:rPr dirty="0" smtClean="0">
                <a:hlinkClick r:id="rId7"/>
              </a:rPr>
              <a:t>www.reproductiveaccess.org/advocacy/</a:t>
            </a:r>
            <a:endParaRPr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Advocacy Resources</a:t>
            </a:r>
            <a:endParaRPr lang="en-US" sz="4400" dirty="0"/>
          </a:p>
        </p:txBody>
      </p:sp>
      <p:sp>
        <p:nvSpPr>
          <p:cNvPr id="3" name="Content Placeholder 2"/>
          <p:cNvSpPr>
            <a:spLocks noGrp="1"/>
          </p:cNvSpPr>
          <p:nvPr>
            <p:ph sz="quarter" idx="10"/>
          </p:nvPr>
        </p:nvSpPr>
        <p:spPr>
          <a:xfrm>
            <a:off x="3938588" y="1024128"/>
            <a:ext cx="7772400" cy="4800600"/>
          </a:xfrm>
        </p:spPr>
        <p:txBody>
          <a:bodyPr/>
          <a:lstStyle/>
          <a:p>
            <a:r>
              <a:rPr dirty="0" smtClean="0"/>
              <a:t>National Medical Organizations</a:t>
            </a:r>
          </a:p>
          <a:p>
            <a:pPr lvl="1"/>
            <a:r>
              <a:rPr dirty="0" smtClean="0"/>
              <a:t>(AAFP, AAP, ACP, AMA, SAHM, etc.)</a:t>
            </a:r>
          </a:p>
          <a:p>
            <a:r>
              <a:rPr dirty="0" smtClean="0"/>
              <a:t>National Physicians Alliance</a:t>
            </a:r>
            <a:endParaRPr sz="2000" dirty="0"/>
          </a:p>
          <a:p>
            <a:pPr lvl="1"/>
            <a:r>
              <a:rPr dirty="0" smtClean="0">
                <a:hlinkClick r:id="rId3"/>
              </a:rPr>
              <a:t>www.npalliance.org</a:t>
            </a:r>
            <a:endParaRPr dirty="0" smtClean="0"/>
          </a:p>
          <a:p>
            <a:r>
              <a:rPr lang="en-US" dirty="0" smtClean="0"/>
              <a:t>Doctors for America</a:t>
            </a:r>
            <a:endParaRPr lang="en-US" sz="2000" dirty="0"/>
          </a:p>
          <a:p>
            <a:pPr lvl="1"/>
            <a:r>
              <a:rPr dirty="0" smtClean="0">
                <a:hlinkClick r:id="rId4"/>
              </a:rPr>
              <a:t>www.</a:t>
            </a:r>
            <a:r>
              <a:rPr lang="en-US" dirty="0" smtClean="0">
                <a:hlinkClick r:id="rId4"/>
              </a:rPr>
              <a:t>drsforamerica.org</a:t>
            </a:r>
            <a:r>
              <a:rPr lang="en-US" dirty="0" smtClean="0"/>
              <a:t> </a:t>
            </a:r>
          </a:p>
          <a:p>
            <a:r>
              <a:rPr dirty="0" smtClean="0"/>
              <a:t>Physicians for Social Responsibility</a:t>
            </a:r>
            <a:endParaRPr sz="2000" dirty="0"/>
          </a:p>
          <a:p>
            <a:pPr lvl="1"/>
            <a:r>
              <a:rPr dirty="0" smtClean="0">
                <a:hlinkClick r:id="rId5"/>
              </a:rPr>
              <a:t>www.psr.org</a:t>
            </a:r>
            <a:r>
              <a:rPr dirty="0" smtClean="0"/>
              <a: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3118931" cy="4601183"/>
          </a:xfrm>
        </p:spPr>
        <p:txBody>
          <a:bodyPr>
            <a:normAutofit/>
          </a:bodyPr>
          <a:lstStyle/>
          <a:p>
            <a:r>
              <a:rPr lang="en-US" dirty="0" smtClean="0"/>
              <a:t>RH Training </a:t>
            </a:r>
            <a:r>
              <a:rPr lang="en-US" dirty="0" smtClean="0"/>
              <a:t>Opportunities</a:t>
            </a:r>
            <a:endParaRPr lang="en-US" dirty="0"/>
          </a:p>
        </p:txBody>
      </p:sp>
      <p:sp>
        <p:nvSpPr>
          <p:cNvPr id="3" name="Content Placeholder 2"/>
          <p:cNvSpPr>
            <a:spLocks noGrp="1"/>
          </p:cNvSpPr>
          <p:nvPr>
            <p:ph sz="quarter" idx="10"/>
          </p:nvPr>
        </p:nvSpPr>
        <p:spPr>
          <a:xfrm>
            <a:off x="3762375" y="1460868"/>
            <a:ext cx="7924800" cy="4264152"/>
          </a:xfrm>
        </p:spPr>
        <p:txBody>
          <a:bodyPr>
            <a:normAutofit lnSpcReduction="10000"/>
          </a:bodyPr>
          <a:lstStyle/>
          <a:p>
            <a:r>
              <a:rPr lang="en-US" dirty="0" smtClean="0"/>
              <a:t>Physicians for Reproductive Health</a:t>
            </a:r>
          </a:p>
          <a:p>
            <a:pPr lvl="1"/>
            <a:r>
              <a:rPr lang="en-US" dirty="0"/>
              <a:t>Leadership Training Academy</a:t>
            </a:r>
            <a:endParaRPr lang="en-US" dirty="0" smtClean="0"/>
          </a:p>
          <a:p>
            <a:r>
              <a:rPr lang="en-US" dirty="0" smtClean="0"/>
              <a:t>American College of Obstetricians and Gynecologists (ACOG)</a:t>
            </a:r>
          </a:p>
          <a:p>
            <a:pPr lvl="1"/>
            <a:r>
              <a:rPr lang="en-US" dirty="0"/>
              <a:t>Gellhaus Advocacy Fellowship</a:t>
            </a:r>
          </a:p>
          <a:p>
            <a:pPr lvl="1"/>
            <a:r>
              <a:rPr lang="en-US" dirty="0"/>
              <a:t>ACOG District II Residency Advocacy Program</a:t>
            </a:r>
          </a:p>
          <a:p>
            <a:pPr lvl="1"/>
            <a:r>
              <a:rPr lang="en-US" dirty="0"/>
              <a:t>John McCain Memorial Fellowship </a:t>
            </a:r>
          </a:p>
          <a:p>
            <a:r>
              <a:rPr lang="en-US" dirty="0" smtClean="0"/>
              <a:t>Reproductive Health Access Project (RHAP)</a:t>
            </a:r>
          </a:p>
          <a:p>
            <a:pPr lvl="1"/>
            <a:r>
              <a:rPr lang="en-US" dirty="0"/>
              <a:t>Reproductive Health  Care and Advocacy Fellowship</a:t>
            </a:r>
          </a:p>
          <a:p>
            <a:r>
              <a:rPr lang="en-US" dirty="0" smtClean="0"/>
              <a:t>Training in Early Abortion for Comprehensive Care (TEACH) Advocacy Fellow </a:t>
            </a:r>
            <a:endParaRPr lang="en-US" sz="2800" dirty="0"/>
          </a:p>
          <a:p>
            <a:pPr lvl="1"/>
            <a:endParaRPr lang="en-US" sz="2800" dirty="0"/>
          </a:p>
          <a:p>
            <a:pPr lvl="1"/>
            <a:endParaRPr 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References</a:t>
            </a:r>
            <a:endParaRPr lang="en-US" dirty="0"/>
          </a:p>
        </p:txBody>
      </p:sp>
      <p:sp>
        <p:nvSpPr>
          <p:cNvPr id="3" name="Content Placeholder 2"/>
          <p:cNvSpPr>
            <a:spLocks noGrp="1"/>
          </p:cNvSpPr>
          <p:nvPr>
            <p:ph sz="quarter" idx="10"/>
          </p:nvPr>
        </p:nvSpPr>
        <p:spPr>
          <a:xfrm>
            <a:off x="3843336" y="869440"/>
            <a:ext cx="7586663" cy="5481449"/>
          </a:xfrm>
        </p:spPr>
        <p:txBody>
          <a:bodyPr numCol="3" spcCol="274320">
            <a:noAutofit/>
          </a:bodyPr>
          <a:lstStyle/>
          <a:p>
            <a:r>
              <a:rPr sz="1000" dirty="0">
                <a:solidFill>
                  <a:schemeClr val="tx1"/>
                </a:solidFill>
              </a:rPr>
              <a:t>Gruen RL, et al. JAMA 2004;291:94-98</a:t>
            </a:r>
          </a:p>
          <a:p>
            <a:r>
              <a:rPr sz="1000" dirty="0">
                <a:solidFill>
                  <a:schemeClr val="tx1"/>
                </a:solidFill>
              </a:rPr>
              <a:t>Weinberger, et al. N Enl J Med 2012;367:1557-1559</a:t>
            </a:r>
          </a:p>
          <a:p>
            <a:r>
              <a:rPr sz="1000" dirty="0">
                <a:solidFill>
                  <a:schemeClr val="tx1"/>
                </a:solidFill>
              </a:rPr>
              <a:t>Winner B, et al. N Engl J Med 2012;366:1998-2007.</a:t>
            </a:r>
          </a:p>
          <a:p>
            <a:r>
              <a:rPr sz="1000" dirty="0">
                <a:solidFill>
                  <a:schemeClr val="tx1"/>
                </a:solidFill>
              </a:rPr>
              <a:t>Jones RK, Jerman J. Perspect Sex Reprod Health 2014;46:3-14 doi: 10.1363/46e0414 </a:t>
            </a:r>
          </a:p>
          <a:p>
            <a:r>
              <a:rPr sz="1000" dirty="0">
                <a:solidFill>
                  <a:schemeClr val="tx1"/>
                </a:solidFill>
              </a:rPr>
              <a:t>Jones RK, Jerman J. J Women</a:t>
            </a:r>
            <a:r>
              <a:rPr lang="en-US" sz="1000" dirty="0">
                <a:solidFill>
                  <a:schemeClr val="tx1"/>
                </a:solidFill>
              </a:rPr>
              <a:t>'</a:t>
            </a:r>
            <a:r>
              <a:rPr sz="1000" dirty="0">
                <a:solidFill>
                  <a:schemeClr val="tx1"/>
                </a:solidFill>
              </a:rPr>
              <a:t>s Health 2013;22:706-713</a:t>
            </a:r>
          </a:p>
          <a:p>
            <a:r>
              <a:rPr sz="1000" dirty="0">
                <a:solidFill>
                  <a:schemeClr val="tx1"/>
                </a:solidFill>
              </a:rPr>
              <a:t>Gruen RL, et al. JAMA 2006;296:2467-2475. </a:t>
            </a:r>
          </a:p>
          <a:p>
            <a:r>
              <a:rPr sz="1000" dirty="0">
                <a:solidFill>
                  <a:schemeClr val="tx1"/>
                </a:solidFill>
              </a:rPr>
              <a:t>Grande D, Asch DA, Armstrong KA. J Gen Intern Med 2007;22:585-589. </a:t>
            </a:r>
          </a:p>
          <a:p>
            <a:r>
              <a:rPr sz="1000" dirty="0">
                <a:solidFill>
                  <a:schemeClr val="tx1"/>
                </a:solidFill>
              </a:rPr>
              <a:t>Marty R, Pieklo JM. Crow After Roe.</a:t>
            </a:r>
          </a:p>
          <a:p>
            <a:r>
              <a:rPr lang="en-US" sz="1000" dirty="0">
                <a:solidFill>
                  <a:schemeClr val="tx1"/>
                </a:solidFill>
              </a:rPr>
              <a:t>Bearak JM et al., </a:t>
            </a:r>
            <a:r>
              <a:rPr lang="en-US" sz="1000" i="1" dirty="0">
                <a:solidFill>
                  <a:schemeClr val="tx1"/>
                </a:solidFill>
              </a:rPr>
              <a:t>Contraception</a:t>
            </a:r>
            <a:r>
              <a:rPr lang="en-US" sz="1000" dirty="0">
                <a:solidFill>
                  <a:schemeClr val="tx1"/>
                </a:solidFill>
              </a:rPr>
              <a:t>, </a:t>
            </a:r>
            <a:r>
              <a:rPr lang="en-US" sz="1000" dirty="0">
                <a:solidFill>
                  <a:schemeClr val="tx1"/>
                </a:solidFill>
                <a:hlinkClick r:id="rId3"/>
              </a:rPr>
              <a:t>Feb 2016</a:t>
            </a:r>
            <a:r>
              <a:rPr lang="en-US" sz="1000" dirty="0">
                <a:solidFill>
                  <a:schemeClr val="tx1"/>
                </a:solidFill>
              </a:rPr>
              <a:t> Volume 93, Issue 2, Pages 139–144</a:t>
            </a:r>
            <a:endParaRPr sz="1000" dirty="0">
              <a:solidFill>
                <a:schemeClr val="tx1"/>
              </a:solidFill>
            </a:endParaRPr>
          </a:p>
          <a:p>
            <a:r>
              <a:rPr lang="en-US" sz="1000" dirty="0">
                <a:solidFill>
                  <a:schemeClr val="tx1"/>
                </a:solidFill>
              </a:rPr>
              <a:t>Obama, B. </a:t>
            </a:r>
            <a:r>
              <a:rPr lang="en-US" sz="1000" i="1" dirty="0">
                <a:solidFill>
                  <a:schemeClr val="tx1"/>
                </a:solidFill>
              </a:rPr>
              <a:t>JAMA. </a:t>
            </a:r>
            <a:r>
              <a:rPr lang="en-US" sz="1000" dirty="0">
                <a:solidFill>
                  <a:schemeClr val="tx1"/>
                </a:solidFill>
              </a:rPr>
              <a:t>2016;316(5):525-532.</a:t>
            </a:r>
          </a:p>
          <a:p>
            <a:r>
              <a:rPr lang="en-US" sz="1000" dirty="0">
                <a:solidFill>
                  <a:schemeClr val="tx1"/>
                </a:solidFill>
              </a:rPr>
              <a:t>Finer, L and Zolna, M. </a:t>
            </a:r>
            <a:r>
              <a:rPr lang="en-US" sz="1000" i="1" dirty="0">
                <a:solidFill>
                  <a:schemeClr val="tx1"/>
                </a:solidFill>
              </a:rPr>
              <a:t>N Engl J Med </a:t>
            </a:r>
            <a:r>
              <a:rPr lang="en-US" sz="1000" dirty="0">
                <a:solidFill>
                  <a:schemeClr val="tx1"/>
                </a:solidFill>
              </a:rPr>
              <a:t>2016;374:843-52</a:t>
            </a:r>
            <a:r>
              <a:rPr lang="en-US" sz="1000" dirty="0" smtClean="0">
                <a:solidFill>
                  <a:schemeClr val="tx1"/>
                </a:solidFill>
              </a:rPr>
              <a:t>.</a:t>
            </a:r>
          </a:p>
          <a:p>
            <a:endParaRPr lang="en-US" sz="1000" dirty="0">
              <a:solidFill>
                <a:schemeClr val="tx1"/>
              </a:solidFill>
            </a:endParaRPr>
          </a:p>
          <a:p>
            <a:endParaRPr lang="en-US" sz="1000" dirty="0">
              <a:solidFill>
                <a:schemeClr val="tx1"/>
              </a:solidFill>
            </a:endParaRPr>
          </a:p>
          <a:p>
            <a:r>
              <a:rPr lang="en-US" sz="1000" dirty="0">
                <a:solidFill>
                  <a:schemeClr val="tx1"/>
                </a:solidFill>
              </a:rPr>
              <a:t>Firearm-related injuries affecting the pediatric population. Pediatrics 2012;130:e1416 –e1424</a:t>
            </a:r>
          </a:p>
          <a:p>
            <a:r>
              <a:rPr lang="en-US" sz="1000" dirty="0">
                <a:solidFill>
                  <a:schemeClr val="tx1"/>
                </a:solidFill>
              </a:rPr>
              <a:t>Linberg, L et al.</a:t>
            </a:r>
            <a:r>
              <a:rPr lang="en-US" sz="1000" i="1" dirty="0">
                <a:solidFill>
                  <a:schemeClr val="tx1"/>
                </a:solidFill>
              </a:rPr>
              <a:t>. Journal of Adolescent Health</a:t>
            </a:r>
            <a:r>
              <a:rPr lang="en-US" sz="1000" dirty="0">
                <a:solidFill>
                  <a:schemeClr val="tx1"/>
                </a:solidFill>
              </a:rPr>
              <a:t>, 2016, 1-7. </a:t>
            </a:r>
          </a:p>
          <a:p>
            <a:r>
              <a:rPr lang="en-US" sz="1000" dirty="0">
                <a:solidFill>
                  <a:schemeClr val="tx1"/>
                </a:solidFill>
              </a:rPr>
              <a:t>Sheldon, W, Winikoff, B. Contraception 92 (2015) 182–185</a:t>
            </a:r>
          </a:p>
          <a:p>
            <a:r>
              <a:rPr lang="en-US" sz="1000" dirty="0">
                <a:solidFill>
                  <a:schemeClr val="tx1"/>
                </a:solidFill>
              </a:rPr>
              <a:t>Cleland, K, Smith N. </a:t>
            </a:r>
            <a:r>
              <a:rPr lang="en-US" sz="1000" i="1" dirty="0">
                <a:solidFill>
                  <a:schemeClr val="tx1"/>
                </a:solidFill>
              </a:rPr>
              <a:t>Contraception</a:t>
            </a:r>
            <a:r>
              <a:rPr lang="en-US" sz="1000" dirty="0">
                <a:solidFill>
                  <a:schemeClr val="tx1"/>
                </a:solidFill>
              </a:rPr>
              <a:t> 92 (2015) 179–181</a:t>
            </a:r>
          </a:p>
          <a:p>
            <a:r>
              <a:rPr lang="en-US" sz="1000" dirty="0">
                <a:solidFill>
                  <a:schemeClr val="tx1"/>
                </a:solidFill>
              </a:rPr>
              <a:t>Upadhyay UD. PLoS Med 13(8):</a:t>
            </a:r>
          </a:p>
          <a:p>
            <a:r>
              <a:rPr lang="en-US" sz="1000" dirty="0">
                <a:solidFill>
                  <a:schemeClr val="tx1"/>
                </a:solidFill>
              </a:rPr>
              <a:t>http://kff.org/disparities-policy/issue-brief/beyond-health-care-the-role-of-social-determinants-in-promoting-health-and-health-equity/ </a:t>
            </a:r>
            <a:endParaRPr sz="1000" dirty="0">
              <a:solidFill>
                <a:schemeClr val="tx1"/>
              </a:solidFill>
            </a:endParaRPr>
          </a:p>
          <a:p>
            <a:r>
              <a:rPr sz="1000" dirty="0">
                <a:solidFill>
                  <a:schemeClr val="tx1"/>
                </a:solidFill>
              </a:rPr>
              <a:t>http://www.guttmacher.org/media/nr/2013/12/19/index.html </a:t>
            </a:r>
          </a:p>
          <a:p>
            <a:r>
              <a:rPr sz="1000" dirty="0">
                <a:solidFill>
                  <a:schemeClr val="tx1"/>
                </a:solidFill>
              </a:rPr>
              <a:t>www.guttmacher.org/pubs/gpr/14/1/gpr140107.html</a:t>
            </a:r>
          </a:p>
          <a:p>
            <a:r>
              <a:rPr sz="1000" dirty="0">
                <a:solidFill>
                  <a:schemeClr val="tx1"/>
                </a:solidFill>
              </a:rPr>
              <a:t>http://www.guttmacher.org/media/inthenews/2013/07/08/</a:t>
            </a:r>
          </a:p>
          <a:p>
            <a:r>
              <a:rPr sz="1000" dirty="0">
                <a:solidFill>
                  <a:schemeClr val="tx1"/>
                </a:solidFill>
              </a:rPr>
              <a:t>http://www.guttmacher.org/media/inthenews/2014/01/02/index.html</a:t>
            </a:r>
          </a:p>
          <a:p>
            <a:r>
              <a:rPr sz="1000" dirty="0">
                <a:solidFill>
                  <a:schemeClr val="tx1"/>
                </a:solidFill>
              </a:rPr>
              <a:t>http://www.guttmacher.org/media/infographics/barriers-to-access2.html </a:t>
            </a:r>
            <a:endParaRPr lang="en-US" sz="1000" dirty="0" smtClean="0">
              <a:solidFill>
                <a:schemeClr val="tx1"/>
              </a:solidFill>
            </a:endParaRPr>
          </a:p>
          <a:p>
            <a:endParaRPr sz="1000" dirty="0">
              <a:solidFill>
                <a:schemeClr val="tx1"/>
              </a:solidFill>
            </a:endParaRPr>
          </a:p>
          <a:p>
            <a:r>
              <a:rPr sz="1000" dirty="0">
                <a:solidFill>
                  <a:schemeClr val="tx1"/>
                </a:solidFill>
              </a:rPr>
              <a:t>http://www.businessweek.com/articles/2013-11-27/abortion-clinics-face-shutdown-spiral-as-republicans-push-restrictions</a:t>
            </a:r>
          </a:p>
          <a:p>
            <a:r>
              <a:rPr sz="1000" dirty="0">
                <a:solidFill>
                  <a:schemeClr val="tx1"/>
                </a:solidFill>
              </a:rPr>
              <a:t>http://www.gallup.com/poll/1654/honesty-ethics-professions.aspx </a:t>
            </a:r>
          </a:p>
          <a:p>
            <a:r>
              <a:rPr sz="1000" dirty="0">
                <a:solidFill>
                  <a:schemeClr val="tx1"/>
                </a:solidFill>
              </a:rPr>
              <a:t>http://www.slate.com/blogs/the_slatest/2014/04/21/scientific_poll_most_americans_question_big_bang.html </a:t>
            </a:r>
          </a:p>
          <a:p>
            <a:r>
              <a:rPr sz="1000" dirty="0">
                <a:solidFill>
                  <a:schemeClr val="tx1"/>
                </a:solidFill>
              </a:rPr>
              <a:t>http://ap-gfkpoll.com/poll-methodology</a:t>
            </a:r>
          </a:p>
          <a:p>
            <a:r>
              <a:rPr sz="1000" dirty="0">
                <a:solidFill>
                  <a:schemeClr val="tx1"/>
                </a:solidFill>
              </a:rPr>
              <a:t>http://www.ama-assn.org/resources/doc/ethics/decofprofessional.pdf </a:t>
            </a:r>
          </a:p>
          <a:p>
            <a:r>
              <a:rPr sz="1000" dirty="0">
                <a:solidFill>
                  <a:schemeClr val="tx1"/>
                </a:solidFill>
              </a:rPr>
              <a:t>https://www.acgme.org/acgmeweb/Portals/0/PFAssets/ProgramRequirements/CPRs2013.pdf </a:t>
            </a:r>
          </a:p>
          <a:p>
            <a:r>
              <a:rPr sz="1000" dirty="0">
                <a:solidFill>
                  <a:schemeClr val="tx1"/>
                </a:solidFill>
              </a:rPr>
              <a:t>http://www.acgme.org/acgmeweb/Portals/0/PDFs/commonguide/CompleteGuide_v2%20.pdf</a:t>
            </a:r>
          </a:p>
          <a:p>
            <a:r>
              <a:rPr lang="en-US" sz="1000" dirty="0">
                <a:solidFill>
                  <a:schemeClr val="tx1"/>
                </a:solidFill>
              </a:rPr>
              <a:t>http://www.usnews.com/opinion/articles/2016-09-30/its-long-past-time-to-remove-abortion-pill-restrictions</a:t>
            </a:r>
          </a:p>
          <a:p>
            <a:r>
              <a:rPr lang="en-US" sz="1000" dirty="0">
                <a:solidFill>
                  <a:schemeClr val="tx1"/>
                </a:solidFill>
              </a:rPr>
              <a:t>http://www.guttmacher.org/media/nr/2013/12/19/index.html</a:t>
            </a:r>
          </a:p>
          <a:p>
            <a:endParaRPr sz="1000" dirty="0">
              <a:solidFill>
                <a:schemeClr val="tx1"/>
              </a:solidFill>
            </a:endParaRPr>
          </a:p>
          <a:p>
            <a:endParaRPr lang="en-US" sz="1000" dirty="0">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Questions?</a:t>
            </a:r>
            <a:endParaRPr lang="en-US" dirty="0"/>
          </a:p>
        </p:txBody>
      </p:sp>
    </p:spTree>
    <p:extLst>
      <p:ext uri="{BB962C8B-B14F-4D97-AF65-F5344CB8AC3E}">
        <p14:creationId xmlns:p14="http://schemas.microsoft.com/office/powerpoint/2010/main" val="5995834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763" y="1928395"/>
            <a:ext cx="8163633" cy="3172995"/>
          </a:xfrm>
          <a:prstGeom prst="rect">
            <a:avLst/>
          </a:prstGeom>
        </p:spPr>
      </p:pic>
    </p:spTree>
    <p:extLst>
      <p:ext uri="{BB962C8B-B14F-4D97-AF65-F5344CB8AC3E}">
        <p14:creationId xmlns:p14="http://schemas.microsoft.com/office/powerpoint/2010/main" val="20234955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smtClean="0"/>
              <a:t>Thank You!</a:t>
            </a:r>
            <a:endParaRPr lang="en-US" dirty="0"/>
          </a:p>
        </p:txBody>
      </p:sp>
    </p:spTree>
    <p:extLst>
      <p:ext uri="{BB962C8B-B14F-4D97-AF65-F5344CB8AC3E}">
        <p14:creationId xmlns:p14="http://schemas.microsoft.com/office/powerpoint/2010/main" val="2028771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smtClean="0"/>
              <a:t>Why Advocacy?</a:t>
            </a:r>
            <a:endParaRPr lang="en-US" sz="5400" dirty="0"/>
          </a:p>
        </p:txBody>
      </p:sp>
      <p:sp>
        <p:nvSpPr>
          <p:cNvPr id="2" name="Text Placeholder 1"/>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00200" y="1666879"/>
            <a:ext cx="8839200" cy="4114800"/>
            <a:chOff x="76200" y="1524000"/>
            <a:chExt cx="8839200" cy="4114800"/>
          </a:xfrm>
        </p:grpSpPr>
        <p:sp>
          <p:nvSpPr>
            <p:cNvPr id="8" name="Oval 7"/>
            <p:cNvSpPr/>
            <p:nvPr/>
          </p:nvSpPr>
          <p:spPr>
            <a:xfrm>
              <a:off x="76200" y="1524000"/>
              <a:ext cx="8839200" cy="4114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28600" y="1905000"/>
              <a:ext cx="7391400" cy="33528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81000" y="2286000"/>
              <a:ext cx="5791200" cy="2590800"/>
            </a:xfrm>
            <a:prstGeom prst="ellipse">
              <a:avLst/>
            </a:prstGeom>
            <a:solidFill>
              <a:schemeClr val="accent5">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533400" y="2667000"/>
              <a:ext cx="4114800" cy="19050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685800" y="3048000"/>
              <a:ext cx="2819400" cy="12192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505200" y="3316069"/>
              <a:ext cx="1066800" cy="646331"/>
            </a:xfrm>
            <a:prstGeom prst="rect">
              <a:avLst/>
            </a:prstGeom>
            <a:noFill/>
          </p:spPr>
          <p:txBody>
            <a:bodyPr wrap="square" rtlCol="0">
              <a:spAutoFit/>
            </a:bodyPr>
            <a:lstStyle/>
            <a:p>
              <a:pPr algn="ctr"/>
              <a:r>
                <a:rPr lang="en-US" dirty="0"/>
                <a:t>Access to Care</a:t>
              </a:r>
            </a:p>
          </p:txBody>
        </p:sp>
        <p:sp>
          <p:nvSpPr>
            <p:cNvPr id="10" name="TextBox 9"/>
            <p:cNvSpPr txBox="1"/>
            <p:nvPr/>
          </p:nvSpPr>
          <p:spPr>
            <a:xfrm>
              <a:off x="1143000" y="3276600"/>
              <a:ext cx="1828800" cy="646331"/>
            </a:xfrm>
            <a:prstGeom prst="rect">
              <a:avLst/>
            </a:prstGeom>
            <a:noFill/>
          </p:spPr>
          <p:txBody>
            <a:bodyPr wrap="square" rtlCol="0">
              <a:spAutoFit/>
            </a:bodyPr>
            <a:lstStyle/>
            <a:p>
              <a:pPr algn="ctr"/>
              <a:r>
                <a:rPr lang="en-US" dirty="0"/>
                <a:t>Individual Patient Care</a:t>
              </a:r>
            </a:p>
          </p:txBody>
        </p:sp>
        <p:sp>
          <p:nvSpPr>
            <p:cNvPr id="11" name="TextBox 10"/>
            <p:cNvSpPr txBox="1"/>
            <p:nvPr/>
          </p:nvSpPr>
          <p:spPr>
            <a:xfrm>
              <a:off x="4572000" y="3066871"/>
              <a:ext cx="1371600" cy="1200329"/>
            </a:xfrm>
            <a:prstGeom prst="rect">
              <a:avLst/>
            </a:prstGeom>
            <a:noFill/>
          </p:spPr>
          <p:txBody>
            <a:bodyPr wrap="square" rtlCol="0">
              <a:spAutoFit/>
            </a:bodyPr>
            <a:lstStyle/>
            <a:p>
              <a:pPr algn="ctr"/>
              <a:r>
                <a:rPr lang="en-US" dirty="0"/>
                <a:t>Direct </a:t>
              </a:r>
              <a:br>
                <a:rPr lang="en-US" dirty="0"/>
              </a:br>
              <a:r>
                <a:rPr lang="en-US" dirty="0"/>
                <a:t>Socio-Economic Influences</a:t>
              </a:r>
            </a:p>
          </p:txBody>
        </p:sp>
        <p:sp>
          <p:nvSpPr>
            <p:cNvPr id="12" name="TextBox 11"/>
            <p:cNvSpPr txBox="1"/>
            <p:nvPr/>
          </p:nvSpPr>
          <p:spPr>
            <a:xfrm>
              <a:off x="6019800" y="3048000"/>
              <a:ext cx="1371600" cy="1200329"/>
            </a:xfrm>
            <a:prstGeom prst="rect">
              <a:avLst/>
            </a:prstGeom>
            <a:noFill/>
          </p:spPr>
          <p:txBody>
            <a:bodyPr wrap="square" rtlCol="0">
              <a:spAutoFit/>
            </a:bodyPr>
            <a:lstStyle/>
            <a:p>
              <a:pPr algn="ctr"/>
              <a:r>
                <a:rPr lang="en-US" dirty="0"/>
                <a:t>Broad Socio-Economic Influences</a:t>
              </a:r>
            </a:p>
          </p:txBody>
        </p:sp>
        <p:sp>
          <p:nvSpPr>
            <p:cNvPr id="13" name="TextBox 12"/>
            <p:cNvSpPr txBox="1"/>
            <p:nvPr/>
          </p:nvSpPr>
          <p:spPr>
            <a:xfrm>
              <a:off x="7543800" y="3115270"/>
              <a:ext cx="1371600" cy="923330"/>
            </a:xfrm>
            <a:prstGeom prst="rect">
              <a:avLst/>
            </a:prstGeom>
            <a:noFill/>
          </p:spPr>
          <p:txBody>
            <a:bodyPr wrap="square" rtlCol="0">
              <a:spAutoFit/>
            </a:bodyPr>
            <a:lstStyle/>
            <a:p>
              <a:pPr algn="ctr"/>
              <a:r>
                <a:rPr lang="en-US" dirty="0"/>
                <a:t>Global Health Influences</a:t>
              </a:r>
            </a:p>
          </p:txBody>
        </p:sp>
      </p:grpSp>
      <p:sp>
        <p:nvSpPr>
          <p:cNvPr id="15" name="TextBox 14"/>
          <p:cNvSpPr txBox="1"/>
          <p:nvPr/>
        </p:nvSpPr>
        <p:spPr>
          <a:xfrm>
            <a:off x="7849425" y="5670322"/>
            <a:ext cx="3808350" cy="338554"/>
          </a:xfrm>
          <a:prstGeom prst="rect">
            <a:avLst/>
          </a:prstGeom>
          <a:noFill/>
        </p:spPr>
        <p:txBody>
          <a:bodyPr wrap="none" rtlCol="0">
            <a:spAutoFit/>
          </a:bodyPr>
          <a:lstStyle/>
          <a:p>
            <a:r>
              <a:rPr lang="en-US" sz="1600" dirty="0"/>
              <a:t>Adapted from: Gruen RL, </a:t>
            </a:r>
            <a:r>
              <a:rPr lang="en-US" sz="1600" i="1" dirty="0"/>
              <a:t>et al</a:t>
            </a:r>
            <a:r>
              <a:rPr lang="en-US" sz="1600" dirty="0"/>
              <a:t>. </a:t>
            </a:r>
            <a:r>
              <a:rPr lang="en-US" sz="1600" i="1" dirty="0"/>
              <a:t>JAMA</a:t>
            </a:r>
            <a:r>
              <a:rPr lang="en-US" sz="1600" dirty="0"/>
              <a:t> 2004.</a:t>
            </a:r>
          </a:p>
        </p:txBody>
      </p:sp>
      <p:sp>
        <p:nvSpPr>
          <p:cNvPr id="17" name="Title 13"/>
          <p:cNvSpPr>
            <a:spLocks noGrp="1"/>
          </p:cNvSpPr>
          <p:nvPr>
            <p:ph sz="quarter" idx="12"/>
          </p:nvPr>
        </p:nvSpPr>
        <p:spPr>
          <a:xfrm>
            <a:off x="1008063" y="727467"/>
            <a:ext cx="6737350" cy="920359"/>
          </a:xfrm>
        </p:spPr>
        <p:txBody>
          <a:bodyPr>
            <a:normAutofit/>
          </a:bodyPr>
          <a:lstStyle/>
          <a:p>
            <a:r>
              <a:rPr lang="en-US" sz="4400" dirty="0" smtClean="0"/>
              <a:t>Influences On Health</a:t>
            </a:r>
            <a:endParaRPr lang="en-US" sz="4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66" y="1138125"/>
            <a:ext cx="3161795" cy="4601183"/>
          </a:xfrm>
        </p:spPr>
        <p:txBody>
          <a:bodyPr>
            <a:normAutofit/>
          </a:bodyPr>
          <a:lstStyle/>
          <a:p>
            <a:r>
              <a:rPr lang="en-US" sz="4400" dirty="0" smtClean="0"/>
              <a:t>Social Determinants Of Health</a:t>
            </a:r>
            <a:endParaRPr lang="en-US" sz="4400" dirty="0"/>
          </a:p>
        </p:txBody>
      </p:sp>
      <p:sp>
        <p:nvSpPr>
          <p:cNvPr id="13" name="TextBox 12"/>
          <p:cNvSpPr txBox="1"/>
          <p:nvPr/>
        </p:nvSpPr>
        <p:spPr>
          <a:xfrm>
            <a:off x="7938764" y="5570031"/>
            <a:ext cx="3825086" cy="338554"/>
          </a:xfrm>
          <a:prstGeom prst="rect">
            <a:avLst/>
          </a:prstGeom>
          <a:noFill/>
        </p:spPr>
        <p:txBody>
          <a:bodyPr wrap="none" rtlCol="0">
            <a:spAutoFit/>
          </a:bodyPr>
          <a:lstStyle/>
          <a:p>
            <a:r>
              <a:rPr lang="en-US" sz="1600" dirty="0"/>
              <a:t>Image credit: the Kaiser Family Foundation</a:t>
            </a:r>
          </a:p>
        </p:txBody>
      </p:sp>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583" y="1138125"/>
            <a:ext cx="8131267" cy="4362562"/>
          </a:xfrm>
          <a:prstGeom prst="rect">
            <a:avLst/>
          </a:prstGeom>
        </p:spPr>
      </p:pic>
    </p:spTree>
    <p:extLst>
      <p:ext uri="{BB962C8B-B14F-4D97-AF65-F5344CB8AC3E}">
        <p14:creationId xmlns:p14="http://schemas.microsoft.com/office/powerpoint/2010/main" val="1119532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Physicians Color Palette">
      <a:dk1>
        <a:srgbClr val="000000"/>
      </a:dk1>
      <a:lt1>
        <a:srgbClr val="FFFFFF"/>
      </a:lt1>
      <a:dk2>
        <a:srgbClr val="545454"/>
      </a:dk2>
      <a:lt2>
        <a:srgbClr val="BFBFBF"/>
      </a:lt2>
      <a:accent1>
        <a:srgbClr val="007FC4"/>
      </a:accent1>
      <a:accent2>
        <a:srgbClr val="FF6D88"/>
      </a:accent2>
      <a:accent3>
        <a:srgbClr val="3C4676"/>
      </a:accent3>
      <a:accent4>
        <a:srgbClr val="E84D69"/>
      </a:accent4>
      <a:accent5>
        <a:srgbClr val="89D6F7"/>
      </a:accent5>
      <a:accent6>
        <a:srgbClr val="F79992"/>
      </a:accent6>
      <a:hlink>
        <a:srgbClr val="007FC4"/>
      </a:hlink>
      <a:folHlink>
        <a:srgbClr val="8CABD9"/>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hysicians as Advocates" id="{5769ACA0-2B79-5141-82ED-06ABC5F4893F}" vid="{57CC2FF5-A2C0-A343-AEFD-AF894C956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Physicians as Advocates</Template>
  <TotalTime>3050</TotalTime>
  <Words>9451</Words>
  <Application>Microsoft Office PowerPoint</Application>
  <PresentationFormat>Widescreen</PresentationFormat>
  <Paragraphs>809</Paragraphs>
  <Slides>68</Slides>
  <Notes>65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68</vt:i4>
      </vt:variant>
    </vt:vector>
  </HeadingPairs>
  <TitlesOfParts>
    <vt:vector size="81" baseType="lpstr">
      <vt:lpstr>Arial Unicode MS</vt:lpstr>
      <vt:lpstr>Adobe Garamond Pro</vt:lpstr>
      <vt:lpstr>Adobe Garamond Pro Bold</vt:lpstr>
      <vt:lpstr>Arial</vt:lpstr>
      <vt:lpstr>Calibri</vt:lpstr>
      <vt:lpstr>Corbel</vt:lpstr>
      <vt:lpstr>Franklin Gothic Book</vt:lpstr>
      <vt:lpstr>Times New Roman</vt:lpstr>
      <vt:lpstr>Trebuchet MS</vt:lpstr>
      <vt:lpstr>Wingdings</vt:lpstr>
      <vt:lpstr>Wingdings 2</vt:lpstr>
      <vt:lpstr>Wingdings 3</vt:lpstr>
      <vt:lpstr>Frame</vt:lpstr>
      <vt:lpstr>Physicians As Advocates For Adolescent Reproductive Health</vt:lpstr>
      <vt:lpstr>Disclosures</vt:lpstr>
      <vt:lpstr>Physicians for  Reproductive Health </vt:lpstr>
      <vt:lpstr>Objectives</vt:lpstr>
      <vt:lpstr>What Is Physician Advocacy?</vt:lpstr>
      <vt:lpstr>Reflection</vt:lpstr>
      <vt:lpstr>Why Advocacy?</vt:lpstr>
      <vt:lpstr>PowerPoint Presentation</vt:lpstr>
      <vt:lpstr>Social Determinants Of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Adolescent Reproductive Health Advocacy?</vt:lpstr>
      <vt:lpstr>Adolescents Need Physicians  to Advocate on Their Behalf</vt:lpstr>
      <vt:lpstr>Policy Issues Affecting Adolescent SRH</vt:lpstr>
      <vt:lpstr>PowerPoint Presentation</vt:lpstr>
      <vt:lpstr>PowerPoint Presentation</vt:lpstr>
      <vt:lpstr>PowerPoint Presentation</vt:lpstr>
      <vt:lpstr>Adolescent Pregnancy In U.S. Compared To Similar Countries</vt:lpstr>
      <vt:lpstr>Sex Education</vt:lpstr>
      <vt:lpstr>Youth Access to Sexual Health Services Act of 2017</vt:lpstr>
      <vt:lpstr>Physicians As Advocates</vt:lpstr>
      <vt:lpstr>Physicians And The Public Trust</vt:lpstr>
      <vt:lpstr>Voting</vt:lpstr>
      <vt:lpstr>Need For Public Education</vt:lpstr>
      <vt:lpstr>Political Influence</vt:lpstr>
      <vt:lpstr>Political Influence</vt:lpstr>
      <vt:lpstr>Political Influence</vt:lpstr>
      <vt:lpstr>Professionalism</vt:lpstr>
      <vt:lpstr>Questions To Consider</vt:lpstr>
      <vt:lpstr>Advocacy Skills</vt:lpstr>
      <vt:lpstr>Innate Physician Skills</vt:lpstr>
      <vt:lpstr>Skills To Develop</vt:lpstr>
      <vt:lpstr>Using Stories</vt:lpstr>
      <vt:lpstr>What Was Effective?</vt:lpstr>
      <vt:lpstr>Our Stories Matter: Amicus Briefs</vt:lpstr>
      <vt:lpstr>Models of Advocacy</vt:lpstr>
      <vt:lpstr>Models Of Advocacy</vt:lpstr>
      <vt:lpstr>Legislative Advocacy</vt:lpstr>
      <vt:lpstr>Testimonies</vt:lpstr>
      <vt:lpstr>Regulatory Advocacy</vt:lpstr>
      <vt:lpstr>Medical &amp; Professional  Society Advocacy</vt:lpstr>
      <vt:lpstr>Medical Education Advocacy</vt:lpstr>
      <vt:lpstr>Research As An Advocacy Tool</vt:lpstr>
      <vt:lpstr>Media  Advocacy</vt:lpstr>
      <vt:lpstr>Letter to the Editor</vt:lpstr>
      <vt:lpstr>Contributor</vt:lpstr>
      <vt:lpstr>OP-ED</vt:lpstr>
      <vt:lpstr>New Media Advocacy</vt:lpstr>
      <vt:lpstr>Finding Media Opportunities</vt:lpstr>
      <vt:lpstr>Make Advocacy A Part Of Your Job</vt:lpstr>
      <vt:lpstr>Finding Time</vt:lpstr>
      <vt:lpstr>Impact Of Physician Advocacy</vt:lpstr>
      <vt:lpstr>Reflection Questions</vt:lpstr>
      <vt:lpstr>Take Away Messages</vt:lpstr>
      <vt:lpstr>Get Involved</vt:lpstr>
      <vt:lpstr>RH Advocacy Resources</vt:lpstr>
      <vt:lpstr>Advocacy Resources</vt:lpstr>
      <vt:lpstr>RH Training Opportunities</vt:lpstr>
      <vt:lpstr>References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slide set</dc:title>
  <dc:creator>Kelsie Harris</dc:creator>
  <cp:lastModifiedBy>Taylor Rose Ellsworth</cp:lastModifiedBy>
  <cp:revision>26</cp:revision>
  <dcterms:created xsi:type="dcterms:W3CDTF">2017-10-11T19:45:01Z</dcterms:created>
  <dcterms:modified xsi:type="dcterms:W3CDTF">2018-06-26T22:08:47Z</dcterms:modified>
</cp:coreProperties>
</file>