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1"/>
  </p:sldMasterIdLst>
  <p:notesMasterIdLst>
    <p:notesMasterId r:id="rId68"/>
  </p:notesMasterIdLst>
  <p:handoutMasterIdLst>
    <p:handoutMasterId r:id="rId69"/>
  </p:handoutMasterIdLst>
  <p:sldIdLst>
    <p:sldId id="256" r:id="rId2"/>
    <p:sldId id="436" r:id="rId3"/>
    <p:sldId id="437" r:id="rId4"/>
    <p:sldId id="438" r:id="rId5"/>
    <p:sldId id="439" r:id="rId6"/>
    <p:sldId id="440" r:id="rId7"/>
    <p:sldId id="441" r:id="rId8"/>
    <p:sldId id="442" r:id="rId9"/>
    <p:sldId id="443" r:id="rId10"/>
    <p:sldId id="444" r:id="rId11"/>
    <p:sldId id="500" r:id="rId12"/>
    <p:sldId id="501" r:id="rId13"/>
    <p:sldId id="447" r:id="rId14"/>
    <p:sldId id="502" r:id="rId15"/>
    <p:sldId id="449" r:id="rId16"/>
    <p:sldId id="450" r:id="rId17"/>
    <p:sldId id="451" r:id="rId18"/>
    <p:sldId id="503"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73" r:id="rId40"/>
    <p:sldId id="474" r:id="rId41"/>
    <p:sldId id="475" r:id="rId42"/>
    <p:sldId id="504" r:id="rId43"/>
    <p:sldId id="477" r:id="rId44"/>
    <p:sldId id="506" r:id="rId45"/>
    <p:sldId id="479" r:id="rId46"/>
    <p:sldId id="480" r:id="rId47"/>
    <p:sldId id="481" r:id="rId48"/>
    <p:sldId id="507" r:id="rId49"/>
    <p:sldId id="483" r:id="rId50"/>
    <p:sldId id="484" r:id="rId51"/>
    <p:sldId id="485" r:id="rId52"/>
    <p:sldId id="486" r:id="rId53"/>
    <p:sldId id="487" r:id="rId54"/>
    <p:sldId id="488" r:id="rId55"/>
    <p:sldId id="489" r:id="rId56"/>
    <p:sldId id="508" r:id="rId57"/>
    <p:sldId id="509" r:id="rId58"/>
    <p:sldId id="492" r:id="rId59"/>
    <p:sldId id="493" r:id="rId60"/>
    <p:sldId id="494" r:id="rId61"/>
    <p:sldId id="495" r:id="rId62"/>
    <p:sldId id="496" r:id="rId63"/>
    <p:sldId id="510" r:id="rId64"/>
    <p:sldId id="498" r:id="rId65"/>
    <p:sldId id="499" r:id="rId66"/>
    <p:sldId id="336"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776"/>
    <a:srgbClr val="007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86"/>
    <p:restoredTop sz="86401"/>
  </p:normalViewPr>
  <p:slideViewPr>
    <p:cSldViewPr snapToGrid="0" snapToObjects="1">
      <p:cViewPr>
        <p:scale>
          <a:sx n="82" d="100"/>
          <a:sy n="82" d="100"/>
        </p:scale>
        <p:origin x="760"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4" Type="http://schemas.openxmlformats.org/officeDocument/2006/relationships/chartUserShapes" Target="../drawings/drawing1.xm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harla\Documents\adult%20lack%20of%20disclosure.xlsx" TargetMode="External"/><Relationship Id="rId4" Type="http://schemas.openxmlformats.org/officeDocument/2006/relationships/chartUserShapes" Target="../drawings/drawing2.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a:t>States and Large Urban School Districts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lineChart>
        <c:grouping val="standard"/>
        <c:varyColors val="0"/>
        <c:ser>
          <c:idx val="0"/>
          <c:order val="0"/>
          <c:tx>
            <c:strRef>
              <c:f>Sheet1!$B$1</c:f>
              <c:strCache>
                <c:ptCount val="1"/>
                <c:pt idx="0">
                  <c:v>States</c:v>
                </c:pt>
              </c:strCache>
            </c:strRef>
          </c:tx>
          <c:spPr>
            <a:ln w="28575" cap="rnd">
              <a:solidFill>
                <a:schemeClr val="accent1"/>
              </a:solidFill>
              <a:round/>
            </a:ln>
            <a:effectLst/>
          </c:spPr>
          <c:marker>
            <c:symbol val="none"/>
          </c:marker>
          <c:dLbls>
            <c:dLbl>
              <c:idx val="8"/>
              <c:layout>
                <c:manualLayout>
                  <c:x val="-0.00317460317460317"/>
                  <c:y val="-0.0218579234972678"/>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634920634920635"/>
                  <c:y val="-0.04644808743169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1995.0</c:v>
                </c:pt>
                <c:pt idx="1">
                  <c:v>1997.0</c:v>
                </c:pt>
                <c:pt idx="2">
                  <c:v>1999.0</c:v>
                </c:pt>
                <c:pt idx="3">
                  <c:v>2001.0</c:v>
                </c:pt>
                <c:pt idx="4">
                  <c:v>2003.0</c:v>
                </c:pt>
                <c:pt idx="5">
                  <c:v>2005.0</c:v>
                </c:pt>
                <c:pt idx="6">
                  <c:v>2007.0</c:v>
                </c:pt>
                <c:pt idx="7">
                  <c:v>2009.0</c:v>
                </c:pt>
                <c:pt idx="8">
                  <c:v>2011.0</c:v>
                </c:pt>
                <c:pt idx="9">
                  <c:v>2013.0</c:v>
                </c:pt>
                <c:pt idx="10">
                  <c:v>2015.0</c:v>
                </c:pt>
              </c:numCache>
            </c:numRef>
          </c:cat>
          <c:val>
            <c:numRef>
              <c:f>Sheet1!$B$2:$B$12</c:f>
              <c:numCache>
                <c:formatCode>General</c:formatCode>
                <c:ptCount val="11"/>
                <c:pt idx="0">
                  <c:v>3.0</c:v>
                </c:pt>
                <c:pt idx="1">
                  <c:v>3.0</c:v>
                </c:pt>
                <c:pt idx="2">
                  <c:v>2.0</c:v>
                </c:pt>
                <c:pt idx="3">
                  <c:v>3.0</c:v>
                </c:pt>
                <c:pt idx="4">
                  <c:v>4.0</c:v>
                </c:pt>
                <c:pt idx="5">
                  <c:v>4.0</c:v>
                </c:pt>
                <c:pt idx="6">
                  <c:v>7.0</c:v>
                </c:pt>
                <c:pt idx="7">
                  <c:v>10.0</c:v>
                </c:pt>
                <c:pt idx="8">
                  <c:v>14.0</c:v>
                </c:pt>
                <c:pt idx="9">
                  <c:v>20.0</c:v>
                </c:pt>
                <c:pt idx="10">
                  <c:v>25.0</c:v>
                </c:pt>
              </c:numCache>
            </c:numRef>
          </c:val>
          <c:smooth val="0"/>
        </c:ser>
        <c:ser>
          <c:idx val="1"/>
          <c:order val="1"/>
          <c:tx>
            <c:strRef>
              <c:f>Sheet1!$C$1</c:f>
              <c:strCache>
                <c:ptCount val="1"/>
                <c:pt idx="0">
                  <c:v>Districts</c:v>
                </c:pt>
              </c:strCache>
            </c:strRef>
          </c:tx>
          <c:spPr>
            <a:ln w="28575" cap="rnd">
              <a:solidFill>
                <a:schemeClr val="accent2"/>
              </a:solidFill>
              <a:round/>
            </a:ln>
            <a:effectLst/>
          </c:spPr>
          <c:marker>
            <c:symbol val="none"/>
          </c:marker>
          <c:dLbls>
            <c:dLbl>
              <c:idx val="6"/>
              <c:layout>
                <c:manualLayout>
                  <c:x val="0.0"/>
                  <c:y val="0.002732240437158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
                  <c:y val="0.032786885245901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1995.0</c:v>
                </c:pt>
                <c:pt idx="1">
                  <c:v>1997.0</c:v>
                </c:pt>
                <c:pt idx="2">
                  <c:v>1999.0</c:v>
                </c:pt>
                <c:pt idx="3">
                  <c:v>2001.0</c:v>
                </c:pt>
                <c:pt idx="4">
                  <c:v>2003.0</c:v>
                </c:pt>
                <c:pt idx="5">
                  <c:v>2005.0</c:v>
                </c:pt>
                <c:pt idx="6">
                  <c:v>2007.0</c:v>
                </c:pt>
                <c:pt idx="7">
                  <c:v>2009.0</c:v>
                </c:pt>
                <c:pt idx="8">
                  <c:v>2011.0</c:v>
                </c:pt>
                <c:pt idx="9">
                  <c:v>2013.0</c:v>
                </c:pt>
                <c:pt idx="10">
                  <c:v>2015.0</c:v>
                </c:pt>
              </c:numCache>
            </c:numRef>
          </c:cat>
          <c:val>
            <c:numRef>
              <c:f>Sheet1!$C$2:$C$12</c:f>
              <c:numCache>
                <c:formatCode>General</c:formatCode>
                <c:ptCount val="11"/>
                <c:pt idx="0">
                  <c:v>1.0</c:v>
                </c:pt>
                <c:pt idx="1">
                  <c:v>2.0</c:v>
                </c:pt>
                <c:pt idx="2">
                  <c:v>4.0</c:v>
                </c:pt>
                <c:pt idx="3">
                  <c:v>5.0</c:v>
                </c:pt>
                <c:pt idx="4">
                  <c:v>5.0</c:v>
                </c:pt>
                <c:pt idx="5">
                  <c:v>5.0</c:v>
                </c:pt>
                <c:pt idx="6">
                  <c:v>6.0</c:v>
                </c:pt>
                <c:pt idx="7">
                  <c:v>7.0</c:v>
                </c:pt>
                <c:pt idx="8">
                  <c:v>10.0</c:v>
                </c:pt>
                <c:pt idx="9">
                  <c:v>19.0</c:v>
                </c:pt>
                <c:pt idx="10">
                  <c:v>19.0</c:v>
                </c:pt>
              </c:numCache>
            </c:numRef>
          </c:val>
          <c:smooth val="0"/>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Sheet1!$A$2:$A$12</c:f>
              <c:numCache>
                <c:formatCode>General</c:formatCode>
                <c:ptCount val="11"/>
                <c:pt idx="0">
                  <c:v>1995.0</c:v>
                </c:pt>
                <c:pt idx="1">
                  <c:v>1997.0</c:v>
                </c:pt>
                <c:pt idx="2">
                  <c:v>1999.0</c:v>
                </c:pt>
                <c:pt idx="3">
                  <c:v>2001.0</c:v>
                </c:pt>
                <c:pt idx="4">
                  <c:v>2003.0</c:v>
                </c:pt>
                <c:pt idx="5">
                  <c:v>2005.0</c:v>
                </c:pt>
                <c:pt idx="6">
                  <c:v>2007.0</c:v>
                </c:pt>
                <c:pt idx="7">
                  <c:v>2009.0</c:v>
                </c:pt>
                <c:pt idx="8">
                  <c:v>2011.0</c:v>
                </c:pt>
                <c:pt idx="9">
                  <c:v>2013.0</c:v>
                </c:pt>
                <c:pt idx="10">
                  <c:v>2015.0</c:v>
                </c:pt>
              </c:numCache>
            </c:numRef>
          </c:cat>
          <c:val>
            <c:numRef>
              <c:f>Sheet1!$D$2:$D$12</c:f>
              <c:numCache>
                <c:formatCode>General</c:formatCode>
                <c:ptCount val="11"/>
                <c:pt idx="0">
                  <c:v>2.0</c:v>
                </c:pt>
                <c:pt idx="1">
                  <c:v>2.0</c:v>
                </c:pt>
                <c:pt idx="2">
                  <c:v>3.0</c:v>
                </c:pt>
                <c:pt idx="3">
                  <c:v>5.0</c:v>
                </c:pt>
              </c:numCache>
            </c:numRef>
          </c:val>
          <c:smooth val="0"/>
        </c:ser>
        <c:ser>
          <c:idx val="3"/>
          <c:order val="3"/>
          <c:tx>
            <c:strRef>
              <c:f>Sheet1!$E$1</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1995.0</c:v>
                </c:pt>
                <c:pt idx="1">
                  <c:v>1997.0</c:v>
                </c:pt>
                <c:pt idx="2">
                  <c:v>1999.0</c:v>
                </c:pt>
                <c:pt idx="3">
                  <c:v>2001.0</c:v>
                </c:pt>
                <c:pt idx="4">
                  <c:v>2003.0</c:v>
                </c:pt>
                <c:pt idx="5">
                  <c:v>2005.0</c:v>
                </c:pt>
                <c:pt idx="6">
                  <c:v>2007.0</c:v>
                </c:pt>
                <c:pt idx="7">
                  <c:v>2009.0</c:v>
                </c:pt>
                <c:pt idx="8">
                  <c:v>2011.0</c:v>
                </c:pt>
                <c:pt idx="9">
                  <c:v>2013.0</c:v>
                </c:pt>
                <c:pt idx="10">
                  <c:v>2015.0</c:v>
                </c:pt>
              </c:numCache>
            </c:numRef>
          </c:cat>
          <c:val>
            <c:numRef>
              <c:f>Sheet1!$E$2:$E$12</c:f>
              <c:numCache>
                <c:formatCode>General</c:formatCode>
                <c:ptCount val="11"/>
                <c:pt idx="0">
                  <c:v>4.0</c:v>
                </c:pt>
                <c:pt idx="1">
                  <c:v>5.0</c:v>
                </c:pt>
                <c:pt idx="2">
                  <c:v>6.0</c:v>
                </c:pt>
                <c:pt idx="3">
                  <c:v>8.0</c:v>
                </c:pt>
                <c:pt idx="4">
                  <c:v>9.0</c:v>
                </c:pt>
                <c:pt idx="5">
                  <c:v>9.0</c:v>
                </c:pt>
                <c:pt idx="6">
                  <c:v>13.0</c:v>
                </c:pt>
                <c:pt idx="7">
                  <c:v>17.0</c:v>
                </c:pt>
                <c:pt idx="8">
                  <c:v>24.0</c:v>
                </c:pt>
                <c:pt idx="9">
                  <c:v>39.0</c:v>
                </c:pt>
                <c:pt idx="10">
                  <c:v>44.0</c:v>
                </c:pt>
              </c:numCache>
            </c:numRef>
          </c:val>
          <c:smooth val="0"/>
        </c:ser>
        <c:dLbls>
          <c:showLegendKey val="0"/>
          <c:showVal val="0"/>
          <c:showCatName val="0"/>
          <c:showSerName val="0"/>
          <c:showPercent val="0"/>
          <c:showBubbleSize val="0"/>
        </c:dLbls>
        <c:smooth val="0"/>
        <c:axId val="-1309897552"/>
        <c:axId val="-1309898576"/>
      </c:lineChart>
      <c:catAx>
        <c:axId val="-130989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309898576"/>
        <c:crosses val="autoZero"/>
        <c:auto val="1"/>
        <c:lblAlgn val="ctr"/>
        <c:lblOffset val="100"/>
        <c:noMultiLvlLbl val="0"/>
      </c:catAx>
      <c:valAx>
        <c:axId val="-130989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309897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a:t>Heterosexual, LGB, Unsure Sexual Orientation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barChart>
        <c:barDir val="col"/>
        <c:grouping val="clustered"/>
        <c:varyColors val="0"/>
        <c:ser>
          <c:idx val="0"/>
          <c:order val="0"/>
          <c:tx>
            <c:strRef>
              <c:f>Sheet1!$B$1</c:f>
              <c:strCache>
                <c:ptCount val="1"/>
                <c:pt idx="0">
                  <c:v>Straight</c:v>
                </c:pt>
              </c:strCache>
            </c:strRef>
          </c:tx>
          <c:spPr>
            <a:solidFill>
              <a:schemeClr val="accent1"/>
            </a:solidFill>
            <a:ln>
              <a:noFill/>
            </a:ln>
            <a:effectLst/>
          </c:spPr>
          <c:invertIfNegative val="0"/>
          <c:dLbls>
            <c:dLbl>
              <c:idx val="0"/>
              <c:layout>
                <c:manualLayout>
                  <c:x val="-0.0147058823529412"/>
                  <c:y val="-0.0027777777777778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30718954248366"/>
                  <c:y val="-5.092533763208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7058823529412"/>
                  <c:y val="0.0027777777777777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12418300653595"/>
                  <c:y val="0.016666666666666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Ever Had sex</c:v>
                </c:pt>
                <c:pt idx="1">
                  <c:v>Currently having sex </c:v>
                </c:pt>
                <c:pt idx="2">
                  <c:v>4 + partners</c:v>
                </c:pt>
                <c:pt idx="3">
                  <c:v>Sex before 13</c:v>
                </c:pt>
              </c:strCache>
            </c:strRef>
          </c:cat>
          <c:val>
            <c:numRef>
              <c:f>Sheet1!$B$2:$B$7</c:f>
              <c:numCache>
                <c:formatCode>0.00%</c:formatCode>
                <c:ptCount val="4"/>
                <c:pt idx="0">
                  <c:v>0.409</c:v>
                </c:pt>
                <c:pt idx="1">
                  <c:v>0.305</c:v>
                </c:pt>
                <c:pt idx="2">
                  <c:v>0.112</c:v>
                </c:pt>
                <c:pt idx="3">
                  <c:v>0.034</c:v>
                </c:pt>
              </c:numCache>
            </c:numRef>
          </c:val>
        </c:ser>
        <c:ser>
          <c:idx val="1"/>
          <c:order val="1"/>
          <c:tx>
            <c:strRef>
              <c:f>Sheet1!$C$1</c:f>
              <c:strCache>
                <c:ptCount val="1"/>
                <c:pt idx="0">
                  <c:v>L/G/B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Ever Had sex</c:v>
                </c:pt>
                <c:pt idx="1">
                  <c:v>Currently having sex </c:v>
                </c:pt>
                <c:pt idx="2">
                  <c:v>4 + partners</c:v>
                </c:pt>
                <c:pt idx="3">
                  <c:v>Sex before 13</c:v>
                </c:pt>
              </c:strCache>
            </c:strRef>
          </c:cat>
          <c:val>
            <c:numRef>
              <c:f>Sheet1!$C$2:$C$7</c:f>
              <c:numCache>
                <c:formatCode>0.00%</c:formatCode>
                <c:ptCount val="4"/>
                <c:pt idx="0">
                  <c:v>0.508</c:v>
                </c:pt>
                <c:pt idx="1">
                  <c:v>0.351</c:v>
                </c:pt>
                <c:pt idx="2">
                  <c:v>0.147</c:v>
                </c:pt>
                <c:pt idx="3">
                  <c:v>0.073</c:v>
                </c:pt>
              </c:numCache>
            </c:numRef>
          </c:val>
        </c:ser>
        <c:ser>
          <c:idx val="2"/>
          <c:order val="2"/>
          <c:tx>
            <c:strRef>
              <c:f>Sheet1!$D$1</c:f>
              <c:strCache>
                <c:ptCount val="1"/>
                <c:pt idx="0">
                  <c:v>Not sure</c:v>
                </c:pt>
              </c:strCache>
            </c:strRef>
          </c:tx>
          <c:spPr>
            <a:solidFill>
              <a:schemeClr val="accent3"/>
            </a:solidFill>
            <a:ln>
              <a:noFill/>
            </a:ln>
            <a:effectLst/>
          </c:spPr>
          <c:invertIfNegative val="0"/>
          <c:dLbls>
            <c:dLbl>
              <c:idx val="0"/>
              <c:layout>
                <c:manualLayout>
                  <c:x val="0.0179738562091503"/>
                  <c:y val="-0.0055555555555555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61437908496732"/>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61437908496732"/>
                  <c:y val="0.0027777777777777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43137254901961"/>
                  <c:y val="-0.0055555555555555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Ever Had sex</c:v>
                </c:pt>
                <c:pt idx="1">
                  <c:v>Currently having sex </c:v>
                </c:pt>
                <c:pt idx="2">
                  <c:v>4 + partners</c:v>
                </c:pt>
                <c:pt idx="3">
                  <c:v>Sex before 13</c:v>
                </c:pt>
              </c:strCache>
            </c:strRef>
          </c:cat>
          <c:val>
            <c:numRef>
              <c:f>Sheet1!$D$2:$D$7</c:f>
              <c:numCache>
                <c:formatCode>0.00%</c:formatCode>
                <c:ptCount val="4"/>
                <c:pt idx="0">
                  <c:v>0.316</c:v>
                </c:pt>
                <c:pt idx="1">
                  <c:v>0.229</c:v>
                </c:pt>
                <c:pt idx="2">
                  <c:v>0.129</c:v>
                </c:pt>
                <c:pt idx="3">
                  <c:v>0.088</c:v>
                </c:pt>
              </c:numCache>
            </c:numRef>
          </c:val>
        </c:ser>
        <c:dLbls>
          <c:showLegendKey val="0"/>
          <c:showVal val="0"/>
          <c:showCatName val="0"/>
          <c:showSerName val="0"/>
          <c:showPercent val="0"/>
          <c:showBubbleSize val="0"/>
        </c:dLbls>
        <c:gapWidth val="219"/>
        <c:overlap val="-27"/>
        <c:axId val="-1316176768"/>
        <c:axId val="-1316197008"/>
      </c:barChart>
      <c:catAx>
        <c:axId val="-131617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316197008"/>
        <c:crosses val="autoZero"/>
        <c:auto val="1"/>
        <c:lblAlgn val="ctr"/>
        <c:lblOffset val="100"/>
        <c:noMultiLvlLbl val="0"/>
      </c:catAx>
      <c:valAx>
        <c:axId val="-1316197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31617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Arial" charset="0"/>
              <a:ea typeface="Arial" charset="0"/>
              <a:cs typeface="Arial" charset="0"/>
            </a:defRPr>
          </a:pPr>
          <a:endParaRPr lang="en-US"/>
        </a:p>
      </c:txPr>
    </c:title>
    <c:autoTitleDeleted val="0"/>
    <c:plotArea>
      <c:layout/>
      <c:barChart>
        <c:barDir val="bar"/>
        <c:grouping val="clustered"/>
        <c:varyColors val="0"/>
        <c:ser>
          <c:idx val="0"/>
          <c:order val="0"/>
          <c:tx>
            <c:strRef>
              <c:f>Sheet1!$B$1</c:f>
              <c:strCache>
                <c:ptCount val="1"/>
                <c:pt idx="0">
                  <c:v>PCP Discussed…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Abstinence</c:v>
                </c:pt>
                <c:pt idx="1">
                  <c:v>Condoms</c:v>
                </c:pt>
                <c:pt idx="2">
                  <c:v>STI</c:v>
                </c:pt>
                <c:pt idx="3">
                  <c:v>HIV</c:v>
                </c:pt>
                <c:pt idx="4">
                  <c:v>Violence</c:v>
                </c:pt>
                <c:pt idx="5">
                  <c:v>Recommended Condoms</c:v>
                </c:pt>
                <c:pt idx="6">
                  <c:v>Sexual Orientation</c:v>
                </c:pt>
              </c:strCache>
            </c:strRef>
          </c:cat>
          <c:val>
            <c:numRef>
              <c:f>Sheet1!$B$2:$B$8</c:f>
              <c:numCache>
                <c:formatCode>0%</c:formatCode>
                <c:ptCount val="7"/>
                <c:pt idx="0">
                  <c:v>0.62</c:v>
                </c:pt>
                <c:pt idx="1">
                  <c:v>0.61</c:v>
                </c:pt>
                <c:pt idx="2">
                  <c:v>0.61</c:v>
                </c:pt>
                <c:pt idx="3">
                  <c:v>0.54</c:v>
                </c:pt>
                <c:pt idx="4">
                  <c:v>0.4</c:v>
                </c:pt>
                <c:pt idx="5">
                  <c:v>0.3</c:v>
                </c:pt>
                <c:pt idx="6">
                  <c:v>0.2</c:v>
                </c:pt>
              </c:numCache>
            </c:numRef>
          </c:val>
        </c:ser>
        <c:ser>
          <c:idx val="1"/>
          <c:order val="1"/>
          <c:tx>
            <c:strRef>
              <c:f>Sheet1!$C$1</c:f>
              <c:strCache>
                <c:ptCount val="1"/>
                <c:pt idx="0">
                  <c:v>Series 2</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Abstinence</c:v>
                </c:pt>
                <c:pt idx="1">
                  <c:v>Condoms</c:v>
                </c:pt>
                <c:pt idx="2">
                  <c:v>STI</c:v>
                </c:pt>
                <c:pt idx="3">
                  <c:v>HIV</c:v>
                </c:pt>
                <c:pt idx="4">
                  <c:v>Violence</c:v>
                </c:pt>
                <c:pt idx="5">
                  <c:v>Recommended Condoms</c:v>
                </c:pt>
                <c:pt idx="6">
                  <c:v>Sexual Orientation</c:v>
                </c:pt>
              </c:strCache>
            </c:strRef>
          </c:cat>
          <c:val>
            <c:numRef>
              <c:f>Sheet1!$C$2:$C$8</c:f>
            </c:numRef>
          </c:val>
        </c:ser>
        <c:ser>
          <c:idx val="2"/>
          <c:order val="2"/>
          <c:tx>
            <c:strRef>
              <c:f>Sheet1!$D$1</c:f>
              <c:strCache>
                <c:ptCount val="1"/>
                <c:pt idx="0">
                  <c:v>Series 3</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Abstinence</c:v>
                </c:pt>
                <c:pt idx="1">
                  <c:v>Condoms</c:v>
                </c:pt>
                <c:pt idx="2">
                  <c:v>STI</c:v>
                </c:pt>
                <c:pt idx="3">
                  <c:v>HIV</c:v>
                </c:pt>
                <c:pt idx="4">
                  <c:v>Violence</c:v>
                </c:pt>
                <c:pt idx="5">
                  <c:v>Recommended Condoms</c:v>
                </c:pt>
                <c:pt idx="6">
                  <c:v>Sexual Orientation</c:v>
                </c:pt>
              </c:strCache>
            </c:strRef>
          </c:cat>
          <c:val>
            <c:numRef>
              <c:f>Sheet1!$D$2:$D$8</c:f>
            </c:numRef>
          </c:val>
        </c:ser>
        <c:dLbls>
          <c:dLblPos val="inEnd"/>
          <c:showLegendKey val="0"/>
          <c:showVal val="1"/>
          <c:showCatName val="0"/>
          <c:showSerName val="0"/>
          <c:showPercent val="0"/>
          <c:showBubbleSize val="0"/>
        </c:dLbls>
        <c:gapWidth val="65"/>
        <c:axId val="-1317037232"/>
        <c:axId val="-1317072672"/>
      </c:barChart>
      <c:catAx>
        <c:axId val="-13170372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charset="0"/>
                <a:ea typeface="Arial" charset="0"/>
                <a:cs typeface="Arial" charset="0"/>
              </a:defRPr>
            </a:pPr>
            <a:endParaRPr lang="en-US"/>
          </a:p>
        </c:txPr>
        <c:crossAx val="-1317072672"/>
        <c:crosses val="autoZero"/>
        <c:auto val="1"/>
        <c:lblAlgn val="ctr"/>
        <c:lblOffset val="100"/>
        <c:noMultiLvlLbl val="0"/>
      </c:catAx>
      <c:valAx>
        <c:axId val="-13170726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crossAx val="-131703723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legend>
    <c:plotVisOnly val="1"/>
    <c:dispBlanksAs val="gap"/>
    <c:showDLblsOverMax val="0"/>
  </c:chart>
  <c:spPr>
    <a:noFill/>
    <a:ln w="9525" cap="flat" cmpd="sng" algn="ctr">
      <a:noFill/>
      <a:round/>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Arial" charset="0"/>
              <a:ea typeface="Arial" charset="0"/>
              <a:cs typeface="Arial" charset="0"/>
            </a:defRPr>
          </a:pPr>
          <a:endParaRPr lang="en-US"/>
        </a:p>
      </c:txPr>
    </c:title>
    <c:autoTitleDeleted val="0"/>
    <c:plotArea>
      <c:layout>
        <c:manualLayout>
          <c:layoutTarget val="inner"/>
          <c:xMode val="edge"/>
          <c:yMode val="edge"/>
          <c:x val="0.18559466831352"/>
          <c:y val="0.12697928383952"/>
          <c:w val="0.793175724357985"/>
          <c:h val="0.70312570303712"/>
        </c:manualLayout>
      </c:layout>
      <c:barChart>
        <c:barDir val="bar"/>
        <c:grouping val="clustered"/>
        <c:varyColors val="0"/>
        <c:ser>
          <c:idx val="0"/>
          <c:order val="0"/>
          <c:tx>
            <c:strRef>
              <c:f>Sheet1!$B$1</c:f>
              <c:strCache>
                <c:ptCount val="1"/>
                <c:pt idx="0">
                  <c:v>Family Physician Discussed…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Contraception</c:v>
                </c:pt>
                <c:pt idx="1">
                  <c:v>Condom Use</c:v>
                </c:pt>
                <c:pt idx="2">
                  <c:v>Sexual Relationships</c:v>
                </c:pt>
                <c:pt idx="3">
                  <c:v>Sexual Behaviors</c:v>
                </c:pt>
                <c:pt idx="4">
                  <c:v>HIV</c:v>
                </c:pt>
                <c:pt idx="5">
                  <c:v>Recommend Condoms</c:v>
                </c:pt>
                <c:pt idx="6">
                  <c:v>Sex Orientation</c:v>
                </c:pt>
              </c:strCache>
            </c:strRef>
          </c:cat>
          <c:val>
            <c:numRef>
              <c:f>Sheet1!$B$2:$B$8</c:f>
              <c:numCache>
                <c:formatCode>0%</c:formatCode>
                <c:ptCount val="7"/>
                <c:pt idx="0">
                  <c:v>0.79</c:v>
                </c:pt>
                <c:pt idx="1">
                  <c:v>0.73</c:v>
                </c:pt>
                <c:pt idx="2">
                  <c:v>0.72</c:v>
                </c:pt>
                <c:pt idx="3">
                  <c:v>0.61</c:v>
                </c:pt>
                <c:pt idx="4">
                  <c:v>0.76</c:v>
                </c:pt>
                <c:pt idx="5">
                  <c:v>0.78</c:v>
                </c:pt>
                <c:pt idx="6">
                  <c:v>0.3</c:v>
                </c:pt>
              </c:numCache>
            </c:numRef>
          </c:val>
        </c:ser>
        <c:dLbls>
          <c:dLblPos val="inEnd"/>
          <c:showLegendKey val="0"/>
          <c:showVal val="1"/>
          <c:showCatName val="0"/>
          <c:showSerName val="0"/>
          <c:showPercent val="0"/>
          <c:showBubbleSize val="0"/>
        </c:dLbls>
        <c:gapWidth val="65"/>
        <c:axId val="-1318080560"/>
        <c:axId val="-1318108480"/>
      </c:barChart>
      <c:catAx>
        <c:axId val="-13180805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charset="0"/>
                <a:ea typeface="Arial" charset="0"/>
                <a:cs typeface="Arial" charset="0"/>
              </a:defRPr>
            </a:pPr>
            <a:endParaRPr lang="en-US"/>
          </a:p>
        </c:txPr>
        <c:crossAx val="-1318108480"/>
        <c:crosses val="autoZero"/>
        <c:auto val="1"/>
        <c:lblAlgn val="ctr"/>
        <c:lblOffset val="100"/>
        <c:noMultiLvlLbl val="0"/>
      </c:catAx>
      <c:valAx>
        <c:axId val="-13181084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crossAx val="-13180805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legend>
    <c:plotVisOnly val="1"/>
    <c:dispBlanksAs val="gap"/>
    <c:showDLblsOverMax val="0"/>
  </c:chart>
  <c:spPr>
    <a:noFill/>
    <a:ln w="9525" cap="flat" cmpd="sng" algn="ctr">
      <a:noFill/>
      <a:round/>
    </a:ln>
    <a:effectLst/>
  </c:spPr>
  <c:txPr>
    <a:bodyPr/>
    <a:lstStyle/>
    <a:p>
      <a:pPr>
        <a:defRPr>
          <a:latin typeface="Arial" charset="0"/>
          <a:ea typeface="Arial" charset="0"/>
          <a:cs typeface="Arial"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695513296687"/>
          <c:y val="0.0"/>
          <c:w val="0.522538669316821"/>
          <c:h val="0.917912047732957"/>
        </c:manualLayout>
      </c:layout>
      <c:barChart>
        <c:barDir val="bar"/>
        <c:grouping val="clustered"/>
        <c:varyColors val="0"/>
        <c:ser>
          <c:idx val="0"/>
          <c:order val="0"/>
          <c:spPr>
            <a:solidFill>
              <a:schemeClr val="accent2"/>
            </a:solidFill>
            <a:ln w="9525" cap="flat" cmpd="sng" algn="ctr">
              <a:solidFill>
                <a:schemeClr val="lt1"/>
              </a:solidFill>
              <a:prstDash val="solid"/>
              <a:round/>
            </a:ln>
            <a:effectLst/>
          </c:spPr>
          <c:invertIfNegative val="0"/>
          <c:dPt>
            <c:idx val="3"/>
            <c:invertIfNegative val="0"/>
            <c:bubble3D val="0"/>
            <c:spPr>
              <a:solidFill>
                <a:schemeClr val="accent2"/>
              </a:solidFill>
              <a:ln w="9525" cap="flat" cmpd="sng" algn="ctr">
                <a:solidFill>
                  <a:schemeClr val="lt1"/>
                </a:solidFill>
                <a:prstDash val="solid"/>
                <a:round/>
              </a:ln>
              <a:effectLst/>
            </c:spPr>
          </c:dPt>
          <c:cat>
            <c:strRef>
              <c:f>Sheet1!$A$36:$A$45</c:f>
              <c:strCache>
                <c:ptCount val="10"/>
                <c:pt idx="0">
                  <c:v>To Minister/Clergy</c:v>
                </c:pt>
                <c:pt idx="1">
                  <c:v>Within religious community</c:v>
                </c:pt>
                <c:pt idx="2">
                  <c:v>To sport coaches</c:v>
                </c:pt>
                <c:pt idx="3">
                  <c:v>To doctor</c:v>
                </c:pt>
                <c:pt idx="4">
                  <c:v>To extended Family</c:v>
                </c:pt>
                <c:pt idx="5">
                  <c:v>To teachers</c:v>
                </c:pt>
                <c:pt idx="6">
                  <c:v>To immediate family</c:v>
                </c:pt>
                <c:pt idx="7">
                  <c:v>At school</c:v>
                </c:pt>
                <c:pt idx="8">
                  <c:v>To classmates</c:v>
                </c:pt>
                <c:pt idx="9">
                  <c:v>To close Friends</c:v>
                </c:pt>
              </c:strCache>
            </c:strRef>
          </c:cat>
          <c:val>
            <c:numRef>
              <c:f>Sheet1!$B$36:$B$45</c:f>
              <c:numCache>
                <c:formatCode>General</c:formatCode>
                <c:ptCount val="10"/>
                <c:pt idx="0">
                  <c:v>5.0</c:v>
                </c:pt>
                <c:pt idx="1">
                  <c:v>8.0</c:v>
                </c:pt>
                <c:pt idx="2">
                  <c:v>11.0</c:v>
                </c:pt>
                <c:pt idx="3">
                  <c:v>16.0</c:v>
                </c:pt>
                <c:pt idx="4">
                  <c:v>25.0</c:v>
                </c:pt>
                <c:pt idx="5">
                  <c:v>38.0</c:v>
                </c:pt>
                <c:pt idx="6">
                  <c:v>56.0</c:v>
                </c:pt>
                <c:pt idx="7">
                  <c:v>61.0</c:v>
                </c:pt>
                <c:pt idx="8">
                  <c:v>64.0</c:v>
                </c:pt>
                <c:pt idx="9">
                  <c:v>91.0</c:v>
                </c:pt>
              </c:numCache>
            </c:numRef>
          </c:val>
        </c:ser>
        <c:dLbls>
          <c:showLegendKey val="0"/>
          <c:showVal val="0"/>
          <c:showCatName val="0"/>
          <c:showSerName val="0"/>
          <c:showPercent val="0"/>
          <c:showBubbleSize val="0"/>
        </c:dLbls>
        <c:gapWidth val="150"/>
        <c:axId val="-1316412352"/>
        <c:axId val="-1316422672"/>
      </c:barChart>
      <c:catAx>
        <c:axId val="-1316412352"/>
        <c:scaling>
          <c:orientation val="minMax"/>
        </c:scaling>
        <c:delete val="0"/>
        <c:axPos val="l"/>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ln>
                  <a:noFill/>
                </a:ln>
                <a:solidFill>
                  <a:schemeClr val="tx1"/>
                </a:solidFill>
                <a:latin typeface="Arial" charset="0"/>
                <a:ea typeface="Arial" charset="0"/>
                <a:cs typeface="Arial" charset="0"/>
              </a:defRPr>
            </a:pPr>
            <a:endParaRPr lang="en-US"/>
          </a:p>
        </c:txPr>
        <c:crossAx val="-1316422672"/>
        <c:crosses val="autoZero"/>
        <c:auto val="1"/>
        <c:lblAlgn val="ctr"/>
        <c:lblOffset val="100"/>
        <c:noMultiLvlLbl val="0"/>
      </c:catAx>
      <c:valAx>
        <c:axId val="-1316422672"/>
        <c:scaling>
          <c:orientation val="minMax"/>
        </c:scaling>
        <c:delete val="0"/>
        <c:axPos val="b"/>
        <c:majorGridlines>
          <c:spPr>
            <a:ln w="9525"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ln>
                  <a:noFill/>
                </a:ln>
                <a:solidFill>
                  <a:schemeClr val="tx1"/>
                </a:solidFill>
                <a:latin typeface="Arial" charset="0"/>
                <a:ea typeface="Arial" charset="0"/>
                <a:cs typeface="Arial" charset="0"/>
              </a:defRPr>
            </a:pPr>
            <a:endParaRPr lang="en-US"/>
          </a:p>
        </c:txPr>
        <c:crossAx val="-131641235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ln>
            <a:noFill/>
          </a:ln>
          <a:latin typeface="Arial" charset="0"/>
          <a:ea typeface="Arial" charset="0"/>
          <a:cs typeface="Arial"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Arial" charset="0"/>
                <a:ea typeface="Arial" charset="0"/>
                <a:cs typeface="Arial" charset="0"/>
              </a:defRPr>
            </a:pPr>
            <a:r>
              <a:rPr lang="en-US"/>
              <a:t>YRBS 2015</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Arial" charset="0"/>
              <a:ea typeface="Arial" charset="0"/>
              <a:cs typeface="Arial" charset="0"/>
            </a:defRPr>
          </a:pPr>
          <a:endParaRPr lang="en-US"/>
        </a:p>
      </c:txPr>
    </c:title>
    <c:autoTitleDeleted val="0"/>
    <c:plotArea>
      <c:layout/>
      <c:barChart>
        <c:barDir val="bar"/>
        <c:grouping val="clustered"/>
        <c:varyColors val="0"/>
        <c:ser>
          <c:idx val="0"/>
          <c:order val="0"/>
          <c:tx>
            <c:strRef>
              <c:f>Sheet1!$B$1</c:f>
              <c:strCache>
                <c:ptCount val="1"/>
                <c:pt idx="0">
                  <c:v>Straight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6"/>
                <c:pt idx="0">
                  <c:v>Currently Smoke Cigarettes</c:v>
                </c:pt>
                <c:pt idx="1">
                  <c:v>Currently Drink Alcohol</c:v>
                </c:pt>
                <c:pt idx="2">
                  <c:v>Hallucinogens</c:v>
                </c:pt>
                <c:pt idx="3">
                  <c:v>Cocaine</c:v>
                </c:pt>
                <c:pt idx="4">
                  <c:v>Ecstasy</c:v>
                </c:pt>
                <c:pt idx="5">
                  <c:v>Heroin</c:v>
                </c:pt>
              </c:strCache>
            </c:strRef>
          </c:cat>
          <c:val>
            <c:numRef>
              <c:f>Sheet1!$B$2:$B$8</c:f>
              <c:numCache>
                <c:formatCode>0.00%</c:formatCode>
                <c:ptCount val="7"/>
                <c:pt idx="0">
                  <c:v>0.098</c:v>
                </c:pt>
                <c:pt idx="1">
                  <c:v>0.321</c:v>
                </c:pt>
                <c:pt idx="2">
                  <c:v>0.055</c:v>
                </c:pt>
                <c:pt idx="3">
                  <c:v>0.042</c:v>
                </c:pt>
                <c:pt idx="4">
                  <c:v>0.041</c:v>
                </c:pt>
                <c:pt idx="5">
                  <c:v>0.013</c:v>
                </c:pt>
              </c:numCache>
            </c:numRef>
          </c:val>
        </c:ser>
        <c:ser>
          <c:idx val="1"/>
          <c:order val="1"/>
          <c:tx>
            <c:strRef>
              <c:f>Sheet1!$C$1</c:f>
              <c:strCache>
                <c:ptCount val="1"/>
                <c:pt idx="0">
                  <c:v>L/G/B</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6"/>
                <c:pt idx="0">
                  <c:v>Currently Smoke Cigarettes</c:v>
                </c:pt>
                <c:pt idx="1">
                  <c:v>Currently Drink Alcohol</c:v>
                </c:pt>
                <c:pt idx="2">
                  <c:v>Hallucinogens</c:v>
                </c:pt>
                <c:pt idx="3">
                  <c:v>Cocaine</c:v>
                </c:pt>
                <c:pt idx="4">
                  <c:v>Ecstasy</c:v>
                </c:pt>
                <c:pt idx="5">
                  <c:v>Heroin</c:v>
                </c:pt>
              </c:strCache>
            </c:strRef>
          </c:cat>
          <c:val>
            <c:numRef>
              <c:f>Sheet1!$C$2:$C$8</c:f>
              <c:numCache>
                <c:formatCode>0.00%</c:formatCode>
                <c:ptCount val="7"/>
                <c:pt idx="0">
                  <c:v>0.192</c:v>
                </c:pt>
                <c:pt idx="1">
                  <c:v>0.405</c:v>
                </c:pt>
                <c:pt idx="2">
                  <c:v>0.115</c:v>
                </c:pt>
                <c:pt idx="3">
                  <c:v>0.106</c:v>
                </c:pt>
                <c:pt idx="4">
                  <c:v>0.101</c:v>
                </c:pt>
                <c:pt idx="5" formatCode="0%">
                  <c:v>0.06</c:v>
                </c:pt>
              </c:numCache>
            </c:numRef>
          </c:val>
        </c:ser>
        <c:ser>
          <c:idx val="2"/>
          <c:order val="2"/>
          <c:tx>
            <c:strRef>
              <c:f>Sheet1!$D$1</c:f>
              <c:strCache>
                <c:ptCount val="1"/>
                <c:pt idx="0">
                  <c:v>Not sure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6"/>
                <c:pt idx="0">
                  <c:v>Currently Smoke Cigarettes</c:v>
                </c:pt>
                <c:pt idx="1">
                  <c:v>Currently Drink Alcohol</c:v>
                </c:pt>
                <c:pt idx="2">
                  <c:v>Hallucinogens</c:v>
                </c:pt>
                <c:pt idx="3">
                  <c:v>Cocaine</c:v>
                </c:pt>
                <c:pt idx="4">
                  <c:v>Ecstasy</c:v>
                </c:pt>
                <c:pt idx="5">
                  <c:v>Heroin</c:v>
                </c:pt>
              </c:strCache>
            </c:strRef>
          </c:cat>
          <c:val>
            <c:numRef>
              <c:f>Sheet1!$D$2:$D$8</c:f>
              <c:numCache>
                <c:formatCode>0.00%</c:formatCode>
                <c:ptCount val="7"/>
                <c:pt idx="0">
                  <c:v>0.147</c:v>
                </c:pt>
                <c:pt idx="1">
                  <c:v>0.346</c:v>
                </c:pt>
                <c:pt idx="2">
                  <c:v>0.157</c:v>
                </c:pt>
                <c:pt idx="3">
                  <c:v>0.137</c:v>
                </c:pt>
                <c:pt idx="4">
                  <c:v>0.137</c:v>
                </c:pt>
                <c:pt idx="5">
                  <c:v>0.093</c:v>
                </c:pt>
              </c:numCache>
            </c:numRef>
          </c:val>
        </c:ser>
        <c:dLbls>
          <c:dLblPos val="inEnd"/>
          <c:showLegendKey val="0"/>
          <c:showVal val="1"/>
          <c:showCatName val="0"/>
          <c:showSerName val="0"/>
          <c:showPercent val="0"/>
          <c:showBubbleSize val="0"/>
        </c:dLbls>
        <c:gapWidth val="65"/>
        <c:axId val="-1318882208"/>
        <c:axId val="-1318890464"/>
      </c:barChart>
      <c:catAx>
        <c:axId val="-131888220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charset="0"/>
                <a:ea typeface="Arial" charset="0"/>
                <a:cs typeface="Arial" charset="0"/>
              </a:defRPr>
            </a:pPr>
            <a:endParaRPr lang="en-US"/>
          </a:p>
        </c:txPr>
        <c:crossAx val="-1318890464"/>
        <c:crosses val="autoZero"/>
        <c:auto val="1"/>
        <c:lblAlgn val="ctr"/>
        <c:lblOffset val="100"/>
        <c:noMultiLvlLbl val="0"/>
      </c:catAx>
      <c:valAx>
        <c:axId val="-131889046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crossAx val="-13188822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legend>
    <c:plotVisOnly val="1"/>
    <c:dispBlanksAs val="gap"/>
    <c:showDLblsOverMax val="0"/>
  </c:chart>
  <c:spPr>
    <a:noFill/>
    <a:ln w="9525" cap="flat" cmpd="sng" algn="ctr">
      <a:noFill/>
      <a:round/>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a:t>YRBS 2015</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barChart>
        <c:barDir val="col"/>
        <c:grouping val="clustered"/>
        <c:varyColors val="0"/>
        <c:ser>
          <c:idx val="0"/>
          <c:order val="0"/>
          <c:tx>
            <c:strRef>
              <c:f>Sheet1!$B$1</c:f>
              <c:strCache>
                <c:ptCount val="1"/>
                <c:pt idx="0">
                  <c:v>Straight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Felt Sad/Hopeless</c:v>
                </c:pt>
                <c:pt idx="1">
                  <c:v>Attempted Suicide</c:v>
                </c:pt>
                <c:pt idx="2">
                  <c:v>Forced Sex</c:v>
                </c:pt>
                <c:pt idx="3">
                  <c:v>Physical Dating Violence</c:v>
                </c:pt>
                <c:pt idx="4">
                  <c:v>Sexual Dating Violence</c:v>
                </c:pt>
              </c:strCache>
            </c:strRef>
          </c:cat>
          <c:val>
            <c:numRef>
              <c:f>Sheet1!$B$2:$B$6</c:f>
              <c:numCache>
                <c:formatCode>0.00%</c:formatCode>
                <c:ptCount val="5"/>
                <c:pt idx="0">
                  <c:v>0.264</c:v>
                </c:pt>
                <c:pt idx="1">
                  <c:v>0.064</c:v>
                </c:pt>
                <c:pt idx="2">
                  <c:v>0.054</c:v>
                </c:pt>
                <c:pt idx="3">
                  <c:v>0.083</c:v>
                </c:pt>
                <c:pt idx="4">
                  <c:v>0.091</c:v>
                </c:pt>
              </c:numCache>
            </c:numRef>
          </c:val>
        </c:ser>
        <c:ser>
          <c:idx val="1"/>
          <c:order val="1"/>
          <c:tx>
            <c:strRef>
              <c:f>Sheet1!$C$1</c:f>
              <c:strCache>
                <c:ptCount val="1"/>
                <c:pt idx="0">
                  <c:v>L/G/B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Felt Sad/Hopeless</c:v>
                </c:pt>
                <c:pt idx="1">
                  <c:v>Attempted Suicide</c:v>
                </c:pt>
                <c:pt idx="2">
                  <c:v>Forced Sex</c:v>
                </c:pt>
                <c:pt idx="3">
                  <c:v>Physical Dating Violence</c:v>
                </c:pt>
                <c:pt idx="4">
                  <c:v>Sexual Dating Violence</c:v>
                </c:pt>
              </c:strCache>
            </c:strRef>
          </c:cat>
          <c:val>
            <c:numRef>
              <c:f>Sheet1!$C$2:$C$6</c:f>
              <c:numCache>
                <c:formatCode>0.00%</c:formatCode>
                <c:ptCount val="5"/>
                <c:pt idx="0">
                  <c:v>0.604</c:v>
                </c:pt>
                <c:pt idx="1">
                  <c:v>0.294</c:v>
                </c:pt>
                <c:pt idx="2">
                  <c:v>0.178</c:v>
                </c:pt>
                <c:pt idx="3">
                  <c:v>0.175</c:v>
                </c:pt>
                <c:pt idx="4">
                  <c:v>0.227</c:v>
                </c:pt>
              </c:numCache>
            </c:numRef>
          </c:val>
        </c:ser>
        <c:ser>
          <c:idx val="2"/>
          <c:order val="2"/>
          <c:tx>
            <c:strRef>
              <c:f>Sheet1!$D$1</c:f>
              <c:strCache>
                <c:ptCount val="1"/>
                <c:pt idx="0">
                  <c:v>Not sure</c:v>
                </c:pt>
              </c:strCache>
            </c:strRef>
          </c:tx>
          <c:spPr>
            <a:solidFill>
              <a:schemeClr val="accent3"/>
            </a:solidFill>
            <a:ln>
              <a:noFill/>
            </a:ln>
            <a:effectLst/>
          </c:spPr>
          <c:invertIfNegative val="0"/>
          <c:dLbls>
            <c:delete val="1"/>
          </c:dLbls>
          <c:cat>
            <c:strRef>
              <c:f>Sheet1!$A$2:$A$6</c:f>
              <c:strCache>
                <c:ptCount val="5"/>
                <c:pt idx="0">
                  <c:v>Felt Sad/Hopeless</c:v>
                </c:pt>
                <c:pt idx="1">
                  <c:v>Attempted Suicide</c:v>
                </c:pt>
                <c:pt idx="2">
                  <c:v>Forced Sex</c:v>
                </c:pt>
                <c:pt idx="3">
                  <c:v>Physical Dating Violence</c:v>
                </c:pt>
                <c:pt idx="4">
                  <c:v>Sexual Dating Violence</c:v>
                </c:pt>
              </c:strCache>
            </c:strRef>
          </c:cat>
          <c:val>
            <c:numRef>
              <c:f>Sheet1!$D$2:$D$6</c:f>
              <c:numCache>
                <c:formatCode>0.00%</c:formatCode>
                <c:ptCount val="5"/>
                <c:pt idx="0">
                  <c:v>0.465</c:v>
                </c:pt>
                <c:pt idx="1">
                  <c:v>0.137</c:v>
                </c:pt>
                <c:pt idx="2">
                  <c:v>0.126</c:v>
                </c:pt>
                <c:pt idx="3">
                  <c:v>0.245</c:v>
                </c:pt>
                <c:pt idx="4">
                  <c:v>0.238</c:v>
                </c:pt>
              </c:numCache>
            </c:numRef>
          </c:val>
        </c:ser>
        <c:dLbls>
          <c:dLblPos val="outEnd"/>
          <c:showLegendKey val="0"/>
          <c:showVal val="1"/>
          <c:showCatName val="0"/>
          <c:showSerName val="0"/>
          <c:showPercent val="0"/>
          <c:showBubbleSize val="0"/>
        </c:dLbls>
        <c:gapWidth val="219"/>
        <c:overlap val="-27"/>
        <c:axId val="-1287648496"/>
        <c:axId val="-1287644112"/>
      </c:barChart>
      <c:catAx>
        <c:axId val="-128764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287644112"/>
        <c:crossesAt val="0.0"/>
        <c:auto val="1"/>
        <c:lblAlgn val="ctr"/>
        <c:lblOffset val="100"/>
        <c:noMultiLvlLbl val="0"/>
      </c:catAx>
      <c:valAx>
        <c:axId val="-128764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287648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Arial" charset="0"/>
                <a:ea typeface="Arial" charset="0"/>
                <a:cs typeface="Arial" charset="0"/>
              </a:defRPr>
            </a:pPr>
            <a:r>
              <a:rPr lang="en-US"/>
              <a:t>YRBS 2015</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Arial" charset="0"/>
              <a:ea typeface="Arial" charset="0"/>
              <a:cs typeface="Arial" charset="0"/>
            </a:defRPr>
          </a:pPr>
          <a:endParaRPr lang="en-US"/>
        </a:p>
      </c:txPr>
    </c:title>
    <c:autoTitleDeleted val="0"/>
    <c:plotArea>
      <c:layout/>
      <c:barChart>
        <c:barDir val="bar"/>
        <c:grouping val="clustered"/>
        <c:varyColors val="0"/>
        <c:ser>
          <c:idx val="0"/>
          <c:order val="0"/>
          <c:tx>
            <c:strRef>
              <c:f>Sheet1!$B$1</c:f>
              <c:strCache>
                <c:ptCount val="1"/>
                <c:pt idx="0">
                  <c:v>Straight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Bullied at School</c:v>
                </c:pt>
                <c:pt idx="1">
                  <c:v>Electronically bullied</c:v>
                </c:pt>
                <c:pt idx="2">
                  <c:v>Felt Unsafe/Did not attend school</c:v>
                </c:pt>
                <c:pt idx="3">
                  <c:v>In Physical fight</c:v>
                </c:pt>
              </c:strCache>
            </c:strRef>
          </c:cat>
          <c:val>
            <c:numRef>
              <c:f>Sheet1!$B$2:$B$5</c:f>
              <c:numCache>
                <c:formatCode>0.00%</c:formatCode>
                <c:ptCount val="4"/>
                <c:pt idx="0">
                  <c:v>0.188</c:v>
                </c:pt>
                <c:pt idx="1">
                  <c:v>0.142</c:v>
                </c:pt>
                <c:pt idx="2">
                  <c:v>0.046</c:v>
                </c:pt>
                <c:pt idx="3">
                  <c:v>0.071</c:v>
                </c:pt>
              </c:numCache>
            </c:numRef>
          </c:val>
        </c:ser>
        <c:ser>
          <c:idx val="1"/>
          <c:order val="1"/>
          <c:tx>
            <c:strRef>
              <c:f>Sheet1!$C$1</c:f>
              <c:strCache>
                <c:ptCount val="1"/>
                <c:pt idx="0">
                  <c:v>L/G/B</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Bullied at School</c:v>
                </c:pt>
                <c:pt idx="1">
                  <c:v>Electronically bullied</c:v>
                </c:pt>
                <c:pt idx="2">
                  <c:v>Felt Unsafe/Did not attend school</c:v>
                </c:pt>
                <c:pt idx="3">
                  <c:v>In Physical fight</c:v>
                </c:pt>
              </c:strCache>
            </c:strRef>
          </c:cat>
          <c:val>
            <c:numRef>
              <c:f>Sheet1!$C$2:$C$5</c:f>
              <c:numCache>
                <c:formatCode>0%</c:formatCode>
                <c:ptCount val="4"/>
                <c:pt idx="0" formatCode="0.00%">
                  <c:v>0.342</c:v>
                </c:pt>
                <c:pt idx="1">
                  <c:v>0.28</c:v>
                </c:pt>
                <c:pt idx="2" formatCode="0.00%">
                  <c:v>0.125</c:v>
                </c:pt>
                <c:pt idx="3" formatCode="0.00%">
                  <c:v>0.112</c:v>
                </c:pt>
              </c:numCache>
            </c:numRef>
          </c:val>
        </c:ser>
        <c:ser>
          <c:idx val="2"/>
          <c:order val="2"/>
          <c:tx>
            <c:strRef>
              <c:f>Sheet1!$D$1</c:f>
              <c:strCache>
                <c:ptCount val="1"/>
                <c:pt idx="0">
                  <c:v>Not sure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Bullied at School</c:v>
                </c:pt>
                <c:pt idx="1">
                  <c:v>Electronically bullied</c:v>
                </c:pt>
                <c:pt idx="2">
                  <c:v>Felt Unsafe/Did not attend school</c:v>
                </c:pt>
                <c:pt idx="3">
                  <c:v>In Physical fight</c:v>
                </c:pt>
              </c:strCache>
            </c:strRef>
          </c:cat>
          <c:val>
            <c:numRef>
              <c:f>Sheet1!$D$2:$D$5</c:f>
              <c:numCache>
                <c:formatCode>0.00%</c:formatCode>
                <c:ptCount val="4"/>
                <c:pt idx="0">
                  <c:v>0.249</c:v>
                </c:pt>
                <c:pt idx="1">
                  <c:v>0.225</c:v>
                </c:pt>
                <c:pt idx="2">
                  <c:v>0.108</c:v>
                </c:pt>
                <c:pt idx="3">
                  <c:v>0.146</c:v>
                </c:pt>
              </c:numCache>
            </c:numRef>
          </c:val>
        </c:ser>
        <c:dLbls>
          <c:dLblPos val="inEnd"/>
          <c:showLegendKey val="0"/>
          <c:showVal val="1"/>
          <c:showCatName val="0"/>
          <c:showSerName val="0"/>
          <c:showPercent val="0"/>
          <c:showBubbleSize val="0"/>
        </c:dLbls>
        <c:gapWidth val="65"/>
        <c:axId val="-1310702000"/>
        <c:axId val="-1310697664"/>
      </c:barChart>
      <c:catAx>
        <c:axId val="-13107020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charset="0"/>
                <a:ea typeface="Arial" charset="0"/>
                <a:cs typeface="Arial" charset="0"/>
              </a:defRPr>
            </a:pPr>
            <a:endParaRPr lang="en-US"/>
          </a:p>
        </c:txPr>
        <c:crossAx val="-1310697664"/>
        <c:crosses val="autoZero"/>
        <c:auto val="1"/>
        <c:lblAlgn val="ctr"/>
        <c:lblOffset val="100"/>
        <c:noMultiLvlLbl val="0"/>
      </c:catAx>
      <c:valAx>
        <c:axId val="-131069766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crossAx val="-13107020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charset="0"/>
              <a:ea typeface="Arial" charset="0"/>
              <a:cs typeface="Arial" charset="0"/>
            </a:defRPr>
          </a:pPr>
          <a:endParaRPr lang="en-US"/>
        </a:p>
      </c:txPr>
    </c:legend>
    <c:plotVisOnly val="1"/>
    <c:dispBlanksAs val="gap"/>
    <c:showDLblsOverMax val="0"/>
  </c:chart>
  <c:spPr>
    <a:noFill/>
    <a:ln w="9525" cap="flat" cmpd="sng" algn="ctr">
      <a:noFill/>
      <a:round/>
    </a:ln>
    <a:effectLst/>
  </c:spPr>
  <c:txPr>
    <a:bodyPr/>
    <a:lstStyle/>
    <a:p>
      <a:pPr>
        <a:defRPr>
          <a:latin typeface="Arial" charset="0"/>
          <a:ea typeface="Arial" charset="0"/>
          <a:cs typeface="Arial"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10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20F0F-7FC6-48C0-9CBA-1844359AB1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1F8434-53F4-4429-8C09-36B93002D33A}">
      <dgm:prSet phldrT="[Text]" custT="1"/>
      <dgm:spPr/>
      <dgm:t>
        <a:bodyPr tIns="182880" bIns="182880"/>
        <a:lstStyle/>
        <a:p>
          <a:r>
            <a:rPr lang="en-US" sz="2400" dirty="0" smtClean="0">
              <a:latin typeface="Arial" charset="0"/>
              <a:ea typeface="Arial" charset="0"/>
              <a:cs typeface="Arial" charset="0"/>
            </a:rPr>
            <a:t>Gender non-conforming/genderqueer/gender fluid/non-binary</a:t>
          </a:r>
          <a:endParaRPr lang="en-US" sz="2400" dirty="0">
            <a:latin typeface="Arial" charset="0"/>
            <a:ea typeface="Arial" charset="0"/>
            <a:cs typeface="Arial" charset="0"/>
          </a:endParaRPr>
        </a:p>
      </dgm:t>
    </dgm:pt>
    <dgm:pt modelId="{235AFB32-7439-4E08-B111-B4601688A900}" type="parTrans" cxnId="{23FF8925-024A-433A-BBDD-B12F100D2E0E}">
      <dgm:prSet/>
      <dgm:spPr/>
      <dgm:t>
        <a:bodyPr/>
        <a:lstStyle/>
        <a:p>
          <a:endParaRPr lang="en-US" sz="2000">
            <a:latin typeface="Arial" charset="0"/>
            <a:ea typeface="Arial" charset="0"/>
            <a:cs typeface="Arial" charset="0"/>
          </a:endParaRPr>
        </a:p>
      </dgm:t>
    </dgm:pt>
    <dgm:pt modelId="{2B3C4540-0CC3-4116-9674-DA93EC415753}" type="sibTrans" cxnId="{23FF8925-024A-433A-BBDD-B12F100D2E0E}">
      <dgm:prSet/>
      <dgm:spPr/>
      <dgm:t>
        <a:bodyPr/>
        <a:lstStyle/>
        <a:p>
          <a:endParaRPr lang="en-US" sz="2000">
            <a:latin typeface="Arial" charset="0"/>
            <a:ea typeface="Arial" charset="0"/>
            <a:cs typeface="Arial" charset="0"/>
          </a:endParaRPr>
        </a:p>
      </dgm:t>
    </dgm:pt>
    <dgm:pt modelId="{828A9C4E-BFDA-46B0-9F33-3618451D8049}">
      <dgm:prSet custT="1"/>
      <dgm:spPr/>
      <dgm:t>
        <a:bodyPr/>
        <a:lstStyle/>
        <a:p>
          <a:r>
            <a:rPr lang="en-US" sz="2400" dirty="0" smtClean="0">
              <a:latin typeface="Arial" charset="0"/>
              <a:ea typeface="Arial" charset="0"/>
              <a:cs typeface="Arial" charset="0"/>
            </a:rPr>
            <a:t>Cisgender</a:t>
          </a:r>
          <a:endParaRPr lang="en-US" sz="2400" dirty="0">
            <a:latin typeface="Arial" charset="0"/>
            <a:ea typeface="Arial" charset="0"/>
            <a:cs typeface="Arial" charset="0"/>
          </a:endParaRPr>
        </a:p>
      </dgm:t>
    </dgm:pt>
    <dgm:pt modelId="{D55ED7AC-C94B-4939-BC40-EB5AEF58BBFF}" type="parTrans" cxnId="{0213A7C0-EDB1-46DC-9D95-2EA44961DECC}">
      <dgm:prSet/>
      <dgm:spPr/>
      <dgm:t>
        <a:bodyPr/>
        <a:lstStyle/>
        <a:p>
          <a:endParaRPr lang="en-US" sz="2000">
            <a:latin typeface="Arial" charset="0"/>
            <a:ea typeface="Arial" charset="0"/>
            <a:cs typeface="Arial" charset="0"/>
          </a:endParaRPr>
        </a:p>
      </dgm:t>
    </dgm:pt>
    <dgm:pt modelId="{D029F1D7-A590-44E8-8011-845F985AAE25}" type="sibTrans" cxnId="{0213A7C0-EDB1-46DC-9D95-2EA44961DECC}">
      <dgm:prSet/>
      <dgm:spPr/>
      <dgm:t>
        <a:bodyPr/>
        <a:lstStyle/>
        <a:p>
          <a:endParaRPr lang="en-US" sz="2000">
            <a:latin typeface="Arial" charset="0"/>
            <a:ea typeface="Arial" charset="0"/>
            <a:cs typeface="Arial" charset="0"/>
          </a:endParaRPr>
        </a:p>
      </dgm:t>
    </dgm:pt>
    <dgm:pt modelId="{60D5A0BD-7D40-4A64-BC09-7A54CC30127B}">
      <dgm:prSet custT="1"/>
      <dgm:spPr/>
      <dgm:t>
        <a:bodyPr/>
        <a:lstStyle/>
        <a:p>
          <a:r>
            <a:rPr lang="en-US" sz="2000" dirty="0" smtClean="0">
              <a:latin typeface="Arial" charset="0"/>
              <a:ea typeface="Arial" charset="0"/>
              <a:cs typeface="Arial" charset="0"/>
            </a:rPr>
            <a:t>A person who views their gender on a spectrum rather than fitting into society’s binary categories of male/female</a:t>
          </a:r>
          <a:endParaRPr lang="en-US" sz="2000" dirty="0">
            <a:latin typeface="Arial" charset="0"/>
            <a:ea typeface="Arial" charset="0"/>
            <a:cs typeface="Arial" charset="0"/>
          </a:endParaRPr>
        </a:p>
      </dgm:t>
    </dgm:pt>
    <dgm:pt modelId="{3BA92308-FA9F-4209-A4EC-0C98F33F0FD5}" type="parTrans" cxnId="{F23AE3C6-0F03-48C1-9A98-3BEC0D314FAD}">
      <dgm:prSet/>
      <dgm:spPr/>
      <dgm:t>
        <a:bodyPr/>
        <a:lstStyle/>
        <a:p>
          <a:endParaRPr lang="en-US">
            <a:latin typeface="Arial" charset="0"/>
            <a:ea typeface="Arial" charset="0"/>
            <a:cs typeface="Arial" charset="0"/>
          </a:endParaRPr>
        </a:p>
      </dgm:t>
    </dgm:pt>
    <dgm:pt modelId="{7F3BC50F-8FA9-4245-B390-0D62167149FC}" type="sibTrans" cxnId="{F23AE3C6-0F03-48C1-9A98-3BEC0D314FAD}">
      <dgm:prSet/>
      <dgm:spPr/>
      <dgm:t>
        <a:bodyPr/>
        <a:lstStyle/>
        <a:p>
          <a:endParaRPr lang="en-US">
            <a:latin typeface="Arial" charset="0"/>
            <a:ea typeface="Arial" charset="0"/>
            <a:cs typeface="Arial" charset="0"/>
          </a:endParaRPr>
        </a:p>
      </dgm:t>
    </dgm:pt>
    <dgm:pt modelId="{07ACB85B-A7B6-49B7-90C2-7822060ACFB1}">
      <dgm:prSet custT="1"/>
      <dgm:spPr/>
      <dgm:t>
        <a:bodyPr/>
        <a:lstStyle/>
        <a:p>
          <a:r>
            <a:rPr lang="en-US" sz="2400" dirty="0" smtClean="0">
              <a:latin typeface="Arial" charset="0"/>
              <a:ea typeface="Arial" charset="0"/>
              <a:cs typeface="Arial" charset="0"/>
            </a:rPr>
            <a:t>Transgender</a:t>
          </a:r>
          <a:endParaRPr lang="en-US" sz="2400" dirty="0">
            <a:latin typeface="Arial" charset="0"/>
            <a:ea typeface="Arial" charset="0"/>
            <a:cs typeface="Arial" charset="0"/>
          </a:endParaRPr>
        </a:p>
      </dgm:t>
    </dgm:pt>
    <dgm:pt modelId="{66059820-A9CE-458E-9048-3B87F92CEE0A}" type="parTrans" cxnId="{3666584C-6BED-4246-AB32-61D0058D046E}">
      <dgm:prSet/>
      <dgm:spPr/>
      <dgm:t>
        <a:bodyPr/>
        <a:lstStyle/>
        <a:p>
          <a:endParaRPr lang="en-US">
            <a:latin typeface="Arial" charset="0"/>
            <a:ea typeface="Arial" charset="0"/>
            <a:cs typeface="Arial" charset="0"/>
          </a:endParaRPr>
        </a:p>
      </dgm:t>
    </dgm:pt>
    <dgm:pt modelId="{6C4D1F60-0D6C-460E-878B-939673741FFF}" type="sibTrans" cxnId="{3666584C-6BED-4246-AB32-61D0058D046E}">
      <dgm:prSet/>
      <dgm:spPr/>
      <dgm:t>
        <a:bodyPr/>
        <a:lstStyle/>
        <a:p>
          <a:endParaRPr lang="en-US">
            <a:latin typeface="Arial" charset="0"/>
            <a:ea typeface="Arial" charset="0"/>
            <a:cs typeface="Arial" charset="0"/>
          </a:endParaRPr>
        </a:p>
      </dgm:t>
    </dgm:pt>
    <dgm:pt modelId="{E227EFFA-C0CB-467B-9C32-84882D059B34}">
      <dgm:prSet custT="1"/>
      <dgm:spPr/>
      <dgm:t>
        <a:bodyPr/>
        <a:lstStyle/>
        <a:p>
          <a:r>
            <a:rPr lang="en-US" sz="2000" dirty="0" smtClean="0">
              <a:latin typeface="Arial" charset="0"/>
              <a:ea typeface="Arial" charset="0"/>
              <a:cs typeface="Arial" charset="0"/>
            </a:rPr>
            <a:t>A person whose gender identity conforms to the cultural notions of gender and the biological sex they were assigned at birth </a:t>
          </a:r>
          <a:endParaRPr lang="en-US" sz="2000" dirty="0">
            <a:latin typeface="Arial" charset="0"/>
            <a:ea typeface="Arial" charset="0"/>
            <a:cs typeface="Arial" charset="0"/>
          </a:endParaRPr>
        </a:p>
      </dgm:t>
    </dgm:pt>
    <dgm:pt modelId="{E1278A22-3962-4437-ABFF-8907360D153A}" type="parTrans" cxnId="{1A974DE1-44DB-4AF5-B187-EFF6A0C1C04C}">
      <dgm:prSet/>
      <dgm:spPr/>
      <dgm:t>
        <a:bodyPr/>
        <a:lstStyle/>
        <a:p>
          <a:endParaRPr lang="en-US">
            <a:latin typeface="Arial" charset="0"/>
            <a:ea typeface="Arial" charset="0"/>
            <a:cs typeface="Arial" charset="0"/>
          </a:endParaRPr>
        </a:p>
      </dgm:t>
    </dgm:pt>
    <dgm:pt modelId="{202B205E-537C-47CB-B27B-A2C9B73FF182}" type="sibTrans" cxnId="{1A974DE1-44DB-4AF5-B187-EFF6A0C1C04C}">
      <dgm:prSet/>
      <dgm:spPr/>
      <dgm:t>
        <a:bodyPr/>
        <a:lstStyle/>
        <a:p>
          <a:endParaRPr lang="en-US">
            <a:latin typeface="Arial" charset="0"/>
            <a:ea typeface="Arial" charset="0"/>
            <a:cs typeface="Arial" charset="0"/>
          </a:endParaRPr>
        </a:p>
      </dgm:t>
    </dgm:pt>
    <dgm:pt modelId="{0548FEEF-4D7F-4FD4-9C2C-F6C7F3950543}">
      <dgm:prSet/>
      <dgm:spPr/>
      <dgm:t>
        <a:bodyPr/>
        <a:lstStyle/>
        <a:p>
          <a:r>
            <a:rPr lang="en-US" dirty="0" smtClean="0">
              <a:latin typeface="Arial" charset="0"/>
              <a:ea typeface="Arial" charset="0"/>
              <a:cs typeface="Arial" charset="0"/>
            </a:rPr>
            <a:t>A person whose gender identity differs from their biological/natal sex and conventional notions of gender </a:t>
          </a:r>
          <a:endParaRPr lang="en-US" dirty="0">
            <a:latin typeface="Arial" charset="0"/>
            <a:ea typeface="Arial" charset="0"/>
            <a:cs typeface="Arial" charset="0"/>
          </a:endParaRPr>
        </a:p>
      </dgm:t>
    </dgm:pt>
    <dgm:pt modelId="{561EBE90-D9E4-428F-A4D4-DDA5FE570EC2}" type="parTrans" cxnId="{17A9D4A4-5E4C-409C-897A-441CB516D806}">
      <dgm:prSet/>
      <dgm:spPr/>
      <dgm:t>
        <a:bodyPr/>
        <a:lstStyle/>
        <a:p>
          <a:endParaRPr lang="en-US">
            <a:latin typeface="Arial" charset="0"/>
            <a:ea typeface="Arial" charset="0"/>
            <a:cs typeface="Arial" charset="0"/>
          </a:endParaRPr>
        </a:p>
      </dgm:t>
    </dgm:pt>
    <dgm:pt modelId="{9A4BC8EB-1F73-44E3-9BE5-3ABD1CE4E37C}" type="sibTrans" cxnId="{17A9D4A4-5E4C-409C-897A-441CB516D806}">
      <dgm:prSet/>
      <dgm:spPr/>
      <dgm:t>
        <a:bodyPr/>
        <a:lstStyle/>
        <a:p>
          <a:endParaRPr lang="en-US">
            <a:latin typeface="Arial" charset="0"/>
            <a:ea typeface="Arial" charset="0"/>
            <a:cs typeface="Arial" charset="0"/>
          </a:endParaRPr>
        </a:p>
      </dgm:t>
    </dgm:pt>
    <dgm:pt modelId="{EA596592-858E-4BAC-8AA6-F5057F78182B}" type="pres">
      <dgm:prSet presAssocID="{95D20F0F-7FC6-48C0-9CBA-1844359AB158}" presName="linear" presStyleCnt="0">
        <dgm:presLayoutVars>
          <dgm:dir/>
          <dgm:animLvl val="lvl"/>
          <dgm:resizeHandles val="exact"/>
        </dgm:presLayoutVars>
      </dgm:prSet>
      <dgm:spPr/>
      <dgm:t>
        <a:bodyPr/>
        <a:lstStyle/>
        <a:p>
          <a:endParaRPr lang="en-US"/>
        </a:p>
      </dgm:t>
    </dgm:pt>
    <dgm:pt modelId="{FC377055-23B8-468F-ABCA-EA38563D37B0}" type="pres">
      <dgm:prSet presAssocID="{F81F8434-53F4-4429-8C09-36B93002D33A}" presName="parentLin" presStyleCnt="0"/>
      <dgm:spPr/>
    </dgm:pt>
    <dgm:pt modelId="{F02FB214-71D7-40E1-BFF3-F7A6E6BA2C5A}" type="pres">
      <dgm:prSet presAssocID="{F81F8434-53F4-4429-8C09-36B93002D33A}" presName="parentLeftMargin" presStyleLbl="node1" presStyleIdx="0" presStyleCnt="3"/>
      <dgm:spPr/>
      <dgm:t>
        <a:bodyPr/>
        <a:lstStyle/>
        <a:p>
          <a:endParaRPr lang="en-US"/>
        </a:p>
      </dgm:t>
    </dgm:pt>
    <dgm:pt modelId="{85A32751-F618-4C24-B37E-23AB8509690E}" type="pres">
      <dgm:prSet presAssocID="{F81F8434-53F4-4429-8C09-36B93002D33A}" presName="parentText" presStyleLbl="node1" presStyleIdx="0" presStyleCnt="3" custScaleX="119481" custScaleY="243888">
        <dgm:presLayoutVars>
          <dgm:chMax val="0"/>
          <dgm:bulletEnabled val="1"/>
        </dgm:presLayoutVars>
      </dgm:prSet>
      <dgm:spPr/>
      <dgm:t>
        <a:bodyPr/>
        <a:lstStyle/>
        <a:p>
          <a:endParaRPr lang="en-US"/>
        </a:p>
      </dgm:t>
    </dgm:pt>
    <dgm:pt modelId="{E5D24B42-70E8-4080-86B5-6FDC8687F470}" type="pres">
      <dgm:prSet presAssocID="{F81F8434-53F4-4429-8C09-36B93002D33A}" presName="negativeSpace" presStyleCnt="0"/>
      <dgm:spPr/>
    </dgm:pt>
    <dgm:pt modelId="{C3C8E8D8-43A9-4F62-8D03-87807425DEF3}" type="pres">
      <dgm:prSet presAssocID="{F81F8434-53F4-4429-8C09-36B93002D33A}" presName="childText" presStyleLbl="conFgAcc1" presStyleIdx="0" presStyleCnt="3" custScaleY="102000">
        <dgm:presLayoutVars>
          <dgm:bulletEnabled val="1"/>
        </dgm:presLayoutVars>
      </dgm:prSet>
      <dgm:spPr/>
      <dgm:t>
        <a:bodyPr/>
        <a:lstStyle/>
        <a:p>
          <a:endParaRPr lang="en-US"/>
        </a:p>
      </dgm:t>
    </dgm:pt>
    <dgm:pt modelId="{2924BEB9-62C0-4CE0-998F-3601C069ACA2}" type="pres">
      <dgm:prSet presAssocID="{2B3C4540-0CC3-4116-9674-DA93EC415753}" presName="spaceBetweenRectangles" presStyleCnt="0"/>
      <dgm:spPr/>
    </dgm:pt>
    <dgm:pt modelId="{41E6BEED-D208-4C30-86EE-4F821E53DE59}" type="pres">
      <dgm:prSet presAssocID="{828A9C4E-BFDA-46B0-9F33-3618451D8049}" presName="parentLin" presStyleCnt="0"/>
      <dgm:spPr/>
    </dgm:pt>
    <dgm:pt modelId="{DD6E845F-4A07-47F8-BB54-11A15AC1313C}" type="pres">
      <dgm:prSet presAssocID="{828A9C4E-BFDA-46B0-9F33-3618451D8049}" presName="parentLeftMargin" presStyleLbl="node1" presStyleIdx="0" presStyleCnt="3"/>
      <dgm:spPr/>
      <dgm:t>
        <a:bodyPr/>
        <a:lstStyle/>
        <a:p>
          <a:endParaRPr lang="en-US"/>
        </a:p>
      </dgm:t>
    </dgm:pt>
    <dgm:pt modelId="{430B5B30-90EC-4253-A5F2-6F1B7C4A76D2}" type="pres">
      <dgm:prSet presAssocID="{828A9C4E-BFDA-46B0-9F33-3618451D8049}" presName="parentText" presStyleLbl="node1" presStyleIdx="1" presStyleCnt="3" custScaleY="104776">
        <dgm:presLayoutVars>
          <dgm:chMax val="0"/>
          <dgm:bulletEnabled val="1"/>
        </dgm:presLayoutVars>
      </dgm:prSet>
      <dgm:spPr/>
      <dgm:t>
        <a:bodyPr/>
        <a:lstStyle/>
        <a:p>
          <a:endParaRPr lang="en-US"/>
        </a:p>
      </dgm:t>
    </dgm:pt>
    <dgm:pt modelId="{E3CE1AA1-48A1-48EC-8AAF-6E552C314324}" type="pres">
      <dgm:prSet presAssocID="{828A9C4E-BFDA-46B0-9F33-3618451D8049}" presName="negativeSpace" presStyleCnt="0"/>
      <dgm:spPr/>
    </dgm:pt>
    <dgm:pt modelId="{B8EE9A50-E854-490C-B591-1FDF4C405416}" type="pres">
      <dgm:prSet presAssocID="{828A9C4E-BFDA-46B0-9F33-3618451D8049}" presName="childText" presStyleLbl="conFgAcc1" presStyleIdx="1" presStyleCnt="3" custScaleY="107287">
        <dgm:presLayoutVars>
          <dgm:bulletEnabled val="1"/>
        </dgm:presLayoutVars>
      </dgm:prSet>
      <dgm:spPr/>
      <dgm:t>
        <a:bodyPr/>
        <a:lstStyle/>
        <a:p>
          <a:endParaRPr lang="en-US"/>
        </a:p>
      </dgm:t>
    </dgm:pt>
    <dgm:pt modelId="{80376E16-BE57-4148-91FA-90DDAA5B784E}" type="pres">
      <dgm:prSet presAssocID="{D029F1D7-A590-44E8-8011-845F985AAE25}" presName="spaceBetweenRectangles" presStyleCnt="0"/>
      <dgm:spPr/>
    </dgm:pt>
    <dgm:pt modelId="{AA383548-3E21-45D2-A74A-9B6D83B02ED8}" type="pres">
      <dgm:prSet presAssocID="{07ACB85B-A7B6-49B7-90C2-7822060ACFB1}" presName="parentLin" presStyleCnt="0"/>
      <dgm:spPr/>
    </dgm:pt>
    <dgm:pt modelId="{651C4F14-9329-414E-974E-1205AD0C0FDE}" type="pres">
      <dgm:prSet presAssocID="{07ACB85B-A7B6-49B7-90C2-7822060ACFB1}" presName="parentLeftMargin" presStyleLbl="node1" presStyleIdx="1" presStyleCnt="3"/>
      <dgm:spPr/>
      <dgm:t>
        <a:bodyPr/>
        <a:lstStyle/>
        <a:p>
          <a:endParaRPr lang="en-US"/>
        </a:p>
      </dgm:t>
    </dgm:pt>
    <dgm:pt modelId="{A385F6C8-1318-4FCF-8474-D452A2E01B2A}" type="pres">
      <dgm:prSet presAssocID="{07ACB85B-A7B6-49B7-90C2-7822060ACFB1}" presName="parentText" presStyleLbl="node1" presStyleIdx="2" presStyleCnt="3" custScaleY="94829">
        <dgm:presLayoutVars>
          <dgm:chMax val="0"/>
          <dgm:bulletEnabled val="1"/>
        </dgm:presLayoutVars>
      </dgm:prSet>
      <dgm:spPr/>
      <dgm:t>
        <a:bodyPr/>
        <a:lstStyle/>
        <a:p>
          <a:endParaRPr lang="en-US"/>
        </a:p>
      </dgm:t>
    </dgm:pt>
    <dgm:pt modelId="{204D5444-AD30-4323-ABF6-14F253033FA5}" type="pres">
      <dgm:prSet presAssocID="{07ACB85B-A7B6-49B7-90C2-7822060ACFB1}" presName="negativeSpace" presStyleCnt="0"/>
      <dgm:spPr/>
    </dgm:pt>
    <dgm:pt modelId="{F1E865F8-6ABA-4205-A020-1F7F1B56FAFC}" type="pres">
      <dgm:prSet presAssocID="{07ACB85B-A7B6-49B7-90C2-7822060ACFB1}" presName="childText" presStyleLbl="conFgAcc1" presStyleIdx="2" presStyleCnt="3">
        <dgm:presLayoutVars>
          <dgm:bulletEnabled val="1"/>
        </dgm:presLayoutVars>
      </dgm:prSet>
      <dgm:spPr/>
      <dgm:t>
        <a:bodyPr/>
        <a:lstStyle/>
        <a:p>
          <a:endParaRPr lang="en-US"/>
        </a:p>
      </dgm:t>
    </dgm:pt>
  </dgm:ptLst>
  <dgm:cxnLst>
    <dgm:cxn modelId="{17A9D4A4-5E4C-409C-897A-441CB516D806}" srcId="{07ACB85B-A7B6-49B7-90C2-7822060ACFB1}" destId="{0548FEEF-4D7F-4FD4-9C2C-F6C7F3950543}" srcOrd="0" destOrd="0" parTransId="{561EBE90-D9E4-428F-A4D4-DDA5FE570EC2}" sibTransId="{9A4BC8EB-1F73-44E3-9BE5-3ABD1CE4E37C}"/>
    <dgm:cxn modelId="{EC724AF4-E11C-D745-AC81-45256B823C10}" type="presOf" srcId="{60D5A0BD-7D40-4A64-BC09-7A54CC30127B}" destId="{C3C8E8D8-43A9-4F62-8D03-87807425DEF3}" srcOrd="0" destOrd="0" presId="urn:microsoft.com/office/officeart/2005/8/layout/list1"/>
    <dgm:cxn modelId="{F23AE3C6-0F03-48C1-9A98-3BEC0D314FAD}" srcId="{F81F8434-53F4-4429-8C09-36B93002D33A}" destId="{60D5A0BD-7D40-4A64-BC09-7A54CC30127B}" srcOrd="0" destOrd="0" parTransId="{3BA92308-FA9F-4209-A4EC-0C98F33F0FD5}" sibTransId="{7F3BC50F-8FA9-4245-B390-0D62167149FC}"/>
    <dgm:cxn modelId="{511266A7-7620-C94A-BAF2-117BAD08F960}" type="presOf" srcId="{F81F8434-53F4-4429-8C09-36B93002D33A}" destId="{F02FB214-71D7-40E1-BFF3-F7A6E6BA2C5A}" srcOrd="0" destOrd="0" presId="urn:microsoft.com/office/officeart/2005/8/layout/list1"/>
    <dgm:cxn modelId="{1A974DE1-44DB-4AF5-B187-EFF6A0C1C04C}" srcId="{828A9C4E-BFDA-46B0-9F33-3618451D8049}" destId="{E227EFFA-C0CB-467B-9C32-84882D059B34}" srcOrd="0" destOrd="0" parTransId="{E1278A22-3962-4437-ABFF-8907360D153A}" sibTransId="{202B205E-537C-47CB-B27B-A2C9B73FF182}"/>
    <dgm:cxn modelId="{FD24F13E-A6B1-344D-9C80-E5B1B32AFB9E}" type="presOf" srcId="{07ACB85B-A7B6-49B7-90C2-7822060ACFB1}" destId="{A385F6C8-1318-4FCF-8474-D452A2E01B2A}" srcOrd="1" destOrd="0" presId="urn:microsoft.com/office/officeart/2005/8/layout/list1"/>
    <dgm:cxn modelId="{E1FF23BC-BD09-364D-856C-29C64600716B}" type="presOf" srcId="{E227EFFA-C0CB-467B-9C32-84882D059B34}" destId="{B8EE9A50-E854-490C-B591-1FDF4C405416}" srcOrd="0" destOrd="0" presId="urn:microsoft.com/office/officeart/2005/8/layout/list1"/>
    <dgm:cxn modelId="{3666584C-6BED-4246-AB32-61D0058D046E}" srcId="{95D20F0F-7FC6-48C0-9CBA-1844359AB158}" destId="{07ACB85B-A7B6-49B7-90C2-7822060ACFB1}" srcOrd="2" destOrd="0" parTransId="{66059820-A9CE-458E-9048-3B87F92CEE0A}" sibTransId="{6C4D1F60-0D6C-460E-878B-939673741FFF}"/>
    <dgm:cxn modelId="{354DC3D8-34BB-004D-B455-B6E5C0CDDDF5}" type="presOf" srcId="{F81F8434-53F4-4429-8C09-36B93002D33A}" destId="{85A32751-F618-4C24-B37E-23AB8509690E}" srcOrd="1" destOrd="0" presId="urn:microsoft.com/office/officeart/2005/8/layout/list1"/>
    <dgm:cxn modelId="{E22B73A4-A51D-AC42-9F84-D04C86FA36D5}" type="presOf" srcId="{828A9C4E-BFDA-46B0-9F33-3618451D8049}" destId="{DD6E845F-4A07-47F8-BB54-11A15AC1313C}" srcOrd="0" destOrd="0" presId="urn:microsoft.com/office/officeart/2005/8/layout/list1"/>
    <dgm:cxn modelId="{9BD89C3A-8339-034D-BFD7-C9B6DB2CFE0F}" type="presOf" srcId="{828A9C4E-BFDA-46B0-9F33-3618451D8049}" destId="{430B5B30-90EC-4253-A5F2-6F1B7C4A76D2}" srcOrd="1" destOrd="0" presId="urn:microsoft.com/office/officeart/2005/8/layout/list1"/>
    <dgm:cxn modelId="{23FF8925-024A-433A-BBDD-B12F100D2E0E}" srcId="{95D20F0F-7FC6-48C0-9CBA-1844359AB158}" destId="{F81F8434-53F4-4429-8C09-36B93002D33A}" srcOrd="0" destOrd="0" parTransId="{235AFB32-7439-4E08-B111-B4601688A900}" sibTransId="{2B3C4540-0CC3-4116-9674-DA93EC415753}"/>
    <dgm:cxn modelId="{2A34F2A4-1D14-8849-B769-C48324A8CFEB}" type="presOf" srcId="{0548FEEF-4D7F-4FD4-9C2C-F6C7F3950543}" destId="{F1E865F8-6ABA-4205-A020-1F7F1B56FAFC}" srcOrd="0" destOrd="0" presId="urn:microsoft.com/office/officeart/2005/8/layout/list1"/>
    <dgm:cxn modelId="{0213A7C0-EDB1-46DC-9D95-2EA44961DECC}" srcId="{95D20F0F-7FC6-48C0-9CBA-1844359AB158}" destId="{828A9C4E-BFDA-46B0-9F33-3618451D8049}" srcOrd="1" destOrd="0" parTransId="{D55ED7AC-C94B-4939-BC40-EB5AEF58BBFF}" sibTransId="{D029F1D7-A590-44E8-8011-845F985AAE25}"/>
    <dgm:cxn modelId="{F775478B-36A1-0F40-97BA-64AE707564A0}" type="presOf" srcId="{07ACB85B-A7B6-49B7-90C2-7822060ACFB1}" destId="{651C4F14-9329-414E-974E-1205AD0C0FDE}" srcOrd="0" destOrd="0" presId="urn:microsoft.com/office/officeart/2005/8/layout/list1"/>
    <dgm:cxn modelId="{164CB361-5F7C-BF46-90EB-1A45F90122AC}" type="presOf" srcId="{95D20F0F-7FC6-48C0-9CBA-1844359AB158}" destId="{EA596592-858E-4BAC-8AA6-F5057F78182B}" srcOrd="0" destOrd="0" presId="urn:microsoft.com/office/officeart/2005/8/layout/list1"/>
    <dgm:cxn modelId="{CCBA36B8-F792-3141-AB30-4A81916F30B2}" type="presParOf" srcId="{EA596592-858E-4BAC-8AA6-F5057F78182B}" destId="{FC377055-23B8-468F-ABCA-EA38563D37B0}" srcOrd="0" destOrd="0" presId="urn:microsoft.com/office/officeart/2005/8/layout/list1"/>
    <dgm:cxn modelId="{F17F6B92-C939-3C4B-A3CD-2CAF588EAB2D}" type="presParOf" srcId="{FC377055-23B8-468F-ABCA-EA38563D37B0}" destId="{F02FB214-71D7-40E1-BFF3-F7A6E6BA2C5A}" srcOrd="0" destOrd="0" presId="urn:microsoft.com/office/officeart/2005/8/layout/list1"/>
    <dgm:cxn modelId="{0D8D3F70-C631-5A4B-90B5-9A90D6B915C4}" type="presParOf" srcId="{FC377055-23B8-468F-ABCA-EA38563D37B0}" destId="{85A32751-F618-4C24-B37E-23AB8509690E}" srcOrd="1" destOrd="0" presId="urn:microsoft.com/office/officeart/2005/8/layout/list1"/>
    <dgm:cxn modelId="{8078AAFD-3884-A648-8EAD-66CE6EEA5742}" type="presParOf" srcId="{EA596592-858E-4BAC-8AA6-F5057F78182B}" destId="{E5D24B42-70E8-4080-86B5-6FDC8687F470}" srcOrd="1" destOrd="0" presId="urn:microsoft.com/office/officeart/2005/8/layout/list1"/>
    <dgm:cxn modelId="{157CFDB0-A1B4-9041-A3C7-854FA30BF031}" type="presParOf" srcId="{EA596592-858E-4BAC-8AA6-F5057F78182B}" destId="{C3C8E8D8-43A9-4F62-8D03-87807425DEF3}" srcOrd="2" destOrd="0" presId="urn:microsoft.com/office/officeart/2005/8/layout/list1"/>
    <dgm:cxn modelId="{8B000132-4A0E-924B-9283-8BE1446A5103}" type="presParOf" srcId="{EA596592-858E-4BAC-8AA6-F5057F78182B}" destId="{2924BEB9-62C0-4CE0-998F-3601C069ACA2}" srcOrd="3" destOrd="0" presId="urn:microsoft.com/office/officeart/2005/8/layout/list1"/>
    <dgm:cxn modelId="{EB01BD1A-8616-DB44-9DF4-F4CDC059020D}" type="presParOf" srcId="{EA596592-858E-4BAC-8AA6-F5057F78182B}" destId="{41E6BEED-D208-4C30-86EE-4F821E53DE59}" srcOrd="4" destOrd="0" presId="urn:microsoft.com/office/officeart/2005/8/layout/list1"/>
    <dgm:cxn modelId="{D13B69C7-81F4-754D-BCF9-F91BF708EC9E}" type="presParOf" srcId="{41E6BEED-D208-4C30-86EE-4F821E53DE59}" destId="{DD6E845F-4A07-47F8-BB54-11A15AC1313C}" srcOrd="0" destOrd="0" presId="urn:microsoft.com/office/officeart/2005/8/layout/list1"/>
    <dgm:cxn modelId="{FA8295A4-CB04-AA40-A0D3-49094A7F04BD}" type="presParOf" srcId="{41E6BEED-D208-4C30-86EE-4F821E53DE59}" destId="{430B5B30-90EC-4253-A5F2-6F1B7C4A76D2}" srcOrd="1" destOrd="0" presId="urn:microsoft.com/office/officeart/2005/8/layout/list1"/>
    <dgm:cxn modelId="{C22A1907-52A1-0F4F-BE38-7B7268329D23}" type="presParOf" srcId="{EA596592-858E-4BAC-8AA6-F5057F78182B}" destId="{E3CE1AA1-48A1-48EC-8AAF-6E552C314324}" srcOrd="5" destOrd="0" presId="urn:microsoft.com/office/officeart/2005/8/layout/list1"/>
    <dgm:cxn modelId="{66E6E538-BAE9-3D41-9016-358A69596CC0}" type="presParOf" srcId="{EA596592-858E-4BAC-8AA6-F5057F78182B}" destId="{B8EE9A50-E854-490C-B591-1FDF4C405416}" srcOrd="6" destOrd="0" presId="urn:microsoft.com/office/officeart/2005/8/layout/list1"/>
    <dgm:cxn modelId="{06C4AE23-B5E7-0F4F-A943-156383AEFB45}" type="presParOf" srcId="{EA596592-858E-4BAC-8AA6-F5057F78182B}" destId="{80376E16-BE57-4148-91FA-90DDAA5B784E}" srcOrd="7" destOrd="0" presId="urn:microsoft.com/office/officeart/2005/8/layout/list1"/>
    <dgm:cxn modelId="{5B57A37B-6BCE-5E47-88CC-4E21EC9719AB}" type="presParOf" srcId="{EA596592-858E-4BAC-8AA6-F5057F78182B}" destId="{AA383548-3E21-45D2-A74A-9B6D83B02ED8}" srcOrd="8" destOrd="0" presId="urn:microsoft.com/office/officeart/2005/8/layout/list1"/>
    <dgm:cxn modelId="{29551DC9-8365-C247-8152-C07C0CEB14B2}" type="presParOf" srcId="{AA383548-3E21-45D2-A74A-9B6D83B02ED8}" destId="{651C4F14-9329-414E-974E-1205AD0C0FDE}" srcOrd="0" destOrd="0" presId="urn:microsoft.com/office/officeart/2005/8/layout/list1"/>
    <dgm:cxn modelId="{89E8F688-9D38-BF4F-949F-DD446D71DF4C}" type="presParOf" srcId="{AA383548-3E21-45D2-A74A-9B6D83B02ED8}" destId="{A385F6C8-1318-4FCF-8474-D452A2E01B2A}" srcOrd="1" destOrd="0" presId="urn:microsoft.com/office/officeart/2005/8/layout/list1"/>
    <dgm:cxn modelId="{7D2AFE84-CE05-1049-9D00-685E8DCAF463}" type="presParOf" srcId="{EA596592-858E-4BAC-8AA6-F5057F78182B}" destId="{204D5444-AD30-4323-ABF6-14F253033FA5}" srcOrd="9" destOrd="0" presId="urn:microsoft.com/office/officeart/2005/8/layout/list1"/>
    <dgm:cxn modelId="{98D0E9DF-5D42-E54B-91EA-E9192AAD5285}" type="presParOf" srcId="{EA596592-858E-4BAC-8AA6-F5057F78182B}" destId="{F1E865F8-6ABA-4205-A020-1F7F1B56FA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8BF34-1B5B-412B-8258-8149EE42D3E2}" type="doc">
      <dgm:prSet loTypeId="urn:microsoft.com/office/officeart/2005/8/layout/process4" loCatId="list" qsTypeId="urn:microsoft.com/office/officeart/2005/8/quickstyle/simple2" qsCatId="simple" csTypeId="urn:microsoft.com/office/officeart/2005/8/colors/colorful1" csCatId="colorful" phldr="1"/>
      <dgm:spPr/>
      <dgm:t>
        <a:bodyPr/>
        <a:lstStyle/>
        <a:p>
          <a:endParaRPr lang="en-US"/>
        </a:p>
      </dgm:t>
    </dgm:pt>
    <dgm:pt modelId="{2456B2C2-32B1-4A8A-A871-B46B8CCC942A}">
      <dgm:prSet custT="1"/>
      <dgm:spPr/>
      <dgm:t>
        <a:bodyPr anchor="t" anchorCtr="0"/>
        <a:lstStyle/>
        <a:p>
          <a:pPr rtl="0"/>
          <a:r>
            <a:rPr lang="en-US" sz="2800" dirty="0" smtClean="0">
              <a:latin typeface="Arial" charset="0"/>
              <a:ea typeface="Arial" charset="0"/>
              <a:cs typeface="Arial" charset="0"/>
            </a:rPr>
            <a:t>Identities include but are not limited to:</a:t>
          </a:r>
          <a:endParaRPr lang="en-US" sz="2800" dirty="0">
            <a:latin typeface="Arial" charset="0"/>
            <a:ea typeface="Arial" charset="0"/>
            <a:cs typeface="Arial" charset="0"/>
          </a:endParaRPr>
        </a:p>
      </dgm:t>
    </dgm:pt>
    <dgm:pt modelId="{A6390754-A7BD-4A3E-91EF-D4ADF3E26A5F}" type="parTrans" cxnId="{66F237FC-A7A5-4630-80AA-4CA99AEF0136}">
      <dgm:prSet/>
      <dgm:spPr/>
      <dgm:t>
        <a:bodyPr/>
        <a:lstStyle/>
        <a:p>
          <a:endParaRPr lang="en-US">
            <a:latin typeface="Arial" charset="0"/>
            <a:ea typeface="Arial" charset="0"/>
            <a:cs typeface="Arial" charset="0"/>
          </a:endParaRPr>
        </a:p>
      </dgm:t>
    </dgm:pt>
    <dgm:pt modelId="{AE459DD0-5072-4CEF-ABC4-D39EE8C26A50}" type="sibTrans" cxnId="{66F237FC-A7A5-4630-80AA-4CA99AEF0136}">
      <dgm:prSet/>
      <dgm:spPr/>
      <dgm:t>
        <a:bodyPr/>
        <a:lstStyle/>
        <a:p>
          <a:endParaRPr lang="en-US">
            <a:latin typeface="Arial" charset="0"/>
            <a:ea typeface="Arial" charset="0"/>
            <a:cs typeface="Arial" charset="0"/>
          </a:endParaRPr>
        </a:p>
      </dgm:t>
    </dgm:pt>
    <dgm:pt modelId="{4BA86274-8F74-451E-884E-3288163DEC63}">
      <dgm:prSet custT="1"/>
      <dgm:spPr/>
      <dgm:t>
        <a:bodyPr/>
        <a:lstStyle/>
        <a:p>
          <a:pPr rtl="0"/>
          <a:r>
            <a:rPr lang="en-US" sz="2400" dirty="0" smtClean="0">
              <a:latin typeface="Arial" charset="0"/>
              <a:ea typeface="Arial" charset="0"/>
              <a:cs typeface="Arial" charset="0"/>
            </a:rPr>
            <a:t>MTF = male to female, transgender woman </a:t>
          </a:r>
          <a:endParaRPr lang="en-US" sz="2400" dirty="0">
            <a:latin typeface="Arial" charset="0"/>
            <a:ea typeface="Arial" charset="0"/>
            <a:cs typeface="Arial" charset="0"/>
          </a:endParaRPr>
        </a:p>
      </dgm:t>
    </dgm:pt>
    <dgm:pt modelId="{F375E3EB-055E-403C-B381-7F8B2A771913}" type="parTrans" cxnId="{301B3703-CB59-46BD-B60B-37EC8A1BFBDC}">
      <dgm:prSet/>
      <dgm:spPr/>
      <dgm:t>
        <a:bodyPr/>
        <a:lstStyle/>
        <a:p>
          <a:endParaRPr lang="en-US">
            <a:latin typeface="Arial" charset="0"/>
            <a:ea typeface="Arial" charset="0"/>
            <a:cs typeface="Arial" charset="0"/>
          </a:endParaRPr>
        </a:p>
      </dgm:t>
    </dgm:pt>
    <dgm:pt modelId="{D545BC13-8939-493C-AD9F-5C4EAAF6F147}" type="sibTrans" cxnId="{301B3703-CB59-46BD-B60B-37EC8A1BFBDC}">
      <dgm:prSet/>
      <dgm:spPr/>
      <dgm:t>
        <a:bodyPr/>
        <a:lstStyle/>
        <a:p>
          <a:endParaRPr lang="en-US">
            <a:latin typeface="Arial" charset="0"/>
            <a:ea typeface="Arial" charset="0"/>
            <a:cs typeface="Arial" charset="0"/>
          </a:endParaRPr>
        </a:p>
      </dgm:t>
    </dgm:pt>
    <dgm:pt modelId="{6D5D2667-23F0-432A-94BB-4003ACC0838E}">
      <dgm:prSet custT="1"/>
      <dgm:spPr/>
      <dgm:t>
        <a:bodyPr/>
        <a:lstStyle/>
        <a:p>
          <a:pPr rtl="0"/>
          <a:r>
            <a:rPr lang="en-US" sz="2400" dirty="0" smtClean="0">
              <a:latin typeface="Arial" charset="0"/>
              <a:ea typeface="Arial" charset="0"/>
              <a:cs typeface="Arial" charset="0"/>
            </a:rPr>
            <a:t>FTM = female to male, transgender man</a:t>
          </a:r>
          <a:endParaRPr lang="en-US" sz="2400" dirty="0">
            <a:latin typeface="Arial" charset="0"/>
            <a:ea typeface="Arial" charset="0"/>
            <a:cs typeface="Arial" charset="0"/>
          </a:endParaRPr>
        </a:p>
      </dgm:t>
    </dgm:pt>
    <dgm:pt modelId="{E67E10AE-B5FD-4CD0-8E88-FE5304AABDDC}" type="parTrans" cxnId="{9101552D-EDD1-48DA-B671-8123CF117151}">
      <dgm:prSet/>
      <dgm:spPr/>
      <dgm:t>
        <a:bodyPr/>
        <a:lstStyle/>
        <a:p>
          <a:endParaRPr lang="en-US">
            <a:latin typeface="Arial" charset="0"/>
            <a:ea typeface="Arial" charset="0"/>
            <a:cs typeface="Arial" charset="0"/>
          </a:endParaRPr>
        </a:p>
      </dgm:t>
    </dgm:pt>
    <dgm:pt modelId="{70F7D5CB-760A-468C-8E25-AC0257E550F7}" type="sibTrans" cxnId="{9101552D-EDD1-48DA-B671-8123CF117151}">
      <dgm:prSet/>
      <dgm:spPr/>
      <dgm:t>
        <a:bodyPr/>
        <a:lstStyle/>
        <a:p>
          <a:endParaRPr lang="en-US">
            <a:latin typeface="Arial" charset="0"/>
            <a:ea typeface="Arial" charset="0"/>
            <a:cs typeface="Arial" charset="0"/>
          </a:endParaRPr>
        </a:p>
      </dgm:t>
    </dgm:pt>
    <dgm:pt modelId="{D4B7297C-BA54-4447-A8E0-768020CD1BF1}">
      <dgm:prSet custT="1"/>
      <dgm:spPr/>
      <dgm:t>
        <a:bodyPr/>
        <a:lstStyle/>
        <a:p>
          <a:pPr rtl="0"/>
          <a:r>
            <a:rPr lang="en-US" sz="2800" dirty="0" smtClean="0">
              <a:latin typeface="Arial" charset="0"/>
              <a:ea typeface="Arial" charset="0"/>
              <a:cs typeface="Arial" charset="0"/>
            </a:rPr>
            <a:t>Transition </a:t>
          </a:r>
          <a:r>
            <a:rPr lang="en-US" sz="2800" dirty="0" smtClean="0">
              <a:latin typeface="Arial" charset="0"/>
              <a:ea typeface="Arial" charset="0"/>
              <a:cs typeface="Arial" charset="0"/>
              <a:sym typeface="Wingdings"/>
            </a:rPr>
            <a:t></a:t>
          </a:r>
          <a:endParaRPr lang="en-US" sz="2800" dirty="0">
            <a:latin typeface="Arial" charset="0"/>
            <a:ea typeface="Arial" charset="0"/>
            <a:cs typeface="Arial" charset="0"/>
          </a:endParaRPr>
        </a:p>
      </dgm:t>
    </dgm:pt>
    <dgm:pt modelId="{A5284624-CDBF-4266-8A0E-31C46A240BEC}" type="parTrans" cxnId="{FEA889A7-7838-45FB-8299-B998A13FB773}">
      <dgm:prSet/>
      <dgm:spPr/>
      <dgm:t>
        <a:bodyPr/>
        <a:lstStyle/>
        <a:p>
          <a:endParaRPr lang="en-US">
            <a:latin typeface="Arial" charset="0"/>
            <a:ea typeface="Arial" charset="0"/>
            <a:cs typeface="Arial" charset="0"/>
          </a:endParaRPr>
        </a:p>
      </dgm:t>
    </dgm:pt>
    <dgm:pt modelId="{1F2796FC-D110-45AD-A4A0-FB25F2E4D148}" type="sibTrans" cxnId="{FEA889A7-7838-45FB-8299-B998A13FB773}">
      <dgm:prSet/>
      <dgm:spPr/>
      <dgm:t>
        <a:bodyPr/>
        <a:lstStyle/>
        <a:p>
          <a:endParaRPr lang="en-US">
            <a:latin typeface="Arial" charset="0"/>
            <a:ea typeface="Arial" charset="0"/>
            <a:cs typeface="Arial" charset="0"/>
          </a:endParaRPr>
        </a:p>
      </dgm:t>
    </dgm:pt>
    <dgm:pt modelId="{B60D6D52-88C0-4B19-8C58-C6742B4482E2}">
      <dgm:prSet custT="1"/>
      <dgm:spPr/>
      <dgm:t>
        <a:bodyPr/>
        <a:lstStyle/>
        <a:p>
          <a:pPr rtl="0"/>
          <a:r>
            <a:rPr lang="en-US" sz="2400" dirty="0" smtClean="0">
              <a:latin typeface="Arial" charset="0"/>
              <a:ea typeface="Arial" charset="0"/>
              <a:cs typeface="Arial" charset="0"/>
            </a:rPr>
            <a:t>Process </a:t>
          </a:r>
          <a:r>
            <a:rPr lang="en-US" sz="2400" u="sng" dirty="0" smtClean="0">
              <a:latin typeface="Arial" charset="0"/>
              <a:ea typeface="Arial" charset="0"/>
              <a:cs typeface="Arial" charset="0"/>
            </a:rPr>
            <a:t>and</a:t>
          </a:r>
          <a:r>
            <a:rPr lang="en-US" sz="2400" dirty="0" smtClean="0">
              <a:latin typeface="Arial" charset="0"/>
              <a:ea typeface="Arial" charset="0"/>
              <a:cs typeface="Arial" charset="0"/>
            </a:rPr>
            <a:t> time when person goes from living as one gender to living as another gender </a:t>
          </a:r>
          <a:endParaRPr lang="en-US" sz="2400" dirty="0">
            <a:latin typeface="Arial" charset="0"/>
            <a:ea typeface="Arial" charset="0"/>
            <a:cs typeface="Arial" charset="0"/>
          </a:endParaRPr>
        </a:p>
      </dgm:t>
    </dgm:pt>
    <dgm:pt modelId="{44907FA1-72DB-4673-9826-73D8DB4977AD}" type="parTrans" cxnId="{AA4706C5-AF4F-432E-BB42-34C44B5A7474}">
      <dgm:prSet/>
      <dgm:spPr/>
      <dgm:t>
        <a:bodyPr/>
        <a:lstStyle/>
        <a:p>
          <a:endParaRPr lang="en-US">
            <a:latin typeface="Arial" charset="0"/>
            <a:ea typeface="Arial" charset="0"/>
            <a:cs typeface="Arial" charset="0"/>
          </a:endParaRPr>
        </a:p>
      </dgm:t>
    </dgm:pt>
    <dgm:pt modelId="{FA8CBDC2-64DB-4AD2-834E-60A0A2549A9A}" type="sibTrans" cxnId="{AA4706C5-AF4F-432E-BB42-34C44B5A7474}">
      <dgm:prSet/>
      <dgm:spPr/>
      <dgm:t>
        <a:bodyPr/>
        <a:lstStyle/>
        <a:p>
          <a:endParaRPr lang="en-US">
            <a:latin typeface="Arial" charset="0"/>
            <a:ea typeface="Arial" charset="0"/>
            <a:cs typeface="Arial" charset="0"/>
          </a:endParaRPr>
        </a:p>
      </dgm:t>
    </dgm:pt>
    <dgm:pt modelId="{D7F24989-1574-42C2-8C5C-D3ED6949AE2D}" type="pres">
      <dgm:prSet presAssocID="{B928BF34-1B5B-412B-8258-8149EE42D3E2}" presName="Name0" presStyleCnt="0">
        <dgm:presLayoutVars>
          <dgm:dir/>
          <dgm:animLvl val="lvl"/>
          <dgm:resizeHandles val="exact"/>
        </dgm:presLayoutVars>
      </dgm:prSet>
      <dgm:spPr/>
      <dgm:t>
        <a:bodyPr/>
        <a:lstStyle/>
        <a:p>
          <a:endParaRPr lang="en-US"/>
        </a:p>
      </dgm:t>
    </dgm:pt>
    <dgm:pt modelId="{550BB607-7639-41DA-9BDC-FDDF0932FBC5}" type="pres">
      <dgm:prSet presAssocID="{D4B7297C-BA54-4447-A8E0-768020CD1BF1}" presName="boxAndChildren" presStyleCnt="0"/>
      <dgm:spPr/>
      <dgm:t>
        <a:bodyPr/>
        <a:lstStyle/>
        <a:p>
          <a:endParaRPr lang="en-US"/>
        </a:p>
      </dgm:t>
    </dgm:pt>
    <dgm:pt modelId="{CD35B08E-9B6F-4120-ADD0-B6DED3661942}" type="pres">
      <dgm:prSet presAssocID="{D4B7297C-BA54-4447-A8E0-768020CD1BF1}" presName="parentTextBox" presStyleLbl="node1" presStyleIdx="0" presStyleCnt="2"/>
      <dgm:spPr/>
      <dgm:t>
        <a:bodyPr/>
        <a:lstStyle/>
        <a:p>
          <a:endParaRPr lang="en-US"/>
        </a:p>
      </dgm:t>
    </dgm:pt>
    <dgm:pt modelId="{F91E0355-882A-4E60-9970-564EEA4A11E6}" type="pres">
      <dgm:prSet presAssocID="{D4B7297C-BA54-4447-A8E0-768020CD1BF1}" presName="entireBox" presStyleLbl="node1" presStyleIdx="0" presStyleCnt="2" custScaleY="80108" custLinFactNeighborY="4124"/>
      <dgm:spPr/>
      <dgm:t>
        <a:bodyPr/>
        <a:lstStyle/>
        <a:p>
          <a:endParaRPr lang="en-US"/>
        </a:p>
      </dgm:t>
    </dgm:pt>
    <dgm:pt modelId="{713ABF1A-5598-4864-AF85-41F27F72A34B}" type="pres">
      <dgm:prSet presAssocID="{D4B7297C-BA54-4447-A8E0-768020CD1BF1}" presName="descendantBox" presStyleCnt="0"/>
      <dgm:spPr/>
      <dgm:t>
        <a:bodyPr/>
        <a:lstStyle/>
        <a:p>
          <a:endParaRPr lang="en-US"/>
        </a:p>
      </dgm:t>
    </dgm:pt>
    <dgm:pt modelId="{BF402340-287B-4C47-95B6-3BFAC129AA90}" type="pres">
      <dgm:prSet presAssocID="{B60D6D52-88C0-4B19-8C58-C6742B4482E2}" presName="childTextBox" presStyleLbl="fgAccFollowNode1" presStyleIdx="0" presStyleCnt="3">
        <dgm:presLayoutVars>
          <dgm:bulletEnabled val="1"/>
        </dgm:presLayoutVars>
      </dgm:prSet>
      <dgm:spPr/>
      <dgm:t>
        <a:bodyPr/>
        <a:lstStyle/>
        <a:p>
          <a:endParaRPr lang="en-US"/>
        </a:p>
      </dgm:t>
    </dgm:pt>
    <dgm:pt modelId="{236A62DE-9182-4265-83CF-3ADB69FEE6D3}" type="pres">
      <dgm:prSet presAssocID="{AE459DD0-5072-4CEF-ABC4-D39EE8C26A50}" presName="sp" presStyleCnt="0"/>
      <dgm:spPr/>
      <dgm:t>
        <a:bodyPr/>
        <a:lstStyle/>
        <a:p>
          <a:endParaRPr lang="en-US"/>
        </a:p>
      </dgm:t>
    </dgm:pt>
    <dgm:pt modelId="{95A8B41C-A5A7-4307-B4F5-382D05BAACD4}" type="pres">
      <dgm:prSet presAssocID="{2456B2C2-32B1-4A8A-A871-B46B8CCC942A}" presName="arrowAndChildren" presStyleCnt="0"/>
      <dgm:spPr/>
      <dgm:t>
        <a:bodyPr/>
        <a:lstStyle/>
        <a:p>
          <a:endParaRPr lang="en-US"/>
        </a:p>
      </dgm:t>
    </dgm:pt>
    <dgm:pt modelId="{FF5EFFDB-C29D-4BF7-8FB7-BA673EA099B4}" type="pres">
      <dgm:prSet presAssocID="{2456B2C2-32B1-4A8A-A871-B46B8CCC942A}" presName="parentTextArrow" presStyleLbl="node1" presStyleIdx="0" presStyleCnt="2"/>
      <dgm:spPr/>
      <dgm:t>
        <a:bodyPr/>
        <a:lstStyle/>
        <a:p>
          <a:endParaRPr lang="en-US"/>
        </a:p>
      </dgm:t>
    </dgm:pt>
    <dgm:pt modelId="{16548DAC-6CC4-46A0-B9D6-7822C4CFDC07}" type="pres">
      <dgm:prSet presAssocID="{2456B2C2-32B1-4A8A-A871-B46B8CCC942A}" presName="arrow" presStyleLbl="node1" presStyleIdx="1" presStyleCnt="2" custLinFactNeighborY="5489"/>
      <dgm:spPr/>
      <dgm:t>
        <a:bodyPr/>
        <a:lstStyle/>
        <a:p>
          <a:endParaRPr lang="en-US"/>
        </a:p>
      </dgm:t>
    </dgm:pt>
    <dgm:pt modelId="{FFFDBAE6-4C5C-4C50-9099-78FEEC82259E}" type="pres">
      <dgm:prSet presAssocID="{2456B2C2-32B1-4A8A-A871-B46B8CCC942A}" presName="descendantArrow" presStyleCnt="0"/>
      <dgm:spPr/>
      <dgm:t>
        <a:bodyPr/>
        <a:lstStyle/>
        <a:p>
          <a:endParaRPr lang="en-US"/>
        </a:p>
      </dgm:t>
    </dgm:pt>
    <dgm:pt modelId="{BCF5BC98-24B6-4018-B8EA-B2738F66A758}" type="pres">
      <dgm:prSet presAssocID="{4BA86274-8F74-451E-884E-3288163DEC63}" presName="childTextArrow" presStyleLbl="fgAccFollowNode1" presStyleIdx="1" presStyleCnt="3" custScaleY="146398">
        <dgm:presLayoutVars>
          <dgm:bulletEnabled val="1"/>
        </dgm:presLayoutVars>
      </dgm:prSet>
      <dgm:spPr/>
      <dgm:t>
        <a:bodyPr/>
        <a:lstStyle/>
        <a:p>
          <a:endParaRPr lang="en-US"/>
        </a:p>
      </dgm:t>
    </dgm:pt>
    <dgm:pt modelId="{0692956C-7C27-477F-A300-C0B24D40D445}" type="pres">
      <dgm:prSet presAssocID="{6D5D2667-23F0-432A-94BB-4003ACC0838E}" presName="childTextArrow" presStyleLbl="fgAccFollowNode1" presStyleIdx="2" presStyleCnt="3" custScaleY="146398">
        <dgm:presLayoutVars>
          <dgm:bulletEnabled val="1"/>
        </dgm:presLayoutVars>
      </dgm:prSet>
      <dgm:spPr/>
      <dgm:t>
        <a:bodyPr/>
        <a:lstStyle/>
        <a:p>
          <a:endParaRPr lang="en-US"/>
        </a:p>
      </dgm:t>
    </dgm:pt>
  </dgm:ptLst>
  <dgm:cxnLst>
    <dgm:cxn modelId="{E0239B37-6350-6140-926D-F681377A0401}" type="presOf" srcId="{6D5D2667-23F0-432A-94BB-4003ACC0838E}" destId="{0692956C-7C27-477F-A300-C0B24D40D445}" srcOrd="0" destOrd="0" presId="urn:microsoft.com/office/officeart/2005/8/layout/process4"/>
    <dgm:cxn modelId="{A3DDB3FF-FB91-7149-AA9D-0E4331A63A13}" type="presOf" srcId="{D4B7297C-BA54-4447-A8E0-768020CD1BF1}" destId="{CD35B08E-9B6F-4120-ADD0-B6DED3661942}" srcOrd="0" destOrd="0" presId="urn:microsoft.com/office/officeart/2005/8/layout/process4"/>
    <dgm:cxn modelId="{66F237FC-A7A5-4630-80AA-4CA99AEF0136}" srcId="{B928BF34-1B5B-412B-8258-8149EE42D3E2}" destId="{2456B2C2-32B1-4A8A-A871-B46B8CCC942A}" srcOrd="0" destOrd="0" parTransId="{A6390754-A7BD-4A3E-91EF-D4ADF3E26A5F}" sibTransId="{AE459DD0-5072-4CEF-ABC4-D39EE8C26A50}"/>
    <dgm:cxn modelId="{D44FA79E-43B5-0244-9A06-DE8EC5CF07AD}" type="presOf" srcId="{B928BF34-1B5B-412B-8258-8149EE42D3E2}" destId="{D7F24989-1574-42C2-8C5C-D3ED6949AE2D}" srcOrd="0" destOrd="0" presId="urn:microsoft.com/office/officeart/2005/8/layout/process4"/>
    <dgm:cxn modelId="{15CE4CB3-AF6A-3247-A167-C0F6B4B55650}" type="presOf" srcId="{D4B7297C-BA54-4447-A8E0-768020CD1BF1}" destId="{F91E0355-882A-4E60-9970-564EEA4A11E6}" srcOrd="1" destOrd="0" presId="urn:microsoft.com/office/officeart/2005/8/layout/process4"/>
    <dgm:cxn modelId="{9101552D-EDD1-48DA-B671-8123CF117151}" srcId="{2456B2C2-32B1-4A8A-A871-B46B8CCC942A}" destId="{6D5D2667-23F0-432A-94BB-4003ACC0838E}" srcOrd="1" destOrd="0" parTransId="{E67E10AE-B5FD-4CD0-8E88-FE5304AABDDC}" sibTransId="{70F7D5CB-760A-468C-8E25-AC0257E550F7}"/>
    <dgm:cxn modelId="{B53C0CB9-9B1E-404A-806B-7A7ACA430C3C}" type="presOf" srcId="{2456B2C2-32B1-4A8A-A871-B46B8CCC942A}" destId="{16548DAC-6CC4-46A0-B9D6-7822C4CFDC07}" srcOrd="1" destOrd="0" presId="urn:microsoft.com/office/officeart/2005/8/layout/process4"/>
    <dgm:cxn modelId="{C6A3027E-A932-FD41-A277-88C9C9F54C84}" type="presOf" srcId="{4BA86274-8F74-451E-884E-3288163DEC63}" destId="{BCF5BC98-24B6-4018-B8EA-B2738F66A758}" srcOrd="0" destOrd="0" presId="urn:microsoft.com/office/officeart/2005/8/layout/process4"/>
    <dgm:cxn modelId="{2DD75552-61D9-6045-8C3D-6B43E6975C79}" type="presOf" srcId="{B60D6D52-88C0-4B19-8C58-C6742B4482E2}" destId="{BF402340-287B-4C47-95B6-3BFAC129AA90}" srcOrd="0" destOrd="0" presId="urn:microsoft.com/office/officeart/2005/8/layout/process4"/>
    <dgm:cxn modelId="{301B3703-CB59-46BD-B60B-37EC8A1BFBDC}" srcId="{2456B2C2-32B1-4A8A-A871-B46B8CCC942A}" destId="{4BA86274-8F74-451E-884E-3288163DEC63}" srcOrd="0" destOrd="0" parTransId="{F375E3EB-055E-403C-B381-7F8B2A771913}" sibTransId="{D545BC13-8939-493C-AD9F-5C4EAAF6F147}"/>
    <dgm:cxn modelId="{AA4706C5-AF4F-432E-BB42-34C44B5A7474}" srcId="{D4B7297C-BA54-4447-A8E0-768020CD1BF1}" destId="{B60D6D52-88C0-4B19-8C58-C6742B4482E2}" srcOrd="0" destOrd="0" parTransId="{44907FA1-72DB-4673-9826-73D8DB4977AD}" sibTransId="{FA8CBDC2-64DB-4AD2-834E-60A0A2549A9A}"/>
    <dgm:cxn modelId="{A59C12A3-66A5-2943-8CC4-B37B170D1128}" type="presOf" srcId="{2456B2C2-32B1-4A8A-A871-B46B8CCC942A}" destId="{FF5EFFDB-C29D-4BF7-8FB7-BA673EA099B4}" srcOrd="0" destOrd="0" presId="urn:microsoft.com/office/officeart/2005/8/layout/process4"/>
    <dgm:cxn modelId="{FEA889A7-7838-45FB-8299-B998A13FB773}" srcId="{B928BF34-1B5B-412B-8258-8149EE42D3E2}" destId="{D4B7297C-BA54-4447-A8E0-768020CD1BF1}" srcOrd="1" destOrd="0" parTransId="{A5284624-CDBF-4266-8A0E-31C46A240BEC}" sibTransId="{1F2796FC-D110-45AD-A4A0-FB25F2E4D148}"/>
    <dgm:cxn modelId="{B369B272-9CEC-B743-9E08-A5FE83B4AABC}" type="presParOf" srcId="{D7F24989-1574-42C2-8C5C-D3ED6949AE2D}" destId="{550BB607-7639-41DA-9BDC-FDDF0932FBC5}" srcOrd="0" destOrd="0" presId="urn:microsoft.com/office/officeart/2005/8/layout/process4"/>
    <dgm:cxn modelId="{911E4EA7-3F7E-DB4D-A114-80219524988D}" type="presParOf" srcId="{550BB607-7639-41DA-9BDC-FDDF0932FBC5}" destId="{CD35B08E-9B6F-4120-ADD0-B6DED3661942}" srcOrd="0" destOrd="0" presId="urn:microsoft.com/office/officeart/2005/8/layout/process4"/>
    <dgm:cxn modelId="{8C42B8B5-53F0-8943-B7A5-AE0C4BDE18CF}" type="presParOf" srcId="{550BB607-7639-41DA-9BDC-FDDF0932FBC5}" destId="{F91E0355-882A-4E60-9970-564EEA4A11E6}" srcOrd="1" destOrd="0" presId="urn:microsoft.com/office/officeart/2005/8/layout/process4"/>
    <dgm:cxn modelId="{8FFDB798-8902-D348-9AA2-47E17DBCF57C}" type="presParOf" srcId="{550BB607-7639-41DA-9BDC-FDDF0932FBC5}" destId="{713ABF1A-5598-4864-AF85-41F27F72A34B}" srcOrd="2" destOrd="0" presId="urn:microsoft.com/office/officeart/2005/8/layout/process4"/>
    <dgm:cxn modelId="{7302E3D9-7402-9A48-874B-4FF8491FA01E}" type="presParOf" srcId="{713ABF1A-5598-4864-AF85-41F27F72A34B}" destId="{BF402340-287B-4C47-95B6-3BFAC129AA90}" srcOrd="0" destOrd="0" presId="urn:microsoft.com/office/officeart/2005/8/layout/process4"/>
    <dgm:cxn modelId="{556B6D29-D0C8-BC4B-81B4-2F60FE97B728}" type="presParOf" srcId="{D7F24989-1574-42C2-8C5C-D3ED6949AE2D}" destId="{236A62DE-9182-4265-83CF-3ADB69FEE6D3}" srcOrd="1" destOrd="0" presId="urn:microsoft.com/office/officeart/2005/8/layout/process4"/>
    <dgm:cxn modelId="{843EDAB9-621C-6D43-9A5F-7B5D21BD9278}" type="presParOf" srcId="{D7F24989-1574-42C2-8C5C-D3ED6949AE2D}" destId="{95A8B41C-A5A7-4307-B4F5-382D05BAACD4}" srcOrd="2" destOrd="0" presId="urn:microsoft.com/office/officeart/2005/8/layout/process4"/>
    <dgm:cxn modelId="{69B9F34D-3D84-D444-901A-AE6077CF4A60}" type="presParOf" srcId="{95A8B41C-A5A7-4307-B4F5-382D05BAACD4}" destId="{FF5EFFDB-C29D-4BF7-8FB7-BA673EA099B4}" srcOrd="0" destOrd="0" presId="urn:microsoft.com/office/officeart/2005/8/layout/process4"/>
    <dgm:cxn modelId="{55588AF8-4359-C845-BB96-2410CA45824D}" type="presParOf" srcId="{95A8B41C-A5A7-4307-B4F5-382D05BAACD4}" destId="{16548DAC-6CC4-46A0-B9D6-7822C4CFDC07}" srcOrd="1" destOrd="0" presId="urn:microsoft.com/office/officeart/2005/8/layout/process4"/>
    <dgm:cxn modelId="{53792FC3-A023-A94B-88E4-13D59E90D862}" type="presParOf" srcId="{95A8B41C-A5A7-4307-B4F5-382D05BAACD4}" destId="{FFFDBAE6-4C5C-4C50-9099-78FEEC82259E}" srcOrd="2" destOrd="0" presId="urn:microsoft.com/office/officeart/2005/8/layout/process4"/>
    <dgm:cxn modelId="{027A4983-7F02-B94C-BB27-9255E825C515}" type="presParOf" srcId="{FFFDBAE6-4C5C-4C50-9099-78FEEC82259E}" destId="{BCF5BC98-24B6-4018-B8EA-B2738F66A758}" srcOrd="0" destOrd="0" presId="urn:microsoft.com/office/officeart/2005/8/layout/process4"/>
    <dgm:cxn modelId="{EFDDE6F9-0620-3A40-988F-51BB6EB0B1C8}" type="presParOf" srcId="{FFFDBAE6-4C5C-4C50-9099-78FEEC82259E}" destId="{0692956C-7C27-477F-A300-C0B24D40D44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20F0F-7FC6-48C0-9CBA-1844359AB1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1F8434-53F4-4429-8C09-36B93002D33A}">
      <dgm:prSet phldrT="[Text]" custT="1"/>
      <dgm:spPr/>
      <dgm:t>
        <a:bodyPr/>
        <a:lstStyle/>
        <a:p>
          <a:r>
            <a:rPr lang="en-US" sz="2400" dirty="0" smtClean="0">
              <a:latin typeface="Arial" charset="0"/>
              <a:ea typeface="Arial" charset="0"/>
              <a:cs typeface="Arial" charset="0"/>
            </a:rPr>
            <a:t>Pansexual</a:t>
          </a:r>
          <a:endParaRPr lang="en-US" sz="2400" dirty="0">
            <a:latin typeface="Arial" charset="0"/>
            <a:ea typeface="Arial" charset="0"/>
            <a:cs typeface="Arial" charset="0"/>
          </a:endParaRPr>
        </a:p>
      </dgm:t>
    </dgm:pt>
    <dgm:pt modelId="{235AFB32-7439-4E08-B111-B4601688A900}" type="parTrans" cxnId="{23FF8925-024A-433A-BBDD-B12F100D2E0E}">
      <dgm:prSet/>
      <dgm:spPr/>
      <dgm:t>
        <a:bodyPr/>
        <a:lstStyle/>
        <a:p>
          <a:endParaRPr lang="en-US" sz="2000">
            <a:latin typeface="Arial" charset="0"/>
            <a:ea typeface="Arial" charset="0"/>
            <a:cs typeface="Arial" charset="0"/>
          </a:endParaRPr>
        </a:p>
      </dgm:t>
    </dgm:pt>
    <dgm:pt modelId="{2B3C4540-0CC3-4116-9674-DA93EC415753}" type="sibTrans" cxnId="{23FF8925-024A-433A-BBDD-B12F100D2E0E}">
      <dgm:prSet/>
      <dgm:spPr/>
      <dgm:t>
        <a:bodyPr/>
        <a:lstStyle/>
        <a:p>
          <a:endParaRPr lang="en-US" sz="2000">
            <a:latin typeface="Arial" charset="0"/>
            <a:ea typeface="Arial" charset="0"/>
            <a:cs typeface="Arial" charset="0"/>
          </a:endParaRPr>
        </a:p>
      </dgm:t>
    </dgm:pt>
    <dgm:pt modelId="{828A9C4E-BFDA-46B0-9F33-3618451D8049}">
      <dgm:prSet custT="1"/>
      <dgm:spPr/>
      <dgm:t>
        <a:bodyPr/>
        <a:lstStyle/>
        <a:p>
          <a:r>
            <a:rPr lang="en-US" sz="2400" dirty="0" smtClean="0">
              <a:latin typeface="Arial" charset="0"/>
              <a:ea typeface="Arial" charset="0"/>
              <a:cs typeface="Arial" charset="0"/>
            </a:rPr>
            <a:t>Asexual</a:t>
          </a:r>
          <a:endParaRPr lang="en-US" sz="2400" dirty="0">
            <a:latin typeface="Arial" charset="0"/>
            <a:ea typeface="Arial" charset="0"/>
            <a:cs typeface="Arial" charset="0"/>
          </a:endParaRPr>
        </a:p>
      </dgm:t>
    </dgm:pt>
    <dgm:pt modelId="{D55ED7AC-C94B-4939-BC40-EB5AEF58BBFF}" type="parTrans" cxnId="{0213A7C0-EDB1-46DC-9D95-2EA44961DECC}">
      <dgm:prSet/>
      <dgm:spPr/>
      <dgm:t>
        <a:bodyPr/>
        <a:lstStyle/>
        <a:p>
          <a:endParaRPr lang="en-US" sz="2000">
            <a:latin typeface="Arial" charset="0"/>
            <a:ea typeface="Arial" charset="0"/>
            <a:cs typeface="Arial" charset="0"/>
          </a:endParaRPr>
        </a:p>
      </dgm:t>
    </dgm:pt>
    <dgm:pt modelId="{D029F1D7-A590-44E8-8011-845F985AAE25}" type="sibTrans" cxnId="{0213A7C0-EDB1-46DC-9D95-2EA44961DECC}">
      <dgm:prSet/>
      <dgm:spPr/>
      <dgm:t>
        <a:bodyPr/>
        <a:lstStyle/>
        <a:p>
          <a:endParaRPr lang="en-US" sz="2000">
            <a:latin typeface="Arial" charset="0"/>
            <a:ea typeface="Arial" charset="0"/>
            <a:cs typeface="Arial" charset="0"/>
          </a:endParaRPr>
        </a:p>
      </dgm:t>
    </dgm:pt>
    <dgm:pt modelId="{60D5A0BD-7D40-4A64-BC09-7A54CC30127B}">
      <dgm:prSet custT="1"/>
      <dgm:spPr/>
      <dgm:t>
        <a:bodyPr/>
        <a:lstStyle/>
        <a:p>
          <a:r>
            <a:rPr lang="en-US" sz="2000" dirty="0" smtClean="0">
              <a:latin typeface="Arial" charset="0"/>
              <a:ea typeface="Arial" charset="0"/>
              <a:cs typeface="Arial" charset="0"/>
            </a:rPr>
            <a:t>Fluid sexual attraction to people of any sex or gender</a:t>
          </a:r>
          <a:endParaRPr lang="en-US" sz="2000" dirty="0">
            <a:latin typeface="Arial" charset="0"/>
            <a:ea typeface="Arial" charset="0"/>
            <a:cs typeface="Arial" charset="0"/>
          </a:endParaRPr>
        </a:p>
      </dgm:t>
    </dgm:pt>
    <dgm:pt modelId="{3BA92308-FA9F-4209-A4EC-0C98F33F0FD5}" type="parTrans" cxnId="{F23AE3C6-0F03-48C1-9A98-3BEC0D314FAD}">
      <dgm:prSet/>
      <dgm:spPr/>
      <dgm:t>
        <a:bodyPr/>
        <a:lstStyle/>
        <a:p>
          <a:endParaRPr lang="en-US">
            <a:latin typeface="Arial" charset="0"/>
            <a:ea typeface="Arial" charset="0"/>
            <a:cs typeface="Arial" charset="0"/>
          </a:endParaRPr>
        </a:p>
      </dgm:t>
    </dgm:pt>
    <dgm:pt modelId="{7F3BC50F-8FA9-4245-B390-0D62167149FC}" type="sibTrans" cxnId="{F23AE3C6-0F03-48C1-9A98-3BEC0D314FAD}">
      <dgm:prSet/>
      <dgm:spPr/>
      <dgm:t>
        <a:bodyPr/>
        <a:lstStyle/>
        <a:p>
          <a:endParaRPr lang="en-US">
            <a:latin typeface="Arial" charset="0"/>
            <a:ea typeface="Arial" charset="0"/>
            <a:cs typeface="Arial" charset="0"/>
          </a:endParaRPr>
        </a:p>
      </dgm:t>
    </dgm:pt>
    <dgm:pt modelId="{07ACB85B-A7B6-49B7-90C2-7822060ACFB1}">
      <dgm:prSet custT="1"/>
      <dgm:spPr/>
      <dgm:t>
        <a:bodyPr/>
        <a:lstStyle/>
        <a:p>
          <a:r>
            <a:rPr lang="en-US" sz="2400" dirty="0" smtClean="0">
              <a:latin typeface="Arial" charset="0"/>
              <a:ea typeface="Arial" charset="0"/>
              <a:cs typeface="Arial" charset="0"/>
            </a:rPr>
            <a:t>Queer</a:t>
          </a:r>
          <a:endParaRPr lang="en-US" sz="2400" dirty="0">
            <a:latin typeface="Arial" charset="0"/>
            <a:ea typeface="Arial" charset="0"/>
            <a:cs typeface="Arial" charset="0"/>
          </a:endParaRPr>
        </a:p>
      </dgm:t>
    </dgm:pt>
    <dgm:pt modelId="{66059820-A9CE-458E-9048-3B87F92CEE0A}" type="parTrans" cxnId="{3666584C-6BED-4246-AB32-61D0058D046E}">
      <dgm:prSet/>
      <dgm:spPr/>
      <dgm:t>
        <a:bodyPr/>
        <a:lstStyle/>
        <a:p>
          <a:endParaRPr lang="en-US">
            <a:latin typeface="Arial" charset="0"/>
            <a:ea typeface="Arial" charset="0"/>
            <a:cs typeface="Arial" charset="0"/>
          </a:endParaRPr>
        </a:p>
      </dgm:t>
    </dgm:pt>
    <dgm:pt modelId="{6C4D1F60-0D6C-460E-878B-939673741FFF}" type="sibTrans" cxnId="{3666584C-6BED-4246-AB32-61D0058D046E}">
      <dgm:prSet/>
      <dgm:spPr/>
      <dgm:t>
        <a:bodyPr/>
        <a:lstStyle/>
        <a:p>
          <a:endParaRPr lang="en-US">
            <a:latin typeface="Arial" charset="0"/>
            <a:ea typeface="Arial" charset="0"/>
            <a:cs typeface="Arial" charset="0"/>
          </a:endParaRPr>
        </a:p>
      </dgm:t>
    </dgm:pt>
    <dgm:pt modelId="{E227EFFA-C0CB-467B-9C32-84882D059B34}">
      <dgm:prSet custT="1"/>
      <dgm:spPr/>
      <dgm:t>
        <a:bodyPr/>
        <a:lstStyle/>
        <a:p>
          <a:r>
            <a:rPr lang="en-US" sz="2000" dirty="0" smtClean="0">
              <a:latin typeface="Arial" charset="0"/>
              <a:ea typeface="Arial" charset="0"/>
              <a:cs typeface="Arial" charset="0"/>
            </a:rPr>
            <a:t>A person who does not experience sexual attraction</a:t>
          </a:r>
          <a:endParaRPr lang="en-US" sz="2000" dirty="0">
            <a:latin typeface="Arial" charset="0"/>
            <a:ea typeface="Arial" charset="0"/>
            <a:cs typeface="Arial" charset="0"/>
          </a:endParaRPr>
        </a:p>
      </dgm:t>
    </dgm:pt>
    <dgm:pt modelId="{E1278A22-3962-4437-ABFF-8907360D153A}" type="parTrans" cxnId="{1A974DE1-44DB-4AF5-B187-EFF6A0C1C04C}">
      <dgm:prSet/>
      <dgm:spPr/>
      <dgm:t>
        <a:bodyPr/>
        <a:lstStyle/>
        <a:p>
          <a:endParaRPr lang="en-US">
            <a:latin typeface="Arial" charset="0"/>
            <a:ea typeface="Arial" charset="0"/>
            <a:cs typeface="Arial" charset="0"/>
          </a:endParaRPr>
        </a:p>
      </dgm:t>
    </dgm:pt>
    <dgm:pt modelId="{202B205E-537C-47CB-B27B-A2C9B73FF182}" type="sibTrans" cxnId="{1A974DE1-44DB-4AF5-B187-EFF6A0C1C04C}">
      <dgm:prSet/>
      <dgm:spPr/>
      <dgm:t>
        <a:bodyPr/>
        <a:lstStyle/>
        <a:p>
          <a:endParaRPr lang="en-US">
            <a:latin typeface="Arial" charset="0"/>
            <a:ea typeface="Arial" charset="0"/>
            <a:cs typeface="Arial" charset="0"/>
          </a:endParaRPr>
        </a:p>
      </dgm:t>
    </dgm:pt>
    <dgm:pt modelId="{0548FEEF-4D7F-4FD4-9C2C-F6C7F3950543}">
      <dgm:prSet custT="1"/>
      <dgm:spPr/>
      <dgm:t>
        <a:bodyPr/>
        <a:lstStyle/>
        <a:p>
          <a:r>
            <a:rPr lang="en-US" sz="2000" dirty="0" smtClean="0">
              <a:latin typeface="Arial" charset="0"/>
              <a:ea typeface="Arial" charset="0"/>
              <a:cs typeface="Arial" charset="0"/>
            </a:rPr>
            <a:t>An umbrella term that may include the entire LGBT community and also people who fit outside social norms of sexual identity and gender expression; emphasizes fluid and experience-based identities and attractions</a:t>
          </a:r>
          <a:endParaRPr lang="en-US" sz="2000" dirty="0">
            <a:latin typeface="Arial" charset="0"/>
            <a:ea typeface="Arial" charset="0"/>
            <a:cs typeface="Arial" charset="0"/>
          </a:endParaRPr>
        </a:p>
      </dgm:t>
    </dgm:pt>
    <dgm:pt modelId="{561EBE90-D9E4-428F-A4D4-DDA5FE570EC2}" type="parTrans" cxnId="{17A9D4A4-5E4C-409C-897A-441CB516D806}">
      <dgm:prSet/>
      <dgm:spPr/>
      <dgm:t>
        <a:bodyPr/>
        <a:lstStyle/>
        <a:p>
          <a:endParaRPr lang="en-US">
            <a:latin typeface="Arial" charset="0"/>
            <a:ea typeface="Arial" charset="0"/>
            <a:cs typeface="Arial" charset="0"/>
          </a:endParaRPr>
        </a:p>
      </dgm:t>
    </dgm:pt>
    <dgm:pt modelId="{9A4BC8EB-1F73-44E3-9BE5-3ABD1CE4E37C}" type="sibTrans" cxnId="{17A9D4A4-5E4C-409C-897A-441CB516D806}">
      <dgm:prSet/>
      <dgm:spPr/>
      <dgm:t>
        <a:bodyPr/>
        <a:lstStyle/>
        <a:p>
          <a:endParaRPr lang="en-US">
            <a:latin typeface="Arial" charset="0"/>
            <a:ea typeface="Arial" charset="0"/>
            <a:cs typeface="Arial" charset="0"/>
          </a:endParaRPr>
        </a:p>
      </dgm:t>
    </dgm:pt>
    <dgm:pt modelId="{EA596592-858E-4BAC-8AA6-F5057F78182B}" type="pres">
      <dgm:prSet presAssocID="{95D20F0F-7FC6-48C0-9CBA-1844359AB158}" presName="linear" presStyleCnt="0">
        <dgm:presLayoutVars>
          <dgm:dir/>
          <dgm:animLvl val="lvl"/>
          <dgm:resizeHandles val="exact"/>
        </dgm:presLayoutVars>
      </dgm:prSet>
      <dgm:spPr/>
      <dgm:t>
        <a:bodyPr/>
        <a:lstStyle/>
        <a:p>
          <a:endParaRPr lang="en-US"/>
        </a:p>
      </dgm:t>
    </dgm:pt>
    <dgm:pt modelId="{FC377055-23B8-468F-ABCA-EA38563D37B0}" type="pres">
      <dgm:prSet presAssocID="{F81F8434-53F4-4429-8C09-36B93002D33A}" presName="parentLin" presStyleCnt="0"/>
      <dgm:spPr/>
    </dgm:pt>
    <dgm:pt modelId="{F02FB214-71D7-40E1-BFF3-F7A6E6BA2C5A}" type="pres">
      <dgm:prSet presAssocID="{F81F8434-53F4-4429-8C09-36B93002D33A}" presName="parentLeftMargin" presStyleLbl="node1" presStyleIdx="0" presStyleCnt="3"/>
      <dgm:spPr/>
      <dgm:t>
        <a:bodyPr/>
        <a:lstStyle/>
        <a:p>
          <a:endParaRPr lang="en-US"/>
        </a:p>
      </dgm:t>
    </dgm:pt>
    <dgm:pt modelId="{85A32751-F618-4C24-B37E-23AB8509690E}" type="pres">
      <dgm:prSet presAssocID="{F81F8434-53F4-4429-8C09-36B93002D33A}" presName="parentText" presStyleLbl="node1" presStyleIdx="0" presStyleCnt="3" custScaleX="119481" custScaleY="83657">
        <dgm:presLayoutVars>
          <dgm:chMax val="0"/>
          <dgm:bulletEnabled val="1"/>
        </dgm:presLayoutVars>
      </dgm:prSet>
      <dgm:spPr/>
      <dgm:t>
        <a:bodyPr/>
        <a:lstStyle/>
        <a:p>
          <a:endParaRPr lang="en-US"/>
        </a:p>
      </dgm:t>
    </dgm:pt>
    <dgm:pt modelId="{E5D24B42-70E8-4080-86B5-6FDC8687F470}" type="pres">
      <dgm:prSet presAssocID="{F81F8434-53F4-4429-8C09-36B93002D33A}" presName="negativeSpace" presStyleCnt="0"/>
      <dgm:spPr/>
    </dgm:pt>
    <dgm:pt modelId="{C3C8E8D8-43A9-4F62-8D03-87807425DEF3}" type="pres">
      <dgm:prSet presAssocID="{F81F8434-53F4-4429-8C09-36B93002D33A}" presName="childText" presStyleLbl="conFgAcc1" presStyleIdx="0" presStyleCnt="3" custScaleY="102000">
        <dgm:presLayoutVars>
          <dgm:bulletEnabled val="1"/>
        </dgm:presLayoutVars>
      </dgm:prSet>
      <dgm:spPr/>
      <dgm:t>
        <a:bodyPr/>
        <a:lstStyle/>
        <a:p>
          <a:endParaRPr lang="en-US"/>
        </a:p>
      </dgm:t>
    </dgm:pt>
    <dgm:pt modelId="{2924BEB9-62C0-4CE0-998F-3601C069ACA2}" type="pres">
      <dgm:prSet presAssocID="{2B3C4540-0CC3-4116-9674-DA93EC415753}" presName="spaceBetweenRectangles" presStyleCnt="0"/>
      <dgm:spPr/>
    </dgm:pt>
    <dgm:pt modelId="{41E6BEED-D208-4C30-86EE-4F821E53DE59}" type="pres">
      <dgm:prSet presAssocID="{828A9C4E-BFDA-46B0-9F33-3618451D8049}" presName="parentLin" presStyleCnt="0"/>
      <dgm:spPr/>
    </dgm:pt>
    <dgm:pt modelId="{DD6E845F-4A07-47F8-BB54-11A15AC1313C}" type="pres">
      <dgm:prSet presAssocID="{828A9C4E-BFDA-46B0-9F33-3618451D8049}" presName="parentLeftMargin" presStyleLbl="node1" presStyleIdx="0" presStyleCnt="3"/>
      <dgm:spPr/>
      <dgm:t>
        <a:bodyPr/>
        <a:lstStyle/>
        <a:p>
          <a:endParaRPr lang="en-US"/>
        </a:p>
      </dgm:t>
    </dgm:pt>
    <dgm:pt modelId="{430B5B30-90EC-4253-A5F2-6F1B7C4A76D2}" type="pres">
      <dgm:prSet presAssocID="{828A9C4E-BFDA-46B0-9F33-3618451D8049}" presName="parentText" presStyleLbl="node1" presStyleIdx="1" presStyleCnt="3" custScaleY="78248">
        <dgm:presLayoutVars>
          <dgm:chMax val="0"/>
          <dgm:bulletEnabled val="1"/>
        </dgm:presLayoutVars>
      </dgm:prSet>
      <dgm:spPr/>
      <dgm:t>
        <a:bodyPr/>
        <a:lstStyle/>
        <a:p>
          <a:endParaRPr lang="en-US"/>
        </a:p>
      </dgm:t>
    </dgm:pt>
    <dgm:pt modelId="{E3CE1AA1-48A1-48EC-8AAF-6E552C314324}" type="pres">
      <dgm:prSet presAssocID="{828A9C4E-BFDA-46B0-9F33-3618451D8049}" presName="negativeSpace" presStyleCnt="0"/>
      <dgm:spPr/>
    </dgm:pt>
    <dgm:pt modelId="{B8EE9A50-E854-490C-B591-1FDF4C405416}" type="pres">
      <dgm:prSet presAssocID="{828A9C4E-BFDA-46B0-9F33-3618451D8049}" presName="childText" presStyleLbl="conFgAcc1" presStyleIdx="1" presStyleCnt="3" custScaleY="107287">
        <dgm:presLayoutVars>
          <dgm:bulletEnabled val="1"/>
        </dgm:presLayoutVars>
      </dgm:prSet>
      <dgm:spPr/>
      <dgm:t>
        <a:bodyPr/>
        <a:lstStyle/>
        <a:p>
          <a:endParaRPr lang="en-US"/>
        </a:p>
      </dgm:t>
    </dgm:pt>
    <dgm:pt modelId="{80376E16-BE57-4148-91FA-90DDAA5B784E}" type="pres">
      <dgm:prSet presAssocID="{D029F1D7-A590-44E8-8011-845F985AAE25}" presName="spaceBetweenRectangles" presStyleCnt="0"/>
      <dgm:spPr/>
    </dgm:pt>
    <dgm:pt modelId="{AA383548-3E21-45D2-A74A-9B6D83B02ED8}" type="pres">
      <dgm:prSet presAssocID="{07ACB85B-A7B6-49B7-90C2-7822060ACFB1}" presName="parentLin" presStyleCnt="0"/>
      <dgm:spPr/>
    </dgm:pt>
    <dgm:pt modelId="{651C4F14-9329-414E-974E-1205AD0C0FDE}" type="pres">
      <dgm:prSet presAssocID="{07ACB85B-A7B6-49B7-90C2-7822060ACFB1}" presName="parentLeftMargin" presStyleLbl="node1" presStyleIdx="1" presStyleCnt="3"/>
      <dgm:spPr/>
      <dgm:t>
        <a:bodyPr/>
        <a:lstStyle/>
        <a:p>
          <a:endParaRPr lang="en-US"/>
        </a:p>
      </dgm:t>
    </dgm:pt>
    <dgm:pt modelId="{A385F6C8-1318-4FCF-8474-D452A2E01B2A}" type="pres">
      <dgm:prSet presAssocID="{07ACB85B-A7B6-49B7-90C2-7822060ACFB1}" presName="parentText" presStyleLbl="node1" presStyleIdx="2" presStyleCnt="3" custScaleY="68481">
        <dgm:presLayoutVars>
          <dgm:chMax val="0"/>
          <dgm:bulletEnabled val="1"/>
        </dgm:presLayoutVars>
      </dgm:prSet>
      <dgm:spPr/>
      <dgm:t>
        <a:bodyPr/>
        <a:lstStyle/>
        <a:p>
          <a:endParaRPr lang="en-US"/>
        </a:p>
      </dgm:t>
    </dgm:pt>
    <dgm:pt modelId="{204D5444-AD30-4323-ABF6-14F253033FA5}" type="pres">
      <dgm:prSet presAssocID="{07ACB85B-A7B6-49B7-90C2-7822060ACFB1}" presName="negativeSpace" presStyleCnt="0"/>
      <dgm:spPr/>
    </dgm:pt>
    <dgm:pt modelId="{F1E865F8-6ABA-4205-A020-1F7F1B56FAFC}" type="pres">
      <dgm:prSet presAssocID="{07ACB85B-A7B6-49B7-90C2-7822060ACFB1}" presName="childText" presStyleLbl="conFgAcc1" presStyleIdx="2" presStyleCnt="3">
        <dgm:presLayoutVars>
          <dgm:bulletEnabled val="1"/>
        </dgm:presLayoutVars>
      </dgm:prSet>
      <dgm:spPr/>
      <dgm:t>
        <a:bodyPr/>
        <a:lstStyle/>
        <a:p>
          <a:endParaRPr lang="en-US"/>
        </a:p>
      </dgm:t>
    </dgm:pt>
  </dgm:ptLst>
  <dgm:cxnLst>
    <dgm:cxn modelId="{17A9D4A4-5E4C-409C-897A-441CB516D806}" srcId="{07ACB85B-A7B6-49B7-90C2-7822060ACFB1}" destId="{0548FEEF-4D7F-4FD4-9C2C-F6C7F3950543}" srcOrd="0" destOrd="0" parTransId="{561EBE90-D9E4-428F-A4D4-DDA5FE570EC2}" sibTransId="{9A4BC8EB-1F73-44E3-9BE5-3ABD1CE4E37C}"/>
    <dgm:cxn modelId="{3AF2AB02-445D-2F47-8018-BF1E8AEAAE60}" type="presOf" srcId="{0548FEEF-4D7F-4FD4-9C2C-F6C7F3950543}" destId="{F1E865F8-6ABA-4205-A020-1F7F1B56FAFC}" srcOrd="0" destOrd="0" presId="urn:microsoft.com/office/officeart/2005/8/layout/list1"/>
    <dgm:cxn modelId="{F87290F1-0329-734D-9871-59E29AC2B87D}" type="presOf" srcId="{E227EFFA-C0CB-467B-9C32-84882D059B34}" destId="{B8EE9A50-E854-490C-B591-1FDF4C405416}" srcOrd="0" destOrd="0" presId="urn:microsoft.com/office/officeart/2005/8/layout/list1"/>
    <dgm:cxn modelId="{F23AE3C6-0F03-48C1-9A98-3BEC0D314FAD}" srcId="{F81F8434-53F4-4429-8C09-36B93002D33A}" destId="{60D5A0BD-7D40-4A64-BC09-7A54CC30127B}" srcOrd="0" destOrd="0" parTransId="{3BA92308-FA9F-4209-A4EC-0C98F33F0FD5}" sibTransId="{7F3BC50F-8FA9-4245-B390-0D62167149FC}"/>
    <dgm:cxn modelId="{FED85B76-FFCF-9841-A4B7-584510976796}" type="presOf" srcId="{07ACB85B-A7B6-49B7-90C2-7822060ACFB1}" destId="{A385F6C8-1318-4FCF-8474-D452A2E01B2A}" srcOrd="1" destOrd="0" presId="urn:microsoft.com/office/officeart/2005/8/layout/list1"/>
    <dgm:cxn modelId="{C7338074-B592-5E42-8281-347480559140}" type="presOf" srcId="{F81F8434-53F4-4429-8C09-36B93002D33A}" destId="{F02FB214-71D7-40E1-BFF3-F7A6E6BA2C5A}" srcOrd="0" destOrd="0" presId="urn:microsoft.com/office/officeart/2005/8/layout/list1"/>
    <dgm:cxn modelId="{4F1F3059-4F1D-454E-A7DC-8D4E558A59C9}" type="presOf" srcId="{828A9C4E-BFDA-46B0-9F33-3618451D8049}" destId="{DD6E845F-4A07-47F8-BB54-11A15AC1313C}" srcOrd="0" destOrd="0" presId="urn:microsoft.com/office/officeart/2005/8/layout/list1"/>
    <dgm:cxn modelId="{1A974DE1-44DB-4AF5-B187-EFF6A0C1C04C}" srcId="{828A9C4E-BFDA-46B0-9F33-3618451D8049}" destId="{E227EFFA-C0CB-467B-9C32-84882D059B34}" srcOrd="0" destOrd="0" parTransId="{E1278A22-3962-4437-ABFF-8907360D153A}" sibTransId="{202B205E-537C-47CB-B27B-A2C9B73FF182}"/>
    <dgm:cxn modelId="{271A0F1F-0CED-0B4C-B96A-9BA5E77CDFBC}" type="presOf" srcId="{95D20F0F-7FC6-48C0-9CBA-1844359AB158}" destId="{EA596592-858E-4BAC-8AA6-F5057F78182B}" srcOrd="0" destOrd="0" presId="urn:microsoft.com/office/officeart/2005/8/layout/list1"/>
    <dgm:cxn modelId="{D98F83CC-D87B-064A-8249-792B25ABA1B0}" type="presOf" srcId="{07ACB85B-A7B6-49B7-90C2-7822060ACFB1}" destId="{651C4F14-9329-414E-974E-1205AD0C0FDE}" srcOrd="0" destOrd="0" presId="urn:microsoft.com/office/officeart/2005/8/layout/list1"/>
    <dgm:cxn modelId="{CE79DA04-04DC-7B45-B4C8-F6999790D694}" type="presOf" srcId="{60D5A0BD-7D40-4A64-BC09-7A54CC30127B}" destId="{C3C8E8D8-43A9-4F62-8D03-87807425DEF3}" srcOrd="0" destOrd="0" presId="urn:microsoft.com/office/officeart/2005/8/layout/list1"/>
    <dgm:cxn modelId="{3666584C-6BED-4246-AB32-61D0058D046E}" srcId="{95D20F0F-7FC6-48C0-9CBA-1844359AB158}" destId="{07ACB85B-A7B6-49B7-90C2-7822060ACFB1}" srcOrd="2" destOrd="0" parTransId="{66059820-A9CE-458E-9048-3B87F92CEE0A}" sibTransId="{6C4D1F60-0D6C-460E-878B-939673741FFF}"/>
    <dgm:cxn modelId="{0DF37F58-987C-0440-AE51-36D902333CD9}" type="presOf" srcId="{828A9C4E-BFDA-46B0-9F33-3618451D8049}" destId="{430B5B30-90EC-4253-A5F2-6F1B7C4A76D2}" srcOrd="1" destOrd="0" presId="urn:microsoft.com/office/officeart/2005/8/layout/list1"/>
    <dgm:cxn modelId="{4374A534-9EFF-944C-A07B-788FDDB43548}" type="presOf" srcId="{F81F8434-53F4-4429-8C09-36B93002D33A}" destId="{85A32751-F618-4C24-B37E-23AB8509690E}" srcOrd="1" destOrd="0" presId="urn:microsoft.com/office/officeart/2005/8/layout/list1"/>
    <dgm:cxn modelId="{23FF8925-024A-433A-BBDD-B12F100D2E0E}" srcId="{95D20F0F-7FC6-48C0-9CBA-1844359AB158}" destId="{F81F8434-53F4-4429-8C09-36B93002D33A}" srcOrd="0" destOrd="0" parTransId="{235AFB32-7439-4E08-B111-B4601688A900}" sibTransId="{2B3C4540-0CC3-4116-9674-DA93EC415753}"/>
    <dgm:cxn modelId="{0213A7C0-EDB1-46DC-9D95-2EA44961DECC}" srcId="{95D20F0F-7FC6-48C0-9CBA-1844359AB158}" destId="{828A9C4E-BFDA-46B0-9F33-3618451D8049}" srcOrd="1" destOrd="0" parTransId="{D55ED7AC-C94B-4939-BC40-EB5AEF58BBFF}" sibTransId="{D029F1D7-A590-44E8-8011-845F985AAE25}"/>
    <dgm:cxn modelId="{B0CB9198-8EB1-3841-9E9E-70637F8C6477}" type="presParOf" srcId="{EA596592-858E-4BAC-8AA6-F5057F78182B}" destId="{FC377055-23B8-468F-ABCA-EA38563D37B0}" srcOrd="0" destOrd="0" presId="urn:microsoft.com/office/officeart/2005/8/layout/list1"/>
    <dgm:cxn modelId="{D0A7095C-EBE1-994F-BC8E-0E5A2BEC2C06}" type="presParOf" srcId="{FC377055-23B8-468F-ABCA-EA38563D37B0}" destId="{F02FB214-71D7-40E1-BFF3-F7A6E6BA2C5A}" srcOrd="0" destOrd="0" presId="urn:microsoft.com/office/officeart/2005/8/layout/list1"/>
    <dgm:cxn modelId="{1AAA3A55-A961-7C4A-86CC-389E32C9CA65}" type="presParOf" srcId="{FC377055-23B8-468F-ABCA-EA38563D37B0}" destId="{85A32751-F618-4C24-B37E-23AB8509690E}" srcOrd="1" destOrd="0" presId="urn:microsoft.com/office/officeart/2005/8/layout/list1"/>
    <dgm:cxn modelId="{9427E49A-F074-6D40-8E70-31D300D4DB6E}" type="presParOf" srcId="{EA596592-858E-4BAC-8AA6-F5057F78182B}" destId="{E5D24B42-70E8-4080-86B5-6FDC8687F470}" srcOrd="1" destOrd="0" presId="urn:microsoft.com/office/officeart/2005/8/layout/list1"/>
    <dgm:cxn modelId="{8541C91A-3100-F145-BDC9-E569280AE610}" type="presParOf" srcId="{EA596592-858E-4BAC-8AA6-F5057F78182B}" destId="{C3C8E8D8-43A9-4F62-8D03-87807425DEF3}" srcOrd="2" destOrd="0" presId="urn:microsoft.com/office/officeart/2005/8/layout/list1"/>
    <dgm:cxn modelId="{87BEE667-3EBF-4640-BA1D-73D4B7676261}" type="presParOf" srcId="{EA596592-858E-4BAC-8AA6-F5057F78182B}" destId="{2924BEB9-62C0-4CE0-998F-3601C069ACA2}" srcOrd="3" destOrd="0" presId="urn:microsoft.com/office/officeart/2005/8/layout/list1"/>
    <dgm:cxn modelId="{C2FE7725-17BF-B642-8DA8-9725B552301F}" type="presParOf" srcId="{EA596592-858E-4BAC-8AA6-F5057F78182B}" destId="{41E6BEED-D208-4C30-86EE-4F821E53DE59}" srcOrd="4" destOrd="0" presId="urn:microsoft.com/office/officeart/2005/8/layout/list1"/>
    <dgm:cxn modelId="{7A34371A-1CEF-D640-A924-BCF2D6427AE5}" type="presParOf" srcId="{41E6BEED-D208-4C30-86EE-4F821E53DE59}" destId="{DD6E845F-4A07-47F8-BB54-11A15AC1313C}" srcOrd="0" destOrd="0" presId="urn:microsoft.com/office/officeart/2005/8/layout/list1"/>
    <dgm:cxn modelId="{D4B06F00-FDAD-7441-93D9-5FABA0291CED}" type="presParOf" srcId="{41E6BEED-D208-4C30-86EE-4F821E53DE59}" destId="{430B5B30-90EC-4253-A5F2-6F1B7C4A76D2}" srcOrd="1" destOrd="0" presId="urn:microsoft.com/office/officeart/2005/8/layout/list1"/>
    <dgm:cxn modelId="{6A7F0795-4591-DC48-B507-BBFC92EA71F1}" type="presParOf" srcId="{EA596592-858E-4BAC-8AA6-F5057F78182B}" destId="{E3CE1AA1-48A1-48EC-8AAF-6E552C314324}" srcOrd="5" destOrd="0" presId="urn:microsoft.com/office/officeart/2005/8/layout/list1"/>
    <dgm:cxn modelId="{93A8E52F-249E-124E-BE2F-8F77F68EAF03}" type="presParOf" srcId="{EA596592-858E-4BAC-8AA6-F5057F78182B}" destId="{B8EE9A50-E854-490C-B591-1FDF4C405416}" srcOrd="6" destOrd="0" presId="urn:microsoft.com/office/officeart/2005/8/layout/list1"/>
    <dgm:cxn modelId="{6548783C-B57E-D043-9BF0-6AA48BFF8E7D}" type="presParOf" srcId="{EA596592-858E-4BAC-8AA6-F5057F78182B}" destId="{80376E16-BE57-4148-91FA-90DDAA5B784E}" srcOrd="7" destOrd="0" presId="urn:microsoft.com/office/officeart/2005/8/layout/list1"/>
    <dgm:cxn modelId="{3B3393BD-348F-E844-8987-9552C18DAC94}" type="presParOf" srcId="{EA596592-858E-4BAC-8AA6-F5057F78182B}" destId="{AA383548-3E21-45D2-A74A-9B6D83B02ED8}" srcOrd="8" destOrd="0" presId="urn:microsoft.com/office/officeart/2005/8/layout/list1"/>
    <dgm:cxn modelId="{37CA4CC2-20EC-3F47-AF51-29AE892899FD}" type="presParOf" srcId="{AA383548-3E21-45D2-A74A-9B6D83B02ED8}" destId="{651C4F14-9329-414E-974E-1205AD0C0FDE}" srcOrd="0" destOrd="0" presId="urn:microsoft.com/office/officeart/2005/8/layout/list1"/>
    <dgm:cxn modelId="{8E3F0091-1CDF-3B43-8EA8-83D178925FCD}" type="presParOf" srcId="{AA383548-3E21-45D2-A74A-9B6D83B02ED8}" destId="{A385F6C8-1318-4FCF-8474-D452A2E01B2A}" srcOrd="1" destOrd="0" presId="urn:microsoft.com/office/officeart/2005/8/layout/list1"/>
    <dgm:cxn modelId="{E397C264-4E46-C044-B758-57DCC2107276}" type="presParOf" srcId="{EA596592-858E-4BAC-8AA6-F5057F78182B}" destId="{204D5444-AD30-4323-ABF6-14F253033FA5}" srcOrd="9" destOrd="0" presId="urn:microsoft.com/office/officeart/2005/8/layout/list1"/>
    <dgm:cxn modelId="{977C6D89-2EED-7643-B4AD-72E165CC01B8}" type="presParOf" srcId="{EA596592-858E-4BAC-8AA6-F5057F78182B}" destId="{F1E865F8-6ABA-4205-A020-1F7F1B56FA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8E8D8-43A9-4F62-8D03-87807425DEF3}">
      <dsp:nvSpPr>
        <dsp:cNvPr id="0" name=""/>
        <dsp:cNvSpPr/>
      </dsp:nvSpPr>
      <dsp:spPr>
        <a:xfrm>
          <a:off x="0" y="961495"/>
          <a:ext cx="7816313" cy="131090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6633" tIns="333248" rIns="60663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charset="0"/>
              <a:ea typeface="Arial" charset="0"/>
              <a:cs typeface="Arial" charset="0"/>
            </a:rPr>
            <a:t>A person who views their gender on a spectrum rather than fitting into society’s binary categories of male/female</a:t>
          </a:r>
          <a:endParaRPr lang="en-US" sz="2000" kern="1200" dirty="0">
            <a:latin typeface="Arial" charset="0"/>
            <a:ea typeface="Arial" charset="0"/>
            <a:cs typeface="Arial" charset="0"/>
          </a:endParaRPr>
        </a:p>
      </dsp:txBody>
      <dsp:txXfrm>
        <a:off x="0" y="961495"/>
        <a:ext cx="7816313" cy="1310904"/>
      </dsp:txXfrm>
    </dsp:sp>
    <dsp:sp modelId="{85A32751-F618-4C24-B37E-23AB8509690E}">
      <dsp:nvSpPr>
        <dsp:cNvPr id="0" name=""/>
        <dsp:cNvSpPr/>
      </dsp:nvSpPr>
      <dsp:spPr>
        <a:xfrm>
          <a:off x="390815" y="45724"/>
          <a:ext cx="6537306" cy="115193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807" tIns="182880" rIns="206807" bIns="182880" numCol="1" spcCol="1270" anchor="ctr"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Gender non-conforming/genderqueer/gender fluid/non-binary</a:t>
          </a:r>
          <a:endParaRPr lang="en-US" sz="2400" kern="1200" dirty="0">
            <a:latin typeface="Arial" charset="0"/>
            <a:ea typeface="Arial" charset="0"/>
            <a:cs typeface="Arial" charset="0"/>
          </a:endParaRPr>
        </a:p>
      </dsp:txBody>
      <dsp:txXfrm>
        <a:off x="447048" y="101957"/>
        <a:ext cx="6424840" cy="1039465"/>
      </dsp:txXfrm>
    </dsp:sp>
    <dsp:sp modelId="{B8EE9A50-E854-490C-B591-1FDF4C405416}">
      <dsp:nvSpPr>
        <dsp:cNvPr id="0" name=""/>
        <dsp:cNvSpPr/>
      </dsp:nvSpPr>
      <dsp:spPr>
        <a:xfrm>
          <a:off x="0" y="2617517"/>
          <a:ext cx="7816313" cy="1378852"/>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6633" tIns="333248" rIns="60663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charset="0"/>
              <a:ea typeface="Arial" charset="0"/>
              <a:cs typeface="Arial" charset="0"/>
            </a:rPr>
            <a:t>A person whose gender identity conforms to the cultural notions of gender and the biological sex they were assigned at birth </a:t>
          </a:r>
          <a:endParaRPr lang="en-US" sz="2000" kern="1200" dirty="0">
            <a:latin typeface="Arial" charset="0"/>
            <a:ea typeface="Arial" charset="0"/>
            <a:cs typeface="Arial" charset="0"/>
          </a:endParaRPr>
        </a:p>
      </dsp:txBody>
      <dsp:txXfrm>
        <a:off x="0" y="2617517"/>
        <a:ext cx="7816313" cy="1378852"/>
      </dsp:txXfrm>
    </dsp:sp>
    <dsp:sp modelId="{430B5B30-90EC-4253-A5F2-6F1B7C4A76D2}">
      <dsp:nvSpPr>
        <dsp:cNvPr id="0" name=""/>
        <dsp:cNvSpPr/>
      </dsp:nvSpPr>
      <dsp:spPr>
        <a:xfrm>
          <a:off x="390815" y="2358799"/>
          <a:ext cx="5471419" cy="49487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807" tIns="0" rIns="206807" bIns="0" numCol="1" spcCol="1270" anchor="ctr"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Cisgender</a:t>
          </a:r>
          <a:endParaRPr lang="en-US" sz="2400" kern="1200" dirty="0">
            <a:latin typeface="Arial" charset="0"/>
            <a:ea typeface="Arial" charset="0"/>
            <a:cs typeface="Arial" charset="0"/>
          </a:endParaRPr>
        </a:p>
      </dsp:txBody>
      <dsp:txXfrm>
        <a:off x="414973" y="2382957"/>
        <a:ext cx="5423103" cy="446562"/>
      </dsp:txXfrm>
    </dsp:sp>
    <dsp:sp modelId="{F1E865F8-6ABA-4205-A020-1F7F1B56FAFC}">
      <dsp:nvSpPr>
        <dsp:cNvPr id="0" name=""/>
        <dsp:cNvSpPr/>
      </dsp:nvSpPr>
      <dsp:spPr>
        <a:xfrm>
          <a:off x="0" y="4294506"/>
          <a:ext cx="7816313" cy="88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6633" tIns="333248" rIns="60663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ea typeface="Arial" charset="0"/>
              <a:cs typeface="Arial" charset="0"/>
            </a:rPr>
            <a:t>A person whose gender identity differs from their biological/natal sex and conventional notions of gender </a:t>
          </a:r>
          <a:endParaRPr lang="en-US" sz="1600" kern="1200" dirty="0">
            <a:latin typeface="Arial" charset="0"/>
            <a:ea typeface="Arial" charset="0"/>
            <a:cs typeface="Arial" charset="0"/>
          </a:endParaRPr>
        </a:p>
      </dsp:txBody>
      <dsp:txXfrm>
        <a:off x="0" y="4294506"/>
        <a:ext cx="7816313" cy="882000"/>
      </dsp:txXfrm>
    </dsp:sp>
    <dsp:sp modelId="{A385F6C8-1318-4FCF-8474-D452A2E01B2A}">
      <dsp:nvSpPr>
        <dsp:cNvPr id="0" name=""/>
        <dsp:cNvSpPr/>
      </dsp:nvSpPr>
      <dsp:spPr>
        <a:xfrm>
          <a:off x="390815" y="4082770"/>
          <a:ext cx="5471419" cy="4478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807" tIns="0" rIns="206807" bIns="0" numCol="1" spcCol="1270" anchor="ctr"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Transgender</a:t>
          </a:r>
          <a:endParaRPr lang="en-US" sz="2400" kern="1200" dirty="0">
            <a:latin typeface="Arial" charset="0"/>
            <a:ea typeface="Arial" charset="0"/>
            <a:cs typeface="Arial" charset="0"/>
          </a:endParaRPr>
        </a:p>
      </dsp:txBody>
      <dsp:txXfrm>
        <a:off x="412679" y="4104634"/>
        <a:ext cx="5427691" cy="404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E0355-882A-4E60-9970-564EEA4A11E6}">
      <dsp:nvSpPr>
        <dsp:cNvPr id="0" name=""/>
        <dsp:cNvSpPr/>
      </dsp:nvSpPr>
      <dsp:spPr>
        <a:xfrm>
          <a:off x="0" y="3441913"/>
          <a:ext cx="7971295" cy="1762553"/>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Arial" charset="0"/>
              <a:ea typeface="Arial" charset="0"/>
              <a:cs typeface="Arial" charset="0"/>
            </a:rPr>
            <a:t>Transition </a:t>
          </a:r>
          <a:r>
            <a:rPr lang="en-US" sz="2800" kern="1200" dirty="0" smtClean="0">
              <a:latin typeface="Arial" charset="0"/>
              <a:ea typeface="Arial" charset="0"/>
              <a:cs typeface="Arial" charset="0"/>
              <a:sym typeface="Wingdings"/>
            </a:rPr>
            <a:t></a:t>
          </a:r>
          <a:endParaRPr lang="en-US" sz="2800" kern="1200" dirty="0">
            <a:latin typeface="Arial" charset="0"/>
            <a:ea typeface="Arial" charset="0"/>
            <a:cs typeface="Arial" charset="0"/>
          </a:endParaRPr>
        </a:p>
      </dsp:txBody>
      <dsp:txXfrm>
        <a:off x="0" y="3441913"/>
        <a:ext cx="7971295" cy="951779"/>
      </dsp:txXfrm>
    </dsp:sp>
    <dsp:sp modelId="{BF402340-287B-4C47-95B6-3BFAC129AA90}">
      <dsp:nvSpPr>
        <dsp:cNvPr id="0" name=""/>
        <dsp:cNvSpPr/>
      </dsp:nvSpPr>
      <dsp:spPr>
        <a:xfrm>
          <a:off x="0" y="4276457"/>
          <a:ext cx="7971295" cy="1012102"/>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Process </a:t>
          </a:r>
          <a:r>
            <a:rPr lang="en-US" sz="2400" u="sng" kern="1200" dirty="0" smtClean="0">
              <a:latin typeface="Arial" charset="0"/>
              <a:ea typeface="Arial" charset="0"/>
              <a:cs typeface="Arial" charset="0"/>
            </a:rPr>
            <a:t>and</a:t>
          </a:r>
          <a:r>
            <a:rPr lang="en-US" sz="2400" kern="1200" dirty="0" smtClean="0">
              <a:latin typeface="Arial" charset="0"/>
              <a:ea typeface="Arial" charset="0"/>
              <a:cs typeface="Arial" charset="0"/>
            </a:rPr>
            <a:t> time when person goes from living as one gender to living as another gender </a:t>
          </a:r>
          <a:endParaRPr lang="en-US" sz="2400" kern="1200" dirty="0">
            <a:latin typeface="Arial" charset="0"/>
            <a:ea typeface="Arial" charset="0"/>
            <a:cs typeface="Arial" charset="0"/>
          </a:endParaRPr>
        </a:p>
      </dsp:txBody>
      <dsp:txXfrm>
        <a:off x="0" y="4276457"/>
        <a:ext cx="7971295" cy="1012102"/>
      </dsp:txXfrm>
    </dsp:sp>
    <dsp:sp modelId="{16548DAC-6CC4-46A0-B9D6-7822C4CFDC07}">
      <dsp:nvSpPr>
        <dsp:cNvPr id="0" name=""/>
        <dsp:cNvSpPr/>
      </dsp:nvSpPr>
      <dsp:spPr>
        <a:xfrm rot="10800000">
          <a:off x="0" y="185982"/>
          <a:ext cx="7971295" cy="3383941"/>
        </a:xfrm>
        <a:prstGeom prst="upArrowCallou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kern="1200" dirty="0" smtClean="0">
              <a:latin typeface="Arial" charset="0"/>
              <a:ea typeface="Arial" charset="0"/>
              <a:cs typeface="Arial" charset="0"/>
            </a:rPr>
            <a:t>Identities include but are not limited to:</a:t>
          </a:r>
          <a:endParaRPr lang="en-US" sz="2800" kern="1200" dirty="0">
            <a:latin typeface="Arial" charset="0"/>
            <a:ea typeface="Arial" charset="0"/>
            <a:cs typeface="Arial" charset="0"/>
          </a:endParaRPr>
        </a:p>
      </dsp:txBody>
      <dsp:txXfrm rot="-10800000">
        <a:off x="0" y="185982"/>
        <a:ext cx="7971295" cy="1187763"/>
      </dsp:txXfrm>
    </dsp:sp>
    <dsp:sp modelId="{BCF5BC98-24B6-4018-B8EA-B2738F66A758}">
      <dsp:nvSpPr>
        <dsp:cNvPr id="0" name=""/>
        <dsp:cNvSpPr/>
      </dsp:nvSpPr>
      <dsp:spPr>
        <a:xfrm>
          <a:off x="0" y="953273"/>
          <a:ext cx="3985647" cy="1481252"/>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MTF = male to female, transgender woman </a:t>
          </a:r>
          <a:endParaRPr lang="en-US" sz="2400" kern="1200" dirty="0">
            <a:latin typeface="Arial" charset="0"/>
            <a:ea typeface="Arial" charset="0"/>
            <a:cs typeface="Arial" charset="0"/>
          </a:endParaRPr>
        </a:p>
      </dsp:txBody>
      <dsp:txXfrm>
        <a:off x="0" y="953273"/>
        <a:ext cx="3985647" cy="1481252"/>
      </dsp:txXfrm>
    </dsp:sp>
    <dsp:sp modelId="{0692956C-7C27-477F-A300-C0B24D40D445}">
      <dsp:nvSpPr>
        <dsp:cNvPr id="0" name=""/>
        <dsp:cNvSpPr/>
      </dsp:nvSpPr>
      <dsp:spPr>
        <a:xfrm>
          <a:off x="3985647" y="953273"/>
          <a:ext cx="3985647" cy="1481252"/>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charset="0"/>
              <a:ea typeface="Arial" charset="0"/>
              <a:cs typeface="Arial" charset="0"/>
            </a:rPr>
            <a:t>FTM = female to male, transgender man</a:t>
          </a:r>
          <a:endParaRPr lang="en-US" sz="2400" kern="1200" dirty="0">
            <a:latin typeface="Arial" charset="0"/>
            <a:ea typeface="Arial" charset="0"/>
            <a:cs typeface="Arial" charset="0"/>
          </a:endParaRPr>
        </a:p>
      </dsp:txBody>
      <dsp:txXfrm>
        <a:off x="3985647" y="953273"/>
        <a:ext cx="3985647" cy="1481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8E8D8-43A9-4F62-8D03-87807425DEF3}">
      <dsp:nvSpPr>
        <dsp:cNvPr id="0" name=""/>
        <dsp:cNvSpPr/>
      </dsp:nvSpPr>
      <dsp:spPr>
        <a:xfrm>
          <a:off x="0" y="353330"/>
          <a:ext cx="7774983" cy="1147041"/>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425" tIns="708152" rIns="60342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charset="0"/>
              <a:ea typeface="Arial" charset="0"/>
              <a:cs typeface="Arial" charset="0"/>
            </a:rPr>
            <a:t>Fluid sexual attraction to people of any sex or gender</a:t>
          </a:r>
          <a:endParaRPr lang="en-US" sz="2000" kern="1200" dirty="0">
            <a:latin typeface="Arial" charset="0"/>
            <a:ea typeface="Arial" charset="0"/>
            <a:cs typeface="Arial" charset="0"/>
          </a:endParaRPr>
        </a:p>
      </dsp:txBody>
      <dsp:txXfrm>
        <a:off x="0" y="353330"/>
        <a:ext cx="7774983" cy="1147041"/>
      </dsp:txXfrm>
    </dsp:sp>
    <dsp:sp modelId="{85A32751-F618-4C24-B37E-23AB8509690E}">
      <dsp:nvSpPr>
        <dsp:cNvPr id="0" name=""/>
        <dsp:cNvSpPr/>
      </dsp:nvSpPr>
      <dsp:spPr>
        <a:xfrm>
          <a:off x="388749" y="15522"/>
          <a:ext cx="6502739" cy="83964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13" tIns="0" rIns="205713" bIns="0" numCol="1" spcCol="1270" anchor="ctr"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Pansexual</a:t>
          </a:r>
          <a:endParaRPr lang="en-US" sz="2400" kern="1200" dirty="0">
            <a:latin typeface="Arial" charset="0"/>
            <a:ea typeface="Arial" charset="0"/>
            <a:cs typeface="Arial" charset="0"/>
          </a:endParaRPr>
        </a:p>
      </dsp:txBody>
      <dsp:txXfrm>
        <a:off x="429737" y="56510"/>
        <a:ext cx="6420763" cy="757672"/>
      </dsp:txXfrm>
    </dsp:sp>
    <dsp:sp modelId="{B8EE9A50-E854-490C-B591-1FDF4C405416}">
      <dsp:nvSpPr>
        <dsp:cNvPr id="0" name=""/>
        <dsp:cNvSpPr/>
      </dsp:nvSpPr>
      <dsp:spPr>
        <a:xfrm>
          <a:off x="0" y="1967491"/>
          <a:ext cx="7774983" cy="120649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425" tIns="708152" rIns="60342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charset="0"/>
              <a:ea typeface="Arial" charset="0"/>
              <a:cs typeface="Arial" charset="0"/>
            </a:rPr>
            <a:t>A person who does not experience sexual attraction</a:t>
          </a:r>
          <a:endParaRPr lang="en-US" sz="2000" kern="1200" dirty="0">
            <a:latin typeface="Arial" charset="0"/>
            <a:ea typeface="Arial" charset="0"/>
            <a:cs typeface="Arial" charset="0"/>
          </a:endParaRPr>
        </a:p>
      </dsp:txBody>
      <dsp:txXfrm>
        <a:off x="0" y="1967491"/>
        <a:ext cx="7774983" cy="1206495"/>
      </dsp:txXfrm>
    </dsp:sp>
    <dsp:sp modelId="{430B5B30-90EC-4253-A5F2-6F1B7C4A76D2}">
      <dsp:nvSpPr>
        <dsp:cNvPr id="0" name=""/>
        <dsp:cNvSpPr/>
      </dsp:nvSpPr>
      <dsp:spPr>
        <a:xfrm>
          <a:off x="388749" y="1683971"/>
          <a:ext cx="5442488" cy="78535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13" tIns="0" rIns="205713" bIns="0" numCol="1" spcCol="1270" anchor="ctr"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Asexual</a:t>
          </a:r>
          <a:endParaRPr lang="en-US" sz="2400" kern="1200" dirty="0">
            <a:latin typeface="Arial" charset="0"/>
            <a:ea typeface="Arial" charset="0"/>
            <a:cs typeface="Arial" charset="0"/>
          </a:endParaRPr>
        </a:p>
      </dsp:txBody>
      <dsp:txXfrm>
        <a:off x="427087" y="1722309"/>
        <a:ext cx="5365812" cy="708683"/>
      </dsp:txXfrm>
    </dsp:sp>
    <dsp:sp modelId="{F1E865F8-6ABA-4205-A020-1F7F1B56FAFC}">
      <dsp:nvSpPr>
        <dsp:cNvPr id="0" name=""/>
        <dsp:cNvSpPr/>
      </dsp:nvSpPr>
      <dsp:spPr>
        <a:xfrm>
          <a:off x="0" y="3543077"/>
          <a:ext cx="7774983" cy="1927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425" tIns="708152" rIns="60342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charset="0"/>
              <a:ea typeface="Arial" charset="0"/>
              <a:cs typeface="Arial" charset="0"/>
            </a:rPr>
            <a:t>An umbrella term that may include the entire LGBT community and also people who fit outside social norms of sexual identity and gender expression; emphasizes fluid and experience-based identities and attractions</a:t>
          </a:r>
          <a:endParaRPr lang="en-US" sz="2000" kern="1200" dirty="0">
            <a:latin typeface="Arial" charset="0"/>
            <a:ea typeface="Arial" charset="0"/>
            <a:cs typeface="Arial" charset="0"/>
          </a:endParaRPr>
        </a:p>
      </dsp:txBody>
      <dsp:txXfrm>
        <a:off x="0" y="3543077"/>
        <a:ext cx="7774983" cy="1927800"/>
      </dsp:txXfrm>
    </dsp:sp>
    <dsp:sp modelId="{A385F6C8-1318-4FCF-8474-D452A2E01B2A}">
      <dsp:nvSpPr>
        <dsp:cNvPr id="0" name=""/>
        <dsp:cNvSpPr/>
      </dsp:nvSpPr>
      <dsp:spPr>
        <a:xfrm>
          <a:off x="388749" y="3357587"/>
          <a:ext cx="5442488" cy="6873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13" tIns="0" rIns="205713" bIns="0" numCol="1" spcCol="1270" anchor="ctr"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Queer</a:t>
          </a:r>
          <a:endParaRPr lang="en-US" sz="2400" kern="1200" dirty="0">
            <a:latin typeface="Arial" charset="0"/>
            <a:ea typeface="Arial" charset="0"/>
            <a:cs typeface="Arial" charset="0"/>
          </a:endParaRPr>
        </a:p>
      </dsp:txBody>
      <dsp:txXfrm>
        <a:off x="422302" y="3391140"/>
        <a:ext cx="5375382" cy="620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wmf"/></Relationships>
</file>

<file path=ppt/drawings/drawing1.xml><?xml version="1.0" encoding="utf-8"?>
<c:userShapes xmlns:c="http://schemas.openxmlformats.org/drawingml/2006/chart">
  <cdr:relSizeAnchor xmlns:cdr="http://schemas.openxmlformats.org/drawingml/2006/chartDrawing">
    <cdr:from>
      <cdr:x>0.05505</cdr:x>
      <cdr:y>0.11475</cdr:y>
    </cdr:from>
    <cdr:to>
      <cdr:x>0.61468</cdr:x>
      <cdr:y>0.2459</cdr:y>
    </cdr:to>
    <cdr:sp macro="" textlink="">
      <cdr:nvSpPr>
        <cdr:cNvPr id="2" name="Oval 1"/>
        <cdr:cNvSpPr/>
      </cdr:nvSpPr>
      <cdr:spPr>
        <a:xfrm xmlns:a="http://schemas.openxmlformats.org/drawingml/2006/main">
          <a:off x="457200" y="533400"/>
          <a:ext cx="4648200" cy="609600"/>
        </a:xfrm>
        <a:prstGeom xmlns:a="http://schemas.openxmlformats.org/drawingml/2006/main" prst="ellipse">
          <a:avLst/>
        </a:prstGeom>
        <a:noFill xmlns:a="http://schemas.openxmlformats.org/drawingml/2006/main"/>
        <a:ln xmlns:a="http://schemas.openxmlformats.org/drawingml/2006/main" w="25400">
          <a:solidFill>
            <a:schemeClr val="accent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0.73869</cdr:x>
      <cdr:y>0.18371</cdr:y>
    </cdr:from>
    <cdr:to>
      <cdr:x>0.85476</cdr:x>
      <cdr:y>0.26505</cdr:y>
    </cdr:to>
    <cdr:sp macro="" textlink="">
      <cdr:nvSpPr>
        <cdr:cNvPr id="2" name="TextBox 1"/>
        <cdr:cNvSpPr txBox="1"/>
      </cdr:nvSpPr>
      <cdr:spPr>
        <a:xfrm xmlns:a="http://schemas.openxmlformats.org/drawingml/2006/main">
          <a:off x="5966517" y="923925"/>
          <a:ext cx="937520" cy="4090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latin typeface="Adobe Garamond Pro"/>
            </a:rPr>
            <a:t>61%</a:t>
          </a:r>
          <a:endParaRPr lang="en-US" sz="2400" b="1" dirty="0">
            <a:solidFill>
              <a:schemeClr val="tx1"/>
            </a:solidFill>
            <a:latin typeface="Adobe Garamond Pro"/>
          </a:endParaRPr>
        </a:p>
      </cdr:txBody>
    </cdr:sp>
  </cdr:relSizeAnchor>
  <cdr:relSizeAnchor xmlns:cdr="http://schemas.openxmlformats.org/drawingml/2006/chartDrawing">
    <cdr:from>
      <cdr:x>0.71187</cdr:x>
      <cdr:y>0.27273</cdr:y>
    </cdr:from>
    <cdr:to>
      <cdr:x>0.84223</cdr:x>
      <cdr:y>0.35408</cdr:y>
    </cdr:to>
    <cdr:sp macro="" textlink="">
      <cdr:nvSpPr>
        <cdr:cNvPr id="4" name="TextBox 3"/>
        <cdr:cNvSpPr txBox="1"/>
      </cdr:nvSpPr>
      <cdr:spPr>
        <a:xfrm xmlns:a="http://schemas.openxmlformats.org/drawingml/2006/main">
          <a:off x="5749925" y="1371599"/>
          <a:ext cx="1052951" cy="409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latin typeface="Adobe Garamond Pro"/>
            </a:rPr>
            <a:t>56%</a:t>
          </a:r>
          <a:endParaRPr lang="en-US" sz="2400" b="1" dirty="0">
            <a:solidFill>
              <a:schemeClr val="tx1"/>
            </a:solidFill>
            <a:latin typeface="Adobe Garamond Pro"/>
          </a:endParaRPr>
        </a:p>
      </cdr:txBody>
    </cdr:sp>
  </cdr:relSizeAnchor>
  <cdr:relSizeAnchor xmlns:cdr="http://schemas.openxmlformats.org/drawingml/2006/chartDrawing">
    <cdr:from>
      <cdr:x>0.55078</cdr:x>
      <cdr:y>0.45911</cdr:y>
    </cdr:from>
    <cdr:to>
      <cdr:x>0.67578</cdr:x>
      <cdr:y>0.55896</cdr:y>
    </cdr:to>
    <cdr:sp macro="" textlink="">
      <cdr:nvSpPr>
        <cdr:cNvPr id="5" name="TextBox 4"/>
        <cdr:cNvSpPr txBox="1"/>
      </cdr:nvSpPr>
      <cdr:spPr>
        <a:xfrm xmlns:a="http://schemas.openxmlformats.org/drawingml/2006/main">
          <a:off x="4448735" y="2308970"/>
          <a:ext cx="1009650" cy="502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latin typeface="Adobe Garamond Pro"/>
            </a:rPr>
            <a:t>25%</a:t>
          </a:r>
          <a:endParaRPr lang="en-US" sz="2400" b="1" dirty="0">
            <a:solidFill>
              <a:schemeClr val="tx1"/>
            </a:solidFill>
            <a:latin typeface="Adobe Garamond Pro"/>
          </a:endParaRPr>
        </a:p>
      </cdr:txBody>
    </cdr:sp>
  </cdr:relSizeAnchor>
  <cdr:relSizeAnchor xmlns:cdr="http://schemas.openxmlformats.org/drawingml/2006/chartDrawing">
    <cdr:from>
      <cdr:x>0.53571</cdr:x>
      <cdr:y>0.55248</cdr:y>
    </cdr:from>
    <cdr:to>
      <cdr:x>0.625</cdr:x>
      <cdr:y>0.66094</cdr:y>
    </cdr:to>
    <cdr:sp macro="" textlink="">
      <cdr:nvSpPr>
        <cdr:cNvPr id="6" name="TextBox 5"/>
        <cdr:cNvSpPr txBox="1"/>
      </cdr:nvSpPr>
      <cdr:spPr>
        <a:xfrm xmlns:a="http://schemas.openxmlformats.org/drawingml/2006/main">
          <a:off x="4572000" y="3105150"/>
          <a:ext cx="762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0.44685</cdr:x>
      <cdr:y>0.81818</cdr:y>
    </cdr:from>
    <cdr:to>
      <cdr:x>0.54953</cdr:x>
      <cdr:y>0.91308</cdr:y>
    </cdr:to>
    <cdr:sp macro="" textlink="">
      <cdr:nvSpPr>
        <cdr:cNvPr id="8" name="TextBox 7"/>
        <cdr:cNvSpPr txBox="1"/>
      </cdr:nvSpPr>
      <cdr:spPr>
        <a:xfrm xmlns:a="http://schemas.openxmlformats.org/drawingml/2006/main">
          <a:off x="3609283" y="4114799"/>
          <a:ext cx="829367" cy="4772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latin typeface="Adobe Garamond Pro"/>
            </a:rPr>
            <a:t>5</a:t>
          </a:r>
          <a:r>
            <a:rPr lang="en-US" sz="2400" b="1" dirty="0" smtClean="0">
              <a:solidFill>
                <a:schemeClr val="tx1"/>
              </a:solidFill>
            </a:rPr>
            <a:t>%</a:t>
          </a:r>
          <a:endParaRPr lang="en-US" sz="2400" b="1" dirty="0">
            <a:solidFill>
              <a:schemeClr val="tx1"/>
            </a:solidFill>
          </a:endParaRPr>
        </a:p>
      </cdr:txBody>
    </cdr:sp>
  </cdr:relSizeAnchor>
  <cdr:relSizeAnchor xmlns:cdr="http://schemas.openxmlformats.org/drawingml/2006/chartDrawing">
    <cdr:from>
      <cdr:x>0</cdr:x>
      <cdr:y>0.0303</cdr:y>
    </cdr:from>
    <cdr:to>
      <cdr:x>0.21205</cdr:x>
      <cdr:y>0.29152</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1">
          <a:extLst/>
        </a:blip>
        <a:stretch xmlns:a="http://schemas.openxmlformats.org/drawingml/2006/main">
          <a:fillRect/>
        </a:stretch>
      </cdr:blipFill>
      <cdr:spPr>
        <a:xfrm xmlns:a="http://schemas.openxmlformats.org/drawingml/2006/main">
          <a:off x="0" y="152400"/>
          <a:ext cx="1712769" cy="1313728"/>
        </a:xfrm>
        <a:prstGeom xmlns:a="http://schemas.openxmlformats.org/drawingml/2006/main" prst="rect">
          <a:avLst/>
        </a:prstGeom>
      </cdr:spPr>
    </cdr:pic>
  </cdr:relSizeAnchor>
  <cdr:relSizeAnchor xmlns:cdr="http://schemas.openxmlformats.org/drawingml/2006/chartDrawing">
    <cdr:from>
      <cdr:x>0.78302</cdr:x>
      <cdr:y>0.19697</cdr:y>
    </cdr:from>
    <cdr:to>
      <cdr:x>0.93396</cdr:x>
      <cdr:y>0.47671</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2">
          <a:extLst/>
        </a:blip>
        <a:stretch xmlns:a="http://schemas.openxmlformats.org/drawingml/2006/main">
          <a:fillRect/>
        </a:stretch>
      </cdr:blipFill>
      <cdr:spPr>
        <a:xfrm xmlns:a="http://schemas.openxmlformats.org/drawingml/2006/main">
          <a:off x="6324600" y="990600"/>
          <a:ext cx="1219172" cy="1406868"/>
        </a:xfrm>
        <a:prstGeom xmlns:a="http://schemas.openxmlformats.org/drawingml/2006/main" prst="rect">
          <a:avLst/>
        </a:prstGeom>
      </cdr:spPr>
    </cdr:pic>
  </cdr:relSizeAnchor>
  <cdr:relSizeAnchor xmlns:cdr="http://schemas.openxmlformats.org/drawingml/2006/chartDrawing">
    <cdr:from>
      <cdr:x>0.59434</cdr:x>
      <cdr:y>0.5</cdr:y>
    </cdr:from>
    <cdr:to>
      <cdr:x>0.77634</cdr:x>
      <cdr:y>0.6774</cdr:y>
    </cdr:to>
    <cdr:pic>
      <cdr:nvPicPr>
        <cdr:cNvPr id="10" name="Picture 9" descr="C:\Users\CONKS5\AppData\Local\Microsoft\Windows\Temporary Internet Files\Content.IE5\Q015NA9L\MC900413570[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00600" y="2514600"/>
          <a:ext cx="1470050" cy="8921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pic>
  </cdr:relSizeAnchor>
  <cdr:relSizeAnchor xmlns:cdr="http://schemas.openxmlformats.org/drawingml/2006/chartDrawing">
    <cdr:from>
      <cdr:x>0.12264</cdr:x>
      <cdr:y>0.54545</cdr:y>
    </cdr:from>
    <cdr:to>
      <cdr:x>0.24371</cdr:x>
      <cdr:y>0.64173</cdr:y>
    </cdr:to>
    <cdr:sp macro="" textlink="">
      <cdr:nvSpPr>
        <cdr:cNvPr id="11" name="Right Arrow 10"/>
        <cdr:cNvSpPr>
          <a:spLocks xmlns:a="http://schemas.openxmlformats.org/drawingml/2006/main" noChangeArrowheads="1"/>
        </cdr:cNvSpPr>
      </cdr:nvSpPr>
      <cdr:spPr bwMode="auto">
        <a:xfrm xmlns:a="http://schemas.openxmlformats.org/drawingml/2006/main">
          <a:off x="990600" y="2743200"/>
          <a:ext cx="977900" cy="484188"/>
        </a:xfrm>
        <a:prstGeom xmlns:a="http://schemas.openxmlformats.org/drawingml/2006/main" prst="rightArrow">
          <a:avLst>
            <a:gd name="adj1" fmla="val 50000"/>
            <a:gd name="adj2" fmla="val 50024"/>
          </a:avLst>
        </a:prstGeom>
        <a:solidFill xmlns:a="http://schemas.openxmlformats.org/drawingml/2006/main">
          <a:srgbClr val="FF0000"/>
        </a:solidFill>
        <a:ln xmlns:a="http://schemas.openxmlformats.org/drawingml/2006/main" w="9525" algn="ctr">
          <a:solidFill>
            <a:schemeClr val="tx1"/>
          </a:solidFill>
          <a:round/>
          <a:headEn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a:spcBef>
              <a:spcPct val="0"/>
            </a:spcBef>
            <a:buFontTx/>
            <a:buNone/>
          </a:pPr>
          <a:endParaRPr lang="en-US" altLang="en-US" sz="2400" dirty="0">
            <a:latin typeface="Adobe Garamond Pro"/>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94620-DCDA-7943-8F84-FC052C091A95}" type="datetimeFigureOut">
              <a:rPr lang="en-US" smtClean="0"/>
              <a:t>1/23/18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7872E-8146-1047-9742-91CA96817E90}" type="slidenum">
              <a:rPr lang="en-US" smtClean="0"/>
              <a:t>‹#›</a:t>
            </a:fld>
            <a:endParaRPr lang="en-US"/>
          </a:p>
        </p:txBody>
      </p:sp>
    </p:spTree>
    <p:extLst>
      <p:ext uri="{BB962C8B-B14F-4D97-AF65-F5344CB8AC3E}">
        <p14:creationId xmlns:p14="http://schemas.microsoft.com/office/powerpoint/2010/main" val="4091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24F7-DF01-D944-B06C-149A270FC16C}" type="datetimeFigureOut">
              <a:rPr lang="en-US" smtClean="0"/>
              <a:t>1/23/18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C0F5-3A21-1842-B46F-8388C5D8C6F6}" type="slidenum">
              <a:rPr lang="en-US" smtClean="0"/>
              <a:t>‹#›</a:t>
            </a:fld>
            <a:endParaRPr lang="en-US"/>
          </a:p>
        </p:txBody>
      </p:sp>
    </p:spTree>
    <p:extLst>
      <p:ext uri="{BB962C8B-B14F-4D97-AF65-F5344CB8AC3E}">
        <p14:creationId xmlns:p14="http://schemas.microsoft.com/office/powerpoint/2010/main" val="159183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9" Type="http://schemas.openxmlformats.org/officeDocument/2006/relationships/hyperlink" Target="NULL" TargetMode="External"/><Relationship Id="rId20" Type="http://schemas.openxmlformats.org/officeDocument/2006/relationships/hyperlink" Target="NULL" TargetMode="External"/><Relationship Id="rId21" Type="http://schemas.openxmlformats.org/officeDocument/2006/relationships/hyperlink" Target="NULL" TargetMode="External"/><Relationship Id="rId22" Type="http://schemas.openxmlformats.org/officeDocument/2006/relationships/hyperlink" Target="NULL" TargetMode="External"/><Relationship Id="rId23" Type="http://schemas.openxmlformats.org/officeDocument/2006/relationships/hyperlink" Target="NULL" TargetMode="External"/><Relationship Id="rId24" Type="http://schemas.openxmlformats.org/officeDocument/2006/relationships/hyperlink" Target="NULL" TargetMode="External"/><Relationship Id="rId25" Type="http://schemas.openxmlformats.org/officeDocument/2006/relationships/hyperlink" Target="NULL" TargetMode="External"/><Relationship Id="rId26" Type="http://schemas.openxmlformats.org/officeDocument/2006/relationships/hyperlink" Target="NULL" TargetMode="External"/><Relationship Id="rId27" Type="http://schemas.openxmlformats.org/officeDocument/2006/relationships/hyperlink" Target="NULL" TargetMode="External"/><Relationship Id="rId10" Type="http://schemas.openxmlformats.org/officeDocument/2006/relationships/hyperlink" Target="NULL" TargetMode="External"/><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NULL" TargetMode="External"/><Relationship Id="rId14" Type="http://schemas.openxmlformats.org/officeDocument/2006/relationships/hyperlink" Target="NULL" TargetMode="External"/><Relationship Id="rId15" Type="http://schemas.openxmlformats.org/officeDocument/2006/relationships/hyperlink" Target="NULL" TargetMode="External"/><Relationship Id="rId16" Type="http://schemas.openxmlformats.org/officeDocument/2006/relationships/hyperlink" Target="NULL" TargetMode="External"/><Relationship Id="rId17" Type="http://schemas.openxmlformats.org/officeDocument/2006/relationships/hyperlink" Target="NULL" TargetMode="External"/><Relationship Id="rId18" Type="http://schemas.openxmlformats.org/officeDocument/2006/relationships/hyperlink" Target="http://www.ncbi.nlm.nih.gov/pubmed/25198577" TargetMode="External"/><Relationship Id="rId19"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ncbi.nlm.nih.gov/pubmed/24378686"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www.ncbi.nlm.nih.gov/pubmed/26789857"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NULL" TargetMode="External"/><Relationship Id="rId14" Type="http://schemas.openxmlformats.org/officeDocument/2006/relationships/hyperlink" Target="NULL" TargetMode="External"/><Relationship Id="rId15" Type="http://schemas.openxmlformats.org/officeDocument/2006/relationships/hyperlink" Target="NULL" TargetMode="External"/><Relationship Id="rId16" Type="http://schemas.openxmlformats.org/officeDocument/2006/relationships/hyperlink" Target="NULL" TargetMode="External"/><Relationship Id="rId17" Type="http://schemas.openxmlformats.org/officeDocument/2006/relationships/hyperlink" Target="NULL" TargetMode="External"/><Relationship Id="rId18"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sciencedirect.com.proxy.wexler.hunter.cuny.edu/science/article/pii/S088259631100707X" TargetMode="External"/><Relationship Id="rId4" Type="http://schemas.openxmlformats.org/officeDocument/2006/relationships/hyperlink" Target="http://dx.doi.org/10.1016/j.pedn.2011.11.007" TargetMode="External"/><Relationship Id="rId5" Type="http://schemas.openxmlformats.org/officeDocument/2006/relationships/hyperlink" Target="http://www.ncbi.nlm.nih.gov.revproxy.brown.edu/pubmed/21900137"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sciencedirect.com.proxy.wexler.hunter.cuny.edu/science/article/pii/S088259631100707X" TargetMode="External"/><Relationship Id="rId4" Type="http://schemas.openxmlformats.org/officeDocument/2006/relationships/hyperlink" Target="http://dx.doi.org/10.1016/j.pedn.2011.11.007" TargetMode="External"/><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9C0F5-3A21-1842-B46F-8388C5D8C6F6}" type="slidenum">
              <a:rPr lang="en-US" smtClean="0"/>
              <a:t>1</a:t>
            </a:fld>
            <a:endParaRPr lang="en-US"/>
          </a:p>
        </p:txBody>
      </p:sp>
    </p:spTree>
    <p:extLst>
      <p:ext uri="{BB962C8B-B14F-4D97-AF65-F5344CB8AC3E}">
        <p14:creationId xmlns:p14="http://schemas.microsoft.com/office/powerpoint/2010/main" val="31238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9B6D497-86D1-4FE7-8F58-837A323C37DB}" type="slidenum">
              <a:rPr lang="en-US" smtClean="0"/>
              <a:pPr/>
              <a:t>10</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Pause for a moment to validate. </a:t>
            </a:r>
          </a:p>
        </p:txBody>
      </p:sp>
    </p:spTree>
    <p:extLst>
      <p:ext uri="{BB962C8B-B14F-4D97-AF65-F5344CB8AC3E}">
        <p14:creationId xmlns:p14="http://schemas.microsoft.com/office/powerpoint/2010/main" val="110670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B99E377-7E53-4202-945C-FDC950C72514}" type="slidenum">
              <a:rPr lang="en-US" smtClean="0"/>
              <a:pPr/>
              <a:t>11</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8717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BB18D60-B3D2-4D2B-A036-03DECC057B73}" type="slidenum">
              <a:rPr lang="en-US" smtClean="0"/>
              <a:pPr/>
              <a:t>12</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4126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next thing we need to do is review our office procedures. Whether we use paper forms or EMR, we need to try to make sure that the there is gender neutral language</a:t>
            </a:r>
            <a:r>
              <a:rPr lang="en-US" altLang="en-US" baseline="0" dirty="0" smtClean="0">
                <a:ea typeface="ＭＳ Ｐゴシック" pitchFamily="34" charset="-128"/>
              </a:rPr>
              <a:t> </a:t>
            </a:r>
            <a:r>
              <a:rPr lang="en-US" altLang="en-US" dirty="0" smtClean="0">
                <a:ea typeface="ＭＳ Ｐゴシック" pitchFamily="34" charset="-128"/>
              </a:rPr>
              <a:t>and a place for preferred name. Additionally, we need to make sure that we can have Parent 1 and Parent 2 instead of mother and father. This is a copy of the new US Passport Form, and they are able to do it! We also need to be training our staff around these issues.    </a:t>
            </a:r>
          </a:p>
        </p:txBody>
      </p:sp>
      <p:sp>
        <p:nvSpPr>
          <p:cNvPr id="829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09" indent="-285734">
              <a:defRPr sz="2400">
                <a:solidFill>
                  <a:schemeClr val="tx1"/>
                </a:solidFill>
                <a:latin typeface="Arial" charset="0"/>
                <a:ea typeface="ＭＳ Ｐゴシック" pitchFamily="34" charset="-128"/>
              </a:defRPr>
            </a:lvl2pPr>
            <a:lvl3pPr marL="1142937" indent="-228587">
              <a:defRPr sz="2400">
                <a:solidFill>
                  <a:schemeClr val="tx1"/>
                </a:solidFill>
                <a:latin typeface="Arial" charset="0"/>
                <a:ea typeface="ＭＳ Ｐゴシック" pitchFamily="34" charset="-128"/>
              </a:defRPr>
            </a:lvl3pPr>
            <a:lvl4pPr marL="1600112" indent="-228587">
              <a:defRPr sz="2400">
                <a:solidFill>
                  <a:schemeClr val="tx1"/>
                </a:solidFill>
                <a:latin typeface="Arial" charset="0"/>
                <a:ea typeface="ＭＳ Ｐゴシック" pitchFamily="34" charset="-128"/>
              </a:defRPr>
            </a:lvl4pPr>
            <a:lvl5pPr marL="2057287" indent="-228587">
              <a:defRPr sz="2400">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34" charset="-128"/>
              </a:defRPr>
            </a:lvl9pPr>
          </a:lstStyle>
          <a:p>
            <a:fld id="{CAD100FE-5DA2-40E0-AC30-5933C9111E56}" type="slidenum">
              <a:rPr lang="en-US" altLang="en-US" sz="1200">
                <a:latin typeface="Adobe Garamond Pro"/>
              </a:rPr>
              <a:pPr/>
              <a:t>13</a:t>
            </a:fld>
            <a:endParaRPr lang="en-US" altLang="en-US" sz="1200" dirty="0">
              <a:latin typeface="Adobe Garamond Pro"/>
            </a:endParaRPr>
          </a:p>
        </p:txBody>
      </p:sp>
    </p:spTree>
    <p:extLst>
      <p:ext uri="{BB962C8B-B14F-4D97-AF65-F5344CB8AC3E}">
        <p14:creationId xmlns:p14="http://schemas.microsoft.com/office/powerpoint/2010/main" val="205689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4" name="Shape 620"/>
          <p:cNvSpPr>
            <a:spLocks noGrp="1" noRot="1" noChangeAspect="1" noTextEdit="1"/>
          </p:cNvSpPr>
          <p:nvPr>
            <p:ph type="sldImg" idx="2"/>
          </p:nvPr>
        </p:nvSpPr>
        <p:spPr>
          <a:noFill/>
          <a:ln/>
        </p:spPr>
      </p:sp>
      <p:sp>
        <p:nvSpPr>
          <p:cNvPr id="146435" name="Shape 62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ltLang="en-US" dirty="0" smtClean="0"/>
              <a:t>The HEADS interview is used to get a general assessment of adolescents by reviewing important aspects of a youth’s life.</a:t>
            </a:r>
            <a:r>
              <a:rPr lang="en-US" altLang="en-US" baseline="0" dirty="0" smtClean="0"/>
              <a:t> O</a:t>
            </a:r>
            <a:r>
              <a:rPr lang="en-US" altLang="en-US" dirty="0" smtClean="0"/>
              <a:t>ne version of HEADS is listed on this slide. It allows an opportunity to ask questions about preventative health issues that includes both risks and strengths. For sensitive questions, make sure they come a little later in the interview, and at this point you should ask the parent to leave the room to ensure confidentiality. In order to normalize the questions, consider starting with the statement such as “I ask all my patients the following questions.”</a:t>
            </a:r>
          </a:p>
          <a:p>
            <a:pPr eaLnBrk="1" hangingPunct="1">
              <a:spcBef>
                <a:spcPct val="0"/>
              </a:spcBef>
            </a:pPr>
            <a:endParaRPr lang="en-US" altLang="en-US" dirty="0" smtClean="0"/>
          </a:p>
          <a:p>
            <a:pPr eaLnBrk="1" hangingPunct="1">
              <a:buFontTx/>
              <a:buNone/>
            </a:pPr>
            <a:r>
              <a:rPr lang="en-US" altLang="en-US" dirty="0" smtClean="0">
                <a:latin typeface="Adobe Garamond Pro" panose="02020502060506020403" pitchFamily="18" charset="0"/>
              </a:rPr>
              <a:t>*Some practitioners add yet another “S” to assess strengths, points of resiliency, or confidence in the patient</a:t>
            </a:r>
            <a:r>
              <a:rPr lang="en-US" altLang="en-US" baseline="0" dirty="0" smtClean="0">
                <a:latin typeface="Adobe Garamond Pro" panose="02020502060506020403" pitchFamily="18" charset="0"/>
              </a:rPr>
              <a:t> and ask those questions first (SHEEADSSS)</a:t>
            </a:r>
            <a:endParaRPr lang="en-US" altLang="en-US" dirty="0" smtClean="0">
              <a:latin typeface="Adobe Garamond Pro" panose="02020502060506020403" pitchFamily="18" charset="0"/>
            </a:endParaRPr>
          </a:p>
          <a:p>
            <a:pPr eaLnBrk="1" hangingPunct="1">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i="1" dirty="0" smtClean="0"/>
              <a:t>Source</a:t>
            </a:r>
            <a:r>
              <a:rPr lang="en-US" sz="1200" dirty="0" smtClean="0"/>
              <a:t>:  Klein DA, </a:t>
            </a:r>
            <a:r>
              <a:rPr lang="en-US" sz="1200" dirty="0" err="1" smtClean="0"/>
              <a:t>Goldenring</a:t>
            </a:r>
            <a:r>
              <a:rPr lang="en-US" sz="1200" dirty="0" smtClean="0"/>
              <a:t> JM &amp; Adelman WP. </a:t>
            </a:r>
            <a:r>
              <a:rPr lang="en-US" sz="1200" i="1" dirty="0" smtClean="0"/>
              <a:t>Contemporary Pediatrics</a:t>
            </a:r>
            <a:r>
              <a:rPr lang="en-US" sz="1200" dirty="0" smtClean="0"/>
              <a:t>. 2014. </a:t>
            </a:r>
          </a:p>
          <a:p>
            <a:pPr eaLnBrk="1" hangingPunct="1">
              <a:spcBef>
                <a:spcPct val="0"/>
              </a:spcBef>
            </a:pPr>
            <a:endParaRPr lang="en-US" altLang="en-US" dirty="0" smtClean="0"/>
          </a:p>
        </p:txBody>
      </p:sp>
      <p:sp>
        <p:nvSpPr>
          <p:cNvPr id="146436" name="Shape 622"/>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r>
              <a:rPr lang="en-US" altLang="en-US" sz="1200" dirty="0">
                <a:ea typeface="MS PGothic" pitchFamily="34" charset="-128"/>
              </a:rPr>
              <a:t> </a:t>
            </a:r>
          </a:p>
        </p:txBody>
      </p:sp>
    </p:spTree>
    <p:extLst>
      <p:ext uri="{BB962C8B-B14F-4D97-AF65-F5344CB8AC3E}">
        <p14:creationId xmlns:p14="http://schemas.microsoft.com/office/powerpoint/2010/main" val="8388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Shape 628"/>
          <p:cNvSpPr>
            <a:spLocks noGrp="1" noRot="1" noChangeAspect="1" noTextEdit="1"/>
          </p:cNvSpPr>
          <p:nvPr>
            <p:ph type="sldImg" idx="2"/>
          </p:nvPr>
        </p:nvSpPr>
        <p:spPr>
          <a:noFill/>
          <a:ln/>
        </p:spPr>
      </p:sp>
      <p:sp>
        <p:nvSpPr>
          <p:cNvPr id="147459" name="Shape 62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ltLang="en-US" sz="1800" dirty="0" smtClean="0"/>
              <a:t>Some questions may need to be asked at every visit—sexual orientation and gender identity may have changed, especially in adolescents.</a:t>
            </a:r>
          </a:p>
          <a:p>
            <a:pPr marL="0" marR="0" indent="0" algn="l" defTabSz="914400" rtl="0" eaLnBrk="1" fontAlgn="base" latinLnBrk="0" hangingPunct="1">
              <a:lnSpc>
                <a:spcPct val="100000"/>
              </a:lnSpc>
              <a:spcBef>
                <a:spcPct val="0"/>
              </a:spcBef>
              <a:spcAft>
                <a:spcPct val="0"/>
              </a:spcAft>
              <a:buClrTx/>
              <a:buSzTx/>
              <a:buFontTx/>
              <a:buNone/>
              <a:tabLst/>
              <a:defRPr/>
            </a:pPr>
            <a:r>
              <a:rPr lang="en-US" sz="1800" dirty="0" smtClean="0">
                <a:solidFill>
                  <a:schemeClr val="tx1"/>
                </a:solidFill>
                <a:latin typeface="Adobe Garamond Pro"/>
              </a:rPr>
              <a:t>Many male youth do not identify as gay but have same-sex partners</a:t>
            </a:r>
            <a:endParaRPr lang="en-US" altLang="en-US" sz="18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800" b="0" dirty="0" smtClean="0">
                <a:solidFill>
                  <a:schemeClr val="bg1"/>
                </a:solidFill>
                <a:latin typeface="Adobe Garamond Pro"/>
              </a:rPr>
              <a:t>81% of females </a:t>
            </a:r>
            <a:r>
              <a:rPr lang="en-US" sz="1800" dirty="0" smtClean="0">
                <a:solidFill>
                  <a:schemeClr val="bg1"/>
                </a:solidFill>
                <a:latin typeface="Adobe Garamond Pro"/>
              </a:rPr>
              <a:t>with same-sex attraction also report having sexual experiences with males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800" dirty="0" smtClean="0">
              <a:solidFill>
                <a:schemeClr val="bg1"/>
              </a:solidFill>
              <a:latin typeface="Adobe Garamond Pro"/>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800" dirty="0" smtClean="0">
                <a:ea typeface="ＭＳ Ｐゴシック"/>
              </a:rPr>
              <a:t>Source:  </a:t>
            </a:r>
            <a:r>
              <a:rPr lang="en-US" sz="1800" dirty="0" err="1" smtClean="0">
                <a:ea typeface="ＭＳ Ｐゴシック"/>
              </a:rPr>
              <a:t>Diamant</a:t>
            </a:r>
            <a:r>
              <a:rPr lang="en-US" sz="1800" dirty="0" smtClean="0">
                <a:ea typeface="ＭＳ Ｐゴシック"/>
              </a:rPr>
              <a:t> AL, Schuster MA, </a:t>
            </a:r>
            <a:r>
              <a:rPr lang="en-US" sz="1800" dirty="0" err="1" smtClean="0">
                <a:ea typeface="ＭＳ Ｐゴシック"/>
              </a:rPr>
              <a:t>McGuigan</a:t>
            </a:r>
            <a:r>
              <a:rPr lang="en-US" sz="1800" dirty="0" smtClean="0">
                <a:ea typeface="ＭＳ Ｐゴシック"/>
              </a:rPr>
              <a:t> K, Lever J. Lesbians’ sexual history with men: implications for taking a sexual history. </a:t>
            </a:r>
            <a:r>
              <a:rPr lang="en-US" sz="1800" i="1" dirty="0" smtClean="0">
                <a:ea typeface="ＭＳ Ｐゴシック"/>
              </a:rPr>
              <a:t>Arch Intern Med </a:t>
            </a:r>
            <a:r>
              <a:rPr lang="en-US" sz="1800" dirty="0" smtClean="0">
                <a:ea typeface="ＭＳ Ｐゴシック"/>
              </a:rPr>
              <a:t>1999;159:2730–6. (NSFG Data from 2002)</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800" dirty="0" smtClean="0">
              <a:solidFill>
                <a:schemeClr val="bg1"/>
              </a:solidFill>
              <a:latin typeface="Adobe Garamond Pro"/>
            </a:endParaRPr>
          </a:p>
          <a:p>
            <a:pPr eaLnBrk="1" hangingPunct="1">
              <a:spcBef>
                <a:spcPct val="0"/>
              </a:spcBef>
            </a:pPr>
            <a:endParaRPr lang="en-US" altLang="en-US" sz="1800" dirty="0" smtClean="0"/>
          </a:p>
        </p:txBody>
      </p:sp>
      <p:sp>
        <p:nvSpPr>
          <p:cNvPr id="147460" name="Shape 630"/>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r>
              <a:rPr lang="en-US" altLang="en-US" sz="1200" dirty="0">
                <a:ea typeface="MS PGothic" pitchFamily="34" charset="-128"/>
              </a:rPr>
              <a:t> </a:t>
            </a:r>
          </a:p>
        </p:txBody>
      </p:sp>
    </p:spTree>
    <p:extLst>
      <p:ext uri="{BB962C8B-B14F-4D97-AF65-F5344CB8AC3E}">
        <p14:creationId xmlns:p14="http://schemas.microsoft.com/office/powerpoint/2010/main" val="322972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a:lstStyle/>
          <a:p>
            <a:r>
              <a:rPr lang="en-US" dirty="0" smtClean="0"/>
              <a:t>Who should be screened</a:t>
            </a:r>
            <a:r>
              <a:rPr lang="en-US" baseline="0" dirty="0" smtClean="0"/>
              <a:t> and what are you looking for in terms of gender nonconformity and patients struggling with their gender identities?</a:t>
            </a:r>
          </a:p>
          <a:p>
            <a:endParaRPr lang="en-US" baseline="0" dirty="0" smtClean="0"/>
          </a:p>
          <a:p>
            <a:r>
              <a:rPr lang="en-US" baseline="0" dirty="0" smtClean="0"/>
              <a:t>First, you should be screening all children to see if they are expressing gender as expected according to developmental stages.</a:t>
            </a:r>
          </a:p>
          <a:p>
            <a:endParaRPr lang="en-US" baseline="0" dirty="0" smtClean="0"/>
          </a:p>
          <a:p>
            <a:r>
              <a:rPr lang="en-US" baseline="0" dirty="0" smtClean="0"/>
              <a:t>Next, screen kids who present with gender nonconforming behaviors (dress, play choices, identifying as the opposite sex from their natal sex, choosing a gender nonconforming name, etc).  </a:t>
            </a:r>
          </a:p>
          <a:p>
            <a:endParaRPr lang="en-US" baseline="0" dirty="0" smtClean="0"/>
          </a:p>
          <a:p>
            <a:r>
              <a:rPr lang="en-US" baseline="0" dirty="0" smtClean="0"/>
              <a:t>Also, screen kids who are expressing mood or behavior problems or may be struggling with a variety of issues, one of which is gender.</a:t>
            </a:r>
            <a:endParaRPr lang="en-US" dirty="0" smtClean="0"/>
          </a:p>
        </p:txBody>
      </p:sp>
    </p:spTree>
    <p:extLst>
      <p:ext uri="{BB962C8B-B14F-4D97-AF65-F5344CB8AC3E}">
        <p14:creationId xmlns:p14="http://schemas.microsoft.com/office/powerpoint/2010/main" val="160041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a:lstStyle/>
          <a:p>
            <a:r>
              <a:rPr lang="en-US" dirty="0" smtClean="0"/>
              <a:t>This is where clinicians can come in. What do</a:t>
            </a:r>
            <a:r>
              <a:rPr lang="en-US" baseline="0" dirty="0" smtClean="0"/>
              <a:t> you ask, and to whom?  </a:t>
            </a:r>
          </a:p>
          <a:p>
            <a:endParaRPr lang="en-US" baseline="0" dirty="0" smtClean="0"/>
          </a:p>
          <a:p>
            <a:endParaRPr lang="en-US" dirty="0" smtClean="0"/>
          </a:p>
        </p:txBody>
      </p:sp>
    </p:spTree>
    <p:extLst>
      <p:ext uri="{BB962C8B-B14F-4D97-AF65-F5344CB8AC3E}">
        <p14:creationId xmlns:p14="http://schemas.microsoft.com/office/powerpoint/2010/main" val="300661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081FA74-9608-45F8-A574-AED15B912724}" type="slidenum">
              <a:rPr lang="en-US" smtClean="0"/>
              <a:pPr/>
              <a:t>18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latin typeface="Adobe Garamond Pro"/>
              </a:rPr>
              <a:t>Awareness of being a boy or a girl begins during the first year of a child’s life, when babies typically discover their genitals. Between the ages of 1 and 2, children become conscious of physical differences between genders. By the age of 3, children are easily able to label themselves as they acquire a strong concept of self. By age 4, a child’s gender identity is stable. </a:t>
            </a:r>
          </a:p>
          <a:p>
            <a:pPr eaLnBrk="1" hangingPunct="1"/>
            <a:endParaRPr lang="en-US" dirty="0" smtClean="0">
              <a:latin typeface="Adobe Garamond Pro"/>
            </a:endParaRPr>
          </a:p>
          <a:p>
            <a:pPr eaLnBrk="1" hangingPunct="1"/>
            <a:r>
              <a:rPr lang="en-US" dirty="0" smtClean="0">
                <a:latin typeface="Adobe Garamond Pro"/>
              </a:rPr>
              <a:t>During this same time of life, children learn gender role behavior—that is, doing things "that boys do" or "that girls do.” Before the age of 3, children can differentiate sex-stereotyped toys. By 3 years of age, they have also become more aware of boy and girl activities, interests, and occupations. Many begin to play with youngsters of their own sex in activities identified with that sex. By the time they enter kindergarten, children’s gender identities are well established. </a:t>
            </a:r>
          </a:p>
          <a:p>
            <a:pPr eaLnBrk="1" hangingPunct="1"/>
            <a:endParaRPr lang="en-US" dirty="0" smtClean="0">
              <a:latin typeface="Adobe Garamond Pro"/>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dobe Garamond Pro"/>
              </a:rPr>
              <a:t>While most individuals will identify in binary “male or female,” “boy or girl,” or “man or woman” paradigms, it is important to note that some individuals’ identities might be in between these categories.</a:t>
            </a:r>
          </a:p>
          <a:p>
            <a:pPr eaLnBrk="1" hangingPunct="1"/>
            <a:endParaRPr lang="en-US" dirty="0" smtClean="0">
              <a:latin typeface="Adobe Garamond Pro"/>
            </a:endParaRPr>
          </a:p>
          <a:p>
            <a:pPr lvl="0" eaLnBrk="1" hangingPunct="1">
              <a:buFontTx/>
              <a:buNone/>
            </a:pPr>
            <a:r>
              <a:rPr lang="en-US" i="1" dirty="0" smtClean="0">
                <a:latin typeface="Adobe Garamond Pro"/>
              </a:rPr>
              <a:t>Source</a:t>
            </a:r>
            <a:r>
              <a:rPr lang="en-US" dirty="0" smtClean="0">
                <a:latin typeface="Adobe Garamond Pro"/>
              </a:rPr>
              <a:t>: American Academy of Pediatrics. (1995). CARING FOR YOUR SCHOOL-AGE CHILD: AGES 5–12. New York: Bantam Books. </a:t>
            </a:r>
          </a:p>
          <a:p>
            <a:pPr eaLnBrk="1" hangingPunct="1"/>
            <a:endParaRPr lang="en-US" dirty="0" smtClean="0">
              <a:latin typeface="Adobe Garamond Pro"/>
            </a:endParaRPr>
          </a:p>
        </p:txBody>
      </p:sp>
    </p:spTree>
    <p:extLst>
      <p:ext uri="{BB962C8B-B14F-4D97-AF65-F5344CB8AC3E}">
        <p14:creationId xmlns:p14="http://schemas.microsoft.com/office/powerpoint/2010/main" val="116517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Respectfully asking about sexual attraction</a:t>
            </a: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CCFE48-2E97-47E8-B274-4B70FDEAE3FE}" type="slidenum">
              <a:rPr lang="en-US" altLang="en-US" sz="1200">
                <a:latin typeface="Adobe Garamond Pro"/>
              </a:rPr>
              <a:pPr/>
              <a:t>19</a:t>
            </a:fld>
            <a:endParaRPr lang="en-US" altLang="en-US" sz="1200" dirty="0">
              <a:latin typeface="Adobe Garamond Pro"/>
            </a:endParaRPr>
          </a:p>
        </p:txBody>
      </p:sp>
    </p:spTree>
    <p:extLst>
      <p:ext uri="{BB962C8B-B14F-4D97-AF65-F5344CB8AC3E}">
        <p14:creationId xmlns:p14="http://schemas.microsoft.com/office/powerpoint/2010/main" val="263747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CBB7406-0B39-439E-84DD-19EEF24CB4FF}" type="slidenum">
              <a:rPr lang="en-US" smtClean="0"/>
              <a:pPr/>
              <a:t>2</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6495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Adolescents are coming out at earlier ages. Awareness of same-sex attraction begins around age 9 or 10. The average age of coming out is now 16, but it was around age 21 in the 1980s. Each person’s coming out experience is unique and it is not a single event but instead a lifelong process. An adolescent may be out at school, but not at home, they may be out to other students and teachers, but not to coaches. In each new situation they have to decide whether or not to come out.</a:t>
            </a:r>
          </a:p>
          <a:p>
            <a:endParaRPr lang="en-US" altLang="en-US" dirty="0" smtClean="0">
              <a:ea typeface="ＭＳ Ｐゴシック" pitchFamily="34" charset="-128"/>
            </a:endParaRPr>
          </a:p>
          <a:p>
            <a:r>
              <a:rPr lang="en-US" altLang="en-US" dirty="0" smtClean="0">
                <a:ea typeface="ＭＳ Ｐゴシック" pitchFamily="34" charset="-128"/>
              </a:rPr>
              <a:t>As health care providers, we need to remember that coming out can be a high risk time. When teens come out, they have a high risk of family discord, abuse, and homelessness.  </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ea typeface="ＭＳ Ｐゴシック" pitchFamily="34" charset="-128"/>
              </a:rPr>
              <a:t>Source</a:t>
            </a:r>
            <a:r>
              <a:rPr lang="en-US" altLang="en-US" dirty="0" smtClean="0">
                <a:ea typeface="ＭＳ Ｐゴシック" pitchFamily="34" charset="-128"/>
              </a:rPr>
              <a:t>:  </a:t>
            </a:r>
            <a:r>
              <a:rPr lang="en-US" altLang="en-US" sz="2000" i="0" dirty="0" smtClean="0">
                <a:latin typeface="Adobe Garamond Pro"/>
              </a:rPr>
              <a:t>*</a:t>
            </a:r>
            <a:r>
              <a:rPr lang="en-US" altLang="en-US" sz="1200" i="0" dirty="0" err="1" smtClean="0">
                <a:latin typeface="Adobe Garamond Pro"/>
              </a:rPr>
              <a:t>Cianciotto</a:t>
            </a:r>
            <a:r>
              <a:rPr lang="en-US" altLang="en-US" sz="1200" i="0" dirty="0" smtClean="0">
                <a:latin typeface="Adobe Garamond Pro"/>
              </a:rPr>
              <a:t>, J., &amp; Cahill, S. (2003). Education policy: Issues affecting lesbian, gay, bisexual, and transgender youth. New York: The National Gay and Lesbian Task Force Policy Institute.</a:t>
            </a:r>
            <a:endParaRPr lang="en-US" altLang="en-US" i="0" dirty="0" smtClean="0">
              <a:ea typeface="ＭＳ Ｐゴシック" pitchFamily="34" charset="-128"/>
            </a:endParaRPr>
          </a:p>
          <a:p>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32191F1-E1F3-45D7-BF19-F8CBE96A089C}" type="slidenum">
              <a:rPr lang="en-US" altLang="en-US" sz="1200">
                <a:latin typeface="Adobe Garamond Pro"/>
              </a:rPr>
              <a:pPr/>
              <a:t>20</a:t>
            </a:fld>
            <a:endParaRPr lang="en-US" altLang="en-US" sz="1200" dirty="0">
              <a:latin typeface="Adobe Garamond Pro"/>
            </a:endParaRPr>
          </a:p>
        </p:txBody>
      </p:sp>
    </p:spTree>
    <p:extLst>
      <p:ext uri="{BB962C8B-B14F-4D97-AF65-F5344CB8AC3E}">
        <p14:creationId xmlns:p14="http://schemas.microsoft.com/office/powerpoint/2010/main" val="4010309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2C6D366-682A-408E-86CB-1DB65F0E48CB}" type="slidenum">
              <a:rPr lang="en-US" smtClean="0"/>
              <a:pPr/>
              <a:t>21</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buFontTx/>
              <a:buChar char="•"/>
            </a:pPr>
            <a:r>
              <a:rPr lang="en-US" sz="1000" dirty="0" smtClean="0"/>
              <a:t> In recent decades, biologically-based theories have been favored by experts to explain at least part of gender identity and expression and sexual orientation.  </a:t>
            </a:r>
          </a:p>
          <a:p>
            <a:pPr eaLnBrk="1" hangingPunct="1">
              <a:buFontTx/>
              <a:buChar char="•"/>
            </a:pPr>
            <a:r>
              <a:rPr lang="en-US" sz="1000" dirty="0" smtClean="0"/>
              <a:t> The high concordance of homosexuality among monozygotic twins and the clustering of homosexuality in family pedigrees support biological models.  </a:t>
            </a:r>
          </a:p>
          <a:p>
            <a:pPr eaLnBrk="1" hangingPunct="1">
              <a:buFontTx/>
              <a:buChar char="•"/>
            </a:pPr>
            <a:r>
              <a:rPr lang="en-US" sz="1000" dirty="0" smtClean="0"/>
              <a:t> However, some gay and lesbian young people and adults believe that their sexual orientation is a choice and one that they are entitled to make.</a:t>
            </a:r>
          </a:p>
          <a:p>
            <a:pPr eaLnBrk="1" hangingPunct="1">
              <a:buFontTx/>
              <a:buChar char="•"/>
            </a:pPr>
            <a:endParaRPr lang="en-US" sz="1000" dirty="0" smtClean="0"/>
          </a:p>
          <a:p>
            <a:pPr eaLnBrk="1" hangingPunct="1">
              <a:buFontTx/>
              <a:buChar char="•"/>
            </a:pPr>
            <a:r>
              <a:rPr lang="en-US" sz="1000" dirty="0" smtClean="0"/>
              <a:t> There is no scientific evidence that sexual orientation is influenced by:</a:t>
            </a:r>
          </a:p>
          <a:p>
            <a:pPr lvl="1" eaLnBrk="1" hangingPunct="1">
              <a:spcBef>
                <a:spcPct val="40000"/>
              </a:spcBef>
            </a:pPr>
            <a:r>
              <a:rPr lang="en-US" sz="1000" dirty="0" smtClean="0"/>
              <a:t>Parenting</a:t>
            </a:r>
          </a:p>
          <a:p>
            <a:pPr lvl="1" eaLnBrk="1" hangingPunct="1">
              <a:spcBef>
                <a:spcPct val="40000"/>
              </a:spcBef>
            </a:pPr>
            <a:r>
              <a:rPr lang="en-US" sz="1000" dirty="0" smtClean="0"/>
              <a:t>Sexual abuse</a:t>
            </a:r>
          </a:p>
          <a:p>
            <a:pPr lvl="1" eaLnBrk="1" hangingPunct="1">
              <a:spcBef>
                <a:spcPct val="40000"/>
              </a:spcBef>
            </a:pPr>
            <a:r>
              <a:rPr lang="en-US" sz="1000" dirty="0" smtClean="0"/>
              <a:t>Other adverse life events</a:t>
            </a:r>
          </a:p>
          <a:p>
            <a:pPr lvl="1" eaLnBrk="1" hangingPunct="1">
              <a:spcBef>
                <a:spcPct val="40000"/>
              </a:spcBef>
            </a:pPr>
            <a:endParaRPr lang="en-US" sz="1000" dirty="0" smtClean="0"/>
          </a:p>
          <a:p>
            <a:pPr lvl="0" eaLnBrk="1" hangingPunct="1">
              <a:buFontTx/>
              <a:buNone/>
            </a:pPr>
            <a:r>
              <a:rPr lang="en-US" sz="1000" i="1" dirty="0" smtClean="0"/>
              <a:t>Sources</a:t>
            </a:r>
            <a:r>
              <a:rPr lang="en-US" sz="1000" dirty="0" smtClean="0"/>
              <a:t>: </a:t>
            </a:r>
          </a:p>
          <a:p>
            <a:pPr lvl="2" eaLnBrk="1" hangingPunct="1">
              <a:buFontTx/>
              <a:buChar char="•"/>
            </a:pPr>
            <a:r>
              <a:rPr lang="en-US" sz="1000" dirty="0" smtClean="0"/>
              <a:t> </a:t>
            </a:r>
            <a:r>
              <a:rPr lang="en-US" sz="1000" dirty="0" err="1" smtClean="0"/>
              <a:t>Frankowski</a:t>
            </a:r>
            <a:r>
              <a:rPr lang="en-US" sz="1000" dirty="0" smtClean="0"/>
              <a:t> B. Sexual Orientation and Adolescents. </a:t>
            </a:r>
            <a:r>
              <a:rPr lang="en-US" sz="1000" i="1" dirty="0" smtClean="0"/>
              <a:t>Pediatrics </a:t>
            </a:r>
            <a:r>
              <a:rPr lang="en-US" sz="1000" dirty="0" smtClean="0"/>
              <a:t>2004;113:1827–1832. </a:t>
            </a:r>
          </a:p>
          <a:p>
            <a:pPr lvl="2" eaLnBrk="1" hangingPunct="1">
              <a:buFontTx/>
              <a:buChar char="•"/>
            </a:pPr>
            <a:r>
              <a:rPr lang="en-US" sz="1000" dirty="0" smtClean="0"/>
              <a:t> Rowlett JD, Patel D, </a:t>
            </a:r>
            <a:r>
              <a:rPr lang="en-US" sz="1000" dirty="0" err="1" smtClean="0"/>
              <a:t>Greydanus</a:t>
            </a:r>
            <a:r>
              <a:rPr lang="en-US" sz="1000" dirty="0" smtClean="0"/>
              <a:t> DE. Homosexuality. In: </a:t>
            </a:r>
            <a:r>
              <a:rPr lang="en-US" sz="1000" dirty="0" err="1" smtClean="0"/>
              <a:t>Greydanus</a:t>
            </a:r>
            <a:r>
              <a:rPr lang="en-US" sz="1000" dirty="0" smtClean="0"/>
              <a:t> DE, </a:t>
            </a:r>
            <a:r>
              <a:rPr lang="en-US" sz="1000" dirty="0" err="1" smtClean="0"/>
              <a:t>Wolraich</a:t>
            </a:r>
            <a:r>
              <a:rPr lang="en-US" sz="1000" dirty="0" smtClean="0"/>
              <a:t> ML, eds. </a:t>
            </a:r>
            <a:r>
              <a:rPr lang="en-US" sz="1000" i="1" dirty="0" smtClean="0"/>
              <a:t>Behavioral Pediatrics. </a:t>
            </a:r>
            <a:r>
              <a:rPr lang="en-US" sz="1000" dirty="0" smtClean="0"/>
              <a:t>New York, NY: Speinger-Verlag;1992:37–54.</a:t>
            </a:r>
          </a:p>
          <a:p>
            <a:pPr lvl="2" eaLnBrk="1" hangingPunct="1">
              <a:buFontTx/>
              <a:buChar char="•"/>
            </a:pPr>
            <a:r>
              <a:rPr lang="en-US" sz="1000" dirty="0" smtClean="0"/>
              <a:t> </a:t>
            </a:r>
            <a:r>
              <a:rPr lang="en-US" sz="1000" dirty="0" err="1" smtClean="0"/>
              <a:t>Savid</a:t>
            </a:r>
            <a:r>
              <a:rPr lang="en-US" sz="1000" dirty="0" smtClean="0"/>
              <a:t>-Williams RC. Theoretical perspectives accounting for adolescent homosexuality. </a:t>
            </a:r>
            <a:r>
              <a:rPr lang="en-US" sz="1000" i="1" dirty="0" smtClean="0"/>
              <a:t>J </a:t>
            </a:r>
            <a:r>
              <a:rPr lang="en-US" sz="1000" i="1" dirty="0" err="1" smtClean="0"/>
              <a:t>Adolesc</a:t>
            </a:r>
            <a:r>
              <a:rPr lang="en-US" sz="1000" i="1" dirty="0" smtClean="0"/>
              <a:t> Health Care.</a:t>
            </a:r>
            <a:r>
              <a:rPr lang="en-US" sz="1000" dirty="0" smtClean="0"/>
              <a:t> 1988;9:95–104.</a:t>
            </a:r>
          </a:p>
        </p:txBody>
      </p:sp>
    </p:spTree>
    <p:extLst>
      <p:ext uri="{BB962C8B-B14F-4D97-AF65-F5344CB8AC3E}">
        <p14:creationId xmlns:p14="http://schemas.microsoft.com/office/powerpoint/2010/main" val="331947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MMWR, August 12, 2016, Volume 65, No.9</a:t>
            </a:r>
          </a:p>
          <a:p>
            <a:r>
              <a:rPr lang="en-US" dirty="0" smtClean="0"/>
              <a:t>http://www.cdc.gov/mmwr/volumes/65/ss/pdfs/ss6509.pdf</a:t>
            </a:r>
          </a:p>
          <a:p>
            <a:endParaRPr lang="en-US" dirty="0" smtClean="0"/>
          </a:p>
          <a:p>
            <a:r>
              <a:rPr lang="en-US" dirty="0" smtClean="0"/>
              <a:t>Nationwide, 88.8% of students identified as heterosexual, 2.0% identified as gay or lesbian, 6.0% identified as bisexual, and 3.2% were not sure of their sexual identity (Table 3). Across 25 states, from 84.4% to 91.1% (median: 87.4%) of students identified as heterosexual, from 0.8% to 4.4% (median: 2.7%) identified as gay or lesbian, from 4.8% to 8.1% (median 6.4%) identified as bisexual, and from 2.8% to 4.9% (median: 4.0%) were not sure of their sexual identity. Across 19 large urban school districts, from 77.6% to 89.7% (median: 86.0%) of students identified as heterosexual, from 1.4% to 7.6% (median: 3.1%) identified as gay or lesbian, from 4.3% to 10.8% (median: 6.5%) identified as bisexual, and from 3.2% to 5.8% (median: 4.5%) were not sure of their sexual identity</a:t>
            </a:r>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22</a:t>
            </a:fld>
            <a:endParaRPr lang="en-US" dirty="0"/>
          </a:p>
        </p:txBody>
      </p:sp>
    </p:spTree>
    <p:extLst>
      <p:ext uri="{BB962C8B-B14F-4D97-AF65-F5344CB8AC3E}">
        <p14:creationId xmlns:p14="http://schemas.microsoft.com/office/powerpoint/2010/main" val="1376817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MMWR, August 12, 2016, Volume 65, No.9</a:t>
            </a:r>
          </a:p>
          <a:p>
            <a:r>
              <a:rPr lang="en-US" dirty="0" smtClean="0"/>
              <a:t>http://www.cdc.gov/mmwr/volumes/65/ss/pdfs/ss6509.pdf</a:t>
            </a:r>
          </a:p>
          <a:p>
            <a:endParaRPr lang="en-US" dirty="0" smtClean="0"/>
          </a:p>
          <a:p>
            <a:r>
              <a:rPr lang="en-US" dirty="0" smtClean="0"/>
              <a:t>44=25 states +19 school districts asked questions about sexual orientation/sexual minority status. </a:t>
            </a:r>
          </a:p>
          <a:p>
            <a:endParaRPr lang="en-US" dirty="0" smtClean="0"/>
          </a:p>
          <a:p>
            <a:r>
              <a:rPr lang="en-US" dirty="0" smtClean="0"/>
              <a:t>Two questions on the standard questionnaire and national questionnaire measured sexual minority status. </a:t>
            </a:r>
            <a:r>
              <a:rPr lang="en-US" b="1" dirty="0" smtClean="0"/>
              <a:t>Sexual identity was ascertained with the following question: “Which of the following best describes you?” Response options were “heterosexual (straight),” “gay or lesbian,” “bisexual,” and “not sure.” All 25 states and 19 large urban school districts included this question. </a:t>
            </a:r>
            <a:r>
              <a:rPr lang="en-US" dirty="0" smtClean="0"/>
              <a:t>Sex of sexual contacts was ascertained with: “During your life, with whom have you had sexual contact?” Response options were “I have never had sexual contact,” “females,” “males,” and “females and males.” No definition was provided for sexual contact. All but two (Arizona and North Dakota) of the 25 states and all 19 large urban school districts included this question.</a:t>
            </a:r>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23</a:t>
            </a:fld>
            <a:endParaRPr lang="en-US" dirty="0"/>
          </a:p>
        </p:txBody>
      </p:sp>
    </p:spTree>
    <p:extLst>
      <p:ext uri="{BB962C8B-B14F-4D97-AF65-F5344CB8AC3E}">
        <p14:creationId xmlns:p14="http://schemas.microsoft.com/office/powerpoint/2010/main" val="245941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B19224-90DB-472B-96E2-69DD35F9AED8}" type="slidenum">
              <a:rPr lang="en-US" smtClean="0"/>
              <a:pPr>
                <a:defRPr/>
              </a:pPr>
              <a:t>24</a:t>
            </a:fld>
            <a:endParaRPr lang="en-US" dirty="0"/>
          </a:p>
        </p:txBody>
      </p:sp>
    </p:spTree>
    <p:extLst>
      <p:ext uri="{BB962C8B-B14F-4D97-AF65-F5344CB8AC3E}">
        <p14:creationId xmlns:p14="http://schemas.microsoft.com/office/powerpoint/2010/main" val="3669295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F9CF433D-2AFD-4F71-8BFC-5B4A3E1201CD}" type="slidenum">
              <a:rPr lang="en-US" smtClean="0">
                <a:cs typeface="Arial" charset="0"/>
              </a:rPr>
              <a:pPr/>
              <a:t>25</a:t>
            </a:fld>
            <a:endParaRPr lang="en-US" dirty="0" smtClean="0">
              <a:cs typeface="Arial" charset="0"/>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1924247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There are several ways to ask this question, but this one defines sexual behaviors so the patients understand what we are asking about. Many teens may not consider oral sex sexual behavior, but 45% of females and 48% of males ages 15–19 have had oral sex.</a:t>
            </a:r>
          </a:p>
          <a:p>
            <a:endParaRPr lang="en-US" altLang="en-US" dirty="0" smtClean="0">
              <a:ea typeface="ＭＳ Ｐゴシック" pitchFamily="34" charset="-128"/>
            </a:endParaRPr>
          </a:p>
          <a:p>
            <a:r>
              <a:rPr lang="en-US" altLang="en-US" i="0" dirty="0" smtClean="0">
                <a:ea typeface="ＭＳ Ｐゴシック" pitchFamily="34" charset="-128"/>
              </a:rPr>
              <a:t>Source: Copen</a:t>
            </a:r>
            <a:r>
              <a:rPr lang="en-US" altLang="en-US" dirty="0" smtClean="0">
                <a:ea typeface="ＭＳ Ｐゴシック" pitchFamily="34" charset="-128"/>
              </a:rPr>
              <a:t> CE, Chandra A, Martinez G. Prevalence and timing of oral sex with opposite-sex partners among females and males aged 15–24 years: United States, 2007–2010. </a:t>
            </a:r>
            <a:r>
              <a:rPr lang="en-US" altLang="en-US" i="1" dirty="0" smtClean="0">
                <a:ea typeface="ＭＳ Ｐゴシック" pitchFamily="34" charset="-128"/>
              </a:rPr>
              <a:t>National health statistics reports</a:t>
            </a:r>
            <a:r>
              <a:rPr lang="en-US" altLang="en-US" dirty="0" smtClean="0">
                <a:ea typeface="ＭＳ Ｐゴシック" pitchFamily="34" charset="-128"/>
              </a:rPr>
              <a:t>; no 56. Hyattsville, MD: National Center for Health Statistics. 2012. </a:t>
            </a:r>
          </a:p>
        </p:txBody>
      </p:sp>
      <p:sp>
        <p:nvSpPr>
          <p:cNvPr id="95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111878-858F-4FE9-9968-F0BAE9ECC807}" type="slidenum">
              <a:rPr lang="en-US" altLang="en-US" sz="1200">
                <a:latin typeface="Adobe Garamond Pro"/>
              </a:rPr>
              <a:pPr/>
              <a:t>26</a:t>
            </a:fld>
            <a:endParaRPr lang="en-US" altLang="en-US" sz="1200" dirty="0">
              <a:latin typeface="Adobe Garamond Pro"/>
            </a:endParaRPr>
          </a:p>
        </p:txBody>
      </p:sp>
    </p:spTree>
    <p:extLst>
      <p:ext uri="{BB962C8B-B14F-4D97-AF65-F5344CB8AC3E}">
        <p14:creationId xmlns:p14="http://schemas.microsoft.com/office/powerpoint/2010/main" val="958751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Source:  MMWR, August 12, 2016, Volume 65, No.9</a:t>
            </a:r>
          </a:p>
          <a:p>
            <a:r>
              <a:rPr lang="fr-FR" dirty="0" smtClean="0"/>
              <a:t>http://www.cdc.gov/mmwr/volumes/65/ss/pdfs/ss6509.pdf</a:t>
            </a:r>
          </a:p>
          <a:p>
            <a:endParaRPr lang="en-US" dirty="0" smtClean="0"/>
          </a:p>
          <a:p>
            <a:r>
              <a:rPr lang="en-US" dirty="0" smtClean="0"/>
              <a:t>Orientation does not equal</a:t>
            </a:r>
            <a:r>
              <a:rPr lang="en-US" baseline="0" dirty="0" smtClean="0"/>
              <a:t> behavior!!!!</a:t>
            </a:r>
          </a:p>
          <a:p>
            <a:endParaRPr lang="en-US" baseline="0" dirty="0" smtClean="0"/>
          </a:p>
          <a:p>
            <a:r>
              <a:rPr lang="en-US" baseline="0" dirty="0" smtClean="0"/>
              <a:t>Nationwide, among students who had sexual contact with only the opposite sex, 95.7% identified as heterosexual; 2.8% identified as gay, lesbian, or bisexual; and 1.5% were not sure of their sexual identity. Nationwide, among students who had sexual contact with only the same sex or with both sexes, 25.0% identified as heterosexual; 61.4% identified as gay, lesbian, or bisexual; and 13.6% were not sure of their sexual identity. </a:t>
            </a:r>
            <a:r>
              <a:rPr lang="en-US" dirty="0" smtClean="0"/>
              <a:t>Nationwide, among students who had no sexual contact, 90.8% identified as heterosexual; 5.8% identified as gay, lesbian, or bisexual; and 3.3% were not sure of their sexual identity.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27</a:t>
            </a:fld>
            <a:endParaRPr lang="en-US" dirty="0"/>
          </a:p>
        </p:txBody>
      </p:sp>
    </p:spTree>
    <p:extLst>
      <p:ext uri="{BB962C8B-B14F-4D97-AF65-F5344CB8AC3E}">
        <p14:creationId xmlns:p14="http://schemas.microsoft.com/office/powerpoint/2010/main" val="106724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MMWR, August 12, 2016, Volume 65, No.9</a:t>
            </a:r>
          </a:p>
          <a:p>
            <a:r>
              <a:rPr lang="en-US" dirty="0" smtClean="0"/>
              <a:t>http://www.cdc.gov/mmwr/volumes/65/ss/pdfs/ss6509.pdf</a:t>
            </a:r>
          </a:p>
          <a:p>
            <a:r>
              <a:rPr lang="en-US" dirty="0" smtClean="0"/>
              <a:t>2015 YRBSS</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28</a:t>
            </a:fld>
            <a:endParaRPr lang="en-US" dirty="0"/>
          </a:p>
        </p:txBody>
      </p:sp>
    </p:spTree>
    <p:extLst>
      <p:ext uri="{BB962C8B-B14F-4D97-AF65-F5344CB8AC3E}">
        <p14:creationId xmlns:p14="http://schemas.microsoft.com/office/powerpoint/2010/main" val="118762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E5280DD-DFE8-4B2B-BD21-2D51BF720A3B}" type="slidenum">
              <a:rPr lang="en-US" smtClean="0"/>
              <a:pPr/>
              <a:t>29</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0469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Citation:</a:t>
            </a:r>
            <a:r>
              <a:rPr lang="en-US" baseline="0" dirty="0" smtClean="0"/>
              <a:t>  Olson, </a:t>
            </a:r>
            <a:r>
              <a:rPr lang="en-US" baseline="0" dirty="0" err="1" smtClean="0"/>
              <a:t>Forcier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u="none" dirty="0" smtClean="0"/>
              <a:t>Definitions:</a:t>
            </a:r>
            <a:endParaRPr lang="en-US" b="1" u="none" baseline="0" dirty="0" smtClean="0"/>
          </a:p>
          <a:p>
            <a:r>
              <a:rPr lang="en-US" b="1" baseline="0" dirty="0" smtClean="0"/>
              <a:t>natal gender or biologic gender</a:t>
            </a:r>
            <a:r>
              <a:rPr lang="en-US" baseline="0" dirty="0" smtClean="0"/>
              <a:t>—this relates to one’s brain, hormones, body parts; their gender assigned at birth.</a:t>
            </a:r>
          </a:p>
          <a:p>
            <a:r>
              <a:rPr lang="en-US" b="1" baseline="0" dirty="0" smtClean="0"/>
              <a:t>Gender identity </a:t>
            </a:r>
            <a:r>
              <a:rPr lang="en-US" baseline="0" dirty="0" smtClean="0"/>
              <a:t>is one’s basic sense of self</a:t>
            </a:r>
          </a:p>
          <a:p>
            <a:r>
              <a:rPr lang="en-US" b="1" baseline="0" dirty="0" smtClean="0"/>
              <a:t>Gender expression </a:t>
            </a:r>
            <a:r>
              <a:rPr lang="en-US" baseline="0" dirty="0" smtClean="0"/>
              <a:t>is the way in which one acts, presents themselves, and communicates (clothes, hair, etc.).</a:t>
            </a:r>
          </a:p>
          <a:p>
            <a:endParaRPr lang="en-US" dirty="0" smtClean="0"/>
          </a:p>
        </p:txBody>
      </p:sp>
    </p:spTree>
    <p:extLst>
      <p:ext uri="{BB962C8B-B14F-4D97-AF65-F5344CB8AC3E}">
        <p14:creationId xmlns:p14="http://schemas.microsoft.com/office/powerpoint/2010/main" val="86458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68E14CDD-D30E-4239-8313-5F8F68AD15C4}" type="slidenum">
              <a:rPr lang="en-US" smtClean="0"/>
              <a:pPr/>
              <a:t>30</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74297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u="sng" dirty="0" smtClean="0">
                <a:hlinkClick r:id="rId3" tooltip="JAMA pediatrics."/>
              </a:rPr>
              <a:t>JAMA </a:t>
            </a:r>
            <a:r>
              <a:rPr lang="en-US" b="0" u="sng" dirty="0" err="1" smtClean="0">
                <a:hlinkClick r:id="rId3" tooltip="JAMA pediatrics."/>
              </a:rPr>
              <a:t>Pediatr</a:t>
            </a:r>
            <a:r>
              <a:rPr lang="en-US" b="0" u="sng" dirty="0" smtClean="0">
                <a:hlinkClick r:id="rId3" tooltip="JAMA pediatrics."/>
              </a:rPr>
              <a:t>.</a:t>
            </a:r>
            <a:r>
              <a:rPr lang="en-US" b="0" dirty="0" smtClean="0"/>
              <a:t> 2014 Feb;168(2):163-9. </a:t>
            </a:r>
            <a:r>
              <a:rPr lang="en-US" b="0" dirty="0" err="1" smtClean="0"/>
              <a:t>doi</a:t>
            </a:r>
            <a:r>
              <a:rPr lang="en-US" b="0" dirty="0" smtClean="0"/>
              <a:t>: 10.1001/jamapediatrics.2013.4338.</a:t>
            </a:r>
          </a:p>
          <a:p>
            <a:pPr>
              <a:defRPr/>
            </a:pPr>
            <a:r>
              <a:rPr lang="en-US" b="0" dirty="0" smtClean="0"/>
              <a:t>Sexuality talk during adolescent health maintenance visits.</a:t>
            </a:r>
          </a:p>
          <a:p>
            <a:pPr>
              <a:defRPr/>
            </a:pPr>
            <a:r>
              <a:rPr lang="en-US" b="0" u="sng" dirty="0" smtClean="0">
                <a:hlinkClick r:id="rId4" invalidUrl="http://www.ncbi.nlm.nih.gov/pubmed?term=Alexander SC[Author]&amp;cauthor=true&amp;cauthor_uid=24378686"/>
              </a:rPr>
              <a:t>Alexander SC</a:t>
            </a:r>
            <a:r>
              <a:rPr lang="en-US" b="0" baseline="30000" dirty="0" smtClean="0"/>
              <a:t>1</a:t>
            </a:r>
            <a:r>
              <a:rPr lang="en-US" b="0" dirty="0" smtClean="0"/>
              <a:t>, </a:t>
            </a:r>
            <a:r>
              <a:rPr lang="en-US" b="0" u="sng" dirty="0" err="1" smtClean="0">
                <a:hlinkClick r:id="rId5" invalidUrl="http://www.ncbi.nlm.nih.gov/pubmed?term=Fortenberry JD[Author]&amp;cauthor=true&amp;cauthor_uid=24378686"/>
              </a:rPr>
              <a:t>Fortenberry</a:t>
            </a:r>
            <a:r>
              <a:rPr lang="en-US" b="0" u="sng" dirty="0" smtClean="0">
                <a:hlinkClick r:id="rId6" invalidUrl="http://www.ncbi.nlm.nih.gov/pubmed?term=Fortenberry JD[Author]&amp;cauthor=true&amp;cauthor_uid=24378686"/>
              </a:rPr>
              <a:t> JD</a:t>
            </a:r>
            <a:r>
              <a:rPr lang="en-US" b="0" baseline="30000" dirty="0" smtClean="0"/>
              <a:t>2</a:t>
            </a:r>
            <a:r>
              <a:rPr lang="en-US" b="0" dirty="0" smtClean="0"/>
              <a:t>, </a:t>
            </a:r>
            <a:r>
              <a:rPr lang="en-US" b="0" u="sng" dirty="0" err="1" smtClean="0">
                <a:hlinkClick r:id="rId7" invalidUrl="http://www.ncbi.nlm.nih.gov/pubmed?term=Pollak KI[Author]&amp;cauthor=true&amp;cauthor_uid=24378686"/>
              </a:rPr>
              <a:t>Pollak</a:t>
            </a:r>
            <a:r>
              <a:rPr lang="en-US" b="0" u="sng" dirty="0" smtClean="0">
                <a:hlinkClick r:id="rId8" invalidUrl="http://www.ncbi.nlm.nih.gov/pubmed?term=Pollak KI[Author]&amp;cauthor=true&amp;cauthor_uid=24378686"/>
              </a:rPr>
              <a:t> KI</a:t>
            </a:r>
            <a:r>
              <a:rPr lang="en-US" b="0" baseline="30000" dirty="0" smtClean="0"/>
              <a:t>3</a:t>
            </a:r>
            <a:r>
              <a:rPr lang="en-US" b="0" dirty="0" smtClean="0"/>
              <a:t>, </a:t>
            </a:r>
            <a:r>
              <a:rPr lang="en-US" b="0" u="sng" dirty="0" err="1" smtClean="0">
                <a:hlinkClick r:id="rId9" invalidUrl="http://www.ncbi.nlm.nih.gov/pubmed?term=Bravender T[Author]&amp;cauthor=true&amp;cauthor_uid=24378686"/>
              </a:rPr>
              <a:t>Bravender</a:t>
            </a:r>
            <a:r>
              <a:rPr lang="en-US" b="0" u="sng" dirty="0" smtClean="0">
                <a:hlinkClick r:id="rId10" invalidUrl="http://www.ncbi.nlm.nih.gov/pubmed?term=Bravender T[Author]&amp;cauthor=true&amp;cauthor_uid=24378686"/>
              </a:rPr>
              <a:t> T</a:t>
            </a:r>
            <a:r>
              <a:rPr lang="en-US" b="0" baseline="30000" dirty="0" smtClean="0"/>
              <a:t>4</a:t>
            </a:r>
            <a:r>
              <a:rPr lang="en-US" b="0" dirty="0" smtClean="0"/>
              <a:t>, </a:t>
            </a:r>
            <a:r>
              <a:rPr lang="en-US" b="0" u="sng" dirty="0" smtClean="0">
                <a:hlinkClick r:id="rId11" invalidUrl="http://www.ncbi.nlm.nih.gov/pubmed?term=Davis JK[Author]&amp;cauthor=true&amp;cauthor_uid=24378686"/>
              </a:rPr>
              <a:t>Davis JK</a:t>
            </a:r>
            <a:r>
              <a:rPr lang="en-US" b="0" baseline="30000" dirty="0" smtClean="0"/>
              <a:t>5</a:t>
            </a:r>
            <a:r>
              <a:rPr lang="en-US" b="0" dirty="0" smtClean="0"/>
              <a:t>, </a:t>
            </a:r>
            <a:r>
              <a:rPr lang="en-US" b="0" u="sng" dirty="0" err="1" smtClean="0">
                <a:hlinkClick r:id="rId12" invalidUrl="http://www.ncbi.nlm.nih.gov/pubmed?term=Ostbye T[Author]&amp;cauthor=true&amp;cauthor_uid=24378686"/>
              </a:rPr>
              <a:t>Ostbye</a:t>
            </a:r>
            <a:r>
              <a:rPr lang="en-US" b="0" u="sng" dirty="0" smtClean="0">
                <a:hlinkClick r:id="rId13" invalidUrl="http://www.ncbi.nlm.nih.gov/pubmed?term=Ostbye T[Author]&amp;cauthor=true&amp;cauthor_uid=24378686"/>
              </a:rPr>
              <a:t> T</a:t>
            </a:r>
            <a:r>
              <a:rPr lang="en-US" b="0" baseline="30000" dirty="0" smtClean="0"/>
              <a:t>6</a:t>
            </a:r>
            <a:r>
              <a:rPr lang="en-US" b="0" dirty="0" smtClean="0"/>
              <a:t>, </a:t>
            </a:r>
            <a:r>
              <a:rPr lang="en-US" b="0" u="sng" dirty="0" err="1" smtClean="0">
                <a:hlinkClick r:id="rId14" invalidUrl="http://www.ncbi.nlm.nih.gov/pubmed?term=Tulsky JA[Author]&amp;cauthor=true&amp;cauthor_uid=24378686"/>
              </a:rPr>
              <a:t>Tulsky</a:t>
            </a:r>
            <a:r>
              <a:rPr lang="en-US" b="0" u="sng" dirty="0" smtClean="0">
                <a:hlinkClick r:id="rId15" invalidUrl="http://www.ncbi.nlm.nih.gov/pubmed?term=Tulsky JA[Author]&amp;cauthor=true&amp;cauthor_uid=24378686"/>
              </a:rPr>
              <a:t> JA</a:t>
            </a:r>
            <a:r>
              <a:rPr lang="en-US" b="0" baseline="30000" dirty="0" smtClean="0"/>
              <a:t>1</a:t>
            </a:r>
            <a:r>
              <a:rPr lang="en-US" b="0" dirty="0" smtClean="0"/>
              <a:t>, </a:t>
            </a:r>
            <a:r>
              <a:rPr lang="en-US" b="0" u="sng" dirty="0" smtClean="0">
                <a:hlinkClick r:id="rId16" invalidUrl="http://www.ncbi.nlm.nih.gov/pubmed?term=Dolor RJ[Author]&amp;cauthor=true&amp;cauthor_uid=24378686"/>
              </a:rPr>
              <a:t>Dolor RJ</a:t>
            </a:r>
            <a:r>
              <a:rPr lang="en-US" b="0" baseline="30000" dirty="0" smtClean="0"/>
              <a:t>5</a:t>
            </a:r>
            <a:r>
              <a:rPr lang="en-US" b="0" dirty="0" smtClean="0"/>
              <a:t>,</a:t>
            </a:r>
            <a:r>
              <a:rPr lang="en-US" b="0" u="sng" dirty="0" smtClean="0">
                <a:hlinkClick r:id="rId17" invalidUrl="http://www.ncbi.nlm.nih.gov/pubmed?term=Shields CG[Author]&amp;cauthor=true&amp;cauthor_uid=24378686"/>
              </a:rPr>
              <a:t>Shields CG</a:t>
            </a:r>
            <a:r>
              <a:rPr lang="en-US" b="0" baseline="30000" dirty="0" smtClean="0"/>
              <a:t>7</a:t>
            </a:r>
            <a:r>
              <a:rPr lang="en-US" b="0" dirty="0" smtClean="0"/>
              <a:t>.</a:t>
            </a:r>
          </a:p>
          <a:p>
            <a:pPr>
              <a:defRPr/>
            </a:pPr>
            <a:r>
              <a:rPr lang="en-US" b="0" dirty="0" smtClean="0"/>
              <a:t>Physicians may be important sources of sexuality information and preventive services, and one-on-one confidential time during health maintenance visits is recommended to allow discussions of sexual development, behavior, and risk reduction. However, little is known about the occurrence and characteristics of physician-adolescent discussions about sexuality.</a:t>
            </a:r>
          </a:p>
          <a:p>
            <a:pPr>
              <a:defRPr/>
            </a:pPr>
            <a:r>
              <a:rPr lang="en-US" b="0" cap="all" dirty="0" smtClean="0"/>
              <a:t>OBJECTIVE:</a:t>
            </a:r>
          </a:p>
          <a:p>
            <a:pPr>
              <a:defRPr/>
            </a:pPr>
            <a:r>
              <a:rPr lang="en-US" b="0" dirty="0" smtClean="0"/>
              <a:t>To examine predictors of time spent discussing sexuality, level of adolescent participation, and physician and patient characteristics associated with sexuality discussions during health maintenance visits by early and middle adolescents.</a:t>
            </a:r>
          </a:p>
          <a:p>
            <a:pPr>
              <a:defRPr/>
            </a:pPr>
            <a:endParaRPr lang="en-US" b="0" dirty="0" smtClean="0"/>
          </a:p>
          <a:p>
            <a:pPr>
              <a:defRPr/>
            </a:pPr>
            <a:endParaRPr lang="en-US" b="0" dirty="0" smtClean="0"/>
          </a:p>
          <a:p>
            <a:pPr>
              <a:defRPr/>
            </a:pPr>
            <a:endParaRPr lang="en-US" b="0" dirty="0" smtClean="0"/>
          </a:p>
          <a:p>
            <a:pPr>
              <a:defRPr/>
            </a:pPr>
            <a:endParaRPr lang="en-US" b="0" dirty="0" smtClean="0"/>
          </a:p>
          <a:p>
            <a:pPr>
              <a:defRPr/>
            </a:pPr>
            <a:endParaRPr lang="en-US" b="0" dirty="0" smtClean="0"/>
          </a:p>
          <a:p>
            <a:pPr>
              <a:defRPr/>
            </a:pPr>
            <a:endParaRPr lang="en-US" b="0" dirty="0" smtClean="0"/>
          </a:p>
          <a:p>
            <a:pPr>
              <a:defRPr/>
            </a:pPr>
            <a:r>
              <a:rPr lang="en-US" b="0" u="sng" dirty="0" err="1" smtClean="0">
                <a:hlinkClick r:id="rId18" tooltip="PloS one."/>
              </a:rPr>
              <a:t>PLoS</a:t>
            </a:r>
            <a:r>
              <a:rPr lang="en-US" b="0" u="sng" dirty="0" smtClean="0">
                <a:hlinkClick r:id="rId18" tooltip="PloS one."/>
              </a:rPr>
              <a:t> One.</a:t>
            </a:r>
            <a:r>
              <a:rPr lang="en-US" b="0" dirty="0" smtClean="0"/>
              <a:t> 2014 Sep 8;9(9):e107104. </a:t>
            </a:r>
            <a:r>
              <a:rPr lang="en-US" b="0" dirty="0" err="1" smtClean="0"/>
              <a:t>doi</a:t>
            </a:r>
            <a:r>
              <a:rPr lang="en-US" b="0" dirty="0" smtClean="0"/>
              <a:t>: 10.1371/journal.pone.0107104. </a:t>
            </a:r>
            <a:r>
              <a:rPr lang="en-US" b="0" dirty="0" err="1" smtClean="0"/>
              <a:t>eCollection</a:t>
            </a:r>
            <a:r>
              <a:rPr lang="en-US" b="0" dirty="0" smtClean="0"/>
              <a:t> 2014.</a:t>
            </a:r>
          </a:p>
          <a:p>
            <a:pPr>
              <a:defRPr/>
            </a:pPr>
            <a:r>
              <a:rPr lang="en-US" b="0" dirty="0" smtClean="0"/>
              <a:t>Do ask, do tell: high levels of acceptability by patients of routine collection of sexual orientation and gender identity data in four diverse American community health centers.</a:t>
            </a:r>
          </a:p>
          <a:p>
            <a:pPr>
              <a:defRPr/>
            </a:pPr>
            <a:r>
              <a:rPr lang="en-US" b="0" u="sng" dirty="0" smtClean="0">
                <a:hlinkClick r:id="rId19" invalidUrl="http://www.ncbi.nlm.nih.gov/pubmed?term=Cahill S[Author]&amp;cauthor=true&amp;cauthor_uid=25198577"/>
              </a:rPr>
              <a:t>Cahill S</a:t>
            </a:r>
            <a:r>
              <a:rPr lang="en-US" b="0" baseline="30000" dirty="0" smtClean="0"/>
              <a:t>1</a:t>
            </a:r>
            <a:r>
              <a:rPr lang="en-US" b="0" dirty="0" smtClean="0"/>
              <a:t>, </a:t>
            </a:r>
            <a:r>
              <a:rPr lang="en-US" b="0" u="sng" dirty="0" err="1" smtClean="0">
                <a:hlinkClick r:id="rId20" invalidUrl="http://www.ncbi.nlm.nih.gov/pubmed?term=Singal R[Author]&amp;cauthor=true&amp;cauthor_uid=25198577"/>
              </a:rPr>
              <a:t>Singal</a:t>
            </a:r>
            <a:r>
              <a:rPr lang="en-US" b="0" u="sng" dirty="0" smtClean="0">
                <a:hlinkClick r:id="rId21" invalidUrl="http://www.ncbi.nlm.nih.gov/pubmed?term=Singal R[Author]&amp;cauthor=true&amp;cauthor_uid=25198577"/>
              </a:rPr>
              <a:t> R</a:t>
            </a:r>
            <a:r>
              <a:rPr lang="en-US" b="0" baseline="30000" dirty="0" smtClean="0"/>
              <a:t>2</a:t>
            </a:r>
            <a:r>
              <a:rPr lang="en-US" b="0" dirty="0" smtClean="0"/>
              <a:t>, </a:t>
            </a:r>
            <a:r>
              <a:rPr lang="en-US" b="0" u="sng" dirty="0" smtClean="0">
                <a:hlinkClick r:id="rId22" invalidUrl="http://www.ncbi.nlm.nih.gov/pubmed?term=Grasso C[Author]&amp;cauthor=true&amp;cauthor_uid=25198577"/>
              </a:rPr>
              <a:t>Grasso C</a:t>
            </a:r>
            <a:r>
              <a:rPr lang="en-US" b="0" baseline="30000" dirty="0" smtClean="0"/>
              <a:t>2</a:t>
            </a:r>
            <a:r>
              <a:rPr lang="en-US" b="0" dirty="0" smtClean="0"/>
              <a:t>, </a:t>
            </a:r>
            <a:r>
              <a:rPr lang="en-US" b="0" u="sng" dirty="0" smtClean="0">
                <a:hlinkClick r:id="rId23" invalidUrl="http://www.ncbi.nlm.nih.gov/pubmed?term=King D[Author]&amp;cauthor=true&amp;cauthor_uid=25198577"/>
              </a:rPr>
              <a:t>King D</a:t>
            </a:r>
            <a:r>
              <a:rPr lang="en-US" b="0" baseline="30000" dirty="0" smtClean="0"/>
              <a:t>2</a:t>
            </a:r>
            <a:r>
              <a:rPr lang="en-US" b="0" dirty="0" smtClean="0"/>
              <a:t>, </a:t>
            </a:r>
            <a:r>
              <a:rPr lang="en-US" b="0" u="sng" dirty="0" smtClean="0">
                <a:hlinkClick r:id="rId24" invalidUrl="http://www.ncbi.nlm.nih.gov/pubmed?term=Mayer K[Author]&amp;cauthor=true&amp;cauthor_uid=25198577"/>
              </a:rPr>
              <a:t>Mayer K</a:t>
            </a:r>
            <a:r>
              <a:rPr lang="en-US" b="0" baseline="30000" dirty="0" smtClean="0"/>
              <a:t>3</a:t>
            </a:r>
            <a:r>
              <a:rPr lang="en-US" b="0" dirty="0" smtClean="0"/>
              <a:t>, </a:t>
            </a:r>
            <a:r>
              <a:rPr lang="en-US" b="0" u="sng" dirty="0" smtClean="0">
                <a:hlinkClick r:id="rId25" invalidUrl="http://www.ncbi.nlm.nih.gov/pubmed?term=Baker K[Author]&amp;cauthor=true&amp;cauthor_uid=25198577"/>
              </a:rPr>
              <a:t>Baker K</a:t>
            </a:r>
            <a:r>
              <a:rPr lang="en-US" b="0" baseline="30000" dirty="0" smtClean="0"/>
              <a:t>4</a:t>
            </a:r>
            <a:r>
              <a:rPr lang="en-US" b="0" dirty="0" smtClean="0"/>
              <a:t>, </a:t>
            </a:r>
            <a:r>
              <a:rPr lang="en-US" b="0" u="sng" dirty="0" err="1" smtClean="0">
                <a:hlinkClick r:id="rId26" invalidUrl="http://www.ncbi.nlm.nih.gov/pubmed?term=Makadon H[Author]&amp;cauthor=true&amp;cauthor_uid=25198577"/>
              </a:rPr>
              <a:t>Makadon</a:t>
            </a:r>
            <a:r>
              <a:rPr lang="en-US" b="0" u="sng" dirty="0" smtClean="0">
                <a:hlinkClick r:id="rId27" invalidUrl="http://www.ncbi.nlm.nih.gov/pubmed?term=Makadon H[Author]&amp;cauthor=true&amp;cauthor_uid=25198577"/>
              </a:rPr>
              <a:t> H</a:t>
            </a:r>
            <a:r>
              <a:rPr lang="en-US" b="0" baseline="30000" dirty="0" smtClean="0"/>
              <a:t>5</a:t>
            </a:r>
            <a:r>
              <a:rPr lang="en-US" b="0" dirty="0" smtClean="0"/>
              <a:t>.</a:t>
            </a:r>
          </a:p>
          <a:p>
            <a:pPr>
              <a:defRPr/>
            </a:pPr>
            <a:r>
              <a:rPr lang="en-US" b="0" dirty="0" smtClean="0">
                <a:hlinkClick r:id="rId18" tooltip="Open/close author information list"/>
              </a:rPr>
              <a:t>Author information</a:t>
            </a:r>
            <a:endParaRPr lang="en-US" b="0" dirty="0" smtClean="0"/>
          </a:p>
          <a:p>
            <a:pPr>
              <a:defRPr/>
            </a:pPr>
            <a:r>
              <a:rPr lang="en-US" b="0" dirty="0" smtClean="0"/>
              <a:t>Abstract</a:t>
            </a:r>
          </a:p>
          <a:p>
            <a:pPr>
              <a:defRPr/>
            </a:pPr>
            <a:r>
              <a:rPr lang="en-US" b="0" cap="all" dirty="0" smtClean="0"/>
              <a:t>BACKGROUND:</a:t>
            </a:r>
          </a:p>
          <a:p>
            <a:pPr>
              <a:defRPr/>
            </a:pPr>
            <a:r>
              <a:rPr lang="en-US" b="0" dirty="0" smtClean="0"/>
              <a:t>The Institute of Medicine and The Joint Commission have recommended asking sexual orientation and gender identity (SOGI) questions in clinical settings and including such data in Electronic Health Records (EHRs). This is increasingly viewed as a critical step toward systematically documenting and addressing health disparities affecting lesbian, gay, bisexual, </a:t>
            </a:r>
            <a:r>
              <a:rPr lang="en-US" b="0" dirty="0" err="1" smtClean="0"/>
              <a:t>andtransgender</a:t>
            </a:r>
            <a:r>
              <a:rPr lang="en-US" b="0" dirty="0" smtClean="0"/>
              <a:t> (LGBT) people. The U.S. government is currently considering whether to include SOGI data collection in the Stage 3 guidelines for the incentive program promoting meaningful use of EHR. However, some have questioned whether acceptable standard measures to collect SOGI data in clinical settings exist.</a:t>
            </a:r>
          </a:p>
          <a:p>
            <a:pPr>
              <a:defRPr/>
            </a:pPr>
            <a:r>
              <a:rPr lang="en-US" b="0" cap="all" dirty="0" smtClean="0"/>
              <a:t>METHODS:</a:t>
            </a:r>
          </a:p>
          <a:p>
            <a:pPr>
              <a:defRPr/>
            </a:pPr>
            <a:r>
              <a:rPr lang="en-US" b="0" dirty="0" smtClean="0"/>
              <a:t>In order to better understand how a diverse group of patients would respond if SOGI questions were asked in primary care settings, 301 randomly selected patients receiving primary care at four health centers across the U.S. were asked SOGI questions and then asked follow-up questions. This sample was mainly heterosexual, racially diverse, and geographically and regionally broad.</a:t>
            </a:r>
          </a:p>
          <a:p>
            <a:pPr>
              <a:defRPr/>
            </a:pPr>
            <a:r>
              <a:rPr lang="en-US" b="0" cap="all" dirty="0" smtClean="0"/>
              <a:t>RESULTS:</a:t>
            </a:r>
          </a:p>
          <a:p>
            <a:pPr>
              <a:defRPr/>
            </a:pPr>
            <a:r>
              <a:rPr lang="en-US" b="0" dirty="0" smtClean="0"/>
              <a:t>There was a strong consensus among patients surveyed about the importance of asking SOGI questions. Most of the LGBT respondents thought that the questions presented on the survey allowed them to accurately document their SOGI. Most respondents--heterosexual and LGBT--answered the questions, and said that they would answer such questions in the future. While there were some age-related differences, respondents of all ages overwhelmingly expressed support for asking SOGI questions and understood the importance of providers' knowing their patients' SOGI.</a:t>
            </a:r>
          </a:p>
          <a:p>
            <a:pPr>
              <a:defRPr/>
            </a:pPr>
            <a:r>
              <a:rPr lang="en-US" b="0" cap="all" dirty="0" smtClean="0"/>
              <a:t>CONCLUSIONS:</a:t>
            </a:r>
          </a:p>
          <a:p>
            <a:pPr>
              <a:defRPr/>
            </a:pPr>
            <a:r>
              <a:rPr lang="en-US" b="0" dirty="0" smtClean="0"/>
              <a:t>Given current deliberations within national health care regulatory bodies and the government's increased attention to LGBT health disparities, the finding that patients can and will answer SOGI questions has important implications for public policy. This study provides evidence that integrating SOGI data collection into the meaningful use requirements is both acceptable to diverse samples of patients, including heterosexuals, and feasible.</a:t>
            </a:r>
          </a:p>
          <a:p>
            <a:pPr>
              <a:defRPr/>
            </a:pPr>
            <a:endParaRPr lang="en-US" b="0" dirty="0" smtClean="0"/>
          </a:p>
          <a:p>
            <a:pPr>
              <a:defRPr/>
            </a:pPr>
            <a:r>
              <a:rPr lang="en-US" b="0" cap="all" dirty="0" smtClean="0"/>
              <a:t>DESIGN, SETTING, AND PARTICIPANTS:</a:t>
            </a:r>
          </a:p>
          <a:p>
            <a:pPr>
              <a:defRPr/>
            </a:pPr>
            <a:r>
              <a:rPr lang="en-US" b="0" dirty="0" smtClean="0"/>
              <a:t>Observational study of audio-recorded conversations between 253 adolescents (mean age, 14.3 years; 53% female; 40% white; 47% African American) and 49 physicians (82% pediatricians; 84% white; 65% female; mean age, 40.9 years; mean [SD] duration in practice, 11.8 [8.7] years) coded for sexuality content at 11 clinics (3 academic and 8 community-based practices) located throughout the Raleigh/Durham, North Carolina, area.</a:t>
            </a:r>
          </a:p>
          <a:p>
            <a:pPr>
              <a:defRPr/>
            </a:pPr>
            <a:r>
              <a:rPr lang="en-US" b="0" cap="all" dirty="0" smtClean="0"/>
              <a:t>MAIN OUTCOMES AND MEASURES:</a:t>
            </a:r>
          </a:p>
          <a:p>
            <a:pPr>
              <a:defRPr/>
            </a:pPr>
            <a:r>
              <a:rPr lang="en-US" b="0" dirty="0" smtClean="0"/>
              <a:t>Total time per visit during which sexuality issues were discussed. RESULTS One hundred sixty-five (65%) of all visits had some sexual content within it. The average time of sexuality talk was 36 seconds (35% 0 seconds; 30% 1-35 seconds; and 35% ≥ 36 seconds). Ordinal logistic regression (outcome of duration: 0, 1-35, or ≥ 36 seconds), adjusted for clustering of patients within physicians, found that female patients (odds ratio [OR] = 2.58; 95% CI, 1.53-4.36), older patients (OR = 1.37; 95% CI, 1.13-1.65), conversations with explicit confidentiality discussions (OR = 4.33; 95% CI, 2.58-7.28), African American adolescents (OR = 1.58; 95% CI, 1.01-2.48), and longer overall visit (OR = 1.07; 95% CI, 1.03-1.11) were associated with more sexuality talk, and Asian physicians were associated with less sexuality talk (OR = 0.13; 95% CI, 0.08-0.20). In addition, the same significant associations between adolescent, physician, and visit characteristics were significantly associated with greater adolescent participation.</a:t>
            </a:r>
          </a:p>
          <a:p>
            <a:pPr>
              <a:defRPr/>
            </a:pPr>
            <a:r>
              <a:rPr lang="en-US" b="0" cap="all" dirty="0" smtClean="0"/>
              <a:t>CONCLUSIONS AND RELEVANCE:</a:t>
            </a:r>
          </a:p>
          <a:p>
            <a:pPr>
              <a:defRPr/>
            </a:pPr>
            <a:r>
              <a:rPr lang="en-US" b="0" dirty="0" smtClean="0"/>
              <a:t>Our study may be the first to directly observe sexuality talk between physicians and adolescents. We found that one-third of all adolescents had annual visits without any mention of sexuality issues; when sexuality talk occurred, it was brief. Research is needed to identify successful strategies physicians can use to engage adolescents in discussions about sexuality to help promote healthy sexual development and decision making.</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31</a:t>
            </a:fld>
            <a:endParaRPr lang="en-US" dirty="0"/>
          </a:p>
        </p:txBody>
      </p:sp>
    </p:spTree>
    <p:extLst>
      <p:ext uri="{BB962C8B-B14F-4D97-AF65-F5344CB8AC3E}">
        <p14:creationId xmlns:p14="http://schemas.microsoft.com/office/powerpoint/2010/main" val="1628435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cs typeface="Arial" panose="020B0604020202020204" pitchFamily="34" charset="0"/>
              </a:rPr>
              <a:t>This 2010 study by a colleague in Chicago suggests that while pediatricians do educate about abstinence, condoms, and STI -- we could do a little better in terms of providing truly proactive anticipatory guidance regarding teens’ sexual health…  </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i="1" dirty="0" smtClean="0">
                <a:latin typeface="Arial" panose="020B0604020202020204" pitchFamily="34" charset="0"/>
              </a:rPr>
              <a:t>Henry-Reid Pediatrics 2010;125:e741-747</a:t>
            </a:r>
            <a:r>
              <a:rPr lang="en-US" altLang="en-US" sz="1400" i="1" dirty="0" smtClean="0">
                <a:latin typeface="Arial" panose="020B0604020202020204" pitchFamily="34" charset="0"/>
              </a:rPr>
              <a:t>.</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32</a:t>
            </a:fld>
            <a:endParaRPr lang="en-US" dirty="0"/>
          </a:p>
        </p:txBody>
      </p:sp>
    </p:spTree>
    <p:extLst>
      <p:ext uri="{BB962C8B-B14F-4D97-AF65-F5344CB8AC3E}">
        <p14:creationId xmlns:p14="http://schemas.microsoft.com/office/powerpoint/2010/main" val="2619533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600" b="0" dirty="0" smtClean="0"/>
              <a:t>Family Docs doing slightly better than pediatricians on</a:t>
            </a:r>
            <a:r>
              <a:rPr lang="en-US" sz="1600" b="0" baseline="0" dirty="0" smtClean="0"/>
              <a:t> asking about sexual orientation (30% v. 20%)</a:t>
            </a:r>
            <a:endParaRPr lang="en-US" sz="1600" b="0" dirty="0" smtClean="0"/>
          </a:p>
          <a:p>
            <a:pPr eaLnBrk="1" fontAlgn="auto" hangingPunct="1">
              <a:spcBef>
                <a:spcPts val="0"/>
              </a:spcBef>
              <a:spcAft>
                <a:spcPts val="0"/>
              </a:spcAft>
              <a:defRPr/>
            </a:pPr>
            <a:endParaRPr lang="en-US" sz="1600" b="0" dirty="0" smtClean="0"/>
          </a:p>
          <a:p>
            <a:pPr eaLnBrk="1" fontAlgn="auto" hangingPunct="1">
              <a:spcBef>
                <a:spcPts val="0"/>
              </a:spcBef>
              <a:spcAft>
                <a:spcPts val="0"/>
              </a:spcAft>
              <a:defRPr/>
            </a:pPr>
            <a:r>
              <a:rPr lang="en-US" sz="1600" dirty="0" err="1" smtClean="0"/>
              <a:t>Kelts</a:t>
            </a:r>
            <a:r>
              <a:rPr lang="en-US" sz="1600" dirty="0" smtClean="0"/>
              <a:t> EA, Allan MJ, Klein JD.  </a:t>
            </a:r>
            <a:r>
              <a:rPr lang="en-US" sz="1600" b="0" dirty="0" err="1" smtClean="0"/>
              <a:t>Fam</a:t>
            </a:r>
            <a:r>
              <a:rPr lang="en-US" sz="1600" b="0" dirty="0" smtClean="0"/>
              <a:t> Med. 2001 May;33(5):376-81.  Where are we on teen sex?: Delivery of reproductive health services to adolescents by family physicians. Department of Family Medicine, University of Rochester, NY 14620, USA. Elizabeth_Kelts@urmc.rochester.edu</a:t>
            </a:r>
          </a:p>
          <a:p>
            <a:pPr eaLnBrk="1" fontAlgn="auto" hangingPunct="1">
              <a:spcBef>
                <a:spcPts val="0"/>
              </a:spcBef>
              <a:spcAft>
                <a:spcPts val="0"/>
              </a:spcAft>
              <a:defRPr/>
            </a:pPr>
            <a:r>
              <a:rPr lang="en-US" sz="1600" b="0" dirty="0" smtClean="0"/>
              <a:t>BACKGROUND AND OBJECTIVES: </a:t>
            </a:r>
          </a:p>
          <a:p>
            <a:pPr eaLnBrk="1" fontAlgn="auto" hangingPunct="1">
              <a:spcBef>
                <a:spcPts val="0"/>
              </a:spcBef>
              <a:spcAft>
                <a:spcPts val="0"/>
              </a:spcAft>
              <a:defRPr/>
            </a:pPr>
            <a:r>
              <a:rPr lang="en-US" sz="1600" b="0" dirty="0" smtClean="0"/>
              <a:t>This study describes variation in reproductive health preventive services delivery to adolescents by family physicians in Upstate New York.</a:t>
            </a:r>
          </a:p>
          <a:p>
            <a:pPr eaLnBrk="1" fontAlgn="auto" hangingPunct="1">
              <a:spcBef>
                <a:spcPts val="0"/>
              </a:spcBef>
              <a:spcAft>
                <a:spcPts val="0"/>
              </a:spcAft>
              <a:defRPr/>
            </a:pPr>
            <a:r>
              <a:rPr lang="en-US" sz="1600" b="0" dirty="0" smtClean="0"/>
              <a:t>METHODS: </a:t>
            </a:r>
          </a:p>
          <a:p>
            <a:pPr eaLnBrk="1" fontAlgn="auto" hangingPunct="1">
              <a:spcBef>
                <a:spcPts val="0"/>
              </a:spcBef>
              <a:spcAft>
                <a:spcPts val="0"/>
              </a:spcAft>
              <a:defRPr/>
            </a:pPr>
            <a:r>
              <a:rPr lang="en-US" sz="1600" b="0" dirty="0" smtClean="0"/>
              <a:t>We surveyed a stratified random sample of 354 family physicians from three New York State metropolitan statistical areas about the proportion of their adolescent patients (ages 15-18) to whom they deliver preventive reproductive health interventions. Responses were averaged to create a preventive care practice score.</a:t>
            </a:r>
          </a:p>
          <a:p>
            <a:pPr eaLnBrk="1" fontAlgn="auto" hangingPunct="1">
              <a:spcBef>
                <a:spcPts val="0"/>
              </a:spcBef>
              <a:spcAft>
                <a:spcPts val="0"/>
              </a:spcAft>
              <a:defRPr/>
            </a:pPr>
            <a:r>
              <a:rPr lang="en-US" sz="1600" b="0" dirty="0" smtClean="0"/>
              <a:t>RESULTS: </a:t>
            </a:r>
          </a:p>
          <a:p>
            <a:pPr eaLnBrk="1" fontAlgn="auto" hangingPunct="1">
              <a:spcBef>
                <a:spcPts val="0"/>
              </a:spcBef>
              <a:spcAft>
                <a:spcPts val="0"/>
              </a:spcAft>
              <a:defRPr/>
            </a:pPr>
            <a:r>
              <a:rPr lang="en-US" sz="1600" b="0" dirty="0" smtClean="0"/>
              <a:t>Of 295 eligible respondents, 179 returned completed surveys (61%). Eighty-one percent were male. Respondents did not vary by geographical area. However, female family physicians were less likely to respond than males, and </a:t>
            </a:r>
            <a:r>
              <a:rPr lang="en-US" sz="1600" b="0" dirty="0" err="1" smtClean="0"/>
              <a:t>olderfamily</a:t>
            </a:r>
            <a:r>
              <a:rPr lang="en-US" sz="1600" b="0" dirty="0" smtClean="0"/>
              <a:t> physicians were less likely to respond than more-recent graduates. On average, family physicians reported asking 79% of their adolescent patients about contraceptive use, 73% about condom use, 72% about sexual relationships, and 61% about sexual behaviors. Only 36% reported asking teens when they thought sex was appropriate, and 30% had discussed sexual orientation. Seventy-six percent of physicians discussed adolescents' risks of HIV with adolescent patients, 78% advised adolescent patients to use condoms, 21% gave handouts about HIV, and 9% gave condoms to adolescent patients. Factors associated with provision of more preventive reproductive services included regularly discussing confidentiality, more-recent medical school graduation, placing a high value on the American Academy of Family Physicians recommendations, having read Centers for Disease Control immunization guidelines, having read American Academy of Pediatrics guidelines, and female gender Overall, these factors explained 26% of the variance in provision of preventive reproductive services.</a:t>
            </a:r>
          </a:p>
          <a:p>
            <a:pPr eaLnBrk="1" fontAlgn="auto" hangingPunct="1">
              <a:spcBef>
                <a:spcPts val="0"/>
              </a:spcBef>
              <a:spcAft>
                <a:spcPts val="0"/>
              </a:spcAft>
              <a:defRPr/>
            </a:pPr>
            <a:r>
              <a:rPr lang="en-US" sz="1600" b="0" dirty="0" smtClean="0"/>
              <a:t>CONCLUSIONS: </a:t>
            </a:r>
          </a:p>
          <a:p>
            <a:pPr eaLnBrk="1" fontAlgn="auto" hangingPunct="1">
              <a:spcBef>
                <a:spcPts val="0"/>
              </a:spcBef>
              <a:spcAft>
                <a:spcPts val="0"/>
              </a:spcAft>
              <a:defRPr/>
            </a:pPr>
            <a:r>
              <a:rPr lang="en-US" sz="1600" b="0" dirty="0" smtClean="0"/>
              <a:t>Family physicians report providing most reproductive preventive services to more than half of their patients. Female physicians, older physicians, physicians who regularly discuss confidentiality, and physicians who have a more-positive attitude toward </a:t>
            </a:r>
            <a:r>
              <a:rPr lang="en-US" sz="1600" b="0" dirty="0" err="1" smtClean="0"/>
              <a:t>andfamiliarity</a:t>
            </a:r>
            <a:r>
              <a:rPr lang="en-US" sz="1600" b="0" dirty="0" smtClean="0"/>
              <a:t> with preventive care guidelines are more likely to provide reproductive health screening and counseling during adolescent visits.</a:t>
            </a:r>
          </a:p>
          <a:p>
            <a:pPr eaLnBrk="1" fontAlgn="auto" hangingPunct="1">
              <a:spcBef>
                <a:spcPts val="0"/>
              </a:spcBef>
              <a:spcAft>
                <a:spcPts val="0"/>
              </a:spcAft>
              <a:defRPr/>
            </a:pPr>
            <a:r>
              <a:rPr lang="en-US" sz="1600" b="0" dirty="0" smtClean="0"/>
              <a:t>PMID: 11355649 </a:t>
            </a:r>
          </a:p>
          <a:p>
            <a:pPr eaLnBrk="1" fontAlgn="auto" hangingPunct="1">
              <a:spcBef>
                <a:spcPts val="0"/>
              </a:spcBef>
              <a:spcAft>
                <a:spcPts val="0"/>
              </a:spcAft>
              <a:defRPr/>
            </a:pPr>
            <a:endParaRPr lang="en-US" sz="1600" b="0" dirty="0" smtClean="0"/>
          </a:p>
          <a:p>
            <a:pPr eaLnBrk="1" fontAlgn="auto" hangingPunct="1">
              <a:spcBef>
                <a:spcPts val="0"/>
              </a:spcBef>
              <a:spcAft>
                <a:spcPts val="0"/>
              </a:spcAft>
              <a:defRPr/>
            </a:pPr>
            <a:endParaRPr lang="en-US" sz="1600" b="0" dirty="0" smtClean="0"/>
          </a:p>
          <a:p>
            <a:pPr eaLnBrk="1" fontAlgn="auto" hangingPunct="1">
              <a:spcBef>
                <a:spcPts val="0"/>
              </a:spcBef>
              <a:spcAft>
                <a:spcPts val="0"/>
              </a:spcAft>
              <a:defRPr/>
            </a:pPr>
            <a:endParaRPr lang="en-US" sz="1600" b="0" dirty="0" smtClean="0"/>
          </a:p>
          <a:p>
            <a:pPr eaLnBrk="1" fontAlgn="auto" hangingPunct="1">
              <a:spcBef>
                <a:spcPts val="0"/>
              </a:spcBef>
              <a:spcAft>
                <a:spcPts val="0"/>
              </a:spcAft>
              <a:defRPr/>
            </a:pPr>
            <a:r>
              <a:rPr lang="en-US" sz="1600" b="0" dirty="0" smtClean="0"/>
              <a:t>www.aafp.org/afp/2011/0315/p689.html</a:t>
            </a:r>
          </a:p>
          <a:p>
            <a:pPr eaLnBrk="1" fontAlgn="auto" hangingPunct="1">
              <a:spcBef>
                <a:spcPts val="0"/>
              </a:spcBef>
              <a:spcAft>
                <a:spcPts val="0"/>
              </a:spcAft>
              <a:defRPr/>
            </a:pPr>
            <a:r>
              <a:rPr lang="en-US" sz="1600" b="0" dirty="0" smtClean="0"/>
              <a:t>www.aafp.org/afp/2010/0315/p765.html</a:t>
            </a:r>
          </a:p>
          <a:p>
            <a:pPr eaLnBrk="1" fontAlgn="auto" hangingPunct="1">
              <a:spcBef>
                <a:spcPts val="0"/>
              </a:spcBef>
              <a:spcAft>
                <a:spcPts val="0"/>
              </a:spcAft>
              <a:defRPr/>
            </a:pPr>
            <a:r>
              <a:rPr lang="en-US" sz="1600" b="0" dirty="0" smtClean="0"/>
              <a:t>Putting Prevention into Practice</a:t>
            </a:r>
          </a:p>
          <a:p>
            <a:pPr eaLnBrk="1" fontAlgn="auto" hangingPunct="1">
              <a:spcBef>
                <a:spcPts val="0"/>
              </a:spcBef>
              <a:spcAft>
                <a:spcPts val="0"/>
              </a:spcAft>
              <a:defRPr/>
            </a:pPr>
            <a:r>
              <a:rPr lang="en-US" sz="1600" b="0" dirty="0" smtClean="0"/>
              <a:t>An Evidence-Based Approach</a:t>
            </a:r>
          </a:p>
          <a:p>
            <a:pPr eaLnBrk="1" fontAlgn="auto" hangingPunct="1">
              <a:spcBef>
                <a:spcPts val="0"/>
              </a:spcBef>
              <a:spcAft>
                <a:spcPts val="0"/>
              </a:spcAft>
              <a:defRPr/>
            </a:pPr>
            <a:r>
              <a:rPr lang="en-US" sz="1600" b="0" dirty="0" smtClean="0"/>
              <a:t>Behavioral Counseling to Prevent Sexually Transmitted Infections</a:t>
            </a:r>
          </a:p>
          <a:p>
            <a:pPr eaLnBrk="1" fontAlgn="auto" hangingPunct="1">
              <a:spcBef>
                <a:spcPts val="0"/>
              </a:spcBef>
              <a:spcAft>
                <a:spcPts val="0"/>
              </a:spcAft>
              <a:defRPr/>
            </a:pPr>
            <a:r>
              <a:rPr lang="en-US" sz="1600" b="0" dirty="0" smtClean="0"/>
              <a:t>KENNETH W. LIN, MD, Medical Officer, U.S. Preventive Services Task Force Program, Agency for Healthcare Research and Quality</a:t>
            </a:r>
          </a:p>
          <a:p>
            <a:pPr eaLnBrk="1" fontAlgn="auto" hangingPunct="1">
              <a:spcBef>
                <a:spcPts val="0"/>
              </a:spcBef>
              <a:spcAft>
                <a:spcPts val="0"/>
              </a:spcAft>
              <a:defRPr/>
            </a:pPr>
            <a:r>
              <a:rPr lang="en-US" sz="1600" b="0" dirty="0" smtClean="0"/>
              <a:t>DORIS H. LOTZ, MD, MPH, General Preventive Medicine Resident, Johns Hopkins Bloomberg School of Public Health</a:t>
            </a:r>
          </a:p>
          <a:p>
            <a:pPr eaLnBrk="1" fontAlgn="auto" hangingPunct="1">
              <a:spcBef>
                <a:spcPts val="0"/>
              </a:spcBef>
              <a:spcAft>
                <a:spcPts val="0"/>
              </a:spcAft>
              <a:defRPr/>
            </a:pPr>
            <a:r>
              <a:rPr lang="en-US" sz="1600" b="0" i="1" dirty="0" smtClean="0"/>
              <a:t>Am </a:t>
            </a:r>
            <a:r>
              <a:rPr lang="en-US" sz="1600" b="0" i="1" dirty="0" err="1" smtClean="0"/>
              <a:t>Fam</a:t>
            </a:r>
            <a:r>
              <a:rPr lang="en-US" sz="1600" b="0" i="1" dirty="0" smtClean="0"/>
              <a:t> Physician.</a:t>
            </a:r>
            <a:r>
              <a:rPr lang="en-US" sz="1600" b="0" dirty="0" smtClean="0"/>
              <a:t> 2010 Mar 15;81(6):765-766.</a:t>
            </a:r>
          </a:p>
          <a:p>
            <a:endParaRPr lang="en-US" sz="1600" b="0"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33</a:t>
            </a:fld>
            <a:endParaRPr lang="en-US" dirty="0"/>
          </a:p>
        </p:txBody>
      </p:sp>
    </p:spTree>
    <p:extLst>
      <p:ext uri="{BB962C8B-B14F-4D97-AF65-F5344CB8AC3E}">
        <p14:creationId xmlns:p14="http://schemas.microsoft.com/office/powerpoint/2010/main" val="249151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sng" dirty="0" smtClean="0">
                <a:hlinkClick r:id="rId3" tooltip="LGBT health."/>
              </a:rPr>
              <a:t>LGBT Health.</a:t>
            </a:r>
            <a:r>
              <a:rPr lang="en-US" dirty="0" smtClean="0"/>
              <a:t> 2014 Dec;1(4):283-91. </a:t>
            </a:r>
            <a:r>
              <a:rPr lang="en-US" dirty="0" err="1" smtClean="0"/>
              <a:t>doi</a:t>
            </a:r>
            <a:r>
              <a:rPr lang="en-US" dirty="0" smtClean="0"/>
              <a:t>: 10.1089/lgbt.2014.0035. </a:t>
            </a:r>
            <a:r>
              <a:rPr lang="en-US" dirty="0" err="1" smtClean="0"/>
              <a:t>Epub</a:t>
            </a:r>
            <a:r>
              <a:rPr lang="en-US" dirty="0" smtClean="0"/>
              <a:t> 2014 Sep 18.</a:t>
            </a:r>
          </a:p>
          <a:p>
            <a:pPr>
              <a:defRPr/>
            </a:pPr>
            <a:r>
              <a:rPr lang="en-US" b="1" dirty="0" smtClean="0"/>
              <a:t>Physicians Use of Inclusive Sexual Orientation Language During Teenage Annual Visits.</a:t>
            </a:r>
          </a:p>
          <a:p>
            <a:pPr>
              <a:defRPr/>
            </a:pPr>
            <a:r>
              <a:rPr lang="en-US" u="sng" dirty="0" smtClean="0">
                <a:hlinkClick r:id="rId4" invalidUrl="http://www.ncbi.nlm.nih.gov/pubmed/?term=Alexander SC[Author]&amp;cauthor=true&amp;cauthor_uid=26789857"/>
              </a:rPr>
              <a:t>Alexander SC</a:t>
            </a:r>
            <a:r>
              <a:rPr lang="en-US" baseline="30000" dirty="0" smtClean="0"/>
              <a:t>1</a:t>
            </a:r>
            <a:r>
              <a:rPr lang="en-US" dirty="0" smtClean="0"/>
              <a:t>, </a:t>
            </a:r>
            <a:r>
              <a:rPr lang="en-US" u="sng" dirty="0" err="1" smtClean="0">
                <a:hlinkClick r:id="rId5" invalidUrl="http://www.ncbi.nlm.nih.gov/pubmed/?term=Fortenberry JD[Author]&amp;cauthor=true&amp;cauthor_uid=26789857"/>
              </a:rPr>
              <a:t>Fortenberry</a:t>
            </a:r>
            <a:r>
              <a:rPr lang="en-US" u="sng" dirty="0" smtClean="0">
                <a:hlinkClick r:id="rId6" invalidUrl="http://www.ncbi.nlm.nih.gov/pubmed/?term=Fortenberry JD[Author]&amp;cauthor=true&amp;cauthor_uid=26789857"/>
              </a:rPr>
              <a:t> JD</a:t>
            </a:r>
            <a:r>
              <a:rPr lang="en-US" baseline="30000" dirty="0" smtClean="0"/>
              <a:t>2</a:t>
            </a:r>
            <a:r>
              <a:rPr lang="en-US" dirty="0" smtClean="0"/>
              <a:t>, </a:t>
            </a:r>
            <a:r>
              <a:rPr lang="en-US" u="sng" dirty="0" err="1" smtClean="0">
                <a:hlinkClick r:id="rId7" invalidUrl="http://www.ncbi.nlm.nih.gov/pubmed/?term=Pollak KI[Author]&amp;cauthor=true&amp;cauthor_uid=26789857"/>
              </a:rPr>
              <a:t>Pollak</a:t>
            </a:r>
            <a:r>
              <a:rPr lang="en-US" u="sng" dirty="0" smtClean="0">
                <a:hlinkClick r:id="rId8" invalidUrl="http://www.ncbi.nlm.nih.gov/pubmed/?term=Pollak KI[Author]&amp;cauthor=true&amp;cauthor_uid=26789857"/>
              </a:rPr>
              <a:t> KI</a:t>
            </a:r>
            <a:r>
              <a:rPr lang="en-US" baseline="30000" dirty="0" smtClean="0"/>
              <a:t>3,4</a:t>
            </a:r>
            <a:r>
              <a:rPr lang="en-US" dirty="0" smtClean="0"/>
              <a:t>, </a:t>
            </a:r>
            <a:r>
              <a:rPr lang="en-US" u="sng" dirty="0" err="1" smtClean="0">
                <a:hlinkClick r:id="rId9" invalidUrl="http://www.ncbi.nlm.nih.gov/pubmed/?term=Bravender T[Author]&amp;cauthor=true&amp;cauthor_uid=26789857"/>
              </a:rPr>
              <a:t>Bravender</a:t>
            </a:r>
            <a:r>
              <a:rPr lang="en-US" u="sng" dirty="0" smtClean="0">
                <a:hlinkClick r:id="rId10" invalidUrl="http://www.ncbi.nlm.nih.gov/pubmed/?term=Bravender T[Author]&amp;cauthor=true&amp;cauthor_uid=26789857"/>
              </a:rPr>
              <a:t> T</a:t>
            </a:r>
            <a:r>
              <a:rPr lang="en-US" baseline="30000" dirty="0" smtClean="0"/>
              <a:t>5</a:t>
            </a:r>
            <a:r>
              <a:rPr lang="en-US" dirty="0" smtClean="0"/>
              <a:t>, </a:t>
            </a:r>
            <a:r>
              <a:rPr lang="en-US" u="sng" dirty="0" err="1" smtClean="0">
                <a:hlinkClick r:id="rId11" invalidUrl="http://www.ncbi.nlm.nih.gov/pubmed/?term=%C3%98stbye T[Author]&amp;cauthor=true&amp;cauthor_uid=26789857"/>
              </a:rPr>
              <a:t>Østbye</a:t>
            </a:r>
            <a:r>
              <a:rPr lang="en-US" u="sng" dirty="0" smtClean="0">
                <a:hlinkClick r:id="rId12" invalidUrl="http://www.ncbi.nlm.nih.gov/pubmed/?term=%C3%98stbye T[Author]&amp;cauthor=true&amp;cauthor_uid=26789857"/>
              </a:rPr>
              <a:t> T</a:t>
            </a:r>
            <a:r>
              <a:rPr lang="en-US" baseline="30000" dirty="0" smtClean="0"/>
              <a:t>4</a:t>
            </a:r>
            <a:r>
              <a:rPr lang="en-US" dirty="0" smtClean="0"/>
              <a:t>, </a:t>
            </a:r>
            <a:r>
              <a:rPr lang="en-US" u="sng" dirty="0" smtClean="0">
                <a:hlinkClick r:id="rId13" invalidUrl="http://www.ncbi.nlm.nih.gov/pubmed/?term=Shields CG[Author]&amp;cauthor=true&amp;cauthor_uid=26789857"/>
              </a:rPr>
              <a:t>Shields CG</a:t>
            </a:r>
            <a:r>
              <a:rPr lang="en-US" baseline="30000" dirty="0" smtClean="0"/>
              <a:t>6</a:t>
            </a:r>
            <a:r>
              <a:rPr lang="en-US" dirty="0" smtClean="0"/>
              <a:t>.</a:t>
            </a:r>
          </a:p>
          <a:p>
            <a:pPr>
              <a:defRPr/>
            </a:pPr>
            <a:r>
              <a:rPr lang="en-US" b="1" dirty="0" smtClean="0">
                <a:hlinkClick r:id="rId3" tooltip="Open/close author information list"/>
              </a:rPr>
              <a:t>Author information</a:t>
            </a:r>
            <a:endParaRPr lang="en-US" b="1" dirty="0" smtClean="0"/>
          </a:p>
          <a:p>
            <a:pPr>
              <a:defRPr/>
            </a:pPr>
            <a:r>
              <a:rPr lang="en-US" b="1" dirty="0" smtClean="0"/>
              <a:t>Abstract</a:t>
            </a:r>
          </a:p>
          <a:p>
            <a:pPr>
              <a:defRPr/>
            </a:pPr>
            <a:r>
              <a:rPr lang="en-US" b="1" cap="all" dirty="0" smtClean="0"/>
              <a:t>PURPOSE:</a:t>
            </a:r>
          </a:p>
          <a:p>
            <a:pPr>
              <a:defRPr/>
            </a:pPr>
            <a:r>
              <a:rPr lang="en-US" dirty="0" smtClean="0"/>
              <a:t>Physicians are encouraged to use inclusive language regarding sexuality in order to help all adolescent patients feel accepted. Non-inclusive language by physicians may influence relationships with adolescent patients, especially those with still-developing sexual identities. The aim of this study was to identify patterns of physicians' use of inclusive and non-inclusive language when discussing sexuality.</a:t>
            </a:r>
          </a:p>
          <a:p>
            <a:pPr>
              <a:defRPr/>
            </a:pPr>
            <a:r>
              <a:rPr lang="en-US" b="1" cap="all" dirty="0" smtClean="0"/>
              <a:t>METHOD:</a:t>
            </a:r>
          </a:p>
          <a:p>
            <a:pPr>
              <a:defRPr/>
            </a:pPr>
            <a:r>
              <a:rPr lang="en-US" dirty="0" smtClean="0"/>
              <a:t>A total of 393 conversations between 393 adolescents and 49 physicians from 11 clinics located throughout the Raleigh-Durham, North Carolina, area were audio recorded. Conversations were coded for the use of inclusive talk (language use that avoids the use of specific gender, sex, or sexual orientation language), direct non-inclusive talk (language use that assumes the teenager is heterosexual or exclusively engages in heterosexual sexual activity), and indirect non-inclusive talk (language use that frames talk heterosexually but does not pre-identify the adolescent as heterosexual).</a:t>
            </a:r>
          </a:p>
          <a:p>
            <a:pPr>
              <a:defRPr/>
            </a:pPr>
            <a:r>
              <a:rPr lang="en-US" b="1" cap="all" dirty="0" smtClean="0"/>
              <a:t>RESULTS:</a:t>
            </a:r>
          </a:p>
          <a:p>
            <a:pPr>
              <a:defRPr/>
            </a:pPr>
            <a:r>
              <a:rPr lang="en-US" dirty="0" smtClean="0"/>
              <a:t>Nearly two-thirds (63%, 245) of the visits contained some sexuality talk. Inclusive talk rarely occurred (3.3%) while non-inclusive language was predominant (48.1% direct and 48.6% indirect). There were no significant differences in language use by gender, age, adolescent race, or visit length. These non-significant findings suggest that all adolescents regardless of race, gender, or age are receiving non-inclusive sexuality talk from their providers.</a:t>
            </a:r>
          </a:p>
          <a:p>
            <a:pPr>
              <a:defRPr/>
            </a:pPr>
            <a:r>
              <a:rPr lang="en-US" b="1" cap="all" dirty="0" smtClean="0"/>
              <a:t>CONCLUSION:</a:t>
            </a:r>
          </a:p>
          <a:p>
            <a:pPr>
              <a:defRPr/>
            </a:pPr>
            <a:r>
              <a:rPr lang="en-US" dirty="0" smtClean="0"/>
              <a:t>Physicians are missing opportunities to create safe environments for teenagers to discuss sexuality. The examples of inclusive talk from this study may provide potentially useful ways to teach providers how to begin sexuality discussions, focusing on sexual attraction or asking about friends' sexual behavior, and maintain these discussions.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34</a:t>
            </a:fld>
            <a:endParaRPr lang="en-US" dirty="0"/>
          </a:p>
        </p:txBody>
      </p:sp>
    </p:spTree>
    <p:extLst>
      <p:ext uri="{BB962C8B-B14F-4D97-AF65-F5344CB8AC3E}">
        <p14:creationId xmlns:p14="http://schemas.microsoft.com/office/powerpoint/2010/main" val="731119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a:t>
            </a:r>
            <a:r>
              <a:rPr lang="en-US" dirty="0" err="1" smtClean="0"/>
              <a:t>Sch</a:t>
            </a:r>
            <a:r>
              <a:rPr lang="en-US" dirty="0" smtClean="0"/>
              <a:t> </a:t>
            </a:r>
            <a:r>
              <a:rPr lang="en-US" dirty="0" err="1" smtClean="0"/>
              <a:t>Nurs</a:t>
            </a:r>
            <a:r>
              <a:rPr lang="en-US" dirty="0" smtClean="0"/>
              <a:t>. 2015 Oct;31(5):334-44. </a:t>
            </a:r>
            <a:r>
              <a:rPr lang="en-US" dirty="0" err="1" smtClean="0"/>
              <a:t>doi</a:t>
            </a:r>
            <a:r>
              <a:rPr lang="en-US" dirty="0" smtClean="0"/>
              <a:t>: 10.1177/1059840514557160. </a:t>
            </a:r>
            <a:r>
              <a:rPr lang="en-US" dirty="0" err="1" smtClean="0"/>
              <a:t>Epub</a:t>
            </a:r>
            <a:r>
              <a:rPr lang="en-US" dirty="0" smtClean="0"/>
              <a:t> 2014 Dec 17.</a:t>
            </a:r>
          </a:p>
          <a:p>
            <a:r>
              <a:rPr lang="en-US" dirty="0" smtClean="0"/>
              <a:t>Communicating With School Nurses About Sexual Orientation and Sexual Health: Perspectives of Teen Young Men Who Have Sex With Men.</a:t>
            </a:r>
          </a:p>
          <a:p>
            <a:r>
              <a:rPr lang="en-US" dirty="0" err="1" smtClean="0"/>
              <a:t>Rasberry</a:t>
            </a:r>
            <a:r>
              <a:rPr lang="en-US" dirty="0" smtClean="0"/>
              <a:t> CN1, Morris E2, </a:t>
            </a:r>
            <a:r>
              <a:rPr lang="en-US" dirty="0" err="1" smtClean="0"/>
              <a:t>Lesesne</a:t>
            </a:r>
            <a:r>
              <a:rPr lang="en-US" dirty="0" smtClean="0"/>
              <a:t> CA3, </a:t>
            </a:r>
            <a:r>
              <a:rPr lang="en-US" dirty="0" err="1" smtClean="0"/>
              <a:t>Kroupa</a:t>
            </a:r>
            <a:r>
              <a:rPr lang="en-US" dirty="0" smtClean="0"/>
              <a:t> E3, </a:t>
            </a:r>
            <a:r>
              <a:rPr lang="en-US" dirty="0" err="1" smtClean="0"/>
              <a:t>Topete</a:t>
            </a:r>
            <a:r>
              <a:rPr lang="en-US" dirty="0" smtClean="0"/>
              <a:t> P3, Carver LH3, Robin L2.</a:t>
            </a:r>
          </a:p>
          <a:p>
            <a:r>
              <a:rPr lang="en-US" dirty="0" smtClean="0"/>
              <a:t>Author information</a:t>
            </a:r>
          </a:p>
          <a:p>
            <a:r>
              <a:rPr lang="en-US" dirty="0" smtClean="0"/>
              <a:t>Abstract</a:t>
            </a:r>
          </a:p>
          <a:p>
            <a:r>
              <a:rPr lang="en-US" dirty="0" smtClean="0"/>
              <a:t>Black and Latino young men who have sex with men (YMSM) are at disproportionate risk for sexually transmitted diseases (STDs), including HIV. This study informs school-centered strategies for connecting YMSM to health services by describing their willingness, perceived safety, and experiences in talking to school staff about sexual health. Cross-sectional data were collected from Black and Latino YMSM aged 13-19 through web-based questionnaires (N = 415) and interviews (N = 32). School nurses were the staff members youth most often reported willingness to talk to about HIV testing (37.8%), STD testing (37.1%), or condoms (37.3%), but least often reported as safe to talk to about attraction to other guys (11.4%). Interviews revealed youth reluctance to talk with school staff including nurses when uncertain of staff members' perceptions of lesbian, gay, bisexual, transgender, and questioning (LGBTQ) people or perceiving staff to lack knowledge of LGBTQ issues, communities, or resources. Nurses may need additional training to effectively reach Black and Latino YMSM.</a:t>
            </a:r>
          </a:p>
          <a:p>
            <a:r>
              <a:rPr lang="en-US" dirty="0" smtClean="0"/>
              <a:t>© The Author(s) 2014.</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35</a:t>
            </a:fld>
            <a:endParaRPr lang="en-US" dirty="0"/>
          </a:p>
        </p:txBody>
      </p:sp>
    </p:spTree>
    <p:extLst>
      <p:ext uri="{BB962C8B-B14F-4D97-AF65-F5344CB8AC3E}">
        <p14:creationId xmlns:p14="http://schemas.microsoft.com/office/powerpoint/2010/main" val="3113082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err="1" smtClean="0">
                <a:hlinkClick r:id="rId3"/>
              </a:rPr>
              <a:t>Obedin-Maliver</a:t>
            </a:r>
            <a:r>
              <a:rPr lang="en-US" dirty="0" smtClean="0">
                <a:hlinkClick r:id="rId3"/>
              </a:rPr>
              <a:t> et al., 2011</a:t>
            </a:r>
            <a:r>
              <a:rPr lang="en-US" dirty="0" smtClean="0"/>
              <a:t>J. </a:t>
            </a:r>
            <a:r>
              <a:rPr lang="en-US" dirty="0" err="1" smtClean="0"/>
              <a:t>Obedin-Maliver</a:t>
            </a:r>
            <a:r>
              <a:rPr lang="en-US" dirty="0" smtClean="0"/>
              <a:t>, E.S. Goldsmith, L. Stewart, W. White, E. Tran, M.R. </a:t>
            </a:r>
            <a:r>
              <a:rPr lang="en-US" dirty="0" err="1" smtClean="0"/>
              <a:t>Lunn</a:t>
            </a:r>
            <a:r>
              <a:rPr lang="en-US" dirty="0" smtClean="0"/>
              <a:t> Lesbian, Gay, Bisexual, and Transgender-related Content in Undergraduate Medical Education.</a:t>
            </a:r>
            <a:r>
              <a:rPr lang="en-US" baseline="0" dirty="0" smtClean="0"/>
              <a:t> </a:t>
            </a:r>
            <a:r>
              <a:rPr lang="en-US" i="1" dirty="0" smtClean="0"/>
              <a:t>Journal of the American Medical Association</a:t>
            </a:r>
            <a:r>
              <a:rPr lang="en-US" dirty="0" smtClean="0"/>
              <a:t>, 306 (2011), pp. 971–977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Deborah L. McBride, MSN, RN, CPN, CPON, CCRN Homelessness and Health Care Disparities Among Lesbian, Gay, Bisexual, and Transgender Youth. </a:t>
            </a:r>
            <a:r>
              <a:rPr lang="en-US" i="1" dirty="0" smtClean="0"/>
              <a:t>Journal of Pediatric Nursing</a:t>
            </a:r>
            <a:r>
              <a:rPr lang="en-US" dirty="0" smtClean="0"/>
              <a:t>, Volume 27, Issue 2, April 2012, Pages 177–179 </a:t>
            </a:r>
            <a:r>
              <a:rPr lang="en-US" dirty="0" smtClean="0">
                <a:hlinkClick r:id="rId4"/>
              </a:rPr>
              <a:t>http://dx.doi.org/10.1016/j.pedn.2011.11.007</a:t>
            </a:r>
            <a:endParaRPr lang="en-US" dirty="0" smtClean="0">
              <a:ea typeface="ＭＳ Ｐゴシック"/>
            </a:endParaRPr>
          </a:p>
          <a:p>
            <a:endParaRPr lang="en-US" dirty="0" smtClean="0"/>
          </a:p>
          <a:p>
            <a:endParaRPr lang="en-US" dirty="0" smtClean="0"/>
          </a:p>
          <a:p>
            <a:r>
              <a:rPr lang="en-US" sz="1200" b="0" i="0" u="sng" kern="1200" dirty="0" smtClean="0">
                <a:solidFill>
                  <a:schemeClr val="tx1"/>
                </a:solidFill>
                <a:effectLst/>
                <a:latin typeface="Adobe Garamond Pro"/>
                <a:ea typeface="ＭＳ Ｐゴシック" charset="-128"/>
                <a:cs typeface="+mn-cs"/>
                <a:hlinkClick r:id="rId5" tooltip="JAMA."/>
              </a:rPr>
              <a:t>JAMA.</a:t>
            </a:r>
            <a:r>
              <a:rPr lang="en-US" sz="1200" b="0" i="0" kern="1200" dirty="0" smtClean="0">
                <a:solidFill>
                  <a:schemeClr val="tx1"/>
                </a:solidFill>
                <a:effectLst/>
                <a:latin typeface="Adobe Garamond Pro"/>
                <a:ea typeface="ＭＳ Ｐゴシック" charset="-128"/>
                <a:cs typeface="+mn-cs"/>
              </a:rPr>
              <a:t> 2011 Sep 7;306(9):971-7. </a:t>
            </a:r>
            <a:r>
              <a:rPr lang="en-US" sz="1200" b="0" i="0" kern="1200" dirty="0" err="1" smtClean="0">
                <a:solidFill>
                  <a:schemeClr val="tx1"/>
                </a:solidFill>
                <a:effectLst/>
                <a:latin typeface="Adobe Garamond Pro"/>
                <a:ea typeface="ＭＳ Ｐゴシック" charset="-128"/>
                <a:cs typeface="+mn-cs"/>
              </a:rPr>
              <a:t>doi</a:t>
            </a:r>
            <a:r>
              <a:rPr lang="en-US" sz="1200" b="0" i="0" kern="1200" dirty="0" smtClean="0">
                <a:solidFill>
                  <a:schemeClr val="tx1"/>
                </a:solidFill>
                <a:effectLst/>
                <a:latin typeface="Adobe Garamond Pro"/>
                <a:ea typeface="ＭＳ Ｐゴシック" charset="-128"/>
                <a:cs typeface="+mn-cs"/>
              </a:rPr>
              <a:t>: 10.1001/jama.2011.1255.</a:t>
            </a:r>
          </a:p>
          <a:p>
            <a:r>
              <a:rPr lang="en-US" sz="1200" b="1" i="0" kern="1200" dirty="0" smtClean="0">
                <a:solidFill>
                  <a:schemeClr val="tx1"/>
                </a:solidFill>
                <a:effectLst/>
                <a:latin typeface="Adobe Garamond Pro"/>
                <a:ea typeface="ＭＳ Ｐゴシック" charset="-128"/>
                <a:cs typeface="+mn-cs"/>
              </a:rPr>
              <a:t>Lesbian, gay, bisexual, and transgender-related content in undergraduate medical education.</a:t>
            </a:r>
          </a:p>
          <a:p>
            <a:r>
              <a:rPr lang="en-US" sz="1200" b="0" i="0" u="sng" kern="1200" dirty="0" err="1" smtClean="0">
                <a:solidFill>
                  <a:schemeClr val="tx1"/>
                </a:solidFill>
                <a:effectLst/>
                <a:latin typeface="Adobe Garamond Pro"/>
                <a:ea typeface="ＭＳ Ｐゴシック" charset="-128"/>
                <a:cs typeface="+mn-cs"/>
                <a:hlinkClick r:id="rId6" invalidUrl="http://www.ncbi.nlm.nih.gov.revproxy.brown.edu/pubmed/?term=Obedin-Maliver J[Author]&amp;cauthor=true&amp;cauthor_uid=21900137"/>
              </a:rPr>
              <a:t>Obedin-Maliver</a:t>
            </a:r>
            <a:r>
              <a:rPr lang="en-US" sz="1200" b="0" i="0" u="sng" kern="1200" dirty="0" smtClean="0">
                <a:solidFill>
                  <a:schemeClr val="tx1"/>
                </a:solidFill>
                <a:effectLst/>
                <a:latin typeface="Adobe Garamond Pro"/>
                <a:ea typeface="ＭＳ Ｐゴシック" charset="-128"/>
                <a:cs typeface="+mn-cs"/>
                <a:hlinkClick r:id="rId7" invalidUrl="http://www.ncbi.nlm.nih.gov.revproxy.brown.edu/pubmed/?term=Obedin-Maliver J[Author]&amp;cauthor=true&amp;cauthor_uid=21900137"/>
              </a:rPr>
              <a:t> J</a:t>
            </a:r>
            <a:r>
              <a:rPr lang="en-US" sz="1200" b="0" i="0" kern="1200" baseline="30000" dirty="0" smtClean="0">
                <a:solidFill>
                  <a:schemeClr val="tx1"/>
                </a:solidFill>
                <a:effectLst/>
                <a:latin typeface="Adobe Garamond Pro"/>
                <a:ea typeface="ＭＳ Ｐゴシック" charset="-128"/>
                <a:cs typeface="+mn-cs"/>
              </a:rPr>
              <a:t>1</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8" invalidUrl="http://www.ncbi.nlm.nih.gov.revproxy.brown.edu/pubmed/?term=Goldsmith ES[Author]&amp;cauthor=true&amp;cauthor_uid=21900137"/>
              </a:rPr>
              <a:t>Goldsmith ES</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9" invalidUrl="http://www.ncbi.nlm.nih.gov.revproxy.brown.edu/pubmed/?term=Stewart L[Author]&amp;cauthor=true&amp;cauthor_uid=21900137"/>
              </a:rPr>
              <a:t>Stewart L</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10" invalidUrl="http://www.ncbi.nlm.nih.gov.revproxy.brown.edu/pubmed/?term=White W[Author]&amp;cauthor=true&amp;cauthor_uid=21900137"/>
              </a:rPr>
              <a:t>White W</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11" invalidUrl="http://www.ncbi.nlm.nih.gov.revproxy.brown.edu/pubmed/?term=Tran E[Author]&amp;cauthor=true&amp;cauthor_uid=21900137"/>
              </a:rPr>
              <a:t>Tran E</a:t>
            </a:r>
            <a:r>
              <a:rPr lang="en-US" sz="1200" b="0" i="0" kern="1200" dirty="0" smtClean="0">
                <a:solidFill>
                  <a:schemeClr val="tx1"/>
                </a:solidFill>
                <a:effectLst/>
                <a:latin typeface="Adobe Garamond Pro"/>
                <a:ea typeface="ＭＳ Ｐゴシック" charset="-128"/>
                <a:cs typeface="+mn-cs"/>
              </a:rPr>
              <a:t>, </a:t>
            </a:r>
            <a:r>
              <a:rPr lang="en-US" sz="1200" b="0" i="0" u="sng" kern="1200" dirty="0" err="1" smtClean="0">
                <a:solidFill>
                  <a:schemeClr val="tx1"/>
                </a:solidFill>
                <a:effectLst/>
                <a:latin typeface="Adobe Garamond Pro"/>
                <a:ea typeface="ＭＳ Ｐゴシック" charset="-128"/>
                <a:cs typeface="+mn-cs"/>
                <a:hlinkClick r:id="rId12" invalidUrl="http://www.ncbi.nlm.nih.gov.revproxy.brown.edu/pubmed/?term=Brenman S[Author]&amp;cauthor=true&amp;cauthor_uid=21900137"/>
              </a:rPr>
              <a:t>Brenman</a:t>
            </a:r>
            <a:r>
              <a:rPr lang="en-US" sz="1200" b="0" i="0" u="sng" kern="1200" dirty="0" smtClean="0">
                <a:solidFill>
                  <a:schemeClr val="tx1"/>
                </a:solidFill>
                <a:effectLst/>
                <a:latin typeface="Adobe Garamond Pro"/>
                <a:ea typeface="ＭＳ Ｐゴシック" charset="-128"/>
                <a:cs typeface="+mn-cs"/>
                <a:hlinkClick r:id="rId13" invalidUrl="http://www.ncbi.nlm.nih.gov.revproxy.brown.edu/pubmed/?term=Brenman S[Author]&amp;cauthor=true&amp;cauthor_uid=21900137"/>
              </a:rPr>
              <a:t> S</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14" invalidUrl="http://www.ncbi.nlm.nih.gov.revproxy.brown.edu/pubmed/?term=Wells M[Author]&amp;cauthor=true&amp;cauthor_uid=21900137"/>
              </a:rPr>
              <a:t>Wells M</a:t>
            </a:r>
            <a:r>
              <a:rPr lang="en-US" sz="1200" b="0" i="0" kern="1200" dirty="0" smtClean="0">
                <a:solidFill>
                  <a:schemeClr val="tx1"/>
                </a:solidFill>
                <a:effectLst/>
                <a:latin typeface="Adobe Garamond Pro"/>
                <a:ea typeface="ＭＳ Ｐゴシック" charset="-128"/>
                <a:cs typeface="+mn-cs"/>
              </a:rPr>
              <a:t>, </a:t>
            </a:r>
            <a:r>
              <a:rPr lang="en-US" sz="1200" b="0" i="0" u="sng" kern="1200" dirty="0" err="1" smtClean="0">
                <a:solidFill>
                  <a:schemeClr val="tx1"/>
                </a:solidFill>
                <a:effectLst/>
                <a:latin typeface="Adobe Garamond Pro"/>
                <a:ea typeface="ＭＳ Ｐゴシック" charset="-128"/>
                <a:cs typeface="+mn-cs"/>
                <a:hlinkClick r:id="rId15" invalidUrl="http://www.ncbi.nlm.nih.gov.revproxy.brown.edu/pubmed/?term=Fetterman DM[Author]&amp;cauthor=true&amp;cauthor_uid=21900137"/>
              </a:rPr>
              <a:t>Fetterman</a:t>
            </a:r>
            <a:r>
              <a:rPr lang="en-US" sz="1200" b="0" i="0" u="sng" kern="1200" dirty="0" smtClean="0">
                <a:solidFill>
                  <a:schemeClr val="tx1"/>
                </a:solidFill>
                <a:effectLst/>
                <a:latin typeface="Adobe Garamond Pro"/>
                <a:ea typeface="ＭＳ Ｐゴシック" charset="-128"/>
                <a:cs typeface="+mn-cs"/>
                <a:hlinkClick r:id="rId16" invalidUrl="http://www.ncbi.nlm.nih.gov.revproxy.brown.edu/pubmed/?term=Fetterman DM[Author]&amp;cauthor=true&amp;cauthor_uid=21900137"/>
              </a:rPr>
              <a:t> DM</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17" invalidUrl="http://www.ncbi.nlm.nih.gov.revproxy.brown.edu/pubmed/?term=Garcia G[Author]&amp;cauthor=true&amp;cauthor_uid=21900137"/>
              </a:rPr>
              <a:t>Garcia G</a:t>
            </a:r>
            <a:r>
              <a:rPr lang="en-US" sz="1200" b="0" i="0" kern="1200" dirty="0" smtClean="0">
                <a:solidFill>
                  <a:schemeClr val="tx1"/>
                </a:solidFill>
                <a:effectLst/>
                <a:latin typeface="Adobe Garamond Pro"/>
                <a:ea typeface="ＭＳ Ｐゴシック" charset="-128"/>
                <a:cs typeface="+mn-cs"/>
              </a:rPr>
              <a:t>, </a:t>
            </a:r>
            <a:r>
              <a:rPr lang="en-US" sz="1200" b="0" i="0" u="sng" kern="1200" dirty="0" smtClean="0">
                <a:solidFill>
                  <a:schemeClr val="tx1"/>
                </a:solidFill>
                <a:effectLst/>
                <a:latin typeface="Adobe Garamond Pro"/>
                <a:ea typeface="ＭＳ Ｐゴシック" charset="-128"/>
                <a:cs typeface="+mn-cs"/>
                <a:hlinkClick r:id="rId18" invalidUrl="http://www.ncbi.nlm.nih.gov.revproxy.brown.edu/pubmed/?term=Lunn MR[Author]&amp;cauthor=true&amp;cauthor_uid=21900137"/>
              </a:rPr>
              <a:t>Lunn MR</a:t>
            </a:r>
            <a:r>
              <a:rPr lang="en-US" sz="1200" b="0" i="0" kern="1200" dirty="0" smtClean="0">
                <a:solidFill>
                  <a:schemeClr val="tx1"/>
                </a:solidFill>
                <a:effectLst/>
                <a:latin typeface="Adobe Garamond Pro"/>
                <a:ea typeface="ＭＳ Ｐゴシック" charset="-128"/>
                <a:cs typeface="+mn-cs"/>
              </a:rPr>
              <a:t>.</a:t>
            </a:r>
          </a:p>
          <a:p>
            <a:r>
              <a:rPr lang="en-US" sz="1200" b="1" i="0" u="none" strike="noStrike" kern="1200" dirty="0" smtClean="0">
                <a:solidFill>
                  <a:schemeClr val="tx1"/>
                </a:solidFill>
                <a:effectLst/>
                <a:latin typeface="Adobe Garamond Pro"/>
                <a:ea typeface="ＭＳ Ｐゴシック" charset="-128"/>
                <a:cs typeface="+mn-cs"/>
                <a:hlinkClick r:id="rId5" tooltip="Open/close author information list"/>
              </a:rPr>
              <a:t>Author information</a:t>
            </a:r>
            <a:endParaRPr lang="en-US" sz="1200" b="1" i="0" kern="1200" dirty="0" smtClean="0">
              <a:solidFill>
                <a:schemeClr val="tx1"/>
              </a:solidFill>
              <a:effectLst/>
              <a:latin typeface="Adobe Garamond Pro"/>
              <a:ea typeface="ＭＳ Ｐゴシック" charset="-128"/>
              <a:cs typeface="+mn-cs"/>
            </a:endParaRPr>
          </a:p>
          <a:p>
            <a:r>
              <a:rPr lang="en-US" sz="1200" b="1" i="0" kern="1200" dirty="0" smtClean="0">
                <a:solidFill>
                  <a:schemeClr val="tx1"/>
                </a:solidFill>
                <a:effectLst/>
                <a:latin typeface="Adobe Garamond Pro"/>
                <a:ea typeface="ＭＳ Ｐゴシック" charset="-128"/>
                <a:cs typeface="+mn-cs"/>
              </a:rPr>
              <a:t>Abstract</a:t>
            </a:r>
          </a:p>
          <a:p>
            <a:r>
              <a:rPr lang="en-US" sz="1200" b="1" i="0" kern="1200" cap="all" dirty="0" smtClean="0">
                <a:solidFill>
                  <a:schemeClr val="tx1"/>
                </a:solidFill>
                <a:effectLst/>
                <a:latin typeface="Adobe Garamond Pro"/>
                <a:ea typeface="ＭＳ Ｐゴシック" charset="-128"/>
                <a:cs typeface="+mn-cs"/>
              </a:rPr>
              <a:t>CONTEXT:</a:t>
            </a:r>
          </a:p>
          <a:p>
            <a:r>
              <a:rPr lang="en-US" sz="1200" b="0" i="0" kern="1200" dirty="0" smtClean="0">
                <a:solidFill>
                  <a:schemeClr val="tx1"/>
                </a:solidFill>
                <a:effectLst/>
                <a:latin typeface="Adobe Garamond Pro"/>
                <a:ea typeface="ＭＳ Ｐゴシック" charset="-128"/>
                <a:cs typeface="+mn-cs"/>
              </a:rPr>
              <a:t>Lesbian, gay, bisexual, and transgender (LGBT) individuals experience health and health care disparities and have specific health care needs. Medical education organizations have called for LGBT-sensitive training, but how and to what extent schools educate students to deliver comprehensive LGBT patient care is unknown.</a:t>
            </a:r>
          </a:p>
          <a:p>
            <a:r>
              <a:rPr lang="en-US" sz="1200" b="1" i="0" kern="1200" cap="all" dirty="0" smtClean="0">
                <a:solidFill>
                  <a:schemeClr val="tx1"/>
                </a:solidFill>
                <a:effectLst/>
                <a:latin typeface="Adobe Garamond Pro"/>
                <a:ea typeface="ＭＳ Ｐゴシック" charset="-128"/>
                <a:cs typeface="+mn-cs"/>
              </a:rPr>
              <a:t>OBJECTIVES:</a:t>
            </a:r>
          </a:p>
          <a:p>
            <a:r>
              <a:rPr lang="en-US" sz="1200" b="0" i="0" kern="1200" dirty="0" smtClean="0">
                <a:solidFill>
                  <a:schemeClr val="tx1"/>
                </a:solidFill>
                <a:effectLst/>
                <a:latin typeface="Adobe Garamond Pro"/>
                <a:ea typeface="ＭＳ Ｐゴシック" charset="-128"/>
                <a:cs typeface="+mn-cs"/>
              </a:rPr>
              <a:t>To characterize LGBT-related medical curricula and associated curricular development practices and to determine deans' assessments of their institutions' LGBT-related curricular content.</a:t>
            </a:r>
          </a:p>
          <a:p>
            <a:r>
              <a:rPr lang="en-US" sz="1200" b="1" i="0" kern="1200" cap="all" dirty="0" smtClean="0">
                <a:solidFill>
                  <a:schemeClr val="tx1"/>
                </a:solidFill>
                <a:effectLst/>
                <a:latin typeface="Adobe Garamond Pro"/>
                <a:ea typeface="ＭＳ Ｐゴシック" charset="-128"/>
                <a:cs typeface="+mn-cs"/>
              </a:rPr>
              <a:t>DESIGN, SETTING, AND PARTICIPANTS:</a:t>
            </a:r>
          </a:p>
          <a:p>
            <a:r>
              <a:rPr lang="en-US" sz="1200" b="0" i="0" kern="1200" dirty="0" smtClean="0">
                <a:solidFill>
                  <a:schemeClr val="tx1"/>
                </a:solidFill>
                <a:effectLst/>
                <a:latin typeface="Adobe Garamond Pro"/>
                <a:ea typeface="ＭＳ Ｐゴシック" charset="-128"/>
                <a:cs typeface="+mn-cs"/>
              </a:rPr>
              <a:t>Deans of medical education (or equivalent) at 176 allopathic or osteopathic medical schools in Canada and the United States were surveyed to complete a 13-question, Web-based questionnaire between May 2009 and March 2010.</a:t>
            </a:r>
          </a:p>
          <a:p>
            <a:r>
              <a:rPr lang="en-US" sz="1200" b="1" i="0" kern="1200" cap="all" dirty="0" smtClean="0">
                <a:solidFill>
                  <a:schemeClr val="tx1"/>
                </a:solidFill>
                <a:effectLst/>
                <a:latin typeface="Adobe Garamond Pro"/>
                <a:ea typeface="ＭＳ Ｐゴシック" charset="-128"/>
                <a:cs typeface="+mn-cs"/>
              </a:rPr>
              <a:t>MAIN OUTCOME MEASURE:</a:t>
            </a:r>
          </a:p>
          <a:p>
            <a:r>
              <a:rPr lang="en-US" sz="1200" b="0" i="0" kern="1200" dirty="0" smtClean="0">
                <a:solidFill>
                  <a:schemeClr val="tx1"/>
                </a:solidFill>
                <a:effectLst/>
                <a:latin typeface="Adobe Garamond Pro"/>
                <a:ea typeface="ＭＳ Ｐゴシック" charset="-128"/>
                <a:cs typeface="+mn-cs"/>
              </a:rPr>
              <a:t>Reported hours of LGBT-related curricular content.</a:t>
            </a:r>
          </a:p>
          <a:p>
            <a:r>
              <a:rPr lang="en-US" sz="1200" b="1" i="0" kern="1200" cap="all" dirty="0" smtClean="0">
                <a:solidFill>
                  <a:schemeClr val="tx1"/>
                </a:solidFill>
                <a:effectLst/>
                <a:latin typeface="Adobe Garamond Pro"/>
                <a:ea typeface="ＭＳ Ｐゴシック" charset="-128"/>
                <a:cs typeface="+mn-cs"/>
              </a:rPr>
              <a:t>RESULTS:</a:t>
            </a:r>
          </a:p>
          <a:p>
            <a:r>
              <a:rPr lang="en-US" sz="1200" b="0" i="0" kern="1200" dirty="0" smtClean="0">
                <a:solidFill>
                  <a:schemeClr val="tx1"/>
                </a:solidFill>
                <a:effectLst/>
                <a:latin typeface="Adobe Garamond Pro"/>
                <a:ea typeface="ＭＳ Ｐゴシック" charset="-128"/>
                <a:cs typeface="+mn-cs"/>
              </a:rPr>
              <a:t>Of 176 schools, 150 (85.2%) responded, and 132 (75.0%) fully completed the questionnaire. The median reported time dedicated to teaching LGBT-related content in the entire curriculum was 5 hours (interquartile range [IQR], 3-8 hours). Of the 132 respondents, 9 (6.8%; 95% CI, 2.5%-11.1%) reported 0 hours taught during preclinical years and 44 (33.3%; 95% CI, 25.3%-41.4%) reported 0 hours during clinical years. Median US allopathic clinical hours were significantly different from US osteopathic clinical hours (2 hours [IQR, 0-4 hours] vs 0 hours [IQR, 0-2 hours]; P = .008). Although 128 of the schools (97.0%; 95% CI, 94.0%-99.9%) taught students to ask patients if they "have sex with men, women, or both" when obtaining a sexual history, the reported teaching frequency of 16 LGBT-specific topic areas in the required curriculum was lower: at least 8 topics at 83 schools (62.9%; 95% CI, 54.6%-71.1%) and all topics at 11 schools (8.3%; 95% CI, 3.6%-13.0%). The institutions' LGBT content was rated as "fair" at 58 schools (43.9%; 95% CI, 35.5%-52.4%). Suggested successful strategies to increase content included curricular material focusing on LGBT-related health and health disparities at 77 schools (58.3%, 95% CI, 49.9%-66.7%) and faculty willing and able to teach LGBT-related curricular content at 67 schools (50.8%, 95% CI, 42.2%-59.3%).</a:t>
            </a:r>
          </a:p>
          <a:p>
            <a:r>
              <a:rPr lang="en-US" sz="1200" b="1" i="0" kern="1200" cap="all" dirty="0" smtClean="0">
                <a:solidFill>
                  <a:schemeClr val="tx1"/>
                </a:solidFill>
                <a:effectLst/>
                <a:latin typeface="Adobe Garamond Pro"/>
                <a:ea typeface="ＭＳ Ｐゴシック" charset="-128"/>
                <a:cs typeface="+mn-cs"/>
              </a:rPr>
              <a:t>CONCLUSION:</a:t>
            </a:r>
          </a:p>
          <a:p>
            <a:r>
              <a:rPr lang="en-US" sz="1200" b="0" i="0" kern="1200" dirty="0" smtClean="0">
                <a:solidFill>
                  <a:schemeClr val="tx1"/>
                </a:solidFill>
                <a:effectLst/>
                <a:latin typeface="Adobe Garamond Pro"/>
                <a:ea typeface="ＭＳ Ｐゴシック" charset="-128"/>
                <a:cs typeface="+mn-cs"/>
              </a:rPr>
              <a:t>The median reported time dedicated to LGBT-related topics in 2009-2010 was small across US and Canadian medical schools, but the quantity, content covered, and perceived quality of instruction varied substantially.</a:t>
            </a:r>
          </a:p>
          <a:p>
            <a:endParaRPr lang="en-US" dirty="0"/>
          </a:p>
        </p:txBody>
      </p:sp>
      <p:sp>
        <p:nvSpPr>
          <p:cNvPr id="4" name="Slide Number Placeholder 3"/>
          <p:cNvSpPr>
            <a:spLocks noGrp="1"/>
          </p:cNvSpPr>
          <p:nvPr>
            <p:ph type="sldNum" sz="quarter" idx="10"/>
          </p:nvPr>
        </p:nvSpPr>
        <p:spPr/>
        <p:txBody>
          <a:bodyPr/>
          <a:lstStyle/>
          <a:p>
            <a:pPr>
              <a:defRPr/>
            </a:pPr>
            <a:fld id="{D024DB29-407D-4B6B-A192-68B3BFC8C962}" type="slidenum">
              <a:rPr lang="en-US" smtClean="0"/>
              <a:pPr>
                <a:defRPr/>
              </a:pPr>
              <a:t>36</a:t>
            </a:fld>
            <a:endParaRPr lang="en-US" dirty="0"/>
          </a:p>
        </p:txBody>
      </p:sp>
    </p:spTree>
    <p:extLst>
      <p:ext uri="{BB962C8B-B14F-4D97-AF65-F5344CB8AC3E}">
        <p14:creationId xmlns:p14="http://schemas.microsoft.com/office/powerpoint/2010/main" val="130966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Shape 498"/>
          <p:cNvSpPr>
            <a:spLocks noGrp="1" noRot="1" noChangeAspect="1" noTextEdit="1"/>
          </p:cNvSpPr>
          <p:nvPr>
            <p:ph type="sldImg" idx="2"/>
          </p:nvPr>
        </p:nvSpPr>
        <p:spPr>
          <a:noFill/>
          <a:ln/>
        </p:spPr>
      </p:sp>
      <p:sp>
        <p:nvSpPr>
          <p:cNvPr id="139267" name="Shape 49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ltLang="en-US" dirty="0" smtClean="0"/>
              <a:t>Recent data is lacking, but it is clear that LGBT patients experience discrimination from their providers while accessing care. As previously mentioned, many were denied care, and barriers were more frequently experienced by transgender and gender-nonconforming patients. Eleven percent reported that providers wouldn’t touch them or used excessive precautions. On top of this, many providers are not as comfortable treating youth as they are children or adults.</a:t>
            </a:r>
          </a:p>
          <a:p>
            <a:pPr eaLnBrk="1" hangingPunct="1">
              <a:spcBef>
                <a:spcPct val="0"/>
              </a:spcBef>
            </a:pPr>
            <a:endParaRPr lang="en-US" altLang="en-US" dirty="0" smtClean="0"/>
          </a:p>
          <a:p>
            <a:pPr eaLnBrk="1" hangingPunct="1">
              <a:spcBef>
                <a:spcPct val="0"/>
              </a:spcBef>
            </a:pPr>
            <a:r>
              <a:rPr lang="en-US" altLang="en-US" i="1" dirty="0" smtClean="0"/>
              <a:t>Source</a:t>
            </a:r>
            <a:r>
              <a:rPr lang="en-US" altLang="en-US" dirty="0" smtClean="0"/>
              <a:t>:</a:t>
            </a:r>
          </a:p>
          <a:p>
            <a:pPr eaLnBrk="1" hangingPunct="1">
              <a:spcBef>
                <a:spcPct val="0"/>
              </a:spcBef>
            </a:pPr>
            <a:r>
              <a:rPr lang="en-US" altLang="en-US" dirty="0" smtClean="0"/>
              <a:t>Lambda Legal (2010). When Health Care Isn’t Caring: Lambda </a:t>
            </a:r>
            <a:r>
              <a:rPr lang="en-US" altLang="en-US" dirty="0" err="1" smtClean="0"/>
              <a:t>Legal’s</a:t>
            </a:r>
            <a:r>
              <a:rPr lang="en-US" altLang="en-US" dirty="0" smtClean="0"/>
              <a:t> Survey of Discrimination Against LGBT People and People with HIV. Retrieved from </a:t>
            </a:r>
            <a:r>
              <a:rPr lang="en-US" altLang="en-US" dirty="0" err="1" smtClean="0"/>
              <a:t>www.lambdalegal.org</a:t>
            </a:r>
            <a:r>
              <a:rPr lang="en-US" altLang="en-US" dirty="0" smtClean="0"/>
              <a:t>/health-care-report</a:t>
            </a:r>
          </a:p>
          <a:p>
            <a:pPr eaLnBrk="1" hangingPunct="1">
              <a:spcBef>
                <a:spcPct val="0"/>
              </a:spcBef>
            </a:pPr>
            <a:endParaRPr lang="en-US" altLang="en-US" dirty="0" smtClean="0"/>
          </a:p>
          <a:p>
            <a:pPr eaLnBrk="1" hangingPunct="1">
              <a:spcBef>
                <a:spcPct val="0"/>
              </a:spcBef>
            </a:pPr>
            <a:endParaRPr lang="en-US" altLang="en-US" dirty="0" smtClean="0"/>
          </a:p>
        </p:txBody>
      </p:sp>
      <p:sp>
        <p:nvSpPr>
          <p:cNvPr id="139268" name="Shape 500"/>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r>
              <a:rPr lang="en-US" altLang="en-US" sz="1200" dirty="0">
                <a:ea typeface="MS PGothic" pitchFamily="34" charset="-128"/>
              </a:rPr>
              <a:t> </a:t>
            </a:r>
          </a:p>
        </p:txBody>
      </p:sp>
    </p:spTree>
    <p:extLst>
      <p:ext uri="{BB962C8B-B14F-4D97-AF65-F5344CB8AC3E}">
        <p14:creationId xmlns:p14="http://schemas.microsoft.com/office/powerpoint/2010/main" val="1149788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by order of bullets:</a:t>
            </a:r>
            <a:endParaRPr lang="en-US" dirty="0" smtClean="0"/>
          </a:p>
          <a:p>
            <a:pPr marL="228600" indent="-228600">
              <a:buAutoNum type="arabicParenR"/>
            </a:pPr>
            <a:r>
              <a:rPr lang="en-US" dirty="0" err="1" smtClean="0"/>
              <a:t>Beals</a:t>
            </a:r>
            <a:r>
              <a:rPr lang="en-US" dirty="0" smtClean="0"/>
              <a:t> &amp; </a:t>
            </a:r>
            <a:r>
              <a:rPr lang="en-US" dirty="0" err="1" smtClean="0"/>
              <a:t>Peplau</a:t>
            </a:r>
            <a:r>
              <a:rPr lang="en-US" dirty="0" smtClean="0"/>
              <a:t>, 2006; </a:t>
            </a:r>
            <a:r>
              <a:rPr lang="en-US" dirty="0" err="1" smtClean="0"/>
              <a:t>D’Augelli</a:t>
            </a:r>
            <a:r>
              <a:rPr lang="en-US" dirty="0" smtClean="0"/>
              <a:t> et al., 1998; Grossman &amp; </a:t>
            </a:r>
            <a:r>
              <a:rPr lang="en-US" dirty="0" err="1" smtClean="0"/>
              <a:t>Kerner</a:t>
            </a:r>
            <a:r>
              <a:rPr lang="en-US" dirty="0" smtClean="0"/>
              <a:t>, 1998</a:t>
            </a:r>
          </a:p>
          <a:p>
            <a:pPr marL="228600" indent="-228600">
              <a:buAutoNum type="arabicParenR"/>
            </a:pPr>
            <a:r>
              <a:rPr lang="en-US" dirty="0" err="1" smtClean="0"/>
              <a:t>D’Augelli</a:t>
            </a:r>
            <a:r>
              <a:rPr lang="en-US" dirty="0" smtClean="0"/>
              <a:t> et al., 2005</a:t>
            </a:r>
          </a:p>
          <a:p>
            <a:pPr marL="228600" indent="-228600">
              <a:buAutoNum type="arabicParenR"/>
            </a:pPr>
            <a:r>
              <a:rPr lang="en-US" dirty="0" smtClean="0"/>
              <a:t>Diamond &amp; Lucas, 2004</a:t>
            </a:r>
          </a:p>
          <a:p>
            <a:pPr marL="228600" indent="-228600">
              <a:buAutoNum type="arabicParenR"/>
            </a:pPr>
            <a:r>
              <a:rPr lang="en-US" dirty="0" err="1" smtClean="0"/>
              <a:t>D’Augelli</a:t>
            </a:r>
            <a:r>
              <a:rPr lang="en-US" dirty="0" smtClean="0"/>
              <a:t> et al., 2005; </a:t>
            </a:r>
            <a:r>
              <a:rPr lang="en-US" dirty="0" err="1" smtClean="0"/>
              <a:t>Savin</a:t>
            </a:r>
            <a:r>
              <a:rPr lang="en-US" dirty="0" smtClean="0"/>
              <a:t>-Williams &amp; Ream, 2003</a:t>
            </a:r>
          </a:p>
          <a:p>
            <a:pPr marL="228600" indent="-228600">
              <a:buAutoNum type="arabicParenR"/>
            </a:pPr>
            <a:r>
              <a:rPr lang="en-US" dirty="0" err="1" smtClean="0"/>
              <a:t>Merighi</a:t>
            </a:r>
            <a:r>
              <a:rPr lang="en-US" dirty="0" smtClean="0"/>
              <a:t> &amp; Grimes, 2000; </a:t>
            </a:r>
            <a:r>
              <a:rPr lang="en-US" dirty="0" err="1" smtClean="0"/>
              <a:t>Savin</a:t>
            </a:r>
            <a:r>
              <a:rPr lang="en-US" dirty="0" smtClean="0"/>
              <a:t>-Williams, 2001; Valentine, Skelton, &amp; Butler, 2003</a:t>
            </a:r>
          </a:p>
          <a:p>
            <a:pPr marL="228600" indent="-228600">
              <a:buAutoNum type="arabicParenR"/>
            </a:pPr>
            <a:r>
              <a:rPr lang="en-US" dirty="0" err="1" smtClean="0"/>
              <a:t>D’Augelli</a:t>
            </a:r>
            <a:r>
              <a:rPr lang="en-US" dirty="0" smtClean="0"/>
              <a:t> et al., 2005; </a:t>
            </a:r>
            <a:r>
              <a:rPr lang="en-US" dirty="0" err="1" smtClean="0"/>
              <a:t>D’Augelli</a:t>
            </a:r>
            <a:r>
              <a:rPr lang="en-US" dirty="0" smtClean="0"/>
              <a:t> et al., 1998; </a:t>
            </a:r>
            <a:r>
              <a:rPr lang="en-US" dirty="0" err="1" smtClean="0"/>
              <a:t>Savin</a:t>
            </a:r>
            <a:r>
              <a:rPr lang="en-US" dirty="0" smtClean="0"/>
              <a:t>-Williams &amp; Ream, 2003</a:t>
            </a:r>
          </a:p>
          <a:p>
            <a:pPr marL="228600" indent="-228600">
              <a:buAutoNum type="arabicParenR"/>
            </a:pPr>
            <a:r>
              <a:rPr lang="en-US" dirty="0" err="1" smtClean="0"/>
              <a:t>D’Augelli</a:t>
            </a:r>
            <a:r>
              <a:rPr lang="en-US" dirty="0" smtClean="0"/>
              <a:t> et al., 1998</a:t>
            </a:r>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endParaRPr lang="en-US" dirty="0" smtClean="0"/>
          </a:p>
          <a:p>
            <a:r>
              <a:rPr lang="en-US" dirty="0" err="1" smtClean="0"/>
              <a:t>Psychol</a:t>
            </a:r>
            <a:r>
              <a:rPr lang="en-US" dirty="0" smtClean="0"/>
              <a:t> Addict </a:t>
            </a:r>
            <a:r>
              <a:rPr lang="en-US" dirty="0" err="1" smtClean="0"/>
              <a:t>Behav</a:t>
            </a:r>
            <a:r>
              <a:rPr lang="en-US" dirty="0" smtClean="0"/>
              <a:t>. 2009 Mar; 23(1): 175–184.</a:t>
            </a:r>
          </a:p>
          <a:p>
            <a:r>
              <a:rPr lang="en-US" dirty="0" smtClean="0"/>
              <a:t>Disclosure of Sexual Orientation and Subsequent Substance Use and Abuse Among Lesbian, Gay, and Bisexual Youths: Critical Role of Disclosure Reactions</a:t>
            </a:r>
          </a:p>
          <a:p>
            <a:r>
              <a:rPr lang="en-US" dirty="0" smtClean="0"/>
              <a:t>Margaret Rosario, Eric W. </a:t>
            </a:r>
            <a:r>
              <a:rPr lang="en-US" dirty="0" err="1" smtClean="0"/>
              <a:t>Schrimshaw</a:t>
            </a:r>
            <a:r>
              <a:rPr lang="en-US" dirty="0" smtClean="0"/>
              <a:t>, and Joyce Hunter</a:t>
            </a:r>
          </a:p>
          <a:p>
            <a:r>
              <a:rPr lang="en-US" dirty="0" err="1" smtClean="0"/>
              <a:t>doi</a:t>
            </a:r>
            <a:r>
              <a:rPr lang="en-US" dirty="0" smtClean="0"/>
              <a:t>:  10.1037/a0014284  PMCID: PMC2818609  NIHMSID: NIHMS163508</a:t>
            </a:r>
          </a:p>
          <a:p>
            <a:endParaRPr lang="en-US" dirty="0" smtClean="0"/>
          </a:p>
          <a:p>
            <a:endParaRPr lang="en-US" dirty="0" smtClean="0"/>
          </a:p>
          <a:p>
            <a:endParaRPr lang="en-US" dirty="0" smtClean="0"/>
          </a:p>
          <a:p>
            <a:r>
              <a:rPr lang="en-US" dirty="0" smtClean="0"/>
              <a:t>LGB youths frequently disclose to a close friend before disclosing to parents and other family members (</a:t>
            </a:r>
            <a:r>
              <a:rPr lang="en-US" dirty="0" err="1" smtClean="0"/>
              <a:t>Beals</a:t>
            </a:r>
            <a:r>
              <a:rPr lang="en-US" dirty="0" smtClean="0"/>
              <a:t> &amp; </a:t>
            </a:r>
            <a:r>
              <a:rPr lang="en-US" dirty="0" err="1" smtClean="0"/>
              <a:t>Peplau</a:t>
            </a:r>
            <a:r>
              <a:rPr lang="en-US" dirty="0" smtClean="0"/>
              <a:t>, 2006; </a:t>
            </a:r>
            <a:r>
              <a:rPr lang="en-US" dirty="0" err="1" smtClean="0"/>
              <a:t>D’Augelli</a:t>
            </a:r>
            <a:r>
              <a:rPr lang="en-US" dirty="0" smtClean="0"/>
              <a:t> et al., 1998; Grossman &amp; </a:t>
            </a:r>
            <a:r>
              <a:rPr lang="en-US" dirty="0" err="1" smtClean="0"/>
              <a:t>Kerner</a:t>
            </a:r>
            <a:r>
              <a:rPr lang="en-US" dirty="0" smtClean="0"/>
              <a:t>, 1998), and although friends’ reactions tend to be accepting, many LGB youths worry about losing friends due to their sexual orientation (Diamond &amp; Lucas, 2004). Indeed, openness about one’s sexual orientation is related to more victimization in school (</a:t>
            </a:r>
            <a:r>
              <a:rPr lang="en-US" dirty="0" err="1" smtClean="0"/>
              <a:t>D’Augelli</a:t>
            </a:r>
            <a:r>
              <a:rPr lang="en-US" dirty="0" smtClean="0"/>
              <a:t>, Pilkington, &amp; Hershberger, 2002), suggesting that disclosure to friends and acquaintances may have potential negative consequences. Disclosure to mothers typically occurs before disclosure to fathers, but the reactions of parents typically do not differ by sex (</a:t>
            </a:r>
            <a:r>
              <a:rPr lang="en-US" dirty="0" err="1" smtClean="0"/>
              <a:t>D’Augelli</a:t>
            </a:r>
            <a:r>
              <a:rPr lang="en-US" dirty="0" smtClean="0"/>
              <a:t> et al., 2005; </a:t>
            </a:r>
            <a:r>
              <a:rPr lang="en-US" dirty="0" err="1" smtClean="0"/>
              <a:t>Savin</a:t>
            </a:r>
            <a:r>
              <a:rPr lang="en-US" dirty="0" smtClean="0"/>
              <a:t>-Williams &amp; Ream, 2003). In comparison to friends, who are typically supportive, parental reactions to disclosure are variable (</a:t>
            </a:r>
            <a:r>
              <a:rPr lang="en-US" dirty="0" err="1" smtClean="0"/>
              <a:t>Merighi</a:t>
            </a:r>
            <a:r>
              <a:rPr lang="en-US" dirty="0" smtClean="0"/>
              <a:t> &amp; Grimes, 2000; </a:t>
            </a:r>
            <a:r>
              <a:rPr lang="en-US" dirty="0" err="1" smtClean="0"/>
              <a:t>Savin</a:t>
            </a:r>
            <a:r>
              <a:rPr lang="en-US" dirty="0" smtClean="0"/>
              <a:t>-Williams, 2001; Valentine, Skelton, &amp; Butler, 2003). Although many parents are supportive or accepting (27%–55%; </a:t>
            </a:r>
            <a:r>
              <a:rPr lang="en-US" dirty="0" err="1" smtClean="0"/>
              <a:t>D’Augelli</a:t>
            </a:r>
            <a:r>
              <a:rPr lang="en-US" dirty="0" smtClean="0"/>
              <a:t> et al., 2005; </a:t>
            </a:r>
            <a:r>
              <a:rPr lang="en-US" dirty="0" err="1" smtClean="0"/>
              <a:t>D’Augelli</a:t>
            </a:r>
            <a:r>
              <a:rPr lang="en-US" dirty="0" smtClean="0"/>
              <a:t> et al., 1998; </a:t>
            </a:r>
            <a:r>
              <a:rPr lang="en-US" dirty="0" err="1" smtClean="0"/>
              <a:t>Savin</a:t>
            </a:r>
            <a:r>
              <a:rPr lang="en-US" dirty="0" smtClean="0"/>
              <a:t>-Williams &amp; Ream, 2003), a significant number of LGB youths experience intolerant and rejecting reactions (12%–51%) including experiences of verbal abuse, threats, and physical victimization (</a:t>
            </a:r>
            <a:r>
              <a:rPr lang="en-US" dirty="0" err="1" smtClean="0"/>
              <a:t>D’Augelli</a:t>
            </a:r>
            <a:r>
              <a:rPr lang="en-US" dirty="0" smtClean="0"/>
              <a:t> et al., 1998). Thus, it is unsurprising that the main reasons LGB youths report for not disclosing to a parent is fear of negative reactions and rejection (</a:t>
            </a:r>
            <a:r>
              <a:rPr lang="en-US" dirty="0" err="1" smtClean="0"/>
              <a:t>D’Augelli</a:t>
            </a:r>
            <a:r>
              <a:rPr lang="en-US" dirty="0" smtClean="0"/>
              <a:t> et al., 2005).</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38</a:t>
            </a:fld>
            <a:endParaRPr lang="en-US" dirty="0"/>
          </a:p>
        </p:txBody>
      </p:sp>
    </p:spTree>
    <p:extLst>
      <p:ext uri="{BB962C8B-B14F-4D97-AF65-F5344CB8AC3E}">
        <p14:creationId xmlns:p14="http://schemas.microsoft.com/office/powerpoint/2010/main" val="2613865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Source</a:t>
            </a:r>
            <a:r>
              <a:rPr lang="en-US" i="0" dirty="0" smtClean="0"/>
              <a:t>: </a:t>
            </a:r>
            <a:r>
              <a:rPr lang="en-US" altLang="en-US" sz="1200" i="0" dirty="0" smtClean="0">
                <a:latin typeface="Adobe Garamond Pro"/>
              </a:rPr>
              <a:t>HRC Survey, 10,030 youth participants, 2012</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39</a:t>
            </a:fld>
            <a:endParaRPr lang="en-US" dirty="0"/>
          </a:p>
        </p:txBody>
      </p:sp>
    </p:spTree>
    <p:extLst>
      <p:ext uri="{BB962C8B-B14F-4D97-AF65-F5344CB8AC3E}">
        <p14:creationId xmlns:p14="http://schemas.microsoft.com/office/powerpoint/2010/main" val="22528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endParaRPr lang="en-US" sz="1200" kern="1200" dirty="0" smtClean="0">
              <a:solidFill>
                <a:schemeClr val="tx1"/>
              </a:solidFill>
              <a:effectLst/>
              <a:latin typeface="Adobe Garamond Pro"/>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dobe Garamond Pro"/>
                <a:ea typeface="ＭＳ Ｐゴシック" charset="-128"/>
                <a:cs typeface="+mn-cs"/>
              </a:rPr>
              <a:t>1) </a:t>
            </a:r>
            <a:r>
              <a:rPr lang="en-US" sz="1200" b="0" i="0" u="none" strike="noStrike" kern="1200" baseline="0" dirty="0" smtClean="0">
                <a:solidFill>
                  <a:schemeClr val="tx1"/>
                </a:solidFill>
                <a:latin typeface="Adobe Garamond Pro"/>
                <a:ea typeface="ＭＳ Ｐゴシック" charset="-128"/>
                <a:cs typeface="+mn-cs"/>
              </a:rPr>
              <a:t>“Interviewing Adolescents about Sexual Matters.”  Pediatrics Clinics of North America (April 2017 Edition).  </a:t>
            </a:r>
            <a:r>
              <a:rPr lang="de-DE" sz="1200" b="0" i="0" u="none" strike="noStrike" kern="1200" baseline="0" dirty="0" smtClean="0">
                <a:solidFill>
                  <a:schemeClr val="tx1"/>
                </a:solidFill>
                <a:latin typeface="Adobe Garamond Pro"/>
                <a:ea typeface="ＭＳ Ｐゴシック" charset="-128"/>
                <a:cs typeface="+mn-cs"/>
              </a:rPr>
              <a:t>Pfeffer, B.  Ellsworth, TR. Gold, M. </a:t>
            </a:r>
          </a:p>
          <a:p>
            <a:r>
              <a:rPr lang="en-US" sz="1200" kern="1200" dirty="0" smtClean="0">
                <a:solidFill>
                  <a:schemeClr val="tx1"/>
                </a:solidFill>
                <a:effectLst/>
                <a:latin typeface="Adobe Garamond Pro"/>
                <a:ea typeface="ＭＳ Ｐゴシック" charset="-128"/>
                <a:cs typeface="+mn-cs"/>
              </a:rPr>
              <a:t>2)  </a:t>
            </a:r>
            <a:r>
              <a:rPr lang="en-US" sz="1200" kern="1200" dirty="0" err="1" smtClean="0">
                <a:solidFill>
                  <a:schemeClr val="tx1"/>
                </a:solidFill>
                <a:effectLst/>
                <a:latin typeface="Adobe Garamond Pro"/>
                <a:ea typeface="ＭＳ Ｐゴシック" charset="-128"/>
                <a:cs typeface="+mn-cs"/>
              </a:rPr>
              <a:t>Hyderi</a:t>
            </a:r>
            <a:r>
              <a:rPr lang="en-US" sz="1200" kern="1200" dirty="0" smtClean="0">
                <a:solidFill>
                  <a:schemeClr val="tx1"/>
                </a:solidFill>
                <a:effectLst/>
                <a:latin typeface="Adobe Garamond Pro"/>
                <a:ea typeface="ＭＳ Ｐゴシック" charset="-128"/>
                <a:cs typeface="+mn-cs"/>
              </a:rPr>
              <a:t> A, Angel J, Madison M, et al.  Transgender patients:  Providing sensitive care.  The Journal of Family Practice.  July 2016: (65)7; 450-461.</a:t>
            </a:r>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4</a:t>
            </a:fld>
            <a:endParaRPr lang="en-US" dirty="0"/>
          </a:p>
        </p:txBody>
      </p:sp>
    </p:spTree>
    <p:extLst>
      <p:ext uri="{BB962C8B-B14F-4D97-AF65-F5344CB8AC3E}">
        <p14:creationId xmlns:p14="http://schemas.microsoft.com/office/powerpoint/2010/main" val="4081929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E0678C8-3020-408E-BD08-F884E1B71E7C}" type="slidenum">
              <a:rPr lang="en-US" smtClean="0"/>
              <a:pPr/>
              <a:t>40</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7761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41</a:t>
            </a:fld>
            <a:endParaRPr lang="en-US" dirty="0"/>
          </a:p>
        </p:txBody>
      </p:sp>
    </p:spTree>
    <p:extLst>
      <p:ext uri="{BB962C8B-B14F-4D97-AF65-F5344CB8AC3E}">
        <p14:creationId xmlns:p14="http://schemas.microsoft.com/office/powerpoint/2010/main" val="264249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36578E1-728F-4F1E-A237-DC587ED50544}" type="slidenum">
              <a:rPr lang="en-US" smtClean="0"/>
              <a:pPr/>
              <a:t>42</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03318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i="1" dirty="0" smtClean="0"/>
              <a:t>Adapted from</a:t>
            </a:r>
            <a:r>
              <a:rPr lang="en-US" altLang="en-US" dirty="0" smtClean="0"/>
              <a:t>: </a:t>
            </a:r>
            <a:r>
              <a:rPr lang="en-US" altLang="en-US" dirty="0" err="1" smtClean="0"/>
              <a:t>O’Hanlan</a:t>
            </a:r>
            <a:r>
              <a:rPr lang="en-US" altLang="en-US" dirty="0" smtClean="0"/>
              <a:t>, et al (1997). A review of the medical consequences of homophobia with suggestions for resolution. </a:t>
            </a:r>
            <a:r>
              <a:rPr lang="en-US" altLang="en-US" i="1" dirty="0" smtClean="0"/>
              <a:t>JGLMA</a:t>
            </a:r>
            <a:r>
              <a:rPr lang="en-US" altLang="en-US" dirty="0" smtClean="0"/>
              <a:t>;1:25‐39.)</a:t>
            </a:r>
          </a:p>
          <a:p>
            <a:pPr eaLnBrk="1" hangingPunct="1">
              <a:spcBef>
                <a:spcPct val="0"/>
              </a:spcBef>
            </a:pPr>
            <a:endParaRPr lang="en-US" altLang="en-US" dirty="0" smtClean="0"/>
          </a:p>
          <a:p>
            <a:pPr eaLnBrk="1" hangingPunct="1">
              <a:spcBef>
                <a:spcPct val="0"/>
              </a:spcBef>
            </a:pPr>
            <a:r>
              <a:rPr lang="en-US" altLang="en-US" dirty="0" smtClean="0"/>
              <a:t>As we can see, homophobia and transphobia effect LGBTQ youth at many levels. This gets internalized in various forms of shame and resiliency. In turn, LGBTQ youth are at higher risk for certain medical and mental health outcomes. We’ll talk about how access to competent health services improves these outcomes. Outside of health care, are there other mitigating factors?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183300" name="Slide Number Placeholder 3"/>
          <p:cNvSpPr>
            <a:spLocks noGrp="1"/>
          </p:cNvSpPr>
          <p:nvPr>
            <p:ph type="sldNum" sz="quarter" idx="5"/>
          </p:nvPr>
        </p:nvSpPr>
        <p:spPr>
          <a:noFill/>
        </p:spPr>
        <p:txBody>
          <a:bodyPr lIns="91425" tIns="91425" rIns="91425" bIns="91425"/>
          <a:lstStyle/>
          <a:p>
            <a:endParaRPr lang="en-US" altLang="en-US" dirty="0" smtClean="0">
              <a:ea typeface="MS PGothic" pitchFamily="34" charset="-128"/>
            </a:endParaRPr>
          </a:p>
        </p:txBody>
      </p:sp>
    </p:spTree>
    <p:extLst>
      <p:ext uri="{BB962C8B-B14F-4D97-AF65-F5344CB8AC3E}">
        <p14:creationId xmlns:p14="http://schemas.microsoft.com/office/powerpoint/2010/main" val="1340447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106" name="Shape 424"/>
          <p:cNvSpPr>
            <a:spLocks noGrp="1" noRot="1" noChangeAspect="1" noTextEdit="1"/>
          </p:cNvSpPr>
          <p:nvPr>
            <p:ph type="sldImg" idx="2"/>
          </p:nvPr>
        </p:nvSpPr>
        <p:spPr>
          <a:ln/>
        </p:spPr>
      </p:sp>
      <p:sp>
        <p:nvSpPr>
          <p:cNvPr id="175107" name="Shape 425"/>
          <p:cNvSpPr>
            <a:spLocks noGrp="1"/>
          </p:cNvSpPr>
          <p:nvPr>
            <p:ph type="body" idx="1"/>
          </p:nvPr>
        </p:nvSpPr>
        <p:spPr>
          <a:noFill/>
          <a:ln/>
        </p:spPr>
        <p:txBody>
          <a:bodyPr tIns="45700" bIns="45700"/>
          <a:lstStyle/>
          <a:p>
            <a:pPr eaLnBrk="1" hangingPunct="1">
              <a:spcBef>
                <a:spcPct val="0"/>
              </a:spcBef>
              <a:buSzPct val="25000"/>
            </a:pPr>
            <a:r>
              <a:rPr lang="en-US" altLang="en-US" dirty="0" smtClean="0"/>
              <a:t>Homophobia and </a:t>
            </a:r>
            <a:r>
              <a:rPr lang="en-US" altLang="en-US" dirty="0" err="1" smtClean="0"/>
              <a:t>transphobia</a:t>
            </a:r>
            <a:r>
              <a:rPr lang="en-US" altLang="en-US" dirty="0" smtClean="0"/>
              <a:t> impact every level of an individual’s life. This may be in addition to any experiences with racism, sexism, poverty, and immigration status.  When the most basic levels—physical safety and health—are compromised, it requires much more work and strength to be able to fulfill other needs in a healthy manner, including in personal relationships. This can create imbalanced or a lack of relationships.</a:t>
            </a:r>
          </a:p>
          <a:p>
            <a:pPr eaLnBrk="1" hangingPunct="1">
              <a:spcBef>
                <a:spcPct val="0"/>
              </a:spcBef>
              <a:buSzPct val="25000"/>
            </a:pPr>
            <a:r>
              <a:rPr lang="en-US" altLang="en-US" dirty="0" smtClean="0"/>
              <a:t>Homophobia and </a:t>
            </a:r>
            <a:r>
              <a:rPr lang="en-US" altLang="en-US" dirty="0" err="1" smtClean="0"/>
              <a:t>transphobia</a:t>
            </a:r>
            <a:r>
              <a:rPr lang="en-US" altLang="en-US" dirty="0" smtClean="0"/>
              <a:t> come from many different areas—society, culture, religion, community, school, family, and from within. For example, 33% of Americans in 2013 believe society should not accept homosexuality.* Think about the many ways this reality impacts laws, policies, and social environments.</a:t>
            </a:r>
          </a:p>
          <a:p>
            <a:pPr eaLnBrk="1" hangingPunct="1">
              <a:spcBef>
                <a:spcPct val="0"/>
              </a:spcBef>
            </a:pPr>
            <a:endParaRPr lang="en-US" altLang="en-US" dirty="0" smtClean="0"/>
          </a:p>
          <a:p>
            <a:pPr eaLnBrk="1" hangingPunct="1">
              <a:spcBef>
                <a:spcPct val="0"/>
              </a:spcBef>
            </a:pPr>
            <a:r>
              <a:rPr lang="en-US" altLang="en-US" dirty="0" smtClean="0"/>
              <a:t>Additionally, one thing that is unique to the marginalization of people based on their sexuality and gender identity, as opposed to race, gender, or economics, is that the affected individual is frequently alone in their struggle, and the perpetrators of homophobia and </a:t>
            </a:r>
            <a:r>
              <a:rPr lang="en-US" altLang="en-US" dirty="0" err="1" smtClean="0"/>
              <a:t>transphobia</a:t>
            </a:r>
            <a:r>
              <a:rPr lang="en-US" altLang="en-US" dirty="0" smtClean="0"/>
              <a:t> are too often parents, family, religion, and community. It is the most intimate relationships that are sometimes the most unsupportive and rejecting</a:t>
            </a:r>
            <a:r>
              <a:rPr lang="en-US" altLang="en-US" baseline="0" dirty="0" smtClean="0"/>
              <a:t> a</a:t>
            </a:r>
            <a:r>
              <a:rPr lang="en-US" altLang="en-US" dirty="0" smtClean="0"/>
              <a:t>nd precisely at the time—during adolescence—when an individual is trying to establish those relationships and their sense of self. On top of that, these youths often lack role models.</a:t>
            </a:r>
          </a:p>
          <a:p>
            <a:pPr eaLnBrk="1" hangingPunct="1">
              <a:spcBef>
                <a:spcPct val="0"/>
              </a:spcBef>
            </a:pPr>
            <a:endParaRPr lang="en-US" altLang="en-US" dirty="0" smtClean="0"/>
          </a:p>
          <a:p>
            <a:pPr eaLnBrk="1" hangingPunct="1">
              <a:spcBef>
                <a:spcPct val="0"/>
              </a:spcBef>
              <a:buSzPct val="25000"/>
            </a:pPr>
            <a:r>
              <a:rPr lang="en-US" altLang="en-US" dirty="0" smtClean="0"/>
              <a:t>Let’s look at some of these level more closely, and how youth may present to your clinic as a result.</a:t>
            </a:r>
          </a:p>
          <a:p>
            <a:pPr eaLnBrk="1" hangingPunct="1">
              <a:spcBef>
                <a:spcPct val="0"/>
              </a:spcBef>
              <a:buSzPct val="25000"/>
            </a:pPr>
            <a:endParaRPr lang="en-US" altLang="en-US" dirty="0" smtClean="0"/>
          </a:p>
          <a:p>
            <a:pPr eaLnBrk="1" hangingPunct="1">
              <a:spcBef>
                <a:spcPct val="0"/>
              </a:spcBef>
              <a:buSzPct val="25000"/>
            </a:pPr>
            <a:r>
              <a:rPr lang="en-US" altLang="en-US" dirty="0" smtClean="0"/>
              <a:t>*</a:t>
            </a:r>
            <a:r>
              <a:rPr lang="en-US" altLang="en-US" i="1" dirty="0" smtClean="0"/>
              <a:t>Source</a:t>
            </a:r>
            <a:r>
              <a:rPr lang="en-US" altLang="en-US" dirty="0" smtClean="0"/>
              <a:t>:</a:t>
            </a:r>
            <a:r>
              <a:rPr lang="en-US" altLang="en-US" baseline="0" dirty="0" smtClean="0"/>
              <a:t> </a:t>
            </a:r>
            <a:r>
              <a:rPr lang="en-US" altLang="en-US" dirty="0" smtClean="0"/>
              <a:t>Pew Research Center (2013). </a:t>
            </a:r>
            <a:r>
              <a:rPr lang="en-US" altLang="en-US" i="0" dirty="0" smtClean="0"/>
              <a:t>The Global Divide on Homosexuality. Retrieved from http://</a:t>
            </a:r>
            <a:r>
              <a:rPr lang="en-US" altLang="en-US" i="0" dirty="0" err="1" smtClean="0"/>
              <a:t>www.pewglobal.org</a:t>
            </a:r>
            <a:r>
              <a:rPr lang="en-US" altLang="en-US" i="0" dirty="0" smtClean="0"/>
              <a:t>/files/2013/06/Pew-Global-Attitudes-Homosexuality-Report-FINAL-JUNE-4-2013.pdf</a:t>
            </a:r>
          </a:p>
          <a:p>
            <a:pPr eaLnBrk="1" hangingPunct="1">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i="1" dirty="0" smtClean="0"/>
              <a:t>Figure from</a:t>
            </a:r>
            <a:r>
              <a:rPr lang="en-US" altLang="en-US" i="0" dirty="0" smtClean="0"/>
              <a:t>:</a:t>
            </a:r>
            <a:r>
              <a:rPr lang="en-US" altLang="en-US" dirty="0" smtClean="0"/>
              <a:t> </a:t>
            </a:r>
            <a:r>
              <a:rPr lang="en-US" altLang="en-US" dirty="0" err="1" smtClean="0"/>
              <a:t>O’Hanlan</a:t>
            </a:r>
            <a:r>
              <a:rPr lang="en-US" altLang="en-US" dirty="0" smtClean="0"/>
              <a:t>, et al (1997). A review of the medical consequences of homophobia with suggestions for resolution. </a:t>
            </a:r>
            <a:r>
              <a:rPr lang="en-US" altLang="en-US" i="0" dirty="0" smtClean="0"/>
              <a:t>JGLMA</a:t>
            </a:r>
            <a:r>
              <a:rPr lang="en-US" altLang="en-US" dirty="0" smtClean="0"/>
              <a:t>;1:25‐39.)</a:t>
            </a:r>
          </a:p>
          <a:p>
            <a:pPr eaLnBrk="1" hangingPunct="1">
              <a:spcBef>
                <a:spcPct val="0"/>
              </a:spcBef>
            </a:pPr>
            <a:endParaRPr lang="en-US" altLang="en-US" dirty="0" smtClean="0"/>
          </a:p>
          <a:p>
            <a:pPr eaLnBrk="1" hangingPunct="1">
              <a:spcBef>
                <a:spcPct val="0"/>
              </a:spcBef>
            </a:pPr>
            <a:endParaRPr lang="en-US" altLang="en-US" dirty="0" smtClean="0"/>
          </a:p>
        </p:txBody>
      </p:sp>
      <p:sp>
        <p:nvSpPr>
          <p:cNvPr id="175108" name="Shape 426"/>
          <p:cNvSpPr>
            <a:spLocks noGrp="1"/>
          </p:cNvSpPr>
          <p:nvPr>
            <p:ph type="sldNum" sz="quarter" idx="5"/>
          </p:nvPr>
        </p:nvSpPr>
        <p:spPr>
          <a:noFill/>
        </p:spPr>
        <p:txBody>
          <a:bodyPr lIns="91425" tIns="45700" rIns="91425" bIns="45700"/>
          <a:lstStyle/>
          <a:p>
            <a:pPr>
              <a:buSzPct val="25000"/>
            </a:pPr>
            <a:r>
              <a:rPr lang="en-US" altLang="en-US" dirty="0" smtClean="0">
                <a:ea typeface="MS PGothic" pitchFamily="34" charset="-128"/>
              </a:rPr>
              <a:t> </a:t>
            </a:r>
          </a:p>
        </p:txBody>
      </p:sp>
    </p:spTree>
    <p:extLst>
      <p:ext uri="{BB962C8B-B14F-4D97-AF65-F5344CB8AC3E}">
        <p14:creationId xmlns:p14="http://schemas.microsoft.com/office/powerpoint/2010/main" val="2045716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A8C5487-B7B6-4BE9-A1B8-00762BBABDC6}" type="slidenum">
              <a:rPr lang="en-US" smtClean="0"/>
              <a:pPr/>
              <a:t>45</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i="1" dirty="0" smtClean="0"/>
              <a:t>Sources</a:t>
            </a:r>
            <a:r>
              <a:rPr lang="en-US" dirty="0" smtClean="0"/>
              <a:t>:</a:t>
            </a:r>
          </a:p>
          <a:p>
            <a:pPr eaLnBrk="1" hangingPunct="1">
              <a:buFontTx/>
              <a:buChar char="•"/>
            </a:pPr>
            <a:r>
              <a:rPr lang="en-US" dirty="0" smtClean="0"/>
              <a:t>Meyer I, Dean L. Internalized homophobia, intimacy and sexual </a:t>
            </a:r>
            <a:r>
              <a:rPr lang="en-US" dirty="0" err="1" smtClean="0"/>
              <a:t>behaviour</a:t>
            </a:r>
            <a:r>
              <a:rPr lang="en-US" dirty="0" smtClean="0"/>
              <a:t> among gay and bisexual me. In: </a:t>
            </a:r>
            <a:r>
              <a:rPr lang="en-US" dirty="0" err="1" smtClean="0"/>
              <a:t>Herek</a:t>
            </a:r>
            <a:r>
              <a:rPr lang="en-US" dirty="0" smtClean="0"/>
              <a:t> G. (</a:t>
            </a:r>
            <a:r>
              <a:rPr lang="en-US" dirty="0" err="1" smtClean="0"/>
              <a:t>ed</a:t>
            </a:r>
            <a:r>
              <a:rPr lang="en-US" dirty="0" smtClean="0"/>
              <a:t>). </a:t>
            </a:r>
            <a:r>
              <a:rPr lang="en-US" i="0" dirty="0" smtClean="0"/>
              <a:t>Stigma and sexual Orientation,  </a:t>
            </a:r>
            <a:r>
              <a:rPr lang="en-US" dirty="0" smtClean="0"/>
              <a:t>Sage, Thousand </a:t>
            </a:r>
            <a:r>
              <a:rPr lang="en-US" dirty="0" err="1" smtClean="0"/>
              <a:t>Okas</a:t>
            </a:r>
            <a:r>
              <a:rPr lang="en-US" dirty="0" smtClean="0"/>
              <a:t>, CA: 1998, pp.16–186. </a:t>
            </a:r>
          </a:p>
          <a:p>
            <a:pPr eaLnBrk="1" hangingPunct="1">
              <a:buFontTx/>
              <a:buChar char="•"/>
            </a:pPr>
            <a:r>
              <a:rPr lang="en-US" dirty="0" smtClean="0"/>
              <a:t>Locke K. Treatment of homophobia in a gay male adolescent</a:t>
            </a:r>
            <a:r>
              <a:rPr lang="en-US" i="1" dirty="0" smtClean="0"/>
              <a:t>. American Journal of Psychotherapy</a:t>
            </a:r>
            <a:r>
              <a:rPr lang="en-US" i="0" dirty="0" smtClean="0"/>
              <a:t>, </a:t>
            </a:r>
            <a:r>
              <a:rPr lang="en-US" dirty="0" smtClean="0"/>
              <a:t>1998;52:202–214.</a:t>
            </a:r>
          </a:p>
        </p:txBody>
      </p:sp>
    </p:spTree>
    <p:extLst>
      <p:ext uri="{BB962C8B-B14F-4D97-AF65-F5344CB8AC3E}">
        <p14:creationId xmlns:p14="http://schemas.microsoft.com/office/powerpoint/2010/main" val="3150159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LGB Youth nearly 5 times mores likely to do Heroin (4.6)</a:t>
            </a:r>
            <a:endParaRPr lang="en-US" dirty="0" smtClean="0"/>
          </a:p>
          <a:p>
            <a:r>
              <a:rPr lang="en-US" dirty="0" smtClean="0"/>
              <a:t>LGB</a:t>
            </a:r>
            <a:r>
              <a:rPr lang="en-US" baseline="0" dirty="0" smtClean="0"/>
              <a:t> Youth nearly 2 times more likely to smoke cigarettes (1.96)</a:t>
            </a:r>
          </a:p>
          <a:p>
            <a:r>
              <a:rPr lang="en-US" baseline="0" dirty="0" smtClean="0"/>
              <a:t>LGB Youth 2 times more likely to do hallucinogenic drugs (2.1)</a:t>
            </a:r>
          </a:p>
          <a:p>
            <a:r>
              <a:rPr lang="en-US" baseline="0" dirty="0" smtClean="0"/>
              <a:t>LGB Youth nearly 3 times more likely to do cocaine (2.5)</a:t>
            </a:r>
          </a:p>
          <a:p>
            <a:r>
              <a:rPr lang="en-US" baseline="0" dirty="0" smtClean="0"/>
              <a:t>LGB Youth 2.5 times more likely to do ecstasy (2.5)</a:t>
            </a:r>
            <a:endParaRPr lang="en-US" dirty="0" smtClean="0"/>
          </a:p>
          <a:p>
            <a:endParaRPr lang="en-US" dirty="0" smtClean="0"/>
          </a:p>
          <a:p>
            <a:r>
              <a:rPr lang="en-US" dirty="0" smtClean="0"/>
              <a:t>Source:  MMWR, August 12, 2016, Volume 65, No.9</a:t>
            </a:r>
          </a:p>
          <a:p>
            <a:r>
              <a:rPr lang="en-US" dirty="0" smtClean="0"/>
              <a:t>http://www.cdc.gov/mmwr/volumes/65/ss/pdfs/ss6509.pdf</a:t>
            </a:r>
          </a:p>
          <a:p>
            <a:r>
              <a:rPr lang="en-US" dirty="0" smtClean="0"/>
              <a:t>2015 YRBSS</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46</a:t>
            </a:fld>
            <a:endParaRPr lang="en-US" dirty="0"/>
          </a:p>
        </p:txBody>
      </p:sp>
    </p:spTree>
    <p:extLst>
      <p:ext uri="{BB962C8B-B14F-4D97-AF65-F5344CB8AC3E}">
        <p14:creationId xmlns:p14="http://schemas.microsoft.com/office/powerpoint/2010/main" val="3247871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LGB</a:t>
            </a:r>
            <a:r>
              <a:rPr lang="en-US" baseline="0" dirty="0" smtClean="0"/>
              <a:t> </a:t>
            </a:r>
            <a:r>
              <a:rPr lang="en-US" dirty="0" smtClean="0"/>
              <a:t>Youth nearly</a:t>
            </a:r>
            <a:r>
              <a:rPr lang="en-US" baseline="0" dirty="0" smtClean="0"/>
              <a:t> 5 times more likely to attempt suicide (4.6) than their heterosexual peers!</a:t>
            </a:r>
          </a:p>
          <a:p>
            <a:r>
              <a:rPr lang="en-US" baseline="0" dirty="0" smtClean="0"/>
              <a:t>LGB Youth 2 times more likely to report feeling sad/hopeless (2.3)</a:t>
            </a:r>
          </a:p>
          <a:p>
            <a:r>
              <a:rPr lang="en-US" baseline="0" dirty="0" smtClean="0"/>
              <a:t>LGB Youth 3 times more likely to be physically forced to have sex (3.3)</a:t>
            </a:r>
          </a:p>
          <a:p>
            <a:r>
              <a:rPr lang="en-US" baseline="0" dirty="0" smtClean="0"/>
              <a:t>LGB Youth 2 times more likely to experience physically dating violence (2.1)</a:t>
            </a:r>
          </a:p>
          <a:p>
            <a:r>
              <a:rPr lang="en-US" baseline="0" dirty="0" smtClean="0"/>
              <a:t>LGB Youth nearly 3 times more likely to experience sexual dating violence (2.5)</a:t>
            </a:r>
            <a:endParaRPr lang="en-US" dirty="0" smtClean="0"/>
          </a:p>
          <a:p>
            <a:endParaRPr lang="en-US" dirty="0" smtClean="0"/>
          </a:p>
          <a:p>
            <a:r>
              <a:rPr lang="en-US" dirty="0" smtClean="0"/>
              <a:t>Source:  MMWR, August 12, 2016, Volume 65, No.9</a:t>
            </a:r>
          </a:p>
          <a:p>
            <a:r>
              <a:rPr lang="en-US" dirty="0" smtClean="0"/>
              <a:t>http://www.cdc.gov/mmwr/volumes/65/ss/pdfs/ss6509.pdf</a:t>
            </a:r>
          </a:p>
          <a:p>
            <a:r>
              <a:rPr lang="en-US" dirty="0" smtClean="0"/>
              <a:t>2015 YRBSS</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47</a:t>
            </a:fld>
            <a:endParaRPr lang="en-US" dirty="0"/>
          </a:p>
        </p:txBody>
      </p:sp>
    </p:spTree>
    <p:extLst>
      <p:ext uri="{BB962C8B-B14F-4D97-AF65-F5344CB8AC3E}">
        <p14:creationId xmlns:p14="http://schemas.microsoft.com/office/powerpoint/2010/main" val="1383926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142ECC8F-3787-46E9-B622-ACEC7A972D6C}" type="slidenum">
              <a:rPr lang="en-US" smtClean="0">
                <a:cs typeface="Arial" charset="0"/>
              </a:rPr>
              <a:pPr/>
              <a:t>48</a:t>
            </a:fld>
            <a:endParaRPr lang="en-US" dirty="0"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sz="1200" kern="1200" baseline="0" dirty="0" smtClean="0">
                <a:solidFill>
                  <a:schemeClr val="tx1"/>
                </a:solidFill>
                <a:ea typeface="ＭＳ Ｐゴシック" charset="-128"/>
                <a:cs typeface="ＭＳ Ｐゴシック"/>
              </a:rPr>
              <a:t>Approximately 25% of lesbian/gay, 15% of bisexual, and 3% of exclusively heterosexual Massachusetts public high school students were homeless. Sexual-minority males and females had an odds of reporting current homelessness that was between 4 and 13 times that of their exclusively heterosexual peers. Sexual-minority youths’ greater likelihood of being homeless was driven by their increased risk of living separately from their parents or guardians.</a:t>
            </a:r>
          </a:p>
          <a:p>
            <a:endParaRPr lang="en-US" sz="1200" kern="1200" baseline="0" dirty="0" smtClean="0">
              <a:solidFill>
                <a:schemeClr val="tx1"/>
              </a:solidFill>
              <a:ea typeface="ＭＳ Ｐゴシック" charset="-128"/>
              <a:cs typeface="ＭＳ Ｐゴシック"/>
            </a:endParaRPr>
          </a:p>
          <a:p>
            <a:r>
              <a:rPr lang="en-US" sz="1200" kern="1200" baseline="0" dirty="0" smtClean="0">
                <a:solidFill>
                  <a:schemeClr val="tx1"/>
                </a:solidFill>
                <a:ea typeface="ＭＳ Ｐゴシック" charset="-128"/>
                <a:cs typeface="ＭＳ Ｐゴシック"/>
              </a:rPr>
              <a:t>Sexual risk behaviors also appear to disproportionately impact sexual-minority homeless adolescents. Studies have reported higher numbers of lifetime sexual partners, younger ages of sexual initiation, and higher rates of unprotected intercourse, survival sex, and HIV and other sexually transmitted infections among sexual minority</a:t>
            </a:r>
          </a:p>
          <a:p>
            <a:r>
              <a:rPr lang="en-US" sz="1200" kern="1200" baseline="0" dirty="0" smtClean="0">
                <a:solidFill>
                  <a:schemeClr val="tx1"/>
                </a:solidFill>
                <a:ea typeface="ＭＳ Ｐゴシック" charset="-128"/>
                <a:cs typeface="ＭＳ Ｐゴシック"/>
              </a:rPr>
              <a:t>homeless adolescents. </a:t>
            </a:r>
          </a:p>
          <a:p>
            <a:endParaRPr lang="en-US" sz="1200" kern="1200" baseline="0" dirty="0" smtClean="0">
              <a:solidFill>
                <a:schemeClr val="tx1"/>
              </a:solidFill>
              <a:ea typeface="ＭＳ Ｐゴシック" charset="-128"/>
            </a:endParaRPr>
          </a:p>
          <a:p>
            <a:pPr eaLnBrk="1" hangingPunct="1"/>
            <a:r>
              <a:rPr lang="en-US" i="1" dirty="0" smtClean="0">
                <a:ea typeface="ＭＳ Ｐゴシック"/>
              </a:rPr>
              <a:t>Sources</a:t>
            </a:r>
            <a:r>
              <a:rPr lang="en-US" dirty="0" smtClean="0">
                <a:ea typeface="ＭＳ Ｐゴシック"/>
              </a:rPr>
              <a:t>:</a:t>
            </a:r>
          </a:p>
          <a:p>
            <a:pPr eaLnBrk="1" hangingPunct="1"/>
            <a:endParaRPr lang="en-US" dirty="0" smtClean="0">
              <a:ea typeface="ＭＳ Ｐゴシック"/>
            </a:endParaRPr>
          </a:p>
          <a:p>
            <a:r>
              <a:rPr lang="en-US" dirty="0" smtClean="0">
                <a:hlinkClick r:id="rId3"/>
              </a:rPr>
              <a:t>Corliss et al., 2011</a:t>
            </a:r>
            <a:r>
              <a:rPr lang="en-US" dirty="0" smtClean="0"/>
              <a:t>H.L. Corliss, C.S. </a:t>
            </a:r>
            <a:r>
              <a:rPr lang="en-US" dirty="0" err="1" smtClean="0"/>
              <a:t>Goodenow</a:t>
            </a:r>
            <a:r>
              <a:rPr lang="en-US" dirty="0" smtClean="0"/>
              <a:t>, L. Nichols, S.B. </a:t>
            </a:r>
            <a:r>
              <a:rPr lang="en-US" dirty="0" err="1" smtClean="0"/>
              <a:t>AustinHigh</a:t>
            </a:r>
            <a:r>
              <a:rPr lang="en-US" dirty="0" smtClean="0"/>
              <a:t> burden of homelessness among sexual-minority adolescents: Findings from a representative Massachusetts high school sample.</a:t>
            </a:r>
            <a:r>
              <a:rPr lang="en-US" baseline="0" dirty="0" smtClean="0"/>
              <a:t> </a:t>
            </a:r>
            <a:r>
              <a:rPr lang="en-US" i="1" dirty="0" smtClean="0"/>
              <a:t>American Journal of Public Health</a:t>
            </a:r>
            <a:r>
              <a:rPr lang="en-US" dirty="0" smtClean="0"/>
              <a:t>, 101 (2011), pp. 1683–1689</a:t>
            </a:r>
          </a:p>
          <a:p>
            <a:endParaRPr lang="en-US" sz="1200" kern="1200" baseline="0" dirty="0" smtClean="0">
              <a:solidFill>
                <a:schemeClr val="tx1"/>
              </a:solidFill>
              <a:ea typeface="ＭＳ Ｐゴシック" charset="-128"/>
            </a:endParaRPr>
          </a:p>
          <a:p>
            <a:r>
              <a:rPr lang="en-US" dirty="0" smtClean="0"/>
              <a:t>Deborah L. McBride, MSN, RN, CPN, CPON, CCRN, Homelessness and Health Care Disparities Among Lesbian, Gay, Bisexual, and Transgender Youth.</a:t>
            </a:r>
            <a:r>
              <a:rPr lang="en-US" baseline="0" dirty="0" smtClean="0"/>
              <a:t> </a:t>
            </a:r>
            <a:r>
              <a:rPr lang="en-US" dirty="0" smtClean="0"/>
              <a:t>Journal of Pediatric Nursing, Volume 27, Issue 2, April 2012, Pages 177–179 </a:t>
            </a:r>
            <a:r>
              <a:rPr lang="en-US" dirty="0" smtClean="0">
                <a:hlinkClick r:id="rId4"/>
              </a:rPr>
              <a:t>http://dx.doi.org/10.1016/j.pedn.2011.11.007</a:t>
            </a:r>
            <a:endParaRPr lang="en-US" dirty="0" smtClean="0">
              <a:ea typeface="ＭＳ Ｐゴシック"/>
            </a:endParaRPr>
          </a:p>
        </p:txBody>
      </p:sp>
    </p:spTree>
    <p:extLst>
      <p:ext uri="{BB962C8B-B14F-4D97-AF65-F5344CB8AC3E}">
        <p14:creationId xmlns:p14="http://schemas.microsoft.com/office/powerpoint/2010/main" val="1892234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LGB</a:t>
            </a:r>
            <a:r>
              <a:rPr lang="en-US" baseline="0" dirty="0" smtClean="0"/>
              <a:t> Youth nearly 2 times more likely to be bullied at school (1.8)</a:t>
            </a:r>
          </a:p>
          <a:p>
            <a:r>
              <a:rPr lang="en-US" baseline="0" dirty="0" smtClean="0"/>
              <a:t>LGB Youth nearly 2 times more likely to be electronically bullied (1.97)</a:t>
            </a:r>
          </a:p>
          <a:p>
            <a:r>
              <a:rPr lang="en-US" baseline="0" dirty="0" smtClean="0"/>
              <a:t>LGB Youth nearly 3 times more likely to not attend school because they felt unsafe (2.7)</a:t>
            </a:r>
          </a:p>
          <a:p>
            <a:r>
              <a:rPr lang="en-US" baseline="0" dirty="0" smtClean="0"/>
              <a:t>LGB Youth nearly 2 times more likely be in a physical fight (1.6)</a:t>
            </a:r>
            <a:endParaRPr lang="en-US" dirty="0" smtClean="0"/>
          </a:p>
          <a:p>
            <a:endParaRPr lang="en-US" dirty="0" smtClean="0"/>
          </a:p>
          <a:p>
            <a:r>
              <a:rPr lang="en-US" dirty="0" smtClean="0"/>
              <a:t>Source:  MMWR, August 12, 2016, Volume 65, No.9</a:t>
            </a:r>
          </a:p>
          <a:p>
            <a:r>
              <a:rPr lang="en-US" dirty="0" smtClean="0"/>
              <a:t>http://www.cdc.gov/mmwr/volumes/65/ss/pdfs/ss6509.pdf</a:t>
            </a:r>
          </a:p>
          <a:p>
            <a:r>
              <a:rPr lang="en-US" dirty="0" smtClean="0"/>
              <a:t>2015 YRBSS</a:t>
            </a: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49</a:t>
            </a:fld>
            <a:endParaRPr lang="en-US" dirty="0"/>
          </a:p>
        </p:txBody>
      </p:sp>
    </p:spTree>
    <p:extLst>
      <p:ext uri="{BB962C8B-B14F-4D97-AF65-F5344CB8AC3E}">
        <p14:creationId xmlns:p14="http://schemas.microsoft.com/office/powerpoint/2010/main" val="255376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r>
              <a:rPr lang="en-US" dirty="0" smtClean="0"/>
              <a:t>Though binary, transgender individuals are often referred to as MTF (male to female) or FTM (female to male). There may be situations, however, where these categories do not hold true. </a:t>
            </a:r>
          </a:p>
          <a:p>
            <a:pPr eaLnBrk="1" hangingPunct="1"/>
            <a:endParaRPr lang="en-US" dirty="0" smtClean="0"/>
          </a:p>
          <a:p>
            <a:pPr eaLnBrk="1" hangingPunct="1"/>
            <a:r>
              <a:rPr lang="en-US" dirty="0" smtClean="0"/>
              <a:t>The term transition refers to the process and time in which a person goes from one gender to another. </a:t>
            </a:r>
          </a:p>
        </p:txBody>
      </p:sp>
      <p:sp>
        <p:nvSpPr>
          <p:cNvPr id="120836" name="Date Placeholder 3"/>
          <p:cNvSpPr>
            <a:spLocks noGrp="1"/>
          </p:cNvSpPr>
          <p:nvPr>
            <p:ph type="dt" sz="quarter" idx="1"/>
          </p:nvPr>
        </p:nvSpPr>
        <p:spPr>
          <a:noFill/>
        </p:spPr>
        <p:txBody>
          <a:bodyPr/>
          <a:lstStyle/>
          <a:p>
            <a:fld id="{C91D9404-824A-4BED-8A63-1DB7BF224657}" type="datetime1">
              <a:rPr lang="en-US" smtClean="0">
                <a:cs typeface="Arial" pitchFamily="34" charset="0"/>
              </a:rPr>
              <a:pPr/>
              <a:t>1/23/18</a:t>
            </a:fld>
            <a:endParaRPr lang="en-US" dirty="0" smtClean="0">
              <a:cs typeface="Arial" pitchFamily="34" charset="0"/>
            </a:endParaRPr>
          </a:p>
        </p:txBody>
      </p:sp>
      <p:sp>
        <p:nvSpPr>
          <p:cNvPr id="5" name="Footer Placeholder 4"/>
          <p:cNvSpPr>
            <a:spLocks noGrp="1"/>
          </p:cNvSpPr>
          <p:nvPr>
            <p:ph type="ftr" sz="quarter" idx="4"/>
          </p:nvPr>
        </p:nvSpPr>
        <p:spPr/>
        <p:txBody>
          <a:bodyPr/>
          <a:lstStyle/>
          <a:p>
            <a:pPr>
              <a:defRPr/>
            </a:pPr>
            <a:r>
              <a:rPr lang="en-US" smtClean="0"/>
              <a:t>Copyright (c) 2006 Southern Arizona Gender Alliance - www.sagatucson.org</a:t>
            </a:r>
          </a:p>
        </p:txBody>
      </p:sp>
      <p:sp>
        <p:nvSpPr>
          <p:cNvPr id="120838" name="Slide Number Placeholder 5"/>
          <p:cNvSpPr>
            <a:spLocks noGrp="1"/>
          </p:cNvSpPr>
          <p:nvPr>
            <p:ph type="sldNum" sz="quarter" idx="5"/>
          </p:nvPr>
        </p:nvSpPr>
        <p:spPr>
          <a:noFill/>
        </p:spPr>
        <p:txBody>
          <a:bodyPr/>
          <a:lstStyle/>
          <a:p>
            <a:fld id="{607E6657-EA10-4555-8A08-7DF7F62D6C47}" type="slidenum">
              <a:rPr lang="en-US" smtClean="0"/>
              <a:pPr/>
              <a:t>5</a:t>
            </a:fld>
            <a:endParaRPr lang="en-US" dirty="0" smtClean="0"/>
          </a:p>
        </p:txBody>
      </p:sp>
    </p:spTree>
    <p:extLst>
      <p:ext uri="{BB962C8B-B14F-4D97-AF65-F5344CB8AC3E}">
        <p14:creationId xmlns:p14="http://schemas.microsoft.com/office/powerpoint/2010/main" val="573132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i="1" kern="1200" baseline="0" dirty="0" smtClean="0">
                <a:solidFill>
                  <a:schemeClr val="tx1"/>
                </a:solidFill>
                <a:ea typeface="ＭＳ Ｐゴシック" charset="-128"/>
                <a:cs typeface="ＭＳ Ｐゴシック"/>
              </a:rPr>
              <a:t>Source</a:t>
            </a:r>
            <a:r>
              <a:rPr lang="en-US" sz="1200" kern="1200" baseline="0" dirty="0" smtClean="0">
                <a:solidFill>
                  <a:schemeClr val="tx1"/>
                </a:solidFill>
                <a:ea typeface="ＭＳ Ｐゴシック" charset="-128"/>
                <a:cs typeface="ＭＳ Ｐゴシック"/>
              </a:rPr>
              <a:t>: (1) </a:t>
            </a:r>
            <a:r>
              <a:rPr lang="en-US" sz="1200" kern="1200" baseline="0" dirty="0" err="1" smtClean="0">
                <a:solidFill>
                  <a:schemeClr val="tx1"/>
                </a:solidFill>
                <a:ea typeface="ＭＳ Ｐゴシック" charset="-128"/>
                <a:cs typeface="ＭＳ Ｐゴシック"/>
              </a:rPr>
              <a:t>Kosciw</a:t>
            </a:r>
            <a:r>
              <a:rPr lang="en-US" sz="1200" kern="1200" baseline="0" dirty="0" smtClean="0">
                <a:solidFill>
                  <a:schemeClr val="tx1"/>
                </a:solidFill>
                <a:ea typeface="ＭＳ Ｐゴシック" charset="-128"/>
                <a:cs typeface="ＭＳ Ｐゴシック"/>
              </a:rPr>
              <a:t>, J. G., </a:t>
            </a:r>
            <a:r>
              <a:rPr lang="en-US" sz="1200" kern="1200" baseline="0" dirty="0" err="1" smtClean="0">
                <a:solidFill>
                  <a:schemeClr val="tx1"/>
                </a:solidFill>
                <a:ea typeface="ＭＳ Ｐゴシック" charset="-128"/>
                <a:cs typeface="ＭＳ Ｐゴシック"/>
              </a:rPr>
              <a:t>Greytak</a:t>
            </a:r>
            <a:r>
              <a:rPr lang="en-US" sz="1200" kern="1200" baseline="0" dirty="0" smtClean="0">
                <a:solidFill>
                  <a:schemeClr val="tx1"/>
                </a:solidFill>
                <a:ea typeface="ＭＳ Ｐゴシック" charset="-128"/>
                <a:cs typeface="ＭＳ Ｐゴシック"/>
              </a:rPr>
              <a:t>, E. A., </a:t>
            </a:r>
            <a:r>
              <a:rPr lang="en-US" sz="1200" kern="1200" baseline="0" dirty="0" err="1" smtClean="0">
                <a:solidFill>
                  <a:schemeClr val="tx1"/>
                </a:solidFill>
                <a:ea typeface="ＭＳ Ｐゴシック" charset="-128"/>
                <a:cs typeface="ＭＳ Ｐゴシック"/>
              </a:rPr>
              <a:t>Bartkiewicz</a:t>
            </a:r>
            <a:r>
              <a:rPr lang="en-US" sz="1200" kern="1200" baseline="0" dirty="0" smtClean="0">
                <a:solidFill>
                  <a:schemeClr val="tx1"/>
                </a:solidFill>
                <a:ea typeface="ＭＳ Ｐゴシック" charset="-128"/>
                <a:cs typeface="ＭＳ Ｐゴシック"/>
              </a:rPr>
              <a:t>, M. J., </a:t>
            </a:r>
            <a:r>
              <a:rPr lang="en-US" sz="1200" kern="1200" baseline="0" dirty="0" err="1" smtClean="0">
                <a:solidFill>
                  <a:schemeClr val="tx1"/>
                </a:solidFill>
                <a:ea typeface="ＭＳ Ｐゴシック" charset="-128"/>
                <a:cs typeface="ＭＳ Ｐゴシック"/>
              </a:rPr>
              <a:t>Boesen</a:t>
            </a:r>
            <a:r>
              <a:rPr lang="en-US" sz="1200" kern="1200" baseline="0" dirty="0" smtClean="0">
                <a:solidFill>
                  <a:schemeClr val="tx1"/>
                </a:solidFill>
                <a:ea typeface="ＭＳ Ｐゴシック" charset="-128"/>
                <a:cs typeface="ＭＳ Ｐゴシック"/>
              </a:rPr>
              <a:t>, M. J., &amp; Palmer, N. A. (2012). </a:t>
            </a:r>
            <a:r>
              <a:rPr lang="en-US" sz="1200" i="1" kern="1200" baseline="0" dirty="0" smtClean="0">
                <a:solidFill>
                  <a:schemeClr val="tx1"/>
                </a:solidFill>
                <a:ea typeface="ＭＳ Ｐゴシック" charset="-128"/>
                <a:cs typeface="ＭＳ Ｐゴシック"/>
              </a:rPr>
              <a:t>The 2011</a:t>
            </a:r>
          </a:p>
          <a:p>
            <a:pPr lvl="0">
              <a:buFont typeface="Arial" pitchFamily="34" charset="0"/>
              <a:buNone/>
            </a:pPr>
            <a:r>
              <a:rPr lang="en-US" sz="1200" i="1" kern="1200" baseline="0" dirty="0" smtClean="0">
                <a:solidFill>
                  <a:schemeClr val="tx1"/>
                </a:solidFill>
                <a:ea typeface="ＭＳ Ｐゴシック" charset="-128"/>
                <a:cs typeface="ＭＳ Ｐゴシック"/>
              </a:rPr>
              <a:t>National School Climate Survey: The experiences of lesbian, gay, bisexual and transgender youth in our</a:t>
            </a:r>
          </a:p>
          <a:p>
            <a:pPr lvl="0">
              <a:buFont typeface="Arial" pitchFamily="34" charset="0"/>
              <a:buNone/>
            </a:pPr>
            <a:r>
              <a:rPr lang="en-US" sz="1200" i="1" kern="1200" baseline="0" dirty="0" smtClean="0">
                <a:solidFill>
                  <a:schemeClr val="tx1"/>
                </a:solidFill>
                <a:ea typeface="ＭＳ Ｐゴシック" charset="-128"/>
                <a:cs typeface="ＭＳ Ｐゴシック"/>
              </a:rPr>
              <a:t>nation’s schools. New York: GLSEN.</a:t>
            </a:r>
            <a:endParaRPr lang="en-US" sz="1100"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024DB29-407D-4B6B-A192-68B3BFC8C962}" type="slidenum">
              <a:rPr lang="en-US" smtClean="0"/>
              <a:pPr>
                <a:defRPr/>
              </a:pPr>
              <a:t>50</a:t>
            </a:fld>
            <a:endParaRPr lang="en-US" dirty="0"/>
          </a:p>
        </p:txBody>
      </p:sp>
    </p:spTree>
    <p:extLst>
      <p:ext uri="{BB962C8B-B14F-4D97-AF65-F5344CB8AC3E}">
        <p14:creationId xmlns:p14="http://schemas.microsoft.com/office/powerpoint/2010/main" val="1427959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A lot of transgender patients, like B, who’ve experienced home/school victimization and homelessness exhibit other risk behaviors. </a:t>
            </a:r>
          </a:p>
          <a:p>
            <a:endParaRPr lang="en-US" dirty="0" smtClean="0"/>
          </a:p>
          <a:p>
            <a:r>
              <a:rPr lang="en-US" dirty="0" smtClean="0"/>
              <a:t>A 2006 study described the real life challenges and HIV-risk behaviors of male-to-female (MTF) transgender youth from communities of color. Fifty-one MTF transgender youth of ethnic minorities and aged 16–25 years completed an anonymous questionnaire including demographics, psychosocial measures, and participation in substance use and sexual risk behaviors. Results indicated that the prevalence of life stressors among the sample included history of incarceration (37%), homelessness (18%), sex in exchange for resources (59%), forced sexual activity (52%), difficulty finding a job (63%), and difficulty accessing health care (41%). Within the past year, 98% had sex with men, 49% had unprotected receptive anal intercourse, and 53% had sex under the influence of drugs or alcohol. Substance use within the past year was common, with marijuana (71%) and alcohol (65%) most frequently reported. Twenty-nine percent of participants had used injection liquid silicone in their lifetime. Other injection drug use and needle-sharing behaviors were rare. Compared with other racial/ethnic groups, HIV was found in higher rates among African-American youth (p &lt; .05). HIV status was not associated with any other demographic characteristic, psychosocial measure, sexual or substance use behavior. The findings suggest that MTF transgender youth of color have many unmet needs and are at extreme risk of acquiring HIV. Future research is needed to better understand this adolescent subgroup and to develop targeted broad-based interventions that reduce risky behaviors.</a:t>
            </a:r>
          </a:p>
          <a:p>
            <a:endParaRPr lang="en-US" dirty="0" smtClean="0"/>
          </a:p>
          <a:p>
            <a:r>
              <a:rPr lang="en-US" i="1" dirty="0" smtClean="0"/>
              <a:t>Source</a:t>
            </a:r>
            <a:r>
              <a:rPr lang="en-US" dirty="0" smtClean="0"/>
              <a:t>: </a:t>
            </a:r>
          </a:p>
          <a:p>
            <a:r>
              <a:rPr lang="en-US" dirty="0" err="1" smtClean="0">
                <a:solidFill>
                  <a:schemeClr val="bg2"/>
                </a:solidFill>
              </a:rPr>
              <a:t>Garofalo</a:t>
            </a:r>
            <a:r>
              <a:rPr lang="en-US" dirty="0" smtClean="0">
                <a:solidFill>
                  <a:schemeClr val="bg2"/>
                </a:solidFill>
              </a:rPr>
              <a:t> R, Deleon J, </a:t>
            </a:r>
            <a:r>
              <a:rPr lang="en-US" dirty="0" err="1" smtClean="0">
                <a:solidFill>
                  <a:schemeClr val="bg2"/>
                </a:solidFill>
              </a:rPr>
              <a:t>Osmer</a:t>
            </a:r>
            <a:r>
              <a:rPr lang="en-US" dirty="0" smtClean="0">
                <a:solidFill>
                  <a:schemeClr val="bg2"/>
                </a:solidFill>
              </a:rPr>
              <a:t> E, Doll M, Harper GW. Overlooked, misunderstood and at-risk: exploring the lives and HIV risk of ethnic minority male-to-female transgender youth. </a:t>
            </a:r>
            <a:r>
              <a:rPr lang="en-US" i="1" dirty="0" smtClean="0">
                <a:solidFill>
                  <a:schemeClr val="bg2"/>
                </a:solidFill>
              </a:rPr>
              <a:t>J </a:t>
            </a:r>
            <a:r>
              <a:rPr lang="en-US" i="1" dirty="0" err="1" smtClean="0">
                <a:solidFill>
                  <a:schemeClr val="bg2"/>
                </a:solidFill>
              </a:rPr>
              <a:t>Adolesc</a:t>
            </a:r>
            <a:r>
              <a:rPr lang="en-US" i="1" dirty="0" smtClean="0">
                <a:solidFill>
                  <a:schemeClr val="bg2"/>
                </a:solidFill>
              </a:rPr>
              <a:t> Health</a:t>
            </a:r>
            <a:r>
              <a:rPr lang="en-US" dirty="0" smtClean="0">
                <a:solidFill>
                  <a:schemeClr val="bg2"/>
                </a:solidFill>
              </a:rPr>
              <a:t>. 2006 Mar;38(3):230–6.</a:t>
            </a:r>
          </a:p>
          <a:p>
            <a:endParaRPr lang="en-US" b="1" dirty="0" smtClean="0"/>
          </a:p>
          <a:p>
            <a:endParaRPr lang="en-US" dirty="0" smtClean="0"/>
          </a:p>
          <a:p>
            <a:endParaRPr lang="en-US" dirty="0" smtClean="0"/>
          </a:p>
        </p:txBody>
      </p:sp>
      <p:sp>
        <p:nvSpPr>
          <p:cNvPr id="151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2B16846-2F95-491C-A9E8-613077E7157B}" type="slidenum">
              <a:rPr lang="en-US" sz="1200">
                <a:latin typeface="Adobe Garamond Pro"/>
              </a:rPr>
              <a:pPr algn="r"/>
              <a:t>51</a:t>
            </a:fld>
            <a:endParaRPr lang="en-US" sz="1200" dirty="0">
              <a:latin typeface="Adobe Garamond Pro"/>
            </a:endParaRPr>
          </a:p>
        </p:txBody>
      </p:sp>
    </p:spTree>
    <p:extLst>
      <p:ext uri="{BB962C8B-B14F-4D97-AF65-F5344CB8AC3E}">
        <p14:creationId xmlns:p14="http://schemas.microsoft.com/office/powerpoint/2010/main" val="317604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5681" y="8686800"/>
            <a:ext cx="2972319" cy="457200"/>
          </a:xfrm>
          <a:prstGeom prst="rect">
            <a:avLst/>
          </a:prstGeom>
          <a:noFill/>
          <a:ln w="9525">
            <a:noFill/>
            <a:miter lim="800000"/>
            <a:headEnd/>
            <a:tailEnd/>
          </a:ln>
        </p:spPr>
        <p:txBody>
          <a:bodyPr lIns="91427" tIns="45713" rIns="91427" bIns="45713" anchor="b"/>
          <a:lstStyle/>
          <a:p>
            <a:fld id="{30340916-0DA1-42C6-8D19-3D4C77422C9D}" type="slidenum">
              <a:rPr lang="en-US" sz="1200">
                <a:latin typeface="Adobe Garamond Pro"/>
              </a:rPr>
              <a:pPr/>
              <a:t>52</a:t>
            </a:fld>
            <a:endParaRPr lang="en-US" sz="1200" dirty="0">
              <a:latin typeface="Adobe Garamond Pro"/>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Adapted from </a:t>
            </a:r>
            <a:r>
              <a:rPr lang="en-US" altLang="en-US" dirty="0" err="1" smtClean="0"/>
              <a:t>O’Hanlan</a:t>
            </a:r>
            <a:r>
              <a:rPr lang="en-US" altLang="en-US" dirty="0" smtClean="0"/>
              <a:t>, et al (1997). A review of the medical consequences of homophobia with suggestions for resolution. </a:t>
            </a:r>
            <a:r>
              <a:rPr lang="en-US" altLang="en-US" i="1" dirty="0" smtClean="0"/>
              <a:t>JGLMA</a:t>
            </a:r>
            <a:r>
              <a:rPr lang="en-US" altLang="en-US" dirty="0" smtClean="0"/>
              <a:t>;1:25‐39.)</a:t>
            </a:r>
          </a:p>
          <a:p>
            <a:endParaRPr lang="en-US" dirty="0" smtClean="0">
              <a:latin typeface="ScalaSansOT-Light" charset="-95"/>
            </a:endParaRPr>
          </a:p>
          <a:p>
            <a:pPr eaLnBrk="1" hangingPunct="1"/>
            <a:r>
              <a:rPr lang="en-US" sz="2400" dirty="0" smtClean="0">
                <a:latin typeface="Adobe Garamond Pro"/>
              </a:rPr>
              <a:t>Identifying as transgender is not in and of itself a mental health disorder</a:t>
            </a:r>
          </a:p>
          <a:p>
            <a:pPr eaLnBrk="1" hangingPunct="1"/>
            <a:r>
              <a:rPr lang="en-US" sz="2400" dirty="0" smtClean="0">
                <a:latin typeface="Adobe Garamond Pro"/>
              </a:rPr>
              <a:t>Social stigma is a problem</a:t>
            </a:r>
          </a:p>
          <a:p>
            <a:pPr lvl="1" eaLnBrk="1" hangingPunct="1"/>
            <a:r>
              <a:rPr lang="en-US" sz="2400" dirty="0" smtClean="0">
                <a:latin typeface="Adobe Garamond Pro"/>
              </a:rPr>
              <a:t>Familial rejection</a:t>
            </a:r>
          </a:p>
          <a:p>
            <a:pPr lvl="1" eaLnBrk="1" hangingPunct="1"/>
            <a:r>
              <a:rPr lang="en-US" sz="2400" dirty="0" smtClean="0">
                <a:latin typeface="Adobe Garamond Pro"/>
              </a:rPr>
              <a:t>Social isolation (friends, dating)</a:t>
            </a:r>
          </a:p>
          <a:p>
            <a:pPr lvl="1" eaLnBrk="1" hangingPunct="1"/>
            <a:r>
              <a:rPr lang="en-US" sz="2400" dirty="0" smtClean="0">
                <a:latin typeface="Adobe Garamond Pro"/>
              </a:rPr>
              <a:t>Fear of physical attacks </a:t>
            </a:r>
          </a:p>
          <a:p>
            <a:pPr eaLnBrk="1" hangingPunct="1"/>
            <a:r>
              <a:rPr lang="en-US" sz="2400" dirty="0" smtClean="0">
                <a:latin typeface="Adobe Garamond Pro"/>
              </a:rPr>
              <a:t>Mental health concerns for transgender</a:t>
            </a:r>
          </a:p>
          <a:p>
            <a:pPr lvl="1" eaLnBrk="1" hangingPunct="1"/>
            <a:r>
              <a:rPr lang="en-US" sz="2400" dirty="0" smtClean="0">
                <a:latin typeface="Adobe Garamond Pro"/>
              </a:rPr>
              <a:t>Depression</a:t>
            </a:r>
          </a:p>
          <a:p>
            <a:pPr lvl="1" eaLnBrk="1" hangingPunct="1"/>
            <a:r>
              <a:rPr lang="en-US" sz="2400" dirty="0" err="1" smtClean="0">
                <a:latin typeface="Adobe Garamond Pro"/>
              </a:rPr>
              <a:t>Suicidality</a:t>
            </a:r>
            <a:endParaRPr lang="en-US" sz="2400" dirty="0" smtClean="0">
              <a:latin typeface="Adobe Garamond Pro"/>
            </a:endParaRPr>
          </a:p>
          <a:p>
            <a:pPr lvl="1" eaLnBrk="1" hangingPunct="1"/>
            <a:r>
              <a:rPr lang="en-US" sz="2400" dirty="0" smtClean="0">
                <a:latin typeface="Adobe Garamond Pro"/>
              </a:rPr>
              <a:t>Body image issues</a:t>
            </a:r>
          </a:p>
          <a:p>
            <a:pPr lvl="1" eaLnBrk="1" hangingPunct="1"/>
            <a:r>
              <a:rPr lang="en-US" sz="2400" dirty="0" smtClean="0">
                <a:latin typeface="Adobe Garamond Pro"/>
              </a:rPr>
              <a:t>Substance abuse</a:t>
            </a:r>
          </a:p>
          <a:p>
            <a:endParaRPr lang="en-US" dirty="0" smtClean="0">
              <a:latin typeface="ScalaSansOT-Light" charset="-95"/>
            </a:endParaRPr>
          </a:p>
          <a:p>
            <a:endParaRPr lang="en-US" dirty="0" smtClean="0">
              <a:latin typeface="ScalaSansOT-Light" charset="-95"/>
            </a:endParaRPr>
          </a:p>
          <a:p>
            <a:r>
              <a:rPr lang="en-US" dirty="0" smtClean="0">
                <a:latin typeface="ScalaSansOT-Light" charset="-95"/>
              </a:rPr>
              <a:t>Unfortunately, there is stigma attached to gender nonconformity in many societies around the world. Such stigma can lead to prejudice and discrimination, resulting in “minority stress” (I. H. Meyer, 2003). Minority stress is unique (additive to general stressors experienced by all people), socially based, and chronic, and may make transsexual, transgender, and gender nonconforming individuals more vulnerable to developing mental health concerns such as anxiety and depression (Institute of Medicine, 2011). In addition to prejudice and discrimination in society at large, stigma can contribute to abuse and neglect in one’s relationships with peers and family members, which in turn can lead to psychological distress. However, these symptoms are socially induced and are not inherent to being transsexual, transgender, or gender nonconforming.</a:t>
            </a:r>
          </a:p>
        </p:txBody>
      </p:sp>
    </p:spTree>
    <p:extLst>
      <p:ext uri="{BB962C8B-B14F-4D97-AF65-F5344CB8AC3E}">
        <p14:creationId xmlns:p14="http://schemas.microsoft.com/office/powerpoint/2010/main" val="507419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22" name="Shape 469"/>
          <p:cNvSpPr>
            <a:spLocks noGrp="1" noRot="1" noChangeAspect="1" noTextEdit="1"/>
          </p:cNvSpPr>
          <p:nvPr>
            <p:ph type="sldImg" idx="2"/>
          </p:nvPr>
        </p:nvSpPr>
        <p:spPr>
          <a:ln/>
        </p:spPr>
      </p:sp>
      <p:sp>
        <p:nvSpPr>
          <p:cNvPr id="184323" name="Shape 470"/>
          <p:cNvSpPr>
            <a:spLocks noGrp="1"/>
          </p:cNvSpPr>
          <p:nvPr>
            <p:ph type="body" idx="1"/>
          </p:nvPr>
        </p:nvSpPr>
        <p:spPr>
          <a:noFill/>
          <a:ln/>
        </p:spPr>
        <p:txBody>
          <a:bodyPr tIns="45700" bIns="45700"/>
          <a:lstStyle/>
          <a:p>
            <a:pPr eaLnBrk="1" hangingPunct="1">
              <a:spcBef>
                <a:spcPct val="0"/>
              </a:spcBef>
            </a:pPr>
            <a:r>
              <a:rPr lang="en-US" altLang="en-US" dirty="0" smtClean="0"/>
              <a:t>The effects of homophobia and </a:t>
            </a:r>
            <a:r>
              <a:rPr lang="en-US" altLang="en-US" dirty="0" err="1" smtClean="0"/>
              <a:t>transphobia</a:t>
            </a:r>
            <a:r>
              <a:rPr lang="en-US" altLang="en-US" dirty="0" smtClean="0"/>
              <a:t> can be mitigated by social support, coping strategies, the developmental stage, and other personal characteristics of the youth. Family acceptance has a significant impact on outcomes—youth whose families reject them due to their sexuality and gender identity are eight times more likely to commit suicide. Rejection happens often from those closest to the youth, who traditionally would be those that they should turn to.</a:t>
            </a:r>
          </a:p>
          <a:p>
            <a:pPr eaLnBrk="1" hangingPunct="1">
              <a:spcBef>
                <a:spcPct val="0"/>
              </a:spcBef>
            </a:pPr>
            <a:endParaRPr lang="en-US" altLang="en-US" dirty="0" smtClean="0"/>
          </a:p>
          <a:p>
            <a:pPr eaLnBrk="1" hangingPunct="1">
              <a:spcBef>
                <a:spcPct val="0"/>
              </a:spcBef>
            </a:pPr>
            <a:r>
              <a:rPr lang="en-US" altLang="en-US" dirty="0" smtClean="0"/>
              <a:t>Studies have shown that support in school environments can improve health outcomes for LGBTQ youth, specifically, the presence of Gay-Straight Alliances, curriculum that’s inclusive of LGBTQ issues, and supportive staff members.</a:t>
            </a:r>
          </a:p>
          <a:p>
            <a:pPr eaLnBrk="1" hangingPunct="1">
              <a:spcBef>
                <a:spcPct val="0"/>
              </a:spcBef>
            </a:pPr>
            <a:endParaRPr lang="en-US" altLang="en-US" dirty="0" smtClean="0"/>
          </a:p>
          <a:p>
            <a:pPr eaLnBrk="1" hangingPunct="1">
              <a:spcBef>
                <a:spcPct val="0"/>
              </a:spcBef>
            </a:pPr>
            <a:r>
              <a:rPr lang="en-US" altLang="en-US" i="1" dirty="0" smtClean="0"/>
              <a:t>Sources</a:t>
            </a:r>
            <a:r>
              <a:rPr lang="en-US" altLang="en-US" dirty="0" smtClean="0"/>
              <a:t>: </a:t>
            </a:r>
          </a:p>
          <a:p>
            <a:pPr eaLnBrk="1" hangingPunct="1">
              <a:spcBef>
                <a:spcPct val="0"/>
              </a:spcBef>
            </a:pPr>
            <a:endParaRPr lang="en-US" altLang="en-US" dirty="0" smtClean="0"/>
          </a:p>
          <a:p>
            <a:pPr eaLnBrk="1" hangingPunct="1">
              <a:spcBef>
                <a:spcPct val="0"/>
              </a:spcBef>
              <a:buSzPct val="25000"/>
            </a:pPr>
            <a:r>
              <a:rPr lang="en-US" altLang="en-US" dirty="0" smtClean="0">
                <a:solidFill>
                  <a:srgbClr val="000000"/>
                </a:solidFill>
                <a:sym typeface="Calibri" pitchFamily="34" charset="0"/>
              </a:rPr>
              <a:t>Ryan C, Huebner D, Diaz RM, Sanchez J (2009). Family rejection as a predictor of negative health outcomes in white and Latino lesbian, gay, and bisexual young adults. </a:t>
            </a:r>
            <a:r>
              <a:rPr lang="en-US" altLang="en-US" i="1" dirty="0" smtClean="0">
                <a:solidFill>
                  <a:srgbClr val="000000"/>
                </a:solidFill>
                <a:sym typeface="Calibri" pitchFamily="34" charset="0"/>
              </a:rPr>
              <a:t>Pediatrics</a:t>
            </a:r>
            <a:r>
              <a:rPr lang="en-US" altLang="en-US" dirty="0" smtClean="0">
                <a:solidFill>
                  <a:srgbClr val="000000"/>
                </a:solidFill>
                <a:sym typeface="Calibri" pitchFamily="34" charset="0"/>
              </a:rPr>
              <a:t>; 123, 346–352.</a:t>
            </a:r>
          </a:p>
          <a:p>
            <a:pPr eaLnBrk="1" hangingPunct="1">
              <a:spcBef>
                <a:spcPct val="0"/>
              </a:spcBef>
              <a:buClr>
                <a:srgbClr val="000000"/>
              </a:buClr>
              <a:buSzPct val="97000"/>
            </a:pPr>
            <a:r>
              <a:rPr lang="en-US" altLang="en-US" dirty="0" smtClean="0"/>
              <a:t>GLSEN (2012). 2011 National School Climate Survey: The Experiences of Lesbian, Gay, Bisexual and Transgender Youth in Our Nation’s Schools. Retrieved from http://glsen.org/nscs.</a:t>
            </a:r>
          </a:p>
          <a:p>
            <a:pPr eaLnBrk="1" hangingPunct="1">
              <a:buFontTx/>
              <a:buNone/>
            </a:pPr>
            <a:r>
              <a:rPr lang="en-US" dirty="0" err="1" smtClean="0"/>
              <a:t>Garofalo</a:t>
            </a:r>
            <a:r>
              <a:rPr lang="en-US" dirty="0" smtClean="0"/>
              <a:t> R, Katz E. Health care issues of gay and lesbian youth. </a:t>
            </a:r>
            <a:r>
              <a:rPr lang="en-US" i="1" dirty="0" smtClean="0"/>
              <a:t>Current Opinions in Pediatrics </a:t>
            </a:r>
            <a:r>
              <a:rPr lang="en-US" dirty="0" smtClean="0"/>
              <a:t>2001;13:298–302.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smtClean="0"/>
              <a:t>Image</a:t>
            </a:r>
            <a:r>
              <a:rPr lang="en-US" dirty="0" smtClean="0"/>
              <a:t>: Jupiter images</a:t>
            </a:r>
          </a:p>
          <a:p>
            <a:pPr eaLnBrk="1" hangingPunct="1">
              <a:spcBef>
                <a:spcPct val="0"/>
              </a:spcBef>
            </a:pPr>
            <a:endParaRPr lang="en-US" altLang="en-US" dirty="0" smtClean="0"/>
          </a:p>
          <a:p>
            <a:pPr eaLnBrk="1" hangingPunct="1">
              <a:spcBef>
                <a:spcPct val="0"/>
              </a:spcBef>
            </a:pPr>
            <a:endParaRPr lang="en-US" altLang="en-US" dirty="0" smtClean="0"/>
          </a:p>
        </p:txBody>
      </p:sp>
      <p:sp>
        <p:nvSpPr>
          <p:cNvPr id="184324" name="Shape 471"/>
          <p:cNvSpPr>
            <a:spLocks noGrp="1"/>
          </p:cNvSpPr>
          <p:nvPr>
            <p:ph type="sldNum" sz="quarter" idx="5"/>
          </p:nvPr>
        </p:nvSpPr>
        <p:spPr>
          <a:noFill/>
        </p:spPr>
        <p:txBody>
          <a:bodyPr lIns="91425" tIns="45700" rIns="91425" bIns="45700"/>
          <a:lstStyle/>
          <a:p>
            <a:pPr>
              <a:buSzPct val="25000"/>
            </a:pPr>
            <a:r>
              <a:rPr lang="en-US" altLang="en-US" dirty="0" smtClean="0">
                <a:ea typeface="MS PGothic" pitchFamily="34" charset="-128"/>
              </a:rPr>
              <a:t> </a:t>
            </a:r>
          </a:p>
        </p:txBody>
      </p:sp>
    </p:spTree>
    <p:extLst>
      <p:ext uri="{BB962C8B-B14F-4D97-AF65-F5344CB8AC3E}">
        <p14:creationId xmlns:p14="http://schemas.microsoft.com/office/powerpoint/2010/main" val="1599592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69F3D5C-6669-48B1-ACDE-1C70C3E3838A}" type="slidenum">
              <a:rPr lang="en-US" smtClean="0"/>
              <a:pPr/>
              <a:t>54</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41267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source (2006-2010 NSFG): Self-identified bisexual, lesbian, and heterosexual women aged 15-20</a:t>
            </a:r>
            <a:endParaRPr lang="en-US" sz="1200" u="sng" kern="1200" dirty="0" smtClean="0">
              <a:solidFill>
                <a:schemeClr val="tx1"/>
              </a:solidFill>
              <a:ea typeface="ＭＳ Ｐゴシック" charset="-128"/>
              <a:cs typeface="+mn-cs"/>
              <a:hlinkClick r:id=""/>
            </a:endParaRPr>
          </a:p>
          <a:p>
            <a:r>
              <a:rPr lang="en-US" sz="1200" u="sng" kern="1200" dirty="0" smtClean="0">
                <a:solidFill>
                  <a:schemeClr val="tx1"/>
                </a:solidFill>
                <a:ea typeface="ＭＳ Ｐゴシック" charset="-128"/>
                <a:cs typeface="+mn-cs"/>
                <a:hlinkClick r:id=""/>
              </a:rPr>
              <a:t>http://www.ncbi.nlm.nih.gov/pubmed/24157195</a:t>
            </a:r>
            <a:endParaRPr lang="en-US" sz="1200" i="1" u="sng" kern="1200" dirty="0" smtClean="0">
              <a:solidFill>
                <a:schemeClr val="tx1"/>
              </a:solidFill>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none" kern="1200" dirty="0" smtClean="0">
                <a:solidFill>
                  <a:schemeClr val="tx1"/>
                </a:solidFill>
                <a:ea typeface="ＭＳ Ｐゴシック" charset="-128"/>
                <a:cs typeface="+mn-cs"/>
              </a:rPr>
              <a:t>Source</a:t>
            </a:r>
            <a:r>
              <a:rPr lang="en-US" sz="1200" u="none" kern="1200" dirty="0" smtClean="0">
                <a:solidFill>
                  <a:schemeClr val="tx1"/>
                </a:solidFill>
                <a:ea typeface="ＭＳ Ｐゴシック" charset="-128"/>
                <a:cs typeface="+mn-cs"/>
              </a:rPr>
              <a:t>: </a:t>
            </a:r>
            <a:r>
              <a:rPr lang="en-US" i="1" dirty="0" err="1" smtClean="0">
                <a:latin typeface="Adobe Garamond Pro"/>
              </a:rPr>
              <a:t>Tornello</a:t>
            </a:r>
            <a:r>
              <a:rPr lang="en-US" i="1" dirty="0" smtClean="0">
                <a:latin typeface="Adobe Garamond Pro"/>
              </a:rPr>
              <a:t> et al. J </a:t>
            </a:r>
            <a:r>
              <a:rPr lang="en-US" i="1" dirty="0" err="1" smtClean="0">
                <a:latin typeface="Adobe Garamond Pro"/>
              </a:rPr>
              <a:t>Adoles</a:t>
            </a:r>
            <a:r>
              <a:rPr lang="en-US" i="1" dirty="0" smtClean="0">
                <a:latin typeface="Adobe Garamond Pro"/>
              </a:rPr>
              <a:t> Health</a:t>
            </a:r>
            <a:r>
              <a:rPr lang="en-US" i="0" dirty="0" smtClean="0">
                <a:latin typeface="Adobe Garamond Pro"/>
              </a:rPr>
              <a:t>.  2014.</a:t>
            </a:r>
          </a:p>
          <a:p>
            <a:pPr eaLnBrk="1" hangingPunct="1"/>
            <a:r>
              <a:rPr lang="en-US" i="0" dirty="0" smtClean="0">
                <a:latin typeface="Adobe Garamond Pro"/>
              </a:rPr>
              <a:t>Last bullet:  </a:t>
            </a:r>
            <a:r>
              <a:rPr lang="en-US" i="1" dirty="0" smtClean="0"/>
              <a:t>Sources</a:t>
            </a:r>
            <a:r>
              <a:rPr lang="en-US" dirty="0" smtClean="0"/>
              <a:t>:</a:t>
            </a:r>
          </a:p>
          <a:p>
            <a:pPr eaLnBrk="1" hangingPunct="1">
              <a:buFontTx/>
              <a:buChar char="•"/>
            </a:pPr>
            <a:r>
              <a:rPr lang="en-US" dirty="0" err="1" smtClean="0"/>
              <a:t>Lemp</a:t>
            </a:r>
            <a:r>
              <a:rPr lang="en-US" dirty="0" smtClean="0"/>
              <a:t> GF, </a:t>
            </a:r>
            <a:r>
              <a:rPr lang="en-US" dirty="0" err="1" smtClean="0"/>
              <a:t>Hirozawa</a:t>
            </a:r>
            <a:r>
              <a:rPr lang="en-US" dirty="0" smtClean="0"/>
              <a:t> AM, </a:t>
            </a:r>
            <a:r>
              <a:rPr lang="en-US" dirty="0" err="1" smtClean="0"/>
              <a:t>Givertz</a:t>
            </a:r>
            <a:r>
              <a:rPr lang="en-US" dirty="0" smtClean="0"/>
              <a:t> D, </a:t>
            </a:r>
            <a:r>
              <a:rPr lang="en-US" i="1" dirty="0" smtClean="0"/>
              <a:t>et al. </a:t>
            </a:r>
            <a:r>
              <a:rPr lang="en-US" dirty="0" err="1" smtClean="0"/>
              <a:t>Seroprevalence</a:t>
            </a:r>
            <a:r>
              <a:rPr lang="en-US" dirty="0" smtClean="0"/>
              <a:t> of HIV and risk behaviors among young homosexual and bisexual men. </a:t>
            </a:r>
            <a:r>
              <a:rPr lang="en-US" i="1" dirty="0" smtClean="0"/>
              <a:t>JAMA </a:t>
            </a:r>
            <a:r>
              <a:rPr lang="en-US" dirty="0" smtClean="0"/>
              <a:t>1994; 272:449–454. </a:t>
            </a:r>
          </a:p>
          <a:p>
            <a:pPr eaLnBrk="1" hangingPunct="1">
              <a:buFontTx/>
              <a:buChar char="•"/>
            </a:pPr>
            <a:r>
              <a:rPr lang="en-US" dirty="0" err="1" smtClean="0"/>
              <a:t>Valleroy</a:t>
            </a:r>
            <a:r>
              <a:rPr lang="en-US" dirty="0" smtClean="0"/>
              <a:t> LA, </a:t>
            </a:r>
            <a:r>
              <a:rPr lang="en-US" dirty="0" err="1" smtClean="0"/>
              <a:t>MacKellar</a:t>
            </a:r>
            <a:r>
              <a:rPr lang="en-US" dirty="0" smtClean="0"/>
              <a:t> D, Janssen R</a:t>
            </a:r>
            <a:r>
              <a:rPr lang="en-US" i="1" dirty="0" smtClean="0"/>
              <a:t>. et al. HIV and Risk Behavior Prevalence among Young Men Who Have Sex with Men Sampled in Six Urban Counties in the USA. </a:t>
            </a:r>
            <a:r>
              <a:rPr lang="en-US" dirty="0" smtClean="0"/>
              <a:t>Presented at XI International Conference on AIDS, Vancouver, Canada, 1996. </a:t>
            </a:r>
          </a:p>
          <a:p>
            <a:pPr eaLnBrk="1" hangingPunct="1">
              <a:buFontTx/>
              <a:buChar char="•"/>
            </a:pPr>
            <a:r>
              <a:rPr lang="en-US" dirty="0" smtClean="0"/>
              <a:t>HIV Epidemiology Program, Los Angeles County Dept. of Health. </a:t>
            </a:r>
            <a:r>
              <a:rPr lang="en-US" i="1" dirty="0" smtClean="0"/>
              <a:t>Young Men's Survey: Los Angeles, Aug. 1994–Jan. 1996. </a:t>
            </a:r>
            <a:r>
              <a:rPr lang="en-US" dirty="0" smtClean="0"/>
              <a:t>Presented to Los-Angeles County Adolescent HIV Consortium, Los Angeles, CA, 1996. </a:t>
            </a:r>
          </a:p>
          <a:p>
            <a:pPr eaLnBrk="1" hangingPunct="1">
              <a:buFontTx/>
              <a:buChar char="•"/>
            </a:pPr>
            <a:r>
              <a:rPr lang="en-US" dirty="0" err="1" smtClean="0"/>
              <a:t>Saewyc</a:t>
            </a:r>
            <a:r>
              <a:rPr lang="en-US" dirty="0" smtClean="0"/>
              <a:t> EM </a:t>
            </a:r>
            <a:r>
              <a:rPr lang="en-US" i="1" dirty="0" smtClean="0"/>
              <a:t>et al</a:t>
            </a:r>
            <a:r>
              <a:rPr lang="en-US" dirty="0" smtClean="0"/>
              <a:t>. Sexual intercourse, abuse, and pregnancy among adolescent women: does sexual orientation make a difference? </a:t>
            </a:r>
            <a:r>
              <a:rPr lang="en-US" i="1" dirty="0" err="1" smtClean="0"/>
              <a:t>Fam</a:t>
            </a:r>
            <a:r>
              <a:rPr lang="en-US" i="1" dirty="0" smtClean="0"/>
              <a:t> </a:t>
            </a:r>
            <a:r>
              <a:rPr lang="en-US" i="1" dirty="0" err="1" smtClean="0"/>
              <a:t>Plann</a:t>
            </a:r>
            <a:r>
              <a:rPr lang="en-US" i="1" dirty="0" smtClean="0"/>
              <a:t> </a:t>
            </a:r>
            <a:r>
              <a:rPr lang="en-US" i="1" dirty="0" err="1" smtClean="0"/>
              <a:t>Perspect</a:t>
            </a:r>
            <a:r>
              <a:rPr lang="en-US" dirty="0" smtClean="0"/>
              <a:t> 1999; 31:127–131.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smtClean="0">
              <a:latin typeface="Adobe Garamond Pro"/>
            </a:endParaRPr>
          </a:p>
          <a:p>
            <a:endParaRPr lang="en-US" sz="1200" u="none" kern="1200" dirty="0" smtClean="0">
              <a:solidFill>
                <a:schemeClr val="tx1"/>
              </a:solidFill>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55</a:t>
            </a:fld>
            <a:endParaRPr lang="en-US" dirty="0"/>
          </a:p>
        </p:txBody>
      </p:sp>
    </p:spTree>
    <p:extLst>
      <p:ext uri="{BB962C8B-B14F-4D97-AF65-F5344CB8AC3E}">
        <p14:creationId xmlns:p14="http://schemas.microsoft.com/office/powerpoint/2010/main" val="187419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773D723-08A9-4170-84AB-F778AFF99482}" type="slidenum">
              <a:rPr lang="en-US"/>
              <a:pPr/>
              <a:t>56</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latin typeface="Times" pitchFamily="1" charset="0"/>
                <a:ea typeface="ＭＳ Ｐゴシック" pitchFamily="34" charset="-128"/>
              </a:rPr>
              <a:t>Sources: </a:t>
            </a:r>
          </a:p>
          <a:p>
            <a:pPr eaLnBrk="1" hangingPunct="1"/>
            <a:r>
              <a:rPr lang="en-US" dirty="0" err="1" smtClean="0">
                <a:latin typeface="Times" pitchFamily="1" charset="0"/>
                <a:ea typeface="ＭＳ Ｐゴシック" pitchFamily="34" charset="-128"/>
              </a:rPr>
              <a:t>Saewyc</a:t>
            </a:r>
            <a:r>
              <a:rPr lang="en-US" dirty="0" smtClean="0">
                <a:latin typeface="Times" pitchFamily="1" charset="0"/>
                <a:ea typeface="ＭＳ Ｐゴシック" pitchFamily="34" charset="-128"/>
              </a:rPr>
              <a:t> EM </a:t>
            </a:r>
            <a:r>
              <a:rPr lang="en-US" i="1" dirty="0" smtClean="0">
                <a:latin typeface="Times" pitchFamily="1" charset="0"/>
                <a:ea typeface="ＭＳ Ｐゴシック" pitchFamily="34" charset="-128"/>
              </a:rPr>
              <a:t>et al</a:t>
            </a:r>
            <a:r>
              <a:rPr lang="en-US" dirty="0" smtClean="0">
                <a:latin typeface="Times" pitchFamily="1" charset="0"/>
                <a:ea typeface="ＭＳ Ｐゴシック" pitchFamily="34" charset="-128"/>
              </a:rPr>
              <a:t>. Sexual intercourse, abuse, and pregnancy among adolescent women: does sexual orientation make a difference? </a:t>
            </a:r>
            <a:r>
              <a:rPr lang="en-US" i="1" dirty="0" err="1" smtClean="0">
                <a:latin typeface="Times" pitchFamily="1" charset="0"/>
                <a:ea typeface="ＭＳ Ｐゴシック" pitchFamily="34" charset="-128"/>
              </a:rPr>
              <a:t>Fam</a:t>
            </a:r>
            <a:r>
              <a:rPr lang="en-US" i="1" dirty="0" smtClean="0">
                <a:latin typeface="Times" pitchFamily="1" charset="0"/>
                <a:ea typeface="ＭＳ Ｐゴシック" pitchFamily="34" charset="-128"/>
              </a:rPr>
              <a:t> </a:t>
            </a:r>
            <a:r>
              <a:rPr lang="en-US" i="1" dirty="0" err="1" smtClean="0">
                <a:latin typeface="Times" pitchFamily="1" charset="0"/>
                <a:ea typeface="ＭＳ Ｐゴシック" pitchFamily="34" charset="-128"/>
              </a:rPr>
              <a:t>Plann</a:t>
            </a:r>
            <a:r>
              <a:rPr lang="en-US" i="1" dirty="0" smtClean="0">
                <a:latin typeface="Times" pitchFamily="1" charset="0"/>
                <a:ea typeface="ＭＳ Ｐゴシック" pitchFamily="34" charset="-128"/>
              </a:rPr>
              <a:t> </a:t>
            </a:r>
            <a:r>
              <a:rPr lang="en-US" i="1" dirty="0" err="1" smtClean="0">
                <a:latin typeface="Times" pitchFamily="1" charset="0"/>
                <a:ea typeface="ＭＳ Ｐゴシック" pitchFamily="34" charset="-128"/>
              </a:rPr>
              <a:t>Perspect</a:t>
            </a:r>
            <a:r>
              <a:rPr lang="en-US" dirty="0" smtClean="0">
                <a:latin typeface="Times" pitchFamily="1" charset="0"/>
                <a:ea typeface="ＭＳ Ｐゴシック" pitchFamily="34" charset="-128"/>
              </a:rPr>
              <a:t> 1999; 31:127–131. </a:t>
            </a:r>
          </a:p>
          <a:p>
            <a:r>
              <a:rPr lang="en-US" sz="1200" dirty="0" err="1" smtClean="0">
                <a:solidFill>
                  <a:schemeClr val="bg1"/>
                </a:solidFill>
                <a:latin typeface="Adobe Garamond Pro"/>
              </a:rPr>
              <a:t>Kaestle</a:t>
            </a:r>
            <a:r>
              <a:rPr lang="en-US" sz="1200" dirty="0" smtClean="0">
                <a:solidFill>
                  <a:schemeClr val="bg1"/>
                </a:solidFill>
                <a:latin typeface="Adobe Garamond Pro"/>
              </a:rPr>
              <a:t> C &amp; Waller M. </a:t>
            </a:r>
            <a:r>
              <a:rPr lang="en-US" sz="1200" i="1" dirty="0" smtClean="0">
                <a:solidFill>
                  <a:schemeClr val="bg1"/>
                </a:solidFill>
                <a:latin typeface="Adobe Garamond Pro"/>
              </a:rPr>
              <a:t>Perspectives </a:t>
            </a:r>
            <a:endParaRPr lang="en-US" dirty="0" smtClean="0">
              <a:latin typeface="Times" pitchFamily="1" charset="0"/>
              <a:ea typeface="ＭＳ Ｐゴシック" pitchFamily="34" charset="-128"/>
            </a:endParaRPr>
          </a:p>
        </p:txBody>
      </p:sp>
    </p:spTree>
    <p:extLst>
      <p:ext uri="{BB962C8B-B14F-4D97-AF65-F5344CB8AC3E}">
        <p14:creationId xmlns:p14="http://schemas.microsoft.com/office/powerpoint/2010/main" val="1539975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p>
            <a:fld id="{595BF1AC-CF63-46E6-B495-076B43574C60}" type="slidenum">
              <a:rPr lang="en-US" smtClean="0">
                <a:cs typeface="Arial" charset="0"/>
              </a:rPr>
              <a:pPr/>
              <a:t>57</a:t>
            </a:fld>
            <a:endParaRPr lang="en-US" dirty="0" smtClean="0">
              <a:cs typeface="Arial" charset="0"/>
            </a:endParaRPr>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r>
              <a:rPr lang="en-US" dirty="0" smtClean="0">
                <a:ea typeface="ＭＳ Ｐゴシック"/>
              </a:rPr>
              <a:t>There are several EC products on the market. Plan B One-Step</a:t>
            </a:r>
            <a:r>
              <a:rPr lang="en-US" sz="1200" kern="1200" baseline="30000" dirty="0" smtClean="0">
                <a:solidFill>
                  <a:schemeClr val="tx1"/>
                </a:solidFill>
                <a:effectLst/>
                <a:latin typeface="Adobe Garamond Pro"/>
                <a:ea typeface="ＭＳ Ｐゴシック" charset="-128"/>
                <a:cs typeface="+mn-cs"/>
              </a:rPr>
              <a:t>®</a:t>
            </a:r>
            <a:r>
              <a:rPr lang="en-US" dirty="0" smtClean="0">
                <a:effectLst/>
              </a:rPr>
              <a:t> </a:t>
            </a:r>
            <a:r>
              <a:rPr lang="en-US" dirty="0" smtClean="0">
                <a:ea typeface="ＭＳ Ｐゴシック"/>
              </a:rPr>
              <a:t> is a single-dose of 1.5 mg </a:t>
            </a:r>
            <a:r>
              <a:rPr lang="en-US" dirty="0" err="1" smtClean="0">
                <a:ea typeface="ＭＳ Ｐゴシック"/>
              </a:rPr>
              <a:t>levonorgestrel</a:t>
            </a:r>
            <a:r>
              <a:rPr lang="en-US" dirty="0" smtClean="0">
                <a:ea typeface="ＭＳ Ｐゴシック"/>
              </a:rPr>
              <a:t> which has replaced the 2-dose product, Plan B</a:t>
            </a:r>
            <a:r>
              <a:rPr lang="en-US" sz="1200" kern="1200" baseline="30000" dirty="0" smtClean="0">
                <a:solidFill>
                  <a:schemeClr val="tx1"/>
                </a:solidFill>
                <a:effectLst/>
                <a:latin typeface="Adobe Garamond Pro"/>
                <a:ea typeface="ＭＳ Ｐゴシック" charset="-128"/>
                <a:cs typeface="+mn-cs"/>
              </a:rPr>
              <a:t>®</a:t>
            </a:r>
            <a:r>
              <a:rPr lang="en-US" dirty="0" smtClean="0">
                <a:ea typeface="ＭＳ Ｐゴシック"/>
              </a:rPr>
              <a:t>. Next Choice™ is a generic version of the original 2-dose Plan B. Both products are available over-the-counter to women age 17 and older, but require prescriptions for women 16 or younger. A new product, </a:t>
            </a:r>
            <a:r>
              <a:rPr lang="en-US" dirty="0" err="1" smtClean="0">
                <a:ea typeface="ＭＳ Ｐゴシック"/>
              </a:rPr>
              <a:t>ella</a:t>
            </a:r>
            <a:r>
              <a:rPr lang="en-US" dirty="0" smtClean="0">
                <a:ea typeface="ＭＳ Ｐゴシック"/>
              </a:rPr>
              <a:t>, was approved in August 2010 and consists of a single dose of </a:t>
            </a:r>
            <a:r>
              <a:rPr lang="en-US" dirty="0" err="1" smtClean="0">
                <a:ea typeface="ＭＳ Ｐゴシック"/>
              </a:rPr>
              <a:t>ulipristal</a:t>
            </a:r>
            <a:r>
              <a:rPr lang="en-US" dirty="0" smtClean="0">
                <a:ea typeface="ＭＳ Ｐゴシック"/>
              </a:rPr>
              <a:t> acetate. Ella is prescription only for women of any age.</a:t>
            </a:r>
          </a:p>
          <a:p>
            <a:pPr eaLnBrk="1" hangingPunct="1"/>
            <a:endParaRPr lang="en-US" dirty="0" smtClean="0">
              <a:ea typeface="ＭＳ Ｐゴシック"/>
            </a:endParaRPr>
          </a:p>
          <a:p>
            <a:pPr eaLnBrk="1" hangingPunct="1"/>
            <a:r>
              <a:rPr lang="en-US" dirty="0" smtClean="0">
                <a:ea typeface="ＭＳ Ｐゴシック"/>
              </a:rPr>
              <a:t>**LARCS can be a good method for teens</a:t>
            </a:r>
            <a:r>
              <a:rPr lang="en-US" baseline="0" dirty="0" smtClean="0">
                <a:ea typeface="ＭＳ Ｐゴシック"/>
              </a:rPr>
              <a:t> (although maybe not for teens that self-identify as LGBTQ and may not want a long-term method.)</a:t>
            </a:r>
            <a:endParaRPr lang="en-US" dirty="0" smtClean="0">
              <a:ea typeface="ＭＳ Ｐゴシック"/>
            </a:endParaRPr>
          </a:p>
        </p:txBody>
      </p:sp>
    </p:spTree>
    <p:extLst>
      <p:ext uri="{BB962C8B-B14F-4D97-AF65-F5344CB8AC3E}">
        <p14:creationId xmlns:p14="http://schemas.microsoft.com/office/powerpoint/2010/main" val="1603498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a:lnSpc>
                <a:spcPct val="90000"/>
              </a:lnSpc>
            </a:pPr>
            <a:r>
              <a:rPr lang="en-US" dirty="0" smtClean="0"/>
              <a:t>A 2000 review was conducted to assess the current knowledge of the epidemiology of human </a:t>
            </a:r>
            <a:r>
              <a:rPr lang="en-US" dirty="0" err="1" smtClean="0"/>
              <a:t>papillomavirus</a:t>
            </a:r>
            <a:r>
              <a:rPr lang="en-US" dirty="0" smtClean="0"/>
              <a:t> and the </a:t>
            </a:r>
            <a:r>
              <a:rPr lang="en-US" dirty="0" err="1" smtClean="0"/>
              <a:t>Papanicolaou</a:t>
            </a:r>
            <a:r>
              <a:rPr lang="en-US" dirty="0" smtClean="0"/>
              <a:t> smear screening practices among women who have sex with women. Several factors, including prior or concurrent sex with men and sexual behaviors between women, validate the possibility of human </a:t>
            </a:r>
            <a:r>
              <a:rPr lang="en-US" dirty="0" err="1" smtClean="0"/>
              <a:t>papillomavirus</a:t>
            </a:r>
            <a:r>
              <a:rPr lang="en-US" dirty="0" smtClean="0"/>
              <a:t> infection among women who have sex with women, and data support that human </a:t>
            </a:r>
            <a:r>
              <a:rPr lang="en-US" dirty="0" err="1" smtClean="0"/>
              <a:t>papillomavirus</a:t>
            </a:r>
            <a:r>
              <a:rPr lang="en-US" dirty="0" smtClean="0"/>
              <a:t> transmission also occurs. Limited data indicate that the frequency of routine </a:t>
            </a:r>
            <a:r>
              <a:rPr lang="en-US" dirty="0" err="1" smtClean="0"/>
              <a:t>Papanicolaou</a:t>
            </a:r>
            <a:r>
              <a:rPr lang="en-US" dirty="0" smtClean="0"/>
              <a:t> smear screening among women who have sex with women may be suboptimal relative to heterosexual women. [</a:t>
            </a:r>
            <a:r>
              <a:rPr lang="en-US" dirty="0" err="1" smtClean="0"/>
              <a:t>i</a:t>
            </a:r>
            <a:r>
              <a:rPr lang="en-US" dirty="0" smtClean="0"/>
              <a:t>]</a:t>
            </a:r>
          </a:p>
          <a:p>
            <a:pPr>
              <a:lnSpc>
                <a:spcPct val="90000"/>
              </a:lnSpc>
            </a:pPr>
            <a:endParaRPr lang="en-US" dirty="0" smtClean="0"/>
          </a:p>
          <a:p>
            <a:pPr>
              <a:lnSpc>
                <a:spcPct val="90000"/>
              </a:lnSpc>
            </a:pPr>
            <a:r>
              <a:rPr lang="en-US" dirty="0" smtClean="0"/>
              <a:t>A 2004 study of 708 lesbian and bisexual women was conducted to determine whether bacterial </a:t>
            </a:r>
            <a:r>
              <a:rPr lang="en-US" dirty="0" err="1" smtClean="0"/>
              <a:t>vaginosis</a:t>
            </a:r>
            <a:r>
              <a:rPr lang="en-US" dirty="0" smtClean="0"/>
              <a:t> (BV) is associated with sexual activity between women. Results indicated that BV was common (31.4%). The odds of BV was significantly associated with larger numbers of female sexual partners (odds ratio [OR], 1.6; confidence interval [CI], 1.05–2.44 for &gt; or = 11 compared with 1–5 partners) and with smoking (OR, 1.43; CI, 1.01–2.03), but not with sex with men or vaginal douching. CONCLUSIONS: BV is common in women who have sex with women (WSW). The increasing odds of BV with larger numbers of female sexual partners suggest that BV may be sexually transmitted between women. [ii]</a:t>
            </a:r>
          </a:p>
          <a:p>
            <a:pPr>
              <a:lnSpc>
                <a:spcPct val="90000"/>
              </a:lnSpc>
            </a:pPr>
            <a:endParaRPr lang="en-US" dirty="0" smtClean="0"/>
          </a:p>
          <a:p>
            <a:pPr>
              <a:lnSpc>
                <a:spcPct val="90000"/>
              </a:lnSpc>
            </a:pPr>
            <a:r>
              <a:rPr lang="en-US" dirty="0" smtClean="0"/>
              <a:t>HPV deoxyribonucleic acid (DNA) has been detected through polymerase chain reaction (PCR)-based methods from the cervix, vagina, and vulva in 13%–30% of WSW, and high-and low-grade </a:t>
            </a:r>
            <a:r>
              <a:rPr lang="en-US" dirty="0" err="1" smtClean="0"/>
              <a:t>squamous</a:t>
            </a:r>
            <a:r>
              <a:rPr lang="en-US" dirty="0" smtClean="0"/>
              <a:t> intraepithelial lesions (SIL) have been detected on Pap tests in WSW who reported no previous sex with men. [iii]</a:t>
            </a:r>
          </a:p>
          <a:p>
            <a:pPr>
              <a:lnSpc>
                <a:spcPct val="90000"/>
              </a:lnSpc>
            </a:pPr>
            <a:r>
              <a:rPr lang="en-US" dirty="0" smtClean="0"/>
              <a:t>Additionally, the 2006 CDC STD Treatment guidelines indicate WSW are also at risk for HSV through </a:t>
            </a:r>
            <a:r>
              <a:rPr lang="en-US" dirty="0" err="1" smtClean="0"/>
              <a:t>orogenital</a:t>
            </a:r>
            <a:r>
              <a:rPr lang="en-US" dirty="0" smtClean="0"/>
              <a:t> sex. [iv]</a:t>
            </a:r>
          </a:p>
          <a:p>
            <a:pPr>
              <a:lnSpc>
                <a:spcPct val="90000"/>
              </a:lnSpc>
            </a:pPr>
            <a:endParaRPr lang="en-US" dirty="0" smtClean="0"/>
          </a:p>
          <a:p>
            <a:pPr>
              <a:lnSpc>
                <a:spcPct val="90000"/>
              </a:lnSpc>
            </a:pPr>
            <a:r>
              <a:rPr lang="en-US" i="1" dirty="0" smtClean="0"/>
              <a:t>Sources</a:t>
            </a:r>
            <a:r>
              <a:rPr lang="en-US" i="0" dirty="0" smtClean="0"/>
              <a:t>:</a:t>
            </a:r>
            <a:endParaRPr lang="en-US" i="1" dirty="0" smtClean="0"/>
          </a:p>
          <a:p>
            <a:pPr>
              <a:lnSpc>
                <a:spcPct val="90000"/>
              </a:lnSpc>
            </a:pPr>
            <a:r>
              <a:rPr lang="en-US" dirty="0" smtClean="0"/>
              <a:t>[</a:t>
            </a:r>
            <a:r>
              <a:rPr lang="en-US" dirty="0" err="1" smtClean="0"/>
              <a:t>i</a:t>
            </a:r>
            <a:r>
              <a:rPr lang="en-US" dirty="0" smtClean="0"/>
              <a:t>] </a:t>
            </a:r>
            <a:r>
              <a:rPr lang="en-US" dirty="0" err="1" smtClean="0"/>
              <a:t>Diamant</a:t>
            </a:r>
            <a:r>
              <a:rPr lang="en-US" dirty="0" smtClean="0"/>
              <a:t> AL </a:t>
            </a:r>
            <a:r>
              <a:rPr lang="en-US" i="1" dirty="0" smtClean="0"/>
              <a:t>et al</a:t>
            </a:r>
            <a:r>
              <a:rPr lang="en-US" dirty="0" smtClean="0"/>
              <a:t>. Lesbians' sexual history with men: implications for taking a sexual history. </a:t>
            </a:r>
            <a:r>
              <a:rPr lang="en-US" i="1" dirty="0" smtClean="0"/>
              <a:t>Archives of Internal Medicine</a:t>
            </a:r>
            <a:r>
              <a:rPr lang="en-US" dirty="0" smtClean="0"/>
              <a:t> 1999; 159:2730-2736. </a:t>
            </a:r>
          </a:p>
          <a:p>
            <a:pPr>
              <a:lnSpc>
                <a:spcPct val="90000"/>
              </a:lnSpc>
            </a:pPr>
            <a:r>
              <a:rPr lang="en-US" dirty="0" smtClean="0"/>
              <a:t>[ii]</a:t>
            </a:r>
            <a:r>
              <a:rPr lang="en-US" b="1" dirty="0" smtClean="0">
                <a:solidFill>
                  <a:srgbClr val="868686"/>
                </a:solidFill>
              </a:rPr>
              <a:t> </a:t>
            </a:r>
            <a:r>
              <a:rPr lang="en-US" dirty="0" smtClean="0"/>
              <a:t>Bailey JV, Farquhar C, Owen C. Bacterial </a:t>
            </a:r>
            <a:r>
              <a:rPr lang="en-US" dirty="0" err="1" smtClean="0"/>
              <a:t>vaginosis</a:t>
            </a:r>
            <a:r>
              <a:rPr lang="en-US" dirty="0" smtClean="0"/>
              <a:t> in lesbians and bisexual women</a:t>
            </a:r>
            <a:r>
              <a:rPr lang="en-US" b="1" i="1" dirty="0" smtClean="0"/>
              <a:t>. </a:t>
            </a:r>
            <a:r>
              <a:rPr lang="en-US" i="1" dirty="0" smtClean="0"/>
              <a:t>Sex </a:t>
            </a:r>
            <a:r>
              <a:rPr lang="en-US" i="1" dirty="0" err="1" smtClean="0"/>
              <a:t>Transm</a:t>
            </a:r>
            <a:r>
              <a:rPr lang="en-US" i="1" dirty="0" smtClean="0"/>
              <a:t> Dis. </a:t>
            </a:r>
            <a:r>
              <a:rPr lang="en-US" dirty="0" smtClean="0"/>
              <a:t>2004 Nov;31(11):691–4</a:t>
            </a:r>
          </a:p>
          <a:p>
            <a:pPr>
              <a:lnSpc>
                <a:spcPct val="90000"/>
              </a:lnSpc>
            </a:pPr>
            <a:r>
              <a:rPr lang="en-US" dirty="0" smtClean="0"/>
              <a:t>[iii] </a:t>
            </a:r>
            <a:r>
              <a:rPr lang="en-US" dirty="0" err="1" smtClean="0"/>
              <a:t>Marrazzo</a:t>
            </a:r>
            <a:r>
              <a:rPr lang="en-US" dirty="0" smtClean="0"/>
              <a:t> JM, </a:t>
            </a:r>
            <a:r>
              <a:rPr lang="en-US" dirty="0" err="1" smtClean="0"/>
              <a:t>Koutsky</a:t>
            </a:r>
            <a:r>
              <a:rPr lang="en-US" dirty="0" smtClean="0"/>
              <a:t> LA, </a:t>
            </a:r>
            <a:r>
              <a:rPr lang="en-US" dirty="0" err="1" smtClean="0"/>
              <a:t>Kiviat</a:t>
            </a:r>
            <a:r>
              <a:rPr lang="en-US" dirty="0" smtClean="0"/>
              <a:t> NB, </a:t>
            </a:r>
            <a:r>
              <a:rPr lang="en-US" dirty="0" err="1" smtClean="0"/>
              <a:t>Kuypers</a:t>
            </a:r>
            <a:r>
              <a:rPr lang="en-US" dirty="0" smtClean="0"/>
              <a:t> JM, Stine K. </a:t>
            </a:r>
            <a:r>
              <a:rPr lang="en-US" dirty="0" err="1" smtClean="0"/>
              <a:t>Papanicolaou</a:t>
            </a:r>
            <a:r>
              <a:rPr lang="en-US" dirty="0" smtClean="0"/>
              <a:t> test screening and prevalence of genital human </a:t>
            </a:r>
            <a:r>
              <a:rPr lang="en-US" dirty="0" err="1" smtClean="0"/>
              <a:t>papillomavirus</a:t>
            </a:r>
            <a:r>
              <a:rPr lang="en-US" dirty="0" smtClean="0"/>
              <a:t> among women who have sex with women. </a:t>
            </a:r>
            <a:r>
              <a:rPr lang="en-US" i="1" dirty="0" smtClean="0"/>
              <a:t>Am J Public Health</a:t>
            </a:r>
            <a:r>
              <a:rPr lang="en-US" dirty="0" smtClean="0"/>
              <a:t> 2001;91:947–52</a:t>
            </a:r>
          </a:p>
          <a:p>
            <a:pPr marL="0" lvl="2">
              <a:lnSpc>
                <a:spcPct val="90000"/>
              </a:lnSpc>
            </a:pPr>
            <a:r>
              <a:rPr lang="en-US" dirty="0" smtClean="0"/>
              <a:t>[iv] Source: Centers for Disease Control. </a:t>
            </a:r>
            <a:r>
              <a:rPr lang="en-US" i="1" dirty="0" smtClean="0"/>
              <a:t>Sexually Transmitted Diseases Treatment Guidelines, 2010. MMWR </a:t>
            </a:r>
            <a:r>
              <a:rPr lang="en-US" dirty="0" smtClean="0"/>
              <a:t>2010;59 (No. RR-12):12-14.</a:t>
            </a:r>
          </a:p>
          <a:p>
            <a:pPr>
              <a:lnSpc>
                <a:spcPct val="90000"/>
              </a:lnSpc>
            </a:pPr>
            <a:endParaRPr lang="en-US" dirty="0" smtClean="0"/>
          </a:p>
          <a:p>
            <a:pPr>
              <a:lnSpc>
                <a:spcPct val="90000"/>
              </a:lnSpc>
            </a:pPr>
            <a:endParaRPr lang="en-US" dirty="0" smtClean="0"/>
          </a:p>
        </p:txBody>
      </p:sp>
      <p:sp>
        <p:nvSpPr>
          <p:cNvPr id="155652" name="Slide Number Placeholder 3"/>
          <p:cNvSpPr>
            <a:spLocks noGrp="1"/>
          </p:cNvSpPr>
          <p:nvPr>
            <p:ph type="sldNum" sz="quarter" idx="5"/>
          </p:nvPr>
        </p:nvSpPr>
        <p:spPr>
          <a:noFill/>
        </p:spPr>
        <p:txBody>
          <a:bodyPr/>
          <a:lstStyle/>
          <a:p>
            <a:fld id="{E81BE0D9-0E84-4659-94DF-13C728D347C8}" type="slidenum">
              <a:rPr lang="en-US" smtClean="0"/>
              <a:pPr/>
              <a:t>58</a:t>
            </a:fld>
            <a:endParaRPr lang="en-US" dirty="0" smtClean="0"/>
          </a:p>
        </p:txBody>
      </p:sp>
    </p:spTree>
    <p:extLst>
      <p:ext uri="{BB962C8B-B14F-4D97-AF65-F5344CB8AC3E}">
        <p14:creationId xmlns:p14="http://schemas.microsoft.com/office/powerpoint/2010/main" val="41413746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 want to bring your attention to the Special Populations section. There is a section that addresses adolescents, MSM, and a NEW section that addresses sexual health care issues specific for transgender men and women.</a:t>
            </a:r>
            <a:endParaRPr lang="en-US" dirty="0"/>
          </a:p>
        </p:txBody>
      </p:sp>
      <p:sp>
        <p:nvSpPr>
          <p:cNvPr id="4" name="Slide Number Placeholder 3"/>
          <p:cNvSpPr>
            <a:spLocks noGrp="1"/>
          </p:cNvSpPr>
          <p:nvPr>
            <p:ph type="sldNum" sz="quarter" idx="10"/>
          </p:nvPr>
        </p:nvSpPr>
        <p:spPr/>
        <p:txBody>
          <a:bodyPr/>
          <a:lstStyle/>
          <a:p>
            <a:fld id="{48883F44-E8D4-453E-AD78-A675B3918E81}" type="slidenum">
              <a:rPr lang="en-US" smtClean="0"/>
              <a:t>59</a:t>
            </a:fld>
            <a:endParaRPr lang="en-US"/>
          </a:p>
        </p:txBody>
      </p:sp>
    </p:spTree>
    <p:extLst>
      <p:ext uri="{BB962C8B-B14F-4D97-AF65-F5344CB8AC3E}">
        <p14:creationId xmlns:p14="http://schemas.microsoft.com/office/powerpoint/2010/main" val="137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orientation refers to an individual’s pattern of physical and emotional arousal toward other people.</a:t>
            </a:r>
          </a:p>
          <a:p>
            <a:r>
              <a:rPr lang="en-US" dirty="0" smtClean="0"/>
              <a:t>Complex personal, developmental, cultural, and social variables effect one’s ability to accept, act out, or act against specific aspects of physical and emotional arousal, particularly in developmental stages.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Source</a:t>
            </a:r>
            <a:r>
              <a:rPr lang="en-US" dirty="0" smtClean="0"/>
              <a:t>: </a:t>
            </a:r>
            <a:r>
              <a:rPr lang="en-US" dirty="0" err="1" smtClean="0"/>
              <a:t>Frankowski</a:t>
            </a:r>
            <a:r>
              <a:rPr lang="en-US" dirty="0" smtClean="0"/>
              <a:t> B. Sexual Orientation and Adolescents. </a:t>
            </a:r>
            <a:r>
              <a:rPr lang="en-US" i="1" dirty="0" smtClean="0"/>
              <a:t>Pediatrics </a:t>
            </a:r>
            <a:r>
              <a:rPr lang="en-US" dirty="0" smtClean="0"/>
              <a:t>2004;113:1827–1832.</a:t>
            </a:r>
          </a:p>
          <a:p>
            <a:endParaRPr lang="en-US" dirty="0" smtClean="0"/>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6</a:t>
            </a:fld>
            <a:endParaRPr lang="en-US" dirty="0"/>
          </a:p>
        </p:txBody>
      </p:sp>
    </p:spTree>
    <p:extLst>
      <p:ext uri="{BB962C8B-B14F-4D97-AF65-F5344CB8AC3E}">
        <p14:creationId xmlns:p14="http://schemas.microsoft.com/office/powerpoint/2010/main" val="3573526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Source:  http://www.cdc.gov/std/tg2015/specialpops.htm#WSW</a:t>
            </a:r>
          </a:p>
          <a:p>
            <a:endParaRPr lang="en-US" sz="1200" kern="1200" dirty="0" smtClean="0">
              <a:solidFill>
                <a:schemeClr val="tx1"/>
              </a:solidFill>
              <a:latin typeface="Adobe Garamond Pro"/>
            </a:endParaRPr>
          </a:p>
          <a:p>
            <a:r>
              <a:rPr lang="en-US" sz="1200" b="0" i="0" kern="1200" dirty="0" smtClean="0">
                <a:solidFill>
                  <a:schemeClr val="tx1"/>
                </a:solidFill>
                <a:effectLst/>
                <a:latin typeface="+mn-lt"/>
                <a:ea typeface="+mn-ea"/>
                <a:cs typeface="+mn-cs"/>
              </a:rPr>
              <a:t>Women who have sex with women (WSW) are a diverse group with variations in sexual identity, sexual behaviors, sexual practices, and risk behaviors. Recent studies indicate that some WSW, particularly adolescents and young women as well as women with both male and female partners, might be at increased risk for STDs and HIV based on reported risk behaviors</a:t>
            </a:r>
          </a:p>
          <a:p>
            <a:endParaRPr lang="en-US" sz="1200" b="0" i="0" kern="1200" dirty="0" smtClean="0">
              <a:solidFill>
                <a:schemeClr val="tx1"/>
              </a:solidFill>
              <a:effectLst/>
              <a:latin typeface="+mn-lt"/>
              <a:ea typeface="+mn-ea"/>
              <a:cs typeface="+mn-cs"/>
            </a:endParaRPr>
          </a:p>
          <a:p>
            <a:r>
              <a:rPr lang="en-US" dirty="0" smtClean="0"/>
              <a:t>WSW may be at risk, benefit from screening</a:t>
            </a:r>
          </a:p>
          <a:p>
            <a:pPr lvl="1"/>
            <a:r>
              <a:rPr lang="en-US" dirty="0" err="1" smtClean="0"/>
              <a:t>Trichomonas</a:t>
            </a:r>
            <a:endParaRPr lang="en-US" dirty="0" smtClean="0"/>
          </a:p>
          <a:p>
            <a:pPr lvl="1"/>
            <a:r>
              <a:rPr lang="en-US" dirty="0" smtClean="0"/>
              <a:t>Bacterial </a:t>
            </a:r>
            <a:r>
              <a:rPr lang="en-US" dirty="0" err="1" smtClean="0"/>
              <a:t>Vaginosis</a:t>
            </a:r>
            <a:endParaRPr lang="en-US" dirty="0" smtClean="0"/>
          </a:p>
          <a:p>
            <a:pPr lvl="1"/>
            <a:r>
              <a:rPr lang="en-US" dirty="0" smtClean="0"/>
              <a:t>HSV</a:t>
            </a:r>
          </a:p>
          <a:p>
            <a:pPr lvl="1"/>
            <a:r>
              <a:rPr lang="en-US" dirty="0" smtClean="0"/>
              <a:t>HPV</a:t>
            </a:r>
          </a:p>
          <a:p>
            <a:pPr lvl="1"/>
            <a:r>
              <a:rPr lang="en-US" dirty="0" smtClean="0"/>
              <a:t>HIV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Although the rate of transmission of </a:t>
            </a:r>
            <a:r>
              <a:rPr lang="en-US" sz="1200" b="0" i="1" kern="1200" dirty="0" smtClean="0">
                <a:solidFill>
                  <a:schemeClr val="tx1"/>
                </a:solidFill>
                <a:effectLst/>
                <a:latin typeface="+mn-lt"/>
                <a:ea typeface="+mn-ea"/>
                <a:cs typeface="+mn-cs"/>
              </a:rPr>
              <a:t>C. trachomatis</a:t>
            </a:r>
            <a:r>
              <a:rPr lang="en-US" sz="1200" b="0" i="0" kern="1200" dirty="0" smtClean="0">
                <a:solidFill>
                  <a:schemeClr val="tx1"/>
                </a:solidFill>
                <a:effectLst/>
                <a:latin typeface="+mn-lt"/>
                <a:ea typeface="+mn-ea"/>
                <a:cs typeface="+mn-cs"/>
              </a:rPr>
              <a:t> between women is unknown, infection also might be acquired from past or current male partners. More recent data suggests that </a:t>
            </a:r>
            <a:r>
              <a:rPr lang="en-US" sz="1200" b="0" i="1" kern="1200" dirty="0" smtClean="0">
                <a:solidFill>
                  <a:schemeClr val="tx1"/>
                </a:solidFill>
                <a:effectLst/>
                <a:latin typeface="+mn-lt"/>
                <a:ea typeface="+mn-ea"/>
                <a:cs typeface="+mn-cs"/>
              </a:rPr>
              <a:t>C. trachomatis</a:t>
            </a:r>
            <a:r>
              <a:rPr lang="en-US" sz="1200" b="0" i="0" kern="1200" dirty="0" smtClean="0">
                <a:solidFill>
                  <a:schemeClr val="tx1"/>
                </a:solidFill>
                <a:effectLst/>
                <a:latin typeface="+mn-lt"/>
                <a:ea typeface="+mn-ea"/>
                <a:cs typeface="+mn-cs"/>
              </a:rPr>
              <a:t> infection among WSW might be more common than previously believed. Reports of same-sex behavior in women should not deter providers from offering and providing screening for STDs, including chlamydia, according to current guidelines.</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60</a:t>
            </a:fld>
            <a:endParaRPr lang="en-US"/>
          </a:p>
        </p:txBody>
      </p:sp>
    </p:spTree>
    <p:extLst>
      <p:ext uri="{BB962C8B-B14F-4D97-AF65-F5344CB8AC3E}">
        <p14:creationId xmlns:p14="http://schemas.microsoft.com/office/powerpoint/2010/main" val="34661820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For the MSM special populations section, </a:t>
            </a:r>
            <a:r>
              <a:rPr lang="en-US" u="sng" dirty="0" smtClean="0">
                <a:effectLst/>
              </a:rPr>
              <a:t>un</a:t>
            </a:r>
            <a:r>
              <a:rPr lang="en-US" dirty="0" smtClean="0">
                <a:effectLst/>
              </a:rPr>
              <a:t>changed are the recommendations for routine HIV screening, syphilis serologic testing, and chlamydia and gonorrhea screening at exposed anatomic sites, </a:t>
            </a:r>
            <a:r>
              <a:rPr lang="en-US" u="sng" dirty="0" smtClean="0">
                <a:effectLst/>
              </a:rPr>
              <a:t>at least annually</a:t>
            </a:r>
            <a:r>
              <a:rPr lang="en-US" dirty="0" smtClean="0">
                <a:effectLst/>
              </a:rPr>
              <a:t>. Remember </a:t>
            </a:r>
            <a:r>
              <a:rPr lang="en-US" dirty="0" smtClean="0"/>
              <a:t>Urine, pharyngeal, and rectal </a:t>
            </a:r>
            <a:r>
              <a:rPr lang="en-US" dirty="0" smtClean="0">
                <a:effectLst/>
              </a:rPr>
              <a:t>NAATs are the best gonorrhea and chlamydia tests for those anatomic sites. Even though non-genital</a:t>
            </a:r>
            <a:r>
              <a:rPr lang="en-US" baseline="0" dirty="0" smtClean="0">
                <a:effectLst/>
              </a:rPr>
              <a:t> gonorrhea and chlamydia NAATs are not FDA-approved, many labs, including the larger commercial labs, have CLIA approval to perform these tests.</a:t>
            </a:r>
            <a:endParaRPr lang="en-US" dirty="0" smtClean="0">
              <a:effectLst/>
            </a:endParaRPr>
          </a:p>
          <a:p>
            <a:r>
              <a:rPr lang="en-US" dirty="0" smtClean="0">
                <a:effectLst/>
              </a:rPr>
              <a:t>More frequent STD screening (i.e., for syphilis, gonorrhea, and chlamydia) at 3–6-month intervals is indicated for MSM, including those with HIV infection, if risk behaviors persist in patients</a:t>
            </a:r>
            <a:r>
              <a:rPr lang="en-US" baseline="0" dirty="0" smtClean="0">
                <a:effectLst/>
              </a:rPr>
              <a:t> or their </a:t>
            </a:r>
            <a:r>
              <a:rPr lang="en-US" dirty="0" smtClean="0">
                <a:effectLst/>
              </a:rPr>
              <a:t>partners.  </a:t>
            </a:r>
          </a:p>
          <a:p>
            <a:r>
              <a:rPr lang="en-US" u="sng" dirty="0" smtClean="0">
                <a:effectLst/>
              </a:rPr>
              <a:t>New</a:t>
            </a:r>
            <a:r>
              <a:rPr lang="en-US" dirty="0" smtClean="0">
                <a:effectLst/>
              </a:rPr>
              <a:t> in this section is that CDC recommends at least annual </a:t>
            </a:r>
            <a:r>
              <a:rPr lang="en-US" u="sng" dirty="0" smtClean="0">
                <a:effectLst/>
              </a:rPr>
              <a:t>HCV</a:t>
            </a:r>
            <a:r>
              <a:rPr lang="en-US" dirty="0" smtClean="0">
                <a:effectLst/>
              </a:rPr>
              <a:t> screening for MSM because sexual transmission of HCV can occur, especially among MSM with HIV infection.</a:t>
            </a:r>
            <a:endParaRPr lang="en-US" dirty="0"/>
          </a:p>
        </p:txBody>
      </p:sp>
      <p:sp>
        <p:nvSpPr>
          <p:cNvPr id="4" name="Slide Number Placeholder 3"/>
          <p:cNvSpPr>
            <a:spLocks noGrp="1"/>
          </p:cNvSpPr>
          <p:nvPr>
            <p:ph type="sldNum" sz="quarter" idx="10"/>
          </p:nvPr>
        </p:nvSpPr>
        <p:spPr/>
        <p:txBody>
          <a:bodyPr/>
          <a:lstStyle/>
          <a:p>
            <a:fld id="{48883F44-E8D4-453E-AD78-A675B3918E81}" type="slidenum">
              <a:rPr lang="en-US" smtClean="0"/>
              <a:t>61</a:t>
            </a:fld>
            <a:endParaRPr lang="en-US"/>
          </a:p>
        </p:txBody>
      </p:sp>
    </p:spTree>
    <p:extLst>
      <p:ext uri="{BB962C8B-B14F-4D97-AF65-F5344CB8AC3E}">
        <p14:creationId xmlns:p14="http://schemas.microsoft.com/office/powerpoint/2010/main" val="4513959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New this year is the section addressing STD screening in transgender men and women.</a:t>
            </a:r>
            <a:r>
              <a:rPr lang="en-US" b="0" baseline="0" dirty="0" smtClean="0">
                <a:effectLst/>
              </a:rPr>
              <a:t> </a:t>
            </a:r>
          </a:p>
          <a:p>
            <a:pPr defTabSz="931744">
              <a:defRPr/>
            </a:pPr>
            <a:r>
              <a:rPr lang="en-US" dirty="0" smtClean="0">
                <a:effectLst/>
              </a:rPr>
              <a:t>CDC recommends that Clinicians assess STD- and HIV-related risks for their transgender patients based on current anatomy and sexual behaviors. Because of the diversity of transgender persons regarding surgical affirming procedures, hormone use, and their patterns of sexual behavior, providers should routinely ask about common STD</a:t>
            </a:r>
            <a:r>
              <a:rPr lang="en-US" baseline="0" dirty="0" smtClean="0">
                <a:effectLst/>
              </a:rPr>
              <a:t> </a:t>
            </a:r>
            <a:r>
              <a:rPr lang="en-US" dirty="0" smtClean="0">
                <a:effectLst/>
              </a:rPr>
              <a:t>symptoms and routinely screen for asymptomatic STDs on the basis of behavioral history and sexual practices. Clinicians should also be aware that HIV prevalence among transgender</a:t>
            </a:r>
            <a:r>
              <a:rPr lang="en-US" baseline="0" dirty="0" smtClean="0">
                <a:effectLst/>
              </a:rPr>
              <a:t> women, especially </a:t>
            </a:r>
            <a:r>
              <a:rPr lang="en-US" dirty="0" smtClean="0">
                <a:effectLst/>
              </a:rPr>
              <a:t>black transgender women, is very high. </a:t>
            </a:r>
          </a:p>
          <a:p>
            <a:endParaRPr lang="en-US" dirty="0"/>
          </a:p>
        </p:txBody>
      </p:sp>
      <p:sp>
        <p:nvSpPr>
          <p:cNvPr id="4" name="Slide Number Placeholder 3"/>
          <p:cNvSpPr>
            <a:spLocks noGrp="1"/>
          </p:cNvSpPr>
          <p:nvPr>
            <p:ph type="sldNum" sz="quarter" idx="10"/>
          </p:nvPr>
        </p:nvSpPr>
        <p:spPr/>
        <p:txBody>
          <a:bodyPr/>
          <a:lstStyle/>
          <a:p>
            <a:fld id="{48883F44-E8D4-453E-AD78-A675B3918E81}" type="slidenum">
              <a:rPr lang="en-US" smtClean="0"/>
              <a:t>62</a:t>
            </a:fld>
            <a:endParaRPr lang="en-US"/>
          </a:p>
        </p:txBody>
      </p:sp>
    </p:spTree>
    <p:extLst>
      <p:ext uri="{BB962C8B-B14F-4D97-AF65-F5344CB8AC3E}">
        <p14:creationId xmlns:p14="http://schemas.microsoft.com/office/powerpoint/2010/main" val="15396712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F558E655-DBD8-4D5F-81DC-C8CDB5FE15A5}" type="slidenum">
              <a:rPr lang="en-US" smtClean="0"/>
              <a:pPr/>
              <a:t>63</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091074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a:t>
            </a:r>
            <a:r>
              <a:rPr lang="en-US" baseline="0" dirty="0" smtClean="0"/>
              <a:t> </a:t>
            </a:r>
            <a:r>
              <a:rPr lang="en-US" dirty="0" smtClean="0"/>
              <a:t>health</a:t>
            </a:r>
            <a:r>
              <a:rPr lang="en-US" baseline="0" dirty="0" smtClean="0"/>
              <a:t> care providers </a:t>
            </a:r>
            <a:r>
              <a:rPr lang="en-US" dirty="0" smtClean="0"/>
              <a:t>do to support</a:t>
            </a:r>
            <a:r>
              <a:rPr lang="en-US" baseline="0" dirty="0" smtClean="0"/>
              <a:t> patients across the gender spectrum? </a:t>
            </a:r>
            <a:endParaRPr lang="en-US" dirty="0"/>
          </a:p>
        </p:txBody>
      </p:sp>
      <p:sp>
        <p:nvSpPr>
          <p:cNvPr id="4" name="Slide Number Placeholder 3"/>
          <p:cNvSpPr>
            <a:spLocks noGrp="1"/>
          </p:cNvSpPr>
          <p:nvPr>
            <p:ph type="sldNum" sz="quarter" idx="10"/>
          </p:nvPr>
        </p:nvSpPr>
        <p:spPr/>
        <p:txBody>
          <a:bodyPr/>
          <a:lstStyle/>
          <a:p>
            <a:fld id="{65C0457D-2AEB-4B47-9285-894D1D4B04AC}" type="slidenum">
              <a:rPr lang="en-US" smtClean="0"/>
              <a:pPr/>
              <a:t>64</a:t>
            </a:fld>
            <a:endParaRPr lang="en-US" dirty="0"/>
          </a:p>
        </p:txBody>
      </p:sp>
    </p:spTree>
    <p:extLst>
      <p:ext uri="{BB962C8B-B14F-4D97-AF65-F5344CB8AC3E}">
        <p14:creationId xmlns:p14="http://schemas.microsoft.com/office/powerpoint/2010/main" val="24641474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dirty="0" smtClean="0"/>
          </a:p>
        </p:txBody>
      </p:sp>
      <p:sp>
        <p:nvSpPr>
          <p:cNvPr id="195588" name="Slide Number Placeholder 3"/>
          <p:cNvSpPr>
            <a:spLocks noGrp="1"/>
          </p:cNvSpPr>
          <p:nvPr>
            <p:ph type="sldNum" sz="quarter" idx="5"/>
          </p:nvPr>
        </p:nvSpPr>
        <p:spPr>
          <a:noFill/>
        </p:spPr>
        <p:txBody>
          <a:bodyPr/>
          <a:lstStyle/>
          <a:p>
            <a:fld id="{08A4BD19-44A1-42B2-8022-540E1F7D3612}" type="slidenum">
              <a:rPr lang="en-US" smtClean="0"/>
              <a:pPr/>
              <a:t>65</a:t>
            </a:fld>
            <a:endParaRPr lang="en-US" dirty="0" smtClean="0"/>
          </a:p>
        </p:txBody>
      </p:sp>
    </p:spTree>
    <p:extLst>
      <p:ext uri="{BB962C8B-B14F-4D97-AF65-F5344CB8AC3E}">
        <p14:creationId xmlns:p14="http://schemas.microsoft.com/office/powerpoint/2010/main" val="27013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endParaRPr lang="en-US" sz="1200" kern="1200" dirty="0" smtClean="0">
              <a:solidFill>
                <a:schemeClr val="tx1"/>
              </a:solidFill>
              <a:effectLst/>
              <a:latin typeface="Adobe Garamond Pro"/>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dobe Garamond Pro"/>
                <a:ea typeface="ＭＳ Ｐゴシック" charset="-128"/>
                <a:cs typeface="+mn-cs"/>
              </a:rPr>
              <a:t>1) </a:t>
            </a:r>
            <a:r>
              <a:rPr lang="en-US" sz="1200" b="0" i="0" u="none" strike="noStrike" kern="1200" baseline="0" dirty="0" smtClean="0">
                <a:solidFill>
                  <a:schemeClr val="tx1"/>
                </a:solidFill>
                <a:latin typeface="Adobe Garamond Pro"/>
                <a:ea typeface="ＭＳ Ｐゴシック" charset="-128"/>
                <a:cs typeface="+mn-cs"/>
              </a:rPr>
              <a:t>“Interviewing Adolescents about Sexual Matters.”  Pediatrics Clinics of North America (April 2017 Edition).  </a:t>
            </a:r>
            <a:r>
              <a:rPr lang="de-DE" sz="1200" b="0" i="0" u="none" strike="noStrike" kern="1200" baseline="0" dirty="0" smtClean="0">
                <a:solidFill>
                  <a:schemeClr val="tx1"/>
                </a:solidFill>
                <a:latin typeface="Adobe Garamond Pro"/>
                <a:ea typeface="ＭＳ Ｐゴシック" charset="-128"/>
                <a:cs typeface="+mn-cs"/>
              </a:rPr>
              <a:t>Pfeffer, B.  Ellsworth, TR. Gold, M. </a:t>
            </a:r>
          </a:p>
          <a:p>
            <a:pPr marL="228600" indent="-228600">
              <a:buAutoNum type="arabicParenR" startAt="2"/>
            </a:pPr>
            <a:r>
              <a:rPr lang="en-US" sz="1200" kern="1200" dirty="0" err="1" smtClean="0">
                <a:solidFill>
                  <a:schemeClr val="tx1"/>
                </a:solidFill>
                <a:effectLst/>
                <a:latin typeface="Adobe Garamond Pro"/>
                <a:ea typeface="ＭＳ Ｐゴシック" charset="-128"/>
                <a:cs typeface="+mn-cs"/>
              </a:rPr>
              <a:t>Hyderi</a:t>
            </a:r>
            <a:r>
              <a:rPr lang="en-US" sz="1200" kern="1200" dirty="0" smtClean="0">
                <a:solidFill>
                  <a:schemeClr val="tx1"/>
                </a:solidFill>
                <a:effectLst/>
                <a:latin typeface="Adobe Garamond Pro"/>
                <a:ea typeface="ＭＳ Ｐゴシック" charset="-128"/>
                <a:cs typeface="+mn-cs"/>
              </a:rPr>
              <a:t> A, Angel J, Madison M, et al.  Transgender patients:  Providing sensitive care.  The Journal of Family Practice.  July 2016: (65)7; 450-461.</a:t>
            </a:r>
          </a:p>
          <a:p>
            <a:pPr marL="228600" marR="0" lvl="0" indent="-228600" algn="l" defTabSz="914400" rtl="0" eaLnBrk="0" fontAlgn="base" latinLnBrk="0" hangingPunct="0">
              <a:lnSpc>
                <a:spcPct val="100000"/>
              </a:lnSpc>
              <a:spcBef>
                <a:spcPct val="30000"/>
              </a:spcBef>
              <a:spcAft>
                <a:spcPct val="0"/>
              </a:spcAft>
              <a:buClrTx/>
              <a:buSzTx/>
              <a:buFontTx/>
              <a:buAutoNum type="arabicParenR" startAt="2"/>
              <a:tabLst/>
              <a:defRPr/>
            </a:pPr>
            <a:r>
              <a:rPr lang="en-US" dirty="0" smtClean="0"/>
              <a:t>http://www.asexuality.org/home/?q=overview.html </a:t>
            </a:r>
            <a:endParaRPr lang="en-US" sz="1200" kern="1200" dirty="0" smtClean="0">
              <a:solidFill>
                <a:schemeClr val="tx1"/>
              </a:solidFill>
              <a:effectLst/>
              <a:latin typeface="Adobe Garamond Pro"/>
              <a:ea typeface="ＭＳ Ｐゴシック" charset="-128"/>
              <a:cs typeface="+mn-cs"/>
            </a:endParaRPr>
          </a:p>
        </p:txBody>
      </p:sp>
      <p:sp>
        <p:nvSpPr>
          <p:cNvPr id="4" name="Slide Number Placeholder 3"/>
          <p:cNvSpPr>
            <a:spLocks noGrp="1"/>
          </p:cNvSpPr>
          <p:nvPr>
            <p:ph type="sldNum" sz="quarter" idx="10"/>
          </p:nvPr>
        </p:nvSpPr>
        <p:spPr/>
        <p:txBody>
          <a:bodyPr/>
          <a:lstStyle/>
          <a:p>
            <a:pPr>
              <a:defRPr/>
            </a:pPr>
            <a:fld id="{8820E682-62E0-409E-98EA-B8105CAEA837}" type="slidenum">
              <a:rPr lang="en-US" smtClean="0"/>
              <a:pPr>
                <a:defRPr/>
              </a:pPr>
              <a:t>7</a:t>
            </a:fld>
            <a:endParaRPr lang="en-US" dirty="0"/>
          </a:p>
        </p:txBody>
      </p:sp>
    </p:spTree>
    <p:extLst>
      <p:ext uri="{BB962C8B-B14F-4D97-AF65-F5344CB8AC3E}">
        <p14:creationId xmlns:p14="http://schemas.microsoft.com/office/powerpoint/2010/main" val="388071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197"/>
          <p:cNvSpPr>
            <a:spLocks noGrp="1" noRot="1" noChangeAspect="1" noTextEdit="1"/>
          </p:cNvSpPr>
          <p:nvPr>
            <p:ph type="sldImg" idx="2"/>
          </p:nvPr>
        </p:nvSpPr>
        <p:spPr>
          <a:noFill/>
          <a:ln/>
        </p:spPr>
      </p:sp>
      <p:sp>
        <p:nvSpPr>
          <p:cNvPr id="99331" name="Shape 19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ltLang="en-US" sz="1800" dirty="0" smtClean="0"/>
              <a:t>Some use the term sexual minority to describe the LGBTQ population to bring attention to their marginalized status.</a:t>
            </a:r>
          </a:p>
          <a:p>
            <a:pPr eaLnBrk="1" hangingPunct="1">
              <a:spcBef>
                <a:spcPct val="0"/>
              </a:spcBef>
            </a:pPr>
            <a:endParaRPr lang="en-US" altLang="en-US" dirty="0" smtClean="0"/>
          </a:p>
          <a:p>
            <a:pPr eaLnBrk="1" hangingPunct="1">
              <a:spcBef>
                <a:spcPct val="0"/>
              </a:spcBef>
            </a:pPr>
            <a:r>
              <a:rPr lang="en-US" altLang="en-US" sz="1800" dirty="0" smtClean="0"/>
              <a:t>Training is important because competent care for these populations (LGBTQ, adolescents) is a skill set that most providers are not trained in and do not have the life experience to make them aware of the issues. Even if you are LGBT or Q, that doesn’t necessarily mean that you are able to provide competent care—least because the LGBTQ community includes a very diverse group of people with varying needs and strengths.</a:t>
            </a:r>
          </a:p>
          <a:p>
            <a:pPr eaLnBrk="1" hangingPunct="1">
              <a:spcBef>
                <a:spcPct val="0"/>
              </a:spcBef>
            </a:pPr>
            <a:endParaRPr lang="en-US" altLang="en-US" sz="1800" dirty="0" smtClean="0"/>
          </a:p>
        </p:txBody>
      </p:sp>
      <p:sp>
        <p:nvSpPr>
          <p:cNvPr id="99332" name="Shape 199"/>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r>
              <a:rPr lang="en-US" altLang="en-US" sz="1200" dirty="0">
                <a:ea typeface="MS PGothic" pitchFamily="34" charset="-128"/>
              </a:rPr>
              <a:t> </a:t>
            </a:r>
          </a:p>
        </p:txBody>
      </p:sp>
    </p:spTree>
    <p:extLst>
      <p:ext uri="{BB962C8B-B14F-4D97-AF65-F5344CB8AC3E}">
        <p14:creationId xmlns:p14="http://schemas.microsoft.com/office/powerpoint/2010/main" val="216990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6EF3AE3-61AD-40A3-B07D-38102754913F}" type="slidenum">
              <a:rPr lang="en-US" smtClean="0"/>
              <a:pPr/>
              <a:t>9</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How do you discuss sensitive issues with young patients?</a:t>
            </a:r>
          </a:p>
          <a:p>
            <a:pPr eaLnBrk="1" hangingPunct="1"/>
            <a:endParaRPr lang="en-US" dirty="0" smtClean="0"/>
          </a:p>
        </p:txBody>
      </p:sp>
    </p:spTree>
    <p:extLst>
      <p:ext uri="{BB962C8B-B14F-4D97-AF65-F5344CB8AC3E}">
        <p14:creationId xmlns:p14="http://schemas.microsoft.com/office/powerpoint/2010/main" val="73147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700" y="1298448"/>
            <a:ext cx="2597348" cy="475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39313"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6386995"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7" name="Content Placeholder 2"/>
          <p:cNvSpPr>
            <a:spLocks noGrp="1"/>
          </p:cNvSpPr>
          <p:nvPr>
            <p:ph sz="half" idx="13"/>
          </p:nvPr>
        </p:nvSpPr>
        <p:spPr>
          <a:xfrm>
            <a:off x="9134677" y="864108"/>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3863144" y="3621419"/>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7813352" y="3621419"/>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umbered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5446" y="86868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4580678" y="362141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5" name="Rectangle 4"/>
          <p:cNvSpPr/>
          <p:nvPr userDrawn="1"/>
        </p:nvSpPr>
        <p:spPr>
          <a:xfrm>
            <a:off x="3950248" y="712064"/>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1. </a:t>
            </a:r>
            <a:endParaRPr lang="en-US" sz="4800" dirty="0"/>
          </a:p>
        </p:txBody>
      </p:sp>
      <p:sp>
        <p:nvSpPr>
          <p:cNvPr id="10" name="Rectangle 9"/>
          <p:cNvSpPr/>
          <p:nvPr userDrawn="1"/>
        </p:nvSpPr>
        <p:spPr>
          <a:xfrm>
            <a:off x="3985942" y="3439092"/>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3. </a:t>
            </a:r>
            <a:endParaRPr lang="en-US" sz="4800" dirty="0"/>
          </a:p>
        </p:txBody>
      </p:sp>
      <p:sp>
        <p:nvSpPr>
          <p:cNvPr id="11" name="Content Placeholder 2"/>
          <p:cNvSpPr>
            <a:spLocks noGrp="1"/>
          </p:cNvSpPr>
          <p:nvPr>
            <p:ph sz="half" idx="13"/>
          </p:nvPr>
        </p:nvSpPr>
        <p:spPr>
          <a:xfrm>
            <a:off x="8368550" y="88661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12" name="Content Placeholder 2"/>
          <p:cNvSpPr>
            <a:spLocks noGrp="1"/>
          </p:cNvSpPr>
          <p:nvPr>
            <p:ph sz="half" idx="14"/>
          </p:nvPr>
        </p:nvSpPr>
        <p:spPr>
          <a:xfrm>
            <a:off x="8363782" y="363934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13" name="Rectangle 12"/>
          <p:cNvSpPr/>
          <p:nvPr userDrawn="1"/>
        </p:nvSpPr>
        <p:spPr>
          <a:xfrm>
            <a:off x="7733352" y="729994"/>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2. </a:t>
            </a:r>
            <a:endParaRPr lang="en-US" sz="4800" dirty="0"/>
          </a:p>
        </p:txBody>
      </p:sp>
      <p:sp>
        <p:nvSpPr>
          <p:cNvPr id="14" name="Rectangle 13"/>
          <p:cNvSpPr/>
          <p:nvPr userDrawn="1"/>
        </p:nvSpPr>
        <p:spPr>
          <a:xfrm>
            <a:off x="7769046" y="3457022"/>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4. </a:t>
            </a:r>
            <a:endParaRPr lang="en-US" sz="4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ck Photo + Content">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smtClean="0"/>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smtClean="0"/>
              <a:t>Drag picture to placeholder or click icon to add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ck Photo + Content/Two Points">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smtClean="0"/>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4" y="1914521"/>
            <a:ext cx="3598770" cy="2200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smtClean="0"/>
              <a:t>Drag picture to placeholder or click icon to add</a:t>
            </a:r>
            <a:endParaRPr lang="en-US" dirty="0"/>
          </a:p>
        </p:txBody>
      </p:sp>
      <p:sp>
        <p:nvSpPr>
          <p:cNvPr id="8" name="Text Placeholder 3"/>
          <p:cNvSpPr>
            <a:spLocks noGrp="1"/>
          </p:cNvSpPr>
          <p:nvPr>
            <p:ph type="body" sz="quarter" idx="14"/>
          </p:nvPr>
        </p:nvSpPr>
        <p:spPr>
          <a:xfrm>
            <a:off x="7714685" y="1927968"/>
            <a:ext cx="3598770" cy="2200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Photo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4" y="766483"/>
            <a:ext cx="8115230" cy="529814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Graphs/Photos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3" y="767419"/>
            <a:ext cx="405479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smtClean="0"/>
              <a:t>Click to edit Master title style</a:t>
            </a:r>
            <a:endParaRPr lang="en-US" dirty="0"/>
          </a:p>
        </p:txBody>
      </p:sp>
      <p:sp>
        <p:nvSpPr>
          <p:cNvPr id="5" name="Picture Placeholder 2"/>
          <p:cNvSpPr>
            <a:spLocks noGrp="1" noChangeAspect="1"/>
          </p:cNvSpPr>
          <p:nvPr>
            <p:ph type="pic" idx="12"/>
          </p:nvPr>
        </p:nvSpPr>
        <p:spPr>
          <a:xfrm>
            <a:off x="7750757" y="772860"/>
            <a:ext cx="396228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Roadmap">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Title 1"/>
          <p:cNvSpPr>
            <a:spLocks noGrp="1"/>
          </p:cNvSpPr>
          <p:nvPr>
            <p:ph type="title" hasCustomPrompt="1"/>
          </p:nvPr>
        </p:nvSpPr>
        <p:spPr>
          <a:xfrm>
            <a:off x="1007446" y="708608"/>
            <a:ext cx="4515850" cy="776578"/>
          </a:xfrm>
        </p:spPr>
        <p:txBody>
          <a:bodyPr anchor="t"/>
          <a:lstStyle>
            <a:lvl1pPr>
              <a:defRPr>
                <a:solidFill>
                  <a:schemeClr val="accent1"/>
                </a:solidFill>
              </a:defRPr>
            </a:lvl1pPr>
          </a:lstStyle>
          <a:p>
            <a:r>
              <a:rPr lang="en-US" dirty="0" smtClean="0"/>
              <a:t>Table of Contents</a:t>
            </a:r>
            <a:endParaRPr lang="en-US" dirty="0"/>
          </a:p>
        </p:txBody>
      </p:sp>
      <p:sp>
        <p:nvSpPr>
          <p:cNvPr id="10" name="Content Placeholder 2"/>
          <p:cNvSpPr>
            <a:spLocks noGrp="1"/>
          </p:cNvSpPr>
          <p:nvPr>
            <p:ph sz="half" idx="1"/>
          </p:nvPr>
        </p:nvSpPr>
        <p:spPr>
          <a:xfrm>
            <a:off x="1460281"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Rectangle 10"/>
          <p:cNvSpPr/>
          <p:nvPr userDrawn="1"/>
        </p:nvSpPr>
        <p:spPr>
          <a:xfrm>
            <a:off x="894533" y="1742211"/>
            <a:ext cx="1072843" cy="707886"/>
          </a:xfrm>
          <a:prstGeom prst="rect">
            <a:avLst/>
          </a:prstGeom>
        </p:spPr>
        <p:txBody>
          <a:bodyPr wrap="square">
            <a:spAutoFit/>
          </a:bodyPr>
          <a:lstStyle/>
          <a:p>
            <a:r>
              <a:rPr lang="en-US" sz="4000" b="1" i="0" dirty="0" smtClean="0">
                <a:solidFill>
                  <a:schemeClr val="bg2"/>
                </a:solidFill>
                <a:latin typeface="Times New Roman" charset="0"/>
                <a:ea typeface="Times New Roman" charset="0"/>
                <a:cs typeface="Times New Roman" charset="0"/>
              </a:rPr>
              <a:t>1. </a:t>
            </a:r>
            <a:endParaRPr lang="en-US" sz="4000" dirty="0"/>
          </a:p>
        </p:txBody>
      </p:sp>
      <p:sp>
        <p:nvSpPr>
          <p:cNvPr id="4" name="Text Placeholder 3"/>
          <p:cNvSpPr>
            <a:spLocks noGrp="1"/>
          </p:cNvSpPr>
          <p:nvPr>
            <p:ph type="body" sz="quarter" idx="12" hasCustomPrompt="1"/>
          </p:nvPr>
        </p:nvSpPr>
        <p:spPr>
          <a:xfrm>
            <a:off x="1460282"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ONE</a:t>
            </a:r>
            <a:endParaRPr lang="en-US" dirty="0"/>
          </a:p>
        </p:txBody>
      </p:sp>
      <p:sp>
        <p:nvSpPr>
          <p:cNvPr id="12" name="Text Placeholder 11"/>
          <p:cNvSpPr>
            <a:spLocks noGrp="1"/>
          </p:cNvSpPr>
          <p:nvPr>
            <p:ph type="body" sz="quarter" idx="13" hasCustomPrompt="1"/>
          </p:nvPr>
        </p:nvSpPr>
        <p:spPr>
          <a:xfrm>
            <a:off x="4552136"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2.</a:t>
            </a:r>
            <a:endParaRPr lang="en-US" dirty="0"/>
          </a:p>
        </p:txBody>
      </p:sp>
      <p:sp>
        <p:nvSpPr>
          <p:cNvPr id="13" name="Content Placeholder 2"/>
          <p:cNvSpPr>
            <a:spLocks noGrp="1"/>
          </p:cNvSpPr>
          <p:nvPr>
            <p:ph sz="half" idx="14"/>
          </p:nvPr>
        </p:nvSpPr>
        <p:spPr>
          <a:xfrm>
            <a:off x="5116008"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3"/>
          <p:cNvSpPr>
            <a:spLocks noGrp="1"/>
          </p:cNvSpPr>
          <p:nvPr>
            <p:ph type="body" sz="quarter" idx="15" hasCustomPrompt="1"/>
          </p:nvPr>
        </p:nvSpPr>
        <p:spPr>
          <a:xfrm>
            <a:off x="5116009" y="1829084"/>
            <a:ext cx="2796988" cy="477838"/>
          </a:xfrm>
          <a:solidFill>
            <a:schemeClr val="accent1"/>
          </a:solidFill>
        </p:spPr>
        <p:txBody>
          <a:bodyPr/>
          <a:lstStyle>
            <a:lvl2pPr marL="0" indent="0" algn="ctr">
              <a:buNone/>
              <a:defRPr b="1" baseline="0">
                <a:solidFill>
                  <a:schemeClr val="bg1"/>
                </a:solidFill>
              </a:defRPr>
            </a:lvl2pPr>
          </a:lstStyle>
          <a:p>
            <a:pPr lvl="1"/>
            <a:r>
              <a:rPr lang="en-US" smtClean="0"/>
              <a:t>TOPIC TWO</a:t>
            </a:r>
            <a:endParaRPr lang="en-US" dirty="0"/>
          </a:p>
        </p:txBody>
      </p:sp>
      <p:sp>
        <p:nvSpPr>
          <p:cNvPr id="15" name="Text Placeholder 11"/>
          <p:cNvSpPr>
            <a:spLocks noGrp="1"/>
          </p:cNvSpPr>
          <p:nvPr>
            <p:ph type="body" sz="quarter" idx="16" hasCustomPrompt="1"/>
          </p:nvPr>
        </p:nvSpPr>
        <p:spPr>
          <a:xfrm>
            <a:off x="8207862"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3.</a:t>
            </a:r>
            <a:endParaRPr lang="en-US" dirty="0"/>
          </a:p>
        </p:txBody>
      </p:sp>
      <p:sp>
        <p:nvSpPr>
          <p:cNvPr id="16" name="Content Placeholder 2"/>
          <p:cNvSpPr>
            <a:spLocks noGrp="1"/>
          </p:cNvSpPr>
          <p:nvPr>
            <p:ph sz="half" idx="17"/>
          </p:nvPr>
        </p:nvSpPr>
        <p:spPr>
          <a:xfrm>
            <a:off x="8771734"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3"/>
          <p:cNvSpPr>
            <a:spLocks noGrp="1"/>
          </p:cNvSpPr>
          <p:nvPr>
            <p:ph type="body" sz="quarter" idx="18" hasCustomPrompt="1"/>
          </p:nvPr>
        </p:nvSpPr>
        <p:spPr>
          <a:xfrm>
            <a:off x="8771735"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THREE</a:t>
            </a:r>
            <a:endParaRPr lang="en-US" dirty="0"/>
          </a:p>
        </p:txBody>
      </p:sp>
      <p:sp>
        <p:nvSpPr>
          <p:cNvPr id="18" name="Content Placeholder 2"/>
          <p:cNvSpPr>
            <a:spLocks noGrp="1"/>
          </p:cNvSpPr>
          <p:nvPr>
            <p:ph sz="half" idx="19"/>
          </p:nvPr>
        </p:nvSpPr>
        <p:spPr>
          <a:xfrm>
            <a:off x="1460280"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Rectangle 18"/>
          <p:cNvSpPr/>
          <p:nvPr userDrawn="1"/>
        </p:nvSpPr>
        <p:spPr>
          <a:xfrm>
            <a:off x="894532" y="4112946"/>
            <a:ext cx="1072843" cy="707886"/>
          </a:xfrm>
          <a:prstGeom prst="rect">
            <a:avLst/>
          </a:prstGeom>
        </p:spPr>
        <p:txBody>
          <a:bodyPr wrap="square">
            <a:spAutoFit/>
          </a:bodyPr>
          <a:lstStyle/>
          <a:p>
            <a:r>
              <a:rPr lang="en-US" sz="4000" b="1" i="0" dirty="0" smtClean="0">
                <a:solidFill>
                  <a:schemeClr val="bg2"/>
                </a:solidFill>
                <a:latin typeface="Times New Roman" charset="0"/>
                <a:ea typeface="Times New Roman" charset="0"/>
                <a:cs typeface="Times New Roman" charset="0"/>
              </a:rPr>
              <a:t>1. </a:t>
            </a:r>
            <a:endParaRPr lang="en-US" sz="4000" dirty="0"/>
          </a:p>
        </p:txBody>
      </p:sp>
      <p:sp>
        <p:nvSpPr>
          <p:cNvPr id="20" name="Text Placeholder 3"/>
          <p:cNvSpPr>
            <a:spLocks noGrp="1"/>
          </p:cNvSpPr>
          <p:nvPr>
            <p:ph type="body" sz="quarter" idx="20" hasCustomPrompt="1"/>
          </p:nvPr>
        </p:nvSpPr>
        <p:spPr>
          <a:xfrm>
            <a:off x="1460281"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ONE</a:t>
            </a:r>
            <a:endParaRPr lang="en-US" dirty="0"/>
          </a:p>
        </p:txBody>
      </p:sp>
      <p:sp>
        <p:nvSpPr>
          <p:cNvPr id="21" name="Text Placeholder 11"/>
          <p:cNvSpPr>
            <a:spLocks noGrp="1"/>
          </p:cNvSpPr>
          <p:nvPr>
            <p:ph type="body" sz="quarter" idx="21" hasCustomPrompt="1"/>
          </p:nvPr>
        </p:nvSpPr>
        <p:spPr>
          <a:xfrm>
            <a:off x="4552135"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2.</a:t>
            </a:r>
            <a:endParaRPr lang="en-US" dirty="0"/>
          </a:p>
        </p:txBody>
      </p:sp>
      <p:sp>
        <p:nvSpPr>
          <p:cNvPr id="22" name="Content Placeholder 2"/>
          <p:cNvSpPr>
            <a:spLocks noGrp="1"/>
          </p:cNvSpPr>
          <p:nvPr>
            <p:ph sz="half" idx="22"/>
          </p:nvPr>
        </p:nvSpPr>
        <p:spPr>
          <a:xfrm>
            <a:off x="5116007"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3"/>
          <p:cNvSpPr>
            <a:spLocks noGrp="1"/>
          </p:cNvSpPr>
          <p:nvPr>
            <p:ph type="body" sz="quarter" idx="23" hasCustomPrompt="1"/>
          </p:nvPr>
        </p:nvSpPr>
        <p:spPr>
          <a:xfrm>
            <a:off x="5116008" y="4199819"/>
            <a:ext cx="2796988" cy="477838"/>
          </a:xfrm>
          <a:solidFill>
            <a:schemeClr val="accent1"/>
          </a:solidFill>
        </p:spPr>
        <p:txBody>
          <a:bodyPr/>
          <a:lstStyle>
            <a:lvl2pPr marL="0" indent="0" algn="ctr">
              <a:buNone/>
              <a:defRPr b="1" baseline="0">
                <a:solidFill>
                  <a:schemeClr val="bg1"/>
                </a:solidFill>
              </a:defRPr>
            </a:lvl2pPr>
          </a:lstStyle>
          <a:p>
            <a:pPr lvl="1"/>
            <a:r>
              <a:rPr lang="en-US" smtClean="0"/>
              <a:t>TOPIC TWO</a:t>
            </a:r>
            <a:endParaRPr lang="en-US" dirty="0"/>
          </a:p>
        </p:txBody>
      </p:sp>
      <p:sp>
        <p:nvSpPr>
          <p:cNvPr id="24" name="Text Placeholder 11"/>
          <p:cNvSpPr>
            <a:spLocks noGrp="1"/>
          </p:cNvSpPr>
          <p:nvPr>
            <p:ph type="body" sz="quarter" idx="24" hasCustomPrompt="1"/>
          </p:nvPr>
        </p:nvSpPr>
        <p:spPr>
          <a:xfrm>
            <a:off x="8207861"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3.</a:t>
            </a:r>
            <a:endParaRPr lang="en-US" dirty="0"/>
          </a:p>
        </p:txBody>
      </p:sp>
      <p:sp>
        <p:nvSpPr>
          <p:cNvPr id="25" name="Content Placeholder 2"/>
          <p:cNvSpPr>
            <a:spLocks noGrp="1"/>
          </p:cNvSpPr>
          <p:nvPr>
            <p:ph sz="half" idx="25"/>
          </p:nvPr>
        </p:nvSpPr>
        <p:spPr>
          <a:xfrm>
            <a:off x="8771733"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3"/>
          <p:cNvSpPr>
            <a:spLocks noGrp="1"/>
          </p:cNvSpPr>
          <p:nvPr>
            <p:ph type="body" sz="quarter" idx="26" hasCustomPrompt="1"/>
          </p:nvPr>
        </p:nvSpPr>
        <p:spPr>
          <a:xfrm>
            <a:off x="8771734"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THREE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PR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29743" y="783768"/>
            <a:ext cx="5867400" cy="1064837"/>
          </a:xfrm>
        </p:spPr>
        <p:txBody>
          <a:bodyPr/>
          <a:lstStyle>
            <a:lvl1pPr>
              <a:defRPr>
                <a:solidFill>
                  <a:schemeClr val="accent1"/>
                </a:solidFill>
              </a:defRPr>
            </a:lvl1pPr>
          </a:lstStyle>
          <a:p>
            <a:r>
              <a:rPr lang="en-US" dirty="0" smtClean="0"/>
              <a:t>About Physicians for Reproductive Health </a:t>
            </a:r>
            <a:endParaRPr lang="en-US" dirty="0"/>
          </a:p>
        </p:txBody>
      </p:sp>
      <p:sp>
        <p:nvSpPr>
          <p:cNvPr id="7" name="Footer Placeholder 6"/>
          <p:cNvSpPr>
            <a:spLocks noGrp="1"/>
          </p:cNvSpPr>
          <p:nvPr>
            <p:ph type="ftr" sz="quarter" idx="11"/>
          </p:nvPr>
        </p:nvSpPr>
        <p:spPr/>
        <p:txBody>
          <a:bodyPr/>
          <a:lstStyle/>
          <a:p>
            <a:endParaRPr lang="en-US" dirty="0"/>
          </a:p>
        </p:txBody>
      </p:sp>
      <p:sp>
        <p:nvSpPr>
          <p:cNvPr id="2" name="Rectangle 1"/>
          <p:cNvSpPr/>
          <p:nvPr userDrawn="1"/>
        </p:nvSpPr>
        <p:spPr>
          <a:xfrm>
            <a:off x="3929743" y="2204863"/>
            <a:ext cx="6971620" cy="2577629"/>
          </a:xfrm>
          <a:prstGeom prst="rect">
            <a:avLst/>
          </a:prstGeom>
        </p:spPr>
        <p:txBody>
          <a:bodyPr wrap="square">
            <a:spAutoFit/>
          </a:bodyPr>
          <a:lstStyle/>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bring the physician’s distinctive voice to debates over reproductive health care.</a:t>
            </a:r>
            <a:endParaRPr lang="en-US" sz="1800" b="0" dirty="0" smtClean="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provide leadership and tools so that physicians can speak up and take action.</a:t>
            </a:r>
            <a:endParaRPr lang="en-US" sz="1800" b="0" dirty="0" smtClean="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use scientific expertise and our patients’ real-life experiences to influence legislation, medical practice, and public opinion.</a:t>
            </a:r>
            <a:endParaRPr lang="en-US" sz="1800" b="0" dirty="0" smtClean="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advocate for inclusion of reproductive health training in all medical curricula.</a:t>
            </a:r>
            <a:endParaRPr lang="en-US" sz="1800" b="0" dirty="0">
              <a:solidFill>
                <a:srgbClr val="007FC5"/>
              </a:solidFill>
              <a:latin typeface="Arial" charset="0"/>
              <a:ea typeface="Arial" charset="0"/>
              <a:cs typeface="Arial"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6868" t="-445" r="30127" b="445"/>
          <a:stretch/>
        </p:blipFill>
        <p:spPr>
          <a:xfrm>
            <a:off x="0" y="731520"/>
            <a:ext cx="3445329" cy="53639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the Presen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12" name="Rectangle 11"/>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icture Placeholder 20"/>
          <p:cNvSpPr>
            <a:spLocks noGrp="1"/>
          </p:cNvSpPr>
          <p:nvPr>
            <p:ph type="pic" sz="quarter" idx="12" hasCustomPrompt="1"/>
          </p:nvPr>
        </p:nvSpPr>
        <p:spPr>
          <a:xfrm>
            <a:off x="3721100" y="1738314"/>
            <a:ext cx="1639886" cy="1639886"/>
          </a:xfrm>
        </p:spPr>
        <p:txBody>
          <a:bodyPr/>
          <a:lstStyle>
            <a:lvl1pPr marL="0" indent="0" algn="ctr">
              <a:buNone/>
              <a:defRPr/>
            </a:lvl1pPr>
          </a:lstStyle>
          <a:p>
            <a:r>
              <a:rPr lang="en-US" dirty="0" smtClean="0"/>
              <a:t>Square headshot</a:t>
            </a:r>
            <a:endParaRPr lang="en-US" dirty="0"/>
          </a:p>
        </p:txBody>
      </p:sp>
      <p:sp>
        <p:nvSpPr>
          <p:cNvPr id="28" name="Picture Placeholder 20"/>
          <p:cNvSpPr>
            <a:spLocks noGrp="1"/>
          </p:cNvSpPr>
          <p:nvPr>
            <p:ph type="pic" sz="quarter" idx="16" hasCustomPrompt="1"/>
          </p:nvPr>
        </p:nvSpPr>
        <p:spPr>
          <a:xfrm>
            <a:off x="6170614" y="1738314"/>
            <a:ext cx="1639886" cy="1639886"/>
          </a:xfrm>
        </p:spPr>
        <p:txBody>
          <a:bodyPr/>
          <a:lstStyle>
            <a:lvl1pPr marL="0" indent="0" algn="ctr">
              <a:buNone/>
              <a:defRPr/>
            </a:lvl1pPr>
          </a:lstStyle>
          <a:p>
            <a:r>
              <a:rPr lang="en-US" dirty="0" smtClean="0"/>
              <a:t>Square headshot</a:t>
            </a:r>
            <a:endParaRPr lang="en-US" dirty="0"/>
          </a:p>
        </p:txBody>
      </p:sp>
      <p:sp>
        <p:nvSpPr>
          <p:cNvPr id="30" name="Picture Placeholder 20"/>
          <p:cNvSpPr>
            <a:spLocks noGrp="1"/>
          </p:cNvSpPr>
          <p:nvPr>
            <p:ph type="pic" sz="quarter" idx="18" hasCustomPrompt="1"/>
          </p:nvPr>
        </p:nvSpPr>
        <p:spPr>
          <a:xfrm>
            <a:off x="8585177" y="1738314"/>
            <a:ext cx="1639886" cy="1639886"/>
          </a:xfrm>
        </p:spPr>
        <p:txBody>
          <a:bodyPr/>
          <a:lstStyle>
            <a:lvl1pPr marL="0" indent="0" algn="ctr">
              <a:buNone/>
              <a:defRPr/>
            </a:lvl1pPr>
          </a:lstStyle>
          <a:p>
            <a:r>
              <a:rPr lang="en-US" dirty="0" smtClean="0"/>
              <a:t>Square headshot</a:t>
            </a:r>
            <a:endParaRPr lang="en-US" dirty="0"/>
          </a:p>
        </p:txBody>
      </p:sp>
      <p:sp>
        <p:nvSpPr>
          <p:cNvPr id="13" name="Rectangle 12"/>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5"/>
          <p:cNvSpPr txBox="1">
            <a:spLocks/>
          </p:cNvSpPr>
          <p:nvPr userDrawn="1"/>
        </p:nvSpPr>
        <p:spPr>
          <a:xfrm>
            <a:off x="3564867" y="636495"/>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smtClean="0"/>
              <a:t>Click to edit Master title style</a:t>
            </a:r>
            <a:endParaRPr lang="en-US" dirty="0"/>
          </a:p>
        </p:txBody>
      </p:sp>
      <p:sp>
        <p:nvSpPr>
          <p:cNvPr id="15" name="Content Placeholder 2"/>
          <p:cNvSpPr>
            <a:spLocks noGrp="1"/>
          </p:cNvSpPr>
          <p:nvPr>
            <p:ph sz="half" idx="20" hasCustomPrompt="1"/>
          </p:nvPr>
        </p:nvSpPr>
        <p:spPr>
          <a:xfrm>
            <a:off x="3564868"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smtClean="0"/>
              <a:t>YOUR NAME</a:t>
            </a:r>
          </a:p>
        </p:txBody>
      </p:sp>
      <p:sp>
        <p:nvSpPr>
          <p:cNvPr id="18" name="Content Placeholder 2"/>
          <p:cNvSpPr>
            <a:spLocks noGrp="1"/>
          </p:cNvSpPr>
          <p:nvPr>
            <p:ph sz="half" idx="21" hasCustomPrompt="1"/>
          </p:nvPr>
        </p:nvSpPr>
        <p:spPr>
          <a:xfrm>
            <a:off x="5991481" y="3586822"/>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smtClean="0"/>
              <a:t>YOUR NAME</a:t>
            </a:r>
          </a:p>
        </p:txBody>
      </p:sp>
      <p:sp>
        <p:nvSpPr>
          <p:cNvPr id="20" name="Content Placeholder 2"/>
          <p:cNvSpPr>
            <a:spLocks noGrp="1"/>
          </p:cNvSpPr>
          <p:nvPr>
            <p:ph sz="half" idx="22" hasCustomPrompt="1"/>
          </p:nvPr>
        </p:nvSpPr>
        <p:spPr>
          <a:xfrm>
            <a:off x="8391266"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smtClean="0"/>
              <a:t>YOUR NAME</a:t>
            </a:r>
          </a:p>
        </p:txBody>
      </p:sp>
      <p:sp>
        <p:nvSpPr>
          <p:cNvPr id="7" name="Text Placeholder 6"/>
          <p:cNvSpPr>
            <a:spLocks noGrp="1"/>
          </p:cNvSpPr>
          <p:nvPr>
            <p:ph type="body" sz="quarter" idx="23" hasCustomPrompt="1"/>
          </p:nvPr>
        </p:nvSpPr>
        <p:spPr>
          <a:xfrm>
            <a:off x="3565787" y="4039303"/>
            <a:ext cx="1966913" cy="706437"/>
          </a:xfrm>
        </p:spPr>
        <p:txBody>
          <a:bodyPr anchor="t"/>
          <a:lstStyle>
            <a:lvl1pPr marL="0" indent="0">
              <a:buNone/>
              <a:defRPr sz="2000"/>
            </a:lvl1pPr>
          </a:lstStyle>
          <a:p>
            <a:pPr lvl="0"/>
            <a:r>
              <a:rPr lang="en-US" sz="1600" b="0" i="0" dirty="0" smtClean="0">
                <a:solidFill>
                  <a:schemeClr val="accent1"/>
                </a:solidFill>
                <a:latin typeface="Arial" charset="0"/>
                <a:ea typeface="Arial" charset="0"/>
                <a:cs typeface="Arial" charset="0"/>
              </a:rPr>
              <a:t>Bio, fun facts, etc.</a:t>
            </a:r>
          </a:p>
        </p:txBody>
      </p:sp>
      <p:sp>
        <p:nvSpPr>
          <p:cNvPr id="27" name="Text Placeholder 6"/>
          <p:cNvSpPr>
            <a:spLocks noGrp="1"/>
          </p:cNvSpPr>
          <p:nvPr>
            <p:ph type="body" sz="quarter" idx="24" hasCustomPrompt="1"/>
          </p:nvPr>
        </p:nvSpPr>
        <p:spPr>
          <a:xfrm>
            <a:off x="6006009" y="4039303"/>
            <a:ext cx="1966913" cy="706437"/>
          </a:xfrm>
        </p:spPr>
        <p:txBody>
          <a:bodyPr anchor="t"/>
          <a:lstStyle>
            <a:lvl1pPr marL="0" indent="0">
              <a:buNone/>
              <a:defRPr sz="2000"/>
            </a:lvl1pPr>
          </a:lstStyle>
          <a:p>
            <a:pPr lvl="0"/>
            <a:r>
              <a:rPr lang="en-US" sz="1600" b="0" i="0" dirty="0" smtClean="0">
                <a:solidFill>
                  <a:schemeClr val="accent1"/>
                </a:solidFill>
                <a:latin typeface="Arial" charset="0"/>
                <a:ea typeface="Arial" charset="0"/>
                <a:cs typeface="Arial" charset="0"/>
              </a:rPr>
              <a:t>Bio, fun facts, etc.</a:t>
            </a:r>
          </a:p>
        </p:txBody>
      </p:sp>
      <p:sp>
        <p:nvSpPr>
          <p:cNvPr id="32" name="Text Placeholder 6"/>
          <p:cNvSpPr>
            <a:spLocks noGrp="1"/>
          </p:cNvSpPr>
          <p:nvPr>
            <p:ph type="body" sz="quarter" idx="25" hasCustomPrompt="1"/>
          </p:nvPr>
        </p:nvSpPr>
        <p:spPr>
          <a:xfrm>
            <a:off x="8392185" y="4039303"/>
            <a:ext cx="1966913" cy="706437"/>
          </a:xfrm>
        </p:spPr>
        <p:txBody>
          <a:bodyPr anchor="t"/>
          <a:lstStyle>
            <a:lvl1pPr marL="0" indent="0">
              <a:buNone/>
              <a:defRPr sz="2000"/>
            </a:lvl1pPr>
          </a:lstStyle>
          <a:p>
            <a:pPr lvl="0"/>
            <a:r>
              <a:rPr lang="en-US" sz="1600" b="0" i="0" dirty="0" smtClean="0">
                <a:solidFill>
                  <a:schemeClr val="accent1"/>
                </a:solidFill>
                <a:latin typeface="Arial" charset="0"/>
                <a:ea typeface="Arial" charset="0"/>
                <a:cs typeface="Arial" charset="0"/>
              </a:rPr>
              <a:t>Bio, fun facts, etc.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Thought, Point, Statement, etc.">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3" name="Rectangle 2"/>
          <p:cNvSpPr/>
          <p:nvPr userDrawn="1"/>
        </p:nvSpPr>
        <p:spPr>
          <a:xfrm>
            <a:off x="1479180" y="1869140"/>
            <a:ext cx="376518" cy="298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2097558" y="1869140"/>
            <a:ext cx="6737350" cy="2984500"/>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owchart, Graph, Smart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martArt Placeholder 11"/>
          <p:cNvSpPr>
            <a:spLocks noGrp="1"/>
          </p:cNvSpPr>
          <p:nvPr>
            <p:ph type="dgm" sz="quarter" idx="13"/>
          </p:nvPr>
        </p:nvSpPr>
        <p:spPr>
          <a:xfrm>
            <a:off x="1008063" y="2095500"/>
            <a:ext cx="9964737" cy="3495675"/>
          </a:xfrm>
        </p:spPr>
        <p:txBody>
          <a:bodyPr/>
          <a:lstStyle>
            <a:lvl1pPr marL="0" indent="0">
              <a:buNone/>
              <a:defRPr/>
            </a:lvl1pPr>
          </a:lstStyle>
          <a:p>
            <a:r>
              <a:rPr lang="en-US" smtClean="0"/>
              <a:t>Click icon to add SmartArt graphic</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mple Quote">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191688" y="2259107"/>
            <a:ext cx="6737350" cy="2984500"/>
          </a:xfrm>
        </p:spPr>
        <p:txBody>
          <a:bodyPr anchor="t">
            <a:normAutofit/>
          </a:bodyPr>
          <a:lstStyle>
            <a:lvl1pPr marL="0" indent="0">
              <a:buNone/>
              <a:defRPr sz="3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24253" y="-322729"/>
            <a:ext cx="2581836" cy="258183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Take Awa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5"/>
          <p:cNvSpPr txBox="1">
            <a:spLocks/>
          </p:cNvSpPr>
          <p:nvPr userDrawn="1"/>
        </p:nvSpPr>
        <p:spPr>
          <a:xfrm>
            <a:off x="3820031" y="976204"/>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baseline="0">
                <a:solidFill>
                  <a:schemeClr val="accent1"/>
                </a:solidFill>
              </a:defRPr>
            </a:lvl1pPr>
          </a:lstStyle>
          <a:p>
            <a:r>
              <a:rPr lang="en-US" dirty="0" smtClean="0"/>
              <a:t>Contact Us</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4389484" y="2228340"/>
            <a:ext cx="6813548" cy="498479"/>
          </a:xfrm>
        </p:spPr>
        <p:txBody>
          <a:bodyPr anchor="t"/>
          <a:lstStyle/>
          <a:p>
            <a:pPr lvl="0"/>
            <a:r>
              <a:rPr lang="en-US" smtClean="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163" y="2228340"/>
            <a:ext cx="474976" cy="3562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5700" y="3225795"/>
            <a:ext cx="539745" cy="5397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063" y="4375155"/>
            <a:ext cx="539745" cy="539745"/>
          </a:xfrm>
          <a:prstGeom prst="rect">
            <a:avLst/>
          </a:prstGeom>
        </p:spPr>
      </p:pic>
      <p:sp>
        <p:nvSpPr>
          <p:cNvPr id="10" name="Text Placeholder 3"/>
          <p:cNvSpPr>
            <a:spLocks noGrp="1"/>
          </p:cNvSpPr>
          <p:nvPr>
            <p:ph type="body" sz="quarter" idx="13"/>
          </p:nvPr>
        </p:nvSpPr>
        <p:spPr>
          <a:xfrm>
            <a:off x="4389484" y="3267061"/>
            <a:ext cx="6813548" cy="498479"/>
          </a:xfrm>
        </p:spPr>
        <p:txBody>
          <a:bodyPr anchor="t"/>
          <a:lstStyle/>
          <a:p>
            <a:pPr lvl="0"/>
            <a:r>
              <a:rPr lang="en-US" smtClean="0"/>
              <a:t>Click to edit Master text styles</a:t>
            </a:r>
          </a:p>
        </p:txBody>
      </p:sp>
      <p:sp>
        <p:nvSpPr>
          <p:cNvPr id="11" name="Text Placeholder 3"/>
          <p:cNvSpPr>
            <a:spLocks noGrp="1"/>
          </p:cNvSpPr>
          <p:nvPr>
            <p:ph type="body" sz="quarter" idx="14" hasCustomPrompt="1"/>
          </p:nvPr>
        </p:nvSpPr>
        <p:spPr>
          <a:xfrm>
            <a:off x="4389484" y="4395787"/>
            <a:ext cx="6813548" cy="498479"/>
          </a:xfrm>
        </p:spPr>
        <p:txBody>
          <a:bodyPr anchor="t"/>
          <a:lstStyle/>
          <a:p>
            <a:pPr lvl="0"/>
            <a:r>
              <a:rPr lang="en-US" dirty="0" err="1" smtClean="0"/>
              <a:t>www.PRH.org</a:t>
            </a:r>
            <a:endParaRPr lang="en-US"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9132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 Custom Layou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sz="quarter" idx="13"/>
          </p:nvPr>
        </p:nvSpPr>
        <p:spPr>
          <a:xfrm>
            <a:off x="1008063" y="2014538"/>
            <a:ext cx="8877300" cy="3622675"/>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smtClean="0"/>
              <a:t>Questions?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SHEP">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1763" y="1928395"/>
            <a:ext cx="8163633" cy="31729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Section Divider - Phot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0" name="Picture Placeholder 2"/>
          <p:cNvSpPr>
            <a:spLocks noGrp="1" noChangeAspect="1"/>
          </p:cNvSpPr>
          <p:nvPr>
            <p:ph type="pic" idx="12"/>
          </p:nvPr>
        </p:nvSpPr>
        <p:spPr>
          <a:xfrm>
            <a:off x="0" y="751090"/>
            <a:ext cx="344532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smtClean="0"/>
              <a:t>Thank You!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3831" y="1561800"/>
            <a:ext cx="358440" cy="35844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2867" y="-144632"/>
            <a:ext cx="487680" cy="48768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05920" y="1074120"/>
            <a:ext cx="487680" cy="48768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39857" y="53040"/>
            <a:ext cx="448235" cy="448235"/>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0547" y="466238"/>
            <a:ext cx="566569" cy="56656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227" y="544978"/>
            <a:ext cx="166222" cy="1662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1040881" y="450497"/>
            <a:ext cx="638118" cy="63811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106967" y="74930"/>
            <a:ext cx="487680" cy="48768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700000" flipV="1">
            <a:off x="1430020" y="1293682"/>
            <a:ext cx="487680" cy="48768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1425586" y="-155556"/>
            <a:ext cx="448235" cy="448235"/>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16464" y="1201190"/>
            <a:ext cx="409721" cy="40972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48273" y="739140"/>
            <a:ext cx="166222" cy="166222"/>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213513" y="130426"/>
            <a:ext cx="277812" cy="277812"/>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2881103" y="-243841"/>
            <a:ext cx="487680" cy="487680"/>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2454953" y="904821"/>
            <a:ext cx="328421" cy="32842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3228327" y="586740"/>
            <a:ext cx="166222" cy="166222"/>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72979" y="-144632"/>
            <a:ext cx="566569" cy="566569"/>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3800178" y="990199"/>
            <a:ext cx="261142" cy="261142"/>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226" y="688695"/>
            <a:ext cx="358440" cy="3584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5181048" y="207920"/>
            <a:ext cx="341739" cy="341739"/>
          </a:xfrm>
          <a:prstGeom prst="rect">
            <a:avLst/>
          </a:prstGeom>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5785519" y="-204477"/>
            <a:ext cx="487680" cy="48768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6465187" y="156086"/>
            <a:ext cx="461865" cy="461865"/>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5688861" y="822825"/>
            <a:ext cx="487680" cy="4876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27" y="989478"/>
            <a:ext cx="166222" cy="166222"/>
          </a:xfrm>
          <a:prstGeom prst="rect">
            <a:avLst/>
          </a:prstGeom>
        </p:spPr>
      </p:pic>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7596161" y="684796"/>
            <a:ext cx="448235" cy="44823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7503610" y="-332891"/>
            <a:ext cx="638118" cy="638118"/>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8487693" y="366890"/>
            <a:ext cx="487680" cy="48768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9223625" y="1075989"/>
            <a:ext cx="277812" cy="27781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9298755" y="-265370"/>
            <a:ext cx="448235" cy="44823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506447" y="6275669"/>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30541" y="6275669"/>
            <a:ext cx="1320800" cy="365125"/>
          </a:xfrm>
          <a:prstGeom prst="rect">
            <a:avLst/>
          </a:prstGeom>
        </p:spPr>
        <p:txBody>
          <a:bodyPr/>
          <a:lstStyle/>
          <a:p>
            <a:fld id="{000CD30D-F603-8045-B828-803AAFE85466}" type="slidenum">
              <a:rPr lang="en-US" smtClean="0"/>
              <a:t>‹#›</a:t>
            </a:fld>
            <a:endParaRPr lang="en-US"/>
          </a:p>
        </p:txBody>
      </p:sp>
    </p:spTree>
    <p:extLst>
      <p:ext uri="{BB962C8B-B14F-4D97-AF65-F5344CB8AC3E}">
        <p14:creationId xmlns:p14="http://schemas.microsoft.com/office/powerpoint/2010/main" val="125319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7506447" y="6275669"/>
            <a:ext cx="2844800" cy="365125"/>
          </a:xfrm>
          <a:prstGeom prst="rect">
            <a:avLst/>
          </a:prstGeom>
        </p:spPr>
        <p:txBody>
          <a:bodyPr/>
          <a:lstStyle>
            <a:lvl1pPr>
              <a:defRPr smtClean="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5" name="Rectangle 6"/>
          <p:cNvSpPr>
            <a:spLocks noGrp="1" noChangeArrowheads="1"/>
          </p:cNvSpPr>
          <p:nvPr>
            <p:ph type="sldNum" sz="quarter" idx="12"/>
          </p:nvPr>
        </p:nvSpPr>
        <p:spPr>
          <a:xfrm>
            <a:off x="10530541" y="6275669"/>
            <a:ext cx="1320800" cy="365125"/>
          </a:xfrm>
          <a:prstGeom prst="rect">
            <a:avLst/>
          </a:prstGeom>
        </p:spPr>
        <p:txBody>
          <a:bodyPr/>
          <a:lstStyle>
            <a:lvl1pPr>
              <a:defRPr smtClean="0"/>
            </a:lvl1pPr>
          </a:lstStyle>
          <a:p>
            <a:pPr>
              <a:defRPr/>
            </a:pPr>
            <a:fld id="{23330C03-531C-4F86-8733-21D8FBBCEFBB}" type="slidenum">
              <a:rPr lang="en-US" altLang="en-US"/>
              <a:pPr>
                <a:defRPr/>
              </a:pPr>
              <a:t>‹#›</a:t>
            </a:fld>
            <a:endParaRPr lang="en-US" altLang="en-US"/>
          </a:p>
        </p:txBody>
      </p:sp>
    </p:spTree>
    <p:extLst>
      <p:ext uri="{BB962C8B-B14F-4D97-AF65-F5344CB8AC3E}">
        <p14:creationId xmlns:p14="http://schemas.microsoft.com/office/powerpoint/2010/main" val="1561792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4" name="Content Placeholder 3"/>
          <p:cNvSpPr>
            <a:spLocks noGrp="1"/>
          </p:cNvSpPr>
          <p:nvPr>
            <p:ph sz="quarter" idx="10"/>
          </p:nvPr>
        </p:nvSpPr>
        <p:spPr>
          <a:xfrm>
            <a:off x="3721768" y="1295400"/>
            <a:ext cx="7555832" cy="4267200"/>
          </a:xfrm>
          <a:prstGeom prst="rect">
            <a:avLst/>
          </a:prstGeom>
        </p:spPr>
        <p:txBody>
          <a:bodyPr/>
          <a:lstStyle>
            <a:lvl1pPr>
              <a:buClr>
                <a:schemeClr val="accent2"/>
              </a:buClr>
              <a:defRPr sz="2400">
                <a:latin typeface="Arial" charset="0"/>
                <a:ea typeface="Arial" charset="0"/>
                <a:cs typeface="Arial" charset="0"/>
              </a:defRPr>
            </a:lvl1pPr>
            <a:lvl2pPr>
              <a:buClr>
                <a:schemeClr val="accent1"/>
              </a:buClr>
              <a:defRPr sz="2200">
                <a:latin typeface="Arial" charset="0"/>
                <a:ea typeface="Arial" charset="0"/>
                <a:cs typeface="Arial" charset="0"/>
              </a:defRPr>
            </a:lvl2pPr>
            <a:lvl3pPr>
              <a:defRPr sz="2000">
                <a:latin typeface="Arial" charset="0"/>
                <a:ea typeface="Arial" charset="0"/>
                <a:cs typeface="Arial" charset="0"/>
              </a:defRPr>
            </a:lvl3pPr>
            <a:lvl4pPr>
              <a:buClr>
                <a:schemeClr val="accent1"/>
              </a:buClr>
              <a:defRPr sz="1800">
                <a:latin typeface="Arial" charset="0"/>
                <a:ea typeface="Arial" charset="0"/>
                <a:cs typeface="Arial" charset="0"/>
              </a:defRPr>
            </a:lvl4pPr>
            <a:lvl5pPr>
              <a:defRPr sz="160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7424691"/>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196665660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14462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556000" y="4419600"/>
            <a:ext cx="84328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6299200" y="5410200"/>
            <a:ext cx="56896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extLst>
      <p:ext uri="{BB962C8B-B14F-4D97-AF65-F5344CB8AC3E}">
        <p14:creationId xmlns:p14="http://schemas.microsoft.com/office/powerpoint/2010/main" val="106681053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4369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690D2-3169-41DD-A963-DC623A362D6F}" type="datetimeFigureOut">
              <a:rPr lang="en-US" smtClean="0"/>
              <a:t>1/23/18</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B51F072F-37B6-45A2-9687-725991B954A3}" type="slidenum">
              <a:rPr lang="en-US" smtClean="0"/>
              <a:t>‹#›</a:t>
            </a:fld>
            <a:endParaRPr lang="en-US"/>
          </a:p>
        </p:txBody>
      </p:sp>
    </p:spTree>
    <p:extLst>
      <p:ext uri="{BB962C8B-B14F-4D97-AF65-F5344CB8AC3E}">
        <p14:creationId xmlns:p14="http://schemas.microsoft.com/office/powerpoint/2010/main" val="161874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65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is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a:solidFill>
                  <a:schemeClr val="accent1"/>
                </a:solidFill>
              </a:defRPr>
            </a:lvl1pPr>
          </a:lstStyle>
          <a:p>
            <a:r>
              <a:rPr lang="en-US" dirty="0" smtClean="0"/>
              <a:t>About This Presentation</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p>
            <a:r>
              <a:rPr lang="en-US" smtClean="0"/>
              <a:t>Drag picture to placeholder or click icon to add</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2"/>
          <p:cNvSpPr>
            <a:spLocks noGrp="1"/>
          </p:cNvSpPr>
          <p:nvPr>
            <p:ph idx="1"/>
          </p:nvPr>
        </p:nvSpPr>
        <p:spPr>
          <a:xfrm>
            <a:off x="609600" y="1994037"/>
            <a:ext cx="10972800" cy="3946879"/>
          </a:xfrm>
          <a:prstGeom prst="rect">
            <a:avLst/>
          </a:prstGeom>
        </p:spPr>
        <p:txBody>
          <a:bodyPr vert="horz" lIns="91440" tIns="45720" rIns="91440" bIns="45720" rtlCol="0">
            <a:normAutofit/>
          </a:bodyPr>
          <a:lstStyle>
            <a:lvl1pPr>
              <a:defRPr sz="2400">
                <a:latin typeface="+mn-lt"/>
              </a:defRPr>
            </a:lvl1pPr>
            <a:lvl2pPr>
              <a:defRPr sz="2200">
                <a:latin typeface="+mn-lt"/>
              </a:defRPr>
            </a:lvl2pPr>
            <a:lvl3pPr>
              <a:defRPr sz="2000">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557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smtClean="0"/>
              <a:t>Acknowledgements</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s of Interes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smtClean="0"/>
              <a:t>Conflicts of Interest</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dditional Resources/Link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dirty="0" smtClean="0"/>
              <a:t>Additional Resources / Links</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nchor="ct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a:ln>
            <a:noFill/>
          </a:ln>
        </p:spPr>
        <p:txBody>
          <a:bodyPr anchor="ct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505219" y="6332841"/>
            <a:ext cx="6502669"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endParaRPr lang="en-US" dirty="0"/>
          </a:p>
        </p:txBody>
      </p:sp>
      <p:pic>
        <p:nvPicPr>
          <p:cNvPr id="8" name="Picture 7"/>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0186738" y="6365539"/>
            <a:ext cx="1403682" cy="31869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3" r:id="rId2"/>
    <p:sldLayoutId id="2147483854" r:id="rId3"/>
    <p:sldLayoutId id="2147483864" r:id="rId4"/>
    <p:sldLayoutId id="2147483868" r:id="rId5"/>
    <p:sldLayoutId id="2147483869" r:id="rId6"/>
    <p:sldLayoutId id="2147483842" r:id="rId7"/>
    <p:sldLayoutId id="2147483871" r:id="rId8"/>
    <p:sldLayoutId id="2147483844" r:id="rId9"/>
    <p:sldLayoutId id="2147483845" r:id="rId10"/>
    <p:sldLayoutId id="2147483857" r:id="rId11"/>
    <p:sldLayoutId id="2147483855" r:id="rId12"/>
    <p:sldLayoutId id="2147483859" r:id="rId13"/>
    <p:sldLayoutId id="2147483846" r:id="rId14"/>
    <p:sldLayoutId id="2147483856" r:id="rId15"/>
    <p:sldLayoutId id="2147483849" r:id="rId16"/>
    <p:sldLayoutId id="2147483850" r:id="rId17"/>
    <p:sldLayoutId id="2147483870" r:id="rId18"/>
    <p:sldLayoutId id="2147483852" r:id="rId19"/>
    <p:sldLayoutId id="2147483862" r:id="rId20"/>
    <p:sldLayoutId id="2147483847" r:id="rId21"/>
    <p:sldLayoutId id="2147483873" r:id="rId22"/>
    <p:sldLayoutId id="2147483858" r:id="rId23"/>
    <p:sldLayoutId id="2147483860" r:id="rId24"/>
    <p:sldLayoutId id="2147483865" r:id="rId25"/>
    <p:sldLayoutId id="2147483861" r:id="rId26"/>
    <p:sldLayoutId id="2147483866" r:id="rId27"/>
    <p:sldLayoutId id="2147483867" r:id="rId28"/>
    <p:sldLayoutId id="2147483879" r:id="rId29"/>
    <p:sldLayoutId id="2147483863" r:id="rId30"/>
    <p:sldLayoutId id="2147483876" r:id="rId31"/>
    <p:sldLayoutId id="2147483878" r:id="rId32"/>
    <p:sldLayoutId id="2147483881" r:id="rId33"/>
    <p:sldLayoutId id="2147483882" r:id="rId34"/>
    <p:sldLayoutId id="2147483884" r:id="rId35"/>
    <p:sldLayoutId id="2147483886" r:id="rId36"/>
    <p:sldLayoutId id="2147483887" r:id="rId37"/>
    <p:sldLayoutId id="2147483889" r:id="rId38"/>
    <p:sldLayoutId id="2147483890" r:id="rId39"/>
    <p:sldLayoutId id="2147483891" r:id="rId40"/>
  </p:sldLayoutIdLst>
  <p:hf hdr="0" ftr="0" dt="0"/>
  <p:txStyles>
    <p:title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3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 Id="rId3"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chart" Target="../charts/char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8.xml"/><Relationship Id="rId3"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 Id="rId3"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0.xml"/><Relationship Id="rId3"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 Id="rId3" Type="http://schemas.openxmlformats.org/officeDocument/2006/relationships/chart" Target="../charts/char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 Id="rId3" Type="http://schemas.openxmlformats.org/officeDocument/2006/relationships/chart" Target="../charts/char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 Id="rId3"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3.xml"/><Relationship Id="rId3"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3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9.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hyperlink" Target="http://familyproject.sfsu.edu/" TargetMode="External"/><Relationship Id="rId4" Type="http://schemas.openxmlformats.org/officeDocument/2006/relationships/hyperlink" Target="http://www.glma.org/" TargetMode="External"/><Relationship Id="rId5" Type="http://schemas.openxmlformats.org/officeDocument/2006/relationships/hyperlink" Target="http://www.glsen.org/" TargetMode="External"/><Relationship Id="rId6" Type="http://schemas.openxmlformats.org/officeDocument/2006/relationships/hyperlink" Target="http://www.glad.org/" TargetMode="External"/><Relationship Id="rId7" Type="http://schemas.openxmlformats.org/officeDocument/2006/relationships/hyperlink" Target="http://www.hrc.org/" TargetMode="External"/><Relationship Id="rId8" Type="http://schemas.openxmlformats.org/officeDocument/2006/relationships/hyperlink" Target="http://www.accreditedschoolsonline.org/resources/lgbtq-student-support/" TargetMode="External"/><Relationship Id="rId9" Type="http://schemas.openxmlformats.org/officeDocument/2006/relationships/hyperlink" Target="http://www.nclrights.org/" TargetMode="External"/><Relationship Id="rId10" Type="http://schemas.openxmlformats.org/officeDocument/2006/relationships/hyperlink" Target="http://www.pflag.org/" TargetMode="External"/><Relationship Id="rId11" Type="http://schemas.openxmlformats.org/officeDocument/2006/relationships/hyperlink" Target="http://safeschoolscoalition.org/" TargetMode="External"/><Relationship Id="rId1" Type="http://schemas.openxmlformats.org/officeDocument/2006/relationships/slideLayout" Target="../slideLayouts/slideLayout3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019" y="2268617"/>
            <a:ext cx="7063500" cy="3097089"/>
          </a:xfrm>
        </p:spPr>
        <p:txBody>
          <a:bodyPr>
            <a:normAutofit/>
          </a:bodyPr>
          <a:lstStyle/>
          <a:p>
            <a:r>
              <a:rPr lang="en-US" sz="5400"/>
              <a:t>Lesbian, Gay, Bisexual, </a:t>
            </a:r>
            <a:br>
              <a:rPr lang="en-US" sz="5400"/>
            </a:br>
            <a:r>
              <a:rPr lang="en-US" sz="5400"/>
              <a:t>Transgender, and Questioning Youth</a:t>
            </a:r>
            <a:endParaRPr lang="en-US" sz="5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508" y="2526605"/>
            <a:ext cx="1833121" cy="18368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15" y="1294208"/>
            <a:ext cx="3371554" cy="765862"/>
          </a:xfrm>
          <a:prstGeom prst="rect">
            <a:avLst/>
          </a:prstGeom>
        </p:spPr>
      </p:pic>
    </p:spTree>
    <p:extLst>
      <p:ext uri="{BB962C8B-B14F-4D97-AF65-F5344CB8AC3E}">
        <p14:creationId xmlns:p14="http://schemas.microsoft.com/office/powerpoint/2010/main" val="2394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848526" y="402956"/>
            <a:ext cx="7589223" cy="1824327"/>
          </a:xfrm>
        </p:spPr>
        <p:txBody>
          <a:bodyPr>
            <a:noAutofit/>
          </a:bodyPr>
          <a:lstStyle/>
          <a:p>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How Does Sophia’s</a:t>
            </a:r>
            <a:br>
              <a:rPr lang="en-US" sz="4400" dirty="0" smtClean="0">
                <a:solidFill>
                  <a:schemeClr val="accent1"/>
                </a:solidFill>
              </a:rPr>
            </a:br>
            <a:r>
              <a:rPr lang="en-US" sz="4400" dirty="0" smtClean="0">
                <a:solidFill>
                  <a:schemeClr val="accent1"/>
                </a:solidFill>
              </a:rPr>
              <a:t>Disclosure Make You Feel?</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endParaRPr lang="en-US" sz="4400" dirty="0" smtClean="0">
              <a:solidFill>
                <a:schemeClr val="accent1"/>
              </a:solidFill>
            </a:endParaRPr>
          </a:p>
        </p:txBody>
      </p:sp>
      <p:pic>
        <p:nvPicPr>
          <p:cNvPr id="4" name="Picture 3" descr="Getty Image African American Teen with Braids.jpg"/>
          <p:cNvPicPr>
            <a:picLocks noChangeAspect="1"/>
          </p:cNvPicPr>
          <p:nvPr/>
        </p:nvPicPr>
        <p:blipFill>
          <a:blip r:embed="rId3" cstate="print"/>
          <a:srcRect/>
          <a:stretch>
            <a:fillRect/>
          </a:stretch>
        </p:blipFill>
        <p:spPr bwMode="auto">
          <a:xfrm>
            <a:off x="5215180" y="2227283"/>
            <a:ext cx="3886200" cy="3917289"/>
          </a:xfrm>
          <a:prstGeom prst="rect">
            <a:avLst/>
          </a:prstGeom>
          <a:noFill/>
          <a:ln w="9525">
            <a:noFill/>
            <a:miter lim="800000"/>
            <a:headEnd/>
            <a:tailEnd/>
          </a:ln>
        </p:spPr>
      </p:pic>
    </p:spTree>
    <p:extLst>
      <p:ext uri="{BB962C8B-B14F-4D97-AF65-F5344CB8AC3E}">
        <p14:creationId xmlns:p14="http://schemas.microsoft.com/office/powerpoint/2010/main" val="66927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36877" y="1291389"/>
            <a:ext cx="2947482" cy="4601183"/>
          </a:xfrm>
        </p:spPr>
        <p:txBody>
          <a:bodyPr/>
          <a:lstStyle/>
          <a:p>
            <a:r>
              <a:rPr lang="en-US" dirty="0" smtClean="0"/>
              <a:t>Confronting Personal Biases</a:t>
            </a:r>
          </a:p>
        </p:txBody>
      </p:sp>
      <p:sp>
        <p:nvSpPr>
          <p:cNvPr id="5" name="Isosceles Triangle 4"/>
          <p:cNvSpPr/>
          <p:nvPr/>
        </p:nvSpPr>
        <p:spPr>
          <a:xfrm>
            <a:off x="4114800" y="1291389"/>
            <a:ext cx="4648200" cy="4267200"/>
          </a:xfrm>
          <a:prstGeom prst="triangle">
            <a:avLst/>
          </a:prstGeom>
          <a:gradFill>
            <a:gsLst>
              <a:gs pos="0">
                <a:schemeClr val="accent1">
                  <a:lumMod val="60000"/>
                  <a:lumOff val="40000"/>
                </a:schemeClr>
              </a:gs>
              <a:gs pos="100000">
                <a:schemeClr val="accent1"/>
              </a:gs>
            </a:gsLst>
            <a:lin ang="10200000" scaled="0"/>
          </a:gra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6629400" y="2057400"/>
            <a:ext cx="4267200" cy="838200"/>
          </a:xfrm>
          <a:prstGeom prst="roundRect">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Arial" charset="0"/>
                <a:ea typeface="Arial" charset="0"/>
                <a:cs typeface="Arial" charset="0"/>
              </a:rPr>
              <a:t>Understand personal biases</a:t>
            </a:r>
          </a:p>
        </p:txBody>
      </p:sp>
      <p:sp>
        <p:nvSpPr>
          <p:cNvPr id="7" name="Rounded Rectangle 6"/>
          <p:cNvSpPr/>
          <p:nvPr/>
        </p:nvSpPr>
        <p:spPr>
          <a:xfrm>
            <a:off x="6629400" y="3124200"/>
            <a:ext cx="4343400" cy="9144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Arial" charset="0"/>
                <a:ea typeface="Arial" charset="0"/>
                <a:cs typeface="Arial" charset="0"/>
              </a:rPr>
              <a:t>Provider discomfort can be damaging</a:t>
            </a:r>
          </a:p>
        </p:txBody>
      </p:sp>
      <p:sp>
        <p:nvSpPr>
          <p:cNvPr id="8" name="Rounded Rectangle 7"/>
          <p:cNvSpPr/>
          <p:nvPr/>
        </p:nvSpPr>
        <p:spPr>
          <a:xfrm>
            <a:off x="6629400" y="4267200"/>
            <a:ext cx="4419600" cy="1066800"/>
          </a:xfrm>
          <a:prstGeom prst="roundRect">
            <a:avLst/>
          </a:prstGeom>
          <a:solidFill>
            <a:schemeClr val="accent4"/>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Arial" charset="0"/>
                <a:ea typeface="Arial" charset="0"/>
                <a:cs typeface="Arial" charset="0"/>
              </a:rPr>
              <a:t>It is an ethical obligation to refer patient for appropriate care</a:t>
            </a:r>
          </a:p>
        </p:txBody>
      </p:sp>
    </p:spTree>
    <p:extLst>
      <p:ext uri="{BB962C8B-B14F-4D97-AF65-F5344CB8AC3E}">
        <p14:creationId xmlns:p14="http://schemas.microsoft.com/office/powerpoint/2010/main" val="10073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458326" y="1504837"/>
            <a:ext cx="4114800" cy="3962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5" name="Rectangle 2"/>
          <p:cNvSpPr>
            <a:spLocks noGrp="1" noRot="1" noChangeArrowheads="1"/>
          </p:cNvSpPr>
          <p:nvPr>
            <p:ph type="title"/>
          </p:nvPr>
        </p:nvSpPr>
        <p:spPr/>
        <p:txBody>
          <a:bodyPr/>
          <a:lstStyle/>
          <a:p>
            <a:r>
              <a:rPr lang="en-US" smtClean="0"/>
              <a:t>Creating a Safe Space</a:t>
            </a:r>
            <a:endParaRPr lang="en-US" dirty="0" smtClean="0"/>
          </a:p>
        </p:txBody>
      </p:sp>
      <p:pic>
        <p:nvPicPr>
          <p:cNvPr id="18436" name="Picture 2" descr="http://ssc.stf.sk.ca/ssaga/documents/safe%20space%20sticker%20small.jpg"/>
          <p:cNvPicPr>
            <a:picLocks noChangeAspect="1" noChangeArrowheads="1"/>
          </p:cNvPicPr>
          <p:nvPr/>
        </p:nvPicPr>
        <p:blipFill>
          <a:blip r:embed="rId3" cstate="print"/>
          <a:srcRect/>
          <a:stretch>
            <a:fillRect/>
          </a:stretch>
        </p:blipFill>
        <p:spPr bwMode="auto">
          <a:xfrm>
            <a:off x="6829926" y="2571637"/>
            <a:ext cx="1428750" cy="1428750"/>
          </a:xfrm>
          <a:prstGeom prst="rect">
            <a:avLst/>
          </a:prstGeom>
          <a:noFill/>
          <a:ln w="9525">
            <a:noFill/>
            <a:miter lim="800000"/>
            <a:headEnd/>
            <a:tailEnd/>
          </a:ln>
        </p:spPr>
      </p:pic>
      <p:sp>
        <p:nvSpPr>
          <p:cNvPr id="7" name="Rounded Rectangle 6"/>
          <p:cNvSpPr/>
          <p:nvPr/>
        </p:nvSpPr>
        <p:spPr>
          <a:xfrm>
            <a:off x="6448926" y="1123837"/>
            <a:ext cx="2209800" cy="9144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Train all staff</a:t>
            </a:r>
          </a:p>
        </p:txBody>
      </p:sp>
      <p:sp>
        <p:nvSpPr>
          <p:cNvPr id="8" name="Rounded Rectangle 7"/>
          <p:cNvSpPr/>
          <p:nvPr/>
        </p:nvSpPr>
        <p:spPr>
          <a:xfrm>
            <a:off x="8887326" y="2647837"/>
            <a:ext cx="2209800" cy="10668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Assure Confidentiality</a:t>
            </a:r>
          </a:p>
        </p:txBody>
      </p:sp>
      <p:sp>
        <p:nvSpPr>
          <p:cNvPr id="9" name="Rounded Rectangle 8"/>
          <p:cNvSpPr/>
          <p:nvPr/>
        </p:nvSpPr>
        <p:spPr>
          <a:xfrm>
            <a:off x="8201527" y="4629037"/>
            <a:ext cx="2537847" cy="10668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Display LGBTQ- affirming materials</a:t>
            </a:r>
          </a:p>
        </p:txBody>
      </p:sp>
      <p:sp>
        <p:nvSpPr>
          <p:cNvPr id="10" name="Rounded Rectangle 9"/>
          <p:cNvSpPr/>
          <p:nvPr/>
        </p:nvSpPr>
        <p:spPr>
          <a:xfrm>
            <a:off x="4543926" y="4629037"/>
            <a:ext cx="2438400" cy="10668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Provide support resources</a:t>
            </a:r>
          </a:p>
        </p:txBody>
      </p:sp>
      <p:sp>
        <p:nvSpPr>
          <p:cNvPr id="11" name="Rounded Rectangle 10"/>
          <p:cNvSpPr/>
          <p:nvPr/>
        </p:nvSpPr>
        <p:spPr>
          <a:xfrm>
            <a:off x="3781926" y="2571637"/>
            <a:ext cx="2438400" cy="10668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Zero tolerance for insensitivity</a:t>
            </a:r>
          </a:p>
        </p:txBody>
      </p:sp>
    </p:spTree>
    <p:extLst>
      <p:ext uri="{BB962C8B-B14F-4D97-AF65-F5344CB8AC3E}">
        <p14:creationId xmlns:p14="http://schemas.microsoft.com/office/powerpoint/2010/main" val="768994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Office Environment/Procedures</a:t>
            </a:r>
          </a:p>
        </p:txBody>
      </p:sp>
      <p:sp>
        <p:nvSpPr>
          <p:cNvPr id="33795" name="Content Placeholder 2"/>
          <p:cNvSpPr>
            <a:spLocks noGrp="1"/>
          </p:cNvSpPr>
          <p:nvPr>
            <p:ph sz="quarter" idx="10"/>
          </p:nvPr>
        </p:nvSpPr>
        <p:spPr>
          <a:xfrm>
            <a:off x="3721768" y="898900"/>
            <a:ext cx="7555832" cy="3470329"/>
          </a:xfrm>
        </p:spPr>
        <p:txBody>
          <a:bodyPr>
            <a:noAutofit/>
          </a:bodyPr>
          <a:lstStyle/>
          <a:p>
            <a:endParaRPr lang="en-US" dirty="0" smtClean="0"/>
          </a:p>
          <a:p>
            <a:r>
              <a:rPr lang="en-US" dirty="0"/>
              <a:t>Gender-</a:t>
            </a:r>
            <a:r>
              <a:rPr lang="en-US" dirty="0" smtClean="0"/>
              <a:t>neutral/individual restrooms</a:t>
            </a:r>
            <a:endParaRPr lang="en-US" dirty="0"/>
          </a:p>
          <a:p>
            <a:r>
              <a:rPr lang="en-US" dirty="0" smtClean="0"/>
              <a:t>Forms containing gender-neutral language</a:t>
            </a:r>
          </a:p>
          <a:p>
            <a:r>
              <a:rPr lang="en-US" dirty="0" smtClean="0"/>
              <a:t>EMR </a:t>
            </a:r>
            <a:r>
              <a:rPr lang="en-US" dirty="0" smtClean="0"/>
              <a:t>prompts</a:t>
            </a:r>
            <a:endParaRPr lang="en-US" dirty="0" smtClean="0"/>
          </a:p>
          <a:p>
            <a:r>
              <a:rPr lang="en-US" dirty="0" smtClean="0"/>
              <a:t>“Parent” versus “mother/father”</a:t>
            </a:r>
          </a:p>
          <a:p>
            <a:endParaRPr lang="en-US" dirty="0" smtClean="0"/>
          </a:p>
          <a:p>
            <a:endParaRPr lang="en-US" dirty="0" smtClean="0"/>
          </a:p>
        </p:txBody>
      </p:sp>
      <p:pic>
        <p:nvPicPr>
          <p:cNvPr id="35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8307" t="44127" r="21463" b="32509"/>
          <a:stretch>
            <a:fillRect/>
          </a:stretch>
        </p:blipFill>
        <p:spPr bwMode="auto">
          <a:xfrm>
            <a:off x="3721768" y="3684718"/>
            <a:ext cx="7818103" cy="24253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p:cNvSpPr>
            <a:spLocks noGrp="1"/>
          </p:cNvSpPr>
          <p:nvPr>
            <p:ph type="title"/>
          </p:nvPr>
        </p:nvSpPr>
        <p:spPr>
          <a:xfrm>
            <a:off x="3671765" y="256082"/>
            <a:ext cx="8121060" cy="1567227"/>
          </a:xfrm>
        </p:spPr>
        <p:txBody>
          <a:bodyPr/>
          <a:lstStyle/>
          <a:p>
            <a:r>
              <a:rPr lang="en-US" sz="4000">
                <a:solidFill>
                  <a:schemeClr val="accent1"/>
                </a:solidFill>
              </a:rPr>
              <a:t>Starting the Sexual Interview </a:t>
            </a:r>
            <a:endParaRPr lang="en-US" sz="4000" dirty="0" smtClean="0">
              <a:solidFill>
                <a:schemeClr val="accent1"/>
              </a:solidFill>
            </a:endParaRPr>
          </a:p>
        </p:txBody>
      </p:sp>
      <p:sp>
        <p:nvSpPr>
          <p:cNvPr id="617" name="Shape 617"/>
          <p:cNvSpPr txBox="1">
            <a:spLocks noGrp="1"/>
          </p:cNvSpPr>
          <p:nvPr>
            <p:ph sz="quarter" idx="4294967295"/>
          </p:nvPr>
        </p:nvSpPr>
        <p:spPr>
          <a:xfrm>
            <a:off x="3465095" y="1723210"/>
            <a:ext cx="5154603" cy="3443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25" tIns="45700" rIns="91425" bIns="45700" rtlCol="0" anchor="ctr">
            <a:normAutofit/>
          </a:bodyPr>
          <a:lstStyle/>
          <a:p>
            <a:pPr marL="681038" lvl="3" indent="-342900">
              <a:lnSpc>
                <a:spcPct val="110000"/>
              </a:lnSpc>
              <a:spcBef>
                <a:spcPct val="0"/>
              </a:spcBef>
              <a:spcAft>
                <a:spcPts val="0"/>
              </a:spcAft>
              <a:buClrTx/>
              <a:buFont typeface="Arial" pitchFamily="34" charset="0"/>
              <a:buChar char="•"/>
              <a:defRPr/>
            </a:pPr>
            <a:r>
              <a:rPr lang="en-US" altLang="en-US" sz="2200" dirty="0">
                <a:solidFill>
                  <a:srgbClr val="000000"/>
                </a:solidFill>
                <a:latin typeface="Arial" charset="0"/>
                <a:ea typeface="Arial" charset="0"/>
                <a:cs typeface="Arial" charset="0"/>
              </a:rPr>
              <a:t>Is a tool to be used to stimulate dialogue rather than a checklist</a:t>
            </a:r>
          </a:p>
          <a:p>
            <a:pPr marL="681038" lvl="3" indent="-342900">
              <a:lnSpc>
                <a:spcPct val="110000"/>
              </a:lnSpc>
              <a:spcBef>
                <a:spcPct val="0"/>
              </a:spcBef>
              <a:spcAft>
                <a:spcPts val="0"/>
              </a:spcAft>
              <a:buClrTx/>
              <a:buFont typeface="Arial" pitchFamily="34" charset="0"/>
              <a:buChar char="•"/>
              <a:defRPr/>
            </a:pPr>
            <a:r>
              <a:rPr lang="en-US" altLang="en-US" sz="2200" dirty="0">
                <a:solidFill>
                  <a:srgbClr val="000000"/>
                </a:solidFill>
                <a:latin typeface="Arial" charset="0"/>
                <a:ea typeface="Arial" charset="0"/>
                <a:cs typeface="Arial" charset="0"/>
              </a:rPr>
              <a:t>Ask sensitive questions later in the interview</a:t>
            </a:r>
          </a:p>
          <a:p>
            <a:pPr marL="950913" lvl="4" indent="-342900">
              <a:lnSpc>
                <a:spcPct val="110000"/>
              </a:lnSpc>
              <a:spcBef>
                <a:spcPct val="0"/>
              </a:spcBef>
              <a:spcAft>
                <a:spcPts val="0"/>
              </a:spcAft>
              <a:buFont typeface="Arial" pitchFamily="34" charset="0"/>
              <a:buChar char="•"/>
              <a:defRPr/>
            </a:pPr>
            <a:r>
              <a:rPr lang="en-US" altLang="en-US" sz="2200" dirty="0">
                <a:solidFill>
                  <a:srgbClr val="000000"/>
                </a:solidFill>
                <a:latin typeface="Arial" charset="0"/>
                <a:ea typeface="Arial" charset="0"/>
                <a:cs typeface="Arial" charset="0"/>
              </a:rPr>
              <a:t>This may be the time to ask parents to leave the room</a:t>
            </a:r>
          </a:p>
          <a:p>
            <a:pPr marL="950913" lvl="4" indent="-342900">
              <a:lnSpc>
                <a:spcPct val="110000"/>
              </a:lnSpc>
              <a:spcBef>
                <a:spcPct val="0"/>
              </a:spcBef>
              <a:spcAft>
                <a:spcPts val="0"/>
              </a:spcAft>
              <a:buFont typeface="Arial" pitchFamily="34" charset="0"/>
              <a:buChar char="•"/>
              <a:defRPr/>
            </a:pPr>
            <a:r>
              <a:rPr lang="en-US" altLang="en-US" sz="2200" dirty="0">
                <a:solidFill>
                  <a:srgbClr val="000000"/>
                </a:solidFill>
                <a:latin typeface="Arial" charset="0"/>
                <a:ea typeface="Arial" charset="0"/>
                <a:cs typeface="Arial" charset="0"/>
              </a:rPr>
              <a:t>“I ask all my patients the following questions”</a:t>
            </a:r>
          </a:p>
          <a:p>
            <a:pPr marL="950913" lvl="4" indent="-342900">
              <a:lnSpc>
                <a:spcPct val="110000"/>
              </a:lnSpc>
              <a:spcBef>
                <a:spcPct val="0"/>
              </a:spcBef>
              <a:spcAft>
                <a:spcPts val="0"/>
              </a:spcAft>
              <a:buFont typeface="Arial" pitchFamily="34" charset="0"/>
              <a:buChar char="•"/>
              <a:defRPr/>
            </a:pPr>
            <a:r>
              <a:rPr lang="en-US" altLang="en-US" sz="2200" dirty="0">
                <a:solidFill>
                  <a:srgbClr val="000000"/>
                </a:solidFill>
                <a:latin typeface="Arial" charset="0"/>
                <a:ea typeface="Arial" charset="0"/>
                <a:cs typeface="Arial" charset="0"/>
              </a:rPr>
              <a:t>Consider starting at 13 y/o</a:t>
            </a:r>
          </a:p>
          <a:p>
            <a:pPr>
              <a:lnSpc>
                <a:spcPct val="110000"/>
              </a:lnSpc>
              <a:buNone/>
              <a:defRPr/>
            </a:pPr>
            <a:endParaRPr altLang="en-US" sz="2200" dirty="0">
              <a:solidFill>
                <a:srgbClr val="000000"/>
              </a:solidFill>
              <a:latin typeface="Arial" charset="0"/>
              <a:ea typeface="Arial" charset="0"/>
              <a:cs typeface="Arial" charset="0"/>
            </a:endParaRPr>
          </a:p>
        </p:txBody>
      </p:sp>
      <p:sp>
        <p:nvSpPr>
          <p:cNvPr id="67588" name="Shape 618"/>
          <p:cNvSpPr>
            <a:spLocks noChangeArrowheads="1"/>
          </p:cNvSpPr>
          <p:nvPr/>
        </p:nvSpPr>
        <p:spPr bwMode="auto">
          <a:xfrm>
            <a:off x="-304800" y="725904"/>
            <a:ext cx="3769895" cy="5438391"/>
          </a:xfrm>
          <a:prstGeom prst="rect">
            <a:avLst/>
          </a:prstGeom>
          <a:blipFill dpi="0" rotWithShape="1">
            <a:blip r:embed="rId3" cstate="print"/>
            <a:srcRect/>
            <a:stretch>
              <a:fillRect/>
            </a:stretch>
          </a:blipFill>
          <a:ln w="9525">
            <a:noFill/>
            <a:miter lim="800000"/>
            <a:headEnd/>
            <a:tailEnd/>
          </a:ln>
        </p:spPr>
        <p:txBody>
          <a:bodyPr/>
          <a:lstStyle/>
          <a:p>
            <a:endParaRPr lang="en-US" altLang="en-US" dirty="0">
              <a:latin typeface="Adobe Garamond Pro"/>
              <a:ea typeface="MS PGothic" pitchFamily="34" charset="-128"/>
            </a:endParaRPr>
          </a:p>
        </p:txBody>
      </p:sp>
      <p:sp>
        <p:nvSpPr>
          <p:cNvPr id="2" name="Rectangle 1"/>
          <p:cNvSpPr/>
          <p:nvPr/>
        </p:nvSpPr>
        <p:spPr>
          <a:xfrm>
            <a:off x="8325010" y="2953376"/>
            <a:ext cx="3298719" cy="3083921"/>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marL="166370">
              <a:lnSpc>
                <a:spcPct val="120000"/>
              </a:lnSpc>
              <a:buSzPct val="100000"/>
              <a:defRPr/>
            </a:pPr>
            <a:r>
              <a:rPr lang="en-US" sz="1600" b="1" kern="0" dirty="0">
                <a:solidFill>
                  <a:schemeClr val="accent4">
                    <a:lumMod val="50000"/>
                  </a:schemeClr>
                </a:solidFill>
                <a:latin typeface="Arial" charset="0"/>
                <a:ea typeface="Arial" charset="0"/>
                <a:cs typeface="Arial" charset="0"/>
                <a:sym typeface="Calibri"/>
              </a:rPr>
              <a:t>H: </a:t>
            </a:r>
            <a:r>
              <a:rPr lang="en-US" b="1" kern="0" dirty="0">
                <a:solidFill>
                  <a:schemeClr val="accent4">
                    <a:lumMod val="50000"/>
                  </a:schemeClr>
                </a:solidFill>
                <a:latin typeface="Arial" charset="0"/>
                <a:ea typeface="Arial" charset="0"/>
                <a:cs typeface="Arial" charset="0"/>
                <a:sym typeface="Calibri"/>
              </a:rPr>
              <a:t>Home</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E: Education/Employment</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E: Eating</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A: Activities</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D: Drugs</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S: Sexuality </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S: Suicide/depression</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S: Safety</a:t>
            </a:r>
          </a:p>
          <a:p>
            <a:pPr marL="166370">
              <a:lnSpc>
                <a:spcPct val="120000"/>
              </a:lnSpc>
              <a:buSzPct val="100000"/>
              <a:defRPr/>
            </a:pPr>
            <a:r>
              <a:rPr lang="en-US" b="1" kern="0" dirty="0">
                <a:solidFill>
                  <a:schemeClr val="accent4">
                    <a:lumMod val="50000"/>
                  </a:schemeClr>
                </a:solidFill>
                <a:latin typeface="Arial" charset="0"/>
                <a:ea typeface="Arial" charset="0"/>
                <a:cs typeface="Arial" charset="0"/>
                <a:sym typeface="Calibri"/>
              </a:rPr>
              <a:t>S: Spirituality/Strengths*</a:t>
            </a:r>
          </a:p>
        </p:txBody>
      </p:sp>
      <p:sp>
        <p:nvSpPr>
          <p:cNvPr id="67591" name="Rectangle 4"/>
          <p:cNvSpPr>
            <a:spLocks noChangeArrowheads="1"/>
          </p:cNvSpPr>
          <p:nvPr/>
        </p:nvSpPr>
        <p:spPr bwMode="auto">
          <a:xfrm>
            <a:off x="8204200" y="6548438"/>
            <a:ext cx="415498" cy="369332"/>
          </a:xfrm>
          <a:prstGeom prst="rect">
            <a:avLst/>
          </a:prstGeom>
          <a:noFill/>
          <a:ln w="9525">
            <a:noFill/>
            <a:miter lim="800000"/>
            <a:headEnd/>
            <a:tailEnd/>
          </a:ln>
        </p:spPr>
        <p:txBody>
          <a:bodyPr wrap="none">
            <a:spAutoFit/>
          </a:bodyPr>
          <a:lstStyle/>
          <a:p>
            <a:r>
              <a:rPr lang="en-US" altLang="en-US" b="1" dirty="0">
                <a:solidFill>
                  <a:schemeClr val="bg1"/>
                </a:solidFill>
                <a:latin typeface="Adobe Garamond Pro"/>
                <a:ea typeface="MS PGothic" pitchFamily="34" charset="-128"/>
              </a:rPr>
              <a:t>25</a:t>
            </a:r>
          </a:p>
        </p:txBody>
      </p:sp>
    </p:spTree>
    <p:extLst>
      <p:ext uri="{BB962C8B-B14F-4D97-AF65-F5344CB8AC3E}">
        <p14:creationId xmlns:p14="http://schemas.microsoft.com/office/powerpoint/2010/main" val="122649963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624"/>
          <p:cNvSpPr>
            <a:spLocks noGrp="1"/>
          </p:cNvSpPr>
          <p:nvPr>
            <p:ph type="title"/>
          </p:nvPr>
        </p:nvSpPr>
        <p:spPr/>
        <p:txBody>
          <a:bodyPr/>
          <a:lstStyle/>
          <a:p>
            <a:r>
              <a:rPr lang="en-US" smtClean="0"/>
              <a:t>Avoid Assumptions</a:t>
            </a:r>
            <a:endParaRPr lang="en-US" altLang="en-US" dirty="0" smtClean="0">
              <a:sym typeface="Calibri" pitchFamily="34" charset="0"/>
            </a:endParaRPr>
          </a:p>
        </p:txBody>
      </p:sp>
      <p:sp>
        <p:nvSpPr>
          <p:cNvPr id="68611" name="Shape 625"/>
          <p:cNvSpPr>
            <a:spLocks noGrp="1"/>
          </p:cNvSpPr>
          <p:nvPr>
            <p:ph sz="quarter" idx="10"/>
          </p:nvPr>
        </p:nvSpPr>
        <p:spPr/>
        <p:txBody>
          <a:bodyPr/>
          <a:lstStyle/>
          <a:p>
            <a:pPr>
              <a:lnSpc>
                <a:spcPct val="100000"/>
              </a:lnSpc>
            </a:pPr>
            <a:r>
              <a:rPr lang="en-US" altLang="en-US" dirty="0" smtClean="0">
                <a:sym typeface="Calibri" pitchFamily="34" charset="0"/>
              </a:rPr>
              <a:t>Don’t assume:</a:t>
            </a:r>
          </a:p>
          <a:p>
            <a:pPr lvl="1"/>
            <a:r>
              <a:rPr lang="en-US" altLang="en-US" dirty="0" smtClean="0">
                <a:sym typeface="Calibri" pitchFamily="34" charset="0"/>
              </a:rPr>
              <a:t>Patients are heterosexual</a:t>
            </a:r>
          </a:p>
          <a:p>
            <a:pPr lvl="1"/>
            <a:r>
              <a:rPr lang="en-US" altLang="en-US" dirty="0" smtClean="0">
                <a:sym typeface="Calibri" pitchFamily="34" charset="0"/>
              </a:rPr>
              <a:t>Bisexuality is a phase</a:t>
            </a:r>
          </a:p>
          <a:p>
            <a:pPr lvl="1"/>
            <a:r>
              <a:rPr lang="en-US" altLang="en-US" dirty="0" smtClean="0">
                <a:sym typeface="Calibri" pitchFamily="34" charset="0"/>
              </a:rPr>
              <a:t>Orientation/Attraction equals behavior</a:t>
            </a:r>
          </a:p>
          <a:p>
            <a:pPr lvl="1"/>
            <a:r>
              <a:rPr lang="en-US" altLang="en-US" dirty="0" smtClean="0">
                <a:sym typeface="Calibri" pitchFamily="34" charset="0"/>
              </a:rPr>
              <a:t>Sexual orientation based on gender of partner</a:t>
            </a:r>
          </a:p>
          <a:p>
            <a:pPr lvl="1"/>
            <a:r>
              <a:rPr lang="en-US" altLang="en-US" dirty="0" smtClean="0">
                <a:sym typeface="Calibri" pitchFamily="34" charset="0"/>
              </a:rPr>
              <a:t>Sexual orientation or gender identity based on appearance</a:t>
            </a:r>
          </a:p>
          <a:p>
            <a:pPr lvl="1"/>
            <a:r>
              <a:rPr lang="en-US" altLang="en-US" dirty="0" smtClean="0">
                <a:sym typeface="Calibri" pitchFamily="34" charset="0"/>
              </a:rPr>
              <a:t>Sexual orientation or gender identity is the same as last visit</a:t>
            </a:r>
          </a:p>
          <a:p>
            <a:pPr lvl="1"/>
            <a:r>
              <a:rPr lang="en-US" altLang="en-US" dirty="0" smtClean="0">
                <a:sym typeface="Calibri" pitchFamily="34" charset="0"/>
              </a:rPr>
              <a:t>LGBTQ patients are engaging in risky behavior</a:t>
            </a:r>
          </a:p>
          <a:p>
            <a:pPr lvl="1"/>
            <a:r>
              <a:rPr lang="en-US" altLang="en-US" dirty="0" smtClean="0">
                <a:sym typeface="Calibri" pitchFamily="34" charset="0"/>
              </a:rPr>
              <a:t>LGBTQ patients have unsupportive families</a:t>
            </a:r>
          </a:p>
          <a:p>
            <a:endParaRPr lang="en-US" altLang="en-US" dirty="0" smtClean="0"/>
          </a:p>
        </p:txBody>
      </p:sp>
      <p:sp>
        <p:nvSpPr>
          <p:cNvPr id="68612" name="Shape 626"/>
          <p:cNvSpPr>
            <a:spLocks noChangeArrowheads="1"/>
          </p:cNvSpPr>
          <p:nvPr/>
        </p:nvSpPr>
        <p:spPr bwMode="auto">
          <a:xfrm>
            <a:off x="8609014" y="762001"/>
            <a:ext cx="2058987" cy="1730375"/>
          </a:xfrm>
          <a:prstGeom prst="rect">
            <a:avLst/>
          </a:prstGeom>
          <a:blipFill dpi="0" rotWithShape="1">
            <a:blip r:embed="rId3" cstate="print"/>
            <a:srcRect/>
            <a:stretch>
              <a:fillRect/>
            </a:stretch>
          </a:blipFill>
          <a:ln w="9525">
            <a:noFill/>
            <a:miter lim="800000"/>
            <a:headEnd/>
            <a:tailEnd/>
          </a:ln>
        </p:spPr>
        <p:txBody>
          <a:bodyPr/>
          <a:lstStyle/>
          <a:p>
            <a:endParaRPr lang="en-US" altLang="en-US" dirty="0">
              <a:latin typeface="Adobe Garamond Pro"/>
              <a:ea typeface="MS PGothic" pitchFamily="34" charset="-128"/>
            </a:endParaRPr>
          </a:p>
        </p:txBody>
      </p:sp>
    </p:spTree>
    <p:extLst>
      <p:ext uri="{BB962C8B-B14F-4D97-AF65-F5344CB8AC3E}">
        <p14:creationId xmlns:p14="http://schemas.microsoft.com/office/powerpoint/2010/main" val="115828492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9"/>
          <p:cNvSpPr>
            <a:spLocks noGrp="1"/>
          </p:cNvSpPr>
          <p:nvPr>
            <p:ph type="title"/>
          </p:nvPr>
        </p:nvSpPr>
        <p:spPr>
          <a:xfrm>
            <a:off x="123986" y="1123837"/>
            <a:ext cx="3456122" cy="4601183"/>
          </a:xfrm>
        </p:spPr>
        <p:txBody>
          <a:bodyPr>
            <a:normAutofit/>
          </a:bodyPr>
          <a:lstStyle/>
          <a:p>
            <a:r>
              <a:rPr lang="en-US" altLang="en-US" sz="3800" dirty="0" smtClean="0"/>
              <a:t>Who to Screen for Gender Nonconformity</a:t>
            </a:r>
            <a:r>
              <a:rPr lang="en-US" sz="3800" dirty="0" smtClean="0"/>
              <a:t>?</a:t>
            </a:r>
          </a:p>
        </p:txBody>
      </p:sp>
      <p:sp>
        <p:nvSpPr>
          <p:cNvPr id="30724" name="Rectangle 10"/>
          <p:cNvSpPr>
            <a:spLocks noGrp="1"/>
          </p:cNvSpPr>
          <p:nvPr>
            <p:ph sz="quarter" idx="10"/>
          </p:nvPr>
        </p:nvSpPr>
        <p:spPr/>
        <p:txBody>
          <a:bodyPr/>
          <a:lstStyle/>
          <a:p>
            <a:r>
              <a:rPr lang="en-US" dirty="0" smtClean="0"/>
              <a:t>All children </a:t>
            </a:r>
          </a:p>
          <a:p>
            <a:pPr lvl="1"/>
            <a:r>
              <a:rPr lang="en-US" dirty="0" smtClean="0"/>
              <a:t> Developmental stages</a:t>
            </a:r>
          </a:p>
          <a:p>
            <a:endParaRPr lang="en-US" dirty="0" smtClean="0"/>
          </a:p>
          <a:p>
            <a:r>
              <a:rPr lang="en-US" dirty="0" smtClean="0"/>
              <a:t>Nonconforming expression</a:t>
            </a:r>
          </a:p>
          <a:p>
            <a:endParaRPr lang="en-US" dirty="0" smtClean="0"/>
          </a:p>
          <a:p>
            <a:r>
              <a:rPr lang="en-US" dirty="0" smtClean="0"/>
              <a:t>Concerns/problems with:</a:t>
            </a:r>
          </a:p>
          <a:p>
            <a:pPr lvl="1"/>
            <a:r>
              <a:rPr lang="en-US" dirty="0" smtClean="0"/>
              <a:t> Mood</a:t>
            </a:r>
          </a:p>
          <a:p>
            <a:pPr lvl="1"/>
            <a:r>
              <a:rPr lang="en-US" dirty="0" smtClean="0"/>
              <a:t> Behavior</a:t>
            </a:r>
          </a:p>
          <a:p>
            <a:pPr lvl="1"/>
            <a:r>
              <a:rPr lang="en-US" dirty="0" smtClean="0"/>
              <a:t> Social </a:t>
            </a:r>
          </a:p>
        </p:txBody>
      </p:sp>
      <p:pic>
        <p:nvPicPr>
          <p:cNvPr id="30725" name="Picture 7" descr="angry_sullen_child_1"/>
          <p:cNvPicPr>
            <a:picLocks noChangeAspect="1" noChangeArrowheads="1"/>
          </p:cNvPicPr>
          <p:nvPr/>
        </p:nvPicPr>
        <p:blipFill>
          <a:blip r:embed="rId3" cstate="print"/>
          <a:srcRect/>
          <a:stretch>
            <a:fillRect/>
          </a:stretch>
        </p:blipFill>
        <p:spPr bwMode="auto">
          <a:xfrm>
            <a:off x="8286998" y="3461469"/>
            <a:ext cx="3380112" cy="2535084"/>
          </a:xfrm>
          <a:prstGeom prst="rect">
            <a:avLst/>
          </a:prstGeom>
          <a:noFill/>
          <a:ln w="9525">
            <a:noFill/>
            <a:miter lim="800000"/>
            <a:headEnd/>
            <a:tailEnd/>
          </a:ln>
        </p:spPr>
      </p:pic>
      <p:sp>
        <p:nvSpPr>
          <p:cNvPr id="30727" name="AutoShape 13" descr="2Q=="/>
          <p:cNvSpPr>
            <a:spLocks noChangeAspect="1" noChangeArrowheads="1"/>
          </p:cNvSpPr>
          <p:nvPr/>
        </p:nvSpPr>
        <p:spPr bwMode="auto">
          <a:xfrm>
            <a:off x="4862514" y="2505075"/>
            <a:ext cx="2466975" cy="1847850"/>
          </a:xfrm>
          <a:prstGeom prst="rect">
            <a:avLst/>
          </a:prstGeom>
          <a:noFill/>
          <a:ln w="9525">
            <a:noFill/>
            <a:miter lim="800000"/>
            <a:headEnd/>
            <a:tailEnd/>
          </a:ln>
        </p:spPr>
        <p:txBody>
          <a:bodyPr/>
          <a:lstStyle/>
          <a:p>
            <a:endParaRPr lang="en-US" dirty="0">
              <a:latin typeface="Adobe Garamond Pro"/>
            </a:endParaRPr>
          </a:p>
        </p:txBody>
      </p:sp>
      <p:sp>
        <p:nvSpPr>
          <p:cNvPr id="30728" name="AutoShape 15" descr="2Q=="/>
          <p:cNvSpPr>
            <a:spLocks noChangeAspect="1" noChangeArrowheads="1"/>
          </p:cNvSpPr>
          <p:nvPr/>
        </p:nvSpPr>
        <p:spPr bwMode="auto">
          <a:xfrm>
            <a:off x="4862514" y="2505075"/>
            <a:ext cx="2466975" cy="1847850"/>
          </a:xfrm>
          <a:prstGeom prst="rect">
            <a:avLst/>
          </a:prstGeom>
          <a:noFill/>
          <a:ln w="9525">
            <a:noFill/>
            <a:miter lim="800000"/>
            <a:headEnd/>
            <a:tailEnd/>
          </a:ln>
        </p:spPr>
        <p:txBody>
          <a:bodyPr/>
          <a:lstStyle/>
          <a:p>
            <a:endParaRPr lang="en-US" dirty="0">
              <a:latin typeface="Adobe Garamond Pro"/>
            </a:endParaRPr>
          </a:p>
        </p:txBody>
      </p:sp>
      <p:sp>
        <p:nvSpPr>
          <p:cNvPr id="30729" name="AutoShape 17" descr="2Q=="/>
          <p:cNvSpPr>
            <a:spLocks noChangeAspect="1" noChangeArrowheads="1"/>
          </p:cNvSpPr>
          <p:nvPr/>
        </p:nvSpPr>
        <p:spPr bwMode="auto">
          <a:xfrm>
            <a:off x="4862514" y="2500314"/>
            <a:ext cx="2466975" cy="1857375"/>
          </a:xfrm>
          <a:prstGeom prst="rect">
            <a:avLst/>
          </a:prstGeom>
          <a:noFill/>
          <a:ln w="9525">
            <a:noFill/>
            <a:miter lim="800000"/>
            <a:headEnd/>
            <a:tailEnd/>
          </a:ln>
        </p:spPr>
        <p:txBody>
          <a:bodyPr/>
          <a:lstStyle/>
          <a:p>
            <a:endParaRPr lang="en-US" dirty="0">
              <a:latin typeface="Adobe Garamond Pro"/>
            </a:endParaRPr>
          </a:p>
        </p:txBody>
      </p:sp>
      <p:pic>
        <p:nvPicPr>
          <p:cNvPr id="30730" name="Picture 19" descr="3218944983_3692d62706"/>
          <p:cNvPicPr>
            <a:picLocks noChangeAspect="1" noChangeArrowheads="1"/>
          </p:cNvPicPr>
          <p:nvPr/>
        </p:nvPicPr>
        <p:blipFill>
          <a:blip r:embed="rId4" cstate="print"/>
          <a:srcRect/>
          <a:stretch>
            <a:fillRect/>
          </a:stretch>
        </p:blipFill>
        <p:spPr bwMode="auto">
          <a:xfrm>
            <a:off x="8288862" y="758874"/>
            <a:ext cx="3367802" cy="2538949"/>
          </a:xfrm>
          <a:prstGeom prst="rect">
            <a:avLst/>
          </a:prstGeom>
          <a:noFill/>
          <a:ln w="9525">
            <a:noFill/>
            <a:miter lim="800000"/>
            <a:headEnd/>
            <a:tailEnd/>
          </a:ln>
        </p:spPr>
      </p:pic>
    </p:spTree>
    <p:extLst>
      <p:ext uri="{BB962C8B-B14F-4D97-AF65-F5344CB8AC3E}">
        <p14:creationId xmlns:p14="http://schemas.microsoft.com/office/powerpoint/2010/main" val="23262352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r>
              <a:rPr lang="en-US" altLang="en-US" dirty="0" smtClean="0"/>
              <a:t>How to Screen About Gender</a:t>
            </a:r>
            <a:endParaRPr lang="en-US" dirty="0" smtClean="0"/>
          </a:p>
        </p:txBody>
      </p:sp>
      <p:sp>
        <p:nvSpPr>
          <p:cNvPr id="115720" name="Text Box 9"/>
          <p:cNvSpPr txBox="1">
            <a:spLocks noChangeArrowheads="1"/>
          </p:cNvSpPr>
          <p:nvPr/>
        </p:nvSpPr>
        <p:spPr bwMode="auto">
          <a:xfrm>
            <a:off x="3595607" y="1707397"/>
            <a:ext cx="3905574" cy="3262432"/>
          </a:xfrm>
          <a:prstGeom prst="rect">
            <a:avLst/>
          </a:prstGeom>
          <a:solidFill>
            <a:schemeClr val="accent2"/>
          </a:solidFill>
          <a:ln w="9525">
            <a:noFill/>
            <a:miter lim="800000"/>
            <a:headEnd/>
            <a:tailEnd/>
          </a:ln>
        </p:spPr>
        <p:txBody>
          <a:bodyPr wrap="square" lIns="182880">
            <a:spAutoFit/>
          </a:bodyPr>
          <a:lstStyle/>
          <a:p>
            <a:pPr algn="l">
              <a:spcBef>
                <a:spcPct val="50000"/>
              </a:spcBef>
            </a:pPr>
            <a:r>
              <a:rPr lang="en-US" sz="2400" b="1" dirty="0">
                <a:solidFill>
                  <a:schemeClr val="accent4">
                    <a:lumMod val="50000"/>
                  </a:schemeClr>
                </a:solidFill>
                <a:latin typeface="Arial" charset="0"/>
                <a:ea typeface="Arial" charset="0"/>
                <a:cs typeface="Arial" charset="0"/>
              </a:rPr>
              <a:t>Ask! </a:t>
            </a:r>
            <a:r>
              <a:rPr lang="en-US" sz="2400" b="1" dirty="0">
                <a:solidFill>
                  <a:schemeClr val="accent4">
                    <a:lumMod val="50000"/>
                  </a:schemeClr>
                </a:solidFill>
                <a:latin typeface="Arial" charset="0"/>
                <a:ea typeface="Arial" charset="0"/>
                <a:cs typeface="Arial" charset="0"/>
              </a:rPr>
              <a:t>Parent</a:t>
            </a:r>
            <a:r>
              <a:rPr lang="en-US" sz="2400" b="1" dirty="0">
                <a:solidFill>
                  <a:schemeClr val="accent4">
                    <a:lumMod val="50000"/>
                  </a:schemeClr>
                </a:solidFill>
                <a:latin typeface="Arial" charset="0"/>
                <a:ea typeface="Arial" charset="0"/>
                <a:cs typeface="Arial" charset="0"/>
              </a:rPr>
              <a:t>(s</a:t>
            </a:r>
            <a:r>
              <a:rPr lang="en-US" sz="2400" b="1" dirty="0">
                <a:solidFill>
                  <a:schemeClr val="accent4">
                    <a:lumMod val="50000"/>
                  </a:schemeClr>
                </a:solidFill>
                <a:latin typeface="Arial" charset="0"/>
                <a:ea typeface="Arial" charset="0"/>
                <a:cs typeface="Arial" charset="0"/>
              </a:rPr>
              <a:t>):</a:t>
            </a:r>
            <a:endParaRPr lang="en-US" sz="2400" b="1" dirty="0">
              <a:solidFill>
                <a:schemeClr val="accent4">
                  <a:lumMod val="50000"/>
                </a:schemeClr>
              </a:solidFill>
              <a:latin typeface="Arial" charset="0"/>
              <a:ea typeface="Arial" charset="0"/>
              <a:cs typeface="Arial" charset="0"/>
            </a:endParaRPr>
          </a:p>
          <a:p>
            <a:pPr algn="l">
              <a:spcBef>
                <a:spcPct val="50000"/>
              </a:spcBef>
            </a:pPr>
            <a:r>
              <a:rPr lang="en-US" sz="2000" dirty="0">
                <a:solidFill>
                  <a:schemeClr val="bg1"/>
                </a:solidFill>
                <a:latin typeface="Arial" charset="0"/>
                <a:ea typeface="Arial" charset="0"/>
                <a:cs typeface="Arial" charset="0"/>
              </a:rPr>
              <a:t>Child play, hair, </a:t>
            </a:r>
            <a:r>
              <a:rPr lang="en-US" sz="2000" dirty="0">
                <a:solidFill>
                  <a:schemeClr val="bg1"/>
                </a:solidFill>
                <a:latin typeface="Arial" charset="0"/>
                <a:ea typeface="Arial" charset="0"/>
                <a:cs typeface="Arial" charset="0"/>
              </a:rPr>
              <a:t>dress </a:t>
            </a:r>
            <a:r>
              <a:rPr lang="en-US" sz="2000" dirty="0">
                <a:solidFill>
                  <a:schemeClr val="bg1"/>
                </a:solidFill>
                <a:latin typeface="Arial" charset="0"/>
                <a:ea typeface="Arial" charset="0"/>
                <a:cs typeface="Arial" charset="0"/>
              </a:rPr>
              <a:t>preferences</a:t>
            </a:r>
          </a:p>
          <a:p>
            <a:pPr algn="l">
              <a:spcBef>
                <a:spcPct val="50000"/>
              </a:spcBef>
            </a:pPr>
            <a:r>
              <a:rPr lang="en-US" sz="2000" dirty="0">
                <a:solidFill>
                  <a:schemeClr val="bg1"/>
                </a:solidFill>
                <a:latin typeface="Arial" charset="0"/>
                <a:ea typeface="Arial" charset="0"/>
                <a:cs typeface="Arial" charset="0"/>
              </a:rPr>
              <a:t>Concerns </a:t>
            </a:r>
            <a:r>
              <a:rPr lang="en-US" sz="2000" dirty="0">
                <a:solidFill>
                  <a:schemeClr val="bg1"/>
                </a:solidFill>
                <a:latin typeface="Arial" charset="0"/>
                <a:ea typeface="Arial" charset="0"/>
                <a:cs typeface="Arial" charset="0"/>
              </a:rPr>
              <a:t>with these </a:t>
            </a:r>
          </a:p>
          <a:p>
            <a:pPr algn="l">
              <a:spcBef>
                <a:spcPct val="50000"/>
              </a:spcBef>
            </a:pPr>
            <a:r>
              <a:rPr lang="en-US" sz="2000" dirty="0">
                <a:solidFill>
                  <a:schemeClr val="bg1"/>
                </a:solidFill>
                <a:latin typeface="Arial" charset="0"/>
                <a:ea typeface="Arial" charset="0"/>
                <a:cs typeface="Arial" charset="0"/>
              </a:rPr>
              <a:t>Concerns </a:t>
            </a:r>
            <a:r>
              <a:rPr lang="en-US" sz="2000" dirty="0">
                <a:solidFill>
                  <a:schemeClr val="bg1"/>
                </a:solidFill>
                <a:latin typeface="Arial" charset="0"/>
                <a:ea typeface="Arial" charset="0"/>
                <a:cs typeface="Arial" charset="0"/>
              </a:rPr>
              <a:t>with </a:t>
            </a:r>
            <a:r>
              <a:rPr lang="en-US" sz="2000" dirty="0">
                <a:solidFill>
                  <a:schemeClr val="bg1"/>
                </a:solidFill>
                <a:latin typeface="Arial" charset="0"/>
                <a:ea typeface="Arial" charset="0"/>
                <a:cs typeface="Arial" charset="0"/>
              </a:rPr>
              <a:t>behavior, friends, getting along at school, school failure, bullying, anger, sadness, isolation, other</a:t>
            </a:r>
            <a:r>
              <a:rPr lang="en-US" sz="2000" dirty="0">
                <a:solidFill>
                  <a:schemeClr val="bg1"/>
                </a:solidFill>
                <a:latin typeface="Arial" charset="0"/>
                <a:ea typeface="Arial" charset="0"/>
                <a:cs typeface="Arial" charset="0"/>
              </a:rPr>
              <a:t>?</a:t>
            </a:r>
            <a:endParaRPr lang="en-US" sz="2000" dirty="0">
              <a:solidFill>
                <a:schemeClr val="bg1"/>
              </a:solidFill>
              <a:latin typeface="Arial" charset="0"/>
              <a:ea typeface="Arial" charset="0"/>
              <a:cs typeface="Arial" charset="0"/>
            </a:endParaRPr>
          </a:p>
          <a:p>
            <a:pPr algn="l">
              <a:spcBef>
                <a:spcPct val="50000"/>
              </a:spcBef>
            </a:pPr>
            <a:endParaRPr lang="en-US" sz="800" dirty="0">
              <a:solidFill>
                <a:schemeClr val="bg1"/>
              </a:solidFill>
              <a:latin typeface="Arial" charset="0"/>
              <a:ea typeface="Arial" charset="0"/>
              <a:cs typeface="Arial" charset="0"/>
            </a:endParaRPr>
          </a:p>
        </p:txBody>
      </p:sp>
      <p:sp>
        <p:nvSpPr>
          <p:cNvPr id="5" name="Text Box 9"/>
          <p:cNvSpPr txBox="1">
            <a:spLocks noChangeArrowheads="1"/>
          </p:cNvSpPr>
          <p:nvPr/>
        </p:nvSpPr>
        <p:spPr bwMode="auto">
          <a:xfrm>
            <a:off x="7679409" y="1707397"/>
            <a:ext cx="3913323" cy="3231654"/>
          </a:xfrm>
          <a:prstGeom prst="rect">
            <a:avLst/>
          </a:prstGeom>
          <a:solidFill>
            <a:schemeClr val="accent2"/>
          </a:solidFill>
          <a:ln w="9525">
            <a:noFill/>
            <a:miter lim="800000"/>
            <a:headEnd/>
            <a:tailEnd/>
          </a:ln>
        </p:spPr>
        <p:txBody>
          <a:bodyPr wrap="square" lIns="182880">
            <a:spAutoFit/>
          </a:bodyPr>
          <a:lstStyle/>
          <a:p>
            <a:pPr algn="l">
              <a:spcBef>
                <a:spcPct val="50000"/>
              </a:spcBef>
            </a:pPr>
            <a:r>
              <a:rPr lang="en-US" sz="2400" b="1" dirty="0">
                <a:solidFill>
                  <a:schemeClr val="accent4">
                    <a:lumMod val="50000"/>
                  </a:schemeClr>
                </a:solidFill>
                <a:latin typeface="Arial" charset="0"/>
                <a:ea typeface="Arial" charset="0"/>
                <a:cs typeface="Arial" charset="0"/>
              </a:rPr>
              <a:t>Ask! Patient:</a:t>
            </a:r>
          </a:p>
          <a:p>
            <a:pPr algn="l">
              <a:spcBef>
                <a:spcPct val="50000"/>
              </a:spcBef>
            </a:pPr>
            <a:r>
              <a:rPr lang="en-US" sz="2000" dirty="0">
                <a:solidFill>
                  <a:schemeClr val="bg1"/>
                </a:solidFill>
                <a:latin typeface="Arial" charset="0"/>
                <a:ea typeface="Arial" charset="0"/>
                <a:cs typeface="Arial" charset="0"/>
              </a:rPr>
              <a:t>Do you feel more like a girl, boy, neither, both?</a:t>
            </a:r>
          </a:p>
          <a:p>
            <a:pPr algn="l">
              <a:spcBef>
                <a:spcPct val="50000"/>
              </a:spcBef>
            </a:pPr>
            <a:r>
              <a:rPr lang="en-US" sz="2000" dirty="0">
                <a:solidFill>
                  <a:schemeClr val="bg1"/>
                </a:solidFill>
                <a:latin typeface="Arial" charset="0"/>
                <a:ea typeface="Arial" charset="0"/>
                <a:cs typeface="Arial" charset="0"/>
              </a:rPr>
              <a:t>How would you like to play, cut your hair, dress? </a:t>
            </a:r>
          </a:p>
          <a:p>
            <a:pPr algn="l">
              <a:spcBef>
                <a:spcPct val="50000"/>
              </a:spcBef>
            </a:pPr>
            <a:r>
              <a:rPr lang="en-US" sz="2000" dirty="0">
                <a:solidFill>
                  <a:schemeClr val="bg1"/>
                </a:solidFill>
                <a:latin typeface="Arial" charset="0"/>
                <a:ea typeface="Arial" charset="0"/>
                <a:cs typeface="Arial" charset="0"/>
              </a:rPr>
              <a:t>What name or pronoun (he for boy, she for girl) fits you? </a:t>
            </a:r>
          </a:p>
          <a:p>
            <a:pPr algn="l">
              <a:spcBef>
                <a:spcPct val="50000"/>
              </a:spcBef>
            </a:pPr>
            <a:endParaRPr lang="en-US" sz="2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98098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91000" y="4423612"/>
            <a:ext cx="6172200" cy="1371600"/>
          </a:xfrm>
          <a:prstGeom prst="roundRect">
            <a:avLst/>
          </a:prstGeom>
          <a:solidFill>
            <a:schemeClr val="accent4"/>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Arial" charset="0"/>
                <a:ea typeface="Arial" charset="0"/>
                <a:cs typeface="Arial" charset="0"/>
              </a:rPr>
              <a:t>  By age 4</a:t>
            </a:r>
          </a:p>
          <a:p>
            <a:pPr>
              <a:defRPr/>
            </a:pPr>
            <a:r>
              <a:rPr lang="en-US" sz="2400" dirty="0">
                <a:solidFill>
                  <a:srgbClr val="FFFFFF"/>
                </a:solidFill>
                <a:latin typeface="Arial" charset="0"/>
                <a:ea typeface="Arial" charset="0"/>
                <a:cs typeface="Arial" charset="0"/>
              </a:rPr>
              <a:t>  Gender identity is stable</a:t>
            </a:r>
          </a:p>
          <a:p>
            <a:pPr>
              <a:defRPr/>
            </a:pPr>
            <a:r>
              <a:rPr lang="en-US" sz="2400" dirty="0">
                <a:solidFill>
                  <a:srgbClr val="FFFFFF"/>
                </a:solidFill>
                <a:latin typeface="Arial" charset="0"/>
                <a:ea typeface="Arial" charset="0"/>
                <a:cs typeface="Arial" charset="0"/>
              </a:rPr>
              <a:t>  Recognize that gender is constant</a:t>
            </a:r>
          </a:p>
        </p:txBody>
      </p:sp>
      <p:sp>
        <p:nvSpPr>
          <p:cNvPr id="8" name="Rounded Rectangle 7"/>
          <p:cNvSpPr/>
          <p:nvPr/>
        </p:nvSpPr>
        <p:spPr>
          <a:xfrm>
            <a:off x="4191000" y="2747212"/>
            <a:ext cx="6172200" cy="1371600"/>
          </a:xfrm>
          <a:prstGeom prst="roundRect">
            <a:avLst/>
          </a:prstGeom>
          <a:solidFill>
            <a:schemeClr val="accent2"/>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Arial" charset="0"/>
                <a:ea typeface="Arial" charset="0"/>
                <a:cs typeface="Arial" charset="0"/>
              </a:rPr>
              <a:t> At 3 years old</a:t>
            </a:r>
          </a:p>
          <a:p>
            <a:pPr>
              <a:defRPr/>
            </a:pPr>
            <a:r>
              <a:rPr lang="en-US" sz="2400" dirty="0">
                <a:solidFill>
                  <a:srgbClr val="FFFFFF"/>
                </a:solidFill>
                <a:latin typeface="Arial" charset="0"/>
                <a:ea typeface="Arial" charset="0"/>
                <a:cs typeface="Arial" charset="0"/>
              </a:rPr>
              <a:t> Can label themselves as girl or boy</a:t>
            </a:r>
          </a:p>
        </p:txBody>
      </p:sp>
      <p:sp>
        <p:nvSpPr>
          <p:cNvPr id="6" name="Rounded Rectangle 5"/>
          <p:cNvSpPr/>
          <p:nvPr/>
        </p:nvSpPr>
        <p:spPr>
          <a:xfrm>
            <a:off x="4114800" y="1070812"/>
            <a:ext cx="6172200" cy="1371600"/>
          </a:xfrm>
          <a:prstGeom prst="roundRect">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latin typeface="Arial" charset="0"/>
                <a:ea typeface="Arial" charset="0"/>
                <a:cs typeface="Arial" charset="0"/>
              </a:rPr>
              <a:t>  Between ages 1 and 2</a:t>
            </a:r>
          </a:p>
          <a:p>
            <a:pPr>
              <a:defRPr/>
            </a:pPr>
            <a:r>
              <a:rPr lang="en-US" sz="2400" dirty="0">
                <a:solidFill>
                  <a:srgbClr val="FFFFFF"/>
                </a:solidFill>
                <a:latin typeface="Arial" charset="0"/>
                <a:ea typeface="Arial" charset="0"/>
                <a:cs typeface="Arial" charset="0"/>
              </a:rPr>
              <a:t>  Conscious of physical differences </a:t>
            </a:r>
            <a:r>
              <a:rPr lang="en-US" sz="2400" dirty="0" smtClean="0">
                <a:solidFill>
                  <a:srgbClr val="FFFFFF"/>
                </a:solidFill>
                <a:latin typeface="Arial" charset="0"/>
                <a:ea typeface="Arial" charset="0"/>
                <a:cs typeface="Arial" charset="0"/>
              </a:rPr>
              <a:t>  </a:t>
            </a:r>
          </a:p>
          <a:p>
            <a:pPr>
              <a:defRPr/>
            </a:pPr>
            <a:r>
              <a:rPr lang="en-US" sz="2400" dirty="0">
                <a:solidFill>
                  <a:srgbClr val="FFFFFF"/>
                </a:solidFill>
                <a:latin typeface="Arial" charset="0"/>
                <a:ea typeface="Arial" charset="0"/>
                <a:cs typeface="Arial" charset="0"/>
              </a:rPr>
              <a:t> </a:t>
            </a:r>
            <a:r>
              <a:rPr lang="en-US" sz="2400" dirty="0" smtClean="0">
                <a:solidFill>
                  <a:srgbClr val="FFFFFF"/>
                </a:solidFill>
                <a:latin typeface="Arial" charset="0"/>
                <a:ea typeface="Arial" charset="0"/>
                <a:cs typeface="Arial" charset="0"/>
              </a:rPr>
              <a:t> between </a:t>
            </a:r>
            <a:r>
              <a:rPr lang="en-US" sz="2400" dirty="0">
                <a:solidFill>
                  <a:srgbClr val="FFFFFF"/>
                </a:solidFill>
                <a:latin typeface="Arial" charset="0"/>
                <a:ea typeface="Arial" charset="0"/>
                <a:cs typeface="Arial" charset="0"/>
              </a:rPr>
              <a:t>sexes</a:t>
            </a:r>
          </a:p>
        </p:txBody>
      </p:sp>
      <p:sp>
        <p:nvSpPr>
          <p:cNvPr id="24587" name="Rectangle 2"/>
          <p:cNvSpPr>
            <a:spLocks noGrp="1" noRot="1" noChangeArrowheads="1"/>
          </p:cNvSpPr>
          <p:nvPr>
            <p:ph type="title"/>
          </p:nvPr>
        </p:nvSpPr>
        <p:spPr/>
        <p:txBody>
          <a:bodyPr/>
          <a:lstStyle/>
          <a:p>
            <a:r>
              <a:rPr lang="en-US" smtClean="0"/>
              <a:t>Awareness of Gender Identity</a:t>
            </a:r>
            <a:endParaRPr lang="en-US" dirty="0" smtClean="0"/>
          </a:p>
        </p:txBody>
      </p:sp>
      <p:pic>
        <p:nvPicPr>
          <p:cNvPr id="4" name="Picture 3" descr="untitled.bmp"/>
          <p:cNvPicPr>
            <a:picLocks noChangeAspect="1"/>
          </p:cNvPicPr>
          <p:nvPr/>
        </p:nvPicPr>
        <p:blipFill>
          <a:blip r:embed="rId3" cstate="print"/>
          <a:stretch>
            <a:fillRect/>
          </a:stretch>
        </p:blipFill>
        <p:spPr>
          <a:xfrm>
            <a:off x="9364579" y="899249"/>
            <a:ext cx="1447800" cy="159258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7" name="Picture 6" descr="3 year old.jpg"/>
          <p:cNvPicPr>
            <a:picLocks noChangeAspect="1"/>
          </p:cNvPicPr>
          <p:nvPr/>
        </p:nvPicPr>
        <p:blipFill>
          <a:blip r:embed="rId4" cstate="print"/>
          <a:stretch>
            <a:fillRect/>
          </a:stretch>
        </p:blipFill>
        <p:spPr>
          <a:xfrm>
            <a:off x="9364579" y="2651849"/>
            <a:ext cx="1524000" cy="1524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Picture 8" descr="1432cameron.jpg"/>
          <p:cNvPicPr>
            <a:picLocks noChangeAspect="1"/>
          </p:cNvPicPr>
          <p:nvPr/>
        </p:nvPicPr>
        <p:blipFill>
          <a:blip r:embed="rId5" cstate="print"/>
          <a:stretch>
            <a:fillRect/>
          </a:stretch>
        </p:blipFill>
        <p:spPr>
          <a:xfrm>
            <a:off x="9362945" y="4328249"/>
            <a:ext cx="1556678" cy="1524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6893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altLang="en-US" dirty="0" smtClean="0"/>
              <a:t>Asking About Sexual Attraction</a:t>
            </a:r>
          </a:p>
        </p:txBody>
      </p:sp>
      <p:sp>
        <p:nvSpPr>
          <p:cNvPr id="32771" name="Content Placeholder 2"/>
          <p:cNvSpPr>
            <a:spLocks noGrp="1"/>
          </p:cNvSpPr>
          <p:nvPr>
            <p:ph sz="quarter" idx="10"/>
          </p:nvPr>
        </p:nvSpPr>
        <p:spPr>
          <a:xfrm>
            <a:off x="3690771" y="1457820"/>
            <a:ext cx="7555832" cy="4267200"/>
          </a:xfrm>
        </p:spPr>
        <p:txBody>
          <a:bodyPr>
            <a:noAutofit/>
          </a:bodyPr>
          <a:lstStyle/>
          <a:p>
            <a:r>
              <a:rPr lang="en-US" dirty="0"/>
              <a:t>Are you attracted to people of:</a:t>
            </a:r>
          </a:p>
          <a:p>
            <a:pPr lvl="1">
              <a:lnSpc>
                <a:spcPct val="110000"/>
              </a:lnSpc>
            </a:pPr>
            <a:r>
              <a:rPr lang="en-US" sz="2000" dirty="0"/>
              <a:t>Same sex/gender</a:t>
            </a:r>
          </a:p>
          <a:p>
            <a:pPr lvl="1"/>
            <a:r>
              <a:rPr lang="en-US" sz="2000" dirty="0"/>
              <a:t>Different sex/gender</a:t>
            </a:r>
          </a:p>
          <a:p>
            <a:pPr lvl="1"/>
            <a:r>
              <a:rPr lang="en-US" sz="2000" dirty="0"/>
              <a:t>Both or all genders/sexes</a:t>
            </a:r>
          </a:p>
          <a:p>
            <a:pPr lvl="1"/>
            <a:r>
              <a:rPr lang="en-US" sz="2000" dirty="0"/>
              <a:t>Nobody</a:t>
            </a:r>
          </a:p>
          <a:p>
            <a:pPr lvl="1"/>
            <a:r>
              <a:rPr lang="en-US" sz="2000" dirty="0"/>
              <a:t>Not sure </a:t>
            </a:r>
            <a:r>
              <a:rPr lang="en-US" sz="2000" dirty="0" smtClean="0"/>
              <a:t>yet</a:t>
            </a:r>
            <a:endParaRPr lang="en-US" sz="2000" dirty="0"/>
          </a:p>
          <a:p>
            <a:r>
              <a:rPr lang="en-US" dirty="0"/>
              <a:t>How comfortable do you </a:t>
            </a:r>
            <a:r>
              <a:rPr lang="en-US" dirty="0" smtClean="0"/>
              <a:t/>
            </a:r>
            <a:br>
              <a:rPr lang="en-US" dirty="0" smtClean="0"/>
            </a:br>
            <a:r>
              <a:rPr lang="en-US" dirty="0" smtClean="0"/>
              <a:t>feel </a:t>
            </a:r>
            <a:r>
              <a:rPr lang="en-US" dirty="0"/>
              <a:t>with this/these </a:t>
            </a:r>
            <a:r>
              <a:rPr lang="en-US" dirty="0" smtClean="0"/>
              <a:t/>
            </a:r>
            <a:br>
              <a:rPr lang="en-US" dirty="0" smtClean="0"/>
            </a:br>
            <a:r>
              <a:rPr lang="en-US" dirty="0" smtClean="0"/>
              <a:t>attractions?</a:t>
            </a:r>
            <a:endParaRPr lang="en-US" sz="2000" dirty="0"/>
          </a:p>
          <a:p>
            <a:r>
              <a:rPr lang="en-US" dirty="0"/>
              <a:t>Have you told your family </a:t>
            </a:r>
            <a:r>
              <a:rPr lang="en-US" dirty="0" smtClean="0"/>
              <a:t/>
            </a:r>
            <a:br>
              <a:rPr lang="en-US" dirty="0" smtClean="0"/>
            </a:br>
            <a:r>
              <a:rPr lang="en-US" dirty="0" smtClean="0"/>
              <a:t>or </a:t>
            </a:r>
            <a:r>
              <a:rPr lang="en-US" dirty="0"/>
              <a:t>friends about this/these </a:t>
            </a:r>
            <a:r>
              <a:rPr lang="en-US" dirty="0" smtClean="0"/>
              <a:t/>
            </a:r>
            <a:br>
              <a:rPr lang="en-US" dirty="0" smtClean="0"/>
            </a:br>
            <a:r>
              <a:rPr lang="en-US" dirty="0" smtClean="0"/>
              <a:t>attractions</a:t>
            </a:r>
            <a:r>
              <a:rPr lang="en-US" dirty="0"/>
              <a:t>?</a:t>
            </a:r>
          </a:p>
          <a:p>
            <a:endParaRPr lang="en-US" dirty="0" smtClean="0"/>
          </a:p>
        </p:txBody>
      </p:sp>
      <p:pic>
        <p:nvPicPr>
          <p:cNvPr id="3174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081" y="1753625"/>
            <a:ext cx="3924300"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rrowheads="1"/>
          </p:cNvSpPr>
          <p:nvPr>
            <p:ph type="title"/>
          </p:nvPr>
        </p:nvSpPr>
        <p:spPr/>
        <p:txBody>
          <a:bodyPr/>
          <a:lstStyle/>
          <a:p>
            <a:r>
              <a:rPr lang="en-US" smtClean="0"/>
              <a:t>Objectives</a:t>
            </a:r>
            <a:endParaRPr lang="en-US" dirty="0" smtClean="0"/>
          </a:p>
        </p:txBody>
      </p:sp>
      <p:sp>
        <p:nvSpPr>
          <p:cNvPr id="10243" name="Rectangle 3"/>
          <p:cNvSpPr>
            <a:spLocks noGrp="1" noChangeArrowheads="1"/>
          </p:cNvSpPr>
          <p:nvPr>
            <p:ph sz="quarter" idx="10"/>
          </p:nvPr>
        </p:nvSpPr>
        <p:spPr>
          <a:xfrm>
            <a:off x="3783761" y="2116810"/>
            <a:ext cx="7555832" cy="4267200"/>
          </a:xfrm>
        </p:spPr>
        <p:txBody>
          <a:bodyPr>
            <a:normAutofit lnSpcReduction="10000"/>
          </a:bodyPr>
          <a:lstStyle/>
          <a:p>
            <a:pPr lvl="0"/>
            <a:r>
              <a:rPr lang="en-US" dirty="0"/>
              <a:t>Define terms and discuss elements of LGBTQ-friendly health care delivery </a:t>
            </a:r>
            <a:endParaRPr lang="en-US" dirty="0" smtClean="0"/>
          </a:p>
          <a:p>
            <a:pPr lvl="0"/>
            <a:endParaRPr lang="en-US" dirty="0"/>
          </a:p>
          <a:p>
            <a:pPr lvl="0"/>
            <a:r>
              <a:rPr lang="en-US" dirty="0"/>
              <a:t>Explain how homophobia creates disparities and contributes to LGBTQ health outcomes </a:t>
            </a:r>
            <a:endParaRPr lang="en-US" dirty="0" smtClean="0"/>
          </a:p>
          <a:p>
            <a:pPr lvl="0"/>
            <a:endParaRPr lang="en-US" dirty="0"/>
          </a:p>
          <a:p>
            <a:pPr lvl="0"/>
            <a:r>
              <a:rPr lang="en-US" dirty="0"/>
              <a:t>Describe health risks and protective factors in order to conduct appropriate health screenings for </a:t>
            </a:r>
            <a:r>
              <a:rPr lang="en-US" dirty="0" smtClean="0"/>
              <a:t>patients</a:t>
            </a:r>
          </a:p>
          <a:p>
            <a:pPr lvl="0"/>
            <a:endParaRPr lang="en-US" dirty="0"/>
          </a:p>
          <a:p>
            <a:pPr lvl="0"/>
            <a:r>
              <a:rPr lang="en-US" dirty="0"/>
              <a:t>Identify resources and provide referrals to appropriate specialists</a:t>
            </a:r>
          </a:p>
          <a:p>
            <a:endParaRPr lang="en-US" sz="2600" dirty="0"/>
          </a:p>
          <a:p>
            <a:pPr lvl="1"/>
            <a:endParaRPr lang="en-US" sz="2400" dirty="0"/>
          </a:p>
          <a:p>
            <a:pPr lvl="1"/>
            <a:endParaRPr lang="en-US" sz="2400" dirty="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Awareness of Sexual Orientation</a:t>
            </a:r>
          </a:p>
        </p:txBody>
      </p:sp>
      <p:sp>
        <p:nvSpPr>
          <p:cNvPr id="18436" name="Content Placeholder 4"/>
          <p:cNvSpPr>
            <a:spLocks noGrp="1"/>
          </p:cNvSpPr>
          <p:nvPr>
            <p:ph sz="quarter" idx="10"/>
          </p:nvPr>
        </p:nvSpPr>
        <p:spPr/>
        <p:txBody>
          <a:bodyPr>
            <a:normAutofit lnSpcReduction="10000"/>
          </a:bodyPr>
          <a:lstStyle/>
          <a:p>
            <a:r>
              <a:rPr lang="en-US" dirty="0" smtClean="0"/>
              <a:t>Sexual minority youth are coming out at younger ages</a:t>
            </a:r>
          </a:p>
          <a:p>
            <a:pPr lvl="1"/>
            <a:r>
              <a:rPr lang="en-US" dirty="0" smtClean="0"/>
              <a:t>Human Rights Campaign</a:t>
            </a:r>
          </a:p>
          <a:p>
            <a:pPr lvl="2"/>
            <a:r>
              <a:rPr lang="en-US" dirty="0" smtClean="0"/>
              <a:t>10,000 13- to 17-year-olds in 2012</a:t>
            </a:r>
          </a:p>
          <a:p>
            <a:r>
              <a:rPr lang="en-US" dirty="0" smtClean="0"/>
              <a:t>Awareness of same-sex attraction is age 9</a:t>
            </a:r>
          </a:p>
          <a:p>
            <a:r>
              <a:rPr lang="en-US" dirty="0" smtClean="0"/>
              <a:t>Disclosure is at age 16 years*</a:t>
            </a:r>
          </a:p>
          <a:p>
            <a:r>
              <a:rPr lang="en-US" dirty="0" smtClean="0"/>
              <a:t>Each youth has unique experience</a:t>
            </a:r>
          </a:p>
          <a:p>
            <a:r>
              <a:rPr lang="en-US" dirty="0" smtClean="0"/>
              <a:t>Time in development</a:t>
            </a:r>
          </a:p>
          <a:p>
            <a:pPr lvl="1"/>
            <a:r>
              <a:rPr lang="en-US" dirty="0" smtClean="0"/>
              <a:t>Exploration</a:t>
            </a:r>
          </a:p>
          <a:p>
            <a:pPr lvl="1"/>
            <a:r>
              <a:rPr lang="en-US" dirty="0" smtClean="0"/>
              <a:t>Risk taking</a:t>
            </a:r>
          </a:p>
          <a:p>
            <a:pPr lvl="1"/>
            <a:r>
              <a:rPr lang="en-US" dirty="0" smtClean="0"/>
              <a:t>Added support</a:t>
            </a:r>
          </a:p>
          <a:p>
            <a:pPr lvl="1"/>
            <a:endParaRPr lang="en-US" dirty="0" smtClean="0"/>
          </a:p>
          <a:p>
            <a:pPr lvl="1"/>
            <a:endParaRPr lang="en-US" dirty="0" smtClean="0"/>
          </a:p>
        </p:txBody>
      </p:sp>
      <p:pic>
        <p:nvPicPr>
          <p:cNvPr id="16387" name="Picture 2" descr="http://www.diversityinc.com/wp-content/uploads/2013/03/VFN-ComeOutInSupportofgaymarrai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4882" y="3768673"/>
            <a:ext cx="2872945" cy="2362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314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rrowheads="1"/>
          </p:cNvSpPr>
          <p:nvPr>
            <p:ph type="title"/>
          </p:nvPr>
        </p:nvSpPr>
        <p:spPr/>
        <p:txBody>
          <a:bodyPr/>
          <a:lstStyle/>
          <a:p>
            <a:r>
              <a:rPr lang="en-US" smtClean="0"/>
              <a:t>Determinants of Sexual Orientation</a:t>
            </a:r>
            <a:endParaRPr lang="en-US" dirty="0" smtClean="0"/>
          </a:p>
        </p:txBody>
      </p:sp>
      <p:sp>
        <p:nvSpPr>
          <p:cNvPr id="33795" name="Rectangle 3"/>
          <p:cNvSpPr>
            <a:spLocks noGrp="1" noChangeArrowheads="1"/>
          </p:cNvSpPr>
          <p:nvPr>
            <p:ph sz="quarter" idx="10"/>
          </p:nvPr>
        </p:nvSpPr>
        <p:spPr>
          <a:xfrm>
            <a:off x="3737266" y="1667359"/>
            <a:ext cx="7555832" cy="4267200"/>
          </a:xfrm>
        </p:spPr>
        <p:txBody>
          <a:bodyPr>
            <a:normAutofit lnSpcReduction="10000"/>
          </a:bodyPr>
          <a:lstStyle/>
          <a:p>
            <a:r>
              <a:rPr lang="en-US" dirty="0" smtClean="0"/>
              <a:t>Sexual orientation is not a “choice”</a:t>
            </a:r>
          </a:p>
          <a:p>
            <a:endParaRPr lang="en-US" dirty="0" smtClean="0"/>
          </a:p>
          <a:p>
            <a:r>
              <a:rPr lang="en-US" dirty="0" smtClean="0"/>
              <a:t>Most likely determined by combination of influences:</a:t>
            </a:r>
          </a:p>
          <a:p>
            <a:pPr lvl="1"/>
            <a:r>
              <a:rPr lang="en-US" dirty="0" smtClean="0"/>
              <a:t>Genetic, hormonal, environmental </a:t>
            </a:r>
          </a:p>
          <a:p>
            <a:pPr lvl="1"/>
            <a:endParaRPr lang="en-US" dirty="0" smtClean="0"/>
          </a:p>
          <a:p>
            <a:r>
              <a:rPr lang="en-US" dirty="0" smtClean="0"/>
              <a:t>More important to focus on</a:t>
            </a:r>
          </a:p>
          <a:p>
            <a:pPr lvl="1"/>
            <a:r>
              <a:rPr lang="en-US" dirty="0" smtClean="0"/>
              <a:t>Sexuality, relationships, intimacy is an expected part of development</a:t>
            </a:r>
          </a:p>
          <a:p>
            <a:pPr lvl="1"/>
            <a:r>
              <a:rPr lang="en-US" dirty="0" smtClean="0"/>
              <a:t>How does patient feel about their sexuality?</a:t>
            </a:r>
          </a:p>
          <a:p>
            <a:pPr lvl="1"/>
            <a:r>
              <a:rPr lang="en-US" dirty="0" smtClean="0"/>
              <a:t>How does family or community support this aspect of selfhood?</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LGB Prevalence YRBS 2015</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426967073"/>
              </p:ext>
            </p:extLst>
          </p:nvPr>
        </p:nvGraphicFramePr>
        <p:xfrm>
          <a:off x="3810000" y="1290828"/>
          <a:ext cx="7772400" cy="4267200"/>
        </p:xfrm>
        <a:graphic>
          <a:graphicData uri="http://schemas.openxmlformats.org/drawingml/2006/table">
            <a:tbl>
              <a:tblPr firstRow="1" bandRow="1">
                <a:tableStyleId>{21E4AEA4-8DFA-4A89-87EB-49C32662AFE0}</a:tableStyleId>
              </a:tblPr>
              <a:tblGrid>
                <a:gridCol w="3581400"/>
                <a:gridCol w="2362200"/>
                <a:gridCol w="1828800"/>
              </a:tblGrid>
              <a:tr h="853440">
                <a:tc>
                  <a:txBody>
                    <a:bodyPr/>
                    <a:lstStyle/>
                    <a:p>
                      <a:pPr algn="ctr"/>
                      <a:r>
                        <a:rPr lang="en-US" sz="2800" dirty="0" smtClean="0">
                          <a:latin typeface="Arial" charset="0"/>
                          <a:ea typeface="Arial" charset="0"/>
                          <a:cs typeface="Arial" charset="0"/>
                        </a:rPr>
                        <a:t>Sexual</a:t>
                      </a:r>
                      <a:r>
                        <a:rPr lang="en-US" sz="2800" baseline="0" dirty="0" smtClean="0">
                          <a:latin typeface="Arial" charset="0"/>
                          <a:ea typeface="Arial" charset="0"/>
                          <a:cs typeface="Arial" charset="0"/>
                        </a:rPr>
                        <a:t> </a:t>
                      </a:r>
                      <a:r>
                        <a:rPr lang="en-US" sz="2800" baseline="0" dirty="0" smtClean="0">
                          <a:latin typeface="Arial" charset="0"/>
                          <a:ea typeface="Arial" charset="0"/>
                          <a:cs typeface="Arial" charset="0"/>
                        </a:rPr>
                        <a:t>Identity</a:t>
                      </a:r>
                      <a:endParaRPr lang="en-US" sz="2800" baseline="0" dirty="0" smtClean="0">
                        <a:latin typeface="Arial" charset="0"/>
                        <a:ea typeface="Arial" charset="0"/>
                        <a:cs typeface="Arial" charset="0"/>
                      </a:endParaRPr>
                    </a:p>
                  </a:txBody>
                  <a:tcPr anchor="ctr"/>
                </a:tc>
                <a:tc>
                  <a:txBody>
                    <a:bodyPr/>
                    <a:lstStyle/>
                    <a:p>
                      <a:pPr algn="ctr"/>
                      <a:r>
                        <a:rPr lang="en-US" sz="2800" dirty="0" smtClean="0">
                          <a:latin typeface="Arial" charset="0"/>
                          <a:ea typeface="Arial" charset="0"/>
                          <a:cs typeface="Arial" charset="0"/>
                        </a:rPr>
                        <a:t>%</a:t>
                      </a:r>
                      <a:endParaRPr lang="en-US" sz="2800" dirty="0">
                        <a:latin typeface="Arial" charset="0"/>
                        <a:ea typeface="Arial" charset="0"/>
                        <a:cs typeface="Arial" charset="0"/>
                      </a:endParaRPr>
                    </a:p>
                  </a:txBody>
                  <a:tcPr anchor="ctr"/>
                </a:tc>
                <a:tc>
                  <a:txBody>
                    <a:bodyPr/>
                    <a:lstStyle/>
                    <a:p>
                      <a:pPr algn="ctr"/>
                      <a:r>
                        <a:rPr lang="en-US" sz="2800" dirty="0" smtClean="0">
                          <a:latin typeface="Arial" charset="0"/>
                          <a:ea typeface="Arial" charset="0"/>
                          <a:cs typeface="Arial" charset="0"/>
                        </a:rPr>
                        <a:t>No.</a:t>
                      </a:r>
                    </a:p>
                  </a:txBody>
                  <a:tcPr anchor="ctr"/>
                </a:tc>
              </a:tr>
              <a:tr h="853440">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Heterosexual</a:t>
                      </a:r>
                      <a:endParaRPr lang="en-US" sz="2400"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88.8%</a:t>
                      </a:r>
                      <a:endParaRPr lang="en-US" sz="2400"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12, 954</a:t>
                      </a:r>
                      <a:endParaRPr lang="en-US" sz="2400" dirty="0">
                        <a:latin typeface="Arial" charset="0"/>
                        <a:ea typeface="Arial" charset="0"/>
                        <a:cs typeface="Arial" charset="0"/>
                      </a:endParaRPr>
                    </a:p>
                  </a:txBody>
                  <a:tcPr/>
                </a:tc>
              </a:tr>
              <a:tr h="853440">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Gay/Lesbian</a:t>
                      </a:r>
                      <a:endParaRPr lang="en-US" sz="2400" b="1"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2%</a:t>
                      </a:r>
                      <a:endParaRPr lang="en-US" sz="2400" b="1"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324</a:t>
                      </a:r>
                      <a:endParaRPr lang="en-US" sz="2400" b="1" dirty="0">
                        <a:latin typeface="Arial" charset="0"/>
                        <a:ea typeface="Arial" charset="0"/>
                        <a:cs typeface="Arial" charset="0"/>
                      </a:endParaRPr>
                    </a:p>
                  </a:txBody>
                  <a:tcPr/>
                </a:tc>
              </a:tr>
              <a:tr h="853440">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Bisexual</a:t>
                      </a:r>
                      <a:endParaRPr lang="en-US" sz="2400" b="1"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6%</a:t>
                      </a:r>
                      <a:endParaRPr lang="en-US" sz="2400" b="1"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922</a:t>
                      </a:r>
                      <a:endParaRPr lang="en-US" sz="2400" b="1" dirty="0">
                        <a:latin typeface="Arial" charset="0"/>
                        <a:ea typeface="Arial" charset="0"/>
                        <a:cs typeface="Arial" charset="0"/>
                      </a:endParaRPr>
                    </a:p>
                  </a:txBody>
                  <a:tcPr/>
                </a:tc>
              </a:tr>
              <a:tr h="853440">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Not sure</a:t>
                      </a:r>
                      <a:endParaRPr lang="en-US" sz="2400"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3.2%</a:t>
                      </a:r>
                      <a:endParaRPr lang="en-US" sz="2400" dirty="0">
                        <a:latin typeface="Arial" charset="0"/>
                        <a:ea typeface="Arial" charset="0"/>
                        <a:cs typeface="Arial" charset="0"/>
                      </a:endParaRPr>
                    </a:p>
                  </a:txBody>
                  <a:tcPr/>
                </a:tc>
                <a:tc>
                  <a:txBody>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503</a:t>
                      </a:r>
                      <a:endParaRPr lang="en-US" sz="2400" dirty="0">
                        <a:latin typeface="Arial" charset="0"/>
                        <a:ea typeface="Arial" charset="0"/>
                        <a:cs typeface="Arial" charset="0"/>
                      </a:endParaRPr>
                    </a:p>
                  </a:txBody>
                  <a:tcPr/>
                </a:tc>
              </a:tr>
            </a:tbl>
          </a:graphicData>
        </a:graphic>
      </p:graphicFrame>
      <p:sp>
        <p:nvSpPr>
          <p:cNvPr id="7" name="Rectangle 6"/>
          <p:cNvSpPr/>
          <p:nvPr/>
        </p:nvSpPr>
        <p:spPr>
          <a:xfrm>
            <a:off x="3810000" y="5725020"/>
            <a:ext cx="5562600" cy="307777"/>
          </a:xfrm>
          <a:prstGeom prst="rect">
            <a:avLst/>
          </a:prstGeom>
        </p:spPr>
        <p:txBody>
          <a:bodyPr wrap="square">
            <a:spAutoFit/>
          </a:bodyPr>
          <a:lstStyle/>
          <a:p>
            <a:r>
              <a:rPr lang="en-US" sz="1400" dirty="0">
                <a:latin typeface="Arial" charset="0"/>
                <a:ea typeface="Arial" charset="0"/>
                <a:cs typeface="Arial" charset="0"/>
              </a:rPr>
              <a:t>Source:  MMWR, August 12, 2016, Volume 65, No.9</a:t>
            </a:r>
          </a:p>
        </p:txBody>
      </p:sp>
    </p:spTree>
    <p:extLst>
      <p:ext uri="{BB962C8B-B14F-4D97-AF65-F5344CB8AC3E}">
        <p14:creationId xmlns:p14="http://schemas.microsoft.com/office/powerpoint/2010/main" val="2134314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94393"/>
            <a:ext cx="8213030" cy="1293899"/>
          </a:xfrm>
        </p:spPr>
        <p:txBody>
          <a:bodyPr>
            <a:normAutofit/>
          </a:bodyPr>
          <a:lstStyle/>
          <a:p>
            <a:r>
              <a:rPr lang="en-US" sz="3600" dirty="0" smtClean="0">
                <a:solidFill>
                  <a:schemeClr val="accent1"/>
                </a:solidFill>
              </a:rPr>
              <a:t>States/Districts Asking About Sexual Orientation, YRBS 1995-2015</a:t>
            </a:r>
            <a:endParaRPr lang="en-US" sz="3600" dirty="0">
              <a:solidFill>
                <a:schemeClr val="accent1"/>
              </a:solidFill>
            </a:endParaRPr>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1633881305"/>
              </p:ext>
            </p:extLst>
          </p:nvPr>
        </p:nvGraphicFramePr>
        <p:xfrm>
          <a:off x="3810000" y="1603563"/>
          <a:ext cx="7662620" cy="445161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949484" y="6186407"/>
            <a:ext cx="5562600" cy="307777"/>
          </a:xfrm>
          <a:prstGeom prst="rect">
            <a:avLst/>
          </a:prstGeom>
        </p:spPr>
        <p:txBody>
          <a:bodyPr wrap="square">
            <a:spAutoFit/>
          </a:bodyPr>
          <a:lstStyle/>
          <a:p>
            <a:r>
              <a:rPr lang="en-US" sz="1400" dirty="0">
                <a:latin typeface="Arial" charset="0"/>
                <a:ea typeface="Arial" charset="0"/>
                <a:cs typeface="Arial" charset="0"/>
              </a:rPr>
              <a:t>Source:  MMWR, August 12, 2016, Volume 65, No.9</a:t>
            </a:r>
          </a:p>
        </p:txBody>
      </p:sp>
    </p:spTree>
    <p:extLst>
      <p:ext uri="{BB962C8B-B14F-4D97-AF65-F5344CB8AC3E}">
        <p14:creationId xmlns:p14="http://schemas.microsoft.com/office/powerpoint/2010/main" val="1022723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Sexual Orientation and Gender Identity of </a:t>
            </a:r>
            <a:br>
              <a:rPr lang="en-US" dirty="0" smtClean="0"/>
            </a:br>
            <a:r>
              <a:rPr lang="en-US" dirty="0" smtClean="0"/>
              <a:t>Middle School Students</a:t>
            </a:r>
            <a:endParaRPr lang="en-US" dirty="0"/>
          </a:p>
        </p:txBody>
      </p:sp>
      <p:pic>
        <p:nvPicPr>
          <p:cNvPr id="4" name="Content Placeholder 3" descr="Screen shot 2014-10-01 at 2.00.01 AM.png"/>
          <p:cNvPicPr>
            <a:picLocks noGrp="1" noChangeAspect="1"/>
          </p:cNvPicPr>
          <p:nvPr>
            <p:ph sz="quarter" idx="10"/>
          </p:nvPr>
        </p:nvPicPr>
        <p:blipFill rotWithShape="1">
          <a:blip r:embed="rId3"/>
          <a:srcRect t="6565" r="44917"/>
          <a:stretch/>
        </p:blipFill>
        <p:spPr>
          <a:xfrm>
            <a:off x="3626603" y="916616"/>
            <a:ext cx="7919634" cy="4808404"/>
          </a:xfrm>
        </p:spPr>
      </p:pic>
      <p:sp>
        <p:nvSpPr>
          <p:cNvPr id="6" name="TextBox 5"/>
          <p:cNvSpPr txBox="1"/>
          <p:nvPr/>
        </p:nvSpPr>
        <p:spPr>
          <a:xfrm>
            <a:off x="3626603" y="5756016"/>
            <a:ext cx="5943600" cy="461665"/>
          </a:xfrm>
          <a:prstGeom prst="rect">
            <a:avLst/>
          </a:prstGeom>
          <a:noFill/>
        </p:spPr>
        <p:txBody>
          <a:bodyPr wrap="square" rtlCol="0">
            <a:spAutoFit/>
          </a:bodyPr>
          <a:lstStyle/>
          <a:p>
            <a:r>
              <a:rPr lang="en-US" sz="1200" dirty="0">
                <a:latin typeface="Arial" charset="0"/>
                <a:ea typeface="Arial" charset="0"/>
                <a:cs typeface="Arial" charset="0"/>
              </a:rPr>
              <a:t>Shields JP, et al. “Estimating population size and demographic characteristic of LGBT youth in middle schools.” J </a:t>
            </a:r>
            <a:r>
              <a:rPr lang="en-US" sz="1200" dirty="0" err="1">
                <a:latin typeface="Arial" charset="0"/>
                <a:ea typeface="Arial" charset="0"/>
                <a:cs typeface="Arial" charset="0"/>
              </a:rPr>
              <a:t>Adol</a:t>
            </a:r>
            <a:r>
              <a:rPr lang="en-US" sz="1200" dirty="0">
                <a:latin typeface="Arial" charset="0"/>
                <a:ea typeface="Arial" charset="0"/>
                <a:cs typeface="Arial" charset="0"/>
              </a:rPr>
              <a:t> </a:t>
            </a:r>
            <a:r>
              <a:rPr lang="en-US" sz="1200" dirty="0" err="1">
                <a:latin typeface="Arial" charset="0"/>
                <a:ea typeface="Arial" charset="0"/>
                <a:cs typeface="Arial" charset="0"/>
              </a:rPr>
              <a:t>Hlth</a:t>
            </a:r>
            <a:r>
              <a:rPr lang="en-US" sz="1200" dirty="0">
                <a:latin typeface="Arial" charset="0"/>
                <a:ea typeface="Arial" charset="0"/>
                <a:cs typeface="Arial" charset="0"/>
              </a:rPr>
              <a:t>. 2013:248-50.</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1590731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rrowheads="1"/>
          </p:cNvSpPr>
          <p:nvPr>
            <p:ph type="title"/>
          </p:nvPr>
        </p:nvSpPr>
        <p:spPr/>
        <p:txBody>
          <a:bodyPr/>
          <a:lstStyle/>
          <a:p>
            <a:r>
              <a:rPr lang="en-US" dirty="0" smtClean="0"/>
              <a:t>Asking About Sexual Behaviors</a:t>
            </a:r>
          </a:p>
        </p:txBody>
      </p:sp>
      <p:sp>
        <p:nvSpPr>
          <p:cNvPr id="38915" name="Rectangle 3"/>
          <p:cNvSpPr>
            <a:spLocks noGrp="1" noChangeArrowheads="1"/>
          </p:cNvSpPr>
          <p:nvPr>
            <p:ph sz="quarter" idx="10"/>
          </p:nvPr>
        </p:nvSpPr>
        <p:spPr>
          <a:xfrm>
            <a:off x="3651143" y="1457820"/>
            <a:ext cx="8001000" cy="4267200"/>
          </a:xfrm>
        </p:spPr>
        <p:txBody>
          <a:bodyPr/>
          <a:lstStyle/>
          <a:p>
            <a:r>
              <a:rPr lang="en-US" dirty="0" smtClean="0"/>
              <a:t>Need to be sensitive AND specific</a:t>
            </a:r>
          </a:p>
          <a:p>
            <a:pPr lvl="1"/>
            <a:r>
              <a:rPr lang="en-US" dirty="0" smtClean="0"/>
              <a:t>Younger kids</a:t>
            </a:r>
          </a:p>
          <a:p>
            <a:pPr lvl="2"/>
            <a:r>
              <a:rPr lang="en-US" dirty="0" smtClean="0"/>
              <a:t>Have you held hands or cuddled?</a:t>
            </a:r>
          </a:p>
          <a:p>
            <a:pPr lvl="2"/>
            <a:r>
              <a:rPr lang="en-US" dirty="0" smtClean="0"/>
              <a:t>Have you kissed or touched each other’s private parts?</a:t>
            </a:r>
          </a:p>
          <a:p>
            <a:pPr lvl="2"/>
            <a:r>
              <a:rPr lang="en-US" dirty="0" smtClean="0"/>
              <a:t>……</a:t>
            </a:r>
          </a:p>
          <a:p>
            <a:pPr lvl="1"/>
            <a:r>
              <a:rPr lang="en-US" dirty="0" smtClean="0"/>
              <a:t>Older teens</a:t>
            </a:r>
          </a:p>
          <a:p>
            <a:pPr lvl="2"/>
            <a:r>
              <a:rPr lang="en-US" dirty="0" smtClean="0"/>
              <a:t>Have you ever had: oral sex, vaginal sex, anal sex?</a:t>
            </a:r>
          </a:p>
          <a:p>
            <a:pPr lvl="2"/>
            <a:r>
              <a:rPr lang="en-US" dirty="0" smtClean="0"/>
              <a:t>What parts went where?</a:t>
            </a:r>
          </a:p>
          <a:p>
            <a:pPr lvl="2"/>
            <a:r>
              <a:rPr lang="en-US" dirty="0" smtClean="0"/>
              <a:t>Did you put your penis in his/her vagina, butt, or mouth?</a:t>
            </a:r>
          </a:p>
          <a:p>
            <a:pPr lvl="2"/>
            <a:r>
              <a:rPr lang="en-US" dirty="0" smtClean="0"/>
              <a:t>Did you take his/her penis in your vagina, butt, or mouth?</a:t>
            </a:r>
          </a:p>
          <a:p>
            <a:pPr lvl="1"/>
            <a:endParaRPr lang="en-US" dirty="0" smtClean="0"/>
          </a:p>
        </p:txBody>
      </p:sp>
    </p:spTree>
    <p:extLst>
      <p:ext uri="{BB962C8B-B14F-4D97-AF65-F5344CB8AC3E}">
        <p14:creationId xmlns:p14="http://schemas.microsoft.com/office/powerpoint/2010/main" val="3411372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Sexual Behavior Questions</a:t>
            </a:r>
            <a:endParaRPr lang="en-US" altLang="en-US" dirty="0" smtClean="0"/>
          </a:p>
        </p:txBody>
      </p:sp>
      <p:sp>
        <p:nvSpPr>
          <p:cNvPr id="34819" name="Content Placeholder 2"/>
          <p:cNvSpPr>
            <a:spLocks noGrp="1"/>
          </p:cNvSpPr>
          <p:nvPr>
            <p:ph sz="quarter" idx="10"/>
          </p:nvPr>
        </p:nvSpPr>
        <p:spPr>
          <a:xfrm>
            <a:off x="3582284" y="1290828"/>
            <a:ext cx="7555832" cy="4267200"/>
          </a:xfrm>
        </p:spPr>
        <p:txBody>
          <a:bodyPr/>
          <a:lstStyle/>
          <a:p>
            <a:r>
              <a:rPr lang="en-US" altLang="en-US" dirty="0" smtClean="0"/>
              <a:t>Framing the question</a:t>
            </a:r>
          </a:p>
          <a:p>
            <a:r>
              <a:rPr lang="en-US" altLang="en-US" dirty="0" smtClean="0"/>
              <a:t>Developmentally appropriate</a:t>
            </a:r>
          </a:p>
          <a:p>
            <a:r>
              <a:rPr lang="en-US" altLang="en-US" dirty="0" smtClean="0"/>
              <a:t>To counsel and advise not judge! </a:t>
            </a:r>
          </a:p>
          <a:p>
            <a:r>
              <a:rPr lang="en-US" altLang="en-US" dirty="0" smtClean="0"/>
              <a:t>There are many ways of being </a:t>
            </a:r>
            <a:r>
              <a:rPr lang="en-US" altLang="en-US" dirty="0" smtClean="0"/>
              <a:t/>
            </a:r>
            <a:br>
              <a:rPr lang="en-US" altLang="en-US" dirty="0" smtClean="0"/>
            </a:br>
            <a:r>
              <a:rPr lang="en-US" altLang="en-US" dirty="0" smtClean="0"/>
              <a:t>sexual </a:t>
            </a:r>
            <a:r>
              <a:rPr lang="en-US" altLang="en-US" dirty="0" smtClean="0"/>
              <a:t>or intimate with another </a:t>
            </a:r>
            <a:r>
              <a:rPr lang="en-US" altLang="en-US" dirty="0" smtClean="0"/>
              <a:t/>
            </a:r>
            <a:br>
              <a:rPr lang="en-US" altLang="en-US" dirty="0" smtClean="0"/>
            </a:br>
            <a:r>
              <a:rPr lang="en-US" altLang="en-US" dirty="0" smtClean="0"/>
              <a:t>person</a:t>
            </a:r>
            <a:r>
              <a:rPr lang="en-US" altLang="en-US" dirty="0" smtClean="0"/>
              <a:t>: kissing, hugging, touching, having oral sex, anal sex, or vaginal sex.  </a:t>
            </a:r>
          </a:p>
          <a:p>
            <a:pPr lvl="1"/>
            <a:r>
              <a:rPr lang="en-US" altLang="en-US" dirty="0" smtClean="0"/>
              <a:t>Have you ever had any of these </a:t>
            </a:r>
            <a:br>
              <a:rPr lang="en-US" altLang="en-US" dirty="0" smtClean="0"/>
            </a:br>
            <a:r>
              <a:rPr lang="en-US" altLang="en-US" dirty="0" smtClean="0"/>
              <a:t>experiences?</a:t>
            </a:r>
          </a:p>
          <a:p>
            <a:pPr lvl="1"/>
            <a:r>
              <a:rPr lang="en-US" altLang="en-US" dirty="0" smtClean="0"/>
              <a:t>Which ones?  </a:t>
            </a:r>
          </a:p>
          <a:p>
            <a:pPr lvl="1"/>
            <a:r>
              <a:rPr lang="en-US" altLang="en-US" dirty="0" smtClean="0"/>
              <a:t>With males, females, both or other genders?</a:t>
            </a:r>
          </a:p>
        </p:txBody>
      </p:sp>
      <p:pic>
        <p:nvPicPr>
          <p:cNvPr id="3277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1526" y="776207"/>
            <a:ext cx="3163661"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698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8" y="1123837"/>
            <a:ext cx="3378631" cy="4601183"/>
          </a:xfrm>
        </p:spPr>
        <p:txBody>
          <a:bodyPr>
            <a:normAutofit/>
          </a:bodyPr>
          <a:lstStyle/>
          <a:p>
            <a:r>
              <a:rPr lang="en-US" dirty="0" smtClean="0"/>
              <a:t>Sex of Sexual Contacts, </a:t>
            </a:r>
            <a:r>
              <a:rPr lang="en-US" smtClean="0"/>
              <a:t>by </a:t>
            </a:r>
            <a:r>
              <a:rPr lang="en-US" smtClean="0"/>
              <a:t>Sexual Identity</a:t>
            </a:r>
            <a:r>
              <a:rPr lang="en-US" dirty="0" smtClean="0"/>
              <a:t>, </a:t>
            </a:r>
            <a:br>
              <a:rPr lang="en-US" dirty="0" smtClean="0"/>
            </a:br>
            <a:r>
              <a:rPr lang="en-US" dirty="0" smtClean="0"/>
              <a:t>YRBS 2015</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645655799"/>
              </p:ext>
            </p:extLst>
          </p:nvPr>
        </p:nvGraphicFramePr>
        <p:xfrm>
          <a:off x="3779004" y="1257248"/>
          <a:ext cx="7772400" cy="4242919"/>
        </p:xfrm>
        <a:graphic>
          <a:graphicData uri="http://schemas.openxmlformats.org/drawingml/2006/table">
            <a:tbl>
              <a:tblPr firstRow="1" bandRow="1">
                <a:tableStyleId>{F5AB1C69-6EDB-4FF4-983F-18BD219EF322}</a:tableStyleId>
              </a:tblPr>
              <a:tblGrid>
                <a:gridCol w="1846881"/>
                <a:gridCol w="2039319"/>
                <a:gridCol w="2304081"/>
                <a:gridCol w="1582119"/>
              </a:tblGrid>
              <a:tr h="1210159">
                <a:tc>
                  <a:txBody>
                    <a:bodyPr/>
                    <a:lstStyle/>
                    <a:p>
                      <a:r>
                        <a:rPr lang="en-US" sz="2200" dirty="0" smtClean="0">
                          <a:latin typeface="Arial" charset="0"/>
                          <a:ea typeface="Arial" charset="0"/>
                          <a:cs typeface="Arial" charset="0"/>
                        </a:rPr>
                        <a:t>Sex of Sexual Contacts</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Heterosexual</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Gay, Lesbian, Bisexual</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Not sure</a:t>
                      </a:r>
                      <a:endParaRPr lang="en-US" sz="2200" dirty="0">
                        <a:latin typeface="Arial" charset="0"/>
                        <a:ea typeface="Arial" charset="0"/>
                        <a:cs typeface="Arial" charset="0"/>
                      </a:endParaRPr>
                    </a:p>
                  </a:txBody>
                  <a:tcPr anchor="ctr"/>
                </a:tc>
              </a:tr>
              <a:tr h="990600">
                <a:tc>
                  <a:txBody>
                    <a:bodyPr/>
                    <a:lstStyle/>
                    <a:p>
                      <a:r>
                        <a:rPr lang="en-US" sz="2200" dirty="0" smtClean="0">
                          <a:latin typeface="Arial" charset="0"/>
                          <a:ea typeface="Arial" charset="0"/>
                          <a:cs typeface="Arial" charset="0"/>
                        </a:rPr>
                        <a:t>Opposite Sex only</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95.7%</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2.8%</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1.5%</a:t>
                      </a:r>
                      <a:endParaRPr lang="en-US" sz="2200" dirty="0">
                        <a:latin typeface="Arial" charset="0"/>
                        <a:ea typeface="Arial" charset="0"/>
                        <a:cs typeface="Arial" charset="0"/>
                      </a:endParaRPr>
                    </a:p>
                  </a:txBody>
                  <a:tcPr anchor="ctr"/>
                </a:tc>
              </a:tr>
              <a:tr h="990600">
                <a:tc>
                  <a:txBody>
                    <a:bodyPr/>
                    <a:lstStyle/>
                    <a:p>
                      <a:r>
                        <a:rPr lang="en-US" sz="2200" dirty="0" smtClean="0">
                          <a:latin typeface="Arial" charset="0"/>
                          <a:ea typeface="Arial" charset="0"/>
                          <a:cs typeface="Arial" charset="0"/>
                        </a:rPr>
                        <a:t>Same sex only or both sexes</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25%</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61.4%</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13.6%</a:t>
                      </a:r>
                      <a:endParaRPr lang="en-US" sz="2200" dirty="0">
                        <a:latin typeface="Arial" charset="0"/>
                        <a:ea typeface="Arial" charset="0"/>
                        <a:cs typeface="Arial" charset="0"/>
                      </a:endParaRPr>
                    </a:p>
                  </a:txBody>
                  <a:tcPr anchor="ctr"/>
                </a:tc>
              </a:tr>
              <a:tr h="944880">
                <a:tc>
                  <a:txBody>
                    <a:bodyPr/>
                    <a:lstStyle/>
                    <a:p>
                      <a:r>
                        <a:rPr lang="en-US" sz="2200" dirty="0" smtClean="0">
                          <a:latin typeface="Arial" charset="0"/>
                          <a:ea typeface="Arial" charset="0"/>
                          <a:cs typeface="Arial" charset="0"/>
                        </a:rPr>
                        <a:t>No sexual contact</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90.8%</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5.8%</a:t>
                      </a:r>
                      <a:endParaRPr lang="en-US" sz="2200" dirty="0">
                        <a:latin typeface="Arial" charset="0"/>
                        <a:ea typeface="Arial" charset="0"/>
                        <a:cs typeface="Arial" charset="0"/>
                      </a:endParaRPr>
                    </a:p>
                  </a:txBody>
                  <a:tcPr anchor="ctr"/>
                </a:tc>
                <a:tc>
                  <a:txBody>
                    <a:bodyPr/>
                    <a:lstStyle/>
                    <a:p>
                      <a:r>
                        <a:rPr lang="en-US" sz="2200" dirty="0" smtClean="0">
                          <a:latin typeface="Arial" charset="0"/>
                          <a:ea typeface="Arial" charset="0"/>
                          <a:cs typeface="Arial" charset="0"/>
                        </a:rPr>
                        <a:t>3.3%</a:t>
                      </a:r>
                      <a:endParaRPr lang="en-US" sz="2200" dirty="0">
                        <a:latin typeface="Arial" charset="0"/>
                        <a:ea typeface="Arial" charset="0"/>
                        <a:cs typeface="Arial" charset="0"/>
                      </a:endParaRPr>
                    </a:p>
                  </a:txBody>
                  <a:tcPr anchor="ctr"/>
                </a:tc>
              </a:tr>
            </a:tbl>
          </a:graphicData>
        </a:graphic>
      </p:graphicFrame>
      <p:sp>
        <p:nvSpPr>
          <p:cNvPr id="4" name="Rectangle 3"/>
          <p:cNvSpPr/>
          <p:nvPr/>
        </p:nvSpPr>
        <p:spPr>
          <a:xfrm>
            <a:off x="3810000" y="6248400"/>
            <a:ext cx="5562600" cy="369332"/>
          </a:xfrm>
          <a:prstGeom prst="rect">
            <a:avLst/>
          </a:prstGeom>
        </p:spPr>
        <p:txBody>
          <a:bodyPr wrap="square">
            <a:spAutoFit/>
          </a:bodyPr>
          <a:lstStyle/>
          <a:p>
            <a:r>
              <a:rPr lang="en-US" dirty="0"/>
              <a:t>Source:  MMWR, August 12, 2016, Volume 65, No.9</a:t>
            </a:r>
          </a:p>
        </p:txBody>
      </p:sp>
    </p:spTree>
    <p:extLst>
      <p:ext uri="{BB962C8B-B14F-4D97-AF65-F5344CB8AC3E}">
        <p14:creationId xmlns:p14="http://schemas.microsoft.com/office/powerpoint/2010/main" val="1290922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26" y="1123837"/>
            <a:ext cx="3218701" cy="4601183"/>
          </a:xfrm>
        </p:spPr>
        <p:txBody>
          <a:bodyPr/>
          <a:lstStyle/>
          <a:p>
            <a:r>
              <a:rPr lang="en-US" dirty="0" smtClean="0"/>
              <a:t>Sexual Behavior and Sexual Identity</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05049967"/>
              </p:ext>
            </p:extLst>
          </p:nvPr>
        </p:nvGraphicFramePr>
        <p:xfrm>
          <a:off x="3651142" y="115302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779004" y="5882900"/>
            <a:ext cx="5562600" cy="307777"/>
          </a:xfrm>
          <a:prstGeom prst="rect">
            <a:avLst/>
          </a:prstGeom>
        </p:spPr>
        <p:txBody>
          <a:bodyPr wrap="square">
            <a:spAutoFit/>
          </a:bodyPr>
          <a:lstStyle/>
          <a:p>
            <a:r>
              <a:rPr lang="en-US" sz="1400" dirty="0">
                <a:latin typeface="Arial" charset="0"/>
                <a:ea typeface="Arial" charset="0"/>
                <a:cs typeface="Arial" charset="0"/>
              </a:rPr>
              <a:t>Source:  MMWR, August 12, 2016, Volume 65, No.9</a:t>
            </a:r>
          </a:p>
        </p:txBody>
      </p:sp>
    </p:spTree>
    <p:extLst>
      <p:ext uri="{BB962C8B-B14F-4D97-AF65-F5344CB8AC3E}">
        <p14:creationId xmlns:p14="http://schemas.microsoft.com/office/powerpoint/2010/main" val="4060213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rrowheads="1"/>
          </p:cNvSpPr>
          <p:nvPr>
            <p:ph type="title"/>
          </p:nvPr>
        </p:nvSpPr>
        <p:spPr/>
        <p:txBody>
          <a:bodyPr/>
          <a:lstStyle/>
          <a:p>
            <a:r>
              <a:rPr lang="en-US" smtClean="0"/>
              <a:t>Case: Sophia</a:t>
            </a:r>
            <a:endParaRPr lang="en-US" dirty="0" smtClean="0"/>
          </a:p>
        </p:txBody>
      </p:sp>
      <p:sp>
        <p:nvSpPr>
          <p:cNvPr id="5" name="Text Placeholder 4"/>
          <p:cNvSpPr>
            <a:spLocks noGrp="1"/>
          </p:cNvSpPr>
          <p:nvPr>
            <p:ph sz="half" idx="1"/>
          </p:nvPr>
        </p:nvSpPr>
        <p:spPr>
          <a:xfrm>
            <a:off x="3836915" y="713697"/>
            <a:ext cx="3474720" cy="5120640"/>
          </a:xfrm>
        </p:spPr>
        <p:txBody>
          <a:bodyPr/>
          <a:lstStyle/>
          <a:p>
            <a:r>
              <a:rPr lang="en-US" sz="2400" dirty="0" smtClean="0"/>
              <a:t>Sophia self-disclosed her sexual orientation</a:t>
            </a:r>
          </a:p>
          <a:p>
            <a:endParaRPr lang="en-US" dirty="0" smtClean="0"/>
          </a:p>
          <a:p>
            <a:pPr lvl="1"/>
            <a:r>
              <a:rPr lang="en-US" sz="2000" dirty="0" smtClean="0"/>
              <a:t>If she had not, would you approach this topic with your patient?</a:t>
            </a:r>
          </a:p>
        </p:txBody>
      </p:sp>
      <p:pic>
        <p:nvPicPr>
          <p:cNvPr id="46084" name="Picture 5" descr="Getty Image African American Teen with Braids.jpg"/>
          <p:cNvPicPr>
            <a:picLocks noChangeAspect="1"/>
          </p:cNvPicPr>
          <p:nvPr/>
        </p:nvPicPr>
        <p:blipFill>
          <a:blip r:embed="rId3" cstate="print"/>
          <a:srcRect/>
          <a:stretch>
            <a:fillRect/>
          </a:stretch>
        </p:blipFill>
        <p:spPr bwMode="auto">
          <a:xfrm>
            <a:off x="7948149" y="1671828"/>
            <a:ext cx="3124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34" descr="C:\Users\mforcier\Pictures\paradigm gendersex 11_12.gif"/>
          <p:cNvPicPr>
            <a:picLocks noChangeAspect="1" noChangeArrowheads="1"/>
          </p:cNvPicPr>
          <p:nvPr/>
        </p:nvPicPr>
        <p:blipFill>
          <a:blip r:embed="rId3" cstate="print"/>
          <a:srcRect/>
          <a:stretch>
            <a:fillRect/>
          </a:stretch>
        </p:blipFill>
        <p:spPr bwMode="auto">
          <a:xfrm>
            <a:off x="5908675" y="1613250"/>
            <a:ext cx="5715000" cy="3733800"/>
          </a:xfrm>
          <a:prstGeom prst="rect">
            <a:avLst/>
          </a:prstGeom>
          <a:noFill/>
          <a:ln w="9525">
            <a:noFill/>
            <a:miter lim="800000"/>
            <a:headEnd/>
            <a:tailEnd/>
          </a:ln>
        </p:spPr>
      </p:pic>
      <p:sp>
        <p:nvSpPr>
          <p:cNvPr id="3" name="Title 2"/>
          <p:cNvSpPr>
            <a:spLocks noGrp="1"/>
          </p:cNvSpPr>
          <p:nvPr>
            <p:ph type="title" idx="4294967295"/>
          </p:nvPr>
        </p:nvSpPr>
        <p:spPr>
          <a:xfrm>
            <a:off x="976393" y="908400"/>
            <a:ext cx="5257800" cy="704850"/>
          </a:xfrm>
        </p:spPr>
        <p:txBody>
          <a:bodyPr>
            <a:normAutofit/>
          </a:bodyPr>
          <a:lstStyle/>
          <a:p>
            <a:r>
              <a:rPr lang="en-US" dirty="0" smtClean="0">
                <a:solidFill>
                  <a:schemeClr val="accent1"/>
                </a:solidFill>
              </a:rPr>
              <a:t>Defining Gender</a:t>
            </a:r>
            <a:endParaRPr lang="en-US" dirty="0">
              <a:solidFill>
                <a:schemeClr val="accent1"/>
              </a:solidFill>
            </a:endParaRPr>
          </a:p>
        </p:txBody>
      </p:sp>
      <p:sp>
        <p:nvSpPr>
          <p:cNvPr id="9" name="TextBox 8"/>
          <p:cNvSpPr txBox="1"/>
          <p:nvPr/>
        </p:nvSpPr>
        <p:spPr>
          <a:xfrm>
            <a:off x="7717843" y="5725020"/>
            <a:ext cx="2096664" cy="584775"/>
          </a:xfrm>
          <a:prstGeom prst="rect">
            <a:avLst/>
          </a:prstGeom>
          <a:noFill/>
        </p:spPr>
        <p:txBody>
          <a:bodyPr wrap="none" rtlCol="0">
            <a:spAutoFit/>
          </a:bodyPr>
          <a:lstStyle/>
          <a:p>
            <a:r>
              <a:rPr lang="en-US" sz="1600" i="1" dirty="0"/>
              <a:t>Citation:  Olson, </a:t>
            </a:r>
            <a:r>
              <a:rPr lang="en-US" sz="1600" i="1" dirty="0" err="1"/>
              <a:t>Forcier</a:t>
            </a:r>
            <a:endParaRPr lang="en-US" sz="1600" i="1" dirty="0"/>
          </a:p>
          <a:p>
            <a:endParaRPr lang="en-US" sz="1600" i="1" dirty="0"/>
          </a:p>
        </p:txBody>
      </p:sp>
      <p:sp>
        <p:nvSpPr>
          <p:cNvPr id="10243" name="TextBox 3"/>
          <p:cNvSpPr txBox="1">
            <a:spLocks noChangeArrowheads="1"/>
          </p:cNvSpPr>
          <p:nvPr/>
        </p:nvSpPr>
        <p:spPr bwMode="auto">
          <a:xfrm>
            <a:off x="976393" y="2046818"/>
            <a:ext cx="8604250" cy="3170099"/>
          </a:xfrm>
          <a:prstGeom prst="rect">
            <a:avLst/>
          </a:prstGeom>
          <a:noFill/>
          <a:ln w="9525">
            <a:noFill/>
            <a:miter lim="800000"/>
            <a:headEnd/>
            <a:tailEnd/>
          </a:ln>
        </p:spPr>
        <p:txBody>
          <a:bodyPr wrap="square">
            <a:spAutoFit/>
          </a:bodyPr>
          <a:lstStyle/>
          <a:p>
            <a:pPr algn="l"/>
            <a:r>
              <a:rPr lang="en-US" sz="2000" b="1" dirty="0">
                <a:latin typeface="Arial" charset="0"/>
                <a:ea typeface="Arial" charset="0"/>
                <a:cs typeface="Arial" charset="0"/>
              </a:rPr>
              <a:t>Natal/Biologic gender:  </a:t>
            </a:r>
            <a:r>
              <a:rPr lang="en-US" sz="2000" dirty="0">
                <a:latin typeface="Arial" charset="0"/>
                <a:ea typeface="Arial" charset="0"/>
                <a:cs typeface="Arial" charset="0"/>
              </a:rPr>
              <a:t>Gender assigned </a:t>
            </a:r>
            <a:r>
              <a:rPr lang="en-US" sz="2000" dirty="0" smtClean="0">
                <a:latin typeface="Arial" charset="0"/>
                <a:ea typeface="Arial" charset="0"/>
                <a:cs typeface="Arial" charset="0"/>
              </a:rPr>
              <a:t/>
            </a:r>
            <a:br>
              <a:rPr lang="en-US" sz="2000" dirty="0" smtClean="0">
                <a:latin typeface="Arial" charset="0"/>
                <a:ea typeface="Arial" charset="0"/>
                <a:cs typeface="Arial" charset="0"/>
              </a:rPr>
            </a:br>
            <a:r>
              <a:rPr lang="en-US" sz="2000" dirty="0" smtClean="0">
                <a:latin typeface="Arial" charset="0"/>
                <a:ea typeface="Arial" charset="0"/>
                <a:cs typeface="Arial" charset="0"/>
              </a:rPr>
              <a:t>at </a:t>
            </a:r>
            <a:r>
              <a:rPr lang="en-US" sz="2000" dirty="0">
                <a:latin typeface="Arial" charset="0"/>
                <a:ea typeface="Arial" charset="0"/>
                <a:cs typeface="Arial" charset="0"/>
              </a:rPr>
              <a:t>birth; body parts, hormones, biology. </a:t>
            </a:r>
          </a:p>
          <a:p>
            <a:pPr algn="l"/>
            <a:r>
              <a:rPr lang="en-US" sz="2000" b="1" dirty="0">
                <a:latin typeface="Arial" charset="0"/>
                <a:ea typeface="Arial" charset="0"/>
                <a:cs typeface="Arial" charset="0"/>
              </a:rPr>
              <a:t>Gender Identity:  </a:t>
            </a:r>
            <a:r>
              <a:rPr lang="en-US" sz="2000" dirty="0">
                <a:latin typeface="Arial" charset="0"/>
                <a:ea typeface="Arial" charset="0"/>
                <a:cs typeface="Arial" charset="0"/>
              </a:rPr>
              <a:t>The understanding of </a:t>
            </a:r>
            <a:r>
              <a:rPr lang="en-US" sz="2000" dirty="0" smtClean="0">
                <a:latin typeface="Arial" charset="0"/>
                <a:ea typeface="Arial" charset="0"/>
                <a:cs typeface="Arial" charset="0"/>
              </a:rPr>
              <a:t/>
            </a:r>
            <a:br>
              <a:rPr lang="en-US" sz="2000" dirty="0" smtClean="0">
                <a:latin typeface="Arial" charset="0"/>
                <a:ea typeface="Arial" charset="0"/>
                <a:cs typeface="Arial" charset="0"/>
              </a:rPr>
            </a:br>
            <a:r>
              <a:rPr lang="en-US" sz="2000" dirty="0" smtClean="0">
                <a:latin typeface="Arial" charset="0"/>
                <a:ea typeface="Arial" charset="0"/>
                <a:cs typeface="Arial" charset="0"/>
              </a:rPr>
              <a:t>one’s </a:t>
            </a:r>
            <a:r>
              <a:rPr lang="en-US" sz="2000" dirty="0">
                <a:latin typeface="Arial" charset="0"/>
                <a:ea typeface="Arial" charset="0"/>
                <a:cs typeface="Arial" charset="0"/>
              </a:rPr>
              <a:t>self (Female</a:t>
            </a:r>
            <a:r>
              <a:rPr lang="en-US" sz="2000" dirty="0">
                <a:latin typeface="Arial" charset="0"/>
                <a:ea typeface="Arial" charset="0"/>
                <a:cs typeface="Arial" charset="0"/>
              </a:rPr>
              <a:t>, male, transgender, </a:t>
            </a:r>
            <a:r>
              <a:rPr lang="en-US" sz="2000" dirty="0" smtClean="0">
                <a:latin typeface="Arial" charset="0"/>
                <a:ea typeface="Arial" charset="0"/>
                <a:cs typeface="Arial" charset="0"/>
              </a:rPr>
              <a:t/>
            </a:r>
            <a:br>
              <a:rPr lang="en-US" sz="2000" dirty="0" smtClean="0">
                <a:latin typeface="Arial" charset="0"/>
                <a:ea typeface="Arial" charset="0"/>
                <a:cs typeface="Arial" charset="0"/>
              </a:rPr>
            </a:br>
            <a:r>
              <a:rPr lang="en-US" sz="2000" dirty="0" smtClean="0">
                <a:latin typeface="Arial" charset="0"/>
                <a:ea typeface="Arial" charset="0"/>
                <a:cs typeface="Arial" charset="0"/>
              </a:rPr>
              <a:t>gender </a:t>
            </a:r>
            <a:r>
              <a:rPr lang="en-US" sz="2000" dirty="0">
                <a:latin typeface="Arial" charset="0"/>
                <a:ea typeface="Arial" charset="0"/>
                <a:cs typeface="Arial" charset="0"/>
              </a:rPr>
              <a:t>non-conforming, genderqueer, </a:t>
            </a:r>
            <a:r>
              <a:rPr lang="en-US" sz="2000" dirty="0" smtClean="0">
                <a:latin typeface="Arial" charset="0"/>
                <a:ea typeface="Arial" charset="0"/>
                <a:cs typeface="Arial" charset="0"/>
              </a:rPr>
              <a:t/>
            </a:r>
            <a:br>
              <a:rPr lang="en-US" sz="2000" dirty="0" smtClean="0">
                <a:latin typeface="Arial" charset="0"/>
                <a:ea typeface="Arial" charset="0"/>
                <a:cs typeface="Arial" charset="0"/>
              </a:rPr>
            </a:br>
            <a:r>
              <a:rPr lang="en-US" sz="2000" dirty="0" smtClean="0">
                <a:latin typeface="Arial" charset="0"/>
                <a:ea typeface="Arial" charset="0"/>
                <a:cs typeface="Arial" charset="0"/>
              </a:rPr>
              <a:t>non-binary</a:t>
            </a:r>
            <a:r>
              <a:rPr lang="en-US" sz="2000" dirty="0">
                <a:latin typeface="Arial" charset="0"/>
                <a:ea typeface="Arial" charset="0"/>
                <a:cs typeface="Arial" charset="0"/>
              </a:rPr>
              <a:t>, gender fluid, </a:t>
            </a:r>
            <a:r>
              <a:rPr lang="en-US" sz="2000" dirty="0">
                <a:latin typeface="Arial" charset="0"/>
                <a:ea typeface="Arial" charset="0"/>
                <a:cs typeface="Arial" charset="0"/>
              </a:rPr>
              <a:t>cisgender</a:t>
            </a:r>
            <a:r>
              <a:rPr lang="en-US" sz="2000" dirty="0">
                <a:latin typeface="Arial" charset="0"/>
                <a:ea typeface="Arial" charset="0"/>
                <a:cs typeface="Arial" charset="0"/>
              </a:rPr>
              <a:t>)</a:t>
            </a:r>
          </a:p>
          <a:p>
            <a:pPr algn="l"/>
            <a:r>
              <a:rPr lang="en-US" sz="2000" b="1" dirty="0">
                <a:latin typeface="Arial" charset="0"/>
                <a:ea typeface="Arial" charset="0"/>
                <a:cs typeface="Arial" charset="0"/>
              </a:rPr>
              <a:t>Gender </a:t>
            </a:r>
            <a:r>
              <a:rPr lang="en-US" sz="2000" b="1" dirty="0">
                <a:latin typeface="Arial" charset="0"/>
                <a:ea typeface="Arial" charset="0"/>
                <a:cs typeface="Arial" charset="0"/>
              </a:rPr>
              <a:t>Expression:  </a:t>
            </a:r>
            <a:r>
              <a:rPr lang="en-US" sz="2000" dirty="0">
                <a:latin typeface="Arial" charset="0"/>
                <a:ea typeface="Arial" charset="0"/>
                <a:cs typeface="Arial" charset="0"/>
              </a:rPr>
              <a:t>Ways </a:t>
            </a:r>
            <a:r>
              <a:rPr lang="en-US" sz="2000" dirty="0">
                <a:latin typeface="Arial" charset="0"/>
                <a:ea typeface="Arial" charset="0"/>
                <a:cs typeface="Arial" charset="0"/>
              </a:rPr>
              <a:t>in which </a:t>
            </a:r>
            <a:r>
              <a:rPr lang="en-US" sz="2000" dirty="0">
                <a:latin typeface="Arial" charset="0"/>
                <a:ea typeface="Arial" charset="0"/>
                <a:cs typeface="Arial" charset="0"/>
              </a:rPr>
              <a:t>a </a:t>
            </a:r>
            <a:r>
              <a:rPr lang="en-US" sz="2000" dirty="0" smtClean="0">
                <a:latin typeface="Arial" charset="0"/>
                <a:ea typeface="Arial" charset="0"/>
                <a:cs typeface="Arial" charset="0"/>
              </a:rPr>
              <a:t/>
            </a:r>
            <a:br>
              <a:rPr lang="en-US" sz="2000" dirty="0" smtClean="0">
                <a:latin typeface="Arial" charset="0"/>
                <a:ea typeface="Arial" charset="0"/>
                <a:cs typeface="Arial" charset="0"/>
              </a:rPr>
            </a:br>
            <a:r>
              <a:rPr lang="en-US" sz="2000" dirty="0" smtClean="0">
                <a:latin typeface="Arial" charset="0"/>
                <a:ea typeface="Arial" charset="0"/>
                <a:cs typeface="Arial" charset="0"/>
              </a:rPr>
              <a:t>person </a:t>
            </a:r>
            <a:r>
              <a:rPr lang="en-US" sz="2000" dirty="0">
                <a:latin typeface="Arial" charset="0"/>
                <a:ea typeface="Arial" charset="0"/>
                <a:cs typeface="Arial" charset="0"/>
              </a:rPr>
              <a:t>acts, presents </a:t>
            </a:r>
            <a:r>
              <a:rPr lang="en-US" sz="2000" dirty="0">
                <a:latin typeface="Arial" charset="0"/>
                <a:ea typeface="Arial" charset="0"/>
                <a:cs typeface="Arial" charset="0"/>
              </a:rPr>
              <a:t>self, and </a:t>
            </a:r>
            <a:r>
              <a:rPr lang="en-US" sz="2000" dirty="0" smtClean="0">
                <a:latin typeface="Arial" charset="0"/>
                <a:ea typeface="Arial" charset="0"/>
                <a:cs typeface="Arial" charset="0"/>
              </a:rPr>
              <a:t>communicates </a:t>
            </a:r>
            <a:br>
              <a:rPr lang="en-US" sz="2000" dirty="0" smtClean="0">
                <a:latin typeface="Arial" charset="0"/>
                <a:ea typeface="Arial" charset="0"/>
                <a:cs typeface="Arial" charset="0"/>
              </a:rPr>
            </a:br>
            <a:r>
              <a:rPr lang="en-US" sz="2000" dirty="0" smtClean="0">
                <a:latin typeface="Arial" charset="0"/>
                <a:ea typeface="Arial" charset="0"/>
                <a:cs typeface="Arial" charset="0"/>
              </a:rPr>
              <a:t>gender </a:t>
            </a:r>
            <a:r>
              <a:rPr lang="en-US" sz="2000" dirty="0">
                <a:latin typeface="Arial" charset="0"/>
                <a:ea typeface="Arial" charset="0"/>
                <a:cs typeface="Arial" charset="0"/>
              </a:rPr>
              <a:t>within a given </a:t>
            </a:r>
            <a:r>
              <a:rPr lang="en-US" sz="2000" dirty="0" smtClean="0">
                <a:latin typeface="Arial" charset="0"/>
                <a:ea typeface="Arial" charset="0"/>
                <a:cs typeface="Arial" charset="0"/>
              </a:rPr>
              <a:t>culture</a:t>
            </a:r>
            <a:endParaRPr lang="en-US" sz="2000" dirty="0">
              <a:latin typeface="Arial" charset="0"/>
              <a:ea typeface="Arial" charset="0"/>
              <a:cs typeface="Arial" charset="0"/>
            </a:endParaRPr>
          </a:p>
          <a:p>
            <a:pPr algn="l"/>
            <a:endParaRPr lang="en-US" sz="2000" dirty="0">
              <a:latin typeface="Arial" charset="0"/>
              <a:ea typeface="Arial" charset="0"/>
              <a:cs typeface="Arial" charset="0"/>
            </a:endParaRPr>
          </a:p>
        </p:txBody>
      </p:sp>
    </p:spTree>
    <p:extLst>
      <p:ext uri="{BB962C8B-B14F-4D97-AF65-F5344CB8AC3E}">
        <p14:creationId xmlns:p14="http://schemas.microsoft.com/office/powerpoint/2010/main" val="983925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rrowheads="1"/>
          </p:cNvSpPr>
          <p:nvPr>
            <p:ph type="title"/>
          </p:nvPr>
        </p:nvSpPr>
        <p:spPr/>
        <p:txBody>
          <a:bodyPr>
            <a:normAutofit/>
          </a:bodyPr>
          <a:lstStyle/>
          <a:p>
            <a:r>
              <a:rPr lang="en-US" smtClean="0"/>
              <a:t>Discuss Sexuality in Clinical Encounters</a:t>
            </a:r>
            <a:endParaRPr lang="en-US" dirty="0" smtClean="0"/>
          </a:p>
        </p:txBody>
      </p:sp>
      <p:sp>
        <p:nvSpPr>
          <p:cNvPr id="38915" name="Rectangle 3"/>
          <p:cNvSpPr>
            <a:spLocks noGrp="1" noChangeArrowheads="1"/>
          </p:cNvSpPr>
          <p:nvPr>
            <p:ph sz="quarter" idx="10"/>
          </p:nvPr>
        </p:nvSpPr>
        <p:spPr/>
        <p:txBody>
          <a:bodyPr/>
          <a:lstStyle/>
          <a:p>
            <a:r>
              <a:rPr lang="en-US" smtClean="0"/>
              <a:t>Due to discrimination and fear, many LGBTQ youth have difficulty accessing health care</a:t>
            </a:r>
          </a:p>
          <a:p>
            <a:endParaRPr lang="en-US" smtClean="0"/>
          </a:p>
          <a:p>
            <a:r>
              <a:rPr lang="en-US" smtClean="0"/>
              <a:t>Most LGBTQ youth are “invisible” and often will not raise issue until asked</a:t>
            </a:r>
          </a:p>
          <a:p>
            <a:endParaRPr lang="en-US" smtClean="0"/>
          </a:p>
          <a:p>
            <a:r>
              <a:rPr lang="en-US" smtClean="0"/>
              <a:t>Asking normalizes notion that there is a range of sexual orientations and gender identities</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Missed Opportunities for Screening &amp; Identification</a:t>
            </a:r>
            <a:endParaRPr lang="en-US" dirty="0"/>
          </a:p>
        </p:txBody>
      </p:sp>
      <p:sp>
        <p:nvSpPr>
          <p:cNvPr id="3" name="Content Placeholder 2"/>
          <p:cNvSpPr>
            <a:spLocks noGrp="1"/>
          </p:cNvSpPr>
          <p:nvPr>
            <p:ph sz="quarter" idx="10"/>
          </p:nvPr>
        </p:nvSpPr>
        <p:spPr/>
        <p:txBody>
          <a:bodyPr/>
          <a:lstStyle/>
          <a:p>
            <a:r>
              <a:rPr lang="en-US" dirty="0" smtClean="0"/>
              <a:t>Physician-adolescent discussions during health maintenance visits</a:t>
            </a:r>
          </a:p>
          <a:p>
            <a:endParaRPr lang="en-US" dirty="0"/>
          </a:p>
          <a:p>
            <a:r>
              <a:rPr lang="en-US" dirty="0" smtClean="0"/>
              <a:t>Early and middle adolescents </a:t>
            </a:r>
          </a:p>
          <a:p>
            <a:pPr marL="0" indent="0">
              <a:buNone/>
            </a:pPr>
            <a:endParaRPr lang="en-US" dirty="0" smtClean="0"/>
          </a:p>
          <a:p>
            <a:r>
              <a:rPr lang="en-US" dirty="0" smtClean="0"/>
              <a:t> Time spent talking about sexuality:</a:t>
            </a:r>
          </a:p>
          <a:p>
            <a:pPr lvl="1"/>
            <a:r>
              <a:rPr lang="en-US" dirty="0"/>
              <a:t>35% </a:t>
            </a:r>
            <a:r>
              <a:rPr lang="en-US" dirty="0" smtClean="0"/>
              <a:t>spent ZERO time </a:t>
            </a:r>
          </a:p>
          <a:p>
            <a:pPr lvl="1"/>
            <a:r>
              <a:rPr lang="en-US" dirty="0" smtClean="0"/>
              <a:t>30% spent </a:t>
            </a:r>
            <a:r>
              <a:rPr lang="en-US" dirty="0"/>
              <a:t>1-35 seconds</a:t>
            </a:r>
          </a:p>
          <a:p>
            <a:pPr lvl="1"/>
            <a:r>
              <a:rPr lang="en-US" dirty="0"/>
              <a:t>35</a:t>
            </a:r>
            <a:r>
              <a:rPr lang="en-US" dirty="0" smtClean="0"/>
              <a:t>% spent more than 36 seconds</a:t>
            </a:r>
            <a:endParaRPr lang="en-US" dirty="0"/>
          </a:p>
          <a:p>
            <a:pPr lvl="1"/>
            <a:endParaRPr lang="en-US" dirty="0" smtClean="0"/>
          </a:p>
          <a:p>
            <a:pPr lvl="1"/>
            <a:endParaRPr lang="en-US" dirty="0"/>
          </a:p>
        </p:txBody>
      </p:sp>
      <p:sp>
        <p:nvSpPr>
          <p:cNvPr id="4" name="TextBox 1"/>
          <p:cNvSpPr txBox="1">
            <a:spLocks noChangeArrowheads="1"/>
          </p:cNvSpPr>
          <p:nvPr/>
        </p:nvSpPr>
        <p:spPr bwMode="auto">
          <a:xfrm>
            <a:off x="3831956" y="5224046"/>
            <a:ext cx="38862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w Cen MT" panose="020B0602020104020603" pitchFamily="34" charset="0"/>
                <a:cs typeface="Arial" panose="020B0604020202020204" pitchFamily="34" charset="0"/>
              </a:defRPr>
            </a:lvl1pPr>
            <a:lvl2pPr marL="742950" indent="-285750">
              <a:defRPr sz="3200">
                <a:solidFill>
                  <a:schemeClr val="tx1"/>
                </a:solidFill>
                <a:latin typeface="Tw Cen MT" panose="020B0602020104020603" pitchFamily="34" charset="0"/>
                <a:cs typeface="Arial" panose="020B0604020202020204" pitchFamily="34" charset="0"/>
              </a:defRPr>
            </a:lvl2pPr>
            <a:lvl3pPr marL="1143000" indent="-228600">
              <a:defRPr sz="3200">
                <a:solidFill>
                  <a:schemeClr val="tx1"/>
                </a:solidFill>
                <a:latin typeface="Tw Cen MT" panose="020B0602020104020603" pitchFamily="34" charset="0"/>
                <a:cs typeface="Arial" panose="020B0604020202020204" pitchFamily="34" charset="0"/>
              </a:defRPr>
            </a:lvl3pPr>
            <a:lvl4pPr marL="1600200" indent="-228600">
              <a:defRPr sz="3200">
                <a:solidFill>
                  <a:schemeClr val="tx1"/>
                </a:solidFill>
                <a:latin typeface="Tw Cen MT" panose="020B0602020104020603" pitchFamily="34" charset="0"/>
                <a:cs typeface="Arial" panose="020B0604020202020204" pitchFamily="34" charset="0"/>
              </a:defRPr>
            </a:lvl4pPr>
            <a:lvl5pPr marL="2057400" indent="-228600">
              <a:defRPr sz="32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9pPr>
          </a:lstStyle>
          <a:p>
            <a:r>
              <a:rPr lang="en-US" altLang="en-US" sz="1400" dirty="0">
                <a:latin typeface="Arial" panose="020B0604020202020204" pitchFamily="34" charset="0"/>
              </a:rPr>
              <a:t>Alexander SC </a:t>
            </a:r>
            <a:r>
              <a:rPr lang="en-US" altLang="en-US" sz="1400" dirty="0">
                <a:latin typeface="Arial" panose="020B0604020202020204" pitchFamily="34" charset="0"/>
              </a:rPr>
              <a:t>et al.  JAMA </a:t>
            </a:r>
            <a:r>
              <a:rPr lang="en-US" altLang="en-US" sz="1400" dirty="0" err="1">
                <a:latin typeface="Arial" panose="020B0604020202020204" pitchFamily="34" charset="0"/>
              </a:rPr>
              <a:t>Pediatr</a:t>
            </a:r>
            <a:r>
              <a:rPr lang="en-US" altLang="en-US" sz="1400" dirty="0">
                <a:latin typeface="Arial" panose="020B0604020202020204" pitchFamily="34" charset="0"/>
              </a:rPr>
              <a:t>. 2014</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1043237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9863" y="553097"/>
            <a:ext cx="9298983" cy="1314450"/>
          </a:xfrm>
        </p:spPr>
        <p:txBody>
          <a:bodyPr>
            <a:normAutofit/>
          </a:bodyPr>
          <a:lstStyle/>
          <a:p>
            <a:r>
              <a:rPr lang="en-US" sz="4000" dirty="0" smtClean="0">
                <a:solidFill>
                  <a:schemeClr val="accent1"/>
                </a:solidFill>
              </a:rPr>
              <a:t>How Often do Pediatricians Ask About Sexual Orientation During Well Visits?</a:t>
            </a:r>
            <a:endParaRPr lang="en-US" sz="4000" dirty="0">
              <a:solidFill>
                <a:schemeClr val="accent1"/>
              </a:solidFill>
            </a:endParaRPr>
          </a:p>
        </p:txBody>
      </p:sp>
      <p:graphicFrame>
        <p:nvGraphicFramePr>
          <p:cNvPr id="6" name="Chart 5"/>
          <p:cNvGraphicFramePr/>
          <p:nvPr>
            <p:extLst>
              <p:ext uri="{D42A27DB-BD31-4B8C-83A1-F6EECF244321}">
                <p14:modId xmlns:p14="http://schemas.microsoft.com/office/powerpoint/2010/main" val="998221450"/>
              </p:ext>
            </p:extLst>
          </p:nvPr>
        </p:nvGraphicFramePr>
        <p:xfrm>
          <a:off x="1660254" y="1867547"/>
          <a:ext cx="8458200"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772545" y="6185547"/>
            <a:ext cx="3576620" cy="307777"/>
          </a:xfrm>
          <a:prstGeom prst="rect">
            <a:avLst/>
          </a:prstGeom>
        </p:spPr>
        <p:txBody>
          <a:bodyPr wrap="none">
            <a:spAutoFit/>
          </a:bodyPr>
          <a:lstStyle/>
          <a:p>
            <a:r>
              <a:rPr lang="en-US" sz="1400" dirty="0">
                <a:latin typeface="Arial" charset="0"/>
                <a:ea typeface="Arial" charset="0"/>
                <a:cs typeface="Arial" charset="0"/>
              </a:rPr>
              <a:t>Henry-Reid Pediatrics 2010;125:e741-747.</a:t>
            </a:r>
          </a:p>
        </p:txBody>
      </p:sp>
      <p:sp>
        <p:nvSpPr>
          <p:cNvPr id="8" name="Oval 7"/>
          <p:cNvSpPr/>
          <p:nvPr/>
        </p:nvSpPr>
        <p:spPr>
          <a:xfrm>
            <a:off x="1824278" y="2384425"/>
            <a:ext cx="4648200" cy="609600"/>
          </a:xfrm>
          <a:prstGeom prst="ellipse">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6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2"/>
            <p:extLst>
              <p:ext uri="{D42A27DB-BD31-4B8C-83A1-F6EECF244321}">
                <p14:modId xmlns:p14="http://schemas.microsoft.com/office/powerpoint/2010/main" val="1832913300"/>
              </p:ext>
            </p:extLst>
          </p:nvPr>
        </p:nvGraphicFramePr>
        <p:xfrm>
          <a:off x="2185934" y="1894183"/>
          <a:ext cx="6737350" cy="41598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822083" y="631394"/>
            <a:ext cx="8617058" cy="1262789"/>
          </a:xfrm>
        </p:spPr>
        <p:txBody>
          <a:bodyPr>
            <a:normAutofit/>
          </a:bodyPr>
          <a:lstStyle/>
          <a:p>
            <a:r>
              <a:rPr lang="en-US" sz="4000" dirty="0" smtClean="0">
                <a:solidFill>
                  <a:schemeClr val="accent1"/>
                </a:solidFill>
              </a:rPr>
              <a:t>How Often do Family Physicians Ask About Sexual Orientation?</a:t>
            </a:r>
            <a:endParaRPr lang="en-US" sz="4000" dirty="0">
              <a:solidFill>
                <a:schemeClr val="accent1"/>
              </a:solidFill>
            </a:endParaRPr>
          </a:p>
        </p:txBody>
      </p:sp>
      <p:sp>
        <p:nvSpPr>
          <p:cNvPr id="9" name="Rectangle 8"/>
          <p:cNvSpPr/>
          <p:nvPr/>
        </p:nvSpPr>
        <p:spPr>
          <a:xfrm>
            <a:off x="4114935" y="6054080"/>
            <a:ext cx="6172200" cy="307777"/>
          </a:xfrm>
          <a:prstGeom prst="rect">
            <a:avLst/>
          </a:prstGeom>
        </p:spPr>
        <p:txBody>
          <a:bodyPr wrap="square">
            <a:spAutoFit/>
          </a:bodyPr>
          <a:lstStyle/>
          <a:p>
            <a:r>
              <a:rPr lang="en-US" sz="1400" dirty="0" err="1">
                <a:latin typeface="Arial" charset="0"/>
                <a:ea typeface="Arial" charset="0"/>
                <a:cs typeface="Arial" charset="0"/>
              </a:rPr>
              <a:t>Kelts</a:t>
            </a:r>
            <a:r>
              <a:rPr lang="en-US" sz="1400" dirty="0">
                <a:latin typeface="Arial" charset="0"/>
                <a:ea typeface="Arial" charset="0"/>
                <a:cs typeface="Arial" charset="0"/>
              </a:rPr>
              <a:t> EA, Allan MJ, Klein JD.  </a:t>
            </a:r>
            <a:r>
              <a:rPr lang="en-US" sz="1400" dirty="0" err="1">
                <a:latin typeface="Arial" charset="0"/>
                <a:ea typeface="Arial" charset="0"/>
                <a:cs typeface="Arial" charset="0"/>
              </a:rPr>
              <a:t>Fam</a:t>
            </a:r>
            <a:r>
              <a:rPr lang="en-US" sz="1400" dirty="0">
                <a:latin typeface="Arial" charset="0"/>
                <a:ea typeface="Arial" charset="0"/>
                <a:cs typeface="Arial" charset="0"/>
              </a:rPr>
              <a:t> Med. 2001 May;33(5):376-81. </a:t>
            </a:r>
          </a:p>
        </p:txBody>
      </p:sp>
    </p:spTree>
    <p:extLst>
      <p:ext uri="{BB962C8B-B14F-4D97-AF65-F5344CB8AC3E}">
        <p14:creationId xmlns:p14="http://schemas.microsoft.com/office/powerpoint/2010/main" val="696214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256" y="-952936"/>
            <a:ext cx="8178159" cy="4601183"/>
          </a:xfrm>
        </p:spPr>
        <p:txBody>
          <a:bodyPr>
            <a:normAutofit/>
          </a:bodyPr>
          <a:lstStyle/>
          <a:p>
            <a:r>
              <a:rPr lang="en-US" dirty="0" smtClean="0">
                <a:solidFill>
                  <a:schemeClr val="accent1"/>
                </a:solidFill>
              </a:rPr>
              <a:t>Inclusive vs. Exclusive Language Around Sexual Orientation</a:t>
            </a:r>
            <a:endParaRPr lang="en-US" dirty="0">
              <a:solidFill>
                <a:schemeClr val="accent1"/>
              </a:solidFill>
            </a:endParaRPr>
          </a:p>
        </p:txBody>
      </p:sp>
      <p:sp>
        <p:nvSpPr>
          <p:cNvPr id="3" name="Content Placeholder 2"/>
          <p:cNvSpPr>
            <a:spLocks noGrp="1"/>
          </p:cNvSpPr>
          <p:nvPr>
            <p:ph sz="quarter" idx="10"/>
          </p:nvPr>
        </p:nvSpPr>
        <p:spPr>
          <a:xfrm>
            <a:off x="3830256" y="2590800"/>
            <a:ext cx="7555832" cy="4267200"/>
          </a:xfrm>
        </p:spPr>
        <p:txBody>
          <a:bodyPr>
            <a:normAutofit/>
          </a:bodyPr>
          <a:lstStyle/>
          <a:p>
            <a:r>
              <a:rPr lang="en-US" dirty="0" smtClean="0"/>
              <a:t>11 Primary Care Clinics in North </a:t>
            </a:r>
            <a:r>
              <a:rPr lang="en-US" dirty="0" smtClean="0"/>
              <a:t>Carolina</a:t>
            </a:r>
            <a:endParaRPr lang="en-US" dirty="0" smtClean="0"/>
          </a:p>
          <a:p>
            <a:r>
              <a:rPr lang="en-US" dirty="0" smtClean="0"/>
              <a:t>393 </a:t>
            </a:r>
            <a:r>
              <a:rPr lang="en-US" dirty="0"/>
              <a:t>conversations between 393 adolescents and 49 physicians </a:t>
            </a:r>
            <a:r>
              <a:rPr lang="en-US" dirty="0" smtClean="0"/>
              <a:t>audio-recorded</a:t>
            </a:r>
            <a:endParaRPr lang="en-US" dirty="0"/>
          </a:p>
          <a:p>
            <a:r>
              <a:rPr lang="en-US" dirty="0" smtClean="0"/>
              <a:t>63% of conversations contained some talk on sexuality</a:t>
            </a:r>
          </a:p>
          <a:p>
            <a:pPr lvl="1"/>
            <a:r>
              <a:rPr lang="en-US" b="1" dirty="0" smtClean="0"/>
              <a:t>ONLY 3.3</a:t>
            </a:r>
            <a:r>
              <a:rPr lang="en-US" b="1" dirty="0"/>
              <a:t>% </a:t>
            </a:r>
            <a:r>
              <a:rPr lang="en-US" b="1" dirty="0" smtClean="0"/>
              <a:t>were “inclusive” </a:t>
            </a:r>
            <a:r>
              <a:rPr lang="en-US" dirty="0" smtClean="0"/>
              <a:t>(</a:t>
            </a:r>
            <a:r>
              <a:rPr lang="en-US" dirty="0"/>
              <a:t>language </a:t>
            </a:r>
            <a:r>
              <a:rPr lang="en-US" dirty="0" smtClean="0"/>
              <a:t>that </a:t>
            </a:r>
            <a:r>
              <a:rPr lang="en-US" dirty="0"/>
              <a:t>avoids the use of specific gender, sex, or sexual </a:t>
            </a:r>
            <a:r>
              <a:rPr lang="en-US" dirty="0" smtClean="0"/>
              <a:t>orientation)</a:t>
            </a:r>
            <a:endParaRPr lang="en-US" dirty="0"/>
          </a:p>
          <a:p>
            <a:pPr lvl="1"/>
            <a:r>
              <a:rPr lang="en-US" b="1" dirty="0"/>
              <a:t>96.7</a:t>
            </a:r>
            <a:r>
              <a:rPr lang="en-US" b="1" dirty="0" smtClean="0"/>
              <a:t>% were “non-inclusive” </a:t>
            </a:r>
            <a:r>
              <a:rPr lang="en-US" dirty="0" smtClean="0"/>
              <a:t>by either:</a:t>
            </a:r>
          </a:p>
          <a:p>
            <a:pPr lvl="2"/>
            <a:r>
              <a:rPr lang="en-US" dirty="0" smtClean="0"/>
              <a:t>directly assuming heterosexuality OR</a:t>
            </a:r>
          </a:p>
          <a:p>
            <a:pPr lvl="2"/>
            <a:r>
              <a:rPr lang="en-US" dirty="0" smtClean="0"/>
              <a:t>indirectly framed the </a:t>
            </a:r>
            <a:r>
              <a:rPr lang="en-US" dirty="0"/>
              <a:t>talk as heterosexual </a:t>
            </a:r>
            <a:r>
              <a:rPr lang="en-US" dirty="0" smtClean="0"/>
              <a:t>without pre-identifying the adolescent as heterosexual</a:t>
            </a:r>
            <a:endParaRPr lang="en-US" dirty="0"/>
          </a:p>
          <a:p>
            <a:pPr lvl="1"/>
            <a:endParaRPr lang="en-US" dirty="0" smtClean="0"/>
          </a:p>
          <a:p>
            <a:endParaRPr lang="en-US" dirty="0" smtClean="0"/>
          </a:p>
          <a:p>
            <a:endParaRPr lang="en-US" dirty="0"/>
          </a:p>
        </p:txBody>
      </p:sp>
      <p:sp>
        <p:nvSpPr>
          <p:cNvPr id="4" name="TextBox 1"/>
          <p:cNvSpPr txBox="1">
            <a:spLocks noChangeArrowheads="1"/>
          </p:cNvSpPr>
          <p:nvPr/>
        </p:nvSpPr>
        <p:spPr bwMode="auto">
          <a:xfrm>
            <a:off x="5025325" y="6241543"/>
            <a:ext cx="38862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w Cen MT" panose="020B0602020104020603" pitchFamily="34" charset="0"/>
                <a:cs typeface="Arial" panose="020B0604020202020204" pitchFamily="34" charset="0"/>
              </a:defRPr>
            </a:lvl1pPr>
            <a:lvl2pPr marL="742950" indent="-285750">
              <a:defRPr sz="3200">
                <a:solidFill>
                  <a:schemeClr val="tx1"/>
                </a:solidFill>
                <a:latin typeface="Tw Cen MT" panose="020B0602020104020603" pitchFamily="34" charset="0"/>
                <a:cs typeface="Arial" panose="020B0604020202020204" pitchFamily="34" charset="0"/>
              </a:defRPr>
            </a:lvl2pPr>
            <a:lvl3pPr marL="1143000" indent="-228600">
              <a:defRPr sz="3200">
                <a:solidFill>
                  <a:schemeClr val="tx1"/>
                </a:solidFill>
                <a:latin typeface="Tw Cen MT" panose="020B0602020104020603" pitchFamily="34" charset="0"/>
                <a:cs typeface="Arial" panose="020B0604020202020204" pitchFamily="34" charset="0"/>
              </a:defRPr>
            </a:lvl3pPr>
            <a:lvl4pPr marL="1600200" indent="-228600">
              <a:defRPr sz="3200">
                <a:solidFill>
                  <a:schemeClr val="tx1"/>
                </a:solidFill>
                <a:latin typeface="Tw Cen MT" panose="020B0602020104020603" pitchFamily="34" charset="0"/>
                <a:cs typeface="Arial" panose="020B0604020202020204" pitchFamily="34" charset="0"/>
              </a:defRPr>
            </a:lvl4pPr>
            <a:lvl5pPr marL="2057400" indent="-228600">
              <a:defRPr sz="32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w Cen MT" panose="020B0602020104020603" pitchFamily="34" charset="0"/>
                <a:cs typeface="Arial" panose="020B0604020202020204" pitchFamily="34" charset="0"/>
              </a:defRPr>
            </a:lvl9pPr>
          </a:lstStyle>
          <a:p>
            <a:r>
              <a:rPr lang="en-US" altLang="en-US" sz="1400" dirty="0">
                <a:latin typeface="Arial" panose="020B0604020202020204" pitchFamily="34" charset="0"/>
              </a:rPr>
              <a:t>Alexander SC </a:t>
            </a:r>
            <a:r>
              <a:rPr lang="en-US" altLang="en-US" sz="1400" dirty="0">
                <a:latin typeface="Arial" panose="020B0604020202020204" pitchFamily="34" charset="0"/>
              </a:rPr>
              <a:t>et al.  LGBT Health. 2014</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2819679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840" y="655900"/>
            <a:ext cx="9108057" cy="1665858"/>
          </a:xfrm>
        </p:spPr>
        <p:txBody>
          <a:bodyPr>
            <a:normAutofit/>
          </a:bodyPr>
          <a:lstStyle/>
          <a:p>
            <a:r>
              <a:rPr lang="en-US" sz="4000" dirty="0" smtClean="0">
                <a:solidFill>
                  <a:schemeClr val="accent1"/>
                </a:solidFill>
              </a:rPr>
              <a:t>Do School Nurses Ask About Sexual Orientation? YMSM Respond </a:t>
            </a:r>
            <a:endParaRPr lang="en-US" sz="4000" dirty="0">
              <a:solidFill>
                <a:schemeClr val="accent1"/>
              </a:solidFill>
            </a:endParaRPr>
          </a:p>
        </p:txBody>
      </p:sp>
      <p:sp>
        <p:nvSpPr>
          <p:cNvPr id="3" name="Content Placeholder 2"/>
          <p:cNvSpPr>
            <a:spLocks noGrp="1"/>
          </p:cNvSpPr>
          <p:nvPr>
            <p:ph sz="half" idx="1"/>
          </p:nvPr>
        </p:nvSpPr>
        <p:spPr>
          <a:xfrm>
            <a:off x="3833840" y="2135778"/>
            <a:ext cx="4038600" cy="4035750"/>
          </a:xfrm>
        </p:spPr>
        <p:txBody>
          <a:bodyPr/>
          <a:lstStyle/>
          <a:p>
            <a:r>
              <a:rPr lang="en-US" sz="2400" dirty="0"/>
              <a:t>YMSM of color ages 13-19 school based web </a:t>
            </a:r>
            <a:r>
              <a:rPr lang="en-US" sz="2400" dirty="0" smtClean="0"/>
              <a:t>survey</a:t>
            </a:r>
            <a:endParaRPr lang="en-US" dirty="0"/>
          </a:p>
          <a:p>
            <a:r>
              <a:rPr lang="en-US" sz="2400" dirty="0"/>
              <a:t>Youth report</a:t>
            </a:r>
          </a:p>
          <a:p>
            <a:pPr lvl="1"/>
            <a:r>
              <a:rPr lang="en-US" dirty="0"/>
              <a:t>School nurses most willing to talk about HIV testing (37%) and condoms (37%) </a:t>
            </a:r>
          </a:p>
          <a:p>
            <a:pPr lvl="1"/>
            <a:r>
              <a:rPr lang="en-US" dirty="0"/>
              <a:t>Less willing to talk about same sex attraction (11%)</a:t>
            </a:r>
          </a:p>
          <a:p>
            <a:pPr lvl="1"/>
            <a:r>
              <a:rPr lang="en-US" dirty="0"/>
              <a:t>Reluctance to talk if provider LGBTQ attitude unknown</a:t>
            </a:r>
          </a:p>
          <a:p>
            <a:endParaRPr lang="en-US" dirty="0"/>
          </a:p>
        </p:txBody>
      </p:sp>
      <p:sp>
        <p:nvSpPr>
          <p:cNvPr id="5" name="Rectangle 4"/>
          <p:cNvSpPr/>
          <p:nvPr/>
        </p:nvSpPr>
        <p:spPr>
          <a:xfrm>
            <a:off x="3833840" y="6079368"/>
            <a:ext cx="4482317" cy="307777"/>
          </a:xfrm>
          <a:prstGeom prst="rect">
            <a:avLst/>
          </a:prstGeom>
        </p:spPr>
        <p:txBody>
          <a:bodyPr wrap="none">
            <a:spAutoFit/>
          </a:bodyPr>
          <a:lstStyle/>
          <a:p>
            <a:r>
              <a:rPr lang="en-US" sz="1400" dirty="0" err="1">
                <a:latin typeface="Arial" charset="0"/>
                <a:ea typeface="Arial" charset="0"/>
                <a:cs typeface="Arial" charset="0"/>
              </a:rPr>
              <a:t>Rasberry</a:t>
            </a:r>
            <a:r>
              <a:rPr lang="en-US" sz="1400" dirty="0">
                <a:latin typeface="Arial" charset="0"/>
                <a:ea typeface="Arial" charset="0"/>
                <a:cs typeface="Arial" charset="0"/>
              </a:rPr>
              <a:t> CN et al. </a:t>
            </a:r>
            <a:r>
              <a:rPr lang="en-US" sz="1400" dirty="0">
                <a:latin typeface="Arial" charset="0"/>
                <a:ea typeface="Arial" charset="0"/>
                <a:cs typeface="Arial" charset="0"/>
              </a:rPr>
              <a:t>J </a:t>
            </a:r>
            <a:r>
              <a:rPr lang="en-US" sz="1400" dirty="0" err="1">
                <a:latin typeface="Arial" charset="0"/>
                <a:ea typeface="Arial" charset="0"/>
                <a:cs typeface="Arial" charset="0"/>
              </a:rPr>
              <a:t>Sch</a:t>
            </a:r>
            <a:r>
              <a:rPr lang="en-US" sz="1400" dirty="0">
                <a:latin typeface="Arial" charset="0"/>
                <a:ea typeface="Arial" charset="0"/>
                <a:cs typeface="Arial" charset="0"/>
              </a:rPr>
              <a:t> </a:t>
            </a:r>
            <a:r>
              <a:rPr lang="en-US" sz="1400" dirty="0" err="1">
                <a:latin typeface="Arial" charset="0"/>
                <a:ea typeface="Arial" charset="0"/>
                <a:cs typeface="Arial" charset="0"/>
              </a:rPr>
              <a:t>Nurs</a:t>
            </a:r>
            <a:r>
              <a:rPr lang="en-US" sz="1400" dirty="0">
                <a:latin typeface="Arial" charset="0"/>
                <a:ea typeface="Arial" charset="0"/>
                <a:cs typeface="Arial" charset="0"/>
              </a:rPr>
              <a:t>. 2015 Oct;31(5):334-44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013" y="2135778"/>
            <a:ext cx="2949716" cy="3902828"/>
          </a:xfrm>
          <a:prstGeom prst="rect">
            <a:avLst/>
          </a:prstGeom>
        </p:spPr>
      </p:pic>
    </p:spTree>
    <p:extLst>
      <p:ext uri="{BB962C8B-B14F-4D97-AF65-F5344CB8AC3E}">
        <p14:creationId xmlns:p14="http://schemas.microsoft.com/office/powerpoint/2010/main" val="2852347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Barriers to Care: Medical Training</a:t>
            </a:r>
            <a:endParaRPr lang="en-US" dirty="0"/>
          </a:p>
        </p:txBody>
      </p:sp>
      <p:sp>
        <p:nvSpPr>
          <p:cNvPr id="2" name="Content Placeholder 1"/>
          <p:cNvSpPr>
            <a:spLocks noGrp="1"/>
          </p:cNvSpPr>
          <p:nvPr>
            <p:ph sz="quarter" idx="10"/>
          </p:nvPr>
        </p:nvSpPr>
        <p:spPr/>
        <p:txBody>
          <a:bodyPr/>
          <a:lstStyle/>
          <a:p>
            <a:r>
              <a:rPr lang="en-US" smtClean="0"/>
              <a:t>Most medical schools neglect LGBT issues</a:t>
            </a:r>
          </a:p>
          <a:p>
            <a:endParaRPr lang="en-US" smtClean="0"/>
          </a:p>
          <a:p>
            <a:r>
              <a:rPr lang="en-US" smtClean="0"/>
              <a:t>One study found that most medical schools devoted 5 hours or less to teaching anything more than asking, “What is the gender of your sexual partner?”</a:t>
            </a:r>
          </a:p>
          <a:p>
            <a:endParaRPr lang="en-US" smtClean="0"/>
          </a:p>
          <a:p>
            <a:r>
              <a:rPr lang="en-US" smtClean="0"/>
              <a:t>One-third of medical schools assigned no time at all to LGBT topics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495"/>
          <p:cNvSpPr>
            <a:spLocks noGrp="1"/>
          </p:cNvSpPr>
          <p:nvPr>
            <p:ph type="title"/>
          </p:nvPr>
        </p:nvSpPr>
        <p:spPr/>
        <p:txBody>
          <a:bodyPr/>
          <a:lstStyle/>
          <a:p>
            <a:r>
              <a:rPr lang="en-US" smtClean="0"/>
              <a:t>Barriers to Care: Provider Attitude</a:t>
            </a:r>
            <a:endParaRPr lang="en-US" altLang="en-US" dirty="0" smtClean="0">
              <a:sym typeface="Calibri" pitchFamily="34" charset="0"/>
            </a:endParaRPr>
          </a:p>
        </p:txBody>
      </p:sp>
      <p:sp>
        <p:nvSpPr>
          <p:cNvPr id="61443" name="Shape 496"/>
          <p:cNvSpPr>
            <a:spLocks noGrp="1"/>
          </p:cNvSpPr>
          <p:nvPr>
            <p:ph sz="quarter" idx="10"/>
          </p:nvPr>
        </p:nvSpPr>
        <p:spPr>
          <a:xfrm>
            <a:off x="3721768" y="1605366"/>
            <a:ext cx="7555832" cy="4267200"/>
          </a:xfrm>
        </p:spPr>
        <p:txBody>
          <a:bodyPr/>
          <a:lstStyle/>
          <a:p>
            <a:pPr>
              <a:lnSpc>
                <a:spcPct val="100000"/>
              </a:lnSpc>
            </a:pPr>
            <a:r>
              <a:rPr lang="en-US" altLang="en-US" dirty="0" smtClean="0">
                <a:sym typeface="Calibri" pitchFamily="34" charset="0"/>
              </a:rPr>
              <a:t>Lambda Legal survey through partner organizations, 4,916 LGB respondents, 2009</a:t>
            </a:r>
          </a:p>
          <a:p>
            <a:pPr lvl="1">
              <a:lnSpc>
                <a:spcPct val="100000"/>
              </a:lnSpc>
            </a:pPr>
            <a:r>
              <a:rPr lang="en-US" altLang="en-US" dirty="0" smtClean="0">
                <a:sym typeface="Calibri" pitchFamily="34" charset="0"/>
              </a:rPr>
              <a:t>Almost 8% of LGB and 27% of transgender and gender nonconforming reported being denied care because of their identity/orientation</a:t>
            </a:r>
          </a:p>
          <a:p>
            <a:pPr lvl="1">
              <a:lnSpc>
                <a:spcPct val="100000"/>
              </a:lnSpc>
            </a:pPr>
            <a:r>
              <a:rPr lang="en-US" altLang="en-US" dirty="0" smtClean="0">
                <a:sym typeface="Calibri" pitchFamily="34" charset="0"/>
              </a:rPr>
              <a:t>11% reported that providers refused to touch them or used excessive precautions</a:t>
            </a:r>
          </a:p>
          <a:p>
            <a:pPr lvl="1">
              <a:lnSpc>
                <a:spcPct val="100000"/>
              </a:lnSpc>
            </a:pPr>
            <a:r>
              <a:rPr lang="en-US" altLang="en-US" dirty="0" smtClean="0">
                <a:sym typeface="Calibri" pitchFamily="34" charset="0"/>
              </a:rPr>
              <a:t>Transgender and gender-nonconforming respondents reported facing discrimination and barriers to care 2-3 times more frequently than LGB respondents</a:t>
            </a:r>
          </a:p>
          <a:p>
            <a:pPr>
              <a:lnSpc>
                <a:spcPct val="100000"/>
              </a:lnSpc>
            </a:pPr>
            <a:endParaRPr lang="en-US" altLang="en-US" dirty="0" smtClean="0"/>
          </a:p>
        </p:txBody>
      </p:sp>
      <p:sp>
        <p:nvSpPr>
          <p:cNvPr id="61444" name="Rectangle 2"/>
          <p:cNvSpPr>
            <a:spLocks noChangeArrowheads="1"/>
          </p:cNvSpPr>
          <p:nvPr/>
        </p:nvSpPr>
        <p:spPr bwMode="auto">
          <a:xfrm>
            <a:off x="8650288" y="6580189"/>
            <a:ext cx="1741182" cy="276999"/>
          </a:xfrm>
          <a:prstGeom prst="rect">
            <a:avLst/>
          </a:prstGeom>
          <a:noFill/>
          <a:ln w="9525">
            <a:noFill/>
            <a:miter lim="800000"/>
            <a:headEnd/>
            <a:tailEnd/>
          </a:ln>
        </p:spPr>
        <p:txBody>
          <a:bodyPr wrap="none">
            <a:spAutoFit/>
          </a:bodyPr>
          <a:lstStyle/>
          <a:p>
            <a:r>
              <a:rPr lang="en-US" altLang="en-US" sz="1200" b="1" dirty="0">
                <a:solidFill>
                  <a:schemeClr val="bg1"/>
                </a:solidFill>
                <a:latin typeface="Adobe Garamond Pro"/>
                <a:ea typeface="MS PGothic" pitchFamily="34" charset="-128"/>
              </a:rPr>
              <a:t>16. Lambda Legal (2010) </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 Youth Disclosure</a:t>
            </a:r>
            <a:endParaRPr lang="en-US" dirty="0"/>
          </a:p>
        </p:txBody>
      </p:sp>
      <p:sp>
        <p:nvSpPr>
          <p:cNvPr id="3" name="Content Placeholder 2"/>
          <p:cNvSpPr>
            <a:spLocks noGrp="1"/>
          </p:cNvSpPr>
          <p:nvPr>
            <p:ph sz="quarter" idx="10"/>
          </p:nvPr>
        </p:nvSpPr>
        <p:spPr>
          <a:xfrm>
            <a:off x="3558154" y="1771764"/>
            <a:ext cx="7772400" cy="4267200"/>
          </a:xfrm>
        </p:spPr>
        <p:txBody>
          <a:bodyPr>
            <a:normAutofit fontScale="92500"/>
          </a:bodyPr>
          <a:lstStyle/>
          <a:p>
            <a:r>
              <a:rPr lang="en-US" dirty="0"/>
              <a:t>Disclose to close friend before disclosing to parents and </a:t>
            </a:r>
            <a:r>
              <a:rPr lang="en-US" dirty="0" smtClean="0"/>
              <a:t>family</a:t>
            </a:r>
          </a:p>
          <a:p>
            <a:pPr lvl="1"/>
            <a:r>
              <a:rPr lang="en-US" dirty="0" smtClean="0"/>
              <a:t>Fear </a:t>
            </a:r>
            <a:r>
              <a:rPr lang="en-US" dirty="0"/>
              <a:t>of negative reactions and </a:t>
            </a:r>
            <a:r>
              <a:rPr lang="en-US" dirty="0" smtClean="0"/>
              <a:t>rejection from parents/family</a:t>
            </a:r>
          </a:p>
          <a:p>
            <a:pPr lvl="1"/>
            <a:r>
              <a:rPr lang="en-US" dirty="0"/>
              <a:t>Still worry about losing friends due to sexual </a:t>
            </a:r>
            <a:r>
              <a:rPr lang="en-US" dirty="0" smtClean="0"/>
              <a:t>orientation</a:t>
            </a:r>
          </a:p>
          <a:p>
            <a:pPr lvl="1"/>
            <a:r>
              <a:rPr lang="en-US" dirty="0"/>
              <a:t>Being out associate w victimization in </a:t>
            </a:r>
            <a:r>
              <a:rPr lang="en-US" dirty="0" smtClean="0"/>
              <a:t>school</a:t>
            </a:r>
            <a:endParaRPr lang="en-US" dirty="0"/>
          </a:p>
          <a:p>
            <a:r>
              <a:rPr lang="en-US" dirty="0"/>
              <a:t>Disclosure to mother before </a:t>
            </a:r>
            <a:r>
              <a:rPr lang="en-US" dirty="0" smtClean="0"/>
              <a:t>father, but </a:t>
            </a:r>
            <a:r>
              <a:rPr lang="en-US" dirty="0"/>
              <a:t>reactions </a:t>
            </a:r>
            <a:r>
              <a:rPr lang="en-US" dirty="0" smtClean="0"/>
              <a:t>of </a:t>
            </a:r>
            <a:r>
              <a:rPr lang="en-US" dirty="0"/>
              <a:t>parents typically do not </a:t>
            </a:r>
            <a:r>
              <a:rPr lang="en-US" dirty="0" smtClean="0"/>
              <a:t>differ</a:t>
            </a:r>
          </a:p>
          <a:p>
            <a:pPr lvl="1"/>
            <a:r>
              <a:rPr lang="en-US" dirty="0"/>
              <a:t>Parental reactions </a:t>
            </a:r>
            <a:r>
              <a:rPr lang="en-US" dirty="0" smtClean="0"/>
              <a:t>variable</a:t>
            </a:r>
          </a:p>
          <a:p>
            <a:pPr lvl="1"/>
            <a:r>
              <a:rPr lang="en-US" dirty="0"/>
              <a:t>27-55% supportive or </a:t>
            </a:r>
            <a:r>
              <a:rPr lang="en-US" dirty="0" smtClean="0"/>
              <a:t>accepting</a:t>
            </a:r>
          </a:p>
          <a:p>
            <a:pPr lvl="1"/>
            <a:r>
              <a:rPr lang="en-US" dirty="0"/>
              <a:t>12-51% intolerant and rejecting </a:t>
            </a:r>
            <a:endParaRPr lang="en-US" dirty="0" smtClean="0"/>
          </a:p>
          <a:p>
            <a:pPr lvl="2"/>
            <a:r>
              <a:rPr lang="en-US" dirty="0" smtClean="0"/>
              <a:t>reactions </a:t>
            </a:r>
            <a:r>
              <a:rPr lang="en-US" dirty="0"/>
              <a:t>including verbal </a:t>
            </a:r>
            <a:r>
              <a:rPr lang="en-US" dirty="0" smtClean="0"/>
              <a:t>abuse, </a:t>
            </a:r>
            <a:r>
              <a:rPr lang="en-US" dirty="0" smtClean="0"/>
              <a:t/>
            </a:r>
            <a:br>
              <a:rPr lang="en-US" dirty="0" smtClean="0"/>
            </a:br>
            <a:r>
              <a:rPr lang="en-US" dirty="0" smtClean="0"/>
              <a:t>threats</a:t>
            </a:r>
            <a:r>
              <a:rPr lang="en-US" dirty="0"/>
              <a:t>, physical victimization</a:t>
            </a:r>
            <a:endParaRPr lang="en-US" dirty="0" smtClean="0"/>
          </a:p>
          <a:p>
            <a:pPr lvl="1"/>
            <a:endParaRPr lang="en-US" dirty="0" smtClean="0"/>
          </a:p>
          <a:p>
            <a:pPr lvl="1"/>
            <a:endParaRPr lang="en-US" dirty="0" smtClean="0"/>
          </a:p>
          <a:p>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497" y="3786804"/>
            <a:ext cx="3259810" cy="1938216"/>
          </a:xfrm>
          <a:prstGeom prst="rect">
            <a:avLst/>
          </a:prstGeom>
        </p:spPr>
      </p:pic>
    </p:spTree>
    <p:extLst>
      <p:ext uri="{BB962C8B-B14F-4D97-AF65-F5344CB8AC3E}">
        <p14:creationId xmlns:p14="http://schemas.microsoft.com/office/powerpoint/2010/main" val="321729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16054935"/>
              </p:ext>
            </p:extLst>
          </p:nvPr>
        </p:nvGraphicFramePr>
        <p:xfrm>
          <a:off x="3708714" y="1123837"/>
          <a:ext cx="7743242" cy="4821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lstStyle/>
          <a:p>
            <a:r>
              <a:rPr lang="en-US" smtClean="0"/>
              <a:t>LGBT Teens Who Are “Out”</a:t>
            </a:r>
            <a:endParaRPr lang="en-US" dirty="0"/>
          </a:p>
        </p:txBody>
      </p:sp>
    </p:spTree>
    <p:extLst>
      <p:ext uri="{BB962C8B-B14F-4D97-AF65-F5344CB8AC3E}">
        <p14:creationId xmlns:p14="http://schemas.microsoft.com/office/powerpoint/2010/main" val="390738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922" y="1139336"/>
            <a:ext cx="3125712" cy="4601183"/>
          </a:xfrm>
        </p:spPr>
        <p:txBody>
          <a:bodyPr/>
          <a:lstStyle/>
          <a:p>
            <a:r>
              <a:rPr lang="en-US" dirty="0" smtClean="0"/>
              <a:t>Gender Terminology</a:t>
            </a:r>
            <a:endParaRPr lang="en-US" dirty="0"/>
          </a:p>
        </p:txBody>
      </p:sp>
      <p:graphicFrame>
        <p:nvGraphicFramePr>
          <p:cNvPr id="6" name="Diagram 5"/>
          <p:cNvGraphicFramePr/>
          <p:nvPr>
            <p:extLst>
              <p:ext uri="{D42A27DB-BD31-4B8C-83A1-F6EECF244321}">
                <p14:modId xmlns:p14="http://schemas.microsoft.com/office/powerpoint/2010/main" val="1779269256"/>
              </p:ext>
            </p:extLst>
          </p:nvPr>
        </p:nvGraphicFramePr>
        <p:xfrm>
          <a:off x="3766087" y="945397"/>
          <a:ext cx="7816313" cy="5222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82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rrowheads="1"/>
          </p:cNvSpPr>
          <p:nvPr>
            <p:ph type="title"/>
          </p:nvPr>
        </p:nvSpPr>
        <p:spPr>
          <a:xfrm>
            <a:off x="252919" y="1123837"/>
            <a:ext cx="2955230" cy="4601183"/>
          </a:xfrm>
        </p:spPr>
        <p:txBody>
          <a:bodyPr>
            <a:normAutofit/>
          </a:bodyPr>
          <a:lstStyle/>
          <a:p>
            <a:r>
              <a:rPr lang="en-US" smtClean="0"/>
              <a:t>Possible Negative Outcomes </a:t>
            </a:r>
            <a:br>
              <a:rPr lang="en-US" smtClean="0"/>
            </a:br>
            <a:r>
              <a:rPr lang="en-US" smtClean="0"/>
              <a:t>of “Coming Out” </a:t>
            </a:r>
            <a:endParaRPr lang="en-US" dirty="0" smtClean="0"/>
          </a:p>
        </p:txBody>
      </p:sp>
      <p:sp>
        <p:nvSpPr>
          <p:cNvPr id="152579" name="Rectangle 3"/>
          <p:cNvSpPr>
            <a:spLocks noGrp="1" noChangeArrowheads="1"/>
          </p:cNvSpPr>
          <p:nvPr>
            <p:ph sz="quarter" idx="10"/>
          </p:nvPr>
        </p:nvSpPr>
        <p:spPr>
          <a:xfrm>
            <a:off x="3820332" y="1290828"/>
            <a:ext cx="7772400" cy="4267200"/>
          </a:xfrm>
        </p:spPr>
        <p:txBody>
          <a:bodyPr>
            <a:normAutofit fontScale="92500" lnSpcReduction="10000"/>
          </a:bodyPr>
          <a:lstStyle/>
          <a:p>
            <a:r>
              <a:rPr lang="en-US" dirty="0" smtClean="0"/>
              <a:t>HEADSSS Screen for…</a:t>
            </a:r>
          </a:p>
          <a:p>
            <a:r>
              <a:rPr lang="en-US" dirty="0" smtClean="0"/>
              <a:t>Family discord and rejection</a:t>
            </a:r>
          </a:p>
          <a:p>
            <a:pPr lvl="1"/>
            <a:r>
              <a:rPr lang="en-US" dirty="0" smtClean="0"/>
              <a:t>Religious condemnation</a:t>
            </a:r>
          </a:p>
          <a:p>
            <a:pPr lvl="1"/>
            <a:r>
              <a:rPr lang="en-US" dirty="0" smtClean="0"/>
              <a:t>Runaway, homelessness</a:t>
            </a:r>
          </a:p>
          <a:p>
            <a:r>
              <a:rPr lang="en-US" dirty="0" smtClean="0"/>
              <a:t>School, peer, work problems</a:t>
            </a:r>
          </a:p>
          <a:p>
            <a:r>
              <a:rPr lang="en-US" dirty="0" smtClean="0"/>
              <a:t>Social stigma</a:t>
            </a:r>
          </a:p>
          <a:p>
            <a:pPr lvl="1"/>
            <a:r>
              <a:rPr lang="en-US" dirty="0" smtClean="0"/>
              <a:t>Isolation</a:t>
            </a:r>
          </a:p>
          <a:p>
            <a:pPr lvl="1"/>
            <a:r>
              <a:rPr lang="en-US" dirty="0" smtClean="0"/>
              <a:t>Victimization &amp; physical violence</a:t>
            </a:r>
          </a:p>
          <a:p>
            <a:r>
              <a:rPr lang="en-US" dirty="0" smtClean="0"/>
              <a:t>Risk-taking</a:t>
            </a:r>
          </a:p>
          <a:p>
            <a:pPr lvl="1"/>
            <a:r>
              <a:rPr lang="en-US" sz="2100" dirty="0"/>
              <a:t>Sex behaviors</a:t>
            </a:r>
          </a:p>
          <a:p>
            <a:pPr lvl="1"/>
            <a:r>
              <a:rPr lang="en-US" sz="2100" dirty="0"/>
              <a:t>Drug use</a:t>
            </a:r>
          </a:p>
          <a:p>
            <a:pPr lvl="1"/>
            <a:r>
              <a:rPr lang="en-US" sz="2100" dirty="0"/>
              <a:t>Depression, suicide</a:t>
            </a:r>
          </a:p>
          <a:p>
            <a:pPr lvl="1"/>
            <a:endParaRPr lang="en-US" dirty="0" smtClean="0"/>
          </a:p>
        </p:txBody>
      </p:sp>
      <p:pic>
        <p:nvPicPr>
          <p:cNvPr id="66565" name="Picture 4" descr="56677714.jpg"/>
          <p:cNvPicPr>
            <a:picLocks noChangeAspect="1"/>
          </p:cNvPicPr>
          <p:nvPr/>
        </p:nvPicPr>
        <p:blipFill>
          <a:blip r:embed="rId3" cstate="print"/>
          <a:srcRect/>
          <a:stretch>
            <a:fillRect/>
          </a:stretch>
        </p:blipFill>
        <p:spPr bwMode="auto">
          <a:xfrm>
            <a:off x="8659678" y="2483603"/>
            <a:ext cx="293305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411" y="2197350"/>
            <a:ext cx="7315200" cy="3255264"/>
          </a:xfrm>
        </p:spPr>
        <p:txBody>
          <a:bodyPr/>
          <a:lstStyle/>
          <a:p>
            <a:r>
              <a:rPr lang="en-US" dirty="0"/>
              <a:t>Social and Family </a:t>
            </a:r>
            <a:r>
              <a:rPr lang="en-US" dirty="0" smtClean="0"/>
              <a:t>Context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smtClean="0"/>
              <a:t>Homophobia as a Barrier to Health Care </a:t>
            </a:r>
            <a:endParaRPr lang="en-US" dirty="0" smtClean="0"/>
          </a:p>
        </p:txBody>
      </p:sp>
      <p:sp>
        <p:nvSpPr>
          <p:cNvPr id="5" name="Rounded Rectangle 4"/>
          <p:cNvSpPr/>
          <p:nvPr/>
        </p:nvSpPr>
        <p:spPr>
          <a:xfrm>
            <a:off x="4525505" y="1509948"/>
            <a:ext cx="5806698" cy="762000"/>
          </a:xfrm>
          <a:prstGeom prst="roundRect">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lIns="91440" tIns="274320" bIns="274320" anchor="ctr"/>
          <a:lstStyle/>
          <a:p>
            <a:pPr algn="ctr">
              <a:defRPr/>
            </a:pPr>
            <a:r>
              <a:rPr lang="en-US" sz="2800" dirty="0"/>
              <a:t>Perceived lack of confidentiality</a:t>
            </a:r>
          </a:p>
        </p:txBody>
      </p:sp>
      <p:sp>
        <p:nvSpPr>
          <p:cNvPr id="6" name="Rounded Rectangle 5"/>
          <p:cNvSpPr/>
          <p:nvPr/>
        </p:nvSpPr>
        <p:spPr>
          <a:xfrm>
            <a:off x="4525505" y="2382708"/>
            <a:ext cx="5806698" cy="108762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lIns="91440" tIns="274320" bIns="274320" anchor="ctr"/>
          <a:lstStyle/>
          <a:p>
            <a:pPr algn="ctr">
              <a:defRPr/>
            </a:pPr>
            <a:r>
              <a:rPr lang="en-US" sz="2800" dirty="0"/>
              <a:t>Fear of health care provider reaction upon disclosure</a:t>
            </a:r>
          </a:p>
        </p:txBody>
      </p:sp>
      <p:sp>
        <p:nvSpPr>
          <p:cNvPr id="7" name="Rounded Rectangle 6"/>
          <p:cNvSpPr/>
          <p:nvPr/>
        </p:nvSpPr>
        <p:spPr>
          <a:xfrm>
            <a:off x="4525505" y="3546527"/>
            <a:ext cx="5806698" cy="1118461"/>
          </a:xfrm>
          <a:prstGeom prst="roundRect">
            <a:avLst/>
          </a:prstGeom>
          <a:solidFill>
            <a:schemeClr val="accent1"/>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lIns="91440" tIns="274320" bIns="274320" anchor="ctr"/>
          <a:lstStyle/>
          <a:p>
            <a:pPr algn="ctr">
              <a:defRPr/>
            </a:pPr>
            <a:r>
              <a:rPr lang="en-US" sz="2800" dirty="0">
                <a:solidFill>
                  <a:srgbClr val="FFFFFF"/>
                </a:solidFill>
              </a:rPr>
              <a:t>Provider’s assumption of heterosexuality</a:t>
            </a:r>
          </a:p>
        </p:txBody>
      </p:sp>
      <p:sp>
        <p:nvSpPr>
          <p:cNvPr id="8" name="Rounded Rectangle 7"/>
          <p:cNvSpPr/>
          <p:nvPr/>
        </p:nvSpPr>
        <p:spPr>
          <a:xfrm>
            <a:off x="4525505" y="4775748"/>
            <a:ext cx="5806698" cy="685800"/>
          </a:xfrm>
          <a:prstGeom prst="roundRect">
            <a:avLst/>
          </a:prstGeom>
          <a:solidFill>
            <a:schemeClr val="accent1">
              <a:lumMod val="75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lIns="91440" tIns="274320" bIns="274320" anchor="ctr"/>
          <a:lstStyle/>
          <a:p>
            <a:pPr algn="ctr">
              <a:defRPr/>
            </a:pPr>
            <a:r>
              <a:rPr lang="en-US" sz="2800" dirty="0"/>
              <a:t>Internalized shame and/or guilt</a:t>
            </a:r>
          </a:p>
        </p:txBody>
      </p:sp>
    </p:spTree>
    <p:extLst>
      <p:ext uri="{BB962C8B-B14F-4D97-AF65-F5344CB8AC3E}">
        <p14:creationId xmlns:p14="http://schemas.microsoft.com/office/powerpoint/2010/main" val="1425690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hape 763"/>
          <p:cNvCxnSpPr>
            <a:cxnSpLocks noChangeShapeType="1"/>
          </p:cNvCxnSpPr>
          <p:nvPr/>
        </p:nvCxnSpPr>
        <p:spPr bwMode="auto">
          <a:xfrm rot="5400000" flipH="1" flipV="1">
            <a:off x="6666707" y="3334544"/>
            <a:ext cx="790575" cy="776288"/>
          </a:xfrm>
          <a:prstGeom prst="straightConnector1">
            <a:avLst/>
          </a:prstGeom>
          <a:noFill/>
          <a:ln w="25400">
            <a:solidFill>
              <a:schemeClr val="accent2"/>
            </a:solidFill>
            <a:round/>
            <a:headEnd type="none" w="lg" len="lg"/>
            <a:tailEnd type="triangle" w="lg" len="lg"/>
          </a:ln>
          <a:effectLst>
            <a:outerShdw blurRad="63500" dist="20000" dir="5400000" rotWithShape="0">
              <a:srgbClr val="000000">
                <a:alpha val="37999"/>
              </a:srgbClr>
            </a:outerShdw>
          </a:effectLst>
        </p:spPr>
      </p:cxnSp>
      <p:sp>
        <p:nvSpPr>
          <p:cNvPr id="4" name="Shape 760"/>
          <p:cNvSpPr txBox="1"/>
          <p:nvPr/>
        </p:nvSpPr>
        <p:spPr bwMode="auto">
          <a:xfrm>
            <a:off x="1819276" y="795338"/>
            <a:ext cx="3128963" cy="20891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37931725" indent="-37474525" eaLnBrk="0" hangingPunct="0">
              <a:defRPr sz="1400">
                <a:solidFill>
                  <a:srgbClr val="000000"/>
                </a:solidFill>
                <a:latin typeface="Arial" pitchFamily="34" charset="0"/>
                <a:cs typeface="Arial" pitchFamily="34" charset="0"/>
                <a:sym typeface="Arial" pitchFamily="34" charset="0"/>
              </a:defRPr>
            </a:lvl2pPr>
            <a:lvl3pPr eaLnBrk="0" hangingPunct="0">
              <a:defRPr sz="1400">
                <a:solidFill>
                  <a:srgbClr val="000000"/>
                </a:solidFill>
                <a:latin typeface="Arial" pitchFamily="34" charset="0"/>
                <a:cs typeface="Arial" pitchFamily="34" charset="0"/>
                <a:sym typeface="Arial" pitchFamily="34" charset="0"/>
              </a:defRPr>
            </a:lvl3pPr>
            <a:lvl4pPr eaLnBrk="0" hangingPunct="0">
              <a:defRPr sz="1400">
                <a:solidFill>
                  <a:srgbClr val="000000"/>
                </a:solidFill>
                <a:latin typeface="Arial" pitchFamily="34" charset="0"/>
                <a:cs typeface="Arial" pitchFamily="34" charset="0"/>
                <a:sym typeface="Arial" pitchFamily="34" charset="0"/>
              </a:defRPr>
            </a:lvl4pPr>
            <a:lvl5pPr eaLnBrk="0" hangingPunc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defRPr/>
            </a:pPr>
            <a:r>
              <a:rPr lang="en-US" altLang="en-US" sz="1800" b="1" dirty="0">
                <a:solidFill>
                  <a:schemeClr val="accent1"/>
                </a:solidFill>
                <a:latin typeface="+mn-lt"/>
                <a:cs typeface="Aharoni" pitchFamily="2" charset="-79"/>
              </a:rPr>
              <a:t>Impact of homophobia/ </a:t>
            </a:r>
            <a:r>
              <a:rPr lang="en-US" altLang="en-US" sz="1800" b="1" dirty="0" err="1">
                <a:solidFill>
                  <a:schemeClr val="accent1"/>
                </a:solidFill>
                <a:latin typeface="+mn-lt"/>
                <a:cs typeface="Aharoni" pitchFamily="2" charset="-79"/>
              </a:rPr>
              <a:t>transphobia</a:t>
            </a:r>
            <a:endParaRPr lang="en-US" altLang="en-US" sz="1800" b="1" dirty="0">
              <a:solidFill>
                <a:schemeClr val="accent1"/>
              </a:solidFill>
              <a:latin typeface="+mn-lt"/>
              <a:cs typeface="Aharoni" pitchFamily="2" charset="-79"/>
            </a:endParaRPr>
          </a:p>
          <a:p>
            <a:pPr algn="ctr" eaLnBrk="1" hangingPunct="1">
              <a:defRPr/>
            </a:pPr>
            <a:endParaRPr lang="en-US" altLang="en-US" sz="1600" b="1" dirty="0">
              <a:latin typeface="+mn-lt"/>
              <a:cs typeface="Aharoni" pitchFamily="2" charset="-79"/>
            </a:endParaRPr>
          </a:p>
          <a:p>
            <a:pPr eaLnBrk="1" hangingPunct="1">
              <a:buFont typeface="Arial" pitchFamily="34" charset="0"/>
              <a:buChar char="•"/>
              <a:defRPr/>
            </a:pPr>
            <a:r>
              <a:rPr lang="en-US" altLang="en-US" sz="1600" dirty="0">
                <a:latin typeface="+mn-lt"/>
              </a:rPr>
              <a:t> Trauma/violence</a:t>
            </a:r>
          </a:p>
          <a:p>
            <a:pPr eaLnBrk="1" hangingPunct="1">
              <a:buFont typeface="Arial" pitchFamily="34" charset="0"/>
              <a:buChar char="•"/>
              <a:defRPr/>
            </a:pPr>
            <a:r>
              <a:rPr lang="en-US" altLang="en-US" sz="1600" dirty="0">
                <a:latin typeface="+mn-lt"/>
              </a:rPr>
              <a:t> Discrimination</a:t>
            </a:r>
          </a:p>
          <a:p>
            <a:pPr eaLnBrk="1" hangingPunct="1">
              <a:buFont typeface="Arial" pitchFamily="34" charset="0"/>
              <a:buChar char="•"/>
              <a:defRPr/>
            </a:pPr>
            <a:r>
              <a:rPr lang="en-US" altLang="en-US" sz="1600" dirty="0">
                <a:latin typeface="+mn-lt"/>
              </a:rPr>
              <a:t> Rejection</a:t>
            </a:r>
          </a:p>
          <a:p>
            <a:pPr eaLnBrk="1" hangingPunct="1">
              <a:buFont typeface="Arial" pitchFamily="34" charset="0"/>
              <a:buChar char="•"/>
              <a:defRPr/>
            </a:pPr>
            <a:r>
              <a:rPr lang="en-US" altLang="en-US" sz="1600" dirty="0">
                <a:latin typeface="+mn-lt"/>
              </a:rPr>
              <a:t> Lack of civil rights</a:t>
            </a:r>
          </a:p>
          <a:p>
            <a:pPr eaLnBrk="1" hangingPunct="1">
              <a:buFont typeface="Arial" pitchFamily="34" charset="0"/>
              <a:buChar char="•"/>
              <a:defRPr/>
            </a:pPr>
            <a:endParaRPr lang="en-US" altLang="en-US" sz="1600" dirty="0">
              <a:latin typeface="Franklin Gothic Book" pitchFamily="34" charset="0"/>
            </a:endParaRPr>
          </a:p>
        </p:txBody>
      </p:sp>
      <p:sp>
        <p:nvSpPr>
          <p:cNvPr id="5" name="Shape 761"/>
          <p:cNvSpPr txBox="1"/>
          <p:nvPr/>
        </p:nvSpPr>
        <p:spPr bwMode="auto">
          <a:xfrm>
            <a:off x="6323013" y="277814"/>
            <a:ext cx="4189412" cy="304958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37931725" indent="-37474525" eaLnBrk="0" hangingPunct="0">
              <a:defRPr sz="1400">
                <a:solidFill>
                  <a:srgbClr val="000000"/>
                </a:solidFill>
                <a:latin typeface="Arial" pitchFamily="34" charset="0"/>
                <a:cs typeface="Arial" pitchFamily="34" charset="0"/>
                <a:sym typeface="Arial" pitchFamily="34" charset="0"/>
              </a:defRPr>
            </a:lvl2pPr>
            <a:lvl3pPr eaLnBrk="0" hangingPunct="0">
              <a:defRPr sz="1400">
                <a:solidFill>
                  <a:srgbClr val="000000"/>
                </a:solidFill>
                <a:latin typeface="Arial" pitchFamily="34" charset="0"/>
                <a:cs typeface="Arial" pitchFamily="34" charset="0"/>
                <a:sym typeface="Arial" pitchFamily="34" charset="0"/>
              </a:defRPr>
            </a:lvl3pPr>
            <a:lvl4pPr eaLnBrk="0" hangingPunct="0">
              <a:defRPr sz="1400">
                <a:solidFill>
                  <a:srgbClr val="000000"/>
                </a:solidFill>
                <a:latin typeface="Arial" pitchFamily="34" charset="0"/>
                <a:cs typeface="Arial" pitchFamily="34" charset="0"/>
                <a:sym typeface="Arial" pitchFamily="34" charset="0"/>
              </a:defRPr>
            </a:lvl4pPr>
            <a:lvl5pPr eaLnBrk="0" hangingPunc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defRPr/>
            </a:pPr>
            <a:endParaRPr lang="en-US" altLang="en-US" sz="1600" b="1" dirty="0">
              <a:latin typeface="Aharoni" pitchFamily="2" charset="-79"/>
              <a:cs typeface="Aharoni" pitchFamily="2" charset="-79"/>
            </a:endParaRPr>
          </a:p>
          <a:p>
            <a:pPr algn="ctr" eaLnBrk="1" hangingPunct="1">
              <a:defRPr/>
            </a:pPr>
            <a:endParaRPr lang="en-US" altLang="en-US" sz="1600" b="1" dirty="0">
              <a:latin typeface="Aharoni" pitchFamily="2" charset="-79"/>
              <a:cs typeface="Aharoni" pitchFamily="2" charset="-79"/>
            </a:endParaRPr>
          </a:p>
          <a:p>
            <a:pPr algn="ctr" eaLnBrk="1" hangingPunct="1">
              <a:defRPr/>
            </a:pPr>
            <a:endParaRPr lang="en-US" altLang="en-US" sz="1600" b="1" dirty="0">
              <a:latin typeface="+mn-lt"/>
              <a:cs typeface="Aharoni" pitchFamily="2" charset="-79"/>
            </a:endParaRPr>
          </a:p>
          <a:p>
            <a:pPr algn="ctr" eaLnBrk="1" hangingPunct="1">
              <a:defRPr/>
            </a:pPr>
            <a:r>
              <a:rPr lang="en-US" altLang="en-US" sz="1800" b="1" dirty="0">
                <a:solidFill>
                  <a:schemeClr val="accent1"/>
                </a:solidFill>
                <a:latin typeface="+mn-lt"/>
                <a:cs typeface="Aharoni" pitchFamily="2" charset="-79"/>
              </a:rPr>
              <a:t>Internalizing effects of homophobia/ </a:t>
            </a:r>
            <a:r>
              <a:rPr lang="en-US" altLang="en-US" sz="1800" b="1" dirty="0" err="1">
                <a:solidFill>
                  <a:schemeClr val="accent1"/>
                </a:solidFill>
                <a:latin typeface="+mn-lt"/>
                <a:cs typeface="Aharoni" pitchFamily="2" charset="-79"/>
              </a:rPr>
              <a:t>transphobia</a:t>
            </a:r>
            <a:endParaRPr lang="en-US" altLang="en-US" sz="1800" b="1" dirty="0">
              <a:solidFill>
                <a:schemeClr val="accent1"/>
              </a:solidFill>
              <a:latin typeface="+mn-lt"/>
              <a:cs typeface="Aharoni" pitchFamily="2" charset="-79"/>
            </a:endParaRPr>
          </a:p>
          <a:p>
            <a:pPr algn="ctr" eaLnBrk="1" hangingPunct="1">
              <a:defRPr/>
            </a:pPr>
            <a:endParaRPr lang="en-US" altLang="en-US" sz="1800" b="1" dirty="0">
              <a:latin typeface="Aharoni" pitchFamily="2" charset="-79"/>
              <a:cs typeface="Aharoni" pitchFamily="2" charset="-79"/>
            </a:endParaRPr>
          </a:p>
          <a:p>
            <a:pPr algn="ctr" eaLnBrk="1" hangingPunct="1">
              <a:defRPr/>
            </a:pPr>
            <a:endParaRPr lang="en-US" altLang="en-US" sz="1800" b="1" dirty="0">
              <a:latin typeface="Aharoni" pitchFamily="2" charset="-79"/>
              <a:cs typeface="Aharoni" pitchFamily="2" charset="-79"/>
            </a:endParaRPr>
          </a:p>
          <a:p>
            <a:pPr algn="ctr" eaLnBrk="1" hangingPunct="1">
              <a:defRPr/>
            </a:pPr>
            <a:endParaRPr lang="en-US" altLang="en-US" sz="1800" b="1" dirty="0">
              <a:latin typeface="Aharoni" pitchFamily="2" charset="-79"/>
              <a:cs typeface="Aharoni" pitchFamily="2" charset="-79"/>
            </a:endParaRPr>
          </a:p>
          <a:p>
            <a:pPr algn="ctr" eaLnBrk="1" hangingPunct="1">
              <a:defRPr/>
            </a:pPr>
            <a:endParaRPr lang="en-US" altLang="en-US" sz="1800" b="1" dirty="0">
              <a:latin typeface="Aharoni" pitchFamily="2" charset="-79"/>
              <a:cs typeface="Aharoni" pitchFamily="2" charset="-79"/>
            </a:endParaRPr>
          </a:p>
          <a:p>
            <a:pPr algn="ctr" eaLnBrk="1" hangingPunct="1">
              <a:defRPr/>
            </a:pPr>
            <a:endParaRPr lang="en-US" altLang="en-US" sz="1800" b="1" dirty="0">
              <a:latin typeface="Aharoni" pitchFamily="2" charset="-79"/>
              <a:cs typeface="Aharoni" pitchFamily="2" charset="-79"/>
            </a:endParaRPr>
          </a:p>
          <a:p>
            <a:pPr algn="ctr" eaLnBrk="1" hangingPunct="1">
              <a:defRPr/>
            </a:pPr>
            <a:endParaRPr lang="en-US" altLang="en-US" sz="1800" b="1" dirty="0">
              <a:latin typeface="Aharoni" pitchFamily="2" charset="-79"/>
              <a:cs typeface="Aharoni" pitchFamily="2" charset="-79"/>
            </a:endParaRPr>
          </a:p>
          <a:p>
            <a:pPr eaLnBrk="1" hangingPunct="1">
              <a:defRPr/>
            </a:pPr>
            <a:endParaRPr lang="en-US" altLang="en-US" sz="1600" dirty="0">
              <a:latin typeface="Franklin Gothic Book" pitchFamily="34" charset="0"/>
            </a:endParaRPr>
          </a:p>
          <a:p>
            <a:pPr eaLnBrk="1" hangingPunct="1">
              <a:buFont typeface="Arial" pitchFamily="34" charset="0"/>
              <a:buChar char="•"/>
              <a:defRPr/>
            </a:pPr>
            <a:endParaRPr lang="en-US" altLang="en-US" sz="1600" dirty="0">
              <a:latin typeface="Franklin Gothic Book" pitchFamily="34" charset="0"/>
            </a:endParaRPr>
          </a:p>
          <a:p>
            <a:pPr algn="ctr" eaLnBrk="1" hangingPunct="1">
              <a:defRPr/>
            </a:pPr>
            <a:endParaRPr lang="en-US" altLang="en-US" sz="1200" dirty="0">
              <a:latin typeface="Franklin Gothic Book" pitchFamily="34" charset="0"/>
            </a:endParaRPr>
          </a:p>
          <a:p>
            <a:pPr algn="ctr" eaLnBrk="1" hangingPunct="1">
              <a:defRPr/>
            </a:pPr>
            <a:endParaRPr lang="en-US" altLang="en-US" sz="1600" dirty="0">
              <a:latin typeface="Franklin Gothic Book" pitchFamily="34" charset="0"/>
            </a:endParaRPr>
          </a:p>
          <a:p>
            <a:pPr algn="ctr" eaLnBrk="1" hangingPunct="1">
              <a:defRPr/>
            </a:pPr>
            <a:endParaRPr lang="en-US" altLang="en-US" sz="1600" dirty="0">
              <a:latin typeface="Franklin Gothic Book" pitchFamily="34" charset="0"/>
            </a:endParaRPr>
          </a:p>
        </p:txBody>
      </p:sp>
      <p:sp>
        <p:nvSpPr>
          <p:cNvPr id="6" name="Shape 767"/>
          <p:cNvSpPr txBox="1"/>
          <p:nvPr/>
        </p:nvSpPr>
        <p:spPr bwMode="auto">
          <a:xfrm>
            <a:off x="2809875" y="3430588"/>
            <a:ext cx="1970088" cy="1141412"/>
          </a:xfrm>
          <a:prstGeom prst="rect">
            <a:avLst/>
          </a:prstGeom>
          <a:ln/>
        </p:spPr>
        <p:style>
          <a:lnRef idx="2">
            <a:schemeClr val="dk1"/>
          </a:lnRef>
          <a:fillRef idx="1">
            <a:schemeClr val="lt1"/>
          </a:fillRef>
          <a:effectRef idx="0">
            <a:schemeClr val="dk1"/>
          </a:effectRef>
          <a:fontRef idx="minor">
            <a:schemeClr val="dk1"/>
          </a:fontRef>
        </p:style>
        <p:txBody>
          <a:bodyPr lIns="91425" tIns="91425" rIns="91425" bIns="91425" anchor="ctr" anchorCtr="1"/>
          <a:lstStyle/>
          <a:p>
            <a:pPr algn="ctr">
              <a:defRPr/>
            </a:pPr>
            <a:r>
              <a:rPr lang="en-US" b="1" kern="0" dirty="0">
                <a:solidFill>
                  <a:schemeClr val="accent1"/>
                </a:solidFill>
                <a:cs typeface="Aharoni" panose="02010803020104030203" pitchFamily="2" charset="-79"/>
                <a:sym typeface="Arial"/>
              </a:rPr>
              <a:t>Decreased access to competent health services</a:t>
            </a:r>
          </a:p>
        </p:txBody>
      </p:sp>
      <p:cxnSp>
        <p:nvCxnSpPr>
          <p:cNvPr id="9" name="Shape 763"/>
          <p:cNvCxnSpPr>
            <a:cxnSpLocks noChangeShapeType="1"/>
          </p:cNvCxnSpPr>
          <p:nvPr/>
        </p:nvCxnSpPr>
        <p:spPr bwMode="auto">
          <a:xfrm>
            <a:off x="4948239" y="2014539"/>
            <a:ext cx="1374775" cy="1587"/>
          </a:xfrm>
          <a:prstGeom prst="straightConnector1">
            <a:avLst/>
          </a:prstGeom>
          <a:noFill/>
          <a:ln w="25400">
            <a:solidFill>
              <a:schemeClr val="accent2"/>
            </a:solidFill>
            <a:round/>
            <a:headEnd type="none" w="lg" len="lg"/>
            <a:tailEnd type="triangle" w="lg" len="lg"/>
          </a:ln>
          <a:effectLst>
            <a:outerShdw blurRad="63500" dist="20000" dir="5400000" rotWithShape="0">
              <a:srgbClr val="000000">
                <a:alpha val="37999"/>
              </a:srgbClr>
            </a:outerShdw>
          </a:effectLst>
        </p:spPr>
      </p:cxnSp>
      <p:cxnSp>
        <p:nvCxnSpPr>
          <p:cNvPr id="11" name="Shape 763"/>
          <p:cNvCxnSpPr>
            <a:cxnSpLocks noChangeShapeType="1"/>
          </p:cNvCxnSpPr>
          <p:nvPr/>
        </p:nvCxnSpPr>
        <p:spPr bwMode="auto">
          <a:xfrm rot="16200000" flipH="1">
            <a:off x="4904582" y="2928144"/>
            <a:ext cx="1217612" cy="1130300"/>
          </a:xfrm>
          <a:prstGeom prst="straightConnector1">
            <a:avLst/>
          </a:prstGeom>
          <a:noFill/>
          <a:ln w="25400">
            <a:solidFill>
              <a:schemeClr val="accent2"/>
            </a:solidFill>
            <a:round/>
            <a:headEnd type="none" w="lg" len="lg"/>
            <a:tailEnd type="triangle" w="lg" len="lg"/>
          </a:ln>
          <a:effectLst>
            <a:outerShdw blurRad="63500" dist="20000" dir="5400000" rotWithShape="0">
              <a:srgbClr val="000000">
                <a:alpha val="37999"/>
              </a:srgbClr>
            </a:outerShdw>
          </a:effectLst>
        </p:spPr>
      </p:cxnSp>
      <p:cxnSp>
        <p:nvCxnSpPr>
          <p:cNvPr id="18" name="Shape 763"/>
          <p:cNvCxnSpPr>
            <a:cxnSpLocks noChangeShapeType="1"/>
          </p:cNvCxnSpPr>
          <p:nvPr/>
        </p:nvCxnSpPr>
        <p:spPr bwMode="auto">
          <a:xfrm rot="5400000">
            <a:off x="8085138" y="3357563"/>
            <a:ext cx="774700" cy="714375"/>
          </a:xfrm>
          <a:prstGeom prst="straightConnector1">
            <a:avLst/>
          </a:prstGeom>
          <a:noFill/>
          <a:ln w="25400">
            <a:solidFill>
              <a:schemeClr val="accent2"/>
            </a:solidFill>
            <a:round/>
            <a:headEnd type="none" w="lg" len="lg"/>
            <a:tailEnd type="triangle" w="lg" len="lg"/>
          </a:ln>
          <a:effectLst>
            <a:outerShdw blurRad="63500" dist="20000" dir="5400000" rotWithShape="0">
              <a:srgbClr val="000000">
                <a:alpha val="37999"/>
              </a:srgbClr>
            </a:outerShdw>
          </a:effectLst>
        </p:spPr>
      </p:cxnSp>
      <p:sp>
        <p:nvSpPr>
          <p:cNvPr id="97300" name="TextBox 24"/>
          <p:cNvSpPr txBox="1">
            <a:spLocks noChangeArrowheads="1"/>
          </p:cNvSpPr>
          <p:nvPr/>
        </p:nvSpPr>
        <p:spPr bwMode="auto">
          <a:xfrm>
            <a:off x="5391150" y="1557339"/>
            <a:ext cx="364202" cy="646331"/>
          </a:xfrm>
          <a:prstGeom prst="rect">
            <a:avLst/>
          </a:prstGeom>
          <a:noFill/>
          <a:ln w="9525">
            <a:noFill/>
            <a:miter lim="800000"/>
            <a:headEnd/>
            <a:tailEnd/>
          </a:ln>
        </p:spPr>
        <p:txBody>
          <a:bodyPr wrap="none">
            <a:spAutoFit/>
          </a:bodyPr>
          <a:lstStyle/>
          <a:p>
            <a:r>
              <a:rPr lang="en-US" altLang="en-US" sz="3600" dirty="0">
                <a:latin typeface="Adobe Garamond Pro"/>
                <a:ea typeface="MS PGothic" pitchFamily="34" charset="-128"/>
              </a:rPr>
              <a:t>*</a:t>
            </a:r>
          </a:p>
        </p:txBody>
      </p:sp>
      <p:sp>
        <p:nvSpPr>
          <p:cNvPr id="97301" name="TextBox 26"/>
          <p:cNvSpPr txBox="1">
            <a:spLocks noChangeArrowheads="1"/>
          </p:cNvSpPr>
          <p:nvPr/>
        </p:nvSpPr>
        <p:spPr bwMode="auto">
          <a:xfrm>
            <a:off x="5280026" y="2970214"/>
            <a:ext cx="582613" cy="646331"/>
          </a:xfrm>
          <a:prstGeom prst="rect">
            <a:avLst/>
          </a:prstGeom>
          <a:noFill/>
          <a:ln w="9525">
            <a:noFill/>
            <a:miter lim="800000"/>
            <a:headEnd/>
            <a:tailEnd/>
          </a:ln>
        </p:spPr>
        <p:txBody>
          <a:bodyPr>
            <a:spAutoFit/>
          </a:bodyPr>
          <a:lstStyle/>
          <a:p>
            <a:r>
              <a:rPr lang="en-US" altLang="en-US" sz="3600" dirty="0">
                <a:latin typeface="Adobe Garamond Pro"/>
                <a:ea typeface="MS PGothic" pitchFamily="34" charset="-128"/>
              </a:rPr>
              <a:t>*</a:t>
            </a:r>
          </a:p>
        </p:txBody>
      </p:sp>
      <p:sp>
        <p:nvSpPr>
          <p:cNvPr id="97302" name="TextBox 27"/>
          <p:cNvSpPr txBox="1">
            <a:spLocks noChangeArrowheads="1"/>
          </p:cNvSpPr>
          <p:nvPr/>
        </p:nvSpPr>
        <p:spPr bwMode="auto">
          <a:xfrm flipH="1">
            <a:off x="6638925" y="3446464"/>
            <a:ext cx="520700" cy="646331"/>
          </a:xfrm>
          <a:prstGeom prst="rect">
            <a:avLst/>
          </a:prstGeom>
          <a:noFill/>
          <a:ln w="9525">
            <a:noFill/>
            <a:miter lim="800000"/>
            <a:headEnd/>
            <a:tailEnd/>
          </a:ln>
        </p:spPr>
        <p:txBody>
          <a:bodyPr>
            <a:spAutoFit/>
          </a:bodyPr>
          <a:lstStyle/>
          <a:p>
            <a:r>
              <a:rPr lang="en-US" altLang="en-US" sz="3600" dirty="0">
                <a:latin typeface="Adobe Garamond Pro"/>
                <a:ea typeface="MS PGothic" pitchFamily="34" charset="-128"/>
              </a:rPr>
              <a:t>*</a:t>
            </a:r>
          </a:p>
        </p:txBody>
      </p:sp>
      <p:sp>
        <p:nvSpPr>
          <p:cNvPr id="97303" name="TextBox 28"/>
          <p:cNvSpPr txBox="1">
            <a:spLocks noChangeArrowheads="1"/>
          </p:cNvSpPr>
          <p:nvPr/>
        </p:nvSpPr>
        <p:spPr bwMode="auto">
          <a:xfrm>
            <a:off x="8459788" y="3527426"/>
            <a:ext cx="254000" cy="646331"/>
          </a:xfrm>
          <a:prstGeom prst="rect">
            <a:avLst/>
          </a:prstGeom>
          <a:noFill/>
          <a:ln w="9525">
            <a:noFill/>
            <a:miter lim="800000"/>
            <a:headEnd/>
            <a:tailEnd/>
          </a:ln>
        </p:spPr>
        <p:txBody>
          <a:bodyPr>
            <a:spAutoFit/>
          </a:bodyPr>
          <a:lstStyle/>
          <a:p>
            <a:r>
              <a:rPr lang="en-US" altLang="en-US" sz="3600" dirty="0">
                <a:latin typeface="Adobe Garamond Pro"/>
                <a:ea typeface="MS PGothic" pitchFamily="34" charset="-128"/>
              </a:rPr>
              <a:t>*</a:t>
            </a:r>
          </a:p>
        </p:txBody>
      </p:sp>
      <p:sp>
        <p:nvSpPr>
          <p:cNvPr id="36" name="TextBox 35"/>
          <p:cNvSpPr txBox="1"/>
          <p:nvPr/>
        </p:nvSpPr>
        <p:spPr bwMode="auto">
          <a:xfrm>
            <a:off x="5943600" y="4191000"/>
            <a:ext cx="4038600" cy="218521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eaLnBrk="0" hangingPunct="0">
              <a:defRPr sz="1400">
                <a:solidFill>
                  <a:srgbClr val="000000"/>
                </a:solidFill>
                <a:latin typeface="Arial" pitchFamily="34" charset="0"/>
                <a:cs typeface="Arial" pitchFamily="34" charset="0"/>
                <a:sym typeface="Arial" pitchFamily="34" charset="0"/>
              </a:defRPr>
            </a:lvl2pPr>
            <a:lvl3pPr eaLnBrk="0" hangingPunct="0">
              <a:defRPr sz="1400">
                <a:solidFill>
                  <a:srgbClr val="000000"/>
                </a:solidFill>
                <a:latin typeface="Arial" pitchFamily="34" charset="0"/>
                <a:cs typeface="Arial" pitchFamily="34" charset="0"/>
                <a:sym typeface="Arial" pitchFamily="34" charset="0"/>
              </a:defRPr>
            </a:lvl3pPr>
            <a:lvl4pPr eaLnBrk="0" hangingPunct="0">
              <a:defRPr sz="1400">
                <a:solidFill>
                  <a:srgbClr val="000000"/>
                </a:solidFill>
                <a:latin typeface="Arial" pitchFamily="34" charset="0"/>
                <a:cs typeface="Arial" pitchFamily="34" charset="0"/>
                <a:sym typeface="Arial" pitchFamily="34" charset="0"/>
              </a:defRPr>
            </a:lvl4pPr>
            <a:lvl5pPr eaLnBrk="0" hangingPunct="0">
              <a:defRPr sz="1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defRPr/>
            </a:pPr>
            <a:r>
              <a:rPr lang="en-US" altLang="en-US" sz="1800" b="1" dirty="0">
                <a:solidFill>
                  <a:schemeClr val="accent1"/>
                </a:solidFill>
                <a:latin typeface="+mn-lt"/>
                <a:cs typeface="Aharoni" pitchFamily="2" charset="-79"/>
              </a:rPr>
              <a:t>Poor health outcomes</a:t>
            </a:r>
          </a:p>
          <a:p>
            <a:pPr lvl="1" eaLnBrk="1" hangingPunct="1">
              <a:buFont typeface="Arial" pitchFamily="34" charset="0"/>
              <a:buChar char="•"/>
              <a:defRPr/>
            </a:pPr>
            <a:r>
              <a:rPr lang="en-US" altLang="en-US" sz="1600" dirty="0">
                <a:latin typeface="+mn-lt"/>
              </a:rPr>
              <a:t> No screening</a:t>
            </a:r>
          </a:p>
          <a:p>
            <a:pPr lvl="1" eaLnBrk="1" hangingPunct="1">
              <a:buFont typeface="Arial" pitchFamily="34" charset="0"/>
              <a:buChar char="•"/>
              <a:defRPr/>
            </a:pPr>
            <a:r>
              <a:rPr lang="en-US" altLang="en-US" sz="1600" dirty="0">
                <a:latin typeface="+mn-lt"/>
              </a:rPr>
              <a:t> Low compliance</a:t>
            </a:r>
          </a:p>
          <a:p>
            <a:pPr lvl="1" eaLnBrk="1" hangingPunct="1">
              <a:buFont typeface="Arial" pitchFamily="34" charset="0"/>
              <a:buChar char="•"/>
              <a:defRPr/>
            </a:pPr>
            <a:r>
              <a:rPr lang="en-US" altLang="en-US" sz="1600" dirty="0">
                <a:latin typeface="+mn-lt"/>
              </a:rPr>
              <a:t> Present late in disease</a:t>
            </a:r>
          </a:p>
          <a:p>
            <a:pPr lvl="1" eaLnBrk="1" hangingPunct="1">
              <a:buFont typeface="Arial" pitchFamily="34" charset="0"/>
              <a:buChar char="•"/>
              <a:defRPr/>
            </a:pPr>
            <a:r>
              <a:rPr lang="en-US" altLang="en-US" sz="1600" dirty="0">
                <a:latin typeface="+mn-lt"/>
              </a:rPr>
              <a:t> Unsafe sex</a:t>
            </a:r>
            <a:endParaRPr lang="en-US" altLang="en-US" sz="1600" dirty="0">
              <a:solidFill>
                <a:schemeClr val="accent1"/>
              </a:solidFill>
              <a:latin typeface="+mn-lt"/>
            </a:endParaRPr>
          </a:p>
          <a:p>
            <a:pPr algn="ctr" eaLnBrk="1" hangingPunct="1">
              <a:defRPr/>
            </a:pPr>
            <a:r>
              <a:rPr lang="en-US" altLang="en-US" sz="1800" b="1" dirty="0">
                <a:solidFill>
                  <a:schemeClr val="accent1"/>
                </a:solidFill>
                <a:latin typeface="+mn-lt"/>
                <a:cs typeface="Aharoni" pitchFamily="2" charset="-79"/>
              </a:rPr>
              <a:t>Poor psychological outcomes</a:t>
            </a:r>
          </a:p>
          <a:p>
            <a:pPr algn="ctr" eaLnBrk="1" hangingPunct="1">
              <a:defRPr/>
            </a:pPr>
            <a:endParaRPr lang="en-US" altLang="en-US" sz="1800" b="1" dirty="0">
              <a:latin typeface="+mn-lt"/>
              <a:cs typeface="Aharoni" pitchFamily="2" charset="-79"/>
            </a:endParaRPr>
          </a:p>
          <a:p>
            <a:pPr algn="ctr" eaLnBrk="1" hangingPunct="1">
              <a:defRPr/>
            </a:pPr>
            <a:endParaRPr lang="en-US" altLang="en-US" sz="1800" b="1" dirty="0">
              <a:latin typeface="+mn-lt"/>
              <a:cs typeface="Aharoni" pitchFamily="2" charset="-79"/>
            </a:endParaRPr>
          </a:p>
        </p:txBody>
      </p:sp>
      <p:sp>
        <p:nvSpPr>
          <p:cNvPr id="97285" name="Shape 771"/>
          <p:cNvSpPr txBox="1">
            <a:spLocks noChangeArrowheads="1"/>
          </p:cNvSpPr>
          <p:nvPr/>
        </p:nvSpPr>
        <p:spPr bwMode="auto">
          <a:xfrm>
            <a:off x="1660525" y="5172076"/>
            <a:ext cx="2992438" cy="1050925"/>
          </a:xfrm>
          <a:prstGeom prst="rect">
            <a:avLst/>
          </a:prstGeom>
          <a:solidFill>
            <a:schemeClr val="bg1"/>
          </a:solidFill>
          <a:ln w="9525">
            <a:noFill/>
            <a:miter lim="800000"/>
            <a:headEnd/>
            <a:tailEnd/>
          </a:ln>
        </p:spPr>
        <p:txBody>
          <a:bodyPr lIns="91425" tIns="91425" rIns="91425" bIns="91425"/>
          <a:lstStyle/>
          <a:p>
            <a:pPr>
              <a:spcAft>
                <a:spcPts val="1200"/>
              </a:spcAft>
            </a:pPr>
            <a:r>
              <a:rPr lang="en-US" altLang="en-US" sz="2400" dirty="0">
                <a:latin typeface="Arial" charset="0"/>
                <a:ea typeface="Arial" charset="0"/>
                <a:cs typeface="Arial" charset="0"/>
              </a:rPr>
              <a:t>*</a:t>
            </a:r>
            <a:r>
              <a:rPr lang="en-US" altLang="en-US" sz="1600" dirty="0">
                <a:latin typeface="Arial" charset="0"/>
                <a:ea typeface="Arial" charset="0"/>
                <a:cs typeface="Arial" charset="0"/>
              </a:rPr>
              <a:t> </a:t>
            </a:r>
            <a:r>
              <a:rPr lang="en-US" altLang="en-US" dirty="0">
                <a:latin typeface="Arial" charset="0"/>
                <a:ea typeface="Arial" charset="0"/>
                <a:cs typeface="Arial" charset="0"/>
              </a:rPr>
              <a:t>Where culturally competent medical and mental health care can be a mitigating factor</a:t>
            </a:r>
          </a:p>
          <a:p>
            <a:endParaRPr lang="en-US" altLang="en-US" sz="1400" dirty="0">
              <a:latin typeface="Arial" charset="0"/>
              <a:ea typeface="Arial" charset="0"/>
              <a:cs typeface="Arial" charset="0"/>
            </a:endParaRPr>
          </a:p>
        </p:txBody>
      </p:sp>
      <p:cxnSp>
        <p:nvCxnSpPr>
          <p:cNvPr id="17" name="Straight Arrow Connector 16"/>
          <p:cNvCxnSpPr>
            <a:cxnSpLocks noChangeShapeType="1"/>
          </p:cNvCxnSpPr>
          <p:nvPr/>
        </p:nvCxnSpPr>
        <p:spPr bwMode="auto">
          <a:xfrm flipV="1">
            <a:off x="4779964" y="3327400"/>
            <a:ext cx="611187" cy="420688"/>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graphicFrame>
        <p:nvGraphicFramePr>
          <p:cNvPr id="26" name="Table 25"/>
          <p:cNvGraphicFramePr>
            <a:graphicFrameLocks noGrp="1"/>
          </p:cNvGraphicFramePr>
          <p:nvPr>
            <p:extLst/>
          </p:nvPr>
        </p:nvGraphicFramePr>
        <p:xfrm>
          <a:off x="6808788" y="1085850"/>
          <a:ext cx="3632200" cy="2011666"/>
        </p:xfrm>
        <a:graphic>
          <a:graphicData uri="http://schemas.openxmlformats.org/drawingml/2006/table">
            <a:tbl>
              <a:tblPr/>
              <a:tblGrid>
                <a:gridCol w="1908175"/>
                <a:gridCol w="1724025"/>
              </a:tblGrid>
              <a:tr h="2011363">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37931725" indent="-37474525"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eaLnBrk="0" hangingPunct="0">
                        <a:spcBef>
                          <a:spcPts val="300"/>
                        </a:spcBef>
                        <a:defRPr sz="1400">
                          <a:solidFill>
                            <a:schemeClr val="tx1"/>
                          </a:solidFill>
                          <a:latin typeface="Franklin Gothic Book" pitchFamily="34" charset="0"/>
                          <a:ea typeface="ＭＳ Ｐゴシック" pitchFamily="34" charset="-128"/>
                        </a:defRPr>
                      </a:lvl3pPr>
                      <a:lvl4pPr eaLnBrk="0" hangingPunct="0">
                        <a:spcBef>
                          <a:spcPts val="300"/>
                        </a:spcBef>
                        <a:defRPr sz="1400">
                          <a:solidFill>
                            <a:schemeClr val="tx1"/>
                          </a:solidFill>
                          <a:latin typeface="Franklin Gothic Book" pitchFamily="34" charset="0"/>
                          <a:ea typeface="ＭＳ Ｐゴシック" pitchFamily="34" charset="-128"/>
                        </a:defRPr>
                      </a:lvl4pPr>
                      <a:lvl5pPr eaLnBrk="0" hangingPunct="0">
                        <a:spcBef>
                          <a:spcPts val="300"/>
                        </a:spcBef>
                        <a:defRPr sz="1400">
                          <a:solidFill>
                            <a:schemeClr val="tx1"/>
                          </a:solidFill>
                          <a:latin typeface="Franklin Gothic Book" pitchFamily="34" charset="0"/>
                          <a:ea typeface="ＭＳ Ｐゴシック" pitchFamily="34" charset="-128"/>
                        </a:defRPr>
                      </a:lvl5pPr>
                      <a:lvl6pPr marL="4572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6pPr>
                      <a:lvl7pPr marL="9144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7pPr>
                      <a:lvl8pPr marL="13716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8pPr>
                      <a:lvl9pPr marL="18288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Stigma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Shame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Isolation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Stress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Depression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Anxiety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Low self-esteem</a:t>
                      </a:r>
                      <a:endParaRPr kumimoji="0" lang="en-US" altLang="en-US" sz="1800" b="0" i="0" u="none" strike="noStrike" cap="none" normalizeH="0" baseline="0" dirty="0" smtClean="0">
                        <a:ln>
                          <a:noFill/>
                        </a:ln>
                        <a:solidFill>
                          <a:srgbClr val="000000"/>
                        </a:solidFill>
                        <a:effectLst/>
                        <a:latin typeface="+mn-lt"/>
                        <a:ea typeface="ＭＳ Ｐゴシック" pitchFamily="34" charset="-128"/>
                        <a:cs typeface="Arial" pitchFamily="34" charset="0"/>
                        <a:sym typeface="Arial" pitchFamily="34" charset="0"/>
                      </a:endParaRPr>
                    </a:p>
                  </a:txBody>
                  <a:tcPr marT="45713" marB="45713" horzOverflow="overflow">
                    <a:lnL>
                      <a:noFill/>
                    </a:lnL>
                    <a:lnR>
                      <a:noFill/>
                    </a:lnR>
                    <a:lnT>
                      <a:noFill/>
                    </a:lnT>
                    <a:lnB>
                      <a:noFill/>
                    </a:lnB>
                    <a:lnTlToBr>
                      <a:noFill/>
                    </a:lnTlToBr>
                    <a:lnBlToTr>
                      <a:noFill/>
                    </a:lnBlToTr>
                    <a:noFill/>
                  </a:tcPr>
                </a:tc>
                <a:tc>
                  <a:txBody>
                    <a:bodyPr/>
                    <a:lstStyle>
                      <a:lvl1pPr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37931725" indent="-37474525"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eaLnBrk="0" hangingPunct="0">
                        <a:spcBef>
                          <a:spcPts val="300"/>
                        </a:spcBef>
                        <a:defRPr sz="1400">
                          <a:solidFill>
                            <a:schemeClr val="tx1"/>
                          </a:solidFill>
                          <a:latin typeface="Franklin Gothic Book" pitchFamily="34" charset="0"/>
                          <a:ea typeface="ＭＳ Ｐゴシック" pitchFamily="34" charset="-128"/>
                        </a:defRPr>
                      </a:lvl3pPr>
                      <a:lvl4pPr eaLnBrk="0" hangingPunct="0">
                        <a:spcBef>
                          <a:spcPts val="300"/>
                        </a:spcBef>
                        <a:defRPr sz="1400">
                          <a:solidFill>
                            <a:schemeClr val="tx1"/>
                          </a:solidFill>
                          <a:latin typeface="Franklin Gothic Book" pitchFamily="34" charset="0"/>
                          <a:ea typeface="ＭＳ Ｐゴシック" pitchFamily="34" charset="-128"/>
                        </a:defRPr>
                      </a:lvl4pPr>
                      <a:lvl5pPr eaLnBrk="0" hangingPunct="0">
                        <a:spcBef>
                          <a:spcPts val="300"/>
                        </a:spcBef>
                        <a:defRPr sz="1400">
                          <a:solidFill>
                            <a:schemeClr val="tx1"/>
                          </a:solidFill>
                          <a:latin typeface="Franklin Gothic Book" pitchFamily="34" charset="0"/>
                          <a:ea typeface="ＭＳ Ｐゴシック" pitchFamily="34" charset="-128"/>
                        </a:defRPr>
                      </a:lvl5pPr>
                      <a:lvl6pPr marL="4572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6pPr>
                      <a:lvl7pPr marL="9144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7pPr>
                      <a:lvl8pPr marL="13716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8pPr>
                      <a:lvl9pPr marL="18288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(Resiliency)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 (Better coping strategies)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endParaRPr>
                    </a:p>
                  </a:txBody>
                  <a:tcPr marT="45713" marB="45713" horzOverflow="overflow">
                    <a:lnL>
                      <a:noFill/>
                    </a:lnL>
                    <a:lnR>
                      <a:noFill/>
                    </a:lnR>
                    <a:lnT>
                      <a:noFill/>
                    </a:lnT>
                    <a:lnB>
                      <a:noFill/>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6019800" y="5791270"/>
          <a:ext cx="3733800" cy="822890"/>
        </p:xfrm>
        <a:graphic>
          <a:graphicData uri="http://schemas.openxmlformats.org/drawingml/2006/table">
            <a:tbl>
              <a:tblPr/>
              <a:tblGrid>
                <a:gridCol w="1483558"/>
                <a:gridCol w="2250242"/>
              </a:tblGrid>
              <a:tr h="822325">
                <a:tc>
                  <a:txBody>
                    <a:bodyPr/>
                    <a:lstStyle>
                      <a:lvl1pPr marL="171450" indent="-171450"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37931725" indent="-37474525"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eaLnBrk="0" hangingPunct="0">
                        <a:spcBef>
                          <a:spcPts val="300"/>
                        </a:spcBef>
                        <a:defRPr sz="1400">
                          <a:solidFill>
                            <a:schemeClr val="tx1"/>
                          </a:solidFill>
                          <a:latin typeface="Franklin Gothic Book" pitchFamily="34" charset="0"/>
                          <a:ea typeface="ＭＳ Ｐゴシック" pitchFamily="34" charset="-128"/>
                        </a:defRPr>
                      </a:lvl3pPr>
                      <a:lvl4pPr eaLnBrk="0" hangingPunct="0">
                        <a:spcBef>
                          <a:spcPts val="300"/>
                        </a:spcBef>
                        <a:defRPr sz="1400">
                          <a:solidFill>
                            <a:schemeClr val="tx1"/>
                          </a:solidFill>
                          <a:latin typeface="Franklin Gothic Book" pitchFamily="34" charset="0"/>
                          <a:ea typeface="ＭＳ Ｐゴシック" pitchFamily="34" charset="-128"/>
                        </a:defRPr>
                      </a:lvl4pPr>
                      <a:lvl5pPr eaLnBrk="0" hangingPunct="0">
                        <a:spcBef>
                          <a:spcPts val="300"/>
                        </a:spcBef>
                        <a:defRPr sz="1400">
                          <a:solidFill>
                            <a:schemeClr val="tx1"/>
                          </a:solidFill>
                          <a:latin typeface="Franklin Gothic Book" pitchFamily="34" charset="0"/>
                          <a:ea typeface="ＭＳ Ｐゴシック" pitchFamily="34" charset="-128"/>
                        </a:defRPr>
                      </a:lvl5pPr>
                      <a:lvl6pPr marL="4572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6pPr>
                      <a:lvl7pPr marL="9144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7pPr>
                      <a:lvl8pPr marL="13716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8pPr>
                      <a:lvl9pPr marL="18288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Suicide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Unsafe sex</a:t>
                      </a:r>
                    </a:p>
                    <a:p>
                      <a:pPr marL="171450" marR="0" lvl="0" indent="-17145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endParaRPr>
                    </a:p>
                  </a:txBody>
                  <a:tcPr marT="45685" marB="45685" horzOverflow="overflow">
                    <a:lnL>
                      <a:noFill/>
                    </a:lnL>
                    <a:lnR>
                      <a:noFill/>
                    </a:lnR>
                    <a:lnT>
                      <a:noFill/>
                    </a:lnT>
                    <a:lnB>
                      <a:noFill/>
                    </a:lnB>
                    <a:lnTlToBr>
                      <a:noFill/>
                    </a:lnTlToBr>
                    <a:lnBlToTr>
                      <a:noFill/>
                    </a:lnBlToTr>
                    <a:noFill/>
                  </a:tcPr>
                </a:tc>
                <a:tc>
                  <a:txBody>
                    <a:bodyPr/>
                    <a:lstStyle>
                      <a:lvl1pPr marL="171450" indent="-171450" eaLnBrk="0" hangingPunct="0">
                        <a:spcBef>
                          <a:spcPts val="800"/>
                        </a:spcBef>
                        <a:buFont typeface="Arial" pitchFamily="34" charset="0"/>
                        <a:defRPr sz="1400" b="1">
                          <a:solidFill>
                            <a:schemeClr val="tx1"/>
                          </a:solidFill>
                          <a:latin typeface="Franklin Gothic Book" pitchFamily="34" charset="0"/>
                          <a:ea typeface="ＭＳ Ｐゴシック" pitchFamily="34" charset="-128"/>
                        </a:defRPr>
                      </a:lvl1pPr>
                      <a:lvl2pPr marL="37931725" indent="-37474525" eaLnBrk="0" hangingPunct="0">
                        <a:spcBef>
                          <a:spcPts val="300"/>
                        </a:spcBef>
                        <a:buClr>
                          <a:schemeClr val="accent2"/>
                        </a:buClr>
                        <a:buFont typeface="Wingdings" pitchFamily="2" charset="2"/>
                        <a:defRPr sz="1400">
                          <a:solidFill>
                            <a:schemeClr val="tx1"/>
                          </a:solidFill>
                          <a:latin typeface="Franklin Gothic Book" pitchFamily="34" charset="0"/>
                          <a:ea typeface="ＭＳ Ｐゴシック" pitchFamily="34" charset="-128"/>
                        </a:defRPr>
                      </a:lvl2pPr>
                      <a:lvl3pPr eaLnBrk="0" hangingPunct="0">
                        <a:spcBef>
                          <a:spcPts val="300"/>
                        </a:spcBef>
                        <a:defRPr sz="1400">
                          <a:solidFill>
                            <a:schemeClr val="tx1"/>
                          </a:solidFill>
                          <a:latin typeface="Franklin Gothic Book" pitchFamily="34" charset="0"/>
                          <a:ea typeface="ＭＳ Ｐゴシック" pitchFamily="34" charset="-128"/>
                        </a:defRPr>
                      </a:lvl3pPr>
                      <a:lvl4pPr eaLnBrk="0" hangingPunct="0">
                        <a:spcBef>
                          <a:spcPts val="300"/>
                        </a:spcBef>
                        <a:defRPr sz="1400">
                          <a:solidFill>
                            <a:schemeClr val="tx1"/>
                          </a:solidFill>
                          <a:latin typeface="Franklin Gothic Book" pitchFamily="34" charset="0"/>
                          <a:ea typeface="ＭＳ Ｐゴシック" pitchFamily="34" charset="-128"/>
                        </a:defRPr>
                      </a:lvl4pPr>
                      <a:lvl5pPr eaLnBrk="0" hangingPunct="0">
                        <a:spcBef>
                          <a:spcPts val="300"/>
                        </a:spcBef>
                        <a:defRPr sz="1400">
                          <a:solidFill>
                            <a:schemeClr val="tx1"/>
                          </a:solidFill>
                          <a:latin typeface="Franklin Gothic Book" pitchFamily="34" charset="0"/>
                          <a:ea typeface="ＭＳ Ｐゴシック" pitchFamily="34" charset="-128"/>
                        </a:defRPr>
                      </a:lvl5pPr>
                      <a:lvl6pPr marL="4572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6pPr>
                      <a:lvl7pPr marL="9144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7pPr>
                      <a:lvl8pPr marL="13716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8pPr>
                      <a:lvl9pPr marL="1828800" eaLnBrk="0" fontAlgn="base" hangingPunct="0">
                        <a:spcBef>
                          <a:spcPts val="300"/>
                        </a:spcBef>
                        <a:spcAft>
                          <a:spcPct val="0"/>
                        </a:spcAft>
                        <a:defRPr sz="1400">
                          <a:solidFill>
                            <a:schemeClr val="tx1"/>
                          </a:solidFill>
                          <a:latin typeface="Franklin Gothic Book" pitchFamily="34" charset="0"/>
                          <a:ea typeface="ＭＳ Ｐゴシック"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Substance use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rPr>
                        <a:t>Eating disorders</a:t>
                      </a:r>
                    </a:p>
                    <a:p>
                      <a:pPr marL="171450" marR="0" lvl="0" indent="-17145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mn-lt"/>
                        <a:ea typeface="ＭＳ Ｐゴシック" pitchFamily="34" charset="-128"/>
                        <a:cs typeface="Arial" pitchFamily="34" charset="0"/>
                        <a:sym typeface="Arial" pitchFamily="34" charset="0"/>
                      </a:endParaRPr>
                    </a:p>
                  </a:txBody>
                  <a:tcPr marT="45685" marB="45685" horzOverflow="overflow">
                    <a:lnL>
                      <a:noFill/>
                    </a:lnL>
                    <a:lnR>
                      <a:noFill/>
                    </a:lnR>
                    <a:lnT>
                      <a:noFill/>
                    </a:lnT>
                    <a:lnB>
                      <a:noFill/>
                    </a:lnB>
                    <a:lnTlToBr>
                      <a:noFill/>
                    </a:lnTlToBr>
                    <a:lnBlToTr>
                      <a:noFill/>
                    </a:lnBlToTr>
                    <a:noFill/>
                  </a:tcPr>
                </a:tc>
              </a:tr>
            </a:tbl>
          </a:graphicData>
        </a:graphic>
      </p:graphicFrame>
      <p:sp>
        <p:nvSpPr>
          <p:cNvPr id="19" name="Rectangle 3"/>
          <p:cNvSpPr>
            <a:spLocks noChangeArrowheads="1"/>
          </p:cNvSpPr>
          <p:nvPr/>
        </p:nvSpPr>
        <p:spPr bwMode="auto">
          <a:xfrm>
            <a:off x="5635626" y="6393457"/>
            <a:ext cx="3013244" cy="338554"/>
          </a:xfrm>
          <a:prstGeom prst="rect">
            <a:avLst/>
          </a:prstGeom>
          <a:noFill/>
          <a:ln w="9525">
            <a:noFill/>
            <a:miter lim="800000"/>
            <a:headEnd/>
            <a:tailEnd/>
          </a:ln>
        </p:spPr>
        <p:txBody>
          <a:bodyPr wrap="square">
            <a:spAutoFit/>
          </a:bodyPr>
          <a:lstStyle/>
          <a:p>
            <a:r>
              <a:rPr lang="en-US" altLang="en-US" sz="1600" b="1" dirty="0">
                <a:solidFill>
                  <a:schemeClr val="bg1"/>
                </a:solidFill>
                <a:latin typeface="Arial" charset="0"/>
                <a:ea typeface="Arial" charset="0"/>
                <a:cs typeface="Arial" charset="0"/>
              </a:rPr>
              <a:t>5. </a:t>
            </a:r>
            <a:r>
              <a:rPr lang="en-US" altLang="en-US" sz="1400" dirty="0" err="1">
                <a:latin typeface="Arial" charset="0"/>
                <a:ea typeface="Arial" charset="0"/>
                <a:cs typeface="Arial" charset="0"/>
              </a:rPr>
              <a:t>O’Hanlan</a:t>
            </a:r>
            <a:r>
              <a:rPr lang="en-US" altLang="en-US" sz="1400" dirty="0">
                <a:latin typeface="Arial" charset="0"/>
                <a:ea typeface="Arial" charset="0"/>
                <a:cs typeface="Arial" charset="0"/>
              </a:rPr>
              <a:t>, et al (1997)</a:t>
            </a:r>
          </a:p>
        </p:txBody>
      </p:sp>
    </p:spTree>
    <p:extLst>
      <p:ext uri="{BB962C8B-B14F-4D97-AF65-F5344CB8AC3E}">
        <p14:creationId xmlns:p14="http://schemas.microsoft.com/office/powerpoint/2010/main" val="781772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418"/>
          <p:cNvSpPr>
            <a:spLocks noGrp="1"/>
          </p:cNvSpPr>
          <p:nvPr>
            <p:ph type="title"/>
          </p:nvPr>
        </p:nvSpPr>
        <p:spPr>
          <a:xfrm>
            <a:off x="3688377" y="402287"/>
            <a:ext cx="8503623" cy="1743349"/>
          </a:xfrm>
        </p:spPr>
        <p:txBody>
          <a:bodyPr/>
          <a:lstStyle/>
          <a:p>
            <a:r>
              <a:rPr lang="en-US" sz="4000" dirty="0" smtClean="0">
                <a:solidFill>
                  <a:schemeClr val="accent1"/>
                </a:solidFill>
              </a:rPr>
              <a:t>Impact of Homophobia/Transphobia: Social and Family Context</a:t>
            </a:r>
            <a:endParaRPr lang="en-US" altLang="en-US" sz="4000" dirty="0">
              <a:solidFill>
                <a:schemeClr val="accent1"/>
              </a:solidFill>
              <a:sym typeface="Calibri" pitchFamily="34" charset="0"/>
            </a:endParaRPr>
          </a:p>
        </p:txBody>
      </p:sp>
      <p:grpSp>
        <p:nvGrpSpPr>
          <p:cNvPr id="3" name="Group 2"/>
          <p:cNvGrpSpPr>
            <a:grpSpLocks/>
          </p:cNvGrpSpPr>
          <p:nvPr/>
        </p:nvGrpSpPr>
        <p:grpSpPr bwMode="auto">
          <a:xfrm>
            <a:off x="3812583" y="2145636"/>
            <a:ext cx="6333399" cy="4048378"/>
            <a:chOff x="104024" y="762471"/>
            <a:chExt cx="7794480" cy="5522405"/>
          </a:xfrm>
        </p:grpSpPr>
        <p:pic>
          <p:nvPicPr>
            <p:cNvPr id="1027" name="Picture 3" descr="C:\Users\jl545.MC\Desktop\Maslow's hierarchy.PNG"/>
            <p:cNvPicPr>
              <a:picLocks noChangeAspect="1" noChangeArrowheads="1"/>
            </p:cNvPicPr>
            <p:nvPr/>
          </p:nvPicPr>
          <p:blipFill>
            <a:blip r:embed="rId3" cstate="print"/>
            <a:srcRect/>
            <a:stretch>
              <a:fillRect/>
            </a:stretch>
          </p:blipFill>
          <p:spPr bwMode="auto">
            <a:xfrm>
              <a:off x="104024" y="762471"/>
              <a:ext cx="7794480" cy="5522405"/>
            </a:xfrm>
            <a:prstGeom prst="rect">
              <a:avLst/>
            </a:prstGeom>
            <a:ln>
              <a:noFill/>
            </a:ln>
            <a:extLst/>
          </p:spPr>
          <p:style>
            <a:lnRef idx="2">
              <a:schemeClr val="accent2"/>
            </a:lnRef>
            <a:fillRef idx="1">
              <a:schemeClr val="lt1"/>
            </a:fillRef>
            <a:effectRef idx="0">
              <a:schemeClr val="accent2"/>
            </a:effectRef>
            <a:fontRef idx="minor">
              <a:schemeClr val="dk1"/>
            </a:fontRef>
          </p:style>
        </p:pic>
        <p:sp>
          <p:nvSpPr>
            <p:cNvPr id="2" name="Right Arrow 1"/>
            <p:cNvSpPr/>
            <p:nvPr/>
          </p:nvSpPr>
          <p:spPr>
            <a:xfrm rot="18052522">
              <a:off x="-403564" y="2593006"/>
              <a:ext cx="3640722" cy="1095146"/>
            </a:xfrm>
            <a:prstGeom prst="rightArrow">
              <a:avLst>
                <a:gd name="adj1" fmla="val 50000"/>
                <a:gd name="adj2" fmla="val 58729"/>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kern="0">
                <a:sym typeface="Arial"/>
              </a:endParaRPr>
            </a:p>
          </p:txBody>
        </p:sp>
      </p:grpSp>
      <p:sp>
        <p:nvSpPr>
          <p:cNvPr id="8" name="Rectangle 7"/>
          <p:cNvSpPr/>
          <p:nvPr/>
        </p:nvSpPr>
        <p:spPr>
          <a:xfrm>
            <a:off x="7107238" y="6523038"/>
            <a:ext cx="1840568" cy="369332"/>
          </a:xfrm>
          <a:prstGeom prst="rect">
            <a:avLst/>
          </a:prstGeom>
        </p:spPr>
        <p:txBody>
          <a:bodyPr wrap="none">
            <a:spAutoFit/>
          </a:bodyPr>
          <a:lstStyle/>
          <a:p>
            <a:pPr>
              <a:defRPr/>
            </a:pPr>
            <a:r>
              <a:rPr lang="en-US" b="1" dirty="0">
                <a:solidFill>
                  <a:schemeClr val="bg1"/>
                </a:solidFill>
                <a:latin typeface="Adobe Garamond Pro"/>
                <a:ea typeface="Arial"/>
                <a:cs typeface="Arial"/>
                <a:sym typeface="Arial"/>
              </a:rPr>
              <a:t>6. Maslow (1970) </a:t>
            </a:r>
            <a:endParaRPr lang="en-US" b="1" kern="0" dirty="0">
              <a:solidFill>
                <a:schemeClr val="bg1"/>
              </a:solidFill>
              <a:latin typeface="Adobe Garamond Pro"/>
              <a:ea typeface="Arial"/>
              <a:cs typeface="Arial"/>
              <a:sym typeface="Arial"/>
            </a:endParaRPr>
          </a:p>
        </p:txBody>
      </p:sp>
    </p:spTree>
    <p:extLst>
      <p:ext uri="{BB962C8B-B14F-4D97-AF65-F5344CB8AC3E}">
        <p14:creationId xmlns:p14="http://schemas.microsoft.com/office/powerpoint/2010/main" val="2140705614"/>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smtClean="0"/>
              <a:t>Effects of Homophobia</a:t>
            </a:r>
            <a:endParaRPr lang="en-US" dirty="0" smtClean="0"/>
          </a:p>
        </p:txBody>
      </p:sp>
      <p:sp>
        <p:nvSpPr>
          <p:cNvPr id="4" name="TextBox 3"/>
          <p:cNvSpPr txBox="1"/>
          <p:nvPr/>
        </p:nvSpPr>
        <p:spPr>
          <a:xfrm>
            <a:off x="3613685" y="2438418"/>
            <a:ext cx="3048000" cy="2043113"/>
          </a:xfrm>
          <a:prstGeom prst="roundRect">
            <a:avLst/>
          </a:prstGeom>
          <a:solidFill>
            <a:schemeClr val="accent2"/>
          </a:solidFill>
          <a:ln>
            <a:noFill/>
          </a:ln>
          <a:effectLst/>
          <a:scene3d>
            <a:camera prst="orthographicFront">
              <a:rot lat="0" lon="0" rev="0"/>
            </a:camera>
            <a:lightRig rig="contrasting" dir="t">
              <a:rot lat="0" lon="0" rev="1500000"/>
            </a:lightRig>
          </a:scene3d>
          <a:sp3d prstMaterial="metal"/>
        </p:spPr>
        <p:txBody>
          <a:bodyPr tIns="182880" bIns="182880">
            <a:spAutoFit/>
          </a:bodyPr>
          <a:lstStyle/>
          <a:p>
            <a:pPr algn="ctr">
              <a:defRPr/>
            </a:pPr>
            <a:r>
              <a:rPr lang="en-US" sz="2400" dirty="0">
                <a:solidFill>
                  <a:schemeClr val="bg1"/>
                </a:solidFill>
                <a:latin typeface="Arial" charset="0"/>
                <a:ea typeface="Arial" charset="0"/>
                <a:cs typeface="Arial" charset="0"/>
              </a:rPr>
              <a:t>Youth may internalize societal homophobia leading </a:t>
            </a:r>
            <a:r>
              <a:rPr lang="en-US" sz="2400" dirty="0">
                <a:solidFill>
                  <a:schemeClr val="bg1"/>
                </a:solidFill>
                <a:latin typeface="Arial" charset="0"/>
                <a:ea typeface="Arial" charset="0"/>
                <a:cs typeface="Arial" charset="0"/>
              </a:rPr>
              <a:t>to</a:t>
            </a:r>
            <a:endParaRPr lang="en-US" sz="2400" dirty="0">
              <a:solidFill>
                <a:schemeClr val="bg1"/>
              </a:solidFill>
              <a:latin typeface="Arial" charset="0"/>
              <a:ea typeface="Arial" charset="0"/>
              <a:cs typeface="Arial" charset="0"/>
            </a:endParaRPr>
          </a:p>
        </p:txBody>
      </p:sp>
      <p:sp>
        <p:nvSpPr>
          <p:cNvPr id="7" name="TextBox 6"/>
          <p:cNvSpPr txBox="1"/>
          <p:nvPr/>
        </p:nvSpPr>
        <p:spPr>
          <a:xfrm>
            <a:off x="7423685" y="1129207"/>
            <a:ext cx="4193583" cy="783193"/>
          </a:xfrm>
          <a:prstGeom prst="round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tIns="182880" bIns="182880">
            <a:spAutoFit/>
          </a:bodyPr>
          <a:lstStyle/>
          <a:p>
            <a:pPr algn="ctr">
              <a:defRPr/>
            </a:pPr>
            <a:r>
              <a:rPr lang="en-US" sz="2200" dirty="0">
                <a:solidFill>
                  <a:schemeClr val="bg1"/>
                </a:solidFill>
                <a:latin typeface="Arial" charset="0"/>
                <a:ea typeface="Arial" charset="0"/>
                <a:cs typeface="Arial" charset="0"/>
              </a:rPr>
              <a:t>Substance Abuse</a:t>
            </a:r>
            <a:endParaRPr lang="en-US" sz="2200" dirty="0">
              <a:solidFill>
                <a:schemeClr val="bg1"/>
              </a:solidFill>
              <a:latin typeface="Arial" charset="0"/>
              <a:ea typeface="Arial" charset="0"/>
              <a:cs typeface="Arial" charset="0"/>
            </a:endParaRPr>
          </a:p>
        </p:txBody>
      </p:sp>
      <p:sp>
        <p:nvSpPr>
          <p:cNvPr id="8" name="TextBox 7"/>
          <p:cNvSpPr txBox="1"/>
          <p:nvPr/>
        </p:nvSpPr>
        <p:spPr>
          <a:xfrm>
            <a:off x="7423685" y="2135830"/>
            <a:ext cx="4193583" cy="749141"/>
          </a:xfrm>
          <a:prstGeom prst="round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tIns="0" bIns="0" anchor="ctr" anchorCtr="0">
            <a:spAutoFit/>
          </a:bodyPr>
          <a:lstStyle/>
          <a:p>
            <a:pPr algn="ctr">
              <a:defRPr/>
            </a:pPr>
            <a:r>
              <a:rPr lang="en-US" sz="2200" dirty="0">
                <a:solidFill>
                  <a:schemeClr val="bg1"/>
                </a:solidFill>
                <a:latin typeface="Arial" charset="0"/>
                <a:ea typeface="Arial" charset="0"/>
                <a:cs typeface="Arial" charset="0"/>
              </a:rPr>
              <a:t>Mental Health &amp; </a:t>
            </a:r>
          </a:p>
          <a:p>
            <a:pPr algn="ctr">
              <a:defRPr/>
            </a:pPr>
            <a:r>
              <a:rPr lang="en-US" sz="2200" dirty="0">
                <a:solidFill>
                  <a:schemeClr val="bg1"/>
                </a:solidFill>
                <a:latin typeface="Arial" charset="0"/>
                <a:ea typeface="Arial" charset="0"/>
                <a:cs typeface="Arial" charset="0"/>
              </a:rPr>
              <a:t>Sexual Violence</a:t>
            </a:r>
          </a:p>
        </p:txBody>
      </p:sp>
      <p:sp>
        <p:nvSpPr>
          <p:cNvPr id="9" name="TextBox 8"/>
          <p:cNvSpPr txBox="1"/>
          <p:nvPr/>
        </p:nvSpPr>
        <p:spPr>
          <a:xfrm>
            <a:off x="7423685" y="3078975"/>
            <a:ext cx="4193583" cy="783193"/>
          </a:xfrm>
          <a:prstGeom prst="round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tIns="182880" bIns="182880">
            <a:spAutoFit/>
          </a:bodyPr>
          <a:lstStyle/>
          <a:p>
            <a:pPr algn="ctr">
              <a:defRPr/>
            </a:pPr>
            <a:r>
              <a:rPr lang="en-US" sz="2200" dirty="0">
                <a:solidFill>
                  <a:schemeClr val="bg1"/>
                </a:solidFill>
                <a:latin typeface="Arial" charset="0"/>
                <a:ea typeface="Arial" charset="0"/>
                <a:cs typeface="Arial" charset="0"/>
              </a:rPr>
              <a:t>Homelessness</a:t>
            </a:r>
            <a:endParaRPr lang="en-US" sz="2200" dirty="0">
              <a:solidFill>
                <a:schemeClr val="bg1"/>
              </a:solidFill>
              <a:latin typeface="Arial" charset="0"/>
              <a:ea typeface="Arial" charset="0"/>
              <a:cs typeface="Arial" charset="0"/>
            </a:endParaRPr>
          </a:p>
        </p:txBody>
      </p:sp>
      <p:sp>
        <p:nvSpPr>
          <p:cNvPr id="10" name="TextBox 9"/>
          <p:cNvSpPr txBox="1"/>
          <p:nvPr/>
        </p:nvSpPr>
        <p:spPr>
          <a:xfrm>
            <a:off x="7423685" y="3993375"/>
            <a:ext cx="4193583" cy="783193"/>
          </a:xfrm>
          <a:prstGeom prst="round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tIns="182880" bIns="182880">
            <a:spAutoFit/>
          </a:bodyPr>
          <a:lstStyle/>
          <a:p>
            <a:pPr algn="ctr">
              <a:defRPr/>
            </a:pPr>
            <a:r>
              <a:rPr lang="en-US" sz="2200" dirty="0">
                <a:solidFill>
                  <a:schemeClr val="bg1"/>
                </a:solidFill>
                <a:latin typeface="Arial" charset="0"/>
                <a:ea typeface="Arial" charset="0"/>
                <a:cs typeface="Arial" charset="0"/>
              </a:rPr>
              <a:t>Safety/Victimization at School</a:t>
            </a:r>
            <a:endParaRPr lang="en-US" sz="2200" dirty="0">
              <a:solidFill>
                <a:schemeClr val="bg1"/>
              </a:solidFill>
              <a:latin typeface="Arial" charset="0"/>
              <a:ea typeface="Arial" charset="0"/>
              <a:cs typeface="Arial" charset="0"/>
            </a:endParaRPr>
          </a:p>
        </p:txBody>
      </p:sp>
      <p:sp>
        <p:nvSpPr>
          <p:cNvPr id="11" name="TextBox 10"/>
          <p:cNvSpPr txBox="1"/>
          <p:nvPr/>
        </p:nvSpPr>
        <p:spPr>
          <a:xfrm>
            <a:off x="7423685" y="4907775"/>
            <a:ext cx="4193583" cy="783193"/>
          </a:xfrm>
          <a:prstGeom prst="round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tIns="182880" bIns="182880">
            <a:spAutoFit/>
          </a:bodyPr>
          <a:lstStyle/>
          <a:p>
            <a:pPr algn="ctr">
              <a:defRPr/>
            </a:pPr>
            <a:r>
              <a:rPr lang="en-US" sz="2200" dirty="0">
                <a:solidFill>
                  <a:schemeClr val="bg1"/>
                </a:solidFill>
                <a:latin typeface="Arial" charset="0"/>
                <a:ea typeface="Arial" charset="0"/>
                <a:cs typeface="Arial" charset="0"/>
              </a:rPr>
              <a:t>Risk-taking Behaviors</a:t>
            </a:r>
            <a:endParaRPr lang="en-US" sz="2200" dirty="0">
              <a:solidFill>
                <a:schemeClr val="bg1"/>
              </a:solidFill>
              <a:latin typeface="Arial" charset="0"/>
              <a:ea typeface="Arial" charset="0"/>
              <a:cs typeface="Arial" charset="0"/>
            </a:endParaRPr>
          </a:p>
        </p:txBody>
      </p:sp>
      <p:cxnSp>
        <p:nvCxnSpPr>
          <p:cNvPr id="13" name="Straight Arrow Connector 12"/>
          <p:cNvCxnSpPr/>
          <p:nvPr/>
        </p:nvCxnSpPr>
        <p:spPr>
          <a:xfrm flipV="1">
            <a:off x="6661685" y="1707375"/>
            <a:ext cx="762000" cy="1735371"/>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61685" y="2621775"/>
            <a:ext cx="762000" cy="82097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661685" y="3442746"/>
            <a:ext cx="762000" cy="17229"/>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61685" y="3442746"/>
            <a:ext cx="762000" cy="1007829"/>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61685" y="3442746"/>
            <a:ext cx="762000" cy="1769829"/>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2"/>
            <p:extLst>
              <p:ext uri="{D42A27DB-BD31-4B8C-83A1-F6EECF244321}">
                <p14:modId xmlns:p14="http://schemas.microsoft.com/office/powerpoint/2010/main" val="204383093"/>
              </p:ext>
            </p:extLst>
          </p:nvPr>
        </p:nvGraphicFramePr>
        <p:xfrm>
          <a:off x="1271533" y="1549831"/>
          <a:ext cx="9360303" cy="47747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867905" y="875978"/>
            <a:ext cx="5780868" cy="673853"/>
          </a:xfrm>
        </p:spPr>
        <p:txBody>
          <a:bodyPr>
            <a:normAutofit/>
          </a:bodyPr>
          <a:lstStyle/>
          <a:p>
            <a:r>
              <a:rPr lang="en-US" sz="4000" dirty="0" smtClean="0">
                <a:solidFill>
                  <a:schemeClr val="accent1"/>
                </a:solidFill>
              </a:rPr>
              <a:t>Substance Abuse</a:t>
            </a:r>
            <a:endParaRPr lang="en-US" sz="4000" dirty="0">
              <a:solidFill>
                <a:schemeClr val="accent1"/>
              </a:solidFill>
            </a:endParaRPr>
          </a:p>
        </p:txBody>
      </p:sp>
      <p:sp>
        <p:nvSpPr>
          <p:cNvPr id="8" name="Rectangle 1"/>
          <p:cNvSpPr>
            <a:spLocks noChangeArrowheads="1"/>
          </p:cNvSpPr>
          <p:nvPr/>
        </p:nvSpPr>
        <p:spPr bwMode="auto">
          <a:xfrm>
            <a:off x="4114800" y="6324600"/>
            <a:ext cx="44703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600" dirty="0">
                <a:ea typeface="MS PGothic" panose="020B0600070205080204" pitchFamily="34" charset="-128"/>
              </a:rPr>
              <a:t>Source:  MMWR, August 12, 2016, Volume 65, No.9</a:t>
            </a:r>
            <a:endParaRPr lang="en-US" altLang="en-US" sz="1600" dirty="0"/>
          </a:p>
        </p:txBody>
      </p:sp>
    </p:spTree>
    <p:extLst>
      <p:ext uri="{BB962C8B-B14F-4D97-AF65-F5344CB8AC3E}">
        <p14:creationId xmlns:p14="http://schemas.microsoft.com/office/powerpoint/2010/main" val="3718409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2"/>
            <p:extLst>
              <p:ext uri="{D42A27DB-BD31-4B8C-83A1-F6EECF244321}">
                <p14:modId xmlns:p14="http://schemas.microsoft.com/office/powerpoint/2010/main" val="1652065940"/>
              </p:ext>
            </p:extLst>
          </p:nvPr>
        </p:nvGraphicFramePr>
        <p:xfrm>
          <a:off x="2216931" y="1658320"/>
          <a:ext cx="7705006" cy="4578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790412" y="457523"/>
            <a:ext cx="7051729" cy="1386775"/>
          </a:xfrm>
        </p:spPr>
        <p:txBody>
          <a:bodyPr>
            <a:normAutofit/>
          </a:bodyPr>
          <a:lstStyle/>
          <a:p>
            <a:r>
              <a:rPr lang="en-US" sz="4000" dirty="0" smtClean="0">
                <a:solidFill>
                  <a:schemeClr val="accent1"/>
                </a:solidFill>
              </a:rPr>
              <a:t>Mental Health &amp; Sexual Violence</a:t>
            </a:r>
            <a:endParaRPr lang="en-US" sz="4000" dirty="0">
              <a:solidFill>
                <a:schemeClr val="accent1"/>
              </a:solidFill>
            </a:endParaRPr>
          </a:p>
        </p:txBody>
      </p:sp>
      <p:sp>
        <p:nvSpPr>
          <p:cNvPr id="7" name="Rectangle 1"/>
          <p:cNvSpPr>
            <a:spLocks noChangeArrowheads="1"/>
          </p:cNvSpPr>
          <p:nvPr/>
        </p:nvSpPr>
        <p:spPr bwMode="auto">
          <a:xfrm>
            <a:off x="4114800" y="6324600"/>
            <a:ext cx="44703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600" dirty="0">
                <a:ea typeface="MS PGothic" panose="020B0600070205080204" pitchFamily="34" charset="-128"/>
              </a:rPr>
              <a:t>Source:  MMWR, August 12, 2016, Volume 65, No.9</a:t>
            </a:r>
            <a:endParaRPr lang="en-US" altLang="en-US" sz="1600" dirty="0"/>
          </a:p>
        </p:txBody>
      </p:sp>
    </p:spTree>
    <p:extLst>
      <p:ext uri="{BB962C8B-B14F-4D97-AF65-F5344CB8AC3E}">
        <p14:creationId xmlns:p14="http://schemas.microsoft.com/office/powerpoint/2010/main" val="3859598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p:cNvSpPr>
          <p:nvPr>
            <p:ph type="title" idx="4294967295"/>
          </p:nvPr>
        </p:nvSpPr>
        <p:spPr>
          <a:xfrm>
            <a:off x="916337" y="558164"/>
            <a:ext cx="6741763" cy="781051"/>
          </a:xfrm>
        </p:spPr>
        <p:txBody>
          <a:bodyPr/>
          <a:lstStyle/>
          <a:p>
            <a:r>
              <a:rPr lang="en-US" dirty="0" smtClean="0">
                <a:solidFill>
                  <a:schemeClr val="accent1"/>
                </a:solidFill>
              </a:rPr>
              <a:t>Homelessness</a:t>
            </a:r>
          </a:p>
        </p:txBody>
      </p:sp>
      <p:sp>
        <p:nvSpPr>
          <p:cNvPr id="4" name="TextBox 3"/>
          <p:cNvSpPr txBox="1"/>
          <p:nvPr/>
        </p:nvSpPr>
        <p:spPr>
          <a:xfrm>
            <a:off x="1777784" y="4163377"/>
            <a:ext cx="3429000" cy="1634490"/>
          </a:xfrm>
          <a:prstGeom prst="roundRect">
            <a:avLst/>
          </a:prstGeom>
          <a:solidFill>
            <a:schemeClr val="accent2"/>
          </a:solidFill>
          <a:ln>
            <a:noFill/>
          </a:ln>
          <a:effectLst/>
        </p:spPr>
        <p:txBody>
          <a:bodyPr wrap="square" tIns="182880" bIns="182880">
            <a:spAutoFit/>
          </a:bodyPr>
          <a:lstStyle/>
          <a:p>
            <a:pPr algn="ctr">
              <a:defRPr/>
            </a:pPr>
            <a:r>
              <a:rPr lang="en-US" sz="2400" dirty="0">
                <a:solidFill>
                  <a:schemeClr val="bg1"/>
                </a:solidFill>
                <a:latin typeface="Arial" charset="0"/>
                <a:ea typeface="Arial" charset="0"/>
                <a:cs typeface="Arial" charset="0"/>
              </a:rPr>
              <a:t>Studies have reported that Sexual Minority Homeless Youth have </a:t>
            </a:r>
          </a:p>
        </p:txBody>
      </p:sp>
      <p:sp>
        <p:nvSpPr>
          <p:cNvPr id="9" name="TextBox 8"/>
          <p:cNvSpPr txBox="1"/>
          <p:nvPr/>
        </p:nvSpPr>
        <p:spPr>
          <a:xfrm>
            <a:off x="5715000" y="3586568"/>
            <a:ext cx="4800600" cy="817245"/>
          </a:xfrm>
          <a:prstGeom prst="roundRect">
            <a:avLst/>
          </a:prstGeom>
          <a:solidFill>
            <a:schemeClr val="accent4"/>
          </a:solidFill>
          <a:ln>
            <a:noFill/>
          </a:ln>
          <a:effectLst/>
        </p:spPr>
        <p:txBody>
          <a:bodyPr wrap="square" tIns="182880" bIns="182880">
            <a:spAutoFit/>
          </a:bodyPr>
          <a:lstStyle/>
          <a:p>
            <a:pPr algn="ctr">
              <a:defRPr/>
            </a:pPr>
            <a:r>
              <a:rPr lang="en-US" sz="2400" dirty="0">
                <a:solidFill>
                  <a:schemeClr val="bg1"/>
                </a:solidFill>
                <a:latin typeface="Arial" charset="0"/>
                <a:ea typeface="Arial" charset="0"/>
                <a:cs typeface="Arial" charset="0"/>
              </a:rPr>
              <a:t>Lifetime sexual partners</a:t>
            </a:r>
          </a:p>
        </p:txBody>
      </p:sp>
      <p:sp>
        <p:nvSpPr>
          <p:cNvPr id="10" name="TextBox 9"/>
          <p:cNvSpPr txBox="1"/>
          <p:nvPr/>
        </p:nvSpPr>
        <p:spPr>
          <a:xfrm>
            <a:off x="5715000" y="4577168"/>
            <a:ext cx="4800600" cy="817245"/>
          </a:xfrm>
          <a:prstGeom prst="roundRect">
            <a:avLst/>
          </a:prstGeom>
          <a:solidFill>
            <a:schemeClr val="accent4"/>
          </a:solidFill>
          <a:ln>
            <a:noFill/>
          </a:ln>
          <a:effectLst/>
        </p:spPr>
        <p:txBody>
          <a:bodyPr wrap="square" tIns="182880" bIns="182880">
            <a:spAutoFit/>
          </a:bodyPr>
          <a:lstStyle/>
          <a:p>
            <a:pPr algn="ctr">
              <a:defRPr/>
            </a:pPr>
            <a:r>
              <a:rPr lang="en-US" sz="2400" dirty="0">
                <a:solidFill>
                  <a:schemeClr val="bg1"/>
                </a:solidFill>
                <a:latin typeface="Arial" charset="0"/>
                <a:ea typeface="Arial" charset="0"/>
                <a:cs typeface="Arial" charset="0"/>
              </a:rPr>
              <a:t>Rates of HIV/STIs</a:t>
            </a:r>
          </a:p>
        </p:txBody>
      </p:sp>
      <p:sp>
        <p:nvSpPr>
          <p:cNvPr id="11" name="TextBox 10"/>
          <p:cNvSpPr txBox="1"/>
          <p:nvPr/>
        </p:nvSpPr>
        <p:spPr>
          <a:xfrm>
            <a:off x="5715000" y="5491568"/>
            <a:ext cx="4800600" cy="817245"/>
          </a:xfrm>
          <a:prstGeom prst="roundRect">
            <a:avLst/>
          </a:prstGeom>
          <a:solidFill>
            <a:schemeClr val="accent4"/>
          </a:solidFill>
          <a:ln>
            <a:noFill/>
          </a:ln>
          <a:effectLst/>
        </p:spPr>
        <p:txBody>
          <a:bodyPr wrap="square" tIns="182880" bIns="182880">
            <a:spAutoFit/>
          </a:bodyPr>
          <a:lstStyle/>
          <a:p>
            <a:pPr algn="ctr">
              <a:defRPr/>
            </a:pPr>
            <a:r>
              <a:rPr lang="en-US" sz="2400" dirty="0">
                <a:solidFill>
                  <a:schemeClr val="bg1"/>
                </a:solidFill>
                <a:latin typeface="Arial" charset="0"/>
                <a:ea typeface="Arial" charset="0"/>
                <a:cs typeface="Arial" charset="0"/>
              </a:rPr>
              <a:t>Younger Ages of Sexual Initiation</a:t>
            </a:r>
          </a:p>
        </p:txBody>
      </p:sp>
      <p:cxnSp>
        <p:nvCxnSpPr>
          <p:cNvPr id="13" name="Straight Arrow Connector 12"/>
          <p:cNvCxnSpPr>
            <a:stCxn id="4" idx="3"/>
            <a:endCxn id="9" idx="1"/>
          </p:cNvCxnSpPr>
          <p:nvPr/>
        </p:nvCxnSpPr>
        <p:spPr>
          <a:xfrm flipV="1">
            <a:off x="5206784" y="3995191"/>
            <a:ext cx="508216" cy="985431"/>
          </a:xfrm>
          <a:prstGeom prst="straightConnector1">
            <a:avLst/>
          </a:prstGeom>
          <a:ln>
            <a:solidFill>
              <a:schemeClr val="tx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10" idx="1"/>
          </p:cNvCxnSpPr>
          <p:nvPr/>
        </p:nvCxnSpPr>
        <p:spPr>
          <a:xfrm>
            <a:off x="5206784" y="4980622"/>
            <a:ext cx="508216" cy="5169"/>
          </a:xfrm>
          <a:prstGeom prst="straightConnector1">
            <a:avLst/>
          </a:prstGeom>
          <a:ln>
            <a:solidFill>
              <a:schemeClr val="tx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3"/>
          </p:cNvCxnSpPr>
          <p:nvPr/>
        </p:nvCxnSpPr>
        <p:spPr>
          <a:xfrm>
            <a:off x="5206784" y="4980622"/>
            <a:ext cx="504966" cy="1068347"/>
          </a:xfrm>
          <a:prstGeom prst="straightConnector1">
            <a:avLst/>
          </a:prstGeom>
          <a:ln>
            <a:solidFill>
              <a:schemeClr val="tx2"/>
            </a:solidFill>
            <a:tailEnd type="arrow"/>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52600" y="1605367"/>
            <a:ext cx="2667000" cy="1634490"/>
          </a:xfrm>
          <a:prstGeom prst="roundRect">
            <a:avLst/>
          </a:prstGeom>
          <a:solidFill>
            <a:srgbClr val="002060"/>
          </a:solidFill>
          <a:ln>
            <a:noFill/>
          </a:ln>
          <a:effectLst/>
        </p:spPr>
        <p:txBody>
          <a:bodyPr wrap="square" tIns="182880" bIns="182880">
            <a:spAutoFit/>
          </a:bodyPr>
          <a:lstStyle/>
          <a:p>
            <a:pPr algn="ctr">
              <a:defRPr/>
            </a:pPr>
            <a:r>
              <a:rPr lang="en-US" sz="2400" dirty="0">
                <a:solidFill>
                  <a:schemeClr val="bg1"/>
                </a:solidFill>
                <a:latin typeface="Arial" charset="0"/>
                <a:ea typeface="Arial" charset="0"/>
                <a:cs typeface="Arial" charset="0"/>
              </a:rPr>
              <a:t>30-40% of homeless youths identify as LGBT</a:t>
            </a:r>
          </a:p>
        </p:txBody>
      </p:sp>
      <p:sp>
        <p:nvSpPr>
          <p:cNvPr id="34" name="Down Arrow 33"/>
          <p:cNvSpPr/>
          <p:nvPr/>
        </p:nvSpPr>
        <p:spPr>
          <a:xfrm flipV="1">
            <a:off x="5860277" y="3656563"/>
            <a:ext cx="533400" cy="6096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flipV="1">
            <a:off x="5860277" y="4675822"/>
            <a:ext cx="533400" cy="6096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800600" y="1605368"/>
            <a:ext cx="5715000" cy="1634490"/>
          </a:xfrm>
          <a:prstGeom prst="roundRect">
            <a:avLst/>
          </a:prstGeom>
          <a:solidFill>
            <a:srgbClr val="002060"/>
          </a:solidFill>
          <a:ln>
            <a:noFill/>
          </a:ln>
          <a:effectLst/>
        </p:spPr>
        <p:txBody>
          <a:bodyPr wrap="square" tIns="182880" bIns="182880">
            <a:spAutoFit/>
          </a:bodyPr>
          <a:lstStyle/>
          <a:p>
            <a:pPr algn="ctr">
              <a:defRPr/>
            </a:pPr>
            <a:r>
              <a:rPr lang="en-US" sz="2400" dirty="0">
                <a:solidFill>
                  <a:schemeClr val="bg1"/>
                </a:solidFill>
                <a:latin typeface="Arial" charset="0"/>
                <a:ea typeface="Arial" charset="0"/>
                <a:cs typeface="Arial" charset="0"/>
              </a:rPr>
              <a:t>In one study, LGB youth were </a:t>
            </a:r>
            <a:r>
              <a:rPr lang="en-US" sz="2400" u="sng" dirty="0">
                <a:solidFill>
                  <a:schemeClr val="bg1"/>
                </a:solidFill>
                <a:latin typeface="Arial" charset="0"/>
                <a:ea typeface="Arial" charset="0"/>
                <a:cs typeface="Arial" charset="0"/>
              </a:rPr>
              <a:t>4 to 13 times</a:t>
            </a:r>
            <a:r>
              <a:rPr lang="en-US" sz="2400" dirty="0">
                <a:solidFill>
                  <a:schemeClr val="bg1"/>
                </a:solidFill>
                <a:latin typeface="Arial" charset="0"/>
                <a:ea typeface="Arial" charset="0"/>
                <a:cs typeface="Arial" charset="0"/>
              </a:rPr>
              <a:t> more likely to be homeless than their heterosexual peers</a:t>
            </a:r>
          </a:p>
        </p:txBody>
      </p:sp>
    </p:spTree>
    <p:extLst>
      <p:ext uri="{BB962C8B-B14F-4D97-AF65-F5344CB8AC3E}">
        <p14:creationId xmlns:p14="http://schemas.microsoft.com/office/powerpoint/2010/main" val="1319115007"/>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2"/>
            <p:extLst>
              <p:ext uri="{D42A27DB-BD31-4B8C-83A1-F6EECF244321}">
                <p14:modId xmlns:p14="http://schemas.microsoft.com/office/powerpoint/2010/main" val="593423798"/>
              </p:ext>
            </p:extLst>
          </p:nvPr>
        </p:nvGraphicFramePr>
        <p:xfrm>
          <a:off x="1643492" y="1622264"/>
          <a:ext cx="8662879" cy="47023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697423" y="582573"/>
            <a:ext cx="9391973" cy="1402274"/>
          </a:xfrm>
        </p:spPr>
        <p:txBody>
          <a:bodyPr/>
          <a:lstStyle/>
          <a:p>
            <a:r>
              <a:rPr lang="en-US" dirty="0" smtClean="0">
                <a:solidFill>
                  <a:schemeClr val="accent1"/>
                </a:solidFill>
              </a:rPr>
              <a:t>Safety and Victimization at School</a:t>
            </a:r>
            <a:endParaRPr lang="en-US" dirty="0">
              <a:solidFill>
                <a:schemeClr val="accent1"/>
              </a:solidFill>
            </a:endParaRPr>
          </a:p>
        </p:txBody>
      </p:sp>
      <p:sp>
        <p:nvSpPr>
          <p:cNvPr id="8" name="Rectangle 1"/>
          <p:cNvSpPr>
            <a:spLocks noChangeArrowheads="1"/>
          </p:cNvSpPr>
          <p:nvPr/>
        </p:nvSpPr>
        <p:spPr bwMode="auto">
          <a:xfrm>
            <a:off x="4827721" y="6324600"/>
            <a:ext cx="37296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200" dirty="0">
                <a:latin typeface="Arial" charset="0"/>
                <a:ea typeface="Arial" charset="0"/>
                <a:cs typeface="Arial" charset="0"/>
              </a:rPr>
              <a:t>Source:  MMWR, August 12, 2016, Volume 65, No.9</a:t>
            </a:r>
          </a:p>
        </p:txBody>
      </p:sp>
    </p:spTree>
    <p:extLst>
      <p:ext uri="{BB962C8B-B14F-4D97-AF65-F5344CB8AC3E}">
        <p14:creationId xmlns:p14="http://schemas.microsoft.com/office/powerpoint/2010/main" val="4118422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Identities and Transition</a:t>
            </a:r>
            <a:endParaRPr lang="en-US" dirty="0" smtClean="0"/>
          </a:p>
        </p:txBody>
      </p:sp>
      <p:graphicFrame>
        <p:nvGraphicFramePr>
          <p:cNvPr id="6" name="Diagram 5"/>
          <p:cNvGraphicFramePr/>
          <p:nvPr>
            <p:extLst>
              <p:ext uri="{D42A27DB-BD31-4B8C-83A1-F6EECF244321}">
                <p14:modId xmlns:p14="http://schemas.microsoft.com/office/powerpoint/2010/main" val="1347221127"/>
              </p:ext>
            </p:extLst>
          </p:nvPr>
        </p:nvGraphicFramePr>
        <p:xfrm>
          <a:off x="3657600" y="647055"/>
          <a:ext cx="7971295" cy="5288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640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425" y="1123837"/>
            <a:ext cx="3141210" cy="4601183"/>
          </a:xfrm>
        </p:spPr>
        <p:txBody>
          <a:bodyPr>
            <a:normAutofit/>
          </a:bodyPr>
          <a:lstStyle/>
          <a:p>
            <a:r>
              <a:rPr lang="en-US" smtClean="0">
                <a:solidFill>
                  <a:schemeClr val="bg1"/>
                </a:solidFill>
              </a:rPr>
              <a:t>Negative Effects of a </a:t>
            </a:r>
            <a:br>
              <a:rPr lang="en-US" smtClean="0">
                <a:solidFill>
                  <a:schemeClr val="bg1"/>
                </a:solidFill>
              </a:rPr>
            </a:br>
            <a:r>
              <a:rPr lang="en-US" smtClean="0">
                <a:solidFill>
                  <a:schemeClr val="bg1"/>
                </a:solidFill>
              </a:rPr>
              <a:t>Hostile School Environment</a:t>
            </a:r>
            <a:endParaRPr lang="en-US" dirty="0">
              <a:solidFill>
                <a:schemeClr val="bg1"/>
              </a:solidFill>
            </a:endParaRPr>
          </a:p>
        </p:txBody>
      </p:sp>
      <p:sp>
        <p:nvSpPr>
          <p:cNvPr id="5" name="Rounded Rectangle 4"/>
          <p:cNvSpPr/>
          <p:nvPr/>
        </p:nvSpPr>
        <p:spPr>
          <a:xfrm>
            <a:off x="4214248" y="1468152"/>
            <a:ext cx="6477000" cy="10668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solidFill>
                  <a:srgbClr val="FFFFFF"/>
                </a:solidFill>
                <a:latin typeface="Arial" charset="0"/>
                <a:ea typeface="Arial" charset="0"/>
                <a:cs typeface="Arial" charset="0"/>
              </a:rPr>
              <a:t>Poorer Psychological Well-Being </a:t>
            </a:r>
            <a:br>
              <a:rPr lang="en-US" sz="2400" dirty="0">
                <a:solidFill>
                  <a:srgbClr val="FFFFFF"/>
                </a:solidFill>
                <a:latin typeface="Arial" charset="0"/>
                <a:ea typeface="Arial" charset="0"/>
                <a:cs typeface="Arial" charset="0"/>
              </a:rPr>
            </a:br>
            <a:r>
              <a:rPr lang="en-US" sz="2400" dirty="0">
                <a:solidFill>
                  <a:srgbClr val="FFFFFF"/>
                </a:solidFill>
                <a:latin typeface="Arial" charset="0"/>
                <a:ea typeface="Arial" charset="0"/>
                <a:cs typeface="Arial" charset="0"/>
              </a:rPr>
              <a:t>(Depression and low self-esteem)</a:t>
            </a:r>
            <a:endParaRPr lang="en-US" sz="2400" dirty="0">
              <a:solidFill>
                <a:srgbClr val="FFFFFF"/>
              </a:solidFill>
              <a:latin typeface="Arial" charset="0"/>
              <a:ea typeface="Arial" charset="0"/>
              <a:cs typeface="Arial" charset="0"/>
            </a:endParaRPr>
          </a:p>
        </p:txBody>
      </p:sp>
      <p:sp>
        <p:nvSpPr>
          <p:cNvPr id="6" name="Rounded Rectangle 5"/>
          <p:cNvSpPr/>
          <p:nvPr/>
        </p:nvSpPr>
        <p:spPr>
          <a:xfrm>
            <a:off x="4214248" y="2839752"/>
            <a:ext cx="6477000" cy="1219200"/>
          </a:xfrm>
          <a:prstGeom prst="roundRect">
            <a:avLst/>
          </a:prstGeom>
          <a:solidFill>
            <a:srgbClr val="0070C0"/>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solidFill>
                  <a:srgbClr val="FFFFFF"/>
                </a:solidFill>
                <a:latin typeface="Arial" charset="0"/>
                <a:ea typeface="Arial" charset="0"/>
                <a:cs typeface="Arial" charset="0"/>
              </a:rPr>
              <a:t>Lowered Educational Aspirations and Academic Achievement</a:t>
            </a:r>
            <a:endParaRPr lang="en-US" sz="2400" dirty="0">
              <a:solidFill>
                <a:srgbClr val="FFFFFF"/>
              </a:solidFill>
              <a:latin typeface="Arial" charset="0"/>
              <a:ea typeface="Arial" charset="0"/>
              <a:cs typeface="Arial" charset="0"/>
            </a:endParaRPr>
          </a:p>
        </p:txBody>
      </p:sp>
      <p:sp>
        <p:nvSpPr>
          <p:cNvPr id="7" name="Rounded Rectangle 6"/>
          <p:cNvSpPr/>
          <p:nvPr/>
        </p:nvSpPr>
        <p:spPr>
          <a:xfrm>
            <a:off x="4214248" y="4363752"/>
            <a:ext cx="6477000" cy="1066800"/>
          </a:xfrm>
          <a:prstGeom prst="roundRect">
            <a:avLst/>
          </a:prstGeom>
          <a:solidFill>
            <a:schemeClr val="accent1">
              <a:lumMod val="5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solidFill>
                  <a:srgbClr val="FFFFFF"/>
                </a:solidFill>
                <a:latin typeface="Arial" charset="0"/>
                <a:ea typeface="Arial" charset="0"/>
                <a:cs typeface="Arial" charset="0"/>
              </a:rPr>
              <a:t>Absenteeism </a:t>
            </a:r>
          </a:p>
          <a:p>
            <a:pPr algn="ctr">
              <a:defRPr/>
            </a:pPr>
            <a:r>
              <a:rPr lang="en-US" sz="2400" dirty="0">
                <a:solidFill>
                  <a:srgbClr val="FFFFFF"/>
                </a:solidFill>
                <a:latin typeface="Arial" charset="0"/>
                <a:ea typeface="Arial" charset="0"/>
                <a:cs typeface="Arial" charset="0"/>
              </a:rPr>
              <a:t>(Missing class/school days)</a:t>
            </a:r>
            <a:endParaRPr lang="en-US" sz="2400" dirty="0">
              <a:solidFill>
                <a:srgbClr val="FFFFFF"/>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Risk Behaviors—MTF Youth</a:t>
            </a:r>
            <a:endParaRPr lang="en-US" dirty="0" smtClean="0"/>
          </a:p>
        </p:txBody>
      </p:sp>
      <p:graphicFrame>
        <p:nvGraphicFramePr>
          <p:cNvPr id="201802" name="Group 74"/>
          <p:cNvGraphicFramePr>
            <a:graphicFrameLocks noGrp="1"/>
          </p:cNvGraphicFramePr>
          <p:nvPr>
            <p:extLst>
              <p:ext uri="{D42A27DB-BD31-4B8C-83A1-F6EECF244321}">
                <p14:modId xmlns:p14="http://schemas.microsoft.com/office/powerpoint/2010/main" val="783665547"/>
              </p:ext>
            </p:extLst>
          </p:nvPr>
        </p:nvGraphicFramePr>
        <p:xfrm>
          <a:off x="4206499" y="1123837"/>
          <a:ext cx="6487332" cy="4631500"/>
        </p:xfrm>
        <a:graphic>
          <a:graphicData uri="http://schemas.openxmlformats.org/drawingml/2006/table">
            <a:tbl>
              <a:tblPr>
                <a:tableStyleId>{08FB837D-C827-4EFA-A057-4D05807E0F7C}</a:tableStyleId>
              </a:tblPr>
              <a:tblGrid>
                <a:gridCol w="4411386"/>
                <a:gridCol w="2075946"/>
              </a:tblGrid>
              <a:tr h="1168400">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Anal sex (no condom)</a:t>
                      </a:r>
                    </a:p>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UAI (receptive)</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59%</a:t>
                      </a:r>
                    </a:p>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49%</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r h="431800">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Sex for money/shelter</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59%</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r h="528638">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Sex &amp; drugs</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53%</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r h="527050">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Coerced sex</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52%</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r h="527050">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HIV </a:t>
                      </a:r>
                    </a:p>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AA youth </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22%</a:t>
                      </a:r>
                    </a:p>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   RR ↑ 8×</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r h="527050">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Homeless </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18%</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r h="527050">
                <a:tc>
                  <a:txBody>
                    <a:bodyPr/>
                    <a:lstStyle/>
                    <a:p>
                      <a:pPr marL="0" marR="0" lvl="0" indent="0" algn="l"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Incarceration history</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2400" u="none" strike="noStrike" cap="none" normalizeH="0" baseline="0" dirty="0" smtClean="0">
                          <a:ln>
                            <a:noFill/>
                          </a:ln>
                          <a:effectLst/>
                          <a:latin typeface="Arial" charset="0"/>
                          <a:ea typeface="Arial" charset="0"/>
                          <a:cs typeface="Arial" charset="0"/>
                        </a:rPr>
                        <a:t>37%</a:t>
                      </a:r>
                      <a:endParaRPr kumimoji="0" lang="en-US" sz="2400" b="0" i="0" u="none" strike="noStrike" cap="none" normalizeH="0" baseline="0" dirty="0" smtClean="0">
                        <a:ln>
                          <a:noFill/>
                        </a:ln>
                        <a:solidFill>
                          <a:schemeClr val="tx1"/>
                        </a:solidFill>
                        <a:effectLst/>
                        <a:latin typeface="Arial" charset="0"/>
                        <a:ea typeface="Arial" charset="0"/>
                        <a:cs typeface="Arial" charset="0"/>
                      </a:endParaRPr>
                    </a:p>
                  </a:txBody>
                  <a:tcPr horzOverflow="overflow"/>
                </a:tc>
              </a:tr>
            </a:tbl>
          </a:graphicData>
        </a:graphic>
      </p:graphicFrame>
      <p:sp>
        <p:nvSpPr>
          <p:cNvPr id="2" name="TextBox 1"/>
          <p:cNvSpPr txBox="1"/>
          <p:nvPr/>
        </p:nvSpPr>
        <p:spPr>
          <a:xfrm>
            <a:off x="4206499" y="5907439"/>
            <a:ext cx="3389069" cy="307777"/>
          </a:xfrm>
          <a:prstGeom prst="rect">
            <a:avLst/>
          </a:prstGeom>
          <a:noFill/>
        </p:spPr>
        <p:txBody>
          <a:bodyPr wrap="none" rtlCol="0">
            <a:spAutoFit/>
          </a:bodyPr>
          <a:lstStyle/>
          <a:p>
            <a:pPr algn="ctr"/>
            <a:r>
              <a:rPr lang="en-US" sz="1400" dirty="0" err="1">
                <a:latin typeface="Arial" charset="0"/>
                <a:ea typeface="Arial" charset="0"/>
                <a:cs typeface="Arial" charset="0"/>
              </a:rPr>
              <a:t>Garofalo</a:t>
            </a:r>
            <a:r>
              <a:rPr lang="en-US" sz="1400" dirty="0">
                <a:latin typeface="Arial" charset="0"/>
                <a:ea typeface="Arial" charset="0"/>
                <a:cs typeface="Arial" charset="0"/>
              </a:rPr>
              <a:t> R et al.  </a:t>
            </a:r>
            <a:r>
              <a:rPr lang="en-US" sz="1400" i="1" dirty="0" err="1">
                <a:latin typeface="Arial" charset="0"/>
                <a:ea typeface="Arial" charset="0"/>
                <a:cs typeface="Arial" charset="0"/>
              </a:rPr>
              <a:t>Adolesc</a:t>
            </a:r>
            <a:r>
              <a:rPr lang="en-US" sz="1400" i="1" dirty="0">
                <a:latin typeface="Arial" charset="0"/>
                <a:ea typeface="Arial" charset="0"/>
                <a:cs typeface="Arial" charset="0"/>
              </a:rPr>
              <a:t> Health</a:t>
            </a:r>
            <a:r>
              <a:rPr lang="en-US" sz="1400" dirty="0">
                <a:latin typeface="Arial" charset="0"/>
                <a:ea typeface="Arial" charset="0"/>
                <a:cs typeface="Arial" charset="0"/>
              </a:rPr>
              <a:t>. 2006. </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50586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AutoShape 6"/>
          <p:cNvSpPr>
            <a:spLocks noChangeArrowheads="1"/>
          </p:cNvSpPr>
          <p:nvPr/>
        </p:nvSpPr>
        <p:spPr bwMode="auto">
          <a:xfrm>
            <a:off x="5943600" y="2435024"/>
            <a:ext cx="4495800" cy="1600200"/>
          </a:xfrm>
          <a:prstGeom prst="flowChartAlternateProcess">
            <a:avLst/>
          </a:prstGeom>
          <a:solidFill>
            <a:schemeClr val="accent2"/>
          </a:solidFill>
          <a:ln w="9525">
            <a:noFill/>
            <a:miter lim="800000"/>
            <a:headEnd/>
            <a:tailEnd/>
          </a:ln>
        </p:spPr>
        <p:txBody>
          <a:bodyPr wrap="none" anchor="ctr"/>
          <a:lstStyle/>
          <a:p>
            <a:pPr algn="ctr">
              <a:defRPr/>
            </a:pPr>
            <a:r>
              <a:rPr lang="en-US" sz="2000" dirty="0">
                <a:solidFill>
                  <a:srgbClr val="FFFFFF"/>
                </a:solidFill>
                <a:latin typeface="Arial" charset="0"/>
                <a:ea typeface="Arial" charset="0"/>
                <a:cs typeface="Arial" charset="0"/>
              </a:rPr>
              <a:t>Prejudice, Discrimination, </a:t>
            </a:r>
            <a:r>
              <a:rPr lang="en-US" sz="2000" dirty="0">
                <a:solidFill>
                  <a:srgbClr val="FFFFFF"/>
                </a:solidFill>
                <a:latin typeface="Arial" charset="0"/>
                <a:ea typeface="Arial" charset="0"/>
                <a:cs typeface="Arial" charset="0"/>
              </a:rPr>
              <a:t>Abuse,</a:t>
            </a:r>
            <a:endParaRPr lang="en-US" sz="2000" dirty="0">
              <a:solidFill>
                <a:srgbClr val="FFFFFF"/>
              </a:solidFill>
              <a:latin typeface="Arial" charset="0"/>
              <a:ea typeface="Arial" charset="0"/>
              <a:cs typeface="Arial" charset="0"/>
            </a:endParaRPr>
          </a:p>
          <a:p>
            <a:pPr algn="ctr">
              <a:defRPr/>
            </a:pPr>
            <a:r>
              <a:rPr lang="en-US" sz="2000" dirty="0">
                <a:solidFill>
                  <a:srgbClr val="FFFFFF"/>
                </a:solidFill>
                <a:latin typeface="Arial" charset="0"/>
                <a:ea typeface="Arial" charset="0"/>
                <a:cs typeface="Arial" charset="0"/>
              </a:rPr>
              <a:t>Lack of Acceptance</a:t>
            </a:r>
          </a:p>
          <a:p>
            <a:pPr algn="ctr">
              <a:defRPr/>
            </a:pPr>
            <a:r>
              <a:rPr lang="en-US" sz="2000" dirty="0">
                <a:solidFill>
                  <a:srgbClr val="FFFFFF"/>
                </a:solidFill>
                <a:latin typeface="Arial" charset="0"/>
                <a:ea typeface="Arial" charset="0"/>
                <a:cs typeface="Arial" charset="0"/>
              </a:rPr>
              <a:t>Isolation, Esteem, Resources</a:t>
            </a:r>
          </a:p>
        </p:txBody>
      </p:sp>
      <p:sp>
        <p:nvSpPr>
          <p:cNvPr id="147460" name="AutoShape 7"/>
          <p:cNvSpPr>
            <a:spLocks noChangeArrowheads="1"/>
          </p:cNvSpPr>
          <p:nvPr/>
        </p:nvSpPr>
        <p:spPr bwMode="auto">
          <a:xfrm>
            <a:off x="6934200" y="1219200"/>
            <a:ext cx="1524000" cy="838200"/>
          </a:xfrm>
          <a:prstGeom prst="flowChartAlternateProcess">
            <a:avLst/>
          </a:prstGeom>
          <a:solidFill>
            <a:schemeClr val="accent2"/>
          </a:solidFill>
          <a:ln w="9525">
            <a:noFill/>
            <a:miter lim="800000"/>
            <a:headEnd/>
            <a:tailEnd/>
          </a:ln>
        </p:spPr>
        <p:txBody>
          <a:bodyPr wrap="none" anchor="ctr"/>
          <a:lstStyle/>
          <a:p>
            <a:pPr algn="ctr">
              <a:defRPr/>
            </a:pPr>
            <a:r>
              <a:rPr lang="en-US" sz="2000" dirty="0">
                <a:solidFill>
                  <a:srgbClr val="FFFFFF"/>
                </a:solidFill>
                <a:latin typeface="Arial" charset="0"/>
                <a:ea typeface="Arial" charset="0"/>
                <a:cs typeface="Arial" charset="0"/>
              </a:rPr>
              <a:t>Stigma</a:t>
            </a:r>
            <a:endParaRPr lang="en-US" sz="1600" dirty="0">
              <a:solidFill>
                <a:srgbClr val="FFFFFF"/>
              </a:solidFill>
              <a:latin typeface="Arial" charset="0"/>
              <a:ea typeface="Arial" charset="0"/>
              <a:cs typeface="Arial" charset="0"/>
            </a:endParaRPr>
          </a:p>
        </p:txBody>
      </p:sp>
      <p:sp>
        <p:nvSpPr>
          <p:cNvPr id="54276" name="AutoShape 8"/>
          <p:cNvSpPr>
            <a:spLocks noChangeArrowheads="1"/>
          </p:cNvSpPr>
          <p:nvPr/>
        </p:nvSpPr>
        <p:spPr bwMode="auto">
          <a:xfrm>
            <a:off x="1716064" y="1628968"/>
            <a:ext cx="3352800" cy="1600200"/>
          </a:xfrm>
          <a:prstGeom prst="flowChartPunchedTape">
            <a:avLst/>
          </a:prstGeom>
          <a:solidFill>
            <a:schemeClr val="accent2">
              <a:lumMod val="60000"/>
              <a:lumOff val="40000"/>
            </a:schemeClr>
          </a:solidFill>
          <a:ln w="9525">
            <a:noFill/>
            <a:miter lim="800000"/>
            <a:headEnd/>
            <a:tailEnd/>
          </a:ln>
        </p:spPr>
        <p:txBody>
          <a:bodyPr wrap="none" anchor="ctr"/>
          <a:lstStyle/>
          <a:p>
            <a:pPr algn="ctr"/>
            <a:r>
              <a:rPr lang="en-US" sz="2000" dirty="0">
                <a:solidFill>
                  <a:srgbClr val="FFFFFF"/>
                </a:solidFill>
                <a:latin typeface="Arial" charset="0"/>
                <a:ea typeface="Arial" charset="0"/>
                <a:cs typeface="Arial" charset="0"/>
              </a:rPr>
              <a:t>Gender or </a:t>
            </a:r>
          </a:p>
          <a:p>
            <a:pPr algn="ctr"/>
            <a:r>
              <a:rPr lang="en-US" sz="2000" dirty="0">
                <a:solidFill>
                  <a:srgbClr val="FFFFFF"/>
                </a:solidFill>
                <a:latin typeface="Arial" charset="0"/>
                <a:ea typeface="Arial" charset="0"/>
                <a:cs typeface="Arial" charset="0"/>
              </a:rPr>
              <a:t>Sexual Minority</a:t>
            </a:r>
            <a:endParaRPr lang="en-US" sz="1600" dirty="0">
              <a:solidFill>
                <a:srgbClr val="FFFFFF"/>
              </a:solidFill>
              <a:latin typeface="Arial" charset="0"/>
              <a:ea typeface="Arial" charset="0"/>
              <a:cs typeface="Arial" charset="0"/>
            </a:endParaRPr>
          </a:p>
        </p:txBody>
      </p:sp>
      <p:sp>
        <p:nvSpPr>
          <p:cNvPr id="54277" name="AutoShape 9"/>
          <p:cNvSpPr>
            <a:spLocks noChangeArrowheads="1"/>
          </p:cNvSpPr>
          <p:nvPr/>
        </p:nvSpPr>
        <p:spPr bwMode="auto">
          <a:xfrm>
            <a:off x="7162800" y="4949624"/>
            <a:ext cx="3352800" cy="1219200"/>
          </a:xfrm>
          <a:prstGeom prst="flowChartPredefinedProcess">
            <a:avLst/>
          </a:prstGeom>
          <a:solidFill>
            <a:schemeClr val="accent2">
              <a:lumMod val="75000"/>
            </a:schemeClr>
          </a:solidFill>
          <a:ln w="9525">
            <a:noFill/>
            <a:miter lim="800000"/>
            <a:headEnd/>
            <a:tailEnd/>
          </a:ln>
        </p:spPr>
        <p:txBody>
          <a:bodyPr wrap="none" anchor="ctr"/>
          <a:lstStyle/>
          <a:p>
            <a:pPr algn="ctr"/>
            <a:r>
              <a:rPr lang="en-US" sz="2000" b="1" dirty="0">
                <a:solidFill>
                  <a:srgbClr val="FFFFFF"/>
                </a:solidFill>
                <a:latin typeface="Arial" charset="0"/>
                <a:ea typeface="Arial" charset="0"/>
                <a:cs typeface="Arial" charset="0"/>
              </a:rPr>
              <a:t>Minority Stress</a:t>
            </a:r>
          </a:p>
        </p:txBody>
      </p:sp>
      <p:sp>
        <p:nvSpPr>
          <p:cNvPr id="147463" name="AutoShape 10"/>
          <p:cNvSpPr>
            <a:spLocks noChangeArrowheads="1"/>
          </p:cNvSpPr>
          <p:nvPr/>
        </p:nvSpPr>
        <p:spPr bwMode="auto">
          <a:xfrm>
            <a:off x="4800600" y="4644824"/>
            <a:ext cx="1447800" cy="1600200"/>
          </a:xfrm>
          <a:prstGeom prst="flowChartAlternateProcess">
            <a:avLst/>
          </a:prstGeom>
          <a:solidFill>
            <a:schemeClr val="accent2">
              <a:lumMod val="50000"/>
            </a:schemeClr>
          </a:solidFill>
          <a:ln w="9525">
            <a:noFill/>
            <a:miter lim="800000"/>
            <a:headEnd/>
            <a:tailEnd/>
          </a:ln>
        </p:spPr>
        <p:txBody>
          <a:bodyPr wrap="none" anchor="ctr"/>
          <a:lstStyle/>
          <a:p>
            <a:pPr algn="ctr">
              <a:defRPr/>
            </a:pPr>
            <a:r>
              <a:rPr lang="en-US" sz="2000" dirty="0">
                <a:solidFill>
                  <a:schemeClr val="bg1"/>
                </a:solidFill>
                <a:latin typeface="Arial" charset="0"/>
                <a:ea typeface="Arial" charset="0"/>
                <a:cs typeface="Arial" charset="0"/>
              </a:rPr>
              <a:t>Anxiety</a:t>
            </a:r>
          </a:p>
          <a:p>
            <a:pPr algn="ctr">
              <a:defRPr/>
            </a:pPr>
            <a:r>
              <a:rPr lang="en-US" sz="2000" dirty="0">
                <a:solidFill>
                  <a:schemeClr val="bg1"/>
                </a:solidFill>
                <a:latin typeface="Arial" charset="0"/>
                <a:ea typeface="Arial" charset="0"/>
                <a:cs typeface="Arial" charset="0"/>
              </a:rPr>
              <a:t>Depression</a:t>
            </a:r>
          </a:p>
        </p:txBody>
      </p:sp>
      <p:sp>
        <p:nvSpPr>
          <p:cNvPr id="147464" name="AutoShape 11"/>
          <p:cNvSpPr>
            <a:spLocks noChangeArrowheads="1"/>
          </p:cNvSpPr>
          <p:nvPr/>
        </p:nvSpPr>
        <p:spPr bwMode="auto">
          <a:xfrm>
            <a:off x="1981200" y="3425624"/>
            <a:ext cx="2438400" cy="2133600"/>
          </a:xfrm>
          <a:prstGeom prst="flowChartAlternateProcess">
            <a:avLst/>
          </a:prstGeom>
          <a:solidFill>
            <a:schemeClr val="accent2">
              <a:lumMod val="50000"/>
            </a:schemeClr>
          </a:solidFill>
          <a:ln w="9525">
            <a:noFill/>
            <a:miter lim="800000"/>
            <a:headEnd/>
            <a:tailEnd/>
          </a:ln>
        </p:spPr>
        <p:txBody>
          <a:bodyPr wrap="none" anchor="ctr"/>
          <a:lstStyle/>
          <a:p>
            <a:pPr algn="ctr">
              <a:defRPr/>
            </a:pPr>
            <a:r>
              <a:rPr lang="en-US" sz="2000" dirty="0">
                <a:solidFill>
                  <a:schemeClr val="bg1"/>
                </a:solidFill>
                <a:latin typeface="Arial" charset="0"/>
                <a:ea typeface="Arial" charset="0"/>
                <a:cs typeface="Arial" charset="0"/>
              </a:rPr>
              <a:t>Suicide </a:t>
            </a:r>
          </a:p>
          <a:p>
            <a:pPr algn="ctr">
              <a:defRPr/>
            </a:pPr>
            <a:r>
              <a:rPr lang="en-US" sz="2000" dirty="0">
                <a:solidFill>
                  <a:schemeClr val="bg1"/>
                </a:solidFill>
                <a:latin typeface="Arial" charset="0"/>
                <a:ea typeface="Arial" charset="0"/>
                <a:cs typeface="Arial" charset="0"/>
              </a:rPr>
              <a:t>Substance </a:t>
            </a:r>
            <a:r>
              <a:rPr lang="en-US" sz="2000" dirty="0">
                <a:solidFill>
                  <a:schemeClr val="bg1"/>
                </a:solidFill>
                <a:latin typeface="Arial" charset="0"/>
                <a:ea typeface="Arial" charset="0"/>
                <a:cs typeface="Arial" charset="0"/>
              </a:rPr>
              <a:t>Use</a:t>
            </a:r>
            <a:endParaRPr lang="en-US" sz="2000" dirty="0">
              <a:solidFill>
                <a:schemeClr val="bg1"/>
              </a:solidFill>
              <a:latin typeface="Arial" charset="0"/>
              <a:ea typeface="Arial" charset="0"/>
              <a:cs typeface="Arial" charset="0"/>
            </a:endParaRPr>
          </a:p>
          <a:p>
            <a:pPr algn="ctr">
              <a:defRPr/>
            </a:pPr>
            <a:r>
              <a:rPr lang="en-US" sz="2000" dirty="0">
                <a:solidFill>
                  <a:schemeClr val="bg1"/>
                </a:solidFill>
                <a:latin typeface="Arial" charset="0"/>
                <a:ea typeface="Arial" charset="0"/>
                <a:cs typeface="Arial" charset="0"/>
              </a:rPr>
              <a:t>SES </a:t>
            </a:r>
            <a:r>
              <a:rPr lang="en-US" sz="2000" dirty="0">
                <a:solidFill>
                  <a:schemeClr val="bg1"/>
                </a:solidFill>
                <a:latin typeface="Arial" charset="0"/>
                <a:ea typeface="Arial" charset="0"/>
                <a:cs typeface="Arial" charset="0"/>
              </a:rPr>
              <a:t>Disadvantage</a:t>
            </a:r>
            <a:endParaRPr lang="en-US" sz="2000" dirty="0">
              <a:solidFill>
                <a:schemeClr val="bg1"/>
              </a:solidFill>
              <a:latin typeface="Arial" charset="0"/>
              <a:ea typeface="Arial" charset="0"/>
              <a:cs typeface="Arial" charset="0"/>
            </a:endParaRPr>
          </a:p>
          <a:p>
            <a:pPr algn="ctr">
              <a:defRPr/>
            </a:pPr>
            <a:r>
              <a:rPr lang="en-US" sz="2000" dirty="0">
                <a:solidFill>
                  <a:schemeClr val="bg1"/>
                </a:solidFill>
                <a:latin typeface="Arial" charset="0"/>
                <a:ea typeface="Arial" charset="0"/>
                <a:cs typeface="Arial" charset="0"/>
              </a:rPr>
              <a:t>Victimization</a:t>
            </a:r>
          </a:p>
        </p:txBody>
      </p:sp>
      <p:sp>
        <p:nvSpPr>
          <p:cNvPr id="54280" name="AutoShape 12"/>
          <p:cNvSpPr>
            <a:spLocks noChangeArrowheads="1"/>
          </p:cNvSpPr>
          <p:nvPr/>
        </p:nvSpPr>
        <p:spPr bwMode="auto">
          <a:xfrm rot="20773171">
            <a:off x="5050347" y="1272263"/>
            <a:ext cx="1920833" cy="561414"/>
          </a:xfrm>
          <a:prstGeom prst="curvedDown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dirty="0">
              <a:latin typeface="Adobe Garamond Pro"/>
            </a:endParaRPr>
          </a:p>
        </p:txBody>
      </p:sp>
      <p:sp>
        <p:nvSpPr>
          <p:cNvPr id="54281" name="AutoShape 13"/>
          <p:cNvSpPr>
            <a:spLocks noChangeArrowheads="1"/>
          </p:cNvSpPr>
          <p:nvPr/>
        </p:nvSpPr>
        <p:spPr bwMode="auto">
          <a:xfrm rot="3886105">
            <a:off x="8426450" y="1538087"/>
            <a:ext cx="1219200" cy="533400"/>
          </a:xfrm>
          <a:prstGeom prst="curvedDownArrow">
            <a:avLst>
              <a:gd name="adj1" fmla="val 45714"/>
              <a:gd name="adj2" fmla="val 91429"/>
              <a:gd name="adj3" fmla="val 33333"/>
            </a:avLst>
          </a:prstGeom>
          <a:solidFill>
            <a:schemeClr val="accent1"/>
          </a:solidFill>
          <a:ln w="9525">
            <a:solidFill>
              <a:schemeClr val="tx1"/>
            </a:solidFill>
            <a:miter lim="800000"/>
            <a:headEnd/>
            <a:tailEnd/>
          </a:ln>
        </p:spPr>
        <p:txBody>
          <a:bodyPr wrap="none" anchor="ctr"/>
          <a:lstStyle/>
          <a:p>
            <a:endParaRPr lang="en-US" dirty="0">
              <a:latin typeface="Adobe Garamond Pro"/>
            </a:endParaRPr>
          </a:p>
        </p:txBody>
      </p:sp>
      <p:sp>
        <p:nvSpPr>
          <p:cNvPr id="54282" name="AutoShape 14"/>
          <p:cNvSpPr>
            <a:spLocks noChangeArrowheads="1"/>
          </p:cNvSpPr>
          <p:nvPr/>
        </p:nvSpPr>
        <p:spPr bwMode="auto">
          <a:xfrm>
            <a:off x="8458200" y="4035224"/>
            <a:ext cx="381000" cy="914400"/>
          </a:xfrm>
          <a:prstGeom prst="downArrow">
            <a:avLst>
              <a:gd name="adj1" fmla="val 50000"/>
              <a:gd name="adj2" fmla="val 60000"/>
            </a:avLst>
          </a:prstGeom>
          <a:solidFill>
            <a:schemeClr val="accent1"/>
          </a:solidFill>
          <a:ln w="9525">
            <a:solidFill>
              <a:schemeClr val="tx1"/>
            </a:solidFill>
            <a:miter lim="800000"/>
            <a:headEnd/>
            <a:tailEnd/>
          </a:ln>
        </p:spPr>
        <p:txBody>
          <a:bodyPr wrap="none" anchor="ctr"/>
          <a:lstStyle/>
          <a:p>
            <a:endParaRPr lang="en-US" dirty="0">
              <a:latin typeface="Adobe Garamond Pro"/>
            </a:endParaRPr>
          </a:p>
        </p:txBody>
      </p:sp>
      <p:sp>
        <p:nvSpPr>
          <p:cNvPr id="54283" name="AutoShape 15"/>
          <p:cNvSpPr>
            <a:spLocks noChangeArrowheads="1"/>
          </p:cNvSpPr>
          <p:nvPr/>
        </p:nvSpPr>
        <p:spPr bwMode="auto">
          <a:xfrm>
            <a:off x="6324600" y="5406824"/>
            <a:ext cx="762000" cy="533400"/>
          </a:xfrm>
          <a:prstGeom prst="leftArrow">
            <a:avLst>
              <a:gd name="adj1" fmla="val 50000"/>
              <a:gd name="adj2" fmla="val 28571"/>
            </a:avLst>
          </a:prstGeom>
          <a:solidFill>
            <a:schemeClr val="accent1"/>
          </a:solidFill>
          <a:ln w="9525">
            <a:solidFill>
              <a:schemeClr val="tx1"/>
            </a:solidFill>
            <a:miter lim="800000"/>
            <a:headEnd/>
            <a:tailEnd/>
          </a:ln>
        </p:spPr>
        <p:txBody>
          <a:bodyPr wrap="none" anchor="ctr"/>
          <a:lstStyle/>
          <a:p>
            <a:endParaRPr lang="en-US" dirty="0">
              <a:latin typeface="Adobe Garamond Pro"/>
            </a:endParaRPr>
          </a:p>
        </p:txBody>
      </p:sp>
      <p:sp>
        <p:nvSpPr>
          <p:cNvPr id="54284" name="AutoShape 18"/>
          <p:cNvSpPr>
            <a:spLocks noChangeArrowheads="1"/>
          </p:cNvSpPr>
          <p:nvPr/>
        </p:nvSpPr>
        <p:spPr bwMode="auto">
          <a:xfrm rot="6302362">
            <a:off x="3604695" y="5094321"/>
            <a:ext cx="550863" cy="1773238"/>
          </a:xfrm>
          <a:prstGeom prst="curvedLeftArrow">
            <a:avLst>
              <a:gd name="adj1" fmla="val 64380"/>
              <a:gd name="adj2" fmla="val 128761"/>
              <a:gd name="adj3" fmla="val 33333"/>
            </a:avLst>
          </a:prstGeom>
          <a:solidFill>
            <a:schemeClr val="accent1"/>
          </a:solidFill>
          <a:ln w="9525">
            <a:solidFill>
              <a:schemeClr val="tx1"/>
            </a:solidFill>
            <a:miter lim="800000"/>
            <a:headEnd/>
            <a:tailEnd/>
          </a:ln>
        </p:spPr>
        <p:txBody>
          <a:bodyPr wrap="none" anchor="ctr"/>
          <a:lstStyle/>
          <a:p>
            <a:endParaRPr lang="en-US" dirty="0">
              <a:latin typeface="Adobe Garamond Pro"/>
            </a:endParaRPr>
          </a:p>
        </p:txBody>
      </p:sp>
      <p:sp>
        <p:nvSpPr>
          <p:cNvPr id="13" name="Title 12"/>
          <p:cNvSpPr>
            <a:spLocks noGrp="1"/>
          </p:cNvSpPr>
          <p:nvPr>
            <p:ph type="title" idx="4294967295"/>
          </p:nvPr>
        </p:nvSpPr>
        <p:spPr>
          <a:xfrm>
            <a:off x="457736" y="505619"/>
            <a:ext cx="6247864" cy="1001808"/>
          </a:xfrm>
        </p:spPr>
        <p:txBody>
          <a:bodyPr/>
          <a:lstStyle/>
          <a:p>
            <a:r>
              <a:rPr lang="en-US" smtClean="0">
                <a:solidFill>
                  <a:schemeClr val="accent1"/>
                </a:solidFill>
              </a:rPr>
              <a:t>Minority Stress Theory</a:t>
            </a:r>
            <a:endParaRPr lang="en-US" dirty="0">
              <a:solidFill>
                <a:schemeClr val="accent1"/>
              </a:solidFill>
            </a:endParaRPr>
          </a:p>
        </p:txBody>
      </p:sp>
      <p:sp>
        <p:nvSpPr>
          <p:cNvPr id="3" name="TextBox 2"/>
          <p:cNvSpPr txBox="1"/>
          <p:nvPr/>
        </p:nvSpPr>
        <p:spPr>
          <a:xfrm>
            <a:off x="3200400" y="6324601"/>
            <a:ext cx="6324600" cy="461665"/>
          </a:xfrm>
          <a:prstGeom prst="rect">
            <a:avLst/>
          </a:prstGeom>
          <a:noFill/>
        </p:spPr>
        <p:txBody>
          <a:bodyPr wrap="square" rtlCol="0">
            <a:spAutoFit/>
          </a:bodyPr>
          <a:lstStyle/>
          <a:p>
            <a:pPr algn="ctr" eaLnBrk="0" hangingPunct="0">
              <a:spcBef>
                <a:spcPct val="30000"/>
              </a:spcBef>
              <a:defRPr/>
            </a:pPr>
            <a:r>
              <a:rPr lang="en-US" altLang="en-US" sz="1200" dirty="0">
                <a:latin typeface="Adobe Garamond Pro" panose="02020502060506020403" pitchFamily="18" charset="0"/>
              </a:rPr>
              <a:t>Adapted from </a:t>
            </a:r>
            <a:r>
              <a:rPr lang="en-US" altLang="en-US" sz="1200" dirty="0" err="1">
                <a:latin typeface="Adobe Garamond Pro" panose="02020502060506020403" pitchFamily="18" charset="0"/>
              </a:rPr>
              <a:t>O’Hanlan</a:t>
            </a:r>
            <a:r>
              <a:rPr lang="en-US" altLang="en-US" sz="1200" dirty="0">
                <a:latin typeface="Adobe Garamond Pro" panose="02020502060506020403" pitchFamily="18" charset="0"/>
              </a:rPr>
              <a:t>, et al (1997). A review of the medical consequences of homophobia with suggestions for resolution. </a:t>
            </a:r>
            <a:r>
              <a:rPr lang="en-US" altLang="en-US" sz="1200" i="1" dirty="0">
                <a:latin typeface="Adobe Garamond Pro" panose="02020502060506020403" pitchFamily="18" charset="0"/>
              </a:rPr>
              <a:t>JGLMA</a:t>
            </a:r>
            <a:r>
              <a:rPr lang="en-US" altLang="en-US" sz="1200" dirty="0">
                <a:latin typeface="Adobe Garamond Pro" panose="02020502060506020403" pitchFamily="18" charset="0"/>
              </a:rPr>
              <a:t>;1:25‐39.)</a:t>
            </a:r>
          </a:p>
        </p:txBody>
      </p:sp>
    </p:spTree>
    <p:extLst>
      <p:ext uri="{BB962C8B-B14F-4D97-AF65-F5344CB8AC3E}">
        <p14:creationId xmlns:p14="http://schemas.microsoft.com/office/powerpoint/2010/main" val="2850633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466"/>
          <p:cNvSpPr>
            <a:spLocks noGrp="1"/>
          </p:cNvSpPr>
          <p:nvPr>
            <p:ph type="title"/>
          </p:nvPr>
        </p:nvSpPr>
        <p:spPr/>
        <p:txBody>
          <a:bodyPr/>
          <a:lstStyle/>
          <a:p>
            <a:r>
              <a:rPr lang="en-US" altLang="en-US" smtClean="0">
                <a:sym typeface="Calibri" pitchFamily="34" charset="0"/>
              </a:rPr>
              <a:t>Mitigating Factors</a:t>
            </a:r>
            <a:endParaRPr lang="en-US" altLang="en-US" dirty="0" smtClean="0">
              <a:sym typeface="Calibri" pitchFamily="34" charset="0"/>
            </a:endParaRPr>
          </a:p>
        </p:txBody>
      </p:sp>
      <p:sp>
        <p:nvSpPr>
          <p:cNvPr id="467" name="Shape 467"/>
          <p:cNvSpPr txBox="1">
            <a:spLocks noGrp="1"/>
          </p:cNvSpPr>
          <p:nvPr>
            <p:ph sz="quarter" idx="10"/>
          </p:nvPr>
        </p:nvSpPr>
        <p:spPr>
          <a:xfrm>
            <a:off x="3504792" y="411995"/>
            <a:ext cx="7555832" cy="5049553"/>
          </a:xfrm>
        </p:spPr>
        <p:txBody>
          <a:bodyPr>
            <a:normAutofit/>
          </a:bodyPr>
          <a:lstStyle/>
          <a:p>
            <a:r>
              <a:rPr lang="en-US" altLang="en-US" dirty="0" smtClean="0"/>
              <a:t>Effects of discrimination are m</a:t>
            </a:r>
            <a:r>
              <a:rPr lang="en-US" altLang="en-US" dirty="0" smtClean="0">
                <a:sym typeface="Calibri" pitchFamily="34" charset="0"/>
              </a:rPr>
              <a:t>ediated by available social support, development stage of youth, and other personal characteristics</a:t>
            </a:r>
          </a:p>
          <a:p>
            <a:pPr lvl="1"/>
            <a:r>
              <a:rPr lang="en-US" altLang="en-US" dirty="0" smtClean="0">
                <a:sym typeface="Calibri" pitchFamily="34" charset="0"/>
              </a:rPr>
              <a:t>Individual resiliency, strength, self-determination</a:t>
            </a:r>
          </a:p>
          <a:p>
            <a:pPr lvl="2"/>
            <a:r>
              <a:rPr lang="en-US" altLang="en-US" dirty="0" smtClean="0">
                <a:sym typeface="Calibri" pitchFamily="34" charset="0"/>
              </a:rPr>
              <a:t>Adaptations to social biases and mistreatment</a:t>
            </a:r>
          </a:p>
          <a:p>
            <a:pPr lvl="1"/>
            <a:r>
              <a:rPr lang="en-US" altLang="en-US" dirty="0" smtClean="0">
                <a:sym typeface="Calibri" pitchFamily="34" charset="0"/>
              </a:rPr>
              <a:t>Family</a:t>
            </a:r>
            <a:r>
              <a:rPr lang="en-US" altLang="en-US" dirty="0" smtClean="0"/>
              <a:t>/ friend</a:t>
            </a:r>
            <a:r>
              <a:rPr lang="en-US" altLang="en-US" dirty="0" smtClean="0">
                <a:sym typeface="Calibri" pitchFamily="34" charset="0"/>
              </a:rPr>
              <a:t> support</a:t>
            </a:r>
          </a:p>
          <a:p>
            <a:pPr lvl="2"/>
            <a:r>
              <a:rPr lang="en-US" altLang="en-US" dirty="0" smtClean="0">
                <a:sym typeface="Calibri" pitchFamily="34" charset="0"/>
              </a:rPr>
              <a:t>Youth who experience severe family rejection are 8 times more likely to attempt suicide </a:t>
            </a:r>
          </a:p>
          <a:p>
            <a:pPr lvl="1"/>
            <a:r>
              <a:rPr lang="en-US" altLang="en-US" dirty="0" smtClean="0">
                <a:sym typeface="Calibri" pitchFamily="34" charset="0"/>
              </a:rPr>
              <a:t>Support in schools</a:t>
            </a:r>
          </a:p>
          <a:p>
            <a:pPr lvl="2"/>
            <a:r>
              <a:rPr lang="en-US" altLang="en-US" dirty="0" smtClean="0">
                <a:sym typeface="Calibri" pitchFamily="34" charset="0"/>
              </a:rPr>
              <a:t>Presence of Gay-Straight Alliances, </a:t>
            </a:r>
            <a:r>
              <a:rPr lang="en-US" altLang="en-US" dirty="0" smtClean="0">
                <a:sym typeface="Calibri" pitchFamily="34" charset="0"/>
              </a:rPr>
              <a:t/>
            </a:r>
            <a:br>
              <a:rPr lang="en-US" altLang="en-US" dirty="0" smtClean="0">
                <a:sym typeface="Calibri" pitchFamily="34" charset="0"/>
              </a:rPr>
            </a:br>
            <a:r>
              <a:rPr lang="en-US" altLang="en-US" dirty="0" smtClean="0">
                <a:sym typeface="Calibri" pitchFamily="34" charset="0"/>
              </a:rPr>
              <a:t>curriculum </a:t>
            </a:r>
            <a:r>
              <a:rPr lang="en-US" altLang="en-US" dirty="0" smtClean="0">
                <a:sym typeface="Calibri" pitchFamily="34" charset="0"/>
              </a:rPr>
              <a:t>inclusive of LGBT issues</a:t>
            </a:r>
            <a:r>
              <a:rPr lang="en-US" altLang="en-US" dirty="0" smtClean="0">
                <a:sym typeface="Calibri" pitchFamily="34" charset="0"/>
              </a:rPr>
              <a:t>, </a:t>
            </a:r>
            <a:br>
              <a:rPr lang="en-US" altLang="en-US" dirty="0" smtClean="0">
                <a:sym typeface="Calibri" pitchFamily="34" charset="0"/>
              </a:rPr>
            </a:br>
            <a:r>
              <a:rPr lang="en-US" altLang="en-US" dirty="0" smtClean="0">
                <a:sym typeface="Calibri" pitchFamily="34" charset="0"/>
              </a:rPr>
              <a:t>and </a:t>
            </a:r>
            <a:r>
              <a:rPr lang="en-US" altLang="en-US" dirty="0" smtClean="0">
                <a:sym typeface="Calibri" pitchFamily="34" charset="0"/>
              </a:rPr>
              <a:t>supportive staff in schools linked </a:t>
            </a:r>
            <a:r>
              <a:rPr lang="en-US" altLang="en-US" dirty="0" smtClean="0">
                <a:sym typeface="Calibri" pitchFamily="34" charset="0"/>
              </a:rPr>
              <a:t/>
            </a:r>
            <a:br>
              <a:rPr lang="en-US" altLang="en-US" dirty="0" smtClean="0">
                <a:sym typeface="Calibri" pitchFamily="34" charset="0"/>
              </a:rPr>
            </a:br>
            <a:r>
              <a:rPr lang="en-US" altLang="en-US" dirty="0" smtClean="0">
                <a:sym typeface="Calibri" pitchFamily="34" charset="0"/>
              </a:rPr>
              <a:t>to </a:t>
            </a:r>
            <a:r>
              <a:rPr lang="en-US" altLang="en-US" dirty="0" smtClean="0">
                <a:sym typeface="Calibri" pitchFamily="34" charset="0"/>
              </a:rPr>
              <a:t>healthier outcomes</a:t>
            </a:r>
          </a:p>
        </p:txBody>
      </p:sp>
      <p:pic>
        <p:nvPicPr>
          <p:cNvPr id="4" name="Picture 9" descr="C:\Users\Kaiyti\AppData\Local\Microsoft\Windows\Temporary Internet Files\Content.IE5\FOEZ4IB4\MPj04386060000[1].jpg"/>
          <p:cNvPicPr>
            <a:picLocks noChangeAspect="1" noChangeArrowheads="1"/>
          </p:cNvPicPr>
          <p:nvPr/>
        </p:nvPicPr>
        <p:blipFill>
          <a:blip r:embed="rId3" cstate="print"/>
          <a:srcRect/>
          <a:stretch>
            <a:fillRect/>
          </a:stretch>
        </p:blipFill>
        <p:spPr bwMode="auto">
          <a:xfrm>
            <a:off x="9043867" y="3425124"/>
            <a:ext cx="2569529" cy="242677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rrowheads="1"/>
          </p:cNvSpPr>
          <p:nvPr>
            <p:ph type="title"/>
          </p:nvPr>
        </p:nvSpPr>
        <p:spPr/>
        <p:txBody>
          <a:bodyPr/>
          <a:lstStyle/>
          <a:p>
            <a:r>
              <a:rPr lang="en-US" smtClean="0"/>
              <a:t>Case: Sophia Continued</a:t>
            </a:r>
            <a:endParaRPr lang="en-US" dirty="0" smtClean="0"/>
          </a:p>
        </p:txBody>
      </p:sp>
      <p:sp>
        <p:nvSpPr>
          <p:cNvPr id="5" name="Text Placeholder 4"/>
          <p:cNvSpPr>
            <a:spLocks noGrp="1"/>
          </p:cNvSpPr>
          <p:nvPr>
            <p:ph sz="half" idx="1"/>
          </p:nvPr>
        </p:nvSpPr>
        <p:spPr/>
        <p:txBody>
          <a:bodyPr>
            <a:normAutofit/>
          </a:bodyPr>
          <a:lstStyle/>
          <a:p>
            <a:r>
              <a:rPr lang="en-US" sz="2400" smtClean="0"/>
              <a:t>On a follow up visit for tiredness, Sophia seems distracted</a:t>
            </a:r>
          </a:p>
          <a:p>
            <a:endParaRPr lang="en-US" sz="2400" dirty="0" smtClean="0"/>
          </a:p>
          <a:p>
            <a:r>
              <a:rPr lang="en-US" sz="2400" dirty="0" smtClean="0"/>
              <a:t>When you ask her what is wrong, she says she is worried that she might be pregnant</a:t>
            </a:r>
          </a:p>
        </p:txBody>
      </p:sp>
      <p:pic>
        <p:nvPicPr>
          <p:cNvPr id="52228" name="Picture 5" descr="Getty Images_African American Teen with Braids 2.jpg"/>
          <p:cNvPicPr>
            <a:picLocks noChangeAspect="1"/>
          </p:cNvPicPr>
          <p:nvPr/>
        </p:nvPicPr>
        <p:blipFill>
          <a:blip r:embed="rId3" cstate="print"/>
          <a:srcRect/>
          <a:stretch>
            <a:fillRect/>
          </a:stretch>
        </p:blipFill>
        <p:spPr bwMode="auto">
          <a:xfrm>
            <a:off x="8369085" y="1998250"/>
            <a:ext cx="3316637" cy="3296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9621" y="269159"/>
            <a:ext cx="8183326" cy="2722013"/>
          </a:xfrm>
        </p:spPr>
        <p:txBody>
          <a:bodyPr>
            <a:noAutofit/>
          </a:bodyPr>
          <a:lstStyle/>
          <a:p>
            <a:r>
              <a:rPr lang="en-US" dirty="0" smtClean="0">
                <a:solidFill>
                  <a:schemeClr val="accent1"/>
                </a:solidFill>
              </a:rPr>
              <a:t>Bisexual and Lesbian Women: </a:t>
            </a:r>
            <a:br>
              <a:rPr lang="en-US" dirty="0" smtClean="0">
                <a:solidFill>
                  <a:schemeClr val="accent1"/>
                </a:solidFill>
              </a:rPr>
            </a:br>
            <a:r>
              <a:rPr lang="en-US" dirty="0" smtClean="0">
                <a:solidFill>
                  <a:schemeClr val="accent1"/>
                </a:solidFill>
              </a:rPr>
              <a:t>Greater Risk for Negative Health Outcomes</a:t>
            </a:r>
            <a:endParaRPr lang="en-US" dirty="0">
              <a:solidFill>
                <a:schemeClr val="accent1"/>
              </a:solidFill>
            </a:endParaRPr>
          </a:p>
        </p:txBody>
      </p:sp>
      <p:sp>
        <p:nvSpPr>
          <p:cNvPr id="2" name="Content Placeholder 1"/>
          <p:cNvSpPr>
            <a:spLocks noGrp="1"/>
          </p:cNvSpPr>
          <p:nvPr>
            <p:ph sz="quarter" idx="10"/>
          </p:nvPr>
        </p:nvSpPr>
        <p:spPr>
          <a:xfrm>
            <a:off x="3657380" y="2194301"/>
            <a:ext cx="7555832" cy="4267200"/>
          </a:xfrm>
        </p:spPr>
        <p:txBody>
          <a:bodyPr>
            <a:normAutofit/>
          </a:bodyPr>
          <a:lstStyle/>
          <a:p>
            <a:r>
              <a:rPr lang="en-US" dirty="0"/>
              <a:t>Results for bisexual/lesbian women:  </a:t>
            </a:r>
          </a:p>
          <a:p>
            <a:pPr lvl="1"/>
            <a:r>
              <a:rPr lang="en-US" dirty="0"/>
              <a:t>Younger age at heterosexual debut</a:t>
            </a:r>
          </a:p>
          <a:p>
            <a:pPr lvl="1"/>
            <a:r>
              <a:rPr lang="en-US" dirty="0"/>
              <a:t>More male and female sexual partners</a:t>
            </a:r>
          </a:p>
          <a:p>
            <a:pPr lvl="1"/>
            <a:r>
              <a:rPr lang="en-US" dirty="0"/>
              <a:t>More likely to report forced sex by male </a:t>
            </a:r>
            <a:r>
              <a:rPr lang="en-US" dirty="0" smtClean="0"/>
              <a:t>partner</a:t>
            </a:r>
            <a:endParaRPr lang="en-US" dirty="0"/>
          </a:p>
          <a:p>
            <a:r>
              <a:rPr lang="en-US" dirty="0"/>
              <a:t>Greatest use of EC and highest frequency of abortion among bisexual young </a:t>
            </a:r>
            <a:r>
              <a:rPr lang="en-US" dirty="0" smtClean="0"/>
              <a:t>women</a:t>
            </a:r>
            <a:endParaRPr lang="en-US" dirty="0"/>
          </a:p>
          <a:p>
            <a:r>
              <a:rPr lang="en-US" dirty="0"/>
              <a:t>Young women who self-identified as “unsure” of their sexual orientation are nearly twice as likely to report no contraceptive use at last </a:t>
            </a:r>
            <a:r>
              <a:rPr lang="en-US" dirty="0" smtClean="0"/>
              <a:t>sex</a:t>
            </a:r>
            <a:endParaRPr lang="en-US" dirty="0" smtClean="0"/>
          </a:p>
        </p:txBody>
      </p:sp>
      <p:sp>
        <p:nvSpPr>
          <p:cNvPr id="4" name="TextBox 3"/>
          <p:cNvSpPr txBox="1"/>
          <p:nvPr/>
        </p:nvSpPr>
        <p:spPr>
          <a:xfrm>
            <a:off x="3876643" y="6158972"/>
            <a:ext cx="2701381" cy="307777"/>
          </a:xfrm>
          <a:prstGeom prst="rect">
            <a:avLst/>
          </a:prstGeom>
          <a:noFill/>
        </p:spPr>
        <p:txBody>
          <a:bodyPr wrap="none" rtlCol="0">
            <a:spAutoFit/>
          </a:bodyPr>
          <a:lstStyle/>
          <a:p>
            <a:r>
              <a:rPr lang="en-US" sz="1400" dirty="0">
                <a:latin typeface="Arial" charset="0"/>
                <a:ea typeface="Arial" charset="0"/>
                <a:cs typeface="Arial" charset="0"/>
              </a:rPr>
              <a:t>Source:  2006-2010 NSFG data</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2067965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r>
              <a:rPr lang="en-US" dirty="0" smtClean="0"/>
              <a:t>Pregnancy Risk</a:t>
            </a:r>
          </a:p>
        </p:txBody>
      </p:sp>
      <p:sp>
        <p:nvSpPr>
          <p:cNvPr id="5" name="Flowchart: Predefined Process 4"/>
          <p:cNvSpPr/>
          <p:nvPr/>
        </p:nvSpPr>
        <p:spPr>
          <a:xfrm>
            <a:off x="3807468" y="1554997"/>
            <a:ext cx="3601792" cy="2732867"/>
          </a:xfrm>
          <a:prstGeom prst="flowChartPredefinedProcess">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charset="0"/>
                <a:ea typeface="Arial" charset="0"/>
                <a:cs typeface="Arial" charset="0"/>
              </a:rPr>
              <a:t>When compared to heterosexual youth, lesbians and bisexual females:</a:t>
            </a:r>
          </a:p>
        </p:txBody>
      </p:sp>
      <p:sp>
        <p:nvSpPr>
          <p:cNvPr id="7" name="Rectangle 6"/>
          <p:cNvSpPr/>
          <p:nvPr/>
        </p:nvSpPr>
        <p:spPr>
          <a:xfrm>
            <a:off x="7676828" y="1554997"/>
            <a:ext cx="3582469" cy="1434983"/>
          </a:xfrm>
          <a:prstGeom prst="rect">
            <a:avLst/>
          </a:prstGeom>
          <a:solidFill>
            <a:srgbClr val="002060"/>
          </a:solidFill>
          <a:ln w="3492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Arial" charset="0"/>
                <a:ea typeface="Arial" charset="0"/>
                <a:cs typeface="Arial" charset="0"/>
              </a:rPr>
              <a:t>Are about as likely to have had intercourse</a:t>
            </a:r>
          </a:p>
        </p:txBody>
      </p:sp>
      <p:sp>
        <p:nvSpPr>
          <p:cNvPr id="8" name="Rectangle 7"/>
          <p:cNvSpPr/>
          <p:nvPr/>
        </p:nvSpPr>
        <p:spPr>
          <a:xfrm>
            <a:off x="7600627" y="3231396"/>
            <a:ext cx="3604648" cy="1295400"/>
          </a:xfrm>
          <a:prstGeom prst="rect">
            <a:avLst/>
          </a:prstGeo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Arial" charset="0"/>
                <a:ea typeface="Arial" charset="0"/>
                <a:cs typeface="Arial" charset="0"/>
              </a:rPr>
              <a:t>Experience twice the rate of pregnancy (12% vs. 6%)</a:t>
            </a:r>
          </a:p>
        </p:txBody>
      </p:sp>
      <p:sp>
        <p:nvSpPr>
          <p:cNvPr id="9" name="Rectangle 8"/>
          <p:cNvSpPr/>
          <p:nvPr/>
        </p:nvSpPr>
        <p:spPr>
          <a:xfrm>
            <a:off x="7600627" y="4679196"/>
            <a:ext cx="3604648" cy="1219200"/>
          </a:xfrm>
          <a:prstGeom prst="rect">
            <a:avLst/>
          </a:prstGeo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Arial" charset="0"/>
                <a:ea typeface="Arial" charset="0"/>
                <a:cs typeface="Arial" charset="0"/>
              </a:rPr>
              <a:t>Are more likely to have had two or more pregnancies </a:t>
            </a:r>
            <a:br>
              <a:rPr lang="en-US" sz="2000" dirty="0">
                <a:latin typeface="Arial" charset="0"/>
                <a:ea typeface="Arial" charset="0"/>
                <a:cs typeface="Arial" charset="0"/>
              </a:rPr>
            </a:br>
            <a:r>
              <a:rPr lang="en-US" sz="2000" dirty="0">
                <a:latin typeface="Arial" charset="0"/>
                <a:ea typeface="Arial" charset="0"/>
                <a:cs typeface="Arial" charset="0"/>
              </a:rPr>
              <a:t>(23.5% vs. 9.8%)</a:t>
            </a:r>
          </a:p>
        </p:txBody>
      </p:sp>
      <p:sp>
        <p:nvSpPr>
          <p:cNvPr id="10" name="Rectangle 9"/>
          <p:cNvSpPr/>
          <p:nvPr/>
        </p:nvSpPr>
        <p:spPr>
          <a:xfrm>
            <a:off x="3826791" y="4463413"/>
            <a:ext cx="3582469" cy="1434983"/>
          </a:xfrm>
          <a:prstGeom prst="rect">
            <a:avLst/>
          </a:prstGeom>
          <a:solidFill>
            <a:srgbClr val="002060"/>
          </a:solidFill>
          <a:ln w="3492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Arial" charset="0"/>
                <a:ea typeface="Arial" charset="0"/>
                <a:cs typeface="Arial" charset="0"/>
              </a:rPr>
              <a:t>19 times less likely to perceive at themselves at risk for STI</a:t>
            </a:r>
          </a:p>
        </p:txBody>
      </p:sp>
    </p:spTree>
    <p:extLst>
      <p:ext uri="{BB962C8B-B14F-4D97-AF65-F5344CB8AC3E}">
        <p14:creationId xmlns:p14="http://schemas.microsoft.com/office/powerpoint/2010/main" val="222672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rrowheads="1"/>
          </p:cNvSpPr>
          <p:nvPr>
            <p:ph type="title"/>
          </p:nvPr>
        </p:nvSpPr>
        <p:spPr/>
        <p:txBody>
          <a:bodyPr/>
          <a:lstStyle/>
          <a:p>
            <a:r>
              <a:rPr lang="en-US" smtClean="0"/>
              <a:t>Contraceptive Counseling</a:t>
            </a:r>
            <a:endParaRPr lang="en-US" dirty="0" smtClean="0"/>
          </a:p>
        </p:txBody>
      </p:sp>
      <p:sp>
        <p:nvSpPr>
          <p:cNvPr id="53251" name="Rectangle 3"/>
          <p:cNvSpPr>
            <a:spLocks noGrp="1" noChangeArrowheads="1"/>
          </p:cNvSpPr>
          <p:nvPr>
            <p:ph sz="quarter" idx="10"/>
          </p:nvPr>
        </p:nvSpPr>
        <p:spPr>
          <a:xfrm>
            <a:off x="3721768" y="1295400"/>
            <a:ext cx="7555832" cy="3146381"/>
          </a:xfrm>
        </p:spPr>
        <p:txBody>
          <a:bodyPr/>
          <a:lstStyle/>
          <a:p>
            <a:r>
              <a:rPr lang="en-US" smtClean="0"/>
              <a:t>Discuss all methods of contraception</a:t>
            </a:r>
          </a:p>
          <a:p>
            <a:endParaRPr lang="en-US" dirty="0" smtClean="0"/>
          </a:p>
          <a:p>
            <a:r>
              <a:rPr lang="en-US" dirty="0" smtClean="0"/>
              <a:t>Introduce EC and offer an advanced prescription with refills</a:t>
            </a:r>
          </a:p>
        </p:txBody>
      </p:sp>
      <p:pic>
        <p:nvPicPr>
          <p:cNvPr id="5" name="Picture 4"/>
          <p:cNvPicPr>
            <a:picLocks noChangeAspect="1" noChangeArrowheads="1"/>
          </p:cNvPicPr>
          <p:nvPr/>
        </p:nvPicPr>
        <p:blipFill>
          <a:blip r:embed="rId3" cstate="print"/>
          <a:srcRect/>
          <a:stretch>
            <a:fillRect/>
          </a:stretch>
        </p:blipFill>
        <p:spPr bwMode="auto">
          <a:xfrm>
            <a:off x="4139026" y="4290672"/>
            <a:ext cx="2344210" cy="149406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803535" y="4441781"/>
            <a:ext cx="2133348" cy="1342960"/>
          </a:xfrm>
          <a:prstGeom prst="rect">
            <a:avLst/>
          </a:prstGeom>
          <a:noFill/>
          <a:ln w="9525">
            <a:no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a:off x="9484726" y="4441781"/>
            <a:ext cx="1539499" cy="1579590"/>
          </a:xfrm>
          <a:prstGeom prst="rect">
            <a:avLst/>
          </a:prstGeom>
          <a:noFill/>
          <a:ln w="9525">
            <a:noFill/>
            <a:miter lim="800000"/>
            <a:headEnd/>
            <a:tailEnd/>
          </a:ln>
        </p:spPr>
      </p:pic>
    </p:spTree>
    <p:extLst>
      <p:ext uri="{BB962C8B-B14F-4D97-AF65-F5344CB8AC3E}">
        <p14:creationId xmlns:p14="http://schemas.microsoft.com/office/powerpoint/2010/main" val="1155931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82327" y="3243023"/>
            <a:ext cx="7467600" cy="2438400"/>
          </a:xfrm>
          <a:prstGeom prst="roundRect">
            <a:avLst/>
          </a:prstGeom>
          <a:solidFill>
            <a:srgbClr val="002060"/>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200"/>
              </a:spcAft>
              <a:defRPr/>
            </a:pPr>
            <a:r>
              <a:rPr lang="en-US" sz="2800" dirty="0">
                <a:solidFill>
                  <a:srgbClr val="FFFFFF"/>
                </a:solidFill>
                <a:latin typeface="Arial" charset="0"/>
                <a:ea typeface="Arial" charset="0"/>
                <a:cs typeface="Arial" charset="0"/>
              </a:rPr>
              <a:t>Increased </a:t>
            </a:r>
            <a:r>
              <a:rPr lang="en-US" sz="2800" dirty="0">
                <a:solidFill>
                  <a:srgbClr val="FFFFFF"/>
                </a:solidFill>
                <a:latin typeface="Arial" charset="0"/>
                <a:ea typeface="Arial" charset="0"/>
                <a:cs typeface="Arial" charset="0"/>
              </a:rPr>
              <a:t>Risk</a:t>
            </a:r>
            <a:endParaRPr lang="en-US" sz="2800" dirty="0">
              <a:solidFill>
                <a:srgbClr val="FFFFFF"/>
              </a:solidFill>
              <a:latin typeface="Arial" charset="0"/>
              <a:ea typeface="Arial" charset="0"/>
              <a:cs typeface="Arial" charset="0"/>
            </a:endParaRPr>
          </a:p>
          <a:p>
            <a:pPr lvl="2">
              <a:buFont typeface="Arial" pitchFamily="34" charset="0"/>
              <a:buChar char="•"/>
              <a:defRPr/>
            </a:pPr>
            <a:r>
              <a:rPr lang="en-US" sz="2800" dirty="0">
                <a:solidFill>
                  <a:srgbClr val="FFFFFF"/>
                </a:solidFill>
                <a:latin typeface="Arial" charset="0"/>
                <a:ea typeface="Arial" charset="0"/>
                <a:cs typeface="Arial" charset="0"/>
              </a:rPr>
              <a:t> </a:t>
            </a:r>
            <a:r>
              <a:rPr lang="en-US" sz="2800" dirty="0" err="1">
                <a:solidFill>
                  <a:srgbClr val="FFFFFF"/>
                </a:solidFill>
                <a:latin typeface="Arial" charset="0"/>
                <a:ea typeface="Arial" charset="0"/>
                <a:cs typeface="Arial" charset="0"/>
              </a:rPr>
              <a:t>Trichomonas</a:t>
            </a:r>
            <a:r>
              <a:rPr lang="en-US" sz="2800" dirty="0">
                <a:solidFill>
                  <a:srgbClr val="FFFFFF"/>
                </a:solidFill>
                <a:latin typeface="Arial" charset="0"/>
                <a:ea typeface="Arial" charset="0"/>
                <a:cs typeface="Arial" charset="0"/>
              </a:rPr>
              <a:t> </a:t>
            </a:r>
            <a:endParaRPr lang="en-US" sz="2800" dirty="0">
              <a:solidFill>
                <a:srgbClr val="FFFFFF"/>
              </a:solidFill>
              <a:latin typeface="Arial" charset="0"/>
              <a:ea typeface="Arial" charset="0"/>
              <a:cs typeface="Arial" charset="0"/>
            </a:endParaRPr>
          </a:p>
          <a:p>
            <a:pPr lvl="2">
              <a:buFont typeface="Arial" pitchFamily="34" charset="0"/>
              <a:buChar char="•"/>
              <a:defRPr/>
            </a:pPr>
            <a:r>
              <a:rPr lang="en-US" sz="2800" dirty="0">
                <a:solidFill>
                  <a:srgbClr val="FFFFFF"/>
                </a:solidFill>
                <a:latin typeface="Arial" charset="0"/>
                <a:ea typeface="Arial" charset="0"/>
                <a:cs typeface="Arial" charset="0"/>
              </a:rPr>
              <a:t> HPV</a:t>
            </a:r>
            <a:endParaRPr lang="en-US" sz="2800" dirty="0">
              <a:solidFill>
                <a:srgbClr val="FFFFFF"/>
              </a:solidFill>
              <a:latin typeface="Arial" charset="0"/>
              <a:ea typeface="Arial" charset="0"/>
              <a:cs typeface="Arial" charset="0"/>
            </a:endParaRPr>
          </a:p>
          <a:p>
            <a:pPr lvl="2">
              <a:buFont typeface="Arial" pitchFamily="34" charset="0"/>
              <a:buChar char="•"/>
              <a:defRPr/>
            </a:pPr>
            <a:r>
              <a:rPr lang="en-US" sz="2800" dirty="0">
                <a:solidFill>
                  <a:srgbClr val="FFFFFF"/>
                </a:solidFill>
                <a:latin typeface="Arial" charset="0"/>
                <a:ea typeface="Arial" charset="0"/>
                <a:cs typeface="Arial" charset="0"/>
              </a:rPr>
              <a:t> Bacterial </a:t>
            </a:r>
            <a:r>
              <a:rPr lang="en-US" sz="2800" dirty="0" err="1">
                <a:solidFill>
                  <a:srgbClr val="FFFFFF"/>
                </a:solidFill>
                <a:latin typeface="Arial" charset="0"/>
                <a:ea typeface="Arial" charset="0"/>
                <a:cs typeface="Arial" charset="0"/>
              </a:rPr>
              <a:t>vaginosis</a:t>
            </a:r>
            <a:endParaRPr lang="en-US" sz="2800" dirty="0">
              <a:solidFill>
                <a:srgbClr val="FFFFFF"/>
              </a:solidFill>
              <a:latin typeface="Arial" charset="0"/>
              <a:ea typeface="Arial" charset="0"/>
              <a:cs typeface="Arial" charset="0"/>
            </a:endParaRPr>
          </a:p>
          <a:p>
            <a:pPr lvl="2">
              <a:buFont typeface="Arial" pitchFamily="34" charset="0"/>
              <a:buChar char="•"/>
              <a:defRPr/>
            </a:pPr>
            <a:r>
              <a:rPr lang="en-US" sz="2800" dirty="0">
                <a:solidFill>
                  <a:srgbClr val="FFFFFF"/>
                </a:solidFill>
                <a:latin typeface="Arial" charset="0"/>
                <a:ea typeface="Arial" charset="0"/>
                <a:cs typeface="Arial" charset="0"/>
              </a:rPr>
              <a:t> HIV</a:t>
            </a:r>
            <a:endParaRPr lang="en-US" sz="2800" dirty="0">
              <a:solidFill>
                <a:srgbClr val="FFFFFF"/>
              </a:solidFill>
              <a:latin typeface="Arial" charset="0"/>
              <a:ea typeface="Arial" charset="0"/>
              <a:cs typeface="Arial" charset="0"/>
            </a:endParaRPr>
          </a:p>
        </p:txBody>
      </p:sp>
      <p:sp>
        <p:nvSpPr>
          <p:cNvPr id="61445" name="Title 1"/>
          <p:cNvSpPr>
            <a:spLocks noGrp="1"/>
          </p:cNvSpPr>
          <p:nvPr>
            <p:ph type="title"/>
          </p:nvPr>
        </p:nvSpPr>
        <p:spPr/>
        <p:txBody>
          <a:bodyPr/>
          <a:lstStyle/>
          <a:p>
            <a:r>
              <a:rPr lang="en-US" smtClean="0"/>
              <a:t>WSW STI Risk</a:t>
            </a:r>
            <a:endParaRPr lang="en-US" dirty="0" smtClean="0"/>
          </a:p>
        </p:txBody>
      </p:sp>
      <p:sp>
        <p:nvSpPr>
          <p:cNvPr id="6" name="Rounded Rectangle 5"/>
          <p:cNvSpPr/>
          <p:nvPr/>
        </p:nvSpPr>
        <p:spPr>
          <a:xfrm>
            <a:off x="3882327" y="1338023"/>
            <a:ext cx="7239000" cy="1600200"/>
          </a:xfrm>
          <a:prstGeom prst="roundRect">
            <a:avLst/>
          </a:prstGeom>
          <a:solidFill>
            <a:srgbClr val="0070C0"/>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latin typeface="Arial" charset="0"/>
                <a:ea typeface="Arial" charset="0"/>
                <a:cs typeface="Arial" charset="0"/>
              </a:rPr>
              <a:t>Nationwide, </a:t>
            </a:r>
            <a:r>
              <a:rPr lang="en-US" sz="2800" dirty="0">
                <a:latin typeface="Arial" charset="0"/>
                <a:ea typeface="Arial" charset="0"/>
                <a:cs typeface="Arial" charset="0"/>
              </a:rPr>
              <a:t>6,935 self-identified </a:t>
            </a:r>
            <a:r>
              <a:rPr lang="en-US" sz="2800" dirty="0">
                <a:latin typeface="Arial" charset="0"/>
                <a:ea typeface="Arial" charset="0"/>
                <a:cs typeface="Arial" charset="0"/>
              </a:rPr>
              <a:t>lesbians</a:t>
            </a:r>
            <a:endParaRPr lang="en-US" sz="2800" dirty="0">
              <a:latin typeface="Arial" charset="0"/>
              <a:ea typeface="Arial" charset="0"/>
              <a:cs typeface="Arial" charset="0"/>
            </a:endParaRPr>
          </a:p>
          <a:p>
            <a:pPr lvl="1">
              <a:defRPr/>
            </a:pPr>
            <a:r>
              <a:rPr lang="en-US" sz="2800" dirty="0">
                <a:latin typeface="Arial" charset="0"/>
                <a:ea typeface="Arial" charset="0"/>
                <a:cs typeface="Arial" charset="0"/>
              </a:rPr>
              <a:t>17.2% </a:t>
            </a:r>
            <a:r>
              <a:rPr lang="en-US" sz="2800" dirty="0">
                <a:latin typeface="Arial" charset="0"/>
                <a:ea typeface="Arial" charset="0"/>
                <a:cs typeface="Arial" charset="0"/>
              </a:rPr>
              <a:t>reported </a:t>
            </a:r>
            <a:r>
              <a:rPr lang="en-US" sz="2800" dirty="0">
                <a:latin typeface="Arial" charset="0"/>
                <a:ea typeface="Arial" charset="0"/>
                <a:cs typeface="Arial" charset="0"/>
              </a:rPr>
              <a:t>past </a:t>
            </a:r>
            <a:r>
              <a:rPr lang="en-US" sz="2800" dirty="0">
                <a:latin typeface="Arial" charset="0"/>
                <a:ea typeface="Arial" charset="0"/>
                <a:cs typeface="Arial" charset="0"/>
              </a:rPr>
              <a:t>history </a:t>
            </a:r>
            <a:r>
              <a:rPr lang="en-US" sz="2800" dirty="0">
                <a:latin typeface="Arial" charset="0"/>
                <a:ea typeface="Arial" charset="0"/>
                <a:cs typeface="Arial" charset="0"/>
              </a:rPr>
              <a:t>STI</a:t>
            </a:r>
          </a:p>
        </p:txBody>
      </p:sp>
      <p:sp>
        <p:nvSpPr>
          <p:cNvPr id="7" name="Down Arrow 6"/>
          <p:cNvSpPr/>
          <p:nvPr/>
        </p:nvSpPr>
        <p:spPr>
          <a:xfrm>
            <a:off x="9673527" y="2481023"/>
            <a:ext cx="1447800" cy="16764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95" t="17111" r="35902" b="9842"/>
          <a:stretch/>
        </p:blipFill>
        <p:spPr bwMode="auto">
          <a:xfrm>
            <a:off x="1691899" y="411507"/>
            <a:ext cx="8929669" cy="627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324600" y="4343400"/>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702427" y="5791200"/>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07870" y="6019800"/>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239000" y="6248400"/>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261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Sexuality</a:t>
            </a:r>
            <a:endParaRPr lang="en-US" dirty="0"/>
          </a:p>
        </p:txBody>
      </p:sp>
      <p:pic>
        <p:nvPicPr>
          <p:cNvPr id="3" name="Picture 34" descr="C:\Users\mforcier\Pictures\paradigm gendersex 11_12.gif"/>
          <p:cNvPicPr>
            <a:picLocks noChangeAspect="1" noChangeArrowheads="1"/>
          </p:cNvPicPr>
          <p:nvPr/>
        </p:nvPicPr>
        <p:blipFill>
          <a:blip r:embed="rId3" cstate="print"/>
          <a:srcRect/>
          <a:stretch>
            <a:fillRect/>
          </a:stretch>
        </p:blipFill>
        <p:spPr bwMode="auto">
          <a:xfrm>
            <a:off x="4547734" y="305766"/>
            <a:ext cx="5456238" cy="3826329"/>
          </a:xfrm>
          <a:prstGeom prst="rect">
            <a:avLst/>
          </a:prstGeom>
          <a:noFill/>
          <a:ln w="9525">
            <a:noFill/>
            <a:miter lim="800000"/>
            <a:headEnd/>
            <a:tailEnd/>
          </a:ln>
        </p:spPr>
      </p:pic>
      <p:sp>
        <p:nvSpPr>
          <p:cNvPr id="4" name="TextBox 3"/>
          <p:cNvSpPr txBox="1"/>
          <p:nvPr/>
        </p:nvSpPr>
        <p:spPr>
          <a:xfrm>
            <a:off x="3662495" y="4132095"/>
            <a:ext cx="7589276" cy="1938992"/>
          </a:xfrm>
          <a:prstGeom prst="rect">
            <a:avLst/>
          </a:prstGeom>
          <a:noFill/>
        </p:spPr>
        <p:txBody>
          <a:bodyPr wrap="square" rtlCol="0">
            <a:spAutoFit/>
          </a:bodyPr>
          <a:lstStyle/>
          <a:p>
            <a:pPr marL="1651000" indent="-1651000"/>
            <a:r>
              <a:rPr lang="en-US" sz="2000" b="1" dirty="0">
                <a:latin typeface="Arial" charset="0"/>
                <a:ea typeface="Arial" charset="0"/>
                <a:cs typeface="Arial" charset="0"/>
              </a:rPr>
              <a:t>Sexual Orientation/Identity:  </a:t>
            </a:r>
            <a:r>
              <a:rPr lang="en-US" sz="2000" dirty="0">
                <a:latin typeface="Arial" charset="0"/>
                <a:ea typeface="Arial" charset="0"/>
                <a:cs typeface="Arial" charset="0"/>
              </a:rPr>
              <a:t>Sexual concept of one’s </a:t>
            </a:r>
            <a:r>
              <a:rPr lang="en-US" sz="2000" dirty="0">
                <a:latin typeface="Arial" charset="0"/>
                <a:ea typeface="Arial" charset="0"/>
                <a:cs typeface="Arial" charset="0"/>
              </a:rPr>
              <a:t>self based </a:t>
            </a:r>
          </a:p>
          <a:p>
            <a:pPr marL="1651000" indent="-1651000"/>
            <a:r>
              <a:rPr lang="en-US" sz="2000" dirty="0">
                <a:latin typeface="Arial" charset="0"/>
                <a:ea typeface="Arial" charset="0"/>
                <a:cs typeface="Arial" charset="0"/>
              </a:rPr>
              <a:t>on </a:t>
            </a:r>
            <a:r>
              <a:rPr lang="en-US" sz="2000" dirty="0">
                <a:latin typeface="Arial" charset="0"/>
                <a:ea typeface="Arial" charset="0"/>
                <a:cs typeface="Arial" charset="0"/>
              </a:rPr>
              <a:t>feelings</a:t>
            </a:r>
            <a:r>
              <a:rPr lang="en-US" sz="2000" dirty="0">
                <a:latin typeface="Arial" charset="0"/>
                <a:ea typeface="Arial" charset="0"/>
                <a:cs typeface="Arial" charset="0"/>
              </a:rPr>
              <a:t>, attractions</a:t>
            </a:r>
            <a:r>
              <a:rPr lang="en-US" sz="2000" dirty="0">
                <a:latin typeface="Arial" charset="0"/>
                <a:ea typeface="Arial" charset="0"/>
                <a:cs typeface="Arial" charset="0"/>
              </a:rPr>
              <a:t>, and </a:t>
            </a:r>
            <a:r>
              <a:rPr lang="en-US" sz="2000" dirty="0">
                <a:latin typeface="Arial" charset="0"/>
                <a:ea typeface="Arial" charset="0"/>
                <a:cs typeface="Arial" charset="0"/>
              </a:rPr>
              <a:t>desires;</a:t>
            </a:r>
          </a:p>
          <a:p>
            <a:pPr marL="5080" indent="-1651000"/>
            <a:r>
              <a:rPr lang="en-US" sz="2000" b="1" dirty="0">
                <a:latin typeface="Arial" charset="0"/>
                <a:ea typeface="Arial" charset="0"/>
                <a:cs typeface="Arial" charset="0"/>
              </a:rPr>
              <a:t>LGBTQ:  </a:t>
            </a:r>
            <a:r>
              <a:rPr lang="en-US" sz="2000" dirty="0">
                <a:latin typeface="Arial" charset="0"/>
                <a:ea typeface="Arial" charset="0"/>
                <a:cs typeface="Arial" charset="0"/>
              </a:rPr>
              <a:t>Lesbian</a:t>
            </a:r>
            <a:r>
              <a:rPr lang="en-US" sz="2000" dirty="0">
                <a:latin typeface="Arial" charset="0"/>
                <a:ea typeface="Arial" charset="0"/>
                <a:cs typeface="Arial" charset="0"/>
              </a:rPr>
              <a:t>, Gay, Bisexual, </a:t>
            </a:r>
            <a:r>
              <a:rPr lang="en-US" sz="2000" dirty="0" smtClean="0">
                <a:latin typeface="Arial" charset="0"/>
                <a:ea typeface="Arial" charset="0"/>
                <a:cs typeface="Arial" charset="0"/>
              </a:rPr>
              <a:t>Transgender, Questioning/Queer</a:t>
            </a:r>
            <a:r>
              <a:rPr lang="en-US" sz="2000" dirty="0">
                <a:latin typeface="Arial" charset="0"/>
                <a:ea typeface="Arial" charset="0"/>
                <a:cs typeface="Arial" charset="0"/>
              </a:rPr>
              <a:t>; Pansexual/Asexual</a:t>
            </a:r>
            <a:endParaRPr lang="en-US" sz="2000" dirty="0">
              <a:latin typeface="Arial" charset="0"/>
              <a:ea typeface="Arial" charset="0"/>
              <a:cs typeface="Arial" charset="0"/>
            </a:endParaRPr>
          </a:p>
          <a:p>
            <a:pPr marL="1651000" indent="-1651000"/>
            <a:r>
              <a:rPr lang="en-US" sz="2000" b="1" dirty="0">
                <a:latin typeface="Arial" charset="0"/>
                <a:ea typeface="Arial" charset="0"/>
                <a:cs typeface="Arial" charset="0"/>
              </a:rPr>
              <a:t>Sexual Behaviors:  </a:t>
            </a:r>
            <a:r>
              <a:rPr lang="en-US" sz="2000" dirty="0">
                <a:latin typeface="Arial" charset="0"/>
                <a:ea typeface="Arial" charset="0"/>
                <a:cs typeface="Arial" charset="0"/>
              </a:rPr>
              <a:t>Young Men </a:t>
            </a:r>
            <a:r>
              <a:rPr lang="en-US" sz="2000" dirty="0" smtClean="0">
                <a:latin typeface="Arial" charset="0"/>
                <a:ea typeface="Arial" charset="0"/>
                <a:cs typeface="Arial" charset="0"/>
              </a:rPr>
              <a:t>who </a:t>
            </a:r>
            <a:r>
              <a:rPr lang="en-US" sz="2000" dirty="0">
                <a:latin typeface="Arial" charset="0"/>
                <a:ea typeface="Arial" charset="0"/>
                <a:cs typeface="Arial" charset="0"/>
              </a:rPr>
              <a:t>have Sex </a:t>
            </a:r>
            <a:r>
              <a:rPr lang="en-US" sz="2000" dirty="0" smtClean="0">
                <a:latin typeface="Arial" charset="0"/>
                <a:ea typeface="Arial" charset="0"/>
                <a:cs typeface="Arial" charset="0"/>
              </a:rPr>
              <a:t>with </a:t>
            </a:r>
            <a:r>
              <a:rPr lang="en-US" sz="2000" dirty="0">
                <a:latin typeface="Arial" charset="0"/>
                <a:ea typeface="Arial" charset="0"/>
                <a:cs typeface="Arial" charset="0"/>
              </a:rPr>
              <a:t>Men (YMSM)</a:t>
            </a:r>
          </a:p>
          <a:p>
            <a:pPr marL="1651000" indent="-1651000"/>
            <a:r>
              <a:rPr lang="en-US" sz="2000" dirty="0">
                <a:latin typeface="Arial" charset="0"/>
                <a:ea typeface="Arial" charset="0"/>
                <a:cs typeface="Arial" charset="0"/>
              </a:rPr>
              <a:t>Young </a:t>
            </a:r>
            <a:r>
              <a:rPr lang="en-US" sz="2000" dirty="0">
                <a:latin typeface="Arial" charset="0"/>
                <a:ea typeface="Arial" charset="0"/>
                <a:cs typeface="Arial" charset="0"/>
              </a:rPr>
              <a:t>Women who have sex with </a:t>
            </a:r>
            <a:r>
              <a:rPr lang="en-US" sz="2000" dirty="0">
                <a:latin typeface="Arial" charset="0"/>
                <a:ea typeface="Arial" charset="0"/>
                <a:cs typeface="Arial" charset="0"/>
              </a:rPr>
              <a:t>Women (YWSW)</a:t>
            </a:r>
            <a:endParaRPr lang="en-US" sz="2000" dirty="0">
              <a:latin typeface="Arial" charset="0"/>
              <a:ea typeface="Arial" charset="0"/>
              <a:cs typeface="Arial" charset="0"/>
            </a:endParaRPr>
          </a:p>
        </p:txBody>
      </p:sp>
      <p:sp>
        <p:nvSpPr>
          <p:cNvPr id="5" name="Rectangle 4"/>
          <p:cNvSpPr/>
          <p:nvPr/>
        </p:nvSpPr>
        <p:spPr>
          <a:xfrm>
            <a:off x="3662495" y="6071087"/>
            <a:ext cx="2064989" cy="307777"/>
          </a:xfrm>
          <a:prstGeom prst="rect">
            <a:avLst/>
          </a:prstGeom>
        </p:spPr>
        <p:txBody>
          <a:bodyPr wrap="none">
            <a:spAutoFit/>
          </a:bodyPr>
          <a:lstStyle/>
          <a:p>
            <a:pPr>
              <a:defRPr/>
            </a:pPr>
            <a:r>
              <a:rPr lang="en-US" sz="1400" i="1" dirty="0">
                <a:latin typeface="Arial" charset="0"/>
                <a:ea typeface="Arial" charset="0"/>
                <a:cs typeface="Arial" charset="0"/>
              </a:rPr>
              <a:t>Citation:  Olson, </a:t>
            </a:r>
            <a:r>
              <a:rPr lang="en-US" sz="1400" i="1" dirty="0" err="1">
                <a:latin typeface="Arial" charset="0"/>
                <a:ea typeface="Arial" charset="0"/>
                <a:cs typeface="Arial" charset="0"/>
              </a:rPr>
              <a:t>Forcier</a:t>
            </a:r>
            <a:endParaRPr lang="en-US" sz="1400" i="1" dirty="0">
              <a:latin typeface="Arial" charset="0"/>
              <a:ea typeface="Arial" charset="0"/>
              <a:cs typeface="Arial" charset="0"/>
            </a:endParaRPr>
          </a:p>
        </p:txBody>
      </p:sp>
    </p:spTree>
    <p:extLst>
      <p:ext uri="{BB962C8B-B14F-4D97-AF65-F5344CB8AC3E}">
        <p14:creationId xmlns:p14="http://schemas.microsoft.com/office/powerpoint/2010/main" val="18890815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Women Who Have Sex with Women (WSW) </a:t>
            </a:r>
            <a:endParaRPr lang="en-US" dirty="0"/>
          </a:p>
        </p:txBody>
      </p:sp>
      <p:sp>
        <p:nvSpPr>
          <p:cNvPr id="2" name="Content Placeholder 1"/>
          <p:cNvSpPr>
            <a:spLocks noGrp="1"/>
          </p:cNvSpPr>
          <p:nvPr>
            <p:ph sz="quarter" idx="10"/>
          </p:nvPr>
        </p:nvSpPr>
        <p:spPr/>
        <p:txBody>
          <a:bodyPr/>
          <a:lstStyle/>
          <a:p>
            <a:endParaRPr lang="en-US" dirty="0" smtClean="0"/>
          </a:p>
          <a:p>
            <a:r>
              <a:rPr lang="en-US" dirty="0" smtClean="0"/>
              <a:t>Regardless of reported same-sex behavior, providers should consider:</a:t>
            </a:r>
          </a:p>
          <a:p>
            <a:endParaRPr lang="en-US" dirty="0" smtClean="0"/>
          </a:p>
          <a:p>
            <a:pPr lvl="1"/>
            <a:r>
              <a:rPr lang="en-US" dirty="0" smtClean="0"/>
              <a:t>Screening all females for chlamydia and gonorrhea as per recommendations</a:t>
            </a:r>
          </a:p>
          <a:p>
            <a:pPr lvl="1"/>
            <a:r>
              <a:rPr lang="en-US" dirty="0" smtClean="0"/>
              <a:t>Screening for </a:t>
            </a:r>
            <a:r>
              <a:rPr lang="en-US" dirty="0" err="1" smtClean="0"/>
              <a:t>Trichomonas</a:t>
            </a:r>
            <a:r>
              <a:rPr lang="en-US" dirty="0" smtClean="0"/>
              <a:t>, Bacterial </a:t>
            </a:r>
            <a:r>
              <a:rPr lang="en-US" dirty="0" err="1" smtClean="0"/>
              <a:t>Vaginosis</a:t>
            </a:r>
            <a:r>
              <a:rPr lang="en-US" dirty="0" smtClean="0"/>
              <a:t>, HSV, HPV, HIV</a:t>
            </a:r>
          </a:p>
          <a:p>
            <a:pPr lvl="1"/>
            <a:r>
              <a:rPr lang="en-US" dirty="0" smtClean="0"/>
              <a:t>Offering routine cervical cancer screening and HPV vaccine in accordance with current guidelines. </a:t>
            </a:r>
          </a:p>
          <a:p>
            <a:pPr marL="457200" lvl="1" indent="0">
              <a:buNone/>
            </a:pPr>
            <a:endParaRPr lang="en-US" dirty="0" smtClean="0"/>
          </a:p>
          <a:p>
            <a:endParaRPr lang="en-US" dirty="0"/>
          </a:p>
        </p:txBody>
      </p:sp>
      <p:sp>
        <p:nvSpPr>
          <p:cNvPr id="4" name="Rectangle 3"/>
          <p:cNvSpPr/>
          <p:nvPr/>
        </p:nvSpPr>
        <p:spPr>
          <a:xfrm>
            <a:off x="4441556" y="4947834"/>
            <a:ext cx="5334000" cy="307777"/>
          </a:xfrm>
          <a:prstGeom prst="rect">
            <a:avLst/>
          </a:prstGeom>
        </p:spPr>
        <p:txBody>
          <a:bodyPr wrap="square">
            <a:spAutoFit/>
          </a:bodyPr>
          <a:lstStyle/>
          <a:p>
            <a:r>
              <a:rPr lang="en-US" sz="1400" dirty="0">
                <a:latin typeface="Arial" charset="0"/>
                <a:ea typeface="Arial" charset="0"/>
                <a:cs typeface="Arial" charset="0"/>
              </a:rPr>
              <a:t>http://www.cdc.gov/std/tg2015/specialpops.htm#WSW</a:t>
            </a:r>
          </a:p>
        </p:txBody>
      </p:sp>
    </p:spTree>
    <p:extLst>
      <p:ext uri="{BB962C8B-B14F-4D97-AF65-F5344CB8AC3E}">
        <p14:creationId xmlns:p14="http://schemas.microsoft.com/office/powerpoint/2010/main" val="1161684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a:t>
            </a:r>
            <a:r>
              <a:rPr lang="en-US" dirty="0"/>
              <a:t>T</a:t>
            </a:r>
            <a:r>
              <a:rPr lang="en-US" dirty="0" smtClean="0"/>
              <a:t>ests for </a:t>
            </a:r>
            <a:r>
              <a:rPr lang="en-US" dirty="0"/>
              <a:t>S</a:t>
            </a:r>
            <a:r>
              <a:rPr lang="en-US" dirty="0" smtClean="0"/>
              <a:t>exually </a:t>
            </a:r>
            <a:r>
              <a:rPr lang="en-US" dirty="0"/>
              <a:t>A</a:t>
            </a:r>
            <a:r>
              <a:rPr lang="en-US" dirty="0" smtClean="0"/>
              <a:t>ctive </a:t>
            </a:r>
            <a:r>
              <a:rPr lang="en-US" dirty="0"/>
              <a:t>MSM</a:t>
            </a:r>
          </a:p>
        </p:txBody>
      </p:sp>
      <p:sp>
        <p:nvSpPr>
          <p:cNvPr id="3" name="Content Placeholder 2"/>
          <p:cNvSpPr>
            <a:spLocks noGrp="1"/>
          </p:cNvSpPr>
          <p:nvPr>
            <p:ph sz="quarter" idx="10"/>
          </p:nvPr>
        </p:nvSpPr>
        <p:spPr/>
        <p:txBody>
          <a:bodyPr/>
          <a:lstStyle/>
          <a:p>
            <a:r>
              <a:rPr lang="en-US" dirty="0"/>
              <a:t>HIV </a:t>
            </a:r>
            <a:r>
              <a:rPr lang="en-US" dirty="0" smtClean="0"/>
              <a:t>serology</a:t>
            </a:r>
          </a:p>
          <a:p>
            <a:r>
              <a:rPr lang="en-US" dirty="0" smtClean="0"/>
              <a:t>Syphilis serology</a:t>
            </a:r>
          </a:p>
          <a:p>
            <a:r>
              <a:rPr lang="en-US" dirty="0" smtClean="0"/>
              <a:t>Urine, pharyngeal, rectal gonorrhea NAAT</a:t>
            </a:r>
          </a:p>
          <a:p>
            <a:r>
              <a:rPr lang="en-US" dirty="0" smtClean="0"/>
              <a:t>Urine, rectal chlamydia NAAT</a:t>
            </a:r>
          </a:p>
          <a:p>
            <a:r>
              <a:rPr lang="en-US" dirty="0" smtClean="0"/>
              <a:t>Test </a:t>
            </a:r>
            <a:r>
              <a:rPr lang="en-US" b="1" dirty="0" smtClean="0"/>
              <a:t>at least </a:t>
            </a:r>
            <a:r>
              <a:rPr lang="en-US" dirty="0" smtClean="0"/>
              <a:t>once per year</a:t>
            </a:r>
          </a:p>
          <a:p>
            <a:endParaRPr lang="en-US" dirty="0"/>
          </a:p>
          <a:p>
            <a:r>
              <a:rPr lang="en-US" dirty="0" smtClean="0"/>
              <a:t>HCV screening for HIV+ MSM annually</a:t>
            </a:r>
            <a:endParaRPr lang="en-US" dirty="0"/>
          </a:p>
        </p:txBody>
      </p:sp>
      <p:sp>
        <p:nvSpPr>
          <p:cNvPr id="4" name="Rectangle 3"/>
          <p:cNvSpPr/>
          <p:nvPr/>
        </p:nvSpPr>
        <p:spPr>
          <a:xfrm>
            <a:off x="3810000" y="6172200"/>
            <a:ext cx="6172200" cy="338554"/>
          </a:xfrm>
          <a:prstGeom prst="rect">
            <a:avLst/>
          </a:prstGeom>
        </p:spPr>
        <p:txBody>
          <a:bodyPr wrap="square">
            <a:spAutoFit/>
          </a:bodyPr>
          <a:lstStyle/>
          <a:p>
            <a:r>
              <a:rPr lang="en-US" sz="1600" dirty="0"/>
              <a:t>http://www.cdc.gov/std/tg2015/specialpops.htm#MSM</a:t>
            </a:r>
          </a:p>
        </p:txBody>
      </p:sp>
    </p:spTree>
    <p:extLst>
      <p:ext uri="{BB962C8B-B14F-4D97-AF65-F5344CB8AC3E}">
        <p14:creationId xmlns:p14="http://schemas.microsoft.com/office/powerpoint/2010/main" val="2767658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a:t>
            </a:r>
            <a:r>
              <a:rPr lang="en-US" dirty="0" smtClean="0"/>
              <a:t>Males and Females</a:t>
            </a:r>
            <a:endParaRPr lang="en-US" dirty="0"/>
          </a:p>
        </p:txBody>
      </p:sp>
      <p:sp>
        <p:nvSpPr>
          <p:cNvPr id="4" name="Content Placeholder 3"/>
          <p:cNvSpPr>
            <a:spLocks noGrp="1"/>
          </p:cNvSpPr>
          <p:nvPr>
            <p:ph sz="quarter" idx="10"/>
          </p:nvPr>
        </p:nvSpPr>
        <p:spPr/>
        <p:txBody>
          <a:bodyPr/>
          <a:lstStyle/>
          <a:p>
            <a:r>
              <a:rPr lang="en-US" dirty="0"/>
              <a:t>Assess STD- and HIV-related risks based on current anatomy and sexual behaviors </a:t>
            </a:r>
          </a:p>
          <a:p>
            <a:pPr lvl="1"/>
            <a:r>
              <a:rPr lang="en-US" dirty="0"/>
              <a:t>diversity of transgender persons regarding surgical affirming procedures, hormone use, and their patterns of sexual </a:t>
            </a:r>
            <a:r>
              <a:rPr lang="en-US" dirty="0" smtClean="0"/>
              <a:t>behavior</a:t>
            </a:r>
          </a:p>
          <a:p>
            <a:pPr marL="457200" lvl="1" indent="0">
              <a:buNone/>
            </a:pPr>
            <a:endParaRPr lang="en-US" dirty="0"/>
          </a:p>
          <a:p>
            <a:pPr lvl="1"/>
            <a:r>
              <a:rPr lang="en-US" dirty="0"/>
              <a:t>providers must remain aware of common STD </a:t>
            </a:r>
            <a:r>
              <a:rPr lang="en-US" dirty="0" err="1"/>
              <a:t>Sx</a:t>
            </a:r>
            <a:r>
              <a:rPr lang="en-US" dirty="0"/>
              <a:t> and screen for STDs on basis of behavior and sexual practices</a:t>
            </a:r>
          </a:p>
          <a:p>
            <a:endParaRPr lang="en-US" dirty="0"/>
          </a:p>
        </p:txBody>
      </p:sp>
    </p:spTree>
    <p:extLst>
      <p:ext uri="{BB962C8B-B14F-4D97-AF65-F5344CB8AC3E}">
        <p14:creationId xmlns:p14="http://schemas.microsoft.com/office/powerpoint/2010/main" val="1875469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US" dirty="0" smtClean="0"/>
              <a:t>Cases</a:t>
            </a:r>
            <a:r>
              <a:rPr lang="en-US" smtClean="0"/>
              <a:t>: </a:t>
            </a:r>
            <a:br>
              <a:rPr lang="en-US" smtClean="0"/>
            </a:br>
            <a:r>
              <a:rPr lang="en-US" smtClean="0"/>
              <a:t>Wrap-Up</a:t>
            </a:r>
            <a:endParaRPr lang="en-US" dirty="0" smtClean="0"/>
          </a:p>
        </p:txBody>
      </p:sp>
      <p:sp>
        <p:nvSpPr>
          <p:cNvPr id="5" name="Rounded Rectangle 4"/>
          <p:cNvSpPr/>
          <p:nvPr/>
        </p:nvSpPr>
        <p:spPr>
          <a:xfrm>
            <a:off x="3781586" y="703417"/>
            <a:ext cx="7782733" cy="1298448"/>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latin typeface="Arial" charset="0"/>
                <a:ea typeface="Arial" charset="0"/>
                <a:cs typeface="Arial" charset="0"/>
              </a:rPr>
              <a:t>Ask all adolescent patients about gender identity, sexual orientation, specific sexual behaviors</a:t>
            </a:r>
          </a:p>
        </p:txBody>
      </p:sp>
      <p:sp>
        <p:nvSpPr>
          <p:cNvPr id="6" name="Rounded Rectangle 5"/>
          <p:cNvSpPr/>
          <p:nvPr/>
        </p:nvSpPr>
        <p:spPr>
          <a:xfrm>
            <a:off x="3781586" y="2075017"/>
            <a:ext cx="7782733" cy="1298448"/>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solidFill>
                  <a:srgbClr val="FFFFFF"/>
                </a:solidFill>
                <a:latin typeface="Arial" charset="0"/>
                <a:ea typeface="Arial" charset="0"/>
                <a:cs typeface="Arial" charset="0"/>
              </a:rPr>
              <a:t>Assess patients’ feelings, safety, support when counseling about disclosures</a:t>
            </a:r>
          </a:p>
        </p:txBody>
      </p:sp>
      <p:sp>
        <p:nvSpPr>
          <p:cNvPr id="7" name="Rounded Rectangle 6"/>
          <p:cNvSpPr/>
          <p:nvPr/>
        </p:nvSpPr>
        <p:spPr>
          <a:xfrm>
            <a:off x="3781586" y="3449665"/>
            <a:ext cx="7782733" cy="12954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solidFill>
                  <a:srgbClr val="FFFFFF"/>
                </a:solidFill>
                <a:latin typeface="Arial" charset="0"/>
                <a:ea typeface="Arial" charset="0"/>
                <a:cs typeface="Arial" charset="0"/>
              </a:rPr>
              <a:t>Understand that biology, identity, and expression </a:t>
            </a:r>
            <a:br>
              <a:rPr lang="en-US" sz="2400" dirty="0">
                <a:solidFill>
                  <a:srgbClr val="FFFFFF"/>
                </a:solidFill>
                <a:latin typeface="Arial" charset="0"/>
                <a:ea typeface="Arial" charset="0"/>
                <a:cs typeface="Arial" charset="0"/>
              </a:rPr>
            </a:br>
            <a:r>
              <a:rPr lang="en-US" sz="2400" dirty="0">
                <a:solidFill>
                  <a:srgbClr val="FFFFFF"/>
                </a:solidFill>
                <a:latin typeface="Arial" charset="0"/>
                <a:ea typeface="Arial" charset="0"/>
                <a:cs typeface="Arial" charset="0"/>
              </a:rPr>
              <a:t>may be diverse</a:t>
            </a:r>
          </a:p>
        </p:txBody>
      </p:sp>
      <p:sp>
        <p:nvSpPr>
          <p:cNvPr id="8" name="Rounded Rectangle 7"/>
          <p:cNvSpPr/>
          <p:nvPr/>
        </p:nvSpPr>
        <p:spPr>
          <a:xfrm>
            <a:off x="3781586" y="4821265"/>
            <a:ext cx="7782733" cy="1295400"/>
          </a:xfrm>
          <a:prstGeom prst="roundRect">
            <a:avLst/>
          </a:prstGeom>
          <a:solidFill>
            <a:srgbClr val="3C4776"/>
          </a:solidFill>
          <a:ln>
            <a:noFill/>
          </a:ln>
          <a:effectLst/>
          <a:scene3d>
            <a:camera prst="orthographicFront">
              <a:rot lat="0" lon="0" rev="0"/>
            </a:camera>
            <a:lightRig rig="contrasting" dir="t">
              <a:rot lat="0" lon="0" rev="7800000"/>
            </a:lightRig>
          </a:scene3d>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00" dirty="0">
                <a:solidFill>
                  <a:srgbClr val="FFFFFF"/>
                </a:solidFill>
                <a:latin typeface="Arial" charset="0"/>
                <a:ea typeface="Arial" charset="0"/>
                <a:cs typeface="Arial" charset="0"/>
              </a:rPr>
              <a:t>Offer LGBTQ teens the same private/confidential care for STI &amp; pregnancy prevention, healthy relationship support </a:t>
            </a:r>
          </a:p>
        </p:txBody>
      </p:sp>
    </p:spTree>
    <p:extLst>
      <p:ext uri="{BB962C8B-B14F-4D97-AF65-F5344CB8AC3E}">
        <p14:creationId xmlns:p14="http://schemas.microsoft.com/office/powerpoint/2010/main" val="968301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6922269"/>
              </p:ext>
            </p:extLst>
          </p:nvPr>
        </p:nvGraphicFramePr>
        <p:xfrm>
          <a:off x="1890793" y="1046136"/>
          <a:ext cx="8152109" cy="4728195"/>
        </p:xfrm>
        <a:graphic>
          <a:graphicData uri="http://schemas.openxmlformats.org/drawingml/2006/table">
            <a:tbl>
              <a:tblPr firstRow="1" bandRow="1">
                <a:tableStyleId>{5C22544A-7EE6-4342-B048-85BDC9FD1C3A}</a:tableStyleId>
              </a:tblPr>
              <a:tblGrid>
                <a:gridCol w="2688391"/>
                <a:gridCol w="5463718"/>
              </a:tblGrid>
              <a:tr h="613207">
                <a:tc gridSpan="2">
                  <a:txBody>
                    <a:bodyPr/>
                    <a:lstStyle/>
                    <a:p>
                      <a:pPr algn="ctr"/>
                      <a:r>
                        <a:rPr lang="en-US" sz="2500" b="0" dirty="0" smtClean="0">
                          <a:latin typeface="Arial" charset="0"/>
                          <a:ea typeface="Arial" charset="0"/>
                          <a:cs typeface="Arial" charset="0"/>
                        </a:rPr>
                        <a:t>What </a:t>
                      </a:r>
                      <a:r>
                        <a:rPr lang="en-US" sz="2500" b="0" dirty="0" smtClean="0">
                          <a:ln>
                            <a:noFill/>
                          </a:ln>
                          <a:latin typeface="Arial" charset="0"/>
                          <a:ea typeface="Arial" charset="0"/>
                          <a:cs typeface="Arial" charset="0"/>
                        </a:rPr>
                        <a:t>Health </a:t>
                      </a:r>
                      <a:r>
                        <a:rPr lang="en-US" sz="2500" b="0" dirty="0" smtClean="0">
                          <a:latin typeface="Arial" charset="0"/>
                          <a:ea typeface="Arial" charset="0"/>
                          <a:cs typeface="Arial" charset="0"/>
                        </a:rPr>
                        <a:t>Care Providers Can Do…</a:t>
                      </a:r>
                      <a:endParaRPr lang="en-US" sz="2500" b="0" dirty="0">
                        <a:latin typeface="Arial" charset="0"/>
                        <a:ea typeface="Arial" charset="0"/>
                        <a:cs typeface="Arial" charset="0"/>
                      </a:endParaRPr>
                    </a:p>
                  </a:txBody>
                  <a:tcPr marL="62975" marR="62975" marT="31487" marB="31487" anchor="ctr"/>
                </a:tc>
                <a:tc hMerge="1">
                  <a:txBody>
                    <a:bodyPr/>
                    <a:lstStyle/>
                    <a:p>
                      <a:endParaRPr lang="en-US" sz="2800" dirty="0"/>
                    </a:p>
                  </a:txBody>
                  <a:tcPr/>
                </a:tc>
              </a:tr>
              <a:tr h="543974">
                <a:tc>
                  <a:txBody>
                    <a:bodyPr/>
                    <a:lstStyle/>
                    <a:p>
                      <a:r>
                        <a:rPr lang="en-US" sz="1700" dirty="0" smtClean="0">
                          <a:latin typeface="Arial" charset="0"/>
                          <a:ea typeface="Arial" charset="0"/>
                          <a:cs typeface="Arial" charset="0"/>
                        </a:rPr>
                        <a:t>Infrastructure</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Make office, clinic, wait areas gender</a:t>
                      </a:r>
                      <a:r>
                        <a:rPr lang="en-US" sz="1400" baseline="0" dirty="0" smtClean="0">
                          <a:latin typeface="Arial" charset="0"/>
                          <a:ea typeface="Arial" charset="0"/>
                          <a:cs typeface="Arial" charset="0"/>
                        </a:rPr>
                        <a:t> neutral</a:t>
                      </a:r>
                      <a:endParaRPr lang="en-US" sz="1400" dirty="0">
                        <a:latin typeface="Arial" charset="0"/>
                        <a:ea typeface="Arial" charset="0"/>
                        <a:cs typeface="Arial" charset="0"/>
                      </a:endParaRPr>
                    </a:p>
                  </a:txBody>
                  <a:tcPr marL="62975" marR="62975" marT="31487" marB="31487" anchor="ctr"/>
                </a:tc>
              </a:tr>
              <a:tr h="708449">
                <a:tc>
                  <a:txBody>
                    <a:bodyPr/>
                    <a:lstStyle/>
                    <a:p>
                      <a:r>
                        <a:rPr lang="en-US" sz="1700" dirty="0" smtClean="0">
                          <a:latin typeface="Arial" charset="0"/>
                          <a:ea typeface="Arial" charset="0"/>
                          <a:cs typeface="Arial" charset="0"/>
                        </a:rPr>
                        <a:t>Training</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Work</a:t>
                      </a:r>
                      <a:r>
                        <a:rPr lang="en-US" sz="1400" baseline="0" dirty="0" smtClean="0">
                          <a:latin typeface="Arial" charset="0"/>
                          <a:ea typeface="Arial" charset="0"/>
                          <a:cs typeface="Arial" charset="0"/>
                        </a:rPr>
                        <a:t> with clinic staff to create trans-friendly environment</a:t>
                      </a:r>
                    </a:p>
                    <a:p>
                      <a:r>
                        <a:rPr lang="en-US" sz="1400" baseline="0" dirty="0" smtClean="0">
                          <a:latin typeface="Arial" charset="0"/>
                          <a:ea typeface="Arial" charset="0"/>
                          <a:cs typeface="Arial" charset="0"/>
                        </a:rPr>
                        <a:t>Zero tolerance policies</a:t>
                      </a:r>
                      <a:endParaRPr lang="en-US" sz="1400" dirty="0">
                        <a:latin typeface="Arial" charset="0"/>
                        <a:ea typeface="Arial" charset="0"/>
                        <a:cs typeface="Arial" charset="0"/>
                      </a:endParaRPr>
                    </a:p>
                  </a:txBody>
                  <a:tcPr marL="62975" marR="62975" marT="31487" marB="31487" anchor="ctr"/>
                </a:tc>
              </a:tr>
              <a:tr h="923130">
                <a:tc>
                  <a:txBody>
                    <a:bodyPr/>
                    <a:lstStyle/>
                    <a:p>
                      <a:r>
                        <a:rPr lang="en-US" sz="1700" dirty="0" smtClean="0">
                          <a:latin typeface="Arial" charset="0"/>
                          <a:ea typeface="Arial" charset="0"/>
                          <a:cs typeface="Arial" charset="0"/>
                        </a:rPr>
                        <a:t>Screen</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All</a:t>
                      </a:r>
                      <a:r>
                        <a:rPr lang="en-US" sz="1400" baseline="0" dirty="0" smtClean="0">
                          <a:latin typeface="Arial" charset="0"/>
                          <a:ea typeface="Arial" charset="0"/>
                          <a:cs typeface="Arial" charset="0"/>
                        </a:rPr>
                        <a:t> patients, at various points of development and age</a:t>
                      </a:r>
                    </a:p>
                    <a:p>
                      <a:r>
                        <a:rPr lang="en-US" sz="1400" baseline="0" dirty="0" smtClean="0">
                          <a:latin typeface="Arial" charset="0"/>
                          <a:ea typeface="Arial" charset="0"/>
                          <a:cs typeface="Arial" charset="0"/>
                        </a:rPr>
                        <a:t>All children with mood, behavior, and school problems</a:t>
                      </a:r>
                      <a:endParaRPr lang="en-US" sz="1400" dirty="0">
                        <a:latin typeface="Arial" charset="0"/>
                        <a:ea typeface="Arial" charset="0"/>
                        <a:cs typeface="Arial" charset="0"/>
                      </a:endParaRPr>
                    </a:p>
                  </a:txBody>
                  <a:tcPr marL="62975" marR="62975" marT="31487" marB="31487" anchor="ctr"/>
                </a:tc>
              </a:tr>
              <a:tr h="493767">
                <a:tc>
                  <a:txBody>
                    <a:bodyPr/>
                    <a:lstStyle/>
                    <a:p>
                      <a:r>
                        <a:rPr lang="en-US" sz="1700" dirty="0" smtClean="0">
                          <a:latin typeface="Arial" charset="0"/>
                          <a:ea typeface="Arial" charset="0"/>
                          <a:cs typeface="Arial" charset="0"/>
                        </a:rPr>
                        <a:t>Identify</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Become</a:t>
                      </a:r>
                      <a:r>
                        <a:rPr lang="en-US" sz="1400" baseline="0" dirty="0" smtClean="0">
                          <a:latin typeface="Arial" charset="0"/>
                          <a:ea typeface="Arial" charset="0"/>
                          <a:cs typeface="Arial" charset="0"/>
                        </a:rPr>
                        <a:t> comfortable; take a more detailed gender history</a:t>
                      </a:r>
                      <a:endParaRPr lang="en-US" sz="1400" dirty="0">
                        <a:latin typeface="Arial" charset="0"/>
                        <a:ea typeface="Arial" charset="0"/>
                        <a:cs typeface="Arial" charset="0"/>
                      </a:endParaRPr>
                    </a:p>
                  </a:txBody>
                  <a:tcPr marL="62975" marR="62975" marT="31487" marB="31487" anchor="ctr"/>
                </a:tc>
              </a:tr>
              <a:tr h="322022">
                <a:tc>
                  <a:txBody>
                    <a:bodyPr/>
                    <a:lstStyle/>
                    <a:p>
                      <a:r>
                        <a:rPr lang="en-US" sz="1700" dirty="0" smtClean="0">
                          <a:latin typeface="Arial" charset="0"/>
                          <a:ea typeface="Arial" charset="0"/>
                          <a:cs typeface="Arial" charset="0"/>
                        </a:rPr>
                        <a:t>Offer primary care</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Promote open disclosure and</a:t>
                      </a:r>
                      <a:r>
                        <a:rPr lang="en-US" sz="1400" baseline="0" dirty="0" smtClean="0">
                          <a:latin typeface="Arial" charset="0"/>
                          <a:ea typeface="Arial" charset="0"/>
                          <a:cs typeface="Arial" charset="0"/>
                        </a:rPr>
                        <a:t> acceptance</a:t>
                      </a:r>
                      <a:endParaRPr lang="en-US" sz="1400" dirty="0">
                        <a:latin typeface="Arial" charset="0"/>
                        <a:ea typeface="Arial" charset="0"/>
                        <a:cs typeface="Arial" charset="0"/>
                      </a:endParaRPr>
                    </a:p>
                  </a:txBody>
                  <a:tcPr marL="62975" marR="62975" marT="31487" marB="31487" anchor="ctr"/>
                </a:tc>
              </a:tr>
              <a:tr h="579640">
                <a:tc>
                  <a:txBody>
                    <a:bodyPr/>
                    <a:lstStyle/>
                    <a:p>
                      <a:r>
                        <a:rPr lang="en-US" sz="1700" dirty="0" smtClean="0">
                          <a:latin typeface="Arial" charset="0"/>
                          <a:ea typeface="Arial" charset="0"/>
                          <a:cs typeface="Arial" charset="0"/>
                        </a:rPr>
                        <a:t>Offer referrals &amp; resources</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Offer gender care and/or referral to gender</a:t>
                      </a:r>
                      <a:r>
                        <a:rPr lang="en-US" sz="1400" baseline="0" dirty="0" smtClean="0">
                          <a:latin typeface="Arial" charset="0"/>
                          <a:ea typeface="Arial" charset="0"/>
                          <a:cs typeface="Arial" charset="0"/>
                        </a:rPr>
                        <a:t> experts</a:t>
                      </a:r>
                      <a:endParaRPr lang="en-US" sz="1400" dirty="0">
                        <a:latin typeface="Arial" charset="0"/>
                        <a:ea typeface="Arial" charset="0"/>
                        <a:cs typeface="Arial" charset="0"/>
                      </a:endParaRPr>
                    </a:p>
                  </a:txBody>
                  <a:tcPr marL="62975" marR="62975" marT="31487" marB="31487" anchor="ctr"/>
                </a:tc>
              </a:tr>
              <a:tr h="543974">
                <a:tc>
                  <a:txBody>
                    <a:bodyPr/>
                    <a:lstStyle/>
                    <a:p>
                      <a:r>
                        <a:rPr lang="en-US" sz="1700" dirty="0" smtClean="0">
                          <a:latin typeface="Arial" charset="0"/>
                          <a:ea typeface="Arial" charset="0"/>
                          <a:cs typeface="Arial" charset="0"/>
                        </a:rPr>
                        <a:t>Advocacy</a:t>
                      </a:r>
                      <a:endParaRPr lang="en-US" sz="1700" dirty="0">
                        <a:latin typeface="Arial" charset="0"/>
                        <a:ea typeface="Arial" charset="0"/>
                        <a:cs typeface="Arial" charset="0"/>
                      </a:endParaRPr>
                    </a:p>
                  </a:txBody>
                  <a:tcPr marL="62975" marR="62975" marT="31487" marB="31487" anchor="ctr"/>
                </a:tc>
                <a:tc>
                  <a:txBody>
                    <a:bodyPr/>
                    <a:lstStyle/>
                    <a:p>
                      <a:r>
                        <a:rPr lang="en-US" sz="1400" dirty="0" smtClean="0">
                          <a:latin typeface="Arial" charset="0"/>
                          <a:ea typeface="Arial" charset="0"/>
                          <a:cs typeface="Arial" charset="0"/>
                        </a:rPr>
                        <a:t>Promote diversity in you</a:t>
                      </a:r>
                      <a:r>
                        <a:rPr lang="en-US" sz="1400" baseline="0" dirty="0" smtClean="0">
                          <a:latin typeface="Arial" charset="0"/>
                          <a:ea typeface="Arial" charset="0"/>
                          <a:cs typeface="Arial" charset="0"/>
                        </a:rPr>
                        <a:t>r professional and personal communities</a:t>
                      </a:r>
                      <a:endParaRPr lang="en-US" sz="1400" dirty="0">
                        <a:latin typeface="Arial" charset="0"/>
                        <a:ea typeface="Arial" charset="0"/>
                        <a:cs typeface="Arial" charset="0"/>
                      </a:endParaRPr>
                    </a:p>
                  </a:txBody>
                  <a:tcPr marL="62975" marR="62975" marT="31487" marB="31487" anchor="ctr"/>
                </a:tc>
              </a:tr>
            </a:tbl>
          </a:graphicData>
        </a:graphic>
      </p:graphicFrame>
    </p:spTree>
    <p:extLst>
      <p:ext uri="{BB962C8B-B14F-4D97-AF65-F5344CB8AC3E}">
        <p14:creationId xmlns:p14="http://schemas.microsoft.com/office/powerpoint/2010/main" val="415095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2"/>
          <p:cNvSpPr>
            <a:spLocks noGrp="1"/>
          </p:cNvSpPr>
          <p:nvPr>
            <p:ph type="title"/>
          </p:nvPr>
        </p:nvSpPr>
        <p:spPr/>
        <p:txBody>
          <a:bodyPr/>
          <a:lstStyle/>
          <a:p>
            <a:r>
              <a:rPr lang="en-US" dirty="0" smtClean="0"/>
              <a:t>LGBT Resources</a:t>
            </a:r>
          </a:p>
        </p:txBody>
      </p:sp>
      <p:sp>
        <p:nvSpPr>
          <p:cNvPr id="100354" name="Content Placeholder 1"/>
          <p:cNvSpPr>
            <a:spLocks noGrp="1"/>
          </p:cNvSpPr>
          <p:nvPr>
            <p:ph sz="quarter" idx="10"/>
          </p:nvPr>
        </p:nvSpPr>
        <p:spPr>
          <a:xfrm>
            <a:off x="3737266" y="1123837"/>
            <a:ext cx="7555832" cy="4787685"/>
          </a:xfrm>
        </p:spPr>
        <p:txBody>
          <a:bodyPr>
            <a:normAutofit/>
          </a:bodyPr>
          <a:lstStyle/>
          <a:p>
            <a:pPr>
              <a:lnSpc>
                <a:spcPct val="100000"/>
              </a:lnSpc>
            </a:pPr>
            <a:r>
              <a:rPr lang="en-US" sz="2000" dirty="0">
                <a:hlinkClick r:id="rId3"/>
              </a:rPr>
              <a:t>familyproject.sfsu.edu</a:t>
            </a:r>
            <a:r>
              <a:rPr lang="en-US" sz="2000" dirty="0"/>
              <a:t>—Family Acceptance Project</a:t>
            </a:r>
          </a:p>
          <a:p>
            <a:pPr>
              <a:lnSpc>
                <a:spcPct val="100000"/>
              </a:lnSpc>
            </a:pPr>
            <a:r>
              <a:rPr lang="en-US" sz="2000" dirty="0">
                <a:hlinkClick r:id="rId4"/>
              </a:rPr>
              <a:t>http</a:t>
            </a:r>
            <a:r>
              <a:rPr lang="en-US" sz="2000" dirty="0">
                <a:hlinkClick r:id="rId4"/>
              </a:rPr>
              <a:t>://www.glma.org/</a:t>
            </a:r>
            <a:r>
              <a:rPr lang="en-US" sz="2000" dirty="0"/>
              <a:t> —Gay and Lesbian Medical </a:t>
            </a:r>
            <a:r>
              <a:rPr lang="en-US" sz="2000" dirty="0"/>
              <a:t>Association </a:t>
            </a:r>
          </a:p>
          <a:p>
            <a:pPr>
              <a:lnSpc>
                <a:spcPct val="100000"/>
              </a:lnSpc>
            </a:pPr>
            <a:r>
              <a:rPr lang="en-US" sz="2000" dirty="0">
                <a:hlinkClick r:id="rId5"/>
              </a:rPr>
              <a:t>http</a:t>
            </a:r>
            <a:r>
              <a:rPr lang="en-US" sz="2000" dirty="0">
                <a:hlinkClick r:id="rId5"/>
              </a:rPr>
              <a:t>://www.glsen.org</a:t>
            </a:r>
            <a:r>
              <a:rPr lang="en-US" sz="2000" dirty="0">
                <a:hlinkClick r:id="rId5"/>
              </a:rPr>
              <a:t>/</a:t>
            </a:r>
            <a:r>
              <a:rPr lang="en-US" sz="2000" dirty="0"/>
              <a:t> —Gay, Lesbian and Straight Education Network </a:t>
            </a:r>
          </a:p>
          <a:p>
            <a:pPr>
              <a:lnSpc>
                <a:spcPct val="100000"/>
              </a:lnSpc>
            </a:pPr>
            <a:r>
              <a:rPr lang="en-US" sz="2000" dirty="0">
                <a:hlinkClick r:id="rId6"/>
              </a:rPr>
              <a:t>http://www.glad.org</a:t>
            </a:r>
            <a:r>
              <a:rPr lang="en-US" sz="2000" dirty="0">
                <a:hlinkClick r:id="rId6"/>
              </a:rPr>
              <a:t>/</a:t>
            </a:r>
            <a:r>
              <a:rPr lang="en-US" sz="2000" dirty="0"/>
              <a:t> — </a:t>
            </a:r>
            <a:r>
              <a:rPr lang="en-US" sz="2000" dirty="0"/>
              <a:t>GLBTQ </a:t>
            </a:r>
            <a:r>
              <a:rPr lang="en-US" sz="2000" dirty="0"/>
              <a:t>Legal Advocates &amp; Defenders </a:t>
            </a:r>
            <a:endParaRPr lang="en-US" sz="2000" dirty="0"/>
          </a:p>
          <a:p>
            <a:pPr>
              <a:lnSpc>
                <a:spcPct val="100000"/>
              </a:lnSpc>
            </a:pPr>
            <a:r>
              <a:rPr lang="en-US" sz="2000" dirty="0">
                <a:hlinkClick r:id="rId7"/>
              </a:rPr>
              <a:t>http://www.hrc.org</a:t>
            </a:r>
            <a:r>
              <a:rPr lang="en-US" sz="2000" dirty="0">
                <a:hlinkClick r:id="rId7"/>
              </a:rPr>
              <a:t>/</a:t>
            </a:r>
            <a:r>
              <a:rPr lang="en-US" sz="2000" dirty="0"/>
              <a:t> </a:t>
            </a:r>
            <a:r>
              <a:rPr lang="en-US" sz="2000" dirty="0"/>
              <a:t>— </a:t>
            </a:r>
            <a:r>
              <a:rPr lang="en-US" sz="2000" dirty="0"/>
              <a:t>Human Rights Campaign</a:t>
            </a:r>
          </a:p>
          <a:p>
            <a:pPr>
              <a:lnSpc>
                <a:spcPct val="100000"/>
              </a:lnSpc>
            </a:pPr>
            <a:r>
              <a:rPr lang="en-US" sz="2000" dirty="0">
                <a:hlinkClick r:id="rId8"/>
              </a:rPr>
              <a:t>http://www.accreditedschoolsonline.org/resources/lgbtq-student-support</a:t>
            </a:r>
            <a:r>
              <a:rPr lang="en-US" sz="2000" dirty="0">
                <a:hlinkClick r:id="rId8"/>
              </a:rPr>
              <a:t>/</a:t>
            </a:r>
            <a:r>
              <a:rPr lang="en-US" sz="2000" dirty="0"/>
              <a:t> LGBTQ Student Resources and Support</a:t>
            </a:r>
            <a:endParaRPr lang="en-US" sz="2000" dirty="0"/>
          </a:p>
          <a:p>
            <a:pPr>
              <a:lnSpc>
                <a:spcPct val="100000"/>
              </a:lnSpc>
            </a:pPr>
            <a:r>
              <a:rPr lang="en-US" sz="2000" dirty="0">
                <a:hlinkClick r:id="rId9"/>
              </a:rPr>
              <a:t>http</a:t>
            </a:r>
            <a:r>
              <a:rPr lang="en-US" sz="2000" dirty="0">
                <a:hlinkClick r:id="rId9"/>
              </a:rPr>
              <a:t>://www.nclrights.org/</a:t>
            </a:r>
            <a:r>
              <a:rPr lang="en-US" sz="2000" dirty="0"/>
              <a:t> — National Center for Lesbian Rights</a:t>
            </a:r>
          </a:p>
          <a:p>
            <a:pPr>
              <a:lnSpc>
                <a:spcPct val="100000"/>
              </a:lnSpc>
            </a:pPr>
            <a:r>
              <a:rPr lang="en-US" sz="2000" dirty="0">
                <a:hlinkClick r:id="rId10"/>
              </a:rPr>
              <a:t>www.pflag.org</a:t>
            </a:r>
            <a:r>
              <a:rPr lang="en-US" sz="2000" dirty="0"/>
              <a:t>—Parents and Friends of Lesbians and Gays</a:t>
            </a:r>
          </a:p>
          <a:p>
            <a:pPr>
              <a:lnSpc>
                <a:spcPct val="100000"/>
              </a:lnSpc>
            </a:pPr>
            <a:r>
              <a:rPr lang="en-US" sz="2000" dirty="0">
                <a:hlinkClick r:id="rId11"/>
              </a:rPr>
              <a:t>http://safeschoolscoalition.org</a:t>
            </a:r>
            <a:r>
              <a:rPr lang="en-US" sz="2000" dirty="0">
                <a:hlinkClick r:id="rId11"/>
              </a:rPr>
              <a:t>/</a:t>
            </a:r>
            <a:r>
              <a:rPr lang="en-US" sz="2000" dirty="0"/>
              <a:t> —Safe School Coalition</a:t>
            </a:r>
          </a:p>
          <a:p>
            <a:pPr>
              <a:lnSpc>
                <a:spcPct val="100000"/>
              </a:lnSpc>
            </a:pP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Sexual Orientation Identities</a:t>
            </a:r>
            <a:endParaRPr lang="en-US" dirty="0"/>
          </a:p>
        </p:txBody>
      </p:sp>
      <p:graphicFrame>
        <p:nvGraphicFramePr>
          <p:cNvPr id="6" name="Diagram 5"/>
          <p:cNvGraphicFramePr/>
          <p:nvPr>
            <p:extLst>
              <p:ext uri="{D42A27DB-BD31-4B8C-83A1-F6EECF244321}">
                <p14:modId xmlns:p14="http://schemas.microsoft.com/office/powerpoint/2010/main" val="463744681"/>
              </p:ext>
            </p:extLst>
          </p:nvPr>
        </p:nvGraphicFramePr>
        <p:xfrm>
          <a:off x="3750589" y="692258"/>
          <a:ext cx="7774983"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697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93"/>
          <p:cNvSpPr>
            <a:spLocks noGrp="1"/>
          </p:cNvSpPr>
          <p:nvPr>
            <p:ph type="title"/>
          </p:nvPr>
        </p:nvSpPr>
        <p:spPr/>
        <p:txBody>
          <a:bodyPr>
            <a:normAutofit/>
          </a:bodyPr>
          <a:lstStyle/>
          <a:p>
            <a:r>
              <a:rPr lang="en-US" altLang="en-US" dirty="0" smtClean="0">
                <a:sym typeface="Calibri" pitchFamily="34" charset="0"/>
              </a:rPr>
              <a:t>Why is Training for LGBTQ-Friendly Care Important?</a:t>
            </a:r>
          </a:p>
        </p:txBody>
      </p:sp>
      <p:sp>
        <p:nvSpPr>
          <p:cNvPr id="194" name="Shape 194"/>
          <p:cNvSpPr txBox="1">
            <a:spLocks noGrp="1"/>
          </p:cNvSpPr>
          <p:nvPr>
            <p:ph sz="quarter" idx="10"/>
          </p:nvPr>
        </p:nvSpPr>
        <p:spPr>
          <a:xfrm>
            <a:off x="3713136" y="581186"/>
            <a:ext cx="7772400" cy="4267200"/>
          </a:xfrm>
        </p:spPr>
        <p:txBody>
          <a:bodyPr>
            <a:normAutofit/>
          </a:bodyPr>
          <a:lstStyle/>
          <a:p>
            <a:r>
              <a:rPr lang="en-US" dirty="0"/>
              <a:t>Youth </a:t>
            </a:r>
            <a:r>
              <a:rPr lang="en-US" dirty="0">
                <a:sym typeface="Calibri"/>
              </a:rPr>
              <a:t>and LGBTQ community are marginalized and </a:t>
            </a:r>
            <a:br>
              <a:rPr lang="en-US" dirty="0">
                <a:sym typeface="Calibri"/>
              </a:rPr>
            </a:br>
            <a:r>
              <a:rPr lang="en-US" dirty="0">
                <a:sym typeface="Calibri"/>
              </a:rPr>
              <a:t>have increased health </a:t>
            </a:r>
            <a:r>
              <a:rPr lang="en-US" dirty="0" smtClean="0">
                <a:sym typeface="Calibri"/>
              </a:rPr>
              <a:t>risks</a:t>
            </a:r>
            <a:endParaRPr lang="en-US" dirty="0">
              <a:sym typeface="Calibri"/>
            </a:endParaRPr>
          </a:p>
          <a:p>
            <a:r>
              <a:rPr lang="en-US" dirty="0">
                <a:sym typeface="Calibri"/>
              </a:rPr>
              <a:t>Providers rarely receive LGBTQ-specific </a:t>
            </a:r>
            <a:r>
              <a:rPr lang="en-US" dirty="0" smtClean="0">
                <a:sym typeface="Calibri"/>
              </a:rPr>
              <a:t>training</a:t>
            </a:r>
            <a:endParaRPr lang="en-US" dirty="0">
              <a:sym typeface="Calibri"/>
            </a:endParaRPr>
          </a:p>
          <a:p>
            <a:r>
              <a:rPr lang="en-US" dirty="0">
                <a:sym typeface="Calibri"/>
              </a:rPr>
              <a:t>Providing LGBTQ-friendly care is </a:t>
            </a:r>
            <a:r>
              <a:rPr lang="en-US" dirty="0" smtClean="0">
                <a:sym typeface="Calibri"/>
              </a:rPr>
              <a:t/>
            </a:r>
            <a:br>
              <a:rPr lang="en-US" dirty="0" smtClean="0">
                <a:sym typeface="Calibri"/>
              </a:rPr>
            </a:br>
            <a:r>
              <a:rPr lang="en-US" dirty="0" smtClean="0">
                <a:sym typeface="Calibri"/>
              </a:rPr>
              <a:t>a skill</a:t>
            </a:r>
            <a:endParaRPr lang="en-US" dirty="0">
              <a:sym typeface="Calibri"/>
            </a:endParaRPr>
          </a:p>
          <a:p>
            <a:r>
              <a:rPr lang="en-US" dirty="0">
                <a:sym typeface="Calibri"/>
              </a:rPr>
              <a:t>National, statewide, and city </a:t>
            </a:r>
            <a:r>
              <a:rPr lang="en-US" dirty="0" smtClean="0">
                <a:sym typeface="Calibri"/>
              </a:rPr>
              <a:t/>
            </a:r>
            <a:br>
              <a:rPr lang="en-US" dirty="0" smtClean="0">
                <a:sym typeface="Calibri"/>
              </a:rPr>
            </a:br>
            <a:r>
              <a:rPr lang="en-US" dirty="0" smtClean="0">
                <a:sym typeface="Calibri"/>
              </a:rPr>
              <a:t>initiatives </a:t>
            </a:r>
            <a:r>
              <a:rPr lang="en-US" dirty="0">
                <a:sym typeface="Calibri"/>
              </a:rPr>
              <a:t>to </a:t>
            </a:r>
            <a:r>
              <a:rPr lang="en-US" dirty="0" smtClean="0">
                <a:sym typeface="Calibri"/>
              </a:rPr>
              <a:t>improve </a:t>
            </a:r>
            <a:r>
              <a:rPr lang="en-US" dirty="0">
                <a:sym typeface="Calibri"/>
              </a:rPr>
              <a:t>access to </a:t>
            </a:r>
            <a:r>
              <a:rPr lang="en-US" dirty="0" smtClean="0">
                <a:sym typeface="Calibri"/>
              </a:rPr>
              <a:t/>
            </a:r>
            <a:br>
              <a:rPr lang="en-US" dirty="0" smtClean="0">
                <a:sym typeface="Calibri"/>
              </a:rPr>
            </a:br>
            <a:r>
              <a:rPr lang="en-US" dirty="0" smtClean="0">
                <a:sym typeface="Calibri"/>
              </a:rPr>
              <a:t>health </a:t>
            </a:r>
            <a:r>
              <a:rPr lang="en-US" dirty="0">
                <a:sym typeface="Calibri"/>
              </a:rPr>
              <a:t>care for LGBTQ </a:t>
            </a:r>
            <a:r>
              <a:rPr lang="en-US" dirty="0" smtClean="0">
                <a:sym typeface="Calibri"/>
              </a:rPr>
              <a:t>youth</a:t>
            </a:r>
            <a:endParaRPr lang="en-US" dirty="0">
              <a:sym typeface="Calibri"/>
            </a:endParaRPr>
          </a:p>
        </p:txBody>
      </p:sp>
      <p:sp>
        <p:nvSpPr>
          <p:cNvPr id="16388" name="Shape 195"/>
          <p:cNvSpPr>
            <a:spLocks noChangeArrowheads="1"/>
          </p:cNvSpPr>
          <p:nvPr/>
        </p:nvSpPr>
        <p:spPr bwMode="auto">
          <a:xfrm>
            <a:off x="9097505" y="2840368"/>
            <a:ext cx="2388031" cy="3110982"/>
          </a:xfrm>
          <a:prstGeom prst="rect">
            <a:avLst/>
          </a:prstGeom>
          <a:blipFill dpi="0" rotWithShape="1">
            <a:blip r:embed="rId3" cstate="print"/>
            <a:srcRect/>
            <a:stretch>
              <a:fillRect/>
            </a:stretch>
          </a:blipFill>
          <a:ln w="9525">
            <a:noFill/>
            <a:miter lim="800000"/>
            <a:headEnd/>
            <a:tailEnd/>
          </a:ln>
        </p:spPr>
        <p:txBody>
          <a:bodyPr/>
          <a:lstStyle/>
          <a:p>
            <a:endParaRPr lang="en-US" altLang="en-US" dirty="0">
              <a:latin typeface="Adobe Garamond Pro"/>
              <a:ea typeface="MS PGothic" pitchFamily="34" charset="-128"/>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rrowheads="1"/>
          </p:cNvSpPr>
          <p:nvPr>
            <p:ph type="title"/>
          </p:nvPr>
        </p:nvSpPr>
        <p:spPr/>
        <p:txBody>
          <a:bodyPr/>
          <a:lstStyle/>
          <a:p>
            <a:r>
              <a:rPr lang="en-US" smtClean="0"/>
              <a:t>Case: Sophia</a:t>
            </a:r>
            <a:endParaRPr lang="en-US" dirty="0" smtClean="0"/>
          </a:p>
        </p:txBody>
      </p:sp>
      <p:sp>
        <p:nvSpPr>
          <p:cNvPr id="49155" name="Rectangle 3"/>
          <p:cNvSpPr>
            <a:spLocks noGrp="1" noChangeArrowheads="1"/>
          </p:cNvSpPr>
          <p:nvPr>
            <p:ph sz="half" idx="1"/>
          </p:nvPr>
        </p:nvSpPr>
        <p:spPr>
          <a:xfrm>
            <a:off x="3635517" y="1309607"/>
            <a:ext cx="4800600" cy="4525963"/>
          </a:xfrm>
        </p:spPr>
        <p:txBody>
          <a:bodyPr>
            <a:normAutofit/>
          </a:bodyPr>
          <a:lstStyle/>
          <a:p>
            <a:r>
              <a:rPr lang="en-US" sz="2400" dirty="0" smtClean="0"/>
              <a:t>Sophia is a 16-year-old female who comes to the clinic for a physical</a:t>
            </a:r>
          </a:p>
          <a:p>
            <a:endParaRPr lang="en-US" sz="2400" dirty="0" smtClean="0"/>
          </a:p>
          <a:p>
            <a:r>
              <a:rPr lang="en-US" sz="2400" dirty="0" smtClean="0"/>
              <a:t>She indicates she is having sex but not using contraception on her intake form</a:t>
            </a:r>
          </a:p>
          <a:p>
            <a:endParaRPr lang="en-US" sz="2400" dirty="0" smtClean="0"/>
          </a:p>
          <a:p>
            <a:r>
              <a:rPr lang="en-US" sz="2400" dirty="0"/>
              <a:t>As you begin the sexual interview, Sophia discloses that she self-identifies as a </a:t>
            </a:r>
            <a:r>
              <a:rPr lang="en-US" sz="2400" dirty="0" smtClean="0"/>
              <a:t>lesbian</a:t>
            </a:r>
            <a:endParaRPr lang="en-US" sz="2400" dirty="0"/>
          </a:p>
        </p:txBody>
      </p:sp>
      <p:pic>
        <p:nvPicPr>
          <p:cNvPr id="5" name="Picture 4" descr="Getty Image African American Teen with Braids.jpg"/>
          <p:cNvPicPr>
            <a:picLocks noChangeAspect="1"/>
          </p:cNvPicPr>
          <p:nvPr/>
        </p:nvPicPr>
        <p:blipFill>
          <a:blip r:embed="rId3" cstate="print"/>
          <a:srcRect/>
          <a:stretch>
            <a:fillRect/>
          </a:stretch>
        </p:blipFill>
        <p:spPr bwMode="auto">
          <a:xfrm>
            <a:off x="8560103" y="2010489"/>
            <a:ext cx="3099405" cy="3124200"/>
          </a:xfrm>
          <a:prstGeom prst="rect">
            <a:avLst/>
          </a:prstGeom>
          <a:noFill/>
          <a:ln w="9525">
            <a:noFill/>
            <a:miter lim="800000"/>
            <a:headEnd/>
            <a:tailEnd/>
          </a:ln>
        </p:spPr>
      </p:pic>
    </p:spTree>
    <p:extLst>
      <p:ext uri="{BB962C8B-B14F-4D97-AF65-F5344CB8AC3E}">
        <p14:creationId xmlns:p14="http://schemas.microsoft.com/office/powerpoint/2010/main" val="1881953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E77C9FD-C38E-6040-B54B-C3D7F6E95170}" vid="{9CED2A95-3350-2A4B-85E3-654B0E1638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ARSHEP PPT Template</Template>
  <TotalTime>3222</TotalTime>
  <Words>8675</Words>
  <Application>Microsoft Macintosh PowerPoint</Application>
  <PresentationFormat>Widescreen</PresentationFormat>
  <Paragraphs>956</Paragraphs>
  <Slides>66</Slides>
  <Notes>65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66</vt:i4>
      </vt:variant>
    </vt:vector>
  </HeadingPairs>
  <TitlesOfParts>
    <vt:vector size="80" baseType="lpstr">
      <vt:lpstr>Adobe Garamond Pro</vt:lpstr>
      <vt:lpstr>Aharoni</vt:lpstr>
      <vt:lpstr>Calibri</vt:lpstr>
      <vt:lpstr>Corbel</vt:lpstr>
      <vt:lpstr>Franklin Gothic Book</vt:lpstr>
      <vt:lpstr>MS PGothic</vt:lpstr>
      <vt:lpstr>ＭＳ Ｐゴシック</vt:lpstr>
      <vt:lpstr>ScalaSansOT-Light</vt:lpstr>
      <vt:lpstr>Times</vt:lpstr>
      <vt:lpstr>Times New Roman</vt:lpstr>
      <vt:lpstr>Wingdings</vt:lpstr>
      <vt:lpstr>Wingdings 2</vt:lpstr>
      <vt:lpstr>Arial</vt:lpstr>
      <vt:lpstr>Frame</vt:lpstr>
      <vt:lpstr>Lesbian, Gay, Bisexual,  Transgender, and Questioning Youth</vt:lpstr>
      <vt:lpstr>Objectives</vt:lpstr>
      <vt:lpstr>Defining Gender</vt:lpstr>
      <vt:lpstr>Gender Terminology</vt:lpstr>
      <vt:lpstr>Identities and Transition</vt:lpstr>
      <vt:lpstr>Defining Sexuality</vt:lpstr>
      <vt:lpstr>Sexual Orientation Identities</vt:lpstr>
      <vt:lpstr>Why is Training for LGBTQ-Friendly Care Important?</vt:lpstr>
      <vt:lpstr>Case: Sophia</vt:lpstr>
      <vt:lpstr>   How Does Sophia’s Disclosure Make You Feel?   </vt:lpstr>
      <vt:lpstr>Confronting Personal Biases</vt:lpstr>
      <vt:lpstr>Creating a Safe Space</vt:lpstr>
      <vt:lpstr>Office Environment/Procedures</vt:lpstr>
      <vt:lpstr>Starting the Sexual Interview </vt:lpstr>
      <vt:lpstr>Avoid Assumptions</vt:lpstr>
      <vt:lpstr>Who to Screen for Gender Nonconformity?</vt:lpstr>
      <vt:lpstr>How to Screen About Gender</vt:lpstr>
      <vt:lpstr>Awareness of Gender Identity</vt:lpstr>
      <vt:lpstr>Asking About Sexual Attraction</vt:lpstr>
      <vt:lpstr>Awareness of Sexual Orientation</vt:lpstr>
      <vt:lpstr>Determinants of Sexual Orientation</vt:lpstr>
      <vt:lpstr>LGB Prevalence YRBS 2015</vt:lpstr>
      <vt:lpstr>States/Districts Asking About Sexual Orientation, YRBS 1995-2015</vt:lpstr>
      <vt:lpstr>Sexual Orientation and Gender Identity of  Middle School Students</vt:lpstr>
      <vt:lpstr>Asking About Sexual Behaviors</vt:lpstr>
      <vt:lpstr>Sexual Behavior Questions</vt:lpstr>
      <vt:lpstr>Sex of Sexual Contacts, by Sexual Identity,  YRBS 2015</vt:lpstr>
      <vt:lpstr>Sexual Behavior and Sexual Identity</vt:lpstr>
      <vt:lpstr>Case: Sophia</vt:lpstr>
      <vt:lpstr>Discuss Sexuality in Clinical Encounters</vt:lpstr>
      <vt:lpstr>Missed Opportunities for Screening &amp; Identification</vt:lpstr>
      <vt:lpstr>How Often do Pediatricians Ask About Sexual Orientation During Well Visits?</vt:lpstr>
      <vt:lpstr>How Often do Family Physicians Ask About Sexual Orientation?</vt:lpstr>
      <vt:lpstr>Inclusive vs. Exclusive Language Around Sexual Orientation</vt:lpstr>
      <vt:lpstr>Do School Nurses Ask About Sexual Orientation? YMSM Respond </vt:lpstr>
      <vt:lpstr>Barriers to Care: Medical Training</vt:lpstr>
      <vt:lpstr>Barriers to Care: Provider Attitude</vt:lpstr>
      <vt:lpstr>LGBT Youth Disclosure</vt:lpstr>
      <vt:lpstr>LGBT Teens Who Are “Out”</vt:lpstr>
      <vt:lpstr>Possible Negative Outcomes  of “Coming Out” </vt:lpstr>
      <vt:lpstr>Social and Family Context</vt:lpstr>
      <vt:lpstr>Homophobia as a Barrier to Health Care </vt:lpstr>
      <vt:lpstr>PowerPoint Presentation</vt:lpstr>
      <vt:lpstr>Impact of Homophobia/Transphobia: Social and Family Context</vt:lpstr>
      <vt:lpstr>Effects of Homophobia</vt:lpstr>
      <vt:lpstr>Substance Abuse</vt:lpstr>
      <vt:lpstr>Mental Health &amp; Sexual Violence</vt:lpstr>
      <vt:lpstr>Homelessness</vt:lpstr>
      <vt:lpstr>Safety and Victimization at School</vt:lpstr>
      <vt:lpstr>Negative Effects of a  Hostile School Environment</vt:lpstr>
      <vt:lpstr>Risk Behaviors—MTF Youth</vt:lpstr>
      <vt:lpstr>Minority Stress Theory</vt:lpstr>
      <vt:lpstr>Mitigating Factors</vt:lpstr>
      <vt:lpstr>Case: Sophia Continued</vt:lpstr>
      <vt:lpstr>Bisexual and Lesbian Women:  Greater Risk for Negative Health Outcomes</vt:lpstr>
      <vt:lpstr>Pregnancy Risk</vt:lpstr>
      <vt:lpstr>Contraceptive Counseling</vt:lpstr>
      <vt:lpstr>WSW STI Risk</vt:lpstr>
      <vt:lpstr>PowerPoint Presentation</vt:lpstr>
      <vt:lpstr>Women Who Have Sex with Women (WSW) </vt:lpstr>
      <vt:lpstr>Screening Tests for Sexually Active MSM</vt:lpstr>
      <vt:lpstr>Transgender Males and Females</vt:lpstr>
      <vt:lpstr>Cases:  Wrap-Up</vt:lpstr>
      <vt:lpstr>PowerPoint Presentation</vt:lpstr>
      <vt:lpstr>LGBT Resources</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Lesbian, Gay, Bisexual,  Transgender, and Questioning Youth</dc:title>
  <dc:creator>Kelsie Harris</dc:creator>
  <cp:lastModifiedBy>Kelsie Harris</cp:lastModifiedBy>
  <cp:revision>41</cp:revision>
  <dcterms:created xsi:type="dcterms:W3CDTF">2018-01-11T18:31:27Z</dcterms:created>
  <dcterms:modified xsi:type="dcterms:W3CDTF">2018-01-24T17:41:40Z</dcterms:modified>
</cp:coreProperties>
</file>