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1"/>
  </p:sldMasterIdLst>
  <p:notesMasterIdLst>
    <p:notesMasterId r:id="rId119"/>
  </p:notesMasterIdLst>
  <p:handoutMasterIdLst>
    <p:handoutMasterId r:id="rId120"/>
  </p:handoutMasterIdLst>
  <p:sldIdLst>
    <p:sldId id="337"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31" r:id="rId95"/>
    <p:sldId id="432" r:id="rId96"/>
    <p:sldId id="433" r:id="rId97"/>
    <p:sldId id="434" r:id="rId98"/>
    <p:sldId id="435" r:id="rId99"/>
    <p:sldId id="436" r:id="rId100"/>
    <p:sldId id="437" r:id="rId101"/>
    <p:sldId id="438" r:id="rId102"/>
    <p:sldId id="439" r:id="rId103"/>
    <p:sldId id="440" r:id="rId104"/>
    <p:sldId id="441" r:id="rId105"/>
    <p:sldId id="442" r:id="rId106"/>
    <p:sldId id="443" r:id="rId107"/>
    <p:sldId id="444" r:id="rId108"/>
    <p:sldId id="445" r:id="rId109"/>
    <p:sldId id="446" r:id="rId110"/>
    <p:sldId id="447" r:id="rId111"/>
    <p:sldId id="448" r:id="rId112"/>
    <p:sldId id="449" r:id="rId113"/>
    <p:sldId id="450" r:id="rId114"/>
    <p:sldId id="451" r:id="rId115"/>
    <p:sldId id="452" r:id="rId116"/>
    <p:sldId id="453" r:id="rId117"/>
    <p:sldId id="336"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5"/>
    <a:srgbClr val="3C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97"/>
    <p:restoredTop sz="86429"/>
  </p:normalViewPr>
  <p:slideViewPr>
    <p:cSldViewPr snapToGrid="0" snapToObjects="1">
      <p:cViewPr varScale="1">
        <p:scale>
          <a:sx n="62" d="100"/>
          <a:sy n="62" d="100"/>
        </p:scale>
        <p:origin x="69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0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Failure Rate of </a:t>
            </a:r>
            <a:r>
              <a:rPr lang="en-US" dirty="0" err="1">
                <a:latin typeface="Arial" panose="020B0604020202020204" pitchFamily="34" charset="0"/>
                <a:cs typeface="Arial" panose="020B0604020202020204" pitchFamily="34" charset="0"/>
              </a:rPr>
              <a:t>ella</a:t>
            </a:r>
            <a:r>
              <a:rPr lang="en-US" baseline="30000" dirty="0">
                <a:latin typeface="Arial" panose="020B0604020202020204" pitchFamily="34" charset="0"/>
                <a:cs typeface="Arial" panose="020B0604020202020204" pitchFamily="34" charset="0"/>
              </a:rPr>
              <a:t>®</a:t>
            </a:r>
          </a:p>
        </c:rich>
      </c:tx>
      <c:overlay val="0"/>
      <c:spPr>
        <a:noFill/>
        <a:ln w="25395">
          <a:noFill/>
        </a:ln>
      </c:spPr>
    </c:title>
    <c:autoTitleDeleted val="0"/>
    <c:plotArea>
      <c:layout/>
      <c:barChart>
        <c:barDir val="col"/>
        <c:grouping val="clustered"/>
        <c:varyColors val="0"/>
        <c:ser>
          <c:idx val="0"/>
          <c:order val="0"/>
          <c:tx>
            <c:strRef>
              <c:f>Sheet1!$B$1</c:f>
              <c:strCache>
                <c:ptCount val="1"/>
                <c:pt idx="0">
                  <c:v>Failure Rate of ella®</c:v>
                </c:pt>
              </c:strCache>
            </c:strRef>
          </c:tx>
          <c:spPr>
            <a:solidFill>
              <a:srgbClr val="F07F09"/>
            </a:solidFill>
            <a:ln w="25395">
              <a:no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48-72</c:v>
                </c:pt>
                <c:pt idx="1">
                  <c:v>72-96</c:v>
                </c:pt>
                <c:pt idx="2">
                  <c:v>96-120</c:v>
                </c:pt>
              </c:strCache>
            </c:strRef>
          </c:cat>
          <c:val>
            <c:numRef>
              <c:f>Sheet1!$B$2:$B$4</c:f>
              <c:numCache>
                <c:formatCode>General</c:formatCode>
                <c:ptCount val="3"/>
                <c:pt idx="0">
                  <c:v>1.3</c:v>
                </c:pt>
                <c:pt idx="1">
                  <c:v>2.1</c:v>
                </c:pt>
                <c:pt idx="2">
                  <c:v>2.2999999999999998</c:v>
                </c:pt>
              </c:numCache>
            </c:numRef>
          </c:val>
          <c:extLst xmlns:c16r2="http://schemas.microsoft.com/office/drawing/2015/06/chart">
            <c:ext xmlns:c16="http://schemas.microsoft.com/office/drawing/2014/chart" uri="{C3380CC4-5D6E-409C-BE32-E72D297353CC}">
              <c16:uniqueId val="{00000000-DBE5-414E-97F1-3C3672CD7D47}"/>
            </c:ext>
          </c:extLst>
        </c:ser>
        <c:dLbls>
          <c:showLegendKey val="0"/>
          <c:showVal val="0"/>
          <c:showCatName val="0"/>
          <c:showSerName val="0"/>
          <c:showPercent val="0"/>
          <c:showBubbleSize val="0"/>
        </c:dLbls>
        <c:gapWidth val="150"/>
        <c:axId val="217115248"/>
        <c:axId val="277591344"/>
      </c:barChart>
      <c:catAx>
        <c:axId val="217115248"/>
        <c:scaling>
          <c:orientation val="minMax"/>
        </c:scaling>
        <c:delete val="0"/>
        <c:axPos val="b"/>
        <c:title>
          <c:tx>
            <c:rich>
              <a:bodyPr/>
              <a:lstStyle/>
              <a:p>
                <a:pPr>
                  <a:defRPr sz="1800" b="1" i="0" u="none" strike="noStrike" baseline="0">
                    <a:solidFill>
                      <a:schemeClr val="bg2">
                        <a:lumMod val="50000"/>
                      </a:schemeClr>
                    </a:solidFill>
                    <a:latin typeface="Georgia"/>
                    <a:ea typeface="Georgia"/>
                    <a:cs typeface="Georgia"/>
                  </a:defRPr>
                </a:pPr>
                <a:r>
                  <a:rPr lang="en-US" dirty="0">
                    <a:solidFill>
                      <a:srgbClr val="558ED5"/>
                    </a:solidFill>
                  </a:rPr>
                  <a:t>Time Elapsed after UPI (hours)</a:t>
                </a:r>
              </a:p>
            </c:rich>
          </c:tx>
          <c:layout>
            <c:manualLayout>
              <c:xMode val="edge"/>
              <c:yMode val="edge"/>
              <c:x val="0.29670026061883098"/>
              <c:y val="0.92651933701657496"/>
            </c:manualLayout>
          </c:layout>
          <c:overlay val="0"/>
          <c:spPr>
            <a:noFill/>
            <a:ln w="25395">
              <a:noFill/>
            </a:ln>
          </c:spPr>
        </c:title>
        <c:numFmt formatCode="General" sourceLinked="1"/>
        <c:majorTickMark val="out"/>
        <c:minorTickMark val="none"/>
        <c:tickLblPos val="nextTo"/>
        <c:spPr>
          <a:ln w="3175">
            <a:solidFill>
              <a:srgbClr val="808080"/>
            </a:solidFill>
            <a:prstDash val="solid"/>
          </a:ln>
        </c:spPr>
        <c:crossAx val="277591344"/>
        <c:crosses val="autoZero"/>
        <c:auto val="1"/>
        <c:lblAlgn val="ctr"/>
        <c:lblOffset val="100"/>
        <c:noMultiLvlLbl val="0"/>
      </c:catAx>
      <c:valAx>
        <c:axId val="277591344"/>
        <c:scaling>
          <c:orientation val="minMax"/>
        </c:scaling>
        <c:delete val="0"/>
        <c:axPos val="l"/>
        <c:majorGridlines>
          <c:spPr>
            <a:ln w="3175">
              <a:noFill/>
              <a:prstDash val="solid"/>
            </a:ln>
          </c:spPr>
        </c:majorGridlines>
        <c:title>
          <c:tx>
            <c:rich>
              <a:bodyPr/>
              <a:lstStyle/>
              <a:p>
                <a:pPr>
                  <a:defRPr sz="1800" b="1" i="0" u="none" strike="noStrike" baseline="0">
                    <a:solidFill>
                      <a:srgbClr val="558ED5"/>
                    </a:solidFill>
                    <a:latin typeface="Georgia"/>
                    <a:ea typeface="Georgia"/>
                    <a:cs typeface="Georgia"/>
                  </a:defRPr>
                </a:pPr>
                <a:r>
                  <a:rPr lang="en-US">
                    <a:solidFill>
                      <a:srgbClr val="558ED5"/>
                    </a:solidFill>
                  </a:rPr>
                  <a:t>Failure Rate (Percent)</a:t>
                </a:r>
              </a:p>
            </c:rich>
          </c:tx>
          <c:layout>
            <c:manualLayout>
              <c:xMode val="edge"/>
              <c:yMode val="edge"/>
              <c:x val="8.8028169014084702E-3"/>
              <c:y val="0.18605472658459099"/>
            </c:manualLayout>
          </c:layout>
          <c:overlay val="0"/>
          <c:spPr>
            <a:noFill/>
            <a:ln w="25395">
              <a:noFill/>
            </a:ln>
          </c:spPr>
        </c:title>
        <c:numFmt formatCode="General" sourceLinked="1"/>
        <c:majorTickMark val="out"/>
        <c:minorTickMark val="none"/>
        <c:tickLblPos val="nextTo"/>
        <c:spPr>
          <a:ln w="3175">
            <a:solidFill>
              <a:srgbClr val="808080"/>
            </a:solidFill>
            <a:prstDash val="solid"/>
          </a:ln>
        </c:spPr>
        <c:crossAx val="217115248"/>
        <c:crosses val="autoZero"/>
        <c:crossBetween val="between"/>
      </c:valAx>
      <c:spPr>
        <a:noFill/>
        <a:ln w="25397">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B89C0-9B98-4DAA-841C-E42DF85CE761}" type="doc">
      <dgm:prSet loTypeId="urn:microsoft.com/office/officeart/2005/8/layout/pList2#4" loCatId="list" qsTypeId="urn:microsoft.com/office/officeart/2005/8/quickstyle/simple1" qsCatId="simple" csTypeId="urn:microsoft.com/office/officeart/2005/8/colors/colorful5" csCatId="colorful" phldr="1"/>
      <dgm:spPr/>
    </dgm:pt>
    <dgm:pt modelId="{35A4C739-AAAC-45E5-B67B-036695FDF73D}">
      <dgm:prSet phldrT="[Text]"/>
      <dgm:spPr>
        <a:solidFill>
          <a:schemeClr val="accent5">
            <a:lumMod val="75000"/>
          </a:schemeClr>
        </a:solidFill>
      </dgm:spPr>
      <dgm:t>
        <a:bodyPr/>
        <a:lstStyle/>
        <a:p>
          <a:r>
            <a:rPr lang="en-US" sz="2300" dirty="0">
              <a:latin typeface="Arial" panose="020B0604020202020204" pitchFamily="34" charset="0"/>
              <a:cs typeface="Arial" panose="020B0604020202020204" pitchFamily="34" charset="0"/>
            </a:rPr>
            <a:t>Plan B </a:t>
          </a:r>
          <a:r>
            <a:rPr lang="en-US" sz="2300" dirty="0" err="1">
              <a:latin typeface="Arial" panose="020B0604020202020204" pitchFamily="34" charset="0"/>
              <a:cs typeface="Arial" panose="020B0604020202020204" pitchFamily="34" charset="0"/>
            </a:rPr>
            <a:t>OneStep</a:t>
          </a:r>
          <a:r>
            <a:rPr lang="en-US" sz="2300" baseline="30000" dirty="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dgm:t>
    </dgm:pt>
    <dgm:pt modelId="{F57B1E43-19BB-495A-B92F-E76D5E41B366}" type="parTrans" cxnId="{6962A28F-FF68-4C25-9C4F-C12D34F4878A}">
      <dgm:prSet/>
      <dgm:spPr/>
      <dgm:t>
        <a:bodyPr/>
        <a:lstStyle/>
        <a:p>
          <a:endParaRPr lang="en-US">
            <a:latin typeface="Arial" panose="020B0604020202020204" pitchFamily="34" charset="0"/>
            <a:cs typeface="Arial" panose="020B0604020202020204" pitchFamily="34" charset="0"/>
          </a:endParaRPr>
        </a:p>
      </dgm:t>
    </dgm:pt>
    <dgm:pt modelId="{B0945410-EBEB-406A-AC59-BA0B8CCB667F}" type="sibTrans" cxnId="{6962A28F-FF68-4C25-9C4F-C12D34F4878A}">
      <dgm:prSet/>
      <dgm:spPr/>
      <dgm:t>
        <a:bodyPr/>
        <a:lstStyle/>
        <a:p>
          <a:endParaRPr lang="en-US">
            <a:latin typeface="Arial" panose="020B0604020202020204" pitchFamily="34" charset="0"/>
            <a:cs typeface="Arial" panose="020B0604020202020204" pitchFamily="34" charset="0"/>
          </a:endParaRPr>
        </a:p>
      </dgm:t>
    </dgm:pt>
    <dgm:pt modelId="{4359ACE7-594E-4453-BA34-1513BFC349F3}">
      <dgm:prSet phldrT="[Text]"/>
      <dgm:spPr/>
      <dgm:t>
        <a:bodyPr/>
        <a:lstStyle/>
        <a:p>
          <a:r>
            <a:rPr lang="en-US" sz="2100" dirty="0" err="1">
              <a:latin typeface="Arial" panose="020B0604020202020204" pitchFamily="34" charset="0"/>
              <a:cs typeface="Arial" panose="020B0604020202020204" pitchFamily="34" charset="0"/>
            </a:rPr>
            <a:t>ella</a:t>
          </a:r>
          <a:r>
            <a:rPr lang="en-US" sz="2100" baseline="3000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dgm:t>
    </dgm:pt>
    <dgm:pt modelId="{92DE644E-792D-45CA-98BD-6CB28DE8BEB1}" type="parTrans" cxnId="{45AA5070-8B45-497E-9925-F77C0F9D892D}">
      <dgm:prSet/>
      <dgm:spPr/>
      <dgm:t>
        <a:bodyPr/>
        <a:lstStyle/>
        <a:p>
          <a:endParaRPr lang="en-US">
            <a:latin typeface="Arial" panose="020B0604020202020204" pitchFamily="34" charset="0"/>
            <a:cs typeface="Arial" panose="020B0604020202020204" pitchFamily="34" charset="0"/>
          </a:endParaRPr>
        </a:p>
      </dgm:t>
    </dgm:pt>
    <dgm:pt modelId="{C6BD2F90-F920-4ADF-9FDE-F3AA2C73AE91}" type="sibTrans" cxnId="{45AA5070-8B45-497E-9925-F77C0F9D892D}">
      <dgm:prSet/>
      <dgm:spPr/>
      <dgm:t>
        <a:bodyPr/>
        <a:lstStyle/>
        <a:p>
          <a:endParaRPr lang="en-US">
            <a:latin typeface="Arial" panose="020B0604020202020204" pitchFamily="34" charset="0"/>
            <a:cs typeface="Arial" panose="020B0604020202020204" pitchFamily="34" charset="0"/>
          </a:endParaRPr>
        </a:p>
      </dgm:t>
    </dgm:pt>
    <dgm:pt modelId="{61FFEEAB-D84F-4D96-9C18-BB4EB98FE89D}">
      <dgm:prSet phldrT="[Text]" custT="1"/>
      <dgm:spPr/>
      <dgm:t>
        <a:bodyPr/>
        <a:lstStyle/>
        <a:p>
          <a:r>
            <a:rPr lang="en-US" sz="1800" dirty="0">
              <a:latin typeface="Arial" panose="020B0604020202020204" pitchFamily="34" charset="0"/>
              <a:cs typeface="Arial" panose="020B0604020202020204" pitchFamily="34" charset="0"/>
            </a:rPr>
            <a:t>Single dose</a:t>
          </a:r>
        </a:p>
      </dgm:t>
    </dgm:pt>
    <dgm:pt modelId="{945375EA-2C4D-4078-B6A1-01A8AFE08199}" type="parTrans" cxnId="{BFA6ACA8-2BF7-4B65-A08A-BE244E90DB1D}">
      <dgm:prSet/>
      <dgm:spPr/>
      <dgm:t>
        <a:bodyPr/>
        <a:lstStyle/>
        <a:p>
          <a:endParaRPr lang="en-US">
            <a:latin typeface="Arial" panose="020B0604020202020204" pitchFamily="34" charset="0"/>
            <a:cs typeface="Arial" panose="020B0604020202020204" pitchFamily="34" charset="0"/>
          </a:endParaRPr>
        </a:p>
      </dgm:t>
    </dgm:pt>
    <dgm:pt modelId="{890F14E1-90E5-4480-B4F8-ED307AA4BF2F}" type="sibTrans" cxnId="{BFA6ACA8-2BF7-4B65-A08A-BE244E90DB1D}">
      <dgm:prSet/>
      <dgm:spPr/>
      <dgm:t>
        <a:bodyPr/>
        <a:lstStyle/>
        <a:p>
          <a:endParaRPr lang="en-US">
            <a:latin typeface="Arial" panose="020B0604020202020204" pitchFamily="34" charset="0"/>
            <a:cs typeface="Arial" panose="020B0604020202020204" pitchFamily="34" charset="0"/>
          </a:endParaRPr>
        </a:p>
      </dgm:t>
    </dgm:pt>
    <dgm:pt modelId="{E7E73F7C-2007-4B63-B507-13B2099B9634}">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Single dose</a:t>
          </a:r>
        </a:p>
      </dgm:t>
    </dgm:pt>
    <dgm:pt modelId="{CE9832DA-683C-440C-94E6-0C1222AD8E2D}" type="parTrans" cxnId="{CE525560-5233-4A90-923D-5C89FB1C16E9}">
      <dgm:prSet/>
      <dgm:spPr/>
      <dgm:t>
        <a:bodyPr/>
        <a:lstStyle/>
        <a:p>
          <a:endParaRPr lang="en-US">
            <a:latin typeface="Arial" panose="020B0604020202020204" pitchFamily="34" charset="0"/>
            <a:cs typeface="Arial" panose="020B0604020202020204" pitchFamily="34" charset="0"/>
          </a:endParaRPr>
        </a:p>
      </dgm:t>
    </dgm:pt>
    <dgm:pt modelId="{501F2868-6908-4363-8574-4571F899E159}" type="sibTrans" cxnId="{CE525560-5233-4A90-923D-5C89FB1C16E9}">
      <dgm:prSet/>
      <dgm:spPr/>
      <dgm:t>
        <a:bodyPr/>
        <a:lstStyle/>
        <a:p>
          <a:endParaRPr lang="en-US">
            <a:latin typeface="Arial" panose="020B0604020202020204" pitchFamily="34" charset="0"/>
            <a:cs typeface="Arial" panose="020B0604020202020204" pitchFamily="34" charset="0"/>
          </a:endParaRPr>
        </a:p>
      </dgm:t>
    </dgm:pt>
    <dgm:pt modelId="{97AFA046-3286-4150-BAED-1D91870A958E}">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1.5 mg levonorgestrel</a:t>
          </a:r>
        </a:p>
      </dgm:t>
    </dgm:pt>
    <dgm:pt modelId="{03A5B033-25AF-4B59-8EF7-96BC19FF44D9}" type="parTrans" cxnId="{95A2610D-FEB8-4D47-8B64-622CA022B9D1}">
      <dgm:prSet/>
      <dgm:spPr/>
      <dgm:t>
        <a:bodyPr/>
        <a:lstStyle/>
        <a:p>
          <a:endParaRPr lang="en-US">
            <a:latin typeface="Arial" panose="020B0604020202020204" pitchFamily="34" charset="0"/>
            <a:cs typeface="Arial" panose="020B0604020202020204" pitchFamily="34" charset="0"/>
          </a:endParaRPr>
        </a:p>
      </dgm:t>
    </dgm:pt>
    <dgm:pt modelId="{E3DA0867-EFD9-4585-9851-E79D96768AC8}" type="sibTrans" cxnId="{95A2610D-FEB8-4D47-8B64-622CA022B9D1}">
      <dgm:prSet/>
      <dgm:spPr/>
      <dgm:t>
        <a:bodyPr/>
        <a:lstStyle/>
        <a:p>
          <a:endParaRPr lang="en-US">
            <a:latin typeface="Arial" panose="020B0604020202020204" pitchFamily="34" charset="0"/>
            <a:cs typeface="Arial" panose="020B0604020202020204" pitchFamily="34" charset="0"/>
          </a:endParaRPr>
        </a:p>
      </dgm:t>
    </dgm:pt>
    <dgm:pt modelId="{54537520-7A1A-4E9B-81E8-5F63D5B7D5A7}">
      <dgm:prSet phldrT="[Text]" custT="1"/>
      <dgm:spPr/>
      <dgm:t>
        <a:bodyPr/>
        <a:lstStyle/>
        <a:p>
          <a:r>
            <a:rPr lang="en-US" sz="1800" dirty="0">
              <a:latin typeface="Arial" panose="020B0604020202020204" pitchFamily="34" charset="0"/>
              <a:cs typeface="Arial" panose="020B0604020202020204" pitchFamily="34" charset="0"/>
            </a:rPr>
            <a:t>30 mg </a:t>
          </a:r>
          <a:r>
            <a:rPr lang="en-US" sz="1800" dirty="0" err="1">
              <a:latin typeface="Arial" panose="020B0604020202020204" pitchFamily="34" charset="0"/>
              <a:cs typeface="Arial" panose="020B0604020202020204" pitchFamily="34" charset="0"/>
            </a:rPr>
            <a:t>Ulipristal</a:t>
          </a:r>
          <a:r>
            <a:rPr lang="en-US" sz="1800" dirty="0">
              <a:latin typeface="Arial" panose="020B0604020202020204" pitchFamily="34" charset="0"/>
              <a:cs typeface="Arial" panose="020B0604020202020204" pitchFamily="34" charset="0"/>
            </a:rPr>
            <a:t> acetate (UPA)</a:t>
          </a:r>
        </a:p>
      </dgm:t>
    </dgm:pt>
    <dgm:pt modelId="{BA8242C8-6AC7-4C2E-8423-426FD509BD3F}" type="parTrans" cxnId="{51419858-9E3E-4857-BE67-26BCBA7828D9}">
      <dgm:prSet/>
      <dgm:spPr/>
      <dgm:t>
        <a:bodyPr/>
        <a:lstStyle/>
        <a:p>
          <a:endParaRPr lang="en-US">
            <a:latin typeface="Arial" panose="020B0604020202020204" pitchFamily="34" charset="0"/>
            <a:cs typeface="Arial" panose="020B0604020202020204" pitchFamily="34" charset="0"/>
          </a:endParaRPr>
        </a:p>
      </dgm:t>
    </dgm:pt>
    <dgm:pt modelId="{0670D202-2151-4766-B752-2FA0DC122BCF}" type="sibTrans" cxnId="{51419858-9E3E-4857-BE67-26BCBA7828D9}">
      <dgm:prSet/>
      <dgm:spPr/>
      <dgm:t>
        <a:bodyPr/>
        <a:lstStyle/>
        <a:p>
          <a:endParaRPr lang="en-US">
            <a:latin typeface="Arial" panose="020B0604020202020204" pitchFamily="34" charset="0"/>
            <a:cs typeface="Arial" panose="020B0604020202020204" pitchFamily="34" charset="0"/>
          </a:endParaRPr>
        </a:p>
      </dgm:t>
    </dgm:pt>
    <dgm:pt modelId="{D690FAC1-255F-4B21-9BDF-B7FA85A9AAE0}">
      <dgm:prSet phldrT="[Text]" custT="1"/>
      <dgm:spPr/>
      <dgm:t>
        <a:bodyPr/>
        <a:lstStyle/>
        <a:p>
          <a:r>
            <a:rPr lang="en-US" sz="1800" dirty="0">
              <a:latin typeface="Arial" panose="020B0604020202020204" pitchFamily="34" charset="0"/>
              <a:cs typeface="Arial" panose="020B0604020202020204" pitchFamily="34" charset="0"/>
            </a:rPr>
            <a:t>Prescription Only</a:t>
          </a:r>
        </a:p>
      </dgm:t>
    </dgm:pt>
    <dgm:pt modelId="{03711B70-4ED8-46A1-8B1D-43909AE79B0C}" type="parTrans" cxnId="{B120436B-C5F3-4D3B-930E-3DCF753AE132}">
      <dgm:prSet/>
      <dgm:spPr/>
      <dgm:t>
        <a:bodyPr/>
        <a:lstStyle/>
        <a:p>
          <a:endParaRPr lang="en-US">
            <a:latin typeface="Arial" panose="020B0604020202020204" pitchFamily="34" charset="0"/>
            <a:cs typeface="Arial" panose="020B0604020202020204" pitchFamily="34" charset="0"/>
          </a:endParaRPr>
        </a:p>
      </dgm:t>
    </dgm:pt>
    <dgm:pt modelId="{C8660347-8782-4396-B6C4-146A7BBC7ECA}" type="sibTrans" cxnId="{B120436B-C5F3-4D3B-930E-3DCF753AE132}">
      <dgm:prSet/>
      <dgm:spPr/>
      <dgm:t>
        <a:bodyPr/>
        <a:lstStyle/>
        <a:p>
          <a:endParaRPr lang="en-US">
            <a:latin typeface="Arial" panose="020B0604020202020204" pitchFamily="34" charset="0"/>
            <a:cs typeface="Arial" panose="020B0604020202020204" pitchFamily="34" charset="0"/>
          </a:endParaRPr>
        </a:p>
      </dgm:t>
    </dgm:pt>
    <dgm:pt modelId="{169A3F8A-310D-4059-B87C-ED87199BBAD6}">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OTC for men and women of all ages</a:t>
          </a:r>
        </a:p>
      </dgm:t>
    </dgm:pt>
    <dgm:pt modelId="{34A6D97E-A673-42B3-AC64-F072B585C341}" type="parTrans" cxnId="{D69428C7-0E90-4558-AB55-9E734FD553CC}">
      <dgm:prSet/>
      <dgm:spPr/>
      <dgm:t>
        <a:bodyPr/>
        <a:lstStyle/>
        <a:p>
          <a:endParaRPr lang="en-US">
            <a:latin typeface="Arial" panose="020B0604020202020204" pitchFamily="34" charset="0"/>
            <a:cs typeface="Arial" panose="020B0604020202020204" pitchFamily="34" charset="0"/>
          </a:endParaRPr>
        </a:p>
      </dgm:t>
    </dgm:pt>
    <dgm:pt modelId="{CA3A8FBD-1F52-409C-82D0-9B5E205945A1}" type="sibTrans" cxnId="{D69428C7-0E90-4558-AB55-9E734FD553CC}">
      <dgm:prSet/>
      <dgm:spPr/>
      <dgm:t>
        <a:bodyPr/>
        <a:lstStyle/>
        <a:p>
          <a:endParaRPr lang="en-US">
            <a:latin typeface="Arial" panose="020B0604020202020204" pitchFamily="34" charset="0"/>
            <a:cs typeface="Arial" panose="020B0604020202020204" pitchFamily="34" charset="0"/>
          </a:endParaRPr>
        </a:p>
      </dgm:t>
    </dgm:pt>
    <dgm:pt modelId="{542CDEAE-929B-4CC6-ACEA-27DA404EE6B9}">
      <dgm:prSet phldrT="[Text]" custT="1"/>
      <dgm:spPr/>
      <dgm:t>
        <a:bodyPr/>
        <a:lstStyle/>
        <a:p>
          <a:r>
            <a:rPr lang="en-US" sz="1800" dirty="0">
              <a:latin typeface="Arial" panose="020B0604020202020204" pitchFamily="34" charset="0"/>
              <a:cs typeface="Arial" panose="020B0604020202020204" pitchFamily="34" charset="0"/>
            </a:rPr>
            <a:t>Can order online at www.ella-kwikmed.com</a:t>
          </a:r>
        </a:p>
      </dgm:t>
    </dgm:pt>
    <dgm:pt modelId="{119D3F81-08D1-4617-9C10-167D291987CD}" type="parTrans" cxnId="{BBBEED86-3F7F-4601-8D46-BA5FBA8ADC30}">
      <dgm:prSet/>
      <dgm:spPr/>
      <dgm:t>
        <a:bodyPr/>
        <a:lstStyle/>
        <a:p>
          <a:endParaRPr lang="en-US">
            <a:latin typeface="Arial" panose="020B0604020202020204" pitchFamily="34" charset="0"/>
            <a:cs typeface="Arial" panose="020B0604020202020204" pitchFamily="34" charset="0"/>
          </a:endParaRPr>
        </a:p>
      </dgm:t>
    </dgm:pt>
    <dgm:pt modelId="{DC169B3A-D802-4103-A16B-31BE71257628}" type="sibTrans" cxnId="{BBBEED86-3F7F-4601-8D46-BA5FBA8ADC30}">
      <dgm:prSet/>
      <dgm:spPr/>
      <dgm:t>
        <a:bodyPr/>
        <a:lstStyle/>
        <a:p>
          <a:endParaRPr lang="en-US">
            <a:latin typeface="Arial" panose="020B0604020202020204" pitchFamily="34" charset="0"/>
            <a:cs typeface="Arial" panose="020B0604020202020204" pitchFamily="34" charset="0"/>
          </a:endParaRPr>
        </a:p>
      </dgm:t>
    </dgm:pt>
    <dgm:pt modelId="{C91ADE51-E95D-4721-93F9-81537AFC3EF0}">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Label: Up to 72 hrs after unprotected sex</a:t>
          </a:r>
        </a:p>
      </dgm:t>
    </dgm:pt>
    <dgm:pt modelId="{5A698D0A-6102-4F03-8C80-52FF57179FBF}" type="parTrans" cxnId="{EC95A9F2-E99C-4834-A720-6462A3C9619B}">
      <dgm:prSet/>
      <dgm:spPr/>
      <dgm:t>
        <a:bodyPr/>
        <a:lstStyle/>
        <a:p>
          <a:endParaRPr lang="en-US">
            <a:latin typeface="Arial" panose="020B0604020202020204" pitchFamily="34" charset="0"/>
            <a:cs typeface="Arial" panose="020B0604020202020204" pitchFamily="34" charset="0"/>
          </a:endParaRPr>
        </a:p>
      </dgm:t>
    </dgm:pt>
    <dgm:pt modelId="{08A7993A-FAE1-4335-90AA-FE6F1881EFDE}" type="sibTrans" cxnId="{EC95A9F2-E99C-4834-A720-6462A3C9619B}">
      <dgm:prSet/>
      <dgm:spPr/>
      <dgm:t>
        <a:bodyPr/>
        <a:lstStyle/>
        <a:p>
          <a:endParaRPr lang="en-US">
            <a:latin typeface="Arial" panose="020B0604020202020204" pitchFamily="34" charset="0"/>
            <a:cs typeface="Arial" panose="020B0604020202020204" pitchFamily="34" charset="0"/>
          </a:endParaRPr>
        </a:p>
      </dgm:t>
    </dgm:pt>
    <dgm:pt modelId="{AB78B00F-5BBE-48EE-AA5F-015E8C63331E}">
      <dgm:prSet phldrT="[Text]" custT="1"/>
      <dgm:spPr/>
      <dgm:t>
        <a:bodyPr/>
        <a:lstStyle/>
        <a:p>
          <a:r>
            <a:rPr lang="en-US" sz="1800" dirty="0">
              <a:latin typeface="Arial" panose="020B0604020202020204" pitchFamily="34" charset="0"/>
              <a:cs typeface="Arial" panose="020B0604020202020204" pitchFamily="34" charset="0"/>
            </a:rPr>
            <a:t>Label: Up to 120 hrs after unprotected sex </a:t>
          </a:r>
        </a:p>
      </dgm:t>
    </dgm:pt>
    <dgm:pt modelId="{61FA9B78-D1E6-46D4-BA55-EE968890B968}" type="parTrans" cxnId="{70A3E70C-487A-49D7-8B44-C17C178C4DFF}">
      <dgm:prSet/>
      <dgm:spPr/>
      <dgm:t>
        <a:bodyPr/>
        <a:lstStyle/>
        <a:p>
          <a:endParaRPr lang="en-US">
            <a:latin typeface="Arial" panose="020B0604020202020204" pitchFamily="34" charset="0"/>
            <a:cs typeface="Arial" panose="020B0604020202020204" pitchFamily="34" charset="0"/>
          </a:endParaRPr>
        </a:p>
      </dgm:t>
    </dgm:pt>
    <dgm:pt modelId="{64946179-E597-4B85-A572-D0CFC4CD338D}" type="sibTrans" cxnId="{70A3E70C-487A-49D7-8B44-C17C178C4DFF}">
      <dgm:prSet/>
      <dgm:spPr/>
      <dgm:t>
        <a:bodyPr/>
        <a:lstStyle/>
        <a:p>
          <a:endParaRPr lang="en-US">
            <a:latin typeface="Arial" panose="020B0604020202020204" pitchFamily="34" charset="0"/>
            <a:cs typeface="Arial" panose="020B0604020202020204" pitchFamily="34" charset="0"/>
          </a:endParaRPr>
        </a:p>
      </dgm:t>
    </dgm:pt>
    <dgm:pt modelId="{D4C4A364-3993-4AA7-BB55-44C89A92B6CF}">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Recommend: Up to 120 hrs</a:t>
          </a:r>
        </a:p>
      </dgm:t>
    </dgm:pt>
    <dgm:pt modelId="{E60458F2-F579-493F-A0FC-D60C487C4175}" type="parTrans" cxnId="{DB1C6D56-60AD-42E9-906B-08DB3E4C96FE}">
      <dgm:prSet/>
      <dgm:spPr/>
      <dgm:t>
        <a:bodyPr/>
        <a:lstStyle/>
        <a:p>
          <a:endParaRPr lang="en-US">
            <a:latin typeface="Arial" panose="020B0604020202020204" pitchFamily="34" charset="0"/>
            <a:cs typeface="Arial" panose="020B0604020202020204" pitchFamily="34" charset="0"/>
          </a:endParaRPr>
        </a:p>
      </dgm:t>
    </dgm:pt>
    <dgm:pt modelId="{45C5D804-D001-4B9F-BA03-0223561D2A53}" type="sibTrans" cxnId="{DB1C6D56-60AD-42E9-906B-08DB3E4C96FE}">
      <dgm:prSet/>
      <dgm:spPr/>
      <dgm:t>
        <a:bodyPr/>
        <a:lstStyle/>
        <a:p>
          <a:endParaRPr lang="en-US">
            <a:latin typeface="Arial" panose="020B0604020202020204" pitchFamily="34" charset="0"/>
            <a:cs typeface="Arial" panose="020B0604020202020204" pitchFamily="34" charset="0"/>
          </a:endParaRPr>
        </a:p>
      </dgm:t>
    </dgm:pt>
    <dgm:pt modelId="{6C00FD0B-133C-4CFC-89B2-7BC98BF5CB7D}" type="pres">
      <dgm:prSet presAssocID="{5DCB89C0-9B98-4DAA-841C-E42DF85CE761}" presName="Name0" presStyleCnt="0">
        <dgm:presLayoutVars>
          <dgm:dir/>
          <dgm:resizeHandles val="exact"/>
        </dgm:presLayoutVars>
      </dgm:prSet>
      <dgm:spPr/>
    </dgm:pt>
    <dgm:pt modelId="{0756C307-CF1C-48F8-A378-F5687E1757D7}" type="pres">
      <dgm:prSet presAssocID="{5DCB89C0-9B98-4DAA-841C-E42DF85CE761}" presName="bkgdShp" presStyleLbl="alignAccFollowNode1" presStyleIdx="0" presStyleCnt="1"/>
      <dgm:spPr/>
    </dgm:pt>
    <dgm:pt modelId="{32E51F9C-94C5-4579-8B54-3B8FFC0E49BA}" type="pres">
      <dgm:prSet presAssocID="{5DCB89C0-9B98-4DAA-841C-E42DF85CE761}" presName="linComp" presStyleCnt="0"/>
      <dgm:spPr/>
    </dgm:pt>
    <dgm:pt modelId="{0EDA8559-6638-4C46-B96F-3DB77F63E568}" type="pres">
      <dgm:prSet presAssocID="{35A4C739-AAAC-45E5-B67B-036695FDF73D}" presName="compNode" presStyleCnt="0"/>
      <dgm:spPr/>
    </dgm:pt>
    <dgm:pt modelId="{91BEB71C-2551-4D8D-A209-EE90BCC42645}" type="pres">
      <dgm:prSet presAssocID="{35A4C739-AAAC-45E5-B67B-036695FDF73D}" presName="node" presStyleLbl="node1" presStyleIdx="0" presStyleCnt="2" custScaleX="126293" custScaleY="100640">
        <dgm:presLayoutVars>
          <dgm:bulletEnabled val="1"/>
        </dgm:presLayoutVars>
      </dgm:prSet>
      <dgm:spPr/>
      <dgm:t>
        <a:bodyPr/>
        <a:lstStyle/>
        <a:p>
          <a:endParaRPr lang="en-US"/>
        </a:p>
      </dgm:t>
    </dgm:pt>
    <dgm:pt modelId="{BDF99EAC-D8DC-4034-A6A0-A6333C8C77F7}" type="pres">
      <dgm:prSet presAssocID="{35A4C739-AAAC-45E5-B67B-036695FDF73D}" presName="invisiNode" presStyleLbl="node1" presStyleIdx="0" presStyleCnt="2"/>
      <dgm:spPr/>
    </dgm:pt>
    <dgm:pt modelId="{E5124A93-86D6-472C-B8DF-44F75A12181D}" type="pres">
      <dgm:prSet presAssocID="{35A4C739-AAAC-45E5-B67B-036695FDF73D}" presName="imagNode" presStyleLbl="fgImgPlace1" presStyleIdx="0" presStyleCnt="2"/>
      <dgm:spPr>
        <a:blipFill rotWithShape="0">
          <a:blip xmlns:r="http://schemas.openxmlformats.org/officeDocument/2006/relationships" r:embed="rId1"/>
          <a:stretch>
            <a:fillRect/>
          </a:stretch>
        </a:blipFill>
      </dgm:spPr>
    </dgm:pt>
    <dgm:pt modelId="{BD04AF7F-ECB6-4575-AF1C-3F1B412D095B}" type="pres">
      <dgm:prSet presAssocID="{B0945410-EBEB-406A-AC59-BA0B8CCB667F}" presName="sibTrans" presStyleLbl="sibTrans2D1" presStyleIdx="0" presStyleCnt="0"/>
      <dgm:spPr/>
      <dgm:t>
        <a:bodyPr/>
        <a:lstStyle/>
        <a:p>
          <a:endParaRPr lang="en-US"/>
        </a:p>
      </dgm:t>
    </dgm:pt>
    <dgm:pt modelId="{29058686-CBB5-4C93-9599-329CAC5CF258}" type="pres">
      <dgm:prSet presAssocID="{4359ACE7-594E-4453-BA34-1513BFC349F3}" presName="compNode" presStyleCnt="0"/>
      <dgm:spPr/>
    </dgm:pt>
    <dgm:pt modelId="{E3FDE988-4F43-4E0F-BCAB-0EB06D7F88A1}" type="pres">
      <dgm:prSet presAssocID="{4359ACE7-594E-4453-BA34-1513BFC349F3}" presName="node" presStyleLbl="node1" presStyleIdx="1" presStyleCnt="2" custScaleX="157099" custScaleY="100521" custLinFactNeighborX="-715" custLinFactNeighborY="3233">
        <dgm:presLayoutVars>
          <dgm:bulletEnabled val="1"/>
        </dgm:presLayoutVars>
      </dgm:prSet>
      <dgm:spPr/>
      <dgm:t>
        <a:bodyPr/>
        <a:lstStyle/>
        <a:p>
          <a:endParaRPr lang="en-US"/>
        </a:p>
      </dgm:t>
    </dgm:pt>
    <dgm:pt modelId="{AAB2CFB9-3ABC-47F6-8952-668257DCD87B}" type="pres">
      <dgm:prSet presAssocID="{4359ACE7-594E-4453-BA34-1513BFC349F3}" presName="invisiNode" presStyleLbl="node1" presStyleIdx="1" presStyleCnt="2"/>
      <dgm:spPr/>
    </dgm:pt>
    <dgm:pt modelId="{8E588004-67B2-4865-BCEF-422FF66BE1BD}" type="pres">
      <dgm:prSet presAssocID="{4359ACE7-594E-4453-BA34-1513BFC349F3}" presName="imagNode" presStyleLbl="fgImgPlace1" presStyleIdx="1" presStyleCnt="2" custLinFactNeighborX="6001" custLinFactNeighborY="-3519"/>
      <dgm:spPr>
        <a:blipFill rotWithShape="0">
          <a:blip xmlns:r="http://schemas.openxmlformats.org/officeDocument/2006/relationships" r:embed="rId2"/>
          <a:stretch>
            <a:fillRect/>
          </a:stretch>
        </a:blipFill>
      </dgm:spPr>
    </dgm:pt>
  </dgm:ptLst>
  <dgm:cxnLst>
    <dgm:cxn modelId="{4B01B3B9-551E-47FD-944D-FA0AF3675B3C}" type="presOf" srcId="{97AFA046-3286-4150-BAED-1D91870A958E}" destId="{91BEB71C-2551-4D8D-A209-EE90BCC42645}" srcOrd="0" destOrd="2" presId="urn:microsoft.com/office/officeart/2005/8/layout/pList2#4"/>
    <dgm:cxn modelId="{51419858-9E3E-4857-BE67-26BCBA7828D9}" srcId="{4359ACE7-594E-4453-BA34-1513BFC349F3}" destId="{54537520-7A1A-4E9B-81E8-5F63D5B7D5A7}" srcOrd="1" destOrd="0" parTransId="{BA8242C8-6AC7-4C2E-8423-426FD509BD3F}" sibTransId="{0670D202-2151-4766-B752-2FA0DC122BCF}"/>
    <dgm:cxn modelId="{15A3907D-E544-4891-B84E-37FDE0A91397}" type="presOf" srcId="{5DCB89C0-9B98-4DAA-841C-E42DF85CE761}" destId="{6C00FD0B-133C-4CFC-89B2-7BC98BF5CB7D}" srcOrd="0" destOrd="0" presId="urn:microsoft.com/office/officeart/2005/8/layout/pList2#4"/>
    <dgm:cxn modelId="{CE525560-5233-4A90-923D-5C89FB1C16E9}" srcId="{35A4C739-AAAC-45E5-B67B-036695FDF73D}" destId="{E7E73F7C-2007-4B63-B507-13B2099B9634}" srcOrd="0" destOrd="0" parTransId="{CE9832DA-683C-440C-94E6-0C1222AD8E2D}" sibTransId="{501F2868-6908-4363-8574-4571F899E159}"/>
    <dgm:cxn modelId="{45AA5070-8B45-497E-9925-F77C0F9D892D}" srcId="{5DCB89C0-9B98-4DAA-841C-E42DF85CE761}" destId="{4359ACE7-594E-4453-BA34-1513BFC349F3}" srcOrd="1" destOrd="0" parTransId="{92DE644E-792D-45CA-98BD-6CB28DE8BEB1}" sibTransId="{C6BD2F90-F920-4ADF-9FDE-F3AA2C73AE91}"/>
    <dgm:cxn modelId="{48767DBC-0C62-4142-AA03-4631148C7EBD}" type="presOf" srcId="{169A3F8A-310D-4059-B87C-ED87199BBAD6}" destId="{91BEB71C-2551-4D8D-A209-EE90BCC42645}" srcOrd="0" destOrd="5" presId="urn:microsoft.com/office/officeart/2005/8/layout/pList2#4"/>
    <dgm:cxn modelId="{BB2CAB79-C2EE-4C3D-849F-8E99544685B4}" type="presOf" srcId="{61FFEEAB-D84F-4D96-9C18-BB4EB98FE89D}" destId="{E3FDE988-4F43-4E0F-BCAB-0EB06D7F88A1}" srcOrd="0" destOrd="1" presId="urn:microsoft.com/office/officeart/2005/8/layout/pList2#4"/>
    <dgm:cxn modelId="{C5752802-E60F-4DF0-AB9E-CBD8A90A1225}" type="presOf" srcId="{D690FAC1-255F-4B21-9BDF-B7FA85A9AAE0}" destId="{E3FDE988-4F43-4E0F-BCAB-0EB06D7F88A1}" srcOrd="0" destOrd="4" presId="urn:microsoft.com/office/officeart/2005/8/layout/pList2#4"/>
    <dgm:cxn modelId="{778B5B43-3D81-4841-9F58-A54F73D0D6DD}" type="presOf" srcId="{54537520-7A1A-4E9B-81E8-5F63D5B7D5A7}" destId="{E3FDE988-4F43-4E0F-BCAB-0EB06D7F88A1}" srcOrd="0" destOrd="2" presId="urn:microsoft.com/office/officeart/2005/8/layout/pList2#4"/>
    <dgm:cxn modelId="{EC95A9F2-E99C-4834-A720-6462A3C9619B}" srcId="{35A4C739-AAAC-45E5-B67B-036695FDF73D}" destId="{C91ADE51-E95D-4721-93F9-81537AFC3EF0}" srcOrd="2" destOrd="0" parTransId="{5A698D0A-6102-4F03-8C80-52FF57179FBF}" sibTransId="{08A7993A-FAE1-4335-90AA-FE6F1881EFDE}"/>
    <dgm:cxn modelId="{CC780D43-C35C-45CF-998F-D2A44192EFBE}" type="presOf" srcId="{542CDEAE-929B-4CC6-ACEA-27DA404EE6B9}" destId="{E3FDE988-4F43-4E0F-BCAB-0EB06D7F88A1}" srcOrd="0" destOrd="5" presId="urn:microsoft.com/office/officeart/2005/8/layout/pList2#4"/>
    <dgm:cxn modelId="{A18D9EE7-BE6E-4665-99AD-2DEADE4F05E6}" type="presOf" srcId="{B0945410-EBEB-406A-AC59-BA0B8CCB667F}" destId="{BD04AF7F-ECB6-4575-AF1C-3F1B412D095B}" srcOrd="0" destOrd="0" presId="urn:microsoft.com/office/officeart/2005/8/layout/pList2#4"/>
    <dgm:cxn modelId="{BFA6ACA8-2BF7-4B65-A08A-BE244E90DB1D}" srcId="{4359ACE7-594E-4453-BA34-1513BFC349F3}" destId="{61FFEEAB-D84F-4D96-9C18-BB4EB98FE89D}" srcOrd="0" destOrd="0" parTransId="{945375EA-2C4D-4078-B6A1-01A8AFE08199}" sibTransId="{890F14E1-90E5-4480-B4F8-ED307AA4BF2F}"/>
    <dgm:cxn modelId="{BBBEED86-3F7F-4601-8D46-BA5FBA8ADC30}" srcId="{4359ACE7-594E-4453-BA34-1513BFC349F3}" destId="{542CDEAE-929B-4CC6-ACEA-27DA404EE6B9}" srcOrd="4" destOrd="0" parTransId="{119D3F81-08D1-4617-9C10-167D291987CD}" sibTransId="{DC169B3A-D802-4103-A16B-31BE71257628}"/>
    <dgm:cxn modelId="{70A3E70C-487A-49D7-8B44-C17C178C4DFF}" srcId="{4359ACE7-594E-4453-BA34-1513BFC349F3}" destId="{AB78B00F-5BBE-48EE-AA5F-015E8C63331E}" srcOrd="2" destOrd="0" parTransId="{61FA9B78-D1E6-46D4-BA55-EE968890B968}" sibTransId="{64946179-E597-4B85-A572-D0CFC4CD338D}"/>
    <dgm:cxn modelId="{DB1C6D56-60AD-42E9-906B-08DB3E4C96FE}" srcId="{35A4C739-AAAC-45E5-B67B-036695FDF73D}" destId="{D4C4A364-3993-4AA7-BB55-44C89A92B6CF}" srcOrd="3" destOrd="0" parTransId="{E60458F2-F579-493F-A0FC-D60C487C4175}" sibTransId="{45C5D804-D001-4B9F-BA03-0223561D2A53}"/>
    <dgm:cxn modelId="{D69428C7-0E90-4558-AB55-9E734FD553CC}" srcId="{35A4C739-AAAC-45E5-B67B-036695FDF73D}" destId="{169A3F8A-310D-4059-B87C-ED87199BBAD6}" srcOrd="4" destOrd="0" parTransId="{34A6D97E-A673-42B3-AC64-F072B585C341}" sibTransId="{CA3A8FBD-1F52-409C-82D0-9B5E205945A1}"/>
    <dgm:cxn modelId="{BB279B85-4C3C-46ED-A5DC-890B2587FE4A}" type="presOf" srcId="{35A4C739-AAAC-45E5-B67B-036695FDF73D}" destId="{91BEB71C-2551-4D8D-A209-EE90BCC42645}" srcOrd="0" destOrd="0" presId="urn:microsoft.com/office/officeart/2005/8/layout/pList2#4"/>
    <dgm:cxn modelId="{6EBD9A9E-AADD-47CC-9237-39876B285846}" type="presOf" srcId="{4359ACE7-594E-4453-BA34-1513BFC349F3}" destId="{E3FDE988-4F43-4E0F-BCAB-0EB06D7F88A1}" srcOrd="0" destOrd="0" presId="urn:microsoft.com/office/officeart/2005/8/layout/pList2#4"/>
    <dgm:cxn modelId="{6962A28F-FF68-4C25-9C4F-C12D34F4878A}" srcId="{5DCB89C0-9B98-4DAA-841C-E42DF85CE761}" destId="{35A4C739-AAAC-45E5-B67B-036695FDF73D}" srcOrd="0" destOrd="0" parTransId="{F57B1E43-19BB-495A-B92F-E76D5E41B366}" sibTransId="{B0945410-EBEB-406A-AC59-BA0B8CCB667F}"/>
    <dgm:cxn modelId="{65DBEEFB-B5D6-4339-B06E-3D7F02B963DF}" type="presOf" srcId="{E7E73F7C-2007-4B63-B507-13B2099B9634}" destId="{91BEB71C-2551-4D8D-A209-EE90BCC42645}" srcOrd="0" destOrd="1" presId="urn:microsoft.com/office/officeart/2005/8/layout/pList2#4"/>
    <dgm:cxn modelId="{59B8136E-3A6D-498B-960F-B95801415308}" type="presOf" srcId="{D4C4A364-3993-4AA7-BB55-44C89A92B6CF}" destId="{91BEB71C-2551-4D8D-A209-EE90BCC42645}" srcOrd="0" destOrd="4" presId="urn:microsoft.com/office/officeart/2005/8/layout/pList2#4"/>
    <dgm:cxn modelId="{95A2610D-FEB8-4D47-8B64-622CA022B9D1}" srcId="{35A4C739-AAAC-45E5-B67B-036695FDF73D}" destId="{97AFA046-3286-4150-BAED-1D91870A958E}" srcOrd="1" destOrd="0" parTransId="{03A5B033-25AF-4B59-8EF7-96BC19FF44D9}" sibTransId="{E3DA0867-EFD9-4585-9851-E79D96768AC8}"/>
    <dgm:cxn modelId="{B120436B-C5F3-4D3B-930E-3DCF753AE132}" srcId="{4359ACE7-594E-4453-BA34-1513BFC349F3}" destId="{D690FAC1-255F-4B21-9BDF-B7FA85A9AAE0}" srcOrd="3" destOrd="0" parTransId="{03711B70-4ED8-46A1-8B1D-43909AE79B0C}" sibTransId="{C8660347-8782-4396-B6C4-146A7BBC7ECA}"/>
    <dgm:cxn modelId="{3799A97D-0692-41DA-BD5F-82D02480DB42}" type="presOf" srcId="{C91ADE51-E95D-4721-93F9-81537AFC3EF0}" destId="{91BEB71C-2551-4D8D-A209-EE90BCC42645}" srcOrd="0" destOrd="3" presId="urn:microsoft.com/office/officeart/2005/8/layout/pList2#4"/>
    <dgm:cxn modelId="{17962938-9FC6-4AF5-BD5C-60AD877616C4}" type="presOf" srcId="{AB78B00F-5BBE-48EE-AA5F-015E8C63331E}" destId="{E3FDE988-4F43-4E0F-BCAB-0EB06D7F88A1}" srcOrd="0" destOrd="3" presId="urn:microsoft.com/office/officeart/2005/8/layout/pList2#4"/>
    <dgm:cxn modelId="{A2FC7A20-0096-4291-A69C-434C0608EC3B}" type="presParOf" srcId="{6C00FD0B-133C-4CFC-89B2-7BC98BF5CB7D}" destId="{0756C307-CF1C-48F8-A378-F5687E1757D7}" srcOrd="0" destOrd="0" presId="urn:microsoft.com/office/officeart/2005/8/layout/pList2#4"/>
    <dgm:cxn modelId="{58B791BB-F189-4CCD-896C-2821ED682C24}" type="presParOf" srcId="{6C00FD0B-133C-4CFC-89B2-7BC98BF5CB7D}" destId="{32E51F9C-94C5-4579-8B54-3B8FFC0E49BA}" srcOrd="1" destOrd="0" presId="urn:microsoft.com/office/officeart/2005/8/layout/pList2#4"/>
    <dgm:cxn modelId="{6560B82B-6C8C-4E43-AB74-76DE83D60B62}" type="presParOf" srcId="{32E51F9C-94C5-4579-8B54-3B8FFC0E49BA}" destId="{0EDA8559-6638-4C46-B96F-3DB77F63E568}" srcOrd="0" destOrd="0" presId="urn:microsoft.com/office/officeart/2005/8/layout/pList2#4"/>
    <dgm:cxn modelId="{2637E071-BBD1-42EE-B512-8C2D5005ED12}" type="presParOf" srcId="{0EDA8559-6638-4C46-B96F-3DB77F63E568}" destId="{91BEB71C-2551-4D8D-A209-EE90BCC42645}" srcOrd="0" destOrd="0" presId="urn:microsoft.com/office/officeart/2005/8/layout/pList2#4"/>
    <dgm:cxn modelId="{3666CE54-1B2C-4B1D-97C4-E1A702A3A057}" type="presParOf" srcId="{0EDA8559-6638-4C46-B96F-3DB77F63E568}" destId="{BDF99EAC-D8DC-4034-A6A0-A6333C8C77F7}" srcOrd="1" destOrd="0" presId="urn:microsoft.com/office/officeart/2005/8/layout/pList2#4"/>
    <dgm:cxn modelId="{26069FC7-3481-4A15-AD0B-51FCD42076F9}" type="presParOf" srcId="{0EDA8559-6638-4C46-B96F-3DB77F63E568}" destId="{E5124A93-86D6-472C-B8DF-44F75A12181D}" srcOrd="2" destOrd="0" presId="urn:microsoft.com/office/officeart/2005/8/layout/pList2#4"/>
    <dgm:cxn modelId="{E2E104EB-E438-40A8-8BEC-59F5321A085E}" type="presParOf" srcId="{32E51F9C-94C5-4579-8B54-3B8FFC0E49BA}" destId="{BD04AF7F-ECB6-4575-AF1C-3F1B412D095B}" srcOrd="1" destOrd="0" presId="urn:microsoft.com/office/officeart/2005/8/layout/pList2#4"/>
    <dgm:cxn modelId="{F9FA300F-2A78-4F0F-9324-020258AB1AE8}" type="presParOf" srcId="{32E51F9C-94C5-4579-8B54-3B8FFC0E49BA}" destId="{29058686-CBB5-4C93-9599-329CAC5CF258}" srcOrd="2" destOrd="0" presId="urn:microsoft.com/office/officeart/2005/8/layout/pList2#4"/>
    <dgm:cxn modelId="{2628F013-483F-4208-9805-3C35EA7B8733}" type="presParOf" srcId="{29058686-CBB5-4C93-9599-329CAC5CF258}" destId="{E3FDE988-4F43-4E0F-BCAB-0EB06D7F88A1}" srcOrd="0" destOrd="0" presId="urn:microsoft.com/office/officeart/2005/8/layout/pList2#4"/>
    <dgm:cxn modelId="{B44D9C9E-CFAA-4624-B876-E4A76636D8D3}" type="presParOf" srcId="{29058686-CBB5-4C93-9599-329CAC5CF258}" destId="{AAB2CFB9-3ABC-47F6-8952-668257DCD87B}" srcOrd="1" destOrd="0" presId="urn:microsoft.com/office/officeart/2005/8/layout/pList2#4"/>
    <dgm:cxn modelId="{2FF53060-2050-4716-9A03-917B4F8036A2}" type="presParOf" srcId="{29058686-CBB5-4C93-9599-329CAC5CF258}" destId="{8E588004-67B2-4865-BCEF-422FF66BE1BD}"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B89C0-9B98-4DAA-841C-E42DF85CE761}" type="doc">
      <dgm:prSet loTypeId="urn:microsoft.com/office/officeart/2005/8/layout/pList2#3" loCatId="list" qsTypeId="urn:microsoft.com/office/officeart/2005/8/quickstyle/simple1" qsCatId="simple" csTypeId="urn:microsoft.com/office/officeart/2005/8/colors/colorful5" csCatId="colorful" phldr="1"/>
      <dgm:spPr/>
    </dgm:pt>
    <dgm:pt modelId="{48FEDC1F-11CF-4AE8-8B4B-D3D3B5AA48A9}">
      <dgm:prSet phldrT="[Text]"/>
      <dgm:spPr>
        <a:solidFill>
          <a:schemeClr val="accent5">
            <a:lumMod val="75000"/>
          </a:schemeClr>
        </a:solidFill>
      </dgm:spPr>
      <dgm:t>
        <a:bodyPr/>
        <a:lstStyle/>
        <a:p>
          <a:r>
            <a:rPr lang="en-US" sz="2200" dirty="0">
              <a:latin typeface="Arial" panose="020B0604020202020204" pitchFamily="34" charset="0"/>
              <a:cs typeface="Arial" panose="020B0604020202020204" pitchFamily="34" charset="0"/>
            </a:rPr>
            <a:t>Next Choice™ One Dose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and My Way®</a:t>
          </a:r>
        </a:p>
      </dgm:t>
    </dgm:pt>
    <dgm:pt modelId="{C5C9C7F5-62E0-4084-9A54-44C552EF8899}" type="parTrans" cxnId="{37EBA38D-5AA8-4EA9-8D1F-1375ACB5648D}">
      <dgm:prSet/>
      <dgm:spPr/>
      <dgm:t>
        <a:bodyPr/>
        <a:lstStyle/>
        <a:p>
          <a:endParaRPr lang="en-US">
            <a:latin typeface="Arial" panose="020B0604020202020204" pitchFamily="34" charset="0"/>
            <a:cs typeface="Arial" panose="020B0604020202020204" pitchFamily="34" charset="0"/>
          </a:endParaRPr>
        </a:p>
      </dgm:t>
    </dgm:pt>
    <dgm:pt modelId="{DA78ABA3-8C78-4095-BEB0-B01447537C47}" type="sibTrans" cxnId="{37EBA38D-5AA8-4EA9-8D1F-1375ACB5648D}">
      <dgm:prSet/>
      <dgm:spPr/>
      <dgm:t>
        <a:bodyPr/>
        <a:lstStyle/>
        <a:p>
          <a:endParaRPr lang="en-US">
            <a:latin typeface="Arial" panose="020B0604020202020204" pitchFamily="34" charset="0"/>
            <a:cs typeface="Arial" panose="020B0604020202020204" pitchFamily="34" charset="0"/>
          </a:endParaRPr>
        </a:p>
      </dgm:t>
    </dgm:pt>
    <dgm:pt modelId="{35A4C739-AAAC-45E5-B67B-036695FDF73D}">
      <dgm:prSet phldrT="[Text]"/>
      <dgm:spPr/>
      <dgm:t>
        <a:bodyPr/>
        <a:lstStyle/>
        <a:p>
          <a:r>
            <a:rPr lang="en-US" sz="2200" dirty="0" err="1">
              <a:latin typeface="Arial" panose="020B0604020202020204" pitchFamily="34" charset="0"/>
              <a:cs typeface="Arial" panose="020B0604020202020204" pitchFamily="34" charset="0"/>
            </a:rPr>
            <a:t>Levonorgestrel</a:t>
          </a:r>
          <a:r>
            <a:rPr lang="en-US" sz="2200" dirty="0">
              <a:latin typeface="Arial" panose="020B0604020202020204" pitchFamily="34" charset="0"/>
              <a:cs typeface="Arial" panose="020B0604020202020204" pitchFamily="34" charset="0"/>
            </a:rPr>
            <a:t> Tablets</a:t>
          </a:r>
        </a:p>
      </dgm:t>
    </dgm:pt>
    <dgm:pt modelId="{F57B1E43-19BB-495A-B92F-E76D5E41B366}" type="parTrans" cxnId="{6962A28F-FF68-4C25-9C4F-C12D34F4878A}">
      <dgm:prSet/>
      <dgm:spPr/>
      <dgm:t>
        <a:bodyPr/>
        <a:lstStyle/>
        <a:p>
          <a:endParaRPr lang="en-US">
            <a:latin typeface="Arial" panose="020B0604020202020204" pitchFamily="34" charset="0"/>
            <a:cs typeface="Arial" panose="020B0604020202020204" pitchFamily="34" charset="0"/>
          </a:endParaRPr>
        </a:p>
      </dgm:t>
    </dgm:pt>
    <dgm:pt modelId="{B0945410-EBEB-406A-AC59-BA0B8CCB667F}" type="sibTrans" cxnId="{6962A28F-FF68-4C25-9C4F-C12D34F4878A}">
      <dgm:prSet/>
      <dgm:spPr/>
      <dgm:t>
        <a:bodyPr/>
        <a:lstStyle/>
        <a:p>
          <a:endParaRPr lang="en-US">
            <a:latin typeface="Arial" panose="020B0604020202020204" pitchFamily="34" charset="0"/>
            <a:cs typeface="Arial" panose="020B0604020202020204" pitchFamily="34" charset="0"/>
          </a:endParaRPr>
        </a:p>
      </dgm:t>
    </dgm:pt>
    <dgm:pt modelId="{0F7E5821-7A86-47AA-91B1-BA3EA1212A04}">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Generic</a:t>
          </a:r>
        </a:p>
      </dgm:t>
    </dgm:pt>
    <dgm:pt modelId="{CBFC1912-7D05-4BAE-910C-1F4CB791B69E}" type="parTrans" cxnId="{62E49103-5962-4711-A426-26B5A9D03EE2}">
      <dgm:prSet/>
      <dgm:spPr/>
      <dgm:t>
        <a:bodyPr/>
        <a:lstStyle/>
        <a:p>
          <a:endParaRPr lang="en-US">
            <a:latin typeface="Arial" panose="020B0604020202020204" pitchFamily="34" charset="0"/>
            <a:cs typeface="Arial" panose="020B0604020202020204" pitchFamily="34" charset="0"/>
          </a:endParaRPr>
        </a:p>
      </dgm:t>
    </dgm:pt>
    <dgm:pt modelId="{86E32993-6B1F-4E7C-A55B-306B4074DC5E}" type="sibTrans" cxnId="{62E49103-5962-4711-A426-26B5A9D03EE2}">
      <dgm:prSet/>
      <dgm:spPr/>
      <dgm:t>
        <a:bodyPr/>
        <a:lstStyle/>
        <a:p>
          <a:endParaRPr lang="en-US">
            <a:latin typeface="Arial" panose="020B0604020202020204" pitchFamily="34" charset="0"/>
            <a:cs typeface="Arial" panose="020B0604020202020204" pitchFamily="34" charset="0"/>
          </a:endParaRPr>
        </a:p>
      </dgm:t>
    </dgm:pt>
    <dgm:pt modelId="{E7E73F7C-2007-4B63-B507-13B2099B9634}">
      <dgm:prSet phldrT="[Text]" custT="1"/>
      <dgm:spPr/>
      <dgm:t>
        <a:bodyPr/>
        <a:lstStyle/>
        <a:p>
          <a:r>
            <a:rPr lang="en-US" sz="1800" dirty="0">
              <a:latin typeface="Arial" panose="020B0604020202020204" pitchFamily="34" charset="0"/>
              <a:cs typeface="Arial" panose="020B0604020202020204" pitchFamily="34" charset="0"/>
            </a:rPr>
            <a:t>Generic</a:t>
          </a:r>
        </a:p>
      </dgm:t>
    </dgm:pt>
    <dgm:pt modelId="{CE9832DA-683C-440C-94E6-0C1222AD8E2D}" type="parTrans" cxnId="{CE525560-5233-4A90-923D-5C89FB1C16E9}">
      <dgm:prSet/>
      <dgm:spPr/>
      <dgm:t>
        <a:bodyPr/>
        <a:lstStyle/>
        <a:p>
          <a:endParaRPr lang="en-US">
            <a:latin typeface="Arial" panose="020B0604020202020204" pitchFamily="34" charset="0"/>
            <a:cs typeface="Arial" panose="020B0604020202020204" pitchFamily="34" charset="0"/>
          </a:endParaRPr>
        </a:p>
      </dgm:t>
    </dgm:pt>
    <dgm:pt modelId="{501F2868-6908-4363-8574-4571F899E159}" type="sibTrans" cxnId="{CE525560-5233-4A90-923D-5C89FB1C16E9}">
      <dgm:prSet/>
      <dgm:spPr/>
      <dgm:t>
        <a:bodyPr/>
        <a:lstStyle/>
        <a:p>
          <a:endParaRPr lang="en-US">
            <a:latin typeface="Arial" panose="020B0604020202020204" pitchFamily="34" charset="0"/>
            <a:cs typeface="Arial" panose="020B0604020202020204" pitchFamily="34" charset="0"/>
          </a:endParaRPr>
        </a:p>
      </dgm:t>
    </dgm:pt>
    <dgm:pt modelId="{34B5E4D4-64E6-4F55-892A-94E88DCE1435}">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Label: 1 dose of 1.5 mg </a:t>
          </a:r>
          <a:r>
            <a:rPr lang="en-US" sz="1800" dirty="0" err="1">
              <a:latin typeface="Arial" panose="020B0604020202020204" pitchFamily="34" charset="0"/>
              <a:cs typeface="Arial" panose="020B0604020202020204" pitchFamily="34" charset="0"/>
            </a:rPr>
            <a:t>levonorgestrel</a:t>
          </a:r>
          <a:r>
            <a:rPr lang="en-US" sz="1800" dirty="0">
              <a:latin typeface="Arial" panose="020B0604020202020204" pitchFamily="34" charset="0"/>
              <a:cs typeface="Arial" panose="020B0604020202020204" pitchFamily="34" charset="0"/>
            </a:rPr>
            <a:t> up to 72 hrs after unprotected sex</a:t>
          </a:r>
        </a:p>
      </dgm:t>
    </dgm:pt>
    <dgm:pt modelId="{7B380835-09C2-4B27-93D8-AEF5489FDFB2}" type="parTrans" cxnId="{CB4F2108-EC09-460E-8AE5-9EF5F50A7696}">
      <dgm:prSet/>
      <dgm:spPr/>
      <dgm:t>
        <a:bodyPr/>
        <a:lstStyle/>
        <a:p>
          <a:endParaRPr lang="en-US">
            <a:latin typeface="Arial" panose="020B0604020202020204" pitchFamily="34" charset="0"/>
            <a:cs typeface="Arial" panose="020B0604020202020204" pitchFamily="34" charset="0"/>
          </a:endParaRPr>
        </a:p>
      </dgm:t>
    </dgm:pt>
    <dgm:pt modelId="{857120C3-15C2-4E11-B3ED-9AE239C9F547}" type="sibTrans" cxnId="{CB4F2108-EC09-460E-8AE5-9EF5F50A7696}">
      <dgm:prSet/>
      <dgm:spPr/>
      <dgm:t>
        <a:bodyPr/>
        <a:lstStyle/>
        <a:p>
          <a:endParaRPr lang="en-US">
            <a:latin typeface="Arial" panose="020B0604020202020204" pitchFamily="34" charset="0"/>
            <a:cs typeface="Arial" panose="020B0604020202020204" pitchFamily="34" charset="0"/>
          </a:endParaRPr>
        </a:p>
      </dgm:t>
    </dgm:pt>
    <dgm:pt modelId="{9FCEA683-1B4B-4D30-B309-6AADABA78BE6}">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OTC for ages 17 &amp; older; Rx required for minors**</a:t>
          </a:r>
        </a:p>
      </dgm:t>
    </dgm:pt>
    <dgm:pt modelId="{DDAB1C82-B2B4-4BCE-912E-6C859D6AD8DE}" type="parTrans" cxnId="{CFFEEA9A-A03D-4B4D-83F4-2CFEED85043F}">
      <dgm:prSet/>
      <dgm:spPr/>
      <dgm:t>
        <a:bodyPr/>
        <a:lstStyle/>
        <a:p>
          <a:endParaRPr lang="en-US">
            <a:latin typeface="Arial" panose="020B0604020202020204" pitchFamily="34" charset="0"/>
            <a:cs typeface="Arial" panose="020B0604020202020204" pitchFamily="34" charset="0"/>
          </a:endParaRPr>
        </a:p>
      </dgm:t>
    </dgm:pt>
    <dgm:pt modelId="{5F97F153-BB11-4FFF-B1A7-A30244081E91}" type="sibTrans" cxnId="{CFFEEA9A-A03D-4B4D-83F4-2CFEED85043F}">
      <dgm:prSet/>
      <dgm:spPr/>
      <dgm:t>
        <a:bodyPr/>
        <a:lstStyle/>
        <a:p>
          <a:endParaRPr lang="en-US">
            <a:latin typeface="Arial" panose="020B0604020202020204" pitchFamily="34" charset="0"/>
            <a:cs typeface="Arial" panose="020B0604020202020204" pitchFamily="34" charset="0"/>
          </a:endParaRPr>
        </a:p>
      </dgm:t>
    </dgm:pt>
    <dgm:pt modelId="{169A3F8A-310D-4059-B87C-ED87199BBAD6}">
      <dgm:prSet phldrT="[Text]" custT="1"/>
      <dgm:spPr/>
      <dgm:t>
        <a:bodyPr/>
        <a:lstStyle/>
        <a:p>
          <a:r>
            <a:rPr lang="en-US" sz="1800" dirty="0">
              <a:latin typeface="Arial" panose="020B0604020202020204" pitchFamily="34" charset="0"/>
              <a:cs typeface="Arial" panose="020B0604020202020204" pitchFamily="34" charset="0"/>
            </a:rPr>
            <a:t>OTC for ages 17 &amp; older </a:t>
          </a:r>
        </a:p>
      </dgm:t>
    </dgm:pt>
    <dgm:pt modelId="{34A6D97E-A673-42B3-AC64-F072B585C341}" type="parTrans" cxnId="{D69428C7-0E90-4558-AB55-9E734FD553CC}">
      <dgm:prSet/>
      <dgm:spPr/>
      <dgm:t>
        <a:bodyPr/>
        <a:lstStyle/>
        <a:p>
          <a:endParaRPr lang="en-US">
            <a:latin typeface="Arial" panose="020B0604020202020204" pitchFamily="34" charset="0"/>
            <a:cs typeface="Arial" panose="020B0604020202020204" pitchFamily="34" charset="0"/>
          </a:endParaRPr>
        </a:p>
      </dgm:t>
    </dgm:pt>
    <dgm:pt modelId="{CA3A8FBD-1F52-409C-82D0-9B5E205945A1}" type="sibTrans" cxnId="{D69428C7-0E90-4558-AB55-9E734FD553CC}">
      <dgm:prSet/>
      <dgm:spPr/>
      <dgm:t>
        <a:bodyPr/>
        <a:lstStyle/>
        <a:p>
          <a:endParaRPr lang="en-US">
            <a:latin typeface="Arial" panose="020B0604020202020204" pitchFamily="34" charset="0"/>
            <a:cs typeface="Arial" panose="020B0604020202020204" pitchFamily="34" charset="0"/>
          </a:endParaRPr>
        </a:p>
      </dgm:t>
    </dgm:pt>
    <dgm:pt modelId="{0C1801A2-6FFD-42E6-B562-35E177C34B95}">
      <dgm:prSet phldrT="[Text]" custT="1"/>
      <dgm:spPr/>
      <dgm:t>
        <a:bodyPr/>
        <a:lstStyle/>
        <a:p>
          <a:r>
            <a:rPr lang="en-US" sz="1800" dirty="0">
              <a:latin typeface="Arial" panose="020B0604020202020204" pitchFamily="34" charset="0"/>
              <a:cs typeface="Arial" panose="020B0604020202020204" pitchFamily="34" charset="0"/>
            </a:rPr>
            <a:t>Label: 2 doses of 0.75 mg </a:t>
          </a:r>
          <a:r>
            <a:rPr lang="en-US" sz="1800" dirty="0" err="1">
              <a:latin typeface="Arial" panose="020B0604020202020204" pitchFamily="34" charset="0"/>
              <a:cs typeface="Arial" panose="020B0604020202020204" pitchFamily="34" charset="0"/>
            </a:rPr>
            <a:t>levonorgestrel</a:t>
          </a:r>
          <a:r>
            <a:rPr lang="en-US" sz="1800" dirty="0">
              <a:latin typeface="Arial" panose="020B0604020202020204" pitchFamily="34" charset="0"/>
              <a:cs typeface="Arial" panose="020B0604020202020204" pitchFamily="34" charset="0"/>
            </a:rPr>
            <a:t> up to 72 hrs after unprotected sex</a:t>
          </a:r>
        </a:p>
      </dgm:t>
    </dgm:pt>
    <dgm:pt modelId="{C01941D8-5012-42BE-839F-220B37D7ACBC}" type="parTrans" cxnId="{B1FD6DB7-40AF-43B7-9D85-D671758FE25D}">
      <dgm:prSet/>
      <dgm:spPr/>
      <dgm:t>
        <a:bodyPr/>
        <a:lstStyle/>
        <a:p>
          <a:endParaRPr lang="en-US">
            <a:latin typeface="Arial" panose="020B0604020202020204" pitchFamily="34" charset="0"/>
            <a:cs typeface="Arial" panose="020B0604020202020204" pitchFamily="34" charset="0"/>
          </a:endParaRPr>
        </a:p>
      </dgm:t>
    </dgm:pt>
    <dgm:pt modelId="{00FB9A73-8CAC-42AD-9FBE-579439E16C5A}" type="sibTrans" cxnId="{B1FD6DB7-40AF-43B7-9D85-D671758FE25D}">
      <dgm:prSet/>
      <dgm:spPr/>
      <dgm:t>
        <a:bodyPr/>
        <a:lstStyle/>
        <a:p>
          <a:endParaRPr lang="en-US">
            <a:latin typeface="Arial" panose="020B0604020202020204" pitchFamily="34" charset="0"/>
            <a:cs typeface="Arial" panose="020B0604020202020204" pitchFamily="34" charset="0"/>
          </a:endParaRPr>
        </a:p>
      </dgm:t>
    </dgm:pt>
    <dgm:pt modelId="{F7C5953E-D4A7-42A6-9059-548E640FE11C}">
      <dgm:prSet phldrT="[Text]" custT="1"/>
      <dgm:spPr>
        <a:solidFill>
          <a:schemeClr val="accent5">
            <a:lumMod val="75000"/>
          </a:schemeClr>
        </a:solidFill>
      </dgm:spPr>
      <dgm:t>
        <a:bodyPr/>
        <a:lstStyle/>
        <a:p>
          <a:r>
            <a:rPr lang="en-US" sz="1800" dirty="0">
              <a:latin typeface="Arial" panose="020B0604020202020204" pitchFamily="34" charset="0"/>
              <a:cs typeface="Arial" panose="020B0604020202020204" pitchFamily="34" charset="0"/>
            </a:rPr>
            <a:t>Recommend: Up to 120 hrs</a:t>
          </a:r>
        </a:p>
      </dgm:t>
    </dgm:pt>
    <dgm:pt modelId="{CF912708-4A63-4F62-A047-76A48DC9E2DB}" type="parTrans" cxnId="{42A39341-2797-4C82-A38F-F9E4EE643E4A}">
      <dgm:prSet/>
      <dgm:spPr/>
      <dgm:t>
        <a:bodyPr/>
        <a:lstStyle/>
        <a:p>
          <a:endParaRPr lang="en-US">
            <a:latin typeface="Arial" panose="020B0604020202020204" pitchFamily="34" charset="0"/>
            <a:cs typeface="Arial" panose="020B0604020202020204" pitchFamily="34" charset="0"/>
          </a:endParaRPr>
        </a:p>
      </dgm:t>
    </dgm:pt>
    <dgm:pt modelId="{1FED95EA-CDED-4989-B4E1-8EA7FB097E7F}" type="sibTrans" cxnId="{42A39341-2797-4C82-A38F-F9E4EE643E4A}">
      <dgm:prSet/>
      <dgm:spPr/>
      <dgm:t>
        <a:bodyPr/>
        <a:lstStyle/>
        <a:p>
          <a:endParaRPr lang="en-US">
            <a:latin typeface="Arial" panose="020B0604020202020204" pitchFamily="34" charset="0"/>
            <a:cs typeface="Arial" panose="020B0604020202020204" pitchFamily="34" charset="0"/>
          </a:endParaRPr>
        </a:p>
      </dgm:t>
    </dgm:pt>
    <dgm:pt modelId="{90D20159-9ADD-451C-8AC4-06667C5017D3}">
      <dgm:prSet phldrT="[Text]" custT="1"/>
      <dgm:spPr/>
      <dgm:t>
        <a:bodyPr/>
        <a:lstStyle/>
        <a:p>
          <a:r>
            <a:rPr lang="en-US" sz="1800" dirty="0">
              <a:latin typeface="Arial" panose="020B0604020202020204" pitchFamily="34" charset="0"/>
              <a:cs typeface="Arial" panose="020B0604020202020204" pitchFamily="34" charset="0"/>
            </a:rPr>
            <a:t>Recommend: 2 tablets at once up to 120 hrs</a:t>
          </a:r>
        </a:p>
      </dgm:t>
    </dgm:pt>
    <dgm:pt modelId="{7924AD22-5C7E-4032-97B7-53E23763BE09}" type="parTrans" cxnId="{0B5C2A8F-F9BB-45C2-A2EC-FE71A3995C71}">
      <dgm:prSet/>
      <dgm:spPr/>
      <dgm:t>
        <a:bodyPr/>
        <a:lstStyle/>
        <a:p>
          <a:endParaRPr lang="en-US">
            <a:latin typeface="Arial" panose="020B0604020202020204" pitchFamily="34" charset="0"/>
            <a:cs typeface="Arial" panose="020B0604020202020204" pitchFamily="34" charset="0"/>
          </a:endParaRPr>
        </a:p>
      </dgm:t>
    </dgm:pt>
    <dgm:pt modelId="{4D76E4FC-CBF7-41A2-A044-6360946FD513}" type="sibTrans" cxnId="{0B5C2A8F-F9BB-45C2-A2EC-FE71A3995C71}">
      <dgm:prSet/>
      <dgm:spPr/>
      <dgm:t>
        <a:bodyPr/>
        <a:lstStyle/>
        <a:p>
          <a:endParaRPr lang="en-US">
            <a:latin typeface="Arial" panose="020B0604020202020204" pitchFamily="34" charset="0"/>
            <a:cs typeface="Arial" panose="020B0604020202020204" pitchFamily="34" charset="0"/>
          </a:endParaRPr>
        </a:p>
      </dgm:t>
    </dgm:pt>
    <dgm:pt modelId="{6C00FD0B-133C-4CFC-89B2-7BC98BF5CB7D}" type="pres">
      <dgm:prSet presAssocID="{5DCB89C0-9B98-4DAA-841C-E42DF85CE761}" presName="Name0" presStyleCnt="0">
        <dgm:presLayoutVars>
          <dgm:dir/>
          <dgm:resizeHandles val="exact"/>
        </dgm:presLayoutVars>
      </dgm:prSet>
      <dgm:spPr/>
    </dgm:pt>
    <dgm:pt modelId="{0756C307-CF1C-48F8-A378-F5687E1757D7}" type="pres">
      <dgm:prSet presAssocID="{5DCB89C0-9B98-4DAA-841C-E42DF85CE761}" presName="bkgdShp" presStyleLbl="alignAccFollowNode1" presStyleIdx="0" presStyleCnt="1" custScaleX="28571" custScaleY="70941" custLinFactNeighborX="-1401" custLinFactNeighborY="-14529"/>
      <dgm:spPr>
        <a:blipFill rotWithShape="0">
          <a:blip xmlns:r="http://schemas.openxmlformats.org/officeDocument/2006/relationships" r:embed="rId1"/>
          <a:stretch>
            <a:fillRect/>
          </a:stretch>
        </a:blipFill>
      </dgm:spPr>
    </dgm:pt>
    <dgm:pt modelId="{32E51F9C-94C5-4579-8B54-3B8FFC0E49BA}" type="pres">
      <dgm:prSet presAssocID="{5DCB89C0-9B98-4DAA-841C-E42DF85CE761}" presName="linComp" presStyleCnt="0"/>
      <dgm:spPr/>
    </dgm:pt>
    <dgm:pt modelId="{1E1C36C8-EAA6-4C2C-8E24-CCCA3C3B34A6}" type="pres">
      <dgm:prSet presAssocID="{48FEDC1F-11CF-4AE8-8B4B-D3D3B5AA48A9}" presName="compNode" presStyleCnt="0"/>
      <dgm:spPr/>
    </dgm:pt>
    <dgm:pt modelId="{07F0E6A2-4B2A-478F-8CD3-262D5899A913}" type="pres">
      <dgm:prSet presAssocID="{48FEDC1F-11CF-4AE8-8B4B-D3D3B5AA48A9}" presName="node" presStyleLbl="node1" presStyleIdx="0" presStyleCnt="2" custScaleX="161176" custScaleY="115717" custLinFactNeighborX="-376" custLinFactNeighborY="-5315">
        <dgm:presLayoutVars>
          <dgm:bulletEnabled val="1"/>
        </dgm:presLayoutVars>
      </dgm:prSet>
      <dgm:spPr/>
      <dgm:t>
        <a:bodyPr/>
        <a:lstStyle/>
        <a:p>
          <a:endParaRPr lang="en-US"/>
        </a:p>
      </dgm:t>
    </dgm:pt>
    <dgm:pt modelId="{E8BEAB60-AF51-4E31-B57F-EDB6B27AC7A4}" type="pres">
      <dgm:prSet presAssocID="{48FEDC1F-11CF-4AE8-8B4B-D3D3B5AA48A9}" presName="invisiNode" presStyleLbl="node1" presStyleIdx="0" presStyleCnt="2"/>
      <dgm:spPr/>
    </dgm:pt>
    <dgm:pt modelId="{EAE192CF-B25B-48E6-95A6-3D44836CC7B6}" type="pres">
      <dgm:prSet presAssocID="{48FEDC1F-11CF-4AE8-8B4B-D3D3B5AA48A9}" presName="imagNode" presStyleLbl="fgImgPlace1" presStyleIdx="0" presStyleCnt="2" custLinFactNeighborX="-30805" custLinFactNeighborY="-13046"/>
      <dgm:spPr>
        <a:blipFill rotWithShape="0">
          <a:blip xmlns:r="http://schemas.openxmlformats.org/officeDocument/2006/relationships" r:embed="rId2"/>
          <a:stretch>
            <a:fillRect/>
          </a:stretch>
        </a:blipFill>
      </dgm:spPr>
    </dgm:pt>
    <dgm:pt modelId="{004641AB-D9E7-4479-A008-F67D380A95E7}" type="pres">
      <dgm:prSet presAssocID="{DA78ABA3-8C78-4095-BEB0-B01447537C47}" presName="sibTrans" presStyleLbl="sibTrans2D1" presStyleIdx="0" presStyleCnt="0"/>
      <dgm:spPr/>
      <dgm:t>
        <a:bodyPr/>
        <a:lstStyle/>
        <a:p>
          <a:endParaRPr lang="en-US"/>
        </a:p>
      </dgm:t>
    </dgm:pt>
    <dgm:pt modelId="{0EDA8559-6638-4C46-B96F-3DB77F63E568}" type="pres">
      <dgm:prSet presAssocID="{35A4C739-AAAC-45E5-B67B-036695FDF73D}" presName="compNode" presStyleCnt="0"/>
      <dgm:spPr/>
    </dgm:pt>
    <dgm:pt modelId="{91BEB71C-2551-4D8D-A209-EE90BCC42645}" type="pres">
      <dgm:prSet presAssocID="{35A4C739-AAAC-45E5-B67B-036695FDF73D}" presName="node" presStyleLbl="node1" presStyleIdx="1" presStyleCnt="2" custScaleX="153360" custScaleY="113328" custLinFactNeighborX="-2131" custLinFactNeighborY="-7107">
        <dgm:presLayoutVars>
          <dgm:bulletEnabled val="1"/>
        </dgm:presLayoutVars>
      </dgm:prSet>
      <dgm:spPr/>
      <dgm:t>
        <a:bodyPr/>
        <a:lstStyle/>
        <a:p>
          <a:endParaRPr lang="en-US"/>
        </a:p>
      </dgm:t>
    </dgm:pt>
    <dgm:pt modelId="{BDF99EAC-D8DC-4034-A6A0-A6333C8C77F7}" type="pres">
      <dgm:prSet presAssocID="{35A4C739-AAAC-45E5-B67B-036695FDF73D}" presName="invisiNode" presStyleLbl="node1" presStyleIdx="1" presStyleCnt="2"/>
      <dgm:spPr/>
    </dgm:pt>
    <dgm:pt modelId="{E5124A93-86D6-472C-B8DF-44F75A12181D}" type="pres">
      <dgm:prSet presAssocID="{35A4C739-AAAC-45E5-B67B-036695FDF73D}" presName="imagNode" presStyleLbl="fgImgPlace1" presStyleIdx="1" presStyleCnt="2" custLinFactNeighborX="18574" custLinFactNeighborY="-23318"/>
      <dgm:spPr>
        <a:blipFill rotWithShape="0">
          <a:blip xmlns:r="http://schemas.openxmlformats.org/officeDocument/2006/relationships" r:embed="rId3"/>
          <a:stretch>
            <a:fillRect/>
          </a:stretch>
        </a:blipFill>
      </dgm:spPr>
    </dgm:pt>
  </dgm:ptLst>
  <dgm:cxnLst>
    <dgm:cxn modelId="{D1B358E7-5D8B-496A-8B93-B6C91E3154CE}" type="presOf" srcId="{35A4C739-AAAC-45E5-B67B-036695FDF73D}" destId="{91BEB71C-2551-4D8D-A209-EE90BCC42645}" srcOrd="0" destOrd="0" presId="urn:microsoft.com/office/officeart/2005/8/layout/pList2#3"/>
    <dgm:cxn modelId="{C183DB83-CBEA-4AAF-992B-87EABBECCAE9}" type="presOf" srcId="{9FCEA683-1B4B-4D30-B309-6AADABA78BE6}" destId="{07F0E6A2-4B2A-478F-8CD3-262D5899A913}" srcOrd="0" destOrd="4" presId="urn:microsoft.com/office/officeart/2005/8/layout/pList2#3"/>
    <dgm:cxn modelId="{B35EC859-9E21-48AC-AF15-9B9061EDF0EA}" type="presOf" srcId="{48FEDC1F-11CF-4AE8-8B4B-D3D3B5AA48A9}" destId="{07F0E6A2-4B2A-478F-8CD3-262D5899A913}" srcOrd="0" destOrd="0" presId="urn:microsoft.com/office/officeart/2005/8/layout/pList2#3"/>
    <dgm:cxn modelId="{D6F18AAD-BBD1-4619-9DDF-2F6435E97695}" type="presOf" srcId="{0F7E5821-7A86-47AA-91B1-BA3EA1212A04}" destId="{07F0E6A2-4B2A-478F-8CD3-262D5899A913}" srcOrd="0" destOrd="1" presId="urn:microsoft.com/office/officeart/2005/8/layout/pList2#3"/>
    <dgm:cxn modelId="{CB4F2108-EC09-460E-8AE5-9EF5F50A7696}" srcId="{48FEDC1F-11CF-4AE8-8B4B-D3D3B5AA48A9}" destId="{34B5E4D4-64E6-4F55-892A-94E88DCE1435}" srcOrd="1" destOrd="0" parTransId="{7B380835-09C2-4B27-93D8-AEF5489FDFB2}" sibTransId="{857120C3-15C2-4E11-B3ED-9AE239C9F547}"/>
    <dgm:cxn modelId="{A3DE2D03-C561-4D72-AD4C-30AAEDBCC433}" type="presOf" srcId="{34B5E4D4-64E6-4F55-892A-94E88DCE1435}" destId="{07F0E6A2-4B2A-478F-8CD3-262D5899A913}" srcOrd="0" destOrd="2" presId="urn:microsoft.com/office/officeart/2005/8/layout/pList2#3"/>
    <dgm:cxn modelId="{62E49103-5962-4711-A426-26B5A9D03EE2}" srcId="{48FEDC1F-11CF-4AE8-8B4B-D3D3B5AA48A9}" destId="{0F7E5821-7A86-47AA-91B1-BA3EA1212A04}" srcOrd="0" destOrd="0" parTransId="{CBFC1912-7D05-4BAE-910C-1F4CB791B69E}" sibTransId="{86E32993-6B1F-4E7C-A55B-306B4074DC5E}"/>
    <dgm:cxn modelId="{37EBA38D-5AA8-4EA9-8D1F-1375ACB5648D}" srcId="{5DCB89C0-9B98-4DAA-841C-E42DF85CE761}" destId="{48FEDC1F-11CF-4AE8-8B4B-D3D3B5AA48A9}" srcOrd="0" destOrd="0" parTransId="{C5C9C7F5-62E0-4084-9A54-44C552EF8899}" sibTransId="{DA78ABA3-8C78-4095-BEB0-B01447537C47}"/>
    <dgm:cxn modelId="{6962A28F-FF68-4C25-9C4F-C12D34F4878A}" srcId="{5DCB89C0-9B98-4DAA-841C-E42DF85CE761}" destId="{35A4C739-AAAC-45E5-B67B-036695FDF73D}" srcOrd="1" destOrd="0" parTransId="{F57B1E43-19BB-495A-B92F-E76D5E41B366}" sibTransId="{B0945410-EBEB-406A-AC59-BA0B8CCB667F}"/>
    <dgm:cxn modelId="{6ABFCBFA-6D73-490D-8742-22C287339771}" type="presOf" srcId="{F7C5953E-D4A7-42A6-9059-548E640FE11C}" destId="{07F0E6A2-4B2A-478F-8CD3-262D5899A913}" srcOrd="0" destOrd="3" presId="urn:microsoft.com/office/officeart/2005/8/layout/pList2#3"/>
    <dgm:cxn modelId="{990838CD-B0E4-4111-A29D-2A30EF6BF749}" type="presOf" srcId="{0C1801A2-6FFD-42E6-B562-35E177C34B95}" destId="{91BEB71C-2551-4D8D-A209-EE90BCC42645}" srcOrd="0" destOrd="2" presId="urn:microsoft.com/office/officeart/2005/8/layout/pList2#3"/>
    <dgm:cxn modelId="{42A39341-2797-4C82-A38F-F9E4EE643E4A}" srcId="{48FEDC1F-11CF-4AE8-8B4B-D3D3B5AA48A9}" destId="{F7C5953E-D4A7-42A6-9059-548E640FE11C}" srcOrd="2" destOrd="0" parTransId="{CF912708-4A63-4F62-A047-76A48DC9E2DB}" sibTransId="{1FED95EA-CDED-4989-B4E1-8EA7FB097E7F}"/>
    <dgm:cxn modelId="{CE525560-5233-4A90-923D-5C89FB1C16E9}" srcId="{35A4C739-AAAC-45E5-B67B-036695FDF73D}" destId="{E7E73F7C-2007-4B63-B507-13B2099B9634}" srcOrd="0" destOrd="0" parTransId="{CE9832DA-683C-440C-94E6-0C1222AD8E2D}" sibTransId="{501F2868-6908-4363-8574-4571F899E159}"/>
    <dgm:cxn modelId="{6FAC2D3B-8C96-4AB2-9B81-5CCFF4F1E654}" type="presOf" srcId="{169A3F8A-310D-4059-B87C-ED87199BBAD6}" destId="{91BEB71C-2551-4D8D-A209-EE90BCC42645}" srcOrd="0" destOrd="4" presId="urn:microsoft.com/office/officeart/2005/8/layout/pList2#3"/>
    <dgm:cxn modelId="{E59C8350-81BB-466E-A0AF-5B74579C8D3A}" type="presOf" srcId="{90D20159-9ADD-451C-8AC4-06667C5017D3}" destId="{91BEB71C-2551-4D8D-A209-EE90BCC42645}" srcOrd="0" destOrd="3" presId="urn:microsoft.com/office/officeart/2005/8/layout/pList2#3"/>
    <dgm:cxn modelId="{D69428C7-0E90-4558-AB55-9E734FD553CC}" srcId="{35A4C739-AAAC-45E5-B67B-036695FDF73D}" destId="{169A3F8A-310D-4059-B87C-ED87199BBAD6}" srcOrd="3" destOrd="0" parTransId="{34A6D97E-A673-42B3-AC64-F072B585C341}" sibTransId="{CA3A8FBD-1F52-409C-82D0-9B5E205945A1}"/>
    <dgm:cxn modelId="{B1FD6DB7-40AF-43B7-9D85-D671758FE25D}" srcId="{35A4C739-AAAC-45E5-B67B-036695FDF73D}" destId="{0C1801A2-6FFD-42E6-B562-35E177C34B95}" srcOrd="1" destOrd="0" parTransId="{C01941D8-5012-42BE-839F-220B37D7ACBC}" sibTransId="{00FB9A73-8CAC-42AD-9FBE-579439E16C5A}"/>
    <dgm:cxn modelId="{CFFEEA9A-A03D-4B4D-83F4-2CFEED85043F}" srcId="{48FEDC1F-11CF-4AE8-8B4B-D3D3B5AA48A9}" destId="{9FCEA683-1B4B-4D30-B309-6AADABA78BE6}" srcOrd="3" destOrd="0" parTransId="{DDAB1C82-B2B4-4BCE-912E-6C859D6AD8DE}" sibTransId="{5F97F153-BB11-4FFF-B1A7-A30244081E91}"/>
    <dgm:cxn modelId="{99B3C1C7-C7C4-43E0-AF9A-8C05EED56CDF}" type="presOf" srcId="{5DCB89C0-9B98-4DAA-841C-E42DF85CE761}" destId="{6C00FD0B-133C-4CFC-89B2-7BC98BF5CB7D}" srcOrd="0" destOrd="0" presId="urn:microsoft.com/office/officeart/2005/8/layout/pList2#3"/>
    <dgm:cxn modelId="{5332D497-8D30-4501-B579-0CB8F2B76FC2}" type="presOf" srcId="{DA78ABA3-8C78-4095-BEB0-B01447537C47}" destId="{004641AB-D9E7-4479-A008-F67D380A95E7}" srcOrd="0" destOrd="0" presId="urn:microsoft.com/office/officeart/2005/8/layout/pList2#3"/>
    <dgm:cxn modelId="{0B5C2A8F-F9BB-45C2-A2EC-FE71A3995C71}" srcId="{35A4C739-AAAC-45E5-B67B-036695FDF73D}" destId="{90D20159-9ADD-451C-8AC4-06667C5017D3}" srcOrd="2" destOrd="0" parTransId="{7924AD22-5C7E-4032-97B7-53E23763BE09}" sibTransId="{4D76E4FC-CBF7-41A2-A044-6360946FD513}"/>
    <dgm:cxn modelId="{97781421-6D3B-4799-A836-8B9CA4D33FE0}" type="presOf" srcId="{E7E73F7C-2007-4B63-B507-13B2099B9634}" destId="{91BEB71C-2551-4D8D-A209-EE90BCC42645}" srcOrd="0" destOrd="1" presId="urn:microsoft.com/office/officeart/2005/8/layout/pList2#3"/>
    <dgm:cxn modelId="{961856E9-6063-4169-BE9D-3156BE4DD3A6}" type="presParOf" srcId="{6C00FD0B-133C-4CFC-89B2-7BC98BF5CB7D}" destId="{0756C307-CF1C-48F8-A378-F5687E1757D7}" srcOrd="0" destOrd="0" presId="urn:microsoft.com/office/officeart/2005/8/layout/pList2#3"/>
    <dgm:cxn modelId="{4176222F-3580-45AE-A841-3395A2530A68}" type="presParOf" srcId="{6C00FD0B-133C-4CFC-89B2-7BC98BF5CB7D}" destId="{32E51F9C-94C5-4579-8B54-3B8FFC0E49BA}" srcOrd="1" destOrd="0" presId="urn:microsoft.com/office/officeart/2005/8/layout/pList2#3"/>
    <dgm:cxn modelId="{519E3BE4-0DC3-4FB0-8C05-61063BD6E25C}" type="presParOf" srcId="{32E51F9C-94C5-4579-8B54-3B8FFC0E49BA}" destId="{1E1C36C8-EAA6-4C2C-8E24-CCCA3C3B34A6}" srcOrd="0" destOrd="0" presId="urn:microsoft.com/office/officeart/2005/8/layout/pList2#3"/>
    <dgm:cxn modelId="{26DEB620-D159-4EE7-8F62-863971517CF3}" type="presParOf" srcId="{1E1C36C8-EAA6-4C2C-8E24-CCCA3C3B34A6}" destId="{07F0E6A2-4B2A-478F-8CD3-262D5899A913}" srcOrd="0" destOrd="0" presId="urn:microsoft.com/office/officeart/2005/8/layout/pList2#3"/>
    <dgm:cxn modelId="{E0B25419-9B17-4E2D-9C0C-FBCF5CADD178}" type="presParOf" srcId="{1E1C36C8-EAA6-4C2C-8E24-CCCA3C3B34A6}" destId="{E8BEAB60-AF51-4E31-B57F-EDB6B27AC7A4}" srcOrd="1" destOrd="0" presId="urn:microsoft.com/office/officeart/2005/8/layout/pList2#3"/>
    <dgm:cxn modelId="{71411B87-592E-4A44-8177-D2D45FD69840}" type="presParOf" srcId="{1E1C36C8-EAA6-4C2C-8E24-CCCA3C3B34A6}" destId="{EAE192CF-B25B-48E6-95A6-3D44836CC7B6}" srcOrd="2" destOrd="0" presId="urn:microsoft.com/office/officeart/2005/8/layout/pList2#3"/>
    <dgm:cxn modelId="{99688EF5-305A-4C21-9433-8AE46160AFFA}" type="presParOf" srcId="{32E51F9C-94C5-4579-8B54-3B8FFC0E49BA}" destId="{004641AB-D9E7-4479-A008-F67D380A95E7}" srcOrd="1" destOrd="0" presId="urn:microsoft.com/office/officeart/2005/8/layout/pList2#3"/>
    <dgm:cxn modelId="{3B7C2CFC-8F72-488A-8299-57BA2D3D2B22}" type="presParOf" srcId="{32E51F9C-94C5-4579-8B54-3B8FFC0E49BA}" destId="{0EDA8559-6638-4C46-B96F-3DB77F63E568}" srcOrd="2" destOrd="0" presId="urn:microsoft.com/office/officeart/2005/8/layout/pList2#3"/>
    <dgm:cxn modelId="{804D4CD1-D3C4-4DE8-82F0-DD8C75EB1BD2}" type="presParOf" srcId="{0EDA8559-6638-4C46-B96F-3DB77F63E568}" destId="{91BEB71C-2551-4D8D-A209-EE90BCC42645}" srcOrd="0" destOrd="0" presId="urn:microsoft.com/office/officeart/2005/8/layout/pList2#3"/>
    <dgm:cxn modelId="{FC86D6BE-3287-4CD4-AB88-54C90CC145F6}" type="presParOf" srcId="{0EDA8559-6638-4C46-B96F-3DB77F63E568}" destId="{BDF99EAC-D8DC-4034-A6A0-A6333C8C77F7}" srcOrd="1" destOrd="0" presId="urn:microsoft.com/office/officeart/2005/8/layout/pList2#3"/>
    <dgm:cxn modelId="{3C990862-51BF-4FA3-8B67-204EAA57144B}" type="presParOf" srcId="{0EDA8559-6638-4C46-B96F-3DB77F63E568}" destId="{E5124A93-86D6-472C-B8DF-44F75A12181D}"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94620-DCDA-7943-8F84-FC052C091A95}" type="datetimeFigureOut">
              <a:rPr lang="en-US" smtClean="0"/>
              <a:t>4/12/2018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7872E-8146-1047-9742-91CA96817E90}" type="slidenum">
              <a:rPr lang="en-US" smtClean="0"/>
              <a:t>‹#›</a:t>
            </a:fld>
            <a:endParaRPr lang="en-US"/>
          </a:p>
        </p:txBody>
      </p:sp>
    </p:spTree>
    <p:extLst>
      <p:ext uri="{BB962C8B-B14F-4D97-AF65-F5344CB8AC3E}">
        <p14:creationId xmlns:p14="http://schemas.microsoft.com/office/powerpoint/2010/main" val="4091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24F7-DF01-D944-B06C-149A270FC16C}"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C0F5-3A21-1842-B46F-8388C5D8C6F6}" type="slidenum">
              <a:rPr lang="en-US" smtClean="0"/>
              <a:t>‹#›</a:t>
            </a:fld>
            <a:endParaRPr lang="en-US"/>
          </a:p>
        </p:txBody>
      </p:sp>
    </p:spTree>
    <p:extLst>
      <p:ext uri="{BB962C8B-B14F-4D97-AF65-F5344CB8AC3E}">
        <p14:creationId xmlns:p14="http://schemas.microsoft.com/office/powerpoint/2010/main" val="159183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lla-kwikmed.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c.gov/nchs/data/nvsr/nvsr63/nvsr63_0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mailto:pill4us@nwlc.org"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ncbi.nlm.nih.gov.elibrary.aecom.yu.edu/entrez/utils/fref.fcgi?PrId=3051&amp;itool=AbstractPlus-def&amp;uid=16135577&amp;db=pubmed&amp;url=http://www.greenjournal.org/cgi/pmidlookup?view=long&amp;pmid=16135577" TargetMode="External"/><Relationship Id="rId2" Type="http://schemas.openxmlformats.org/officeDocument/2006/relationships/slide" Target="../slides/slide95.xml"/><Relationship Id="rId1" Type="http://schemas.openxmlformats.org/officeDocument/2006/relationships/notesMaster" Target="../notesMasters/notesMaster1.xml"/><Relationship Id="rId5" Type="http://schemas.openxmlformats.org/officeDocument/2006/relationships/hyperlink" Target="http://www.ncbi.nlm.nih.gov.elibrary.aecom.yu.edu/entrez/utils/fref.fcgi?PrId=3048&amp;itool=AbstractPlus-def&amp;uid=15050984&amp;db=pubmed&amp;url=http://linkinghub.elsevier.com/retrieve/pii/S1083318803002420" TargetMode="External"/><Relationship Id="rId4" Type="http://schemas.openxmlformats.org/officeDocument/2006/relationships/hyperlink" Target="http://www.ncbi.nlm.nih.gov.elibrary.aecom.yu.edu/entrez/utils/fref.fcgi?PrId=3051&amp;itool=AbstractPlus-def&amp;uid=15632336&amp;db=pubmed&amp;url=http://jama.ama-assn.org/cgi/pmidlookup?view=long&amp;pmid=15632336"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2166194-F15F-4647-AC91-7D2737749918}" type="slidenum">
              <a:rPr lang="en-US"/>
              <a:pPr/>
              <a:t>2</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8534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60B8BB1-F596-4246-AED5-F2344F4DCA09}" type="slidenum">
              <a:rPr lang="en-US"/>
              <a:pPr/>
              <a:t>11</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t>Source:</a:t>
            </a:r>
          </a:p>
          <a:p>
            <a:pPr eaLnBrk="1" hangingPunct="1"/>
            <a:r>
              <a:rPr lang="en-US"/>
              <a:t>Nanda K. Contraceptive Patch and Vaginal Contraceptive Ring. In: Hatcher RA, Trussell J, Nelson A, Cates W, Stewart F, Kowal D. (editors) </a:t>
            </a:r>
            <a:r>
              <a:rPr lang="en-US" i="1"/>
              <a:t>Contraceptive Technology</a:t>
            </a:r>
            <a:r>
              <a:rPr lang="en-US"/>
              <a:t>, 19th revised edition. New York: Ardent Media, 2007.</a:t>
            </a:r>
          </a:p>
          <a:p>
            <a:pPr eaLnBrk="1" hangingPunct="1"/>
            <a:endParaRPr lang="en-US"/>
          </a:p>
        </p:txBody>
      </p:sp>
    </p:spTree>
    <p:extLst>
      <p:ext uri="{BB962C8B-B14F-4D97-AF65-F5344CB8AC3E}">
        <p14:creationId xmlns:p14="http://schemas.microsoft.com/office/powerpoint/2010/main" val="81913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09149D0-8CBA-400E-A175-93DB741ABD8F}" type="slidenum">
              <a:rPr lang="en-US"/>
              <a:pPr/>
              <a:t>12</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316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7E3F668F-728B-4623-9BC9-B2DD27C28CFD}" type="slidenum">
              <a:rPr lang="en-US"/>
              <a:pPr/>
              <a:t>13</a:t>
            </a:fld>
            <a:endParaRPr lang="en-US" dirty="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marL="171689" indent="-171689" eaLnBrk="1" hangingPunct="1">
              <a:lnSpc>
                <a:spcPct val="60000"/>
              </a:lnSpc>
              <a:buFont typeface="Arial" panose="020B0604020202020204" pitchFamily="34" charset="0"/>
              <a:buChar char="•"/>
            </a:pPr>
            <a:r>
              <a:rPr lang="en-US" sz="600" dirty="0">
                <a:cs typeface="Arial" pitchFamily="34" charset="0"/>
              </a:rPr>
              <a:t>Emergency contraception is recommended for all women at risk for unintended pregnancy. </a:t>
            </a:r>
          </a:p>
          <a:p>
            <a:pPr marL="171689" indent="-171689">
              <a:buFont typeface="Arial" panose="020B0604020202020204" pitchFamily="34" charset="0"/>
              <a:buChar char="•"/>
            </a:pPr>
            <a:r>
              <a:rPr lang="en-US" sz="800" dirty="0"/>
              <a:t>There are several options for EC in the U.S. which include </a:t>
            </a:r>
            <a:r>
              <a:rPr lang="en-US" sz="800" dirty="0" err="1"/>
              <a:t>levonorgestrel</a:t>
            </a:r>
            <a:r>
              <a:rPr lang="en-US" sz="800" dirty="0"/>
              <a:t> or “</a:t>
            </a:r>
            <a:r>
              <a:rPr lang="en-US" sz="800" dirty="0" err="1"/>
              <a:t>levo</a:t>
            </a:r>
            <a:r>
              <a:rPr lang="en-US" sz="800" dirty="0"/>
              <a:t>” pills, </a:t>
            </a:r>
            <a:r>
              <a:rPr lang="en-US" sz="800" dirty="0" err="1"/>
              <a:t>ulipristal</a:t>
            </a:r>
            <a:r>
              <a:rPr lang="en-US" sz="800" dirty="0"/>
              <a:t> acetate or </a:t>
            </a:r>
            <a:r>
              <a:rPr lang="en-US" sz="800" dirty="0" err="1"/>
              <a:t>ella</a:t>
            </a:r>
            <a:r>
              <a:rPr lang="en-US" sz="800" baseline="30000" dirty="0"/>
              <a:t>®</a:t>
            </a:r>
            <a:r>
              <a:rPr lang="en-US" sz="800" dirty="0"/>
              <a:t>, and the Copper IUD.  </a:t>
            </a:r>
          </a:p>
          <a:p>
            <a:pPr marL="171689" indent="-171689">
              <a:buFont typeface="Arial" panose="020B0604020202020204" pitchFamily="34" charset="0"/>
              <a:buChar char="•"/>
            </a:pPr>
            <a:r>
              <a:rPr lang="en-US" sz="800" dirty="0" err="1"/>
              <a:t>Levo</a:t>
            </a:r>
            <a:r>
              <a:rPr lang="en-US" sz="800" dirty="0"/>
              <a:t> EC is the most well known and available form of EC here in the U.S. Current </a:t>
            </a:r>
            <a:r>
              <a:rPr lang="en-US" sz="800" dirty="0" err="1"/>
              <a:t>Levo</a:t>
            </a:r>
            <a:r>
              <a:rPr lang="en-US" sz="800" dirty="0"/>
              <a:t> products include Plan B</a:t>
            </a:r>
            <a:r>
              <a:rPr lang="en-US" sz="800" baseline="30000" dirty="0"/>
              <a:t>®</a:t>
            </a:r>
            <a:r>
              <a:rPr lang="en-US" sz="800" dirty="0"/>
              <a:t>, Plan B One-Step</a:t>
            </a:r>
            <a:r>
              <a:rPr lang="en-US" sz="800" baseline="30000" dirty="0"/>
              <a:t>®</a:t>
            </a:r>
            <a:r>
              <a:rPr lang="en-US" sz="800" dirty="0"/>
              <a:t> and Next Choice™. </a:t>
            </a:r>
          </a:p>
          <a:p>
            <a:pPr marL="171689" indent="-171689">
              <a:buFont typeface="Arial" panose="020B0604020202020204" pitchFamily="34" charset="0"/>
              <a:buChar char="•"/>
            </a:pPr>
            <a:r>
              <a:rPr lang="en-US" sz="800" dirty="0" err="1"/>
              <a:t>Levo</a:t>
            </a:r>
            <a:r>
              <a:rPr lang="en-US" sz="800" dirty="0"/>
              <a:t> EC has been available over the counter to young men and women that are age 17 or older over the last few years, in 2013 Plan B One-Step became available OTC regardless of age or point of sale.  </a:t>
            </a:r>
          </a:p>
          <a:p>
            <a:pPr marL="171689" indent="-171689">
              <a:buFont typeface="Arial" panose="020B0604020202020204" pitchFamily="34" charset="0"/>
              <a:buChar char="•"/>
            </a:pPr>
            <a:r>
              <a:rPr lang="en-US" sz="800" dirty="0"/>
              <a:t>Other generic versions of EC were not approved OTC, however this may happen very soon.</a:t>
            </a:r>
          </a:p>
          <a:p>
            <a:pPr marL="171689" indent="-171689">
              <a:buFont typeface="Arial" panose="020B0604020202020204" pitchFamily="34" charset="0"/>
              <a:buChar char="•"/>
            </a:pPr>
            <a:r>
              <a:rPr lang="en-US" sz="800" dirty="0"/>
              <a:t>The generic pill still requires that individuals present age identification, which effectively discriminates against populations less like to have identification. While significant gains have been made, much remains to be done to achieve universal access to EC.  </a:t>
            </a:r>
          </a:p>
          <a:p>
            <a:pPr marL="171689" indent="-171689">
              <a:buFont typeface="Arial" panose="020B0604020202020204" pitchFamily="34" charset="0"/>
              <a:buChar char="•"/>
            </a:pPr>
            <a:r>
              <a:rPr lang="en-US" sz="800" dirty="0"/>
              <a:t>As medical providers, it is important to be aware of which pharmacies carry Plan B One-Step and whether or not it is easily accessible to teens.   </a:t>
            </a:r>
          </a:p>
          <a:p>
            <a:pPr marL="171689" indent="-171689">
              <a:buFont typeface="Arial" panose="020B0604020202020204" pitchFamily="34" charset="0"/>
              <a:buChar char="•"/>
            </a:pPr>
            <a:r>
              <a:rPr lang="en-US" sz="800" dirty="0"/>
              <a:t>It is important to note that the WHO states that “there are no situations in which the risks of using EC outweigh the benefits and there are documented studies that show that </a:t>
            </a:r>
            <a:r>
              <a:rPr lang="en-US" sz="800" dirty="0" err="1"/>
              <a:t>Levo</a:t>
            </a:r>
            <a:r>
              <a:rPr lang="en-US" sz="800" dirty="0"/>
              <a:t> EC will not disrupt or harm an existing pregnancy, it has also been tested and proven to be safe in adolescents specifically.</a:t>
            </a:r>
          </a:p>
          <a:p>
            <a:pPr marL="171689" indent="-171689" eaLnBrk="1" hangingPunct="1">
              <a:buFont typeface="Arial" panose="020B0604020202020204" pitchFamily="34" charset="0"/>
              <a:buChar char="•"/>
            </a:pPr>
            <a:r>
              <a:rPr lang="en-US" sz="800" dirty="0"/>
              <a:t>OTC cost is $35 (Next Choice) to $50 (Plan B One-Step) at CVS</a:t>
            </a:r>
          </a:p>
          <a:p>
            <a:pPr marL="171689" indent="-171689" eaLnBrk="1" hangingPunct="1">
              <a:buFont typeface="Arial" panose="020B0604020202020204" pitchFamily="34" charset="0"/>
              <a:buChar char="•"/>
            </a:pPr>
            <a:r>
              <a:rPr lang="en-US" sz="800" dirty="0"/>
              <a:t>The most effective method of EC is the Copper IUD. Wherever possible this would be the first line method.</a:t>
            </a:r>
          </a:p>
          <a:p>
            <a:pPr marL="233268" indent="-233268" eaLnBrk="1" hangingPunct="1">
              <a:lnSpc>
                <a:spcPct val="60000"/>
              </a:lnSpc>
              <a:buFontTx/>
              <a:buChar char="•"/>
            </a:pPr>
            <a:endParaRPr lang="en-US" sz="600" dirty="0">
              <a:cs typeface="Arial" pitchFamily="34" charset="0"/>
            </a:endParaRPr>
          </a:p>
          <a:p>
            <a:pPr marL="233268" indent="-233268" eaLnBrk="1" hangingPunct="1">
              <a:lnSpc>
                <a:spcPct val="60000"/>
              </a:lnSpc>
              <a:buFontTx/>
              <a:buChar char="•"/>
            </a:pPr>
            <a:endParaRPr lang="en-US" sz="600" dirty="0">
              <a:cs typeface="Arial" pitchFamily="34" charset="0"/>
            </a:endParaRPr>
          </a:p>
          <a:p>
            <a:pPr marL="233268" indent="-233268" eaLnBrk="1" hangingPunct="1">
              <a:lnSpc>
                <a:spcPct val="60000"/>
              </a:lnSpc>
              <a:buFontTx/>
              <a:buChar char="•"/>
            </a:pPr>
            <a:endParaRPr lang="en-US" sz="600" dirty="0">
              <a:cs typeface="Arial" pitchFamily="34" charset="0"/>
            </a:endParaRPr>
          </a:p>
          <a:p>
            <a:pPr marL="233268" indent="-233268" eaLnBrk="1" hangingPunct="1">
              <a:lnSpc>
                <a:spcPct val="60000"/>
              </a:lnSpc>
              <a:buFontTx/>
              <a:buChar char="•"/>
            </a:pPr>
            <a:r>
              <a:rPr lang="en-US" sz="600" dirty="0">
                <a:cs typeface="Arial" pitchFamily="34" charset="0"/>
              </a:rPr>
              <a:t>It’s used to prevent pregnancy after sex</a:t>
            </a:r>
          </a:p>
          <a:p>
            <a:pPr marL="629528" lvl="1" indent="-171689" eaLnBrk="1" hangingPunct="1">
              <a:lnSpc>
                <a:spcPct val="60000"/>
              </a:lnSpc>
              <a:buFont typeface="Arial" panose="020B0604020202020204" pitchFamily="34" charset="0"/>
              <a:buChar char="•"/>
            </a:pPr>
            <a:r>
              <a:rPr lang="en-US" sz="600" dirty="0">
                <a:cs typeface="Arial" pitchFamily="34" charset="0"/>
              </a:rPr>
              <a:t>Regimen:</a:t>
            </a:r>
          </a:p>
          <a:p>
            <a:pPr marL="1157006" lvl="2" indent="-233268" eaLnBrk="1" hangingPunct="1">
              <a:lnSpc>
                <a:spcPct val="60000"/>
              </a:lnSpc>
              <a:buFontTx/>
              <a:buChar char="•"/>
            </a:pPr>
            <a:r>
              <a:rPr lang="en-US" sz="600" dirty="0">
                <a:cs typeface="Arial" pitchFamily="34" charset="0"/>
              </a:rPr>
              <a:t>Plan B One-Step: high-dose progestin-only pill (approved specifically for EC) approved by FDA in July 2009</a:t>
            </a:r>
          </a:p>
          <a:p>
            <a:pPr marL="1623544" lvl="3" indent="-233268" eaLnBrk="1" hangingPunct="1">
              <a:lnSpc>
                <a:spcPct val="60000"/>
              </a:lnSpc>
              <a:buFontTx/>
              <a:buChar char="•"/>
            </a:pPr>
            <a:r>
              <a:rPr lang="en-US" sz="600" b="1" dirty="0">
                <a:solidFill>
                  <a:srgbClr val="FFFF00"/>
                </a:solidFill>
                <a:cs typeface="Arial" pitchFamily="34" charset="0"/>
              </a:rPr>
              <a:t>The original Plan B manufacturer, </a:t>
            </a:r>
            <a:r>
              <a:rPr lang="en-US" sz="600" b="1" dirty="0" err="1">
                <a:solidFill>
                  <a:srgbClr val="FFFF00"/>
                </a:solidFill>
                <a:cs typeface="Arial" pitchFamily="34" charset="0"/>
              </a:rPr>
              <a:t>Teva</a:t>
            </a:r>
            <a:r>
              <a:rPr lang="en-US" sz="600" b="1" dirty="0">
                <a:solidFill>
                  <a:srgbClr val="FFFF00"/>
                </a:solidFill>
                <a:cs typeface="Arial" pitchFamily="34" charset="0"/>
              </a:rPr>
              <a:t>, discontinued 2 pill product. Now—Take 1 tablet within 72 hours (3 days) after unprotected sex or contraceptive failure</a:t>
            </a:r>
          </a:p>
          <a:p>
            <a:pPr marL="1157006" lvl="2" indent="-233268" eaLnBrk="1" hangingPunct="1">
              <a:lnSpc>
                <a:spcPct val="60000"/>
              </a:lnSpc>
              <a:buFontTx/>
              <a:buChar char="•"/>
            </a:pPr>
            <a:r>
              <a:rPr lang="en-US" sz="600" dirty="0">
                <a:cs typeface="Arial" pitchFamily="34" charset="0"/>
              </a:rPr>
              <a:t>Generic two pill formulation (approved by FDA 2009): Take 2 tablets within 120 hours (5 days) after unprotected sex or contraceptive failure</a:t>
            </a:r>
          </a:p>
          <a:p>
            <a:pPr marL="1157006" lvl="2" indent="-233268" eaLnBrk="1" hangingPunct="1">
              <a:lnSpc>
                <a:spcPct val="60000"/>
              </a:lnSpc>
              <a:buFontTx/>
              <a:buChar char="•"/>
            </a:pPr>
            <a:r>
              <a:rPr lang="en-US" sz="600" dirty="0">
                <a:cs typeface="Arial" pitchFamily="34" charset="0"/>
              </a:rPr>
              <a:t>Oral contraceptives used for EC: Regimen varies by product (The </a:t>
            </a:r>
            <a:r>
              <a:rPr lang="en-US" sz="600" dirty="0" err="1">
                <a:cs typeface="Arial" pitchFamily="34" charset="0"/>
              </a:rPr>
              <a:t>Yuzpe</a:t>
            </a:r>
            <a:r>
              <a:rPr lang="en-US" sz="600" dirty="0">
                <a:cs typeface="Arial" pitchFamily="34" charset="0"/>
              </a:rPr>
              <a:t> Regimen</a:t>
            </a:r>
            <a:r>
              <a:rPr lang="en-US" sz="600" baseline="0" dirty="0">
                <a:cs typeface="Arial" pitchFamily="34" charset="0"/>
              </a:rPr>
              <a:t> is</a:t>
            </a:r>
            <a:r>
              <a:rPr lang="en-US" sz="600" dirty="0">
                <a:cs typeface="Arial" pitchFamily="34" charset="0"/>
              </a:rPr>
              <a:t> becoming a historical detail. Hopefully not easily tolerated)</a:t>
            </a:r>
          </a:p>
          <a:p>
            <a:pPr marL="1157006" lvl="2" indent="-233268" eaLnBrk="1" hangingPunct="1">
              <a:lnSpc>
                <a:spcPct val="60000"/>
              </a:lnSpc>
              <a:buFontTx/>
              <a:buChar char="•"/>
            </a:pPr>
            <a:r>
              <a:rPr lang="en-US" sz="600" dirty="0">
                <a:cs typeface="Arial" pitchFamily="34" charset="0"/>
              </a:rPr>
              <a:t>Copper-T IUD: Insertion within 5 days after unprotected intercourse (</a:t>
            </a:r>
            <a:r>
              <a:rPr lang="en-US" sz="600" dirty="0" err="1">
                <a:cs typeface="Arial" pitchFamily="34" charset="0"/>
              </a:rPr>
              <a:t>Mirena</a:t>
            </a:r>
            <a:r>
              <a:rPr lang="en-US" sz="600" baseline="30000" dirty="0">
                <a:cs typeface="Arial" pitchFamily="34" charset="0"/>
              </a:rPr>
              <a:t>®</a:t>
            </a:r>
            <a:r>
              <a:rPr lang="en-US" sz="600" dirty="0">
                <a:cs typeface="Arial" pitchFamily="34" charset="0"/>
              </a:rPr>
              <a:t> should NOT be used as EC)</a:t>
            </a:r>
          </a:p>
          <a:p>
            <a:pPr marL="1157006" lvl="2" indent="-233268" eaLnBrk="1" hangingPunct="1">
              <a:lnSpc>
                <a:spcPct val="60000"/>
              </a:lnSpc>
              <a:buFont typeface="Arial" panose="020B0604020202020204" pitchFamily="34" charset="0"/>
              <a:buChar char="•"/>
            </a:pPr>
            <a:r>
              <a:rPr lang="en-US" sz="600" dirty="0" err="1">
                <a:cs typeface="Arial" pitchFamily="34" charset="0"/>
              </a:rPr>
              <a:t>ella</a:t>
            </a:r>
            <a:r>
              <a:rPr lang="en-US" sz="600" dirty="0">
                <a:cs typeface="Arial" pitchFamily="34" charset="0"/>
              </a:rPr>
              <a:t>: </a:t>
            </a:r>
            <a:r>
              <a:rPr lang="en-US" sz="600" dirty="0" err="1">
                <a:cs typeface="Arial" pitchFamily="34" charset="0"/>
              </a:rPr>
              <a:t>ulipristal</a:t>
            </a:r>
            <a:r>
              <a:rPr lang="en-US" sz="600" dirty="0">
                <a:cs typeface="Arial" pitchFamily="34" charset="0"/>
              </a:rPr>
              <a:t> acetate, Progesterone agonist/antagonist, FDA approved 2010, efficacy does not wane up to 5 days (120 hours), only prescription, not indicated of known/suspected pregnancy. May also work by preventing implantation. 2.2% pregnancy rate compared to 5.5 percent (48–120 hours)</a:t>
            </a:r>
          </a:p>
          <a:p>
            <a:pPr marL="699806" lvl="1" indent="-233268" eaLnBrk="1" hangingPunct="1">
              <a:lnSpc>
                <a:spcPct val="60000"/>
              </a:lnSpc>
            </a:pPr>
            <a:endParaRPr lang="en-US" sz="600" dirty="0">
              <a:cs typeface="Arial" pitchFamily="34" charset="0"/>
            </a:endParaRPr>
          </a:p>
          <a:p>
            <a:pPr marL="233268" indent="-233268" eaLnBrk="1" hangingPunct="1">
              <a:lnSpc>
                <a:spcPct val="60000"/>
              </a:lnSpc>
              <a:buFontTx/>
              <a:buChar char="•"/>
            </a:pPr>
            <a:endParaRPr lang="en-US" dirty="0"/>
          </a:p>
          <a:p>
            <a:pPr eaLnBrk="1" hangingPunct="1"/>
            <a:r>
              <a:rPr lang="en-US" dirty="0"/>
              <a:t>Today most formulations of emergency contraception come in a single dose product. Advise patients that if they take a 2-dose product, such as the original Plan B, it is preferable to take both doses at once.</a:t>
            </a:r>
          </a:p>
        </p:txBody>
      </p:sp>
    </p:spTree>
    <p:extLst>
      <p:ext uri="{BB962C8B-B14F-4D97-AF65-F5344CB8AC3E}">
        <p14:creationId xmlns:p14="http://schemas.microsoft.com/office/powerpoint/2010/main" val="12452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dirty="0">
                <a:ea typeface="ＭＳ Ｐゴシック" pitchFamily="34" charset="-128"/>
              </a:rPr>
              <a:t>Plan B </a:t>
            </a:r>
            <a:r>
              <a:rPr lang="en-US" dirty="0" err="1">
                <a:ea typeface="ＭＳ Ｐゴシック" pitchFamily="34" charset="-128"/>
              </a:rPr>
              <a:t>OneStep</a:t>
            </a:r>
            <a:r>
              <a:rPr lang="en-US" dirty="0">
                <a:ea typeface="ＭＳ Ｐゴシック" pitchFamily="34" charset="-128"/>
              </a:rPr>
              <a:t>:</a:t>
            </a:r>
          </a:p>
          <a:p>
            <a:pPr eaLnBrk="1" hangingPunct="1">
              <a:buFontTx/>
              <a:buChar char="-"/>
            </a:pPr>
            <a:r>
              <a:rPr lang="en-US" dirty="0">
                <a:ea typeface="ＭＳ Ｐゴシック" pitchFamily="34" charset="-128"/>
              </a:rPr>
              <a:t>1 tablet, 1.5 mg </a:t>
            </a:r>
            <a:r>
              <a:rPr lang="en-US" dirty="0" err="1">
                <a:ea typeface="ＭＳ Ｐゴシック" pitchFamily="34" charset="-128"/>
              </a:rPr>
              <a:t>levonorgestrel</a:t>
            </a:r>
            <a:endParaRPr lang="en-US" dirty="0">
              <a:ea typeface="ＭＳ Ｐゴシック" pitchFamily="34" charset="-128"/>
            </a:endParaRPr>
          </a:p>
          <a:p>
            <a:pPr eaLnBrk="1" hangingPunct="1">
              <a:buFontTx/>
              <a:buChar char="-"/>
            </a:pPr>
            <a:r>
              <a:rPr lang="en-US" dirty="0">
                <a:ea typeface="ＭＳ Ｐゴシック" pitchFamily="34" charset="-128"/>
              </a:rPr>
              <a:t>Manufactured by </a:t>
            </a:r>
            <a:r>
              <a:rPr lang="en-US" dirty="0" err="1">
                <a:ea typeface="ＭＳ Ｐゴシック" pitchFamily="34" charset="-128"/>
              </a:rPr>
              <a:t>Teva</a:t>
            </a:r>
            <a:r>
              <a:rPr lang="en-US" dirty="0">
                <a:ea typeface="ＭＳ Ｐゴシック" pitchFamily="34" charset="-128"/>
              </a:rPr>
              <a:t> </a:t>
            </a:r>
            <a:r>
              <a:rPr lang="en-US" dirty="0" err="1">
                <a:ea typeface="ＭＳ Ｐゴシック" pitchFamily="34" charset="-128"/>
              </a:rPr>
              <a:t>Pharmeceuticals</a:t>
            </a:r>
            <a:endParaRPr lang="en-US" dirty="0">
              <a:ea typeface="ＭＳ Ｐゴシック" pitchFamily="34" charset="-128"/>
            </a:endParaRPr>
          </a:p>
          <a:p>
            <a:pPr eaLnBrk="1" hangingPunct="1">
              <a:buFontTx/>
              <a:buChar char="-"/>
            </a:pPr>
            <a:r>
              <a:rPr lang="en-US" dirty="0">
                <a:ea typeface="ＭＳ Ｐゴシック" pitchFamily="34" charset="-128"/>
              </a:rPr>
              <a:t>Currently available in pharmacies and health centers</a:t>
            </a:r>
          </a:p>
          <a:p>
            <a:pPr eaLnBrk="1" hangingPunct="1">
              <a:buFontTx/>
              <a:buChar char="-"/>
            </a:pPr>
            <a:r>
              <a:rPr lang="en-US" dirty="0">
                <a:ea typeface="ＭＳ Ｐゴシック" pitchFamily="34" charset="-128"/>
              </a:rPr>
              <a:t>0–120 hours (Less effective between</a:t>
            </a:r>
            <a:r>
              <a:rPr lang="en-US" baseline="0" dirty="0">
                <a:ea typeface="ＭＳ Ｐゴシック" pitchFamily="34" charset="-128"/>
              </a:rPr>
              <a:t> 72 and 120 hours and may be less effective for women with BMI &gt;30kg/m²)</a:t>
            </a:r>
            <a:endParaRPr lang="en-US" dirty="0">
              <a:ea typeface="ＭＳ Ｐゴシック" pitchFamily="34" charset="-128"/>
            </a:endParaRPr>
          </a:p>
          <a:p>
            <a:pPr eaLnBrk="1" hangingPunct="1">
              <a:buFontTx/>
              <a:buChar char="-"/>
            </a:pPr>
            <a:r>
              <a:rPr lang="en-US" dirty="0">
                <a:ea typeface="ＭＳ Ｐゴシック" pitchFamily="34" charset="-128"/>
              </a:rPr>
              <a:t>Mechanism of action: (1) prevents ovulation and fertilization, (2) may inhibit implantation, not effective once implantation has begun. </a:t>
            </a:r>
          </a:p>
          <a:p>
            <a:pPr eaLnBrk="1" hangingPunct="1">
              <a:buFontTx/>
              <a:buChar char="-"/>
            </a:pPr>
            <a:r>
              <a:rPr lang="en-US" dirty="0">
                <a:ea typeface="ＭＳ Ｐゴシック" pitchFamily="34" charset="-128"/>
              </a:rPr>
              <a:t>Costs about $35–$60</a:t>
            </a:r>
          </a:p>
          <a:p>
            <a:pPr eaLnBrk="1" hangingPunct="1">
              <a:buFontTx/>
              <a:buNone/>
            </a:pPr>
            <a:r>
              <a:rPr lang="en-US" dirty="0">
                <a:ea typeface="ＭＳ Ｐゴシック" pitchFamily="34" charset="-128"/>
              </a:rPr>
              <a:t>Source: </a:t>
            </a:r>
            <a:r>
              <a:rPr lang="en-US" dirty="0" err="1">
                <a:ea typeface="ＭＳ Ｐゴシック" pitchFamily="34" charset="-128"/>
              </a:rPr>
              <a:t>Glasier</a:t>
            </a:r>
            <a:r>
              <a:rPr lang="en-US" dirty="0">
                <a:ea typeface="ＭＳ Ｐゴシック" pitchFamily="34" charset="-128"/>
              </a:rPr>
              <a:t>, A., Cameron,</a:t>
            </a:r>
            <a:r>
              <a:rPr lang="en-US" baseline="0" dirty="0">
                <a:ea typeface="ＭＳ Ｐゴシック" pitchFamily="34" charset="-128"/>
              </a:rPr>
              <a:t> S.T., Blithe, D., </a:t>
            </a:r>
            <a:r>
              <a:rPr lang="en-US" baseline="0" dirty="0" err="1">
                <a:ea typeface="ＭＳ Ｐゴシック" pitchFamily="34" charset="-128"/>
              </a:rPr>
              <a:t>Scherrer</a:t>
            </a:r>
            <a:r>
              <a:rPr lang="en-US" baseline="0" dirty="0">
                <a:ea typeface="ＭＳ Ｐゴシック" pitchFamily="34" charset="-128"/>
              </a:rPr>
              <a:t>, B., </a:t>
            </a:r>
            <a:r>
              <a:rPr lang="en-US" baseline="0" dirty="0" err="1">
                <a:ea typeface="ＭＳ Ｐゴシック" pitchFamily="34" charset="-128"/>
              </a:rPr>
              <a:t>Mathe</a:t>
            </a:r>
            <a:r>
              <a:rPr lang="en-US" baseline="0" dirty="0">
                <a:ea typeface="ＭＳ Ｐゴシック" pitchFamily="34" charset="-128"/>
              </a:rPr>
              <a:t>, H., Levy, D., et al. (2011). Can we identify women at risk of pregnancy despite using emergency contraception? Data from randomized trials of </a:t>
            </a:r>
            <a:r>
              <a:rPr lang="en-US" baseline="0" dirty="0" err="1">
                <a:ea typeface="ＭＳ Ｐゴシック" pitchFamily="34" charset="-128"/>
              </a:rPr>
              <a:t>ulipristal</a:t>
            </a:r>
            <a:r>
              <a:rPr lang="en-US" baseline="0" dirty="0">
                <a:ea typeface="ＭＳ Ｐゴシック" pitchFamily="34" charset="-128"/>
              </a:rPr>
              <a:t> acetate and </a:t>
            </a:r>
            <a:r>
              <a:rPr lang="en-US" baseline="0" dirty="0" err="1">
                <a:ea typeface="ＭＳ Ｐゴシック" pitchFamily="34" charset="-128"/>
              </a:rPr>
              <a:t>levonorgestrel</a:t>
            </a:r>
            <a:r>
              <a:rPr lang="en-US" baseline="0" dirty="0">
                <a:ea typeface="ＭＳ Ｐゴシック" pitchFamily="34" charset="-128"/>
              </a:rPr>
              <a:t>. </a:t>
            </a:r>
            <a:r>
              <a:rPr lang="en-US" i="1" baseline="0" dirty="0">
                <a:ea typeface="ＭＳ Ｐゴシック" pitchFamily="34" charset="-128"/>
              </a:rPr>
              <a:t>Contraception, 84(4</a:t>
            </a:r>
            <a:r>
              <a:rPr lang="en-US" baseline="0" dirty="0">
                <a:ea typeface="ＭＳ Ｐゴシック" pitchFamily="34" charset="-128"/>
              </a:rPr>
              <a:t>), 363-367.</a:t>
            </a:r>
          </a:p>
          <a:p>
            <a:pPr eaLnBrk="1" hangingPunct="1">
              <a:buFontTx/>
              <a:buNone/>
            </a:pPr>
            <a:r>
              <a:rPr lang="en-US" baseline="0" dirty="0">
                <a:ea typeface="ＭＳ Ｐゴシック" pitchFamily="34" charset="-128"/>
              </a:rPr>
              <a:t>Source: Reproductive Health Technologies Project. (2013). Frequently Asked Questions: The Impact of Weight on Efficacy of Emergency Contraception. </a:t>
            </a:r>
            <a:endParaRPr lang="en-US" dirty="0">
              <a:ea typeface="ＭＳ Ｐゴシック" pitchFamily="34" charset="-128"/>
            </a:endParaRPr>
          </a:p>
          <a:p>
            <a:pPr eaLnBrk="1" hangingPunct="1">
              <a:buFontTx/>
              <a:buChar char="-"/>
            </a:pPr>
            <a:endParaRPr lang="en-US" dirty="0">
              <a:ea typeface="ＭＳ Ｐゴシック" pitchFamily="34" charset="-128"/>
            </a:endParaRPr>
          </a:p>
          <a:p>
            <a:pPr eaLnBrk="1" hangingPunct="1">
              <a:buFontTx/>
              <a:buChar char="-"/>
            </a:pPr>
            <a:r>
              <a:rPr lang="en-US" dirty="0" err="1">
                <a:ea typeface="ＭＳ Ｐゴシック" pitchFamily="34" charset="-128"/>
              </a:rPr>
              <a:t>ella</a:t>
            </a:r>
            <a:r>
              <a:rPr lang="en-US" dirty="0">
                <a:ea typeface="ＭＳ Ｐゴシック" pitchFamily="34" charset="-128"/>
              </a:rPr>
              <a:t>:</a:t>
            </a:r>
          </a:p>
          <a:p>
            <a:pPr eaLnBrk="1" hangingPunct="1">
              <a:buFontTx/>
              <a:buChar char="-"/>
            </a:pPr>
            <a:r>
              <a:rPr lang="en-US" dirty="0">
                <a:ea typeface="ＭＳ Ｐゴシック" pitchFamily="34" charset="-128"/>
              </a:rPr>
              <a:t>1 tablet 30 mg </a:t>
            </a:r>
            <a:r>
              <a:rPr lang="en-US" dirty="0" err="1">
                <a:ea typeface="ＭＳ Ｐゴシック" pitchFamily="34" charset="-128"/>
              </a:rPr>
              <a:t>ulipristal</a:t>
            </a:r>
            <a:r>
              <a:rPr lang="en-US" dirty="0">
                <a:ea typeface="ＭＳ Ｐゴシック" pitchFamily="34" charset="-128"/>
              </a:rPr>
              <a:t> acetate</a:t>
            </a:r>
          </a:p>
          <a:p>
            <a:pPr eaLnBrk="1" hangingPunct="1">
              <a:buFontTx/>
              <a:buChar char="-"/>
            </a:pPr>
            <a:r>
              <a:rPr lang="en-US" dirty="0">
                <a:ea typeface="ＭＳ Ｐゴシック" pitchFamily="34" charset="-128"/>
              </a:rPr>
              <a:t>Manufactured by Watson Pharmaceuticals</a:t>
            </a:r>
          </a:p>
          <a:p>
            <a:pPr eaLnBrk="1" hangingPunct="1">
              <a:buFontTx/>
              <a:buChar char="-"/>
            </a:pPr>
            <a:r>
              <a:rPr lang="en-US" dirty="0">
                <a:ea typeface="ＭＳ Ｐゴシック" pitchFamily="34" charset="-128"/>
              </a:rPr>
              <a:t>Available in health clinics</a:t>
            </a:r>
          </a:p>
          <a:p>
            <a:pPr eaLnBrk="1" hangingPunct="1">
              <a:buFontTx/>
              <a:buChar char="-"/>
            </a:pPr>
            <a:r>
              <a:rPr lang="en-US" dirty="0">
                <a:ea typeface="ＭＳ Ｐゴシック" pitchFamily="34" charset="-128"/>
              </a:rPr>
              <a:t>Single product labeled for prescription usage only</a:t>
            </a:r>
          </a:p>
          <a:p>
            <a:pPr eaLnBrk="1" hangingPunct="1">
              <a:buFontTx/>
              <a:buChar char="-"/>
            </a:pPr>
            <a:r>
              <a:rPr lang="en-US" dirty="0">
                <a:ea typeface="ＭＳ Ｐゴシック" pitchFamily="34" charset="-128"/>
              </a:rPr>
              <a:t>One tablet taken orally as soon as possible within 120 hours (5 days) after unprotected intercourse or a known or suspected contraceptive failure.</a:t>
            </a:r>
          </a:p>
          <a:p>
            <a:pPr eaLnBrk="1" hangingPunct="1">
              <a:buFontTx/>
              <a:buChar char="-"/>
            </a:pPr>
            <a:r>
              <a:rPr lang="en-US" dirty="0">
                <a:ea typeface="ＭＳ Ｐゴシック" pitchFamily="34" charset="-128"/>
              </a:rPr>
              <a:t>Mechanism of action: (1) inhibits or delays ovulation, (2) may inhibit implantation</a:t>
            </a:r>
          </a:p>
          <a:p>
            <a:pPr eaLnBrk="1" hangingPunct="1">
              <a:buFontTx/>
              <a:buChar char="-"/>
            </a:pPr>
            <a:r>
              <a:rPr lang="en-US" dirty="0">
                <a:ea typeface="ＭＳ Ｐゴシック" pitchFamily="34" charset="-128"/>
              </a:rPr>
              <a:t>Pharmacy prices tend to be $5–$10 dollars more than Plan B One-Step. Since it is prescription only, it is covered by some private and public insurance. </a:t>
            </a:r>
          </a:p>
          <a:p>
            <a:pPr eaLnBrk="1" hangingPunct="1">
              <a:buFontTx/>
              <a:buChar char="-"/>
            </a:pPr>
            <a:r>
              <a:rPr lang="en-US" dirty="0">
                <a:ea typeface="ＭＳ Ｐゴシック" pitchFamily="34" charset="-128"/>
              </a:rPr>
              <a:t>Through </a:t>
            </a:r>
            <a:r>
              <a:rPr lang="en-US" dirty="0" err="1">
                <a:ea typeface="ＭＳ Ｐゴシック" pitchFamily="34" charset="-128"/>
              </a:rPr>
              <a:t>KwikMed</a:t>
            </a:r>
            <a:r>
              <a:rPr lang="en-US" dirty="0">
                <a:ea typeface="ＭＳ Ｐゴシック" pitchFamily="34" charset="-128"/>
              </a:rPr>
              <a:t>, the product plus shipping is $42. </a:t>
            </a:r>
          </a:p>
          <a:p>
            <a:pPr eaLnBrk="1" hangingPunct="1">
              <a:buFontTx/>
              <a:buChar char="-"/>
            </a:pPr>
            <a:endParaRPr lang="en-US" dirty="0">
              <a:ea typeface="ＭＳ Ｐゴシック" pitchFamily="34" charset="-128"/>
            </a:endParaRPr>
          </a:p>
          <a:p>
            <a:r>
              <a:rPr lang="en-US" dirty="0">
                <a:ea typeface="ＭＳ Ｐゴシック" pitchFamily="34" charset="-128"/>
              </a:rPr>
              <a:t>Rx required for all ages</a:t>
            </a:r>
          </a:p>
          <a:p>
            <a:r>
              <a:rPr lang="en-US" dirty="0">
                <a:ea typeface="ＭＳ Ｐゴシック" pitchFamily="34" charset="-128"/>
              </a:rPr>
              <a:t>May be ordered from online prescription service - </a:t>
            </a:r>
            <a:r>
              <a:rPr lang="en-US" dirty="0">
                <a:ea typeface="ＭＳ Ｐゴシック" pitchFamily="34" charset="-128"/>
                <a:hlinkClick r:id="rId3"/>
              </a:rPr>
              <a:t>https://www.ella-kwikmed.com/</a:t>
            </a:r>
            <a:endParaRPr lang="en-US" dirty="0">
              <a:ea typeface="ＭＳ Ｐゴシック" pitchFamily="34" charset="-128"/>
            </a:endParaRPr>
          </a:p>
          <a:p>
            <a:pPr marL="757238" lvl="1" indent="-290513"/>
            <a:r>
              <a:rPr lang="en-US" sz="2900" dirty="0">
                <a:ea typeface="ＭＳ Ｐゴシック" pitchFamily="34" charset="-128"/>
              </a:rPr>
              <a:t>Pill mailed the next day</a:t>
            </a:r>
          </a:p>
          <a:p>
            <a:r>
              <a:rPr lang="en-US" dirty="0">
                <a:ea typeface="ＭＳ Ｐゴシック" pitchFamily="34" charset="-128"/>
              </a:rPr>
              <a:t>One 30 mg </a:t>
            </a:r>
            <a:r>
              <a:rPr lang="en-US" dirty="0" err="1">
                <a:ea typeface="ＭＳ Ｐゴシック" pitchFamily="34" charset="-128"/>
              </a:rPr>
              <a:t>ulipristal</a:t>
            </a:r>
            <a:r>
              <a:rPr lang="en-US" dirty="0">
                <a:ea typeface="ＭＳ Ｐゴシック" pitchFamily="34" charset="-128"/>
              </a:rPr>
              <a:t> acetate pill</a:t>
            </a:r>
          </a:p>
          <a:p>
            <a:r>
              <a:rPr lang="en-US" i="1" dirty="0">
                <a:ea typeface="ＭＳ Ｐゴシック" pitchFamily="34" charset="-128"/>
              </a:rPr>
              <a:t>Label: </a:t>
            </a:r>
            <a:r>
              <a:rPr lang="en-US" dirty="0">
                <a:ea typeface="ＭＳ Ｐゴシック" pitchFamily="34" charset="-128"/>
              </a:rPr>
              <a:t>Take within 120 </a:t>
            </a:r>
            <a:r>
              <a:rPr lang="en-US" dirty="0" err="1">
                <a:ea typeface="ＭＳ Ｐゴシック" pitchFamily="34" charset="-128"/>
              </a:rPr>
              <a:t>hrs</a:t>
            </a:r>
            <a:r>
              <a:rPr lang="en-US" dirty="0">
                <a:ea typeface="ＭＳ Ｐゴシック" pitchFamily="34" charset="-128"/>
              </a:rPr>
              <a:t> after intercourse </a:t>
            </a:r>
          </a:p>
          <a:p>
            <a:r>
              <a:rPr lang="en-US" dirty="0">
                <a:ea typeface="ＭＳ Ｐゴシック" pitchFamily="34" charset="-128"/>
              </a:rPr>
              <a:t>Unlike </a:t>
            </a:r>
            <a:r>
              <a:rPr lang="en-US" dirty="0" err="1">
                <a:ea typeface="ＭＳ Ｐゴシック" pitchFamily="34" charset="-128"/>
              </a:rPr>
              <a:t>levonorgestrel</a:t>
            </a:r>
            <a:r>
              <a:rPr lang="en-US" dirty="0">
                <a:ea typeface="ＭＳ Ｐゴシック" pitchFamily="34" charset="-128"/>
              </a:rPr>
              <a:t>, </a:t>
            </a:r>
            <a:r>
              <a:rPr lang="en-US" dirty="0" err="1">
                <a:ea typeface="ＭＳ Ｐゴシック" pitchFamily="34" charset="-128"/>
              </a:rPr>
              <a:t>ulipristal</a:t>
            </a:r>
            <a:r>
              <a:rPr lang="en-US" dirty="0">
                <a:ea typeface="ＭＳ Ｐゴシック" pitchFamily="34" charset="-128"/>
              </a:rPr>
              <a:t> effectiveness does not decline with delay in treatment </a:t>
            </a:r>
          </a:p>
          <a:p>
            <a:pPr marL="757238" lvl="1" indent="-290513"/>
            <a:endParaRPr lang="en-US" sz="2900" dirty="0">
              <a:ea typeface="ＭＳ Ｐゴシック" pitchFamily="34" charset="-128"/>
            </a:endParaRPr>
          </a:p>
          <a:p>
            <a:pPr eaLnBrk="1" hangingPunct="1"/>
            <a:endParaRPr lang="en-US" dirty="0">
              <a:ea typeface="ＭＳ Ｐゴシック" pitchFamily="34" charset="-128"/>
            </a:endParaRPr>
          </a:p>
          <a:p>
            <a:pPr eaLnBrk="1" hangingPunct="1"/>
            <a:r>
              <a:rPr lang="en-US" dirty="0">
                <a:ea typeface="ＭＳ Ｐゴシック" pitchFamily="34" charset="-128"/>
              </a:rPr>
              <a:t>http://</a:t>
            </a:r>
            <a:r>
              <a:rPr lang="en-US" dirty="0" err="1">
                <a:ea typeface="ＭＳ Ｐゴシック" pitchFamily="34" charset="-128"/>
              </a:rPr>
              <a:t>www.rhtp.org</a:t>
            </a:r>
            <a:r>
              <a:rPr lang="en-US" dirty="0">
                <a:ea typeface="ＭＳ Ｐゴシック" pitchFamily="34" charset="-128"/>
              </a:rPr>
              <a:t>/contraception/emergency/documents/FDAApprovedEmergencyContraceptiveChartDecember2011-PRINTABLE_000.pdf</a:t>
            </a:r>
          </a:p>
          <a:p>
            <a:pPr eaLnBrk="1" hangingPunct="1"/>
            <a:r>
              <a:rPr lang="en-US" dirty="0">
                <a:ea typeface="ＭＳ Ｐゴシック" pitchFamily="34" charset="-128"/>
              </a:rPr>
              <a:t>Additionally, the new EC product </a:t>
            </a:r>
            <a:r>
              <a:rPr lang="en-US" dirty="0" err="1">
                <a:ea typeface="ＭＳ Ｐゴシック" pitchFamily="34" charset="-128"/>
              </a:rPr>
              <a:t>ella</a:t>
            </a:r>
            <a:r>
              <a:rPr lang="en-US" dirty="0">
                <a:ea typeface="ＭＳ Ｐゴシック" pitchFamily="34" charset="-128"/>
              </a:rPr>
              <a:t> entered the market in November 2010. </a:t>
            </a:r>
            <a:r>
              <a:rPr lang="en-US" dirty="0" err="1">
                <a:ea typeface="ＭＳ Ｐゴシック" pitchFamily="34" charset="-128"/>
              </a:rPr>
              <a:t>ella</a:t>
            </a:r>
            <a:r>
              <a:rPr lang="en-US" dirty="0">
                <a:ea typeface="ＭＳ Ｐゴシック" pitchFamily="34" charset="-128"/>
              </a:rPr>
              <a:t> is effective for five days after unprotected intercourse, and the efficacy does not diminish over this time period. </a:t>
            </a:r>
            <a:r>
              <a:rPr lang="en-US" dirty="0" err="1">
                <a:ea typeface="ＭＳ Ｐゴシック" pitchFamily="34" charset="-128"/>
              </a:rPr>
              <a:t>ella</a:t>
            </a:r>
            <a:r>
              <a:rPr lang="en-US" dirty="0">
                <a:ea typeface="ＭＳ Ｐゴシック" pitchFamily="34" charset="-128"/>
              </a:rPr>
              <a:t> primarily works by delaying ovulation. </a:t>
            </a:r>
          </a:p>
        </p:txBody>
      </p:sp>
      <p:sp>
        <p:nvSpPr>
          <p:cNvPr id="75780" name="Slide Number Placeholder 3"/>
          <p:cNvSpPr>
            <a:spLocks noGrp="1"/>
          </p:cNvSpPr>
          <p:nvPr>
            <p:ph type="sldNum" sz="quarter" idx="5"/>
          </p:nvPr>
        </p:nvSpPr>
        <p:spPr>
          <a:noFill/>
        </p:spPr>
        <p:txBody>
          <a:bodyPr/>
          <a:lstStyle/>
          <a:p>
            <a:fld id="{FA9D9C64-826B-4EA3-95FD-FFDDBA0D6A5A}" type="slidenum">
              <a:rPr lang="en-US" smtClean="0"/>
              <a:pPr/>
              <a:t>14</a:t>
            </a:fld>
            <a:endParaRPr lang="en-US" dirty="0"/>
          </a:p>
        </p:txBody>
      </p:sp>
    </p:spTree>
    <p:extLst>
      <p:ext uri="{BB962C8B-B14F-4D97-AF65-F5344CB8AC3E}">
        <p14:creationId xmlns:p14="http://schemas.microsoft.com/office/powerpoint/2010/main" val="235373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dirty="0">
                <a:ea typeface="ＭＳ Ｐゴシック" pitchFamily="34" charset="-128"/>
              </a:rPr>
              <a:t>Next Choice™ One Dose:</a:t>
            </a:r>
          </a:p>
          <a:p>
            <a:pPr eaLnBrk="1" hangingPunct="1">
              <a:buFontTx/>
              <a:buChar char="-"/>
            </a:pPr>
            <a:r>
              <a:rPr lang="en-US" dirty="0">
                <a:ea typeface="ＭＳ Ｐゴシック" pitchFamily="34" charset="-128"/>
              </a:rPr>
              <a:t>1 dose of 1.5 mg </a:t>
            </a:r>
            <a:r>
              <a:rPr lang="en-US" dirty="0" err="1">
                <a:ea typeface="ＭＳ Ｐゴシック" pitchFamily="34" charset="-128"/>
              </a:rPr>
              <a:t>levonorgestrel</a:t>
            </a:r>
            <a:endParaRPr lang="en-US" dirty="0">
              <a:ea typeface="ＭＳ Ｐゴシック" pitchFamily="34" charset="-128"/>
            </a:endParaRPr>
          </a:p>
          <a:p>
            <a:pPr eaLnBrk="1" hangingPunct="1">
              <a:buFontTx/>
              <a:buChar char="-"/>
            </a:pPr>
            <a:r>
              <a:rPr lang="en-US" dirty="0">
                <a:ea typeface="ＭＳ Ｐゴシック" pitchFamily="34" charset="-128"/>
              </a:rPr>
              <a:t>Manufacturer: Watson Pharmaceuticals, INC</a:t>
            </a:r>
          </a:p>
          <a:p>
            <a:pPr eaLnBrk="1" hangingPunct="1">
              <a:buFontTx/>
              <a:buChar char="-"/>
            </a:pPr>
            <a:r>
              <a:rPr lang="en-US" dirty="0">
                <a:ea typeface="ＭＳ Ｐゴシック" pitchFamily="34" charset="-128"/>
              </a:rPr>
              <a:t>Currently available in pharmacies and health centers</a:t>
            </a:r>
          </a:p>
          <a:p>
            <a:pPr eaLnBrk="1" hangingPunct="1">
              <a:buFontTx/>
              <a:buChar char="-"/>
            </a:pPr>
            <a:r>
              <a:rPr lang="en-US" dirty="0">
                <a:ea typeface="ＭＳ Ｐゴシック" pitchFamily="34" charset="-128"/>
              </a:rPr>
              <a:t>Mechanism of action: (1) prevents ovulation and fertilization, (2) may inhibit implantation, not effective once implantation has begun. </a:t>
            </a:r>
          </a:p>
          <a:p>
            <a:pPr eaLnBrk="1" hangingPunct="1">
              <a:buFontTx/>
              <a:buChar char="-"/>
            </a:pPr>
            <a:r>
              <a:rPr lang="en-US" dirty="0">
                <a:ea typeface="ＭＳ Ｐゴシック" pitchFamily="34" charset="-128"/>
              </a:rPr>
              <a:t>This generic EC is currently priced around 10%–20% lower than Plan B One-Step ($35–$60)</a:t>
            </a:r>
          </a:p>
          <a:p>
            <a:pPr eaLnBrk="1" hangingPunct="1">
              <a:buFontTx/>
              <a:buNone/>
            </a:pPr>
            <a:r>
              <a:rPr lang="en-US" b="1" dirty="0">
                <a:ea typeface="ＭＳ Ｐゴシック" pitchFamily="34" charset="-128"/>
              </a:rPr>
              <a:t>**DISCAIMER:  </a:t>
            </a:r>
            <a:r>
              <a:rPr lang="en-US" b="0" dirty="0">
                <a:ea typeface="ＭＳ Ｐゴシック" pitchFamily="34" charset="-128"/>
              </a:rPr>
              <a:t>The</a:t>
            </a:r>
            <a:r>
              <a:rPr lang="en-US" b="0" baseline="0" dirty="0">
                <a:ea typeface="ＭＳ Ｐゴシック" pitchFamily="34" charset="-128"/>
              </a:rPr>
              <a:t> FDA now allows </a:t>
            </a:r>
            <a:r>
              <a:rPr lang="en-US" b="1" baseline="0" dirty="0">
                <a:ea typeface="ＭＳ Ｐゴシック" pitchFamily="34" charset="-128"/>
              </a:rPr>
              <a:t>Next Choice One Dose </a:t>
            </a:r>
            <a:r>
              <a:rPr lang="en-US" b="0" baseline="0" dirty="0">
                <a:ea typeface="ＭＳ Ｐゴシック" pitchFamily="34" charset="-128"/>
              </a:rPr>
              <a:t>and </a:t>
            </a:r>
            <a:r>
              <a:rPr lang="en-US" b="1" baseline="0" dirty="0">
                <a:ea typeface="ＭＳ Ｐゴシック" pitchFamily="34" charset="-128"/>
              </a:rPr>
              <a:t>My Way </a:t>
            </a:r>
            <a:r>
              <a:rPr lang="en-US" b="0" baseline="0" dirty="0">
                <a:ea typeface="ＭＳ Ｐゴシック" pitchFamily="34" charset="-128"/>
              </a:rPr>
              <a:t>to be sold OTC to all women (identification will not be required) with the exception that the label must clearly state that it’s intended use is for women 17 years of age and older</a:t>
            </a:r>
          </a:p>
          <a:p>
            <a:pPr eaLnBrk="1" hangingPunct="1">
              <a:buFontTx/>
              <a:buNone/>
            </a:pPr>
            <a:r>
              <a:rPr lang="en-US" b="0" baseline="0" dirty="0">
                <a:ea typeface="ＭＳ Ｐゴシック" pitchFamily="34" charset="-128"/>
              </a:rPr>
              <a:t>Source: Food and Drug Administration. Letter Reference ID 346025. Accessed April 10, 2014: http://</a:t>
            </a:r>
            <a:r>
              <a:rPr lang="en-US" b="0" baseline="0" dirty="0" err="1">
                <a:ea typeface="ＭＳ Ｐゴシック" pitchFamily="34" charset="-128"/>
              </a:rPr>
              <a:t>www.hpm.com</a:t>
            </a:r>
            <a:r>
              <a:rPr lang="en-US" b="0" baseline="0" dirty="0">
                <a:ea typeface="ＭＳ Ｐゴシック" pitchFamily="34" charset="-128"/>
              </a:rPr>
              <a:t>/</a:t>
            </a:r>
            <a:r>
              <a:rPr lang="en-US" b="0" baseline="0" dirty="0" err="1">
                <a:ea typeface="ＭＳ Ｐゴシック" pitchFamily="34" charset="-128"/>
              </a:rPr>
              <a:t>pdf</a:t>
            </a:r>
            <a:r>
              <a:rPr lang="en-US" b="0" baseline="0" dirty="0">
                <a:ea typeface="ＭＳ Ｐゴシック" pitchFamily="34" charset="-128"/>
              </a:rPr>
              <a:t>/blog/PLAN%20B%20-%20FDA%20Exclusivity%20&amp;%20Carve-Out%20Determination.pdf</a:t>
            </a:r>
            <a:endParaRPr lang="en-US" b="0" dirty="0">
              <a:ea typeface="ＭＳ Ｐゴシック" pitchFamily="34" charset="-128"/>
            </a:endParaRPr>
          </a:p>
          <a:p>
            <a:pPr eaLnBrk="1" hangingPunct="1">
              <a:buFontTx/>
              <a:buChar char="-"/>
            </a:pPr>
            <a:endParaRPr lang="en-US" dirty="0">
              <a:ea typeface="ＭＳ Ｐゴシック" pitchFamily="34" charset="-128"/>
            </a:endParaRPr>
          </a:p>
          <a:p>
            <a:pPr eaLnBrk="1" hangingPunct="1"/>
            <a:r>
              <a:rPr lang="en-US" dirty="0" err="1">
                <a:ea typeface="ＭＳ Ｐゴシック" pitchFamily="34" charset="-128"/>
              </a:rPr>
              <a:t>Levonorgestrel</a:t>
            </a:r>
            <a:r>
              <a:rPr lang="en-US" dirty="0">
                <a:ea typeface="ＭＳ Ｐゴシック" pitchFamily="34" charset="-128"/>
              </a:rPr>
              <a:t> Tablets:</a:t>
            </a:r>
          </a:p>
          <a:p>
            <a:pPr eaLnBrk="1" hangingPunct="1">
              <a:buFontTx/>
              <a:buChar char="-"/>
            </a:pPr>
            <a:r>
              <a:rPr lang="en-US" dirty="0">
                <a:ea typeface="ＭＳ Ｐゴシック" pitchFamily="34" charset="-128"/>
              </a:rPr>
              <a:t>2 tablets each, 0.75 mg </a:t>
            </a:r>
            <a:r>
              <a:rPr lang="en-US" dirty="0" err="1">
                <a:ea typeface="ＭＳ Ｐゴシック" pitchFamily="34" charset="-128"/>
              </a:rPr>
              <a:t>levonorgestrel</a:t>
            </a:r>
            <a:endParaRPr lang="en-US" dirty="0">
              <a:ea typeface="ＭＳ Ｐゴシック" pitchFamily="34" charset="-128"/>
            </a:endParaRPr>
          </a:p>
          <a:p>
            <a:pPr eaLnBrk="1" hangingPunct="1">
              <a:buFontTx/>
              <a:buChar char="-"/>
            </a:pPr>
            <a:r>
              <a:rPr lang="en-US" dirty="0">
                <a:ea typeface="ＭＳ Ｐゴシック" pitchFamily="34" charset="-128"/>
              </a:rPr>
              <a:t>Manufactured by </a:t>
            </a:r>
            <a:r>
              <a:rPr lang="en-US" dirty="0" err="1">
                <a:ea typeface="ＭＳ Ｐゴシック" pitchFamily="34" charset="-128"/>
              </a:rPr>
              <a:t>Perrigo</a:t>
            </a:r>
            <a:r>
              <a:rPr lang="en-US" dirty="0">
                <a:ea typeface="ＭＳ Ｐゴシック" pitchFamily="34" charset="-128"/>
              </a:rPr>
              <a:t> Pharmaceuticals, Inc.</a:t>
            </a:r>
          </a:p>
          <a:p>
            <a:pPr eaLnBrk="1" hangingPunct="1">
              <a:buFontTx/>
              <a:buChar char="-"/>
            </a:pPr>
            <a:r>
              <a:rPr lang="en-US" dirty="0">
                <a:ea typeface="ＭＳ Ｐゴシック" pitchFamily="34" charset="-128"/>
              </a:rPr>
              <a:t>Currently available in Rite Aid Pharmacies and other locations nationwide</a:t>
            </a:r>
          </a:p>
          <a:p>
            <a:pPr eaLnBrk="1" hangingPunct="1">
              <a:buFontTx/>
              <a:buChar char="-"/>
            </a:pPr>
            <a:r>
              <a:rPr lang="en-US" dirty="0">
                <a:ea typeface="ＭＳ Ｐゴシック" pitchFamily="34" charset="-128"/>
              </a:rPr>
              <a:t>Single product that is </a:t>
            </a:r>
            <a:r>
              <a:rPr lang="ja-JP" altLang="en-US" dirty="0">
                <a:ea typeface="ＭＳ Ｐゴシック" pitchFamily="34" charset="-128"/>
              </a:rPr>
              <a:t>“</a:t>
            </a:r>
            <a:r>
              <a:rPr lang="en-US" altLang="ja-JP" dirty="0">
                <a:ea typeface="ＭＳ Ｐゴシック" pitchFamily="34" charset="-128"/>
              </a:rPr>
              <a:t>dual labeled</a:t>
            </a:r>
            <a:r>
              <a:rPr lang="ja-JP" altLang="en-US" dirty="0">
                <a:ea typeface="ＭＳ Ｐゴシック" pitchFamily="34" charset="-128"/>
              </a:rPr>
              <a:t>”</a:t>
            </a:r>
            <a:r>
              <a:rPr lang="en-US" altLang="ja-JP" dirty="0">
                <a:ea typeface="ＭＳ Ｐゴシック" pitchFamily="34" charset="-128"/>
              </a:rPr>
              <a:t> for both prescription and OTC usage with the following restrictions: Rx—16 years and younger, OTC—ages 17 years and older. </a:t>
            </a:r>
          </a:p>
          <a:p>
            <a:pPr eaLnBrk="1" hangingPunct="1">
              <a:buFontTx/>
              <a:buChar char="-"/>
            </a:pPr>
            <a:r>
              <a:rPr lang="en-US" dirty="0">
                <a:ea typeface="ＭＳ Ｐゴシック" pitchFamily="34" charset="-128"/>
              </a:rPr>
              <a:t>First tablet taken orally as soon as possible within 72 hours after unprotected intercourse. Second tablet should be taken 12 hours after the first dose.</a:t>
            </a:r>
          </a:p>
          <a:p>
            <a:pPr eaLnBrk="1" hangingPunct="1">
              <a:buFontTx/>
              <a:buChar char="-"/>
            </a:pPr>
            <a:r>
              <a:rPr lang="en-US" dirty="0">
                <a:ea typeface="ＭＳ Ｐゴシック" pitchFamily="34" charset="-128"/>
              </a:rPr>
              <a:t>Mechanism of action: (1) prevents ovulation and fertilization, (2) may inhibit implantation, not effective once implantation has begun. </a:t>
            </a:r>
          </a:p>
          <a:p>
            <a:pPr eaLnBrk="1" hangingPunct="1">
              <a:buFontTx/>
              <a:buChar char="-"/>
            </a:pPr>
            <a:r>
              <a:rPr lang="en-US" dirty="0">
                <a:ea typeface="ＭＳ Ｐゴシック" pitchFamily="34" charset="-128"/>
              </a:rPr>
              <a:t>This generic EC is currently priced around 10%–20% lower than Plan B One-Step ($35–$60)</a:t>
            </a:r>
          </a:p>
          <a:p>
            <a:pPr eaLnBrk="1" hangingPunct="1">
              <a:buFontTx/>
              <a:buChar char="-"/>
            </a:pPr>
            <a:endParaRPr lang="en-US" dirty="0">
              <a:ea typeface="ＭＳ Ｐゴシック" pitchFamily="34" charset="-128"/>
            </a:endParaRPr>
          </a:p>
          <a:p>
            <a:pPr eaLnBrk="1" hangingPunct="1">
              <a:buFontTx/>
              <a:buChar char="-"/>
            </a:pPr>
            <a:endParaRPr lang="en-US" dirty="0">
              <a:ea typeface="ＭＳ Ｐゴシック" pitchFamily="34" charset="-128"/>
            </a:endParaRPr>
          </a:p>
          <a:p>
            <a:r>
              <a:rPr lang="en-US" u="sng" dirty="0">
                <a:ea typeface="ＭＳ Ｐゴシック" pitchFamily="34" charset="-128"/>
              </a:rPr>
              <a:t>Talking Points</a:t>
            </a:r>
            <a:endParaRPr lang="en-US" dirty="0">
              <a:ea typeface="ＭＳ Ｐゴシック" pitchFamily="34" charset="-128"/>
            </a:endParaRPr>
          </a:p>
          <a:p>
            <a:pPr>
              <a:buFontTx/>
              <a:buChar char="•"/>
            </a:pPr>
            <a:r>
              <a:rPr lang="en-US" dirty="0">
                <a:ea typeface="ＭＳ Ｐゴシック" pitchFamily="34" charset="-128"/>
              </a:rPr>
              <a:t> Both Plan B One-Step and the generic Next Choice products are FDA-approved to be sold without a prescription to women and men 17 and older in the United States.</a:t>
            </a:r>
          </a:p>
          <a:p>
            <a:pPr lvl="2">
              <a:buFontTx/>
              <a:buChar char="•"/>
            </a:pPr>
            <a:r>
              <a:rPr lang="en-US" dirty="0">
                <a:ea typeface="ＭＳ Ｐゴシック" pitchFamily="34" charset="-128"/>
              </a:rPr>
              <a:t> A government-issued ID is required for proof of age to purchase Plan B OTC.</a:t>
            </a:r>
          </a:p>
          <a:p>
            <a:pPr>
              <a:buFontTx/>
              <a:buChar char="•"/>
            </a:pPr>
            <a:r>
              <a:rPr lang="en-US" dirty="0">
                <a:ea typeface="ＭＳ Ｐゴシック" pitchFamily="34" charset="-128"/>
              </a:rPr>
              <a:t> Women age 16 and younger still need a prescription from a health care professional. In pharmacy access states, that prescription can be written by a pharmacist. </a:t>
            </a:r>
          </a:p>
          <a:p>
            <a:pPr lvl="2">
              <a:buFontTx/>
              <a:buChar char="•"/>
            </a:pPr>
            <a:r>
              <a:rPr lang="en-US" altLang="ja-JP" dirty="0">
                <a:ea typeface="ＭＳ Ｐゴシック" pitchFamily="34" charset="-128"/>
              </a:rPr>
              <a:t> </a:t>
            </a:r>
            <a:r>
              <a:rPr lang="ja-JP" altLang="en-US" dirty="0">
                <a:ea typeface="ＭＳ Ｐゴシック" pitchFamily="34" charset="-128"/>
              </a:rPr>
              <a:t>“</a:t>
            </a:r>
            <a:r>
              <a:rPr lang="en-US" altLang="ja-JP" dirty="0">
                <a:ea typeface="ＭＳ Ｐゴシック" pitchFamily="34" charset="-128"/>
              </a:rPr>
              <a:t>Pharmacy access</a:t>
            </a:r>
            <a:r>
              <a:rPr lang="ja-JP" altLang="en-US" dirty="0">
                <a:ea typeface="ＭＳ Ｐゴシック" pitchFamily="34" charset="-128"/>
              </a:rPr>
              <a:t>”</a:t>
            </a:r>
            <a:r>
              <a:rPr lang="en-US" altLang="ja-JP" dirty="0">
                <a:ea typeface="ＭＳ Ｐゴシック" pitchFamily="34" charset="-128"/>
              </a:rPr>
              <a:t> means specially trained pharmacists can decide if EC is medically appropriate for the woman requesting it and can prescribe or dispense ECPs under protocol. </a:t>
            </a:r>
          </a:p>
          <a:p>
            <a:pPr lvl="2">
              <a:buFontTx/>
              <a:buChar char="•"/>
            </a:pPr>
            <a:r>
              <a:rPr lang="en-US" dirty="0">
                <a:ea typeface="ＭＳ Ｐゴシック" pitchFamily="34" charset="-128"/>
              </a:rPr>
              <a:t> States that currently have pharmacy access in place: AK, CA, HI, NH, NM, MA, ME, VT, and WA.</a:t>
            </a:r>
          </a:p>
          <a:p>
            <a:pPr>
              <a:buFontTx/>
              <a:buChar char="•"/>
            </a:pPr>
            <a:r>
              <a:rPr lang="en-US" dirty="0">
                <a:ea typeface="ＭＳ Ｐゴシック" pitchFamily="34" charset="-128"/>
              </a:rPr>
              <a:t> OTC availability of EC pills has dramatically increased women</a:t>
            </a:r>
            <a:r>
              <a:rPr lang="ja-JP" altLang="en-US" dirty="0">
                <a:ea typeface="ＭＳ Ｐゴシック" pitchFamily="34" charset="-128"/>
              </a:rPr>
              <a:t>’</a:t>
            </a:r>
            <a:r>
              <a:rPr lang="en-US" altLang="ja-JP" dirty="0">
                <a:ea typeface="ＭＳ Ｐゴシック" pitchFamily="34" charset="-128"/>
              </a:rPr>
              <a:t>s access.</a:t>
            </a:r>
          </a:p>
          <a:p>
            <a:pPr>
              <a:buFontTx/>
              <a:buChar char="•"/>
            </a:pPr>
            <a:r>
              <a:rPr lang="en-US" dirty="0">
                <a:ea typeface="ＭＳ Ｐゴシック" pitchFamily="34" charset="-128"/>
              </a:rPr>
              <a:t> Pharmacy access reduces barriers by</a:t>
            </a:r>
          </a:p>
          <a:p>
            <a:pPr lvl="1">
              <a:buFontTx/>
              <a:buChar char="•"/>
            </a:pPr>
            <a:r>
              <a:rPr lang="en-US" dirty="0">
                <a:ea typeface="ＭＳ Ｐゴシック" pitchFamily="34" charset="-128"/>
              </a:rPr>
              <a:t> Not requiring appointments</a:t>
            </a:r>
          </a:p>
          <a:p>
            <a:pPr lvl="1">
              <a:buFontTx/>
              <a:buChar char="•"/>
            </a:pPr>
            <a:r>
              <a:rPr lang="en-US" dirty="0">
                <a:ea typeface="ＭＳ Ｐゴシック" pitchFamily="34" charset="-128"/>
              </a:rPr>
              <a:t> Being open evening, weekends and holidays</a:t>
            </a:r>
          </a:p>
          <a:p>
            <a:pPr lvl="1">
              <a:buFontTx/>
              <a:buChar char="•"/>
            </a:pPr>
            <a:r>
              <a:rPr lang="en-US" dirty="0">
                <a:ea typeface="ＭＳ Ｐゴシック" pitchFamily="34" charset="-128"/>
              </a:rPr>
              <a:t> Offering OTC EC to men who meet the age requirement</a:t>
            </a:r>
          </a:p>
          <a:p>
            <a:pPr lvl="1">
              <a:buFontTx/>
              <a:buChar char="•"/>
            </a:pPr>
            <a:r>
              <a:rPr lang="en-US" dirty="0">
                <a:ea typeface="ＭＳ Ｐゴシック" pitchFamily="34" charset="-128"/>
              </a:rPr>
              <a:t> Prescribing EC to undocumented women immigrants, women Medicaid clients who otherwise can</a:t>
            </a:r>
            <a:r>
              <a:rPr lang="ja-JP" altLang="en-US" dirty="0">
                <a:ea typeface="ＭＳ Ｐゴシック" pitchFamily="34" charset="-128"/>
              </a:rPr>
              <a:t>’</a:t>
            </a:r>
            <a:r>
              <a:rPr lang="en-US" altLang="ja-JP" dirty="0">
                <a:ea typeface="ＭＳ Ｐゴシック" pitchFamily="34" charset="-128"/>
              </a:rPr>
              <a:t>t afford OTC ECPs, and women needing a prescription for their private insurance to cover the cost of ECPs.</a:t>
            </a:r>
          </a:p>
          <a:p>
            <a:pPr>
              <a:buFontTx/>
              <a:buChar char="•"/>
            </a:pPr>
            <a:endParaRPr lang="en-US" dirty="0">
              <a:ea typeface="ＭＳ Ｐゴシック" pitchFamily="34" charset="-128"/>
            </a:endParaRPr>
          </a:p>
          <a:p>
            <a:r>
              <a:rPr lang="en-US" u="sng" dirty="0">
                <a:ea typeface="ＭＳ Ｐゴシック" pitchFamily="34" charset="-128"/>
              </a:rPr>
              <a:t>References</a:t>
            </a:r>
          </a:p>
          <a:p>
            <a:pPr>
              <a:buFontTx/>
              <a:buChar char="•"/>
            </a:pPr>
            <a:r>
              <a:rPr lang="en-US" dirty="0">
                <a:ea typeface="ＭＳ Ｐゴシック" pitchFamily="34" charset="-128"/>
              </a:rPr>
              <a:t> Food and Drug Administration. Plan B One-Step Approval Letter. 2009. Available at http://</a:t>
            </a:r>
            <a:r>
              <a:rPr lang="en-US" dirty="0" err="1">
                <a:ea typeface="ＭＳ Ｐゴシック" pitchFamily="34" charset="-128"/>
              </a:rPr>
              <a:t>www.accessdata.fda.gov</a:t>
            </a:r>
            <a:r>
              <a:rPr lang="en-US" dirty="0">
                <a:ea typeface="ＭＳ Ｐゴシック" pitchFamily="34" charset="-128"/>
              </a:rPr>
              <a:t>/</a:t>
            </a:r>
            <a:r>
              <a:rPr lang="en-US" dirty="0" err="1">
                <a:ea typeface="ＭＳ Ｐゴシック" pitchFamily="34" charset="-128"/>
              </a:rPr>
              <a:t>drugsatfda_docs</a:t>
            </a:r>
            <a:r>
              <a:rPr lang="en-US" dirty="0">
                <a:ea typeface="ＭＳ Ｐゴシック" pitchFamily="34" charset="-128"/>
              </a:rPr>
              <a:t>/</a:t>
            </a:r>
            <a:r>
              <a:rPr lang="en-US" dirty="0" err="1">
                <a:ea typeface="ＭＳ Ｐゴシック" pitchFamily="34" charset="-128"/>
              </a:rPr>
              <a:t>appletter</a:t>
            </a:r>
            <a:r>
              <a:rPr lang="en-US" dirty="0">
                <a:ea typeface="ＭＳ Ｐゴシック" pitchFamily="34" charset="-128"/>
              </a:rPr>
              <a:t>/2009/021998s000ltr.pdf. Accessed November 14, 2011.</a:t>
            </a:r>
          </a:p>
          <a:p>
            <a:pPr>
              <a:buFontTx/>
              <a:buChar char="•"/>
            </a:pPr>
            <a:r>
              <a:rPr lang="en-US" dirty="0">
                <a:ea typeface="ＭＳ Ｐゴシック" pitchFamily="34" charset="-128"/>
              </a:rPr>
              <a:t> Next Choice Consumer Information. Available at http://</a:t>
            </a:r>
            <a:r>
              <a:rPr lang="en-US" dirty="0" err="1">
                <a:ea typeface="ＭＳ Ｐゴシック" pitchFamily="34" charset="-128"/>
              </a:rPr>
              <a:t>pi.watson.com</a:t>
            </a:r>
            <a:r>
              <a:rPr lang="en-US" dirty="0">
                <a:ea typeface="ＭＳ Ｐゴシック" pitchFamily="34" charset="-128"/>
              </a:rPr>
              <a:t>/</a:t>
            </a:r>
            <a:r>
              <a:rPr lang="en-US" dirty="0" err="1">
                <a:ea typeface="ＭＳ Ｐゴシック" pitchFamily="34" charset="-128"/>
              </a:rPr>
              <a:t>data_stream.asp?product_group</a:t>
            </a:r>
            <a:r>
              <a:rPr lang="en-US" dirty="0">
                <a:ea typeface="ＭＳ Ｐゴシック" pitchFamily="34" charset="-128"/>
              </a:rPr>
              <a:t>=1648&amp;p=</a:t>
            </a:r>
            <a:r>
              <a:rPr lang="en-US" dirty="0" err="1">
                <a:ea typeface="ＭＳ Ｐゴシック" pitchFamily="34" charset="-128"/>
              </a:rPr>
              <a:t>ppi&amp;language</a:t>
            </a:r>
            <a:r>
              <a:rPr lang="en-US" dirty="0">
                <a:ea typeface="ＭＳ Ｐゴシック" pitchFamily="34" charset="-128"/>
              </a:rPr>
              <a:t>=E. Accessed November 14, 2011.</a:t>
            </a:r>
          </a:p>
          <a:p>
            <a:pPr eaLnBrk="1" hangingPunct="1"/>
            <a:endParaRPr lang="en-US" dirty="0">
              <a:ea typeface="ＭＳ Ｐゴシック" pitchFamily="34" charset="-128"/>
            </a:endParaRPr>
          </a:p>
          <a:p>
            <a:pPr eaLnBrk="1" hangingPunct="1"/>
            <a:endParaRPr lang="en-US" dirty="0">
              <a:ea typeface="ＭＳ Ｐゴシック" pitchFamily="34" charset="-128"/>
            </a:endParaRPr>
          </a:p>
          <a:p>
            <a:pPr eaLnBrk="1" hangingPunct="1"/>
            <a:r>
              <a:rPr lang="en-US" dirty="0">
                <a:ea typeface="ＭＳ Ｐゴシック" pitchFamily="34" charset="-128"/>
              </a:rPr>
              <a:t>http://</a:t>
            </a:r>
            <a:r>
              <a:rPr lang="en-US" dirty="0" err="1">
                <a:ea typeface="ＭＳ Ｐゴシック" pitchFamily="34" charset="-128"/>
              </a:rPr>
              <a:t>www.rhtp.org</a:t>
            </a:r>
            <a:r>
              <a:rPr lang="en-US" dirty="0">
                <a:ea typeface="ＭＳ Ｐゴシック" pitchFamily="34" charset="-128"/>
              </a:rPr>
              <a:t>/contraception/emergency/documents/FDAApprovedEmergencyContraceptiveChartDecember2011-PRINTABLE_000.pdf</a:t>
            </a:r>
          </a:p>
          <a:p>
            <a:pPr eaLnBrk="1" hangingPunct="1"/>
            <a:endParaRPr lang="en-US" dirty="0">
              <a:ea typeface="ＭＳ Ｐゴシック" pitchFamily="34" charset="-128"/>
            </a:endParaRPr>
          </a:p>
          <a:p>
            <a:pPr eaLnBrk="1" hangingPunct="1"/>
            <a:endParaRPr lang="en-US" dirty="0">
              <a:ea typeface="ＭＳ Ｐゴシック" pitchFamily="34" charset="-128"/>
            </a:endParaRPr>
          </a:p>
        </p:txBody>
      </p:sp>
      <p:sp>
        <p:nvSpPr>
          <p:cNvPr id="74756" name="Slide Number Placeholder 3"/>
          <p:cNvSpPr>
            <a:spLocks noGrp="1"/>
          </p:cNvSpPr>
          <p:nvPr>
            <p:ph type="sldNum" sz="quarter" idx="5"/>
          </p:nvPr>
        </p:nvSpPr>
        <p:spPr>
          <a:noFill/>
        </p:spPr>
        <p:txBody>
          <a:bodyPr/>
          <a:lstStyle/>
          <a:p>
            <a:fld id="{2FD5371A-89FD-41C9-8D94-4E6401B6A2DB}" type="slidenum">
              <a:rPr lang="en-US" smtClean="0"/>
              <a:pPr/>
              <a:t>15</a:t>
            </a:fld>
            <a:endParaRPr lang="en-US" dirty="0"/>
          </a:p>
        </p:txBody>
      </p:sp>
    </p:spTree>
    <p:extLst>
      <p:ext uri="{BB962C8B-B14F-4D97-AF65-F5344CB8AC3E}">
        <p14:creationId xmlns:p14="http://schemas.microsoft.com/office/powerpoint/2010/main" val="64280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76804" name="Slide Number Placeholder 3"/>
          <p:cNvSpPr>
            <a:spLocks noGrp="1"/>
          </p:cNvSpPr>
          <p:nvPr>
            <p:ph type="sldNum" sz="quarter" idx="5"/>
          </p:nvPr>
        </p:nvSpPr>
        <p:spPr>
          <a:noFill/>
        </p:spPr>
        <p:txBody>
          <a:bodyPr/>
          <a:lstStyle/>
          <a:p>
            <a:fld id="{5F179F40-C9E4-4DE2-889E-1FDC02F9AC2D}" type="slidenum">
              <a:rPr lang="en-US" smtClean="0"/>
              <a:pPr/>
              <a:t>16</a:t>
            </a:fld>
            <a:endParaRPr lang="en-US" dirty="0"/>
          </a:p>
        </p:txBody>
      </p:sp>
    </p:spTree>
    <p:extLst>
      <p:ext uri="{BB962C8B-B14F-4D97-AF65-F5344CB8AC3E}">
        <p14:creationId xmlns:p14="http://schemas.microsoft.com/office/powerpoint/2010/main" val="399547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http://prh.org/wp-content/uploads/ECPractGuideApril2014.pdf</a:t>
            </a:r>
          </a:p>
          <a:p>
            <a:endParaRPr lang="en-US" dirty="0"/>
          </a:p>
          <a:p>
            <a:r>
              <a:rPr lang="en-US" dirty="0"/>
              <a:t>Physicians for Reproductive Health.  Emergency Contraception</a:t>
            </a:r>
            <a:r>
              <a:rPr lang="en-US" baseline="0" dirty="0"/>
              <a:t> a practitioner’s guide.  Updated April 2014. </a:t>
            </a:r>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17</a:t>
            </a:fld>
            <a:endParaRPr lang="en-US" dirty="0"/>
          </a:p>
        </p:txBody>
      </p:sp>
    </p:spTree>
    <p:extLst>
      <p:ext uri="{BB962C8B-B14F-4D97-AF65-F5344CB8AC3E}">
        <p14:creationId xmlns:p14="http://schemas.microsoft.com/office/powerpoint/2010/main" val="396470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a:lnSpc>
                <a:spcPct val="70000"/>
              </a:lnSpc>
            </a:pPr>
            <a:r>
              <a:rPr lang="en-US" sz="700" u="sng" dirty="0">
                <a:solidFill>
                  <a:srgbClr val="000000"/>
                </a:solidFill>
                <a:ea typeface="ＭＳ Ｐゴシック" pitchFamily="34" charset="-128"/>
              </a:rPr>
              <a:t>Talking Points</a:t>
            </a:r>
          </a:p>
          <a:p>
            <a:pPr>
              <a:lnSpc>
                <a:spcPct val="70000"/>
              </a:lnSpc>
              <a:buFontTx/>
              <a:buChar char="•"/>
            </a:pPr>
            <a:r>
              <a:rPr lang="en-US" sz="700" dirty="0">
                <a:solidFill>
                  <a:srgbClr val="000000"/>
                </a:solidFill>
                <a:ea typeface="ＭＳ Ｐゴシック" pitchFamily="34" charset="-128"/>
              </a:rPr>
              <a:t> </a:t>
            </a:r>
            <a:r>
              <a:rPr lang="en-US" sz="700" dirty="0" err="1">
                <a:solidFill>
                  <a:srgbClr val="000000"/>
                </a:solidFill>
                <a:ea typeface="ＭＳ Ｐゴシック" pitchFamily="34" charset="-128"/>
              </a:rPr>
              <a:t>ella</a:t>
            </a:r>
            <a:r>
              <a:rPr lang="en-US" sz="700" dirty="0">
                <a:solidFill>
                  <a:srgbClr val="000000"/>
                </a:solidFill>
                <a:ea typeface="ＭＳ Ｐゴシック" pitchFamily="34" charset="-128"/>
              </a:rPr>
              <a:t> was approved by the FDA in August 2010 and entered the market November 2010 </a:t>
            </a:r>
          </a:p>
          <a:p>
            <a:pPr>
              <a:lnSpc>
                <a:spcPct val="70000"/>
              </a:lnSpc>
              <a:buFontTx/>
              <a:buChar char="•"/>
            </a:pPr>
            <a:r>
              <a:rPr lang="en-US" sz="700" dirty="0">
                <a:solidFill>
                  <a:srgbClr val="000000"/>
                </a:solidFill>
                <a:ea typeface="ＭＳ Ｐゴシック" pitchFamily="34" charset="-128"/>
              </a:rPr>
              <a:t> It is labeled for use up to 120 hours after unprotected intercourse.</a:t>
            </a:r>
          </a:p>
          <a:p>
            <a:pPr>
              <a:lnSpc>
                <a:spcPct val="70000"/>
              </a:lnSpc>
              <a:buFontTx/>
              <a:buChar char="•"/>
            </a:pPr>
            <a:r>
              <a:rPr lang="en-US" sz="700" dirty="0">
                <a:solidFill>
                  <a:srgbClr val="000000"/>
                </a:solidFill>
                <a:ea typeface="ＭＳ Ｐゴシック" pitchFamily="34" charset="-128"/>
              </a:rPr>
              <a:t> </a:t>
            </a:r>
            <a:r>
              <a:rPr lang="en-US" sz="700" dirty="0" err="1">
                <a:solidFill>
                  <a:srgbClr val="000000"/>
                </a:solidFill>
                <a:ea typeface="ＭＳ Ｐゴシック" pitchFamily="34" charset="-128"/>
              </a:rPr>
              <a:t>ella</a:t>
            </a:r>
            <a:r>
              <a:rPr lang="en-US" sz="700" dirty="0">
                <a:solidFill>
                  <a:srgbClr val="000000"/>
                </a:solidFill>
                <a:ea typeface="ＭＳ Ｐゴシック" pitchFamily="34" charset="-128"/>
              </a:rPr>
              <a:t> is the only EC product labeled for use in the 73–120 hours after sex window.</a:t>
            </a:r>
          </a:p>
          <a:p>
            <a:pPr>
              <a:lnSpc>
                <a:spcPct val="70000"/>
              </a:lnSpc>
              <a:buFontTx/>
              <a:buChar char="•"/>
            </a:pPr>
            <a:r>
              <a:rPr lang="en-US" sz="700" dirty="0">
                <a:ea typeface="ＭＳ Ｐゴシック" pitchFamily="34" charset="-128"/>
              </a:rPr>
              <a:t> While the effectiveness of progestin-only pills declines with delay in treatment, the effectiveness of </a:t>
            </a:r>
            <a:r>
              <a:rPr lang="en-US" sz="700" dirty="0" err="1">
                <a:ea typeface="ＭＳ Ｐゴシック" pitchFamily="34" charset="-128"/>
              </a:rPr>
              <a:t>ella</a:t>
            </a:r>
            <a:r>
              <a:rPr lang="en-US" sz="700" dirty="0">
                <a:ea typeface="ＭＳ Ｐゴシック" pitchFamily="34" charset="-128"/>
              </a:rPr>
              <a:t> does not (up to 120 hours).</a:t>
            </a:r>
          </a:p>
          <a:p>
            <a:pPr>
              <a:lnSpc>
                <a:spcPct val="70000"/>
              </a:lnSpc>
              <a:buFontTx/>
              <a:buChar char="•"/>
            </a:pPr>
            <a:r>
              <a:rPr lang="en-US" sz="700" dirty="0">
                <a:ea typeface="ＭＳ Ｐゴシック" pitchFamily="34" charset="-128"/>
              </a:rPr>
              <a:t> Has been shown to be more effective for obese women.</a:t>
            </a:r>
          </a:p>
          <a:p>
            <a:pPr>
              <a:lnSpc>
                <a:spcPct val="70000"/>
              </a:lnSpc>
              <a:buFontTx/>
              <a:buChar char="•"/>
            </a:pPr>
            <a:r>
              <a:rPr lang="en-US" sz="700" dirty="0">
                <a:ea typeface="ＭＳ Ｐゴシック" pitchFamily="34" charset="-128"/>
              </a:rPr>
              <a:t> </a:t>
            </a:r>
            <a:r>
              <a:rPr lang="en-US" sz="700" dirty="0" err="1">
                <a:ea typeface="ＭＳ Ｐゴシック" pitchFamily="34" charset="-128"/>
              </a:rPr>
              <a:t>ella</a:t>
            </a:r>
            <a:r>
              <a:rPr lang="en-US" sz="700" dirty="0">
                <a:ea typeface="ＭＳ Ｐゴシック" pitchFamily="34" charset="-128"/>
              </a:rPr>
              <a:t> is available online through </a:t>
            </a:r>
            <a:r>
              <a:rPr lang="en-US" sz="700" dirty="0" err="1">
                <a:ea typeface="ＭＳ Ｐゴシック" pitchFamily="34" charset="-128"/>
              </a:rPr>
              <a:t>Kwikmed</a:t>
            </a:r>
            <a:r>
              <a:rPr lang="en-US" sz="700" dirty="0">
                <a:ea typeface="ＭＳ Ｐゴシック" pitchFamily="34" charset="-128"/>
              </a:rPr>
              <a:t> for $42 including a waived shipping fee.</a:t>
            </a:r>
            <a:endParaRPr lang="en-US" sz="700" dirty="0">
              <a:solidFill>
                <a:srgbClr val="000000"/>
              </a:solidFill>
              <a:ea typeface="ＭＳ Ｐゴシック" pitchFamily="34" charset="-128"/>
            </a:endParaRPr>
          </a:p>
          <a:p>
            <a:pPr>
              <a:lnSpc>
                <a:spcPct val="70000"/>
              </a:lnSpc>
              <a:buFontTx/>
              <a:buChar char="•"/>
            </a:pPr>
            <a:r>
              <a:rPr lang="en-US" sz="700" dirty="0">
                <a:solidFill>
                  <a:srgbClr val="000000"/>
                </a:solidFill>
                <a:ea typeface="ＭＳ Ｐゴシック" pitchFamily="34" charset="-128"/>
              </a:rPr>
              <a:t> ECPs can be obtained for a reduced rate (or free) at Planned Parenthood or other family planning clinics that use a sliding scale to determine charges for those who are low income or don</a:t>
            </a:r>
            <a:r>
              <a:rPr lang="ja-JP" altLang="en-US" sz="700" dirty="0">
                <a:solidFill>
                  <a:srgbClr val="000000"/>
                </a:solidFill>
                <a:ea typeface="ＭＳ Ｐゴシック" pitchFamily="34" charset="-128"/>
              </a:rPr>
              <a:t>’</a:t>
            </a:r>
            <a:r>
              <a:rPr lang="en-US" altLang="ja-JP" sz="700" dirty="0">
                <a:solidFill>
                  <a:srgbClr val="000000"/>
                </a:solidFill>
                <a:ea typeface="ＭＳ Ｐゴシック" pitchFamily="34" charset="-128"/>
              </a:rPr>
              <a:t>t have insurance coverage.</a:t>
            </a:r>
          </a:p>
          <a:p>
            <a:pPr>
              <a:lnSpc>
                <a:spcPct val="70000"/>
              </a:lnSpc>
            </a:pPr>
            <a:endParaRPr lang="en-US" sz="700" dirty="0">
              <a:solidFill>
                <a:srgbClr val="000000"/>
              </a:solidFill>
              <a:ea typeface="ＭＳ Ｐゴシック" pitchFamily="34" charset="-128"/>
            </a:endParaRPr>
          </a:p>
          <a:p>
            <a:pPr>
              <a:lnSpc>
                <a:spcPct val="70000"/>
              </a:lnSpc>
            </a:pPr>
            <a:r>
              <a:rPr lang="en-US" sz="700" u="sng" dirty="0">
                <a:solidFill>
                  <a:srgbClr val="000000"/>
                </a:solidFill>
                <a:ea typeface="ＭＳ Ｐゴシック" pitchFamily="34" charset="-128"/>
              </a:rPr>
              <a:t>References</a:t>
            </a:r>
          </a:p>
          <a:p>
            <a:pPr>
              <a:lnSpc>
                <a:spcPct val="70000"/>
              </a:lnSpc>
              <a:buFontTx/>
              <a:buChar char="•"/>
            </a:pPr>
            <a:r>
              <a:rPr lang="en-US" sz="700" dirty="0">
                <a:ea typeface="ＭＳ Ｐゴシック" pitchFamily="34" charset="-128"/>
              </a:rPr>
              <a:t> </a:t>
            </a:r>
            <a:r>
              <a:rPr lang="en-US" sz="700" dirty="0" err="1">
                <a:ea typeface="ＭＳ Ｐゴシック" pitchFamily="34" charset="-128"/>
              </a:rPr>
              <a:t>Glasier</a:t>
            </a:r>
            <a:r>
              <a:rPr lang="en-US" sz="700" dirty="0">
                <a:ea typeface="ＭＳ Ｐゴシック" pitchFamily="34" charset="-128"/>
              </a:rPr>
              <a:t> A, Cameron ST, Blithe D, et al. Can we identify women at risk of pregnancy despite using emergency contraception? Data from randomized trials of </a:t>
            </a:r>
            <a:r>
              <a:rPr lang="en-US" sz="700" dirty="0" err="1">
                <a:ea typeface="ＭＳ Ｐゴシック" pitchFamily="34" charset="-128"/>
              </a:rPr>
              <a:t>ulipristal</a:t>
            </a:r>
            <a:r>
              <a:rPr lang="en-US" sz="700" dirty="0">
                <a:ea typeface="ＭＳ Ｐゴシック" pitchFamily="34" charset="-128"/>
              </a:rPr>
              <a:t> acetate and </a:t>
            </a:r>
            <a:r>
              <a:rPr lang="en-US" sz="700" dirty="0" err="1">
                <a:ea typeface="ＭＳ Ｐゴシック" pitchFamily="34" charset="-128"/>
              </a:rPr>
              <a:t>levonorgestrel</a:t>
            </a:r>
            <a:r>
              <a:rPr lang="en-US" sz="700" dirty="0">
                <a:ea typeface="ＭＳ Ｐゴシック" pitchFamily="34" charset="-128"/>
              </a:rPr>
              <a:t>. </a:t>
            </a:r>
            <a:r>
              <a:rPr lang="en-US" sz="700" i="1" dirty="0">
                <a:ea typeface="ＭＳ Ｐゴシック" pitchFamily="34" charset="-128"/>
              </a:rPr>
              <a:t>Contraception</a:t>
            </a:r>
            <a:r>
              <a:rPr lang="en-US" sz="700" dirty="0">
                <a:ea typeface="ＭＳ Ｐゴシック" pitchFamily="34" charset="-128"/>
              </a:rPr>
              <a:t> 2011;84(4):363–7. </a:t>
            </a:r>
          </a:p>
          <a:p>
            <a:pPr>
              <a:lnSpc>
                <a:spcPct val="70000"/>
              </a:lnSpc>
              <a:buFontTx/>
              <a:buChar char="•"/>
            </a:pPr>
            <a:r>
              <a:rPr lang="en-US" sz="700" dirty="0">
                <a:ea typeface="ＭＳ Ｐゴシック" pitchFamily="34" charset="-128"/>
              </a:rPr>
              <a:t> Moreau C, </a:t>
            </a:r>
            <a:r>
              <a:rPr lang="en-US" sz="700" dirty="0" err="1">
                <a:ea typeface="ＭＳ Ｐゴシック" pitchFamily="34" charset="-128"/>
              </a:rPr>
              <a:t>Trussell</a:t>
            </a:r>
            <a:r>
              <a:rPr lang="en-US" sz="700" dirty="0">
                <a:ea typeface="ＭＳ Ｐゴシック" pitchFamily="34" charset="-128"/>
              </a:rPr>
              <a:t> J. Results from pooled phase III studies of </a:t>
            </a:r>
            <a:r>
              <a:rPr lang="en-US" sz="700" dirty="0" err="1">
                <a:ea typeface="ＭＳ Ｐゴシック" pitchFamily="34" charset="-128"/>
              </a:rPr>
              <a:t>ulipristal</a:t>
            </a:r>
            <a:r>
              <a:rPr lang="en-US" sz="700" dirty="0">
                <a:ea typeface="ＭＳ Ｐゴシック" pitchFamily="34" charset="-128"/>
              </a:rPr>
              <a:t> acetate for emergency contraception. </a:t>
            </a:r>
            <a:r>
              <a:rPr lang="en-US" sz="700" i="1" dirty="0">
                <a:solidFill>
                  <a:srgbClr val="000000"/>
                </a:solidFill>
                <a:ea typeface="ＭＳ Ｐゴシック" pitchFamily="34" charset="-128"/>
              </a:rPr>
              <a:t>Contraception</a:t>
            </a:r>
            <a:r>
              <a:rPr lang="en-US" sz="700" dirty="0">
                <a:solidFill>
                  <a:srgbClr val="000000"/>
                </a:solidFill>
                <a:ea typeface="ＭＳ Ｐゴシック" pitchFamily="34" charset="-128"/>
              </a:rPr>
              <a:t> 2011;84:308. </a:t>
            </a:r>
          </a:p>
          <a:p>
            <a:pPr>
              <a:lnSpc>
                <a:spcPct val="70000"/>
              </a:lnSpc>
              <a:buFontTx/>
              <a:buChar char="•"/>
            </a:pPr>
            <a:r>
              <a:rPr lang="en-US" sz="700" dirty="0">
                <a:solidFill>
                  <a:srgbClr val="000000"/>
                </a:solidFill>
                <a:ea typeface="ＭＳ Ｐゴシック" pitchFamily="34" charset="-128"/>
              </a:rPr>
              <a:t> How to get emergency contraception? How much do emergency contraceptive pills cost? Available at http://ec.princeton.edu/questions/eccost.html. Accessed November 10, 2011.</a:t>
            </a:r>
          </a:p>
          <a:p>
            <a:pPr>
              <a:lnSpc>
                <a:spcPct val="70000"/>
              </a:lnSpc>
              <a:buFontTx/>
              <a:buChar char="•"/>
            </a:pPr>
            <a:r>
              <a:rPr lang="en-US" sz="700" dirty="0">
                <a:solidFill>
                  <a:srgbClr val="000000"/>
                </a:solidFill>
                <a:ea typeface="ＭＳ Ｐゴシック" pitchFamily="34" charset="-128"/>
              </a:rPr>
              <a:t> Reproductive Health Technologies Project. FDA approved emergency contraceptive products currently on the US market. August 2011. Available at http://www.rhtp.org/contraception/emergency/documents/FDAApprovedEmergencyContraceptiveChartAugust2011-PRINTABLE.pdf. Accessed November 4, 2011.</a:t>
            </a:r>
          </a:p>
          <a:p>
            <a:pPr>
              <a:lnSpc>
                <a:spcPct val="70000"/>
              </a:lnSpc>
            </a:pPr>
            <a:endParaRPr lang="en-US" sz="700" dirty="0">
              <a:ea typeface="ＭＳ Ｐゴシック" pitchFamily="34" charset="-128"/>
            </a:endParaRPr>
          </a:p>
        </p:txBody>
      </p:sp>
      <p:sp>
        <p:nvSpPr>
          <p:cNvPr id="77828" name="Slide Number Placeholder 3"/>
          <p:cNvSpPr>
            <a:spLocks noGrp="1"/>
          </p:cNvSpPr>
          <p:nvPr>
            <p:ph type="sldNum" sz="quarter" idx="5"/>
          </p:nvPr>
        </p:nvSpPr>
        <p:spPr>
          <a:noFill/>
        </p:spPr>
        <p:txBody>
          <a:bodyPr/>
          <a:lstStyle/>
          <a:p>
            <a:fld id="{15BB3F9F-BE44-4ED2-A134-FBBF4F61F05A}" type="slidenum">
              <a:rPr lang="en-US" smtClean="0"/>
              <a:pPr/>
              <a:t>18</a:t>
            </a:fld>
            <a:endParaRPr lang="en-US" dirty="0"/>
          </a:p>
        </p:txBody>
      </p:sp>
    </p:spTree>
    <p:extLst>
      <p:ext uri="{BB962C8B-B14F-4D97-AF65-F5344CB8AC3E}">
        <p14:creationId xmlns:p14="http://schemas.microsoft.com/office/powerpoint/2010/main" val="4284964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marL="171450" indent="-171450">
              <a:lnSpc>
                <a:spcPct val="80000"/>
              </a:lnSpc>
              <a:buFont typeface="Arial" panose="020B0604020202020204" pitchFamily="34" charset="0"/>
              <a:buChar char="•"/>
            </a:pPr>
            <a:r>
              <a:rPr lang="en-US" dirty="0">
                <a:latin typeface="Times New Roman" pitchFamily="18" charset="0"/>
                <a:ea typeface="ＭＳ Ｐゴシック" pitchFamily="34" charset="-128"/>
                <a:cs typeface="Times New Roman" pitchFamily="18" charset="0"/>
              </a:rPr>
              <a:t>Online orders are typically reviewed within 4 hours</a:t>
            </a:r>
          </a:p>
          <a:p>
            <a:pPr marL="171450" indent="-171450">
              <a:lnSpc>
                <a:spcPct val="80000"/>
              </a:lnSpc>
              <a:buFont typeface="Arial" panose="020B0604020202020204" pitchFamily="34" charset="0"/>
              <a:buChar char="•"/>
            </a:pPr>
            <a:endParaRPr lang="en-US" dirty="0">
              <a:latin typeface="Times New Roman" pitchFamily="18" charset="0"/>
              <a:ea typeface="ＭＳ Ｐゴシック" pitchFamily="34" charset="-128"/>
              <a:cs typeface="Times New Roman" pitchFamily="18" charset="0"/>
            </a:endParaRPr>
          </a:p>
          <a:p>
            <a:pPr marL="171450" indent="-171450">
              <a:lnSpc>
                <a:spcPct val="80000"/>
              </a:lnSpc>
              <a:buFont typeface="Arial" panose="020B0604020202020204" pitchFamily="34" charset="0"/>
              <a:buChar char="•"/>
            </a:pPr>
            <a:r>
              <a:rPr lang="en-US" dirty="0">
                <a:latin typeface="Times New Roman" pitchFamily="18" charset="0"/>
                <a:ea typeface="ＭＳ Ｐゴシック" pitchFamily="34" charset="-128"/>
                <a:cs typeface="Times New Roman" pitchFamily="18" charset="0"/>
              </a:rPr>
              <a:t>Pharmacy transfers: 7% of orders</a:t>
            </a:r>
          </a:p>
          <a:p>
            <a:pPr marL="171450" indent="-171450">
              <a:lnSpc>
                <a:spcPct val="80000"/>
              </a:lnSpc>
              <a:buFont typeface="Arial" panose="020B0604020202020204" pitchFamily="34" charset="0"/>
              <a:buChar char="•"/>
            </a:pPr>
            <a:endParaRPr lang="en-US" dirty="0">
              <a:latin typeface="Times New Roman" pitchFamily="18" charset="0"/>
              <a:ea typeface="ＭＳ Ｐゴシック" pitchFamily="34" charset="-128"/>
              <a:cs typeface="Times New Roman" pitchFamily="18" charset="0"/>
            </a:endParaRPr>
          </a:p>
          <a:p>
            <a:pPr marL="171450" indent="-171450">
              <a:lnSpc>
                <a:spcPct val="80000"/>
              </a:lnSpc>
              <a:buFont typeface="Arial" panose="020B0604020202020204" pitchFamily="34" charset="0"/>
              <a:buChar char="•"/>
            </a:pPr>
            <a:r>
              <a:rPr lang="en-US" dirty="0">
                <a:latin typeface="Times New Roman" pitchFamily="18" charset="0"/>
                <a:ea typeface="ＭＳ Ｐゴシック" pitchFamily="34" charset="-128"/>
                <a:cs typeface="Times New Roman" pitchFamily="18" charset="0"/>
              </a:rPr>
              <a:t>Average sale price: $59</a:t>
            </a:r>
          </a:p>
          <a:p>
            <a:pPr marL="171450" indent="-171450">
              <a:lnSpc>
                <a:spcPct val="80000"/>
              </a:lnSpc>
              <a:buFont typeface="Arial" panose="020B0604020202020204" pitchFamily="34" charset="0"/>
              <a:buChar char="•"/>
            </a:pPr>
            <a:endParaRPr lang="en-US" dirty="0">
              <a:latin typeface="Times New Roman" pitchFamily="18" charset="0"/>
              <a:ea typeface="ＭＳ Ｐゴシック" pitchFamily="34" charset="-128"/>
              <a:cs typeface="Times New Roman" pitchFamily="18" charset="0"/>
            </a:endParaRPr>
          </a:p>
          <a:p>
            <a:pPr marL="171450" indent="-171450">
              <a:lnSpc>
                <a:spcPct val="80000"/>
              </a:lnSpc>
              <a:buFont typeface="Arial" panose="020B0604020202020204" pitchFamily="34" charset="0"/>
              <a:buChar char="•"/>
            </a:pPr>
            <a:r>
              <a:rPr lang="en-US" dirty="0">
                <a:latin typeface="Times New Roman" pitchFamily="18" charset="0"/>
                <a:ea typeface="ＭＳ Ｐゴシック" pitchFamily="34" charset="-128"/>
                <a:cs typeface="Times New Roman" pitchFamily="18" charset="0"/>
              </a:rPr>
              <a:t>Average days from UPI to delivery: 1 day</a:t>
            </a:r>
          </a:p>
          <a:p>
            <a:pPr marL="171450" indent="-171450">
              <a:buFont typeface="Arial" panose="020B0604020202020204" pitchFamily="34" charset="0"/>
              <a:buChar char="•"/>
            </a:pPr>
            <a:endParaRPr lang="en-US" dirty="0">
              <a:ea typeface="ＭＳ Ｐゴシック" pitchFamily="34" charset="-128"/>
            </a:endParaRPr>
          </a:p>
        </p:txBody>
      </p:sp>
      <p:sp>
        <p:nvSpPr>
          <p:cNvPr id="78852" name="Slide Number Placeholder 3"/>
          <p:cNvSpPr>
            <a:spLocks noGrp="1"/>
          </p:cNvSpPr>
          <p:nvPr>
            <p:ph type="sldNum" sz="quarter" idx="5"/>
          </p:nvPr>
        </p:nvSpPr>
        <p:spPr>
          <a:noFill/>
        </p:spPr>
        <p:txBody>
          <a:bodyPr/>
          <a:lstStyle/>
          <a:p>
            <a:fld id="{F162D87B-381A-4936-9870-83EC37B0E9D1}" type="slidenum">
              <a:rPr lang="en-US" smtClean="0"/>
              <a:pPr/>
              <a:t>19</a:t>
            </a:fld>
            <a:endParaRPr lang="en-US" dirty="0"/>
          </a:p>
        </p:txBody>
      </p:sp>
    </p:spTree>
    <p:extLst>
      <p:ext uri="{BB962C8B-B14F-4D97-AF65-F5344CB8AC3E}">
        <p14:creationId xmlns:p14="http://schemas.microsoft.com/office/powerpoint/2010/main" val="361818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lnSpc>
                <a:spcPct val="90000"/>
              </a:lnSpc>
            </a:pPr>
            <a:r>
              <a:rPr lang="en-US" dirty="0">
                <a:ea typeface="ＭＳ Ｐゴシック" pitchFamily="34" charset="-128"/>
              </a:rPr>
              <a:t>Insertion of a copper-T IUD is much more effective than use of ECPs or </a:t>
            </a:r>
            <a:r>
              <a:rPr lang="en-US" dirty="0" err="1">
                <a:ea typeface="ＭＳ Ｐゴシック" pitchFamily="34" charset="-128"/>
              </a:rPr>
              <a:t>minipills</a:t>
            </a:r>
            <a:r>
              <a:rPr lang="en-US" dirty="0">
                <a:ea typeface="ＭＳ Ｐゴシック" pitchFamily="34" charset="-128"/>
              </a:rPr>
              <a:t>, reducing the risk of pregnancy following unprotected intercourse by more than 99%. A copper-T IUD can be left in place to provide continuous effective contraception for up to ten years. </a:t>
            </a:r>
          </a:p>
          <a:p>
            <a:pPr eaLnBrk="1" hangingPunct="1">
              <a:lnSpc>
                <a:spcPct val="90000"/>
              </a:lnSpc>
            </a:pPr>
            <a:endParaRPr lang="en-US" dirty="0">
              <a:ea typeface="ＭＳ Ｐゴシック" pitchFamily="34" charset="-128"/>
            </a:endParaRPr>
          </a:p>
          <a:p>
            <a:pPr>
              <a:lnSpc>
                <a:spcPct val="90000"/>
              </a:lnSpc>
              <a:buFontTx/>
              <a:buChar char="•"/>
            </a:pPr>
            <a:r>
              <a:rPr lang="en-US" i="1" dirty="0">
                <a:ea typeface="ＭＳ Ｐゴシック" pitchFamily="34" charset="-128"/>
              </a:rPr>
              <a:t> Off label use</a:t>
            </a:r>
            <a:endParaRPr lang="en-US" dirty="0">
              <a:ea typeface="ＭＳ Ｐゴシック" pitchFamily="34" charset="-128"/>
            </a:endParaRPr>
          </a:p>
          <a:p>
            <a:pPr>
              <a:lnSpc>
                <a:spcPct val="90000"/>
              </a:lnSpc>
              <a:buFontTx/>
              <a:buChar char="•"/>
            </a:pPr>
            <a:r>
              <a:rPr lang="en-US" dirty="0">
                <a:ea typeface="ＭＳ Ｐゴシック" pitchFamily="34" charset="-128"/>
              </a:rPr>
              <a:t> Placed within 5 days after intercourse</a:t>
            </a:r>
          </a:p>
          <a:p>
            <a:pPr>
              <a:lnSpc>
                <a:spcPct val="90000"/>
              </a:lnSpc>
              <a:buFontTx/>
              <a:buChar char="•"/>
            </a:pPr>
            <a:r>
              <a:rPr lang="en-US" dirty="0">
                <a:ea typeface="ＭＳ Ｐゴシック" pitchFamily="34" charset="-128"/>
              </a:rPr>
              <a:t> Effectiveness does not decline with delay</a:t>
            </a:r>
          </a:p>
          <a:p>
            <a:pPr>
              <a:lnSpc>
                <a:spcPct val="90000"/>
              </a:lnSpc>
              <a:buFontTx/>
              <a:buChar char="•"/>
            </a:pPr>
            <a:r>
              <a:rPr lang="en-US" dirty="0">
                <a:ea typeface="ＭＳ Ｐゴシック" pitchFamily="34" charset="-128"/>
              </a:rPr>
              <a:t> Placed by a trained clinician</a:t>
            </a:r>
          </a:p>
          <a:p>
            <a:pPr>
              <a:lnSpc>
                <a:spcPct val="90000"/>
              </a:lnSpc>
              <a:buFontTx/>
              <a:buChar char="•"/>
            </a:pPr>
            <a:r>
              <a:rPr lang="en-US" dirty="0">
                <a:ea typeface="ＭＳ Ｐゴシック" pitchFamily="34" charset="-128"/>
              </a:rPr>
              <a:t> Cost: may be $500</a:t>
            </a:r>
          </a:p>
          <a:p>
            <a:pPr eaLnBrk="1" hangingPunct="1">
              <a:lnSpc>
                <a:spcPct val="90000"/>
              </a:lnSpc>
            </a:pPr>
            <a:endParaRPr lang="en-US" dirty="0">
              <a:ea typeface="ＭＳ Ｐゴシック" pitchFamily="34" charset="-128"/>
            </a:endParaRPr>
          </a:p>
          <a:p>
            <a:pPr eaLnBrk="1" hangingPunct="1">
              <a:lnSpc>
                <a:spcPct val="90000"/>
              </a:lnSpc>
            </a:pPr>
            <a:endParaRPr lang="en-US" dirty="0">
              <a:ea typeface="ＭＳ Ｐゴシック" pitchFamily="34" charset="-128"/>
            </a:endParaRPr>
          </a:p>
          <a:p>
            <a:pPr eaLnBrk="1" hangingPunct="1">
              <a:lnSpc>
                <a:spcPct val="90000"/>
              </a:lnSpc>
            </a:pPr>
            <a:r>
              <a:rPr lang="en-US" dirty="0">
                <a:ea typeface="ＭＳ Ｐゴシック" pitchFamily="34" charset="-128"/>
              </a:rPr>
              <a:t>Source:</a:t>
            </a:r>
          </a:p>
          <a:p>
            <a:pPr eaLnBrk="1" hangingPunct="1">
              <a:lnSpc>
                <a:spcPct val="90000"/>
              </a:lnSpc>
            </a:pPr>
            <a:r>
              <a:rPr lang="en-US" dirty="0">
                <a:ea typeface="ＭＳ Ｐゴシック" pitchFamily="34" charset="-128"/>
              </a:rPr>
              <a:t>Stewart F, </a:t>
            </a:r>
            <a:r>
              <a:rPr lang="en-US" dirty="0" err="1">
                <a:ea typeface="ＭＳ Ｐゴシック" pitchFamily="34" charset="-128"/>
              </a:rPr>
              <a:t>Trussel</a:t>
            </a:r>
            <a:r>
              <a:rPr lang="en-US" dirty="0">
                <a:ea typeface="ＭＳ Ｐゴシック" pitchFamily="34" charset="-128"/>
              </a:rPr>
              <a:t> J, Van Look PF. Emergency Contraception. In: Hatcher RA, </a:t>
            </a:r>
            <a:r>
              <a:rPr lang="en-US" dirty="0" err="1">
                <a:ea typeface="ＭＳ Ｐゴシック" pitchFamily="34" charset="-128"/>
              </a:rPr>
              <a:t>Trussell</a:t>
            </a:r>
            <a:r>
              <a:rPr lang="en-US" dirty="0">
                <a:ea typeface="ＭＳ Ｐゴシック" pitchFamily="34" charset="-128"/>
              </a:rPr>
              <a:t> J, Nelson A, Cates W, Stewart F, </a:t>
            </a:r>
            <a:r>
              <a:rPr lang="en-US" dirty="0" err="1">
                <a:ea typeface="ＭＳ Ｐゴシック" pitchFamily="34" charset="-128"/>
              </a:rPr>
              <a:t>Kowal</a:t>
            </a:r>
            <a:r>
              <a:rPr lang="en-US" dirty="0">
                <a:ea typeface="ＭＳ Ｐゴシック" pitchFamily="34" charset="-128"/>
              </a:rPr>
              <a:t> D. (editors) </a:t>
            </a:r>
            <a:r>
              <a:rPr lang="en-US" i="1" dirty="0">
                <a:ea typeface="ＭＳ Ｐゴシック" pitchFamily="34" charset="-128"/>
              </a:rPr>
              <a:t>Contraceptive Technology</a:t>
            </a:r>
            <a:r>
              <a:rPr lang="en-US" dirty="0">
                <a:ea typeface="ＭＳ Ｐゴシック" pitchFamily="34" charset="-128"/>
              </a:rPr>
              <a:t>, 19th revised edition. New York: Ardent Media, 2007.</a:t>
            </a:r>
          </a:p>
          <a:p>
            <a:pPr eaLnBrk="1" hangingPunct="1">
              <a:lnSpc>
                <a:spcPct val="90000"/>
              </a:lnSpc>
            </a:pPr>
            <a:endParaRPr lang="en-US" dirty="0">
              <a:ea typeface="ＭＳ Ｐゴシック" pitchFamily="34" charset="-128"/>
            </a:endParaRPr>
          </a:p>
          <a:p>
            <a:pPr eaLnBrk="1" hangingPunct="1">
              <a:lnSpc>
                <a:spcPct val="90000"/>
              </a:lnSpc>
            </a:pPr>
            <a:r>
              <a:rPr lang="en-US" dirty="0">
                <a:ea typeface="ＭＳ Ｐゴシック" pitchFamily="34" charset="-128"/>
              </a:rPr>
              <a:t>Image source: http://www.gynob.emory.edu/familyplanning/images/copperpto.jpg</a:t>
            </a:r>
          </a:p>
          <a:p>
            <a:pPr>
              <a:lnSpc>
                <a:spcPct val="90000"/>
              </a:lnSpc>
            </a:pPr>
            <a:endParaRPr lang="en-US" dirty="0">
              <a:ea typeface="ＭＳ Ｐゴシック" pitchFamily="34" charset="-128"/>
            </a:endParaRPr>
          </a:p>
        </p:txBody>
      </p:sp>
      <p:sp>
        <p:nvSpPr>
          <p:cNvPr id="79876" name="Slide Number Placeholder 3"/>
          <p:cNvSpPr>
            <a:spLocks noGrp="1"/>
          </p:cNvSpPr>
          <p:nvPr>
            <p:ph type="sldNum" sz="quarter" idx="5"/>
          </p:nvPr>
        </p:nvSpPr>
        <p:spPr>
          <a:noFill/>
        </p:spPr>
        <p:txBody>
          <a:bodyPr/>
          <a:lstStyle/>
          <a:p>
            <a:fld id="{F2A19EA7-5D3B-43BB-AD76-9EDA11F4BCEF}" type="slidenum">
              <a:rPr lang="en-US" smtClean="0"/>
              <a:pPr/>
              <a:t>21</a:t>
            </a:fld>
            <a:endParaRPr lang="en-US" dirty="0"/>
          </a:p>
        </p:txBody>
      </p:sp>
    </p:spTree>
    <p:extLst>
      <p:ext uri="{BB962C8B-B14F-4D97-AF65-F5344CB8AC3E}">
        <p14:creationId xmlns:p14="http://schemas.microsoft.com/office/powerpoint/2010/main" val="208016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72708" name="Slide Number Placeholder 3"/>
          <p:cNvSpPr>
            <a:spLocks noGrp="1"/>
          </p:cNvSpPr>
          <p:nvPr>
            <p:ph type="sldNum" sz="quarter" idx="5"/>
          </p:nvPr>
        </p:nvSpPr>
        <p:spPr>
          <a:noFill/>
        </p:spPr>
        <p:txBody>
          <a:bodyPr/>
          <a:lstStyle/>
          <a:p>
            <a:fld id="{3AC35F7C-B188-4D23-B8E0-3585346FD87F}" type="slidenum">
              <a:rPr lang="en-US" smtClean="0"/>
              <a:pPr/>
              <a:t>3</a:t>
            </a:fld>
            <a:endParaRPr lang="en-US" dirty="0"/>
          </a:p>
        </p:txBody>
      </p:sp>
    </p:spTree>
    <p:extLst>
      <p:ext uri="{BB962C8B-B14F-4D97-AF65-F5344CB8AC3E}">
        <p14:creationId xmlns:p14="http://schemas.microsoft.com/office/powerpoint/2010/main" val="3914491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a:t>
            </a:r>
            <a:r>
              <a:rPr lang="en-US" baseline="0" dirty="0"/>
              <a:t>  Physicians for Reproductive Health, Emergency Contraception a practitioners guide. Updated April 2014. </a:t>
            </a:r>
          </a:p>
          <a:p>
            <a:r>
              <a:rPr lang="en-US" dirty="0"/>
              <a:t>http://prh.org/wp-content/uploads/ECPractGuideApril2014.pdf</a:t>
            </a:r>
          </a:p>
          <a:p>
            <a:endParaRPr lang="en-US" dirty="0"/>
          </a:p>
          <a:p>
            <a:pPr eaLnBrk="1" hangingPunct="1">
              <a:spcBef>
                <a:spcPct val="50000"/>
              </a:spcBef>
            </a:pPr>
            <a:r>
              <a:rPr lang="en-US" sz="2800" dirty="0" err="1">
                <a:latin typeface="Adobe Garamond Pro"/>
              </a:rPr>
              <a:t>Yuzpe</a:t>
            </a:r>
            <a:r>
              <a:rPr lang="en-US" sz="2800" dirty="0">
                <a:latin typeface="Adobe Garamond Pro"/>
              </a:rPr>
              <a:t> method</a:t>
            </a:r>
          </a:p>
          <a:p>
            <a:pPr lvl="1" eaLnBrk="1" hangingPunct="1">
              <a:spcBef>
                <a:spcPct val="50000"/>
              </a:spcBef>
            </a:pPr>
            <a:r>
              <a:rPr lang="en-US" sz="2800" dirty="0">
                <a:latin typeface="Adobe Garamond Pro"/>
              </a:rPr>
              <a:t>Combined oral contraceptive pills (OCPs) containing combined </a:t>
            </a:r>
            <a:r>
              <a:rPr lang="en-US" sz="2800" dirty="0" err="1">
                <a:latin typeface="Adobe Garamond Pro"/>
              </a:rPr>
              <a:t>ethinyl</a:t>
            </a:r>
            <a:r>
              <a:rPr lang="en-US" sz="2800" dirty="0">
                <a:latin typeface="Adobe Garamond Pro"/>
              </a:rPr>
              <a:t> </a:t>
            </a:r>
            <a:r>
              <a:rPr lang="en-US" sz="2800" dirty="0" err="1">
                <a:latin typeface="Adobe Garamond Pro"/>
              </a:rPr>
              <a:t>estradiol</a:t>
            </a:r>
            <a:r>
              <a:rPr lang="en-US" sz="2800" dirty="0">
                <a:latin typeface="Adobe Garamond Pro"/>
              </a:rPr>
              <a:t> and either </a:t>
            </a:r>
            <a:r>
              <a:rPr lang="en-US" sz="2800" dirty="0" err="1">
                <a:latin typeface="Adobe Garamond Pro"/>
              </a:rPr>
              <a:t>norgestrel</a:t>
            </a:r>
            <a:r>
              <a:rPr lang="en-US" sz="2800" dirty="0">
                <a:latin typeface="Adobe Garamond Pro"/>
              </a:rPr>
              <a:t> or </a:t>
            </a:r>
            <a:r>
              <a:rPr lang="en-US" sz="2800" dirty="0" err="1">
                <a:latin typeface="Adobe Garamond Pro"/>
              </a:rPr>
              <a:t>levonorgestrel</a:t>
            </a:r>
            <a:endParaRPr lang="en-US" sz="2800" dirty="0">
              <a:latin typeface="Adobe Garamond Pro"/>
            </a:endParaRPr>
          </a:p>
          <a:p>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22</a:t>
            </a:fld>
            <a:endParaRPr lang="en-US" dirty="0"/>
          </a:p>
        </p:txBody>
      </p:sp>
    </p:spTree>
    <p:extLst>
      <p:ext uri="{BB962C8B-B14F-4D97-AF65-F5344CB8AC3E}">
        <p14:creationId xmlns:p14="http://schemas.microsoft.com/office/powerpoint/2010/main" val="403790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AA708758-470C-4528-AC8C-601488137FF9}" type="slidenum">
              <a:rPr lang="en-US" smtClean="0"/>
              <a:pPr/>
              <a:t>24</a:t>
            </a:fld>
            <a:endParaRPr lang="en-US" dirty="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33268" indent="-233268" eaLnBrk="1" hangingPunct="1">
              <a:lnSpc>
                <a:spcPct val="60000"/>
              </a:lnSpc>
            </a:pPr>
            <a:r>
              <a:rPr lang="en-US" sz="1200" kern="1200" baseline="0" dirty="0">
                <a:solidFill>
                  <a:schemeClr val="tx1"/>
                </a:solidFill>
                <a:ea typeface="ＭＳ Ｐゴシック" charset="-128"/>
                <a:cs typeface="ＭＳ Ｐゴシック" charset="-128"/>
              </a:rPr>
              <a:t>EC should not be confused with </a:t>
            </a:r>
            <a:r>
              <a:rPr lang="en-US" sz="1200" kern="1200" baseline="0" dirty="0" err="1">
                <a:solidFill>
                  <a:schemeClr val="tx1"/>
                </a:solidFill>
                <a:ea typeface="ＭＳ Ｐゴシック" charset="-128"/>
                <a:cs typeface="ＭＳ Ｐゴシック" charset="-128"/>
              </a:rPr>
              <a:t>mifepristone</a:t>
            </a:r>
            <a:r>
              <a:rPr lang="en-US" sz="1200" kern="1200" baseline="0" dirty="0">
                <a:solidFill>
                  <a:schemeClr val="tx1"/>
                </a:solidFill>
                <a:ea typeface="ＭＳ Ｐゴシック" charset="-128"/>
                <a:cs typeface="ＭＳ Ｐゴシック" charset="-128"/>
              </a:rPr>
              <a:t>: ECP are not </a:t>
            </a:r>
            <a:r>
              <a:rPr lang="en-US" sz="1200" kern="1200" baseline="0" dirty="0" err="1">
                <a:solidFill>
                  <a:schemeClr val="tx1"/>
                </a:solidFill>
                <a:ea typeface="ＭＳ Ｐゴシック" charset="-128"/>
                <a:cs typeface="ＭＳ Ｐゴシック" charset="-128"/>
              </a:rPr>
              <a:t>abortifacients</a:t>
            </a:r>
            <a:r>
              <a:rPr lang="en-US" sz="1200" kern="1200" baseline="0" dirty="0">
                <a:solidFill>
                  <a:schemeClr val="tx1"/>
                </a:solidFill>
                <a:ea typeface="ＭＳ Ｐゴシック" charset="-128"/>
                <a:cs typeface="ＭＳ Ｐゴシック" charset="-128"/>
              </a:rPr>
              <a:t> and will not disrupt an existing pregnancy, nor will they have adverse effects on the fetus.</a:t>
            </a:r>
          </a:p>
          <a:p>
            <a:pPr marL="233268" indent="-233268" eaLnBrk="1" hangingPunct="1">
              <a:lnSpc>
                <a:spcPct val="60000"/>
              </a:lnSpc>
            </a:pPr>
            <a:endParaRPr lang="en-US" sz="1200" kern="1200" baseline="0" dirty="0">
              <a:solidFill>
                <a:schemeClr val="tx1"/>
              </a:solidFill>
              <a:ea typeface="ＭＳ Ｐゴシック" charset="-128"/>
              <a:cs typeface="Arial" pitchFamily="34" charset="0"/>
            </a:endParaRPr>
          </a:p>
          <a:p>
            <a:pPr marL="233268" indent="-233268" eaLnBrk="1" hangingPunct="1">
              <a:lnSpc>
                <a:spcPct val="60000"/>
              </a:lnSpc>
            </a:pPr>
            <a:r>
              <a:rPr lang="en-US" sz="1200" kern="1200" baseline="0" dirty="0">
                <a:solidFill>
                  <a:schemeClr val="tx1"/>
                </a:solidFill>
                <a:ea typeface="ＭＳ Ｐゴシック" charset="-128"/>
                <a:cs typeface="Arial" pitchFamily="34" charset="0"/>
              </a:rPr>
              <a:t>Sources:</a:t>
            </a:r>
          </a:p>
          <a:p>
            <a:r>
              <a:rPr lang="en-US" sz="1200" kern="1200" baseline="0" dirty="0">
                <a:solidFill>
                  <a:schemeClr val="tx1"/>
                </a:solidFill>
                <a:ea typeface="ＭＳ Ｐゴシック" charset="-128"/>
                <a:cs typeface="ＭＳ Ｐゴシック" charset="-128"/>
              </a:rPr>
              <a:t>1.Brache, V., </a:t>
            </a:r>
            <a:r>
              <a:rPr lang="en-US" sz="1200" kern="1200" baseline="0" dirty="0" err="1">
                <a:solidFill>
                  <a:schemeClr val="tx1"/>
                </a:solidFill>
                <a:ea typeface="ＭＳ Ｐゴシック" charset="-128"/>
                <a:cs typeface="ＭＳ Ｐゴシック" charset="-128"/>
              </a:rPr>
              <a:t>Cochon</a:t>
            </a:r>
            <a:r>
              <a:rPr lang="en-US" sz="1200" kern="1200" baseline="0" dirty="0">
                <a:solidFill>
                  <a:schemeClr val="tx1"/>
                </a:solidFill>
                <a:ea typeface="ＭＳ Ｐゴシック" charset="-128"/>
                <a:cs typeface="ＭＳ Ｐゴシック" charset="-128"/>
              </a:rPr>
              <a:t>, L., </a:t>
            </a:r>
            <a:r>
              <a:rPr lang="en-US" sz="1200" kern="1200" baseline="0" dirty="0" err="1">
                <a:solidFill>
                  <a:schemeClr val="tx1"/>
                </a:solidFill>
                <a:ea typeface="ＭＳ Ｐゴシック" charset="-128"/>
                <a:cs typeface="ＭＳ Ｐゴシック" charset="-128"/>
              </a:rPr>
              <a:t>Jesam</a:t>
            </a:r>
            <a:r>
              <a:rPr lang="en-US" sz="1200" kern="1200" baseline="0" dirty="0">
                <a:solidFill>
                  <a:schemeClr val="tx1"/>
                </a:solidFill>
                <a:ea typeface="ＭＳ Ｐゴシック" charset="-128"/>
                <a:cs typeface="ＭＳ Ｐゴシック" charset="-128"/>
              </a:rPr>
              <a:t>, C., Maldonado, R., </a:t>
            </a:r>
            <a:r>
              <a:rPr lang="en-US" sz="1200" kern="1200" baseline="0" dirty="0" err="1">
                <a:solidFill>
                  <a:schemeClr val="tx1"/>
                </a:solidFill>
                <a:ea typeface="ＭＳ Ｐゴシック" charset="-128"/>
                <a:cs typeface="ＭＳ Ｐゴシック" charset="-128"/>
              </a:rPr>
              <a:t>Salvatierra</a:t>
            </a:r>
            <a:r>
              <a:rPr lang="en-US" sz="1200" kern="1200" baseline="0" dirty="0">
                <a:solidFill>
                  <a:schemeClr val="tx1"/>
                </a:solidFill>
                <a:ea typeface="ＭＳ Ｐゴシック" charset="-128"/>
                <a:cs typeface="ＭＳ Ｐゴシック" charset="-128"/>
              </a:rPr>
              <a:t> A.M., Levy, D. P., et al. (2009). Immediate pre-</a:t>
            </a:r>
            <a:r>
              <a:rPr lang="en-US" sz="1200" kern="1200" baseline="0" dirty="0" err="1">
                <a:solidFill>
                  <a:schemeClr val="tx1"/>
                </a:solidFill>
                <a:ea typeface="ＭＳ Ｐゴシック" charset="-128"/>
                <a:cs typeface="ＭＳ Ｐゴシック" charset="-128"/>
              </a:rPr>
              <a:t>ovulatory</a:t>
            </a:r>
            <a:r>
              <a:rPr lang="en-US" sz="1200" kern="1200" baseline="0" dirty="0">
                <a:solidFill>
                  <a:schemeClr val="tx1"/>
                </a:solidFill>
                <a:ea typeface="ＭＳ Ｐゴシック" charset="-128"/>
                <a:cs typeface="ＭＳ Ｐゴシック" charset="-128"/>
              </a:rPr>
              <a:t> </a:t>
            </a:r>
            <a:r>
              <a:rPr lang="en-US" sz="1200" kern="1200" baseline="0" dirty="0" err="1">
                <a:solidFill>
                  <a:schemeClr val="tx1"/>
                </a:solidFill>
                <a:ea typeface="ＭＳ Ｐゴシック" charset="-128"/>
                <a:cs typeface="ＭＳ Ｐゴシック" charset="-128"/>
              </a:rPr>
              <a:t>administraion</a:t>
            </a:r>
            <a:r>
              <a:rPr lang="en-US" sz="1200" kern="1200" baseline="0" dirty="0">
                <a:solidFill>
                  <a:schemeClr val="tx1"/>
                </a:solidFill>
                <a:ea typeface="ＭＳ Ｐゴシック" charset="-128"/>
                <a:cs typeface="ＭＳ Ｐゴシック" charset="-128"/>
              </a:rPr>
              <a:t> of 30 mg </a:t>
            </a:r>
            <a:r>
              <a:rPr lang="en-US" sz="1200" kern="1200" baseline="0" dirty="0" err="1">
                <a:solidFill>
                  <a:schemeClr val="tx1"/>
                </a:solidFill>
                <a:ea typeface="ＭＳ Ｐゴシック" charset="-128"/>
                <a:cs typeface="ＭＳ Ｐゴシック" charset="-128"/>
              </a:rPr>
              <a:t>ulipristal</a:t>
            </a:r>
            <a:r>
              <a:rPr lang="en-US" sz="1200" kern="1200" baseline="0" dirty="0">
                <a:solidFill>
                  <a:schemeClr val="tx1"/>
                </a:solidFill>
                <a:ea typeface="ＭＳ Ｐゴシック" charset="-128"/>
                <a:cs typeface="ＭＳ Ｐゴシック" charset="-128"/>
              </a:rPr>
              <a:t> acetate significantly delays follicular rupture. </a:t>
            </a:r>
            <a:r>
              <a:rPr lang="en-US" sz="1200" i="1" kern="1200" baseline="0" dirty="0">
                <a:solidFill>
                  <a:schemeClr val="tx1"/>
                </a:solidFill>
                <a:ea typeface="ＭＳ Ｐゴシック" charset="-128"/>
                <a:cs typeface="ＭＳ Ｐゴシック" charset="-128"/>
              </a:rPr>
              <a:t>Human Reproduction, </a:t>
            </a:r>
            <a:r>
              <a:rPr lang="en-US" sz="1200" i="0" kern="1200" baseline="0" dirty="0">
                <a:solidFill>
                  <a:schemeClr val="tx1"/>
                </a:solidFill>
                <a:ea typeface="ＭＳ Ｐゴシック" charset="-128"/>
                <a:cs typeface="ＭＳ Ｐゴシック" charset="-128"/>
              </a:rPr>
              <a:t>25(9), 2256–2263. </a:t>
            </a:r>
          </a:p>
          <a:p>
            <a:r>
              <a:rPr lang="en-US" sz="1200" kern="1200" baseline="0" dirty="0">
                <a:solidFill>
                  <a:schemeClr val="tx1"/>
                </a:solidFill>
                <a:ea typeface="ＭＳ Ｐゴシック" charset="-128"/>
                <a:cs typeface="ＭＳ Ｐゴシック" charset="-128"/>
              </a:rPr>
              <a:t>2.Trussell, J., &amp; Jordan, B. (2006). Mechanism of action of emergency contraceptive pills. </a:t>
            </a:r>
            <a:r>
              <a:rPr lang="en-US" sz="1200" i="1" kern="1200" baseline="0" dirty="0">
                <a:solidFill>
                  <a:schemeClr val="tx1"/>
                </a:solidFill>
                <a:ea typeface="ＭＳ Ｐゴシック" charset="-128"/>
                <a:cs typeface="ＭＳ Ｐゴシック" charset="-128"/>
              </a:rPr>
              <a:t>Contraception</a:t>
            </a:r>
            <a:r>
              <a:rPr lang="en-US" sz="1200" i="0" kern="1200" baseline="0" dirty="0">
                <a:solidFill>
                  <a:schemeClr val="tx1"/>
                </a:solidFill>
                <a:ea typeface="ＭＳ Ｐゴシック" charset="-128"/>
                <a:cs typeface="ＭＳ Ｐゴシック" charset="-128"/>
              </a:rPr>
              <a:t>, 74(2), 87–89. </a:t>
            </a:r>
          </a:p>
          <a:p>
            <a:pPr marL="233268" indent="-233268" eaLnBrk="1" hangingPunct="1">
              <a:lnSpc>
                <a:spcPct val="60000"/>
              </a:lnSpc>
            </a:pPr>
            <a:endParaRPr lang="en-US" sz="600" dirty="0">
              <a:cs typeface="Arial" pitchFamily="34" charset="0"/>
            </a:endParaRPr>
          </a:p>
          <a:p>
            <a:pPr marL="233268" indent="-233268" eaLnBrk="1" hangingPunct="1">
              <a:lnSpc>
                <a:spcPct val="60000"/>
              </a:lnSpc>
            </a:pPr>
            <a:endParaRPr lang="en-US" sz="600" dirty="0">
              <a:cs typeface="Arial" pitchFamily="34" charset="0"/>
            </a:endParaRPr>
          </a:p>
          <a:p>
            <a:pPr marL="233268" indent="-233268" eaLnBrk="1" hangingPunct="1">
              <a:lnSpc>
                <a:spcPct val="60000"/>
              </a:lnSpc>
            </a:pPr>
            <a:r>
              <a:rPr lang="en-US" sz="600" dirty="0">
                <a:cs typeface="Arial" pitchFamily="34" charset="0"/>
              </a:rPr>
              <a:t>Contraindications/Indications:</a:t>
            </a:r>
          </a:p>
          <a:p>
            <a:pPr marL="466538" lvl="1" eaLnBrk="1" hangingPunct="1">
              <a:lnSpc>
                <a:spcPct val="60000"/>
              </a:lnSpc>
            </a:pPr>
            <a:r>
              <a:rPr lang="en-US" sz="600" dirty="0">
                <a:cs typeface="Arial" pitchFamily="34" charset="0"/>
              </a:rPr>
              <a:t>There are no medical conditions that preclude the use of emergency contraception</a:t>
            </a:r>
          </a:p>
          <a:p>
            <a:pPr marL="466538" lvl="1" eaLnBrk="1" hangingPunct="1">
              <a:lnSpc>
                <a:spcPct val="60000"/>
              </a:lnSpc>
            </a:pPr>
            <a:r>
              <a:rPr lang="en-US" sz="600" dirty="0">
                <a:cs typeface="Arial" pitchFamily="34" charset="0"/>
              </a:rPr>
              <a:t>CAN USE EMERGENCY CONTRACEPTION AS FREQ AS NEEDED!</a:t>
            </a:r>
          </a:p>
        </p:txBody>
      </p:sp>
    </p:spTree>
    <p:extLst>
      <p:ext uri="{BB962C8B-B14F-4D97-AF65-F5344CB8AC3E}">
        <p14:creationId xmlns:p14="http://schemas.microsoft.com/office/powerpoint/2010/main" val="675899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Sources:</a:t>
            </a:r>
          </a:p>
          <a:p>
            <a:r>
              <a:rPr lang="en-US" dirty="0"/>
              <a:t>1.Gemzell-Danielsson, K., Berger, C., &amp; P.G.L., L. (2013). Emergency contraception—mechanisms of action. </a:t>
            </a:r>
            <a:r>
              <a:rPr lang="en-US" i="1" dirty="0"/>
              <a:t>Contraception</a:t>
            </a:r>
            <a:r>
              <a:rPr lang="en-US" i="0" dirty="0"/>
              <a:t>, 87(3), 300–308. </a:t>
            </a:r>
          </a:p>
          <a:p>
            <a:r>
              <a:rPr lang="en-US" dirty="0"/>
              <a:t>2.Marions, L., </a:t>
            </a:r>
            <a:r>
              <a:rPr lang="en-US" dirty="0" err="1"/>
              <a:t>Hultenby</a:t>
            </a:r>
            <a:r>
              <a:rPr lang="en-US" dirty="0"/>
              <a:t>, K., </a:t>
            </a:r>
            <a:r>
              <a:rPr lang="en-US" dirty="0" err="1"/>
              <a:t>Lindell</a:t>
            </a:r>
            <a:r>
              <a:rPr lang="en-US" dirty="0"/>
              <a:t>, I., Sun, X., </a:t>
            </a:r>
            <a:r>
              <a:rPr lang="en-US" dirty="0" err="1"/>
              <a:t>Ståbi</a:t>
            </a:r>
            <a:r>
              <a:rPr lang="en-US" dirty="0"/>
              <a:t>, B., &amp; </a:t>
            </a:r>
            <a:r>
              <a:rPr lang="en-US" dirty="0" err="1"/>
              <a:t>Gemzell</a:t>
            </a:r>
            <a:r>
              <a:rPr lang="en-US" dirty="0"/>
              <a:t> </a:t>
            </a:r>
            <a:r>
              <a:rPr lang="en-US" dirty="0" err="1"/>
              <a:t>Danielsson</a:t>
            </a:r>
            <a:r>
              <a:rPr lang="en-US" dirty="0"/>
              <a:t>, K. (2002). Emergency contraception with </a:t>
            </a:r>
            <a:r>
              <a:rPr lang="en-US" dirty="0" err="1"/>
              <a:t>mifepristone</a:t>
            </a:r>
            <a:r>
              <a:rPr lang="en-US" dirty="0"/>
              <a:t> and </a:t>
            </a:r>
            <a:r>
              <a:rPr lang="en-US" dirty="0" err="1"/>
              <a:t>levonorgestrel</a:t>
            </a:r>
            <a:r>
              <a:rPr lang="en-US" dirty="0"/>
              <a:t>: Mechanism of action. </a:t>
            </a:r>
            <a:r>
              <a:rPr lang="en-US" i="1" dirty="0"/>
              <a:t>Obstetrics &amp; Gynecology</a:t>
            </a:r>
            <a:r>
              <a:rPr lang="en-US" i="0" dirty="0"/>
              <a:t>, 100(1), 65–71. </a:t>
            </a:r>
          </a:p>
          <a:p>
            <a:r>
              <a:rPr lang="en-US" dirty="0"/>
              <a:t>3.Trussell, J., &amp; Jordan, B. (2006). Mechanism of action of emergency contraceptive pills. </a:t>
            </a:r>
            <a:r>
              <a:rPr lang="en-US" i="1" dirty="0"/>
              <a:t>Contraception</a:t>
            </a:r>
            <a:r>
              <a:rPr lang="en-US" i="0" dirty="0"/>
              <a:t>, 74(2), 87–89. </a:t>
            </a:r>
          </a:p>
          <a:p>
            <a:endParaRPr lang="en-US" dirty="0"/>
          </a:p>
        </p:txBody>
      </p:sp>
      <p:sp>
        <p:nvSpPr>
          <p:cNvPr id="4" name="Slide Number Placeholder 3"/>
          <p:cNvSpPr>
            <a:spLocks noGrp="1"/>
          </p:cNvSpPr>
          <p:nvPr>
            <p:ph type="sldNum" sz="quarter" idx="10"/>
          </p:nvPr>
        </p:nvSpPr>
        <p:spPr/>
        <p:txBody>
          <a:bodyPr/>
          <a:lstStyle/>
          <a:p>
            <a:pPr>
              <a:defRPr/>
            </a:pPr>
            <a:fld id="{B5E17339-E423-448D-9991-A8849790B817}" type="slidenum">
              <a:rPr lang="en-US" smtClean="0"/>
              <a:pPr>
                <a:defRPr/>
              </a:pPr>
              <a:t>25</a:t>
            </a:fld>
            <a:endParaRPr lang="en-US" dirty="0"/>
          </a:p>
        </p:txBody>
      </p:sp>
    </p:spTree>
    <p:extLst>
      <p:ext uri="{BB962C8B-B14F-4D97-AF65-F5344CB8AC3E}">
        <p14:creationId xmlns:p14="http://schemas.microsoft.com/office/powerpoint/2010/main" val="360883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Sources:</a:t>
            </a:r>
          </a:p>
          <a:p>
            <a:r>
              <a:rPr lang="en-US" dirty="0"/>
              <a:t>1. Koyama, A., </a:t>
            </a:r>
            <a:r>
              <a:rPr lang="en-US" dirty="0" err="1"/>
              <a:t>Hagopian</a:t>
            </a:r>
            <a:r>
              <a:rPr lang="en-US" dirty="0"/>
              <a:t>, L., &amp; Linden, J. (2013). Emerging options for emergency contraception. </a:t>
            </a:r>
            <a:r>
              <a:rPr lang="en-US" i="1" dirty="0"/>
              <a:t>Clinical Medicine Insights: Reproductive Health</a:t>
            </a:r>
            <a:r>
              <a:rPr lang="en-US" i="0" dirty="0"/>
              <a:t>, 7(3547-), 23–35. </a:t>
            </a:r>
          </a:p>
          <a:p>
            <a:r>
              <a:rPr lang="en-US" dirty="0"/>
              <a:t>2. International Consortium for Emergency Contraception. (2012). The Intrauterine Device (IUD) for Emergency Contraception. </a:t>
            </a:r>
          </a:p>
          <a:p>
            <a:endParaRPr lang="en-US" dirty="0"/>
          </a:p>
        </p:txBody>
      </p:sp>
      <p:sp>
        <p:nvSpPr>
          <p:cNvPr id="4" name="Slide Number Placeholder 3"/>
          <p:cNvSpPr>
            <a:spLocks noGrp="1"/>
          </p:cNvSpPr>
          <p:nvPr>
            <p:ph type="sldNum" sz="quarter" idx="10"/>
          </p:nvPr>
        </p:nvSpPr>
        <p:spPr/>
        <p:txBody>
          <a:bodyPr/>
          <a:lstStyle/>
          <a:p>
            <a:pPr>
              <a:defRPr/>
            </a:pPr>
            <a:fld id="{B5E17339-E423-448D-9991-A8849790B817}" type="slidenum">
              <a:rPr lang="en-US" smtClean="0"/>
              <a:pPr>
                <a:defRPr/>
              </a:pPr>
              <a:t>26</a:t>
            </a:fld>
            <a:endParaRPr lang="en-US" dirty="0"/>
          </a:p>
        </p:txBody>
      </p:sp>
    </p:spTree>
    <p:extLst>
      <p:ext uri="{BB962C8B-B14F-4D97-AF65-F5344CB8AC3E}">
        <p14:creationId xmlns:p14="http://schemas.microsoft.com/office/powerpoint/2010/main" val="3259779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u="sng" dirty="0">
                <a:ea typeface="ＭＳ Ｐゴシック" pitchFamily="34" charset="-128"/>
              </a:rPr>
              <a:t>Talking Points</a:t>
            </a:r>
            <a:endParaRPr lang="en-US" dirty="0">
              <a:ea typeface="ＭＳ Ｐゴシック" pitchFamily="34" charset="-128"/>
            </a:endParaRPr>
          </a:p>
          <a:p>
            <a:pPr>
              <a:buFontTx/>
              <a:buChar char="•"/>
            </a:pPr>
            <a:r>
              <a:rPr lang="en-US" dirty="0">
                <a:ea typeface="ＭＳ Ｐゴシック" pitchFamily="34" charset="-128"/>
              </a:rPr>
              <a:t> ECP efficacy conveys the </a:t>
            </a:r>
            <a:r>
              <a:rPr lang="en-US" b="1" i="1" dirty="0">
                <a:solidFill>
                  <a:schemeClr val="folHlink"/>
                </a:solidFill>
                <a:ea typeface="ＭＳ Ｐゴシック" pitchFamily="34" charset="-128"/>
              </a:rPr>
              <a:t>reduction</a:t>
            </a:r>
            <a:r>
              <a:rPr lang="en-US" dirty="0">
                <a:ea typeface="ＭＳ Ｐゴシック" pitchFamily="34" charset="-128"/>
              </a:rPr>
              <a:t> in pregnancy risk after a </a:t>
            </a:r>
            <a:r>
              <a:rPr lang="en-US" b="1" i="1" dirty="0">
                <a:solidFill>
                  <a:schemeClr val="folHlink"/>
                </a:solidFill>
                <a:ea typeface="ＭＳ Ｐゴシック" pitchFamily="34" charset="-128"/>
              </a:rPr>
              <a:t>single</a:t>
            </a:r>
            <a:r>
              <a:rPr lang="en-US" dirty="0">
                <a:ea typeface="ＭＳ Ｐゴシック" pitchFamily="34" charset="-128"/>
              </a:rPr>
              <a:t> coital act </a:t>
            </a:r>
          </a:p>
          <a:p>
            <a:pPr>
              <a:buFontTx/>
              <a:buChar char="•"/>
            </a:pPr>
            <a:r>
              <a:rPr lang="en-US" dirty="0">
                <a:ea typeface="ＭＳ Ｐゴシック" pitchFamily="34" charset="-128"/>
              </a:rPr>
              <a:t> Plan B package (</a:t>
            </a:r>
            <a:r>
              <a:rPr lang="en-US" dirty="0" err="1">
                <a:ea typeface="ＭＳ Ｐゴシック" pitchFamily="34" charset="-128"/>
              </a:rPr>
              <a:t>LNg</a:t>
            </a:r>
            <a:r>
              <a:rPr lang="en-US" dirty="0">
                <a:ea typeface="ＭＳ Ｐゴシック" pitchFamily="34" charset="-128"/>
              </a:rPr>
              <a:t> regimen): </a:t>
            </a:r>
            <a:r>
              <a:rPr lang="en-US" dirty="0">
                <a:solidFill>
                  <a:schemeClr val="folHlink"/>
                </a:solidFill>
                <a:ea typeface="ＭＳ Ｐゴシック" pitchFamily="34" charset="-128"/>
              </a:rPr>
              <a:t>88%</a:t>
            </a:r>
            <a:endParaRPr lang="en-US" dirty="0">
              <a:solidFill>
                <a:srgbClr val="33CCFF"/>
              </a:solidFill>
              <a:ea typeface="ＭＳ Ｐゴシック" pitchFamily="34" charset="-128"/>
            </a:endParaRPr>
          </a:p>
          <a:p>
            <a:pPr>
              <a:buFontTx/>
              <a:buChar char="•"/>
            </a:pPr>
            <a:r>
              <a:rPr lang="en-US" dirty="0">
                <a:ea typeface="ＭＳ Ｐゴシック" pitchFamily="34" charset="-128"/>
              </a:rPr>
              <a:t> Published literature:</a:t>
            </a:r>
          </a:p>
          <a:p>
            <a:pPr marL="225425" lvl="1" indent="-223838"/>
            <a:r>
              <a:rPr lang="en-US" dirty="0" err="1">
                <a:ea typeface="ＭＳ Ｐゴシック" pitchFamily="34" charset="-128"/>
              </a:rPr>
              <a:t>LNg</a:t>
            </a:r>
            <a:r>
              <a:rPr lang="en-US" dirty="0">
                <a:ea typeface="ＭＳ Ｐゴシック" pitchFamily="34" charset="-128"/>
              </a:rPr>
              <a:t> regimen: </a:t>
            </a:r>
            <a:r>
              <a:rPr lang="en-US" dirty="0">
                <a:solidFill>
                  <a:schemeClr val="folHlink"/>
                </a:solidFill>
                <a:ea typeface="ＭＳ Ｐゴシック" pitchFamily="34" charset="-128"/>
              </a:rPr>
              <a:t>52%–100%</a:t>
            </a:r>
            <a:endParaRPr lang="en-US" dirty="0">
              <a:solidFill>
                <a:srgbClr val="33CCFF"/>
              </a:solidFill>
              <a:ea typeface="ＭＳ Ｐゴシック" pitchFamily="34" charset="-128"/>
            </a:endParaRPr>
          </a:p>
          <a:p>
            <a:endParaRPr lang="en-US" u="sng" dirty="0">
              <a:ea typeface="ＭＳ Ｐゴシック" pitchFamily="34" charset="-128"/>
            </a:endParaRPr>
          </a:p>
          <a:p>
            <a:r>
              <a:rPr lang="en-US" u="sng" dirty="0">
                <a:ea typeface="ＭＳ Ｐゴシック" pitchFamily="34" charset="-128"/>
              </a:rPr>
              <a:t>References</a:t>
            </a:r>
          </a:p>
          <a:p>
            <a:r>
              <a:rPr lang="en-US" dirty="0" err="1">
                <a:ea typeface="ＭＳ Ｐゴシック" pitchFamily="34" charset="-128"/>
              </a:rPr>
              <a:t>Trussell</a:t>
            </a:r>
            <a:r>
              <a:rPr lang="en-US" dirty="0">
                <a:ea typeface="ＭＳ Ｐゴシック" pitchFamily="34" charset="-128"/>
              </a:rPr>
              <a:t> J, Raymond EG. Emergency Contraception: A Last Chance to Prevent Unintended Pregnancy. November 2011. Available at http://ec.princeton.edu/questions/ec-review.pdf.</a:t>
            </a:r>
            <a:endParaRPr lang="en-US" dirty="0">
              <a:solidFill>
                <a:srgbClr val="000000"/>
              </a:solidFill>
              <a:ea typeface="ＭＳ Ｐゴシック" pitchFamily="34" charset="-128"/>
            </a:endParaRPr>
          </a:p>
        </p:txBody>
      </p:sp>
      <p:sp>
        <p:nvSpPr>
          <p:cNvPr id="82948" name="Header Placeholder 3"/>
          <p:cNvSpPr>
            <a:spLocks noGrp="1"/>
          </p:cNvSpPr>
          <p:nvPr>
            <p:ph type="hdr" sz="quarter"/>
          </p:nvPr>
        </p:nvSpPr>
        <p:spPr>
          <a:noFill/>
        </p:spPr>
        <p:txBody>
          <a:bodyPr/>
          <a:lstStyle/>
          <a:p>
            <a:r>
              <a:rPr lang="en-US" dirty="0">
                <a:ea typeface="ＭＳ Ｐゴシック" pitchFamily="34" charset="-128"/>
              </a:rPr>
              <a:t>Update on Emergency Contraception</a:t>
            </a:r>
          </a:p>
        </p:txBody>
      </p:sp>
      <p:sp>
        <p:nvSpPr>
          <p:cNvPr id="82949" name="Slide Number Placeholder 4"/>
          <p:cNvSpPr>
            <a:spLocks noGrp="1"/>
          </p:cNvSpPr>
          <p:nvPr>
            <p:ph type="sldNum" sz="quarter" idx="5"/>
          </p:nvPr>
        </p:nvSpPr>
        <p:spPr>
          <a:noFill/>
        </p:spPr>
        <p:txBody>
          <a:bodyPr/>
          <a:lstStyle/>
          <a:p>
            <a:r>
              <a:rPr lang="en-US" dirty="0"/>
              <a:t>Slide </a:t>
            </a:r>
            <a:fld id="{C4667028-BEE9-4880-8D28-AEC783C5DB06}" type="slidenum">
              <a:rPr lang="en-US" smtClean="0"/>
              <a:pPr/>
              <a:t>29</a:t>
            </a:fld>
            <a:endParaRPr lang="en-US" dirty="0"/>
          </a:p>
        </p:txBody>
      </p:sp>
    </p:spTree>
    <p:extLst>
      <p:ext uri="{BB962C8B-B14F-4D97-AF65-F5344CB8AC3E}">
        <p14:creationId xmlns:p14="http://schemas.microsoft.com/office/powerpoint/2010/main" val="380981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u="sng" dirty="0">
                <a:ea typeface="ＭＳ Ｐゴシック" pitchFamily="34" charset="-128"/>
              </a:rPr>
              <a:t>Talking points</a:t>
            </a:r>
          </a:p>
          <a:p>
            <a:pPr>
              <a:buFontTx/>
              <a:buChar char="•"/>
            </a:pPr>
            <a:r>
              <a:rPr lang="en-US" dirty="0">
                <a:ea typeface="ＭＳ Ｐゴシック" pitchFamily="34" charset="-128"/>
              </a:rPr>
              <a:t> Here is another representation of the relative effectiveness of the different EC methods. The Copper IUD is the most effective method, followed by the </a:t>
            </a:r>
            <a:r>
              <a:rPr lang="en-US" dirty="0" err="1">
                <a:ea typeface="ＭＳ Ｐゴシック" pitchFamily="34" charset="-128"/>
              </a:rPr>
              <a:t>ulipristal</a:t>
            </a:r>
            <a:r>
              <a:rPr lang="en-US" dirty="0">
                <a:ea typeface="ＭＳ Ｐゴシック" pitchFamily="34" charset="-128"/>
              </a:rPr>
              <a:t> acetate pill, and then progestin-only pills. </a:t>
            </a:r>
          </a:p>
          <a:p>
            <a:pPr>
              <a:buFontTx/>
              <a:buChar char="•"/>
            </a:pPr>
            <a:r>
              <a:rPr lang="en-US" dirty="0">
                <a:ea typeface="ＭＳ Ｐゴシック" pitchFamily="34" charset="-128"/>
              </a:rPr>
              <a:t> Most published efficacy figures for ECPs are probably overestimates. </a:t>
            </a:r>
          </a:p>
          <a:p>
            <a:pPr>
              <a:buFontTx/>
              <a:buChar char="•"/>
            </a:pPr>
            <a:r>
              <a:rPr lang="en-US" dirty="0">
                <a:ea typeface="ＭＳ Ｐゴシック" pitchFamily="34" charset="-128"/>
              </a:rPr>
              <a:t> The exact effectiveness of ECPs is difficult to measure, and some researchers believe the effectiveness may be lower than that reported on package labels. The effectiveness rates listed on this slide have known discrepancies.</a:t>
            </a:r>
          </a:p>
          <a:p>
            <a:pPr>
              <a:buFontTx/>
              <a:buChar char="•"/>
            </a:pPr>
            <a:r>
              <a:rPr lang="en-US" dirty="0">
                <a:ea typeface="ＭＳ Ｐゴシック" pitchFamily="34" charset="-128"/>
              </a:rPr>
              <a:t> The published literature on progestin-only ECPs (Plan B</a:t>
            </a:r>
            <a:r>
              <a:rPr lang="en-US" baseline="30000" dirty="0">
                <a:ea typeface="ＭＳ Ｐゴシック" pitchFamily="34" charset="-128"/>
              </a:rPr>
              <a:t>®</a:t>
            </a:r>
            <a:r>
              <a:rPr lang="en-US" dirty="0">
                <a:ea typeface="ＭＳ Ｐゴシック" pitchFamily="34" charset="-128"/>
              </a:rPr>
              <a:t> One-Step and Next Choice™) estimates a range of effectiveness between 52% and 100% in reducing pregnancy risk based on twelve studies of more than 13,500 women. The effectiveness listed on the Plan B/Next Choice package is 89%.</a:t>
            </a:r>
          </a:p>
          <a:p>
            <a:pPr>
              <a:buFontTx/>
              <a:buChar char="•"/>
            </a:pPr>
            <a:r>
              <a:rPr lang="en-GB" dirty="0">
                <a:ea typeface="ＭＳ Ｐゴシック" pitchFamily="34" charset="-128"/>
              </a:rPr>
              <a:t> There is no mention of the effectiveness of </a:t>
            </a:r>
            <a:r>
              <a:rPr lang="en-GB" dirty="0" err="1">
                <a:ea typeface="ＭＳ Ｐゴシック" pitchFamily="34" charset="-128"/>
              </a:rPr>
              <a:t>ella</a:t>
            </a:r>
            <a:r>
              <a:rPr lang="en-GB" baseline="30000" dirty="0">
                <a:ea typeface="ＭＳ Ｐゴシック" pitchFamily="34" charset="-128"/>
              </a:rPr>
              <a:t>®</a:t>
            </a:r>
            <a:r>
              <a:rPr lang="en-GB" dirty="0">
                <a:ea typeface="ＭＳ Ｐゴシック" pitchFamily="34" charset="-128"/>
              </a:rPr>
              <a:t> in the patient package insert. In the provider label, there is also no mention of effectiveness, but the observed and expected pregnancies are shown for the two Phase III clinical trials and from these effectiveness rates of 60% and 66% can be computed.</a:t>
            </a:r>
            <a:endParaRPr lang="en-US" dirty="0">
              <a:ea typeface="ＭＳ Ｐゴシック" pitchFamily="34" charset="-128"/>
            </a:endParaRPr>
          </a:p>
          <a:p>
            <a:pPr>
              <a:buFontTx/>
              <a:buChar char="•"/>
            </a:pPr>
            <a:r>
              <a:rPr lang="en-US" dirty="0">
                <a:ea typeface="ＭＳ Ｐゴシック" pitchFamily="34" charset="-128"/>
              </a:rPr>
              <a:t> Data clearly show that the progestin-only ECP regimen is more effective than the </a:t>
            </a:r>
            <a:r>
              <a:rPr lang="en-US" dirty="0" err="1">
                <a:ea typeface="ＭＳ Ｐゴシック" pitchFamily="34" charset="-128"/>
              </a:rPr>
              <a:t>Yuzpe</a:t>
            </a:r>
            <a:r>
              <a:rPr lang="en-US" dirty="0">
                <a:ea typeface="ＭＳ Ｐゴシック" pitchFamily="34" charset="-128"/>
              </a:rPr>
              <a:t> method and therefore more effective than nothing.</a:t>
            </a:r>
          </a:p>
          <a:p>
            <a:pPr>
              <a:buFontTx/>
              <a:buChar char="•"/>
            </a:pPr>
            <a:r>
              <a:rPr lang="en-US" dirty="0">
                <a:ea typeface="ＭＳ Ｐゴシック" pitchFamily="34" charset="-128"/>
              </a:rPr>
              <a:t> The published literature on combined progestin-estrogen ECPs estimates a range of effectiveness between 56%–89% in reducing pregnancy risk. A meta-analysis of eight studies estimated the effectiveness of the </a:t>
            </a:r>
            <a:r>
              <a:rPr lang="en-US" dirty="0" err="1">
                <a:ea typeface="ＭＳ Ｐゴシック" pitchFamily="34" charset="-128"/>
              </a:rPr>
              <a:t>Yuzpe</a:t>
            </a:r>
            <a:r>
              <a:rPr lang="en-US" dirty="0">
                <a:ea typeface="ＭＳ Ｐゴシック" pitchFamily="34" charset="-128"/>
              </a:rPr>
              <a:t> Regimen at 74%.</a:t>
            </a:r>
          </a:p>
          <a:p>
            <a:pPr>
              <a:buFontTx/>
              <a:buChar char="•"/>
            </a:pPr>
            <a:r>
              <a:rPr lang="en-US" dirty="0">
                <a:ea typeface="ＭＳ Ｐゴシック" pitchFamily="34" charset="-128"/>
              </a:rPr>
              <a:t> Copper-T IUD EC is 99% effective in reducing pregnancy risk.  </a:t>
            </a:r>
          </a:p>
          <a:p>
            <a:pPr>
              <a:buFontTx/>
              <a:buChar char="•"/>
            </a:pPr>
            <a:endParaRPr lang="en-US" dirty="0">
              <a:ea typeface="ＭＳ Ｐゴシック" pitchFamily="34" charset="-128"/>
            </a:endParaRPr>
          </a:p>
          <a:p>
            <a:r>
              <a:rPr lang="en-US" u="sng" dirty="0">
                <a:ea typeface="ＭＳ Ｐゴシック" pitchFamily="34" charset="-128"/>
              </a:rPr>
              <a:t>References</a:t>
            </a:r>
          </a:p>
          <a:p>
            <a:pPr>
              <a:buFontTx/>
              <a:buChar char="•"/>
            </a:pPr>
            <a:r>
              <a:rPr lang="en-US" dirty="0">
                <a:ea typeface="ＭＳ Ｐゴシック" pitchFamily="34" charset="-128"/>
              </a:rPr>
              <a:t> Raymond E, Taylor D, </a:t>
            </a:r>
            <a:r>
              <a:rPr lang="en-US" dirty="0" err="1">
                <a:ea typeface="ＭＳ Ｐゴシック" pitchFamily="34" charset="-128"/>
              </a:rPr>
              <a:t>Trussell</a:t>
            </a:r>
            <a:r>
              <a:rPr lang="en-US" dirty="0">
                <a:ea typeface="ＭＳ Ｐゴシック" pitchFamily="34" charset="-128"/>
              </a:rPr>
              <a:t> J, et al. Minimum effectiveness of the </a:t>
            </a:r>
            <a:r>
              <a:rPr lang="en-US" dirty="0" err="1">
                <a:ea typeface="ＭＳ Ｐゴシック" pitchFamily="34" charset="-128"/>
              </a:rPr>
              <a:t>levonorgestrel</a:t>
            </a:r>
            <a:r>
              <a:rPr lang="en-US" dirty="0">
                <a:ea typeface="ＭＳ Ｐゴシック" pitchFamily="34" charset="-128"/>
              </a:rPr>
              <a:t> regimen of emergency contraception. </a:t>
            </a:r>
            <a:r>
              <a:rPr lang="en-US" i="1" dirty="0">
                <a:ea typeface="ＭＳ Ｐゴシック" pitchFamily="34" charset="-128"/>
              </a:rPr>
              <a:t>Contraception </a:t>
            </a:r>
            <a:r>
              <a:rPr lang="en-US" dirty="0">
                <a:ea typeface="ＭＳ Ｐゴシック" pitchFamily="34" charset="-128"/>
              </a:rPr>
              <a:t>2004;69:79–81.</a:t>
            </a:r>
          </a:p>
          <a:p>
            <a:pPr>
              <a:buFontTx/>
              <a:buChar char="•"/>
            </a:pPr>
            <a:r>
              <a:rPr lang="en-US" dirty="0">
                <a:solidFill>
                  <a:srgbClr val="000000"/>
                </a:solidFill>
                <a:ea typeface="ＭＳ Ｐゴシック" pitchFamily="34" charset="-128"/>
              </a:rPr>
              <a:t> Task Force on Postovulatory Methods of Fertility Regulation. </a:t>
            </a:r>
            <a:r>
              <a:rPr lang="en-US" dirty="0" err="1">
                <a:solidFill>
                  <a:srgbClr val="000000"/>
                </a:solidFill>
                <a:ea typeface="ＭＳ Ｐゴシック" pitchFamily="34" charset="-128"/>
              </a:rPr>
              <a:t>Randomised</a:t>
            </a:r>
            <a:r>
              <a:rPr lang="en-US" dirty="0">
                <a:solidFill>
                  <a:srgbClr val="000000"/>
                </a:solidFill>
                <a:ea typeface="ＭＳ Ｐゴシック" pitchFamily="34" charset="-128"/>
              </a:rPr>
              <a:t> controlled trial of </a:t>
            </a:r>
            <a:r>
              <a:rPr lang="en-US" dirty="0" err="1">
                <a:solidFill>
                  <a:srgbClr val="000000"/>
                </a:solidFill>
                <a:ea typeface="ＭＳ Ｐゴシック" pitchFamily="34" charset="-128"/>
              </a:rPr>
              <a:t>levonorgestrel</a:t>
            </a:r>
            <a:r>
              <a:rPr lang="en-US" dirty="0">
                <a:solidFill>
                  <a:srgbClr val="000000"/>
                </a:solidFill>
                <a:ea typeface="ＭＳ Ｐゴシック" pitchFamily="34" charset="-128"/>
              </a:rPr>
              <a:t> versus the </a:t>
            </a:r>
            <a:r>
              <a:rPr lang="en-US" dirty="0" err="1">
                <a:solidFill>
                  <a:srgbClr val="000000"/>
                </a:solidFill>
                <a:ea typeface="ＭＳ Ｐゴシック" pitchFamily="34" charset="-128"/>
              </a:rPr>
              <a:t>Yuzpe</a:t>
            </a:r>
            <a:r>
              <a:rPr lang="en-US" dirty="0">
                <a:solidFill>
                  <a:srgbClr val="000000"/>
                </a:solidFill>
                <a:ea typeface="ＭＳ Ｐゴシック" pitchFamily="34" charset="-128"/>
              </a:rPr>
              <a:t> regimen of combined oral contraceptives for emergency contraception. </a:t>
            </a:r>
            <a:r>
              <a:rPr lang="en-US" i="1" dirty="0">
                <a:solidFill>
                  <a:srgbClr val="000000"/>
                </a:solidFill>
                <a:ea typeface="ＭＳ Ｐゴシック" pitchFamily="34" charset="-128"/>
              </a:rPr>
              <a:t>Lancet</a:t>
            </a:r>
            <a:r>
              <a:rPr lang="en-US" dirty="0">
                <a:solidFill>
                  <a:srgbClr val="000000"/>
                </a:solidFill>
                <a:ea typeface="ＭＳ Ｐゴシック" pitchFamily="34" charset="-128"/>
              </a:rPr>
              <a:t> 1998;352:428–33.</a:t>
            </a:r>
            <a:endParaRPr lang="en-US" dirty="0">
              <a:ea typeface="ＭＳ Ｐゴシック" pitchFamily="34" charset="-128"/>
            </a:endParaRPr>
          </a:p>
          <a:p>
            <a:pPr>
              <a:buFontTx/>
              <a:buChar char="•"/>
            </a:pPr>
            <a:r>
              <a:rPr lang="en-US" dirty="0">
                <a:ea typeface="ＭＳ Ｐゴシック" pitchFamily="34" charset="-128"/>
              </a:rPr>
              <a:t> </a:t>
            </a:r>
            <a:r>
              <a:rPr lang="en-US" dirty="0" err="1">
                <a:ea typeface="ＭＳ Ｐゴシック" pitchFamily="34" charset="-128"/>
              </a:rPr>
              <a:t>Trussell</a:t>
            </a:r>
            <a:r>
              <a:rPr lang="en-US" dirty="0">
                <a:ea typeface="ＭＳ Ｐゴシック" pitchFamily="34" charset="-128"/>
              </a:rPr>
              <a:t> J, Raymond EG. Emergency Contraception: A Last Chance to Prevent Unintended Pregnancy. November 2011. Available at http://ec.princeton.edu/questions/ec-review.pdf. </a:t>
            </a:r>
            <a:endParaRPr lang="en-US" dirty="0">
              <a:solidFill>
                <a:srgbClr val="000000"/>
              </a:solidFill>
              <a:ea typeface="ＭＳ Ｐゴシック" pitchFamily="34" charset="-128"/>
            </a:endParaRPr>
          </a:p>
          <a:p>
            <a:pPr>
              <a:buFontTx/>
              <a:buChar char="•"/>
            </a:pPr>
            <a:r>
              <a:rPr lang="en-US" dirty="0">
                <a:ea typeface="ＭＳ Ｐゴシック" pitchFamily="34" charset="-128"/>
              </a:rPr>
              <a:t> Fine P, </a:t>
            </a:r>
            <a:r>
              <a:rPr lang="en-US" dirty="0" err="1">
                <a:ea typeface="ＭＳ Ｐゴシック" pitchFamily="34" charset="-128"/>
              </a:rPr>
              <a:t>Mathé</a:t>
            </a:r>
            <a:r>
              <a:rPr lang="en-US" dirty="0">
                <a:ea typeface="ＭＳ Ｐゴシック" pitchFamily="34" charset="-128"/>
              </a:rPr>
              <a:t> H, </a:t>
            </a:r>
            <a:r>
              <a:rPr lang="en-US" dirty="0" err="1">
                <a:ea typeface="ＭＳ Ｐゴシック" pitchFamily="34" charset="-128"/>
              </a:rPr>
              <a:t>Ginde</a:t>
            </a:r>
            <a:r>
              <a:rPr lang="en-US" dirty="0">
                <a:ea typeface="ＭＳ Ｐゴシック" pitchFamily="34" charset="-128"/>
              </a:rPr>
              <a:t> S, et al. </a:t>
            </a:r>
            <a:r>
              <a:rPr lang="en-US" dirty="0" err="1">
                <a:ea typeface="ＭＳ Ｐゴシック" pitchFamily="34" charset="-128"/>
              </a:rPr>
              <a:t>Ulipristal</a:t>
            </a:r>
            <a:r>
              <a:rPr lang="en-US" dirty="0">
                <a:ea typeface="ＭＳ Ｐゴシック" pitchFamily="34" charset="-128"/>
              </a:rPr>
              <a:t> acetate taken 48-120 hours after intercourse for emergency contraception. </a:t>
            </a:r>
            <a:r>
              <a:rPr lang="en-US" i="1" dirty="0" err="1">
                <a:ea typeface="ＭＳ Ｐゴシック" pitchFamily="34" charset="-128"/>
              </a:rPr>
              <a:t>Obstet</a:t>
            </a:r>
            <a:r>
              <a:rPr lang="en-US" i="1" dirty="0">
                <a:ea typeface="ＭＳ Ｐゴシック" pitchFamily="34" charset="-128"/>
              </a:rPr>
              <a:t> Gynecol.</a:t>
            </a:r>
            <a:r>
              <a:rPr lang="en-US" dirty="0">
                <a:ea typeface="ＭＳ Ｐゴシック" pitchFamily="34" charset="-128"/>
              </a:rPr>
              <a:t> 2010;115:257–63.</a:t>
            </a:r>
          </a:p>
          <a:p>
            <a:pPr>
              <a:buFontTx/>
              <a:buChar char="•"/>
            </a:pPr>
            <a:r>
              <a:rPr lang="en-US" dirty="0">
                <a:ea typeface="ＭＳ Ｐゴシック" pitchFamily="34" charset="-128"/>
              </a:rPr>
              <a:t> </a:t>
            </a:r>
            <a:r>
              <a:rPr lang="en-US" dirty="0" err="1">
                <a:ea typeface="ＭＳ Ｐゴシック" pitchFamily="34" charset="-128"/>
              </a:rPr>
              <a:t>Glasier</a:t>
            </a:r>
            <a:r>
              <a:rPr lang="en-US" dirty="0">
                <a:ea typeface="ＭＳ Ｐゴシック" pitchFamily="34" charset="-128"/>
              </a:rPr>
              <a:t> AF, Cameron ST, Fine PM, et al. </a:t>
            </a:r>
            <a:r>
              <a:rPr lang="en-US" dirty="0" err="1">
                <a:ea typeface="ＭＳ Ｐゴシック" pitchFamily="34" charset="-128"/>
              </a:rPr>
              <a:t>Ulipristal</a:t>
            </a:r>
            <a:r>
              <a:rPr lang="en-US" dirty="0">
                <a:ea typeface="ＭＳ Ｐゴシック" pitchFamily="34" charset="-128"/>
              </a:rPr>
              <a:t> acetate versus </a:t>
            </a:r>
            <a:r>
              <a:rPr lang="en-US" dirty="0" err="1">
                <a:ea typeface="ＭＳ Ｐゴシック" pitchFamily="34" charset="-128"/>
              </a:rPr>
              <a:t>levonorgestrel</a:t>
            </a:r>
            <a:r>
              <a:rPr lang="en-US" dirty="0">
                <a:ea typeface="ＭＳ Ｐゴシック" pitchFamily="34" charset="-128"/>
              </a:rPr>
              <a:t> for emergency contraception: a </a:t>
            </a:r>
            <a:r>
              <a:rPr lang="en-US" dirty="0" err="1">
                <a:ea typeface="ＭＳ Ｐゴシック" pitchFamily="34" charset="-128"/>
              </a:rPr>
              <a:t>randomised</a:t>
            </a:r>
            <a:r>
              <a:rPr lang="en-US" dirty="0">
                <a:ea typeface="ＭＳ Ｐゴシック" pitchFamily="34" charset="-128"/>
              </a:rPr>
              <a:t> non-inferiority trial and meta-analysis. </a:t>
            </a:r>
            <a:r>
              <a:rPr lang="en-US" i="1" dirty="0">
                <a:ea typeface="ＭＳ Ｐゴシック" pitchFamily="34" charset="-128"/>
              </a:rPr>
              <a:t>Lancet.</a:t>
            </a:r>
            <a:r>
              <a:rPr lang="en-US" dirty="0">
                <a:ea typeface="ＭＳ Ｐゴシック" pitchFamily="34" charset="-128"/>
              </a:rPr>
              <a:t> 2010;375:555–62.</a:t>
            </a: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351722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1649348F-273E-45F4-8E22-DE66F0BF910C}" type="slidenum">
              <a:rPr lang="en-US" smtClean="0">
                <a:latin typeface="Times New Roman" pitchFamily="18" charset="0"/>
              </a:rPr>
              <a:pPr/>
              <a:t>31</a:t>
            </a:fld>
            <a:endParaRPr lang="en-US" dirty="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u="sng" dirty="0">
                <a:ea typeface="ＭＳ Ｐゴシック" pitchFamily="34" charset="-128"/>
              </a:rPr>
              <a:t>Talking Points</a:t>
            </a:r>
          </a:p>
          <a:p>
            <a:pPr eaLnBrk="1" hangingPunct="1">
              <a:buFontTx/>
              <a:buChar char="•"/>
            </a:pPr>
            <a:r>
              <a:rPr lang="en-US" dirty="0">
                <a:ea typeface="ＭＳ Ｐゴシック" pitchFamily="34" charset="-128"/>
              </a:rPr>
              <a:t> The reason seems to be that </a:t>
            </a:r>
            <a:r>
              <a:rPr lang="en-US" dirty="0" err="1">
                <a:ea typeface="ＭＳ Ｐゴシック" pitchFamily="34" charset="-128"/>
              </a:rPr>
              <a:t>ulipristal</a:t>
            </a:r>
            <a:r>
              <a:rPr lang="en-US" dirty="0">
                <a:ea typeface="ＭＳ Ｐゴシック" pitchFamily="34" charset="-128"/>
              </a:rPr>
              <a:t> acetate is more effective than </a:t>
            </a:r>
            <a:r>
              <a:rPr lang="en-US" dirty="0" err="1">
                <a:ea typeface="ＭＳ Ｐゴシック" pitchFamily="34" charset="-128"/>
              </a:rPr>
              <a:t>levonorgestrel</a:t>
            </a:r>
            <a:r>
              <a:rPr lang="en-US" dirty="0">
                <a:ea typeface="ＭＳ Ｐゴシック" pitchFamily="34" charset="-128"/>
              </a:rPr>
              <a:t> in postponing imminent ovulation.</a:t>
            </a:r>
          </a:p>
          <a:p>
            <a:pPr eaLnBrk="1" hangingPunct="1">
              <a:buFontTx/>
              <a:buChar char="•"/>
            </a:pPr>
            <a:r>
              <a:rPr lang="en-US" dirty="0">
                <a:ea typeface="ＭＳ Ｐゴシック" pitchFamily="34" charset="-128"/>
              </a:rPr>
              <a:t> Randomized trial of UPA vs. </a:t>
            </a:r>
            <a:r>
              <a:rPr lang="en-US" dirty="0" err="1">
                <a:ea typeface="ＭＳ Ｐゴシック" pitchFamily="34" charset="-128"/>
              </a:rPr>
              <a:t>LNg</a:t>
            </a:r>
            <a:endParaRPr lang="en-US" dirty="0">
              <a:ea typeface="ＭＳ Ｐゴシック" pitchFamily="34" charset="-128"/>
            </a:endParaRPr>
          </a:p>
          <a:p>
            <a:pPr eaLnBrk="1" hangingPunct="1">
              <a:buFontTx/>
              <a:buChar char="•"/>
            </a:pPr>
            <a:endParaRPr lang="en-US" dirty="0">
              <a:ea typeface="ＭＳ Ｐゴシック" pitchFamily="34" charset="-128"/>
            </a:endParaRPr>
          </a:p>
          <a:p>
            <a:pPr eaLnBrk="1" hangingPunct="1"/>
            <a:r>
              <a:rPr lang="en-US" dirty="0">
                <a:ea typeface="ＭＳ Ｐゴシック" pitchFamily="34" charset="-128"/>
              </a:rPr>
              <a:t>References</a:t>
            </a:r>
          </a:p>
          <a:p>
            <a:pPr eaLnBrk="1" hangingPunct="1">
              <a:buFontTx/>
              <a:buChar char="•"/>
            </a:pPr>
            <a:r>
              <a:rPr lang="en-US" dirty="0" err="1">
                <a:ea typeface="ＭＳ Ｐゴシック" pitchFamily="34" charset="-128"/>
              </a:rPr>
              <a:t>Glasier</a:t>
            </a:r>
            <a:r>
              <a:rPr lang="en-US" dirty="0">
                <a:ea typeface="ＭＳ Ｐゴシック" pitchFamily="34" charset="-128"/>
              </a:rPr>
              <a:t> AF, Cameron ST, Fine PM, et al. </a:t>
            </a:r>
            <a:r>
              <a:rPr lang="en-US" dirty="0" err="1">
                <a:ea typeface="ＭＳ Ｐゴシック" pitchFamily="34" charset="-128"/>
              </a:rPr>
              <a:t>Ulipristal</a:t>
            </a:r>
            <a:r>
              <a:rPr lang="en-US" dirty="0">
                <a:ea typeface="ＭＳ Ｐゴシック" pitchFamily="34" charset="-128"/>
              </a:rPr>
              <a:t> acetate versus </a:t>
            </a:r>
            <a:r>
              <a:rPr lang="en-US" dirty="0" err="1">
                <a:ea typeface="ＭＳ Ｐゴシック" pitchFamily="34" charset="-128"/>
              </a:rPr>
              <a:t>levonorgestrel</a:t>
            </a:r>
            <a:r>
              <a:rPr lang="en-US" dirty="0">
                <a:ea typeface="ＭＳ Ｐゴシック" pitchFamily="34" charset="-128"/>
              </a:rPr>
              <a:t> for emergency contraception: a </a:t>
            </a:r>
            <a:r>
              <a:rPr lang="en-US" dirty="0" err="1">
                <a:ea typeface="ＭＳ Ｐゴシック" pitchFamily="34" charset="-128"/>
              </a:rPr>
              <a:t>randomised</a:t>
            </a:r>
            <a:r>
              <a:rPr lang="en-US" dirty="0">
                <a:ea typeface="ＭＳ Ｐゴシック" pitchFamily="34" charset="-128"/>
              </a:rPr>
              <a:t> non-inferiority trial and meta-analysis. </a:t>
            </a:r>
            <a:r>
              <a:rPr lang="en-US" i="1" dirty="0">
                <a:ea typeface="ＭＳ Ｐゴシック" pitchFamily="34" charset="-128"/>
              </a:rPr>
              <a:t>Lancet.</a:t>
            </a:r>
            <a:r>
              <a:rPr lang="en-US" dirty="0">
                <a:ea typeface="ＭＳ Ｐゴシック" pitchFamily="34" charset="-128"/>
              </a:rPr>
              <a:t> 2010;375:555–62.</a:t>
            </a:r>
          </a:p>
          <a:p>
            <a:pPr eaLnBrk="1" hangingPunct="1">
              <a:buFontTx/>
              <a:buChar char="•"/>
            </a:pPr>
            <a:r>
              <a:rPr lang="en-US" dirty="0" err="1">
                <a:ea typeface="ＭＳ Ｐゴシック" pitchFamily="34" charset="-128"/>
              </a:rPr>
              <a:t>Trussell</a:t>
            </a:r>
            <a:r>
              <a:rPr lang="en-US" dirty="0">
                <a:ea typeface="ＭＳ Ｐゴシック" pitchFamily="34" charset="-128"/>
              </a:rPr>
              <a:t> J and Schwarz EB. Emergency Contraception. In Hatcher RA, </a:t>
            </a:r>
            <a:r>
              <a:rPr lang="en-US" dirty="0" err="1">
                <a:ea typeface="ＭＳ Ｐゴシック" pitchFamily="34" charset="-128"/>
              </a:rPr>
              <a:t>Trussell</a:t>
            </a:r>
            <a:r>
              <a:rPr lang="en-US" dirty="0">
                <a:ea typeface="ＭＳ Ｐゴシック" pitchFamily="34" charset="-128"/>
              </a:rPr>
              <a:t>, J Nelson AL, Cates W, </a:t>
            </a:r>
            <a:r>
              <a:rPr lang="en-US" dirty="0" err="1">
                <a:ea typeface="ＭＳ Ｐゴシック" pitchFamily="34" charset="-128"/>
              </a:rPr>
              <a:t>Kowal</a:t>
            </a:r>
            <a:r>
              <a:rPr lang="en-US" dirty="0">
                <a:ea typeface="ＭＳ Ｐゴシック" pitchFamily="34" charset="-128"/>
              </a:rPr>
              <a:t> D, </a:t>
            </a:r>
            <a:r>
              <a:rPr lang="en-US" dirty="0" err="1">
                <a:ea typeface="ＭＳ Ｐゴシック" pitchFamily="34" charset="-128"/>
              </a:rPr>
              <a:t>Policar</a:t>
            </a:r>
            <a:r>
              <a:rPr lang="en-US" dirty="0">
                <a:ea typeface="ＭＳ Ｐゴシック" pitchFamily="34" charset="-128"/>
              </a:rPr>
              <a:t> M (</a:t>
            </a:r>
            <a:r>
              <a:rPr lang="en-US" dirty="0" err="1">
                <a:ea typeface="ＭＳ Ｐゴシック" pitchFamily="34" charset="-128"/>
              </a:rPr>
              <a:t>eds</a:t>
            </a:r>
            <a:r>
              <a:rPr lang="en-US" dirty="0">
                <a:ea typeface="ＭＳ Ｐゴシック" pitchFamily="34" charset="-128"/>
              </a:rPr>
              <a:t>). </a:t>
            </a:r>
            <a:r>
              <a:rPr lang="en-US" i="1" dirty="0">
                <a:ea typeface="ＭＳ Ｐゴシック" pitchFamily="34" charset="-128"/>
              </a:rPr>
              <a:t>Contraceptive Technology: Twentieth Revised Edition</a:t>
            </a:r>
            <a:r>
              <a:rPr lang="en-US" dirty="0">
                <a:ea typeface="ＭＳ Ｐゴシック" pitchFamily="34" charset="-128"/>
              </a:rPr>
              <a:t>. Ardent Media: New York NY, 2011. Pp.113—145.</a:t>
            </a:r>
          </a:p>
        </p:txBody>
      </p:sp>
    </p:spTree>
    <p:extLst>
      <p:ext uri="{BB962C8B-B14F-4D97-AF65-F5344CB8AC3E}">
        <p14:creationId xmlns:p14="http://schemas.microsoft.com/office/powerpoint/2010/main" val="35111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hangingPunct="1">
              <a:spcBef>
                <a:spcPct val="0"/>
              </a:spcBef>
              <a:defRPr/>
            </a:pPr>
            <a:r>
              <a:rPr lang="en-US" sz="1100" dirty="0">
                <a:latin typeface="Calibri" charset="0"/>
              </a:rPr>
              <a:t>The second Phase III trial compared the efficacy of Plan B</a:t>
            </a:r>
            <a:r>
              <a:rPr lang="en-US" sz="1100" baseline="30000" dirty="0">
                <a:latin typeface="Calibri" charset="0"/>
              </a:rPr>
              <a:t>®</a:t>
            </a:r>
            <a:r>
              <a:rPr lang="en-US" sz="1100" dirty="0">
                <a:latin typeface="Calibri" charset="0"/>
              </a:rPr>
              <a:t> with that of </a:t>
            </a:r>
            <a:r>
              <a:rPr lang="en-US" sz="1100" dirty="0" err="1">
                <a:latin typeface="Calibri" charset="0"/>
              </a:rPr>
              <a:t>ella</a:t>
            </a:r>
            <a:r>
              <a:rPr lang="en-US" sz="1100" baseline="30000" dirty="0">
                <a:latin typeface="Calibri" charset="0"/>
              </a:rPr>
              <a:t>®</a:t>
            </a:r>
            <a:r>
              <a:rPr lang="en-US" sz="1100" dirty="0">
                <a:latin typeface="Calibri" charset="0"/>
              </a:rPr>
              <a:t> when taken within 72 hours of unprotected intercourse or contraceptive failure. The participants were masked to their treatment regimen, while the investigators were not. Among the 1,696 women evaluated, there were 37 pregnancies: 15 (1.8% failure rate) among </a:t>
            </a:r>
            <a:r>
              <a:rPr lang="en-US" sz="1100" dirty="0" err="1">
                <a:latin typeface="Calibri" charset="0"/>
              </a:rPr>
              <a:t>ella</a:t>
            </a:r>
            <a:r>
              <a:rPr lang="en-US" sz="1100" baseline="30000" dirty="0">
                <a:latin typeface="Calibri" charset="0"/>
              </a:rPr>
              <a:t>®</a:t>
            </a:r>
            <a:r>
              <a:rPr lang="en-US" sz="1100" dirty="0">
                <a:latin typeface="Calibri" charset="0"/>
              </a:rPr>
              <a:t> users and 22 (2.6% failure rate) among Plan B</a:t>
            </a:r>
            <a:r>
              <a:rPr lang="en-US" sz="1100" baseline="30000" dirty="0">
                <a:latin typeface="Calibri" charset="0"/>
              </a:rPr>
              <a:t>®</a:t>
            </a:r>
            <a:r>
              <a:rPr lang="en-US" sz="1100" dirty="0">
                <a:latin typeface="Calibri" charset="0"/>
              </a:rPr>
              <a:t> users, all of whom received treatment within 72 hours. This is a substantial reduction from the expected pregnancy rate of 5.5%</a:t>
            </a:r>
          </a:p>
          <a:p>
            <a:pPr eaLnBrk="1" hangingPunct="1">
              <a:spcBef>
                <a:spcPct val="0"/>
              </a:spcBef>
              <a:defRPr/>
            </a:pPr>
            <a:endParaRPr lang="en-US" sz="1100" dirty="0">
              <a:latin typeface="Calibri" charset="0"/>
            </a:endParaRPr>
          </a:p>
          <a:p>
            <a:pPr eaLnBrk="1" hangingPunct="1">
              <a:spcBef>
                <a:spcPct val="0"/>
              </a:spcBef>
              <a:defRPr/>
            </a:pPr>
            <a:r>
              <a:rPr lang="en-US" sz="1100" dirty="0">
                <a:latin typeface="Calibri" charset="0"/>
              </a:rPr>
              <a:t>Although the study was not powered to detect superiority, it demonstrated that </a:t>
            </a:r>
            <a:r>
              <a:rPr lang="en-US" sz="1100" dirty="0" err="1">
                <a:latin typeface="Calibri" charset="0"/>
              </a:rPr>
              <a:t>ella</a:t>
            </a:r>
            <a:r>
              <a:rPr lang="en-US" sz="1100" baseline="30000" dirty="0">
                <a:latin typeface="Calibri" charset="0"/>
              </a:rPr>
              <a:t>®</a:t>
            </a:r>
            <a:r>
              <a:rPr lang="en-US" sz="1100" dirty="0">
                <a:latin typeface="Calibri" charset="0"/>
              </a:rPr>
              <a:t> is at least as effective as Plan B</a:t>
            </a:r>
            <a:r>
              <a:rPr lang="en-US" sz="1100" baseline="30000" dirty="0">
                <a:latin typeface="Calibri" charset="0"/>
              </a:rPr>
              <a:t>®</a:t>
            </a:r>
            <a:r>
              <a:rPr lang="en-US" sz="1100" dirty="0">
                <a:latin typeface="Calibri" charset="0"/>
              </a:rPr>
              <a:t> when taken up to 72 hours after intercourse.</a:t>
            </a:r>
          </a:p>
        </p:txBody>
      </p:sp>
      <p:sp>
        <p:nvSpPr>
          <p:cNvPr id="8090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eorgia" charset="0"/>
                <a:ea typeface="ＭＳ Ｐゴシック" charset="0"/>
              </a:defRPr>
            </a:lvl1pPr>
            <a:lvl2pPr marL="758213" indent="-291620">
              <a:defRPr>
                <a:solidFill>
                  <a:schemeClr val="tx1"/>
                </a:solidFill>
                <a:latin typeface="Georgia" charset="0"/>
                <a:ea typeface="ＭＳ Ｐゴシック" charset="0"/>
              </a:defRPr>
            </a:lvl2pPr>
            <a:lvl3pPr marL="1166482" indent="-233296">
              <a:defRPr>
                <a:solidFill>
                  <a:schemeClr val="tx1"/>
                </a:solidFill>
                <a:latin typeface="Georgia" charset="0"/>
                <a:ea typeface="ＭＳ Ｐゴシック" charset="0"/>
              </a:defRPr>
            </a:lvl3pPr>
            <a:lvl4pPr marL="1633074" indent="-233296">
              <a:defRPr>
                <a:solidFill>
                  <a:schemeClr val="tx1"/>
                </a:solidFill>
                <a:latin typeface="Georgia" charset="0"/>
                <a:ea typeface="ＭＳ Ｐゴシック" charset="0"/>
              </a:defRPr>
            </a:lvl4pPr>
            <a:lvl5pPr marL="2099667" indent="-233296">
              <a:defRPr>
                <a:solidFill>
                  <a:schemeClr val="tx1"/>
                </a:solidFill>
                <a:latin typeface="Georgia" charset="0"/>
                <a:ea typeface="ＭＳ Ｐゴシック" charset="0"/>
              </a:defRPr>
            </a:lvl5pPr>
            <a:lvl6pPr marL="2566259" indent="-233296" fontAlgn="base">
              <a:spcBef>
                <a:spcPct val="0"/>
              </a:spcBef>
              <a:spcAft>
                <a:spcPct val="0"/>
              </a:spcAft>
              <a:defRPr>
                <a:solidFill>
                  <a:schemeClr val="tx1"/>
                </a:solidFill>
                <a:latin typeface="Georgia" charset="0"/>
                <a:ea typeface="ＭＳ Ｐゴシック" charset="0"/>
              </a:defRPr>
            </a:lvl6pPr>
            <a:lvl7pPr marL="3032851" indent="-233296" fontAlgn="base">
              <a:spcBef>
                <a:spcPct val="0"/>
              </a:spcBef>
              <a:spcAft>
                <a:spcPct val="0"/>
              </a:spcAft>
              <a:defRPr>
                <a:solidFill>
                  <a:schemeClr val="tx1"/>
                </a:solidFill>
                <a:latin typeface="Georgia" charset="0"/>
                <a:ea typeface="ＭＳ Ｐゴシック" charset="0"/>
              </a:defRPr>
            </a:lvl7pPr>
            <a:lvl8pPr marL="3499443" indent="-233296" fontAlgn="base">
              <a:spcBef>
                <a:spcPct val="0"/>
              </a:spcBef>
              <a:spcAft>
                <a:spcPct val="0"/>
              </a:spcAft>
              <a:defRPr>
                <a:solidFill>
                  <a:schemeClr val="tx1"/>
                </a:solidFill>
                <a:latin typeface="Georgia" charset="0"/>
                <a:ea typeface="ＭＳ Ｐゴシック" charset="0"/>
              </a:defRPr>
            </a:lvl8pPr>
            <a:lvl9pPr marL="3966036" indent="-233296" fontAlgn="base">
              <a:spcBef>
                <a:spcPct val="0"/>
              </a:spcBef>
              <a:spcAft>
                <a:spcPct val="0"/>
              </a:spcAft>
              <a:defRPr>
                <a:solidFill>
                  <a:schemeClr val="tx1"/>
                </a:solidFill>
                <a:latin typeface="Georgia" charset="0"/>
                <a:ea typeface="ＭＳ Ｐゴシック" charset="0"/>
              </a:defRPr>
            </a:lvl9pPr>
          </a:lstStyle>
          <a:p>
            <a:pPr>
              <a:defRPr/>
            </a:pPr>
            <a:fld id="{BE9D0858-6F93-2449-8944-8AB8068A2D4A}" type="slidenum">
              <a:rPr lang="en-US" smtClean="0">
                <a:latin typeface="Calibri" charset="0"/>
              </a:rPr>
              <a:pPr>
                <a:defRPr/>
              </a:pPr>
              <a:t>32</a:t>
            </a:fld>
            <a:endParaRPr lang="en-US" dirty="0">
              <a:latin typeface="Calibri" charset="0"/>
            </a:endParaRPr>
          </a:p>
        </p:txBody>
      </p:sp>
    </p:spTree>
    <p:extLst>
      <p:ext uri="{BB962C8B-B14F-4D97-AF65-F5344CB8AC3E}">
        <p14:creationId xmlns:p14="http://schemas.microsoft.com/office/powerpoint/2010/main" val="162818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a:ea typeface="+mn-ea"/>
                <a:cs typeface="+mn-cs"/>
              </a:rPr>
              <a:t>Overall, the pregnancy rate was 2.1%. The majority of the women in this study sought emergency contraception for unprotected intercourse (72.3%), the remainder for condom breakage/slippage.</a:t>
            </a:r>
          </a:p>
          <a:p>
            <a:pPr fontAlgn="auto">
              <a:spcBef>
                <a:spcPts val="0"/>
              </a:spcBef>
              <a:spcAft>
                <a:spcPts val="0"/>
              </a:spcAft>
              <a:defRPr/>
            </a:pPr>
            <a:r>
              <a:rPr lang="en-US" dirty="0">
                <a:ea typeface="+mn-ea"/>
                <a:cs typeface="+mn-cs"/>
              </a:rPr>
              <a:t>	</a:t>
            </a:r>
          </a:p>
        </p:txBody>
      </p:sp>
      <p:sp>
        <p:nvSpPr>
          <p:cNvPr id="7885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eorgia" charset="0"/>
                <a:ea typeface="ＭＳ Ｐゴシック" charset="0"/>
              </a:defRPr>
            </a:lvl1pPr>
            <a:lvl2pPr marL="758213" indent="-291620">
              <a:defRPr>
                <a:solidFill>
                  <a:schemeClr val="tx1"/>
                </a:solidFill>
                <a:latin typeface="Georgia" charset="0"/>
                <a:ea typeface="ＭＳ Ｐゴシック" charset="0"/>
              </a:defRPr>
            </a:lvl2pPr>
            <a:lvl3pPr marL="1166482" indent="-233296">
              <a:defRPr>
                <a:solidFill>
                  <a:schemeClr val="tx1"/>
                </a:solidFill>
                <a:latin typeface="Georgia" charset="0"/>
                <a:ea typeface="ＭＳ Ｐゴシック" charset="0"/>
              </a:defRPr>
            </a:lvl3pPr>
            <a:lvl4pPr marL="1633074" indent="-233296">
              <a:defRPr>
                <a:solidFill>
                  <a:schemeClr val="tx1"/>
                </a:solidFill>
                <a:latin typeface="Georgia" charset="0"/>
                <a:ea typeface="ＭＳ Ｐゴシック" charset="0"/>
              </a:defRPr>
            </a:lvl4pPr>
            <a:lvl5pPr marL="2099667" indent="-233296">
              <a:defRPr>
                <a:solidFill>
                  <a:schemeClr val="tx1"/>
                </a:solidFill>
                <a:latin typeface="Georgia" charset="0"/>
                <a:ea typeface="ＭＳ Ｐゴシック" charset="0"/>
              </a:defRPr>
            </a:lvl5pPr>
            <a:lvl6pPr marL="2566259" indent="-233296" fontAlgn="base">
              <a:spcBef>
                <a:spcPct val="0"/>
              </a:spcBef>
              <a:spcAft>
                <a:spcPct val="0"/>
              </a:spcAft>
              <a:defRPr>
                <a:solidFill>
                  <a:schemeClr val="tx1"/>
                </a:solidFill>
                <a:latin typeface="Georgia" charset="0"/>
                <a:ea typeface="ＭＳ Ｐゴシック" charset="0"/>
              </a:defRPr>
            </a:lvl6pPr>
            <a:lvl7pPr marL="3032851" indent="-233296" fontAlgn="base">
              <a:spcBef>
                <a:spcPct val="0"/>
              </a:spcBef>
              <a:spcAft>
                <a:spcPct val="0"/>
              </a:spcAft>
              <a:defRPr>
                <a:solidFill>
                  <a:schemeClr val="tx1"/>
                </a:solidFill>
                <a:latin typeface="Georgia" charset="0"/>
                <a:ea typeface="ＭＳ Ｐゴシック" charset="0"/>
              </a:defRPr>
            </a:lvl7pPr>
            <a:lvl8pPr marL="3499443" indent="-233296" fontAlgn="base">
              <a:spcBef>
                <a:spcPct val="0"/>
              </a:spcBef>
              <a:spcAft>
                <a:spcPct val="0"/>
              </a:spcAft>
              <a:defRPr>
                <a:solidFill>
                  <a:schemeClr val="tx1"/>
                </a:solidFill>
                <a:latin typeface="Georgia" charset="0"/>
                <a:ea typeface="ＭＳ Ｐゴシック" charset="0"/>
              </a:defRPr>
            </a:lvl8pPr>
            <a:lvl9pPr marL="3966036" indent="-233296" fontAlgn="base">
              <a:spcBef>
                <a:spcPct val="0"/>
              </a:spcBef>
              <a:spcAft>
                <a:spcPct val="0"/>
              </a:spcAft>
              <a:defRPr>
                <a:solidFill>
                  <a:schemeClr val="tx1"/>
                </a:solidFill>
                <a:latin typeface="Georgia" charset="0"/>
                <a:ea typeface="ＭＳ Ｐゴシック" charset="0"/>
              </a:defRPr>
            </a:lvl9pPr>
          </a:lstStyle>
          <a:p>
            <a:pPr>
              <a:defRPr/>
            </a:pPr>
            <a:fld id="{061E2970-2A34-734F-BEE0-7E15F5783BAC}" type="slidenum">
              <a:rPr lang="en-US" smtClean="0">
                <a:latin typeface="Calibri" charset="0"/>
              </a:rPr>
              <a:pPr>
                <a:defRPr/>
              </a:pPr>
              <a:t>33</a:t>
            </a:fld>
            <a:endParaRPr lang="en-US" dirty="0">
              <a:latin typeface="Calibri" charset="0"/>
            </a:endParaRPr>
          </a:p>
        </p:txBody>
      </p:sp>
    </p:spTree>
    <p:extLst>
      <p:ext uri="{BB962C8B-B14F-4D97-AF65-F5344CB8AC3E}">
        <p14:creationId xmlns:p14="http://schemas.microsoft.com/office/powerpoint/2010/main" val="1309377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sz="800" dirty="0">
                <a:latin typeface="Georgia" charset="0"/>
                <a:cs typeface="ＭＳ Ｐゴシック" charset="0"/>
              </a:rPr>
              <a:t>Efficacy of EC depends on timing of administration</a:t>
            </a:r>
          </a:p>
          <a:p>
            <a:pPr>
              <a:defRPr/>
            </a:pPr>
            <a:r>
              <a:rPr lang="en-US" sz="800" dirty="0"/>
              <a:t>Both Plan B and Ella: Delay or Block ovulation by inhibiting LH surge that triggers ovulation, </a:t>
            </a:r>
          </a:p>
          <a:p>
            <a:pPr>
              <a:defRPr/>
            </a:pPr>
            <a:r>
              <a:rPr lang="en-US" sz="800" dirty="0"/>
              <a:t>Plan B/</a:t>
            </a:r>
            <a:r>
              <a:rPr lang="en-US" sz="800" dirty="0" err="1"/>
              <a:t>LNg</a:t>
            </a:r>
            <a:r>
              <a:rPr lang="en-US" sz="800" dirty="0"/>
              <a:t> only works if taken prior to LH surge</a:t>
            </a:r>
          </a:p>
          <a:p>
            <a:pPr eaLnBrk="1" hangingPunct="1">
              <a:defRPr/>
            </a:pPr>
            <a:r>
              <a:rPr lang="en-US" sz="800" dirty="0" err="1">
                <a:cs typeface="ＭＳ Ｐゴシック" charset="0"/>
              </a:rPr>
              <a:t>LNg</a:t>
            </a:r>
            <a:r>
              <a:rPr lang="en-US" sz="800" dirty="0">
                <a:cs typeface="ＭＳ Ｐゴシック" charset="0"/>
              </a:rPr>
              <a:t> taken on the day of ovulation or after doesn’t work</a:t>
            </a:r>
          </a:p>
          <a:p>
            <a:pPr>
              <a:defRPr/>
            </a:pPr>
            <a:r>
              <a:rPr lang="en-US" dirty="0"/>
              <a:t>Unlike </a:t>
            </a:r>
            <a:r>
              <a:rPr lang="en-US" dirty="0" err="1"/>
              <a:t>levonorgestrel</a:t>
            </a:r>
            <a:r>
              <a:rPr lang="en-US" dirty="0"/>
              <a:t> EC, </a:t>
            </a:r>
            <a:r>
              <a:rPr lang="en-US" dirty="0" err="1"/>
              <a:t>ella</a:t>
            </a:r>
            <a:r>
              <a:rPr lang="en-US" baseline="30000" dirty="0"/>
              <a:t>® </a:t>
            </a:r>
            <a:r>
              <a:rPr lang="en-US" b="1" dirty="0"/>
              <a:t>can delay  ovulation even after LH surge has begun</a:t>
            </a:r>
          </a:p>
          <a:p>
            <a:pPr lvl="1" eaLnBrk="1" hangingPunct="1">
              <a:defRPr/>
            </a:pPr>
            <a:r>
              <a:rPr lang="en-US" dirty="0">
                <a:latin typeface="Georgia" charset="0"/>
              </a:rPr>
              <a:t>Once LH surge begins</a:t>
            </a:r>
            <a:r>
              <a:rPr lang="en-US" baseline="0" dirty="0">
                <a:latin typeface="Georgia" charset="0"/>
              </a:rPr>
              <a:t> – Plan B </a:t>
            </a:r>
            <a:r>
              <a:rPr lang="en-US" baseline="0" dirty="0" err="1">
                <a:latin typeface="Georgia" charset="0"/>
              </a:rPr>
              <a:t>LNg</a:t>
            </a:r>
            <a:r>
              <a:rPr lang="en-US" baseline="0" dirty="0">
                <a:latin typeface="Georgia" charset="0"/>
              </a:rPr>
              <a:t> EC cannot prevent ovulation, but </a:t>
            </a:r>
            <a:r>
              <a:rPr lang="en-US" baseline="0" dirty="0" err="1">
                <a:latin typeface="Georgia" charset="0"/>
              </a:rPr>
              <a:t>ella</a:t>
            </a:r>
            <a:r>
              <a:rPr lang="en-US" baseline="0" dirty="0">
                <a:latin typeface="Georgia" charset="0"/>
              </a:rPr>
              <a:t> still can</a:t>
            </a:r>
          </a:p>
          <a:p>
            <a:pPr lvl="1" eaLnBrk="1" hangingPunct="1">
              <a:defRPr/>
            </a:pPr>
            <a:r>
              <a:rPr lang="en-US" dirty="0">
                <a:latin typeface="Georgia" charset="0"/>
              </a:rPr>
              <a:t>Once the ovulatory process has been initiated by LH peak, Ella cannot prevent follicular rupture</a:t>
            </a:r>
          </a:p>
          <a:p>
            <a:endParaRPr lang="en-US" dirty="0"/>
          </a:p>
        </p:txBody>
      </p:sp>
      <p:sp>
        <p:nvSpPr>
          <p:cNvPr id="4" name="Slide Number Placeholder 3"/>
          <p:cNvSpPr>
            <a:spLocks noGrp="1"/>
          </p:cNvSpPr>
          <p:nvPr>
            <p:ph type="sldNum" sz="quarter" idx="10"/>
          </p:nvPr>
        </p:nvSpPr>
        <p:spPr/>
        <p:txBody>
          <a:bodyPr/>
          <a:lstStyle/>
          <a:p>
            <a:pPr>
              <a:defRPr/>
            </a:pPr>
            <a:fld id="{328329B0-8E38-FF44-B555-7B66BB08D4B5}" type="slidenum">
              <a:rPr lang="en-US" smtClean="0"/>
              <a:pPr>
                <a:defRPr/>
              </a:pPr>
              <a:t>34</a:t>
            </a:fld>
            <a:endParaRPr lang="en-US" dirty="0"/>
          </a:p>
        </p:txBody>
      </p:sp>
    </p:spTree>
    <p:extLst>
      <p:ext uri="{BB962C8B-B14F-4D97-AF65-F5344CB8AC3E}">
        <p14:creationId xmlns:p14="http://schemas.microsoft.com/office/powerpoint/2010/main" val="154513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C4C012F-0F87-406F-B128-5A7EA7524DB3}" type="slidenum">
              <a:rPr lang="en-US" smtClean="0"/>
              <a:pPr/>
              <a:t>4</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a:ea typeface="ＭＳ Ｐゴシック" pitchFamily="34" charset="-128"/>
            </a:endParaRPr>
          </a:p>
          <a:p>
            <a:pPr eaLnBrk="1" hangingPunct="1"/>
            <a:r>
              <a:rPr lang="en-US" dirty="0">
                <a:ea typeface="ＭＳ Ｐゴシック" pitchFamily="34" charset="-128"/>
              </a:rPr>
              <a:t>Sources:</a:t>
            </a:r>
          </a:p>
          <a:p>
            <a:pPr eaLnBrk="1" hangingPunct="1"/>
            <a:r>
              <a:rPr lang="en-US" dirty="0" err="1">
                <a:ea typeface="ＭＳ Ｐゴシック" pitchFamily="34" charset="-128"/>
              </a:rPr>
              <a:t>vonHertzen</a:t>
            </a:r>
            <a:r>
              <a:rPr lang="en-US" dirty="0">
                <a:ea typeface="ＭＳ Ｐゴシック" pitchFamily="34" charset="-128"/>
              </a:rPr>
              <a:t> H, </a:t>
            </a:r>
            <a:r>
              <a:rPr lang="en-US" dirty="0" err="1">
                <a:ea typeface="ＭＳ Ｐゴシック" pitchFamily="34" charset="-128"/>
              </a:rPr>
              <a:t>Piaggio</a:t>
            </a:r>
            <a:r>
              <a:rPr lang="en-US" dirty="0">
                <a:ea typeface="ＭＳ Ｐゴシック" pitchFamily="34" charset="-128"/>
              </a:rPr>
              <a:t> G, Ding J et al. Low dose </a:t>
            </a:r>
            <a:r>
              <a:rPr lang="en-US" dirty="0" err="1">
                <a:ea typeface="ＭＳ Ｐゴシック" pitchFamily="34" charset="-128"/>
              </a:rPr>
              <a:t>mifepristone</a:t>
            </a:r>
            <a:r>
              <a:rPr lang="en-US" dirty="0">
                <a:ea typeface="ＭＳ Ｐゴシック" pitchFamily="34" charset="-128"/>
              </a:rPr>
              <a:t> and two regimens of </a:t>
            </a:r>
            <a:r>
              <a:rPr lang="en-US" dirty="0" err="1">
                <a:ea typeface="ＭＳ Ｐゴシック" pitchFamily="34" charset="-128"/>
              </a:rPr>
              <a:t>levonorgestrel</a:t>
            </a:r>
            <a:r>
              <a:rPr lang="en-US" dirty="0">
                <a:ea typeface="ＭＳ Ｐゴシック" pitchFamily="34" charset="-128"/>
              </a:rPr>
              <a:t> for emergency contraception: a WHO multicentre randomized trial. </a:t>
            </a:r>
            <a:r>
              <a:rPr lang="en-US" i="1" dirty="0">
                <a:ea typeface="ＭＳ Ｐゴシック" pitchFamily="34" charset="-128"/>
              </a:rPr>
              <a:t>Lancet</a:t>
            </a:r>
            <a:r>
              <a:rPr lang="en-US" dirty="0">
                <a:ea typeface="ＭＳ Ｐゴシック" pitchFamily="34" charset="-128"/>
              </a:rPr>
              <a:t> 2002;360:1803–1810.</a:t>
            </a:r>
          </a:p>
          <a:p>
            <a:pPr eaLnBrk="1" hangingPunct="1"/>
            <a:endParaRPr lang="en-US" dirty="0">
              <a:ea typeface="ＭＳ Ｐゴシック" pitchFamily="34" charset="-128"/>
            </a:endParaRPr>
          </a:p>
          <a:p>
            <a:pPr eaLnBrk="1" hangingPunct="1"/>
            <a:r>
              <a:rPr lang="en-US" dirty="0" err="1">
                <a:ea typeface="ＭＳ Ｐゴシック" pitchFamily="34" charset="-128"/>
              </a:rPr>
              <a:t>Ellertson</a:t>
            </a:r>
            <a:r>
              <a:rPr lang="en-US" dirty="0">
                <a:ea typeface="ＭＳ Ｐゴシック" pitchFamily="34" charset="-128"/>
              </a:rPr>
              <a:t> C, Evans M, </a:t>
            </a:r>
            <a:r>
              <a:rPr lang="en-US" dirty="0" err="1">
                <a:ea typeface="ＭＳ Ｐゴシック" pitchFamily="34" charset="-128"/>
              </a:rPr>
              <a:t>Ferden</a:t>
            </a:r>
            <a:r>
              <a:rPr lang="en-US" dirty="0">
                <a:ea typeface="ＭＳ Ｐゴシック" pitchFamily="34" charset="-128"/>
              </a:rPr>
              <a:t> S, et al. Extending the time limit for starting the </a:t>
            </a:r>
            <a:r>
              <a:rPr lang="en-US" dirty="0" err="1">
                <a:ea typeface="ＭＳ Ｐゴシック" pitchFamily="34" charset="-128"/>
              </a:rPr>
              <a:t>Yuzpe</a:t>
            </a:r>
            <a:r>
              <a:rPr lang="en-US" dirty="0">
                <a:ea typeface="ＭＳ Ｐゴシック" pitchFamily="34" charset="-128"/>
              </a:rPr>
              <a:t> regimen of emergency contraception to 120 hours. </a:t>
            </a:r>
            <a:r>
              <a:rPr lang="en-US" i="1" dirty="0" err="1">
                <a:ea typeface="ＭＳ Ｐゴシック" pitchFamily="34" charset="-128"/>
              </a:rPr>
              <a:t>Obstet</a:t>
            </a:r>
            <a:r>
              <a:rPr lang="en-US" i="1" dirty="0">
                <a:ea typeface="ＭＳ Ｐゴシック" pitchFamily="34" charset="-128"/>
              </a:rPr>
              <a:t> </a:t>
            </a:r>
            <a:r>
              <a:rPr lang="en-US" i="1" dirty="0" err="1">
                <a:ea typeface="ＭＳ Ｐゴシック" pitchFamily="34" charset="-128"/>
              </a:rPr>
              <a:t>Gynecol</a:t>
            </a:r>
            <a:r>
              <a:rPr lang="en-US" dirty="0">
                <a:ea typeface="ＭＳ Ｐゴシック" pitchFamily="34" charset="-128"/>
              </a:rPr>
              <a:t> 2003;101:11168–71.</a:t>
            </a:r>
          </a:p>
        </p:txBody>
      </p:sp>
    </p:spTree>
    <p:extLst>
      <p:ext uri="{BB962C8B-B14F-4D97-AF65-F5344CB8AC3E}">
        <p14:creationId xmlns:p14="http://schemas.microsoft.com/office/powerpoint/2010/main" val="3830853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a:ea typeface="ＭＳ Ｐゴシック" pitchFamily="34" charset="-128"/>
              </a:rPr>
              <a:t>When women have multiple episodes of UPI, EC effectiveness decreases even when EC is administered after every incident of unprotected intercourse.</a:t>
            </a:r>
          </a:p>
          <a:p>
            <a:endParaRPr lang="en-US" u="sng" dirty="0">
              <a:ea typeface="ＭＳ Ｐゴシック" pitchFamily="34" charset="-128"/>
            </a:endParaRPr>
          </a:p>
          <a:p>
            <a:r>
              <a:rPr lang="en-US" u="sng" dirty="0">
                <a:ea typeface="ＭＳ Ｐゴシック" pitchFamily="34" charset="-128"/>
              </a:rPr>
              <a:t>Talking Points</a:t>
            </a:r>
          </a:p>
          <a:p>
            <a:pPr>
              <a:buFontTx/>
              <a:buChar char="•"/>
            </a:pPr>
            <a:r>
              <a:rPr lang="en-US" dirty="0">
                <a:ea typeface="ＭＳ Ｐゴシック" pitchFamily="34" charset="-128"/>
              </a:rPr>
              <a:t> When women had repeated acts of unprotected intercourse their risk of pregnancy increases, even if they use ECPs</a:t>
            </a:r>
          </a:p>
          <a:p>
            <a:pPr>
              <a:buFontTx/>
              <a:buChar char="•"/>
            </a:pPr>
            <a:r>
              <a:rPr lang="en-US" dirty="0">
                <a:ea typeface="ＭＳ Ｐゴシック" pitchFamily="34" charset="-128"/>
              </a:rPr>
              <a:t> An IUD provides women the best protection because all future episodes of intercourse will be protected </a:t>
            </a:r>
          </a:p>
          <a:p>
            <a:pPr>
              <a:buFontTx/>
              <a:buChar char="•"/>
            </a:pPr>
            <a:r>
              <a:rPr lang="en-US" dirty="0">
                <a:ea typeface="ＭＳ Ｐゴシック" pitchFamily="34" charset="-128"/>
              </a:rPr>
              <a:t> Some have worried that because UPA delays rather than inhibits ovulation, women who have taken UPA might be at greater risk of pregnancy after subsequent unprotected intercourse than women who took </a:t>
            </a:r>
            <a:r>
              <a:rPr lang="en-US" dirty="0" err="1">
                <a:ea typeface="ＭＳ Ｐゴシック" pitchFamily="34" charset="-128"/>
              </a:rPr>
              <a:t>LNg</a:t>
            </a:r>
            <a:r>
              <a:rPr lang="en-US" dirty="0">
                <a:ea typeface="ＭＳ Ｐゴシック" pitchFamily="34" charset="-128"/>
              </a:rPr>
              <a:t>. However, this is not supported by the evidence.</a:t>
            </a:r>
          </a:p>
          <a:p>
            <a:pPr>
              <a:buFontTx/>
              <a:buChar char="•"/>
            </a:pPr>
            <a:endParaRPr lang="en-US" dirty="0">
              <a:ea typeface="ＭＳ Ｐゴシック" pitchFamily="34" charset="-128"/>
            </a:endParaRPr>
          </a:p>
          <a:p>
            <a:r>
              <a:rPr lang="en-US" u="sng" dirty="0">
                <a:ea typeface="ＭＳ Ｐゴシック" pitchFamily="34" charset="-128"/>
              </a:rPr>
              <a:t>Reference</a:t>
            </a:r>
          </a:p>
          <a:p>
            <a:pPr>
              <a:buFontTx/>
              <a:buChar char="•"/>
            </a:pPr>
            <a:r>
              <a:rPr lang="en-US" dirty="0">
                <a:ea typeface="ＭＳ Ｐゴシック" pitchFamily="34" charset="-128"/>
              </a:rPr>
              <a:t> </a:t>
            </a:r>
            <a:r>
              <a:rPr lang="en-US" dirty="0" err="1">
                <a:ea typeface="ＭＳ Ｐゴシック" pitchFamily="34" charset="-128"/>
              </a:rPr>
              <a:t>Glasier</a:t>
            </a:r>
            <a:r>
              <a:rPr lang="en-US" dirty="0">
                <a:ea typeface="ＭＳ Ｐゴシック" pitchFamily="34" charset="-128"/>
              </a:rPr>
              <a:t> A, Cameron ST, Blithe D, et al. Can we identify women at risk of pregnancy despite using emergency contraception? Data from randomized trials of </a:t>
            </a:r>
            <a:r>
              <a:rPr lang="en-US" dirty="0" err="1">
                <a:ea typeface="ＭＳ Ｐゴシック" pitchFamily="34" charset="-128"/>
              </a:rPr>
              <a:t>ulipristal</a:t>
            </a:r>
            <a:r>
              <a:rPr lang="en-US" dirty="0">
                <a:ea typeface="ＭＳ Ｐゴシック" pitchFamily="34" charset="-128"/>
              </a:rPr>
              <a:t> acetate and </a:t>
            </a:r>
            <a:r>
              <a:rPr lang="en-US" dirty="0" err="1">
                <a:ea typeface="ＭＳ Ｐゴシック" pitchFamily="34" charset="-128"/>
              </a:rPr>
              <a:t>levonorgestrel</a:t>
            </a:r>
            <a:r>
              <a:rPr lang="en-US" dirty="0">
                <a:ea typeface="ＭＳ Ｐゴシック" pitchFamily="34" charset="-128"/>
              </a:rPr>
              <a:t>. </a:t>
            </a:r>
            <a:r>
              <a:rPr lang="en-US" i="1" dirty="0">
                <a:ea typeface="ＭＳ Ｐゴシック" pitchFamily="34" charset="-128"/>
              </a:rPr>
              <a:t>Contraception</a:t>
            </a:r>
            <a:r>
              <a:rPr lang="en-US" dirty="0">
                <a:ea typeface="ＭＳ Ｐゴシック" pitchFamily="34" charset="-128"/>
              </a:rPr>
              <a:t>. 2011;84:363–7.</a:t>
            </a:r>
          </a:p>
          <a:p>
            <a:pPr>
              <a:buFontTx/>
              <a:buChar char="•"/>
            </a:pPr>
            <a:endParaRPr lang="en-US" dirty="0">
              <a:ea typeface="ＭＳ Ｐゴシック" pitchFamily="34" charset="-128"/>
            </a:endParaRPr>
          </a:p>
        </p:txBody>
      </p:sp>
      <p:sp>
        <p:nvSpPr>
          <p:cNvPr id="88068" name="Header Placeholder 3"/>
          <p:cNvSpPr txBox="1">
            <a:spLocks noGrp="1"/>
          </p:cNvSpPr>
          <p:nvPr/>
        </p:nvSpPr>
        <p:spPr bwMode="auto">
          <a:xfrm>
            <a:off x="0" y="0"/>
            <a:ext cx="3043238" cy="465138"/>
          </a:xfrm>
          <a:prstGeom prst="rect">
            <a:avLst/>
          </a:prstGeom>
          <a:noFill/>
          <a:ln w="9525">
            <a:noFill/>
            <a:miter lim="800000"/>
            <a:headEnd/>
            <a:tailEnd/>
          </a:ln>
        </p:spPr>
        <p:txBody>
          <a:bodyPr lIns="93477" tIns="46738" rIns="93477" bIns="46738"/>
          <a:lstStyle/>
          <a:p>
            <a:r>
              <a:rPr lang="en-US" sz="1000" dirty="0">
                <a:latin typeface="Adobe Garamond Pro"/>
              </a:rPr>
              <a:t>Update on Emergency Contraception</a:t>
            </a:r>
          </a:p>
        </p:txBody>
      </p:sp>
      <p:sp>
        <p:nvSpPr>
          <p:cNvPr id="88069" name="Slide Number Placeholder 4"/>
          <p:cNvSpPr txBox="1">
            <a:spLocks noGrp="1"/>
          </p:cNvSpPr>
          <p:nvPr/>
        </p:nvSpPr>
        <p:spPr bwMode="auto">
          <a:xfrm>
            <a:off x="3979863" y="8612188"/>
            <a:ext cx="2262187" cy="465137"/>
          </a:xfrm>
          <a:prstGeom prst="rect">
            <a:avLst/>
          </a:prstGeom>
          <a:noFill/>
          <a:ln w="9525">
            <a:noFill/>
            <a:miter lim="800000"/>
            <a:headEnd/>
            <a:tailEnd/>
          </a:ln>
        </p:spPr>
        <p:txBody>
          <a:bodyPr lIns="93477" tIns="46738" rIns="93477" bIns="46738" anchor="b"/>
          <a:lstStyle/>
          <a:p>
            <a:pPr algn="r"/>
            <a:r>
              <a:rPr lang="en-US" sz="1000" b="1" dirty="0">
                <a:latin typeface="Adobe Garamond Pro"/>
              </a:rPr>
              <a:t>Slide </a:t>
            </a:r>
            <a:fld id="{751CDBD9-AF44-45C8-8FD4-372A6FEC8FF1}" type="slidenum">
              <a:rPr lang="en-US" sz="1000" b="1">
                <a:latin typeface="Adobe Garamond Pro"/>
              </a:rPr>
              <a:pPr algn="r"/>
              <a:t>35</a:t>
            </a:fld>
            <a:endParaRPr lang="en-US" sz="1000" b="1" dirty="0">
              <a:latin typeface="Adobe Garamond Pro"/>
            </a:endParaRPr>
          </a:p>
        </p:txBody>
      </p:sp>
    </p:spTree>
    <p:extLst>
      <p:ext uri="{BB962C8B-B14F-4D97-AF65-F5344CB8AC3E}">
        <p14:creationId xmlns:p14="http://schemas.microsoft.com/office/powerpoint/2010/main" val="1480550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lnSpc>
                <a:spcPct val="90000"/>
              </a:lnSpc>
            </a:pPr>
            <a:r>
              <a:rPr lang="en-US" sz="1100" dirty="0">
                <a:ea typeface="ＭＳ Ｐゴシック" pitchFamily="34" charset="-128"/>
              </a:rPr>
              <a:t>Women who have </a:t>
            </a:r>
            <a:r>
              <a:rPr lang="en-US" sz="1100" b="1" dirty="0">
                <a:ea typeface="ＭＳ Ｐゴシック" pitchFamily="34" charset="-128"/>
              </a:rPr>
              <a:t>intercourse around ovulation </a:t>
            </a:r>
            <a:r>
              <a:rPr lang="en-US" sz="1100" dirty="0">
                <a:ea typeface="ＭＳ Ｐゴシック" pitchFamily="34" charset="-128"/>
              </a:rPr>
              <a:t>should ideally be offered a </a:t>
            </a:r>
            <a:r>
              <a:rPr lang="en-US" sz="1100" b="1" dirty="0">
                <a:ea typeface="ＭＳ Ｐゴシック" pitchFamily="34" charset="-128"/>
              </a:rPr>
              <a:t>copper intrauterine device</a:t>
            </a:r>
            <a:r>
              <a:rPr lang="en-US" sz="1100" dirty="0">
                <a:ea typeface="ＭＳ Ｐゴシック" pitchFamily="34" charset="-128"/>
              </a:rPr>
              <a:t>. Women with body mass index </a:t>
            </a:r>
            <a:r>
              <a:rPr lang="en-US" sz="1100" b="1" dirty="0">
                <a:ea typeface="ＭＳ Ｐゴシック" pitchFamily="34" charset="-128"/>
              </a:rPr>
              <a:t>&gt;25 kg/m</a:t>
            </a:r>
            <a:r>
              <a:rPr lang="en-US" sz="1100" b="1" baseline="30000" dirty="0">
                <a:ea typeface="ＭＳ Ｐゴシック" pitchFamily="34" charset="-128"/>
              </a:rPr>
              <a:t>2</a:t>
            </a:r>
            <a:r>
              <a:rPr lang="en-US" sz="1100" b="1" dirty="0">
                <a:ea typeface="ＭＳ Ｐゴシック" pitchFamily="34" charset="-128"/>
              </a:rPr>
              <a:t> </a:t>
            </a:r>
            <a:r>
              <a:rPr lang="en-US" sz="1100" dirty="0">
                <a:ea typeface="ＭＳ Ｐゴシック" pitchFamily="34" charset="-128"/>
              </a:rPr>
              <a:t>should be offered an intrauterine device or UPA. </a:t>
            </a:r>
          </a:p>
          <a:p>
            <a:pPr>
              <a:lnSpc>
                <a:spcPct val="90000"/>
              </a:lnSpc>
            </a:pPr>
            <a:r>
              <a:rPr lang="en-US" sz="1100" dirty="0">
                <a:ea typeface="ＭＳ Ｐゴシック" pitchFamily="34" charset="-128"/>
              </a:rPr>
              <a:t>Risk of pregnancy was more than threefold greater for obese women when compared with women with normal BMI, whichever EC was taken. For obese women, the risk was greater for those taking </a:t>
            </a:r>
            <a:r>
              <a:rPr lang="en-US" sz="1100" dirty="0" err="1">
                <a:ea typeface="ＭＳ Ｐゴシック" pitchFamily="34" charset="-128"/>
              </a:rPr>
              <a:t>levonorgestrel</a:t>
            </a:r>
            <a:r>
              <a:rPr lang="en-US" sz="1100" dirty="0">
                <a:ea typeface="ＭＳ Ｐゴシック" pitchFamily="34" charset="-128"/>
              </a:rPr>
              <a:t> than for UPA users. For both ECs, pregnancy risk was related to the cycle day of intercourse. </a:t>
            </a:r>
          </a:p>
          <a:p>
            <a:pPr>
              <a:lnSpc>
                <a:spcPct val="90000"/>
              </a:lnSpc>
            </a:pPr>
            <a:endParaRPr lang="en-US" sz="1100" dirty="0">
              <a:ea typeface="ＭＳ Ｐゴシック" pitchFamily="34" charset="-128"/>
            </a:endParaRPr>
          </a:p>
          <a:p>
            <a:pPr>
              <a:lnSpc>
                <a:spcPct val="90000"/>
              </a:lnSpc>
            </a:pPr>
            <a:r>
              <a:rPr lang="en-US" sz="1100" dirty="0" err="1">
                <a:ea typeface="ＭＳ Ｐゴシック" pitchFamily="34" charset="-128"/>
              </a:rPr>
              <a:t>Glasier</a:t>
            </a:r>
            <a:r>
              <a:rPr lang="en-US" sz="1100" dirty="0">
                <a:ea typeface="ＭＳ Ｐゴシック" pitchFamily="34" charset="-128"/>
              </a:rPr>
              <a:t> A , Cameron ST, Blithe D, et al. Can we identify women at risk of pregnancy despite using emergency contraception? Data from randomized trials of </a:t>
            </a:r>
            <a:r>
              <a:rPr lang="en-US" sz="1100" dirty="0" err="1">
                <a:ea typeface="ＭＳ Ｐゴシック" pitchFamily="34" charset="-128"/>
              </a:rPr>
              <a:t>ulipristal</a:t>
            </a:r>
            <a:r>
              <a:rPr lang="en-US" sz="1100" dirty="0">
                <a:ea typeface="ＭＳ Ｐゴシック" pitchFamily="34" charset="-128"/>
              </a:rPr>
              <a:t> acetate and </a:t>
            </a:r>
            <a:r>
              <a:rPr lang="en-US" sz="1100" dirty="0" err="1">
                <a:ea typeface="ＭＳ Ｐゴシック" pitchFamily="34" charset="-128"/>
              </a:rPr>
              <a:t>levonorgestrel</a:t>
            </a:r>
            <a:r>
              <a:rPr lang="en-US" sz="1100" dirty="0">
                <a:ea typeface="ＭＳ Ｐゴシック" pitchFamily="34" charset="-128"/>
              </a:rPr>
              <a:t>. </a:t>
            </a:r>
            <a:r>
              <a:rPr lang="en-US" sz="1100" i="1" dirty="0">
                <a:ea typeface="ＭＳ Ｐゴシック" pitchFamily="34" charset="-128"/>
              </a:rPr>
              <a:t>Contraception</a:t>
            </a:r>
            <a:r>
              <a:rPr lang="en-US" sz="1100" dirty="0">
                <a:ea typeface="ＭＳ Ｐゴシック" pitchFamily="34" charset="-128"/>
              </a:rPr>
              <a:t>. 2011;84:363–7.</a:t>
            </a:r>
          </a:p>
          <a:p>
            <a:pPr>
              <a:lnSpc>
                <a:spcPct val="90000"/>
              </a:lnSpc>
            </a:pPr>
            <a:endParaRPr lang="en-US" sz="1100" dirty="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FC7E1425-ACBF-4EA3-A432-322DB62B4353}" type="slidenum">
              <a:rPr lang="en-US" smtClean="0"/>
              <a:pPr/>
              <a:t>37</a:t>
            </a:fld>
            <a:endParaRPr lang="en-US" dirty="0"/>
          </a:p>
        </p:txBody>
      </p:sp>
    </p:spTree>
    <p:extLst>
      <p:ext uri="{BB962C8B-B14F-4D97-AF65-F5344CB8AC3E}">
        <p14:creationId xmlns:p14="http://schemas.microsoft.com/office/powerpoint/2010/main" val="3159260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en-US" u="sng" dirty="0">
                <a:latin typeface="Times New Roman" pitchFamily="18" charset="0"/>
                <a:ea typeface="ＭＳ Ｐゴシック" pitchFamily="34" charset="-128"/>
              </a:rPr>
              <a:t>Talking Points</a:t>
            </a:r>
          </a:p>
          <a:p>
            <a:pPr>
              <a:buFontTx/>
              <a:buChar char="•"/>
            </a:pPr>
            <a:r>
              <a:rPr lang="en-US" dirty="0">
                <a:ea typeface="ＭＳ Ｐゴシック" pitchFamily="34" charset="-128"/>
              </a:rPr>
              <a:t> LNG showed a rapid decrease inefficacy with increasing BMI, reaching the point where it appeared no different from pregnancy rates expected among women not using ECPs at a BMI of 26 kg/m</a:t>
            </a:r>
            <a:r>
              <a:rPr lang="en-US" baseline="30000" dirty="0">
                <a:ea typeface="ＭＳ Ｐゴシック" pitchFamily="34" charset="-128"/>
              </a:rPr>
              <a:t>2</a:t>
            </a:r>
            <a:r>
              <a:rPr lang="en-US" dirty="0">
                <a:ea typeface="ＭＳ Ｐゴシック" pitchFamily="34" charset="-128"/>
              </a:rPr>
              <a:t> compared with 35 kg/m</a:t>
            </a:r>
            <a:r>
              <a:rPr lang="en-US" baseline="30000" dirty="0">
                <a:ea typeface="ＭＳ Ｐゴシック" pitchFamily="34" charset="-128"/>
              </a:rPr>
              <a:t>2</a:t>
            </a:r>
            <a:r>
              <a:rPr lang="en-US" dirty="0">
                <a:ea typeface="ＭＳ Ｐゴシック" pitchFamily="34" charset="-128"/>
              </a:rPr>
              <a:t> for UPA.</a:t>
            </a:r>
          </a:p>
          <a:p>
            <a:pPr>
              <a:buFontTx/>
              <a:buChar char="•"/>
            </a:pPr>
            <a:r>
              <a:rPr lang="en-US" dirty="0">
                <a:ea typeface="ＭＳ Ｐゴシック" pitchFamily="34" charset="-128"/>
              </a:rPr>
              <a:t> No decrease in effectiveness of IUD</a:t>
            </a:r>
          </a:p>
          <a:p>
            <a:pPr>
              <a:buFontTx/>
              <a:buChar char="•"/>
            </a:pPr>
            <a:endParaRPr lang="en-US" dirty="0">
              <a:solidFill>
                <a:srgbClr val="000000"/>
              </a:solidFill>
              <a:ea typeface="ＭＳ Ｐゴシック" pitchFamily="34" charset="-128"/>
            </a:endParaRPr>
          </a:p>
          <a:p>
            <a:r>
              <a:rPr lang="en-US" u="sng" dirty="0">
                <a:solidFill>
                  <a:srgbClr val="000000"/>
                </a:solidFill>
                <a:ea typeface="ＭＳ Ｐゴシック" pitchFamily="34" charset="-128"/>
              </a:rPr>
              <a:t>Sources</a:t>
            </a:r>
          </a:p>
          <a:p>
            <a:pPr>
              <a:buFontTx/>
              <a:buNone/>
            </a:pPr>
            <a:r>
              <a:rPr lang="en-US" dirty="0">
                <a:solidFill>
                  <a:srgbClr val="000000"/>
                </a:solidFill>
                <a:ea typeface="ＭＳ Ｐゴシック" pitchFamily="34" charset="-128"/>
              </a:rPr>
              <a:t>1.Glasier A, Cameron ST, Blithe D, et al. Can we identify women at risk of pregnancy despite using emergency contraception? Data from randomized trials of </a:t>
            </a:r>
            <a:r>
              <a:rPr lang="en-US" dirty="0" err="1">
                <a:solidFill>
                  <a:srgbClr val="000000"/>
                </a:solidFill>
                <a:ea typeface="ＭＳ Ｐゴシック" pitchFamily="34" charset="-128"/>
              </a:rPr>
              <a:t>ulipristal</a:t>
            </a:r>
            <a:r>
              <a:rPr lang="en-US" dirty="0">
                <a:solidFill>
                  <a:srgbClr val="000000"/>
                </a:solidFill>
                <a:ea typeface="ＭＳ Ｐゴシック" pitchFamily="34" charset="-128"/>
              </a:rPr>
              <a:t> acetate and </a:t>
            </a:r>
            <a:r>
              <a:rPr lang="en-US" dirty="0" err="1">
                <a:solidFill>
                  <a:srgbClr val="000000"/>
                </a:solidFill>
                <a:ea typeface="ＭＳ Ｐゴシック" pitchFamily="34" charset="-128"/>
              </a:rPr>
              <a:t>levonorgestrel</a:t>
            </a:r>
            <a:r>
              <a:rPr lang="en-US" dirty="0">
                <a:solidFill>
                  <a:srgbClr val="000000"/>
                </a:solidFill>
                <a:ea typeface="ＭＳ Ｐゴシック" pitchFamily="34" charset="-128"/>
              </a:rPr>
              <a:t>. </a:t>
            </a:r>
            <a:r>
              <a:rPr lang="en-US" i="1" dirty="0">
                <a:solidFill>
                  <a:srgbClr val="000000"/>
                </a:solidFill>
                <a:ea typeface="ＭＳ Ｐゴシック" pitchFamily="34" charset="-128"/>
              </a:rPr>
              <a:t>Contraception</a:t>
            </a:r>
            <a:r>
              <a:rPr lang="en-US" dirty="0">
                <a:solidFill>
                  <a:srgbClr val="000000"/>
                </a:solidFill>
                <a:ea typeface="ＭＳ Ｐゴシック" pitchFamily="34" charset="-128"/>
              </a:rPr>
              <a:t>. 2011;84:363–7.</a:t>
            </a:r>
            <a:endParaRPr lang="en-US" sz="1200" kern="1200" baseline="0" dirty="0">
              <a:solidFill>
                <a:schemeClr val="tx1"/>
              </a:solidFill>
              <a:ea typeface="ＭＳ Ｐゴシック" charset="-128"/>
              <a:cs typeface="ＭＳ Ｐゴシック" charset="-128"/>
            </a:endParaRPr>
          </a:p>
          <a:p>
            <a:r>
              <a:rPr lang="en-US" sz="1200" kern="1200" baseline="0" dirty="0">
                <a:solidFill>
                  <a:schemeClr val="tx1"/>
                </a:solidFill>
                <a:ea typeface="ＭＳ Ｐゴシック" charset="-128"/>
                <a:cs typeface="ＭＳ Ｐゴシック" charset="-128"/>
              </a:rPr>
              <a:t>2. </a:t>
            </a:r>
            <a:r>
              <a:rPr lang="en-US" sz="1200" kern="1200" baseline="0" dirty="0" err="1">
                <a:solidFill>
                  <a:schemeClr val="tx1"/>
                </a:solidFill>
                <a:ea typeface="ＭＳ Ｐゴシック" charset="-128"/>
                <a:cs typeface="ＭＳ Ｐゴシック" charset="-128"/>
              </a:rPr>
              <a:t>Gemzell</a:t>
            </a:r>
            <a:r>
              <a:rPr lang="en-US" sz="1200" kern="1200" baseline="0" dirty="0">
                <a:solidFill>
                  <a:schemeClr val="tx1"/>
                </a:solidFill>
                <a:ea typeface="ＭＳ Ｐゴシック" charset="-128"/>
                <a:cs typeface="ＭＳ Ｐゴシック" charset="-128"/>
              </a:rPr>
              <a:t>-</a:t>
            </a:r>
            <a:r>
              <a:rPr lang="en-US" sz="1200" kern="1200" baseline="0" dirty="0" err="1">
                <a:solidFill>
                  <a:schemeClr val="tx1"/>
                </a:solidFill>
                <a:ea typeface="ＭＳ Ｐゴシック" charset="-128"/>
                <a:cs typeface="ＭＳ Ｐゴシック" charset="-128"/>
              </a:rPr>
              <a:t>Danielsson</a:t>
            </a:r>
            <a:r>
              <a:rPr lang="en-US" sz="1200" kern="1200" baseline="0" dirty="0">
                <a:solidFill>
                  <a:schemeClr val="tx1"/>
                </a:solidFill>
                <a:ea typeface="ＭＳ Ｐゴシック" charset="-128"/>
                <a:cs typeface="ＭＳ Ｐゴシック" charset="-128"/>
              </a:rPr>
              <a:t>, K., Berger, C., &amp; P.G.L., L. (2013). Emergency contraception—mechanisms of action. </a:t>
            </a:r>
            <a:r>
              <a:rPr lang="en-US" sz="1200" i="1" kern="1200" baseline="0" dirty="0">
                <a:solidFill>
                  <a:schemeClr val="tx1"/>
                </a:solidFill>
                <a:ea typeface="ＭＳ Ｐゴシック" charset="-128"/>
                <a:cs typeface="ＭＳ Ｐゴシック" charset="-128"/>
              </a:rPr>
              <a:t>Contraception</a:t>
            </a:r>
            <a:r>
              <a:rPr lang="en-US" sz="1200" i="0" kern="1200" baseline="0" dirty="0">
                <a:solidFill>
                  <a:schemeClr val="tx1"/>
                </a:solidFill>
                <a:ea typeface="ＭＳ Ｐゴシック" charset="-128"/>
                <a:cs typeface="ＭＳ Ｐゴシック" charset="-128"/>
              </a:rPr>
              <a:t>, 87(3), 300–308. </a:t>
            </a:r>
          </a:p>
          <a:p>
            <a:r>
              <a:rPr lang="en-US" sz="1200" kern="1200" baseline="0" dirty="0">
                <a:solidFill>
                  <a:schemeClr val="tx1"/>
                </a:solidFill>
                <a:ea typeface="ＭＳ Ｐゴシック" charset="-128"/>
                <a:cs typeface="ＭＳ Ｐゴシック" charset="-128"/>
              </a:rPr>
              <a:t>3.Reproductive Health Technologies Project. (2013). Frequently Asked Questions: The Impact of Weight on Efficacy of Emergency Contraception. </a:t>
            </a:r>
          </a:p>
          <a:p>
            <a:r>
              <a:rPr lang="en-US" sz="1200" kern="1200" baseline="0" dirty="0">
                <a:solidFill>
                  <a:schemeClr val="tx1"/>
                </a:solidFill>
                <a:ea typeface="ＭＳ Ｐゴシック" charset="-128"/>
                <a:cs typeface="ＭＳ Ｐゴシック" charset="-128"/>
              </a:rPr>
              <a:t>4.American College of Obstetricians and Gynecologists. </a:t>
            </a:r>
            <a:r>
              <a:rPr lang="en-US" sz="1200" i="1" kern="1200" baseline="0" dirty="0">
                <a:solidFill>
                  <a:schemeClr val="tx1"/>
                </a:solidFill>
                <a:ea typeface="ＭＳ Ｐゴシック" charset="-128"/>
                <a:cs typeface="ＭＳ Ｐゴシック" charset="-128"/>
              </a:rPr>
              <a:t>Emergency Contraception. ACOG Practice Bulletin, Number 69. Washington, DC: The American College of Obstetrics and Gynecologists, December 2005. </a:t>
            </a:r>
            <a:r>
              <a:rPr lang="en-US" sz="1200" i="1" kern="1200" baseline="0" dirty="0" err="1">
                <a:solidFill>
                  <a:schemeClr val="tx1"/>
                </a:solidFill>
                <a:ea typeface="ＭＳ Ｐゴシック" charset="-128"/>
                <a:cs typeface="ＭＳ Ｐゴシック" charset="-128"/>
              </a:rPr>
              <a:t>Obstet</a:t>
            </a:r>
            <a:r>
              <a:rPr lang="en-US" sz="1200" i="1" kern="1200" baseline="0" dirty="0">
                <a:solidFill>
                  <a:schemeClr val="tx1"/>
                </a:solidFill>
                <a:ea typeface="ＭＳ Ｐゴシック" charset="-128"/>
                <a:cs typeface="ＭＳ Ｐゴシック" charset="-128"/>
              </a:rPr>
              <a:t> Gynecol. </a:t>
            </a:r>
            <a:r>
              <a:rPr lang="en-US" sz="1200" i="0" kern="1200" baseline="0" dirty="0">
                <a:solidFill>
                  <a:schemeClr val="tx1"/>
                </a:solidFill>
                <a:ea typeface="ＭＳ Ｐゴシック" charset="-128"/>
                <a:cs typeface="ＭＳ Ｐゴシック" charset="-128"/>
              </a:rPr>
              <a:t>2005;106:1443–1451. </a:t>
            </a:r>
          </a:p>
          <a:p>
            <a:endParaRPr lang="en-US" sz="1200" i="1" kern="1200" baseline="0" dirty="0">
              <a:solidFill>
                <a:schemeClr val="tx1"/>
              </a:solidFill>
              <a:ea typeface="ＭＳ Ｐゴシック" charset="-128"/>
              <a:cs typeface="ＭＳ Ｐゴシック" charset="-128"/>
            </a:endParaRPr>
          </a:p>
          <a:p>
            <a:endParaRPr lang="en-US" dirty="0">
              <a:solidFill>
                <a:srgbClr val="000000"/>
              </a:solidFill>
              <a:ea typeface="ＭＳ Ｐゴシック" pitchFamily="34" charset="-128"/>
            </a:endParaRPr>
          </a:p>
          <a:p>
            <a:pPr eaLnBrk="1" hangingPunct="1">
              <a:buFontTx/>
              <a:buChar char="•"/>
            </a:pPr>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87044" name="Slide Number Placeholder 3"/>
          <p:cNvSpPr txBox="1">
            <a:spLocks noGrp="1"/>
          </p:cNvSpPr>
          <p:nvPr/>
        </p:nvSpPr>
        <p:spPr bwMode="auto">
          <a:xfrm>
            <a:off x="3979863" y="8843963"/>
            <a:ext cx="3043237" cy="465137"/>
          </a:xfrm>
          <a:prstGeom prst="rect">
            <a:avLst/>
          </a:prstGeom>
          <a:noFill/>
          <a:ln w="9525">
            <a:noFill/>
            <a:miter lim="800000"/>
            <a:headEnd/>
            <a:tailEnd/>
          </a:ln>
        </p:spPr>
        <p:txBody>
          <a:bodyPr lIns="93969" tIns="46985" rIns="93969" bIns="46985" anchor="b"/>
          <a:lstStyle/>
          <a:p>
            <a:pPr algn="r"/>
            <a:fld id="{FDE9A23E-3219-4776-9850-FB01D930578C}" type="slidenum">
              <a:rPr lang="en-US" sz="1200">
                <a:latin typeface="Times New Roman" pitchFamily="18" charset="0"/>
              </a:rPr>
              <a:pPr algn="r"/>
              <a:t>38</a:t>
            </a:fld>
            <a:endParaRPr lang="en-US" sz="1200" dirty="0">
              <a:latin typeface="Times New Roman" pitchFamily="18" charset="0"/>
            </a:endParaRPr>
          </a:p>
        </p:txBody>
      </p:sp>
    </p:spTree>
    <p:extLst>
      <p:ext uri="{BB962C8B-B14F-4D97-AF65-F5344CB8AC3E}">
        <p14:creationId xmlns:p14="http://schemas.microsoft.com/office/powerpoint/2010/main" val="877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61" indent="-231661">
              <a:spcBef>
                <a:spcPct val="0"/>
              </a:spcBef>
              <a:defRPr/>
            </a:pPr>
            <a:r>
              <a:rPr lang="en-US" u="sng" dirty="0">
                <a:latin typeface="Verdana" charset="0"/>
                <a:cs typeface="Verdana" charset="0"/>
              </a:rPr>
              <a:t>References</a:t>
            </a:r>
          </a:p>
          <a:p>
            <a:pPr marL="231661" indent="-231661">
              <a:spcBef>
                <a:spcPct val="0"/>
              </a:spcBef>
              <a:buFontTx/>
              <a:buChar char="•"/>
              <a:defRPr/>
            </a:pPr>
            <a:r>
              <a:rPr lang="en-US" dirty="0" err="1">
                <a:solidFill>
                  <a:srgbClr val="000000"/>
                </a:solidFill>
                <a:latin typeface="Verdana" charset="0"/>
                <a:cs typeface="ＭＳ Ｐゴシック" charset="0"/>
              </a:rPr>
              <a:t>Glasier</a:t>
            </a:r>
            <a:r>
              <a:rPr lang="en-US" dirty="0">
                <a:solidFill>
                  <a:srgbClr val="000000"/>
                </a:solidFill>
                <a:latin typeface="Verdana" charset="0"/>
                <a:cs typeface="ＭＳ Ｐゴシック" charset="0"/>
              </a:rPr>
              <a:t> A, Cameron ST, Blithe D, et al. Can we identify women at risk of pregnancy despite using emergency contraception? Data from randomized trials of </a:t>
            </a:r>
            <a:r>
              <a:rPr lang="en-US" dirty="0" err="1">
                <a:solidFill>
                  <a:srgbClr val="000000"/>
                </a:solidFill>
                <a:latin typeface="Verdana" charset="0"/>
                <a:cs typeface="ＭＳ Ｐゴシック" charset="0"/>
              </a:rPr>
              <a:t>ulipristal</a:t>
            </a:r>
            <a:r>
              <a:rPr lang="en-US" dirty="0">
                <a:solidFill>
                  <a:srgbClr val="000000"/>
                </a:solidFill>
                <a:latin typeface="Verdana" charset="0"/>
                <a:cs typeface="ＭＳ Ｐゴシック" charset="0"/>
              </a:rPr>
              <a:t> acetate and </a:t>
            </a:r>
            <a:r>
              <a:rPr lang="en-US" dirty="0" err="1">
                <a:solidFill>
                  <a:srgbClr val="000000"/>
                </a:solidFill>
                <a:latin typeface="Verdana" charset="0"/>
                <a:cs typeface="ＭＳ Ｐゴシック" charset="0"/>
              </a:rPr>
              <a:t>levonorgestrel</a:t>
            </a:r>
            <a:r>
              <a:rPr lang="en-US" dirty="0">
                <a:solidFill>
                  <a:srgbClr val="000000"/>
                </a:solidFill>
                <a:latin typeface="Verdana" charset="0"/>
                <a:cs typeface="ＭＳ Ｐゴシック" charset="0"/>
              </a:rPr>
              <a:t>. </a:t>
            </a:r>
            <a:r>
              <a:rPr lang="en-US" i="1" dirty="0">
                <a:solidFill>
                  <a:srgbClr val="000000"/>
                </a:solidFill>
                <a:latin typeface="Verdana" charset="0"/>
                <a:cs typeface="ＭＳ Ｐゴシック" charset="0"/>
              </a:rPr>
              <a:t>Contraception</a:t>
            </a:r>
            <a:r>
              <a:rPr lang="en-US" dirty="0">
                <a:solidFill>
                  <a:srgbClr val="000000"/>
                </a:solidFill>
                <a:latin typeface="Verdana" charset="0"/>
                <a:cs typeface="ＭＳ Ｐゴシック" charset="0"/>
              </a:rPr>
              <a:t>. 2011;84:363–7.</a:t>
            </a:r>
          </a:p>
          <a:p>
            <a:endParaRPr lang="en-US" dirty="0"/>
          </a:p>
        </p:txBody>
      </p:sp>
      <p:sp>
        <p:nvSpPr>
          <p:cNvPr id="4" name="Slide Number Placeholder 3"/>
          <p:cNvSpPr>
            <a:spLocks noGrp="1"/>
          </p:cNvSpPr>
          <p:nvPr>
            <p:ph type="sldNum" sz="quarter" idx="10"/>
          </p:nvPr>
        </p:nvSpPr>
        <p:spPr/>
        <p:txBody>
          <a:bodyPr/>
          <a:lstStyle/>
          <a:p>
            <a:pPr>
              <a:defRPr/>
            </a:pPr>
            <a:fld id="{328329B0-8E38-FF44-B555-7B66BB08D4B5}" type="slidenum">
              <a:rPr lang="en-US" smtClean="0"/>
              <a:pPr>
                <a:defRPr/>
              </a:pPr>
              <a:t>39</a:t>
            </a:fld>
            <a:endParaRPr lang="en-US" dirty="0"/>
          </a:p>
        </p:txBody>
      </p:sp>
    </p:spTree>
    <p:extLst>
      <p:ext uri="{BB962C8B-B14F-4D97-AF65-F5344CB8AC3E}">
        <p14:creationId xmlns:p14="http://schemas.microsoft.com/office/powerpoint/2010/main" val="2754482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89092" name="Slide Number Placeholder 3"/>
          <p:cNvSpPr>
            <a:spLocks noGrp="1"/>
          </p:cNvSpPr>
          <p:nvPr>
            <p:ph type="sldNum" sz="quarter" idx="5"/>
          </p:nvPr>
        </p:nvSpPr>
        <p:spPr>
          <a:noFill/>
        </p:spPr>
        <p:txBody>
          <a:bodyPr/>
          <a:lstStyle/>
          <a:p>
            <a:fld id="{C0BDC45F-1A0B-4B6A-B569-F398D446268A}" type="slidenum">
              <a:rPr lang="en-US" smtClean="0"/>
              <a:pPr/>
              <a:t>41</a:t>
            </a:fld>
            <a:endParaRPr lang="en-US" dirty="0"/>
          </a:p>
        </p:txBody>
      </p:sp>
    </p:spTree>
    <p:extLst>
      <p:ext uri="{BB962C8B-B14F-4D97-AF65-F5344CB8AC3E}">
        <p14:creationId xmlns:p14="http://schemas.microsoft.com/office/powerpoint/2010/main" val="3895809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33172" eaLnBrk="1" fontAlgn="auto" hangingPunct="1">
              <a:spcBef>
                <a:spcPts val="0"/>
              </a:spcBef>
              <a:spcAft>
                <a:spcPts val="0"/>
              </a:spcAft>
              <a:defRPr/>
            </a:pPr>
            <a:r>
              <a:rPr lang="en-US" dirty="0">
                <a:latin typeface="+mn-lt"/>
                <a:ea typeface="+mn-ea"/>
                <a:cs typeface="+mn-cs"/>
              </a:rPr>
              <a:t>Adapted from, “Hanging out or Hooking Up: Clinical Guidelines on responding to Adolescent Relationship Abuse” by Elizabeth Miller, MD, PhD and Rebecca </a:t>
            </a:r>
            <a:r>
              <a:rPr lang="en-US" dirty="0" err="1">
                <a:latin typeface="+mn-lt"/>
                <a:ea typeface="+mn-ea"/>
                <a:cs typeface="+mn-cs"/>
              </a:rPr>
              <a:t>Levenson</a:t>
            </a:r>
            <a:r>
              <a:rPr lang="en-US" dirty="0">
                <a:latin typeface="+mn-lt"/>
                <a:ea typeface="+mn-ea"/>
                <a:cs typeface="+mn-cs"/>
              </a:rPr>
              <a:t>, MA. (pg 7)</a:t>
            </a:r>
          </a:p>
          <a:p>
            <a:pPr>
              <a:defRPr/>
            </a:pPr>
            <a:endParaRPr lang="en-US" dirty="0"/>
          </a:p>
        </p:txBody>
      </p:sp>
      <p:sp>
        <p:nvSpPr>
          <p:cNvPr id="90116" name="Slide Number Placeholder 3"/>
          <p:cNvSpPr>
            <a:spLocks noGrp="1"/>
          </p:cNvSpPr>
          <p:nvPr>
            <p:ph type="sldNum" sz="quarter" idx="5"/>
          </p:nvPr>
        </p:nvSpPr>
        <p:spPr>
          <a:noFill/>
        </p:spPr>
        <p:txBody>
          <a:bodyPr/>
          <a:lstStyle/>
          <a:p>
            <a:fld id="{09C5DC30-8F2E-4806-B830-1FE5DE138DCA}" type="slidenum">
              <a:rPr lang="en-US" smtClean="0"/>
              <a:pPr/>
              <a:t>42</a:t>
            </a:fld>
            <a:endParaRPr lang="en-US" dirty="0"/>
          </a:p>
        </p:txBody>
      </p:sp>
    </p:spTree>
    <p:extLst>
      <p:ext uri="{BB962C8B-B14F-4D97-AF65-F5344CB8AC3E}">
        <p14:creationId xmlns:p14="http://schemas.microsoft.com/office/powerpoint/2010/main" val="3398914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DCC9250-C080-4805-A04A-806032C290A1}" type="slidenum">
              <a:rPr lang="en-US" smtClean="0">
                <a:solidFill>
                  <a:srgbClr val="000000"/>
                </a:solidFill>
              </a:rPr>
              <a:pPr/>
              <a:t>43</a:t>
            </a:fld>
            <a:endParaRPr lang="en-US" dirty="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u="sng" dirty="0">
                <a:solidFill>
                  <a:srgbClr val="000000"/>
                </a:solidFill>
                <a:ea typeface="ＭＳ Ｐゴシック" pitchFamily="34" charset="-128"/>
              </a:rPr>
              <a:t>Talking Points</a:t>
            </a:r>
            <a:endParaRPr lang="en-US" dirty="0">
              <a:solidFill>
                <a:srgbClr val="000000"/>
              </a:solidFill>
              <a:ea typeface="ＭＳ Ｐゴシック" pitchFamily="34" charset="-128"/>
            </a:endParaRPr>
          </a:p>
          <a:p>
            <a:pPr>
              <a:buFontTx/>
              <a:buChar char="•"/>
            </a:pPr>
            <a:r>
              <a:rPr lang="en-US" dirty="0">
                <a:solidFill>
                  <a:srgbClr val="000000"/>
                </a:solidFill>
                <a:ea typeface="ＭＳ Ｐゴシック" pitchFamily="34" charset="-128"/>
              </a:rPr>
              <a:t> ECPs do work!</a:t>
            </a:r>
          </a:p>
          <a:p>
            <a:pPr>
              <a:buFontTx/>
              <a:buChar char="•"/>
            </a:pPr>
            <a:r>
              <a:rPr lang="en-US" dirty="0">
                <a:solidFill>
                  <a:srgbClr val="000000"/>
                </a:solidFill>
                <a:ea typeface="ＭＳ Ｐゴシック" pitchFamily="34" charset="-128"/>
              </a:rPr>
              <a:t> Even though effectiveness cannot be precisely estimated, ECPs offer a proven and safe method to prevent pregnancy after unprotected intercourse.</a:t>
            </a:r>
          </a:p>
          <a:p>
            <a:pPr>
              <a:buFontTx/>
              <a:buChar char="•"/>
            </a:pPr>
            <a:r>
              <a:rPr lang="en-US" dirty="0">
                <a:solidFill>
                  <a:srgbClr val="000000"/>
                </a:solidFill>
                <a:ea typeface="ＭＳ Ｐゴシック" pitchFamily="34" charset="-128"/>
              </a:rPr>
              <a:t> More effective than nothing.</a:t>
            </a:r>
          </a:p>
          <a:p>
            <a:pPr>
              <a:buFontTx/>
              <a:buChar char="•"/>
            </a:pPr>
            <a:r>
              <a:rPr lang="en-US" dirty="0">
                <a:solidFill>
                  <a:srgbClr val="000000"/>
                </a:solidFill>
                <a:ea typeface="ＭＳ Ｐゴシック" pitchFamily="34" charset="-128"/>
              </a:rPr>
              <a:t> IUD is the</a:t>
            </a:r>
            <a:r>
              <a:rPr lang="en-US" baseline="0" dirty="0">
                <a:solidFill>
                  <a:srgbClr val="000000"/>
                </a:solidFill>
                <a:ea typeface="ＭＳ Ｐゴシック" pitchFamily="34" charset="-128"/>
              </a:rPr>
              <a:t> </a:t>
            </a:r>
            <a:r>
              <a:rPr lang="en-US" dirty="0">
                <a:solidFill>
                  <a:srgbClr val="000000"/>
                </a:solidFill>
                <a:ea typeface="ＭＳ Ｐゴシック" pitchFamily="34" charset="-128"/>
              </a:rPr>
              <a:t>most effective option, especially for women who are obese or who have repeated acts of unprotected intercourse.</a:t>
            </a:r>
          </a:p>
          <a:p>
            <a:endParaRPr lang="en-US" u="sng" dirty="0">
              <a:solidFill>
                <a:srgbClr val="000000"/>
              </a:solidFill>
              <a:ea typeface="ＭＳ Ｐゴシック" pitchFamily="34" charset="-128"/>
            </a:endParaRPr>
          </a:p>
          <a:p>
            <a:r>
              <a:rPr lang="en-US" u="sng" dirty="0">
                <a:solidFill>
                  <a:srgbClr val="000000"/>
                </a:solidFill>
                <a:ea typeface="ＭＳ Ｐゴシック" pitchFamily="34" charset="-128"/>
              </a:rPr>
              <a:t>Reference</a:t>
            </a:r>
            <a:endParaRPr lang="en-US" sz="1200" kern="1200" baseline="0" dirty="0">
              <a:solidFill>
                <a:schemeClr val="tx1"/>
              </a:solidFill>
              <a:ea typeface="ＭＳ Ｐゴシック" charset="-128"/>
              <a:cs typeface="ＭＳ Ｐゴシック" charset="-128"/>
            </a:endParaRPr>
          </a:p>
          <a:p>
            <a:r>
              <a:rPr lang="en-US" sz="1200" kern="1200" baseline="0" dirty="0">
                <a:solidFill>
                  <a:schemeClr val="tx1"/>
                </a:solidFill>
                <a:ea typeface="ＭＳ Ｐゴシック" charset="-128"/>
                <a:cs typeface="ＭＳ Ｐゴシック" charset="-128"/>
              </a:rPr>
              <a:t>International Consortium for Emergency Contraception. (2012). The Intrauterine Device (IUD) for Emergency Contraception. </a:t>
            </a:r>
            <a:endParaRPr lang="en-US" dirty="0">
              <a:solidFill>
                <a:srgbClr val="000000"/>
              </a:solidFill>
              <a:ea typeface="ＭＳ Ｐゴシック" pitchFamily="34" charset="-128"/>
            </a:endParaRPr>
          </a:p>
          <a:p>
            <a:r>
              <a:rPr lang="en-US" dirty="0" err="1">
                <a:solidFill>
                  <a:srgbClr val="000000"/>
                </a:solidFill>
                <a:ea typeface="ＭＳ Ｐゴシック" pitchFamily="34" charset="-128"/>
              </a:rPr>
              <a:t>Trussell</a:t>
            </a:r>
            <a:r>
              <a:rPr lang="en-US" dirty="0">
                <a:solidFill>
                  <a:srgbClr val="000000"/>
                </a:solidFill>
                <a:ea typeface="ＭＳ Ｐゴシック" pitchFamily="34" charset="-128"/>
              </a:rPr>
              <a:t> J, </a:t>
            </a:r>
            <a:r>
              <a:rPr lang="en-US" dirty="0" err="1">
                <a:solidFill>
                  <a:srgbClr val="000000"/>
                </a:solidFill>
                <a:ea typeface="ＭＳ Ｐゴシック" pitchFamily="34" charset="-128"/>
              </a:rPr>
              <a:t>Ellertson</a:t>
            </a:r>
            <a:r>
              <a:rPr lang="en-US" dirty="0">
                <a:solidFill>
                  <a:srgbClr val="000000"/>
                </a:solidFill>
                <a:ea typeface="ＭＳ Ｐゴシック" pitchFamily="34" charset="-128"/>
              </a:rPr>
              <a:t> C, von </a:t>
            </a:r>
            <a:r>
              <a:rPr lang="en-US" dirty="0" err="1">
                <a:solidFill>
                  <a:srgbClr val="000000"/>
                </a:solidFill>
                <a:ea typeface="ＭＳ Ｐゴシック" pitchFamily="34" charset="-128"/>
              </a:rPr>
              <a:t>Hertzen</a:t>
            </a:r>
            <a:r>
              <a:rPr lang="en-US" dirty="0">
                <a:solidFill>
                  <a:srgbClr val="000000"/>
                </a:solidFill>
                <a:ea typeface="ＭＳ Ｐゴシック" pitchFamily="34" charset="-128"/>
              </a:rPr>
              <a:t> H, et al. Estimating the effectiveness of emergency contraceptive pills. </a:t>
            </a:r>
            <a:r>
              <a:rPr lang="en-US" i="1" dirty="0">
                <a:solidFill>
                  <a:srgbClr val="000000"/>
                </a:solidFill>
                <a:ea typeface="ＭＳ Ｐゴシック" pitchFamily="34" charset="-128"/>
              </a:rPr>
              <a:t>Contraception</a:t>
            </a:r>
            <a:r>
              <a:rPr lang="en-US" dirty="0">
                <a:solidFill>
                  <a:srgbClr val="000000"/>
                </a:solidFill>
                <a:ea typeface="ＭＳ Ｐゴシック" pitchFamily="34" charset="-128"/>
              </a:rPr>
              <a:t>. 2003;67:259–65.</a:t>
            </a:r>
          </a:p>
          <a:p>
            <a:r>
              <a:rPr lang="fr-FR" dirty="0">
                <a:solidFill>
                  <a:srgbClr val="000000"/>
                </a:solidFill>
                <a:ea typeface="ＭＳ Ｐゴシック" pitchFamily="34" charset="-128"/>
              </a:rPr>
              <a:t>Raymond E, Taylor D, </a:t>
            </a:r>
            <a:r>
              <a:rPr lang="fr-FR" dirty="0" err="1">
                <a:solidFill>
                  <a:srgbClr val="000000"/>
                </a:solidFill>
                <a:ea typeface="ＭＳ Ｐゴシック" pitchFamily="34" charset="-128"/>
              </a:rPr>
              <a:t>Trussell</a:t>
            </a:r>
            <a:r>
              <a:rPr lang="fr-FR" dirty="0">
                <a:solidFill>
                  <a:srgbClr val="000000"/>
                </a:solidFill>
                <a:ea typeface="ＭＳ Ｐゴシック" pitchFamily="34" charset="-128"/>
              </a:rPr>
              <a:t> J, et al. Minimum </a:t>
            </a:r>
            <a:r>
              <a:rPr lang="fr-FR" dirty="0" err="1">
                <a:solidFill>
                  <a:srgbClr val="000000"/>
                </a:solidFill>
                <a:ea typeface="ＭＳ Ｐゴシック" pitchFamily="34" charset="-128"/>
              </a:rPr>
              <a:t>effectiveness</a:t>
            </a:r>
            <a:r>
              <a:rPr lang="fr-FR" dirty="0">
                <a:solidFill>
                  <a:srgbClr val="000000"/>
                </a:solidFill>
                <a:ea typeface="ＭＳ Ｐゴシック" pitchFamily="34" charset="-128"/>
              </a:rPr>
              <a:t> of the </a:t>
            </a:r>
            <a:r>
              <a:rPr lang="fr-FR" dirty="0" err="1">
                <a:solidFill>
                  <a:srgbClr val="000000"/>
                </a:solidFill>
                <a:ea typeface="ＭＳ Ｐゴシック" pitchFamily="34" charset="-128"/>
              </a:rPr>
              <a:t>levonorgestrel</a:t>
            </a:r>
            <a:r>
              <a:rPr lang="fr-FR" dirty="0">
                <a:solidFill>
                  <a:srgbClr val="000000"/>
                </a:solidFill>
                <a:ea typeface="ＭＳ Ｐゴシック" pitchFamily="34" charset="-128"/>
              </a:rPr>
              <a:t> </a:t>
            </a:r>
            <a:r>
              <a:rPr lang="fr-FR" dirty="0" err="1">
                <a:solidFill>
                  <a:srgbClr val="000000"/>
                </a:solidFill>
                <a:ea typeface="ＭＳ Ｐゴシック" pitchFamily="34" charset="-128"/>
              </a:rPr>
              <a:t>regimen</a:t>
            </a:r>
            <a:r>
              <a:rPr lang="fr-FR" dirty="0">
                <a:solidFill>
                  <a:srgbClr val="000000"/>
                </a:solidFill>
                <a:ea typeface="ＭＳ Ｐゴシック" pitchFamily="34" charset="-128"/>
              </a:rPr>
              <a:t> of emergency contraception. </a:t>
            </a:r>
            <a:r>
              <a:rPr lang="fr-FR" i="1" dirty="0">
                <a:solidFill>
                  <a:srgbClr val="000000"/>
                </a:solidFill>
                <a:ea typeface="ＭＳ Ｐゴシック" pitchFamily="34" charset="-128"/>
              </a:rPr>
              <a:t>Contraception</a:t>
            </a:r>
            <a:r>
              <a:rPr lang="fr-FR" dirty="0">
                <a:solidFill>
                  <a:srgbClr val="000000"/>
                </a:solidFill>
                <a:ea typeface="ＭＳ Ｐゴシック" pitchFamily="34" charset="-128"/>
              </a:rPr>
              <a:t> 2004;69:79–81.</a:t>
            </a:r>
            <a:endParaRPr lang="en-US" sz="1200" kern="1200" baseline="0" dirty="0">
              <a:solidFill>
                <a:schemeClr val="tx1"/>
              </a:solidFill>
              <a:ea typeface="ＭＳ Ｐゴシック" charset="-128"/>
              <a:cs typeface="ＭＳ Ｐゴシック" charset="-128"/>
            </a:endParaRPr>
          </a:p>
          <a:p>
            <a:r>
              <a:rPr lang="en-US" sz="1200" kern="1200" baseline="0" dirty="0">
                <a:solidFill>
                  <a:schemeClr val="tx1"/>
                </a:solidFill>
                <a:ea typeface="ＭＳ Ｐゴシック" charset="-128"/>
                <a:cs typeface="ＭＳ Ｐゴシック" charset="-128"/>
              </a:rPr>
              <a:t>American College of Obstetricians and Gynecologists. </a:t>
            </a:r>
            <a:r>
              <a:rPr lang="en-US" sz="1200" i="1" kern="1200" baseline="0" dirty="0">
                <a:solidFill>
                  <a:schemeClr val="tx1"/>
                </a:solidFill>
                <a:ea typeface="ＭＳ Ｐゴシック" charset="-128"/>
                <a:cs typeface="ＭＳ Ｐゴシック" charset="-128"/>
              </a:rPr>
              <a:t>Emergency Contraception. ACOG Practice Bulletin, Number 69. Washington, DC: The American College of Obstetrics and Gynecologists, December 2005. </a:t>
            </a:r>
            <a:r>
              <a:rPr lang="en-US" sz="1200" i="1" kern="1200" baseline="0" dirty="0" err="1">
                <a:solidFill>
                  <a:schemeClr val="tx1"/>
                </a:solidFill>
                <a:ea typeface="ＭＳ Ｐゴシック" charset="-128"/>
                <a:cs typeface="ＭＳ Ｐゴシック" charset="-128"/>
              </a:rPr>
              <a:t>Obstet</a:t>
            </a:r>
            <a:r>
              <a:rPr lang="en-US" sz="1200" i="1" kern="1200" baseline="0" dirty="0">
                <a:solidFill>
                  <a:schemeClr val="tx1"/>
                </a:solidFill>
                <a:ea typeface="ＭＳ Ｐゴシック" charset="-128"/>
                <a:cs typeface="ＭＳ Ｐゴシック" charset="-128"/>
              </a:rPr>
              <a:t> Gynecol</a:t>
            </a:r>
            <a:r>
              <a:rPr lang="en-US" sz="1200" i="0" kern="1200" baseline="0" dirty="0">
                <a:solidFill>
                  <a:schemeClr val="tx1"/>
                </a:solidFill>
                <a:ea typeface="ＭＳ Ｐゴシック" charset="-128"/>
                <a:cs typeface="ＭＳ Ｐゴシック" charset="-128"/>
              </a:rPr>
              <a:t>. 2005;106:1443–1451. </a:t>
            </a:r>
          </a:p>
          <a:p>
            <a:r>
              <a:rPr lang="en-US" sz="1200" kern="1200" baseline="0" dirty="0" err="1">
                <a:solidFill>
                  <a:schemeClr val="tx1"/>
                </a:solidFill>
                <a:ea typeface="ＭＳ Ｐゴシック" charset="-128"/>
                <a:cs typeface="ＭＳ Ｐゴシック" charset="-128"/>
              </a:rPr>
              <a:t>Gemzell-Danielsson</a:t>
            </a:r>
            <a:r>
              <a:rPr lang="en-US" sz="1200" kern="1200" baseline="0" dirty="0">
                <a:solidFill>
                  <a:schemeClr val="tx1"/>
                </a:solidFill>
                <a:ea typeface="ＭＳ Ｐゴシック" charset="-128"/>
                <a:cs typeface="ＭＳ Ｐゴシック" charset="-128"/>
              </a:rPr>
              <a:t>, K., Berger, C., &amp; P.G.L., L. (2013). Emergency contraception—mechanisms of action. </a:t>
            </a:r>
            <a:r>
              <a:rPr lang="en-US" sz="1200" i="1" kern="1200" baseline="0" dirty="0">
                <a:solidFill>
                  <a:schemeClr val="tx1"/>
                </a:solidFill>
                <a:ea typeface="ＭＳ Ｐゴシック" charset="-128"/>
                <a:cs typeface="ＭＳ Ｐゴシック" charset="-128"/>
              </a:rPr>
              <a:t>Contraception</a:t>
            </a:r>
            <a:r>
              <a:rPr lang="en-US" sz="1200" i="0" kern="1200" baseline="0" dirty="0">
                <a:solidFill>
                  <a:schemeClr val="tx1"/>
                </a:solidFill>
                <a:ea typeface="ＭＳ Ｐゴシック" charset="-128"/>
                <a:cs typeface="ＭＳ Ｐゴシック" charset="-128"/>
              </a:rPr>
              <a:t>, 87(3), 300–308. </a:t>
            </a:r>
          </a:p>
          <a:p>
            <a:r>
              <a:rPr lang="en-US" sz="1200" kern="1200" baseline="0" dirty="0">
                <a:solidFill>
                  <a:schemeClr val="tx1"/>
                </a:solidFill>
                <a:ea typeface="ＭＳ Ｐゴシック" charset="-128"/>
                <a:cs typeface="ＭＳ Ｐゴシック" charset="-128"/>
              </a:rPr>
              <a:t>Reproductive Health Technologies Project. (2013). Frequently Asked Questions: The Impact of Weight on Efficacy of Emergency Contraception. </a:t>
            </a:r>
          </a:p>
          <a:p>
            <a:endParaRPr lang="en-US" sz="1200" i="1" kern="1200" baseline="0" dirty="0">
              <a:solidFill>
                <a:schemeClr val="tx1"/>
              </a:solidFill>
              <a:ea typeface="ＭＳ Ｐゴシック" charset="-128"/>
              <a:cs typeface="ＭＳ Ｐゴシック" charset="-128"/>
            </a:endParaRPr>
          </a:p>
          <a:p>
            <a:pPr eaLnBrk="1" hangingPunct="1"/>
            <a:endParaRPr lang="en-US" dirty="0">
              <a:ea typeface="ＭＳ Ｐゴシック" pitchFamily="34" charset="-128"/>
            </a:endParaRPr>
          </a:p>
        </p:txBody>
      </p:sp>
      <p:sp>
        <p:nvSpPr>
          <p:cNvPr id="91141" name="Text Box 4"/>
          <p:cNvSpPr txBox="1">
            <a:spLocks noChangeArrowheads="1"/>
          </p:cNvSpPr>
          <p:nvPr/>
        </p:nvSpPr>
        <p:spPr bwMode="auto">
          <a:xfrm>
            <a:off x="217488" y="111125"/>
            <a:ext cx="3046110" cy="370338"/>
          </a:xfrm>
          <a:prstGeom prst="rect">
            <a:avLst/>
          </a:prstGeom>
          <a:noFill/>
          <a:ln w="9525">
            <a:noFill/>
            <a:miter lim="800000"/>
            <a:headEnd/>
            <a:tailEnd/>
          </a:ln>
        </p:spPr>
        <p:txBody>
          <a:bodyPr wrap="none" lIns="92434" tIns="46218" rIns="92434" bIns="46218">
            <a:spAutoFit/>
          </a:bodyPr>
          <a:lstStyle/>
          <a:p>
            <a:pPr eaLnBrk="0" hangingPunct="0"/>
            <a:r>
              <a:rPr lang="en-US" dirty="0">
                <a:solidFill>
                  <a:srgbClr val="000000"/>
                </a:solidFill>
                <a:latin typeface="Adobe Garamond Pro"/>
              </a:rPr>
              <a:t>[Hormones and Healthy Bones]</a:t>
            </a:r>
          </a:p>
        </p:txBody>
      </p:sp>
    </p:spTree>
    <p:extLst>
      <p:ext uri="{BB962C8B-B14F-4D97-AF65-F5344CB8AC3E}">
        <p14:creationId xmlns:p14="http://schemas.microsoft.com/office/powerpoint/2010/main" val="763176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Levo</a:t>
            </a:r>
            <a:r>
              <a:rPr lang="en-US" dirty="0"/>
              <a:t> EC is the most well known and available form of EC here in the U.S. The current </a:t>
            </a:r>
            <a:r>
              <a:rPr lang="en-US" dirty="0" err="1"/>
              <a:t>levo</a:t>
            </a:r>
            <a:r>
              <a:rPr lang="en-US" dirty="0"/>
              <a:t> products include Plan B</a:t>
            </a:r>
            <a:r>
              <a:rPr lang="en-US" baseline="30000" dirty="0"/>
              <a:t>®</a:t>
            </a:r>
            <a:r>
              <a:rPr lang="en-US" dirty="0"/>
              <a:t>, Plan B</a:t>
            </a:r>
            <a:r>
              <a:rPr lang="en-US" baseline="30000" dirty="0"/>
              <a:t>®</a:t>
            </a:r>
            <a:r>
              <a:rPr lang="en-US" dirty="0"/>
              <a:t> One-Step and Next Choice™.  While </a:t>
            </a:r>
            <a:r>
              <a:rPr lang="en-US" dirty="0" err="1"/>
              <a:t>levo</a:t>
            </a:r>
            <a:r>
              <a:rPr lang="en-US" dirty="0"/>
              <a:t> EC has been available over the counter to young men and women that are age 17 or older over the last few years, a federal judge mandated on April 5, 2013 that it be made available to young people of </a:t>
            </a:r>
            <a:r>
              <a:rPr lang="en-US" u="sng" dirty="0"/>
              <a:t>all ages </a:t>
            </a:r>
            <a:r>
              <a:rPr lang="en-US" dirty="0"/>
              <a:t>due to its well established safety profile. In response the federal government filed legal paperwork to appeal this decision but then withdrew the appeal in June 2013. The only product approved OTC was Plan B</a:t>
            </a:r>
            <a:r>
              <a:rPr lang="en-US" baseline="0" dirty="0"/>
              <a:t> </a:t>
            </a:r>
            <a:r>
              <a:rPr lang="en-US" dirty="0"/>
              <a:t>One-Step. Other generic versions of EC are still not approved for women under the age of 17. The generic pill still requires that individuals present age identification, which effectively discriminates against populations less like to have identification. While significant gains have been made, much remains to be done to achieve universal access to EC. As medical providers, it is important to be aware of which pharmacies carry Plan B One-Step and whether or not it is easily accessible to teens.   </a:t>
            </a:r>
          </a:p>
          <a:p>
            <a:endParaRPr lang="en-US" dirty="0"/>
          </a:p>
          <a:p>
            <a:r>
              <a:rPr lang="en-US" dirty="0"/>
              <a:t>It is important to note especially in the wake of this ongoing controversy that the WHO states that “there are no situations in which the risks of using EC outweigh the benefits and there are documented studies that show that </a:t>
            </a:r>
            <a:r>
              <a:rPr lang="en-US" dirty="0" err="1"/>
              <a:t>levo</a:t>
            </a:r>
            <a:r>
              <a:rPr lang="en-US" dirty="0"/>
              <a:t> EC will not disrupt or harm an existing pregnancy, it has also been tested and proven to be safe in adolescents specifically.</a:t>
            </a:r>
          </a:p>
          <a:p>
            <a:endParaRPr lang="en-US" dirty="0"/>
          </a:p>
        </p:txBody>
      </p:sp>
      <p:sp>
        <p:nvSpPr>
          <p:cNvPr id="4" name="Slide Number Placeholder 3"/>
          <p:cNvSpPr>
            <a:spLocks noGrp="1"/>
          </p:cNvSpPr>
          <p:nvPr>
            <p:ph type="sldNum" sz="quarter" idx="10"/>
          </p:nvPr>
        </p:nvSpPr>
        <p:spPr/>
        <p:txBody>
          <a:bodyPr/>
          <a:lstStyle/>
          <a:p>
            <a:pPr>
              <a:defRPr/>
            </a:pPr>
            <a:fld id="{B5E17339-E423-448D-9991-A8849790B817}" type="slidenum">
              <a:rPr lang="en-US" smtClean="0"/>
              <a:pPr>
                <a:defRPr/>
              </a:pPr>
              <a:t>45</a:t>
            </a:fld>
            <a:endParaRPr lang="en-US" dirty="0"/>
          </a:p>
        </p:txBody>
      </p:sp>
    </p:spTree>
    <p:extLst>
      <p:ext uri="{BB962C8B-B14F-4D97-AF65-F5344CB8AC3E}">
        <p14:creationId xmlns:p14="http://schemas.microsoft.com/office/powerpoint/2010/main" val="1218170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Graph of</a:t>
            </a:r>
            <a:r>
              <a:rPr lang="en-US" baseline="0" dirty="0"/>
              <a:t> side effects from PRH Guide</a:t>
            </a:r>
          </a:p>
          <a:p>
            <a:r>
              <a:rPr lang="en-US" baseline="0" dirty="0"/>
              <a:t>Note:  Side effects usually do not occur for more than a few days after treatment and usually diminish within 24 hours</a:t>
            </a:r>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46</a:t>
            </a:fld>
            <a:endParaRPr lang="en-US" dirty="0"/>
          </a:p>
        </p:txBody>
      </p:sp>
    </p:spTree>
    <p:extLst>
      <p:ext uri="{BB962C8B-B14F-4D97-AF65-F5344CB8AC3E}">
        <p14:creationId xmlns:p14="http://schemas.microsoft.com/office/powerpoint/2010/main" val="2405322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ea typeface="ＭＳ Ｐゴシック" charset="-128"/>
                <a:cs typeface="ＭＳ Ｐゴシック" charset="-128"/>
              </a:rPr>
              <a:t>In cases when vomiting makes oral administration impossible, a repeat antiemetic dose may be administered vaginally (inserted high in the vagina). http://prh.org/wp-content/uploads/ECPractGuideApril2014.pdf</a:t>
            </a:r>
            <a:endParaRPr lang="en-US" dirty="0"/>
          </a:p>
          <a:p>
            <a:r>
              <a:rPr lang="en-US" sz="1200" b="0" i="0" kern="1200" dirty="0">
                <a:solidFill>
                  <a:schemeClr val="tx1"/>
                </a:solidFill>
                <a:ea typeface="ＭＳ Ｐゴシック" charset="-128"/>
                <a:cs typeface="ＭＳ Ｐゴシック" charset="-128"/>
              </a:rPr>
              <a:t>Routine use of </a:t>
            </a:r>
            <a:r>
              <a:rPr lang="en-US" sz="1200" b="0" i="0" kern="1200" dirty="0" err="1">
                <a:solidFill>
                  <a:schemeClr val="tx1"/>
                </a:solidFill>
                <a:ea typeface="ＭＳ Ｐゴシック" charset="-128"/>
                <a:cs typeface="ＭＳ Ｐゴシック" charset="-128"/>
              </a:rPr>
              <a:t>antiemetics</a:t>
            </a:r>
            <a:r>
              <a:rPr lang="en-US" sz="1200" b="0" i="0" kern="1200" dirty="0">
                <a:solidFill>
                  <a:schemeClr val="tx1"/>
                </a:solidFill>
                <a:ea typeface="ＭＳ Ｐゴシック" charset="-128"/>
                <a:cs typeface="ＭＳ Ｐゴシック" charset="-128"/>
              </a:rPr>
              <a:t> before taking ECPs is not recommended.</a:t>
            </a:r>
          </a:p>
          <a:p>
            <a:endParaRPr lang="en-US" dirty="0"/>
          </a:p>
          <a:p>
            <a:r>
              <a:rPr lang="en-US" dirty="0"/>
              <a:t>Source:</a:t>
            </a:r>
            <a:endParaRPr lang="en-US" sz="1200" kern="1200" baseline="0" dirty="0">
              <a:solidFill>
                <a:schemeClr val="tx1"/>
              </a:solidFill>
              <a:ea typeface="ＭＳ Ｐゴシック" charset="-128"/>
              <a:cs typeface="ＭＳ Ｐゴシック" charset="-128"/>
            </a:endParaRPr>
          </a:p>
          <a:p>
            <a:r>
              <a:rPr lang="en-US" sz="1200" kern="1200" baseline="0" dirty="0">
                <a:solidFill>
                  <a:schemeClr val="tx1"/>
                </a:solidFill>
                <a:ea typeface="ＭＳ Ｐゴシック" charset="-128"/>
                <a:cs typeface="ＭＳ Ｐゴシック" charset="-128"/>
              </a:rPr>
              <a:t>1. Raymond, E. G., </a:t>
            </a:r>
            <a:r>
              <a:rPr lang="en-US" sz="1200" kern="1200" baseline="0" dirty="0" err="1">
                <a:solidFill>
                  <a:schemeClr val="tx1"/>
                </a:solidFill>
                <a:ea typeface="ＭＳ Ｐゴシック" charset="-128"/>
                <a:cs typeface="ＭＳ Ｐゴシック" charset="-128"/>
              </a:rPr>
              <a:t>Creinin</a:t>
            </a:r>
            <a:r>
              <a:rPr lang="en-US" sz="1200" kern="1200" baseline="0" dirty="0">
                <a:solidFill>
                  <a:schemeClr val="tx1"/>
                </a:solidFill>
                <a:ea typeface="ＭＳ Ｐゴシック" charset="-128"/>
                <a:cs typeface="ＭＳ Ｐゴシック" charset="-128"/>
              </a:rPr>
              <a:t>, M. D., Barnhart, K. T., </a:t>
            </a:r>
            <a:r>
              <a:rPr lang="en-US" sz="1200" kern="1200" baseline="0" dirty="0" err="1">
                <a:solidFill>
                  <a:schemeClr val="tx1"/>
                </a:solidFill>
                <a:ea typeface="ＭＳ Ｐゴシック" charset="-128"/>
                <a:cs typeface="ＭＳ Ｐゴシック" charset="-128"/>
              </a:rPr>
              <a:t>Lovvorn</a:t>
            </a:r>
            <a:r>
              <a:rPr lang="en-US" sz="1200" kern="1200" baseline="0" dirty="0">
                <a:solidFill>
                  <a:schemeClr val="tx1"/>
                </a:solidFill>
                <a:ea typeface="ＭＳ Ｐゴシック" charset="-128"/>
                <a:cs typeface="ＭＳ Ｐゴシック" charset="-128"/>
              </a:rPr>
              <a:t>, A. E., </a:t>
            </a:r>
            <a:r>
              <a:rPr lang="en-US" sz="1200" kern="1200" baseline="0" dirty="0" err="1">
                <a:solidFill>
                  <a:schemeClr val="tx1"/>
                </a:solidFill>
                <a:ea typeface="ＭＳ Ｐゴシック" charset="-128"/>
                <a:cs typeface="ＭＳ Ｐゴシック" charset="-128"/>
              </a:rPr>
              <a:t>Rountree</a:t>
            </a:r>
            <a:r>
              <a:rPr lang="en-US" sz="1200" kern="1200" baseline="0" dirty="0">
                <a:solidFill>
                  <a:schemeClr val="tx1"/>
                </a:solidFill>
                <a:ea typeface="ＭＳ Ｐゴシック" charset="-128"/>
                <a:cs typeface="ＭＳ Ｐゴシック" charset="-128"/>
              </a:rPr>
              <a:t>, R. W., &amp; </a:t>
            </a:r>
            <a:r>
              <a:rPr lang="en-US" sz="1200" kern="1200" baseline="0" dirty="0" err="1">
                <a:solidFill>
                  <a:schemeClr val="tx1"/>
                </a:solidFill>
                <a:ea typeface="ＭＳ Ｐゴシック" charset="-128"/>
                <a:cs typeface="ＭＳ Ｐゴシック" charset="-128"/>
              </a:rPr>
              <a:t>Trussell</a:t>
            </a:r>
            <a:r>
              <a:rPr lang="en-US" sz="1200" kern="1200" baseline="0" dirty="0">
                <a:solidFill>
                  <a:schemeClr val="tx1"/>
                </a:solidFill>
                <a:ea typeface="ＭＳ Ｐゴシック" charset="-128"/>
                <a:cs typeface="ＭＳ Ｐゴシック" charset="-128"/>
              </a:rPr>
              <a:t>, J. (2000). </a:t>
            </a:r>
            <a:r>
              <a:rPr lang="en-US" sz="1200" kern="1200" baseline="0" dirty="0" err="1">
                <a:solidFill>
                  <a:schemeClr val="tx1"/>
                </a:solidFill>
                <a:ea typeface="ＭＳ Ｐゴシック" charset="-128"/>
                <a:cs typeface="ＭＳ Ｐゴシック" charset="-128"/>
              </a:rPr>
              <a:t>Meclizine</a:t>
            </a:r>
            <a:r>
              <a:rPr lang="en-US" sz="1200" kern="1200" baseline="0" dirty="0">
                <a:solidFill>
                  <a:schemeClr val="tx1"/>
                </a:solidFill>
                <a:ea typeface="ＭＳ Ｐゴシック" charset="-128"/>
                <a:cs typeface="ＭＳ Ｐゴシック" charset="-128"/>
              </a:rPr>
              <a:t> for prevention of nausea associated with use of emergency contraceptive pills: A randomized trial. </a:t>
            </a:r>
            <a:r>
              <a:rPr lang="en-US" sz="1200" i="1" kern="1200" baseline="0" dirty="0">
                <a:solidFill>
                  <a:schemeClr val="tx1"/>
                </a:solidFill>
                <a:ea typeface="ＭＳ Ｐゴシック" charset="-128"/>
                <a:cs typeface="ＭＳ Ｐゴシック" charset="-128"/>
              </a:rPr>
              <a:t>Obstetrics &amp; Gynecology</a:t>
            </a:r>
            <a:r>
              <a:rPr lang="en-US" sz="1200" i="0" kern="1200" baseline="0" dirty="0">
                <a:solidFill>
                  <a:schemeClr val="tx1"/>
                </a:solidFill>
                <a:ea typeface="ＭＳ Ｐゴシック" charset="-128"/>
                <a:cs typeface="ＭＳ Ｐゴシック" charset="-128"/>
              </a:rPr>
              <a:t>, 95(2), 271–277. </a:t>
            </a:r>
          </a:p>
          <a:p>
            <a:endParaRPr lang="en-US" dirty="0"/>
          </a:p>
          <a:p>
            <a:r>
              <a:rPr lang="en-US" sz="1200" b="0" i="0" kern="1200" dirty="0">
                <a:solidFill>
                  <a:schemeClr val="tx1"/>
                </a:solidFill>
                <a:ea typeface="ＭＳ Ｐゴシック" charset="-128"/>
              </a:rPr>
              <a:t>Source:</a:t>
            </a:r>
            <a:r>
              <a:rPr lang="en-US" sz="1200" b="0" i="0" kern="1200" baseline="0" dirty="0">
                <a:solidFill>
                  <a:schemeClr val="tx1"/>
                </a:solidFill>
                <a:ea typeface="ＭＳ Ｐゴシック" charset="-128"/>
              </a:rPr>
              <a:t> http://www.cdc.gov/mmwr/preview/mmwrhtml/rr6205a1.htm (CDC 2013 Update)</a:t>
            </a:r>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47</a:t>
            </a:fld>
            <a:endParaRPr lang="en-US" dirty="0"/>
          </a:p>
        </p:txBody>
      </p:sp>
    </p:spTree>
    <p:extLst>
      <p:ext uri="{BB962C8B-B14F-4D97-AF65-F5344CB8AC3E}">
        <p14:creationId xmlns:p14="http://schemas.microsoft.com/office/powerpoint/2010/main" val="112460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106C9CA-557C-4FF3-9042-DAD9F9E64D4F}" type="slidenum">
              <a:rPr lang="en-US"/>
              <a:pPr/>
              <a:t>5</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lnSpc>
                <a:spcPct val="90000"/>
              </a:lnSpc>
              <a:buFontTx/>
              <a:buChar char="•"/>
            </a:pPr>
            <a:r>
              <a:rPr lang="en-US" dirty="0"/>
              <a:t> In comparison with other western nations, U.S. teens are less likely to use contraception, and have less access to reproductive health services and sex education. These factors likely explain why the U.S. has the highest teen pregnancy rate of the industrialized world. </a:t>
            </a:r>
            <a:endParaRPr lang="en-US" baseline="30000" dirty="0"/>
          </a:p>
          <a:p>
            <a:pPr eaLnBrk="1" hangingPunct="1">
              <a:lnSpc>
                <a:spcPct val="90000"/>
              </a:lnSpc>
              <a:buFontTx/>
              <a:buChar char="•"/>
            </a:pPr>
            <a:r>
              <a:rPr lang="en-US" dirty="0"/>
              <a:t> A study published in 2006 in the </a:t>
            </a:r>
            <a:r>
              <a:rPr lang="en-US" i="1" dirty="0"/>
              <a:t>American Journal of Public Health</a:t>
            </a:r>
            <a:r>
              <a:rPr lang="en-US" dirty="0"/>
              <a:t> indicates that the major factor in the decrease in teen pregnancy rates in the U.S. was due to an increase in contraceptive use.</a:t>
            </a:r>
          </a:p>
          <a:p>
            <a:pPr eaLnBrk="1" hangingPunct="1">
              <a:lnSpc>
                <a:spcPct val="90000"/>
              </a:lnSpc>
            </a:pPr>
            <a:endParaRPr lang="en-US" dirty="0"/>
          </a:p>
          <a:p>
            <a:pPr eaLnBrk="1" hangingPunct="1">
              <a:lnSpc>
                <a:spcPct val="90000"/>
              </a:lnSpc>
            </a:pPr>
            <a:r>
              <a:rPr lang="en-US" sz="1000" dirty="0"/>
              <a:t>Sources:</a:t>
            </a:r>
          </a:p>
          <a:p>
            <a:pPr eaLnBrk="1" hangingPunct="1">
              <a:lnSpc>
                <a:spcPct val="90000"/>
              </a:lnSpc>
            </a:pPr>
            <a:r>
              <a:rPr lang="en-US" sz="1000" dirty="0" err="1"/>
              <a:t>Santelli</a:t>
            </a:r>
            <a:r>
              <a:rPr lang="en-US" sz="1000" dirty="0"/>
              <a:t> JS, et al. </a:t>
            </a:r>
            <a:r>
              <a:rPr lang="en-US" dirty="0"/>
              <a:t>Explaining recent declines in adolescent pregnancy in the United States: The contribution of abstinence and improved contraceptive use. </a:t>
            </a:r>
            <a:r>
              <a:rPr lang="en-US" i="1" dirty="0"/>
              <a:t>Am J Public Health</a:t>
            </a:r>
            <a:r>
              <a:rPr lang="en-US" dirty="0"/>
              <a:t> </a:t>
            </a:r>
            <a:r>
              <a:rPr lang="en-US" sz="1000" dirty="0"/>
              <a:t>2007;97:150–156.</a:t>
            </a:r>
          </a:p>
          <a:p>
            <a:pPr lvl="1" eaLnBrk="1" hangingPunct="1">
              <a:lnSpc>
                <a:spcPct val="90000"/>
              </a:lnSpc>
            </a:pPr>
            <a:endParaRPr lang="en-US" sz="1000" dirty="0"/>
          </a:p>
          <a:p>
            <a:pPr eaLnBrk="1" hangingPunct="1">
              <a:lnSpc>
                <a:spcPct val="90000"/>
              </a:lnSpc>
            </a:pPr>
            <a:endParaRPr lang="en-US" sz="900" dirty="0"/>
          </a:p>
          <a:p>
            <a:pPr eaLnBrk="1" hangingPunct="1">
              <a:lnSpc>
                <a:spcPct val="90000"/>
              </a:lnSpc>
            </a:pPr>
            <a:endParaRPr lang="en-US" sz="1000" dirty="0"/>
          </a:p>
        </p:txBody>
      </p:sp>
    </p:spTree>
    <p:extLst>
      <p:ext uri="{BB962C8B-B14F-4D97-AF65-F5344CB8AC3E}">
        <p14:creationId xmlns:p14="http://schemas.microsoft.com/office/powerpoint/2010/main" val="239787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Sources:</a:t>
            </a:r>
          </a:p>
          <a:p>
            <a:r>
              <a:rPr lang="en-US" sz="1200" kern="1200" baseline="0" dirty="0">
                <a:solidFill>
                  <a:schemeClr val="tx1"/>
                </a:solidFill>
                <a:ea typeface="ＭＳ Ｐゴシック" charset="-128"/>
                <a:cs typeface="ＭＳ Ｐゴシック" charset="-128"/>
              </a:rPr>
              <a:t>1.International Consortium for Emergency Contraception. (2012). Emergency Contraceptive Pills: Medical and Service Delivery Guidelines, third edition. </a:t>
            </a:r>
          </a:p>
          <a:p>
            <a:r>
              <a:rPr lang="en-US" dirty="0"/>
              <a:t>http://prh.org/wp-content/uploads/ECPractGuideApril2014.pdf</a:t>
            </a:r>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48</a:t>
            </a:fld>
            <a:endParaRPr lang="en-US" dirty="0"/>
          </a:p>
        </p:txBody>
      </p:sp>
    </p:spTree>
    <p:extLst>
      <p:ext uri="{BB962C8B-B14F-4D97-AF65-F5344CB8AC3E}">
        <p14:creationId xmlns:p14="http://schemas.microsoft.com/office/powerpoint/2010/main" val="2794940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ea typeface="ＭＳ Ｐゴシック" charset="-128"/>
                <a:cs typeface="ＭＳ Ｐゴシック" charset="-128"/>
              </a:rPr>
              <a:t>EC medications are safe and can be considered even for women who have medical conditions that make them poor candidates for combined oral contraceptives, as ECP do not contain estrogen. This is especially important when pregnancy is unsafe for some women.</a:t>
            </a:r>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49</a:t>
            </a:fld>
            <a:endParaRPr lang="en-US" dirty="0"/>
          </a:p>
        </p:txBody>
      </p:sp>
    </p:spTree>
    <p:extLst>
      <p:ext uri="{BB962C8B-B14F-4D97-AF65-F5344CB8AC3E}">
        <p14:creationId xmlns:p14="http://schemas.microsoft.com/office/powerpoint/2010/main" val="1996853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6B95C05-6791-4134-8370-484D2454E123}" type="slidenum">
              <a:rPr lang="en-US"/>
              <a:pPr/>
              <a:t>50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98110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6F90569-F0E9-4D76-BEED-0AD9EE6391DD}" type="slidenum">
              <a:rPr lang="en-US"/>
              <a:pPr/>
              <a:t>51</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4270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2F561A7-0DF5-4A29-AD92-3C25260A8140}" type="slidenum">
              <a:rPr lang="en-US"/>
              <a:pPr/>
              <a:t>52</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20356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1F3DEB7-3442-4ED5-BE7F-E60CD58442DE}" type="slidenum">
              <a:rPr lang="en-US"/>
              <a:pPr/>
              <a:t>53</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32316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E94F13F-CCC1-403B-87E3-730E94FAD3FE}" type="slidenum">
              <a:rPr lang="en-US"/>
              <a:pPr/>
              <a:t>54</a:t>
            </a:fld>
            <a:endParaRPr lang="en-US"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dirty="0"/>
              <a:t>Source: </a:t>
            </a:r>
            <a:r>
              <a:rPr lang="en-US" dirty="0" err="1"/>
              <a:t>Delbanco</a:t>
            </a:r>
            <a:r>
              <a:rPr lang="en-US" dirty="0"/>
              <a:t> SF, Parker M, McIntosh M, </a:t>
            </a:r>
            <a:r>
              <a:rPr lang="en-US" dirty="0" err="1"/>
              <a:t>Kannel</a:t>
            </a:r>
            <a:r>
              <a:rPr lang="en-US" dirty="0"/>
              <a:t> S, Hoff T, Stewart F. Missed opportunities: teenagers and emergency contraception. </a:t>
            </a:r>
            <a:r>
              <a:rPr lang="en-US" i="1" dirty="0"/>
              <a:t>Arch </a:t>
            </a:r>
            <a:r>
              <a:rPr lang="en-US" i="1" dirty="0" err="1"/>
              <a:t>Pediatr</a:t>
            </a:r>
            <a:r>
              <a:rPr lang="en-US" i="1" dirty="0"/>
              <a:t> </a:t>
            </a:r>
            <a:r>
              <a:rPr lang="en-US" i="1" dirty="0" err="1"/>
              <a:t>Adolesc</a:t>
            </a:r>
            <a:r>
              <a:rPr lang="en-US" i="1" dirty="0"/>
              <a:t> Med</a:t>
            </a:r>
            <a:r>
              <a:rPr lang="en-US" dirty="0"/>
              <a:t> 1998;152(8):727–33.</a:t>
            </a:r>
          </a:p>
          <a:p>
            <a:pPr eaLnBrk="1" hangingPunct="1"/>
            <a:endParaRPr lang="en-US" dirty="0"/>
          </a:p>
        </p:txBody>
      </p:sp>
    </p:spTree>
    <p:extLst>
      <p:ext uri="{BB962C8B-B14F-4D97-AF65-F5344CB8AC3E}">
        <p14:creationId xmlns:p14="http://schemas.microsoft.com/office/powerpoint/2010/main" val="2104822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22DB28E-B1EE-4581-9981-4FFB42357AC3}" type="slidenum">
              <a:rPr lang="en-US"/>
              <a:pPr/>
              <a:t>55</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a:t>Source: Minnis AM. Padia NS. Reproductive health differences among Latin American and US born young women. </a:t>
            </a:r>
            <a:r>
              <a:rPr lang="en-US" i="1"/>
              <a:t>J Urban Health</a:t>
            </a:r>
            <a:r>
              <a:rPr lang="en-US"/>
              <a:t> 2001;78:627–37.</a:t>
            </a:r>
          </a:p>
          <a:p>
            <a:pPr eaLnBrk="1" hangingPunct="1"/>
            <a:endParaRPr lang="en-US"/>
          </a:p>
        </p:txBody>
      </p:sp>
    </p:spTree>
    <p:extLst>
      <p:ext uri="{BB962C8B-B14F-4D97-AF65-F5344CB8AC3E}">
        <p14:creationId xmlns:p14="http://schemas.microsoft.com/office/powerpoint/2010/main" val="2375581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963E542-4F78-42AB-9873-7AFC53E6BFCA}" type="slidenum">
              <a:rPr lang="en-US"/>
              <a:pPr/>
              <a:t>56</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lnSpc>
                <a:spcPct val="80000"/>
              </a:lnSpc>
            </a:pPr>
            <a:r>
              <a:rPr lang="en-US" sz="1000" dirty="0"/>
              <a:t>A 2005 study was published to determine the extent to which parents are currently aware that their teenage daughters are accessing reproductive health services and how minors would react in the face of mandated parental involvement laws for prescription birth control. </a:t>
            </a:r>
            <a:endParaRPr lang="en-US" sz="1000" b="1" dirty="0"/>
          </a:p>
          <a:p>
            <a:pPr eaLnBrk="1" hangingPunct="1">
              <a:lnSpc>
                <a:spcPct val="80000"/>
              </a:lnSpc>
            </a:pPr>
            <a:r>
              <a:rPr lang="en-US" sz="1000" dirty="0"/>
              <a:t>1,526 female adolescents younger than 18 years seeking reproductive health services at a national sample of 79 family planning clinics were surveyed between May 2003 and February 2004. Sixty percent of minors reported that a parent or guardian knew they were accessing sexual health services at the clinic. Fifty-nine percent of all adolescents would use the clinic for prescription contraception even if parental notification were mandated. </a:t>
            </a:r>
            <a:r>
              <a:rPr lang="en-US" sz="1000" b="1" dirty="0"/>
              <a:t>This response was less common (29.5%) among adolescents whose parents were unaware of their clinic visits</a:t>
            </a:r>
            <a:r>
              <a:rPr lang="en-US" sz="1000" dirty="0"/>
              <a:t> and more common (79%) among those whose parents were aware. Many adolescents gave more than one response to mandated parental involvement. Forty-six percent would use an over-the-counter method, and 18% would go to a private physician. Seven percent said that they would stop having sex as one response, but only 1% indicated this would be their only reaction. </a:t>
            </a:r>
            <a:r>
              <a:rPr lang="en-US" sz="1000" b="1" dirty="0"/>
              <a:t>One in five adolescents would use no contraception or rely on withdrawal as one response to mandated notification. Conclusions: </a:t>
            </a:r>
            <a:r>
              <a:rPr lang="en-US" sz="1000" dirty="0"/>
              <a:t>Most minor adolescent females seeking family planning services report that their parents are aware of their use of services. Most would continue to use clinic services if parental notification were mandated. However, mandated parental notification laws would likely increase risky or unsafe sexual behavior and, in turn, the incidence of adolescent pregnancy and sexually transmitted diseases.</a:t>
            </a:r>
          </a:p>
          <a:p>
            <a:pPr eaLnBrk="1" hangingPunct="1">
              <a:lnSpc>
                <a:spcPct val="80000"/>
              </a:lnSpc>
            </a:pPr>
            <a:endParaRPr lang="en-US" sz="1000" dirty="0"/>
          </a:p>
          <a:p>
            <a:pPr eaLnBrk="1" hangingPunct="1">
              <a:lnSpc>
                <a:spcPct val="80000"/>
              </a:lnSpc>
              <a:buFontTx/>
              <a:buChar char="•"/>
            </a:pPr>
            <a:r>
              <a:rPr lang="en-US" sz="1000" dirty="0"/>
              <a:t> Source: Jones R, et al. Adolescents’ reports of parental knowledge of adolescents’ use of sexual health services and their reactions to mandated parental notification for prescription contraception </a:t>
            </a:r>
            <a:r>
              <a:rPr lang="en-US" sz="1000" i="1" dirty="0"/>
              <a:t>JAMA</a:t>
            </a:r>
            <a:r>
              <a:rPr lang="en-US" sz="1000" dirty="0"/>
              <a:t> 2005;293:340–348. </a:t>
            </a:r>
            <a:endParaRPr lang="en-US" sz="1000" b="1" dirty="0"/>
          </a:p>
          <a:p>
            <a:pPr eaLnBrk="1" hangingPunct="1">
              <a:lnSpc>
                <a:spcPct val="80000"/>
              </a:lnSpc>
            </a:pPr>
            <a:endParaRPr lang="en-US" sz="1000" dirty="0"/>
          </a:p>
          <a:p>
            <a:pPr eaLnBrk="1" hangingPunct="1">
              <a:lnSpc>
                <a:spcPct val="80000"/>
              </a:lnSpc>
            </a:pPr>
            <a:r>
              <a:rPr lang="en-US" sz="1000" b="1" dirty="0"/>
              <a:t>  </a:t>
            </a:r>
            <a:endParaRPr lang="en-US" sz="1000" dirty="0"/>
          </a:p>
          <a:p>
            <a:pPr eaLnBrk="1" hangingPunct="1">
              <a:lnSpc>
                <a:spcPct val="80000"/>
              </a:lnSpc>
            </a:pPr>
            <a:endParaRPr lang="en-US" sz="1000" dirty="0"/>
          </a:p>
        </p:txBody>
      </p:sp>
    </p:spTree>
    <p:extLst>
      <p:ext uri="{BB962C8B-B14F-4D97-AF65-F5344CB8AC3E}">
        <p14:creationId xmlns:p14="http://schemas.microsoft.com/office/powerpoint/2010/main" val="2841014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45760D5-D737-49C1-A6DE-B8713CEB3AC7}" type="slidenum">
              <a:rPr lang="en-US"/>
              <a:pPr/>
              <a:t>57</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9819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ceholder 2"/>
          <p:cNvSpPr>
            <a:spLocks noGrp="1" noRot="1" noChangeAspect="1" noChangeArrowheads="1" noTextEdit="1"/>
          </p:cNvSpPr>
          <p:nvPr>
            <p:ph type="sldImg"/>
          </p:nvPr>
        </p:nvSpPr>
        <p:spPr>
          <a:ln/>
        </p:spPr>
      </p:sp>
      <p:sp>
        <p:nvSpPr>
          <p:cNvPr id="137219"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altLang="en-US" dirty="0">
                <a:latin typeface="Adobe Garamond Pro" panose="02020502060506020403" pitchFamily="18" charset="0"/>
              </a:rPr>
              <a:t>https://guttmacher.org/media/nr/2014/05/05/index.html</a:t>
            </a:r>
          </a:p>
          <a:p>
            <a:r>
              <a:rPr lang="en-US" altLang="en-US" dirty="0">
                <a:latin typeface="Adobe Garamond Pro" panose="02020502060506020403" pitchFamily="18" charset="0"/>
              </a:rPr>
              <a:t>http://www.guttmacher.org/pubs/USTPtrends10.pdf</a:t>
            </a:r>
          </a:p>
          <a:p>
            <a:endParaRPr lang="en-US" altLang="en-US" dirty="0">
              <a:latin typeface="Adobe Garamond Pro" panose="02020502060506020403" pitchFamily="18" charset="0"/>
            </a:endParaRPr>
          </a:p>
          <a:p>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More recent data are available for teen birthrates than for teen pregnancy rates, and those data show that the decline in teen births has continued: </a:t>
            </a:r>
            <a:r>
              <a:rPr lang="en-US" sz="1200" b="1" i="1"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It dropped 10% from 2012 to 2013, to 27 per 1,000—the lowest rate ever reported for the United States. </a:t>
            </a: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Although data for the same time period are not yet available for abortions (and therefore pregnancies), these numbers suggest that teen pregnancy rates may very well have continued their long-term declines as well.</a:t>
            </a:r>
          </a:p>
          <a:p>
            <a:r>
              <a:rPr lang="en-US" altLang="en-US" sz="1200" b="0" i="0" kern="1200" dirty="0">
                <a:solidFill>
                  <a:schemeClr val="tx1"/>
                </a:solidFill>
                <a:effectLst/>
                <a:latin typeface="Adobe Garamond Pro" panose="02020502060506020403" pitchFamily="18" charset="0"/>
                <a:ea typeface="MS PGothic" panose="020B0600070205080204" pitchFamily="34" charset="-128"/>
              </a:rPr>
              <a:t>Source:</a:t>
            </a: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 Hamilton BE et al., Births: preliminary data for 2013, </a:t>
            </a:r>
            <a:r>
              <a:rPr lang="en-US" sz="1200" b="0" i="1"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National Vital Statistics Reports</a:t>
            </a: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 2014, Vol. 63, No. 2, </a:t>
            </a:r>
            <a:r>
              <a:rPr lang="en-US" sz="1200" b="0" i="0" u="none" strike="noStrike" kern="1200" dirty="0">
                <a:solidFill>
                  <a:schemeClr val="tx1"/>
                </a:solidFill>
                <a:effectLst/>
                <a:latin typeface="Adobe Garamond Pro" panose="02020502060506020403" pitchFamily="18" charset="0"/>
                <a:ea typeface="MS PGothic" panose="020B0600070205080204" pitchFamily="34" charset="-128"/>
                <a:cs typeface="ＭＳ Ｐゴシック" charset="-128"/>
                <a:hlinkClick r:id="rId3"/>
              </a:rPr>
              <a:t>http://www.cdc.gov/nchs/data/nvsr/nvsr63/nvsr63_02.pdf</a:t>
            </a: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 accessed Aug. 20, 2014.</a:t>
            </a:r>
            <a:endParaRPr lang="en-US" altLang="en-US" dirty="0">
              <a:latin typeface="Adobe Garamond Pro" panose="02020502060506020403" pitchFamily="18" charset="0"/>
            </a:endParaRPr>
          </a:p>
          <a:p>
            <a:pPr>
              <a:buFontTx/>
              <a:buChar char="•"/>
            </a:pPr>
            <a:endParaRPr lang="en-US" altLang="en-US" dirty="0">
              <a:latin typeface="Adobe Garamond Pro" panose="02020502060506020403" pitchFamily="18" charset="0"/>
            </a:endParaRPr>
          </a:p>
          <a:p>
            <a:pPr>
              <a:buFontTx/>
              <a:buChar char="•"/>
            </a:pPr>
            <a:r>
              <a:rPr lang="en-US" altLang="en-US" dirty="0">
                <a:latin typeface="Adobe Garamond Pro" panose="02020502060506020403" pitchFamily="18" charset="0"/>
              </a:rPr>
              <a:t>Overall pregnancy, birth and abortion rates for 15-19 year olds are declining</a:t>
            </a:r>
          </a:p>
          <a:p>
            <a:pPr>
              <a:buFontTx/>
              <a:buChar char="•"/>
            </a:pP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In 2010, some 614,000 pregnancies occurred among teenage women aged 15–19, for a rate of 57.4 pregnancies per 1,000 women that age. This marks a 51% decline from the 1990 peak, and a 15% decline in just two years, from 67.8 in 2008</a:t>
            </a:r>
            <a:endParaRPr lang="en-US" altLang="en-US" sz="1200" b="0" i="0" kern="1200" dirty="0">
              <a:solidFill>
                <a:schemeClr val="tx1"/>
              </a:solidFill>
              <a:effectLst/>
              <a:latin typeface="Adobe Garamond Pro" panose="02020502060506020403" pitchFamily="18" charset="0"/>
              <a:ea typeface="MS PGothic" panose="020B0600070205080204" pitchFamily="34" charset="-128"/>
            </a:endParaRPr>
          </a:p>
          <a:p>
            <a:pPr>
              <a:buFontTx/>
              <a:buChar char="•"/>
            </a:pP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While there was a substantial drop in the pregnancy rate for 15–17-year-olds and 18–19-year-olds between 2008 and 2010, pregnancies among 18–19-year-olds constituted the majority (69%) of teen pregnancies. During this same time period, increasing proportions of 18–19-year-olds reported having ever had sex, yet fewer of them became pregnant. The likely reason is improved contraceptive use and use of more effective methods.</a:t>
            </a:r>
          </a:p>
          <a:p>
            <a:pPr>
              <a:buFontTx/>
              <a:buChar char="•"/>
            </a:pP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The study also found dramatic declines in teen pregnancy rates among all racial and ethnic groups. </a:t>
            </a:r>
          </a:p>
          <a:p>
            <a:pPr>
              <a:buFontTx/>
              <a:buChar char="•"/>
            </a:pP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However, wide disparities persist, and rates among both black and Hispanic teens remain twice as high as the rate for non-Hispanic white teens.</a:t>
            </a:r>
          </a:p>
          <a:p>
            <a:pPr>
              <a:buFontTx/>
              <a:buChar char="•"/>
            </a:pPr>
            <a:r>
              <a:rPr lang="en-US" sz="1200" b="0" i="0" kern="1200" dirty="0">
                <a:solidFill>
                  <a:schemeClr val="tx1"/>
                </a:solidFill>
                <a:effectLst/>
                <a:latin typeface="Adobe Garamond Pro" panose="02020502060506020403" pitchFamily="18" charset="0"/>
                <a:ea typeface="MS PGothic" panose="020B0600070205080204" pitchFamily="34" charset="-128"/>
                <a:cs typeface="ＭＳ Ｐゴシック" charset="-128"/>
              </a:rPr>
              <a:t>Teen pregnancy rates declined in all 50 states between 2008 and 2010. Yet even with ongoing declines, substantial disparities remain between states. In 2010, New Mexico had the highest teenage pregnancy rate (80 per 1,000), followed by Mississippi (76), Texas (73), Arkansas (73), Louisiana (69) and Oklahoma (69). The lowest rates were in New Hampshire (28 per 1,000), Vermont (32), Minnesota (36), Massachusetts (37) and Maine (37). The authors suggest that the demographic characteristics of states’ populations, the availability of comprehensive sex education, knowledge about and availability of contraceptive services and cultural attitudes toward sexual behavior and early childbearing likely play a role in these variations</a:t>
            </a:r>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3431753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a:ea typeface="ＭＳ Ｐゴシック" pitchFamily="34" charset="-128"/>
              </a:rPr>
              <a:t>http://pediatrics.aappublications.org/content/130/6/1174</a:t>
            </a:r>
          </a:p>
          <a:p>
            <a:endParaRPr lang="en-US" dirty="0">
              <a:ea typeface="ＭＳ Ｐゴシック" pitchFamily="34" charset="-128"/>
            </a:endParaRPr>
          </a:p>
          <a:p>
            <a:r>
              <a:rPr lang="en-US" dirty="0">
                <a:ea typeface="ＭＳ Ｐゴシック" pitchFamily="34" charset="-128"/>
              </a:rPr>
              <a:t>**Promotes contraceptive use with dual methods and discusses adverse consequences for adolescents when physicians and pharmacists refuse to provide EC to teenagers</a:t>
            </a:r>
          </a:p>
        </p:txBody>
      </p:sp>
      <p:sp>
        <p:nvSpPr>
          <p:cNvPr id="100356" name="Slide Number Placeholder 3"/>
          <p:cNvSpPr>
            <a:spLocks noGrp="1"/>
          </p:cNvSpPr>
          <p:nvPr>
            <p:ph type="sldNum" sz="quarter" idx="5"/>
          </p:nvPr>
        </p:nvSpPr>
        <p:spPr>
          <a:noFill/>
        </p:spPr>
        <p:txBody>
          <a:bodyPr/>
          <a:lstStyle/>
          <a:p>
            <a:fld id="{E8210044-1DFD-4EB2-A799-AD5C2240757C}" type="slidenum">
              <a:rPr lang="en-US" smtClean="0"/>
              <a:pPr/>
              <a:t>58</a:t>
            </a:fld>
            <a:endParaRPr lang="en-US" dirty="0"/>
          </a:p>
        </p:txBody>
      </p:sp>
    </p:spTree>
    <p:extLst>
      <p:ext uri="{BB962C8B-B14F-4D97-AF65-F5344CB8AC3E}">
        <p14:creationId xmlns:p14="http://schemas.microsoft.com/office/powerpoint/2010/main" val="1063081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C61780-9100-4B1A-8C00-38A59F4EF5FF}" type="slidenum">
              <a:rPr lang="en-US"/>
              <a:pPr/>
              <a:t>60</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a:t>Although first described more than 20 years ago, physician awareness of EC has been limited and many feel uncomfortable prescribing it.</a:t>
            </a:r>
          </a:p>
          <a:p>
            <a:pPr eaLnBrk="1" hangingPunct="1"/>
            <a:endParaRPr lang="en-US"/>
          </a:p>
          <a:p>
            <a:pPr eaLnBrk="1" hangingPunct="1"/>
            <a:r>
              <a:rPr lang="en-US"/>
              <a:t>Source: </a:t>
            </a:r>
          </a:p>
          <a:p>
            <a:pPr eaLnBrk="1" hangingPunct="1"/>
            <a:r>
              <a:rPr lang="en-US"/>
              <a:t>Skills et al. Associations among pediatricians’ knowledge, attitudes and practices regarding emergency contraception. </a:t>
            </a:r>
            <a:r>
              <a:rPr lang="en-US" i="1"/>
              <a:t>Pediatrics </a:t>
            </a:r>
            <a:r>
              <a:rPr lang="en-US"/>
              <a:t>2000;105:954–6. </a:t>
            </a:r>
          </a:p>
        </p:txBody>
      </p:sp>
    </p:spTree>
    <p:extLst>
      <p:ext uri="{BB962C8B-B14F-4D97-AF65-F5344CB8AC3E}">
        <p14:creationId xmlns:p14="http://schemas.microsoft.com/office/powerpoint/2010/main" val="1868597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630A5CE-570D-46AB-8B15-5C5B1C526185}" type="slidenum">
              <a:rPr lang="en-US"/>
              <a:pPr/>
              <a:t>61</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buFontTx/>
              <a:buChar char="•"/>
            </a:pPr>
            <a:r>
              <a:rPr lang="en-US" dirty="0"/>
              <a:t> A 2001 study was conducted to assess the knowledge, attitudes, and opinions of practicing pediatricians regarding the use of EC in adolescents. </a:t>
            </a:r>
          </a:p>
          <a:p>
            <a:pPr eaLnBrk="1" hangingPunct="1">
              <a:buFontTx/>
              <a:buChar char="•"/>
            </a:pPr>
            <a:r>
              <a:rPr lang="en-US" dirty="0"/>
              <a:t> An anonymous questionnaire was mailed to all 954 active members of New York Chapter 2, District II of the American Academy of Pediatrics. The questionnaire assessed basic knowledge, attitudes, and opinions regarding EC in adolescents. Data were analyzed by physician age, gender, year completed residency, and practice type. </a:t>
            </a:r>
          </a:p>
          <a:p>
            <a:pPr eaLnBrk="1" hangingPunct="1">
              <a:buFontTx/>
              <a:buChar char="•"/>
            </a:pPr>
            <a:r>
              <a:rPr lang="en-US" dirty="0"/>
              <a:t> Most respondents of the survey (72.9%) were unable to identify any of the Food and Drug Administration–approved methods of EC. Only 27.9% correctly identified the timing for its initiation and only 31.6% of respondents felt comfortable prescribing EC. Inexperience with use was cited as the primary reason for not prescribing EC by 70% of respondents. A minority of respondents (17%) believed that adolescents should have EC available at home to use if necessary and only 19.6% believed that EC should be available without a prescription. The vast majority (87.5%) were interested in learning more about EC. </a:t>
            </a:r>
          </a:p>
          <a:p>
            <a:pPr eaLnBrk="1" hangingPunct="1"/>
            <a:endParaRPr lang="en-US" dirty="0"/>
          </a:p>
          <a:p>
            <a:pPr eaLnBrk="1" hangingPunct="1"/>
            <a:r>
              <a:rPr lang="en-US" dirty="0"/>
              <a:t>Source: </a:t>
            </a:r>
          </a:p>
          <a:p>
            <a:pPr eaLnBrk="1" hangingPunct="1"/>
            <a:r>
              <a:rPr lang="en-US" dirty="0"/>
              <a:t>Golden NH, </a:t>
            </a:r>
            <a:r>
              <a:rPr lang="en-US" dirty="0" err="1"/>
              <a:t>Seigel</a:t>
            </a:r>
            <a:r>
              <a:rPr lang="en-US" dirty="0"/>
              <a:t> WM, Fisher M, Schneider M, </a:t>
            </a:r>
            <a:r>
              <a:rPr lang="en-US" dirty="0" err="1"/>
              <a:t>Quijano</a:t>
            </a:r>
            <a:r>
              <a:rPr lang="en-US" dirty="0"/>
              <a:t> E, </a:t>
            </a:r>
            <a:r>
              <a:rPr lang="en-US" dirty="0" err="1"/>
              <a:t>Suss</a:t>
            </a:r>
            <a:r>
              <a:rPr lang="en-US" dirty="0"/>
              <a:t> A, Bergeson R, Seitz M, Saunders D. Emergency contraception: pediatricians' knowledge, attitudes, and opinions. P</a:t>
            </a:r>
            <a:r>
              <a:rPr lang="en-US" i="1" dirty="0"/>
              <a:t>ediatrics </a:t>
            </a:r>
            <a:r>
              <a:rPr lang="en-US" dirty="0"/>
              <a:t>2001;107(2):287–92.</a:t>
            </a:r>
          </a:p>
          <a:p>
            <a:pPr eaLnBrk="1" hangingPunct="1"/>
            <a:r>
              <a:rPr lang="en-US" dirty="0"/>
              <a:t> </a:t>
            </a:r>
          </a:p>
        </p:txBody>
      </p:sp>
    </p:spTree>
    <p:extLst>
      <p:ext uri="{BB962C8B-B14F-4D97-AF65-F5344CB8AC3E}">
        <p14:creationId xmlns:p14="http://schemas.microsoft.com/office/powerpoint/2010/main" val="41750831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5FAF2FD-7E4C-404D-A332-10DC6B62CDFD}" type="slidenum">
              <a:rPr lang="en-US"/>
              <a:pPr/>
              <a:t>62</a:t>
            </a:fld>
            <a:endParaRPr lang="en-US"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a:t>Inexperience with use was cited as the primary reason for not prescribing EC by 70% of respondents. Twelve percent cited moral or religious reasons and 17% were concerned about teratogenic effects. There were no differences in comfort level based on age, gender, or practice type. Twenty-two percent of respondents believed that providing EC encourages adolescent risk-taking behavior and 52.4% would restrict the number of times they would dispense EC to an individual patient. A minority of respondents (17%) believed that adolescents should have EC available at home to use if necessary and only 19.6% believed that EC should be available without a prescription. The vast majority (87.5%) were interested in learning more about EC. CONCLUSIONS: Despite the safety and efficacy of EC, the low rate of use is of concern. Pediatricians are being confronted with the decision to prescribe EC but do not feel comfortable prescribing it because of inadequate training in its use. Practicing pediatricians are aware of their lack of experience and are interested in improving their knowledge base.</a:t>
            </a:r>
            <a:br>
              <a:rPr lang="en-US"/>
            </a:br>
            <a:endParaRPr lang="en-US"/>
          </a:p>
          <a:p>
            <a:pPr eaLnBrk="1" hangingPunct="1"/>
            <a:r>
              <a:rPr lang="en-US"/>
              <a:t>Source: </a:t>
            </a:r>
          </a:p>
          <a:p>
            <a:pPr eaLnBrk="1" hangingPunct="1"/>
            <a:r>
              <a:rPr lang="en-US"/>
              <a:t>Golden NH, Seigel WM, Fisher M, Schneider M, Quijano E, Suss A, Bergeson R, Seitz M, Saunders D. Emergency contraception: pediatricians’ knowledge, attitudes, and opinions. </a:t>
            </a:r>
            <a:r>
              <a:rPr lang="en-US" i="1"/>
              <a:t>Pediatrics </a:t>
            </a:r>
            <a:r>
              <a:rPr lang="en-US"/>
              <a:t>2001;107(2):287–92.</a:t>
            </a:r>
          </a:p>
          <a:p>
            <a:pPr eaLnBrk="1" hangingPunct="1"/>
            <a:endParaRPr lang="en-US"/>
          </a:p>
          <a:p>
            <a:pPr eaLnBrk="1" hangingPunct="1"/>
            <a:endParaRPr lang="en-US"/>
          </a:p>
        </p:txBody>
      </p:sp>
    </p:spTree>
    <p:extLst>
      <p:ext uri="{BB962C8B-B14F-4D97-AF65-F5344CB8AC3E}">
        <p14:creationId xmlns:p14="http://schemas.microsoft.com/office/powerpoint/2010/main" val="278449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E102162-8CE8-4DE5-9999-4D18620655A7}" type="slidenum">
              <a:rPr lang="en-US"/>
              <a:pPr/>
              <a:t>63</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781423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p>
          <a:p>
            <a:r>
              <a:rPr lang="en-US" sz="1200" kern="1200" baseline="0" dirty="0">
                <a:solidFill>
                  <a:schemeClr val="tx1"/>
                </a:solidFill>
                <a:ea typeface="ＭＳ Ｐゴシック" charset="-128"/>
                <a:cs typeface="ＭＳ Ｐゴシック" charset="-128"/>
              </a:rPr>
              <a:t>Some states allow people 16 years and younger to </a:t>
            </a:r>
            <a:r>
              <a:rPr lang="en-US" sz="1200" b="0" kern="1200" baseline="0" dirty="0">
                <a:solidFill>
                  <a:schemeClr val="tx1"/>
                </a:solidFill>
                <a:ea typeface="ＭＳ Ｐゴシック" charset="-128"/>
                <a:cs typeface="ＭＳ Ｐゴシック" charset="-128"/>
              </a:rPr>
              <a:t>obtain Next Choice™ One Dose and My Way</a:t>
            </a:r>
            <a:r>
              <a:rPr lang="en-US" sz="1200" b="0" kern="1200" baseline="30000" dirty="0">
                <a:solidFill>
                  <a:schemeClr val="tx1"/>
                </a:solidFill>
                <a:ea typeface="ＭＳ Ｐゴシック" charset="-128"/>
                <a:cs typeface="ＭＳ Ｐゴシック" charset="-128"/>
              </a:rPr>
              <a:t>®</a:t>
            </a:r>
            <a:r>
              <a:rPr lang="en-US" sz="1200" b="0" kern="1200" baseline="0" dirty="0">
                <a:solidFill>
                  <a:schemeClr val="tx1"/>
                </a:solidFill>
                <a:ea typeface="ＭＳ Ｐゴシック" charset="-128"/>
                <a:cs typeface="ＭＳ Ｐゴシック" charset="-128"/>
              </a:rPr>
              <a:t> </a:t>
            </a:r>
            <a:r>
              <a:rPr lang="en-US" sz="1200" b="0" i="1" kern="1200" baseline="0" dirty="0">
                <a:solidFill>
                  <a:schemeClr val="tx1"/>
                </a:solidFill>
                <a:ea typeface="ＭＳ Ｐゴシック" charset="-128"/>
                <a:cs typeface="ＭＳ Ｐゴシック" charset="-128"/>
              </a:rPr>
              <a:t>without a prescription. </a:t>
            </a:r>
            <a:r>
              <a:rPr lang="en-US" sz="1200" b="0" i="0" kern="1200" baseline="0" dirty="0">
                <a:solidFill>
                  <a:schemeClr val="tx1"/>
                </a:solidFill>
                <a:ea typeface="ＭＳ Ｐゴシック" charset="-128"/>
                <a:cs typeface="ＭＳ Ｐゴシック" charset="-128"/>
              </a:rPr>
              <a:t>These states include: Alaska, California, Hawaii, Maine, Massachusetts, New Hampshire, New Mexico, Vermont, and Washington state. (See ec.princeton.edu/questions/state-pharmacy-access-list.html to find up-to-date information on pharmacy access.) </a:t>
            </a:r>
            <a:endParaRPr lang="en-US" b="0" i="0"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64</a:t>
            </a:fld>
            <a:endParaRPr lang="en-US" dirty="0"/>
          </a:p>
        </p:txBody>
      </p:sp>
    </p:spTree>
    <p:extLst>
      <p:ext uri="{BB962C8B-B14F-4D97-AF65-F5344CB8AC3E}">
        <p14:creationId xmlns:p14="http://schemas.microsoft.com/office/powerpoint/2010/main" val="16671215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2F4AFFD-B392-43AE-BE7A-1986CFC725DC}" type="slidenum">
              <a:rPr lang="en-US"/>
              <a:pPr/>
              <a:t>65</a:t>
            </a:fld>
            <a:endParaRPr 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dirty="0"/>
              <a:t>Ethical Obligations</a:t>
            </a:r>
          </a:p>
        </p:txBody>
      </p:sp>
    </p:spTree>
    <p:extLst>
      <p:ext uri="{BB962C8B-B14F-4D97-AF65-F5344CB8AC3E}">
        <p14:creationId xmlns:p14="http://schemas.microsoft.com/office/powerpoint/2010/main" val="2659684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r>
              <a:rPr lang="en-US" b="0" dirty="0"/>
              <a:t>When providing EC it</a:t>
            </a:r>
            <a:r>
              <a:rPr lang="en-US" b="0" baseline="0" dirty="0"/>
              <a:t> is important to provide supportive counseling and encouragement even if the patient does not choose a more effective routine method. The patient needs to hear that using EC is responsible behavior even while making it clear that other more effective methods are available. A contraception visit should also incorporate STI/HIV counseling and testing whenever possible. Condoms should be provided at every opportunity and a return appointment should be arranged whether it is for more comprehensive care or just for follow-up of the current visit.</a:t>
            </a:r>
            <a:endParaRPr lang="en-US" b="0" dirty="0"/>
          </a:p>
        </p:txBody>
      </p:sp>
      <p:sp>
        <p:nvSpPr>
          <p:cNvPr id="4" name="Slide Number Placeholder 3"/>
          <p:cNvSpPr>
            <a:spLocks noGrp="1"/>
          </p:cNvSpPr>
          <p:nvPr>
            <p:ph type="sldNum" sz="quarter" idx="5"/>
          </p:nvPr>
        </p:nvSpPr>
        <p:spPr/>
        <p:txBody>
          <a:bodyPr/>
          <a:lstStyle/>
          <a:p>
            <a:pPr>
              <a:defRPr/>
            </a:pPr>
            <a:fld id="{C0AA6292-EFE2-404D-B154-611E878532E0}" type="slidenum">
              <a:rPr lang="en-US" smtClean="0"/>
              <a:pPr>
                <a:defRPr/>
              </a:pPr>
              <a:t>67</a:t>
            </a:fld>
            <a:endParaRPr lang="en-US" dirty="0"/>
          </a:p>
        </p:txBody>
      </p:sp>
    </p:spTree>
    <p:extLst>
      <p:ext uri="{BB962C8B-B14F-4D97-AF65-F5344CB8AC3E}">
        <p14:creationId xmlns:p14="http://schemas.microsoft.com/office/powerpoint/2010/main" val="2224449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0A348E-4CC7-4BCF-95A0-57F36FCC67B3}" type="slidenum">
              <a:rPr lang="en-US"/>
              <a:pPr/>
              <a:t>68</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dirty="0"/>
              <a:t>Sources: </a:t>
            </a:r>
          </a:p>
          <a:p>
            <a:pPr eaLnBrk="1" hangingPunct="1"/>
            <a:r>
              <a:rPr lang="en-US" dirty="0" err="1"/>
              <a:t>Raine</a:t>
            </a:r>
            <a:r>
              <a:rPr lang="en-US" dirty="0"/>
              <a:t> TR </a:t>
            </a:r>
            <a:r>
              <a:rPr lang="en-US" i="1" dirty="0"/>
              <a:t>e</a:t>
            </a:r>
            <a:r>
              <a:rPr lang="en-US" dirty="0"/>
              <a:t>t al. Direct access to emergency contraception through pharmacies and effect on unintended pregnancy and STIs </a:t>
            </a:r>
            <a:r>
              <a:rPr lang="en-US" i="1" dirty="0"/>
              <a:t>JAMA </a:t>
            </a:r>
            <a:r>
              <a:rPr lang="en-US" dirty="0"/>
              <a:t>2005;293: 54–62.</a:t>
            </a:r>
          </a:p>
          <a:p>
            <a:pPr eaLnBrk="1" hangingPunct="1"/>
            <a:endParaRPr lang="en-US" dirty="0"/>
          </a:p>
          <a:p>
            <a:pPr eaLnBrk="1" hangingPunct="1"/>
            <a:r>
              <a:rPr lang="en-US" dirty="0"/>
              <a:t>FDA, Nonprescription Drugs Advisory Committee and the Advisory Committee for Reproductive Health Drugs, December 16, 2003, Briefing Information. Accessed December 16, 2008. Available at </a:t>
            </a:r>
            <a:r>
              <a:rPr lang="en-US" dirty="0">
                <a:solidFill>
                  <a:schemeClr val="bg2"/>
                </a:solidFill>
              </a:rPr>
              <a:t>http://</a:t>
            </a:r>
            <a:r>
              <a:rPr lang="en-US" dirty="0" err="1">
                <a:solidFill>
                  <a:schemeClr val="bg2"/>
                </a:solidFill>
              </a:rPr>
              <a:t>www.fda.gov</a:t>
            </a:r>
            <a:r>
              <a:rPr lang="en-US" dirty="0">
                <a:solidFill>
                  <a:schemeClr val="bg2"/>
                </a:solidFill>
              </a:rPr>
              <a:t>/</a:t>
            </a:r>
            <a:r>
              <a:rPr lang="en-US" dirty="0" err="1">
                <a:solidFill>
                  <a:schemeClr val="bg2"/>
                </a:solidFill>
              </a:rPr>
              <a:t>ohrms</a:t>
            </a:r>
            <a:r>
              <a:rPr lang="en-US" dirty="0">
                <a:solidFill>
                  <a:schemeClr val="bg2"/>
                </a:solidFill>
              </a:rPr>
              <a:t>/dockets/ac/03/briefing/4015b1.htm. </a:t>
            </a:r>
          </a:p>
        </p:txBody>
      </p:sp>
    </p:spTree>
    <p:extLst>
      <p:ext uri="{BB962C8B-B14F-4D97-AF65-F5344CB8AC3E}">
        <p14:creationId xmlns:p14="http://schemas.microsoft.com/office/powerpoint/2010/main" val="3238550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1DB96DA5-D6C1-4B00-B257-816FB94E5856}" type="slidenum">
              <a:rPr lang="en-US"/>
              <a:pPr/>
              <a:t>69</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666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pPr marL="228946" indent="-228946">
              <a:buAutoNum type="arabicPeriod"/>
            </a:pPr>
            <a:r>
              <a:rPr lang="en-US" sz="1000" dirty="0"/>
              <a:t>The YRBS, or Youth Risk Behavior Survey, is an anonymous survey administered by the CDC every two years in selected high schools throughout the United States. Thus, it is a survey of adolescents in grades 9-12 who are in school. The survey focuses on many different health concerns and behaviors including: mental health, exercise, nutrition, use of seatbelts, substance use behavior and sexual behavior. We will be briefly review some of the data pertaining to sexual health.  </a:t>
            </a:r>
          </a:p>
          <a:p>
            <a:pPr marL="228946" indent="-228946" defTabSz="915785">
              <a:buFontTx/>
              <a:buAutoNum type="arabicPeriod"/>
              <a:defRPr/>
            </a:pPr>
            <a:endParaRPr lang="en-US" sz="1000" dirty="0"/>
          </a:p>
          <a:p>
            <a:pPr marL="228946" indent="-228946" defTabSz="915785">
              <a:buFontTx/>
              <a:buAutoNum type="arabicPeriod"/>
              <a:defRPr/>
            </a:pPr>
            <a:r>
              <a:rPr lang="en-US" sz="1000" dirty="0"/>
              <a:t>The data is available nationally, by state, and also at local levels. It is helpful to become familiar with the results in your area, especially when trying to sensitize stakeholders about the need to develop services to support adolescents to reduce risk.  </a:t>
            </a:r>
          </a:p>
          <a:p>
            <a:pPr marL="228946" indent="-228946" defTabSz="915785">
              <a:buFontTx/>
              <a:buAutoNum type="arabicPeriod"/>
              <a:defRPr/>
            </a:pPr>
            <a:endParaRPr lang="en-US" sz="1000" dirty="0"/>
          </a:p>
          <a:p>
            <a:pPr marL="228946" indent="-228946" defTabSz="915785">
              <a:buFontTx/>
              <a:buAutoNum type="arabicPeriod"/>
              <a:defRPr/>
            </a:pPr>
            <a:r>
              <a:rPr lang="en-US" sz="1000" dirty="0"/>
              <a:t>Discuss each cell.</a:t>
            </a:r>
          </a:p>
        </p:txBody>
      </p:sp>
      <p:sp>
        <p:nvSpPr>
          <p:cNvPr id="4" name="Slide Number Placeholder 3"/>
          <p:cNvSpPr>
            <a:spLocks noGrp="1"/>
          </p:cNvSpPr>
          <p:nvPr>
            <p:ph type="sldNum" sz="quarter" idx="5"/>
          </p:nvPr>
        </p:nvSpPr>
        <p:spPr/>
        <p:txBody>
          <a:bodyPr/>
          <a:lstStyle/>
          <a:p>
            <a:pPr>
              <a:defRPr/>
            </a:pPr>
            <a:fld id="{824AD2CC-139A-4773-8D47-DC60403FFE16}" type="slidenum">
              <a:rPr lang="en-US" smtClean="0"/>
              <a:pPr>
                <a:defRPr/>
              </a:pPr>
              <a:t>7</a:t>
            </a:fld>
            <a:endParaRPr lang="en-US" dirty="0"/>
          </a:p>
        </p:txBody>
      </p:sp>
    </p:spTree>
    <p:extLst>
      <p:ext uri="{BB962C8B-B14F-4D97-AF65-F5344CB8AC3E}">
        <p14:creationId xmlns:p14="http://schemas.microsoft.com/office/powerpoint/2010/main" val="16990860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0FC11EC-6EC4-4234-A9FA-4438796C0A0A}" type="slidenum">
              <a:rPr lang="en-US"/>
              <a:pPr/>
              <a:t>70</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60461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44CEC9B-D8CD-4ABD-ABFE-6425F24238D5}" type="slidenum">
              <a:rPr lang="en-US"/>
              <a:pPr/>
              <a:t>71</a:t>
            </a:fld>
            <a:endParaRPr lang="en-US"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19522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D50EEBD-BACC-4029-B0B3-C9C98D112E70}" type="slidenum">
              <a:rPr lang="en-US"/>
              <a:pPr/>
              <a:t>72</a:t>
            </a:fld>
            <a:endParaRPr lang="en-US"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9482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E25D08F-EB86-4BB1-940A-393BD0AA73F1}" type="slidenum">
              <a:rPr lang="en-US"/>
              <a:pPr/>
              <a:t>73</a:t>
            </a:fld>
            <a:endParaRPr lang="en-US"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0637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5DB4ED0-CCC8-428C-8E6E-55487D484F28}" type="slidenum">
              <a:rPr lang="en-US"/>
              <a:pPr/>
              <a:t>74</a:t>
            </a:fld>
            <a:endParaRPr lang="en-US"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8970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eaLnBrk="1" fontAlgn="auto" hangingPunct="1">
              <a:spcBef>
                <a:spcPts val="0"/>
              </a:spcBef>
              <a:spcAft>
                <a:spcPts val="0"/>
              </a:spcAft>
              <a:defRPr/>
            </a:pPr>
            <a:r>
              <a:rPr lang="en-US" dirty="0">
                <a:latin typeface="+mn-lt"/>
                <a:ea typeface="+mn-ea"/>
                <a:cs typeface="+mn-cs"/>
              </a:rPr>
              <a:t>Adapted from, “Hanging out or Hooking Up: Clinical Guidelines on responding to Adolescent Relationship Abuse” by Elizabeth Miller, MD, PhD and Rebecca </a:t>
            </a:r>
            <a:r>
              <a:rPr lang="en-US" dirty="0" err="1">
                <a:latin typeface="+mn-lt"/>
                <a:ea typeface="+mn-ea"/>
                <a:cs typeface="+mn-cs"/>
              </a:rPr>
              <a:t>Levenson</a:t>
            </a:r>
            <a:r>
              <a:rPr lang="en-US" dirty="0">
                <a:latin typeface="+mn-lt"/>
                <a:ea typeface="+mn-ea"/>
                <a:cs typeface="+mn-cs"/>
              </a:rPr>
              <a:t>, MA. (pg. 14)</a:t>
            </a:r>
          </a:p>
          <a:p>
            <a:endParaRPr lang="en-US" dirty="0"/>
          </a:p>
        </p:txBody>
      </p:sp>
      <p:sp>
        <p:nvSpPr>
          <p:cNvPr id="4" name="Slide Number Placeholder 3"/>
          <p:cNvSpPr>
            <a:spLocks noGrp="1"/>
          </p:cNvSpPr>
          <p:nvPr>
            <p:ph type="sldNum" sz="quarter" idx="10"/>
          </p:nvPr>
        </p:nvSpPr>
        <p:spPr/>
        <p:txBody>
          <a:bodyPr/>
          <a:lstStyle/>
          <a:p>
            <a:fld id="{1D69AABC-C3A5-4BE0-A063-B5BF9A7D2A82}" type="slidenum">
              <a:rPr lang="en-US" smtClean="0"/>
              <a:pPr/>
              <a:t>76</a:t>
            </a:fld>
            <a:endParaRPr lang="en-US" dirty="0"/>
          </a:p>
        </p:txBody>
      </p:sp>
    </p:spTree>
    <p:extLst>
      <p:ext uri="{BB962C8B-B14F-4D97-AF65-F5344CB8AC3E}">
        <p14:creationId xmlns:p14="http://schemas.microsoft.com/office/powerpoint/2010/main" val="8109517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eaLnBrk="1" fontAlgn="auto" hangingPunct="1">
              <a:spcBef>
                <a:spcPts val="0"/>
              </a:spcBef>
              <a:spcAft>
                <a:spcPts val="0"/>
              </a:spcAft>
              <a:defRPr/>
            </a:pPr>
            <a:r>
              <a:rPr lang="en-US" dirty="0">
                <a:latin typeface="+mn-lt"/>
                <a:ea typeface="+mn-ea"/>
                <a:cs typeface="+mn-cs"/>
              </a:rPr>
              <a:t>St. Mars, T., RN,BSN, CEN, Valdez, A.M., RN, MSN, CEN. (2007). Adolescent dating violence: understanding what is “at risk?” Journal of Emergency Nursing, 33(5): 492–494.</a:t>
            </a:r>
          </a:p>
        </p:txBody>
      </p:sp>
      <p:sp>
        <p:nvSpPr>
          <p:cNvPr id="4" name="Slide Number Placeholder 3"/>
          <p:cNvSpPr>
            <a:spLocks noGrp="1"/>
          </p:cNvSpPr>
          <p:nvPr>
            <p:ph type="sldNum" sz="quarter" idx="10"/>
          </p:nvPr>
        </p:nvSpPr>
        <p:spPr/>
        <p:txBody>
          <a:bodyPr/>
          <a:lstStyle/>
          <a:p>
            <a:fld id="{1D69AABC-C3A5-4BE0-A063-B5BF9A7D2A82}" type="slidenum">
              <a:rPr lang="en-US" smtClean="0"/>
              <a:pPr/>
              <a:t>77</a:t>
            </a:fld>
            <a:endParaRPr lang="en-US" dirty="0"/>
          </a:p>
        </p:txBody>
      </p:sp>
    </p:spTree>
    <p:extLst>
      <p:ext uri="{BB962C8B-B14F-4D97-AF65-F5344CB8AC3E}">
        <p14:creationId xmlns:p14="http://schemas.microsoft.com/office/powerpoint/2010/main" val="304947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41AA992-3141-4A79-B3CC-7582A5694E36}" type="slidenum">
              <a:rPr lang="en-US"/>
              <a:pPr/>
              <a:t>78</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lnSpc>
                <a:spcPct val="90000"/>
              </a:lnSpc>
              <a:spcBef>
                <a:spcPct val="100000"/>
              </a:spcBef>
              <a:buFontTx/>
              <a:buChar char="•"/>
            </a:pPr>
            <a:r>
              <a:rPr lang="en-US" sz="1000" dirty="0"/>
              <a:t> More than half of all rapes (54%) of women occur before age 18; 22% of these rapes occur before age 12. </a:t>
            </a:r>
          </a:p>
          <a:p>
            <a:pPr eaLnBrk="1" hangingPunct="1">
              <a:lnSpc>
                <a:spcPct val="90000"/>
              </a:lnSpc>
              <a:spcBef>
                <a:spcPct val="100000"/>
              </a:spcBef>
            </a:pPr>
            <a:r>
              <a:rPr lang="en-US" sz="1000" dirty="0"/>
              <a:t>Source: </a:t>
            </a:r>
          </a:p>
          <a:p>
            <a:pPr lvl="1" eaLnBrk="1" hangingPunct="1">
              <a:lnSpc>
                <a:spcPct val="90000"/>
              </a:lnSpc>
              <a:spcBef>
                <a:spcPct val="100000"/>
              </a:spcBef>
              <a:buFontTx/>
              <a:buChar char="•"/>
            </a:pPr>
            <a:r>
              <a:rPr lang="en-US" sz="1000" dirty="0" err="1"/>
              <a:t>Tjaden</a:t>
            </a:r>
            <a:r>
              <a:rPr lang="en-US" sz="1000" dirty="0"/>
              <a:t> P, </a:t>
            </a:r>
            <a:r>
              <a:rPr lang="en-US" sz="1000" dirty="0" err="1"/>
              <a:t>Thoennes</a:t>
            </a:r>
            <a:r>
              <a:rPr lang="en-US" sz="1000" dirty="0"/>
              <a:t> N. Full report of the prevalence, incidence, and consequences of violence against women: findings from the national violence against women survey. Washington (DC): National Institute of Justice; 2000. Report NCJ 183781. </a:t>
            </a:r>
          </a:p>
          <a:p>
            <a:pPr lvl="1" eaLnBrk="1" hangingPunct="1">
              <a:lnSpc>
                <a:spcPct val="90000"/>
              </a:lnSpc>
              <a:spcBef>
                <a:spcPct val="100000"/>
              </a:spcBef>
              <a:buFontTx/>
              <a:buChar char="•"/>
            </a:pPr>
            <a:r>
              <a:rPr lang="en-US" sz="1000" dirty="0"/>
              <a:t>Source: American Academy of Pediatrics. Adolescent assault victim needs: A review of the issues and a model protocol. </a:t>
            </a:r>
            <a:r>
              <a:rPr lang="en-US" sz="1000" i="1" dirty="0"/>
              <a:t>Pediatrics</a:t>
            </a:r>
            <a:r>
              <a:rPr lang="en-US" sz="1000" dirty="0"/>
              <a:t> 1996</a:t>
            </a:r>
            <a:r>
              <a:rPr lang="en-US" sz="1000" i="0" dirty="0"/>
              <a:t>; 98</a:t>
            </a:r>
            <a:r>
              <a:rPr lang="en-US" sz="1000" dirty="0"/>
              <a:t>: 991–1001. </a:t>
            </a:r>
          </a:p>
          <a:p>
            <a:pPr lvl="1" eaLnBrk="1" hangingPunct="1">
              <a:lnSpc>
                <a:spcPct val="90000"/>
              </a:lnSpc>
              <a:spcBef>
                <a:spcPct val="100000"/>
              </a:spcBef>
              <a:buFontTx/>
              <a:buChar char="•"/>
            </a:pPr>
            <a:endParaRPr lang="en-US" sz="1000" dirty="0"/>
          </a:p>
          <a:p>
            <a:pPr eaLnBrk="1" hangingPunct="1">
              <a:lnSpc>
                <a:spcPct val="90000"/>
              </a:lnSpc>
              <a:spcBef>
                <a:spcPct val="100000"/>
              </a:spcBef>
              <a:buFontTx/>
              <a:buChar char="•"/>
            </a:pPr>
            <a:r>
              <a:rPr lang="en-US" sz="1000" dirty="0"/>
              <a:t> Rape-related pregnancy occurs with significant frequency. It is a cause of many unwanted pregnancies and is closely linked with family and domestic violence. As we address the epidemic of unintended pregnancies in the United States, greater attention and effort should be aimed at preventing and identifying unwanted pregnancies that result from sexual victimization.</a:t>
            </a:r>
          </a:p>
          <a:p>
            <a:pPr eaLnBrk="1" hangingPunct="1">
              <a:lnSpc>
                <a:spcPct val="90000"/>
              </a:lnSpc>
              <a:spcBef>
                <a:spcPct val="100000"/>
              </a:spcBef>
            </a:pPr>
            <a:endParaRPr lang="en-US" sz="1000" dirty="0"/>
          </a:p>
          <a:p>
            <a:pPr eaLnBrk="1" hangingPunct="1">
              <a:lnSpc>
                <a:spcPct val="90000"/>
              </a:lnSpc>
              <a:spcBef>
                <a:spcPct val="100000"/>
              </a:spcBef>
            </a:pPr>
            <a:r>
              <a:rPr lang="en-US" sz="1000" dirty="0"/>
              <a:t>Source:</a:t>
            </a:r>
          </a:p>
          <a:p>
            <a:pPr eaLnBrk="1" hangingPunct="1">
              <a:lnSpc>
                <a:spcPct val="90000"/>
              </a:lnSpc>
              <a:spcBef>
                <a:spcPct val="100000"/>
              </a:spcBef>
              <a:buFontTx/>
              <a:buChar char="•"/>
            </a:pPr>
            <a:r>
              <a:rPr lang="en-US" sz="1000" dirty="0"/>
              <a:t> Holmes MM, </a:t>
            </a:r>
            <a:r>
              <a:rPr lang="en-US" sz="1000" dirty="0" err="1"/>
              <a:t>Resnick</a:t>
            </a:r>
            <a:r>
              <a:rPr lang="en-US" sz="1000" dirty="0"/>
              <a:t> HS, Kilpatrick DG, Best CL. Rape-related pregnancy: estimates and descriptive characteristics from a national sample of women. </a:t>
            </a:r>
            <a:r>
              <a:rPr lang="en-US" i="1" dirty="0"/>
              <a:t>Am J </a:t>
            </a:r>
            <a:r>
              <a:rPr lang="en-US" i="1" dirty="0" err="1"/>
              <a:t>Obstet</a:t>
            </a:r>
            <a:r>
              <a:rPr lang="en-US" i="1" dirty="0"/>
              <a:t> </a:t>
            </a:r>
            <a:r>
              <a:rPr lang="en-US" i="1" dirty="0" err="1"/>
              <a:t>Gynecol</a:t>
            </a:r>
            <a:r>
              <a:rPr lang="en-US" dirty="0"/>
              <a:t> </a:t>
            </a:r>
            <a:r>
              <a:rPr lang="en-US" sz="1000" dirty="0"/>
              <a:t>1996;175:320–24. </a:t>
            </a:r>
          </a:p>
          <a:p>
            <a:pPr eaLnBrk="1" hangingPunct="1">
              <a:lnSpc>
                <a:spcPct val="90000"/>
              </a:lnSpc>
              <a:spcBef>
                <a:spcPct val="100000"/>
              </a:spcBef>
              <a:buFontTx/>
              <a:buChar char="•"/>
            </a:pPr>
            <a:r>
              <a:rPr lang="en-US" sz="1000" dirty="0"/>
              <a:t> Wilson, K, Klein, J. Opportunities for appropriate care: health care and contraceptive use among adolescents reporting unwanted sexual intercourse. </a:t>
            </a:r>
            <a:r>
              <a:rPr lang="en-US" i="1" dirty="0"/>
              <a:t>Arch </a:t>
            </a:r>
            <a:r>
              <a:rPr lang="en-US" i="1" dirty="0" err="1"/>
              <a:t>Pediatr</a:t>
            </a:r>
            <a:r>
              <a:rPr lang="en-US" i="1" dirty="0"/>
              <a:t> </a:t>
            </a:r>
            <a:r>
              <a:rPr lang="en-US" i="1" dirty="0" err="1"/>
              <a:t>Adolesc</a:t>
            </a:r>
            <a:r>
              <a:rPr lang="en-US" i="1" dirty="0"/>
              <a:t> Med</a:t>
            </a:r>
            <a:r>
              <a:rPr lang="en-US" dirty="0"/>
              <a:t> </a:t>
            </a:r>
            <a:r>
              <a:rPr lang="en-US" sz="1000" i="1" dirty="0"/>
              <a:t>2002;156:</a:t>
            </a:r>
            <a:r>
              <a:rPr lang="en-US" sz="1000" dirty="0"/>
              <a:t> 341–345. </a:t>
            </a:r>
          </a:p>
        </p:txBody>
      </p:sp>
    </p:spTree>
    <p:extLst>
      <p:ext uri="{BB962C8B-B14F-4D97-AF65-F5344CB8AC3E}">
        <p14:creationId xmlns:p14="http://schemas.microsoft.com/office/powerpoint/2010/main" val="16754649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a:ea typeface="ＭＳ Ｐゴシック" pitchFamily="34" charset="-128"/>
              </a:rPr>
              <a:t>http://www.ncsl.org/issues-research/health/emergency-contraception-state-laws.aspx</a:t>
            </a:r>
          </a:p>
        </p:txBody>
      </p:sp>
      <p:sp>
        <p:nvSpPr>
          <p:cNvPr id="94212" name="Slide Number Placeholder 3"/>
          <p:cNvSpPr>
            <a:spLocks noGrp="1"/>
          </p:cNvSpPr>
          <p:nvPr>
            <p:ph type="sldNum" sz="quarter" idx="5"/>
          </p:nvPr>
        </p:nvSpPr>
        <p:spPr>
          <a:noFill/>
        </p:spPr>
        <p:txBody>
          <a:bodyPr/>
          <a:lstStyle/>
          <a:p>
            <a:fld id="{5851979E-2B85-45F7-9594-F4DDA20CDB25}" type="slidenum">
              <a:rPr lang="en-US" smtClean="0"/>
              <a:pPr/>
              <a:t>79</a:t>
            </a:fld>
            <a:endParaRPr lang="en-US" dirty="0"/>
          </a:p>
        </p:txBody>
      </p:sp>
    </p:spTree>
    <p:extLst>
      <p:ext uri="{BB962C8B-B14F-4D97-AF65-F5344CB8AC3E}">
        <p14:creationId xmlns:p14="http://schemas.microsoft.com/office/powerpoint/2010/main" val="32942593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a:ea typeface="ＭＳ Ｐゴシック" pitchFamily="34" charset="-128"/>
              </a:rPr>
              <a:t>Source:</a:t>
            </a:r>
          </a:p>
          <a:p>
            <a:r>
              <a:rPr lang="en-US" dirty="0">
                <a:ea typeface="ＭＳ Ｐゴシック" pitchFamily="34" charset="-128"/>
              </a:rPr>
              <a:t>http://www.mergerwatch.org/ec-in-the-er/</a:t>
            </a:r>
          </a:p>
          <a:p>
            <a:endParaRPr lang="en-US" dirty="0">
              <a:ea typeface="ＭＳ Ｐゴシック" pitchFamily="34" charset="-128"/>
            </a:endParaRPr>
          </a:p>
        </p:txBody>
      </p:sp>
      <p:sp>
        <p:nvSpPr>
          <p:cNvPr id="95236" name="Slide Number Placeholder 3"/>
          <p:cNvSpPr>
            <a:spLocks noGrp="1"/>
          </p:cNvSpPr>
          <p:nvPr>
            <p:ph type="sldNum" sz="quarter" idx="5"/>
          </p:nvPr>
        </p:nvSpPr>
        <p:spPr>
          <a:noFill/>
        </p:spPr>
        <p:txBody>
          <a:bodyPr/>
          <a:lstStyle/>
          <a:p>
            <a:fld id="{5344E273-7271-4D6D-8EC5-77B29DCEB1D3}" type="slidenum">
              <a:rPr lang="en-US" smtClean="0"/>
              <a:pPr/>
              <a:t>80</a:t>
            </a:fld>
            <a:endParaRPr lang="en-US" dirty="0"/>
          </a:p>
        </p:txBody>
      </p:sp>
    </p:spTree>
    <p:extLst>
      <p:ext uri="{BB962C8B-B14F-4D97-AF65-F5344CB8AC3E}">
        <p14:creationId xmlns:p14="http://schemas.microsoft.com/office/powerpoint/2010/main" val="304963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61A6614-1646-4821-8567-591A17E8DB06}" type="slidenum">
              <a:rPr lang="en-US"/>
              <a:pPr/>
              <a:t>8</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6472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eaLnBrk="1" fontAlgn="auto" hangingPunct="1">
              <a:spcBef>
                <a:spcPts val="0"/>
              </a:spcBef>
              <a:spcAft>
                <a:spcPts val="0"/>
              </a:spcAft>
              <a:defRPr/>
            </a:pPr>
            <a:r>
              <a:rPr lang="en-US" dirty="0">
                <a:latin typeface="+mn-lt"/>
                <a:ea typeface="+mn-ea"/>
                <a:cs typeface="+mn-cs"/>
              </a:rPr>
              <a:t>Adapted from, “Hanging out or Hooking Up: Clinical Guidelines on responding to Adolescent Relationship Abuse” by Elizabeth Miller, MD, PhD and Rebecca </a:t>
            </a:r>
            <a:r>
              <a:rPr lang="en-US" dirty="0" err="1">
                <a:latin typeface="+mn-lt"/>
                <a:ea typeface="+mn-ea"/>
                <a:cs typeface="+mn-cs"/>
              </a:rPr>
              <a:t>Levenson</a:t>
            </a:r>
            <a:r>
              <a:rPr lang="en-US" dirty="0">
                <a:latin typeface="+mn-lt"/>
                <a:ea typeface="+mn-ea"/>
                <a:cs typeface="+mn-cs"/>
              </a:rPr>
              <a:t>, MA. (pg. 34) </a:t>
            </a:r>
          </a:p>
          <a:p>
            <a:endParaRPr lang="en-US" dirty="0"/>
          </a:p>
        </p:txBody>
      </p:sp>
      <p:sp>
        <p:nvSpPr>
          <p:cNvPr id="4" name="Slide Number Placeholder 3"/>
          <p:cNvSpPr>
            <a:spLocks noGrp="1"/>
          </p:cNvSpPr>
          <p:nvPr>
            <p:ph type="sldNum" sz="quarter" idx="10"/>
          </p:nvPr>
        </p:nvSpPr>
        <p:spPr/>
        <p:txBody>
          <a:bodyPr/>
          <a:lstStyle/>
          <a:p>
            <a:fld id="{1D69AABC-C3A5-4BE0-A063-B5BF9A7D2A82}" type="slidenum">
              <a:rPr lang="en-US" smtClean="0"/>
              <a:pPr/>
              <a:t>81</a:t>
            </a:fld>
            <a:endParaRPr lang="en-US" dirty="0"/>
          </a:p>
        </p:txBody>
      </p:sp>
    </p:spTree>
    <p:extLst>
      <p:ext uri="{BB962C8B-B14F-4D97-AF65-F5344CB8AC3E}">
        <p14:creationId xmlns:p14="http://schemas.microsoft.com/office/powerpoint/2010/main" val="207511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50E87650-6897-426E-A0F0-9A784FB6CEF7}" type="slidenum">
              <a:rPr lang="en-US">
                <a:solidFill>
                  <a:srgbClr val="000000"/>
                </a:solidFill>
              </a:rPr>
              <a:pPr/>
              <a:t>83</a:t>
            </a:fld>
            <a:endParaRPr lang="en-US" dirty="0">
              <a:solidFill>
                <a:srgbClr val="000000"/>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r>
              <a:rPr lang="en-US" dirty="0"/>
              <a:t>Source: The CDC’s 2013 update</a:t>
            </a:r>
            <a:r>
              <a:rPr lang="en-US" baseline="0" dirty="0"/>
              <a:t> for Selected Practice Recommendations for Contraceptive Use, http://www.cdc.gov/mmwr/preview/mmwrhtml/rr6205a1.htm</a:t>
            </a:r>
          </a:p>
          <a:p>
            <a:endParaRPr lang="en-US" dirty="0"/>
          </a:p>
          <a:p>
            <a:r>
              <a:rPr lang="en-US" dirty="0"/>
              <a:t>Note: COCs, patch, and ring are not effective until </a:t>
            </a:r>
            <a:r>
              <a:rPr lang="en-US" b="1" dirty="0"/>
              <a:t>seven days after initiation </a:t>
            </a:r>
            <a:r>
              <a:rPr lang="en-US" b="0" dirty="0"/>
              <a:t>(abstain</a:t>
            </a:r>
            <a:r>
              <a:rPr lang="en-US" b="0" baseline="0" dirty="0"/>
              <a:t> from intercourse or use back-up protection for the first 7 days for </a:t>
            </a:r>
            <a:r>
              <a:rPr lang="en-US" b="0" u="sng" baseline="0" dirty="0"/>
              <a:t>ALL</a:t>
            </a:r>
            <a:r>
              <a:rPr lang="en-US" b="0" baseline="0" dirty="0"/>
              <a:t> methods)</a:t>
            </a:r>
            <a:r>
              <a:rPr lang="en-US" dirty="0"/>
              <a:t>. </a:t>
            </a:r>
          </a:p>
          <a:p>
            <a:endParaRPr lang="en-US" dirty="0"/>
          </a:p>
          <a:p>
            <a:r>
              <a:rPr lang="en-US" dirty="0"/>
              <a:t>**</a:t>
            </a:r>
            <a:r>
              <a:rPr lang="en-US" u="sng" dirty="0"/>
              <a:t>Note</a:t>
            </a:r>
            <a:r>
              <a:rPr lang="en-US" dirty="0"/>
              <a:t>: </a:t>
            </a:r>
            <a:r>
              <a:rPr lang="en-US" i="1" dirty="0" err="1"/>
              <a:t>ella</a:t>
            </a:r>
            <a:r>
              <a:rPr lang="en-US" i="1" dirty="0"/>
              <a:t> is an </a:t>
            </a:r>
            <a:r>
              <a:rPr lang="en-US" i="1" dirty="0" err="1"/>
              <a:t>antiprogestin</a:t>
            </a:r>
            <a:r>
              <a:rPr lang="en-US" dirty="0"/>
              <a:t>. When starting hormonal</a:t>
            </a:r>
            <a:r>
              <a:rPr lang="en-US" baseline="0" dirty="0"/>
              <a:t> contraception immediately after using ella, it is not known whether the instructions above for abstaining or using back-up contraception are conservative enough. It is recommended to abstain or use condoms for </a:t>
            </a:r>
            <a:r>
              <a:rPr lang="en-US" b="1" baseline="0" dirty="0"/>
              <a:t>2 weeks</a:t>
            </a:r>
            <a:r>
              <a:rPr lang="en-US" baseline="0" dirty="0"/>
              <a:t>.</a:t>
            </a:r>
          </a:p>
          <a:p>
            <a:endParaRPr lang="en-US" baseline="0" dirty="0"/>
          </a:p>
          <a:p>
            <a:r>
              <a:rPr lang="en-US" baseline="0" dirty="0"/>
              <a:t>**If starting hormonal methods immediately after EC treatment, a pregnancy test should be administered </a:t>
            </a:r>
            <a:r>
              <a:rPr lang="en-US" b="1" baseline="0" dirty="0"/>
              <a:t>3 weeks </a:t>
            </a:r>
            <a:r>
              <a:rPr lang="en-US" baseline="0" dirty="0"/>
              <a:t>later to rule out pregnancy that may have resulted from failed EC.</a:t>
            </a:r>
            <a:endParaRPr lang="en-US" dirty="0"/>
          </a:p>
          <a:p>
            <a:endParaRPr lang="en-US" dirty="0"/>
          </a:p>
          <a:p>
            <a:r>
              <a:rPr lang="en-US" dirty="0"/>
              <a:t>Source:  </a:t>
            </a:r>
          </a:p>
          <a:p>
            <a:r>
              <a:rPr lang="en-US" dirty="0"/>
              <a:t>Hatcher RA, Trussell J, Nelson AL, Cates Jr.</a:t>
            </a:r>
            <a:r>
              <a:rPr lang="en-US" baseline="0" dirty="0"/>
              <a:t> </a:t>
            </a:r>
            <a:r>
              <a:rPr lang="en-US" dirty="0"/>
              <a:t>W, Kowal D, Policar MS. Contraceptive</a:t>
            </a:r>
            <a:r>
              <a:rPr lang="en-US" baseline="0" dirty="0"/>
              <a:t> Technology: Twentieth Revised Edition. “Emergency Contaception.” </a:t>
            </a:r>
            <a:r>
              <a:rPr lang="en-US" baseline="0" dirty="0" err="1"/>
              <a:t>Trussell</a:t>
            </a:r>
            <a:r>
              <a:rPr lang="en-US" baseline="0" dirty="0"/>
              <a:t> J, Schwarz, EB. Chapter 6, p.134.</a:t>
            </a:r>
            <a:endParaRPr lang="en-US" dirty="0"/>
          </a:p>
        </p:txBody>
      </p:sp>
    </p:spTree>
    <p:extLst>
      <p:ext uri="{BB962C8B-B14F-4D97-AF65-F5344CB8AC3E}">
        <p14:creationId xmlns:p14="http://schemas.microsoft.com/office/powerpoint/2010/main" val="12961889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dirty="0">
                <a:ea typeface="ＭＳ Ｐゴシック" pitchFamily="34" charset="-128"/>
              </a:rPr>
              <a:t>http://www.hrsa.gov/womensguidelines/</a:t>
            </a:r>
          </a:p>
          <a:p>
            <a:endParaRPr lang="en-US" dirty="0">
              <a:ea typeface="ＭＳ Ｐゴシック" pitchFamily="34" charset="-128"/>
            </a:endParaRPr>
          </a:p>
          <a:p>
            <a:endParaRPr lang="en-US" dirty="0">
              <a:ea typeface="ＭＳ Ｐゴシック" pitchFamily="34" charset="-128"/>
            </a:endParaRPr>
          </a:p>
        </p:txBody>
      </p:sp>
      <p:sp>
        <p:nvSpPr>
          <p:cNvPr id="102404" name="Slide Number Placeholder 3"/>
          <p:cNvSpPr>
            <a:spLocks noGrp="1"/>
          </p:cNvSpPr>
          <p:nvPr>
            <p:ph type="sldNum" sz="quarter" idx="5"/>
          </p:nvPr>
        </p:nvSpPr>
        <p:spPr>
          <a:noFill/>
        </p:spPr>
        <p:txBody>
          <a:bodyPr/>
          <a:lstStyle/>
          <a:p>
            <a:fld id="{F9DF12B0-9797-45C7-8118-575255F8E281}" type="slidenum">
              <a:rPr lang="en-US" smtClean="0"/>
              <a:pPr/>
              <a:t>86</a:t>
            </a:fld>
            <a:endParaRPr lang="en-US" dirty="0"/>
          </a:p>
        </p:txBody>
      </p:sp>
    </p:spTree>
    <p:extLst>
      <p:ext uri="{BB962C8B-B14F-4D97-AF65-F5344CB8AC3E}">
        <p14:creationId xmlns:p14="http://schemas.microsoft.com/office/powerpoint/2010/main" val="3988473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a:ea typeface="ＭＳ Ｐゴシック" pitchFamily="34" charset="-128"/>
              </a:rPr>
              <a:t>Velocity/Frequency issue with EC coverage? Like with Medicaid coverage of abortion (how many times is “too many” times)?</a:t>
            </a:r>
          </a:p>
          <a:p>
            <a:endParaRPr lang="en-US" dirty="0">
              <a:ea typeface="ＭＳ Ｐゴシック" pitchFamily="34" charset="-128"/>
            </a:endParaRPr>
          </a:p>
          <a:p>
            <a:r>
              <a:rPr lang="en-US" dirty="0">
                <a:ea typeface="ＭＳ Ｐゴシック" pitchFamily="34" charset="-128"/>
              </a:rPr>
              <a:t>http://ec.princeton.edu/questions/ec-ACA.html</a:t>
            </a:r>
          </a:p>
          <a:p>
            <a:endParaRPr lang="en-US" dirty="0">
              <a:ea typeface="ＭＳ Ｐゴシック" pitchFamily="34" charset="-128"/>
            </a:endParaRPr>
          </a:p>
          <a:p>
            <a:r>
              <a:rPr lang="en-US" dirty="0">
                <a:ea typeface="ＭＳ Ｐゴシック" pitchFamily="34" charset="-128"/>
              </a:rPr>
              <a:t>http://www.hrsa.gov/womensguidelines/#footnote2</a:t>
            </a:r>
          </a:p>
          <a:p>
            <a:endParaRPr lang="en-US" dirty="0">
              <a:ea typeface="ＭＳ Ｐゴシック" pitchFamily="34" charset="-128"/>
            </a:endParaRPr>
          </a:p>
          <a:p>
            <a:endParaRPr lang="en-US" dirty="0">
              <a:ea typeface="ＭＳ Ｐゴシック" pitchFamily="34" charset="-128"/>
            </a:endParaRPr>
          </a:p>
        </p:txBody>
      </p:sp>
      <p:sp>
        <p:nvSpPr>
          <p:cNvPr id="103428" name="Slide Number Placeholder 3"/>
          <p:cNvSpPr>
            <a:spLocks noGrp="1"/>
          </p:cNvSpPr>
          <p:nvPr>
            <p:ph type="sldNum" sz="quarter" idx="5"/>
          </p:nvPr>
        </p:nvSpPr>
        <p:spPr>
          <a:noFill/>
        </p:spPr>
        <p:txBody>
          <a:bodyPr/>
          <a:lstStyle/>
          <a:p>
            <a:fld id="{1EA76DA6-7710-40D3-B95D-07F51AF89BC2}" type="slidenum">
              <a:rPr lang="en-US" smtClean="0"/>
              <a:pPr/>
              <a:t>87</a:t>
            </a:fld>
            <a:endParaRPr lang="en-US" dirty="0"/>
          </a:p>
        </p:txBody>
      </p:sp>
    </p:spTree>
    <p:extLst>
      <p:ext uri="{BB962C8B-B14F-4D97-AF65-F5344CB8AC3E}">
        <p14:creationId xmlns:p14="http://schemas.microsoft.com/office/powerpoint/2010/main" val="13215227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a:t>This Flowchart can be found and downloaded from the National Women’s Law Center website and is a useful tool to give to patients and providers. (Contacting Insurance Guide Flowchart)</a:t>
            </a:r>
          </a:p>
          <a:p>
            <a:pPr>
              <a:defRPr/>
            </a:pPr>
            <a:endParaRPr lang="en-US" dirty="0"/>
          </a:p>
          <a:p>
            <a:pPr>
              <a:defRPr/>
            </a:pPr>
            <a:r>
              <a:rPr lang="en-US" dirty="0"/>
              <a:t>http://www.nwlc.org/resource/how-find-out-if-and-when-your-health-plan-will-begin-covering-women%E2%80%99s-preventive-services-n</a:t>
            </a:r>
          </a:p>
          <a:p>
            <a:pPr>
              <a:defRPr/>
            </a:pPr>
            <a:endParaRPr lang="en-US" dirty="0"/>
          </a:p>
          <a:p>
            <a:pPr>
              <a:defRPr/>
            </a:pPr>
            <a:r>
              <a:rPr lang="en-US" dirty="0"/>
              <a:t>If you need additional help in figuring out whether EC is covered by your insurance plan, or if you have trouble getting coverage without a co-pay, or if you have been refused EC by a pharmacist, you can get help from the National Women's Law Center contraception hotline at 1-866-PILL4US (1-866-745-5487) or </a:t>
            </a:r>
            <a:r>
              <a:rPr lang="en-US" dirty="0">
                <a:hlinkClick r:id="rId3"/>
              </a:rPr>
              <a:t>pill4us@nwlc.org</a:t>
            </a:r>
            <a:r>
              <a:rPr lang="en-US" dirty="0"/>
              <a:t>. </a:t>
            </a:r>
          </a:p>
          <a:p>
            <a:pPr>
              <a:defRPr/>
            </a:pPr>
            <a:endParaRPr lang="en-US" dirty="0"/>
          </a:p>
          <a:p>
            <a:pPr>
              <a:defRPr/>
            </a:pPr>
            <a:r>
              <a:rPr lang="en-US" b="1" dirty="0"/>
              <a:t>List of Sample Questions </a:t>
            </a:r>
          </a:p>
          <a:p>
            <a:pPr>
              <a:defRPr/>
            </a:pPr>
            <a:r>
              <a:rPr lang="en-US" dirty="0"/>
              <a:t>Assuming your plan is going to start covering the women’s preventive health services without cost sharing, you might want to ask about a particular service you plan to use. For example: </a:t>
            </a:r>
          </a:p>
          <a:p>
            <a:pPr>
              <a:defRPr/>
            </a:pPr>
            <a:endParaRPr lang="en-US" dirty="0"/>
          </a:p>
          <a:p>
            <a:pPr>
              <a:defRPr/>
            </a:pPr>
            <a:r>
              <a:rPr lang="en-US" dirty="0"/>
              <a:t>o </a:t>
            </a:r>
            <a:r>
              <a:rPr lang="en-US" i="1" dirty="0"/>
              <a:t>Is it possible to find out if a specific birth control pill will be covered without a co-pay? </a:t>
            </a:r>
          </a:p>
          <a:p>
            <a:pPr>
              <a:defRPr/>
            </a:pPr>
            <a:r>
              <a:rPr lang="en-US" dirty="0"/>
              <a:t>o </a:t>
            </a:r>
            <a:r>
              <a:rPr lang="en-US" i="1" dirty="0"/>
              <a:t>What services associated with an IUD are covered? Can I go to any provider? </a:t>
            </a:r>
          </a:p>
          <a:p>
            <a:pPr>
              <a:defRPr/>
            </a:pPr>
            <a:endParaRPr lang="en-US" dirty="0"/>
          </a:p>
        </p:txBody>
      </p:sp>
      <p:sp>
        <p:nvSpPr>
          <p:cNvPr id="104452" name="Slide Number Placeholder 3"/>
          <p:cNvSpPr>
            <a:spLocks noGrp="1"/>
          </p:cNvSpPr>
          <p:nvPr>
            <p:ph type="sldNum" sz="quarter" idx="5"/>
          </p:nvPr>
        </p:nvSpPr>
        <p:spPr>
          <a:noFill/>
        </p:spPr>
        <p:txBody>
          <a:bodyPr/>
          <a:lstStyle/>
          <a:p>
            <a:fld id="{E9A20AF7-9099-4BD8-BDA7-E2A98EFBD182}" type="slidenum">
              <a:rPr lang="en-US" smtClean="0"/>
              <a:pPr/>
              <a:t>89</a:t>
            </a:fld>
            <a:endParaRPr lang="en-US" dirty="0"/>
          </a:p>
        </p:txBody>
      </p:sp>
    </p:spTree>
    <p:extLst>
      <p:ext uri="{BB962C8B-B14F-4D97-AF65-F5344CB8AC3E}">
        <p14:creationId xmlns:p14="http://schemas.microsoft.com/office/powerpoint/2010/main" val="18606956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many states,</a:t>
            </a:r>
            <a:r>
              <a:rPr lang="en-US" baseline="0" dirty="0"/>
              <a:t> Medicaid only covers EC for enrolled women with an Rx</a:t>
            </a:r>
          </a:p>
          <a:p>
            <a:r>
              <a:rPr lang="en-US" baseline="0" dirty="0"/>
              <a:t>Source:</a:t>
            </a:r>
          </a:p>
          <a:p>
            <a:r>
              <a:rPr lang="en-US" dirty="0"/>
              <a:t>http://prh.org/resources/emergency-contraception-a-practitioners-guide/</a:t>
            </a:r>
          </a:p>
          <a:p>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91</a:t>
            </a:fld>
            <a:endParaRPr lang="en-US" dirty="0"/>
          </a:p>
        </p:txBody>
      </p:sp>
    </p:spTree>
    <p:extLst>
      <p:ext uri="{BB962C8B-B14F-4D97-AF65-F5344CB8AC3E}">
        <p14:creationId xmlns:p14="http://schemas.microsoft.com/office/powerpoint/2010/main" val="1723204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105476" name="Slide Number Placeholder 3"/>
          <p:cNvSpPr>
            <a:spLocks noGrp="1"/>
          </p:cNvSpPr>
          <p:nvPr>
            <p:ph type="sldNum" sz="quarter" idx="5"/>
          </p:nvPr>
        </p:nvSpPr>
        <p:spPr>
          <a:noFill/>
        </p:spPr>
        <p:txBody>
          <a:bodyPr/>
          <a:lstStyle/>
          <a:p>
            <a:fld id="{C8FB24CF-21CC-484E-AC95-6D0340955ADD}" type="slidenum">
              <a:rPr lang="en-US" smtClean="0"/>
              <a:pPr/>
              <a:t>92</a:t>
            </a:fld>
            <a:endParaRPr lang="en-US" dirty="0"/>
          </a:p>
        </p:txBody>
      </p:sp>
    </p:spTree>
    <p:extLst>
      <p:ext uri="{BB962C8B-B14F-4D97-AF65-F5344CB8AC3E}">
        <p14:creationId xmlns:p14="http://schemas.microsoft.com/office/powerpoint/2010/main" val="2051934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a:ea typeface="ＭＳ Ｐゴシック" pitchFamily="34" charset="-128"/>
              </a:rPr>
              <a:t>The FDA did not list specific forms of ID that must be presented to verify a consumer’s age, and that decision is left to individual pharmacies. A driver’s license or passport is certainly sufficient, and other forms of ID, including ID issued by foreign governments, should be accepted as well. There is debate regarding whether school identification, especially from private schools, is a valid form of identification. Since public school IDs are government IDs, they are valid.</a:t>
            </a:r>
          </a:p>
          <a:p>
            <a:endParaRPr lang="en-US" dirty="0">
              <a:ea typeface="ＭＳ Ｐゴシック" pitchFamily="34" charset="-128"/>
            </a:endParaRPr>
          </a:p>
          <a:p>
            <a:r>
              <a:rPr lang="en-US" dirty="0">
                <a:ea typeface="ＭＳ Ｐゴシック" pitchFamily="34" charset="-128"/>
              </a:rPr>
              <a:t>Source: http://www.nwlc.org/resource/accessing-non-prescription-emergency-contraception-basics</a:t>
            </a:r>
          </a:p>
        </p:txBody>
      </p:sp>
      <p:sp>
        <p:nvSpPr>
          <p:cNvPr id="107524" name="Slide Number Placeholder 3"/>
          <p:cNvSpPr>
            <a:spLocks noGrp="1"/>
          </p:cNvSpPr>
          <p:nvPr>
            <p:ph type="sldNum" sz="quarter" idx="5"/>
          </p:nvPr>
        </p:nvSpPr>
        <p:spPr>
          <a:noFill/>
        </p:spPr>
        <p:txBody>
          <a:bodyPr/>
          <a:lstStyle/>
          <a:p>
            <a:fld id="{6B5C1706-21EE-45FD-A61B-159300C1B03C}" type="slidenum">
              <a:rPr lang="en-US" smtClean="0"/>
              <a:pPr/>
              <a:t>93</a:t>
            </a:fld>
            <a:endParaRPr lang="en-US" dirty="0"/>
          </a:p>
        </p:txBody>
      </p:sp>
    </p:spTree>
    <p:extLst>
      <p:ext uri="{BB962C8B-B14F-4D97-AF65-F5344CB8AC3E}">
        <p14:creationId xmlns:p14="http://schemas.microsoft.com/office/powerpoint/2010/main" val="32143962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D61166E-6CD6-4334-98AD-96B8C3451C14}" type="slidenum">
              <a:rPr lang="en-US" smtClean="0"/>
              <a:pPr/>
              <a:t>95</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a:ea typeface="ＭＳ Ｐゴシック" pitchFamily="34" charset="-128"/>
              </a:rPr>
              <a:t>Several studies have concluded that, while increased access to EC increases use of the medication, it does not increase the number of sexual partners or episodes of unprotected sex in adolescents or adult women.</a:t>
            </a:r>
          </a:p>
          <a:p>
            <a:pPr eaLnBrk="1" hangingPunct="1"/>
            <a:endParaRPr lang="en-US" dirty="0">
              <a:ea typeface="ＭＳ Ｐゴシック" pitchFamily="34" charset="-128"/>
            </a:endParaRPr>
          </a:p>
          <a:p>
            <a:pPr eaLnBrk="1" hangingPunct="1"/>
            <a:r>
              <a:rPr lang="en-US" dirty="0">
                <a:ea typeface="ＭＳ Ｐゴシック" pitchFamily="34" charset="-128"/>
              </a:rPr>
              <a:t>Sources:</a:t>
            </a:r>
          </a:p>
          <a:p>
            <a:pPr eaLnBrk="1" hangingPunct="1"/>
            <a:r>
              <a:rPr lang="en-US" dirty="0">
                <a:ea typeface="ＭＳ Ｐゴシック" pitchFamily="34" charset="-128"/>
              </a:rPr>
              <a:t>Harper CC, Cheong M, </a:t>
            </a:r>
            <a:r>
              <a:rPr lang="en-US" dirty="0" err="1">
                <a:ea typeface="ＭＳ Ｐゴシック" pitchFamily="34" charset="-128"/>
              </a:rPr>
              <a:t>Rocca</a:t>
            </a:r>
            <a:r>
              <a:rPr lang="en-US" dirty="0">
                <a:ea typeface="ＭＳ Ｐゴシック" pitchFamily="34" charset="-128"/>
              </a:rPr>
              <a:t> CH, </a:t>
            </a:r>
            <a:r>
              <a:rPr lang="en-US" dirty="0" err="1">
                <a:ea typeface="ＭＳ Ｐゴシック" pitchFamily="34" charset="-128"/>
              </a:rPr>
              <a:t>Darney</a:t>
            </a:r>
            <a:r>
              <a:rPr lang="en-US" dirty="0">
                <a:ea typeface="ＭＳ Ｐゴシック" pitchFamily="34" charset="-128"/>
              </a:rPr>
              <a:t> PD, </a:t>
            </a:r>
            <a:r>
              <a:rPr lang="en-US" dirty="0" err="1">
                <a:ea typeface="ＭＳ Ｐゴシック" pitchFamily="34" charset="-128"/>
              </a:rPr>
              <a:t>Raine</a:t>
            </a:r>
            <a:r>
              <a:rPr lang="en-US" dirty="0">
                <a:ea typeface="ＭＳ Ｐゴシック" pitchFamily="34" charset="-128"/>
              </a:rPr>
              <a:t> TR. The effect of increased access to emergency contraception among young adolescents. </a:t>
            </a:r>
            <a:r>
              <a:rPr lang="en-US" i="1" dirty="0" err="1">
                <a:ea typeface="ＭＳ Ｐゴシック" pitchFamily="34" charset="-128"/>
              </a:rPr>
              <a:t>Obstet</a:t>
            </a:r>
            <a:r>
              <a:rPr lang="en-US" i="1" dirty="0">
                <a:ea typeface="ＭＳ Ｐゴシック" pitchFamily="34" charset="-128"/>
              </a:rPr>
              <a:t> </a:t>
            </a:r>
            <a:r>
              <a:rPr lang="en-US" i="1" dirty="0" err="1">
                <a:ea typeface="ＭＳ Ｐゴシック" pitchFamily="34" charset="-128"/>
              </a:rPr>
              <a:t>Gynecol</a:t>
            </a:r>
            <a:r>
              <a:rPr lang="en-US" dirty="0">
                <a:ea typeface="ＭＳ Ｐゴシック" pitchFamily="34" charset="-128"/>
              </a:rPr>
              <a:t> 2005 Sep;106(3):483–91.</a:t>
            </a:r>
            <a:r>
              <a:rPr lang="en-US" dirty="0">
                <a:ea typeface="ＭＳ Ｐゴシック" pitchFamily="34" charset="-128"/>
                <a:hlinkClick r:id="rId3"/>
              </a:rPr>
              <a:t> </a:t>
            </a:r>
            <a:endParaRPr lang="en-US" dirty="0">
              <a:ea typeface="ＭＳ Ｐゴシック" pitchFamily="34" charset="-128"/>
            </a:endParaRPr>
          </a:p>
          <a:p>
            <a:pPr eaLnBrk="1" hangingPunct="1"/>
            <a:endParaRPr lang="en-US" dirty="0">
              <a:ea typeface="ＭＳ Ｐゴシック" pitchFamily="34" charset="-128"/>
            </a:endParaRPr>
          </a:p>
          <a:p>
            <a:pPr eaLnBrk="1" hangingPunct="1"/>
            <a:r>
              <a:rPr lang="en-US" dirty="0" err="1">
                <a:ea typeface="ＭＳ Ｐゴシック" pitchFamily="34" charset="-128"/>
              </a:rPr>
              <a:t>Raine</a:t>
            </a:r>
            <a:r>
              <a:rPr lang="en-US" dirty="0">
                <a:ea typeface="ＭＳ Ｐゴシック" pitchFamily="34" charset="-128"/>
              </a:rPr>
              <a:t> TR, Harper CC, </a:t>
            </a:r>
            <a:r>
              <a:rPr lang="en-US" dirty="0" err="1">
                <a:ea typeface="ＭＳ Ｐゴシック" pitchFamily="34" charset="-128"/>
              </a:rPr>
              <a:t>Rocca</a:t>
            </a:r>
            <a:r>
              <a:rPr lang="en-US" dirty="0">
                <a:ea typeface="ＭＳ Ｐゴシック" pitchFamily="34" charset="-128"/>
              </a:rPr>
              <a:t> CH, et al., Direct access to emergency contraception through pharmacies and effect on unintended pregnancy and STIs: a randomized controlled trial. </a:t>
            </a:r>
            <a:r>
              <a:rPr lang="en-US" i="1" dirty="0">
                <a:ea typeface="ＭＳ Ｐゴシック" pitchFamily="34" charset="-128"/>
              </a:rPr>
              <a:t>JAMA</a:t>
            </a:r>
            <a:r>
              <a:rPr lang="en-US" dirty="0">
                <a:ea typeface="ＭＳ Ｐゴシック" pitchFamily="34" charset="-128"/>
              </a:rPr>
              <a:t> 2005 Jan 5;293(1):54–62.</a:t>
            </a:r>
            <a:r>
              <a:rPr lang="en-US" dirty="0">
                <a:ea typeface="ＭＳ Ｐゴシック" pitchFamily="34" charset="-128"/>
                <a:hlinkClick r:id="rId4"/>
              </a:rPr>
              <a:t> </a:t>
            </a:r>
            <a:endParaRPr lang="en-US" dirty="0">
              <a:ea typeface="ＭＳ Ｐゴシック" pitchFamily="34" charset="-128"/>
            </a:endParaRPr>
          </a:p>
          <a:p>
            <a:pPr eaLnBrk="1" hangingPunct="1"/>
            <a:endParaRPr lang="en-US" dirty="0">
              <a:ea typeface="ＭＳ Ｐゴシック" pitchFamily="34" charset="-128"/>
            </a:endParaRPr>
          </a:p>
          <a:p>
            <a:pPr eaLnBrk="1" hangingPunct="1"/>
            <a:r>
              <a:rPr lang="en-US" dirty="0">
                <a:ea typeface="ＭＳ Ｐゴシック" pitchFamily="34" charset="-128"/>
              </a:rPr>
              <a:t>Gold MA, Wolford JE, Smith KA, Parker AM. The effects of advance provision of emergency contraception on adolescent women's sexual and contraceptive behaviors. </a:t>
            </a:r>
            <a:r>
              <a:rPr lang="en-US" i="1" dirty="0">
                <a:ea typeface="ＭＳ Ｐゴシック" pitchFamily="34" charset="-128"/>
              </a:rPr>
              <a:t>J </a:t>
            </a:r>
            <a:r>
              <a:rPr lang="en-US" i="1" dirty="0" err="1">
                <a:ea typeface="ＭＳ Ｐゴシック" pitchFamily="34" charset="-128"/>
              </a:rPr>
              <a:t>Pediatr</a:t>
            </a:r>
            <a:r>
              <a:rPr lang="en-US" i="1" dirty="0">
                <a:ea typeface="ＭＳ Ｐゴシック" pitchFamily="34" charset="-128"/>
              </a:rPr>
              <a:t> </a:t>
            </a:r>
            <a:r>
              <a:rPr lang="en-US" i="1" dirty="0" err="1">
                <a:ea typeface="ＭＳ Ｐゴシック" pitchFamily="34" charset="-128"/>
              </a:rPr>
              <a:t>Adolesc</a:t>
            </a:r>
            <a:r>
              <a:rPr lang="en-US" i="1" dirty="0">
                <a:ea typeface="ＭＳ Ｐゴシック" pitchFamily="34" charset="-128"/>
              </a:rPr>
              <a:t> </a:t>
            </a:r>
            <a:r>
              <a:rPr lang="en-US" i="1" dirty="0" err="1">
                <a:ea typeface="ＭＳ Ｐゴシック" pitchFamily="34" charset="-128"/>
              </a:rPr>
              <a:t>Gynecol</a:t>
            </a:r>
            <a:r>
              <a:rPr lang="en-US" i="1" dirty="0">
                <a:ea typeface="ＭＳ Ｐゴシック" pitchFamily="34" charset="-128"/>
              </a:rPr>
              <a:t> </a:t>
            </a:r>
            <a:r>
              <a:rPr lang="en-US" dirty="0">
                <a:ea typeface="ＭＳ Ｐゴシック" pitchFamily="34" charset="-128"/>
              </a:rPr>
              <a:t>2004 Apr;17(2):87–96.</a:t>
            </a:r>
            <a:r>
              <a:rPr lang="en-US" dirty="0">
                <a:ea typeface="ＭＳ Ｐゴシック" pitchFamily="34" charset="-128"/>
                <a:hlinkClick r:id="rId5"/>
              </a:rPr>
              <a:t> </a:t>
            </a:r>
            <a:endParaRPr lang="en-US" dirty="0">
              <a:ea typeface="ＭＳ Ｐゴシック" pitchFamily="34" charset="-128"/>
            </a:endParaRPr>
          </a:p>
          <a:p>
            <a:pPr eaLnBrk="1" hangingPunct="1"/>
            <a:endParaRPr lang="en-US" dirty="0">
              <a:ea typeface="ＭＳ Ｐゴシック" pitchFamily="34" charset="-128"/>
            </a:endParaRPr>
          </a:p>
          <a:p>
            <a:pPr eaLnBrk="1" hangingPunct="1"/>
            <a:r>
              <a:rPr lang="en-US" dirty="0">
                <a:ea typeface="ＭＳ Ｐゴシック" pitchFamily="34" charset="-128"/>
              </a:rPr>
              <a:t>Polis CB, Grimes DA, Schaffer K, Blanchard K, </a:t>
            </a:r>
            <a:r>
              <a:rPr lang="en-US" dirty="0" err="1">
                <a:ea typeface="ＭＳ Ｐゴシック" pitchFamily="34" charset="-128"/>
              </a:rPr>
              <a:t>Glasier</a:t>
            </a:r>
            <a:r>
              <a:rPr lang="en-US" dirty="0">
                <a:ea typeface="ＭＳ Ｐゴシック" pitchFamily="34" charset="-128"/>
              </a:rPr>
              <a:t> A, Harper C. Advance provision of emergency contraception for pregnancy prevention. </a:t>
            </a:r>
            <a:r>
              <a:rPr lang="en-US" i="1" dirty="0">
                <a:ea typeface="ＭＳ Ｐゴシック" pitchFamily="34" charset="-128"/>
              </a:rPr>
              <a:t>Cochrane Database of Systematic Reviews 2007, Issue 2. Art. No.: CD005497. DOI: </a:t>
            </a:r>
            <a:r>
              <a:rPr lang="en-US" dirty="0">
                <a:ea typeface="ＭＳ Ｐゴシック" pitchFamily="34" charset="-128"/>
              </a:rPr>
              <a:t>10.1002/14651858.CD005497.pub2.</a:t>
            </a:r>
          </a:p>
          <a:p>
            <a:pPr eaLnBrk="1" hangingPunct="1"/>
            <a:endParaRPr lang="en-US" b="1" dirty="0">
              <a:ea typeface="ＭＳ Ｐゴシック" pitchFamily="34" charset="-128"/>
            </a:endParaRPr>
          </a:p>
          <a:p>
            <a:pPr eaLnBrk="1" hangingPunct="1"/>
            <a:endParaRPr lang="en-US" dirty="0">
              <a:ea typeface="ＭＳ Ｐゴシック" pitchFamily="34" charset="-128"/>
            </a:endParaRPr>
          </a:p>
        </p:txBody>
      </p:sp>
    </p:spTree>
    <p:extLst>
      <p:ext uri="{BB962C8B-B14F-4D97-AF65-F5344CB8AC3E}">
        <p14:creationId xmlns:p14="http://schemas.microsoft.com/office/powerpoint/2010/main" val="2696041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AFF88246-1CAD-4ED3-8307-C772EF5FB059}" type="slidenum">
              <a:rPr lang="en-US"/>
              <a:pPr/>
              <a:t>96</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a:t>Source: </a:t>
            </a:r>
          </a:p>
          <a:p>
            <a:pPr eaLnBrk="1" hangingPunct="1"/>
            <a:r>
              <a:rPr lang="en-US"/>
              <a:t>Gold MA, Wolford JE, Smith KA, Parker AM. The effects of advance provision of emergency contraception on adolescent women's sexual and contraceptive behaviors. </a:t>
            </a:r>
            <a:r>
              <a:rPr lang="en-US" i="1"/>
              <a:t>J Pediatr Adolesc Gynecol</a:t>
            </a:r>
            <a:r>
              <a:rPr lang="en-US"/>
              <a:t> 2004 Apr;17(2):87–96. </a:t>
            </a:r>
          </a:p>
        </p:txBody>
      </p:sp>
    </p:spTree>
    <p:extLst>
      <p:ext uri="{BB962C8B-B14F-4D97-AF65-F5344CB8AC3E}">
        <p14:creationId xmlns:p14="http://schemas.microsoft.com/office/powerpoint/2010/main" val="384126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92CF008-277A-4560-8B47-731DF3C7A8F0}" type="slidenum">
              <a:rPr lang="en-US"/>
              <a:pPr/>
              <a:t>9</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94453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48E47E10-BD30-4058-BA7F-7167BEA3CDCD}" type="slidenum">
              <a:rPr lang="en-US" smtClean="0"/>
              <a:pPr/>
              <a:t>97</a:t>
            </a:fld>
            <a:endParaRPr lang="en-US" dirty="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lIns="91573" tIns="45786" rIns="91573" bIns="45786"/>
          <a:lstStyle/>
          <a:p>
            <a:pPr eaLnBrk="1" hangingPunct="1"/>
            <a:r>
              <a:rPr lang="en-US" sz="600" dirty="0">
                <a:cs typeface="Arial" pitchFamily="34" charset="0"/>
              </a:rPr>
              <a:t>Who should get advanced provision? </a:t>
            </a:r>
            <a:r>
              <a:rPr lang="en-US" baseline="0" dirty="0"/>
              <a:t>(really anyone, since teens DC methods all the time)</a:t>
            </a:r>
            <a:endParaRPr lang="en-US" dirty="0"/>
          </a:p>
          <a:p>
            <a:pPr marL="801312" lvl="2" indent="-403836" fontAlgn="auto">
              <a:spcBef>
                <a:spcPts val="601"/>
              </a:spcBef>
              <a:spcAft>
                <a:spcPts val="601"/>
              </a:spcAft>
              <a:buClr>
                <a:schemeClr val="tx2"/>
              </a:buClr>
              <a:buFont typeface="Wingdings" pitchFamily="2" charset="2"/>
              <a:buChar char=""/>
              <a:defRPr/>
            </a:pPr>
            <a:r>
              <a:rPr lang="en-US" sz="2300" dirty="0">
                <a:latin typeface="Gill Sans MT" pitchFamily="34" charset="0"/>
                <a:cs typeface="Arial" charset="0"/>
              </a:rPr>
              <a:t>Initiating contraception</a:t>
            </a:r>
          </a:p>
          <a:p>
            <a:pPr marL="1373678" lvl="3" indent="-564416" fontAlgn="auto">
              <a:spcBef>
                <a:spcPts val="601"/>
              </a:spcBef>
              <a:spcAft>
                <a:spcPts val="601"/>
              </a:spcAft>
              <a:buClr>
                <a:schemeClr val="tx2"/>
              </a:buClr>
              <a:buFont typeface="Wingdings" pitchFamily="2" charset="2"/>
              <a:buChar char=""/>
              <a:defRPr/>
            </a:pPr>
            <a:r>
              <a:rPr lang="en-US" sz="2300" dirty="0">
                <a:latin typeface="Gill Sans MT" pitchFamily="34" charset="0"/>
                <a:cs typeface="Arial" charset="0"/>
              </a:rPr>
              <a:t>If condoms are not used during first week of Quick Start </a:t>
            </a:r>
          </a:p>
          <a:p>
            <a:pPr marL="1373678" lvl="3" indent="-564416" fontAlgn="auto">
              <a:spcBef>
                <a:spcPts val="601"/>
              </a:spcBef>
              <a:spcAft>
                <a:spcPts val="601"/>
              </a:spcAft>
              <a:buClr>
                <a:schemeClr val="tx2"/>
              </a:buClr>
              <a:buFont typeface="Wingdings" pitchFamily="2" charset="2"/>
              <a:buChar char=""/>
              <a:defRPr/>
            </a:pPr>
            <a:r>
              <a:rPr lang="en-US" sz="2300" dirty="0">
                <a:latin typeface="Gill Sans MT" pitchFamily="34" charset="0"/>
                <a:cs typeface="Arial" charset="0"/>
              </a:rPr>
              <a:t>In case of contraceptive use error at any time </a:t>
            </a:r>
          </a:p>
          <a:p>
            <a:pPr marL="801312" lvl="2" indent="-403836" fontAlgn="auto">
              <a:spcBef>
                <a:spcPts val="601"/>
              </a:spcBef>
              <a:spcAft>
                <a:spcPts val="601"/>
              </a:spcAft>
              <a:buClr>
                <a:schemeClr val="tx2"/>
              </a:buClr>
              <a:buFont typeface="Wingdings" pitchFamily="2" charset="2"/>
              <a:buChar char=""/>
              <a:defRPr/>
            </a:pPr>
            <a:r>
              <a:rPr lang="en-US" sz="2300" dirty="0">
                <a:latin typeface="Gill Sans MT" pitchFamily="34" charset="0"/>
                <a:cs typeface="Arial" charset="0"/>
              </a:rPr>
              <a:t>Not ready to initiate routine contraception but sexually active or considering sex</a:t>
            </a:r>
          </a:p>
          <a:p>
            <a:pPr marL="801312" lvl="2" indent="-403836" fontAlgn="auto">
              <a:spcBef>
                <a:spcPts val="601"/>
              </a:spcBef>
              <a:spcAft>
                <a:spcPts val="601"/>
              </a:spcAft>
              <a:buClr>
                <a:schemeClr val="tx2"/>
              </a:buClr>
              <a:buFont typeface="Wingdings" pitchFamily="2" charset="2"/>
              <a:buChar char=""/>
              <a:defRPr/>
            </a:pPr>
            <a:r>
              <a:rPr lang="en-US" sz="2300" dirty="0">
                <a:latin typeface="Gill Sans MT" pitchFamily="34" charset="0"/>
                <a:cs typeface="Arial" charset="0"/>
              </a:rPr>
              <a:t>Using condoms and/or EC as their primary method of contraception</a:t>
            </a:r>
            <a:endParaRPr lang="en-US" sz="600" dirty="0">
              <a:cs typeface="Arial" pitchFamily="34" charset="0"/>
            </a:endParaRPr>
          </a:p>
          <a:p>
            <a:pPr marL="699889" lvl="1" indent="-233296" eaLnBrk="1" hangingPunct="1">
              <a:lnSpc>
                <a:spcPct val="60000"/>
              </a:lnSpc>
              <a:buFontTx/>
              <a:buChar char="•"/>
            </a:pPr>
            <a:r>
              <a:rPr lang="en-US" sz="600" dirty="0">
                <a:cs typeface="Arial" pitchFamily="34" charset="0"/>
              </a:rPr>
              <a:t>  ADVANCE PROVISON OF EC IS IMPORTANT: does not increase risk taking behavior</a:t>
            </a:r>
          </a:p>
          <a:p>
            <a:pPr eaLnBrk="1" hangingPunct="1"/>
            <a:endParaRPr lang="en-US" dirty="0"/>
          </a:p>
          <a:p>
            <a:pPr eaLnBrk="1" hangingPunct="1"/>
            <a:endParaRPr lang="en-US" dirty="0"/>
          </a:p>
          <a:p>
            <a:pPr eaLnBrk="1" hangingPunct="1">
              <a:buFontTx/>
              <a:buChar char="•"/>
            </a:pPr>
            <a:endParaRPr lang="en-US" dirty="0"/>
          </a:p>
        </p:txBody>
      </p:sp>
    </p:spTree>
    <p:extLst>
      <p:ext uri="{BB962C8B-B14F-4D97-AF65-F5344CB8AC3E}">
        <p14:creationId xmlns:p14="http://schemas.microsoft.com/office/powerpoint/2010/main" val="13485413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Sources:</a:t>
            </a:r>
          </a:p>
          <a:p>
            <a:r>
              <a:rPr lang="en-US" sz="1200" kern="1200" baseline="0" dirty="0">
                <a:solidFill>
                  <a:schemeClr val="tx1"/>
                </a:solidFill>
                <a:ea typeface="ＭＳ Ｐゴシック" charset="-128"/>
                <a:cs typeface="ＭＳ Ｐゴシック" charset="-128"/>
              </a:rPr>
              <a:t>1. American Medical Association. Access to emergency contraception. Policy of the House of Delegates, H-75.985; 2002 https://ssl3.ama-assn.org/apps/ecomm/PolicyFinderForm.pl?site=www.ama-assn.org&amp;uri=%2fresources%2fhtml%2fPolicyFinder%2fpolicyfiles%2fHnE%2fH-75.985.HTM. Accessed March 19, 2014 </a:t>
            </a:r>
          </a:p>
          <a:p>
            <a:r>
              <a:rPr lang="en-US" sz="1200" kern="1200" baseline="0" dirty="0">
                <a:solidFill>
                  <a:schemeClr val="tx1"/>
                </a:solidFill>
                <a:ea typeface="ＭＳ Ｐゴシック" charset="-128"/>
                <a:cs typeface="ＭＳ Ｐゴシック" charset="-128"/>
              </a:rPr>
              <a:t>2. American College of Obstetricians and Gynecologists. </a:t>
            </a:r>
            <a:r>
              <a:rPr lang="en-US" sz="1200" i="1" kern="1200" baseline="0" dirty="0">
                <a:solidFill>
                  <a:schemeClr val="tx1"/>
                </a:solidFill>
                <a:ea typeface="ＭＳ Ｐゴシック" charset="-128"/>
                <a:cs typeface="ＭＳ Ｐゴシック" charset="-128"/>
              </a:rPr>
              <a:t>Emergency Contraception. ACOG Practice Bulletin, Number 69. Washington, DC: </a:t>
            </a:r>
          </a:p>
          <a:p>
            <a:r>
              <a:rPr lang="en-US" sz="1200" kern="1200" baseline="0" dirty="0">
                <a:solidFill>
                  <a:schemeClr val="tx1"/>
                </a:solidFill>
                <a:ea typeface="ＭＳ Ｐゴシック" charset="-128"/>
                <a:cs typeface="ＭＳ Ｐゴシック" charset="-128"/>
              </a:rPr>
              <a:t>3. American Academy of Pediatrics, Committee on Adolescence. Emergency contraception. </a:t>
            </a:r>
            <a:r>
              <a:rPr lang="en-US" sz="1200" i="1" kern="1200" baseline="0" dirty="0">
                <a:solidFill>
                  <a:schemeClr val="tx1"/>
                </a:solidFill>
                <a:ea typeface="ＭＳ Ｐゴシック" charset="-128"/>
                <a:cs typeface="ＭＳ Ｐゴシック" charset="-128"/>
              </a:rPr>
              <a:t>Pediatrics </a:t>
            </a:r>
            <a:r>
              <a:rPr lang="en-US" sz="1200" i="0" kern="1200" baseline="0" dirty="0">
                <a:solidFill>
                  <a:schemeClr val="tx1"/>
                </a:solidFill>
                <a:ea typeface="ＭＳ Ｐゴシック" charset="-128"/>
                <a:cs typeface="ＭＳ Ｐゴシック" charset="-128"/>
              </a:rPr>
              <a:t>2005;116:1026–1035. </a:t>
            </a:r>
          </a:p>
          <a:p>
            <a:r>
              <a:rPr lang="en-US" sz="1200" kern="1200" baseline="0" dirty="0">
                <a:solidFill>
                  <a:schemeClr val="tx1"/>
                </a:solidFill>
                <a:ea typeface="ＭＳ Ｐゴシック" charset="-128"/>
                <a:cs typeface="ＭＳ Ｐゴシック" charset="-128"/>
              </a:rPr>
              <a:t>4. Gold MA, </a:t>
            </a:r>
            <a:r>
              <a:rPr lang="en-US" sz="1200" kern="1200" baseline="0" dirty="0" err="1">
                <a:solidFill>
                  <a:schemeClr val="tx1"/>
                </a:solidFill>
                <a:ea typeface="ＭＳ Ｐゴシック" charset="-128"/>
                <a:cs typeface="ＭＳ Ｐゴシック" charset="-128"/>
              </a:rPr>
              <a:t>Sucato</a:t>
            </a:r>
            <a:r>
              <a:rPr lang="en-US" sz="1200" kern="1200" baseline="0" dirty="0">
                <a:solidFill>
                  <a:schemeClr val="tx1"/>
                </a:solidFill>
                <a:ea typeface="ＭＳ Ｐゴシック" charset="-128"/>
                <a:cs typeface="ＭＳ Ｐゴシック" charset="-128"/>
              </a:rPr>
              <a:t> GS, Conard LA, </a:t>
            </a:r>
            <a:r>
              <a:rPr lang="en-US" sz="1200" kern="1200" baseline="0" dirty="0" err="1">
                <a:solidFill>
                  <a:schemeClr val="tx1"/>
                </a:solidFill>
                <a:ea typeface="ＭＳ Ｐゴシック" charset="-128"/>
                <a:cs typeface="ＭＳ Ｐゴシック" charset="-128"/>
              </a:rPr>
              <a:t>Hillard</a:t>
            </a:r>
            <a:r>
              <a:rPr lang="en-US" sz="1200" kern="1200" baseline="0" dirty="0">
                <a:solidFill>
                  <a:schemeClr val="tx1"/>
                </a:solidFill>
                <a:ea typeface="ＭＳ Ｐゴシック" charset="-128"/>
                <a:cs typeface="ＭＳ Ｐゴシック" charset="-128"/>
              </a:rPr>
              <a:t> PJ, Society for Adolescent Medicine. Provision of emergency contraception to adolescents: position paper of the Society for Adolescent Medicine. </a:t>
            </a:r>
            <a:r>
              <a:rPr lang="en-US" sz="1200" i="1" kern="1200" baseline="0" dirty="0">
                <a:solidFill>
                  <a:schemeClr val="tx1"/>
                </a:solidFill>
                <a:ea typeface="ＭＳ Ｐゴシック" charset="-128"/>
                <a:cs typeface="ＭＳ Ｐゴシック" charset="-128"/>
              </a:rPr>
              <a:t>J </a:t>
            </a:r>
            <a:r>
              <a:rPr lang="en-US" sz="1200" i="1" kern="1200" baseline="0" dirty="0" err="1">
                <a:solidFill>
                  <a:schemeClr val="tx1"/>
                </a:solidFill>
                <a:ea typeface="ＭＳ Ｐゴシック" charset="-128"/>
                <a:cs typeface="ＭＳ Ｐゴシック" charset="-128"/>
              </a:rPr>
              <a:t>Adolesc</a:t>
            </a:r>
            <a:r>
              <a:rPr lang="en-US" sz="1200" i="1" kern="1200" baseline="0" dirty="0">
                <a:solidFill>
                  <a:schemeClr val="tx1"/>
                </a:solidFill>
                <a:ea typeface="ＭＳ Ｐゴシック" charset="-128"/>
                <a:cs typeface="ＭＳ Ｐゴシック" charset="-128"/>
              </a:rPr>
              <a:t> Health. </a:t>
            </a:r>
            <a:r>
              <a:rPr lang="en-US" sz="1200" i="0" kern="1200" baseline="0" dirty="0">
                <a:solidFill>
                  <a:schemeClr val="tx1"/>
                </a:solidFill>
                <a:ea typeface="ＭＳ Ｐゴシック" charset="-128"/>
                <a:cs typeface="ＭＳ Ｐゴシック" charset="-128"/>
              </a:rPr>
              <a:t>2004;35:67–70. </a:t>
            </a:r>
          </a:p>
          <a:p>
            <a:r>
              <a:rPr lang="en-US" sz="1200" kern="1200" baseline="0" dirty="0">
                <a:solidFill>
                  <a:schemeClr val="tx1"/>
                </a:solidFill>
                <a:ea typeface="ＭＳ Ｐゴシック" charset="-128"/>
                <a:cs typeface="ＭＳ Ｐゴシック" charset="-128"/>
              </a:rPr>
              <a:t>5. </a:t>
            </a:r>
            <a:r>
              <a:rPr lang="en-US" sz="1200" kern="1200" baseline="0" dirty="0" err="1">
                <a:solidFill>
                  <a:schemeClr val="tx1"/>
                </a:solidFill>
                <a:ea typeface="ＭＳ Ｐゴシック" charset="-128"/>
                <a:cs typeface="ＭＳ Ｐゴシック" charset="-128"/>
              </a:rPr>
              <a:t>Weismiller</a:t>
            </a:r>
            <a:r>
              <a:rPr lang="en-US" sz="1200" kern="1200" baseline="0" dirty="0">
                <a:solidFill>
                  <a:schemeClr val="tx1"/>
                </a:solidFill>
                <a:ea typeface="ＭＳ Ｐゴシック" charset="-128"/>
                <a:cs typeface="ＭＳ Ｐゴシック" charset="-128"/>
              </a:rPr>
              <a:t> DG. Emergency contraception. </a:t>
            </a:r>
            <a:r>
              <a:rPr lang="en-US" sz="1200" i="1" kern="1200" baseline="0" dirty="0">
                <a:solidFill>
                  <a:schemeClr val="tx1"/>
                </a:solidFill>
                <a:ea typeface="ＭＳ Ｐゴシック" charset="-128"/>
                <a:cs typeface="ＭＳ Ｐゴシック" charset="-128"/>
              </a:rPr>
              <a:t>Am </a:t>
            </a:r>
            <a:r>
              <a:rPr lang="en-US" sz="1200" i="1" kern="1200" baseline="0" dirty="0" err="1">
                <a:solidFill>
                  <a:schemeClr val="tx1"/>
                </a:solidFill>
                <a:ea typeface="ＭＳ Ｐゴシック" charset="-128"/>
                <a:cs typeface="ＭＳ Ｐゴシック" charset="-128"/>
              </a:rPr>
              <a:t>Fam</a:t>
            </a:r>
            <a:r>
              <a:rPr lang="en-US" sz="1200" i="1" kern="1200" baseline="0" dirty="0">
                <a:solidFill>
                  <a:schemeClr val="tx1"/>
                </a:solidFill>
                <a:ea typeface="ＭＳ Ｐゴシック" charset="-128"/>
                <a:cs typeface="ＭＳ Ｐゴシック" charset="-128"/>
              </a:rPr>
              <a:t> Physician. </a:t>
            </a:r>
            <a:r>
              <a:rPr lang="en-US" sz="1200" i="0" kern="1200" baseline="0" dirty="0">
                <a:solidFill>
                  <a:schemeClr val="tx1"/>
                </a:solidFill>
                <a:ea typeface="ＭＳ Ｐゴシック" charset="-128"/>
                <a:cs typeface="ＭＳ Ｐゴシック" charset="-128"/>
              </a:rPr>
              <a:t>2004;70:707–714. </a:t>
            </a:r>
          </a:p>
          <a:p>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98</a:t>
            </a:fld>
            <a:endParaRPr lang="en-US" dirty="0"/>
          </a:p>
        </p:txBody>
      </p:sp>
    </p:spTree>
    <p:extLst>
      <p:ext uri="{BB962C8B-B14F-4D97-AF65-F5344CB8AC3E}">
        <p14:creationId xmlns:p14="http://schemas.microsoft.com/office/powerpoint/2010/main" val="11743527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99</a:t>
            </a:fld>
            <a:endParaRPr lang="en-US" dirty="0"/>
          </a:p>
        </p:txBody>
      </p:sp>
    </p:spTree>
    <p:extLst>
      <p:ext uri="{BB962C8B-B14F-4D97-AF65-F5344CB8AC3E}">
        <p14:creationId xmlns:p14="http://schemas.microsoft.com/office/powerpoint/2010/main" val="8966628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RHTP, ASEC, American College</a:t>
            </a:r>
            <a:r>
              <a:rPr lang="en-US" baseline="0" dirty="0"/>
              <a:t> of Clinical Pharmacy Women’s Health Practice &amp; Research Network </a:t>
            </a:r>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100</a:t>
            </a:fld>
            <a:endParaRPr lang="en-US" dirty="0"/>
          </a:p>
        </p:txBody>
      </p:sp>
    </p:spTree>
    <p:extLst>
      <p:ext uri="{BB962C8B-B14F-4D97-AF65-F5344CB8AC3E}">
        <p14:creationId xmlns:p14="http://schemas.microsoft.com/office/powerpoint/2010/main" val="32378725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10329ADB-4EA9-4C77-976C-3D28019A7A4A}" type="slidenum">
              <a:rPr lang="en-US"/>
              <a:pPr/>
              <a:t>101</a:t>
            </a:fld>
            <a:endParaRPr lang="en-US"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a:t>Source:</a:t>
            </a:r>
          </a:p>
          <a:p>
            <a:pPr eaLnBrk="1" hangingPunct="1"/>
            <a:r>
              <a:rPr lang="en-US"/>
              <a:t>Raine TR, Harper CC, Rocca CH, et al., Direct access to emergency contraception through pharmacies and effect on unintended pregnancy and STIs: a randomized controlled trial. </a:t>
            </a:r>
            <a:r>
              <a:rPr lang="en-US" i="1"/>
              <a:t>JAMA</a:t>
            </a:r>
            <a:r>
              <a:rPr lang="en-US"/>
              <a:t> 2005 Jan 5;293(1):54–62. </a:t>
            </a:r>
          </a:p>
          <a:p>
            <a:pPr eaLnBrk="1" hangingPunct="1"/>
            <a:endParaRPr lang="en-US"/>
          </a:p>
        </p:txBody>
      </p:sp>
    </p:spTree>
    <p:extLst>
      <p:ext uri="{BB962C8B-B14F-4D97-AF65-F5344CB8AC3E}">
        <p14:creationId xmlns:p14="http://schemas.microsoft.com/office/powerpoint/2010/main" val="1928262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3300" dirty="0"/>
              <a:t>Most importantly, it was a call from primarily women saying that advances in female’s sexual and reproductive health had reached a plateau. </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6C045-D666-43F1-B51D-358476F01213}" type="slidenum">
              <a:rPr lang="en-US">
                <a:solidFill>
                  <a:prstClr val="black"/>
                </a:solidFill>
              </a:rPr>
              <a:pPr fontAlgn="base">
                <a:spcBef>
                  <a:spcPct val="0"/>
                </a:spcBef>
                <a:spcAft>
                  <a:spcPct val="0"/>
                </a:spcAft>
              </a:pPr>
              <a:t>103</a:t>
            </a:fld>
            <a:endParaRPr lang="en-US" dirty="0">
              <a:solidFill>
                <a:prstClr val="black"/>
              </a:solidFill>
            </a:endParaRPr>
          </a:p>
        </p:txBody>
      </p:sp>
    </p:spTree>
    <p:extLst>
      <p:ext uri="{BB962C8B-B14F-4D97-AF65-F5344CB8AC3E}">
        <p14:creationId xmlns:p14="http://schemas.microsoft.com/office/powerpoint/2010/main" val="23056644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704">
              <a:defRPr/>
            </a:pPr>
            <a:r>
              <a:rPr lang="en-US" sz="2000" b="0" dirty="0">
                <a:latin typeface="Times New Roman" pitchFamily="18" charset="0"/>
                <a:cs typeface="Times New Roman" pitchFamily="18" charset="0"/>
              </a:rPr>
              <a:t>Only concerns about female user side effects predicted a decreased willingness to buy EC among men</a:t>
            </a:r>
          </a:p>
          <a:p>
            <a:endParaRPr lang="en-US" dirty="0"/>
          </a:p>
        </p:txBody>
      </p:sp>
      <p:sp>
        <p:nvSpPr>
          <p:cNvPr id="4" name="Slide Number Placeholder 3"/>
          <p:cNvSpPr>
            <a:spLocks noGrp="1"/>
          </p:cNvSpPr>
          <p:nvPr>
            <p:ph type="sldNum" sz="quarter" idx="10"/>
          </p:nvPr>
        </p:nvSpPr>
        <p:spPr/>
        <p:txBody>
          <a:bodyPr/>
          <a:lstStyle/>
          <a:p>
            <a:fld id="{AA5D4A82-FA89-4B46-A2F3-2B40227A9885}" type="slidenum">
              <a:rPr lang="en-US" smtClean="0"/>
              <a:pPr/>
              <a:t>104</a:t>
            </a:fld>
            <a:endParaRPr lang="en-US" dirty="0"/>
          </a:p>
        </p:txBody>
      </p:sp>
    </p:spTree>
    <p:extLst>
      <p:ext uri="{BB962C8B-B14F-4D97-AF65-F5344CB8AC3E}">
        <p14:creationId xmlns:p14="http://schemas.microsoft.com/office/powerpoint/2010/main" val="39687164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Bell, David L., Camacho, Elvis J., Velasquez, Andrew B. Male access to emergency contraception in pharmacies: a mystery shopper survey. </a:t>
            </a:r>
            <a:r>
              <a:rPr lang="en-US" i="1" dirty="0"/>
              <a:t>Contraception</a:t>
            </a:r>
            <a:r>
              <a:rPr lang="en-US" dirty="0"/>
              <a:t> 90 (2014)</a:t>
            </a:r>
            <a:r>
              <a:rPr lang="en-US" baseline="0" dirty="0"/>
              <a:t> 413–215. </a:t>
            </a:r>
            <a:endParaRPr lang="en-US" dirty="0"/>
          </a:p>
        </p:txBody>
      </p:sp>
      <p:sp>
        <p:nvSpPr>
          <p:cNvPr id="4" name="Slide Number Placeholder 3"/>
          <p:cNvSpPr>
            <a:spLocks noGrp="1"/>
          </p:cNvSpPr>
          <p:nvPr>
            <p:ph type="sldNum" sz="quarter" idx="10"/>
          </p:nvPr>
        </p:nvSpPr>
        <p:spPr/>
        <p:txBody>
          <a:bodyPr/>
          <a:lstStyle/>
          <a:p>
            <a:pPr>
              <a:defRPr/>
            </a:pPr>
            <a:fld id="{9181C413-F1D5-468B-AEF9-5A4747ECB0A4}" type="slidenum">
              <a:rPr lang="en-US" smtClean="0"/>
              <a:pPr>
                <a:defRPr/>
              </a:pPr>
              <a:t>107</a:t>
            </a:fld>
            <a:endParaRPr lang="en-US" dirty="0"/>
          </a:p>
        </p:txBody>
      </p:sp>
    </p:spTree>
    <p:extLst>
      <p:ext uri="{BB962C8B-B14F-4D97-AF65-F5344CB8AC3E}">
        <p14:creationId xmlns:p14="http://schemas.microsoft.com/office/powerpoint/2010/main" val="23779360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marL="0" indent="0">
              <a:buFontTx/>
              <a:buNone/>
            </a:pPr>
            <a:r>
              <a:rPr lang="en-US" dirty="0">
                <a:ea typeface="ＭＳ Ｐゴシック" pitchFamily="34" charset="-128"/>
              </a:rPr>
              <a:t>Not Again: Two More Pharmacies Refuse to Sell Emergency Contraception to Men—ACLU BLOG OF RIGHTS. March 12, 2012.</a:t>
            </a:r>
          </a:p>
          <a:p>
            <a:pPr marL="231775" indent="-231775">
              <a:buFontTx/>
              <a:buAutoNum type="arabicParenR"/>
            </a:pPr>
            <a:endParaRPr lang="en-US" dirty="0">
              <a:ea typeface="ＭＳ Ｐゴシック" pitchFamily="34" charset="-128"/>
            </a:endParaRPr>
          </a:p>
          <a:p>
            <a:pPr marL="231775" indent="-231775">
              <a:buFontTx/>
              <a:buAutoNum type="arabicParenR"/>
            </a:pPr>
            <a:endParaRPr lang="en-US" dirty="0">
              <a:ea typeface="ＭＳ Ｐゴシック" pitchFamily="34" charset="-128"/>
            </a:endParaRPr>
          </a:p>
        </p:txBody>
      </p:sp>
      <p:sp>
        <p:nvSpPr>
          <p:cNvPr id="108548" name="Slide Number Placeholder 3"/>
          <p:cNvSpPr>
            <a:spLocks noGrp="1"/>
          </p:cNvSpPr>
          <p:nvPr>
            <p:ph type="sldNum" sz="quarter" idx="5"/>
          </p:nvPr>
        </p:nvSpPr>
        <p:spPr>
          <a:noFill/>
        </p:spPr>
        <p:txBody>
          <a:bodyPr/>
          <a:lstStyle/>
          <a:p>
            <a:fld id="{2E501454-6FF7-412E-9DDE-88EE2C2FA10E}" type="slidenum">
              <a:rPr lang="en-US" smtClean="0"/>
              <a:pPr/>
              <a:t>108</a:t>
            </a:fld>
            <a:endParaRPr lang="en-US" dirty="0"/>
          </a:p>
        </p:txBody>
      </p:sp>
    </p:spTree>
    <p:extLst>
      <p:ext uri="{BB962C8B-B14F-4D97-AF65-F5344CB8AC3E}">
        <p14:creationId xmlns:p14="http://schemas.microsoft.com/office/powerpoint/2010/main" val="42744219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z="2000" dirty="0">
                <a:ea typeface="ＭＳ Ｐゴシック" pitchFamily="34" charset="-128"/>
              </a:rPr>
              <a:t>Putting all of that together—you have to remember that pharmacies are not required to stock emergency contraception, and simply stocking emergency contraception does not guarantee timely ACCESS, especially for adolescents.  </a:t>
            </a:r>
          </a:p>
          <a:p>
            <a:endParaRPr lang="en-US" sz="2000" dirty="0">
              <a:ea typeface="ＭＳ Ｐゴシック" pitchFamily="34" charset="-128"/>
            </a:endParaRPr>
          </a:p>
          <a:p>
            <a:endParaRPr lang="en-US" sz="2000" dirty="0">
              <a:ea typeface="ＭＳ Ｐゴシック" pitchFamily="34" charset="-128"/>
            </a:endParaRPr>
          </a:p>
          <a:p>
            <a:endParaRPr lang="en-US" sz="2000" dirty="0">
              <a:ea typeface="ＭＳ Ｐゴシック" pitchFamily="34" charset="-128"/>
            </a:endParaRPr>
          </a:p>
          <a:p>
            <a:endParaRPr lang="en-US" sz="2000" dirty="0">
              <a:ea typeface="ＭＳ Ｐゴシック" pitchFamily="34" charset="-128"/>
            </a:endParaRPr>
          </a:p>
          <a:p>
            <a:endParaRPr lang="en-US" sz="2000" dirty="0">
              <a:ea typeface="ＭＳ Ｐゴシック" pitchFamily="34" charset="-128"/>
            </a:endParaRPr>
          </a:p>
          <a:p>
            <a:endParaRPr lang="en-US" sz="2000" dirty="0">
              <a:ea typeface="ＭＳ Ｐゴシック" pitchFamily="34" charset="-128"/>
            </a:endParaRPr>
          </a:p>
        </p:txBody>
      </p:sp>
      <p:sp>
        <p:nvSpPr>
          <p:cNvPr id="109572" name="Slide Number Placeholder 3"/>
          <p:cNvSpPr>
            <a:spLocks noGrp="1"/>
          </p:cNvSpPr>
          <p:nvPr>
            <p:ph type="sldNum" sz="quarter" idx="5"/>
          </p:nvPr>
        </p:nvSpPr>
        <p:spPr>
          <a:noFill/>
        </p:spPr>
        <p:txBody>
          <a:bodyPr/>
          <a:lstStyle/>
          <a:p>
            <a:fld id="{89ABF3ED-0377-4599-BB4D-9C606C350618}" type="slidenum">
              <a:rPr lang="en-US" smtClean="0">
                <a:latin typeface="Verdana" pitchFamily="34" charset="0"/>
              </a:rPr>
              <a:pPr/>
              <a:t>109</a:t>
            </a:fld>
            <a:endParaRPr lang="en-US" dirty="0">
              <a:latin typeface="Verdana" pitchFamily="34" charset="0"/>
            </a:endParaRPr>
          </a:p>
        </p:txBody>
      </p:sp>
    </p:spTree>
    <p:extLst>
      <p:ext uri="{BB962C8B-B14F-4D97-AF65-F5344CB8AC3E}">
        <p14:creationId xmlns:p14="http://schemas.microsoft.com/office/powerpoint/2010/main" val="128898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0A90FE-4C92-4A0C-946F-214ED78E3354}" type="slidenum">
              <a:rPr lang="en-US"/>
              <a:pPr/>
              <a:t>10</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a:t>Source:</a:t>
            </a:r>
          </a:p>
          <a:p>
            <a:pPr eaLnBrk="1" hangingPunct="1"/>
            <a:r>
              <a:rPr lang="en-US"/>
              <a:t>Nanda K. Contraceptive Patch and Vaginal Contraceptive Ring. In: Hatcher RA, Trussell J, Nelson A, Cates W, Stewart F, Kowal D. (editors) </a:t>
            </a:r>
            <a:r>
              <a:rPr lang="en-US" i="1"/>
              <a:t>Contraceptive Technology</a:t>
            </a:r>
            <a:r>
              <a:rPr lang="en-US"/>
              <a:t>, 19th revised edition. New York: Ardent Media, 2007.</a:t>
            </a:r>
          </a:p>
          <a:p>
            <a:pPr eaLnBrk="1" hangingPunct="1"/>
            <a:endParaRPr lang="en-US"/>
          </a:p>
        </p:txBody>
      </p:sp>
    </p:spTree>
    <p:extLst>
      <p:ext uri="{BB962C8B-B14F-4D97-AF65-F5344CB8AC3E}">
        <p14:creationId xmlns:p14="http://schemas.microsoft.com/office/powerpoint/2010/main" val="1988943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660128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E0F4E5F-86F6-4B64-A770-5A84831279BE}" type="slidenum">
              <a:rPr lang="en-US"/>
              <a:pPr/>
              <a:t>111</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34839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FC826642-AF85-4DDA-B12E-217A06B34C81}" type="slidenum">
              <a:rPr lang="en-US"/>
              <a:pPr/>
              <a:t>112</a:t>
            </a:fld>
            <a:endParaRPr lang="en-US"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31812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114</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a:p>
        </p:txBody>
      </p:sp>
    </p:spTree>
    <p:extLst>
      <p:ext uri="{BB962C8B-B14F-4D97-AF65-F5344CB8AC3E}">
        <p14:creationId xmlns:p14="http://schemas.microsoft.com/office/powerpoint/2010/main" val="2645778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700" y="1298448"/>
            <a:ext cx="2597348" cy="475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39313"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6386995"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7" name="Content Placeholder 2"/>
          <p:cNvSpPr>
            <a:spLocks noGrp="1"/>
          </p:cNvSpPr>
          <p:nvPr>
            <p:ph sz="half" idx="13"/>
          </p:nvPr>
        </p:nvSpPr>
        <p:spPr>
          <a:xfrm>
            <a:off x="9134677" y="864108"/>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3863144" y="3621419"/>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3"/>
          </p:nvPr>
        </p:nvSpPr>
        <p:spPr>
          <a:xfrm>
            <a:off x="7813352" y="3621419"/>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umbered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446" y="86868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4580678" y="362141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5" name="Rectangle 4"/>
          <p:cNvSpPr/>
          <p:nvPr userDrawn="1"/>
        </p:nvSpPr>
        <p:spPr>
          <a:xfrm>
            <a:off x="3950248" y="71206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1. </a:t>
            </a:r>
            <a:endParaRPr lang="en-US" sz="4800" dirty="0"/>
          </a:p>
        </p:txBody>
      </p:sp>
      <p:sp>
        <p:nvSpPr>
          <p:cNvPr id="10" name="Rectangle 9"/>
          <p:cNvSpPr/>
          <p:nvPr userDrawn="1"/>
        </p:nvSpPr>
        <p:spPr>
          <a:xfrm>
            <a:off x="3985942" y="343909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3. </a:t>
            </a:r>
            <a:endParaRPr lang="en-US" sz="4800" dirty="0"/>
          </a:p>
        </p:txBody>
      </p:sp>
      <p:sp>
        <p:nvSpPr>
          <p:cNvPr id="11" name="Content Placeholder 2"/>
          <p:cNvSpPr>
            <a:spLocks noGrp="1"/>
          </p:cNvSpPr>
          <p:nvPr>
            <p:ph sz="half" idx="13"/>
          </p:nvPr>
        </p:nvSpPr>
        <p:spPr>
          <a:xfrm>
            <a:off x="8368550" y="88661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2" name="Content Placeholder 2"/>
          <p:cNvSpPr>
            <a:spLocks noGrp="1"/>
          </p:cNvSpPr>
          <p:nvPr>
            <p:ph sz="half" idx="14"/>
          </p:nvPr>
        </p:nvSpPr>
        <p:spPr>
          <a:xfrm>
            <a:off x="8363782" y="363934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3" name="Rectangle 12"/>
          <p:cNvSpPr/>
          <p:nvPr userDrawn="1"/>
        </p:nvSpPr>
        <p:spPr>
          <a:xfrm>
            <a:off x="7733352" y="72999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2. </a:t>
            </a:r>
            <a:endParaRPr lang="en-US" sz="4800" dirty="0"/>
          </a:p>
        </p:txBody>
      </p:sp>
      <p:sp>
        <p:nvSpPr>
          <p:cNvPr id="14" name="Rectangle 13"/>
          <p:cNvSpPr/>
          <p:nvPr userDrawn="1"/>
        </p:nvSpPr>
        <p:spPr>
          <a:xfrm>
            <a:off x="7769046" y="345702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4. </a:t>
            </a:r>
            <a:endParaRPr lang="en-US" sz="4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ck Photo + Content">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a:t>Drag picture to placeholder or click icon to add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ck Photo + Content/Two Points">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4" y="1914521"/>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a:t>Drag picture to placeholder or click icon to add</a:t>
            </a:r>
            <a:endParaRPr lang="en-US" dirty="0"/>
          </a:p>
        </p:txBody>
      </p:sp>
      <p:sp>
        <p:nvSpPr>
          <p:cNvPr id="8" name="Text Placeholder 3"/>
          <p:cNvSpPr>
            <a:spLocks noGrp="1"/>
          </p:cNvSpPr>
          <p:nvPr>
            <p:ph type="body" sz="quarter" idx="14"/>
          </p:nvPr>
        </p:nvSpPr>
        <p:spPr>
          <a:xfrm>
            <a:off x="7714685" y="1927968"/>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Photo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4" y="766483"/>
            <a:ext cx="8115230" cy="529814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Graphs/Photos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3" y="767419"/>
            <a:ext cx="405479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
        <p:nvSpPr>
          <p:cNvPr id="5" name="Picture Placeholder 2"/>
          <p:cNvSpPr>
            <a:spLocks noGrp="1" noChangeAspect="1"/>
          </p:cNvSpPr>
          <p:nvPr>
            <p:ph type="pic" idx="12"/>
          </p:nvPr>
        </p:nvSpPr>
        <p:spPr>
          <a:xfrm>
            <a:off x="7750757" y="772860"/>
            <a:ext cx="396228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Roadmap">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Title 1"/>
          <p:cNvSpPr>
            <a:spLocks noGrp="1"/>
          </p:cNvSpPr>
          <p:nvPr>
            <p:ph type="title" hasCustomPrompt="1"/>
          </p:nvPr>
        </p:nvSpPr>
        <p:spPr>
          <a:xfrm>
            <a:off x="1007446" y="708608"/>
            <a:ext cx="4515850" cy="776578"/>
          </a:xfrm>
        </p:spPr>
        <p:txBody>
          <a:bodyPr anchor="t"/>
          <a:lstStyle>
            <a:lvl1pPr>
              <a:defRPr>
                <a:solidFill>
                  <a:schemeClr val="accent1"/>
                </a:solidFill>
              </a:defRPr>
            </a:lvl1pPr>
          </a:lstStyle>
          <a:p>
            <a:r>
              <a:rPr lang="en-US" dirty="0"/>
              <a:t>Table of Contents</a:t>
            </a:r>
          </a:p>
        </p:txBody>
      </p:sp>
      <p:sp>
        <p:nvSpPr>
          <p:cNvPr id="10" name="Content Placeholder 2"/>
          <p:cNvSpPr>
            <a:spLocks noGrp="1"/>
          </p:cNvSpPr>
          <p:nvPr>
            <p:ph sz="half" idx="1"/>
          </p:nvPr>
        </p:nvSpPr>
        <p:spPr>
          <a:xfrm>
            <a:off x="1460281"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10"/>
          <p:cNvSpPr/>
          <p:nvPr userDrawn="1"/>
        </p:nvSpPr>
        <p:spPr>
          <a:xfrm>
            <a:off x="894533" y="1742211"/>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4" name="Text Placeholder 3"/>
          <p:cNvSpPr>
            <a:spLocks noGrp="1"/>
          </p:cNvSpPr>
          <p:nvPr>
            <p:ph type="body" sz="quarter" idx="12" hasCustomPrompt="1"/>
          </p:nvPr>
        </p:nvSpPr>
        <p:spPr>
          <a:xfrm>
            <a:off x="1460282"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12" name="Text Placeholder 11"/>
          <p:cNvSpPr>
            <a:spLocks noGrp="1"/>
          </p:cNvSpPr>
          <p:nvPr>
            <p:ph type="body" sz="quarter" idx="13" hasCustomPrompt="1"/>
          </p:nvPr>
        </p:nvSpPr>
        <p:spPr>
          <a:xfrm>
            <a:off x="4552136"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13" name="Content Placeholder 2"/>
          <p:cNvSpPr>
            <a:spLocks noGrp="1"/>
          </p:cNvSpPr>
          <p:nvPr>
            <p:ph sz="half" idx="14"/>
          </p:nvPr>
        </p:nvSpPr>
        <p:spPr>
          <a:xfrm>
            <a:off x="5116008"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3"/>
          <p:cNvSpPr>
            <a:spLocks noGrp="1"/>
          </p:cNvSpPr>
          <p:nvPr>
            <p:ph type="body" sz="quarter" idx="15" hasCustomPrompt="1"/>
          </p:nvPr>
        </p:nvSpPr>
        <p:spPr>
          <a:xfrm>
            <a:off x="5116009" y="1829084"/>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15" name="Text Placeholder 11"/>
          <p:cNvSpPr>
            <a:spLocks noGrp="1"/>
          </p:cNvSpPr>
          <p:nvPr>
            <p:ph type="body" sz="quarter" idx="16" hasCustomPrompt="1"/>
          </p:nvPr>
        </p:nvSpPr>
        <p:spPr>
          <a:xfrm>
            <a:off x="8207862"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16" name="Content Placeholder 2"/>
          <p:cNvSpPr>
            <a:spLocks noGrp="1"/>
          </p:cNvSpPr>
          <p:nvPr>
            <p:ph sz="half" idx="17"/>
          </p:nvPr>
        </p:nvSpPr>
        <p:spPr>
          <a:xfrm>
            <a:off x="8771734"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3"/>
          <p:cNvSpPr>
            <a:spLocks noGrp="1"/>
          </p:cNvSpPr>
          <p:nvPr>
            <p:ph type="body" sz="quarter" idx="18" hasCustomPrompt="1"/>
          </p:nvPr>
        </p:nvSpPr>
        <p:spPr>
          <a:xfrm>
            <a:off x="8771735"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
        <p:nvSpPr>
          <p:cNvPr id="18" name="Content Placeholder 2"/>
          <p:cNvSpPr>
            <a:spLocks noGrp="1"/>
          </p:cNvSpPr>
          <p:nvPr>
            <p:ph sz="half" idx="19"/>
          </p:nvPr>
        </p:nvSpPr>
        <p:spPr>
          <a:xfrm>
            <a:off x="1460280"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Rectangle 18"/>
          <p:cNvSpPr/>
          <p:nvPr userDrawn="1"/>
        </p:nvSpPr>
        <p:spPr>
          <a:xfrm>
            <a:off x="894532" y="4112946"/>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20" name="Text Placeholder 3"/>
          <p:cNvSpPr>
            <a:spLocks noGrp="1"/>
          </p:cNvSpPr>
          <p:nvPr>
            <p:ph type="body" sz="quarter" idx="20" hasCustomPrompt="1"/>
          </p:nvPr>
        </p:nvSpPr>
        <p:spPr>
          <a:xfrm>
            <a:off x="1460281"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21" name="Text Placeholder 11"/>
          <p:cNvSpPr>
            <a:spLocks noGrp="1"/>
          </p:cNvSpPr>
          <p:nvPr>
            <p:ph type="body" sz="quarter" idx="21" hasCustomPrompt="1"/>
          </p:nvPr>
        </p:nvSpPr>
        <p:spPr>
          <a:xfrm>
            <a:off x="4552135"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22" name="Content Placeholder 2"/>
          <p:cNvSpPr>
            <a:spLocks noGrp="1"/>
          </p:cNvSpPr>
          <p:nvPr>
            <p:ph sz="half" idx="22"/>
          </p:nvPr>
        </p:nvSpPr>
        <p:spPr>
          <a:xfrm>
            <a:off x="5116007"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3"/>
          <p:cNvSpPr>
            <a:spLocks noGrp="1"/>
          </p:cNvSpPr>
          <p:nvPr>
            <p:ph type="body" sz="quarter" idx="23" hasCustomPrompt="1"/>
          </p:nvPr>
        </p:nvSpPr>
        <p:spPr>
          <a:xfrm>
            <a:off x="5116008" y="4199819"/>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24" name="Text Placeholder 11"/>
          <p:cNvSpPr>
            <a:spLocks noGrp="1"/>
          </p:cNvSpPr>
          <p:nvPr>
            <p:ph type="body" sz="quarter" idx="24" hasCustomPrompt="1"/>
          </p:nvPr>
        </p:nvSpPr>
        <p:spPr>
          <a:xfrm>
            <a:off x="8207861"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25" name="Content Placeholder 2"/>
          <p:cNvSpPr>
            <a:spLocks noGrp="1"/>
          </p:cNvSpPr>
          <p:nvPr>
            <p:ph sz="half" idx="25"/>
          </p:nvPr>
        </p:nvSpPr>
        <p:spPr>
          <a:xfrm>
            <a:off x="8771733"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p:cNvSpPr>
            <a:spLocks noGrp="1"/>
          </p:cNvSpPr>
          <p:nvPr>
            <p:ph type="body" sz="quarter" idx="26" hasCustomPrompt="1"/>
          </p:nvPr>
        </p:nvSpPr>
        <p:spPr>
          <a:xfrm>
            <a:off x="8771734"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PR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29743" y="783768"/>
            <a:ext cx="5867400" cy="1064837"/>
          </a:xfrm>
        </p:spPr>
        <p:txBody>
          <a:bodyPr/>
          <a:lstStyle>
            <a:lvl1pPr>
              <a:defRPr>
                <a:solidFill>
                  <a:schemeClr val="accent1"/>
                </a:solidFill>
              </a:defRPr>
            </a:lvl1pPr>
          </a:lstStyle>
          <a:p>
            <a:r>
              <a:rPr lang="en-US" dirty="0"/>
              <a:t>About Physicians for Reproductive Health </a:t>
            </a:r>
          </a:p>
        </p:txBody>
      </p:sp>
      <p:sp>
        <p:nvSpPr>
          <p:cNvPr id="7" name="Footer Placeholder 6"/>
          <p:cNvSpPr>
            <a:spLocks noGrp="1"/>
          </p:cNvSpPr>
          <p:nvPr>
            <p:ph type="ftr" sz="quarter" idx="11"/>
          </p:nvPr>
        </p:nvSpPr>
        <p:spPr/>
        <p:txBody>
          <a:bodyPr/>
          <a:lstStyle/>
          <a:p>
            <a:endParaRPr lang="en-US" dirty="0"/>
          </a:p>
        </p:txBody>
      </p:sp>
      <p:sp>
        <p:nvSpPr>
          <p:cNvPr id="2" name="Rectangle 1"/>
          <p:cNvSpPr/>
          <p:nvPr userDrawn="1"/>
        </p:nvSpPr>
        <p:spPr>
          <a:xfrm>
            <a:off x="3929743" y="2204863"/>
            <a:ext cx="6971620" cy="2577629"/>
          </a:xfrm>
          <a:prstGeom prst="rect">
            <a:avLst/>
          </a:prstGeom>
        </p:spPr>
        <p:txBody>
          <a:bodyPr wrap="square">
            <a:spAutoFit/>
          </a:bodyPr>
          <a:lstStyle/>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bring the physician’s distinctive voice to debates over reproductive health care.</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provide leadership and tools so that physicians can speak up and take action.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use scientific expertise and our patients’ real-life experiences to influence legislation, medical practice, and public opinion.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advocate for inclusion of reproductive health training in all medical curricula.</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6868" t="-445" r="30127" b="445"/>
          <a:stretch/>
        </p:blipFill>
        <p:spPr>
          <a:xfrm>
            <a:off x="0" y="731520"/>
            <a:ext cx="3445329" cy="53639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the Presen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12" name="Rectangle 11"/>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icture Placeholder 20"/>
          <p:cNvSpPr>
            <a:spLocks noGrp="1"/>
          </p:cNvSpPr>
          <p:nvPr>
            <p:ph type="pic" sz="quarter" idx="12" hasCustomPrompt="1"/>
          </p:nvPr>
        </p:nvSpPr>
        <p:spPr>
          <a:xfrm>
            <a:off x="3721100" y="1738314"/>
            <a:ext cx="1639886" cy="1639886"/>
          </a:xfrm>
        </p:spPr>
        <p:txBody>
          <a:bodyPr/>
          <a:lstStyle>
            <a:lvl1pPr marL="0" indent="0" algn="ctr">
              <a:buNone/>
              <a:defRPr/>
            </a:lvl1pPr>
          </a:lstStyle>
          <a:p>
            <a:r>
              <a:rPr lang="en-US" dirty="0"/>
              <a:t>Square headshot</a:t>
            </a:r>
          </a:p>
        </p:txBody>
      </p:sp>
      <p:sp>
        <p:nvSpPr>
          <p:cNvPr id="28" name="Picture Placeholder 20"/>
          <p:cNvSpPr>
            <a:spLocks noGrp="1"/>
          </p:cNvSpPr>
          <p:nvPr>
            <p:ph type="pic" sz="quarter" idx="16" hasCustomPrompt="1"/>
          </p:nvPr>
        </p:nvSpPr>
        <p:spPr>
          <a:xfrm>
            <a:off x="6170614" y="1738314"/>
            <a:ext cx="1639886" cy="1639886"/>
          </a:xfrm>
        </p:spPr>
        <p:txBody>
          <a:bodyPr/>
          <a:lstStyle>
            <a:lvl1pPr marL="0" indent="0" algn="ctr">
              <a:buNone/>
              <a:defRPr/>
            </a:lvl1pPr>
          </a:lstStyle>
          <a:p>
            <a:r>
              <a:rPr lang="en-US" dirty="0"/>
              <a:t>Square headshot</a:t>
            </a:r>
          </a:p>
        </p:txBody>
      </p:sp>
      <p:sp>
        <p:nvSpPr>
          <p:cNvPr id="30" name="Picture Placeholder 20"/>
          <p:cNvSpPr>
            <a:spLocks noGrp="1"/>
          </p:cNvSpPr>
          <p:nvPr>
            <p:ph type="pic" sz="quarter" idx="18" hasCustomPrompt="1"/>
          </p:nvPr>
        </p:nvSpPr>
        <p:spPr>
          <a:xfrm>
            <a:off x="8585177" y="1738314"/>
            <a:ext cx="1639886" cy="1639886"/>
          </a:xfrm>
        </p:spPr>
        <p:txBody>
          <a:bodyPr/>
          <a:lstStyle>
            <a:lvl1pPr marL="0" indent="0" algn="ctr">
              <a:buNone/>
              <a:defRPr/>
            </a:lvl1pPr>
          </a:lstStyle>
          <a:p>
            <a:r>
              <a:rPr lang="en-US" dirty="0"/>
              <a:t>Square headshot</a:t>
            </a:r>
          </a:p>
        </p:txBody>
      </p:sp>
      <p:sp>
        <p:nvSpPr>
          <p:cNvPr id="13" name="Rectangle 12"/>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5"/>
          <p:cNvSpPr txBox="1">
            <a:spLocks/>
          </p:cNvSpPr>
          <p:nvPr userDrawn="1"/>
        </p:nvSpPr>
        <p:spPr>
          <a:xfrm>
            <a:off x="3564867" y="636495"/>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a:t>Click to edit Master title style</a:t>
            </a:r>
            <a:endParaRPr lang="en-US" dirty="0"/>
          </a:p>
        </p:txBody>
      </p:sp>
      <p:sp>
        <p:nvSpPr>
          <p:cNvPr id="15" name="Content Placeholder 2"/>
          <p:cNvSpPr>
            <a:spLocks noGrp="1"/>
          </p:cNvSpPr>
          <p:nvPr>
            <p:ph sz="half" idx="20" hasCustomPrompt="1"/>
          </p:nvPr>
        </p:nvSpPr>
        <p:spPr>
          <a:xfrm>
            <a:off x="3564868"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18" name="Content Placeholder 2"/>
          <p:cNvSpPr>
            <a:spLocks noGrp="1"/>
          </p:cNvSpPr>
          <p:nvPr>
            <p:ph sz="half" idx="21" hasCustomPrompt="1"/>
          </p:nvPr>
        </p:nvSpPr>
        <p:spPr>
          <a:xfrm>
            <a:off x="5991481" y="3586822"/>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20" name="Content Placeholder 2"/>
          <p:cNvSpPr>
            <a:spLocks noGrp="1"/>
          </p:cNvSpPr>
          <p:nvPr>
            <p:ph sz="half" idx="22" hasCustomPrompt="1"/>
          </p:nvPr>
        </p:nvSpPr>
        <p:spPr>
          <a:xfrm>
            <a:off x="8391266"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7" name="Text Placeholder 6"/>
          <p:cNvSpPr>
            <a:spLocks noGrp="1"/>
          </p:cNvSpPr>
          <p:nvPr>
            <p:ph type="body" sz="quarter" idx="23" hasCustomPrompt="1"/>
          </p:nvPr>
        </p:nvSpPr>
        <p:spPr>
          <a:xfrm>
            <a:off x="3565787"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27" name="Text Placeholder 6"/>
          <p:cNvSpPr>
            <a:spLocks noGrp="1"/>
          </p:cNvSpPr>
          <p:nvPr>
            <p:ph type="body" sz="quarter" idx="24" hasCustomPrompt="1"/>
          </p:nvPr>
        </p:nvSpPr>
        <p:spPr>
          <a:xfrm>
            <a:off x="6006009"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32" name="Text Placeholder 6"/>
          <p:cNvSpPr>
            <a:spLocks noGrp="1"/>
          </p:cNvSpPr>
          <p:nvPr>
            <p:ph type="body" sz="quarter" idx="25" hasCustomPrompt="1"/>
          </p:nvPr>
        </p:nvSpPr>
        <p:spPr>
          <a:xfrm>
            <a:off x="8392185"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Thought, Point, Statement, etc.">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3" name="Rectangle 2"/>
          <p:cNvSpPr/>
          <p:nvPr userDrawn="1"/>
        </p:nvSpPr>
        <p:spPr>
          <a:xfrm>
            <a:off x="1479180" y="1869140"/>
            <a:ext cx="376518" cy="298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2097558" y="1869140"/>
            <a:ext cx="6737350" cy="2984500"/>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owchart, Graph, Smart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martArt Placeholder 11"/>
          <p:cNvSpPr>
            <a:spLocks noGrp="1"/>
          </p:cNvSpPr>
          <p:nvPr>
            <p:ph type="dgm" sz="quarter" idx="13"/>
          </p:nvPr>
        </p:nvSpPr>
        <p:spPr>
          <a:xfrm>
            <a:off x="1008063" y="2095500"/>
            <a:ext cx="9964737" cy="3495675"/>
          </a:xfrm>
        </p:spPr>
        <p:txBody>
          <a:bodyPr/>
          <a:lstStyle>
            <a:lvl1pPr marL="0" indent="0">
              <a:buNone/>
              <a:defRPr/>
            </a:lvl1pPr>
          </a:lstStyle>
          <a:p>
            <a:r>
              <a:rPr lang="en-US"/>
              <a:t>Click icon to add SmartArt graphic</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mple Quote">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191688" y="2259107"/>
            <a:ext cx="6737350" cy="2984500"/>
          </a:xfrm>
        </p:spPr>
        <p:txBody>
          <a:bodyPr anchor="t">
            <a:normAutofit/>
          </a:bodyPr>
          <a:lstStyle>
            <a:lvl1pPr marL="0" indent="0">
              <a:buNone/>
              <a:defRPr sz="3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24253" y="-322729"/>
            <a:ext cx="2581836" cy="258183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Take Awa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5"/>
          <p:cNvSpPr txBox="1">
            <a:spLocks/>
          </p:cNvSpPr>
          <p:nvPr userDrawn="1"/>
        </p:nvSpPr>
        <p:spPr>
          <a:xfrm>
            <a:off x="3820031" y="976204"/>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baseline="0">
                <a:solidFill>
                  <a:schemeClr val="accent1"/>
                </a:solidFill>
              </a:defRPr>
            </a:lvl1pPr>
          </a:lstStyle>
          <a:p>
            <a:r>
              <a:rPr lang="en-US" dirty="0"/>
              <a:t>Contact Us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4389484" y="2228340"/>
            <a:ext cx="6813548" cy="498479"/>
          </a:xfrm>
        </p:spPr>
        <p:txBody>
          <a:bodyPr anchor="t"/>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163" y="2228340"/>
            <a:ext cx="474976" cy="3562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5700" y="3225795"/>
            <a:ext cx="539745" cy="5397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063" y="4375155"/>
            <a:ext cx="539745" cy="539745"/>
          </a:xfrm>
          <a:prstGeom prst="rect">
            <a:avLst/>
          </a:prstGeom>
        </p:spPr>
      </p:pic>
      <p:sp>
        <p:nvSpPr>
          <p:cNvPr id="10" name="Text Placeholder 3"/>
          <p:cNvSpPr>
            <a:spLocks noGrp="1"/>
          </p:cNvSpPr>
          <p:nvPr>
            <p:ph type="body" sz="quarter" idx="13"/>
          </p:nvPr>
        </p:nvSpPr>
        <p:spPr>
          <a:xfrm>
            <a:off x="4389484" y="3267061"/>
            <a:ext cx="6813548" cy="498479"/>
          </a:xfrm>
        </p:spPr>
        <p:txBody>
          <a:bodyPr anchor="t"/>
          <a:lstStyle/>
          <a:p>
            <a:pPr lvl="0"/>
            <a:r>
              <a:rPr lang="en-US"/>
              <a:t>Click to edit Master text styles</a:t>
            </a:r>
          </a:p>
        </p:txBody>
      </p:sp>
      <p:sp>
        <p:nvSpPr>
          <p:cNvPr id="11" name="Text Placeholder 3"/>
          <p:cNvSpPr>
            <a:spLocks noGrp="1"/>
          </p:cNvSpPr>
          <p:nvPr>
            <p:ph type="body" sz="quarter" idx="14" hasCustomPrompt="1"/>
          </p:nvPr>
        </p:nvSpPr>
        <p:spPr>
          <a:xfrm>
            <a:off x="4389484" y="4395787"/>
            <a:ext cx="6813548" cy="498479"/>
          </a:xfrm>
        </p:spPr>
        <p:txBody>
          <a:bodyPr anchor="t"/>
          <a:lstStyle/>
          <a:p>
            <a:pPr lvl="0"/>
            <a:r>
              <a:rPr lang="en-US" dirty="0" err="1"/>
              <a:t>www.PRH.org</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9132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 Custom Layou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sz="quarter" idx="13"/>
          </p:nvPr>
        </p:nvSpPr>
        <p:spPr>
          <a:xfrm>
            <a:off x="1008063" y="2014538"/>
            <a:ext cx="8877300" cy="362267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Questions?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SHEP">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1763" y="1928395"/>
            <a:ext cx="8163633" cy="31729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Section Divider - Phot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0" name="Picture Placeholder 2"/>
          <p:cNvSpPr>
            <a:spLocks noGrp="1" noChangeAspect="1"/>
          </p:cNvSpPr>
          <p:nvPr>
            <p:ph type="pic" idx="12"/>
          </p:nvPr>
        </p:nvSpPr>
        <p:spPr>
          <a:xfrm>
            <a:off x="0" y="751090"/>
            <a:ext cx="344532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Thank You!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3831" y="1561800"/>
            <a:ext cx="358440" cy="35844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2867" y="-144632"/>
            <a:ext cx="487680" cy="48768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05920" y="1074120"/>
            <a:ext cx="487680" cy="48768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39857" y="53040"/>
            <a:ext cx="448235" cy="448235"/>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0547" y="466238"/>
            <a:ext cx="566569" cy="56656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227" y="544978"/>
            <a:ext cx="166222" cy="1662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1040881" y="450497"/>
            <a:ext cx="638118" cy="63811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106967" y="74930"/>
            <a:ext cx="487680" cy="48768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700000" flipV="1">
            <a:off x="1430020" y="1293682"/>
            <a:ext cx="487680" cy="48768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1425586" y="-155556"/>
            <a:ext cx="448235" cy="448235"/>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16464" y="1201190"/>
            <a:ext cx="409721" cy="40972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48273" y="739140"/>
            <a:ext cx="166222" cy="166222"/>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213513" y="130426"/>
            <a:ext cx="277812" cy="277812"/>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2881103" y="-243841"/>
            <a:ext cx="487680" cy="487680"/>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2454953" y="904821"/>
            <a:ext cx="328421" cy="32842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3228327" y="586740"/>
            <a:ext cx="166222" cy="166222"/>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72979" y="-144632"/>
            <a:ext cx="566569" cy="566569"/>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3800178" y="990199"/>
            <a:ext cx="261142" cy="261142"/>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226" y="688695"/>
            <a:ext cx="358440" cy="3584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5181048" y="207920"/>
            <a:ext cx="341739" cy="341739"/>
          </a:xfrm>
          <a:prstGeom prst="rect">
            <a:avLst/>
          </a:prstGeom>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5785519" y="-204477"/>
            <a:ext cx="487680" cy="48768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6465187" y="156086"/>
            <a:ext cx="461865" cy="461865"/>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5688861" y="822825"/>
            <a:ext cx="487680" cy="4876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27" y="989478"/>
            <a:ext cx="166222" cy="166222"/>
          </a:xfrm>
          <a:prstGeom prst="rect">
            <a:avLst/>
          </a:prstGeom>
        </p:spPr>
      </p:pic>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7596161" y="684796"/>
            <a:ext cx="448235" cy="44823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7503610" y="-332891"/>
            <a:ext cx="638118" cy="638118"/>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8487693" y="366890"/>
            <a:ext cx="487680" cy="48768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9223625" y="1075989"/>
            <a:ext cx="277812" cy="27781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9298755" y="-265370"/>
            <a:ext cx="448235" cy="44823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06447" y="6275669"/>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30541" y="6275669"/>
            <a:ext cx="1320800" cy="365125"/>
          </a:xfrm>
          <a:prstGeom prst="rect">
            <a:avLst/>
          </a:prstGeom>
        </p:spPr>
        <p:txBody>
          <a:bodyPr/>
          <a:lstStyle/>
          <a:p>
            <a:fld id="{000CD30D-F603-8045-B828-803AAFE85466}" type="slidenum">
              <a:rPr lang="en-US" smtClean="0"/>
              <a:t>‹#›</a:t>
            </a:fld>
            <a:endParaRPr lang="en-US"/>
          </a:p>
        </p:txBody>
      </p:sp>
    </p:spTree>
    <p:extLst>
      <p:ext uri="{BB962C8B-B14F-4D97-AF65-F5344CB8AC3E}">
        <p14:creationId xmlns:p14="http://schemas.microsoft.com/office/powerpoint/2010/main" val="125319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08862" y="783772"/>
            <a:ext cx="7473538" cy="524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792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Content Placeholder 3"/>
          <p:cNvSpPr>
            <a:spLocks noGrp="1"/>
          </p:cNvSpPr>
          <p:nvPr>
            <p:ph sz="quarter" idx="10"/>
          </p:nvPr>
        </p:nvSpPr>
        <p:spPr>
          <a:xfrm>
            <a:off x="3764478" y="1295400"/>
            <a:ext cx="7513122" cy="4267200"/>
          </a:xfrm>
          <a:prstGeom prst="rect">
            <a:avLst/>
          </a:prstGeom>
        </p:spPr>
        <p:txBody>
          <a:bodyPr/>
          <a:lstStyle>
            <a:lvl1pPr>
              <a:buClr>
                <a:schemeClr val="accent2"/>
              </a:buClr>
              <a:defRPr sz="2400">
                <a:latin typeface="Arial" panose="020B0604020202020204" pitchFamily="34" charset="0"/>
                <a:cs typeface="Arial" panose="020B0604020202020204" pitchFamily="34" charset="0"/>
              </a:defRPr>
            </a:lvl1pPr>
            <a:lvl2pPr>
              <a:buClr>
                <a:schemeClr val="accent1"/>
              </a:buClr>
              <a:defRPr sz="2200">
                <a:latin typeface="+mn-lt"/>
              </a:defRPr>
            </a:lvl2pPr>
            <a:lvl3pPr>
              <a:defRPr sz="2000"/>
            </a:lvl3pPr>
            <a:lvl4pPr>
              <a:buClr>
                <a:schemeClr val="accent1"/>
              </a:buClr>
              <a:defRPr sz="1800"/>
            </a:lvl4pPr>
            <a:lvl5pPr>
              <a:defRPr sz="1600"/>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266212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0213" y="1033153"/>
            <a:ext cx="2964873" cy="4916384"/>
          </a:xfrm>
        </p:spPr>
        <p:txBody>
          <a:bodyPr>
            <a:normAutofit/>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sz="half" idx="1"/>
          </p:nvPr>
        </p:nvSpPr>
        <p:spPr>
          <a:xfrm>
            <a:off x="3751283" y="1600201"/>
            <a:ext cx="3753922" cy="4525963"/>
          </a:xfrm>
          <a:prstGeom prst="rect">
            <a:avLst/>
          </a:prstGeom>
        </p:spPr>
        <p:txBody>
          <a:bodyPr/>
          <a:lstStyle>
            <a:lvl1pPr>
              <a:buClr>
                <a:schemeClr val="accent2"/>
              </a:buClr>
              <a:defRPr sz="2400">
                <a:latin typeface="Arial" panose="020B0604020202020204" pitchFamily="34" charset="0"/>
                <a:cs typeface="Arial" panose="020B0604020202020204" pitchFamily="34" charset="0"/>
              </a:defRPr>
            </a:lvl1pPr>
            <a:lvl2pPr>
              <a:buClr>
                <a:schemeClr val="accent1">
                  <a:lumMod val="75000"/>
                </a:schemeClr>
              </a:buClr>
              <a:defRPr sz="2200">
                <a:latin typeface="+mn-lt"/>
              </a:defRPr>
            </a:lvl2pPr>
            <a:lvl3pPr>
              <a:defRPr sz="2000"/>
            </a:lvl3pPr>
            <a:lvl4pPr>
              <a:defRPr sz="1800"/>
            </a:lvl4pPr>
            <a:lvl5pPr>
              <a:defRPr sz="1600"/>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49590" y="1600201"/>
            <a:ext cx="3732810" cy="4525963"/>
          </a:xfrm>
          <a:prstGeom prst="rect">
            <a:avLst/>
          </a:prstGeom>
        </p:spPr>
        <p:txBody>
          <a:bodyPr/>
          <a:lstStyle>
            <a:lvl1pPr>
              <a:buClr>
                <a:schemeClr val="accent2"/>
              </a:buClr>
              <a:defRPr sz="2400">
                <a:latin typeface="Arial" panose="020B0604020202020204" pitchFamily="34" charset="0"/>
                <a:cs typeface="Arial" panose="020B0604020202020204" pitchFamily="34" charset="0"/>
              </a:defRPr>
            </a:lvl1pPr>
            <a:lvl2pPr>
              <a:buClr>
                <a:schemeClr val="accent1">
                  <a:lumMod val="75000"/>
                </a:schemeClr>
              </a:buClr>
              <a:defRPr sz="2200">
                <a:latin typeface="+mn-lt"/>
              </a:defRPr>
            </a:lvl2pPr>
            <a:lvl3pPr>
              <a:defRPr sz="2000"/>
            </a:lvl3pPr>
            <a:lvl4pPr>
              <a:defRPr sz="1800"/>
            </a:lvl4pPr>
            <a:lvl5pPr>
              <a:defRPr sz="1600"/>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58534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86730573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F8A3F96-8B53-1D41-AE2C-79CB7F130B5F}"/>
              </a:ext>
            </a:extLst>
          </p:cNvPr>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xmlns="" id="{2CFA180C-EAAF-6843-B8CF-204F055EA2F7}"/>
              </a:ext>
            </a:extLst>
          </p:cNvPr>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597144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43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n>
                  <a:noFill/>
                </a:ln>
              </a:defRPr>
            </a:lvl1pPr>
          </a:lstStyle>
          <a:p>
            <a:r>
              <a:rPr lang="en-US" dirty="0"/>
              <a:t>Click to edit Master title style</a:t>
            </a:r>
          </a:p>
        </p:txBody>
      </p:sp>
    </p:spTree>
    <p:extLst>
      <p:ext uri="{BB962C8B-B14F-4D97-AF65-F5344CB8AC3E}">
        <p14:creationId xmlns:p14="http://schemas.microsoft.com/office/powerpoint/2010/main" val="107294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is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a:solidFill>
                  <a:schemeClr val="accent1"/>
                </a:solidFill>
              </a:defRPr>
            </a:lvl1pPr>
          </a:lstStyle>
          <a:p>
            <a:r>
              <a:rPr lang="en-US" dirty="0"/>
              <a:t>About This Presentation</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p>
            <a:r>
              <a:rPr lang="en-US"/>
              <a:t>Drag picture to placeholder or click icon to add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Acknowledgements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s of Interes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Conflicts of Interest</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dditional Resources/Link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dirty="0"/>
              <a:t>Additional Resources / Links</a:t>
            </a:r>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nchor="ct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a:ln>
            <a:noFill/>
          </a:ln>
        </p:spPr>
        <p:txBody>
          <a:bodyPr anchor="ct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05219" y="6332841"/>
            <a:ext cx="6502669"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endParaRPr lang="en-US" dirty="0"/>
          </a:p>
        </p:txBody>
      </p:sp>
      <p:pic>
        <p:nvPicPr>
          <p:cNvPr id="8" name="Picture 7"/>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186738" y="6365539"/>
            <a:ext cx="1403682" cy="31869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3" r:id="rId2"/>
    <p:sldLayoutId id="2147483854" r:id="rId3"/>
    <p:sldLayoutId id="2147483864" r:id="rId4"/>
    <p:sldLayoutId id="2147483868" r:id="rId5"/>
    <p:sldLayoutId id="2147483869" r:id="rId6"/>
    <p:sldLayoutId id="2147483842" r:id="rId7"/>
    <p:sldLayoutId id="2147483871" r:id="rId8"/>
    <p:sldLayoutId id="2147483844" r:id="rId9"/>
    <p:sldLayoutId id="2147483845" r:id="rId10"/>
    <p:sldLayoutId id="2147483857" r:id="rId11"/>
    <p:sldLayoutId id="2147483855" r:id="rId12"/>
    <p:sldLayoutId id="2147483859" r:id="rId13"/>
    <p:sldLayoutId id="2147483846" r:id="rId14"/>
    <p:sldLayoutId id="2147483856" r:id="rId15"/>
    <p:sldLayoutId id="2147483849" r:id="rId16"/>
    <p:sldLayoutId id="2147483850" r:id="rId17"/>
    <p:sldLayoutId id="2147483870" r:id="rId18"/>
    <p:sldLayoutId id="2147483852" r:id="rId19"/>
    <p:sldLayoutId id="2147483862" r:id="rId20"/>
    <p:sldLayoutId id="2147483847" r:id="rId21"/>
    <p:sldLayoutId id="2147483873" r:id="rId22"/>
    <p:sldLayoutId id="2147483858" r:id="rId23"/>
    <p:sldLayoutId id="2147483860" r:id="rId24"/>
    <p:sldLayoutId id="2147483865" r:id="rId25"/>
    <p:sldLayoutId id="2147483861" r:id="rId26"/>
    <p:sldLayoutId id="2147483866" r:id="rId27"/>
    <p:sldLayoutId id="2147483867" r:id="rId28"/>
    <p:sldLayoutId id="2147483879" r:id="rId29"/>
    <p:sldLayoutId id="2147483863" r:id="rId30"/>
    <p:sldLayoutId id="2147483876" r:id="rId31"/>
    <p:sldLayoutId id="2147483878" r:id="rId32"/>
    <p:sldLayoutId id="2147483881" r:id="rId33"/>
    <p:sldLayoutId id="2147483882" r:id="rId34"/>
    <p:sldLayoutId id="2147483883" r:id="rId35"/>
    <p:sldLayoutId id="2147483884" r:id="rId36"/>
    <p:sldLayoutId id="2147483885" r:id="rId37"/>
    <p:sldLayoutId id="2147483886" r:id="rId38"/>
  </p:sldLayoutIdLst>
  <p:hf hdr="0" ftr="0" dt="0"/>
  <p:txStyles>
    <p:title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8.xml"/><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8" Type="http://schemas.openxmlformats.org/officeDocument/2006/relationships/hyperlink" Target="http://www.backupyourbirthcontrol.org/" TargetMode="External"/><Relationship Id="rId3" Type="http://schemas.openxmlformats.org/officeDocument/2006/relationships/hyperlink" Target="http://prh.org/resources/emergency-contraception-a-practitioners-guide/" TargetMode="External"/><Relationship Id="rId7" Type="http://schemas.openxmlformats.org/officeDocument/2006/relationships/hyperlink" Target="http://www.rhtp.org/" TargetMode="External"/><Relationship Id="rId2" Type="http://schemas.openxmlformats.org/officeDocument/2006/relationships/notesSlide" Target="../notesSlides/notesSlide92.xml"/><Relationship Id="rId1" Type="http://schemas.openxmlformats.org/officeDocument/2006/relationships/slideLayout" Target="../slideLayouts/slideLayout33.xml"/><Relationship Id="rId6" Type="http://schemas.openxmlformats.org/officeDocument/2006/relationships/hyperlink" Target="http://www.ec.princeton.edu/" TargetMode="External"/><Relationship Id="rId5" Type="http://schemas.openxmlformats.org/officeDocument/2006/relationships/hyperlink" Target="http://www.cecinfo.org/" TargetMode="External"/><Relationship Id="rId4" Type="http://schemas.openxmlformats.org/officeDocument/2006/relationships/hyperlink" Target="http://www.not-2-late.com/" TargetMode="External"/><Relationship Id="rId9" Type="http://schemas.openxmlformats.org/officeDocument/2006/relationships/hyperlink" Target="http://www.arhp.org/topics/emergency-contraception/clinical-publications-and-resource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americansocietyforec.org/uploads/3/2/7/0/3270267/asec_ec_access_report.pdf" TargetMode="External"/><Relationship Id="rId2" Type="http://schemas.openxmlformats.org/officeDocument/2006/relationships/hyperlink" Target="http://ecotc.tumblr.com/" TargetMode="External"/><Relationship Id="rId1" Type="http://schemas.openxmlformats.org/officeDocument/2006/relationships/slideLayout" Target="../slideLayouts/slideLayout33.xml"/><Relationship Id="rId4" Type="http://schemas.openxmlformats.org/officeDocument/2006/relationships/hyperlink" Target="http://ec.princeton.edu/ASECPricingReport.pdf"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93.xml"/><Relationship Id="rId1" Type="http://schemas.openxmlformats.org/officeDocument/2006/relationships/slideLayout" Target="../slideLayouts/slideLayout33.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33.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33.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hyperlink" Target="http://www.not-2-late.com" TargetMode="External"/><Relationship Id="rId2" Type="http://schemas.openxmlformats.org/officeDocument/2006/relationships/notesSlide" Target="../notesSlides/notesSlide64.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33.xml"/><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2" Type="http://schemas.openxmlformats.org/officeDocument/2006/relationships/hyperlink" Target="http://www.nwlc.org/resource/how-find-out-if-and-when-your-health-plan-will-begin-covering-women%E2%80%99s-preventive-services-n" TargetMode="Externa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696710" y="2270905"/>
            <a:ext cx="7315200" cy="3255264"/>
          </a:xfrm>
        </p:spPr>
        <p:txBody>
          <a:bodyPr>
            <a:normAutofit/>
          </a:bodyPr>
          <a:lstStyle/>
          <a:p>
            <a:r>
              <a:rPr lang="en-US" sz="6600" dirty="0"/>
              <a:t>Emergency Contraception and Adolescents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084" y="2661412"/>
            <a:ext cx="2089716" cy="1892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15" y="1294208"/>
            <a:ext cx="3371554" cy="765862"/>
          </a:xfrm>
          <a:prstGeom prst="rect">
            <a:avLst/>
          </a:prstGeom>
        </p:spPr>
      </p:pic>
    </p:spTree>
    <p:extLst>
      <p:ext uri="{BB962C8B-B14F-4D97-AF65-F5344CB8AC3E}">
        <p14:creationId xmlns:p14="http://schemas.microsoft.com/office/powerpoint/2010/main" val="2394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5"/>
          <p:cNvSpPr>
            <a:spLocks noGrp="1" noChangeArrowheads="1"/>
          </p:cNvSpPr>
          <p:nvPr>
            <p:ph type="title"/>
          </p:nvPr>
        </p:nvSpPr>
        <p:spPr/>
        <p:txBody>
          <a:bodyPr/>
          <a:lstStyle/>
          <a:p>
            <a:r>
              <a:rPr lang="en-US"/>
              <a:t>Method Failure: Patch</a:t>
            </a:r>
            <a:endParaRPr lang="en-US" dirty="0"/>
          </a:p>
        </p:txBody>
      </p:sp>
      <p:sp>
        <p:nvSpPr>
          <p:cNvPr id="17411" name="Rectangle 6"/>
          <p:cNvSpPr>
            <a:spLocks noGrp="1" noChangeArrowheads="1"/>
          </p:cNvSpPr>
          <p:nvPr>
            <p:ph sz="quarter" idx="10"/>
          </p:nvPr>
        </p:nvSpPr>
        <p:spPr>
          <a:xfrm>
            <a:off x="3705101" y="1144383"/>
            <a:ext cx="4809506" cy="4267200"/>
          </a:xfrm>
        </p:spPr>
        <p:txBody>
          <a:bodyPr/>
          <a:lstStyle/>
          <a:p>
            <a:endParaRPr lang="en-US" dirty="0"/>
          </a:p>
          <a:p>
            <a:r>
              <a:rPr lang="en-US" dirty="0"/>
              <a:t>Patch off for 24 hours or more during patch-on weeks</a:t>
            </a:r>
          </a:p>
          <a:p>
            <a:r>
              <a:rPr lang="en-US" dirty="0"/>
              <a:t>More than two days late changing a patch</a:t>
            </a:r>
          </a:p>
          <a:p>
            <a:r>
              <a:rPr lang="en-US" dirty="0"/>
              <a:t>Late putting patch back on after patch-free week</a:t>
            </a:r>
          </a:p>
        </p:txBody>
      </p:sp>
      <p:pic>
        <p:nvPicPr>
          <p:cNvPr id="23556" name="Picture 6"/>
          <p:cNvPicPr>
            <a:picLocks noChangeAspect="1" noChangeArrowheads="1"/>
          </p:cNvPicPr>
          <p:nvPr/>
        </p:nvPicPr>
        <p:blipFill>
          <a:blip r:embed="rId3" cstate="print"/>
          <a:srcRect l="73836"/>
          <a:stretch>
            <a:fillRect/>
          </a:stretch>
        </p:blipFill>
        <p:spPr bwMode="auto">
          <a:xfrm>
            <a:off x="9234837" y="4261763"/>
            <a:ext cx="1829072" cy="1463257"/>
          </a:xfrm>
          <a:prstGeom prst="rect">
            <a:avLst/>
          </a:prstGeom>
          <a:noFill/>
          <a:ln w="9525">
            <a:noFill/>
            <a:miter lim="800000"/>
            <a:headEnd/>
            <a:tailEnd/>
          </a:ln>
        </p:spPr>
      </p:pic>
      <p:pic>
        <p:nvPicPr>
          <p:cNvPr id="23557" name="Picture 12"/>
          <p:cNvPicPr>
            <a:picLocks noChangeAspect="1" noChangeArrowheads="1"/>
          </p:cNvPicPr>
          <p:nvPr/>
        </p:nvPicPr>
        <p:blipFill>
          <a:blip r:embed="rId3" cstate="print"/>
          <a:srcRect l="49223" r="29535"/>
          <a:stretch>
            <a:fillRect/>
          </a:stretch>
        </p:blipFill>
        <p:spPr bwMode="auto">
          <a:xfrm>
            <a:off x="9234837" y="839943"/>
            <a:ext cx="1800931" cy="1620370"/>
          </a:xfrm>
          <a:prstGeom prst="rect">
            <a:avLst/>
          </a:prstGeom>
          <a:noFill/>
          <a:ln w="9525">
            <a:noFill/>
            <a:miter lim="800000"/>
            <a:headEnd/>
            <a:tailEnd/>
          </a:ln>
        </p:spPr>
      </p:pic>
      <p:pic>
        <p:nvPicPr>
          <p:cNvPr id="23558" name="Picture 14"/>
          <p:cNvPicPr>
            <a:picLocks noChangeAspect="1" noChangeArrowheads="1"/>
          </p:cNvPicPr>
          <p:nvPr/>
        </p:nvPicPr>
        <p:blipFill>
          <a:blip r:embed="rId3" cstate="print"/>
          <a:srcRect r="73836"/>
          <a:stretch>
            <a:fillRect/>
          </a:stretch>
        </p:blipFill>
        <p:spPr bwMode="auto">
          <a:xfrm>
            <a:off x="9250329" y="2692059"/>
            <a:ext cx="1810312" cy="1369459"/>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Accessing EC in Pharmacies</a:t>
            </a:r>
          </a:p>
        </p:txBody>
      </p:sp>
      <p:sp>
        <p:nvSpPr>
          <p:cNvPr id="5" name="Content Placeholder 4"/>
          <p:cNvSpPr>
            <a:spLocks noGrp="1"/>
          </p:cNvSpPr>
          <p:nvPr>
            <p:ph sz="quarter" idx="10"/>
          </p:nvPr>
        </p:nvSpPr>
        <p:spPr>
          <a:xfrm>
            <a:off x="3812605" y="2161674"/>
            <a:ext cx="7513122" cy="4267200"/>
          </a:xfrm>
        </p:spPr>
        <p:txBody>
          <a:bodyPr>
            <a:normAutofit lnSpcReduction="10000"/>
          </a:bodyPr>
          <a:lstStyle/>
          <a:p>
            <a:r>
              <a:rPr lang="en-US" dirty="0"/>
              <a:t>NO age restrictions for one-pill LNG EC products</a:t>
            </a:r>
          </a:p>
          <a:p>
            <a:pPr lvl="1"/>
            <a:r>
              <a:rPr lang="en-US" dirty="0">
                <a:latin typeface="Arial" panose="020B0604020202020204" pitchFamily="34" charset="0"/>
                <a:cs typeface="Arial" panose="020B0604020202020204" pitchFamily="34" charset="0"/>
              </a:rPr>
              <a:t>Any person can buy this EC; no ID required!</a:t>
            </a:r>
          </a:p>
          <a:p>
            <a:pPr lvl="1"/>
            <a:r>
              <a:rPr lang="en-US" dirty="0">
                <a:latin typeface="Arial" panose="020B0604020202020204" pitchFamily="34" charset="0"/>
                <a:cs typeface="Arial" panose="020B0604020202020204" pitchFamily="34" charset="0"/>
              </a:rPr>
              <a:t>No limit to number of packages a person can buy</a:t>
            </a:r>
          </a:p>
          <a:p>
            <a:pPr lvl="1"/>
            <a:r>
              <a:rPr lang="en-US" dirty="0">
                <a:latin typeface="Arial" panose="020B0604020202020204" pitchFamily="34" charset="0"/>
                <a:cs typeface="Arial" panose="020B0604020202020204" pitchFamily="34" charset="0"/>
              </a:rPr>
              <a:t>Should be on store shelves; not behind counter</a:t>
            </a:r>
          </a:p>
          <a:p>
            <a:r>
              <a:rPr lang="en-US" dirty="0"/>
              <a:t>Age restrictions remain for two-pill LNG EC products</a:t>
            </a:r>
          </a:p>
          <a:p>
            <a:pPr lvl="1"/>
            <a:r>
              <a:rPr lang="en-US" dirty="0">
                <a:latin typeface="Arial" panose="020B0604020202020204" pitchFamily="34" charset="0"/>
                <a:cs typeface="Arial" panose="020B0604020202020204" pitchFamily="34" charset="0"/>
              </a:rPr>
              <a:t>Must be kept behind counter</a:t>
            </a:r>
          </a:p>
          <a:p>
            <a:pPr lvl="1"/>
            <a:r>
              <a:rPr lang="en-US" dirty="0">
                <a:latin typeface="Arial" panose="020B0604020202020204" pitchFamily="34" charset="0"/>
                <a:cs typeface="Arial" panose="020B0604020202020204" pitchFamily="34" charset="0"/>
              </a:rPr>
              <a:t>Pharmacist must check ID to ensure person is 17 or older</a:t>
            </a:r>
          </a:p>
          <a:p>
            <a:r>
              <a:rPr lang="en-US" dirty="0" err="1"/>
              <a:t>ella</a:t>
            </a:r>
            <a:r>
              <a:rPr lang="en-US" dirty="0"/>
              <a:t> is by Rx only</a:t>
            </a:r>
          </a:p>
          <a:p>
            <a:pPr lvl="1"/>
            <a:r>
              <a:rPr lang="en-US" dirty="0">
                <a:latin typeface="Arial" panose="020B0604020202020204" pitchFamily="34" charset="0"/>
                <a:cs typeface="Arial" panose="020B0604020202020204" pitchFamily="34" charset="0"/>
              </a:rPr>
              <a:t>Must be kept behind counter</a:t>
            </a:r>
          </a:p>
          <a:p>
            <a:pPr lvl="1"/>
            <a:r>
              <a:rPr lang="en-US" dirty="0">
                <a:latin typeface="Arial" panose="020B0604020202020204" pitchFamily="34" charset="0"/>
                <a:cs typeface="Arial" panose="020B0604020202020204" pitchFamily="34" charset="0"/>
              </a:rPr>
              <a:t>Some states allow pharmacist to provide Rx to patients</a:t>
            </a:r>
            <a:endParaRPr lang="en-US" dirty="0"/>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5"/>
          <p:cNvSpPr>
            <a:spLocks noGrp="1" noChangeArrowheads="1"/>
          </p:cNvSpPr>
          <p:nvPr>
            <p:ph type="title"/>
          </p:nvPr>
        </p:nvSpPr>
        <p:spPr>
          <a:xfrm>
            <a:off x="3926562" y="718329"/>
            <a:ext cx="7768134" cy="1346647"/>
          </a:xfrm>
        </p:spPr>
        <p:txBody>
          <a:bodyPr/>
          <a:lstStyle/>
          <a:p>
            <a:r>
              <a:rPr lang="en-US" dirty="0">
                <a:solidFill>
                  <a:schemeClr val="accent1"/>
                </a:solidFill>
              </a:rPr>
              <a:t>Pharmacy Access Does Not </a:t>
            </a:r>
            <a:br>
              <a:rPr lang="en-US" dirty="0">
                <a:solidFill>
                  <a:schemeClr val="accent1"/>
                </a:solidFill>
              </a:rPr>
            </a:br>
            <a:r>
              <a:rPr lang="en-US" dirty="0">
                <a:solidFill>
                  <a:schemeClr val="accent1"/>
                </a:solidFill>
              </a:rPr>
              <a:t>Increase Risk Behavior</a:t>
            </a:r>
          </a:p>
        </p:txBody>
      </p:sp>
      <p:sp>
        <p:nvSpPr>
          <p:cNvPr id="65539" name="Rectangle 6"/>
          <p:cNvSpPr>
            <a:spLocks noGrp="1" noChangeArrowheads="1"/>
          </p:cNvSpPr>
          <p:nvPr>
            <p:ph sz="quarter" idx="10"/>
          </p:nvPr>
        </p:nvSpPr>
        <p:spPr>
          <a:xfrm>
            <a:off x="3926562" y="1712494"/>
            <a:ext cx="7513122" cy="4267200"/>
          </a:xfrm>
        </p:spPr>
        <p:txBody>
          <a:bodyPr>
            <a:normAutofit lnSpcReduction="10000"/>
          </a:bodyPr>
          <a:lstStyle/>
          <a:p>
            <a:endParaRPr lang="en-US" dirty="0"/>
          </a:p>
          <a:p>
            <a:r>
              <a:rPr lang="en-US" dirty="0"/>
              <a:t>2005 study of 2,117 young women</a:t>
            </a:r>
          </a:p>
          <a:p>
            <a:pPr marL="0" indent="0">
              <a:buNone/>
            </a:pPr>
            <a:endParaRPr lang="en-US" dirty="0"/>
          </a:p>
          <a:p>
            <a:r>
              <a:rPr lang="en-US" dirty="0"/>
              <a:t>Improved access group no more likely to:</a:t>
            </a:r>
          </a:p>
          <a:p>
            <a:pPr lvl="1"/>
            <a:r>
              <a:rPr lang="en-US" dirty="0">
                <a:latin typeface="Arial" panose="020B0604020202020204" pitchFamily="34" charset="0"/>
                <a:cs typeface="Arial" panose="020B0604020202020204" pitchFamily="34" charset="0"/>
              </a:rPr>
              <a:t>Miss a pill</a:t>
            </a:r>
          </a:p>
          <a:p>
            <a:pPr lvl="1"/>
            <a:r>
              <a:rPr lang="en-US" dirty="0">
                <a:latin typeface="Arial" panose="020B0604020202020204" pitchFamily="34" charset="0"/>
                <a:cs typeface="Arial" panose="020B0604020202020204" pitchFamily="34" charset="0"/>
              </a:rPr>
              <a:t>Switch birth control methods</a:t>
            </a:r>
          </a:p>
          <a:p>
            <a:pPr lvl="1"/>
            <a:r>
              <a:rPr lang="en-US" dirty="0">
                <a:latin typeface="Arial" panose="020B0604020202020204" pitchFamily="34" charset="0"/>
                <a:cs typeface="Arial" panose="020B0604020202020204" pitchFamily="34" charset="0"/>
              </a:rPr>
              <a:t>Forgo using a condom</a:t>
            </a:r>
          </a:p>
          <a:p>
            <a:pPr marL="457200" lvl="1" indent="0">
              <a:buNone/>
            </a:pPr>
            <a:endParaRPr lang="en-US" dirty="0">
              <a:latin typeface="Arial" panose="020B0604020202020204" pitchFamily="34" charset="0"/>
              <a:cs typeface="Arial" panose="020B0604020202020204" pitchFamily="34" charset="0"/>
            </a:endParaRPr>
          </a:p>
          <a:p>
            <a:r>
              <a:rPr lang="en-US" dirty="0"/>
              <a:t>Frequency of intercourse, amount of unprotected sex, and number of sexual partners similar among the study groups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B1DC3-14E1-AD43-97E4-AFDA470719B5}"/>
              </a:ext>
            </a:extLst>
          </p:cNvPr>
          <p:cNvSpPr>
            <a:spLocks noGrp="1"/>
          </p:cNvSpPr>
          <p:nvPr>
            <p:ph type="title"/>
          </p:nvPr>
        </p:nvSpPr>
        <p:spPr>
          <a:xfrm>
            <a:off x="3867912" y="2004300"/>
            <a:ext cx="7315200" cy="3255264"/>
          </a:xfrm>
        </p:spPr>
        <p:txBody>
          <a:bodyPr>
            <a:normAutofit/>
          </a:bodyPr>
          <a:lstStyle/>
          <a:p>
            <a:r>
              <a:rPr lang="en-US" sz="7200" dirty="0"/>
              <a:t>Males and EC</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2919" y="1123837"/>
            <a:ext cx="3228218" cy="4601183"/>
          </a:xfrm>
        </p:spPr>
        <p:txBody>
          <a:bodyPr/>
          <a:lstStyle/>
          <a:p>
            <a:r>
              <a:rPr lang="en-US" dirty="0"/>
              <a:t>What Has Been Said About Male Involvement?</a:t>
            </a:r>
          </a:p>
        </p:txBody>
      </p:sp>
      <p:sp>
        <p:nvSpPr>
          <p:cNvPr id="9219" name="Rectangle 3"/>
          <p:cNvSpPr>
            <a:spLocks noGrp="1" noChangeArrowheads="1"/>
          </p:cNvSpPr>
          <p:nvPr>
            <p:ph sz="quarter" idx="10"/>
          </p:nvPr>
        </p:nvSpPr>
        <p:spPr/>
        <p:txBody>
          <a:bodyPr/>
          <a:lstStyle/>
          <a:p>
            <a:endParaRPr lang="en-US" dirty="0"/>
          </a:p>
          <a:p>
            <a:endParaRPr lang="en-US" dirty="0"/>
          </a:p>
          <a:p>
            <a:r>
              <a:rPr lang="en-US" dirty="0"/>
              <a:t>“Special efforts should be made to emphasize men’s shared responsibility and promote their active involvement in responsible parenthood; sexual and reproductive behavior, including family planning; prenatal, maternal and child health; prevention of STDs, including HIV; prevention of unwanted and high-risk pregnancies…”</a:t>
            </a:r>
          </a:p>
          <a:p>
            <a:endParaRPr lang="en-US" dirty="0"/>
          </a:p>
          <a:p>
            <a:endParaRPr lang="en-US" dirty="0"/>
          </a:p>
        </p:txBody>
      </p:sp>
      <p:sp>
        <p:nvSpPr>
          <p:cNvPr id="2" name="Rectangle 1"/>
          <p:cNvSpPr/>
          <p:nvPr/>
        </p:nvSpPr>
        <p:spPr>
          <a:xfrm>
            <a:off x="3764478" y="5085348"/>
            <a:ext cx="640080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1994 International Conference On Development and Population</a:t>
            </a:r>
          </a:p>
        </p:txBody>
      </p:sp>
    </p:spTree>
    <p:extLst>
      <p:ext uri="{BB962C8B-B14F-4D97-AF65-F5344CB8AC3E}">
        <p14:creationId xmlns:p14="http://schemas.microsoft.com/office/powerpoint/2010/main" val="3122621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1" y="1155921"/>
            <a:ext cx="3228218" cy="4601183"/>
          </a:xfrm>
        </p:spPr>
        <p:txBody>
          <a:bodyPr/>
          <a:lstStyle/>
          <a:p>
            <a:r>
              <a:rPr lang="en-US" dirty="0"/>
              <a:t>Comparing Men and Women on EC</a:t>
            </a:r>
          </a:p>
        </p:txBody>
      </p:sp>
      <p:sp>
        <p:nvSpPr>
          <p:cNvPr id="5" name="Content Placeholder 4"/>
          <p:cNvSpPr>
            <a:spLocks noGrp="1"/>
          </p:cNvSpPr>
          <p:nvPr>
            <p:ph sz="quarter" idx="10"/>
          </p:nvPr>
        </p:nvSpPr>
        <p:spPr/>
        <p:txBody>
          <a:bodyPr>
            <a:normAutofit/>
          </a:bodyPr>
          <a:lstStyle/>
          <a:p>
            <a:endParaRPr lang="en-US" sz="2800" dirty="0"/>
          </a:p>
          <a:p>
            <a:r>
              <a:rPr lang="en-US" sz="2800" dirty="0"/>
              <a:t>Men less likely to know about EC</a:t>
            </a:r>
          </a:p>
          <a:p>
            <a:endParaRPr lang="en-US" sz="2800" dirty="0"/>
          </a:p>
          <a:p>
            <a:r>
              <a:rPr lang="en-US" sz="2800" dirty="0"/>
              <a:t>Rates of purchase not different statistically</a:t>
            </a:r>
          </a:p>
          <a:p>
            <a:pPr lvl="1"/>
            <a:r>
              <a:rPr lang="en-US" sz="2400" dirty="0">
                <a:latin typeface="Arial" panose="020B0604020202020204" pitchFamily="34" charset="0"/>
                <a:cs typeface="Arial" panose="020B0604020202020204" pitchFamily="34" charset="0"/>
              </a:rPr>
              <a:t>(10.8% vs. 18.3%)</a:t>
            </a:r>
          </a:p>
          <a:p>
            <a:endParaRPr lang="en-US" sz="2800" dirty="0"/>
          </a:p>
        </p:txBody>
      </p:sp>
      <p:sp>
        <p:nvSpPr>
          <p:cNvPr id="4" name="TextBox 3"/>
          <p:cNvSpPr txBox="1"/>
          <p:nvPr/>
        </p:nvSpPr>
        <p:spPr>
          <a:xfrm>
            <a:off x="3764478" y="4975212"/>
            <a:ext cx="552249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Nguyen, B., &amp; </a:t>
            </a:r>
            <a:r>
              <a:rPr lang="en-US" sz="1200" dirty="0" err="1">
                <a:latin typeface="Arial" panose="020B0604020202020204" pitchFamily="34" charset="0"/>
                <a:cs typeface="Arial" panose="020B0604020202020204" pitchFamily="34" charset="0"/>
              </a:rPr>
              <a:t>Zaller</a:t>
            </a:r>
            <a:r>
              <a:rPr lang="en-US" sz="1200" dirty="0">
                <a:latin typeface="Arial" panose="020B0604020202020204" pitchFamily="34" charset="0"/>
                <a:cs typeface="Arial" panose="020B0604020202020204" pitchFamily="34" charset="0"/>
              </a:rPr>
              <a:t>, N. (2009). Male access to over-the-counter emergency contraception. Women's Health Issues, 19, 365-372.</a:t>
            </a:r>
          </a:p>
        </p:txBody>
      </p:sp>
    </p:spTree>
    <p:extLst>
      <p:ext uri="{BB962C8B-B14F-4D97-AF65-F5344CB8AC3E}">
        <p14:creationId xmlns:p14="http://schemas.microsoft.com/office/powerpoint/2010/main" val="9643480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Attitudes on Buying and Using EC</a:t>
            </a:r>
            <a:endParaRPr lang="en-US" dirty="0"/>
          </a:p>
        </p:txBody>
      </p:sp>
      <p:sp>
        <p:nvSpPr>
          <p:cNvPr id="3" name="Content Placeholder 2"/>
          <p:cNvSpPr>
            <a:spLocks noGrp="1"/>
          </p:cNvSpPr>
          <p:nvPr>
            <p:ph sz="quarter" idx="10"/>
          </p:nvPr>
        </p:nvSpPr>
        <p:spPr>
          <a:xfrm>
            <a:off x="3828647" y="1123837"/>
            <a:ext cx="7513122" cy="4267200"/>
          </a:xfrm>
        </p:spPr>
        <p:txBody>
          <a:bodyPr/>
          <a:lstStyle/>
          <a:p>
            <a:pPr marL="0" lvl="0" indent="0">
              <a:buNone/>
            </a:pPr>
            <a:endParaRPr lang="en-US" dirty="0"/>
          </a:p>
          <a:p>
            <a:pPr lvl="0"/>
            <a:r>
              <a:rPr lang="en-US" dirty="0"/>
              <a:t>Many men felt that: </a:t>
            </a:r>
          </a:p>
          <a:p>
            <a:pPr lvl="1"/>
            <a:r>
              <a:rPr lang="en-US" dirty="0">
                <a:latin typeface="Arial" panose="020B0604020202020204" pitchFamily="34" charset="0"/>
                <a:cs typeface="Arial" panose="020B0604020202020204" pitchFamily="34" charset="0"/>
              </a:rPr>
              <a:t>they should offer to buy EC if needed (56.1%)</a:t>
            </a:r>
          </a:p>
          <a:p>
            <a:pPr lvl="1"/>
            <a:r>
              <a:rPr lang="en-US" dirty="0">
                <a:latin typeface="Arial" panose="020B0604020202020204" pitchFamily="34" charset="0"/>
                <a:cs typeface="Arial" panose="020B0604020202020204" pitchFamily="34" charset="0"/>
              </a:rPr>
              <a:t>their purchases would prevent unplanned pregnancies (67.6%)</a:t>
            </a:r>
          </a:p>
          <a:p>
            <a:pPr lvl="1"/>
            <a:r>
              <a:rPr lang="en-US" dirty="0">
                <a:latin typeface="Arial" panose="020B0604020202020204" pitchFamily="34" charset="0"/>
                <a:cs typeface="Arial" panose="020B0604020202020204" pitchFamily="34" charset="0"/>
              </a:rPr>
              <a:t>the decision to use EC was a woman’s (75.4%) </a:t>
            </a:r>
          </a:p>
          <a:p>
            <a:pPr lvl="1"/>
            <a:endParaRPr lang="en-US" dirty="0">
              <a:latin typeface="Arial" panose="020B0604020202020204" pitchFamily="34" charset="0"/>
              <a:cs typeface="Arial" panose="020B0604020202020204" pitchFamily="34" charset="0"/>
            </a:endParaRPr>
          </a:p>
          <a:p>
            <a:pPr lvl="0"/>
            <a:r>
              <a:rPr lang="en-US" dirty="0"/>
              <a:t>73.8% of women agreed that men should always have EC access.</a:t>
            </a:r>
          </a:p>
        </p:txBody>
      </p:sp>
      <p:sp>
        <p:nvSpPr>
          <p:cNvPr id="4" name="TextBox 3"/>
          <p:cNvSpPr txBox="1"/>
          <p:nvPr/>
        </p:nvSpPr>
        <p:spPr>
          <a:xfrm>
            <a:off x="2971800" y="6182380"/>
            <a:ext cx="7086600" cy="523220"/>
          </a:xfrm>
          <a:prstGeom prst="rect">
            <a:avLst/>
          </a:prstGeom>
          <a:noFill/>
        </p:spPr>
        <p:txBody>
          <a:bodyPr wrap="square" rtlCol="0">
            <a:spAutoFit/>
          </a:bodyPr>
          <a:lstStyle/>
          <a:p>
            <a:pPr algn="ctr"/>
            <a:r>
              <a:rPr lang="en-US" sz="1400" dirty="0">
                <a:latin typeface="Adobe Garamond Pro" panose="02020502060506020403" pitchFamily="18" charset="0"/>
                <a:cs typeface="Arial"/>
              </a:rPr>
              <a:t>Nguyen, B., &amp; </a:t>
            </a:r>
            <a:r>
              <a:rPr lang="en-US" sz="1400" dirty="0" err="1">
                <a:latin typeface="Adobe Garamond Pro" panose="02020502060506020403" pitchFamily="18" charset="0"/>
                <a:cs typeface="Arial"/>
              </a:rPr>
              <a:t>Zaller</a:t>
            </a:r>
            <a:r>
              <a:rPr lang="en-US" sz="1400" dirty="0">
                <a:latin typeface="Adobe Garamond Pro" panose="02020502060506020403" pitchFamily="18" charset="0"/>
                <a:cs typeface="Arial"/>
              </a:rPr>
              <a:t>, N. (2009). Male access to over-the-counter emergency contraception. Women's Health Issues, 19, 365-372.</a:t>
            </a:r>
          </a:p>
        </p:txBody>
      </p:sp>
    </p:spTree>
    <p:extLst>
      <p:ext uri="{BB962C8B-B14F-4D97-AF65-F5344CB8AC3E}">
        <p14:creationId xmlns:p14="http://schemas.microsoft.com/office/powerpoint/2010/main" val="13043174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2012 Review on Young Men and EC</a:t>
            </a:r>
            <a:endParaRPr lang="en-US" dirty="0"/>
          </a:p>
        </p:txBody>
      </p:sp>
      <p:sp>
        <p:nvSpPr>
          <p:cNvPr id="3" name="Content Placeholder 2"/>
          <p:cNvSpPr>
            <a:spLocks noGrp="1"/>
          </p:cNvSpPr>
          <p:nvPr>
            <p:ph sz="quarter" idx="10"/>
          </p:nvPr>
        </p:nvSpPr>
        <p:spPr>
          <a:xfrm>
            <a:off x="3989067" y="1290828"/>
            <a:ext cx="7513122" cy="4267200"/>
          </a:xfrm>
        </p:spPr>
        <p:txBody>
          <a:bodyPr/>
          <a:lstStyle/>
          <a:p>
            <a:r>
              <a:rPr lang="en-US" dirty="0"/>
              <a:t>Young men’s knowledge of EC</a:t>
            </a:r>
          </a:p>
          <a:p>
            <a:pPr lvl="1"/>
            <a:r>
              <a:rPr lang="en-US" dirty="0">
                <a:latin typeface="Arial" panose="020B0604020202020204" pitchFamily="34" charset="0"/>
                <a:cs typeface="Arial" panose="020B0604020202020204" pitchFamily="34" charset="0"/>
              </a:rPr>
              <a:t>Equated with awareness or familiarity</a:t>
            </a:r>
          </a:p>
          <a:p>
            <a:pPr lvl="1"/>
            <a:r>
              <a:rPr lang="en-US" dirty="0">
                <a:latin typeface="Arial" panose="020B0604020202020204" pitchFamily="34" charset="0"/>
                <a:cs typeface="Arial" panose="020B0604020202020204" pitchFamily="34" charset="0"/>
              </a:rPr>
              <a:t>38% of teenagers knew about EC</a:t>
            </a:r>
          </a:p>
          <a:p>
            <a:pPr lvl="1"/>
            <a:r>
              <a:rPr lang="en-US" dirty="0">
                <a:latin typeface="Arial" panose="020B0604020202020204" pitchFamily="34" charset="0"/>
                <a:cs typeface="Arial" panose="020B0604020202020204" pitchFamily="34" charset="0"/>
              </a:rPr>
              <a:t>65%–100% of adults knew about EC</a:t>
            </a:r>
          </a:p>
          <a:p>
            <a:r>
              <a:rPr lang="en-US" dirty="0"/>
              <a:t>Previous use or discussion</a:t>
            </a:r>
          </a:p>
          <a:p>
            <a:pPr lvl="1"/>
            <a:r>
              <a:rPr lang="en-US" dirty="0">
                <a:latin typeface="Arial" panose="020B0604020202020204" pitchFamily="34" charset="0"/>
                <a:cs typeface="Arial" panose="020B0604020202020204" pitchFamily="34" charset="0"/>
              </a:rPr>
              <a:t>13%–30% had used or discussed EC</a:t>
            </a:r>
          </a:p>
          <a:p>
            <a:r>
              <a:rPr lang="en-US" dirty="0"/>
              <a:t>Previous purchase</a:t>
            </a:r>
          </a:p>
          <a:p>
            <a:pPr lvl="1"/>
            <a:r>
              <a:rPr lang="en-US" dirty="0">
                <a:latin typeface="Arial" panose="020B0604020202020204" pitchFamily="34" charset="0"/>
                <a:cs typeface="Arial" panose="020B0604020202020204" pitchFamily="34" charset="0"/>
              </a:rPr>
              <a:t>11% previously purchased EC</a:t>
            </a:r>
          </a:p>
          <a:p>
            <a:r>
              <a:rPr lang="en-US" dirty="0"/>
              <a:t>Attitudes</a:t>
            </a:r>
          </a:p>
          <a:p>
            <a:pPr lvl="1"/>
            <a:r>
              <a:rPr lang="en-US" dirty="0">
                <a:latin typeface="Arial" panose="020B0604020202020204" pitchFamily="34" charset="0"/>
                <a:cs typeface="Arial" panose="020B0604020202020204" pitchFamily="34" charset="0"/>
              </a:rPr>
              <a:t>Supportive of use</a:t>
            </a:r>
          </a:p>
        </p:txBody>
      </p:sp>
      <p:sp>
        <p:nvSpPr>
          <p:cNvPr id="4" name="TextBox 3"/>
          <p:cNvSpPr txBox="1"/>
          <p:nvPr/>
        </p:nvSpPr>
        <p:spPr>
          <a:xfrm>
            <a:off x="3989067" y="5725020"/>
            <a:ext cx="63246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Marcell AV, </a:t>
            </a:r>
            <a:r>
              <a:rPr lang="en-US" sz="1200" dirty="0" err="1">
                <a:latin typeface="Arial" panose="020B0604020202020204" pitchFamily="34" charset="0"/>
                <a:cs typeface="Arial" panose="020B0604020202020204" pitchFamily="34" charset="0"/>
              </a:rPr>
              <a:t>Waks</a:t>
            </a:r>
            <a:r>
              <a:rPr lang="en-US" sz="1200" dirty="0">
                <a:latin typeface="Arial" panose="020B0604020202020204" pitchFamily="34" charset="0"/>
                <a:cs typeface="Arial" panose="020B0604020202020204" pitchFamily="34" charset="0"/>
              </a:rPr>
              <a:t> AB, </a:t>
            </a:r>
            <a:r>
              <a:rPr lang="en-US" sz="1200" dirty="0" err="1">
                <a:latin typeface="Arial" panose="020B0604020202020204" pitchFamily="34" charset="0"/>
                <a:cs typeface="Arial" panose="020B0604020202020204" pitchFamily="34" charset="0"/>
              </a:rPr>
              <a:t>Rutkow</a:t>
            </a:r>
            <a:r>
              <a:rPr lang="en-US" sz="1200" dirty="0">
                <a:latin typeface="Arial" panose="020B0604020202020204" pitchFamily="34" charset="0"/>
                <a:cs typeface="Arial" panose="020B0604020202020204" pitchFamily="34" charset="0"/>
              </a:rPr>
              <a:t> L, McKenna R, </a:t>
            </a:r>
            <a:r>
              <a:rPr lang="en-US" sz="1200" dirty="0" err="1">
                <a:latin typeface="Arial" panose="020B0604020202020204" pitchFamily="34" charset="0"/>
                <a:cs typeface="Arial" panose="020B0604020202020204" pitchFamily="34" charset="0"/>
              </a:rPr>
              <a:t>Rompalo</a:t>
            </a:r>
            <a:r>
              <a:rPr lang="en-US" sz="1200" dirty="0">
                <a:latin typeface="Arial" panose="020B0604020202020204" pitchFamily="34" charset="0"/>
                <a:cs typeface="Arial" panose="020B0604020202020204" pitchFamily="34" charset="0"/>
              </a:rPr>
              <a:t> A, Hogan MT. What Do We Know About Males and Emergency Contraception? A Synthesis of the Literature. (2012) Perspectives on Sexual and Reproductive Health 2012;9999:n/a-n/a.</a:t>
            </a:r>
          </a:p>
        </p:txBody>
      </p:sp>
    </p:spTree>
    <p:extLst>
      <p:ext uri="{BB962C8B-B14F-4D97-AF65-F5344CB8AC3E}">
        <p14:creationId xmlns:p14="http://schemas.microsoft.com/office/powerpoint/2010/main" val="3531536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5" y="1252173"/>
            <a:ext cx="3276344" cy="4601183"/>
          </a:xfrm>
        </p:spPr>
        <p:txBody>
          <a:bodyPr/>
          <a:lstStyle/>
          <a:p>
            <a:r>
              <a:rPr lang="en-US" dirty="0"/>
              <a:t>Male Access to EC: Mystery Shopper Survey </a:t>
            </a:r>
          </a:p>
        </p:txBody>
      </p:sp>
      <p:sp>
        <p:nvSpPr>
          <p:cNvPr id="3" name="Content Placeholder 2"/>
          <p:cNvSpPr>
            <a:spLocks noGrp="1"/>
          </p:cNvSpPr>
          <p:nvPr>
            <p:ph sz="quarter" idx="10"/>
          </p:nvPr>
        </p:nvSpPr>
        <p:spPr>
          <a:xfrm>
            <a:off x="4012035" y="1457820"/>
            <a:ext cx="7513122" cy="4267200"/>
          </a:xfrm>
        </p:spPr>
        <p:txBody>
          <a:bodyPr/>
          <a:lstStyle/>
          <a:p>
            <a:r>
              <a:rPr lang="en-US" b="1" dirty="0"/>
              <a:t>Study:  </a:t>
            </a:r>
          </a:p>
          <a:p>
            <a:pPr lvl="1"/>
            <a:r>
              <a:rPr lang="en-US" dirty="0">
                <a:latin typeface="Arial" panose="020B0604020202020204" pitchFamily="34" charset="0"/>
                <a:cs typeface="Arial" panose="020B0604020202020204" pitchFamily="34" charset="0"/>
              </a:rPr>
              <a:t>Male mystery shoppers, 158 pharmacies visited, 3 neighborhoods, NYC</a:t>
            </a:r>
          </a:p>
          <a:p>
            <a:pPr lvl="1"/>
            <a:endParaRPr lang="en-US" dirty="0">
              <a:latin typeface="Arial" panose="020B0604020202020204" pitchFamily="34" charset="0"/>
              <a:cs typeface="Arial" panose="020B0604020202020204" pitchFamily="34" charset="0"/>
            </a:endParaRPr>
          </a:p>
          <a:p>
            <a:r>
              <a:rPr lang="en-US" b="1" dirty="0"/>
              <a:t>Results:  </a:t>
            </a:r>
          </a:p>
          <a:p>
            <a:pPr lvl="1"/>
            <a:r>
              <a:rPr lang="en-US" dirty="0">
                <a:latin typeface="Arial" panose="020B0604020202020204" pitchFamily="34" charset="0"/>
                <a:cs typeface="Arial" panose="020B0604020202020204" pitchFamily="34" charset="0"/>
              </a:rPr>
              <a:t>73% of pharmacies created barriers to EC</a:t>
            </a:r>
          </a:p>
          <a:p>
            <a:pPr lvl="1"/>
            <a:r>
              <a:rPr lang="en-US" dirty="0">
                <a:latin typeface="Arial" panose="020B0604020202020204" pitchFamily="34" charset="0"/>
                <a:cs typeface="Arial" panose="020B0604020202020204" pitchFamily="34" charset="0"/>
              </a:rPr>
              <a:t>Cost of EC higher in higher SES neighborhoods</a:t>
            </a:r>
          </a:p>
          <a:p>
            <a:pPr lvl="1"/>
            <a:endParaRPr lang="en-US" dirty="0">
              <a:latin typeface="Arial" panose="020B0604020202020204" pitchFamily="34" charset="0"/>
              <a:cs typeface="Arial" panose="020B0604020202020204" pitchFamily="34" charset="0"/>
            </a:endParaRPr>
          </a:p>
          <a:p>
            <a:r>
              <a:rPr lang="en-US" b="1" dirty="0"/>
              <a:t>Conclusions:</a:t>
            </a:r>
          </a:p>
          <a:p>
            <a:pPr lvl="1"/>
            <a:r>
              <a:rPr lang="en-US" dirty="0">
                <a:latin typeface="Arial" panose="020B0604020202020204" pitchFamily="34" charset="0"/>
                <a:cs typeface="Arial" panose="020B0604020202020204" pitchFamily="34" charset="0"/>
              </a:rPr>
              <a:t>Males had a 20% likelihood of NOT being able to access EC</a:t>
            </a:r>
          </a:p>
        </p:txBody>
      </p:sp>
      <p:sp>
        <p:nvSpPr>
          <p:cNvPr id="4" name="TextBox 3"/>
          <p:cNvSpPr txBox="1"/>
          <p:nvPr/>
        </p:nvSpPr>
        <p:spPr>
          <a:xfrm>
            <a:off x="4030137" y="5924582"/>
            <a:ext cx="347563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D.L. Bell et al. </a:t>
            </a:r>
            <a:r>
              <a:rPr lang="en-US" sz="1200" i="1" dirty="0">
                <a:latin typeface="Arial" panose="020B0604020202020204" pitchFamily="34" charset="0"/>
                <a:cs typeface="Arial" panose="020B0604020202020204" pitchFamily="34" charset="0"/>
              </a:rPr>
              <a:t>Contraception</a:t>
            </a:r>
            <a:r>
              <a:rPr lang="en-US" sz="1200" dirty="0">
                <a:latin typeface="Arial" panose="020B0604020202020204" pitchFamily="34" charset="0"/>
                <a:cs typeface="Arial" panose="020B0604020202020204" pitchFamily="34" charset="0"/>
              </a:rPr>
              <a:t> 90 (2014) 413–415</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Males and Emergency Contraception</a:t>
            </a:r>
            <a:endParaRPr lang="en-US" dirty="0"/>
          </a:p>
        </p:txBody>
      </p:sp>
      <p:sp>
        <p:nvSpPr>
          <p:cNvPr id="64515" name="Rectangle 3"/>
          <p:cNvSpPr>
            <a:spLocks noGrp="1" noChangeArrowheads="1"/>
          </p:cNvSpPr>
          <p:nvPr>
            <p:ph sz="half" idx="2"/>
          </p:nvPr>
        </p:nvSpPr>
        <p:spPr>
          <a:xfrm>
            <a:off x="4143864" y="1315818"/>
            <a:ext cx="3732810" cy="4525963"/>
          </a:xfrm>
        </p:spPr>
        <p:txBody>
          <a:bodyPr/>
          <a:lstStyle/>
          <a:p>
            <a:r>
              <a:rPr lang="en-US" dirty="0"/>
              <a:t>Plan B One-Step OTC for males</a:t>
            </a:r>
          </a:p>
          <a:p>
            <a:r>
              <a:rPr lang="en-US" dirty="0" err="1"/>
              <a:t>ella</a:t>
            </a:r>
            <a:r>
              <a:rPr lang="en-US" dirty="0"/>
              <a:t>: Rx for patient only</a:t>
            </a:r>
          </a:p>
          <a:p>
            <a:r>
              <a:rPr lang="en-US" dirty="0"/>
              <a:t>Pharmacies have not been 100% compliant in dispensing EC to males</a:t>
            </a:r>
          </a:p>
          <a:p>
            <a:pPr lvl="1"/>
            <a:r>
              <a:rPr lang="en-US" dirty="0"/>
              <a:t>ACLU has documented several cases over the years</a:t>
            </a:r>
          </a:p>
          <a:p>
            <a:r>
              <a:rPr lang="en-US" dirty="0"/>
              <a:t>Can still counsel males</a:t>
            </a:r>
          </a:p>
        </p:txBody>
      </p:sp>
      <p:pic>
        <p:nvPicPr>
          <p:cNvPr id="5" name="Picture 4" descr="200299461-001.jpg"/>
          <p:cNvPicPr>
            <a:picLocks noChangeAspect="1"/>
          </p:cNvPicPr>
          <p:nvPr/>
        </p:nvPicPr>
        <p:blipFill>
          <a:blip r:embed="rId3" cstate="print"/>
          <a:stretch>
            <a:fillRect/>
          </a:stretch>
        </p:blipFill>
        <p:spPr>
          <a:xfrm>
            <a:off x="8263612" y="1595594"/>
            <a:ext cx="2628978" cy="3966409"/>
          </a:xfrm>
          <a:prstGeom prst="rect">
            <a:avLst/>
          </a:prstGeom>
          <a:ln>
            <a:noFill/>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Implications</a:t>
            </a:r>
            <a:endParaRPr lang="en-US" dirty="0"/>
          </a:p>
        </p:txBody>
      </p:sp>
      <p:sp>
        <p:nvSpPr>
          <p:cNvPr id="65538" name="Content Placeholder 2"/>
          <p:cNvSpPr>
            <a:spLocks noGrp="1"/>
          </p:cNvSpPr>
          <p:nvPr>
            <p:ph sz="quarter" idx="10"/>
          </p:nvPr>
        </p:nvSpPr>
        <p:spPr>
          <a:xfrm>
            <a:off x="3732394" y="1123837"/>
            <a:ext cx="7513122" cy="4267200"/>
          </a:xfrm>
        </p:spPr>
        <p:txBody>
          <a:bodyPr>
            <a:normAutofit/>
          </a:bodyPr>
          <a:lstStyle/>
          <a:p>
            <a:endParaRPr lang="en-US" sz="2800" dirty="0"/>
          </a:p>
          <a:p>
            <a:pPr marL="0" indent="0" algn="ctr">
              <a:buNone/>
            </a:pPr>
            <a:endParaRPr lang="en-US" sz="5400" dirty="0"/>
          </a:p>
          <a:p>
            <a:pPr marL="0" indent="0" algn="ctr">
              <a:buNone/>
            </a:pPr>
            <a:r>
              <a:rPr lang="en-US" sz="5400" dirty="0"/>
              <a:t>Availability </a:t>
            </a:r>
            <a:r>
              <a:rPr lang="en-US" sz="5400" dirty="0">
                <a:solidFill>
                  <a:schemeClr val="accent1"/>
                </a:solidFill>
              </a:rPr>
              <a:t>≠</a:t>
            </a:r>
            <a:r>
              <a:rPr lang="en-US" sz="5400" dirty="0"/>
              <a:t> Access</a:t>
            </a:r>
          </a:p>
          <a:p>
            <a:endParaRPr lang="en-US" sz="2800" dirty="0"/>
          </a:p>
          <a:p>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5"/>
          <p:cNvSpPr>
            <a:spLocks noGrp="1" noChangeArrowheads="1"/>
          </p:cNvSpPr>
          <p:nvPr>
            <p:ph type="title"/>
          </p:nvPr>
        </p:nvSpPr>
        <p:spPr/>
        <p:txBody>
          <a:bodyPr/>
          <a:lstStyle/>
          <a:p>
            <a:r>
              <a:rPr lang="en-US"/>
              <a:t>Method Failure: Ring</a:t>
            </a:r>
            <a:endParaRPr lang="en-US" dirty="0"/>
          </a:p>
        </p:txBody>
      </p:sp>
      <p:sp>
        <p:nvSpPr>
          <p:cNvPr id="18435" name="Rectangle 6"/>
          <p:cNvSpPr>
            <a:spLocks noGrp="1" noChangeArrowheads="1"/>
          </p:cNvSpPr>
          <p:nvPr>
            <p:ph sz="quarter" idx="10"/>
          </p:nvPr>
        </p:nvSpPr>
        <p:spPr>
          <a:xfrm>
            <a:off x="3764478" y="1295400"/>
            <a:ext cx="5106390" cy="4267200"/>
          </a:xfrm>
        </p:spPr>
        <p:txBody>
          <a:bodyPr/>
          <a:lstStyle/>
          <a:p>
            <a:endParaRPr lang="en-US" dirty="0"/>
          </a:p>
          <a:p>
            <a:r>
              <a:rPr lang="en-US" dirty="0"/>
              <a:t>Taken out for more than three hours during ring-in weeks</a:t>
            </a:r>
          </a:p>
          <a:p>
            <a:r>
              <a:rPr lang="en-US" dirty="0"/>
              <a:t>Same ring left in more than five weeks in a row</a:t>
            </a:r>
          </a:p>
          <a:p>
            <a:r>
              <a:rPr lang="en-US" dirty="0"/>
              <a:t>Late putting ring back in after ring-out week</a:t>
            </a:r>
          </a:p>
        </p:txBody>
      </p:sp>
      <p:pic>
        <p:nvPicPr>
          <p:cNvPr id="24580" name="Picture 4"/>
          <p:cNvPicPr>
            <a:picLocks noChangeAspect="1" noChangeArrowheads="1"/>
          </p:cNvPicPr>
          <p:nvPr/>
        </p:nvPicPr>
        <p:blipFill>
          <a:blip r:embed="rId3" cstate="print"/>
          <a:srcRect/>
          <a:stretch>
            <a:fillRect/>
          </a:stretch>
        </p:blipFill>
        <p:spPr bwMode="auto">
          <a:xfrm>
            <a:off x="9434945" y="2042647"/>
            <a:ext cx="1995611" cy="299249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r>
              <a:rPr lang="en-US"/>
              <a:t>Wrap-Up</a:t>
            </a:r>
            <a:endParaRPr lang="en-US" dirty="0"/>
          </a:p>
        </p:txBody>
      </p:sp>
      <p:sp>
        <p:nvSpPr>
          <p:cNvPr id="66563" name="Rectangle 4"/>
          <p:cNvSpPr>
            <a:spLocks noGrp="1" noChangeArrowheads="1"/>
          </p:cNvSpPr>
          <p:nvPr>
            <p:ph sz="quarter" idx="10"/>
          </p:nvPr>
        </p:nvSpPr>
        <p:spPr/>
        <p:txBody>
          <a:bodyPr/>
          <a:lstStyle/>
          <a:p>
            <a:endParaRPr lang="en-US"/>
          </a:p>
          <a:p>
            <a:pPr lvl="1"/>
            <a:endParaRPr lang="en-US" dirty="0"/>
          </a:p>
        </p:txBody>
      </p:sp>
      <p:sp>
        <p:nvSpPr>
          <p:cNvPr id="66564" name="Rectangle 5"/>
          <p:cNvSpPr>
            <a:spLocks noGrp="1" noChangeArrowheads="1"/>
          </p:cNvSpPr>
          <p:nvPr>
            <p:ph sz="half" idx="4294967295"/>
          </p:nvPr>
        </p:nvSpPr>
        <p:spPr>
          <a:xfrm>
            <a:off x="4033886" y="1295400"/>
            <a:ext cx="7388093" cy="4800600"/>
          </a:xfrm>
          <a:prstGeom prst="rect">
            <a:avLst/>
          </a:prstGeom>
          <a:noFill/>
        </p:spPr>
        <p:txBody>
          <a:bodyPr/>
          <a:lstStyle/>
          <a:p>
            <a:pPr>
              <a:spcBef>
                <a:spcPts val="600"/>
              </a:spcBef>
              <a:spcAft>
                <a:spcPts val="1200"/>
              </a:spcAft>
              <a:buClr>
                <a:schemeClr val="accent2"/>
              </a:buClr>
            </a:pPr>
            <a:r>
              <a:rPr lang="en-US" sz="2400" dirty="0">
                <a:latin typeface="Arial" panose="020B0604020202020204" pitchFamily="34" charset="0"/>
                <a:ea typeface="ＭＳ Ｐゴシック" pitchFamily="34" charset="-128"/>
                <a:cs typeface="Arial" panose="020B0604020202020204" pitchFamily="34" charset="0"/>
              </a:rPr>
              <a:t>Discuss all dedicated products, including UPA and copper IUD for EC</a:t>
            </a:r>
          </a:p>
          <a:p>
            <a:pPr>
              <a:spcBef>
                <a:spcPts val="600"/>
              </a:spcBef>
              <a:spcAft>
                <a:spcPts val="1200"/>
              </a:spcAft>
              <a:buClr>
                <a:schemeClr val="accent2"/>
              </a:buClr>
            </a:pPr>
            <a:r>
              <a:rPr lang="en-US" sz="2400" dirty="0">
                <a:latin typeface="Arial" panose="020B0604020202020204" pitchFamily="34" charset="0"/>
                <a:ea typeface="ＭＳ Ｐゴシック" pitchFamily="34" charset="-128"/>
                <a:cs typeface="Arial" panose="020B0604020202020204" pitchFamily="34" charset="0"/>
              </a:rPr>
              <a:t>Write advance prescription for EC or provide instructions on OTC access with all teens</a:t>
            </a:r>
          </a:p>
          <a:p>
            <a:pPr>
              <a:spcBef>
                <a:spcPts val="600"/>
              </a:spcBef>
              <a:spcAft>
                <a:spcPts val="1200"/>
              </a:spcAft>
              <a:buClr>
                <a:schemeClr val="accent2"/>
              </a:buClr>
            </a:pPr>
            <a:r>
              <a:rPr lang="en-US" sz="2400" dirty="0">
                <a:latin typeface="Arial" panose="020B0604020202020204" pitchFamily="34" charset="0"/>
                <a:ea typeface="ＭＳ Ｐゴシック" pitchFamily="34" charset="-128"/>
                <a:cs typeface="Arial" panose="020B0604020202020204" pitchFamily="34" charset="0"/>
              </a:rPr>
              <a:t>Check local pharmacies for available products and EC access policies for youth 16 and under</a:t>
            </a:r>
          </a:p>
          <a:p>
            <a:pPr>
              <a:spcBef>
                <a:spcPts val="600"/>
              </a:spcBef>
              <a:spcAft>
                <a:spcPts val="1200"/>
              </a:spcAft>
              <a:buClr>
                <a:schemeClr val="accent2"/>
              </a:buClr>
            </a:pPr>
            <a:r>
              <a:rPr lang="en-US" sz="2400" dirty="0">
                <a:latin typeface="Arial" panose="020B0604020202020204" pitchFamily="34" charset="0"/>
                <a:ea typeface="ＭＳ Ｐゴシック" pitchFamily="34" charset="-128"/>
                <a:cs typeface="Arial" panose="020B0604020202020204" pitchFamily="34" charset="0"/>
              </a:rPr>
              <a:t>Offer women with a BMI &gt;30 kg/m</a:t>
            </a:r>
            <a:r>
              <a:rPr lang="en-US" sz="2400" baseline="30000" dirty="0">
                <a:latin typeface="Arial" panose="020B0604020202020204" pitchFamily="34" charset="0"/>
                <a:ea typeface="ＭＳ Ｐゴシック" pitchFamily="34" charset="-128"/>
                <a:cs typeface="Arial" panose="020B0604020202020204" pitchFamily="34" charset="0"/>
              </a:rPr>
              <a:t>2</a:t>
            </a:r>
            <a:r>
              <a:rPr lang="en-US" sz="2400" dirty="0">
                <a:latin typeface="Arial" panose="020B0604020202020204" pitchFamily="34" charset="0"/>
                <a:ea typeface="ＭＳ Ｐゴシック" pitchFamily="34" charset="-128"/>
                <a:cs typeface="Arial" panose="020B0604020202020204" pitchFamily="34" charset="0"/>
              </a:rPr>
              <a:t> UPA or copper IUD and offer those having UPI around time of ovulation a copper IUD</a:t>
            </a:r>
          </a:p>
          <a:p>
            <a:pPr marL="0" indent="0">
              <a:spcBef>
                <a:spcPts val="600"/>
              </a:spcBef>
              <a:buNone/>
            </a:pPr>
            <a:endParaRPr lang="en-US" sz="3200" dirty="0">
              <a:solidFill>
                <a:schemeClr val="bg1"/>
              </a:solidFill>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p:cNvSpPr>
            <a:spLocks noGrp="1" noChangeArrowheads="1"/>
          </p:cNvSpPr>
          <p:nvPr>
            <p:ph type="title"/>
          </p:nvPr>
        </p:nvSpPr>
        <p:spPr/>
        <p:txBody>
          <a:bodyPr/>
          <a:lstStyle/>
          <a:p>
            <a:r>
              <a:rPr lang="en-US"/>
              <a:t>Conclusions</a:t>
            </a:r>
            <a:endParaRPr lang="en-US" dirty="0"/>
          </a:p>
        </p:txBody>
      </p:sp>
      <p:sp>
        <p:nvSpPr>
          <p:cNvPr id="67587" name="Rectangle 5"/>
          <p:cNvSpPr>
            <a:spLocks noGrp="1" noChangeArrowheads="1"/>
          </p:cNvSpPr>
          <p:nvPr>
            <p:ph sz="quarter" idx="10"/>
          </p:nvPr>
        </p:nvSpPr>
        <p:spPr>
          <a:xfrm>
            <a:off x="3892814" y="1123837"/>
            <a:ext cx="7513122" cy="4267200"/>
          </a:xfrm>
        </p:spPr>
        <p:txBody>
          <a:bodyPr/>
          <a:lstStyle/>
          <a:p>
            <a:endParaRPr lang="en-US" dirty="0"/>
          </a:p>
          <a:p>
            <a:r>
              <a:rPr lang="en-US" dirty="0"/>
              <a:t>EC: safe and effective method of preventing pregnancy</a:t>
            </a:r>
          </a:p>
          <a:p>
            <a:r>
              <a:rPr lang="en-US" dirty="0"/>
              <a:t>Can prevent pregnancies when taken within indicated window</a:t>
            </a:r>
          </a:p>
          <a:p>
            <a:r>
              <a:rPr lang="en-US" dirty="0"/>
              <a:t>Should be readily available to all women, especially adolescents</a:t>
            </a:r>
          </a:p>
          <a:p>
            <a:r>
              <a:rPr lang="en-US" dirty="0"/>
              <a:t>Advanced provision and pharmacy access will not increase health risks for young women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4"/>
          <p:cNvSpPr>
            <a:spLocks noGrp="1" noChangeArrowheads="1"/>
          </p:cNvSpPr>
          <p:nvPr>
            <p:ph type="title"/>
          </p:nvPr>
        </p:nvSpPr>
        <p:spPr/>
        <p:txBody>
          <a:bodyPr/>
          <a:lstStyle/>
          <a:p>
            <a:r>
              <a:rPr lang="en-US" dirty="0"/>
              <a:t>EC-Specific Resources</a:t>
            </a:r>
          </a:p>
        </p:txBody>
      </p:sp>
      <p:sp>
        <p:nvSpPr>
          <p:cNvPr id="89090" name="Rectangle 5"/>
          <p:cNvSpPr>
            <a:spLocks noGrp="1" noChangeArrowheads="1"/>
          </p:cNvSpPr>
          <p:nvPr>
            <p:ph sz="quarter" idx="10"/>
          </p:nvPr>
        </p:nvSpPr>
        <p:spPr/>
        <p:txBody>
          <a:bodyPr>
            <a:normAutofit fontScale="92500" lnSpcReduction="10000"/>
          </a:bodyPr>
          <a:lstStyle/>
          <a:p>
            <a:r>
              <a:rPr lang="en-US" sz="1800" dirty="0">
                <a:hlinkClick r:id="rId3"/>
              </a:rPr>
              <a:t>prh.org/resources/emergency-contraception-a-practitioners-guide</a:t>
            </a:r>
            <a:r>
              <a:rPr lang="en-US" sz="1800" dirty="0"/>
              <a:t>:  Physicians for Reproductive Health, Emergency Contraception: A Practitioner’s Guide</a:t>
            </a:r>
          </a:p>
          <a:p>
            <a:r>
              <a:rPr lang="en-US" sz="1800" dirty="0">
                <a:hlinkClick r:id="rId4"/>
              </a:rPr>
              <a:t>www.not-2-late.com</a:t>
            </a:r>
            <a:r>
              <a:rPr lang="en-US" sz="1800" dirty="0"/>
              <a:t>: Provides a list of local providers and answers to the most common questions about EC</a:t>
            </a:r>
          </a:p>
          <a:p>
            <a:r>
              <a:rPr lang="en-US" sz="1800" dirty="0">
                <a:hlinkClick r:id="rId5"/>
              </a:rPr>
              <a:t>www.cecinfo.org</a:t>
            </a:r>
            <a:r>
              <a:rPr lang="en-US" sz="1800" dirty="0"/>
              <a:t>: International Consortium on EC</a:t>
            </a:r>
          </a:p>
          <a:p>
            <a:r>
              <a:rPr lang="en-US" sz="1800" dirty="0">
                <a:hlinkClick r:id="rId6"/>
              </a:rPr>
              <a:t>ec.princeton.edu</a:t>
            </a:r>
            <a:r>
              <a:rPr lang="en-US" sz="1800" dirty="0"/>
              <a:t>: EC at Princeton University: a site aimed at patients with credible research sources</a:t>
            </a:r>
          </a:p>
          <a:p>
            <a:r>
              <a:rPr lang="en-US" sz="1800" dirty="0">
                <a:hlinkClick r:id="rId7"/>
              </a:rPr>
              <a:t>www.rhtp.org</a:t>
            </a:r>
            <a:r>
              <a:rPr lang="en-US" sz="1800" dirty="0"/>
              <a:t>: The Reproductive Health Technologies Project</a:t>
            </a:r>
          </a:p>
          <a:p>
            <a:r>
              <a:rPr lang="en-US" sz="1800" dirty="0">
                <a:hlinkClick r:id="rId8"/>
              </a:rPr>
              <a:t>www.backupyourbirthcontrol.org</a:t>
            </a:r>
            <a:r>
              <a:rPr lang="en-US" sz="1800" dirty="0"/>
              <a:t>: Offers basic facts about EC; mainly intended for general public/section for providers</a:t>
            </a:r>
          </a:p>
          <a:p>
            <a:r>
              <a:rPr lang="en-US" sz="1800" dirty="0">
                <a:hlinkClick r:id="rId9"/>
              </a:rPr>
              <a:t>www.arhp.org/topics/emergency-contraception/clinical-publications-and-resources</a:t>
            </a:r>
            <a:r>
              <a:rPr lang="en-US" sz="1800" dirty="0"/>
              <a:t> </a:t>
            </a:r>
          </a:p>
          <a:p>
            <a:r>
              <a:rPr lang="en-US" sz="1800" dirty="0"/>
              <a:t>National Sexual Assault Hotline 1-800-656-HOPE Provides victims of sexual assault with free, confidential, around-the-clock services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0" y="1123837"/>
            <a:ext cx="3131965" cy="4601183"/>
          </a:xfrm>
        </p:spPr>
        <p:txBody>
          <a:bodyPr/>
          <a:lstStyle/>
          <a:p>
            <a:r>
              <a:rPr lang="en-US" dirty="0"/>
              <a:t>Additional EC Information</a:t>
            </a:r>
          </a:p>
        </p:txBody>
      </p:sp>
      <p:sp>
        <p:nvSpPr>
          <p:cNvPr id="3" name="Content Placeholder 2"/>
          <p:cNvSpPr>
            <a:spLocks noGrp="1"/>
          </p:cNvSpPr>
          <p:nvPr>
            <p:ph sz="quarter" idx="10"/>
          </p:nvPr>
        </p:nvSpPr>
        <p:spPr/>
        <p:txBody>
          <a:bodyPr/>
          <a:lstStyle/>
          <a:p>
            <a:r>
              <a:rPr lang="en-US" dirty="0">
                <a:hlinkClick r:id="rId2"/>
              </a:rPr>
              <a:t>ecotc.tumblr.com</a:t>
            </a:r>
            <a:endParaRPr lang="en-US" dirty="0"/>
          </a:p>
          <a:p>
            <a:r>
              <a:rPr lang="en-US" dirty="0">
                <a:hlinkClick r:id="rId3"/>
              </a:rPr>
              <a:t>americansocietyforec.org/uploads/3/2/7/0/3270267/asec_ec_access_report.pdf</a:t>
            </a:r>
            <a:endParaRPr lang="en-US" dirty="0"/>
          </a:p>
          <a:p>
            <a:pPr lvl="1"/>
            <a:r>
              <a:rPr lang="en-US" dirty="0">
                <a:latin typeface="Arial" panose="020B0604020202020204" pitchFamily="34" charset="0"/>
                <a:cs typeface="Arial" panose="020B0604020202020204" pitchFamily="34" charset="0"/>
              </a:rPr>
              <a:t>EC on the Shelf: Real-World Access in the OTC Era</a:t>
            </a:r>
          </a:p>
          <a:p>
            <a:r>
              <a:rPr lang="en-US" dirty="0">
                <a:hlinkClick r:id="rId4"/>
              </a:rPr>
              <a:t>ec.princeton.edu/ASECPricingReport.pdf</a:t>
            </a:r>
            <a:endParaRPr lang="en-US" dirty="0"/>
          </a:p>
          <a:p>
            <a:pPr lvl="1"/>
            <a:r>
              <a:rPr lang="en-US" dirty="0">
                <a:latin typeface="Arial" panose="020B0604020202020204" pitchFamily="34" charset="0"/>
                <a:cs typeface="Arial" panose="020B0604020202020204" pitchFamily="34" charset="0"/>
              </a:rPr>
              <a:t>The Cost of EC:  Results from Nationwide Survey 2013</a:t>
            </a:r>
          </a:p>
          <a:p>
            <a:endParaRPr lang="en-US" dirty="0"/>
          </a:p>
          <a:p>
            <a:endParaRPr lang="en-US" dirty="0"/>
          </a:p>
        </p:txBody>
      </p:sp>
    </p:spTree>
    <p:extLst>
      <p:ext uri="{BB962C8B-B14F-4D97-AF65-F5344CB8AC3E}">
        <p14:creationId xmlns:p14="http://schemas.microsoft.com/office/powerpoint/2010/main" val="32680700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a:xfrm>
            <a:off x="172709" y="1123837"/>
            <a:ext cx="3196134" cy="4601183"/>
          </a:xfrm>
        </p:spPr>
        <p:txBody>
          <a:bodyPr>
            <a:normAutofit/>
          </a:bodyPr>
          <a:lstStyle/>
          <a:p>
            <a:pPr eaLnBrk="1" hangingPunct="1"/>
            <a:r>
              <a:rPr lang="en-US" dirty="0"/>
              <a:t>Provider Resources and Organizational Partners</a:t>
            </a:r>
          </a:p>
        </p:txBody>
      </p:sp>
      <p:sp>
        <p:nvSpPr>
          <p:cNvPr id="86018" name="Rectangle 3"/>
          <p:cNvSpPr>
            <a:spLocks noGrp="1" noChangeArrowheads="1"/>
          </p:cNvSpPr>
          <p:nvPr>
            <p:ph sz="quarter" idx="10"/>
          </p:nvPr>
        </p:nvSpPr>
        <p:spPr>
          <a:xfrm>
            <a:off x="3828646" y="1457820"/>
            <a:ext cx="7513122" cy="4267200"/>
          </a:xfrm>
        </p:spPr>
        <p:txBody>
          <a:bodyPr>
            <a:normAutofit fontScale="92500"/>
          </a:bodyPr>
          <a:lstStyle/>
          <a:p>
            <a:pPr>
              <a:lnSpc>
                <a:spcPct val="120000"/>
              </a:lnSpc>
            </a:pPr>
            <a:r>
              <a:rPr lang="en-US" sz="2000" dirty="0">
                <a:hlinkClick r:id="rId3"/>
              </a:rPr>
              <a:t>www.advocatesforyouth.org</a:t>
            </a:r>
            <a:r>
              <a:rPr lang="en-US" sz="2000" dirty="0">
                <a:solidFill>
                  <a:schemeClr val="bg1"/>
                </a:solidFill>
              </a:rPr>
              <a:t>—</a:t>
            </a:r>
            <a:r>
              <a:rPr lang="en-US" sz="2000" dirty="0"/>
              <a:t>Advocates for Youth</a:t>
            </a:r>
          </a:p>
          <a:p>
            <a:pPr>
              <a:lnSpc>
                <a:spcPct val="120000"/>
              </a:lnSpc>
            </a:pPr>
            <a:r>
              <a:rPr lang="en-US" sz="2000" dirty="0">
                <a:solidFill>
                  <a:schemeClr val="hlink"/>
                </a:solidFill>
                <a:hlinkClick r:id="rId4"/>
              </a:rPr>
              <a:t>www.aap.org</a:t>
            </a:r>
            <a:r>
              <a:rPr lang="en-US" sz="2000" dirty="0">
                <a:solidFill>
                  <a:schemeClr val="bg1"/>
                </a:solidFill>
              </a:rPr>
              <a:t>—</a:t>
            </a:r>
            <a:r>
              <a:rPr lang="en-US" sz="2000" dirty="0"/>
              <a:t>American Academy of Pediatricians</a:t>
            </a:r>
          </a:p>
          <a:p>
            <a:pPr>
              <a:lnSpc>
                <a:spcPct val="12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Project</a:t>
            </a:r>
          </a:p>
          <a:p>
            <a:pPr>
              <a:lnSpc>
                <a:spcPct val="120000"/>
              </a:lnSpc>
            </a:pPr>
            <a:r>
              <a:rPr lang="en-US" sz="2000" dirty="0">
                <a:hlinkClick r:id="rId6"/>
              </a:rPr>
              <a:t>www.acog.org</a:t>
            </a:r>
            <a:r>
              <a:rPr lang="en-US" sz="2000" dirty="0">
                <a:solidFill>
                  <a:schemeClr val="bg1"/>
                </a:solidFill>
              </a:rPr>
              <a:t>—</a:t>
            </a:r>
            <a:r>
              <a:rPr lang="en-US" sz="2000" dirty="0"/>
              <a:t>American College of Obstetricians and Gynecologists</a:t>
            </a:r>
          </a:p>
          <a:p>
            <a:pPr>
              <a:lnSpc>
                <a:spcPct val="120000"/>
              </a:lnSpc>
            </a:pPr>
            <a:r>
              <a:rPr lang="en-US" sz="2000" dirty="0">
                <a:hlinkClick r:id="rId7"/>
              </a:rPr>
              <a:t>www.arhp.org</a:t>
            </a:r>
            <a:r>
              <a:rPr lang="en-US" sz="2000" dirty="0">
                <a:solidFill>
                  <a:schemeClr val="bg1"/>
                </a:solidFill>
              </a:rPr>
              <a:t>—</a:t>
            </a:r>
            <a:r>
              <a:rPr lang="en-US" sz="2000" dirty="0"/>
              <a:t>Association of Reproductive Health Professionals</a:t>
            </a:r>
          </a:p>
          <a:p>
            <a:pPr>
              <a:lnSpc>
                <a:spcPct val="120000"/>
              </a:lnSpc>
            </a:pPr>
            <a:r>
              <a:rPr lang="en-US" sz="2000" dirty="0">
                <a:hlinkClick r:id="rId8"/>
              </a:rPr>
              <a:t>www.cahl.org</a:t>
            </a:r>
            <a:r>
              <a:rPr lang="en-US" sz="2000" dirty="0">
                <a:solidFill>
                  <a:schemeClr val="bg1"/>
                </a:solidFill>
              </a:rPr>
              <a:t>—</a:t>
            </a:r>
            <a:r>
              <a:rPr lang="en-US" sz="2000" dirty="0"/>
              <a:t>Center for Adolescent Health and the Law </a:t>
            </a:r>
          </a:p>
          <a:p>
            <a:pPr>
              <a:lnSpc>
                <a:spcPct val="120000"/>
              </a:lnSpc>
            </a:pPr>
            <a:r>
              <a:rPr lang="en-US" sz="2000" dirty="0">
                <a:hlinkClick r:id="rId9"/>
              </a:rPr>
              <a:t>www.glma.org</a:t>
            </a:r>
            <a:r>
              <a:rPr lang="en-US" sz="2000" dirty="0"/>
              <a:t>  Gay and Lesbian Medical Association</a:t>
            </a:r>
          </a:p>
        </p:txBody>
      </p:sp>
    </p:spTree>
    <p:extLst>
      <p:ext uri="{BB962C8B-B14F-4D97-AF65-F5344CB8AC3E}">
        <p14:creationId xmlns:p14="http://schemas.microsoft.com/office/powerpoint/2010/main" val="28814942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24898" y="1123837"/>
            <a:ext cx="7513122" cy="5081337"/>
          </a:xfrm>
        </p:spPr>
        <p:txBody>
          <a:bodyPr>
            <a:normAutofit/>
          </a:bodyPr>
          <a:lstStyle/>
          <a:p>
            <a:pPr>
              <a:lnSpc>
                <a:spcPct val="120000"/>
              </a:lnSpc>
            </a:pPr>
            <a:r>
              <a:rPr lang="en-US" sz="2000" dirty="0">
                <a:hlinkClick r:id="rId2"/>
              </a:rPr>
              <a:t>www.guttmacher.org</a:t>
            </a:r>
            <a:r>
              <a:rPr lang="en-US" sz="2000" dirty="0">
                <a:solidFill>
                  <a:schemeClr val="bg1"/>
                </a:solidFill>
              </a:rPr>
              <a:t>—</a:t>
            </a:r>
            <a:r>
              <a:rPr lang="en-US" sz="2000" dirty="0" err="1"/>
              <a:t>Guttmacher</a:t>
            </a:r>
            <a:r>
              <a:rPr lang="en-US" sz="2000" dirty="0"/>
              <a:t> Institute</a:t>
            </a:r>
          </a:p>
          <a:p>
            <a:pPr>
              <a:lnSpc>
                <a:spcPct val="120000"/>
              </a:lnSpc>
            </a:pPr>
            <a:r>
              <a:rPr lang="en-US" sz="2000" dirty="0">
                <a:hlinkClick r:id="rId3"/>
              </a:rPr>
              <a:t>janefondacenter.emory.edu</a:t>
            </a:r>
            <a:r>
              <a:rPr lang="en-US" sz="2000" dirty="0"/>
              <a:t> Jane Fonda Center at Emory University</a:t>
            </a:r>
          </a:p>
          <a:p>
            <a:pPr>
              <a:lnSpc>
                <a:spcPct val="120000"/>
              </a:lnSpc>
            </a:pPr>
            <a:r>
              <a:rPr lang="en-US" sz="2000" dirty="0">
                <a:hlinkClick r:id="rId4"/>
              </a:rPr>
              <a:t>www.msm.edu</a:t>
            </a:r>
            <a:r>
              <a:rPr lang="en-US" sz="2000" dirty="0"/>
              <a:t> Morehouse School of Medicine</a:t>
            </a:r>
          </a:p>
          <a:p>
            <a:pPr>
              <a:lnSpc>
                <a:spcPct val="120000"/>
              </a:lnSpc>
            </a:pPr>
            <a:r>
              <a:rPr lang="en-US" sz="2000" dirty="0">
                <a:hlinkClick r:id="rId5"/>
              </a:rPr>
              <a:t>www.prochoiceny.org/projects-campaigns/torch.shtml</a:t>
            </a:r>
            <a:r>
              <a:rPr lang="en-US" sz="2000" dirty="0"/>
              <a:t> NARAL Pro-Choice New York Teen Outreach Reproductive Challenge (TORCH)</a:t>
            </a:r>
          </a:p>
          <a:p>
            <a:pPr>
              <a:lnSpc>
                <a:spcPct val="120000"/>
              </a:lnSpc>
            </a:pPr>
            <a:r>
              <a:rPr lang="en-US" sz="2000" dirty="0">
                <a:hlinkClick r:id="rId6"/>
              </a:rPr>
              <a:t>www.naspag.org</a:t>
            </a:r>
            <a:r>
              <a:rPr lang="en-US" sz="2000" dirty="0"/>
              <a:t> North American Society of Pediatric and Adolescent Gynecology</a:t>
            </a:r>
          </a:p>
          <a:p>
            <a:pPr>
              <a:lnSpc>
                <a:spcPct val="120000"/>
              </a:lnSpc>
            </a:pPr>
            <a:r>
              <a:rPr lang="en-US" sz="2000" dirty="0">
                <a:solidFill>
                  <a:schemeClr val="hlink"/>
                </a:solidFill>
                <a:hlinkClick r:id="rId7"/>
              </a:rPr>
              <a:t>www.prh.org</a:t>
            </a:r>
            <a:r>
              <a:rPr lang="en-US" sz="2000" dirty="0">
                <a:solidFill>
                  <a:schemeClr val="bg1"/>
                </a:solidFill>
              </a:rPr>
              <a:t>—</a:t>
            </a:r>
            <a:r>
              <a:rPr lang="en-US" sz="2000" dirty="0"/>
              <a:t>Physicians for Reproductive Health</a:t>
            </a:r>
          </a:p>
          <a:p>
            <a:pPr>
              <a:lnSpc>
                <a:spcPct val="120000"/>
              </a:lnSpc>
            </a:pPr>
            <a:endParaRPr lang="en-US" dirty="0"/>
          </a:p>
        </p:txBody>
      </p:sp>
      <p:sp>
        <p:nvSpPr>
          <p:cNvPr id="4" name="Title 1"/>
          <p:cNvSpPr>
            <a:spLocks noGrp="1"/>
          </p:cNvSpPr>
          <p:nvPr>
            <p:ph type="title"/>
          </p:nvPr>
        </p:nvSpPr>
        <p:spPr>
          <a:xfrm>
            <a:off x="172708" y="1123837"/>
            <a:ext cx="3356555" cy="4601183"/>
          </a:xfrm>
        </p:spPr>
        <p:txBody>
          <a:bodyPr>
            <a:normAutofit/>
          </a:bodyPr>
          <a:lstStyle/>
          <a:p>
            <a:r>
              <a:rPr lang="en-US" dirty="0"/>
              <a:t>Provider Resources and Organizational Partners</a:t>
            </a:r>
          </a:p>
        </p:txBody>
      </p:sp>
    </p:spTree>
    <p:extLst>
      <p:ext uri="{BB962C8B-B14F-4D97-AF65-F5344CB8AC3E}">
        <p14:creationId xmlns:p14="http://schemas.microsoft.com/office/powerpoint/2010/main" val="19556239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1" y="1236131"/>
            <a:ext cx="3212176" cy="4601183"/>
          </a:xfrm>
        </p:spPr>
        <p:txBody>
          <a:bodyPr>
            <a:normAutofit/>
          </a:bodyPr>
          <a:lstStyle/>
          <a:p>
            <a:r>
              <a:rPr lang="en-US" dirty="0"/>
              <a:t>Provider Resources and Organizational Partners</a:t>
            </a:r>
          </a:p>
        </p:txBody>
      </p:sp>
      <p:sp>
        <p:nvSpPr>
          <p:cNvPr id="3" name="Content Placeholder 2"/>
          <p:cNvSpPr>
            <a:spLocks noGrp="1"/>
          </p:cNvSpPr>
          <p:nvPr>
            <p:ph sz="quarter" idx="10"/>
          </p:nvPr>
        </p:nvSpPr>
        <p:spPr>
          <a:xfrm>
            <a:off x="4005109" y="2097506"/>
            <a:ext cx="6983733" cy="4267200"/>
          </a:xfrm>
        </p:spPr>
        <p:txBody>
          <a:bodyPr>
            <a:normAutofit/>
          </a:bodyPr>
          <a:lstStyle/>
          <a:p>
            <a:pPr>
              <a:lnSpc>
                <a:spcPct val="110000"/>
              </a:lnSpc>
            </a:pPr>
            <a:r>
              <a:rPr lang="en-US" sz="1800" dirty="0">
                <a:hlinkClick r:id="rId2"/>
              </a:rPr>
              <a:t>www.siecus.org</a:t>
            </a:r>
            <a:r>
              <a:rPr lang="en-US" sz="1800" dirty="0">
                <a:solidFill>
                  <a:schemeClr val="bg1"/>
                </a:solidFill>
              </a:rPr>
              <a:t>—</a:t>
            </a:r>
            <a:r>
              <a:rPr lang="en-US" sz="1800" dirty="0"/>
              <a:t>Sexuality Information and Education Council of the United States</a:t>
            </a:r>
          </a:p>
          <a:p>
            <a:pPr>
              <a:lnSpc>
                <a:spcPct val="110000"/>
              </a:lnSpc>
            </a:pPr>
            <a:r>
              <a:rPr lang="en-US" sz="1800" dirty="0">
                <a:hlinkClick r:id="rId3"/>
              </a:rPr>
              <a:t>www.adolescenthealth.org</a:t>
            </a:r>
            <a:r>
              <a:rPr lang="en-US" sz="1800" dirty="0">
                <a:solidFill>
                  <a:schemeClr val="bg1"/>
                </a:solidFill>
              </a:rPr>
              <a:t>—</a:t>
            </a:r>
            <a:r>
              <a:rPr lang="en-US" sz="1800" dirty="0"/>
              <a:t>Society for Adolescent Health and Medicine </a:t>
            </a:r>
          </a:p>
          <a:p>
            <a:pPr>
              <a:lnSpc>
                <a:spcPct val="110000"/>
              </a:lnSpc>
            </a:pPr>
            <a:r>
              <a:rPr lang="en-US" sz="1800" dirty="0">
                <a:hlinkClick r:id="rId4"/>
              </a:rPr>
              <a:t>www.plannedparenthood.org</a:t>
            </a:r>
            <a:r>
              <a:rPr lang="en-US" sz="1800" dirty="0"/>
              <a:t> Planned Parenthood Federation of America</a:t>
            </a:r>
          </a:p>
          <a:p>
            <a:pPr>
              <a:lnSpc>
                <a:spcPct val="110000"/>
              </a:lnSpc>
            </a:pPr>
            <a:r>
              <a:rPr lang="en-US" sz="1800" dirty="0">
                <a:hlinkClick r:id="rId5"/>
              </a:rPr>
              <a:t>www.reproductiveaccess.org</a:t>
            </a:r>
            <a:r>
              <a:rPr lang="en-US" sz="1800" dirty="0"/>
              <a:t> Reproductive Health Access Project</a:t>
            </a:r>
          </a:p>
          <a:p>
            <a:pPr>
              <a:lnSpc>
                <a:spcPct val="110000"/>
              </a:lnSpc>
            </a:pPr>
            <a:r>
              <a:rPr lang="en-US" sz="1800" dirty="0">
                <a:hlinkClick r:id="rId6"/>
              </a:rPr>
              <a:t>www.spence-chapin.org</a:t>
            </a:r>
            <a:r>
              <a:rPr lang="en-US" sz="1800" dirty="0"/>
              <a:t> Spence-Chapin Adoption Services</a:t>
            </a:r>
          </a:p>
          <a:p>
            <a:pPr>
              <a:lnSpc>
                <a:spcPct val="110000"/>
              </a:lnSpc>
            </a:pPr>
            <a:endParaRPr lang="en-US" sz="1800" dirty="0"/>
          </a:p>
          <a:p>
            <a:pPr>
              <a:lnSpc>
                <a:spcPct val="110000"/>
              </a:lnSpc>
            </a:pPr>
            <a:endParaRPr lang="en-US" sz="1800" dirty="0"/>
          </a:p>
          <a:p>
            <a:pPr>
              <a:lnSpc>
                <a:spcPct val="110000"/>
              </a:lnSpc>
              <a:buNone/>
            </a:pPr>
            <a:endParaRPr lang="en-US" sz="1800" dirty="0"/>
          </a:p>
          <a:p>
            <a:pPr>
              <a:lnSpc>
                <a:spcPct val="110000"/>
              </a:lnSpc>
            </a:pPr>
            <a:endParaRPr lang="en-US" sz="1800" dirty="0"/>
          </a:p>
        </p:txBody>
      </p:sp>
    </p:spTree>
    <p:extLst>
      <p:ext uri="{BB962C8B-B14F-4D97-AF65-F5344CB8AC3E}">
        <p14:creationId xmlns:p14="http://schemas.microsoft.com/office/powerpoint/2010/main" val="36513959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6"/>
          <p:cNvSpPr>
            <a:spLocks noGrp="1" noChangeArrowheads="1"/>
          </p:cNvSpPr>
          <p:nvPr>
            <p:ph type="title"/>
          </p:nvPr>
        </p:nvSpPr>
        <p:spPr/>
        <p:txBody>
          <a:bodyPr/>
          <a:lstStyle/>
          <a:p>
            <a:r>
              <a:rPr lang="en-US"/>
              <a:t>Method Failure: Others</a:t>
            </a:r>
            <a:endParaRPr lang="en-US" dirty="0"/>
          </a:p>
        </p:txBody>
      </p:sp>
      <p:sp>
        <p:nvSpPr>
          <p:cNvPr id="19459" name="Rectangle 7"/>
          <p:cNvSpPr>
            <a:spLocks noGrp="1" noChangeArrowheads="1"/>
          </p:cNvSpPr>
          <p:nvPr>
            <p:ph sz="quarter" idx="10"/>
          </p:nvPr>
        </p:nvSpPr>
        <p:spPr>
          <a:xfrm>
            <a:off x="3740727" y="998517"/>
            <a:ext cx="7513122" cy="4267200"/>
          </a:xfrm>
        </p:spPr>
        <p:txBody>
          <a:bodyPr/>
          <a:lstStyle/>
          <a:p>
            <a:endParaRPr lang="en-US" dirty="0"/>
          </a:p>
          <a:p>
            <a:r>
              <a:rPr lang="en-US" dirty="0"/>
              <a:t>Condom breaks or slips</a:t>
            </a:r>
          </a:p>
          <a:p>
            <a:r>
              <a:rPr lang="en-US" dirty="0"/>
              <a:t>Two or more missed active OCPs</a:t>
            </a:r>
          </a:p>
          <a:p>
            <a:r>
              <a:rPr lang="en-US" dirty="0"/>
              <a:t>DMPA shot 14 or more weeks ago</a:t>
            </a:r>
          </a:p>
          <a:p>
            <a:r>
              <a:rPr lang="en-US" dirty="0"/>
              <a:t>Expelled IUD</a:t>
            </a:r>
          </a:p>
          <a:p>
            <a:r>
              <a:rPr lang="en-US" dirty="0"/>
              <a:t>Three or more hours late taking a POP</a:t>
            </a:r>
          </a:p>
          <a:p>
            <a:r>
              <a:rPr lang="en-US" dirty="0"/>
              <a:t>Diaphragm or cervical cap dislodges</a:t>
            </a:r>
          </a:p>
        </p:txBody>
      </p:sp>
      <p:pic>
        <p:nvPicPr>
          <p:cNvPr id="19460" name="Picture 4"/>
          <p:cNvPicPr>
            <a:picLocks noChangeAspect="1" noChangeArrowheads="1"/>
          </p:cNvPicPr>
          <p:nvPr/>
        </p:nvPicPr>
        <p:blipFill>
          <a:blip r:embed="rId3" cstate="print"/>
          <a:srcRect/>
          <a:stretch>
            <a:fillRect/>
          </a:stretch>
        </p:blipFill>
        <p:spPr bwMode="auto">
          <a:xfrm>
            <a:off x="9797512" y="3261291"/>
            <a:ext cx="1456337" cy="2184506"/>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9537474" y="1390589"/>
            <a:ext cx="1824559" cy="182455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Methods of EC</a:t>
            </a:r>
            <a:endParaRPr lang="en-US" dirty="0"/>
          </a:p>
        </p:txBody>
      </p:sp>
      <p:pic>
        <p:nvPicPr>
          <p:cNvPr id="8" name="Picture 7"/>
          <p:cNvPicPr>
            <a:picLocks noChangeAspect="1" noChangeArrowheads="1"/>
          </p:cNvPicPr>
          <p:nvPr/>
        </p:nvPicPr>
        <p:blipFill>
          <a:blip r:embed="rId3" cstate="print"/>
          <a:srcRect/>
          <a:stretch>
            <a:fillRect/>
          </a:stretch>
        </p:blipFill>
        <p:spPr bwMode="auto">
          <a:xfrm>
            <a:off x="4285440" y="1476712"/>
            <a:ext cx="2136988" cy="1273896"/>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a:stretch>
            <a:fillRect/>
          </a:stretch>
        </p:blipFill>
        <p:spPr bwMode="auto">
          <a:xfrm>
            <a:off x="5639791" y="1597562"/>
            <a:ext cx="2068989" cy="1318146"/>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4344390" y="2678009"/>
            <a:ext cx="2078038" cy="1308142"/>
          </a:xfrm>
          <a:prstGeom prst="rect">
            <a:avLst/>
          </a:prstGeom>
          <a:noFill/>
          <a:ln w="9525">
            <a:noFill/>
            <a:miter lim="800000"/>
            <a:headEnd/>
            <a:tailEnd/>
          </a:ln>
        </p:spPr>
      </p:pic>
      <p:pic>
        <p:nvPicPr>
          <p:cNvPr id="122889" name="Picture 9"/>
          <p:cNvPicPr>
            <a:picLocks noChangeAspect="1" noChangeArrowheads="1"/>
          </p:cNvPicPr>
          <p:nvPr/>
        </p:nvPicPr>
        <p:blipFill>
          <a:blip r:embed="rId6" cstate="print"/>
          <a:srcRect/>
          <a:stretch>
            <a:fillRect/>
          </a:stretch>
        </p:blipFill>
        <p:spPr bwMode="auto">
          <a:xfrm>
            <a:off x="8284524" y="1476712"/>
            <a:ext cx="2324100" cy="2124796"/>
          </a:xfrm>
          <a:prstGeom prst="rect">
            <a:avLst/>
          </a:prstGeom>
          <a:noFill/>
          <a:ln w="9525">
            <a:noFill/>
            <a:miter lim="800000"/>
            <a:headEnd/>
            <a:tailEnd/>
          </a:ln>
        </p:spPr>
      </p:pic>
      <p:pic>
        <p:nvPicPr>
          <p:cNvPr id="7" name="Picture 4"/>
          <p:cNvPicPr>
            <a:picLocks noChangeAspect="1" noChangeArrowheads="1"/>
          </p:cNvPicPr>
          <p:nvPr/>
        </p:nvPicPr>
        <p:blipFill>
          <a:blip r:embed="rId7" cstate="print"/>
          <a:srcRect/>
          <a:stretch>
            <a:fillRect/>
          </a:stretch>
        </p:blipFill>
        <p:spPr bwMode="auto">
          <a:xfrm>
            <a:off x="6076209" y="4117005"/>
            <a:ext cx="2743200" cy="1752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a:t>Branded EC Products in the U.S. </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622890008"/>
              </p:ext>
            </p:extLst>
          </p:nvPr>
        </p:nvGraphicFramePr>
        <p:xfrm>
          <a:off x="3801094" y="1290828"/>
          <a:ext cx="7772400" cy="4801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t>Generic EC Products in the U.S.</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527898307"/>
              </p:ext>
            </p:extLst>
          </p:nvPr>
        </p:nvGraphicFramePr>
        <p:xfrm>
          <a:off x="3801093" y="122922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lstStyle/>
          <a:p>
            <a:r>
              <a:rPr lang="en-US" dirty="0"/>
              <a:t>Case: Sophie</a:t>
            </a:r>
          </a:p>
        </p:txBody>
      </p:sp>
      <p:sp>
        <p:nvSpPr>
          <p:cNvPr id="24578" name="Content Placeholder 1"/>
          <p:cNvSpPr>
            <a:spLocks noGrp="1"/>
          </p:cNvSpPr>
          <p:nvPr>
            <p:ph sz="half" idx="2"/>
          </p:nvPr>
        </p:nvSpPr>
        <p:spPr>
          <a:xfrm>
            <a:off x="4255324" y="1861458"/>
            <a:ext cx="5494317" cy="4525963"/>
          </a:xfrm>
        </p:spPr>
        <p:txBody>
          <a:bodyPr/>
          <a:lstStyle/>
          <a:p>
            <a:r>
              <a:rPr lang="en-US" dirty="0"/>
              <a:t>Sophie tells you that it has been four days since the condom broke</a:t>
            </a:r>
          </a:p>
          <a:p>
            <a:r>
              <a:rPr lang="en-US" dirty="0"/>
              <a:t>Her medical history also indicates that her BMI is 30</a:t>
            </a:r>
          </a:p>
          <a:p>
            <a:r>
              <a:rPr lang="en-US" dirty="0"/>
              <a:t>Which EC options would you discuss with Sophie?</a:t>
            </a:r>
          </a:p>
          <a:p>
            <a:endParaRPr lang="en-US" dirty="0"/>
          </a:p>
          <a:p>
            <a:endParaRPr lang="en-US" dirty="0"/>
          </a:p>
        </p:txBody>
      </p:sp>
      <p:sp>
        <p:nvSpPr>
          <p:cNvPr id="11" name="Title 2">
            <a:extLst>
              <a:ext uri="{FF2B5EF4-FFF2-40B4-BE49-F238E27FC236}">
                <a16:creationId xmlns:a16="http://schemas.microsoft.com/office/drawing/2014/main" xmlns="" id="{138A7B9B-5F93-8C41-B994-B25B6A9ABA6A}"/>
              </a:ext>
            </a:extLst>
          </p:cNvPr>
          <p:cNvSpPr txBox="1">
            <a:spLocks/>
          </p:cNvSpPr>
          <p:nvPr/>
        </p:nvSpPr>
        <p:spPr>
          <a:xfrm>
            <a:off x="4255324" y="1033153"/>
            <a:ext cx="2964873" cy="1401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spc="-60" baseline="0">
                <a:solidFill>
                  <a:srgbClr val="FFFFFF"/>
                </a:solidFill>
                <a:latin typeface="Times New Roman" panose="02020603050405020304" pitchFamily="18" charset="0"/>
                <a:ea typeface="Times New Roman" charset="0"/>
                <a:cs typeface="Times New Roman" panose="02020603050405020304" pitchFamily="18" charset="0"/>
              </a:defRPr>
            </a:lvl1pPr>
          </a:lstStyle>
          <a:p>
            <a:r>
              <a:rPr lang="en-US" dirty="0">
                <a:solidFill>
                  <a:schemeClr val="accent1"/>
                </a:solidFill>
              </a:rPr>
              <a:t>Case: Sophie</a:t>
            </a:r>
          </a:p>
        </p:txBody>
      </p:sp>
      <p:pic>
        <p:nvPicPr>
          <p:cNvPr id="13" name="Picture 12">
            <a:extLst>
              <a:ext uri="{FF2B5EF4-FFF2-40B4-BE49-F238E27FC236}">
                <a16:creationId xmlns:a16="http://schemas.microsoft.com/office/drawing/2014/main" xmlns="" id="{DFABF173-A7B5-8E42-AF54-DCDAA321796D}"/>
              </a:ext>
            </a:extLst>
          </p:cNvPr>
          <p:cNvPicPr>
            <a:picLocks noChangeAspect="1" noChangeArrowheads="1"/>
          </p:cNvPicPr>
          <p:nvPr/>
        </p:nvPicPr>
        <p:blipFill>
          <a:blip r:embed="rId3" cstate="print"/>
          <a:srcRect/>
          <a:stretch>
            <a:fillRect/>
          </a:stretch>
        </p:blipFill>
        <p:spPr bwMode="auto">
          <a:xfrm>
            <a:off x="0" y="750122"/>
            <a:ext cx="3664487" cy="537165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486400" y="2209801"/>
            <a:ext cx="1676400" cy="307777"/>
          </a:xfrm>
          <a:prstGeom prst="rect">
            <a:avLst/>
          </a:prstGeom>
          <a:noFill/>
        </p:spPr>
        <p:txBody>
          <a:bodyPr wrap="square" rtlCol="0">
            <a:spAutoFit/>
          </a:bodyPr>
          <a:lstStyle/>
          <a:p>
            <a:r>
              <a:rPr lang="en-US" sz="1400" b="1" i="1" dirty="0">
                <a:latin typeface="Adobe Garamond Pro"/>
              </a:rPr>
              <a:t>Most effective</a:t>
            </a:r>
          </a:p>
        </p:txBody>
      </p:sp>
      <p:sp>
        <p:nvSpPr>
          <p:cNvPr id="6" name="TextBox 5"/>
          <p:cNvSpPr txBox="1"/>
          <p:nvPr/>
        </p:nvSpPr>
        <p:spPr>
          <a:xfrm>
            <a:off x="4953000" y="685800"/>
            <a:ext cx="2209800"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b="1" dirty="0">
                <a:latin typeface="Arial" panose="020B0604020202020204" pitchFamily="34" charset="0"/>
                <a:cs typeface="Arial" panose="020B0604020202020204" pitchFamily="34" charset="0"/>
              </a:rPr>
              <a:t>Unprotected Sex</a:t>
            </a:r>
          </a:p>
        </p:txBody>
      </p:sp>
      <p:sp>
        <p:nvSpPr>
          <p:cNvPr id="8" name="TextBox 7"/>
          <p:cNvSpPr txBox="1"/>
          <p:nvPr/>
        </p:nvSpPr>
        <p:spPr>
          <a:xfrm>
            <a:off x="2514600" y="1905001"/>
            <a:ext cx="1600200" cy="646331"/>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chemeClr val="tx1"/>
                </a:solidFill>
                <a:latin typeface="Arial" panose="020B0604020202020204" pitchFamily="34" charset="0"/>
                <a:cs typeface="Arial" panose="020B0604020202020204" pitchFamily="34" charset="0"/>
              </a:rPr>
              <a:t>Up to 72 hours</a:t>
            </a:r>
          </a:p>
        </p:txBody>
      </p:sp>
      <p:sp>
        <p:nvSpPr>
          <p:cNvPr id="9" name="TextBox 8"/>
          <p:cNvSpPr txBox="1"/>
          <p:nvPr/>
        </p:nvSpPr>
        <p:spPr>
          <a:xfrm>
            <a:off x="8077200" y="1905000"/>
            <a:ext cx="1676400" cy="646331"/>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chemeClr val="tx1"/>
                </a:solidFill>
                <a:latin typeface="Arial" panose="020B0604020202020204" pitchFamily="34" charset="0"/>
                <a:cs typeface="Arial" panose="020B0604020202020204" pitchFamily="34" charset="0"/>
              </a:rPr>
              <a:t>72 to 120 hours</a:t>
            </a:r>
          </a:p>
        </p:txBody>
      </p:sp>
      <p:sp>
        <p:nvSpPr>
          <p:cNvPr id="10" name="TextBox 9"/>
          <p:cNvSpPr txBox="1"/>
          <p:nvPr/>
        </p:nvSpPr>
        <p:spPr>
          <a:xfrm>
            <a:off x="5562600" y="1676400"/>
            <a:ext cx="990600" cy="369332"/>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tx1"/>
                </a:solidFill>
                <a:latin typeface="Arial" panose="020B0604020202020204" pitchFamily="34" charset="0"/>
                <a:cs typeface="Arial" panose="020B0604020202020204" pitchFamily="34" charset="0"/>
              </a:rPr>
              <a:t>When?</a:t>
            </a:r>
          </a:p>
        </p:txBody>
      </p:sp>
      <p:cxnSp>
        <p:nvCxnSpPr>
          <p:cNvPr id="16" name="Straight Arrow Connector 15"/>
          <p:cNvCxnSpPr>
            <a:stCxn id="6" idx="2"/>
            <a:endCxn id="10" idx="0"/>
          </p:cNvCxnSpPr>
          <p:nvPr/>
        </p:nvCxnSpPr>
        <p:spPr>
          <a:xfrm rot="5400000">
            <a:off x="5747266" y="1365766"/>
            <a:ext cx="62126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0" idx="1"/>
            <a:endCxn id="8" idx="3"/>
          </p:cNvCxnSpPr>
          <p:nvPr/>
        </p:nvCxnSpPr>
        <p:spPr>
          <a:xfrm rot="10800000" flipV="1">
            <a:off x="4114800" y="1861066"/>
            <a:ext cx="1447800" cy="36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0" idx="3"/>
            <a:endCxn id="9" idx="1"/>
          </p:cNvCxnSpPr>
          <p:nvPr/>
        </p:nvCxnSpPr>
        <p:spPr>
          <a:xfrm>
            <a:off x="6553200" y="1861066"/>
            <a:ext cx="1524000" cy="36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Oval 24"/>
          <p:cNvSpPr/>
          <p:nvPr/>
        </p:nvSpPr>
        <p:spPr>
          <a:xfrm>
            <a:off x="5638800" y="2590800"/>
            <a:ext cx="990600" cy="914400"/>
          </a:xfrm>
          <a:prstGeom prst="ellipse">
            <a:avLst/>
          </a:prstGeom>
          <a:solidFill>
            <a:schemeClr val="tx1">
              <a:lumMod val="9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 name="TextBox 25"/>
          <p:cNvSpPr txBox="1"/>
          <p:nvPr/>
        </p:nvSpPr>
        <p:spPr>
          <a:xfrm>
            <a:off x="5486400" y="2819401"/>
            <a:ext cx="1219200" cy="584775"/>
          </a:xfrm>
          <a:prstGeom prst="rect">
            <a:avLst/>
          </a:prstGeom>
          <a:noFill/>
        </p:spPr>
        <p:txBody>
          <a:bodyPr wrap="square" rtlCol="0">
            <a:spAutoFit/>
          </a:bodyPr>
          <a:lstStyle/>
          <a:p>
            <a:pPr algn="ctr"/>
            <a:r>
              <a:rPr lang="en-US" sz="1600" b="1" dirty="0">
                <a:solidFill>
                  <a:schemeClr val="bg2"/>
                </a:solidFill>
                <a:latin typeface="Arial" panose="020B0604020202020204" pitchFamily="34" charset="0"/>
                <a:cs typeface="Arial" panose="020B0604020202020204" pitchFamily="34" charset="0"/>
              </a:rPr>
              <a:t>Cu-T380A IUD</a:t>
            </a:r>
          </a:p>
        </p:txBody>
      </p:sp>
      <p:cxnSp>
        <p:nvCxnSpPr>
          <p:cNvPr id="27" name="Straight Arrow Connector 26"/>
          <p:cNvCxnSpPr>
            <a:stCxn id="8" idx="2"/>
            <a:endCxn id="25" idx="2"/>
          </p:cNvCxnSpPr>
          <p:nvPr/>
        </p:nvCxnSpPr>
        <p:spPr>
          <a:xfrm rot="16200000" flipH="1">
            <a:off x="4228417" y="1637615"/>
            <a:ext cx="496669" cy="2324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9" idx="2"/>
            <a:endCxn id="25" idx="6"/>
          </p:cNvCxnSpPr>
          <p:nvPr/>
        </p:nvCxnSpPr>
        <p:spPr>
          <a:xfrm flipH="1">
            <a:off x="6629400" y="2551331"/>
            <a:ext cx="2286000" cy="4966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057400" y="3810000"/>
            <a:ext cx="1219200" cy="338554"/>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 30 kg/m</a:t>
            </a:r>
            <a:r>
              <a:rPr lang="en-US" sz="1600" baseline="30000" dirty="0">
                <a:solidFill>
                  <a:schemeClr val="tx1"/>
                </a:solidFill>
                <a:latin typeface="Arial" panose="020B0604020202020204" pitchFamily="34" charset="0"/>
                <a:cs typeface="Arial" panose="020B0604020202020204" pitchFamily="34" charset="0"/>
              </a:rPr>
              <a:t>2</a:t>
            </a:r>
          </a:p>
        </p:txBody>
      </p:sp>
      <p:sp>
        <p:nvSpPr>
          <p:cNvPr id="44" name="TextBox 43"/>
          <p:cNvSpPr txBox="1"/>
          <p:nvPr/>
        </p:nvSpPr>
        <p:spPr>
          <a:xfrm>
            <a:off x="3429000" y="3810000"/>
            <a:ext cx="1219200" cy="338554"/>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&gt; 30 kg/m</a:t>
            </a:r>
            <a:r>
              <a:rPr lang="en-US" sz="1600" baseline="300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45" name="TextBox 44"/>
          <p:cNvSpPr txBox="1"/>
          <p:nvPr/>
        </p:nvSpPr>
        <p:spPr>
          <a:xfrm>
            <a:off x="2819400" y="2819400"/>
            <a:ext cx="990600" cy="369332"/>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tx1"/>
                </a:solidFill>
                <a:latin typeface="Arial" panose="020B0604020202020204" pitchFamily="34" charset="0"/>
                <a:cs typeface="Arial" panose="020B0604020202020204" pitchFamily="34" charset="0"/>
              </a:rPr>
              <a:t>BMI</a:t>
            </a:r>
            <a:r>
              <a:rPr lang="en-US" dirty="0">
                <a:solidFill>
                  <a:schemeClr val="bg2"/>
                </a:solidFill>
                <a:latin typeface="Arial" panose="020B0604020202020204" pitchFamily="34" charset="0"/>
                <a:cs typeface="Arial" panose="020B0604020202020204" pitchFamily="34" charset="0"/>
              </a:rPr>
              <a:t>?</a:t>
            </a:r>
          </a:p>
        </p:txBody>
      </p:sp>
      <p:cxnSp>
        <p:nvCxnSpPr>
          <p:cNvPr id="46" name="Straight Arrow Connector 45"/>
          <p:cNvCxnSpPr>
            <a:stCxn id="8" idx="2"/>
            <a:endCxn id="45" idx="0"/>
          </p:cNvCxnSpPr>
          <p:nvPr/>
        </p:nvCxnSpPr>
        <p:spPr>
          <a:xfrm rot="5400000">
            <a:off x="3180667" y="2685365"/>
            <a:ext cx="268069"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45" idx="2"/>
            <a:endCxn id="43" idx="0"/>
          </p:cNvCxnSpPr>
          <p:nvPr/>
        </p:nvCxnSpPr>
        <p:spPr>
          <a:xfrm rot="5400000">
            <a:off x="2680216" y="3175516"/>
            <a:ext cx="621268" cy="647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45" idx="2"/>
            <a:endCxn id="44" idx="0"/>
          </p:cNvCxnSpPr>
          <p:nvPr/>
        </p:nvCxnSpPr>
        <p:spPr>
          <a:xfrm rot="16200000" flipH="1">
            <a:off x="3366016" y="3137416"/>
            <a:ext cx="621268" cy="723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5257800" y="3810001"/>
            <a:ext cx="1752600" cy="861774"/>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Unable to have a Cu-IUD inserted</a:t>
            </a:r>
            <a:r>
              <a:rPr lang="en-US" dirty="0">
                <a:solidFill>
                  <a:schemeClr val="tx1"/>
                </a:solidFill>
                <a:latin typeface="Arial" panose="020B0604020202020204" pitchFamily="34" charset="0"/>
                <a:cs typeface="Arial" panose="020B0604020202020204" pitchFamily="34" charset="0"/>
              </a:rPr>
              <a:t>?</a:t>
            </a:r>
          </a:p>
        </p:txBody>
      </p:sp>
      <p:cxnSp>
        <p:nvCxnSpPr>
          <p:cNvPr id="72" name="Straight Arrow Connector 71"/>
          <p:cNvCxnSpPr>
            <a:stCxn id="25" idx="4"/>
            <a:endCxn id="71" idx="0"/>
          </p:cNvCxnSpPr>
          <p:nvPr/>
        </p:nvCxnSpPr>
        <p:spPr>
          <a:xfrm>
            <a:off x="6134100" y="3505200"/>
            <a:ext cx="0" cy="304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5" name="Oval 74"/>
          <p:cNvSpPr/>
          <p:nvPr/>
        </p:nvSpPr>
        <p:spPr>
          <a:xfrm>
            <a:off x="1828800" y="4724400"/>
            <a:ext cx="838200" cy="762000"/>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8" name="TextBox 77"/>
          <p:cNvSpPr txBox="1"/>
          <p:nvPr/>
        </p:nvSpPr>
        <p:spPr>
          <a:xfrm>
            <a:off x="1943100" y="4876800"/>
            <a:ext cx="609600" cy="400110"/>
          </a:xfrm>
          <a:prstGeom prst="rect">
            <a:avLst/>
          </a:prstGeom>
          <a:noFill/>
        </p:spPr>
        <p:txBody>
          <a:bodyPr wrap="square" rtlCol="0">
            <a:spAutoFit/>
          </a:bodyPr>
          <a:lstStyle/>
          <a:p>
            <a:r>
              <a:rPr lang="en-US" sz="2000" b="1" dirty="0" err="1">
                <a:solidFill>
                  <a:schemeClr val="bg2"/>
                </a:solidFill>
                <a:latin typeface="Arial" panose="020B0604020202020204" pitchFamily="34" charset="0"/>
                <a:cs typeface="Arial" panose="020B0604020202020204" pitchFamily="34" charset="0"/>
              </a:rPr>
              <a:t>ella</a:t>
            </a:r>
            <a:endParaRPr lang="en-US" sz="2000" b="1" dirty="0">
              <a:solidFill>
                <a:schemeClr val="bg2"/>
              </a:solidFill>
              <a:latin typeface="Arial" panose="020B0604020202020204" pitchFamily="34" charset="0"/>
              <a:cs typeface="Arial" panose="020B0604020202020204" pitchFamily="34" charset="0"/>
            </a:endParaRPr>
          </a:p>
        </p:txBody>
      </p:sp>
      <p:sp>
        <p:nvSpPr>
          <p:cNvPr id="79" name="Oval 78"/>
          <p:cNvSpPr/>
          <p:nvPr/>
        </p:nvSpPr>
        <p:spPr>
          <a:xfrm>
            <a:off x="2743200" y="4724400"/>
            <a:ext cx="838200" cy="762000"/>
          </a:xfrm>
          <a:prstGeom prst="ellipse">
            <a:avLst/>
          </a:prstGeom>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0" name="Oval 79"/>
          <p:cNvSpPr/>
          <p:nvPr/>
        </p:nvSpPr>
        <p:spPr>
          <a:xfrm>
            <a:off x="3657600" y="4648200"/>
            <a:ext cx="838200" cy="762000"/>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7" name="Straight Arrow Connector 96"/>
          <p:cNvCxnSpPr>
            <a:stCxn id="43" idx="2"/>
          </p:cNvCxnSpPr>
          <p:nvPr/>
        </p:nvCxnSpPr>
        <p:spPr>
          <a:xfrm rot="5400000">
            <a:off x="2379077" y="4207877"/>
            <a:ext cx="347246"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3" idx="2"/>
            <a:endCxn id="79" idx="0"/>
          </p:cNvCxnSpPr>
          <p:nvPr/>
        </p:nvCxnSpPr>
        <p:spPr>
          <a:xfrm rot="16200000" flipH="1">
            <a:off x="2626727" y="4188827"/>
            <a:ext cx="575846" cy="495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4" name="TextBox 103"/>
          <p:cNvSpPr txBox="1"/>
          <p:nvPr/>
        </p:nvSpPr>
        <p:spPr>
          <a:xfrm>
            <a:off x="3810000" y="4800600"/>
            <a:ext cx="609600" cy="400110"/>
          </a:xfrm>
          <a:prstGeom prst="rect">
            <a:avLst/>
          </a:prstGeom>
          <a:noFill/>
        </p:spPr>
        <p:txBody>
          <a:bodyPr wrap="square" rtlCol="0">
            <a:spAutoFit/>
          </a:bodyPr>
          <a:lstStyle/>
          <a:p>
            <a:r>
              <a:rPr lang="en-US" sz="2000" b="1" dirty="0" err="1">
                <a:solidFill>
                  <a:schemeClr val="bg2"/>
                </a:solidFill>
                <a:latin typeface="Arial" panose="020B0604020202020204" pitchFamily="34" charset="0"/>
                <a:cs typeface="Arial" panose="020B0604020202020204" pitchFamily="34" charset="0"/>
              </a:rPr>
              <a:t>ella</a:t>
            </a:r>
            <a:endParaRPr lang="en-US" sz="2000" b="1" dirty="0">
              <a:solidFill>
                <a:schemeClr val="bg2"/>
              </a:solidFill>
              <a:latin typeface="Arial" panose="020B0604020202020204" pitchFamily="34" charset="0"/>
              <a:cs typeface="Arial" panose="020B0604020202020204" pitchFamily="34" charset="0"/>
            </a:endParaRPr>
          </a:p>
        </p:txBody>
      </p:sp>
      <p:sp>
        <p:nvSpPr>
          <p:cNvPr id="105" name="Oval 104"/>
          <p:cNvSpPr/>
          <p:nvPr/>
        </p:nvSpPr>
        <p:spPr>
          <a:xfrm>
            <a:off x="8534400" y="4648200"/>
            <a:ext cx="990600" cy="762000"/>
          </a:xfrm>
          <a:prstGeom prst="ellipse">
            <a:avLst/>
          </a:prstGeom>
          <a:solidFill>
            <a:schemeClr val="accent1">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6" name="TextBox 105"/>
          <p:cNvSpPr txBox="1"/>
          <p:nvPr/>
        </p:nvSpPr>
        <p:spPr>
          <a:xfrm>
            <a:off x="8686800" y="4800600"/>
            <a:ext cx="685800" cy="400110"/>
          </a:xfrm>
          <a:prstGeom prst="rect">
            <a:avLst/>
          </a:prstGeom>
          <a:noFill/>
        </p:spPr>
        <p:txBody>
          <a:bodyPr wrap="square" rtlCol="0">
            <a:spAutoFit/>
          </a:bodyPr>
          <a:lstStyle/>
          <a:p>
            <a:r>
              <a:rPr lang="en-US" sz="2000" b="1" dirty="0" err="1">
                <a:solidFill>
                  <a:schemeClr val="bg2"/>
                </a:solidFill>
                <a:latin typeface="Arial" panose="020B0604020202020204" pitchFamily="34" charset="0"/>
                <a:cs typeface="Arial" panose="020B0604020202020204" pitchFamily="34" charset="0"/>
              </a:rPr>
              <a:t>ella</a:t>
            </a:r>
            <a:endParaRPr lang="en-US" sz="2000" b="1" dirty="0">
              <a:solidFill>
                <a:schemeClr val="bg2"/>
              </a:solidFill>
              <a:latin typeface="Arial" panose="020B0604020202020204" pitchFamily="34" charset="0"/>
              <a:cs typeface="Arial" panose="020B0604020202020204" pitchFamily="34" charset="0"/>
            </a:endParaRPr>
          </a:p>
        </p:txBody>
      </p:sp>
      <p:cxnSp>
        <p:nvCxnSpPr>
          <p:cNvPr id="107" name="Straight Arrow Connector 106"/>
          <p:cNvCxnSpPr>
            <a:stCxn id="44" idx="2"/>
            <a:endCxn id="80" idx="0"/>
          </p:cNvCxnSpPr>
          <p:nvPr/>
        </p:nvCxnSpPr>
        <p:spPr>
          <a:xfrm rot="16200000" flipH="1">
            <a:off x="3807827" y="4379327"/>
            <a:ext cx="499646" cy="38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9" idx="2"/>
            <a:endCxn id="105" idx="0"/>
          </p:cNvCxnSpPr>
          <p:nvPr/>
        </p:nvCxnSpPr>
        <p:spPr>
          <a:xfrm>
            <a:off x="8915400" y="2551331"/>
            <a:ext cx="114300" cy="20968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5638800" y="4800601"/>
            <a:ext cx="1066800" cy="830997"/>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err="1">
                <a:solidFill>
                  <a:schemeClr val="tx1"/>
                </a:solidFill>
                <a:latin typeface="Arial" panose="020B0604020202020204" pitchFamily="34" charset="0"/>
                <a:cs typeface="Arial" panose="020B0604020202020204" pitchFamily="34" charset="0"/>
              </a:rPr>
              <a:t>ella</a:t>
            </a:r>
            <a:r>
              <a:rPr lang="en-US" sz="1600" dirty="0">
                <a:solidFill>
                  <a:schemeClr val="tx1"/>
                </a:solidFill>
                <a:latin typeface="Arial" panose="020B0604020202020204" pitchFamily="34" charset="0"/>
                <a:cs typeface="Arial" panose="020B0604020202020204" pitchFamily="34" charset="0"/>
              </a:rPr>
              <a:t> not available?</a:t>
            </a:r>
          </a:p>
        </p:txBody>
      </p:sp>
      <p:cxnSp>
        <p:nvCxnSpPr>
          <p:cNvPr id="121" name="Straight Arrow Connector 120"/>
          <p:cNvCxnSpPr>
            <a:stCxn id="80" idx="6"/>
            <a:endCxn id="120" idx="1"/>
          </p:cNvCxnSpPr>
          <p:nvPr/>
        </p:nvCxnSpPr>
        <p:spPr>
          <a:xfrm>
            <a:off x="4495800" y="5029200"/>
            <a:ext cx="1143000" cy="186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2" name="TextBox 131"/>
          <p:cNvSpPr txBox="1"/>
          <p:nvPr/>
        </p:nvSpPr>
        <p:spPr>
          <a:xfrm>
            <a:off x="2667000" y="4917437"/>
            <a:ext cx="9144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 </a:t>
            </a:r>
            <a:r>
              <a:rPr lang="en-US" sz="1600" b="1" dirty="0">
                <a:solidFill>
                  <a:schemeClr val="bg2"/>
                </a:solidFill>
                <a:latin typeface="Arial" panose="020B0604020202020204" pitchFamily="34" charset="0"/>
                <a:cs typeface="Arial" panose="020B0604020202020204" pitchFamily="34" charset="0"/>
              </a:rPr>
              <a:t>Plan B</a:t>
            </a:r>
          </a:p>
        </p:txBody>
      </p:sp>
      <p:sp>
        <p:nvSpPr>
          <p:cNvPr id="133" name="Oval 132"/>
          <p:cNvSpPr/>
          <p:nvPr/>
        </p:nvSpPr>
        <p:spPr>
          <a:xfrm>
            <a:off x="5867400" y="5867400"/>
            <a:ext cx="914400" cy="762000"/>
          </a:xfrm>
          <a:prstGeom prst="ellipse">
            <a:avLst/>
          </a:prstGeom>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38" name="Straight Arrow Connector 137"/>
          <p:cNvCxnSpPr>
            <a:stCxn id="105" idx="2"/>
            <a:endCxn id="120" idx="3"/>
          </p:cNvCxnSpPr>
          <p:nvPr/>
        </p:nvCxnSpPr>
        <p:spPr>
          <a:xfrm flipH="1">
            <a:off x="6705600" y="5029200"/>
            <a:ext cx="1828800" cy="186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3" name="TextBox 142"/>
          <p:cNvSpPr txBox="1"/>
          <p:nvPr/>
        </p:nvSpPr>
        <p:spPr>
          <a:xfrm>
            <a:off x="5867400" y="6019800"/>
            <a:ext cx="9144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 </a:t>
            </a:r>
            <a:r>
              <a:rPr lang="en-US" sz="1600" b="1" dirty="0">
                <a:solidFill>
                  <a:schemeClr val="bg2"/>
                </a:solidFill>
                <a:latin typeface="Arial" panose="020B0604020202020204" pitchFamily="34" charset="0"/>
                <a:cs typeface="Arial" panose="020B0604020202020204" pitchFamily="34" charset="0"/>
              </a:rPr>
              <a:t>Plan B</a:t>
            </a:r>
          </a:p>
        </p:txBody>
      </p:sp>
      <p:cxnSp>
        <p:nvCxnSpPr>
          <p:cNvPr id="148" name="Straight Arrow Connector 147"/>
          <p:cNvCxnSpPr>
            <a:stCxn id="120" idx="2"/>
            <a:endCxn id="133" idx="0"/>
          </p:cNvCxnSpPr>
          <p:nvPr/>
        </p:nvCxnSpPr>
        <p:spPr>
          <a:xfrm>
            <a:off x="6172200" y="5631598"/>
            <a:ext cx="152400" cy="2358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7620000" y="6119336"/>
            <a:ext cx="4338452" cy="523220"/>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Created by Physicians For Reproductive Health: </a:t>
            </a:r>
          </a:p>
          <a:p>
            <a:r>
              <a:rPr lang="en-US" sz="1400" i="1" dirty="0">
                <a:latin typeface="Arial" panose="020B0604020202020204" pitchFamily="34" charset="0"/>
                <a:cs typeface="Arial" panose="020B0604020202020204" pitchFamily="34" charset="0"/>
              </a:rPr>
              <a:t>Anne R. Davis, MD, MPH</a:t>
            </a:r>
          </a:p>
        </p:txBody>
      </p:sp>
      <p:sp>
        <p:nvSpPr>
          <p:cNvPr id="266" name="TextBox 265"/>
          <p:cNvSpPr txBox="1"/>
          <p:nvPr/>
        </p:nvSpPr>
        <p:spPr>
          <a:xfrm>
            <a:off x="7696200" y="152400"/>
            <a:ext cx="2971800" cy="707886"/>
          </a:xfrm>
          <a:prstGeom prst="rect">
            <a:avLst/>
          </a:prstGeom>
          <a:noFill/>
        </p:spPr>
        <p:txBody>
          <a:bodyPr wrap="square" rtlCol="0">
            <a:spAutoFit/>
          </a:bodyPr>
          <a:lstStyle/>
          <a:p>
            <a:pPr algn="r"/>
            <a:r>
              <a:rPr lang="en-US" sz="2000" dirty="0">
                <a:solidFill>
                  <a:schemeClr val="bg1"/>
                </a:solidFill>
                <a:latin typeface="Adobe Garamond Pro"/>
              </a:rPr>
              <a:t>Emergency Contraception </a:t>
            </a:r>
          </a:p>
          <a:p>
            <a:pPr algn="r"/>
            <a:r>
              <a:rPr lang="en-US" sz="2000" dirty="0">
                <a:solidFill>
                  <a:schemeClr val="bg1"/>
                </a:solidFill>
                <a:latin typeface="Adobe Garamond Pro"/>
              </a:rPr>
              <a:t>Decision Tree</a:t>
            </a:r>
          </a:p>
        </p:txBody>
      </p:sp>
      <p:cxnSp>
        <p:nvCxnSpPr>
          <p:cNvPr id="309" name="Straight Arrow Connector 308"/>
          <p:cNvCxnSpPr>
            <a:stCxn id="71" idx="3"/>
            <a:endCxn id="105" idx="0"/>
          </p:cNvCxnSpPr>
          <p:nvPr/>
        </p:nvCxnSpPr>
        <p:spPr>
          <a:xfrm>
            <a:off x="7010400" y="4240888"/>
            <a:ext cx="2019300" cy="4073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3" name="TextBox 312"/>
          <p:cNvSpPr txBox="1"/>
          <p:nvPr/>
        </p:nvSpPr>
        <p:spPr>
          <a:xfrm>
            <a:off x="1828800" y="4419601"/>
            <a:ext cx="990600" cy="307777"/>
          </a:xfrm>
          <a:prstGeom prst="rect">
            <a:avLst/>
          </a:prstGeom>
          <a:noFill/>
        </p:spPr>
        <p:txBody>
          <a:bodyPr wrap="square" rtlCol="0">
            <a:spAutoFit/>
          </a:bodyPr>
          <a:lstStyle/>
          <a:p>
            <a:r>
              <a:rPr lang="en-US" sz="1400" b="1" i="1" dirty="0">
                <a:latin typeface="Adobe Garamond Pro"/>
              </a:rPr>
              <a:t>Preferred</a:t>
            </a:r>
          </a:p>
        </p:txBody>
      </p:sp>
    </p:spTree>
    <p:extLst>
      <p:ext uri="{BB962C8B-B14F-4D97-AF65-F5344CB8AC3E}">
        <p14:creationId xmlns:p14="http://schemas.microsoft.com/office/powerpoint/2010/main" val="365599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4994" y="1027216"/>
            <a:ext cx="2964873" cy="4916384"/>
          </a:xfrm>
        </p:spPr>
        <p:txBody>
          <a:bodyPr>
            <a:normAutofit/>
          </a:bodyPr>
          <a:lstStyle/>
          <a:p>
            <a:r>
              <a:rPr lang="en-US" sz="4400" dirty="0" err="1"/>
              <a:t>ella</a:t>
            </a:r>
            <a:r>
              <a:rPr lang="en-US" sz="4400" dirty="0"/>
              <a:t> ® </a:t>
            </a:r>
          </a:p>
        </p:txBody>
      </p:sp>
      <p:sp>
        <p:nvSpPr>
          <p:cNvPr id="25603" name="Text Placeholder 2"/>
          <p:cNvSpPr>
            <a:spLocks noGrp="1"/>
          </p:cNvSpPr>
          <p:nvPr>
            <p:ph type="body" sz="half" idx="1"/>
          </p:nvPr>
        </p:nvSpPr>
        <p:spPr>
          <a:xfrm>
            <a:off x="3589867" y="1417637"/>
            <a:ext cx="8229600" cy="4525963"/>
          </a:xfrm>
        </p:spPr>
        <p:txBody>
          <a:bodyPr/>
          <a:lstStyle/>
          <a:p>
            <a:r>
              <a:rPr lang="en-US" dirty="0"/>
              <a:t>FDA approved August 2010 and entered market November 2010</a:t>
            </a:r>
          </a:p>
          <a:p>
            <a:r>
              <a:rPr lang="en-US" dirty="0"/>
              <a:t>Rx-only for all ages</a:t>
            </a:r>
          </a:p>
          <a:p>
            <a:r>
              <a:rPr lang="en-US" dirty="0"/>
              <a:t>Effective 5 days after unprotected intercourse (UPI)</a:t>
            </a:r>
          </a:p>
          <a:p>
            <a:r>
              <a:rPr lang="en-US" dirty="0"/>
              <a:t>Efficacy does not diminish over time</a:t>
            </a:r>
          </a:p>
          <a:p>
            <a:r>
              <a:rPr lang="en-US" dirty="0"/>
              <a:t>Average failure rate of 2.1%</a:t>
            </a:r>
          </a:p>
          <a:p>
            <a:r>
              <a:rPr lang="en-US" dirty="0"/>
              <a:t>More effective for obese women </a:t>
            </a:r>
            <a:br>
              <a:rPr lang="en-US" dirty="0"/>
            </a:br>
            <a:r>
              <a:rPr lang="en-US" dirty="0"/>
              <a:t>than </a:t>
            </a:r>
            <a:r>
              <a:rPr lang="en-US" dirty="0" err="1"/>
              <a:t>levonorgestrel</a:t>
            </a:r>
            <a:endParaRPr lang="en-US" dirty="0"/>
          </a:p>
          <a:p>
            <a:endParaRPr lang="en-US" dirty="0"/>
          </a:p>
        </p:txBody>
      </p:sp>
      <p:pic>
        <p:nvPicPr>
          <p:cNvPr id="25604" name="Content Placeholder 4" descr="Picture1.png"/>
          <p:cNvPicPr>
            <a:picLocks noGrp="1" noChangeAspect="1"/>
          </p:cNvPicPr>
          <p:nvPr>
            <p:ph sz="half" idx="2"/>
          </p:nvPr>
        </p:nvPicPr>
        <p:blipFill>
          <a:blip r:embed="rId3" cstate="print"/>
          <a:srcRect l="14136" r="14136"/>
          <a:stretch>
            <a:fillRect/>
          </a:stretch>
        </p:blipFill>
        <p:spPr>
          <a:xfrm>
            <a:off x="9414933" y="3786452"/>
            <a:ext cx="1794776" cy="20113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p:txBody>
          <a:bodyPr/>
          <a:lstStyle/>
          <a:p>
            <a:r>
              <a:rPr lang="en-US" dirty="0" err="1"/>
              <a:t>ella</a:t>
            </a:r>
            <a:r>
              <a:rPr lang="en-US" dirty="0"/>
              <a:t> Is Available Online: </a:t>
            </a:r>
            <a:r>
              <a:rPr lang="en-US" dirty="0" err="1"/>
              <a:t>Kwikmed</a:t>
            </a:r>
            <a:endParaRPr lang="en-US" dirty="0"/>
          </a:p>
        </p:txBody>
      </p:sp>
      <p:sp>
        <p:nvSpPr>
          <p:cNvPr id="26626" name="Content Placeholder 1"/>
          <p:cNvSpPr>
            <a:spLocks noGrp="1"/>
          </p:cNvSpPr>
          <p:nvPr>
            <p:ph sz="quarter" idx="10"/>
          </p:nvPr>
        </p:nvSpPr>
        <p:spPr/>
        <p:txBody>
          <a:bodyPr/>
          <a:lstStyle/>
          <a:p>
            <a:endParaRPr lang="en-US"/>
          </a:p>
          <a:p>
            <a:r>
              <a:rPr lang="en-US"/>
              <a:t>No face-to-face is required to diagnose</a:t>
            </a:r>
          </a:p>
          <a:p>
            <a:r>
              <a:rPr lang="en-US"/>
              <a:t>Allows patient to receive pills in a timely, discreet manner </a:t>
            </a:r>
          </a:p>
          <a:p>
            <a:r>
              <a:rPr lang="en-US"/>
              <a:t>Resolves pharmacy access barriers</a:t>
            </a:r>
          </a:p>
          <a:p>
            <a:r>
              <a:rPr lang="en-US"/>
              <a:t>Online physician consultation</a:t>
            </a:r>
          </a:p>
          <a:p>
            <a:r>
              <a:rPr lang="en-US"/>
              <a:t>Highly cost efficient</a:t>
            </a:r>
          </a:p>
          <a:p>
            <a:r>
              <a:rPr lang="en-US"/>
              <a:t>KwikMed is the only firm licensed to prescribe online</a:t>
            </a:r>
          </a:p>
          <a:p>
            <a:endParaRPr lang="en-US" dirty="0"/>
          </a:p>
        </p:txBody>
      </p:sp>
      <p:sp>
        <p:nvSpPr>
          <p:cNvPr id="2" name="Rectangle 1"/>
          <p:cNvSpPr/>
          <p:nvPr/>
        </p:nvSpPr>
        <p:spPr>
          <a:xfrm>
            <a:off x="3764478" y="5193268"/>
            <a:ext cx="2366097"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www.kwikmed.com/ella.asp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r>
              <a:rPr lang="en-US"/>
              <a:t>Objectives</a:t>
            </a:r>
            <a:endParaRPr lang="en-US" dirty="0"/>
          </a:p>
        </p:txBody>
      </p:sp>
      <p:sp>
        <p:nvSpPr>
          <p:cNvPr id="10243" name="Rectangle 5"/>
          <p:cNvSpPr>
            <a:spLocks noGrp="1" noChangeArrowheads="1"/>
          </p:cNvSpPr>
          <p:nvPr>
            <p:ph sz="quarter" idx="10"/>
          </p:nvPr>
        </p:nvSpPr>
        <p:spPr>
          <a:xfrm>
            <a:off x="3764478" y="1295400"/>
            <a:ext cx="6543304" cy="4267200"/>
          </a:xfrm>
        </p:spPr>
        <p:txBody>
          <a:bodyPr/>
          <a:lstStyle/>
          <a:p>
            <a:endParaRPr lang="en-US" dirty="0"/>
          </a:p>
          <a:p>
            <a:r>
              <a:rPr lang="en-US" dirty="0"/>
              <a:t>Discuss the need for emergency contraception (EC) among adolescents</a:t>
            </a:r>
          </a:p>
          <a:p>
            <a:r>
              <a:rPr lang="en-US" dirty="0"/>
              <a:t>Describe the clinical components of EC</a:t>
            </a:r>
          </a:p>
          <a:p>
            <a:r>
              <a:rPr lang="en-US" dirty="0"/>
              <a:t>Understand the challenges and opportunities for increasing EC use at the patient, provider, and health systems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3808918" y="729458"/>
            <a:ext cx="5639881" cy="925096"/>
          </a:xfrm>
        </p:spPr>
        <p:txBody>
          <a:bodyPr/>
          <a:lstStyle/>
          <a:p>
            <a:r>
              <a:rPr lang="en-US" dirty="0" err="1">
                <a:solidFill>
                  <a:schemeClr val="accent1"/>
                </a:solidFill>
              </a:rPr>
              <a:t>ella-kwikmed.com</a:t>
            </a:r>
            <a:endParaRPr lang="en-US" dirty="0">
              <a:solidFill>
                <a:schemeClr val="accent1"/>
              </a:solidFill>
            </a:endParaRPr>
          </a:p>
        </p:txBody>
      </p:sp>
      <p:pic>
        <p:nvPicPr>
          <p:cNvPr id="4" name="Content Placeholder 3"/>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32142" t="26785" r="19866" b="19644"/>
          <a:stretch/>
        </p:blipFill>
        <p:spPr>
          <a:xfrm>
            <a:off x="3808918" y="1654554"/>
            <a:ext cx="7734300" cy="4533014"/>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4"/>
          <p:cNvSpPr>
            <a:spLocks noGrp="1"/>
          </p:cNvSpPr>
          <p:nvPr>
            <p:ph type="title"/>
          </p:nvPr>
        </p:nvSpPr>
        <p:spPr/>
        <p:txBody>
          <a:bodyPr/>
          <a:lstStyle/>
          <a:p>
            <a:r>
              <a:rPr lang="en-US"/>
              <a:t>Paragard® (Copper IUD): Off-Label Use</a:t>
            </a:r>
            <a:endParaRPr lang="en-US" dirty="0"/>
          </a:p>
        </p:txBody>
      </p:sp>
      <p:sp>
        <p:nvSpPr>
          <p:cNvPr id="28674" name="Content Placeholder 5"/>
          <p:cNvSpPr>
            <a:spLocks noGrp="1"/>
          </p:cNvSpPr>
          <p:nvPr>
            <p:ph sz="half" idx="2"/>
          </p:nvPr>
        </p:nvSpPr>
        <p:spPr>
          <a:xfrm>
            <a:off x="3810000" y="1225395"/>
            <a:ext cx="6011333" cy="4525963"/>
          </a:xfrm>
        </p:spPr>
        <p:txBody>
          <a:bodyPr/>
          <a:lstStyle/>
          <a:p>
            <a:r>
              <a:rPr lang="en-US" dirty="0"/>
              <a:t>Insert within five days after UPI</a:t>
            </a:r>
          </a:p>
          <a:p>
            <a:r>
              <a:rPr lang="en-US" dirty="0"/>
              <a:t>Highly effective: Reduces risk of pregnancy by more than 99%  </a:t>
            </a:r>
          </a:p>
          <a:p>
            <a:pPr lvl="1"/>
            <a:r>
              <a:rPr lang="en-US" dirty="0">
                <a:latin typeface="Arial" panose="020B0604020202020204" pitchFamily="34" charset="0"/>
                <a:cs typeface="Arial" panose="020B0604020202020204" pitchFamily="34" charset="0"/>
              </a:rPr>
              <a:t>Efficacy doesn’</a:t>
            </a:r>
            <a:r>
              <a:rPr lang="en-US" altLang="ja-JP" dirty="0">
                <a:latin typeface="Arial" panose="020B0604020202020204" pitchFamily="34" charset="0"/>
                <a:cs typeface="Arial" panose="020B0604020202020204" pitchFamily="34" charset="0"/>
              </a:rPr>
              <a:t>t decline over time</a:t>
            </a:r>
          </a:p>
          <a:p>
            <a:r>
              <a:rPr lang="en-US" dirty="0"/>
              <a:t>Historically, rarely used for EC alone </a:t>
            </a:r>
            <a:br>
              <a:rPr lang="en-US" dirty="0"/>
            </a:br>
            <a:r>
              <a:rPr lang="en-US" dirty="0"/>
              <a:t>but this may change</a:t>
            </a:r>
          </a:p>
          <a:p>
            <a:r>
              <a:rPr lang="en-US" dirty="0"/>
              <a:t>Cannot use </a:t>
            </a:r>
            <a:r>
              <a:rPr lang="en-US" dirty="0" err="1"/>
              <a:t>levonorgestrel</a:t>
            </a:r>
            <a:r>
              <a:rPr lang="en-US" dirty="0"/>
              <a:t> IUS </a:t>
            </a:r>
            <a:br>
              <a:rPr lang="en-US" dirty="0"/>
            </a:br>
            <a:r>
              <a:rPr lang="en-US" dirty="0"/>
              <a:t>(</a:t>
            </a:r>
            <a:r>
              <a:rPr lang="en-US" dirty="0" err="1"/>
              <a:t>Mirena</a:t>
            </a:r>
            <a:r>
              <a:rPr lang="en-US" dirty="0"/>
              <a:t>® or </a:t>
            </a:r>
            <a:r>
              <a:rPr lang="en-US" dirty="0" err="1"/>
              <a:t>Skyla</a:t>
            </a:r>
            <a:r>
              <a:rPr lang="en-US" dirty="0"/>
              <a:t>®) for EC</a:t>
            </a:r>
          </a:p>
        </p:txBody>
      </p:sp>
      <p:pic>
        <p:nvPicPr>
          <p:cNvPr id="28676" name="Picture 8"/>
          <p:cNvPicPr>
            <a:picLocks noChangeAspect="1" noChangeArrowheads="1"/>
          </p:cNvPicPr>
          <p:nvPr/>
        </p:nvPicPr>
        <p:blipFill>
          <a:blip r:embed="rId3" cstate="print"/>
          <a:srcRect/>
          <a:stretch>
            <a:fillRect/>
          </a:stretch>
        </p:blipFill>
        <p:spPr bwMode="auto">
          <a:xfrm>
            <a:off x="9281265" y="3126691"/>
            <a:ext cx="2176553" cy="262466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Yuzpe</a:t>
            </a:r>
            <a:r>
              <a:rPr lang="en-US" dirty="0"/>
              <a:t> method: </a:t>
            </a:r>
            <a:br>
              <a:rPr lang="en-US" dirty="0"/>
            </a:br>
            <a:r>
              <a:rPr lang="en-US" dirty="0"/>
              <a:t>Not preferred</a:t>
            </a:r>
          </a:p>
        </p:txBody>
      </p:sp>
      <p:pic>
        <p:nvPicPr>
          <p:cNvPr id="91138" name="Picture 2"/>
          <p:cNvPicPr>
            <a:picLocks noGrp="1" noChangeAspect="1" noChangeArrowheads="1"/>
          </p:cNvPicPr>
          <p:nvPr>
            <p:ph sz="quarter" idx="10"/>
          </p:nvPr>
        </p:nvPicPr>
        <p:blipFill>
          <a:blip r:embed="rId3"/>
          <a:srcRect l="11675" t="25000" r="30837" b="28572"/>
          <a:stretch>
            <a:fillRect/>
          </a:stretch>
        </p:blipFill>
        <p:spPr bwMode="auto">
          <a:xfrm>
            <a:off x="3606800" y="1381620"/>
            <a:ext cx="8077200" cy="4343400"/>
          </a:xfrm>
          <a:prstGeom prst="rect">
            <a:avLst/>
          </a:prstGeom>
          <a:noFill/>
          <a:ln w="9525">
            <a:noFill/>
            <a:miter lim="800000"/>
            <a:headEnd/>
            <a:tailEnd/>
          </a:ln>
          <a:effectLst/>
        </p:spPr>
      </p:pic>
    </p:spTree>
    <p:extLst>
      <p:ext uri="{BB962C8B-B14F-4D97-AF65-F5344CB8AC3E}">
        <p14:creationId xmlns:p14="http://schemas.microsoft.com/office/powerpoint/2010/main" val="798987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A7D1E-16BD-A34A-8FEE-BA0196A9F325}"/>
              </a:ext>
            </a:extLst>
          </p:cNvPr>
          <p:cNvSpPr>
            <a:spLocks noGrp="1"/>
          </p:cNvSpPr>
          <p:nvPr>
            <p:ph type="title"/>
          </p:nvPr>
        </p:nvSpPr>
        <p:spPr>
          <a:xfrm>
            <a:off x="3867912" y="2128182"/>
            <a:ext cx="7315200" cy="3255264"/>
          </a:xfrm>
        </p:spPr>
        <p:txBody>
          <a:bodyPr>
            <a:normAutofit/>
          </a:bodyPr>
          <a:lstStyle/>
          <a:p>
            <a:r>
              <a:rPr lang="en-US" sz="6600" dirty="0"/>
              <a:t>Mechanism of </a:t>
            </a:r>
            <a:br>
              <a:rPr lang="en-US" sz="6600" dirty="0"/>
            </a:br>
            <a:r>
              <a:rPr lang="en-US" sz="6600" dirty="0"/>
              <a:t>Action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a:t>Dispelling Myths</a:t>
            </a:r>
          </a:p>
        </p:txBody>
      </p:sp>
      <p:sp>
        <p:nvSpPr>
          <p:cNvPr id="2" name="Content Placeholder 1"/>
          <p:cNvSpPr>
            <a:spLocks noGrp="1"/>
          </p:cNvSpPr>
          <p:nvPr>
            <p:ph sz="quarter" idx="10"/>
          </p:nvPr>
        </p:nvSpPr>
        <p:spPr>
          <a:xfrm>
            <a:off x="3378200" y="1457820"/>
            <a:ext cx="7772400" cy="4267200"/>
          </a:xfrm>
        </p:spPr>
        <p:txBody>
          <a:bodyPr>
            <a:normAutofit/>
          </a:bodyPr>
          <a:lstStyle/>
          <a:p>
            <a:pPr lvl="1">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EC is not the abortion pill and does not cause an abortion</a:t>
            </a:r>
          </a:p>
          <a:p>
            <a:pPr lvl="1">
              <a:buClr>
                <a:schemeClr val="accent2"/>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EC does not harm an existing pregnancy</a:t>
            </a:r>
          </a:p>
          <a:p>
            <a:pPr lvl="1">
              <a:buClr>
                <a:schemeClr val="accent2"/>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UPA: No adequate well-controlled studies in pregnant women</a:t>
            </a:r>
          </a:p>
          <a:p>
            <a:pPr lvl="1">
              <a:buClr>
                <a:schemeClr val="accent2"/>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EC does not affect future fertility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Mechanism of Action: Oral Methods</a:t>
            </a:r>
            <a:endParaRPr lang="en-US" dirty="0"/>
          </a:p>
        </p:txBody>
      </p:sp>
      <p:sp>
        <p:nvSpPr>
          <p:cNvPr id="2" name="Content Placeholder 1"/>
          <p:cNvSpPr>
            <a:spLocks noGrp="1"/>
          </p:cNvSpPr>
          <p:nvPr>
            <p:ph sz="quarter" idx="10"/>
          </p:nvPr>
        </p:nvSpPr>
        <p:spPr/>
        <p:txBody>
          <a:bodyPr/>
          <a:lstStyle/>
          <a:p>
            <a:endParaRPr lang="en-US" dirty="0"/>
          </a:p>
          <a:p>
            <a:r>
              <a:rPr lang="en-US" dirty="0"/>
              <a:t>Disrupt normal follicular development by delaying or inhibiting ovulation</a:t>
            </a:r>
          </a:p>
          <a:p>
            <a:endParaRPr lang="en-US" dirty="0"/>
          </a:p>
          <a:p>
            <a:r>
              <a:rPr lang="en-US" dirty="0"/>
              <a:t>DO NOT prevent fertilization or implantation</a:t>
            </a:r>
          </a:p>
          <a:p>
            <a:endParaRPr lang="en-US" dirty="0"/>
          </a:p>
          <a:p>
            <a:r>
              <a:rPr lang="en-US" dirty="0"/>
              <a:t>ECP are not effective once fertilization occurs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Mechanism of Action: Copper IUD</a:t>
            </a:r>
            <a:endParaRPr lang="en-US" dirty="0"/>
          </a:p>
        </p:txBody>
      </p:sp>
      <p:sp>
        <p:nvSpPr>
          <p:cNvPr id="2" name="Content Placeholder 1"/>
          <p:cNvSpPr>
            <a:spLocks noGrp="1"/>
          </p:cNvSpPr>
          <p:nvPr>
            <p:ph sz="quarter" idx="10"/>
          </p:nvPr>
        </p:nvSpPr>
        <p:spPr>
          <a:xfrm>
            <a:off x="3764478" y="1295400"/>
            <a:ext cx="6006055" cy="4267200"/>
          </a:xfrm>
        </p:spPr>
        <p:txBody>
          <a:bodyPr/>
          <a:lstStyle/>
          <a:p>
            <a:endParaRPr lang="en-US" dirty="0"/>
          </a:p>
          <a:p>
            <a:r>
              <a:rPr lang="en-US" dirty="0"/>
              <a:t>Releases copper that induces an inflammatory response</a:t>
            </a:r>
          </a:p>
          <a:p>
            <a:pPr marL="0" indent="0">
              <a:buNone/>
            </a:pPr>
            <a:endParaRPr lang="en-US" dirty="0"/>
          </a:p>
          <a:p>
            <a:r>
              <a:rPr lang="en-US" dirty="0"/>
              <a:t>Can inhibit fertilization or implantation of a fertilized egg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FEC68-DFF5-E840-A7A6-98DF8D343021}"/>
              </a:ext>
            </a:extLst>
          </p:cNvPr>
          <p:cNvSpPr>
            <a:spLocks noGrp="1"/>
          </p:cNvSpPr>
          <p:nvPr>
            <p:ph type="title"/>
          </p:nvPr>
        </p:nvSpPr>
        <p:spPr>
          <a:xfrm>
            <a:off x="3901779" y="1992715"/>
            <a:ext cx="7315200" cy="3255264"/>
          </a:xfrm>
        </p:spPr>
        <p:txBody>
          <a:bodyPr>
            <a:normAutofit/>
          </a:bodyPr>
          <a:lstStyle/>
          <a:p>
            <a:r>
              <a:rPr lang="en-US" sz="7200" dirty="0"/>
              <a:t>Efficacy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lstStyle/>
          <a:p>
            <a:r>
              <a:rPr lang="en-US"/>
              <a:t>How Do We Measure EC Efficacy?</a:t>
            </a:r>
            <a:endParaRPr lang="en-US" dirty="0"/>
          </a:p>
        </p:txBody>
      </p:sp>
      <p:sp>
        <p:nvSpPr>
          <p:cNvPr id="31746" name="Content Placeholder 1"/>
          <p:cNvSpPr>
            <a:spLocks noGrp="1"/>
          </p:cNvSpPr>
          <p:nvPr>
            <p:ph sz="quarter" idx="10"/>
          </p:nvPr>
        </p:nvSpPr>
        <p:spPr>
          <a:xfrm>
            <a:off x="3849144" y="1363134"/>
            <a:ext cx="6226189" cy="2870200"/>
          </a:xfrm>
        </p:spPr>
        <p:txBody>
          <a:bodyPr/>
          <a:lstStyle/>
          <a:p>
            <a:endParaRPr lang="en-US" dirty="0"/>
          </a:p>
          <a:p>
            <a:endParaRPr lang="en-US" dirty="0"/>
          </a:p>
          <a:p>
            <a:endParaRPr lang="en-US" dirty="0"/>
          </a:p>
          <a:p>
            <a:endParaRPr lang="en-US" dirty="0"/>
          </a:p>
          <a:p>
            <a:r>
              <a:rPr lang="en-US" dirty="0"/>
              <a:t>The reduction in pregnancy risk after a single coital act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2918" y="1123837"/>
            <a:ext cx="3099881" cy="4601183"/>
          </a:xfrm>
        </p:spPr>
        <p:txBody>
          <a:bodyPr/>
          <a:lstStyle/>
          <a:p>
            <a:r>
              <a:rPr lang="en-US" dirty="0"/>
              <a:t>Current </a:t>
            </a:r>
            <a:r>
              <a:rPr lang="en-US" dirty="0" err="1"/>
              <a:t>Estimatesof</a:t>
            </a:r>
            <a:r>
              <a:rPr lang="en-US" dirty="0"/>
              <a:t> EC Pill (</a:t>
            </a:r>
            <a:r>
              <a:rPr lang="en-US" dirty="0" err="1"/>
              <a:t>LNg</a:t>
            </a:r>
            <a:r>
              <a:rPr lang="en-US" dirty="0"/>
              <a:t>) Efficacy</a:t>
            </a:r>
          </a:p>
        </p:txBody>
      </p:sp>
      <p:sp>
        <p:nvSpPr>
          <p:cNvPr id="32771" name="Rectangle 3"/>
          <p:cNvSpPr>
            <a:spLocks noGrp="1" noChangeArrowheads="1"/>
          </p:cNvSpPr>
          <p:nvPr>
            <p:ph sz="quarter" idx="10"/>
          </p:nvPr>
        </p:nvSpPr>
        <p:spPr>
          <a:xfrm>
            <a:off x="3747545" y="177800"/>
            <a:ext cx="7513122" cy="4267200"/>
          </a:xfrm>
        </p:spPr>
        <p:txBody>
          <a:bodyPr/>
          <a:lstStyle/>
          <a:p>
            <a:endParaRPr lang="en-US" dirty="0"/>
          </a:p>
          <a:p>
            <a:r>
              <a:rPr lang="en-US" dirty="0"/>
              <a:t>Plan B® package (</a:t>
            </a:r>
            <a:r>
              <a:rPr lang="en-US" dirty="0" err="1"/>
              <a:t>LNg</a:t>
            </a:r>
            <a:r>
              <a:rPr lang="en-US" dirty="0"/>
              <a:t> regimen): 88%</a:t>
            </a:r>
          </a:p>
          <a:p>
            <a:endParaRPr lang="en-US" dirty="0"/>
          </a:p>
          <a:p>
            <a:r>
              <a:rPr lang="en-US" dirty="0"/>
              <a:t>Published literature on regimen: 52%-100%</a:t>
            </a:r>
          </a:p>
        </p:txBody>
      </p:sp>
      <p:sp>
        <p:nvSpPr>
          <p:cNvPr id="32772" name="Text Box 53"/>
          <p:cNvSpPr txBox="1">
            <a:spLocks noChangeArrowheads="1"/>
          </p:cNvSpPr>
          <p:nvPr/>
        </p:nvSpPr>
        <p:spPr bwMode="auto">
          <a:xfrm>
            <a:off x="3962400" y="5461545"/>
            <a:ext cx="6400800" cy="461665"/>
          </a:xfrm>
          <a:prstGeom prst="rect">
            <a:avLst/>
          </a:prstGeom>
          <a:noFill/>
          <a:ln w="9525">
            <a:noFill/>
            <a:miter lim="800000"/>
            <a:headEnd/>
            <a:tailEnd/>
          </a:ln>
        </p:spPr>
        <p:txBody>
          <a:bodyPr wrap="square">
            <a:spAutoFit/>
          </a:bodyPr>
          <a:lstStyle/>
          <a:p>
            <a:pPr eaLnBrk="0" hangingPunct="0"/>
            <a:r>
              <a:rPr lang="en-US" sz="1200" dirty="0" err="1">
                <a:latin typeface="Arial" panose="020B0604020202020204" pitchFamily="34" charset="0"/>
                <a:cs typeface="Arial" panose="020B0604020202020204" pitchFamily="34" charset="0"/>
              </a:rPr>
              <a:t>Trussell</a:t>
            </a:r>
            <a:r>
              <a:rPr lang="en-US" sz="1200" dirty="0">
                <a:latin typeface="Arial" panose="020B0604020202020204" pitchFamily="34" charset="0"/>
                <a:cs typeface="Arial" panose="020B0604020202020204" pitchFamily="34" charset="0"/>
              </a:rPr>
              <a:t> J, Raymond EG. 2011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http://ec.princeton.edu/questions/ec-review.pdf.</a:t>
            </a:r>
            <a:endParaRPr lang="en-US" sz="1200" dirty="0">
              <a:solidFill>
                <a:srgbClr val="000000"/>
              </a:solidFill>
              <a:latin typeface="Arial" panose="020B0604020202020204" pitchFamily="34" charset="0"/>
              <a:cs typeface="Arial" panose="020B0604020202020204" pitchFamily="34" charset="0"/>
            </a:endParaRPr>
          </a:p>
        </p:txBody>
      </p:sp>
      <p:sp>
        <p:nvSpPr>
          <p:cNvPr id="5" name="Rounded Rectangle 4"/>
          <p:cNvSpPr/>
          <p:nvPr/>
        </p:nvSpPr>
        <p:spPr>
          <a:xfrm>
            <a:off x="8489950" y="3637210"/>
            <a:ext cx="2527300" cy="2286000"/>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r>
              <a:rPr lang="en-US"/>
              <a:t>Case: Sophie</a:t>
            </a:r>
            <a:endParaRPr lang="en-US" dirty="0"/>
          </a:p>
        </p:txBody>
      </p:sp>
      <p:sp>
        <p:nvSpPr>
          <p:cNvPr id="20482" name="Content Placeholder 1"/>
          <p:cNvSpPr>
            <a:spLocks noGrp="1"/>
          </p:cNvSpPr>
          <p:nvPr>
            <p:ph sz="half" idx="2"/>
          </p:nvPr>
        </p:nvSpPr>
        <p:spPr>
          <a:xfrm>
            <a:off x="4255324" y="1423574"/>
            <a:ext cx="4841175" cy="4525963"/>
          </a:xfrm>
        </p:spPr>
        <p:txBody>
          <a:bodyPr/>
          <a:lstStyle/>
          <a:p>
            <a:r>
              <a:rPr lang="en-US" dirty="0"/>
              <a:t>Sophie is a 16-year-old girl who comes to you requesting EC</a:t>
            </a:r>
          </a:p>
          <a:p>
            <a:r>
              <a:rPr lang="en-US" dirty="0"/>
              <a:t>She tells you the condom broke during sex with her boyfriend </a:t>
            </a:r>
          </a:p>
          <a:p>
            <a:endParaRPr lang="en-US" dirty="0"/>
          </a:p>
        </p:txBody>
      </p:sp>
      <p:sp>
        <p:nvSpPr>
          <p:cNvPr id="10" name="Title 2">
            <a:extLst>
              <a:ext uri="{FF2B5EF4-FFF2-40B4-BE49-F238E27FC236}">
                <a16:creationId xmlns:a16="http://schemas.microsoft.com/office/drawing/2014/main" xmlns="" id="{AAF3F4F7-0DFE-3D43-9F3B-EAA286D891BC}"/>
              </a:ext>
            </a:extLst>
          </p:cNvPr>
          <p:cNvSpPr txBox="1">
            <a:spLocks/>
          </p:cNvSpPr>
          <p:nvPr/>
        </p:nvSpPr>
        <p:spPr>
          <a:xfrm>
            <a:off x="4255324" y="1033153"/>
            <a:ext cx="2964873" cy="1401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spc="-60" baseline="0">
                <a:solidFill>
                  <a:srgbClr val="FFFFFF"/>
                </a:solidFill>
                <a:latin typeface="Times New Roman" panose="02020603050405020304" pitchFamily="18" charset="0"/>
                <a:ea typeface="Times New Roman" charset="0"/>
                <a:cs typeface="Times New Roman" panose="02020603050405020304" pitchFamily="18" charset="0"/>
              </a:defRPr>
            </a:lvl1pPr>
          </a:lstStyle>
          <a:p>
            <a:r>
              <a:rPr lang="en-US" dirty="0">
                <a:solidFill>
                  <a:schemeClr val="accent1"/>
                </a:solidFill>
              </a:rPr>
              <a:t>Case: Sophie</a:t>
            </a:r>
          </a:p>
        </p:txBody>
      </p:sp>
      <p:pic>
        <p:nvPicPr>
          <p:cNvPr id="11" name="Picture 10">
            <a:extLst>
              <a:ext uri="{FF2B5EF4-FFF2-40B4-BE49-F238E27FC236}">
                <a16:creationId xmlns:a16="http://schemas.microsoft.com/office/drawing/2014/main" xmlns="" id="{F7DE06E5-BBFD-714B-BED4-A8457FAAE143}"/>
              </a:ext>
            </a:extLst>
          </p:cNvPr>
          <p:cNvPicPr>
            <a:picLocks noChangeAspect="1" noChangeArrowheads="1"/>
          </p:cNvPicPr>
          <p:nvPr/>
        </p:nvPicPr>
        <p:blipFill>
          <a:blip r:embed="rId3" cstate="print"/>
          <a:srcRect/>
          <a:stretch>
            <a:fillRect/>
          </a:stretch>
        </p:blipFill>
        <p:spPr bwMode="auto">
          <a:xfrm>
            <a:off x="0" y="750122"/>
            <a:ext cx="3664487" cy="537165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2919" y="1123837"/>
            <a:ext cx="3117488" cy="4601183"/>
          </a:xfrm>
        </p:spPr>
        <p:txBody>
          <a:bodyPr/>
          <a:lstStyle/>
          <a:p>
            <a:r>
              <a:rPr lang="en-US" dirty="0"/>
              <a:t>Relative Effectiveness of EC by Method</a:t>
            </a:r>
          </a:p>
        </p:txBody>
      </p:sp>
      <p:sp>
        <p:nvSpPr>
          <p:cNvPr id="34819" name="Text Box 53"/>
          <p:cNvSpPr txBox="1">
            <a:spLocks noChangeArrowheads="1"/>
          </p:cNvSpPr>
          <p:nvPr/>
        </p:nvSpPr>
        <p:spPr bwMode="auto">
          <a:xfrm>
            <a:off x="4648202" y="5587371"/>
            <a:ext cx="6172200" cy="738664"/>
          </a:xfrm>
          <a:prstGeom prst="rect">
            <a:avLst/>
          </a:prstGeom>
          <a:noFill/>
          <a:ln w="9525">
            <a:noFill/>
            <a:miter lim="800000"/>
            <a:headEnd/>
            <a:tailEnd/>
          </a:ln>
        </p:spPr>
        <p:txBody>
          <a:bodyPr wrap="square">
            <a:spAutoFit/>
          </a:bodyPr>
          <a:lstStyle/>
          <a:p>
            <a:pPr algn="ctr" eaLnBrk="0" hangingPunct="0"/>
            <a:r>
              <a:rPr lang="en-US" sz="1400" dirty="0">
                <a:latin typeface="Arial" panose="020B0604020202020204" pitchFamily="34" charset="0"/>
                <a:cs typeface="Arial" panose="020B0604020202020204" pitchFamily="34" charset="0"/>
              </a:rPr>
              <a:t>Raymond E, et al. 2004; Task Force on Postovulatory Methods of Fertility Regulation. 1998; </a:t>
            </a:r>
            <a:r>
              <a:rPr lang="en-US" sz="1400" dirty="0" err="1">
                <a:latin typeface="Arial" panose="020B0604020202020204" pitchFamily="34" charset="0"/>
                <a:cs typeface="Arial" panose="020B0604020202020204" pitchFamily="34" charset="0"/>
              </a:rPr>
              <a:t>Trussell</a:t>
            </a:r>
            <a:r>
              <a:rPr lang="en-US" sz="1400" dirty="0">
                <a:latin typeface="Arial" panose="020B0604020202020204" pitchFamily="34" charset="0"/>
                <a:cs typeface="Arial" panose="020B0604020202020204" pitchFamily="34" charset="0"/>
              </a:rPr>
              <a:t> J, Raymond EG 2011; Fine P, et al. 2010; </a:t>
            </a:r>
            <a:r>
              <a:rPr lang="en-US" sz="1400" dirty="0" err="1">
                <a:latin typeface="Arial" panose="020B0604020202020204" pitchFamily="34" charset="0"/>
                <a:cs typeface="Arial" panose="020B0604020202020204" pitchFamily="34" charset="0"/>
              </a:rPr>
              <a:t>Glasier</a:t>
            </a:r>
            <a:r>
              <a:rPr lang="en-US" sz="1400" dirty="0">
                <a:latin typeface="Arial" panose="020B0604020202020204" pitchFamily="34" charset="0"/>
                <a:cs typeface="Arial" panose="020B0604020202020204" pitchFamily="34" charset="0"/>
              </a:rPr>
              <a:t> AF, et al. 2010.</a:t>
            </a:r>
          </a:p>
        </p:txBody>
      </p:sp>
      <p:sp>
        <p:nvSpPr>
          <p:cNvPr id="34820" name="AutoShape 3"/>
          <p:cNvSpPr>
            <a:spLocks noChangeAspect="1" noChangeArrowheads="1" noTextEdit="1"/>
          </p:cNvSpPr>
          <p:nvPr/>
        </p:nvSpPr>
        <p:spPr bwMode="auto">
          <a:xfrm>
            <a:off x="2192338" y="1630364"/>
            <a:ext cx="7804150" cy="4473575"/>
          </a:xfrm>
          <a:prstGeom prst="rect">
            <a:avLst/>
          </a:prstGeom>
          <a:noFill/>
          <a:ln w="9525">
            <a:noFill/>
            <a:miter lim="800000"/>
            <a:headEnd/>
            <a:tailEnd/>
          </a:ln>
        </p:spPr>
        <p:txBody>
          <a:bodyPr/>
          <a:lstStyle/>
          <a:p>
            <a:endParaRPr lang="en-US" dirty="0">
              <a:latin typeface="Adobe Garamond Pro"/>
            </a:endParaRPr>
          </a:p>
        </p:txBody>
      </p:sp>
      <p:sp>
        <p:nvSpPr>
          <p:cNvPr id="34821" name="Freeform 5"/>
          <p:cNvSpPr>
            <a:spLocks noEditPoints="1"/>
          </p:cNvSpPr>
          <p:nvPr/>
        </p:nvSpPr>
        <p:spPr bwMode="auto">
          <a:xfrm>
            <a:off x="4155879" y="2044563"/>
            <a:ext cx="7034213" cy="2928937"/>
          </a:xfrm>
          <a:custGeom>
            <a:avLst/>
            <a:gdLst>
              <a:gd name="T0" fmla="*/ 0 w 4431"/>
              <a:gd name="T1" fmla="*/ 2147483647 h 1495"/>
              <a:gd name="T2" fmla="*/ 2147483647 w 4431"/>
              <a:gd name="T3" fmla="*/ 2147483647 h 1495"/>
              <a:gd name="T4" fmla="*/ 2147483647 w 4431"/>
              <a:gd name="T5" fmla="*/ 2147483647 h 1495"/>
              <a:gd name="T6" fmla="*/ 0 w 4431"/>
              <a:gd name="T7" fmla="*/ 2147483647 h 1495"/>
              <a:gd name="T8" fmla="*/ 0 w 4431"/>
              <a:gd name="T9" fmla="*/ 2147483647 h 1495"/>
              <a:gd name="T10" fmla="*/ 0 w 4431"/>
              <a:gd name="T11" fmla="*/ 2147483647 h 1495"/>
              <a:gd name="T12" fmla="*/ 2147483647 w 4431"/>
              <a:gd name="T13" fmla="*/ 2147483647 h 1495"/>
              <a:gd name="T14" fmla="*/ 2147483647 w 4431"/>
              <a:gd name="T15" fmla="*/ 2147483647 h 1495"/>
              <a:gd name="T16" fmla="*/ 0 w 4431"/>
              <a:gd name="T17" fmla="*/ 2147483647 h 1495"/>
              <a:gd name="T18" fmla="*/ 0 w 4431"/>
              <a:gd name="T19" fmla="*/ 2147483647 h 1495"/>
              <a:gd name="T20" fmla="*/ 0 w 4431"/>
              <a:gd name="T21" fmla="*/ 2147483647 h 1495"/>
              <a:gd name="T22" fmla="*/ 2147483647 w 4431"/>
              <a:gd name="T23" fmla="*/ 2147483647 h 1495"/>
              <a:gd name="T24" fmla="*/ 2147483647 w 4431"/>
              <a:gd name="T25" fmla="*/ 2147483647 h 1495"/>
              <a:gd name="T26" fmla="*/ 0 w 4431"/>
              <a:gd name="T27" fmla="*/ 2147483647 h 1495"/>
              <a:gd name="T28" fmla="*/ 0 w 4431"/>
              <a:gd name="T29" fmla="*/ 2147483647 h 1495"/>
              <a:gd name="T30" fmla="*/ 0 w 4431"/>
              <a:gd name="T31" fmla="*/ 2147483647 h 1495"/>
              <a:gd name="T32" fmla="*/ 2147483647 w 4431"/>
              <a:gd name="T33" fmla="*/ 2147483647 h 1495"/>
              <a:gd name="T34" fmla="*/ 2147483647 w 4431"/>
              <a:gd name="T35" fmla="*/ 2147483647 h 1495"/>
              <a:gd name="T36" fmla="*/ 0 w 4431"/>
              <a:gd name="T37" fmla="*/ 2147483647 h 1495"/>
              <a:gd name="T38" fmla="*/ 0 w 4431"/>
              <a:gd name="T39" fmla="*/ 2147483647 h 1495"/>
              <a:gd name="T40" fmla="*/ 0 w 4431"/>
              <a:gd name="T41" fmla="*/ 2147483647 h 1495"/>
              <a:gd name="T42" fmla="*/ 2147483647 w 4431"/>
              <a:gd name="T43" fmla="*/ 2147483647 h 1495"/>
              <a:gd name="T44" fmla="*/ 2147483647 w 4431"/>
              <a:gd name="T45" fmla="*/ 2147483647 h 1495"/>
              <a:gd name="T46" fmla="*/ 0 w 4431"/>
              <a:gd name="T47" fmla="*/ 2147483647 h 1495"/>
              <a:gd name="T48" fmla="*/ 0 w 4431"/>
              <a:gd name="T49" fmla="*/ 2147483647 h 1495"/>
              <a:gd name="T50" fmla="*/ 0 w 4431"/>
              <a:gd name="T51" fmla="*/ 0 h 1495"/>
              <a:gd name="T52" fmla="*/ 2147483647 w 4431"/>
              <a:gd name="T53" fmla="*/ 0 h 1495"/>
              <a:gd name="T54" fmla="*/ 2147483647 w 4431"/>
              <a:gd name="T55" fmla="*/ 2147483647 h 1495"/>
              <a:gd name="T56" fmla="*/ 0 w 4431"/>
              <a:gd name="T57" fmla="*/ 2147483647 h 1495"/>
              <a:gd name="T58" fmla="*/ 0 w 4431"/>
              <a:gd name="T59" fmla="*/ 0 h 14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31"/>
              <a:gd name="T91" fmla="*/ 0 h 1495"/>
              <a:gd name="T92" fmla="*/ 4431 w 4431"/>
              <a:gd name="T93" fmla="*/ 1495 h 14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31" h="1495">
                <a:moveTo>
                  <a:pt x="0" y="1490"/>
                </a:moveTo>
                <a:lnTo>
                  <a:pt x="4431" y="1490"/>
                </a:lnTo>
                <a:lnTo>
                  <a:pt x="4431" y="1495"/>
                </a:lnTo>
                <a:lnTo>
                  <a:pt x="0" y="1495"/>
                </a:lnTo>
                <a:lnTo>
                  <a:pt x="0" y="1490"/>
                </a:lnTo>
                <a:close/>
                <a:moveTo>
                  <a:pt x="0" y="1195"/>
                </a:moveTo>
                <a:lnTo>
                  <a:pt x="4431" y="1195"/>
                </a:lnTo>
                <a:lnTo>
                  <a:pt x="4431" y="1201"/>
                </a:lnTo>
                <a:lnTo>
                  <a:pt x="0" y="1201"/>
                </a:lnTo>
                <a:lnTo>
                  <a:pt x="0" y="1195"/>
                </a:lnTo>
                <a:close/>
                <a:moveTo>
                  <a:pt x="0" y="895"/>
                </a:moveTo>
                <a:lnTo>
                  <a:pt x="4431" y="895"/>
                </a:lnTo>
                <a:lnTo>
                  <a:pt x="4431" y="901"/>
                </a:lnTo>
                <a:lnTo>
                  <a:pt x="0" y="901"/>
                </a:lnTo>
                <a:lnTo>
                  <a:pt x="0" y="895"/>
                </a:lnTo>
                <a:close/>
                <a:moveTo>
                  <a:pt x="0" y="595"/>
                </a:moveTo>
                <a:lnTo>
                  <a:pt x="4431" y="595"/>
                </a:lnTo>
                <a:lnTo>
                  <a:pt x="4431" y="600"/>
                </a:lnTo>
                <a:lnTo>
                  <a:pt x="0" y="600"/>
                </a:lnTo>
                <a:lnTo>
                  <a:pt x="0" y="595"/>
                </a:lnTo>
                <a:close/>
                <a:moveTo>
                  <a:pt x="0" y="300"/>
                </a:moveTo>
                <a:lnTo>
                  <a:pt x="4431" y="300"/>
                </a:lnTo>
                <a:lnTo>
                  <a:pt x="4431" y="306"/>
                </a:lnTo>
                <a:lnTo>
                  <a:pt x="0" y="306"/>
                </a:lnTo>
                <a:lnTo>
                  <a:pt x="0" y="300"/>
                </a:lnTo>
                <a:close/>
                <a:moveTo>
                  <a:pt x="0" y="0"/>
                </a:moveTo>
                <a:lnTo>
                  <a:pt x="4431" y="0"/>
                </a:lnTo>
                <a:lnTo>
                  <a:pt x="4431"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dirty="0">
              <a:latin typeface="Adobe Garamond Pro"/>
            </a:endParaRPr>
          </a:p>
        </p:txBody>
      </p:sp>
      <p:sp>
        <p:nvSpPr>
          <p:cNvPr id="34822" name="Freeform 6"/>
          <p:cNvSpPr>
            <a:spLocks noEditPoints="1"/>
          </p:cNvSpPr>
          <p:nvPr/>
        </p:nvSpPr>
        <p:spPr bwMode="auto">
          <a:xfrm>
            <a:off x="4868865" y="2583822"/>
            <a:ext cx="5624512" cy="2365375"/>
          </a:xfrm>
          <a:custGeom>
            <a:avLst/>
            <a:gdLst>
              <a:gd name="T0" fmla="*/ 0 w 3543"/>
              <a:gd name="T1" fmla="*/ 0 h 1490"/>
              <a:gd name="T2" fmla="*/ 2147483647 w 3543"/>
              <a:gd name="T3" fmla="*/ 0 h 1490"/>
              <a:gd name="T4" fmla="*/ 2147483647 w 3543"/>
              <a:gd name="T5" fmla="*/ 2147483647 h 1490"/>
              <a:gd name="T6" fmla="*/ 0 w 3543"/>
              <a:gd name="T7" fmla="*/ 2147483647 h 1490"/>
              <a:gd name="T8" fmla="*/ 0 w 3543"/>
              <a:gd name="T9" fmla="*/ 0 h 1490"/>
              <a:gd name="T10" fmla="*/ 2147483647 w 3543"/>
              <a:gd name="T11" fmla="*/ 2147483647 h 1490"/>
              <a:gd name="T12" fmla="*/ 2147483647 w 3543"/>
              <a:gd name="T13" fmla="*/ 2147483647 h 1490"/>
              <a:gd name="T14" fmla="*/ 2147483647 w 3543"/>
              <a:gd name="T15" fmla="*/ 2147483647 h 1490"/>
              <a:gd name="T16" fmla="*/ 2147483647 w 3543"/>
              <a:gd name="T17" fmla="*/ 2147483647 h 1490"/>
              <a:gd name="T18" fmla="*/ 2147483647 w 3543"/>
              <a:gd name="T19" fmla="*/ 2147483647 h 1490"/>
              <a:gd name="T20" fmla="*/ 2147483647 w 3543"/>
              <a:gd name="T21" fmla="*/ 2147483647 h 1490"/>
              <a:gd name="T22" fmla="*/ 2147483647 w 3543"/>
              <a:gd name="T23" fmla="*/ 2147483647 h 1490"/>
              <a:gd name="T24" fmla="*/ 2147483647 w 3543"/>
              <a:gd name="T25" fmla="*/ 2147483647 h 1490"/>
              <a:gd name="T26" fmla="*/ 2147483647 w 3543"/>
              <a:gd name="T27" fmla="*/ 2147483647 h 1490"/>
              <a:gd name="T28" fmla="*/ 2147483647 w 3543"/>
              <a:gd name="T29" fmla="*/ 2147483647 h 14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3"/>
              <a:gd name="T46" fmla="*/ 0 h 1490"/>
              <a:gd name="T47" fmla="*/ 3543 w 3543"/>
              <a:gd name="T48" fmla="*/ 1490 h 14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3" h="1490">
                <a:moveTo>
                  <a:pt x="0" y="0"/>
                </a:moveTo>
                <a:lnTo>
                  <a:pt x="589" y="0"/>
                </a:lnTo>
                <a:lnTo>
                  <a:pt x="589" y="1490"/>
                </a:lnTo>
                <a:lnTo>
                  <a:pt x="0" y="1490"/>
                </a:lnTo>
                <a:lnTo>
                  <a:pt x="0" y="0"/>
                </a:lnTo>
                <a:close/>
                <a:moveTo>
                  <a:pt x="1477" y="745"/>
                </a:moveTo>
                <a:lnTo>
                  <a:pt x="2066" y="745"/>
                </a:lnTo>
                <a:lnTo>
                  <a:pt x="2066" y="1490"/>
                </a:lnTo>
                <a:lnTo>
                  <a:pt x="1477" y="1490"/>
                </a:lnTo>
                <a:lnTo>
                  <a:pt x="1477" y="745"/>
                </a:lnTo>
                <a:close/>
                <a:moveTo>
                  <a:pt x="2954" y="1421"/>
                </a:moveTo>
                <a:lnTo>
                  <a:pt x="3543" y="1421"/>
                </a:lnTo>
                <a:lnTo>
                  <a:pt x="3543" y="1490"/>
                </a:lnTo>
                <a:lnTo>
                  <a:pt x="2954" y="1490"/>
                </a:lnTo>
                <a:lnTo>
                  <a:pt x="2954" y="1421"/>
                </a:lnTo>
                <a:close/>
              </a:path>
            </a:pathLst>
          </a:custGeom>
          <a:solidFill>
            <a:schemeClr val="accent1"/>
          </a:solidFill>
          <a:ln w="9525">
            <a:no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34823" name="Rectangle 7"/>
          <p:cNvSpPr>
            <a:spLocks noChangeArrowheads="1"/>
          </p:cNvSpPr>
          <p:nvPr/>
        </p:nvSpPr>
        <p:spPr bwMode="auto">
          <a:xfrm>
            <a:off x="4164016" y="2112335"/>
            <a:ext cx="9525" cy="2841625"/>
          </a:xfrm>
          <a:prstGeom prst="rect">
            <a:avLst/>
          </a:prstGeom>
          <a:solidFill>
            <a:srgbClr val="868686"/>
          </a:solidFill>
          <a:ln w="6">
            <a:solidFill>
              <a:srgbClr val="868686"/>
            </a:solidFill>
            <a:bevel/>
            <a:headEnd/>
            <a:tailEnd/>
          </a:ln>
        </p:spPr>
        <p:txBody>
          <a:bodyPr/>
          <a:lstStyle/>
          <a:p>
            <a:endParaRPr lang="en-US" dirty="0">
              <a:latin typeface="Adobe Garamond Pro"/>
            </a:endParaRPr>
          </a:p>
        </p:txBody>
      </p:sp>
      <p:sp>
        <p:nvSpPr>
          <p:cNvPr id="34824" name="Freeform 8"/>
          <p:cNvSpPr>
            <a:spLocks noEditPoints="1"/>
          </p:cNvSpPr>
          <p:nvPr/>
        </p:nvSpPr>
        <p:spPr bwMode="auto">
          <a:xfrm>
            <a:off x="2724151" y="2616200"/>
            <a:ext cx="73025" cy="2851150"/>
          </a:xfrm>
          <a:custGeom>
            <a:avLst/>
            <a:gdLst>
              <a:gd name="T0" fmla="*/ 0 w 46"/>
              <a:gd name="T1" fmla="*/ 2147483647 h 1796"/>
              <a:gd name="T2" fmla="*/ 2147483647 w 46"/>
              <a:gd name="T3" fmla="*/ 2147483647 h 1796"/>
              <a:gd name="T4" fmla="*/ 2147483647 w 46"/>
              <a:gd name="T5" fmla="*/ 2147483647 h 1796"/>
              <a:gd name="T6" fmla="*/ 0 w 46"/>
              <a:gd name="T7" fmla="*/ 2147483647 h 1796"/>
              <a:gd name="T8" fmla="*/ 0 w 46"/>
              <a:gd name="T9" fmla="*/ 2147483647 h 1796"/>
              <a:gd name="T10" fmla="*/ 0 w 46"/>
              <a:gd name="T11" fmla="*/ 2147483647 h 1796"/>
              <a:gd name="T12" fmla="*/ 2147483647 w 46"/>
              <a:gd name="T13" fmla="*/ 2147483647 h 1796"/>
              <a:gd name="T14" fmla="*/ 2147483647 w 46"/>
              <a:gd name="T15" fmla="*/ 2147483647 h 1796"/>
              <a:gd name="T16" fmla="*/ 0 w 46"/>
              <a:gd name="T17" fmla="*/ 2147483647 h 1796"/>
              <a:gd name="T18" fmla="*/ 0 w 46"/>
              <a:gd name="T19" fmla="*/ 2147483647 h 1796"/>
              <a:gd name="T20" fmla="*/ 0 w 46"/>
              <a:gd name="T21" fmla="*/ 2147483647 h 1796"/>
              <a:gd name="T22" fmla="*/ 2147483647 w 46"/>
              <a:gd name="T23" fmla="*/ 2147483647 h 1796"/>
              <a:gd name="T24" fmla="*/ 2147483647 w 46"/>
              <a:gd name="T25" fmla="*/ 2147483647 h 1796"/>
              <a:gd name="T26" fmla="*/ 0 w 46"/>
              <a:gd name="T27" fmla="*/ 2147483647 h 1796"/>
              <a:gd name="T28" fmla="*/ 0 w 46"/>
              <a:gd name="T29" fmla="*/ 2147483647 h 1796"/>
              <a:gd name="T30" fmla="*/ 0 w 46"/>
              <a:gd name="T31" fmla="*/ 2147483647 h 1796"/>
              <a:gd name="T32" fmla="*/ 2147483647 w 46"/>
              <a:gd name="T33" fmla="*/ 2147483647 h 1796"/>
              <a:gd name="T34" fmla="*/ 2147483647 w 46"/>
              <a:gd name="T35" fmla="*/ 2147483647 h 1796"/>
              <a:gd name="T36" fmla="*/ 0 w 46"/>
              <a:gd name="T37" fmla="*/ 2147483647 h 1796"/>
              <a:gd name="T38" fmla="*/ 0 w 46"/>
              <a:gd name="T39" fmla="*/ 2147483647 h 1796"/>
              <a:gd name="T40" fmla="*/ 0 w 46"/>
              <a:gd name="T41" fmla="*/ 2147483647 h 1796"/>
              <a:gd name="T42" fmla="*/ 2147483647 w 46"/>
              <a:gd name="T43" fmla="*/ 2147483647 h 1796"/>
              <a:gd name="T44" fmla="*/ 2147483647 w 46"/>
              <a:gd name="T45" fmla="*/ 2147483647 h 1796"/>
              <a:gd name="T46" fmla="*/ 0 w 46"/>
              <a:gd name="T47" fmla="*/ 2147483647 h 1796"/>
              <a:gd name="T48" fmla="*/ 0 w 46"/>
              <a:gd name="T49" fmla="*/ 2147483647 h 1796"/>
              <a:gd name="T50" fmla="*/ 0 w 46"/>
              <a:gd name="T51" fmla="*/ 2147483647 h 1796"/>
              <a:gd name="T52" fmla="*/ 2147483647 w 46"/>
              <a:gd name="T53" fmla="*/ 2147483647 h 1796"/>
              <a:gd name="T54" fmla="*/ 2147483647 w 46"/>
              <a:gd name="T55" fmla="*/ 2147483647 h 1796"/>
              <a:gd name="T56" fmla="*/ 0 w 46"/>
              <a:gd name="T57" fmla="*/ 2147483647 h 1796"/>
              <a:gd name="T58" fmla="*/ 0 w 46"/>
              <a:gd name="T59" fmla="*/ 2147483647 h 1796"/>
              <a:gd name="T60" fmla="*/ 0 w 46"/>
              <a:gd name="T61" fmla="*/ 0 h 1796"/>
              <a:gd name="T62" fmla="*/ 2147483647 w 46"/>
              <a:gd name="T63" fmla="*/ 0 h 1796"/>
              <a:gd name="T64" fmla="*/ 2147483647 w 46"/>
              <a:gd name="T65" fmla="*/ 2147483647 h 1796"/>
              <a:gd name="T66" fmla="*/ 0 w 46"/>
              <a:gd name="T67" fmla="*/ 2147483647 h 1796"/>
              <a:gd name="T68" fmla="*/ 0 w 46"/>
              <a:gd name="T69" fmla="*/ 0 h 1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796"/>
              <a:gd name="T107" fmla="*/ 46 w 46"/>
              <a:gd name="T108" fmla="*/ 1796 h 1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796">
                <a:moveTo>
                  <a:pt x="0" y="1790"/>
                </a:moveTo>
                <a:lnTo>
                  <a:pt x="46" y="1790"/>
                </a:lnTo>
                <a:lnTo>
                  <a:pt x="46" y="1796"/>
                </a:lnTo>
                <a:lnTo>
                  <a:pt x="0" y="1796"/>
                </a:lnTo>
                <a:lnTo>
                  <a:pt x="0" y="1790"/>
                </a:lnTo>
                <a:close/>
                <a:moveTo>
                  <a:pt x="0" y="1490"/>
                </a:moveTo>
                <a:lnTo>
                  <a:pt x="46" y="1490"/>
                </a:lnTo>
                <a:lnTo>
                  <a:pt x="46" y="1495"/>
                </a:lnTo>
                <a:lnTo>
                  <a:pt x="0" y="1495"/>
                </a:lnTo>
                <a:lnTo>
                  <a:pt x="0" y="1490"/>
                </a:lnTo>
                <a:close/>
                <a:moveTo>
                  <a:pt x="0" y="1195"/>
                </a:moveTo>
                <a:lnTo>
                  <a:pt x="46" y="1195"/>
                </a:lnTo>
                <a:lnTo>
                  <a:pt x="46" y="1201"/>
                </a:lnTo>
                <a:lnTo>
                  <a:pt x="0" y="1201"/>
                </a:lnTo>
                <a:lnTo>
                  <a:pt x="0" y="1195"/>
                </a:lnTo>
                <a:close/>
                <a:moveTo>
                  <a:pt x="0" y="895"/>
                </a:moveTo>
                <a:lnTo>
                  <a:pt x="46" y="895"/>
                </a:lnTo>
                <a:lnTo>
                  <a:pt x="46" y="901"/>
                </a:lnTo>
                <a:lnTo>
                  <a:pt x="0" y="901"/>
                </a:lnTo>
                <a:lnTo>
                  <a:pt x="0" y="895"/>
                </a:lnTo>
                <a:close/>
                <a:moveTo>
                  <a:pt x="0" y="595"/>
                </a:moveTo>
                <a:lnTo>
                  <a:pt x="46" y="595"/>
                </a:lnTo>
                <a:lnTo>
                  <a:pt x="46" y="600"/>
                </a:lnTo>
                <a:lnTo>
                  <a:pt x="0" y="600"/>
                </a:lnTo>
                <a:lnTo>
                  <a:pt x="0" y="595"/>
                </a:lnTo>
                <a:close/>
                <a:moveTo>
                  <a:pt x="0" y="300"/>
                </a:moveTo>
                <a:lnTo>
                  <a:pt x="46" y="300"/>
                </a:lnTo>
                <a:lnTo>
                  <a:pt x="46" y="306"/>
                </a:lnTo>
                <a:lnTo>
                  <a:pt x="0" y="306"/>
                </a:lnTo>
                <a:lnTo>
                  <a:pt x="0" y="300"/>
                </a:lnTo>
                <a:close/>
                <a:moveTo>
                  <a:pt x="0" y="0"/>
                </a:moveTo>
                <a:lnTo>
                  <a:pt x="46" y="0"/>
                </a:lnTo>
                <a:lnTo>
                  <a:pt x="46"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dirty="0">
              <a:latin typeface="Adobe Garamond Pro"/>
            </a:endParaRPr>
          </a:p>
        </p:txBody>
      </p:sp>
      <p:sp>
        <p:nvSpPr>
          <p:cNvPr id="34825" name="Rectangle 9"/>
          <p:cNvSpPr>
            <a:spLocks noChangeArrowheads="1"/>
          </p:cNvSpPr>
          <p:nvPr/>
        </p:nvSpPr>
        <p:spPr bwMode="auto">
          <a:xfrm>
            <a:off x="4168778" y="4949197"/>
            <a:ext cx="7034213" cy="9525"/>
          </a:xfrm>
          <a:prstGeom prst="rect">
            <a:avLst/>
          </a:prstGeom>
          <a:solidFill>
            <a:srgbClr val="868686"/>
          </a:solidFill>
          <a:ln w="6">
            <a:solidFill>
              <a:srgbClr val="868686"/>
            </a:solidFill>
            <a:bevel/>
            <a:headEnd/>
            <a:tailEnd/>
          </a:ln>
        </p:spPr>
        <p:txBody>
          <a:bodyPr/>
          <a:lstStyle/>
          <a:p>
            <a:endParaRPr lang="en-US" dirty="0">
              <a:latin typeface="Adobe Garamond Pro"/>
            </a:endParaRPr>
          </a:p>
        </p:txBody>
      </p:sp>
      <p:sp>
        <p:nvSpPr>
          <p:cNvPr id="34826" name="Freeform 10"/>
          <p:cNvSpPr>
            <a:spLocks noEditPoints="1"/>
          </p:cNvSpPr>
          <p:nvPr/>
        </p:nvSpPr>
        <p:spPr bwMode="auto">
          <a:xfrm>
            <a:off x="2792414" y="5462589"/>
            <a:ext cx="7043737" cy="73025"/>
          </a:xfrm>
          <a:custGeom>
            <a:avLst/>
            <a:gdLst>
              <a:gd name="T0" fmla="*/ 2147483647 w 4437"/>
              <a:gd name="T1" fmla="*/ 0 h 46"/>
              <a:gd name="T2" fmla="*/ 2147483647 w 4437"/>
              <a:gd name="T3" fmla="*/ 2147483647 h 46"/>
              <a:gd name="T4" fmla="*/ 0 w 4437"/>
              <a:gd name="T5" fmla="*/ 2147483647 h 46"/>
              <a:gd name="T6" fmla="*/ 0 w 4437"/>
              <a:gd name="T7" fmla="*/ 0 h 46"/>
              <a:gd name="T8" fmla="*/ 2147483647 w 4437"/>
              <a:gd name="T9" fmla="*/ 0 h 46"/>
              <a:gd name="T10" fmla="*/ 2147483647 w 4437"/>
              <a:gd name="T11" fmla="*/ 0 h 46"/>
              <a:gd name="T12" fmla="*/ 2147483647 w 4437"/>
              <a:gd name="T13" fmla="*/ 2147483647 h 46"/>
              <a:gd name="T14" fmla="*/ 2147483647 w 4437"/>
              <a:gd name="T15" fmla="*/ 2147483647 h 46"/>
              <a:gd name="T16" fmla="*/ 2147483647 w 4437"/>
              <a:gd name="T17" fmla="*/ 0 h 46"/>
              <a:gd name="T18" fmla="*/ 2147483647 w 4437"/>
              <a:gd name="T19" fmla="*/ 0 h 46"/>
              <a:gd name="T20" fmla="*/ 2147483647 w 4437"/>
              <a:gd name="T21" fmla="*/ 0 h 46"/>
              <a:gd name="T22" fmla="*/ 2147483647 w 4437"/>
              <a:gd name="T23" fmla="*/ 2147483647 h 46"/>
              <a:gd name="T24" fmla="*/ 2147483647 w 4437"/>
              <a:gd name="T25" fmla="*/ 2147483647 h 46"/>
              <a:gd name="T26" fmla="*/ 2147483647 w 4437"/>
              <a:gd name="T27" fmla="*/ 0 h 46"/>
              <a:gd name="T28" fmla="*/ 2147483647 w 4437"/>
              <a:gd name="T29" fmla="*/ 0 h 46"/>
              <a:gd name="T30" fmla="*/ 2147483647 w 4437"/>
              <a:gd name="T31" fmla="*/ 0 h 46"/>
              <a:gd name="T32" fmla="*/ 2147483647 w 4437"/>
              <a:gd name="T33" fmla="*/ 2147483647 h 46"/>
              <a:gd name="T34" fmla="*/ 2147483647 w 4437"/>
              <a:gd name="T35" fmla="*/ 2147483647 h 46"/>
              <a:gd name="T36" fmla="*/ 2147483647 w 4437"/>
              <a:gd name="T37" fmla="*/ 0 h 46"/>
              <a:gd name="T38" fmla="*/ 2147483647 w 4437"/>
              <a:gd name="T39" fmla="*/ 0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7"/>
              <a:gd name="T61" fmla="*/ 0 h 46"/>
              <a:gd name="T62" fmla="*/ 4437 w 4437"/>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7" h="46">
                <a:moveTo>
                  <a:pt x="6" y="0"/>
                </a:moveTo>
                <a:lnTo>
                  <a:pt x="6" y="46"/>
                </a:lnTo>
                <a:lnTo>
                  <a:pt x="0" y="46"/>
                </a:lnTo>
                <a:lnTo>
                  <a:pt x="0" y="0"/>
                </a:lnTo>
                <a:lnTo>
                  <a:pt x="6" y="0"/>
                </a:lnTo>
                <a:close/>
                <a:moveTo>
                  <a:pt x="1483" y="0"/>
                </a:moveTo>
                <a:lnTo>
                  <a:pt x="1483" y="46"/>
                </a:lnTo>
                <a:lnTo>
                  <a:pt x="1477" y="46"/>
                </a:lnTo>
                <a:lnTo>
                  <a:pt x="1477" y="0"/>
                </a:lnTo>
                <a:lnTo>
                  <a:pt x="1483" y="0"/>
                </a:lnTo>
                <a:close/>
                <a:moveTo>
                  <a:pt x="2960" y="0"/>
                </a:moveTo>
                <a:lnTo>
                  <a:pt x="2960" y="46"/>
                </a:lnTo>
                <a:lnTo>
                  <a:pt x="2954" y="46"/>
                </a:lnTo>
                <a:lnTo>
                  <a:pt x="2954" y="0"/>
                </a:lnTo>
                <a:lnTo>
                  <a:pt x="2960" y="0"/>
                </a:lnTo>
                <a:close/>
                <a:moveTo>
                  <a:pt x="4437" y="0"/>
                </a:moveTo>
                <a:lnTo>
                  <a:pt x="4437" y="46"/>
                </a:lnTo>
                <a:lnTo>
                  <a:pt x="4431" y="46"/>
                </a:lnTo>
                <a:lnTo>
                  <a:pt x="4431" y="0"/>
                </a:lnTo>
                <a:lnTo>
                  <a:pt x="4437" y="0"/>
                </a:lnTo>
                <a:close/>
              </a:path>
            </a:pathLst>
          </a:custGeom>
          <a:solidFill>
            <a:srgbClr val="868686"/>
          </a:solidFill>
          <a:ln w="6" cap="flat">
            <a:solidFill>
              <a:srgbClr val="868686"/>
            </a:solidFill>
            <a:prstDash val="solid"/>
            <a:bevel/>
            <a:headEnd/>
            <a:tailEnd/>
          </a:ln>
        </p:spPr>
        <p:txBody>
          <a:bodyPr/>
          <a:lstStyle/>
          <a:p>
            <a:endParaRPr lang="en-US" dirty="0">
              <a:latin typeface="Adobe Garamond Pro"/>
            </a:endParaRPr>
          </a:p>
        </p:txBody>
      </p:sp>
      <p:sp>
        <p:nvSpPr>
          <p:cNvPr id="27" name="TextBox 26"/>
          <p:cNvSpPr txBox="1"/>
          <p:nvPr/>
        </p:nvSpPr>
        <p:spPr>
          <a:xfrm>
            <a:off x="4868865" y="577271"/>
            <a:ext cx="59845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Pregnancies expected per 1000 women who had unprotected sex in the last week</a:t>
            </a:r>
          </a:p>
        </p:txBody>
      </p:sp>
      <p:sp>
        <p:nvSpPr>
          <p:cNvPr id="28" name="TextBox 27"/>
          <p:cNvSpPr txBox="1"/>
          <p:nvPr/>
        </p:nvSpPr>
        <p:spPr>
          <a:xfrm>
            <a:off x="9220203" y="5053971"/>
            <a:ext cx="256993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Copper IUD (</a:t>
            </a:r>
            <a:r>
              <a:rPr lang="en-US" dirty="0" err="1">
                <a:latin typeface="Arial" panose="020B0604020202020204" pitchFamily="34" charset="0"/>
                <a:cs typeface="Arial" panose="020B0604020202020204" pitchFamily="34" charset="0"/>
              </a:rPr>
              <a:t>Paragard</a:t>
            </a:r>
            <a:r>
              <a:rPr lang="en-US" dirty="0">
                <a:latin typeface="Arial" panose="020B0604020202020204" pitchFamily="34" charset="0"/>
                <a:cs typeface="Arial" panose="020B0604020202020204" pitchFamily="34" charset="0"/>
              </a:rPr>
              <a:t>)</a:t>
            </a:r>
          </a:p>
        </p:txBody>
      </p:sp>
      <p:sp>
        <p:nvSpPr>
          <p:cNvPr id="29" name="TextBox 28"/>
          <p:cNvSpPr txBox="1"/>
          <p:nvPr/>
        </p:nvSpPr>
        <p:spPr>
          <a:xfrm>
            <a:off x="7315203" y="5053971"/>
            <a:ext cx="120635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UPA (</a:t>
            </a:r>
            <a:r>
              <a:rPr lang="en-US" dirty="0" err="1">
                <a:latin typeface="Arial" panose="020B0604020202020204" pitchFamily="34" charset="0"/>
                <a:cs typeface="Arial" panose="020B0604020202020204" pitchFamily="34" charset="0"/>
              </a:rPr>
              <a:t>ella</a:t>
            </a:r>
            <a:r>
              <a:rPr lang="en-US" dirty="0">
                <a:latin typeface="Arial" panose="020B0604020202020204" pitchFamily="34" charset="0"/>
                <a:cs typeface="Arial" panose="020B0604020202020204" pitchFamily="34" charset="0"/>
              </a:rPr>
              <a:t>)</a:t>
            </a:r>
          </a:p>
        </p:txBody>
      </p:sp>
      <p:sp>
        <p:nvSpPr>
          <p:cNvPr id="30" name="TextBox 29"/>
          <p:cNvSpPr txBox="1"/>
          <p:nvPr/>
        </p:nvSpPr>
        <p:spPr>
          <a:xfrm>
            <a:off x="4343402" y="5053971"/>
            <a:ext cx="2608406"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Levonorgestrel</a:t>
            </a:r>
            <a:r>
              <a:rPr lang="en-US" dirty="0">
                <a:latin typeface="Arial" panose="020B0604020202020204" pitchFamily="34" charset="0"/>
                <a:cs typeface="Arial" panose="020B0604020202020204" pitchFamily="34" charset="0"/>
              </a:rPr>
              <a:t> (Plan B)</a:t>
            </a:r>
          </a:p>
        </p:txBody>
      </p:sp>
      <p:sp>
        <p:nvSpPr>
          <p:cNvPr id="31" name="TextBox 30"/>
          <p:cNvSpPr txBox="1"/>
          <p:nvPr/>
        </p:nvSpPr>
        <p:spPr>
          <a:xfrm>
            <a:off x="3733802" y="2005971"/>
            <a:ext cx="415498" cy="369332"/>
          </a:xfrm>
          <a:prstGeom prst="rect">
            <a:avLst/>
          </a:prstGeom>
          <a:noFill/>
        </p:spPr>
        <p:txBody>
          <a:bodyPr wrap="none" rtlCol="0">
            <a:spAutoFit/>
          </a:bodyPr>
          <a:lstStyle/>
          <a:p>
            <a:r>
              <a:rPr lang="en-US" dirty="0">
                <a:latin typeface="Adobe Garamond Pro"/>
              </a:rPr>
              <a:t>12</a:t>
            </a:r>
          </a:p>
        </p:txBody>
      </p:sp>
      <p:sp>
        <p:nvSpPr>
          <p:cNvPr id="32" name="TextBox 31"/>
          <p:cNvSpPr txBox="1"/>
          <p:nvPr/>
        </p:nvSpPr>
        <p:spPr>
          <a:xfrm>
            <a:off x="3733802" y="2463171"/>
            <a:ext cx="517346" cy="369332"/>
          </a:xfrm>
          <a:prstGeom prst="rect">
            <a:avLst/>
          </a:prstGeom>
          <a:noFill/>
        </p:spPr>
        <p:txBody>
          <a:bodyPr wrap="square" rtlCol="0">
            <a:spAutoFit/>
          </a:bodyPr>
          <a:lstStyle/>
          <a:p>
            <a:r>
              <a:rPr lang="en-US" dirty="0">
                <a:latin typeface="Adobe Garamond Pro"/>
              </a:rPr>
              <a:t>10</a:t>
            </a:r>
          </a:p>
        </p:txBody>
      </p:sp>
      <p:sp>
        <p:nvSpPr>
          <p:cNvPr id="33" name="TextBox 32"/>
          <p:cNvSpPr txBox="1"/>
          <p:nvPr/>
        </p:nvSpPr>
        <p:spPr>
          <a:xfrm>
            <a:off x="3810002" y="2996571"/>
            <a:ext cx="300082" cy="369332"/>
          </a:xfrm>
          <a:prstGeom prst="rect">
            <a:avLst/>
          </a:prstGeom>
          <a:noFill/>
        </p:spPr>
        <p:txBody>
          <a:bodyPr wrap="none" rtlCol="0">
            <a:spAutoFit/>
          </a:bodyPr>
          <a:lstStyle/>
          <a:p>
            <a:r>
              <a:rPr lang="en-US" dirty="0">
                <a:latin typeface="Adobe Garamond Pro"/>
              </a:rPr>
              <a:t>8</a:t>
            </a:r>
          </a:p>
        </p:txBody>
      </p:sp>
      <p:sp>
        <p:nvSpPr>
          <p:cNvPr id="34" name="TextBox 33"/>
          <p:cNvSpPr txBox="1"/>
          <p:nvPr/>
        </p:nvSpPr>
        <p:spPr>
          <a:xfrm>
            <a:off x="3810002" y="3453771"/>
            <a:ext cx="236706" cy="369332"/>
          </a:xfrm>
          <a:prstGeom prst="rect">
            <a:avLst/>
          </a:prstGeom>
          <a:noFill/>
        </p:spPr>
        <p:txBody>
          <a:bodyPr wrap="square" rtlCol="0">
            <a:spAutoFit/>
          </a:bodyPr>
          <a:lstStyle/>
          <a:p>
            <a:r>
              <a:rPr lang="en-US" dirty="0">
                <a:latin typeface="Adobe Garamond Pro"/>
              </a:rPr>
              <a:t>6</a:t>
            </a:r>
          </a:p>
        </p:txBody>
      </p:sp>
      <p:sp>
        <p:nvSpPr>
          <p:cNvPr id="35" name="TextBox 34"/>
          <p:cNvSpPr txBox="1"/>
          <p:nvPr/>
        </p:nvSpPr>
        <p:spPr>
          <a:xfrm>
            <a:off x="3810002" y="3910971"/>
            <a:ext cx="300082" cy="369332"/>
          </a:xfrm>
          <a:prstGeom prst="rect">
            <a:avLst/>
          </a:prstGeom>
          <a:noFill/>
        </p:spPr>
        <p:txBody>
          <a:bodyPr wrap="none" rtlCol="0">
            <a:spAutoFit/>
          </a:bodyPr>
          <a:lstStyle/>
          <a:p>
            <a:r>
              <a:rPr lang="en-US" dirty="0">
                <a:latin typeface="Adobe Garamond Pro"/>
              </a:rPr>
              <a:t>4</a:t>
            </a:r>
          </a:p>
        </p:txBody>
      </p:sp>
      <p:sp>
        <p:nvSpPr>
          <p:cNvPr id="36" name="TextBox 35"/>
          <p:cNvSpPr txBox="1"/>
          <p:nvPr/>
        </p:nvSpPr>
        <p:spPr>
          <a:xfrm>
            <a:off x="3810002" y="4368171"/>
            <a:ext cx="300082" cy="369332"/>
          </a:xfrm>
          <a:prstGeom prst="rect">
            <a:avLst/>
          </a:prstGeom>
          <a:noFill/>
        </p:spPr>
        <p:txBody>
          <a:bodyPr wrap="none" rtlCol="0">
            <a:spAutoFit/>
          </a:bodyPr>
          <a:lstStyle/>
          <a:p>
            <a:r>
              <a:rPr lang="en-US" dirty="0">
                <a:latin typeface="Adobe Garamond Pro"/>
              </a:rPr>
              <a:t>2</a:t>
            </a:r>
          </a:p>
        </p:txBody>
      </p:sp>
      <p:sp>
        <p:nvSpPr>
          <p:cNvPr id="37" name="TextBox 36"/>
          <p:cNvSpPr txBox="1"/>
          <p:nvPr/>
        </p:nvSpPr>
        <p:spPr>
          <a:xfrm>
            <a:off x="3810002" y="4825371"/>
            <a:ext cx="300082" cy="369332"/>
          </a:xfrm>
          <a:prstGeom prst="rect">
            <a:avLst/>
          </a:prstGeom>
          <a:noFill/>
        </p:spPr>
        <p:txBody>
          <a:bodyPr wrap="none" rtlCol="0">
            <a:spAutoFit/>
          </a:bodyPr>
          <a:lstStyle/>
          <a:p>
            <a:r>
              <a:rPr lang="en-US" dirty="0">
                <a:latin typeface="Adobe Garamond Pro"/>
              </a:rPr>
              <a:t>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UPA vs. </a:t>
            </a:r>
            <a:r>
              <a:rPr lang="en-US" dirty="0" err="1"/>
              <a:t>LNg</a:t>
            </a:r>
            <a:r>
              <a:rPr lang="en-US" dirty="0"/>
              <a:t> Effectiveness: </a:t>
            </a:r>
            <a:br>
              <a:rPr lang="en-US" dirty="0"/>
            </a:br>
            <a:r>
              <a:rPr lang="en-US" dirty="0"/>
              <a:t>Time Since Intercourse</a:t>
            </a:r>
          </a:p>
        </p:txBody>
      </p:sp>
      <p:sp>
        <p:nvSpPr>
          <p:cNvPr id="32771" name="Rectangle 3"/>
          <p:cNvSpPr>
            <a:spLocks noGrp="1" noChangeArrowheads="1"/>
          </p:cNvSpPr>
          <p:nvPr>
            <p:ph sz="quarter" idx="10"/>
          </p:nvPr>
        </p:nvSpPr>
        <p:spPr/>
        <p:txBody>
          <a:bodyPr/>
          <a:lstStyle/>
          <a:p>
            <a:endParaRPr lang="en-US" dirty="0"/>
          </a:p>
          <a:p>
            <a:r>
              <a:rPr lang="en-US" dirty="0"/>
              <a:t>In RCT, all 3 pregnancies with EC use at 73-120 hours after sex were in the </a:t>
            </a:r>
            <a:r>
              <a:rPr lang="en-US" dirty="0" err="1"/>
              <a:t>LNg</a:t>
            </a:r>
            <a:r>
              <a:rPr lang="en-US" dirty="0"/>
              <a:t> group</a:t>
            </a:r>
          </a:p>
          <a:p>
            <a:endParaRPr lang="en-US" dirty="0"/>
          </a:p>
          <a:p>
            <a:r>
              <a:rPr lang="en-US" dirty="0"/>
              <a:t>Significantly more pregnancies were prevented in the UPA group (p = 0.037)</a:t>
            </a:r>
          </a:p>
        </p:txBody>
      </p:sp>
      <p:sp>
        <p:nvSpPr>
          <p:cNvPr id="33796" name="Text Box 4"/>
          <p:cNvSpPr txBox="1">
            <a:spLocks noChangeArrowheads="1"/>
          </p:cNvSpPr>
          <p:nvPr/>
        </p:nvSpPr>
        <p:spPr bwMode="auto">
          <a:xfrm>
            <a:off x="8108951" y="6289675"/>
            <a:ext cx="184731" cy="369332"/>
          </a:xfrm>
          <a:prstGeom prst="rect">
            <a:avLst/>
          </a:prstGeom>
          <a:noFill/>
          <a:ln w="9525">
            <a:noFill/>
            <a:miter lim="800000"/>
            <a:headEnd/>
            <a:tailEnd/>
          </a:ln>
        </p:spPr>
        <p:txBody>
          <a:bodyPr wrap="none">
            <a:spAutoFit/>
          </a:bodyPr>
          <a:lstStyle/>
          <a:p>
            <a:endParaRPr lang="en-US" dirty="0">
              <a:latin typeface="Adobe Garamond Pro"/>
            </a:endParaRPr>
          </a:p>
        </p:txBody>
      </p:sp>
      <p:sp>
        <p:nvSpPr>
          <p:cNvPr id="33797" name="Text Box 5"/>
          <p:cNvSpPr txBox="1">
            <a:spLocks noChangeArrowheads="1"/>
          </p:cNvSpPr>
          <p:nvPr/>
        </p:nvSpPr>
        <p:spPr bwMode="auto">
          <a:xfrm>
            <a:off x="3276600" y="6019800"/>
            <a:ext cx="6515100" cy="523220"/>
          </a:xfrm>
          <a:prstGeom prst="rect">
            <a:avLst/>
          </a:prstGeom>
          <a:noFill/>
          <a:ln w="9525">
            <a:noFill/>
            <a:miter lim="800000"/>
            <a:headEnd/>
            <a:tailEnd/>
          </a:ln>
        </p:spPr>
        <p:txBody>
          <a:bodyPr>
            <a:spAutoFit/>
          </a:bodyPr>
          <a:lstStyle/>
          <a:p>
            <a:pPr algn="ctr"/>
            <a:r>
              <a:rPr lang="en-US" sz="1400" dirty="0" err="1">
                <a:latin typeface="Adobe Garamond Pro" panose="02020502060506020403" pitchFamily="18" charset="0"/>
                <a:cs typeface="Arial"/>
              </a:rPr>
              <a:t>Glasier</a:t>
            </a:r>
            <a:r>
              <a:rPr lang="en-US" sz="1400" dirty="0">
                <a:latin typeface="Adobe Garamond Pro" panose="02020502060506020403" pitchFamily="18" charset="0"/>
                <a:cs typeface="Arial"/>
              </a:rPr>
              <a:t> AF et al</a:t>
            </a:r>
            <a:r>
              <a:rPr lang="en-US" sz="1400" i="1" dirty="0">
                <a:latin typeface="Adobe Garamond Pro" panose="02020502060506020403" pitchFamily="18" charset="0"/>
                <a:cs typeface="Arial"/>
              </a:rPr>
              <a:t>. Lancet </a:t>
            </a:r>
            <a:r>
              <a:rPr lang="en-US" sz="1400" dirty="0">
                <a:latin typeface="Adobe Garamond Pro" panose="02020502060506020403" pitchFamily="18" charset="0"/>
                <a:cs typeface="Arial"/>
              </a:rPr>
              <a:t>2010; </a:t>
            </a:r>
            <a:br>
              <a:rPr lang="en-US" sz="1400" dirty="0">
                <a:latin typeface="Adobe Garamond Pro" panose="02020502060506020403" pitchFamily="18" charset="0"/>
                <a:cs typeface="Arial"/>
              </a:rPr>
            </a:br>
            <a:r>
              <a:rPr lang="en-US" sz="1400" dirty="0" err="1">
                <a:latin typeface="Adobe Garamond Pro" panose="02020502060506020403" pitchFamily="18" charset="0"/>
                <a:cs typeface="Arial"/>
              </a:rPr>
              <a:t>Trussell</a:t>
            </a:r>
            <a:r>
              <a:rPr lang="en-US" sz="1400" dirty="0">
                <a:latin typeface="Adobe Garamond Pro" panose="02020502060506020403" pitchFamily="18" charset="0"/>
                <a:cs typeface="Arial"/>
              </a:rPr>
              <a:t> and Schwarz. </a:t>
            </a:r>
            <a:r>
              <a:rPr lang="en-US" sz="1400" i="1" dirty="0">
                <a:latin typeface="Adobe Garamond Pro" panose="02020502060506020403" pitchFamily="18" charset="0"/>
                <a:cs typeface="Arial"/>
              </a:rPr>
              <a:t>Contraceptive Technology </a:t>
            </a:r>
            <a:r>
              <a:rPr lang="en-US" sz="1400" dirty="0">
                <a:latin typeface="Adobe Garamond Pro" panose="02020502060506020403" pitchFamily="18" charset="0"/>
                <a:cs typeface="Arial"/>
              </a:rPr>
              <a:t>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err="1"/>
              <a:t>ella</a:t>
            </a:r>
            <a:r>
              <a:rPr lang="en-US" dirty="0"/>
              <a:t> Is More Effective than Plan B</a:t>
            </a:r>
          </a:p>
        </p:txBody>
      </p:sp>
      <p:graphicFrame>
        <p:nvGraphicFramePr>
          <p:cNvPr id="117762" name="Chart 4"/>
          <p:cNvGraphicFramePr>
            <a:graphicFrameLocks/>
          </p:cNvGraphicFramePr>
          <p:nvPr>
            <p:extLst>
              <p:ext uri="{D42A27DB-BD31-4B8C-83A1-F6EECF244321}">
                <p14:modId xmlns:p14="http://schemas.microsoft.com/office/powerpoint/2010/main" val="1153087454"/>
              </p:ext>
            </p:extLst>
          </p:nvPr>
        </p:nvGraphicFramePr>
        <p:xfrm>
          <a:off x="4225680" y="1629297"/>
          <a:ext cx="6910265" cy="4095723"/>
        </p:xfrm>
        <a:graphic>
          <a:graphicData uri="http://schemas.openxmlformats.org/presentationml/2006/ole">
            <mc:AlternateContent xmlns:mc="http://schemas.openxmlformats.org/markup-compatibility/2006">
              <mc:Choice xmlns:v="urn:schemas-microsoft-com:vml" Requires="v">
                <p:oleObj spid="_x0000_s8210" name="Worksheet" r:id="rId4" imgW="7086600" imgH="4000500" progId="Excel.Sheet.8">
                  <p:embed/>
                </p:oleObj>
              </mc:Choice>
              <mc:Fallback>
                <p:oleObj name="Worksheet" r:id="rId4" imgW="7086600" imgH="4000500" progId="Excel.Sheet.8">
                  <p:embed/>
                  <p:pic>
                    <p:nvPicPr>
                      <p:cNvPr id="117762"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680" y="1629297"/>
                        <a:ext cx="6910265" cy="409572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7763" name="TextBox 3"/>
          <p:cNvSpPr txBox="1">
            <a:spLocks noChangeArrowheads="1"/>
          </p:cNvSpPr>
          <p:nvPr/>
        </p:nvSpPr>
        <p:spPr bwMode="auto">
          <a:xfrm>
            <a:off x="7280031" y="6248401"/>
            <a:ext cx="152048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dirty="0" err="1">
                <a:latin typeface="Adobe Garamond Pro" panose="02020502060506020403" pitchFamily="18" charset="0"/>
                <a:cs typeface="Arial"/>
              </a:rPr>
              <a:t>Glasier</a:t>
            </a:r>
            <a:r>
              <a:rPr lang="en-US" sz="1400" dirty="0">
                <a:latin typeface="Adobe Garamond Pro" panose="02020502060506020403" pitchFamily="18" charset="0"/>
                <a:cs typeface="Arial"/>
              </a:rPr>
              <a:t> et al (2010)</a:t>
            </a:r>
          </a:p>
        </p:txBody>
      </p:sp>
      <p:sp>
        <p:nvSpPr>
          <p:cNvPr id="117764" name="TextBox 5"/>
          <p:cNvSpPr txBox="1">
            <a:spLocks noChangeArrowheads="1"/>
          </p:cNvSpPr>
          <p:nvPr/>
        </p:nvSpPr>
        <p:spPr bwMode="auto">
          <a:xfrm>
            <a:off x="5904709" y="5650744"/>
            <a:ext cx="7873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dirty="0">
                <a:solidFill>
                  <a:schemeClr val="tx2">
                    <a:lumMod val="60000"/>
                    <a:lumOff val="40000"/>
                  </a:schemeClr>
                </a:solidFill>
                <a:latin typeface="Arial" panose="020B0604020202020204" pitchFamily="34" charset="0"/>
                <a:cs typeface="Arial" panose="020B0604020202020204" pitchFamily="34" charset="0"/>
              </a:rPr>
              <a:t>(</a:t>
            </a:r>
            <a:r>
              <a:rPr lang="en-US" sz="1800" b="1" dirty="0" err="1">
                <a:solidFill>
                  <a:schemeClr val="tx2">
                    <a:lumMod val="60000"/>
                    <a:lumOff val="40000"/>
                  </a:schemeClr>
                </a:solidFill>
                <a:latin typeface="Arial" panose="020B0604020202020204" pitchFamily="34" charset="0"/>
                <a:cs typeface="Arial" panose="020B0604020202020204" pitchFamily="34" charset="0"/>
              </a:rPr>
              <a:t>ella</a:t>
            </a:r>
            <a:r>
              <a:rPr lang="en-US" sz="1800" b="1" dirty="0">
                <a:solidFill>
                  <a:schemeClr val="tx2">
                    <a:lumMod val="60000"/>
                    <a:lumOff val="40000"/>
                  </a:schemeClr>
                </a:solidFill>
                <a:latin typeface="Arial" panose="020B0604020202020204" pitchFamily="34" charset="0"/>
                <a:cs typeface="Arial" panose="020B0604020202020204" pitchFamily="34" charset="0"/>
              </a:rPr>
              <a:t>) </a:t>
            </a:r>
          </a:p>
        </p:txBody>
      </p:sp>
      <p:sp>
        <p:nvSpPr>
          <p:cNvPr id="3" name="TextBox 2"/>
          <p:cNvSpPr txBox="1"/>
          <p:nvPr/>
        </p:nvSpPr>
        <p:spPr>
          <a:xfrm>
            <a:off x="4787410" y="552079"/>
            <a:ext cx="5786804" cy="1077218"/>
          </a:xfrm>
          <a:prstGeom prst="rect">
            <a:avLst/>
          </a:prstGeom>
          <a:noFill/>
        </p:spPr>
        <p:txBody>
          <a:bodyPr wrap="square" rtlCol="0">
            <a:spAutoFit/>
          </a:bodyPr>
          <a:lstStyle/>
          <a:p>
            <a:pPr algn="ctr"/>
            <a:r>
              <a:rPr lang="en-US" sz="3200" dirty="0">
                <a:solidFill>
                  <a:schemeClr val="accent1"/>
                </a:solidFill>
                <a:latin typeface="Times New Roman" panose="02020603050405020304" pitchFamily="18" charset="0"/>
                <a:cs typeface="Times New Roman" panose="02020603050405020304" pitchFamily="18" charset="0"/>
              </a:rPr>
              <a:t>Effectiveness Ella vs. Plan B: when taken within 72 </a:t>
            </a:r>
            <a:r>
              <a:rPr lang="en-US" sz="3200" dirty="0" err="1">
                <a:solidFill>
                  <a:schemeClr val="accent1"/>
                </a:solidFill>
                <a:latin typeface="Times New Roman" panose="02020603050405020304" pitchFamily="18" charset="0"/>
                <a:cs typeface="Times New Roman" panose="02020603050405020304" pitchFamily="18" charset="0"/>
              </a:rPr>
              <a:t>hrs</a:t>
            </a:r>
            <a:endParaRPr lang="en-US" sz="3200" dirty="0">
              <a:solidFill>
                <a:schemeClr val="accent1"/>
              </a:solidFill>
              <a:latin typeface="Times New Roman" panose="02020603050405020304" pitchFamily="18" charset="0"/>
              <a:cs typeface="Times New Roman" panose="02020603050405020304" pitchFamily="18" charset="0"/>
            </a:endParaRPr>
          </a:p>
        </p:txBody>
      </p:sp>
      <p:sp>
        <p:nvSpPr>
          <p:cNvPr id="8" name="TextBox 5"/>
          <p:cNvSpPr txBox="1">
            <a:spLocks noChangeArrowheads="1"/>
          </p:cNvSpPr>
          <p:nvPr/>
        </p:nvSpPr>
        <p:spPr bwMode="auto">
          <a:xfrm>
            <a:off x="6929988" y="5629709"/>
            <a:ext cx="23903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dirty="0">
                <a:solidFill>
                  <a:schemeClr val="tx2">
                    <a:lumMod val="60000"/>
                    <a:lumOff val="40000"/>
                  </a:schemeClr>
                </a:solidFill>
                <a:latin typeface="Arial" panose="020B0604020202020204" pitchFamily="34" charset="0"/>
                <a:cs typeface="Arial" panose="020B0604020202020204" pitchFamily="34" charset="0"/>
              </a:rPr>
              <a:t>(Plan B/</a:t>
            </a:r>
            <a:r>
              <a:rPr lang="en-US" sz="1800" b="1" dirty="0" err="1">
                <a:solidFill>
                  <a:schemeClr val="tx2">
                    <a:lumMod val="60000"/>
                    <a:lumOff val="40000"/>
                  </a:schemeClr>
                </a:solidFill>
                <a:latin typeface="Arial" panose="020B0604020202020204" pitchFamily="34" charset="0"/>
                <a:cs typeface="Arial" panose="020B0604020202020204" pitchFamily="34" charset="0"/>
              </a:rPr>
              <a:t>NextChoice</a:t>
            </a:r>
            <a:r>
              <a:rPr lang="en-US" sz="1800" b="1" dirty="0">
                <a:solidFill>
                  <a:schemeClr val="tx2">
                    <a:lumMod val="60000"/>
                    <a:lumOff val="40000"/>
                  </a:schemeClr>
                </a:solidFill>
                <a:latin typeface="Arial" panose="020B0604020202020204" pitchFamily="34" charset="0"/>
                <a:cs typeface="Arial" panose="020B0604020202020204" pitchFamily="34" charset="0"/>
              </a:rPr>
              <a:t>)</a:t>
            </a:r>
          </a:p>
        </p:txBody>
      </p:sp>
      <p:sp>
        <p:nvSpPr>
          <p:cNvPr id="9" name="TextBox 5"/>
          <p:cNvSpPr txBox="1">
            <a:spLocks noChangeArrowheads="1"/>
          </p:cNvSpPr>
          <p:nvPr/>
        </p:nvSpPr>
        <p:spPr bwMode="auto">
          <a:xfrm>
            <a:off x="9444588" y="5629709"/>
            <a:ext cx="12234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dirty="0">
                <a:solidFill>
                  <a:schemeClr val="tx2">
                    <a:lumMod val="60000"/>
                    <a:lumOff val="40000"/>
                  </a:schemeClr>
                </a:solidFill>
                <a:latin typeface="Arial" panose="020B0604020202020204" pitchFamily="34" charset="0"/>
                <a:cs typeface="Arial" panose="020B0604020202020204" pitchFamily="34" charset="0"/>
              </a:rPr>
              <a:t>(Placebo)</a:t>
            </a:r>
          </a:p>
        </p:txBody>
      </p:sp>
    </p:spTree>
    <p:extLst>
      <p:ext uri="{BB962C8B-B14F-4D97-AF65-F5344CB8AC3E}">
        <p14:creationId xmlns:p14="http://schemas.microsoft.com/office/powerpoint/2010/main" val="10302499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ella: Efficacy Decreases Over Time</a:t>
            </a:r>
            <a:endParaRPr lang="en-US" dirty="0"/>
          </a:p>
        </p:txBody>
      </p:sp>
      <p:graphicFrame>
        <p:nvGraphicFramePr>
          <p:cNvPr id="2" name="Chart 3"/>
          <p:cNvGraphicFramePr>
            <a:graphicFrameLocks/>
          </p:cNvGraphicFramePr>
          <p:nvPr>
            <p:extLst>
              <p:ext uri="{D42A27DB-BD31-4B8C-83A1-F6EECF244321}">
                <p14:modId xmlns:p14="http://schemas.microsoft.com/office/powerpoint/2010/main" val="2588001922"/>
              </p:ext>
            </p:extLst>
          </p:nvPr>
        </p:nvGraphicFramePr>
        <p:xfrm>
          <a:off x="3739662" y="1066800"/>
          <a:ext cx="7594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3667" name="TextBox 4"/>
          <p:cNvSpPr txBox="1">
            <a:spLocks noChangeArrowheads="1"/>
          </p:cNvSpPr>
          <p:nvPr/>
        </p:nvSpPr>
        <p:spPr bwMode="auto">
          <a:xfrm>
            <a:off x="7280032" y="6131170"/>
            <a:ext cx="122212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dirty="0">
                <a:latin typeface="Adobe Garamond Pro" panose="02020502060506020403" pitchFamily="18" charset="0"/>
                <a:cs typeface="Arial"/>
              </a:rPr>
              <a:t>Fine et al 2010</a:t>
            </a:r>
          </a:p>
        </p:txBody>
      </p:sp>
    </p:spTree>
    <p:extLst>
      <p:ext uri="{BB962C8B-B14F-4D97-AF65-F5344CB8AC3E}">
        <p14:creationId xmlns:p14="http://schemas.microsoft.com/office/powerpoint/2010/main" val="109580935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715000" y="4724400"/>
            <a:ext cx="0" cy="1600200"/>
          </a:xfrm>
          <a:prstGeom prst="line">
            <a:avLst/>
          </a:prstGeom>
          <a:ln w="76200" cmpd="sng">
            <a:solidFill>
              <a:srgbClr val="AAD660"/>
            </a:solidFill>
          </a:ln>
          <a:effectLst/>
        </p:spPr>
        <p:style>
          <a:lnRef idx="2">
            <a:schemeClr val="accent1"/>
          </a:lnRef>
          <a:fillRef idx="0">
            <a:schemeClr val="accent1"/>
          </a:fillRef>
          <a:effectRef idx="1">
            <a:schemeClr val="accent1"/>
          </a:effectRef>
          <a:fontRef idx="minor">
            <a:schemeClr val="tx1"/>
          </a:fontRef>
        </p:style>
      </p:cxnSp>
      <p:grpSp>
        <p:nvGrpSpPr>
          <p:cNvPr id="3" name="Group 1"/>
          <p:cNvGrpSpPr>
            <a:grpSpLocks/>
          </p:cNvGrpSpPr>
          <p:nvPr/>
        </p:nvGrpSpPr>
        <p:grpSpPr bwMode="auto">
          <a:xfrm>
            <a:off x="1541464" y="152400"/>
            <a:ext cx="9126537" cy="4533900"/>
            <a:chOff x="1600200" y="1828800"/>
            <a:chExt cx="5832475" cy="2705100"/>
          </a:xfrm>
        </p:grpSpPr>
        <p:pic>
          <p:nvPicPr>
            <p:cNvPr id="82946" name="Picture 3"/>
            <p:cNvPicPr>
              <a:picLocks noChangeAspect="1" noChangeArrowheads="1"/>
            </p:cNvPicPr>
            <p:nvPr/>
          </p:nvPicPr>
          <p:blipFill>
            <a:blip r:embed="rId3">
              <a:extLst>
                <a:ext uri="{28A0092B-C50C-407E-A947-70E740481C1C}">
                  <a14:useLocalDpi xmlns:a14="http://schemas.microsoft.com/office/drawing/2010/main" val="0"/>
                </a:ext>
              </a:extLst>
            </a:blip>
            <a:srcRect t="87665" r="2377" b="1787"/>
            <a:stretch>
              <a:fillRect/>
            </a:stretch>
          </p:blipFill>
          <p:spPr bwMode="auto">
            <a:xfrm>
              <a:off x="1600200" y="3810000"/>
              <a:ext cx="5832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t="29187" r="2507" b="55026"/>
            <a:stretch>
              <a:fillRect/>
            </a:stretch>
          </p:blipFill>
          <p:spPr bwMode="auto">
            <a:xfrm>
              <a:off x="1600200" y="2743200"/>
              <a:ext cx="58245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t="3525" r="2698" b="82645"/>
            <a:stretch>
              <a:fillRect/>
            </a:stretch>
          </p:blipFill>
          <p:spPr bwMode="auto">
            <a:xfrm>
              <a:off x="1600200" y="1828800"/>
              <a:ext cx="58134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ight Arrow 1"/>
          <p:cNvSpPr/>
          <p:nvPr/>
        </p:nvSpPr>
        <p:spPr>
          <a:xfrm>
            <a:off x="3962400" y="5105400"/>
            <a:ext cx="1752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962400" y="6019800"/>
            <a:ext cx="902208"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3358" y="4572001"/>
            <a:ext cx="830548" cy="584775"/>
          </a:xfrm>
          <a:prstGeom prst="rect">
            <a:avLst/>
          </a:prstGeom>
          <a:noFill/>
        </p:spPr>
        <p:txBody>
          <a:bodyPr wrap="none" rtlCol="0">
            <a:spAutoFit/>
          </a:bodyPr>
          <a:lstStyle/>
          <a:p>
            <a:r>
              <a:rPr lang="en-US" sz="3200" b="1" dirty="0">
                <a:solidFill>
                  <a:schemeClr val="accent2"/>
                </a:solidFill>
                <a:latin typeface="Adobe Garamond Pro" panose="02020502060506020403" pitchFamily="18" charset="0"/>
              </a:rPr>
              <a:t>Ella</a:t>
            </a:r>
          </a:p>
        </p:txBody>
      </p:sp>
      <p:sp>
        <p:nvSpPr>
          <p:cNvPr id="11" name="TextBox 10"/>
          <p:cNvSpPr txBox="1"/>
          <p:nvPr/>
        </p:nvSpPr>
        <p:spPr>
          <a:xfrm>
            <a:off x="3856483" y="5486400"/>
            <a:ext cx="1068947" cy="523220"/>
          </a:xfrm>
          <a:prstGeom prst="rect">
            <a:avLst/>
          </a:prstGeom>
          <a:noFill/>
        </p:spPr>
        <p:txBody>
          <a:bodyPr wrap="none" rtlCol="0">
            <a:spAutoFit/>
          </a:bodyPr>
          <a:lstStyle/>
          <a:p>
            <a:r>
              <a:rPr lang="en-US" sz="2800" b="1" dirty="0" err="1">
                <a:solidFill>
                  <a:srgbClr val="F79646"/>
                </a:solidFill>
                <a:latin typeface="Adobe Garamond Pro" panose="02020502060506020403" pitchFamily="18" charset="0"/>
              </a:rPr>
              <a:t>PlanB</a:t>
            </a:r>
            <a:endParaRPr lang="en-US" sz="2800" b="1" dirty="0">
              <a:solidFill>
                <a:srgbClr val="F79646"/>
              </a:solidFill>
              <a:latin typeface="Adobe Garamond Pro" panose="02020502060506020403" pitchFamily="18" charset="0"/>
            </a:endParaRPr>
          </a:p>
        </p:txBody>
      </p:sp>
    </p:spTree>
    <p:extLst>
      <p:ext uri="{BB962C8B-B14F-4D97-AF65-F5344CB8AC3E}">
        <p14:creationId xmlns:p14="http://schemas.microsoft.com/office/powerpoint/2010/main" val="314809679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5689" y="1123837"/>
            <a:ext cx="3217112" cy="4601183"/>
          </a:xfrm>
        </p:spPr>
        <p:txBody>
          <a:bodyPr/>
          <a:lstStyle/>
          <a:p>
            <a:r>
              <a:rPr lang="en-US" dirty="0"/>
              <a:t>EC Effectiveness Decreases with Repeated UPI</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604377344"/>
              </p:ext>
            </p:extLst>
          </p:nvPr>
        </p:nvGraphicFramePr>
        <p:xfrm>
          <a:off x="3851029" y="1799714"/>
          <a:ext cx="7772400" cy="1981884"/>
        </p:xfrm>
        <a:graphic>
          <a:graphicData uri="http://schemas.openxmlformats.org/drawingml/2006/table">
            <a:tbl>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579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Repeated UPI in same cycle</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Ulipristal</a:t>
                      </a:r>
                      <a:endParaRPr kumimoji="0" lang="en-US" sz="2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LNg</a:t>
                      </a:r>
                      <a:endParaRPr kumimoji="0" lang="en-US" sz="2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79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No</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1.0%</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1.9%</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E3"/>
                    </a:solidFill>
                  </a:tcPr>
                </a:tc>
                <a:extLst>
                  <a:ext uri="{0D108BD9-81ED-4DB2-BD59-A6C34878D82A}">
                    <a16:rowId xmlns:a16="http://schemas.microsoft.com/office/drawing/2014/main" xmlns="" val="10001"/>
                  </a:ext>
                </a:extLst>
              </a:tr>
              <a:tr h="579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Yes</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5.6%</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7.3%</a:t>
                      </a:r>
                    </a:p>
                  </a:txBody>
                  <a:tcPr marL="82998" marR="82998"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F2"/>
                    </a:solidFill>
                  </a:tcPr>
                </a:tc>
                <a:extLst>
                  <a:ext uri="{0D108BD9-81ED-4DB2-BD59-A6C34878D82A}">
                    <a16:rowId xmlns:a16="http://schemas.microsoft.com/office/drawing/2014/main" xmlns="" val="10002"/>
                  </a:ext>
                </a:extLst>
              </a:tr>
            </a:tbl>
          </a:graphicData>
        </a:graphic>
      </p:graphicFrame>
      <p:sp>
        <p:nvSpPr>
          <p:cNvPr id="37909" name="TextBox 4"/>
          <p:cNvSpPr txBox="1">
            <a:spLocks noChangeArrowheads="1"/>
          </p:cNvSpPr>
          <p:nvPr/>
        </p:nvSpPr>
        <p:spPr bwMode="auto">
          <a:xfrm>
            <a:off x="4834485" y="887721"/>
            <a:ext cx="5805487" cy="584200"/>
          </a:xfrm>
          <a:prstGeom prst="rect">
            <a:avLst/>
          </a:prstGeom>
          <a:noFill/>
          <a:ln w="9525">
            <a:noFill/>
            <a:miter lim="800000"/>
            <a:headEnd/>
            <a:tailEnd/>
          </a:ln>
        </p:spPr>
        <p:txBody>
          <a:bodyPr>
            <a:spAutoFit/>
          </a:bodyPr>
          <a:lstStyle/>
          <a:p>
            <a:pPr algn="ctr"/>
            <a:r>
              <a:rPr lang="en-US" sz="3200" b="1" dirty="0">
                <a:solidFill>
                  <a:schemeClr val="accent2"/>
                </a:solidFill>
                <a:latin typeface="Arial" panose="020B0604020202020204" pitchFamily="34" charset="0"/>
                <a:cs typeface="Arial" panose="020B0604020202020204" pitchFamily="34" charset="0"/>
              </a:rPr>
              <a:t>Pregnancy Rates</a:t>
            </a:r>
          </a:p>
        </p:txBody>
      </p:sp>
      <p:sp>
        <p:nvSpPr>
          <p:cNvPr id="37910" name="TextBox 3"/>
          <p:cNvSpPr txBox="1">
            <a:spLocks noChangeArrowheads="1"/>
          </p:cNvSpPr>
          <p:nvPr/>
        </p:nvSpPr>
        <p:spPr bwMode="auto">
          <a:xfrm>
            <a:off x="3593123" y="5725020"/>
            <a:ext cx="3886200" cy="307777"/>
          </a:xfrm>
          <a:prstGeom prst="rect">
            <a:avLst/>
          </a:prstGeom>
          <a:noFill/>
          <a:ln w="9525">
            <a:noFill/>
            <a:miter lim="800000"/>
            <a:headEnd/>
            <a:tailEnd/>
          </a:ln>
        </p:spPr>
        <p:txBody>
          <a:bodyPr>
            <a:spAutoFit/>
          </a:bodyPr>
          <a:lstStyle/>
          <a:p>
            <a:pPr algn="ctr"/>
            <a:r>
              <a:rPr lang="en-US" sz="1400" dirty="0" err="1">
                <a:latin typeface="Adobe Garamond Pro" panose="02020502060506020403" pitchFamily="18" charset="0"/>
                <a:cs typeface="Arial"/>
              </a:rPr>
              <a:t>Glasier</a:t>
            </a:r>
            <a:r>
              <a:rPr lang="en-US" sz="1400" dirty="0">
                <a:latin typeface="Adobe Garamond Pro" panose="02020502060506020403" pitchFamily="18" charset="0"/>
                <a:cs typeface="Arial"/>
              </a:rPr>
              <a:t> A et al. </a:t>
            </a:r>
            <a:r>
              <a:rPr lang="en-US" sz="1400" i="1" dirty="0">
                <a:latin typeface="Adobe Garamond Pro" panose="02020502060506020403" pitchFamily="18" charset="0"/>
                <a:cs typeface="Arial"/>
              </a:rPr>
              <a:t>Contraception</a:t>
            </a:r>
            <a:r>
              <a:rPr lang="en-US" sz="1400" dirty="0">
                <a:latin typeface="Adobe Garamond Pro" panose="02020502060506020403" pitchFamily="18" charset="0"/>
                <a:cs typeface="Arial"/>
              </a:rPr>
              <a:t> 2011.</a:t>
            </a:r>
          </a:p>
        </p:txBody>
      </p:sp>
      <p:sp>
        <p:nvSpPr>
          <p:cNvPr id="37911" name="TextBox 3"/>
          <p:cNvSpPr txBox="1">
            <a:spLocks noChangeArrowheads="1"/>
          </p:cNvSpPr>
          <p:nvPr/>
        </p:nvSpPr>
        <p:spPr bwMode="auto">
          <a:xfrm>
            <a:off x="4191000" y="4437185"/>
            <a:ext cx="7092461" cy="830997"/>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Copper IUD provides BEST protection because ALL future episodes of sex will be protected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5F750-F01D-324E-9A9F-DE393CA81223}"/>
              </a:ext>
            </a:extLst>
          </p:cNvPr>
          <p:cNvSpPr>
            <a:spLocks noGrp="1"/>
          </p:cNvSpPr>
          <p:nvPr>
            <p:ph type="title"/>
          </p:nvPr>
        </p:nvSpPr>
        <p:spPr>
          <a:xfrm>
            <a:off x="3938250" y="2248017"/>
            <a:ext cx="5838796" cy="3255264"/>
          </a:xfrm>
        </p:spPr>
        <p:txBody>
          <a:bodyPr>
            <a:normAutofit/>
          </a:bodyPr>
          <a:lstStyle/>
          <a:p>
            <a:r>
              <a:rPr lang="en-US" sz="6600" dirty="0"/>
              <a:t>BMI and Its Efficacy on EC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694139" y="990599"/>
            <a:ext cx="8229600" cy="914400"/>
          </a:xfrm>
        </p:spPr>
        <p:txBody>
          <a:bodyPr/>
          <a:lstStyle/>
          <a:p>
            <a:r>
              <a:rPr lang="en-US" dirty="0">
                <a:solidFill>
                  <a:schemeClr val="accent1"/>
                </a:solidFill>
              </a:rPr>
              <a:t>Special Population: Obese and </a:t>
            </a:r>
            <a:br>
              <a:rPr lang="en-US" dirty="0">
                <a:solidFill>
                  <a:schemeClr val="accent1"/>
                </a:solidFill>
              </a:rPr>
            </a:br>
            <a:r>
              <a:rPr lang="en-US" dirty="0">
                <a:solidFill>
                  <a:schemeClr val="accent1"/>
                </a:solidFill>
              </a:rPr>
              <a:t>Overweight Women </a:t>
            </a:r>
          </a:p>
        </p:txBody>
      </p:sp>
      <p:sp>
        <p:nvSpPr>
          <p:cNvPr id="35843" name="Text Placeholder 2"/>
          <p:cNvSpPr>
            <a:spLocks noGrp="1"/>
          </p:cNvSpPr>
          <p:nvPr>
            <p:ph sz="quarter" idx="10"/>
          </p:nvPr>
        </p:nvSpPr>
        <p:spPr>
          <a:xfrm>
            <a:off x="3694139" y="1752600"/>
            <a:ext cx="7513122" cy="4267200"/>
          </a:xfrm>
        </p:spPr>
        <p:txBody>
          <a:bodyPr/>
          <a:lstStyle/>
          <a:p>
            <a:r>
              <a:rPr lang="en-US" dirty="0"/>
              <a:t>Risk of pregnancy when sex around ovulation regardless of EC type (UPA, LNG) taken:</a:t>
            </a:r>
          </a:p>
          <a:p>
            <a:pPr lvl="1"/>
            <a:r>
              <a:rPr lang="en-US" dirty="0">
                <a:latin typeface="Arial" panose="020B0604020202020204" pitchFamily="34" charset="0"/>
                <a:cs typeface="Arial" panose="020B0604020202020204" pitchFamily="34" charset="0"/>
              </a:rPr>
              <a:t>&gt;3× for obese women (BMI of 30kg/m2 or greater, OR = 3.60, CI 1.96–6.53; P&lt;.0001) </a:t>
            </a:r>
          </a:p>
          <a:p>
            <a:pPr lvl="1"/>
            <a:r>
              <a:rPr lang="en-US" dirty="0">
                <a:latin typeface="Arial" panose="020B0604020202020204" pitchFamily="34" charset="0"/>
                <a:cs typeface="Arial" panose="020B0604020202020204" pitchFamily="34" charset="0"/>
              </a:rPr>
              <a:t>&gt;1.5× for overweight women (BMI 25–30kg/m2)</a:t>
            </a:r>
          </a:p>
          <a:p>
            <a:pPr lvl="1"/>
            <a:r>
              <a:rPr lang="en-US" dirty="0">
                <a:latin typeface="Arial" panose="020B0604020202020204" pitchFamily="34" charset="0"/>
                <a:cs typeface="Arial" panose="020B0604020202020204" pitchFamily="34" charset="0"/>
              </a:rPr>
              <a:t>Obese and overweight women, higher oral EC failure rate</a:t>
            </a:r>
          </a:p>
          <a:p>
            <a:r>
              <a:rPr lang="en-US" dirty="0"/>
              <a:t>Recommend obese and overweight women use UPA or a Copper IUD rather than LNG</a:t>
            </a:r>
          </a:p>
        </p:txBody>
      </p:sp>
      <p:sp>
        <p:nvSpPr>
          <p:cNvPr id="35844" name="Text Box 53"/>
          <p:cNvSpPr txBox="1">
            <a:spLocks noChangeArrowheads="1"/>
          </p:cNvSpPr>
          <p:nvPr/>
        </p:nvSpPr>
        <p:spPr bwMode="auto">
          <a:xfrm>
            <a:off x="3694139" y="5742801"/>
            <a:ext cx="5770563" cy="276999"/>
          </a:xfrm>
          <a:prstGeom prst="rect">
            <a:avLst/>
          </a:prstGeom>
          <a:noFill/>
          <a:ln w="9525">
            <a:noFill/>
            <a:miter lim="800000"/>
            <a:headEnd/>
            <a:tailEnd/>
          </a:ln>
        </p:spPr>
        <p:txBody>
          <a:bodyPr>
            <a:spAutoFit/>
          </a:bodyPr>
          <a:lstStyle/>
          <a:p>
            <a:pPr eaLnBrk="0" hangingPunct="0"/>
            <a:r>
              <a:rPr lang="en-US" sz="1200" dirty="0" err="1">
                <a:latin typeface="Arial" panose="020B0604020202020204" pitchFamily="34" charset="0"/>
                <a:cs typeface="Arial" panose="020B0604020202020204" pitchFamily="34" charset="0"/>
              </a:rPr>
              <a:t>Glasier</a:t>
            </a:r>
            <a:r>
              <a:rPr lang="en-US" sz="1200" dirty="0">
                <a:latin typeface="Arial" panose="020B0604020202020204" pitchFamily="34" charset="0"/>
                <a:cs typeface="Arial" panose="020B0604020202020204" pitchFamily="34" charset="0"/>
              </a:rPr>
              <a:t> A , Cameron ST, Blithe D, et al., </a:t>
            </a:r>
            <a:r>
              <a:rPr lang="en-US" sz="1200" i="1" dirty="0">
                <a:latin typeface="Arial" panose="020B0604020202020204" pitchFamily="34" charset="0"/>
                <a:cs typeface="Arial" panose="020B0604020202020204" pitchFamily="34" charset="0"/>
              </a:rPr>
              <a:t>Contraception</a:t>
            </a:r>
            <a:r>
              <a:rPr lang="en-US" sz="1200" dirty="0">
                <a:latin typeface="Arial" panose="020B0604020202020204" pitchFamily="34" charset="0"/>
                <a:cs typeface="Arial" panose="020B0604020202020204" pitchFamily="34" charset="0"/>
              </a:rPr>
              <a:t>, 2011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Effectiveness by Method in Obesity</a:t>
            </a:r>
            <a:endParaRPr lang="en-US" dirty="0"/>
          </a:p>
        </p:txBody>
      </p:sp>
      <p:sp>
        <p:nvSpPr>
          <p:cNvPr id="36867" name="Content Placeholder 2"/>
          <p:cNvSpPr>
            <a:spLocks noGrp="1"/>
          </p:cNvSpPr>
          <p:nvPr>
            <p:ph sz="quarter" idx="10"/>
          </p:nvPr>
        </p:nvSpPr>
        <p:spPr>
          <a:xfrm>
            <a:off x="3811370" y="873372"/>
            <a:ext cx="7513122" cy="4267200"/>
          </a:xfrm>
        </p:spPr>
        <p:txBody>
          <a:bodyPr/>
          <a:lstStyle/>
          <a:p>
            <a:endParaRPr lang="en-US" dirty="0"/>
          </a:p>
          <a:p>
            <a:r>
              <a:rPr lang="en-US" dirty="0"/>
              <a:t>EC Failure Among Obese (BMI 35) versus Non-obese (BMI 26) Women</a:t>
            </a:r>
          </a:p>
          <a:p>
            <a:pPr lvl="1"/>
            <a:r>
              <a:rPr lang="en-US" dirty="0" err="1">
                <a:latin typeface="Arial" panose="020B0604020202020204" pitchFamily="34" charset="0"/>
                <a:cs typeface="Arial" panose="020B0604020202020204" pitchFamily="34" charset="0"/>
              </a:rPr>
              <a:t>LNg</a:t>
            </a:r>
            <a:r>
              <a:rPr lang="en-US" dirty="0">
                <a:latin typeface="Arial" panose="020B0604020202020204" pitchFamily="34" charset="0"/>
                <a:cs typeface="Arial" panose="020B0604020202020204" pitchFamily="34" charset="0"/>
              </a:rPr>
              <a:t>:  OR = 4.41, 95% CI 2.05–9.44 </a:t>
            </a:r>
          </a:p>
          <a:p>
            <a:pPr lvl="1"/>
            <a:r>
              <a:rPr lang="en-US" dirty="0" err="1">
                <a:latin typeface="Arial" panose="020B0604020202020204" pitchFamily="34" charset="0"/>
                <a:cs typeface="Arial" panose="020B0604020202020204" pitchFamily="34" charset="0"/>
              </a:rPr>
              <a:t>Ulipristal</a:t>
            </a:r>
            <a:r>
              <a:rPr lang="en-US" dirty="0">
                <a:latin typeface="Arial" panose="020B0604020202020204" pitchFamily="34" charset="0"/>
                <a:cs typeface="Arial" panose="020B0604020202020204" pitchFamily="34" charset="0"/>
              </a:rPr>
              <a:t>: OR = 2.62, 95% CI 0.89–7.00</a:t>
            </a:r>
          </a:p>
        </p:txBody>
      </p:sp>
      <p:sp>
        <p:nvSpPr>
          <p:cNvPr id="36868" name="TextBox 3"/>
          <p:cNvSpPr txBox="1">
            <a:spLocks noChangeArrowheads="1"/>
          </p:cNvSpPr>
          <p:nvPr/>
        </p:nvSpPr>
        <p:spPr bwMode="auto">
          <a:xfrm>
            <a:off x="3811370" y="4252505"/>
            <a:ext cx="3886200" cy="276999"/>
          </a:xfrm>
          <a:prstGeom prst="rect">
            <a:avLst/>
          </a:prstGeom>
          <a:noFill/>
          <a:ln w="9525">
            <a:noFill/>
            <a:miter lim="800000"/>
            <a:headEnd/>
            <a:tailEnd/>
          </a:ln>
        </p:spPr>
        <p:txBody>
          <a:bodyPr>
            <a:spAutoFit/>
          </a:bodyPr>
          <a:lstStyle/>
          <a:p>
            <a:r>
              <a:rPr lang="en-US" sz="1200" dirty="0" err="1">
                <a:latin typeface="Arial" panose="020B0604020202020204" pitchFamily="34" charset="0"/>
                <a:cs typeface="Arial" panose="020B0604020202020204" pitchFamily="34" charset="0"/>
              </a:rPr>
              <a:t>Glasier</a:t>
            </a:r>
            <a:r>
              <a:rPr lang="en-US" sz="1200" dirty="0">
                <a:latin typeface="Arial" panose="020B0604020202020204" pitchFamily="34" charset="0"/>
                <a:cs typeface="Arial" panose="020B0604020202020204" pitchFamily="34" charset="0"/>
              </a:rPr>
              <a:t> A et al. </a:t>
            </a:r>
            <a:r>
              <a:rPr lang="en-US" sz="1200" i="1" dirty="0">
                <a:latin typeface="Arial" panose="020B0604020202020204" pitchFamily="34" charset="0"/>
                <a:cs typeface="Arial" panose="020B0604020202020204" pitchFamily="34" charset="0"/>
              </a:rPr>
              <a:t>Contraception</a:t>
            </a:r>
            <a:r>
              <a:rPr lang="en-US" sz="1200" dirty="0">
                <a:latin typeface="Arial" panose="020B0604020202020204" pitchFamily="34" charset="0"/>
                <a:cs typeface="Arial" panose="020B0604020202020204" pitchFamily="34" charset="0"/>
              </a:rPr>
              <a:t> 2011.</a:t>
            </a:r>
          </a:p>
        </p:txBody>
      </p:sp>
    </p:spTree>
  </p:cSld>
  <p:clrMapOvr>
    <a:masterClrMapping/>
  </p:clrMapOvr>
  <p:transition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a:t>
            </a:r>
            <a:r>
              <a:rPr lang="en-US" dirty="0" err="1"/>
              <a:t>ella</a:t>
            </a:r>
            <a:r>
              <a:rPr lang="en-US" dirty="0"/>
              <a:t> in Obese Teens</a:t>
            </a:r>
          </a:p>
        </p:txBody>
      </p:sp>
      <p:sp>
        <p:nvSpPr>
          <p:cNvPr id="8" name="Text Placeholder 7"/>
          <p:cNvSpPr>
            <a:spLocks noGrp="1"/>
          </p:cNvSpPr>
          <p:nvPr>
            <p:ph type="body" idx="1"/>
          </p:nvPr>
        </p:nvSpPr>
        <p:spPr>
          <a:xfrm>
            <a:off x="3903082" y="1809032"/>
            <a:ext cx="3474720" cy="807720"/>
          </a:xfrm>
        </p:spPr>
        <p:txBody>
          <a:bodyPr>
            <a:normAutofit/>
          </a:bodyPr>
          <a:lstStyle/>
          <a:p>
            <a:pPr algn="l"/>
            <a:r>
              <a:rPr lang="en-US" sz="2400" dirty="0">
                <a:solidFill>
                  <a:schemeClr val="accent1"/>
                </a:solidFill>
              </a:rPr>
              <a:t>LNG EC Efficacy</a:t>
            </a:r>
            <a:br>
              <a:rPr lang="en-US" sz="2400" dirty="0">
                <a:solidFill>
                  <a:schemeClr val="accent1"/>
                </a:solidFill>
              </a:rPr>
            </a:br>
            <a:r>
              <a:rPr lang="en-US" sz="2400" dirty="0">
                <a:solidFill>
                  <a:schemeClr val="accent1"/>
                </a:solidFill>
              </a:rPr>
              <a:t>(Plan B/Next Choice) </a:t>
            </a:r>
          </a:p>
        </p:txBody>
      </p:sp>
      <p:sp>
        <p:nvSpPr>
          <p:cNvPr id="13" name="Content Placeholder 12"/>
          <p:cNvSpPr>
            <a:spLocks noGrp="1"/>
          </p:cNvSpPr>
          <p:nvPr>
            <p:ph sz="half" idx="2"/>
          </p:nvPr>
        </p:nvSpPr>
        <p:spPr>
          <a:xfrm>
            <a:off x="3903082" y="2716382"/>
            <a:ext cx="3474720" cy="2090079"/>
          </a:xfrm>
        </p:spPr>
        <p:txBody>
          <a:bodyPr/>
          <a:lstStyle/>
          <a:p>
            <a:r>
              <a:rPr lang="en-US" dirty="0"/>
              <a:t>Less effective in overweight women (BMI 25–30)</a:t>
            </a:r>
          </a:p>
          <a:p>
            <a:r>
              <a:rPr lang="en-US" dirty="0"/>
              <a:t>NOT effective in obese women (BMI &gt;30)</a:t>
            </a:r>
          </a:p>
        </p:txBody>
      </p:sp>
      <p:sp>
        <p:nvSpPr>
          <p:cNvPr id="9" name="Text Placeholder 8"/>
          <p:cNvSpPr>
            <a:spLocks noGrp="1"/>
          </p:cNvSpPr>
          <p:nvPr>
            <p:ph type="body" sz="quarter" idx="3"/>
          </p:nvPr>
        </p:nvSpPr>
        <p:spPr>
          <a:xfrm>
            <a:off x="7783295" y="1809032"/>
            <a:ext cx="3474720" cy="813171"/>
          </a:xfrm>
        </p:spPr>
        <p:txBody>
          <a:bodyPr anchor="ctr" anchorCtr="0">
            <a:normAutofit/>
          </a:bodyPr>
          <a:lstStyle/>
          <a:p>
            <a:pPr algn="l"/>
            <a:r>
              <a:rPr lang="en-US" sz="2400" dirty="0">
                <a:solidFill>
                  <a:schemeClr val="accent1"/>
                </a:solidFill>
              </a:rPr>
              <a:t>UPA Efficacy (</a:t>
            </a:r>
            <a:r>
              <a:rPr lang="en-US" sz="2400" dirty="0" err="1">
                <a:solidFill>
                  <a:schemeClr val="accent1"/>
                </a:solidFill>
              </a:rPr>
              <a:t>ella</a:t>
            </a:r>
            <a:r>
              <a:rPr lang="en-US" sz="2400" dirty="0">
                <a:solidFill>
                  <a:schemeClr val="accent1"/>
                </a:solidFill>
              </a:rPr>
              <a:t>)</a:t>
            </a:r>
          </a:p>
        </p:txBody>
      </p:sp>
      <p:sp>
        <p:nvSpPr>
          <p:cNvPr id="12" name="Content Placeholder 11"/>
          <p:cNvSpPr>
            <a:spLocks noGrp="1"/>
          </p:cNvSpPr>
          <p:nvPr>
            <p:ph sz="quarter" idx="4"/>
          </p:nvPr>
        </p:nvSpPr>
        <p:spPr>
          <a:xfrm>
            <a:off x="7783295" y="2716382"/>
            <a:ext cx="3474720" cy="2758295"/>
          </a:xfrm>
        </p:spPr>
        <p:txBody>
          <a:bodyPr/>
          <a:lstStyle/>
          <a:p>
            <a:r>
              <a:rPr lang="en-US" dirty="0"/>
              <a:t>Equally effective in overweight women (BMI 25–30) </a:t>
            </a:r>
          </a:p>
          <a:p>
            <a:r>
              <a:rPr lang="en-US" dirty="0"/>
              <a:t>Less effective in obese women (BMI &gt;30)</a:t>
            </a:r>
          </a:p>
          <a:p>
            <a:r>
              <a:rPr lang="en-US" dirty="0"/>
              <a:t>NOT effective in women with BMI &gt;35</a:t>
            </a:r>
          </a:p>
        </p:txBody>
      </p:sp>
    </p:spTree>
    <p:extLst>
      <p:ext uri="{BB962C8B-B14F-4D97-AF65-F5344CB8AC3E}">
        <p14:creationId xmlns:p14="http://schemas.microsoft.com/office/powerpoint/2010/main" val="354337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r>
              <a:rPr lang="en-US"/>
              <a:t>What Is Emergency Contraception (EC)?</a:t>
            </a:r>
            <a:endParaRPr lang="en-US" dirty="0"/>
          </a:p>
        </p:txBody>
      </p:sp>
      <p:sp>
        <p:nvSpPr>
          <p:cNvPr id="11267" name="Rectangle 5"/>
          <p:cNvSpPr>
            <a:spLocks noGrp="1" noChangeArrowheads="1"/>
          </p:cNvSpPr>
          <p:nvPr>
            <p:ph sz="quarter" idx="10"/>
          </p:nvPr>
        </p:nvSpPr>
        <p:spPr/>
        <p:txBody>
          <a:bodyPr/>
          <a:lstStyle/>
          <a:p>
            <a:endParaRPr lang="en-US" dirty="0"/>
          </a:p>
          <a:p>
            <a:r>
              <a:rPr lang="en-US" dirty="0"/>
              <a:t>A safe and effective way of preventing pregnancy in cases of:</a:t>
            </a:r>
          </a:p>
          <a:p>
            <a:pPr lvl="1"/>
            <a:r>
              <a:rPr lang="en-US" dirty="0">
                <a:latin typeface="Arial" panose="020B0604020202020204" pitchFamily="34" charset="0"/>
                <a:cs typeface="Arial" panose="020B0604020202020204" pitchFamily="34" charset="0"/>
              </a:rPr>
              <a:t>Contraceptive failure</a:t>
            </a:r>
          </a:p>
          <a:p>
            <a:pPr lvl="1"/>
            <a:r>
              <a:rPr lang="en-US" dirty="0">
                <a:latin typeface="Arial" panose="020B0604020202020204" pitchFamily="34" charset="0"/>
                <a:cs typeface="Arial" panose="020B0604020202020204" pitchFamily="34" charset="0"/>
              </a:rPr>
              <a:t>No contraceptive use</a:t>
            </a:r>
          </a:p>
          <a:p>
            <a:pPr lvl="1"/>
            <a:r>
              <a:rPr lang="en-US" dirty="0">
                <a:latin typeface="Arial" panose="020B0604020202020204" pitchFamily="34" charset="0"/>
                <a:cs typeface="Arial" panose="020B0604020202020204" pitchFamily="34" charset="0"/>
              </a:rPr>
              <a:t>Unplanned or forced intercourse</a:t>
            </a:r>
          </a:p>
          <a:p>
            <a:pPr lvl="1"/>
            <a:r>
              <a:rPr lang="en-US" dirty="0">
                <a:latin typeface="Arial" panose="020B0604020202020204" pitchFamily="34" charset="0"/>
                <a:cs typeface="Arial" panose="020B0604020202020204" pitchFamily="34" charset="0"/>
              </a:rPr>
              <a:t>Contraceptive sabotage</a:t>
            </a:r>
          </a:p>
          <a:p>
            <a:pPr lvl="1"/>
            <a:endParaRPr lang="en-US" dirty="0"/>
          </a:p>
          <a:p>
            <a:r>
              <a:rPr lang="en-US" dirty="0"/>
              <a:t>Some methods very effective up to 120 hours after unprotected intercourse (UPI)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2"/>
          <p:cNvSpPr>
            <a:spLocks noGrp="1"/>
          </p:cNvSpPr>
          <p:nvPr>
            <p:ph type="title"/>
          </p:nvPr>
        </p:nvSpPr>
        <p:spPr>
          <a:xfrm>
            <a:off x="4255325" y="617517"/>
            <a:ext cx="2964873" cy="1401289"/>
          </a:xfrm>
        </p:spPr>
        <p:txBody>
          <a:bodyPr/>
          <a:lstStyle/>
          <a:p>
            <a:r>
              <a:rPr lang="en-US" dirty="0">
                <a:solidFill>
                  <a:schemeClr val="accent1"/>
                </a:solidFill>
              </a:rPr>
              <a:t>Case: Sophie</a:t>
            </a:r>
          </a:p>
        </p:txBody>
      </p:sp>
      <p:sp>
        <p:nvSpPr>
          <p:cNvPr id="38914" name="Content Placeholder 1"/>
          <p:cNvSpPr>
            <a:spLocks noGrp="1"/>
          </p:cNvSpPr>
          <p:nvPr>
            <p:ph sz="half" idx="2"/>
          </p:nvPr>
        </p:nvSpPr>
        <p:spPr>
          <a:xfrm>
            <a:off x="4255325" y="1702131"/>
            <a:ext cx="5446816" cy="4525963"/>
          </a:xfrm>
        </p:spPr>
        <p:txBody>
          <a:bodyPr/>
          <a:lstStyle/>
          <a:p>
            <a:r>
              <a:rPr lang="en-US" dirty="0"/>
              <a:t>This is Sophie’s fourth request for EC over the past three months.</a:t>
            </a:r>
          </a:p>
          <a:p>
            <a:r>
              <a:rPr lang="en-US" dirty="0"/>
              <a:t>She’s used birth control pills in the past but her mom found them and threw them away.</a:t>
            </a:r>
          </a:p>
          <a:p>
            <a:r>
              <a:rPr lang="en-US" dirty="0"/>
              <a:t>What method would you recommend to Sophie?</a:t>
            </a:r>
          </a:p>
          <a:p>
            <a:endParaRPr lang="en-US" dirty="0"/>
          </a:p>
          <a:p>
            <a:endParaRPr lang="en-US" dirty="0"/>
          </a:p>
        </p:txBody>
      </p:sp>
      <p:pic>
        <p:nvPicPr>
          <p:cNvPr id="38916" name="Picture 2"/>
          <p:cNvPicPr>
            <a:picLocks noChangeAspect="1" noChangeArrowheads="1"/>
          </p:cNvPicPr>
          <p:nvPr/>
        </p:nvPicPr>
        <p:blipFill>
          <a:blip r:embed="rId2" cstate="print"/>
          <a:srcRect/>
          <a:stretch>
            <a:fillRect/>
          </a:stretch>
        </p:blipFill>
        <p:spPr bwMode="auto">
          <a:xfrm>
            <a:off x="0" y="750122"/>
            <a:ext cx="3664487" cy="537165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p:txBody>
          <a:bodyPr/>
          <a:lstStyle/>
          <a:p>
            <a:r>
              <a:rPr lang="en-US"/>
              <a:t>When to Consider Copper IUD for EC</a:t>
            </a:r>
            <a:endParaRPr lang="en-US" dirty="0"/>
          </a:p>
        </p:txBody>
      </p:sp>
      <p:sp>
        <p:nvSpPr>
          <p:cNvPr id="39938" name="Content Placeholder 1"/>
          <p:cNvSpPr>
            <a:spLocks noGrp="1"/>
          </p:cNvSpPr>
          <p:nvPr>
            <p:ph sz="quarter" idx="10"/>
          </p:nvPr>
        </p:nvSpPr>
        <p:spPr>
          <a:xfrm>
            <a:off x="3811370" y="920259"/>
            <a:ext cx="7513122" cy="4267200"/>
          </a:xfrm>
        </p:spPr>
        <p:txBody>
          <a:bodyPr/>
          <a:lstStyle/>
          <a:p>
            <a:r>
              <a:rPr lang="en-US" dirty="0"/>
              <a:t>Interest in a long-acting method without dysmenorrhea, menorrhagia, anemia, or copper allergy</a:t>
            </a:r>
          </a:p>
          <a:p>
            <a:r>
              <a:rPr lang="en-US" dirty="0"/>
              <a:t>When EC medications may be less effective </a:t>
            </a:r>
          </a:p>
          <a:p>
            <a:r>
              <a:rPr lang="en-US" dirty="0"/>
              <a:t>Obese or overweight women</a:t>
            </a:r>
          </a:p>
          <a:p>
            <a:r>
              <a:rPr lang="en-US" dirty="0"/>
              <a:t>When UPI occurs around ovulation</a:t>
            </a:r>
          </a:p>
          <a:p>
            <a:r>
              <a:rPr lang="en-US" dirty="0"/>
              <a:t>All adolescent and adult women</a:t>
            </a:r>
          </a:p>
          <a:p>
            <a:endParaRPr lang="en-US" dirty="0"/>
          </a:p>
        </p:txBody>
      </p:sp>
      <p:sp>
        <p:nvSpPr>
          <p:cNvPr id="39940" name="Rectangle 3"/>
          <p:cNvSpPr>
            <a:spLocks noChangeArrowheads="1"/>
          </p:cNvSpPr>
          <p:nvPr/>
        </p:nvSpPr>
        <p:spPr bwMode="auto">
          <a:xfrm>
            <a:off x="3811370" y="4700952"/>
            <a:ext cx="7239000" cy="1015663"/>
          </a:xfrm>
          <a:prstGeom prst="rect">
            <a:avLst/>
          </a:prstGeom>
          <a:noFill/>
          <a:ln w="9525">
            <a:noFill/>
            <a:miter lim="800000"/>
            <a:headEnd/>
            <a:tailEnd/>
          </a:ln>
        </p:spPr>
        <p:txBody>
          <a:bodyPr wrap="square">
            <a:spAutoFit/>
          </a:bodyPr>
          <a:lstStyle/>
          <a:p>
            <a:r>
              <a:rPr lang="en-US" sz="2000" dirty="0">
                <a:solidFill>
                  <a:schemeClr val="accent1"/>
                </a:solidFill>
                <a:latin typeface="Arial" panose="020B0604020202020204" pitchFamily="34" charset="0"/>
                <a:cs typeface="Arial" panose="020B0604020202020204" pitchFamily="34" charset="0"/>
              </a:rPr>
              <a:t>The Copper IUD is a great method for patients who have privacy concerns or who have partners who try to sabotage their contraception.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What Is Contraceptive Sabotage?</a:t>
            </a:r>
          </a:p>
        </p:txBody>
      </p:sp>
      <p:sp>
        <p:nvSpPr>
          <p:cNvPr id="40963" name="Content Placeholder 2"/>
          <p:cNvSpPr>
            <a:spLocks noGrp="1"/>
          </p:cNvSpPr>
          <p:nvPr>
            <p:ph sz="quarter" idx="10"/>
          </p:nvPr>
        </p:nvSpPr>
        <p:spPr>
          <a:xfrm>
            <a:off x="3928602" y="1563328"/>
            <a:ext cx="6891798" cy="4267200"/>
          </a:xfrm>
        </p:spPr>
        <p:txBody>
          <a:bodyPr/>
          <a:lstStyle/>
          <a:p>
            <a:r>
              <a:rPr lang="en-US" dirty="0"/>
              <a:t>A form of sexual coercion and control over a partner’s fertility</a:t>
            </a:r>
          </a:p>
          <a:p>
            <a:r>
              <a:rPr lang="en-US" dirty="0"/>
              <a:t>Hiding, withholding, or destroying a partner’s birth control pills</a:t>
            </a:r>
          </a:p>
          <a:p>
            <a:r>
              <a:rPr lang="en-US" dirty="0"/>
              <a:t>Breaking or poking holes in a condom on purpose (or removing condom during sex)</a:t>
            </a:r>
          </a:p>
          <a:p>
            <a:r>
              <a:rPr lang="en-US" dirty="0"/>
              <a:t>Not withdrawing when that was the agreed-upon method of contraception</a:t>
            </a:r>
          </a:p>
          <a:p>
            <a:r>
              <a:rPr lang="en-US" dirty="0"/>
              <a:t>Pulling out vaginal rings/tearing off contraceptive patches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Take-Away Points on EC Effectiveness</a:t>
            </a:r>
            <a:endParaRPr lang="en-US" dirty="0"/>
          </a:p>
        </p:txBody>
      </p:sp>
      <p:grpSp>
        <p:nvGrpSpPr>
          <p:cNvPr id="2" name="Group 23"/>
          <p:cNvGrpSpPr>
            <a:grpSpLocks/>
          </p:cNvGrpSpPr>
          <p:nvPr/>
        </p:nvGrpSpPr>
        <p:grpSpPr bwMode="auto">
          <a:xfrm>
            <a:off x="3932970" y="1970363"/>
            <a:ext cx="8399462" cy="1175259"/>
            <a:chOff x="506" y="1576"/>
            <a:chExt cx="4918" cy="1167"/>
          </a:xfrm>
        </p:grpSpPr>
        <p:sp>
          <p:nvSpPr>
            <p:cNvPr id="41991" name="Text Box 17"/>
            <p:cNvSpPr txBox="1">
              <a:spLocks noChangeArrowheads="1"/>
            </p:cNvSpPr>
            <p:nvPr/>
          </p:nvSpPr>
          <p:spPr bwMode="auto">
            <a:xfrm>
              <a:off x="506" y="1576"/>
              <a:ext cx="4559" cy="532"/>
            </a:xfrm>
            <a:prstGeom prst="rect">
              <a:avLst/>
            </a:prstGeom>
            <a:noFill/>
            <a:ln w="9525">
              <a:noFill/>
              <a:miter lim="800000"/>
              <a:headEnd/>
              <a:tailEnd/>
            </a:ln>
          </p:spPr>
          <p:txBody>
            <a:bodyPr>
              <a:spAutoFit/>
            </a:bodyPr>
            <a:lstStyle/>
            <a:p>
              <a:pPr marL="342900" indent="-342900" eaLnBrk="0" hangingPunct="0">
                <a:lnSpc>
                  <a:spcPct val="90000"/>
                </a:lnSpc>
                <a:spcBef>
                  <a:spcPts val="600"/>
                </a:spcBef>
                <a:buClr>
                  <a:srgbClr val="5C5CAE"/>
                </a:buClr>
              </a:pPr>
              <a:r>
                <a:rPr lang="en-US" sz="3200" b="1" dirty="0">
                  <a:solidFill>
                    <a:schemeClr val="accent1"/>
                  </a:solidFill>
                  <a:latin typeface="Arial" panose="020B0604020202020204" pitchFamily="34" charset="0"/>
                  <a:cs typeface="Arial" panose="020B0604020202020204" pitchFamily="34" charset="0"/>
                </a:rPr>
                <a:t>EC works!  </a:t>
              </a:r>
              <a:endParaRPr lang="en-US" sz="3200" i="1" dirty="0">
                <a:solidFill>
                  <a:schemeClr val="accent1"/>
                </a:solidFill>
                <a:latin typeface="Arial" panose="020B0604020202020204" pitchFamily="34" charset="0"/>
                <a:cs typeface="Arial" panose="020B0604020202020204" pitchFamily="34" charset="0"/>
              </a:endParaRPr>
            </a:p>
          </p:txBody>
        </p:sp>
        <p:sp>
          <p:nvSpPr>
            <p:cNvPr id="41992" name="Text Box 21"/>
            <p:cNvSpPr txBox="1">
              <a:spLocks noChangeArrowheads="1"/>
            </p:cNvSpPr>
            <p:nvPr/>
          </p:nvSpPr>
          <p:spPr bwMode="auto">
            <a:xfrm>
              <a:off x="506" y="2266"/>
              <a:ext cx="4918" cy="477"/>
            </a:xfrm>
            <a:prstGeom prst="rect">
              <a:avLst/>
            </a:prstGeom>
            <a:noFill/>
            <a:ln w="9525">
              <a:noFill/>
              <a:miter lim="800000"/>
              <a:headEnd/>
              <a:tailEnd/>
            </a:ln>
          </p:spPr>
          <p:txBody>
            <a:bodyPr>
              <a:spAutoFit/>
            </a:bodyPr>
            <a:lstStyle/>
            <a:p>
              <a:pPr eaLnBrk="0" hangingPunct="0">
                <a:lnSpc>
                  <a:spcPct val="90000"/>
                </a:lnSpc>
                <a:spcBef>
                  <a:spcPts val="600"/>
                </a:spcBef>
                <a:buClr>
                  <a:srgbClr val="5C5CAE"/>
                </a:buClr>
              </a:pPr>
              <a:r>
                <a:rPr lang="en-US" sz="2800" dirty="0">
                  <a:solidFill>
                    <a:schemeClr val="tx2"/>
                  </a:solidFill>
                  <a:latin typeface="Arial" panose="020B0604020202020204" pitchFamily="34" charset="0"/>
                  <a:cs typeface="Arial" panose="020B0604020202020204" pitchFamily="34" charset="0"/>
                </a:rPr>
                <a:t>Effectiveness can only be estimated</a:t>
              </a:r>
            </a:p>
          </p:txBody>
        </p:sp>
      </p:grpSp>
      <p:sp>
        <p:nvSpPr>
          <p:cNvPr id="11271" name="Text Box 16"/>
          <p:cNvSpPr txBox="1">
            <a:spLocks noChangeArrowheads="1"/>
          </p:cNvSpPr>
          <p:nvPr/>
        </p:nvSpPr>
        <p:spPr bwMode="auto">
          <a:xfrm>
            <a:off x="3739296" y="3518511"/>
            <a:ext cx="8562975" cy="547842"/>
          </a:xfrm>
          <a:prstGeom prst="rect">
            <a:avLst/>
          </a:prstGeom>
          <a:noFill/>
          <a:ln w="25400">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ts val="600"/>
              </a:spcBef>
              <a:buClr>
                <a:srgbClr val="5C5CAE"/>
              </a:buClr>
              <a:defRPr/>
            </a:pPr>
            <a:r>
              <a:rPr lang="en-US" sz="3200" b="1" kern="0" dirty="0">
                <a:solidFill>
                  <a:schemeClr val="accent1"/>
                </a:solidFill>
                <a:latin typeface="Arial" panose="020B0604020202020204" pitchFamily="34" charset="0"/>
                <a:cs typeface="Arial" panose="020B0604020202020204" pitchFamily="34" charset="0"/>
              </a:rPr>
              <a:t>  EC is more effective than nothing</a:t>
            </a:r>
          </a:p>
        </p:txBody>
      </p:sp>
      <p:sp>
        <p:nvSpPr>
          <p:cNvPr id="41989" name="Text Box 4"/>
          <p:cNvSpPr txBox="1">
            <a:spLocks noChangeArrowheads="1"/>
          </p:cNvSpPr>
          <p:nvPr/>
        </p:nvSpPr>
        <p:spPr bwMode="auto">
          <a:xfrm>
            <a:off x="3429000" y="6248401"/>
            <a:ext cx="6172200" cy="307777"/>
          </a:xfrm>
          <a:prstGeom prst="rect">
            <a:avLst/>
          </a:prstGeom>
          <a:noFill/>
          <a:ln w="9525">
            <a:noFill/>
            <a:miter lim="800000"/>
            <a:headEnd/>
            <a:tailEnd/>
          </a:ln>
        </p:spPr>
        <p:txBody>
          <a:bodyPr wrap="square">
            <a:spAutoFit/>
          </a:bodyPr>
          <a:lstStyle/>
          <a:p>
            <a:pPr algn="ctr"/>
            <a:r>
              <a:rPr lang="en-US" sz="1400" dirty="0">
                <a:latin typeface="Adobe Garamond Pro" panose="02020502060506020403" pitchFamily="18" charset="0"/>
                <a:ea typeface="ＭＳ Ｐゴシック" charset="-128"/>
                <a:cs typeface="Arial"/>
              </a:rPr>
              <a:t>International Consortium for Emergency Contraception. (2012). </a:t>
            </a:r>
            <a:endParaRPr lang="en-US" sz="1400" dirty="0">
              <a:latin typeface="Adobe Garamond Pro" panose="02020502060506020403" pitchFamily="18" charset="0"/>
              <a:cs typeface="Arial"/>
            </a:endParaRPr>
          </a:p>
        </p:txBody>
      </p:sp>
      <p:sp>
        <p:nvSpPr>
          <p:cNvPr id="41990" name="Text Box 16"/>
          <p:cNvSpPr txBox="1">
            <a:spLocks noChangeArrowheads="1"/>
          </p:cNvSpPr>
          <p:nvPr/>
        </p:nvSpPr>
        <p:spPr bwMode="auto">
          <a:xfrm>
            <a:off x="3821844" y="4158005"/>
            <a:ext cx="8621713" cy="480131"/>
          </a:xfrm>
          <a:prstGeom prst="rect">
            <a:avLst/>
          </a:prstGeom>
          <a:noFill/>
          <a:ln w="25400">
            <a:noFill/>
            <a:miter lim="800000"/>
            <a:headEnd/>
            <a:tailEnd/>
          </a:ln>
        </p:spPr>
        <p:txBody>
          <a:bodyPr>
            <a:spAutoFit/>
          </a:bodyPr>
          <a:lstStyle/>
          <a:p>
            <a:pPr eaLnBrk="0" hangingPunct="0">
              <a:lnSpc>
                <a:spcPct val="90000"/>
              </a:lnSpc>
              <a:spcBef>
                <a:spcPts val="600"/>
              </a:spcBef>
              <a:buClr>
                <a:srgbClr val="5C5CAE"/>
              </a:buClr>
            </a:pPr>
            <a:r>
              <a:rPr lang="en-US" sz="2800" dirty="0">
                <a:solidFill>
                  <a:schemeClr val="tx2"/>
                </a:solidFill>
                <a:latin typeface="Arial" panose="020B0604020202020204" pitchFamily="34" charset="0"/>
                <a:cs typeface="Arial" panose="020B0604020202020204" pitchFamily="34" charset="0"/>
              </a:rPr>
              <a:t>  Copper IUD is most effective option</a:t>
            </a:r>
            <a:endParaRPr lang="en-US" sz="16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D76DF-B8A8-4D4B-B479-C379481C29BA}"/>
              </a:ext>
            </a:extLst>
          </p:cNvPr>
          <p:cNvSpPr>
            <a:spLocks noGrp="1"/>
          </p:cNvSpPr>
          <p:nvPr>
            <p:ph type="title"/>
          </p:nvPr>
        </p:nvSpPr>
        <p:spPr>
          <a:xfrm>
            <a:off x="3891358" y="2306633"/>
            <a:ext cx="6706303" cy="3255264"/>
          </a:xfrm>
        </p:spPr>
        <p:txBody>
          <a:bodyPr>
            <a:normAutofit/>
          </a:bodyPr>
          <a:lstStyle/>
          <a:p>
            <a:r>
              <a:rPr lang="en-US" sz="6600" dirty="0"/>
              <a:t>Side Effects and </a:t>
            </a:r>
            <a:br>
              <a:rPr lang="en-US" sz="6600" dirty="0"/>
            </a:br>
            <a:r>
              <a:rPr lang="en-US" sz="6600" dirty="0"/>
              <a:t>Contraindications of EC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Research</a:t>
            </a:r>
            <a:endParaRPr lang="en-US" dirty="0"/>
          </a:p>
        </p:txBody>
      </p:sp>
      <p:sp>
        <p:nvSpPr>
          <p:cNvPr id="2" name="Content Placeholder 1"/>
          <p:cNvSpPr>
            <a:spLocks noGrp="1"/>
          </p:cNvSpPr>
          <p:nvPr>
            <p:ph sz="quarter" idx="10"/>
          </p:nvPr>
        </p:nvSpPr>
        <p:spPr/>
        <p:txBody>
          <a:bodyPr/>
          <a:lstStyle/>
          <a:p>
            <a:endParaRPr lang="en-US" dirty="0"/>
          </a:p>
          <a:p>
            <a:r>
              <a:rPr lang="en-US" b="1" dirty="0"/>
              <a:t>Documented studies:</a:t>
            </a:r>
          </a:p>
          <a:p>
            <a:pPr lvl="1"/>
            <a:r>
              <a:rPr lang="en-US" dirty="0">
                <a:latin typeface="Arial" panose="020B0604020202020204" pitchFamily="34" charset="0"/>
                <a:cs typeface="Arial" panose="020B0604020202020204" pitchFamily="34" charset="0"/>
              </a:rPr>
              <a:t>World Health Organization states that there are no situations in which “the risks of using EC outweigh the benefits”</a:t>
            </a:r>
          </a:p>
          <a:p>
            <a:pPr lvl="1"/>
            <a:r>
              <a:rPr lang="en-US" dirty="0">
                <a:latin typeface="Arial" panose="020B0604020202020204" pitchFamily="34" charset="0"/>
                <a:cs typeface="Arial" panose="020B0604020202020204" pitchFamily="34" charset="0"/>
              </a:rPr>
              <a:t>Will not disrupt or harm an existing pregnancy</a:t>
            </a:r>
          </a:p>
          <a:p>
            <a:pPr lvl="1"/>
            <a:r>
              <a:rPr lang="en-US" dirty="0">
                <a:latin typeface="Arial" panose="020B0604020202020204" pitchFamily="34" charset="0"/>
                <a:cs typeface="Arial" panose="020B0604020202020204" pitchFamily="34" charset="0"/>
              </a:rPr>
              <a:t>Is equally safe and effective for teen and adult women</a:t>
            </a:r>
          </a:p>
          <a:p>
            <a:endParaRPr lang="en-US" dirty="0"/>
          </a:p>
        </p:txBody>
      </p:sp>
      <p:sp>
        <p:nvSpPr>
          <p:cNvPr id="4" name="Rectangle 1"/>
          <p:cNvSpPr>
            <a:spLocks noChangeArrowheads="1"/>
          </p:cNvSpPr>
          <p:nvPr/>
        </p:nvSpPr>
        <p:spPr bwMode="auto">
          <a:xfrm>
            <a:off x="7010400" y="6019800"/>
            <a:ext cx="3429000" cy="738188"/>
          </a:xfrm>
          <a:prstGeom prst="rect">
            <a:avLst/>
          </a:prstGeom>
          <a:noFill/>
          <a:ln w="9525">
            <a:noFill/>
            <a:miter lim="800000"/>
            <a:headEnd/>
            <a:tailEnd/>
          </a:ln>
        </p:spPr>
        <p:txBody>
          <a:bodyPr anchor="ctr">
            <a:spAutoFit/>
          </a:bodyPr>
          <a:lstStyle/>
          <a:p>
            <a: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400" b="1" dirty="0">
                <a:solidFill>
                  <a:schemeClr val="bg1"/>
                </a:solidFill>
                <a:latin typeface="Gill Sans MT" pitchFamily="34" charset="0"/>
              </a:rPr>
              <a:t>12. World Health Organization (2004).</a:t>
            </a:r>
          </a:p>
          <a:p>
            <a: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400" b="1" dirty="0">
                <a:solidFill>
                  <a:schemeClr val="bg1"/>
                </a:solidFill>
                <a:latin typeface="Gill Sans MT" pitchFamily="34" charset="0"/>
              </a:rPr>
              <a:t>13. ACOG (2010).</a:t>
            </a:r>
          </a:p>
          <a:p>
            <a: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400" b="1" dirty="0">
                <a:solidFill>
                  <a:schemeClr val="bg1"/>
                </a:solidFill>
                <a:latin typeface="Gill Sans MT" pitchFamily="34" charset="0"/>
              </a:rPr>
              <a:t>14. Cremer et al. (2009).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8435" y="812240"/>
            <a:ext cx="8313565" cy="1138100"/>
          </a:xfrm>
        </p:spPr>
        <p:txBody>
          <a:bodyPr/>
          <a:lstStyle/>
          <a:p>
            <a:r>
              <a:rPr lang="en-US" dirty="0">
                <a:solidFill>
                  <a:schemeClr val="accent1"/>
                </a:solidFill>
              </a:rPr>
              <a:t>Side Effects and Contraindications</a:t>
            </a:r>
          </a:p>
        </p:txBody>
      </p:sp>
      <p:pic>
        <p:nvPicPr>
          <p:cNvPr id="162818" name="Picture 2"/>
          <p:cNvPicPr>
            <a:picLocks noGrp="1" noChangeAspect="1" noChangeArrowheads="1"/>
          </p:cNvPicPr>
          <p:nvPr>
            <p:ph sz="quarter" idx="10"/>
          </p:nvPr>
        </p:nvPicPr>
        <p:blipFill rotWithShape="1">
          <a:blip r:embed="rId3"/>
          <a:srcRect l="5586" t="25000" r="60355" b="35715"/>
          <a:stretch/>
        </p:blipFill>
        <p:spPr bwMode="auto">
          <a:xfrm>
            <a:off x="3607870" y="1757962"/>
            <a:ext cx="8046720" cy="4495800"/>
          </a:xfrm>
          <a:prstGeom prst="rect">
            <a:avLst/>
          </a:prstGeom>
          <a:noFill/>
          <a:ln w="9525">
            <a:noFill/>
            <a:miter lim="800000"/>
            <a:headEnd/>
            <a:tailEnd/>
          </a:ln>
          <a:effectLst/>
        </p:spPr>
      </p:pic>
      <p:sp>
        <p:nvSpPr>
          <p:cNvPr id="6" name="Rectangle 5"/>
          <p:cNvSpPr/>
          <p:nvPr/>
        </p:nvSpPr>
        <p:spPr>
          <a:xfrm>
            <a:off x="2819400" y="6550224"/>
            <a:ext cx="7086600" cy="307777"/>
          </a:xfrm>
          <a:prstGeom prst="rect">
            <a:avLst/>
          </a:prstGeom>
        </p:spPr>
        <p:txBody>
          <a:bodyPr wrap="square">
            <a:spAutoFit/>
          </a:bodyPr>
          <a:lstStyle/>
          <a:p>
            <a:r>
              <a:rPr lang="en-US" sz="1400" i="1" dirty="0">
                <a:solidFill>
                  <a:schemeClr val="bg1"/>
                </a:solidFill>
                <a:latin typeface="Adobe Garamond Pro"/>
              </a:rPr>
              <a:t>Physicians for Reproductive Health Emergency Contraception a practitioners guide</a:t>
            </a:r>
          </a:p>
        </p:txBody>
      </p:sp>
    </p:spTree>
    <p:extLst>
      <p:ext uri="{BB962C8B-B14F-4D97-AF65-F5344CB8AC3E}">
        <p14:creationId xmlns:p14="http://schemas.microsoft.com/office/powerpoint/2010/main" val="3674363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5730" y="1123838"/>
            <a:ext cx="7190618" cy="897468"/>
          </a:xfrm>
        </p:spPr>
        <p:txBody>
          <a:bodyPr/>
          <a:lstStyle/>
          <a:p>
            <a:r>
              <a:rPr lang="en-US" dirty="0">
                <a:solidFill>
                  <a:schemeClr val="accent1"/>
                </a:solidFill>
              </a:rPr>
              <a:t>Side Effects: Nausea/Vomiting</a:t>
            </a:r>
          </a:p>
        </p:txBody>
      </p:sp>
      <p:sp>
        <p:nvSpPr>
          <p:cNvPr id="2" name="Content Placeholder 1"/>
          <p:cNvSpPr>
            <a:spLocks noGrp="1"/>
          </p:cNvSpPr>
          <p:nvPr>
            <p:ph sz="quarter" idx="10"/>
          </p:nvPr>
        </p:nvSpPr>
        <p:spPr/>
        <p:txBody>
          <a:bodyPr/>
          <a:lstStyle/>
          <a:p>
            <a:endParaRPr lang="en-US" dirty="0"/>
          </a:p>
          <a:p>
            <a:r>
              <a:rPr lang="en-US" dirty="0"/>
              <a:t>More common with </a:t>
            </a:r>
            <a:r>
              <a:rPr lang="en-US" dirty="0" err="1"/>
              <a:t>Yuzpe</a:t>
            </a:r>
            <a:r>
              <a:rPr lang="en-US" dirty="0"/>
              <a:t> method; not common with LNG or UPA ECP</a:t>
            </a:r>
          </a:p>
          <a:p>
            <a:endParaRPr lang="en-US" dirty="0"/>
          </a:p>
          <a:p>
            <a:r>
              <a:rPr lang="en-US" dirty="0"/>
              <a:t>If vomiting occurs within 3 hours of taking ECP, another dose of ECP should be taken as soon as possible. (Use of an antiemetic should be considered)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4478" y="1295400"/>
            <a:ext cx="8056892" cy="1298521"/>
          </a:xfrm>
        </p:spPr>
        <p:txBody>
          <a:bodyPr/>
          <a:lstStyle/>
          <a:p>
            <a:r>
              <a:rPr lang="en-US" dirty="0">
                <a:solidFill>
                  <a:schemeClr val="accent1"/>
                </a:solidFill>
              </a:rPr>
              <a:t>Contraindication: Breastfeeding</a:t>
            </a:r>
          </a:p>
        </p:txBody>
      </p:sp>
      <p:sp>
        <p:nvSpPr>
          <p:cNvPr id="2" name="Content Placeholder 1"/>
          <p:cNvSpPr>
            <a:spLocks noGrp="1"/>
          </p:cNvSpPr>
          <p:nvPr>
            <p:ph sz="quarter" idx="10"/>
          </p:nvPr>
        </p:nvSpPr>
        <p:spPr/>
        <p:txBody>
          <a:bodyPr/>
          <a:lstStyle/>
          <a:p>
            <a:endParaRPr lang="en-US" dirty="0"/>
          </a:p>
          <a:p>
            <a:r>
              <a:rPr lang="en-US" dirty="0"/>
              <a:t>LNG ECP are NOT contraindicated during lactation</a:t>
            </a:r>
          </a:p>
          <a:p>
            <a:endParaRPr lang="en-US" dirty="0"/>
          </a:p>
          <a:p>
            <a:r>
              <a:rPr lang="en-US" dirty="0"/>
              <a:t>Recommendation: Women who take UPA ECP express and discard breast milk for 36 hours post-UPA intake or use LNG ECP instead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4478" y="1295400"/>
            <a:ext cx="7559586" cy="1041847"/>
          </a:xfrm>
        </p:spPr>
        <p:txBody>
          <a:bodyPr/>
          <a:lstStyle/>
          <a:p>
            <a:r>
              <a:rPr lang="en-US" dirty="0">
                <a:solidFill>
                  <a:schemeClr val="accent1"/>
                </a:solidFill>
              </a:rPr>
              <a:t>Contraindication: Pregnancy</a:t>
            </a:r>
          </a:p>
        </p:txBody>
      </p:sp>
      <p:sp>
        <p:nvSpPr>
          <p:cNvPr id="2" name="Content Placeholder 1"/>
          <p:cNvSpPr>
            <a:spLocks noGrp="1"/>
          </p:cNvSpPr>
          <p:nvPr>
            <p:ph sz="quarter" idx="10"/>
          </p:nvPr>
        </p:nvSpPr>
        <p:spPr/>
        <p:txBody>
          <a:bodyPr/>
          <a:lstStyle/>
          <a:p>
            <a:endParaRPr lang="en-US"/>
          </a:p>
          <a:p>
            <a:r>
              <a:rPr lang="en-US"/>
              <a:t>ECP do NOT affect an existing pregnancy</a:t>
            </a:r>
          </a:p>
          <a:p>
            <a:endParaRPr lang="en-US"/>
          </a:p>
          <a:p>
            <a:r>
              <a:rPr lang="en-US"/>
              <a:t>ECP are not recommended for women with known or suspected pregnancy because it will be ineffective.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title"/>
          </p:nvPr>
        </p:nvSpPr>
        <p:spPr/>
        <p:txBody>
          <a:bodyPr/>
          <a:lstStyle/>
          <a:p>
            <a:r>
              <a:rPr lang="en-US"/>
              <a:t>Adolescents Need EC</a:t>
            </a:r>
            <a:endParaRPr lang="en-US" dirty="0"/>
          </a:p>
        </p:txBody>
      </p:sp>
      <p:sp>
        <p:nvSpPr>
          <p:cNvPr id="12291" name="Rectangle 7"/>
          <p:cNvSpPr>
            <a:spLocks noGrp="1" noChangeArrowheads="1"/>
          </p:cNvSpPr>
          <p:nvPr>
            <p:ph sz="quarter" idx="10"/>
          </p:nvPr>
        </p:nvSpPr>
        <p:spPr/>
        <p:txBody>
          <a:bodyPr/>
          <a:lstStyle/>
          <a:p>
            <a:endParaRPr lang="en-US" dirty="0"/>
          </a:p>
          <a:p>
            <a:r>
              <a:rPr lang="en-US" dirty="0"/>
              <a:t>The U.S. has one of the highest teen pregnancy rates in the industrialized world.</a:t>
            </a:r>
          </a:p>
          <a:p>
            <a:endParaRPr lang="en-US" dirty="0"/>
          </a:p>
          <a:p>
            <a:r>
              <a:rPr lang="en-US" dirty="0"/>
              <a:t>5% of teen pregnancies due to contraceptive failure</a:t>
            </a:r>
          </a:p>
          <a:p>
            <a:pPr lvl="1"/>
            <a:r>
              <a:rPr lang="en-US" dirty="0">
                <a:latin typeface="Arial" panose="020B0604020202020204" pitchFamily="34" charset="0"/>
                <a:cs typeface="Arial" panose="020B0604020202020204" pitchFamily="34" charset="0"/>
              </a:rPr>
              <a:t>Effectiveness of method</a:t>
            </a:r>
          </a:p>
          <a:p>
            <a:pPr lvl="1"/>
            <a:r>
              <a:rPr lang="en-US" dirty="0">
                <a:latin typeface="Arial" panose="020B0604020202020204" pitchFamily="34" charset="0"/>
                <a:cs typeface="Arial" panose="020B0604020202020204" pitchFamily="34" charset="0"/>
              </a:rPr>
              <a:t>Consistent and correct use</a:t>
            </a:r>
          </a:p>
          <a:p>
            <a:endParaRPr lang="en-US" dirty="0"/>
          </a:p>
        </p:txBody>
      </p:sp>
      <p:sp>
        <p:nvSpPr>
          <p:cNvPr id="4" name="Text Box 4"/>
          <p:cNvSpPr txBox="1">
            <a:spLocks noChangeArrowheads="1"/>
          </p:cNvSpPr>
          <p:nvPr/>
        </p:nvSpPr>
        <p:spPr bwMode="auto">
          <a:xfrm>
            <a:off x="4300122" y="4725382"/>
            <a:ext cx="1562672" cy="307777"/>
          </a:xfrm>
          <a:prstGeom prst="rect">
            <a:avLst/>
          </a:prstGeom>
          <a:noFill/>
          <a:ln w="9525">
            <a:noFill/>
            <a:miter lim="800000"/>
            <a:headEnd/>
            <a:tailEnd/>
          </a:ln>
        </p:spPr>
        <p:txBody>
          <a:bodyPr wrap="none">
            <a:spAutoFit/>
          </a:bodyPr>
          <a:lstStyle/>
          <a:p>
            <a:r>
              <a:rPr lang="en-US" sz="1400" dirty="0" err="1">
                <a:latin typeface="Adobe Garamond Pro" panose="02020502060506020403" pitchFamily="18" charset="0"/>
                <a:cs typeface="Arial"/>
              </a:rPr>
              <a:t>Santelli</a:t>
            </a:r>
            <a:r>
              <a:rPr lang="en-US" sz="1400" dirty="0">
                <a:latin typeface="Adobe Garamond Pro" panose="02020502060506020403" pitchFamily="18" charset="0"/>
                <a:cs typeface="Arial"/>
              </a:rPr>
              <a:t> et al., 2006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DFD9F0-D43F-504C-B0D4-92D961EFB185}"/>
              </a:ext>
            </a:extLst>
          </p:cNvPr>
          <p:cNvSpPr>
            <a:spLocks noGrp="1"/>
          </p:cNvSpPr>
          <p:nvPr>
            <p:ph type="title"/>
          </p:nvPr>
        </p:nvSpPr>
        <p:spPr>
          <a:xfrm>
            <a:off x="3867912" y="1298448"/>
            <a:ext cx="7315200" cy="4187952"/>
          </a:xfrm>
        </p:spPr>
        <p:txBody>
          <a:bodyPr>
            <a:normAutofit/>
          </a:bodyPr>
          <a:lstStyle/>
          <a:p>
            <a:r>
              <a:rPr lang="en-US" sz="5400" dirty="0"/>
              <a:t>Adolescent Access to EC: </a:t>
            </a:r>
            <a:br>
              <a:rPr lang="en-US" sz="5400" dirty="0"/>
            </a:br>
            <a:r>
              <a:rPr lang="en-US" sz="5400" dirty="0"/>
              <a:t>Challenges and Opportunities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a:xfrm>
            <a:off x="3957814" y="1011544"/>
            <a:ext cx="7126449" cy="1138100"/>
          </a:xfrm>
        </p:spPr>
        <p:txBody>
          <a:bodyPr/>
          <a:lstStyle/>
          <a:p>
            <a:r>
              <a:rPr lang="en-US" dirty="0">
                <a:solidFill>
                  <a:schemeClr val="accent1"/>
                </a:solidFill>
              </a:rPr>
              <a:t>Challenges and Opportunities</a:t>
            </a:r>
          </a:p>
        </p:txBody>
      </p:sp>
      <p:sp>
        <p:nvSpPr>
          <p:cNvPr id="37891" name="Rectangle 5"/>
          <p:cNvSpPr>
            <a:spLocks noGrp="1" noChangeArrowheads="1"/>
          </p:cNvSpPr>
          <p:nvPr>
            <p:ph sz="quarter" idx="10"/>
          </p:nvPr>
        </p:nvSpPr>
        <p:spPr>
          <a:xfrm>
            <a:off x="3957814" y="1199148"/>
            <a:ext cx="7513122" cy="4267200"/>
          </a:xfrm>
        </p:spPr>
        <p:txBody>
          <a:bodyPr/>
          <a:lstStyle/>
          <a:p>
            <a:endParaRPr lang="en-US" dirty="0"/>
          </a:p>
          <a:p>
            <a:r>
              <a:rPr lang="en-US" dirty="0"/>
              <a:t>To utilize EC, young women must:</a:t>
            </a:r>
          </a:p>
          <a:p>
            <a:pPr lvl="1"/>
            <a:r>
              <a:rPr lang="en-US" dirty="0">
                <a:latin typeface="Arial" panose="020B0604020202020204" pitchFamily="34" charset="0"/>
                <a:cs typeface="Arial" panose="020B0604020202020204" pitchFamily="34" charset="0"/>
              </a:rPr>
              <a:t>Be aware of their options</a:t>
            </a:r>
          </a:p>
          <a:p>
            <a:pPr lvl="1"/>
            <a:r>
              <a:rPr lang="en-US" dirty="0">
                <a:latin typeface="Arial" panose="020B0604020202020204" pitchFamily="34" charset="0"/>
                <a:cs typeface="Arial" panose="020B0604020202020204" pitchFamily="34" charset="0"/>
              </a:rPr>
              <a:t>Locate a provider or pharmacy</a:t>
            </a:r>
          </a:p>
          <a:p>
            <a:pPr lvl="1"/>
            <a:r>
              <a:rPr lang="en-US" dirty="0">
                <a:latin typeface="Arial" panose="020B0604020202020204" pitchFamily="34" charset="0"/>
                <a:cs typeface="Arial" panose="020B0604020202020204" pitchFamily="34" charset="0"/>
              </a:rPr>
              <a:t>Obtain a prescription if needed</a:t>
            </a:r>
          </a:p>
          <a:p>
            <a:pPr lvl="1"/>
            <a:r>
              <a:rPr lang="en-US" dirty="0">
                <a:latin typeface="Arial" panose="020B0604020202020204" pitchFamily="34" charset="0"/>
                <a:cs typeface="Arial" panose="020B0604020202020204" pitchFamily="34" charset="0"/>
              </a:rPr>
              <a:t>Find the money to pay for EC (out of pocket/health insurance)</a:t>
            </a:r>
          </a:p>
          <a:p>
            <a:pPr lvl="1"/>
            <a:r>
              <a:rPr lang="en-US" dirty="0">
                <a:latin typeface="Arial" panose="020B0604020202020204" pitchFamily="34" charset="0"/>
                <a:cs typeface="Arial" panose="020B0604020202020204" pitchFamily="34" charset="0"/>
              </a:rPr>
              <a:t>Find a pharmacy with EC in stock</a:t>
            </a:r>
          </a:p>
          <a:p>
            <a:pPr lvl="1"/>
            <a:r>
              <a:rPr lang="en-US" dirty="0">
                <a:latin typeface="Arial" panose="020B0604020202020204" pitchFamily="34" charset="0"/>
                <a:cs typeface="Arial" panose="020B0604020202020204" pitchFamily="34" charset="0"/>
              </a:rPr>
              <a:t>Use EC in a timely manner after UPI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Grp="1" noChangeArrowheads="1"/>
          </p:cNvSpPr>
          <p:nvPr>
            <p:ph type="title"/>
          </p:nvPr>
        </p:nvSpPr>
        <p:spPr>
          <a:xfrm>
            <a:off x="124581" y="1128408"/>
            <a:ext cx="3511559" cy="4601183"/>
          </a:xfrm>
        </p:spPr>
        <p:txBody>
          <a:bodyPr/>
          <a:lstStyle/>
          <a:p>
            <a:r>
              <a:rPr lang="en-US" dirty="0"/>
              <a:t>Challenges and Opportunities</a:t>
            </a:r>
          </a:p>
        </p:txBody>
      </p:sp>
      <p:sp>
        <p:nvSpPr>
          <p:cNvPr id="38915" name="Rectangle 5"/>
          <p:cNvSpPr>
            <a:spLocks noGrp="1" noChangeArrowheads="1"/>
          </p:cNvSpPr>
          <p:nvPr>
            <p:ph sz="quarter" idx="10"/>
          </p:nvPr>
        </p:nvSpPr>
        <p:spPr/>
        <p:txBody>
          <a:bodyPr>
            <a:normAutofit/>
          </a:bodyPr>
          <a:lstStyle/>
          <a:p>
            <a:endParaRPr lang="en-US" sz="2800" dirty="0"/>
          </a:p>
          <a:p>
            <a:r>
              <a:rPr lang="en-US" sz="2800" dirty="0"/>
              <a:t>Patient Level</a:t>
            </a:r>
          </a:p>
          <a:p>
            <a:endParaRPr lang="en-US" sz="2800" dirty="0"/>
          </a:p>
          <a:p>
            <a:r>
              <a:rPr lang="en-US" sz="2800" dirty="0"/>
              <a:t>Provider Level</a:t>
            </a:r>
          </a:p>
          <a:p>
            <a:endParaRPr lang="en-US" sz="2800" dirty="0"/>
          </a:p>
          <a:p>
            <a:r>
              <a:rPr lang="en-US" sz="2800" dirty="0"/>
              <a:t>Health Insurance and Pharmacy Access</a:t>
            </a:r>
          </a:p>
          <a:p>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Patient Level</a:t>
            </a:r>
            <a:endParaRPr lang="en-US" dirty="0"/>
          </a:p>
        </p:txBody>
      </p:sp>
      <p:pic>
        <p:nvPicPr>
          <p:cNvPr id="52227" name="Picture 4" descr="MPj04036680000[1]"/>
          <p:cNvPicPr>
            <a:picLocks noChangeAspect="1" noChangeArrowheads="1"/>
          </p:cNvPicPr>
          <p:nvPr/>
        </p:nvPicPr>
        <p:blipFill>
          <a:blip r:embed="rId3" cstate="print"/>
          <a:srcRect/>
          <a:stretch>
            <a:fillRect/>
          </a:stretch>
        </p:blipFill>
        <p:spPr bwMode="auto">
          <a:xfrm>
            <a:off x="4082321" y="758252"/>
            <a:ext cx="3532682" cy="529902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Grp="1" noChangeArrowheads="1"/>
          </p:cNvSpPr>
          <p:nvPr>
            <p:ph type="title"/>
          </p:nvPr>
        </p:nvSpPr>
        <p:spPr/>
        <p:txBody>
          <a:bodyPr/>
          <a:lstStyle/>
          <a:p>
            <a:r>
              <a:rPr lang="en-US"/>
              <a:t>Few Young Women Are Aware of EC</a:t>
            </a:r>
            <a:endParaRPr lang="en-US" dirty="0"/>
          </a:p>
        </p:txBody>
      </p:sp>
      <p:sp>
        <p:nvSpPr>
          <p:cNvPr id="40963" name="Rectangle 5"/>
          <p:cNvSpPr>
            <a:spLocks noGrp="1" noChangeArrowheads="1"/>
          </p:cNvSpPr>
          <p:nvPr>
            <p:ph sz="quarter" idx="10"/>
          </p:nvPr>
        </p:nvSpPr>
        <p:spPr>
          <a:xfrm>
            <a:off x="3764478" y="1123837"/>
            <a:ext cx="7513122" cy="4267200"/>
          </a:xfrm>
        </p:spPr>
        <p:txBody>
          <a:bodyPr/>
          <a:lstStyle/>
          <a:p>
            <a:endParaRPr lang="en-US" dirty="0"/>
          </a:p>
          <a:p>
            <a:r>
              <a:rPr lang="en-US" dirty="0"/>
              <a:t>28% of teen girls have heard of EC</a:t>
            </a:r>
          </a:p>
          <a:p>
            <a:pPr marL="0" indent="0">
              <a:buNone/>
            </a:pPr>
            <a:endParaRPr lang="en-US" dirty="0"/>
          </a:p>
          <a:p>
            <a:r>
              <a:rPr lang="en-US" dirty="0"/>
              <a:t>40% of teens who know about EC understand that the pills should be taken after, not before, sex</a:t>
            </a:r>
          </a:p>
          <a:p>
            <a:endParaRPr lang="en-US" dirty="0"/>
          </a:p>
          <a:p>
            <a:r>
              <a:rPr lang="en-US" dirty="0"/>
              <a:t>Since </a:t>
            </a:r>
            <a:r>
              <a:rPr lang="en-US" dirty="0" err="1"/>
              <a:t>ella</a:t>
            </a:r>
            <a:r>
              <a:rPr lang="en-US" dirty="0"/>
              <a:t>® has recently been approved, awareness of this drug is expected to be much lower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a:xfrm>
            <a:off x="3809448" y="809044"/>
            <a:ext cx="7377074" cy="1919166"/>
          </a:xfrm>
        </p:spPr>
        <p:txBody>
          <a:bodyPr/>
          <a:lstStyle/>
          <a:p>
            <a:r>
              <a:rPr lang="en-US" dirty="0">
                <a:solidFill>
                  <a:schemeClr val="accent1"/>
                </a:solidFill>
              </a:rPr>
              <a:t>Patient Misconceptions Create </a:t>
            </a:r>
            <a:br>
              <a:rPr lang="en-US" dirty="0">
                <a:solidFill>
                  <a:schemeClr val="accent1"/>
                </a:solidFill>
              </a:rPr>
            </a:br>
            <a:r>
              <a:rPr lang="en-US" dirty="0">
                <a:solidFill>
                  <a:schemeClr val="accent1"/>
                </a:solidFill>
              </a:rPr>
              <a:t>Barriers to EC Use </a:t>
            </a:r>
          </a:p>
        </p:txBody>
      </p:sp>
      <p:sp>
        <p:nvSpPr>
          <p:cNvPr id="39939" name="Rectangle 5"/>
          <p:cNvSpPr>
            <a:spLocks noGrp="1" noChangeArrowheads="1"/>
          </p:cNvSpPr>
          <p:nvPr>
            <p:ph sz="quarter" idx="10"/>
          </p:nvPr>
        </p:nvSpPr>
        <p:spPr>
          <a:xfrm>
            <a:off x="3809448" y="1468611"/>
            <a:ext cx="7513122" cy="4267200"/>
          </a:xfrm>
        </p:spPr>
        <p:txBody>
          <a:bodyPr/>
          <a:lstStyle/>
          <a:p>
            <a:endParaRPr lang="en-US" dirty="0"/>
          </a:p>
          <a:p>
            <a:r>
              <a:rPr lang="en-US" dirty="0"/>
              <a:t>Beliefs that EC functions as an abortifacient</a:t>
            </a:r>
          </a:p>
          <a:p>
            <a:endParaRPr lang="en-US" dirty="0"/>
          </a:p>
          <a:p>
            <a:r>
              <a:rPr lang="en-US" dirty="0"/>
              <a:t>Fear that the drug would harm fetus</a:t>
            </a:r>
          </a:p>
          <a:p>
            <a:endParaRPr lang="en-US" dirty="0"/>
          </a:p>
          <a:p>
            <a:r>
              <a:rPr lang="en-US" dirty="0"/>
              <a:t>Confusion over fertility cycle and timing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4"/>
          <p:cNvSpPr>
            <a:spLocks noGrp="1" noChangeArrowheads="1"/>
          </p:cNvSpPr>
          <p:nvPr>
            <p:ph type="title"/>
          </p:nvPr>
        </p:nvSpPr>
        <p:spPr/>
        <p:txBody>
          <a:bodyPr/>
          <a:lstStyle/>
          <a:p>
            <a:r>
              <a:rPr lang="en-US"/>
              <a:t>Other Barriers</a:t>
            </a:r>
            <a:endParaRPr lang="en-US" dirty="0"/>
          </a:p>
        </p:txBody>
      </p:sp>
      <p:sp>
        <p:nvSpPr>
          <p:cNvPr id="43011" name="Rectangle 5"/>
          <p:cNvSpPr>
            <a:spLocks noGrp="1" noChangeArrowheads="1"/>
          </p:cNvSpPr>
          <p:nvPr>
            <p:ph sz="quarter" idx="10"/>
          </p:nvPr>
        </p:nvSpPr>
        <p:spPr>
          <a:xfrm>
            <a:off x="3764478" y="1123837"/>
            <a:ext cx="7513122" cy="4267200"/>
          </a:xfrm>
        </p:spPr>
        <p:txBody>
          <a:bodyPr/>
          <a:lstStyle/>
          <a:p>
            <a:endParaRPr lang="en-US" dirty="0"/>
          </a:p>
          <a:p>
            <a:r>
              <a:rPr lang="en-US" dirty="0"/>
              <a:t>Perceived lack of confidentiality</a:t>
            </a:r>
          </a:p>
          <a:p>
            <a:r>
              <a:rPr lang="en-US" dirty="0"/>
              <a:t>Lack of money and/or insurance</a:t>
            </a:r>
          </a:p>
          <a:p>
            <a:r>
              <a:rPr lang="en-US" dirty="0"/>
              <a:t>Lack of transportation</a:t>
            </a:r>
          </a:p>
          <a:p>
            <a:r>
              <a:rPr lang="en-US" dirty="0"/>
              <a:t>Inability to locate a health care provider within the limited and effective timeframe </a:t>
            </a:r>
          </a:p>
          <a:p>
            <a:r>
              <a:rPr lang="en-US" dirty="0"/>
              <a:t>Belief that pelvic examination is mandatory</a:t>
            </a:r>
          </a:p>
          <a:p>
            <a:r>
              <a:rPr lang="en-US" dirty="0"/>
              <a:t>OTC exclusion of minors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Provider Level</a:t>
            </a:r>
          </a:p>
        </p:txBody>
      </p:sp>
      <p:pic>
        <p:nvPicPr>
          <p:cNvPr id="56323" name="Picture 5" descr="MPj04100660000[1]"/>
          <p:cNvPicPr>
            <a:picLocks noChangeAspect="1" noChangeArrowheads="1"/>
          </p:cNvPicPr>
          <p:nvPr/>
        </p:nvPicPr>
        <p:blipFill>
          <a:blip r:embed="rId3" cstate="print"/>
          <a:srcRect/>
          <a:stretch>
            <a:fillRect/>
          </a:stretch>
        </p:blipFill>
        <p:spPr bwMode="auto">
          <a:xfrm>
            <a:off x="3808750" y="749507"/>
            <a:ext cx="3701321" cy="524942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AAP Policy Statement on EC</a:t>
            </a:r>
            <a:endParaRPr lang="en-US" dirty="0"/>
          </a:p>
        </p:txBody>
      </p:sp>
      <p:sp>
        <p:nvSpPr>
          <p:cNvPr id="53251" name="Rectangle 3"/>
          <p:cNvSpPr>
            <a:spLocks noGrp="1" noChangeArrowheads="1"/>
          </p:cNvSpPr>
          <p:nvPr>
            <p:ph sz="quarter" idx="10"/>
          </p:nvPr>
        </p:nvSpPr>
        <p:spPr>
          <a:xfrm>
            <a:off x="3886200" y="1123837"/>
            <a:ext cx="7513122" cy="4267200"/>
          </a:xfrm>
        </p:spPr>
        <p:txBody>
          <a:bodyPr/>
          <a:lstStyle/>
          <a:p>
            <a:endParaRPr lang="en-US" dirty="0"/>
          </a:p>
          <a:p>
            <a:r>
              <a:rPr lang="en-US" dirty="0"/>
              <a:t>Officially endorses advance provision of EC</a:t>
            </a:r>
          </a:p>
          <a:p>
            <a:r>
              <a:rPr lang="en-US" dirty="0"/>
              <a:t>Reinforces safety/efficacy of EC among adolescents</a:t>
            </a:r>
          </a:p>
          <a:p>
            <a:r>
              <a:rPr lang="en-US" dirty="0"/>
              <a:t>Educates pediatricians/physicians on EC</a:t>
            </a:r>
          </a:p>
          <a:p>
            <a:r>
              <a:rPr lang="en-US" dirty="0"/>
              <a:t>Encourages routine counseling of EC</a:t>
            </a:r>
          </a:p>
          <a:p>
            <a:r>
              <a:rPr lang="en-US" dirty="0"/>
              <a:t>Provides current data on EC methods</a:t>
            </a:r>
          </a:p>
          <a:p>
            <a:r>
              <a:rPr lang="en-US" dirty="0"/>
              <a:t>Emphasizes goal to reduce teen pregnancy</a:t>
            </a:r>
          </a:p>
        </p:txBody>
      </p:sp>
      <p:sp>
        <p:nvSpPr>
          <p:cNvPr id="53252" name="Rectangle 4"/>
          <p:cNvSpPr>
            <a:spLocks noChangeArrowheads="1"/>
          </p:cNvSpPr>
          <p:nvPr/>
        </p:nvSpPr>
        <p:spPr bwMode="auto">
          <a:xfrm>
            <a:off x="3076731" y="5237148"/>
            <a:ext cx="4724400" cy="276999"/>
          </a:xfrm>
          <a:prstGeom prst="rect">
            <a:avLst/>
          </a:prstGeom>
          <a:noFill/>
          <a:ln w="9525">
            <a:noFill/>
            <a:miter lim="800000"/>
            <a:headEnd/>
            <a:tailEnd/>
          </a:ln>
        </p:spPr>
        <p:txBody>
          <a:bodyPr>
            <a:spAutoFit/>
          </a:bodyPr>
          <a:lstStyle/>
          <a:p>
            <a:pPr algn="ctr"/>
            <a:r>
              <a:rPr lang="en-US" sz="1200" dirty="0">
                <a:latin typeface="Arial" panose="020B0604020202020204" pitchFamily="34" charset="0"/>
                <a:cs typeface="Arial" panose="020B0604020202020204" pitchFamily="34" charset="0"/>
              </a:rPr>
              <a:t>Issued by the AAP on November 26, 2012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4497E-9C19-CA4E-A807-FB1B5E247714}"/>
              </a:ext>
            </a:extLst>
          </p:cNvPr>
          <p:cNvSpPr>
            <a:spLocks noGrp="1"/>
          </p:cNvSpPr>
          <p:nvPr>
            <p:ph type="title"/>
          </p:nvPr>
        </p:nvSpPr>
        <p:spPr>
          <a:xfrm>
            <a:off x="3897893" y="2122907"/>
            <a:ext cx="7315200" cy="3255264"/>
          </a:xfrm>
        </p:spPr>
        <p:txBody>
          <a:bodyPr>
            <a:normAutofit/>
          </a:bodyPr>
          <a:lstStyle/>
          <a:p>
            <a:r>
              <a:rPr lang="en-US" sz="7200" dirty="0"/>
              <a:t>Providers Can </a:t>
            </a:r>
            <a:br>
              <a:rPr lang="en-US" sz="7200" dirty="0"/>
            </a:br>
            <a:r>
              <a:rPr lang="en-US" sz="7200" dirty="0"/>
              <a:t>Facilitate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2350520" y="6172199"/>
            <a:ext cx="678338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err="1"/>
              <a:t>Kost</a:t>
            </a:r>
            <a:r>
              <a:rPr lang="en-US" altLang="en-US" sz="1000" dirty="0"/>
              <a:t> K and </a:t>
            </a:r>
            <a:r>
              <a:rPr lang="en-US" altLang="en-US" sz="1000" dirty="0" err="1"/>
              <a:t>Henshaw</a:t>
            </a:r>
            <a:r>
              <a:rPr lang="en-US" altLang="en-US" sz="1000" dirty="0"/>
              <a:t> S, </a:t>
            </a:r>
            <a:r>
              <a:rPr lang="en-US" altLang="en-US" sz="1000" i="1" dirty="0"/>
              <a:t>U.S. Teenage Pregnancies, Births and Abortions, 2010:  National and State Trends by Age, Race and Ethnicity</a:t>
            </a:r>
            <a:r>
              <a:rPr lang="en-US" altLang="en-US" sz="1000" dirty="0"/>
              <a:t>. </a:t>
            </a:r>
            <a:r>
              <a:rPr lang="en-US" altLang="en-US" sz="1000" dirty="0" err="1"/>
              <a:t>Guttmacher</a:t>
            </a:r>
            <a:r>
              <a:rPr lang="en-US" altLang="en-US" sz="1000" dirty="0"/>
              <a:t> Institute 2014. </a:t>
            </a:r>
          </a:p>
        </p:txBody>
      </p:sp>
      <p:sp>
        <p:nvSpPr>
          <p:cNvPr id="2" name="Content Placeholder 1">
            <a:extLst>
              <a:ext uri="{FF2B5EF4-FFF2-40B4-BE49-F238E27FC236}">
                <a16:creationId xmlns:a16="http://schemas.microsoft.com/office/drawing/2014/main" xmlns="" id="{688F0215-72CE-5048-A5D6-9369B4B6578A}"/>
              </a:ext>
            </a:extLst>
          </p:cNvPr>
          <p:cNvSpPr>
            <a:spLocks noGrp="1"/>
          </p:cNvSpPr>
          <p:nvPr>
            <p:ph sz="quarter" idx="12"/>
          </p:nvPr>
        </p:nvSpPr>
        <p:spPr>
          <a:xfrm>
            <a:off x="1007446" y="629393"/>
            <a:ext cx="7851546" cy="1199408"/>
          </a:xfrm>
        </p:spPr>
        <p:txBody>
          <a:bodyPr>
            <a:normAutofit/>
          </a:bodyPr>
          <a:lstStyle/>
          <a:p>
            <a:r>
              <a:rPr lang="en-US" dirty="0"/>
              <a:t>Teen Pregnancy, Birth, and Abortion Rates Are </a:t>
            </a:r>
            <a:r>
              <a:rPr lang="en-US" sz="3900" dirty="0"/>
              <a:t>Declining</a:t>
            </a:r>
            <a:r>
              <a:rPr lang="en-US" dirty="0"/>
              <a:t> (15-19 year olds)</a:t>
            </a:r>
          </a:p>
        </p:txBody>
      </p:sp>
      <p:pic>
        <p:nvPicPr>
          <p:cNvPr id="19462" name="Picture 6" descr="U.S. teen pregnancy, birth and abortion rates have reach historic lows (2010 chart)"/>
          <p:cNvPicPr>
            <a:picLocks noChangeAspect="1" noChangeArrowheads="1"/>
          </p:cNvPicPr>
          <p:nvPr/>
        </p:nvPicPr>
        <p:blipFill rotWithShape="1">
          <a:blip r:embed="rId3">
            <a:extLst>
              <a:ext uri="{28A0092B-C50C-407E-A947-70E740481C1C}">
                <a14:useLocalDpi xmlns:a14="http://schemas.microsoft.com/office/drawing/2010/main" val="0"/>
              </a:ext>
            </a:extLst>
          </a:blip>
          <a:srcRect l="3191" t="22643" r="678" b="12682"/>
          <a:stretch/>
        </p:blipFill>
        <p:spPr bwMode="auto">
          <a:xfrm>
            <a:off x="2427514" y="2010259"/>
            <a:ext cx="6629400" cy="398048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90475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4"/>
          <p:cNvSpPr>
            <a:spLocks noGrp="1" noChangeArrowheads="1"/>
          </p:cNvSpPr>
          <p:nvPr>
            <p:ph type="title"/>
          </p:nvPr>
        </p:nvSpPr>
        <p:spPr>
          <a:xfrm>
            <a:off x="3764478" y="1979949"/>
            <a:ext cx="7163352" cy="914400"/>
          </a:xfrm>
        </p:spPr>
        <p:txBody>
          <a:bodyPr/>
          <a:lstStyle/>
          <a:p>
            <a:r>
              <a:rPr lang="en-US" dirty="0">
                <a:solidFill>
                  <a:schemeClr val="accent1"/>
                </a:solidFill>
              </a:rPr>
              <a:t>Many Providers Do Not Discuss EC with Young Patients</a:t>
            </a:r>
          </a:p>
        </p:txBody>
      </p:sp>
      <p:sp>
        <p:nvSpPr>
          <p:cNvPr id="45059" name="Rectangle 5"/>
          <p:cNvSpPr>
            <a:spLocks noGrp="1" noChangeArrowheads="1"/>
          </p:cNvSpPr>
          <p:nvPr>
            <p:ph sz="quarter" idx="10"/>
          </p:nvPr>
        </p:nvSpPr>
        <p:spPr>
          <a:xfrm>
            <a:off x="3764478" y="2689483"/>
            <a:ext cx="7513122" cy="2272259"/>
          </a:xfrm>
        </p:spPr>
        <p:txBody>
          <a:bodyPr/>
          <a:lstStyle/>
          <a:p>
            <a:endParaRPr lang="en-US" dirty="0"/>
          </a:p>
          <a:p>
            <a:r>
              <a:rPr lang="en-US" dirty="0"/>
              <a:t>Of pediatricians with adolescent patients:</a:t>
            </a:r>
          </a:p>
          <a:p>
            <a:pPr lvl="1"/>
            <a:r>
              <a:rPr lang="en-US" dirty="0">
                <a:latin typeface="Arial" panose="020B0604020202020204" pitchFamily="34" charset="0"/>
                <a:cs typeface="Arial" panose="020B0604020202020204" pitchFamily="34" charset="0"/>
              </a:rPr>
              <a:t>20% report prescribing EC </a:t>
            </a:r>
          </a:p>
          <a:p>
            <a:pPr lvl="1"/>
            <a:r>
              <a:rPr lang="en-US" dirty="0">
                <a:latin typeface="Arial" panose="020B0604020202020204" pitchFamily="34" charset="0"/>
                <a:cs typeface="Arial" panose="020B0604020202020204" pitchFamily="34" charset="0"/>
              </a:rPr>
              <a:t>24% report counseling adolescents about EC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p:txBody>
          <a:bodyPr/>
          <a:lstStyle/>
          <a:p>
            <a:r>
              <a:rPr lang="en-US" dirty="0"/>
              <a:t>Providers Need More Training on EC</a:t>
            </a:r>
          </a:p>
        </p:txBody>
      </p:sp>
      <p:sp>
        <p:nvSpPr>
          <p:cNvPr id="46083" name="Rectangle 5"/>
          <p:cNvSpPr>
            <a:spLocks noGrp="1" noChangeArrowheads="1"/>
          </p:cNvSpPr>
          <p:nvPr>
            <p:ph sz="quarter" idx="10"/>
          </p:nvPr>
        </p:nvSpPr>
        <p:spPr/>
        <p:txBody>
          <a:bodyPr/>
          <a:lstStyle/>
          <a:p>
            <a:endParaRPr lang="en-US" dirty="0"/>
          </a:p>
          <a:p>
            <a:r>
              <a:rPr lang="en-US" dirty="0"/>
              <a:t>As </a:t>
            </a:r>
            <a:r>
              <a:rPr lang="en-US" dirty="0" err="1"/>
              <a:t>ella</a:t>
            </a:r>
            <a:r>
              <a:rPr lang="en-US" dirty="0"/>
              <a:t>® becomes more widely available, physicians will need to learn about this option</a:t>
            </a:r>
          </a:p>
          <a:p>
            <a:endParaRPr lang="en-US" dirty="0"/>
          </a:p>
          <a:p>
            <a:r>
              <a:rPr lang="en-US" dirty="0"/>
              <a:t>A 2001 survey of pediatricians found:</a:t>
            </a:r>
          </a:p>
          <a:p>
            <a:pPr lvl="1"/>
            <a:r>
              <a:rPr lang="en-US" dirty="0">
                <a:latin typeface="Arial" panose="020B0604020202020204" pitchFamily="34" charset="0"/>
                <a:cs typeface="Arial" panose="020B0604020202020204" pitchFamily="34" charset="0"/>
              </a:rPr>
              <a:t>72.9% were unable to identify any of the FDA-approved methods of EC</a:t>
            </a:r>
          </a:p>
          <a:p>
            <a:pPr lvl="1"/>
            <a:r>
              <a:rPr lang="en-US" dirty="0">
                <a:latin typeface="Arial" panose="020B0604020202020204" pitchFamily="34" charset="0"/>
                <a:cs typeface="Arial" panose="020B0604020202020204" pitchFamily="34" charset="0"/>
              </a:rPr>
              <a:t>Only 27.9% correctly identified the timing for initiation</a:t>
            </a:r>
          </a:p>
          <a:p>
            <a:pPr lvl="1"/>
            <a:r>
              <a:rPr lang="en-US" dirty="0">
                <a:latin typeface="Arial" panose="020B0604020202020204" pitchFamily="34" charset="0"/>
                <a:cs typeface="Arial" panose="020B0604020202020204" pitchFamily="34" charset="0"/>
              </a:rPr>
              <a:t>31.6% felt comfortable prescribing EC</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type="title"/>
          </p:nvPr>
        </p:nvSpPr>
        <p:spPr>
          <a:xfrm>
            <a:off x="3764478" y="1080541"/>
            <a:ext cx="8229600" cy="914400"/>
          </a:xfrm>
        </p:spPr>
        <p:txBody>
          <a:bodyPr/>
          <a:lstStyle/>
          <a:p>
            <a:r>
              <a:rPr lang="en-US" dirty="0">
                <a:solidFill>
                  <a:schemeClr val="accent1"/>
                </a:solidFill>
              </a:rPr>
              <a:t>Provider Misconceptions </a:t>
            </a:r>
            <a:br>
              <a:rPr lang="en-US" dirty="0">
                <a:solidFill>
                  <a:schemeClr val="accent1"/>
                </a:solidFill>
              </a:rPr>
            </a:br>
            <a:r>
              <a:rPr lang="en-US" dirty="0">
                <a:solidFill>
                  <a:schemeClr val="accent1"/>
                </a:solidFill>
              </a:rPr>
              <a:t>Can Discourage Use</a:t>
            </a:r>
          </a:p>
        </p:txBody>
      </p:sp>
      <p:sp>
        <p:nvSpPr>
          <p:cNvPr id="47107" name="Rectangle 5"/>
          <p:cNvSpPr>
            <a:spLocks noGrp="1" noChangeArrowheads="1"/>
          </p:cNvSpPr>
          <p:nvPr>
            <p:ph sz="quarter" idx="10"/>
          </p:nvPr>
        </p:nvSpPr>
        <p:spPr>
          <a:xfrm>
            <a:off x="3764478" y="1537741"/>
            <a:ext cx="7513122" cy="4267200"/>
          </a:xfrm>
        </p:spPr>
        <p:txBody>
          <a:bodyPr/>
          <a:lstStyle/>
          <a:p>
            <a:endParaRPr lang="en-US" dirty="0"/>
          </a:p>
          <a:p>
            <a:r>
              <a:rPr lang="en-US" sz="2800" dirty="0"/>
              <a:t>2001 survey of pediatricians found:</a:t>
            </a:r>
          </a:p>
          <a:p>
            <a:pPr lvl="1"/>
            <a:r>
              <a:rPr lang="en-US" dirty="0">
                <a:latin typeface="Arial" panose="020B0604020202020204" pitchFamily="34" charset="0"/>
                <a:cs typeface="Arial" panose="020B0604020202020204" pitchFamily="34" charset="0"/>
              </a:rPr>
              <a:t>22% believed that providing EC encourages adolescent risk-taking behavior </a:t>
            </a:r>
          </a:p>
          <a:p>
            <a:pPr lvl="1"/>
            <a:r>
              <a:rPr lang="en-US" dirty="0">
                <a:latin typeface="Arial" panose="020B0604020202020204" pitchFamily="34" charset="0"/>
                <a:cs typeface="Arial" panose="020B0604020202020204" pitchFamily="34" charset="0"/>
              </a:rPr>
              <a:t>52.4% would restrict the number of times they would dispense EC to a patient</a:t>
            </a:r>
          </a:p>
          <a:p>
            <a:pPr lvl="1"/>
            <a:r>
              <a:rPr lang="en-US" dirty="0">
                <a:latin typeface="Arial" panose="020B0604020202020204" pitchFamily="34" charset="0"/>
                <a:cs typeface="Arial" panose="020B0604020202020204" pitchFamily="34" charset="0"/>
              </a:rPr>
              <a:t>12% cited moral or religious reasons for not prescribing</a:t>
            </a:r>
          </a:p>
          <a:p>
            <a:pPr lvl="1"/>
            <a:r>
              <a:rPr lang="en-US" dirty="0">
                <a:latin typeface="Arial" panose="020B0604020202020204" pitchFamily="34" charset="0"/>
                <a:cs typeface="Arial" panose="020B0604020202020204" pitchFamily="34" charset="0"/>
              </a:rPr>
              <a:t>17% were concerned about teratogenic effects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type="title"/>
          </p:nvPr>
        </p:nvSpPr>
        <p:spPr/>
        <p:txBody>
          <a:bodyPr/>
          <a:lstStyle/>
          <a:p>
            <a:r>
              <a:rPr lang="en-US" dirty="0"/>
              <a:t>Providers Can Remove </a:t>
            </a:r>
            <a:br>
              <a:rPr lang="en-US" dirty="0"/>
            </a:br>
            <a:r>
              <a:rPr lang="en-US" dirty="0"/>
              <a:t>Clinical Barriers to EC</a:t>
            </a:r>
          </a:p>
        </p:txBody>
      </p:sp>
      <p:sp>
        <p:nvSpPr>
          <p:cNvPr id="48131" name="Rectangle 5"/>
          <p:cNvSpPr>
            <a:spLocks noGrp="1" noChangeArrowheads="1"/>
          </p:cNvSpPr>
          <p:nvPr>
            <p:ph sz="quarter" idx="10"/>
          </p:nvPr>
        </p:nvSpPr>
        <p:spPr/>
        <p:txBody>
          <a:bodyPr/>
          <a:lstStyle/>
          <a:p>
            <a:endParaRPr lang="en-US" dirty="0"/>
          </a:p>
          <a:p>
            <a:r>
              <a:rPr lang="en-US" dirty="0"/>
              <a:t>No pelvic examination or pregnancy test required by ACOG or FDA</a:t>
            </a:r>
          </a:p>
          <a:p>
            <a:endParaRPr lang="en-US" dirty="0"/>
          </a:p>
          <a:p>
            <a:r>
              <a:rPr lang="en-US" dirty="0"/>
              <a:t>Pregnancy test prior to EC treatment is recommended </a:t>
            </a:r>
            <a:br>
              <a:rPr lang="en-US" dirty="0"/>
            </a:br>
            <a:r>
              <a:rPr lang="en-US" dirty="0"/>
              <a:t>only if:</a:t>
            </a:r>
          </a:p>
          <a:p>
            <a:pPr lvl="1"/>
            <a:r>
              <a:rPr lang="en-US" dirty="0"/>
              <a:t>Other episodes of unprotected sex occurred that cycle</a:t>
            </a:r>
          </a:p>
          <a:p>
            <a:pPr lvl="1"/>
            <a:r>
              <a:rPr lang="en-US" dirty="0"/>
              <a:t>LMP (last menstrual period) was not normal in duration, timing, or flow</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Prescribing EC</a:t>
            </a:r>
            <a:endParaRPr lang="en-US" dirty="0"/>
          </a:p>
        </p:txBody>
      </p:sp>
      <p:sp>
        <p:nvSpPr>
          <p:cNvPr id="2" name="Content Placeholder 1"/>
          <p:cNvSpPr>
            <a:spLocks noGrp="1"/>
          </p:cNvSpPr>
          <p:nvPr>
            <p:ph sz="quarter" idx="10"/>
          </p:nvPr>
        </p:nvSpPr>
        <p:spPr>
          <a:xfrm>
            <a:off x="3787240" y="1081092"/>
            <a:ext cx="7513122" cy="4267200"/>
          </a:xfrm>
        </p:spPr>
        <p:txBody>
          <a:bodyPr/>
          <a:lstStyle/>
          <a:p>
            <a:r>
              <a:rPr lang="en-US" dirty="0"/>
              <a:t>Plan B® One-Step is OTC for men and women of any age</a:t>
            </a:r>
          </a:p>
          <a:p>
            <a:endParaRPr lang="en-US" dirty="0"/>
          </a:p>
          <a:p>
            <a:r>
              <a:rPr lang="en-US" dirty="0" err="1"/>
              <a:t>ella</a:t>
            </a:r>
            <a:r>
              <a:rPr lang="en-US" dirty="0"/>
              <a:t>® is available for patients of all ages with a prescription</a:t>
            </a:r>
          </a:p>
          <a:p>
            <a:endParaRPr lang="en-US" dirty="0"/>
          </a:p>
          <a:p>
            <a:r>
              <a:rPr lang="en-US" dirty="0"/>
              <a:t>Some states allow people 16 years and younger to obtain Next Choice™ One Dose and My Way® without an Rx</a:t>
            </a:r>
          </a:p>
        </p:txBody>
      </p:sp>
      <p:sp>
        <p:nvSpPr>
          <p:cNvPr id="4" name="Rounded Rectangle 3"/>
          <p:cNvSpPr/>
          <p:nvPr/>
        </p:nvSpPr>
        <p:spPr>
          <a:xfrm>
            <a:off x="6985417" y="4876799"/>
            <a:ext cx="1710916" cy="1299167"/>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5" name="Rounded Rectangle 4"/>
          <p:cNvSpPr/>
          <p:nvPr/>
        </p:nvSpPr>
        <p:spPr>
          <a:xfrm>
            <a:off x="8989103" y="4876799"/>
            <a:ext cx="1593953" cy="1236719"/>
          </a:xfrm>
          <a:prstGeom prst="roundRect">
            <a:avLst>
              <a:gd name="adj" fmla="val 10000"/>
            </a:avLst>
          </a:prstGeom>
          <a:blipFill rotWithShape="0">
            <a:blip r:embed="rId4"/>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t>Training Office Staff</a:t>
            </a:r>
            <a:endParaRPr lang="en-US" dirty="0"/>
          </a:p>
        </p:txBody>
      </p:sp>
      <p:sp>
        <p:nvSpPr>
          <p:cNvPr id="52227" name="Rectangle 3"/>
          <p:cNvSpPr>
            <a:spLocks noGrp="1" noChangeArrowheads="1"/>
          </p:cNvSpPr>
          <p:nvPr>
            <p:ph sz="quarter" idx="10"/>
          </p:nvPr>
        </p:nvSpPr>
        <p:spPr/>
        <p:txBody>
          <a:bodyPr>
            <a:normAutofit/>
          </a:bodyPr>
          <a:lstStyle/>
          <a:p>
            <a:endParaRPr lang="en-US" sz="2800" dirty="0"/>
          </a:p>
          <a:p>
            <a:r>
              <a:rPr lang="en-US" sz="2800" dirty="0"/>
              <a:t>Train office staff on EC</a:t>
            </a:r>
          </a:p>
          <a:p>
            <a:pPr lvl="1"/>
            <a:r>
              <a:rPr lang="en-US" sz="2400" dirty="0">
                <a:latin typeface="Arial" panose="020B0604020202020204" pitchFamily="34" charset="0"/>
                <a:cs typeface="Arial" panose="020B0604020202020204" pitchFamily="34" charset="0"/>
              </a:rPr>
              <a:t>Importance of timely appointments</a:t>
            </a:r>
          </a:p>
          <a:p>
            <a:pPr lvl="1"/>
            <a:r>
              <a:rPr lang="en-US" sz="2400" dirty="0">
                <a:latin typeface="Arial" panose="020B0604020202020204" pitchFamily="34" charset="0"/>
                <a:cs typeface="Arial" panose="020B0604020202020204" pitchFamily="34" charset="0"/>
              </a:rPr>
              <a:t>Lack of required exam for prescriptions</a:t>
            </a:r>
          </a:p>
          <a:p>
            <a:pPr lvl="1"/>
            <a:r>
              <a:rPr lang="en-US" sz="2400" dirty="0">
                <a:latin typeface="Arial" panose="020B0604020202020204" pitchFamily="34" charset="0"/>
                <a:cs typeface="Arial" panose="020B0604020202020204" pitchFamily="34" charset="0"/>
              </a:rPr>
              <a:t>If provider is uncomfortable counseling/providing EC, must make appropriate referral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667BA-0A7E-0544-B642-BBB0C79641BB}"/>
              </a:ext>
            </a:extLst>
          </p:cNvPr>
          <p:cNvSpPr>
            <a:spLocks noGrp="1"/>
          </p:cNvSpPr>
          <p:nvPr>
            <p:ph type="title"/>
          </p:nvPr>
        </p:nvSpPr>
        <p:spPr>
          <a:xfrm>
            <a:off x="3867913" y="1973006"/>
            <a:ext cx="7315200" cy="3255264"/>
          </a:xfrm>
        </p:spPr>
        <p:txBody>
          <a:bodyPr>
            <a:normAutofit/>
          </a:bodyPr>
          <a:lstStyle/>
          <a:p>
            <a:r>
              <a:rPr lang="en-US" sz="6600" dirty="0"/>
              <a:t>Counseling and Education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Provide Supportive Counseling</a:t>
            </a:r>
          </a:p>
        </p:txBody>
      </p:sp>
      <p:sp>
        <p:nvSpPr>
          <p:cNvPr id="3" name="Content Placeholder 2"/>
          <p:cNvSpPr>
            <a:spLocks noGrp="1"/>
          </p:cNvSpPr>
          <p:nvPr>
            <p:ph sz="quarter" idx="10"/>
          </p:nvPr>
        </p:nvSpPr>
        <p:spPr>
          <a:xfrm>
            <a:off x="3764478" y="754063"/>
            <a:ext cx="7513122" cy="4267200"/>
          </a:xfrm>
        </p:spPr>
        <p:txBody>
          <a:bodyPr/>
          <a:lstStyle/>
          <a:p>
            <a:r>
              <a:rPr lang="en-US" dirty="0"/>
              <a:t>EC is responsible behavior</a:t>
            </a:r>
          </a:p>
          <a:p>
            <a:r>
              <a:rPr lang="en-US" dirty="0"/>
              <a:t>If using a two-dose product, taking both doses at once may improve compliance without additional side effects or decreasing efficacy</a:t>
            </a:r>
          </a:p>
          <a:p>
            <a:r>
              <a:rPr lang="en-US" dirty="0"/>
              <a:t>Counsel on other methods of birth control</a:t>
            </a:r>
          </a:p>
          <a:p>
            <a:r>
              <a:rPr lang="en-US" dirty="0"/>
              <a:t>Provide STI/HIV counseling/testing if possible</a:t>
            </a:r>
          </a:p>
          <a:p>
            <a:r>
              <a:rPr lang="en-US" dirty="0"/>
              <a:t>Provide condoms and review use</a:t>
            </a:r>
          </a:p>
          <a:p>
            <a:r>
              <a:rPr lang="en-US" dirty="0"/>
              <a:t>Provide return appointment</a:t>
            </a:r>
          </a:p>
        </p:txBody>
      </p:sp>
      <p:pic>
        <p:nvPicPr>
          <p:cNvPr id="4" name="Picture 5" descr="C:\Documents and Settings\anita.PRCHEALTH\Local Settings\Temporary Internet Files\Content.IE5\6JW1Y34Z\MP900313955[1].jpg"/>
          <p:cNvPicPr>
            <a:picLocks noChangeAspect="1" noChangeArrowheads="1"/>
          </p:cNvPicPr>
          <p:nvPr/>
        </p:nvPicPr>
        <p:blipFill>
          <a:blip r:embed="rId3" cstate="print"/>
          <a:srcRect/>
          <a:stretch>
            <a:fillRect/>
          </a:stretch>
        </p:blipFill>
        <p:spPr bwMode="auto">
          <a:xfrm>
            <a:off x="8663065" y="4417103"/>
            <a:ext cx="2286000" cy="1508125"/>
          </a:xfrm>
          <a:prstGeom prst="rect">
            <a:avLst/>
          </a:prstGeom>
          <a:noFill/>
          <a:ln w="9525">
            <a:noFill/>
            <a:miter lim="800000"/>
            <a:headEnd/>
            <a:tailEnd/>
          </a:ln>
        </p:spPr>
      </p:pic>
    </p:spTree>
    <p:extLst>
      <p:ext uri="{BB962C8B-B14F-4D97-AF65-F5344CB8AC3E}">
        <p14:creationId xmlns:p14="http://schemas.microsoft.com/office/powerpoint/2010/main" val="322245190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7"/>
          <p:cNvSpPr>
            <a:spLocks noGrp="1" noChangeArrowheads="1"/>
          </p:cNvSpPr>
          <p:nvPr>
            <p:ph type="title"/>
          </p:nvPr>
        </p:nvSpPr>
        <p:spPr>
          <a:xfrm>
            <a:off x="252918" y="1123837"/>
            <a:ext cx="3209809" cy="4601183"/>
          </a:xfrm>
        </p:spPr>
        <p:txBody>
          <a:bodyPr/>
          <a:lstStyle/>
          <a:p>
            <a:r>
              <a:rPr lang="en-US" dirty="0"/>
              <a:t>Addressing Concerns About STI Risk</a:t>
            </a:r>
          </a:p>
        </p:txBody>
      </p:sp>
      <p:sp>
        <p:nvSpPr>
          <p:cNvPr id="66563" name="Rectangle 8"/>
          <p:cNvSpPr>
            <a:spLocks noGrp="1" noChangeArrowheads="1"/>
          </p:cNvSpPr>
          <p:nvPr>
            <p:ph sz="quarter" idx="10"/>
          </p:nvPr>
        </p:nvSpPr>
        <p:spPr>
          <a:xfrm>
            <a:off x="3989331" y="1123837"/>
            <a:ext cx="7513122" cy="4267200"/>
          </a:xfrm>
        </p:spPr>
        <p:txBody>
          <a:bodyPr/>
          <a:lstStyle/>
          <a:p>
            <a:endParaRPr lang="en-US" dirty="0"/>
          </a:p>
          <a:p>
            <a:r>
              <a:rPr lang="en-US" dirty="0"/>
              <a:t>While EC does NOT protect against STIs or HIV:</a:t>
            </a:r>
          </a:p>
          <a:p>
            <a:pPr lvl="1"/>
            <a:r>
              <a:rPr lang="en-US" dirty="0">
                <a:latin typeface="Arial" panose="020B0604020202020204" pitchFamily="34" charset="0"/>
                <a:cs typeface="Arial" panose="020B0604020202020204" pitchFamily="34" charset="0"/>
              </a:rPr>
              <a:t>2005 study: Young women obtaining EC from pharmacist were no more likely to get an STI</a:t>
            </a:r>
          </a:p>
          <a:p>
            <a:pPr lvl="1"/>
            <a:r>
              <a:rPr lang="en-US" dirty="0">
                <a:latin typeface="Arial" panose="020B0604020202020204" pitchFamily="34" charset="0"/>
                <a:cs typeface="Arial" panose="020B0604020202020204" pitchFamily="34" charset="0"/>
              </a:rPr>
              <a:t>Product’s label clearly states that regimen does not protect against STIs or HIV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p:nvPr>
        </p:nvSpPr>
        <p:spPr/>
        <p:txBody>
          <a:bodyPr/>
          <a:lstStyle/>
          <a:p>
            <a:r>
              <a:rPr lang="en-US"/>
              <a:t>Individual Patient Needs</a:t>
            </a:r>
            <a:endParaRPr lang="en-US" dirty="0"/>
          </a:p>
        </p:txBody>
      </p:sp>
      <p:sp>
        <p:nvSpPr>
          <p:cNvPr id="50179" name="Rectangle 5"/>
          <p:cNvSpPr>
            <a:spLocks noGrp="1" noChangeArrowheads="1"/>
          </p:cNvSpPr>
          <p:nvPr>
            <p:ph sz="quarter" idx="10"/>
          </p:nvPr>
        </p:nvSpPr>
        <p:spPr>
          <a:xfrm>
            <a:off x="3884399" y="1123837"/>
            <a:ext cx="7513122" cy="4267200"/>
          </a:xfrm>
        </p:spPr>
        <p:txBody>
          <a:bodyPr/>
          <a:lstStyle/>
          <a:p>
            <a:endParaRPr lang="en-US" dirty="0"/>
          </a:p>
          <a:p>
            <a:r>
              <a:rPr lang="en-US" dirty="0"/>
              <a:t>Providers must take into account a patient’s:</a:t>
            </a:r>
          </a:p>
          <a:p>
            <a:pPr lvl="1"/>
            <a:r>
              <a:rPr lang="en-US" dirty="0"/>
              <a:t>Knowledge of reproductive physiology</a:t>
            </a:r>
          </a:p>
          <a:p>
            <a:pPr lvl="1"/>
            <a:r>
              <a:rPr lang="en-US" dirty="0"/>
              <a:t>Ability to understand the regimen</a:t>
            </a:r>
          </a:p>
          <a:p>
            <a:pPr lvl="1"/>
            <a:r>
              <a:rPr lang="en-US" dirty="0"/>
              <a:t>Moral perceptions of contraception</a:t>
            </a:r>
          </a:p>
          <a:p>
            <a:pPr lvl="1"/>
            <a:r>
              <a:rPr lang="en-US" dirty="0"/>
              <a:t>Misconceptions about the drug’s mechanism of action </a:t>
            </a:r>
          </a:p>
          <a:p>
            <a:pPr lvl="1"/>
            <a:r>
              <a:rPr lang="en-US" dirty="0"/>
              <a:t>Barriers that may restrict access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Youth Risk Behavior Survey, 2013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81994985"/>
              </p:ext>
            </p:extLst>
          </p:nvPr>
        </p:nvGraphicFramePr>
        <p:xfrm>
          <a:off x="3705102" y="1229221"/>
          <a:ext cx="7789728" cy="4495799"/>
        </p:xfrm>
        <a:graphic>
          <a:graphicData uri="http://schemas.openxmlformats.org/drawingml/2006/table">
            <a:tbl>
              <a:tblPr>
                <a:tableStyleId>{ED083AE6-46FA-4A59-8FB0-9F97EB10719F}</a:tableStyleId>
              </a:tblPr>
              <a:tblGrid>
                <a:gridCol w="5858458">
                  <a:extLst>
                    <a:ext uri="{9D8B030D-6E8A-4147-A177-3AD203B41FA5}">
                      <a16:colId xmlns:a16="http://schemas.microsoft.com/office/drawing/2014/main" xmlns="" val="20000"/>
                    </a:ext>
                  </a:extLst>
                </a:gridCol>
                <a:gridCol w="1931270">
                  <a:extLst>
                    <a:ext uri="{9D8B030D-6E8A-4147-A177-3AD203B41FA5}">
                      <a16:colId xmlns:a16="http://schemas.microsoft.com/office/drawing/2014/main" xmlns="" val="20001"/>
                    </a:ext>
                  </a:extLst>
                </a:gridCol>
              </a:tblGrid>
              <a:tr h="516592">
                <a:tc>
                  <a:txBody>
                    <a:bodyPr/>
                    <a:lstStyle/>
                    <a:p>
                      <a:pPr marL="0" marR="0">
                        <a:lnSpc>
                          <a:spcPct val="115000"/>
                        </a:lnSpc>
                        <a:spcBef>
                          <a:spcPts val="0"/>
                        </a:spcBef>
                        <a:spcAft>
                          <a:spcPts val="0"/>
                        </a:spcAft>
                      </a:pPr>
                      <a:r>
                        <a:rPr lang="en-US" sz="2400" dirty="0">
                          <a:solidFill>
                            <a:srgbClr val="FFFFFF"/>
                          </a:solidFill>
                          <a:latin typeface="Arial" panose="020B0604020202020204" pitchFamily="34" charset="0"/>
                          <a:cs typeface="Arial" panose="020B0604020202020204" pitchFamily="34" charset="0"/>
                        </a:rPr>
                        <a:t>YRBS Question</a:t>
                      </a:r>
                      <a:endParaRPr lang="en-US" sz="2400" b="1" dirty="0">
                        <a:solidFill>
                          <a:srgbClr val="FFFFFF"/>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2400" dirty="0">
                          <a:solidFill>
                            <a:srgbClr val="FFFFFF"/>
                          </a:solidFill>
                          <a:latin typeface="Arial" panose="020B0604020202020204" pitchFamily="34" charset="0"/>
                          <a:cs typeface="Arial" panose="020B0604020202020204" pitchFamily="34" charset="0"/>
                        </a:rPr>
                        <a:t>U.S.</a:t>
                      </a:r>
                      <a:endParaRPr lang="en-US" sz="2400" b="1" dirty="0">
                        <a:solidFill>
                          <a:srgbClr val="FFFFFF"/>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531698">
                <a:tc>
                  <a:txBody>
                    <a:bodyPr/>
                    <a:lstStyle/>
                    <a:p>
                      <a:pPr marL="0" marR="0">
                        <a:lnSpc>
                          <a:spcPct val="115000"/>
                        </a:lnSpc>
                        <a:spcBef>
                          <a:spcPts val="0"/>
                        </a:spcBef>
                        <a:spcAft>
                          <a:spcPts val="0"/>
                        </a:spcAft>
                      </a:pPr>
                      <a:r>
                        <a:rPr lang="en-US" sz="2400" dirty="0">
                          <a:solidFill>
                            <a:schemeClr val="tx2"/>
                          </a:solidFill>
                          <a:latin typeface="Arial" panose="020B0604020202020204" pitchFamily="34" charset="0"/>
                          <a:cs typeface="Arial" panose="020B0604020202020204" pitchFamily="34" charset="0"/>
                        </a:rPr>
                        <a:t>% students ever had sex</a:t>
                      </a:r>
                      <a:endParaRPr lang="en-US" sz="2400" dirty="0">
                        <a:solidFill>
                          <a:schemeClr val="tx2"/>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2"/>
                          </a:solidFill>
                          <a:latin typeface="Arial" panose="020B0604020202020204" pitchFamily="34" charset="0"/>
                          <a:ea typeface="Calibri"/>
                          <a:cs typeface="Arial" panose="020B0604020202020204" pitchFamily="34" charset="0"/>
                        </a:rPr>
                        <a:t>47%</a:t>
                      </a: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5838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solidFill>
                            <a:schemeClr val="tx2"/>
                          </a:solidFill>
                          <a:latin typeface="Arial" panose="020B0604020202020204" pitchFamily="34" charset="0"/>
                          <a:cs typeface="Arial" panose="020B0604020202020204" pitchFamily="34" charset="0"/>
                        </a:rPr>
                        <a:t>% students who used a condom at last sex</a:t>
                      </a:r>
                      <a:endParaRPr lang="en-US" sz="2400" dirty="0">
                        <a:solidFill>
                          <a:schemeClr val="tx2"/>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2"/>
                          </a:solidFill>
                          <a:latin typeface="Arial" panose="020B0604020202020204" pitchFamily="34" charset="0"/>
                          <a:cs typeface="Arial" panose="020B0604020202020204" pitchFamily="34" charset="0"/>
                        </a:rPr>
                        <a:t>59%</a:t>
                      </a: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0510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solidFill>
                            <a:schemeClr val="tx2"/>
                          </a:solidFill>
                          <a:latin typeface="Arial" panose="020B0604020202020204" pitchFamily="34" charset="0"/>
                          <a:cs typeface="Arial" panose="020B0604020202020204" pitchFamily="34" charset="0"/>
                        </a:rPr>
                        <a:t>% students who used birth control pills at last sex</a:t>
                      </a:r>
                      <a:endParaRPr lang="en-US" sz="2400" dirty="0">
                        <a:solidFill>
                          <a:schemeClr val="tx2"/>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2"/>
                          </a:solidFill>
                          <a:latin typeface="Arial" panose="020B0604020202020204" pitchFamily="34" charset="0"/>
                          <a:cs typeface="Arial" panose="020B0604020202020204" pitchFamily="34" charset="0"/>
                        </a:rPr>
                        <a:t>19%</a:t>
                      </a: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58402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solidFill>
                            <a:schemeClr val="tx2"/>
                          </a:solidFill>
                          <a:latin typeface="Arial" panose="020B0604020202020204" pitchFamily="34" charset="0"/>
                          <a:cs typeface="Arial" panose="020B0604020202020204" pitchFamily="34" charset="0"/>
                        </a:rPr>
                        <a:t>% students who used Depo-Provera, </a:t>
                      </a:r>
                      <a:r>
                        <a:rPr lang="en-US" sz="2400" dirty="0" err="1">
                          <a:solidFill>
                            <a:schemeClr val="tx2"/>
                          </a:solidFill>
                          <a:latin typeface="Arial" panose="020B0604020202020204" pitchFamily="34" charset="0"/>
                          <a:cs typeface="Arial" panose="020B0604020202020204" pitchFamily="34" charset="0"/>
                        </a:rPr>
                        <a:t>NuvaRing</a:t>
                      </a:r>
                      <a:r>
                        <a:rPr lang="en-US" sz="2400" dirty="0">
                          <a:solidFill>
                            <a:schemeClr val="tx2"/>
                          </a:solidFill>
                          <a:latin typeface="Arial" panose="020B0604020202020204" pitchFamily="34" charset="0"/>
                          <a:cs typeface="Arial" panose="020B0604020202020204" pitchFamily="34" charset="0"/>
                        </a:rPr>
                        <a:t>®,</a:t>
                      </a:r>
                      <a:r>
                        <a:rPr lang="en-US" sz="2400" baseline="0" dirty="0">
                          <a:solidFill>
                            <a:schemeClr val="tx2"/>
                          </a:solidFill>
                          <a:latin typeface="Arial" panose="020B0604020202020204" pitchFamily="34" charset="0"/>
                          <a:cs typeface="Arial" panose="020B0604020202020204" pitchFamily="34" charset="0"/>
                        </a:rPr>
                        <a:t> </a:t>
                      </a:r>
                      <a:r>
                        <a:rPr lang="en-US" sz="2400" baseline="0" dirty="0" err="1">
                          <a:solidFill>
                            <a:schemeClr val="tx2"/>
                          </a:solidFill>
                          <a:latin typeface="Arial" panose="020B0604020202020204" pitchFamily="34" charset="0"/>
                          <a:cs typeface="Arial" panose="020B0604020202020204" pitchFamily="34" charset="0"/>
                        </a:rPr>
                        <a:t>Implanon</a:t>
                      </a:r>
                      <a:r>
                        <a:rPr lang="en-US" sz="2400" baseline="0" dirty="0">
                          <a:solidFill>
                            <a:schemeClr val="tx2"/>
                          </a:solidFill>
                          <a:latin typeface="Arial" panose="020B0604020202020204" pitchFamily="34" charset="0"/>
                          <a:cs typeface="Arial" panose="020B0604020202020204" pitchFamily="34" charset="0"/>
                        </a:rPr>
                        <a:t>®, or any IUD before last sex</a:t>
                      </a:r>
                      <a:endParaRPr lang="en-US" sz="2400" dirty="0">
                        <a:solidFill>
                          <a:schemeClr val="tx2"/>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2"/>
                          </a:solidFill>
                          <a:latin typeface="Arial" panose="020B0604020202020204" pitchFamily="34" charset="0"/>
                          <a:cs typeface="Arial" panose="020B0604020202020204" pitchFamily="34" charset="0"/>
                        </a:rPr>
                        <a:t>5%</a:t>
                      </a: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74953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Grp="1" noChangeArrowheads="1"/>
          </p:cNvSpPr>
          <p:nvPr>
            <p:ph type="title"/>
          </p:nvPr>
        </p:nvSpPr>
        <p:spPr/>
        <p:txBody>
          <a:bodyPr/>
          <a:lstStyle/>
          <a:p>
            <a:r>
              <a:rPr lang="en-US" sz="4400" dirty="0"/>
              <a:t>Instruct Patient on Use</a:t>
            </a:r>
          </a:p>
        </p:txBody>
      </p:sp>
      <p:sp>
        <p:nvSpPr>
          <p:cNvPr id="51203" name="Rectangle 7"/>
          <p:cNvSpPr>
            <a:spLocks noGrp="1" noChangeArrowheads="1"/>
          </p:cNvSpPr>
          <p:nvPr>
            <p:ph sz="quarter" idx="10"/>
          </p:nvPr>
        </p:nvSpPr>
        <p:spPr/>
        <p:txBody>
          <a:bodyPr/>
          <a:lstStyle/>
          <a:p>
            <a:endParaRPr lang="en-US" dirty="0"/>
          </a:p>
          <a:p>
            <a:r>
              <a:rPr lang="en-US" dirty="0"/>
              <a:t>More effective the sooner it is taken (</a:t>
            </a:r>
            <a:r>
              <a:rPr lang="en-US" dirty="0" err="1"/>
              <a:t>LNg</a:t>
            </a:r>
            <a:r>
              <a:rPr lang="en-US" dirty="0"/>
              <a:t> EC)</a:t>
            </a:r>
          </a:p>
          <a:p>
            <a:r>
              <a:rPr lang="en-US" dirty="0"/>
              <a:t>To be effective, EC must be used each and every time a woman has UPI</a:t>
            </a:r>
          </a:p>
          <a:p>
            <a:r>
              <a:rPr lang="en-US" dirty="0"/>
              <a:t>Having unprotected sex after EC use can increase pregnancy risk</a:t>
            </a:r>
          </a:p>
          <a:p>
            <a:r>
              <a:rPr lang="en-US" dirty="0"/>
              <a:t>Call provider if no menstrual period within 3 weeks after taking EC</a:t>
            </a:r>
          </a:p>
          <a:p>
            <a:pPr lvl="1"/>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p:txBody>
          <a:bodyPr/>
          <a:lstStyle/>
          <a:p>
            <a:r>
              <a:rPr lang="en-US" dirty="0"/>
              <a:t>Opportunities for Bridging Contraceptive Services</a:t>
            </a:r>
          </a:p>
        </p:txBody>
      </p:sp>
      <p:sp>
        <p:nvSpPr>
          <p:cNvPr id="56323" name="Rectangle 5"/>
          <p:cNvSpPr>
            <a:spLocks noGrp="1" noChangeArrowheads="1"/>
          </p:cNvSpPr>
          <p:nvPr>
            <p:ph sz="quarter" idx="10"/>
          </p:nvPr>
        </p:nvSpPr>
        <p:spPr/>
        <p:txBody>
          <a:bodyPr/>
          <a:lstStyle/>
          <a:p>
            <a:endParaRPr lang="en-US" dirty="0"/>
          </a:p>
          <a:p>
            <a:r>
              <a:rPr lang="en-US" dirty="0"/>
              <a:t>Cost of EC may prohibit multiple use within a cycle </a:t>
            </a:r>
            <a:br>
              <a:rPr lang="en-US" dirty="0"/>
            </a:br>
            <a:r>
              <a:rPr lang="en-US" dirty="0"/>
              <a:t>(~$25-$50)</a:t>
            </a:r>
          </a:p>
          <a:p>
            <a:pPr lvl="1"/>
            <a:r>
              <a:rPr lang="en-US" dirty="0"/>
              <a:t>Cost of </a:t>
            </a:r>
            <a:r>
              <a:rPr lang="en-US" dirty="0" err="1"/>
              <a:t>ella</a:t>
            </a:r>
            <a:r>
              <a:rPr lang="en-US" dirty="0"/>
              <a:t>® expected to be higher</a:t>
            </a:r>
          </a:p>
          <a:p>
            <a:pPr lvl="1"/>
            <a:endParaRPr lang="en-US" dirty="0"/>
          </a:p>
          <a:p>
            <a:r>
              <a:rPr lang="en-US" dirty="0"/>
              <a:t>During visit, discuss alternative and ongoing methods of contraception that are more effective and less expensive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3809448" y="1377846"/>
            <a:ext cx="8229600" cy="914400"/>
          </a:xfrm>
        </p:spPr>
        <p:txBody>
          <a:bodyPr/>
          <a:lstStyle/>
          <a:p>
            <a:r>
              <a:rPr lang="en-US" dirty="0">
                <a:solidFill>
                  <a:schemeClr val="accent1"/>
                </a:solidFill>
              </a:rPr>
              <a:t>Counseling Teens About </a:t>
            </a:r>
            <a:br>
              <a:rPr lang="en-US" dirty="0">
                <a:solidFill>
                  <a:schemeClr val="accent1"/>
                </a:solidFill>
              </a:rPr>
            </a:br>
            <a:r>
              <a:rPr lang="en-US" dirty="0">
                <a:solidFill>
                  <a:schemeClr val="accent1"/>
                </a:solidFill>
              </a:rPr>
              <a:t>Contraception Method</a:t>
            </a:r>
          </a:p>
        </p:txBody>
      </p:sp>
      <p:sp>
        <p:nvSpPr>
          <p:cNvPr id="55299" name="Rectangle 3"/>
          <p:cNvSpPr>
            <a:spLocks noGrp="1" noChangeArrowheads="1"/>
          </p:cNvSpPr>
          <p:nvPr>
            <p:ph sz="quarter" idx="10"/>
          </p:nvPr>
        </p:nvSpPr>
        <p:spPr>
          <a:xfrm>
            <a:off x="3809448" y="1835046"/>
            <a:ext cx="6323903" cy="3876206"/>
          </a:xfrm>
        </p:spPr>
        <p:txBody>
          <a:bodyPr/>
          <a:lstStyle/>
          <a:p>
            <a:endParaRPr lang="en-US" dirty="0"/>
          </a:p>
          <a:p>
            <a:r>
              <a:rPr lang="en-US" dirty="0"/>
              <a:t>Have you tried anything to prevent pregnancy in past? </a:t>
            </a:r>
          </a:p>
          <a:p>
            <a:r>
              <a:rPr lang="en-US" dirty="0"/>
              <a:t>Any problems with a previous method?</a:t>
            </a:r>
          </a:p>
          <a:p>
            <a:pPr lvl="1"/>
            <a:r>
              <a:rPr lang="en-US" dirty="0"/>
              <a:t>Trouble remembering to take the pill?</a:t>
            </a:r>
          </a:p>
          <a:p>
            <a:pPr lvl="1"/>
            <a:r>
              <a:rPr lang="en-US" dirty="0"/>
              <a:t>Concerns over privacy with the pill/patch?</a:t>
            </a:r>
          </a:p>
          <a:p>
            <a:pPr lvl="1"/>
            <a:r>
              <a:rPr lang="en-US" dirty="0"/>
              <a:t>Difficulty using condoms consistently?</a:t>
            </a:r>
          </a:p>
          <a:p>
            <a:pPr lvl="1"/>
            <a:r>
              <a:rPr lang="en-US" dirty="0"/>
              <a:t>Cost barriers?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a:xfrm>
            <a:off x="3764478" y="1033893"/>
            <a:ext cx="6747488" cy="1844215"/>
          </a:xfrm>
        </p:spPr>
        <p:txBody>
          <a:bodyPr/>
          <a:lstStyle/>
          <a:p>
            <a:r>
              <a:rPr lang="en-US" dirty="0">
                <a:solidFill>
                  <a:schemeClr val="accent1"/>
                </a:solidFill>
              </a:rPr>
              <a:t>Be Adolescent-Friendly</a:t>
            </a:r>
          </a:p>
        </p:txBody>
      </p:sp>
      <p:sp>
        <p:nvSpPr>
          <p:cNvPr id="59395" name="Rectangle 5"/>
          <p:cNvSpPr>
            <a:spLocks noGrp="1" noChangeArrowheads="1"/>
          </p:cNvSpPr>
          <p:nvPr>
            <p:ph sz="quarter" idx="10"/>
          </p:nvPr>
        </p:nvSpPr>
        <p:spPr>
          <a:xfrm>
            <a:off x="3764478" y="1385338"/>
            <a:ext cx="7513122" cy="4267200"/>
          </a:xfrm>
        </p:spPr>
        <p:txBody>
          <a:bodyPr/>
          <a:lstStyle/>
          <a:p>
            <a:pPr marL="0" indent="0">
              <a:buNone/>
            </a:pPr>
            <a:endParaRPr lang="en-US" dirty="0"/>
          </a:p>
          <a:p>
            <a:r>
              <a:rPr lang="en-US" dirty="0"/>
              <a:t>Display posters and materials about EC</a:t>
            </a:r>
          </a:p>
          <a:p>
            <a:r>
              <a:rPr lang="en-US" dirty="0"/>
              <a:t>Work with teen patients to establish a “plan” in the event of contraceptive failure, including identifying:</a:t>
            </a:r>
          </a:p>
          <a:p>
            <a:pPr lvl="1"/>
            <a:r>
              <a:rPr lang="en-US" dirty="0"/>
              <a:t>A pharmacy that will fill prescription </a:t>
            </a:r>
          </a:p>
          <a:p>
            <a:pPr lvl="1"/>
            <a:r>
              <a:rPr lang="en-US" dirty="0"/>
              <a:t>A method of transportation to pharmacy</a:t>
            </a:r>
          </a:p>
          <a:p>
            <a:pPr lvl="1"/>
            <a:r>
              <a:rPr lang="en-US" dirty="0"/>
              <a:t>A means of locating or borrowing funds for pills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a:t>Providing Resources</a:t>
            </a:r>
            <a:endParaRPr lang="en-US" dirty="0"/>
          </a:p>
        </p:txBody>
      </p:sp>
      <p:sp>
        <p:nvSpPr>
          <p:cNvPr id="53251" name="Rectangle 3"/>
          <p:cNvSpPr>
            <a:spLocks noGrp="1" noChangeArrowheads="1"/>
          </p:cNvSpPr>
          <p:nvPr>
            <p:ph type="body" sz="half" idx="1"/>
          </p:nvPr>
        </p:nvSpPr>
        <p:spPr>
          <a:xfrm>
            <a:off x="3751283" y="1423574"/>
            <a:ext cx="3753922" cy="4525963"/>
          </a:xfrm>
        </p:spPr>
        <p:txBody>
          <a:bodyPr/>
          <a:lstStyle/>
          <a:p>
            <a:r>
              <a:rPr lang="en-US" dirty="0"/>
              <a:t>List yourself as an EC provider on/refer patients to </a:t>
            </a:r>
            <a:r>
              <a:rPr lang="en-US" dirty="0">
                <a:hlinkClick r:id="rId3"/>
              </a:rPr>
              <a:t>www.not-2-late.com</a:t>
            </a:r>
            <a:endParaRPr lang="en-US" dirty="0"/>
          </a:p>
          <a:p>
            <a:endParaRPr lang="en-US" dirty="0"/>
          </a:p>
          <a:p>
            <a:r>
              <a:rPr lang="en-US" dirty="0"/>
              <a:t>Compile list of pharmacists in area that dispense EC</a:t>
            </a:r>
          </a:p>
        </p:txBody>
      </p:sp>
      <p:pic>
        <p:nvPicPr>
          <p:cNvPr id="67586" name="Picture 35"/>
          <p:cNvPicPr>
            <a:picLocks noGrp="1" noChangeAspect="1" noChangeArrowheads="1"/>
          </p:cNvPicPr>
          <p:nvPr>
            <p:ph sz="half" idx="2"/>
          </p:nvPr>
        </p:nvPicPr>
        <p:blipFill>
          <a:blip r:embed="rId4" cstate="print"/>
          <a:srcRect t="2959" b="2959"/>
          <a:stretch>
            <a:fillRect/>
          </a:stretch>
        </p:blipFill>
        <p:spPr>
          <a:xfrm>
            <a:off x="7505205" y="1228363"/>
            <a:ext cx="4038600" cy="45259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A4915-0BFA-3D4B-9C8D-3938EBBD8B1E}"/>
              </a:ext>
            </a:extLst>
          </p:cNvPr>
          <p:cNvSpPr>
            <a:spLocks noGrp="1"/>
          </p:cNvSpPr>
          <p:nvPr>
            <p:ph type="title"/>
          </p:nvPr>
        </p:nvSpPr>
        <p:spPr>
          <a:xfrm>
            <a:off x="3927872" y="2017976"/>
            <a:ext cx="7315200" cy="3255264"/>
          </a:xfrm>
        </p:spPr>
        <p:txBody>
          <a:bodyPr>
            <a:normAutofit/>
          </a:bodyPr>
          <a:lstStyle/>
          <a:p>
            <a:r>
              <a:rPr lang="en-US" sz="7200" dirty="0"/>
              <a:t>Crisis </a:t>
            </a:r>
            <a:br>
              <a:rPr lang="en-US" sz="7200" dirty="0"/>
            </a:br>
            <a:r>
              <a:rPr lang="en-US" sz="7200" dirty="0"/>
              <a:t>Management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478" y="1227944"/>
            <a:ext cx="8229600" cy="914400"/>
          </a:xfrm>
        </p:spPr>
        <p:txBody>
          <a:bodyPr/>
          <a:lstStyle/>
          <a:p>
            <a:r>
              <a:rPr lang="en-US" dirty="0">
                <a:solidFill>
                  <a:schemeClr val="accent1"/>
                </a:solidFill>
              </a:rPr>
              <a:t>Intimate Partner Violence and </a:t>
            </a:r>
            <a:br>
              <a:rPr lang="en-US" dirty="0">
                <a:solidFill>
                  <a:schemeClr val="accent1"/>
                </a:solidFill>
              </a:rPr>
            </a:br>
            <a:r>
              <a:rPr lang="en-US" dirty="0">
                <a:solidFill>
                  <a:schemeClr val="accent1"/>
                </a:solidFill>
              </a:rPr>
              <a:t>Emergency Contraception	</a:t>
            </a:r>
          </a:p>
        </p:txBody>
      </p:sp>
      <p:sp>
        <p:nvSpPr>
          <p:cNvPr id="3" name="Content Placeholder 2"/>
          <p:cNvSpPr>
            <a:spLocks noGrp="1"/>
          </p:cNvSpPr>
          <p:nvPr>
            <p:ph sz="quarter" idx="10"/>
          </p:nvPr>
        </p:nvSpPr>
        <p:spPr>
          <a:xfrm>
            <a:off x="3764478" y="1685144"/>
            <a:ext cx="7513122" cy="4267200"/>
          </a:xfrm>
        </p:spPr>
        <p:txBody>
          <a:bodyPr/>
          <a:lstStyle/>
          <a:p>
            <a:endParaRPr lang="en-US" dirty="0"/>
          </a:p>
          <a:p>
            <a:r>
              <a:rPr lang="en-US" dirty="0"/>
              <a:t>Repeated requests for EC may indicate pregnancy coercion or birth control sabotage</a:t>
            </a:r>
          </a:p>
          <a:p>
            <a:pPr lvl="1"/>
            <a:r>
              <a:rPr lang="en-US" dirty="0">
                <a:latin typeface="Arial" panose="020B0604020202020204" pitchFamily="34" charset="0"/>
                <a:cs typeface="Arial" panose="020B0604020202020204" pitchFamily="34" charset="0"/>
              </a:rPr>
              <a:t>Adolescent girls in physically abusive relationships were 3.5 times more likely to become pregnant than non-abused girls</a:t>
            </a:r>
          </a:p>
          <a:p>
            <a:pPr lvl="1"/>
            <a:r>
              <a:rPr lang="en-US" dirty="0">
                <a:latin typeface="Arial" panose="020B0604020202020204" pitchFamily="34" charset="0"/>
                <a:cs typeface="Arial" panose="020B0604020202020204" pitchFamily="34" charset="0"/>
              </a:rPr>
              <a:t>Among teen mothers on public assistance who experienced recent abuse, 66% experienced birth control sabotage by a dating partner.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38" y="1295400"/>
            <a:ext cx="2947482" cy="4601183"/>
          </a:xfrm>
        </p:spPr>
        <p:txBody>
          <a:bodyPr/>
          <a:lstStyle/>
          <a:p>
            <a:r>
              <a:rPr lang="en-US" dirty="0"/>
              <a:t>Screening for IPV</a:t>
            </a:r>
          </a:p>
        </p:txBody>
      </p:sp>
      <p:sp>
        <p:nvSpPr>
          <p:cNvPr id="3" name="Content Placeholder 2"/>
          <p:cNvSpPr>
            <a:spLocks noGrp="1"/>
          </p:cNvSpPr>
          <p:nvPr>
            <p:ph sz="quarter" idx="10"/>
          </p:nvPr>
        </p:nvSpPr>
        <p:spPr/>
        <p:txBody>
          <a:bodyPr/>
          <a:lstStyle/>
          <a:p>
            <a:endParaRPr lang="en-US" dirty="0"/>
          </a:p>
          <a:p>
            <a:r>
              <a:rPr lang="en-US" dirty="0"/>
              <a:t>Make sure to explain confidentiality and mandatory reporting</a:t>
            </a:r>
          </a:p>
          <a:p>
            <a:endParaRPr lang="en-US" dirty="0"/>
          </a:p>
          <a:p>
            <a:r>
              <a:rPr lang="en-US" dirty="0"/>
              <a:t>Know what your resources are for ensuring patient safety while in your care</a:t>
            </a:r>
          </a:p>
          <a:p>
            <a:endParaRPr lang="en-US" dirty="0"/>
          </a:p>
          <a:p>
            <a:r>
              <a:rPr lang="en-US" dirty="0"/>
              <a:t>Be prepared to offer referral information for follow-up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title"/>
          </p:nvPr>
        </p:nvSpPr>
        <p:spPr/>
        <p:txBody>
          <a:bodyPr/>
          <a:lstStyle/>
          <a:p>
            <a:r>
              <a:rPr lang="en-US" dirty="0"/>
              <a:t>Sexual Assault and EC</a:t>
            </a:r>
          </a:p>
        </p:txBody>
      </p:sp>
      <p:sp>
        <p:nvSpPr>
          <p:cNvPr id="14339" name="Rectangle 7"/>
          <p:cNvSpPr>
            <a:spLocks noGrp="1" noChangeArrowheads="1"/>
          </p:cNvSpPr>
          <p:nvPr>
            <p:ph sz="quarter" idx="10"/>
          </p:nvPr>
        </p:nvSpPr>
        <p:spPr>
          <a:xfrm>
            <a:off x="3839429" y="1290828"/>
            <a:ext cx="7513122" cy="4267200"/>
          </a:xfrm>
        </p:spPr>
        <p:txBody>
          <a:bodyPr/>
          <a:lstStyle/>
          <a:p>
            <a:endParaRPr lang="en-US" dirty="0"/>
          </a:p>
          <a:p>
            <a:r>
              <a:rPr lang="en-US" dirty="0"/>
              <a:t>&gt;50% of all rapes occur in young women under 18 years old</a:t>
            </a:r>
          </a:p>
          <a:p>
            <a:endParaRPr lang="en-US" dirty="0"/>
          </a:p>
          <a:p>
            <a:r>
              <a:rPr lang="en-US" dirty="0"/>
              <a:t>For teens, 5.3% of rapes lead to a pregnancy</a:t>
            </a:r>
          </a:p>
          <a:p>
            <a:endParaRPr lang="en-US" dirty="0"/>
          </a:p>
          <a:p>
            <a:r>
              <a:rPr lang="en-US" dirty="0"/>
              <a:t>Emergency contraception should be offered to all survivors of sexual assault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2"/>
          <p:cNvSpPr>
            <a:spLocks noGrp="1"/>
          </p:cNvSpPr>
          <p:nvPr>
            <p:ph type="title"/>
          </p:nvPr>
        </p:nvSpPr>
        <p:spPr>
          <a:xfrm>
            <a:off x="252918" y="1123837"/>
            <a:ext cx="3023681" cy="4601183"/>
          </a:xfrm>
        </p:spPr>
        <p:txBody>
          <a:bodyPr/>
          <a:lstStyle/>
          <a:p>
            <a:r>
              <a:rPr lang="en-US" dirty="0"/>
              <a:t>EC and Sexual Assault Survivors</a:t>
            </a:r>
          </a:p>
        </p:txBody>
      </p:sp>
      <p:sp>
        <p:nvSpPr>
          <p:cNvPr id="2" name="Content Placeholder 1"/>
          <p:cNvSpPr>
            <a:spLocks noGrp="1"/>
          </p:cNvSpPr>
          <p:nvPr>
            <p:ph sz="quarter" idx="10"/>
          </p:nvPr>
        </p:nvSpPr>
        <p:spPr/>
        <p:txBody>
          <a:bodyPr>
            <a:normAutofit/>
          </a:bodyPr>
          <a:lstStyle/>
          <a:p>
            <a:endParaRPr lang="en-US" sz="2800" dirty="0"/>
          </a:p>
          <a:p>
            <a:r>
              <a:rPr lang="en-US" sz="2800" dirty="0"/>
              <a:t>Most states have no requirements to provide EC to survivors of sexual assault</a:t>
            </a:r>
          </a:p>
          <a:p>
            <a:endParaRPr lang="en-US" sz="2800" dirty="0"/>
          </a:p>
          <a:p>
            <a:r>
              <a:rPr lang="en-US" sz="2800" dirty="0"/>
              <a:t>Only 16 states require hospitals to offer information and counseling about EC, and only 12 of those states also mandate that hospitals provide EC on-site to victims</a:t>
            </a:r>
          </a:p>
          <a:p>
            <a:endParaRPr lang="en-US" sz="2800" dirty="0"/>
          </a:p>
          <a:p>
            <a:endParaRPr lang="en-US" sz="2800" dirty="0"/>
          </a:p>
        </p:txBody>
      </p:sp>
      <p:sp>
        <p:nvSpPr>
          <p:cNvPr id="46084" name="TextBox 3"/>
          <p:cNvSpPr txBox="1">
            <a:spLocks noChangeArrowheads="1"/>
          </p:cNvSpPr>
          <p:nvPr/>
        </p:nvSpPr>
        <p:spPr bwMode="auto">
          <a:xfrm>
            <a:off x="3959350" y="5070610"/>
            <a:ext cx="4308424" cy="523220"/>
          </a:xfrm>
          <a:prstGeom prst="rect">
            <a:avLst/>
          </a:prstGeom>
          <a:noFill/>
          <a:ln w="9525">
            <a:noFill/>
            <a:miter lim="800000"/>
            <a:headEnd/>
            <a:tailEnd/>
          </a:ln>
        </p:spPr>
        <p:txBody>
          <a:bodyPr wrap="square">
            <a:spAutoFit/>
          </a:bodyPr>
          <a:lstStyle/>
          <a:p>
            <a:r>
              <a:rPr lang="en-US" sz="1400" dirty="0">
                <a:latin typeface="Arial" panose="020B0604020202020204" pitchFamily="34" charset="0"/>
                <a:cs typeface="Arial" panose="020B0604020202020204" pitchFamily="34" charset="0"/>
              </a:rPr>
              <a:t>EC State Laws, National Conference of State Legislature (NCSL) August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512AE-45D4-B54A-BEA9-2963D18E8164}"/>
              </a:ext>
            </a:extLst>
          </p:cNvPr>
          <p:cNvSpPr>
            <a:spLocks noGrp="1"/>
          </p:cNvSpPr>
          <p:nvPr>
            <p:ph type="title"/>
          </p:nvPr>
        </p:nvSpPr>
        <p:spPr>
          <a:xfrm>
            <a:off x="3951039" y="1915965"/>
            <a:ext cx="7315200" cy="3255264"/>
          </a:xfrm>
        </p:spPr>
        <p:txBody>
          <a:bodyPr/>
          <a:lstStyle/>
          <a:p>
            <a:r>
              <a:rPr lang="en-US" dirty="0"/>
              <a:t>Indications for EC</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p:txBody>
          <a:bodyPr/>
          <a:lstStyle/>
          <a:p>
            <a:r>
              <a:rPr lang="en-US"/>
              <a:t>EC in the ER</a:t>
            </a:r>
            <a:endParaRPr lang="en-US" dirty="0"/>
          </a:p>
        </p:txBody>
      </p:sp>
      <p:sp>
        <p:nvSpPr>
          <p:cNvPr id="47106" name="Content Placeholder 1"/>
          <p:cNvSpPr>
            <a:spLocks noGrp="1"/>
          </p:cNvSpPr>
          <p:nvPr>
            <p:ph sz="quarter" idx="10"/>
          </p:nvPr>
        </p:nvSpPr>
        <p:spPr>
          <a:xfrm>
            <a:off x="3764478" y="1295400"/>
            <a:ext cx="7513122" cy="2656980"/>
          </a:xfrm>
        </p:spPr>
        <p:txBody>
          <a:bodyPr/>
          <a:lstStyle/>
          <a:p>
            <a:endParaRPr lang="en-US" dirty="0"/>
          </a:p>
          <a:p>
            <a:r>
              <a:rPr lang="en-US" dirty="0"/>
              <a:t>Each year, approximately 25,000 American women become pregnant as a result of sexual violence</a:t>
            </a:r>
          </a:p>
          <a:p>
            <a:endParaRPr lang="en-US" dirty="0"/>
          </a:p>
          <a:p>
            <a:r>
              <a:rPr lang="en-US" dirty="0"/>
              <a:t>As many as 22,000 of those pregnancies could be prevented by using EC</a:t>
            </a:r>
          </a:p>
        </p:txBody>
      </p:sp>
      <p:sp>
        <p:nvSpPr>
          <p:cNvPr id="47108" name="Rectangle 3"/>
          <p:cNvSpPr>
            <a:spLocks noChangeArrowheads="1"/>
          </p:cNvSpPr>
          <p:nvPr/>
        </p:nvSpPr>
        <p:spPr bwMode="auto">
          <a:xfrm>
            <a:off x="3945580" y="5799731"/>
            <a:ext cx="3574568" cy="276999"/>
          </a:xfrm>
          <a:prstGeom prst="rect">
            <a:avLst/>
          </a:prstGeom>
          <a:noFill/>
          <a:ln w="9525">
            <a:noFill/>
            <a:miter lim="800000"/>
            <a:headEnd/>
            <a:tailEnd/>
          </a:ln>
        </p:spPr>
        <p:txBody>
          <a:bodyPr wrap="none">
            <a:spAutoFit/>
          </a:bodyPr>
          <a:lstStyle/>
          <a:p>
            <a:r>
              <a:rPr lang="en-US" sz="1200" dirty="0">
                <a:latin typeface="Arial" panose="020B0604020202020204" pitchFamily="34" charset="0"/>
                <a:cs typeface="Arial" panose="020B0604020202020204" pitchFamily="34" charset="0"/>
              </a:rPr>
              <a:t>Source:  http://www.mergerwatch.org/ec-in-the-er/</a:t>
            </a:r>
          </a:p>
        </p:txBody>
      </p:sp>
      <p:pic>
        <p:nvPicPr>
          <p:cNvPr id="47109" name="Picture 3"/>
          <p:cNvPicPr>
            <a:picLocks noChangeAspect="1" noChangeArrowheads="1"/>
          </p:cNvPicPr>
          <p:nvPr/>
        </p:nvPicPr>
        <p:blipFill>
          <a:blip r:embed="rId3" cstate="print"/>
          <a:srcRect/>
          <a:stretch>
            <a:fillRect/>
          </a:stretch>
        </p:blipFill>
        <p:spPr bwMode="auto">
          <a:xfrm>
            <a:off x="8546892" y="4038600"/>
            <a:ext cx="1828800" cy="1828800"/>
          </a:xfrm>
          <a:prstGeom prst="rect">
            <a:avLst/>
          </a:prstGeom>
          <a:noFill/>
          <a:ln w="9525">
            <a:noFill/>
            <a:miter lim="800000"/>
            <a:headEnd/>
            <a:tailEnd/>
          </a:ln>
        </p:spPr>
      </p:pic>
      <p:pic>
        <p:nvPicPr>
          <p:cNvPr id="47110" name="Picture 4"/>
          <p:cNvPicPr>
            <a:picLocks noChangeAspect="1" noChangeArrowheads="1"/>
          </p:cNvPicPr>
          <p:nvPr/>
        </p:nvPicPr>
        <p:blipFill>
          <a:blip r:embed="rId4" cstate="print"/>
          <a:srcRect/>
          <a:stretch>
            <a:fillRect/>
          </a:stretch>
        </p:blipFill>
        <p:spPr bwMode="auto">
          <a:xfrm>
            <a:off x="3945580" y="4343400"/>
            <a:ext cx="4038600" cy="1219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309" y="770912"/>
            <a:ext cx="5442028" cy="1491026"/>
          </a:xfrm>
        </p:spPr>
        <p:txBody>
          <a:bodyPr/>
          <a:lstStyle/>
          <a:p>
            <a:r>
              <a:rPr lang="en-US" sz="4400" dirty="0">
                <a:solidFill>
                  <a:schemeClr val="accent1"/>
                </a:solidFill>
              </a:rPr>
              <a:t>Sample Questions</a:t>
            </a:r>
          </a:p>
        </p:txBody>
      </p:sp>
      <p:sp>
        <p:nvSpPr>
          <p:cNvPr id="3" name="Content Placeholder 2"/>
          <p:cNvSpPr>
            <a:spLocks noGrp="1"/>
          </p:cNvSpPr>
          <p:nvPr>
            <p:ph sz="quarter" idx="10"/>
          </p:nvPr>
        </p:nvSpPr>
        <p:spPr>
          <a:xfrm>
            <a:off x="3700309" y="2101517"/>
            <a:ext cx="7513122" cy="4267200"/>
          </a:xfrm>
        </p:spPr>
        <p:txBody>
          <a:bodyPr/>
          <a:lstStyle/>
          <a:p>
            <a:endParaRPr lang="en-US" dirty="0"/>
          </a:p>
          <a:p>
            <a:r>
              <a:rPr lang="en-US" dirty="0"/>
              <a:t>Was the sex you had something you wanted to do? </a:t>
            </a:r>
          </a:p>
          <a:p>
            <a:endParaRPr lang="en-US" dirty="0"/>
          </a:p>
          <a:p>
            <a:r>
              <a:rPr lang="en-US" dirty="0"/>
              <a:t>Are you at all concerned that a partner may be trying to get you pregnant when you don’t want to be? </a:t>
            </a:r>
          </a:p>
          <a:p>
            <a:endParaRPr lang="en-US" dirty="0"/>
          </a:p>
          <a:p>
            <a:r>
              <a:rPr lang="en-US" dirty="0"/>
              <a:t>Sometimes women have to worry about someone else finding their emergency contraception and throwing it away. If that is an issue for you, you might want to think about some other forms of birth control.</a:t>
            </a:r>
          </a:p>
          <a:p>
            <a:pPr lvl="2"/>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EABA9B0-21F5-B24E-BB54-B9CE46483295}"/>
              </a:ext>
            </a:extLst>
          </p:cNvPr>
          <p:cNvSpPr>
            <a:spLocks noGrp="1"/>
          </p:cNvSpPr>
          <p:nvPr>
            <p:ph type="title"/>
          </p:nvPr>
        </p:nvSpPr>
        <p:spPr>
          <a:xfrm>
            <a:off x="3867912" y="3416967"/>
            <a:ext cx="7315200" cy="1585923"/>
          </a:xfrm>
        </p:spPr>
        <p:txBody>
          <a:bodyPr>
            <a:normAutofit/>
          </a:bodyPr>
          <a:lstStyle/>
          <a:p>
            <a:r>
              <a:rPr lang="en-US" sz="7200" dirty="0"/>
              <a:t>Quick Start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DBDBFD-1C38-BE46-AC91-51456A322CFF}"/>
              </a:ext>
            </a:extLst>
          </p:cNvPr>
          <p:cNvSpPr>
            <a:spLocks noGrp="1"/>
          </p:cNvSpPr>
          <p:nvPr>
            <p:ph sz="quarter" idx="12"/>
          </p:nvPr>
        </p:nvSpPr>
        <p:spPr>
          <a:xfrm>
            <a:off x="1080252" y="887915"/>
            <a:ext cx="7976133" cy="903833"/>
          </a:xfrm>
        </p:spPr>
        <p:txBody>
          <a:bodyPr>
            <a:normAutofit/>
          </a:bodyPr>
          <a:lstStyle/>
          <a:p>
            <a:r>
              <a:rPr lang="en-US" dirty="0"/>
              <a:t>Starting Contraception After LNG EC</a:t>
            </a:r>
          </a:p>
        </p:txBody>
      </p:sp>
      <p:sp>
        <p:nvSpPr>
          <p:cNvPr id="5" name="TextBox 4"/>
          <p:cNvSpPr txBox="1">
            <a:spLocks noChangeArrowheads="1"/>
          </p:cNvSpPr>
          <p:nvPr/>
        </p:nvSpPr>
        <p:spPr bwMode="auto">
          <a:xfrm>
            <a:off x="1905000" y="1905001"/>
            <a:ext cx="2895600" cy="830997"/>
          </a:xfrm>
          <a:prstGeom prst="rect">
            <a:avLst/>
          </a:prstGeom>
          <a:solidFill>
            <a:schemeClr val="accent2">
              <a:lumMod val="60000"/>
              <a:lumOff val="40000"/>
            </a:schemeClr>
          </a:solidFill>
          <a:ln w="9525">
            <a:no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rPr>
              <a:t>COCs/Progestin-only Pills</a:t>
            </a:r>
          </a:p>
        </p:txBody>
      </p:sp>
      <p:sp>
        <p:nvSpPr>
          <p:cNvPr id="6" name="TextBox 5"/>
          <p:cNvSpPr txBox="1">
            <a:spLocks noChangeArrowheads="1"/>
          </p:cNvSpPr>
          <p:nvPr/>
        </p:nvSpPr>
        <p:spPr bwMode="auto">
          <a:xfrm>
            <a:off x="5791200" y="2057401"/>
            <a:ext cx="4648200" cy="461665"/>
          </a:xfrm>
          <a:prstGeom prst="rect">
            <a:avLst/>
          </a:prstGeom>
          <a:solidFill>
            <a:schemeClr val="accent4"/>
          </a:solidFill>
          <a:ln w="9525">
            <a:noFill/>
            <a:miter lim="800000"/>
            <a:headEnd/>
            <a:tailEnd/>
          </a:ln>
        </p:spPr>
        <p:txBody>
          <a:bodyPr wrap="square">
            <a:spAutoFit/>
          </a:bodyPr>
          <a:lstStyle/>
          <a:p>
            <a:r>
              <a:rPr lang="en-US" sz="2400" dirty="0">
                <a:solidFill>
                  <a:srgbClr val="F8F8F8"/>
                </a:solidFill>
                <a:latin typeface="Arial" panose="020B0604020202020204" pitchFamily="34" charset="0"/>
                <a:cs typeface="Arial" panose="020B0604020202020204" pitchFamily="34" charset="0"/>
              </a:rPr>
              <a:t>Start </a:t>
            </a:r>
            <a:r>
              <a:rPr lang="en-US" sz="2400" i="1" dirty="0">
                <a:solidFill>
                  <a:srgbClr val="F8F8F8"/>
                </a:solidFill>
                <a:latin typeface="Arial" panose="020B0604020202020204" pitchFamily="34" charset="0"/>
                <a:cs typeface="Arial" panose="020B0604020202020204" pitchFamily="34" charset="0"/>
              </a:rPr>
              <a:t>immediately </a:t>
            </a:r>
            <a:r>
              <a:rPr lang="en-US" sz="2400" dirty="0">
                <a:solidFill>
                  <a:srgbClr val="F8F8F8"/>
                </a:solidFill>
                <a:latin typeface="Arial" panose="020B0604020202020204" pitchFamily="34" charset="0"/>
                <a:cs typeface="Arial" panose="020B0604020202020204" pitchFamily="34" charset="0"/>
              </a:rPr>
              <a:t>after taking EC</a:t>
            </a:r>
          </a:p>
        </p:txBody>
      </p:sp>
      <p:sp>
        <p:nvSpPr>
          <p:cNvPr id="8" name="TextBox 7"/>
          <p:cNvSpPr txBox="1">
            <a:spLocks noChangeArrowheads="1"/>
          </p:cNvSpPr>
          <p:nvPr/>
        </p:nvSpPr>
        <p:spPr bwMode="auto">
          <a:xfrm>
            <a:off x="5791200" y="4419601"/>
            <a:ext cx="4724400" cy="461665"/>
          </a:xfrm>
          <a:prstGeom prst="rect">
            <a:avLst/>
          </a:prstGeom>
          <a:solidFill>
            <a:schemeClr val="accent4"/>
          </a:solidFill>
          <a:ln w="9525">
            <a:noFill/>
            <a:miter lim="800000"/>
            <a:headEnd/>
            <a:tailEnd/>
          </a:ln>
        </p:spPr>
        <p:txBody>
          <a:bodyPr wrap="square">
            <a:spAutoFit/>
          </a:bodyPr>
          <a:lstStyle/>
          <a:p>
            <a:r>
              <a:rPr lang="en-US" sz="2400" dirty="0">
                <a:solidFill>
                  <a:srgbClr val="F8F8F8"/>
                </a:solidFill>
                <a:latin typeface="Arial" panose="020B0604020202020204" pitchFamily="34" charset="0"/>
                <a:cs typeface="Arial" panose="020B0604020202020204" pitchFamily="34" charset="0"/>
              </a:rPr>
              <a:t>Start </a:t>
            </a:r>
            <a:r>
              <a:rPr lang="en-US" sz="2400" i="1" dirty="0">
                <a:solidFill>
                  <a:srgbClr val="F8F8F8"/>
                </a:solidFill>
                <a:latin typeface="Arial" panose="020B0604020202020204" pitchFamily="34" charset="0"/>
                <a:cs typeface="Arial" panose="020B0604020202020204" pitchFamily="34" charset="0"/>
              </a:rPr>
              <a:t>immediately </a:t>
            </a:r>
            <a:r>
              <a:rPr lang="en-US" sz="2400" dirty="0">
                <a:solidFill>
                  <a:srgbClr val="F8F8F8"/>
                </a:solidFill>
                <a:latin typeface="Arial" panose="020B0604020202020204" pitchFamily="34" charset="0"/>
                <a:cs typeface="Arial" panose="020B0604020202020204" pitchFamily="34" charset="0"/>
              </a:rPr>
              <a:t>after taking EC</a:t>
            </a:r>
          </a:p>
        </p:txBody>
      </p:sp>
      <p:sp>
        <p:nvSpPr>
          <p:cNvPr id="11" name="TextBox 10"/>
          <p:cNvSpPr txBox="1">
            <a:spLocks noChangeArrowheads="1"/>
          </p:cNvSpPr>
          <p:nvPr/>
        </p:nvSpPr>
        <p:spPr bwMode="auto">
          <a:xfrm>
            <a:off x="1981200" y="4267201"/>
            <a:ext cx="2895600" cy="830997"/>
          </a:xfrm>
          <a:prstGeom prst="rect">
            <a:avLst/>
          </a:prstGeom>
          <a:solidFill>
            <a:schemeClr val="accent2">
              <a:lumMod val="60000"/>
              <a:lumOff val="40000"/>
            </a:schemeClr>
          </a:solidFill>
          <a:ln w="9525">
            <a:noFill/>
            <a:miter lim="800000"/>
            <a:headEnd/>
            <a:tailEnd/>
          </a:ln>
          <a:effectLst>
            <a:outerShdw blurRad="63500" dist="23000" dir="5400000" rotWithShape="0">
              <a:srgbClr val="000000">
                <a:alpha val="34999"/>
              </a:srgbClr>
            </a:outerShdw>
          </a:effectLst>
        </p:spPr>
        <p:txBody>
          <a:bodyPr wrap="square">
            <a:spAutoFit/>
          </a:bodyPr>
          <a:lstStyle/>
          <a:p>
            <a:pPr algn="ctr">
              <a:defRPr/>
            </a:pPr>
            <a:r>
              <a:rPr lang="en-US" sz="2400" dirty="0">
                <a:solidFill>
                  <a:srgbClr val="FFFFFF"/>
                </a:solidFill>
              </a:rPr>
              <a:t>DMPA/Implants/</a:t>
            </a:r>
          </a:p>
          <a:p>
            <a:pPr algn="ctr">
              <a:defRPr/>
            </a:pPr>
            <a:r>
              <a:rPr lang="en-US" sz="2400" dirty="0">
                <a:solidFill>
                  <a:srgbClr val="FFFFFF"/>
                </a:solidFill>
              </a:rPr>
              <a:t>IUCs</a:t>
            </a:r>
          </a:p>
        </p:txBody>
      </p:sp>
      <p:sp>
        <p:nvSpPr>
          <p:cNvPr id="12" name="TextBox 11"/>
          <p:cNvSpPr txBox="1">
            <a:spLocks noChangeArrowheads="1"/>
          </p:cNvSpPr>
          <p:nvPr/>
        </p:nvSpPr>
        <p:spPr bwMode="auto">
          <a:xfrm>
            <a:off x="5715000" y="3276601"/>
            <a:ext cx="4724400" cy="461665"/>
          </a:xfrm>
          <a:prstGeom prst="rect">
            <a:avLst/>
          </a:prstGeom>
          <a:solidFill>
            <a:schemeClr val="accent4"/>
          </a:solidFill>
          <a:ln w="9525">
            <a:noFill/>
            <a:miter lim="800000"/>
            <a:headEnd/>
            <a:tailEnd/>
          </a:ln>
        </p:spPr>
        <p:txBody>
          <a:bodyPr wrap="square">
            <a:spAutoFit/>
          </a:bodyPr>
          <a:lstStyle/>
          <a:p>
            <a:r>
              <a:rPr lang="en-US" sz="2400" dirty="0">
                <a:solidFill>
                  <a:srgbClr val="F8F8F8"/>
                </a:solidFill>
                <a:latin typeface="Arial" panose="020B0604020202020204" pitchFamily="34" charset="0"/>
                <a:cs typeface="Arial" panose="020B0604020202020204" pitchFamily="34" charset="0"/>
              </a:rPr>
              <a:t>Start </a:t>
            </a:r>
            <a:r>
              <a:rPr lang="en-US" sz="2400" i="1" dirty="0">
                <a:solidFill>
                  <a:srgbClr val="F8F8F8"/>
                </a:solidFill>
                <a:latin typeface="Arial" panose="020B0604020202020204" pitchFamily="34" charset="0"/>
                <a:cs typeface="Arial" panose="020B0604020202020204" pitchFamily="34" charset="0"/>
              </a:rPr>
              <a:t>immediately </a:t>
            </a:r>
            <a:r>
              <a:rPr lang="en-US" sz="2400" dirty="0">
                <a:solidFill>
                  <a:srgbClr val="F8F8F8"/>
                </a:solidFill>
                <a:latin typeface="Arial" panose="020B0604020202020204" pitchFamily="34" charset="0"/>
                <a:cs typeface="Arial" panose="020B0604020202020204" pitchFamily="34" charset="0"/>
              </a:rPr>
              <a:t>after taking EC</a:t>
            </a:r>
          </a:p>
        </p:txBody>
      </p:sp>
      <p:cxnSp>
        <p:nvCxnSpPr>
          <p:cNvPr id="16" name="Straight Arrow Connector 15"/>
          <p:cNvCxnSpPr/>
          <p:nvPr/>
        </p:nvCxnSpPr>
        <p:spPr>
          <a:xfrm>
            <a:off x="4953000" y="2286000"/>
            <a:ext cx="7620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29200" y="4648200"/>
            <a:ext cx="6096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1981200" y="3276601"/>
            <a:ext cx="2895600" cy="461665"/>
          </a:xfrm>
          <a:prstGeom prst="rect">
            <a:avLst/>
          </a:prstGeom>
          <a:solidFill>
            <a:schemeClr val="accent2">
              <a:lumMod val="60000"/>
              <a:lumOff val="40000"/>
            </a:schemeClr>
          </a:solidFill>
          <a:ln w="9525">
            <a:no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rPr>
              <a:t>Vaginal Ring/Patch</a:t>
            </a:r>
          </a:p>
        </p:txBody>
      </p:sp>
      <p:cxnSp>
        <p:nvCxnSpPr>
          <p:cNvPr id="15" name="Straight Arrow Connector 14"/>
          <p:cNvCxnSpPr/>
          <p:nvPr/>
        </p:nvCxnSpPr>
        <p:spPr>
          <a:xfrm>
            <a:off x="5029200" y="3505200"/>
            <a:ext cx="6096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67000" y="5410200"/>
            <a:ext cx="8001000" cy="369332"/>
          </a:xfrm>
          <a:prstGeom prst="rect">
            <a:avLst/>
          </a:prstGeom>
          <a:noFill/>
        </p:spPr>
        <p:txBody>
          <a:bodyPr wrap="square" rtlCol="0">
            <a:spAutoFit/>
          </a:bodyPr>
          <a:lstStyle/>
          <a:p>
            <a:r>
              <a:rPr lang="en-US" b="1" dirty="0">
                <a:latin typeface="Adobe Garamond Pro"/>
              </a:rPr>
              <a:t>*With ALL methods: abstain/use back-up protection for first </a:t>
            </a:r>
            <a:r>
              <a:rPr lang="en-US" b="1" u="sng" dirty="0">
                <a:latin typeface="Adobe Garamond Pro"/>
              </a:rPr>
              <a:t>7 days </a:t>
            </a:r>
          </a:p>
        </p:txBody>
      </p:sp>
      <p:sp>
        <p:nvSpPr>
          <p:cNvPr id="20" name="TextBox 19"/>
          <p:cNvSpPr txBox="1"/>
          <p:nvPr/>
        </p:nvSpPr>
        <p:spPr>
          <a:xfrm>
            <a:off x="2743200" y="6172200"/>
            <a:ext cx="7162800" cy="523220"/>
          </a:xfrm>
          <a:prstGeom prst="rect">
            <a:avLst/>
          </a:prstGeom>
          <a:noFill/>
        </p:spPr>
        <p:txBody>
          <a:bodyPr wrap="square" rtlCol="0">
            <a:spAutoFit/>
          </a:bodyPr>
          <a:lstStyle/>
          <a:p>
            <a:pPr algn="ctr"/>
            <a:r>
              <a:rPr lang="en-US" sz="1400" dirty="0">
                <a:latin typeface="Adobe Garamond Pro" panose="02020502060506020403" pitchFamily="18" charset="0"/>
                <a:cs typeface="Arial"/>
              </a:rPr>
              <a:t>**After taking </a:t>
            </a:r>
            <a:r>
              <a:rPr lang="en-US" sz="1400" dirty="0" err="1">
                <a:latin typeface="Adobe Garamond Pro" panose="02020502060506020403" pitchFamily="18" charset="0"/>
                <a:cs typeface="Arial"/>
              </a:rPr>
              <a:t>ella</a:t>
            </a:r>
            <a:r>
              <a:rPr lang="en-US" sz="1400" dirty="0">
                <a:latin typeface="Adobe Garamond Pro" panose="02020502060506020403" pitchFamily="18" charset="0"/>
                <a:cs typeface="Arial"/>
              </a:rPr>
              <a:t>: Can start contraception immediately; </a:t>
            </a:r>
            <a:br>
              <a:rPr lang="en-US" sz="1400" dirty="0">
                <a:latin typeface="Adobe Garamond Pro" panose="02020502060506020403" pitchFamily="18" charset="0"/>
                <a:cs typeface="Arial"/>
              </a:rPr>
            </a:br>
            <a:r>
              <a:rPr lang="en-US" sz="1400" dirty="0">
                <a:latin typeface="Adobe Garamond Pro" panose="02020502060506020403" pitchFamily="18" charset="0"/>
                <a:cs typeface="Arial"/>
              </a:rPr>
              <a:t>Abstain/Use Back-Up protection for first </a:t>
            </a:r>
            <a:r>
              <a:rPr lang="en-US" sz="1400" u="sng" dirty="0">
                <a:latin typeface="Adobe Garamond Pro" panose="02020502060506020403" pitchFamily="18" charset="0"/>
                <a:cs typeface="Arial"/>
              </a:rPr>
              <a:t>2 weeks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sz="half" idx="2"/>
          </p:nvPr>
        </p:nvSpPr>
        <p:spPr>
          <a:xfrm>
            <a:off x="4336368" y="1953128"/>
            <a:ext cx="5946621" cy="4525963"/>
          </a:xfrm>
        </p:spPr>
        <p:txBody>
          <a:bodyPr>
            <a:normAutofit/>
          </a:bodyPr>
          <a:lstStyle/>
          <a:p>
            <a:r>
              <a:rPr lang="en-US" sz="2800" dirty="0"/>
              <a:t>Sophie has private health insurance and wants to know if it covers the IUD.</a:t>
            </a:r>
          </a:p>
          <a:p>
            <a:endParaRPr lang="en-US" sz="2800" dirty="0"/>
          </a:p>
          <a:p>
            <a:r>
              <a:rPr lang="en-US" sz="2800" dirty="0"/>
              <a:t>How would you respond to her questions?</a:t>
            </a:r>
          </a:p>
          <a:p>
            <a:endParaRPr lang="en-US" sz="2800" dirty="0"/>
          </a:p>
          <a:p>
            <a:endParaRPr lang="en-US" sz="2800" dirty="0"/>
          </a:p>
        </p:txBody>
      </p:sp>
      <p:sp>
        <p:nvSpPr>
          <p:cNvPr id="2" name="Title 1">
            <a:extLst>
              <a:ext uri="{FF2B5EF4-FFF2-40B4-BE49-F238E27FC236}">
                <a16:creationId xmlns:a16="http://schemas.microsoft.com/office/drawing/2014/main" xmlns="" id="{A9E0BE81-6476-2B4F-8CC9-5B6BE9EDCFBE}"/>
              </a:ext>
            </a:extLst>
          </p:cNvPr>
          <p:cNvSpPr>
            <a:spLocks noGrp="1"/>
          </p:cNvSpPr>
          <p:nvPr>
            <p:ph type="title"/>
          </p:nvPr>
        </p:nvSpPr>
        <p:spPr/>
        <p:txBody>
          <a:bodyPr/>
          <a:lstStyle/>
          <a:p>
            <a:endParaRPr lang="en-US"/>
          </a:p>
        </p:txBody>
      </p:sp>
      <p:sp>
        <p:nvSpPr>
          <p:cNvPr id="11" name="Title 2">
            <a:extLst>
              <a:ext uri="{FF2B5EF4-FFF2-40B4-BE49-F238E27FC236}">
                <a16:creationId xmlns:a16="http://schemas.microsoft.com/office/drawing/2014/main" xmlns="" id="{45FBBAA9-FE97-2644-87AB-A246EF2AE98D}"/>
              </a:ext>
            </a:extLst>
          </p:cNvPr>
          <p:cNvSpPr txBox="1">
            <a:spLocks/>
          </p:cNvSpPr>
          <p:nvPr/>
        </p:nvSpPr>
        <p:spPr>
          <a:xfrm>
            <a:off x="4336368" y="1233680"/>
            <a:ext cx="2964873" cy="956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spc="-60" baseline="0">
                <a:solidFill>
                  <a:srgbClr val="FFFFFF"/>
                </a:solidFill>
                <a:latin typeface="Times New Roman" panose="02020603050405020304" pitchFamily="18" charset="0"/>
                <a:ea typeface="Times New Roman" charset="0"/>
                <a:cs typeface="Times New Roman" panose="02020603050405020304" pitchFamily="18" charset="0"/>
              </a:defRPr>
            </a:lvl1pPr>
          </a:lstStyle>
          <a:p>
            <a:r>
              <a:rPr lang="en-US" dirty="0">
                <a:solidFill>
                  <a:schemeClr val="accent1"/>
                </a:solidFill>
              </a:rPr>
              <a:t>Case: Sophie</a:t>
            </a:r>
          </a:p>
        </p:txBody>
      </p:sp>
      <p:pic>
        <p:nvPicPr>
          <p:cNvPr id="13" name="Picture 2">
            <a:extLst>
              <a:ext uri="{FF2B5EF4-FFF2-40B4-BE49-F238E27FC236}">
                <a16:creationId xmlns:a16="http://schemas.microsoft.com/office/drawing/2014/main" xmlns="" id="{EA590C7F-F454-8D45-A9D6-18CD30CDDF68}"/>
              </a:ext>
            </a:extLst>
          </p:cNvPr>
          <p:cNvPicPr>
            <a:picLocks noChangeAspect="1" noChangeArrowheads="1"/>
          </p:cNvPicPr>
          <p:nvPr/>
        </p:nvPicPr>
        <p:blipFill>
          <a:blip r:embed="rId2" cstate="print"/>
          <a:srcRect/>
          <a:stretch>
            <a:fillRect/>
          </a:stretch>
        </p:blipFill>
        <p:spPr bwMode="auto">
          <a:xfrm>
            <a:off x="0" y="720332"/>
            <a:ext cx="3687802" cy="540583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EB813-9003-3942-8107-5A9FBA916CF2}"/>
              </a:ext>
            </a:extLst>
          </p:cNvPr>
          <p:cNvSpPr>
            <a:spLocks noGrp="1"/>
          </p:cNvSpPr>
          <p:nvPr>
            <p:ph type="title"/>
          </p:nvPr>
        </p:nvSpPr>
        <p:spPr>
          <a:xfrm>
            <a:off x="4012291" y="2212849"/>
            <a:ext cx="7315200" cy="3255264"/>
          </a:xfrm>
        </p:spPr>
        <p:txBody>
          <a:bodyPr>
            <a:normAutofit/>
          </a:bodyPr>
          <a:lstStyle/>
          <a:p>
            <a:r>
              <a:rPr lang="en-US" sz="6600" dirty="0"/>
              <a:t>Health Insurance Coverage and EC</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Affordable Care Act (ACA): </a:t>
            </a:r>
            <a:br>
              <a:rPr lang="en-US" dirty="0"/>
            </a:br>
            <a:r>
              <a:rPr lang="en-US" dirty="0"/>
              <a:t>August 2012</a:t>
            </a:r>
          </a:p>
        </p:txBody>
      </p:sp>
      <p:sp>
        <p:nvSpPr>
          <p:cNvPr id="56323" name="Rectangle 3"/>
          <p:cNvSpPr>
            <a:spLocks noGrp="1" noChangeArrowheads="1"/>
          </p:cNvSpPr>
          <p:nvPr>
            <p:ph sz="quarter" idx="10"/>
          </p:nvPr>
        </p:nvSpPr>
        <p:spPr/>
        <p:txBody>
          <a:bodyPr/>
          <a:lstStyle/>
          <a:p>
            <a:endParaRPr lang="en-US" dirty="0"/>
          </a:p>
          <a:p>
            <a:r>
              <a:rPr lang="en-US" dirty="0"/>
              <a:t>New health plans must provide contraceptives and contraceptive counseling without a co-pay</a:t>
            </a:r>
          </a:p>
          <a:p>
            <a:r>
              <a:rPr lang="en-US" dirty="0"/>
              <a:t>For many plans, this new benefit starts January 1, 2013; for others it may not be until “new” changes are made</a:t>
            </a:r>
          </a:p>
          <a:p>
            <a:r>
              <a:rPr lang="en-US" dirty="0"/>
              <a:t>Guidelines are unclear about coverage of generic versus brand name products and how to implement over time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2"/>
          <p:cNvSpPr>
            <a:spLocks noGrp="1"/>
          </p:cNvSpPr>
          <p:nvPr>
            <p:ph type="title"/>
          </p:nvPr>
        </p:nvSpPr>
        <p:spPr/>
        <p:txBody>
          <a:bodyPr/>
          <a:lstStyle/>
          <a:p>
            <a:r>
              <a:rPr lang="en-US" dirty="0"/>
              <a:t>Things to Know About the ACA and EC</a:t>
            </a:r>
          </a:p>
        </p:txBody>
      </p:sp>
      <p:sp>
        <p:nvSpPr>
          <p:cNvPr id="57346" name="Content Placeholder 1"/>
          <p:cNvSpPr>
            <a:spLocks noGrp="1"/>
          </p:cNvSpPr>
          <p:nvPr>
            <p:ph sz="quarter" idx="10"/>
          </p:nvPr>
        </p:nvSpPr>
        <p:spPr/>
        <p:txBody>
          <a:bodyPr>
            <a:normAutofit/>
          </a:bodyPr>
          <a:lstStyle/>
          <a:p>
            <a:endParaRPr lang="en-US" sz="2800" dirty="0"/>
          </a:p>
          <a:p>
            <a:r>
              <a:rPr lang="en-US" sz="2800" dirty="0"/>
              <a:t>All FDA-approved birth control methods should be covered without a co-pay </a:t>
            </a:r>
          </a:p>
          <a:p>
            <a:pPr lvl="1"/>
            <a:r>
              <a:rPr lang="en-US" sz="2400" dirty="0">
                <a:latin typeface="Arial" panose="020B0604020202020204" pitchFamily="34" charset="0"/>
                <a:cs typeface="Arial" panose="020B0604020202020204" pitchFamily="34" charset="0"/>
              </a:rPr>
              <a:t>Unclear if every brand of EC will be covered </a:t>
            </a:r>
          </a:p>
          <a:p>
            <a:pPr lvl="1"/>
            <a:r>
              <a:rPr lang="en-US" sz="2400" dirty="0">
                <a:latin typeface="Arial" panose="020B0604020202020204" pitchFamily="34" charset="0"/>
                <a:cs typeface="Arial" panose="020B0604020202020204" pitchFamily="34" charset="0"/>
              </a:rPr>
              <a:t>No FDA guidelines about limitation regarding how many times EC is covered in one year/month?</a:t>
            </a:r>
          </a:p>
          <a:p>
            <a:pPr lvl="1"/>
            <a:r>
              <a:rPr lang="en-US" sz="2400" dirty="0">
                <a:latin typeface="Arial" panose="020B0604020202020204" pitchFamily="34" charset="0"/>
                <a:cs typeface="Arial" panose="020B0604020202020204" pitchFamily="34" charset="0"/>
              </a:rPr>
              <a:t>More guidance needed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p:txBody>
          <a:bodyPr/>
          <a:lstStyle/>
          <a:p>
            <a:r>
              <a:rPr lang="en-US"/>
              <a:t>ACA: Contraceptive Coverage</a:t>
            </a:r>
            <a:endParaRPr lang="en-US" dirty="0"/>
          </a:p>
        </p:txBody>
      </p:sp>
      <p:sp>
        <p:nvSpPr>
          <p:cNvPr id="58370" name="Content Placeholder 1"/>
          <p:cNvSpPr>
            <a:spLocks noGrp="1"/>
          </p:cNvSpPr>
          <p:nvPr>
            <p:ph sz="quarter" idx="10"/>
          </p:nvPr>
        </p:nvSpPr>
        <p:spPr>
          <a:xfrm>
            <a:off x="3876773" y="1760622"/>
            <a:ext cx="7513122" cy="2233863"/>
          </a:xfrm>
        </p:spPr>
        <p:txBody>
          <a:bodyPr>
            <a:normAutofit/>
          </a:bodyPr>
          <a:lstStyle/>
          <a:p>
            <a:endParaRPr lang="en-US" sz="2800" dirty="0"/>
          </a:p>
          <a:p>
            <a:r>
              <a:rPr lang="en-US" sz="2800" dirty="0"/>
              <a:t>Has potential to eliminate cost barriers for highly effective/more expensive EC methods</a:t>
            </a:r>
          </a:p>
          <a:p>
            <a:pPr lvl="1"/>
            <a:r>
              <a:rPr lang="en-US" sz="2400" dirty="0"/>
              <a:t> e.g., </a:t>
            </a:r>
            <a:r>
              <a:rPr lang="en-US" sz="2400" dirty="0" err="1"/>
              <a:t>ella</a:t>
            </a:r>
            <a:r>
              <a:rPr lang="en-US" sz="2400" dirty="0"/>
              <a:t>® and the copper IUD</a:t>
            </a:r>
          </a:p>
          <a:p>
            <a:pPr lvl="1"/>
            <a:endParaRPr lang="en-US" sz="2400" dirty="0"/>
          </a:p>
          <a:p>
            <a:endParaRPr lang="en-US" sz="2800" dirty="0"/>
          </a:p>
        </p:txBody>
      </p:sp>
      <p:pic>
        <p:nvPicPr>
          <p:cNvPr id="58372" name="Picture 8"/>
          <p:cNvPicPr>
            <a:picLocks noChangeAspect="1" noChangeArrowheads="1"/>
          </p:cNvPicPr>
          <p:nvPr/>
        </p:nvPicPr>
        <p:blipFill>
          <a:blip r:embed="rId2" cstate="print"/>
          <a:srcRect/>
          <a:stretch>
            <a:fillRect/>
          </a:stretch>
        </p:blipFill>
        <p:spPr bwMode="auto">
          <a:xfrm>
            <a:off x="7948865" y="3591420"/>
            <a:ext cx="1770063" cy="2133600"/>
          </a:xfrm>
          <a:prstGeom prst="rect">
            <a:avLst/>
          </a:prstGeom>
          <a:noFill/>
          <a:ln w="9525">
            <a:noFill/>
            <a:miter lim="800000"/>
            <a:headEnd/>
            <a:tailEnd/>
          </a:ln>
        </p:spPr>
      </p:pic>
      <p:pic>
        <p:nvPicPr>
          <p:cNvPr id="58373" name="Content Placeholder 4" descr="Picture1.png"/>
          <p:cNvPicPr>
            <a:picLocks noChangeAspect="1"/>
          </p:cNvPicPr>
          <p:nvPr/>
        </p:nvPicPr>
        <p:blipFill>
          <a:blip r:embed="rId3" cstate="print"/>
          <a:srcRect/>
          <a:stretch>
            <a:fillRect/>
          </a:stretch>
        </p:blipFill>
        <p:spPr bwMode="auto">
          <a:xfrm>
            <a:off x="3989388" y="3593432"/>
            <a:ext cx="2868613" cy="19812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a:spLocks noGrp="1"/>
          </p:cNvSpPr>
          <p:nvPr>
            <p:ph type="title"/>
          </p:nvPr>
        </p:nvSpPr>
        <p:spPr>
          <a:xfrm>
            <a:off x="170213" y="1033153"/>
            <a:ext cx="3246755" cy="4916384"/>
          </a:xfrm>
        </p:spPr>
        <p:txBody>
          <a:bodyPr>
            <a:normAutofit/>
          </a:bodyPr>
          <a:lstStyle/>
          <a:p>
            <a:r>
              <a:rPr lang="en-US" dirty="0"/>
              <a:t>What Questions Should You Ask Your </a:t>
            </a:r>
            <a:br>
              <a:rPr lang="en-US" dirty="0"/>
            </a:br>
            <a:r>
              <a:rPr lang="en-US" dirty="0"/>
              <a:t>Health Insurance?</a:t>
            </a:r>
          </a:p>
        </p:txBody>
      </p:sp>
      <p:sp>
        <p:nvSpPr>
          <p:cNvPr id="59394" name="Content Placeholder 1"/>
          <p:cNvSpPr>
            <a:spLocks noGrp="1"/>
          </p:cNvSpPr>
          <p:nvPr>
            <p:ph sz="half" idx="2"/>
          </p:nvPr>
        </p:nvSpPr>
        <p:spPr>
          <a:xfrm>
            <a:off x="7849590" y="1504305"/>
            <a:ext cx="3732810" cy="4525963"/>
          </a:xfrm>
        </p:spPr>
        <p:txBody>
          <a:bodyPr/>
          <a:lstStyle/>
          <a:p>
            <a:r>
              <a:rPr lang="en-US" dirty="0"/>
              <a:t>State that you’re aware of the new contraceptive coverage with ACA</a:t>
            </a:r>
          </a:p>
          <a:p>
            <a:endParaRPr lang="en-US" dirty="0"/>
          </a:p>
          <a:p>
            <a:r>
              <a:rPr lang="en-US" dirty="0"/>
              <a:t>Ask when your plan year or policy year starts</a:t>
            </a:r>
          </a:p>
          <a:p>
            <a:endParaRPr lang="en-US" dirty="0"/>
          </a:p>
          <a:p>
            <a:r>
              <a:rPr lang="en-US" dirty="0"/>
              <a:t>Ask whether your plan is “grandfathered” under the health care law</a:t>
            </a:r>
          </a:p>
        </p:txBody>
      </p:sp>
      <p:pic>
        <p:nvPicPr>
          <p:cNvPr id="59396" name="Picture 2"/>
          <p:cNvPicPr>
            <a:picLocks noChangeAspect="1" noChangeArrowheads="1"/>
          </p:cNvPicPr>
          <p:nvPr/>
        </p:nvPicPr>
        <p:blipFill>
          <a:blip r:embed="rId3" cstate="print"/>
          <a:srcRect/>
          <a:stretch>
            <a:fillRect/>
          </a:stretch>
        </p:blipFill>
        <p:spPr bwMode="auto">
          <a:xfrm>
            <a:off x="3685327" y="1033153"/>
            <a:ext cx="4164263" cy="499711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r>
              <a:rPr lang="en-US" dirty="0"/>
              <a:t>Human Error</a:t>
            </a:r>
          </a:p>
        </p:txBody>
      </p:sp>
      <p:sp>
        <p:nvSpPr>
          <p:cNvPr id="16387" name="Rectangle 5"/>
          <p:cNvSpPr>
            <a:spLocks noGrp="1" noChangeArrowheads="1"/>
          </p:cNvSpPr>
          <p:nvPr>
            <p:ph sz="quarter" idx="10"/>
          </p:nvPr>
        </p:nvSpPr>
        <p:spPr>
          <a:xfrm>
            <a:off x="3764478" y="1295400"/>
            <a:ext cx="7513122" cy="3894117"/>
          </a:xfrm>
        </p:spPr>
        <p:txBody>
          <a:bodyPr/>
          <a:lstStyle/>
          <a:p>
            <a:endParaRPr lang="en-US" dirty="0"/>
          </a:p>
          <a:p>
            <a:r>
              <a:rPr lang="en-US" dirty="0"/>
              <a:t>Inconsistent contraceptive use </a:t>
            </a:r>
          </a:p>
          <a:p>
            <a:r>
              <a:rPr lang="en-US" dirty="0"/>
              <a:t>Incorrect contraceptive use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lstStyle/>
          <a:p>
            <a:r>
              <a:rPr lang="en-US"/>
              <a:t>National Women’s Law Center: </a:t>
            </a:r>
            <a:br>
              <a:rPr lang="en-US"/>
            </a:br>
            <a:r>
              <a:rPr lang="en-US"/>
              <a:t>Tools for EC Access</a:t>
            </a:r>
            <a:endParaRPr lang="en-US" dirty="0"/>
          </a:p>
        </p:txBody>
      </p:sp>
      <p:sp>
        <p:nvSpPr>
          <p:cNvPr id="60418" name="Content Placeholder 1"/>
          <p:cNvSpPr>
            <a:spLocks noGrp="1"/>
          </p:cNvSpPr>
          <p:nvPr>
            <p:ph sz="quarter" idx="10"/>
          </p:nvPr>
        </p:nvSpPr>
        <p:spPr>
          <a:xfrm>
            <a:off x="3860731" y="1457820"/>
            <a:ext cx="7513122" cy="4267200"/>
          </a:xfrm>
        </p:spPr>
        <p:txBody>
          <a:bodyPr/>
          <a:lstStyle/>
          <a:p>
            <a:endParaRPr lang="en-US" dirty="0"/>
          </a:p>
          <a:p>
            <a:r>
              <a:rPr lang="en-US" sz="2800" dirty="0"/>
              <a:t>The “Contacting your Insurance Guide” Flowchart can be found and downloaded from the National Women’s Law Center website at:</a:t>
            </a:r>
          </a:p>
          <a:p>
            <a:pPr lvl="1"/>
            <a:r>
              <a:rPr lang="en-US" dirty="0">
                <a:hlinkClick r:id="rId2"/>
              </a:rPr>
              <a:t>www.nwlc.org/resource/how-find-out-if-and-when-your-health-plan-will-begin-covering-women%E2%80%99s-preventive-services-n</a:t>
            </a:r>
            <a:endParaRPr lang="en-US" dirty="0"/>
          </a:p>
          <a:p>
            <a:endParaRPr lang="en-US" dirty="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918" y="1123837"/>
            <a:ext cx="3115923" cy="4601183"/>
          </a:xfrm>
        </p:spPr>
        <p:txBody>
          <a:bodyPr/>
          <a:lstStyle/>
          <a:p>
            <a:r>
              <a:rPr lang="en-US" dirty="0"/>
              <a:t>Clinicians with Prescribing Privileges</a:t>
            </a:r>
          </a:p>
        </p:txBody>
      </p:sp>
      <p:sp>
        <p:nvSpPr>
          <p:cNvPr id="2" name="Content Placeholder 1"/>
          <p:cNvSpPr>
            <a:spLocks noGrp="1"/>
          </p:cNvSpPr>
          <p:nvPr>
            <p:ph sz="quarter" idx="10"/>
          </p:nvPr>
        </p:nvSpPr>
        <p:spPr/>
        <p:txBody>
          <a:bodyPr/>
          <a:lstStyle/>
          <a:p>
            <a:endParaRPr lang="en-US" dirty="0"/>
          </a:p>
          <a:p>
            <a:r>
              <a:rPr lang="en-US" dirty="0"/>
              <a:t>Clinicians are recommended to provide patients with written prescriptions for insurance purposes</a:t>
            </a:r>
          </a:p>
          <a:p>
            <a:endParaRPr lang="en-US" dirty="0"/>
          </a:p>
          <a:p>
            <a:r>
              <a:rPr lang="en-US" dirty="0"/>
              <a:t>Rx is helpful when seeking reimbursement</a:t>
            </a:r>
          </a:p>
          <a:p>
            <a:endParaRPr lang="en-US" dirty="0"/>
          </a:p>
          <a:p>
            <a:r>
              <a:rPr lang="en-US" dirty="0"/>
              <a:t>It’s easier for patients without government issued ID, embarrassed to request from pharmacist/be asked additional questions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4202822" y="1217638"/>
            <a:ext cx="2964873" cy="956068"/>
          </a:xfrm>
        </p:spPr>
        <p:txBody>
          <a:bodyPr/>
          <a:lstStyle/>
          <a:p>
            <a:r>
              <a:rPr lang="en-US" dirty="0">
                <a:solidFill>
                  <a:schemeClr val="accent1"/>
                </a:solidFill>
              </a:rPr>
              <a:t>Case: Sophie</a:t>
            </a:r>
          </a:p>
        </p:txBody>
      </p:sp>
      <p:sp>
        <p:nvSpPr>
          <p:cNvPr id="61442" name="Content Placeholder 1"/>
          <p:cNvSpPr>
            <a:spLocks noGrp="1"/>
          </p:cNvSpPr>
          <p:nvPr>
            <p:ph sz="half" idx="2"/>
          </p:nvPr>
        </p:nvSpPr>
        <p:spPr>
          <a:xfrm>
            <a:off x="4036360" y="1905001"/>
            <a:ext cx="6262671" cy="4525963"/>
          </a:xfrm>
        </p:spPr>
        <p:txBody>
          <a:bodyPr/>
          <a:lstStyle/>
          <a:p>
            <a:r>
              <a:rPr lang="en-US" dirty="0"/>
              <a:t>Sophie says she will call her health plan about IUD coverage but requests EC pills today and for the future “just in case”</a:t>
            </a:r>
          </a:p>
          <a:p>
            <a:endParaRPr lang="en-US" dirty="0"/>
          </a:p>
          <a:p>
            <a:r>
              <a:rPr lang="en-US" dirty="0"/>
              <a:t>She asks you if her 18-year-old boyfriend can pick them up for her from the pharmacy</a:t>
            </a:r>
          </a:p>
          <a:p>
            <a:endParaRPr lang="en-US" dirty="0"/>
          </a:p>
          <a:p>
            <a:endParaRPr lang="en-US" dirty="0"/>
          </a:p>
        </p:txBody>
      </p:sp>
      <p:pic>
        <p:nvPicPr>
          <p:cNvPr id="61444" name="Picture 2"/>
          <p:cNvPicPr>
            <a:picLocks noChangeAspect="1" noChangeArrowheads="1"/>
          </p:cNvPicPr>
          <p:nvPr/>
        </p:nvPicPr>
        <p:blipFill>
          <a:blip r:embed="rId3" cstate="print"/>
          <a:srcRect/>
          <a:stretch>
            <a:fillRect/>
          </a:stretch>
        </p:blipFill>
        <p:spPr bwMode="auto">
          <a:xfrm>
            <a:off x="0" y="720332"/>
            <a:ext cx="3687802" cy="540583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251042" y="1255981"/>
            <a:ext cx="2947482" cy="4601183"/>
          </a:xfrm>
        </p:spPr>
        <p:txBody>
          <a:bodyPr/>
          <a:lstStyle/>
          <a:p>
            <a:r>
              <a:rPr lang="en-US" dirty="0"/>
              <a:t>Can Sophie’s Boyfriend </a:t>
            </a:r>
            <a:br>
              <a:rPr lang="en-US" dirty="0"/>
            </a:br>
            <a:r>
              <a:rPr lang="en-US" dirty="0"/>
              <a:t>Get EC Without an Rx?</a:t>
            </a:r>
          </a:p>
        </p:txBody>
      </p:sp>
      <p:sp>
        <p:nvSpPr>
          <p:cNvPr id="6" name="TextBox 5"/>
          <p:cNvSpPr txBox="1">
            <a:spLocks noChangeArrowheads="1"/>
          </p:cNvSpPr>
          <p:nvPr/>
        </p:nvSpPr>
        <p:spPr bwMode="auto">
          <a:xfrm>
            <a:off x="3822033" y="1311443"/>
            <a:ext cx="3352800" cy="830997"/>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wrap="square" anchor="ctr" anchorCtr="0">
            <a:noAutofit/>
          </a:bodyPr>
          <a:lstStyle/>
          <a:p>
            <a:pPr algn="ctr">
              <a:defRPr/>
            </a:pPr>
            <a:r>
              <a:rPr lang="en-US" sz="2400" dirty="0">
                <a:solidFill>
                  <a:srgbClr val="FFFFFF"/>
                </a:solidFill>
                <a:latin typeface="Arial" panose="020B0604020202020204" pitchFamily="34" charset="0"/>
                <a:cs typeface="Arial" panose="020B0604020202020204" pitchFamily="34" charset="0"/>
              </a:rPr>
              <a:t>Plan B One-Step</a:t>
            </a:r>
          </a:p>
        </p:txBody>
      </p:sp>
      <p:sp>
        <p:nvSpPr>
          <p:cNvPr id="7" name="TextBox 6"/>
          <p:cNvSpPr txBox="1">
            <a:spLocks noChangeArrowheads="1"/>
          </p:cNvSpPr>
          <p:nvPr/>
        </p:nvSpPr>
        <p:spPr bwMode="auto">
          <a:xfrm>
            <a:off x="8546434" y="1338697"/>
            <a:ext cx="2438400" cy="830997"/>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anchor="ctr" anchorCtr="0">
            <a:noAutofit/>
          </a:bodyPr>
          <a:lstStyle/>
          <a:p>
            <a:pPr algn="ctr">
              <a:defRPr/>
            </a:pPr>
            <a:r>
              <a:rPr lang="en-US" sz="2400" dirty="0">
                <a:solidFill>
                  <a:srgbClr val="FFFFFF"/>
                </a:solidFill>
                <a:latin typeface="Arial" panose="020B0604020202020204" pitchFamily="34" charset="0"/>
                <a:cs typeface="Arial" panose="020B0604020202020204" pitchFamily="34" charset="0"/>
              </a:rPr>
              <a:t>UPA (</a:t>
            </a:r>
            <a:r>
              <a:rPr lang="en-US" sz="2400" dirty="0" err="1">
                <a:solidFill>
                  <a:srgbClr val="FFFFFF"/>
                </a:solidFill>
                <a:latin typeface="Arial" panose="020B0604020202020204" pitchFamily="34" charset="0"/>
                <a:cs typeface="Arial" panose="020B0604020202020204" pitchFamily="34" charset="0"/>
              </a:rPr>
              <a:t>ella</a:t>
            </a:r>
            <a:r>
              <a:rPr lang="en-US" sz="2400" baseline="30000" dirty="0">
                <a:solidFill>
                  <a:schemeClr val="bg1"/>
                </a:solidFill>
                <a:latin typeface="Arial" panose="020B0604020202020204" pitchFamily="34" charset="0"/>
                <a:cs typeface="Arial" panose="020B0604020202020204" pitchFamily="34" charset="0"/>
              </a:rPr>
              <a:t>®</a:t>
            </a:r>
            <a:r>
              <a:rPr lang="en-US" sz="2400" dirty="0">
                <a:solidFill>
                  <a:srgbClr val="FFFFFF"/>
                </a:solidFill>
                <a:latin typeface="Arial" panose="020B0604020202020204" pitchFamily="34" charset="0"/>
                <a:cs typeface="Arial" panose="020B0604020202020204" pitchFamily="34" charset="0"/>
              </a:rPr>
              <a:t>)</a:t>
            </a:r>
            <a:endParaRPr lang="en-US" sz="2400" baseline="30000" dirty="0">
              <a:solidFill>
                <a:srgbClr val="FFFFFF"/>
              </a:solidFill>
              <a:latin typeface="Arial" panose="020B0604020202020204" pitchFamily="34" charset="0"/>
              <a:cs typeface="Arial" panose="020B0604020202020204" pitchFamily="34" charset="0"/>
            </a:endParaRPr>
          </a:p>
        </p:txBody>
      </p:sp>
      <p:cxnSp>
        <p:nvCxnSpPr>
          <p:cNvPr id="8" name="Straight Arrow Connector 7"/>
          <p:cNvCxnSpPr>
            <a:cxnSpLocks/>
          </p:cNvCxnSpPr>
          <p:nvPr/>
        </p:nvCxnSpPr>
        <p:spPr>
          <a:xfrm>
            <a:off x="4812633" y="2149642"/>
            <a:ext cx="152400" cy="38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9841834" y="2176896"/>
            <a:ext cx="0" cy="685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431633" y="2530643"/>
            <a:ext cx="1447800" cy="461963"/>
          </a:xfrm>
          <a:prstGeom prst="rect">
            <a:avLst/>
          </a:prstGeom>
          <a:solidFill>
            <a:srgbClr val="0070C0"/>
          </a:solidFill>
          <a:ln w="9525">
            <a:noFill/>
            <a:miter lim="800000"/>
            <a:headEnd/>
            <a:tailEnd/>
          </a:ln>
        </p:spPr>
        <p:txBody>
          <a:bodyPr wrap="square">
            <a:spAutoFit/>
          </a:bodyPr>
          <a:lstStyle/>
          <a:p>
            <a:pPr algn="ctr"/>
            <a:r>
              <a:rPr lang="en-US" sz="2400" dirty="0">
                <a:solidFill>
                  <a:srgbClr val="F8F8F8"/>
                </a:solidFill>
                <a:latin typeface="Arial" panose="020B0604020202020204" pitchFamily="34" charset="0"/>
                <a:cs typeface="Arial" panose="020B0604020202020204" pitchFamily="34" charset="0"/>
              </a:rPr>
              <a:t>Yes</a:t>
            </a:r>
          </a:p>
        </p:txBody>
      </p:sp>
      <p:sp>
        <p:nvSpPr>
          <p:cNvPr id="17" name="TextBox 16"/>
          <p:cNvSpPr txBox="1">
            <a:spLocks noChangeArrowheads="1"/>
          </p:cNvSpPr>
          <p:nvPr/>
        </p:nvSpPr>
        <p:spPr bwMode="auto">
          <a:xfrm>
            <a:off x="8241634" y="2862697"/>
            <a:ext cx="3276600" cy="830997"/>
          </a:xfrm>
          <a:prstGeom prst="rect">
            <a:avLst/>
          </a:prstGeom>
          <a:solidFill>
            <a:srgbClr val="0070C0"/>
          </a:solidFill>
          <a:ln w="9525">
            <a:noFill/>
            <a:miter lim="800000"/>
            <a:headEnd/>
            <a:tailEnd/>
          </a:ln>
        </p:spPr>
        <p:txBody>
          <a:bodyPr wrap="square">
            <a:spAutoFit/>
          </a:bodyPr>
          <a:lstStyle/>
          <a:p>
            <a:pPr algn="ctr"/>
            <a:r>
              <a:rPr lang="en-US" sz="2400" dirty="0">
                <a:solidFill>
                  <a:srgbClr val="F8F8F8"/>
                </a:solidFill>
                <a:latin typeface="Arial" panose="020B0604020202020204" pitchFamily="34" charset="0"/>
                <a:cs typeface="Arial" panose="020B0604020202020204" pitchFamily="34" charset="0"/>
              </a:rPr>
              <a:t>No; only the patient may request </a:t>
            </a:r>
            <a:r>
              <a:rPr lang="en-US" sz="2400" dirty="0" err="1">
                <a:solidFill>
                  <a:srgbClr val="F8F8F8"/>
                </a:solidFill>
                <a:latin typeface="Arial" panose="020B0604020202020204" pitchFamily="34" charset="0"/>
                <a:cs typeface="Arial" panose="020B0604020202020204" pitchFamily="34" charset="0"/>
              </a:rPr>
              <a:t>ella</a:t>
            </a:r>
            <a:endParaRPr lang="en-US" sz="2400" dirty="0">
              <a:solidFill>
                <a:srgbClr val="F8F8F8"/>
              </a:solidFill>
              <a:latin typeface="Arial" panose="020B0604020202020204" pitchFamily="34" charset="0"/>
              <a:cs typeface="Arial" panose="020B0604020202020204" pitchFamily="34" charset="0"/>
            </a:endParaRPr>
          </a:p>
        </p:txBody>
      </p:sp>
      <p:cxnSp>
        <p:nvCxnSpPr>
          <p:cNvPr id="18" name="Straight Arrow Connector 17"/>
          <p:cNvCxnSpPr>
            <a:cxnSpLocks/>
          </p:cNvCxnSpPr>
          <p:nvPr/>
        </p:nvCxnSpPr>
        <p:spPr>
          <a:xfrm>
            <a:off x="5165559" y="3052010"/>
            <a:ext cx="228600" cy="609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3822033" y="3693694"/>
            <a:ext cx="3962400" cy="1219199"/>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wrap="square" anchor="ctr" anchorCtr="0">
            <a:noAutofit/>
          </a:bodyPr>
          <a:lstStyle/>
          <a:p>
            <a:pPr algn="ctr">
              <a:defRPr/>
            </a:pPr>
            <a:r>
              <a:rPr lang="en-US" sz="2400" dirty="0">
                <a:solidFill>
                  <a:srgbClr val="FFFFFF"/>
                </a:solidFill>
                <a:latin typeface="Arial" panose="020B0604020202020204" pitchFamily="34" charset="0"/>
                <a:cs typeface="Arial" panose="020B0604020202020204" pitchFamily="34" charset="0"/>
              </a:rPr>
              <a:t>Access Issues: Not all pharmacies comply/stock EC</a:t>
            </a:r>
          </a:p>
        </p:txBody>
      </p:sp>
      <p:cxnSp>
        <p:nvCxnSpPr>
          <p:cNvPr id="26" name="Straight Arrow Connector 25"/>
          <p:cNvCxnSpPr>
            <a:cxnSpLocks/>
          </p:cNvCxnSpPr>
          <p:nvPr/>
        </p:nvCxnSpPr>
        <p:spPr>
          <a:xfrm>
            <a:off x="5879433" y="5061970"/>
            <a:ext cx="533400" cy="609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653465" y="5071495"/>
            <a:ext cx="3962400" cy="1200150"/>
          </a:xfrm>
          <a:prstGeom prst="rect">
            <a:avLst/>
          </a:prstGeom>
          <a:solidFill>
            <a:srgbClr val="0070C0"/>
          </a:solidFill>
          <a:ln w="9525">
            <a:noFill/>
            <a:miter lim="800000"/>
            <a:headEnd/>
            <a:tailEnd/>
          </a:ln>
        </p:spPr>
        <p:txBody>
          <a:bodyPr wrap="square">
            <a:spAutoFit/>
          </a:bodyPr>
          <a:lstStyle/>
          <a:p>
            <a:pPr algn="ctr"/>
            <a:r>
              <a:rPr lang="en-US" sz="2400" b="1" dirty="0">
                <a:solidFill>
                  <a:srgbClr val="F8F8F8"/>
                </a:solidFill>
                <a:latin typeface="Arial" panose="020B0604020202020204" pitchFamily="34" charset="0"/>
                <a:cs typeface="Arial" panose="020B0604020202020204" pitchFamily="34" charset="0"/>
              </a:rPr>
              <a:t>Based on Sophie’s BMI, you would still prefer to prescribe </a:t>
            </a:r>
            <a:r>
              <a:rPr lang="en-US" sz="2400" b="1" dirty="0" err="1">
                <a:solidFill>
                  <a:srgbClr val="F8F8F8"/>
                </a:solidFill>
                <a:latin typeface="Arial" panose="020B0604020202020204" pitchFamily="34" charset="0"/>
                <a:cs typeface="Arial" panose="020B0604020202020204" pitchFamily="34" charset="0"/>
              </a:rPr>
              <a:t>ella</a:t>
            </a:r>
            <a:endParaRPr lang="en-US" sz="2400" b="1" dirty="0">
              <a:solidFill>
                <a:srgbClr val="F8F8F8"/>
              </a:solidFill>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992C6DA-A558-D342-9F55-A5633F4B6A17}"/>
              </a:ext>
            </a:extLst>
          </p:cNvPr>
          <p:cNvSpPr>
            <a:spLocks noGrp="1"/>
          </p:cNvSpPr>
          <p:nvPr>
            <p:ph type="title"/>
          </p:nvPr>
        </p:nvSpPr>
        <p:spPr>
          <a:xfrm>
            <a:off x="3948123" y="2148680"/>
            <a:ext cx="7315200" cy="3255264"/>
          </a:xfrm>
        </p:spPr>
        <p:txBody>
          <a:bodyPr>
            <a:normAutofit/>
          </a:bodyPr>
          <a:lstStyle/>
          <a:p>
            <a:r>
              <a:rPr lang="en-US" sz="7200" dirty="0"/>
              <a:t>Advanced Provision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p:nvPr>
        </p:nvSpPr>
        <p:spPr/>
        <p:txBody>
          <a:bodyPr/>
          <a:lstStyle/>
          <a:p>
            <a:r>
              <a:rPr lang="en-US" dirty="0"/>
              <a:t>Advanced Provision</a:t>
            </a:r>
          </a:p>
        </p:txBody>
      </p:sp>
      <p:sp>
        <p:nvSpPr>
          <p:cNvPr id="63491" name="Rectangle 5"/>
          <p:cNvSpPr>
            <a:spLocks noGrp="1" noChangeArrowheads="1"/>
          </p:cNvSpPr>
          <p:nvPr>
            <p:ph sz="quarter" idx="10"/>
          </p:nvPr>
        </p:nvSpPr>
        <p:spPr/>
        <p:txBody>
          <a:bodyPr/>
          <a:lstStyle/>
          <a:p>
            <a:r>
              <a:rPr lang="en-US" dirty="0"/>
              <a:t>Does NOT increase risk-taking behavior</a:t>
            </a:r>
          </a:p>
          <a:p>
            <a:pPr lvl="1"/>
            <a:r>
              <a:rPr lang="en-US" dirty="0"/>
              <a:t>Does not      condom use</a:t>
            </a:r>
          </a:p>
          <a:p>
            <a:pPr lvl="1"/>
            <a:r>
              <a:rPr lang="en-US" dirty="0"/>
              <a:t>Does not      contraceptive use </a:t>
            </a:r>
          </a:p>
          <a:p>
            <a:pPr lvl="1"/>
            <a:r>
              <a:rPr lang="en-US" dirty="0"/>
              <a:t>Does not increase number of sexual partners or increase risk for STIs</a:t>
            </a:r>
          </a:p>
          <a:p>
            <a:pPr lvl="1"/>
            <a:endParaRPr lang="en-US" dirty="0"/>
          </a:p>
          <a:p>
            <a:r>
              <a:rPr lang="en-US" dirty="0"/>
              <a:t>DOES increase use of EC and increases earlier use when EC more effective</a:t>
            </a:r>
          </a:p>
          <a:p>
            <a:pPr lvl="1"/>
            <a:r>
              <a:rPr lang="en-US" dirty="0"/>
              <a:t>Risks are reduced from episodes of unprotected sex and/or contraceptive failure that occur</a:t>
            </a:r>
          </a:p>
        </p:txBody>
      </p:sp>
      <p:sp>
        <p:nvSpPr>
          <p:cNvPr id="4" name="Down Arrow 3"/>
          <p:cNvSpPr/>
          <p:nvPr/>
        </p:nvSpPr>
        <p:spPr>
          <a:xfrm>
            <a:off x="5634790" y="1999430"/>
            <a:ext cx="228600" cy="262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5634790" y="2380430"/>
            <a:ext cx="228600" cy="262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2D80CCB-1822-644F-B021-C98D5223F628}"/>
              </a:ext>
            </a:extLst>
          </p:cNvPr>
          <p:cNvSpPr>
            <a:spLocks noGrp="1"/>
          </p:cNvSpPr>
          <p:nvPr>
            <p:ph sz="quarter" idx="12"/>
          </p:nvPr>
        </p:nvSpPr>
        <p:spPr>
          <a:xfrm>
            <a:off x="1007446" y="908441"/>
            <a:ext cx="6737350" cy="1296217"/>
          </a:xfrm>
        </p:spPr>
        <p:txBody>
          <a:bodyPr>
            <a:normAutofit/>
          </a:bodyPr>
          <a:lstStyle/>
          <a:p>
            <a:r>
              <a:rPr lang="en-US" dirty="0"/>
              <a:t>Advanced Provision: No Increase </a:t>
            </a:r>
            <a:br>
              <a:rPr lang="en-US" dirty="0"/>
            </a:br>
            <a:r>
              <a:rPr lang="en-US" dirty="0"/>
              <a:t>in Risk Behavior</a:t>
            </a:r>
          </a:p>
        </p:txBody>
      </p:sp>
      <p:sp>
        <p:nvSpPr>
          <p:cNvPr id="5" name="TextBox 4"/>
          <p:cNvSpPr txBox="1">
            <a:spLocks noChangeArrowheads="1"/>
          </p:cNvSpPr>
          <p:nvPr/>
        </p:nvSpPr>
        <p:spPr bwMode="auto">
          <a:xfrm>
            <a:off x="1785321" y="2986710"/>
            <a:ext cx="2590800" cy="1200329"/>
          </a:xfrm>
          <a:prstGeom prst="rect">
            <a:avLst/>
          </a:prstGeom>
          <a:solidFill>
            <a:schemeClr val="accent2">
              <a:lumMod val="20000"/>
              <a:lumOff val="80000"/>
            </a:schemeClr>
          </a:solidFill>
          <a:ln w="9525">
            <a:noFill/>
            <a:miter lim="800000"/>
            <a:headEnd/>
            <a:tailEnd/>
          </a:ln>
        </p:spPr>
        <p:txBody>
          <a:bodyPr>
            <a:spAutoFit/>
          </a:bodyPr>
          <a:lstStyle/>
          <a:p>
            <a:pPr algn="ctr"/>
            <a:r>
              <a:rPr lang="en-US" sz="2400" dirty="0">
                <a:latin typeface="Arial" panose="020B0604020202020204" pitchFamily="34" charset="0"/>
                <a:cs typeface="Arial" panose="020B0604020202020204" pitchFamily="34" charset="0"/>
              </a:rPr>
              <a:t>2004 study of young women randomized to:</a:t>
            </a:r>
          </a:p>
        </p:txBody>
      </p:sp>
      <p:sp>
        <p:nvSpPr>
          <p:cNvPr id="7" name="TextBox 6"/>
          <p:cNvSpPr txBox="1">
            <a:spLocks noChangeArrowheads="1"/>
          </p:cNvSpPr>
          <p:nvPr/>
        </p:nvSpPr>
        <p:spPr bwMode="auto">
          <a:xfrm>
            <a:off x="4752473" y="2028445"/>
            <a:ext cx="2438400" cy="862013"/>
          </a:xfrm>
          <a:prstGeom prst="rect">
            <a:avLst/>
          </a:prstGeom>
          <a:solidFill>
            <a:schemeClr val="accent4">
              <a:lumMod val="60000"/>
              <a:lumOff val="40000"/>
            </a:schemeClr>
          </a:solidFill>
          <a:ln w="9525">
            <a:noFill/>
            <a:miter lim="800000"/>
            <a:headEnd/>
            <a:tailEnd/>
          </a:ln>
        </p:spPr>
        <p:txBody>
          <a:bodyPr>
            <a:spAutoFit/>
          </a:bodyPr>
          <a:lstStyle/>
          <a:p>
            <a:pPr algn="ctr"/>
            <a:r>
              <a:rPr lang="en-US" sz="2400" dirty="0">
                <a:solidFill>
                  <a:schemeClr val="bg1"/>
                </a:solidFill>
                <a:latin typeface="Arial" panose="020B0604020202020204" pitchFamily="34" charset="0"/>
                <a:cs typeface="Arial" panose="020B0604020202020204" pitchFamily="34" charset="0"/>
              </a:rPr>
              <a:t>Receive EC in advance</a:t>
            </a:r>
          </a:p>
        </p:txBody>
      </p:sp>
      <p:sp>
        <p:nvSpPr>
          <p:cNvPr id="8" name="TextBox 7"/>
          <p:cNvSpPr txBox="1">
            <a:spLocks noChangeArrowheads="1"/>
          </p:cNvSpPr>
          <p:nvPr/>
        </p:nvSpPr>
        <p:spPr bwMode="auto">
          <a:xfrm>
            <a:off x="4752473" y="4268202"/>
            <a:ext cx="2438400" cy="1246188"/>
          </a:xfrm>
          <a:prstGeom prst="rect">
            <a:avLst/>
          </a:prstGeom>
          <a:solidFill>
            <a:schemeClr val="accent4">
              <a:lumMod val="60000"/>
              <a:lumOff val="40000"/>
            </a:schemeClr>
          </a:solidFill>
          <a:ln w="9525">
            <a:noFill/>
            <a:miter lim="800000"/>
            <a:headEnd/>
            <a:tailEnd/>
          </a:ln>
        </p:spPr>
        <p:txBody>
          <a:bodyPr>
            <a:spAutoFit/>
          </a:bodyPr>
          <a:lstStyle/>
          <a:p>
            <a:pPr algn="ctr"/>
            <a:r>
              <a:rPr lang="en-US" sz="2400" dirty="0">
                <a:solidFill>
                  <a:schemeClr val="bg1"/>
                </a:solidFill>
                <a:latin typeface="Arial" panose="020B0604020202020204" pitchFamily="34" charset="0"/>
                <a:cs typeface="Arial" panose="020B0604020202020204" pitchFamily="34" charset="0"/>
              </a:rPr>
              <a:t>Receive instructions on how to get EC</a:t>
            </a:r>
          </a:p>
        </p:txBody>
      </p:sp>
      <p:sp>
        <p:nvSpPr>
          <p:cNvPr id="10" name="TextBox 9"/>
          <p:cNvSpPr txBox="1">
            <a:spLocks noChangeArrowheads="1"/>
          </p:cNvSpPr>
          <p:nvPr/>
        </p:nvSpPr>
        <p:spPr bwMode="auto">
          <a:xfrm>
            <a:off x="7419473" y="1443789"/>
            <a:ext cx="3200400" cy="1015663"/>
          </a:xfrm>
          <a:prstGeom prst="rect">
            <a:avLst/>
          </a:prstGeom>
          <a:solidFill>
            <a:schemeClr val="accent4"/>
          </a:solidFill>
          <a:ln w="9525">
            <a:noFill/>
            <a:miter lim="800000"/>
            <a:headEnd/>
            <a:tailEnd/>
          </a:ln>
        </p:spPr>
        <p:txBody>
          <a:bodyPr>
            <a:spAutoFit/>
          </a:bodyPr>
          <a:lstStyle/>
          <a:p>
            <a:pPr algn="ctr"/>
            <a:r>
              <a:rPr lang="en-US" sz="2000" dirty="0">
                <a:solidFill>
                  <a:schemeClr val="bg1"/>
                </a:solidFill>
                <a:latin typeface="Arial" panose="020B0604020202020204" pitchFamily="34" charset="0"/>
                <a:cs typeface="Arial" panose="020B0604020202020204" pitchFamily="34" charset="0"/>
              </a:rPr>
              <a:t>Advance Rx: ~twice as much EC use as control (15% vs. 8%)</a:t>
            </a:r>
          </a:p>
        </p:txBody>
      </p:sp>
      <p:sp>
        <p:nvSpPr>
          <p:cNvPr id="11" name="TextBox 10"/>
          <p:cNvSpPr txBox="1">
            <a:spLocks noChangeArrowheads="1"/>
          </p:cNvSpPr>
          <p:nvPr/>
        </p:nvSpPr>
        <p:spPr bwMode="auto">
          <a:xfrm>
            <a:off x="7419473" y="2739189"/>
            <a:ext cx="3200400" cy="1200150"/>
          </a:xfrm>
          <a:prstGeom prst="rect">
            <a:avLst/>
          </a:prstGeom>
          <a:solidFill>
            <a:schemeClr val="accent4"/>
          </a:solidFill>
          <a:ln w="9525">
            <a:noFill/>
            <a:miter lim="800000"/>
            <a:headEnd/>
            <a:tailEnd/>
          </a:ln>
        </p:spPr>
        <p:txBody>
          <a:bodyPr anchor="ctr" anchorCtr="0">
            <a:noAutofit/>
          </a:bodyPr>
          <a:lstStyle/>
          <a:p>
            <a:pPr algn="ctr"/>
            <a:r>
              <a:rPr lang="en-US" sz="2000" dirty="0">
                <a:solidFill>
                  <a:schemeClr val="bg1"/>
                </a:solidFill>
                <a:latin typeface="Arial" panose="020B0604020202020204" pitchFamily="34" charset="0"/>
                <a:cs typeface="Arial" panose="020B0604020202020204" pitchFamily="34" charset="0"/>
              </a:rPr>
              <a:t>No decrease in condom or contraceptive use</a:t>
            </a:r>
          </a:p>
        </p:txBody>
      </p:sp>
      <p:sp>
        <p:nvSpPr>
          <p:cNvPr id="12" name="TextBox 11"/>
          <p:cNvSpPr txBox="1">
            <a:spLocks noChangeArrowheads="1"/>
          </p:cNvSpPr>
          <p:nvPr/>
        </p:nvSpPr>
        <p:spPr bwMode="auto">
          <a:xfrm>
            <a:off x="7419473" y="4034590"/>
            <a:ext cx="3200400" cy="707886"/>
          </a:xfrm>
          <a:prstGeom prst="rect">
            <a:avLst/>
          </a:prstGeom>
          <a:solidFill>
            <a:schemeClr val="accent4"/>
          </a:solidFill>
          <a:ln w="9525">
            <a:noFill/>
            <a:miter lim="800000"/>
            <a:headEnd/>
            <a:tailEnd/>
          </a:ln>
        </p:spPr>
        <p:txBody>
          <a:bodyPr>
            <a:spAutoFit/>
          </a:bodyPr>
          <a:lstStyle/>
          <a:p>
            <a:pPr algn="ctr"/>
            <a:r>
              <a:rPr lang="en-US" sz="2000" dirty="0">
                <a:solidFill>
                  <a:schemeClr val="bg1"/>
                </a:solidFill>
                <a:latin typeface="Arial" panose="020B0604020202020204" pitchFamily="34" charset="0"/>
                <a:cs typeface="Arial" panose="020B0604020202020204" pitchFamily="34" charset="0"/>
              </a:rPr>
              <a:t>No increase in unprotected sex</a:t>
            </a:r>
          </a:p>
        </p:txBody>
      </p:sp>
      <p:sp>
        <p:nvSpPr>
          <p:cNvPr id="13" name="TextBox 12"/>
          <p:cNvSpPr txBox="1">
            <a:spLocks noChangeArrowheads="1"/>
          </p:cNvSpPr>
          <p:nvPr/>
        </p:nvSpPr>
        <p:spPr bwMode="auto">
          <a:xfrm>
            <a:off x="7419473" y="4948989"/>
            <a:ext cx="3200400" cy="1015663"/>
          </a:xfrm>
          <a:prstGeom prst="rect">
            <a:avLst/>
          </a:prstGeom>
          <a:solidFill>
            <a:schemeClr val="accent4"/>
          </a:solidFill>
          <a:ln w="9525">
            <a:noFill/>
            <a:miter lim="800000"/>
            <a:headEnd/>
            <a:tailEnd/>
          </a:ln>
        </p:spPr>
        <p:txBody>
          <a:bodyPr>
            <a:spAutoFit/>
          </a:bodyPr>
          <a:lstStyle/>
          <a:p>
            <a:pPr algn="ctr"/>
            <a:r>
              <a:rPr lang="en-US" sz="2000" dirty="0">
                <a:solidFill>
                  <a:schemeClr val="bg1"/>
                </a:solidFill>
                <a:latin typeface="Arial" panose="020B0604020202020204" pitchFamily="34" charset="0"/>
                <a:cs typeface="Arial" panose="020B0604020202020204" pitchFamily="34" charset="0"/>
              </a:rPr>
              <a:t>Advance Rx: used EC sooner than control group (10 vs. 21 hrs)</a:t>
            </a:r>
          </a:p>
        </p:txBody>
      </p:sp>
      <p:cxnSp>
        <p:nvCxnSpPr>
          <p:cNvPr id="15" name="Straight Arrow Connector 14"/>
          <p:cNvCxnSpPr>
            <a:cxnSpLocks/>
          </p:cNvCxnSpPr>
          <p:nvPr/>
        </p:nvCxnSpPr>
        <p:spPr>
          <a:xfrm flipV="1">
            <a:off x="4676273" y="3096126"/>
            <a:ext cx="858253" cy="328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4676273" y="3424989"/>
            <a:ext cx="858253"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Advanced Provision Does Increase Use!</a:t>
            </a:r>
            <a:endParaRPr lang="en-US" dirty="0"/>
          </a:p>
        </p:txBody>
      </p:sp>
      <p:sp>
        <p:nvSpPr>
          <p:cNvPr id="696323" name="Rectangle 3"/>
          <p:cNvSpPr>
            <a:spLocks noGrp="1" noChangeArrowheads="1"/>
          </p:cNvSpPr>
          <p:nvPr>
            <p:ph sz="half" idx="2"/>
          </p:nvPr>
        </p:nvSpPr>
        <p:spPr>
          <a:xfrm>
            <a:off x="3939262" y="1218190"/>
            <a:ext cx="3732810" cy="4525963"/>
          </a:xfrm>
        </p:spPr>
        <p:txBody>
          <a:bodyPr/>
          <a:lstStyle/>
          <a:p>
            <a:r>
              <a:rPr lang="en-US" dirty="0"/>
              <a:t>Women who receive LNG EC in advance:</a:t>
            </a:r>
          </a:p>
          <a:p>
            <a:r>
              <a:rPr lang="en-US" dirty="0"/>
              <a:t>Twice as likely to use EC when they needed it </a:t>
            </a:r>
          </a:p>
          <a:p>
            <a:pPr lvl="1"/>
            <a:r>
              <a:rPr lang="en-US" dirty="0">
                <a:latin typeface="Arial" panose="020B0604020202020204" pitchFamily="34" charset="0"/>
                <a:cs typeface="Arial" panose="020B0604020202020204" pitchFamily="34" charset="0"/>
              </a:rPr>
              <a:t>44% vs. 29%—Harper</a:t>
            </a:r>
          </a:p>
          <a:p>
            <a:pPr lvl="1"/>
            <a:r>
              <a:rPr lang="en-US" dirty="0">
                <a:latin typeface="Arial" panose="020B0604020202020204" pitchFamily="34" charset="0"/>
                <a:cs typeface="Arial" panose="020B0604020202020204" pitchFamily="34" charset="0"/>
              </a:rPr>
              <a:t>15% vs. 8%—Gold</a:t>
            </a:r>
          </a:p>
          <a:p>
            <a:r>
              <a:rPr lang="en-US" dirty="0"/>
              <a:t>Twice as likely to use it more than once</a:t>
            </a:r>
          </a:p>
          <a:p>
            <a:r>
              <a:rPr lang="en-US" dirty="0"/>
              <a:t>Used EC sooner when more effective (Gold)</a:t>
            </a:r>
          </a:p>
        </p:txBody>
      </p:sp>
      <p:pic>
        <p:nvPicPr>
          <p:cNvPr id="40965" name="Picture 7" descr="fp_eme5"/>
          <p:cNvPicPr>
            <a:picLocks noGrp="1" noChangeAspect="1" noChangeArrowheads="1"/>
          </p:cNvPicPr>
          <p:nvPr>
            <p:ph type="clipArt" sz="half" idx="4294967295"/>
          </p:nvPr>
        </p:nvPicPr>
        <p:blipFill>
          <a:blip r:embed="rId3" cstate="print"/>
          <a:srcRect l="2809" r="1076" b="17828"/>
          <a:stretch>
            <a:fillRect/>
          </a:stretch>
        </p:blipFill>
        <p:spPr>
          <a:xfrm>
            <a:off x="7893050" y="1525371"/>
            <a:ext cx="3568700" cy="3911600"/>
          </a:xfrm>
          <a:prstGeom prst="rect">
            <a:avLst/>
          </a:prstGeom>
        </p:spPr>
      </p:pic>
      <p:sp>
        <p:nvSpPr>
          <p:cNvPr id="40964" name="Text Box 4"/>
          <p:cNvSpPr txBox="1">
            <a:spLocks noChangeArrowheads="1"/>
          </p:cNvSpPr>
          <p:nvPr/>
        </p:nvSpPr>
        <p:spPr bwMode="auto">
          <a:xfrm>
            <a:off x="4489236" y="5744153"/>
            <a:ext cx="6461924" cy="461665"/>
          </a:xfrm>
          <a:prstGeom prst="rect">
            <a:avLst/>
          </a:prstGeom>
          <a:noFill/>
          <a:ln w="9525">
            <a:noFill/>
            <a:miter lim="800000"/>
            <a:headEnd/>
            <a:tailEnd/>
          </a:ln>
          <a:effectLst/>
        </p:spPr>
        <p:txBody>
          <a:bodyPr wrap="square">
            <a:spAutoFit/>
          </a:bodyPr>
          <a:lstStyle/>
          <a:p>
            <a:pPr algn="ctr"/>
            <a:r>
              <a:rPr lang="en-US" sz="1200" dirty="0">
                <a:latin typeface="Arial" panose="020B0604020202020204" pitchFamily="34" charset="0"/>
                <a:cs typeface="Arial" panose="020B0604020202020204" pitchFamily="34" charset="0"/>
              </a:rPr>
              <a:t>Gold MA, et al. </a:t>
            </a:r>
            <a:r>
              <a:rPr lang="en-US" sz="1200" i="1" dirty="0">
                <a:latin typeface="Arial" panose="020B0604020202020204" pitchFamily="34" charset="0"/>
                <a:cs typeface="Arial" panose="020B0604020202020204" pitchFamily="34" charset="0"/>
              </a:rPr>
              <a:t>Journal of Pediatric and Adolescent Gynecology</a:t>
            </a:r>
            <a:r>
              <a:rPr lang="en-US" sz="1200" dirty="0">
                <a:latin typeface="Arial" panose="020B0604020202020204" pitchFamily="34" charset="0"/>
                <a:cs typeface="Arial" panose="020B0604020202020204" pitchFamily="34" charset="0"/>
              </a:rPr>
              <a:t> 2004;17:87–96 Harper CC, et al. Obstetrics and Gynecology 2005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5" y="1155921"/>
            <a:ext cx="3196134" cy="4601183"/>
          </a:xfrm>
        </p:spPr>
        <p:txBody>
          <a:bodyPr/>
          <a:lstStyle/>
          <a:p>
            <a:r>
              <a:rPr lang="en-US" dirty="0"/>
              <a:t>Who Supports Advance EC?</a:t>
            </a:r>
          </a:p>
        </p:txBody>
      </p:sp>
      <p:sp>
        <p:nvSpPr>
          <p:cNvPr id="3" name="Content Placeholder 2"/>
          <p:cNvSpPr>
            <a:spLocks noGrp="1"/>
          </p:cNvSpPr>
          <p:nvPr>
            <p:ph sz="quarter" idx="10"/>
          </p:nvPr>
        </p:nvSpPr>
        <p:spPr>
          <a:xfrm>
            <a:off x="3860731" y="1290828"/>
            <a:ext cx="7513122" cy="4267200"/>
          </a:xfrm>
        </p:spPr>
        <p:txBody>
          <a:bodyPr>
            <a:normAutofit lnSpcReduction="10000"/>
          </a:bodyPr>
          <a:lstStyle/>
          <a:p>
            <a:r>
              <a:rPr lang="en-US" dirty="0"/>
              <a:t>American Academy of Pediatrics</a:t>
            </a:r>
          </a:p>
          <a:p>
            <a:endParaRPr lang="en-US" dirty="0"/>
          </a:p>
          <a:p>
            <a:r>
              <a:rPr lang="en-US" dirty="0"/>
              <a:t>Society for Adolescent Health and Medicine</a:t>
            </a:r>
          </a:p>
          <a:p>
            <a:endParaRPr lang="en-US" dirty="0"/>
          </a:p>
          <a:p>
            <a:r>
              <a:rPr lang="en-US" dirty="0"/>
              <a:t>The American Medical Association</a:t>
            </a:r>
          </a:p>
          <a:p>
            <a:endParaRPr lang="en-US" dirty="0"/>
          </a:p>
          <a:p>
            <a:r>
              <a:rPr lang="en-US" dirty="0"/>
              <a:t>American Academy of Family Physicians</a:t>
            </a:r>
          </a:p>
          <a:p>
            <a:endParaRPr lang="en-US" dirty="0"/>
          </a:p>
          <a:p>
            <a:r>
              <a:rPr lang="en-US" dirty="0"/>
              <a:t>American Congress of Obstetricians and Gynecologists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F3FDE-4267-444C-981E-61190D585EF2}"/>
              </a:ext>
            </a:extLst>
          </p:cNvPr>
          <p:cNvSpPr>
            <a:spLocks noGrp="1"/>
          </p:cNvSpPr>
          <p:nvPr>
            <p:ph type="title"/>
          </p:nvPr>
        </p:nvSpPr>
        <p:spPr>
          <a:xfrm>
            <a:off x="3948122" y="2132637"/>
            <a:ext cx="7315200" cy="3255264"/>
          </a:xfrm>
        </p:spPr>
        <p:txBody>
          <a:bodyPr>
            <a:normAutofit/>
          </a:bodyPr>
          <a:lstStyle/>
          <a:p>
            <a:r>
              <a:rPr lang="en-US" sz="6600" dirty="0"/>
              <a:t>EC: Pharmacy Access</a:t>
            </a:r>
          </a:p>
        </p:txBody>
      </p:sp>
    </p:spTree>
  </p:cSld>
  <p:clrMapOvr>
    <a:masterClrMapping/>
  </p:clrMapOvr>
</p:sld>
</file>

<file path=ppt/theme/theme1.xml><?xml version="1.0" encoding="utf-8"?>
<a:theme xmlns:a="http://schemas.openxmlformats.org/drawingml/2006/main" name="Frame">
  <a:themeElements>
    <a:clrScheme name="Custom 1 1">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E77C9FD-C38E-6040-B54B-C3D7F6E95170}" vid="{9CED2A95-3350-2A4B-85E3-654B0E1638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23083</TotalTime>
  <Words>11457</Words>
  <Application>Microsoft Office PowerPoint</Application>
  <PresentationFormat>Widescreen</PresentationFormat>
  <Paragraphs>1186</Paragraphs>
  <Slides>117</Slides>
  <Notes>93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32" baseType="lpstr">
      <vt:lpstr>MS PGothic</vt:lpstr>
      <vt:lpstr>MS PGothic</vt:lpstr>
      <vt:lpstr>Adobe Garamond Pro</vt:lpstr>
      <vt:lpstr>Arial</vt:lpstr>
      <vt:lpstr>Calibri</vt:lpstr>
      <vt:lpstr>Corbel</vt:lpstr>
      <vt:lpstr>Franklin Gothic Book</vt:lpstr>
      <vt:lpstr>Georgia</vt:lpstr>
      <vt:lpstr>Gill Sans MT</vt:lpstr>
      <vt:lpstr>Times New Roman</vt:lpstr>
      <vt:lpstr>Verdana</vt:lpstr>
      <vt:lpstr>Wingdings</vt:lpstr>
      <vt:lpstr>Wingdings 2</vt:lpstr>
      <vt:lpstr>Frame</vt:lpstr>
      <vt:lpstr>Worksheet</vt:lpstr>
      <vt:lpstr>Emergency Contraception and Adolescents</vt:lpstr>
      <vt:lpstr>Objectives</vt:lpstr>
      <vt:lpstr>Case: Sophie</vt:lpstr>
      <vt:lpstr>What Is Emergency Contraception (EC)?</vt:lpstr>
      <vt:lpstr>Adolescents Need EC</vt:lpstr>
      <vt:lpstr>PowerPoint Presentation</vt:lpstr>
      <vt:lpstr>Youth Risk Behavior Survey, 2013</vt:lpstr>
      <vt:lpstr>Indications for EC</vt:lpstr>
      <vt:lpstr>Human Error</vt:lpstr>
      <vt:lpstr>Method Failure: Patch</vt:lpstr>
      <vt:lpstr>Method Failure: Ring</vt:lpstr>
      <vt:lpstr>Method Failure: Others</vt:lpstr>
      <vt:lpstr>Methods of EC</vt:lpstr>
      <vt:lpstr>Branded EC Products in the U.S. </vt:lpstr>
      <vt:lpstr>Generic EC Products in the U.S.</vt:lpstr>
      <vt:lpstr>Case: Sophie</vt:lpstr>
      <vt:lpstr>PowerPoint Presentation</vt:lpstr>
      <vt:lpstr>ella ® </vt:lpstr>
      <vt:lpstr>ella Is Available Online: Kwikmed</vt:lpstr>
      <vt:lpstr>ella-kwikmed.com</vt:lpstr>
      <vt:lpstr>Paragard® (Copper IUD): Off-Label Use</vt:lpstr>
      <vt:lpstr>Yuzpe method:  Not preferred</vt:lpstr>
      <vt:lpstr>Mechanism of  Action</vt:lpstr>
      <vt:lpstr>Dispelling Myths</vt:lpstr>
      <vt:lpstr>Mechanism of Action: Oral Methods</vt:lpstr>
      <vt:lpstr>Mechanism of Action: Copper IUD</vt:lpstr>
      <vt:lpstr>Efficacy</vt:lpstr>
      <vt:lpstr>How Do We Measure EC Efficacy?</vt:lpstr>
      <vt:lpstr>Current Estimatesof EC Pill (LNg) Efficacy</vt:lpstr>
      <vt:lpstr>Relative Effectiveness of EC by Method</vt:lpstr>
      <vt:lpstr>UPA vs. LNg Effectiveness:  Time Since Intercourse</vt:lpstr>
      <vt:lpstr>ella Is More Effective than Plan B</vt:lpstr>
      <vt:lpstr>ella: Efficacy Decreases Over Time</vt:lpstr>
      <vt:lpstr>PowerPoint Presentation</vt:lpstr>
      <vt:lpstr>EC Effectiveness Decreases with Repeated UPI</vt:lpstr>
      <vt:lpstr>BMI and Its Efficacy on EC</vt:lpstr>
      <vt:lpstr>Special Population: Obese and  Overweight Women </vt:lpstr>
      <vt:lpstr>Effectiveness by Method in Obesity</vt:lpstr>
      <vt:lpstr>Use ella in Obese Teens</vt:lpstr>
      <vt:lpstr>Case: Sophie</vt:lpstr>
      <vt:lpstr>When to Consider Copper IUD for EC</vt:lpstr>
      <vt:lpstr>What Is Contraceptive Sabotage?</vt:lpstr>
      <vt:lpstr>Take-Away Points on EC Effectiveness</vt:lpstr>
      <vt:lpstr>Side Effects and  Contraindications of EC</vt:lpstr>
      <vt:lpstr>Research</vt:lpstr>
      <vt:lpstr>Side Effects and Contraindications</vt:lpstr>
      <vt:lpstr>Side Effects: Nausea/Vomiting</vt:lpstr>
      <vt:lpstr>Contraindication: Breastfeeding</vt:lpstr>
      <vt:lpstr>Contraindication: Pregnancy</vt:lpstr>
      <vt:lpstr>Adolescent Access to EC:  Challenges and Opportunities</vt:lpstr>
      <vt:lpstr>Challenges and Opportunities</vt:lpstr>
      <vt:lpstr>Challenges and Opportunities</vt:lpstr>
      <vt:lpstr>Patient Level</vt:lpstr>
      <vt:lpstr>Few Young Women Are Aware of EC</vt:lpstr>
      <vt:lpstr>Patient Misconceptions Create  Barriers to EC Use </vt:lpstr>
      <vt:lpstr>Other Barriers</vt:lpstr>
      <vt:lpstr>Provider Level</vt:lpstr>
      <vt:lpstr>AAP Policy Statement on EC</vt:lpstr>
      <vt:lpstr>Providers Can  Facilitate Use</vt:lpstr>
      <vt:lpstr>Many Providers Do Not Discuss EC with Young Patients</vt:lpstr>
      <vt:lpstr>Providers Need More Training on EC</vt:lpstr>
      <vt:lpstr>Provider Misconceptions  Can Discourage Use</vt:lpstr>
      <vt:lpstr>Providers Can Remove  Clinical Barriers to EC</vt:lpstr>
      <vt:lpstr>Prescribing EC</vt:lpstr>
      <vt:lpstr>Training Office Staff</vt:lpstr>
      <vt:lpstr>Counseling and Education</vt:lpstr>
      <vt:lpstr>Provide Supportive Counseling</vt:lpstr>
      <vt:lpstr>Addressing Concerns About STI Risk</vt:lpstr>
      <vt:lpstr>Individual Patient Needs</vt:lpstr>
      <vt:lpstr>Instruct Patient on Use</vt:lpstr>
      <vt:lpstr>Opportunities for Bridging Contraceptive Services</vt:lpstr>
      <vt:lpstr>Counseling Teens About  Contraception Method</vt:lpstr>
      <vt:lpstr>Be Adolescent-Friendly</vt:lpstr>
      <vt:lpstr>Providing Resources</vt:lpstr>
      <vt:lpstr>Crisis  Management</vt:lpstr>
      <vt:lpstr>Intimate Partner Violence and  Emergency Contraception </vt:lpstr>
      <vt:lpstr>Screening for IPV</vt:lpstr>
      <vt:lpstr>Sexual Assault and EC</vt:lpstr>
      <vt:lpstr>EC and Sexual Assault Survivors</vt:lpstr>
      <vt:lpstr>EC in the ER</vt:lpstr>
      <vt:lpstr>Sample Questions</vt:lpstr>
      <vt:lpstr>Quick Start</vt:lpstr>
      <vt:lpstr>PowerPoint Presentation</vt:lpstr>
      <vt:lpstr>PowerPoint Presentation</vt:lpstr>
      <vt:lpstr>Health Insurance Coverage and EC</vt:lpstr>
      <vt:lpstr>Affordable Care Act (ACA):  August 2012</vt:lpstr>
      <vt:lpstr>Things to Know About the ACA and EC</vt:lpstr>
      <vt:lpstr>ACA: Contraceptive Coverage</vt:lpstr>
      <vt:lpstr>What Questions Should You Ask Your  Health Insurance?</vt:lpstr>
      <vt:lpstr>National Women’s Law Center:  Tools for EC Access</vt:lpstr>
      <vt:lpstr>Clinicians with Prescribing Privileges</vt:lpstr>
      <vt:lpstr>Case: Sophie</vt:lpstr>
      <vt:lpstr>Can Sophie’s Boyfriend  Get EC Without an Rx?</vt:lpstr>
      <vt:lpstr>Advanced Provision</vt:lpstr>
      <vt:lpstr>Advanced Provision</vt:lpstr>
      <vt:lpstr>PowerPoint Presentation</vt:lpstr>
      <vt:lpstr>Advanced Provision Does Increase Use!</vt:lpstr>
      <vt:lpstr>Who Supports Advance EC?</vt:lpstr>
      <vt:lpstr>EC: Pharmacy Access</vt:lpstr>
      <vt:lpstr>Accessing EC in Pharmacies</vt:lpstr>
      <vt:lpstr>Pharmacy Access Does Not  Increase Risk Behavior</vt:lpstr>
      <vt:lpstr>Males and EC</vt:lpstr>
      <vt:lpstr>What Has Been Said About Male Involvement?</vt:lpstr>
      <vt:lpstr>Comparing Men and Women on EC</vt:lpstr>
      <vt:lpstr>Attitudes on Buying and Using EC</vt:lpstr>
      <vt:lpstr>2012 Review on Young Men and EC</vt:lpstr>
      <vt:lpstr>Male Access to EC: Mystery Shopper Survey </vt:lpstr>
      <vt:lpstr>Males and Emergency Contraception</vt:lpstr>
      <vt:lpstr>Implications</vt:lpstr>
      <vt:lpstr>Wrap-Up</vt:lpstr>
      <vt:lpstr>Conclusions</vt:lpstr>
      <vt:lpstr>EC-Specific Resources</vt:lpstr>
      <vt:lpstr>Additional EC Information</vt:lpstr>
      <vt:lpstr>Provider Resources and Organizational Partners</vt:lpstr>
      <vt:lpstr>Provider Resources and Organizational Partners</vt:lpstr>
      <vt:lpstr>Provider Resources and Organizational Partners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Sexual Exploitation of Children (CSEC)</dc:title>
  <dc:creator>Kelsie Harris</dc:creator>
  <cp:lastModifiedBy>Mary Evelyn Humphreys</cp:lastModifiedBy>
  <cp:revision>33</cp:revision>
  <dcterms:created xsi:type="dcterms:W3CDTF">2018-01-08T16:17:57Z</dcterms:created>
  <dcterms:modified xsi:type="dcterms:W3CDTF">2018-04-12T20:12:39Z</dcterms:modified>
</cp:coreProperties>
</file>