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840" r:id="rId1"/>
  </p:sldMasterIdLst>
  <p:notesMasterIdLst>
    <p:notesMasterId r:id="rId83"/>
  </p:notesMasterIdLst>
  <p:handoutMasterIdLst>
    <p:handoutMasterId r:id="rId84"/>
  </p:handoutMasterIdLst>
  <p:sldIdLst>
    <p:sldId id="256" r:id="rId2"/>
    <p:sldId id="258" r:id="rId3"/>
    <p:sldId id="259" r:id="rId4"/>
    <p:sldId id="339" r:id="rId5"/>
    <p:sldId id="261" r:id="rId6"/>
    <p:sldId id="262" r:id="rId7"/>
    <p:sldId id="350" r:id="rId8"/>
    <p:sldId id="337" r:id="rId9"/>
    <p:sldId id="263" r:id="rId10"/>
    <p:sldId id="264" r:id="rId11"/>
    <p:sldId id="265" r:id="rId12"/>
    <p:sldId id="340" r:id="rId13"/>
    <p:sldId id="343" r:id="rId14"/>
    <p:sldId id="268" r:id="rId15"/>
    <p:sldId id="269" r:id="rId16"/>
    <p:sldId id="342" r:id="rId17"/>
    <p:sldId id="271" r:id="rId18"/>
    <p:sldId id="272" r:id="rId19"/>
    <p:sldId id="281" r:id="rId20"/>
    <p:sldId id="273" r:id="rId21"/>
    <p:sldId id="274" r:id="rId22"/>
    <p:sldId id="275" r:id="rId23"/>
    <p:sldId id="276" r:id="rId24"/>
    <p:sldId id="277" r:id="rId25"/>
    <p:sldId id="344" r:id="rId26"/>
    <p:sldId id="279" r:id="rId27"/>
    <p:sldId id="345" r:id="rId28"/>
    <p:sldId id="282" r:id="rId29"/>
    <p:sldId id="283" r:id="rId30"/>
    <p:sldId id="346" r:id="rId31"/>
    <p:sldId id="285" r:id="rId32"/>
    <p:sldId id="287" r:id="rId33"/>
    <p:sldId id="34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48" r:id="rId61"/>
    <p:sldId id="349"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5"/>
    <a:srgbClr val="3C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67534" autoAdjust="0"/>
  </p:normalViewPr>
  <p:slideViewPr>
    <p:cSldViewPr snapToGrid="0" snapToObjects="1">
      <p:cViewPr varScale="1">
        <p:scale>
          <a:sx n="59" d="100"/>
          <a:sy n="59" d="100"/>
        </p:scale>
        <p:origin x="666" y="66"/>
      </p:cViewPr>
      <p:guideLst/>
    </p:cSldViewPr>
  </p:slideViewPr>
  <p:outlineViewPr>
    <p:cViewPr>
      <p:scale>
        <a:sx n="33" d="100"/>
        <a:sy n="33" d="100"/>
      </p:scale>
      <p:origin x="0" y="-69368"/>
    </p:cViewPr>
  </p:outlineViewPr>
  <p:notesTextViewPr>
    <p:cViewPr>
      <p:scale>
        <a:sx n="1" d="1"/>
        <a:sy n="1" d="1"/>
      </p:scale>
      <p:origin x="0" y="0"/>
    </p:cViewPr>
  </p:notesTextViewPr>
  <p:sorterViewPr>
    <p:cViewPr varScale="1">
      <p:scale>
        <a:sx n="1" d="1"/>
        <a:sy n="1" d="1"/>
      </p:scale>
      <p:origin x="0" y="-6344"/>
    </p:cViewPr>
  </p:sorterViewPr>
  <p:notesViewPr>
    <p:cSldViewPr snapToGrid="0" snapToObjects="1">
      <p:cViewPr varScale="1">
        <p:scale>
          <a:sx n="77" d="100"/>
          <a:sy n="77" d="100"/>
        </p:scale>
        <p:origin x="342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4362D-21D1-5A4C-B800-F73346B4DBEA}"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C531A41A-67C4-D645-9D72-E6A2D0E2CC42}">
      <dgm:prSet phldrT="[Text]"/>
      <dgm:spPr/>
      <dgm:t>
        <a:bodyPr/>
        <a:lstStyle/>
        <a:p>
          <a:r>
            <a:rPr lang="en-US" dirty="0"/>
            <a:t>Thinking about exiting </a:t>
          </a:r>
        </a:p>
      </dgm:t>
    </dgm:pt>
    <dgm:pt modelId="{E15F101A-B582-6C4D-930C-84677C6B1648}" type="parTrans" cxnId="{CF36AA9B-D068-F44E-A4E0-F2A60489ABAB}">
      <dgm:prSet/>
      <dgm:spPr/>
      <dgm:t>
        <a:bodyPr/>
        <a:lstStyle/>
        <a:p>
          <a:endParaRPr lang="en-US"/>
        </a:p>
      </dgm:t>
    </dgm:pt>
    <dgm:pt modelId="{0A93B5FB-99A1-A84A-9056-22847FDC656F}" type="sibTrans" cxnId="{CF36AA9B-D068-F44E-A4E0-F2A60489ABAB}">
      <dgm:prSet/>
      <dgm:spPr/>
      <dgm:t>
        <a:bodyPr/>
        <a:lstStyle/>
        <a:p>
          <a:endParaRPr lang="en-US"/>
        </a:p>
      </dgm:t>
    </dgm:pt>
    <dgm:pt modelId="{2382D73A-AFBA-1043-AE5D-81BF05A3E459}">
      <dgm:prSet phldrT="[Text]"/>
      <dgm:spPr/>
      <dgm:t>
        <a:bodyPr/>
        <a:lstStyle/>
        <a:p>
          <a:r>
            <a:rPr lang="en-US" dirty="0"/>
            <a:t>Preparing to leave </a:t>
          </a:r>
        </a:p>
      </dgm:t>
    </dgm:pt>
    <dgm:pt modelId="{D2F6EF55-A5D4-F544-8ADF-F31CA85F3B49}" type="parTrans" cxnId="{E9E38FF5-9B88-EE42-883D-4BC9229842B0}">
      <dgm:prSet/>
      <dgm:spPr/>
      <dgm:t>
        <a:bodyPr/>
        <a:lstStyle/>
        <a:p>
          <a:endParaRPr lang="en-US"/>
        </a:p>
      </dgm:t>
    </dgm:pt>
    <dgm:pt modelId="{AB497F77-2FAC-7746-AE66-049B7B129039}" type="sibTrans" cxnId="{E9E38FF5-9B88-EE42-883D-4BC9229842B0}">
      <dgm:prSet/>
      <dgm:spPr/>
      <dgm:t>
        <a:bodyPr/>
        <a:lstStyle/>
        <a:p>
          <a:endParaRPr lang="en-US"/>
        </a:p>
      </dgm:t>
    </dgm:pt>
    <dgm:pt modelId="{6DFD5E71-B233-C843-88CA-5A0574939A29}">
      <dgm:prSet phldrT="[Text]"/>
      <dgm:spPr/>
      <dgm:t>
        <a:bodyPr/>
        <a:lstStyle/>
        <a:p>
          <a:r>
            <a:rPr lang="en-US" dirty="0"/>
            <a:t>Leaving </a:t>
          </a:r>
        </a:p>
      </dgm:t>
    </dgm:pt>
    <dgm:pt modelId="{53C82DFE-47B1-3D44-A7D3-FEE0DA5C586E}" type="parTrans" cxnId="{CD28852E-2E05-4E4B-9189-BC4EC00D5BD9}">
      <dgm:prSet/>
      <dgm:spPr/>
      <dgm:t>
        <a:bodyPr/>
        <a:lstStyle/>
        <a:p>
          <a:endParaRPr lang="en-US"/>
        </a:p>
      </dgm:t>
    </dgm:pt>
    <dgm:pt modelId="{67B41A05-1D31-EA43-84BB-84B67679676D}" type="sibTrans" cxnId="{CD28852E-2E05-4E4B-9189-BC4EC00D5BD9}">
      <dgm:prSet/>
      <dgm:spPr/>
      <dgm:t>
        <a:bodyPr/>
        <a:lstStyle/>
        <a:p>
          <a:endParaRPr lang="en-US"/>
        </a:p>
      </dgm:t>
    </dgm:pt>
    <dgm:pt modelId="{A4B053DE-FCE8-B648-AE35-3C2CB93F05D2}">
      <dgm:prSet phldrT="[Text]"/>
      <dgm:spPr/>
      <dgm:t>
        <a:bodyPr/>
        <a:lstStyle/>
        <a:p>
          <a:r>
            <a:rPr lang="en-US" dirty="0" smtClean="0"/>
            <a:t>Reintroduced </a:t>
          </a:r>
          <a:endParaRPr lang="en-US" dirty="0"/>
        </a:p>
      </dgm:t>
    </dgm:pt>
    <dgm:pt modelId="{3645A4BA-E3B0-A64B-AD20-FECC9C8A9359}" type="parTrans" cxnId="{90323281-66AC-4A45-A5A4-3C20F71C0735}">
      <dgm:prSet/>
      <dgm:spPr/>
      <dgm:t>
        <a:bodyPr/>
        <a:lstStyle/>
        <a:p>
          <a:endParaRPr lang="en-US"/>
        </a:p>
      </dgm:t>
    </dgm:pt>
    <dgm:pt modelId="{EB7A7786-225C-0A4A-84AC-41B6EBF0B3FE}" type="sibTrans" cxnId="{90323281-66AC-4A45-A5A4-3C20F71C0735}">
      <dgm:prSet/>
      <dgm:spPr/>
      <dgm:t>
        <a:bodyPr/>
        <a:lstStyle/>
        <a:p>
          <a:endParaRPr lang="en-US"/>
        </a:p>
      </dgm:t>
    </dgm:pt>
    <dgm:pt modelId="{6401E219-EBE7-2143-9353-D66F5D1E993C}" type="pres">
      <dgm:prSet presAssocID="{A8B4362D-21D1-5A4C-B800-F73346B4DBEA}" presName="cycle" presStyleCnt="0">
        <dgm:presLayoutVars>
          <dgm:dir/>
          <dgm:resizeHandles val="exact"/>
        </dgm:presLayoutVars>
      </dgm:prSet>
      <dgm:spPr/>
      <dgm:t>
        <a:bodyPr/>
        <a:lstStyle/>
        <a:p>
          <a:endParaRPr lang="en-US"/>
        </a:p>
      </dgm:t>
    </dgm:pt>
    <dgm:pt modelId="{02CC062D-F491-B145-9426-86995FAC2D4A}" type="pres">
      <dgm:prSet presAssocID="{C531A41A-67C4-D645-9D72-E6A2D0E2CC42}" presName="dummy" presStyleCnt="0"/>
      <dgm:spPr/>
    </dgm:pt>
    <dgm:pt modelId="{5C43F960-8360-C441-B118-06BCA8006FD8}" type="pres">
      <dgm:prSet presAssocID="{C531A41A-67C4-D645-9D72-E6A2D0E2CC42}" presName="node" presStyleLbl="revTx" presStyleIdx="0" presStyleCnt="4">
        <dgm:presLayoutVars>
          <dgm:bulletEnabled val="1"/>
        </dgm:presLayoutVars>
      </dgm:prSet>
      <dgm:spPr/>
      <dgm:t>
        <a:bodyPr/>
        <a:lstStyle/>
        <a:p>
          <a:endParaRPr lang="en-US"/>
        </a:p>
      </dgm:t>
    </dgm:pt>
    <dgm:pt modelId="{D7EF258B-6D33-FA48-B64B-63D223462E1E}" type="pres">
      <dgm:prSet presAssocID="{0A93B5FB-99A1-A84A-9056-22847FDC656F}" presName="sibTrans" presStyleLbl="node1" presStyleIdx="0" presStyleCnt="4"/>
      <dgm:spPr/>
      <dgm:t>
        <a:bodyPr/>
        <a:lstStyle/>
        <a:p>
          <a:endParaRPr lang="en-US"/>
        </a:p>
      </dgm:t>
    </dgm:pt>
    <dgm:pt modelId="{69B67731-8BC0-D645-97F8-4F3DC70E1924}" type="pres">
      <dgm:prSet presAssocID="{2382D73A-AFBA-1043-AE5D-81BF05A3E459}" presName="dummy" presStyleCnt="0"/>
      <dgm:spPr/>
    </dgm:pt>
    <dgm:pt modelId="{78836462-88DD-4E49-8718-3FC304C22359}" type="pres">
      <dgm:prSet presAssocID="{2382D73A-AFBA-1043-AE5D-81BF05A3E459}" presName="node" presStyleLbl="revTx" presStyleIdx="1" presStyleCnt="4">
        <dgm:presLayoutVars>
          <dgm:bulletEnabled val="1"/>
        </dgm:presLayoutVars>
      </dgm:prSet>
      <dgm:spPr/>
      <dgm:t>
        <a:bodyPr/>
        <a:lstStyle/>
        <a:p>
          <a:endParaRPr lang="en-US"/>
        </a:p>
      </dgm:t>
    </dgm:pt>
    <dgm:pt modelId="{A4A25EB3-EFD7-A441-A663-DBCDBA3C0F4F}" type="pres">
      <dgm:prSet presAssocID="{AB497F77-2FAC-7746-AE66-049B7B129039}" presName="sibTrans" presStyleLbl="node1" presStyleIdx="1" presStyleCnt="4"/>
      <dgm:spPr/>
      <dgm:t>
        <a:bodyPr/>
        <a:lstStyle/>
        <a:p>
          <a:endParaRPr lang="en-US"/>
        </a:p>
      </dgm:t>
    </dgm:pt>
    <dgm:pt modelId="{EA0669F1-18A4-9D43-A772-1FFD8F3CF29E}" type="pres">
      <dgm:prSet presAssocID="{6DFD5E71-B233-C843-88CA-5A0574939A29}" presName="dummy" presStyleCnt="0"/>
      <dgm:spPr/>
    </dgm:pt>
    <dgm:pt modelId="{EA6FEC00-AFFC-0144-846F-C7E4A00B418B}" type="pres">
      <dgm:prSet presAssocID="{6DFD5E71-B233-C843-88CA-5A0574939A29}" presName="node" presStyleLbl="revTx" presStyleIdx="2" presStyleCnt="4">
        <dgm:presLayoutVars>
          <dgm:bulletEnabled val="1"/>
        </dgm:presLayoutVars>
      </dgm:prSet>
      <dgm:spPr/>
      <dgm:t>
        <a:bodyPr/>
        <a:lstStyle/>
        <a:p>
          <a:endParaRPr lang="en-US"/>
        </a:p>
      </dgm:t>
    </dgm:pt>
    <dgm:pt modelId="{52DD3F95-51C2-9045-A8F7-7342A2C1E845}" type="pres">
      <dgm:prSet presAssocID="{67B41A05-1D31-EA43-84BB-84B67679676D}" presName="sibTrans" presStyleLbl="node1" presStyleIdx="2" presStyleCnt="4"/>
      <dgm:spPr/>
      <dgm:t>
        <a:bodyPr/>
        <a:lstStyle/>
        <a:p>
          <a:endParaRPr lang="en-US"/>
        </a:p>
      </dgm:t>
    </dgm:pt>
    <dgm:pt modelId="{66B3F208-FEEF-5142-AC5D-B41BB2AC19DB}" type="pres">
      <dgm:prSet presAssocID="{A4B053DE-FCE8-B648-AE35-3C2CB93F05D2}" presName="dummy" presStyleCnt="0"/>
      <dgm:spPr/>
    </dgm:pt>
    <dgm:pt modelId="{A6B1E036-E9A7-784A-ABEF-57C963737844}" type="pres">
      <dgm:prSet presAssocID="{A4B053DE-FCE8-B648-AE35-3C2CB93F05D2}" presName="node" presStyleLbl="revTx" presStyleIdx="3" presStyleCnt="4" custScaleX="120638">
        <dgm:presLayoutVars>
          <dgm:bulletEnabled val="1"/>
        </dgm:presLayoutVars>
      </dgm:prSet>
      <dgm:spPr/>
      <dgm:t>
        <a:bodyPr/>
        <a:lstStyle/>
        <a:p>
          <a:endParaRPr lang="en-US"/>
        </a:p>
      </dgm:t>
    </dgm:pt>
    <dgm:pt modelId="{451BF1AC-4BF2-6341-B2AB-57EBECDCB220}" type="pres">
      <dgm:prSet presAssocID="{EB7A7786-225C-0A4A-84AC-41B6EBF0B3FE}" presName="sibTrans" presStyleLbl="node1" presStyleIdx="3" presStyleCnt="4"/>
      <dgm:spPr/>
      <dgm:t>
        <a:bodyPr/>
        <a:lstStyle/>
        <a:p>
          <a:endParaRPr lang="en-US"/>
        </a:p>
      </dgm:t>
    </dgm:pt>
  </dgm:ptLst>
  <dgm:cxnLst>
    <dgm:cxn modelId="{3665C0C6-F63E-1A42-BD31-C49124301717}" type="presOf" srcId="{EB7A7786-225C-0A4A-84AC-41B6EBF0B3FE}" destId="{451BF1AC-4BF2-6341-B2AB-57EBECDCB220}" srcOrd="0" destOrd="0" presId="urn:microsoft.com/office/officeart/2005/8/layout/cycle1"/>
    <dgm:cxn modelId="{84213C6A-E011-D844-B0A9-053B3D76C6CF}" type="presOf" srcId="{2382D73A-AFBA-1043-AE5D-81BF05A3E459}" destId="{78836462-88DD-4E49-8718-3FC304C22359}" srcOrd="0" destOrd="0" presId="urn:microsoft.com/office/officeart/2005/8/layout/cycle1"/>
    <dgm:cxn modelId="{CF36AA9B-D068-F44E-A4E0-F2A60489ABAB}" srcId="{A8B4362D-21D1-5A4C-B800-F73346B4DBEA}" destId="{C531A41A-67C4-D645-9D72-E6A2D0E2CC42}" srcOrd="0" destOrd="0" parTransId="{E15F101A-B582-6C4D-930C-84677C6B1648}" sibTransId="{0A93B5FB-99A1-A84A-9056-22847FDC656F}"/>
    <dgm:cxn modelId="{572B5C74-D930-F04F-A6F6-C508E772B983}" type="presOf" srcId="{0A93B5FB-99A1-A84A-9056-22847FDC656F}" destId="{D7EF258B-6D33-FA48-B64B-63D223462E1E}" srcOrd="0" destOrd="0" presId="urn:microsoft.com/office/officeart/2005/8/layout/cycle1"/>
    <dgm:cxn modelId="{CD28852E-2E05-4E4B-9189-BC4EC00D5BD9}" srcId="{A8B4362D-21D1-5A4C-B800-F73346B4DBEA}" destId="{6DFD5E71-B233-C843-88CA-5A0574939A29}" srcOrd="2" destOrd="0" parTransId="{53C82DFE-47B1-3D44-A7D3-FEE0DA5C586E}" sibTransId="{67B41A05-1D31-EA43-84BB-84B67679676D}"/>
    <dgm:cxn modelId="{C9E94B1E-6951-DE4C-BDA3-64D9D193E9B9}" type="presOf" srcId="{A8B4362D-21D1-5A4C-B800-F73346B4DBEA}" destId="{6401E219-EBE7-2143-9353-D66F5D1E993C}" srcOrd="0" destOrd="0" presId="urn:microsoft.com/office/officeart/2005/8/layout/cycle1"/>
    <dgm:cxn modelId="{90323281-66AC-4A45-A5A4-3C20F71C0735}" srcId="{A8B4362D-21D1-5A4C-B800-F73346B4DBEA}" destId="{A4B053DE-FCE8-B648-AE35-3C2CB93F05D2}" srcOrd="3" destOrd="0" parTransId="{3645A4BA-E3B0-A64B-AD20-FECC9C8A9359}" sibTransId="{EB7A7786-225C-0A4A-84AC-41B6EBF0B3FE}"/>
    <dgm:cxn modelId="{333A2DFE-08A1-E848-8BA6-1FCE43915168}" type="presOf" srcId="{6DFD5E71-B233-C843-88CA-5A0574939A29}" destId="{EA6FEC00-AFFC-0144-846F-C7E4A00B418B}" srcOrd="0" destOrd="0" presId="urn:microsoft.com/office/officeart/2005/8/layout/cycle1"/>
    <dgm:cxn modelId="{DBD0AC5C-08CD-A940-AE89-77E12620B8C8}" type="presOf" srcId="{67B41A05-1D31-EA43-84BB-84B67679676D}" destId="{52DD3F95-51C2-9045-A8F7-7342A2C1E845}" srcOrd="0" destOrd="0" presId="urn:microsoft.com/office/officeart/2005/8/layout/cycle1"/>
    <dgm:cxn modelId="{4027B770-55C0-1B4B-8A50-2DEF390EC7A5}" type="presOf" srcId="{AB497F77-2FAC-7746-AE66-049B7B129039}" destId="{A4A25EB3-EFD7-A441-A663-DBCDBA3C0F4F}" srcOrd="0" destOrd="0" presId="urn:microsoft.com/office/officeart/2005/8/layout/cycle1"/>
    <dgm:cxn modelId="{E9E38FF5-9B88-EE42-883D-4BC9229842B0}" srcId="{A8B4362D-21D1-5A4C-B800-F73346B4DBEA}" destId="{2382D73A-AFBA-1043-AE5D-81BF05A3E459}" srcOrd="1" destOrd="0" parTransId="{D2F6EF55-A5D4-F544-8ADF-F31CA85F3B49}" sibTransId="{AB497F77-2FAC-7746-AE66-049B7B129039}"/>
    <dgm:cxn modelId="{A97ADF91-BB14-1C41-AF0D-DD2452ECB3EF}" type="presOf" srcId="{A4B053DE-FCE8-B648-AE35-3C2CB93F05D2}" destId="{A6B1E036-E9A7-784A-ABEF-57C963737844}" srcOrd="0" destOrd="0" presId="urn:microsoft.com/office/officeart/2005/8/layout/cycle1"/>
    <dgm:cxn modelId="{60232DC7-A0F3-1044-B1E7-B37CB56BF0AC}" type="presOf" srcId="{C531A41A-67C4-D645-9D72-E6A2D0E2CC42}" destId="{5C43F960-8360-C441-B118-06BCA8006FD8}" srcOrd="0" destOrd="0" presId="urn:microsoft.com/office/officeart/2005/8/layout/cycle1"/>
    <dgm:cxn modelId="{564560D2-EE8E-E84B-96B0-37BB8D4735F9}" type="presParOf" srcId="{6401E219-EBE7-2143-9353-D66F5D1E993C}" destId="{02CC062D-F491-B145-9426-86995FAC2D4A}" srcOrd="0" destOrd="0" presId="urn:microsoft.com/office/officeart/2005/8/layout/cycle1"/>
    <dgm:cxn modelId="{BD986752-DDBC-C84E-8F11-78F500C5793E}" type="presParOf" srcId="{6401E219-EBE7-2143-9353-D66F5D1E993C}" destId="{5C43F960-8360-C441-B118-06BCA8006FD8}" srcOrd="1" destOrd="0" presId="urn:microsoft.com/office/officeart/2005/8/layout/cycle1"/>
    <dgm:cxn modelId="{15A3867B-A791-6C4F-8B1B-995A68705D4C}" type="presParOf" srcId="{6401E219-EBE7-2143-9353-D66F5D1E993C}" destId="{D7EF258B-6D33-FA48-B64B-63D223462E1E}" srcOrd="2" destOrd="0" presId="urn:microsoft.com/office/officeart/2005/8/layout/cycle1"/>
    <dgm:cxn modelId="{2D8E93EA-3A0B-7843-B9CD-EA83D6347948}" type="presParOf" srcId="{6401E219-EBE7-2143-9353-D66F5D1E993C}" destId="{69B67731-8BC0-D645-97F8-4F3DC70E1924}" srcOrd="3" destOrd="0" presId="urn:microsoft.com/office/officeart/2005/8/layout/cycle1"/>
    <dgm:cxn modelId="{A08F82E5-7B8D-DD4E-9237-C6C56D8105B6}" type="presParOf" srcId="{6401E219-EBE7-2143-9353-D66F5D1E993C}" destId="{78836462-88DD-4E49-8718-3FC304C22359}" srcOrd="4" destOrd="0" presId="urn:microsoft.com/office/officeart/2005/8/layout/cycle1"/>
    <dgm:cxn modelId="{CA5C0A36-2529-A34A-9D0D-197F9935C03C}" type="presParOf" srcId="{6401E219-EBE7-2143-9353-D66F5D1E993C}" destId="{A4A25EB3-EFD7-A441-A663-DBCDBA3C0F4F}" srcOrd="5" destOrd="0" presId="urn:microsoft.com/office/officeart/2005/8/layout/cycle1"/>
    <dgm:cxn modelId="{58207EAC-7784-4B4C-B40B-E40728DA73E6}" type="presParOf" srcId="{6401E219-EBE7-2143-9353-D66F5D1E993C}" destId="{EA0669F1-18A4-9D43-A772-1FFD8F3CF29E}" srcOrd="6" destOrd="0" presId="urn:microsoft.com/office/officeart/2005/8/layout/cycle1"/>
    <dgm:cxn modelId="{BCAF6DB7-C2CB-3F42-AEB2-4F7B3DD57245}" type="presParOf" srcId="{6401E219-EBE7-2143-9353-D66F5D1E993C}" destId="{EA6FEC00-AFFC-0144-846F-C7E4A00B418B}" srcOrd="7" destOrd="0" presId="urn:microsoft.com/office/officeart/2005/8/layout/cycle1"/>
    <dgm:cxn modelId="{FA1E1C09-3987-0E4F-BA3D-B59FB3C7F5B1}" type="presParOf" srcId="{6401E219-EBE7-2143-9353-D66F5D1E993C}" destId="{52DD3F95-51C2-9045-A8F7-7342A2C1E845}" srcOrd="8" destOrd="0" presId="urn:microsoft.com/office/officeart/2005/8/layout/cycle1"/>
    <dgm:cxn modelId="{38968EAD-9005-3841-AF65-D9A9DA96E18A}" type="presParOf" srcId="{6401E219-EBE7-2143-9353-D66F5D1E993C}" destId="{66B3F208-FEEF-5142-AC5D-B41BB2AC19DB}" srcOrd="9" destOrd="0" presId="urn:microsoft.com/office/officeart/2005/8/layout/cycle1"/>
    <dgm:cxn modelId="{2DF43F16-B38E-B740-8A28-610DBDA2946C}" type="presParOf" srcId="{6401E219-EBE7-2143-9353-D66F5D1E993C}" destId="{A6B1E036-E9A7-784A-ABEF-57C963737844}" srcOrd="10" destOrd="0" presId="urn:microsoft.com/office/officeart/2005/8/layout/cycle1"/>
    <dgm:cxn modelId="{685C19C9-58D0-9F4F-9F3E-51D0D0FB93F5}" type="presParOf" srcId="{6401E219-EBE7-2143-9353-D66F5D1E993C}" destId="{451BF1AC-4BF2-6341-B2AB-57EBECDCB22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2/6/2018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dirty="0"/>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dirty="0"/>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ccaininstitute.org/youth-experience-surve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Federal_statu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mccaininstitute.org/youth-experience-survey/"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cpatusa.org/wp/wp-content/uploads/2013/08/AndBoysToo_FINAL_single-pages.pdf"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ecpatusa.org/"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haredhope.org/wp-content/uploads/2012/09/National-Colloquium-2012-Report.pdf"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www.endslaverynow.org/blog/articles/the-secret-victims-of-sex-trafficking"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C0F5-3A21-1842-B46F-8388C5D8C6F6}" type="slidenum">
              <a:rPr lang="en-US" smtClean="0"/>
              <a:t>2</a:t>
            </a:fld>
            <a:endParaRPr lang="en-US" dirty="0"/>
          </a:p>
        </p:txBody>
      </p:sp>
    </p:spTree>
    <p:extLst>
      <p:ext uri="{BB962C8B-B14F-4D97-AF65-F5344CB8AC3E}">
        <p14:creationId xmlns:p14="http://schemas.microsoft.com/office/powerpoint/2010/main" val="31238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SF Bay Area identified by FBI as one of 13 “hotspots” for commercial sex trade (Romney 2014) along with other 13 high-intensity areas identified by the FBI are: Los Angeles, Minneapolis, Dallas, Detroit, Tampa, Chicago, San Diego, Miami, NYC, DC, Las Vegas, and St. Louis.  </a:t>
            </a:r>
          </a:p>
          <a:p>
            <a:pPr eaLnBrk="1" hangingPunct="1">
              <a:spcBef>
                <a:spcPct val="0"/>
              </a:spcBef>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fontAlgn="base" hangingPunct="1">
              <a:spcBef>
                <a:spcPct val="0"/>
              </a:spcBef>
              <a:spcAft>
                <a:spcPct val="0"/>
              </a:spcAft>
            </a:pPr>
            <a:fld id="{4F484A01-A0E5-A040-8806-2C6C86E7EBA0}" type="slidenum">
              <a:rPr lang="en-US" sz="1200">
                <a:latin typeface="Calibri" charset="0"/>
              </a:rPr>
              <a:pPr eaLnBrk="1" fontAlgn="base" hangingPunct="1">
                <a:spcBef>
                  <a:spcPct val="0"/>
                </a:spcBef>
                <a:spcAft>
                  <a:spcPct val="0"/>
                </a:spcAft>
              </a:pPr>
              <a:t>11</a:t>
            </a:fld>
            <a:endParaRPr lang="en-US" sz="1200" dirty="0">
              <a:latin typeface="Calibri" charset="0"/>
            </a:endParaRPr>
          </a:p>
        </p:txBody>
      </p:sp>
    </p:spTree>
    <p:extLst>
      <p:ext uri="{BB962C8B-B14F-4D97-AF65-F5344CB8AC3E}">
        <p14:creationId xmlns:p14="http://schemas.microsoft.com/office/powerpoint/2010/main" val="37796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fontAlgn="base" hangingPunct="1">
              <a:spcBef>
                <a:spcPct val="0"/>
              </a:spcBef>
              <a:spcAft>
                <a:spcPct val="0"/>
              </a:spcAft>
            </a:pPr>
            <a:fld id="{C643FFA9-E51F-0B4A-AFC8-C565CB9E18BF}" type="slidenum">
              <a:rPr lang="en-US" sz="1200">
                <a:latin typeface="Calibri" charset="0"/>
              </a:rPr>
              <a:pPr eaLnBrk="1" fontAlgn="base" hangingPunct="1">
                <a:spcBef>
                  <a:spcPct val="0"/>
                </a:spcBef>
                <a:spcAft>
                  <a:spcPct val="0"/>
                </a:spcAft>
              </a:pPr>
              <a:t>12</a:t>
            </a:fld>
            <a:endParaRPr lang="en-US" sz="1200" dirty="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When looking at other types of trafficking, including guns and drugs, these forms of trafficking are one time exchanges and the penalties are often very high. Sex trafficking  on the other hand occurs with a person being “exchanged” again and again and is there for more lucrative. In addition, currently the penalties both for traffickers and solicitors are not as severe in most jurisdictions compared to drug and gun trafficking. In addition the ‘evidence’ being trafficked is a person and not a gun or a drug and is therefore often harder to “prove” the exchange happened illegally</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sz="1200" i="1" kern="1200" dirty="0" smtClean="0">
                <a:solidFill>
                  <a:schemeClr val="tx1"/>
                </a:solidFill>
                <a:effectLst/>
                <a:latin typeface="+mn-lt"/>
                <a:ea typeface="+mn-ea"/>
                <a:cs typeface="+mn-cs"/>
              </a:rPr>
              <a:t>Aisha:</a:t>
            </a:r>
          </a:p>
          <a:p>
            <a:pPr eaLnBrk="1" hangingPunct="1">
              <a:spcBef>
                <a:spcPct val="0"/>
              </a:spcBef>
            </a:pPr>
            <a:r>
              <a:rPr lang="en-US" sz="1200" i="1" kern="1200" dirty="0" smtClean="0">
                <a:solidFill>
                  <a:schemeClr val="tx1"/>
                </a:solidFill>
                <a:effectLst/>
                <a:latin typeface="+mn-lt"/>
                <a:ea typeface="+mn-ea"/>
                <a:cs typeface="+mn-cs"/>
              </a:rPr>
              <a:t> I took out the photo of the girl in the police car ( it feels exploitative and salacious) and I replaced it the national human trafficking hotline number</a:t>
            </a:r>
            <a:r>
              <a:rPr lang="en-US" i="1" dirty="0" smtClean="0">
                <a:effectLst/>
              </a:rPr>
              <a:t> </a:t>
            </a:r>
            <a:endParaRPr lang="en-US" i="1" dirty="0">
              <a:latin typeface="Calibri" charset="0"/>
            </a:endParaRPr>
          </a:p>
        </p:txBody>
      </p:sp>
    </p:spTree>
    <p:extLst>
      <p:ext uri="{BB962C8B-B14F-4D97-AF65-F5344CB8AC3E}">
        <p14:creationId xmlns:p14="http://schemas.microsoft.com/office/powerpoint/2010/main" val="13436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Bureau of Justice Statistics </a:t>
            </a:r>
          </a:p>
          <a:p>
            <a:r>
              <a:rPr lang="en-US" sz="1200" b="0" i="0" u="none" strike="noStrike" kern="1200" baseline="0" dirty="0">
                <a:solidFill>
                  <a:schemeClr val="tx1"/>
                </a:solidFill>
                <a:latin typeface="+mn-lt"/>
                <a:ea typeface="+mn-ea"/>
                <a:cs typeface="+mn-cs"/>
              </a:rPr>
              <a:t>IOM report unable to find any reliable estimates of the number of </a:t>
            </a:r>
            <a:r>
              <a:rPr lang="en-US" sz="1200" b="0" i="0" u="none" strike="noStrike" kern="1200" baseline="0" dirty="0" smtClean="0">
                <a:solidFill>
                  <a:schemeClr val="tx1"/>
                </a:solidFill>
                <a:latin typeface="+mn-lt"/>
                <a:ea typeface="+mn-ea"/>
                <a:cs typeface="+mn-cs"/>
              </a:rPr>
              <a:t>CSEC </a:t>
            </a:r>
            <a:r>
              <a:rPr lang="en-US" sz="1200" b="0" i="0" u="none" strike="noStrike" kern="1200" baseline="0" dirty="0">
                <a:solidFill>
                  <a:schemeClr val="tx1"/>
                </a:solidFill>
                <a:latin typeface="+mn-lt"/>
                <a:ea typeface="+mn-ea"/>
                <a:cs typeface="+mn-cs"/>
              </a:rPr>
              <a:t>involved in the US. </a:t>
            </a:r>
          </a:p>
          <a:p>
            <a:endParaRPr lang="en-US" dirty="0"/>
          </a:p>
          <a:p>
            <a:r>
              <a:rPr lang="en-US" dirty="0"/>
              <a:t>50-80%</a:t>
            </a:r>
            <a:r>
              <a:rPr lang="en-US" baseline="0" dirty="0"/>
              <a:t> involved in child welfare system</a:t>
            </a:r>
          </a:p>
          <a:p>
            <a:endParaRPr lang="en-US" baseline="0" dirty="0"/>
          </a:p>
          <a:p>
            <a:r>
              <a:rPr lang="en-US" baseline="0" dirty="0"/>
              <a:t>83% of all sex </a:t>
            </a:r>
            <a:r>
              <a:rPr lang="en-US" baseline="0" dirty="0" smtClean="0"/>
              <a:t>trafficked youth in </a:t>
            </a:r>
            <a:r>
              <a:rPr lang="en-US" baseline="0" dirty="0"/>
              <a:t>the US are from the US</a:t>
            </a:r>
            <a:endParaRPr lang="en-US" dirty="0"/>
          </a:p>
        </p:txBody>
      </p:sp>
      <p:sp>
        <p:nvSpPr>
          <p:cNvPr id="4" name="Slide Number Placeholder 3"/>
          <p:cNvSpPr>
            <a:spLocks noGrp="1"/>
          </p:cNvSpPr>
          <p:nvPr>
            <p:ph type="sldNum" sz="quarter" idx="10"/>
          </p:nvPr>
        </p:nvSpPr>
        <p:spPr/>
        <p:txBody>
          <a:bodyPr/>
          <a:lstStyle/>
          <a:p>
            <a:fld id="{8E16BCE0-EDD9-D04C-89BC-3ADD86A783DD}" type="slidenum">
              <a:rPr lang="en-US" smtClean="0"/>
              <a:t>13</a:t>
            </a:fld>
            <a:endParaRPr lang="en-US" dirty="0"/>
          </a:p>
        </p:txBody>
      </p:sp>
    </p:spTree>
    <p:extLst>
      <p:ext uri="{BB962C8B-B14F-4D97-AF65-F5344CB8AC3E}">
        <p14:creationId xmlns:p14="http://schemas.microsoft.com/office/powerpoint/2010/main" val="255853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youth</a:t>
            </a:r>
            <a:r>
              <a:rPr lang="en-US" baseline="0" dirty="0" smtClean="0"/>
              <a:t> at risk or involved with CSE</a:t>
            </a:r>
            <a:r>
              <a:rPr lang="en-US" dirty="0" smtClean="0"/>
              <a:t>  have run away or been forced</a:t>
            </a:r>
            <a:r>
              <a:rPr lang="en-US" baseline="0" dirty="0" smtClean="0"/>
              <a:t> to leave their homes</a:t>
            </a:r>
            <a:r>
              <a:rPr lang="en-US" dirty="0" smtClean="0"/>
              <a:t>. </a:t>
            </a:r>
          </a:p>
          <a:p>
            <a:endParaRPr lang="en-US" dirty="0" smtClean="0"/>
          </a:p>
          <a:p>
            <a:r>
              <a:rPr lang="en-US" dirty="0" smtClean="0"/>
              <a:t>https://www.ncjrs.gov/pdffiles1/ojjdp/196465.pdf</a:t>
            </a:r>
          </a:p>
          <a:p>
            <a:endParaRPr lang="en-US" dirty="0" smtClean="0"/>
          </a:p>
          <a:p>
            <a:r>
              <a:rPr lang="en-US" b="0" i="1" baseline="0" dirty="0" smtClean="0"/>
              <a:t>In 2016, an estimated 1 out of 6 endangered runaways were likely trafficked for sex. (</a:t>
            </a:r>
            <a:r>
              <a:rPr lang="en-US" sz="1900" b="0" i="1" baseline="0" dirty="0" smtClean="0"/>
              <a:t>National Center for Missing and Exploited Children)</a:t>
            </a:r>
          </a:p>
          <a:p>
            <a:endParaRPr lang="en-US" dirty="0" smtClean="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16BCE0-EDD9-D04C-89BC-3ADD86A783DD}" type="slidenum">
              <a:rPr lang="en-US" smtClean="0"/>
              <a:t>14</a:t>
            </a:fld>
            <a:endParaRPr lang="en-US" dirty="0"/>
          </a:p>
        </p:txBody>
      </p:sp>
    </p:spTree>
    <p:extLst>
      <p:ext uri="{BB962C8B-B14F-4D97-AF65-F5344CB8AC3E}">
        <p14:creationId xmlns:p14="http://schemas.microsoft.com/office/powerpoint/2010/main" val="2723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factors are</a:t>
            </a:r>
            <a:r>
              <a:rPr lang="en-US" baseline="0" dirty="0"/>
              <a:t> multifactorial with most of the societal, community and relationship risk factors leading to the individual risk factors. </a:t>
            </a:r>
          </a:p>
          <a:p>
            <a:r>
              <a:rPr lang="en-US" baseline="0" dirty="0"/>
              <a:t>CSEC is not an individual issue, it is a public health issue</a:t>
            </a:r>
          </a:p>
          <a:p>
            <a:r>
              <a:rPr lang="en-US" baseline="0" dirty="0"/>
              <a:t>Structural inequities within the United States ( racism, gender identity discrimination, poverty) cause some youth to be more susceptible to risk factors that make the more vulnerable to being commercially sexually. It is imperative that the structural </a:t>
            </a:r>
            <a:r>
              <a:rPr lang="en-US" baseline="0" dirty="0" smtClean="0"/>
              <a:t>inequities </a:t>
            </a:r>
            <a:r>
              <a:rPr lang="en-US" baseline="0" dirty="0"/>
              <a:t>are highlighted instead of focusing on particular “types” of individuals where we see higher rates of CSEC youth.</a:t>
            </a:r>
          </a:p>
          <a:p>
            <a:r>
              <a:rPr lang="en-US" baseline="0" dirty="0" smtClean="0"/>
              <a:t>I.e.) </a:t>
            </a:r>
            <a:r>
              <a:rPr lang="en-US" baseline="0" dirty="0"/>
              <a:t>High rates of CSEC in foster care system involved youth is not because foster care youth seek out the life of exploitation, but may be due to poor supports within the foster care system.</a:t>
            </a:r>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15</a:t>
            </a:fld>
            <a:endParaRPr lang="en-US" dirty="0"/>
          </a:p>
        </p:txBody>
      </p:sp>
    </p:spTree>
    <p:extLst>
      <p:ext uri="{BB962C8B-B14F-4D97-AF65-F5344CB8AC3E}">
        <p14:creationId xmlns:p14="http://schemas.microsoft.com/office/powerpoint/2010/main" val="95087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to look at the psychosocial, structural, and systemic risk factors that leave youth vulnerable  to being exploited. Avoid characterizing this as a problem of individuals or an issue personal choice but talk more about the broader themes (see bubbles in slide) that make these individual youth more vulnerable. Contextualizing the problem of CSEC in this way is key to </a:t>
            </a:r>
            <a:r>
              <a:rPr lang="en-US" baseline="0" dirty="0" smtClean="0"/>
              <a:t>avoiding </a:t>
            </a:r>
            <a:r>
              <a:rPr lang="en-US" baseline="0" dirty="0"/>
              <a:t>stereotyping youth or blaming particular youth for being affected by commercial sexual exploitation. </a:t>
            </a:r>
            <a:endParaRPr lang="en-US" dirty="0"/>
          </a:p>
          <a:p>
            <a:endParaRPr lang="en-US" dirty="0"/>
          </a:p>
          <a:p>
            <a:r>
              <a:rPr lang="en-US" i="0" u="sng" dirty="0"/>
              <a:t>Structural</a:t>
            </a:r>
            <a:r>
              <a:rPr lang="en-US" i="0" u="sng" baseline="0" dirty="0"/>
              <a:t> / Social effects that increase children’s/youth risk</a:t>
            </a:r>
            <a:endParaRPr lang="en-US" i="0" u="sng" dirty="0"/>
          </a:p>
          <a:p>
            <a:r>
              <a:rPr lang="en-US" dirty="0"/>
              <a:t>Vulnerability</a:t>
            </a:r>
            <a:r>
              <a:rPr lang="en-US" baseline="0" dirty="0"/>
              <a:t> to violence</a:t>
            </a:r>
          </a:p>
          <a:p>
            <a:r>
              <a:rPr lang="en-US" baseline="0" dirty="0"/>
              <a:t>Exposure to violence</a:t>
            </a:r>
          </a:p>
          <a:p>
            <a:r>
              <a:rPr lang="en-US" baseline="0" dirty="0"/>
              <a:t>Lack of protection </a:t>
            </a:r>
          </a:p>
          <a:p>
            <a:r>
              <a:rPr lang="en-US" baseline="0" dirty="0"/>
              <a:t>Poor adult supervision</a:t>
            </a:r>
          </a:p>
          <a:p>
            <a:r>
              <a:rPr lang="en-US" baseline="0" dirty="0"/>
              <a:t>No adult supervision</a:t>
            </a:r>
          </a:p>
          <a:p>
            <a:r>
              <a:rPr lang="en-US" baseline="0" dirty="0"/>
              <a:t>Inability to meet basic needs/ poverty </a:t>
            </a:r>
            <a:endParaRPr lang="en-US" baseline="0" dirty="0" smtClean="0"/>
          </a:p>
          <a:p>
            <a:endParaRPr lang="en-US" baseline="0" dirty="0" smtClean="0"/>
          </a:p>
          <a:p>
            <a:r>
              <a:rPr lang="en-US" baseline="0" dirty="0" smtClean="0"/>
              <a:t>Let learners know that you will discuss LGBTQ youth in more depth to explain why this entire population is l</a:t>
            </a:r>
          </a:p>
          <a:p>
            <a:endParaRPr lang="en-US" baseline="0" dirty="0" smtClean="0"/>
          </a:p>
          <a:p>
            <a:r>
              <a:rPr lang="en-US" baseline="0" dirty="0" smtClean="0"/>
              <a:t>Aisha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 changed the order of the presentation of this information to blow in the social vulnerabilities then blow in the resultant individual vulnerabilities. I think this will further highlight the CSEC is a structural issue and not an individual issue</a:t>
            </a:r>
          </a:p>
          <a:p>
            <a:endParaRPr lang="en-US" dirty="0"/>
          </a:p>
        </p:txBody>
      </p:sp>
      <p:sp>
        <p:nvSpPr>
          <p:cNvPr id="4" name="Slide Number Placeholder 3"/>
          <p:cNvSpPr>
            <a:spLocks noGrp="1"/>
          </p:cNvSpPr>
          <p:nvPr>
            <p:ph type="sldNum" sz="quarter" idx="10"/>
          </p:nvPr>
        </p:nvSpPr>
        <p:spPr/>
        <p:txBody>
          <a:bodyPr/>
          <a:lstStyle/>
          <a:p>
            <a:fld id="{8E16BCE0-EDD9-D04C-89BC-3ADD86A783DD}" type="slidenum">
              <a:rPr lang="en-US" smtClean="0"/>
              <a:t>16</a:t>
            </a:fld>
            <a:endParaRPr lang="en-US" dirty="0"/>
          </a:p>
        </p:txBody>
      </p:sp>
    </p:spTree>
    <p:extLst>
      <p:ext uri="{BB962C8B-B14F-4D97-AF65-F5344CB8AC3E}">
        <p14:creationId xmlns:p14="http://schemas.microsoft.com/office/powerpoint/2010/main" val="372931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a:t>
            </a:r>
          </a:p>
          <a:p>
            <a:endParaRPr lang="en-US" baseline="0" dirty="0"/>
          </a:p>
          <a:p>
            <a:r>
              <a:rPr lang="en-US" baseline="0" dirty="0"/>
              <a:t>Ask audience member to read</a:t>
            </a:r>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17</a:t>
            </a:fld>
            <a:endParaRPr lang="en-US" dirty="0"/>
          </a:p>
        </p:txBody>
      </p:sp>
    </p:spTree>
    <p:extLst>
      <p:ext uri="{BB962C8B-B14F-4D97-AF65-F5344CB8AC3E}">
        <p14:creationId xmlns:p14="http://schemas.microsoft.com/office/powerpoint/2010/main" val="257827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learners about what</a:t>
            </a:r>
            <a:r>
              <a:rPr lang="en-US" baseline="0" dirty="0"/>
              <a:t> more they’d like to know about Lina’s case.</a:t>
            </a:r>
          </a:p>
          <a:p>
            <a:r>
              <a:rPr lang="en-US" baseline="0" dirty="0"/>
              <a:t>Potential answers:</a:t>
            </a:r>
          </a:p>
          <a:p>
            <a:endParaRPr lang="en-US" baseline="0" dirty="0"/>
          </a:p>
          <a:p>
            <a:pPr marL="228600" indent="-228600">
              <a:buAutoNum type="arabicPeriod"/>
            </a:pPr>
            <a:r>
              <a:rPr lang="en-US" baseline="0" dirty="0"/>
              <a:t>More history about Lina’s relationships </a:t>
            </a:r>
          </a:p>
          <a:p>
            <a:pPr marL="228600" indent="-228600">
              <a:buAutoNum type="arabicPeriod"/>
            </a:pPr>
            <a:r>
              <a:rPr lang="en-US" baseline="0" dirty="0"/>
              <a:t>More details about Lina’s medical history</a:t>
            </a:r>
          </a:p>
          <a:p>
            <a:pPr marL="228600" indent="-228600">
              <a:buAutoNum type="arabicPeriod"/>
            </a:pPr>
            <a:r>
              <a:rPr lang="en-US" baseline="0" dirty="0"/>
              <a:t>More details about her mental health history</a:t>
            </a:r>
          </a:p>
          <a:p>
            <a:pPr marL="228600" indent="-228600">
              <a:buAutoNum type="arabicPeriod"/>
            </a:pPr>
            <a:r>
              <a:rPr lang="en-US" baseline="0" dirty="0"/>
              <a:t>More details about her psychosocial history</a:t>
            </a:r>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18</a:t>
            </a:fld>
            <a:endParaRPr lang="en-US" dirty="0"/>
          </a:p>
        </p:txBody>
      </p:sp>
    </p:spTree>
    <p:extLst>
      <p:ext uri="{BB962C8B-B14F-4D97-AF65-F5344CB8AC3E}">
        <p14:creationId xmlns:p14="http://schemas.microsoft.com/office/powerpoint/2010/main" val="2577630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Notes:</a:t>
            </a:r>
          </a:p>
          <a:p>
            <a:endParaRPr lang="en-US" dirty="0"/>
          </a:p>
          <a:p>
            <a:r>
              <a:rPr lang="en-US" dirty="0"/>
              <a:t>Important not depict</a:t>
            </a:r>
            <a:r>
              <a:rPr lang="en-US" baseline="0" dirty="0"/>
              <a:t> gender or racial and ethnic </a:t>
            </a:r>
            <a:r>
              <a:rPr lang="en-US" dirty="0"/>
              <a:t>stereotypes of who are </a:t>
            </a:r>
            <a:r>
              <a:rPr lang="en-US" dirty="0" smtClean="0"/>
              <a:t>affected</a:t>
            </a:r>
            <a:r>
              <a:rPr lang="en-US" baseline="0" dirty="0" smtClean="0"/>
              <a:t> by</a:t>
            </a:r>
            <a:r>
              <a:rPr lang="en-US" dirty="0" smtClean="0"/>
              <a:t> CSE </a:t>
            </a:r>
            <a:r>
              <a:rPr lang="en-US" dirty="0"/>
              <a:t>as they are as diverse a population as all youth including youth of all genders and sexual orientations.</a:t>
            </a:r>
          </a:p>
          <a:p>
            <a:endParaRPr lang="en-US" dirty="0"/>
          </a:p>
          <a:p>
            <a:r>
              <a:rPr lang="en-US" dirty="0"/>
              <a:t>CSEC behaviors, including those that might be demonstrated in a clinical encounter, can look similar or even overlap with intimate partner violence/coercion so it is important to consider both of these issues.</a:t>
            </a:r>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19</a:t>
            </a:fld>
            <a:endParaRPr lang="en-US" dirty="0"/>
          </a:p>
        </p:txBody>
      </p:sp>
    </p:spTree>
    <p:extLst>
      <p:ext uri="{BB962C8B-B14F-4D97-AF65-F5344CB8AC3E}">
        <p14:creationId xmlns:p14="http://schemas.microsoft.com/office/powerpoint/2010/main" val="152628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hearing her social history what comes to mind? Where would you go from here? What are your concerns?</a:t>
            </a:r>
          </a:p>
          <a:p>
            <a:endParaRPr lang="en-US" baseline="0" dirty="0"/>
          </a:p>
          <a:p>
            <a:r>
              <a:rPr lang="en-US" baseline="0" dirty="0"/>
              <a:t>Possible answers:</a:t>
            </a:r>
          </a:p>
          <a:p>
            <a:pPr marL="171450" indent="-171450">
              <a:buFontTx/>
              <a:buChar char="•"/>
            </a:pPr>
            <a:r>
              <a:rPr lang="en-US" baseline="0" dirty="0"/>
              <a:t>Patient with very high risk history</a:t>
            </a:r>
          </a:p>
          <a:p>
            <a:pPr marL="171450" indent="-171450">
              <a:buFontTx/>
              <a:buChar char="•"/>
            </a:pPr>
            <a:r>
              <a:rPr lang="en-US" baseline="0" dirty="0"/>
              <a:t>Ever had history of abuse? Physical abuse? Sexual abuse?</a:t>
            </a:r>
          </a:p>
          <a:p>
            <a:pPr marL="171450" indent="-171450">
              <a:buFontTx/>
              <a:buChar char="•"/>
            </a:pPr>
            <a:r>
              <a:rPr lang="en-US" baseline="0" dirty="0"/>
              <a:t>Is there a CPS history</a:t>
            </a:r>
          </a:p>
          <a:p>
            <a:pPr marL="171450" indent="-171450">
              <a:buFontTx/>
              <a:buChar char="•"/>
            </a:pPr>
            <a:r>
              <a:rPr lang="en-US" baseline="0" dirty="0"/>
              <a:t>Are her caregivers/guardians involved in her life?</a:t>
            </a:r>
          </a:p>
          <a:p>
            <a:pPr marL="171450" indent="-171450">
              <a:buFontTx/>
              <a:buChar char="•"/>
            </a:pPr>
            <a:r>
              <a:rPr lang="en-US" baseline="0" dirty="0"/>
              <a:t>Does she have a social worker, therapist, or psychiatrist</a:t>
            </a:r>
          </a:p>
          <a:p>
            <a:pPr marL="171450" indent="-171450">
              <a:buFontTx/>
              <a:buChar char="•"/>
            </a:pPr>
            <a:r>
              <a:rPr lang="en-US" baseline="0" dirty="0"/>
              <a:t>Where is her support outside of her girlfriend?</a:t>
            </a:r>
          </a:p>
          <a:p>
            <a:pPr marL="171450" indent="-171450">
              <a:buFontTx/>
              <a:buChar char="•"/>
            </a:pPr>
            <a:r>
              <a:rPr lang="en-US" baseline="0" dirty="0"/>
              <a:t>Does she have trusted adults in her life?</a:t>
            </a:r>
          </a:p>
          <a:p>
            <a:pPr marL="171450" indent="-171450">
              <a:buFontTx/>
              <a:buChar char="•"/>
            </a:pPr>
            <a:r>
              <a:rPr lang="en-US" baseline="0" dirty="0"/>
              <a:t>Is someone forcing her to have sex with other people?</a:t>
            </a:r>
          </a:p>
          <a:p>
            <a:pPr marL="171450" indent="-171450">
              <a:buFontTx/>
              <a:buChar char="•"/>
            </a:pPr>
            <a:r>
              <a:rPr lang="en-US" baseline="0" dirty="0"/>
              <a:t>Is she engaging in survival sex or any other transactional sex?</a:t>
            </a:r>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20</a:t>
            </a:fld>
            <a:endParaRPr lang="en-US" dirty="0"/>
          </a:p>
        </p:txBody>
      </p:sp>
    </p:spTree>
    <p:extLst>
      <p:ext uri="{BB962C8B-B14F-4D97-AF65-F5344CB8AC3E}">
        <p14:creationId xmlns:p14="http://schemas.microsoft.com/office/powerpoint/2010/main" val="152926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solidFill>
                  <a:srgbClr val="FF0000"/>
                </a:solidFill>
              </a:rPr>
              <a:t>VC Removed Notes </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4309775-6806-DC4A-9AB5-31446795E878}" type="slidenum">
              <a:rPr lang="en-US" smtClean="0"/>
              <a:t>3</a:t>
            </a:fld>
            <a:endParaRPr lang="en-US" dirty="0"/>
          </a:p>
        </p:txBody>
      </p:sp>
    </p:spTree>
    <p:extLst>
      <p:ext uri="{BB962C8B-B14F-4D97-AF65-F5344CB8AC3E}">
        <p14:creationId xmlns:p14="http://schemas.microsoft.com/office/powerpoint/2010/main" val="361160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31738-930D-2E45-940A-F2E678BB0B41}" type="slidenum">
              <a:rPr lang="en-US"/>
              <a:pPr/>
              <a:t>21</a:t>
            </a:fld>
            <a:endParaRPr lang="en-US" dirty="0"/>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p:txBody>
          <a:bodyPr/>
          <a:lstStyle/>
          <a:p>
            <a:endParaRPr lang="en-US" baseline="0" dirty="0"/>
          </a:p>
          <a:p>
            <a:r>
              <a:rPr lang="en-US" baseline="0" dirty="0"/>
              <a:t>29% youth controlled by traffickers, but most interviewed in her study were “renegades” (self-exploited) Jones, et 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Gang related prostitution is also a common</a:t>
            </a:r>
            <a:r>
              <a:rPr lang="en-US" b="0" i="1" baseline="0" dirty="0"/>
              <a:t> theme.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Talking point/Note</a:t>
            </a:r>
            <a:r>
              <a:rPr lang="en-US" b="0" i="1" baseline="0" dirty="0"/>
              <a:t> for self-exploited: </a:t>
            </a:r>
            <a:r>
              <a:rPr lang="en-US" sz="1200" b="0" i="1" baseline="0" dirty="0"/>
              <a:t>Running away and living on the streets and forced to exchange sex for survival</a:t>
            </a:r>
          </a:p>
          <a:p>
            <a:endParaRPr lang="en-US" b="0" i="1" dirty="0"/>
          </a:p>
        </p:txBody>
      </p:sp>
    </p:spTree>
    <p:extLst>
      <p:ext uri="{BB962C8B-B14F-4D97-AF65-F5344CB8AC3E}">
        <p14:creationId xmlns:p14="http://schemas.microsoft.com/office/powerpoint/2010/main" val="368691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Older statistics quote that the average age of entry for boys is 11-13 and girls 12-14, however accurate data on CSEC population very difficult</a:t>
            </a:r>
          </a:p>
          <a:p>
            <a:pPr marL="171450" indent="-171450">
              <a:buFontTx/>
              <a:buChar char="•"/>
            </a:pPr>
            <a:r>
              <a:rPr lang="en-US" baseline="0" dirty="0"/>
              <a:t>Most statistics also quote that girls are 3x’s more affected than boys but more likely that boys and girls are equally affected, as the types of exploitation can looks different. i.e. girls who are exploited appear more likely to be exploited by third party vs.  boys who are more likely to </a:t>
            </a:r>
            <a:r>
              <a:rPr lang="en-US" baseline="0" dirty="0" smtClean="0"/>
              <a:t>self-exploit</a:t>
            </a:r>
          </a:p>
          <a:p>
            <a:pPr marL="0" indent="0">
              <a:buFontTx/>
              <a:buNone/>
            </a:pPr>
            <a:endParaRPr lang="en-US" baseline="0" dirty="0" smtClean="0"/>
          </a:p>
          <a:p>
            <a:r>
              <a:rPr lang="en-US" sz="1200" kern="1200" dirty="0" smtClean="0">
                <a:solidFill>
                  <a:schemeClr val="tx1"/>
                </a:solidFill>
                <a:effectLst/>
                <a:latin typeface="+mn-lt"/>
                <a:ea typeface="+mn-ea"/>
                <a:cs typeface="+mn-cs"/>
              </a:rPr>
              <a:t>The reference for LGBT rates is the Youth Experiences Survey by ASU. </a:t>
            </a:r>
          </a:p>
          <a:p>
            <a:r>
              <a:rPr lang="en-US" sz="1200" u="sng" kern="1200" dirty="0" smtClean="0">
                <a:solidFill>
                  <a:schemeClr val="tx1"/>
                </a:solidFill>
                <a:effectLst/>
                <a:latin typeface="+mn-lt"/>
                <a:ea typeface="+mn-ea"/>
                <a:cs typeface="+mn-cs"/>
                <a:hlinkClick r:id="rId3"/>
              </a:rPr>
              <a:t>https://www.mccaininstitute.org/youth-experience-survey/</a:t>
            </a:r>
            <a:endParaRPr lang="en-US" sz="1200" kern="1200" dirty="0" smtClean="0">
              <a:solidFill>
                <a:schemeClr val="tx1"/>
              </a:solidFill>
              <a:effectLst/>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22</a:t>
            </a:fld>
            <a:endParaRPr lang="en-US" dirty="0"/>
          </a:p>
        </p:txBody>
      </p:sp>
    </p:spTree>
    <p:extLst>
      <p:ext uri="{BB962C8B-B14F-4D97-AF65-F5344CB8AC3E}">
        <p14:creationId xmlns:p14="http://schemas.microsoft.com/office/powerpoint/2010/main" val="11373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0" i="0" dirty="0"/>
              <a:t>Stockholm Syndrome is historically</a:t>
            </a:r>
            <a:r>
              <a:rPr lang="en-US" b="0" i="0" baseline="0" dirty="0"/>
              <a:t> also called trauma bonding or “trauma coerced attachment” .</a:t>
            </a:r>
            <a:r>
              <a:rPr lang="en-US" sz="1200" b="0" i="0" kern="1200" dirty="0">
                <a:solidFill>
                  <a:schemeClr val="tx1"/>
                </a:solidFill>
                <a:effectLst/>
                <a:latin typeface="+mn-lt"/>
                <a:ea typeface="+mn-ea"/>
                <a:cs typeface="+mn-cs"/>
              </a:rPr>
              <a:t> The theory surrounding trauma-bonding indicates  that </a:t>
            </a:r>
            <a:r>
              <a:rPr lang="en-US" sz="1200" b="0" i="0" kern="1200" dirty="0" smtClean="0">
                <a:solidFill>
                  <a:schemeClr val="tx1"/>
                </a:solidFill>
                <a:effectLst/>
                <a:latin typeface="+mn-lt"/>
                <a:ea typeface="+mn-ea"/>
                <a:cs typeface="+mn-cs"/>
              </a:rPr>
              <a:t>youth experiencing </a:t>
            </a:r>
            <a:r>
              <a:rPr lang="en-US" sz="1200" b="0" i="0" kern="1200" dirty="0">
                <a:solidFill>
                  <a:schemeClr val="tx1"/>
                </a:solidFill>
                <a:effectLst/>
                <a:latin typeface="+mn-lt"/>
                <a:ea typeface="+mn-ea"/>
                <a:cs typeface="+mn-cs"/>
              </a:rPr>
              <a:t>abuse can form powerful emotional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attachments to their abusers, as a result of a complex interaction of abusive control dynamics, exploitation of power imbalances, and intermittent positive and negative behavior. The attachment is marked by a shift in internal reality, whereby the victim begins to lose her/his sense of self, adopts the worldview of the abuser, and takes responsibility for the abuse. </a:t>
            </a:r>
          </a:p>
          <a:p>
            <a:pPr marL="171450" indent="-171450">
              <a:buFont typeface="Arial" charset="0"/>
              <a:buChar char="•"/>
            </a:pPr>
            <a:endParaRPr lang="en-US" sz="1200" b="0" i="0" kern="1200" dirty="0">
              <a:solidFill>
                <a:schemeClr val="tx1"/>
              </a:solidFill>
              <a:effectLst/>
              <a:latin typeface="+mn-lt"/>
              <a:ea typeface="+mn-ea"/>
              <a:cs typeface="+mn-cs"/>
            </a:endParaRPr>
          </a:p>
          <a:p>
            <a:pPr marL="171450" indent="-171450">
              <a:buFont typeface="Arial" charset="0"/>
              <a:buChar char="•"/>
            </a:pPr>
            <a:r>
              <a:rPr lang="en-US" sz="1200" b="0" i="0" kern="1200" dirty="0">
                <a:solidFill>
                  <a:schemeClr val="tx1"/>
                </a:solidFill>
                <a:effectLst/>
                <a:latin typeface="+mn-lt"/>
                <a:ea typeface="+mn-ea"/>
                <a:cs typeface="+mn-cs"/>
              </a:rPr>
              <a:t>Traumatic bonding </a:t>
            </a:r>
            <a:r>
              <a:rPr lang="en-US" sz="1200" b="0" i="0" kern="1200" baseline="0" dirty="0">
                <a:solidFill>
                  <a:schemeClr val="tx1"/>
                </a:solidFill>
                <a:effectLst/>
                <a:latin typeface="+mn-lt"/>
                <a:ea typeface="+mn-ea"/>
                <a:cs typeface="+mn-cs"/>
              </a:rPr>
              <a:t>is a way for </a:t>
            </a:r>
            <a:r>
              <a:rPr lang="en-US" sz="1200" b="0" i="0" kern="1200" baseline="0" dirty="0" smtClean="0">
                <a:solidFill>
                  <a:schemeClr val="tx1"/>
                </a:solidFill>
                <a:effectLst/>
                <a:latin typeface="+mn-lt"/>
                <a:ea typeface="+mn-ea"/>
                <a:cs typeface="+mn-cs"/>
              </a:rPr>
              <a:t>CSEC </a:t>
            </a:r>
            <a:r>
              <a:rPr lang="en-US" sz="1200" b="0" i="0" kern="1200" baseline="0" dirty="0">
                <a:solidFill>
                  <a:schemeClr val="tx1"/>
                </a:solidFill>
                <a:effectLst/>
                <a:latin typeface="+mn-lt"/>
                <a:ea typeface="+mn-ea"/>
                <a:cs typeface="+mn-cs"/>
              </a:rPr>
              <a:t>to cope as a traumatic response to this extreme stress and abuse</a:t>
            </a:r>
            <a:endParaRPr lang="en-US" sz="1200" b="0" i="1" kern="1200" baseline="0" dirty="0">
              <a:solidFill>
                <a:schemeClr val="tx1"/>
              </a:solidFill>
              <a:effectLst/>
              <a:latin typeface="+mn-lt"/>
              <a:ea typeface="+mn-ea"/>
              <a:cs typeface="+mn-cs"/>
            </a:endParaRPr>
          </a:p>
          <a:p>
            <a:pPr marL="171450" indent="-171450">
              <a:buFont typeface="Arial" charset="0"/>
              <a:buChar char="•"/>
            </a:pPr>
            <a:endParaRPr lang="en-US" b="0" i="1" baseline="0" dirty="0"/>
          </a:p>
        </p:txBody>
      </p:sp>
      <p:sp>
        <p:nvSpPr>
          <p:cNvPr id="4" name="Slide Number Placeholder 3"/>
          <p:cNvSpPr>
            <a:spLocks noGrp="1"/>
          </p:cNvSpPr>
          <p:nvPr>
            <p:ph type="sldNum" sz="quarter" idx="10"/>
          </p:nvPr>
        </p:nvSpPr>
        <p:spPr/>
        <p:txBody>
          <a:bodyPr/>
          <a:lstStyle/>
          <a:p>
            <a:fld id="{44309775-6806-DC4A-9AB5-31446795E878}" type="slidenum">
              <a:rPr lang="en-US" smtClean="0"/>
              <a:t>23</a:t>
            </a:fld>
            <a:endParaRPr lang="en-US" dirty="0"/>
          </a:p>
        </p:txBody>
      </p:sp>
    </p:spTree>
    <p:extLst>
      <p:ext uri="{BB962C8B-B14F-4D97-AF65-F5344CB8AC3E}">
        <p14:creationId xmlns:p14="http://schemas.microsoft.com/office/powerpoint/2010/main" val="3249747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Seduction</a:t>
            </a:r>
            <a:r>
              <a:rPr lang="en-US" i="0" baseline="0" dirty="0"/>
              <a:t> and Coercion is one of </a:t>
            </a:r>
            <a:r>
              <a:rPr lang="en-US" b="1" i="0" baseline="0" dirty="0"/>
              <a:t>the most powerful tools</a:t>
            </a:r>
            <a:r>
              <a:rPr lang="en-US" i="0" baseline="0" dirty="0"/>
              <a:t> in recruitment and retention of youth in the life of sexual exploitation. </a:t>
            </a:r>
          </a:p>
          <a:p>
            <a:r>
              <a:rPr lang="en-US" i="0" baseline="0" dirty="0"/>
              <a:t>Stockholm syndrome= youth bonds with their abusive exploiter. </a:t>
            </a:r>
          </a:p>
          <a:p>
            <a:endParaRPr lang="en-US" i="0" baseline="0" dirty="0"/>
          </a:p>
          <a:p>
            <a:r>
              <a:rPr lang="en-US" sz="1200" b="0" i="0" kern="1200" dirty="0">
                <a:solidFill>
                  <a:schemeClr val="tx1"/>
                </a:solidFill>
                <a:effectLst/>
                <a:latin typeface="+mn-lt"/>
                <a:ea typeface="+mn-ea"/>
                <a:cs typeface="+mn-cs"/>
              </a:rPr>
              <a:t>Sex-trafficking </a:t>
            </a:r>
            <a:r>
              <a:rPr lang="en-US" sz="1200" b="0" i="0" kern="1200" dirty="0" smtClean="0">
                <a:solidFill>
                  <a:schemeClr val="tx1"/>
                </a:solidFill>
                <a:effectLst/>
                <a:latin typeface="+mn-lt"/>
                <a:ea typeface="+mn-ea"/>
                <a:cs typeface="+mn-cs"/>
              </a:rPr>
              <a:t>youth </a:t>
            </a:r>
            <a:r>
              <a:rPr lang="en-US" sz="1200" b="0" i="0" kern="1200" dirty="0">
                <a:solidFill>
                  <a:schemeClr val="tx1"/>
                </a:solidFill>
                <a:effectLst/>
                <a:latin typeface="+mn-lt"/>
                <a:ea typeface="+mn-ea"/>
                <a:cs typeface="+mn-cs"/>
              </a:rPr>
              <a:t>often are romantically involved with their traffickers and in some cases girls/women may have children with them. At the same time, they engage in commercial sex with numerous partners in the context of coercion and a seriously impaired degree of agency. In addition to experiencing the abusive tactics present in intimate relationships (e.g., threats, intimidation, isolation, etc.), they are also subject to additional tactics such as, pressure to pay off large debts, threats concerning citizenship status, and terrorization about exposing their work to family and friends.</a:t>
            </a:r>
            <a:r>
              <a:rPr lang="en-US" sz="1200" b="0" i="0" kern="1200" baseline="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hybrid relationship leads to a particular complication, which involves the distinct difference between the way the CSEC victim views her/his abuser (i.e., a lover) and the way the criminal justice system sees him/her (i.e., a criminal). From the perspective of the victim, her/his abuser is a romantic companion—one to whom she/he is emotionally loyal. In certain relationships, the romantic component is coercively introduced to facilitate control. This hybrid relationship is not always apparent because the massive power imbalance that undergirds it is carefully concealed by the abuser.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obstacles the victim faces are then compounded with not only those faced as a coerced sex worker, but also those faced as an intimate partner in an abusive relationship (e.g., legal ties, fear of loneliness, economic dependence, loyalty, and social support). When examining the relationship of trafficked persons to their trafficker, clinicians should strive to define the relationship first and foremost from the victim’s point of view, rather than a legal one. Such a viewpoint will provide better insight to a victim’s behaviors and coerced bonds.</a:t>
            </a:r>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24</a:t>
            </a:fld>
            <a:endParaRPr lang="en-US" dirty="0"/>
          </a:p>
        </p:txBody>
      </p:sp>
    </p:spTree>
    <p:extLst>
      <p:ext uri="{BB962C8B-B14F-4D97-AF65-F5344CB8AC3E}">
        <p14:creationId xmlns:p14="http://schemas.microsoft.com/office/powerpoint/2010/main" val="3102128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The repeated and consistent violation of personal bodily autonomy, regardless of can lead to a host of negative outcomes. These include the routine use of dissociation to tolerate sex with paying clients, drugs to induce the dissociation or to reintegrate the mind and body, and a cycle of shame and self-hatred punctuated by empowerment. All of these outcomes likely enforce, maintain, and or strengthen trauma-coerced bonds, or contribute to such distress that the bonds cannot be severed. </a:t>
            </a:r>
            <a:endParaRPr lang="en-US" i="0"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25</a:t>
            </a:fld>
            <a:endParaRPr lang="en-US" dirty="0"/>
          </a:p>
        </p:txBody>
      </p:sp>
    </p:spTree>
    <p:extLst>
      <p:ext uri="{BB962C8B-B14F-4D97-AF65-F5344CB8AC3E}">
        <p14:creationId xmlns:p14="http://schemas.microsoft.com/office/powerpoint/2010/main" val="3561974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Interestingly the risk factors that contribute to who becomes a CSEC overlaps significantly with those who become a trafficker. In fact, it is known that CSEC will often identify with their aggressors as a means</a:t>
            </a:r>
            <a:r>
              <a:rPr lang="en-US" baseline="0" dirty="0" smtClean="0"/>
              <a:t> of coping and </a:t>
            </a:r>
            <a:r>
              <a:rPr lang="en-US" dirty="0" smtClean="0"/>
              <a:t>become recruiters/traffickers as a means</a:t>
            </a:r>
            <a:r>
              <a:rPr lang="en-US" baseline="0" dirty="0" smtClean="0"/>
              <a:t> of coping and </a:t>
            </a:r>
            <a:r>
              <a:rPr lang="en-US" dirty="0" smtClean="0"/>
              <a:t>to avoid being victimized. And although many people stereotype traffickers as mostly being men, many traffickers  are women.</a:t>
            </a:r>
          </a:p>
          <a:p>
            <a:pPr marL="0" indent="0">
              <a:buFont typeface="Arial" charset="0"/>
              <a:buNone/>
            </a:pPr>
            <a:endParaRPr lang="en-US" i="0" dirty="0"/>
          </a:p>
        </p:txBody>
      </p:sp>
      <p:sp>
        <p:nvSpPr>
          <p:cNvPr id="4" name="Slide Number Placeholder 3"/>
          <p:cNvSpPr>
            <a:spLocks noGrp="1"/>
          </p:cNvSpPr>
          <p:nvPr>
            <p:ph type="sldNum" sz="quarter" idx="10"/>
          </p:nvPr>
        </p:nvSpPr>
        <p:spPr/>
        <p:txBody>
          <a:bodyPr/>
          <a:lstStyle/>
          <a:p>
            <a:fld id="{44309775-6806-DC4A-9AB5-31446795E878}" type="slidenum">
              <a:rPr lang="en-US" smtClean="0"/>
              <a:t>26</a:t>
            </a:fld>
            <a:endParaRPr lang="en-US" dirty="0"/>
          </a:p>
        </p:txBody>
      </p:sp>
    </p:spTree>
    <p:extLst>
      <p:ext uri="{BB962C8B-B14F-4D97-AF65-F5344CB8AC3E}">
        <p14:creationId xmlns:p14="http://schemas.microsoft.com/office/powerpoint/2010/main" val="354762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i="0" dirty="0"/>
              <a:t>There are many ways that traffickers recruit </a:t>
            </a:r>
            <a:r>
              <a:rPr lang="en-US" i="0" dirty="0" smtClean="0"/>
              <a:t>youth </a:t>
            </a:r>
            <a:r>
              <a:rPr lang="en-US" i="0" dirty="0"/>
              <a:t>and coerce them into being exploited. The relationships may actually involve the </a:t>
            </a:r>
            <a:r>
              <a:rPr lang="en-US" i="0" dirty="0" smtClean="0"/>
              <a:t>CSE affect</a:t>
            </a:r>
            <a:r>
              <a:rPr lang="en-US" i="0" baseline="0" dirty="0" smtClean="0"/>
              <a:t>ed youth</a:t>
            </a:r>
            <a:r>
              <a:rPr lang="en-US" i="0" dirty="0" smtClean="0"/>
              <a:t> </a:t>
            </a:r>
            <a:r>
              <a:rPr lang="en-US" i="0" dirty="0"/>
              <a:t>being in love with their traffickers and can look very similar to IPV.</a:t>
            </a:r>
          </a:p>
        </p:txBody>
      </p:sp>
      <p:sp>
        <p:nvSpPr>
          <p:cNvPr id="4" name="Slide Number Placeholder 3"/>
          <p:cNvSpPr>
            <a:spLocks noGrp="1"/>
          </p:cNvSpPr>
          <p:nvPr>
            <p:ph type="sldNum" sz="quarter" idx="10"/>
          </p:nvPr>
        </p:nvSpPr>
        <p:spPr/>
        <p:txBody>
          <a:bodyPr/>
          <a:lstStyle/>
          <a:p>
            <a:fld id="{44309775-6806-DC4A-9AB5-31446795E878}" type="slidenum">
              <a:rPr lang="en-US" smtClean="0"/>
              <a:t>27</a:t>
            </a:fld>
            <a:endParaRPr lang="en-US" dirty="0"/>
          </a:p>
        </p:txBody>
      </p:sp>
    </p:spTree>
    <p:extLst>
      <p:ext uri="{BB962C8B-B14F-4D97-AF65-F5344CB8AC3E}">
        <p14:creationId xmlns:p14="http://schemas.microsoft.com/office/powerpoint/2010/main" val="299068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Targeted: </a:t>
            </a:r>
            <a:r>
              <a:rPr lang="en-US" b="0" dirty="0" smtClean="0"/>
              <a:t>Traffickers </a:t>
            </a:r>
            <a:r>
              <a:rPr lang="en-US" dirty="0" smtClean="0"/>
              <a:t>"shop" for their youth online, in shopping malls, bus stops, schools, after school programs, foster homes. </a:t>
            </a:r>
          </a:p>
          <a:p>
            <a:endParaRPr lang="en-US" b="1" dirty="0" smtClean="0"/>
          </a:p>
          <a:p>
            <a:r>
              <a:rPr lang="en-US" b="1" dirty="0" smtClean="0"/>
              <a:t>Tricked: Traffickers</a:t>
            </a:r>
            <a:r>
              <a:rPr lang="en-US" b="1" baseline="0" dirty="0" smtClean="0"/>
              <a:t> </a:t>
            </a:r>
            <a:r>
              <a:rPr lang="en-US" baseline="0" dirty="0" smtClean="0"/>
              <a:t>i</a:t>
            </a:r>
            <a:r>
              <a:rPr lang="en-US" dirty="0" smtClean="0"/>
              <a:t>nvest a lot of time and effort in forming a bond with their victim. They often buy gifts, provide a place to stay, and give affection before revealing their true intent to sexually exploit them. Traffickers use a powerful technique pioneered by religious cults known as “love bombing” in which a victim is showered with affection as a means of manipulation.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CSEC affected youth are often reluctant to come forward because they have been taught by their victimizer that if they attempt to seek help, no one will believe them, and they will be treated like a criminal and a prostitute (Bigelsen, 2013). It is helpful to understand that there are many similarities in victimization between intimate partner violence and sex trafficking. CSEC and domestic violence tend to hide their situations and both  groups are hesitant to disclose their victimization in medical or clinical settings (Roe-Sepowitz et al, 2013). </a:t>
            </a:r>
          </a:p>
          <a:p>
            <a:endParaRPr lang="en-US" b="1" dirty="0" smtClean="0"/>
          </a:p>
          <a:p>
            <a:r>
              <a:rPr lang="en-US" b="1" dirty="0" smtClean="0"/>
              <a:t>Traumatized: </a:t>
            </a:r>
            <a:r>
              <a:rPr lang="en-US" dirty="0" smtClean="0"/>
              <a:t>The traffickers use of psychological manipulation, physical violence and rape and can make the victim feel trapped and powerless. The "trauma bond" is very difficult to break and may require intensive long term treatment and counseling. </a:t>
            </a:r>
          </a:p>
          <a:p>
            <a:endParaRPr lang="en-US" dirty="0" smtClean="0"/>
          </a:p>
          <a:p>
            <a:r>
              <a:rPr lang="en-US" dirty="0" smtClean="0"/>
              <a:t>Youth often do not see themselves as affected.</a:t>
            </a:r>
          </a:p>
          <a:p>
            <a:r>
              <a:rPr lang="en-US" dirty="0" smtClean="0"/>
              <a:t>CSEC may feel shame, self–blame and feelings of unworthiness of a better life.</a:t>
            </a:r>
          </a:p>
          <a:p>
            <a:r>
              <a:rPr lang="en-US" dirty="0" smtClean="0"/>
              <a:t>CSEC may be coached to lie to nurses and other health professionals and often give fabricated histories with scripted stories.</a:t>
            </a:r>
          </a:p>
          <a:p>
            <a:r>
              <a:rPr lang="en-US" dirty="0" smtClean="0"/>
              <a:t>CSEC are often fearful and distrust law enforcement and government services due to fear of arrest.</a:t>
            </a:r>
          </a:p>
          <a:p>
            <a:r>
              <a:rPr lang="en-US" dirty="0" smtClean="0"/>
              <a:t>CSEC often fear for their own safety and the safety of their loved ones due to threats of violence.</a:t>
            </a:r>
          </a:p>
          <a:p>
            <a:r>
              <a:rPr lang="en-US" dirty="0" smtClean="0"/>
              <a:t>CSEC may have formed a trauma bond with their exploiter and may have deep loyalties and positive feeling for their abuser.</a:t>
            </a:r>
          </a:p>
          <a:p>
            <a:r>
              <a:rPr lang="en-US" dirty="0" smtClean="0"/>
              <a:t>Drugs often play a role in sex trafficking situations – sometimes as a way to cope or CSEC sometime enter “the life” to support a drug habit.</a:t>
            </a:r>
          </a:p>
          <a:p>
            <a:endParaRPr lang="en-US" dirty="0" smtClean="0"/>
          </a:p>
          <a:p>
            <a:pPr marL="0" indent="0">
              <a:buFont typeface="Arial" charset="0"/>
              <a:buNone/>
            </a:pPr>
            <a:endParaRPr lang="en-US" i="0" dirty="0"/>
          </a:p>
        </p:txBody>
      </p:sp>
      <p:sp>
        <p:nvSpPr>
          <p:cNvPr id="4" name="Slide Number Placeholder 3"/>
          <p:cNvSpPr>
            <a:spLocks noGrp="1"/>
          </p:cNvSpPr>
          <p:nvPr>
            <p:ph type="sldNum" sz="quarter" idx="10"/>
          </p:nvPr>
        </p:nvSpPr>
        <p:spPr/>
        <p:txBody>
          <a:bodyPr/>
          <a:lstStyle/>
          <a:p>
            <a:fld id="{44309775-6806-DC4A-9AB5-31446795E878}" type="slidenum">
              <a:rPr lang="en-US" smtClean="0"/>
              <a:t>28</a:t>
            </a:fld>
            <a:endParaRPr lang="en-US" dirty="0"/>
          </a:p>
        </p:txBody>
      </p:sp>
    </p:spTree>
    <p:extLst>
      <p:ext uri="{BB962C8B-B14F-4D97-AF65-F5344CB8AC3E}">
        <p14:creationId xmlns:p14="http://schemas.microsoft.com/office/powerpoint/2010/main" val="365798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Allow the learners to offer up ideas about how they would approach the topic of trafficking.</a:t>
            </a:r>
          </a:p>
          <a:p>
            <a:pPr marL="0" indent="0">
              <a:buFontTx/>
              <a:buNone/>
            </a:pPr>
            <a:r>
              <a:rPr lang="en-US" baseline="0" dirty="0"/>
              <a:t>Answers  that may come up:</a:t>
            </a:r>
          </a:p>
          <a:p>
            <a:pPr marL="171450" indent="-171450">
              <a:buFontTx/>
              <a:buChar char="•"/>
            </a:pPr>
            <a:r>
              <a:rPr lang="en-US" baseline="0" dirty="0"/>
              <a:t>Important to continue to build rapport</a:t>
            </a:r>
          </a:p>
          <a:p>
            <a:pPr marL="171450" indent="-171450">
              <a:buFontTx/>
              <a:buChar char="•"/>
            </a:pPr>
            <a:r>
              <a:rPr lang="en-US" baseline="0" dirty="0"/>
              <a:t>Ways to build rapport is to ask Lina how some of the psychosocial information in her history has “been for her life” . Example: How has it been for you to live between your girlfriend's house and family’s house? How did you begin living between two places? How has it been for you to be out of school for the past 3 months? How did you  come to leave school</a:t>
            </a:r>
          </a:p>
          <a:p>
            <a:pPr marL="171450" indent="-171450">
              <a:buFontTx/>
              <a:buChar cha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Stress to learners that DISCLOSURE IS NOT THE GOAL. The most important goal is assessment and providing support, resources, and safety planning if needed. Discourage learners from asking the “right question” to get disclosure. After building rapport, it is fine to ask patient if they have engaged in sex in exchange for anything but this should not be the first go-to as it can be re-traumatizing for some patients. That is not trauma informed practice.</a:t>
            </a:r>
          </a:p>
          <a:p>
            <a:pPr marL="0" indent="0">
              <a:buFontTx/>
              <a:buNone/>
            </a:pPr>
            <a:endParaRPr lang="en-US" baseline="0" dirty="0"/>
          </a:p>
          <a:p>
            <a:pPr marL="171450" indent="-171450">
              <a:buFontTx/>
              <a:buChar char="•"/>
            </a:pPr>
            <a:endParaRPr lang="en-US" baseline="0" dirty="0"/>
          </a:p>
          <a:p>
            <a:pPr marL="0" indent="0">
              <a:buFontTx/>
              <a:buNone/>
            </a:pPr>
            <a:r>
              <a:rPr lang="en-US" baseline="0" dirty="0"/>
              <a:t>Brainstorm with learners how they would ask about sexual exploitation/ trafficking, when the timing is appropriate:</a:t>
            </a:r>
          </a:p>
          <a:p>
            <a:pPr marL="0" indent="0">
              <a:buFontTx/>
              <a:buNone/>
            </a:pPr>
            <a:r>
              <a:rPr lang="en-US" baseline="0" dirty="0"/>
              <a:t>Potential answers:</a:t>
            </a:r>
          </a:p>
          <a:p>
            <a:pPr marL="171450" indent="-171450">
              <a:buFontTx/>
              <a:buChar char="•"/>
            </a:pPr>
            <a:r>
              <a:rPr lang="en-US" baseline="0" dirty="0"/>
              <a:t>Has someone every asked you to exchange sex for money or anything else?</a:t>
            </a:r>
          </a:p>
          <a:p>
            <a:pPr marL="171450" indent="-171450">
              <a:buFontTx/>
              <a:buChar char="•"/>
            </a:pPr>
            <a:r>
              <a:rPr lang="en-US" baseline="0" dirty="0"/>
              <a:t>Have you ever decided to exchange sex for money or anything that you needed?</a:t>
            </a:r>
          </a:p>
          <a:p>
            <a:pPr marL="171450" indent="-171450">
              <a:buFontTx/>
              <a:buChar char="•"/>
            </a:pPr>
            <a:r>
              <a:rPr lang="en-US" baseline="0" dirty="0"/>
              <a:t>Have  you and your boyfriend ever agreed that you would have sex with other people for money or something that you all needed? </a:t>
            </a:r>
          </a:p>
        </p:txBody>
      </p:sp>
      <p:sp>
        <p:nvSpPr>
          <p:cNvPr id="4" name="Slide Number Placeholder 3"/>
          <p:cNvSpPr>
            <a:spLocks noGrp="1"/>
          </p:cNvSpPr>
          <p:nvPr>
            <p:ph type="sldNum" sz="quarter" idx="10"/>
          </p:nvPr>
        </p:nvSpPr>
        <p:spPr/>
        <p:txBody>
          <a:bodyPr/>
          <a:lstStyle/>
          <a:p>
            <a:fld id="{44309775-6806-DC4A-9AB5-31446795E878}" type="slidenum">
              <a:rPr lang="en-US" smtClean="0"/>
              <a:t>29</a:t>
            </a:fld>
            <a:endParaRPr lang="en-US" dirty="0"/>
          </a:p>
        </p:txBody>
      </p:sp>
    </p:spTree>
    <p:extLst>
      <p:ext uri="{BB962C8B-B14F-4D97-AF65-F5344CB8AC3E}">
        <p14:creationId xmlns:p14="http://schemas.microsoft.com/office/powerpoint/2010/main" val="1676778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goal in working with CSEC</a:t>
            </a:r>
            <a:r>
              <a:rPr lang="en-US" baseline="0" dirty="0" smtClean="0"/>
              <a:t> or youth at risk of CSE is Assessment to provide support, resources, and safety, NOT screening for disclosure. It may take youth many visits to disclose or they may never choose to disclose. Do not withhold resources awaiting a disclosure.</a:t>
            </a:r>
          </a:p>
          <a:p>
            <a:r>
              <a:rPr lang="en-US" baseline="0" dirty="0" smtClean="0"/>
              <a:t>Knowing red flags and warning signs will aid in offering support. Youth do not need to disclose to be offered support. </a:t>
            </a:r>
          </a:p>
          <a:p>
            <a:r>
              <a:rPr lang="en-US" baseline="0" dirty="0" smtClean="0"/>
              <a:t>Disclosure is also not required for mandated reporting. Reporting can be made if there a suspicion of abuse and/or if concern about safety.</a:t>
            </a:r>
          </a:p>
          <a:p>
            <a:r>
              <a:rPr lang="en-US" baseline="0" dirty="0" smtClean="0"/>
              <a:t>Focusing solely on screening for disclosure is not patient centered nor trauma- informed care and that practice in a vacuum should be avoided. </a:t>
            </a:r>
          </a:p>
          <a:p>
            <a:endParaRPr lang="en-US" baseline="0" dirty="0" smtClean="0"/>
          </a:p>
          <a:p>
            <a:r>
              <a:rPr lang="en-US" baseline="0" dirty="0" smtClean="0"/>
              <a:t>Asking screening questions are acceptable in the context of a full assessment which includes having supportive resources available if there is a disclosure. </a:t>
            </a:r>
          </a:p>
          <a:p>
            <a:endParaRPr lang="en-US" dirty="0" smtClean="0"/>
          </a:p>
          <a:p>
            <a:pPr marL="0" indent="0">
              <a:buFont typeface="Arial" charset="0"/>
              <a:buNone/>
            </a:pPr>
            <a:endParaRPr lang="en-US" i="0" dirty="0"/>
          </a:p>
        </p:txBody>
      </p:sp>
      <p:sp>
        <p:nvSpPr>
          <p:cNvPr id="4" name="Slide Number Placeholder 3"/>
          <p:cNvSpPr>
            <a:spLocks noGrp="1"/>
          </p:cNvSpPr>
          <p:nvPr>
            <p:ph type="sldNum" sz="quarter" idx="10"/>
          </p:nvPr>
        </p:nvSpPr>
        <p:spPr/>
        <p:txBody>
          <a:bodyPr/>
          <a:lstStyle/>
          <a:p>
            <a:fld id="{44309775-6806-DC4A-9AB5-31446795E878}" type="slidenum">
              <a:rPr lang="en-US" smtClean="0"/>
              <a:t>31</a:t>
            </a:fld>
            <a:endParaRPr lang="en-US" dirty="0"/>
          </a:p>
        </p:txBody>
      </p:sp>
    </p:spTree>
    <p:extLst>
      <p:ext uri="{BB962C8B-B14F-4D97-AF65-F5344CB8AC3E}">
        <p14:creationId xmlns:p14="http://schemas.microsoft.com/office/powerpoint/2010/main" val="5726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a:p>
            <a:r>
              <a:rPr lang="en-US" dirty="0"/>
              <a:t>Talking</a:t>
            </a:r>
            <a:r>
              <a:rPr lang="en-US" baseline="0" dirty="0"/>
              <a:t> points:</a:t>
            </a:r>
          </a:p>
          <a:p>
            <a:endParaRPr lang="en-US" baseline="0" dirty="0"/>
          </a:p>
          <a:p>
            <a:r>
              <a:rPr lang="en-US" baseline="0" dirty="0"/>
              <a:t>Ask training audience to read case bullet </a:t>
            </a:r>
            <a:r>
              <a:rPr lang="en-US" baseline="0" dirty="0" smtClean="0"/>
              <a:t>points</a:t>
            </a:r>
          </a:p>
          <a:p>
            <a:endParaRPr lang="en-US" baseline="0" dirty="0" smtClean="0"/>
          </a:p>
          <a:p>
            <a:endParaRPr lang="en-US" baseline="0" dirty="0" smtClean="0"/>
          </a:p>
          <a:p>
            <a:endParaRPr lang="en-US" baseline="0" dirty="0" smtClean="0"/>
          </a:p>
          <a:p>
            <a:r>
              <a:rPr lang="en-US" i="1" baseline="0" dirty="0" smtClean="0"/>
              <a:t>Aisha: </a:t>
            </a:r>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 took friend out of air quotes so that case reads more naturally. Don’t want to lead the learners but they can take all parts of the scenario in to account in caring for the patient. </a:t>
            </a:r>
          </a:p>
          <a:p>
            <a:endParaRPr lang="en-US" i="1" baseline="0" dirty="0"/>
          </a:p>
        </p:txBody>
      </p:sp>
      <p:sp>
        <p:nvSpPr>
          <p:cNvPr id="4" name="Slide Number Placeholder 3"/>
          <p:cNvSpPr>
            <a:spLocks noGrp="1"/>
          </p:cNvSpPr>
          <p:nvPr>
            <p:ph type="sldNum" sz="quarter" idx="10"/>
          </p:nvPr>
        </p:nvSpPr>
        <p:spPr/>
        <p:txBody>
          <a:bodyPr/>
          <a:lstStyle/>
          <a:p>
            <a:fld id="{B66CF90A-66D4-4D1A-971C-D51553EFA79E}" type="slidenum">
              <a:rPr lang="en-US" smtClean="0"/>
              <a:t>4</a:t>
            </a:fld>
            <a:endParaRPr lang="en-US" dirty="0"/>
          </a:p>
        </p:txBody>
      </p:sp>
    </p:spTree>
    <p:extLst>
      <p:ext uri="{BB962C8B-B14F-4D97-AF65-F5344CB8AC3E}">
        <p14:creationId xmlns:p14="http://schemas.microsoft.com/office/powerpoint/2010/main" val="2402305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fontAlgn="base" hangingPunct="1">
              <a:spcBef>
                <a:spcPct val="0"/>
              </a:spcBef>
              <a:spcAft>
                <a:spcPct val="0"/>
              </a:spcAft>
            </a:pPr>
            <a:fld id="{E3F156BD-DEEF-B746-BA33-725C1B686769}" type="slidenum">
              <a:rPr lang="en-US" sz="1200">
                <a:latin typeface="Calibri" charset="0"/>
              </a:rPr>
              <a:pPr eaLnBrk="1" fontAlgn="base" hangingPunct="1">
                <a:spcBef>
                  <a:spcPct val="0"/>
                </a:spcBef>
                <a:spcAft>
                  <a:spcPct val="0"/>
                </a:spcAft>
              </a:pPr>
              <a:t>32</a:t>
            </a:fld>
            <a:endParaRPr lang="en-US" sz="1200" dirty="0">
              <a:latin typeface="Calibri" charset="0"/>
            </a:endParaRPr>
          </a:p>
        </p:txBody>
      </p:sp>
      <p:sp>
        <p:nvSpPr>
          <p:cNvPr id="4608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buFont typeface="Wingdings" pitchFamily="2" charset="2"/>
              <a:buChar char="§"/>
            </a:pPr>
            <a:r>
              <a:rPr lang="en-US" b="0" dirty="0">
                <a:solidFill>
                  <a:schemeClr val="tx1"/>
                </a:solidFill>
              </a:rPr>
              <a:t>Important frontline player who </a:t>
            </a:r>
            <a:r>
              <a:rPr lang="en-US" b="0" dirty="0" smtClean="0">
                <a:solidFill>
                  <a:schemeClr val="tx1"/>
                </a:solidFill>
              </a:rPr>
              <a:t>can</a:t>
            </a:r>
            <a:r>
              <a:rPr lang="en-US" b="0" baseline="0" dirty="0" smtClean="0">
                <a:solidFill>
                  <a:schemeClr val="tx1"/>
                </a:solidFill>
              </a:rPr>
              <a:t> Assess and Identify youth involved and at-risk</a:t>
            </a:r>
            <a:endParaRPr lang="en-US" b="0" dirty="0">
              <a:solidFill>
                <a:schemeClr val="tx1"/>
              </a:solidFill>
            </a:endParaRPr>
          </a:p>
          <a:p>
            <a:pPr>
              <a:buFont typeface="Wingdings" pitchFamily="2" charset="2"/>
              <a:buChar char="§"/>
            </a:pPr>
            <a:r>
              <a:rPr lang="en-US" b="0" dirty="0">
                <a:solidFill>
                  <a:schemeClr val="tx1"/>
                </a:solidFill>
              </a:rPr>
              <a:t> Few “outsiders” </a:t>
            </a:r>
            <a:r>
              <a:rPr lang="en-US" dirty="0"/>
              <a:t>having</a:t>
            </a:r>
            <a:r>
              <a:rPr lang="en-US" b="0" dirty="0">
                <a:solidFill>
                  <a:schemeClr val="tx1"/>
                </a:solidFill>
              </a:rPr>
              <a:t> direct contact with </a:t>
            </a:r>
            <a:r>
              <a:rPr lang="en-US" b="0" dirty="0" smtClean="0">
                <a:solidFill>
                  <a:schemeClr val="tx1"/>
                </a:solidFill>
              </a:rPr>
              <a:t>those</a:t>
            </a:r>
            <a:r>
              <a:rPr lang="en-US" b="0" baseline="0" dirty="0" smtClean="0">
                <a:solidFill>
                  <a:schemeClr val="tx1"/>
                </a:solidFill>
              </a:rPr>
              <a:t> affected by and at risk of CSE</a:t>
            </a:r>
            <a:r>
              <a:rPr lang="en-US" b="0" dirty="0">
                <a:solidFill>
                  <a:schemeClr val="tx1"/>
                </a:solidFill>
              </a:rPr>
              <a:t>	</a:t>
            </a:r>
          </a:p>
          <a:p>
            <a:pPr>
              <a:buFont typeface="Wingdings" pitchFamily="2" charset="2"/>
              <a:buChar char="§"/>
            </a:pPr>
            <a:r>
              <a:rPr lang="en-US" b="0" dirty="0">
                <a:solidFill>
                  <a:schemeClr val="tx1"/>
                </a:solidFill>
              </a:rPr>
              <a:t> Traffickers bring </a:t>
            </a:r>
            <a:r>
              <a:rPr lang="en-US" b="0" dirty="0" smtClean="0">
                <a:solidFill>
                  <a:schemeClr val="tx1"/>
                </a:solidFill>
              </a:rPr>
              <a:t>CSEC </a:t>
            </a:r>
            <a:r>
              <a:rPr lang="en-US" b="0" dirty="0">
                <a:solidFill>
                  <a:schemeClr val="tx1"/>
                </a:solidFill>
              </a:rPr>
              <a:t>in for emergent  medical services </a:t>
            </a:r>
          </a:p>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2807306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is the goal in working with CSEC youth</a:t>
            </a:r>
            <a:r>
              <a:rPr lang="en-US" baseline="0" dirty="0"/>
              <a:t> as it promotes comprehensive evaluation of the complete patient encounter from presentation, history, physical, PMH, physical signs, and patient interaction in the medical visit. Comprehensively assessing the patient allows the medical provider to note signs and nuances of sexual exploitation that may not be revealed in screening questions alone. </a:t>
            </a:r>
          </a:p>
          <a:p>
            <a:r>
              <a:rPr lang="en-US" baseline="0" dirty="0"/>
              <a:t>Screening question can still be used along with comprehensive assessment. Should note that there are no screening questions validated for us in a medical setting.</a:t>
            </a:r>
          </a:p>
          <a:p>
            <a:r>
              <a:rPr lang="en-US" baseline="0" dirty="0"/>
              <a:t>Mandated reporting can occur with or without disclosure so this does not need to hinge on screening questions. </a:t>
            </a:r>
            <a:endParaRPr lang="en-US" baseline="0" dirty="0" smtClean="0"/>
          </a:p>
          <a:p>
            <a:endParaRPr lang="en-US" baseline="0" dirty="0" smtClean="0"/>
          </a:p>
          <a:p>
            <a:r>
              <a:rPr lang="en-US" dirty="0" smtClean="0"/>
              <a:t>Many youth</a:t>
            </a:r>
            <a:r>
              <a:rPr lang="en-US" baseline="0" dirty="0" smtClean="0"/>
              <a:t> involved in CSE</a:t>
            </a:r>
            <a:r>
              <a:rPr lang="en-US" dirty="0" smtClean="0"/>
              <a:t> seek health care while they are being trafficked but are often missed due to lack of health care provider training.</a:t>
            </a:r>
          </a:p>
          <a:p>
            <a:r>
              <a:rPr lang="en-US" dirty="0" smtClean="0"/>
              <a:t>Currently there are no evidenced based questions, identification tools, or protocols that have been shown to increase  identification of of</a:t>
            </a:r>
            <a:r>
              <a:rPr lang="en-US" baseline="0" dirty="0" smtClean="0"/>
              <a:t> youth involved with CSE,</a:t>
            </a:r>
            <a:r>
              <a:rPr lang="en-US" dirty="0" smtClean="0"/>
              <a:t> but many are currently being developed (HEAL is one protocol and West</a:t>
            </a:r>
            <a:r>
              <a:rPr lang="en-US" baseline="0" dirty="0" smtClean="0"/>
              <a:t> Coast Children’s Center’s health care protocol is in development</a:t>
            </a:r>
            <a:r>
              <a:rPr lang="en-US" dirty="0" smtClean="0"/>
              <a:t>)</a:t>
            </a:r>
          </a:p>
          <a:p>
            <a:r>
              <a:rPr lang="en-US" dirty="0" smtClean="0"/>
              <a:t>One of the issues with the development of tools and protocols is although youth</a:t>
            </a:r>
            <a:r>
              <a:rPr lang="en-US" baseline="0" dirty="0" smtClean="0"/>
              <a:t> involved and at-risk</a:t>
            </a:r>
            <a:r>
              <a:rPr lang="en-US" dirty="0" smtClean="0"/>
              <a:t> may present with the various risk factors and red flag indicators, they may not disclose they are being trafficked and even if they do they may not identify as being a exploited.</a:t>
            </a:r>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33</a:t>
            </a:fld>
            <a:endParaRPr lang="en-US" dirty="0"/>
          </a:p>
        </p:txBody>
      </p:sp>
    </p:spTree>
    <p:extLst>
      <p:ext uri="{BB962C8B-B14F-4D97-AF65-F5344CB8AC3E}">
        <p14:creationId xmlns:p14="http://schemas.microsoft.com/office/powerpoint/2010/main" val="110032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the</a:t>
            </a:r>
            <a:r>
              <a:rPr lang="en-US" baseline="0" dirty="0" smtClean="0"/>
              <a:t> primary goal. Youth do not need to disclose CSEC for medical providers to provide assessment. Assessment aids in providing resources, support, and safety if and when youth desires.</a:t>
            </a:r>
          </a:p>
          <a:p>
            <a:r>
              <a:rPr lang="en-US" baseline="0" dirty="0" smtClean="0"/>
              <a:t>Identification is a secondary goal and should only be pursued once provider has established rapport</a:t>
            </a:r>
          </a:p>
          <a:p>
            <a:pPr marL="0" indent="0">
              <a:buFont typeface="Arial" charset="0"/>
              <a:buNone/>
            </a:pPr>
            <a:endParaRPr lang="en-US" i="0" dirty="0"/>
          </a:p>
        </p:txBody>
      </p:sp>
      <p:sp>
        <p:nvSpPr>
          <p:cNvPr id="4" name="Slide Number Placeholder 3"/>
          <p:cNvSpPr>
            <a:spLocks noGrp="1"/>
          </p:cNvSpPr>
          <p:nvPr>
            <p:ph type="sldNum" sz="quarter" idx="10"/>
          </p:nvPr>
        </p:nvSpPr>
        <p:spPr/>
        <p:txBody>
          <a:bodyPr/>
          <a:lstStyle/>
          <a:p>
            <a:fld id="{44309775-6806-DC4A-9AB5-31446795E878}" type="slidenum">
              <a:rPr lang="en-US" smtClean="0"/>
              <a:t>34</a:t>
            </a:fld>
            <a:endParaRPr lang="en-US" dirty="0"/>
          </a:p>
        </p:txBody>
      </p:sp>
    </p:spTree>
    <p:extLst>
      <p:ext uri="{BB962C8B-B14F-4D97-AF65-F5344CB8AC3E}">
        <p14:creationId xmlns:p14="http://schemas.microsoft.com/office/powerpoint/2010/main" val="2046332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some red flag presenting signs of CSEC.</a:t>
            </a:r>
          </a:p>
          <a:p>
            <a:r>
              <a:rPr lang="en-US" dirty="0"/>
              <a:t>References:</a:t>
            </a:r>
          </a:p>
          <a:p>
            <a:endParaRPr lang="en-US" dirty="0"/>
          </a:p>
          <a:p>
            <a:pPr marL="228600" indent="-228600">
              <a:buAutoNum type="arabicPeriod"/>
            </a:pPr>
            <a:r>
              <a:rPr lang="en-US" dirty="0"/>
              <a:t>Greenbaum</a:t>
            </a:r>
            <a:r>
              <a:rPr lang="en-US" baseline="0" dirty="0"/>
              <a:t> J, Crawford-Jubiac J. </a:t>
            </a:r>
            <a:r>
              <a:rPr lang="en-US" sz="1200" kern="1200" dirty="0">
                <a:solidFill>
                  <a:schemeClr val="tx1"/>
                </a:solidFill>
                <a:effectLst/>
                <a:latin typeface="+mn-lt"/>
                <a:ea typeface="+mn-ea"/>
                <a:cs typeface="+mn-cs"/>
              </a:rPr>
              <a:t>Child Sex Trafficking and Commercial Sexual Exploitation: Health Care Needs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Victims.</a:t>
            </a:r>
            <a:r>
              <a:rPr lang="en-US" sz="1200" kern="1200" baseline="0" dirty="0">
                <a:solidFill>
                  <a:schemeClr val="tx1"/>
                </a:solidFill>
                <a:effectLst/>
                <a:latin typeface="+mn-lt"/>
                <a:ea typeface="+mn-ea"/>
                <a:cs typeface="+mn-cs"/>
              </a:rPr>
              <a:t> Pediatrics. 2015; 135(3): 566-574</a:t>
            </a:r>
          </a:p>
          <a:p>
            <a:pPr marL="228600" indent="-228600">
              <a:buAutoNum type="arabicPeriod"/>
            </a:pPr>
            <a:r>
              <a:rPr lang="en-US" sz="1200" kern="1200" baseline="0" dirty="0">
                <a:solidFill>
                  <a:schemeClr val="tx1"/>
                </a:solidFill>
                <a:effectLst/>
                <a:latin typeface="+mn-lt"/>
                <a:ea typeface="+mn-ea"/>
                <a:cs typeface="+mn-cs"/>
              </a:rPr>
              <a:t>Mass med reference</a:t>
            </a:r>
          </a:p>
          <a:p>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35</a:t>
            </a:fld>
            <a:endParaRPr lang="en-US" dirty="0"/>
          </a:p>
        </p:txBody>
      </p:sp>
    </p:spTree>
    <p:extLst>
      <p:ext uri="{BB962C8B-B14F-4D97-AF65-F5344CB8AC3E}">
        <p14:creationId xmlns:p14="http://schemas.microsoft.com/office/powerpoint/2010/main" val="36128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more red flag indicators of CSEC. </a:t>
            </a:r>
          </a:p>
        </p:txBody>
      </p:sp>
      <p:sp>
        <p:nvSpPr>
          <p:cNvPr id="4" name="Slide Number Placeholder 3"/>
          <p:cNvSpPr>
            <a:spLocks noGrp="1"/>
          </p:cNvSpPr>
          <p:nvPr>
            <p:ph type="sldNum" sz="quarter" idx="10"/>
          </p:nvPr>
        </p:nvSpPr>
        <p:spPr/>
        <p:txBody>
          <a:bodyPr/>
          <a:lstStyle/>
          <a:p>
            <a:fld id="{44309775-6806-DC4A-9AB5-31446795E878}" type="slidenum">
              <a:rPr lang="en-US" smtClean="0"/>
              <a:t>36</a:t>
            </a:fld>
            <a:endParaRPr lang="en-US" dirty="0"/>
          </a:p>
        </p:txBody>
      </p:sp>
    </p:spTree>
    <p:extLst>
      <p:ext uri="{BB962C8B-B14F-4D97-AF65-F5344CB8AC3E}">
        <p14:creationId xmlns:p14="http://schemas.microsoft.com/office/powerpoint/2010/main" val="1207152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common social history red flag indicators</a:t>
            </a:r>
          </a:p>
        </p:txBody>
      </p:sp>
      <p:sp>
        <p:nvSpPr>
          <p:cNvPr id="4" name="Slide Number Placeholder 3"/>
          <p:cNvSpPr>
            <a:spLocks noGrp="1"/>
          </p:cNvSpPr>
          <p:nvPr>
            <p:ph type="sldNum" sz="quarter" idx="10"/>
          </p:nvPr>
        </p:nvSpPr>
        <p:spPr/>
        <p:txBody>
          <a:bodyPr/>
          <a:lstStyle/>
          <a:p>
            <a:fld id="{44309775-6806-DC4A-9AB5-31446795E878}" type="slidenum">
              <a:rPr lang="en-US" smtClean="0"/>
              <a:t>37</a:t>
            </a:fld>
            <a:endParaRPr lang="en-US" dirty="0"/>
          </a:p>
        </p:txBody>
      </p:sp>
    </p:spTree>
    <p:extLst>
      <p:ext uri="{BB962C8B-B14F-4D97-AF65-F5344CB8AC3E}">
        <p14:creationId xmlns:p14="http://schemas.microsoft.com/office/powerpoint/2010/main" val="2079521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physical exam signs of red flag indicators of CSEC</a:t>
            </a:r>
          </a:p>
        </p:txBody>
      </p:sp>
      <p:sp>
        <p:nvSpPr>
          <p:cNvPr id="4" name="Slide Number Placeholder 3"/>
          <p:cNvSpPr>
            <a:spLocks noGrp="1"/>
          </p:cNvSpPr>
          <p:nvPr>
            <p:ph type="sldNum" sz="quarter" idx="10"/>
          </p:nvPr>
        </p:nvSpPr>
        <p:spPr/>
        <p:txBody>
          <a:bodyPr/>
          <a:lstStyle/>
          <a:p>
            <a:fld id="{44309775-6806-DC4A-9AB5-31446795E878}" type="slidenum">
              <a:rPr lang="en-US" smtClean="0"/>
              <a:t>38</a:t>
            </a:fld>
            <a:endParaRPr lang="en-US" dirty="0"/>
          </a:p>
        </p:txBody>
      </p:sp>
    </p:spTree>
    <p:extLst>
      <p:ext uri="{BB962C8B-B14F-4D97-AF65-F5344CB8AC3E}">
        <p14:creationId xmlns:p14="http://schemas.microsoft.com/office/powerpoint/2010/main" val="4273873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5800"/>
            <a:ext cx="6096000" cy="3429000"/>
          </a:xfrm>
        </p:spPr>
      </p:sp>
      <p:sp>
        <p:nvSpPr>
          <p:cNvPr id="3" name="Notes Placeholder 2"/>
          <p:cNvSpPr>
            <a:spLocks noGrp="1"/>
          </p:cNvSpPr>
          <p:nvPr>
            <p:ph type="body" idx="1"/>
          </p:nvPr>
        </p:nvSpPr>
        <p:spPr/>
        <p:txBody>
          <a:bodyPr/>
          <a:lstStyle/>
          <a:p>
            <a:r>
              <a:rPr lang="en-US" dirty="0"/>
              <a:t>As noted there are currently no evidence based identification tools in the health care setting for CSEC, and such tools are challenging given many </a:t>
            </a:r>
            <a:r>
              <a:rPr lang="en-US" dirty="0" smtClean="0"/>
              <a:t>youth </a:t>
            </a:r>
            <a:r>
              <a:rPr lang="en-US" dirty="0"/>
              <a:t>may not disclose that they are being exploited.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Macias Konstantopoulos W. Personal communication, April 24, 2014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of Ohio Human Trafficking Task Force. Human Trafficking Screening Tool, June 2013. Available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a:t>
            </a:r>
            <a:r>
              <a:rPr lang="en-US" sz="1200" kern="1200" baseline="0" dirty="0">
                <a:solidFill>
                  <a:schemeClr val="tx1"/>
                </a:solidFill>
                <a:effectLst/>
                <a:latin typeface="+mn-lt"/>
                <a:ea typeface="+mn-ea"/>
                <a:cs typeface="+mn-cs"/>
              </a:rPr>
              <a:t> http://mha.ohio.gov/Portals/0/assets/Initiatives/HumanTraficking/2013-human-traffricking-screening-tool.pdf</a:t>
            </a:r>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39</a:t>
            </a:fld>
            <a:endParaRPr lang="en-US" dirty="0"/>
          </a:p>
        </p:txBody>
      </p:sp>
    </p:spTree>
    <p:extLst>
      <p:ext uri="{BB962C8B-B14F-4D97-AF65-F5344CB8AC3E}">
        <p14:creationId xmlns:p14="http://schemas.microsoft.com/office/powerpoint/2010/main" val="1563497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disclose limits of confidentiality:</a:t>
            </a:r>
            <a:r>
              <a:rPr lang="en-US" baseline="0" dirty="0"/>
              <a:t> “everything the discuss in this room is private which means that I cannot tell anyone what we discuss in this room, unless you tell me that you’re going to hurt yourself, hurt someone else, or if someone is hurting you. If you tell me that I have to report this to help keep you safe”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Bullet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Parallel to accepted practice in cases of sexual assault, intimate partner violence, and child maltreatment, health care providers should refrain from asking questions that primarily satisfy their own curiosity or that go beyond information that is required for treatment planning or for making a decision about notifying appropriate authorities if the situation falls under mandatory reporting requirements. </a:t>
            </a:r>
            <a:endParaRPr lang="en-US" dirty="0">
              <a:effectLst/>
            </a:endParaRPr>
          </a:p>
          <a:p>
            <a:endParaRPr lang="en-US" baseline="0" dirty="0"/>
          </a:p>
          <a:p>
            <a:r>
              <a:rPr lang="en-US" baseline="0" dirty="0"/>
              <a:t>Reference:</a:t>
            </a:r>
          </a:p>
          <a:p>
            <a:endParaRPr lang="en-US" baseline="0" dirty="0"/>
          </a:p>
          <a:p>
            <a:r>
              <a:rPr lang="en-US" sz="1200" b="0" i="0" u="none" strike="noStrike" kern="1200" baseline="0" dirty="0">
                <a:solidFill>
                  <a:schemeClr val="tx1"/>
                </a:solidFill>
                <a:latin typeface="+mn-lt"/>
                <a:ea typeface="+mn-ea"/>
                <a:cs typeface="+mn-cs"/>
              </a:rPr>
              <a:t>Zimmerman C, Watts C. World Health Organization ethical and safety recommendations for interviewing trafficked women. Geneva, </a:t>
            </a:r>
            <a:r>
              <a:rPr lang="en-US" sz="1200" b="0" i="0" u="none" strike="noStrike" kern="1200" baseline="0" dirty="0" smtClean="0">
                <a:solidFill>
                  <a:schemeClr val="tx1"/>
                </a:solidFill>
                <a:latin typeface="+mn-lt"/>
                <a:ea typeface="+mn-ea"/>
                <a:cs typeface="+mn-cs"/>
              </a:rPr>
              <a:t>Switzerland: World </a:t>
            </a:r>
            <a:r>
              <a:rPr lang="en-US" sz="1200" b="0" i="0" u="none" strike="noStrike" kern="1200" baseline="0" dirty="0">
                <a:solidFill>
                  <a:schemeClr val="tx1"/>
                </a:solidFill>
                <a:latin typeface="+mn-lt"/>
                <a:ea typeface="+mn-ea"/>
                <a:cs typeface="+mn-cs"/>
              </a:rPr>
              <a:t>Health Organization; 2003. Available at: http://whqlibdoc.who.int/publications/2003/9241546255.pdf?ua=1. Accessed July 7, 2013</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40</a:t>
            </a:fld>
            <a:endParaRPr lang="en-US" dirty="0"/>
          </a:p>
        </p:txBody>
      </p:sp>
    </p:spTree>
    <p:extLst>
      <p:ext uri="{BB962C8B-B14F-4D97-AF65-F5344CB8AC3E}">
        <p14:creationId xmlns:p14="http://schemas.microsoft.com/office/powerpoint/2010/main" val="3705897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 but none have been evaluated for their reliability or validity.</a:t>
            </a:r>
          </a:p>
          <a:p>
            <a:r>
              <a:rPr lang="en-US" b="1" dirty="0"/>
              <a:t>Remember</a:t>
            </a:r>
            <a:r>
              <a:rPr lang="en-US" b="1" baseline="0" dirty="0"/>
              <a:t> to ask these questions AFTER you have established rapport.</a:t>
            </a:r>
          </a:p>
          <a:p>
            <a:r>
              <a:rPr lang="en-US" b="1" baseline="0" dirty="0"/>
              <a:t>If you w are working with known CSEC victim do not continue to ask these questions </a:t>
            </a:r>
            <a:r>
              <a:rPr lang="mr-IN" b="1" baseline="0" dirty="0"/>
              <a:t>–</a:t>
            </a:r>
            <a:r>
              <a:rPr lang="en-US" b="1" baseline="0" dirty="0"/>
              <a:t> not patient centered or trauma informed and can be re-traumatizing. For known/identified survivors it is important to assess for current safety or re-involvement of being exploited</a:t>
            </a:r>
            <a:r>
              <a:rPr lang="en-US" b="1" baseline="0" dirty="0" smtClean="0"/>
              <a:t>.</a:t>
            </a:r>
          </a:p>
          <a:p>
            <a:endParaRPr lang="en-US" b="1" baseline="0"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44309775-6806-DC4A-9AB5-31446795E878}" type="slidenum">
              <a:rPr lang="en-US" smtClean="0"/>
              <a:t>41</a:t>
            </a:fld>
            <a:endParaRPr lang="en-US" dirty="0"/>
          </a:p>
        </p:txBody>
      </p:sp>
    </p:spTree>
    <p:extLst>
      <p:ext uri="{BB962C8B-B14F-4D97-AF65-F5344CB8AC3E}">
        <p14:creationId xmlns:p14="http://schemas.microsoft.com/office/powerpoint/2010/main" val="142613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Talking</a:t>
            </a:r>
            <a:r>
              <a:rPr lang="en-US" baseline="0" dirty="0"/>
              <a:t> points:</a:t>
            </a:r>
          </a:p>
          <a:p>
            <a:endParaRPr lang="en-US" baseline="0" dirty="0"/>
          </a:p>
          <a:p>
            <a:r>
              <a:rPr lang="en-US" dirty="0" smtClean="0"/>
              <a:t>1. Other questions</a:t>
            </a:r>
            <a:r>
              <a:rPr lang="en-US" baseline="0" dirty="0" smtClean="0"/>
              <a:t> </a:t>
            </a:r>
            <a:r>
              <a:rPr lang="en-US" dirty="0" smtClean="0"/>
              <a:t>concerns based on history:</a:t>
            </a:r>
          </a:p>
          <a:p>
            <a:pPr marL="171450" indent="-171450">
              <a:buFontTx/>
              <a:buChar char="•"/>
            </a:pPr>
            <a:r>
              <a:rPr lang="en-US" dirty="0" smtClean="0"/>
              <a:t>What</a:t>
            </a:r>
            <a:r>
              <a:rPr lang="en-US" baseline="0" dirty="0" smtClean="0"/>
              <a:t> is her relationship with her friend?</a:t>
            </a:r>
          </a:p>
          <a:p>
            <a:pPr marL="171450" indent="-171450">
              <a:buFontTx/>
              <a:buChar char="•"/>
            </a:pPr>
            <a:r>
              <a:rPr lang="en-US" baseline="0" dirty="0" smtClean="0"/>
              <a:t>How old is the friend?</a:t>
            </a:r>
          </a:p>
          <a:p>
            <a:pPr marL="171450" indent="-171450">
              <a:buFontTx/>
              <a:buChar char="•"/>
            </a:pPr>
            <a:r>
              <a:rPr lang="en-US" baseline="0" dirty="0" smtClean="0"/>
              <a:t>Does she feel safe in her current relationship?</a:t>
            </a:r>
          </a:p>
          <a:p>
            <a:pPr marL="171450" indent="-171450">
              <a:buFontTx/>
              <a:buChar char="•"/>
            </a:pPr>
            <a:r>
              <a:rPr lang="en-US" baseline="0" dirty="0" smtClean="0"/>
              <a:t>Where are her caregivers/parents/guardians?</a:t>
            </a:r>
          </a:p>
          <a:p>
            <a:pPr marL="171450" indent="-171450">
              <a:buFontTx/>
              <a:buChar char="•"/>
            </a:pPr>
            <a:r>
              <a:rPr lang="en-US" baseline="0" dirty="0" smtClean="0"/>
              <a:t>Have her caregivers ever attended a visit with her? What is their involvement?</a:t>
            </a:r>
          </a:p>
          <a:p>
            <a:pPr marL="171450" indent="-171450">
              <a:buFontTx/>
              <a:buChar char="•"/>
            </a:pPr>
            <a:r>
              <a:rPr lang="en-US" baseline="0" dirty="0" smtClean="0"/>
              <a:t>Who does she live with?</a:t>
            </a:r>
            <a:endParaRPr lang="en-US" dirty="0" smtClean="0"/>
          </a:p>
          <a:p>
            <a:pPr marL="171450" indent="-171450">
              <a:buFontTx/>
              <a:buChar char="•"/>
            </a:pPr>
            <a:r>
              <a:rPr lang="en-US" baseline="0" dirty="0" smtClean="0"/>
              <a:t>Is she is school?</a:t>
            </a:r>
          </a:p>
          <a:p>
            <a:pPr marL="171450" indent="-171450">
              <a:buFontTx/>
              <a:buChar char="•"/>
            </a:pPr>
            <a:r>
              <a:rPr lang="en-US" baseline="0" dirty="0" smtClean="0"/>
              <a:t>Were pregnancies by prior partners? By whom?</a:t>
            </a:r>
          </a:p>
          <a:p>
            <a:pPr marL="171450" indent="-171450">
              <a:buFontTx/>
              <a:buChar char="•"/>
            </a:pPr>
            <a:r>
              <a:rPr lang="en-US" baseline="0" dirty="0" smtClean="0"/>
              <a:t>Does she receive routine medical care? Where?</a:t>
            </a:r>
          </a:p>
          <a:p>
            <a:pPr marL="171450" indent="-171450">
              <a:buFontTx/>
              <a:buChar char="•"/>
            </a:pPr>
            <a:r>
              <a:rPr lang="en-US" baseline="0" dirty="0" smtClean="0"/>
              <a:t>Has she ever been on contraception?</a:t>
            </a:r>
          </a:p>
          <a:p>
            <a:pPr marL="171450" indent="-171450">
              <a:buFontTx/>
              <a:buChar char="•"/>
            </a:pPr>
            <a:r>
              <a:rPr lang="en-US" baseline="0" dirty="0" smtClean="0"/>
              <a:t>What is her mental health history?</a:t>
            </a:r>
          </a:p>
          <a:p>
            <a:pPr marL="0" indent="0">
              <a:buNone/>
            </a:pPr>
            <a:endParaRPr lang="en-US" baseline="0" dirty="0" smtClean="0"/>
          </a:p>
          <a:p>
            <a:pPr marL="0" indent="0">
              <a:buNone/>
            </a:pPr>
            <a:r>
              <a:rPr lang="en-US" baseline="0" dirty="0" smtClean="0"/>
              <a:t>2. How </a:t>
            </a:r>
            <a:r>
              <a:rPr lang="en-US" baseline="0" dirty="0"/>
              <a:t>would you address her friend being in the room with her during the visit?</a:t>
            </a:r>
          </a:p>
          <a:p>
            <a:pPr marL="0" indent="0">
              <a:buNone/>
            </a:pPr>
            <a:endParaRPr lang="en-US" baseline="0" dirty="0"/>
          </a:p>
          <a:p>
            <a:r>
              <a:rPr lang="en-US" baseline="0" dirty="0"/>
              <a:t>Explore biases and stereotypes by asking audience if and how their responses might differ on the basis of her “friend’s” gender. Female friend? Male friend? </a:t>
            </a:r>
          </a:p>
          <a:p>
            <a:pPr marL="171450" indent="-171450">
              <a:buFont typeface="Arial" panose="020B0604020202020204" pitchFamily="34" charset="0"/>
              <a:buChar char="•"/>
            </a:pPr>
            <a:r>
              <a:rPr lang="en-US" baseline="0" dirty="0"/>
              <a:t>Although it can be a support for patients to have friends or partners present during the visit, it is important to recognize that some personal information may not be fully disclosed with others present so it is important to gather sensitive information from the patient privately</a:t>
            </a:r>
          </a:p>
          <a:p>
            <a:pPr marL="171450" indent="-171450">
              <a:buFont typeface="Arial" panose="020B0604020202020204" pitchFamily="34" charset="0"/>
              <a:buChar char="•"/>
            </a:pPr>
            <a:r>
              <a:rPr lang="en-US" baseline="0" dirty="0"/>
              <a:t>Having repeated STI, not utilizing reliable birth control options, and history of pregnancies may be indicators of sexual exploitation, so it is important to consider asking patients about this and other forms of interpersonal violence.</a:t>
            </a:r>
          </a:p>
          <a:p>
            <a:pPr marL="171450" indent="-171450">
              <a:buFont typeface="Arial" panose="020B0604020202020204" pitchFamily="34" charset="0"/>
              <a:buChar cha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3.. </a:t>
            </a:r>
            <a:r>
              <a:rPr lang="en-US" b="0" i="0" baseline="0" dirty="0"/>
              <a:t>Discuss how to have friend leave the room.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pPr marL="0" indent="0">
              <a:buFontTx/>
              <a:buNone/>
            </a:pPr>
            <a:r>
              <a:rPr lang="en-US" b="0" i="0" baseline="0" dirty="0"/>
              <a:t>Tips for interviewing patient alone</a:t>
            </a:r>
          </a:p>
          <a:p>
            <a:pPr marL="171450" indent="-171450">
              <a:buFontTx/>
              <a:buChar char="-"/>
            </a:pPr>
            <a:r>
              <a:rPr lang="en-US" b="0" i="0" baseline="0" dirty="0"/>
              <a:t>Explain to friend that it is hospital/clinic policy to see all patients separately</a:t>
            </a:r>
          </a:p>
          <a:p>
            <a:pPr marL="171450" indent="-171450">
              <a:buFontTx/>
              <a:buChar char="-"/>
            </a:pPr>
            <a:r>
              <a:rPr lang="en-US" b="0" i="0" baseline="0" dirty="0"/>
              <a:t>Explain to friend that with all patient's visits, you hear friend/family concerns then see all patients privately</a:t>
            </a:r>
          </a:p>
          <a:p>
            <a:pPr marL="171450" indent="-171450">
              <a:buFontTx/>
              <a:buChar char="-"/>
            </a:pPr>
            <a:r>
              <a:rPr lang="en-US" b="0" i="0" baseline="0" dirty="0"/>
              <a:t>Send patient for a diagnostic test or lab test in another and then interview them alone</a:t>
            </a:r>
          </a:p>
          <a:p>
            <a:endParaRPr lang="en-US" b="0" i="0" dirty="0"/>
          </a:p>
          <a:p>
            <a:endParaRPr lang="en-US" dirty="0"/>
          </a:p>
          <a:p>
            <a:r>
              <a:rPr lang="en-US" dirty="0"/>
              <a:t>3. Other concerns based on history:</a:t>
            </a:r>
          </a:p>
          <a:p>
            <a:pPr marL="171450" indent="-171450">
              <a:buFontTx/>
              <a:buChar char="•"/>
            </a:pPr>
            <a:r>
              <a:rPr lang="en-US" dirty="0"/>
              <a:t>What</a:t>
            </a:r>
            <a:r>
              <a:rPr lang="en-US" baseline="0" dirty="0"/>
              <a:t> is her relationship with her friend?</a:t>
            </a:r>
          </a:p>
          <a:p>
            <a:pPr marL="171450" indent="-171450">
              <a:buFontTx/>
              <a:buChar char="•"/>
            </a:pPr>
            <a:r>
              <a:rPr lang="en-US" baseline="0" dirty="0"/>
              <a:t>How old is the friend?</a:t>
            </a:r>
          </a:p>
          <a:p>
            <a:pPr marL="171450" indent="-171450">
              <a:buFontTx/>
              <a:buChar char="•"/>
            </a:pPr>
            <a:r>
              <a:rPr lang="en-US" baseline="0" dirty="0"/>
              <a:t>Does she feel safe in her current relationship?</a:t>
            </a:r>
          </a:p>
          <a:p>
            <a:pPr marL="171450" indent="-171450">
              <a:buFontTx/>
              <a:buChar char="•"/>
            </a:pPr>
            <a:r>
              <a:rPr lang="en-US" baseline="0" dirty="0"/>
              <a:t>Where are her caregivers/parents/guardians?</a:t>
            </a:r>
          </a:p>
          <a:p>
            <a:pPr marL="171450" indent="-171450">
              <a:buFontTx/>
              <a:buChar char="•"/>
            </a:pPr>
            <a:r>
              <a:rPr lang="en-US" baseline="0" dirty="0"/>
              <a:t>Have her caregivers ever attended a visit with her? What is their involvement?</a:t>
            </a:r>
          </a:p>
          <a:p>
            <a:pPr marL="171450" indent="-171450">
              <a:buFontTx/>
              <a:buChar char="•"/>
            </a:pPr>
            <a:r>
              <a:rPr lang="en-US" baseline="0" dirty="0"/>
              <a:t>Who does she live with?</a:t>
            </a:r>
            <a:endParaRPr lang="en-US" dirty="0"/>
          </a:p>
          <a:p>
            <a:pPr marL="171450" indent="-171450">
              <a:buFontTx/>
              <a:buChar char="•"/>
            </a:pPr>
            <a:r>
              <a:rPr lang="en-US" baseline="0" dirty="0"/>
              <a:t>Is she is school?</a:t>
            </a:r>
          </a:p>
          <a:p>
            <a:pPr marL="171450" indent="-171450">
              <a:buFontTx/>
              <a:buChar char="•"/>
            </a:pPr>
            <a:r>
              <a:rPr lang="en-US" baseline="0" dirty="0"/>
              <a:t>Were pregnancies by prior partners? By whom?</a:t>
            </a:r>
          </a:p>
          <a:p>
            <a:pPr marL="171450" indent="-171450">
              <a:buFontTx/>
              <a:buChar char="•"/>
            </a:pPr>
            <a:r>
              <a:rPr lang="en-US" baseline="0" dirty="0"/>
              <a:t>Does she receive routine medical care? Where?</a:t>
            </a:r>
          </a:p>
          <a:p>
            <a:pPr marL="171450" indent="-171450">
              <a:buFontTx/>
              <a:buChar char="•"/>
            </a:pPr>
            <a:r>
              <a:rPr lang="en-US" baseline="0" dirty="0"/>
              <a:t>Has she ever been on contraception?</a:t>
            </a:r>
          </a:p>
          <a:p>
            <a:pPr marL="171450" indent="-171450">
              <a:buFontTx/>
              <a:buChar char="•"/>
            </a:pPr>
            <a:r>
              <a:rPr lang="en-US" baseline="0" dirty="0"/>
              <a:t>What is her mental health history?</a:t>
            </a:r>
          </a:p>
        </p:txBody>
      </p:sp>
      <p:sp>
        <p:nvSpPr>
          <p:cNvPr id="4" name="Slide Number Placeholder 3"/>
          <p:cNvSpPr>
            <a:spLocks noGrp="1"/>
          </p:cNvSpPr>
          <p:nvPr>
            <p:ph type="sldNum" sz="quarter" idx="10"/>
          </p:nvPr>
        </p:nvSpPr>
        <p:spPr/>
        <p:txBody>
          <a:bodyPr/>
          <a:lstStyle/>
          <a:p>
            <a:fld id="{44309775-6806-DC4A-9AB5-31446795E878}" type="slidenum">
              <a:rPr lang="en-US" smtClean="0"/>
              <a:t>5</a:t>
            </a:fld>
            <a:endParaRPr lang="en-US" dirty="0"/>
          </a:p>
        </p:txBody>
      </p:sp>
    </p:spTree>
    <p:extLst>
      <p:ext uri="{BB962C8B-B14F-4D97-AF65-F5344CB8AC3E}">
        <p14:creationId xmlns:p14="http://schemas.microsoft.com/office/powerpoint/2010/main" val="2735392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a:t>
            </a:r>
          </a:p>
          <a:p>
            <a:endParaRPr lang="en-US" baseline="0" dirty="0"/>
          </a:p>
          <a:p>
            <a:r>
              <a:rPr lang="en-US" baseline="0" dirty="0"/>
              <a:t>Ask training audience to read case bullet points</a:t>
            </a:r>
          </a:p>
          <a:p>
            <a:endParaRPr lang="en-US" baseline="0" dirty="0"/>
          </a:p>
          <a:p>
            <a:r>
              <a:rPr lang="en-US" baseline="0" dirty="0"/>
              <a:t>Indicators of trafficking: History of multiple STIs, pregnancy, emergency contraception visits, not living at home and with partner</a:t>
            </a:r>
          </a:p>
          <a:p>
            <a:r>
              <a:rPr lang="en-US" baseline="0" dirty="0"/>
              <a:t>Health Concerns: possible safety, reproductive health, mental health, possible other medical health unmet needs </a:t>
            </a:r>
          </a:p>
          <a:p>
            <a:r>
              <a:rPr lang="en-US" baseline="0" dirty="0"/>
              <a:t>Important to address primary medical concern but also asses safety in current relationship.</a:t>
            </a:r>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42</a:t>
            </a:fld>
            <a:endParaRPr lang="en-US" dirty="0"/>
          </a:p>
        </p:txBody>
      </p:sp>
    </p:spTree>
    <p:extLst>
      <p:ext uri="{BB962C8B-B14F-4D97-AF65-F5344CB8AC3E}">
        <p14:creationId xmlns:p14="http://schemas.microsoft.com/office/powerpoint/2010/main" val="750530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43</a:t>
            </a:fld>
            <a:endParaRPr lang="en-US" dirty="0"/>
          </a:p>
        </p:txBody>
      </p:sp>
    </p:spTree>
    <p:extLst>
      <p:ext uri="{BB962C8B-B14F-4D97-AF65-F5344CB8AC3E}">
        <p14:creationId xmlns:p14="http://schemas.microsoft.com/office/powerpoint/2010/main" val="4170618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When comparing</a:t>
            </a:r>
            <a:r>
              <a:rPr lang="en-US" sz="1200" kern="1200" baseline="0" dirty="0">
                <a:solidFill>
                  <a:schemeClr val="tx1"/>
                </a:solidFill>
                <a:effectLst/>
                <a:latin typeface="+mn-lt"/>
                <a:ea typeface="+mn-ea"/>
                <a:cs typeface="+mn-cs"/>
              </a:rPr>
              <a:t> runaway/homeless youth who were sexually exploited to those who were not, these were the health outcomes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Yates, G. L., Mackenzie, R. G., Pennbridge, J., &amp; Swofford, A. (1991). A risk profile comparison of homeless youth involved in prostitution and homeless youth not involved. J Adolesc Health, 12(7), 545-548.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ACES</a:t>
            </a:r>
            <a:r>
              <a:rPr lang="en-US" sz="1200" kern="1200" baseline="0" dirty="0">
                <a:solidFill>
                  <a:schemeClr val="tx1"/>
                </a:solidFill>
                <a:effectLst/>
                <a:latin typeface="+mn-lt"/>
                <a:ea typeface="+mn-ea"/>
                <a:cs typeface="+mn-cs"/>
              </a:rPr>
              <a:t> = 1.</a:t>
            </a:r>
            <a:r>
              <a:rPr lang="en-US" dirty="0"/>
              <a:t>Abuse</a:t>
            </a:r>
            <a:r>
              <a:rPr lang="en-US" baseline="0" dirty="0"/>
              <a:t>: physical or sexual, 2. Neglect: Physical or emotional, 3.Household dysfunction: mental illness, incarcerated relative, witnessed domestic violence or abuse, substance use, Prior time spent in foster care, divorce, death or abandonment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Having</a:t>
            </a:r>
            <a:r>
              <a:rPr lang="en-US" baseline="0" dirty="0"/>
              <a:t> 2 or more ACES increases child’s risk of developing lifetime chronic diseases</a:t>
            </a:r>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44</a:t>
            </a:fld>
            <a:endParaRPr lang="en-US" dirty="0"/>
          </a:p>
        </p:txBody>
      </p:sp>
    </p:spTree>
    <p:extLst>
      <p:ext uri="{BB962C8B-B14F-4D97-AF65-F5344CB8AC3E}">
        <p14:creationId xmlns:p14="http://schemas.microsoft.com/office/powerpoint/2010/main" val="175053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previously some </a:t>
            </a:r>
            <a:r>
              <a:rPr lang="en-US" dirty="0" smtClean="0"/>
              <a:t>CSEC</a:t>
            </a:r>
            <a:r>
              <a:rPr lang="en-US" baseline="0" dirty="0" smtClean="0"/>
              <a:t> youth</a:t>
            </a:r>
            <a:r>
              <a:rPr lang="en-US" dirty="0" smtClean="0"/>
              <a:t> </a:t>
            </a:r>
            <a:r>
              <a:rPr lang="en-US" dirty="0"/>
              <a:t>may experience long term effects of complex trauma</a:t>
            </a:r>
          </a:p>
        </p:txBody>
      </p:sp>
      <p:sp>
        <p:nvSpPr>
          <p:cNvPr id="4" name="Slide Number Placeholder 3"/>
          <p:cNvSpPr>
            <a:spLocks noGrp="1"/>
          </p:cNvSpPr>
          <p:nvPr>
            <p:ph type="sldNum" sz="quarter" idx="10"/>
          </p:nvPr>
        </p:nvSpPr>
        <p:spPr/>
        <p:txBody>
          <a:bodyPr/>
          <a:lstStyle/>
          <a:p>
            <a:fld id="{D4A9A86E-087E-4924-85E2-105D7DCE6583}" type="slidenum">
              <a:rPr lang="en-US" smtClean="0"/>
              <a:pPr/>
              <a:t>45</a:t>
            </a:fld>
            <a:endParaRPr lang="en-US" dirty="0"/>
          </a:p>
        </p:txBody>
      </p:sp>
    </p:spTree>
    <p:extLst>
      <p:ext uri="{BB962C8B-B14F-4D97-AF65-F5344CB8AC3E}">
        <p14:creationId xmlns:p14="http://schemas.microsoft.com/office/powerpoint/2010/main" val="3973746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learners what comes to mind now? What are their concerns? What would they do?</a:t>
            </a:r>
          </a:p>
          <a:p>
            <a:endParaRPr lang="en-US" baseline="0" dirty="0"/>
          </a:p>
          <a:p>
            <a:r>
              <a:rPr lang="en-US" baseline="0" dirty="0"/>
              <a:t>What comes to mind?</a:t>
            </a:r>
          </a:p>
          <a:p>
            <a:r>
              <a:rPr lang="en-US" baseline="0" dirty="0"/>
              <a:t>Possible answers</a:t>
            </a:r>
          </a:p>
          <a:p>
            <a:pPr marL="228600" indent="-228600">
              <a:buAutoNum type="arabicPeriod"/>
            </a:pPr>
            <a:r>
              <a:rPr lang="en-US" baseline="0" dirty="0"/>
              <a:t>Why does Lina have to have a private birth control method</a:t>
            </a:r>
          </a:p>
          <a:p>
            <a:pPr marL="228600" indent="-228600">
              <a:buAutoNum type="arabicPeriod"/>
            </a:pPr>
            <a:r>
              <a:rPr lang="en-US" baseline="0" dirty="0"/>
              <a:t>Why does she look worried that she can’t have sex for 1 week</a:t>
            </a:r>
          </a:p>
          <a:p>
            <a:pPr marL="228600" indent="-228600">
              <a:buAutoNum type="arabicPeriod"/>
            </a:pPr>
            <a:endParaRPr lang="en-US" baseline="0" dirty="0"/>
          </a:p>
          <a:p>
            <a:pPr marL="0" indent="0">
              <a:buNone/>
            </a:pPr>
            <a:r>
              <a:rPr lang="en-US" baseline="0" dirty="0"/>
              <a:t>What are their concerns?</a:t>
            </a:r>
          </a:p>
          <a:p>
            <a:pPr marL="228600" indent="-228600">
              <a:buAutoNum type="arabicPeriod"/>
            </a:pPr>
            <a:r>
              <a:rPr lang="en-US" baseline="0" dirty="0"/>
              <a:t>Will she be safe if she can’t have sex</a:t>
            </a:r>
          </a:p>
          <a:p>
            <a:pPr marL="228600" indent="-228600">
              <a:buAutoNum type="arabicPeriod"/>
            </a:pPr>
            <a:r>
              <a:rPr lang="en-US" baseline="0" dirty="0"/>
              <a:t>Do we need to keep her safe now?</a:t>
            </a:r>
          </a:p>
          <a:p>
            <a:pPr marL="228600" indent="-228600">
              <a:buAutoNum type="arabicPeriod"/>
            </a:pPr>
            <a:r>
              <a:rPr lang="en-US" baseline="0" dirty="0"/>
              <a:t>How can the clinic keep her safe</a:t>
            </a:r>
          </a:p>
          <a:p>
            <a:pPr marL="228600" indent="-228600">
              <a:buAutoNum type="arabicPeriod"/>
            </a:pPr>
            <a:r>
              <a:rPr lang="en-US" baseline="0" dirty="0"/>
              <a:t>When do we make a CPS/ police report</a:t>
            </a:r>
          </a:p>
          <a:p>
            <a:pPr marL="228600" indent="-228600">
              <a:buAutoNum type="arabicPeriod"/>
            </a:pPr>
            <a:endParaRPr lang="en-US" baseline="0" dirty="0"/>
          </a:p>
          <a:p>
            <a:pPr marL="0" indent="0">
              <a:buNone/>
            </a:pPr>
            <a:r>
              <a:rPr lang="en-US" baseline="0" dirty="0"/>
              <a:t>What </a:t>
            </a:r>
            <a:r>
              <a:rPr lang="en-US" baseline="0" dirty="0" smtClean="0"/>
              <a:t>would </a:t>
            </a:r>
            <a:r>
              <a:rPr lang="en-US" baseline="0" dirty="0"/>
              <a:t>they do?</a:t>
            </a:r>
          </a:p>
          <a:p>
            <a:pPr marL="228600" indent="-228600">
              <a:buAutoNum type="arabicPeriod"/>
            </a:pPr>
            <a:r>
              <a:rPr lang="en-US" baseline="0" dirty="0"/>
              <a:t>Ask Lina why she is concerned that she can’t have sex for a week?</a:t>
            </a:r>
          </a:p>
          <a:p>
            <a:pPr marL="228600" indent="-228600">
              <a:buAutoNum type="arabicPeriod"/>
            </a:pPr>
            <a:r>
              <a:rPr lang="en-US" baseline="0" dirty="0"/>
              <a:t>Ask Lina is she afraid for her safety?</a:t>
            </a:r>
          </a:p>
          <a:p>
            <a:pPr marL="228600" indent="-228600">
              <a:buAutoNum type="arabicPeriod"/>
            </a:pPr>
            <a:r>
              <a:rPr lang="en-US" baseline="0" dirty="0"/>
              <a:t>Ask her who she is concerned about telling that she can’t have sex?</a:t>
            </a:r>
          </a:p>
          <a:p>
            <a:pPr marL="228600" indent="-228600">
              <a:buAutoNum type="arabicPeriod"/>
            </a:pPr>
            <a:r>
              <a:rPr lang="en-US" baseline="0" dirty="0"/>
              <a:t>Ask why it is </a:t>
            </a:r>
            <a:r>
              <a:rPr lang="en-US" baseline="0" dirty="0" smtClean="0"/>
              <a:t>important </a:t>
            </a:r>
            <a:r>
              <a:rPr lang="en-US" baseline="0" dirty="0"/>
              <a:t>for her to have a private form of birth control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46</a:t>
            </a:fld>
            <a:endParaRPr lang="en-US" dirty="0"/>
          </a:p>
        </p:txBody>
      </p:sp>
    </p:spTree>
    <p:extLst>
      <p:ext uri="{BB962C8B-B14F-4D97-AF65-F5344CB8AC3E}">
        <p14:creationId xmlns:p14="http://schemas.microsoft.com/office/powerpoint/2010/main" val="2743347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After addressing safety and their primary medical concern there may be several areas of unmet needs including these four areas</a:t>
            </a:r>
          </a:p>
        </p:txBody>
      </p:sp>
      <p:sp>
        <p:nvSpPr>
          <p:cNvPr id="4" name="Slide Number Placeholder 3"/>
          <p:cNvSpPr>
            <a:spLocks noGrp="1"/>
          </p:cNvSpPr>
          <p:nvPr>
            <p:ph type="sldNum" sz="quarter" idx="10"/>
          </p:nvPr>
        </p:nvSpPr>
        <p:spPr/>
        <p:txBody>
          <a:bodyPr/>
          <a:lstStyle/>
          <a:p>
            <a:fld id="{44309775-6806-DC4A-9AB5-31446795E878}" type="slidenum">
              <a:rPr lang="en-US" smtClean="0"/>
              <a:t>47</a:t>
            </a:fld>
            <a:endParaRPr lang="en-US" dirty="0"/>
          </a:p>
        </p:txBody>
      </p:sp>
    </p:spTree>
    <p:extLst>
      <p:ext uri="{BB962C8B-B14F-4D97-AF65-F5344CB8AC3E}">
        <p14:creationId xmlns:p14="http://schemas.microsoft.com/office/powerpoint/2010/main" val="1022924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individual </a:t>
            </a:r>
            <a:r>
              <a:rPr lang="en-US" dirty="0" smtClean="0"/>
              <a:t>CSEC</a:t>
            </a:r>
            <a:r>
              <a:rPr lang="en-US" baseline="0" dirty="0" smtClean="0"/>
              <a:t> youth</a:t>
            </a:r>
            <a:r>
              <a:rPr lang="en-US" dirty="0" smtClean="0"/>
              <a:t> needs, </a:t>
            </a:r>
            <a:r>
              <a:rPr lang="en-US" dirty="0"/>
              <a:t>these are just a few areas medical services that may </a:t>
            </a:r>
            <a:r>
              <a:rPr lang="en-US" dirty="0" smtClean="0"/>
              <a:t>need to </a:t>
            </a:r>
            <a:r>
              <a:rPr lang="en-US" dirty="0"/>
              <a:t>be considered or offered to </a:t>
            </a:r>
            <a:r>
              <a:rPr lang="en-US" dirty="0" smtClean="0"/>
              <a:t>youth </a:t>
            </a:r>
            <a:r>
              <a:rPr lang="en-US" dirty="0"/>
              <a:t>who have identified or are at risk for CSEC</a:t>
            </a:r>
          </a:p>
        </p:txBody>
      </p:sp>
      <p:sp>
        <p:nvSpPr>
          <p:cNvPr id="4" name="Slide Number Placeholder 3"/>
          <p:cNvSpPr>
            <a:spLocks noGrp="1"/>
          </p:cNvSpPr>
          <p:nvPr>
            <p:ph type="sldNum" sz="quarter" idx="10"/>
          </p:nvPr>
        </p:nvSpPr>
        <p:spPr/>
        <p:txBody>
          <a:bodyPr/>
          <a:lstStyle/>
          <a:p>
            <a:fld id="{44309775-6806-DC4A-9AB5-31446795E878}" type="slidenum">
              <a:rPr lang="en-US" smtClean="0"/>
              <a:t>48</a:t>
            </a:fld>
            <a:endParaRPr lang="en-US" dirty="0"/>
          </a:p>
        </p:txBody>
      </p:sp>
    </p:spTree>
    <p:extLst>
      <p:ext uri="{BB962C8B-B14F-4D97-AF65-F5344CB8AC3E}">
        <p14:creationId xmlns:p14="http://schemas.microsoft.com/office/powerpoint/2010/main" val="1933130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a:t>
            </a:r>
          </a:p>
          <a:p>
            <a:endParaRPr lang="en-US" baseline="0" dirty="0"/>
          </a:p>
          <a:p>
            <a:r>
              <a:rPr lang="en-US" baseline="0" dirty="0"/>
              <a:t>It is very important to establish holistic primary care medical services for CSEC youth. This is an opportunity to have consistent health care and to develop positive therapeutic adult relationships. Health care should be culturally sensitive and embedded in trauma-informed practices</a:t>
            </a:r>
          </a:p>
          <a:p>
            <a:endParaRPr lang="en-US" baseline="0" dirty="0"/>
          </a:p>
          <a:p>
            <a:r>
              <a:rPr lang="en-US" baseline="0"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49</a:t>
            </a:fld>
            <a:endParaRPr lang="en-US" dirty="0"/>
          </a:p>
        </p:txBody>
      </p:sp>
    </p:spTree>
    <p:extLst>
      <p:ext uri="{BB962C8B-B14F-4D97-AF65-F5344CB8AC3E}">
        <p14:creationId xmlns:p14="http://schemas.microsoft.com/office/powerpoint/2010/main" val="1632678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
            </a:r>
            <a:r>
              <a:rPr lang="en-US" dirty="0" smtClean="0"/>
              <a:t>youth affected</a:t>
            </a:r>
            <a:r>
              <a:rPr lang="en-US" baseline="0" dirty="0" smtClean="0"/>
              <a:t> by CSE </a:t>
            </a:r>
            <a:r>
              <a:rPr lang="en-US" dirty="0" smtClean="0"/>
              <a:t>may </a:t>
            </a:r>
            <a:r>
              <a:rPr lang="en-US" dirty="0"/>
              <a:t>interact with health care providers at different stages of being exploited. It is essential for providers to become aware of what the local resources and responses are available when </a:t>
            </a:r>
            <a:r>
              <a:rPr lang="en-US" dirty="0" smtClean="0"/>
              <a:t>CSEC </a:t>
            </a:r>
            <a:r>
              <a:rPr lang="en-US" dirty="0"/>
              <a:t>are identified so that an appropriate response can be initiated. This may include knowing what the response would be if CPS is notified, if Law Enforcement is notified,  as well as what are the agencies who work w/ survivors that can provide longer term care and management</a:t>
            </a:r>
          </a:p>
        </p:txBody>
      </p:sp>
      <p:sp>
        <p:nvSpPr>
          <p:cNvPr id="4" name="Slide Number Placeholder 3"/>
          <p:cNvSpPr>
            <a:spLocks noGrp="1"/>
          </p:cNvSpPr>
          <p:nvPr>
            <p:ph type="sldNum" sz="quarter" idx="10"/>
          </p:nvPr>
        </p:nvSpPr>
        <p:spPr/>
        <p:txBody>
          <a:bodyPr/>
          <a:lstStyle/>
          <a:p>
            <a:fld id="{44309775-6806-DC4A-9AB5-31446795E878}" type="slidenum">
              <a:rPr lang="en-US" smtClean="0"/>
              <a:t>50</a:t>
            </a:fld>
            <a:endParaRPr lang="en-US" dirty="0"/>
          </a:p>
        </p:txBody>
      </p:sp>
    </p:spTree>
    <p:extLst>
      <p:ext uri="{BB962C8B-B14F-4D97-AF65-F5344CB8AC3E}">
        <p14:creationId xmlns:p14="http://schemas.microsoft.com/office/powerpoint/2010/main" val="750717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51</a:t>
            </a:fld>
            <a:endParaRPr lang="en-US" dirty="0"/>
          </a:p>
        </p:txBody>
      </p:sp>
    </p:spTree>
    <p:extLst>
      <p:ext uri="{BB962C8B-B14F-4D97-AF65-F5344CB8AC3E}">
        <p14:creationId xmlns:p14="http://schemas.microsoft.com/office/powerpoint/2010/main" val="34158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VC Format</a:t>
            </a:r>
            <a:r>
              <a:rPr lang="en-US" baseline="0" dirty="0"/>
              <a:t> Slide/Bullets</a:t>
            </a:r>
            <a:endParaRPr lang="en-US" dirty="0"/>
          </a:p>
          <a:p>
            <a:endParaRPr lang="en-US" dirty="0"/>
          </a:p>
          <a:p>
            <a:r>
              <a:rPr lang="en-US" dirty="0"/>
              <a:t>CSEC</a:t>
            </a:r>
            <a:r>
              <a:rPr lang="en-US" baseline="0" dirty="0"/>
              <a:t> is defined by the </a:t>
            </a:r>
            <a:r>
              <a:rPr lang="en-US" dirty="0"/>
              <a:t>Trafficking Victims Protection Act </a:t>
            </a:r>
            <a:r>
              <a:rPr lang="en-US" baseline="0" dirty="0"/>
              <a:t>as the use of a child under the age of 18 </a:t>
            </a:r>
            <a:r>
              <a:rPr lang="en-US" dirty="0"/>
              <a:t>for the purpose of sexual servitude, regardless of the absence(s)of coercion, force, fraud, abduction or manipulation. For minors under 18 years of age who are being sex trafficked there does not need to be proof of “force, fraud, or coercion”.  In the US minor sex trafficking is viewed not in the terms of ‘child prostitution’ which implies a person is volitionally consenting to being trafficked, but rather CSEC is now understood and defined as a form of child abuse. </a:t>
            </a:r>
          </a:p>
          <a:p>
            <a:endParaRPr lang="en-US" dirty="0"/>
          </a:p>
          <a:p>
            <a:r>
              <a:rPr lang="en-US" dirty="0"/>
              <a:t>The Trafficking Victims Protection Act a </a:t>
            </a:r>
            <a:r>
              <a:rPr lang="en-US" dirty="0">
                <a:hlinkClick r:id="rId3" tooltip="Federal statute"/>
              </a:rPr>
              <a:t>federal statute</a:t>
            </a:r>
            <a:r>
              <a:rPr lang="en-US" dirty="0"/>
              <a:t> passed into law in 2000  was initially created to authorize protections for undocumented immigrants who are </a:t>
            </a:r>
            <a:r>
              <a:rPr lang="en-US" dirty="0" smtClean="0"/>
              <a:t>exposed </a:t>
            </a:r>
            <a:r>
              <a:rPr lang="en-US" dirty="0"/>
              <a:t>of severe forms of trafficking and violence. More recently this bill was amended to include UC citizens or a permanent resident</a:t>
            </a:r>
            <a:r>
              <a:rPr lang="en-US" dirty="0" smtClean="0"/>
              <a:t>.</a:t>
            </a:r>
          </a:p>
          <a:p>
            <a:endParaRPr lang="en-US" dirty="0" smtClean="0"/>
          </a:p>
          <a:p>
            <a:r>
              <a:rPr lang="en-US" dirty="0" smtClean="0"/>
              <a:t>Aisha:</a:t>
            </a:r>
          </a:p>
          <a:p>
            <a:r>
              <a:rPr lang="en-US" sz="1200" kern="1200" dirty="0" smtClean="0">
                <a:solidFill>
                  <a:schemeClr val="tx1"/>
                </a:solidFill>
                <a:effectLst/>
                <a:latin typeface="+mn-lt"/>
                <a:ea typeface="+mn-ea"/>
                <a:cs typeface="+mn-cs"/>
              </a:rPr>
              <a:t>– I changed “used” to engaged – I think “used” reads in a dehumanizing manner</a:t>
            </a:r>
          </a:p>
          <a:p>
            <a:r>
              <a:rPr lang="en-US" sz="1200" kern="1200" dirty="0" smtClean="0">
                <a:solidFill>
                  <a:schemeClr val="tx1"/>
                </a:solidFill>
                <a:effectLst/>
                <a:latin typeface="+mn-lt"/>
                <a:ea typeface="+mn-ea"/>
                <a:cs typeface="+mn-cs"/>
              </a:rPr>
              <a:t>                I changed “avoids” to “rejects” for greater emphasis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6</a:t>
            </a:fld>
            <a:endParaRPr lang="en-US" dirty="0"/>
          </a:p>
        </p:txBody>
      </p:sp>
    </p:spTree>
    <p:extLst>
      <p:ext uri="{BB962C8B-B14F-4D97-AF65-F5344CB8AC3E}">
        <p14:creationId xmlns:p14="http://schemas.microsoft.com/office/powerpoint/2010/main" val="630728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52</a:t>
            </a:fld>
            <a:endParaRPr lang="en-US" dirty="0"/>
          </a:p>
        </p:txBody>
      </p:sp>
    </p:spTree>
    <p:extLst>
      <p:ext uri="{BB962C8B-B14F-4D97-AF65-F5344CB8AC3E}">
        <p14:creationId xmlns:p14="http://schemas.microsoft.com/office/powerpoint/2010/main" val="699020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clinics, hospital and medical organizations do not currently have steps in place to address </a:t>
            </a:r>
            <a:r>
              <a:rPr lang="en-US" dirty="0" smtClean="0"/>
              <a:t>CSEC youth </a:t>
            </a:r>
            <a:r>
              <a:rPr lang="en-US" dirty="0"/>
              <a:t>who have identified themselves as being trafficked.</a:t>
            </a:r>
          </a:p>
          <a:p>
            <a:r>
              <a:rPr lang="en-US" dirty="0"/>
              <a:t>Many </a:t>
            </a:r>
            <a:r>
              <a:rPr lang="en-US" dirty="0" smtClean="0"/>
              <a:t>CSEC </a:t>
            </a:r>
            <a:r>
              <a:rPr lang="en-US" dirty="0"/>
              <a:t>may not identify as </a:t>
            </a:r>
            <a:r>
              <a:rPr lang="en-US" dirty="0" smtClean="0"/>
              <a:t>being affected, </a:t>
            </a:r>
            <a:r>
              <a:rPr lang="en-US" dirty="0"/>
              <a:t>even though the are being trafficked.</a:t>
            </a:r>
          </a:p>
          <a:p>
            <a:r>
              <a:rPr lang="en-US" dirty="0"/>
              <a:t>Mandated reporting can be a deterrent to disclosure and often the reporting agencies (e.g CPS and police) are not able to adequately respond in a trauma informed, client center way to help </a:t>
            </a:r>
            <a:r>
              <a:rPr lang="en-US" dirty="0" smtClean="0"/>
              <a:t>affected youth</a:t>
            </a:r>
            <a:endParaRPr lang="en-US" dirty="0"/>
          </a:p>
          <a:p>
            <a:r>
              <a:rPr lang="en-US" dirty="0"/>
              <a:t>Many </a:t>
            </a:r>
            <a:r>
              <a:rPr lang="en-US" dirty="0" smtClean="0"/>
              <a:t>CSEC </a:t>
            </a:r>
            <a:r>
              <a:rPr lang="en-US" dirty="0"/>
              <a:t>may be involved in many systems including child welfare, juvenile justice system, mental health systems that are often not coordinated in responding to </a:t>
            </a:r>
            <a:r>
              <a:rPr lang="en-US" dirty="0" smtClean="0"/>
              <a:t>CSEC </a:t>
            </a:r>
            <a:r>
              <a:rPr lang="en-US" dirty="0"/>
              <a:t>and also may not be aware that the youth they are involved with are being trafficked.</a:t>
            </a:r>
          </a:p>
        </p:txBody>
      </p:sp>
      <p:sp>
        <p:nvSpPr>
          <p:cNvPr id="4" name="Slide Number Placeholder 3"/>
          <p:cNvSpPr>
            <a:spLocks noGrp="1"/>
          </p:cNvSpPr>
          <p:nvPr>
            <p:ph type="sldNum" sz="quarter" idx="10"/>
          </p:nvPr>
        </p:nvSpPr>
        <p:spPr/>
        <p:txBody>
          <a:bodyPr/>
          <a:lstStyle/>
          <a:p>
            <a:fld id="{44309775-6806-DC4A-9AB5-31446795E878}" type="slidenum">
              <a:rPr lang="en-US" smtClean="0"/>
              <a:t>53</a:t>
            </a:fld>
            <a:endParaRPr lang="en-US" dirty="0"/>
          </a:p>
        </p:txBody>
      </p:sp>
    </p:spTree>
    <p:extLst>
      <p:ext uri="{BB962C8B-B14F-4D97-AF65-F5344CB8AC3E}">
        <p14:creationId xmlns:p14="http://schemas.microsoft.com/office/powerpoint/2010/main" val="3743879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identifies as being trafficked or there are several red flags and high suspicion for CSEC it is important to assess the safety of the pt. It is also important to address their primary medical concern. Although as noted protocols may not be in place but safety planning similar to IPV/DV protocols can help in making an assessment. It is essential that providers and the entire health care team are trauma informed when responding so as to not </a:t>
            </a:r>
            <a:r>
              <a:rPr lang="en-US" dirty="0" smtClean="0"/>
              <a:t>re traumatize </a:t>
            </a:r>
            <a:r>
              <a:rPr lang="en-US" dirty="0" smtClean="0"/>
              <a:t>CSEC </a:t>
            </a:r>
            <a:r>
              <a:rPr lang="en-US" dirty="0"/>
              <a:t>and to support trust and respect for the victim</a:t>
            </a:r>
          </a:p>
        </p:txBody>
      </p:sp>
      <p:sp>
        <p:nvSpPr>
          <p:cNvPr id="4" name="Slide Number Placeholder 3"/>
          <p:cNvSpPr>
            <a:spLocks noGrp="1"/>
          </p:cNvSpPr>
          <p:nvPr>
            <p:ph type="sldNum" sz="quarter" idx="10"/>
          </p:nvPr>
        </p:nvSpPr>
        <p:spPr/>
        <p:txBody>
          <a:bodyPr/>
          <a:lstStyle/>
          <a:p>
            <a:fld id="{44309775-6806-DC4A-9AB5-31446795E878}" type="slidenum">
              <a:rPr lang="en-US" smtClean="0"/>
              <a:t>54</a:t>
            </a:fld>
            <a:endParaRPr lang="en-US" dirty="0"/>
          </a:p>
        </p:txBody>
      </p:sp>
    </p:spTree>
    <p:extLst>
      <p:ext uri="{BB962C8B-B14F-4D97-AF65-F5344CB8AC3E}">
        <p14:creationId xmlns:p14="http://schemas.microsoft.com/office/powerpoint/2010/main" val="3308859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questions to assess for safety that are very similar to safety assessment with </a:t>
            </a:r>
            <a:r>
              <a:rPr lang="en-US" dirty="0" smtClean="0"/>
              <a:t>patients affected by IPV</a:t>
            </a:r>
          </a:p>
          <a:p>
            <a:endParaRPr lang="en-US" dirty="0" smtClean="0"/>
          </a:p>
          <a:p>
            <a:r>
              <a:rPr lang="en-US" sz="1200" b="0" i="0" u="none" strike="noStrike" kern="1200" baseline="0" dirty="0" smtClean="0">
                <a:solidFill>
                  <a:schemeClr val="tx1"/>
                </a:solidFill>
                <a:latin typeface="+mn-lt"/>
                <a:ea typeface="+mn-ea"/>
                <a:cs typeface="+mn-cs"/>
              </a:rPr>
              <a:t>Other safety related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Can you leave your job or situation if you want?</a:t>
            </a:r>
          </a:p>
          <a:p>
            <a:r>
              <a:rPr lang="en-US" sz="1200" b="0" i="0" u="none" strike="noStrike" kern="1200" baseline="0" dirty="0" smtClean="0">
                <a:solidFill>
                  <a:schemeClr val="tx1"/>
                </a:solidFill>
                <a:latin typeface="+mn-lt"/>
                <a:ea typeface="+mn-ea"/>
                <a:cs typeface="+mn-cs"/>
              </a:rPr>
              <a:t>Can you come and go as you please?</a:t>
            </a:r>
          </a:p>
          <a:p>
            <a:r>
              <a:rPr lang="en-US" sz="1200" b="0" i="0" u="none" strike="noStrike" kern="1200" baseline="0" dirty="0" smtClean="0">
                <a:solidFill>
                  <a:schemeClr val="tx1"/>
                </a:solidFill>
                <a:latin typeface="+mn-lt"/>
                <a:ea typeface="+mn-ea"/>
                <a:cs typeface="+mn-cs"/>
              </a:rPr>
              <a:t>Have you been threatened if you try to leave?</a:t>
            </a:r>
          </a:p>
          <a:p>
            <a:r>
              <a:rPr lang="en-US" sz="1200" b="0" i="0" u="none" strike="noStrike" kern="1200" baseline="0" dirty="0" smtClean="0">
                <a:solidFill>
                  <a:schemeClr val="tx1"/>
                </a:solidFill>
                <a:latin typeface="+mn-lt"/>
                <a:ea typeface="+mn-ea"/>
                <a:cs typeface="+mn-cs"/>
              </a:rPr>
              <a:t>Have you been physically harmed in any way?</a:t>
            </a:r>
          </a:p>
          <a:p>
            <a:r>
              <a:rPr lang="en-US" sz="1200" b="0" i="0" u="none" strike="noStrike" kern="1200" baseline="0" dirty="0" smtClean="0">
                <a:solidFill>
                  <a:schemeClr val="tx1"/>
                </a:solidFill>
                <a:latin typeface="+mn-lt"/>
                <a:ea typeface="+mn-ea"/>
                <a:cs typeface="+mn-cs"/>
              </a:rPr>
              <a:t>What are your working and living conditions like? Where do you sleep and eat? </a:t>
            </a:r>
          </a:p>
          <a:p>
            <a:r>
              <a:rPr lang="en-US" sz="1200" b="0" i="0" u="none" strike="noStrike" kern="1200" baseline="0" dirty="0" smtClean="0">
                <a:solidFill>
                  <a:schemeClr val="tx1"/>
                </a:solidFill>
                <a:latin typeface="+mn-lt"/>
                <a:ea typeface="+mn-ea"/>
                <a:cs typeface="+mn-cs"/>
              </a:rPr>
              <a:t>Have you ever been deprived of food, water, sleep or medical care? Do you have to ask permission to eat, sleep or go to the bathroom?</a:t>
            </a:r>
          </a:p>
          <a:p>
            <a:r>
              <a:rPr lang="en-US" sz="1200" b="0" i="0" u="none" strike="noStrike" kern="1200" baseline="0" dirty="0" smtClean="0">
                <a:solidFill>
                  <a:schemeClr val="tx1"/>
                </a:solidFill>
                <a:latin typeface="+mn-lt"/>
                <a:ea typeface="+mn-ea"/>
                <a:cs typeface="+mn-cs"/>
              </a:rPr>
              <a:t>Are there locks on your doors and windows so you cannot get out?</a:t>
            </a:r>
          </a:p>
          <a:p>
            <a:r>
              <a:rPr lang="en-US" sz="1200" b="0" i="0" u="none" strike="noStrike" kern="1200" baseline="0" dirty="0" smtClean="0">
                <a:solidFill>
                  <a:schemeClr val="tx1"/>
                </a:solidFill>
                <a:latin typeface="+mn-lt"/>
                <a:ea typeface="+mn-ea"/>
                <a:cs typeface="+mn-cs"/>
              </a:rPr>
              <a:t>Has anyone threatened your family? Has your identification or documentation been taken from you?</a:t>
            </a:r>
          </a:p>
          <a:p>
            <a:r>
              <a:rPr lang="en-US" sz="1200" b="0" i="0" u="none" strike="noStrike" kern="1200" baseline="0" dirty="0" smtClean="0">
                <a:solidFill>
                  <a:schemeClr val="tx1"/>
                </a:solidFill>
                <a:latin typeface="+mn-lt"/>
                <a:ea typeface="+mn-ea"/>
                <a:cs typeface="+mn-cs"/>
              </a:rPr>
              <a:t>Is anyone forcing you to do anything that you do not want to do?</a:t>
            </a:r>
            <a:endParaRPr lang="en-US" dirty="0" smtClean="0"/>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55</a:t>
            </a:fld>
            <a:endParaRPr lang="en-US" dirty="0"/>
          </a:p>
        </p:txBody>
      </p:sp>
    </p:spTree>
    <p:extLst>
      <p:ext uri="{BB962C8B-B14F-4D97-AF65-F5344CB8AC3E}">
        <p14:creationId xmlns:p14="http://schemas.microsoft.com/office/powerpoint/2010/main" val="2356071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Assisting CSEC </a:t>
            </a:r>
            <a:r>
              <a:rPr lang="en-US" sz="1200" b="0" kern="1200" dirty="0" smtClean="0">
                <a:solidFill>
                  <a:schemeClr val="tx1"/>
                </a:solidFill>
                <a:effectLst/>
                <a:latin typeface="+mn-lt"/>
                <a:ea typeface="+mn-ea"/>
                <a:cs typeface="+mn-cs"/>
              </a:rPr>
              <a:t>youth </a:t>
            </a:r>
            <a:r>
              <a:rPr lang="en-US" sz="1200" b="0" kern="1200" dirty="0">
                <a:solidFill>
                  <a:schemeClr val="tx1"/>
                </a:solidFill>
                <a:effectLst/>
                <a:latin typeface="+mn-lt"/>
                <a:ea typeface="+mn-ea"/>
                <a:cs typeface="+mn-cs"/>
              </a:rPr>
              <a:t>requires knowing what your local/community responses and referral agencies are that can help and support </a:t>
            </a:r>
            <a:r>
              <a:rPr lang="en-US" sz="1200" b="0" kern="1200" dirty="0" smtClean="0">
                <a:solidFill>
                  <a:schemeClr val="tx1"/>
                </a:solidFill>
                <a:effectLst/>
                <a:latin typeface="+mn-lt"/>
                <a:ea typeface="+mn-ea"/>
                <a:cs typeface="+mn-cs"/>
              </a:rPr>
              <a:t>affected youth. </a:t>
            </a:r>
            <a:r>
              <a:rPr lang="en-US" sz="1200" b="0" kern="1200" dirty="0">
                <a:solidFill>
                  <a:schemeClr val="tx1"/>
                </a:solidFill>
                <a:effectLst/>
                <a:latin typeface="+mn-lt"/>
                <a:ea typeface="+mn-ea"/>
                <a:cs typeface="+mn-cs"/>
              </a:rPr>
              <a:t>CSEC </a:t>
            </a:r>
            <a:r>
              <a:rPr lang="en-US" sz="1200" b="0" kern="1200" dirty="0" smtClean="0">
                <a:solidFill>
                  <a:schemeClr val="tx1"/>
                </a:solidFill>
                <a:effectLst/>
                <a:latin typeface="+mn-lt"/>
                <a:ea typeface="+mn-ea"/>
                <a:cs typeface="+mn-cs"/>
              </a:rPr>
              <a:t>youth </a:t>
            </a:r>
            <a:r>
              <a:rPr lang="en-US" sz="1200" b="0" kern="1200" dirty="0">
                <a:solidFill>
                  <a:schemeClr val="tx1"/>
                </a:solidFill>
                <a:effectLst/>
                <a:latin typeface="+mn-lt"/>
                <a:ea typeface="+mn-ea"/>
                <a:cs typeface="+mn-cs"/>
              </a:rPr>
              <a:t>will often need many and a variety of services so working and collaborating with local agencies that are involved in caring for human trafficking </a:t>
            </a:r>
            <a:r>
              <a:rPr lang="en-US" sz="1200" b="0" kern="1200" dirty="0" smtClean="0">
                <a:solidFill>
                  <a:schemeClr val="tx1"/>
                </a:solidFill>
                <a:effectLst/>
                <a:latin typeface="+mn-lt"/>
                <a:ea typeface="+mn-ea"/>
                <a:cs typeface="+mn-cs"/>
              </a:rPr>
              <a:t>youth </a:t>
            </a:r>
            <a:r>
              <a:rPr lang="en-US" sz="1200" b="0" kern="1200" dirty="0">
                <a:solidFill>
                  <a:schemeClr val="tx1"/>
                </a:solidFill>
                <a:effectLst/>
                <a:latin typeface="+mn-lt"/>
                <a:ea typeface="+mn-ea"/>
                <a:cs typeface="+mn-cs"/>
              </a:rPr>
              <a:t>is essential in providing care for </a:t>
            </a:r>
            <a:r>
              <a:rPr lang="en-US" sz="1200" b="0" kern="1200" dirty="0" smtClean="0">
                <a:solidFill>
                  <a:schemeClr val="tx1"/>
                </a:solidFill>
                <a:effectLst/>
                <a:latin typeface="+mn-lt"/>
                <a:ea typeface="+mn-ea"/>
                <a:cs typeface="+mn-cs"/>
              </a:rPr>
              <a:t>CSEC. </a:t>
            </a: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56</a:t>
            </a:fld>
            <a:endParaRPr lang="en-US" dirty="0"/>
          </a:p>
        </p:txBody>
      </p:sp>
    </p:spTree>
    <p:extLst>
      <p:ext uri="{BB962C8B-B14F-4D97-AF65-F5344CB8AC3E}">
        <p14:creationId xmlns:p14="http://schemas.microsoft.com/office/powerpoint/2010/main" val="896752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International Organization for Migration, United Nations Global Initiative to Fight Human Trafficking, London School of Hygiene and Tropical Medicine. </a:t>
            </a:r>
            <a:r>
              <a:rPr lang="en-US" sz="1200" i="1" kern="1200" dirty="0">
                <a:solidFill>
                  <a:schemeClr val="tx1"/>
                </a:solidFill>
                <a:effectLst/>
                <a:latin typeface="+mn-lt"/>
                <a:ea typeface="+mn-ea"/>
                <a:cs typeface="+mn-cs"/>
              </a:rPr>
              <a:t>Caring for Trafficked Persons: Guidance for Health Providers</a:t>
            </a:r>
            <a:r>
              <a:rPr lang="en-US" sz="1200" kern="1200" dirty="0">
                <a:solidFill>
                  <a:schemeClr val="tx1"/>
                </a:solidFill>
                <a:effectLst/>
                <a:latin typeface="+mn-lt"/>
                <a:ea typeface="+mn-ea"/>
                <a:cs typeface="+mn-cs"/>
              </a:rPr>
              <a:t>. Geneva: International Organization for Migration, 2009. </a:t>
            </a:r>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57</a:t>
            </a:fld>
            <a:endParaRPr lang="en-US" dirty="0"/>
          </a:p>
        </p:txBody>
      </p:sp>
    </p:spTree>
    <p:extLst>
      <p:ext uri="{BB962C8B-B14F-4D97-AF65-F5344CB8AC3E}">
        <p14:creationId xmlns:p14="http://schemas.microsoft.com/office/powerpoint/2010/main" val="4244154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58</a:t>
            </a:fld>
            <a:endParaRPr lang="en-US" dirty="0"/>
          </a:p>
        </p:txBody>
      </p:sp>
    </p:spTree>
    <p:extLst>
      <p:ext uri="{BB962C8B-B14F-4D97-AF65-F5344CB8AC3E}">
        <p14:creationId xmlns:p14="http://schemas.microsoft.com/office/powerpoint/2010/main" val="2328006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Because of the coercive, exploitative, and purposefully disempowering nature of human trafficking, routine and customary procedures inherent to ordinary medical practice — such as asking a patient to undress for an exam, performing a gynecological exam, or even engaging in mundane activities such as checking a blood pressure — can be perceived as threatening and extremely anxiety-provoking. As a result, interactions with health providers can become frightening, triggering experiences that evoke intense feelings of fear, vulnerability, loss of control, and shame. </a:t>
            </a:r>
            <a:endParaRPr lang="en-US" dirty="0"/>
          </a:p>
          <a:p>
            <a:r>
              <a:rPr lang="en-US" dirty="0"/>
              <a:t> </a:t>
            </a:r>
          </a:p>
          <a:p>
            <a:r>
              <a:rPr lang="en-US"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59</a:t>
            </a:fld>
            <a:endParaRPr lang="en-US" dirty="0"/>
          </a:p>
        </p:txBody>
      </p:sp>
    </p:spTree>
    <p:extLst>
      <p:ext uri="{BB962C8B-B14F-4D97-AF65-F5344CB8AC3E}">
        <p14:creationId xmlns:p14="http://schemas.microsoft.com/office/powerpoint/2010/main" val="2336709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Greenbaum J, Kellog N, Issac R. The Commercial Sexual Exploitation of Children: The Medical Providers Role in Identification, Assessment, and Treatment. The American Professional Society on the Abuse of Children. Practice Guidelines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 </a:t>
            </a:r>
            <a:r>
              <a:rPr lang="en-US" dirty="0"/>
              <a:t>Greenbaum</a:t>
            </a:r>
            <a:r>
              <a:rPr lang="en-US" baseline="0" dirty="0"/>
              <a:t> J, Crawford-Jubiac J. </a:t>
            </a:r>
            <a:r>
              <a:rPr lang="en-US" sz="1200" kern="1200" dirty="0">
                <a:solidFill>
                  <a:schemeClr val="tx1"/>
                </a:solidFill>
                <a:effectLst/>
                <a:latin typeface="+mn-lt"/>
                <a:ea typeface="+mn-ea"/>
                <a:cs typeface="+mn-cs"/>
              </a:rPr>
              <a:t>Child Sex Trafficking and Commercial Sexual Exploitation: Health Care Needs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Victims.</a:t>
            </a:r>
            <a:r>
              <a:rPr lang="en-US" sz="1200" kern="1200" baseline="0" dirty="0">
                <a:solidFill>
                  <a:schemeClr val="tx1"/>
                </a:solidFill>
                <a:effectLst/>
                <a:latin typeface="+mn-lt"/>
                <a:ea typeface="+mn-ea"/>
                <a:cs typeface="+mn-cs"/>
              </a:rPr>
              <a:t> Pediatrics. 2015; 135(3): 566-574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60</a:t>
            </a:fld>
            <a:endParaRPr lang="en-US" dirty="0"/>
          </a:p>
        </p:txBody>
      </p:sp>
    </p:spTree>
    <p:extLst>
      <p:ext uri="{BB962C8B-B14F-4D97-AF65-F5344CB8AC3E}">
        <p14:creationId xmlns:p14="http://schemas.microsoft.com/office/powerpoint/2010/main" val="14508301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Should be relevant to history and clinical presentation and performed sensitively.</a:t>
            </a:r>
          </a:p>
          <a:p>
            <a:r>
              <a:rPr lang="en-US" sz="1200" dirty="0" smtClean="0"/>
              <a:t>Forensic sexual assault exam should be offered if presenting within 120 hours of presentation*.</a:t>
            </a:r>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61</a:t>
            </a:fld>
            <a:endParaRPr lang="en-US" dirty="0"/>
          </a:p>
        </p:txBody>
      </p:sp>
    </p:spTree>
    <p:extLst>
      <p:ext uri="{BB962C8B-B14F-4D97-AF65-F5344CB8AC3E}">
        <p14:creationId xmlns:p14="http://schemas.microsoft.com/office/powerpoint/2010/main" val="42155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a:t>
            </a:r>
            <a:r>
              <a:rPr lang="en-US" dirty="0"/>
              <a:t>mportant</a:t>
            </a:r>
            <a:r>
              <a:rPr lang="en-US" baseline="0" dirty="0"/>
              <a:t> as a medical provider and educator to avoid the use of colloquial language in professional, academic discussions, clinical, or patient delivered presentations on CSEC. The use of colloquial language contributes to the normalization of CSEC as just another part of US culture. Providers should be aware of these colloquial terms as their use may be  necessary during  the patient encounter with CSEC youth to facilitate the provider-patient connection, nevertheless, providers should remain careful in initiating use of these terms.  </a:t>
            </a:r>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7</a:t>
            </a:fld>
            <a:endParaRPr lang="en-US" dirty="0"/>
          </a:p>
        </p:txBody>
      </p:sp>
    </p:spTree>
    <p:extLst>
      <p:ext uri="{BB962C8B-B14F-4D97-AF65-F5344CB8AC3E}">
        <p14:creationId xmlns:p14="http://schemas.microsoft.com/office/powerpoint/2010/main" val="1643855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a:t>
            </a:r>
            <a:r>
              <a:rPr lang="en-US" baseline="0" dirty="0" smtClean="0"/>
              <a:t> 4:</a:t>
            </a:r>
          </a:p>
          <a:p>
            <a:r>
              <a:rPr lang="en-US" sz="1200" b="0" kern="1200" dirty="0" smtClean="0">
                <a:solidFill>
                  <a:schemeClr val="tx1"/>
                </a:solidFill>
                <a:effectLst/>
                <a:latin typeface="+mn-lt"/>
                <a:ea typeface="+mn-ea"/>
                <a:cs typeface="+mn-cs"/>
              </a:rPr>
              <a:t>If not referred to a SART/Child abuse center physical findings should be documented carefully and accurately using written descriptions; labeled and annotated freehand sketches; and, with the patient’s permission, digital or film photographs. In terms of photography, the image should contain the patient’s face and the injury or lesion measured with a ruler or other common object (such as a coin). A piece of paper with the date the photograph was taken should be included within the photographic image. Additional photographs can document close up views of each relevant injury or lesion. Follow-up photographs, taken serially over 7–10 days, can document progression or healing of </a:t>
            </a:r>
            <a:r>
              <a:rPr lang="en-US" sz="1200" b="0" kern="1200" dirty="0" smtClean="0">
                <a:solidFill>
                  <a:schemeClr val="tx1"/>
                </a:solidFill>
                <a:effectLst/>
                <a:latin typeface="+mn-lt"/>
                <a:ea typeface="+mn-ea"/>
                <a:cs typeface="+mn-cs"/>
              </a:rPr>
              <a:t>ecchymosis </a:t>
            </a:r>
            <a:r>
              <a:rPr lang="en-US" sz="1200" b="0" kern="1200" dirty="0" smtClean="0">
                <a:solidFill>
                  <a:schemeClr val="tx1"/>
                </a:solidFill>
                <a:effectLst/>
                <a:latin typeface="+mn-lt"/>
                <a:ea typeface="+mn-ea"/>
                <a:cs typeface="+mn-cs"/>
              </a:rPr>
              <a:t>and other signs of injury. A notation in the chart should be included indicating the identity of the photographer and also stating that the photos are both </a:t>
            </a:r>
            <a:r>
              <a:rPr lang="en-US" sz="1200" b="0" i="1" kern="1200" dirty="0" smtClean="0">
                <a:solidFill>
                  <a:schemeClr val="tx1"/>
                </a:solidFill>
                <a:effectLst/>
                <a:latin typeface="+mn-lt"/>
                <a:ea typeface="+mn-ea"/>
                <a:cs typeface="+mn-cs"/>
              </a:rPr>
              <a:t>accurate </a:t>
            </a:r>
            <a:r>
              <a:rPr lang="en-US" sz="1200" b="0" kern="1200" dirty="0" smtClean="0">
                <a:solidFill>
                  <a:schemeClr val="tx1"/>
                </a:solidFill>
                <a:effectLst/>
                <a:latin typeface="+mn-lt"/>
                <a:ea typeface="+mn-ea"/>
                <a:cs typeface="+mn-cs"/>
              </a:rPr>
              <a:t>and </a:t>
            </a:r>
            <a:r>
              <a:rPr lang="en-US" sz="1200" b="0" i="1" kern="1200" dirty="0" smtClean="0">
                <a:solidFill>
                  <a:schemeClr val="tx1"/>
                </a:solidFill>
                <a:effectLst/>
                <a:latin typeface="+mn-lt"/>
                <a:ea typeface="+mn-ea"/>
                <a:cs typeface="+mn-cs"/>
              </a:rPr>
              <a:t>unaltered</a:t>
            </a:r>
            <a:r>
              <a:rPr lang="en-US" sz="1200" b="0" kern="1200" dirty="0" smtClean="0">
                <a:solidFill>
                  <a:schemeClr val="tx1"/>
                </a:solidFill>
                <a:effectLst/>
                <a:latin typeface="+mn-lt"/>
                <a:ea typeface="+mn-ea"/>
                <a:cs typeface="+mn-cs"/>
              </a:rPr>
              <a:t>. Consent for photographic documentation should be obtained and noted prior </a:t>
            </a:r>
            <a:endParaRPr lang="en-US" dirty="0" smtClean="0">
              <a:effectLst/>
            </a:endParaRPr>
          </a:p>
          <a:p>
            <a:r>
              <a:rPr lang="en-US" sz="1200" b="0" kern="1200" dirty="0" smtClean="0">
                <a:solidFill>
                  <a:schemeClr val="tx1"/>
                </a:solidFill>
                <a:effectLst/>
                <a:latin typeface="+mn-lt"/>
                <a:ea typeface="+mn-ea"/>
                <a:cs typeface="+mn-cs"/>
              </a:rPr>
              <a:t>to taking any photographs. Patients should be informed that they have a right to refuse photographic documentation altogether or to restrict photographic documentation to certain specific areas if they so choose. </a:t>
            </a:r>
          </a:p>
          <a:p>
            <a:endParaRPr lang="en-US" dirty="0" smtClean="0"/>
          </a:p>
          <a:p>
            <a:r>
              <a:rPr lang="en-US" dirty="0" smtClean="0"/>
              <a:t>Reference: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Alpertt EJ, Ahn R, Albright E, Purcell G, Burke TF, Macias-Konstantopoulos WL. </a:t>
            </a:r>
            <a:r>
              <a:rPr lang="en-US" sz="1200" b="1" i="1" kern="1200" dirty="0" smtClean="0">
                <a:solidFill>
                  <a:schemeClr val="tx1"/>
                </a:solidFill>
                <a:effectLst/>
                <a:latin typeface="+mn-lt"/>
                <a:ea typeface="+mn-ea"/>
                <a:cs typeface="+mn-cs"/>
              </a:rPr>
              <a:t>Human Trafficking: Guidebook on Identification, Assessment, and Response in the Health Care Setting. </a:t>
            </a:r>
            <a:r>
              <a:rPr lang="en-US" sz="1200" b="0" kern="1200" dirty="0" smtClean="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Greenbaum J, Kellog N, Issac R. The Commercial Sexual Exploitation of Children: The Medical Providers Role in Identification, Assessment, and Treatment. The American Professional Society on the Abuse of Children. Practice Guidelines 2013</a:t>
            </a:r>
            <a:r>
              <a:rPr lang="en-US" dirty="0" smtClean="0">
                <a:effectLst/>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62</a:t>
            </a:fld>
            <a:endParaRPr lang="en-US" dirty="0"/>
          </a:p>
        </p:txBody>
      </p:sp>
    </p:spTree>
    <p:extLst>
      <p:ext uri="{BB962C8B-B14F-4D97-AF65-F5344CB8AC3E}">
        <p14:creationId xmlns:p14="http://schemas.microsoft.com/office/powerpoint/2010/main" val="1572422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Some patients will be unwilling or unable to return for ongoing or follow-up care. For this reason, the clinician should strive to assure patients that they do not deserve to be abused or coerced, that they are not to blame in any way, and that the health care system’s door is “always open” as a source of safe, confidential, and supportive care. </a:t>
            </a:r>
            <a:endParaRPr lang="en-US" dirty="0"/>
          </a:p>
          <a:p>
            <a:endParaRPr lang="en-US" dirty="0"/>
          </a:p>
          <a:p>
            <a:r>
              <a:rPr lang="en-US" dirty="0"/>
              <a:t>Reference: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Alpert EJ, Ahn R, Albright E, Purcell G, Burke TF, Macias-Konstantopoulos WL. </a:t>
            </a:r>
            <a:r>
              <a:rPr lang="en-US" sz="1200" b="1" i="1" kern="1200" dirty="0">
                <a:solidFill>
                  <a:schemeClr val="tx1"/>
                </a:solidFill>
                <a:effectLst/>
                <a:latin typeface="+mn-lt"/>
                <a:ea typeface="+mn-ea"/>
                <a:cs typeface="+mn-cs"/>
              </a:rPr>
              <a:t>Human Trafficking: Guidebook on Identification, Assessment, and Response in the Health Care Setting. </a:t>
            </a:r>
            <a:r>
              <a:rPr lang="en-US" sz="1200" b="0" kern="1200" dirty="0">
                <a:solidFill>
                  <a:schemeClr val="tx1"/>
                </a:solidFill>
                <a:effectLst/>
                <a:latin typeface="+mn-lt"/>
                <a:ea typeface="+mn-ea"/>
                <a:cs typeface="+mn-cs"/>
              </a:rPr>
              <a:t>MGH Human Trafficking Initiative, Division of Global Health and Human Rights, Department of Emergency Medicine, Massachusetts General Hospital, Boston, MA and Committee on Violence Intervention and Prevention, Massachusetts Medical Society, Waltham, MA. September 2014 </a:t>
            </a:r>
            <a:endParaRPr lang="en-US" dirty="0"/>
          </a:p>
          <a:p>
            <a:endParaRPr lang="en-US" dirty="0"/>
          </a:p>
        </p:txBody>
      </p:sp>
      <p:sp>
        <p:nvSpPr>
          <p:cNvPr id="4" name="Slide Number Placeholder 3"/>
          <p:cNvSpPr>
            <a:spLocks noGrp="1"/>
          </p:cNvSpPr>
          <p:nvPr>
            <p:ph type="sldNum" sz="quarter" idx="10"/>
          </p:nvPr>
        </p:nvSpPr>
        <p:spPr/>
        <p:txBody>
          <a:bodyPr/>
          <a:lstStyle/>
          <a:p>
            <a:fld id="{B66CF90A-66D4-4D1A-971C-D51553EFA79E}" type="slidenum">
              <a:rPr lang="en-US" smtClean="0"/>
              <a:t>63</a:t>
            </a:fld>
            <a:endParaRPr lang="en-US" dirty="0"/>
          </a:p>
        </p:txBody>
      </p:sp>
    </p:spTree>
    <p:extLst>
      <p:ext uri="{BB962C8B-B14F-4D97-AF65-F5344CB8AC3E}">
        <p14:creationId xmlns:p14="http://schemas.microsoft.com/office/powerpoint/2010/main" val="1803684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64</a:t>
            </a:fld>
            <a:endParaRPr lang="en-US" dirty="0"/>
          </a:p>
        </p:txBody>
      </p:sp>
    </p:spTree>
    <p:extLst>
      <p:ext uri="{BB962C8B-B14F-4D97-AF65-F5344CB8AC3E}">
        <p14:creationId xmlns:p14="http://schemas.microsoft.com/office/powerpoint/2010/main" val="6055906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65</a:t>
            </a:fld>
            <a:endParaRPr lang="en-US" dirty="0"/>
          </a:p>
        </p:txBody>
      </p:sp>
    </p:spTree>
    <p:extLst>
      <p:ext uri="{BB962C8B-B14F-4D97-AF65-F5344CB8AC3E}">
        <p14:creationId xmlns:p14="http://schemas.microsoft.com/office/powerpoint/2010/main" val="16885255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well known that confidentiality is important for gaining sensitive information and this includes gathering information from the patient alone and not using family members or friends when there are language barriers in gathering sensitive information. One of the issues with confidentiality and CSEC is that in some cases the information gathered may fall under the limits of confidentiality and require mandatory reporting. IT is therefore essential to discuss limits of confidentiality with young people especially if some information may result in making a mandated report.</a:t>
            </a:r>
          </a:p>
        </p:txBody>
      </p:sp>
      <p:sp>
        <p:nvSpPr>
          <p:cNvPr id="4" name="Slide Number Placeholder 3"/>
          <p:cNvSpPr>
            <a:spLocks noGrp="1"/>
          </p:cNvSpPr>
          <p:nvPr>
            <p:ph type="sldNum" sz="quarter" idx="10"/>
          </p:nvPr>
        </p:nvSpPr>
        <p:spPr/>
        <p:txBody>
          <a:bodyPr/>
          <a:lstStyle/>
          <a:p>
            <a:fld id="{D4A9A86E-087E-4924-85E2-105D7DCE6583}" type="slidenum">
              <a:rPr lang="en-US" smtClean="0"/>
              <a:pPr/>
              <a:t>66</a:t>
            </a:fld>
            <a:endParaRPr lang="en-US" dirty="0"/>
          </a:p>
        </p:txBody>
      </p:sp>
    </p:spTree>
    <p:extLst>
      <p:ext uri="{BB962C8B-B14F-4D97-AF65-F5344CB8AC3E}">
        <p14:creationId xmlns:p14="http://schemas.microsoft.com/office/powerpoint/2010/main" val="2214833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responding to cases of suspected CSEC/sex trafficking, the health provider should take all appropriate and/or mandated actions in such a way as to ensure no further harm to the youth. It is important to know the laws within each state regarding mandated reporting of CSEC. It is also important to know what the response will be when a report is made and how to work with local agencies to ensure a response is trauma informed and </a:t>
            </a:r>
            <a:r>
              <a:rPr lang="en-US" sz="1200" b="0" i="0" u="none" strike="noStrike" kern="1200" baseline="0" dirty="0" smtClean="0">
                <a:solidFill>
                  <a:schemeClr val="tx1"/>
                </a:solidFill>
                <a:latin typeface="+mn-lt"/>
                <a:ea typeface="+mn-ea"/>
                <a:cs typeface="+mn-cs"/>
              </a:rPr>
              <a:t>CSEC </a:t>
            </a:r>
            <a:r>
              <a:rPr lang="en-US" sz="1200" b="0" i="0" u="none" strike="noStrike" kern="1200" baseline="0" dirty="0">
                <a:solidFill>
                  <a:schemeClr val="tx1"/>
                </a:solidFill>
                <a:latin typeface="+mn-lt"/>
                <a:ea typeface="+mn-ea"/>
                <a:cs typeface="+mn-cs"/>
              </a:rPr>
              <a:t>centered.</a:t>
            </a:r>
          </a:p>
          <a:p>
            <a:endParaRPr lang="en-US" dirty="0"/>
          </a:p>
        </p:txBody>
      </p:sp>
      <p:sp>
        <p:nvSpPr>
          <p:cNvPr id="4" name="Slide Number Placeholder 3"/>
          <p:cNvSpPr>
            <a:spLocks noGrp="1"/>
          </p:cNvSpPr>
          <p:nvPr>
            <p:ph type="sldNum" sz="quarter" idx="5"/>
          </p:nvPr>
        </p:nvSpPr>
        <p:spPr/>
        <p:txBody>
          <a:bodyPr/>
          <a:lstStyle/>
          <a:p>
            <a:pPr>
              <a:defRPr/>
            </a:pPr>
            <a:fld id="{F09D12DD-3692-4B09-9A8E-5DC90AC11275}" type="slidenum">
              <a:rPr lang="en-US" smtClean="0"/>
              <a:pPr>
                <a:defRPr/>
              </a:pPr>
              <a:t>67</a:t>
            </a:fld>
            <a:endParaRPr lang="en-US" dirty="0"/>
          </a:p>
        </p:txBody>
      </p:sp>
    </p:spTree>
    <p:extLst>
      <p:ext uri="{BB962C8B-B14F-4D97-AF65-F5344CB8AC3E}">
        <p14:creationId xmlns:p14="http://schemas.microsoft.com/office/powerpoint/2010/main" val="20729794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Issues with mandated reporting </a:t>
            </a:r>
            <a:r>
              <a:rPr lang="en-US" dirty="0" smtClean="0"/>
              <a:t>include</a:t>
            </a:r>
            <a:r>
              <a:rPr lang="en-US" baseline="0" dirty="0" smtClean="0"/>
              <a:t> involved youth</a:t>
            </a:r>
            <a:r>
              <a:rPr lang="en-US" dirty="0" smtClean="0"/>
              <a:t> </a:t>
            </a:r>
            <a:r>
              <a:rPr lang="en-US" dirty="0"/>
              <a:t>knowing not to disclose in order to prevent a report  from being generated and subsequent police/child welfare involvement. Some jurisdictions may not have a protocol or response in place if a report is made so it is important to know what the CPS and/or law enforcement response would be when/if a report is made, and ensure that the response is trauma informed or leads to helping the victim and not placing them  at greater risk. Mandated reporting is important in helping to identify </a:t>
            </a:r>
            <a:r>
              <a:rPr lang="en-US" dirty="0" smtClean="0"/>
              <a:t>youth</a:t>
            </a:r>
            <a:r>
              <a:rPr lang="en-US" baseline="0" dirty="0" smtClean="0"/>
              <a:t> affected by CSEC</a:t>
            </a:r>
            <a:r>
              <a:rPr lang="en-US" dirty="0" smtClean="0"/>
              <a:t>, </a:t>
            </a:r>
            <a:r>
              <a:rPr lang="en-US" dirty="0"/>
              <a:t>but this must be balanced with confidentiality, their personal safety as well as the safety of the clinical staff. Utilizing current protocols for child abuse and domestic violence reporting can help in the development of protocols in addressing </a:t>
            </a:r>
            <a:r>
              <a:rPr lang="en-US" dirty="0" smtClean="0"/>
              <a:t>CSEC</a:t>
            </a:r>
            <a:endParaRPr lang="en-US" dirty="0"/>
          </a:p>
        </p:txBody>
      </p:sp>
      <p:sp>
        <p:nvSpPr>
          <p:cNvPr id="4" name="Slide Number Placeholder 3"/>
          <p:cNvSpPr>
            <a:spLocks noGrp="1"/>
          </p:cNvSpPr>
          <p:nvPr>
            <p:ph type="sldNum" sz="quarter" idx="5"/>
          </p:nvPr>
        </p:nvSpPr>
        <p:spPr/>
        <p:txBody>
          <a:bodyPr/>
          <a:lstStyle/>
          <a:p>
            <a:pPr>
              <a:defRPr/>
            </a:pPr>
            <a:fld id="{E60F83FC-E8DF-4484-A091-7F0CF200D5EB}" type="slidenum">
              <a:rPr lang="en-US" smtClean="0"/>
              <a:pPr>
                <a:defRPr/>
              </a:pPr>
              <a:t>68</a:t>
            </a:fld>
            <a:endParaRPr lang="en-US" dirty="0"/>
          </a:p>
        </p:txBody>
      </p:sp>
    </p:spTree>
    <p:extLst>
      <p:ext uri="{BB962C8B-B14F-4D97-AF65-F5344CB8AC3E}">
        <p14:creationId xmlns:p14="http://schemas.microsoft.com/office/powerpoint/2010/main" val="1939167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Talking</a:t>
            </a:r>
            <a:r>
              <a:rPr lang="en-US" baseline="0" dirty="0"/>
              <a:t> Points: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laws and policies must be followed, providers should be aware of the potential issues related to reporting to authorities so that they can help minimize potential harm to the child. Depending on the services available to </a:t>
            </a:r>
            <a:r>
              <a:rPr lang="en-US" sz="1200" kern="1200" dirty="0" smtClean="0">
                <a:solidFill>
                  <a:schemeClr val="tx1"/>
                </a:solidFill>
                <a:effectLst/>
                <a:latin typeface="+mn-lt"/>
                <a:ea typeface="+mn-ea"/>
                <a:cs typeface="+mn-cs"/>
              </a:rPr>
              <a:t>CSEC youth </a:t>
            </a:r>
            <a:r>
              <a:rPr lang="en-US" sz="1200" kern="1200" dirty="0">
                <a:solidFill>
                  <a:schemeClr val="tx1"/>
                </a:solidFill>
                <a:effectLst/>
                <a:latin typeface="+mn-lt"/>
                <a:ea typeface="+mn-ea"/>
                <a:cs typeface="+mn-cs"/>
              </a:rPr>
              <a:t>as well as the degree of understanding by CPS workers regarding the unique issues facing </a:t>
            </a:r>
            <a:r>
              <a:rPr lang="en-US" sz="1200" kern="1200" dirty="0" smtClean="0">
                <a:solidFill>
                  <a:schemeClr val="tx1"/>
                </a:solidFill>
                <a:effectLst/>
                <a:latin typeface="+mn-lt"/>
                <a:ea typeface="+mn-ea"/>
                <a:cs typeface="+mn-cs"/>
              </a:rPr>
              <a:t>CSEC </a:t>
            </a:r>
            <a:r>
              <a:rPr lang="en-US" sz="1200" kern="1200" dirty="0">
                <a:solidFill>
                  <a:schemeClr val="tx1"/>
                </a:solidFill>
                <a:effectLst/>
                <a:latin typeface="+mn-lt"/>
                <a:ea typeface="+mn-ea"/>
                <a:cs typeface="+mn-cs"/>
              </a:rPr>
              <a:t>(which generally extend beyond those related to the home environment and caregiver behavior), making a report may not lead to positive intervention for the child, and the response to the report may be “uncertain and potentially ineffective or even harmful.”12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Institute of Medicine and National Research Council. Confronting commercial sexual exploitation and sex trafficking of minors in the United States. Washington, DC: The National Academies Press; 2013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12C070C-D496-4B9E-B7CC-760B48480E48}" type="slidenum">
              <a:rPr lang="en-US" smtClean="0"/>
              <a:pPr>
                <a:defRPr/>
              </a:pPr>
              <a:t>69</a:t>
            </a:fld>
            <a:endParaRPr lang="en-US" dirty="0"/>
          </a:p>
        </p:txBody>
      </p:sp>
    </p:spTree>
    <p:extLst>
      <p:ext uri="{BB962C8B-B14F-4D97-AF65-F5344CB8AC3E}">
        <p14:creationId xmlns:p14="http://schemas.microsoft.com/office/powerpoint/2010/main" val="1371034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70</a:t>
            </a:fld>
            <a:endParaRPr lang="en-US" dirty="0"/>
          </a:p>
        </p:txBody>
      </p:sp>
    </p:spTree>
    <p:extLst>
      <p:ext uri="{BB962C8B-B14F-4D97-AF65-F5344CB8AC3E}">
        <p14:creationId xmlns:p14="http://schemas.microsoft.com/office/powerpoint/2010/main" val="12413354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Legally it is harder to charge traffickers due to the need to prove “force, fraud, or coercion” for trafficking of young adults, and mandated reporting for CSEC is usually limited to &lt;18yo </a:t>
            </a:r>
            <a:r>
              <a:rPr lang="en-US" i="1" dirty="0" smtClean="0"/>
              <a:t>youth. </a:t>
            </a:r>
            <a:r>
              <a:rPr lang="en-US" i="1" dirty="0"/>
              <a:t>Responding to young adults is also challenging given many young adults who have been involved in CSEC as adolescents have aged out of many of the services (e.g. child welfare, mental health, substance abuse) and will need to find services in the adult systems of care that may not be as “young adult” friendly.</a:t>
            </a:r>
          </a:p>
        </p:txBody>
      </p:sp>
      <p:sp>
        <p:nvSpPr>
          <p:cNvPr id="4" name="Slide Number Placeholder 3"/>
          <p:cNvSpPr>
            <a:spLocks noGrp="1"/>
          </p:cNvSpPr>
          <p:nvPr>
            <p:ph type="sldNum" sz="quarter" idx="10"/>
          </p:nvPr>
        </p:nvSpPr>
        <p:spPr/>
        <p:txBody>
          <a:bodyPr/>
          <a:lstStyle/>
          <a:p>
            <a:fld id="{44309775-6806-DC4A-9AB5-31446795E878}" type="slidenum">
              <a:rPr lang="en-US" smtClean="0"/>
              <a:t>71</a:t>
            </a:fld>
            <a:endParaRPr lang="en-US" dirty="0"/>
          </a:p>
        </p:txBody>
      </p:sp>
    </p:spTree>
    <p:extLst>
      <p:ext uri="{BB962C8B-B14F-4D97-AF65-F5344CB8AC3E}">
        <p14:creationId xmlns:p14="http://schemas.microsoft.com/office/powerpoint/2010/main" val="90577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an exhaustive</a:t>
            </a:r>
            <a:r>
              <a:rPr lang="en-US" baseline="0" dirty="0" smtClean="0"/>
              <a:t> list as colloquial terms vary by region and community. Work with your local CBO’s and CSEC experts to become knowledgeable of colloquial terms in your area.</a:t>
            </a:r>
          </a:p>
          <a:p>
            <a:endParaRPr lang="en-US" baseline="0" dirty="0" smtClean="0"/>
          </a:p>
          <a:p>
            <a:r>
              <a:rPr lang="en-US" baseline="0" dirty="0" smtClean="0"/>
              <a:t>It is i</a:t>
            </a:r>
            <a:r>
              <a:rPr lang="en-US" dirty="0" smtClean="0"/>
              <a:t>mportant </a:t>
            </a:r>
            <a:r>
              <a:rPr lang="en-US" baseline="0" dirty="0" smtClean="0"/>
              <a:t> to familiar with colloquial terms that may come up when working with CSEC youth. Patients may use these terms in the context of the medical interview or encounter. Familiarity is not for the initiation of or perpetuation these terms. </a:t>
            </a:r>
          </a:p>
          <a:p>
            <a:endParaRPr lang="en-US" baseline="0" dirty="0" smtClean="0"/>
          </a:p>
          <a:p>
            <a:r>
              <a:rPr lang="en-US" baseline="0" dirty="0" smtClean="0"/>
              <a:t>In some instances it may be necessary to use these terms to build rapport with patients. If this comes up please consult with CSEC expert providers or CBO’s for guidance on having this style of conversation</a:t>
            </a:r>
            <a:endParaRPr lang="en-US" dirty="0"/>
          </a:p>
        </p:txBody>
      </p:sp>
      <p:sp>
        <p:nvSpPr>
          <p:cNvPr id="4" name="Slide Number Placeholder 3"/>
          <p:cNvSpPr>
            <a:spLocks noGrp="1"/>
          </p:cNvSpPr>
          <p:nvPr>
            <p:ph type="sldNum" sz="quarter" idx="10"/>
          </p:nvPr>
        </p:nvSpPr>
        <p:spPr/>
        <p:txBody>
          <a:bodyPr/>
          <a:lstStyle/>
          <a:p>
            <a:fld id="{5749C0F5-3A21-1842-B46F-8388C5D8C6F6}" type="slidenum">
              <a:rPr lang="en-US" smtClean="0"/>
              <a:t>8</a:t>
            </a:fld>
            <a:endParaRPr lang="en-US" dirty="0"/>
          </a:p>
        </p:txBody>
      </p:sp>
    </p:spTree>
    <p:extLst>
      <p:ext uri="{BB962C8B-B14F-4D97-AF65-F5344CB8AC3E}">
        <p14:creationId xmlns:p14="http://schemas.microsoft.com/office/powerpoint/2010/main" val="6187216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LGBT YOUTH MORE VULNERABLE? When faced with fewer resources, employment opportunities, or social supports, LGBTQ youth who are away from home must find ways to meet their basic needs and may therefore enter the street economy, engaging in commercial sex to meet these needs. Others may then seek to exploit these vulnerabilities in order to compel youth into commercial sex. Traffickers may seek to meet the youth’s needs as a way to build rapport and dependency. They may offer a sense of family, protection, or love to build a sense of relationship and loyalty. This bond may complicate the youth’s understanding of their situation and prevent them from speaking out against their trafficker. </a:t>
            </a:r>
          </a:p>
          <a:p>
            <a:endParaRPr lang="en-US" dirty="0"/>
          </a:p>
          <a:p>
            <a:r>
              <a:rPr lang="en-US" dirty="0"/>
              <a:t>Up to 40% of homeless youth identify as LGBTQ. Research indicates that homeless LGBT youth are 2 times  more likely to experience acts of sexual violence than their heterosexual peers and 3 times more likely to engage in survival sex to meet basic needs.  </a:t>
            </a:r>
            <a:endParaRPr lang="en-US" dirty="0" smtClean="0"/>
          </a:p>
          <a:p>
            <a:endParaRPr lang="en-US" dirty="0" smtClean="0"/>
          </a:p>
          <a:p>
            <a:r>
              <a:rPr lang="en-US" sz="1200" kern="1200" dirty="0" smtClean="0">
                <a:solidFill>
                  <a:schemeClr val="tx1"/>
                </a:solidFill>
                <a:effectLst/>
                <a:latin typeface="+mn-lt"/>
                <a:ea typeface="+mn-ea"/>
                <a:cs typeface="+mn-cs"/>
              </a:rPr>
              <a:t>The reference for LGBT rates is the Youth Experiences Survey by ASU. </a:t>
            </a:r>
          </a:p>
          <a:p>
            <a:r>
              <a:rPr lang="en-US" sz="1200" u="sng" kern="1200" dirty="0" smtClean="0">
                <a:solidFill>
                  <a:schemeClr val="tx1"/>
                </a:solidFill>
                <a:effectLst/>
                <a:latin typeface="+mn-lt"/>
                <a:ea typeface="+mn-ea"/>
                <a:cs typeface="+mn-cs"/>
                <a:hlinkClick r:id="rId3"/>
              </a:rPr>
              <a:t>https://www.mccaininstitute.org/youth-experience-survey/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72</a:t>
            </a:fld>
            <a:endParaRPr lang="en-US" dirty="0"/>
          </a:p>
        </p:txBody>
      </p:sp>
    </p:spTree>
    <p:extLst>
      <p:ext uri="{BB962C8B-B14F-4D97-AF65-F5344CB8AC3E}">
        <p14:creationId xmlns:p14="http://schemas.microsoft.com/office/powerpoint/2010/main" val="38882700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rPr>
              <a:t>LGBT sex trafficking is commonly overlooked and underreported. The underreporting of sex trafficking among this population makes it difficult to understand the specific nature of the crimes and the total number of people affected.  Due to the hidden nature of same-sex sex exploitation and the stigma associated with being LGBT, LGBT sex trafficking is even less likely than trafficking in heterosexuals to be reported to local authorities</a:t>
            </a:r>
            <a:r>
              <a:rPr lang="en-US" dirty="0"/>
              <a:t>. It is difficult for many individuals who have been trafficked to reach out for assistance, but this is especially true for individuals who fear that they will be mistreated or not believed because of their gender identity or sexual orientation. Studies have found that LGBTQ youth are overrepresented in detention for prostitution-related offenses and report higher levels of police misconduct than their straight peers.  Furthermore, gay and transgender youth may not have access to anti-trafficking services because they are unaware of services in their area, the community lacks resources (e.g. bed space, funding), or they are concerned that providers are not LGBTQ friendly. </a:t>
            </a:r>
          </a:p>
          <a:p>
            <a:endParaRPr lang="en-US" dirty="0"/>
          </a:p>
          <a:p>
            <a:r>
              <a:rPr lang="en-US" dirty="0"/>
              <a:t>The trafficking of gay men is a serious issue with its own particular set of difficulties. Because sexual violence against males is considered taboo in most societies, many male </a:t>
            </a:r>
            <a:r>
              <a:rPr lang="en-US" dirty="0" smtClean="0"/>
              <a:t>CSEC </a:t>
            </a:r>
            <a:r>
              <a:rPr lang="en-US" dirty="0"/>
              <a:t>are constrained by societal barriers from reporting their ordeals. Environmental factors contribute to the lack of reporting, including the absence of services available  for men. </a:t>
            </a:r>
          </a:p>
          <a:p>
            <a:endParaRPr lang="en-US" dirty="0"/>
          </a:p>
          <a:p>
            <a:r>
              <a:rPr lang="en-US" dirty="0"/>
              <a:t>Asylum claims based on LGBT status may be successful if they are based on a well-founded fear of persecution in the country of origin.   In the US, there are several potential immigration protections and remedies available for victims of crimes and trafficking, including T and U visas and asylum claims. The T visa is for persons who have suffered severe forms of human trafficking, who have assisted in the investigation or prosecution of traffickers, and who would suffer extreme hardship upon being forced to leave the United States. The U visa protects material witnesses to a wide range of local, federal, or state crimes, including trafficking and other sexual crimes. </a:t>
            </a:r>
          </a:p>
        </p:txBody>
      </p:sp>
      <p:sp>
        <p:nvSpPr>
          <p:cNvPr id="4" name="Slide Number Placeholder 3"/>
          <p:cNvSpPr>
            <a:spLocks noGrp="1"/>
          </p:cNvSpPr>
          <p:nvPr>
            <p:ph type="sldNum" sz="quarter" idx="10"/>
          </p:nvPr>
        </p:nvSpPr>
        <p:spPr/>
        <p:txBody>
          <a:bodyPr/>
          <a:lstStyle/>
          <a:p>
            <a:fld id="{44309775-6806-DC4A-9AB5-31446795E878}" type="slidenum">
              <a:rPr lang="en-US" smtClean="0"/>
              <a:t>73</a:t>
            </a:fld>
            <a:endParaRPr lang="en-US" dirty="0"/>
          </a:p>
        </p:txBody>
      </p:sp>
    </p:spTree>
    <p:extLst>
      <p:ext uri="{BB962C8B-B14F-4D97-AF65-F5344CB8AC3E}">
        <p14:creationId xmlns:p14="http://schemas.microsoft.com/office/powerpoint/2010/main" val="3888270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study by The John Jay College and the Center for Court Innovation estimated that in 2008, as high as 50% of the commercially sexually exploited (CSE) children in the United States were boys. </a:t>
            </a:r>
            <a:r>
              <a:rPr lang="en-US" dirty="0"/>
              <a:t>In one of several more recent estimates, 2 percent of </a:t>
            </a:r>
            <a:r>
              <a:rPr lang="en-US" dirty="0" smtClean="0"/>
              <a:t>youth</a:t>
            </a:r>
            <a:r>
              <a:rPr lang="en-US" baseline="0" dirty="0" smtClean="0"/>
              <a:t> affected by</a:t>
            </a:r>
            <a:r>
              <a:rPr lang="en-US" dirty="0" smtClean="0"/>
              <a:t> </a:t>
            </a:r>
            <a:r>
              <a:rPr lang="en-US" dirty="0"/>
              <a:t>commercial sexual exploitation were thought</a:t>
            </a:r>
            <a:r>
              <a:rPr lang="en-US" baseline="0" dirty="0"/>
              <a:t> to i</a:t>
            </a:r>
            <a:r>
              <a:rPr lang="en-US" dirty="0"/>
              <a:t>nvolve </a:t>
            </a:r>
            <a:r>
              <a:rPr lang="en-US" dirty="0" smtClean="0"/>
              <a:t>males.</a:t>
            </a:r>
            <a:r>
              <a:rPr lang="en-US" baseline="0" dirty="0" smtClean="0"/>
              <a:t> </a:t>
            </a:r>
            <a:r>
              <a:rPr lang="en-US" baseline="0" dirty="0"/>
              <a:t>While the exact prevalence might be impossible to ascertain, there is widespread agreement that males as under recognized and underserved as </a:t>
            </a:r>
            <a:r>
              <a:rPr lang="en-US" baseline="0" dirty="0" smtClean="0"/>
              <a:t>affected by </a:t>
            </a:r>
            <a:r>
              <a:rPr lang="en-US" baseline="0" dirty="0"/>
              <a:t>of </a:t>
            </a:r>
            <a:r>
              <a:rPr lang="en-US" baseline="0" dirty="0" smtClean="0"/>
              <a:t>CSE. </a:t>
            </a:r>
            <a:endParaRPr lang="en-US" dirty="0"/>
          </a:p>
          <a:p>
            <a:endParaRPr lang="en-US" dirty="0"/>
          </a:p>
          <a:p>
            <a:r>
              <a:rPr lang="en-US" dirty="0"/>
              <a:t>As awareness of male victimization has increased, so has recognition of the plight of individual </a:t>
            </a:r>
            <a:r>
              <a:rPr lang="en-US" dirty="0" smtClean="0"/>
              <a:t>male</a:t>
            </a:r>
            <a:r>
              <a:rPr lang="en-US" baseline="0" dirty="0" smtClean="0"/>
              <a:t> affected by CSE</a:t>
            </a:r>
            <a:r>
              <a:rPr lang="en-US" dirty="0" smtClean="0"/>
              <a:t>. </a:t>
            </a:r>
            <a:r>
              <a:rPr lang="en-US" sz="1200" b="0" i="0" kern="1200" dirty="0">
                <a:solidFill>
                  <a:schemeClr val="tx1"/>
                </a:solidFill>
                <a:effectLst/>
                <a:latin typeface="+mn-lt"/>
                <a:ea typeface="+mn-ea"/>
                <a:cs typeface="+mn-cs"/>
              </a:rPr>
              <a:t>In the recently released study, “</a:t>
            </a:r>
            <a:r>
              <a:rPr lang="en-US" sz="1200" b="0" i="0" u="none" strike="noStrike" kern="1200" dirty="0">
                <a:solidFill>
                  <a:schemeClr val="tx1"/>
                </a:solidFill>
                <a:effectLst/>
                <a:latin typeface="+mn-lt"/>
                <a:ea typeface="+mn-ea"/>
                <a:cs typeface="+mn-cs"/>
                <a:hlinkClick r:id="rId3"/>
              </a:rPr>
              <a:t>And Boys Too</a:t>
            </a:r>
            <a:r>
              <a:rPr lang="en-US" sz="1200" b="0" i="0" kern="1200" dirty="0">
                <a:solidFill>
                  <a:schemeClr val="tx1"/>
                </a:solidFill>
                <a:effectLst/>
                <a:latin typeface="+mn-lt"/>
                <a:ea typeface="+mn-ea"/>
                <a:cs typeface="+mn-cs"/>
              </a:rPr>
              <a:t>” produced by the anti-trafficking group,  </a:t>
            </a:r>
            <a:r>
              <a:rPr lang="en-US" sz="1200" b="0" i="1" kern="1200" dirty="0">
                <a:solidFill>
                  <a:schemeClr val="tx1"/>
                </a:solidFill>
                <a:effectLst/>
                <a:latin typeface="+mn-lt"/>
                <a:ea typeface="+mn-ea"/>
                <a:cs typeface="+mn-cs"/>
              </a:rPr>
              <a:t>End Child Prostitution, Child Pornography and the Trafficking of Children for Sexual Purpose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ECPAT-USA</a:t>
            </a:r>
            <a:r>
              <a:rPr lang="en-US" sz="1200" b="0" i="0" kern="1200" dirty="0">
                <a:solidFill>
                  <a:schemeClr val="tx1"/>
                </a:solidFill>
                <a:effectLst/>
                <a:latin typeface="+mn-lt"/>
                <a:ea typeface="+mn-ea"/>
                <a:cs typeface="+mn-cs"/>
              </a:rPr>
              <a:t>), researchers found through anecdotal evidence that boys enter a life of trafficking around the same time as girls at approximately 11-13 years of age. </a:t>
            </a:r>
          </a:p>
          <a:p>
            <a:endParaRPr lang="en-US" sz="1200" b="0" i="0" kern="1200" dirty="0">
              <a:solidFill>
                <a:schemeClr val="tx1"/>
              </a:solidFill>
              <a:effectLst/>
              <a:latin typeface="+mn-lt"/>
              <a:ea typeface="+mn-ea"/>
              <a:cs typeface="+mn-cs"/>
            </a:endParaRPr>
          </a:p>
          <a:p>
            <a:r>
              <a:rPr lang="en-US" dirty="0"/>
              <a:t>Gender norms dictate that men should be able to take care of themselves, and those who admit to being victimized are often shamed and doubted. Expectations of who constitutes a trafficking victim, as well as culturally reinforced ideas of who can be victimized, prevent further reports of male sex trafficking from being made or taken seriously. Within politics and law enforcement, identification of trafficking </a:t>
            </a:r>
            <a:r>
              <a:rPr lang="en-US" dirty="0" smtClean="0"/>
              <a:t>persons </a:t>
            </a:r>
            <a:r>
              <a:rPr lang="en-US" dirty="0"/>
              <a:t>is already a challenge. When we have social scripts saying that men cannot </a:t>
            </a:r>
            <a:r>
              <a:rPr lang="en-US" dirty="0" smtClean="0"/>
              <a:t>be affected by </a:t>
            </a:r>
            <a:r>
              <a:rPr lang="en-US" dirty="0"/>
              <a:t>sex </a:t>
            </a:r>
            <a:r>
              <a:rPr lang="en-US" dirty="0" smtClean="0"/>
              <a:t>trafficking, </a:t>
            </a:r>
            <a:r>
              <a:rPr lang="en-US" dirty="0"/>
              <a:t>it becomes even more difficult to identify trafficked males. Because of shame, stigma and distrust towards initiatives and people in a position to help, effective rescue and aid operations for males become challenging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74</a:t>
            </a:fld>
            <a:endParaRPr lang="en-US" dirty="0"/>
          </a:p>
        </p:txBody>
      </p:sp>
    </p:spTree>
    <p:extLst>
      <p:ext uri="{BB962C8B-B14F-4D97-AF65-F5344CB8AC3E}">
        <p14:creationId xmlns:p14="http://schemas.microsoft.com/office/powerpoint/2010/main" val="21332856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revelation to come of the John Jay College study was that while 87 percent of the 4000 sample of children interviewed expressed a desire to exit ‘the life’, a great number of youths perceived their ‘work’ as a curious and fascinating lifestyle, rather than being coerced into it by a pimp.   In fact, most boys were not ‘pimped’ in the traditional sense but instead recruited by familial procurers or “friends” who didn’t manage their work per se but rather facilitated them by offering shelter or referring them to buyers in exchange for clients or a share of their earnings.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male </a:t>
            </a:r>
            <a:r>
              <a:rPr lang="en-US" sz="1200" b="0" i="0" kern="1200" dirty="0" smtClean="0">
                <a:solidFill>
                  <a:schemeClr val="tx1"/>
                </a:solidFill>
                <a:effectLst/>
                <a:latin typeface="+mn-lt"/>
                <a:ea typeface="+mn-ea"/>
                <a:cs typeface="+mn-cs"/>
              </a:rPr>
              <a:t>affected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a:t>
            </a:r>
            <a:r>
              <a:rPr lang="en-US" sz="1200" b="0" i="0" kern="1200" dirty="0">
                <a:solidFill>
                  <a:schemeClr val="tx1"/>
                </a:solidFill>
                <a:effectLst/>
                <a:latin typeface="+mn-lt"/>
                <a:ea typeface="+mn-ea"/>
                <a:cs typeface="+mn-cs"/>
              </a:rPr>
              <a:t>the US, however accessing services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recovery can be a much harder feat. Men are less likely to find support services. Males have limited access to services and lack</a:t>
            </a:r>
            <a:r>
              <a:rPr lang="en-US" sz="1200" b="0" i="0" kern="1200" baseline="0" dirty="0">
                <a:solidFill>
                  <a:schemeClr val="tx1"/>
                </a:solidFill>
                <a:effectLst/>
                <a:latin typeface="+mn-lt"/>
                <a:ea typeface="+mn-ea"/>
                <a:cs typeface="+mn-cs"/>
              </a:rPr>
              <a:t> re</a:t>
            </a:r>
            <a:r>
              <a:rPr lang="en-US" sz="1200" b="0" i="0" kern="1200" dirty="0">
                <a:solidFill>
                  <a:schemeClr val="tx1"/>
                </a:solidFill>
                <a:effectLst/>
                <a:latin typeface="+mn-lt"/>
                <a:ea typeface="+mn-ea"/>
                <a:cs typeface="+mn-cs"/>
              </a:rPr>
              <a:t>sidential treatment options</a:t>
            </a:r>
            <a:r>
              <a:rPr lang="en-US" sz="1200" b="0" i="0" kern="1200" baseline="0" dirty="0">
                <a:solidFill>
                  <a:schemeClr val="tx1"/>
                </a:solidFill>
                <a:effectLst/>
                <a:latin typeface="+mn-lt"/>
                <a:ea typeface="+mn-ea"/>
                <a:cs typeface="+mn-cs"/>
              </a:rPr>
              <a:t>. </a:t>
            </a:r>
            <a:r>
              <a:rPr lang="en-US" dirty="0"/>
              <a:t>In  one study residential and supportive services were seen as needs by 84% of CSE men and boys.  However, o</a:t>
            </a:r>
            <a:r>
              <a:rPr lang="en-US" sz="1200" b="0" i="0" kern="1200" baseline="0" dirty="0">
                <a:solidFill>
                  <a:schemeClr val="tx1"/>
                </a:solidFill>
                <a:effectLst/>
                <a:latin typeface="+mn-lt"/>
                <a:ea typeface="+mn-ea"/>
                <a:cs typeface="+mn-cs"/>
              </a:rPr>
              <a:t>f</a:t>
            </a:r>
            <a:r>
              <a:rPr lang="en-US" sz="1200" b="0" i="0" kern="1200" dirty="0">
                <a:solidFill>
                  <a:schemeClr val="tx1"/>
                </a:solidFill>
                <a:effectLst/>
                <a:latin typeface="+mn-lt"/>
                <a:ea typeface="+mn-ea"/>
                <a:cs typeface="+mn-cs"/>
              </a:rPr>
              <a:t> the service organizations surveyed for the </a:t>
            </a:r>
            <a:r>
              <a:rPr lang="en-US" sz="1200" b="0" i="0" u="none" strike="noStrike" kern="1200" dirty="0">
                <a:solidFill>
                  <a:schemeClr val="tx1"/>
                </a:solidFill>
                <a:effectLst/>
                <a:latin typeface="+mn-lt"/>
                <a:ea typeface="+mn-ea"/>
                <a:cs typeface="+mn-cs"/>
                <a:hlinkClick r:id="rId3"/>
              </a:rPr>
              <a:t>National Colloquium</a:t>
            </a:r>
            <a:r>
              <a:rPr lang="en-US" sz="1200" b="0" i="0" kern="1200" dirty="0">
                <a:solidFill>
                  <a:schemeClr val="tx1"/>
                </a:solidFill>
                <a:effectLst/>
                <a:latin typeface="+mn-lt"/>
                <a:ea typeface="+mn-ea"/>
                <a:cs typeface="+mn-cs"/>
              </a:rPr>
              <a:t>, none had programs exclusively for boys/men, and some didn’t allow men to even enter their facilities since that might hinder the recovery </a:t>
            </a:r>
            <a:r>
              <a:rPr lang="en-US" sz="1200" b="0" i="0" kern="1200" dirty="0" smtClean="0">
                <a:solidFill>
                  <a:schemeClr val="tx1"/>
                </a:solidFill>
                <a:effectLst/>
                <a:latin typeface="+mn-lt"/>
                <a:ea typeface="+mn-ea"/>
                <a:cs typeface="+mn-cs"/>
              </a:rPr>
              <a:t>of affected females. </a:t>
            </a:r>
            <a:r>
              <a:rPr lang="en-US" sz="1200" b="0" i="0" kern="1200" dirty="0">
                <a:solidFill>
                  <a:schemeClr val="tx1"/>
                </a:solidFill>
                <a:effectLst/>
                <a:latin typeface="+mn-lt"/>
                <a:ea typeface="+mn-ea"/>
                <a:cs typeface="+mn-cs"/>
              </a:rPr>
              <a:t>Several programs refer males to other shelters without trafficking-specific services. Of all those organizations surveyed, only five percent had beds reserved for boys and men. (</a:t>
            </a:r>
            <a:r>
              <a:rPr lang="en-US" sz="1200" b="0" i="0" kern="1200" dirty="0">
                <a:solidFill>
                  <a:schemeClr val="tx1"/>
                </a:solidFill>
                <a:effectLst/>
                <a:latin typeface="+mn-lt"/>
                <a:ea typeface="+mn-ea"/>
                <a:cs typeface="+mn-cs"/>
                <a:hlinkClick r:id="rId4"/>
              </a:rPr>
              <a:t>http://www.endslaverynow.org/blog/articles/the-secret-victims-of-sex-trafficking</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Two themes emerging from local and national evidence on sexually exploited young males: indicate that: 1. these youth are hard to identify and engage. Often they do not show up on the radar of providers from various disciplines.; and, 2. sexually exploited boys and young men can be reached through carefully designed outreach programs and engagement strategies that reflect the realities of their circumstances, needs and hopes.</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44309775-6806-DC4A-9AB5-31446795E878}" type="slidenum">
              <a:rPr lang="en-US" smtClean="0"/>
              <a:t>75</a:t>
            </a:fld>
            <a:endParaRPr lang="en-US" dirty="0"/>
          </a:p>
        </p:txBody>
      </p:sp>
    </p:spTree>
    <p:extLst>
      <p:ext uri="{BB962C8B-B14F-4D97-AF65-F5344CB8AC3E}">
        <p14:creationId xmlns:p14="http://schemas.microsoft.com/office/powerpoint/2010/main" val="2133285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200" b="0" i="1" u="none" strike="noStrike" kern="1200" baseline="0" dirty="0">
              <a:solidFill>
                <a:schemeClr val="tx1"/>
              </a:solidFill>
              <a:latin typeface="+mn-lt"/>
              <a:ea typeface="+mn-ea"/>
              <a:cs typeface="+mn-cs"/>
            </a:endParaRPr>
          </a:p>
          <a:p>
            <a:pPr marL="171450" indent="-171450">
              <a:buFont typeface="Arial" charset="0"/>
              <a:buChar char="•"/>
            </a:pPr>
            <a:endParaRPr lang="en-US" sz="1200" b="0" i="1" u="none" strike="noStrike" kern="1200" baseline="0" dirty="0">
              <a:solidFill>
                <a:schemeClr val="tx1"/>
              </a:solidFill>
              <a:latin typeface="+mn-lt"/>
              <a:ea typeface="+mn-ea"/>
              <a:cs typeface="+mn-cs"/>
            </a:endParaRPr>
          </a:p>
          <a:p>
            <a:pPr marL="0" indent="0">
              <a:buFont typeface="Arial" charset="0"/>
              <a:buNone/>
            </a:pPr>
            <a:r>
              <a:rPr lang="en-US" sz="1200" b="0" i="1" u="none" strike="noStrike" kern="1200" baseline="0" dirty="0">
                <a:solidFill>
                  <a:schemeClr val="tx1"/>
                </a:solidFill>
                <a:latin typeface="+mn-lt"/>
                <a:ea typeface="+mn-ea"/>
                <a:cs typeface="+mn-cs"/>
              </a:rPr>
              <a:t>In September 2013, the Institute of Medicine (IOM) and the National Research Council (NRC) of the National Academies published the report Confronting Commercial Sexual Exploitation and Sex Trafficking of Minors in the United States. The IOM/NRC report includes recommendations as to how  health care professionals can be better equipped to fulfill their important role in preventing, recognizing, and responding to commercial sexual exploitation and sex trafficking among the youth in their care.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There are several factors that serve as barriers to our ability to respond as a healthcare community. First, are stereotypes and misperceptions. Two persistent stereotypes in particular may inhibit the identification of </a:t>
            </a:r>
            <a:r>
              <a:rPr lang="en-US" sz="1200" b="0" i="1" u="none" strike="noStrike" kern="1200" baseline="0" dirty="0" smtClean="0">
                <a:solidFill>
                  <a:schemeClr val="tx1"/>
                </a:solidFill>
                <a:latin typeface="+mn-lt"/>
                <a:ea typeface="+mn-ea"/>
                <a:cs typeface="+mn-cs"/>
              </a:rPr>
              <a:t>affected youth and those at risk. </a:t>
            </a:r>
            <a:r>
              <a:rPr lang="en-US" sz="1200" b="0" i="1" u="none" strike="noStrike" kern="1200" baseline="0" dirty="0">
                <a:solidFill>
                  <a:schemeClr val="tx1"/>
                </a:solidFill>
                <a:latin typeface="+mn-lt"/>
                <a:ea typeface="+mn-ea"/>
                <a:cs typeface="+mn-cs"/>
              </a:rPr>
              <a:t>First is the notion that the </a:t>
            </a:r>
            <a:r>
              <a:rPr lang="en-US" sz="1200" b="0" i="1" u="none" strike="noStrike" kern="1200" baseline="0" dirty="0" smtClean="0">
                <a:solidFill>
                  <a:schemeClr val="tx1"/>
                </a:solidFill>
                <a:latin typeface="+mn-lt"/>
                <a:ea typeface="+mn-ea"/>
                <a:cs typeface="+mn-cs"/>
              </a:rPr>
              <a:t>those affected by </a:t>
            </a:r>
            <a:r>
              <a:rPr lang="en-US" sz="1200" b="0" i="1" u="none" strike="noStrike" kern="1200" baseline="0" dirty="0">
                <a:solidFill>
                  <a:schemeClr val="tx1"/>
                </a:solidFill>
                <a:latin typeface="+mn-lt"/>
                <a:ea typeface="+mn-ea"/>
                <a:cs typeface="+mn-cs"/>
              </a:rPr>
              <a:t>these crimes are young, adolescent girls from foreign countries who are brought to the United States and coerced into prostitution whereas in fact they include girls, boys, and transgender youth of different races/ethnicities and both domestic and international backgrounds; and the tendency to label </a:t>
            </a:r>
            <a:r>
              <a:rPr lang="en-US" sz="1200" b="0" i="1" u="none" strike="noStrike" kern="1200" baseline="0" dirty="0" smtClean="0">
                <a:solidFill>
                  <a:schemeClr val="tx1"/>
                </a:solidFill>
                <a:latin typeface="+mn-lt"/>
                <a:ea typeface="+mn-ea"/>
                <a:cs typeface="+mn-cs"/>
              </a:rPr>
              <a:t>youth affected by </a:t>
            </a:r>
            <a:r>
              <a:rPr lang="en-US" sz="1200" b="0" i="1" u="none" strike="noStrike" kern="1200" baseline="0" dirty="0">
                <a:solidFill>
                  <a:schemeClr val="tx1"/>
                </a:solidFill>
                <a:latin typeface="+mn-lt"/>
                <a:ea typeface="+mn-ea"/>
                <a:cs typeface="+mn-cs"/>
              </a:rPr>
              <a:t>these crimes who are minors as “child prostitutes” or to view them as being willingly engaged in criminal behavior rather than as prostituted children.</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Funding constraints—As in other areas of health care, limited funding is available with which to develop, provide, and evaluate training and curricula on commercial sexual exploitation and sex trafficking of minors for health care professionals </a:t>
            </a:r>
          </a:p>
          <a:p>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5ADE3A-7317-4A3B-8D88-E0FE2632E3EA}" type="slidenum">
              <a:rPr lang="en-US" smtClean="0"/>
              <a:t>76</a:t>
            </a:fld>
            <a:endParaRPr lang="en-US" dirty="0"/>
          </a:p>
        </p:txBody>
      </p:sp>
    </p:spTree>
    <p:extLst>
      <p:ext uri="{BB962C8B-B14F-4D97-AF65-F5344CB8AC3E}">
        <p14:creationId xmlns:p14="http://schemas.microsoft.com/office/powerpoint/2010/main" val="11663244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How can you make identification and responding to CSEC a priority? Here are a few suggestions. Some of the “homework” include learning about your local county’s/city’s response to CSEC. For example, do you know what happens if you call police and/or CPS to report a victim? Do  you know of local agencies you can refer a CSEC victim to? Does your clinic, hospital, or health care organization have a protocol to respond to </a:t>
            </a:r>
            <a:r>
              <a:rPr lang="en-US" dirty="0" smtClean="0"/>
              <a:t>youth</a:t>
            </a:r>
            <a:r>
              <a:rPr lang="en-US" baseline="0" dirty="0" smtClean="0"/>
              <a:t> affected by or at risk of</a:t>
            </a:r>
            <a:r>
              <a:rPr lang="en-US" dirty="0" smtClean="0"/>
              <a:t> </a:t>
            </a:r>
            <a:r>
              <a:rPr lang="en-US" dirty="0"/>
              <a:t>of CSEC? If not what is the protocol for child abuse and/or DV? This can sometimes be a starting place to develop one given the many areas of overlap. </a:t>
            </a:r>
          </a:p>
        </p:txBody>
      </p:sp>
      <p:sp>
        <p:nvSpPr>
          <p:cNvPr id="4" name="Slide Number Placeholder 3"/>
          <p:cNvSpPr>
            <a:spLocks noGrp="1"/>
          </p:cNvSpPr>
          <p:nvPr>
            <p:ph type="sldNum" sz="quarter" idx="5"/>
          </p:nvPr>
        </p:nvSpPr>
        <p:spPr/>
        <p:txBody>
          <a:bodyPr/>
          <a:lstStyle/>
          <a:p>
            <a:pPr>
              <a:defRPr/>
            </a:pPr>
            <a:fld id="{442BC42E-C017-4C7A-8C34-811A9FF3DC4B}" type="slidenum">
              <a:rPr lang="en-US" smtClean="0"/>
              <a:pPr>
                <a:defRPr/>
              </a:pPr>
              <a:t>77</a:t>
            </a:fld>
            <a:endParaRPr lang="en-US" dirty="0"/>
          </a:p>
        </p:txBody>
      </p:sp>
    </p:spTree>
    <p:extLst>
      <p:ext uri="{BB962C8B-B14F-4D97-AF65-F5344CB8AC3E}">
        <p14:creationId xmlns:p14="http://schemas.microsoft.com/office/powerpoint/2010/main" val="2703206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Futures Without Violence provides clinical materials for health care providers on Human Trafficking https://www.futureswithoutviolence.org/human-trafficking/</a:t>
            </a:r>
          </a:p>
          <a:p>
            <a:endParaRPr lang="en-US" dirty="0"/>
          </a:p>
        </p:txBody>
      </p:sp>
      <p:sp>
        <p:nvSpPr>
          <p:cNvPr id="4" name="Slide Number Placeholder 3"/>
          <p:cNvSpPr>
            <a:spLocks noGrp="1"/>
          </p:cNvSpPr>
          <p:nvPr>
            <p:ph type="sldNum" sz="quarter" idx="5"/>
          </p:nvPr>
        </p:nvSpPr>
        <p:spPr/>
        <p:txBody>
          <a:bodyPr/>
          <a:lstStyle/>
          <a:p>
            <a:pPr>
              <a:defRPr/>
            </a:pPr>
            <a:fld id="{7E886CB2-4C27-4DB1-9764-C4842D08966F}" type="slidenum">
              <a:rPr lang="en-US" smtClean="0"/>
              <a:pPr>
                <a:defRPr/>
              </a:pPr>
              <a:t>78</a:t>
            </a:fld>
            <a:endParaRPr lang="en-US" dirty="0"/>
          </a:p>
        </p:txBody>
      </p:sp>
    </p:spTree>
    <p:extLst>
      <p:ext uri="{BB962C8B-B14F-4D97-AF65-F5344CB8AC3E}">
        <p14:creationId xmlns:p14="http://schemas.microsoft.com/office/powerpoint/2010/main" val="1989385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79</a:t>
            </a:fld>
            <a:endParaRPr lang="en-US" dirty="0"/>
          </a:p>
        </p:txBody>
      </p:sp>
    </p:spTree>
    <p:extLst>
      <p:ext uri="{BB962C8B-B14F-4D97-AF65-F5344CB8AC3E}">
        <p14:creationId xmlns:p14="http://schemas.microsoft.com/office/powerpoint/2010/main" val="181979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CSEC has historically been criminalized in the US. Over the past few years a paradigm shift has been occurring to ensure that identification and responses to CSEC are being viewed as a form of abuse similar to DV and Child Abuse. As a result the responses to CSEC have shifted from law enforcement/criminalization to a public health response.</a:t>
            </a:r>
          </a:p>
        </p:txBody>
      </p:sp>
      <p:sp>
        <p:nvSpPr>
          <p:cNvPr id="4" name="Slide Number Placeholder 3"/>
          <p:cNvSpPr>
            <a:spLocks noGrp="1"/>
          </p:cNvSpPr>
          <p:nvPr>
            <p:ph type="sldNum" sz="quarter" idx="10"/>
          </p:nvPr>
        </p:nvSpPr>
        <p:spPr/>
        <p:txBody>
          <a:bodyPr/>
          <a:lstStyle/>
          <a:p>
            <a:fld id="{5749C0F5-3A21-1842-B46F-8388C5D8C6F6}" type="slidenum">
              <a:rPr lang="en-US" smtClean="0"/>
              <a:t>9</a:t>
            </a:fld>
            <a:endParaRPr lang="en-US" dirty="0"/>
          </a:p>
        </p:txBody>
      </p:sp>
    </p:spTree>
    <p:extLst>
      <p:ext uri="{BB962C8B-B14F-4D97-AF65-F5344CB8AC3E}">
        <p14:creationId xmlns:p14="http://schemas.microsoft.com/office/powerpoint/2010/main" val="346066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897301" lvl="1" indent="-448650">
              <a:lnSpc>
                <a:spcPct val="90000"/>
              </a:lnSpc>
              <a:buFontTx/>
              <a:buChar char="•"/>
            </a:pPr>
            <a:r>
              <a:rPr lang="en-US" dirty="0">
                <a:latin typeface="Garamond" charset="0"/>
              </a:rPr>
              <a:t>Massage parlors</a:t>
            </a:r>
          </a:p>
          <a:p>
            <a:pPr marL="897301" lvl="1" indent="-448650">
              <a:lnSpc>
                <a:spcPct val="90000"/>
              </a:lnSpc>
              <a:buFontTx/>
              <a:buChar char="•"/>
            </a:pPr>
            <a:r>
              <a:rPr lang="en-US" dirty="0">
                <a:latin typeface="Garamond" charset="0"/>
              </a:rPr>
              <a:t>Brothels, strip clubs, night clubs </a:t>
            </a:r>
          </a:p>
          <a:p>
            <a:pPr marL="897301" lvl="1" indent="-448650">
              <a:lnSpc>
                <a:spcPct val="90000"/>
              </a:lnSpc>
              <a:buFontTx/>
              <a:buChar char="•"/>
            </a:pPr>
            <a:r>
              <a:rPr lang="en-US" dirty="0">
                <a:latin typeface="Garamond" charset="0"/>
              </a:rPr>
              <a:t>Escort services</a:t>
            </a:r>
          </a:p>
          <a:p>
            <a:pPr marL="897301" lvl="1" indent="-448650">
              <a:lnSpc>
                <a:spcPct val="90000"/>
              </a:lnSpc>
              <a:buFontTx/>
              <a:buChar char="•"/>
            </a:pPr>
            <a:r>
              <a:rPr lang="en-US" dirty="0">
                <a:latin typeface="Garamond" charset="0"/>
              </a:rPr>
              <a:t>Internet, pornography</a:t>
            </a:r>
          </a:p>
          <a:p>
            <a:pPr marL="897301" lvl="1" indent="-448650">
              <a:lnSpc>
                <a:spcPct val="90000"/>
              </a:lnSpc>
              <a:buFontTx/>
              <a:buChar char="•"/>
            </a:pPr>
            <a:r>
              <a:rPr lang="en-US" dirty="0">
                <a:latin typeface="Garamond" charset="0"/>
              </a:rPr>
              <a:t>Sex tours</a:t>
            </a:r>
          </a:p>
          <a:p>
            <a:pPr marL="897301" lvl="1" indent="-448650">
              <a:lnSpc>
                <a:spcPct val="90000"/>
              </a:lnSpc>
              <a:buFontTx/>
              <a:buChar char="•"/>
            </a:pPr>
            <a:r>
              <a:rPr lang="en-US" dirty="0">
                <a:latin typeface="Garamond" charset="0"/>
              </a:rPr>
              <a:t>Street prostitution </a:t>
            </a:r>
          </a:p>
          <a:p>
            <a:pPr marL="897301" lvl="1" indent="-448650">
              <a:lnSpc>
                <a:spcPct val="90000"/>
              </a:lnSpc>
              <a:buFontTx/>
              <a:buChar char="•"/>
            </a:pPr>
            <a:r>
              <a:rPr lang="en-US" dirty="0">
                <a:latin typeface="Garamond" charset="0"/>
              </a:rPr>
              <a:t>Hotels</a:t>
            </a:r>
          </a:p>
          <a:p>
            <a:pPr marL="897301" lvl="1" indent="-448650">
              <a:lnSpc>
                <a:spcPct val="90000"/>
              </a:lnSpc>
              <a:buFontTx/>
              <a:buChar char="•"/>
            </a:pPr>
            <a:r>
              <a:rPr lang="en-US" dirty="0">
                <a:latin typeface="Garamond" charset="0"/>
              </a:rPr>
              <a:t>Survival sex - A minor exchanging sex for anything of commercial value (food, shelter, drugs) even if a trafficker/pimp is not involved.  The “John” is the exploiter/trafficker if a trafficker is not involved.</a:t>
            </a:r>
          </a:p>
          <a:p>
            <a:pPr marL="168244" indent="-168244">
              <a:buFontTx/>
              <a:buChar char="•"/>
            </a:pPr>
            <a:endParaRPr lang="en-US" dirty="0">
              <a:latin typeface="Times New Roman" charset="0"/>
            </a:endParaRPr>
          </a:p>
          <a:p>
            <a:pPr marL="168244" indent="-168244"/>
            <a:endParaRPr lang="en-US" dirty="0">
              <a:latin typeface="Times New Roman" charset="0"/>
            </a:endParaRPr>
          </a:p>
        </p:txBody>
      </p:sp>
      <p:sp>
        <p:nvSpPr>
          <p:cNvPr id="40964" name="Slide Number Placeholder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a:defRPr sz="1200">
                <a:solidFill>
                  <a:schemeClr val="tx1"/>
                </a:solidFill>
                <a:latin typeface="Times New Roman" charset="0"/>
                <a:ea typeface="ＭＳ Ｐゴシック" charset="0"/>
              </a:defRPr>
            </a:lvl1pPr>
            <a:lvl2pPr marL="729057" indent="-280406" defTabSz="914437">
              <a:defRPr sz="1200">
                <a:solidFill>
                  <a:schemeClr val="tx1"/>
                </a:solidFill>
                <a:latin typeface="Times New Roman" charset="0"/>
                <a:ea typeface="ＭＳ Ｐゴシック" charset="0"/>
              </a:defRPr>
            </a:lvl2pPr>
            <a:lvl3pPr marL="1121626" indent="-224325" defTabSz="914437">
              <a:defRPr sz="1200">
                <a:solidFill>
                  <a:schemeClr val="tx1"/>
                </a:solidFill>
                <a:latin typeface="Times New Roman" charset="0"/>
                <a:ea typeface="ＭＳ Ｐゴシック" charset="0"/>
              </a:defRPr>
            </a:lvl3pPr>
            <a:lvl4pPr marL="1570276" indent="-224325" defTabSz="914437">
              <a:defRPr sz="1200">
                <a:solidFill>
                  <a:schemeClr val="tx1"/>
                </a:solidFill>
                <a:latin typeface="Times New Roman" charset="0"/>
                <a:ea typeface="ＭＳ Ｐゴシック" charset="0"/>
              </a:defRPr>
            </a:lvl4pPr>
            <a:lvl5pPr marL="2018927" indent="-224325" defTabSz="914437">
              <a:defRPr sz="1200">
                <a:solidFill>
                  <a:schemeClr val="tx1"/>
                </a:solidFill>
                <a:latin typeface="Times New Roman" charset="0"/>
                <a:ea typeface="ＭＳ Ｐゴシック" charset="0"/>
              </a:defRPr>
            </a:lvl5pPr>
            <a:lvl6pPr marL="2467577" indent="-224325" defTabSz="914437" eaLnBrk="0" fontAlgn="base" hangingPunct="0">
              <a:spcBef>
                <a:spcPct val="30000"/>
              </a:spcBef>
              <a:spcAft>
                <a:spcPct val="0"/>
              </a:spcAft>
              <a:defRPr sz="1200">
                <a:solidFill>
                  <a:schemeClr val="tx1"/>
                </a:solidFill>
                <a:latin typeface="Times New Roman" charset="0"/>
                <a:ea typeface="ＭＳ Ｐゴシック" charset="0"/>
              </a:defRPr>
            </a:lvl6pPr>
            <a:lvl7pPr marL="2916227" indent="-224325" defTabSz="914437" eaLnBrk="0" fontAlgn="base" hangingPunct="0">
              <a:spcBef>
                <a:spcPct val="30000"/>
              </a:spcBef>
              <a:spcAft>
                <a:spcPct val="0"/>
              </a:spcAft>
              <a:defRPr sz="1200">
                <a:solidFill>
                  <a:schemeClr val="tx1"/>
                </a:solidFill>
                <a:latin typeface="Times New Roman" charset="0"/>
                <a:ea typeface="ＭＳ Ｐゴシック" charset="0"/>
              </a:defRPr>
            </a:lvl7pPr>
            <a:lvl8pPr marL="3364878" indent="-224325" defTabSz="914437" eaLnBrk="0" fontAlgn="base" hangingPunct="0">
              <a:spcBef>
                <a:spcPct val="30000"/>
              </a:spcBef>
              <a:spcAft>
                <a:spcPct val="0"/>
              </a:spcAft>
              <a:defRPr sz="1200">
                <a:solidFill>
                  <a:schemeClr val="tx1"/>
                </a:solidFill>
                <a:latin typeface="Times New Roman" charset="0"/>
                <a:ea typeface="ＭＳ Ｐゴシック" charset="0"/>
              </a:defRPr>
            </a:lvl8pPr>
            <a:lvl9pPr marL="3813528" indent="-224325" defTabSz="914437" eaLnBrk="0" fontAlgn="base" hangingPunct="0">
              <a:spcBef>
                <a:spcPct val="30000"/>
              </a:spcBef>
              <a:spcAft>
                <a:spcPct val="0"/>
              </a:spcAft>
              <a:defRPr sz="1200">
                <a:solidFill>
                  <a:schemeClr val="tx1"/>
                </a:solidFill>
                <a:latin typeface="Times New Roman" charset="0"/>
                <a:ea typeface="ＭＳ Ｐゴシック" charset="0"/>
              </a:defRPr>
            </a:lvl9pPr>
          </a:lstStyle>
          <a:p>
            <a:fld id="{63447DEE-8A73-5148-ADE2-68477D85A26F}" type="slidenum">
              <a:rPr lang="en-US"/>
              <a:pPr/>
              <a:t>10</a:t>
            </a:fld>
            <a:endParaRPr lang="en-US" dirty="0"/>
          </a:p>
        </p:txBody>
      </p:sp>
    </p:spTree>
    <p:extLst>
      <p:ext uri="{BB962C8B-B14F-4D97-AF65-F5344CB8AC3E}">
        <p14:creationId xmlns:p14="http://schemas.microsoft.com/office/powerpoint/2010/main" val="1008408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700"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dirty="0"/>
              <a:t>Drag picture to placeholder or click icon to add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dirty="0"/>
              <a:t>Drag picture to placeholder or click icon to add</a:t>
            </a:r>
          </a:p>
        </p:txBody>
      </p:sp>
      <p:sp>
        <p:nvSpPr>
          <p:cNvPr id="8" name="Text Placeholder 3"/>
          <p:cNvSpPr>
            <a:spLocks noGrp="1"/>
          </p:cNvSpPr>
          <p:nvPr>
            <p:ph type="body" sz="quarter" idx="14"/>
          </p:nvPr>
        </p:nvSpPr>
        <p:spPr>
          <a:xfrm>
            <a:off x="7714685" y="1927968"/>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a:t>Table of Contents</a:t>
            </a:r>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a:t>About Physicians for Reproductive Health </a:t>
            </a:r>
          </a:p>
        </p:txBody>
      </p:sp>
      <p:sp>
        <p:nvSpPr>
          <p:cNvPr id="7" name="Footer Placeholder 6"/>
          <p:cNvSpPr>
            <a:spLocks noGrp="1"/>
          </p:cNvSpPr>
          <p:nvPr>
            <p:ph type="ftr" sz="quarter" idx="11"/>
          </p:nvPr>
        </p:nvSpPr>
        <p:spPr/>
        <p:txBody>
          <a:bodyPr/>
          <a:lstStyle/>
          <a:p>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bring the physician’s distinctive voice to debates over reproductive health care.</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provide leadership and tools so that physicians can speak up and take action.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advocate for inclusion of reproductive health training in all medical curricula.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a:t>Square headshot</a:t>
            </a:r>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a:t>Square headshot</a:t>
            </a:r>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a:t>Square headshot</a:t>
            </a:r>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dirty="0"/>
              <a:t>Click icon to add SmartArt graphic</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a:t>Contact Us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a:t>www.PRH.org</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SHEP">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1763" y="1928395"/>
            <a:ext cx="8163633" cy="31729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4BA87087-43EE-8F4F-88FD-E289D82E1AE3}" type="slidenum">
              <a:rPr lang="en-US"/>
              <a:pPr>
                <a:defRPr/>
              </a:pPr>
              <a:t>‹#›</a:t>
            </a:fld>
            <a:endParaRPr lang="en-US" dirty="0"/>
          </a:p>
        </p:txBody>
      </p:sp>
    </p:spTree>
    <p:extLst>
      <p:ext uri="{BB962C8B-B14F-4D97-AF65-F5344CB8AC3E}">
        <p14:creationId xmlns:p14="http://schemas.microsoft.com/office/powerpoint/2010/main" val="209794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429DCE91-B1EB-D844-975F-DD2FA0BCD1AB}" type="slidenum">
              <a:rPr lang="en-US"/>
              <a:pPr>
                <a:defRPr/>
              </a:pPr>
              <a:t>‹#›</a:t>
            </a:fld>
            <a:endParaRPr lang="en-US" dirty="0"/>
          </a:p>
        </p:txBody>
      </p:sp>
    </p:spTree>
    <p:extLst>
      <p:ext uri="{BB962C8B-B14F-4D97-AF65-F5344CB8AC3E}">
        <p14:creationId xmlns:p14="http://schemas.microsoft.com/office/powerpoint/2010/main" val="2002152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06447" y="6275669"/>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30541" y="6275669"/>
            <a:ext cx="1320800" cy="365125"/>
          </a:xfrm>
          <a:prstGeom prst="rect">
            <a:avLst/>
          </a:prstGeom>
        </p:spPr>
        <p:txBody>
          <a:bodyPr/>
          <a:lstStyle/>
          <a:p>
            <a:fld id="{000CD30D-F603-8045-B828-803AAFE85466}" type="slidenum">
              <a:rPr lang="en-US" smtClean="0"/>
              <a:t>‹#›</a:t>
            </a:fld>
            <a:endParaRPr lang="en-US" dirty="0"/>
          </a:p>
        </p:txBody>
      </p:sp>
    </p:spTree>
    <p:extLst>
      <p:ext uri="{BB962C8B-B14F-4D97-AF65-F5344CB8AC3E}">
        <p14:creationId xmlns:p14="http://schemas.microsoft.com/office/powerpoint/2010/main" val="1253197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F7785794-BB3F-0147-AD06-6FA723B37CB2}" type="slidenum">
              <a:rPr lang="en-US"/>
              <a:pPr>
                <a:defRPr/>
              </a:pPr>
              <a:t>‹#›</a:t>
            </a:fld>
            <a:endParaRPr lang="en-US" dirty="0"/>
          </a:p>
        </p:txBody>
      </p:sp>
    </p:spTree>
    <p:extLst>
      <p:ext uri="{BB962C8B-B14F-4D97-AF65-F5344CB8AC3E}">
        <p14:creationId xmlns:p14="http://schemas.microsoft.com/office/powerpoint/2010/main" val="2119466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506447" y="6275669"/>
            <a:ext cx="2844800" cy="365125"/>
          </a:xfrm>
          <a:prstGeom prst="rect">
            <a:avLst/>
          </a:prstGeom>
        </p:spPr>
        <p:txBody>
          <a:bodyPr/>
          <a:lstStyle>
            <a:lvl1pPr>
              <a:defRPr smtClean="0"/>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dirty="0"/>
          </a:p>
        </p:txBody>
      </p:sp>
      <p:sp>
        <p:nvSpPr>
          <p:cNvPr id="5" name="Rectangle 6"/>
          <p:cNvSpPr>
            <a:spLocks noGrp="1" noChangeArrowheads="1"/>
          </p:cNvSpPr>
          <p:nvPr>
            <p:ph type="sldNum" sz="quarter" idx="12"/>
          </p:nvPr>
        </p:nvSpPr>
        <p:spPr>
          <a:xfrm>
            <a:off x="10530541" y="6275669"/>
            <a:ext cx="1320800" cy="365125"/>
          </a:xfrm>
          <a:prstGeom prst="rect">
            <a:avLst/>
          </a:prstGeom>
        </p:spPr>
        <p:txBody>
          <a:bodyPr/>
          <a:lstStyle>
            <a:lvl1pPr>
              <a:defRPr smtClean="0"/>
            </a:lvl1pPr>
          </a:lstStyle>
          <a:p>
            <a:pPr>
              <a:defRPr/>
            </a:pPr>
            <a:fld id="{23330C03-531C-4F86-8733-21D8FBBCEFBB}" type="slidenum">
              <a:rPr lang="en-US" altLang="en-US"/>
              <a:pPr>
                <a:defRPr/>
              </a:pPr>
              <a:t>‹#›</a:t>
            </a:fld>
            <a:endParaRPr lang="en-US" altLang="en-US" dirty="0"/>
          </a:p>
        </p:txBody>
      </p:sp>
    </p:spTree>
    <p:extLst>
      <p:ext uri="{BB962C8B-B14F-4D97-AF65-F5344CB8AC3E}">
        <p14:creationId xmlns:p14="http://schemas.microsoft.com/office/powerpoint/2010/main" val="156179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a:t>About This Presentation</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dirty="0"/>
              <a:t>Drag picture to placeholder or click icon to add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Acknowledgements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Conflicts of Interest</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a:t>Additional Resources / Links</a:t>
            </a:r>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05219" y="6332841"/>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CCE1A8BD-7F73-AD4D-BAE9-FAA946878568}" type="slidenum">
              <a:rPr lang="en-US" smtClean="0"/>
              <a:pPr/>
              <a:t>‹#›</a:t>
            </a:fld>
            <a:endParaRPr lang="en-US" dirty="0"/>
          </a:p>
        </p:txBody>
      </p:sp>
      <p:pic>
        <p:nvPicPr>
          <p:cNvPr id="8" name="Picture 7"/>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0186738" y="6365539"/>
            <a:ext cx="1403682" cy="31869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79" r:id="rId29"/>
    <p:sldLayoutId id="2147483863" r:id="rId30"/>
    <p:sldLayoutId id="2147483874" r:id="rId31"/>
    <p:sldLayoutId id="2147483875" r:id="rId32"/>
    <p:sldLayoutId id="2147483876" r:id="rId33"/>
    <p:sldLayoutId id="2147483877" r:id="rId34"/>
    <p:sldLayoutId id="2147483878" r:id="rId35"/>
  </p:sldLayoutIdLst>
  <p:hf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mccaininstitute.org/youth-experience-survey/"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healtrafficking.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iom.edu/Reports/2013/Confronting-Commercial-Sexual-Exploitation-and-Sex-Trafficking-of-Minors-in-the-United-States.aspx" TargetMode="External"/><Relationship Id="rId2" Type="http://schemas.openxmlformats.org/officeDocument/2006/relationships/hyperlink" Target="http://pediatrics.aappublications.org/content/135/3/566" TargetMode="External"/><Relationship Id="rId1" Type="http://schemas.openxmlformats.org/officeDocument/2006/relationships/slideLayout" Target="../slideLayouts/slideLayout7.xml"/><Relationship Id="rId4" Type="http://schemas.openxmlformats.org/officeDocument/2006/relationships/hyperlink" Target="http://www.futureswithoutviolence.org/"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879" y="1394700"/>
            <a:ext cx="7315200" cy="3097089"/>
          </a:xfrm>
        </p:spPr>
        <p:txBody>
          <a:bodyPr>
            <a:normAutofit/>
          </a:bodyPr>
          <a:lstStyle/>
          <a:p>
            <a:r>
              <a:rPr lang="en-US" sz="4800" dirty="0">
                <a:solidFill>
                  <a:schemeClr val="bg1"/>
                </a:solidFill>
              </a:rPr>
              <a:t>Commercial Sexual Exploitation of Children (CSEC)</a:t>
            </a:r>
          </a:p>
        </p:txBody>
      </p:sp>
      <p:sp>
        <p:nvSpPr>
          <p:cNvPr id="3" name="Subtitle 2"/>
          <p:cNvSpPr>
            <a:spLocks noGrp="1"/>
          </p:cNvSpPr>
          <p:nvPr>
            <p:ph type="subTitle" idx="1"/>
          </p:nvPr>
        </p:nvSpPr>
        <p:spPr>
          <a:xfrm>
            <a:off x="700879" y="4878793"/>
            <a:ext cx="6701322" cy="914400"/>
          </a:xfrm>
        </p:spPr>
        <p:txBody>
          <a:bodyPr>
            <a:normAutofit/>
          </a:bodyPr>
          <a:lstStyle/>
          <a:p>
            <a:r>
              <a:rPr lang="en-US" sz="1800" b="1" dirty="0">
                <a:solidFill>
                  <a:schemeClr val="bg1">
                    <a:alpha val="75000"/>
                  </a:schemeClr>
                </a:solidFill>
              </a:rPr>
              <a:t>Addressing the Health Care Provider’s Role in Identifying the Health Needs and Providing Support for Commercially Sexually Exploited Children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508" y="2526605"/>
            <a:ext cx="1833121" cy="18368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15" y="1294208"/>
            <a:ext cx="3371554" cy="765862"/>
          </a:xfrm>
          <a:prstGeom prst="rect">
            <a:avLst/>
          </a:prstGeom>
        </p:spPr>
      </p:pic>
    </p:spTree>
    <p:extLst>
      <p:ext uri="{BB962C8B-B14F-4D97-AF65-F5344CB8AC3E}">
        <p14:creationId xmlns:p14="http://schemas.microsoft.com/office/powerpoint/2010/main" val="2394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solidFill>
                  <a:schemeClr val="bg1"/>
                </a:solidFill>
              </a:rPr>
              <a:t>Routes of Domestic Minor Sex Trafficking in the U.S.</a:t>
            </a:r>
          </a:p>
        </p:txBody>
      </p:sp>
      <p:pic>
        <p:nvPicPr>
          <p:cNvPr id="4" name="Content Placeholder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985" y="774915"/>
            <a:ext cx="7843409" cy="4884825"/>
          </a:xfrm>
          <a:prstGeom prst="rect">
            <a:avLst/>
          </a:prstGeom>
          <a:noFill/>
          <a:ln>
            <a:noFill/>
          </a:ln>
          <a:effectLst/>
          <a:extLst>
            <a:ext uri="{AF507438-7753-43e0-B8FC-AC1667EBCBE1}">
              <a14:hiddenEffects xmlns="" xmlns:a14="http://schemas.microsoft.com/office/drawing/2010/main">
                <a:effectLst>
                  <a:outerShdw blurRad="50800" dist="12700" dir="8100000" algn="ctr" rotWithShape="0">
                    <a:schemeClr val="bg2">
                      <a:alpha val="75000"/>
                    </a:schemeClr>
                  </a:outerShdw>
                </a:effectLst>
              </a14:hiddenEffects>
            </a:ext>
          </a:extLst>
        </p:spPr>
      </p:pic>
      <p:sp>
        <p:nvSpPr>
          <p:cNvPr id="23555" name="TextBox 4"/>
          <p:cNvSpPr txBox="1">
            <a:spLocks noChangeArrowheads="1"/>
          </p:cNvSpPr>
          <p:nvPr/>
        </p:nvSpPr>
        <p:spPr bwMode="auto">
          <a:xfrm>
            <a:off x="10170590" y="5699923"/>
            <a:ext cx="25146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r>
              <a:rPr lang="en-US" sz="1000" dirty="0">
                <a:solidFill>
                  <a:schemeClr val="tx1">
                    <a:lumMod val="65000"/>
                    <a:lumOff val="35000"/>
                  </a:schemeClr>
                </a:solidFill>
                <a:latin typeface="Calibri" charset="0"/>
              </a:rPr>
              <a:t>Bay Area H.E.A.T. Watch</a:t>
            </a:r>
          </a:p>
        </p:txBody>
      </p:sp>
      <p:sp>
        <p:nvSpPr>
          <p:cNvPr id="3" name="Oval 2"/>
          <p:cNvSpPr/>
          <p:nvPr/>
        </p:nvSpPr>
        <p:spPr>
          <a:xfrm>
            <a:off x="9771445" y="5379455"/>
            <a:ext cx="134938" cy="136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Oval 6"/>
          <p:cNvSpPr/>
          <p:nvPr/>
        </p:nvSpPr>
        <p:spPr>
          <a:xfrm>
            <a:off x="4736885" y="3650686"/>
            <a:ext cx="136525" cy="134938"/>
          </a:xfrm>
          <a:prstGeom prst="ellipse">
            <a:avLst/>
          </a:prstGeom>
          <a:solidFill>
            <a:srgbClr val="C0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Oval 7"/>
          <p:cNvSpPr/>
          <p:nvPr/>
        </p:nvSpPr>
        <p:spPr>
          <a:xfrm>
            <a:off x="10102328" y="2702745"/>
            <a:ext cx="136525" cy="134937"/>
          </a:xfrm>
          <a:prstGeom prst="ellipse">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Oval 8"/>
          <p:cNvSpPr/>
          <p:nvPr/>
        </p:nvSpPr>
        <p:spPr>
          <a:xfrm>
            <a:off x="8292822" y="3299055"/>
            <a:ext cx="136525" cy="136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Oval 9"/>
          <p:cNvSpPr/>
          <p:nvPr/>
        </p:nvSpPr>
        <p:spPr>
          <a:xfrm>
            <a:off x="7904650" y="2240328"/>
            <a:ext cx="134937" cy="136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Oval 10"/>
          <p:cNvSpPr/>
          <p:nvPr/>
        </p:nvSpPr>
        <p:spPr>
          <a:xfrm>
            <a:off x="7731747" y="3215710"/>
            <a:ext cx="136525" cy="1349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a:xfrm>
            <a:off x="7533752" y="4296439"/>
            <a:ext cx="134937" cy="136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Oval 12"/>
          <p:cNvSpPr/>
          <p:nvPr/>
        </p:nvSpPr>
        <p:spPr>
          <a:xfrm>
            <a:off x="8970401" y="2631792"/>
            <a:ext cx="136525" cy="1349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Oval 13"/>
          <p:cNvSpPr/>
          <p:nvPr/>
        </p:nvSpPr>
        <p:spPr>
          <a:xfrm>
            <a:off x="9428162" y="5016536"/>
            <a:ext cx="134938" cy="1365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Oval 14"/>
          <p:cNvSpPr/>
          <p:nvPr/>
        </p:nvSpPr>
        <p:spPr>
          <a:xfrm>
            <a:off x="4535974" y="3085565"/>
            <a:ext cx="134938" cy="131762"/>
          </a:xfrm>
          <a:prstGeom prst="ellipse">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8000"/>
              </a:solidFill>
            </a:endParaRPr>
          </a:p>
        </p:txBody>
      </p:sp>
      <p:sp>
        <p:nvSpPr>
          <p:cNvPr id="17" name="Oval 16"/>
          <p:cNvSpPr/>
          <p:nvPr/>
        </p:nvSpPr>
        <p:spPr>
          <a:xfrm>
            <a:off x="9838915" y="3020829"/>
            <a:ext cx="134937" cy="11271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Oval 17"/>
          <p:cNvSpPr/>
          <p:nvPr/>
        </p:nvSpPr>
        <p:spPr>
          <a:xfrm>
            <a:off x="5197261" y="4032279"/>
            <a:ext cx="126299" cy="113416"/>
          </a:xfrm>
          <a:prstGeom prst="ellipse">
            <a:avLst/>
          </a:prstGeom>
          <a:solidFill>
            <a:srgbClr val="C0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 name="Oval 18"/>
          <p:cNvSpPr/>
          <p:nvPr/>
        </p:nvSpPr>
        <p:spPr>
          <a:xfrm>
            <a:off x="5197261" y="3350648"/>
            <a:ext cx="134937" cy="11271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Oval 19"/>
          <p:cNvSpPr/>
          <p:nvPr/>
        </p:nvSpPr>
        <p:spPr>
          <a:xfrm>
            <a:off x="8518084" y="2781326"/>
            <a:ext cx="131335" cy="13440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922218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891316" y="606994"/>
            <a:ext cx="6565900" cy="918299"/>
          </a:xfrm>
        </p:spPr>
        <p:txBody>
          <a:bodyPr/>
          <a:lstStyle/>
          <a:p>
            <a:pPr eaLnBrk="1" hangingPunct="1"/>
            <a:r>
              <a:rPr lang="en-US" dirty="0">
                <a:solidFill>
                  <a:srgbClr val="007FC5"/>
                </a:solidFill>
              </a:rPr>
              <a:t>Why Does CSEC Exist?</a:t>
            </a:r>
          </a:p>
        </p:txBody>
      </p:sp>
      <p:sp>
        <p:nvSpPr>
          <p:cNvPr id="118787" name="Rectangle 3"/>
          <p:cNvSpPr>
            <a:spLocks noGrp="1" noChangeArrowheads="1"/>
          </p:cNvSpPr>
          <p:nvPr>
            <p:ph type="body" sz="half" idx="1"/>
          </p:nvPr>
        </p:nvSpPr>
        <p:spPr>
          <a:xfrm>
            <a:off x="5895523" y="2114452"/>
            <a:ext cx="5080000" cy="4114800"/>
          </a:xfrm>
        </p:spPr>
        <p:txBody>
          <a:bodyPr>
            <a:normAutofit/>
          </a:bodyPr>
          <a:lstStyle/>
          <a:p>
            <a:pPr eaLnBrk="1" hangingPunct="1"/>
            <a:r>
              <a:rPr lang="en-US" sz="2400" dirty="0"/>
              <a:t>High demand</a:t>
            </a:r>
          </a:p>
          <a:p>
            <a:pPr eaLnBrk="1" hangingPunct="1"/>
            <a:r>
              <a:rPr lang="en-US" sz="2400" dirty="0"/>
              <a:t>Large supply</a:t>
            </a:r>
          </a:p>
          <a:p>
            <a:pPr eaLnBrk="1" hangingPunct="1"/>
            <a:r>
              <a:rPr lang="en-US" sz="2400" dirty="0"/>
              <a:t>More lucrative than drug trade</a:t>
            </a:r>
          </a:p>
          <a:p>
            <a:pPr eaLnBrk="1" hangingPunct="1"/>
            <a:r>
              <a:rPr lang="en-US" sz="2400" dirty="0"/>
              <a:t>Nationally </a:t>
            </a:r>
            <a:r>
              <a:rPr lang="en-US" sz="2400" dirty="0" smtClean="0"/>
              <a:t>inconsistent </a:t>
            </a:r>
            <a:r>
              <a:rPr lang="en-US" sz="2400" dirty="0"/>
              <a:t>and ineffective penalties</a:t>
            </a:r>
          </a:p>
          <a:p>
            <a:pPr eaLnBrk="1" hangingPunct="1"/>
            <a:endParaRPr lang="en-US" sz="2400" dirty="0"/>
          </a:p>
          <a:p>
            <a:pPr eaLnBrk="1" hangingPunct="1">
              <a:buFont typeface="Wingdings" charset="0"/>
              <a:buNone/>
            </a:pPr>
            <a:endParaRPr lang="en-US" sz="24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5506" y="2114452"/>
            <a:ext cx="5128517" cy="2935515"/>
          </a:xfrm>
        </p:spPr>
      </p:pic>
    </p:spTree>
    <p:extLst>
      <p:ext uri="{BB962C8B-B14F-4D97-AF65-F5344CB8AC3E}">
        <p14:creationId xmlns:p14="http://schemas.microsoft.com/office/powerpoint/2010/main" val="136601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p:txBody>
          <a:bodyPr/>
          <a:lstStyle/>
          <a:p>
            <a:r>
              <a:rPr lang="en-US" dirty="0">
                <a:solidFill>
                  <a:schemeClr val="bg1"/>
                </a:solidFill>
              </a:rPr>
              <a:t>Prevalence</a:t>
            </a:r>
          </a:p>
        </p:txBody>
      </p:sp>
      <p:sp>
        <p:nvSpPr>
          <p:cNvPr id="6" name="Content Placeholder 5"/>
          <p:cNvSpPr>
            <a:spLocks noGrp="1"/>
          </p:cNvSpPr>
          <p:nvPr>
            <p:ph idx="1"/>
          </p:nvPr>
        </p:nvSpPr>
        <p:spPr>
          <a:xfrm>
            <a:off x="3820282" y="1123837"/>
            <a:ext cx="7315200" cy="5180166"/>
          </a:xfrm>
        </p:spPr>
        <p:txBody>
          <a:bodyPr rtlCol="0">
            <a:normAutofit fontScale="92500" lnSpcReduction="10000"/>
          </a:bodyPr>
          <a:lstStyle/>
          <a:p>
            <a:pPr>
              <a:spcAft>
                <a:spcPts val="1000"/>
              </a:spcAft>
            </a:pPr>
            <a:endParaRPr lang="en-US" sz="2400" dirty="0" smtClean="0"/>
          </a:p>
          <a:p>
            <a:pPr>
              <a:spcAft>
                <a:spcPts val="1000"/>
              </a:spcAft>
            </a:pPr>
            <a:endParaRPr lang="en-US" sz="2400" dirty="0" smtClean="0"/>
          </a:p>
          <a:p>
            <a:pPr>
              <a:spcAft>
                <a:spcPts val="1000"/>
              </a:spcAft>
            </a:pPr>
            <a:r>
              <a:rPr lang="en-US" sz="2400" dirty="0" smtClean="0"/>
              <a:t>“</a:t>
            </a:r>
            <a:r>
              <a:rPr lang="en-US" sz="2400" dirty="0"/>
              <a:t>No reliable national estimate exists of the incidence or prevalence of commercial sexual exploitation and sex trafficking of minors in the United States.” </a:t>
            </a:r>
            <a:endParaRPr lang="en-US" sz="2400" dirty="0" smtClean="0"/>
          </a:p>
          <a:p>
            <a:pPr>
              <a:spcAft>
                <a:spcPts val="1000"/>
              </a:spcAft>
            </a:pPr>
            <a:r>
              <a:rPr lang="en-US" sz="2400" i="1" dirty="0" smtClean="0"/>
              <a:t>					</a:t>
            </a:r>
            <a:r>
              <a:rPr lang="en-US" i="1" dirty="0" smtClean="0"/>
              <a:t>-Institute of Medicine</a:t>
            </a:r>
          </a:p>
          <a:p>
            <a:pPr>
              <a:spcAft>
                <a:spcPts val="1000"/>
              </a:spcAft>
            </a:pPr>
            <a:r>
              <a:rPr lang="en-US" sz="2400" dirty="0" smtClean="0"/>
              <a:t>US- </a:t>
            </a:r>
            <a:r>
              <a:rPr lang="en-US" sz="2400" dirty="0"/>
              <a:t>E</a:t>
            </a:r>
            <a:r>
              <a:rPr lang="en-US" sz="2400" dirty="0" smtClean="0"/>
              <a:t>stimated </a:t>
            </a:r>
            <a:r>
              <a:rPr lang="en-US" sz="2400" dirty="0"/>
              <a:t>300,000 children are at risk for </a:t>
            </a:r>
            <a:r>
              <a:rPr lang="en-US" sz="2400" dirty="0" smtClean="0"/>
              <a:t>CSEC</a:t>
            </a:r>
          </a:p>
          <a:p>
            <a:pPr>
              <a:spcAft>
                <a:spcPts val="1000"/>
              </a:spcAft>
            </a:pPr>
            <a:r>
              <a:rPr lang="en-US" sz="2400" dirty="0" smtClean="0"/>
              <a:t> 						-</a:t>
            </a:r>
            <a:r>
              <a:rPr lang="en-US" sz="1800" i="1" dirty="0" smtClean="0"/>
              <a:t>US DOJ</a:t>
            </a:r>
          </a:p>
          <a:p>
            <a:pPr>
              <a:spcAft>
                <a:spcPts val="1000"/>
              </a:spcAft>
            </a:pPr>
            <a:r>
              <a:rPr lang="en-US" sz="2400" dirty="0"/>
              <a:t>Global -1.2 million children are trafficked worldwide </a:t>
            </a:r>
            <a:r>
              <a:rPr lang="en-US" sz="2400" dirty="0" smtClean="0"/>
              <a:t>year</a:t>
            </a:r>
          </a:p>
          <a:p>
            <a:pPr>
              <a:spcAft>
                <a:spcPts val="1000"/>
              </a:spcAft>
            </a:pPr>
            <a:r>
              <a:rPr lang="en-US" sz="2400" dirty="0"/>
              <a:t>	</a:t>
            </a:r>
            <a:r>
              <a:rPr lang="en-US" sz="2400" dirty="0" smtClean="0"/>
              <a:t>					</a:t>
            </a:r>
            <a:r>
              <a:rPr lang="en-US" i="1" dirty="0" smtClean="0"/>
              <a:t>- UNICEF</a:t>
            </a:r>
            <a:endParaRPr lang="en-US" i="1" dirty="0"/>
          </a:p>
          <a:p>
            <a:endParaRPr lang="en-US" sz="2400" dirty="0">
              <a:ea typeface="+mn-ea"/>
              <a:cs typeface="+mn-cs"/>
            </a:endParaRPr>
          </a:p>
          <a:p>
            <a:pPr>
              <a:defRPr/>
            </a:pPr>
            <a:endParaRPr lang="en-US" sz="2400" dirty="0">
              <a:ea typeface="+mn-ea"/>
              <a:cs typeface="+mn-cs"/>
            </a:endParaRPr>
          </a:p>
        </p:txBody>
      </p:sp>
      <p:sp>
        <p:nvSpPr>
          <p:cNvPr id="22533" name="TextBox 8"/>
          <p:cNvSpPr txBox="1">
            <a:spLocks noChangeArrowheads="1"/>
          </p:cNvSpPr>
          <p:nvPr/>
        </p:nvSpPr>
        <p:spPr bwMode="auto">
          <a:xfrm>
            <a:off x="1828202" y="6304003"/>
            <a:ext cx="184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endParaRPr lang="en-US" sz="1000" dirty="0"/>
          </a:p>
        </p:txBody>
      </p:sp>
    </p:spTree>
    <p:extLst>
      <p:ext uri="{BB962C8B-B14F-4D97-AF65-F5344CB8AC3E}">
        <p14:creationId xmlns:p14="http://schemas.microsoft.com/office/powerpoint/2010/main" val="10927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p:txBody>
          <a:bodyPr/>
          <a:lstStyle/>
          <a:p>
            <a:r>
              <a:rPr lang="en-US" dirty="0">
                <a:solidFill>
                  <a:schemeClr val="bg1"/>
                </a:solidFill>
              </a:rPr>
              <a:t>Prevalence</a:t>
            </a:r>
          </a:p>
        </p:txBody>
      </p:sp>
      <p:sp>
        <p:nvSpPr>
          <p:cNvPr id="6" name="Content Placeholder 5"/>
          <p:cNvSpPr>
            <a:spLocks noGrp="1"/>
          </p:cNvSpPr>
          <p:nvPr>
            <p:ph idx="1"/>
          </p:nvPr>
        </p:nvSpPr>
        <p:spPr>
          <a:xfrm>
            <a:off x="3820282" y="1123837"/>
            <a:ext cx="7315200" cy="5180166"/>
          </a:xfrm>
        </p:spPr>
        <p:txBody>
          <a:bodyPr rtlCol="0">
            <a:normAutofit/>
          </a:bodyPr>
          <a:lstStyle/>
          <a:p>
            <a:pPr>
              <a:spcAft>
                <a:spcPts val="600"/>
              </a:spcAft>
            </a:pPr>
            <a:r>
              <a:rPr lang="en-US" sz="2400" dirty="0"/>
              <a:t>1.4 million children runaway/each year in U.S.</a:t>
            </a:r>
          </a:p>
          <a:p>
            <a:pPr lvl="2">
              <a:spcAft>
                <a:spcPts val="600"/>
              </a:spcAft>
            </a:pPr>
            <a:r>
              <a:rPr lang="en-US" sz="1400" i="1" dirty="0" smtClean="0"/>
              <a:t>	The </a:t>
            </a:r>
            <a:r>
              <a:rPr lang="en-US" sz="1400" i="1" dirty="0"/>
              <a:t>National Incidence Studies of Missing, Abducted, Runaway </a:t>
            </a:r>
            <a:r>
              <a:rPr lang="en-US" sz="1400" i="1" dirty="0" smtClean="0"/>
              <a:t>	and </a:t>
            </a:r>
            <a:r>
              <a:rPr lang="en-US" sz="1400" i="1" dirty="0"/>
              <a:t>Throwaway (NISMART)</a:t>
            </a:r>
          </a:p>
          <a:p>
            <a:endParaRPr lang="en-US" sz="2400" dirty="0"/>
          </a:p>
          <a:p>
            <a:pPr>
              <a:spcAft>
                <a:spcPts val="600"/>
              </a:spcAft>
            </a:pPr>
            <a:r>
              <a:rPr lang="en-US" sz="2400" dirty="0"/>
              <a:t>In 2016, an estimated 1 out of 6 endangered runaways were </a:t>
            </a:r>
            <a:r>
              <a:rPr lang="en-US" sz="2400" dirty="0" smtClean="0"/>
              <a:t>likely trafficked for sex. </a:t>
            </a:r>
            <a:endParaRPr lang="en-US" sz="2400" dirty="0"/>
          </a:p>
          <a:p>
            <a:pPr lvl="2">
              <a:spcAft>
                <a:spcPts val="600"/>
              </a:spcAft>
            </a:pPr>
            <a:r>
              <a:rPr lang="en-US" sz="1400" i="1" dirty="0" smtClean="0"/>
              <a:t>	National </a:t>
            </a:r>
            <a:r>
              <a:rPr lang="en-US" sz="1400" i="1" dirty="0"/>
              <a:t>Center for Missing and Exploited Children</a:t>
            </a:r>
          </a:p>
          <a:p>
            <a:pPr>
              <a:spcAft>
                <a:spcPts val="1000"/>
              </a:spcAft>
            </a:pPr>
            <a:endParaRPr lang="en-US" sz="2400" dirty="0">
              <a:ea typeface="+mn-ea"/>
              <a:cs typeface="+mn-cs"/>
            </a:endParaRPr>
          </a:p>
          <a:p>
            <a:pPr>
              <a:defRPr/>
            </a:pPr>
            <a:endParaRPr lang="en-US" sz="2400" dirty="0">
              <a:ea typeface="+mn-ea"/>
              <a:cs typeface="+mn-cs"/>
            </a:endParaRPr>
          </a:p>
        </p:txBody>
      </p:sp>
      <p:sp>
        <p:nvSpPr>
          <p:cNvPr id="22533" name="TextBox 8"/>
          <p:cNvSpPr txBox="1">
            <a:spLocks noChangeArrowheads="1"/>
          </p:cNvSpPr>
          <p:nvPr/>
        </p:nvSpPr>
        <p:spPr bwMode="auto">
          <a:xfrm>
            <a:off x="1828202" y="6304003"/>
            <a:ext cx="184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endParaRPr lang="en-US" sz="1000" dirty="0"/>
          </a:p>
        </p:txBody>
      </p:sp>
    </p:spTree>
    <p:extLst>
      <p:ext uri="{BB962C8B-B14F-4D97-AF65-F5344CB8AC3E}">
        <p14:creationId xmlns:p14="http://schemas.microsoft.com/office/powerpoint/2010/main" val="1693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 y="2008413"/>
            <a:ext cx="3129643" cy="2775857"/>
          </a:xfrm>
        </p:spPr>
        <p:txBody>
          <a:bodyPr>
            <a:normAutofit/>
          </a:bodyPr>
          <a:lstStyle/>
          <a:p>
            <a:r>
              <a:rPr lang="en-US" dirty="0"/>
              <a:t>Risk Factors for CSEC</a:t>
            </a:r>
          </a:p>
        </p:txBody>
      </p:sp>
      <p:pic>
        <p:nvPicPr>
          <p:cNvPr id="1026" name="Picture 2"/>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3614056" y="723900"/>
            <a:ext cx="8577944" cy="543269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8926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20367" y="1803607"/>
            <a:ext cx="4267032" cy="3174588"/>
          </a:xfrm>
        </p:spPr>
        <p:txBody>
          <a:bodyPr/>
          <a:lstStyle/>
          <a:p>
            <a:pPr eaLnBrk="1" hangingPunct="1"/>
            <a:r>
              <a:rPr lang="en-US" dirty="0">
                <a:solidFill>
                  <a:schemeClr val="bg1"/>
                </a:solidFill>
              </a:rPr>
              <a:t>Who is Most Vulnerable?</a:t>
            </a:r>
          </a:p>
        </p:txBody>
      </p:sp>
      <p:sp>
        <p:nvSpPr>
          <p:cNvPr id="3" name="Content Placeholder 2"/>
          <p:cNvSpPr>
            <a:spLocks noGrp="1"/>
          </p:cNvSpPr>
          <p:nvPr>
            <p:ph sz="half" idx="1"/>
          </p:nvPr>
        </p:nvSpPr>
        <p:spPr>
          <a:xfrm>
            <a:off x="3709430" y="179447"/>
            <a:ext cx="3840480" cy="6172200"/>
          </a:xfrm>
        </p:spPr>
        <p:txBody>
          <a:bodyPr rtlCol="0">
            <a:noAutofit/>
          </a:bodyPr>
          <a:lstStyle/>
          <a:p>
            <a:pPr marL="0" indent="0">
              <a:lnSpc>
                <a:spcPct val="80000"/>
              </a:lnSpc>
              <a:buNone/>
              <a:defRPr/>
            </a:pPr>
            <a:endParaRPr lang="en-US" u="sng" dirty="0">
              <a:effectLst>
                <a:outerShdw blurRad="38100" dist="38100" dir="2700000" algn="tl">
                  <a:srgbClr val="212121"/>
                </a:outerShdw>
              </a:effectLst>
              <a:ea typeface="+mn-ea"/>
              <a:cs typeface="+mn-cs"/>
            </a:endParaRPr>
          </a:p>
          <a:p>
            <a:pPr>
              <a:lnSpc>
                <a:spcPct val="120000"/>
              </a:lnSpc>
              <a:buFont typeface="Wingdings" charset="0"/>
              <a:buChar char="§"/>
              <a:defRPr/>
            </a:pPr>
            <a:r>
              <a:rPr lang="en-US" dirty="0">
                <a:ea typeface="+mn-ea"/>
                <a:cs typeface="+mn-cs"/>
              </a:rPr>
              <a:t>Childhood sexual abuse</a:t>
            </a:r>
          </a:p>
          <a:p>
            <a:pPr>
              <a:lnSpc>
                <a:spcPct val="120000"/>
              </a:lnSpc>
              <a:buFont typeface="Wingdings" charset="0"/>
              <a:buChar char="§"/>
              <a:defRPr/>
            </a:pPr>
            <a:r>
              <a:rPr lang="en-US" dirty="0">
                <a:ea typeface="+mn-ea"/>
                <a:cs typeface="+mn-cs"/>
              </a:rPr>
              <a:t>Runaway</a:t>
            </a:r>
          </a:p>
          <a:p>
            <a:pPr>
              <a:lnSpc>
                <a:spcPct val="120000"/>
              </a:lnSpc>
              <a:buFont typeface="Wingdings" charset="0"/>
              <a:buChar char="§"/>
              <a:defRPr/>
            </a:pPr>
            <a:r>
              <a:rPr lang="en-US" dirty="0">
                <a:ea typeface="+mn-ea"/>
                <a:cs typeface="+mn-cs"/>
              </a:rPr>
              <a:t>Homeless</a:t>
            </a:r>
            <a:endParaRPr lang="en-US" dirty="0">
              <a:solidFill>
                <a:srgbClr val="FFFF00"/>
              </a:solidFill>
              <a:ea typeface="+mn-ea"/>
              <a:cs typeface="Lucida Grande" charset="0"/>
            </a:endParaRPr>
          </a:p>
          <a:p>
            <a:pPr>
              <a:lnSpc>
                <a:spcPct val="120000"/>
              </a:lnSpc>
              <a:buFont typeface="Wingdings" charset="0"/>
              <a:buChar char="§"/>
              <a:defRPr/>
            </a:pPr>
            <a:r>
              <a:rPr lang="en-US" dirty="0">
                <a:cs typeface="Lucida Grande" charset="0"/>
              </a:rPr>
              <a:t>Youth kicked out of home</a:t>
            </a:r>
            <a:endParaRPr lang="en-US" dirty="0">
              <a:ea typeface="+mn-ea"/>
              <a:cs typeface="+mn-cs"/>
            </a:endParaRPr>
          </a:p>
          <a:p>
            <a:pPr>
              <a:lnSpc>
                <a:spcPct val="120000"/>
              </a:lnSpc>
              <a:buFont typeface="Wingdings" charset="0"/>
              <a:buChar char="§"/>
              <a:defRPr/>
            </a:pPr>
            <a:r>
              <a:rPr lang="en-US" dirty="0">
                <a:ea typeface="+mn-ea"/>
                <a:cs typeface="+mn-cs"/>
              </a:rPr>
              <a:t>History of involvement in child welfare system</a:t>
            </a:r>
          </a:p>
          <a:p>
            <a:pPr>
              <a:lnSpc>
                <a:spcPct val="120000"/>
              </a:lnSpc>
              <a:buFont typeface="Wingdings" charset="0"/>
              <a:buChar char="§"/>
              <a:defRPr/>
            </a:pPr>
            <a:r>
              <a:rPr lang="en-US" dirty="0">
                <a:ea typeface="+mn-ea"/>
                <a:cs typeface="+mn-cs"/>
              </a:rPr>
              <a:t>Foster care / group home</a:t>
            </a:r>
          </a:p>
          <a:p>
            <a:pPr>
              <a:lnSpc>
                <a:spcPct val="120000"/>
              </a:lnSpc>
              <a:buFont typeface="Wingdings" charset="0"/>
              <a:buChar char="§"/>
              <a:defRPr/>
            </a:pPr>
            <a:r>
              <a:rPr lang="en-US" dirty="0">
                <a:ea typeface="+mn-ea"/>
                <a:cs typeface="+mn-cs"/>
              </a:rPr>
              <a:t>Friends / family CSEC</a:t>
            </a:r>
          </a:p>
          <a:p>
            <a:pPr>
              <a:lnSpc>
                <a:spcPct val="120000"/>
              </a:lnSpc>
              <a:buFont typeface="Wingdings" charset="0"/>
              <a:buChar char="§"/>
              <a:defRPr/>
            </a:pPr>
            <a:r>
              <a:rPr lang="en-US" dirty="0"/>
              <a:t>LGBTQ </a:t>
            </a:r>
            <a:r>
              <a:rPr lang="en-US" dirty="0" smtClean="0"/>
              <a:t>youth*</a:t>
            </a:r>
            <a:endParaRPr lang="en-US" dirty="0"/>
          </a:p>
          <a:p>
            <a:pPr>
              <a:lnSpc>
                <a:spcPct val="120000"/>
              </a:lnSpc>
              <a:buFont typeface="Wingdings" charset="0"/>
              <a:buChar char="§"/>
              <a:defRPr/>
            </a:pPr>
            <a:r>
              <a:rPr lang="en-US" dirty="0">
                <a:ea typeface="+mn-ea"/>
                <a:cs typeface="+mn-cs"/>
              </a:rPr>
              <a:t>Exposure to domestic violence</a:t>
            </a:r>
          </a:p>
          <a:p>
            <a:pPr>
              <a:lnSpc>
                <a:spcPct val="120000"/>
              </a:lnSpc>
              <a:buFont typeface="Wingdings" charset="0"/>
              <a:buChar char="§"/>
              <a:defRPr/>
            </a:pPr>
            <a:r>
              <a:rPr lang="en-US" dirty="0">
                <a:ea typeface="+mn-ea"/>
                <a:cs typeface="+mn-cs"/>
              </a:rPr>
              <a:t>Age</a:t>
            </a:r>
          </a:p>
        </p:txBody>
      </p:sp>
      <p:sp>
        <p:nvSpPr>
          <p:cNvPr id="39939" name="TextBox 4"/>
          <p:cNvSpPr txBox="1">
            <a:spLocks noChangeArrowheads="1"/>
          </p:cNvSpPr>
          <p:nvPr/>
        </p:nvSpPr>
        <p:spPr bwMode="auto">
          <a:xfrm>
            <a:off x="9563731" y="5964236"/>
            <a:ext cx="19193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r>
              <a:rPr lang="en-US" sz="1400" dirty="0">
                <a:solidFill>
                  <a:schemeClr val="tx2"/>
                </a:solidFill>
                <a:latin typeface="Calibri" charset="0"/>
              </a:rPr>
              <a:t>Bay Area H.E.A.T. Watch</a:t>
            </a:r>
          </a:p>
          <a:p>
            <a:pPr eaLnBrk="1" hangingPunct="1"/>
            <a:endParaRPr lang="en-US" sz="1400" dirty="0">
              <a:solidFill>
                <a:schemeClr val="tx2"/>
              </a:solidFill>
              <a:latin typeface="Calibri" charset="0"/>
            </a:endParaRPr>
          </a:p>
        </p:txBody>
      </p:sp>
      <p:sp>
        <p:nvSpPr>
          <p:cNvPr id="4" name="Oval 3"/>
          <p:cNvSpPr/>
          <p:nvPr/>
        </p:nvSpPr>
        <p:spPr>
          <a:xfrm>
            <a:off x="7788516" y="711465"/>
            <a:ext cx="1853084" cy="185622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Exposure to </a:t>
            </a:r>
            <a:r>
              <a:rPr lang="en-US" dirty="0" smtClean="0">
                <a:solidFill>
                  <a:schemeClr val="bg1"/>
                </a:solidFill>
              </a:rPr>
              <a:t>Violence</a:t>
            </a:r>
            <a:endParaRPr lang="en-US" dirty="0">
              <a:solidFill>
                <a:schemeClr val="bg1"/>
              </a:solidFill>
            </a:endParaRPr>
          </a:p>
        </p:txBody>
      </p:sp>
      <p:sp>
        <p:nvSpPr>
          <p:cNvPr id="8" name="Oval 7"/>
          <p:cNvSpPr/>
          <p:nvPr/>
        </p:nvSpPr>
        <p:spPr>
          <a:xfrm>
            <a:off x="9528687" y="680992"/>
            <a:ext cx="1909446" cy="185622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Inability to </a:t>
            </a:r>
            <a:r>
              <a:rPr lang="en-US" dirty="0" smtClean="0">
                <a:solidFill>
                  <a:schemeClr val="bg1"/>
                </a:solidFill>
              </a:rPr>
              <a:t>Meet </a:t>
            </a:r>
            <a:r>
              <a:rPr lang="en-US" dirty="0">
                <a:solidFill>
                  <a:schemeClr val="bg1"/>
                </a:solidFill>
              </a:rPr>
              <a:t>B</a:t>
            </a:r>
            <a:r>
              <a:rPr lang="en-US" dirty="0" smtClean="0">
                <a:solidFill>
                  <a:schemeClr val="bg1"/>
                </a:solidFill>
              </a:rPr>
              <a:t>asic </a:t>
            </a:r>
            <a:r>
              <a:rPr lang="en-US" dirty="0">
                <a:solidFill>
                  <a:schemeClr val="bg1"/>
                </a:solidFill>
              </a:rPr>
              <a:t>N</a:t>
            </a:r>
            <a:r>
              <a:rPr lang="en-US" dirty="0" smtClean="0">
                <a:solidFill>
                  <a:schemeClr val="bg1"/>
                </a:solidFill>
              </a:rPr>
              <a:t>eeds</a:t>
            </a:r>
            <a:endParaRPr lang="en-US" dirty="0">
              <a:solidFill>
                <a:schemeClr val="bg1"/>
              </a:solidFill>
            </a:endParaRPr>
          </a:p>
        </p:txBody>
      </p:sp>
      <p:sp>
        <p:nvSpPr>
          <p:cNvPr id="7" name="Oval 6"/>
          <p:cNvSpPr/>
          <p:nvPr/>
        </p:nvSpPr>
        <p:spPr>
          <a:xfrm>
            <a:off x="9546752" y="2276491"/>
            <a:ext cx="1846410" cy="1856221"/>
          </a:xfrm>
          <a:prstGeom prst="ellipse">
            <a:avLst/>
          </a:prstGeom>
          <a:solidFill>
            <a:srgbClr val="007FC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History of </a:t>
            </a:r>
            <a:r>
              <a:rPr lang="en-US" dirty="0" smtClean="0">
                <a:solidFill>
                  <a:schemeClr val="bg1"/>
                </a:solidFill>
              </a:rPr>
              <a:t>Abuse</a:t>
            </a:r>
            <a:endParaRPr lang="en-US" dirty="0">
              <a:solidFill>
                <a:schemeClr val="bg1"/>
              </a:solidFill>
            </a:endParaRPr>
          </a:p>
        </p:txBody>
      </p:sp>
      <p:sp>
        <p:nvSpPr>
          <p:cNvPr id="10" name="Oval 9"/>
          <p:cNvSpPr/>
          <p:nvPr/>
        </p:nvSpPr>
        <p:spPr>
          <a:xfrm>
            <a:off x="7732154" y="2337437"/>
            <a:ext cx="1909446" cy="1856221"/>
          </a:xfrm>
          <a:prstGeom prst="ellipse">
            <a:avLst/>
          </a:prstGeom>
          <a:solidFill>
            <a:srgbClr val="007FC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Lack of Protection</a:t>
            </a:r>
          </a:p>
        </p:txBody>
      </p:sp>
      <p:sp>
        <p:nvSpPr>
          <p:cNvPr id="9" name="Oval 8"/>
          <p:cNvSpPr/>
          <p:nvPr/>
        </p:nvSpPr>
        <p:spPr>
          <a:xfrm>
            <a:off x="7788516" y="4005075"/>
            <a:ext cx="1909446" cy="1856221"/>
          </a:xfrm>
          <a:prstGeom prst="ellipse">
            <a:avLst/>
          </a:prstGeom>
          <a:solidFill>
            <a:srgbClr val="3C47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Abusive </a:t>
            </a:r>
            <a:r>
              <a:rPr lang="en-US" dirty="0">
                <a:solidFill>
                  <a:schemeClr val="bg1"/>
                </a:solidFill>
              </a:rPr>
              <a:t>A</a:t>
            </a:r>
            <a:r>
              <a:rPr lang="en-US" dirty="0" smtClean="0">
                <a:solidFill>
                  <a:schemeClr val="bg1"/>
                </a:solidFill>
              </a:rPr>
              <a:t>dult Caregiver</a:t>
            </a:r>
            <a:endParaRPr lang="en-US" dirty="0">
              <a:solidFill>
                <a:schemeClr val="bg1"/>
              </a:solidFill>
            </a:endParaRPr>
          </a:p>
        </p:txBody>
      </p:sp>
      <p:sp>
        <p:nvSpPr>
          <p:cNvPr id="11" name="Oval 10"/>
          <p:cNvSpPr/>
          <p:nvPr/>
        </p:nvSpPr>
        <p:spPr>
          <a:xfrm>
            <a:off x="9591722" y="4005074"/>
            <a:ext cx="1846411" cy="1856221"/>
          </a:xfrm>
          <a:prstGeom prst="ellipse">
            <a:avLst/>
          </a:prstGeom>
          <a:solidFill>
            <a:srgbClr val="3C47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High </a:t>
            </a:r>
            <a:r>
              <a:rPr lang="en-US" dirty="0" smtClean="0">
                <a:solidFill>
                  <a:schemeClr val="bg1"/>
                </a:solidFill>
              </a:rPr>
              <a:t>Risk </a:t>
            </a:r>
            <a:r>
              <a:rPr lang="en-US" dirty="0">
                <a:solidFill>
                  <a:schemeClr val="bg1"/>
                </a:solidFill>
              </a:rPr>
              <a:t>S</a:t>
            </a:r>
            <a:r>
              <a:rPr lang="en-US" dirty="0" smtClean="0">
                <a:solidFill>
                  <a:schemeClr val="bg1"/>
                </a:solidFill>
              </a:rPr>
              <a:t>ocial </a:t>
            </a:r>
            <a:r>
              <a:rPr lang="en-US" dirty="0">
                <a:solidFill>
                  <a:schemeClr val="bg1"/>
                </a:solidFill>
              </a:rPr>
              <a:t>N</a:t>
            </a:r>
            <a:r>
              <a:rPr lang="en-US" dirty="0" smtClean="0">
                <a:solidFill>
                  <a:schemeClr val="bg1"/>
                </a:solidFill>
              </a:rPr>
              <a:t>etworks</a:t>
            </a:r>
            <a:endParaRPr lang="en-US" dirty="0">
              <a:solidFill>
                <a:schemeClr val="bg1"/>
              </a:solidFill>
            </a:endParaRPr>
          </a:p>
        </p:txBody>
      </p:sp>
    </p:spTree>
    <p:extLst>
      <p:ext uri="{BB962C8B-B14F-4D97-AF65-F5344CB8AC3E}">
        <p14:creationId xmlns:p14="http://schemas.microsoft.com/office/powerpoint/2010/main" val="25126895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8" grpId="0" animBg="1"/>
      <p:bldP spid="7" grpId="0" animBg="1"/>
      <p:bldP spid="10"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84" y="2642922"/>
            <a:ext cx="1829253" cy="1336956"/>
          </a:xfrm>
        </p:spPr>
        <p:txBody>
          <a:bodyPr/>
          <a:lstStyle/>
          <a:p>
            <a:pPr algn="ctr">
              <a:defRPr/>
            </a:pPr>
            <a:r>
              <a:rPr lang="en-US" dirty="0" smtClean="0">
                <a:ea typeface="+mj-ea"/>
                <a:cs typeface="+mj-cs"/>
              </a:rPr>
              <a:t>CASE:Lina</a:t>
            </a:r>
            <a:endParaRPr lang="en-US" dirty="0">
              <a:ea typeface="+mj-ea"/>
              <a:cs typeface="+mj-cs"/>
            </a:endParaRPr>
          </a:p>
        </p:txBody>
      </p:sp>
      <p:sp>
        <p:nvSpPr>
          <p:cNvPr id="3" name="Content Placeholder 2"/>
          <p:cNvSpPr>
            <a:spLocks noGrp="1"/>
          </p:cNvSpPr>
          <p:nvPr>
            <p:ph sz="half" idx="1"/>
          </p:nvPr>
        </p:nvSpPr>
        <p:spPr>
          <a:xfrm>
            <a:off x="3685053" y="1131570"/>
            <a:ext cx="3840480" cy="4942659"/>
          </a:xfrm>
        </p:spPr>
        <p:txBody>
          <a:bodyPr anchor="t">
            <a:noAutofit/>
          </a:bodyPr>
          <a:lstStyle/>
          <a:p>
            <a:pPr>
              <a:defRPr/>
            </a:pPr>
            <a:r>
              <a:rPr lang="en-US" sz="2200" dirty="0"/>
              <a:t>Lina introduces her friend to you as her girlfriend.</a:t>
            </a:r>
          </a:p>
          <a:p>
            <a:pPr>
              <a:defRPr/>
            </a:pPr>
            <a:r>
              <a:rPr lang="en-US" sz="2200" dirty="0"/>
              <a:t> You ask Lina why she’s here and she looks over at her girlfriend and says, </a:t>
            </a:r>
            <a:r>
              <a:rPr lang="en-US" sz="2200" dirty="0">
                <a:solidFill>
                  <a:schemeClr val="accent4"/>
                </a:solidFill>
              </a:rPr>
              <a:t>“Umm.. to get tested..” </a:t>
            </a:r>
          </a:p>
          <a:p>
            <a:pPr>
              <a:defRPr/>
            </a:pPr>
            <a:r>
              <a:rPr lang="en-US" sz="2200" dirty="0"/>
              <a:t>You ask </a:t>
            </a:r>
            <a:r>
              <a:rPr lang="en-US" sz="2200" dirty="0" smtClean="0"/>
              <a:t>Lina why </a:t>
            </a:r>
            <a:r>
              <a:rPr lang="en-US" sz="2200" dirty="0"/>
              <a:t>she wants to get “</a:t>
            </a:r>
            <a:r>
              <a:rPr lang="en-US" sz="2200" dirty="0" smtClean="0"/>
              <a:t>tested”? She </a:t>
            </a:r>
            <a:r>
              <a:rPr lang="en-US" sz="2200" dirty="0"/>
              <a:t>giggles while looking at her girlfriend and says, </a:t>
            </a:r>
            <a:r>
              <a:rPr lang="en-US" sz="2200" dirty="0">
                <a:solidFill>
                  <a:schemeClr val="accent4"/>
                </a:solidFill>
              </a:rPr>
              <a:t>“There’s some stuff coming out of my vagina</a:t>
            </a:r>
            <a:r>
              <a:rPr lang="en-US" sz="2200" dirty="0" smtClean="0">
                <a:solidFill>
                  <a:schemeClr val="accent4"/>
                </a:solidFill>
              </a:rPr>
              <a:t>.”</a:t>
            </a:r>
          </a:p>
          <a:p>
            <a:pPr>
              <a:defRPr/>
            </a:pPr>
            <a:endParaRPr lang="en-US" sz="2400" dirty="0">
              <a:solidFill>
                <a:schemeClr val="accent4"/>
              </a:solidFill>
            </a:endParaRPr>
          </a:p>
        </p:txBody>
      </p:sp>
      <p:sp>
        <p:nvSpPr>
          <p:cNvPr id="4" name="Content Placeholder 3"/>
          <p:cNvSpPr>
            <a:spLocks noGrp="1"/>
          </p:cNvSpPr>
          <p:nvPr>
            <p:ph sz="half" idx="2"/>
          </p:nvPr>
        </p:nvSpPr>
        <p:spPr>
          <a:xfrm>
            <a:off x="7709647" y="1131570"/>
            <a:ext cx="3930222" cy="4942659"/>
          </a:xfrm>
        </p:spPr>
        <p:txBody>
          <a:bodyPr anchor="t">
            <a:noAutofit/>
          </a:bodyPr>
          <a:lstStyle/>
          <a:p>
            <a:pPr>
              <a:defRPr/>
            </a:pPr>
            <a:r>
              <a:rPr lang="en-US" sz="2200" dirty="0" smtClean="0"/>
              <a:t>How </a:t>
            </a:r>
            <a:r>
              <a:rPr lang="en-US" sz="2200" dirty="0"/>
              <a:t>long she’s had </a:t>
            </a:r>
            <a:r>
              <a:rPr lang="en-US" sz="2200" dirty="0" smtClean="0"/>
              <a:t>her symptoms? “</a:t>
            </a:r>
            <a:r>
              <a:rPr lang="en-US" sz="2200" dirty="0" smtClean="0">
                <a:solidFill>
                  <a:schemeClr val="accent4"/>
                </a:solidFill>
              </a:rPr>
              <a:t>I </a:t>
            </a:r>
            <a:r>
              <a:rPr lang="en-US" sz="2200" dirty="0">
                <a:solidFill>
                  <a:schemeClr val="accent4"/>
                </a:solidFill>
              </a:rPr>
              <a:t>don’t know.”</a:t>
            </a:r>
          </a:p>
          <a:p>
            <a:pPr>
              <a:defRPr/>
            </a:pPr>
            <a:r>
              <a:rPr lang="en-US" sz="2200" dirty="0" smtClean="0"/>
              <a:t>Has </a:t>
            </a:r>
            <a:r>
              <a:rPr lang="en-US" sz="2200" dirty="0"/>
              <a:t>had something like this </a:t>
            </a:r>
            <a:r>
              <a:rPr lang="en-US" sz="2200" dirty="0" smtClean="0"/>
              <a:t>before? </a:t>
            </a:r>
            <a:r>
              <a:rPr lang="en-US" sz="2200" dirty="0" smtClean="0">
                <a:solidFill>
                  <a:schemeClr val="accent4"/>
                </a:solidFill>
              </a:rPr>
              <a:t>“</a:t>
            </a:r>
            <a:r>
              <a:rPr lang="en-US" sz="2200" dirty="0">
                <a:solidFill>
                  <a:schemeClr val="accent4"/>
                </a:solidFill>
              </a:rPr>
              <a:t>Maybe? I think so.”</a:t>
            </a:r>
          </a:p>
          <a:p>
            <a:pPr>
              <a:defRPr/>
            </a:pPr>
            <a:r>
              <a:rPr lang="en-US" sz="2200" dirty="0" smtClean="0">
                <a:ea typeface="+mn-ea"/>
                <a:cs typeface="+mn-cs"/>
              </a:rPr>
              <a:t>Has she been </a:t>
            </a:r>
            <a:r>
              <a:rPr lang="en-US" sz="2200" dirty="0">
                <a:ea typeface="+mn-ea"/>
                <a:cs typeface="+mn-cs"/>
              </a:rPr>
              <a:t>treated for any kind of infection in the </a:t>
            </a:r>
            <a:r>
              <a:rPr lang="en-US" sz="2200" dirty="0" smtClean="0">
                <a:ea typeface="+mn-ea"/>
                <a:cs typeface="+mn-cs"/>
              </a:rPr>
              <a:t>past?  She </a:t>
            </a:r>
            <a:r>
              <a:rPr lang="en-US" sz="2200" dirty="0">
                <a:ea typeface="+mn-ea"/>
                <a:cs typeface="+mn-cs"/>
              </a:rPr>
              <a:t>looks at her </a:t>
            </a:r>
            <a:r>
              <a:rPr lang="en-US" sz="2200" dirty="0"/>
              <a:t>girlfriend</a:t>
            </a:r>
            <a:r>
              <a:rPr lang="en-US" sz="2200" dirty="0">
                <a:ea typeface="+mn-ea"/>
                <a:cs typeface="+mn-cs"/>
              </a:rPr>
              <a:t> and says, </a:t>
            </a:r>
            <a:r>
              <a:rPr lang="en-US" sz="2200" dirty="0">
                <a:solidFill>
                  <a:schemeClr val="accent4"/>
                </a:solidFill>
                <a:ea typeface="+mn-ea"/>
                <a:cs typeface="+mn-cs"/>
              </a:rPr>
              <a:t>“..umm I’m not sure.”</a:t>
            </a:r>
          </a:p>
          <a:p>
            <a:pPr>
              <a:defRPr/>
            </a:pPr>
            <a:r>
              <a:rPr lang="en-US" sz="2200" dirty="0"/>
              <a:t>You politely ask her girlfriend to leave the room and meet with Lina in private. </a:t>
            </a:r>
            <a:endParaRPr lang="en-US" sz="2200" dirty="0">
              <a:solidFill>
                <a:srgbClr val="FF6600"/>
              </a:solidFill>
            </a:endParaRPr>
          </a:p>
          <a:p>
            <a:pPr>
              <a:defRPr/>
            </a:pPr>
            <a:endParaRPr lang="en-US" dirty="0">
              <a:solidFill>
                <a:schemeClr val="accent4"/>
              </a:solidFill>
              <a:ea typeface="+mn-ea"/>
              <a:cs typeface="+mn-cs"/>
            </a:endParaRPr>
          </a:p>
        </p:txBody>
      </p:sp>
    </p:spTree>
    <p:extLst>
      <p:ext uri="{BB962C8B-B14F-4D97-AF65-F5344CB8AC3E}">
        <p14:creationId xmlns:p14="http://schemas.microsoft.com/office/powerpoint/2010/main" val="278260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958" y="751116"/>
            <a:ext cx="5121728" cy="535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half" idx="1"/>
          </p:nvPr>
        </p:nvSpPr>
        <p:spPr>
          <a:xfrm>
            <a:off x="529592" y="751116"/>
            <a:ext cx="4231095" cy="5355770"/>
          </a:xfrm>
        </p:spPr>
        <p:txBody>
          <a:bodyPr>
            <a:normAutofit/>
          </a:bodyPr>
          <a:lstStyle/>
          <a:p>
            <a:pPr marL="0" indent="0">
              <a:buNone/>
            </a:pPr>
            <a:r>
              <a:rPr lang="en-US" sz="4400" dirty="0">
                <a:solidFill>
                  <a:schemeClr val="bg1"/>
                </a:solidFill>
                <a:latin typeface="Times New Roman" charset="0"/>
                <a:ea typeface="Times New Roman" charset="0"/>
                <a:cs typeface="Times New Roman" charset="0"/>
              </a:rPr>
              <a:t>At this point, what more would you like to know?</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895" y="1111074"/>
            <a:ext cx="4616233" cy="4554940"/>
          </a:xfrm>
        </p:spPr>
      </p:pic>
      <p:sp>
        <p:nvSpPr>
          <p:cNvPr id="7" name="TextBox 6"/>
          <p:cNvSpPr txBox="1"/>
          <p:nvPr/>
        </p:nvSpPr>
        <p:spPr>
          <a:xfrm>
            <a:off x="7364186" y="5737554"/>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1997496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931102" y="783771"/>
            <a:ext cx="7230383" cy="5275077"/>
          </a:xfrm>
        </p:spPr>
        <p:txBody>
          <a:bodyPr anchor="ctr">
            <a:noAutofit/>
          </a:bodyPr>
          <a:lstStyle/>
          <a:p>
            <a:pPr>
              <a:defRPr/>
            </a:pPr>
            <a:r>
              <a:rPr lang="en-US" sz="2400" dirty="0">
                <a:solidFill>
                  <a:srgbClr val="007FC5"/>
                </a:solidFill>
              </a:rPr>
              <a:t>Currently in 2 year relationship with her girlfriend</a:t>
            </a:r>
            <a:endParaRPr lang="en-US" sz="2400" dirty="0">
              <a:solidFill>
                <a:srgbClr val="007FC5"/>
              </a:solidFill>
              <a:ea typeface="+mn-ea"/>
              <a:cs typeface="+mn-cs"/>
            </a:endParaRPr>
          </a:p>
          <a:p>
            <a:pPr>
              <a:defRPr/>
            </a:pPr>
            <a:r>
              <a:rPr lang="en-US" sz="2400" dirty="0">
                <a:solidFill>
                  <a:srgbClr val="007FC5"/>
                </a:solidFill>
              </a:rPr>
              <a:t>She left her family when she came out and was not accepted</a:t>
            </a:r>
          </a:p>
          <a:p>
            <a:pPr>
              <a:defRPr/>
            </a:pPr>
            <a:r>
              <a:rPr lang="en-US" sz="2400" dirty="0">
                <a:solidFill>
                  <a:srgbClr val="007FC5"/>
                </a:solidFill>
              </a:rPr>
              <a:t>Currently lives with her girlfriend </a:t>
            </a:r>
            <a:endParaRPr lang="en-US" sz="2400" dirty="0">
              <a:solidFill>
                <a:srgbClr val="007FC5"/>
              </a:solidFill>
              <a:ea typeface="+mn-ea"/>
              <a:cs typeface="+mn-cs"/>
            </a:endParaRPr>
          </a:p>
          <a:p>
            <a:pPr>
              <a:defRPr/>
            </a:pPr>
            <a:r>
              <a:rPr lang="en-US" sz="2400" dirty="0">
                <a:solidFill>
                  <a:srgbClr val="007FC5"/>
                </a:solidFill>
                <a:ea typeface="+mn-ea"/>
                <a:cs typeface="+mn-cs"/>
              </a:rPr>
              <a:t>She stopped going to school 4 months ago</a:t>
            </a:r>
          </a:p>
          <a:p>
            <a:pPr>
              <a:defRPr/>
            </a:pPr>
            <a:r>
              <a:rPr lang="en-US" sz="2400" dirty="0">
                <a:solidFill>
                  <a:srgbClr val="007FC5"/>
                </a:solidFill>
              </a:rPr>
              <a:t>What are your thoughts about Lina’s girlfriend and their relationship?</a:t>
            </a:r>
            <a:endParaRPr lang="en-US" sz="2400" dirty="0">
              <a:solidFill>
                <a:srgbClr val="007FC5"/>
              </a:solidFill>
              <a:ea typeface="+mn-ea"/>
              <a:cs typeface="+mn-cs"/>
            </a:endParaRPr>
          </a:p>
        </p:txBody>
      </p:sp>
      <p:sp>
        <p:nvSpPr>
          <p:cNvPr id="3" name="Title 1"/>
          <p:cNvSpPr>
            <a:spLocks noGrp="1"/>
          </p:cNvSpPr>
          <p:nvPr>
            <p:ph type="title"/>
          </p:nvPr>
        </p:nvSpPr>
        <p:spPr>
          <a:xfrm>
            <a:off x="390184" y="2642922"/>
            <a:ext cx="1829253" cy="1336956"/>
          </a:xfrm>
        </p:spPr>
        <p:txBody>
          <a:bodyPr/>
          <a:lstStyle/>
          <a:p>
            <a:pPr algn="ctr">
              <a:defRPr/>
            </a:pPr>
            <a:r>
              <a:rPr lang="en-US" dirty="0"/>
              <a:t>CASE:</a:t>
            </a:r>
            <a:r>
              <a:rPr lang="en-US" dirty="0" smtClean="0">
                <a:ea typeface="+mj-ea"/>
                <a:cs typeface="+mj-cs"/>
              </a:rPr>
              <a:t>Lina</a:t>
            </a:r>
            <a:endParaRPr lang="en-US" dirty="0">
              <a:ea typeface="+mj-ea"/>
              <a:cs typeface="+mj-cs"/>
            </a:endParaRPr>
          </a:p>
        </p:txBody>
      </p:sp>
    </p:spTree>
    <p:extLst>
      <p:ext uri="{BB962C8B-B14F-4D97-AF65-F5344CB8AC3E}">
        <p14:creationId xmlns:p14="http://schemas.microsoft.com/office/powerpoint/2010/main" val="6276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algn="ctr">
              <a:defRPr/>
            </a:pPr>
            <a:r>
              <a:rPr lang="en-US" dirty="0" smtClean="0">
                <a:ea typeface="+mj-ea"/>
                <a:cs typeface="+mj-cs"/>
              </a:rPr>
              <a:t>CASE:</a:t>
            </a:r>
            <a:br>
              <a:rPr lang="en-US" dirty="0" smtClean="0">
                <a:ea typeface="+mj-ea"/>
                <a:cs typeface="+mj-cs"/>
              </a:rPr>
            </a:br>
            <a:r>
              <a:rPr lang="en-US" dirty="0" smtClean="0">
                <a:ea typeface="+mj-ea"/>
                <a:cs typeface="+mj-cs"/>
              </a:rPr>
              <a:t>Lina’s </a:t>
            </a:r>
            <a:r>
              <a:rPr lang="en-US" dirty="0">
                <a:ea typeface="+mj-ea"/>
                <a:cs typeface="+mj-cs"/>
              </a:rPr>
              <a:t>Social </a:t>
            </a:r>
            <a:r>
              <a:rPr lang="en-US" dirty="0" smtClean="0">
                <a:ea typeface="+mj-ea"/>
                <a:cs typeface="+mj-cs"/>
              </a:rPr>
              <a:t>History</a:t>
            </a:r>
            <a:br>
              <a:rPr lang="en-US" dirty="0" smtClean="0">
                <a:ea typeface="+mj-ea"/>
                <a:cs typeface="+mj-cs"/>
              </a:rPr>
            </a:br>
            <a:r>
              <a:rPr lang="en-US" dirty="0">
                <a:ea typeface="+mj-ea"/>
                <a:cs typeface="+mj-cs"/>
              </a:rPr>
              <a:t/>
            </a:r>
            <a:br>
              <a:rPr lang="en-US" dirty="0">
                <a:ea typeface="+mj-ea"/>
                <a:cs typeface="+mj-cs"/>
              </a:rPr>
            </a:br>
            <a:r>
              <a:rPr lang="en-US" sz="2800" i="1" dirty="0">
                <a:solidFill>
                  <a:schemeClr val="bg1"/>
                </a:solidFill>
              </a:rPr>
              <a:t>H.E.A.D.D.S.S</a:t>
            </a:r>
          </a:p>
        </p:txBody>
      </p:sp>
      <p:sp>
        <p:nvSpPr>
          <p:cNvPr id="8" name="Content Placeholder 7"/>
          <p:cNvSpPr>
            <a:spLocks noGrp="1"/>
          </p:cNvSpPr>
          <p:nvPr>
            <p:ph idx="1"/>
          </p:nvPr>
        </p:nvSpPr>
        <p:spPr>
          <a:xfrm>
            <a:off x="3846284" y="1292400"/>
            <a:ext cx="7257143" cy="4575175"/>
          </a:xfrm>
        </p:spPr>
        <p:txBody>
          <a:bodyPr rtlCol="0">
            <a:noAutofit/>
          </a:bodyPr>
          <a:lstStyle/>
          <a:p>
            <a:pPr>
              <a:defRPr/>
            </a:pPr>
            <a:r>
              <a:rPr lang="en-US" sz="2400" dirty="0">
                <a:solidFill>
                  <a:schemeClr val="accent4"/>
                </a:solidFill>
                <a:ea typeface="+mn-ea"/>
                <a:cs typeface="+mn-cs"/>
              </a:rPr>
              <a:t>H: </a:t>
            </a:r>
            <a:r>
              <a:rPr lang="en-US" sz="2400" dirty="0">
                <a:ea typeface="+mn-ea"/>
                <a:cs typeface="+mn-cs"/>
              </a:rPr>
              <a:t>lives with girlfriend</a:t>
            </a:r>
          </a:p>
          <a:p>
            <a:pPr>
              <a:defRPr/>
            </a:pPr>
            <a:r>
              <a:rPr lang="en-US" sz="2400" dirty="0">
                <a:solidFill>
                  <a:schemeClr val="accent4"/>
                </a:solidFill>
                <a:ea typeface="+mn-ea"/>
                <a:cs typeface="+mn-cs"/>
              </a:rPr>
              <a:t>E: </a:t>
            </a:r>
            <a:r>
              <a:rPr lang="en-US" sz="2400" dirty="0">
                <a:ea typeface="+mn-ea"/>
                <a:cs typeface="+mn-cs"/>
              </a:rPr>
              <a:t>not in school right now. Last time 3 months ago, 9</a:t>
            </a:r>
            <a:r>
              <a:rPr lang="en-US" sz="2400" baseline="30000" dirty="0">
                <a:ea typeface="+mn-ea"/>
                <a:cs typeface="+mn-cs"/>
              </a:rPr>
              <a:t>th</a:t>
            </a:r>
            <a:r>
              <a:rPr lang="en-US" sz="2400" dirty="0">
                <a:ea typeface="+mn-ea"/>
                <a:cs typeface="+mn-cs"/>
              </a:rPr>
              <a:t> grade</a:t>
            </a:r>
          </a:p>
          <a:p>
            <a:pPr>
              <a:defRPr/>
            </a:pPr>
            <a:r>
              <a:rPr lang="en-US" sz="2400" dirty="0">
                <a:solidFill>
                  <a:schemeClr val="accent4"/>
                </a:solidFill>
                <a:ea typeface="+mn-ea"/>
                <a:cs typeface="+mn-cs"/>
              </a:rPr>
              <a:t>A: </a:t>
            </a:r>
            <a:r>
              <a:rPr lang="en-US" sz="2400" dirty="0"/>
              <a:t>She has no hobbies or things she does for fun</a:t>
            </a:r>
          </a:p>
          <a:p>
            <a:pPr>
              <a:defRPr/>
            </a:pPr>
            <a:r>
              <a:rPr lang="en-US" sz="2400" dirty="0">
                <a:solidFill>
                  <a:schemeClr val="accent4"/>
                </a:solidFill>
                <a:ea typeface="+mn-ea"/>
                <a:cs typeface="+mn-cs"/>
              </a:rPr>
              <a:t>D: </a:t>
            </a:r>
            <a:r>
              <a:rPr lang="en-US" sz="2400" dirty="0">
                <a:ea typeface="+mn-ea"/>
                <a:cs typeface="+mn-cs"/>
              </a:rPr>
              <a:t>no cigs, alcohol sometimes, marijuana every day – blunts, ecstasy sometimes</a:t>
            </a:r>
          </a:p>
          <a:p>
            <a:pPr>
              <a:defRPr/>
            </a:pPr>
            <a:r>
              <a:rPr lang="en-US" sz="2400" dirty="0">
                <a:solidFill>
                  <a:schemeClr val="accent4"/>
                </a:solidFill>
                <a:ea typeface="+mn-ea"/>
                <a:cs typeface="+mn-cs"/>
              </a:rPr>
              <a:t>D: </a:t>
            </a:r>
            <a:r>
              <a:rPr lang="en-US" sz="2400" dirty="0">
                <a:ea typeface="+mn-ea"/>
                <a:cs typeface="+mn-cs"/>
              </a:rPr>
              <a:t>denies ever being depressed</a:t>
            </a:r>
          </a:p>
          <a:p>
            <a:pPr>
              <a:defRPr/>
            </a:pPr>
            <a:r>
              <a:rPr lang="en-US" sz="2400" dirty="0">
                <a:solidFill>
                  <a:schemeClr val="accent4"/>
                </a:solidFill>
                <a:ea typeface="+mn-ea"/>
                <a:cs typeface="+mn-cs"/>
              </a:rPr>
              <a:t>S: </a:t>
            </a:r>
            <a:r>
              <a:rPr lang="en-US" sz="2400" dirty="0">
                <a:ea typeface="+mn-ea"/>
                <a:cs typeface="+mn-cs"/>
              </a:rPr>
              <a:t>first sex age 12. Doesn’t want to say how many </a:t>
            </a:r>
            <a:r>
              <a:rPr lang="en-US" sz="2400" dirty="0"/>
              <a:t>lifetime partners</a:t>
            </a:r>
            <a:endParaRPr lang="en-US" sz="2400" dirty="0">
              <a:ea typeface="+mn-ea"/>
              <a:cs typeface="+mn-cs"/>
            </a:endParaRPr>
          </a:p>
          <a:p>
            <a:pPr>
              <a:defRPr/>
            </a:pPr>
            <a:r>
              <a:rPr lang="en-US" sz="2400" dirty="0">
                <a:solidFill>
                  <a:schemeClr val="accent4"/>
                </a:solidFill>
                <a:ea typeface="+mn-ea"/>
                <a:cs typeface="+mn-cs"/>
              </a:rPr>
              <a:t>S: </a:t>
            </a:r>
            <a:r>
              <a:rPr lang="en-US" sz="2400" dirty="0">
                <a:ea typeface="+mn-ea"/>
                <a:cs typeface="+mn-cs"/>
              </a:rPr>
              <a:t>Suicide attempt 1 year ago, won’t give details. Hospitalized.</a:t>
            </a:r>
          </a:p>
          <a:p>
            <a:pPr>
              <a:defRPr/>
            </a:pPr>
            <a:r>
              <a:rPr lang="en-US" dirty="0">
                <a:ea typeface="+mn-ea"/>
                <a:cs typeface="+mn-cs"/>
              </a:rPr>
              <a:t> </a:t>
            </a:r>
            <a:r>
              <a:rPr lang="en-US" dirty="0" smtClean="0">
                <a:ea typeface="+mn-ea"/>
                <a:cs typeface="+mn-cs"/>
              </a:rPr>
              <a:t>( you notice healed </a:t>
            </a:r>
            <a:r>
              <a:rPr lang="en-US" dirty="0">
                <a:ea typeface="+mn-ea"/>
                <a:cs typeface="+mn-cs"/>
              </a:rPr>
              <a:t>horizontal scars on </a:t>
            </a:r>
            <a:r>
              <a:rPr lang="en-US" dirty="0" smtClean="0">
                <a:ea typeface="+mn-ea"/>
                <a:cs typeface="+mn-cs"/>
              </a:rPr>
              <a:t>arms)</a:t>
            </a:r>
            <a:endParaRPr lang="en-US" dirty="0">
              <a:ea typeface="+mn-ea"/>
              <a:cs typeface="+mn-cs"/>
            </a:endParaRPr>
          </a:p>
          <a:p>
            <a:pPr>
              <a:buFont typeface="Arial"/>
              <a:buChar char="•"/>
              <a:defRPr/>
            </a:pPr>
            <a:endParaRPr lang="en-US" sz="2400" dirty="0">
              <a:ea typeface="+mn-ea"/>
              <a:cs typeface="+mn-cs"/>
            </a:endParaRPr>
          </a:p>
        </p:txBody>
      </p:sp>
    </p:spTree>
    <p:extLst>
      <p:ext uri="{BB962C8B-B14F-4D97-AF65-F5344CB8AC3E}">
        <p14:creationId xmlns:p14="http://schemas.microsoft.com/office/powerpoint/2010/main" val="397481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sz="4000" dirty="0">
                <a:solidFill>
                  <a:schemeClr val="bg1"/>
                </a:solidFill>
                <a:cs typeface="Garamond"/>
              </a:rPr>
              <a:t>Learning Objectives</a:t>
            </a:r>
          </a:p>
        </p:txBody>
      </p:sp>
      <p:sp>
        <p:nvSpPr>
          <p:cNvPr id="3" name="Content Placeholder 2"/>
          <p:cNvSpPr>
            <a:spLocks noGrp="1"/>
          </p:cNvSpPr>
          <p:nvPr>
            <p:ph idx="1"/>
          </p:nvPr>
        </p:nvSpPr>
        <p:spPr>
          <a:xfrm>
            <a:off x="3877519" y="1065108"/>
            <a:ext cx="7327756" cy="4866745"/>
          </a:xfrm>
        </p:spPr>
        <p:txBody>
          <a:bodyPr rtlCol="0" anchor="ctr">
            <a:normAutofit/>
          </a:bodyPr>
          <a:lstStyle/>
          <a:p>
            <a:pPr>
              <a:buFont typeface="Arial"/>
              <a:buChar char="•"/>
              <a:defRPr/>
            </a:pPr>
            <a:endParaRPr lang="en-US" dirty="0">
              <a:solidFill>
                <a:schemeClr val="tx1"/>
              </a:solidFill>
            </a:endParaRPr>
          </a:p>
          <a:p>
            <a:pPr>
              <a:buFont typeface="Arial"/>
              <a:buChar char="•"/>
              <a:defRPr/>
            </a:pPr>
            <a:r>
              <a:rPr lang="en-US" sz="2400" dirty="0">
                <a:solidFill>
                  <a:schemeClr val="tx1"/>
                </a:solidFill>
              </a:rPr>
              <a:t> Discuss the prevalence of commercial sexual exploitation of minor children and youth</a:t>
            </a:r>
          </a:p>
          <a:p>
            <a:pPr>
              <a:buFont typeface="Arial"/>
              <a:buChar char="•"/>
              <a:defRPr/>
            </a:pPr>
            <a:r>
              <a:rPr lang="en-US" sz="2400" dirty="0">
                <a:solidFill>
                  <a:schemeClr val="tx1"/>
                </a:solidFill>
              </a:rPr>
              <a:t> Describe the individual, social, and structural risk factors associated with the commercial sexual exploitation of children </a:t>
            </a:r>
            <a:endParaRPr lang="en-US" sz="2400" dirty="0">
              <a:solidFill>
                <a:schemeClr val="tx1"/>
              </a:solidFill>
              <a:ea typeface="+mn-ea"/>
              <a:cs typeface="+mn-cs"/>
            </a:endParaRPr>
          </a:p>
          <a:p>
            <a:pPr>
              <a:buFont typeface="Arial"/>
              <a:buChar char="•"/>
              <a:defRPr/>
            </a:pPr>
            <a:r>
              <a:rPr lang="en-US" sz="2400" dirty="0">
                <a:solidFill>
                  <a:schemeClr val="tx1"/>
                </a:solidFill>
              </a:rPr>
              <a:t> List potential indicators of CSEC </a:t>
            </a:r>
          </a:p>
          <a:p>
            <a:pPr>
              <a:buFont typeface="Arial"/>
              <a:buChar char="•"/>
              <a:defRPr/>
            </a:pPr>
            <a:r>
              <a:rPr lang="en-US" sz="2400" dirty="0">
                <a:solidFill>
                  <a:schemeClr val="tx1"/>
                </a:solidFill>
              </a:rPr>
              <a:t> Identify 3 ways health care providers  can become involved in assessing and responding to CSEC </a:t>
            </a:r>
            <a:endParaRPr lang="en-US" dirty="0">
              <a:solidFill>
                <a:srgbClr val="FF6600"/>
              </a:solidFill>
              <a:ea typeface="+mn-ea"/>
              <a:cs typeface="+mn-cs"/>
            </a:endParaRPr>
          </a:p>
          <a:p>
            <a:pPr>
              <a:buFont typeface="Arial"/>
              <a:buChar char="•"/>
              <a:defRPr/>
            </a:pPr>
            <a:endParaRPr lang="en-US" dirty="0">
              <a:ea typeface="+mn-ea"/>
              <a:cs typeface="+mn-cs"/>
            </a:endParaRPr>
          </a:p>
        </p:txBody>
      </p:sp>
    </p:spTree>
    <p:extLst>
      <p:ext uri="{BB962C8B-B14F-4D97-AF65-F5344CB8AC3E}">
        <p14:creationId xmlns:p14="http://schemas.microsoft.com/office/powerpoint/2010/main" val="167861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77738" y="2083299"/>
            <a:ext cx="3436319" cy="2880625"/>
          </a:xfrm>
        </p:spPr>
        <p:txBody>
          <a:bodyPr/>
          <a:lstStyle/>
          <a:p>
            <a:r>
              <a:rPr lang="en-US" dirty="0">
                <a:solidFill>
                  <a:schemeClr val="bg1"/>
                </a:solidFill>
              </a:rPr>
              <a:t>Pathways of Entry into CSEC</a:t>
            </a:r>
          </a:p>
        </p:txBody>
      </p:sp>
      <p:sp>
        <p:nvSpPr>
          <p:cNvPr id="68612" name="Rectangle 4"/>
          <p:cNvSpPr>
            <a:spLocks noGrp="1" noChangeArrowheads="1"/>
          </p:cNvSpPr>
          <p:nvPr>
            <p:ph type="body" sz="half" idx="1"/>
          </p:nvPr>
        </p:nvSpPr>
        <p:spPr>
          <a:xfrm>
            <a:off x="3733800" y="1465596"/>
            <a:ext cx="7772400" cy="4849091"/>
          </a:xfrm>
        </p:spPr>
        <p:txBody>
          <a:bodyPr>
            <a:normAutofit/>
          </a:bodyPr>
          <a:lstStyle/>
          <a:p>
            <a:pPr>
              <a:lnSpc>
                <a:spcPct val="90000"/>
              </a:lnSpc>
              <a:buFontTx/>
              <a:buChar char="•"/>
            </a:pPr>
            <a:r>
              <a:rPr lang="en-US" sz="2400" dirty="0">
                <a:solidFill>
                  <a:schemeClr val="tx2"/>
                </a:solidFill>
              </a:rPr>
              <a:t>Seduction or coercion </a:t>
            </a:r>
          </a:p>
          <a:p>
            <a:pPr>
              <a:lnSpc>
                <a:spcPct val="90000"/>
              </a:lnSpc>
              <a:buFontTx/>
              <a:buChar char="•"/>
            </a:pPr>
            <a:r>
              <a:rPr lang="en-US" sz="2400" dirty="0">
                <a:solidFill>
                  <a:schemeClr val="tx2"/>
                </a:solidFill>
              </a:rPr>
              <a:t>Violence and force (kidnapping) </a:t>
            </a:r>
          </a:p>
          <a:p>
            <a:pPr>
              <a:lnSpc>
                <a:spcPct val="90000"/>
              </a:lnSpc>
              <a:buFontTx/>
              <a:buChar char="•"/>
            </a:pPr>
            <a:r>
              <a:rPr lang="en-US" sz="2400" dirty="0">
                <a:solidFill>
                  <a:schemeClr val="tx2"/>
                </a:solidFill>
              </a:rPr>
              <a:t>Gang related </a:t>
            </a:r>
          </a:p>
          <a:p>
            <a:pPr>
              <a:lnSpc>
                <a:spcPct val="90000"/>
              </a:lnSpc>
              <a:buFontTx/>
              <a:buChar char="•"/>
            </a:pPr>
            <a:r>
              <a:rPr lang="en-US" sz="2400" dirty="0">
                <a:solidFill>
                  <a:schemeClr val="tx2"/>
                </a:solidFill>
              </a:rPr>
              <a:t>Peer recruitment</a:t>
            </a:r>
          </a:p>
          <a:p>
            <a:pPr>
              <a:lnSpc>
                <a:spcPct val="90000"/>
              </a:lnSpc>
              <a:buFontTx/>
              <a:buChar char="•"/>
            </a:pPr>
            <a:r>
              <a:rPr lang="en-US" sz="2400" dirty="0">
                <a:solidFill>
                  <a:schemeClr val="tx2"/>
                </a:solidFill>
              </a:rPr>
              <a:t>Self-exploited (survival sex or “renegades”)</a:t>
            </a:r>
          </a:p>
          <a:p>
            <a:pPr>
              <a:lnSpc>
                <a:spcPct val="90000"/>
              </a:lnSpc>
              <a:buFontTx/>
              <a:buChar char="•"/>
            </a:pPr>
            <a:r>
              <a:rPr lang="en-US" sz="2400" dirty="0">
                <a:solidFill>
                  <a:schemeClr val="tx2"/>
                </a:solidFill>
              </a:rPr>
              <a:t>False advertising for </a:t>
            </a:r>
            <a:r>
              <a:rPr lang="ja-JP" altLang="en-US" sz="2400" dirty="0">
                <a:solidFill>
                  <a:schemeClr val="tx2"/>
                </a:solidFill>
              </a:rPr>
              <a:t>“</a:t>
            </a:r>
            <a:r>
              <a:rPr lang="en-US" sz="2400" dirty="0">
                <a:solidFill>
                  <a:schemeClr val="tx2"/>
                </a:solidFill>
              </a:rPr>
              <a:t>modeling</a:t>
            </a:r>
            <a:r>
              <a:rPr lang="ja-JP" altLang="en-US" sz="2400" dirty="0">
                <a:solidFill>
                  <a:schemeClr val="tx2"/>
                </a:solidFill>
              </a:rPr>
              <a:t>”</a:t>
            </a:r>
            <a:r>
              <a:rPr lang="en-US" sz="2400" dirty="0">
                <a:solidFill>
                  <a:schemeClr val="tx2"/>
                </a:solidFill>
              </a:rPr>
              <a:t>, </a:t>
            </a:r>
            <a:r>
              <a:rPr lang="ja-JP" altLang="en-US" sz="2400" dirty="0">
                <a:solidFill>
                  <a:schemeClr val="tx2"/>
                </a:solidFill>
              </a:rPr>
              <a:t>“</a:t>
            </a:r>
            <a:r>
              <a:rPr lang="en-US" sz="2400" dirty="0">
                <a:solidFill>
                  <a:schemeClr val="tx2"/>
                </a:solidFill>
              </a:rPr>
              <a:t>acting</a:t>
            </a:r>
            <a:r>
              <a:rPr lang="ja-JP" altLang="en-US" sz="2400" dirty="0">
                <a:solidFill>
                  <a:schemeClr val="tx2"/>
                </a:solidFill>
              </a:rPr>
              <a:t>”</a:t>
            </a:r>
            <a:r>
              <a:rPr lang="en-US" sz="2400" dirty="0">
                <a:solidFill>
                  <a:schemeClr val="tx2"/>
                </a:solidFill>
              </a:rPr>
              <a:t>, </a:t>
            </a:r>
            <a:r>
              <a:rPr lang="ja-JP" altLang="en-US" sz="2400" dirty="0">
                <a:solidFill>
                  <a:schemeClr val="tx2"/>
                </a:solidFill>
              </a:rPr>
              <a:t>“</a:t>
            </a:r>
            <a:r>
              <a:rPr lang="en-US" sz="2400" dirty="0">
                <a:solidFill>
                  <a:schemeClr val="tx2"/>
                </a:solidFill>
              </a:rPr>
              <a:t>dancing</a:t>
            </a:r>
            <a:r>
              <a:rPr lang="ja-JP" altLang="en-US" sz="2400" dirty="0">
                <a:solidFill>
                  <a:schemeClr val="tx2"/>
                </a:solidFill>
              </a:rPr>
              <a:t>”</a:t>
            </a:r>
            <a:endParaRPr lang="en-US" sz="2400" dirty="0">
              <a:solidFill>
                <a:schemeClr val="tx2"/>
              </a:solidFill>
            </a:endParaRPr>
          </a:p>
          <a:p>
            <a:pPr>
              <a:lnSpc>
                <a:spcPct val="90000"/>
              </a:lnSpc>
              <a:buFontTx/>
              <a:buChar char="•"/>
            </a:pPr>
            <a:r>
              <a:rPr lang="en-US" sz="2400" dirty="0">
                <a:solidFill>
                  <a:schemeClr val="tx2"/>
                </a:solidFill>
              </a:rPr>
              <a:t>Internet enticement through chat rooms or profile sharing sites</a:t>
            </a:r>
          </a:p>
          <a:p>
            <a:pPr>
              <a:lnSpc>
                <a:spcPct val="90000"/>
              </a:lnSpc>
              <a:buFontTx/>
              <a:buChar char="•"/>
            </a:pPr>
            <a:r>
              <a:rPr lang="en-US" sz="2400" dirty="0">
                <a:solidFill>
                  <a:schemeClr val="tx2"/>
                </a:solidFill>
              </a:rPr>
              <a:t>Parents/family </a:t>
            </a:r>
          </a:p>
          <a:p>
            <a:pPr>
              <a:lnSpc>
                <a:spcPct val="90000"/>
              </a:lnSpc>
              <a:buFontTx/>
              <a:buChar char="•"/>
            </a:pPr>
            <a:endParaRPr lang="en-US" sz="2400" dirty="0">
              <a:solidFill>
                <a:schemeClr val="tx2"/>
              </a:solidFill>
            </a:endParaRPr>
          </a:p>
          <a:p>
            <a:pPr>
              <a:lnSpc>
                <a:spcPct val="90000"/>
              </a:lnSpc>
              <a:buFont typeface="Wingdings" charset="0"/>
              <a:buNone/>
            </a:pPr>
            <a:endParaRPr lang="en-US" sz="2400" dirty="0">
              <a:solidFill>
                <a:schemeClr val="tx2"/>
              </a:solidFill>
            </a:endParaRPr>
          </a:p>
        </p:txBody>
      </p:sp>
      <p:sp>
        <p:nvSpPr>
          <p:cNvPr id="2" name="TextBox 1"/>
          <p:cNvSpPr txBox="1"/>
          <p:nvPr/>
        </p:nvSpPr>
        <p:spPr>
          <a:xfrm>
            <a:off x="3614057" y="407171"/>
            <a:ext cx="4894930" cy="584775"/>
          </a:xfrm>
          <a:prstGeom prst="rect">
            <a:avLst/>
          </a:prstGeom>
          <a:noFill/>
        </p:spPr>
        <p:txBody>
          <a:bodyPr wrap="none" rtlCol="0">
            <a:spAutoFit/>
          </a:bodyPr>
          <a:lstStyle/>
          <a:p>
            <a:r>
              <a:rPr lang="en-US" sz="3200" b="1" dirty="0">
                <a:solidFill>
                  <a:srgbClr val="007FC5"/>
                </a:solidFill>
                <a:latin typeface="Times New Roman" charset="0"/>
                <a:ea typeface="Times New Roman" charset="0"/>
                <a:cs typeface="Times New Roman" charset="0"/>
              </a:rPr>
              <a:t>How recruitment happens:</a:t>
            </a:r>
          </a:p>
        </p:txBody>
      </p:sp>
      <p:pic>
        <p:nvPicPr>
          <p:cNvPr id="5" name="Picture 4"/>
          <p:cNvPicPr>
            <a:picLocks noChangeAspect="1" noChangeArrowheads="1"/>
          </p:cNvPicPr>
          <p:nvPr/>
        </p:nvPicPr>
        <p:blipFill>
          <a:blip r:embed="rId3" cstate="print"/>
          <a:srcRect/>
          <a:stretch>
            <a:fillRect/>
          </a:stretch>
        </p:blipFill>
        <p:spPr bwMode="auto">
          <a:xfrm>
            <a:off x="8679904" y="1103071"/>
            <a:ext cx="2946039" cy="1960455"/>
          </a:xfrm>
          <a:prstGeom prst="rect">
            <a:avLst/>
          </a:prstGeom>
          <a:noFill/>
          <a:ln w="9525">
            <a:noFill/>
            <a:miter lim="800000"/>
            <a:headEnd/>
            <a:tailEnd/>
          </a:ln>
          <a:effectLst/>
        </p:spPr>
      </p:pic>
    </p:spTree>
    <p:extLst>
      <p:ext uri="{BB962C8B-B14F-4D97-AF65-F5344CB8AC3E}">
        <p14:creationId xmlns:p14="http://schemas.microsoft.com/office/powerpoint/2010/main" val="1435789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blinds(horizontal)">
                                      <p:cBhvr>
                                        <p:cTn id="7" dur="500"/>
                                        <p:tgtEl>
                                          <p:spTgt spid="686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blinds(horizontal)">
                                      <p:cBhvr>
                                        <p:cTn id="12" dur="500"/>
                                        <p:tgtEl>
                                          <p:spTgt spid="686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blinds(horizontal)">
                                      <p:cBhvr>
                                        <p:cTn id="17" dur="500"/>
                                        <p:tgtEl>
                                          <p:spTgt spid="686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2">
                                            <p:txEl>
                                              <p:pRg st="3" end="3"/>
                                            </p:txEl>
                                          </p:spTgt>
                                        </p:tgtEl>
                                        <p:attrNameLst>
                                          <p:attrName>style.visibility</p:attrName>
                                        </p:attrNameLst>
                                      </p:cBhvr>
                                      <p:to>
                                        <p:strVal val="visible"/>
                                      </p:to>
                                    </p:set>
                                    <p:animEffect transition="in" filter="blinds(horizontal)">
                                      <p:cBhvr>
                                        <p:cTn id="22" dur="500"/>
                                        <p:tgtEl>
                                          <p:spTgt spid="686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12">
                                            <p:txEl>
                                              <p:pRg st="4" end="4"/>
                                            </p:txEl>
                                          </p:spTgt>
                                        </p:tgtEl>
                                        <p:attrNameLst>
                                          <p:attrName>style.visibility</p:attrName>
                                        </p:attrNameLst>
                                      </p:cBhvr>
                                      <p:to>
                                        <p:strVal val="visible"/>
                                      </p:to>
                                    </p:set>
                                    <p:animEffect transition="in" filter="blinds(horizontal)">
                                      <p:cBhvr>
                                        <p:cTn id="27" dur="500"/>
                                        <p:tgtEl>
                                          <p:spTgt spid="6861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2">
                                            <p:txEl>
                                              <p:pRg st="5" end="5"/>
                                            </p:txEl>
                                          </p:spTgt>
                                        </p:tgtEl>
                                        <p:attrNameLst>
                                          <p:attrName>style.visibility</p:attrName>
                                        </p:attrNameLst>
                                      </p:cBhvr>
                                      <p:to>
                                        <p:strVal val="visible"/>
                                      </p:to>
                                    </p:set>
                                    <p:animEffect transition="in" filter="blinds(horizontal)">
                                      <p:cBhvr>
                                        <p:cTn id="32" dur="500"/>
                                        <p:tgtEl>
                                          <p:spTgt spid="6861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612">
                                            <p:txEl>
                                              <p:pRg st="6" end="6"/>
                                            </p:txEl>
                                          </p:spTgt>
                                        </p:tgtEl>
                                        <p:attrNameLst>
                                          <p:attrName>style.visibility</p:attrName>
                                        </p:attrNameLst>
                                      </p:cBhvr>
                                      <p:to>
                                        <p:strVal val="visible"/>
                                      </p:to>
                                    </p:set>
                                    <p:animEffect transition="in" filter="blinds(horizontal)">
                                      <p:cBhvr>
                                        <p:cTn id="37" dur="500"/>
                                        <p:tgtEl>
                                          <p:spTgt spid="686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2">
                                            <p:txEl>
                                              <p:pRg st="7" end="7"/>
                                            </p:txEl>
                                          </p:spTgt>
                                        </p:tgtEl>
                                        <p:attrNameLst>
                                          <p:attrName>style.visibility</p:attrName>
                                        </p:attrNameLst>
                                      </p:cBhvr>
                                      <p:to>
                                        <p:strVal val="visible"/>
                                      </p:to>
                                    </p:set>
                                    <p:animEffect transition="in" filter="blinds(horizontal)">
                                      <p:cBhvr>
                                        <p:cTn id="42" dur="500"/>
                                        <p:tgtEl>
                                          <p:spTgt spid="686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47" y="928914"/>
            <a:ext cx="2339067" cy="5014687"/>
          </a:xfrm>
        </p:spPr>
        <p:txBody>
          <a:bodyPr>
            <a:normAutofit/>
          </a:bodyPr>
          <a:lstStyle/>
          <a:p>
            <a:r>
              <a:rPr lang="en-US" dirty="0"/>
              <a:t>CSEC </a:t>
            </a:r>
            <a:r>
              <a:rPr lang="en-US" dirty="0" smtClean="0"/>
              <a:t>Youth</a:t>
            </a:r>
            <a:endParaRPr lang="en-US" dirty="0"/>
          </a:p>
        </p:txBody>
      </p:sp>
      <p:sp>
        <p:nvSpPr>
          <p:cNvPr id="3" name="Content Placeholder 2"/>
          <p:cNvSpPr>
            <a:spLocks noGrp="1"/>
          </p:cNvSpPr>
          <p:nvPr>
            <p:ph sz="half" idx="1"/>
          </p:nvPr>
        </p:nvSpPr>
        <p:spPr>
          <a:xfrm>
            <a:off x="3634429" y="3414790"/>
            <a:ext cx="3840480" cy="2681210"/>
          </a:xfrm>
        </p:spPr>
        <p:txBody>
          <a:bodyPr anchor="t">
            <a:normAutofit fontScale="85000" lnSpcReduction="20000"/>
          </a:bodyPr>
          <a:lstStyle/>
          <a:p>
            <a:r>
              <a:rPr lang="en-US" sz="2400" dirty="0" smtClean="0"/>
              <a:t>Inconsistent </a:t>
            </a:r>
            <a:r>
              <a:rPr lang="en-US" sz="2400" dirty="0"/>
              <a:t>data on average age of entry  </a:t>
            </a:r>
          </a:p>
          <a:p>
            <a:r>
              <a:rPr lang="en-US" sz="2400" dirty="0"/>
              <a:t>Boys and </a:t>
            </a:r>
            <a:r>
              <a:rPr lang="en-US" sz="2400" dirty="0" smtClean="0"/>
              <a:t>girls likely equally </a:t>
            </a:r>
            <a:r>
              <a:rPr lang="en-US" sz="2400" dirty="0"/>
              <a:t>affected </a:t>
            </a:r>
          </a:p>
          <a:p>
            <a:r>
              <a:rPr lang="en-US" sz="2400" dirty="0"/>
              <a:t>Very little known about trans youth, but </a:t>
            </a:r>
            <a:r>
              <a:rPr lang="en-US" sz="2400" dirty="0">
                <a:solidFill>
                  <a:schemeClr val="tx2"/>
                </a:solidFill>
              </a:rPr>
              <a:t>transwomen </a:t>
            </a:r>
            <a:r>
              <a:rPr lang="en-US" sz="2400" dirty="0" smtClean="0">
                <a:solidFill>
                  <a:schemeClr val="tx2"/>
                </a:solidFill>
              </a:rPr>
              <a:t>are among the highest at risk</a:t>
            </a:r>
            <a:endParaRPr lang="en-US" sz="2400" dirty="0">
              <a:solidFill>
                <a:schemeClr val="tx2"/>
              </a:solidFill>
            </a:endParaRPr>
          </a:p>
          <a:p>
            <a:r>
              <a:rPr lang="en-US" sz="2400" dirty="0"/>
              <a:t>May not always </a:t>
            </a:r>
            <a:r>
              <a:rPr lang="en-US" sz="2400" dirty="0" smtClean="0"/>
              <a:t>be active in exploitation, can </a:t>
            </a:r>
            <a:r>
              <a:rPr lang="en-US" sz="2400" dirty="0"/>
              <a:t>entry/exit</a:t>
            </a:r>
          </a:p>
          <a:p>
            <a:endParaRPr lang="en-US" sz="2400" dirty="0"/>
          </a:p>
          <a:p>
            <a:endParaRPr lang="en-US" sz="2400" dirty="0"/>
          </a:p>
          <a:p>
            <a:endParaRPr lang="en-US" dirty="0"/>
          </a:p>
          <a:p>
            <a:endParaRPr lang="en-US" dirty="0"/>
          </a:p>
          <a:p>
            <a:endParaRPr lang="en-US" dirty="0"/>
          </a:p>
          <a:p>
            <a:endParaRPr lang="en-US" dirty="0"/>
          </a:p>
        </p:txBody>
      </p:sp>
      <p:graphicFrame>
        <p:nvGraphicFramePr>
          <p:cNvPr id="6" name="Diagram 5"/>
          <p:cNvGraphicFramePr/>
          <p:nvPr>
            <p:extLst>
              <p:ext uri="{D42A27DB-BD31-4B8C-83A1-F6EECF244321}">
                <p14:modId xmlns:p14="http://schemas.microsoft.com/office/powerpoint/2010/main" val="994525325"/>
              </p:ext>
            </p:extLst>
          </p:nvPr>
        </p:nvGraphicFramePr>
        <p:xfrm>
          <a:off x="7690757" y="1698171"/>
          <a:ext cx="3902530" cy="359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Unknown-10.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2485" y="719704"/>
            <a:ext cx="3657392" cy="2433828"/>
          </a:xfrm>
          <a:prstGeom prst="rect">
            <a:avLst/>
          </a:prstGeom>
        </p:spPr>
      </p:pic>
    </p:spTree>
    <p:extLst>
      <p:ext uri="{BB962C8B-B14F-4D97-AF65-F5344CB8AC3E}">
        <p14:creationId xmlns:p14="http://schemas.microsoft.com/office/powerpoint/2010/main" val="2553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036754"/>
            <a:ext cx="2947482" cy="4839644"/>
          </a:xfrm>
        </p:spPr>
        <p:txBody>
          <a:bodyPr>
            <a:normAutofit/>
          </a:bodyPr>
          <a:lstStyle/>
          <a:p>
            <a:r>
              <a:rPr lang="en-US" dirty="0"/>
              <a:t>Stockholm </a:t>
            </a:r>
            <a:r>
              <a:rPr lang="en-US" dirty="0" smtClean="0"/>
              <a:t>Syndrome</a:t>
            </a:r>
            <a:r>
              <a:rPr lang="en-US" dirty="0"/>
              <a:t/>
            </a:r>
            <a:br>
              <a:rPr lang="en-US" dirty="0"/>
            </a:br>
            <a:endParaRPr lang="en-US" dirty="0"/>
          </a:p>
        </p:txBody>
      </p:sp>
      <p:sp>
        <p:nvSpPr>
          <p:cNvPr id="3" name="Content Placeholder 2"/>
          <p:cNvSpPr>
            <a:spLocks noGrp="1"/>
          </p:cNvSpPr>
          <p:nvPr>
            <p:ph sz="half" idx="1"/>
          </p:nvPr>
        </p:nvSpPr>
        <p:spPr>
          <a:xfrm>
            <a:off x="3669845" y="932924"/>
            <a:ext cx="6896555" cy="4943474"/>
          </a:xfrm>
        </p:spPr>
        <p:txBody>
          <a:bodyPr>
            <a:noAutofit/>
          </a:bodyPr>
          <a:lstStyle/>
          <a:p>
            <a:pPr marL="0" indent="0">
              <a:lnSpc>
                <a:spcPct val="210000"/>
              </a:lnSpc>
              <a:buNone/>
            </a:pPr>
            <a:r>
              <a:rPr lang="en-US" sz="3200" b="1" dirty="0">
                <a:solidFill>
                  <a:srgbClr val="007FC5"/>
                </a:solidFill>
                <a:latin typeface="Times New Roman" charset="0"/>
                <a:ea typeface="Times New Roman" charset="0"/>
                <a:cs typeface="Times New Roman" charset="0"/>
              </a:rPr>
              <a:t>How is it displayed:</a:t>
            </a:r>
          </a:p>
          <a:p>
            <a:r>
              <a:rPr lang="en-US" sz="2400" dirty="0"/>
              <a:t>Positive feeling of the victim towards abuser and  abuser towards the victim.</a:t>
            </a:r>
          </a:p>
          <a:p>
            <a:r>
              <a:rPr lang="en-US" sz="2400" dirty="0"/>
              <a:t>Supportive behaviors by the victim and even helping the abuser.</a:t>
            </a:r>
          </a:p>
          <a:p>
            <a:r>
              <a:rPr lang="en-US" sz="2400" dirty="0"/>
              <a:t>Inability to engage in behaviors that may assist their release or detachment from their abuser.</a:t>
            </a:r>
          </a:p>
          <a:p>
            <a:r>
              <a:rPr lang="en-US" sz="2400" dirty="0"/>
              <a:t>Negative feelings towards family, friends and authority figures trying to support them.</a:t>
            </a:r>
          </a:p>
          <a:p>
            <a:r>
              <a:rPr lang="en-US" sz="2400" dirty="0"/>
              <a:t>Very common in CSEC / exploiter relationships and major impediment to youth leaving the life of exploitation.</a:t>
            </a:r>
          </a:p>
          <a:p>
            <a:endParaRPr lang="en-US" sz="2100" dirty="0"/>
          </a:p>
          <a:p>
            <a:endParaRPr lang="en-US" dirty="0"/>
          </a:p>
        </p:txBody>
      </p:sp>
    </p:spTree>
    <p:extLst>
      <p:ext uri="{BB962C8B-B14F-4D97-AF65-F5344CB8AC3E}">
        <p14:creationId xmlns:p14="http://schemas.microsoft.com/office/powerpoint/2010/main" val="27855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9" y="2166451"/>
            <a:ext cx="3121261" cy="2345338"/>
          </a:xfrm>
        </p:spPr>
        <p:txBody>
          <a:bodyPr>
            <a:normAutofit/>
          </a:bodyPr>
          <a:lstStyle/>
          <a:p>
            <a:r>
              <a:rPr lang="en-US" dirty="0"/>
              <a:t>Stockholm Syndrome</a:t>
            </a:r>
            <a:br>
              <a:rPr lang="en-US" dirty="0"/>
            </a:br>
            <a:endParaRPr lang="en-US" dirty="0">
              <a:solidFill>
                <a:schemeClr val="bg1"/>
              </a:solidFill>
            </a:endParaRPr>
          </a:p>
        </p:txBody>
      </p:sp>
      <p:pic>
        <p:nvPicPr>
          <p:cNvPr id="5" name="Content Placeholder 4" descr="images-14.jpeg"/>
          <p:cNvPicPr>
            <a:picLocks noGrp="1" noChangeAspect="1"/>
          </p:cNvPicPr>
          <p:nvPr>
            <p:ph sz="half" idx="1"/>
          </p:nvPr>
        </p:nvPicPr>
        <p:blipFill>
          <a:blip r:embed="rId3">
            <a:extLst>
              <a:ext uri="{28A0092B-C50C-407E-A947-70E740481C1C}">
                <a14:useLocalDpi xmlns:a14="http://schemas.microsoft.com/office/drawing/2010/main" val="0"/>
              </a:ext>
            </a:extLst>
          </a:blip>
          <a:srcRect t="-76290" b="-76290"/>
          <a:stretch>
            <a:fillRect/>
          </a:stretch>
        </p:blipFill>
        <p:spPr>
          <a:xfrm>
            <a:off x="7600451" y="2976263"/>
            <a:ext cx="3953670" cy="4471416"/>
          </a:xfrm>
        </p:spPr>
      </p:pic>
      <p:sp>
        <p:nvSpPr>
          <p:cNvPr id="4" name="Content Placeholder 3"/>
          <p:cNvSpPr>
            <a:spLocks noGrp="1"/>
          </p:cNvSpPr>
          <p:nvPr>
            <p:ph sz="half" idx="2"/>
          </p:nvPr>
        </p:nvSpPr>
        <p:spPr>
          <a:xfrm>
            <a:off x="3599640" y="670985"/>
            <a:ext cx="6569416" cy="4449549"/>
          </a:xfrm>
        </p:spPr>
        <p:txBody>
          <a:bodyPr>
            <a:noAutofit/>
          </a:bodyPr>
          <a:lstStyle/>
          <a:p>
            <a:pPr marL="0" indent="0">
              <a:buNone/>
            </a:pPr>
            <a:r>
              <a:rPr lang="en-US" sz="1800" b="1" i="1" dirty="0"/>
              <a:t>Interviewer: </a:t>
            </a:r>
            <a:r>
              <a:rPr lang="en-US" sz="1800" i="1" dirty="0"/>
              <a:t>So when you were working, who negotiated the prices?</a:t>
            </a:r>
          </a:p>
          <a:p>
            <a:pPr marL="0" indent="0">
              <a:buNone/>
            </a:pPr>
            <a:r>
              <a:rPr lang="en-US" sz="1800" b="1" i="1" dirty="0"/>
              <a:t>Respondent: </a:t>
            </a:r>
            <a:r>
              <a:rPr lang="en-US" sz="1800" i="1" dirty="0"/>
              <a:t>The – my first love. </a:t>
            </a:r>
          </a:p>
          <a:p>
            <a:pPr marL="0" indent="0">
              <a:buNone/>
            </a:pPr>
            <a:r>
              <a:rPr lang="en-US" sz="1800" b="1" i="1" dirty="0"/>
              <a:t>Interviewer: </a:t>
            </a:r>
            <a:r>
              <a:rPr lang="en-US" sz="1800" i="1" dirty="0"/>
              <a:t>And did you think of  him as a boyfriend, or like, what did you think of him as? </a:t>
            </a:r>
          </a:p>
          <a:p>
            <a:pPr marL="0" indent="0">
              <a:lnSpc>
                <a:spcPct val="100000"/>
              </a:lnSpc>
              <a:buNone/>
            </a:pPr>
            <a:r>
              <a:rPr lang="en-US" sz="1800" b="1" i="1" dirty="0"/>
              <a:t>Respondent</a:t>
            </a:r>
            <a:r>
              <a:rPr lang="en-US" sz="1800" i="1" dirty="0"/>
              <a:t>: Some days, he could act like a boyfriend, like he would want to be with me, and some days, he could act like a complete stranger. So yeah, some days, he was a boss, some days he was a lover. And some days, he was a discipliner…. I still love him to this day. I knew him</a:t>
            </a:r>
            <a:endParaRPr lang="en-US" sz="1800" dirty="0"/>
          </a:p>
        </p:txBody>
      </p:sp>
      <p:sp>
        <p:nvSpPr>
          <p:cNvPr id="6" name="TextBox 5"/>
          <p:cNvSpPr txBox="1"/>
          <p:nvPr/>
        </p:nvSpPr>
        <p:spPr>
          <a:xfrm>
            <a:off x="9498330" y="6046471"/>
            <a:ext cx="2055791" cy="307777"/>
          </a:xfrm>
          <a:prstGeom prst="rect">
            <a:avLst/>
          </a:prstGeom>
          <a:noFill/>
        </p:spPr>
        <p:txBody>
          <a:bodyPr wrap="square" rtlCol="0">
            <a:spAutoFit/>
          </a:bodyPr>
          <a:lstStyle/>
          <a:p>
            <a:r>
              <a:rPr lang="en-US" sz="1400" dirty="0"/>
              <a:t>Jones, et al 2016</a:t>
            </a:r>
          </a:p>
        </p:txBody>
      </p:sp>
      <p:sp>
        <p:nvSpPr>
          <p:cNvPr id="3" name="Rectangle 2"/>
          <p:cNvSpPr/>
          <p:nvPr/>
        </p:nvSpPr>
        <p:spPr>
          <a:xfrm>
            <a:off x="3599640" y="670985"/>
            <a:ext cx="6096000" cy="584775"/>
          </a:xfrm>
          <a:prstGeom prst="rect">
            <a:avLst/>
          </a:prstGeom>
        </p:spPr>
        <p:txBody>
          <a:bodyPr>
            <a:spAutoFit/>
          </a:bodyPr>
          <a:lstStyle/>
          <a:p>
            <a:r>
              <a:rPr lang="en-US" sz="3200" b="1" dirty="0" smtClean="0">
                <a:solidFill>
                  <a:srgbClr val="007FC5"/>
                </a:solidFill>
                <a:latin typeface="Times New Roman" charset="0"/>
                <a:ea typeface="Times New Roman" charset="0"/>
                <a:cs typeface="Times New Roman" charset="0"/>
              </a:rPr>
              <a:t>Seduction and Coercion</a:t>
            </a:r>
            <a:endParaRPr lang="en-US" sz="3200" b="1" dirty="0">
              <a:solidFill>
                <a:srgbClr val="007FC5"/>
              </a:solidFill>
              <a:latin typeface="Times New Roman" charset="0"/>
              <a:ea typeface="Times New Roman" charset="0"/>
              <a:cs typeface="Times New Roman" charset="0"/>
            </a:endParaRPr>
          </a:p>
        </p:txBody>
      </p:sp>
      <p:sp>
        <p:nvSpPr>
          <p:cNvPr id="8" name="TextBox 7"/>
          <p:cNvSpPr txBox="1"/>
          <p:nvPr/>
        </p:nvSpPr>
        <p:spPr>
          <a:xfrm>
            <a:off x="3599639" y="4380513"/>
            <a:ext cx="3753971" cy="1754326"/>
          </a:xfrm>
          <a:prstGeom prst="rect">
            <a:avLst/>
          </a:prstGeom>
          <a:noFill/>
        </p:spPr>
        <p:txBody>
          <a:bodyPr wrap="square" rtlCol="0">
            <a:spAutoFit/>
          </a:bodyPr>
          <a:lstStyle/>
          <a:p>
            <a:r>
              <a:rPr lang="en-US" i="1" dirty="0">
                <a:solidFill>
                  <a:schemeClr val="tx2"/>
                </a:solidFill>
                <a:latin typeface="Arial" charset="0"/>
                <a:ea typeface="Arial" charset="0"/>
                <a:cs typeface="Arial" charset="0"/>
              </a:rPr>
              <a:t>since, like, it feels like all my life, and when we started going out, he was, like, the </a:t>
            </a:r>
            <a:r>
              <a:rPr lang="en-US" i="1" dirty="0">
                <a:solidFill>
                  <a:schemeClr val="tx2"/>
                </a:solidFill>
                <a:latin typeface="Arial" charset="0"/>
                <a:ea typeface="Arial" charset="0"/>
                <a:cs typeface="Arial" charset="0"/>
              </a:rPr>
              <a:t>bestest</a:t>
            </a:r>
            <a:r>
              <a:rPr lang="en-US" i="1" dirty="0">
                <a:solidFill>
                  <a:schemeClr val="tx2"/>
                </a:solidFill>
                <a:latin typeface="Arial" charset="0"/>
                <a:ea typeface="Arial" charset="0"/>
                <a:cs typeface="Arial" charset="0"/>
              </a:rPr>
              <a:t> friend I ever had. He still is the </a:t>
            </a:r>
            <a:r>
              <a:rPr lang="en-US" i="1" dirty="0">
                <a:solidFill>
                  <a:schemeClr val="tx2"/>
                </a:solidFill>
                <a:latin typeface="Arial" charset="0"/>
                <a:ea typeface="Arial" charset="0"/>
                <a:cs typeface="Arial" charset="0"/>
              </a:rPr>
              <a:t>bestest</a:t>
            </a:r>
            <a:r>
              <a:rPr lang="en-US" i="1" dirty="0">
                <a:solidFill>
                  <a:schemeClr val="tx2"/>
                </a:solidFill>
                <a:latin typeface="Arial" charset="0"/>
                <a:ea typeface="Arial" charset="0"/>
                <a:cs typeface="Arial" charset="0"/>
              </a:rPr>
              <a:t> friend, but you know, people change. </a:t>
            </a:r>
            <a:endParaRPr lang="en-US" dirty="0">
              <a:solidFill>
                <a:schemeClr val="tx2"/>
              </a:solidFill>
              <a:latin typeface="Arial" charset="0"/>
              <a:ea typeface="Arial" charset="0"/>
              <a:cs typeface="Arial" charset="0"/>
            </a:endParaRPr>
          </a:p>
          <a:p>
            <a:endParaRPr lang="en-US"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122792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61" y="1196408"/>
            <a:ext cx="3012795" cy="4601183"/>
          </a:xfrm>
        </p:spPr>
        <p:txBody>
          <a:bodyPr>
            <a:normAutofit/>
          </a:bodyPr>
          <a:lstStyle/>
          <a:p>
            <a:r>
              <a:rPr lang="en-US" sz="3600" dirty="0"/>
              <a:t>Impact of </a:t>
            </a:r>
            <a:r>
              <a:rPr lang="en-US" sz="3600" dirty="0" smtClean="0"/>
              <a:t>Being Trafficked</a:t>
            </a:r>
            <a:r>
              <a:rPr lang="en-US" sz="3600" dirty="0"/>
              <a:t>: </a:t>
            </a:r>
            <a:r>
              <a:rPr lang="en-US" sz="3600" dirty="0" smtClean="0"/>
              <a:t>Considerations in CSEC Affected Youth </a:t>
            </a:r>
            <a:endParaRPr lang="en-US" sz="3600" dirty="0"/>
          </a:p>
        </p:txBody>
      </p:sp>
      <p:sp>
        <p:nvSpPr>
          <p:cNvPr id="3" name="Content Placeholder 2"/>
          <p:cNvSpPr>
            <a:spLocks noGrp="1"/>
          </p:cNvSpPr>
          <p:nvPr>
            <p:ph idx="4294967295"/>
          </p:nvPr>
        </p:nvSpPr>
        <p:spPr>
          <a:xfrm>
            <a:off x="3408589" y="1683660"/>
            <a:ext cx="7867650" cy="3711084"/>
          </a:xfrm>
          <a:prstGeom prst="rect">
            <a:avLst/>
          </a:prstGeom>
        </p:spPr>
        <p:txBody>
          <a:bodyPr>
            <a:normAutofit/>
          </a:bodyPr>
          <a:lstStyle/>
          <a:p>
            <a:pPr marL="822960" indent="-548640">
              <a:buFont typeface="Arial" charset="0"/>
              <a:buChar char="•"/>
            </a:pPr>
            <a:r>
              <a:rPr lang="en-US" sz="2400" b="0" dirty="0" smtClean="0">
                <a:solidFill>
                  <a:schemeClr val="tx1"/>
                </a:solidFill>
              </a:rPr>
              <a:t>New </a:t>
            </a:r>
            <a:r>
              <a:rPr lang="en-US" sz="2400" b="0" dirty="0">
                <a:solidFill>
                  <a:schemeClr val="tx1"/>
                </a:solidFill>
              </a:rPr>
              <a:t>definition of self/self </a:t>
            </a:r>
            <a:r>
              <a:rPr lang="en-US" sz="2400" b="0" dirty="0" smtClean="0">
                <a:solidFill>
                  <a:schemeClr val="tx1"/>
                </a:solidFill>
              </a:rPr>
              <a:t>worth</a:t>
            </a:r>
          </a:p>
          <a:p>
            <a:pPr marL="822960" indent="-548640">
              <a:buFont typeface="Arial" charset="0"/>
              <a:buChar char="•"/>
            </a:pPr>
            <a:endParaRPr lang="en-US" sz="2400" b="0" dirty="0">
              <a:solidFill>
                <a:schemeClr val="tx1"/>
              </a:solidFill>
            </a:endParaRPr>
          </a:p>
          <a:p>
            <a:pPr marL="822960" indent="-548640">
              <a:buFont typeface="Arial" charset="0"/>
              <a:buChar char="•"/>
            </a:pPr>
            <a:r>
              <a:rPr lang="en-US" sz="2400" dirty="0">
                <a:solidFill>
                  <a:schemeClr val="tx1"/>
                </a:solidFill>
                <a:sym typeface="Wingdings"/>
              </a:rPr>
              <a:t>May leave their situation but then decide to return back to their </a:t>
            </a:r>
            <a:r>
              <a:rPr lang="en-US" sz="2400" dirty="0" smtClean="0">
                <a:solidFill>
                  <a:schemeClr val="tx1"/>
                </a:solidFill>
                <a:sym typeface="Wingdings"/>
              </a:rPr>
              <a:t>exploiter</a:t>
            </a:r>
          </a:p>
          <a:p>
            <a:pPr marL="822960" indent="-548640">
              <a:buFont typeface="Arial" charset="0"/>
              <a:buChar char="•"/>
            </a:pPr>
            <a:endParaRPr lang="en-US" sz="2400" b="0" dirty="0">
              <a:solidFill>
                <a:schemeClr val="tx1"/>
              </a:solidFill>
            </a:endParaRPr>
          </a:p>
          <a:p>
            <a:pPr marL="822960" indent="-548640">
              <a:buFont typeface="Arial" charset="0"/>
              <a:buChar char="•"/>
            </a:pPr>
            <a:r>
              <a:rPr lang="en-US" sz="2400" b="0" dirty="0">
                <a:solidFill>
                  <a:schemeClr val="tx1"/>
                </a:solidFill>
              </a:rPr>
              <a:t>Can take several attempts to leave</a:t>
            </a:r>
            <a:r>
              <a:rPr lang="en-US" sz="2400" dirty="0">
                <a:solidFill>
                  <a:schemeClr val="tx1"/>
                </a:solidFill>
              </a:rPr>
              <a:t> their situation</a:t>
            </a:r>
            <a:endParaRPr lang="en-US" sz="2400" b="0" dirty="0">
              <a:solidFill>
                <a:schemeClr val="tx1"/>
              </a:solidFill>
            </a:endParaRPr>
          </a:p>
        </p:txBody>
      </p:sp>
    </p:spTree>
    <p:extLst>
      <p:ext uri="{BB962C8B-B14F-4D97-AF65-F5344CB8AC3E}">
        <p14:creationId xmlns:p14="http://schemas.microsoft.com/office/powerpoint/2010/main" val="300845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Recruiters/</a:t>
            </a:r>
            <a:br>
              <a:rPr lang="en-US" dirty="0" smtClean="0"/>
            </a:br>
            <a:r>
              <a:rPr lang="en-US" dirty="0" smtClean="0"/>
              <a:t>Traffickers</a:t>
            </a:r>
            <a:endParaRPr lang="en-US"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400" dirty="0"/>
              <a:t>Not well understood/limited </a:t>
            </a:r>
            <a:r>
              <a:rPr lang="en-US" sz="2400" dirty="0" smtClean="0"/>
              <a:t>research</a:t>
            </a:r>
          </a:p>
          <a:p>
            <a:pPr marL="342900" indent="-342900">
              <a:buFont typeface="Arial" charset="0"/>
              <a:buChar char="•"/>
            </a:pPr>
            <a:endParaRPr lang="en-US" sz="2400" dirty="0"/>
          </a:p>
          <a:p>
            <a:pPr marL="342900" indent="-342900">
              <a:buFont typeface="Arial" charset="0"/>
              <a:buChar char="•"/>
            </a:pPr>
            <a:r>
              <a:rPr lang="en-US" sz="2400" dirty="0"/>
              <a:t>Risk factors appear similar to </a:t>
            </a:r>
            <a:r>
              <a:rPr lang="en-US" sz="2400" dirty="0" smtClean="0"/>
              <a:t>CSE involved youth</a:t>
            </a:r>
          </a:p>
          <a:p>
            <a:pPr marL="342900" indent="-342900">
              <a:buFont typeface="Arial" charset="0"/>
              <a:buChar char="•"/>
            </a:pPr>
            <a:endParaRPr lang="en-US" sz="2400" dirty="0"/>
          </a:p>
          <a:p>
            <a:pPr marL="342900" indent="-342900">
              <a:buFont typeface="Arial" charset="0"/>
              <a:buChar char="•"/>
            </a:pPr>
            <a:r>
              <a:rPr lang="en-US" sz="2400" dirty="0"/>
              <a:t>Come from families, friends, others in foster care group homes, criminal networks (gangs, drug dealers) and partners of </a:t>
            </a:r>
            <a:r>
              <a:rPr lang="en-US" sz="2400" dirty="0" smtClean="0"/>
              <a:t>CSEC</a:t>
            </a:r>
          </a:p>
          <a:p>
            <a:pPr marL="342900" indent="-342900">
              <a:buFont typeface="Arial" charset="0"/>
              <a:buChar char="•"/>
            </a:pPr>
            <a:endParaRPr lang="en-US" sz="2400" dirty="0"/>
          </a:p>
          <a:p>
            <a:pPr marL="342900" indent="-342900">
              <a:buFont typeface="Arial" charset="0"/>
              <a:buChar char="•"/>
            </a:pPr>
            <a:r>
              <a:rPr lang="en-US" sz="2400" dirty="0"/>
              <a:t>Previously </a:t>
            </a:r>
            <a:r>
              <a:rPr lang="en-US" sz="2400" dirty="0" smtClean="0"/>
              <a:t>CSEC, </a:t>
            </a:r>
            <a:r>
              <a:rPr lang="en-US" sz="2400" dirty="0"/>
              <a:t>but become recruiters to avoid being victimized</a:t>
            </a:r>
          </a:p>
          <a:p>
            <a:pPr marL="342900" indent="-342900">
              <a:buFont typeface="Arial" charset="0"/>
              <a:buChar char="•"/>
            </a:pPr>
            <a:endParaRPr lang="en-US" sz="2400" dirty="0"/>
          </a:p>
        </p:txBody>
      </p:sp>
    </p:spTree>
    <p:extLst>
      <p:ext uri="{BB962C8B-B14F-4D97-AF65-F5344CB8AC3E}">
        <p14:creationId xmlns:p14="http://schemas.microsoft.com/office/powerpoint/2010/main" val="383691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Traffickers </a:t>
            </a:r>
            <a:r>
              <a:rPr lang="en-US" dirty="0" smtClean="0"/>
              <a:t>Pattern </a:t>
            </a:r>
            <a:r>
              <a:rPr lang="en-US" dirty="0"/>
              <a:t>of </a:t>
            </a:r>
            <a:r>
              <a:rPr lang="en-US" dirty="0" smtClean="0"/>
              <a:t>Behaviors</a:t>
            </a:r>
            <a:endParaRPr lang="en-US"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400" dirty="0"/>
              <a:t>Create and illusion of family </a:t>
            </a:r>
            <a:r>
              <a:rPr lang="en-US" sz="2400" dirty="0" smtClean="0"/>
              <a:t>structure</a:t>
            </a:r>
          </a:p>
          <a:p>
            <a:pPr marL="342900" indent="-342900">
              <a:buFont typeface="Arial" charset="0"/>
              <a:buChar char="•"/>
            </a:pPr>
            <a:endParaRPr lang="en-US" sz="2400" dirty="0" smtClean="0"/>
          </a:p>
          <a:p>
            <a:pPr marL="342900" indent="-342900">
              <a:buFont typeface="Arial" charset="0"/>
              <a:buChar char="•"/>
            </a:pPr>
            <a:r>
              <a:rPr lang="en-US" sz="2400" dirty="0"/>
              <a:t>Often </a:t>
            </a:r>
            <a:r>
              <a:rPr lang="en-US" sz="2400" dirty="0" smtClean="0"/>
              <a:t>initiate </a:t>
            </a:r>
            <a:r>
              <a:rPr lang="en-US" sz="2400" dirty="0"/>
              <a:t>as intimate partners and involve behaviors similar to intimate </a:t>
            </a:r>
            <a:r>
              <a:rPr lang="en-US" sz="2400" dirty="0" smtClean="0"/>
              <a:t>partner violence</a:t>
            </a:r>
            <a:r>
              <a:rPr lang="en-US" sz="2400" dirty="0"/>
              <a:t>, controlling, degrading, </a:t>
            </a:r>
            <a:r>
              <a:rPr lang="en-US" sz="2400" dirty="0" smtClean="0"/>
              <a:t>threatening</a:t>
            </a:r>
          </a:p>
          <a:p>
            <a:pPr marL="342900" indent="-342900">
              <a:buFont typeface="Arial" charset="0"/>
              <a:buChar char="•"/>
            </a:pPr>
            <a:endParaRPr lang="en-US" sz="2400" dirty="0"/>
          </a:p>
          <a:p>
            <a:pPr marL="342900" indent="-342900">
              <a:buFont typeface="Arial" charset="0"/>
              <a:buChar char="•"/>
            </a:pPr>
            <a:r>
              <a:rPr lang="en-US" sz="2400" dirty="0"/>
              <a:t>Becomes role model/parent </a:t>
            </a:r>
            <a:r>
              <a:rPr lang="en-US" sz="2400" dirty="0" smtClean="0"/>
              <a:t>figure</a:t>
            </a:r>
          </a:p>
          <a:p>
            <a:pPr marL="342900" indent="-342900">
              <a:buFont typeface="Arial" charset="0"/>
              <a:buChar char="•"/>
            </a:pPr>
            <a:endParaRPr lang="en-US" sz="2400" dirty="0"/>
          </a:p>
          <a:p>
            <a:pPr marL="342900" indent="-342900">
              <a:buFont typeface="Arial" charset="0"/>
              <a:buChar char="•"/>
            </a:pPr>
            <a:r>
              <a:rPr lang="en-US" sz="2400" dirty="0"/>
              <a:t>Occasionally provide </a:t>
            </a:r>
            <a:r>
              <a:rPr lang="en-US" sz="2400" dirty="0" smtClean="0"/>
              <a:t>indulgences</a:t>
            </a:r>
          </a:p>
          <a:p>
            <a:pPr marL="342900" indent="-342900">
              <a:buFont typeface="Arial" charset="0"/>
              <a:buChar char="•"/>
            </a:pPr>
            <a:endParaRPr lang="en-US" sz="2400" dirty="0"/>
          </a:p>
          <a:p>
            <a:pPr marL="342900" indent="-342900">
              <a:buFont typeface="Arial" charset="0"/>
              <a:buChar char="•"/>
            </a:pPr>
            <a:r>
              <a:rPr lang="en-US" sz="2400" dirty="0" smtClean="0"/>
              <a:t>May </a:t>
            </a:r>
            <a:r>
              <a:rPr lang="en-US" sz="2400" dirty="0"/>
              <a:t>use drug/alcohol to further manipulate </a:t>
            </a:r>
            <a:r>
              <a:rPr lang="en-US" sz="2400" dirty="0" smtClean="0"/>
              <a:t>youth</a:t>
            </a:r>
            <a:endParaRPr lang="en-US" sz="2400" dirty="0"/>
          </a:p>
        </p:txBody>
      </p:sp>
    </p:spTree>
    <p:extLst>
      <p:ext uri="{BB962C8B-B14F-4D97-AF65-F5344CB8AC3E}">
        <p14:creationId xmlns:p14="http://schemas.microsoft.com/office/powerpoint/2010/main" val="1958797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Dynamics between Traffickers and CSEC</a:t>
            </a:r>
            <a:endParaRPr lang="en-US" dirty="0"/>
          </a:p>
        </p:txBody>
      </p:sp>
      <p:sp>
        <p:nvSpPr>
          <p:cNvPr id="3" name="Content Placeholder 2"/>
          <p:cNvSpPr>
            <a:spLocks noGrp="1"/>
          </p:cNvSpPr>
          <p:nvPr>
            <p:ph idx="1"/>
          </p:nvPr>
        </p:nvSpPr>
        <p:spPr/>
        <p:txBody>
          <a:bodyPr>
            <a:normAutofit/>
          </a:bodyPr>
          <a:lstStyle/>
          <a:p>
            <a:pPr marL="457200" indent="-457200">
              <a:buFont typeface="Arial" charset="0"/>
              <a:buChar char="•"/>
            </a:pPr>
            <a:r>
              <a:rPr lang="en-US" sz="2400" dirty="0"/>
              <a:t>Targeted</a:t>
            </a:r>
          </a:p>
          <a:p>
            <a:pPr marL="457200" indent="-457200">
              <a:buFont typeface="Arial" charset="0"/>
              <a:buChar char="•"/>
            </a:pPr>
            <a:endParaRPr lang="en-US" sz="2400" dirty="0"/>
          </a:p>
          <a:p>
            <a:pPr marL="457200" indent="-457200">
              <a:buFont typeface="Arial" charset="0"/>
              <a:buChar char="•"/>
            </a:pPr>
            <a:r>
              <a:rPr lang="en-US" sz="2400" dirty="0"/>
              <a:t>Tricked</a:t>
            </a:r>
          </a:p>
          <a:p>
            <a:pPr marL="342900" indent="-342900">
              <a:buFont typeface="Arial" charset="0"/>
              <a:buChar char="•"/>
            </a:pPr>
            <a:endParaRPr lang="en-US" sz="2400" dirty="0"/>
          </a:p>
          <a:p>
            <a:pPr marL="457200" indent="-457200">
              <a:buFont typeface="Arial" charset="0"/>
              <a:buChar char="•"/>
            </a:pPr>
            <a:r>
              <a:rPr lang="en-US" sz="2400" dirty="0"/>
              <a:t>Traumatized</a:t>
            </a:r>
          </a:p>
          <a:p>
            <a:pPr marL="342900" indent="-342900">
              <a:buFont typeface="Arial" charset="0"/>
              <a:buChar char="•"/>
            </a:pPr>
            <a:endParaRPr lang="en-US" sz="2400" dirty="0"/>
          </a:p>
          <a:p>
            <a:pPr marL="342900" indent="-342900">
              <a:buFont typeface="Arial" charset="0"/>
              <a:buChar char="•"/>
            </a:pPr>
            <a:endParaRPr lang="en-US" sz="2400" dirty="0"/>
          </a:p>
        </p:txBody>
      </p:sp>
    </p:spTree>
    <p:extLst>
      <p:ext uri="{BB962C8B-B14F-4D97-AF65-F5344CB8AC3E}">
        <p14:creationId xmlns:p14="http://schemas.microsoft.com/office/powerpoint/2010/main" val="1327083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9454" y="229590"/>
            <a:ext cx="3215059" cy="1336956"/>
          </a:xfrm>
        </p:spPr>
        <p:txBody>
          <a:bodyPr/>
          <a:lstStyle/>
          <a:p>
            <a:pPr>
              <a:defRPr/>
            </a:pPr>
            <a:r>
              <a:rPr lang="en-US" dirty="0" smtClean="0">
                <a:solidFill>
                  <a:srgbClr val="007FC5"/>
                </a:solidFill>
              </a:rPr>
              <a:t>Case: Lina</a:t>
            </a:r>
            <a:endParaRPr lang="en-US" dirty="0">
              <a:solidFill>
                <a:srgbClr val="007FC5"/>
              </a:solidFill>
            </a:endParaRPr>
          </a:p>
        </p:txBody>
      </p:sp>
      <p:sp>
        <p:nvSpPr>
          <p:cNvPr id="5" name="Content Placeholder 4"/>
          <p:cNvSpPr>
            <a:spLocks noGrp="1"/>
          </p:cNvSpPr>
          <p:nvPr>
            <p:ph sz="half" idx="1"/>
          </p:nvPr>
        </p:nvSpPr>
        <p:spPr>
          <a:xfrm>
            <a:off x="6320825" y="1404253"/>
            <a:ext cx="4492316" cy="5120640"/>
          </a:xfrm>
        </p:spPr>
        <p:txBody>
          <a:bodyPr>
            <a:normAutofit/>
          </a:bodyPr>
          <a:lstStyle/>
          <a:p>
            <a:pPr>
              <a:defRPr/>
            </a:pPr>
            <a:r>
              <a:rPr lang="en-US" sz="2200" dirty="0">
                <a:solidFill>
                  <a:schemeClr val="tx2"/>
                </a:solidFill>
              </a:rPr>
              <a:t>How would you approach the topic of trafficking with Lina</a:t>
            </a:r>
            <a:r>
              <a:rPr lang="en-US" sz="2200" dirty="0" smtClean="0">
                <a:solidFill>
                  <a:schemeClr val="tx2"/>
                </a:solidFill>
              </a:rPr>
              <a:t>?</a:t>
            </a:r>
          </a:p>
          <a:p>
            <a:pPr>
              <a:defRPr/>
            </a:pPr>
            <a:endParaRPr lang="en-US" sz="2200" dirty="0">
              <a:solidFill>
                <a:schemeClr val="tx2"/>
              </a:solidFill>
            </a:endParaRPr>
          </a:p>
          <a:p>
            <a:pPr>
              <a:defRPr/>
            </a:pPr>
            <a:r>
              <a:rPr lang="en-US" sz="2200" dirty="0">
                <a:solidFill>
                  <a:schemeClr val="tx2"/>
                </a:solidFill>
              </a:rPr>
              <a:t>When you ask Lina if she is exchanging sex for money, drugs, or anything else she says “no</a:t>
            </a:r>
            <a:r>
              <a:rPr lang="en-US" sz="2200" dirty="0" smtClean="0">
                <a:solidFill>
                  <a:schemeClr val="tx2"/>
                </a:solidFill>
              </a:rPr>
              <a:t>”</a:t>
            </a:r>
          </a:p>
          <a:p>
            <a:pPr>
              <a:defRPr/>
            </a:pPr>
            <a:endParaRPr lang="en-US" sz="2200" dirty="0">
              <a:solidFill>
                <a:schemeClr val="tx2"/>
              </a:solidFill>
            </a:endParaRPr>
          </a:p>
          <a:p>
            <a:pPr>
              <a:defRPr/>
            </a:pPr>
            <a:r>
              <a:rPr lang="en-US" sz="2200" dirty="0">
                <a:solidFill>
                  <a:schemeClr val="tx2"/>
                </a:solidFill>
              </a:rPr>
              <a:t>How else might you ask her about trafficking / sexual exploitation?</a:t>
            </a:r>
          </a:p>
          <a:p>
            <a:pPr>
              <a:defRPr/>
            </a:pPr>
            <a:endParaRPr lang="en-US" dirty="0">
              <a:solidFill>
                <a:srgbClr val="FF6600"/>
              </a:solidFill>
              <a:ea typeface="+mn-ea"/>
              <a:cs typeface="+mn-cs"/>
            </a:endParaRPr>
          </a:p>
          <a:p>
            <a:pPr>
              <a:defRPr/>
            </a:pPr>
            <a:endParaRPr lang="en-US" dirty="0">
              <a:solidFill>
                <a:srgbClr val="FF6600"/>
              </a:solidFil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0443"/>
            <a:ext cx="3690257" cy="5558165"/>
          </a:xfrm>
          <a:prstGeom prst="rect">
            <a:avLst/>
          </a:prstGeom>
        </p:spPr>
      </p:pic>
      <p:sp>
        <p:nvSpPr>
          <p:cNvPr id="7" name="TextBox 6"/>
          <p:cNvSpPr txBox="1"/>
          <p:nvPr/>
        </p:nvSpPr>
        <p:spPr>
          <a:xfrm>
            <a:off x="1175658" y="6155561"/>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23715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337494"/>
            <a:ext cx="7315200" cy="3255264"/>
          </a:xfrm>
        </p:spPr>
        <p:txBody>
          <a:bodyPr anchor="ctr"/>
          <a:lstStyle/>
          <a:p>
            <a:pPr algn="l"/>
            <a:r>
              <a:rPr lang="en-US" dirty="0"/>
              <a:t>Addressing the needs </a:t>
            </a:r>
            <a:br>
              <a:rPr lang="en-US" dirty="0"/>
            </a:br>
            <a:r>
              <a:rPr lang="en-US" dirty="0"/>
              <a:t>of CSEC</a:t>
            </a:r>
          </a:p>
        </p:txBody>
      </p:sp>
      <p:sp>
        <p:nvSpPr>
          <p:cNvPr id="3" name="Content Placeholder 2"/>
          <p:cNvSpPr>
            <a:spLocks noGrp="1"/>
          </p:cNvSpPr>
          <p:nvPr>
            <p:ph type="body" idx="1"/>
          </p:nvPr>
        </p:nvSpPr>
        <p:spPr>
          <a:xfrm>
            <a:off x="3886200" y="4478458"/>
            <a:ext cx="7315200" cy="914400"/>
          </a:xfrm>
        </p:spPr>
        <p:txBody>
          <a:bodyPr>
            <a:normAutofit/>
          </a:bodyPr>
          <a:lstStyle/>
          <a:p>
            <a:pPr algn="ctr"/>
            <a:r>
              <a:rPr lang="en-US" sz="3600" dirty="0">
                <a:solidFill>
                  <a:srgbClr val="007FC5"/>
                </a:solidFill>
              </a:rPr>
              <a:t>Assessment and Identification</a:t>
            </a:r>
          </a:p>
        </p:txBody>
      </p:sp>
      <p:sp>
        <p:nvSpPr>
          <p:cNvPr id="4" name="TextBox 3"/>
          <p:cNvSpPr txBox="1"/>
          <p:nvPr/>
        </p:nvSpPr>
        <p:spPr>
          <a:xfrm>
            <a:off x="1567543" y="2939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4277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Case: </a:t>
            </a:r>
            <a:r>
              <a:rPr lang="en-US" dirty="0">
                <a:ea typeface="+mj-ea"/>
                <a:cs typeface="+mj-cs"/>
              </a:rPr>
              <a:t>Lina</a:t>
            </a:r>
          </a:p>
        </p:txBody>
      </p:sp>
      <p:sp>
        <p:nvSpPr>
          <p:cNvPr id="4" name="Content Placeholder 3"/>
          <p:cNvSpPr>
            <a:spLocks noGrp="1"/>
          </p:cNvSpPr>
          <p:nvPr>
            <p:ph sz="half" idx="1"/>
          </p:nvPr>
        </p:nvSpPr>
        <p:spPr>
          <a:xfrm>
            <a:off x="3598708" y="1321231"/>
            <a:ext cx="3484019" cy="4716711"/>
          </a:xfrm>
        </p:spPr>
        <p:txBody>
          <a:bodyPr>
            <a:noAutofit/>
          </a:bodyPr>
          <a:lstStyle/>
          <a:p>
            <a:pPr>
              <a:defRPr/>
            </a:pPr>
            <a:r>
              <a:rPr lang="en-US" sz="2400" dirty="0">
                <a:ea typeface="+mn-ea"/>
                <a:cs typeface="+mn-cs"/>
              </a:rPr>
              <a:t>Lina is a 17 y/o female who comes </a:t>
            </a:r>
            <a:r>
              <a:rPr lang="en-US" sz="2400" dirty="0"/>
              <a:t>to</a:t>
            </a:r>
            <a:r>
              <a:rPr lang="en-US" sz="2400" dirty="0">
                <a:ea typeface="+mn-ea"/>
                <a:cs typeface="+mn-cs"/>
              </a:rPr>
              <a:t> clinic for vaginal discharge</a:t>
            </a:r>
            <a:r>
              <a:rPr lang="en-US" sz="2400" dirty="0"/>
              <a:t>.</a:t>
            </a:r>
          </a:p>
          <a:p>
            <a:pPr>
              <a:defRPr/>
            </a:pPr>
            <a:r>
              <a:rPr lang="en-US" sz="2400" dirty="0">
                <a:ea typeface="+mn-ea"/>
                <a:cs typeface="+mn-cs"/>
              </a:rPr>
              <a:t>You review her medical history and find: </a:t>
            </a:r>
            <a:r>
              <a:rPr lang="en-US" sz="2400" dirty="0">
                <a:solidFill>
                  <a:schemeClr val="tx2"/>
                </a:solidFill>
              </a:rPr>
              <a:t>2 pregnancies, history of chlamydia and genital herpes, and a few visits for emergency contraception</a:t>
            </a:r>
          </a:p>
          <a:p>
            <a:pPr>
              <a:defRPr/>
            </a:pPr>
            <a:r>
              <a:rPr lang="en-US" sz="2400" dirty="0">
                <a:solidFill>
                  <a:schemeClr val="tx2"/>
                </a:solidFill>
                <a:ea typeface="+mn-ea"/>
                <a:cs typeface="+mn-cs"/>
              </a:rPr>
              <a:t>She is with a </a:t>
            </a:r>
            <a:r>
              <a:rPr lang="en-US" sz="2400" dirty="0" smtClean="0">
                <a:solidFill>
                  <a:schemeClr val="tx2"/>
                </a:solidFill>
                <a:ea typeface="+mn-ea"/>
                <a:cs typeface="+mn-cs"/>
              </a:rPr>
              <a:t>friend </a:t>
            </a:r>
            <a:r>
              <a:rPr lang="en-US" sz="2400" dirty="0">
                <a:solidFill>
                  <a:schemeClr val="tx2"/>
                </a:solidFill>
                <a:ea typeface="+mn-ea"/>
                <a:cs typeface="+mn-cs"/>
              </a:rPr>
              <a:t>who she wants to have in the room with her</a:t>
            </a:r>
          </a:p>
          <a:p>
            <a:pPr>
              <a:defRPr/>
            </a:pPr>
            <a:endParaRPr lang="en-US" sz="2400" dirty="0">
              <a:ea typeface="+mn-ea"/>
              <a:cs typeface="+mn-cs"/>
            </a:endParaRPr>
          </a:p>
        </p:txBody>
      </p:sp>
      <p:pic>
        <p:nvPicPr>
          <p:cNvPr id="9" name="Content Placeholder 5"/>
          <p:cNvPicPr>
            <a:picLocks noGrp="1" noChangeAspect="1"/>
          </p:cNvPicPr>
          <p:nvPr/>
        </p:nvPicPr>
        <p:blipFill rotWithShape="1">
          <a:blip r:embed="rId3">
            <a:extLst>
              <a:ext uri="{28A0092B-C50C-407E-A947-70E740481C1C}">
                <a14:useLocalDpi xmlns:a14="http://schemas.microsoft.com/office/drawing/2010/main" val="0"/>
              </a:ext>
            </a:extLst>
          </a:blip>
          <a:srcRect l="-2124" r="4251"/>
          <a:stretch/>
        </p:blipFill>
        <p:spPr>
          <a:xfrm>
            <a:off x="7315200" y="1600201"/>
            <a:ext cx="4206240" cy="3657600"/>
          </a:xfrm>
          <a:prstGeom prst="rect">
            <a:avLst/>
          </a:prstGeom>
        </p:spPr>
      </p:pic>
    </p:spTree>
    <p:extLst>
      <p:ext uri="{BB962C8B-B14F-4D97-AF65-F5344CB8AC3E}">
        <p14:creationId xmlns:p14="http://schemas.microsoft.com/office/powerpoint/2010/main" val="92278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15122" cy="4601183"/>
          </a:xfrm>
        </p:spPr>
        <p:txBody>
          <a:bodyPr>
            <a:normAutofit/>
          </a:bodyPr>
          <a:lstStyle/>
          <a:p>
            <a:r>
              <a:rPr lang="en-US" dirty="0" smtClean="0"/>
              <a:t>Assessment and Identification </a:t>
            </a:r>
            <a:endParaRPr lang="en-US" dirty="0"/>
          </a:p>
        </p:txBody>
      </p:sp>
      <p:sp>
        <p:nvSpPr>
          <p:cNvPr id="3" name="Content Placeholder 2"/>
          <p:cNvSpPr>
            <a:spLocks noGrp="1"/>
          </p:cNvSpPr>
          <p:nvPr>
            <p:ph idx="1"/>
          </p:nvPr>
        </p:nvSpPr>
        <p:spPr/>
        <p:txBody>
          <a:bodyPr>
            <a:normAutofit/>
          </a:bodyPr>
          <a:lstStyle/>
          <a:p>
            <a:r>
              <a:rPr lang="en-US" sz="3600" dirty="0"/>
              <a:t>Two Key Goals: </a:t>
            </a:r>
            <a:endParaRPr lang="en-US" sz="3600" dirty="0" smtClean="0"/>
          </a:p>
          <a:p>
            <a:endParaRPr lang="en-US" sz="2400" dirty="0" smtClean="0"/>
          </a:p>
          <a:p>
            <a:r>
              <a:rPr lang="en-US" sz="2800" dirty="0" smtClean="0"/>
              <a:t>Primary </a:t>
            </a:r>
            <a:r>
              <a:rPr lang="en-US" sz="2800" dirty="0"/>
              <a:t>goal </a:t>
            </a:r>
            <a:r>
              <a:rPr lang="en-US" sz="2800" dirty="0">
                <a:sym typeface="Wingdings"/>
              </a:rPr>
              <a:t></a:t>
            </a:r>
            <a:r>
              <a:rPr lang="en-US" sz="2800" dirty="0"/>
              <a:t> Assessment</a:t>
            </a:r>
          </a:p>
          <a:p>
            <a:pPr lvl="2"/>
            <a:r>
              <a:rPr lang="en-US" sz="2000" dirty="0"/>
              <a:t>to provide support, resources, and safety regardless of disclosure</a:t>
            </a:r>
          </a:p>
          <a:p>
            <a:pPr lvl="2"/>
            <a:endParaRPr lang="en-US" dirty="0"/>
          </a:p>
          <a:p>
            <a:r>
              <a:rPr lang="en-US" sz="2800" dirty="0"/>
              <a:t>Secondary Goal </a:t>
            </a:r>
            <a:r>
              <a:rPr lang="en-US" sz="2800" dirty="0">
                <a:sym typeface="Wingdings"/>
              </a:rPr>
              <a:t> Identification</a:t>
            </a:r>
          </a:p>
          <a:p>
            <a:pPr lvl="1"/>
            <a:r>
              <a:rPr lang="en-US" sz="2000" dirty="0">
                <a:sym typeface="Wingdings"/>
              </a:rPr>
              <a:t>To support disclosure, but </a:t>
            </a:r>
            <a:r>
              <a:rPr lang="en-US" sz="2000" dirty="0" smtClean="0">
                <a:sym typeface="Wingdings"/>
              </a:rPr>
              <a:t>disclosure </a:t>
            </a:r>
            <a:r>
              <a:rPr lang="en-US" sz="2000" u="sng" dirty="0">
                <a:sym typeface="Wingdings"/>
              </a:rPr>
              <a:t>should not </a:t>
            </a:r>
            <a:r>
              <a:rPr lang="en-US" sz="2000" dirty="0">
                <a:sym typeface="Wingdings"/>
              </a:rPr>
              <a:t>impede providing resources and </a:t>
            </a:r>
            <a:r>
              <a:rPr lang="en-US" sz="2000" dirty="0" smtClean="0">
                <a:sym typeface="Wingdings"/>
              </a:rPr>
              <a:t>support</a:t>
            </a:r>
            <a:endParaRPr lang="en-US" sz="2000" dirty="0">
              <a:sym typeface="Wingdings"/>
            </a:endParaRPr>
          </a:p>
          <a:p>
            <a:pPr marL="349250" lvl="1"/>
            <a:r>
              <a:rPr lang="en-US" dirty="0">
                <a:sym typeface="Wingdings"/>
              </a:rPr>
              <a:t> </a:t>
            </a:r>
          </a:p>
          <a:p>
            <a:pPr marL="342900" indent="-342900">
              <a:buFont typeface="Arial" charset="0"/>
              <a:buChar char="•"/>
            </a:pPr>
            <a:endParaRPr lang="en-US" sz="2400" dirty="0"/>
          </a:p>
        </p:txBody>
      </p:sp>
    </p:spTree>
    <p:extLst>
      <p:ext uri="{BB962C8B-B14F-4D97-AF65-F5344CB8AC3E}">
        <p14:creationId xmlns:p14="http://schemas.microsoft.com/office/powerpoint/2010/main" val="1901013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657161" y="1064532"/>
            <a:ext cx="7772400" cy="1014413"/>
          </a:xfrm>
        </p:spPr>
        <p:txBody>
          <a:bodyPr>
            <a:noAutofit/>
          </a:bodyPr>
          <a:lstStyle/>
          <a:p>
            <a:pPr eaLnBrk="1" hangingPunct="1"/>
            <a:r>
              <a:rPr lang="en-US" dirty="0">
                <a:solidFill>
                  <a:srgbClr val="007FC5"/>
                </a:solidFill>
              </a:rPr>
              <a:t>Importance of CSEC assessment in the medical setting</a:t>
            </a:r>
          </a:p>
        </p:txBody>
      </p:sp>
      <p:sp>
        <p:nvSpPr>
          <p:cNvPr id="136195" name="Rectangle 3"/>
          <p:cNvSpPr>
            <a:spLocks noGrp="1" noChangeArrowheads="1"/>
          </p:cNvSpPr>
          <p:nvPr>
            <p:ph type="body" sz="half" idx="2"/>
          </p:nvPr>
        </p:nvSpPr>
        <p:spPr>
          <a:xfrm>
            <a:off x="6360885" y="2865031"/>
            <a:ext cx="4132943" cy="3143883"/>
          </a:xfrm>
        </p:spPr>
        <p:txBody>
          <a:bodyPr rtlCol="0">
            <a:noAutofit/>
          </a:bodyPr>
          <a:lstStyle/>
          <a:p>
            <a:pPr>
              <a:buFont typeface="Arial"/>
              <a:buChar char="•"/>
              <a:defRPr/>
            </a:pPr>
            <a:r>
              <a:rPr lang="en-US" dirty="0">
                <a:solidFill>
                  <a:schemeClr val="bg1">
                    <a:lumMod val="50000"/>
                  </a:schemeClr>
                </a:solidFill>
              </a:rPr>
              <a:t> Natural safe place where it’s easy to provide </a:t>
            </a:r>
            <a:r>
              <a:rPr lang="en-US" dirty="0" smtClean="0">
                <a:solidFill>
                  <a:schemeClr val="bg1">
                    <a:lumMod val="50000"/>
                  </a:schemeClr>
                </a:solidFill>
              </a:rPr>
              <a:t>confidentiality</a:t>
            </a:r>
          </a:p>
          <a:p>
            <a:pPr>
              <a:buFont typeface="Arial"/>
              <a:buChar char="•"/>
              <a:defRPr/>
            </a:pPr>
            <a:endParaRPr lang="en-US" dirty="0">
              <a:solidFill>
                <a:schemeClr val="bg1">
                  <a:lumMod val="50000"/>
                </a:schemeClr>
              </a:solidFill>
            </a:endParaRPr>
          </a:p>
          <a:p>
            <a:pPr>
              <a:buFont typeface="Arial"/>
              <a:buChar char="•"/>
              <a:defRPr/>
            </a:pPr>
            <a:r>
              <a:rPr lang="en-US" dirty="0">
                <a:solidFill>
                  <a:schemeClr val="bg1">
                    <a:lumMod val="50000"/>
                  </a:schemeClr>
                </a:solidFill>
              </a:rPr>
              <a:t>Health care providers are frontline players who can assess </a:t>
            </a:r>
            <a:r>
              <a:rPr lang="en-US" dirty="0" smtClean="0">
                <a:solidFill>
                  <a:schemeClr val="bg1">
                    <a:lumMod val="50000"/>
                  </a:schemeClr>
                </a:solidFill>
              </a:rPr>
              <a:t>those at risk</a:t>
            </a:r>
          </a:p>
          <a:p>
            <a:pPr>
              <a:buFont typeface="Arial"/>
              <a:buChar char="•"/>
              <a:defRPr/>
            </a:pPr>
            <a:endParaRPr lang="en-US" dirty="0">
              <a:solidFill>
                <a:schemeClr val="bg1">
                  <a:lumMod val="50000"/>
                </a:schemeClr>
              </a:solidFill>
            </a:endParaRPr>
          </a:p>
          <a:p>
            <a:pPr>
              <a:buFont typeface="Arial"/>
              <a:buChar char="•"/>
              <a:defRPr/>
            </a:pPr>
            <a:r>
              <a:rPr lang="en-US" dirty="0">
                <a:solidFill>
                  <a:schemeClr val="bg1">
                    <a:lumMod val="50000"/>
                  </a:schemeClr>
                </a:solidFill>
              </a:rPr>
              <a:t>Opportunity to provide medical care to highest risk youth</a:t>
            </a:r>
          </a:p>
          <a:p>
            <a:pPr>
              <a:buFont typeface="Arial"/>
              <a:buChar char="•"/>
              <a:defRPr/>
            </a:pPr>
            <a:endParaRPr lang="en-US" sz="2800" dirty="0">
              <a:ea typeface="+mn-ea"/>
              <a:cs typeface="+mn-cs"/>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9285" y="2248943"/>
            <a:ext cx="3626928" cy="4114800"/>
          </a:xfrm>
        </p:spPr>
      </p:pic>
      <p:sp>
        <p:nvSpPr>
          <p:cNvPr id="7" name="TextBox 6"/>
          <p:cNvSpPr txBox="1"/>
          <p:nvPr/>
        </p:nvSpPr>
        <p:spPr>
          <a:xfrm>
            <a:off x="3364655" y="6396090"/>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2417258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79" y="1123837"/>
            <a:ext cx="3240760" cy="4601183"/>
          </a:xfrm>
        </p:spPr>
        <p:txBody>
          <a:bodyPr>
            <a:noAutofit/>
          </a:bodyPr>
          <a:lstStyle/>
          <a:p>
            <a:r>
              <a:rPr lang="en-US" sz="4000" dirty="0" smtClean="0"/>
              <a:t>Why primary goal is </a:t>
            </a:r>
            <a:r>
              <a:rPr lang="en-US" sz="4000" dirty="0" smtClean="0">
                <a:solidFill>
                  <a:schemeClr val="accent6"/>
                </a:solidFill>
              </a:rPr>
              <a:t>Assessment </a:t>
            </a:r>
            <a:r>
              <a:rPr lang="en-US" sz="4000" dirty="0" smtClean="0"/>
              <a:t>and secondary is </a:t>
            </a:r>
            <a:r>
              <a:rPr lang="en-US" sz="4000" dirty="0" smtClean="0">
                <a:solidFill>
                  <a:schemeClr val="accent5"/>
                </a:solidFill>
              </a:rPr>
              <a:t>Identification</a:t>
            </a:r>
            <a:endParaRPr lang="en-US" sz="4000" dirty="0">
              <a:solidFill>
                <a:schemeClr val="accent5"/>
              </a:solidFill>
            </a:endParaRPr>
          </a:p>
        </p:txBody>
      </p:sp>
      <p:sp>
        <p:nvSpPr>
          <p:cNvPr id="3" name="Text Placeholder 2"/>
          <p:cNvSpPr>
            <a:spLocks noGrp="1"/>
          </p:cNvSpPr>
          <p:nvPr>
            <p:ph type="body" idx="1"/>
          </p:nvPr>
        </p:nvSpPr>
        <p:spPr/>
        <p:txBody>
          <a:bodyPr>
            <a:normAutofit/>
          </a:bodyPr>
          <a:lstStyle/>
          <a:p>
            <a:pPr algn="ctr"/>
            <a:r>
              <a:rPr lang="en-US" sz="2400" dirty="0">
                <a:solidFill>
                  <a:schemeClr val="accent4"/>
                </a:solidFill>
              </a:rPr>
              <a:t>Assessment</a:t>
            </a:r>
          </a:p>
        </p:txBody>
      </p:sp>
      <p:sp>
        <p:nvSpPr>
          <p:cNvPr id="4" name="Content Placeholder 3"/>
          <p:cNvSpPr>
            <a:spLocks noGrp="1"/>
          </p:cNvSpPr>
          <p:nvPr>
            <p:ph sz="half" idx="2"/>
          </p:nvPr>
        </p:nvSpPr>
        <p:spPr/>
        <p:txBody>
          <a:bodyPr>
            <a:normAutofit lnSpcReduction="10000"/>
          </a:bodyPr>
          <a:lstStyle/>
          <a:p>
            <a:r>
              <a:rPr lang="en-US" dirty="0" smtClean="0"/>
              <a:t>Patient centered</a:t>
            </a:r>
          </a:p>
          <a:p>
            <a:r>
              <a:rPr lang="en-US" dirty="0" smtClean="0"/>
              <a:t>Promotes </a:t>
            </a:r>
            <a:r>
              <a:rPr lang="en-US" dirty="0"/>
              <a:t>integration of patient encounter in assessing risk and need for support</a:t>
            </a:r>
          </a:p>
          <a:p>
            <a:r>
              <a:rPr lang="en-US" dirty="0"/>
              <a:t>Does not solely rely on “best” identification questions</a:t>
            </a:r>
          </a:p>
          <a:p>
            <a:r>
              <a:rPr lang="en-US" dirty="0"/>
              <a:t>Does not require the patient to disclose to prompt resources, safety protocols, or mandated reporting</a:t>
            </a:r>
          </a:p>
        </p:txBody>
      </p:sp>
      <p:sp>
        <p:nvSpPr>
          <p:cNvPr id="5" name="Text Placeholder 4"/>
          <p:cNvSpPr>
            <a:spLocks noGrp="1"/>
          </p:cNvSpPr>
          <p:nvPr>
            <p:ph type="body" sz="quarter" idx="3"/>
          </p:nvPr>
        </p:nvSpPr>
        <p:spPr/>
        <p:txBody>
          <a:bodyPr>
            <a:normAutofit/>
          </a:bodyPr>
          <a:lstStyle/>
          <a:p>
            <a:pPr algn="ctr"/>
            <a:r>
              <a:rPr lang="en-US" sz="2400" dirty="0">
                <a:solidFill>
                  <a:schemeClr val="accent5"/>
                </a:solidFill>
              </a:rPr>
              <a:t>Identification</a:t>
            </a:r>
          </a:p>
        </p:txBody>
      </p:sp>
      <p:sp>
        <p:nvSpPr>
          <p:cNvPr id="6" name="Content Placeholder 5"/>
          <p:cNvSpPr>
            <a:spLocks noGrp="1"/>
          </p:cNvSpPr>
          <p:nvPr>
            <p:ph sz="quarter" idx="4"/>
          </p:nvPr>
        </p:nvSpPr>
        <p:spPr/>
        <p:txBody>
          <a:bodyPr>
            <a:normAutofit/>
          </a:bodyPr>
          <a:lstStyle/>
          <a:p>
            <a:pPr>
              <a:buFont typeface="Arial" charset="0"/>
              <a:buChar char="•"/>
            </a:pPr>
            <a:r>
              <a:rPr lang="en-US" dirty="0"/>
              <a:t>ID challenging, often missed</a:t>
            </a:r>
          </a:p>
          <a:p>
            <a:pPr>
              <a:buFont typeface="Arial" charset="0"/>
              <a:buChar char="•"/>
            </a:pPr>
            <a:r>
              <a:rPr lang="en-US" dirty="0"/>
              <a:t>No evidenced based protocols (some are being developed)</a:t>
            </a:r>
          </a:p>
          <a:p>
            <a:pPr>
              <a:buFont typeface="Arial" charset="0"/>
              <a:buChar char="•"/>
            </a:pPr>
            <a:r>
              <a:rPr lang="en-US" dirty="0"/>
              <a:t>Can present with risk factors/red flags and not disclose</a:t>
            </a:r>
          </a:p>
          <a:p>
            <a:r>
              <a:rPr lang="en-US" dirty="0"/>
              <a:t>May disclose but not identify with idea of CSEC </a:t>
            </a:r>
          </a:p>
        </p:txBody>
      </p:sp>
    </p:spTree>
    <p:extLst>
      <p:ext uri="{BB962C8B-B14F-4D97-AF65-F5344CB8AC3E}">
        <p14:creationId xmlns:p14="http://schemas.microsoft.com/office/powerpoint/2010/main" val="5152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Primary Goal:</a:t>
            </a:r>
            <a:br>
              <a:rPr lang="en-US" dirty="0">
                <a:solidFill>
                  <a:schemeClr val="bg1"/>
                </a:solidFill>
              </a:rPr>
            </a:br>
            <a:r>
              <a:rPr lang="en-US" dirty="0">
                <a:solidFill>
                  <a:schemeClr val="accent6"/>
                </a:solidFill>
              </a:rPr>
              <a:t>Assessment</a:t>
            </a:r>
            <a:r>
              <a:rPr lang="en-US" dirty="0">
                <a:solidFill>
                  <a:schemeClr val="bg1"/>
                </a:solidFill>
              </a:rPr>
              <a:t> of CSEC in Health Care </a:t>
            </a:r>
            <a:r>
              <a:rPr lang="en-US" dirty="0" smtClean="0">
                <a:solidFill>
                  <a:schemeClr val="bg1"/>
                </a:solidFill>
              </a:rPr>
              <a:t>Setting</a:t>
            </a:r>
            <a:endParaRPr lang="en-US" dirty="0"/>
          </a:p>
        </p:txBody>
      </p:sp>
      <p:sp>
        <p:nvSpPr>
          <p:cNvPr id="3" name="Content Placeholder 2"/>
          <p:cNvSpPr>
            <a:spLocks noGrp="1"/>
          </p:cNvSpPr>
          <p:nvPr>
            <p:ph idx="1"/>
          </p:nvPr>
        </p:nvSpPr>
        <p:spPr>
          <a:xfrm>
            <a:off x="3924300" y="1584960"/>
            <a:ext cx="7260168" cy="4399788"/>
          </a:xfrm>
        </p:spPr>
        <p:txBody>
          <a:bodyPr>
            <a:noAutofit/>
          </a:bodyPr>
          <a:lstStyle/>
          <a:p>
            <a:endParaRPr lang="en-US" sz="2400" dirty="0" smtClean="0"/>
          </a:p>
          <a:p>
            <a:endParaRPr lang="en-US" sz="2400" dirty="0"/>
          </a:p>
          <a:p>
            <a:r>
              <a:rPr lang="en-US" sz="2400" dirty="0" smtClean="0"/>
              <a:t>Important </a:t>
            </a:r>
            <a:r>
              <a:rPr lang="en-US" sz="2400" dirty="0"/>
              <a:t>to know how CSEC may present in the medical </a:t>
            </a:r>
            <a:r>
              <a:rPr lang="en-US" sz="2400" dirty="0" smtClean="0"/>
              <a:t>setting</a:t>
            </a:r>
          </a:p>
          <a:p>
            <a:endParaRPr lang="en-US" sz="2400" dirty="0"/>
          </a:p>
          <a:p>
            <a:r>
              <a:rPr lang="en-US" sz="2400" dirty="0"/>
              <a:t>Gives an opportunity to provide support, resources, and </a:t>
            </a:r>
            <a:r>
              <a:rPr lang="en-US" sz="2400" dirty="0" smtClean="0"/>
              <a:t>safety</a:t>
            </a:r>
          </a:p>
          <a:p>
            <a:endParaRPr lang="en-US" sz="2400" dirty="0"/>
          </a:p>
          <a:p>
            <a:r>
              <a:rPr lang="en-US" sz="2400" dirty="0"/>
              <a:t>Able to assess patient’s readiness for change or acceptance of </a:t>
            </a:r>
            <a:r>
              <a:rPr lang="en-US" sz="2400" dirty="0" smtClean="0"/>
              <a:t>support</a:t>
            </a:r>
          </a:p>
          <a:p>
            <a:endParaRPr lang="en-US" sz="2400" dirty="0"/>
          </a:p>
          <a:p>
            <a:r>
              <a:rPr lang="en-US" sz="2400" dirty="0" smtClean="0"/>
              <a:t>Key Point: Consider CSEC </a:t>
            </a:r>
            <a:r>
              <a:rPr lang="en-US" sz="2400" dirty="0"/>
              <a:t>in your differential diagnosis</a:t>
            </a:r>
          </a:p>
          <a:p>
            <a:r>
              <a:rPr lang="en-US" sz="2400" dirty="0" smtClean="0">
                <a:solidFill>
                  <a:schemeClr val="bg1"/>
                </a:solidFill>
              </a:rPr>
              <a:t>Primary </a:t>
            </a:r>
            <a:r>
              <a:rPr lang="en-US" sz="2400" dirty="0">
                <a:solidFill>
                  <a:schemeClr val="bg1"/>
                </a:solidFill>
              </a:rPr>
              <a:t>Goal:</a:t>
            </a:r>
            <a:br>
              <a:rPr lang="en-US" sz="2400" dirty="0">
                <a:solidFill>
                  <a:schemeClr val="bg1"/>
                </a:solidFill>
              </a:rPr>
            </a:br>
            <a:r>
              <a:rPr lang="en-US" sz="2400" dirty="0">
                <a:solidFill>
                  <a:schemeClr val="bg1"/>
                </a:solidFill>
              </a:rPr>
              <a:t>Assessment of CSEC in Health Care Setting</a:t>
            </a:r>
            <a:endParaRPr lang="en-US" sz="2400" dirty="0"/>
          </a:p>
          <a:p>
            <a:pPr marL="342900" indent="-342900">
              <a:buFont typeface="Arial" charset="0"/>
              <a:buChar char="•"/>
            </a:pPr>
            <a:endParaRPr lang="en-US" sz="2400" dirty="0"/>
          </a:p>
        </p:txBody>
      </p:sp>
    </p:spTree>
    <p:extLst>
      <p:ext uri="{BB962C8B-B14F-4D97-AF65-F5344CB8AC3E}">
        <p14:creationId xmlns:p14="http://schemas.microsoft.com/office/powerpoint/2010/main" val="1366651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6"/>
                </a:solidFill>
              </a:rPr>
              <a:t>Assessment</a:t>
            </a:r>
            <a:r>
              <a:rPr lang="en-US" dirty="0">
                <a:solidFill>
                  <a:schemeClr val="bg1"/>
                </a:solidFill>
              </a:rPr>
              <a:t>: Potential </a:t>
            </a:r>
            <a:r>
              <a:rPr lang="en-US" dirty="0" smtClean="0">
                <a:solidFill>
                  <a:schemeClr val="bg1"/>
                </a:solidFill>
              </a:rPr>
              <a:t>Indicators </a:t>
            </a:r>
            <a:r>
              <a:rPr lang="en-US" dirty="0">
                <a:solidFill>
                  <a:schemeClr val="bg1"/>
                </a:solidFill>
              </a:rPr>
              <a:t>of </a:t>
            </a:r>
            <a:r>
              <a:rPr lang="en-US" dirty="0" smtClean="0">
                <a:solidFill>
                  <a:schemeClr val="bg1"/>
                </a:solidFill>
              </a:rPr>
              <a:t>CSEC</a:t>
            </a:r>
            <a:endParaRPr lang="en-US" i="1" dirty="0">
              <a:solidFill>
                <a:schemeClr val="bg1"/>
              </a:solidFill>
            </a:endParaRPr>
          </a:p>
        </p:txBody>
      </p:sp>
      <p:sp>
        <p:nvSpPr>
          <p:cNvPr id="7" name="Content Placeholder 6"/>
          <p:cNvSpPr>
            <a:spLocks noGrp="1"/>
          </p:cNvSpPr>
          <p:nvPr>
            <p:ph sz="half" idx="1"/>
          </p:nvPr>
        </p:nvSpPr>
        <p:spPr>
          <a:xfrm>
            <a:off x="3522937" y="1888352"/>
            <a:ext cx="3840480" cy="4343400"/>
          </a:xfrm>
        </p:spPr>
        <p:txBody>
          <a:bodyPr>
            <a:normAutofit/>
          </a:bodyPr>
          <a:lstStyle/>
          <a:p>
            <a:r>
              <a:rPr lang="en-US" dirty="0"/>
              <a:t>Minor accompanied by domineering older adult who speaks for youth</a:t>
            </a:r>
          </a:p>
          <a:p>
            <a:r>
              <a:rPr lang="en-US" dirty="0"/>
              <a:t>Appears younger than stated age</a:t>
            </a:r>
          </a:p>
          <a:p>
            <a:r>
              <a:rPr lang="en-US" dirty="0"/>
              <a:t>Dressed inappropriately</a:t>
            </a:r>
          </a:p>
          <a:p>
            <a:r>
              <a:rPr lang="en-US" dirty="0"/>
              <a:t>Behavior has angry, aggressive or fearful demeanor</a:t>
            </a:r>
          </a:p>
          <a:p>
            <a:endParaRPr lang="en-US" dirty="0"/>
          </a:p>
          <a:p>
            <a:endParaRPr lang="en-US" dirty="0"/>
          </a:p>
          <a:p>
            <a:endParaRPr lang="en-US" dirty="0"/>
          </a:p>
        </p:txBody>
      </p:sp>
      <p:sp>
        <p:nvSpPr>
          <p:cNvPr id="14" name="Content Placeholder 13"/>
          <p:cNvSpPr>
            <a:spLocks noGrp="1"/>
          </p:cNvSpPr>
          <p:nvPr>
            <p:ph sz="half" idx="2"/>
          </p:nvPr>
        </p:nvSpPr>
        <p:spPr>
          <a:xfrm>
            <a:off x="7363417" y="1888352"/>
            <a:ext cx="3840480" cy="4343400"/>
          </a:xfrm>
        </p:spPr>
        <p:txBody>
          <a:bodyPr>
            <a:normAutofit/>
          </a:bodyPr>
          <a:lstStyle/>
          <a:p>
            <a:r>
              <a:rPr lang="en-US" dirty="0"/>
              <a:t>Gives scripted history</a:t>
            </a:r>
          </a:p>
          <a:p>
            <a:r>
              <a:rPr lang="en-US" dirty="0"/>
              <a:t>Delayed presentation for medical care</a:t>
            </a:r>
          </a:p>
          <a:p>
            <a:r>
              <a:rPr lang="en-US" dirty="0"/>
              <a:t>Physical signs not consistent with history</a:t>
            </a:r>
          </a:p>
          <a:p>
            <a:pPr marL="349250" lvl="1" indent="-349250">
              <a:spcBef>
                <a:spcPts val="1600"/>
              </a:spcBef>
              <a:buClr>
                <a:schemeClr val="accent1">
                  <a:lumMod val="60000"/>
                  <a:lumOff val="40000"/>
                </a:schemeClr>
              </a:buClr>
            </a:pPr>
            <a:r>
              <a:rPr lang="en-US" sz="2000" dirty="0"/>
              <a:t>Depressed mood or flat affect</a:t>
            </a:r>
          </a:p>
          <a:p>
            <a:pPr marL="0" lvl="1" indent="0">
              <a:spcBef>
                <a:spcPts val="1600"/>
              </a:spcBef>
              <a:buClr>
                <a:schemeClr val="accent1">
                  <a:lumMod val="60000"/>
                  <a:lumOff val="40000"/>
                </a:schemeClr>
              </a:buClr>
              <a:buNone/>
            </a:pPr>
            <a:endParaRPr lang="en-US" sz="2000" dirty="0"/>
          </a:p>
          <a:p>
            <a:endParaRPr lang="en-US" dirty="0"/>
          </a:p>
          <a:p>
            <a:endParaRPr lang="en-US" dirty="0"/>
          </a:p>
          <a:p>
            <a:pPr marL="0" indent="0">
              <a:buNone/>
            </a:pPr>
            <a:endParaRPr lang="en-US" dirty="0"/>
          </a:p>
        </p:txBody>
      </p:sp>
      <p:sp>
        <p:nvSpPr>
          <p:cNvPr id="15" name="TextBox 14"/>
          <p:cNvSpPr txBox="1"/>
          <p:nvPr/>
        </p:nvSpPr>
        <p:spPr>
          <a:xfrm>
            <a:off x="7608550" y="5923975"/>
            <a:ext cx="3444533" cy="307777"/>
          </a:xfrm>
          <a:prstGeom prst="rect">
            <a:avLst/>
          </a:prstGeom>
          <a:noFill/>
        </p:spPr>
        <p:txBody>
          <a:bodyPr wrap="none" rtlCol="0">
            <a:spAutoFit/>
          </a:bodyPr>
          <a:lstStyle/>
          <a:p>
            <a:r>
              <a:rPr lang="en-US" sz="1400" dirty="0"/>
              <a:t>Greenbaum J et al 2015, </a:t>
            </a:r>
            <a:r>
              <a:rPr lang="en-US" sz="1400" dirty="0"/>
              <a:t>MassMed</a:t>
            </a:r>
            <a:r>
              <a:rPr lang="en-US" sz="1400" dirty="0"/>
              <a:t> </a:t>
            </a:r>
            <a:r>
              <a:rPr lang="en-US" sz="1400" dirty="0" smtClean="0"/>
              <a:t>reference</a:t>
            </a:r>
            <a:endParaRPr lang="en-US" sz="1400" dirty="0"/>
          </a:p>
        </p:txBody>
      </p:sp>
      <p:sp>
        <p:nvSpPr>
          <p:cNvPr id="2" name="Rectangle 1"/>
          <p:cNvSpPr/>
          <p:nvPr/>
        </p:nvSpPr>
        <p:spPr>
          <a:xfrm>
            <a:off x="3522937" y="988655"/>
            <a:ext cx="5887124" cy="646331"/>
          </a:xfrm>
          <a:prstGeom prst="rect">
            <a:avLst/>
          </a:prstGeom>
        </p:spPr>
        <p:txBody>
          <a:bodyPr wrap="none">
            <a:spAutoFit/>
          </a:bodyPr>
          <a:lstStyle/>
          <a:p>
            <a:r>
              <a:rPr lang="en-US" sz="3600" i="1" dirty="0">
                <a:solidFill>
                  <a:srgbClr val="007FC5"/>
                </a:solidFill>
                <a:latin typeface="Times New Roman" charset="0"/>
                <a:ea typeface="Times New Roman" charset="0"/>
                <a:cs typeface="Times New Roman" charset="0"/>
              </a:rPr>
              <a:t> </a:t>
            </a:r>
            <a:r>
              <a:rPr lang="en-US" sz="3600" i="1" u="sng" dirty="0">
                <a:solidFill>
                  <a:srgbClr val="007FC5"/>
                </a:solidFill>
                <a:latin typeface="Times New Roman" charset="0"/>
                <a:ea typeface="Times New Roman" charset="0"/>
                <a:cs typeface="Times New Roman" charset="0"/>
              </a:rPr>
              <a:t>Initial Presentation </a:t>
            </a:r>
            <a:r>
              <a:rPr lang="en-US" sz="3600" i="1" dirty="0">
                <a:solidFill>
                  <a:srgbClr val="007FC5"/>
                </a:solidFill>
                <a:latin typeface="Times New Roman" charset="0"/>
                <a:ea typeface="Times New Roman" charset="0"/>
                <a:cs typeface="Times New Roman" charset="0"/>
              </a:rPr>
              <a:t>Red Flags</a:t>
            </a:r>
          </a:p>
        </p:txBody>
      </p:sp>
    </p:spTree>
    <p:extLst>
      <p:ext uri="{BB962C8B-B14F-4D97-AF65-F5344CB8AC3E}">
        <p14:creationId xmlns:p14="http://schemas.microsoft.com/office/powerpoint/2010/main" val="35252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18" y="2695434"/>
            <a:ext cx="3093811" cy="1336957"/>
          </a:xfrm>
        </p:spPr>
        <p:txBody>
          <a:bodyPr>
            <a:noAutofit/>
          </a:bodyPr>
          <a:lstStyle/>
          <a:p>
            <a:r>
              <a:rPr lang="en-US" dirty="0">
                <a:solidFill>
                  <a:schemeClr val="accent6"/>
                </a:solidFill>
              </a:rPr>
              <a:t>Assessment</a:t>
            </a:r>
            <a:r>
              <a:rPr lang="en-US" dirty="0"/>
              <a:t>: Potential </a:t>
            </a:r>
            <a:r>
              <a:rPr lang="en-US" dirty="0" smtClean="0"/>
              <a:t>Indicators </a:t>
            </a:r>
            <a:r>
              <a:rPr lang="en-US" dirty="0"/>
              <a:t>of </a:t>
            </a:r>
            <a:r>
              <a:rPr lang="en-US" dirty="0" smtClean="0"/>
              <a:t>CSEC</a:t>
            </a:r>
            <a:endParaRPr lang="en-US" dirty="0">
              <a:solidFill>
                <a:srgbClr val="E2751D"/>
              </a:solidFill>
            </a:endParaRPr>
          </a:p>
        </p:txBody>
      </p:sp>
      <p:sp>
        <p:nvSpPr>
          <p:cNvPr id="6" name="Content Placeholder 5"/>
          <p:cNvSpPr>
            <a:spLocks noGrp="1"/>
          </p:cNvSpPr>
          <p:nvPr>
            <p:ph idx="1"/>
          </p:nvPr>
        </p:nvSpPr>
        <p:spPr>
          <a:xfrm>
            <a:off x="3713389" y="1500506"/>
            <a:ext cx="7273925" cy="3782694"/>
          </a:xfrm>
        </p:spPr>
        <p:txBody>
          <a:bodyPr>
            <a:noAutofit/>
          </a:bodyPr>
          <a:lstStyle/>
          <a:p>
            <a:pPr marL="342900" indent="-342900">
              <a:buFont typeface="Arial" charset="0"/>
              <a:buChar char="•"/>
            </a:pPr>
            <a:r>
              <a:rPr lang="en-US" sz="2200" dirty="0"/>
              <a:t>Multiple pregnancies/abortions</a:t>
            </a:r>
          </a:p>
          <a:p>
            <a:pPr marL="342900" indent="-342900">
              <a:buFont typeface="Arial" charset="0"/>
              <a:buChar char="•"/>
            </a:pPr>
            <a:r>
              <a:rPr lang="en-US" sz="2200" dirty="0"/>
              <a:t>Repeated EC visits</a:t>
            </a:r>
          </a:p>
          <a:p>
            <a:pPr marL="342900" indent="-342900">
              <a:buFont typeface="Arial" charset="0"/>
              <a:buChar char="•"/>
            </a:pPr>
            <a:r>
              <a:rPr lang="en-US" sz="2200" dirty="0"/>
              <a:t>Multiple and repeated sexually transmitted infections</a:t>
            </a:r>
          </a:p>
          <a:p>
            <a:pPr marL="1245870" lvl="2" indent="-285750">
              <a:buFont typeface="Arial" charset="0"/>
              <a:buChar char="•"/>
            </a:pPr>
            <a:r>
              <a:rPr lang="en-US" dirty="0"/>
              <a:t>Gonorrhea, chlamydia, trichomonas, herpes, hepatitis B and C,HIV</a:t>
            </a:r>
          </a:p>
          <a:p>
            <a:pPr marL="342900" indent="-342900">
              <a:buFont typeface="Arial" charset="0"/>
              <a:buChar char="•"/>
            </a:pPr>
            <a:r>
              <a:rPr lang="en-US" sz="2200" dirty="0"/>
              <a:t>Symptoms related to physical/sexual abuse</a:t>
            </a:r>
          </a:p>
          <a:p>
            <a:pPr marL="342900" indent="-342900">
              <a:buFont typeface="Arial" charset="0"/>
              <a:buChar char="•"/>
            </a:pPr>
            <a:r>
              <a:rPr lang="en-US" sz="2200" dirty="0"/>
              <a:t>Repeat visits for physical injuries</a:t>
            </a:r>
          </a:p>
          <a:p>
            <a:pPr marL="342900" indent="-342900">
              <a:buFont typeface="Arial" charset="0"/>
              <a:buChar char="•"/>
            </a:pPr>
            <a:r>
              <a:rPr lang="en-US" sz="2200" dirty="0"/>
              <a:t>Lack of medical home, </a:t>
            </a:r>
            <a:r>
              <a:rPr lang="en-US" sz="2200" dirty="0">
                <a:latin typeface="Wingdings"/>
                <a:ea typeface="Wingdings"/>
                <a:cs typeface="Wingdings"/>
                <a:sym typeface="Wingdings"/>
              </a:rPr>
              <a:t></a:t>
            </a:r>
            <a:r>
              <a:rPr lang="en-US" sz="2200" dirty="0"/>
              <a:t>ED visits</a:t>
            </a:r>
          </a:p>
        </p:txBody>
      </p:sp>
      <p:sp>
        <p:nvSpPr>
          <p:cNvPr id="4" name="Rectangle 3"/>
          <p:cNvSpPr/>
          <p:nvPr/>
        </p:nvSpPr>
        <p:spPr>
          <a:xfrm>
            <a:off x="3522937" y="988655"/>
            <a:ext cx="5314275" cy="646331"/>
          </a:xfrm>
          <a:prstGeom prst="rect">
            <a:avLst/>
          </a:prstGeom>
        </p:spPr>
        <p:txBody>
          <a:bodyPr wrap="none">
            <a:spAutoFit/>
          </a:bodyPr>
          <a:lstStyle/>
          <a:p>
            <a:r>
              <a:rPr lang="en-US" sz="3600" i="1" dirty="0">
                <a:solidFill>
                  <a:srgbClr val="007FC5"/>
                </a:solidFill>
                <a:latin typeface="Times New Roman" charset="0"/>
                <a:ea typeface="Times New Roman" charset="0"/>
                <a:cs typeface="Times New Roman" charset="0"/>
              </a:rPr>
              <a:t> </a:t>
            </a:r>
            <a:r>
              <a:rPr lang="en-US" sz="3600" i="1" u="sng" dirty="0">
                <a:solidFill>
                  <a:srgbClr val="007FC5"/>
                </a:solidFill>
                <a:latin typeface="Times New Roman" charset="0"/>
                <a:ea typeface="Times New Roman" charset="0"/>
                <a:cs typeface="Times New Roman" charset="0"/>
              </a:rPr>
              <a:t>Medical History </a:t>
            </a:r>
            <a:r>
              <a:rPr lang="en-US" sz="3600" i="1" dirty="0">
                <a:solidFill>
                  <a:srgbClr val="007FC5"/>
                </a:solidFill>
                <a:latin typeface="Times New Roman" charset="0"/>
                <a:ea typeface="Times New Roman" charset="0"/>
                <a:cs typeface="Times New Roman" charset="0"/>
              </a:rPr>
              <a:t>Red Flags</a:t>
            </a:r>
          </a:p>
        </p:txBody>
      </p:sp>
    </p:spTree>
    <p:extLst>
      <p:ext uri="{BB962C8B-B14F-4D97-AF65-F5344CB8AC3E}">
        <p14:creationId xmlns:p14="http://schemas.microsoft.com/office/powerpoint/2010/main" val="25368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6"/>
                </a:solidFill>
              </a:rPr>
              <a:t>Assessment</a:t>
            </a:r>
            <a:r>
              <a:rPr lang="en-US" dirty="0"/>
              <a:t>: Potential indicators of </a:t>
            </a:r>
            <a:r>
              <a:rPr lang="en-US" dirty="0" smtClean="0"/>
              <a:t>CSEC</a:t>
            </a:r>
            <a:endParaRPr lang="en-US" dirty="0">
              <a:solidFill>
                <a:srgbClr val="E2751D"/>
              </a:solidFill>
            </a:endParaRPr>
          </a:p>
        </p:txBody>
      </p:sp>
      <p:sp>
        <p:nvSpPr>
          <p:cNvPr id="8" name="Content Placeholder 7"/>
          <p:cNvSpPr>
            <a:spLocks noGrp="1"/>
          </p:cNvSpPr>
          <p:nvPr>
            <p:ph idx="1"/>
          </p:nvPr>
        </p:nvSpPr>
        <p:spPr>
          <a:xfrm>
            <a:off x="3695096" y="864108"/>
            <a:ext cx="7315200" cy="5120640"/>
          </a:xfrm>
        </p:spPr>
        <p:txBody>
          <a:bodyPr/>
          <a:lstStyle/>
          <a:p>
            <a:pPr marL="342900" indent="-342900">
              <a:buFont typeface="Arial" charset="0"/>
              <a:buChar char="•"/>
            </a:pPr>
            <a:r>
              <a:rPr lang="en-US" sz="2200" dirty="0"/>
              <a:t>Significantly older “boyfriend” or “girlfriend”</a:t>
            </a:r>
          </a:p>
          <a:p>
            <a:pPr marL="342900" indent="-342900">
              <a:buFont typeface="Arial" charset="0"/>
              <a:buChar char="•"/>
            </a:pPr>
            <a:r>
              <a:rPr lang="en-US" sz="2200" dirty="0"/>
              <a:t>Chronic truancy and school problems</a:t>
            </a:r>
          </a:p>
          <a:p>
            <a:pPr marL="342900" indent="-342900">
              <a:buFont typeface="Arial" charset="0"/>
              <a:buChar char="•"/>
            </a:pPr>
            <a:r>
              <a:rPr lang="en-US" sz="2200" dirty="0"/>
              <a:t>Lack of personal identification</a:t>
            </a:r>
          </a:p>
          <a:p>
            <a:pPr marL="342900" indent="-342900">
              <a:buFont typeface="Arial" charset="0"/>
              <a:buChar char="•"/>
            </a:pPr>
            <a:r>
              <a:rPr lang="en-US" sz="2200" dirty="0"/>
              <a:t>Frequent substance use</a:t>
            </a:r>
          </a:p>
          <a:p>
            <a:pPr marL="342900" indent="-342900">
              <a:buFont typeface="Arial" charset="0"/>
              <a:buChar char="•"/>
            </a:pPr>
            <a:r>
              <a:rPr lang="en-US" sz="2200" dirty="0"/>
              <a:t>History of CPS involvement (foster care, group home)</a:t>
            </a:r>
          </a:p>
          <a:p>
            <a:pPr marL="342900" indent="-342900">
              <a:buFont typeface="Arial" charset="0"/>
              <a:buChar char="•"/>
            </a:pPr>
            <a:r>
              <a:rPr lang="en-US" sz="2200" dirty="0"/>
              <a:t>Frequent missed appointments, unable to follow up</a:t>
            </a:r>
          </a:p>
          <a:p>
            <a:endParaRPr lang="en-US" dirty="0"/>
          </a:p>
        </p:txBody>
      </p:sp>
      <p:sp>
        <p:nvSpPr>
          <p:cNvPr id="5" name="Rectangle 4"/>
          <p:cNvSpPr/>
          <p:nvPr/>
        </p:nvSpPr>
        <p:spPr>
          <a:xfrm>
            <a:off x="3522937" y="988655"/>
            <a:ext cx="4955203" cy="646331"/>
          </a:xfrm>
          <a:prstGeom prst="rect">
            <a:avLst/>
          </a:prstGeom>
        </p:spPr>
        <p:txBody>
          <a:bodyPr wrap="none">
            <a:spAutoFit/>
          </a:bodyPr>
          <a:lstStyle/>
          <a:p>
            <a:r>
              <a:rPr lang="en-US" sz="3600" i="1" dirty="0">
                <a:solidFill>
                  <a:srgbClr val="007FC5"/>
                </a:solidFill>
                <a:latin typeface="Times New Roman" charset="0"/>
                <a:ea typeface="Times New Roman" charset="0"/>
                <a:cs typeface="Times New Roman" charset="0"/>
              </a:rPr>
              <a:t> </a:t>
            </a:r>
            <a:r>
              <a:rPr lang="en-US" sz="3600" i="1" u="sng" dirty="0">
                <a:solidFill>
                  <a:srgbClr val="007FC5"/>
                </a:solidFill>
                <a:latin typeface="Times New Roman" charset="0"/>
                <a:ea typeface="Times New Roman" charset="0"/>
                <a:cs typeface="Times New Roman" charset="0"/>
              </a:rPr>
              <a:t>Social History </a:t>
            </a:r>
            <a:r>
              <a:rPr lang="en-US" sz="3600" i="1" dirty="0">
                <a:solidFill>
                  <a:srgbClr val="007FC5"/>
                </a:solidFill>
                <a:latin typeface="Times New Roman" charset="0"/>
                <a:ea typeface="Times New Roman" charset="0"/>
                <a:cs typeface="Times New Roman" charset="0"/>
              </a:rPr>
              <a:t>Red Flags</a:t>
            </a:r>
          </a:p>
        </p:txBody>
      </p:sp>
    </p:spTree>
    <p:extLst>
      <p:ext uri="{BB962C8B-B14F-4D97-AF65-F5344CB8AC3E}">
        <p14:creationId xmlns:p14="http://schemas.microsoft.com/office/powerpoint/2010/main" val="186736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6"/>
                </a:solidFill>
              </a:rPr>
              <a:t>Assessment</a:t>
            </a:r>
            <a:r>
              <a:rPr lang="en-US" dirty="0"/>
              <a:t>: Potential indicators of CSEC in medical setting:</a:t>
            </a:r>
            <a:endParaRPr lang="en-US" dirty="0">
              <a:solidFill>
                <a:srgbClr val="E2751D"/>
              </a:solidFill>
            </a:endParaRPr>
          </a:p>
        </p:txBody>
      </p:sp>
      <p:sp>
        <p:nvSpPr>
          <p:cNvPr id="8" name="Content Placeholder 7"/>
          <p:cNvSpPr>
            <a:spLocks noGrp="1"/>
          </p:cNvSpPr>
          <p:nvPr>
            <p:ph sz="half" idx="1"/>
          </p:nvPr>
        </p:nvSpPr>
        <p:spPr>
          <a:xfrm>
            <a:off x="3650200" y="1115424"/>
            <a:ext cx="3474720" cy="5120640"/>
          </a:xfrm>
        </p:spPr>
        <p:txBody>
          <a:bodyPr>
            <a:normAutofit/>
          </a:bodyPr>
          <a:lstStyle/>
          <a:p>
            <a:r>
              <a:rPr lang="en-US" dirty="0"/>
              <a:t>Tattoos (sexually explicit, of man’s name, gang affiliation)</a:t>
            </a:r>
          </a:p>
          <a:p>
            <a:r>
              <a:rPr lang="en-US" dirty="0"/>
              <a:t>Reluctance to talk about a particular tattoo</a:t>
            </a:r>
          </a:p>
          <a:p>
            <a:r>
              <a:rPr lang="en-US" dirty="0"/>
              <a:t>Withdrawn, fearful </a:t>
            </a:r>
          </a:p>
          <a:p>
            <a:r>
              <a:rPr lang="en-US" dirty="0"/>
              <a:t>Signs of substance misuse </a:t>
            </a:r>
          </a:p>
          <a:p>
            <a:r>
              <a:rPr lang="en-US" dirty="0"/>
              <a:t>Expensive items, clothing, hotel keys </a:t>
            </a:r>
          </a:p>
          <a:p>
            <a:pPr marL="0" indent="0">
              <a:buNone/>
            </a:pPr>
            <a:endParaRPr lang="en-US" dirty="0"/>
          </a:p>
        </p:txBody>
      </p:sp>
      <p:sp>
        <p:nvSpPr>
          <p:cNvPr id="9" name="Content Placeholder 8"/>
          <p:cNvSpPr>
            <a:spLocks noGrp="1"/>
          </p:cNvSpPr>
          <p:nvPr>
            <p:ph sz="half" idx="2"/>
          </p:nvPr>
        </p:nvSpPr>
        <p:spPr>
          <a:xfrm>
            <a:off x="7789092" y="1225435"/>
            <a:ext cx="3474720" cy="5120640"/>
          </a:xfrm>
        </p:spPr>
        <p:txBody>
          <a:bodyPr>
            <a:normAutofit/>
          </a:bodyPr>
          <a:lstStyle/>
          <a:p>
            <a:r>
              <a:rPr lang="en-US" dirty="0"/>
              <a:t>Poor dentition </a:t>
            </a:r>
          </a:p>
          <a:p>
            <a:r>
              <a:rPr lang="en-US" dirty="0"/>
              <a:t>Presence of multiple cell phones</a:t>
            </a:r>
          </a:p>
          <a:p>
            <a:r>
              <a:rPr lang="en-US" dirty="0"/>
              <a:t>Fearful attachment to their cell phone</a:t>
            </a:r>
          </a:p>
          <a:p>
            <a:r>
              <a:rPr lang="en-US" dirty="0"/>
              <a:t>Large amounts of cash</a:t>
            </a:r>
          </a:p>
          <a:p>
            <a:r>
              <a:rPr lang="en-US" dirty="0"/>
              <a:t>Unusual bruises or burn marks</a:t>
            </a:r>
          </a:p>
          <a:p>
            <a:endParaRPr lang="en-US" dirty="0"/>
          </a:p>
          <a:p>
            <a:pPr marL="0" indent="0">
              <a:buNone/>
            </a:pPr>
            <a:endParaRPr lang="en-US" dirty="0"/>
          </a:p>
        </p:txBody>
      </p:sp>
      <p:sp>
        <p:nvSpPr>
          <p:cNvPr id="5" name="Rectangle 4"/>
          <p:cNvSpPr/>
          <p:nvPr/>
        </p:nvSpPr>
        <p:spPr>
          <a:xfrm>
            <a:off x="3522937" y="988655"/>
            <a:ext cx="5057795" cy="646331"/>
          </a:xfrm>
          <a:prstGeom prst="rect">
            <a:avLst/>
          </a:prstGeom>
        </p:spPr>
        <p:txBody>
          <a:bodyPr wrap="none">
            <a:spAutoFit/>
          </a:bodyPr>
          <a:lstStyle/>
          <a:p>
            <a:r>
              <a:rPr lang="en-US" sz="3600" i="1" u="sng" dirty="0">
                <a:solidFill>
                  <a:srgbClr val="007FC5"/>
                </a:solidFill>
                <a:latin typeface="Times New Roman" charset="0"/>
                <a:ea typeface="Times New Roman" charset="0"/>
                <a:cs typeface="Times New Roman" charset="0"/>
              </a:rPr>
              <a:t> Physical Exam </a:t>
            </a:r>
            <a:r>
              <a:rPr lang="en-US" sz="3600" i="1" dirty="0">
                <a:solidFill>
                  <a:srgbClr val="007FC5"/>
                </a:solidFill>
                <a:latin typeface="Times New Roman" charset="0"/>
                <a:ea typeface="Times New Roman" charset="0"/>
                <a:cs typeface="Times New Roman" charset="0"/>
              </a:rPr>
              <a:t>Red Flags</a:t>
            </a:r>
          </a:p>
        </p:txBody>
      </p:sp>
    </p:spTree>
    <p:extLst>
      <p:ext uri="{BB962C8B-B14F-4D97-AF65-F5344CB8AC3E}">
        <p14:creationId xmlns:p14="http://schemas.microsoft.com/office/powerpoint/2010/main" val="3000856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2919" y="1123837"/>
            <a:ext cx="3157938" cy="4601183"/>
          </a:xfrm>
        </p:spPr>
        <p:txBody>
          <a:bodyPr>
            <a:normAutofit/>
          </a:bodyPr>
          <a:lstStyle/>
          <a:p>
            <a:r>
              <a:rPr lang="en-US" dirty="0"/>
              <a:t>Secondary Goal:</a:t>
            </a:r>
            <a:br>
              <a:rPr lang="en-US" dirty="0"/>
            </a:br>
            <a:r>
              <a:rPr lang="en-US" dirty="0">
                <a:solidFill>
                  <a:schemeClr val="accent5"/>
                </a:solidFill>
              </a:rPr>
              <a:t>Identification</a:t>
            </a:r>
            <a:r>
              <a:rPr lang="en-US" dirty="0"/>
              <a:t> of CSEC in Health Care Setting</a:t>
            </a:r>
          </a:p>
        </p:txBody>
      </p:sp>
      <p:sp>
        <p:nvSpPr>
          <p:cNvPr id="8" name="Content Placeholder 7"/>
          <p:cNvSpPr>
            <a:spLocks noGrp="1"/>
          </p:cNvSpPr>
          <p:nvPr>
            <p:ph idx="1"/>
          </p:nvPr>
        </p:nvSpPr>
        <p:spPr/>
        <p:txBody>
          <a:bodyPr>
            <a:noAutofit/>
          </a:bodyPr>
          <a:lstStyle/>
          <a:p>
            <a:pPr>
              <a:lnSpc>
                <a:spcPct val="120000"/>
              </a:lnSpc>
            </a:pPr>
            <a:endParaRPr lang="en-US" sz="2400" dirty="0" smtClean="0"/>
          </a:p>
          <a:p>
            <a:pPr>
              <a:lnSpc>
                <a:spcPct val="120000"/>
              </a:lnSpc>
            </a:pPr>
            <a:endParaRPr lang="en-US" sz="2400" dirty="0"/>
          </a:p>
          <a:p>
            <a:pPr marL="342900" indent="-342900">
              <a:lnSpc>
                <a:spcPct val="120000"/>
              </a:lnSpc>
              <a:buFont typeface="Arial" charset="0"/>
              <a:buChar char="•"/>
            </a:pPr>
            <a:r>
              <a:rPr lang="en-US" sz="2400" dirty="0" smtClean="0"/>
              <a:t>Youth affected by CSE </a:t>
            </a:r>
            <a:r>
              <a:rPr lang="en-US" sz="2400" dirty="0"/>
              <a:t>rarely identify themselves to health care </a:t>
            </a:r>
            <a:r>
              <a:rPr lang="en-US" sz="2400" dirty="0" smtClean="0"/>
              <a:t>providers</a:t>
            </a:r>
          </a:p>
          <a:p>
            <a:pPr marL="342900" indent="-342900">
              <a:lnSpc>
                <a:spcPct val="120000"/>
              </a:lnSpc>
              <a:buFont typeface="Arial" charset="0"/>
              <a:buChar char="•"/>
            </a:pPr>
            <a:r>
              <a:rPr lang="en-US" sz="2400" dirty="0" smtClean="0"/>
              <a:t>Disclosure </a:t>
            </a:r>
            <a:r>
              <a:rPr lang="en-US" sz="2400" dirty="0"/>
              <a:t>more likely if provider supportive, nonjudgmental, and knowledgeable about abuse and </a:t>
            </a:r>
            <a:r>
              <a:rPr lang="en-US" sz="2400" dirty="0" smtClean="0"/>
              <a:t>violence</a:t>
            </a:r>
          </a:p>
          <a:p>
            <a:pPr marL="342900" indent="-342900">
              <a:lnSpc>
                <a:spcPct val="120000"/>
              </a:lnSpc>
              <a:buFont typeface="Arial" charset="0"/>
              <a:buChar char="•"/>
            </a:pPr>
            <a:r>
              <a:rPr lang="en-US" sz="2400" dirty="0" smtClean="0"/>
              <a:t>Many </a:t>
            </a:r>
            <a:r>
              <a:rPr lang="en-US" sz="2400" dirty="0"/>
              <a:t>adolescent medical settings have incorporated universal identification </a:t>
            </a:r>
            <a:r>
              <a:rPr lang="en-US" sz="2400" dirty="0">
                <a:sym typeface="Wingdings"/>
              </a:rPr>
              <a:t> added  question to existing clinic intake </a:t>
            </a:r>
            <a:r>
              <a:rPr lang="en-US" sz="2400" dirty="0" smtClean="0">
                <a:sym typeface="Wingdings"/>
              </a:rPr>
              <a:t>forms</a:t>
            </a:r>
          </a:p>
          <a:p>
            <a:pPr marL="342900" indent="-342900">
              <a:lnSpc>
                <a:spcPct val="120000"/>
              </a:lnSpc>
              <a:buFont typeface="Arial" charset="0"/>
              <a:buChar char="•"/>
            </a:pPr>
            <a:r>
              <a:rPr lang="en-US" sz="2400" dirty="0" smtClean="0"/>
              <a:t>No </a:t>
            </a:r>
            <a:r>
              <a:rPr lang="en-US" sz="2400" dirty="0"/>
              <a:t>evidence based recommendations for identification tools in the health care setting (some are developing tools</a:t>
            </a:r>
            <a:r>
              <a:rPr lang="en-US" dirty="0"/>
              <a:t>)</a:t>
            </a:r>
          </a:p>
          <a:p>
            <a:endParaRPr lang="en-US" dirty="0"/>
          </a:p>
          <a:p>
            <a:endParaRPr lang="en-US" dirty="0"/>
          </a:p>
          <a:p>
            <a:endParaRPr lang="en-US" dirty="0"/>
          </a:p>
        </p:txBody>
      </p:sp>
      <p:sp>
        <p:nvSpPr>
          <p:cNvPr id="4" name="TextBox 3"/>
          <p:cNvSpPr txBox="1"/>
          <p:nvPr/>
        </p:nvSpPr>
        <p:spPr>
          <a:xfrm>
            <a:off x="9482668" y="5984748"/>
            <a:ext cx="1701800" cy="276999"/>
          </a:xfrm>
          <a:prstGeom prst="rect">
            <a:avLst/>
          </a:prstGeom>
          <a:noFill/>
        </p:spPr>
        <p:txBody>
          <a:bodyPr wrap="square" rtlCol="0">
            <a:spAutoFit/>
          </a:bodyPr>
          <a:lstStyle/>
          <a:p>
            <a:r>
              <a:rPr lang="en-US" sz="1200" dirty="0"/>
              <a:t>Alpert E. et al 2014</a:t>
            </a:r>
          </a:p>
        </p:txBody>
      </p:sp>
    </p:spTree>
    <p:extLst>
      <p:ext uri="{BB962C8B-B14F-4D97-AF65-F5344CB8AC3E}">
        <p14:creationId xmlns:p14="http://schemas.microsoft.com/office/powerpoint/2010/main" val="23971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64" y="1123836"/>
            <a:ext cx="3131965" cy="4601183"/>
          </a:xfrm>
        </p:spPr>
        <p:txBody>
          <a:bodyPr>
            <a:normAutofit/>
          </a:bodyPr>
          <a:lstStyle/>
          <a:p>
            <a:r>
              <a:rPr lang="en-US" dirty="0"/>
              <a:t>Secondary Goal:</a:t>
            </a:r>
            <a:br>
              <a:rPr lang="en-US" dirty="0"/>
            </a:br>
            <a:r>
              <a:rPr lang="en-US" dirty="0">
                <a:solidFill>
                  <a:schemeClr val="accent5"/>
                </a:solidFill>
              </a:rPr>
              <a:t>Identification</a:t>
            </a:r>
            <a:r>
              <a:rPr lang="en-US" dirty="0"/>
              <a:t> of CSEC in Health Care Setting</a:t>
            </a:r>
          </a:p>
        </p:txBody>
      </p:sp>
      <p:sp>
        <p:nvSpPr>
          <p:cNvPr id="3" name="Content Placeholder 2"/>
          <p:cNvSpPr>
            <a:spLocks noGrp="1"/>
          </p:cNvSpPr>
          <p:nvPr>
            <p:ph idx="1"/>
          </p:nvPr>
        </p:nvSpPr>
        <p:spPr>
          <a:xfrm>
            <a:off x="3869268" y="1123836"/>
            <a:ext cx="7315200" cy="5120640"/>
          </a:xfrm>
        </p:spPr>
        <p:txBody>
          <a:bodyPr>
            <a:noAutofit/>
          </a:bodyPr>
          <a:lstStyle/>
          <a:p>
            <a:pPr marL="342900" indent="-342900">
              <a:buFont typeface="Arial" charset="0"/>
              <a:buChar char="•"/>
            </a:pPr>
            <a:r>
              <a:rPr lang="en-US" sz="2200" b="1" dirty="0" smtClean="0"/>
              <a:t>Should </a:t>
            </a:r>
            <a:r>
              <a:rPr lang="en-US" sz="2200" b="1" dirty="0"/>
              <a:t>disclose the limits of confidentiality before asking </a:t>
            </a:r>
            <a:r>
              <a:rPr lang="en-US" sz="2200" b="1" dirty="0" smtClean="0"/>
              <a:t>questions</a:t>
            </a:r>
          </a:p>
          <a:p>
            <a:pPr marL="342900" indent="-342900">
              <a:buFont typeface="Arial" charset="0"/>
              <a:buChar char="•"/>
            </a:pPr>
            <a:endParaRPr lang="en-US" sz="2200" b="1" dirty="0" smtClean="0"/>
          </a:p>
          <a:p>
            <a:pPr marL="342900" indent="-342900">
              <a:buFont typeface="Arial" charset="0"/>
              <a:buChar char="•"/>
            </a:pPr>
            <a:r>
              <a:rPr lang="en-US" sz="2200" dirty="0" smtClean="0"/>
              <a:t>Have </a:t>
            </a:r>
            <a:r>
              <a:rPr lang="en-US" sz="2200" dirty="0"/>
              <a:t>community partners, mental health, and social service referral partners identified </a:t>
            </a:r>
            <a:r>
              <a:rPr lang="en-US" sz="2200" u="sng" dirty="0"/>
              <a:t>before</a:t>
            </a:r>
            <a:r>
              <a:rPr lang="en-US" sz="2200" dirty="0"/>
              <a:t> asking about </a:t>
            </a:r>
            <a:r>
              <a:rPr lang="en-US" sz="2200" dirty="0" smtClean="0"/>
              <a:t>CSEC</a:t>
            </a:r>
          </a:p>
          <a:p>
            <a:pPr marL="342900" indent="-342900">
              <a:buFont typeface="Arial" charset="0"/>
              <a:buChar char="•"/>
            </a:pPr>
            <a:endParaRPr lang="en-US" sz="2200" dirty="0" smtClean="0"/>
          </a:p>
          <a:p>
            <a:pPr marL="342900" indent="-342900">
              <a:buFont typeface="Arial" charset="0"/>
              <a:buChar char="•"/>
            </a:pPr>
            <a:r>
              <a:rPr lang="en-US" sz="2200" dirty="0" smtClean="0"/>
              <a:t>Ask </a:t>
            </a:r>
            <a:r>
              <a:rPr lang="en-US" sz="2200" dirty="0"/>
              <a:t>questions in private setting with patient </a:t>
            </a:r>
            <a:r>
              <a:rPr lang="en-US" sz="2200" dirty="0" smtClean="0"/>
              <a:t>alone</a:t>
            </a:r>
          </a:p>
          <a:p>
            <a:pPr marL="342900" indent="-342900">
              <a:buFont typeface="Arial" charset="0"/>
              <a:buChar char="•"/>
            </a:pPr>
            <a:endParaRPr lang="en-US" sz="2200" dirty="0" smtClean="0"/>
          </a:p>
          <a:p>
            <a:pPr marL="342900" indent="-342900">
              <a:buFont typeface="Arial" charset="0"/>
              <a:buChar char="•"/>
            </a:pPr>
            <a:r>
              <a:rPr lang="en-US" sz="2200" dirty="0" smtClean="0"/>
              <a:t>Refrain </a:t>
            </a:r>
            <a:r>
              <a:rPr lang="en-US" sz="2200" dirty="0"/>
              <a:t>from asking for information that is not pertinent to facilitating disclosure or reporting – avoid </a:t>
            </a:r>
            <a:r>
              <a:rPr lang="en-US" sz="2200" dirty="0" smtClean="0"/>
              <a:t>re-traumatization</a:t>
            </a:r>
          </a:p>
          <a:p>
            <a:pPr marL="342900" indent="-342900">
              <a:buFont typeface="Arial" charset="0"/>
              <a:buChar char="•"/>
            </a:pPr>
            <a:endParaRPr lang="en-US" sz="2200" dirty="0" smtClean="0"/>
          </a:p>
          <a:p>
            <a:pPr marL="342900" indent="-342900">
              <a:buFont typeface="Arial" charset="0"/>
              <a:buChar char="•"/>
            </a:pPr>
            <a:r>
              <a:rPr lang="en-US" sz="2200" dirty="0" smtClean="0"/>
              <a:t>Make </a:t>
            </a:r>
            <a:r>
              <a:rPr lang="en-US" sz="2200" dirty="0"/>
              <a:t>youth aware that he/she not required to answer these questions</a:t>
            </a:r>
          </a:p>
        </p:txBody>
      </p:sp>
      <p:sp>
        <p:nvSpPr>
          <p:cNvPr id="4" name="TextBox 3"/>
          <p:cNvSpPr txBox="1"/>
          <p:nvPr/>
        </p:nvSpPr>
        <p:spPr>
          <a:xfrm>
            <a:off x="6302828" y="6466701"/>
            <a:ext cx="4228497" cy="276999"/>
          </a:xfrm>
          <a:prstGeom prst="rect">
            <a:avLst/>
          </a:prstGeom>
          <a:noFill/>
        </p:spPr>
        <p:txBody>
          <a:bodyPr wrap="square" rtlCol="0">
            <a:spAutoFit/>
          </a:bodyPr>
          <a:lstStyle/>
          <a:p>
            <a:r>
              <a:rPr lang="en-US" sz="1200" dirty="0"/>
              <a:t> Greenbaum </a:t>
            </a:r>
            <a:r>
              <a:rPr lang="en-US" sz="1200" dirty="0" smtClean="0"/>
              <a:t>2015, Alpert </a:t>
            </a:r>
            <a:r>
              <a:rPr lang="en-US" sz="1200" dirty="0"/>
              <a:t>E. et al </a:t>
            </a:r>
            <a:r>
              <a:rPr lang="en-US" sz="1200" dirty="0" smtClean="0"/>
              <a:t>2014, Zimmerman C. 2003</a:t>
            </a:r>
            <a:endParaRPr lang="en-US" sz="1200" dirty="0"/>
          </a:p>
        </p:txBody>
      </p:sp>
    </p:spTree>
    <p:extLst>
      <p:ext uri="{BB962C8B-B14F-4D97-AF65-F5344CB8AC3E}">
        <p14:creationId xmlns:p14="http://schemas.microsoft.com/office/powerpoint/2010/main" val="8068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67912" y="868680"/>
            <a:ext cx="2947482" cy="1045926"/>
          </a:xfrm>
        </p:spPr>
        <p:txBody>
          <a:bodyPr>
            <a:normAutofit/>
          </a:bodyPr>
          <a:lstStyle/>
          <a:p>
            <a:r>
              <a:rPr lang="en-US" sz="4800" dirty="0" smtClean="0">
                <a:solidFill>
                  <a:srgbClr val="007FC5"/>
                </a:solidFill>
              </a:rPr>
              <a:t>Case: Lina</a:t>
            </a:r>
            <a:endParaRPr lang="en-US" sz="4800" dirty="0">
              <a:solidFill>
                <a:srgbClr val="007FC5"/>
              </a:solidFill>
            </a:endParaRPr>
          </a:p>
        </p:txBody>
      </p:sp>
      <p:sp>
        <p:nvSpPr>
          <p:cNvPr id="2" name="Content Placeholder 1"/>
          <p:cNvSpPr>
            <a:spLocks noGrp="1"/>
          </p:cNvSpPr>
          <p:nvPr>
            <p:ph sz="half" idx="2"/>
          </p:nvPr>
        </p:nvSpPr>
        <p:spPr>
          <a:xfrm>
            <a:off x="3867911" y="2220971"/>
            <a:ext cx="6638723" cy="3752306"/>
          </a:xfrm>
        </p:spPr>
        <p:txBody>
          <a:bodyPr anchor="t">
            <a:normAutofit/>
          </a:bodyPr>
          <a:lstStyle/>
          <a:p>
            <a:pPr>
              <a:spcAft>
                <a:spcPts val="600"/>
              </a:spcAft>
            </a:pPr>
            <a:r>
              <a:rPr lang="en-US" sz="2800" dirty="0"/>
              <a:t>What </a:t>
            </a:r>
            <a:r>
              <a:rPr lang="en-US" sz="2800" dirty="0" smtClean="0"/>
              <a:t>questions or concerns </a:t>
            </a:r>
            <a:r>
              <a:rPr lang="en-US" sz="2800" dirty="0"/>
              <a:t>might you have based on what you know of her history</a:t>
            </a:r>
            <a:r>
              <a:rPr lang="en-US" sz="2800" dirty="0" smtClean="0"/>
              <a:t>?</a:t>
            </a:r>
          </a:p>
          <a:p>
            <a:pPr>
              <a:spcAft>
                <a:spcPts val="600"/>
              </a:spcAft>
            </a:pPr>
            <a:r>
              <a:rPr lang="en-US" sz="2800" dirty="0"/>
              <a:t>How would address her friend being in the room with her during the visit</a:t>
            </a:r>
            <a:r>
              <a:rPr lang="en-US" sz="2800" dirty="0" smtClean="0"/>
              <a:t>?</a:t>
            </a:r>
          </a:p>
          <a:p>
            <a:pPr>
              <a:spcAft>
                <a:spcPts val="600"/>
              </a:spcAft>
            </a:pPr>
            <a:r>
              <a:rPr lang="en-US" sz="2800" dirty="0" smtClean="0"/>
              <a:t>How would you approach having her friend leave the room?</a:t>
            </a:r>
            <a:endParaRPr lang="en-US" sz="2800" dirty="0"/>
          </a:p>
          <a:p>
            <a:pPr>
              <a:spcAft>
                <a:spcPts val="600"/>
              </a:spcAft>
            </a:pPr>
            <a:endParaRPr lang="en-US" sz="2800" dirty="0" smtClean="0"/>
          </a:p>
          <a:p>
            <a:endParaRPr lang="en-US" sz="2400" dirty="0"/>
          </a:p>
        </p:txBody>
      </p:sp>
    </p:spTree>
    <p:extLst>
      <p:ext uri="{BB962C8B-B14F-4D97-AF65-F5344CB8AC3E}">
        <p14:creationId xmlns:p14="http://schemas.microsoft.com/office/powerpoint/2010/main" val="354511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00686" y="330962"/>
            <a:ext cx="7886700" cy="1325563"/>
          </a:xfrm>
        </p:spPr>
        <p:txBody>
          <a:bodyPr>
            <a:noAutofit/>
          </a:bodyPr>
          <a:lstStyle/>
          <a:p>
            <a:r>
              <a:rPr lang="en-US" dirty="0">
                <a:solidFill>
                  <a:srgbClr val="007FC5"/>
                </a:solidFill>
              </a:rPr>
              <a:t>Sample questions for CSEC Identification</a:t>
            </a:r>
          </a:p>
        </p:txBody>
      </p:sp>
      <p:sp>
        <p:nvSpPr>
          <p:cNvPr id="11" name="Content Placeholder 10"/>
          <p:cNvSpPr>
            <a:spLocks noGrp="1"/>
          </p:cNvSpPr>
          <p:nvPr>
            <p:ph idx="1"/>
          </p:nvPr>
        </p:nvSpPr>
        <p:spPr>
          <a:xfrm>
            <a:off x="3692978" y="1656525"/>
            <a:ext cx="7886700" cy="4788430"/>
          </a:xfrm>
        </p:spPr>
        <p:txBody>
          <a:bodyPr>
            <a:noAutofit/>
          </a:bodyPr>
          <a:lstStyle/>
          <a:p>
            <a:pPr marL="514350" indent="-514350">
              <a:lnSpc>
                <a:spcPct val="110000"/>
              </a:lnSpc>
              <a:buAutoNum type="arabicPeriod"/>
            </a:pPr>
            <a:r>
              <a:rPr lang="en-US" sz="2200" dirty="0"/>
              <a:t>Has anyone ever asked you to have sex in exchange for something you wanted or needed (money, food, shelter, or other items</a:t>
            </a:r>
            <a:r>
              <a:rPr lang="en-US" sz="2200" dirty="0" smtClean="0"/>
              <a:t>)?</a:t>
            </a:r>
          </a:p>
          <a:p>
            <a:pPr marL="514350" indent="-514350">
              <a:lnSpc>
                <a:spcPct val="110000"/>
              </a:lnSpc>
              <a:buAutoNum type="arabicPeriod"/>
            </a:pPr>
            <a:endParaRPr lang="en-US" sz="2200" dirty="0"/>
          </a:p>
          <a:p>
            <a:pPr marL="514350" indent="-514350">
              <a:lnSpc>
                <a:spcPct val="110000"/>
              </a:lnSpc>
              <a:buAutoNum type="arabicPeriod"/>
            </a:pPr>
            <a:r>
              <a:rPr lang="en-US" sz="2200" dirty="0"/>
              <a:t> Has anyone ever asked you to have sex with another person</a:t>
            </a:r>
            <a:r>
              <a:rPr lang="en-US" sz="2200" dirty="0" smtClean="0"/>
              <a:t>?</a:t>
            </a:r>
          </a:p>
          <a:p>
            <a:pPr marL="514350" indent="-514350">
              <a:lnSpc>
                <a:spcPct val="110000"/>
              </a:lnSpc>
              <a:buAutoNum type="arabicPeriod"/>
            </a:pPr>
            <a:endParaRPr lang="en-US" sz="2200" dirty="0"/>
          </a:p>
          <a:p>
            <a:pPr marL="514350" indent="-514350">
              <a:lnSpc>
                <a:spcPct val="110000"/>
              </a:lnSpc>
              <a:buAutoNum type="arabicPeriod"/>
            </a:pPr>
            <a:r>
              <a:rPr lang="en-US" sz="2200" dirty="0"/>
              <a:t>Has anyone ever taken sexual pictures of you or posted such pictures on the Internet?</a:t>
            </a:r>
          </a:p>
          <a:p>
            <a:pPr marL="514350" indent="-514350">
              <a:buAutoNum type="arabicPeriod"/>
            </a:pPr>
            <a:endParaRPr lang="en-US" dirty="0"/>
          </a:p>
        </p:txBody>
      </p:sp>
      <p:sp>
        <p:nvSpPr>
          <p:cNvPr id="10" name="TextBox 9"/>
          <p:cNvSpPr txBox="1"/>
          <p:nvPr/>
        </p:nvSpPr>
        <p:spPr>
          <a:xfrm>
            <a:off x="5769288" y="6437125"/>
            <a:ext cx="3007555" cy="261610"/>
          </a:xfrm>
          <a:prstGeom prst="rect">
            <a:avLst/>
          </a:prstGeom>
          <a:noFill/>
        </p:spPr>
        <p:txBody>
          <a:bodyPr wrap="none" rtlCol="0">
            <a:spAutoFit/>
          </a:bodyPr>
          <a:lstStyle/>
          <a:p>
            <a:r>
              <a:rPr lang="en-US" sz="1100" dirty="0">
                <a:latin typeface="Arial" charset="0"/>
                <a:ea typeface="Arial" charset="0"/>
                <a:cs typeface="Arial" charset="0"/>
              </a:rPr>
              <a:t>Greenbaum J. et al 2015, Alpert E. et al 2014</a:t>
            </a:r>
          </a:p>
        </p:txBody>
      </p:sp>
    </p:spTree>
    <p:extLst>
      <p:ext uri="{BB962C8B-B14F-4D97-AF65-F5344CB8AC3E}">
        <p14:creationId xmlns:p14="http://schemas.microsoft.com/office/powerpoint/2010/main" val="9719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462" y="179615"/>
            <a:ext cx="3564338" cy="1734672"/>
          </a:xfrm>
        </p:spPr>
        <p:txBody>
          <a:bodyPr/>
          <a:lstStyle/>
          <a:p>
            <a:pPr>
              <a:defRPr/>
            </a:pPr>
            <a:r>
              <a:rPr lang="en-US" dirty="0" smtClean="0">
                <a:solidFill>
                  <a:srgbClr val="007FC5"/>
                </a:solidFill>
              </a:rPr>
              <a:t>Case: </a:t>
            </a:r>
            <a:r>
              <a:rPr lang="en-US" dirty="0">
                <a:solidFill>
                  <a:srgbClr val="007FC5"/>
                </a:solidFill>
                <a:ea typeface="+mj-ea"/>
                <a:cs typeface="+mj-cs"/>
              </a:rPr>
              <a:t>Lina</a:t>
            </a:r>
          </a:p>
        </p:txBody>
      </p:sp>
      <p:sp>
        <p:nvSpPr>
          <p:cNvPr id="4" name="Content Placeholder 3"/>
          <p:cNvSpPr>
            <a:spLocks noGrp="1"/>
          </p:cNvSpPr>
          <p:nvPr>
            <p:ph sz="half" idx="1"/>
          </p:nvPr>
        </p:nvSpPr>
        <p:spPr>
          <a:xfrm>
            <a:off x="6392462" y="2632744"/>
            <a:ext cx="4943195" cy="2820048"/>
          </a:xfrm>
        </p:spPr>
        <p:txBody>
          <a:bodyPr>
            <a:noAutofit/>
          </a:bodyPr>
          <a:lstStyle/>
          <a:p>
            <a:pPr marL="0" indent="0">
              <a:buNone/>
              <a:defRPr/>
            </a:pPr>
            <a:endParaRPr lang="en-US" sz="2400" dirty="0">
              <a:solidFill>
                <a:srgbClr val="FF6600"/>
              </a:solidFill>
              <a:ea typeface="+mn-ea"/>
              <a:cs typeface="+mn-cs"/>
            </a:endParaRPr>
          </a:p>
          <a:p>
            <a:pPr>
              <a:lnSpc>
                <a:spcPct val="110000"/>
              </a:lnSpc>
              <a:defRPr/>
            </a:pPr>
            <a:r>
              <a:rPr lang="en-US" sz="2400" dirty="0"/>
              <a:t>Although Lina didn’t </a:t>
            </a:r>
            <a:r>
              <a:rPr lang="en-US" sz="2400" dirty="0" smtClean="0"/>
              <a:t>disclose that </a:t>
            </a:r>
            <a:r>
              <a:rPr lang="en-US" sz="2400" dirty="0"/>
              <a:t>she was being </a:t>
            </a:r>
            <a:r>
              <a:rPr lang="en-US" sz="2400" dirty="0" smtClean="0"/>
              <a:t>trafficked, </a:t>
            </a:r>
            <a:r>
              <a:rPr lang="en-US" sz="2400" dirty="0"/>
              <a:t>what are some indicators that she may be</a:t>
            </a:r>
            <a:r>
              <a:rPr lang="en-US" sz="2400" dirty="0" smtClean="0"/>
              <a:t>?</a:t>
            </a:r>
            <a:endParaRPr lang="en-US" sz="2400" dirty="0"/>
          </a:p>
          <a:p>
            <a:pPr>
              <a:lnSpc>
                <a:spcPct val="110000"/>
              </a:lnSpc>
              <a:defRPr/>
            </a:pPr>
            <a:r>
              <a:rPr lang="en-US" sz="2400" dirty="0"/>
              <a:t>What are some other health concerns you may have for Lina</a:t>
            </a:r>
            <a:r>
              <a:rPr lang="en-US" sz="2400" dirty="0" smtClean="0"/>
              <a:t>?</a:t>
            </a:r>
            <a:endParaRPr lang="en-US" sz="2400" dirty="0"/>
          </a:p>
          <a:p>
            <a:pPr>
              <a:lnSpc>
                <a:spcPct val="110000"/>
              </a:lnSpc>
              <a:defRPr/>
            </a:pPr>
            <a:r>
              <a:rPr lang="en-US" sz="2400" dirty="0"/>
              <a:t>What can you do for Lina?</a:t>
            </a:r>
            <a:endParaRPr lang="en-US" sz="2400" dirty="0">
              <a:ea typeface="+mn-ea"/>
              <a:cs typeface="+mn-cs"/>
            </a:endParaRPr>
          </a:p>
          <a:p>
            <a:pPr>
              <a:defRPr/>
            </a:pPr>
            <a:endParaRPr lang="en-US" sz="2400" dirty="0">
              <a:solidFill>
                <a:schemeClr val="accent4"/>
              </a:solidFil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480"/>
            <a:ext cx="3869874" cy="5781775"/>
          </a:xfrm>
          <a:prstGeom prst="rect">
            <a:avLst/>
          </a:prstGeom>
        </p:spPr>
      </p:pic>
      <p:sp>
        <p:nvSpPr>
          <p:cNvPr id="7" name="TextBox 6"/>
          <p:cNvSpPr txBox="1"/>
          <p:nvPr/>
        </p:nvSpPr>
        <p:spPr>
          <a:xfrm>
            <a:off x="1175658" y="6207930"/>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36203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733877"/>
            <a:ext cx="7315200" cy="3255264"/>
          </a:xfrm>
        </p:spPr>
        <p:txBody>
          <a:bodyPr/>
          <a:lstStyle/>
          <a:p>
            <a:r>
              <a:rPr lang="en-US" sz="6000" dirty="0"/>
              <a:t>Health Outcomes </a:t>
            </a:r>
            <a:br>
              <a:rPr lang="en-US" sz="6000" dirty="0"/>
            </a:br>
            <a:r>
              <a:rPr lang="en-US" sz="6000" dirty="0"/>
              <a:t>of CSEC</a:t>
            </a:r>
            <a:r>
              <a:rPr lang="en-US" sz="6000" dirty="0">
                <a:solidFill>
                  <a:schemeClr val="accent1"/>
                </a:solidFill>
              </a:rPr>
              <a:t/>
            </a:r>
            <a:br>
              <a:rPr lang="en-US" sz="6000" dirty="0">
                <a:solidFill>
                  <a:schemeClr val="accent1"/>
                </a:solidFill>
              </a:rPr>
            </a:br>
            <a:endParaRPr lang="en-US" dirty="0"/>
          </a:p>
        </p:txBody>
      </p:sp>
    </p:spTree>
    <p:extLst>
      <p:ext uri="{BB962C8B-B14F-4D97-AF65-F5344CB8AC3E}">
        <p14:creationId xmlns:p14="http://schemas.microsoft.com/office/powerpoint/2010/main" val="2864786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0202" y="1349680"/>
            <a:ext cx="2935512" cy="4107692"/>
          </a:xfrm>
        </p:spPr>
        <p:txBody>
          <a:bodyPr>
            <a:normAutofit/>
          </a:bodyPr>
          <a:lstStyle/>
          <a:p>
            <a:r>
              <a:rPr lang="en-US" dirty="0"/>
              <a:t>Physical Health Outcomes of CSEC</a:t>
            </a:r>
          </a:p>
        </p:txBody>
      </p:sp>
      <p:sp>
        <p:nvSpPr>
          <p:cNvPr id="12" name="Content Placeholder 11"/>
          <p:cNvSpPr>
            <a:spLocks noGrp="1"/>
          </p:cNvSpPr>
          <p:nvPr>
            <p:ph idx="1"/>
          </p:nvPr>
        </p:nvSpPr>
        <p:spPr>
          <a:xfrm>
            <a:off x="3709703" y="1168402"/>
            <a:ext cx="8193005" cy="5181599"/>
          </a:xfrm>
        </p:spPr>
        <p:txBody>
          <a:bodyPr>
            <a:noAutofit/>
          </a:bodyPr>
          <a:lstStyle/>
          <a:p>
            <a:pPr marL="342900" indent="-342900">
              <a:buFont typeface="Arial" charset="0"/>
              <a:buChar char="•"/>
            </a:pPr>
            <a:endParaRPr lang="en-US" altLang="en-US" sz="2800" dirty="0"/>
          </a:p>
          <a:p>
            <a:pPr marL="285750" indent="-285750">
              <a:buFont typeface="Arial" charset="0"/>
              <a:buChar char="•"/>
            </a:pPr>
            <a:r>
              <a:rPr lang="en-US" altLang="en-US" sz="2400" dirty="0"/>
              <a:t>Increase risk of STD’s and PID</a:t>
            </a:r>
          </a:p>
          <a:p>
            <a:pPr marL="285750" indent="-285750">
              <a:buFont typeface="Arial" charset="0"/>
              <a:buChar char="•"/>
            </a:pPr>
            <a:r>
              <a:rPr lang="en-US" altLang="en-US" sz="2400" dirty="0"/>
              <a:t>Increase risk of pregnancy</a:t>
            </a:r>
          </a:p>
          <a:p>
            <a:pPr marL="285750" indent="-285750">
              <a:buFont typeface="Arial" charset="0"/>
              <a:buChar char="•"/>
            </a:pPr>
            <a:r>
              <a:rPr lang="en-US" altLang="en-US" sz="2400" dirty="0"/>
              <a:t>Increased risk of uncontrolled asthma or other chronic medical conditions</a:t>
            </a:r>
          </a:p>
          <a:p>
            <a:pPr marL="285750" indent="-285750">
              <a:buFont typeface="Arial" charset="0"/>
              <a:buChar char="•"/>
            </a:pPr>
            <a:r>
              <a:rPr lang="en-US" altLang="en-US" sz="2400" dirty="0"/>
              <a:t>Wound infections</a:t>
            </a:r>
          </a:p>
          <a:p>
            <a:pPr marL="285750" indent="-285750">
              <a:buFont typeface="Arial" charset="0"/>
              <a:buChar char="•"/>
            </a:pPr>
            <a:r>
              <a:rPr lang="en-US" altLang="en-US" sz="2400" dirty="0"/>
              <a:t>Functional deficits from physical injuries</a:t>
            </a:r>
          </a:p>
          <a:p>
            <a:pPr marL="285750" indent="-285750">
              <a:buFont typeface="Arial" charset="0"/>
              <a:buChar char="•"/>
            </a:pPr>
            <a:r>
              <a:rPr lang="en-US" altLang="en-US" sz="2400" dirty="0"/>
              <a:t>Increased risk of chronic disease (HTN, diabetes) </a:t>
            </a:r>
            <a:r>
              <a:rPr lang="en-US" altLang="en-US" sz="2400" dirty="0">
                <a:sym typeface="Wingdings"/>
              </a:rPr>
              <a:t> multiple ACES</a:t>
            </a:r>
          </a:p>
          <a:p>
            <a:pPr marL="285750" indent="-285750">
              <a:buFont typeface="Arial" charset="0"/>
              <a:buChar char="•"/>
            </a:pPr>
            <a:r>
              <a:rPr lang="en-US" altLang="en-US" sz="2400" dirty="0">
                <a:sym typeface="Wingdings"/>
              </a:rPr>
              <a:t>Increased risk of suicide</a:t>
            </a:r>
            <a:endParaRPr lang="en-US" altLang="en-US" sz="2400" dirty="0"/>
          </a:p>
          <a:p>
            <a:endParaRPr lang="en-US" altLang="en-US" dirty="0"/>
          </a:p>
          <a:p>
            <a:endParaRPr lang="en-US" altLang="en-US" dirty="0"/>
          </a:p>
          <a:p>
            <a:endParaRPr lang="en-US" altLang="en-US" dirty="0"/>
          </a:p>
          <a:p>
            <a:endParaRPr lang="en-US" dirty="0"/>
          </a:p>
        </p:txBody>
      </p:sp>
      <p:sp>
        <p:nvSpPr>
          <p:cNvPr id="13" name="TextBox 12"/>
          <p:cNvSpPr txBox="1"/>
          <p:nvPr/>
        </p:nvSpPr>
        <p:spPr>
          <a:xfrm>
            <a:off x="7806205" y="5588001"/>
            <a:ext cx="3918857" cy="276999"/>
          </a:xfrm>
          <a:prstGeom prst="rect">
            <a:avLst/>
          </a:prstGeom>
          <a:noFill/>
        </p:spPr>
        <p:txBody>
          <a:bodyPr wrap="square" rtlCol="0">
            <a:spAutoFit/>
          </a:bodyPr>
          <a:lstStyle/>
          <a:p>
            <a:r>
              <a:rPr lang="en-US" sz="1200" dirty="0"/>
              <a:t>Greenbaum J. et al </a:t>
            </a:r>
            <a:r>
              <a:rPr lang="en-US" sz="1200" dirty="0" smtClean="0"/>
              <a:t>2015, Yates G </a:t>
            </a:r>
            <a:r>
              <a:rPr lang="en-US" sz="1200" dirty="0"/>
              <a:t>et al. </a:t>
            </a:r>
            <a:r>
              <a:rPr lang="en-US" sz="1200" dirty="0" smtClean="0"/>
              <a:t>1991 </a:t>
            </a:r>
            <a:endParaRPr lang="en-US" sz="1200" dirty="0"/>
          </a:p>
        </p:txBody>
      </p:sp>
    </p:spTree>
    <p:extLst>
      <p:ext uri="{BB962C8B-B14F-4D97-AF65-F5344CB8AC3E}">
        <p14:creationId xmlns:p14="http://schemas.microsoft.com/office/powerpoint/2010/main" val="1801390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39" y="1276124"/>
            <a:ext cx="2496457" cy="4268333"/>
          </a:xfrm>
        </p:spPr>
        <p:txBody>
          <a:bodyPr>
            <a:normAutofit/>
          </a:bodyPr>
          <a:lstStyle/>
          <a:p>
            <a:r>
              <a:rPr lang="en-US" dirty="0"/>
              <a:t>Mental Health Outcomes</a:t>
            </a:r>
          </a:p>
        </p:txBody>
      </p:sp>
      <p:sp>
        <p:nvSpPr>
          <p:cNvPr id="3" name="Content Placeholder 2"/>
          <p:cNvSpPr>
            <a:spLocks noGrp="1"/>
          </p:cNvSpPr>
          <p:nvPr>
            <p:ph idx="4294967295"/>
          </p:nvPr>
        </p:nvSpPr>
        <p:spPr>
          <a:xfrm>
            <a:off x="3670367" y="1018494"/>
            <a:ext cx="7467600" cy="4525963"/>
          </a:xfrm>
          <a:prstGeom prst="rect">
            <a:avLst/>
          </a:prstGeom>
        </p:spPr>
        <p:txBody>
          <a:bodyPr>
            <a:normAutofit/>
          </a:bodyPr>
          <a:lstStyle/>
          <a:p>
            <a:pPr>
              <a:buFont typeface="Arial" charset="0"/>
              <a:buChar char="•"/>
            </a:pPr>
            <a:r>
              <a:rPr lang="en-US" sz="2800" dirty="0" smtClean="0"/>
              <a:t>Chronic Effects of Complex Trauma</a:t>
            </a:r>
            <a:endParaRPr lang="en-US" sz="2800" b="0" dirty="0"/>
          </a:p>
          <a:p>
            <a:pPr lvl="1">
              <a:spcBef>
                <a:spcPts val="600"/>
              </a:spcBef>
              <a:spcAft>
                <a:spcPts val="600"/>
              </a:spcAft>
              <a:buFont typeface="Arial" charset="0"/>
              <a:buChar char="•"/>
            </a:pPr>
            <a:r>
              <a:rPr lang="en-US" sz="2400" b="0" dirty="0"/>
              <a:t>Severe Depression</a:t>
            </a:r>
          </a:p>
          <a:p>
            <a:pPr lvl="1">
              <a:buFont typeface="Arial" charset="0"/>
              <a:buChar char="•"/>
            </a:pPr>
            <a:r>
              <a:rPr lang="en-US" sz="2400" b="0" dirty="0"/>
              <a:t>Anxiety disorders/PTSD</a:t>
            </a:r>
          </a:p>
          <a:p>
            <a:pPr lvl="1">
              <a:buFont typeface="Arial" charset="0"/>
              <a:buChar char="•"/>
            </a:pPr>
            <a:r>
              <a:rPr lang="en-US" sz="2400" b="0" dirty="0"/>
              <a:t>Memory Loss</a:t>
            </a:r>
          </a:p>
          <a:p>
            <a:pPr lvl="1">
              <a:buFont typeface="Arial" charset="0"/>
              <a:buChar char="•"/>
            </a:pPr>
            <a:r>
              <a:rPr lang="en-US" sz="2400" b="0" dirty="0"/>
              <a:t>Severe Dissociation</a:t>
            </a:r>
          </a:p>
          <a:p>
            <a:pPr lvl="1">
              <a:buFont typeface="Arial" charset="0"/>
              <a:buChar char="•"/>
            </a:pPr>
            <a:r>
              <a:rPr lang="en-US" sz="2400" dirty="0">
                <a:sym typeface="Wingdings" pitchFamily="2" charset="2"/>
              </a:rPr>
              <a:t>Heavy use of alcohol and illicit and/or Rx </a:t>
            </a:r>
            <a:r>
              <a:rPr lang="en-US" sz="2400" dirty="0" smtClean="0">
                <a:sym typeface="Wingdings" pitchFamily="2" charset="2"/>
              </a:rPr>
              <a:t>drugs</a:t>
            </a:r>
            <a:endParaRPr lang="en-US" sz="2400" b="0" dirty="0">
              <a:sym typeface="Wingdings" pitchFamily="2" charset="2"/>
            </a:endParaRPr>
          </a:p>
        </p:txBody>
      </p:sp>
    </p:spTree>
    <p:extLst>
      <p:ext uri="{BB962C8B-B14F-4D97-AF65-F5344CB8AC3E}">
        <p14:creationId xmlns:p14="http://schemas.microsoft.com/office/powerpoint/2010/main" val="21259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a:xfrm>
            <a:off x="4149724" y="302023"/>
            <a:ext cx="8042276" cy="1336956"/>
          </a:xfrm>
        </p:spPr>
        <p:txBody>
          <a:bodyPr/>
          <a:lstStyle/>
          <a:p>
            <a:r>
              <a:rPr lang="en-US" dirty="0" smtClean="0">
                <a:solidFill>
                  <a:srgbClr val="007FC5"/>
                </a:solidFill>
              </a:rPr>
              <a:t>Case: Lina</a:t>
            </a:r>
            <a:endParaRPr lang="en-US" dirty="0">
              <a:solidFill>
                <a:srgbClr val="007FC5"/>
              </a:solidFill>
            </a:endParaRPr>
          </a:p>
        </p:txBody>
      </p:sp>
      <p:sp>
        <p:nvSpPr>
          <p:cNvPr id="6" name="Content Placeholder 5"/>
          <p:cNvSpPr>
            <a:spLocks noGrp="1"/>
          </p:cNvSpPr>
          <p:nvPr>
            <p:ph sz="half" idx="1"/>
          </p:nvPr>
        </p:nvSpPr>
        <p:spPr>
          <a:xfrm>
            <a:off x="4149724" y="1774782"/>
            <a:ext cx="6190796" cy="4343400"/>
          </a:xfrm>
        </p:spPr>
        <p:txBody>
          <a:bodyPr rtlCol="0">
            <a:noAutofit/>
          </a:bodyPr>
          <a:lstStyle/>
          <a:p>
            <a:pPr>
              <a:buFontTx/>
              <a:buChar char="•"/>
              <a:defRPr/>
            </a:pPr>
            <a:r>
              <a:rPr lang="en-US" sz="2200" dirty="0"/>
              <a:t>After more discussion to get to know Lina, she allows you to perform a physical exam. </a:t>
            </a:r>
          </a:p>
          <a:p>
            <a:pPr>
              <a:buFont typeface="Arial"/>
              <a:buChar char="•"/>
              <a:defRPr/>
            </a:pPr>
            <a:r>
              <a:rPr lang="en-US" sz="2200" dirty="0"/>
              <a:t>You determine that she needs to be treated for gonorrhea and chlamydia and give her the medications in clinic</a:t>
            </a:r>
          </a:p>
          <a:p>
            <a:pPr>
              <a:buFont typeface="Arial"/>
              <a:buChar char="•"/>
              <a:defRPr/>
            </a:pPr>
            <a:r>
              <a:rPr lang="en-US" sz="2200" dirty="0"/>
              <a:t>You discuss birth control and Lina says that she wants to be on a method that “no one will  know about” and wants to try the </a:t>
            </a:r>
            <a:r>
              <a:rPr lang="en-US" sz="2200" dirty="0"/>
              <a:t>N</a:t>
            </a:r>
            <a:r>
              <a:rPr lang="en-US" sz="2200" dirty="0" smtClean="0"/>
              <a:t>uva</a:t>
            </a:r>
            <a:r>
              <a:rPr lang="en-US" sz="2200" dirty="0" smtClean="0"/>
              <a:t> </a:t>
            </a:r>
            <a:r>
              <a:rPr lang="en-US" sz="2200" dirty="0" smtClean="0"/>
              <a:t>ring </a:t>
            </a:r>
            <a:r>
              <a:rPr lang="en-US" sz="2200" dirty="0"/>
              <a:t>today</a:t>
            </a:r>
          </a:p>
          <a:p>
            <a:pPr>
              <a:buFont typeface="Arial"/>
              <a:buChar char="•"/>
              <a:defRPr/>
            </a:pPr>
            <a:r>
              <a:rPr lang="en-US" sz="2200" dirty="0"/>
              <a:t>You counsel Lina that she cannot have sex for 1 week to allow the infections to heal</a:t>
            </a:r>
          </a:p>
          <a:p>
            <a:pPr>
              <a:buFont typeface="Arial"/>
              <a:buChar char="•"/>
              <a:defRPr/>
            </a:pPr>
            <a:r>
              <a:rPr lang="en-US" sz="2200" dirty="0"/>
              <a:t>Lina looks at you very worried and says: </a:t>
            </a:r>
            <a:r>
              <a:rPr lang="en-US" sz="2200" b="1" dirty="0"/>
              <a:t>“Can you write that on a prescription?”</a:t>
            </a:r>
          </a:p>
          <a:p>
            <a:pPr>
              <a:buFont typeface="Arial"/>
              <a:buChar char="•"/>
              <a:defRPr/>
            </a:pPr>
            <a:endParaRPr lang="en-US" sz="2200" b="1" dirty="0"/>
          </a:p>
        </p:txBody>
      </p:sp>
      <p:sp>
        <p:nvSpPr>
          <p:cNvPr id="15364" name="TextBox 1"/>
          <p:cNvSpPr txBox="1">
            <a:spLocks noChangeArrowheads="1"/>
          </p:cNvSpPr>
          <p:nvPr/>
        </p:nvSpPr>
        <p:spPr bwMode="auto">
          <a:xfrm>
            <a:off x="2073275" y="6118182"/>
            <a:ext cx="177644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r>
              <a:rPr lang="en-US" sz="1100" dirty="0"/>
              <a:t>Photo by theguardian.com</a:t>
            </a:r>
          </a:p>
        </p:txBody>
      </p:sp>
      <p:pic>
        <p:nvPicPr>
          <p:cNvPr id="7" name="Picture 4"/>
          <p:cNvPicPr>
            <a:picLocks noGrp="1" noChangeAspect="1"/>
          </p:cNvPicPr>
          <p:nvPr>
            <p:ph sz="half" idx="2"/>
          </p:nvPr>
        </p:nvPicPr>
        <p:blipFill>
          <a:blip r:embed="rId3">
            <a:extLst>
              <a:ext uri="{28A0092B-C50C-407E-A947-70E740481C1C}">
                <a14:useLocalDpi xmlns:a14="http://schemas.microsoft.com/office/drawing/2010/main" val="0"/>
              </a:ext>
            </a:extLst>
          </a:blip>
          <a:srcRect l="20582" r="20582"/>
          <a:stretch>
            <a:fillRect/>
          </a:stretch>
        </p:blipFill>
        <p:spPr bwMode="auto">
          <a:xfrm>
            <a:off x="-14516" y="644027"/>
            <a:ext cx="3706949" cy="546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89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Providing </a:t>
            </a:r>
            <a:r>
              <a:rPr lang="en-US" dirty="0" smtClean="0"/>
              <a:t>Medical </a:t>
            </a:r>
            <a:r>
              <a:rPr lang="en-US" dirty="0"/>
              <a:t>C</a:t>
            </a:r>
            <a:r>
              <a:rPr lang="en-US" dirty="0" smtClean="0"/>
              <a:t>are </a:t>
            </a:r>
            <a:r>
              <a:rPr lang="en-US" dirty="0"/>
              <a:t>for CSEC</a:t>
            </a:r>
          </a:p>
        </p:txBody>
      </p:sp>
      <p:sp>
        <p:nvSpPr>
          <p:cNvPr id="5" name="Content Placeholder 4"/>
          <p:cNvSpPr>
            <a:spLocks noGrp="1"/>
          </p:cNvSpPr>
          <p:nvPr>
            <p:ph idx="1"/>
          </p:nvPr>
        </p:nvSpPr>
        <p:spPr>
          <a:xfrm>
            <a:off x="3869268" y="783771"/>
            <a:ext cx="7315200" cy="5268686"/>
          </a:xfrm>
        </p:spPr>
        <p:txBody>
          <a:bodyPr/>
          <a:lstStyle/>
          <a:p>
            <a:r>
              <a:rPr lang="en-US" sz="2800" b="1" dirty="0"/>
              <a:t>Four major areas of concern:</a:t>
            </a:r>
          </a:p>
          <a:p>
            <a:pPr marL="514350" indent="-514350">
              <a:buAutoNum type="arabicPeriod"/>
            </a:pPr>
            <a:r>
              <a:rPr lang="en-US" sz="2400" dirty="0"/>
              <a:t>Reproductive health </a:t>
            </a:r>
          </a:p>
          <a:p>
            <a:pPr marL="514350" indent="-514350">
              <a:buAutoNum type="arabicPeriod"/>
            </a:pPr>
            <a:r>
              <a:rPr lang="en-US" sz="2400" dirty="0"/>
              <a:t>Physical injuries (wounds, burns, fractures etc.)</a:t>
            </a:r>
          </a:p>
          <a:p>
            <a:pPr marL="514350" indent="-514350">
              <a:buAutoNum type="arabicPeriod"/>
            </a:pPr>
            <a:r>
              <a:rPr lang="en-US" sz="2400" dirty="0"/>
              <a:t>Substance use/abuse</a:t>
            </a:r>
          </a:p>
          <a:p>
            <a:pPr marL="514350" indent="-514350">
              <a:buAutoNum type="arabicPeriod"/>
            </a:pPr>
            <a:r>
              <a:rPr lang="en-US" sz="2400" dirty="0"/>
              <a:t>Mental health (acute crisis, history)</a:t>
            </a:r>
          </a:p>
        </p:txBody>
      </p:sp>
    </p:spTree>
    <p:extLst>
      <p:ext uri="{BB962C8B-B14F-4D97-AF65-F5344CB8AC3E}">
        <p14:creationId xmlns:p14="http://schemas.microsoft.com/office/powerpoint/2010/main" val="13451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400" y="1210923"/>
            <a:ext cx="3245024" cy="4601183"/>
          </a:xfrm>
        </p:spPr>
        <p:txBody>
          <a:bodyPr>
            <a:normAutofit/>
          </a:bodyPr>
          <a:lstStyle/>
          <a:p>
            <a:r>
              <a:rPr lang="en-US" sz="4000" dirty="0"/>
              <a:t>Recommended </a:t>
            </a:r>
            <a:r>
              <a:rPr lang="en-US" sz="4000" dirty="0" smtClean="0"/>
              <a:t>Medical </a:t>
            </a:r>
            <a:r>
              <a:rPr lang="en-US" sz="4000" dirty="0"/>
              <a:t>S</a:t>
            </a:r>
            <a:r>
              <a:rPr lang="en-US" sz="4000" dirty="0" smtClean="0"/>
              <a:t>ervices </a:t>
            </a:r>
            <a:r>
              <a:rPr lang="en-US" sz="4000" dirty="0"/>
              <a:t>for CSEC: Immediate</a:t>
            </a:r>
          </a:p>
        </p:txBody>
      </p:sp>
      <p:sp>
        <p:nvSpPr>
          <p:cNvPr id="3" name="Content Placeholder 2"/>
          <p:cNvSpPr>
            <a:spLocks noGrp="1"/>
          </p:cNvSpPr>
          <p:nvPr>
            <p:ph sz="half" idx="1"/>
          </p:nvPr>
        </p:nvSpPr>
        <p:spPr>
          <a:xfrm>
            <a:off x="3867912" y="3202579"/>
            <a:ext cx="3474720" cy="3018972"/>
          </a:xfrm>
        </p:spPr>
        <p:txBody>
          <a:bodyPr>
            <a:noAutofit/>
          </a:bodyPr>
          <a:lstStyle/>
          <a:p>
            <a:pPr marL="0" indent="0">
              <a:buNone/>
            </a:pPr>
            <a:r>
              <a:rPr lang="en-US" sz="2400" dirty="0">
                <a:solidFill>
                  <a:srgbClr val="007FC5"/>
                </a:solidFill>
              </a:rPr>
              <a:t>General Health</a:t>
            </a:r>
          </a:p>
          <a:p>
            <a:pPr>
              <a:buFontTx/>
              <a:buChar char="•"/>
            </a:pPr>
            <a:r>
              <a:rPr lang="en-US" dirty="0"/>
              <a:t>Assessing and treating acute medical conditions</a:t>
            </a:r>
          </a:p>
          <a:p>
            <a:pPr>
              <a:buFontTx/>
              <a:buChar char="•"/>
            </a:pPr>
            <a:r>
              <a:rPr lang="en-US" dirty="0"/>
              <a:t>Referral to appropriate sexual assault response team* </a:t>
            </a:r>
          </a:p>
          <a:p>
            <a:pPr marL="0" indent="0">
              <a:buNone/>
            </a:pPr>
            <a:endParaRPr lang="en-US" sz="2400" dirty="0">
              <a:solidFill>
                <a:srgbClr val="007FC5"/>
              </a:solidFill>
            </a:endParaRPr>
          </a:p>
          <a:p>
            <a:pPr marL="0" indent="0">
              <a:buNone/>
            </a:pPr>
            <a:r>
              <a:rPr lang="en-US" sz="2400" dirty="0">
                <a:solidFill>
                  <a:srgbClr val="007FC5"/>
                </a:solidFill>
              </a:rPr>
              <a:t>Mental Health</a:t>
            </a:r>
          </a:p>
          <a:p>
            <a:r>
              <a:rPr lang="en-US" dirty="0"/>
              <a:t>Counseling w/ agencies providing CSEC or trauma focused  services</a:t>
            </a:r>
          </a:p>
          <a:p>
            <a:r>
              <a:rPr lang="en-US" dirty="0"/>
              <a:t>Drug/ETOH assessment</a:t>
            </a:r>
          </a:p>
          <a:p>
            <a:pPr lvl="1"/>
            <a:endParaRPr lang="en-US" sz="2000" dirty="0"/>
          </a:p>
          <a:p>
            <a:pPr>
              <a:buFontTx/>
              <a:buChar char="•"/>
            </a:pPr>
            <a:endParaRPr lang="en-US" sz="1200"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marL="0" indent="0">
              <a:buNone/>
            </a:pPr>
            <a:endParaRPr lang="en-US" dirty="0"/>
          </a:p>
        </p:txBody>
      </p:sp>
      <p:sp>
        <p:nvSpPr>
          <p:cNvPr id="5" name="Content Placeholder 4"/>
          <p:cNvSpPr>
            <a:spLocks noGrp="1"/>
          </p:cNvSpPr>
          <p:nvPr>
            <p:ph sz="half" idx="2"/>
          </p:nvPr>
        </p:nvSpPr>
        <p:spPr/>
        <p:txBody>
          <a:bodyPr>
            <a:noAutofit/>
          </a:bodyPr>
          <a:lstStyle/>
          <a:p>
            <a:pPr marL="0" indent="0">
              <a:buNone/>
            </a:pPr>
            <a:r>
              <a:rPr lang="en-US" sz="2400" dirty="0">
                <a:solidFill>
                  <a:srgbClr val="007FC5"/>
                </a:solidFill>
              </a:rPr>
              <a:t>Reproductive Health </a:t>
            </a:r>
          </a:p>
          <a:p>
            <a:pPr>
              <a:buFontTx/>
              <a:buChar char="•"/>
            </a:pPr>
            <a:r>
              <a:rPr lang="en-US" dirty="0"/>
              <a:t>STI screening: GC/CT, HIV, RPR, </a:t>
            </a:r>
            <a:r>
              <a:rPr lang="en-US" dirty="0"/>
              <a:t>HepC</a:t>
            </a:r>
            <a:r>
              <a:rPr lang="en-US" dirty="0"/>
              <a:t>, </a:t>
            </a:r>
          </a:p>
          <a:p>
            <a:pPr>
              <a:buFontTx/>
              <a:buChar char="•"/>
            </a:pPr>
            <a:r>
              <a:rPr lang="en-US" dirty="0"/>
              <a:t>Offer presumptive treatment for STI exposure</a:t>
            </a:r>
          </a:p>
          <a:p>
            <a:pPr>
              <a:buFontTx/>
              <a:buChar char="•"/>
            </a:pPr>
            <a:r>
              <a:rPr lang="en-US" dirty="0"/>
              <a:t>Testing for pregnancy</a:t>
            </a:r>
          </a:p>
          <a:p>
            <a:pPr>
              <a:buFontTx/>
              <a:buChar char="•"/>
            </a:pPr>
            <a:r>
              <a:rPr lang="en-US" dirty="0"/>
              <a:t>Emergency contraception</a:t>
            </a:r>
          </a:p>
          <a:p>
            <a:pPr>
              <a:buFontTx/>
              <a:buChar char="•"/>
            </a:pPr>
            <a:r>
              <a:rPr lang="en-US" dirty="0"/>
              <a:t>HIV PEP if indicated</a:t>
            </a:r>
          </a:p>
          <a:p>
            <a:pPr>
              <a:buFontTx/>
              <a:buChar char="•"/>
            </a:pPr>
            <a:r>
              <a:rPr lang="en-US" dirty="0"/>
              <a:t>Offer full range of contraceptive options </a:t>
            </a:r>
          </a:p>
          <a:p>
            <a:pPr marL="0" indent="0">
              <a:buNone/>
            </a:pPr>
            <a:r>
              <a:rPr lang="en-US" sz="1200" dirty="0"/>
              <a:t>*if indicated </a:t>
            </a:r>
          </a:p>
          <a:p>
            <a:pPr marL="0" indent="0">
              <a:buNone/>
            </a:pPr>
            <a:r>
              <a:rPr lang="en-US" sz="1200" dirty="0"/>
              <a:t> Greenbaum J et al. 2015</a:t>
            </a:r>
          </a:p>
          <a:p>
            <a:pPr marL="0" indent="0">
              <a:buNone/>
            </a:pPr>
            <a:endParaRPr lang="en-US" sz="1200" dirty="0"/>
          </a:p>
        </p:txBody>
      </p:sp>
    </p:spTree>
    <p:extLst>
      <p:ext uri="{BB962C8B-B14F-4D97-AF65-F5344CB8AC3E}">
        <p14:creationId xmlns:p14="http://schemas.microsoft.com/office/powerpoint/2010/main" val="4469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90" y="1123837"/>
            <a:ext cx="3186967" cy="4601183"/>
          </a:xfrm>
        </p:spPr>
        <p:txBody>
          <a:bodyPr>
            <a:normAutofit/>
          </a:bodyPr>
          <a:lstStyle/>
          <a:p>
            <a:r>
              <a:rPr lang="en-US" sz="4000" dirty="0"/>
              <a:t>Recommended medical services for CSEC: Long Term</a:t>
            </a:r>
          </a:p>
        </p:txBody>
      </p:sp>
      <p:sp>
        <p:nvSpPr>
          <p:cNvPr id="3" name="Content Placeholder 2"/>
          <p:cNvSpPr>
            <a:spLocks noGrp="1"/>
          </p:cNvSpPr>
          <p:nvPr>
            <p:ph idx="1"/>
          </p:nvPr>
        </p:nvSpPr>
        <p:spPr>
          <a:xfrm>
            <a:off x="3765550" y="1123837"/>
            <a:ext cx="7886700" cy="5029200"/>
          </a:xfrm>
        </p:spPr>
        <p:txBody>
          <a:bodyPr>
            <a:normAutofit/>
          </a:bodyPr>
          <a:lstStyle/>
          <a:p>
            <a:pPr marL="342900" indent="-342900">
              <a:buFont typeface="Arial" charset="0"/>
              <a:buChar char="•"/>
            </a:pPr>
            <a:r>
              <a:rPr lang="en-US" dirty="0"/>
              <a:t>Primary care – strong ongoing relationship with medical provider</a:t>
            </a:r>
          </a:p>
          <a:p>
            <a:pPr marL="342900" indent="-342900">
              <a:buFont typeface="Arial" charset="0"/>
              <a:buChar char="•"/>
            </a:pPr>
            <a:r>
              <a:rPr lang="en-US" dirty="0"/>
              <a:t>Assessing overall health, nutritional status</a:t>
            </a:r>
          </a:p>
          <a:p>
            <a:pPr marL="342900" indent="-342900">
              <a:buFont typeface="Arial" charset="0"/>
              <a:buChar char="•"/>
            </a:pPr>
            <a:r>
              <a:rPr lang="en-US" dirty="0"/>
              <a:t>HIV Prevention – </a:t>
            </a:r>
            <a:r>
              <a:rPr lang="en-US" dirty="0"/>
              <a:t>PrEP</a:t>
            </a:r>
            <a:r>
              <a:rPr lang="en-US" dirty="0"/>
              <a:t> </a:t>
            </a:r>
          </a:p>
          <a:p>
            <a:pPr marL="342900" indent="-342900">
              <a:buFont typeface="Arial" charset="0"/>
              <a:buChar char="•"/>
            </a:pPr>
            <a:r>
              <a:rPr lang="en-US" dirty="0"/>
              <a:t>Mental health – focus on complex trauma</a:t>
            </a:r>
          </a:p>
          <a:p>
            <a:pPr marL="342900" indent="-342900">
              <a:buFont typeface="Arial" charset="0"/>
              <a:buChar char="•"/>
            </a:pPr>
            <a:r>
              <a:rPr lang="en-US" dirty="0"/>
              <a:t>Violence and abuse screening – screen for intimate partner violence and family violence</a:t>
            </a:r>
          </a:p>
          <a:p>
            <a:pPr marL="342900" indent="-342900">
              <a:buFont typeface="Arial" charset="0"/>
              <a:buChar char="•"/>
            </a:pPr>
            <a:r>
              <a:rPr lang="en-US" dirty="0"/>
              <a:t>Substance abuse screening and treatment</a:t>
            </a:r>
          </a:p>
          <a:p>
            <a:pPr marL="342900" indent="-342900">
              <a:buFont typeface="Arial" charset="0"/>
              <a:buChar char="•"/>
            </a:pPr>
            <a:r>
              <a:rPr lang="en-US" dirty="0"/>
              <a:t>Immunizations (often delayed)</a:t>
            </a:r>
          </a:p>
          <a:p>
            <a:pPr marL="342900" indent="-342900">
              <a:buFont typeface="Arial" charset="0"/>
              <a:buChar char="•"/>
            </a:pPr>
            <a:r>
              <a:rPr lang="en-US" dirty="0"/>
              <a:t>Dental care – focus on care and restoration of oral health</a:t>
            </a:r>
          </a:p>
          <a:p>
            <a:endParaRPr lang="en-US" dirty="0"/>
          </a:p>
        </p:txBody>
      </p:sp>
      <p:sp>
        <p:nvSpPr>
          <p:cNvPr id="4" name="TextBox 3"/>
          <p:cNvSpPr txBox="1"/>
          <p:nvPr/>
        </p:nvSpPr>
        <p:spPr>
          <a:xfrm>
            <a:off x="9403977" y="5463410"/>
            <a:ext cx="1382110" cy="261610"/>
          </a:xfrm>
          <a:prstGeom prst="rect">
            <a:avLst/>
          </a:prstGeom>
          <a:noFill/>
        </p:spPr>
        <p:txBody>
          <a:bodyPr wrap="none" rtlCol="0">
            <a:spAutoFit/>
          </a:bodyPr>
          <a:lstStyle/>
          <a:p>
            <a:r>
              <a:rPr lang="en-US" sz="1100" dirty="0">
                <a:latin typeface="Arial" charset="0"/>
                <a:ea typeface="Arial" charset="0"/>
                <a:cs typeface="Arial" charset="0"/>
              </a:rPr>
              <a:t>Alpert E et al. 2014</a:t>
            </a:r>
          </a:p>
        </p:txBody>
      </p:sp>
    </p:spTree>
    <p:extLst>
      <p:ext uri="{BB962C8B-B14F-4D97-AF65-F5344CB8AC3E}">
        <p14:creationId xmlns:p14="http://schemas.microsoft.com/office/powerpoint/2010/main" val="23445851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CSEC </a:t>
            </a:r>
            <a:r>
              <a:rPr lang="en-US" dirty="0"/>
              <a:t>Needs/Stage in the Lifecycle</a:t>
            </a:r>
          </a:p>
        </p:txBody>
      </p:sp>
      <p:sp>
        <p:nvSpPr>
          <p:cNvPr id="3" name="Content Placeholder 2"/>
          <p:cNvSpPr>
            <a:spLocks noGrp="1"/>
          </p:cNvSpPr>
          <p:nvPr>
            <p:ph idx="4294967295"/>
          </p:nvPr>
        </p:nvSpPr>
        <p:spPr>
          <a:xfrm>
            <a:off x="3897086" y="1199057"/>
            <a:ext cx="7409543" cy="4525963"/>
          </a:xfrm>
          <a:prstGeom prst="rect">
            <a:avLst/>
          </a:prstGeom>
        </p:spPr>
        <p:txBody>
          <a:bodyPr>
            <a:normAutofit/>
          </a:bodyPr>
          <a:lstStyle/>
          <a:p>
            <a:pPr>
              <a:buFont typeface="Arial" pitchFamily="34" charset="0"/>
              <a:buChar char="•"/>
            </a:pPr>
            <a:r>
              <a:rPr lang="en-US" sz="2400" b="1" dirty="0"/>
              <a:t>Acute: </a:t>
            </a:r>
            <a:r>
              <a:rPr lang="en-US" sz="2400" dirty="0"/>
              <a:t>Housing, food, medical and mental health including substance abuse treatment, child care assistance.</a:t>
            </a:r>
          </a:p>
          <a:p>
            <a:pPr>
              <a:buFont typeface="Arial" pitchFamily="34" charset="0"/>
              <a:buChar char="•"/>
            </a:pPr>
            <a:r>
              <a:rPr lang="en-US" sz="2400" b="1" dirty="0"/>
              <a:t>Immediate: </a:t>
            </a:r>
            <a:r>
              <a:rPr lang="en-US" sz="2400" dirty="0"/>
              <a:t>(often requiring case management)  Mental health, safety planning, legal advocacy (T Visa, U Visas)</a:t>
            </a:r>
          </a:p>
          <a:p>
            <a:pPr>
              <a:buFont typeface="Arial" pitchFamily="34" charset="0"/>
              <a:buChar char="•"/>
            </a:pPr>
            <a:r>
              <a:rPr lang="en-US" sz="2400" b="1" dirty="0"/>
              <a:t>Long term: </a:t>
            </a:r>
            <a:r>
              <a:rPr lang="en-US" sz="2400" dirty="0"/>
              <a:t>Employment, education, social supports, addressing chronic medical conditions</a:t>
            </a:r>
          </a:p>
        </p:txBody>
      </p:sp>
    </p:spTree>
    <p:extLst>
      <p:ext uri="{BB962C8B-B14F-4D97-AF65-F5344CB8AC3E}">
        <p14:creationId xmlns:p14="http://schemas.microsoft.com/office/powerpoint/2010/main" val="234035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50" y="3277210"/>
            <a:ext cx="3178103" cy="1143000"/>
          </a:xfrm>
        </p:spPr>
        <p:txBody>
          <a:bodyPr>
            <a:noAutofit/>
          </a:bodyPr>
          <a:lstStyle/>
          <a:p>
            <a:r>
              <a:rPr lang="en-US" dirty="0">
                <a:solidFill>
                  <a:schemeClr val="bg1"/>
                </a:solidFill>
              </a:rPr>
              <a:t>Commercial Sexual Exploitation of </a:t>
            </a:r>
            <a:r>
              <a:rPr lang="en-US" dirty="0" smtClean="0">
                <a:solidFill>
                  <a:schemeClr val="bg1"/>
                </a:solidFill>
              </a:rPr>
              <a:t>Children</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2975749" y="881936"/>
            <a:ext cx="7613469" cy="5323947"/>
          </a:xfrm>
        </p:spPr>
        <p:txBody>
          <a:bodyPr>
            <a:normAutofit/>
          </a:bodyPr>
          <a:lstStyle/>
          <a:p>
            <a:pPr lvl="2">
              <a:lnSpc>
                <a:spcPct val="100000"/>
              </a:lnSpc>
              <a:spcAft>
                <a:spcPts val="850"/>
              </a:spcAft>
              <a:buFont typeface="Arial" panose="020B0604020202020204" pitchFamily="34" charset="0"/>
              <a:buChar char="•"/>
              <a:defRPr/>
            </a:pPr>
            <a:r>
              <a:rPr lang="en-US" sz="2400" dirty="0"/>
              <a:t> Child &lt; 18 </a:t>
            </a:r>
            <a:r>
              <a:rPr lang="en-US" sz="2400" dirty="0" smtClean="0"/>
              <a:t>engaged </a:t>
            </a:r>
            <a:r>
              <a:rPr lang="en-US" sz="2400" dirty="0"/>
              <a:t>for the purpose of sexual servitude, regardless of the absence(s)of coercion, force, fraud, abduction or manipulation. </a:t>
            </a:r>
          </a:p>
          <a:p>
            <a:pPr lvl="4">
              <a:lnSpc>
                <a:spcPct val="100000"/>
              </a:lnSpc>
              <a:spcAft>
                <a:spcPts val="850"/>
              </a:spcAft>
              <a:buFont typeface="Arial" panose="020B0604020202020204" pitchFamily="34" charset="0"/>
              <a:buChar char="•"/>
              <a:defRPr/>
            </a:pPr>
            <a:r>
              <a:rPr lang="en-US" sz="2200" dirty="0"/>
              <a:t> Trafficking Victims Protection Act-TPVA</a:t>
            </a:r>
          </a:p>
          <a:p>
            <a:pPr lvl="2">
              <a:lnSpc>
                <a:spcPct val="100000"/>
              </a:lnSpc>
              <a:spcAft>
                <a:spcPts val="850"/>
              </a:spcAft>
              <a:buFont typeface="Arial" panose="020B0604020202020204" pitchFamily="34" charset="0"/>
              <a:buChar char="•"/>
              <a:defRPr/>
            </a:pPr>
            <a:r>
              <a:rPr lang="en-US" sz="2400" dirty="0"/>
              <a:t> CSEC </a:t>
            </a:r>
            <a:r>
              <a:rPr lang="en-US" sz="2400" dirty="0" smtClean="0"/>
              <a:t>rejects </a:t>
            </a:r>
            <a:r>
              <a:rPr lang="en-US" sz="2400" dirty="0"/>
              <a:t>the term “prostitution”  as it implies a child is responsible for being sexually exploited</a:t>
            </a:r>
          </a:p>
          <a:p>
            <a:pPr lvl="2">
              <a:lnSpc>
                <a:spcPct val="100000"/>
              </a:lnSpc>
              <a:spcAft>
                <a:spcPts val="850"/>
              </a:spcAft>
              <a:buFont typeface="Arial" panose="020B0604020202020204" pitchFamily="34" charset="0"/>
              <a:buChar char="•"/>
              <a:defRPr/>
            </a:pPr>
            <a:r>
              <a:rPr lang="en-US" sz="2400" dirty="0"/>
              <a:t> Children cannot consent to their own abuse</a:t>
            </a:r>
          </a:p>
          <a:p>
            <a:pPr lvl="2">
              <a:lnSpc>
                <a:spcPct val="100000"/>
              </a:lnSpc>
              <a:spcAft>
                <a:spcPts val="850"/>
              </a:spcAft>
              <a:buFont typeface="Arial" panose="020B0604020202020204" pitchFamily="34" charset="0"/>
              <a:buChar char="•"/>
              <a:defRPr/>
            </a:pPr>
            <a:r>
              <a:rPr lang="en-US" sz="2400" dirty="0"/>
              <a:t> CSEC = Child Abuse </a:t>
            </a:r>
          </a:p>
        </p:txBody>
      </p:sp>
    </p:spTree>
    <p:extLst>
      <p:ext uri="{BB962C8B-B14F-4D97-AF65-F5344CB8AC3E}">
        <p14:creationId xmlns:p14="http://schemas.microsoft.com/office/powerpoint/2010/main" val="9579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7912" y="868680"/>
            <a:ext cx="2947482" cy="4601183"/>
          </a:xfrm>
        </p:spPr>
        <p:txBody>
          <a:bodyPr/>
          <a:lstStyle/>
          <a:p>
            <a:pPr>
              <a:defRPr/>
            </a:pPr>
            <a:r>
              <a:rPr lang="en-US" dirty="0">
                <a:solidFill>
                  <a:srgbClr val="2C7C9F"/>
                </a:solidFill>
              </a:rPr>
              <a:t>Lina</a:t>
            </a:r>
          </a:p>
        </p:txBody>
      </p:sp>
      <p:sp>
        <p:nvSpPr>
          <p:cNvPr id="5" name="Content Placeholder 4"/>
          <p:cNvSpPr>
            <a:spLocks noGrp="1"/>
          </p:cNvSpPr>
          <p:nvPr>
            <p:ph sz="half" idx="1"/>
          </p:nvPr>
        </p:nvSpPr>
        <p:spPr>
          <a:xfrm>
            <a:off x="6326003" y="1217022"/>
            <a:ext cx="5096740" cy="4690292"/>
          </a:xfrm>
        </p:spPr>
        <p:txBody>
          <a:bodyPr>
            <a:normAutofit/>
          </a:bodyPr>
          <a:lstStyle/>
          <a:p>
            <a:pPr>
              <a:defRPr/>
            </a:pPr>
            <a:r>
              <a:rPr lang="en-US" dirty="0"/>
              <a:t>When asking more about Lina’s relationship with her girlfriend, she</a:t>
            </a:r>
            <a:r>
              <a:rPr lang="en-US" dirty="0">
                <a:ea typeface="+mn-ea"/>
                <a:cs typeface="+mn-cs"/>
              </a:rPr>
              <a:t> admits  that her </a:t>
            </a:r>
            <a:r>
              <a:rPr lang="en-US" dirty="0"/>
              <a:t>girlfriend</a:t>
            </a:r>
            <a:r>
              <a:rPr lang="en-US" dirty="0">
                <a:ea typeface="+mn-ea"/>
                <a:cs typeface="+mn-cs"/>
              </a:rPr>
              <a:t> asks her to have sex with other men,  and has threatened her if she leaves, but is worried about her risks for STI’s and pregnancy, but doesn’t want to leave her girlfriend.</a:t>
            </a:r>
          </a:p>
          <a:p>
            <a:pPr>
              <a:defRPr/>
            </a:pPr>
            <a:r>
              <a:rPr lang="en-US" dirty="0">
                <a:ea typeface="+mn-ea"/>
                <a:cs typeface="+mn-cs"/>
              </a:rPr>
              <a:t>How would you approach Lina in this situation</a:t>
            </a:r>
            <a:r>
              <a:rPr lang="en-US" dirty="0"/>
              <a:t>?</a:t>
            </a:r>
            <a:endParaRPr lang="en-US" dirty="0">
              <a:ea typeface="+mn-ea"/>
              <a:cs typeface="+mn-cs"/>
            </a:endParaRPr>
          </a:p>
        </p:txBody>
      </p:sp>
      <p:sp>
        <p:nvSpPr>
          <p:cNvPr id="7" name="Title 1"/>
          <p:cNvSpPr txBox="1">
            <a:spLocks/>
          </p:cNvSpPr>
          <p:nvPr/>
        </p:nvSpPr>
        <p:spPr>
          <a:xfrm>
            <a:off x="6392462" y="751115"/>
            <a:ext cx="3564338" cy="1734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a:lstStyle>
          <a:p>
            <a:pPr>
              <a:defRPr/>
            </a:pPr>
            <a:r>
              <a:rPr lang="en-US" dirty="0">
                <a:solidFill>
                  <a:srgbClr val="007FC5"/>
                </a:solidFill>
                <a:ea typeface="+mj-ea"/>
                <a:cs typeface="+mj-cs"/>
              </a:rPr>
              <a:t>Lina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27" y="1618451"/>
            <a:ext cx="5086980" cy="3394420"/>
          </a:xfrm>
          <a:prstGeom prst="rect">
            <a:avLst/>
          </a:prstGeom>
        </p:spPr>
      </p:pic>
      <p:sp>
        <p:nvSpPr>
          <p:cNvPr id="8" name="TextBox 7"/>
          <p:cNvSpPr txBox="1"/>
          <p:nvPr/>
        </p:nvSpPr>
        <p:spPr>
          <a:xfrm>
            <a:off x="3526972" y="5012871"/>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4205201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45C60-08C4-4E9C-9321-4518083B903C}"/>
              </a:ext>
            </a:extLst>
          </p:cNvPr>
          <p:cNvSpPr>
            <a:spLocks noGrp="1"/>
          </p:cNvSpPr>
          <p:nvPr>
            <p:ph type="title"/>
          </p:nvPr>
        </p:nvSpPr>
        <p:spPr>
          <a:xfrm>
            <a:off x="3867912" y="1298449"/>
            <a:ext cx="7315200" cy="2359152"/>
          </a:xfrm>
        </p:spPr>
        <p:txBody>
          <a:bodyPr/>
          <a:lstStyle/>
          <a:p>
            <a:r>
              <a:rPr lang="en-US" dirty="0"/>
              <a:t>Responding to </a:t>
            </a:r>
            <a:r>
              <a:rPr lang="en-US" dirty="0" smtClean="0"/>
              <a:t>CSE Affected Youth</a:t>
            </a:r>
            <a:endParaRPr lang="en-US" dirty="0"/>
          </a:p>
        </p:txBody>
      </p:sp>
    </p:spTree>
    <p:extLst>
      <p:ext uri="{BB962C8B-B14F-4D97-AF65-F5344CB8AC3E}">
        <p14:creationId xmlns:p14="http://schemas.microsoft.com/office/powerpoint/2010/main" val="2858090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91" y="1123837"/>
            <a:ext cx="3143424" cy="4601183"/>
          </a:xfrm>
        </p:spPr>
        <p:txBody>
          <a:bodyPr>
            <a:normAutofit/>
          </a:bodyPr>
          <a:lstStyle/>
          <a:p>
            <a:r>
              <a:rPr lang="en-US" dirty="0"/>
              <a:t>Issues in </a:t>
            </a:r>
            <a:r>
              <a:rPr lang="en-US" dirty="0" smtClean="0"/>
              <a:t>Providing </a:t>
            </a:r>
            <a:r>
              <a:rPr lang="en-US" dirty="0"/>
              <a:t>C</a:t>
            </a:r>
            <a:r>
              <a:rPr lang="en-US" dirty="0" smtClean="0"/>
              <a:t>are CSEC Affected Youth  </a:t>
            </a:r>
            <a:endParaRPr lang="en-US" dirty="0"/>
          </a:p>
        </p:txBody>
      </p:sp>
      <p:sp>
        <p:nvSpPr>
          <p:cNvPr id="3" name="Content Placeholder 2"/>
          <p:cNvSpPr>
            <a:spLocks noGrp="1"/>
          </p:cNvSpPr>
          <p:nvPr>
            <p:ph idx="1"/>
          </p:nvPr>
        </p:nvSpPr>
        <p:spPr/>
        <p:txBody>
          <a:bodyPr>
            <a:normAutofit/>
          </a:bodyPr>
          <a:lstStyle/>
          <a:p>
            <a:r>
              <a:rPr lang="en-US" sz="2400" dirty="0"/>
              <a:t>Lack of evidenced based protocols for the health care provider in caring for CSEC</a:t>
            </a:r>
          </a:p>
          <a:p>
            <a:r>
              <a:rPr lang="en-US" sz="2400" dirty="0"/>
              <a:t>Difficulty in gaining the trust in order to establish care and provide follow up.</a:t>
            </a:r>
          </a:p>
          <a:p>
            <a:r>
              <a:rPr lang="en-US" sz="2400" dirty="0"/>
              <a:t>Barriers in disclosure due to reporting laws (e.g. aware of mandating reporting so patients won’t disclose)</a:t>
            </a:r>
          </a:p>
          <a:p>
            <a:r>
              <a:rPr lang="en-US" sz="2400" dirty="0"/>
              <a:t>Many </a:t>
            </a:r>
            <a:r>
              <a:rPr lang="en-US" sz="2400" dirty="0" smtClean="0"/>
              <a:t>youth </a:t>
            </a:r>
            <a:r>
              <a:rPr lang="en-US" sz="2400" dirty="0"/>
              <a:t>may be involved with </a:t>
            </a:r>
            <a:r>
              <a:rPr lang="en-US" sz="2400" dirty="0" smtClean="0"/>
              <a:t>multiple agencies where care coordination needed (foster </a:t>
            </a:r>
            <a:r>
              <a:rPr lang="en-US" sz="2400" dirty="0"/>
              <a:t>care, housing, drug/mental health treatment,)</a:t>
            </a:r>
          </a:p>
        </p:txBody>
      </p:sp>
    </p:spTree>
    <p:extLst>
      <p:ext uri="{BB962C8B-B14F-4D97-AF65-F5344CB8AC3E}">
        <p14:creationId xmlns:p14="http://schemas.microsoft.com/office/powerpoint/2010/main" val="1623213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a:t>
            </a:r>
          </a:p>
        </p:txBody>
      </p:sp>
      <p:sp>
        <p:nvSpPr>
          <p:cNvPr id="3" name="Content Placeholder 2"/>
          <p:cNvSpPr>
            <a:spLocks noGrp="1"/>
          </p:cNvSpPr>
          <p:nvPr>
            <p:ph idx="1"/>
          </p:nvPr>
        </p:nvSpPr>
        <p:spPr/>
        <p:txBody>
          <a:bodyPr>
            <a:normAutofit/>
          </a:bodyPr>
          <a:lstStyle/>
          <a:p>
            <a:r>
              <a:rPr lang="en-US" sz="2400" i="1" dirty="0"/>
              <a:t>If </a:t>
            </a:r>
            <a:r>
              <a:rPr lang="en-US" sz="2400" i="1" dirty="0" smtClean="0"/>
              <a:t>positive </a:t>
            </a:r>
            <a:r>
              <a:rPr lang="en-US" sz="2400" i="1" dirty="0"/>
              <a:t>disclosure or through assessment, </a:t>
            </a:r>
            <a:r>
              <a:rPr lang="en-US" sz="2400" i="1" dirty="0" smtClean="0"/>
              <a:t>patient is </a:t>
            </a:r>
            <a:r>
              <a:rPr lang="en-US" sz="2400" i="1" dirty="0"/>
              <a:t>high risk for CSEC</a:t>
            </a:r>
            <a:r>
              <a:rPr lang="en-US" sz="2400" dirty="0"/>
              <a:t>:</a:t>
            </a:r>
          </a:p>
          <a:p>
            <a:r>
              <a:rPr lang="en-US" sz="2400" dirty="0"/>
              <a:t> </a:t>
            </a:r>
            <a:r>
              <a:rPr lang="en-US" sz="2400" dirty="0" smtClean="0"/>
              <a:t>	1.  Important </a:t>
            </a:r>
            <a:r>
              <a:rPr lang="en-US" sz="2400" dirty="0"/>
              <a:t>to treat medical concern</a:t>
            </a:r>
            <a:r>
              <a:rPr lang="en-US" sz="2400" dirty="0" smtClean="0"/>
              <a:t>.</a:t>
            </a:r>
            <a:endParaRPr lang="en-US" sz="2400" dirty="0"/>
          </a:p>
          <a:p>
            <a:r>
              <a:rPr lang="en-US" sz="2400" dirty="0" smtClean="0"/>
              <a:t> 	2. Asses </a:t>
            </a:r>
            <a:r>
              <a:rPr lang="en-US" sz="2400" dirty="0"/>
              <a:t>safety of victim and your </a:t>
            </a:r>
            <a:r>
              <a:rPr lang="en-US" sz="2400" dirty="0" smtClean="0"/>
              <a:t>	organization (</a:t>
            </a:r>
            <a:r>
              <a:rPr lang="en-US" sz="2400" dirty="0"/>
              <a:t>safety planning similar to DV)</a:t>
            </a:r>
          </a:p>
          <a:p>
            <a:endParaRPr lang="en-US" sz="2400" dirty="0" smtClean="0"/>
          </a:p>
          <a:p>
            <a:r>
              <a:rPr lang="en-US" sz="2400" b="1" dirty="0" smtClean="0"/>
              <a:t>Key Points:</a:t>
            </a:r>
          </a:p>
          <a:p>
            <a:pPr marL="342900" indent="-342900">
              <a:buFont typeface="Arial" charset="0"/>
              <a:buChar char="•"/>
            </a:pPr>
            <a:r>
              <a:rPr lang="en-US" sz="2400" dirty="0" smtClean="0"/>
              <a:t>Important </a:t>
            </a:r>
            <a:r>
              <a:rPr lang="en-US" sz="2400" dirty="0"/>
              <a:t>to not </a:t>
            </a:r>
            <a:r>
              <a:rPr lang="en-US" sz="2400" dirty="0" smtClean="0"/>
              <a:t>re-traumatize youth, </a:t>
            </a:r>
            <a:r>
              <a:rPr lang="en-US" sz="2400" dirty="0"/>
              <a:t>help establish trust, respect for </a:t>
            </a:r>
            <a:r>
              <a:rPr lang="en-US" sz="2400" dirty="0" smtClean="0"/>
              <a:t>youth’s </a:t>
            </a:r>
            <a:r>
              <a:rPr lang="en-US" sz="2400" dirty="0"/>
              <a:t>choices including going back to trafficker. </a:t>
            </a:r>
          </a:p>
          <a:p>
            <a:pPr marL="342900" indent="-342900">
              <a:buFont typeface="Arial" charset="0"/>
              <a:buChar char="•"/>
            </a:pPr>
            <a:r>
              <a:rPr lang="en-US" sz="2400" dirty="0" smtClean="0"/>
              <a:t>You are not trying to rescue youth </a:t>
            </a:r>
            <a:endParaRPr lang="en-US" dirty="0"/>
          </a:p>
        </p:txBody>
      </p:sp>
    </p:spTree>
    <p:extLst>
      <p:ext uri="{BB962C8B-B14F-4D97-AF65-F5344CB8AC3E}">
        <p14:creationId xmlns:p14="http://schemas.microsoft.com/office/powerpoint/2010/main" val="981239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p:txBody>
          <a:bodyPr/>
          <a:lstStyle/>
          <a:p>
            <a:pPr>
              <a:lnSpc>
                <a:spcPct val="100000"/>
              </a:lnSpc>
            </a:pPr>
            <a:r>
              <a:rPr lang="en-US" sz="2800" dirty="0"/>
              <a:t> Questions to consider</a:t>
            </a:r>
            <a:r>
              <a:rPr lang="en-US" sz="2800" dirty="0" smtClean="0"/>
              <a:t>:</a:t>
            </a:r>
          </a:p>
          <a:p>
            <a:pPr marL="457200" indent="-457200">
              <a:lnSpc>
                <a:spcPct val="100000"/>
              </a:lnSpc>
              <a:buFont typeface="Arial" charset="0"/>
              <a:buChar char="•"/>
            </a:pPr>
            <a:endParaRPr lang="en-US" sz="2800" dirty="0"/>
          </a:p>
          <a:p>
            <a:pPr marL="845820" lvl="1" indent="-342900">
              <a:lnSpc>
                <a:spcPct val="100000"/>
              </a:lnSpc>
              <a:buFont typeface="Arial" charset="0"/>
              <a:buChar char="•"/>
            </a:pPr>
            <a:r>
              <a:rPr lang="en-US" sz="2200" dirty="0"/>
              <a:t>Are you being monitored by anyone?</a:t>
            </a:r>
          </a:p>
          <a:p>
            <a:pPr marL="845820" lvl="1" indent="-342900">
              <a:lnSpc>
                <a:spcPct val="100000"/>
              </a:lnSpc>
              <a:buFont typeface="Arial" charset="0"/>
              <a:buChar char="•"/>
            </a:pPr>
            <a:r>
              <a:rPr lang="en-US" sz="2200" dirty="0"/>
              <a:t>Is that person with you today?</a:t>
            </a:r>
          </a:p>
          <a:p>
            <a:pPr marL="845820" lvl="1" indent="-342900">
              <a:lnSpc>
                <a:spcPct val="100000"/>
              </a:lnSpc>
              <a:buFont typeface="Arial" charset="0"/>
              <a:buChar char="•"/>
            </a:pPr>
            <a:r>
              <a:rPr lang="en-US" sz="2200" dirty="0"/>
              <a:t>What would happen if you leave?</a:t>
            </a:r>
          </a:p>
          <a:p>
            <a:pPr marL="845820" lvl="1" indent="-342900">
              <a:lnSpc>
                <a:spcPct val="100000"/>
              </a:lnSpc>
              <a:buFont typeface="Arial" charset="0"/>
              <a:buChar char="•"/>
            </a:pPr>
            <a:r>
              <a:rPr lang="en-US" sz="2200" dirty="0"/>
              <a:t>Are you or anyone close to you being threatened?</a:t>
            </a:r>
          </a:p>
          <a:p>
            <a:pPr lvl="1">
              <a:buFont typeface="Wingdings" pitchFamily="2" charset="2"/>
              <a:buChar char="§"/>
            </a:pPr>
            <a:endParaRPr lang="en-US" dirty="0"/>
          </a:p>
          <a:p>
            <a:endParaRPr lang="en-US" dirty="0"/>
          </a:p>
        </p:txBody>
      </p:sp>
    </p:spTree>
    <p:extLst>
      <p:ext uri="{BB962C8B-B14F-4D97-AF65-F5344CB8AC3E}">
        <p14:creationId xmlns:p14="http://schemas.microsoft.com/office/powerpoint/2010/main" val="2771596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Guiding P</a:t>
            </a:r>
            <a:r>
              <a:rPr lang="en-US" sz="4000" dirty="0" smtClean="0"/>
              <a:t>rinciples </a:t>
            </a:r>
            <a:r>
              <a:rPr lang="en-US" sz="4000" dirty="0"/>
              <a:t>for P</a:t>
            </a:r>
            <a:r>
              <a:rPr lang="en-US" sz="4000" dirty="0" smtClean="0"/>
              <a:t>roviding </a:t>
            </a:r>
            <a:r>
              <a:rPr lang="en-US" sz="4000" dirty="0"/>
              <a:t>M</a:t>
            </a:r>
            <a:r>
              <a:rPr lang="en-US" sz="4000" dirty="0" smtClean="0"/>
              <a:t>edical </a:t>
            </a:r>
            <a:r>
              <a:rPr lang="en-US" sz="4000" dirty="0"/>
              <a:t>C</a:t>
            </a:r>
            <a:r>
              <a:rPr lang="en-US" sz="4000" dirty="0" smtClean="0"/>
              <a:t>are </a:t>
            </a:r>
            <a:r>
              <a:rPr lang="en-US" sz="4000" dirty="0"/>
              <a:t>for CSEC</a:t>
            </a:r>
          </a:p>
        </p:txBody>
      </p:sp>
      <p:sp>
        <p:nvSpPr>
          <p:cNvPr id="4" name="Content Placeholder 3"/>
          <p:cNvSpPr>
            <a:spLocks noGrp="1"/>
          </p:cNvSpPr>
          <p:nvPr>
            <p:ph idx="1"/>
          </p:nvPr>
        </p:nvSpPr>
        <p:spPr/>
        <p:txBody>
          <a:bodyPr>
            <a:normAutofit/>
          </a:bodyPr>
          <a:lstStyle/>
          <a:p>
            <a:r>
              <a:rPr lang="en-US" sz="2400" b="1" dirty="0" smtClean="0"/>
              <a:t>Key points:</a:t>
            </a:r>
          </a:p>
          <a:p>
            <a:pPr marL="342900" indent="-342900">
              <a:buFont typeface="Arial" charset="0"/>
              <a:buChar char="•"/>
            </a:pPr>
            <a:r>
              <a:rPr lang="en-US" sz="2400" dirty="0" smtClean="0"/>
              <a:t>Health </a:t>
            </a:r>
            <a:r>
              <a:rPr lang="en-US" sz="2400" dirty="0"/>
              <a:t>care providers cannot respond </a:t>
            </a:r>
            <a:r>
              <a:rPr lang="en-US" sz="2400" dirty="0" smtClean="0"/>
              <a:t>alone</a:t>
            </a:r>
            <a:endParaRPr lang="en-US" sz="2400" dirty="0"/>
          </a:p>
          <a:p>
            <a:pPr marL="342900" indent="-342900">
              <a:buFont typeface="Arial" charset="0"/>
              <a:buChar char="•"/>
            </a:pPr>
            <a:r>
              <a:rPr lang="en-US" sz="2400" dirty="0" smtClean="0"/>
              <a:t>Utilize </a:t>
            </a:r>
            <a:r>
              <a:rPr lang="en-US" sz="2400" dirty="0"/>
              <a:t>trauma informed approach for all patients</a:t>
            </a:r>
          </a:p>
          <a:p>
            <a:pPr marL="342900" indent="-342900">
              <a:buFont typeface="Arial" charset="0"/>
              <a:buChar char="•"/>
            </a:pPr>
            <a:r>
              <a:rPr lang="en-US" sz="2400" u="sng" dirty="0"/>
              <a:t>Partner</a:t>
            </a:r>
            <a:r>
              <a:rPr lang="en-US" sz="2400" dirty="0"/>
              <a:t> with community agencies outside of the health sector to provide wraparound services for youth</a:t>
            </a:r>
          </a:p>
          <a:p>
            <a:pPr marL="342900" indent="-342900">
              <a:buFont typeface="Arial" charset="0"/>
              <a:buChar char="•"/>
            </a:pPr>
            <a:r>
              <a:rPr lang="en-US" sz="2400" dirty="0"/>
              <a:t>Utilize health care tools designed to care for CSEC patients</a:t>
            </a:r>
          </a:p>
          <a:p>
            <a:pPr marL="342900" indent="-342900">
              <a:buFont typeface="Arial" charset="0"/>
              <a:buChar char="•"/>
            </a:pPr>
            <a:r>
              <a:rPr lang="en-US" sz="2400" dirty="0"/>
              <a:t>Collaborate and seek support from colleagues within the health sector who have been engaged in anti-trafficking work</a:t>
            </a:r>
          </a:p>
          <a:p>
            <a:endParaRPr lang="en-US" sz="2400" dirty="0"/>
          </a:p>
        </p:txBody>
      </p:sp>
      <p:sp>
        <p:nvSpPr>
          <p:cNvPr id="2" name="TextBox 1"/>
          <p:cNvSpPr txBox="1"/>
          <p:nvPr/>
        </p:nvSpPr>
        <p:spPr>
          <a:xfrm>
            <a:off x="9314544" y="5676971"/>
            <a:ext cx="1640001" cy="307777"/>
          </a:xfrm>
          <a:prstGeom prst="rect">
            <a:avLst/>
          </a:prstGeom>
          <a:noFill/>
        </p:spPr>
        <p:txBody>
          <a:bodyPr wrap="none" rtlCol="0">
            <a:spAutoFit/>
          </a:bodyPr>
          <a:lstStyle/>
          <a:p>
            <a:r>
              <a:rPr lang="en-US" sz="1400" dirty="0"/>
              <a:t>Alpert EJ et al. 2014</a:t>
            </a:r>
          </a:p>
        </p:txBody>
      </p:sp>
    </p:spTree>
    <p:extLst>
      <p:ext uri="{BB962C8B-B14F-4D97-AF65-F5344CB8AC3E}">
        <p14:creationId xmlns:p14="http://schemas.microsoft.com/office/powerpoint/2010/main" val="19645967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spcBef>
                <a:spcPts val="600"/>
              </a:spcBef>
            </a:pPr>
            <a:r>
              <a:rPr lang="en-US" dirty="0" smtClean="0">
                <a:solidFill>
                  <a:schemeClr val="bg1"/>
                </a:solidFill>
              </a:rPr>
              <a:t>Guiding Principles:</a:t>
            </a:r>
            <a:br>
              <a:rPr lang="en-US" dirty="0" smtClean="0">
                <a:solidFill>
                  <a:schemeClr val="bg1"/>
                </a:solidFill>
              </a:rPr>
            </a:br>
            <a:r>
              <a:rPr lang="en-US" dirty="0" smtClean="0">
                <a:solidFill>
                  <a:schemeClr val="bg1"/>
                </a:solidFill>
              </a:rPr>
              <a:t>Trauma </a:t>
            </a:r>
            <a:r>
              <a:rPr lang="en-US" dirty="0">
                <a:solidFill>
                  <a:schemeClr val="bg1"/>
                </a:solidFill>
              </a:rPr>
              <a:t>Informed Care</a:t>
            </a:r>
          </a:p>
        </p:txBody>
      </p:sp>
      <p:sp>
        <p:nvSpPr>
          <p:cNvPr id="8" name="Content Placeholder 7"/>
          <p:cNvSpPr>
            <a:spLocks noGrp="1"/>
          </p:cNvSpPr>
          <p:nvPr>
            <p:ph idx="1"/>
          </p:nvPr>
        </p:nvSpPr>
        <p:spPr/>
        <p:txBody>
          <a:bodyPr/>
          <a:lstStyle/>
          <a:p>
            <a:endParaRPr lang="en-US" dirty="0"/>
          </a:p>
          <a:p>
            <a:pPr>
              <a:lnSpc>
                <a:spcPct val="150000"/>
              </a:lnSpc>
            </a:pPr>
            <a:r>
              <a:rPr lang="en-US" sz="2400" dirty="0"/>
              <a:t>Trauma-informed care is a </a:t>
            </a:r>
            <a:r>
              <a:rPr lang="en-US" sz="2400" b="1" dirty="0"/>
              <a:t>strength-based framework</a:t>
            </a:r>
            <a:r>
              <a:rPr lang="en-US" sz="2400" dirty="0"/>
              <a:t> that incorporates acknowledgement of the prevalence and impact of traumatic events into clinical practice, placing an emphasis on instilling in the patient a sense of safety, agency, and reclamation of control and </a:t>
            </a:r>
            <a:r>
              <a:rPr lang="en-US" sz="2400" b="1" dirty="0"/>
              <a:t>autonomy over one’s life and decisions</a:t>
            </a:r>
            <a:r>
              <a:rPr lang="en-US" sz="2400" dirty="0"/>
              <a:t>.</a:t>
            </a:r>
          </a:p>
          <a:p>
            <a:endParaRPr lang="en-US" dirty="0"/>
          </a:p>
        </p:txBody>
      </p:sp>
    </p:spTree>
    <p:extLst>
      <p:ext uri="{BB962C8B-B14F-4D97-AF65-F5344CB8AC3E}">
        <p14:creationId xmlns:p14="http://schemas.microsoft.com/office/powerpoint/2010/main" val="2412647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The Goal of Trauma Informed Medical Care</a:t>
            </a:r>
          </a:p>
        </p:txBody>
      </p:sp>
      <p:sp>
        <p:nvSpPr>
          <p:cNvPr id="3" name="Content Placeholder 2"/>
          <p:cNvSpPr>
            <a:spLocks noGrp="1"/>
          </p:cNvSpPr>
          <p:nvPr>
            <p:ph idx="1"/>
          </p:nvPr>
        </p:nvSpPr>
        <p:spPr>
          <a:xfrm>
            <a:off x="3898297" y="2807649"/>
            <a:ext cx="7315200" cy="3251200"/>
          </a:xfrm>
        </p:spPr>
        <p:txBody>
          <a:bodyPr>
            <a:noAutofit/>
          </a:bodyPr>
          <a:lstStyle/>
          <a:p>
            <a:pPr marL="514350" indent="-514350">
              <a:lnSpc>
                <a:spcPct val="100000"/>
              </a:lnSpc>
              <a:buAutoNum type="arabicPeriod"/>
            </a:pPr>
            <a:r>
              <a:rPr lang="en-US" sz="2400" dirty="0"/>
              <a:t>Reduce re-traumatization</a:t>
            </a:r>
          </a:p>
          <a:p>
            <a:pPr marL="514350" indent="-514350">
              <a:lnSpc>
                <a:spcPct val="100000"/>
              </a:lnSpc>
              <a:buAutoNum type="arabicPeriod"/>
            </a:pPr>
            <a:r>
              <a:rPr lang="en-US" sz="2400" dirty="0"/>
              <a:t>Highlight survivor strengths and resilience </a:t>
            </a:r>
          </a:p>
          <a:p>
            <a:pPr marL="514350" indent="-514350">
              <a:lnSpc>
                <a:spcPct val="100000"/>
              </a:lnSpc>
              <a:buFont typeface="Arial" panose="020B0604020202020204" pitchFamily="34" charset="0"/>
              <a:buAutoNum type="arabicPeriod"/>
            </a:pPr>
            <a:r>
              <a:rPr lang="en-US" sz="2400" dirty="0"/>
              <a:t>Promote healing and recovery</a:t>
            </a:r>
          </a:p>
          <a:p>
            <a:pPr marL="514350" indent="-514350">
              <a:lnSpc>
                <a:spcPct val="100000"/>
              </a:lnSpc>
              <a:buFont typeface="Arial" panose="020B0604020202020204" pitchFamily="34" charset="0"/>
              <a:buAutoNum type="arabicPeriod"/>
            </a:pPr>
            <a:r>
              <a:rPr lang="en-US" sz="2400" dirty="0"/>
              <a:t>Support the development of healthy short- and long-term coping mechanisms. </a:t>
            </a:r>
          </a:p>
          <a:p>
            <a:pPr marL="514350" indent="-514350">
              <a:lnSpc>
                <a:spcPct val="100000"/>
              </a:lnSpc>
              <a:buFont typeface="Arial" panose="020B0604020202020204" pitchFamily="34" charset="0"/>
              <a:buAutoNum type="arabicPeriod"/>
            </a:pPr>
            <a:endParaRPr lang="en-US" sz="2400" dirty="0"/>
          </a:p>
          <a:p>
            <a:pPr algn="r">
              <a:lnSpc>
                <a:spcPct val="100000"/>
              </a:lnSpc>
            </a:pPr>
            <a:endParaRPr lang="en-US" sz="1200" dirty="0" smtClean="0"/>
          </a:p>
          <a:p>
            <a:pPr algn="r">
              <a:lnSpc>
                <a:spcPct val="100000"/>
              </a:lnSpc>
            </a:pPr>
            <a:r>
              <a:rPr lang="en-US" sz="1200" dirty="0" smtClean="0"/>
              <a:t>Alpert </a:t>
            </a:r>
            <a:r>
              <a:rPr lang="en-US" sz="1200" dirty="0"/>
              <a:t>EJ et al. 2014</a:t>
            </a:r>
          </a:p>
          <a:p>
            <a:pPr marL="514350" indent="-514350">
              <a:lnSpc>
                <a:spcPct val="100000"/>
              </a:lnSpc>
              <a:buFont typeface="Arial" panose="020B0604020202020204" pitchFamily="34" charset="0"/>
              <a:buAutoNum type="arabicPeriod"/>
            </a:pPr>
            <a:endParaRPr lang="en-US" dirty="0"/>
          </a:p>
          <a:p>
            <a:pPr>
              <a:lnSpc>
                <a:spcPct val="100000"/>
              </a:lnSpc>
            </a:pPr>
            <a:endParaRPr lang="en-US" dirty="0"/>
          </a:p>
          <a:p>
            <a:pPr>
              <a:lnSpc>
                <a:spcPct val="100000"/>
              </a:lnSpc>
            </a:pPr>
            <a:r>
              <a:rPr lang="en-US" dirty="0"/>
              <a:t>									</a:t>
            </a:r>
          </a:p>
        </p:txBody>
      </p:sp>
    </p:spTree>
    <p:extLst>
      <p:ext uri="{BB962C8B-B14F-4D97-AF65-F5344CB8AC3E}">
        <p14:creationId xmlns:p14="http://schemas.microsoft.com/office/powerpoint/2010/main" val="2525022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Trauma Informed Medical Care with CSEC</a:t>
            </a:r>
          </a:p>
        </p:txBody>
      </p:sp>
      <p:sp>
        <p:nvSpPr>
          <p:cNvPr id="4" name="Text Placeholder 3"/>
          <p:cNvSpPr>
            <a:spLocks noGrp="1"/>
          </p:cNvSpPr>
          <p:nvPr>
            <p:ph type="body" idx="1"/>
          </p:nvPr>
        </p:nvSpPr>
        <p:spPr>
          <a:xfrm>
            <a:off x="3756068" y="1106390"/>
            <a:ext cx="3868340" cy="823912"/>
          </a:xfrm>
        </p:spPr>
        <p:txBody>
          <a:bodyPr>
            <a:noAutofit/>
          </a:bodyPr>
          <a:lstStyle/>
          <a:p>
            <a:r>
              <a:rPr lang="en-US" sz="2400" dirty="0"/>
              <a:t>CSEC Traumatic Experiences</a:t>
            </a:r>
          </a:p>
        </p:txBody>
      </p:sp>
      <p:sp>
        <p:nvSpPr>
          <p:cNvPr id="5" name="Content Placeholder 4"/>
          <p:cNvSpPr>
            <a:spLocks noGrp="1"/>
          </p:cNvSpPr>
          <p:nvPr>
            <p:ph sz="half" idx="2"/>
          </p:nvPr>
        </p:nvSpPr>
        <p:spPr>
          <a:xfrm>
            <a:off x="3783928" y="2126109"/>
            <a:ext cx="3429672" cy="3596185"/>
          </a:xfrm>
        </p:spPr>
        <p:txBody>
          <a:bodyPr>
            <a:normAutofit/>
          </a:bodyPr>
          <a:lstStyle/>
          <a:p>
            <a:r>
              <a:rPr lang="en-US" dirty="0"/>
              <a:t>Forced sexual acts</a:t>
            </a:r>
          </a:p>
          <a:p>
            <a:r>
              <a:rPr lang="en-US" dirty="0"/>
              <a:t>Violent interactions with exploiters, solicitors, others</a:t>
            </a:r>
          </a:p>
          <a:p>
            <a:r>
              <a:rPr lang="en-US" dirty="0"/>
              <a:t>Trauma bonding relationship with exploiter</a:t>
            </a:r>
          </a:p>
        </p:txBody>
      </p:sp>
      <p:sp>
        <p:nvSpPr>
          <p:cNvPr id="6" name="Text Placeholder 5"/>
          <p:cNvSpPr>
            <a:spLocks noGrp="1"/>
          </p:cNvSpPr>
          <p:nvPr>
            <p:ph type="body" sz="quarter" idx="3"/>
          </p:nvPr>
        </p:nvSpPr>
        <p:spPr>
          <a:xfrm>
            <a:off x="7600748" y="1023586"/>
            <a:ext cx="4373537" cy="813171"/>
          </a:xfrm>
        </p:spPr>
        <p:txBody>
          <a:bodyPr>
            <a:noAutofit/>
          </a:bodyPr>
          <a:lstStyle/>
          <a:p>
            <a:r>
              <a:rPr lang="en-US" sz="2400" dirty="0"/>
              <a:t>CSEC Traumatic Experiences- Healthcare</a:t>
            </a:r>
          </a:p>
        </p:txBody>
      </p:sp>
      <p:sp>
        <p:nvSpPr>
          <p:cNvPr id="7" name="Content Placeholder 6"/>
          <p:cNvSpPr>
            <a:spLocks noGrp="1"/>
          </p:cNvSpPr>
          <p:nvPr>
            <p:ph sz="quarter" idx="4"/>
          </p:nvPr>
        </p:nvSpPr>
        <p:spPr>
          <a:xfrm>
            <a:off x="7609893" y="2126109"/>
            <a:ext cx="4030563" cy="4023360"/>
          </a:xfrm>
        </p:spPr>
        <p:txBody>
          <a:bodyPr>
            <a:normAutofit/>
          </a:bodyPr>
          <a:lstStyle/>
          <a:p>
            <a:r>
              <a:rPr lang="en-US" dirty="0"/>
              <a:t>Being asked to undress for a medical exam</a:t>
            </a:r>
          </a:p>
          <a:p>
            <a:r>
              <a:rPr lang="en-US" dirty="0"/>
              <a:t>Performing a gynecological exam</a:t>
            </a:r>
          </a:p>
          <a:p>
            <a:r>
              <a:rPr lang="en-US" dirty="0"/>
              <a:t>Drawing blood</a:t>
            </a:r>
          </a:p>
          <a:p>
            <a:r>
              <a:rPr lang="en-US" dirty="0"/>
              <a:t>Taking a blood pressure</a:t>
            </a:r>
          </a:p>
          <a:p>
            <a:r>
              <a:rPr lang="en-US" dirty="0"/>
              <a:t>Asking questions for a medical history</a:t>
            </a:r>
          </a:p>
          <a:p>
            <a:r>
              <a:rPr lang="en-US" dirty="0"/>
              <a:t>Repeatedly asking about traumatic experiences</a:t>
            </a:r>
          </a:p>
        </p:txBody>
      </p:sp>
    </p:spTree>
    <p:extLst>
      <p:ext uri="{BB962C8B-B14F-4D97-AF65-F5344CB8AC3E}">
        <p14:creationId xmlns:p14="http://schemas.microsoft.com/office/powerpoint/2010/main" val="40976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64" y="2014293"/>
            <a:ext cx="3076122" cy="3019121"/>
          </a:xfrm>
        </p:spPr>
        <p:txBody>
          <a:bodyPr>
            <a:normAutofit/>
          </a:bodyPr>
          <a:lstStyle/>
          <a:p>
            <a:r>
              <a:rPr lang="en-US" dirty="0"/>
              <a:t>Medical History Taking</a:t>
            </a:r>
          </a:p>
        </p:txBody>
      </p:sp>
      <p:sp>
        <p:nvSpPr>
          <p:cNvPr id="3" name="Content Placeholder 2"/>
          <p:cNvSpPr>
            <a:spLocks noGrp="1"/>
          </p:cNvSpPr>
          <p:nvPr>
            <p:ph idx="1"/>
          </p:nvPr>
        </p:nvSpPr>
        <p:spPr>
          <a:xfrm>
            <a:off x="3749221" y="1300050"/>
            <a:ext cx="7886700" cy="4447608"/>
          </a:xfrm>
        </p:spPr>
        <p:txBody>
          <a:bodyPr>
            <a:noAutofit/>
          </a:bodyPr>
          <a:lstStyle/>
          <a:p>
            <a:pPr marL="342900" indent="-342900">
              <a:buFont typeface="Arial" charset="0"/>
              <a:buChar char="•"/>
            </a:pPr>
            <a:r>
              <a:rPr lang="en-US" sz="2200" dirty="0"/>
              <a:t>Opportunity to build rapport</a:t>
            </a:r>
          </a:p>
          <a:p>
            <a:pPr marL="342900" indent="-342900">
              <a:buFont typeface="Arial" charset="0"/>
              <a:buChar char="•"/>
            </a:pPr>
            <a:r>
              <a:rPr lang="en-US" sz="2200" dirty="0"/>
              <a:t>Use non-judgmental, unbiased language</a:t>
            </a:r>
          </a:p>
          <a:p>
            <a:pPr marL="342900" indent="-342900">
              <a:buFont typeface="Arial" charset="0"/>
              <a:buChar char="•"/>
            </a:pPr>
            <a:r>
              <a:rPr lang="en-US" sz="2200" dirty="0"/>
              <a:t>Address primary medical concern </a:t>
            </a:r>
          </a:p>
          <a:p>
            <a:pPr marL="342900" indent="-342900">
              <a:buFont typeface="Arial" charset="0"/>
              <a:buChar char="•"/>
            </a:pPr>
            <a:r>
              <a:rPr lang="en-US" sz="2200" dirty="0"/>
              <a:t>Assess other undetected medical/mental health conditions (reproductive health, mood, substance use)</a:t>
            </a:r>
          </a:p>
          <a:p>
            <a:pPr marL="342900" indent="-342900">
              <a:buFont typeface="Arial" charset="0"/>
              <a:buChar char="•"/>
            </a:pPr>
            <a:r>
              <a:rPr lang="en-US" sz="2200" dirty="0"/>
              <a:t>Obtain information about patient’s overall health and safety</a:t>
            </a:r>
          </a:p>
          <a:p>
            <a:pPr marL="342900" indent="-342900">
              <a:buFont typeface="Arial" charset="0"/>
              <a:buChar char="•"/>
            </a:pPr>
            <a:r>
              <a:rPr lang="en-US" sz="2200" dirty="0"/>
              <a:t>History taking may still be challenging because the traumatic nature of CSE may bring out  mistrust, cynicism, and hostility with the medical provider</a:t>
            </a:r>
          </a:p>
        </p:txBody>
      </p:sp>
    </p:spTree>
    <p:extLst>
      <p:ext uri="{BB962C8B-B14F-4D97-AF65-F5344CB8AC3E}">
        <p14:creationId xmlns:p14="http://schemas.microsoft.com/office/powerpoint/2010/main" val="312827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Importance of Language</a:t>
            </a:r>
            <a:br>
              <a:rPr lang="en-US" dirty="0"/>
            </a:br>
            <a:r>
              <a:rPr lang="en-US" dirty="0"/>
              <a:t>Key Terms</a:t>
            </a:r>
          </a:p>
        </p:txBody>
      </p:sp>
      <p:sp>
        <p:nvSpPr>
          <p:cNvPr id="3" name="Content Placeholder 2"/>
          <p:cNvSpPr>
            <a:spLocks noGrp="1"/>
          </p:cNvSpPr>
          <p:nvPr>
            <p:ph idx="1"/>
          </p:nvPr>
        </p:nvSpPr>
        <p:spPr/>
        <p:txBody>
          <a:bodyPr>
            <a:normAutofit/>
          </a:bodyPr>
          <a:lstStyle/>
          <a:p>
            <a:r>
              <a:rPr lang="en-US" sz="2400" dirty="0"/>
              <a:t>Using appropriate language is key when talking about sex trafficking of children</a:t>
            </a:r>
          </a:p>
          <a:p>
            <a:r>
              <a:rPr lang="en-US" sz="2400" dirty="0"/>
              <a:t>Colloquial </a:t>
            </a:r>
            <a:r>
              <a:rPr lang="en-US" sz="2400" dirty="0" smtClean="0"/>
              <a:t>language not recommended </a:t>
            </a:r>
            <a:r>
              <a:rPr lang="en-US" sz="2400" dirty="0"/>
              <a:t>contributes to normalization of </a:t>
            </a:r>
            <a:r>
              <a:rPr lang="en-US" sz="2400" dirty="0" smtClean="0"/>
              <a:t>this abuse</a:t>
            </a:r>
            <a:endParaRPr lang="en-US" sz="2400" dirty="0"/>
          </a:p>
          <a:p>
            <a:r>
              <a:rPr lang="en-US" sz="2400" dirty="0"/>
              <a:t>Use terms, </a:t>
            </a:r>
            <a:r>
              <a:rPr lang="en-US" sz="2400" b="1" dirty="0"/>
              <a:t>CSEC or exploited </a:t>
            </a:r>
            <a:r>
              <a:rPr lang="en-US" sz="2400" b="1" dirty="0" smtClean="0"/>
              <a:t>child</a:t>
            </a:r>
            <a:r>
              <a:rPr lang="en-US" sz="2400" dirty="0" smtClean="0"/>
              <a:t>, NOT </a:t>
            </a:r>
            <a:r>
              <a:rPr lang="en-US" sz="2400" dirty="0"/>
              <a:t>sex worker/teen prostitute</a:t>
            </a:r>
          </a:p>
          <a:p>
            <a:r>
              <a:rPr lang="en-US" sz="2400" dirty="0"/>
              <a:t>Use terms, </a:t>
            </a:r>
            <a:r>
              <a:rPr lang="en-US" sz="2400" b="1" dirty="0" smtClean="0"/>
              <a:t>exploiter/trafficker</a:t>
            </a:r>
            <a:r>
              <a:rPr lang="en-US" sz="2400" dirty="0" smtClean="0"/>
              <a:t>, NOT </a:t>
            </a:r>
            <a:r>
              <a:rPr lang="en-US" sz="2400" dirty="0"/>
              <a:t>pimp or daddy</a:t>
            </a:r>
          </a:p>
          <a:p>
            <a:r>
              <a:rPr lang="en-US" sz="2400" dirty="0"/>
              <a:t>Use term, </a:t>
            </a:r>
            <a:r>
              <a:rPr lang="en-US" sz="2400" b="1" dirty="0" smtClean="0"/>
              <a:t>solicitor</a:t>
            </a:r>
            <a:r>
              <a:rPr lang="en-US" sz="2400" dirty="0" smtClean="0"/>
              <a:t>, NOT john</a:t>
            </a:r>
            <a:endParaRPr lang="en-US" sz="2400" dirty="0"/>
          </a:p>
          <a:p>
            <a:r>
              <a:rPr lang="en-US" sz="2400" dirty="0" smtClean="0"/>
              <a:t>Victims/survivors -- </a:t>
            </a:r>
            <a:r>
              <a:rPr lang="en-US" sz="2400" dirty="0"/>
              <a:t>may not identify as either and victims/survivors may feel judged by such labels</a:t>
            </a:r>
            <a:r>
              <a:rPr lang="en-US" sz="2400" dirty="0" smtClean="0"/>
              <a:t>.</a:t>
            </a:r>
          </a:p>
          <a:p>
            <a:r>
              <a:rPr lang="en-US" sz="2400" i="1" dirty="0" smtClean="0"/>
              <a:t>Providers should avoid these labels</a:t>
            </a:r>
            <a:endParaRPr lang="en-US" sz="2400" i="1" dirty="0"/>
          </a:p>
        </p:txBody>
      </p:sp>
    </p:spTree>
    <p:extLst>
      <p:ext uri="{BB962C8B-B14F-4D97-AF65-F5344CB8AC3E}">
        <p14:creationId xmlns:p14="http://schemas.microsoft.com/office/powerpoint/2010/main" val="8576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64" y="2014293"/>
            <a:ext cx="3076122" cy="3019121"/>
          </a:xfrm>
        </p:spPr>
        <p:txBody>
          <a:bodyPr>
            <a:normAutofit/>
          </a:bodyPr>
          <a:lstStyle/>
          <a:p>
            <a:r>
              <a:rPr lang="en-US" dirty="0" smtClean="0"/>
              <a:t>Physical Exam</a:t>
            </a:r>
            <a:endParaRPr lang="en-US" dirty="0"/>
          </a:p>
        </p:txBody>
      </p:sp>
      <p:sp>
        <p:nvSpPr>
          <p:cNvPr id="3" name="Content Placeholder 2"/>
          <p:cNvSpPr>
            <a:spLocks noGrp="1"/>
          </p:cNvSpPr>
          <p:nvPr>
            <p:ph idx="1"/>
          </p:nvPr>
        </p:nvSpPr>
        <p:spPr>
          <a:xfrm>
            <a:off x="3749221" y="1300050"/>
            <a:ext cx="7886700" cy="4447608"/>
          </a:xfrm>
        </p:spPr>
        <p:txBody>
          <a:bodyPr>
            <a:noAutofit/>
          </a:bodyPr>
          <a:lstStyle/>
          <a:p>
            <a:r>
              <a:rPr lang="en-US" dirty="0"/>
              <a:t>Should be relevant to history and clinical presentation and performed sensitively.</a:t>
            </a:r>
          </a:p>
          <a:p>
            <a:r>
              <a:rPr lang="en-US" dirty="0"/>
              <a:t>Forensic sexual assault exam should be offered if presenting within 120 hours of presentation*.</a:t>
            </a:r>
          </a:p>
          <a:p>
            <a:pPr marL="342900" indent="-342900">
              <a:buFont typeface="Arial" charset="0"/>
              <a:buChar char="•"/>
            </a:pPr>
            <a:endParaRPr lang="en-US" sz="2200" dirty="0"/>
          </a:p>
        </p:txBody>
      </p:sp>
      <p:sp>
        <p:nvSpPr>
          <p:cNvPr id="4" name="TextBox 3"/>
          <p:cNvSpPr txBox="1"/>
          <p:nvPr/>
        </p:nvSpPr>
        <p:spPr>
          <a:xfrm>
            <a:off x="3749221" y="4602842"/>
            <a:ext cx="2813014" cy="307777"/>
          </a:xfrm>
          <a:prstGeom prst="rect">
            <a:avLst/>
          </a:prstGeom>
          <a:noFill/>
        </p:spPr>
        <p:txBody>
          <a:bodyPr wrap="none" rtlCol="0">
            <a:spAutoFit/>
          </a:bodyPr>
          <a:lstStyle/>
          <a:p>
            <a:r>
              <a:rPr lang="en-US" sz="1400" dirty="0"/>
              <a:t>* Certified sexual assault examiners</a:t>
            </a:r>
          </a:p>
        </p:txBody>
      </p:sp>
    </p:spTree>
    <p:extLst>
      <p:ext uri="{BB962C8B-B14F-4D97-AF65-F5344CB8AC3E}">
        <p14:creationId xmlns:p14="http://schemas.microsoft.com/office/powerpoint/2010/main" val="4846448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4293"/>
            <a:ext cx="3436620" cy="3019121"/>
          </a:xfrm>
        </p:spPr>
        <p:txBody>
          <a:bodyPr>
            <a:noAutofit/>
          </a:bodyPr>
          <a:lstStyle/>
          <a:p>
            <a:r>
              <a:rPr lang="en-US" sz="4200" dirty="0" smtClean="0">
                <a:solidFill>
                  <a:schemeClr val="bg1"/>
                </a:solidFill>
              </a:rPr>
              <a:t>Documentation</a:t>
            </a:r>
            <a:endParaRPr lang="en-US" sz="4200" dirty="0">
              <a:solidFill>
                <a:schemeClr val="bg1"/>
              </a:solidFill>
            </a:endParaRPr>
          </a:p>
        </p:txBody>
      </p:sp>
      <p:sp>
        <p:nvSpPr>
          <p:cNvPr id="3" name="Content Placeholder 2"/>
          <p:cNvSpPr>
            <a:spLocks noGrp="1"/>
          </p:cNvSpPr>
          <p:nvPr>
            <p:ph idx="1"/>
          </p:nvPr>
        </p:nvSpPr>
        <p:spPr>
          <a:xfrm>
            <a:off x="3814536" y="1463336"/>
            <a:ext cx="7886700" cy="4447608"/>
          </a:xfrm>
        </p:spPr>
        <p:txBody>
          <a:bodyPr>
            <a:noAutofit/>
          </a:bodyPr>
          <a:lstStyle/>
          <a:p>
            <a:r>
              <a:rPr lang="en-US" sz="2200" b="1" dirty="0"/>
              <a:t>One of the medical provider’s most powerful tools</a:t>
            </a:r>
            <a:r>
              <a:rPr lang="en-US" sz="2200" dirty="0"/>
              <a:t>.</a:t>
            </a:r>
          </a:p>
          <a:p>
            <a:r>
              <a:rPr lang="en-US" sz="2200" dirty="0"/>
              <a:t>Can be a source of information if patient seeking legal recourse.</a:t>
            </a:r>
          </a:p>
          <a:p>
            <a:r>
              <a:rPr lang="en-US" sz="2200" dirty="0"/>
              <a:t>Can be used as substitute for medical provider testimony.</a:t>
            </a:r>
          </a:p>
          <a:p>
            <a:r>
              <a:rPr lang="en-US" sz="2200" dirty="0"/>
              <a:t>Objectively document history (using patients words).</a:t>
            </a:r>
          </a:p>
          <a:p>
            <a:r>
              <a:rPr lang="en-US" sz="2200" dirty="0"/>
              <a:t>Provider should document “suspected child commercial sexual exploitation” as a finding or diagnosis.</a:t>
            </a:r>
          </a:p>
          <a:p>
            <a:r>
              <a:rPr lang="en-US" sz="2200" dirty="0"/>
              <a:t>Consider referral to SART or child abuse center for forensic interview and exam including  photo documentation, and DNA collection who can  best coordination with law enforcement, victim advocates and  local DA’s </a:t>
            </a:r>
          </a:p>
          <a:p>
            <a:pPr marL="342900" indent="-342900">
              <a:buFont typeface="Arial" charset="0"/>
              <a:buChar char="•"/>
            </a:pPr>
            <a:endParaRPr lang="en-US" sz="2200" dirty="0" smtClean="0"/>
          </a:p>
          <a:p>
            <a:pPr lvl="0"/>
            <a:r>
              <a:rPr lang="en-US" sz="1000" dirty="0" smtClean="0"/>
              <a:t>					Albert </a:t>
            </a:r>
            <a:r>
              <a:rPr lang="en-US" sz="1000" dirty="0"/>
              <a:t>EJ et al. 2014, Greenbaum et </a:t>
            </a:r>
            <a:r>
              <a:rPr lang="en-US" sz="1000" dirty="0" smtClean="0"/>
              <a:t>al.2013 </a:t>
            </a:r>
            <a:endParaRPr lang="en-US" sz="2200" dirty="0"/>
          </a:p>
        </p:txBody>
      </p:sp>
    </p:spTree>
    <p:extLst>
      <p:ext uri="{BB962C8B-B14F-4D97-AF65-F5344CB8AC3E}">
        <p14:creationId xmlns:p14="http://schemas.microsoft.com/office/powerpoint/2010/main" val="2825132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731887"/>
            <a:ext cx="3014436" cy="3493255"/>
          </a:xfrm>
        </p:spPr>
        <p:txBody>
          <a:bodyPr>
            <a:normAutofit/>
          </a:bodyPr>
          <a:lstStyle/>
          <a:p>
            <a:r>
              <a:rPr lang="en-US" dirty="0"/>
              <a:t>What to do when follow-up cannot be assured</a:t>
            </a:r>
          </a:p>
        </p:txBody>
      </p:sp>
      <p:sp>
        <p:nvSpPr>
          <p:cNvPr id="3" name="Content Placeholder 2"/>
          <p:cNvSpPr>
            <a:spLocks noGrp="1"/>
          </p:cNvSpPr>
          <p:nvPr>
            <p:ph idx="1"/>
          </p:nvPr>
        </p:nvSpPr>
        <p:spPr>
          <a:xfrm>
            <a:off x="3792764" y="1927866"/>
            <a:ext cx="7542893" cy="3101296"/>
          </a:xfrm>
        </p:spPr>
        <p:txBody>
          <a:bodyPr>
            <a:noAutofit/>
          </a:bodyPr>
          <a:lstStyle/>
          <a:p>
            <a:pPr marL="342900" indent="-342900">
              <a:buFont typeface="Arial" charset="0"/>
              <a:buChar char="•"/>
            </a:pPr>
            <a:r>
              <a:rPr lang="en-US" sz="2400" dirty="0"/>
              <a:t>Some patients unwilling or unable to return for follow-up care</a:t>
            </a:r>
          </a:p>
          <a:p>
            <a:pPr marL="342900" indent="-342900">
              <a:buFont typeface="Arial" charset="0"/>
              <a:buChar char="•"/>
            </a:pPr>
            <a:r>
              <a:rPr lang="en-US" sz="2400" dirty="0"/>
              <a:t>Do not blame</a:t>
            </a:r>
          </a:p>
          <a:p>
            <a:pPr marL="342900" indent="-342900">
              <a:buFont typeface="Arial" charset="0"/>
              <a:buChar char="•"/>
            </a:pPr>
            <a:r>
              <a:rPr lang="en-US" sz="2400" dirty="0"/>
              <a:t>Reassure that the health care system’s </a:t>
            </a:r>
            <a:r>
              <a:rPr lang="en-US" sz="2400" b="1" dirty="0"/>
              <a:t>door is “always open”</a:t>
            </a:r>
          </a:p>
          <a:p>
            <a:pPr marL="342900" indent="-342900">
              <a:buFont typeface="Arial" charset="0"/>
              <a:buChar char="•"/>
            </a:pPr>
            <a:r>
              <a:rPr lang="en-US" sz="2400" dirty="0"/>
              <a:t>Give sufficient quantity of medication with refills</a:t>
            </a:r>
          </a:p>
          <a:p>
            <a:pPr marL="342900" indent="-342900">
              <a:buFont typeface="Arial" charset="0"/>
              <a:buChar char="•"/>
            </a:pPr>
            <a:r>
              <a:rPr lang="en-US" sz="2400" dirty="0"/>
              <a:t>Provide 24 hour hotline telephone numbers (on-call medical, mental health crisis, substance abuse crisis)</a:t>
            </a:r>
          </a:p>
          <a:p>
            <a:pPr marL="342900" indent="-342900">
              <a:buFont typeface="Arial" charset="0"/>
              <a:buChar char="•"/>
            </a:pPr>
            <a:r>
              <a:rPr lang="en-US" sz="2400" b="1" dirty="0"/>
              <a:t>KEY POINT—A </a:t>
            </a:r>
            <a:r>
              <a:rPr lang="en-US" sz="2400" dirty="0"/>
              <a:t>trauma informed </a:t>
            </a:r>
            <a:r>
              <a:rPr lang="en-US" sz="2400" dirty="0" smtClean="0"/>
              <a:t>approach </a:t>
            </a:r>
            <a:r>
              <a:rPr lang="en-US" sz="2400" dirty="0"/>
              <a:t>can help with establishing trust and future follow up/engagement.</a:t>
            </a:r>
          </a:p>
        </p:txBody>
      </p:sp>
    </p:spTree>
    <p:extLst>
      <p:ext uri="{BB962C8B-B14F-4D97-AF65-F5344CB8AC3E}">
        <p14:creationId xmlns:p14="http://schemas.microsoft.com/office/powerpoint/2010/main" val="1589904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412055" y="864108"/>
            <a:ext cx="4331063" cy="5120640"/>
          </a:xfrm>
        </p:spPr>
        <p:txBody>
          <a:bodyPr>
            <a:normAutofit/>
          </a:bodyPr>
          <a:lstStyle/>
          <a:p>
            <a:pPr>
              <a:defRPr/>
            </a:pPr>
            <a:endParaRPr lang="en-US" sz="2400" dirty="0"/>
          </a:p>
          <a:p>
            <a:pPr>
              <a:defRPr/>
            </a:pPr>
            <a:r>
              <a:rPr lang="en-US" sz="2400" dirty="0"/>
              <a:t>Based on what Lina has disclosed are you mandated to report this information</a:t>
            </a:r>
            <a:r>
              <a:rPr lang="en-US" sz="2400" dirty="0" smtClean="0"/>
              <a:t>?</a:t>
            </a:r>
          </a:p>
          <a:p>
            <a:pPr>
              <a:defRPr/>
            </a:pPr>
            <a:endParaRPr lang="en-US" sz="2400" dirty="0"/>
          </a:p>
          <a:p>
            <a:pPr>
              <a:defRPr/>
            </a:pPr>
            <a:r>
              <a:rPr lang="en-US" sz="2400" dirty="0"/>
              <a:t>What referrals and other services can you offer her given her </a:t>
            </a:r>
            <a:r>
              <a:rPr lang="en-US" sz="2400" u="sng" dirty="0"/>
              <a:t>disclosure</a:t>
            </a:r>
            <a:r>
              <a:rPr lang="en-US" sz="2400" dirty="0"/>
              <a:t> of being trafficked?</a:t>
            </a:r>
            <a:endParaRPr lang="en-US" sz="2400" dirty="0">
              <a:ea typeface="+mn-ea"/>
              <a:cs typeface="+mn-cs"/>
            </a:endParaRPr>
          </a:p>
        </p:txBody>
      </p:sp>
      <p:sp>
        <p:nvSpPr>
          <p:cNvPr id="3" name="Title 2"/>
          <p:cNvSpPr>
            <a:spLocks noGrp="1"/>
          </p:cNvSpPr>
          <p:nvPr>
            <p:ph type="title"/>
          </p:nvPr>
        </p:nvSpPr>
        <p:spPr/>
        <p:txBody>
          <a:bodyPr/>
          <a:lstStyle/>
          <a:p>
            <a:endParaRPr lang="en-US" dirty="0"/>
          </a:p>
        </p:txBody>
      </p:sp>
      <p:sp>
        <p:nvSpPr>
          <p:cNvPr id="8" name="Title 1"/>
          <p:cNvSpPr txBox="1">
            <a:spLocks/>
          </p:cNvSpPr>
          <p:nvPr/>
        </p:nvSpPr>
        <p:spPr>
          <a:xfrm>
            <a:off x="6392462" y="751115"/>
            <a:ext cx="3564338" cy="1734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a:lstStyle>
          <a:p>
            <a:pPr>
              <a:defRPr/>
            </a:pPr>
            <a:r>
              <a:rPr lang="en-US" dirty="0" smtClean="0">
                <a:solidFill>
                  <a:srgbClr val="007FC5"/>
                </a:solidFill>
                <a:ea typeface="+mj-ea"/>
                <a:cs typeface="+mj-cs"/>
              </a:rPr>
              <a:t>Case: Lina</a:t>
            </a:r>
            <a:endParaRPr lang="en-US" dirty="0">
              <a:solidFill>
                <a:srgbClr val="007FC5"/>
              </a:solidFill>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7372"/>
            <a:ext cx="3601063" cy="5454111"/>
          </a:xfrm>
          <a:prstGeom prst="rect">
            <a:avLst/>
          </a:prstGeom>
        </p:spPr>
      </p:pic>
      <p:sp>
        <p:nvSpPr>
          <p:cNvPr id="9" name="TextBox 8"/>
          <p:cNvSpPr txBox="1"/>
          <p:nvPr/>
        </p:nvSpPr>
        <p:spPr>
          <a:xfrm>
            <a:off x="1412066" y="6207930"/>
            <a:ext cx="2188997" cy="369332"/>
          </a:xfrm>
          <a:prstGeom prst="rect">
            <a:avLst/>
          </a:prstGeom>
          <a:noFill/>
        </p:spPr>
        <p:txBody>
          <a:bodyPr wrap="none" rtlCol="0">
            <a:spAutoFit/>
          </a:bodyPr>
          <a:lstStyle/>
          <a:p>
            <a:r>
              <a:rPr lang="en-US" i="1" dirty="0" smtClean="0"/>
              <a:t>Photo:  Getty Images</a:t>
            </a:r>
            <a:endParaRPr lang="en-US" i="1" dirty="0"/>
          </a:p>
        </p:txBody>
      </p:sp>
    </p:spTree>
    <p:extLst>
      <p:ext uri="{BB962C8B-B14F-4D97-AF65-F5344CB8AC3E}">
        <p14:creationId xmlns:p14="http://schemas.microsoft.com/office/powerpoint/2010/main" val="21890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Confidentiality vs. Mandated Reporting: </a:t>
            </a:r>
            <a:br>
              <a:rPr lang="en-US" dirty="0"/>
            </a:br>
            <a:r>
              <a:rPr lang="en-US" b="1" dirty="0"/>
              <a:t>The Balance</a:t>
            </a:r>
          </a:p>
        </p:txBody>
      </p:sp>
    </p:spTree>
    <p:extLst>
      <p:ext uri="{BB962C8B-B14F-4D97-AF65-F5344CB8AC3E}">
        <p14:creationId xmlns:p14="http://schemas.microsoft.com/office/powerpoint/2010/main" val="38099815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known-5.jpeg"/>
          <p:cNvPicPr>
            <a:picLocks noGrp="1" noChangeAspect="1"/>
          </p:cNvPicPr>
          <p:nvPr>
            <p:ph sz="half" idx="2"/>
          </p:nvPr>
        </p:nvPicPr>
        <p:blipFill>
          <a:blip r:embed="rId3">
            <a:extLst>
              <a:ext uri="{28A0092B-C50C-407E-A947-70E740481C1C}">
                <a14:useLocalDpi xmlns:a14="http://schemas.microsoft.com/office/drawing/2010/main" val="0"/>
              </a:ext>
            </a:extLst>
          </a:blip>
          <a:srcRect t="-25500" b="-25500"/>
          <a:stretch>
            <a:fillRect/>
          </a:stretch>
        </p:blipFill>
        <p:spPr>
          <a:xfrm>
            <a:off x="7774992" y="2504950"/>
            <a:ext cx="3840162" cy="4343400"/>
          </a:xfrm>
        </p:spPr>
      </p:pic>
      <p:sp>
        <p:nvSpPr>
          <p:cNvPr id="3" name="Content Placeholder 2"/>
          <p:cNvSpPr>
            <a:spLocks noGrp="1"/>
          </p:cNvSpPr>
          <p:nvPr>
            <p:ph sz="half" idx="1"/>
          </p:nvPr>
        </p:nvSpPr>
        <p:spPr>
          <a:xfrm>
            <a:off x="3867911" y="868680"/>
            <a:ext cx="5247059" cy="4240349"/>
          </a:xfrm>
          <a:prstGeom prst="rect">
            <a:avLst/>
          </a:prstGeom>
        </p:spPr>
        <p:txBody>
          <a:bodyPr/>
          <a:lstStyle/>
          <a:p>
            <a:pPr>
              <a:buFont typeface="Arial" pitchFamily="34" charset="0"/>
              <a:buChar char="•"/>
            </a:pPr>
            <a:r>
              <a:rPr lang="en-US" sz="2400" dirty="0"/>
              <a:t>Important to interview patient alone</a:t>
            </a:r>
          </a:p>
          <a:p>
            <a:pPr>
              <a:buFont typeface="Arial" pitchFamily="34" charset="0"/>
              <a:buChar char="•"/>
            </a:pPr>
            <a:r>
              <a:rPr lang="en-US" sz="2400" dirty="0"/>
              <a:t>Review limits during sensitive questioning</a:t>
            </a:r>
          </a:p>
          <a:p>
            <a:pPr>
              <a:buFont typeface="Arial" pitchFamily="34" charset="0"/>
              <a:buChar char="•"/>
            </a:pPr>
            <a:r>
              <a:rPr lang="en-US" sz="2400" dirty="0"/>
              <a:t> Use medically trained interpreters if needed (</a:t>
            </a:r>
            <a:r>
              <a:rPr lang="en-US" sz="2400" u="sng" dirty="0"/>
              <a:t>no family/friends)</a:t>
            </a:r>
          </a:p>
        </p:txBody>
      </p:sp>
      <p:sp>
        <p:nvSpPr>
          <p:cNvPr id="6" name="Title 1"/>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a:lstStyle>
          <a:p>
            <a:r>
              <a:rPr lang="en-US" sz="3600" dirty="0" smtClean="0"/>
              <a:t>Confidentiality</a:t>
            </a:r>
            <a:endParaRPr lang="en-US" sz="3600" dirty="0"/>
          </a:p>
        </p:txBody>
      </p:sp>
    </p:spTree>
    <p:extLst>
      <p:ext uri="{BB962C8B-B14F-4D97-AF65-F5344CB8AC3E}">
        <p14:creationId xmlns:p14="http://schemas.microsoft.com/office/powerpoint/2010/main" val="1729577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a:t>Mandated Reporting</a:t>
            </a:r>
          </a:p>
        </p:txBody>
      </p:sp>
      <p:sp>
        <p:nvSpPr>
          <p:cNvPr id="40963" name="Content Placeholder 2"/>
          <p:cNvSpPr>
            <a:spLocks noGrp="1"/>
          </p:cNvSpPr>
          <p:nvPr>
            <p:ph idx="4294967295"/>
          </p:nvPr>
        </p:nvSpPr>
        <p:spPr>
          <a:xfrm>
            <a:off x="3651039" y="1229220"/>
            <a:ext cx="7898704" cy="4495800"/>
          </a:xfrm>
        </p:spPr>
        <p:txBody>
          <a:bodyPr>
            <a:normAutofit/>
          </a:bodyPr>
          <a:lstStyle/>
          <a:p>
            <a:pPr marL="273050" indent="-273050">
              <a:lnSpc>
                <a:spcPct val="80000"/>
              </a:lnSpc>
              <a:buFont typeface="Arial" pitchFamily="34" charset="0"/>
              <a:buChar char="•"/>
            </a:pPr>
            <a:r>
              <a:rPr lang="en-US" sz="2400" dirty="0"/>
              <a:t>Health care professionals are mandated reporters for child abuse in all 50 states</a:t>
            </a:r>
          </a:p>
          <a:p>
            <a:pPr marL="273050" indent="-273050">
              <a:lnSpc>
                <a:spcPct val="80000"/>
              </a:lnSpc>
              <a:buFont typeface="Arial" pitchFamily="34" charset="0"/>
              <a:buChar char="•"/>
            </a:pPr>
            <a:r>
              <a:rPr lang="en-US" sz="2400" dirty="0"/>
              <a:t>States vary on CSEC specific disclosures and mandated reporting</a:t>
            </a:r>
          </a:p>
          <a:p>
            <a:pPr marL="273050" indent="-273050">
              <a:lnSpc>
                <a:spcPct val="80000"/>
              </a:lnSpc>
              <a:buFont typeface="Arial" pitchFamily="34" charset="0"/>
              <a:buChar char="•"/>
            </a:pPr>
            <a:r>
              <a:rPr lang="en-US" sz="2400" dirty="0"/>
              <a:t>CSEC may overlap with child abuse, and sexual assault statutes in many states.</a:t>
            </a:r>
          </a:p>
          <a:p>
            <a:pPr marL="273050" indent="-273050">
              <a:lnSpc>
                <a:spcPct val="80000"/>
              </a:lnSpc>
              <a:buFont typeface="Arial" pitchFamily="34" charset="0"/>
              <a:buChar char="•"/>
            </a:pPr>
            <a:r>
              <a:rPr lang="en-US" sz="2400" dirty="0"/>
              <a:t>Important to know </a:t>
            </a:r>
            <a:r>
              <a:rPr lang="en-US" sz="2400" b="1" dirty="0"/>
              <a:t>who to report to</a:t>
            </a:r>
            <a:r>
              <a:rPr lang="en-US" sz="2400" dirty="0"/>
              <a:t> and </a:t>
            </a:r>
            <a:r>
              <a:rPr lang="en-US" sz="2400" b="1" dirty="0" smtClean="0"/>
              <a:t>what the response will be </a:t>
            </a:r>
            <a:endParaRPr lang="en-US" sz="2400" b="1" dirty="0"/>
          </a:p>
        </p:txBody>
      </p:sp>
    </p:spTree>
    <p:extLst>
      <p:ext uri="{BB962C8B-B14F-4D97-AF65-F5344CB8AC3E}">
        <p14:creationId xmlns:p14="http://schemas.microsoft.com/office/powerpoint/2010/main" val="34205859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a:t>Mandated Reporting: Issues</a:t>
            </a:r>
          </a:p>
        </p:txBody>
      </p:sp>
      <p:sp>
        <p:nvSpPr>
          <p:cNvPr id="41987" name="Content Placeholder 2"/>
          <p:cNvSpPr>
            <a:spLocks noGrp="1"/>
          </p:cNvSpPr>
          <p:nvPr>
            <p:ph idx="4294967295"/>
          </p:nvPr>
        </p:nvSpPr>
        <p:spPr>
          <a:xfrm>
            <a:off x="3797300" y="986028"/>
            <a:ext cx="7467600" cy="4876800"/>
          </a:xfrm>
        </p:spPr>
        <p:txBody>
          <a:bodyPr>
            <a:normAutofit/>
          </a:bodyPr>
          <a:lstStyle/>
          <a:p>
            <a:pPr eaLnBrk="1" hangingPunct="1">
              <a:buFont typeface="Arial" pitchFamily="34" charset="0"/>
              <a:buChar char="•"/>
            </a:pPr>
            <a:r>
              <a:rPr lang="en-US" sz="2400" dirty="0">
                <a:ea typeface="ＭＳ Ｐゴシック" pitchFamily="34" charset="-128"/>
              </a:rPr>
              <a:t>Can have a deterrent effect on disclosure &amp; identification</a:t>
            </a:r>
            <a:endParaRPr lang="en-US" sz="2400" dirty="0"/>
          </a:p>
          <a:p>
            <a:pPr eaLnBrk="1" hangingPunct="1">
              <a:buFont typeface="Arial" pitchFamily="34" charset="0"/>
              <a:buChar char="•"/>
            </a:pPr>
            <a:r>
              <a:rPr lang="en-US" sz="2400" dirty="0"/>
              <a:t>Difficult balance between confidentiality and patient safety</a:t>
            </a:r>
          </a:p>
          <a:p>
            <a:pPr eaLnBrk="1" hangingPunct="1">
              <a:buFont typeface="Arial" pitchFamily="34" charset="0"/>
              <a:buChar char="•"/>
            </a:pPr>
            <a:r>
              <a:rPr lang="en-US" sz="2400" dirty="0"/>
              <a:t>Not always trauma Informed: May lead to </a:t>
            </a:r>
            <a:r>
              <a:rPr lang="en-US" sz="2400" dirty="0" smtClean="0"/>
              <a:t>mistrust </a:t>
            </a:r>
            <a:r>
              <a:rPr lang="en-US" sz="2400" dirty="0"/>
              <a:t>and lead to decrease utilization </a:t>
            </a:r>
          </a:p>
          <a:p>
            <a:pPr>
              <a:buFont typeface="Arial" pitchFamily="34" charset="0"/>
              <a:buChar char="•"/>
            </a:pPr>
            <a:r>
              <a:rPr lang="en-US" sz="2400" dirty="0"/>
              <a:t>Provider/staff safety concerns/Retaliation by trafficker </a:t>
            </a:r>
          </a:p>
        </p:txBody>
      </p:sp>
    </p:spTree>
    <p:extLst>
      <p:ext uri="{BB962C8B-B14F-4D97-AF65-F5344CB8AC3E}">
        <p14:creationId xmlns:p14="http://schemas.microsoft.com/office/powerpoint/2010/main" val="15040946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Mandated Reporting Issues to consider</a:t>
            </a:r>
          </a:p>
        </p:txBody>
      </p:sp>
      <p:sp>
        <p:nvSpPr>
          <p:cNvPr id="43011" name="Content Placeholder 2"/>
          <p:cNvSpPr>
            <a:spLocks noGrp="1"/>
          </p:cNvSpPr>
          <p:nvPr>
            <p:ph idx="4294967295"/>
          </p:nvPr>
        </p:nvSpPr>
        <p:spPr>
          <a:xfrm>
            <a:off x="3769895" y="1305420"/>
            <a:ext cx="6778792" cy="4419600"/>
          </a:xfrm>
        </p:spPr>
        <p:txBody>
          <a:bodyPr/>
          <a:lstStyle/>
          <a:p>
            <a:pPr marL="0" indent="0" eaLnBrk="1" hangingPunct="1">
              <a:buNone/>
            </a:pPr>
            <a:r>
              <a:rPr lang="en-US" sz="2400" b="1" dirty="0" smtClean="0">
                <a:solidFill>
                  <a:schemeClr val="tx2"/>
                </a:solidFill>
              </a:rPr>
              <a:t>If </a:t>
            </a:r>
            <a:r>
              <a:rPr lang="en-US" sz="2400" b="1" dirty="0">
                <a:solidFill>
                  <a:schemeClr val="tx2"/>
                </a:solidFill>
              </a:rPr>
              <a:t>making a </a:t>
            </a:r>
            <a:r>
              <a:rPr lang="en-US" sz="2400" b="1" dirty="0" smtClean="0">
                <a:solidFill>
                  <a:schemeClr val="tx2"/>
                </a:solidFill>
              </a:rPr>
              <a:t>report, very similar to intimate         partner violence and sexual assault: </a:t>
            </a:r>
          </a:p>
          <a:p>
            <a:pPr marL="0" indent="0" eaLnBrk="1" hangingPunct="1">
              <a:buNone/>
            </a:pPr>
            <a:endParaRPr lang="en-US" sz="2400" b="1" dirty="0" smtClean="0">
              <a:solidFill>
                <a:schemeClr val="accent4"/>
              </a:solidFill>
            </a:endParaRPr>
          </a:p>
          <a:p>
            <a:pPr lvl="1" eaLnBrk="1" hangingPunct="1">
              <a:buFont typeface="Arial" charset="0"/>
              <a:buChar char="•"/>
            </a:pPr>
            <a:r>
              <a:rPr lang="en-US" sz="2200" dirty="0" smtClean="0"/>
              <a:t>Ensure immediate safety of patient</a:t>
            </a:r>
          </a:p>
          <a:p>
            <a:pPr lvl="1" eaLnBrk="1" hangingPunct="1">
              <a:buFont typeface="Arial" charset="0"/>
              <a:buChar char="•"/>
            </a:pPr>
            <a:r>
              <a:rPr lang="en-US" sz="2200" dirty="0" smtClean="0"/>
              <a:t>Allow </a:t>
            </a:r>
            <a:r>
              <a:rPr lang="en-US" sz="2200" dirty="0"/>
              <a:t>patient  a role in reporting process</a:t>
            </a:r>
          </a:p>
          <a:p>
            <a:pPr lvl="1" eaLnBrk="1" hangingPunct="1">
              <a:buFont typeface="Arial" charset="0"/>
              <a:buChar char="•"/>
            </a:pPr>
            <a:r>
              <a:rPr lang="en-US" sz="2200" dirty="0"/>
              <a:t>Have patient speak to person the report is being made.</a:t>
            </a:r>
          </a:p>
          <a:p>
            <a:pPr lvl="1" eaLnBrk="1" hangingPunct="1">
              <a:buFont typeface="Arial" charset="0"/>
              <a:buChar char="•"/>
            </a:pPr>
            <a:r>
              <a:rPr lang="en-US" sz="2200" dirty="0"/>
              <a:t>Ensure safety planning after report</a:t>
            </a:r>
          </a:p>
          <a:p>
            <a:pPr lvl="1" eaLnBrk="1" hangingPunct="1">
              <a:buFont typeface="Arial" charset="0"/>
              <a:buChar char="•"/>
            </a:pPr>
            <a:r>
              <a:rPr lang="en-US" sz="2200" dirty="0"/>
              <a:t>Provide support and let patient know what is likely to happen next </a:t>
            </a:r>
          </a:p>
          <a:p>
            <a:pPr lvl="1" eaLnBrk="1" hangingPunct="1">
              <a:buFont typeface="Arial" charset="0"/>
              <a:buChar char="•"/>
            </a:pPr>
            <a:r>
              <a:rPr lang="en-US" sz="2200" dirty="0"/>
              <a:t>Provide referrals/ resources</a:t>
            </a:r>
          </a:p>
        </p:txBody>
      </p:sp>
    </p:spTree>
    <p:extLst>
      <p:ext uri="{BB962C8B-B14F-4D97-AF65-F5344CB8AC3E}">
        <p14:creationId xmlns:p14="http://schemas.microsoft.com/office/powerpoint/2010/main" val="2763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39CD7-CA02-443A-8694-CDE7A0265971}"/>
              </a:ext>
            </a:extLst>
          </p:cNvPr>
          <p:cNvSpPr>
            <a:spLocks noGrp="1"/>
          </p:cNvSpPr>
          <p:nvPr>
            <p:ph type="title"/>
          </p:nvPr>
        </p:nvSpPr>
        <p:spPr/>
        <p:txBody>
          <a:bodyPr>
            <a:normAutofit/>
          </a:bodyPr>
          <a:lstStyle/>
          <a:p>
            <a:r>
              <a:rPr lang="en-US" dirty="0"/>
              <a:t>CSEC and Special Populations</a:t>
            </a:r>
          </a:p>
        </p:txBody>
      </p:sp>
    </p:spTree>
    <p:extLst>
      <p:ext uri="{BB962C8B-B14F-4D97-AF65-F5344CB8AC3E}">
        <p14:creationId xmlns:p14="http://schemas.microsoft.com/office/powerpoint/2010/main" val="274174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Key Terms </a:t>
            </a:r>
            <a:endParaRPr lang="en-US" dirty="0"/>
          </a:p>
        </p:txBody>
      </p:sp>
      <p:sp>
        <p:nvSpPr>
          <p:cNvPr id="3" name="Content Placeholder 2"/>
          <p:cNvSpPr>
            <a:spLocks noGrp="1"/>
          </p:cNvSpPr>
          <p:nvPr>
            <p:ph idx="1"/>
          </p:nvPr>
        </p:nvSpPr>
        <p:spPr/>
        <p:txBody>
          <a:bodyPr/>
          <a:lstStyle/>
          <a:p>
            <a:r>
              <a:rPr lang="en-US" b="1" dirty="0" smtClean="0"/>
              <a:t>The Life </a:t>
            </a:r>
            <a:r>
              <a:rPr lang="mr-IN" dirty="0" smtClean="0"/>
              <a:t>–</a:t>
            </a:r>
            <a:r>
              <a:rPr lang="en-US" dirty="0" smtClean="0"/>
              <a:t> the life of commercial sexual exploitation</a:t>
            </a:r>
          </a:p>
          <a:p>
            <a:r>
              <a:rPr lang="en-US" b="1" dirty="0" smtClean="0"/>
              <a:t>The Track </a:t>
            </a:r>
            <a:r>
              <a:rPr lang="en-US" dirty="0" smtClean="0"/>
              <a:t>-- the physical space where youth are exploited (street, hotels, apartments, etc.)</a:t>
            </a:r>
          </a:p>
          <a:p>
            <a:r>
              <a:rPr lang="en-US" b="1" dirty="0" smtClean="0"/>
              <a:t>Trafficker </a:t>
            </a:r>
            <a:r>
              <a:rPr lang="mr-IN" dirty="0" smtClean="0"/>
              <a:t>–</a:t>
            </a:r>
            <a:r>
              <a:rPr lang="en-US" dirty="0" smtClean="0"/>
              <a:t> individual who is exploiting the young person (also exploiter)</a:t>
            </a:r>
          </a:p>
          <a:p>
            <a:r>
              <a:rPr lang="en-US" b="1" dirty="0" smtClean="0"/>
              <a:t>CSE</a:t>
            </a:r>
            <a:r>
              <a:rPr lang="en-US" dirty="0" smtClean="0"/>
              <a:t> </a:t>
            </a:r>
            <a:r>
              <a:rPr lang="mr-IN" dirty="0" smtClean="0"/>
              <a:t>–</a:t>
            </a:r>
            <a:r>
              <a:rPr lang="en-US" dirty="0" smtClean="0"/>
              <a:t> Commercial sexual exploitation </a:t>
            </a:r>
          </a:p>
          <a:p>
            <a:r>
              <a:rPr lang="en-US" b="1" dirty="0" smtClean="0"/>
              <a:t>Minor </a:t>
            </a:r>
            <a:r>
              <a:rPr lang="mr-IN" dirty="0" smtClean="0"/>
              <a:t>–</a:t>
            </a:r>
            <a:r>
              <a:rPr lang="en-US" dirty="0" smtClean="0"/>
              <a:t> youth under the age of 18</a:t>
            </a:r>
            <a:endParaRPr lang="en-US" dirty="0"/>
          </a:p>
        </p:txBody>
      </p:sp>
    </p:spTree>
    <p:extLst>
      <p:ext uri="{BB962C8B-B14F-4D97-AF65-F5344CB8AC3E}">
        <p14:creationId xmlns:p14="http://schemas.microsoft.com/office/powerpoint/2010/main" val="980307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Commercial Sexual Exploitation in Young Adults</a:t>
            </a:r>
          </a:p>
        </p:txBody>
      </p:sp>
      <p:sp>
        <p:nvSpPr>
          <p:cNvPr id="3" name="Content Placeholder 2"/>
          <p:cNvSpPr>
            <a:spLocks noGrp="1"/>
          </p:cNvSpPr>
          <p:nvPr>
            <p:ph idx="1"/>
          </p:nvPr>
        </p:nvSpPr>
        <p:spPr/>
        <p:txBody>
          <a:bodyPr>
            <a:normAutofit lnSpcReduction="10000"/>
          </a:bodyPr>
          <a:lstStyle/>
          <a:p>
            <a:endParaRPr lang="en-US" dirty="0"/>
          </a:p>
          <a:p>
            <a:pPr marL="342900" indent="-342900">
              <a:buFont typeface="Arial" charset="0"/>
              <a:buChar char="•"/>
            </a:pPr>
            <a:r>
              <a:rPr lang="en-US" sz="2400" dirty="0" smtClean="0"/>
              <a:t>Often psychosocially present the same as minors and in need of the same support</a:t>
            </a:r>
          </a:p>
          <a:p>
            <a:pPr marL="342900" indent="-342900">
              <a:buFont typeface="Arial" charset="0"/>
              <a:buChar char="•"/>
            </a:pPr>
            <a:r>
              <a:rPr lang="en-US" sz="2400" dirty="0" smtClean="0"/>
              <a:t>Force</a:t>
            </a:r>
            <a:r>
              <a:rPr lang="en-US" sz="2400" dirty="0"/>
              <a:t>, fraud, coercion </a:t>
            </a:r>
            <a:r>
              <a:rPr lang="en-US" sz="2400" dirty="0" smtClean="0"/>
              <a:t>needs to </a:t>
            </a:r>
            <a:r>
              <a:rPr lang="en-US" sz="2400" dirty="0"/>
              <a:t>be demonstrated (legally)</a:t>
            </a:r>
          </a:p>
          <a:p>
            <a:pPr marL="788670" lvl="1" indent="-285750">
              <a:buFont typeface="Arial" charset="0"/>
              <a:buChar char="•"/>
            </a:pPr>
            <a:r>
              <a:rPr lang="en-US" dirty="0"/>
              <a:t>E.g. sex work vs exploitation</a:t>
            </a:r>
          </a:p>
          <a:p>
            <a:pPr marL="342900" indent="-342900">
              <a:buFont typeface="Arial" charset="0"/>
              <a:buChar char="•"/>
            </a:pPr>
            <a:r>
              <a:rPr lang="en-US" sz="2400" dirty="0"/>
              <a:t>Many CSEC </a:t>
            </a:r>
            <a:r>
              <a:rPr lang="en-US" sz="2400" dirty="0" smtClean="0"/>
              <a:t>youth </a:t>
            </a:r>
            <a:r>
              <a:rPr lang="en-US" sz="2400" dirty="0"/>
              <a:t>who were/are involved when &lt;18 </a:t>
            </a:r>
            <a:r>
              <a:rPr lang="en-US" sz="2400" dirty="0"/>
              <a:t>yo</a:t>
            </a:r>
            <a:r>
              <a:rPr lang="en-US" sz="2400" dirty="0"/>
              <a:t> but continue as young adults, but are now in different systems of care</a:t>
            </a:r>
          </a:p>
          <a:p>
            <a:pPr marL="342900" indent="-342900">
              <a:buFont typeface="Arial" charset="0"/>
              <a:buChar char="•"/>
            </a:pPr>
            <a:r>
              <a:rPr lang="en-US" sz="2400" dirty="0"/>
              <a:t>Issues with services available for </a:t>
            </a:r>
            <a:r>
              <a:rPr lang="en-US" sz="2400" dirty="0" smtClean="0"/>
              <a:t>these youth </a:t>
            </a:r>
            <a:r>
              <a:rPr lang="en-US" sz="2400" dirty="0"/>
              <a:t>as they “age out” of youth systems  (e.g. child welfare, mental health, substance abuse, etc</a:t>
            </a:r>
            <a:r>
              <a:rPr lang="en-US" sz="2400" dirty="0" smtClean="0"/>
              <a:t>.)</a:t>
            </a:r>
          </a:p>
          <a:p>
            <a:pPr marL="342900" indent="-342900">
              <a:buFont typeface="Arial" charset="0"/>
              <a:buChar char="•"/>
            </a:pPr>
            <a:r>
              <a:rPr lang="en-US" sz="2400" dirty="0" smtClean="0"/>
              <a:t>Reduced services and legal protection make this group extremely vulnerable</a:t>
            </a:r>
            <a:endParaRPr lang="en-US" sz="2400" dirty="0"/>
          </a:p>
          <a:p>
            <a:endParaRPr lang="en-US" dirty="0"/>
          </a:p>
        </p:txBody>
      </p:sp>
    </p:spTree>
    <p:extLst>
      <p:ext uri="{BB962C8B-B14F-4D97-AF65-F5344CB8AC3E}">
        <p14:creationId xmlns:p14="http://schemas.microsoft.com/office/powerpoint/2010/main" val="2993263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Commercial Sexual Exploitation in LGBTQ Youth</a:t>
            </a:r>
          </a:p>
        </p:txBody>
      </p:sp>
      <p:sp>
        <p:nvSpPr>
          <p:cNvPr id="3" name="Content Placeholder 2"/>
          <p:cNvSpPr>
            <a:spLocks noGrp="1"/>
          </p:cNvSpPr>
          <p:nvPr>
            <p:ph idx="1"/>
          </p:nvPr>
        </p:nvSpPr>
        <p:spPr>
          <a:xfrm>
            <a:off x="3869268" y="951193"/>
            <a:ext cx="7315200" cy="5120640"/>
          </a:xfrm>
        </p:spPr>
        <p:txBody>
          <a:bodyPr>
            <a:normAutofit/>
          </a:bodyPr>
          <a:lstStyle/>
          <a:p>
            <a:pPr marL="342900" indent="-342900">
              <a:lnSpc>
                <a:spcPct val="100000"/>
              </a:lnSpc>
              <a:buFont typeface="Arial" charset="0"/>
              <a:buChar char="•"/>
            </a:pPr>
            <a:r>
              <a:rPr lang="en-US" sz="2400" dirty="0" smtClean="0"/>
              <a:t>LGBT youth are extremely vulnerable to CSEC</a:t>
            </a:r>
          </a:p>
          <a:p>
            <a:pPr marL="845820" lvl="1" indent="-342900">
              <a:lnSpc>
                <a:spcPct val="100000"/>
              </a:lnSpc>
              <a:buFont typeface="Arial" charset="0"/>
              <a:buChar char="•"/>
            </a:pPr>
            <a:r>
              <a:rPr lang="en-US" sz="2000" dirty="0" smtClean="0"/>
              <a:t>When faced with fewer resources, employment opportunities, or social supports, LGBT youth may enter street economy when to meet basic needs </a:t>
            </a:r>
          </a:p>
          <a:p>
            <a:pPr marL="845820" lvl="1" indent="-342900">
              <a:lnSpc>
                <a:spcPct val="100000"/>
              </a:lnSpc>
              <a:buFont typeface="Arial" charset="0"/>
              <a:buChar char="•"/>
            </a:pPr>
            <a:r>
              <a:rPr lang="en-US" sz="2000" dirty="0" smtClean="0"/>
              <a:t>LGBT youth vulnerabilities often exploited by traffickers</a:t>
            </a:r>
          </a:p>
          <a:p>
            <a:pPr marL="342900" indent="-342900">
              <a:lnSpc>
                <a:spcPct val="100000"/>
              </a:lnSpc>
              <a:buFont typeface="Arial" charset="0"/>
              <a:buChar char="•"/>
            </a:pPr>
            <a:r>
              <a:rPr lang="en-US" sz="2400" dirty="0"/>
              <a:t>T</a:t>
            </a:r>
            <a:r>
              <a:rPr lang="en-US" sz="2400" dirty="0" smtClean="0"/>
              <a:t>rans </a:t>
            </a:r>
            <a:r>
              <a:rPr lang="en-US" sz="2400" dirty="0"/>
              <a:t>homeless youth are among </a:t>
            </a:r>
            <a:r>
              <a:rPr lang="en-US" sz="2400" dirty="0" smtClean="0"/>
              <a:t>the most affected</a:t>
            </a:r>
          </a:p>
          <a:p>
            <a:pPr marL="342900" indent="-342900">
              <a:lnSpc>
                <a:spcPct val="100000"/>
              </a:lnSpc>
              <a:buFont typeface="Arial" charset="0"/>
              <a:buChar char="•"/>
            </a:pPr>
            <a:r>
              <a:rPr lang="en-US" sz="2400" dirty="0" smtClean="0"/>
              <a:t>Trans youth/young adults have been shown to have very high rates of survival sex involvement.</a:t>
            </a:r>
          </a:p>
          <a:p>
            <a:pPr marL="342900" indent="-342900">
              <a:lnSpc>
                <a:spcPct val="100000"/>
              </a:lnSpc>
              <a:buFont typeface="Arial" charset="0"/>
              <a:buChar char="•"/>
            </a:pPr>
            <a:endParaRPr lang="en-US" sz="2400" dirty="0" smtClean="0"/>
          </a:p>
          <a:p>
            <a:pPr>
              <a:lnSpc>
                <a:spcPct val="100000"/>
              </a:lnSpc>
            </a:pPr>
            <a:endParaRPr lang="en-US" dirty="0"/>
          </a:p>
        </p:txBody>
      </p:sp>
      <p:sp>
        <p:nvSpPr>
          <p:cNvPr id="4" name="Rectangle 3"/>
          <p:cNvSpPr/>
          <p:nvPr/>
        </p:nvSpPr>
        <p:spPr>
          <a:xfrm>
            <a:off x="4053140" y="6083110"/>
            <a:ext cx="5783891" cy="369332"/>
          </a:xfrm>
          <a:prstGeom prst="rect">
            <a:avLst/>
          </a:prstGeom>
        </p:spPr>
        <p:txBody>
          <a:bodyPr wrap="none">
            <a:spAutoFit/>
          </a:bodyPr>
          <a:lstStyle/>
          <a:p>
            <a:r>
              <a:rPr lang="en-US" u="sng" dirty="0">
                <a:hlinkClick r:id="rId3"/>
              </a:rPr>
              <a:t>https://www.mccaininstitute.org/youth-experience-survey/</a:t>
            </a:r>
            <a:endParaRPr lang="en-US" dirty="0"/>
          </a:p>
        </p:txBody>
      </p:sp>
    </p:spTree>
    <p:extLst>
      <p:ext uri="{BB962C8B-B14F-4D97-AF65-F5344CB8AC3E}">
        <p14:creationId xmlns:p14="http://schemas.microsoft.com/office/powerpoint/2010/main" val="8021162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Commercial Sexual Exploitation in LGBTQ Youth</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400" dirty="0"/>
              <a:t>LGBT trafficking often overlooked and underreported</a:t>
            </a:r>
          </a:p>
          <a:p>
            <a:pPr marL="342900" indent="-342900">
              <a:buFont typeface="Arial" charset="0"/>
              <a:buChar char="•"/>
            </a:pPr>
            <a:r>
              <a:rPr lang="en-US" sz="2400" dirty="0"/>
              <a:t>Stigma, fear of repercussions of reporting, and fear that they will not be believed because of their gender identity or sexual orientation are likely factors for underreporting</a:t>
            </a:r>
          </a:p>
          <a:p>
            <a:pPr marL="342900" indent="-342900">
              <a:buFont typeface="Arial" charset="0"/>
              <a:buChar char="•"/>
            </a:pPr>
            <a:r>
              <a:rPr lang="en-US" sz="2400" dirty="0"/>
              <a:t>Lack of services for LGBT </a:t>
            </a:r>
            <a:r>
              <a:rPr lang="en-US" sz="2400" dirty="0" smtClean="0"/>
              <a:t>CSEC </a:t>
            </a:r>
            <a:r>
              <a:rPr lang="en-US" sz="2400" dirty="0"/>
              <a:t>esp. </a:t>
            </a:r>
            <a:r>
              <a:rPr lang="en-US" sz="2400" dirty="0" smtClean="0"/>
              <a:t>males</a:t>
            </a:r>
            <a:endParaRPr lang="en-US" sz="2400" dirty="0"/>
          </a:p>
          <a:p>
            <a:pPr marL="342900" indent="-342900">
              <a:buFont typeface="Arial" charset="0"/>
              <a:buChar char="•"/>
            </a:pPr>
            <a:r>
              <a:rPr lang="en-US" sz="2400" dirty="0"/>
              <a:t>Fear of persecution based on LGBT status in countries of origin may serve as basis for asylum for internationally trafficked </a:t>
            </a:r>
            <a:r>
              <a:rPr lang="en-US" sz="2400" dirty="0" smtClean="0"/>
              <a:t>persons </a:t>
            </a:r>
            <a:endParaRPr lang="en-US" sz="2400" dirty="0"/>
          </a:p>
        </p:txBody>
      </p:sp>
    </p:spTree>
    <p:extLst>
      <p:ext uri="{BB962C8B-B14F-4D97-AF65-F5344CB8AC3E}">
        <p14:creationId xmlns:p14="http://schemas.microsoft.com/office/powerpoint/2010/main" val="8021162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Commercial Sexual Exploitation Among Males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400" dirty="0"/>
              <a:t>Often overlooked in </a:t>
            </a:r>
            <a:r>
              <a:rPr lang="en-US" sz="2400" dirty="0" smtClean="0"/>
              <a:t>studies</a:t>
            </a:r>
          </a:p>
          <a:p>
            <a:pPr marL="342900" indent="-342900">
              <a:buFont typeface="Arial" charset="0"/>
              <a:buChar char="•"/>
            </a:pPr>
            <a:endParaRPr lang="en-US" sz="2400" dirty="0"/>
          </a:p>
          <a:p>
            <a:pPr marL="342900" indent="-342900">
              <a:buFont typeface="Arial" charset="0"/>
              <a:buChar char="•"/>
            </a:pPr>
            <a:r>
              <a:rPr lang="en-US" sz="2400" dirty="0"/>
              <a:t>Similar age of entry as </a:t>
            </a:r>
            <a:r>
              <a:rPr lang="en-US" sz="2400" dirty="0" smtClean="0"/>
              <a:t>females</a:t>
            </a:r>
          </a:p>
          <a:p>
            <a:pPr marL="342900" indent="-342900">
              <a:buFont typeface="Arial" charset="0"/>
              <a:buChar char="•"/>
            </a:pPr>
            <a:endParaRPr lang="en-US" sz="2400" dirty="0"/>
          </a:p>
          <a:p>
            <a:pPr marL="342900" indent="-342900">
              <a:buFont typeface="Arial" charset="0"/>
              <a:buChar char="•"/>
            </a:pPr>
            <a:r>
              <a:rPr lang="en-US" sz="2400" dirty="0"/>
              <a:t>Expectations of who constitutes a trafficking victim and </a:t>
            </a:r>
            <a:r>
              <a:rPr lang="en-US" sz="2400" dirty="0" smtClean="0"/>
              <a:t>culturally </a:t>
            </a:r>
            <a:r>
              <a:rPr lang="en-US" sz="2400" dirty="0"/>
              <a:t>reinforced ideas of who can be victimized impede identification and response. </a:t>
            </a:r>
          </a:p>
          <a:p>
            <a:endParaRPr lang="en-US" dirty="0"/>
          </a:p>
        </p:txBody>
      </p:sp>
    </p:spTree>
    <p:extLst>
      <p:ext uri="{BB962C8B-B14F-4D97-AF65-F5344CB8AC3E}">
        <p14:creationId xmlns:p14="http://schemas.microsoft.com/office/powerpoint/2010/main" val="28383592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Commercial Sexual Exploitation Among Males</a:t>
            </a:r>
          </a:p>
        </p:txBody>
      </p:sp>
      <p:sp>
        <p:nvSpPr>
          <p:cNvPr id="3" name="Content Placeholder 2"/>
          <p:cNvSpPr>
            <a:spLocks noGrp="1"/>
          </p:cNvSpPr>
          <p:nvPr>
            <p:ph idx="1"/>
          </p:nvPr>
        </p:nvSpPr>
        <p:spPr/>
        <p:txBody>
          <a:bodyPr/>
          <a:lstStyle/>
          <a:p>
            <a:pPr marL="342900" indent="-342900">
              <a:buFont typeface="Arial" charset="0"/>
              <a:buChar char="•"/>
            </a:pPr>
            <a:endParaRPr lang="en-US" sz="2400" dirty="0"/>
          </a:p>
          <a:p>
            <a:pPr marL="342900" indent="-342900">
              <a:buFont typeface="Arial" charset="0"/>
              <a:buChar char="•"/>
            </a:pPr>
            <a:r>
              <a:rPr lang="en-US" sz="2400" dirty="0"/>
              <a:t>Dynamic of trafficking may look different (</a:t>
            </a:r>
            <a:r>
              <a:rPr lang="en-US" sz="2400" b="1" dirty="0"/>
              <a:t>girls more likely have 3</a:t>
            </a:r>
            <a:r>
              <a:rPr lang="en-US" sz="2400" b="1" baseline="30000" dirty="0"/>
              <a:t>rd</a:t>
            </a:r>
            <a:r>
              <a:rPr lang="en-US" sz="2400" b="1" dirty="0"/>
              <a:t> party trafficker boys more survival sex</a:t>
            </a:r>
            <a:r>
              <a:rPr lang="en-US" sz="2400" dirty="0" smtClean="0"/>
              <a:t>)</a:t>
            </a:r>
          </a:p>
          <a:p>
            <a:pPr marL="342900" indent="-342900">
              <a:buFont typeface="Arial" charset="0"/>
              <a:buChar char="•"/>
            </a:pPr>
            <a:endParaRPr lang="en-US" sz="2400" dirty="0"/>
          </a:p>
          <a:p>
            <a:pPr marL="342900" indent="-342900">
              <a:buFont typeface="Arial" charset="0"/>
              <a:buChar char="•"/>
            </a:pPr>
            <a:r>
              <a:rPr lang="en-US" sz="2400" dirty="0"/>
              <a:t>Males less likely to find support </a:t>
            </a:r>
            <a:r>
              <a:rPr lang="en-US" sz="2400" dirty="0" smtClean="0"/>
              <a:t>services</a:t>
            </a:r>
          </a:p>
          <a:p>
            <a:pPr marL="342900" indent="-342900">
              <a:buFont typeface="Arial" charset="0"/>
              <a:buChar char="•"/>
            </a:pPr>
            <a:endParaRPr lang="en-US" sz="2400" dirty="0"/>
          </a:p>
          <a:p>
            <a:pPr marL="342900" indent="-342900">
              <a:buFont typeface="Arial" charset="0"/>
              <a:buChar char="•"/>
            </a:pPr>
            <a:r>
              <a:rPr lang="en-US" sz="2400" dirty="0"/>
              <a:t>In one survey, only 5% of beds were available for men residential treatment centers for sex trafficking in the US.</a:t>
            </a:r>
          </a:p>
          <a:p>
            <a:endParaRPr lang="en-US" dirty="0">
              <a:solidFill>
                <a:schemeClr val="tx1"/>
              </a:solidFill>
            </a:endParaRPr>
          </a:p>
          <a:p>
            <a:endParaRPr lang="en-US" dirty="0"/>
          </a:p>
        </p:txBody>
      </p:sp>
    </p:spTree>
    <p:extLst>
      <p:ext uri="{BB962C8B-B14F-4D97-AF65-F5344CB8AC3E}">
        <p14:creationId xmlns:p14="http://schemas.microsoft.com/office/powerpoint/2010/main" val="23190991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1" y="1167379"/>
            <a:ext cx="3259538" cy="4601183"/>
          </a:xfrm>
        </p:spPr>
        <p:txBody>
          <a:bodyPr>
            <a:normAutofit/>
          </a:bodyPr>
          <a:lstStyle/>
          <a:p>
            <a:r>
              <a:rPr lang="en-US" sz="4000" dirty="0"/>
              <a:t>Barriers to Identifying and Responding to CSEC</a:t>
            </a:r>
          </a:p>
        </p:txBody>
      </p:sp>
      <p:sp>
        <p:nvSpPr>
          <p:cNvPr id="3" name="Content Placeholder 2"/>
          <p:cNvSpPr>
            <a:spLocks noGrp="1"/>
          </p:cNvSpPr>
          <p:nvPr>
            <p:ph idx="1"/>
          </p:nvPr>
        </p:nvSpPr>
        <p:spPr>
          <a:xfrm>
            <a:off x="3857172" y="1209865"/>
            <a:ext cx="8153400" cy="4429125"/>
          </a:xfrm>
        </p:spPr>
        <p:txBody>
          <a:bodyPr>
            <a:normAutofit/>
          </a:bodyPr>
          <a:lstStyle/>
          <a:p>
            <a:pPr marL="342900" indent="-342900">
              <a:buFont typeface="Arial" charset="0"/>
              <a:buChar char="•"/>
            </a:pPr>
            <a:r>
              <a:rPr lang="en-US" sz="2400" dirty="0"/>
              <a:t>Stereotypes and misperceptions</a:t>
            </a:r>
          </a:p>
          <a:p>
            <a:pPr marL="342900" indent="-342900">
              <a:buFont typeface="Arial" charset="0"/>
              <a:buChar char="•"/>
            </a:pPr>
            <a:r>
              <a:rPr lang="en-US" sz="2400" dirty="0"/>
              <a:t>Lack of training opportunities</a:t>
            </a:r>
          </a:p>
          <a:p>
            <a:pPr marL="342900" indent="-342900">
              <a:buFont typeface="Arial" charset="0"/>
              <a:buChar char="•"/>
            </a:pPr>
            <a:r>
              <a:rPr lang="en-US" sz="2400" dirty="0"/>
              <a:t>Funding constraints</a:t>
            </a:r>
          </a:p>
          <a:p>
            <a:pPr marL="342900" indent="-342900">
              <a:buFont typeface="Arial" charset="0"/>
              <a:buChar char="•"/>
            </a:pPr>
            <a:r>
              <a:rPr lang="en-US" sz="2400" dirty="0"/>
              <a:t>Competing priorities</a:t>
            </a:r>
          </a:p>
          <a:p>
            <a:pPr marL="342900" indent="-342900">
              <a:buFont typeface="Arial" charset="0"/>
              <a:buChar char="•"/>
            </a:pPr>
            <a:r>
              <a:rPr lang="en-US" sz="2400" dirty="0"/>
              <a:t>Lack of disclosure</a:t>
            </a:r>
          </a:p>
          <a:p>
            <a:pPr marL="342900" indent="-342900">
              <a:buFont typeface="Arial" charset="0"/>
              <a:buChar char="•"/>
            </a:pPr>
            <a:r>
              <a:rPr lang="en-US" sz="2400" dirty="0"/>
              <a:t>Lack of awareness of community initiatives and resources </a:t>
            </a:r>
          </a:p>
          <a:p>
            <a:pPr marL="342900" indent="-342900">
              <a:buFont typeface="Arial" charset="0"/>
              <a:buChar char="•"/>
            </a:pPr>
            <a:r>
              <a:rPr lang="en-US" sz="2400" dirty="0"/>
              <a:t>Potential and perceived complications to mandated reporting </a:t>
            </a:r>
          </a:p>
        </p:txBody>
      </p:sp>
    </p:spTree>
    <p:extLst>
      <p:ext uri="{BB962C8B-B14F-4D97-AF65-F5344CB8AC3E}">
        <p14:creationId xmlns:p14="http://schemas.microsoft.com/office/powerpoint/2010/main" val="2563747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Medical Providers Changing </a:t>
            </a:r>
            <a:r>
              <a:rPr lang="en-US" sz="4000" dirty="0">
                <a:solidFill>
                  <a:schemeClr val="bg1"/>
                </a:solidFill>
              </a:rPr>
              <a:t>Practice:  Making CSEC a Priority</a:t>
            </a:r>
          </a:p>
        </p:txBody>
      </p:sp>
      <p:sp>
        <p:nvSpPr>
          <p:cNvPr id="47107" name="Content Placeholder 2"/>
          <p:cNvSpPr>
            <a:spLocks noGrp="1"/>
          </p:cNvSpPr>
          <p:nvPr>
            <p:ph idx="4294967295"/>
          </p:nvPr>
        </p:nvSpPr>
        <p:spPr>
          <a:xfrm>
            <a:off x="3794903" y="1341221"/>
            <a:ext cx="7467600" cy="4525963"/>
          </a:xfrm>
        </p:spPr>
        <p:txBody>
          <a:bodyPr>
            <a:normAutofit/>
          </a:bodyPr>
          <a:lstStyle/>
          <a:p>
            <a:pPr eaLnBrk="1" hangingPunct="1">
              <a:buFont typeface="Arial" pitchFamily="34" charset="0"/>
              <a:buChar char="•"/>
            </a:pPr>
            <a:r>
              <a:rPr lang="en-US" sz="2400" dirty="0" smtClean="0"/>
              <a:t>Train </a:t>
            </a:r>
            <a:r>
              <a:rPr lang="en-US" sz="2400" dirty="0"/>
              <a:t>staff/providers on CSEC</a:t>
            </a:r>
          </a:p>
          <a:p>
            <a:pPr eaLnBrk="1" hangingPunct="1">
              <a:buFont typeface="Arial" pitchFamily="34" charset="0"/>
              <a:buChar char="•"/>
            </a:pPr>
            <a:r>
              <a:rPr lang="en-US" sz="2400" dirty="0"/>
              <a:t>Become trauma informed (both staff and providers)  </a:t>
            </a:r>
          </a:p>
          <a:p>
            <a:pPr eaLnBrk="1" hangingPunct="1">
              <a:buFont typeface="Arial" pitchFamily="34" charset="0"/>
              <a:buChar char="•"/>
            </a:pPr>
            <a:r>
              <a:rPr lang="en-US" sz="2400" dirty="0"/>
              <a:t>Collaborate with agencies who work with at risk or identified </a:t>
            </a:r>
            <a:r>
              <a:rPr lang="en-US" sz="2400" dirty="0" smtClean="0"/>
              <a:t>CSEC youth </a:t>
            </a:r>
            <a:r>
              <a:rPr lang="en-US" sz="2400" dirty="0"/>
              <a:t>(Foster Care, Schools,  Police, Local DA’s, SART centers, legal aid organizations)</a:t>
            </a:r>
          </a:p>
          <a:p>
            <a:pPr>
              <a:buFont typeface="Arial" pitchFamily="34" charset="0"/>
              <a:buChar char="•"/>
            </a:pPr>
            <a:r>
              <a:rPr lang="en-US" sz="2400" spc="30" dirty="0">
                <a:cs typeface="Tahoma" pitchFamily="34" charset="0"/>
              </a:rPr>
              <a:t>Develop a provider team and/or person within your organization to create a</a:t>
            </a:r>
            <a:r>
              <a:rPr lang="en-US" sz="2400" dirty="0"/>
              <a:t> hospital/clinic protocol to identify/respond (e.g. modify DV protocol)</a:t>
            </a:r>
          </a:p>
          <a:p>
            <a:pPr eaLnBrk="1" hangingPunct="1"/>
            <a:endParaRPr lang="en-US" sz="2400" dirty="0"/>
          </a:p>
        </p:txBody>
      </p:sp>
    </p:spTree>
    <p:extLst>
      <p:ext uri="{BB962C8B-B14F-4D97-AF65-F5344CB8AC3E}">
        <p14:creationId xmlns:p14="http://schemas.microsoft.com/office/powerpoint/2010/main" val="822885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32" y="1723085"/>
            <a:ext cx="3130126" cy="3339795"/>
          </a:xfrm>
        </p:spPr>
        <p:txBody>
          <a:bodyPr>
            <a:noAutofit/>
          </a:bodyPr>
          <a:lstStyle/>
          <a:p>
            <a:pPr eaLnBrk="1" hangingPunct="1">
              <a:defRPr/>
            </a:pPr>
            <a:r>
              <a:rPr lang="en-US" sz="4000" dirty="0"/>
              <a:t>Medical Providers Changing Practice:  Making CSEC a Priority</a:t>
            </a:r>
          </a:p>
        </p:txBody>
      </p:sp>
      <p:sp>
        <p:nvSpPr>
          <p:cNvPr id="3" name="Content Placeholder 2"/>
          <p:cNvSpPr>
            <a:spLocks noGrp="1"/>
          </p:cNvSpPr>
          <p:nvPr>
            <p:ph idx="4294967295"/>
          </p:nvPr>
        </p:nvSpPr>
        <p:spPr>
          <a:xfrm>
            <a:off x="3599985" y="719480"/>
            <a:ext cx="4049044" cy="4343400"/>
          </a:xfrm>
        </p:spPr>
        <p:txBody>
          <a:bodyPr>
            <a:normAutofit/>
          </a:bodyPr>
          <a:lstStyle/>
          <a:p>
            <a:pPr marL="274320" indent="-274320">
              <a:lnSpc>
                <a:spcPct val="80000"/>
              </a:lnSpc>
              <a:buFont typeface="Arial" pitchFamily="34" charset="0"/>
              <a:buChar char="•"/>
              <a:defRPr/>
            </a:pPr>
            <a:r>
              <a:rPr lang="en-US" sz="2200" dirty="0"/>
              <a:t>Decorate areas with posters or materials on human trafficking (e.g. pocket cards)</a:t>
            </a:r>
          </a:p>
          <a:p>
            <a:pPr marL="274320" indent="-274320">
              <a:lnSpc>
                <a:spcPct val="80000"/>
              </a:lnSpc>
              <a:buFont typeface="Arial" pitchFamily="34" charset="0"/>
              <a:buChar char="•"/>
              <a:defRPr/>
            </a:pPr>
            <a:endParaRPr lang="en-US" sz="2200" dirty="0"/>
          </a:p>
          <a:p>
            <a:pPr marL="274320" indent="-274320">
              <a:lnSpc>
                <a:spcPct val="80000"/>
              </a:lnSpc>
              <a:buFont typeface="Arial" pitchFamily="34" charset="0"/>
              <a:buChar char="•"/>
              <a:defRPr/>
            </a:pPr>
            <a:endParaRPr lang="en-US" sz="2200" dirty="0"/>
          </a:p>
          <a:p>
            <a:pPr marL="274320" indent="-274320">
              <a:lnSpc>
                <a:spcPct val="80000"/>
              </a:lnSpc>
              <a:buFont typeface="Arial" pitchFamily="34" charset="0"/>
              <a:buChar char="•"/>
              <a:defRPr/>
            </a:pPr>
            <a:endParaRPr lang="en-US" sz="2200" dirty="0"/>
          </a:p>
          <a:p>
            <a:pPr marL="274320" indent="-274320">
              <a:lnSpc>
                <a:spcPct val="80000"/>
              </a:lnSpc>
              <a:buFont typeface="Arial" pitchFamily="34" charset="0"/>
              <a:buChar char="•"/>
              <a:defRPr/>
            </a:pPr>
            <a:endParaRPr lang="en-US" sz="2200" dirty="0"/>
          </a:p>
          <a:p>
            <a:pPr marL="274320" indent="-274320">
              <a:lnSpc>
                <a:spcPct val="80000"/>
              </a:lnSpc>
              <a:buFont typeface="Arial" pitchFamily="34" charset="0"/>
              <a:buChar char="•"/>
              <a:defRPr/>
            </a:pPr>
            <a:endParaRPr lang="en-US" sz="2200" dirty="0"/>
          </a:p>
          <a:p>
            <a:pPr marL="274320" indent="-274320">
              <a:lnSpc>
                <a:spcPct val="80000"/>
              </a:lnSpc>
              <a:buFont typeface="Arial" pitchFamily="34" charset="0"/>
              <a:buChar char="•"/>
              <a:defRPr/>
            </a:pPr>
            <a:endParaRPr lang="en-US" sz="2200" dirty="0"/>
          </a:p>
        </p:txBody>
      </p:sp>
      <p:pic>
        <p:nvPicPr>
          <p:cNvPr id="5" name="Picture 4" descr="Unknown-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176" y="2278744"/>
            <a:ext cx="3762739" cy="1294770"/>
          </a:xfrm>
          <a:prstGeom prst="rect">
            <a:avLst/>
          </a:prstGeom>
        </p:spPr>
      </p:pic>
      <p:pic>
        <p:nvPicPr>
          <p:cNvPr id="6" name="Picture 5" descr="Screen Shot 2017-01-15 at 11.00.13 AM.png"/>
          <p:cNvPicPr>
            <a:picLocks noChangeAspect="1"/>
          </p:cNvPicPr>
          <p:nvPr/>
        </p:nvPicPr>
        <p:blipFill rotWithShape="1">
          <a:blip r:embed="rId4">
            <a:extLst>
              <a:ext uri="{28A0092B-C50C-407E-A947-70E740481C1C}">
                <a14:useLocalDpi xmlns:a14="http://schemas.microsoft.com/office/drawing/2010/main" val="0"/>
              </a:ext>
            </a:extLst>
          </a:blip>
          <a:srcRect t="5276"/>
          <a:stretch/>
        </p:blipFill>
        <p:spPr>
          <a:xfrm>
            <a:off x="3770177" y="3573513"/>
            <a:ext cx="3762738" cy="2227632"/>
          </a:xfrm>
          <a:prstGeom prst="rect">
            <a:avLst/>
          </a:prstGeom>
        </p:spPr>
      </p:pic>
      <p:sp>
        <p:nvSpPr>
          <p:cNvPr id="7" name="Rectangle 6"/>
          <p:cNvSpPr/>
          <p:nvPr/>
        </p:nvSpPr>
        <p:spPr>
          <a:xfrm>
            <a:off x="8143906" y="1167404"/>
            <a:ext cx="3571555" cy="363176"/>
          </a:xfrm>
          <a:prstGeom prst="rect">
            <a:avLst/>
          </a:prstGeom>
        </p:spPr>
        <p:txBody>
          <a:bodyPr wrap="none">
            <a:spAutoFit/>
          </a:bodyPr>
          <a:lstStyle/>
          <a:p>
            <a:pPr marL="342900" indent="-342900">
              <a:lnSpc>
                <a:spcPct val="80000"/>
              </a:lnSpc>
              <a:buFont typeface="Arial" charset="0"/>
              <a:buChar char="•"/>
              <a:defRPr/>
            </a:pPr>
            <a:r>
              <a:rPr lang="en-US" sz="2200" dirty="0">
                <a:solidFill>
                  <a:schemeClr val="tx1">
                    <a:lumMod val="65000"/>
                    <a:lumOff val="35000"/>
                  </a:schemeClr>
                </a:solidFill>
                <a:latin typeface="Arial" charset="0"/>
                <a:ea typeface="Arial" charset="0"/>
                <a:cs typeface="Arial" charset="0"/>
              </a:rPr>
              <a:t>Brochures on trafficking </a:t>
            </a:r>
          </a:p>
        </p:txBody>
      </p:sp>
      <p:pic>
        <p:nvPicPr>
          <p:cNvPr id="8" name="Picture 7" descr="Unknown-9.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3012" y="2278744"/>
            <a:ext cx="3273345" cy="3172848"/>
          </a:xfrm>
          <a:prstGeom prst="rect">
            <a:avLst/>
          </a:prstGeom>
        </p:spPr>
      </p:pic>
    </p:spTree>
    <p:extLst>
      <p:ext uri="{BB962C8B-B14F-4D97-AF65-F5344CB8AC3E}">
        <p14:creationId xmlns:p14="http://schemas.microsoft.com/office/powerpoint/2010/main" val="3684104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18" y="1468272"/>
            <a:ext cx="3192379" cy="3724080"/>
          </a:xfrm>
        </p:spPr>
        <p:txBody>
          <a:bodyPr>
            <a:noAutofit/>
          </a:bodyPr>
          <a:lstStyle/>
          <a:p>
            <a:r>
              <a:rPr lang="en-US" sz="4800" dirty="0"/>
              <a:t>Role of Health Care Provider: Summary</a:t>
            </a:r>
          </a:p>
        </p:txBody>
      </p:sp>
      <p:sp>
        <p:nvSpPr>
          <p:cNvPr id="3" name="Content Placeholder 2"/>
          <p:cNvSpPr>
            <a:spLocks noGrp="1"/>
          </p:cNvSpPr>
          <p:nvPr>
            <p:ph idx="4294967295"/>
          </p:nvPr>
        </p:nvSpPr>
        <p:spPr>
          <a:xfrm>
            <a:off x="3811046" y="573075"/>
            <a:ext cx="7467600" cy="5514473"/>
          </a:xfrm>
          <a:prstGeom prst="rect">
            <a:avLst/>
          </a:prstGeom>
        </p:spPr>
        <p:txBody>
          <a:bodyPr>
            <a:noAutofit/>
          </a:bodyPr>
          <a:lstStyle/>
          <a:p>
            <a:pPr>
              <a:lnSpc>
                <a:spcPct val="120000"/>
              </a:lnSpc>
            </a:pPr>
            <a:endParaRPr lang="en-US" sz="3800" dirty="0"/>
          </a:p>
          <a:p>
            <a:pPr marL="685800" indent="-685800">
              <a:lnSpc>
                <a:spcPct val="120000"/>
              </a:lnSpc>
              <a:buFont typeface="Arial" pitchFamily="34" charset="0"/>
              <a:buChar char="•"/>
              <a:tabLst>
                <a:tab pos="1770063" algn="l"/>
              </a:tabLst>
            </a:pPr>
            <a:r>
              <a:rPr lang="en-US" dirty="0"/>
              <a:t>CSEC needs to be </a:t>
            </a:r>
            <a:r>
              <a:rPr lang="en-US" b="1" dirty="0" smtClean="0"/>
              <a:t>decriminalized </a:t>
            </a:r>
            <a:r>
              <a:rPr lang="en-US" dirty="0"/>
              <a:t>and viewed as a form of </a:t>
            </a:r>
            <a:r>
              <a:rPr lang="en-US" b="1" dirty="0"/>
              <a:t>abuse</a:t>
            </a:r>
            <a:r>
              <a:rPr lang="en-US" dirty="0"/>
              <a:t> utilizing a public health response</a:t>
            </a:r>
          </a:p>
          <a:p>
            <a:pPr marL="685800" indent="-685800">
              <a:lnSpc>
                <a:spcPct val="120000"/>
              </a:lnSpc>
              <a:buFont typeface="Arial" pitchFamily="34" charset="0"/>
              <a:buChar char="•"/>
              <a:tabLst>
                <a:tab pos="1770063" algn="l"/>
              </a:tabLst>
            </a:pPr>
            <a:r>
              <a:rPr lang="en-US" dirty="0" smtClean="0"/>
              <a:t>Medical </a:t>
            </a:r>
            <a:r>
              <a:rPr lang="en-US" dirty="0"/>
              <a:t>providers are </a:t>
            </a:r>
            <a:r>
              <a:rPr lang="en-US" b="1" dirty="0"/>
              <a:t>essential front line </a:t>
            </a:r>
            <a:r>
              <a:rPr lang="en-US" b="1" dirty="0" smtClean="0"/>
              <a:t>players</a:t>
            </a:r>
          </a:p>
          <a:p>
            <a:pPr marL="685800" indent="-685800">
              <a:lnSpc>
                <a:spcPct val="120000"/>
              </a:lnSpc>
              <a:buFont typeface="Arial" pitchFamily="34" charset="0"/>
              <a:buChar char="•"/>
              <a:tabLst>
                <a:tab pos="1770063" algn="l"/>
              </a:tabLst>
            </a:pPr>
            <a:r>
              <a:rPr lang="en-US" dirty="0" smtClean="0"/>
              <a:t>Affected </a:t>
            </a:r>
            <a:r>
              <a:rPr lang="en-US" dirty="0"/>
              <a:t>and at-risk youth often see health care providers  but may not be identified or disclose, so consider this in your differential when seeing many risk factors/red flags</a:t>
            </a:r>
            <a:r>
              <a:rPr lang="en-US" dirty="0" smtClean="0"/>
              <a:t>.</a:t>
            </a:r>
            <a:endParaRPr lang="en-US" dirty="0"/>
          </a:p>
          <a:p>
            <a:pPr marL="685800" indent="-685800">
              <a:lnSpc>
                <a:spcPct val="120000"/>
              </a:lnSpc>
              <a:buFont typeface="Arial" pitchFamily="34" charset="0"/>
              <a:buChar char="•"/>
              <a:tabLst>
                <a:tab pos="1770063" algn="l"/>
              </a:tabLst>
            </a:pPr>
            <a:r>
              <a:rPr lang="en-US" b="1" dirty="0"/>
              <a:t>Assessment</a:t>
            </a:r>
            <a:r>
              <a:rPr lang="en-US" dirty="0"/>
              <a:t> and</a:t>
            </a:r>
            <a:r>
              <a:rPr lang="en-US" b="1" dirty="0"/>
              <a:t> identification </a:t>
            </a:r>
            <a:r>
              <a:rPr lang="en-US" dirty="0"/>
              <a:t>play important roles in supporting </a:t>
            </a:r>
            <a:r>
              <a:rPr lang="en-US" dirty="0" smtClean="0"/>
              <a:t>CSEC</a:t>
            </a:r>
          </a:p>
          <a:p>
            <a:pPr marL="685800" indent="-685800">
              <a:lnSpc>
                <a:spcPct val="120000"/>
              </a:lnSpc>
              <a:buFont typeface="Arial" pitchFamily="34" charset="0"/>
              <a:buChar char="•"/>
              <a:tabLst>
                <a:tab pos="1770063" algn="l"/>
              </a:tabLst>
            </a:pPr>
            <a:r>
              <a:rPr lang="en-US" dirty="0" smtClean="0"/>
              <a:t>Responding </a:t>
            </a:r>
            <a:r>
              <a:rPr lang="en-US" dirty="0"/>
              <a:t>to affected or at-risk youth </a:t>
            </a:r>
            <a:r>
              <a:rPr lang="en-US" b="1" dirty="0"/>
              <a:t>does not involve</a:t>
            </a:r>
            <a:r>
              <a:rPr lang="en-US" dirty="0"/>
              <a:t> rescue, but rather providing trauma informed medical care, assessment, and </a:t>
            </a:r>
            <a:r>
              <a:rPr lang="en-US" dirty="0" smtClean="0"/>
              <a:t>support.</a:t>
            </a:r>
            <a:r>
              <a:rPr lang="en-US" dirty="0"/>
              <a:t> </a:t>
            </a:r>
            <a:endParaRPr lang="en-US" dirty="0" smtClean="0"/>
          </a:p>
          <a:p>
            <a:pPr marL="685800" indent="-685800">
              <a:lnSpc>
                <a:spcPct val="120000"/>
              </a:lnSpc>
              <a:buFont typeface="Arial" pitchFamily="34" charset="0"/>
              <a:buChar char="•"/>
              <a:tabLst>
                <a:tab pos="1770063" algn="l"/>
              </a:tabLst>
            </a:pPr>
            <a:r>
              <a:rPr lang="en-US" dirty="0" smtClean="0"/>
              <a:t>Knowing </a:t>
            </a:r>
            <a:r>
              <a:rPr lang="en-US" dirty="0"/>
              <a:t>your local response </a:t>
            </a:r>
            <a:r>
              <a:rPr lang="en-US" dirty="0" smtClean="0"/>
              <a:t>(e.g.. </a:t>
            </a:r>
            <a:r>
              <a:rPr lang="en-US" dirty="0"/>
              <a:t>CPS/law enforcement) and community resources </a:t>
            </a:r>
            <a:r>
              <a:rPr lang="en-US" b="1" dirty="0"/>
              <a:t>is key </a:t>
            </a:r>
            <a:r>
              <a:rPr lang="en-US" dirty="0"/>
              <a:t>to establishing and effective response</a:t>
            </a:r>
            <a:r>
              <a:rPr lang="en-US" dirty="0" smtClean="0"/>
              <a:t>.</a:t>
            </a:r>
            <a:endParaRPr lang="en-US" dirty="0"/>
          </a:p>
          <a:p>
            <a:pPr>
              <a:buFont typeface="Arial" pitchFamily="34" charset="0"/>
              <a:buChar char="•"/>
            </a:pPr>
            <a:endParaRPr lang="en-US" dirty="0"/>
          </a:p>
        </p:txBody>
      </p:sp>
      <p:sp>
        <p:nvSpPr>
          <p:cNvPr id="4" name="TextBox 3"/>
          <p:cNvSpPr txBox="1"/>
          <p:nvPr/>
        </p:nvSpPr>
        <p:spPr>
          <a:xfrm>
            <a:off x="10634776" y="25401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580331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53C5C5-7ABA-46A8-A0F7-A6AAA88F3E7E}"/>
              </a:ext>
            </a:extLst>
          </p:cNvPr>
          <p:cNvSpPr>
            <a:spLocks noGrp="1"/>
          </p:cNvSpPr>
          <p:nvPr>
            <p:ph type="title"/>
          </p:nvPr>
        </p:nvSpPr>
        <p:spPr/>
        <p:txBody>
          <a:bodyPr/>
          <a:lstStyle/>
          <a:p>
            <a:r>
              <a:rPr lang="en-US" dirty="0"/>
              <a:t>CSEC Resources</a:t>
            </a:r>
          </a:p>
        </p:txBody>
      </p:sp>
      <p:sp>
        <p:nvSpPr>
          <p:cNvPr id="3" name="Content Placeholder 2">
            <a:extLst>
              <a:ext uri="{FF2B5EF4-FFF2-40B4-BE49-F238E27FC236}">
                <a16:creationId xmlns="" xmlns:a16="http://schemas.microsoft.com/office/drawing/2014/main" id="{99866195-993B-4F03-9C2C-29518AAA0D5D}"/>
              </a:ext>
            </a:extLst>
          </p:cNvPr>
          <p:cNvSpPr>
            <a:spLocks noGrp="1"/>
          </p:cNvSpPr>
          <p:nvPr>
            <p:ph idx="1"/>
          </p:nvPr>
        </p:nvSpPr>
        <p:spPr>
          <a:xfrm>
            <a:off x="3869268" y="1123837"/>
            <a:ext cx="7315200" cy="5120640"/>
          </a:xfrm>
        </p:spPr>
        <p:txBody>
          <a:bodyPr>
            <a:normAutofit/>
          </a:bodyPr>
          <a:lstStyle/>
          <a:p>
            <a:pPr marL="342900" indent="-342900">
              <a:buFont typeface="Arial" charset="0"/>
              <a:buChar char="•"/>
            </a:pPr>
            <a:r>
              <a:rPr lang="en-US" b="1" dirty="0"/>
              <a:t>National Human Trafficking Hotline 1-888-373-7888</a:t>
            </a:r>
          </a:p>
          <a:p>
            <a:r>
              <a:rPr lang="en-US" dirty="0"/>
              <a:t> 	</a:t>
            </a:r>
            <a:r>
              <a:rPr lang="en-US" b="1" dirty="0"/>
              <a:t>Text “HELP” or “INFO” to 233733 (</a:t>
            </a:r>
            <a:r>
              <a:rPr lang="en-US" b="1" dirty="0"/>
              <a:t>BeFree</a:t>
            </a:r>
            <a:r>
              <a:rPr lang="en-US" b="1" dirty="0"/>
              <a:t>)   </a:t>
            </a:r>
          </a:p>
          <a:p>
            <a:r>
              <a:rPr lang="en-US" b="1" dirty="0"/>
              <a:t>	https://polarisproject.org/ </a:t>
            </a:r>
            <a:r>
              <a:rPr lang="en-US" dirty="0"/>
              <a:t> (several resources on 	all forms of trafficking including what human 	trafficking services are available all across the US)</a:t>
            </a:r>
          </a:p>
          <a:p>
            <a:pPr marL="342900" indent="-342900">
              <a:buFont typeface="Arial" charset="0"/>
              <a:buChar char="•"/>
            </a:pPr>
            <a:r>
              <a:rPr lang="en-US" dirty="0"/>
              <a:t> </a:t>
            </a:r>
            <a:r>
              <a:rPr lang="en-US" b="1" dirty="0"/>
              <a:t>HEAL Trafficking (Health Professional Education Advocacy Linkage) </a:t>
            </a:r>
            <a:r>
              <a:rPr lang="en-US" dirty="0"/>
              <a:t>A national organization of health care providers working on human trafficking. Includes information on how to set up protocols to address human trafficking </a:t>
            </a:r>
            <a:r>
              <a:rPr lang="en-US" dirty="0">
                <a:hlinkClick r:id="rId2"/>
              </a:rPr>
              <a:t>https://healtrafficking.org/</a:t>
            </a:r>
            <a:endParaRPr lang="en-US" dirty="0"/>
          </a:p>
          <a:p>
            <a:endParaRPr lang="en-US" dirty="0"/>
          </a:p>
        </p:txBody>
      </p:sp>
    </p:spTree>
    <p:extLst>
      <p:ext uri="{BB962C8B-B14F-4D97-AF65-F5344CB8AC3E}">
        <p14:creationId xmlns:p14="http://schemas.microsoft.com/office/powerpoint/2010/main" val="1062542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Cycles of Violence and Child Trafficking</a:t>
            </a:r>
          </a:p>
        </p:txBody>
      </p:sp>
      <p:pic>
        <p:nvPicPr>
          <p:cNvPr id="4099" name="Picture 3"/>
          <p:cNvPicPr>
            <a:picLocks noGrp="1" noChangeAspect="1" noChangeArrowheads="1"/>
          </p:cNvPicPr>
          <p:nvPr>
            <p:ph idx="1"/>
          </p:nvPr>
        </p:nvPicPr>
        <p:blipFill>
          <a:blip r:embed="rId3" cstate="print"/>
          <a:srcRect/>
          <a:stretch>
            <a:fillRect/>
          </a:stretch>
        </p:blipFill>
        <p:spPr bwMode="auto">
          <a:xfrm>
            <a:off x="4032792" y="2063306"/>
            <a:ext cx="6419850" cy="2886075"/>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686E3CE1-09EB-473D-AFD9-443F3CEAAC15}"/>
              </a:ext>
            </a:extLst>
          </p:cNvPr>
          <p:cNvSpPr txBox="1"/>
          <p:nvPr/>
        </p:nvSpPr>
        <p:spPr>
          <a:xfrm>
            <a:off x="3794761" y="5250883"/>
            <a:ext cx="8023860" cy="923330"/>
          </a:xfrm>
          <a:prstGeom prst="rect">
            <a:avLst/>
          </a:prstGeom>
          <a:noFill/>
        </p:spPr>
        <p:txBody>
          <a:bodyPr wrap="square" rtlCol="0">
            <a:spAutoFit/>
          </a:bodyPr>
          <a:lstStyle/>
          <a:p>
            <a:r>
              <a:rPr lang="en-US" dirty="0" smtClean="0"/>
              <a:t>Key Point:  Intimate Partner Violence,  </a:t>
            </a:r>
            <a:r>
              <a:rPr lang="en-US" dirty="0"/>
              <a:t>Child Abuse, and CSEC have many </a:t>
            </a:r>
            <a:r>
              <a:rPr lang="en-US" dirty="0" smtClean="0"/>
              <a:t>intersecting factors</a:t>
            </a:r>
            <a:r>
              <a:rPr lang="en-US" dirty="0"/>
              <a:t>.  </a:t>
            </a:r>
          </a:p>
          <a:p>
            <a:endParaRPr lang="en-US" dirty="0"/>
          </a:p>
        </p:txBody>
      </p:sp>
    </p:spTree>
    <p:extLst>
      <p:ext uri="{BB962C8B-B14F-4D97-AF65-F5344CB8AC3E}">
        <p14:creationId xmlns:p14="http://schemas.microsoft.com/office/powerpoint/2010/main" val="16931095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E5635D-8AAD-4F9B-8AF9-10C8C5E98F99}"/>
              </a:ext>
            </a:extLst>
          </p:cNvPr>
          <p:cNvSpPr>
            <a:spLocks noGrp="1"/>
          </p:cNvSpPr>
          <p:nvPr>
            <p:ph type="title"/>
          </p:nvPr>
        </p:nvSpPr>
        <p:spPr/>
        <p:txBody>
          <a:bodyPr/>
          <a:lstStyle/>
          <a:p>
            <a:r>
              <a:rPr lang="en-US" dirty="0"/>
              <a:t>CSEC Resources</a:t>
            </a:r>
          </a:p>
        </p:txBody>
      </p:sp>
      <p:sp>
        <p:nvSpPr>
          <p:cNvPr id="6" name="Content Placeholder 5">
            <a:extLst>
              <a:ext uri="{FF2B5EF4-FFF2-40B4-BE49-F238E27FC236}">
                <a16:creationId xmlns="" xmlns:a16="http://schemas.microsoft.com/office/drawing/2014/main" id="{1030EF74-C42A-4C5B-9CA2-4160F9B8EAB0}"/>
              </a:ext>
            </a:extLst>
          </p:cNvPr>
          <p:cNvSpPr>
            <a:spLocks noGrp="1"/>
          </p:cNvSpPr>
          <p:nvPr>
            <p:ph idx="1"/>
          </p:nvPr>
        </p:nvSpPr>
        <p:spPr>
          <a:xfrm>
            <a:off x="3869268" y="1123837"/>
            <a:ext cx="7315200" cy="5120640"/>
          </a:xfrm>
        </p:spPr>
        <p:txBody>
          <a:bodyPr>
            <a:normAutofit/>
          </a:bodyPr>
          <a:lstStyle/>
          <a:p>
            <a:r>
              <a:rPr lang="en-US" b="1" dirty="0">
                <a:solidFill>
                  <a:schemeClr val="tx2"/>
                </a:solidFill>
              </a:rPr>
              <a:t>AAP Clinical Report on CSEC </a:t>
            </a:r>
            <a:r>
              <a:rPr lang="en-US" b="1" dirty="0">
                <a:solidFill>
                  <a:schemeClr val="tx2"/>
                </a:solidFill>
                <a:hlinkClick r:id="rId2"/>
              </a:rPr>
              <a:t>http://pediatrics.aappublications.org/content/135/3/566</a:t>
            </a:r>
            <a:endParaRPr lang="en-US" b="1" dirty="0"/>
          </a:p>
          <a:p>
            <a:r>
              <a:rPr lang="en-US" b="1" dirty="0"/>
              <a:t>The Commercial Sexual Exploitation and Sex Trafficking of Minors in the US” IOM report </a:t>
            </a:r>
            <a:r>
              <a:rPr lang="en-US" b="1" dirty="0">
                <a:hlinkClick r:id="rId3"/>
              </a:rPr>
              <a:t>http://www.iom.edu/Reports/2013/Confronting-Commercial-Sexual-Exploitation-and-Sex-Trafficking-of-Minors-in-the-United-States.aspx</a:t>
            </a:r>
            <a:endParaRPr lang="en-US" b="1" dirty="0"/>
          </a:p>
          <a:p>
            <a:r>
              <a:rPr lang="en-US" b="1" dirty="0"/>
              <a:t>Futures Without Violence  </a:t>
            </a:r>
            <a:r>
              <a:rPr lang="en-US" b="1" u="sng" dirty="0">
                <a:solidFill>
                  <a:srgbClr val="000000"/>
                </a:solidFill>
                <a:hlinkClick r:id="rId4"/>
              </a:rPr>
              <a:t>www.futureswithoutviolence.org</a:t>
            </a:r>
            <a:r>
              <a:rPr lang="en-US" b="1" u="sng" dirty="0">
                <a:solidFill>
                  <a:srgbClr val="000000"/>
                </a:solidFill>
              </a:rPr>
              <a:t> </a:t>
            </a:r>
            <a:r>
              <a:rPr lang="en-US" dirty="0">
                <a:solidFill>
                  <a:srgbClr val="000000"/>
                </a:solidFill>
              </a:rPr>
              <a:t>Has many clinical resources including pocket cards and posters</a:t>
            </a:r>
          </a:p>
          <a:p>
            <a:r>
              <a:rPr lang="en-US" b="1" dirty="0"/>
              <a:t>National Center for Missing and Exploited Chil</a:t>
            </a:r>
            <a:r>
              <a:rPr lang="en-US" dirty="0"/>
              <a:t>dren </a:t>
            </a:r>
            <a:r>
              <a:rPr lang="en-US" u="sng" dirty="0">
                <a:solidFill>
                  <a:schemeClr val="tx2"/>
                </a:solidFill>
              </a:rPr>
              <a:t>www.missingkids.com</a:t>
            </a:r>
            <a:endParaRPr lang="en-US" u="sng" dirty="0"/>
          </a:p>
          <a:p>
            <a:endParaRPr lang="en-US" b="1" dirty="0">
              <a:solidFill>
                <a:srgbClr val="000000"/>
              </a:solidFill>
            </a:endParaRPr>
          </a:p>
          <a:p>
            <a:endParaRPr lang="en-US" dirty="0"/>
          </a:p>
        </p:txBody>
      </p:sp>
    </p:spTree>
    <p:extLst>
      <p:ext uri="{BB962C8B-B14F-4D97-AF65-F5344CB8AC3E}">
        <p14:creationId xmlns:p14="http://schemas.microsoft.com/office/powerpoint/2010/main" val="1219233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5464" y="2788785"/>
            <a:ext cx="3053166" cy="1256273"/>
          </a:xfrm>
        </p:spPr>
        <p:txBody>
          <a:bodyPr>
            <a:noAutofit/>
          </a:bodyPr>
          <a:lstStyle/>
          <a:p>
            <a:r>
              <a:rPr lang="en-US" dirty="0"/>
              <a:t>CSEC </a:t>
            </a:r>
            <a:br>
              <a:rPr lang="en-US" dirty="0"/>
            </a:br>
            <a:r>
              <a:rPr lang="en-US" dirty="0"/>
              <a:t>Includes:</a:t>
            </a:r>
          </a:p>
        </p:txBody>
      </p:sp>
      <p:pic>
        <p:nvPicPr>
          <p:cNvPr id="717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53243" y="764010"/>
            <a:ext cx="6371584" cy="5338354"/>
          </a:xfrm>
        </p:spPr>
      </p:pic>
    </p:spTree>
    <p:extLst>
      <p:ext uri="{BB962C8B-B14F-4D97-AF65-F5344CB8AC3E}">
        <p14:creationId xmlns:p14="http://schemas.microsoft.com/office/powerpoint/2010/main" val="1358022494"/>
      </p:ext>
    </p:extLst>
  </p:cSld>
  <p:clrMapOvr>
    <a:masterClrMapping/>
  </p:clrMapOvr>
</p:sld>
</file>

<file path=ppt/theme/theme1.xml><?xml version="1.0" encoding="utf-8"?>
<a:theme xmlns:a="http://schemas.openxmlformats.org/drawingml/2006/main" name="Frame">
  <a:themeElements>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H - General Presentation Template" id="{B7D2FE11-07B8-BF43-8F18-A536AB0629FF}" vid="{64858E48-02BE-AC4A-BF56-F424012586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PRH - General Presentation Template</Template>
  <TotalTime>14042</TotalTime>
  <Words>11395</Words>
  <Application>Microsoft Office PowerPoint</Application>
  <PresentationFormat>Widescreen</PresentationFormat>
  <Paragraphs>1004</Paragraphs>
  <Slides>81</Slides>
  <Notes>77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ＭＳ Ｐゴシック</vt:lpstr>
      <vt:lpstr>Arial</vt:lpstr>
      <vt:lpstr>Calibri</vt:lpstr>
      <vt:lpstr>Calisto MT</vt:lpstr>
      <vt:lpstr>Corbel</vt:lpstr>
      <vt:lpstr>Franklin Gothic Book</vt:lpstr>
      <vt:lpstr>Garamond</vt:lpstr>
      <vt:lpstr>Lucida Grande</vt:lpstr>
      <vt:lpstr>Mangal</vt:lpstr>
      <vt:lpstr>Tahoma</vt:lpstr>
      <vt:lpstr>Times New Roman</vt:lpstr>
      <vt:lpstr>Wingdings</vt:lpstr>
      <vt:lpstr>Wingdings 2</vt:lpstr>
      <vt:lpstr>Frame</vt:lpstr>
      <vt:lpstr>Commercial Sexual Exploitation of Children (CSEC)</vt:lpstr>
      <vt:lpstr>Learning Objectives</vt:lpstr>
      <vt:lpstr>Case: Lina</vt:lpstr>
      <vt:lpstr>Case: Lina</vt:lpstr>
      <vt:lpstr>Commercial Sexual Exploitation of Children </vt:lpstr>
      <vt:lpstr>The Importance of Language Key Terms</vt:lpstr>
      <vt:lpstr>Additional Key Terms </vt:lpstr>
      <vt:lpstr>Cycles of Violence and Child Trafficking</vt:lpstr>
      <vt:lpstr>CSEC  Includes:</vt:lpstr>
      <vt:lpstr>Routes of Domestic Minor Sex Trafficking in the U.S.</vt:lpstr>
      <vt:lpstr>Why Does CSEC Exist?</vt:lpstr>
      <vt:lpstr>Prevalence</vt:lpstr>
      <vt:lpstr>Prevalence</vt:lpstr>
      <vt:lpstr>Risk Factors for CSEC</vt:lpstr>
      <vt:lpstr>Who is Most Vulnerable?</vt:lpstr>
      <vt:lpstr>CASE:Lina</vt:lpstr>
      <vt:lpstr>PowerPoint Presentation</vt:lpstr>
      <vt:lpstr>CASE:Lina</vt:lpstr>
      <vt:lpstr>CASE: Lina’s Social History  H.E.A.D.D.S.S</vt:lpstr>
      <vt:lpstr>Pathways of Entry into CSEC</vt:lpstr>
      <vt:lpstr>CSEC Youth</vt:lpstr>
      <vt:lpstr>Stockholm Syndrome </vt:lpstr>
      <vt:lpstr>Stockholm Syndrome </vt:lpstr>
      <vt:lpstr>Impact of Being Trafficked: Considerations in CSEC Affected Youth </vt:lpstr>
      <vt:lpstr>Recruiters/ Traffickers</vt:lpstr>
      <vt:lpstr>Traffickers Pattern of Behaviors</vt:lpstr>
      <vt:lpstr>Dynamics between Traffickers and CSEC</vt:lpstr>
      <vt:lpstr>Case: Lina</vt:lpstr>
      <vt:lpstr>Addressing the needs  of CSEC</vt:lpstr>
      <vt:lpstr>Assessment and Identification </vt:lpstr>
      <vt:lpstr>Importance of CSEC assessment in the medical setting</vt:lpstr>
      <vt:lpstr>Why primary goal is Assessment and secondary is Identification</vt:lpstr>
      <vt:lpstr>Primary Goal: Assessment of CSEC in Health Care Setting</vt:lpstr>
      <vt:lpstr>Assessment: Potential Indicators of CSEC</vt:lpstr>
      <vt:lpstr>Assessment: Potential Indicators of CSEC</vt:lpstr>
      <vt:lpstr>Assessment: Potential indicators of CSEC</vt:lpstr>
      <vt:lpstr>Assessment: Potential indicators of CSEC in medical setting:</vt:lpstr>
      <vt:lpstr>Secondary Goal: Identification of CSEC in Health Care Setting</vt:lpstr>
      <vt:lpstr>Secondary Goal: Identification of CSEC in Health Care Setting</vt:lpstr>
      <vt:lpstr>Sample questions for CSEC Identification</vt:lpstr>
      <vt:lpstr>Case: Lina</vt:lpstr>
      <vt:lpstr>Health Outcomes  of CSEC </vt:lpstr>
      <vt:lpstr>Physical Health Outcomes of CSEC</vt:lpstr>
      <vt:lpstr>Mental Health Outcomes</vt:lpstr>
      <vt:lpstr>Case: Lina</vt:lpstr>
      <vt:lpstr>Providing Medical Care for CSEC</vt:lpstr>
      <vt:lpstr>Recommended Medical Services for CSEC: Immediate</vt:lpstr>
      <vt:lpstr>Recommended medical services for CSEC: Long Term</vt:lpstr>
      <vt:lpstr>CSEC Needs/Stage in the Lifecycle</vt:lpstr>
      <vt:lpstr>Lina</vt:lpstr>
      <vt:lpstr>Responding to CSE Affected Youth</vt:lpstr>
      <vt:lpstr>Issues in Providing Care CSEC Affected Youth  </vt:lpstr>
      <vt:lpstr>Responding </vt:lpstr>
      <vt:lpstr>Safety</vt:lpstr>
      <vt:lpstr>Guiding Principles for Providing Medical Care for CSEC</vt:lpstr>
      <vt:lpstr>Guiding Principles: Trauma Informed Care</vt:lpstr>
      <vt:lpstr>The Goal of Trauma Informed Medical Care</vt:lpstr>
      <vt:lpstr>Trauma Informed Medical Care with CSEC</vt:lpstr>
      <vt:lpstr>Medical History Taking</vt:lpstr>
      <vt:lpstr>Physical Exam</vt:lpstr>
      <vt:lpstr>Documentation</vt:lpstr>
      <vt:lpstr>What to do when follow-up cannot be assured</vt:lpstr>
      <vt:lpstr>PowerPoint Presentation</vt:lpstr>
      <vt:lpstr>Confidentiality vs. Mandated Reporting:  The Balance</vt:lpstr>
      <vt:lpstr>PowerPoint Presentation</vt:lpstr>
      <vt:lpstr>Mandated Reporting</vt:lpstr>
      <vt:lpstr>Mandated Reporting: Issues</vt:lpstr>
      <vt:lpstr>Mandated Reporting Issues to consider</vt:lpstr>
      <vt:lpstr>CSEC and Special Populations</vt:lpstr>
      <vt:lpstr>Commercial Sexual Exploitation in Young Adults</vt:lpstr>
      <vt:lpstr>Commercial Sexual Exploitation in LGBTQ Youth</vt:lpstr>
      <vt:lpstr>Commercial Sexual Exploitation in LGBTQ Youth</vt:lpstr>
      <vt:lpstr>Commercial Sexual Exploitation Among Males</vt:lpstr>
      <vt:lpstr>Commercial Sexual Exploitation Among Males</vt:lpstr>
      <vt:lpstr>Barriers to Identifying and Responding to CSEC</vt:lpstr>
      <vt:lpstr>Medical Providers Changing Practice:  Making CSEC a Priority</vt:lpstr>
      <vt:lpstr>Medical Providers Changing Practice:  Making CSEC a Priority</vt:lpstr>
      <vt:lpstr>Role of Health Care Provider: Summary</vt:lpstr>
      <vt:lpstr>CSEC Resources</vt:lpstr>
      <vt:lpstr>CSEC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Sexual Exploitation of Children (CSEC)</dc:title>
  <dc:creator>Kelsie Harris</dc:creator>
  <cp:lastModifiedBy>Taylor Rose Ellsworth</cp:lastModifiedBy>
  <cp:revision>144</cp:revision>
  <dcterms:created xsi:type="dcterms:W3CDTF">2017-08-15T15:50:11Z</dcterms:created>
  <dcterms:modified xsi:type="dcterms:W3CDTF">2018-02-06T18:52:09Z</dcterms:modified>
</cp:coreProperties>
</file>