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2.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57"/>
  </p:notesMasterIdLst>
  <p:handoutMasterIdLst>
    <p:handoutMasterId r:id="rId58"/>
  </p:handout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54"/>
    <p:restoredTop sz="86401"/>
  </p:normalViewPr>
  <p:slideViewPr>
    <p:cSldViewPr snapToGrid="0" snapToObjects="1">
      <p:cViewPr>
        <p:scale>
          <a:sx n="96" d="100"/>
          <a:sy n="96" d="100"/>
        </p:scale>
        <p:origin x="576" y="44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6" d="100"/>
          <a:sy n="96" d="100"/>
        </p:scale>
        <p:origin x="3608"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Sales</c:v>
                </c:pt>
              </c:strCache>
            </c:strRef>
          </c:tx>
          <c:invertIfNegative val="0"/>
          <c:dPt>
            <c:idx val="1"/>
            <c:invertIfNegative val="0"/>
            <c:bubble3D val="0"/>
            <c:spPr>
              <a:solidFill>
                <a:schemeClr val="accent2"/>
              </a:solidFill>
            </c:spPr>
          </c:dPt>
          <c:dPt>
            <c:idx val="2"/>
            <c:invertIfNegative val="0"/>
            <c:bubble3D val="0"/>
            <c:spPr>
              <a:solidFill>
                <a:schemeClr val="accent2"/>
              </a:solidFill>
            </c:spPr>
          </c:dPt>
          <c:dLbls>
            <c:dLbl>
              <c:idx val="0"/>
              <c:tx>
                <c:rich>
                  <a:bodyPr/>
                  <a:lstStyle/>
                  <a:p>
                    <a:r>
                      <a:rPr lang="hr-HR" smtClean="0"/>
                      <a:t>0.2%</a:t>
                    </a:r>
                    <a:endParaRPr lang="hr-H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&lt; 15 yrs</c:v>
                </c:pt>
                <c:pt idx="1">
                  <c:v>15-17 yrs</c:v>
                </c:pt>
                <c:pt idx="2">
                  <c:v>18-19 yrs</c:v>
                </c:pt>
                <c:pt idx="3">
                  <c:v>20-24 yrs</c:v>
                </c:pt>
                <c:pt idx="4">
                  <c:v>25-29 yrs</c:v>
                </c:pt>
                <c:pt idx="5">
                  <c:v>30-34 yrs</c:v>
                </c:pt>
                <c:pt idx="6">
                  <c:v>35-39</c:v>
                </c:pt>
                <c:pt idx="7">
                  <c:v>&gt; 39 yrs</c:v>
                </c:pt>
              </c:strCache>
            </c:strRef>
          </c:cat>
          <c:val>
            <c:numRef>
              <c:f>Sheet1!$B$2:$B$9</c:f>
              <c:numCache>
                <c:formatCode>0%</c:formatCode>
                <c:ptCount val="8"/>
                <c:pt idx="0">
                  <c:v>0.002</c:v>
                </c:pt>
                <c:pt idx="1">
                  <c:v>0.03</c:v>
                </c:pt>
                <c:pt idx="2">
                  <c:v>0.08</c:v>
                </c:pt>
                <c:pt idx="3">
                  <c:v>0.34</c:v>
                </c:pt>
                <c:pt idx="4">
                  <c:v>0.27</c:v>
                </c:pt>
                <c:pt idx="5">
                  <c:v>0.16</c:v>
                </c:pt>
                <c:pt idx="6">
                  <c:v>0.09</c:v>
                </c:pt>
                <c:pt idx="7">
                  <c:v>0.03</c:v>
                </c:pt>
              </c:numCache>
            </c:numRef>
          </c:val>
        </c:ser>
        <c:dLbls>
          <c:showLegendKey val="0"/>
          <c:showVal val="0"/>
          <c:showCatName val="0"/>
          <c:showSerName val="0"/>
          <c:showPercent val="0"/>
          <c:showBubbleSize val="0"/>
        </c:dLbls>
        <c:gapWidth val="100"/>
        <c:axId val="-339485280"/>
        <c:axId val="-339480080"/>
      </c:barChart>
      <c:valAx>
        <c:axId val="-339480080"/>
        <c:scaling>
          <c:orientation val="minMax"/>
        </c:scaling>
        <c:delete val="1"/>
        <c:axPos val="l"/>
        <c:majorGridlines>
          <c:spPr>
            <a:ln>
              <a:noFill/>
            </a:ln>
          </c:spPr>
        </c:majorGridlines>
        <c:numFmt formatCode="0%" sourceLinked="1"/>
        <c:majorTickMark val="out"/>
        <c:minorTickMark val="none"/>
        <c:tickLblPos val="nextTo"/>
        <c:crossAx val="-339485280"/>
        <c:crosses val="autoZero"/>
        <c:crossBetween val="between"/>
      </c:valAx>
      <c:catAx>
        <c:axId val="-339485280"/>
        <c:scaling>
          <c:orientation val="minMax"/>
        </c:scaling>
        <c:delete val="0"/>
        <c:axPos val="b"/>
        <c:numFmt formatCode="General" sourceLinked="0"/>
        <c:majorTickMark val="out"/>
        <c:minorTickMark val="none"/>
        <c:tickLblPos val="nextTo"/>
        <c:crossAx val="-339480080"/>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Aspiration abortion</c:v>
                </c:pt>
                <c:pt idx="1">
                  <c:v>Medication abortion</c:v>
                </c:pt>
                <c:pt idx="2">
                  <c:v>Penicillin Shot</c:v>
                </c:pt>
                <c:pt idx="3">
                  <c:v>Driving in NYC *</c:v>
                </c:pt>
                <c:pt idx="4">
                  <c:v>Term delivery</c:v>
                </c:pt>
              </c:strCache>
            </c:strRef>
          </c:cat>
          <c:val>
            <c:numRef>
              <c:f>Sheet1!$B$2:$B$6</c:f>
              <c:numCache>
                <c:formatCode>0.0</c:formatCode>
                <c:ptCount val="5"/>
                <c:pt idx="0">
                  <c:v>0.7</c:v>
                </c:pt>
                <c:pt idx="1">
                  <c:v>1.0</c:v>
                </c:pt>
                <c:pt idx="2">
                  <c:v>2.0</c:v>
                </c:pt>
                <c:pt idx="3">
                  <c:v>3.9</c:v>
                </c:pt>
                <c:pt idx="4">
                  <c:v>11.8</c:v>
                </c:pt>
              </c:numCache>
            </c:numRef>
          </c:val>
        </c:ser>
        <c:dLbls>
          <c:showLegendKey val="0"/>
          <c:showVal val="0"/>
          <c:showCatName val="0"/>
          <c:showSerName val="0"/>
          <c:showPercent val="0"/>
          <c:showBubbleSize val="0"/>
        </c:dLbls>
        <c:gapWidth val="150"/>
        <c:axId val="-530808384"/>
        <c:axId val="-530803744"/>
      </c:barChart>
      <c:catAx>
        <c:axId val="-530808384"/>
        <c:scaling>
          <c:orientation val="minMax"/>
        </c:scaling>
        <c:delete val="0"/>
        <c:axPos val="b"/>
        <c:numFmt formatCode="General" sourceLinked="0"/>
        <c:majorTickMark val="out"/>
        <c:minorTickMark val="none"/>
        <c:tickLblPos val="nextTo"/>
        <c:crossAx val="-530803744"/>
        <c:crosses val="autoZero"/>
        <c:auto val="1"/>
        <c:lblAlgn val="ctr"/>
        <c:lblOffset val="100"/>
        <c:noMultiLvlLbl val="0"/>
      </c:catAx>
      <c:valAx>
        <c:axId val="-530803744"/>
        <c:scaling>
          <c:orientation val="minMax"/>
        </c:scaling>
        <c:delete val="0"/>
        <c:axPos val="l"/>
        <c:majorGridlines/>
        <c:title>
          <c:tx>
            <c:rich>
              <a:bodyPr rot="-5400000" vert="horz"/>
              <a:lstStyle/>
              <a:p>
                <a:pPr>
                  <a:defRPr/>
                </a:pPr>
                <a:r>
                  <a:rPr lang="en-US"/>
                  <a:t>Mortality per 100,000 women</a:t>
                </a:r>
              </a:p>
            </c:rich>
          </c:tx>
          <c:overlay val="0"/>
        </c:title>
        <c:numFmt formatCode="0.0" sourceLinked="1"/>
        <c:majorTickMark val="out"/>
        <c:minorTickMark val="none"/>
        <c:tickLblPos val="nextTo"/>
        <c:crossAx val="-530808384"/>
        <c:crosses val="autoZero"/>
        <c:crossBetween val="between"/>
      </c:valAx>
    </c:plotArea>
    <c:plotVisOnly val="1"/>
    <c:dispBlanksAs val="gap"/>
    <c:showDLblsOverMax val="0"/>
  </c:chart>
  <c:txPr>
    <a:bodyPr/>
    <a:lstStyle/>
    <a:p>
      <a:pPr>
        <a:defRPr sz="1800">
          <a:latin typeface="Arial" charset="0"/>
          <a:ea typeface="Arial" charset="0"/>
          <a:cs typeface="Arial"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D5BCFB-03D4-8D47-A8C3-F7978B687D51}"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n-US"/>
        </a:p>
      </dgm:t>
    </dgm:pt>
    <dgm:pt modelId="{EB0B241B-2FF5-4442-BC53-55D2348165C3}">
      <dgm:prSet phldrT="[Text]" custT="1"/>
      <dgm:spPr>
        <a:solidFill>
          <a:schemeClr val="accent4"/>
        </a:solidFill>
        <a:ln>
          <a:noFill/>
        </a:ln>
      </dgm:spPr>
      <dgm:t>
        <a:bodyPr/>
        <a:lstStyle/>
        <a:p>
          <a:r>
            <a:rPr lang="en-US" sz="2800" dirty="0" smtClean="0">
              <a:latin typeface="Arial" charset="0"/>
              <a:ea typeface="Arial" charset="0"/>
              <a:cs typeface="Arial" charset="0"/>
            </a:rPr>
            <a:t>Medication Abortion</a:t>
          </a:r>
          <a:endParaRPr lang="en-US" sz="2800" dirty="0">
            <a:latin typeface="Arial" charset="0"/>
            <a:ea typeface="Arial" charset="0"/>
            <a:cs typeface="Arial" charset="0"/>
          </a:endParaRPr>
        </a:p>
      </dgm:t>
    </dgm:pt>
    <dgm:pt modelId="{F343BE20-0991-1F4C-A763-45B683060B0B}" type="parTrans" cxnId="{BF9C442B-FD04-6B45-A4B6-5D60D1FD6EEF}">
      <dgm:prSet/>
      <dgm:spPr/>
      <dgm:t>
        <a:bodyPr/>
        <a:lstStyle/>
        <a:p>
          <a:endParaRPr lang="en-US">
            <a:latin typeface="Arial" charset="0"/>
            <a:ea typeface="Arial" charset="0"/>
            <a:cs typeface="Arial" charset="0"/>
          </a:endParaRPr>
        </a:p>
      </dgm:t>
    </dgm:pt>
    <dgm:pt modelId="{E1B94E50-4040-E54F-9A70-194DA0558E73}" type="sibTrans" cxnId="{BF9C442B-FD04-6B45-A4B6-5D60D1FD6EEF}">
      <dgm:prSet/>
      <dgm:spPr/>
      <dgm:t>
        <a:bodyPr/>
        <a:lstStyle/>
        <a:p>
          <a:endParaRPr lang="en-US">
            <a:latin typeface="Arial" charset="0"/>
            <a:ea typeface="Arial" charset="0"/>
            <a:cs typeface="Arial" charset="0"/>
          </a:endParaRPr>
        </a:p>
      </dgm:t>
    </dgm:pt>
    <dgm:pt modelId="{F4F4B60A-2F21-D64F-9B4E-29D31A45C52F}">
      <dgm:prSet phldrT="[Text]"/>
      <dgm:spPr>
        <a:solidFill>
          <a:schemeClr val="accent4">
            <a:lumMod val="20000"/>
            <a:lumOff val="80000"/>
            <a:alpha val="90000"/>
          </a:schemeClr>
        </a:solidFill>
        <a:ln>
          <a:noFill/>
        </a:ln>
      </dgm:spPr>
      <dgm:t>
        <a:bodyPr/>
        <a:lstStyle/>
        <a:p>
          <a:r>
            <a:rPr lang="en-US" dirty="0" smtClean="0">
              <a:solidFill>
                <a:srgbClr val="000000"/>
              </a:solidFill>
              <a:latin typeface="Arial" charset="0"/>
              <a:ea typeface="Arial" charset="0"/>
              <a:cs typeface="Arial" charset="0"/>
            </a:rPr>
            <a:t>Usually avoids invasive procedure</a:t>
          </a:r>
          <a:endParaRPr lang="en-US" dirty="0">
            <a:solidFill>
              <a:srgbClr val="000000"/>
            </a:solidFill>
            <a:latin typeface="Arial" charset="0"/>
            <a:ea typeface="Arial" charset="0"/>
            <a:cs typeface="Arial" charset="0"/>
          </a:endParaRPr>
        </a:p>
      </dgm:t>
    </dgm:pt>
    <dgm:pt modelId="{9743B194-61CC-D848-847B-4FA3AEBAFD64}" type="parTrans" cxnId="{758B478D-9780-5442-97FC-F36B9421120F}">
      <dgm:prSet/>
      <dgm:spPr/>
      <dgm:t>
        <a:bodyPr/>
        <a:lstStyle/>
        <a:p>
          <a:endParaRPr lang="en-US">
            <a:latin typeface="Arial" charset="0"/>
            <a:ea typeface="Arial" charset="0"/>
            <a:cs typeface="Arial" charset="0"/>
          </a:endParaRPr>
        </a:p>
      </dgm:t>
    </dgm:pt>
    <dgm:pt modelId="{D9D928CF-2B68-8846-A2C2-AAD4971A06AA}" type="sibTrans" cxnId="{758B478D-9780-5442-97FC-F36B9421120F}">
      <dgm:prSet/>
      <dgm:spPr/>
      <dgm:t>
        <a:bodyPr/>
        <a:lstStyle/>
        <a:p>
          <a:endParaRPr lang="en-US">
            <a:latin typeface="Arial" charset="0"/>
            <a:ea typeface="Arial" charset="0"/>
            <a:cs typeface="Arial" charset="0"/>
          </a:endParaRPr>
        </a:p>
      </dgm:t>
    </dgm:pt>
    <dgm:pt modelId="{FBB25F5A-A7AB-7640-9A69-C350CE0F2899}">
      <dgm:prSet phldrT="[Text]"/>
      <dgm:spPr>
        <a:solidFill>
          <a:schemeClr val="accent4">
            <a:lumMod val="20000"/>
            <a:lumOff val="80000"/>
            <a:alpha val="90000"/>
          </a:schemeClr>
        </a:solidFill>
        <a:ln>
          <a:noFill/>
        </a:ln>
      </dgm:spPr>
      <dgm:t>
        <a:bodyPr/>
        <a:lstStyle/>
        <a:p>
          <a:r>
            <a:rPr lang="en-US" dirty="0" smtClean="0">
              <a:solidFill>
                <a:srgbClr val="000000"/>
              </a:solidFill>
              <a:latin typeface="Arial" charset="0"/>
              <a:ea typeface="Arial" charset="0"/>
              <a:cs typeface="Arial" charset="0"/>
            </a:rPr>
            <a:t>Occurs in privacy of home</a:t>
          </a:r>
          <a:endParaRPr lang="en-US" dirty="0">
            <a:solidFill>
              <a:srgbClr val="000000"/>
            </a:solidFill>
            <a:latin typeface="Arial" charset="0"/>
            <a:ea typeface="Arial" charset="0"/>
            <a:cs typeface="Arial" charset="0"/>
          </a:endParaRPr>
        </a:p>
      </dgm:t>
    </dgm:pt>
    <dgm:pt modelId="{F953AE8D-AD06-C644-A476-37EF1B66F19C}" type="parTrans" cxnId="{32DFB824-65A4-0E4F-8FDA-6C213ED3AD8B}">
      <dgm:prSet/>
      <dgm:spPr/>
      <dgm:t>
        <a:bodyPr/>
        <a:lstStyle/>
        <a:p>
          <a:endParaRPr lang="en-US">
            <a:latin typeface="Arial" charset="0"/>
            <a:ea typeface="Arial" charset="0"/>
            <a:cs typeface="Arial" charset="0"/>
          </a:endParaRPr>
        </a:p>
      </dgm:t>
    </dgm:pt>
    <dgm:pt modelId="{2EB7ED85-34B2-6D46-BBDB-5B11354CFCA3}" type="sibTrans" cxnId="{32DFB824-65A4-0E4F-8FDA-6C213ED3AD8B}">
      <dgm:prSet/>
      <dgm:spPr/>
      <dgm:t>
        <a:bodyPr/>
        <a:lstStyle/>
        <a:p>
          <a:endParaRPr lang="en-US">
            <a:latin typeface="Arial" charset="0"/>
            <a:ea typeface="Arial" charset="0"/>
            <a:cs typeface="Arial" charset="0"/>
          </a:endParaRPr>
        </a:p>
      </dgm:t>
    </dgm:pt>
    <dgm:pt modelId="{421E2986-C987-4049-BBE2-8F4F1E3AE002}">
      <dgm:prSet phldrT="[Text]" custT="1"/>
      <dgm:spPr>
        <a:solidFill>
          <a:schemeClr val="accent4"/>
        </a:solidFill>
        <a:ln>
          <a:noFill/>
        </a:ln>
      </dgm:spPr>
      <dgm:t>
        <a:bodyPr/>
        <a:lstStyle/>
        <a:p>
          <a:r>
            <a:rPr lang="en-US" sz="2800" dirty="0" smtClean="0">
              <a:latin typeface="Arial" charset="0"/>
              <a:ea typeface="Arial" charset="0"/>
              <a:cs typeface="Arial" charset="0"/>
            </a:rPr>
            <a:t>Aspiration Abortion</a:t>
          </a:r>
          <a:endParaRPr lang="en-US" sz="2800" dirty="0">
            <a:latin typeface="Arial" charset="0"/>
            <a:ea typeface="Arial" charset="0"/>
            <a:cs typeface="Arial" charset="0"/>
          </a:endParaRPr>
        </a:p>
      </dgm:t>
    </dgm:pt>
    <dgm:pt modelId="{F6F405C3-622E-234A-960F-5AD0480C3F22}" type="parTrans" cxnId="{F8F817EA-BF25-914F-A853-4643E13047EF}">
      <dgm:prSet/>
      <dgm:spPr/>
      <dgm:t>
        <a:bodyPr/>
        <a:lstStyle/>
        <a:p>
          <a:endParaRPr lang="en-US">
            <a:latin typeface="Arial" charset="0"/>
            <a:ea typeface="Arial" charset="0"/>
            <a:cs typeface="Arial" charset="0"/>
          </a:endParaRPr>
        </a:p>
      </dgm:t>
    </dgm:pt>
    <dgm:pt modelId="{D1F8B51A-42B4-8149-9049-6C6980C01246}" type="sibTrans" cxnId="{F8F817EA-BF25-914F-A853-4643E13047EF}">
      <dgm:prSet/>
      <dgm:spPr/>
      <dgm:t>
        <a:bodyPr/>
        <a:lstStyle/>
        <a:p>
          <a:endParaRPr lang="en-US">
            <a:latin typeface="Arial" charset="0"/>
            <a:ea typeface="Arial" charset="0"/>
            <a:cs typeface="Arial" charset="0"/>
          </a:endParaRPr>
        </a:p>
      </dgm:t>
    </dgm:pt>
    <dgm:pt modelId="{DE168634-E01A-BA47-A930-22BC0A5DA016}">
      <dgm:prSet phldrT="[Text]"/>
      <dgm:spPr>
        <a:solidFill>
          <a:schemeClr val="accent4">
            <a:lumMod val="20000"/>
            <a:lumOff val="80000"/>
            <a:alpha val="90000"/>
          </a:schemeClr>
        </a:solidFill>
        <a:ln>
          <a:noFill/>
        </a:ln>
      </dgm:spPr>
      <dgm:t>
        <a:bodyPr/>
        <a:lstStyle/>
        <a:p>
          <a:r>
            <a:rPr lang="en-US" dirty="0" smtClean="0">
              <a:solidFill>
                <a:srgbClr val="000000"/>
              </a:solidFill>
              <a:latin typeface="Arial" charset="0"/>
              <a:ea typeface="Arial" charset="0"/>
              <a:cs typeface="Arial" charset="0"/>
            </a:rPr>
            <a:t>Involves invasive procedure</a:t>
          </a:r>
          <a:endParaRPr lang="en-US" dirty="0">
            <a:solidFill>
              <a:srgbClr val="000000"/>
            </a:solidFill>
            <a:latin typeface="Arial" charset="0"/>
            <a:ea typeface="Arial" charset="0"/>
            <a:cs typeface="Arial" charset="0"/>
          </a:endParaRPr>
        </a:p>
      </dgm:t>
    </dgm:pt>
    <dgm:pt modelId="{F728D827-FCA0-FC45-AE20-8DCAEE86B0E4}" type="parTrans" cxnId="{EF0BA00E-973D-1643-AFE4-380B4E5A1CA8}">
      <dgm:prSet/>
      <dgm:spPr/>
      <dgm:t>
        <a:bodyPr/>
        <a:lstStyle/>
        <a:p>
          <a:endParaRPr lang="en-US">
            <a:latin typeface="Arial" charset="0"/>
            <a:ea typeface="Arial" charset="0"/>
            <a:cs typeface="Arial" charset="0"/>
          </a:endParaRPr>
        </a:p>
      </dgm:t>
    </dgm:pt>
    <dgm:pt modelId="{043C5285-D4C0-7643-8DE2-DD05E4F4505A}" type="sibTrans" cxnId="{EF0BA00E-973D-1643-AFE4-380B4E5A1CA8}">
      <dgm:prSet/>
      <dgm:spPr/>
      <dgm:t>
        <a:bodyPr/>
        <a:lstStyle/>
        <a:p>
          <a:endParaRPr lang="en-US">
            <a:latin typeface="Arial" charset="0"/>
            <a:ea typeface="Arial" charset="0"/>
            <a:cs typeface="Arial" charset="0"/>
          </a:endParaRPr>
        </a:p>
      </dgm:t>
    </dgm:pt>
    <dgm:pt modelId="{54685F25-5AA3-E442-B1FE-0D2F9EDCCD32}">
      <dgm:prSet phldrT="[Text]"/>
      <dgm:spPr>
        <a:solidFill>
          <a:schemeClr val="accent4">
            <a:lumMod val="20000"/>
            <a:lumOff val="80000"/>
            <a:alpha val="90000"/>
          </a:schemeClr>
        </a:solidFill>
        <a:ln>
          <a:noFill/>
        </a:ln>
      </dgm:spPr>
      <dgm:t>
        <a:bodyPr/>
        <a:lstStyle/>
        <a:p>
          <a:r>
            <a:rPr lang="en-US" dirty="0" smtClean="0">
              <a:solidFill>
                <a:srgbClr val="000000"/>
              </a:solidFill>
              <a:latin typeface="Arial" charset="0"/>
              <a:ea typeface="Arial" charset="0"/>
              <a:cs typeface="Arial" charset="0"/>
            </a:rPr>
            <a:t>Occurs in medical setting</a:t>
          </a:r>
          <a:endParaRPr lang="en-US" dirty="0">
            <a:solidFill>
              <a:srgbClr val="000000"/>
            </a:solidFill>
            <a:latin typeface="Arial" charset="0"/>
            <a:ea typeface="Arial" charset="0"/>
            <a:cs typeface="Arial" charset="0"/>
          </a:endParaRPr>
        </a:p>
      </dgm:t>
    </dgm:pt>
    <dgm:pt modelId="{13E1696C-B35A-D44D-8F6B-1531D23E78E0}" type="parTrans" cxnId="{C4B97580-1CD1-CF4F-8EF1-FEEAAF84AF59}">
      <dgm:prSet/>
      <dgm:spPr/>
      <dgm:t>
        <a:bodyPr/>
        <a:lstStyle/>
        <a:p>
          <a:endParaRPr lang="en-US">
            <a:latin typeface="Arial" charset="0"/>
            <a:ea typeface="Arial" charset="0"/>
            <a:cs typeface="Arial" charset="0"/>
          </a:endParaRPr>
        </a:p>
      </dgm:t>
    </dgm:pt>
    <dgm:pt modelId="{C62E1F5B-4578-914B-98C3-81DBDEFF7179}" type="sibTrans" cxnId="{C4B97580-1CD1-CF4F-8EF1-FEEAAF84AF59}">
      <dgm:prSet/>
      <dgm:spPr/>
      <dgm:t>
        <a:bodyPr/>
        <a:lstStyle/>
        <a:p>
          <a:endParaRPr lang="en-US">
            <a:latin typeface="Arial" charset="0"/>
            <a:ea typeface="Arial" charset="0"/>
            <a:cs typeface="Arial" charset="0"/>
          </a:endParaRPr>
        </a:p>
      </dgm:t>
    </dgm:pt>
    <dgm:pt modelId="{F30D217E-F9A1-6045-8D76-3510FE51E1E5}">
      <dgm:prSet phldrT="[Text]"/>
      <dgm:spPr>
        <a:solidFill>
          <a:schemeClr val="accent4">
            <a:lumMod val="20000"/>
            <a:lumOff val="80000"/>
            <a:alpha val="90000"/>
          </a:schemeClr>
        </a:solidFill>
        <a:ln>
          <a:noFill/>
        </a:ln>
      </dgm:spPr>
      <dgm:t>
        <a:bodyPr/>
        <a:lstStyle/>
        <a:p>
          <a:r>
            <a:rPr lang="en-US" dirty="0" smtClean="0">
              <a:solidFill>
                <a:srgbClr val="000000"/>
              </a:solidFill>
              <a:latin typeface="Arial" charset="0"/>
              <a:ea typeface="Arial" charset="0"/>
              <a:cs typeface="Arial" charset="0"/>
            </a:rPr>
            <a:t>Days to weeks to complete</a:t>
          </a:r>
          <a:endParaRPr lang="en-US" dirty="0">
            <a:solidFill>
              <a:srgbClr val="000000"/>
            </a:solidFill>
            <a:latin typeface="Arial" charset="0"/>
            <a:ea typeface="Arial" charset="0"/>
            <a:cs typeface="Arial" charset="0"/>
          </a:endParaRPr>
        </a:p>
      </dgm:t>
    </dgm:pt>
    <dgm:pt modelId="{FF258D7B-7395-9E46-AF0B-7EA26209EF99}" type="parTrans" cxnId="{E28723AD-76BA-7044-88FB-D16454431DF3}">
      <dgm:prSet/>
      <dgm:spPr/>
      <dgm:t>
        <a:bodyPr/>
        <a:lstStyle/>
        <a:p>
          <a:endParaRPr lang="en-US">
            <a:latin typeface="Arial" charset="0"/>
            <a:ea typeface="Arial" charset="0"/>
            <a:cs typeface="Arial" charset="0"/>
          </a:endParaRPr>
        </a:p>
      </dgm:t>
    </dgm:pt>
    <dgm:pt modelId="{BF05A803-51AF-5743-B560-C4CE7997D289}" type="sibTrans" cxnId="{E28723AD-76BA-7044-88FB-D16454431DF3}">
      <dgm:prSet/>
      <dgm:spPr/>
      <dgm:t>
        <a:bodyPr/>
        <a:lstStyle/>
        <a:p>
          <a:endParaRPr lang="en-US">
            <a:latin typeface="Arial" charset="0"/>
            <a:ea typeface="Arial" charset="0"/>
            <a:cs typeface="Arial" charset="0"/>
          </a:endParaRPr>
        </a:p>
      </dgm:t>
    </dgm:pt>
    <dgm:pt modelId="{A350920F-580A-5948-B079-E65AFC449FDF}">
      <dgm:prSet phldrT="[Text]"/>
      <dgm:spPr>
        <a:solidFill>
          <a:schemeClr val="accent4">
            <a:lumMod val="20000"/>
            <a:lumOff val="80000"/>
            <a:alpha val="90000"/>
          </a:schemeClr>
        </a:solidFill>
        <a:ln>
          <a:noFill/>
        </a:ln>
      </dgm:spPr>
      <dgm:t>
        <a:bodyPr/>
        <a:lstStyle/>
        <a:p>
          <a:r>
            <a:rPr lang="en-US" dirty="0" smtClean="0">
              <a:solidFill>
                <a:srgbClr val="000000"/>
              </a:solidFill>
              <a:latin typeface="Arial" charset="0"/>
              <a:ea typeface="Arial" charset="0"/>
              <a:cs typeface="Arial" charset="0"/>
            </a:rPr>
            <a:t>Usually requires 2 visits</a:t>
          </a:r>
          <a:endParaRPr lang="en-US" dirty="0">
            <a:solidFill>
              <a:srgbClr val="000000"/>
            </a:solidFill>
            <a:latin typeface="Arial" charset="0"/>
            <a:ea typeface="Arial" charset="0"/>
            <a:cs typeface="Arial" charset="0"/>
          </a:endParaRPr>
        </a:p>
      </dgm:t>
    </dgm:pt>
    <dgm:pt modelId="{64F6A85B-5D73-014D-9B82-82A1026C9044}" type="parTrans" cxnId="{9AFBA397-561C-264C-BDCF-174A5ED72E2F}">
      <dgm:prSet/>
      <dgm:spPr/>
      <dgm:t>
        <a:bodyPr/>
        <a:lstStyle/>
        <a:p>
          <a:endParaRPr lang="en-US">
            <a:latin typeface="Arial" charset="0"/>
            <a:ea typeface="Arial" charset="0"/>
            <a:cs typeface="Arial" charset="0"/>
          </a:endParaRPr>
        </a:p>
      </dgm:t>
    </dgm:pt>
    <dgm:pt modelId="{7D9C3709-506F-0949-9F7A-221BD01D3816}" type="sibTrans" cxnId="{9AFBA397-561C-264C-BDCF-174A5ED72E2F}">
      <dgm:prSet/>
      <dgm:spPr/>
      <dgm:t>
        <a:bodyPr/>
        <a:lstStyle/>
        <a:p>
          <a:endParaRPr lang="en-US">
            <a:latin typeface="Arial" charset="0"/>
            <a:ea typeface="Arial" charset="0"/>
            <a:cs typeface="Arial" charset="0"/>
          </a:endParaRPr>
        </a:p>
      </dgm:t>
    </dgm:pt>
    <dgm:pt modelId="{011C520A-AF94-D542-8F7C-7531A279F7B8}">
      <dgm:prSet phldrT="[Text]"/>
      <dgm:spPr>
        <a:solidFill>
          <a:schemeClr val="accent4">
            <a:lumMod val="20000"/>
            <a:lumOff val="80000"/>
            <a:alpha val="90000"/>
          </a:schemeClr>
        </a:solidFill>
        <a:ln>
          <a:noFill/>
        </a:ln>
      </dgm:spPr>
      <dgm:t>
        <a:bodyPr/>
        <a:lstStyle/>
        <a:p>
          <a:r>
            <a:rPr lang="en-US" dirty="0" smtClean="0">
              <a:solidFill>
                <a:srgbClr val="000000"/>
              </a:solidFill>
              <a:latin typeface="Arial" charset="0"/>
              <a:ea typeface="Arial" charset="0"/>
              <a:cs typeface="Arial" charset="0"/>
            </a:rPr>
            <a:t>Available thru 10 weeks gestation</a:t>
          </a:r>
          <a:endParaRPr lang="en-US" dirty="0">
            <a:solidFill>
              <a:srgbClr val="000000"/>
            </a:solidFill>
            <a:latin typeface="Arial" charset="0"/>
            <a:ea typeface="Arial" charset="0"/>
            <a:cs typeface="Arial" charset="0"/>
          </a:endParaRPr>
        </a:p>
      </dgm:t>
    </dgm:pt>
    <dgm:pt modelId="{7A58AC3C-CFA8-764B-894B-4175FE3EF612}" type="parTrans" cxnId="{A3DECB41-1DAF-5745-8731-F79C9FE053B3}">
      <dgm:prSet/>
      <dgm:spPr/>
      <dgm:t>
        <a:bodyPr/>
        <a:lstStyle/>
        <a:p>
          <a:endParaRPr lang="en-US">
            <a:latin typeface="Arial" charset="0"/>
            <a:ea typeface="Arial" charset="0"/>
            <a:cs typeface="Arial" charset="0"/>
          </a:endParaRPr>
        </a:p>
      </dgm:t>
    </dgm:pt>
    <dgm:pt modelId="{CF796249-0DDB-1740-BEF9-6C4647ACA6A4}" type="sibTrans" cxnId="{A3DECB41-1DAF-5745-8731-F79C9FE053B3}">
      <dgm:prSet/>
      <dgm:spPr/>
      <dgm:t>
        <a:bodyPr/>
        <a:lstStyle/>
        <a:p>
          <a:endParaRPr lang="en-US">
            <a:latin typeface="Arial" charset="0"/>
            <a:ea typeface="Arial" charset="0"/>
            <a:cs typeface="Arial" charset="0"/>
          </a:endParaRPr>
        </a:p>
      </dgm:t>
    </dgm:pt>
    <dgm:pt modelId="{364E4A3C-6367-2D42-B5EA-A47700D8A380}">
      <dgm:prSet phldrT="[Text]"/>
      <dgm:spPr>
        <a:solidFill>
          <a:schemeClr val="accent4">
            <a:lumMod val="20000"/>
            <a:lumOff val="80000"/>
            <a:alpha val="90000"/>
          </a:schemeClr>
        </a:solidFill>
        <a:ln>
          <a:noFill/>
        </a:ln>
      </dgm:spPr>
      <dgm:t>
        <a:bodyPr/>
        <a:lstStyle/>
        <a:p>
          <a:r>
            <a:rPr lang="en-US" dirty="0" smtClean="0">
              <a:solidFill>
                <a:srgbClr val="000000"/>
              </a:solidFill>
              <a:latin typeface="Arial" charset="0"/>
              <a:ea typeface="Arial" charset="0"/>
              <a:cs typeface="Arial" charset="0"/>
            </a:rPr>
            <a:t>Follow-</a:t>
          </a:r>
          <a:r>
            <a:rPr lang="en-US" smtClean="0">
              <a:solidFill>
                <a:srgbClr val="000000"/>
              </a:solidFill>
              <a:latin typeface="Arial" charset="0"/>
              <a:ea typeface="Arial" charset="0"/>
              <a:cs typeface="Arial" charset="0"/>
            </a:rPr>
            <a:t>up required</a:t>
          </a:r>
          <a:endParaRPr lang="en-US" dirty="0">
            <a:solidFill>
              <a:srgbClr val="000000"/>
            </a:solidFill>
            <a:latin typeface="Arial" charset="0"/>
            <a:ea typeface="Arial" charset="0"/>
            <a:cs typeface="Arial" charset="0"/>
          </a:endParaRPr>
        </a:p>
      </dgm:t>
    </dgm:pt>
    <dgm:pt modelId="{AAAF3FC0-777A-424E-B228-19C4EB885BAE}" type="parTrans" cxnId="{9AF7999C-1869-EF44-801B-BA5A5088DC2A}">
      <dgm:prSet/>
      <dgm:spPr/>
      <dgm:t>
        <a:bodyPr/>
        <a:lstStyle/>
        <a:p>
          <a:endParaRPr lang="en-US">
            <a:latin typeface="Arial" charset="0"/>
            <a:ea typeface="Arial" charset="0"/>
            <a:cs typeface="Arial" charset="0"/>
          </a:endParaRPr>
        </a:p>
      </dgm:t>
    </dgm:pt>
    <dgm:pt modelId="{7B58D747-283E-B145-88E5-9B8441DCA1B4}" type="sibTrans" cxnId="{9AF7999C-1869-EF44-801B-BA5A5088DC2A}">
      <dgm:prSet/>
      <dgm:spPr/>
      <dgm:t>
        <a:bodyPr/>
        <a:lstStyle/>
        <a:p>
          <a:endParaRPr lang="en-US">
            <a:latin typeface="Arial" charset="0"/>
            <a:ea typeface="Arial" charset="0"/>
            <a:cs typeface="Arial" charset="0"/>
          </a:endParaRPr>
        </a:p>
      </dgm:t>
    </dgm:pt>
    <dgm:pt modelId="{B58F81C0-C89F-874B-AED0-ED5D6F009B41}">
      <dgm:prSet phldrT="[Text]"/>
      <dgm:spPr>
        <a:solidFill>
          <a:schemeClr val="accent4">
            <a:lumMod val="20000"/>
            <a:lumOff val="80000"/>
            <a:alpha val="90000"/>
          </a:schemeClr>
        </a:solidFill>
        <a:ln>
          <a:noFill/>
        </a:ln>
      </dgm:spPr>
      <dgm:t>
        <a:bodyPr/>
        <a:lstStyle/>
        <a:p>
          <a:r>
            <a:rPr lang="en-US" dirty="0" smtClean="0">
              <a:solidFill>
                <a:srgbClr val="000000"/>
              </a:solidFill>
              <a:latin typeface="Arial" charset="0"/>
              <a:ea typeface="Arial" charset="0"/>
              <a:cs typeface="Arial" charset="0"/>
            </a:rPr>
            <a:t>Safe and effective</a:t>
          </a:r>
          <a:endParaRPr lang="en-US" dirty="0">
            <a:solidFill>
              <a:srgbClr val="000000"/>
            </a:solidFill>
            <a:latin typeface="Arial" charset="0"/>
            <a:ea typeface="Arial" charset="0"/>
            <a:cs typeface="Arial" charset="0"/>
          </a:endParaRPr>
        </a:p>
      </dgm:t>
    </dgm:pt>
    <dgm:pt modelId="{D99712D2-24EB-444C-8B26-3805C141E7A8}" type="parTrans" cxnId="{120104C4-1F55-6D44-A8E3-A32A46C7B1E8}">
      <dgm:prSet/>
      <dgm:spPr/>
      <dgm:t>
        <a:bodyPr/>
        <a:lstStyle/>
        <a:p>
          <a:endParaRPr lang="en-US">
            <a:latin typeface="Arial" charset="0"/>
            <a:ea typeface="Arial" charset="0"/>
            <a:cs typeface="Arial" charset="0"/>
          </a:endParaRPr>
        </a:p>
      </dgm:t>
    </dgm:pt>
    <dgm:pt modelId="{B630D38C-B7A5-B345-89C2-AFC52C0BE251}" type="sibTrans" cxnId="{120104C4-1F55-6D44-A8E3-A32A46C7B1E8}">
      <dgm:prSet/>
      <dgm:spPr/>
      <dgm:t>
        <a:bodyPr/>
        <a:lstStyle/>
        <a:p>
          <a:endParaRPr lang="en-US">
            <a:latin typeface="Arial" charset="0"/>
            <a:ea typeface="Arial" charset="0"/>
            <a:cs typeface="Arial" charset="0"/>
          </a:endParaRPr>
        </a:p>
      </dgm:t>
    </dgm:pt>
    <dgm:pt modelId="{B44CB02E-F393-434B-8198-4478DB7A91C2}">
      <dgm:prSet phldrT="[Text]"/>
      <dgm:spPr>
        <a:solidFill>
          <a:schemeClr val="accent4">
            <a:lumMod val="20000"/>
            <a:lumOff val="80000"/>
            <a:alpha val="90000"/>
          </a:schemeClr>
        </a:solidFill>
        <a:ln>
          <a:noFill/>
        </a:ln>
      </dgm:spPr>
      <dgm:t>
        <a:bodyPr/>
        <a:lstStyle/>
        <a:p>
          <a:r>
            <a:rPr lang="en-US" dirty="0" smtClean="0">
              <a:solidFill>
                <a:srgbClr val="000000"/>
              </a:solidFill>
              <a:latin typeface="Arial" charset="0"/>
              <a:ea typeface="Arial" charset="0"/>
              <a:cs typeface="Arial" charset="0"/>
            </a:rPr>
            <a:t>Active patient participation in multi-step process</a:t>
          </a:r>
          <a:endParaRPr lang="en-US" dirty="0">
            <a:solidFill>
              <a:srgbClr val="000000"/>
            </a:solidFill>
            <a:latin typeface="Arial" charset="0"/>
            <a:ea typeface="Arial" charset="0"/>
            <a:cs typeface="Arial" charset="0"/>
          </a:endParaRPr>
        </a:p>
      </dgm:t>
    </dgm:pt>
    <dgm:pt modelId="{B01721F7-9801-A043-BDA5-668A72DE8F3D}" type="parTrans" cxnId="{327096DB-125B-FF4A-B196-72D7B9BC6BC1}">
      <dgm:prSet/>
      <dgm:spPr/>
      <dgm:t>
        <a:bodyPr/>
        <a:lstStyle/>
        <a:p>
          <a:endParaRPr lang="en-US">
            <a:latin typeface="Arial" charset="0"/>
            <a:ea typeface="Arial" charset="0"/>
            <a:cs typeface="Arial" charset="0"/>
          </a:endParaRPr>
        </a:p>
      </dgm:t>
    </dgm:pt>
    <dgm:pt modelId="{20FD40FA-68D0-F648-B9A0-A7E8C7C84078}" type="sibTrans" cxnId="{327096DB-125B-FF4A-B196-72D7B9BC6BC1}">
      <dgm:prSet/>
      <dgm:spPr/>
      <dgm:t>
        <a:bodyPr/>
        <a:lstStyle/>
        <a:p>
          <a:endParaRPr lang="en-US">
            <a:latin typeface="Arial" charset="0"/>
            <a:ea typeface="Arial" charset="0"/>
            <a:cs typeface="Arial" charset="0"/>
          </a:endParaRPr>
        </a:p>
      </dgm:t>
    </dgm:pt>
    <dgm:pt modelId="{DBB022D7-FD6B-C54F-A9C3-718ECA178260}">
      <dgm:prSet phldrT="[Text]"/>
      <dgm:spPr>
        <a:solidFill>
          <a:schemeClr val="accent4">
            <a:lumMod val="20000"/>
            <a:lumOff val="80000"/>
            <a:alpha val="90000"/>
          </a:schemeClr>
        </a:solidFill>
        <a:ln>
          <a:noFill/>
        </a:ln>
      </dgm:spPr>
      <dgm:t>
        <a:bodyPr/>
        <a:lstStyle/>
        <a:p>
          <a:r>
            <a:rPr lang="en-US" dirty="0" smtClean="0">
              <a:solidFill>
                <a:srgbClr val="000000"/>
              </a:solidFill>
              <a:latin typeface="Arial" charset="0"/>
              <a:ea typeface="Arial" charset="0"/>
              <a:cs typeface="Arial" charset="0"/>
            </a:rPr>
            <a:t>Avoids anesthesia</a:t>
          </a:r>
          <a:endParaRPr lang="en-US" dirty="0">
            <a:solidFill>
              <a:srgbClr val="000000"/>
            </a:solidFill>
            <a:latin typeface="Arial" charset="0"/>
            <a:ea typeface="Arial" charset="0"/>
            <a:cs typeface="Arial" charset="0"/>
          </a:endParaRPr>
        </a:p>
      </dgm:t>
    </dgm:pt>
    <dgm:pt modelId="{D9C69100-1B42-144C-8B1D-C9B170E07516}" type="parTrans" cxnId="{649E68F8-D639-874C-BC04-B1637F57815B}">
      <dgm:prSet/>
      <dgm:spPr/>
      <dgm:t>
        <a:bodyPr/>
        <a:lstStyle/>
        <a:p>
          <a:endParaRPr lang="en-US">
            <a:latin typeface="Arial" charset="0"/>
            <a:ea typeface="Arial" charset="0"/>
            <a:cs typeface="Arial" charset="0"/>
          </a:endParaRPr>
        </a:p>
      </dgm:t>
    </dgm:pt>
    <dgm:pt modelId="{83FD933B-AB20-5542-A0EC-16257CA60B8D}" type="sibTrans" cxnId="{649E68F8-D639-874C-BC04-B1637F57815B}">
      <dgm:prSet/>
      <dgm:spPr/>
      <dgm:t>
        <a:bodyPr/>
        <a:lstStyle/>
        <a:p>
          <a:endParaRPr lang="en-US">
            <a:latin typeface="Arial" charset="0"/>
            <a:ea typeface="Arial" charset="0"/>
            <a:cs typeface="Arial" charset="0"/>
          </a:endParaRPr>
        </a:p>
      </dgm:t>
    </dgm:pt>
    <dgm:pt modelId="{64649DCD-2DDD-B143-93F5-05136D5C7B25}">
      <dgm:prSet phldrT="[Text]"/>
      <dgm:spPr>
        <a:solidFill>
          <a:schemeClr val="accent4">
            <a:lumMod val="20000"/>
            <a:lumOff val="80000"/>
            <a:alpha val="90000"/>
          </a:schemeClr>
        </a:solidFill>
        <a:ln>
          <a:noFill/>
        </a:ln>
      </dgm:spPr>
      <dgm:t>
        <a:bodyPr/>
        <a:lstStyle/>
        <a:p>
          <a:r>
            <a:rPr lang="en-US" dirty="0" smtClean="0">
              <a:solidFill>
                <a:srgbClr val="000000"/>
              </a:solidFill>
              <a:latin typeface="Arial" charset="0"/>
              <a:ea typeface="Arial" charset="0"/>
              <a:cs typeface="Arial" charset="0"/>
            </a:rPr>
            <a:t>May seem more natural</a:t>
          </a:r>
          <a:endParaRPr lang="en-US" dirty="0">
            <a:solidFill>
              <a:srgbClr val="000000"/>
            </a:solidFill>
            <a:latin typeface="Arial" charset="0"/>
            <a:ea typeface="Arial" charset="0"/>
            <a:cs typeface="Arial" charset="0"/>
          </a:endParaRPr>
        </a:p>
      </dgm:t>
    </dgm:pt>
    <dgm:pt modelId="{14B970E4-D371-B846-AC64-37D16130ADC6}" type="parTrans" cxnId="{41EDC9F6-4997-7842-9B1B-074F639532CB}">
      <dgm:prSet/>
      <dgm:spPr/>
      <dgm:t>
        <a:bodyPr/>
        <a:lstStyle/>
        <a:p>
          <a:endParaRPr lang="en-US">
            <a:latin typeface="Arial" charset="0"/>
            <a:ea typeface="Arial" charset="0"/>
            <a:cs typeface="Arial" charset="0"/>
          </a:endParaRPr>
        </a:p>
      </dgm:t>
    </dgm:pt>
    <dgm:pt modelId="{DBBEBEE7-997D-9C4C-AA99-A18C4008E10C}" type="sibTrans" cxnId="{41EDC9F6-4997-7842-9B1B-074F639532CB}">
      <dgm:prSet/>
      <dgm:spPr/>
      <dgm:t>
        <a:bodyPr/>
        <a:lstStyle/>
        <a:p>
          <a:endParaRPr lang="en-US">
            <a:latin typeface="Arial" charset="0"/>
            <a:ea typeface="Arial" charset="0"/>
            <a:cs typeface="Arial" charset="0"/>
          </a:endParaRPr>
        </a:p>
      </dgm:t>
    </dgm:pt>
    <dgm:pt modelId="{E911390E-CF68-D646-8226-908BBD6D0AD5}">
      <dgm:prSet phldrT="[Text]"/>
      <dgm:spPr>
        <a:solidFill>
          <a:schemeClr val="accent4">
            <a:lumMod val="20000"/>
            <a:lumOff val="80000"/>
            <a:alpha val="90000"/>
          </a:schemeClr>
        </a:solidFill>
        <a:ln>
          <a:noFill/>
        </a:ln>
      </dgm:spPr>
      <dgm:t>
        <a:bodyPr/>
        <a:lstStyle/>
        <a:p>
          <a:r>
            <a:rPr lang="en-US" dirty="0" smtClean="0">
              <a:solidFill>
                <a:srgbClr val="000000"/>
              </a:solidFill>
              <a:latin typeface="Arial" charset="0"/>
              <a:ea typeface="Arial" charset="0"/>
              <a:cs typeface="Arial" charset="0"/>
            </a:rPr>
            <a:t>Usually requires 1 visit</a:t>
          </a:r>
          <a:endParaRPr lang="en-US" dirty="0">
            <a:solidFill>
              <a:srgbClr val="000000"/>
            </a:solidFill>
            <a:latin typeface="Arial" charset="0"/>
            <a:ea typeface="Arial" charset="0"/>
            <a:cs typeface="Arial" charset="0"/>
          </a:endParaRPr>
        </a:p>
      </dgm:t>
    </dgm:pt>
    <dgm:pt modelId="{EAC51C5C-0E3F-D04A-9538-5EE20082640A}" type="parTrans" cxnId="{CBDDC401-FC5E-224E-BA81-9F33F48BB522}">
      <dgm:prSet/>
      <dgm:spPr/>
      <dgm:t>
        <a:bodyPr/>
        <a:lstStyle/>
        <a:p>
          <a:endParaRPr lang="en-US">
            <a:latin typeface="Arial" charset="0"/>
            <a:ea typeface="Arial" charset="0"/>
            <a:cs typeface="Arial" charset="0"/>
          </a:endParaRPr>
        </a:p>
      </dgm:t>
    </dgm:pt>
    <dgm:pt modelId="{D815C6EC-0B37-4F49-AB31-E0751E27EF83}" type="sibTrans" cxnId="{CBDDC401-FC5E-224E-BA81-9F33F48BB522}">
      <dgm:prSet/>
      <dgm:spPr/>
      <dgm:t>
        <a:bodyPr/>
        <a:lstStyle/>
        <a:p>
          <a:endParaRPr lang="en-US">
            <a:latin typeface="Arial" charset="0"/>
            <a:ea typeface="Arial" charset="0"/>
            <a:cs typeface="Arial" charset="0"/>
          </a:endParaRPr>
        </a:p>
      </dgm:t>
    </dgm:pt>
    <dgm:pt modelId="{6BEBC179-C6B3-C14E-80EA-BF6D334EFE5D}">
      <dgm:prSet phldrT="[Text]"/>
      <dgm:spPr>
        <a:solidFill>
          <a:schemeClr val="accent4">
            <a:lumMod val="20000"/>
            <a:lumOff val="80000"/>
            <a:alpha val="90000"/>
          </a:schemeClr>
        </a:solidFill>
        <a:ln>
          <a:noFill/>
        </a:ln>
      </dgm:spPr>
      <dgm:t>
        <a:bodyPr/>
        <a:lstStyle/>
        <a:p>
          <a:r>
            <a:rPr lang="en-US" dirty="0" smtClean="0">
              <a:solidFill>
                <a:srgbClr val="000000"/>
              </a:solidFill>
              <a:latin typeface="Arial" charset="0"/>
              <a:ea typeface="Arial" charset="0"/>
              <a:cs typeface="Arial" charset="0"/>
            </a:rPr>
            <a:t>Complete on same day</a:t>
          </a:r>
          <a:endParaRPr lang="en-US" dirty="0">
            <a:solidFill>
              <a:srgbClr val="000000"/>
            </a:solidFill>
            <a:latin typeface="Arial" charset="0"/>
            <a:ea typeface="Arial" charset="0"/>
            <a:cs typeface="Arial" charset="0"/>
          </a:endParaRPr>
        </a:p>
      </dgm:t>
    </dgm:pt>
    <dgm:pt modelId="{98E3B0A9-520C-7945-BB46-760DC7C84613}" type="parTrans" cxnId="{8CE16E0A-7D49-DA4C-BE55-38430A9A841E}">
      <dgm:prSet/>
      <dgm:spPr/>
      <dgm:t>
        <a:bodyPr/>
        <a:lstStyle/>
        <a:p>
          <a:endParaRPr lang="en-US">
            <a:latin typeface="Arial" charset="0"/>
            <a:ea typeface="Arial" charset="0"/>
            <a:cs typeface="Arial" charset="0"/>
          </a:endParaRPr>
        </a:p>
      </dgm:t>
    </dgm:pt>
    <dgm:pt modelId="{6102DDED-BAB8-5D47-9131-F60381864F30}" type="sibTrans" cxnId="{8CE16E0A-7D49-DA4C-BE55-38430A9A841E}">
      <dgm:prSet/>
      <dgm:spPr/>
      <dgm:t>
        <a:bodyPr/>
        <a:lstStyle/>
        <a:p>
          <a:endParaRPr lang="en-US">
            <a:latin typeface="Arial" charset="0"/>
            <a:ea typeface="Arial" charset="0"/>
            <a:cs typeface="Arial" charset="0"/>
          </a:endParaRPr>
        </a:p>
      </dgm:t>
    </dgm:pt>
    <dgm:pt modelId="{94EA7CF3-EDFB-0C4D-AD13-49E90F014352}">
      <dgm:prSet phldrT="[Text]"/>
      <dgm:spPr>
        <a:solidFill>
          <a:schemeClr val="accent4">
            <a:lumMod val="20000"/>
            <a:lumOff val="80000"/>
            <a:alpha val="90000"/>
          </a:schemeClr>
        </a:solidFill>
        <a:ln>
          <a:noFill/>
        </a:ln>
      </dgm:spPr>
      <dgm:t>
        <a:bodyPr/>
        <a:lstStyle/>
        <a:p>
          <a:r>
            <a:rPr lang="en-US" dirty="0" smtClean="0">
              <a:solidFill>
                <a:srgbClr val="000000"/>
              </a:solidFill>
              <a:latin typeface="Arial" charset="0"/>
              <a:ea typeface="Arial" charset="0"/>
              <a:cs typeface="Arial" charset="0"/>
            </a:rPr>
            <a:t>Available in 2</a:t>
          </a:r>
          <a:r>
            <a:rPr lang="en-US" baseline="30000" dirty="0" smtClean="0">
              <a:solidFill>
                <a:srgbClr val="000000"/>
              </a:solidFill>
              <a:latin typeface="Arial" charset="0"/>
              <a:ea typeface="Arial" charset="0"/>
              <a:cs typeface="Arial" charset="0"/>
            </a:rPr>
            <a:t>nd</a:t>
          </a:r>
          <a:r>
            <a:rPr lang="en-US" dirty="0" smtClean="0">
              <a:solidFill>
                <a:srgbClr val="000000"/>
              </a:solidFill>
              <a:latin typeface="Arial" charset="0"/>
              <a:ea typeface="Arial" charset="0"/>
              <a:cs typeface="Arial" charset="0"/>
            </a:rPr>
            <a:t>  trimester</a:t>
          </a:r>
          <a:endParaRPr lang="en-US" dirty="0">
            <a:solidFill>
              <a:srgbClr val="000000"/>
            </a:solidFill>
            <a:latin typeface="Arial" charset="0"/>
            <a:ea typeface="Arial" charset="0"/>
            <a:cs typeface="Arial" charset="0"/>
          </a:endParaRPr>
        </a:p>
      </dgm:t>
    </dgm:pt>
    <dgm:pt modelId="{607A8D97-E97E-C845-A1EE-426CD279B286}" type="parTrans" cxnId="{AF3BC64B-46A1-DD4F-A639-5BFC94FDC827}">
      <dgm:prSet/>
      <dgm:spPr/>
      <dgm:t>
        <a:bodyPr/>
        <a:lstStyle/>
        <a:p>
          <a:endParaRPr lang="en-US">
            <a:latin typeface="Arial" charset="0"/>
            <a:ea typeface="Arial" charset="0"/>
            <a:cs typeface="Arial" charset="0"/>
          </a:endParaRPr>
        </a:p>
      </dgm:t>
    </dgm:pt>
    <dgm:pt modelId="{E734322D-2CC4-564B-9E90-A555FD6D4025}" type="sibTrans" cxnId="{AF3BC64B-46A1-DD4F-A639-5BFC94FDC827}">
      <dgm:prSet/>
      <dgm:spPr/>
      <dgm:t>
        <a:bodyPr/>
        <a:lstStyle/>
        <a:p>
          <a:endParaRPr lang="en-US">
            <a:latin typeface="Arial" charset="0"/>
            <a:ea typeface="Arial" charset="0"/>
            <a:cs typeface="Arial" charset="0"/>
          </a:endParaRPr>
        </a:p>
      </dgm:t>
    </dgm:pt>
    <dgm:pt modelId="{EB5B4C85-9D45-6649-A864-F2E16C2AD3BA}">
      <dgm:prSet phldrT="[Text]"/>
      <dgm:spPr>
        <a:solidFill>
          <a:schemeClr val="accent4">
            <a:lumMod val="20000"/>
            <a:lumOff val="80000"/>
            <a:alpha val="90000"/>
          </a:schemeClr>
        </a:solidFill>
        <a:ln>
          <a:noFill/>
        </a:ln>
      </dgm:spPr>
      <dgm:t>
        <a:bodyPr/>
        <a:lstStyle/>
        <a:p>
          <a:r>
            <a:rPr lang="en-US" dirty="0" smtClean="0">
              <a:solidFill>
                <a:srgbClr val="000000"/>
              </a:solidFill>
              <a:latin typeface="Arial" charset="0"/>
              <a:ea typeface="Arial" charset="0"/>
              <a:cs typeface="Arial" charset="0"/>
            </a:rPr>
            <a:t>Follow-up usually unnecessary</a:t>
          </a:r>
          <a:endParaRPr lang="en-US" dirty="0">
            <a:solidFill>
              <a:srgbClr val="000000"/>
            </a:solidFill>
            <a:latin typeface="Arial" charset="0"/>
            <a:ea typeface="Arial" charset="0"/>
            <a:cs typeface="Arial" charset="0"/>
          </a:endParaRPr>
        </a:p>
      </dgm:t>
    </dgm:pt>
    <dgm:pt modelId="{227FE45C-1D97-294D-9915-57BC2E1F948F}" type="parTrans" cxnId="{AA0DA215-056F-AF47-B55C-FABD5406484A}">
      <dgm:prSet/>
      <dgm:spPr/>
      <dgm:t>
        <a:bodyPr/>
        <a:lstStyle/>
        <a:p>
          <a:endParaRPr lang="en-US">
            <a:latin typeface="Arial" charset="0"/>
            <a:ea typeface="Arial" charset="0"/>
            <a:cs typeface="Arial" charset="0"/>
          </a:endParaRPr>
        </a:p>
      </dgm:t>
    </dgm:pt>
    <dgm:pt modelId="{0550A8B7-E705-6047-8E25-ABC8E9335193}" type="sibTrans" cxnId="{AA0DA215-056F-AF47-B55C-FABD5406484A}">
      <dgm:prSet/>
      <dgm:spPr/>
      <dgm:t>
        <a:bodyPr/>
        <a:lstStyle/>
        <a:p>
          <a:endParaRPr lang="en-US">
            <a:latin typeface="Arial" charset="0"/>
            <a:ea typeface="Arial" charset="0"/>
            <a:cs typeface="Arial" charset="0"/>
          </a:endParaRPr>
        </a:p>
      </dgm:t>
    </dgm:pt>
    <dgm:pt modelId="{949C3AC8-C9A0-9945-8AB6-B499712AEAEC}">
      <dgm:prSet phldrT="[Text]"/>
      <dgm:spPr>
        <a:solidFill>
          <a:schemeClr val="accent4">
            <a:lumMod val="20000"/>
            <a:lumOff val="80000"/>
            <a:alpha val="90000"/>
          </a:schemeClr>
        </a:solidFill>
        <a:ln>
          <a:noFill/>
        </a:ln>
      </dgm:spPr>
      <dgm:t>
        <a:bodyPr/>
        <a:lstStyle/>
        <a:p>
          <a:r>
            <a:rPr lang="en-US" dirty="0" smtClean="0">
              <a:solidFill>
                <a:srgbClr val="000000"/>
              </a:solidFill>
              <a:latin typeface="Arial" charset="0"/>
              <a:ea typeface="Arial" charset="0"/>
              <a:cs typeface="Arial" charset="0"/>
            </a:rPr>
            <a:t>Safe and effective</a:t>
          </a:r>
          <a:endParaRPr lang="en-US" dirty="0">
            <a:solidFill>
              <a:srgbClr val="000000"/>
            </a:solidFill>
            <a:latin typeface="Arial" charset="0"/>
            <a:ea typeface="Arial" charset="0"/>
            <a:cs typeface="Arial" charset="0"/>
          </a:endParaRPr>
        </a:p>
      </dgm:t>
    </dgm:pt>
    <dgm:pt modelId="{FCB304D6-F8C1-574B-A189-F8998A2DA61E}" type="parTrans" cxnId="{6B519184-EDE1-4F48-AE19-D8A0C978D827}">
      <dgm:prSet/>
      <dgm:spPr/>
      <dgm:t>
        <a:bodyPr/>
        <a:lstStyle/>
        <a:p>
          <a:endParaRPr lang="en-US">
            <a:latin typeface="Arial" charset="0"/>
            <a:ea typeface="Arial" charset="0"/>
            <a:cs typeface="Arial" charset="0"/>
          </a:endParaRPr>
        </a:p>
      </dgm:t>
    </dgm:pt>
    <dgm:pt modelId="{FA1FD12F-131B-0D41-88C8-A067B79DA352}" type="sibTrans" cxnId="{6B519184-EDE1-4F48-AE19-D8A0C978D827}">
      <dgm:prSet/>
      <dgm:spPr/>
      <dgm:t>
        <a:bodyPr/>
        <a:lstStyle/>
        <a:p>
          <a:endParaRPr lang="en-US">
            <a:latin typeface="Arial" charset="0"/>
            <a:ea typeface="Arial" charset="0"/>
            <a:cs typeface="Arial" charset="0"/>
          </a:endParaRPr>
        </a:p>
      </dgm:t>
    </dgm:pt>
    <dgm:pt modelId="{F5EE8A47-A660-3745-8361-DD970B7D1FD6}">
      <dgm:prSet phldrT="[Text]"/>
      <dgm:spPr>
        <a:solidFill>
          <a:schemeClr val="accent4">
            <a:lumMod val="20000"/>
            <a:lumOff val="80000"/>
            <a:alpha val="90000"/>
          </a:schemeClr>
        </a:solidFill>
        <a:ln>
          <a:noFill/>
        </a:ln>
      </dgm:spPr>
      <dgm:t>
        <a:bodyPr/>
        <a:lstStyle/>
        <a:p>
          <a:r>
            <a:rPr lang="en-US" dirty="0" smtClean="0">
              <a:solidFill>
                <a:srgbClr val="000000"/>
              </a:solidFill>
              <a:latin typeface="Arial" charset="0"/>
              <a:ea typeface="Arial" charset="0"/>
              <a:cs typeface="Arial" charset="0"/>
            </a:rPr>
            <a:t>Passive patient participation in one-step process</a:t>
          </a:r>
          <a:endParaRPr lang="en-US" dirty="0">
            <a:solidFill>
              <a:srgbClr val="000000"/>
            </a:solidFill>
            <a:latin typeface="Arial" charset="0"/>
            <a:ea typeface="Arial" charset="0"/>
            <a:cs typeface="Arial" charset="0"/>
          </a:endParaRPr>
        </a:p>
      </dgm:t>
    </dgm:pt>
    <dgm:pt modelId="{9266BE99-6528-0041-8489-1D7D6381735A}" type="parTrans" cxnId="{E9B0DA27-F8CD-1A4F-B8A7-C6E76C220FC5}">
      <dgm:prSet/>
      <dgm:spPr/>
      <dgm:t>
        <a:bodyPr/>
        <a:lstStyle/>
        <a:p>
          <a:endParaRPr lang="en-US">
            <a:latin typeface="Arial" charset="0"/>
            <a:ea typeface="Arial" charset="0"/>
            <a:cs typeface="Arial" charset="0"/>
          </a:endParaRPr>
        </a:p>
      </dgm:t>
    </dgm:pt>
    <dgm:pt modelId="{B03D929B-3A5E-5A4D-9DEA-41F70302D98B}" type="sibTrans" cxnId="{E9B0DA27-F8CD-1A4F-B8A7-C6E76C220FC5}">
      <dgm:prSet/>
      <dgm:spPr/>
      <dgm:t>
        <a:bodyPr/>
        <a:lstStyle/>
        <a:p>
          <a:endParaRPr lang="en-US">
            <a:latin typeface="Arial" charset="0"/>
            <a:ea typeface="Arial" charset="0"/>
            <a:cs typeface="Arial" charset="0"/>
          </a:endParaRPr>
        </a:p>
      </dgm:t>
    </dgm:pt>
    <dgm:pt modelId="{BCEEBD72-4517-8C45-83FB-B565D3278E82}">
      <dgm:prSet phldrT="[Text]"/>
      <dgm:spPr>
        <a:solidFill>
          <a:schemeClr val="accent4">
            <a:lumMod val="20000"/>
            <a:lumOff val="80000"/>
            <a:alpha val="90000"/>
          </a:schemeClr>
        </a:solidFill>
        <a:ln>
          <a:noFill/>
        </a:ln>
      </dgm:spPr>
      <dgm:t>
        <a:bodyPr/>
        <a:lstStyle/>
        <a:p>
          <a:r>
            <a:rPr lang="en-US" dirty="0" smtClean="0">
              <a:solidFill>
                <a:srgbClr val="000000"/>
              </a:solidFill>
              <a:latin typeface="Arial" charset="0"/>
              <a:ea typeface="Arial" charset="0"/>
              <a:cs typeface="Arial" charset="0"/>
            </a:rPr>
            <a:t>Anesthesia is an option</a:t>
          </a:r>
          <a:endParaRPr lang="en-US" dirty="0">
            <a:solidFill>
              <a:srgbClr val="000000"/>
            </a:solidFill>
            <a:latin typeface="Arial" charset="0"/>
            <a:ea typeface="Arial" charset="0"/>
            <a:cs typeface="Arial" charset="0"/>
          </a:endParaRPr>
        </a:p>
      </dgm:t>
    </dgm:pt>
    <dgm:pt modelId="{358045D2-FE4F-7242-84AA-81687C1BF3AC}" type="parTrans" cxnId="{662983F8-65CC-EA4C-8541-13B61D5CBCA2}">
      <dgm:prSet/>
      <dgm:spPr/>
      <dgm:t>
        <a:bodyPr/>
        <a:lstStyle/>
        <a:p>
          <a:endParaRPr lang="en-US">
            <a:latin typeface="Arial" charset="0"/>
            <a:ea typeface="Arial" charset="0"/>
            <a:cs typeface="Arial" charset="0"/>
          </a:endParaRPr>
        </a:p>
      </dgm:t>
    </dgm:pt>
    <dgm:pt modelId="{514C583F-0C3C-0949-9097-57B43A8662F0}" type="sibTrans" cxnId="{662983F8-65CC-EA4C-8541-13B61D5CBCA2}">
      <dgm:prSet/>
      <dgm:spPr/>
      <dgm:t>
        <a:bodyPr/>
        <a:lstStyle/>
        <a:p>
          <a:endParaRPr lang="en-US">
            <a:latin typeface="Arial" charset="0"/>
            <a:ea typeface="Arial" charset="0"/>
            <a:cs typeface="Arial" charset="0"/>
          </a:endParaRPr>
        </a:p>
      </dgm:t>
    </dgm:pt>
    <dgm:pt modelId="{DD0975EA-3FCD-5B42-A3A6-160E9CF16C6E}" type="pres">
      <dgm:prSet presAssocID="{A0D5BCFB-03D4-8D47-A8C3-F7978B687D51}" presName="Name0" presStyleCnt="0">
        <dgm:presLayoutVars>
          <dgm:dir/>
          <dgm:animLvl val="lvl"/>
          <dgm:resizeHandles val="exact"/>
        </dgm:presLayoutVars>
      </dgm:prSet>
      <dgm:spPr/>
      <dgm:t>
        <a:bodyPr/>
        <a:lstStyle/>
        <a:p>
          <a:endParaRPr lang="en-US"/>
        </a:p>
      </dgm:t>
    </dgm:pt>
    <dgm:pt modelId="{05A7B8FE-5E7A-E74A-ACAB-EF86FE3F7B7C}" type="pres">
      <dgm:prSet presAssocID="{EB0B241B-2FF5-4442-BC53-55D2348165C3}" presName="composite" presStyleCnt="0"/>
      <dgm:spPr/>
    </dgm:pt>
    <dgm:pt modelId="{CBFAD6BE-0B32-6D4E-ADC8-13DA483DB0E6}" type="pres">
      <dgm:prSet presAssocID="{EB0B241B-2FF5-4442-BC53-55D2348165C3}" presName="parTx" presStyleLbl="alignNode1" presStyleIdx="0" presStyleCnt="2">
        <dgm:presLayoutVars>
          <dgm:chMax val="0"/>
          <dgm:chPref val="0"/>
          <dgm:bulletEnabled val="1"/>
        </dgm:presLayoutVars>
      </dgm:prSet>
      <dgm:spPr/>
      <dgm:t>
        <a:bodyPr/>
        <a:lstStyle/>
        <a:p>
          <a:endParaRPr lang="en-US"/>
        </a:p>
      </dgm:t>
    </dgm:pt>
    <dgm:pt modelId="{C0B99C33-B47A-0047-99E2-12BEB7B4C87E}" type="pres">
      <dgm:prSet presAssocID="{EB0B241B-2FF5-4442-BC53-55D2348165C3}" presName="desTx" presStyleLbl="alignAccFollowNode1" presStyleIdx="0" presStyleCnt="2">
        <dgm:presLayoutVars>
          <dgm:bulletEnabled val="1"/>
        </dgm:presLayoutVars>
      </dgm:prSet>
      <dgm:spPr/>
      <dgm:t>
        <a:bodyPr/>
        <a:lstStyle/>
        <a:p>
          <a:endParaRPr lang="en-US"/>
        </a:p>
      </dgm:t>
    </dgm:pt>
    <dgm:pt modelId="{F88CD271-BE49-5D4F-9460-C5E109C4B075}" type="pres">
      <dgm:prSet presAssocID="{E1B94E50-4040-E54F-9A70-194DA0558E73}" presName="space" presStyleCnt="0"/>
      <dgm:spPr/>
    </dgm:pt>
    <dgm:pt modelId="{58FEB185-79C1-C54F-9270-D558A3BE6F89}" type="pres">
      <dgm:prSet presAssocID="{421E2986-C987-4049-BBE2-8F4F1E3AE002}" presName="composite" presStyleCnt="0"/>
      <dgm:spPr/>
    </dgm:pt>
    <dgm:pt modelId="{D1A08356-3931-0644-9C1E-577FE797DB81}" type="pres">
      <dgm:prSet presAssocID="{421E2986-C987-4049-BBE2-8F4F1E3AE002}" presName="parTx" presStyleLbl="alignNode1" presStyleIdx="1" presStyleCnt="2" custLinFactNeighborX="-5474" custLinFactNeighborY="366">
        <dgm:presLayoutVars>
          <dgm:chMax val="0"/>
          <dgm:chPref val="0"/>
          <dgm:bulletEnabled val="1"/>
        </dgm:presLayoutVars>
      </dgm:prSet>
      <dgm:spPr/>
      <dgm:t>
        <a:bodyPr/>
        <a:lstStyle/>
        <a:p>
          <a:endParaRPr lang="en-US"/>
        </a:p>
      </dgm:t>
    </dgm:pt>
    <dgm:pt modelId="{C9987582-FDD9-8148-983F-F2B20D830CB6}" type="pres">
      <dgm:prSet presAssocID="{421E2986-C987-4049-BBE2-8F4F1E3AE002}" presName="desTx" presStyleLbl="alignAccFollowNode1" presStyleIdx="1" presStyleCnt="2" custLinFactNeighborX="-5474" custLinFactNeighborY="56">
        <dgm:presLayoutVars>
          <dgm:bulletEnabled val="1"/>
        </dgm:presLayoutVars>
      </dgm:prSet>
      <dgm:spPr/>
      <dgm:t>
        <a:bodyPr/>
        <a:lstStyle/>
        <a:p>
          <a:endParaRPr lang="en-US"/>
        </a:p>
      </dgm:t>
    </dgm:pt>
  </dgm:ptLst>
  <dgm:cxnLst>
    <dgm:cxn modelId="{55D14B5D-86A4-E245-BFC0-36C2C7DEF3DA}" type="presOf" srcId="{94EA7CF3-EDFB-0C4D-AD13-49E90F014352}" destId="{C9987582-FDD9-8148-983F-F2B20D830CB6}" srcOrd="0" destOrd="4" presId="urn:microsoft.com/office/officeart/2005/8/layout/hList1"/>
    <dgm:cxn modelId="{9AF7999C-1869-EF44-801B-BA5A5088DC2A}" srcId="{EB0B241B-2FF5-4442-BC53-55D2348165C3}" destId="{364E4A3C-6367-2D42-B5EA-A47700D8A380}" srcOrd="5" destOrd="0" parTransId="{AAAF3FC0-777A-424E-B228-19C4EB885BAE}" sibTransId="{7B58D747-283E-B145-88E5-9B8441DCA1B4}"/>
    <dgm:cxn modelId="{7ED0B6E5-2EBE-C545-8415-68CCEBE45E2C}" type="presOf" srcId="{DE168634-E01A-BA47-A930-22BC0A5DA016}" destId="{C9987582-FDD9-8148-983F-F2B20D830CB6}" srcOrd="0" destOrd="0" presId="urn:microsoft.com/office/officeart/2005/8/layout/hList1"/>
    <dgm:cxn modelId="{145B061B-0AE6-174E-AC76-166004849576}" type="presOf" srcId="{BCEEBD72-4517-8C45-83FB-B565D3278E82}" destId="{C9987582-FDD9-8148-983F-F2B20D830CB6}" srcOrd="0" destOrd="8" presId="urn:microsoft.com/office/officeart/2005/8/layout/hList1"/>
    <dgm:cxn modelId="{32DFB824-65A4-0E4F-8FDA-6C213ED3AD8B}" srcId="{EB0B241B-2FF5-4442-BC53-55D2348165C3}" destId="{FBB25F5A-A7AB-7640-9A69-C350CE0F2899}" srcOrd="1" destOrd="0" parTransId="{F953AE8D-AD06-C644-A476-37EF1B66F19C}" sibTransId="{2EB7ED85-34B2-6D46-BBDB-5B11354CFCA3}"/>
    <dgm:cxn modelId="{1AD6256C-F987-E64E-AA1F-34D668DDCCFC}" type="presOf" srcId="{54685F25-5AA3-E442-B1FE-0D2F9EDCCD32}" destId="{C9987582-FDD9-8148-983F-F2B20D830CB6}" srcOrd="0" destOrd="1" presId="urn:microsoft.com/office/officeart/2005/8/layout/hList1"/>
    <dgm:cxn modelId="{B5E449B3-0002-3D45-AC40-CA10115DA681}" type="presOf" srcId="{DBB022D7-FD6B-C54F-A9C3-718ECA178260}" destId="{C0B99C33-B47A-0047-99E2-12BEB7B4C87E}" srcOrd="0" destOrd="8" presId="urn:microsoft.com/office/officeart/2005/8/layout/hList1"/>
    <dgm:cxn modelId="{9AFBA397-561C-264C-BDCF-174A5ED72E2F}" srcId="{EB0B241B-2FF5-4442-BC53-55D2348165C3}" destId="{A350920F-580A-5948-B079-E65AFC449FDF}" srcOrd="2" destOrd="0" parTransId="{64F6A85B-5D73-014D-9B82-82A1026C9044}" sibTransId="{7D9C3709-506F-0949-9F7A-221BD01D3816}"/>
    <dgm:cxn modelId="{A539A932-9E38-E749-A31C-0150D7FAED0A}" type="presOf" srcId="{A0D5BCFB-03D4-8D47-A8C3-F7978B687D51}" destId="{DD0975EA-3FCD-5B42-A3A6-160E9CF16C6E}" srcOrd="0" destOrd="0" presId="urn:microsoft.com/office/officeart/2005/8/layout/hList1"/>
    <dgm:cxn modelId="{975B4F9E-5E47-BA4C-92CF-FACF91A919FC}" type="presOf" srcId="{B58F81C0-C89F-874B-AED0-ED5D6F009B41}" destId="{C0B99C33-B47A-0047-99E2-12BEB7B4C87E}" srcOrd="0" destOrd="6" presId="urn:microsoft.com/office/officeart/2005/8/layout/hList1"/>
    <dgm:cxn modelId="{F8F817EA-BF25-914F-A853-4643E13047EF}" srcId="{A0D5BCFB-03D4-8D47-A8C3-F7978B687D51}" destId="{421E2986-C987-4049-BBE2-8F4F1E3AE002}" srcOrd="1" destOrd="0" parTransId="{F6F405C3-622E-234A-960F-5AD0480C3F22}" sibTransId="{D1F8B51A-42B4-8149-9049-6C6980C01246}"/>
    <dgm:cxn modelId="{41EDC9F6-4997-7842-9B1B-074F639532CB}" srcId="{EB0B241B-2FF5-4442-BC53-55D2348165C3}" destId="{64649DCD-2DDD-B143-93F5-05136D5C7B25}" srcOrd="9" destOrd="0" parTransId="{14B970E4-D371-B846-AC64-37D16130ADC6}" sibTransId="{DBBEBEE7-997D-9C4C-AA99-A18C4008E10C}"/>
    <dgm:cxn modelId="{E9B0DA27-F8CD-1A4F-B8A7-C6E76C220FC5}" srcId="{421E2986-C987-4049-BBE2-8F4F1E3AE002}" destId="{F5EE8A47-A660-3745-8361-DD970B7D1FD6}" srcOrd="7" destOrd="0" parTransId="{9266BE99-6528-0041-8489-1D7D6381735A}" sibTransId="{B03D929B-3A5E-5A4D-9DEA-41F70302D98B}"/>
    <dgm:cxn modelId="{36087974-B6F0-9B4E-AFCB-498D4C0F200F}" type="presOf" srcId="{A350920F-580A-5948-B079-E65AFC449FDF}" destId="{C0B99C33-B47A-0047-99E2-12BEB7B4C87E}" srcOrd="0" destOrd="2" presId="urn:microsoft.com/office/officeart/2005/8/layout/hList1"/>
    <dgm:cxn modelId="{A3DECB41-1DAF-5745-8731-F79C9FE053B3}" srcId="{EB0B241B-2FF5-4442-BC53-55D2348165C3}" destId="{011C520A-AF94-D542-8F7C-7531A279F7B8}" srcOrd="4" destOrd="0" parTransId="{7A58AC3C-CFA8-764B-894B-4175FE3EF612}" sibTransId="{CF796249-0DDB-1740-BEF9-6C4647ACA6A4}"/>
    <dgm:cxn modelId="{BF9C442B-FD04-6B45-A4B6-5D60D1FD6EEF}" srcId="{A0D5BCFB-03D4-8D47-A8C3-F7978B687D51}" destId="{EB0B241B-2FF5-4442-BC53-55D2348165C3}" srcOrd="0" destOrd="0" parTransId="{F343BE20-0991-1F4C-A763-45B683060B0B}" sibTransId="{E1B94E50-4040-E54F-9A70-194DA0558E73}"/>
    <dgm:cxn modelId="{18E1F27C-A0D9-F945-9259-459F3EBE8A9B}" type="presOf" srcId="{6BEBC179-C6B3-C14E-80EA-BF6D334EFE5D}" destId="{C9987582-FDD9-8148-983F-F2B20D830CB6}" srcOrd="0" destOrd="3" presId="urn:microsoft.com/office/officeart/2005/8/layout/hList1"/>
    <dgm:cxn modelId="{AF3BC64B-46A1-DD4F-A639-5BFC94FDC827}" srcId="{421E2986-C987-4049-BBE2-8F4F1E3AE002}" destId="{94EA7CF3-EDFB-0C4D-AD13-49E90F014352}" srcOrd="4" destOrd="0" parTransId="{607A8D97-E97E-C845-A1EE-426CD279B286}" sibTransId="{E734322D-2CC4-564B-9E90-A555FD6D4025}"/>
    <dgm:cxn modelId="{758B478D-9780-5442-97FC-F36B9421120F}" srcId="{EB0B241B-2FF5-4442-BC53-55D2348165C3}" destId="{F4F4B60A-2F21-D64F-9B4E-29D31A45C52F}" srcOrd="0" destOrd="0" parTransId="{9743B194-61CC-D848-847B-4FA3AEBAFD64}" sibTransId="{D9D928CF-2B68-8846-A2C2-AAD4971A06AA}"/>
    <dgm:cxn modelId="{4382E997-2C1C-DD4D-94B0-8D265463E1BD}" type="presOf" srcId="{EB0B241B-2FF5-4442-BC53-55D2348165C3}" destId="{CBFAD6BE-0B32-6D4E-ADC8-13DA483DB0E6}" srcOrd="0" destOrd="0" presId="urn:microsoft.com/office/officeart/2005/8/layout/hList1"/>
    <dgm:cxn modelId="{A9DF71FC-F8E7-7246-B19D-05BD533599E1}" type="presOf" srcId="{949C3AC8-C9A0-9945-8AB6-B499712AEAEC}" destId="{C9987582-FDD9-8148-983F-F2B20D830CB6}" srcOrd="0" destOrd="6" presId="urn:microsoft.com/office/officeart/2005/8/layout/hList1"/>
    <dgm:cxn modelId="{327096DB-125B-FF4A-B196-72D7B9BC6BC1}" srcId="{EB0B241B-2FF5-4442-BC53-55D2348165C3}" destId="{B44CB02E-F393-434B-8198-4478DB7A91C2}" srcOrd="7" destOrd="0" parTransId="{B01721F7-9801-A043-BDA5-668A72DE8F3D}" sibTransId="{20FD40FA-68D0-F648-B9A0-A7E8C7C84078}"/>
    <dgm:cxn modelId="{6B519184-EDE1-4F48-AE19-D8A0C978D827}" srcId="{421E2986-C987-4049-BBE2-8F4F1E3AE002}" destId="{949C3AC8-C9A0-9945-8AB6-B499712AEAEC}" srcOrd="6" destOrd="0" parTransId="{FCB304D6-F8C1-574B-A189-F8998A2DA61E}" sibTransId="{FA1FD12F-131B-0D41-88C8-A067B79DA352}"/>
    <dgm:cxn modelId="{C0529898-07BA-8A4A-B2E8-0A56788C6587}" type="presOf" srcId="{364E4A3C-6367-2D42-B5EA-A47700D8A380}" destId="{C0B99C33-B47A-0047-99E2-12BEB7B4C87E}" srcOrd="0" destOrd="5" presId="urn:microsoft.com/office/officeart/2005/8/layout/hList1"/>
    <dgm:cxn modelId="{9A01E163-CB35-5545-AC10-17F9927A801A}" type="presOf" srcId="{421E2986-C987-4049-BBE2-8F4F1E3AE002}" destId="{D1A08356-3931-0644-9C1E-577FE797DB81}" srcOrd="0" destOrd="0" presId="urn:microsoft.com/office/officeart/2005/8/layout/hList1"/>
    <dgm:cxn modelId="{0B1F2B57-EF32-1044-8DAE-B15E1C33690E}" type="presOf" srcId="{64649DCD-2DDD-B143-93F5-05136D5C7B25}" destId="{C0B99C33-B47A-0047-99E2-12BEB7B4C87E}" srcOrd="0" destOrd="9" presId="urn:microsoft.com/office/officeart/2005/8/layout/hList1"/>
    <dgm:cxn modelId="{66D75B92-2AF0-DA4F-B95A-467400BF7EF8}" type="presOf" srcId="{F30D217E-F9A1-6045-8D76-3510FE51E1E5}" destId="{C0B99C33-B47A-0047-99E2-12BEB7B4C87E}" srcOrd="0" destOrd="3" presId="urn:microsoft.com/office/officeart/2005/8/layout/hList1"/>
    <dgm:cxn modelId="{C4B97580-1CD1-CF4F-8EF1-FEEAAF84AF59}" srcId="{421E2986-C987-4049-BBE2-8F4F1E3AE002}" destId="{54685F25-5AA3-E442-B1FE-0D2F9EDCCD32}" srcOrd="1" destOrd="0" parTransId="{13E1696C-B35A-D44D-8F6B-1531D23E78E0}" sibTransId="{C62E1F5B-4578-914B-98C3-81DBDEFF7179}"/>
    <dgm:cxn modelId="{8CE16E0A-7D49-DA4C-BE55-38430A9A841E}" srcId="{421E2986-C987-4049-BBE2-8F4F1E3AE002}" destId="{6BEBC179-C6B3-C14E-80EA-BF6D334EFE5D}" srcOrd="3" destOrd="0" parTransId="{98E3B0A9-520C-7945-BB46-760DC7C84613}" sibTransId="{6102DDED-BAB8-5D47-9131-F60381864F30}"/>
    <dgm:cxn modelId="{C6E389EE-A5D0-D647-871B-9BF3D7F2C916}" type="presOf" srcId="{FBB25F5A-A7AB-7640-9A69-C350CE0F2899}" destId="{C0B99C33-B47A-0047-99E2-12BEB7B4C87E}" srcOrd="0" destOrd="1" presId="urn:microsoft.com/office/officeart/2005/8/layout/hList1"/>
    <dgm:cxn modelId="{8C67669B-CF6A-FD45-8485-8AE002296816}" type="presOf" srcId="{F5EE8A47-A660-3745-8361-DD970B7D1FD6}" destId="{C9987582-FDD9-8148-983F-F2B20D830CB6}" srcOrd="0" destOrd="7" presId="urn:microsoft.com/office/officeart/2005/8/layout/hList1"/>
    <dgm:cxn modelId="{20455EC1-2EC4-244C-9221-51E405C67503}" type="presOf" srcId="{011C520A-AF94-D542-8F7C-7531A279F7B8}" destId="{C0B99C33-B47A-0047-99E2-12BEB7B4C87E}" srcOrd="0" destOrd="4" presId="urn:microsoft.com/office/officeart/2005/8/layout/hList1"/>
    <dgm:cxn modelId="{EADF49CF-FB7D-1A48-B7B8-8676C6CF4688}" type="presOf" srcId="{B44CB02E-F393-434B-8198-4478DB7A91C2}" destId="{C0B99C33-B47A-0047-99E2-12BEB7B4C87E}" srcOrd="0" destOrd="7" presId="urn:microsoft.com/office/officeart/2005/8/layout/hList1"/>
    <dgm:cxn modelId="{E4D148D8-0AC5-AB40-BA67-A9EAC682C2A8}" type="presOf" srcId="{F4F4B60A-2F21-D64F-9B4E-29D31A45C52F}" destId="{C0B99C33-B47A-0047-99E2-12BEB7B4C87E}" srcOrd="0" destOrd="0" presId="urn:microsoft.com/office/officeart/2005/8/layout/hList1"/>
    <dgm:cxn modelId="{EF0BA00E-973D-1643-AFE4-380B4E5A1CA8}" srcId="{421E2986-C987-4049-BBE2-8F4F1E3AE002}" destId="{DE168634-E01A-BA47-A930-22BC0A5DA016}" srcOrd="0" destOrd="0" parTransId="{F728D827-FCA0-FC45-AE20-8DCAEE86B0E4}" sibTransId="{043C5285-D4C0-7643-8DE2-DD05E4F4505A}"/>
    <dgm:cxn modelId="{AA0DA215-056F-AF47-B55C-FABD5406484A}" srcId="{421E2986-C987-4049-BBE2-8F4F1E3AE002}" destId="{EB5B4C85-9D45-6649-A864-F2E16C2AD3BA}" srcOrd="5" destOrd="0" parTransId="{227FE45C-1D97-294D-9915-57BC2E1F948F}" sibTransId="{0550A8B7-E705-6047-8E25-ABC8E9335193}"/>
    <dgm:cxn modelId="{649E68F8-D639-874C-BC04-B1637F57815B}" srcId="{EB0B241B-2FF5-4442-BC53-55D2348165C3}" destId="{DBB022D7-FD6B-C54F-A9C3-718ECA178260}" srcOrd="8" destOrd="0" parTransId="{D9C69100-1B42-144C-8B1D-C9B170E07516}" sibTransId="{83FD933B-AB20-5542-A0EC-16257CA60B8D}"/>
    <dgm:cxn modelId="{E4979D51-DC3C-E840-AAE0-304FC7496B80}" type="presOf" srcId="{EB5B4C85-9D45-6649-A864-F2E16C2AD3BA}" destId="{C9987582-FDD9-8148-983F-F2B20D830CB6}" srcOrd="0" destOrd="5" presId="urn:microsoft.com/office/officeart/2005/8/layout/hList1"/>
    <dgm:cxn modelId="{662983F8-65CC-EA4C-8541-13B61D5CBCA2}" srcId="{421E2986-C987-4049-BBE2-8F4F1E3AE002}" destId="{BCEEBD72-4517-8C45-83FB-B565D3278E82}" srcOrd="8" destOrd="0" parTransId="{358045D2-FE4F-7242-84AA-81687C1BF3AC}" sibTransId="{514C583F-0C3C-0949-9097-57B43A8662F0}"/>
    <dgm:cxn modelId="{CBDDC401-FC5E-224E-BA81-9F33F48BB522}" srcId="{421E2986-C987-4049-BBE2-8F4F1E3AE002}" destId="{E911390E-CF68-D646-8226-908BBD6D0AD5}" srcOrd="2" destOrd="0" parTransId="{EAC51C5C-0E3F-D04A-9538-5EE20082640A}" sibTransId="{D815C6EC-0B37-4F49-AB31-E0751E27EF83}"/>
    <dgm:cxn modelId="{120104C4-1F55-6D44-A8E3-A32A46C7B1E8}" srcId="{EB0B241B-2FF5-4442-BC53-55D2348165C3}" destId="{B58F81C0-C89F-874B-AED0-ED5D6F009B41}" srcOrd="6" destOrd="0" parTransId="{D99712D2-24EB-444C-8B26-3805C141E7A8}" sibTransId="{B630D38C-B7A5-B345-89C2-AFC52C0BE251}"/>
    <dgm:cxn modelId="{E28723AD-76BA-7044-88FB-D16454431DF3}" srcId="{EB0B241B-2FF5-4442-BC53-55D2348165C3}" destId="{F30D217E-F9A1-6045-8D76-3510FE51E1E5}" srcOrd="3" destOrd="0" parTransId="{FF258D7B-7395-9E46-AF0B-7EA26209EF99}" sibTransId="{BF05A803-51AF-5743-B560-C4CE7997D289}"/>
    <dgm:cxn modelId="{88E6984F-405B-5E4A-B27F-B04B010B6DB2}" type="presOf" srcId="{E911390E-CF68-D646-8226-908BBD6D0AD5}" destId="{C9987582-FDD9-8148-983F-F2B20D830CB6}" srcOrd="0" destOrd="2" presId="urn:microsoft.com/office/officeart/2005/8/layout/hList1"/>
    <dgm:cxn modelId="{F13E93A1-DF65-C443-80CD-C22A3B4A07FF}" type="presParOf" srcId="{DD0975EA-3FCD-5B42-A3A6-160E9CF16C6E}" destId="{05A7B8FE-5E7A-E74A-ACAB-EF86FE3F7B7C}" srcOrd="0" destOrd="0" presId="urn:microsoft.com/office/officeart/2005/8/layout/hList1"/>
    <dgm:cxn modelId="{170E0908-9EDC-1B40-899B-258935AC4CD2}" type="presParOf" srcId="{05A7B8FE-5E7A-E74A-ACAB-EF86FE3F7B7C}" destId="{CBFAD6BE-0B32-6D4E-ADC8-13DA483DB0E6}" srcOrd="0" destOrd="0" presId="urn:microsoft.com/office/officeart/2005/8/layout/hList1"/>
    <dgm:cxn modelId="{1F624593-1A4F-EA46-ABD5-0D66C1F0A907}" type="presParOf" srcId="{05A7B8FE-5E7A-E74A-ACAB-EF86FE3F7B7C}" destId="{C0B99C33-B47A-0047-99E2-12BEB7B4C87E}" srcOrd="1" destOrd="0" presId="urn:microsoft.com/office/officeart/2005/8/layout/hList1"/>
    <dgm:cxn modelId="{9EC677FA-A98C-6F46-BBDA-25CDA8F6E453}" type="presParOf" srcId="{DD0975EA-3FCD-5B42-A3A6-160E9CF16C6E}" destId="{F88CD271-BE49-5D4F-9460-C5E109C4B075}" srcOrd="1" destOrd="0" presId="urn:microsoft.com/office/officeart/2005/8/layout/hList1"/>
    <dgm:cxn modelId="{179D45DF-90F1-6D46-A723-BBF0155A5FFB}" type="presParOf" srcId="{DD0975EA-3FCD-5B42-A3A6-160E9CF16C6E}" destId="{58FEB185-79C1-C54F-9270-D558A3BE6F89}" srcOrd="2" destOrd="0" presId="urn:microsoft.com/office/officeart/2005/8/layout/hList1"/>
    <dgm:cxn modelId="{F9001931-2E79-594E-95CD-67FE12A8B840}" type="presParOf" srcId="{58FEB185-79C1-C54F-9270-D558A3BE6F89}" destId="{D1A08356-3931-0644-9C1E-577FE797DB81}" srcOrd="0" destOrd="0" presId="urn:microsoft.com/office/officeart/2005/8/layout/hList1"/>
    <dgm:cxn modelId="{73CE197F-B94D-8E4C-8AA2-5E8633C634FE}" type="presParOf" srcId="{58FEB185-79C1-C54F-9270-D558A3BE6F89}" destId="{C9987582-FDD9-8148-983F-F2B20D830CB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AD6BE-0B32-6D4E-ADC8-13DA483DB0E6}">
      <dsp:nvSpPr>
        <dsp:cNvPr id="0" name=""/>
        <dsp:cNvSpPr/>
      </dsp:nvSpPr>
      <dsp:spPr>
        <a:xfrm>
          <a:off x="37" y="2210"/>
          <a:ext cx="3631927" cy="603798"/>
        </a:xfrm>
        <a:prstGeom prst="rect">
          <a:avLst/>
        </a:prstGeom>
        <a:solidFill>
          <a:schemeClr val="accent4"/>
        </a:solidFill>
        <a:ln w="9525" cap="flat" cmpd="sng" algn="ctr">
          <a:no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kern="1200" dirty="0" smtClean="0">
              <a:latin typeface="Arial" charset="0"/>
              <a:ea typeface="Arial" charset="0"/>
              <a:cs typeface="Arial" charset="0"/>
            </a:rPr>
            <a:t>Medication Abortion</a:t>
          </a:r>
          <a:endParaRPr lang="en-US" sz="2800" kern="1200" dirty="0">
            <a:latin typeface="Arial" charset="0"/>
            <a:ea typeface="Arial" charset="0"/>
            <a:cs typeface="Arial" charset="0"/>
          </a:endParaRPr>
        </a:p>
      </dsp:txBody>
      <dsp:txXfrm>
        <a:off x="37" y="2210"/>
        <a:ext cx="3631927" cy="603798"/>
      </dsp:txXfrm>
    </dsp:sp>
    <dsp:sp modelId="{C0B99C33-B47A-0047-99E2-12BEB7B4C87E}">
      <dsp:nvSpPr>
        <dsp:cNvPr id="0" name=""/>
        <dsp:cNvSpPr/>
      </dsp:nvSpPr>
      <dsp:spPr>
        <a:xfrm>
          <a:off x="37" y="606009"/>
          <a:ext cx="3631927" cy="3963779"/>
        </a:xfrm>
        <a:prstGeom prst="rect">
          <a:avLst/>
        </a:prstGeom>
        <a:solidFill>
          <a:schemeClr val="accent4">
            <a:lumMod val="20000"/>
            <a:lumOff val="80000"/>
            <a:alpha val="9000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solidFill>
                <a:srgbClr val="000000"/>
              </a:solidFill>
              <a:latin typeface="Arial" charset="0"/>
              <a:ea typeface="Arial" charset="0"/>
              <a:cs typeface="Arial" charset="0"/>
            </a:rPr>
            <a:t>Usually avoids invasive procedure</a:t>
          </a:r>
          <a:endParaRPr lang="en-US" sz="1900" kern="1200" dirty="0">
            <a:solidFill>
              <a:srgbClr val="000000"/>
            </a:solidFill>
            <a:latin typeface="Arial" charset="0"/>
            <a:ea typeface="Arial" charset="0"/>
            <a:cs typeface="Arial" charset="0"/>
          </a:endParaRPr>
        </a:p>
        <a:p>
          <a:pPr marL="171450" lvl="1" indent="-171450" algn="l" defTabSz="844550">
            <a:lnSpc>
              <a:spcPct val="90000"/>
            </a:lnSpc>
            <a:spcBef>
              <a:spcPct val="0"/>
            </a:spcBef>
            <a:spcAft>
              <a:spcPct val="15000"/>
            </a:spcAft>
            <a:buChar char="•"/>
          </a:pPr>
          <a:r>
            <a:rPr lang="en-US" sz="1900" kern="1200" dirty="0" smtClean="0">
              <a:solidFill>
                <a:srgbClr val="000000"/>
              </a:solidFill>
              <a:latin typeface="Arial" charset="0"/>
              <a:ea typeface="Arial" charset="0"/>
              <a:cs typeface="Arial" charset="0"/>
            </a:rPr>
            <a:t>Occurs in privacy of home</a:t>
          </a:r>
          <a:endParaRPr lang="en-US" sz="1900" kern="1200" dirty="0">
            <a:solidFill>
              <a:srgbClr val="000000"/>
            </a:solidFill>
            <a:latin typeface="Arial" charset="0"/>
            <a:ea typeface="Arial" charset="0"/>
            <a:cs typeface="Arial" charset="0"/>
          </a:endParaRPr>
        </a:p>
        <a:p>
          <a:pPr marL="171450" lvl="1" indent="-171450" algn="l" defTabSz="844550">
            <a:lnSpc>
              <a:spcPct val="90000"/>
            </a:lnSpc>
            <a:spcBef>
              <a:spcPct val="0"/>
            </a:spcBef>
            <a:spcAft>
              <a:spcPct val="15000"/>
            </a:spcAft>
            <a:buChar char="•"/>
          </a:pPr>
          <a:r>
            <a:rPr lang="en-US" sz="1900" kern="1200" dirty="0" smtClean="0">
              <a:solidFill>
                <a:srgbClr val="000000"/>
              </a:solidFill>
              <a:latin typeface="Arial" charset="0"/>
              <a:ea typeface="Arial" charset="0"/>
              <a:cs typeface="Arial" charset="0"/>
            </a:rPr>
            <a:t>Usually requires 2 visits</a:t>
          </a:r>
          <a:endParaRPr lang="en-US" sz="1900" kern="1200" dirty="0">
            <a:solidFill>
              <a:srgbClr val="000000"/>
            </a:solidFill>
            <a:latin typeface="Arial" charset="0"/>
            <a:ea typeface="Arial" charset="0"/>
            <a:cs typeface="Arial" charset="0"/>
          </a:endParaRPr>
        </a:p>
        <a:p>
          <a:pPr marL="171450" lvl="1" indent="-171450" algn="l" defTabSz="844550">
            <a:lnSpc>
              <a:spcPct val="90000"/>
            </a:lnSpc>
            <a:spcBef>
              <a:spcPct val="0"/>
            </a:spcBef>
            <a:spcAft>
              <a:spcPct val="15000"/>
            </a:spcAft>
            <a:buChar char="•"/>
          </a:pPr>
          <a:r>
            <a:rPr lang="en-US" sz="1900" kern="1200" dirty="0" smtClean="0">
              <a:solidFill>
                <a:srgbClr val="000000"/>
              </a:solidFill>
              <a:latin typeface="Arial" charset="0"/>
              <a:ea typeface="Arial" charset="0"/>
              <a:cs typeface="Arial" charset="0"/>
            </a:rPr>
            <a:t>Days to weeks to complete</a:t>
          </a:r>
          <a:endParaRPr lang="en-US" sz="1900" kern="1200" dirty="0">
            <a:solidFill>
              <a:srgbClr val="000000"/>
            </a:solidFill>
            <a:latin typeface="Arial" charset="0"/>
            <a:ea typeface="Arial" charset="0"/>
            <a:cs typeface="Arial" charset="0"/>
          </a:endParaRPr>
        </a:p>
        <a:p>
          <a:pPr marL="171450" lvl="1" indent="-171450" algn="l" defTabSz="844550">
            <a:lnSpc>
              <a:spcPct val="90000"/>
            </a:lnSpc>
            <a:spcBef>
              <a:spcPct val="0"/>
            </a:spcBef>
            <a:spcAft>
              <a:spcPct val="15000"/>
            </a:spcAft>
            <a:buChar char="•"/>
          </a:pPr>
          <a:r>
            <a:rPr lang="en-US" sz="1900" kern="1200" dirty="0" smtClean="0">
              <a:solidFill>
                <a:srgbClr val="000000"/>
              </a:solidFill>
              <a:latin typeface="Arial" charset="0"/>
              <a:ea typeface="Arial" charset="0"/>
              <a:cs typeface="Arial" charset="0"/>
            </a:rPr>
            <a:t>Available thru 10 weeks gestation</a:t>
          </a:r>
          <a:endParaRPr lang="en-US" sz="1900" kern="1200" dirty="0">
            <a:solidFill>
              <a:srgbClr val="000000"/>
            </a:solidFill>
            <a:latin typeface="Arial" charset="0"/>
            <a:ea typeface="Arial" charset="0"/>
            <a:cs typeface="Arial" charset="0"/>
          </a:endParaRPr>
        </a:p>
        <a:p>
          <a:pPr marL="171450" lvl="1" indent="-171450" algn="l" defTabSz="844550">
            <a:lnSpc>
              <a:spcPct val="90000"/>
            </a:lnSpc>
            <a:spcBef>
              <a:spcPct val="0"/>
            </a:spcBef>
            <a:spcAft>
              <a:spcPct val="15000"/>
            </a:spcAft>
            <a:buChar char="•"/>
          </a:pPr>
          <a:r>
            <a:rPr lang="en-US" sz="1900" kern="1200" dirty="0" smtClean="0">
              <a:solidFill>
                <a:srgbClr val="000000"/>
              </a:solidFill>
              <a:latin typeface="Arial" charset="0"/>
              <a:ea typeface="Arial" charset="0"/>
              <a:cs typeface="Arial" charset="0"/>
            </a:rPr>
            <a:t>Follow-</a:t>
          </a:r>
          <a:r>
            <a:rPr lang="en-US" sz="1900" kern="1200" smtClean="0">
              <a:solidFill>
                <a:srgbClr val="000000"/>
              </a:solidFill>
              <a:latin typeface="Arial" charset="0"/>
              <a:ea typeface="Arial" charset="0"/>
              <a:cs typeface="Arial" charset="0"/>
            </a:rPr>
            <a:t>up required</a:t>
          </a:r>
          <a:endParaRPr lang="en-US" sz="1900" kern="1200" dirty="0">
            <a:solidFill>
              <a:srgbClr val="000000"/>
            </a:solidFill>
            <a:latin typeface="Arial" charset="0"/>
            <a:ea typeface="Arial" charset="0"/>
            <a:cs typeface="Arial" charset="0"/>
          </a:endParaRPr>
        </a:p>
        <a:p>
          <a:pPr marL="171450" lvl="1" indent="-171450" algn="l" defTabSz="844550">
            <a:lnSpc>
              <a:spcPct val="90000"/>
            </a:lnSpc>
            <a:spcBef>
              <a:spcPct val="0"/>
            </a:spcBef>
            <a:spcAft>
              <a:spcPct val="15000"/>
            </a:spcAft>
            <a:buChar char="•"/>
          </a:pPr>
          <a:r>
            <a:rPr lang="en-US" sz="1900" kern="1200" dirty="0" smtClean="0">
              <a:solidFill>
                <a:srgbClr val="000000"/>
              </a:solidFill>
              <a:latin typeface="Arial" charset="0"/>
              <a:ea typeface="Arial" charset="0"/>
              <a:cs typeface="Arial" charset="0"/>
            </a:rPr>
            <a:t>Safe and effective</a:t>
          </a:r>
          <a:endParaRPr lang="en-US" sz="1900" kern="1200" dirty="0">
            <a:solidFill>
              <a:srgbClr val="000000"/>
            </a:solidFill>
            <a:latin typeface="Arial" charset="0"/>
            <a:ea typeface="Arial" charset="0"/>
            <a:cs typeface="Arial" charset="0"/>
          </a:endParaRPr>
        </a:p>
        <a:p>
          <a:pPr marL="171450" lvl="1" indent="-171450" algn="l" defTabSz="844550">
            <a:lnSpc>
              <a:spcPct val="90000"/>
            </a:lnSpc>
            <a:spcBef>
              <a:spcPct val="0"/>
            </a:spcBef>
            <a:spcAft>
              <a:spcPct val="15000"/>
            </a:spcAft>
            <a:buChar char="•"/>
          </a:pPr>
          <a:r>
            <a:rPr lang="en-US" sz="1900" kern="1200" dirty="0" smtClean="0">
              <a:solidFill>
                <a:srgbClr val="000000"/>
              </a:solidFill>
              <a:latin typeface="Arial" charset="0"/>
              <a:ea typeface="Arial" charset="0"/>
              <a:cs typeface="Arial" charset="0"/>
            </a:rPr>
            <a:t>Active patient participation in multi-step process</a:t>
          </a:r>
          <a:endParaRPr lang="en-US" sz="1900" kern="1200" dirty="0">
            <a:solidFill>
              <a:srgbClr val="000000"/>
            </a:solidFill>
            <a:latin typeface="Arial" charset="0"/>
            <a:ea typeface="Arial" charset="0"/>
            <a:cs typeface="Arial" charset="0"/>
          </a:endParaRPr>
        </a:p>
        <a:p>
          <a:pPr marL="171450" lvl="1" indent="-171450" algn="l" defTabSz="844550">
            <a:lnSpc>
              <a:spcPct val="90000"/>
            </a:lnSpc>
            <a:spcBef>
              <a:spcPct val="0"/>
            </a:spcBef>
            <a:spcAft>
              <a:spcPct val="15000"/>
            </a:spcAft>
            <a:buChar char="•"/>
          </a:pPr>
          <a:r>
            <a:rPr lang="en-US" sz="1900" kern="1200" dirty="0" smtClean="0">
              <a:solidFill>
                <a:srgbClr val="000000"/>
              </a:solidFill>
              <a:latin typeface="Arial" charset="0"/>
              <a:ea typeface="Arial" charset="0"/>
              <a:cs typeface="Arial" charset="0"/>
            </a:rPr>
            <a:t>Avoids anesthesia</a:t>
          </a:r>
          <a:endParaRPr lang="en-US" sz="1900" kern="1200" dirty="0">
            <a:solidFill>
              <a:srgbClr val="000000"/>
            </a:solidFill>
            <a:latin typeface="Arial" charset="0"/>
            <a:ea typeface="Arial" charset="0"/>
            <a:cs typeface="Arial" charset="0"/>
          </a:endParaRPr>
        </a:p>
        <a:p>
          <a:pPr marL="171450" lvl="1" indent="-171450" algn="l" defTabSz="844550">
            <a:lnSpc>
              <a:spcPct val="90000"/>
            </a:lnSpc>
            <a:spcBef>
              <a:spcPct val="0"/>
            </a:spcBef>
            <a:spcAft>
              <a:spcPct val="15000"/>
            </a:spcAft>
            <a:buChar char="•"/>
          </a:pPr>
          <a:r>
            <a:rPr lang="en-US" sz="1900" kern="1200" dirty="0" smtClean="0">
              <a:solidFill>
                <a:srgbClr val="000000"/>
              </a:solidFill>
              <a:latin typeface="Arial" charset="0"/>
              <a:ea typeface="Arial" charset="0"/>
              <a:cs typeface="Arial" charset="0"/>
            </a:rPr>
            <a:t>May seem more natural</a:t>
          </a:r>
          <a:endParaRPr lang="en-US" sz="1900" kern="1200" dirty="0">
            <a:solidFill>
              <a:srgbClr val="000000"/>
            </a:solidFill>
            <a:latin typeface="Arial" charset="0"/>
            <a:ea typeface="Arial" charset="0"/>
            <a:cs typeface="Arial" charset="0"/>
          </a:endParaRPr>
        </a:p>
      </dsp:txBody>
      <dsp:txXfrm>
        <a:off x="37" y="606009"/>
        <a:ext cx="3631927" cy="3963779"/>
      </dsp:txXfrm>
    </dsp:sp>
    <dsp:sp modelId="{D1A08356-3931-0644-9C1E-577FE797DB81}">
      <dsp:nvSpPr>
        <dsp:cNvPr id="0" name=""/>
        <dsp:cNvSpPr/>
      </dsp:nvSpPr>
      <dsp:spPr>
        <a:xfrm>
          <a:off x="3941623" y="4420"/>
          <a:ext cx="3631927" cy="603798"/>
        </a:xfrm>
        <a:prstGeom prst="rect">
          <a:avLst/>
        </a:prstGeom>
        <a:solidFill>
          <a:schemeClr val="accent4"/>
        </a:solidFill>
        <a:ln w="9525" cap="flat" cmpd="sng" algn="ctr">
          <a:no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kern="1200" dirty="0" smtClean="0">
              <a:latin typeface="Arial" charset="0"/>
              <a:ea typeface="Arial" charset="0"/>
              <a:cs typeface="Arial" charset="0"/>
            </a:rPr>
            <a:t>Aspiration Abortion</a:t>
          </a:r>
          <a:endParaRPr lang="en-US" sz="2800" kern="1200" dirty="0">
            <a:latin typeface="Arial" charset="0"/>
            <a:ea typeface="Arial" charset="0"/>
            <a:cs typeface="Arial" charset="0"/>
          </a:endParaRPr>
        </a:p>
      </dsp:txBody>
      <dsp:txXfrm>
        <a:off x="3941623" y="4420"/>
        <a:ext cx="3631927" cy="603798"/>
      </dsp:txXfrm>
    </dsp:sp>
    <dsp:sp modelId="{C9987582-FDD9-8148-983F-F2B20D830CB6}">
      <dsp:nvSpPr>
        <dsp:cNvPr id="0" name=""/>
        <dsp:cNvSpPr/>
      </dsp:nvSpPr>
      <dsp:spPr>
        <a:xfrm>
          <a:off x="3941623" y="608220"/>
          <a:ext cx="3631927" cy="3963779"/>
        </a:xfrm>
        <a:prstGeom prst="rect">
          <a:avLst/>
        </a:prstGeom>
        <a:solidFill>
          <a:schemeClr val="accent4">
            <a:lumMod val="20000"/>
            <a:lumOff val="80000"/>
            <a:alpha val="9000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solidFill>
                <a:srgbClr val="000000"/>
              </a:solidFill>
              <a:latin typeface="Arial" charset="0"/>
              <a:ea typeface="Arial" charset="0"/>
              <a:cs typeface="Arial" charset="0"/>
            </a:rPr>
            <a:t>Involves invasive procedure</a:t>
          </a:r>
          <a:endParaRPr lang="en-US" sz="1900" kern="1200" dirty="0">
            <a:solidFill>
              <a:srgbClr val="000000"/>
            </a:solidFill>
            <a:latin typeface="Arial" charset="0"/>
            <a:ea typeface="Arial" charset="0"/>
            <a:cs typeface="Arial" charset="0"/>
          </a:endParaRPr>
        </a:p>
        <a:p>
          <a:pPr marL="171450" lvl="1" indent="-171450" algn="l" defTabSz="844550">
            <a:lnSpc>
              <a:spcPct val="90000"/>
            </a:lnSpc>
            <a:spcBef>
              <a:spcPct val="0"/>
            </a:spcBef>
            <a:spcAft>
              <a:spcPct val="15000"/>
            </a:spcAft>
            <a:buChar char="•"/>
          </a:pPr>
          <a:r>
            <a:rPr lang="en-US" sz="1900" kern="1200" dirty="0" smtClean="0">
              <a:solidFill>
                <a:srgbClr val="000000"/>
              </a:solidFill>
              <a:latin typeface="Arial" charset="0"/>
              <a:ea typeface="Arial" charset="0"/>
              <a:cs typeface="Arial" charset="0"/>
            </a:rPr>
            <a:t>Occurs in medical setting</a:t>
          </a:r>
          <a:endParaRPr lang="en-US" sz="1900" kern="1200" dirty="0">
            <a:solidFill>
              <a:srgbClr val="000000"/>
            </a:solidFill>
            <a:latin typeface="Arial" charset="0"/>
            <a:ea typeface="Arial" charset="0"/>
            <a:cs typeface="Arial" charset="0"/>
          </a:endParaRPr>
        </a:p>
        <a:p>
          <a:pPr marL="171450" lvl="1" indent="-171450" algn="l" defTabSz="844550">
            <a:lnSpc>
              <a:spcPct val="90000"/>
            </a:lnSpc>
            <a:spcBef>
              <a:spcPct val="0"/>
            </a:spcBef>
            <a:spcAft>
              <a:spcPct val="15000"/>
            </a:spcAft>
            <a:buChar char="•"/>
          </a:pPr>
          <a:r>
            <a:rPr lang="en-US" sz="1900" kern="1200" dirty="0" smtClean="0">
              <a:solidFill>
                <a:srgbClr val="000000"/>
              </a:solidFill>
              <a:latin typeface="Arial" charset="0"/>
              <a:ea typeface="Arial" charset="0"/>
              <a:cs typeface="Arial" charset="0"/>
            </a:rPr>
            <a:t>Usually requires 1 visit</a:t>
          </a:r>
          <a:endParaRPr lang="en-US" sz="1900" kern="1200" dirty="0">
            <a:solidFill>
              <a:srgbClr val="000000"/>
            </a:solidFill>
            <a:latin typeface="Arial" charset="0"/>
            <a:ea typeface="Arial" charset="0"/>
            <a:cs typeface="Arial" charset="0"/>
          </a:endParaRPr>
        </a:p>
        <a:p>
          <a:pPr marL="171450" lvl="1" indent="-171450" algn="l" defTabSz="844550">
            <a:lnSpc>
              <a:spcPct val="90000"/>
            </a:lnSpc>
            <a:spcBef>
              <a:spcPct val="0"/>
            </a:spcBef>
            <a:spcAft>
              <a:spcPct val="15000"/>
            </a:spcAft>
            <a:buChar char="•"/>
          </a:pPr>
          <a:r>
            <a:rPr lang="en-US" sz="1900" kern="1200" dirty="0" smtClean="0">
              <a:solidFill>
                <a:srgbClr val="000000"/>
              </a:solidFill>
              <a:latin typeface="Arial" charset="0"/>
              <a:ea typeface="Arial" charset="0"/>
              <a:cs typeface="Arial" charset="0"/>
            </a:rPr>
            <a:t>Complete on same day</a:t>
          </a:r>
          <a:endParaRPr lang="en-US" sz="1900" kern="1200" dirty="0">
            <a:solidFill>
              <a:srgbClr val="000000"/>
            </a:solidFill>
            <a:latin typeface="Arial" charset="0"/>
            <a:ea typeface="Arial" charset="0"/>
            <a:cs typeface="Arial" charset="0"/>
          </a:endParaRPr>
        </a:p>
        <a:p>
          <a:pPr marL="171450" lvl="1" indent="-171450" algn="l" defTabSz="844550">
            <a:lnSpc>
              <a:spcPct val="90000"/>
            </a:lnSpc>
            <a:spcBef>
              <a:spcPct val="0"/>
            </a:spcBef>
            <a:spcAft>
              <a:spcPct val="15000"/>
            </a:spcAft>
            <a:buChar char="•"/>
          </a:pPr>
          <a:r>
            <a:rPr lang="en-US" sz="1900" kern="1200" dirty="0" smtClean="0">
              <a:solidFill>
                <a:srgbClr val="000000"/>
              </a:solidFill>
              <a:latin typeface="Arial" charset="0"/>
              <a:ea typeface="Arial" charset="0"/>
              <a:cs typeface="Arial" charset="0"/>
            </a:rPr>
            <a:t>Available in 2</a:t>
          </a:r>
          <a:r>
            <a:rPr lang="en-US" sz="1900" kern="1200" baseline="30000" dirty="0" smtClean="0">
              <a:solidFill>
                <a:srgbClr val="000000"/>
              </a:solidFill>
              <a:latin typeface="Arial" charset="0"/>
              <a:ea typeface="Arial" charset="0"/>
              <a:cs typeface="Arial" charset="0"/>
            </a:rPr>
            <a:t>nd</a:t>
          </a:r>
          <a:r>
            <a:rPr lang="en-US" sz="1900" kern="1200" dirty="0" smtClean="0">
              <a:solidFill>
                <a:srgbClr val="000000"/>
              </a:solidFill>
              <a:latin typeface="Arial" charset="0"/>
              <a:ea typeface="Arial" charset="0"/>
              <a:cs typeface="Arial" charset="0"/>
            </a:rPr>
            <a:t>  trimester</a:t>
          </a:r>
          <a:endParaRPr lang="en-US" sz="1900" kern="1200" dirty="0">
            <a:solidFill>
              <a:srgbClr val="000000"/>
            </a:solidFill>
            <a:latin typeface="Arial" charset="0"/>
            <a:ea typeface="Arial" charset="0"/>
            <a:cs typeface="Arial" charset="0"/>
          </a:endParaRPr>
        </a:p>
        <a:p>
          <a:pPr marL="171450" lvl="1" indent="-171450" algn="l" defTabSz="844550">
            <a:lnSpc>
              <a:spcPct val="90000"/>
            </a:lnSpc>
            <a:spcBef>
              <a:spcPct val="0"/>
            </a:spcBef>
            <a:spcAft>
              <a:spcPct val="15000"/>
            </a:spcAft>
            <a:buChar char="•"/>
          </a:pPr>
          <a:r>
            <a:rPr lang="en-US" sz="1900" kern="1200" dirty="0" smtClean="0">
              <a:solidFill>
                <a:srgbClr val="000000"/>
              </a:solidFill>
              <a:latin typeface="Arial" charset="0"/>
              <a:ea typeface="Arial" charset="0"/>
              <a:cs typeface="Arial" charset="0"/>
            </a:rPr>
            <a:t>Follow-up usually unnecessary</a:t>
          </a:r>
          <a:endParaRPr lang="en-US" sz="1900" kern="1200" dirty="0">
            <a:solidFill>
              <a:srgbClr val="000000"/>
            </a:solidFill>
            <a:latin typeface="Arial" charset="0"/>
            <a:ea typeface="Arial" charset="0"/>
            <a:cs typeface="Arial" charset="0"/>
          </a:endParaRPr>
        </a:p>
        <a:p>
          <a:pPr marL="171450" lvl="1" indent="-171450" algn="l" defTabSz="844550">
            <a:lnSpc>
              <a:spcPct val="90000"/>
            </a:lnSpc>
            <a:spcBef>
              <a:spcPct val="0"/>
            </a:spcBef>
            <a:spcAft>
              <a:spcPct val="15000"/>
            </a:spcAft>
            <a:buChar char="•"/>
          </a:pPr>
          <a:r>
            <a:rPr lang="en-US" sz="1900" kern="1200" dirty="0" smtClean="0">
              <a:solidFill>
                <a:srgbClr val="000000"/>
              </a:solidFill>
              <a:latin typeface="Arial" charset="0"/>
              <a:ea typeface="Arial" charset="0"/>
              <a:cs typeface="Arial" charset="0"/>
            </a:rPr>
            <a:t>Safe and effective</a:t>
          </a:r>
          <a:endParaRPr lang="en-US" sz="1900" kern="1200" dirty="0">
            <a:solidFill>
              <a:srgbClr val="000000"/>
            </a:solidFill>
            <a:latin typeface="Arial" charset="0"/>
            <a:ea typeface="Arial" charset="0"/>
            <a:cs typeface="Arial" charset="0"/>
          </a:endParaRPr>
        </a:p>
        <a:p>
          <a:pPr marL="171450" lvl="1" indent="-171450" algn="l" defTabSz="844550">
            <a:lnSpc>
              <a:spcPct val="90000"/>
            </a:lnSpc>
            <a:spcBef>
              <a:spcPct val="0"/>
            </a:spcBef>
            <a:spcAft>
              <a:spcPct val="15000"/>
            </a:spcAft>
            <a:buChar char="•"/>
          </a:pPr>
          <a:r>
            <a:rPr lang="en-US" sz="1900" kern="1200" dirty="0" smtClean="0">
              <a:solidFill>
                <a:srgbClr val="000000"/>
              </a:solidFill>
              <a:latin typeface="Arial" charset="0"/>
              <a:ea typeface="Arial" charset="0"/>
              <a:cs typeface="Arial" charset="0"/>
            </a:rPr>
            <a:t>Passive patient participation in one-step process</a:t>
          </a:r>
          <a:endParaRPr lang="en-US" sz="1900" kern="1200" dirty="0">
            <a:solidFill>
              <a:srgbClr val="000000"/>
            </a:solidFill>
            <a:latin typeface="Arial" charset="0"/>
            <a:ea typeface="Arial" charset="0"/>
            <a:cs typeface="Arial" charset="0"/>
          </a:endParaRPr>
        </a:p>
        <a:p>
          <a:pPr marL="171450" lvl="1" indent="-171450" algn="l" defTabSz="844550">
            <a:lnSpc>
              <a:spcPct val="90000"/>
            </a:lnSpc>
            <a:spcBef>
              <a:spcPct val="0"/>
            </a:spcBef>
            <a:spcAft>
              <a:spcPct val="15000"/>
            </a:spcAft>
            <a:buChar char="•"/>
          </a:pPr>
          <a:r>
            <a:rPr lang="en-US" sz="1900" kern="1200" dirty="0" smtClean="0">
              <a:solidFill>
                <a:srgbClr val="000000"/>
              </a:solidFill>
              <a:latin typeface="Arial" charset="0"/>
              <a:ea typeface="Arial" charset="0"/>
              <a:cs typeface="Arial" charset="0"/>
            </a:rPr>
            <a:t>Anesthesia is an option</a:t>
          </a:r>
          <a:endParaRPr lang="en-US" sz="1900" kern="1200" dirty="0">
            <a:solidFill>
              <a:srgbClr val="000000"/>
            </a:solidFill>
            <a:latin typeface="Arial" charset="0"/>
            <a:ea typeface="Arial" charset="0"/>
            <a:cs typeface="Arial" charset="0"/>
          </a:endParaRPr>
        </a:p>
      </dsp:txBody>
      <dsp:txXfrm>
        <a:off x="3941623" y="608220"/>
        <a:ext cx="3631927" cy="396377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394620-DCDA-7943-8F84-FC052C091A95}" type="datetimeFigureOut">
              <a:rPr lang="en-US" smtClean="0"/>
              <a:t>1/2/18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97872E-8146-1047-9742-91CA96817E90}" type="slidenum">
              <a:rPr lang="en-US" smtClean="0"/>
              <a:t>‹#›</a:t>
            </a:fld>
            <a:endParaRPr lang="en-US"/>
          </a:p>
        </p:txBody>
      </p:sp>
    </p:spTree>
    <p:extLst>
      <p:ext uri="{BB962C8B-B14F-4D97-AF65-F5344CB8AC3E}">
        <p14:creationId xmlns:p14="http://schemas.microsoft.com/office/powerpoint/2010/main" val="409138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924F7-DF01-D944-B06C-149A270FC16C}" type="datetimeFigureOut">
              <a:rPr lang="en-US" smtClean="0"/>
              <a:t>1/2/18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9C0F5-3A21-1842-B46F-8388C5D8C6F6}" type="slidenum">
              <a:rPr lang="en-US" smtClean="0"/>
              <a:t>‹#›</a:t>
            </a:fld>
            <a:endParaRPr lang="en-US"/>
          </a:p>
        </p:txBody>
      </p:sp>
    </p:spTree>
    <p:extLst>
      <p:ext uri="{BB962C8B-B14F-4D97-AF65-F5344CB8AC3E}">
        <p14:creationId xmlns:p14="http://schemas.microsoft.com/office/powerpoint/2010/main" val="1591835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 Id="rId3" Type="http://schemas.openxmlformats.org/officeDocument/2006/relationships/hyperlink" Target="http://www.nwlc.org/resource/how-find-out-if-and-when-your-health-plan-will-begin-covering-women%E2%80%99s-preventive-services-n"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 Id="rId3" Type="http://schemas.openxmlformats.org/officeDocument/2006/relationships/hyperlink" Target="http://www.prochoice.org/about_abortion/facts/economics.html"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 Id="rId3" Type="http://schemas.openxmlformats.org/officeDocument/2006/relationships/hyperlink" Target="http://guttmacher.us8.list-manage.com/track/click?u=ca1e42e28a45edcdc4e51bc32&amp;id=34a9aa38b6&amp;e=4db6c109d7"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 Id="rId3" Type="http://schemas.openxmlformats.org/officeDocument/2006/relationships/hyperlink" Target="http://www.cancer.org/cancer/breastcancer/moreinformation/is-abortion-linked-to-breast-cancer" TargetMode="Externa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www.prh.org/" TargetMode="External"/><Relationship Id="rId4" Type="http://schemas.openxmlformats.org/officeDocument/2006/relationships/hyperlink" Target="http://www.reproductiveaccess.org/" TargetMode="External"/><Relationship Id="rId5" Type="http://schemas.openxmlformats.org/officeDocument/2006/relationships/hyperlink" Target="http://www.arhp.org/" TargetMode="External"/><Relationship Id="rId6" Type="http://schemas.openxmlformats.org/officeDocument/2006/relationships/hyperlink" Target="http://www.prochoice.org/" TargetMode="External"/><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A95BE2-AA22-4AA8-A216-FBEF5CAD2341}" type="slidenum">
              <a:rPr lang="en-US" smtClean="0"/>
              <a:pPr>
                <a:defRPr/>
              </a:pPr>
              <a:t>2</a:t>
            </a:fld>
            <a:endParaRPr lang="en-US" dirty="0"/>
          </a:p>
        </p:txBody>
      </p:sp>
    </p:spTree>
    <p:extLst>
      <p:ext uri="{BB962C8B-B14F-4D97-AF65-F5344CB8AC3E}">
        <p14:creationId xmlns:p14="http://schemas.microsoft.com/office/powerpoint/2010/main" val="3949597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FLOW: </a:t>
            </a:r>
          </a:p>
          <a:p>
            <a:pPr eaLnBrk="1" hangingPunct="1">
              <a:spcBef>
                <a:spcPct val="0"/>
              </a:spcBef>
            </a:pPr>
            <a:r>
              <a:rPr lang="en-US" dirty="0" smtClean="0"/>
              <a:t>Most important piece is getting your patient where they need to be. </a:t>
            </a:r>
          </a:p>
          <a:p>
            <a:pPr eaLnBrk="1" hangingPunct="1">
              <a:spcBef>
                <a:spcPct val="0"/>
              </a:spcBef>
            </a:pPr>
            <a:r>
              <a:rPr lang="en-US" dirty="0" smtClean="0"/>
              <a:t>Are you sure and do you have support?</a:t>
            </a:r>
          </a:p>
          <a:p>
            <a:pPr eaLnBrk="1" hangingPunct="1">
              <a:spcBef>
                <a:spcPct val="0"/>
              </a:spcBef>
            </a:pPr>
            <a:r>
              <a:rPr lang="en-US" dirty="0" smtClean="0"/>
              <a:t>Talk about access issues first </a:t>
            </a:r>
          </a:p>
          <a:p>
            <a:pPr eaLnBrk="1" hangingPunct="1">
              <a:spcBef>
                <a:spcPct val="0"/>
              </a:spcBef>
            </a:pPr>
            <a:r>
              <a:rPr lang="en-US" dirty="0" smtClean="0"/>
              <a:t>You deal with this</a:t>
            </a:r>
            <a:r>
              <a:rPr lang="en-US" baseline="0" dirty="0" smtClean="0"/>
              <a:t> context FIRST</a:t>
            </a:r>
            <a:endParaRPr lang="en-US" dirty="0" smtClean="0"/>
          </a:p>
          <a:p>
            <a:pPr eaLnBrk="1" hangingPunct="1">
              <a:spcBef>
                <a:spcPct val="0"/>
              </a:spcBef>
            </a:pPr>
            <a:r>
              <a:rPr lang="en-US" dirty="0" smtClean="0"/>
              <a:t>What are the financial barriers?</a:t>
            </a:r>
          </a:p>
          <a:p>
            <a:pPr eaLnBrk="1" hangingPunct="1">
              <a:spcBef>
                <a:spcPct val="0"/>
              </a:spcBef>
            </a:pPr>
            <a:r>
              <a:rPr lang="en-US" dirty="0" smtClean="0"/>
              <a:t>Which type</a:t>
            </a:r>
            <a:r>
              <a:rPr lang="en-US" baseline="0" dirty="0" smtClean="0"/>
              <a:t> of abortion you want to do is the last piece/the last detail</a:t>
            </a:r>
            <a:endParaRPr lang="en-US" dirty="0" smtClean="0"/>
          </a:p>
        </p:txBody>
      </p:sp>
      <p:sp>
        <p:nvSpPr>
          <p:cNvPr id="4" name="Slide Number Placeholder 3"/>
          <p:cNvSpPr>
            <a:spLocks noGrp="1"/>
          </p:cNvSpPr>
          <p:nvPr>
            <p:ph type="sldNum" sz="quarter" idx="10"/>
          </p:nvPr>
        </p:nvSpPr>
        <p:spPr/>
        <p:txBody>
          <a:bodyPr/>
          <a:lstStyle/>
          <a:p>
            <a:pPr>
              <a:defRPr/>
            </a:pPr>
            <a:fld id="{70A95BE2-AA22-4AA8-A216-FBEF5CAD2341}" type="slidenum">
              <a:rPr lang="en-US" smtClean="0"/>
              <a:pPr>
                <a:defRPr/>
              </a:pPr>
              <a:t>11</a:t>
            </a:fld>
            <a:endParaRPr lang="en-US" dirty="0"/>
          </a:p>
        </p:txBody>
      </p:sp>
    </p:spTree>
    <p:extLst>
      <p:ext uri="{BB962C8B-B14F-4D97-AF65-F5344CB8AC3E}">
        <p14:creationId xmlns:p14="http://schemas.microsoft.com/office/powerpoint/2010/main" val="786636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eaLnBrk="1" hangingPunct="1">
              <a:spcBef>
                <a:spcPct val="0"/>
              </a:spcBef>
            </a:pPr>
            <a:r>
              <a:rPr lang="en-US" b="0" dirty="0" smtClean="0"/>
              <a:t>Transportation</a:t>
            </a:r>
            <a:r>
              <a:rPr lang="en-US" b="0" baseline="0" dirty="0" smtClean="0"/>
              <a:t> and ID requirements can also be added to this list. </a:t>
            </a:r>
            <a:endParaRPr lang="en-US" b="0" dirty="0" smtClean="0"/>
          </a:p>
          <a:p>
            <a:pPr eaLnBrk="1" hangingPunct="1">
              <a:spcBef>
                <a:spcPct val="0"/>
              </a:spcBef>
            </a:pPr>
            <a:endParaRPr lang="en-US" b="0" dirty="0" smtClean="0"/>
          </a:p>
          <a:p>
            <a:pPr eaLnBrk="1" hangingPunct="1">
              <a:spcBef>
                <a:spcPct val="0"/>
              </a:spcBef>
            </a:pPr>
            <a:r>
              <a:rPr lang="en-US" b="0" dirty="0" smtClean="0"/>
              <a:t>As most of us already know, Younger women, especially teenagers are already more likely than older women to delay seeking reproductive health care for a multitude of reasons. When teens know that they are forced by law to tell their parents or get their permission before obtaining care, they are less likely to access reproductive health care services in a timely manner. Additional state restrictions don’t make it any easier.</a:t>
            </a:r>
          </a:p>
          <a:p>
            <a:pPr eaLnBrk="1" hangingPunct="1">
              <a:spcBef>
                <a:spcPct val="0"/>
              </a:spcBef>
            </a:pPr>
            <a:endParaRPr lang="en-US" b="0" dirty="0" smtClean="0"/>
          </a:p>
          <a:p>
            <a:pPr eaLnBrk="1" hangingPunct="1">
              <a:spcBef>
                <a:spcPct val="0"/>
              </a:spcBef>
            </a:pPr>
            <a:r>
              <a:rPr lang="en-US" b="0" dirty="0" smtClean="0"/>
              <a:t>As we know, getting an abortion is not so simple. You don’t just “get an abortion,” even after making the decision, finding a provider, and scheduling the appointment there are still numerous obstacles to get through before the actual procedure. This includes finding a ride to the clinic, if you don’t drive or can’t take public transportation that may require telling another person in order to ask for a lift. If you do drive, you face car troubles, traffic, especially if you have to TRAVEL long distances to get to your appointment.</a:t>
            </a:r>
          </a:p>
          <a:p>
            <a:pPr eaLnBrk="1" hangingPunct="1">
              <a:spcBef>
                <a:spcPct val="0"/>
              </a:spcBef>
            </a:pPr>
            <a:endParaRPr lang="en-US" b="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b="0" dirty="0" smtClean="0"/>
              <a:t>ID requirements are another barrier, especially for teenagers who may only have a student ID but with no date of birth, who don’t yet have a drivers license, OR who are even required to show a birth certificate. Not to mention the additional hurdles for undocumented women.</a:t>
            </a:r>
          </a:p>
          <a:p>
            <a:pPr eaLnBrk="1" hangingPunct="1">
              <a:spcBef>
                <a:spcPct val="0"/>
              </a:spcBef>
            </a:pPr>
            <a:endParaRPr lang="en-US" b="0" dirty="0" smtClean="0"/>
          </a:p>
          <a:p>
            <a:pPr eaLnBrk="1" hangingPunct="1">
              <a:spcBef>
                <a:spcPct val="0"/>
              </a:spcBef>
            </a:pPr>
            <a:r>
              <a:rPr lang="en-US" b="0" dirty="0" smtClean="0"/>
              <a:t>When you add these issues with the existing state level policies, adolescents and young women, particularly those with lower incomes, are facing restricted access to care. </a:t>
            </a:r>
          </a:p>
          <a:p>
            <a:pPr eaLnBrk="1" hangingPunct="1">
              <a:spcBef>
                <a:spcPct val="0"/>
              </a:spcBef>
            </a:pPr>
            <a:endParaRPr lang="en-US" b="0" dirty="0" smtClean="0"/>
          </a:p>
          <a:p>
            <a:pPr eaLnBrk="1" hangingPunct="1">
              <a:spcBef>
                <a:spcPct val="0"/>
              </a:spcBef>
            </a:pPr>
            <a:r>
              <a:rPr lang="en-US" b="0" dirty="0" smtClean="0"/>
              <a:t>Reference for 1</a:t>
            </a:r>
            <a:r>
              <a:rPr lang="en-US" b="0" baseline="30000" dirty="0" smtClean="0"/>
              <a:t>st</a:t>
            </a:r>
            <a:r>
              <a:rPr lang="en-US" b="0" dirty="0" smtClean="0"/>
              <a:t> sentence:  </a:t>
            </a:r>
            <a:r>
              <a:rPr lang="en-US" b="0" i="1" dirty="0" smtClean="0"/>
              <a:t>Planned Parenthood v. Farmer</a:t>
            </a:r>
            <a:r>
              <a:rPr lang="en-US" b="0" dirty="0" smtClean="0"/>
              <a:t>, 762 A.2d 620, 633 (N.J. 2000) (discussing the physiological, cognitive, and financial factors that help explain why teenage women, as a group, generally take longer to decide whether to have an abortion).</a:t>
            </a:r>
          </a:p>
          <a:p>
            <a:pPr lvl="1" eaLnBrk="1" hangingPunct="1">
              <a:spcBef>
                <a:spcPct val="0"/>
              </a:spcBef>
            </a:pPr>
            <a:endParaRPr lang="en-US" sz="2000" b="0" dirty="0" smtClean="0"/>
          </a:p>
          <a:p>
            <a:pPr eaLnBrk="1" hangingPunct="1">
              <a:spcBef>
                <a:spcPct val="0"/>
              </a:spcBef>
            </a:pPr>
            <a:endParaRPr lang="en-US" b="0" dirty="0" smtClean="0"/>
          </a:p>
          <a:p>
            <a:endParaRPr lang="en-US" b="0" dirty="0"/>
          </a:p>
        </p:txBody>
      </p:sp>
      <p:sp>
        <p:nvSpPr>
          <p:cNvPr id="4" name="Slide Number Placeholder 3"/>
          <p:cNvSpPr>
            <a:spLocks noGrp="1"/>
          </p:cNvSpPr>
          <p:nvPr>
            <p:ph type="sldNum" sz="quarter" idx="10"/>
          </p:nvPr>
        </p:nvSpPr>
        <p:spPr/>
        <p:txBody>
          <a:bodyPr/>
          <a:lstStyle/>
          <a:p>
            <a:pPr>
              <a:defRPr/>
            </a:pPr>
            <a:fld id="{70A95BE2-AA22-4AA8-A216-FBEF5CAD2341}" type="slidenum">
              <a:rPr lang="en-US" smtClean="0"/>
              <a:pPr>
                <a:defRPr/>
              </a:pPr>
              <a:t>12</a:t>
            </a:fld>
            <a:endParaRPr lang="en-US" dirty="0"/>
          </a:p>
        </p:txBody>
      </p:sp>
    </p:spTree>
    <p:extLst>
      <p:ext uri="{BB962C8B-B14F-4D97-AF65-F5344CB8AC3E}">
        <p14:creationId xmlns:p14="http://schemas.microsoft.com/office/powerpoint/2010/main" val="2668921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35270B08-C779-48E1-8722-E6724EAC8393}" type="slidenum">
              <a:rPr lang="en-US" smtClean="0"/>
              <a:pPr/>
              <a:t>13</a:t>
            </a:fld>
            <a:endParaRPr lang="en-US" dirty="0"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373063" y="4343400"/>
            <a:ext cx="6186487" cy="4575175"/>
          </a:xfrm>
          <a:noFill/>
          <a:ln/>
        </p:spPr>
        <p:txBody>
          <a:bodyPr/>
          <a:lstStyle/>
          <a:p>
            <a:pPr eaLnBrk="1" hangingPunct="1">
              <a:buFontTx/>
              <a:buNone/>
            </a:pPr>
            <a:r>
              <a:rPr lang="en-US" sz="1200" b="0" i="0" kern="1200" dirty="0" smtClean="0">
                <a:solidFill>
                  <a:schemeClr val="tx1"/>
                </a:solidFill>
                <a:effectLst/>
                <a:latin typeface="Adobe Garamond Pro"/>
                <a:ea typeface="ＭＳ Ｐゴシック" charset="-128"/>
                <a:cs typeface="ＭＳ Ｐゴシック" charset="-128"/>
              </a:rPr>
              <a:t>A majority of states require parental involvement in a minor’s decision to have an abortion. Most of these states require the consent or notification of only one parent, usually 24 or 48 hours before the procedure, but a handful of states require the involvement of both parents. Some states require the parental consent documentation to be notarized. </a:t>
            </a:r>
          </a:p>
          <a:p>
            <a:endParaRPr lang="en-US" sz="1200" b="0" i="0" kern="1200" dirty="0" smtClean="0">
              <a:solidFill>
                <a:schemeClr val="tx1"/>
              </a:solidFill>
              <a:effectLst/>
              <a:latin typeface="Adobe Garamond Pro"/>
              <a:ea typeface="ＭＳ Ｐゴシック" charset="-128"/>
              <a:cs typeface="ＭＳ Ｐゴシック" charset="-128"/>
            </a:endParaRPr>
          </a:p>
          <a:p>
            <a:r>
              <a:rPr lang="en-US" sz="1200" b="0" i="0" kern="1200" dirty="0" smtClean="0">
                <a:solidFill>
                  <a:schemeClr val="tx1"/>
                </a:solidFill>
                <a:effectLst/>
                <a:latin typeface="Adobe Garamond Pro"/>
                <a:ea typeface="ＭＳ Ｐゴシック" charset="-128"/>
                <a:cs typeface="ＭＳ Ｐゴシック" charset="-128"/>
              </a:rPr>
              <a:t>38 states require parental involvement in a minor’s decision to have an abortion.</a:t>
            </a:r>
          </a:p>
          <a:p>
            <a:r>
              <a:rPr lang="en-US" sz="1200" b="0" i="0" kern="1200" dirty="0" smtClean="0">
                <a:solidFill>
                  <a:schemeClr val="tx1"/>
                </a:solidFill>
                <a:effectLst/>
                <a:latin typeface="Adobe Garamond Pro"/>
                <a:ea typeface="ＭＳ Ｐゴシック" charset="-128"/>
                <a:cs typeface="ＭＳ Ｐゴシック" charset="-128"/>
              </a:rPr>
              <a:t>21 states require parental consent only, 3 of which require both parents to consent.</a:t>
            </a:r>
          </a:p>
          <a:p>
            <a:r>
              <a:rPr lang="en-US" sz="1200" b="0" i="0" kern="1200" dirty="0" smtClean="0">
                <a:solidFill>
                  <a:schemeClr val="tx1"/>
                </a:solidFill>
                <a:effectLst/>
                <a:latin typeface="Adobe Garamond Pro"/>
                <a:ea typeface="ＭＳ Ｐゴシック" charset="-128"/>
                <a:cs typeface="ＭＳ Ｐゴシック" charset="-128"/>
              </a:rPr>
              <a:t>11 states require parental notification only, 1 of which requires that both parents be notified.</a:t>
            </a:r>
          </a:p>
          <a:p>
            <a:r>
              <a:rPr lang="en-US" sz="1200" b="0" i="0" kern="1200" dirty="0" smtClean="0">
                <a:solidFill>
                  <a:schemeClr val="tx1"/>
                </a:solidFill>
                <a:effectLst/>
                <a:latin typeface="Adobe Garamond Pro"/>
                <a:ea typeface="ＭＳ Ｐゴシック" charset="-128"/>
                <a:cs typeface="ＭＳ Ｐゴシック" charset="-128"/>
              </a:rPr>
              <a:t>5 states require both parental consent and notification.</a:t>
            </a:r>
          </a:p>
          <a:p>
            <a:r>
              <a:rPr lang="en-US" sz="1200" b="0" i="0" kern="1200" dirty="0" smtClean="0">
                <a:solidFill>
                  <a:schemeClr val="tx1"/>
                </a:solidFill>
                <a:effectLst/>
                <a:latin typeface="Adobe Garamond Pro"/>
                <a:ea typeface="ＭＳ Ｐゴシック" charset="-128"/>
                <a:cs typeface="ＭＳ Ｐゴシック" charset="-128"/>
              </a:rPr>
              <a:t>8 states require the parental consent documentation to be notarized.</a:t>
            </a:r>
          </a:p>
          <a:p>
            <a:pPr eaLnBrk="1" hangingPunct="1">
              <a:buFontTx/>
              <a:buNone/>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Source:</a:t>
            </a:r>
            <a:r>
              <a:rPr lang="en-US" baseline="0" dirty="0" smtClean="0"/>
              <a:t>  </a:t>
            </a:r>
            <a:r>
              <a:rPr lang="en-US" dirty="0" smtClean="0"/>
              <a:t>https://www.guttmacher.org/state-policy/explore/parental-involvement-minors-abortions</a:t>
            </a:r>
          </a:p>
          <a:p>
            <a:pPr eaLnBrk="1" hangingPunct="1">
              <a:buFontTx/>
              <a:buNone/>
            </a:pPr>
            <a:endParaRPr lang="en-US" dirty="0" smtClean="0"/>
          </a:p>
        </p:txBody>
      </p:sp>
    </p:spTree>
    <p:extLst>
      <p:ext uri="{BB962C8B-B14F-4D97-AF65-F5344CB8AC3E}">
        <p14:creationId xmlns:p14="http://schemas.microsoft.com/office/powerpoint/2010/main" val="4227504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6"/>
          <p:cNvSpPr>
            <a:spLocks noGrp="1" noChangeArrowheads="1"/>
          </p:cNvSpPr>
          <p:nvPr>
            <p:ph type="ftr" sz="quarter" idx="4"/>
          </p:nvPr>
        </p:nvSpPr>
        <p:spPr>
          <a:noFill/>
        </p:spPr>
        <p:txBody>
          <a:bodyPr/>
          <a:lstStyle/>
          <a:p>
            <a:pPr defTabSz="914400"/>
            <a:r>
              <a:rPr lang="en-US" dirty="0" smtClean="0">
                <a:cs typeface="Arial" pitchFamily="34" charset="0"/>
              </a:rPr>
              <a:t>PRCH © 2005</a:t>
            </a:r>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solidFill>
            <a:srgbClr val="FFFFFF"/>
          </a:solidFill>
          <a:ln>
            <a:solidFill>
              <a:srgbClr val="000000"/>
            </a:solidFill>
          </a:ln>
        </p:spPr>
        <p:txBody>
          <a:bodyPr lIns="89725" tIns="44862" rIns="89725" bIns="44862"/>
          <a:lstStyle/>
          <a:p>
            <a:pPr eaLnBrk="1" hangingPunct="1">
              <a:buFontTx/>
              <a:buChar char="•"/>
            </a:pPr>
            <a:r>
              <a:rPr lang="en-US" dirty="0" smtClean="0"/>
              <a:t> A survey of 1,519 unmarried, pregnant minors in states where parental involvement is not mandatory found that 61% told one or both parents about their intent to have an abortion.</a:t>
            </a:r>
          </a:p>
          <a:p>
            <a:pPr eaLnBrk="1" hangingPunct="1">
              <a:buFontTx/>
              <a:buChar char="•"/>
            </a:pPr>
            <a:r>
              <a:rPr lang="en-US" dirty="0" smtClean="0"/>
              <a:t> The younger the minor, the more likely she was to do so (90% of those 14 years old or younger; 74% of those 16 years old or younger)</a:t>
            </a:r>
          </a:p>
          <a:p>
            <a:pPr eaLnBrk="1" hangingPunct="1">
              <a:buFontTx/>
              <a:buChar char="•"/>
            </a:pPr>
            <a:r>
              <a:rPr lang="en-US" dirty="0" smtClean="0"/>
              <a:t> Among minors who did not involve a parent, virtually all involved at least one responsible adult other than clinic staff (such as another relative, teacher, counselor, professional, or clergy).</a:t>
            </a:r>
          </a:p>
          <a:p>
            <a:pPr lvl="0" eaLnBrk="1" hangingPunct="1">
              <a:buFontTx/>
              <a:buNone/>
            </a:pPr>
            <a:endParaRPr lang="en-US" dirty="0" smtClean="0"/>
          </a:p>
          <a:p>
            <a:pPr lvl="0" eaLnBrk="1" hangingPunct="1">
              <a:buFontTx/>
              <a:buNone/>
            </a:pPr>
            <a:r>
              <a:rPr lang="en-US" dirty="0" smtClean="0"/>
              <a:t>Sources: </a:t>
            </a:r>
          </a:p>
          <a:p>
            <a:pPr lvl="1" eaLnBrk="1" hangingPunct="1">
              <a:buFontTx/>
              <a:buChar char="•"/>
            </a:pPr>
            <a:r>
              <a:rPr lang="en-US" dirty="0" smtClean="0"/>
              <a:t> </a:t>
            </a:r>
            <a:r>
              <a:rPr lang="en-US" dirty="0" err="1" smtClean="0"/>
              <a:t>Henshaw</a:t>
            </a:r>
            <a:r>
              <a:rPr lang="en-US" dirty="0" smtClean="0"/>
              <a:t> SK, </a:t>
            </a:r>
            <a:r>
              <a:rPr lang="en-US" dirty="0" err="1" smtClean="0"/>
              <a:t>Kost</a:t>
            </a:r>
            <a:r>
              <a:rPr lang="en-US" dirty="0" smtClean="0"/>
              <a:t> K. Parental involvement in minors’ abortion decisions. </a:t>
            </a:r>
            <a:r>
              <a:rPr lang="en-US" i="1" dirty="0" smtClean="0"/>
              <a:t>Family Planning Perspectives</a:t>
            </a:r>
            <a:r>
              <a:rPr lang="en-US" dirty="0" smtClean="0"/>
              <a:t> 1992;24:196–207, 213.</a:t>
            </a:r>
          </a:p>
          <a:p>
            <a:pPr lvl="1" eaLnBrk="1" hangingPunct="1">
              <a:buFontTx/>
              <a:buChar char="•"/>
            </a:pPr>
            <a:r>
              <a:rPr lang="en-US" dirty="0" smtClean="0"/>
              <a:t> Teen Sex and Pregnancy: Facts in Brief. Guttmacher Institute: New York, 1999. Available at: http://www.agi-usa.org/pubs/fb_teen_sex.pdf</a:t>
            </a:r>
          </a:p>
        </p:txBody>
      </p:sp>
    </p:spTree>
    <p:extLst>
      <p:ext uri="{BB962C8B-B14F-4D97-AF65-F5344CB8AC3E}">
        <p14:creationId xmlns:p14="http://schemas.microsoft.com/office/powerpoint/2010/main" val="590237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79495D58-D772-4C38-B175-A25481DD8F7E}" type="slidenum">
              <a:rPr lang="en-US" smtClean="0"/>
              <a:pPr/>
              <a:t>15</a:t>
            </a:fld>
            <a:endParaRPr lang="en-US" dirty="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r>
              <a:rPr lang="en-US" sz="1200" b="0" i="0" kern="1200" dirty="0" smtClean="0">
                <a:solidFill>
                  <a:schemeClr val="tx1"/>
                </a:solidFill>
                <a:effectLst/>
                <a:latin typeface="Adobe Garamond Pro"/>
                <a:ea typeface="ＭＳ Ｐゴシック" charset="-128"/>
                <a:cs typeface="ＭＳ Ｐゴシック" charset="-128"/>
              </a:rPr>
              <a:t>36 states that require parental involvement have an alternative process for minors seeking an abortion.</a:t>
            </a:r>
          </a:p>
          <a:p>
            <a:r>
              <a:rPr lang="en-US" sz="1200" b="0" i="0" kern="1200" dirty="0" smtClean="0">
                <a:solidFill>
                  <a:schemeClr val="tx1"/>
                </a:solidFill>
                <a:effectLst/>
                <a:latin typeface="Adobe Garamond Pro"/>
                <a:ea typeface="ＭＳ Ｐゴシック" charset="-128"/>
                <a:cs typeface="ＭＳ Ｐゴシック" charset="-128"/>
              </a:rPr>
              <a:t>36 states include a judicial bypass procedure, which allows a minor to obtain approval from a court.</a:t>
            </a:r>
          </a:p>
          <a:p>
            <a:r>
              <a:rPr lang="en-US" sz="1200" b="0" i="0" kern="1200" dirty="0" smtClean="0">
                <a:solidFill>
                  <a:schemeClr val="tx1"/>
                </a:solidFill>
                <a:effectLst/>
                <a:latin typeface="Adobe Garamond Pro"/>
                <a:ea typeface="ＭＳ Ｐゴシック" charset="-128"/>
                <a:cs typeface="ＭＳ Ｐゴシック" charset="-128"/>
              </a:rPr>
              <a:t>7 states require judges to use specific criteria, such as a minor’s intelligence or emotional stability, when deciding whether to waive a parental involvement requirement. </a:t>
            </a:r>
          </a:p>
          <a:p>
            <a:r>
              <a:rPr lang="en-US" sz="1200" b="0" i="0" kern="1200" dirty="0" smtClean="0">
                <a:solidFill>
                  <a:schemeClr val="tx1"/>
                </a:solidFill>
                <a:effectLst/>
                <a:latin typeface="Adobe Garamond Pro"/>
                <a:ea typeface="ＭＳ Ｐゴシック" charset="-128"/>
                <a:cs typeface="ＭＳ Ｐゴシック" charset="-128"/>
              </a:rPr>
              <a:t>15 states require judges to use the “clear and convincing evidence” standard that the minor is mature and the abortion is in her best interest when deciding whether to waive parental involvement requirement.</a:t>
            </a:r>
          </a:p>
          <a:p>
            <a:endParaRPr lang="en-US" sz="1200" b="0" i="0" kern="1200" dirty="0" smtClean="0">
              <a:solidFill>
                <a:schemeClr val="tx1"/>
              </a:solidFill>
              <a:effectLst/>
              <a:latin typeface="Adobe Garamond Pro"/>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Source:</a:t>
            </a:r>
            <a:r>
              <a:rPr lang="en-US" baseline="0" dirty="0" smtClean="0"/>
              <a:t>  </a:t>
            </a:r>
            <a:r>
              <a:rPr lang="en-US" dirty="0" smtClean="0"/>
              <a:t>https://www.guttmacher.org/state-policy/explore/parental-involvement-minors-abortions</a:t>
            </a:r>
          </a:p>
          <a:p>
            <a:endParaRPr lang="en-US" sz="1200" b="0" i="0" kern="1200" dirty="0" smtClean="0">
              <a:solidFill>
                <a:schemeClr val="tx1"/>
              </a:solidFill>
              <a:effectLst/>
              <a:latin typeface="Adobe Garamond Pro"/>
              <a:ea typeface="ＭＳ Ｐゴシック" charset="-128"/>
              <a:cs typeface="ＭＳ Ｐゴシック" charset="-128"/>
            </a:endParaRPr>
          </a:p>
          <a:p>
            <a:pPr eaLnBrk="1" hangingPunct="1">
              <a:buFontTx/>
              <a:buNone/>
            </a:pPr>
            <a:endParaRPr lang="en-US" dirty="0" smtClean="0"/>
          </a:p>
        </p:txBody>
      </p:sp>
    </p:spTree>
    <p:extLst>
      <p:ext uri="{BB962C8B-B14F-4D97-AF65-F5344CB8AC3E}">
        <p14:creationId xmlns:p14="http://schemas.microsoft.com/office/powerpoint/2010/main" val="3538467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FA6A9FBA-F42B-46A5-8C90-BD236C26E357}" type="slidenum">
              <a:rPr lang="en-US" smtClean="0"/>
              <a:pPr/>
              <a:t>16</a:t>
            </a:fld>
            <a:endParaRPr lang="en-US" dirty="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r>
              <a:rPr lang="en-US" sz="1200" b="0" i="0" kern="1200" dirty="0" smtClean="0">
                <a:solidFill>
                  <a:schemeClr val="tx1"/>
                </a:solidFill>
                <a:effectLst/>
                <a:latin typeface="Adobe Garamond Pro"/>
                <a:ea typeface="ＭＳ Ｐゴシック" charset="-128"/>
                <a:cs typeface="ＭＳ Ｐゴシック" charset="-128"/>
              </a:rPr>
              <a:t>7 states also permit a minor to obtain an abortion if a grandparent or other adult relative is involved in the decision.</a:t>
            </a:r>
          </a:p>
          <a:p>
            <a:r>
              <a:rPr lang="en-US" sz="1200" b="0" i="0" kern="1200" dirty="0" smtClean="0">
                <a:solidFill>
                  <a:schemeClr val="tx1"/>
                </a:solidFill>
                <a:effectLst/>
                <a:latin typeface="Adobe Garamond Pro"/>
                <a:ea typeface="ＭＳ Ｐゴシック" charset="-128"/>
                <a:cs typeface="ＭＳ Ｐゴシック" charset="-128"/>
              </a:rPr>
              <a:t>Most states that require parental involvement make exceptions under certain circumstances.</a:t>
            </a:r>
          </a:p>
          <a:p>
            <a:pPr lvl="1"/>
            <a:r>
              <a:rPr lang="en-US" sz="1200" b="0" i="0" kern="1200" dirty="0" smtClean="0">
                <a:solidFill>
                  <a:schemeClr val="tx1"/>
                </a:solidFill>
                <a:effectLst/>
                <a:latin typeface="Adobe Garamond Pro"/>
                <a:ea typeface="ＭＳ Ｐゴシック" charset="-128"/>
                <a:cs typeface="MS PGothic" pitchFamily="34" charset="-128"/>
              </a:rPr>
              <a:t>34 states permit a minor to obtain an abortion in a medical emergency.</a:t>
            </a:r>
          </a:p>
          <a:p>
            <a:pPr lvl="1"/>
            <a:r>
              <a:rPr lang="en-US" sz="1200" b="0" i="0" kern="1200" dirty="0" smtClean="0">
                <a:solidFill>
                  <a:schemeClr val="tx1"/>
                </a:solidFill>
                <a:effectLst/>
                <a:latin typeface="Adobe Garamond Pro"/>
                <a:ea typeface="ＭＳ Ｐゴシック" charset="-128"/>
                <a:cs typeface="MS PGothic" pitchFamily="34" charset="-128"/>
              </a:rPr>
              <a:t>15 states permit a minor to obtain an abortion in cases of abuse, assault, incest or neglect.</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Source:</a:t>
            </a:r>
            <a:r>
              <a:rPr lang="en-US" baseline="0" dirty="0" smtClean="0"/>
              <a:t>  </a:t>
            </a:r>
            <a:r>
              <a:rPr lang="en-US" dirty="0" smtClean="0"/>
              <a:t>https://www.guttmacher.org/state-policy/explore/parental-involvement-minors-abortions</a:t>
            </a:r>
          </a:p>
          <a:p>
            <a:pPr eaLnBrk="1" hangingPunct="1">
              <a:buFontTx/>
              <a:buNone/>
            </a:pPr>
            <a:endParaRPr lang="en-US" dirty="0" smtClean="0"/>
          </a:p>
        </p:txBody>
      </p:sp>
    </p:spTree>
    <p:extLst>
      <p:ext uri="{BB962C8B-B14F-4D97-AF65-F5344CB8AC3E}">
        <p14:creationId xmlns:p14="http://schemas.microsoft.com/office/powerpoint/2010/main" val="1926770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The number of restrictions</a:t>
            </a:r>
            <a:r>
              <a:rPr lang="en-US" baseline="0" dirty="0" smtClean="0"/>
              <a:t> on abortion has skyrocketed over the past decade, and laws are continuing to change. It is important that you know the laws in the state were you work. One of the best resources for this is the </a:t>
            </a:r>
            <a:r>
              <a:rPr lang="en-US" dirty="0" err="1" smtClean="0"/>
              <a:t>Guttmacher</a:t>
            </a:r>
            <a:r>
              <a:rPr lang="en-US" dirty="0" smtClean="0"/>
              <a:t> Institute: State Policies in Brief</a:t>
            </a:r>
            <a:endParaRPr lang="en-US" baseline="0" dirty="0" smtClean="0"/>
          </a:p>
          <a:p>
            <a:endParaRPr lang="en-US" baseline="0" dirty="0" smtClean="0"/>
          </a:p>
          <a:p>
            <a:r>
              <a:rPr lang="en-US" baseline="0" dirty="0" smtClean="0"/>
              <a:t>[presenter can provide state specific laws here, if they choose]</a:t>
            </a:r>
          </a:p>
          <a:p>
            <a:endParaRPr lang="en-US" baseline="0" dirty="0" smtClean="0"/>
          </a:p>
          <a:p>
            <a:r>
              <a:rPr lang="en-US" baseline="0" dirty="0" smtClean="0"/>
              <a:t>Laws on</a:t>
            </a:r>
          </a:p>
          <a:p>
            <a:r>
              <a:rPr lang="en-US" baseline="0" dirty="0" smtClean="0"/>
              <a:t>-confidential reproductive health care for minors</a:t>
            </a:r>
          </a:p>
          <a:p>
            <a:r>
              <a:rPr lang="en-US" baseline="0" dirty="0" smtClean="0"/>
              <a:t>-parental involvement laws</a:t>
            </a:r>
          </a:p>
          <a:p>
            <a:r>
              <a:rPr lang="en-US" baseline="0" dirty="0" smtClean="0"/>
              <a:t>-mandatory waiting periods</a:t>
            </a:r>
          </a:p>
          <a:p>
            <a:r>
              <a:rPr lang="en-US" baseline="0" dirty="0" smtClean="0"/>
              <a:t>-</a:t>
            </a:r>
            <a:r>
              <a:rPr lang="en-US" baseline="0" dirty="0" err="1" smtClean="0"/>
              <a:t>medicaid</a:t>
            </a:r>
            <a:r>
              <a:rPr lang="en-US" baseline="0" dirty="0" smtClean="0"/>
              <a:t> funding restrictions</a:t>
            </a:r>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0A95BE2-AA22-4AA8-A216-FBEF5CAD2341}" type="slidenum">
              <a:rPr lang="en-US" smtClean="0"/>
              <a:pPr>
                <a:defRPr/>
              </a:pPr>
              <a:t>17</a:t>
            </a:fld>
            <a:endParaRPr lang="en-US" dirty="0"/>
          </a:p>
        </p:txBody>
      </p:sp>
    </p:spTree>
    <p:extLst>
      <p:ext uri="{BB962C8B-B14F-4D97-AF65-F5344CB8AC3E}">
        <p14:creationId xmlns:p14="http://schemas.microsoft.com/office/powerpoint/2010/main" val="2730755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normAutofit fontScale="25000" lnSpcReduction="20000"/>
          </a:bodyPr>
          <a:lstStyle/>
          <a:p>
            <a:pPr defTabSz="921706" eaLnBrk="1" hangingPunct="1">
              <a:spcBef>
                <a:spcPct val="0"/>
              </a:spcBef>
            </a:pPr>
            <a:r>
              <a:rPr lang="en-US" dirty="0" smtClean="0"/>
              <a:t>With the ACA expansion, young adults can be covered by their parents’ insurance up to the age of 26, which creates additional confidentiality concerns where billing/paperwork is involved if the young person cannot tell their parents. (what is their level of protection-depends on the state and insurance carrier) </a:t>
            </a:r>
          </a:p>
          <a:p>
            <a:pPr defTabSz="921706" eaLnBrk="1" hangingPunct="1">
              <a:spcBef>
                <a:spcPct val="0"/>
              </a:spcBef>
            </a:pPr>
            <a:endParaRPr lang="en-US" dirty="0" smtClean="0"/>
          </a:p>
          <a:p>
            <a:pPr defTabSz="921706" eaLnBrk="1" hangingPunct="1">
              <a:spcBef>
                <a:spcPct val="0"/>
              </a:spcBef>
            </a:pPr>
            <a:endParaRPr lang="en-US" dirty="0" smtClean="0"/>
          </a:p>
          <a:p>
            <a:pPr defTabSz="921706" eaLnBrk="1" hangingPunct="1">
              <a:spcBef>
                <a:spcPct val="0"/>
              </a:spcBef>
            </a:pPr>
            <a:r>
              <a:rPr lang="en-US" dirty="0" smtClean="0"/>
              <a:t>1) Confidentiality Concerns: Out of pocket vs. parents’ insurance and Electronic Medical Issues, Disclosures via billing/insurance claims</a:t>
            </a:r>
          </a:p>
          <a:p>
            <a:pPr defTabSz="921706" eaLnBrk="1" hangingPunct="1">
              <a:spcBef>
                <a:spcPct val="0"/>
              </a:spcBef>
            </a:pPr>
            <a:r>
              <a:rPr lang="en-US" dirty="0" smtClean="0"/>
              <a:t>2) </a:t>
            </a:r>
            <a:r>
              <a:rPr lang="en-US" sz="2400" dirty="0"/>
              <a:t>Some states protect confidentiality explicitly</a:t>
            </a:r>
          </a:p>
          <a:p>
            <a:pPr defTabSz="921706" eaLnBrk="1" hangingPunct="1">
              <a:spcBef>
                <a:spcPct val="0"/>
              </a:spcBef>
            </a:pPr>
            <a:r>
              <a:rPr lang="en-US" sz="2400" dirty="0"/>
              <a:t>NY: FPBP (Family Planning Benefit Program: expands family planning benefits for those who don’t qualify for </a:t>
            </a:r>
            <a:r>
              <a:rPr lang="en-US" sz="2400" dirty="0" err="1"/>
              <a:t>medicaid</a:t>
            </a:r>
            <a:r>
              <a:rPr lang="en-US" sz="2400" dirty="0"/>
              <a:t>; also good for those with confidentiality concerns; (can be covered even if you have private/parents insurance can enroll in this state funded </a:t>
            </a:r>
            <a:r>
              <a:rPr lang="en-US" sz="2400" dirty="0" err="1"/>
              <a:t>medicaid</a:t>
            </a:r>
            <a:r>
              <a:rPr lang="en-US" sz="2400" dirty="0"/>
              <a:t> program)</a:t>
            </a:r>
          </a:p>
          <a:p>
            <a:pPr lvl="1" defTabSz="921706" eaLnBrk="1" hangingPunct="1">
              <a:spcBef>
                <a:spcPct val="0"/>
              </a:spcBef>
            </a:pPr>
            <a:r>
              <a:rPr lang="en-US" sz="2400" dirty="0"/>
              <a:t>Explanation of benefits (EOB) sent directly to </a:t>
            </a:r>
          </a:p>
          <a:p>
            <a:pPr lvl="1" defTabSz="921706" eaLnBrk="1" hangingPunct="1">
              <a:spcBef>
                <a:spcPct val="0"/>
              </a:spcBef>
            </a:pPr>
            <a:r>
              <a:rPr lang="en-US" sz="2400" dirty="0"/>
              <a:t>	patient (NY, WI)</a:t>
            </a:r>
          </a:p>
          <a:p>
            <a:pPr lvl="1" defTabSz="921706" eaLnBrk="1" hangingPunct="1">
              <a:spcBef>
                <a:spcPct val="0"/>
              </a:spcBef>
            </a:pPr>
            <a:r>
              <a:rPr lang="en-US" sz="2400" dirty="0"/>
              <a:t>Minor may refuse parents' request for EOB (ME) </a:t>
            </a:r>
          </a:p>
          <a:p>
            <a:pPr defTabSz="921706" eaLnBrk="1" hangingPunct="1">
              <a:spcBef>
                <a:spcPct val="0"/>
              </a:spcBef>
            </a:pPr>
            <a:endParaRPr lang="en-US" dirty="0" smtClean="0"/>
          </a:p>
          <a:p>
            <a:pPr defTabSz="921706" eaLnBrk="1" hangingPunct="1">
              <a:spcBef>
                <a:spcPct val="0"/>
              </a:spcBef>
            </a:pPr>
            <a:r>
              <a:rPr lang="en-US" dirty="0" smtClean="0"/>
              <a:t>Some states are being pro-active and protect confidentiality of RH care with insurance.</a:t>
            </a:r>
            <a:endParaRPr lang="en-US" sz="2400" dirty="0"/>
          </a:p>
          <a:p>
            <a:pPr lvl="1" defTabSz="921706" eaLnBrk="1" hangingPunct="1">
              <a:spcBef>
                <a:spcPct val="0"/>
              </a:spcBef>
            </a:pPr>
            <a:endParaRPr lang="en-US" sz="2400" dirty="0"/>
          </a:p>
          <a:p>
            <a:pPr defTabSz="921706" eaLnBrk="1" hangingPunct="1">
              <a:spcBef>
                <a:spcPct val="0"/>
              </a:spcBef>
            </a:pPr>
            <a:r>
              <a:rPr lang="en-US" dirty="0" smtClean="0"/>
              <a:t>In some cases, however, states allow only certain groups of minors—such as those who are married, pregnant or already parents—to consent. Several states have no relevant policy or case law; in these states, </a:t>
            </a:r>
            <a:r>
              <a:rPr lang="en-US" b="1" dirty="0" smtClean="0"/>
              <a:t>physicians commonly provide medical care without parental consent to minors they deem mature, particularly if the state allows minors to consent to related services</a:t>
            </a:r>
            <a:r>
              <a:rPr lang="en-US" dirty="0" smtClean="0"/>
              <a:t>. Providing care refers to Birth Control, STI, Adoption, Prenatal care and medical care for minors’ child. “Mature” minor is based on the </a:t>
            </a:r>
            <a:r>
              <a:rPr lang="en-US" b="1" dirty="0" smtClean="0"/>
              <a:t>Clinicians’ judgment call </a:t>
            </a:r>
            <a:r>
              <a:rPr lang="en-US" dirty="0" smtClean="0"/>
              <a:t>(similar to judges deciding whether or not the minor is mature and competent to make the decision about having an abortion versus carrying to term)</a:t>
            </a:r>
          </a:p>
          <a:p>
            <a:pPr defTabSz="921706" eaLnBrk="1" hangingPunct="1">
              <a:spcBef>
                <a:spcPct val="0"/>
              </a:spcBef>
            </a:pPr>
            <a:endParaRPr lang="en-US" b="1" dirty="0" smtClean="0"/>
          </a:p>
          <a:p>
            <a:pPr defTabSz="921706" eaLnBrk="1" hangingPunct="1">
              <a:spcBef>
                <a:spcPct val="0"/>
              </a:spcBef>
            </a:pPr>
            <a:r>
              <a:rPr lang="en-US" dirty="0" smtClean="0"/>
              <a:t>This is one example of how physicians are providing care to adolescents and young people in a restrictive environment; they are learning how to navigate the system.</a:t>
            </a:r>
          </a:p>
          <a:p>
            <a:pPr defTabSz="921706" eaLnBrk="1" hangingPunct="1">
              <a:spcBef>
                <a:spcPct val="0"/>
              </a:spcBef>
            </a:pPr>
            <a:r>
              <a:rPr lang="en-US" sz="1800" b="1" dirty="0"/>
              <a:t> </a:t>
            </a:r>
            <a:endParaRPr lang="en-US" dirty="0" smtClean="0"/>
          </a:p>
          <a:p>
            <a:pPr defTabSz="921706" eaLnBrk="1" hangingPunct="1">
              <a:spcBef>
                <a:spcPct val="0"/>
              </a:spcBef>
            </a:pPr>
            <a:endParaRPr lang="en-US" dirty="0" smtClean="0"/>
          </a:p>
          <a:p>
            <a:pPr defTabSz="921706" eaLnBrk="1" hangingPunct="1">
              <a:spcBef>
                <a:spcPct val="0"/>
              </a:spcBef>
            </a:pPr>
            <a:r>
              <a:rPr lang="en-US" dirty="0" smtClean="0"/>
              <a:t>Resource to go to about confidentiality and insurance: 1) Abigail English and the </a:t>
            </a:r>
            <a:r>
              <a:rPr lang="en-US" b="1" dirty="0" smtClean="0"/>
              <a:t>Center for Adolescent Health and the Law and the 2) flowchart from National Women’s Law Center (</a:t>
            </a:r>
            <a:r>
              <a:rPr lang="en-US" dirty="0" smtClean="0">
                <a:latin typeface="Futura Lt BT"/>
                <a:ea typeface="MS PGothic" pitchFamily="34" charset="-128"/>
                <a:hlinkClick r:id="rId3"/>
              </a:rPr>
              <a:t>http://www.nwlc.org/resource/how-find-out-if-and-when-your-health-plan-will-begin-covering-women%E2%80%99s-preventive-services-n</a:t>
            </a:r>
            <a:r>
              <a:rPr lang="en-US" dirty="0" smtClean="0">
                <a:latin typeface="Futura Lt BT"/>
                <a:ea typeface="MS PGothic" pitchFamily="34" charset="-128"/>
              </a:rPr>
              <a:t>) on questions to ask when contacting your insurance company. 3) </a:t>
            </a:r>
            <a:r>
              <a:rPr lang="en-US" dirty="0" smtClean="0"/>
              <a:t>English A et al. </a:t>
            </a:r>
            <a:r>
              <a:rPr lang="en-US" b="1" i="1" dirty="0" smtClean="0"/>
              <a:t>Confidentiality for Individuals Insured as Dependents: A Review of State Laws and</a:t>
            </a:r>
          </a:p>
          <a:p>
            <a:pPr defTabSz="921706" eaLnBrk="1" hangingPunct="1">
              <a:spcBef>
                <a:spcPct val="0"/>
              </a:spcBef>
            </a:pPr>
            <a:r>
              <a:rPr lang="en-US" b="1" i="1" dirty="0" smtClean="0"/>
              <a:t>Policies. New York: </a:t>
            </a:r>
            <a:r>
              <a:rPr lang="en-US" b="1" i="1" dirty="0" err="1" smtClean="0"/>
              <a:t>Guttmacher</a:t>
            </a:r>
            <a:r>
              <a:rPr lang="en-US" b="1" i="1" dirty="0" smtClean="0"/>
              <a:t> Institute and Public Health Solutions, 2012,</a:t>
            </a:r>
          </a:p>
          <a:p>
            <a:pPr defTabSz="921706" eaLnBrk="1" hangingPunct="1">
              <a:spcBef>
                <a:spcPct val="0"/>
              </a:spcBef>
            </a:pPr>
            <a:r>
              <a:rPr lang="en-US" b="1" dirty="0" smtClean="0"/>
              <a:t>www.guttmacher.org/pubs/confidentiality-review.pdf.</a:t>
            </a:r>
          </a:p>
          <a:p>
            <a:pPr defTabSz="921706" eaLnBrk="1" hangingPunct="1">
              <a:spcBef>
                <a:spcPct val="0"/>
              </a:spcBef>
            </a:pPr>
            <a:endParaRPr lang="en-US" dirty="0" smtClean="0">
              <a:latin typeface="Futura Lt BT"/>
              <a:ea typeface="MS PGothic" pitchFamily="34" charset="-128"/>
            </a:endParaRPr>
          </a:p>
          <a:p>
            <a:pPr defTabSz="921706" eaLnBrk="1" hangingPunct="1">
              <a:spcBef>
                <a:spcPct val="0"/>
              </a:spcBef>
            </a:pPr>
            <a:r>
              <a:rPr lang="en-US" dirty="0" smtClean="0"/>
              <a:t>Source : Center for Reproductive Rights, http://reproductiverights.org/en/project/parental-involvement-laws</a:t>
            </a:r>
          </a:p>
          <a:p>
            <a:pPr defTabSz="921706" eaLnBrk="1" hangingPunct="1">
              <a:spcBef>
                <a:spcPct val="0"/>
              </a:spcBef>
            </a:pPr>
            <a:endParaRPr lang="en-US" b="1" dirty="0" smtClean="0"/>
          </a:p>
          <a:p>
            <a:pPr defTabSz="921706" eaLnBrk="1" hangingPunct="1">
              <a:spcBef>
                <a:spcPct val="0"/>
              </a:spcBef>
            </a:pPr>
            <a:endParaRPr lang="en-US" dirty="0" smtClean="0"/>
          </a:p>
          <a:p>
            <a:pPr defTabSz="921706" eaLnBrk="1" hangingPunct="1">
              <a:spcBef>
                <a:spcPct val="0"/>
              </a:spcBef>
            </a:pPr>
            <a:r>
              <a:rPr lang="en-US" dirty="0" smtClean="0"/>
              <a:t>Both adolescents and young adults have privacy concerns:  Legal confidentiality protections not identical for</a:t>
            </a:r>
          </a:p>
          <a:p>
            <a:pPr defTabSz="921706" eaLnBrk="1" hangingPunct="1">
              <a:spcBef>
                <a:spcPct val="0"/>
              </a:spcBef>
            </a:pPr>
            <a:r>
              <a:rPr lang="en-US" dirty="0" smtClean="0"/>
              <a:t>adolescent minors (&lt; 18) and young adults (&gt; 18)</a:t>
            </a:r>
          </a:p>
          <a:p>
            <a:pPr defTabSz="921706" eaLnBrk="1" hangingPunct="1">
              <a:spcBef>
                <a:spcPct val="0"/>
              </a:spcBef>
            </a:pPr>
            <a:endParaRPr lang="en-US" dirty="0" smtClean="0"/>
          </a:p>
          <a:p>
            <a:pPr defTabSz="921706" eaLnBrk="1" hangingPunct="1">
              <a:spcBef>
                <a:spcPct val="0"/>
              </a:spcBef>
            </a:pPr>
            <a:r>
              <a:rPr lang="en-US" dirty="0" smtClean="0"/>
              <a:t>Source for second section:  Abigail English, “</a:t>
            </a:r>
            <a:r>
              <a:rPr lang="en-US" dirty="0" smtClean="0">
                <a:latin typeface="PalatinoLinotype-Bold"/>
              </a:rPr>
              <a:t>The Supreme Court ACA Decision: What Happens Now for Adolescents and Young Adults?” , </a:t>
            </a:r>
            <a:r>
              <a:rPr lang="en-US" dirty="0" smtClean="0"/>
              <a:t>Center for Adolescent Health &amp; the Law, </a:t>
            </a:r>
            <a:r>
              <a:rPr lang="en-US" dirty="0" smtClean="0">
                <a:latin typeface="PalatinoLinotype-Bold"/>
              </a:rPr>
              <a:t>National Adolescent and Young Adult Information Center, November 2012</a:t>
            </a:r>
            <a:endParaRPr lang="en-US" dirty="0" smtClean="0"/>
          </a:p>
          <a:p>
            <a:pPr defTabSz="921706" eaLnBrk="1" hangingPunct="1">
              <a:spcBef>
                <a:spcPct val="0"/>
              </a:spcBef>
            </a:pPr>
            <a:r>
              <a:rPr lang="en-US" dirty="0" smtClean="0"/>
              <a:t>Source for third section:  </a:t>
            </a:r>
            <a:r>
              <a:rPr lang="en-US" dirty="0" err="1" smtClean="0"/>
              <a:t>Guttmacher</a:t>
            </a:r>
            <a:r>
              <a:rPr lang="en-US" dirty="0" smtClean="0"/>
              <a:t>; https://www.guttmacher.org/statecenter/spibs/spib_OMCL.pdf</a:t>
            </a:r>
          </a:p>
          <a:p>
            <a:pPr defTabSz="921706" eaLnBrk="1" hangingPunct="1">
              <a:spcBef>
                <a:spcPct val="0"/>
              </a:spcBef>
            </a:pPr>
            <a:endParaRPr lang="en-US" dirty="0" smtClean="0"/>
          </a:p>
          <a:p>
            <a:pPr defTabSz="921706" eaLnBrk="1" hangingPunct="1">
              <a:spcBef>
                <a:spcPct val="0"/>
              </a:spcBef>
            </a:pPr>
            <a:r>
              <a:rPr lang="en-US" dirty="0" smtClean="0"/>
              <a:t>In most cases, state consent laws apply to all minors age 12 and older. </a:t>
            </a:r>
          </a:p>
          <a:p>
            <a:pPr defTabSz="921706" eaLnBrk="1" hangingPunct="1">
              <a:spcBef>
                <a:spcPct val="0"/>
              </a:spcBef>
            </a:pPr>
            <a:endParaRPr lang="en-US" dirty="0" smtClean="0"/>
          </a:p>
          <a:p>
            <a:pPr defTabSz="921706" eaLnBrk="1" hangingPunct="1">
              <a:spcBef>
                <a:spcPct val="0"/>
              </a:spcBef>
            </a:pPr>
            <a:endParaRPr lang="en-US" dirty="0" smtClean="0"/>
          </a:p>
          <a:p>
            <a:pPr defTabSz="921706" eaLnBrk="1" hangingPunct="1">
              <a:spcBef>
                <a:spcPct val="0"/>
              </a:spcBef>
            </a:pPr>
            <a:r>
              <a:rPr lang="en-US" dirty="0" smtClean="0"/>
              <a:t>Changing health environment</a:t>
            </a:r>
          </a:p>
          <a:p>
            <a:pPr lvl="1" defTabSz="921706" eaLnBrk="1" hangingPunct="1">
              <a:spcBef>
                <a:spcPct val="0"/>
              </a:spcBef>
            </a:pPr>
            <a:r>
              <a:rPr lang="en-US" dirty="0" smtClean="0"/>
              <a:t>More young adults will have health insurance</a:t>
            </a:r>
          </a:p>
          <a:p>
            <a:pPr defTabSz="921706" eaLnBrk="1" hangingPunct="1">
              <a:spcBef>
                <a:spcPct val="0"/>
              </a:spcBef>
            </a:pPr>
            <a:r>
              <a:rPr lang="en-US" dirty="0" smtClean="0"/>
              <a:t>Coverage to age 26 on family policy</a:t>
            </a:r>
          </a:p>
          <a:p>
            <a:pPr defTabSz="921706" eaLnBrk="1" hangingPunct="1">
              <a:spcBef>
                <a:spcPct val="0"/>
              </a:spcBef>
            </a:pPr>
            <a:r>
              <a:rPr lang="en-US" dirty="0" smtClean="0"/>
              <a:t>Coverage of preventive services without cost</a:t>
            </a:r>
          </a:p>
          <a:p>
            <a:pPr defTabSz="921706" eaLnBrk="1" hangingPunct="1">
              <a:spcBef>
                <a:spcPct val="0"/>
              </a:spcBef>
            </a:pPr>
            <a:r>
              <a:rPr lang="en-US" dirty="0" smtClean="0"/>
              <a:t>sharing in private health plans</a:t>
            </a:r>
          </a:p>
          <a:p>
            <a:pPr defTabSz="921706" eaLnBrk="1" hangingPunct="1">
              <a:spcBef>
                <a:spcPct val="0"/>
              </a:spcBef>
            </a:pPr>
            <a:r>
              <a:rPr lang="en-US" dirty="0" smtClean="0"/>
              <a:t>Contraceptive services</a:t>
            </a:r>
          </a:p>
          <a:p>
            <a:pPr defTabSz="921706" eaLnBrk="1" hangingPunct="1">
              <a:spcBef>
                <a:spcPct val="0"/>
              </a:spcBef>
            </a:pPr>
            <a:r>
              <a:rPr lang="en-US" dirty="0" smtClean="0"/>
              <a:t>STD screening</a:t>
            </a:r>
          </a:p>
          <a:p>
            <a:pPr defTabSz="921706" eaLnBrk="1" hangingPunct="1">
              <a:spcBef>
                <a:spcPct val="0"/>
              </a:spcBef>
            </a:pPr>
            <a:r>
              <a:rPr lang="en-US" dirty="0" smtClean="0"/>
              <a:t>Confidentiality challenges for young people</a:t>
            </a:r>
          </a:p>
          <a:p>
            <a:pPr defTabSz="921706" eaLnBrk="1" hangingPunct="1">
              <a:spcBef>
                <a:spcPct val="0"/>
              </a:spcBef>
            </a:pPr>
            <a:r>
              <a:rPr lang="en-US" dirty="0" smtClean="0"/>
              <a:t>covered on a family health insurance policy</a:t>
            </a:r>
          </a:p>
          <a:p>
            <a:pPr marL="228600" indent="-228600" defTabSz="921706" eaLnBrk="1" hangingPunct="1">
              <a:spcBef>
                <a:spcPct val="0"/>
              </a:spcBef>
              <a:buAutoNum type="alphaUcPeriod"/>
            </a:pPr>
            <a:r>
              <a:rPr lang="en-US" dirty="0" smtClean="0"/>
              <a:t>English,</a:t>
            </a:r>
          </a:p>
          <a:p>
            <a:pPr marL="228600" indent="-228600" defTabSz="921706" eaLnBrk="1" hangingPunct="1">
              <a:spcBef>
                <a:spcPct val="0"/>
              </a:spcBef>
              <a:buAutoNum type="alphaUcPeriod"/>
            </a:pPr>
            <a:endParaRPr lang="en-US" dirty="0" smtClean="0"/>
          </a:p>
          <a:p>
            <a:pPr eaLnBrk="1" hangingPunct="1">
              <a:lnSpc>
                <a:spcPct val="80000"/>
              </a:lnSpc>
              <a:spcBef>
                <a:spcPct val="0"/>
              </a:spcBef>
            </a:pPr>
            <a:r>
              <a:rPr lang="en-US" sz="1200" dirty="0" smtClean="0"/>
              <a:t>Along with confidentiality, not feeling like your decision and/or information is private can have very serious consequences, especially for young adults and adolescents. They may in turn choose a clinic or provider that is not reputable, especially in small town communities where “everyone knows your name” and “people talk.”  In order to ensure your patient feels protected and therefore create an open and supportive environment for trust, it is necessary to educate them on state and clinic laws about sharing information (when it’s prohibited and when it’s mandated-like in cases of sexual abuse), especially with parents and partners. </a:t>
            </a:r>
          </a:p>
          <a:p>
            <a:pPr eaLnBrk="1" hangingPunct="1">
              <a:lnSpc>
                <a:spcPct val="80000"/>
              </a:lnSpc>
              <a:spcBef>
                <a:spcPct val="0"/>
              </a:spcBef>
            </a:pPr>
            <a:endParaRPr lang="en-US" sz="1200" dirty="0" smtClean="0"/>
          </a:p>
          <a:p>
            <a:pPr eaLnBrk="1" hangingPunct="1">
              <a:lnSpc>
                <a:spcPct val="80000"/>
              </a:lnSpc>
              <a:spcBef>
                <a:spcPct val="0"/>
              </a:spcBef>
            </a:pPr>
            <a:endParaRPr lang="en-US" sz="1200" b="1" dirty="0" smtClean="0"/>
          </a:p>
          <a:p>
            <a:pPr eaLnBrk="1" hangingPunct="1">
              <a:lnSpc>
                <a:spcPct val="80000"/>
              </a:lnSpc>
              <a:spcBef>
                <a:spcPct val="0"/>
              </a:spcBef>
            </a:pPr>
            <a:endParaRPr lang="en-US" sz="1200" b="1" dirty="0" smtClean="0"/>
          </a:p>
          <a:p>
            <a:pPr eaLnBrk="1" hangingPunct="1">
              <a:lnSpc>
                <a:spcPct val="80000"/>
              </a:lnSpc>
              <a:spcBef>
                <a:spcPct val="0"/>
              </a:spcBef>
            </a:pPr>
            <a:r>
              <a:rPr lang="en-US" sz="1200" b="1" dirty="0" smtClean="0"/>
              <a:t>Resources:</a:t>
            </a:r>
            <a:endParaRPr lang="en-US" sz="1200" dirty="0" smtClean="0"/>
          </a:p>
          <a:p>
            <a:pPr eaLnBrk="1" hangingPunct="1">
              <a:lnSpc>
                <a:spcPct val="80000"/>
              </a:lnSpc>
              <a:spcBef>
                <a:spcPct val="0"/>
              </a:spcBef>
            </a:pPr>
            <a:r>
              <a:rPr lang="en-US" sz="1200" dirty="0" smtClean="0"/>
              <a:t>English A, Park MJ. The Supreme Court ACA Decision: What Happens Now for Adolescents and</a:t>
            </a:r>
          </a:p>
          <a:p>
            <a:pPr eaLnBrk="1" hangingPunct="1">
              <a:lnSpc>
                <a:spcPct val="80000"/>
              </a:lnSpc>
              <a:spcBef>
                <a:spcPct val="0"/>
              </a:spcBef>
            </a:pPr>
            <a:r>
              <a:rPr lang="en-US" sz="1200" dirty="0" smtClean="0"/>
              <a:t>Young Adults? Chapel Hill, NC: Center for Adolescent Health &amp; the Law; and San Francisco,</a:t>
            </a:r>
          </a:p>
          <a:p>
            <a:pPr eaLnBrk="1" hangingPunct="1">
              <a:lnSpc>
                <a:spcPct val="80000"/>
              </a:lnSpc>
              <a:spcBef>
                <a:spcPct val="0"/>
              </a:spcBef>
            </a:pPr>
            <a:r>
              <a:rPr lang="en-US" sz="1200" dirty="0" smtClean="0"/>
              <a:t>CA: National Adolescent and Young Adult Health Information Center, 2012,</a:t>
            </a:r>
          </a:p>
          <a:p>
            <a:pPr eaLnBrk="1" hangingPunct="1">
              <a:lnSpc>
                <a:spcPct val="80000"/>
              </a:lnSpc>
              <a:spcBef>
                <a:spcPct val="0"/>
              </a:spcBef>
            </a:pPr>
            <a:r>
              <a:rPr lang="en-US" sz="1200" dirty="0" err="1" smtClean="0"/>
              <a:t>www.nahic.ucsf.edu</a:t>
            </a:r>
            <a:r>
              <a:rPr lang="en-US" sz="1200" dirty="0" smtClean="0"/>
              <a:t>.</a:t>
            </a:r>
          </a:p>
          <a:p>
            <a:pPr eaLnBrk="1" hangingPunct="1">
              <a:lnSpc>
                <a:spcPct val="80000"/>
              </a:lnSpc>
              <a:spcBef>
                <a:spcPct val="0"/>
              </a:spcBef>
            </a:pPr>
            <a:r>
              <a:rPr lang="en-US" sz="1200" dirty="0" smtClean="0"/>
              <a:t>‥ English A et al. State Minor Consent Laws: A Summary, 3rd. Ed. Chapel Hill, NC: Center for</a:t>
            </a:r>
          </a:p>
          <a:p>
            <a:pPr eaLnBrk="1" hangingPunct="1">
              <a:lnSpc>
                <a:spcPct val="80000"/>
              </a:lnSpc>
              <a:spcBef>
                <a:spcPct val="0"/>
              </a:spcBef>
            </a:pPr>
            <a:r>
              <a:rPr lang="en-US" sz="1200" dirty="0" smtClean="0"/>
              <a:t>Adolescent Health &amp; the Law, 2010, </a:t>
            </a:r>
            <a:r>
              <a:rPr lang="en-US" sz="1200" dirty="0" err="1" smtClean="0"/>
              <a:t>www.cahl.org</a:t>
            </a:r>
            <a:r>
              <a:rPr lang="en-US" sz="1200" dirty="0" smtClean="0"/>
              <a:t>.</a:t>
            </a:r>
          </a:p>
          <a:p>
            <a:pPr eaLnBrk="1" hangingPunct="1">
              <a:lnSpc>
                <a:spcPct val="80000"/>
              </a:lnSpc>
              <a:spcBef>
                <a:spcPct val="0"/>
              </a:spcBef>
            </a:pPr>
            <a:r>
              <a:rPr lang="en-US" sz="1200" dirty="0" smtClean="0"/>
              <a:t>‥ Guttmacher Institute. State Policies in Brief, 2013,</a:t>
            </a:r>
          </a:p>
          <a:p>
            <a:pPr eaLnBrk="1" hangingPunct="1">
              <a:lnSpc>
                <a:spcPct val="80000"/>
              </a:lnSpc>
              <a:spcBef>
                <a:spcPct val="0"/>
              </a:spcBef>
            </a:pPr>
            <a:r>
              <a:rPr lang="en-US" sz="1200" dirty="0" smtClean="0"/>
              <a:t>http://</a:t>
            </a:r>
            <a:r>
              <a:rPr lang="en-US" sz="1200" dirty="0" err="1" smtClean="0"/>
              <a:t>www.guttmacher.org</a:t>
            </a:r>
            <a:r>
              <a:rPr lang="en-US" sz="1200" dirty="0" smtClean="0"/>
              <a:t>/</a:t>
            </a:r>
            <a:r>
              <a:rPr lang="en-US" sz="1200" dirty="0" err="1" smtClean="0"/>
              <a:t>statecenter</a:t>
            </a:r>
            <a:r>
              <a:rPr lang="en-US" sz="1200" dirty="0" smtClean="0"/>
              <a:t>/</a:t>
            </a:r>
            <a:r>
              <a:rPr lang="en-US" sz="1200" dirty="0" err="1" smtClean="0"/>
              <a:t>spibs</a:t>
            </a:r>
            <a:r>
              <a:rPr lang="en-US" sz="1200" dirty="0" smtClean="0"/>
              <a:t>/</a:t>
            </a:r>
            <a:r>
              <a:rPr lang="en-US" sz="1200" dirty="0" err="1" smtClean="0"/>
              <a:t>index.html</a:t>
            </a:r>
            <a:r>
              <a:rPr lang="en-US" sz="1200" dirty="0" smtClean="0"/>
              <a:t>.</a:t>
            </a:r>
          </a:p>
          <a:p>
            <a:pPr eaLnBrk="1" hangingPunct="1">
              <a:lnSpc>
                <a:spcPct val="80000"/>
              </a:lnSpc>
              <a:spcBef>
                <a:spcPct val="0"/>
              </a:spcBef>
            </a:pPr>
            <a:r>
              <a:rPr lang="en-US" sz="1200" dirty="0" smtClean="0"/>
              <a:t>‥ </a:t>
            </a:r>
            <a:r>
              <a:rPr lang="en-US" sz="1200" dirty="0" err="1" smtClean="0"/>
              <a:t>Morreale</a:t>
            </a:r>
            <a:r>
              <a:rPr lang="en-US" sz="1200" dirty="0" smtClean="0"/>
              <a:t> M, et al., eds. Policy Compendium on Confidential Health Services for Adolescents,</a:t>
            </a:r>
          </a:p>
          <a:p>
            <a:pPr eaLnBrk="1" hangingPunct="1">
              <a:lnSpc>
                <a:spcPct val="80000"/>
              </a:lnSpc>
              <a:spcBef>
                <a:spcPct val="0"/>
              </a:spcBef>
            </a:pPr>
            <a:r>
              <a:rPr lang="en-US" sz="1200" dirty="0" smtClean="0"/>
              <a:t>2nd Ed. Chapel Hill, NC: Center for Adolescent Health &amp; the Law, 2005. </a:t>
            </a:r>
            <a:r>
              <a:rPr lang="en-US" sz="1200" dirty="0" err="1" smtClean="0"/>
              <a:t>www.cahl.org</a:t>
            </a:r>
            <a:r>
              <a:rPr lang="en-US" sz="1200" dirty="0" smtClean="0"/>
              <a:t>.</a:t>
            </a:r>
          </a:p>
          <a:p>
            <a:pPr eaLnBrk="1" hangingPunct="1">
              <a:lnSpc>
                <a:spcPct val="80000"/>
              </a:lnSpc>
              <a:spcBef>
                <a:spcPct val="0"/>
              </a:spcBef>
            </a:pPr>
            <a:r>
              <a:rPr lang="en-US" sz="1200" dirty="0" smtClean="0"/>
              <a:t>‥ English A et al. </a:t>
            </a:r>
            <a:r>
              <a:rPr lang="en-US" sz="1200" b="1" i="1" dirty="0" smtClean="0"/>
              <a:t>Confidentiality for Individuals Insured as Dependents: A Review of State Laws and</a:t>
            </a:r>
          </a:p>
          <a:p>
            <a:pPr eaLnBrk="1" hangingPunct="1">
              <a:lnSpc>
                <a:spcPct val="80000"/>
              </a:lnSpc>
              <a:spcBef>
                <a:spcPct val="0"/>
              </a:spcBef>
            </a:pPr>
            <a:r>
              <a:rPr lang="en-US" sz="1200" b="1" i="1" dirty="0" smtClean="0"/>
              <a:t>Policies. New York: Guttmacher Institute and Public Health Solutions, 2012,</a:t>
            </a:r>
          </a:p>
          <a:p>
            <a:pPr eaLnBrk="1" hangingPunct="1">
              <a:lnSpc>
                <a:spcPct val="80000"/>
              </a:lnSpc>
              <a:spcBef>
                <a:spcPct val="0"/>
              </a:spcBef>
            </a:pPr>
            <a:r>
              <a:rPr lang="en-US" sz="1200" b="1" dirty="0" err="1" smtClean="0"/>
              <a:t>www.guttmacher.org</a:t>
            </a:r>
            <a:r>
              <a:rPr lang="en-US" sz="1200" b="1" dirty="0" smtClean="0"/>
              <a:t>/pubs/confidentiality-</a:t>
            </a:r>
            <a:r>
              <a:rPr lang="en-US" sz="1200" b="1" dirty="0" err="1" smtClean="0"/>
              <a:t>review.pdf</a:t>
            </a:r>
            <a:r>
              <a:rPr lang="en-US" sz="1200" b="1" dirty="0" smtClean="0"/>
              <a:t>.</a:t>
            </a:r>
          </a:p>
          <a:p>
            <a:pPr eaLnBrk="1" hangingPunct="1">
              <a:lnSpc>
                <a:spcPct val="80000"/>
              </a:lnSpc>
              <a:spcBef>
                <a:spcPct val="0"/>
              </a:spcBef>
            </a:pPr>
            <a:r>
              <a:rPr lang="en-US" sz="1200" dirty="0" smtClean="0"/>
              <a:t>‥ </a:t>
            </a:r>
            <a:r>
              <a:rPr lang="en-US" sz="1200" dirty="0" err="1" smtClean="0"/>
              <a:t>Anoshiravani</a:t>
            </a:r>
            <a:r>
              <a:rPr lang="en-US" sz="1200" dirty="0" smtClean="0"/>
              <a:t> A et al. Special Requirements for Electronic Medical Records in Adolescent</a:t>
            </a:r>
          </a:p>
          <a:p>
            <a:pPr eaLnBrk="1" hangingPunct="1">
              <a:lnSpc>
                <a:spcPct val="80000"/>
              </a:lnSpc>
              <a:spcBef>
                <a:spcPct val="0"/>
              </a:spcBef>
            </a:pPr>
            <a:r>
              <a:rPr lang="en-US" sz="1200" dirty="0" smtClean="0"/>
              <a:t>Medicine. J </a:t>
            </a:r>
            <a:r>
              <a:rPr lang="en-US" sz="1200" dirty="0" err="1" smtClean="0"/>
              <a:t>Adol</a:t>
            </a:r>
            <a:r>
              <a:rPr lang="en-US" sz="1200" dirty="0" smtClean="0"/>
              <a:t> Health 51;2012:409-414.</a:t>
            </a:r>
          </a:p>
          <a:p>
            <a:pPr eaLnBrk="1" hangingPunct="1">
              <a:lnSpc>
                <a:spcPct val="80000"/>
              </a:lnSpc>
              <a:spcBef>
                <a:spcPct val="0"/>
              </a:spcBef>
            </a:pPr>
            <a:r>
              <a:rPr lang="en-US" sz="1200" dirty="0" smtClean="0">
                <a:latin typeface="Arial" pitchFamily="34" charset="0"/>
              </a:rPr>
              <a:t>Spitz IM, </a:t>
            </a:r>
            <a:r>
              <a:rPr lang="en-US" sz="1200" dirty="0" err="1" smtClean="0">
                <a:latin typeface="Arial" pitchFamily="34" charset="0"/>
              </a:rPr>
              <a:t>Bardin</a:t>
            </a:r>
            <a:r>
              <a:rPr lang="en-US" sz="1200" dirty="0" smtClean="0">
                <a:latin typeface="Arial" pitchFamily="34" charset="0"/>
              </a:rPr>
              <a:t> CW, Benton L, Robbins A. Early pregnancy with mifepristone and misoprostol in the United States. </a:t>
            </a:r>
            <a:br>
              <a:rPr lang="en-US" sz="1200" dirty="0" smtClean="0">
                <a:latin typeface="Arial" pitchFamily="34" charset="0"/>
              </a:rPr>
            </a:br>
            <a:r>
              <a:rPr lang="en-US" sz="1200" i="1" dirty="0" smtClean="0">
                <a:latin typeface="Arial" pitchFamily="34" charset="0"/>
              </a:rPr>
              <a:t>N </a:t>
            </a:r>
            <a:r>
              <a:rPr lang="en-US" sz="1200" i="1" dirty="0" err="1" smtClean="0">
                <a:latin typeface="Arial" pitchFamily="34" charset="0"/>
              </a:rPr>
              <a:t>Engl</a:t>
            </a:r>
            <a:r>
              <a:rPr lang="en-US" sz="1200" i="1" dirty="0" smtClean="0">
                <a:latin typeface="Arial" pitchFamily="34" charset="0"/>
              </a:rPr>
              <a:t> J Med</a:t>
            </a:r>
            <a:r>
              <a:rPr lang="en-US" sz="1200" dirty="0" smtClean="0">
                <a:latin typeface="Arial" pitchFamily="34" charset="0"/>
              </a:rPr>
              <a:t> 1998;338:1241-1247.</a:t>
            </a:r>
            <a:endParaRPr lang="en-US" sz="1200" dirty="0" smtClean="0"/>
          </a:p>
          <a:p>
            <a:pPr marL="228600" indent="-228600" defTabSz="921706" eaLnBrk="1" hangingPunct="1">
              <a:spcBef>
                <a:spcPct val="0"/>
              </a:spcBef>
              <a:buAutoNum type="alphaUcPeriod"/>
            </a:pPr>
            <a:endParaRPr lang="en-US" dirty="0" smtClean="0"/>
          </a:p>
          <a:p>
            <a:pPr defTabSz="921706" eaLnBrk="1" hangingPunct="1">
              <a:spcBef>
                <a:spcPct val="0"/>
              </a:spcBef>
            </a:pPr>
            <a:endParaRPr lang="en-US" dirty="0" smtClean="0"/>
          </a:p>
        </p:txBody>
      </p:sp>
      <p:sp>
        <p:nvSpPr>
          <p:cNvPr id="140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753F1F-A4D1-4037-9E82-D8D33D48F006}" type="slidenum">
              <a:rPr lang="en-US" smtClean="0"/>
              <a:pPr fontAlgn="base">
                <a:spcBef>
                  <a:spcPct val="0"/>
                </a:spcBef>
                <a:spcAft>
                  <a:spcPct val="0"/>
                </a:spcAft>
                <a:defRPr/>
              </a:pPr>
              <a:t>18</a:t>
            </a:fld>
            <a:endParaRPr lang="en-US" smtClean="0"/>
          </a:p>
        </p:txBody>
      </p:sp>
    </p:spTree>
    <p:extLst>
      <p:ext uri="{BB962C8B-B14F-4D97-AF65-F5344CB8AC3E}">
        <p14:creationId xmlns:p14="http://schemas.microsoft.com/office/powerpoint/2010/main" val="79584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55000" lnSpcReduction="20000"/>
          </a:bodyPr>
          <a:lstStyle/>
          <a:p>
            <a:pPr eaLnBrk="1" fontAlgn="auto" hangingPunct="1">
              <a:spcBef>
                <a:spcPts val="0"/>
              </a:spcBef>
              <a:spcAft>
                <a:spcPts val="0"/>
              </a:spcAft>
              <a:defRPr/>
            </a:pPr>
            <a:r>
              <a:rPr lang="en-US" sz="2400" dirty="0"/>
              <a:t>Is the partner involved – Can they help?</a:t>
            </a:r>
          </a:p>
          <a:p>
            <a:pPr lvl="1" eaLnBrk="1" fontAlgn="auto" hangingPunct="1">
              <a:spcBef>
                <a:spcPts val="0"/>
              </a:spcBef>
              <a:spcAft>
                <a:spcPts val="0"/>
              </a:spcAft>
              <a:defRPr/>
            </a:pPr>
            <a:r>
              <a:rPr lang="en-US" sz="2400" dirty="0"/>
              <a:t>Have you asked their friends/family for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In order to best help our patients we should feel equipped to do some financial resource counseling and explain why you are even asking these sensitive and sometimes invasive questions to begin with. You should now be able to talk about the current financial restrictions with </a:t>
            </a:r>
            <a:r>
              <a:rPr lang="en-US" dirty="0" err="1" smtClean="0"/>
              <a:t>medicaid</a:t>
            </a:r>
            <a:r>
              <a:rPr lang="en-US" dirty="0" smtClean="0"/>
              <a:t> and insurance and explain how as a result of these reasons you are counseling them on ways to come up for the money-even when it may seem uncomfortable and shameful.  These very laws that don’t include abortion as a part of  MAINSTREAM HEALTH CARE for women serve only to separate it out and make women feel stigmatized and embarrassed for finding themselves in need of a medical procedure they can’t afford-even with health insurance)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In addition to financial resource counseling that you can do on your own, there are local and national abortion funds. The National Network of Abortion Funds can refer you to a local fund in your area, but keep in mind that they typically only give $50 or $200 max and can’t cover the costs of the whole procedure.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 National Abortion Federation also has a screening process: While they don’t require proof of income, they will ask questions to determine federal poverty guideline levels, and their funding does not extend to women who live in what we call a “</a:t>
            </a:r>
            <a:r>
              <a:rPr lang="en-US" dirty="0" err="1" smtClean="0"/>
              <a:t>medicaid</a:t>
            </a:r>
            <a:r>
              <a:rPr lang="en-US" dirty="0" smtClean="0"/>
              <a:t>” state if you live in one of the 17 states where </a:t>
            </a:r>
            <a:r>
              <a:rPr lang="en-US" dirty="0" err="1" smtClean="0"/>
              <a:t>medicaid</a:t>
            </a:r>
            <a:r>
              <a:rPr lang="en-US" dirty="0" smtClean="0"/>
              <a:t> SHOULD cover the cost of the AB and if you have private insurance that pays for it (They do have a small fund called the Rachel Falls Patient Fund specifically for these women with insurance who can’t use it or in cases of Medicaid can’t get it in time).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The Costs of Denying Abortion Funding</a:t>
            </a:r>
          </a:p>
          <a:p>
            <a:pPr eaLnBrk="1" fontAlgn="auto" hangingPunct="1">
              <a:spcBef>
                <a:spcPts val="0"/>
              </a:spcBef>
              <a:spcAft>
                <a:spcPts val="0"/>
              </a:spcAft>
              <a:defRPr/>
            </a:pPr>
            <a:r>
              <a:rPr lang="en-US" dirty="0" smtClean="0"/>
              <a:t>When women are denied abortions that they seek because their insurance or Medicaid plans do not cover them, there are both real and hidden costs that they, their families, and other taxpayers must bear. There is also the social cost associated with forcing some women to bear children when they are not prepared to be mothers or when parents are unable to support their children.</a:t>
            </a:r>
          </a:p>
          <a:p>
            <a:pPr eaLnBrk="1" fontAlgn="auto" hangingPunct="1">
              <a:spcBef>
                <a:spcPts val="0"/>
              </a:spcBef>
              <a:spcAft>
                <a:spcPts val="0"/>
              </a:spcAft>
              <a:defRPr/>
            </a:pPr>
            <a:r>
              <a:rPr lang="en-US" dirty="0" smtClean="0"/>
              <a:t>For example, many of the women who are denied funding for abortion have one anyway, usually at great sacrifice to themselves and their families. They may take on extra work or borrow from their rent or grocery budgets. Sometimes, because it takes time to find the money, the woman has to obtain the abortion at a later stage of pregnancy, when the procedure is more expensive and more complicated.</a:t>
            </a:r>
            <a:r>
              <a:rPr lang="en-US" baseline="30000" dirty="0" smtClean="0">
                <a:hlinkClick r:id="rId3"/>
              </a:rPr>
              <a:t>4</a:t>
            </a:r>
            <a:endParaRPr lang="en-US" dirty="0" smtClean="0"/>
          </a:p>
          <a:p>
            <a:pPr eaLnBrk="1" fontAlgn="auto" hangingPunct="1">
              <a:spcBef>
                <a:spcPts val="0"/>
              </a:spcBef>
              <a:spcAft>
                <a:spcPts val="0"/>
              </a:spcAft>
              <a:defRPr/>
            </a:pPr>
            <a:r>
              <a:rPr lang="en-US" dirty="0" smtClean="0"/>
              <a:t>Some women without money to pay for an abortion attempt to induce one themselves. This usually fails, resulting in delays before seeking surgical abortion. Self-induced abortion attempts are often medically very dangerous, leading to serious complications or death.</a:t>
            </a:r>
          </a:p>
          <a:p>
            <a:pPr eaLnBrk="1" fontAlgn="auto" hangingPunct="1">
              <a:spcBef>
                <a:spcPts val="0"/>
              </a:spcBef>
              <a:spcAft>
                <a:spcPts val="0"/>
              </a:spcAft>
              <a:defRPr/>
            </a:pPr>
            <a:r>
              <a:rPr lang="en-US" dirty="0" smtClean="0"/>
              <a:t>Those who oppose public funding for abortion call it an unfair burden on taxpayers. In fact, funding restrictions on abortions cost taxpayers millions of dollars every year, due to the much higher cost of prenatal care and childbirth, and the secondary costs of unplanned births.</a:t>
            </a:r>
            <a:r>
              <a:rPr lang="en-US" baseline="30000" dirty="0" smtClean="0">
                <a:hlinkClick r:id="rId3"/>
              </a:rPr>
              <a:t>4</a:t>
            </a:r>
            <a:r>
              <a:rPr lang="en-US" dirty="0" smtClean="0"/>
              <a:t>Families also pay a high price whenever a woman must carry an unwanted pregnancy to term because she is unable to pay for abortion services.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p:txBody>
      </p:sp>
      <p:sp>
        <p:nvSpPr>
          <p:cNvPr id="144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4175BF-A069-4F8F-9B39-67D8B1394C46}" type="slidenum">
              <a:rPr lang="en-US" smtClean="0"/>
              <a:pPr fontAlgn="base">
                <a:spcBef>
                  <a:spcPct val="0"/>
                </a:spcBef>
                <a:spcAft>
                  <a:spcPct val="0"/>
                </a:spcAft>
                <a:defRPr/>
              </a:pPr>
              <a:t>19</a:t>
            </a:fld>
            <a:endParaRPr lang="en-US" smtClean="0"/>
          </a:p>
        </p:txBody>
      </p:sp>
    </p:spTree>
    <p:extLst>
      <p:ext uri="{BB962C8B-B14F-4D97-AF65-F5344CB8AC3E}">
        <p14:creationId xmlns:p14="http://schemas.microsoft.com/office/powerpoint/2010/main" val="608717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to expect</a:t>
            </a:r>
          </a:p>
          <a:p>
            <a:r>
              <a:rPr lang="en-US" dirty="0" smtClean="0"/>
              <a:t>What</a:t>
            </a:r>
            <a:r>
              <a:rPr lang="en-US" baseline="0" dirty="0" smtClean="0"/>
              <a:t> they are</a:t>
            </a:r>
          </a:p>
          <a:p>
            <a:r>
              <a:rPr lang="en-US" baseline="0" dirty="0" smtClean="0"/>
              <a:t>Know your referral list before sending your patient there</a:t>
            </a:r>
          </a:p>
          <a:p>
            <a:r>
              <a:rPr lang="en-US" baseline="0" dirty="0" smtClean="0"/>
              <a:t>Know that there are a lot of APPS on CPCs and only 1 on abortion provider</a:t>
            </a:r>
          </a:p>
          <a:p>
            <a:r>
              <a:rPr lang="en-US" baseline="0" dirty="0" smtClean="0"/>
              <a:t>Here are reputable sites </a:t>
            </a:r>
          </a:p>
          <a:p>
            <a:r>
              <a:rPr lang="en-US" baseline="0" dirty="0" smtClean="0"/>
              <a:t>Near the referral slides </a:t>
            </a:r>
          </a:p>
          <a:p>
            <a:endParaRPr lang="en-US" dirty="0"/>
          </a:p>
        </p:txBody>
      </p:sp>
      <p:sp>
        <p:nvSpPr>
          <p:cNvPr id="4" name="Slide Number Placeholder 3"/>
          <p:cNvSpPr>
            <a:spLocks noGrp="1"/>
          </p:cNvSpPr>
          <p:nvPr>
            <p:ph type="sldNum" sz="quarter" idx="10"/>
          </p:nvPr>
        </p:nvSpPr>
        <p:spPr/>
        <p:txBody>
          <a:bodyPr/>
          <a:lstStyle/>
          <a:p>
            <a:pPr>
              <a:defRPr/>
            </a:pPr>
            <a:fld id="{70A95BE2-AA22-4AA8-A216-FBEF5CAD2341}" type="slidenum">
              <a:rPr lang="en-US" smtClean="0"/>
              <a:pPr>
                <a:defRPr/>
              </a:pPr>
              <a:t>20</a:t>
            </a:fld>
            <a:endParaRPr lang="en-US" dirty="0"/>
          </a:p>
        </p:txBody>
      </p:sp>
    </p:spTree>
    <p:extLst>
      <p:ext uri="{BB962C8B-B14F-4D97-AF65-F5344CB8AC3E}">
        <p14:creationId xmlns:p14="http://schemas.microsoft.com/office/powerpoint/2010/main" val="914139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If you are ordering pregnancy tests, you should be prepared to manage the results</a:t>
            </a:r>
          </a:p>
          <a:p>
            <a:endParaRPr lang="en-US" dirty="0"/>
          </a:p>
        </p:txBody>
      </p:sp>
      <p:sp>
        <p:nvSpPr>
          <p:cNvPr id="4" name="Slide Number Placeholder 3"/>
          <p:cNvSpPr>
            <a:spLocks noGrp="1"/>
          </p:cNvSpPr>
          <p:nvPr>
            <p:ph type="sldNum" sz="quarter" idx="10"/>
          </p:nvPr>
        </p:nvSpPr>
        <p:spPr/>
        <p:txBody>
          <a:bodyPr/>
          <a:lstStyle/>
          <a:p>
            <a:pPr>
              <a:defRPr/>
            </a:pPr>
            <a:fld id="{70A95BE2-AA22-4AA8-A216-FBEF5CAD2341}" type="slidenum">
              <a:rPr lang="en-US" smtClean="0"/>
              <a:pPr>
                <a:defRPr/>
              </a:pPr>
              <a:t>3</a:t>
            </a:fld>
            <a:endParaRPr lang="en-US" dirty="0"/>
          </a:p>
        </p:txBody>
      </p:sp>
    </p:spTree>
    <p:extLst>
      <p:ext uri="{BB962C8B-B14F-4D97-AF65-F5344CB8AC3E}">
        <p14:creationId xmlns:p14="http://schemas.microsoft.com/office/powerpoint/2010/main" val="6942100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smtClean="0"/>
          </a:p>
        </p:txBody>
      </p:sp>
      <p:sp>
        <p:nvSpPr>
          <p:cNvPr id="4" name="Slide Number Placeholder 3"/>
          <p:cNvSpPr>
            <a:spLocks noGrp="1"/>
          </p:cNvSpPr>
          <p:nvPr>
            <p:ph type="sldNum" sz="quarter" idx="10"/>
          </p:nvPr>
        </p:nvSpPr>
        <p:spPr/>
        <p:txBody>
          <a:bodyPr/>
          <a:lstStyle/>
          <a:p>
            <a:pPr>
              <a:defRPr/>
            </a:pPr>
            <a:fld id="{70A95BE2-AA22-4AA8-A216-FBEF5CAD2341}" type="slidenum">
              <a:rPr lang="en-US" smtClean="0"/>
              <a:pPr>
                <a:defRPr/>
              </a:pPr>
              <a:t>21</a:t>
            </a:fld>
            <a:endParaRPr lang="en-US" dirty="0"/>
          </a:p>
        </p:txBody>
      </p:sp>
    </p:spTree>
    <p:extLst>
      <p:ext uri="{BB962C8B-B14F-4D97-AF65-F5344CB8AC3E}">
        <p14:creationId xmlns:p14="http://schemas.microsoft.com/office/powerpoint/2010/main" val="2334228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pPr>
              <a:defRPr/>
            </a:pPr>
            <a:fld id="{70A95BE2-AA22-4AA8-A216-FBEF5CAD2341}" type="slidenum">
              <a:rPr lang="en-US" smtClean="0"/>
              <a:pPr>
                <a:defRPr/>
              </a:pPr>
              <a:t>22</a:t>
            </a:fld>
            <a:endParaRPr lang="en-US" dirty="0"/>
          </a:p>
        </p:txBody>
      </p:sp>
    </p:spTree>
    <p:extLst>
      <p:ext uri="{BB962C8B-B14F-4D97-AF65-F5344CB8AC3E}">
        <p14:creationId xmlns:p14="http://schemas.microsoft.com/office/powerpoint/2010/main" val="3243295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a:t>
            </a:r>
            <a:r>
              <a:rPr lang="en-US" baseline="0" dirty="0" smtClean="0"/>
              <a:t> with this is the medical procedure AND this is how I explain to patients</a:t>
            </a:r>
            <a:endParaRPr lang="en-US" dirty="0" smtClean="0"/>
          </a:p>
          <a:p>
            <a:endParaRPr lang="en-US" dirty="0" smtClean="0"/>
          </a:p>
          <a:p>
            <a:r>
              <a:rPr lang="en-US" dirty="0" smtClean="0"/>
              <a:t>Privacy is also a major concern with the medical abortion method itself. Unlike a surgical abortion, medical abortions typically take place in the “privacy” of one’s home over several days that involve heavy cramping and bleeding (the equivalent of a medically induced miscarriage).  This process is not so easy to “hide” or conceal from others. When counseling your adolescent on the best method for them it’s important to discuss the privacy issues inherent with medical abortion. in some cases, a surgical abortion may in fact be more private than a medication abortion. </a:t>
            </a:r>
          </a:p>
          <a:p>
            <a:endParaRPr lang="en-US" dirty="0" smtClean="0"/>
          </a:p>
          <a:p>
            <a:r>
              <a:rPr lang="en-US" dirty="0" smtClean="0"/>
              <a:t>Counsel patients</a:t>
            </a:r>
            <a:r>
              <a:rPr lang="en-US" baseline="0" dirty="0" smtClean="0"/>
              <a:t> appropriately.</a:t>
            </a:r>
            <a:r>
              <a:rPr lang="en-US" b="1" baseline="0" dirty="0" smtClean="0"/>
              <a:t>.</a:t>
            </a:r>
            <a:endParaRPr lang="en-US" b="1" dirty="0"/>
          </a:p>
        </p:txBody>
      </p:sp>
      <p:sp>
        <p:nvSpPr>
          <p:cNvPr id="4" name="Slide Number Placeholder 3"/>
          <p:cNvSpPr>
            <a:spLocks noGrp="1"/>
          </p:cNvSpPr>
          <p:nvPr>
            <p:ph type="sldNum" sz="quarter" idx="10"/>
          </p:nvPr>
        </p:nvSpPr>
        <p:spPr/>
        <p:txBody>
          <a:bodyPr/>
          <a:lstStyle/>
          <a:p>
            <a:fld id="{E1B2A1BE-5A6E-4194-B082-7F84297619A2}" type="slidenum">
              <a:rPr lang="en-US" smtClean="0"/>
              <a:pPr/>
              <a:t>23</a:t>
            </a:fld>
            <a:endParaRPr lang="en-US"/>
          </a:p>
        </p:txBody>
      </p:sp>
    </p:spTree>
    <p:extLst>
      <p:ext uri="{BB962C8B-B14F-4D97-AF65-F5344CB8AC3E}">
        <p14:creationId xmlns:p14="http://schemas.microsoft.com/office/powerpoint/2010/main" val="1622801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r>
              <a:rPr lang="en-US" altLang="en-US" dirty="0" smtClean="0"/>
              <a:t>Mifepristone was first approved for use by the FDA in 2000,</a:t>
            </a:r>
            <a:r>
              <a:rPr lang="en-US" altLang="en-US" baseline="0" dirty="0" smtClean="0"/>
              <a:t> with very specific guidelines for dosing, gestational age, and follow-up. Research done over the following 15 years provided evidence that medication abortion using mifepristone and misoprostol could be done quite effectively using lower doses of medication and fewer office visits, and up to 10 weeks gestational age. </a:t>
            </a:r>
            <a:r>
              <a:rPr lang="en-US" sz="1200" kern="1200" dirty="0" smtClean="0">
                <a:solidFill>
                  <a:schemeClr val="tx1"/>
                </a:solidFill>
                <a:latin typeface="+mn-lt"/>
                <a:ea typeface="+mn-ea"/>
                <a:cs typeface="+mn-cs"/>
              </a:rPr>
              <a:t>On March 29, 2016, the </a:t>
            </a:r>
            <a:r>
              <a:rPr lang="en-US" sz="1200" u="sng" kern="1200" dirty="0" smtClean="0">
                <a:solidFill>
                  <a:schemeClr val="tx1"/>
                </a:solidFill>
                <a:latin typeface="+mn-lt"/>
                <a:ea typeface="+mn-ea"/>
                <a:cs typeface="+mn-cs"/>
                <a:hlinkClick r:id="rId3"/>
              </a:rPr>
              <a:t>U.S. Food and Drug Administration (FDA) approved updated labeling for mifepristone</a:t>
            </a:r>
            <a:r>
              <a:rPr lang="en-US" sz="1200" u="none" kern="1200" baseline="0" dirty="0" smtClean="0">
                <a:solidFill>
                  <a:schemeClr val="tx1"/>
                </a:solidFill>
                <a:latin typeface="+mn-lt"/>
                <a:ea typeface="+mn-ea"/>
                <a:cs typeface="+mn-cs"/>
              </a:rPr>
              <a:t> to be consistent with evidence-based guidelines. </a:t>
            </a:r>
          </a:p>
          <a:p>
            <a:pPr eaLnBrk="1" hangingPunct="1">
              <a:spcBef>
                <a:spcPct val="0"/>
              </a:spcBef>
            </a:pPr>
            <a:endParaRPr lang="en-US" altLang="en-US" sz="1200" u="non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Jones RK, </a:t>
            </a:r>
            <a:r>
              <a:rPr lang="en-US" sz="1200" kern="1200" dirty="0" err="1" smtClean="0">
                <a:solidFill>
                  <a:schemeClr val="tx1"/>
                </a:solidFill>
                <a:latin typeface="+mn-lt"/>
                <a:ea typeface="+mn-ea"/>
                <a:cs typeface="+mn-cs"/>
              </a:rPr>
              <a:t>Boonstra</a:t>
            </a:r>
            <a:r>
              <a:rPr lang="en-US" sz="1200" kern="1200" dirty="0" smtClean="0">
                <a:solidFill>
                  <a:schemeClr val="tx1"/>
                </a:solidFill>
                <a:latin typeface="+mn-lt"/>
                <a:ea typeface="+mn-ea"/>
                <a:cs typeface="+mn-cs"/>
              </a:rPr>
              <a:t> HD. The Public Health Implications of the FDA</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Update to the Medication Abortion Label .</a:t>
            </a:r>
            <a:r>
              <a:rPr lang="en-US" sz="1200" kern="1200" baseline="0" dirty="0" smtClean="0">
                <a:solidFill>
                  <a:schemeClr val="tx1"/>
                </a:solidFill>
                <a:latin typeface="+mn-lt"/>
                <a:ea typeface="+mn-ea"/>
                <a:cs typeface="+mn-cs"/>
              </a:rPr>
              <a:t> Guttmacher Institute. Available at: </a:t>
            </a:r>
            <a:r>
              <a:rPr lang="en-US" altLang="en-US" baseline="0" dirty="0" smtClean="0"/>
              <a:t>http://us8.campaign-archive1.com/?u=ca1e42e28a45edcdc4e51bc32&amp;id=18ca19f93a&amp;e=4db6c109d7</a:t>
            </a:r>
            <a:endParaRPr lang="en-US" altLang="en-US" b="1" dirty="0" smtClean="0"/>
          </a:p>
          <a:p>
            <a:pPr eaLnBrk="1" hangingPunct="1">
              <a:spcBef>
                <a:spcPct val="0"/>
              </a:spcBef>
            </a:pPr>
            <a:endParaRPr lang="en-US" altLang="en-US" dirty="0" smtClean="0"/>
          </a:p>
        </p:txBody>
      </p:sp>
      <p:sp>
        <p:nvSpPr>
          <p:cNvPr id="716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9E90458-D3EE-4436-8E80-591E42C8A7E6}" type="slidenum">
              <a:rPr lang="en-US" altLang="en-US"/>
              <a:pPr>
                <a:spcBef>
                  <a:spcPct val="0"/>
                </a:spcBef>
              </a:pPr>
              <a:t>24</a:t>
            </a:fld>
            <a:endParaRPr lang="en-US" altLang="en-US"/>
          </a:p>
        </p:txBody>
      </p:sp>
    </p:spTree>
    <p:extLst>
      <p:ext uri="{BB962C8B-B14F-4D97-AF65-F5344CB8AC3E}">
        <p14:creationId xmlns:p14="http://schemas.microsoft.com/office/powerpoint/2010/main" val="34135146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defRPr/>
            </a:pPr>
            <a:r>
              <a:rPr lang="en-US"/>
              <a:t>PRCH © 2005</a:t>
            </a:r>
          </a:p>
        </p:txBody>
      </p:sp>
      <p:sp>
        <p:nvSpPr>
          <p:cNvPr id="171011" name="Rectangle 2"/>
          <p:cNvSpPr>
            <a:spLocks noGrp="1" noRot="1" noChangeAspect="1" noChangeArrowheads="1" noTextEdit="1"/>
          </p:cNvSpPr>
          <p:nvPr>
            <p:ph type="sldImg"/>
          </p:nvPr>
        </p:nvSpPr>
        <p:spPr>
          <a:solidFill>
            <a:srgbClr val="FFFFFF"/>
          </a:solidFill>
          <a:ln/>
        </p:spPr>
      </p:sp>
      <p:sp>
        <p:nvSpPr>
          <p:cNvPr id="171012" name="Rectangle 3"/>
          <p:cNvSpPr>
            <a:spLocks noGrp="1" noChangeArrowheads="1"/>
          </p:cNvSpPr>
          <p:nvPr>
            <p:ph type="body" idx="1"/>
          </p:nvPr>
        </p:nvSpPr>
        <p:spPr>
          <a:xfrm>
            <a:off x="990601" y="4415791"/>
            <a:ext cx="5029200" cy="4183380"/>
          </a:xfrm>
          <a:solidFill>
            <a:srgbClr val="FFFFFF"/>
          </a:solidFill>
          <a:ln>
            <a:solidFill>
              <a:srgbClr val="000000"/>
            </a:solidFill>
          </a:ln>
        </p:spPr>
        <p:txBody>
          <a:bodyPr lIns="90580" tIns="45290" rIns="90580" bIns="45290"/>
          <a:lstStyle/>
          <a:p>
            <a:r>
              <a:rPr lang="en-US" dirty="0" smtClean="0">
                <a:latin typeface="Adobe Garamond Pro" panose="02020502060506020403" pitchFamily="18" charset="0"/>
              </a:rPr>
              <a:t>Up to 10 weeks</a:t>
            </a:r>
          </a:p>
          <a:p>
            <a:pPr defTabSz="457200" eaLnBrk="1" hangingPunct="1">
              <a:spcBef>
                <a:spcPct val="0"/>
              </a:spcBef>
            </a:pPr>
            <a:r>
              <a:rPr lang="en-US" sz="1200" dirty="0" smtClean="0">
                <a:latin typeface="Arial" charset="0"/>
                <a:ea typeface="MS PGothic" charset="0"/>
                <a:cs typeface="MS PGothic" charset="0"/>
              </a:rPr>
              <a:t>Mifepristone blocks the action of progesterone by binding to progesterone receptors without activating them. Withdrawal of progesterone during early pregnancy leads to expulsion of the embryo via a prostaglandin-mediated mechanism.</a:t>
            </a:r>
          </a:p>
          <a:p>
            <a:pPr defTabSz="457200" eaLnBrk="1" hangingPunct="1">
              <a:spcBef>
                <a:spcPct val="0"/>
              </a:spcBef>
            </a:pPr>
            <a:endParaRPr lang="en-US" sz="1200" dirty="0" smtClean="0">
              <a:latin typeface="Arial" charset="0"/>
              <a:ea typeface="MS PGothic" charset="0"/>
              <a:cs typeface="MS PGothic" charset="0"/>
            </a:endParaRPr>
          </a:p>
          <a:p>
            <a:pPr marL="0" marR="0" lvl="1" indent="0" algn="l" defTabSz="457200" rtl="0" eaLnBrk="1" fontAlgn="auto" latinLnBrk="0" hangingPunct="1">
              <a:lnSpc>
                <a:spcPct val="100000"/>
              </a:lnSpc>
              <a:spcBef>
                <a:spcPct val="0"/>
              </a:spcBef>
              <a:spcAft>
                <a:spcPts val="0"/>
              </a:spcAft>
              <a:buClrTx/>
              <a:buSzTx/>
              <a:buFontTx/>
              <a:buNone/>
              <a:tabLst/>
              <a:defRPr/>
            </a:pPr>
            <a:r>
              <a:rPr lang="en-US" sz="2000" dirty="0" smtClean="0">
                <a:ea typeface="MS PGothic" charset="0"/>
              </a:rPr>
              <a:t>75% abort in 4-6 </a:t>
            </a:r>
            <a:r>
              <a:rPr lang="en-US" sz="2000" dirty="0" err="1" smtClean="0">
                <a:ea typeface="MS PGothic" charset="0"/>
              </a:rPr>
              <a:t>hrs</a:t>
            </a:r>
            <a:r>
              <a:rPr lang="en-US" sz="2000" dirty="0" smtClean="0">
                <a:ea typeface="MS PGothic" charset="0"/>
              </a:rPr>
              <a:t>; 90% by 24 </a:t>
            </a:r>
            <a:r>
              <a:rPr lang="en-US" sz="2000" dirty="0" err="1" smtClean="0">
                <a:ea typeface="MS PGothic" charset="0"/>
              </a:rPr>
              <a:t>hrs</a:t>
            </a:r>
            <a:endParaRPr lang="en-US" sz="1200" dirty="0" smtClean="0">
              <a:latin typeface="Arial" charset="0"/>
              <a:ea typeface="MS PGothic" charset="0"/>
              <a:cs typeface="MS PGothic" charset="0"/>
            </a:endParaRPr>
          </a:p>
          <a:p>
            <a:pPr defTabSz="457200" eaLnBrk="1" hangingPunct="1">
              <a:spcBef>
                <a:spcPct val="0"/>
              </a:spcBef>
            </a:pPr>
            <a:endParaRPr lang="en-US" sz="1200" dirty="0" smtClean="0">
              <a:latin typeface="Arial" charset="0"/>
              <a:ea typeface="MS PGothic" charset="0"/>
              <a:cs typeface="MS PGothic" charset="0"/>
            </a:endParaRPr>
          </a:p>
          <a:p>
            <a:pPr defTabSz="457200" eaLnBrk="1" hangingPunct="1">
              <a:spcBef>
                <a:spcPct val="0"/>
              </a:spcBef>
            </a:pPr>
            <a:r>
              <a:rPr lang="en-US" sz="1200" dirty="0" smtClean="0">
                <a:latin typeface="Arial" charset="0"/>
                <a:ea typeface="MS PGothic" charset="0"/>
                <a:cs typeface="MS PGothic" charset="0"/>
              </a:rPr>
              <a:t>Following administration of mifepristone, the </a:t>
            </a:r>
            <a:r>
              <a:rPr lang="en-US" sz="1200" dirty="0" err="1" smtClean="0">
                <a:latin typeface="Arial" charset="0"/>
                <a:ea typeface="MS PGothic" charset="0"/>
                <a:cs typeface="MS PGothic" charset="0"/>
              </a:rPr>
              <a:t>trophoblast</a:t>
            </a:r>
            <a:r>
              <a:rPr lang="en-US" sz="1200" dirty="0" smtClean="0">
                <a:latin typeface="Arial" charset="0"/>
                <a:ea typeface="MS PGothic" charset="0"/>
                <a:cs typeface="MS PGothic" charset="0"/>
              </a:rPr>
              <a:t> separates from the decidua. Levels of </a:t>
            </a:r>
            <a:r>
              <a:rPr lang="en-US" sz="1200" dirty="0" err="1" smtClean="0">
                <a:latin typeface="Arial" charset="0"/>
                <a:ea typeface="MS PGothic" charset="0"/>
                <a:cs typeface="MS PGothic" charset="0"/>
              </a:rPr>
              <a:t>hCG</a:t>
            </a:r>
            <a:r>
              <a:rPr lang="en-US" sz="1200" dirty="0" smtClean="0">
                <a:latin typeface="Arial" charset="0"/>
                <a:ea typeface="MS PGothic" charset="0"/>
                <a:cs typeface="MS PGothic" charset="0"/>
              </a:rPr>
              <a:t> in the maternal circulation decline and prostaglandins are released locally. Uterine bleeding results.</a:t>
            </a:r>
          </a:p>
          <a:p>
            <a:pPr defTabSz="457200" eaLnBrk="1" hangingPunct="1">
              <a:spcBef>
                <a:spcPct val="0"/>
              </a:spcBef>
            </a:pPr>
            <a:endParaRPr lang="en-US" sz="1200" dirty="0" smtClean="0">
              <a:latin typeface="Arial" charset="0"/>
              <a:ea typeface="MS PGothic" charset="0"/>
              <a:cs typeface="MS PGothic" charset="0"/>
            </a:endParaRPr>
          </a:p>
          <a:p>
            <a:pPr defTabSz="457200" eaLnBrk="1" hangingPunct="1">
              <a:spcBef>
                <a:spcPct val="0"/>
              </a:spcBef>
            </a:pPr>
            <a:r>
              <a:rPr lang="en-US" sz="1200" dirty="0" smtClean="0">
                <a:latin typeface="Arial" charset="0"/>
                <a:ea typeface="MS PGothic" charset="0"/>
                <a:cs typeface="MS PGothic" charset="0"/>
              </a:rPr>
              <a:t>Mifepristone also induces cervical ripening and rhythmic uterine contractions. </a:t>
            </a:r>
          </a:p>
          <a:p>
            <a:pPr defTabSz="457200" eaLnBrk="1" hangingPunct="1">
              <a:spcBef>
                <a:spcPct val="0"/>
              </a:spcBef>
            </a:pPr>
            <a:endParaRPr lang="en-US" sz="1200" dirty="0" smtClean="0">
              <a:latin typeface="Arial" charset="0"/>
              <a:ea typeface="MS PGothic" charset="0"/>
              <a:cs typeface="MS PGothic" charset="0"/>
            </a:endParaRPr>
          </a:p>
          <a:p>
            <a:pPr defTabSz="457200" eaLnBrk="1" hangingPunct="1">
              <a:spcBef>
                <a:spcPct val="0"/>
              </a:spcBef>
            </a:pPr>
            <a:r>
              <a:rPr lang="en-US" sz="1200" dirty="0" smtClean="0">
                <a:latin typeface="Arial" charset="0"/>
                <a:ea typeface="MS PGothic" charset="0"/>
                <a:cs typeface="MS PGothic" charset="0"/>
              </a:rPr>
              <a:t>Misoprostol aids in the process of pregnancy termination by adding to the </a:t>
            </a:r>
            <a:r>
              <a:rPr lang="en-US" sz="1200" dirty="0" err="1" smtClean="0">
                <a:latin typeface="Arial" charset="0"/>
                <a:ea typeface="MS PGothic" charset="0"/>
                <a:cs typeface="MS PGothic" charset="0"/>
              </a:rPr>
              <a:t>progresterone</a:t>
            </a:r>
            <a:r>
              <a:rPr lang="en-US" sz="1200" dirty="0" smtClean="0">
                <a:latin typeface="Arial" charset="0"/>
                <a:ea typeface="MS PGothic" charset="0"/>
                <a:cs typeface="MS PGothic" charset="0"/>
              </a:rPr>
              <a:t> blockade and inducing uterine contractions, as well as contributing to cervical ripening.</a:t>
            </a:r>
          </a:p>
          <a:p>
            <a:endParaRPr lang="en-US" dirty="0"/>
          </a:p>
        </p:txBody>
      </p:sp>
    </p:spTree>
    <p:extLst>
      <p:ext uri="{BB962C8B-B14F-4D97-AF65-F5344CB8AC3E}">
        <p14:creationId xmlns:p14="http://schemas.microsoft.com/office/powerpoint/2010/main" val="833313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9027"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b="0" i="0" kern="1200" dirty="0" smtClean="0">
                <a:solidFill>
                  <a:schemeClr val="tx1"/>
                </a:solidFill>
                <a:effectLst/>
                <a:latin typeface="+mn-lt"/>
                <a:ea typeface="+mn-ea"/>
                <a:cs typeface="+mn-cs"/>
              </a:rPr>
              <a:t>37 states require clinicians who perform medication abortion procedures to be licensed physicians.</a:t>
            </a:r>
          </a:p>
          <a:p>
            <a:r>
              <a:rPr lang="en-US" sz="1200" b="0" i="0" kern="1200" dirty="0" smtClean="0">
                <a:solidFill>
                  <a:schemeClr val="tx1"/>
                </a:solidFill>
                <a:effectLst/>
                <a:latin typeface="+mn-lt"/>
                <a:ea typeface="+mn-ea"/>
                <a:cs typeface="+mn-cs"/>
              </a:rPr>
              <a:t>3 states require mifepristone to be provided in accordance with the </a:t>
            </a:r>
            <a:r>
              <a:rPr lang="en-US" sz="1200" b="0" i="0" kern="1200" dirty="0" err="1" smtClean="0">
                <a:solidFill>
                  <a:schemeClr val="tx1"/>
                </a:solidFill>
                <a:effectLst/>
                <a:latin typeface="+mn-lt"/>
                <a:ea typeface="+mn-ea"/>
                <a:cs typeface="+mn-cs"/>
              </a:rPr>
              <a:t>out-dated</a:t>
            </a:r>
            <a:r>
              <a:rPr lang="en-US" sz="1200" b="0" i="0" kern="1200" dirty="0" smtClean="0">
                <a:solidFill>
                  <a:schemeClr val="tx1"/>
                </a:solidFill>
                <a:effectLst/>
                <a:latin typeface="+mn-lt"/>
                <a:ea typeface="+mn-ea"/>
                <a:cs typeface="+mn-cs"/>
              </a:rPr>
              <a:t> FDA protocol rather than the simpler evidence-based protocol that has been proven to be safe and effective.</a:t>
            </a:r>
          </a:p>
          <a:p>
            <a:r>
              <a:rPr lang="en-US" sz="1200" b="0" i="0" kern="1200" dirty="0" smtClean="0">
                <a:solidFill>
                  <a:schemeClr val="tx1"/>
                </a:solidFill>
                <a:effectLst/>
                <a:latin typeface="+mn-lt"/>
                <a:ea typeface="+mn-ea"/>
                <a:cs typeface="+mn-cs"/>
              </a:rPr>
              <a:t>19 states require that the clinician providing a medication abortion be physically present during the procedure, thereby prohibiting the use of telemedicine to prescribe medication for abortion remotely.</a:t>
            </a:r>
          </a:p>
          <a:p>
            <a:pPr eaLnBrk="1" hangingPunct="1">
              <a:spcBef>
                <a:spcPct val="0"/>
              </a:spcBef>
              <a:defRPr/>
            </a:pPr>
            <a:endParaRPr lang="en-US" altLang="en-US" b="1" dirty="0" smtClean="0"/>
          </a:p>
          <a:p>
            <a:pPr eaLnBrk="1" hangingPunct="1">
              <a:spcBef>
                <a:spcPct val="0"/>
              </a:spcBef>
              <a:defRPr/>
            </a:pPr>
            <a:r>
              <a:rPr lang="en-US" altLang="en-US" b="0" dirty="0" smtClean="0"/>
              <a:t>Source:</a:t>
            </a:r>
            <a:r>
              <a:rPr lang="en-US" altLang="en-US" b="0" baseline="0" dirty="0" smtClean="0"/>
              <a:t>  https://www.guttmacher.org/state-policy/explore/medication-abortion </a:t>
            </a:r>
            <a:endParaRPr lang="en-US" altLang="en-US" b="0" dirty="0" smtClean="0"/>
          </a:p>
        </p:txBody>
      </p:sp>
      <p:sp>
        <p:nvSpPr>
          <p:cNvPr id="675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6126D1D-C1AF-4D5C-BA0A-F00B789EFB1E}" type="slidenum">
              <a:rPr lang="en-US" altLang="en-US"/>
              <a:pPr>
                <a:spcBef>
                  <a:spcPct val="0"/>
                </a:spcBef>
              </a:pPr>
              <a:t>26</a:t>
            </a:fld>
            <a:endParaRPr lang="en-US" altLang="en-US"/>
          </a:p>
        </p:txBody>
      </p:sp>
    </p:spTree>
    <p:extLst>
      <p:ext uri="{BB962C8B-B14F-4D97-AF65-F5344CB8AC3E}">
        <p14:creationId xmlns:p14="http://schemas.microsoft.com/office/powerpoint/2010/main" val="2756941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In an aspiration or surgical abortion, the provider empties the uterus using gentle suction. The provider uses something called a cannula, which is a thin plastic straw. The cannula is inserted through the natural opening of the uterus, which is called the cervix.</a:t>
            </a:r>
          </a:p>
          <a:p>
            <a:endParaRPr lang="en-US" dirty="0" smtClean="0"/>
          </a:p>
          <a:p>
            <a:r>
              <a:rPr lang="en-US" dirty="0" smtClean="0"/>
              <a:t>So now that we have dispelled some common myths and concerns, how do</a:t>
            </a:r>
            <a:r>
              <a:rPr lang="en-US" baseline="0" dirty="0" smtClean="0"/>
              <a:t> we talks with patients around their pregnancy options. Well o</a:t>
            </a:r>
            <a:r>
              <a:rPr lang="en-US" dirty="0" smtClean="0"/>
              <a:t>ne thing that's really helpful is being able to</a:t>
            </a:r>
            <a:r>
              <a:rPr lang="en-US" baseline="0" dirty="0" smtClean="0"/>
              <a:t> </a:t>
            </a:r>
            <a:r>
              <a:rPr lang="en-US" dirty="0" smtClean="0"/>
              <a:t>describe the different options for them using language that makes sense to the patient.</a:t>
            </a:r>
            <a:endParaRPr lang="en-US" baseline="0" dirty="0" smtClean="0"/>
          </a:p>
          <a:p>
            <a:endParaRPr lang="en-US" baseline="0" dirty="0" smtClean="0"/>
          </a:p>
          <a:p>
            <a:r>
              <a:rPr lang="en-US" dirty="0" smtClean="0"/>
              <a:t>Here</a:t>
            </a:r>
            <a:r>
              <a:rPr lang="en-US" baseline="0" dirty="0" smtClean="0"/>
              <a:t> are </a:t>
            </a:r>
            <a:r>
              <a:rPr lang="en-US" dirty="0" smtClean="0"/>
              <a:t>a couple of examples for</a:t>
            </a:r>
            <a:r>
              <a:rPr lang="en-US" baseline="0" dirty="0" smtClean="0"/>
              <a:t> </a:t>
            </a:r>
            <a:r>
              <a:rPr lang="en-US" dirty="0" smtClean="0"/>
              <a:t>you about the different options</a:t>
            </a:r>
            <a:r>
              <a:rPr lang="en-US" baseline="0" dirty="0" smtClean="0"/>
              <a:t>—y</a:t>
            </a:r>
            <a:r>
              <a:rPr lang="en-US" dirty="0" smtClean="0"/>
              <a:t>ou might even call them options elevator speeches.</a:t>
            </a:r>
            <a:r>
              <a:rPr lang="en-US" baseline="0" dirty="0" smtClean="0"/>
              <a:t> </a:t>
            </a:r>
            <a:r>
              <a:rPr lang="en-US" dirty="0" smtClean="0"/>
              <a:t>And in your descriptions, it's going to be</a:t>
            </a:r>
            <a:r>
              <a:rPr lang="en-US" baseline="0" dirty="0" smtClean="0"/>
              <a:t> </a:t>
            </a:r>
            <a:r>
              <a:rPr lang="en-US" dirty="0" smtClean="0"/>
              <a:t>really important that you define medical</a:t>
            </a:r>
            <a:r>
              <a:rPr lang="en-US" baseline="0" dirty="0" smtClean="0"/>
              <a:t> </a:t>
            </a:r>
            <a:r>
              <a:rPr lang="en-US" dirty="0" smtClean="0"/>
              <a:t>terms or any kind of terminology that</a:t>
            </a:r>
            <a:r>
              <a:rPr lang="en-US" baseline="0" dirty="0" smtClean="0"/>
              <a:t> </a:t>
            </a:r>
            <a:r>
              <a:rPr lang="en-US" dirty="0" smtClean="0"/>
              <a:t>the patient might not understand so</a:t>
            </a:r>
            <a:r>
              <a:rPr lang="en-US" baseline="0" dirty="0" smtClean="0"/>
              <a:t> </a:t>
            </a:r>
            <a:r>
              <a:rPr lang="en-US" dirty="0" smtClean="0"/>
              <a:t>that you're really ensuring</a:t>
            </a:r>
            <a:r>
              <a:rPr lang="en-US" baseline="0" dirty="0" smtClean="0"/>
              <a:t> </a:t>
            </a:r>
            <a:r>
              <a:rPr lang="en-US" dirty="0" smtClean="0"/>
              <a:t>comprehension by your patient.</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E1B2A1BE-5A6E-4194-B082-7F84297619A2}" type="slidenum">
              <a:rPr lang="en-US" smtClean="0"/>
              <a:pPr/>
              <a:t>27</a:t>
            </a:fld>
            <a:endParaRPr lang="en-US"/>
          </a:p>
        </p:txBody>
      </p:sp>
    </p:spTree>
    <p:extLst>
      <p:ext uri="{BB962C8B-B14F-4D97-AF65-F5344CB8AC3E}">
        <p14:creationId xmlns:p14="http://schemas.microsoft.com/office/powerpoint/2010/main" val="33486173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9C0F5-3A21-1842-B46F-8388C5D8C6F6}" type="slidenum">
              <a:rPr lang="en-US" smtClean="0"/>
              <a:t>28</a:t>
            </a:fld>
            <a:endParaRPr lang="en-US"/>
          </a:p>
        </p:txBody>
      </p:sp>
    </p:spTree>
    <p:extLst>
      <p:ext uri="{BB962C8B-B14F-4D97-AF65-F5344CB8AC3E}">
        <p14:creationId xmlns:p14="http://schemas.microsoft.com/office/powerpoint/2010/main" val="13097920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defRPr/>
            </a:pPr>
            <a:r>
              <a:rPr lang="en-US"/>
              <a:t>PRCH © 2005</a:t>
            </a:r>
          </a:p>
        </p:txBody>
      </p:sp>
      <p:sp>
        <p:nvSpPr>
          <p:cNvPr id="174083" name="Rectangle 2"/>
          <p:cNvSpPr>
            <a:spLocks noGrp="1" noRot="1" noChangeAspect="1" noChangeArrowheads="1" noTextEdit="1"/>
          </p:cNvSpPr>
          <p:nvPr>
            <p:ph type="sldImg"/>
          </p:nvPr>
        </p:nvSpPr>
        <p:spPr>
          <a:solidFill>
            <a:srgbClr val="FFFFFF"/>
          </a:solidFill>
          <a:ln/>
        </p:spPr>
      </p:sp>
      <p:sp>
        <p:nvSpPr>
          <p:cNvPr id="174084" name="Rectangle 3"/>
          <p:cNvSpPr>
            <a:spLocks noGrp="1" noChangeArrowheads="1"/>
          </p:cNvSpPr>
          <p:nvPr>
            <p:ph type="body" idx="1"/>
          </p:nvPr>
        </p:nvSpPr>
        <p:spPr>
          <a:xfrm>
            <a:off x="993775" y="4417404"/>
            <a:ext cx="5126038" cy="4181765"/>
          </a:xfrm>
          <a:solidFill>
            <a:srgbClr val="FFFFFF"/>
          </a:solidFill>
          <a:ln>
            <a:solidFill>
              <a:srgbClr val="000000"/>
            </a:solidFill>
          </a:ln>
        </p:spPr>
        <p:txBody>
          <a:bodyPr lIns="92302" tIns="46151" rIns="92302" bIns="46151"/>
          <a:lstStyle/>
          <a:p>
            <a:r>
              <a:rPr lang="en-US" dirty="0" smtClean="0">
                <a:latin typeface="Adobe Garamond Pro" panose="02020502060506020403" pitchFamily="18" charset="0"/>
              </a:rPr>
              <a:t>After administration of anesthesia and provision of patient-</a:t>
            </a:r>
            <a:r>
              <a:rPr lang="en-US" dirty="0" err="1" smtClean="0">
                <a:latin typeface="Adobe Garamond Pro" panose="02020502060506020403" pitchFamily="18" charset="0"/>
              </a:rPr>
              <a:t>preferenced</a:t>
            </a:r>
            <a:r>
              <a:rPr lang="en-US" dirty="0" smtClean="0">
                <a:latin typeface="Adobe Garamond Pro" panose="02020502060506020403" pitchFamily="18" charset="0"/>
              </a:rPr>
              <a:t> pain control, the first step involves gentle dilation of the cervix. While holding the cervix with a </a:t>
            </a:r>
            <a:r>
              <a:rPr lang="en-US" dirty="0" err="1" smtClean="0">
                <a:latin typeface="Adobe Garamond Pro" panose="02020502060506020403" pitchFamily="18" charset="0"/>
              </a:rPr>
              <a:t>tenaculum</a:t>
            </a:r>
            <a:r>
              <a:rPr lang="en-US" dirty="0" smtClean="0">
                <a:latin typeface="Adobe Garamond Pro" panose="02020502060506020403" pitchFamily="18" charset="0"/>
              </a:rPr>
              <a:t>, a graduated, tapered dilator is gently inserted into the cervical </a:t>
            </a:r>
            <a:r>
              <a:rPr lang="en-US" dirty="0" err="1" smtClean="0">
                <a:latin typeface="Adobe Garamond Pro" panose="02020502060506020403" pitchFamily="18" charset="0"/>
              </a:rPr>
              <a:t>os</a:t>
            </a:r>
            <a:r>
              <a:rPr lang="en-US" dirty="0" smtClean="0">
                <a:latin typeface="Adobe Garamond Pro" panose="02020502060506020403" pitchFamily="18" charset="0"/>
              </a:rPr>
              <a:t>. This step may not always be necessary. For example, when early surgical abortion is performed following an unsuccessful medication abortion, the cervix may already be “ripened” by the effects of mifepristone and misoprostol.</a:t>
            </a:r>
          </a:p>
        </p:txBody>
      </p:sp>
    </p:spTree>
    <p:extLst>
      <p:ext uri="{BB962C8B-B14F-4D97-AF65-F5344CB8AC3E}">
        <p14:creationId xmlns:p14="http://schemas.microsoft.com/office/powerpoint/2010/main" val="37834077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defRPr/>
            </a:pPr>
            <a:r>
              <a:rPr lang="en-US"/>
              <a:t>PRCH © 2005</a:t>
            </a:r>
          </a:p>
        </p:txBody>
      </p:sp>
      <p:sp>
        <p:nvSpPr>
          <p:cNvPr id="175107" name="Rectangle 2"/>
          <p:cNvSpPr>
            <a:spLocks noGrp="1" noRot="1" noChangeAspect="1" noChangeArrowheads="1" noTextEdit="1"/>
          </p:cNvSpPr>
          <p:nvPr>
            <p:ph type="sldImg"/>
          </p:nvPr>
        </p:nvSpPr>
        <p:spPr>
          <a:solidFill>
            <a:srgbClr val="FFFFFF"/>
          </a:solidFill>
          <a:ln/>
        </p:spPr>
      </p:sp>
      <p:sp>
        <p:nvSpPr>
          <p:cNvPr id="175108" name="Rectangle 3"/>
          <p:cNvSpPr>
            <a:spLocks noGrp="1" noChangeArrowheads="1"/>
          </p:cNvSpPr>
          <p:nvPr>
            <p:ph type="body" idx="1"/>
          </p:nvPr>
        </p:nvSpPr>
        <p:spPr>
          <a:xfrm>
            <a:off x="1004889" y="4417404"/>
            <a:ext cx="5345112" cy="4181765"/>
          </a:xfrm>
          <a:solidFill>
            <a:srgbClr val="FFFFFF"/>
          </a:solidFill>
          <a:ln>
            <a:solidFill>
              <a:srgbClr val="000000"/>
            </a:solidFill>
          </a:ln>
        </p:spPr>
        <p:txBody>
          <a:bodyPr lIns="92302" tIns="46151" rIns="92302" bIns="46151"/>
          <a:lstStyle/>
          <a:p>
            <a:r>
              <a:rPr lang="en-US" dirty="0" smtClean="0">
                <a:latin typeface="Adobe Garamond Pro" panose="02020502060506020403" pitchFamily="18" charset="0"/>
              </a:rPr>
              <a:t>The cannula Is placed through the cervix into the uterus and advanced to the fundus. It is then attached to suction – either a syringe as</a:t>
            </a:r>
            <a:r>
              <a:rPr lang="en-US" baseline="0" dirty="0" smtClean="0">
                <a:latin typeface="Adobe Garamond Pro" panose="02020502060506020403" pitchFamily="18" charset="0"/>
              </a:rPr>
              <a:t> shown which provides manual vacuum aspiration, or an electric vacuum aspirator. </a:t>
            </a:r>
            <a:r>
              <a:rPr lang="en-US" dirty="0" smtClean="0">
                <a:latin typeface="Adobe Garamond Pro" panose="02020502060506020403" pitchFamily="18" charset="0"/>
              </a:rPr>
              <a:t>(The process of connecting the apparatus is not shown in the illustration.) </a:t>
            </a:r>
          </a:p>
          <a:p>
            <a:endParaRPr lang="en-US" dirty="0" smtClean="0">
              <a:latin typeface="Adobe Garamond Pro" panose="02020502060506020403" pitchFamily="18" charset="0"/>
            </a:endParaRPr>
          </a:p>
          <a:p>
            <a:r>
              <a:rPr lang="en-US" dirty="0" smtClean="0">
                <a:latin typeface="Adobe Garamond Pro" panose="02020502060506020403" pitchFamily="18" charset="0"/>
              </a:rPr>
              <a:t>At this point, you are ready to insert the cannula through the cervical </a:t>
            </a:r>
            <a:r>
              <a:rPr lang="en-US" dirty="0" err="1" smtClean="0">
                <a:latin typeface="Adobe Garamond Pro" panose="02020502060506020403" pitchFamily="18" charset="0"/>
              </a:rPr>
              <a:t>os</a:t>
            </a:r>
            <a:r>
              <a:rPr lang="en-US" dirty="0" smtClean="0">
                <a:latin typeface="Adobe Garamond Pro" panose="02020502060506020403" pitchFamily="18" charset="0"/>
              </a:rPr>
              <a:t>, advancing the tip towards the uterine fundus. </a:t>
            </a:r>
          </a:p>
        </p:txBody>
      </p:sp>
    </p:spTree>
    <p:extLst>
      <p:ext uri="{BB962C8B-B14F-4D97-AF65-F5344CB8AC3E}">
        <p14:creationId xmlns:p14="http://schemas.microsoft.com/office/powerpoint/2010/main" val="1558348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first time, the survey on which this report is based asked patients about their sexual orientation, and results showed that 94% of abortion patients identified as heterosexual or straight; 4% identified as bisexual, less than 1% as lesbian and 1% as “something else.” 12 of the 81 who answered affirmatively indicated “pansexual,” which was the only response provided by more than one respondent. Researchers and health care providers should be aware that unintended pregnancy and abortion are not limited to heterosexual women.</a:t>
            </a:r>
          </a:p>
          <a:p>
            <a:endParaRPr lang="en-US" dirty="0" smtClean="0"/>
          </a:p>
          <a:p>
            <a:endParaRPr lang="en-US" dirty="0" smtClean="0"/>
          </a:p>
          <a:p>
            <a:endParaRPr lang="en-US" dirty="0" smtClean="0"/>
          </a:p>
          <a:p>
            <a:r>
              <a:rPr lang="en-US" dirty="0" smtClean="0"/>
              <a:t>Source:  </a:t>
            </a:r>
            <a:r>
              <a:rPr lang="en-US" dirty="0" err="1" smtClean="0"/>
              <a:t>Jerman</a:t>
            </a:r>
            <a:r>
              <a:rPr lang="en-US" dirty="0" smtClean="0"/>
              <a:t> J, Jones RK and </a:t>
            </a:r>
            <a:r>
              <a:rPr lang="en-US" dirty="0" err="1" smtClean="0"/>
              <a:t>Onda</a:t>
            </a:r>
            <a:r>
              <a:rPr lang="en-US" dirty="0" smtClean="0"/>
              <a:t> T, Characteristics of U.S. Abortion Patients in 2014 and Changes Since 2008, New York: </a:t>
            </a:r>
            <a:r>
              <a:rPr lang="en-US" dirty="0" err="1" smtClean="0"/>
              <a:t>Guttmacher</a:t>
            </a:r>
            <a:r>
              <a:rPr lang="en-US" dirty="0" smtClean="0"/>
              <a:t> Institute, 2016.</a:t>
            </a:r>
            <a:endParaRPr lang="en-US" dirty="0"/>
          </a:p>
        </p:txBody>
      </p:sp>
      <p:sp>
        <p:nvSpPr>
          <p:cNvPr id="4" name="Slide Number Placeholder 3"/>
          <p:cNvSpPr>
            <a:spLocks noGrp="1"/>
          </p:cNvSpPr>
          <p:nvPr>
            <p:ph type="sldNum" sz="quarter" idx="10"/>
          </p:nvPr>
        </p:nvSpPr>
        <p:spPr/>
        <p:txBody>
          <a:bodyPr/>
          <a:lstStyle/>
          <a:p>
            <a:pPr>
              <a:defRPr/>
            </a:pPr>
            <a:fld id="{70A95BE2-AA22-4AA8-A216-FBEF5CAD2341}" type="slidenum">
              <a:rPr lang="en-US" smtClean="0"/>
              <a:pPr>
                <a:defRPr/>
              </a:pPr>
              <a:t>4</a:t>
            </a:fld>
            <a:endParaRPr lang="en-US" dirty="0"/>
          </a:p>
        </p:txBody>
      </p:sp>
    </p:spTree>
    <p:extLst>
      <p:ext uri="{BB962C8B-B14F-4D97-AF65-F5344CB8AC3E}">
        <p14:creationId xmlns:p14="http://schemas.microsoft.com/office/powerpoint/2010/main" val="2241818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defRPr/>
            </a:pPr>
            <a:r>
              <a:rPr lang="en-US"/>
              <a:t>PRCH © 2005</a:t>
            </a:r>
          </a:p>
        </p:txBody>
      </p:sp>
      <p:sp>
        <p:nvSpPr>
          <p:cNvPr id="176131" name="Rectangle 2"/>
          <p:cNvSpPr>
            <a:spLocks noGrp="1" noRot="1" noChangeAspect="1" noChangeArrowheads="1" noTextEdit="1"/>
          </p:cNvSpPr>
          <p:nvPr>
            <p:ph type="sldImg"/>
          </p:nvPr>
        </p:nvSpPr>
        <p:spPr>
          <a:solidFill>
            <a:srgbClr val="FFFFFF"/>
          </a:solidFill>
          <a:ln/>
        </p:spPr>
      </p:sp>
      <p:sp>
        <p:nvSpPr>
          <p:cNvPr id="176132" name="Rectangle 3"/>
          <p:cNvSpPr>
            <a:spLocks noGrp="1" noChangeArrowheads="1"/>
          </p:cNvSpPr>
          <p:nvPr>
            <p:ph type="body" idx="1"/>
          </p:nvPr>
        </p:nvSpPr>
        <p:spPr>
          <a:xfrm>
            <a:off x="917575" y="4417404"/>
            <a:ext cx="5278438" cy="4181765"/>
          </a:xfrm>
          <a:solidFill>
            <a:srgbClr val="FFFFFF"/>
          </a:solidFill>
          <a:ln>
            <a:solidFill>
              <a:srgbClr val="000000"/>
            </a:solidFill>
          </a:ln>
        </p:spPr>
        <p:txBody>
          <a:bodyPr lIns="92302" tIns="46151" rIns="92302" bIns="46151"/>
          <a:lstStyle/>
          <a:p>
            <a:r>
              <a:rPr lang="en-US" dirty="0" smtClean="0">
                <a:latin typeface="Adobe Garamond Pro" panose="02020502060506020403" pitchFamily="18" charset="0"/>
              </a:rPr>
              <a:t>Once the valves have been released to generate suction within the uterine cavity, gently move the cannula back and forth and rotate it. The combination of vacuum suction and cannula motion will evacuate the uterus.</a:t>
            </a:r>
          </a:p>
          <a:p>
            <a:endParaRPr lang="en-US" dirty="0" smtClean="0">
              <a:latin typeface="Adobe Garamond Pro" panose="02020502060506020403" pitchFamily="18" charset="0"/>
            </a:endParaRPr>
          </a:p>
          <a:p>
            <a:r>
              <a:rPr lang="en-US" dirty="0" smtClean="0">
                <a:latin typeface="Adobe Garamond Pro" panose="02020502060506020403" pitchFamily="18" charset="0"/>
              </a:rPr>
              <a:t>Evacuation is usually complete when you feel a gritty sensation as the cannula moves along the uterine wall and when no more tissue appears in the syringe. For later gestations (i.e., after 8 weeks), you may need to reload the syringe one or more times if the amount of tissue will fill more than one syringe. Be careful not to contaminate the tip of the cannula if multiple </a:t>
            </a:r>
            <a:r>
              <a:rPr lang="en-US" dirty="0" err="1" smtClean="0">
                <a:latin typeface="Adobe Garamond Pro" panose="02020502060506020403" pitchFamily="18" charset="0"/>
              </a:rPr>
              <a:t>reloadings</a:t>
            </a:r>
            <a:r>
              <a:rPr lang="en-US" dirty="0" smtClean="0">
                <a:latin typeface="Adobe Garamond Pro" panose="02020502060506020403" pitchFamily="18" charset="0"/>
              </a:rPr>
              <a:t> and reinsertions are required. You can avoid contamination by using the “no touch” technique or by attaching a new cannula with each repeat suctioning.</a:t>
            </a:r>
          </a:p>
        </p:txBody>
      </p:sp>
    </p:spTree>
    <p:extLst>
      <p:ext uri="{BB962C8B-B14F-4D97-AF65-F5344CB8AC3E}">
        <p14:creationId xmlns:p14="http://schemas.microsoft.com/office/powerpoint/2010/main" val="27476959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eaLnBrk="1" hangingPunct="1">
              <a:defRPr/>
            </a:pPr>
            <a:r>
              <a:rPr lang="en-US" dirty="0" smtClean="0">
                <a:cs typeface="+mn-cs"/>
              </a:rPr>
              <a:t>Many of the women that we counsel will present early enough in pregnancy to be eligible for either the medication or the surgical approach, so you</a:t>
            </a:r>
            <a:r>
              <a:rPr lang="ja-JP" altLang="en-US" dirty="0" smtClean="0">
                <a:latin typeface="Arial"/>
                <a:cs typeface="+mn-cs"/>
              </a:rPr>
              <a:t>’</a:t>
            </a:r>
            <a:r>
              <a:rPr lang="en-US" dirty="0" err="1" smtClean="0">
                <a:cs typeface="+mn-cs"/>
              </a:rPr>
              <a:t>ll</a:t>
            </a:r>
            <a:r>
              <a:rPr lang="en-US" dirty="0" smtClean="0">
                <a:cs typeface="+mn-cs"/>
              </a:rPr>
              <a:t> need to explain the pros and cons of both methods clearly in order to enable them to make an informed choice. Medication abortion is generally perceived as less invasive, an aspect that will appeal to some women. The duration of the procedure also differs. Early surgical abortion can usually take place in one visit. In contrast, medication abortion usually involves medications taken on two separate occasions, and completion of the abortion can take weeks, although the majority of women will abort within 24 hours of taking the second medication (misoprostol).</a:t>
            </a:r>
            <a:r>
              <a:rPr lang="en-US" baseline="30000" dirty="0" smtClean="0">
                <a:cs typeface="+mn-cs"/>
              </a:rPr>
              <a:t>1 </a:t>
            </a:r>
            <a:endParaRPr lang="en-US" dirty="0" smtClean="0">
              <a:cs typeface="+mn-cs"/>
            </a:endParaRPr>
          </a:p>
          <a:p>
            <a:pPr eaLnBrk="1" hangingPunct="1">
              <a:defRPr/>
            </a:pPr>
            <a:endParaRPr lang="en-US" dirty="0" smtClean="0">
              <a:cs typeface="+mn-cs"/>
            </a:endParaRPr>
          </a:p>
          <a:p>
            <a:pPr eaLnBrk="1" hangingPunct="1">
              <a:defRPr/>
            </a:pPr>
            <a:r>
              <a:rPr lang="en-US" dirty="0" smtClean="0">
                <a:cs typeface="+mn-cs"/>
              </a:rPr>
              <a:t>Medication abortion and surgical abortion can both be performed safely during early pregnancy. However, surgical abortion may not be offered before 6 (or, in some cases, 7 or 8) weeks</a:t>
            </a:r>
            <a:r>
              <a:rPr lang="ja-JP" altLang="en-US" dirty="0" smtClean="0">
                <a:latin typeface="Arial"/>
                <a:cs typeface="+mn-cs"/>
              </a:rPr>
              <a:t>’</a:t>
            </a:r>
            <a:r>
              <a:rPr lang="en-US" dirty="0" smtClean="0">
                <a:cs typeface="+mn-cs"/>
              </a:rPr>
              <a:t> gestation in some medical facilities.</a:t>
            </a:r>
            <a:r>
              <a:rPr lang="en-US" baseline="30000" dirty="0" smtClean="0">
                <a:cs typeface="+mn-cs"/>
              </a:rPr>
              <a:t>2</a:t>
            </a:r>
            <a:r>
              <a:rPr lang="en-US" dirty="0" smtClean="0">
                <a:cs typeface="+mn-cs"/>
              </a:rPr>
              <a:t> Some women may feel that because medication abortion involves using medications rather than undergoing a surgical procedure, it affords greater privacy. For other women, the fact that medication abortion can be associated with gastrointestinal (GI) symptoms and pain may be a deterrent. Additionally, in some situations it may be difficult for women to conceal the fact that they are experiencing the equivalent of a (medically induced) miscarriage at home. In these instances, a surgical abortion, because it is performed during a relatively brief office visit, may in fact be more private than a medication abortion.  </a:t>
            </a:r>
          </a:p>
          <a:p>
            <a:pPr eaLnBrk="1" hangingPunct="1">
              <a:defRPr/>
            </a:pPr>
            <a:endParaRPr lang="en-US" dirty="0" smtClean="0">
              <a:cs typeface="+mn-cs"/>
            </a:endParaRPr>
          </a:p>
          <a:p>
            <a:pPr eaLnBrk="1" hangingPunct="1">
              <a:defRPr/>
            </a:pPr>
            <a:r>
              <a:rPr lang="en-US" dirty="0" smtClean="0">
                <a:cs typeface="+mn-cs"/>
              </a:rPr>
              <a:t>Women who opt for medication abortion may see blood clots and perhaps a gestational sac—and need </a:t>
            </a:r>
            <a:br>
              <a:rPr lang="en-US" dirty="0" smtClean="0">
                <a:cs typeface="+mn-cs"/>
              </a:rPr>
            </a:br>
            <a:r>
              <a:rPr lang="en-US" dirty="0" smtClean="0">
                <a:cs typeface="+mn-cs"/>
              </a:rPr>
              <a:t>to be apprised of this possibility. An embryo is not typically visible until more than 8 weeks</a:t>
            </a:r>
            <a:r>
              <a:rPr lang="ja-JP" altLang="en-US" dirty="0" smtClean="0">
                <a:latin typeface="Arial"/>
                <a:cs typeface="+mn-cs"/>
              </a:rPr>
              <a:t>’</a:t>
            </a:r>
            <a:r>
              <a:rPr lang="en-US" dirty="0" smtClean="0">
                <a:cs typeface="+mn-cs"/>
              </a:rPr>
              <a:t> gestation.  </a:t>
            </a:r>
            <a:br>
              <a:rPr lang="en-US" dirty="0" smtClean="0">
                <a:cs typeface="+mn-cs"/>
              </a:rPr>
            </a:br>
            <a:r>
              <a:rPr lang="en-US" dirty="0" smtClean="0">
                <a:cs typeface="+mn-cs"/>
              </a:rPr>
              <a:t>Since women undergoing surgical abortion are not performing the abortion themselves, they are less </a:t>
            </a:r>
            <a:br>
              <a:rPr lang="en-US" dirty="0" smtClean="0">
                <a:cs typeface="+mn-cs"/>
              </a:rPr>
            </a:br>
            <a:r>
              <a:rPr lang="en-US" dirty="0" smtClean="0">
                <a:cs typeface="+mn-cs"/>
              </a:rPr>
              <a:t>likely to see a lot of blood and clots. Lastly, both procedures are associated with high rates of patient satisfaction, safety, and efficacy.</a:t>
            </a:r>
            <a:r>
              <a:rPr lang="en-US" baseline="30000" dirty="0" smtClean="0">
                <a:cs typeface="+mn-cs"/>
              </a:rPr>
              <a:t>3-5</a:t>
            </a:r>
            <a:r>
              <a:rPr lang="en-US" dirty="0" smtClean="0">
                <a:cs typeface="+mn-cs"/>
              </a:rPr>
              <a:t>  In roughly 5% of cases, women who choose medication abortion will </a:t>
            </a:r>
            <a:br>
              <a:rPr lang="en-US" dirty="0" smtClean="0">
                <a:cs typeface="+mn-cs"/>
              </a:rPr>
            </a:br>
            <a:r>
              <a:rPr lang="en-US" dirty="0" smtClean="0">
                <a:cs typeface="+mn-cs"/>
              </a:rPr>
              <a:t>still require surgical evacuation to complete the abortion.</a:t>
            </a:r>
            <a:r>
              <a:rPr lang="en-US" baseline="30000" dirty="0" smtClean="0">
                <a:cs typeface="+mn-cs"/>
              </a:rPr>
              <a:t>6</a:t>
            </a:r>
            <a:r>
              <a:rPr lang="en-US" dirty="0" smtClean="0">
                <a:cs typeface="+mn-cs"/>
              </a:rPr>
              <a:t> In contrast, the percentage of women requiring </a:t>
            </a:r>
            <a:br>
              <a:rPr lang="en-US" dirty="0" smtClean="0">
                <a:cs typeface="+mn-cs"/>
              </a:rPr>
            </a:br>
            <a:r>
              <a:rPr lang="en-US" dirty="0" smtClean="0">
                <a:cs typeface="+mn-cs"/>
              </a:rPr>
              <a:t>a </a:t>
            </a:r>
            <a:r>
              <a:rPr lang="en-US" dirty="0" err="1" smtClean="0">
                <a:cs typeface="+mn-cs"/>
              </a:rPr>
              <a:t>reaspiration</a:t>
            </a:r>
            <a:r>
              <a:rPr lang="en-US" dirty="0" smtClean="0">
                <a:cs typeface="+mn-cs"/>
              </a:rPr>
              <a:t> following an unsuccessful surgical abortion before 7 weeks</a:t>
            </a:r>
            <a:r>
              <a:rPr lang="ja-JP" altLang="en-US" dirty="0" smtClean="0">
                <a:latin typeface="Arial"/>
                <a:cs typeface="+mn-cs"/>
              </a:rPr>
              <a:t>’</a:t>
            </a:r>
            <a:r>
              <a:rPr lang="en-US" dirty="0" smtClean="0">
                <a:cs typeface="+mn-cs"/>
              </a:rPr>
              <a:t> gestation is about 1%.</a:t>
            </a:r>
            <a:r>
              <a:rPr lang="en-US" baseline="30000" dirty="0" smtClean="0">
                <a:cs typeface="+mn-cs"/>
              </a:rPr>
              <a:t>7</a:t>
            </a:r>
            <a:endParaRPr lang="en-US" sz="1000" dirty="0" smtClean="0">
              <a:cs typeface="+mn-cs"/>
            </a:endParaRPr>
          </a:p>
          <a:p>
            <a:pPr eaLnBrk="1" hangingPunct="1">
              <a:defRPr/>
            </a:pPr>
            <a:endParaRPr lang="en-US" sz="1000" dirty="0" smtClean="0">
              <a:cs typeface="+mn-cs"/>
            </a:endParaRPr>
          </a:p>
          <a:p>
            <a:pPr eaLnBrk="1" hangingPunct="1">
              <a:defRPr/>
            </a:pPr>
            <a:r>
              <a:rPr lang="en-US" sz="1000" dirty="0" smtClean="0">
                <a:cs typeface="+mn-cs"/>
              </a:rPr>
              <a:t>Refs:</a:t>
            </a:r>
          </a:p>
          <a:p>
            <a:pPr eaLnBrk="1" hangingPunct="1">
              <a:defRPr/>
            </a:pPr>
            <a:r>
              <a:rPr lang="en-US" sz="1000" baseline="30000" dirty="0" smtClean="0">
                <a:cs typeface="+mn-cs"/>
              </a:rPr>
              <a:t>1 </a:t>
            </a:r>
            <a:r>
              <a:rPr lang="en-US" sz="1000" dirty="0" smtClean="0">
                <a:cs typeface="+mn-cs"/>
              </a:rPr>
              <a:t>Spitz IM, </a:t>
            </a:r>
            <a:r>
              <a:rPr lang="en-US" sz="1000" dirty="0" err="1" smtClean="0">
                <a:cs typeface="+mn-cs"/>
              </a:rPr>
              <a:t>Bardin</a:t>
            </a:r>
            <a:r>
              <a:rPr lang="en-US" sz="1000" dirty="0" smtClean="0">
                <a:cs typeface="+mn-cs"/>
              </a:rPr>
              <a:t> CW, Benton L, Robbins A. Early pregnancy with mifepristone and misoprostol in the United States. </a:t>
            </a:r>
            <a:br>
              <a:rPr lang="en-US" sz="1000" dirty="0" smtClean="0">
                <a:cs typeface="+mn-cs"/>
              </a:rPr>
            </a:br>
            <a:r>
              <a:rPr lang="en-US" sz="1000" i="1" dirty="0" smtClean="0">
                <a:cs typeface="+mn-cs"/>
              </a:rPr>
              <a:t>N </a:t>
            </a:r>
            <a:r>
              <a:rPr lang="en-US" sz="1000" i="1" dirty="0" err="1" smtClean="0">
                <a:cs typeface="+mn-cs"/>
              </a:rPr>
              <a:t>Engl</a:t>
            </a:r>
            <a:r>
              <a:rPr lang="en-US" sz="1000" i="1" dirty="0" smtClean="0">
                <a:cs typeface="+mn-cs"/>
              </a:rPr>
              <a:t> J Med</a:t>
            </a:r>
            <a:r>
              <a:rPr lang="en-US" sz="1000" dirty="0" smtClean="0">
                <a:cs typeface="+mn-cs"/>
              </a:rPr>
              <a:t> 1998;338:1241-1247.</a:t>
            </a:r>
          </a:p>
          <a:p>
            <a:pPr eaLnBrk="1" hangingPunct="1">
              <a:defRPr/>
            </a:pPr>
            <a:r>
              <a:rPr lang="en-US" sz="1000" baseline="30000" dirty="0" smtClean="0">
                <a:cs typeface="+mn-cs"/>
              </a:rPr>
              <a:t>2 </a:t>
            </a:r>
            <a:r>
              <a:rPr lang="en-US" sz="1000" dirty="0" err="1" smtClean="0">
                <a:cs typeface="+mn-cs"/>
              </a:rPr>
              <a:t>Wiebe</a:t>
            </a:r>
            <a:r>
              <a:rPr lang="en-US" sz="1000" dirty="0" smtClean="0">
                <a:cs typeface="+mn-cs"/>
              </a:rPr>
              <a:t> ER. Choosing between surgical abortions and medication abortions induced with methotrexate and misoprostol. </a:t>
            </a:r>
            <a:r>
              <a:rPr lang="en-US" sz="1000" i="1" dirty="0" smtClean="0">
                <a:cs typeface="+mn-cs"/>
              </a:rPr>
              <a:t>Contraception</a:t>
            </a:r>
            <a:r>
              <a:rPr lang="en-US" sz="1000" dirty="0" smtClean="0">
                <a:cs typeface="+mn-cs"/>
              </a:rPr>
              <a:t> 1997;55:65-71.</a:t>
            </a:r>
          </a:p>
          <a:p>
            <a:pPr eaLnBrk="1" hangingPunct="1">
              <a:defRPr/>
            </a:pPr>
            <a:r>
              <a:rPr lang="en-US" sz="1000" baseline="30000" dirty="0" smtClean="0">
                <a:cs typeface="+mn-cs"/>
              </a:rPr>
              <a:t>3 </a:t>
            </a:r>
            <a:r>
              <a:rPr lang="en-US" sz="1000" dirty="0" err="1" smtClean="0">
                <a:cs typeface="+mn-cs"/>
              </a:rPr>
              <a:t>Winikoff</a:t>
            </a:r>
            <a:r>
              <a:rPr lang="en-US" sz="1000" dirty="0" smtClean="0">
                <a:cs typeface="+mn-cs"/>
              </a:rPr>
              <a:t> B, </a:t>
            </a:r>
            <a:r>
              <a:rPr lang="en-US" sz="1000" dirty="0" err="1" smtClean="0">
                <a:cs typeface="+mn-cs"/>
              </a:rPr>
              <a:t>Sivin</a:t>
            </a:r>
            <a:r>
              <a:rPr lang="en-US" sz="1000" dirty="0" smtClean="0">
                <a:cs typeface="+mn-cs"/>
              </a:rPr>
              <a:t> I, </a:t>
            </a:r>
            <a:r>
              <a:rPr lang="en-US" sz="1000" dirty="0" err="1" smtClean="0">
                <a:cs typeface="+mn-cs"/>
              </a:rPr>
              <a:t>Coyaji</a:t>
            </a:r>
            <a:r>
              <a:rPr lang="en-US" sz="1000" dirty="0" smtClean="0">
                <a:cs typeface="+mn-cs"/>
              </a:rPr>
              <a:t> KJ, et al. Safety, efficacy, and acceptability of medication abortion in China, Cuba, and India: </a:t>
            </a:r>
            <a:br>
              <a:rPr lang="en-US" sz="1000" dirty="0" smtClean="0">
                <a:cs typeface="+mn-cs"/>
              </a:rPr>
            </a:br>
            <a:r>
              <a:rPr lang="en-US" sz="1000" dirty="0" smtClean="0">
                <a:cs typeface="+mn-cs"/>
              </a:rPr>
              <a:t>a comparative trial of mifepristone-misoprostol versus surgical abortion. </a:t>
            </a:r>
            <a:r>
              <a:rPr lang="en-US" sz="1000" i="1" dirty="0" smtClean="0">
                <a:cs typeface="+mn-cs"/>
              </a:rPr>
              <a:t>Am J </a:t>
            </a:r>
            <a:r>
              <a:rPr lang="en-US" sz="1000" i="1" dirty="0" err="1" smtClean="0">
                <a:cs typeface="+mn-cs"/>
              </a:rPr>
              <a:t>Obstet</a:t>
            </a:r>
            <a:r>
              <a:rPr lang="en-US" sz="1000" i="1" dirty="0" smtClean="0">
                <a:cs typeface="+mn-cs"/>
              </a:rPr>
              <a:t> </a:t>
            </a:r>
            <a:r>
              <a:rPr lang="en-US" sz="1000" i="1" dirty="0" err="1" smtClean="0">
                <a:cs typeface="+mn-cs"/>
              </a:rPr>
              <a:t>Gynecol</a:t>
            </a:r>
            <a:r>
              <a:rPr lang="en-US" sz="1000" dirty="0" smtClean="0">
                <a:cs typeface="+mn-cs"/>
              </a:rPr>
              <a:t> 1997;176:431-437.</a:t>
            </a:r>
          </a:p>
          <a:p>
            <a:pPr eaLnBrk="1" hangingPunct="1">
              <a:defRPr/>
            </a:pPr>
            <a:r>
              <a:rPr lang="en-US" sz="1000" baseline="30000" dirty="0" smtClean="0">
                <a:cs typeface="+mn-cs"/>
              </a:rPr>
              <a:t>4 </a:t>
            </a:r>
            <a:r>
              <a:rPr lang="en-US" sz="1000" dirty="0" err="1" smtClean="0">
                <a:cs typeface="+mn-cs"/>
              </a:rPr>
              <a:t>Henshaw</a:t>
            </a:r>
            <a:r>
              <a:rPr lang="en-US" sz="1000" dirty="0" smtClean="0">
                <a:cs typeface="+mn-cs"/>
              </a:rPr>
              <a:t> RC, </a:t>
            </a:r>
            <a:r>
              <a:rPr lang="en-US" sz="1000" dirty="0" err="1" smtClean="0">
                <a:cs typeface="+mn-cs"/>
              </a:rPr>
              <a:t>Naji</a:t>
            </a:r>
            <a:r>
              <a:rPr lang="en-US" sz="1000" dirty="0" smtClean="0">
                <a:cs typeface="+mn-cs"/>
              </a:rPr>
              <a:t> SA, Russell IT, Templeton AA. Comparison of medication abortion with surgical vacuum aspiration: women</a:t>
            </a:r>
            <a:r>
              <a:rPr lang="ja-JP" altLang="en-US" sz="1000" dirty="0" smtClean="0">
                <a:latin typeface="Arial"/>
                <a:cs typeface="+mn-cs"/>
              </a:rPr>
              <a:t>’</a:t>
            </a:r>
            <a:r>
              <a:rPr lang="en-US" sz="1000" dirty="0" smtClean="0">
                <a:cs typeface="+mn-cs"/>
              </a:rPr>
              <a:t>s preferences and acceptability of treatment. </a:t>
            </a:r>
            <a:r>
              <a:rPr lang="en-US" sz="1000" i="1" dirty="0" smtClean="0">
                <a:cs typeface="+mn-cs"/>
              </a:rPr>
              <a:t>Br Med J</a:t>
            </a:r>
            <a:r>
              <a:rPr lang="en-US" sz="1000" dirty="0" smtClean="0">
                <a:cs typeface="+mn-cs"/>
              </a:rPr>
              <a:t> 1993;307:714-717.</a:t>
            </a:r>
          </a:p>
          <a:p>
            <a:pPr eaLnBrk="1" hangingPunct="1">
              <a:defRPr/>
            </a:pPr>
            <a:r>
              <a:rPr lang="en-US" sz="1000" baseline="30000" dirty="0" smtClean="0">
                <a:cs typeface="+mn-cs"/>
              </a:rPr>
              <a:t>5 </a:t>
            </a:r>
            <a:r>
              <a:rPr lang="en-US" sz="1000" dirty="0" smtClean="0">
                <a:cs typeface="+mn-cs"/>
              </a:rPr>
              <a:t>Lichtenberg ES, Grimes DA, Paul M. Abortion complications: prevention and management. In: Paul M, Lichtenberg ES, </a:t>
            </a:r>
            <a:r>
              <a:rPr lang="en-US" sz="1000" dirty="0" err="1" smtClean="0">
                <a:cs typeface="+mn-cs"/>
              </a:rPr>
              <a:t>Borgatta</a:t>
            </a:r>
            <a:r>
              <a:rPr lang="en-US" sz="1000" dirty="0" smtClean="0">
                <a:cs typeface="+mn-cs"/>
              </a:rPr>
              <a:t> L, Grimes DA, Stubblefield PG, eds. </a:t>
            </a:r>
            <a:r>
              <a:rPr lang="en-US" sz="1000" i="1" dirty="0" smtClean="0">
                <a:cs typeface="+mn-cs"/>
              </a:rPr>
              <a:t>A Clinician</a:t>
            </a:r>
            <a:r>
              <a:rPr lang="ja-JP" altLang="en-US" sz="1000" i="1" dirty="0" smtClean="0">
                <a:latin typeface="Arial"/>
                <a:cs typeface="+mn-cs"/>
              </a:rPr>
              <a:t>’</a:t>
            </a:r>
            <a:r>
              <a:rPr lang="en-US" sz="1000" i="1" dirty="0" smtClean="0">
                <a:cs typeface="+mn-cs"/>
              </a:rPr>
              <a:t>s Guide to Medical and Surgical Abortion</a:t>
            </a:r>
            <a:r>
              <a:rPr lang="en-US" sz="1000" dirty="0" smtClean="0">
                <a:cs typeface="+mn-cs"/>
              </a:rPr>
              <a:t>. New York, NY: Churchill Livingstone; 1999:197-216.</a:t>
            </a:r>
          </a:p>
          <a:p>
            <a:pPr eaLnBrk="1" hangingPunct="1">
              <a:defRPr/>
            </a:pPr>
            <a:r>
              <a:rPr lang="en-US" sz="1000" baseline="30000" dirty="0" smtClean="0">
                <a:cs typeface="+mn-cs"/>
              </a:rPr>
              <a:t>6 </a:t>
            </a:r>
            <a:r>
              <a:rPr lang="en-US" sz="1000" dirty="0" smtClean="0">
                <a:cs typeface="+mn-cs"/>
              </a:rPr>
              <a:t>Kahn JG, Becker BS, </a:t>
            </a:r>
            <a:r>
              <a:rPr lang="en-US" sz="1000" dirty="0" err="1" smtClean="0">
                <a:cs typeface="+mn-cs"/>
              </a:rPr>
              <a:t>MacIsaac</a:t>
            </a:r>
            <a:r>
              <a:rPr lang="en-US" sz="1000" dirty="0" smtClean="0">
                <a:cs typeface="+mn-cs"/>
              </a:rPr>
              <a:t> L, et al. The efficacy of medication abortion: a meta-analysis. </a:t>
            </a:r>
            <a:r>
              <a:rPr lang="en-US" sz="1000" i="1" dirty="0" smtClean="0">
                <a:cs typeface="+mn-cs"/>
              </a:rPr>
              <a:t>Contraception</a:t>
            </a:r>
            <a:r>
              <a:rPr lang="en-US" sz="1000" dirty="0" smtClean="0">
                <a:cs typeface="+mn-cs"/>
              </a:rPr>
              <a:t> 2000;</a:t>
            </a:r>
            <a:br>
              <a:rPr lang="en-US" sz="1000" dirty="0" smtClean="0">
                <a:cs typeface="+mn-cs"/>
              </a:rPr>
            </a:br>
            <a:r>
              <a:rPr lang="en-US" sz="1000" dirty="0" smtClean="0">
                <a:cs typeface="+mn-cs"/>
              </a:rPr>
              <a:t>61:29-40.</a:t>
            </a:r>
          </a:p>
          <a:p>
            <a:pPr eaLnBrk="1" hangingPunct="1">
              <a:defRPr/>
            </a:pPr>
            <a:r>
              <a:rPr lang="en-US" sz="1000" baseline="30000" dirty="0" smtClean="0">
                <a:cs typeface="+mn-cs"/>
              </a:rPr>
              <a:t>7 </a:t>
            </a:r>
            <a:r>
              <a:rPr lang="en-US" sz="1000" dirty="0" err="1" smtClean="0">
                <a:cs typeface="+mn-cs"/>
              </a:rPr>
              <a:t>MacIsaac</a:t>
            </a:r>
            <a:r>
              <a:rPr lang="en-US" sz="1000" dirty="0" smtClean="0">
                <a:cs typeface="+mn-cs"/>
              </a:rPr>
              <a:t> L, </a:t>
            </a:r>
            <a:r>
              <a:rPr lang="en-US" sz="1000" dirty="0" err="1" smtClean="0">
                <a:cs typeface="+mn-cs"/>
              </a:rPr>
              <a:t>Darney</a:t>
            </a:r>
            <a:r>
              <a:rPr lang="en-US" sz="1000" dirty="0" smtClean="0">
                <a:cs typeface="+mn-cs"/>
              </a:rPr>
              <a:t> P. Early surgical abortion: an alternative to and backup for medication abortion. </a:t>
            </a:r>
            <a:r>
              <a:rPr lang="en-US" sz="1000" i="1" dirty="0" smtClean="0">
                <a:cs typeface="+mn-cs"/>
              </a:rPr>
              <a:t>Am J </a:t>
            </a:r>
            <a:r>
              <a:rPr lang="en-US" sz="1000" i="1" dirty="0" err="1" smtClean="0">
                <a:cs typeface="+mn-cs"/>
              </a:rPr>
              <a:t>Obstet</a:t>
            </a:r>
            <a:r>
              <a:rPr lang="en-US" sz="1000" i="1" dirty="0" smtClean="0">
                <a:cs typeface="+mn-cs"/>
              </a:rPr>
              <a:t> </a:t>
            </a:r>
            <a:r>
              <a:rPr lang="en-US" sz="1000" i="1" dirty="0" err="1" smtClean="0">
                <a:cs typeface="+mn-cs"/>
              </a:rPr>
              <a:t>Gynecol</a:t>
            </a:r>
            <a:r>
              <a:rPr lang="en-US" sz="1000" dirty="0" smtClean="0">
                <a:cs typeface="+mn-cs"/>
              </a:rPr>
              <a:t> 2000;183(</a:t>
            </a:r>
            <a:r>
              <a:rPr lang="en-US" sz="1000" dirty="0" err="1" smtClean="0">
                <a:cs typeface="+mn-cs"/>
              </a:rPr>
              <a:t>suppl</a:t>
            </a:r>
            <a:r>
              <a:rPr lang="en-US" sz="1000" dirty="0" smtClean="0">
                <a:cs typeface="+mn-cs"/>
              </a:rPr>
              <a:t>):S76-S83.</a:t>
            </a:r>
          </a:p>
          <a:p>
            <a:endParaRPr lang="en-US" dirty="0"/>
          </a:p>
        </p:txBody>
      </p:sp>
      <p:sp>
        <p:nvSpPr>
          <p:cNvPr id="4" name="Slide Number Placeholder 3"/>
          <p:cNvSpPr>
            <a:spLocks noGrp="1"/>
          </p:cNvSpPr>
          <p:nvPr>
            <p:ph type="sldNum" sz="quarter" idx="10"/>
          </p:nvPr>
        </p:nvSpPr>
        <p:spPr/>
        <p:txBody>
          <a:bodyPr/>
          <a:lstStyle/>
          <a:p>
            <a:pPr>
              <a:defRPr/>
            </a:pPr>
            <a:fld id="{70A95BE2-AA22-4AA8-A216-FBEF5CAD2341}" type="slidenum">
              <a:rPr lang="en-US" smtClean="0"/>
              <a:pPr>
                <a:defRPr/>
              </a:pPr>
              <a:t>33</a:t>
            </a:fld>
            <a:endParaRPr lang="en-US" dirty="0"/>
          </a:p>
        </p:txBody>
      </p:sp>
    </p:spTree>
    <p:extLst>
      <p:ext uri="{BB962C8B-B14F-4D97-AF65-F5344CB8AC3E}">
        <p14:creationId xmlns:p14="http://schemas.microsoft.com/office/powerpoint/2010/main" val="38502942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comments here</a:t>
            </a:r>
            <a:endParaRPr lang="en-US" dirty="0"/>
          </a:p>
        </p:txBody>
      </p:sp>
      <p:sp>
        <p:nvSpPr>
          <p:cNvPr id="4" name="Slide Number Placeholder 3"/>
          <p:cNvSpPr>
            <a:spLocks noGrp="1"/>
          </p:cNvSpPr>
          <p:nvPr>
            <p:ph type="sldNum" sz="quarter" idx="10"/>
          </p:nvPr>
        </p:nvSpPr>
        <p:spPr/>
        <p:txBody>
          <a:bodyPr/>
          <a:lstStyle/>
          <a:p>
            <a:pPr>
              <a:defRPr/>
            </a:pPr>
            <a:fld id="{70A95BE2-AA22-4AA8-A216-FBEF5CAD2341}" type="slidenum">
              <a:rPr lang="en-US" smtClean="0"/>
              <a:pPr>
                <a:defRPr/>
              </a:pPr>
              <a:t>35</a:t>
            </a:fld>
            <a:endParaRPr lang="en-US" dirty="0"/>
          </a:p>
        </p:txBody>
      </p:sp>
    </p:spTree>
    <p:extLst>
      <p:ext uri="{BB962C8B-B14F-4D97-AF65-F5344CB8AC3E}">
        <p14:creationId xmlns:p14="http://schemas.microsoft.com/office/powerpoint/2010/main" val="10578666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Add comments here</a:t>
            </a:r>
          </a:p>
          <a:p>
            <a:endParaRPr lang="en-US" dirty="0"/>
          </a:p>
        </p:txBody>
      </p:sp>
      <p:sp>
        <p:nvSpPr>
          <p:cNvPr id="4" name="Slide Number Placeholder 3"/>
          <p:cNvSpPr>
            <a:spLocks noGrp="1"/>
          </p:cNvSpPr>
          <p:nvPr>
            <p:ph type="sldNum" sz="quarter" idx="10"/>
          </p:nvPr>
        </p:nvSpPr>
        <p:spPr/>
        <p:txBody>
          <a:bodyPr/>
          <a:lstStyle/>
          <a:p>
            <a:pPr>
              <a:defRPr/>
            </a:pPr>
            <a:fld id="{70A95BE2-AA22-4AA8-A216-FBEF5CAD2341}" type="slidenum">
              <a:rPr lang="en-US" smtClean="0"/>
              <a:pPr>
                <a:defRPr/>
              </a:pPr>
              <a:t>36</a:t>
            </a:fld>
            <a:endParaRPr lang="en-US" dirty="0"/>
          </a:p>
        </p:txBody>
      </p:sp>
    </p:spTree>
    <p:extLst>
      <p:ext uri="{BB962C8B-B14F-4D97-AF65-F5344CB8AC3E}">
        <p14:creationId xmlns:p14="http://schemas.microsoft.com/office/powerpoint/2010/main" val="35669938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0"/>
              </a:spcBef>
            </a:pPr>
            <a:r>
              <a:rPr lang="en-US" sz="1200" dirty="0" smtClean="0"/>
              <a:t>Privacy is also a major concern with the medical abortion method itself. Unlike a surgical abortion, medical abortions typically take place in the “privacy” of one’s home over several days that involve heavy cramping and bleeding (the equivalent of a medically induced miscarriage).  This process is not so easy to “hide” or conceal from others. When counseling your adolescent on the best method for them it’s important to discuss the privacy issues inherent with medical abortion.</a:t>
            </a:r>
            <a:r>
              <a:rPr lang="en-US" sz="1200" dirty="0" smtClean="0">
                <a:latin typeface="Arial" pitchFamily="34" charset="0"/>
              </a:rPr>
              <a:t> in some cases, a surgical abortion, because it is performed during a relatively brief office visit, may in fact be more private than a medication abortion. </a:t>
            </a:r>
          </a:p>
          <a:p>
            <a:endParaRPr lang="en-US" dirty="0"/>
          </a:p>
        </p:txBody>
      </p:sp>
      <p:sp>
        <p:nvSpPr>
          <p:cNvPr id="4" name="Slide Number Placeholder 3"/>
          <p:cNvSpPr>
            <a:spLocks noGrp="1"/>
          </p:cNvSpPr>
          <p:nvPr>
            <p:ph type="sldNum" sz="quarter" idx="10"/>
          </p:nvPr>
        </p:nvSpPr>
        <p:spPr/>
        <p:txBody>
          <a:bodyPr/>
          <a:lstStyle/>
          <a:p>
            <a:pPr>
              <a:defRPr/>
            </a:pPr>
            <a:fld id="{70A95BE2-AA22-4AA8-A216-FBEF5CAD2341}" type="slidenum">
              <a:rPr lang="en-US" smtClean="0"/>
              <a:pPr>
                <a:defRPr/>
              </a:pPr>
              <a:t>37</a:t>
            </a:fld>
            <a:endParaRPr lang="en-US" dirty="0"/>
          </a:p>
        </p:txBody>
      </p:sp>
    </p:spTree>
    <p:extLst>
      <p:ext uri="{BB962C8B-B14F-4D97-AF65-F5344CB8AC3E}">
        <p14:creationId xmlns:p14="http://schemas.microsoft.com/office/powerpoint/2010/main" val="20356698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Add comments here</a:t>
            </a:r>
          </a:p>
          <a:p>
            <a:endParaRPr lang="en-US" dirty="0"/>
          </a:p>
        </p:txBody>
      </p:sp>
      <p:sp>
        <p:nvSpPr>
          <p:cNvPr id="4" name="Slide Number Placeholder 3"/>
          <p:cNvSpPr>
            <a:spLocks noGrp="1"/>
          </p:cNvSpPr>
          <p:nvPr>
            <p:ph type="sldNum" sz="quarter" idx="10"/>
          </p:nvPr>
        </p:nvSpPr>
        <p:spPr/>
        <p:txBody>
          <a:bodyPr/>
          <a:lstStyle/>
          <a:p>
            <a:pPr>
              <a:defRPr/>
            </a:pPr>
            <a:fld id="{70A95BE2-AA22-4AA8-A216-FBEF5CAD2341}" type="slidenum">
              <a:rPr lang="en-US" smtClean="0"/>
              <a:pPr>
                <a:defRPr/>
              </a:pPr>
              <a:t>38</a:t>
            </a:fld>
            <a:endParaRPr lang="en-US" dirty="0"/>
          </a:p>
        </p:txBody>
      </p:sp>
    </p:spTree>
    <p:extLst>
      <p:ext uri="{BB962C8B-B14F-4D97-AF65-F5344CB8AC3E}">
        <p14:creationId xmlns:p14="http://schemas.microsoft.com/office/powerpoint/2010/main" val="25437159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aseline="0" dirty="0" smtClean="0"/>
              <a:t>Let’s consider abortion safety in perspective. This graph shows the risk of death per 100,000 women for abortion and term delivery, as well as for one of the most commonly used antibiotics, and common daily activities such as driving a car. IN fact you are more likely to be struck by lightening than to die from having an abortion.</a:t>
            </a:r>
          </a:p>
          <a:p>
            <a:endParaRPr lang="en-US" baseline="0" dirty="0" smtClean="0"/>
          </a:p>
          <a:p>
            <a:r>
              <a:rPr lang="en-US" baseline="0" dirty="0" smtClean="0"/>
              <a:t>Note that the mortality rate for abortions increase with increasing gestational age; though abortion is always safer than delivery. In the first trimester, the mortality rate for women having abortion in the first trimester is &lt;0.3/100,000 women</a:t>
            </a:r>
          </a:p>
          <a:p>
            <a:pPr marL="634607" lvl="1" indent="-173075">
              <a:buFont typeface="Arial"/>
              <a:buChar char="•"/>
            </a:pPr>
            <a:r>
              <a:rPr lang="en-US" baseline="0" dirty="0" smtClean="0"/>
              <a:t>≤8 weeks = 0.1</a:t>
            </a:r>
          </a:p>
          <a:p>
            <a:pPr marL="634607" lvl="1" indent="-173075">
              <a:buFont typeface="Arial"/>
              <a:buChar char="•"/>
            </a:pPr>
            <a:r>
              <a:rPr lang="en-US" baseline="0" dirty="0" smtClean="0"/>
              <a:t>9–10 </a:t>
            </a:r>
            <a:r>
              <a:rPr lang="en-US" baseline="0" dirty="0" err="1" smtClean="0"/>
              <a:t>wks</a:t>
            </a:r>
            <a:r>
              <a:rPr lang="en-US" baseline="0" dirty="0" smtClean="0"/>
              <a:t> = 0.2</a:t>
            </a:r>
          </a:p>
          <a:p>
            <a:pPr marL="634607" lvl="1" indent="-173075">
              <a:buFont typeface="Arial"/>
              <a:buChar char="•"/>
            </a:pPr>
            <a:r>
              <a:rPr lang="en-US" baseline="0" dirty="0" smtClean="0"/>
              <a:t>11–12 </a:t>
            </a:r>
            <a:r>
              <a:rPr lang="en-US" baseline="0" dirty="0" err="1" smtClean="0"/>
              <a:t>wks</a:t>
            </a:r>
            <a:r>
              <a:rPr lang="en-US" baseline="0" dirty="0" smtClean="0"/>
              <a:t> = 0.4</a:t>
            </a:r>
          </a:p>
          <a:p>
            <a:pPr marL="634607" lvl="1" indent="-173075">
              <a:buFont typeface="Arial"/>
              <a:buChar char="•"/>
            </a:pPr>
            <a:r>
              <a:rPr lang="en-US" baseline="0" dirty="0" smtClean="0"/>
              <a:t>13–15 </a:t>
            </a:r>
            <a:r>
              <a:rPr lang="en-US" baseline="0" dirty="0" err="1" smtClean="0"/>
              <a:t>wks</a:t>
            </a:r>
            <a:r>
              <a:rPr lang="en-US" baseline="0" dirty="0" smtClean="0"/>
              <a:t> = 1.7</a:t>
            </a:r>
          </a:p>
          <a:p>
            <a:pPr marL="634607" lvl="1" indent="-173075">
              <a:buFont typeface="Arial"/>
              <a:buChar char="•"/>
            </a:pPr>
            <a:r>
              <a:rPr lang="en-US" baseline="0" dirty="0" smtClean="0"/>
              <a:t>16–20 </a:t>
            </a:r>
            <a:r>
              <a:rPr lang="en-US" baseline="0" dirty="0" err="1" smtClean="0"/>
              <a:t>wks</a:t>
            </a:r>
            <a:r>
              <a:rPr lang="en-US" baseline="0" dirty="0" smtClean="0"/>
              <a:t> = 3.4</a:t>
            </a:r>
          </a:p>
          <a:p>
            <a:pPr marL="634607" lvl="1" indent="-173075">
              <a:buFont typeface="Arial"/>
              <a:buChar char="•"/>
            </a:pPr>
            <a:r>
              <a:rPr lang="en-US" baseline="0" dirty="0" smtClean="0"/>
              <a:t>≥21 </a:t>
            </a:r>
            <a:r>
              <a:rPr lang="en-US" baseline="0" dirty="0" err="1" smtClean="0"/>
              <a:t>wks</a:t>
            </a:r>
            <a:r>
              <a:rPr lang="en-US" baseline="0" dirty="0" smtClean="0"/>
              <a:t> = 8.9</a:t>
            </a:r>
          </a:p>
          <a:p>
            <a:endParaRPr lang="en-US" baseline="0" dirty="0" smtClean="0"/>
          </a:p>
          <a:p>
            <a:r>
              <a:rPr lang="en-US" baseline="0" dirty="0" smtClean="0"/>
              <a:t>PRESENTER NOTE: NYC is actually one of the safer cities in the United States to drive in, despite popular opinion. </a:t>
            </a:r>
            <a:r>
              <a:rPr lang="en-US" b="1" baseline="0" dirty="0" smtClean="0"/>
              <a:t>(feel free to update the chart with data from http://</a:t>
            </a:r>
            <a:r>
              <a:rPr lang="en-US" b="1" baseline="0" dirty="0" err="1" smtClean="0"/>
              <a:t>www.cdc.gov</a:t>
            </a:r>
            <a:r>
              <a:rPr lang="en-US" b="1" baseline="0" dirty="0" smtClean="0"/>
              <a:t>/</a:t>
            </a:r>
            <a:r>
              <a:rPr lang="en-US" b="1" baseline="0" dirty="0" err="1" smtClean="0"/>
              <a:t>motorvehiclesafety</a:t>
            </a:r>
            <a:r>
              <a:rPr lang="en-US" b="1" baseline="0" dirty="0" smtClean="0"/>
              <a:t>/local/b/includes/</a:t>
            </a:r>
            <a:r>
              <a:rPr lang="en-US" b="1" baseline="0" dirty="0" err="1" smtClean="0"/>
              <a:t>mvcfatalitiesmap</a:t>
            </a:r>
            <a:r>
              <a:rPr lang="en-US" b="1" baseline="0" dirty="0" smtClean="0"/>
              <a:t>/</a:t>
            </a:r>
            <a:r>
              <a:rPr lang="en-US" b="1" baseline="0" dirty="0" err="1" smtClean="0"/>
              <a:t>mvcfatalitiesmap.html</a:t>
            </a:r>
            <a:r>
              <a:rPr lang="en-US" b="1" baseline="0" dirty="0" smtClean="0"/>
              <a:t> for whatever city you are presenting near</a:t>
            </a:r>
            <a:r>
              <a:rPr lang="en-US" baseline="0" dirty="0" smtClean="0"/>
              <a:t>)</a:t>
            </a:r>
          </a:p>
          <a:p>
            <a:endParaRPr lang="en-US" baseline="0" dirty="0" smtClean="0"/>
          </a:p>
          <a:p>
            <a:r>
              <a:rPr lang="en-US" baseline="0" dirty="0" smtClean="0"/>
              <a:t>Source:</a:t>
            </a:r>
          </a:p>
          <a:p>
            <a:r>
              <a:rPr lang="en-US" dirty="0"/>
              <a:t>Bartlett LA, Berg CJ, Shulman HB, Zane SB, Green CA, Whitehead S, et al. Risk factors for legal induced abortion-related mortality in the United States. </a:t>
            </a:r>
            <a:r>
              <a:rPr lang="en-US" dirty="0" err="1"/>
              <a:t>Obstet</a:t>
            </a:r>
            <a:r>
              <a:rPr lang="en-US" dirty="0"/>
              <a:t> </a:t>
            </a:r>
            <a:r>
              <a:rPr lang="en-US" dirty="0" err="1"/>
              <a:t>Gynecol</a:t>
            </a:r>
            <a:r>
              <a:rPr lang="en-US" dirty="0"/>
              <a:t> 2004;103(4):729–37</a:t>
            </a:r>
            <a:endParaRPr lang="en-US" baseline="0" dirty="0" smtClean="0"/>
          </a:p>
        </p:txBody>
      </p:sp>
      <p:sp>
        <p:nvSpPr>
          <p:cNvPr id="4" name="Slide Number Placeholder 3"/>
          <p:cNvSpPr>
            <a:spLocks noGrp="1"/>
          </p:cNvSpPr>
          <p:nvPr>
            <p:ph type="sldNum" sz="quarter" idx="10"/>
          </p:nvPr>
        </p:nvSpPr>
        <p:spPr/>
        <p:txBody>
          <a:bodyPr/>
          <a:lstStyle/>
          <a:p>
            <a:fld id="{E1B2A1BE-5A6E-4194-B082-7F84297619A2}" type="slidenum">
              <a:rPr lang="en-US" smtClean="0"/>
              <a:pPr/>
              <a:t>39</a:t>
            </a:fld>
            <a:endParaRPr lang="en-US"/>
          </a:p>
        </p:txBody>
      </p:sp>
    </p:spTree>
    <p:extLst>
      <p:ext uri="{BB962C8B-B14F-4D97-AF65-F5344CB8AC3E}">
        <p14:creationId xmlns:p14="http://schemas.microsoft.com/office/powerpoint/2010/main" val="15749540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A95BE2-AA22-4AA8-A216-FBEF5CAD2341}" type="slidenum">
              <a:rPr lang="en-US" smtClean="0"/>
              <a:pPr>
                <a:defRPr/>
              </a:pPr>
              <a:t>40</a:t>
            </a:fld>
            <a:endParaRPr lang="en-US" dirty="0"/>
          </a:p>
        </p:txBody>
      </p:sp>
    </p:spTree>
    <p:extLst>
      <p:ext uri="{BB962C8B-B14F-4D97-AF65-F5344CB8AC3E}">
        <p14:creationId xmlns:p14="http://schemas.microsoft.com/office/powerpoint/2010/main" val="39939903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Of</a:t>
            </a:r>
            <a:r>
              <a:rPr lang="en-US" baseline="0" dirty="0" smtClean="0"/>
              <a:t> the three pregnancy options, abortion is the one for which people tends to have the largest number of myths and misconceptions. </a:t>
            </a:r>
          </a:p>
          <a:p>
            <a:r>
              <a:rPr lang="en-US" baseline="0" dirty="0" smtClean="0"/>
              <a:t> </a:t>
            </a:r>
          </a:p>
          <a:p>
            <a:r>
              <a:rPr lang="en-US" baseline="0" dirty="0" smtClean="0"/>
              <a:t>So let’s address a few of these that you might encounter when providing options counseling.</a:t>
            </a:r>
          </a:p>
          <a:p>
            <a:endParaRPr lang="en-US" baseline="0" dirty="0" smtClean="0"/>
          </a:p>
          <a:p>
            <a:r>
              <a:rPr lang="en-US" baseline="0" dirty="0" smtClean="0"/>
              <a:t>People often believe that abortion increases the risk of breast cancer. However a number of studies and consensus statements from the National Cancer Institute refute this claim. </a:t>
            </a:r>
            <a:r>
              <a:rPr lang="en-US" dirty="0"/>
              <a:t>A summary of their findings can be found on the </a:t>
            </a:r>
            <a:r>
              <a:rPr lang="en-US" dirty="0">
                <a:hlinkClick r:id="rId3"/>
              </a:rPr>
              <a:t>American Cancer Society website.</a:t>
            </a:r>
            <a:endParaRPr lang="en-US" dirty="0"/>
          </a:p>
          <a:p>
            <a:endParaRPr lang="en-US" dirty="0"/>
          </a:p>
          <a:p>
            <a:r>
              <a:rPr lang="en-US" dirty="0"/>
              <a:t>There have also been a number of studies that reports that women who have abortions struggle with emotional problems afterwards—there is even a phrase that has been coined around this issue “post-abortion syndrome.” However the truth is that well conducted studies have found no increased risk of mental health issues after abortion. In fact, the most reliable indicator of whether a woman will experience feelings of distress after an abortion is her emotional stability before the abortion. Women indicate that the most common feeling after the completion of an abortion is relief. While some women also experience a sense of loss, sadness, or grief, having an abortion is not associated with long-term psychological distress.</a:t>
            </a:r>
          </a:p>
          <a:p>
            <a:endParaRPr lang="en-US" dirty="0"/>
          </a:p>
          <a:p>
            <a:pPr marL="0" lvl="1" defTabSz="923065" eaLnBrk="1" fontAlgn="auto" hangingPunct="1">
              <a:spcBef>
                <a:spcPts val="0"/>
              </a:spcBef>
              <a:spcAft>
                <a:spcPts val="0"/>
              </a:spcAft>
              <a:defRPr/>
            </a:pPr>
            <a:r>
              <a:rPr lang="en-US" dirty="0"/>
              <a:t>Women also report concerns about pregnancy after abortion. However the most well-conducted studies looking at this concern have not found </a:t>
            </a:r>
            <a:r>
              <a:rPr lang="en-US" sz="2000" dirty="0"/>
              <a:t>any link between abortion and infertility, ectopic pregnancies, miscarriage, or preterm birth. Having an abortion will not prevent a woman from having a healthy pregnancy when she is ready.</a:t>
            </a:r>
          </a:p>
          <a:p>
            <a:endParaRPr lang="en-US" dirty="0"/>
          </a:p>
          <a:p>
            <a:r>
              <a:rPr lang="en-US" dirty="0"/>
              <a:t>The issue of abortion safety is also frequently mentioned, and we will look at this in a bit more detail in the following slide. However the short answer to this myth is that abortion is incredibly safe—it is more than 10 times safer than childbirth, and safer than driving in every city in the United States.</a:t>
            </a:r>
          </a:p>
          <a:p>
            <a:endParaRPr lang="en-US" dirty="0" smtClean="0"/>
          </a:p>
          <a:p>
            <a:r>
              <a:rPr lang="en-US" dirty="0" smtClean="0"/>
              <a:t>Sources</a:t>
            </a:r>
          </a:p>
          <a:p>
            <a:pPr marL="173075" indent="-173075">
              <a:buFont typeface="Arial"/>
              <a:buChar char="•"/>
            </a:pPr>
            <a:r>
              <a:rPr lang="en-US" dirty="0" err="1"/>
              <a:t>Melbye</a:t>
            </a:r>
            <a:r>
              <a:rPr lang="en-US" dirty="0"/>
              <a:t> M, </a:t>
            </a:r>
            <a:r>
              <a:rPr lang="en-US" dirty="0" err="1"/>
              <a:t>Wohlfahrt</a:t>
            </a:r>
            <a:r>
              <a:rPr lang="en-US" dirty="0"/>
              <a:t> J, Olsen JH, Frisch M, </a:t>
            </a:r>
            <a:r>
              <a:rPr lang="en-US" dirty="0" err="1"/>
              <a:t>Westergaard</a:t>
            </a:r>
            <a:r>
              <a:rPr lang="en-US" dirty="0"/>
              <a:t> T, </a:t>
            </a:r>
            <a:r>
              <a:rPr lang="en-US" dirty="0" err="1"/>
              <a:t>Helweg</a:t>
            </a:r>
            <a:r>
              <a:rPr lang="en-US" dirty="0"/>
              <a:t>-Larsen K, et al. Induced abortion and the risk of breast cancer. N </a:t>
            </a:r>
            <a:r>
              <a:rPr lang="en-US" dirty="0" err="1"/>
              <a:t>Engl</a:t>
            </a:r>
            <a:r>
              <a:rPr lang="en-US" dirty="0"/>
              <a:t> J Med 1997;336(2):81–5.</a:t>
            </a:r>
          </a:p>
          <a:p>
            <a:pPr marL="173075" indent="-173075">
              <a:buFont typeface="Arial"/>
              <a:buChar char="•"/>
            </a:pPr>
            <a:r>
              <a:rPr lang="en-US" dirty="0" err="1"/>
              <a:t>Kalish</a:t>
            </a:r>
            <a:r>
              <a:rPr lang="en-US" dirty="0"/>
              <a:t> RB, </a:t>
            </a:r>
            <a:r>
              <a:rPr lang="en-US" dirty="0" err="1"/>
              <a:t>Chasen</a:t>
            </a:r>
            <a:r>
              <a:rPr lang="en-US" dirty="0"/>
              <a:t> ST, </a:t>
            </a:r>
            <a:r>
              <a:rPr lang="en-US" dirty="0" err="1"/>
              <a:t>Rosenzweig</a:t>
            </a:r>
            <a:r>
              <a:rPr lang="en-US" dirty="0"/>
              <a:t> LB, </a:t>
            </a:r>
            <a:r>
              <a:rPr lang="en-US" dirty="0" err="1"/>
              <a:t>Rashbaum</a:t>
            </a:r>
            <a:r>
              <a:rPr lang="en-US" dirty="0"/>
              <a:t> WK, </a:t>
            </a:r>
            <a:r>
              <a:rPr lang="en-US" dirty="0" err="1"/>
              <a:t>Chervenak</a:t>
            </a:r>
            <a:r>
              <a:rPr lang="en-US" dirty="0"/>
              <a:t> FA. Impact of </a:t>
            </a:r>
            <a:r>
              <a:rPr lang="en-US" dirty="0" err="1"/>
              <a:t>midtrimester</a:t>
            </a:r>
            <a:r>
              <a:rPr lang="en-US" dirty="0"/>
              <a:t> dilation and evacuation on subsequent pregnancy outcome. Am J </a:t>
            </a:r>
            <a:r>
              <a:rPr lang="en-US" dirty="0" err="1"/>
              <a:t>Obstet</a:t>
            </a:r>
            <a:r>
              <a:rPr lang="en-US" dirty="0"/>
              <a:t> </a:t>
            </a:r>
            <a:r>
              <a:rPr lang="en-US" dirty="0" err="1"/>
              <a:t>Gynecol</a:t>
            </a:r>
            <a:r>
              <a:rPr lang="en-US" dirty="0"/>
              <a:t> 2002;187(4):882–5.</a:t>
            </a:r>
          </a:p>
          <a:p>
            <a:pPr marL="173075" indent="-173075">
              <a:buFont typeface="Arial"/>
              <a:buChar char="•"/>
            </a:pPr>
            <a:r>
              <a:rPr lang="en-US" dirty="0"/>
              <a:t>Jackson JE, </a:t>
            </a:r>
            <a:r>
              <a:rPr lang="en-US" dirty="0" err="1"/>
              <a:t>Grobman</a:t>
            </a:r>
            <a:r>
              <a:rPr lang="en-US" dirty="0"/>
              <a:t> WA, Haney E, </a:t>
            </a:r>
            <a:r>
              <a:rPr lang="en-US" dirty="0" err="1"/>
              <a:t>Casele</a:t>
            </a:r>
            <a:r>
              <a:rPr lang="en-US" dirty="0"/>
              <a:t> H. Mid-trimester dilation and evacuation with </a:t>
            </a:r>
            <a:r>
              <a:rPr lang="en-US" dirty="0" err="1"/>
              <a:t>laminaria</a:t>
            </a:r>
            <a:r>
              <a:rPr lang="en-US" dirty="0"/>
              <a:t> does not increase the risk for severe subsequent pregnancy complications. </a:t>
            </a:r>
            <a:r>
              <a:rPr lang="en-US" dirty="0" err="1"/>
              <a:t>Int</a:t>
            </a:r>
            <a:r>
              <a:rPr lang="en-US" dirty="0"/>
              <a:t> J </a:t>
            </a:r>
            <a:r>
              <a:rPr lang="en-US" dirty="0" err="1"/>
              <a:t>Gynaecol</a:t>
            </a:r>
            <a:r>
              <a:rPr lang="en-US" dirty="0"/>
              <a:t> </a:t>
            </a:r>
            <a:r>
              <a:rPr lang="en-US" dirty="0" err="1"/>
              <a:t>Obstet</a:t>
            </a:r>
            <a:r>
              <a:rPr lang="en-US" dirty="0"/>
              <a:t> 2007;96(1):12–5.</a:t>
            </a:r>
          </a:p>
          <a:p>
            <a:pPr marL="173075" indent="-173075">
              <a:buFont typeface="Arial"/>
              <a:buChar char="•"/>
            </a:pPr>
            <a:r>
              <a:rPr lang="en-US" dirty="0"/>
              <a:t>Steinberg JR, Russo NF. Evaluating research on abortion and mental health. Contraception 2009;80(6):500–3.</a:t>
            </a:r>
          </a:p>
        </p:txBody>
      </p:sp>
      <p:sp>
        <p:nvSpPr>
          <p:cNvPr id="4" name="Slide Number Placeholder 3"/>
          <p:cNvSpPr>
            <a:spLocks noGrp="1"/>
          </p:cNvSpPr>
          <p:nvPr>
            <p:ph type="sldNum" sz="quarter" idx="10"/>
          </p:nvPr>
        </p:nvSpPr>
        <p:spPr/>
        <p:txBody>
          <a:bodyPr/>
          <a:lstStyle/>
          <a:p>
            <a:fld id="{E1B2A1BE-5A6E-4194-B082-7F84297619A2}" type="slidenum">
              <a:rPr lang="en-US" smtClean="0"/>
              <a:pPr/>
              <a:t>41</a:t>
            </a:fld>
            <a:endParaRPr lang="en-US"/>
          </a:p>
        </p:txBody>
      </p:sp>
    </p:spTree>
    <p:extLst>
      <p:ext uri="{BB962C8B-B14F-4D97-AF65-F5344CB8AC3E}">
        <p14:creationId xmlns:p14="http://schemas.microsoft.com/office/powerpoint/2010/main" val="13502275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err="1" smtClean="0"/>
              <a:t>Int</a:t>
            </a:r>
            <a:r>
              <a:rPr lang="en-US" dirty="0" smtClean="0"/>
              <a:t> J </a:t>
            </a:r>
            <a:r>
              <a:rPr lang="en-US" dirty="0" err="1" smtClean="0"/>
              <a:t>Gynaecol</a:t>
            </a:r>
            <a:r>
              <a:rPr lang="en-US" dirty="0" smtClean="0"/>
              <a:t> Obstet. 2014 Jul;126(1):1-7. </a:t>
            </a:r>
            <a:r>
              <a:rPr lang="en-US" dirty="0" err="1" smtClean="0"/>
              <a:t>doi</a:t>
            </a:r>
            <a:r>
              <a:rPr lang="en-US" dirty="0" smtClean="0"/>
              <a:t>: 10.1016/j.ijgo.2013.07.034. </a:t>
            </a:r>
            <a:r>
              <a:rPr lang="en-US" dirty="0" err="1" smtClean="0"/>
              <a:t>Epub</a:t>
            </a:r>
            <a:r>
              <a:rPr lang="en-US" dirty="0" smtClean="0"/>
              <a:t> 2013 Oct 31.</a:t>
            </a:r>
          </a:p>
          <a:p>
            <a:r>
              <a:rPr lang="en-US" dirty="0" smtClean="0"/>
              <a:t>Abortion care for adolescent and young women.</a:t>
            </a:r>
          </a:p>
          <a:p>
            <a:r>
              <a:rPr lang="en-US" dirty="0" smtClean="0"/>
              <a:t>Renner RM1, de Guzman A2, Brahmi D3.</a:t>
            </a:r>
          </a:p>
          <a:p>
            <a:r>
              <a:rPr lang="en-US" dirty="0" smtClean="0"/>
              <a:t>BACKGROUND:</a:t>
            </a:r>
          </a:p>
          <a:p>
            <a:r>
              <a:rPr lang="en-US" dirty="0" smtClean="0"/>
              <a:t>Unintended pregnancy among adolescents (10-19years) and young women (20-24years) is a global public health problem. Adolescents face challenges in accessing safe abortion care.</a:t>
            </a:r>
          </a:p>
          <a:p>
            <a:r>
              <a:rPr lang="en-US" dirty="0" smtClean="0"/>
              <a:t>OBJECTIVE:</a:t>
            </a:r>
          </a:p>
          <a:p>
            <a:r>
              <a:rPr lang="en-US" dirty="0" smtClean="0"/>
              <a:t>To determine, via a systematic data review, whether abortion care for adolescent and young women differs clinically from that for older women.</a:t>
            </a:r>
          </a:p>
          <a:p>
            <a:r>
              <a:rPr lang="en-US" dirty="0" smtClean="0"/>
              <a:t>METHODS:</a:t>
            </a:r>
          </a:p>
          <a:p>
            <a:r>
              <a:rPr lang="en-US" dirty="0" smtClean="0"/>
              <a:t>In a comprehensive data review, the Cochrane Central Register of Controlled Trials, MEDLINE, and POPLINE databases were searched from the earliest data entered until November 2012. Randomized controlled trials and observational studies comparing effectiveness, safety, acceptability, and long-term </a:t>
            </a:r>
            <a:r>
              <a:rPr lang="en-US" dirty="0" err="1" smtClean="0"/>
              <a:t>sequelae</a:t>
            </a:r>
            <a:r>
              <a:rPr lang="en-US" dirty="0" smtClean="0"/>
              <a:t> of abortion care between adolescent/young women and older women were identified. Two reviewers independently extracted data, and the Cochrane guidelines and Newcastle-Ottawa Scale were used for quality assessment.</a:t>
            </a:r>
          </a:p>
          <a:p>
            <a:r>
              <a:rPr lang="en-US" dirty="0" smtClean="0"/>
              <a:t>RESULTS:</a:t>
            </a:r>
          </a:p>
          <a:p>
            <a:r>
              <a:rPr lang="en-US" dirty="0" smtClean="0"/>
              <a:t>In total, there were 25 studies including 346 000 women undergoing first- and second-trimester medical abortion, vacuum aspiration, or dilation and evacuation. Effectiveness and overall complications were similar among age groups. However, younger women had an increased risk for cervical laceration and a decreased risk of uterine perforation and mortality. Satisfaction and long-term depression were similar between age groups. Except for less uptake of intrauterine devices among adolescents, age did not affect post-abortion contraception.</a:t>
            </a:r>
          </a:p>
          <a:p>
            <a:r>
              <a:rPr lang="en-US" dirty="0" smtClean="0"/>
              <a:t>CONCLUSIONS:</a:t>
            </a:r>
          </a:p>
          <a:p>
            <a:r>
              <a:rPr lang="en-US" dirty="0" smtClean="0"/>
              <a:t>Evidence from various healthcare systems indicates that abortion is safe and efficacious among adolescent and young women. Clinical services should promote access to safe abortion for adolescents.</a:t>
            </a:r>
          </a:p>
          <a:p>
            <a:endParaRPr lang="en-US" dirty="0" smtClean="0"/>
          </a:p>
          <a:p>
            <a:endParaRPr lang="en-US" dirty="0" smtClean="0"/>
          </a:p>
          <a:p>
            <a:r>
              <a:rPr lang="en-US" dirty="0" smtClean="0"/>
              <a:t>Mifepristone abortion in minors. R Phelps.</a:t>
            </a:r>
          </a:p>
          <a:p>
            <a:endParaRPr lang="en-US" dirty="0" smtClean="0"/>
          </a:p>
          <a:p>
            <a:r>
              <a:rPr lang="en-US" dirty="0" smtClean="0"/>
              <a:t>Adolescents 14- to 17-years-old, with pregnancies &lt; or =56 days gestation, and seeking abortion services with parental consent from at least one parent were enrolled. Mifepristone (200 mg) was administered, followed 2 days later by 800 </a:t>
            </a:r>
            <a:r>
              <a:rPr lang="en-US" dirty="0" err="1" smtClean="0"/>
              <a:t>microg</a:t>
            </a:r>
            <a:r>
              <a:rPr lang="en-US" dirty="0" smtClean="0"/>
              <a:t> of misoprostol administered vaginally. Follow-up visit occurred on Day 4-8 to confirm abortion completion. Questionnaires regarding acceptability of the procedure as well as emotional coping were administered at the initial visit, at the follow-up visit, and by phone at 4 weeks </a:t>
            </a:r>
            <a:r>
              <a:rPr lang="en-US" dirty="0" err="1" smtClean="0"/>
              <a:t>postabortion</a:t>
            </a:r>
            <a:r>
              <a:rPr lang="en-US" dirty="0" smtClean="0"/>
              <a:t>. All 28 adolescents had complete medical abortions without complications or surgical intervention, and five minors did not require misoprostol. At the Day 4-8 follow-up visit, 75% of teens found the procedure acceptable, and that increased to 96% by the 4-week visit. Although 57% reported stress and 43% reported fear initially, by 4 weeks </a:t>
            </a:r>
            <a:r>
              <a:rPr lang="en-US" dirty="0" err="1" smtClean="0"/>
              <a:t>postabortion</a:t>
            </a:r>
            <a:r>
              <a:rPr lang="en-US" dirty="0" smtClean="0"/>
              <a:t> only 21% of the teens reported stress, and 8% were still experiencing fear. In addition, the minors' satisfaction with their abortion decision increased from 43% to 79% by 4 weeks </a:t>
            </a:r>
            <a:r>
              <a:rPr lang="en-US" dirty="0" err="1" smtClean="0"/>
              <a:t>postabortion</a:t>
            </a:r>
            <a:r>
              <a:rPr lang="en-US" dirty="0" smtClean="0"/>
              <a:t>. Medical abortion with mifepristone and misoprostol was highly effective and well tolerated, physically and emotionally, by adolescents in our sample. A larger clinical trial is needed to generalize these findings to other adolescent populations seeking medical abortion services.</a:t>
            </a:r>
          </a:p>
          <a:p>
            <a:endParaRPr lang="en-US" dirty="0" smtClean="0"/>
          </a:p>
          <a:p>
            <a:r>
              <a:rPr lang="en-US" dirty="0" smtClean="0"/>
              <a:t>During 2000-6, 3024 adolescents and 24,006 adults underwent at least one medical abortion. The rate of chlamydia infections was higher in the adolescent cohort (5.7% v 3.7%, P &lt; 0.001). The incidence of adverse events among adolescents was similar or lower than that among the adults. The risks of </a:t>
            </a:r>
            <a:r>
              <a:rPr lang="en-US" dirty="0" err="1" smtClean="0"/>
              <a:t>haemorrhage</a:t>
            </a:r>
            <a:r>
              <a:rPr lang="en-US" dirty="0" smtClean="0"/>
              <a:t> (adjusted odds ratio 0.87, 95% confidence interval 0.77 to 0.99), incomplete abortion (0.69, 0.59 to 0.82), and surgical evacuation (0.78, 0.67 to 0.90) were lower in the adolescent cohort. In subgroup analysis of </a:t>
            </a:r>
            <a:r>
              <a:rPr lang="en-US" dirty="0" err="1" smtClean="0"/>
              <a:t>primigravid</a:t>
            </a:r>
            <a:r>
              <a:rPr lang="en-US" dirty="0" smtClean="0"/>
              <a:t> women, the risks of incomplete abortion (0.68, 0.56 to 0.81) and surgical evacuation (0.75, 0.64 to 0.88) were lower in the adolescent cohort. In logistic regression, duration of gestation was the most important risk factor for infection, incomplete abortion, and surgical evacuation. The incidence of adverse events among adolescents was similar or lower than that among the adults. Comparison of rates of adverse events in adolescent and adult women undergoing medical abortion: population register based study.</a:t>
            </a:r>
          </a:p>
          <a:p>
            <a:r>
              <a:rPr lang="en-US" dirty="0" smtClean="0"/>
              <a:t>Comparison of rates of adverse events in adolescent and adult women undergoing medical abortion: population register based study.</a:t>
            </a:r>
          </a:p>
          <a:p>
            <a:r>
              <a:rPr lang="en-US" dirty="0" err="1" smtClean="0"/>
              <a:t>Niinimäki</a:t>
            </a:r>
            <a:r>
              <a:rPr lang="en-US" dirty="0" smtClean="0"/>
              <a:t> M1, </a:t>
            </a:r>
            <a:r>
              <a:rPr lang="en-US" dirty="0" err="1" smtClean="0"/>
              <a:t>Suhonen</a:t>
            </a:r>
            <a:r>
              <a:rPr lang="en-US" dirty="0" smtClean="0"/>
              <a:t> S, </a:t>
            </a:r>
            <a:r>
              <a:rPr lang="en-US" dirty="0" err="1" smtClean="0"/>
              <a:t>Mentula</a:t>
            </a:r>
            <a:r>
              <a:rPr lang="en-US" dirty="0" smtClean="0"/>
              <a:t> M, </a:t>
            </a:r>
            <a:r>
              <a:rPr lang="en-US" dirty="0" err="1" smtClean="0"/>
              <a:t>Hemminki</a:t>
            </a:r>
            <a:r>
              <a:rPr lang="en-US" dirty="0" smtClean="0"/>
              <a:t> E, </a:t>
            </a:r>
            <a:r>
              <a:rPr lang="en-US" dirty="0" err="1" smtClean="0"/>
              <a:t>Heikinheimo</a:t>
            </a:r>
            <a:r>
              <a:rPr lang="en-US" dirty="0" smtClean="0"/>
              <a:t> O, </a:t>
            </a:r>
            <a:r>
              <a:rPr lang="en-US" dirty="0" err="1" smtClean="0"/>
              <a:t>Gissler</a:t>
            </a:r>
            <a:r>
              <a:rPr lang="en-US" dirty="0" smtClean="0"/>
              <a:t> M.</a:t>
            </a:r>
          </a:p>
          <a:p>
            <a:r>
              <a:rPr lang="en-US" dirty="0" smtClean="0"/>
              <a:t>Author information</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0A95BE2-AA22-4AA8-A216-FBEF5CAD2341}" type="slidenum">
              <a:rPr lang="en-US" smtClean="0"/>
              <a:pPr>
                <a:defRPr/>
              </a:pPr>
              <a:t>42</a:t>
            </a:fld>
            <a:endParaRPr lang="en-US" dirty="0"/>
          </a:p>
        </p:txBody>
      </p:sp>
    </p:spTree>
    <p:extLst>
      <p:ext uri="{BB962C8B-B14F-4D97-AF65-F5344CB8AC3E}">
        <p14:creationId xmlns:p14="http://schemas.microsoft.com/office/powerpoint/2010/main" val="3721575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Nearly half of abortion patients in the United States are poor and another 26% are low income. These data come from a nationally representative survey of nonhospital abortion patients in the United States. Poor women continue to account for a disproportionate share of abortion patients, and this representation increased from 42% to 49% over the six-year period, mostly driven by an increase in the population of women of reproductive age who are poor. </a:t>
            </a:r>
          </a:p>
          <a:p>
            <a:pPr eaLnBrk="1" hangingPunct="1">
              <a:spcBef>
                <a:spcPct val="0"/>
              </a:spcBef>
            </a:pPr>
            <a:endParaRPr lang="en-US" dirty="0" smtClean="0"/>
          </a:p>
          <a:p>
            <a:pPr eaLnBrk="1" hangingPunct="1">
              <a:spcBef>
                <a:spcPct val="0"/>
              </a:spcBef>
            </a:pPr>
            <a:r>
              <a:rPr lang="en-US" dirty="0" smtClean="0"/>
              <a:t>Source.  </a:t>
            </a:r>
            <a:r>
              <a:rPr lang="en-US" dirty="0" err="1" smtClean="0"/>
              <a:t>Jerman</a:t>
            </a:r>
            <a:r>
              <a:rPr lang="en-US" dirty="0" smtClean="0"/>
              <a:t> J, Jones RK and </a:t>
            </a:r>
            <a:r>
              <a:rPr lang="en-US" dirty="0" err="1" smtClean="0"/>
              <a:t>Onda</a:t>
            </a:r>
            <a:r>
              <a:rPr lang="en-US" dirty="0" smtClean="0"/>
              <a:t> T, Characteristics of U.S. Abortion Patients in 2014 and Changes Since 2008, New York: </a:t>
            </a:r>
            <a:r>
              <a:rPr lang="en-US" dirty="0" err="1" smtClean="0"/>
              <a:t>Guttmacher</a:t>
            </a:r>
            <a:r>
              <a:rPr lang="en-US" dirty="0" smtClean="0"/>
              <a:t> Institute, 2016.</a:t>
            </a:r>
          </a:p>
          <a:p>
            <a:endParaRPr lang="en-US" dirty="0"/>
          </a:p>
        </p:txBody>
      </p:sp>
      <p:sp>
        <p:nvSpPr>
          <p:cNvPr id="4" name="Slide Number Placeholder 3"/>
          <p:cNvSpPr>
            <a:spLocks noGrp="1"/>
          </p:cNvSpPr>
          <p:nvPr>
            <p:ph type="sldNum" sz="quarter" idx="10"/>
          </p:nvPr>
        </p:nvSpPr>
        <p:spPr/>
        <p:txBody>
          <a:bodyPr/>
          <a:lstStyle/>
          <a:p>
            <a:pPr>
              <a:defRPr/>
            </a:pPr>
            <a:fld id="{70A95BE2-AA22-4AA8-A216-FBEF5CAD2341}" type="slidenum">
              <a:rPr lang="en-US" smtClean="0"/>
              <a:pPr>
                <a:defRPr/>
              </a:pPr>
              <a:t>5</a:t>
            </a:fld>
            <a:endParaRPr lang="en-US" dirty="0"/>
          </a:p>
        </p:txBody>
      </p:sp>
    </p:spTree>
    <p:extLst>
      <p:ext uri="{BB962C8B-B14F-4D97-AF65-F5344CB8AC3E}">
        <p14:creationId xmlns:p14="http://schemas.microsoft.com/office/powerpoint/2010/main" val="11795880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70A95BE2-AA22-4AA8-A216-FBEF5CAD2341}" type="slidenum">
              <a:rPr lang="en-US" smtClean="0"/>
              <a:pPr>
                <a:defRPr/>
              </a:pPr>
              <a:t>43</a:t>
            </a:fld>
            <a:endParaRPr lang="en-US" dirty="0"/>
          </a:p>
        </p:txBody>
      </p:sp>
    </p:spTree>
    <p:extLst>
      <p:ext uri="{BB962C8B-B14F-4D97-AF65-F5344CB8AC3E}">
        <p14:creationId xmlns:p14="http://schemas.microsoft.com/office/powerpoint/2010/main" val="15557516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pPr>
              <a:defRPr/>
            </a:pPr>
            <a:fld id="{70A95BE2-AA22-4AA8-A216-FBEF5CAD2341}" type="slidenum">
              <a:rPr lang="en-US" smtClean="0"/>
              <a:pPr>
                <a:defRPr/>
              </a:pPr>
              <a:t>44</a:t>
            </a:fld>
            <a:endParaRPr lang="en-US" dirty="0"/>
          </a:p>
        </p:txBody>
      </p:sp>
    </p:spTree>
    <p:extLst>
      <p:ext uri="{BB962C8B-B14F-4D97-AF65-F5344CB8AC3E}">
        <p14:creationId xmlns:p14="http://schemas.microsoft.com/office/powerpoint/2010/main" val="32432953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Common question-do you have counseling for people afterwards?</a:t>
            </a:r>
            <a:r>
              <a:rPr lang="en-US" baseline="0" dirty="0" smtClean="0"/>
              <a:t> Residents often ask.</a:t>
            </a:r>
          </a:p>
        </p:txBody>
      </p:sp>
      <p:sp>
        <p:nvSpPr>
          <p:cNvPr id="4" name="Slide Number Placeholder 3"/>
          <p:cNvSpPr>
            <a:spLocks noGrp="1"/>
          </p:cNvSpPr>
          <p:nvPr>
            <p:ph type="sldNum" sz="quarter" idx="10"/>
          </p:nvPr>
        </p:nvSpPr>
        <p:spPr/>
        <p:txBody>
          <a:bodyPr/>
          <a:lstStyle/>
          <a:p>
            <a:pPr>
              <a:defRPr/>
            </a:pPr>
            <a:fld id="{70A95BE2-AA22-4AA8-A216-FBEF5CAD2341}" type="slidenum">
              <a:rPr lang="en-US" smtClean="0"/>
              <a:pPr>
                <a:defRPr/>
              </a:pPr>
              <a:t>45</a:t>
            </a:fld>
            <a:endParaRPr lang="en-US" dirty="0"/>
          </a:p>
        </p:txBody>
      </p:sp>
    </p:spTree>
    <p:extLst>
      <p:ext uri="{BB962C8B-B14F-4D97-AF65-F5344CB8AC3E}">
        <p14:creationId xmlns:p14="http://schemas.microsoft.com/office/powerpoint/2010/main" val="2354428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Common question-do you have counseling for people afterwards?</a:t>
            </a:r>
            <a:r>
              <a:rPr lang="en-US" baseline="0" dirty="0" smtClean="0"/>
              <a:t> Residents often ask.</a:t>
            </a:r>
          </a:p>
        </p:txBody>
      </p:sp>
      <p:sp>
        <p:nvSpPr>
          <p:cNvPr id="4" name="Slide Number Placeholder 3"/>
          <p:cNvSpPr>
            <a:spLocks noGrp="1"/>
          </p:cNvSpPr>
          <p:nvPr>
            <p:ph type="sldNum" sz="quarter" idx="10"/>
          </p:nvPr>
        </p:nvSpPr>
        <p:spPr/>
        <p:txBody>
          <a:bodyPr/>
          <a:lstStyle/>
          <a:p>
            <a:pPr>
              <a:defRPr/>
            </a:pPr>
            <a:fld id="{70A95BE2-AA22-4AA8-A216-FBEF5CAD2341}" type="slidenum">
              <a:rPr lang="en-US" smtClean="0"/>
              <a:pPr>
                <a:defRPr/>
              </a:pPr>
              <a:t>46</a:t>
            </a:fld>
            <a:endParaRPr lang="en-US" dirty="0"/>
          </a:p>
        </p:txBody>
      </p:sp>
    </p:spTree>
    <p:extLst>
      <p:ext uri="{BB962C8B-B14F-4D97-AF65-F5344CB8AC3E}">
        <p14:creationId xmlns:p14="http://schemas.microsoft.com/office/powerpoint/2010/main" val="7086714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Common question-do you have counseling for people afterwards?</a:t>
            </a:r>
            <a:r>
              <a:rPr lang="en-US" baseline="0" dirty="0" smtClean="0"/>
              <a:t> Residents often ask.</a:t>
            </a:r>
          </a:p>
          <a:p>
            <a:endParaRPr lang="en-US" baseline="0" dirty="0" smtClean="0"/>
          </a:p>
          <a:p>
            <a:r>
              <a:rPr lang="en-US" dirty="0" smtClean="0"/>
              <a:t>Your PT will be positive</a:t>
            </a:r>
            <a:r>
              <a:rPr lang="en-US" baseline="0" dirty="0" smtClean="0"/>
              <a:t> 4-6 weeks after. </a:t>
            </a:r>
          </a:p>
          <a:p>
            <a:r>
              <a:rPr lang="en-US" baseline="0" dirty="0" smtClean="0"/>
              <a:t>If you’re concerned about new pregnancy…..</a:t>
            </a:r>
          </a:p>
          <a:p>
            <a:endParaRPr lang="en-US" baseline="0" dirty="0" smtClean="0"/>
          </a:p>
          <a:p>
            <a:r>
              <a:rPr lang="en-US" dirty="0" smtClean="0"/>
              <a:t>I took a pregnancy test at home and it is still positive. Am I still pregnant?</a:t>
            </a:r>
          </a:p>
          <a:p>
            <a:endParaRPr lang="en-US" dirty="0" smtClean="0"/>
          </a:p>
          <a:p>
            <a:r>
              <a:rPr lang="en-US" dirty="0" smtClean="0"/>
              <a:t>Pregnancy tests may be positive up to 4 weeks after an abortion. </a:t>
            </a:r>
          </a:p>
          <a:p>
            <a:pPr lvl="1"/>
            <a:r>
              <a:rPr lang="en-US" dirty="0" smtClean="0"/>
              <a:t>You can ask if a woman still feels pregnancy, and if her bleeding and cramping pattern is normal. </a:t>
            </a:r>
          </a:p>
          <a:p>
            <a:pPr lvl="1"/>
            <a:r>
              <a:rPr lang="en-US" dirty="0" smtClean="0"/>
              <a:t>You also need to know about unprotected sex…</a:t>
            </a:r>
          </a:p>
          <a:p>
            <a:pPr lvl="2"/>
            <a:endParaRPr lang="en-US" dirty="0" smtClean="0"/>
          </a:p>
          <a:p>
            <a:r>
              <a:rPr lang="en-US" dirty="0" smtClean="0"/>
              <a:t>Other reasons for a positive urine pregnancy test</a:t>
            </a:r>
          </a:p>
          <a:p>
            <a:pPr lvl="1"/>
            <a:r>
              <a:rPr lang="en-US" dirty="0" smtClean="0"/>
              <a:t>Ongoing pregnancy (ectopic or intrauterine)</a:t>
            </a:r>
          </a:p>
          <a:p>
            <a:pPr lvl="1"/>
            <a:r>
              <a:rPr lang="en-US" dirty="0" smtClean="0"/>
              <a:t>Rapid repeat pregnancy</a:t>
            </a:r>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70A95BE2-AA22-4AA8-A216-FBEF5CAD2341}" type="slidenum">
              <a:rPr lang="en-US" smtClean="0"/>
              <a:pPr>
                <a:defRPr/>
              </a:pPr>
              <a:t>47</a:t>
            </a:fld>
            <a:endParaRPr lang="en-US" dirty="0"/>
          </a:p>
        </p:txBody>
      </p:sp>
    </p:spTree>
    <p:extLst>
      <p:ext uri="{BB962C8B-B14F-4D97-AF65-F5344CB8AC3E}">
        <p14:creationId xmlns:p14="http://schemas.microsoft.com/office/powerpoint/2010/main" val="40125264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u="sng" dirty="0" smtClean="0">
                <a:latin typeface="Calibri" charset="0"/>
              </a:rPr>
              <a:t>Talking Points</a:t>
            </a:r>
          </a:p>
          <a:p>
            <a:pPr eaLnBrk="1" hangingPunct="1">
              <a:buFontTx/>
              <a:buChar char="•"/>
            </a:pPr>
            <a:r>
              <a:rPr lang="en-US" dirty="0" smtClean="0">
                <a:latin typeface="Calibri" charset="0"/>
              </a:rPr>
              <a:t>Ovulation may occur w/in 7–10 days after the procedure.</a:t>
            </a:r>
          </a:p>
          <a:p>
            <a:pPr eaLnBrk="1" hangingPunct="1">
              <a:buFontTx/>
              <a:buChar char="•"/>
            </a:pPr>
            <a:r>
              <a:rPr lang="en-US" dirty="0" smtClean="0">
                <a:latin typeface="Calibri" charset="0"/>
              </a:rPr>
              <a:t>Emergency contraception should be dispensed with instructions for use.</a:t>
            </a:r>
          </a:p>
          <a:p>
            <a:pPr eaLnBrk="1" hangingPunct="1">
              <a:buFontTx/>
              <a:buChar char="•"/>
            </a:pPr>
            <a:r>
              <a:rPr lang="en-US" dirty="0" smtClean="0">
                <a:latin typeface="Calibri" charset="0"/>
              </a:rPr>
              <a:t>Hormonal contraceptives can be started immediately.</a:t>
            </a:r>
          </a:p>
          <a:p>
            <a:pPr eaLnBrk="1" hangingPunct="1">
              <a:buFontTx/>
              <a:buChar char="•"/>
            </a:pPr>
            <a:r>
              <a:rPr lang="en-US" dirty="0" smtClean="0">
                <a:latin typeface="Calibri" charset="0"/>
              </a:rPr>
              <a:t>An IUD may be inserted immediately after the procedure.</a:t>
            </a:r>
          </a:p>
          <a:p>
            <a:pPr marL="0" marR="0" indent="0" algn="l" defTabSz="457200" rtl="0" eaLnBrk="1" fontAlgn="auto" latinLnBrk="0" hangingPunct="1">
              <a:lnSpc>
                <a:spcPct val="100000"/>
              </a:lnSpc>
              <a:spcBef>
                <a:spcPts val="0"/>
              </a:spcBef>
              <a:spcAft>
                <a:spcPts val="0"/>
              </a:spcAft>
              <a:buClrTx/>
              <a:buSzTx/>
              <a:buFontTx/>
              <a:buChar char="•"/>
              <a:tabLst/>
              <a:defRPr/>
            </a:pPr>
            <a:r>
              <a:rPr lang="en-US" dirty="0" smtClean="0">
                <a:latin typeface="Calibri" charset="0"/>
              </a:rPr>
              <a:t>A barrier contraceptive should be used with first intercourse and continued, unless another contraceptive method is selected, and/or the patient is at risk for STIs. </a:t>
            </a:r>
          </a:p>
          <a:p>
            <a:pPr eaLnBrk="1" hangingPunct="1">
              <a:buFontTx/>
              <a:buChar char="•"/>
            </a:pPr>
            <a:endParaRPr lang="en-US" dirty="0" smtClean="0">
              <a:latin typeface="Calibri" charset="0"/>
            </a:endParaRPr>
          </a:p>
          <a:p>
            <a:pPr eaLnBrk="1" hangingPunct="1"/>
            <a:endParaRPr lang="en-US" dirty="0" smtClean="0">
              <a:latin typeface="Calibri" charset="0"/>
            </a:endParaRPr>
          </a:p>
          <a:p>
            <a:pPr eaLnBrk="1" hangingPunct="1"/>
            <a:r>
              <a:rPr lang="en-US" dirty="0" smtClean="0">
                <a:latin typeface="Calibri" charset="0"/>
              </a:rPr>
              <a:t>- - -</a:t>
            </a:r>
          </a:p>
          <a:p>
            <a:pPr eaLnBrk="1" hangingPunct="1"/>
            <a:r>
              <a:rPr lang="en-US" dirty="0" smtClean="0">
                <a:latin typeface="Calibri" charset="0"/>
              </a:rPr>
              <a:t>Original content for this slide submitted by the ARHP Clinical Advisory Committee for the </a:t>
            </a:r>
            <a:r>
              <a:rPr lang="en-US" i="1" dirty="0" smtClean="0">
                <a:latin typeface="Calibri" charset="0"/>
              </a:rPr>
              <a:t>Manual Vacuum Aspiration Education Partnership Project </a:t>
            </a:r>
            <a:r>
              <a:rPr lang="en-US" dirty="0" smtClean="0">
                <a:latin typeface="Calibri" charset="0"/>
              </a:rPr>
              <a:t>in December 2004. Original funding received from </a:t>
            </a:r>
            <a:r>
              <a:rPr lang="en-US" dirty="0" err="1" smtClean="0">
                <a:latin typeface="Calibri" charset="0"/>
              </a:rPr>
              <a:t>Ipas</a:t>
            </a:r>
            <a:r>
              <a:rPr lang="en-US" dirty="0" smtClean="0">
                <a:latin typeface="Calibri" charset="0"/>
              </a:rPr>
              <a:t> and the John Merck Fund through an unrestricted educational grant. Last reviewed/updated by the ARHP Clinical Advisory Committee for the </a:t>
            </a:r>
            <a:r>
              <a:rPr lang="en-US" i="1" dirty="0" smtClean="0">
                <a:latin typeface="Calibri" charset="0"/>
              </a:rPr>
              <a:t>Manual Vacuum Aspiration Education Partnership Project</a:t>
            </a:r>
            <a:r>
              <a:rPr lang="en-US" dirty="0" smtClean="0">
                <a:latin typeface="Calibri" charset="0"/>
              </a:rPr>
              <a:t> in October 2007. This slide is available at </a:t>
            </a:r>
            <a:r>
              <a:rPr lang="en-US" dirty="0" err="1" smtClean="0">
                <a:latin typeface="Calibri" charset="0"/>
              </a:rPr>
              <a:t>www.arhp.org</a:t>
            </a:r>
            <a:r>
              <a:rPr lang="en-US" dirty="0" smtClean="0">
                <a:latin typeface="Calibri" charset="0"/>
              </a:rPr>
              <a:t>/core.</a:t>
            </a:r>
          </a:p>
          <a:p>
            <a:endParaRPr lang="en-US" dirty="0"/>
          </a:p>
        </p:txBody>
      </p:sp>
      <p:sp>
        <p:nvSpPr>
          <p:cNvPr id="4" name="Slide Number Placeholder 3"/>
          <p:cNvSpPr>
            <a:spLocks noGrp="1"/>
          </p:cNvSpPr>
          <p:nvPr>
            <p:ph type="sldNum" sz="quarter" idx="10"/>
          </p:nvPr>
        </p:nvSpPr>
        <p:spPr/>
        <p:txBody>
          <a:bodyPr/>
          <a:lstStyle/>
          <a:p>
            <a:fld id="{91AE4CED-8CA2-F546-9E0A-0802C33DFF86}" type="slidenum">
              <a:rPr lang="en-US" smtClean="0"/>
              <a:t>48</a:t>
            </a:fld>
            <a:endParaRPr lang="en-US"/>
          </a:p>
        </p:txBody>
      </p:sp>
    </p:spTree>
    <p:extLst>
      <p:ext uri="{BB962C8B-B14F-4D97-AF65-F5344CB8AC3E}">
        <p14:creationId xmlns:p14="http://schemas.microsoft.com/office/powerpoint/2010/main" val="34050876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Study of &gt; 400 women presenting for 1</a:t>
            </a:r>
            <a:r>
              <a:rPr lang="en-US" baseline="30000" dirty="0" smtClean="0"/>
              <a:t>st</a:t>
            </a:r>
            <a:r>
              <a:rPr lang="en-US" dirty="0" smtClean="0"/>
              <a:t> trimester abortion, followed x 2 years</a:t>
            </a:r>
          </a:p>
          <a:p>
            <a:pPr lvl="1"/>
            <a:r>
              <a:rPr lang="en-US" dirty="0" smtClean="0"/>
              <a:t>Most common emotion immediately after the abortion was relief</a:t>
            </a:r>
          </a:p>
          <a:p>
            <a:pPr lvl="1"/>
            <a:r>
              <a:rPr lang="en-US" dirty="0" smtClean="0"/>
              <a:t>Most women felt they had benefited from their abortion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Major B, et al. Arch Gen Psychiatry. 2000.</a:t>
            </a:r>
          </a:p>
          <a:p>
            <a:endParaRPr lang="en-US" baseline="0" dirty="0" smtClean="0"/>
          </a:p>
          <a:p>
            <a:r>
              <a:rPr lang="en-US" baseline="0" dirty="0" smtClean="0"/>
              <a:t>Women reported feeling more relief than positive emotions and more relief than negative emotion, more positive than negative emotions</a:t>
            </a:r>
          </a:p>
          <a:p>
            <a:r>
              <a:rPr lang="en-US" baseline="0" dirty="0" smtClean="0"/>
              <a:t>Benefit from abortion at 1 month and 2 years, did not change with time, benefit more than harm</a:t>
            </a:r>
          </a:p>
          <a:p>
            <a:r>
              <a:rPr lang="en-US" baseline="0" dirty="0" smtClean="0"/>
              <a:t>Women with who had better mental health (less depression and higher self esteem) reported more positive abortion emotions and evaluations</a:t>
            </a:r>
          </a:p>
          <a:p>
            <a:r>
              <a:rPr lang="en-US" baseline="0" dirty="0" smtClean="0"/>
              <a:t>Pre-pregnancy history of depression consistently predicted poorer </a:t>
            </a:r>
            <a:r>
              <a:rPr lang="en-US" baseline="0" dirty="0" err="1" smtClean="0"/>
              <a:t>postabortion</a:t>
            </a:r>
            <a:r>
              <a:rPr lang="en-US" baseline="0" dirty="0" smtClean="0"/>
              <a:t> mental health and more negative abortion-related emotions and evaluations</a:t>
            </a:r>
          </a:p>
          <a:p>
            <a:endParaRPr lang="en-US" baseline="0" dirty="0" smtClean="0"/>
          </a:p>
          <a:p>
            <a:r>
              <a:rPr lang="en-US" sz="1200" kern="1200" dirty="0" smtClean="0">
                <a:solidFill>
                  <a:schemeClr val="tx1"/>
                </a:solidFill>
                <a:latin typeface="+mn-lt"/>
                <a:ea typeface="+mn-ea"/>
                <a:cs typeface="+mn-cs"/>
              </a:rPr>
              <a:t>Women arriving at 1 of 3 sites for an abortion of a first-trimester unintended pregnancy were randomly approached to participate in a longitudinal study with 4 assessments-1 hour before the abortion, and 1 hour, 1 month, and 2 years after the abortion. Eight hundred eighty-two (85%) of 1043 eligible women approached agreed; 442 (50%) of 882 were followed for 2 years. </a:t>
            </a:r>
            <a:r>
              <a:rPr lang="en-US" sz="1200" kern="1200" dirty="0" err="1" smtClean="0">
                <a:solidFill>
                  <a:schemeClr val="tx1"/>
                </a:solidFill>
                <a:latin typeface="+mn-lt"/>
                <a:ea typeface="+mn-ea"/>
                <a:cs typeface="+mn-cs"/>
              </a:rPr>
              <a:t>Preabortion</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postabortion</a:t>
            </a:r>
            <a:r>
              <a:rPr lang="en-US" sz="1200" kern="1200" dirty="0" smtClean="0">
                <a:solidFill>
                  <a:schemeClr val="tx1"/>
                </a:solidFill>
                <a:latin typeface="+mn-lt"/>
                <a:ea typeface="+mn-ea"/>
                <a:cs typeface="+mn-cs"/>
              </a:rPr>
              <a:t> depression and self-esteem, </a:t>
            </a:r>
            <a:r>
              <a:rPr lang="en-US" sz="1200" kern="1200" dirty="0" err="1" smtClean="0">
                <a:solidFill>
                  <a:schemeClr val="tx1"/>
                </a:solidFill>
                <a:latin typeface="+mn-lt"/>
                <a:ea typeface="+mn-ea"/>
                <a:cs typeface="+mn-cs"/>
              </a:rPr>
              <a:t>postabortion</a:t>
            </a:r>
            <a:r>
              <a:rPr lang="en-US" sz="1200" kern="1200" dirty="0" smtClean="0">
                <a:solidFill>
                  <a:schemeClr val="tx1"/>
                </a:solidFill>
                <a:latin typeface="+mn-lt"/>
                <a:ea typeface="+mn-ea"/>
                <a:cs typeface="+mn-cs"/>
              </a:rPr>
              <a:t> emotions, decision satisfaction, perceived harm and benefit, and posttraumatic stress disorder were assessed. Demographic variables and prior mental health were examined as predictors of </a:t>
            </a:r>
            <a:r>
              <a:rPr lang="en-US" sz="1200" kern="1200" dirty="0" err="1" smtClean="0">
                <a:solidFill>
                  <a:schemeClr val="tx1"/>
                </a:solidFill>
                <a:latin typeface="+mn-lt"/>
                <a:ea typeface="+mn-ea"/>
                <a:cs typeface="+mn-cs"/>
              </a:rPr>
              <a:t>postabortion</a:t>
            </a:r>
            <a:r>
              <a:rPr lang="en-US" sz="1200" kern="1200" dirty="0" smtClean="0">
                <a:solidFill>
                  <a:schemeClr val="tx1"/>
                </a:solidFill>
                <a:latin typeface="+mn-lt"/>
                <a:ea typeface="+mn-ea"/>
                <a:cs typeface="+mn-cs"/>
              </a:rPr>
              <a:t> psychological responses.</a:t>
            </a:r>
            <a:endParaRPr lang="en-US" baseline="0" dirty="0" smtClean="0"/>
          </a:p>
          <a:p>
            <a:endParaRPr lang="en-US" baseline="0" dirty="0" smtClean="0"/>
          </a:p>
          <a:p>
            <a:r>
              <a:rPr lang="en-US" baseline="0" dirty="0" err="1" smtClean="0"/>
              <a:t>Turnaway</a:t>
            </a:r>
            <a:r>
              <a:rPr lang="en-US" baseline="0" dirty="0" smtClean="0"/>
              <a:t> study description:</a:t>
            </a:r>
          </a:p>
          <a:p>
            <a:r>
              <a:rPr lang="en-US" sz="1200" kern="1200" dirty="0" smtClean="0">
                <a:solidFill>
                  <a:schemeClr val="tx1"/>
                </a:solidFill>
                <a:latin typeface="+mn-lt"/>
                <a:ea typeface="+mn-ea"/>
                <a:cs typeface="+mn-cs"/>
              </a:rPr>
              <a:t>From 2008 to 2010, collaborated with 30 abortion facilities around the country—from Maine to Washington, Texas to Minnesota—to recruit about 1,000 women who sought abortions, some who received abortions because they presented for care under the gestational limit of the clinic and some who were “turned away” and carried to term because they were past the gestational limit.</a:t>
            </a:r>
            <a:endParaRPr lang="en-US" dirty="0" smtClean="0"/>
          </a:p>
          <a:p>
            <a:endParaRPr lang="en-US" baseline="0" dirty="0" smtClean="0"/>
          </a:p>
          <a:p>
            <a:r>
              <a:rPr lang="en-US" baseline="0" dirty="0" smtClean="0"/>
              <a:t>Findings</a:t>
            </a:r>
          </a:p>
          <a:p>
            <a:r>
              <a:rPr lang="en-US" dirty="0" smtClean="0"/>
              <a:t>1) Community stigma and lower social support associated with negative emotion</a:t>
            </a:r>
          </a:p>
          <a:p>
            <a:r>
              <a:rPr lang="en-US" dirty="0" smtClean="0"/>
              <a:t>2) Women overall do</a:t>
            </a:r>
            <a:r>
              <a:rPr lang="en-US" baseline="0" dirty="0" smtClean="0"/>
              <a:t> not regret their decision. </a:t>
            </a:r>
            <a:r>
              <a:rPr lang="en-US" dirty="0" smtClean="0"/>
              <a:t>6 months post-abortion,</a:t>
            </a:r>
            <a:r>
              <a:rPr lang="en-US" baseline="0" dirty="0" smtClean="0"/>
              <a:t> on average thought about it “sometimes”, by three years, thought about it “rarely”</a:t>
            </a:r>
          </a:p>
          <a:p>
            <a:pPr eaLnBrk="1" hangingPunct="1"/>
            <a:r>
              <a:rPr lang="en-US" baseline="0" dirty="0" smtClean="0"/>
              <a:t>3) </a:t>
            </a:r>
            <a:r>
              <a:rPr lang="en-US" dirty="0" smtClean="0"/>
              <a:t>Approximately 95% of women reported that</a:t>
            </a:r>
            <a:r>
              <a:rPr lang="en-US" baseline="0" dirty="0" smtClean="0"/>
              <a:t> having the abortion was the right decision for them. The predicted probability of the average participant reporting that the abortion was the right decision was &gt; 99% across all times with an increase over three years (ref </a:t>
            </a:r>
            <a:r>
              <a:rPr lang="en-US" sz="1200" dirty="0" err="1" smtClean="0"/>
              <a:t>Rocca</a:t>
            </a:r>
            <a:r>
              <a:rPr lang="en-US" sz="1200" dirty="0" smtClean="0"/>
              <a:t> CH, </a:t>
            </a:r>
            <a:r>
              <a:rPr lang="en-US" sz="1200" dirty="0" err="1" smtClean="0"/>
              <a:t>Kimport</a:t>
            </a:r>
            <a:r>
              <a:rPr lang="en-US" sz="1200" dirty="0" smtClean="0"/>
              <a:t> K, Roberts SCM, Gould H, </a:t>
            </a:r>
            <a:r>
              <a:rPr lang="en-US" sz="1200" dirty="0" err="1" smtClean="0"/>
              <a:t>Neuhaus</a:t>
            </a:r>
            <a:r>
              <a:rPr lang="en-US" sz="1200" dirty="0" smtClean="0"/>
              <a:t> J, et al. (2015) Decision Rightness and Emotional Responses to Abortion in the United States: A Longitudinal Study. </a:t>
            </a:r>
            <a:r>
              <a:rPr lang="en-US" sz="1200" dirty="0" err="1" smtClean="0"/>
              <a:t>PLoS</a:t>
            </a:r>
            <a:r>
              <a:rPr lang="en-US" sz="1200" dirty="0" smtClean="0"/>
              <a:t> ONE 10(7): e0128832. doi:10.1371/journal.pone.0128832)</a:t>
            </a:r>
          </a:p>
          <a:p>
            <a:pPr eaLnBrk="1" hangingPunct="1"/>
            <a:endParaRPr lang="en-US" sz="1200" dirty="0" smtClean="0"/>
          </a:p>
          <a:p>
            <a:r>
              <a:rPr lang="en-US" dirty="0" smtClean="0"/>
              <a:t>All emotions and thoughts about abortion subsided over time</a:t>
            </a:r>
          </a:p>
          <a:p>
            <a:r>
              <a:rPr lang="en-US" dirty="0" smtClean="0"/>
              <a:t>No differences in emotional trajectories or decision rightness between women having earlier vs. later procedures</a:t>
            </a:r>
          </a:p>
          <a:p>
            <a:r>
              <a:rPr lang="en-US" dirty="0" smtClean="0"/>
              <a:t>Difficulty deciding to terminate the pregnancy and higher pregnancy planning levels were strongly associated with negative emotions and lower decision rightness</a:t>
            </a:r>
          </a:p>
          <a:p>
            <a:r>
              <a:rPr lang="en-US" dirty="0" smtClean="0"/>
              <a:t>Being in school and working at the time of pregnancy associated with far higher feelings of decision rightness</a:t>
            </a:r>
          </a:p>
          <a:p>
            <a:r>
              <a:rPr lang="en-US" dirty="0" smtClean="0"/>
              <a:t>Community stigma and lower social supported were associated with negative emotions</a:t>
            </a:r>
          </a:p>
          <a:p>
            <a:pPr eaLnBrk="1" hangingPunct="1"/>
            <a:endParaRPr lang="en-US" sz="1200" dirty="0" smtClean="0"/>
          </a:p>
          <a:p>
            <a:pPr eaLnBrk="1" hangingPunct="1"/>
            <a:endParaRPr lang="en-US" sz="1200" baseline="0" dirty="0" smtClean="0"/>
          </a:p>
          <a:p>
            <a:pPr eaLnBrk="1" hangingPunct="1"/>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A8375F6-EB47-8D4B-8F0D-1B30BF866409}" type="slidenum">
              <a:rPr lang="en-US" smtClean="0"/>
              <a:t>49</a:t>
            </a:fld>
            <a:endParaRPr lang="en-US"/>
          </a:p>
        </p:txBody>
      </p:sp>
    </p:spTree>
    <p:extLst>
      <p:ext uri="{BB962C8B-B14F-4D97-AF65-F5344CB8AC3E}">
        <p14:creationId xmlns:p14="http://schemas.microsoft.com/office/powerpoint/2010/main" val="34089038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eaLnBrk="1" fontAlgn="auto" hangingPunct="1">
              <a:spcBef>
                <a:spcPts val="0"/>
              </a:spcBef>
              <a:spcAft>
                <a:spcPts val="0"/>
              </a:spcAft>
              <a:defRPr/>
            </a:pPr>
            <a:r>
              <a:rPr lang="en-US" dirty="0" smtClean="0"/>
              <a:t>Secrecy and silence around abortion are ubiquitous; many women do not freely or openly talk about their abortion experiences. This silence around abortion</a:t>
            </a:r>
          </a:p>
          <a:p>
            <a:pPr eaLnBrk="1" fontAlgn="auto" hangingPunct="1">
              <a:spcBef>
                <a:spcPts val="0"/>
              </a:spcBef>
              <a:spcAft>
                <a:spcPts val="0"/>
              </a:spcAft>
              <a:defRPr/>
            </a:pPr>
            <a:r>
              <a:rPr lang="en-US" dirty="0" smtClean="0"/>
              <a:t>has given rise to a “prevalence paradox,” </a:t>
            </a:r>
            <a:r>
              <a:rPr lang="en-US" dirty="0" err="1" smtClean="0"/>
              <a:t>asKumar</a:t>
            </a:r>
            <a:r>
              <a:rPr lang="en-US" dirty="0" smtClean="0"/>
              <a:t> and colleagues described. 1 That is, abortion is quite prevalent—roughly one in three U.S. women will have an abortion by the end of their reproductive years—but at the same time, abortion is widely believed to be unusual or deviant. 7 Given that so</a:t>
            </a:r>
          </a:p>
          <a:p>
            <a:pPr eaLnBrk="1" fontAlgn="auto" hangingPunct="1">
              <a:spcBef>
                <a:spcPts val="0"/>
              </a:spcBef>
              <a:spcAft>
                <a:spcPts val="0"/>
              </a:spcAft>
              <a:defRPr/>
            </a:pPr>
            <a:r>
              <a:rPr lang="en-US" dirty="0" smtClean="0"/>
              <a:t>many women (and the men with whom they conceive) share an experience with abortion, why is there such pervasive secrecy and silence around it?</a:t>
            </a:r>
          </a:p>
          <a:p>
            <a:pPr eaLnBrk="1" fontAlgn="auto" hangingPunct="1">
              <a:spcBef>
                <a:spcPts val="0"/>
              </a:spcBef>
              <a:spcAft>
                <a:spcPts val="0"/>
              </a:spcAft>
              <a:defRPr/>
            </a:pPr>
            <a:r>
              <a:rPr lang="en-US" dirty="0" smtClean="0"/>
              <a:t>Social scientists tell us that secrecy and silence are predictable responses to stigma.8</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1. Kumar A, </a:t>
            </a:r>
            <a:r>
              <a:rPr lang="en-US" dirty="0" err="1" smtClean="0"/>
              <a:t>Hessini</a:t>
            </a:r>
            <a:r>
              <a:rPr lang="en-US" dirty="0" smtClean="0"/>
              <a:t> L, Mitchell EMH. Conceptualizing abortion</a:t>
            </a:r>
          </a:p>
          <a:p>
            <a:pPr eaLnBrk="1" fontAlgn="auto" hangingPunct="1">
              <a:spcBef>
                <a:spcPts val="0"/>
              </a:spcBef>
              <a:spcAft>
                <a:spcPts val="0"/>
              </a:spcAft>
              <a:defRPr/>
            </a:pPr>
            <a:r>
              <a:rPr lang="en-US" dirty="0" smtClean="0"/>
              <a:t>stigma. Cult Health Sex 2009;11:625–39.</a:t>
            </a:r>
          </a:p>
          <a:p>
            <a:pPr eaLnBrk="1" fontAlgn="auto" hangingPunct="1">
              <a:spcBef>
                <a:spcPts val="0"/>
              </a:spcBef>
              <a:spcAft>
                <a:spcPts val="0"/>
              </a:spcAft>
              <a:defRPr/>
            </a:pPr>
            <a:r>
              <a:rPr lang="en-US" dirty="0" smtClean="0"/>
              <a:t>2. Norris A, </a:t>
            </a:r>
            <a:r>
              <a:rPr lang="en-US" dirty="0" err="1" smtClean="0"/>
              <a:t>Bessett</a:t>
            </a:r>
            <a:r>
              <a:rPr lang="en-US" dirty="0" smtClean="0"/>
              <a:t> D, Steinberg JR, </a:t>
            </a:r>
            <a:r>
              <a:rPr lang="en-US" dirty="0" err="1" smtClean="0"/>
              <a:t>Kavanaugh</a:t>
            </a:r>
            <a:r>
              <a:rPr lang="en-US" dirty="0" smtClean="0"/>
              <a:t> ML, De </a:t>
            </a:r>
            <a:r>
              <a:rPr lang="en-US" dirty="0" err="1" smtClean="0"/>
              <a:t>Zordo</a:t>
            </a:r>
            <a:r>
              <a:rPr lang="en-US" dirty="0" smtClean="0"/>
              <a:t> S,</a:t>
            </a:r>
          </a:p>
          <a:p>
            <a:pPr eaLnBrk="1" fontAlgn="auto" hangingPunct="1">
              <a:spcBef>
                <a:spcPts val="0"/>
              </a:spcBef>
              <a:spcAft>
                <a:spcPts val="0"/>
              </a:spcAft>
              <a:defRPr/>
            </a:pPr>
            <a:r>
              <a:rPr lang="en-US" dirty="0" smtClean="0"/>
              <a:t>Becker D. Abortion stigma: a reconceptualization of constituents,</a:t>
            </a:r>
          </a:p>
          <a:p>
            <a:pPr eaLnBrk="1" fontAlgn="auto" hangingPunct="1">
              <a:spcBef>
                <a:spcPts val="0"/>
              </a:spcBef>
              <a:spcAft>
                <a:spcPts val="0"/>
              </a:spcAft>
              <a:defRPr/>
            </a:pPr>
            <a:r>
              <a:rPr lang="en-US" dirty="0" smtClean="0"/>
              <a:t>causes, and consequences. Women Health </a:t>
            </a:r>
            <a:r>
              <a:rPr lang="en-US" dirty="0" err="1" smtClean="0"/>
              <a:t>Iss</a:t>
            </a:r>
            <a:r>
              <a:rPr lang="en-US" dirty="0" smtClean="0"/>
              <a:t> 2011;21</a:t>
            </a:r>
          </a:p>
          <a:p>
            <a:pPr eaLnBrk="1" fontAlgn="auto" hangingPunct="1">
              <a:spcBef>
                <a:spcPts val="0"/>
              </a:spcBef>
              <a:spcAft>
                <a:spcPts val="0"/>
              </a:spcAft>
              <a:defRPr/>
            </a:pPr>
            <a:r>
              <a:rPr lang="en-US" dirty="0" smtClean="0"/>
              <a:t>(</a:t>
            </a:r>
            <a:r>
              <a:rPr lang="en-US" dirty="0" err="1" smtClean="0"/>
              <a:t>suppl</a:t>
            </a:r>
            <a:r>
              <a:rPr lang="en-US" dirty="0" smtClean="0"/>
              <a:t>):S49–54.</a:t>
            </a:r>
          </a:p>
          <a:p>
            <a:pPr eaLnBrk="1" fontAlgn="auto" hangingPunct="1">
              <a:spcBef>
                <a:spcPts val="0"/>
              </a:spcBef>
              <a:spcAft>
                <a:spcPts val="0"/>
              </a:spcAft>
              <a:defRPr/>
            </a:pPr>
            <a:r>
              <a:rPr lang="en-US" dirty="0" smtClean="0"/>
              <a:t>3. Martin LA, </a:t>
            </a:r>
            <a:r>
              <a:rPr lang="en-US" dirty="0" err="1" smtClean="0"/>
              <a:t>Debbink</a:t>
            </a:r>
            <a:r>
              <a:rPr lang="en-US" dirty="0" smtClean="0"/>
              <a:t> MP, </a:t>
            </a:r>
            <a:r>
              <a:rPr lang="en-US" dirty="0" err="1" smtClean="0"/>
              <a:t>Hassinger</a:t>
            </a:r>
            <a:r>
              <a:rPr lang="en-US" dirty="0" smtClean="0"/>
              <a:t> J, Harris LH. Abortion—</a:t>
            </a:r>
          </a:p>
          <a:p>
            <a:pPr eaLnBrk="1" fontAlgn="auto" hangingPunct="1">
              <a:spcBef>
                <a:spcPts val="0"/>
              </a:spcBef>
              <a:spcAft>
                <a:spcPts val="0"/>
              </a:spcAft>
              <a:defRPr/>
            </a:pPr>
            <a:r>
              <a:rPr lang="en-US" dirty="0" smtClean="0"/>
              <a:t>possible and impossible: stigma and the narratives of Ghanaian</a:t>
            </a:r>
          </a:p>
          <a:p>
            <a:pPr eaLnBrk="1" fontAlgn="auto" hangingPunct="1">
              <a:spcBef>
                <a:spcPts val="0"/>
              </a:spcBef>
              <a:spcAft>
                <a:spcPts val="0"/>
              </a:spcAft>
              <a:defRPr/>
            </a:pPr>
            <a:r>
              <a:rPr lang="en-US" dirty="0" smtClean="0"/>
              <a:t>doctors who provide abortions. Reflections 2011;17:79–87.</a:t>
            </a:r>
          </a:p>
          <a:p>
            <a:pPr eaLnBrk="1" fontAlgn="auto" hangingPunct="1">
              <a:spcBef>
                <a:spcPts val="0"/>
              </a:spcBef>
              <a:spcAft>
                <a:spcPts val="0"/>
              </a:spcAft>
              <a:defRPr/>
            </a:pPr>
            <a:r>
              <a:rPr lang="en-US" dirty="0" smtClean="0"/>
              <a:t>4. </a:t>
            </a:r>
            <a:r>
              <a:rPr lang="en-US" dirty="0" err="1" smtClean="0"/>
              <a:t>Goffman</a:t>
            </a:r>
            <a:r>
              <a:rPr lang="en-US" dirty="0" smtClean="0"/>
              <a:t> E. Stigma: notes on the management of spoiled identity.</a:t>
            </a:r>
          </a:p>
          <a:p>
            <a:pPr eaLnBrk="1" fontAlgn="auto" hangingPunct="1">
              <a:spcBef>
                <a:spcPts val="0"/>
              </a:spcBef>
              <a:spcAft>
                <a:spcPts val="0"/>
              </a:spcAft>
              <a:defRPr/>
            </a:pPr>
            <a:r>
              <a:rPr lang="en-US" dirty="0" smtClean="0"/>
              <a:t>New York (NY): Simon and Schuster; 1963.</a:t>
            </a:r>
          </a:p>
          <a:p>
            <a:pPr eaLnBrk="1" fontAlgn="auto" hangingPunct="1">
              <a:spcBef>
                <a:spcPts val="0"/>
              </a:spcBef>
              <a:spcAft>
                <a:spcPts val="0"/>
              </a:spcAft>
              <a:defRPr/>
            </a:pPr>
            <a:r>
              <a:rPr lang="en-US" dirty="0" smtClean="0"/>
              <a:t>5. World Health Organization. Unsafe abortion: global and</a:t>
            </a:r>
          </a:p>
          <a:p>
            <a:pPr eaLnBrk="1" fontAlgn="auto" hangingPunct="1">
              <a:spcBef>
                <a:spcPts val="0"/>
              </a:spcBef>
              <a:spcAft>
                <a:spcPts val="0"/>
              </a:spcAft>
              <a:defRPr/>
            </a:pPr>
            <a:r>
              <a:rPr lang="en-US" dirty="0" smtClean="0"/>
              <a:t>regional estimates of unsafe abortion and associated mortality,</a:t>
            </a:r>
          </a:p>
          <a:p>
            <a:pPr eaLnBrk="1" fontAlgn="auto" hangingPunct="1">
              <a:spcBef>
                <a:spcPts val="0"/>
              </a:spcBef>
              <a:spcAft>
                <a:spcPts val="0"/>
              </a:spcAft>
              <a:defRPr/>
            </a:pPr>
            <a:r>
              <a:rPr lang="en-US" dirty="0" smtClean="0"/>
              <a:t>2008. 6th ed. Geneva (Switzerland): World Health Organization;</a:t>
            </a:r>
          </a:p>
          <a:p>
            <a:pPr eaLnBrk="1" fontAlgn="auto" hangingPunct="1">
              <a:spcBef>
                <a:spcPts val="0"/>
              </a:spcBef>
              <a:spcAft>
                <a:spcPts val="0"/>
              </a:spcAft>
              <a:defRPr/>
            </a:pPr>
            <a:r>
              <a:rPr lang="en-US" dirty="0" smtClean="0"/>
              <a:t>2011.</a:t>
            </a:r>
          </a:p>
          <a:p>
            <a:pPr eaLnBrk="1" fontAlgn="auto" hangingPunct="1">
              <a:spcBef>
                <a:spcPts val="0"/>
              </a:spcBef>
              <a:spcAft>
                <a:spcPts val="0"/>
              </a:spcAft>
              <a:defRPr/>
            </a:pPr>
            <a:r>
              <a:rPr lang="en-US" dirty="0" smtClean="0"/>
              <a:t>6. Guttmacher Institute. Making abortion services accessible in</a:t>
            </a:r>
          </a:p>
          <a:p>
            <a:pPr eaLnBrk="1" fontAlgn="auto" hangingPunct="1">
              <a:spcBef>
                <a:spcPts val="0"/>
              </a:spcBef>
              <a:spcAft>
                <a:spcPts val="0"/>
              </a:spcAft>
              <a:defRPr/>
            </a:pPr>
            <a:r>
              <a:rPr lang="en-US" dirty="0" smtClean="0"/>
              <a:t>the wake of legal reforms: a framework and six case studies.</a:t>
            </a:r>
          </a:p>
          <a:p>
            <a:pPr eaLnBrk="1" fontAlgn="auto" hangingPunct="1">
              <a:spcBef>
                <a:spcPts val="0"/>
              </a:spcBef>
              <a:spcAft>
                <a:spcPts val="0"/>
              </a:spcAft>
              <a:defRPr/>
            </a:pPr>
            <a:r>
              <a:rPr lang="en-US" dirty="0" smtClean="0"/>
              <a:t>2012. Available at: http://</a:t>
            </a:r>
            <a:r>
              <a:rPr lang="en-US" dirty="0" err="1" smtClean="0"/>
              <a:t>www.guttmacher.org</a:t>
            </a:r>
            <a:r>
              <a:rPr lang="en-US" dirty="0" smtClean="0"/>
              <a:t>/pubs/ </a:t>
            </a:r>
            <a:r>
              <a:rPr lang="en-US" dirty="0" err="1" smtClean="0"/>
              <a:t>abortionservices</a:t>
            </a:r>
            <a:r>
              <a:rPr lang="en-US" dirty="0" smtClean="0"/>
              <a:t>-</a:t>
            </a:r>
          </a:p>
          <a:p>
            <a:pPr eaLnBrk="1" fontAlgn="auto" hangingPunct="1">
              <a:spcBef>
                <a:spcPts val="0"/>
              </a:spcBef>
              <a:spcAft>
                <a:spcPts val="0"/>
              </a:spcAft>
              <a:defRPr/>
            </a:pPr>
            <a:r>
              <a:rPr lang="en-US" dirty="0" err="1" smtClean="0"/>
              <a:t>laws.pdf</a:t>
            </a:r>
            <a:r>
              <a:rPr lang="en-US" dirty="0" smtClean="0"/>
              <a:t>. Retrieved July 17, 2012.</a:t>
            </a:r>
          </a:p>
          <a:p>
            <a:pPr eaLnBrk="1" fontAlgn="auto" hangingPunct="1">
              <a:spcBef>
                <a:spcPts val="0"/>
              </a:spcBef>
              <a:spcAft>
                <a:spcPts val="0"/>
              </a:spcAft>
              <a:defRPr/>
            </a:pPr>
            <a:r>
              <a:rPr lang="en-US" dirty="0" smtClean="0"/>
              <a:t>7. Jones RK, </a:t>
            </a:r>
            <a:r>
              <a:rPr lang="en-US" dirty="0" err="1" smtClean="0"/>
              <a:t>Kavanaugh</a:t>
            </a:r>
            <a:r>
              <a:rPr lang="en-US" dirty="0" smtClean="0"/>
              <a:t> ML. Changes in abortion rates between</a:t>
            </a:r>
          </a:p>
          <a:p>
            <a:pPr eaLnBrk="1" fontAlgn="auto" hangingPunct="1">
              <a:spcBef>
                <a:spcPts val="0"/>
              </a:spcBef>
              <a:spcAft>
                <a:spcPts val="0"/>
              </a:spcAft>
              <a:defRPr/>
            </a:pPr>
            <a:r>
              <a:rPr lang="en-US" dirty="0" smtClean="0"/>
              <a:t>2000 and 2008 and lifetime incidence of abortion. </a:t>
            </a:r>
            <a:r>
              <a:rPr lang="en-US" dirty="0" err="1" smtClean="0"/>
              <a:t>Obstet</a:t>
            </a:r>
            <a:r>
              <a:rPr lang="en-US" dirty="0" smtClean="0"/>
              <a:t> </a:t>
            </a:r>
            <a:r>
              <a:rPr lang="en-US" dirty="0" err="1" smtClean="0"/>
              <a:t>Gynecol</a:t>
            </a:r>
            <a:endParaRPr lang="en-US" dirty="0" smtClean="0"/>
          </a:p>
          <a:p>
            <a:pPr eaLnBrk="1" fontAlgn="auto" hangingPunct="1">
              <a:spcBef>
                <a:spcPts val="0"/>
              </a:spcBef>
              <a:spcAft>
                <a:spcPts val="0"/>
              </a:spcAft>
              <a:defRPr/>
            </a:pPr>
            <a:r>
              <a:rPr lang="en-US" dirty="0" smtClean="0"/>
              <a:t>2011;117:1358–66.</a:t>
            </a:r>
          </a:p>
          <a:p>
            <a:pPr eaLnBrk="1" fontAlgn="auto" hangingPunct="1">
              <a:spcBef>
                <a:spcPts val="0"/>
              </a:spcBef>
              <a:spcAft>
                <a:spcPts val="0"/>
              </a:spcAft>
              <a:defRPr/>
            </a:pPr>
            <a:r>
              <a:rPr lang="en-US" dirty="0" smtClean="0"/>
              <a:t>8. Major B, O’Brien LT. The social psychology of stigma. </a:t>
            </a:r>
            <a:r>
              <a:rPr lang="en-US" dirty="0" err="1" smtClean="0"/>
              <a:t>Annu</a:t>
            </a:r>
            <a:endParaRPr lang="en-US" dirty="0" smtClean="0"/>
          </a:p>
          <a:p>
            <a:pPr eaLnBrk="1" fontAlgn="auto" hangingPunct="1">
              <a:spcBef>
                <a:spcPts val="0"/>
              </a:spcBef>
              <a:spcAft>
                <a:spcPts val="0"/>
              </a:spcAft>
              <a:defRPr/>
            </a:pPr>
            <a:r>
              <a:rPr lang="en-US" dirty="0" smtClean="0"/>
              <a:t>Rev </a:t>
            </a:r>
            <a:r>
              <a:rPr lang="en-US" dirty="0" err="1" smtClean="0"/>
              <a:t>Psychol</a:t>
            </a:r>
            <a:r>
              <a:rPr lang="en-US" dirty="0" smtClean="0"/>
              <a:t> 2005;56:393–421.</a:t>
            </a:r>
          </a:p>
          <a:p>
            <a:pPr eaLnBrk="1" fontAlgn="auto" hangingPunct="1">
              <a:spcBef>
                <a:spcPts val="0"/>
              </a:spcBef>
              <a:spcAft>
                <a:spcPts val="0"/>
              </a:spcAf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0A95BE2-AA22-4AA8-A216-FBEF5CAD2341}" type="slidenum">
              <a:rPr lang="en-US" smtClean="0"/>
              <a:pPr>
                <a:defRPr/>
              </a:pPr>
              <a:t>50</a:t>
            </a:fld>
            <a:endParaRPr lang="en-US" dirty="0"/>
          </a:p>
        </p:txBody>
      </p:sp>
    </p:spTree>
    <p:extLst>
      <p:ext uri="{BB962C8B-B14F-4D97-AF65-F5344CB8AC3E}">
        <p14:creationId xmlns:p14="http://schemas.microsoft.com/office/powerpoint/2010/main" val="7373163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70A95BE2-AA22-4AA8-A216-FBEF5CAD2341}" type="slidenum">
              <a:rPr lang="en-US" smtClean="0"/>
              <a:pPr>
                <a:defRPr/>
              </a:pPr>
              <a:t>51</a:t>
            </a:fld>
            <a:endParaRPr lang="en-US" dirty="0"/>
          </a:p>
        </p:txBody>
      </p:sp>
    </p:spTree>
    <p:extLst>
      <p:ext uri="{BB962C8B-B14F-4D97-AF65-F5344CB8AC3E}">
        <p14:creationId xmlns:p14="http://schemas.microsoft.com/office/powerpoint/2010/main" val="6563246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hlinkClick r:id="rId3"/>
              </a:rPr>
              <a:t>www.prh.org</a:t>
            </a:r>
            <a:r>
              <a:rPr lang="en-US" dirty="0" smtClean="0"/>
              <a:t> Physicians' E-Learning Courses</a:t>
            </a:r>
          </a:p>
          <a:p>
            <a:pPr lvl="1" eaLnBrk="1" hangingPunct="1">
              <a:spcBef>
                <a:spcPct val="0"/>
              </a:spcBef>
            </a:pPr>
            <a:r>
              <a:rPr lang="en-US" dirty="0" smtClean="0"/>
              <a:t>ARSH: Adolescent Reproductive and Sexual Health course</a:t>
            </a:r>
          </a:p>
          <a:p>
            <a:pPr lvl="1" eaLnBrk="1" hangingPunct="1">
              <a:spcBef>
                <a:spcPct val="0"/>
              </a:spcBef>
            </a:pPr>
            <a:r>
              <a:rPr lang="en-US" dirty="0" smtClean="0"/>
              <a:t>LEARN:  Lessons to Enhance Awareness of Reproductive Needs (family planning curriculum)</a:t>
            </a:r>
          </a:p>
          <a:p>
            <a:pPr eaLnBrk="1" hangingPunct="1">
              <a:spcBef>
                <a:spcPct val="0"/>
              </a:spcBef>
            </a:pPr>
            <a:r>
              <a:rPr lang="en-US" dirty="0" smtClean="0">
                <a:hlinkClick r:id="rId4"/>
              </a:rPr>
              <a:t>www.reproductiveaccess.org</a:t>
            </a:r>
            <a:r>
              <a:rPr lang="en-US" dirty="0" smtClean="0"/>
              <a:t> Reproductive Health Access Project</a:t>
            </a:r>
          </a:p>
          <a:p>
            <a:pPr lvl="1" eaLnBrk="1" hangingPunct="1">
              <a:spcBef>
                <a:spcPct val="0"/>
              </a:spcBef>
            </a:pPr>
            <a:r>
              <a:rPr lang="en-US" dirty="0" smtClean="0"/>
              <a:t>Handouts, exercises, workshops, mentorship network</a:t>
            </a:r>
          </a:p>
          <a:p>
            <a:pPr eaLnBrk="1" hangingPunct="1">
              <a:spcBef>
                <a:spcPct val="0"/>
              </a:spcBef>
            </a:pPr>
            <a:r>
              <a:rPr lang="en-US" dirty="0" smtClean="0">
                <a:hlinkClick r:id="rId5"/>
              </a:rPr>
              <a:t>www.arhp.org</a:t>
            </a:r>
            <a:r>
              <a:rPr lang="en-US" dirty="0" smtClean="0"/>
              <a:t> Association for Reproductive Health Professionals</a:t>
            </a:r>
          </a:p>
          <a:p>
            <a:pPr lvl="1" eaLnBrk="1" hangingPunct="1">
              <a:spcBef>
                <a:spcPct val="0"/>
              </a:spcBef>
            </a:pPr>
            <a:r>
              <a:rPr lang="en-US" dirty="0" smtClean="0"/>
              <a:t>Webinars, conference, LARC locator</a:t>
            </a:r>
          </a:p>
          <a:p>
            <a:pPr eaLnBrk="1" hangingPunct="1">
              <a:spcBef>
                <a:spcPct val="0"/>
              </a:spcBef>
            </a:pPr>
            <a:r>
              <a:rPr lang="en-US" dirty="0" smtClean="0">
                <a:hlinkClick r:id="rId6"/>
              </a:rPr>
              <a:t>www.prochoice.org</a:t>
            </a:r>
            <a:r>
              <a:rPr lang="en-US" dirty="0" smtClean="0"/>
              <a:t> National Abortion Federation</a:t>
            </a:r>
          </a:p>
          <a:p>
            <a:pPr lvl="1" eaLnBrk="1" hangingPunct="1">
              <a:spcBef>
                <a:spcPct val="0"/>
              </a:spcBef>
            </a:pPr>
            <a:r>
              <a:rPr lang="en-US" dirty="0" smtClean="0"/>
              <a:t>Fact sheets, training, conference</a:t>
            </a:r>
          </a:p>
          <a:p>
            <a:endParaRPr lang="en-US" dirty="0"/>
          </a:p>
        </p:txBody>
      </p:sp>
      <p:sp>
        <p:nvSpPr>
          <p:cNvPr id="4" name="Slide Number Placeholder 3"/>
          <p:cNvSpPr>
            <a:spLocks noGrp="1"/>
          </p:cNvSpPr>
          <p:nvPr>
            <p:ph type="sldNum" sz="quarter" idx="10"/>
          </p:nvPr>
        </p:nvSpPr>
        <p:spPr/>
        <p:txBody>
          <a:bodyPr/>
          <a:lstStyle/>
          <a:p>
            <a:pPr>
              <a:defRPr/>
            </a:pPr>
            <a:fld id="{70A95BE2-AA22-4AA8-A216-FBEF5CAD2341}" type="slidenum">
              <a:rPr lang="en-US" smtClean="0"/>
              <a:pPr>
                <a:defRPr/>
              </a:pPr>
              <a:t>52</a:t>
            </a:fld>
            <a:endParaRPr lang="en-US" dirty="0"/>
          </a:p>
        </p:txBody>
      </p:sp>
    </p:spTree>
    <p:extLst>
      <p:ext uri="{BB962C8B-B14F-4D97-AF65-F5344CB8AC3E}">
        <p14:creationId xmlns:p14="http://schemas.microsoft.com/office/powerpoint/2010/main" val="2486726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So, just as a reminder, Young teens are actually a very small percentage of the overall number of women having abortions but young adults (20-24) are the largest percentage of women having abortions.  If we take young adults and teens together, it makes up about half of abortion patients.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Jenna</a:t>
            </a:r>
            <a:r>
              <a:rPr lang="en-US" baseline="0" dirty="0" smtClean="0"/>
              <a:t> </a:t>
            </a:r>
            <a:r>
              <a:rPr lang="en-US" baseline="0" dirty="0" err="1" smtClean="0"/>
              <a:t>Jerman</a:t>
            </a:r>
            <a:r>
              <a:rPr lang="en-US" baseline="0" dirty="0" smtClean="0"/>
              <a:t>, Rachel Jones, Tsuyoshi </a:t>
            </a:r>
            <a:r>
              <a:rPr lang="en-US" baseline="0" dirty="0" err="1" smtClean="0"/>
              <a:t>Onda</a:t>
            </a:r>
            <a:r>
              <a:rPr lang="en-US" baseline="0" dirty="0" smtClean="0"/>
              <a:t>. </a:t>
            </a:r>
            <a:r>
              <a:rPr lang="en-US" dirty="0" smtClean="0"/>
              <a:t>Characteristics of U.S Abortion Patients in 2014 and Changes Since 2008.</a:t>
            </a:r>
            <a:r>
              <a:rPr lang="en-US" baseline="0" dirty="0" smtClean="0"/>
              <a:t> Guttmacher Institute. May 2016.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Available at https://</a:t>
            </a:r>
            <a:r>
              <a:rPr lang="en-US" baseline="0" dirty="0" err="1" smtClean="0"/>
              <a:t>www.guttmacher.org</a:t>
            </a:r>
            <a:r>
              <a:rPr lang="en-US" baseline="0" dirty="0" smtClean="0"/>
              <a:t>/sites/default/files/</a:t>
            </a:r>
            <a:r>
              <a:rPr lang="en-US" baseline="0" dirty="0" err="1" smtClean="0"/>
              <a:t>report_pdf</a:t>
            </a:r>
            <a:r>
              <a:rPr lang="en-US" baseline="0" dirty="0" smtClean="0"/>
              <a:t>/characteristics-us-abortion-patients-2014.pdf</a:t>
            </a:r>
          </a:p>
          <a:p>
            <a:endParaRPr lang="en-US" baseline="0" dirty="0" smtClean="0"/>
          </a:p>
          <a:p>
            <a:pPr eaLnBrk="1" hangingPunct="1">
              <a:spcBef>
                <a:spcPct val="0"/>
              </a:spcBef>
              <a:defRPr/>
            </a:pPr>
            <a:r>
              <a:rPr lang="en-US" altLang="en-US" b="1" u="sng" dirty="0" smtClean="0"/>
              <a:t>Abortions by Age:</a:t>
            </a:r>
          </a:p>
          <a:p>
            <a:pPr eaLnBrk="1" hangingPunct="1">
              <a:spcBef>
                <a:spcPct val="0"/>
              </a:spcBef>
              <a:defRPr/>
            </a:pPr>
            <a:endParaRPr lang="en-US" altLang="en-US" b="1" u="sng" dirty="0" smtClean="0"/>
          </a:p>
          <a:p>
            <a:pPr eaLnBrk="1" hangingPunct="1">
              <a:spcBef>
                <a:spcPct val="0"/>
              </a:spcBef>
              <a:buFontTx/>
              <a:buChar char="•"/>
              <a:defRPr/>
            </a:pPr>
            <a:r>
              <a:rPr lang="en-US" altLang="en-US" dirty="0" smtClean="0"/>
              <a:t>The majority (60%) of women having abortions are in their 20s.</a:t>
            </a:r>
          </a:p>
          <a:p>
            <a:pPr eaLnBrk="1" hangingPunct="1">
              <a:spcBef>
                <a:spcPct val="0"/>
              </a:spcBef>
              <a:buFontTx/>
              <a:buChar char="•"/>
              <a:defRPr/>
            </a:pPr>
            <a:endParaRPr lang="en-US" altLang="en-US" dirty="0" smtClean="0"/>
          </a:p>
          <a:p>
            <a:pPr eaLnBrk="1" hangingPunct="1">
              <a:spcBef>
                <a:spcPct val="0"/>
              </a:spcBef>
              <a:buFontTx/>
              <a:buChar char="•"/>
              <a:defRPr/>
            </a:pPr>
            <a:r>
              <a:rPr lang="en-US" altLang="en-US" dirty="0" smtClean="0"/>
              <a:t>Fewer than 1% are younger than 15, while 11% are aged 15–19. </a:t>
            </a:r>
          </a:p>
          <a:p>
            <a:pPr eaLnBrk="1" hangingPunct="1">
              <a:spcBef>
                <a:spcPct val="0"/>
              </a:spcBef>
              <a:buFontTx/>
              <a:buChar char="•"/>
              <a:defRPr/>
            </a:pPr>
            <a:endParaRPr lang="en-US" altLang="en-US" dirty="0" smtClean="0"/>
          </a:p>
          <a:p>
            <a:pPr eaLnBrk="1" hangingPunct="1">
              <a:spcBef>
                <a:spcPct val="0"/>
              </a:spcBef>
              <a:buFontTx/>
              <a:buChar char="•"/>
              <a:defRPr/>
            </a:pPr>
            <a:r>
              <a:rPr lang="en-US" altLang="en-US" dirty="0" smtClean="0"/>
              <a:t>More than four-fifths of pregnancies among teenagers are unintended, and teenagers account for more than one in five unintended pregnancies nationwide.</a:t>
            </a:r>
            <a:r>
              <a:rPr lang="en-US" altLang="en-US" b="1" dirty="0" smtClean="0"/>
              <a:t> </a:t>
            </a:r>
          </a:p>
          <a:p>
            <a:pPr eaLnBrk="1" hangingPunct="1">
              <a:spcBef>
                <a:spcPct val="0"/>
              </a:spcBef>
              <a:buFontTx/>
              <a:buChar char="•"/>
              <a:defRPr/>
            </a:pPr>
            <a:endParaRPr lang="en-US" altLang="en-US" dirty="0" smtClean="0"/>
          </a:p>
          <a:p>
            <a:pPr eaLnBrk="1" hangingPunct="1">
              <a:spcBef>
                <a:spcPct val="0"/>
              </a:spcBef>
              <a:buFontTx/>
              <a:buChar char="•"/>
              <a:defRPr/>
            </a:pPr>
            <a:r>
              <a:rPr lang="en-US" altLang="en-US" dirty="0" smtClean="0"/>
              <a:t> Abortion numbers and rates decline with age because fecundity declines, use of contraceptive sterilization increases and women’s likelihood of being married grows. Marriage makes it easier to use contraceptives effectively and to continue an unintended pregnancy if it occurs. For teens, abortion rates and numbers decline because of an increasing number of teens delaying first sex, improvements in teens’ contraceptive use and a relatively high likelihood of teens continuing unwanted pregnancies.</a:t>
            </a:r>
          </a:p>
        </p:txBody>
      </p:sp>
      <p:sp>
        <p:nvSpPr>
          <p:cNvPr id="4" name="Slide Number Placeholder 3"/>
          <p:cNvSpPr>
            <a:spLocks noGrp="1"/>
          </p:cNvSpPr>
          <p:nvPr>
            <p:ph type="sldNum" sz="quarter" idx="10"/>
          </p:nvPr>
        </p:nvSpPr>
        <p:spPr/>
        <p:txBody>
          <a:bodyPr/>
          <a:lstStyle/>
          <a:p>
            <a:fld id="{E1B2A1BE-5A6E-4194-B082-7F84297619A2}" type="slidenum">
              <a:rPr lang="en-US" smtClean="0"/>
              <a:pPr/>
              <a:t>6</a:t>
            </a:fld>
            <a:endParaRPr lang="en-US"/>
          </a:p>
        </p:txBody>
      </p:sp>
    </p:spTree>
    <p:extLst>
      <p:ext uri="{BB962C8B-B14F-4D97-AF65-F5344CB8AC3E}">
        <p14:creationId xmlns:p14="http://schemas.microsoft.com/office/powerpoint/2010/main" val="2196698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-office practice tools</a:t>
            </a:r>
          </a:p>
          <a:p>
            <a:pPr eaLnBrk="1" hangingPunct="1">
              <a:spcBef>
                <a:spcPct val="0"/>
              </a:spcBef>
            </a:pPr>
            <a:r>
              <a:rPr lang="en-US" dirty="0" smtClean="0"/>
              <a:t>-complication and emergency simulation exercises</a:t>
            </a:r>
          </a:p>
          <a:p>
            <a:pPr eaLnBrk="1" hangingPunct="1">
              <a:spcBef>
                <a:spcPct val="0"/>
              </a:spcBef>
            </a:pPr>
            <a:r>
              <a:rPr lang="en-US" dirty="0" smtClean="0"/>
              <a:t>-advocacy tools</a:t>
            </a:r>
          </a:p>
          <a:p>
            <a:pPr eaLnBrk="1" hangingPunct="1">
              <a:spcBef>
                <a:spcPct val="0"/>
              </a:spcBef>
            </a:pPr>
            <a:endParaRPr lang="en-US" dirty="0" smtClean="0"/>
          </a:p>
          <a:p>
            <a:pPr eaLnBrk="1" hangingPunct="1">
              <a:spcBef>
                <a:spcPct val="0"/>
              </a:spcBef>
            </a:pPr>
            <a:r>
              <a:rPr lang="en-US" dirty="0" smtClean="0"/>
              <a:t>ANSIRH – Advancing New Standards in Reproductive Health</a:t>
            </a:r>
          </a:p>
          <a:p>
            <a:pPr eaLnBrk="1" hangingPunct="1">
              <a:spcBef>
                <a:spcPct val="0"/>
              </a:spcBef>
            </a:pPr>
            <a:r>
              <a:rPr lang="en-US" dirty="0" smtClean="0"/>
              <a:t>Main page on ANSIRH http://www.ansirh.org/</a:t>
            </a:r>
          </a:p>
          <a:p>
            <a:pPr eaLnBrk="1" hangingPunct="1">
              <a:spcBef>
                <a:spcPct val="0"/>
              </a:spcBef>
            </a:pPr>
            <a:endParaRPr lang="en-US" dirty="0" smtClean="0"/>
          </a:p>
          <a:p>
            <a:pPr eaLnBrk="1" hangingPunct="1">
              <a:spcBef>
                <a:spcPct val="0"/>
              </a:spcBef>
            </a:pPr>
            <a:r>
              <a:rPr lang="en-US" dirty="0" smtClean="0"/>
              <a:t>RHEDI provides grants to family medicine residency programs who offer opt out training in MAB and early surgical AB</a:t>
            </a:r>
          </a:p>
          <a:p>
            <a:endParaRPr lang="en-US" dirty="0"/>
          </a:p>
        </p:txBody>
      </p:sp>
      <p:sp>
        <p:nvSpPr>
          <p:cNvPr id="4" name="Slide Number Placeholder 3"/>
          <p:cNvSpPr>
            <a:spLocks noGrp="1"/>
          </p:cNvSpPr>
          <p:nvPr>
            <p:ph type="sldNum" sz="quarter" idx="10"/>
          </p:nvPr>
        </p:nvSpPr>
        <p:spPr/>
        <p:txBody>
          <a:bodyPr/>
          <a:lstStyle/>
          <a:p>
            <a:pPr>
              <a:defRPr/>
            </a:pPr>
            <a:fld id="{70A95BE2-AA22-4AA8-A216-FBEF5CAD2341}" type="slidenum">
              <a:rPr lang="en-US" smtClean="0"/>
              <a:pPr>
                <a:defRPr/>
              </a:pPr>
              <a:t>53</a:t>
            </a:fld>
            <a:endParaRPr lang="en-US" dirty="0"/>
          </a:p>
        </p:txBody>
      </p:sp>
    </p:spTree>
    <p:extLst>
      <p:ext uri="{BB962C8B-B14F-4D97-AF65-F5344CB8AC3E}">
        <p14:creationId xmlns:p14="http://schemas.microsoft.com/office/powerpoint/2010/main" val="40443030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0" tIns="45716" rIns="91430" bIns="45716" anchor="b"/>
          <a:lstStyle/>
          <a:p>
            <a:pPr algn="r" fontAlgn="auto">
              <a:spcBef>
                <a:spcPts val="0"/>
              </a:spcBef>
              <a:spcAft>
                <a:spcPts val="0"/>
              </a:spcAft>
            </a:pPr>
            <a:fld id="{51BCDB91-CAFE-413D-9F7A-9D706F9590E6}" type="slidenum">
              <a:rPr lang="en-US" sz="1200">
                <a:solidFill>
                  <a:prstClr val="black"/>
                </a:solidFill>
                <a:latin typeface="Calibri"/>
                <a:cs typeface="+mn-cs"/>
              </a:rPr>
              <a:pPr algn="r" fontAlgn="auto">
                <a:spcBef>
                  <a:spcPts val="0"/>
                </a:spcBef>
                <a:spcAft>
                  <a:spcPts val="0"/>
                </a:spcAft>
              </a:pPr>
              <a:t>54</a:t>
            </a:fld>
            <a:endParaRPr lang="en-US" sz="1200">
              <a:solidFill>
                <a:prstClr val="black"/>
              </a:solidFill>
              <a:latin typeface="Calibri"/>
              <a:cs typeface="+mn-cs"/>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lIns="91421" tIns="45711" rIns="91421" bIns="45711"/>
          <a:lstStyle/>
          <a:p>
            <a:endParaRPr lang="en-US" dirty="0" smtClean="0">
              <a:latin typeface="Adobe Garamond Pro" panose="02020502060506020403" pitchFamily="18" charset="0"/>
            </a:endParaRPr>
          </a:p>
        </p:txBody>
      </p:sp>
    </p:spTree>
    <p:extLst>
      <p:ext uri="{BB962C8B-B14F-4D97-AF65-F5344CB8AC3E}">
        <p14:creationId xmlns:p14="http://schemas.microsoft.com/office/powerpoint/2010/main" val="35346602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70A95BE2-AA22-4AA8-A216-FBEF5CAD2341}" type="slidenum">
              <a:rPr lang="en-US" smtClean="0"/>
              <a:pPr>
                <a:defRPr/>
              </a:pPr>
              <a:t>55</a:t>
            </a:fld>
            <a:endParaRPr lang="en-US" dirty="0"/>
          </a:p>
        </p:txBody>
      </p:sp>
    </p:spTree>
    <p:extLst>
      <p:ext uri="{BB962C8B-B14F-4D97-AF65-F5344CB8AC3E}">
        <p14:creationId xmlns:p14="http://schemas.microsoft.com/office/powerpoint/2010/main" val="3507312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altLang="en-US" b="0" dirty="0" smtClean="0"/>
              <a:t>It is also important to remember, as mentioned in the video, that most abortions are occurring early in pregnancy, the vast majority within the 10 weeks gestational age limit.  </a:t>
            </a:r>
            <a:endParaRPr lang="en-US" altLang="en-US" b="0" u="sng" dirty="0" smtClean="0"/>
          </a:p>
          <a:p>
            <a:pPr eaLnBrk="1" hangingPunct="1">
              <a:spcBef>
                <a:spcPct val="0"/>
              </a:spcBef>
            </a:pPr>
            <a:endParaRPr lang="en-US" altLang="en-US" b="0" u="sng" dirty="0" smtClean="0"/>
          </a:p>
          <a:p>
            <a:pPr eaLnBrk="1" hangingPunct="1">
              <a:spcBef>
                <a:spcPct val="0"/>
              </a:spcBef>
            </a:pPr>
            <a:r>
              <a:rPr lang="en-US" altLang="en-US" b="0" u="sng" dirty="0" smtClean="0"/>
              <a:t>Weeks of Gestation at Time of Abortion:</a:t>
            </a:r>
          </a:p>
          <a:p>
            <a:pPr eaLnBrk="1" hangingPunct="1">
              <a:spcBef>
                <a:spcPct val="0"/>
              </a:spcBef>
              <a:buFontTx/>
              <a:buChar char="•"/>
            </a:pPr>
            <a:r>
              <a:rPr lang="en-US" altLang="en-US" b="0" dirty="0" smtClean="0"/>
              <a:t>One-third of abortions occur at six weeks or earlier; 89% occur in first trimester of pregnancy (the first 12 weeks after the first day of the woman’s last menstrual period).</a:t>
            </a:r>
          </a:p>
          <a:p>
            <a:pPr eaLnBrk="1" hangingPunct="1">
              <a:spcBef>
                <a:spcPct val="0"/>
              </a:spcBef>
              <a:buFontTx/>
              <a:buChar char="•"/>
            </a:pPr>
            <a:r>
              <a:rPr lang="en-US" altLang="en-US" b="0" dirty="0" smtClean="0"/>
              <a:t>65 % of abortions occur at or before eight weeks’ gestation—up from just 20% in 1970,</a:t>
            </a:r>
            <a:r>
              <a:rPr lang="en-US" altLang="en-US" b="0" baseline="0" dirty="0" smtClean="0"/>
              <a:t> and up from 59% just a decade ago</a:t>
            </a:r>
            <a:endParaRPr lang="en-US" altLang="en-US" b="0" dirty="0" smtClean="0"/>
          </a:p>
          <a:p>
            <a:pPr eaLnBrk="1" hangingPunct="1">
              <a:spcBef>
                <a:spcPct val="0"/>
              </a:spcBef>
              <a:buFontTx/>
              <a:buChar char="•"/>
            </a:pPr>
            <a:r>
              <a:rPr lang="en-US" altLang="en-US" b="0" dirty="0" smtClean="0"/>
              <a:t>Just 1% of abortions are performed after 20 weeks.</a:t>
            </a:r>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Sources:</a:t>
            </a:r>
          </a:p>
          <a:p>
            <a:r>
              <a:rPr lang="en-US" sz="1200" b="0" kern="1200" dirty="0" smtClean="0">
                <a:solidFill>
                  <a:schemeClr val="tx1"/>
                </a:solidFill>
                <a:latin typeface="+mn-lt"/>
                <a:ea typeface="+mn-ea"/>
                <a:cs typeface="+mn-cs"/>
              </a:rPr>
              <a:t>Special tabulations of data from Centers for Disease Control and Prevention, Abortion surveillance—United States, 2001, </a:t>
            </a:r>
            <a:r>
              <a:rPr lang="en-US" sz="1200" b="0" i="1" kern="1200" dirty="0" smtClean="0">
                <a:solidFill>
                  <a:schemeClr val="tx1"/>
                </a:solidFill>
                <a:latin typeface="+mn-lt"/>
                <a:ea typeface="+mn-ea"/>
                <a:cs typeface="+mn-cs"/>
              </a:rPr>
              <a:t>Morbidity and Mortality Weekly Report</a:t>
            </a:r>
            <a:r>
              <a:rPr lang="en-US" sz="1200" b="0" i="0" kern="1200" dirty="0" smtClean="0">
                <a:solidFill>
                  <a:schemeClr val="tx1"/>
                </a:solidFill>
                <a:latin typeface="+mn-lt"/>
                <a:ea typeface="+mn-ea"/>
                <a:cs typeface="+mn-cs"/>
              </a:rPr>
              <a:t>, 2004, Vol. 53, No. SS-09.</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Centers for Disease Control and Prevention, Abortion surveillance—United States, 2011, </a:t>
            </a:r>
            <a:r>
              <a:rPr lang="en-US" sz="1200" b="0" i="1" kern="1200" dirty="0" smtClean="0">
                <a:solidFill>
                  <a:schemeClr val="tx1"/>
                </a:solidFill>
                <a:latin typeface="+mn-lt"/>
                <a:ea typeface="+mn-ea"/>
                <a:cs typeface="+mn-cs"/>
              </a:rPr>
              <a:t>Morbidity and Mortality Weekly Report</a:t>
            </a:r>
            <a:r>
              <a:rPr lang="en-US" sz="1200" b="0" i="0" kern="1200" dirty="0" smtClean="0">
                <a:solidFill>
                  <a:schemeClr val="tx1"/>
                </a:solidFill>
                <a:latin typeface="+mn-lt"/>
                <a:ea typeface="+mn-ea"/>
                <a:cs typeface="+mn-cs"/>
              </a:rPr>
              <a:t>, 2014, Vol. 63, No. SS-11.</a:t>
            </a:r>
            <a:endParaRPr lang="en-US" b="0" dirty="0"/>
          </a:p>
        </p:txBody>
      </p:sp>
      <p:sp>
        <p:nvSpPr>
          <p:cNvPr id="4" name="Slide Number Placeholder 3"/>
          <p:cNvSpPr>
            <a:spLocks noGrp="1"/>
          </p:cNvSpPr>
          <p:nvPr>
            <p:ph type="sldNum" sz="quarter" idx="10"/>
          </p:nvPr>
        </p:nvSpPr>
        <p:spPr/>
        <p:txBody>
          <a:bodyPr/>
          <a:lstStyle/>
          <a:p>
            <a:fld id="{E1B2A1BE-5A6E-4194-B082-7F84297619A2}" type="slidenum">
              <a:rPr lang="en-US" smtClean="0"/>
              <a:pPr/>
              <a:t>7</a:t>
            </a:fld>
            <a:endParaRPr lang="en-US"/>
          </a:p>
        </p:txBody>
      </p:sp>
    </p:spTree>
    <p:extLst>
      <p:ext uri="{BB962C8B-B14F-4D97-AF65-F5344CB8AC3E}">
        <p14:creationId xmlns:p14="http://schemas.microsoft.com/office/powerpoint/2010/main" val="170534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t>
            </a:r>
            <a:r>
              <a:rPr lang="en-US" baseline="0" dirty="0" smtClean="0"/>
              <a:t> adolescent well known to you comes in for a clinic visit. She is generally doing well in school, and things at home are goo. She reports </a:t>
            </a:r>
            <a:r>
              <a:rPr lang="en-US" dirty="0" smtClean="0"/>
              <a:t>using</a:t>
            </a:r>
            <a:r>
              <a:rPr lang="en-US" baseline="0" dirty="0" smtClean="0"/>
              <a:t> condoms “100%” of the time (so misses a few times).  She misses her period and is having breast tenderness so decides to take a home pregnancy test.  </a:t>
            </a:r>
          </a:p>
        </p:txBody>
      </p:sp>
      <p:sp>
        <p:nvSpPr>
          <p:cNvPr id="4" name="Slide Number Placeholder 3"/>
          <p:cNvSpPr>
            <a:spLocks noGrp="1"/>
          </p:cNvSpPr>
          <p:nvPr>
            <p:ph type="sldNum" sz="quarter" idx="10"/>
          </p:nvPr>
        </p:nvSpPr>
        <p:spPr/>
        <p:txBody>
          <a:bodyPr/>
          <a:lstStyle/>
          <a:p>
            <a:pPr>
              <a:defRPr/>
            </a:pPr>
            <a:fld id="{70A95BE2-AA22-4AA8-A216-FBEF5CAD2341}" type="slidenum">
              <a:rPr lang="en-US" smtClean="0"/>
              <a:pPr>
                <a:defRPr/>
              </a:pPr>
              <a:t>8</a:t>
            </a:fld>
            <a:endParaRPr lang="en-US" dirty="0"/>
          </a:p>
        </p:txBody>
      </p:sp>
    </p:spTree>
    <p:extLst>
      <p:ext uri="{BB962C8B-B14F-4D97-AF65-F5344CB8AC3E}">
        <p14:creationId xmlns:p14="http://schemas.microsoft.com/office/powerpoint/2010/main" val="463444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Zoe does want to have a family one day but wants to be prepared to be a good parent and thinks she’s too young</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Zoe’s mom and boyfriend</a:t>
            </a:r>
            <a:r>
              <a:rPr lang="en-US" baseline="0" dirty="0" smtClean="0"/>
              <a:t> are</a:t>
            </a:r>
            <a:r>
              <a:rPr lang="en-US" dirty="0" smtClean="0"/>
              <a:t> going to help pay for the abortion if not covered by her insurance and her mother will go with her to the appointment.</a:t>
            </a:r>
          </a:p>
          <a:p>
            <a:endParaRPr lang="en-US" b="1" baseline="0" dirty="0" smtClean="0"/>
          </a:p>
        </p:txBody>
      </p:sp>
      <p:sp>
        <p:nvSpPr>
          <p:cNvPr id="4" name="Slide Number Placeholder 3"/>
          <p:cNvSpPr>
            <a:spLocks noGrp="1"/>
          </p:cNvSpPr>
          <p:nvPr>
            <p:ph type="sldNum" sz="quarter" idx="10"/>
          </p:nvPr>
        </p:nvSpPr>
        <p:spPr/>
        <p:txBody>
          <a:bodyPr/>
          <a:lstStyle/>
          <a:p>
            <a:pPr>
              <a:defRPr/>
            </a:pPr>
            <a:fld id="{70A95BE2-AA22-4AA8-A216-FBEF5CAD2341}" type="slidenum">
              <a:rPr lang="en-US" smtClean="0"/>
              <a:pPr>
                <a:defRPr/>
              </a:pPr>
              <a:t>9</a:t>
            </a:fld>
            <a:endParaRPr lang="en-US" dirty="0"/>
          </a:p>
        </p:txBody>
      </p:sp>
    </p:spTree>
    <p:extLst>
      <p:ext uri="{BB962C8B-B14F-4D97-AF65-F5344CB8AC3E}">
        <p14:creationId xmlns:p14="http://schemas.microsoft.com/office/powerpoint/2010/main" val="1023477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p>
          <a:p>
            <a:r>
              <a:rPr lang="en-US" dirty="0" smtClean="0"/>
              <a:t>Contraception. 2015 Jan;91(1):1-5. </a:t>
            </a:r>
            <a:r>
              <a:rPr lang="en-US" dirty="0" err="1" smtClean="0"/>
              <a:t>doi</a:t>
            </a:r>
            <a:r>
              <a:rPr lang="en-US" dirty="0" smtClean="0"/>
              <a:t>: 10.1016/j.contraception.2014.10.007. </a:t>
            </a:r>
            <a:r>
              <a:rPr lang="en-US" dirty="0" err="1" smtClean="0"/>
              <a:t>Epub</a:t>
            </a:r>
            <a:r>
              <a:rPr lang="en-US" dirty="0" smtClean="0"/>
              <a:t> 2014 Oct 22.</a:t>
            </a:r>
          </a:p>
          <a:p>
            <a:r>
              <a:rPr lang="en-US" dirty="0" smtClean="0"/>
              <a:t>Referral-making in the current landscape of abortion access.</a:t>
            </a:r>
          </a:p>
          <a:p>
            <a:r>
              <a:rPr lang="en-US" dirty="0" err="1" smtClean="0"/>
              <a:t>Zurek</a:t>
            </a:r>
            <a:r>
              <a:rPr lang="en-US" dirty="0" smtClean="0"/>
              <a:t> M1, O'Donnell J2, Hart R2, </a:t>
            </a:r>
            <a:r>
              <a:rPr lang="en-US" dirty="0" err="1" smtClean="0"/>
              <a:t>Rogow</a:t>
            </a:r>
            <a:r>
              <a:rPr lang="en-US" dirty="0" smtClean="0"/>
              <a:t> D3.</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70A95BE2-AA22-4AA8-A216-FBEF5CAD2341}" type="slidenum">
              <a:rPr lang="en-US" smtClean="0"/>
              <a:pPr>
                <a:defRPr/>
              </a:pPr>
              <a:t>10</a:t>
            </a:fld>
            <a:endParaRPr lang="en-US" dirty="0"/>
          </a:p>
        </p:txBody>
      </p:sp>
    </p:spTree>
    <p:extLst>
      <p:ext uri="{BB962C8B-B14F-4D97-AF65-F5344CB8AC3E}">
        <p14:creationId xmlns:p14="http://schemas.microsoft.com/office/powerpoint/2010/main" val="3593198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r>
              <a:rPr lang="en-US" dirty="0" smtClean="0"/>
              <a:t>NAME OF PRESENTATION</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015" y="1298448"/>
            <a:ext cx="2597348" cy="47573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nchor="t"/>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nchor="t"/>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10"/>
          <p:cNvSpPr>
            <a:spLocks noGrp="1"/>
          </p:cNvSpPr>
          <p:nvPr>
            <p:ph type="ftr" sz="quarter" idx="11"/>
          </p:nvPr>
        </p:nvSpPr>
        <p:spPr/>
        <p:txBody>
          <a:bodyPr/>
          <a:lstStyle/>
          <a:p>
            <a:r>
              <a:rPr lang="en-US" dirty="0" smtClean="0"/>
              <a:t>NAME OF PRESENTATION</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Three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639313" y="868680"/>
            <a:ext cx="2505993"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p:txBody>
      </p:sp>
      <p:sp>
        <p:nvSpPr>
          <p:cNvPr id="9" name="Footer Placeholder 8"/>
          <p:cNvSpPr>
            <a:spLocks noGrp="1"/>
          </p:cNvSpPr>
          <p:nvPr>
            <p:ph type="ftr" sz="quarter" idx="11"/>
          </p:nvPr>
        </p:nvSpPr>
        <p:spPr/>
        <p:txBody>
          <a:bodyPr/>
          <a:lstStyle/>
          <a:p>
            <a:r>
              <a:rPr lang="en-US" dirty="0" smtClean="0"/>
              <a:t>NAME OF PRESENTATION</a:t>
            </a:r>
            <a:endParaRPr lang="en-US" dirty="0"/>
          </a:p>
        </p:txBody>
      </p:sp>
      <p:sp>
        <p:nvSpPr>
          <p:cNvPr id="6" name="Content Placeholder 2"/>
          <p:cNvSpPr>
            <a:spLocks noGrp="1"/>
          </p:cNvSpPr>
          <p:nvPr>
            <p:ph sz="half" idx="12"/>
          </p:nvPr>
        </p:nvSpPr>
        <p:spPr>
          <a:xfrm>
            <a:off x="6386995" y="868680"/>
            <a:ext cx="2505993"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p:txBody>
      </p:sp>
      <p:sp>
        <p:nvSpPr>
          <p:cNvPr id="7" name="Content Placeholder 2"/>
          <p:cNvSpPr>
            <a:spLocks noGrp="1"/>
          </p:cNvSpPr>
          <p:nvPr>
            <p:ph sz="half" idx="13"/>
          </p:nvPr>
        </p:nvSpPr>
        <p:spPr>
          <a:xfrm>
            <a:off x="9134677" y="864108"/>
            <a:ext cx="2505993"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Fou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218884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2188845"/>
          </a:xfrm>
          <a:ln>
            <a:noFill/>
          </a:ln>
        </p:spPr>
        <p:txBody>
          <a:bodyPr/>
          <a:lstStyle>
            <a:lvl1pPr>
              <a:defRPr sz="2000">
                <a:ln>
                  <a:noFill/>
                </a:ln>
              </a:defRPr>
            </a:lvl1pPr>
            <a:lvl2pPr>
              <a:defRPr sz="1800">
                <a:ln>
                  <a:noFill/>
                </a:ln>
              </a:defRPr>
            </a:lvl2pPr>
            <a:lvl3pPr>
              <a:defRPr sz="1600">
                <a:ln>
                  <a:noFill/>
                </a:ln>
              </a:defRPr>
            </a:lvl3pPr>
            <a:lvl4pPr>
              <a:defRPr sz="1400">
                <a:ln>
                  <a:noFill/>
                </a:ln>
              </a:defRPr>
            </a:lvl4pPr>
            <a:lvl5pPr>
              <a:defRPr sz="1400">
                <a:ln>
                  <a:noFill/>
                </a:ln>
              </a:defRPr>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8"/>
          <p:cNvSpPr>
            <a:spLocks noGrp="1"/>
          </p:cNvSpPr>
          <p:nvPr>
            <p:ph type="ftr" sz="quarter" idx="11"/>
          </p:nvPr>
        </p:nvSpPr>
        <p:spPr/>
        <p:txBody>
          <a:bodyPr/>
          <a:lstStyle/>
          <a:p>
            <a:r>
              <a:rPr lang="en-US" dirty="0" smtClean="0"/>
              <a:t>NAME OF PRESENTATION</a:t>
            </a:r>
            <a:endParaRPr lang="en-US" dirty="0"/>
          </a:p>
        </p:txBody>
      </p:sp>
      <p:sp>
        <p:nvSpPr>
          <p:cNvPr id="6" name="Content Placeholder 2"/>
          <p:cNvSpPr>
            <a:spLocks noGrp="1"/>
          </p:cNvSpPr>
          <p:nvPr>
            <p:ph sz="half" idx="12"/>
          </p:nvPr>
        </p:nvSpPr>
        <p:spPr>
          <a:xfrm>
            <a:off x="3863144" y="3621419"/>
            <a:ext cx="3474720" cy="218884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13"/>
          </p:nvPr>
        </p:nvSpPr>
        <p:spPr>
          <a:xfrm>
            <a:off x="7813352" y="3621419"/>
            <a:ext cx="3474720" cy="2188845"/>
          </a:xfrm>
          <a:ln>
            <a:noFill/>
          </a:ln>
        </p:spPr>
        <p:txBody>
          <a:bodyPr/>
          <a:lstStyle>
            <a:lvl1pPr>
              <a:defRPr sz="2000">
                <a:ln>
                  <a:noFill/>
                </a:ln>
              </a:defRPr>
            </a:lvl1pPr>
            <a:lvl2pPr>
              <a:defRPr sz="1800">
                <a:ln>
                  <a:noFill/>
                </a:ln>
              </a:defRPr>
            </a:lvl2pPr>
            <a:lvl3pPr>
              <a:defRPr sz="1600">
                <a:ln>
                  <a:noFill/>
                </a:ln>
              </a:defRPr>
            </a:lvl3pPr>
            <a:lvl4pPr>
              <a:defRPr sz="1400">
                <a:ln>
                  <a:noFill/>
                </a:ln>
              </a:defRPr>
            </a:lvl4pPr>
            <a:lvl5pPr>
              <a:defRPr sz="1400">
                <a:ln>
                  <a:noFill/>
                </a:ln>
              </a:defRPr>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Numbered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5446" y="868680"/>
            <a:ext cx="2796988" cy="2188845"/>
          </a:xfrm>
        </p:spPr>
        <p:txBody>
          <a:bodyPr anchor="t"/>
          <a:lstStyle>
            <a:lvl1pPr marL="0" indent="0">
              <a:buNone/>
              <a:defRPr sz="2000"/>
            </a:lvl1pPr>
            <a:lvl2pPr marL="502920" indent="0">
              <a:buNone/>
              <a:defRPr sz="1800"/>
            </a:lvl2pPr>
            <a:lvl3pPr marL="960120" indent="0">
              <a:buNone/>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smtClean="0"/>
              <a:t>Click to edit Master text styles</a:t>
            </a:r>
          </a:p>
        </p:txBody>
      </p:sp>
      <p:sp>
        <p:nvSpPr>
          <p:cNvPr id="9" name="Footer Placeholder 8"/>
          <p:cNvSpPr>
            <a:spLocks noGrp="1"/>
          </p:cNvSpPr>
          <p:nvPr>
            <p:ph type="ftr" sz="quarter" idx="11"/>
          </p:nvPr>
        </p:nvSpPr>
        <p:spPr/>
        <p:txBody>
          <a:bodyPr/>
          <a:lstStyle/>
          <a:p>
            <a:r>
              <a:rPr lang="en-US" dirty="0" smtClean="0"/>
              <a:t>NAME OF PRESENTATION</a:t>
            </a:r>
            <a:endParaRPr lang="en-US" dirty="0"/>
          </a:p>
        </p:txBody>
      </p:sp>
      <p:sp>
        <p:nvSpPr>
          <p:cNvPr id="6" name="Content Placeholder 2"/>
          <p:cNvSpPr>
            <a:spLocks noGrp="1"/>
          </p:cNvSpPr>
          <p:nvPr>
            <p:ph sz="half" idx="12"/>
          </p:nvPr>
        </p:nvSpPr>
        <p:spPr>
          <a:xfrm>
            <a:off x="4580678" y="3621419"/>
            <a:ext cx="2796988" cy="2188845"/>
          </a:xfrm>
        </p:spPr>
        <p:txBody>
          <a:bodyPr anchor="t"/>
          <a:lstStyle>
            <a:lvl1pPr marL="0" indent="0">
              <a:buNone/>
              <a:defRPr sz="2000"/>
            </a:lvl1pPr>
            <a:lvl2pPr marL="502920" indent="0">
              <a:buNone/>
              <a:defRPr sz="1800"/>
            </a:lvl2pPr>
            <a:lvl3pPr marL="960120" indent="0">
              <a:buNone/>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smtClean="0"/>
              <a:t>Click to edit Master text styles</a:t>
            </a:r>
          </a:p>
        </p:txBody>
      </p:sp>
      <p:sp>
        <p:nvSpPr>
          <p:cNvPr id="5" name="Rectangle 4"/>
          <p:cNvSpPr/>
          <p:nvPr userDrawn="1"/>
        </p:nvSpPr>
        <p:spPr>
          <a:xfrm>
            <a:off x="3950248" y="712064"/>
            <a:ext cx="1072843" cy="830997"/>
          </a:xfrm>
          <a:prstGeom prst="rect">
            <a:avLst/>
          </a:prstGeom>
        </p:spPr>
        <p:txBody>
          <a:bodyPr wrap="square">
            <a:spAutoFit/>
          </a:bodyPr>
          <a:lstStyle/>
          <a:p>
            <a:r>
              <a:rPr lang="en-US" sz="4800" b="1" i="0" dirty="0" smtClean="0">
                <a:solidFill>
                  <a:schemeClr val="bg2"/>
                </a:solidFill>
                <a:latin typeface="Times New Roman" charset="0"/>
                <a:ea typeface="Times New Roman" charset="0"/>
                <a:cs typeface="Times New Roman" charset="0"/>
              </a:rPr>
              <a:t>1. </a:t>
            </a:r>
            <a:endParaRPr lang="en-US" sz="4800" dirty="0"/>
          </a:p>
        </p:txBody>
      </p:sp>
      <p:sp>
        <p:nvSpPr>
          <p:cNvPr id="10" name="Rectangle 9"/>
          <p:cNvSpPr/>
          <p:nvPr userDrawn="1"/>
        </p:nvSpPr>
        <p:spPr>
          <a:xfrm>
            <a:off x="3985942" y="3439092"/>
            <a:ext cx="1072843" cy="830997"/>
          </a:xfrm>
          <a:prstGeom prst="rect">
            <a:avLst/>
          </a:prstGeom>
        </p:spPr>
        <p:txBody>
          <a:bodyPr wrap="square">
            <a:spAutoFit/>
          </a:bodyPr>
          <a:lstStyle/>
          <a:p>
            <a:r>
              <a:rPr lang="en-US" sz="4800" b="1" i="0" dirty="0" smtClean="0">
                <a:solidFill>
                  <a:schemeClr val="bg2"/>
                </a:solidFill>
                <a:latin typeface="Times New Roman" charset="0"/>
                <a:ea typeface="Times New Roman" charset="0"/>
                <a:cs typeface="Times New Roman" charset="0"/>
              </a:rPr>
              <a:t>3. </a:t>
            </a:r>
            <a:endParaRPr lang="en-US" sz="4800" dirty="0"/>
          </a:p>
        </p:txBody>
      </p:sp>
      <p:sp>
        <p:nvSpPr>
          <p:cNvPr id="11" name="Content Placeholder 2"/>
          <p:cNvSpPr>
            <a:spLocks noGrp="1"/>
          </p:cNvSpPr>
          <p:nvPr>
            <p:ph sz="half" idx="13"/>
          </p:nvPr>
        </p:nvSpPr>
        <p:spPr>
          <a:xfrm>
            <a:off x="8368550" y="886610"/>
            <a:ext cx="2796988" cy="2188845"/>
          </a:xfrm>
        </p:spPr>
        <p:txBody>
          <a:bodyPr anchor="t"/>
          <a:lstStyle>
            <a:lvl1pPr marL="0" indent="0">
              <a:buNone/>
              <a:defRPr sz="2000"/>
            </a:lvl1pPr>
            <a:lvl2pPr marL="502920" indent="0">
              <a:buNone/>
              <a:defRPr sz="1800"/>
            </a:lvl2pPr>
            <a:lvl3pPr marL="960120" indent="0">
              <a:buNone/>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smtClean="0"/>
              <a:t>Click to edit Master text styles</a:t>
            </a:r>
          </a:p>
        </p:txBody>
      </p:sp>
      <p:sp>
        <p:nvSpPr>
          <p:cNvPr id="12" name="Content Placeholder 2"/>
          <p:cNvSpPr>
            <a:spLocks noGrp="1"/>
          </p:cNvSpPr>
          <p:nvPr>
            <p:ph sz="half" idx="14"/>
          </p:nvPr>
        </p:nvSpPr>
        <p:spPr>
          <a:xfrm>
            <a:off x="8363782" y="3639349"/>
            <a:ext cx="2796988" cy="2188845"/>
          </a:xfrm>
        </p:spPr>
        <p:txBody>
          <a:bodyPr anchor="t"/>
          <a:lstStyle>
            <a:lvl1pPr marL="0" indent="0">
              <a:buNone/>
              <a:defRPr sz="2000"/>
            </a:lvl1pPr>
            <a:lvl2pPr marL="502920" indent="0">
              <a:buNone/>
              <a:defRPr sz="1800"/>
            </a:lvl2pPr>
            <a:lvl3pPr marL="960120" indent="0">
              <a:buNone/>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smtClean="0"/>
              <a:t>Click to edit Master text styles</a:t>
            </a:r>
          </a:p>
        </p:txBody>
      </p:sp>
      <p:sp>
        <p:nvSpPr>
          <p:cNvPr id="13" name="Rectangle 12"/>
          <p:cNvSpPr/>
          <p:nvPr userDrawn="1"/>
        </p:nvSpPr>
        <p:spPr>
          <a:xfrm>
            <a:off x="7733352" y="729994"/>
            <a:ext cx="1072843" cy="830997"/>
          </a:xfrm>
          <a:prstGeom prst="rect">
            <a:avLst/>
          </a:prstGeom>
        </p:spPr>
        <p:txBody>
          <a:bodyPr wrap="square">
            <a:spAutoFit/>
          </a:bodyPr>
          <a:lstStyle/>
          <a:p>
            <a:r>
              <a:rPr lang="en-US" sz="4800" b="1" i="0" dirty="0" smtClean="0">
                <a:solidFill>
                  <a:schemeClr val="bg2"/>
                </a:solidFill>
                <a:latin typeface="Times New Roman" charset="0"/>
                <a:ea typeface="Times New Roman" charset="0"/>
                <a:cs typeface="Times New Roman" charset="0"/>
              </a:rPr>
              <a:t>2. </a:t>
            </a:r>
            <a:endParaRPr lang="en-US" sz="4800" dirty="0"/>
          </a:p>
        </p:txBody>
      </p:sp>
      <p:sp>
        <p:nvSpPr>
          <p:cNvPr id="14" name="Rectangle 13"/>
          <p:cNvSpPr/>
          <p:nvPr userDrawn="1"/>
        </p:nvSpPr>
        <p:spPr>
          <a:xfrm>
            <a:off x="7769046" y="3457022"/>
            <a:ext cx="1072843" cy="830997"/>
          </a:xfrm>
          <a:prstGeom prst="rect">
            <a:avLst/>
          </a:prstGeom>
        </p:spPr>
        <p:txBody>
          <a:bodyPr wrap="square">
            <a:spAutoFit/>
          </a:bodyPr>
          <a:lstStyle/>
          <a:p>
            <a:r>
              <a:rPr lang="en-US" sz="4800" b="1" i="0" dirty="0" smtClean="0">
                <a:solidFill>
                  <a:schemeClr val="bg2"/>
                </a:solidFill>
                <a:latin typeface="Times New Roman" charset="0"/>
                <a:ea typeface="Times New Roman" charset="0"/>
                <a:cs typeface="Times New Roman" charset="0"/>
              </a:rPr>
              <a:t>4. </a:t>
            </a:r>
            <a:endParaRPr lang="en-US" sz="480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ck Photo + Content">
    <p:spTree>
      <p:nvGrpSpPr>
        <p:cNvPr id="1" name=""/>
        <p:cNvGrpSpPr/>
        <p:nvPr/>
      </p:nvGrpSpPr>
      <p:grpSpPr>
        <a:xfrm>
          <a:off x="0" y="0"/>
          <a:ext cx="0" cy="0"/>
          <a:chOff x="0" y="0"/>
          <a:chExt cx="0" cy="0"/>
        </a:xfrm>
      </p:grpSpPr>
      <p:sp>
        <p:nvSpPr>
          <p:cNvPr id="6" name="Title 5"/>
          <p:cNvSpPr>
            <a:spLocks noGrp="1"/>
          </p:cNvSpPr>
          <p:nvPr>
            <p:ph type="title"/>
          </p:nvPr>
        </p:nvSpPr>
        <p:spPr>
          <a:xfrm>
            <a:off x="3667631" y="823804"/>
            <a:ext cx="7662356" cy="1005001"/>
          </a:xfrm>
        </p:spPr>
        <p:txBody>
          <a:bodyPr/>
          <a:lstStyle>
            <a:lvl1pPr>
              <a:defRPr>
                <a:solidFill>
                  <a:schemeClr val="accent1"/>
                </a:solidFill>
              </a:defRPr>
            </a:lvl1pPr>
          </a:lstStyle>
          <a:p>
            <a:r>
              <a:rPr lang="en-US" smtClean="0"/>
              <a:t>Click to edit Master title style</a:t>
            </a:r>
            <a:endParaRPr lang="en-US" dirty="0"/>
          </a:p>
        </p:txBody>
      </p:sp>
      <p:sp>
        <p:nvSpPr>
          <p:cNvPr id="7" name="Footer Placeholder 6"/>
          <p:cNvSpPr>
            <a:spLocks noGrp="1"/>
          </p:cNvSpPr>
          <p:nvPr>
            <p:ph type="ftr" sz="quarter" idx="11"/>
          </p:nvPr>
        </p:nvSpPr>
        <p:spPr/>
        <p:txBody>
          <a:bodyPr/>
          <a:lstStyle/>
          <a:p>
            <a:r>
              <a:rPr lang="en-US" dirty="0" smtClean="0"/>
              <a:t>NAME OF PRESENTATION</a:t>
            </a:r>
            <a:endParaRPr lang="en-US" dirty="0"/>
          </a:p>
        </p:txBody>
      </p:sp>
      <p:sp>
        <p:nvSpPr>
          <p:cNvPr id="4" name="Text Placeholder 3"/>
          <p:cNvSpPr>
            <a:spLocks noGrp="1"/>
          </p:cNvSpPr>
          <p:nvPr>
            <p:ph type="body" sz="quarter" idx="12"/>
          </p:nvPr>
        </p:nvSpPr>
        <p:spPr>
          <a:xfrm>
            <a:off x="3743323" y="1914521"/>
            <a:ext cx="7515225" cy="2000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8"/>
          <p:cNvSpPr>
            <a:spLocks noGrp="1"/>
          </p:cNvSpPr>
          <p:nvPr>
            <p:ph type="pic" sz="quarter" idx="13"/>
          </p:nvPr>
        </p:nvSpPr>
        <p:spPr>
          <a:xfrm>
            <a:off x="0" y="746150"/>
            <a:ext cx="3460090" cy="5347412"/>
          </a:xfrm>
        </p:spPr>
        <p:txBody>
          <a:bodyPr/>
          <a:lstStyle>
            <a:lvl1pPr>
              <a:defRPr>
                <a:solidFill>
                  <a:schemeClr val="bg1"/>
                </a:solidFill>
              </a:defRPr>
            </a:lvl1pPr>
          </a:lstStyle>
          <a:p>
            <a:r>
              <a:rPr lang="en-US" smtClean="0"/>
              <a:t>Drag picture to placeholder or click icon to add</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ock Photo + Content/Two Points">
    <p:spTree>
      <p:nvGrpSpPr>
        <p:cNvPr id="1" name=""/>
        <p:cNvGrpSpPr/>
        <p:nvPr/>
      </p:nvGrpSpPr>
      <p:grpSpPr>
        <a:xfrm>
          <a:off x="0" y="0"/>
          <a:ext cx="0" cy="0"/>
          <a:chOff x="0" y="0"/>
          <a:chExt cx="0" cy="0"/>
        </a:xfrm>
      </p:grpSpPr>
      <p:sp>
        <p:nvSpPr>
          <p:cNvPr id="6" name="Title 5"/>
          <p:cNvSpPr>
            <a:spLocks noGrp="1"/>
          </p:cNvSpPr>
          <p:nvPr>
            <p:ph type="title"/>
          </p:nvPr>
        </p:nvSpPr>
        <p:spPr>
          <a:xfrm>
            <a:off x="3667631" y="823804"/>
            <a:ext cx="7662356" cy="1005001"/>
          </a:xfrm>
        </p:spPr>
        <p:txBody>
          <a:bodyPr/>
          <a:lstStyle>
            <a:lvl1pPr>
              <a:defRPr>
                <a:solidFill>
                  <a:schemeClr val="accent1"/>
                </a:solidFill>
              </a:defRPr>
            </a:lvl1pPr>
          </a:lstStyle>
          <a:p>
            <a:r>
              <a:rPr lang="en-US" smtClean="0"/>
              <a:t>Click to edit Master title style</a:t>
            </a:r>
            <a:endParaRPr lang="en-US" dirty="0"/>
          </a:p>
        </p:txBody>
      </p:sp>
      <p:sp>
        <p:nvSpPr>
          <p:cNvPr id="7" name="Footer Placeholder 6"/>
          <p:cNvSpPr>
            <a:spLocks noGrp="1"/>
          </p:cNvSpPr>
          <p:nvPr>
            <p:ph type="ftr" sz="quarter" idx="11"/>
          </p:nvPr>
        </p:nvSpPr>
        <p:spPr/>
        <p:txBody>
          <a:bodyPr/>
          <a:lstStyle/>
          <a:p>
            <a:r>
              <a:rPr lang="en-US" dirty="0" smtClean="0"/>
              <a:t>NAME OF PRESENTATION</a:t>
            </a:r>
            <a:endParaRPr lang="en-US" dirty="0"/>
          </a:p>
        </p:txBody>
      </p:sp>
      <p:sp>
        <p:nvSpPr>
          <p:cNvPr id="4" name="Text Placeholder 3"/>
          <p:cNvSpPr>
            <a:spLocks noGrp="1"/>
          </p:cNvSpPr>
          <p:nvPr>
            <p:ph type="body" sz="quarter" idx="12"/>
          </p:nvPr>
        </p:nvSpPr>
        <p:spPr>
          <a:xfrm>
            <a:off x="3743324" y="1914521"/>
            <a:ext cx="3598770" cy="22002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8"/>
          <p:cNvSpPr>
            <a:spLocks noGrp="1"/>
          </p:cNvSpPr>
          <p:nvPr>
            <p:ph type="pic" sz="quarter" idx="13"/>
          </p:nvPr>
        </p:nvSpPr>
        <p:spPr>
          <a:xfrm>
            <a:off x="0" y="746150"/>
            <a:ext cx="3460090" cy="5347412"/>
          </a:xfrm>
        </p:spPr>
        <p:txBody>
          <a:bodyPr/>
          <a:lstStyle>
            <a:lvl1pPr>
              <a:defRPr>
                <a:solidFill>
                  <a:schemeClr val="bg1"/>
                </a:solidFill>
              </a:defRPr>
            </a:lvl1pPr>
          </a:lstStyle>
          <a:p>
            <a:r>
              <a:rPr lang="en-US" smtClean="0"/>
              <a:t>Drag picture to placeholder or click icon to add</a:t>
            </a:r>
            <a:endParaRPr lang="en-US" dirty="0"/>
          </a:p>
        </p:txBody>
      </p:sp>
      <p:sp>
        <p:nvSpPr>
          <p:cNvPr id="8" name="Text Placeholder 3"/>
          <p:cNvSpPr>
            <a:spLocks noGrp="1"/>
          </p:cNvSpPr>
          <p:nvPr>
            <p:ph type="body" sz="quarter" idx="14"/>
          </p:nvPr>
        </p:nvSpPr>
        <p:spPr>
          <a:xfrm>
            <a:off x="7714685" y="1927968"/>
            <a:ext cx="3598770" cy="22002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ph/Photo + Titl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570644" y="766483"/>
            <a:ext cx="8115230" cy="529814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1" name="Footer Placeholder 8"/>
          <p:cNvSpPr>
            <a:spLocks noGrp="1"/>
          </p:cNvSpPr>
          <p:nvPr>
            <p:ph type="ftr" sz="quarter" idx="11"/>
          </p:nvPr>
        </p:nvSpPr>
        <p:spPr>
          <a:xfrm>
            <a:off x="4700363" y="6356350"/>
            <a:ext cx="6502669" cy="365125"/>
          </a:xfrm>
        </p:spPr>
        <p:txBody>
          <a:bodyPr/>
          <a:lstStyle/>
          <a:p>
            <a:r>
              <a:rPr lang="en-US" dirty="0" smtClean="0"/>
              <a:t>NAME OF PRESENTATION</a:t>
            </a:r>
          </a:p>
          <a:p>
            <a:endParaRPr lang="en-US" dirty="0"/>
          </a:p>
        </p:txBody>
      </p:sp>
      <p:sp>
        <p:nvSpPr>
          <p:cNvPr id="12" name="Title 1"/>
          <p:cNvSpPr>
            <a:spLocks noGrp="1"/>
          </p:cNvSpPr>
          <p:nvPr>
            <p:ph type="title"/>
          </p:nvPr>
        </p:nvSpPr>
        <p:spPr>
          <a:xfrm>
            <a:off x="252919" y="1123837"/>
            <a:ext cx="2947482" cy="4601183"/>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ltiple Graphs/Photos + Titl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570643" y="767419"/>
            <a:ext cx="4054799"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1" name="Footer Placeholder 8"/>
          <p:cNvSpPr>
            <a:spLocks noGrp="1"/>
          </p:cNvSpPr>
          <p:nvPr>
            <p:ph type="ftr" sz="quarter" idx="11"/>
          </p:nvPr>
        </p:nvSpPr>
        <p:spPr>
          <a:xfrm>
            <a:off x="4700363" y="6356350"/>
            <a:ext cx="6502669" cy="365125"/>
          </a:xfrm>
        </p:spPr>
        <p:txBody>
          <a:bodyPr/>
          <a:lstStyle/>
          <a:p>
            <a:r>
              <a:rPr lang="en-US" dirty="0" smtClean="0"/>
              <a:t>NAME OF PRESENTATION</a:t>
            </a:r>
          </a:p>
          <a:p>
            <a:endParaRPr lang="en-US" dirty="0"/>
          </a:p>
        </p:txBody>
      </p:sp>
      <p:sp>
        <p:nvSpPr>
          <p:cNvPr id="12" name="Title 1"/>
          <p:cNvSpPr>
            <a:spLocks noGrp="1"/>
          </p:cNvSpPr>
          <p:nvPr>
            <p:ph type="title"/>
          </p:nvPr>
        </p:nvSpPr>
        <p:spPr>
          <a:xfrm>
            <a:off x="252919" y="1123837"/>
            <a:ext cx="2947482" cy="4601183"/>
          </a:xfrm>
        </p:spPr>
        <p:txBody>
          <a:bodyPr/>
          <a:lstStyle/>
          <a:p>
            <a:r>
              <a:rPr lang="en-US" smtClean="0"/>
              <a:t>Click to edit Master title style</a:t>
            </a:r>
            <a:endParaRPr lang="en-US" dirty="0"/>
          </a:p>
        </p:txBody>
      </p:sp>
      <p:sp>
        <p:nvSpPr>
          <p:cNvPr id="5" name="Picture Placeholder 2"/>
          <p:cNvSpPr>
            <a:spLocks noGrp="1" noChangeAspect="1"/>
          </p:cNvSpPr>
          <p:nvPr>
            <p:ph type="pic" idx="12"/>
          </p:nvPr>
        </p:nvSpPr>
        <p:spPr>
          <a:xfrm>
            <a:off x="7750757" y="772860"/>
            <a:ext cx="396228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able of Contents / Roadmap">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NAME OF PRESENTATION</a:t>
            </a:r>
          </a:p>
          <a:p>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583" y="6281612"/>
            <a:ext cx="729863" cy="407205"/>
          </a:xfrm>
          <a:prstGeom prst="rect">
            <a:avLst/>
          </a:prstGeom>
        </p:spPr>
      </p:pic>
      <p:sp>
        <p:nvSpPr>
          <p:cNvPr id="7" name="Title 1"/>
          <p:cNvSpPr>
            <a:spLocks noGrp="1"/>
          </p:cNvSpPr>
          <p:nvPr>
            <p:ph type="title" hasCustomPrompt="1"/>
          </p:nvPr>
        </p:nvSpPr>
        <p:spPr>
          <a:xfrm>
            <a:off x="1007446" y="708608"/>
            <a:ext cx="4515850" cy="776578"/>
          </a:xfrm>
        </p:spPr>
        <p:txBody>
          <a:bodyPr anchor="t"/>
          <a:lstStyle>
            <a:lvl1pPr>
              <a:defRPr>
                <a:solidFill>
                  <a:schemeClr val="accent1"/>
                </a:solidFill>
              </a:defRPr>
            </a:lvl1pPr>
          </a:lstStyle>
          <a:p>
            <a:r>
              <a:rPr lang="en-US" dirty="0" smtClean="0"/>
              <a:t>Table of Contents</a:t>
            </a:r>
            <a:endParaRPr lang="en-US" dirty="0"/>
          </a:p>
        </p:txBody>
      </p:sp>
      <p:sp>
        <p:nvSpPr>
          <p:cNvPr id="10" name="Content Placeholder 2"/>
          <p:cNvSpPr>
            <a:spLocks noGrp="1"/>
          </p:cNvSpPr>
          <p:nvPr>
            <p:ph sz="half" idx="1"/>
          </p:nvPr>
        </p:nvSpPr>
        <p:spPr>
          <a:xfrm>
            <a:off x="1460281" y="2387947"/>
            <a:ext cx="2796988" cy="1474625"/>
          </a:xfrm>
        </p:spPr>
        <p:txBody>
          <a:bodyPr anchor="t"/>
          <a:lstStyle>
            <a:lvl1pPr marL="342900" indent="-342900">
              <a:buFont typeface="Arial" charset="0"/>
              <a:buChar char="•"/>
              <a:defRPr sz="2000"/>
            </a:lvl1pPr>
            <a:lvl2pPr marL="788670" indent="-285750">
              <a:buFont typeface="Arial" charset="0"/>
              <a:buChar char="•"/>
              <a:defRPr sz="1800"/>
            </a:lvl2pPr>
            <a:lvl3pPr marL="1245870" indent="-285750">
              <a:buFont typeface="Arial" charset="0"/>
              <a:buChar char="•"/>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Rectangle 10"/>
          <p:cNvSpPr/>
          <p:nvPr userDrawn="1"/>
        </p:nvSpPr>
        <p:spPr>
          <a:xfrm>
            <a:off x="894533" y="1742211"/>
            <a:ext cx="1072843" cy="707886"/>
          </a:xfrm>
          <a:prstGeom prst="rect">
            <a:avLst/>
          </a:prstGeom>
        </p:spPr>
        <p:txBody>
          <a:bodyPr wrap="square">
            <a:spAutoFit/>
          </a:bodyPr>
          <a:lstStyle/>
          <a:p>
            <a:r>
              <a:rPr lang="en-US" sz="4000" b="1" i="0" dirty="0" smtClean="0">
                <a:solidFill>
                  <a:schemeClr val="bg2"/>
                </a:solidFill>
                <a:latin typeface="Times New Roman" charset="0"/>
                <a:ea typeface="Times New Roman" charset="0"/>
                <a:cs typeface="Times New Roman" charset="0"/>
              </a:rPr>
              <a:t>1. </a:t>
            </a:r>
            <a:endParaRPr lang="en-US" sz="4000" dirty="0"/>
          </a:p>
        </p:txBody>
      </p:sp>
      <p:sp>
        <p:nvSpPr>
          <p:cNvPr id="4" name="Text Placeholder 3"/>
          <p:cNvSpPr>
            <a:spLocks noGrp="1"/>
          </p:cNvSpPr>
          <p:nvPr>
            <p:ph type="body" sz="quarter" idx="12" hasCustomPrompt="1"/>
          </p:nvPr>
        </p:nvSpPr>
        <p:spPr>
          <a:xfrm>
            <a:off x="1460282" y="1829084"/>
            <a:ext cx="2796988" cy="477838"/>
          </a:xfrm>
          <a:solidFill>
            <a:schemeClr val="accent1"/>
          </a:solidFill>
        </p:spPr>
        <p:txBody>
          <a:bodyPr/>
          <a:lstStyle>
            <a:lvl2pPr marL="0" indent="0" algn="ctr">
              <a:buNone/>
              <a:defRPr b="1" baseline="0">
                <a:solidFill>
                  <a:schemeClr val="bg1"/>
                </a:solidFill>
              </a:defRPr>
            </a:lvl2pPr>
          </a:lstStyle>
          <a:p>
            <a:pPr lvl="1"/>
            <a:r>
              <a:rPr lang="en-US" dirty="0" smtClean="0"/>
              <a:t>TOPIC ONE</a:t>
            </a:r>
            <a:endParaRPr lang="en-US" dirty="0"/>
          </a:p>
        </p:txBody>
      </p:sp>
      <p:sp>
        <p:nvSpPr>
          <p:cNvPr id="12" name="Text Placeholder 11"/>
          <p:cNvSpPr>
            <a:spLocks noGrp="1"/>
          </p:cNvSpPr>
          <p:nvPr>
            <p:ph type="body" sz="quarter" idx="13" hasCustomPrompt="1"/>
          </p:nvPr>
        </p:nvSpPr>
        <p:spPr>
          <a:xfrm>
            <a:off x="4552136" y="1829147"/>
            <a:ext cx="682907" cy="558800"/>
          </a:xfrm>
        </p:spPr>
        <p:txBody>
          <a:bodyPr>
            <a:noAutofit/>
          </a:bodyPr>
          <a:lstStyle>
            <a:lvl5pPr marL="0" indent="0" algn="l">
              <a:buNone/>
              <a:defRPr sz="4000" b="1" i="0">
                <a:solidFill>
                  <a:schemeClr val="bg2"/>
                </a:solidFill>
                <a:latin typeface="Times New Roman" charset="0"/>
                <a:ea typeface="Times New Roman" charset="0"/>
                <a:cs typeface="Times New Roman" charset="0"/>
              </a:defRPr>
            </a:lvl5pPr>
          </a:lstStyle>
          <a:p>
            <a:pPr lvl="4"/>
            <a:r>
              <a:rPr lang="en-US" dirty="0" smtClean="0"/>
              <a:t>2.</a:t>
            </a:r>
            <a:endParaRPr lang="en-US" dirty="0"/>
          </a:p>
        </p:txBody>
      </p:sp>
      <p:sp>
        <p:nvSpPr>
          <p:cNvPr id="13" name="Content Placeholder 2"/>
          <p:cNvSpPr>
            <a:spLocks noGrp="1"/>
          </p:cNvSpPr>
          <p:nvPr>
            <p:ph sz="half" idx="14"/>
          </p:nvPr>
        </p:nvSpPr>
        <p:spPr>
          <a:xfrm>
            <a:off x="5116008" y="2387947"/>
            <a:ext cx="2796988" cy="1474625"/>
          </a:xfrm>
        </p:spPr>
        <p:txBody>
          <a:bodyPr anchor="t"/>
          <a:lstStyle>
            <a:lvl1pPr marL="342900" indent="-342900">
              <a:buFont typeface="Arial" charset="0"/>
              <a:buChar char="•"/>
              <a:defRPr sz="2000"/>
            </a:lvl1pPr>
            <a:lvl2pPr marL="788670" indent="-285750">
              <a:buFont typeface="Arial" charset="0"/>
              <a:buChar char="•"/>
              <a:defRPr sz="1800"/>
            </a:lvl2pPr>
            <a:lvl3pPr marL="1245870" indent="-285750">
              <a:buFont typeface="Arial" charset="0"/>
              <a:buChar char="•"/>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4" name="Text Placeholder 3"/>
          <p:cNvSpPr>
            <a:spLocks noGrp="1"/>
          </p:cNvSpPr>
          <p:nvPr>
            <p:ph type="body" sz="quarter" idx="15" hasCustomPrompt="1"/>
          </p:nvPr>
        </p:nvSpPr>
        <p:spPr>
          <a:xfrm>
            <a:off x="5116009" y="1829084"/>
            <a:ext cx="2796988" cy="477838"/>
          </a:xfrm>
          <a:solidFill>
            <a:schemeClr val="accent1"/>
          </a:solidFill>
        </p:spPr>
        <p:txBody>
          <a:bodyPr/>
          <a:lstStyle>
            <a:lvl2pPr marL="0" indent="0" algn="ctr">
              <a:buNone/>
              <a:defRPr b="1" baseline="0">
                <a:solidFill>
                  <a:schemeClr val="bg1"/>
                </a:solidFill>
              </a:defRPr>
            </a:lvl2pPr>
          </a:lstStyle>
          <a:p>
            <a:pPr lvl="1"/>
            <a:r>
              <a:rPr lang="en-US" smtClean="0"/>
              <a:t>TOPIC TWO</a:t>
            </a:r>
            <a:endParaRPr lang="en-US" dirty="0"/>
          </a:p>
        </p:txBody>
      </p:sp>
      <p:sp>
        <p:nvSpPr>
          <p:cNvPr id="15" name="Text Placeholder 11"/>
          <p:cNvSpPr>
            <a:spLocks noGrp="1"/>
          </p:cNvSpPr>
          <p:nvPr>
            <p:ph type="body" sz="quarter" idx="16" hasCustomPrompt="1"/>
          </p:nvPr>
        </p:nvSpPr>
        <p:spPr>
          <a:xfrm>
            <a:off x="8207862" y="1829147"/>
            <a:ext cx="682907" cy="558800"/>
          </a:xfrm>
        </p:spPr>
        <p:txBody>
          <a:bodyPr>
            <a:noAutofit/>
          </a:bodyPr>
          <a:lstStyle>
            <a:lvl5pPr marL="0" indent="0" algn="l">
              <a:buNone/>
              <a:defRPr sz="4000" b="1" i="0">
                <a:solidFill>
                  <a:schemeClr val="bg2"/>
                </a:solidFill>
                <a:latin typeface="Times New Roman" charset="0"/>
                <a:ea typeface="Times New Roman" charset="0"/>
                <a:cs typeface="Times New Roman" charset="0"/>
              </a:defRPr>
            </a:lvl5pPr>
          </a:lstStyle>
          <a:p>
            <a:pPr lvl="4"/>
            <a:r>
              <a:rPr lang="en-US" dirty="0" smtClean="0"/>
              <a:t>3.</a:t>
            </a:r>
            <a:endParaRPr lang="en-US" dirty="0"/>
          </a:p>
        </p:txBody>
      </p:sp>
      <p:sp>
        <p:nvSpPr>
          <p:cNvPr id="16" name="Content Placeholder 2"/>
          <p:cNvSpPr>
            <a:spLocks noGrp="1"/>
          </p:cNvSpPr>
          <p:nvPr>
            <p:ph sz="half" idx="17"/>
          </p:nvPr>
        </p:nvSpPr>
        <p:spPr>
          <a:xfrm>
            <a:off x="8771734" y="2387947"/>
            <a:ext cx="2796988" cy="1474625"/>
          </a:xfrm>
        </p:spPr>
        <p:txBody>
          <a:bodyPr anchor="t"/>
          <a:lstStyle>
            <a:lvl1pPr marL="342900" indent="-342900">
              <a:buFont typeface="Arial" charset="0"/>
              <a:buChar char="•"/>
              <a:defRPr sz="2000"/>
            </a:lvl1pPr>
            <a:lvl2pPr marL="788670" indent="-285750">
              <a:buFont typeface="Arial" charset="0"/>
              <a:buChar char="•"/>
              <a:defRPr sz="1800"/>
            </a:lvl2pPr>
            <a:lvl3pPr marL="1245870" indent="-285750">
              <a:buFont typeface="Arial" charset="0"/>
              <a:buChar char="•"/>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7" name="Text Placeholder 3"/>
          <p:cNvSpPr>
            <a:spLocks noGrp="1"/>
          </p:cNvSpPr>
          <p:nvPr>
            <p:ph type="body" sz="quarter" idx="18" hasCustomPrompt="1"/>
          </p:nvPr>
        </p:nvSpPr>
        <p:spPr>
          <a:xfrm>
            <a:off x="8771735" y="1829084"/>
            <a:ext cx="2796988" cy="477838"/>
          </a:xfrm>
          <a:solidFill>
            <a:schemeClr val="accent1"/>
          </a:solidFill>
        </p:spPr>
        <p:txBody>
          <a:bodyPr/>
          <a:lstStyle>
            <a:lvl2pPr marL="0" indent="0" algn="ctr">
              <a:buNone/>
              <a:defRPr b="1" baseline="0">
                <a:solidFill>
                  <a:schemeClr val="bg1"/>
                </a:solidFill>
              </a:defRPr>
            </a:lvl2pPr>
          </a:lstStyle>
          <a:p>
            <a:pPr lvl="1"/>
            <a:r>
              <a:rPr lang="en-US" dirty="0" smtClean="0"/>
              <a:t>TOPIC THREE</a:t>
            </a:r>
            <a:endParaRPr lang="en-US" dirty="0"/>
          </a:p>
        </p:txBody>
      </p:sp>
      <p:sp>
        <p:nvSpPr>
          <p:cNvPr id="18" name="Content Placeholder 2"/>
          <p:cNvSpPr>
            <a:spLocks noGrp="1"/>
          </p:cNvSpPr>
          <p:nvPr>
            <p:ph sz="half" idx="19"/>
          </p:nvPr>
        </p:nvSpPr>
        <p:spPr>
          <a:xfrm>
            <a:off x="1460280" y="4758682"/>
            <a:ext cx="2796988" cy="1474625"/>
          </a:xfrm>
        </p:spPr>
        <p:txBody>
          <a:bodyPr anchor="t"/>
          <a:lstStyle>
            <a:lvl1pPr marL="342900" indent="-342900">
              <a:buFont typeface="Arial" charset="0"/>
              <a:buChar char="•"/>
              <a:defRPr sz="2000"/>
            </a:lvl1pPr>
            <a:lvl2pPr marL="788670" indent="-285750">
              <a:buFont typeface="Arial" charset="0"/>
              <a:buChar char="•"/>
              <a:defRPr sz="1800"/>
            </a:lvl2pPr>
            <a:lvl3pPr marL="1245870" indent="-285750">
              <a:buFont typeface="Arial" charset="0"/>
              <a:buChar char="•"/>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Rectangle 18"/>
          <p:cNvSpPr/>
          <p:nvPr userDrawn="1"/>
        </p:nvSpPr>
        <p:spPr>
          <a:xfrm>
            <a:off x="894532" y="4112946"/>
            <a:ext cx="1072843" cy="707886"/>
          </a:xfrm>
          <a:prstGeom prst="rect">
            <a:avLst/>
          </a:prstGeom>
        </p:spPr>
        <p:txBody>
          <a:bodyPr wrap="square">
            <a:spAutoFit/>
          </a:bodyPr>
          <a:lstStyle/>
          <a:p>
            <a:r>
              <a:rPr lang="en-US" sz="4000" b="1" i="0" dirty="0" smtClean="0">
                <a:solidFill>
                  <a:schemeClr val="bg2"/>
                </a:solidFill>
                <a:latin typeface="Times New Roman" charset="0"/>
                <a:ea typeface="Times New Roman" charset="0"/>
                <a:cs typeface="Times New Roman" charset="0"/>
              </a:rPr>
              <a:t>1. </a:t>
            </a:r>
            <a:endParaRPr lang="en-US" sz="4000" dirty="0"/>
          </a:p>
        </p:txBody>
      </p:sp>
      <p:sp>
        <p:nvSpPr>
          <p:cNvPr id="20" name="Text Placeholder 3"/>
          <p:cNvSpPr>
            <a:spLocks noGrp="1"/>
          </p:cNvSpPr>
          <p:nvPr>
            <p:ph type="body" sz="quarter" idx="20" hasCustomPrompt="1"/>
          </p:nvPr>
        </p:nvSpPr>
        <p:spPr>
          <a:xfrm>
            <a:off x="1460281" y="4199819"/>
            <a:ext cx="2796988" cy="477838"/>
          </a:xfrm>
          <a:solidFill>
            <a:schemeClr val="accent1"/>
          </a:solidFill>
        </p:spPr>
        <p:txBody>
          <a:bodyPr/>
          <a:lstStyle>
            <a:lvl2pPr marL="0" indent="0" algn="ctr">
              <a:buNone/>
              <a:defRPr b="1" baseline="0">
                <a:solidFill>
                  <a:schemeClr val="bg1"/>
                </a:solidFill>
              </a:defRPr>
            </a:lvl2pPr>
          </a:lstStyle>
          <a:p>
            <a:pPr lvl="1"/>
            <a:r>
              <a:rPr lang="en-US" dirty="0" smtClean="0"/>
              <a:t>TOPIC ONE</a:t>
            </a:r>
            <a:endParaRPr lang="en-US" dirty="0"/>
          </a:p>
        </p:txBody>
      </p:sp>
      <p:sp>
        <p:nvSpPr>
          <p:cNvPr id="21" name="Text Placeholder 11"/>
          <p:cNvSpPr>
            <a:spLocks noGrp="1"/>
          </p:cNvSpPr>
          <p:nvPr>
            <p:ph type="body" sz="quarter" idx="21" hasCustomPrompt="1"/>
          </p:nvPr>
        </p:nvSpPr>
        <p:spPr>
          <a:xfrm>
            <a:off x="4552135" y="4199882"/>
            <a:ext cx="682907" cy="558800"/>
          </a:xfrm>
        </p:spPr>
        <p:txBody>
          <a:bodyPr>
            <a:noAutofit/>
          </a:bodyPr>
          <a:lstStyle>
            <a:lvl5pPr marL="0" indent="0" algn="l">
              <a:buNone/>
              <a:defRPr sz="4000" b="1" i="0">
                <a:solidFill>
                  <a:schemeClr val="bg2"/>
                </a:solidFill>
                <a:latin typeface="Times New Roman" charset="0"/>
                <a:ea typeface="Times New Roman" charset="0"/>
                <a:cs typeface="Times New Roman" charset="0"/>
              </a:defRPr>
            </a:lvl5pPr>
          </a:lstStyle>
          <a:p>
            <a:pPr lvl="4"/>
            <a:r>
              <a:rPr lang="en-US" dirty="0" smtClean="0"/>
              <a:t>2.</a:t>
            </a:r>
            <a:endParaRPr lang="en-US" dirty="0"/>
          </a:p>
        </p:txBody>
      </p:sp>
      <p:sp>
        <p:nvSpPr>
          <p:cNvPr id="22" name="Content Placeholder 2"/>
          <p:cNvSpPr>
            <a:spLocks noGrp="1"/>
          </p:cNvSpPr>
          <p:nvPr>
            <p:ph sz="half" idx="22"/>
          </p:nvPr>
        </p:nvSpPr>
        <p:spPr>
          <a:xfrm>
            <a:off x="5116007" y="4758682"/>
            <a:ext cx="2796988" cy="1474625"/>
          </a:xfrm>
        </p:spPr>
        <p:txBody>
          <a:bodyPr anchor="t"/>
          <a:lstStyle>
            <a:lvl1pPr marL="342900" indent="-342900">
              <a:buFont typeface="Arial" charset="0"/>
              <a:buChar char="•"/>
              <a:defRPr sz="2000"/>
            </a:lvl1pPr>
            <a:lvl2pPr marL="788670" indent="-285750">
              <a:buFont typeface="Arial" charset="0"/>
              <a:buChar char="•"/>
              <a:defRPr sz="1800"/>
            </a:lvl2pPr>
            <a:lvl3pPr marL="1245870" indent="-285750">
              <a:buFont typeface="Arial" charset="0"/>
              <a:buChar char="•"/>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3" name="Text Placeholder 3"/>
          <p:cNvSpPr>
            <a:spLocks noGrp="1"/>
          </p:cNvSpPr>
          <p:nvPr>
            <p:ph type="body" sz="quarter" idx="23" hasCustomPrompt="1"/>
          </p:nvPr>
        </p:nvSpPr>
        <p:spPr>
          <a:xfrm>
            <a:off x="5116008" y="4199819"/>
            <a:ext cx="2796988" cy="477838"/>
          </a:xfrm>
          <a:solidFill>
            <a:schemeClr val="accent1"/>
          </a:solidFill>
        </p:spPr>
        <p:txBody>
          <a:bodyPr/>
          <a:lstStyle>
            <a:lvl2pPr marL="0" indent="0" algn="ctr">
              <a:buNone/>
              <a:defRPr b="1" baseline="0">
                <a:solidFill>
                  <a:schemeClr val="bg1"/>
                </a:solidFill>
              </a:defRPr>
            </a:lvl2pPr>
          </a:lstStyle>
          <a:p>
            <a:pPr lvl="1"/>
            <a:r>
              <a:rPr lang="en-US" smtClean="0"/>
              <a:t>TOPIC TWO</a:t>
            </a:r>
            <a:endParaRPr lang="en-US" dirty="0"/>
          </a:p>
        </p:txBody>
      </p:sp>
      <p:sp>
        <p:nvSpPr>
          <p:cNvPr id="24" name="Text Placeholder 11"/>
          <p:cNvSpPr>
            <a:spLocks noGrp="1"/>
          </p:cNvSpPr>
          <p:nvPr>
            <p:ph type="body" sz="quarter" idx="24" hasCustomPrompt="1"/>
          </p:nvPr>
        </p:nvSpPr>
        <p:spPr>
          <a:xfrm>
            <a:off x="8207861" y="4199882"/>
            <a:ext cx="682907" cy="558800"/>
          </a:xfrm>
        </p:spPr>
        <p:txBody>
          <a:bodyPr>
            <a:noAutofit/>
          </a:bodyPr>
          <a:lstStyle>
            <a:lvl5pPr marL="0" indent="0" algn="l">
              <a:buNone/>
              <a:defRPr sz="4000" b="1" i="0">
                <a:solidFill>
                  <a:schemeClr val="bg2"/>
                </a:solidFill>
                <a:latin typeface="Times New Roman" charset="0"/>
                <a:ea typeface="Times New Roman" charset="0"/>
                <a:cs typeface="Times New Roman" charset="0"/>
              </a:defRPr>
            </a:lvl5pPr>
          </a:lstStyle>
          <a:p>
            <a:pPr lvl="4"/>
            <a:r>
              <a:rPr lang="en-US" dirty="0" smtClean="0"/>
              <a:t>3.</a:t>
            </a:r>
            <a:endParaRPr lang="en-US" dirty="0"/>
          </a:p>
        </p:txBody>
      </p:sp>
      <p:sp>
        <p:nvSpPr>
          <p:cNvPr id="25" name="Content Placeholder 2"/>
          <p:cNvSpPr>
            <a:spLocks noGrp="1"/>
          </p:cNvSpPr>
          <p:nvPr>
            <p:ph sz="half" idx="25"/>
          </p:nvPr>
        </p:nvSpPr>
        <p:spPr>
          <a:xfrm>
            <a:off x="8771733" y="4758682"/>
            <a:ext cx="2796988" cy="1474625"/>
          </a:xfrm>
        </p:spPr>
        <p:txBody>
          <a:bodyPr anchor="t"/>
          <a:lstStyle>
            <a:lvl1pPr marL="342900" indent="-342900">
              <a:buFont typeface="Arial" charset="0"/>
              <a:buChar char="•"/>
              <a:defRPr sz="2000"/>
            </a:lvl1pPr>
            <a:lvl2pPr marL="788670" indent="-285750">
              <a:buFont typeface="Arial" charset="0"/>
              <a:buChar char="•"/>
              <a:defRPr sz="1800"/>
            </a:lvl2pPr>
            <a:lvl3pPr marL="1245870" indent="-285750">
              <a:buFont typeface="Arial" charset="0"/>
              <a:buChar char="•"/>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6" name="Text Placeholder 3"/>
          <p:cNvSpPr>
            <a:spLocks noGrp="1"/>
          </p:cNvSpPr>
          <p:nvPr>
            <p:ph type="body" sz="quarter" idx="26" hasCustomPrompt="1"/>
          </p:nvPr>
        </p:nvSpPr>
        <p:spPr>
          <a:xfrm>
            <a:off x="8771734" y="4199819"/>
            <a:ext cx="2796988" cy="477838"/>
          </a:xfrm>
          <a:solidFill>
            <a:schemeClr val="accent1"/>
          </a:solidFill>
        </p:spPr>
        <p:txBody>
          <a:bodyPr/>
          <a:lstStyle>
            <a:lvl2pPr marL="0" indent="0" algn="ctr">
              <a:buNone/>
              <a:defRPr b="1" baseline="0">
                <a:solidFill>
                  <a:schemeClr val="bg1"/>
                </a:solidFill>
              </a:defRPr>
            </a:lvl2pPr>
          </a:lstStyle>
          <a:p>
            <a:pPr lvl="1"/>
            <a:r>
              <a:rPr lang="en-US" dirty="0" smtClean="0"/>
              <a:t>TOPIC THREE</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bout PRH">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3929743" y="783768"/>
            <a:ext cx="5867400" cy="1064837"/>
          </a:xfrm>
        </p:spPr>
        <p:txBody>
          <a:bodyPr/>
          <a:lstStyle>
            <a:lvl1pPr>
              <a:defRPr>
                <a:solidFill>
                  <a:schemeClr val="accent1"/>
                </a:solidFill>
              </a:defRPr>
            </a:lvl1pPr>
          </a:lstStyle>
          <a:p>
            <a:r>
              <a:rPr lang="en-US" dirty="0" smtClean="0"/>
              <a:t>About Physicians for Reproductive Health </a:t>
            </a:r>
            <a:endParaRPr lang="en-US" dirty="0"/>
          </a:p>
        </p:txBody>
      </p:sp>
      <p:sp>
        <p:nvSpPr>
          <p:cNvPr id="7" name="Footer Placeholder 6"/>
          <p:cNvSpPr>
            <a:spLocks noGrp="1"/>
          </p:cNvSpPr>
          <p:nvPr>
            <p:ph type="ftr" sz="quarter" idx="11"/>
          </p:nvPr>
        </p:nvSpPr>
        <p:spPr/>
        <p:txBody>
          <a:bodyPr/>
          <a:lstStyle/>
          <a:p>
            <a:r>
              <a:rPr lang="en-US" dirty="0" smtClean="0"/>
              <a:t>NAME OF PRESENTATION</a:t>
            </a:r>
            <a:endParaRPr lang="en-US" dirty="0"/>
          </a:p>
        </p:txBody>
      </p:sp>
      <p:sp>
        <p:nvSpPr>
          <p:cNvPr id="2" name="Rectangle 1"/>
          <p:cNvSpPr/>
          <p:nvPr userDrawn="1"/>
        </p:nvSpPr>
        <p:spPr>
          <a:xfrm>
            <a:off x="3929743" y="2204863"/>
            <a:ext cx="6971620" cy="2577629"/>
          </a:xfrm>
          <a:prstGeom prst="rect">
            <a:avLst/>
          </a:prstGeom>
        </p:spPr>
        <p:txBody>
          <a:bodyPr wrap="square">
            <a:spAutoFit/>
          </a:bodyPr>
          <a:lstStyle/>
          <a:p>
            <a:pPr marL="150394" indent="-150394" defTabSz="685765">
              <a:spcBef>
                <a:spcPts val="700"/>
              </a:spcBef>
              <a:buSzPct val="100000"/>
              <a:buChar char="•"/>
              <a:defRPr sz="1500" b="1">
                <a:solidFill>
                  <a:srgbClr val="E84E6A"/>
                </a:solidFill>
                <a:latin typeface="Franklin Gothic Book"/>
                <a:ea typeface="Franklin Gothic Book"/>
                <a:cs typeface="Franklin Gothic Book"/>
                <a:sym typeface="Franklin Gothic Book"/>
              </a:defRPr>
            </a:pPr>
            <a:r>
              <a:rPr lang="en-US" sz="1800" b="0" dirty="0" smtClean="0">
                <a:solidFill>
                  <a:srgbClr val="007FC5"/>
                </a:solidFill>
                <a:latin typeface="Arial" charset="0"/>
                <a:ea typeface="Arial" charset="0"/>
                <a:cs typeface="Arial" charset="0"/>
              </a:rPr>
              <a:t>We bring the physician’s distinctive voice to debates over reproductive health care.</a:t>
            </a:r>
            <a:endParaRPr lang="en-US" sz="1800" b="0" dirty="0" smtClean="0">
              <a:solidFill>
                <a:srgbClr val="007FC5"/>
              </a:solidFill>
              <a:effectLst>
                <a:outerShdw blurRad="38100" dist="19050" dir="2700000" rotWithShape="0">
                  <a:srgbClr val="000000">
                    <a:alpha val="40000"/>
                  </a:srgbClr>
                </a:outerShdw>
              </a:effectLst>
              <a:latin typeface="Arial" charset="0"/>
              <a:ea typeface="Arial" charset="0"/>
              <a:cs typeface="Arial" charset="0"/>
            </a:endParaRPr>
          </a:p>
          <a:p>
            <a:pPr marL="150394" indent="-150394" defTabSz="685765">
              <a:spcBef>
                <a:spcPts val="700"/>
              </a:spcBef>
              <a:buSzPct val="100000"/>
              <a:buChar char="•"/>
              <a:defRPr sz="1500" b="1">
                <a:solidFill>
                  <a:srgbClr val="E84E6A"/>
                </a:solidFill>
                <a:latin typeface="Franklin Gothic Book"/>
                <a:ea typeface="Franklin Gothic Book"/>
                <a:cs typeface="Franklin Gothic Book"/>
                <a:sym typeface="Franklin Gothic Book"/>
              </a:defRPr>
            </a:pPr>
            <a:r>
              <a:rPr lang="en-US" sz="1800" b="0" dirty="0" smtClean="0">
                <a:solidFill>
                  <a:srgbClr val="007FC5"/>
                </a:solidFill>
                <a:latin typeface="Arial" charset="0"/>
                <a:ea typeface="Arial" charset="0"/>
                <a:cs typeface="Arial" charset="0"/>
              </a:rPr>
              <a:t>We provide leadership and tools so that physicians can speak up and take action.</a:t>
            </a:r>
            <a:endParaRPr lang="en-US" sz="1800" b="0" dirty="0" smtClean="0">
              <a:solidFill>
                <a:srgbClr val="007FC5"/>
              </a:solidFill>
              <a:effectLst>
                <a:outerShdw blurRad="38100" dist="19050" dir="2700000" rotWithShape="0">
                  <a:srgbClr val="000000">
                    <a:alpha val="40000"/>
                  </a:srgbClr>
                </a:outerShdw>
              </a:effectLst>
              <a:latin typeface="Arial" charset="0"/>
              <a:ea typeface="Arial" charset="0"/>
              <a:cs typeface="Arial" charset="0"/>
            </a:endParaRPr>
          </a:p>
          <a:p>
            <a:pPr marL="150394" indent="-150394" defTabSz="685765">
              <a:spcBef>
                <a:spcPts val="700"/>
              </a:spcBef>
              <a:buSzPct val="100000"/>
              <a:buChar char="•"/>
              <a:defRPr sz="1500" b="1">
                <a:solidFill>
                  <a:srgbClr val="E84E6A"/>
                </a:solidFill>
                <a:latin typeface="Franklin Gothic Book"/>
                <a:ea typeface="Franklin Gothic Book"/>
                <a:cs typeface="Franklin Gothic Book"/>
                <a:sym typeface="Franklin Gothic Book"/>
              </a:defRPr>
            </a:pPr>
            <a:r>
              <a:rPr lang="en-US" sz="1800" b="0" dirty="0" smtClean="0">
                <a:solidFill>
                  <a:srgbClr val="007FC5"/>
                </a:solidFill>
                <a:latin typeface="Arial" charset="0"/>
                <a:ea typeface="Arial" charset="0"/>
                <a:cs typeface="Arial" charset="0"/>
              </a:rPr>
              <a:t>We use scientific expertise and our patients’ real-life experiences to influence legislation, medical practice, and public opinion.</a:t>
            </a:r>
            <a:endParaRPr lang="en-US" sz="1800" b="0" dirty="0" smtClean="0">
              <a:solidFill>
                <a:srgbClr val="007FC5"/>
              </a:solidFill>
              <a:effectLst>
                <a:outerShdw blurRad="38100" dist="19050" dir="2700000" rotWithShape="0">
                  <a:srgbClr val="000000">
                    <a:alpha val="40000"/>
                  </a:srgbClr>
                </a:outerShdw>
              </a:effectLst>
              <a:latin typeface="Arial" charset="0"/>
              <a:ea typeface="Arial" charset="0"/>
              <a:cs typeface="Arial" charset="0"/>
            </a:endParaRPr>
          </a:p>
          <a:p>
            <a:pPr marL="150394" indent="-150394" defTabSz="685765">
              <a:spcBef>
                <a:spcPts val="700"/>
              </a:spcBef>
              <a:buSzPct val="100000"/>
              <a:buChar char="•"/>
              <a:defRPr sz="1500" b="1">
                <a:solidFill>
                  <a:srgbClr val="E84E6A"/>
                </a:solidFill>
                <a:latin typeface="Franklin Gothic Book"/>
                <a:ea typeface="Franklin Gothic Book"/>
                <a:cs typeface="Franklin Gothic Book"/>
                <a:sym typeface="Franklin Gothic Book"/>
              </a:defRPr>
            </a:pPr>
            <a:r>
              <a:rPr lang="en-US" sz="1800" b="0" dirty="0" smtClean="0">
                <a:solidFill>
                  <a:srgbClr val="007FC5"/>
                </a:solidFill>
                <a:latin typeface="Arial" charset="0"/>
                <a:ea typeface="Arial" charset="0"/>
                <a:cs typeface="Arial" charset="0"/>
              </a:rPr>
              <a:t>We advocate for inclusion of reproductive health training in all medical curricula.</a:t>
            </a:r>
            <a:endParaRPr lang="en-US" sz="1800" b="0" dirty="0">
              <a:solidFill>
                <a:srgbClr val="007FC5"/>
              </a:solidFill>
              <a:latin typeface="Arial" charset="0"/>
              <a:ea typeface="Arial" charset="0"/>
              <a:cs typeface="Arial" charset="0"/>
            </a:endParaRP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26868" t="-445" r="30127" b="445"/>
          <a:stretch/>
        </p:blipFill>
        <p:spPr>
          <a:xfrm>
            <a:off x="0" y="731520"/>
            <a:ext cx="3445329" cy="536396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smtClean="0"/>
              <a:t>NAME OF PRESENTATION</a:t>
            </a:r>
          </a:p>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bout the Presenter(s)">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NAME OF PRESENTATION</a:t>
            </a:r>
          </a:p>
          <a:p>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583" y="6281612"/>
            <a:ext cx="729863" cy="407205"/>
          </a:xfrm>
          <a:prstGeom prst="rect">
            <a:avLst/>
          </a:prstGeom>
        </p:spPr>
      </p:pic>
      <p:sp>
        <p:nvSpPr>
          <p:cNvPr id="12" name="Rectangle 11"/>
          <p:cNvSpPr/>
          <p:nvPr userDrawn="1"/>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Picture Placeholder 20"/>
          <p:cNvSpPr>
            <a:spLocks noGrp="1"/>
          </p:cNvSpPr>
          <p:nvPr>
            <p:ph type="pic" sz="quarter" idx="12" hasCustomPrompt="1"/>
          </p:nvPr>
        </p:nvSpPr>
        <p:spPr>
          <a:xfrm>
            <a:off x="3721100" y="1738314"/>
            <a:ext cx="1639886" cy="1639886"/>
          </a:xfrm>
        </p:spPr>
        <p:txBody>
          <a:bodyPr/>
          <a:lstStyle>
            <a:lvl1pPr marL="0" indent="0" algn="ctr">
              <a:buNone/>
              <a:defRPr/>
            </a:lvl1pPr>
          </a:lstStyle>
          <a:p>
            <a:r>
              <a:rPr lang="en-US" dirty="0" smtClean="0"/>
              <a:t>Square headshot</a:t>
            </a:r>
            <a:endParaRPr lang="en-US" dirty="0"/>
          </a:p>
        </p:txBody>
      </p:sp>
      <p:sp>
        <p:nvSpPr>
          <p:cNvPr id="28" name="Picture Placeholder 20"/>
          <p:cNvSpPr>
            <a:spLocks noGrp="1"/>
          </p:cNvSpPr>
          <p:nvPr>
            <p:ph type="pic" sz="quarter" idx="16" hasCustomPrompt="1"/>
          </p:nvPr>
        </p:nvSpPr>
        <p:spPr>
          <a:xfrm>
            <a:off x="6170614" y="1738314"/>
            <a:ext cx="1639886" cy="1639886"/>
          </a:xfrm>
        </p:spPr>
        <p:txBody>
          <a:bodyPr/>
          <a:lstStyle>
            <a:lvl1pPr marL="0" indent="0" algn="ctr">
              <a:buNone/>
              <a:defRPr/>
            </a:lvl1pPr>
          </a:lstStyle>
          <a:p>
            <a:r>
              <a:rPr lang="en-US" dirty="0" smtClean="0"/>
              <a:t>Square headshot</a:t>
            </a:r>
            <a:endParaRPr lang="en-US" dirty="0"/>
          </a:p>
        </p:txBody>
      </p:sp>
      <p:sp>
        <p:nvSpPr>
          <p:cNvPr id="30" name="Picture Placeholder 20"/>
          <p:cNvSpPr>
            <a:spLocks noGrp="1"/>
          </p:cNvSpPr>
          <p:nvPr>
            <p:ph type="pic" sz="quarter" idx="18" hasCustomPrompt="1"/>
          </p:nvPr>
        </p:nvSpPr>
        <p:spPr>
          <a:xfrm>
            <a:off x="8585177" y="1738314"/>
            <a:ext cx="1639886" cy="1639886"/>
          </a:xfrm>
        </p:spPr>
        <p:txBody>
          <a:bodyPr/>
          <a:lstStyle>
            <a:lvl1pPr marL="0" indent="0" algn="ctr">
              <a:buNone/>
              <a:defRPr/>
            </a:lvl1pPr>
          </a:lstStyle>
          <a:p>
            <a:r>
              <a:rPr lang="en-US" dirty="0" smtClean="0"/>
              <a:t>Square headshot</a:t>
            </a:r>
            <a:endParaRPr lang="en-US" dirty="0"/>
          </a:p>
        </p:txBody>
      </p:sp>
      <p:sp>
        <p:nvSpPr>
          <p:cNvPr id="13" name="Rectangle 12"/>
          <p:cNvSpPr/>
          <p:nvPr userDrawn="1"/>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Title 5"/>
          <p:cNvSpPr txBox="1">
            <a:spLocks/>
          </p:cNvSpPr>
          <p:nvPr userDrawn="1"/>
        </p:nvSpPr>
        <p:spPr>
          <a:xfrm>
            <a:off x="3564867" y="636495"/>
            <a:ext cx="7662356" cy="1005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spc="-60" baseline="0">
                <a:solidFill>
                  <a:schemeClr val="accent1"/>
                </a:solidFill>
                <a:latin typeface="Times New Roman" charset="0"/>
                <a:ea typeface="Times New Roman" charset="0"/>
                <a:cs typeface="Times New Roman" charset="0"/>
              </a:defRPr>
            </a:lvl1pPr>
          </a:lstStyle>
          <a:p>
            <a:r>
              <a:rPr lang="en-US" smtClean="0"/>
              <a:t>Click to edit Master title style</a:t>
            </a:r>
            <a:endParaRPr lang="en-US" dirty="0"/>
          </a:p>
        </p:txBody>
      </p:sp>
      <p:sp>
        <p:nvSpPr>
          <p:cNvPr id="15" name="Content Placeholder 2"/>
          <p:cNvSpPr>
            <a:spLocks noGrp="1"/>
          </p:cNvSpPr>
          <p:nvPr>
            <p:ph sz="half" idx="20" hasCustomPrompt="1"/>
          </p:nvPr>
        </p:nvSpPr>
        <p:spPr>
          <a:xfrm>
            <a:off x="3564868" y="3571837"/>
            <a:ext cx="1967832" cy="386706"/>
          </a:xfrm>
        </p:spPr>
        <p:txBody>
          <a:bodyPr anchor="t">
            <a:normAutofit/>
          </a:bodyPr>
          <a:lstStyle>
            <a:lvl1pPr marL="0" indent="0" algn="ctr">
              <a:buNone/>
              <a:defRPr sz="1800" b="1" baseline="0">
                <a:solidFill>
                  <a:schemeClr val="accent1"/>
                </a:solidFill>
              </a:defRPr>
            </a:lvl1pPr>
            <a:lvl2pPr marL="502920" indent="0">
              <a:buNone/>
              <a:defRPr sz="1800"/>
            </a:lvl2pPr>
            <a:lvl3pPr marL="960120" indent="0">
              <a:buNone/>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dirty="0" smtClean="0"/>
              <a:t>YOUR NAME</a:t>
            </a:r>
          </a:p>
        </p:txBody>
      </p:sp>
      <p:sp>
        <p:nvSpPr>
          <p:cNvPr id="18" name="Content Placeholder 2"/>
          <p:cNvSpPr>
            <a:spLocks noGrp="1"/>
          </p:cNvSpPr>
          <p:nvPr>
            <p:ph sz="half" idx="21" hasCustomPrompt="1"/>
          </p:nvPr>
        </p:nvSpPr>
        <p:spPr>
          <a:xfrm>
            <a:off x="5991481" y="3586822"/>
            <a:ext cx="1967832" cy="386706"/>
          </a:xfrm>
        </p:spPr>
        <p:txBody>
          <a:bodyPr anchor="t">
            <a:normAutofit/>
          </a:bodyPr>
          <a:lstStyle>
            <a:lvl1pPr marL="0" indent="0" algn="ctr">
              <a:buNone/>
              <a:defRPr sz="1800" b="1" baseline="0">
                <a:solidFill>
                  <a:schemeClr val="accent1"/>
                </a:solidFill>
              </a:defRPr>
            </a:lvl1pPr>
            <a:lvl2pPr marL="502920" indent="0">
              <a:buNone/>
              <a:defRPr sz="1800"/>
            </a:lvl2pPr>
            <a:lvl3pPr marL="960120" indent="0">
              <a:buNone/>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dirty="0" smtClean="0"/>
              <a:t>YOUR NAME</a:t>
            </a:r>
          </a:p>
        </p:txBody>
      </p:sp>
      <p:sp>
        <p:nvSpPr>
          <p:cNvPr id="20" name="Content Placeholder 2"/>
          <p:cNvSpPr>
            <a:spLocks noGrp="1"/>
          </p:cNvSpPr>
          <p:nvPr>
            <p:ph sz="half" idx="22" hasCustomPrompt="1"/>
          </p:nvPr>
        </p:nvSpPr>
        <p:spPr>
          <a:xfrm>
            <a:off x="8391266" y="3571837"/>
            <a:ext cx="1967832" cy="386706"/>
          </a:xfrm>
        </p:spPr>
        <p:txBody>
          <a:bodyPr anchor="t">
            <a:normAutofit/>
          </a:bodyPr>
          <a:lstStyle>
            <a:lvl1pPr marL="0" indent="0" algn="ctr">
              <a:buNone/>
              <a:defRPr sz="1800" b="1" baseline="0">
                <a:solidFill>
                  <a:schemeClr val="accent1"/>
                </a:solidFill>
              </a:defRPr>
            </a:lvl1pPr>
            <a:lvl2pPr marL="502920" indent="0">
              <a:buNone/>
              <a:defRPr sz="1800"/>
            </a:lvl2pPr>
            <a:lvl3pPr marL="960120" indent="0">
              <a:buNone/>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dirty="0" smtClean="0"/>
              <a:t>YOUR NAME</a:t>
            </a:r>
          </a:p>
        </p:txBody>
      </p:sp>
      <p:sp>
        <p:nvSpPr>
          <p:cNvPr id="7" name="Text Placeholder 6"/>
          <p:cNvSpPr>
            <a:spLocks noGrp="1"/>
          </p:cNvSpPr>
          <p:nvPr>
            <p:ph type="body" sz="quarter" idx="23" hasCustomPrompt="1"/>
          </p:nvPr>
        </p:nvSpPr>
        <p:spPr>
          <a:xfrm>
            <a:off x="3565787" y="4039303"/>
            <a:ext cx="1966913" cy="706437"/>
          </a:xfrm>
        </p:spPr>
        <p:txBody>
          <a:bodyPr anchor="t"/>
          <a:lstStyle>
            <a:lvl1pPr marL="0" indent="0">
              <a:buNone/>
              <a:defRPr sz="2000"/>
            </a:lvl1pPr>
          </a:lstStyle>
          <a:p>
            <a:pPr lvl="0"/>
            <a:r>
              <a:rPr lang="en-US" sz="1600" b="0" i="0" dirty="0" smtClean="0">
                <a:solidFill>
                  <a:schemeClr val="accent1"/>
                </a:solidFill>
                <a:latin typeface="Arial" charset="0"/>
                <a:ea typeface="Arial" charset="0"/>
                <a:cs typeface="Arial" charset="0"/>
              </a:rPr>
              <a:t>Bio, fun facts, etc.</a:t>
            </a:r>
          </a:p>
        </p:txBody>
      </p:sp>
      <p:sp>
        <p:nvSpPr>
          <p:cNvPr id="27" name="Text Placeholder 6"/>
          <p:cNvSpPr>
            <a:spLocks noGrp="1"/>
          </p:cNvSpPr>
          <p:nvPr>
            <p:ph type="body" sz="quarter" idx="24" hasCustomPrompt="1"/>
          </p:nvPr>
        </p:nvSpPr>
        <p:spPr>
          <a:xfrm>
            <a:off x="6006009" y="4039303"/>
            <a:ext cx="1966913" cy="706437"/>
          </a:xfrm>
        </p:spPr>
        <p:txBody>
          <a:bodyPr anchor="t"/>
          <a:lstStyle>
            <a:lvl1pPr marL="0" indent="0">
              <a:buNone/>
              <a:defRPr sz="2000"/>
            </a:lvl1pPr>
          </a:lstStyle>
          <a:p>
            <a:pPr lvl="0"/>
            <a:r>
              <a:rPr lang="en-US" sz="1600" b="0" i="0" dirty="0" smtClean="0">
                <a:solidFill>
                  <a:schemeClr val="accent1"/>
                </a:solidFill>
                <a:latin typeface="Arial" charset="0"/>
                <a:ea typeface="Arial" charset="0"/>
                <a:cs typeface="Arial" charset="0"/>
              </a:rPr>
              <a:t>Bio, fun facts, etc.</a:t>
            </a:r>
          </a:p>
        </p:txBody>
      </p:sp>
      <p:sp>
        <p:nvSpPr>
          <p:cNvPr id="32" name="Text Placeholder 6"/>
          <p:cNvSpPr>
            <a:spLocks noGrp="1"/>
          </p:cNvSpPr>
          <p:nvPr>
            <p:ph type="body" sz="quarter" idx="25" hasCustomPrompt="1"/>
          </p:nvPr>
        </p:nvSpPr>
        <p:spPr>
          <a:xfrm>
            <a:off x="8392185" y="4039303"/>
            <a:ext cx="1966913" cy="706437"/>
          </a:xfrm>
        </p:spPr>
        <p:txBody>
          <a:bodyPr anchor="t"/>
          <a:lstStyle>
            <a:lvl1pPr marL="0" indent="0">
              <a:buNone/>
              <a:defRPr sz="2000"/>
            </a:lvl1pPr>
          </a:lstStyle>
          <a:p>
            <a:pPr lvl="0"/>
            <a:r>
              <a:rPr lang="en-US" sz="1600" b="0" i="0" dirty="0" smtClean="0">
                <a:solidFill>
                  <a:schemeClr val="accent1"/>
                </a:solidFill>
                <a:latin typeface="Arial" charset="0"/>
                <a:ea typeface="Arial" charset="0"/>
                <a:cs typeface="Arial" charset="0"/>
              </a:rPr>
              <a:t>Bio, fun facts, etc.</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imple Thought, Point, Statement, etc.">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NAME OF PRESENTATION</a:t>
            </a:r>
          </a:p>
          <a:p>
            <a:endParaRPr lang="en-US" dirty="0"/>
          </a:p>
        </p:txBody>
      </p:sp>
      <p:sp>
        <p:nvSpPr>
          <p:cNvPr id="3" name="Rectangle 2"/>
          <p:cNvSpPr/>
          <p:nvPr userDrawn="1"/>
        </p:nvSpPr>
        <p:spPr>
          <a:xfrm>
            <a:off x="1479180" y="1869140"/>
            <a:ext cx="376518" cy="2985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p:cNvSpPr>
            <a:spLocks noGrp="1"/>
          </p:cNvSpPr>
          <p:nvPr>
            <p:ph sz="quarter" idx="12"/>
          </p:nvPr>
        </p:nvSpPr>
        <p:spPr>
          <a:xfrm>
            <a:off x="2097558" y="1869140"/>
            <a:ext cx="6737350" cy="2984500"/>
          </a:xfrm>
        </p:spPr>
        <p:txBody>
          <a:bodyPr anchor="t">
            <a:normAutofit/>
          </a:bodyPr>
          <a:lstStyle>
            <a:lvl1pPr marL="0" indent="0">
              <a:buNone/>
              <a:defRPr sz="3600" b="0" i="0">
                <a:solidFill>
                  <a:schemeClr val="accent1"/>
                </a:solidFill>
                <a:latin typeface="Times New Roman" charset="0"/>
                <a:ea typeface="Times New Roman" charset="0"/>
                <a:cs typeface="Times New Roman" charset="0"/>
              </a:defRPr>
            </a:lvl1pPr>
            <a:lvl2pPr>
              <a:defRPr b="0" i="0">
                <a:latin typeface="Times New Roman" charset="0"/>
                <a:ea typeface="Times New Roman" charset="0"/>
                <a:cs typeface="Times New Roman" charset="0"/>
              </a:defRPr>
            </a:lvl2pPr>
            <a:lvl3pPr>
              <a:defRPr b="0" i="0">
                <a:latin typeface="Times New Roman" charset="0"/>
                <a:ea typeface="Times New Roman" charset="0"/>
                <a:cs typeface="Times New Roman" charset="0"/>
              </a:defRPr>
            </a:lvl3pPr>
            <a:lvl4pPr>
              <a:defRPr b="0" i="0">
                <a:latin typeface="Times New Roman" charset="0"/>
                <a:ea typeface="Times New Roman" charset="0"/>
                <a:cs typeface="Times New Roman" charset="0"/>
              </a:defRPr>
            </a:lvl4pPr>
            <a:lvl5pPr>
              <a:defRPr b="0" i="0">
                <a:latin typeface="Times New Roman" charset="0"/>
                <a:ea typeface="Times New Roman" charset="0"/>
                <a:cs typeface="Times New Roman" charset="0"/>
              </a:defRPr>
            </a:lvl5pPr>
          </a:lstStyle>
          <a:p>
            <a:pPr lvl="0"/>
            <a:r>
              <a:rPr lang="en-US" smtClean="0"/>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583" y="6281612"/>
            <a:ext cx="729863" cy="407205"/>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lowchart, Graph, Smartchar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NAME OF PRESENTATION</a:t>
            </a:r>
          </a:p>
          <a:p>
            <a:endParaRPr lang="en-US" dirty="0"/>
          </a:p>
        </p:txBody>
      </p:sp>
      <p:sp>
        <p:nvSpPr>
          <p:cNvPr id="8" name="Content Placeholder 7"/>
          <p:cNvSpPr>
            <a:spLocks noGrp="1"/>
          </p:cNvSpPr>
          <p:nvPr>
            <p:ph sz="quarter" idx="12"/>
          </p:nvPr>
        </p:nvSpPr>
        <p:spPr>
          <a:xfrm>
            <a:off x="1007446" y="908441"/>
            <a:ext cx="6737350" cy="920359"/>
          </a:xfrm>
        </p:spPr>
        <p:txBody>
          <a:bodyPr anchor="t">
            <a:normAutofit/>
          </a:bodyPr>
          <a:lstStyle>
            <a:lvl1pPr marL="0" indent="0">
              <a:buNone/>
              <a:defRPr sz="3600" b="0" i="0">
                <a:solidFill>
                  <a:schemeClr val="accent1"/>
                </a:solidFill>
                <a:latin typeface="Times New Roman" charset="0"/>
                <a:ea typeface="Times New Roman" charset="0"/>
                <a:cs typeface="Times New Roman" charset="0"/>
              </a:defRPr>
            </a:lvl1pPr>
            <a:lvl2pPr>
              <a:defRPr b="0" i="0">
                <a:latin typeface="Times New Roman" charset="0"/>
                <a:ea typeface="Times New Roman" charset="0"/>
                <a:cs typeface="Times New Roman" charset="0"/>
              </a:defRPr>
            </a:lvl2pPr>
            <a:lvl3pPr>
              <a:defRPr b="0" i="0">
                <a:latin typeface="Times New Roman" charset="0"/>
                <a:ea typeface="Times New Roman" charset="0"/>
                <a:cs typeface="Times New Roman" charset="0"/>
              </a:defRPr>
            </a:lvl3pPr>
            <a:lvl4pPr>
              <a:defRPr b="0" i="0">
                <a:latin typeface="Times New Roman" charset="0"/>
                <a:ea typeface="Times New Roman" charset="0"/>
                <a:cs typeface="Times New Roman" charset="0"/>
              </a:defRPr>
            </a:lvl4pPr>
            <a:lvl5pPr>
              <a:defRPr b="0" i="0">
                <a:latin typeface="Times New Roman" charset="0"/>
                <a:ea typeface="Times New Roman" charset="0"/>
                <a:cs typeface="Times New Roman" charset="0"/>
              </a:defRPr>
            </a:lvl5pPr>
          </a:lstStyle>
          <a:p>
            <a:pPr lvl="0"/>
            <a:r>
              <a:rPr lang="en-US" smtClean="0"/>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583" y="6281612"/>
            <a:ext cx="729863" cy="407205"/>
          </a:xfrm>
          <a:prstGeom prst="rect">
            <a:avLst/>
          </a:prstGeom>
        </p:spPr>
      </p:pic>
      <p:sp>
        <p:nvSpPr>
          <p:cNvPr id="7" name="Rectangle 6"/>
          <p:cNvSpPr/>
          <p:nvPr userDrawn="1"/>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SmartArt Placeholder 11"/>
          <p:cNvSpPr>
            <a:spLocks noGrp="1"/>
          </p:cNvSpPr>
          <p:nvPr>
            <p:ph type="dgm" sz="quarter" idx="13"/>
          </p:nvPr>
        </p:nvSpPr>
        <p:spPr>
          <a:xfrm>
            <a:off x="1008063" y="2095500"/>
            <a:ext cx="9964737" cy="3495675"/>
          </a:xfrm>
        </p:spPr>
        <p:txBody>
          <a:bodyPr/>
          <a:lstStyle>
            <a:lvl1pPr marL="0" indent="0">
              <a:buNone/>
              <a:defRPr/>
            </a:lvl1pPr>
          </a:lstStyle>
          <a:p>
            <a:r>
              <a:rPr lang="en-US" smtClean="0"/>
              <a:t>Click icon to add SmartArt graphic</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imple Quote">
    <p:bg>
      <p:bgPr>
        <a:solidFill>
          <a:schemeClr val="accent1"/>
        </a:solidFill>
        <a:effectLst/>
      </p:bgPr>
    </p:bg>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2191688" y="2259107"/>
            <a:ext cx="6737350" cy="2984500"/>
          </a:xfrm>
        </p:spPr>
        <p:txBody>
          <a:bodyPr anchor="t">
            <a:normAutofit/>
          </a:bodyPr>
          <a:lstStyle>
            <a:lvl1pPr marL="0" indent="0">
              <a:buNone/>
              <a:defRPr sz="3600" b="0" i="0">
                <a:solidFill>
                  <a:schemeClr val="bg1"/>
                </a:solidFill>
                <a:latin typeface="Times New Roman" charset="0"/>
                <a:ea typeface="Times New Roman" charset="0"/>
                <a:cs typeface="Times New Roman" charset="0"/>
              </a:defRPr>
            </a:lvl1pPr>
            <a:lvl2pPr>
              <a:defRPr b="0" i="0">
                <a:latin typeface="Times New Roman" charset="0"/>
                <a:ea typeface="Times New Roman" charset="0"/>
                <a:cs typeface="Times New Roman" charset="0"/>
              </a:defRPr>
            </a:lvl2pPr>
            <a:lvl3pPr>
              <a:defRPr b="0" i="0">
                <a:latin typeface="Times New Roman" charset="0"/>
                <a:ea typeface="Times New Roman" charset="0"/>
                <a:cs typeface="Times New Roman" charset="0"/>
              </a:defRPr>
            </a:lvl3pPr>
            <a:lvl4pPr>
              <a:defRPr b="0" i="0">
                <a:latin typeface="Times New Roman" charset="0"/>
                <a:ea typeface="Times New Roman" charset="0"/>
                <a:cs typeface="Times New Roman" charset="0"/>
              </a:defRPr>
            </a:lvl4pPr>
            <a:lvl5pPr>
              <a:defRPr b="0" i="0">
                <a:latin typeface="Times New Roman" charset="0"/>
                <a:ea typeface="Times New Roman" charset="0"/>
                <a:cs typeface="Times New Roman" charset="0"/>
              </a:defRPr>
            </a:lvl5pPr>
          </a:lstStyle>
          <a:p>
            <a:pPr lvl="0"/>
            <a:r>
              <a:rPr lang="en-US" smtClean="0"/>
              <a:t>Click to edit Master text styles</a:t>
            </a:r>
          </a:p>
        </p:txBody>
      </p:sp>
      <p:pic>
        <p:nvPicPr>
          <p:cNvPr id="5" name="Picture 4"/>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524253" y="-322729"/>
            <a:ext cx="2581836" cy="2581836"/>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ummary / Take Away">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US" dirty="0" smtClean="0"/>
              <a:t>NAME OF PRESENTATION</a:t>
            </a:r>
            <a:endParaRPr lang="en-US" dirty="0"/>
          </a:p>
        </p:txBody>
      </p:sp>
      <p:sp>
        <p:nvSpPr>
          <p:cNvPr id="4" name="Text Placeholder 3"/>
          <p:cNvSpPr>
            <a:spLocks noGrp="1"/>
          </p:cNvSpPr>
          <p:nvPr>
            <p:ph type="body" sz="quarter" idx="12"/>
          </p:nvPr>
        </p:nvSpPr>
        <p:spPr>
          <a:xfrm>
            <a:off x="3743323" y="1914521"/>
            <a:ext cx="7515225" cy="2000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5"/>
          <p:cNvSpPr txBox="1">
            <a:spLocks/>
          </p:cNvSpPr>
          <p:nvPr userDrawn="1"/>
        </p:nvSpPr>
        <p:spPr>
          <a:xfrm>
            <a:off x="3820031" y="976204"/>
            <a:ext cx="7662356" cy="1005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spc="-60" baseline="0">
                <a:solidFill>
                  <a:schemeClr val="accent1"/>
                </a:solidFill>
                <a:latin typeface="Times New Roman" charset="0"/>
                <a:ea typeface="Times New Roman" charset="0"/>
                <a:cs typeface="Times New Roman" charset="0"/>
              </a:defRPr>
            </a:lvl1pPr>
          </a:lstStyle>
          <a:p>
            <a:r>
              <a:rPr lang="en-US" smtClean="0"/>
              <a:t>Click to edit Master title style</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3667631" y="823804"/>
            <a:ext cx="7662356" cy="1005001"/>
          </a:xfrm>
        </p:spPr>
        <p:txBody>
          <a:bodyPr/>
          <a:lstStyle>
            <a:lvl1pPr>
              <a:defRPr baseline="0">
                <a:solidFill>
                  <a:schemeClr val="accent1"/>
                </a:solidFill>
              </a:defRPr>
            </a:lvl1pPr>
          </a:lstStyle>
          <a:p>
            <a:r>
              <a:rPr lang="en-US" dirty="0" smtClean="0"/>
              <a:t>Contact Us</a:t>
            </a:r>
            <a:endParaRPr lang="en-US" dirty="0"/>
          </a:p>
        </p:txBody>
      </p:sp>
      <p:sp>
        <p:nvSpPr>
          <p:cNvPr id="7" name="Footer Placeholder 6"/>
          <p:cNvSpPr>
            <a:spLocks noGrp="1"/>
          </p:cNvSpPr>
          <p:nvPr>
            <p:ph type="ftr" sz="quarter" idx="11"/>
          </p:nvPr>
        </p:nvSpPr>
        <p:spPr/>
        <p:txBody>
          <a:bodyPr/>
          <a:lstStyle/>
          <a:p>
            <a:r>
              <a:rPr lang="en-US" dirty="0" smtClean="0"/>
              <a:t>NAME OF PRESENTATION</a:t>
            </a:r>
            <a:endParaRPr lang="en-US" dirty="0"/>
          </a:p>
        </p:txBody>
      </p:sp>
      <p:sp>
        <p:nvSpPr>
          <p:cNvPr id="4" name="Text Placeholder 3"/>
          <p:cNvSpPr>
            <a:spLocks noGrp="1"/>
          </p:cNvSpPr>
          <p:nvPr>
            <p:ph type="body" sz="quarter" idx="12"/>
          </p:nvPr>
        </p:nvSpPr>
        <p:spPr>
          <a:xfrm>
            <a:off x="4389484" y="2228340"/>
            <a:ext cx="6813548" cy="498479"/>
          </a:xfrm>
        </p:spPr>
        <p:txBody>
          <a:bodyPr anchor="t"/>
          <a:lstStyle/>
          <a:p>
            <a:pPr lvl="0"/>
            <a:r>
              <a:rPr lang="en-US" smtClean="0"/>
              <a:t>Click to edit Master text styles</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5163" y="2228340"/>
            <a:ext cx="474976" cy="356232"/>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95700" y="3225795"/>
            <a:ext cx="539745" cy="539745"/>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97063" y="4375155"/>
            <a:ext cx="539745" cy="539745"/>
          </a:xfrm>
          <a:prstGeom prst="rect">
            <a:avLst/>
          </a:prstGeom>
        </p:spPr>
      </p:pic>
      <p:sp>
        <p:nvSpPr>
          <p:cNvPr id="10" name="Text Placeholder 3"/>
          <p:cNvSpPr>
            <a:spLocks noGrp="1"/>
          </p:cNvSpPr>
          <p:nvPr>
            <p:ph type="body" sz="quarter" idx="13"/>
          </p:nvPr>
        </p:nvSpPr>
        <p:spPr>
          <a:xfrm>
            <a:off x="4389484" y="3267061"/>
            <a:ext cx="6813548" cy="498479"/>
          </a:xfrm>
        </p:spPr>
        <p:txBody>
          <a:bodyPr anchor="t"/>
          <a:lstStyle/>
          <a:p>
            <a:pPr lvl="0"/>
            <a:r>
              <a:rPr lang="en-US" smtClean="0"/>
              <a:t>Click to edit Master text styles</a:t>
            </a:r>
          </a:p>
        </p:txBody>
      </p:sp>
      <p:sp>
        <p:nvSpPr>
          <p:cNvPr id="11" name="Text Placeholder 3"/>
          <p:cNvSpPr>
            <a:spLocks noGrp="1"/>
          </p:cNvSpPr>
          <p:nvPr>
            <p:ph type="body" sz="quarter" idx="14" hasCustomPrompt="1"/>
          </p:nvPr>
        </p:nvSpPr>
        <p:spPr>
          <a:xfrm>
            <a:off x="4389484" y="4395787"/>
            <a:ext cx="6813548" cy="498479"/>
          </a:xfrm>
        </p:spPr>
        <p:txBody>
          <a:bodyPr anchor="t"/>
          <a:lstStyle/>
          <a:p>
            <a:pPr lvl="0"/>
            <a:r>
              <a:rPr lang="en-US" dirty="0" err="1" smtClean="0"/>
              <a:t>www.PRH.org</a:t>
            </a:r>
            <a:endParaRPr lang="en-US" dirty="0" smtClean="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t>NAME OF PRESENTATION</a:t>
            </a:r>
            <a:endParaRPr lang="en-US" dirty="0"/>
          </a:p>
        </p:txBody>
      </p:sp>
    </p:spTree>
    <p:extLst>
      <p:ext uri="{BB962C8B-B14F-4D97-AF65-F5344CB8AC3E}">
        <p14:creationId xmlns:p14="http://schemas.microsoft.com/office/powerpoint/2010/main" val="14913261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ull - Custom Layout ">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NAME OF PRESENTATION</a:t>
            </a:r>
          </a:p>
          <a:p>
            <a:endParaRPr lang="en-US" dirty="0"/>
          </a:p>
        </p:txBody>
      </p:sp>
      <p:sp>
        <p:nvSpPr>
          <p:cNvPr id="8" name="Content Placeholder 7"/>
          <p:cNvSpPr>
            <a:spLocks noGrp="1"/>
          </p:cNvSpPr>
          <p:nvPr>
            <p:ph sz="quarter" idx="12"/>
          </p:nvPr>
        </p:nvSpPr>
        <p:spPr>
          <a:xfrm>
            <a:off x="1007446" y="908441"/>
            <a:ext cx="6737350" cy="920359"/>
          </a:xfrm>
        </p:spPr>
        <p:txBody>
          <a:bodyPr anchor="t">
            <a:normAutofit/>
          </a:bodyPr>
          <a:lstStyle>
            <a:lvl1pPr marL="0" indent="0">
              <a:buNone/>
              <a:defRPr sz="3600" b="0" i="0">
                <a:solidFill>
                  <a:schemeClr val="accent1"/>
                </a:solidFill>
                <a:latin typeface="Times New Roman" charset="0"/>
                <a:ea typeface="Times New Roman" charset="0"/>
                <a:cs typeface="Times New Roman" charset="0"/>
              </a:defRPr>
            </a:lvl1pPr>
            <a:lvl2pPr>
              <a:defRPr b="0" i="0">
                <a:latin typeface="Times New Roman" charset="0"/>
                <a:ea typeface="Times New Roman" charset="0"/>
                <a:cs typeface="Times New Roman" charset="0"/>
              </a:defRPr>
            </a:lvl2pPr>
            <a:lvl3pPr>
              <a:defRPr b="0" i="0">
                <a:latin typeface="Times New Roman" charset="0"/>
                <a:ea typeface="Times New Roman" charset="0"/>
                <a:cs typeface="Times New Roman" charset="0"/>
              </a:defRPr>
            </a:lvl3pPr>
            <a:lvl4pPr>
              <a:defRPr b="0" i="0">
                <a:latin typeface="Times New Roman" charset="0"/>
                <a:ea typeface="Times New Roman" charset="0"/>
                <a:cs typeface="Times New Roman" charset="0"/>
              </a:defRPr>
            </a:lvl4pPr>
            <a:lvl5pPr>
              <a:defRPr b="0" i="0">
                <a:latin typeface="Times New Roman" charset="0"/>
                <a:ea typeface="Times New Roman" charset="0"/>
                <a:cs typeface="Times New Roman" charset="0"/>
              </a:defRPr>
            </a:lvl5pPr>
          </a:lstStyle>
          <a:p>
            <a:pPr lvl="0"/>
            <a:r>
              <a:rPr lang="en-US" smtClean="0"/>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583" y="6281612"/>
            <a:ext cx="729863" cy="407205"/>
          </a:xfrm>
          <a:prstGeom prst="rect">
            <a:avLst/>
          </a:prstGeom>
        </p:spPr>
      </p:pic>
      <p:sp>
        <p:nvSpPr>
          <p:cNvPr id="7" name="Rectangle 6"/>
          <p:cNvSpPr/>
          <p:nvPr userDrawn="1"/>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Content Placeholder 3"/>
          <p:cNvSpPr>
            <a:spLocks noGrp="1"/>
          </p:cNvSpPr>
          <p:nvPr>
            <p:ph sz="quarter" idx="13"/>
          </p:nvPr>
        </p:nvSpPr>
        <p:spPr>
          <a:xfrm>
            <a:off x="1008063" y="2014538"/>
            <a:ext cx="8877300" cy="3622675"/>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Questions?">
    <p:bg>
      <p:bgPr>
        <a:gradFill>
          <a:gsLst>
            <a:gs pos="0">
              <a:schemeClr val="accent1">
                <a:lumMod val="60000"/>
                <a:lumOff val="40000"/>
              </a:schemeClr>
            </a:gs>
            <a:gs pos="100000">
              <a:schemeClr val="accent1"/>
            </a:gs>
          </a:gsLst>
          <a:lin ang="15600000" scaled="0"/>
        </a:gra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1"/>
                </a:solidFill>
              </a:defRPr>
            </a:lvl1pPr>
          </a:lstStyle>
          <a:p>
            <a:r>
              <a:rPr lang="en-US" dirty="0" smtClean="0"/>
              <a:t>NAME OF PRESENTATION</a:t>
            </a:r>
          </a:p>
          <a:p>
            <a:endParaRPr lang="en-US" dirty="0"/>
          </a:p>
        </p:txBody>
      </p:sp>
      <p:sp>
        <p:nvSpPr>
          <p:cNvPr id="8" name="Content Placeholder 7"/>
          <p:cNvSpPr>
            <a:spLocks noGrp="1"/>
          </p:cNvSpPr>
          <p:nvPr>
            <p:ph sz="quarter" idx="12" hasCustomPrompt="1"/>
          </p:nvPr>
        </p:nvSpPr>
        <p:spPr>
          <a:xfrm>
            <a:off x="-3908" y="2268764"/>
            <a:ext cx="12192000" cy="1986536"/>
          </a:xfrm>
        </p:spPr>
        <p:txBody>
          <a:bodyPr anchor="t">
            <a:noAutofit/>
          </a:bodyPr>
          <a:lstStyle>
            <a:lvl1pPr marL="0" indent="0" algn="ctr">
              <a:buNone/>
              <a:defRPr sz="9600" b="0" i="0">
                <a:solidFill>
                  <a:schemeClr val="bg1"/>
                </a:solidFill>
                <a:latin typeface="Times New Roman" charset="0"/>
                <a:ea typeface="Times New Roman" charset="0"/>
                <a:cs typeface="Times New Roman" charset="0"/>
              </a:defRPr>
            </a:lvl1pPr>
            <a:lvl2pPr>
              <a:defRPr b="0" i="0">
                <a:latin typeface="Times New Roman" charset="0"/>
                <a:ea typeface="Times New Roman" charset="0"/>
                <a:cs typeface="Times New Roman" charset="0"/>
              </a:defRPr>
            </a:lvl2pPr>
            <a:lvl3pPr>
              <a:defRPr b="0" i="0">
                <a:latin typeface="Times New Roman" charset="0"/>
                <a:ea typeface="Times New Roman" charset="0"/>
                <a:cs typeface="Times New Roman" charset="0"/>
              </a:defRPr>
            </a:lvl3pPr>
            <a:lvl4pPr>
              <a:defRPr b="0" i="0">
                <a:latin typeface="Times New Roman" charset="0"/>
                <a:ea typeface="Times New Roman" charset="0"/>
                <a:cs typeface="Times New Roman" charset="0"/>
              </a:defRPr>
            </a:lvl4pPr>
            <a:lvl5pPr>
              <a:defRPr b="0" i="0">
                <a:latin typeface="Times New Roman" charset="0"/>
                <a:ea typeface="Times New Roman" charset="0"/>
                <a:cs typeface="Times New Roman" charset="0"/>
              </a:defRPr>
            </a:lvl5pPr>
          </a:lstStyle>
          <a:p>
            <a:pPr lvl="0"/>
            <a:r>
              <a:rPr lang="en-US" dirty="0" smtClean="0"/>
              <a:t>Questions?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583" y="6281612"/>
            <a:ext cx="729863" cy="407205"/>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a:gsLst>
            <a:gs pos="0">
              <a:schemeClr val="accent1">
                <a:lumMod val="60000"/>
                <a:lumOff val="40000"/>
              </a:schemeClr>
            </a:gs>
            <a:gs pos="100000">
              <a:schemeClr val="accent1"/>
            </a:gs>
          </a:gsLst>
          <a:lin ang="15600000" scaled="0"/>
        </a:gra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1"/>
                </a:solidFill>
              </a:defRPr>
            </a:lvl1pPr>
          </a:lstStyle>
          <a:p>
            <a:r>
              <a:rPr lang="en-US" dirty="0" smtClean="0"/>
              <a:t>NAME OF PRESENTATION</a:t>
            </a:r>
          </a:p>
          <a:p>
            <a:endParaRPr lang="en-US" dirty="0"/>
          </a:p>
        </p:txBody>
      </p:sp>
      <p:sp>
        <p:nvSpPr>
          <p:cNvPr id="8" name="Content Placeholder 7"/>
          <p:cNvSpPr>
            <a:spLocks noGrp="1"/>
          </p:cNvSpPr>
          <p:nvPr>
            <p:ph sz="quarter" idx="12" hasCustomPrompt="1"/>
          </p:nvPr>
        </p:nvSpPr>
        <p:spPr>
          <a:xfrm>
            <a:off x="-3908" y="2268764"/>
            <a:ext cx="12192000" cy="1986536"/>
          </a:xfrm>
        </p:spPr>
        <p:txBody>
          <a:bodyPr anchor="t">
            <a:noAutofit/>
          </a:bodyPr>
          <a:lstStyle>
            <a:lvl1pPr marL="0" indent="0" algn="ctr">
              <a:buNone/>
              <a:defRPr sz="9600" b="0" i="0">
                <a:solidFill>
                  <a:schemeClr val="bg1"/>
                </a:solidFill>
                <a:latin typeface="Times New Roman" charset="0"/>
                <a:ea typeface="Times New Roman" charset="0"/>
                <a:cs typeface="Times New Roman" charset="0"/>
              </a:defRPr>
            </a:lvl1pPr>
            <a:lvl2pPr>
              <a:defRPr b="0" i="0">
                <a:latin typeface="Times New Roman" charset="0"/>
                <a:ea typeface="Times New Roman" charset="0"/>
                <a:cs typeface="Times New Roman" charset="0"/>
              </a:defRPr>
            </a:lvl2pPr>
            <a:lvl3pPr>
              <a:defRPr b="0" i="0">
                <a:latin typeface="Times New Roman" charset="0"/>
                <a:ea typeface="Times New Roman" charset="0"/>
                <a:cs typeface="Times New Roman" charset="0"/>
              </a:defRPr>
            </a:lvl3pPr>
            <a:lvl4pPr>
              <a:defRPr b="0" i="0">
                <a:latin typeface="Times New Roman" charset="0"/>
                <a:ea typeface="Times New Roman" charset="0"/>
                <a:cs typeface="Times New Roman" charset="0"/>
              </a:defRPr>
            </a:lvl4pPr>
            <a:lvl5pPr>
              <a:defRPr b="0" i="0">
                <a:latin typeface="Times New Roman" charset="0"/>
                <a:ea typeface="Times New Roman" charset="0"/>
                <a:cs typeface="Times New Roman" charset="0"/>
              </a:defRPr>
            </a:lvl5pPr>
          </a:lstStyle>
          <a:p>
            <a:pPr lvl="0"/>
            <a:r>
              <a:rPr lang="en-US" dirty="0" smtClean="0"/>
              <a:t>Thank You!</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583" y="6281612"/>
            <a:ext cx="729863" cy="407205"/>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53831" y="1561800"/>
            <a:ext cx="358440" cy="358440"/>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82867" y="-144632"/>
            <a:ext cx="487680" cy="487680"/>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805920" y="1074120"/>
            <a:ext cx="487680" cy="487680"/>
          </a:xfrm>
          <a:prstGeom prst="rect">
            <a:avLst/>
          </a:prstGeom>
        </p:spPr>
      </p:pic>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739857" y="53040"/>
            <a:ext cx="448235" cy="448235"/>
          </a:xfrm>
          <a:prstGeom prst="rect">
            <a:avLst/>
          </a:pr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970547" y="466238"/>
            <a:ext cx="566569" cy="566569"/>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02227" y="544978"/>
            <a:ext cx="166222" cy="166222"/>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700000" flipV="1">
            <a:off x="1040881" y="450497"/>
            <a:ext cx="638118" cy="638118"/>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1700000" flipV="1">
            <a:off x="106967" y="74930"/>
            <a:ext cx="487680" cy="487680"/>
          </a:xfrm>
          <a:prstGeom prst="rect">
            <a:avLst/>
          </a:prstGeom>
        </p:spPr>
      </p:pic>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1700000" flipV="1">
            <a:off x="1430020" y="1293682"/>
            <a:ext cx="487680" cy="487680"/>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1700000" flipV="1">
            <a:off x="1425586" y="-155556"/>
            <a:ext cx="448235" cy="448235"/>
          </a:xfrm>
          <a:prstGeom prst="rect">
            <a:avLst/>
          </a:prstGeom>
        </p:spPr>
      </p:pic>
      <p:pic>
        <p:nvPicPr>
          <p:cNvPr id="17" name="Picture 1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1700000" flipV="1">
            <a:off x="216464" y="1201190"/>
            <a:ext cx="409721" cy="409721"/>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700000" flipV="1">
            <a:off x="-48273" y="739140"/>
            <a:ext cx="166222" cy="166222"/>
          </a:xfrm>
          <a:prstGeom prst="rect">
            <a:avLst/>
          </a:prstGeom>
        </p:spPr>
      </p:pic>
      <p:pic>
        <p:nvPicPr>
          <p:cNvPr id="19" name="Picture 1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1700000" flipV="1">
            <a:off x="2213513" y="130426"/>
            <a:ext cx="277812" cy="277812"/>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8706352" flipV="1">
            <a:off x="2881103" y="-243841"/>
            <a:ext cx="487680" cy="487680"/>
          </a:xfrm>
          <a:prstGeom prst="rect">
            <a:avLst/>
          </a:prstGeom>
        </p:spPr>
      </p:pic>
      <p:pic>
        <p:nvPicPr>
          <p:cNvPr id="21" name="Picture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1700000" flipV="1">
            <a:off x="2454953" y="904821"/>
            <a:ext cx="328421" cy="328421"/>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700000" flipV="1">
            <a:off x="3228327" y="586740"/>
            <a:ext cx="166222" cy="166222"/>
          </a:xfrm>
          <a:prstGeom prst="rect">
            <a:avLst/>
          </a:prstGeom>
        </p:spPr>
      </p:pic>
      <p:pic>
        <p:nvPicPr>
          <p:cNvPr id="23" name="Picture 2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872979" y="-144632"/>
            <a:ext cx="566569" cy="566569"/>
          </a:xfrm>
          <a:prstGeom prst="rect">
            <a:avLst/>
          </a:prstGeom>
        </p:spPr>
      </p:pic>
      <p:pic>
        <p:nvPicPr>
          <p:cNvPr id="24" name="Picture 2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1700000" flipV="1">
            <a:off x="3800178" y="990199"/>
            <a:ext cx="261142" cy="261142"/>
          </a:xfrm>
          <a:prstGeom prst="rect">
            <a:avLst/>
          </a:prstGeom>
        </p:spPr>
      </p:pic>
      <p:pic>
        <p:nvPicPr>
          <p:cNvPr id="25" name="Picture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05226" y="688695"/>
            <a:ext cx="358440" cy="358440"/>
          </a:xfrm>
          <a:prstGeom prst="rect">
            <a:avLst/>
          </a:prstGeom>
        </p:spPr>
      </p:pic>
      <p:pic>
        <p:nvPicPr>
          <p:cNvPr id="26" name="Picture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1700000" flipV="1">
            <a:off x="5181048" y="207920"/>
            <a:ext cx="341739" cy="341739"/>
          </a:xfrm>
          <a:prstGeom prst="rect">
            <a:avLst/>
          </a:prstGeom>
        </p:spPr>
      </p:pic>
      <p:pic>
        <p:nvPicPr>
          <p:cNvPr id="27" name="Picture 2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1700000" flipV="1">
            <a:off x="5785519" y="-204477"/>
            <a:ext cx="487680" cy="487680"/>
          </a:xfrm>
          <a:prstGeom prst="rect">
            <a:avLst/>
          </a:prstGeom>
        </p:spPr>
      </p:pic>
      <p:pic>
        <p:nvPicPr>
          <p:cNvPr id="28" name="Picture 2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1700000" flipV="1">
            <a:off x="6465187" y="156086"/>
            <a:ext cx="461865" cy="461865"/>
          </a:xfrm>
          <a:prstGeom prst="rect">
            <a:avLst/>
          </a:prstGeom>
        </p:spPr>
      </p:pic>
      <p:pic>
        <p:nvPicPr>
          <p:cNvPr id="29" name="Picture 2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8706352" flipV="1">
            <a:off x="5688861" y="822825"/>
            <a:ext cx="487680" cy="487680"/>
          </a:xfrm>
          <a:prstGeom prst="rect">
            <a:avLst/>
          </a:prstGeom>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46227" y="989478"/>
            <a:ext cx="166222" cy="166222"/>
          </a:xfrm>
          <a:prstGeom prst="rect">
            <a:avLst/>
          </a:prstGeom>
        </p:spPr>
      </p:pic>
      <p:pic>
        <p:nvPicPr>
          <p:cNvPr id="31" name="Picture 3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1700000" flipV="1">
            <a:off x="7596161" y="684796"/>
            <a:ext cx="448235" cy="448235"/>
          </a:xfrm>
          <a:prstGeom prst="rect">
            <a:avLst/>
          </a:prstGeom>
        </p:spPr>
      </p:pic>
      <p:pic>
        <p:nvPicPr>
          <p:cNvPr id="32" name="Picture 3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700000" flipV="1">
            <a:off x="7503610" y="-332891"/>
            <a:ext cx="638118" cy="638118"/>
          </a:xfrm>
          <a:prstGeom prst="rect">
            <a:avLst/>
          </a:prstGeom>
        </p:spPr>
      </p:pic>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1700000" flipV="1">
            <a:off x="8487693" y="366890"/>
            <a:ext cx="487680" cy="487680"/>
          </a:xfrm>
          <a:prstGeom prst="rect">
            <a:avLst/>
          </a:prstGeom>
        </p:spPr>
      </p:pic>
      <p:pic>
        <p:nvPicPr>
          <p:cNvPr id="34" name="Picture 3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1700000" flipV="1">
            <a:off x="9223625" y="1075989"/>
            <a:ext cx="277812" cy="277812"/>
          </a:xfrm>
          <a:prstGeom prst="rect">
            <a:avLst/>
          </a:prstGeom>
        </p:spPr>
      </p:pic>
      <p:pic>
        <p:nvPicPr>
          <p:cNvPr id="35" name="Picture 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1700000" flipV="1">
            <a:off x="9298755" y="-265370"/>
            <a:ext cx="448235" cy="44823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ternate Section Divider - Photo">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smtClean="0"/>
              <a:t>NAME OF PRESENTATION</a:t>
            </a:r>
          </a:p>
          <a:p>
            <a:endParaRPr lang="en-US" dirty="0"/>
          </a:p>
        </p:txBody>
      </p:sp>
      <p:sp>
        <p:nvSpPr>
          <p:cNvPr id="10" name="Picture Placeholder 2"/>
          <p:cNvSpPr>
            <a:spLocks noGrp="1" noChangeAspect="1"/>
          </p:cNvSpPr>
          <p:nvPr>
            <p:ph type="pic" idx="12"/>
          </p:nvPr>
        </p:nvSpPr>
        <p:spPr>
          <a:xfrm>
            <a:off x="0" y="751090"/>
            <a:ext cx="3445329"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Basic Text or Dat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00"/>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3723860" y="1123837"/>
            <a:ext cx="7553739" cy="4438763"/>
          </a:xfrm>
          <a:prstGeom prst="rect">
            <a:avLst/>
          </a:prstGeom>
        </p:spPr>
        <p:txBody>
          <a:bodyPr>
            <a:noAutofit/>
          </a:bodyPr>
          <a:lstStyle>
            <a:lvl1pPr>
              <a:buClr>
                <a:schemeClr val="accent2"/>
              </a:buClr>
              <a:defRPr sz="2400">
                <a:latin typeface="Arial" charset="0"/>
                <a:ea typeface="Arial" charset="0"/>
                <a:cs typeface="Arial" charset="0"/>
              </a:defRPr>
            </a:lvl1pPr>
            <a:lvl2pPr>
              <a:buClr>
                <a:schemeClr val="accent1"/>
              </a:buClr>
              <a:defRPr sz="2000">
                <a:latin typeface="Arial" charset="0"/>
                <a:ea typeface="Arial" charset="0"/>
                <a:cs typeface="Arial" charset="0"/>
              </a:defRPr>
            </a:lvl2pPr>
            <a:lvl3pPr>
              <a:defRPr sz="2000">
                <a:latin typeface="Arial" charset="0"/>
                <a:ea typeface="Arial" charset="0"/>
                <a:cs typeface="Arial" charset="0"/>
              </a:defRPr>
            </a:lvl3pPr>
            <a:lvl4pPr>
              <a:buClr>
                <a:schemeClr val="accent1"/>
              </a:buClr>
              <a:defRPr sz="1800">
                <a:latin typeface="Arial" charset="0"/>
                <a:ea typeface="Arial" charset="0"/>
                <a:cs typeface="Arial" charset="0"/>
              </a:defRPr>
            </a:lvl4pPr>
            <a:lvl5pPr>
              <a:defRPr sz="1600">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911189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Header Only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normAutofit/>
          </a:bodyPr>
          <a:lstStyle>
            <a:lvl1pPr>
              <a:defRPr sz="4000"/>
            </a:lvl1pPr>
          </a:lstStyle>
          <a:p>
            <a:r>
              <a:rPr lang="en-US" dirty="0" smtClean="0"/>
              <a:t>Click to Edit Master Title Style</a:t>
            </a:r>
            <a:endParaRPr lang="en-US" dirty="0"/>
          </a:p>
        </p:txBody>
      </p:sp>
    </p:spTree>
    <p:extLst>
      <p:ext uri="{BB962C8B-B14F-4D97-AF65-F5344CB8AC3E}">
        <p14:creationId xmlns:p14="http://schemas.microsoft.com/office/powerpoint/2010/main" val="12649004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ransition Slide">
    <p:spTree>
      <p:nvGrpSpPr>
        <p:cNvPr id="1" name=""/>
        <p:cNvGrpSpPr/>
        <p:nvPr/>
      </p:nvGrpSpPr>
      <p:grpSpPr>
        <a:xfrm>
          <a:off x="0" y="0"/>
          <a:ext cx="0" cy="0"/>
          <a:chOff x="0" y="0"/>
          <a:chExt cx="0" cy="0"/>
        </a:xfrm>
      </p:grpSpPr>
      <p:sp>
        <p:nvSpPr>
          <p:cNvPr id="16" name="Title 1"/>
          <p:cNvSpPr>
            <a:spLocks noGrp="1"/>
          </p:cNvSpPr>
          <p:nvPr>
            <p:ph type="title"/>
          </p:nvPr>
        </p:nvSpPr>
        <p:spPr>
          <a:xfrm>
            <a:off x="3916018" y="1947805"/>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241392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out This Presentation">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3667631" y="823804"/>
            <a:ext cx="7662356" cy="1005001"/>
          </a:xfrm>
        </p:spPr>
        <p:txBody>
          <a:bodyPr/>
          <a:lstStyle>
            <a:lvl1pPr>
              <a:defRPr>
                <a:solidFill>
                  <a:schemeClr val="accent1"/>
                </a:solidFill>
              </a:defRPr>
            </a:lvl1pPr>
          </a:lstStyle>
          <a:p>
            <a:r>
              <a:rPr lang="en-US" dirty="0" smtClean="0"/>
              <a:t>About This Presentation</a:t>
            </a:r>
            <a:endParaRPr lang="en-US" dirty="0"/>
          </a:p>
        </p:txBody>
      </p:sp>
      <p:sp>
        <p:nvSpPr>
          <p:cNvPr id="7" name="Footer Placeholder 6"/>
          <p:cNvSpPr>
            <a:spLocks noGrp="1"/>
          </p:cNvSpPr>
          <p:nvPr>
            <p:ph type="ftr" sz="quarter" idx="11"/>
          </p:nvPr>
        </p:nvSpPr>
        <p:spPr/>
        <p:txBody>
          <a:bodyPr/>
          <a:lstStyle/>
          <a:p>
            <a:r>
              <a:rPr lang="en-US" dirty="0" smtClean="0"/>
              <a:t>NAME OF PRESENTATION</a:t>
            </a:r>
            <a:endParaRPr lang="en-US" dirty="0"/>
          </a:p>
        </p:txBody>
      </p:sp>
      <p:sp>
        <p:nvSpPr>
          <p:cNvPr id="4" name="Text Placeholder 3"/>
          <p:cNvSpPr>
            <a:spLocks noGrp="1"/>
          </p:cNvSpPr>
          <p:nvPr>
            <p:ph type="body" sz="quarter" idx="12"/>
          </p:nvPr>
        </p:nvSpPr>
        <p:spPr>
          <a:xfrm>
            <a:off x="3743323" y="1914521"/>
            <a:ext cx="7515225" cy="2000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8"/>
          <p:cNvSpPr>
            <a:spLocks noGrp="1"/>
          </p:cNvSpPr>
          <p:nvPr>
            <p:ph type="pic" sz="quarter" idx="13"/>
          </p:nvPr>
        </p:nvSpPr>
        <p:spPr>
          <a:xfrm>
            <a:off x="0" y="746150"/>
            <a:ext cx="3460090" cy="5347412"/>
          </a:xfrm>
        </p:spPr>
        <p:txBody>
          <a:bodyPr/>
          <a:lstStyle/>
          <a:p>
            <a:r>
              <a:rPr lang="en-US" smtClean="0"/>
              <a:t>Drag picture to placeholder or click icon to add</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knowledgment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3667631" y="823804"/>
            <a:ext cx="7662356" cy="1005001"/>
          </a:xfrm>
        </p:spPr>
        <p:txBody>
          <a:bodyPr/>
          <a:lstStyle>
            <a:lvl1pPr>
              <a:defRPr lang="en-US" b="0" i="0" smtClean="0">
                <a:effectLst/>
              </a:defRPr>
            </a:lvl1pPr>
          </a:lstStyle>
          <a:p>
            <a:r>
              <a:rPr lang="en-US" dirty="0" smtClean="0"/>
              <a:t>Acknowledgements</a:t>
            </a:r>
            <a:endParaRPr lang="en-US" dirty="0"/>
          </a:p>
        </p:txBody>
      </p:sp>
      <p:sp>
        <p:nvSpPr>
          <p:cNvPr id="7" name="Footer Placeholder 6"/>
          <p:cNvSpPr>
            <a:spLocks noGrp="1"/>
          </p:cNvSpPr>
          <p:nvPr>
            <p:ph type="ftr" sz="quarter" idx="11"/>
          </p:nvPr>
        </p:nvSpPr>
        <p:spPr/>
        <p:txBody>
          <a:bodyPr/>
          <a:lstStyle/>
          <a:p>
            <a:r>
              <a:rPr lang="en-US" dirty="0" smtClean="0"/>
              <a:t>NAME OF PRESENTATION</a:t>
            </a:r>
            <a:endParaRPr lang="en-US" dirty="0"/>
          </a:p>
        </p:txBody>
      </p:sp>
      <p:sp>
        <p:nvSpPr>
          <p:cNvPr id="4" name="Text Placeholder 3"/>
          <p:cNvSpPr>
            <a:spLocks noGrp="1"/>
          </p:cNvSpPr>
          <p:nvPr>
            <p:ph type="body" sz="quarter" idx="12"/>
          </p:nvPr>
        </p:nvSpPr>
        <p:spPr>
          <a:xfrm>
            <a:off x="3743323" y="1914521"/>
            <a:ext cx="7515225" cy="2000250"/>
          </a:xfrm>
        </p:spPr>
        <p:txBody>
          <a:bodyPr anchor="t"/>
          <a:lstStyle>
            <a:lvl1pPr marL="0" indent="0">
              <a:buNone/>
              <a:defRPr/>
            </a:lvl1pPr>
            <a:lvl2pPr marL="502920" indent="0">
              <a:buNone/>
              <a:defRPr/>
            </a:lvl2pPr>
            <a:lvl3pPr marL="960120" indent="0">
              <a:buNone/>
              <a:defRPr/>
            </a:lvl3pPr>
            <a:lvl4pPr marL="1417320" indent="0">
              <a:buNone/>
              <a:defRPr/>
            </a:lvl4pPr>
            <a:lvl5pPr marL="1874520" indent="0">
              <a:buNone/>
              <a:defRPr/>
            </a:lvl5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flicts of Interest">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3667631" y="823804"/>
            <a:ext cx="7662356" cy="1005001"/>
          </a:xfrm>
        </p:spPr>
        <p:txBody>
          <a:bodyPr/>
          <a:lstStyle>
            <a:lvl1pPr>
              <a:defRPr lang="en-US" b="0" i="0" smtClean="0">
                <a:effectLst/>
              </a:defRPr>
            </a:lvl1pPr>
          </a:lstStyle>
          <a:p>
            <a:r>
              <a:rPr lang="en-US" dirty="0" smtClean="0"/>
              <a:t>Conflicts of Interest</a:t>
            </a:r>
            <a:endParaRPr lang="en-US" dirty="0"/>
          </a:p>
        </p:txBody>
      </p:sp>
      <p:sp>
        <p:nvSpPr>
          <p:cNvPr id="7" name="Footer Placeholder 6"/>
          <p:cNvSpPr>
            <a:spLocks noGrp="1"/>
          </p:cNvSpPr>
          <p:nvPr>
            <p:ph type="ftr" sz="quarter" idx="11"/>
          </p:nvPr>
        </p:nvSpPr>
        <p:spPr/>
        <p:txBody>
          <a:bodyPr/>
          <a:lstStyle/>
          <a:p>
            <a:r>
              <a:rPr lang="en-US" dirty="0" smtClean="0"/>
              <a:t>NAME OF PRESENTATION</a:t>
            </a:r>
            <a:endParaRPr lang="en-US" dirty="0"/>
          </a:p>
        </p:txBody>
      </p:sp>
      <p:sp>
        <p:nvSpPr>
          <p:cNvPr id="4" name="Text Placeholder 3"/>
          <p:cNvSpPr>
            <a:spLocks noGrp="1"/>
          </p:cNvSpPr>
          <p:nvPr>
            <p:ph type="body" sz="quarter" idx="12"/>
          </p:nvPr>
        </p:nvSpPr>
        <p:spPr>
          <a:xfrm>
            <a:off x="3743323" y="1914521"/>
            <a:ext cx="7515225" cy="2000250"/>
          </a:xfrm>
        </p:spPr>
        <p:txBody>
          <a:bodyPr anchor="t"/>
          <a:lstStyle>
            <a:lvl1pPr marL="0" indent="0">
              <a:buNone/>
              <a:defRPr/>
            </a:lvl1pPr>
            <a:lvl2pPr marL="502920" indent="0">
              <a:buNone/>
              <a:defRPr/>
            </a:lvl2pPr>
            <a:lvl3pPr marL="960120" indent="0">
              <a:buNone/>
              <a:defRPr/>
            </a:lvl3pPr>
            <a:lvl4pPr marL="1417320" indent="0">
              <a:buNone/>
              <a:defRPr/>
            </a:lvl4pPr>
            <a:lvl5pPr marL="1874520" indent="0">
              <a:buNone/>
              <a:defRPr/>
            </a:lvl5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lvl1pPr marL="0" indent="0">
              <a:buNone/>
              <a:defRPr/>
            </a:lvl1pPr>
            <a:lvl2pPr marL="502920" indent="0">
              <a:buNone/>
              <a:defRPr/>
            </a:lvl2pPr>
            <a:lvl3pPr marL="960120" indent="0">
              <a:buNone/>
              <a:defRPr/>
            </a:lvl3pPr>
            <a:lvl4pPr marL="1417320" indent="0">
              <a:buNone/>
              <a:defRPr/>
            </a:lvl4pPr>
            <a:lvl5pPr marL="1874520" indent="0">
              <a:buNone/>
              <a:defRPr/>
            </a:lvl5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smtClean="0"/>
              <a:t>NAME OF PRESENTATION</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Additional Resources/Link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400"/>
            </a:lvl1pPr>
          </a:lstStyle>
          <a:p>
            <a:r>
              <a:rPr lang="en-US" dirty="0" smtClean="0"/>
              <a:t>Additional Resources / Links</a:t>
            </a:r>
            <a:endParaRPr lang="en-US" dirty="0"/>
          </a:p>
        </p:txBody>
      </p:sp>
      <p:sp>
        <p:nvSpPr>
          <p:cNvPr id="3" name="Content Placeholder 2"/>
          <p:cNvSpPr>
            <a:spLocks noGrp="1"/>
          </p:cNvSpPr>
          <p:nvPr>
            <p:ph idx="1"/>
          </p:nvPr>
        </p:nvSpPr>
        <p:spPr/>
        <p:txBody>
          <a:bodyPr anchor="ctr"/>
          <a:lstStyle>
            <a:lvl1pPr marL="0" indent="0">
              <a:buNone/>
              <a:defRPr/>
            </a:lvl1pPr>
            <a:lvl2pPr marL="502920" indent="0">
              <a:buNone/>
              <a:defRPr/>
            </a:lvl2pPr>
            <a:lvl3pPr marL="960120" indent="0">
              <a:buNone/>
              <a:defRPr/>
            </a:lvl3pPr>
            <a:lvl4pPr marL="1417320" indent="0">
              <a:buNone/>
              <a:defRPr/>
            </a:lvl4pPr>
            <a:lvl5pPr marL="1874520" indent="0">
              <a:buNone/>
              <a:defRPr/>
            </a:lvl5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smtClean="0"/>
              <a:t>NAME OF PRESENTATION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itle + Two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nchor="ct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a:ln>
            <a:noFill/>
          </a:ln>
        </p:spPr>
        <p:txBody>
          <a:bodyPr anchor="ctr"/>
          <a:lstStyle>
            <a:lvl1pPr>
              <a:defRPr sz="2000">
                <a:ln>
                  <a:noFill/>
                </a:ln>
              </a:defRPr>
            </a:lvl1pPr>
            <a:lvl2pPr>
              <a:defRPr sz="1800">
                <a:ln>
                  <a:noFill/>
                </a:ln>
              </a:defRPr>
            </a:lvl2pPr>
            <a:lvl3pPr>
              <a:defRPr sz="1600">
                <a:ln>
                  <a:noFill/>
                </a:ln>
              </a:defRPr>
            </a:lvl3pPr>
            <a:lvl4pPr>
              <a:defRPr sz="1400">
                <a:ln>
                  <a:noFill/>
                </a:ln>
              </a:defRPr>
            </a:lvl4pPr>
            <a:lvl5pPr>
              <a:defRPr sz="1400">
                <a:ln>
                  <a:noFill/>
                </a:ln>
              </a:defRPr>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8"/>
          <p:cNvSpPr>
            <a:spLocks noGrp="1"/>
          </p:cNvSpPr>
          <p:nvPr>
            <p:ph type="ftr" sz="quarter" idx="11"/>
          </p:nvPr>
        </p:nvSpPr>
        <p:spPr/>
        <p:txBody>
          <a:bodyPr/>
          <a:lstStyle/>
          <a:p>
            <a:r>
              <a:rPr lang="en-US" dirty="0" smtClean="0"/>
              <a:t>NAME OF PRESENTATION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theme" Target="../theme/theme1.xml"/><Relationship Id="rId34"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700363" y="6356350"/>
            <a:ext cx="6502669" cy="365125"/>
          </a:xfrm>
          <a:prstGeom prst="rect">
            <a:avLst/>
          </a:prstGeom>
        </p:spPr>
        <p:txBody>
          <a:bodyPr vert="horz" lIns="91440" tIns="45720" rIns="91440" bIns="45720" rtlCol="0" anchor="ctr"/>
          <a:lstStyle>
            <a:lvl1pPr algn="r">
              <a:defRPr sz="1100">
                <a:solidFill>
                  <a:schemeClr val="tx1">
                    <a:lumMod val="50000"/>
                    <a:lumOff val="50000"/>
                  </a:schemeClr>
                </a:solidFill>
              </a:defRPr>
            </a:lvl1pPr>
          </a:lstStyle>
          <a:p>
            <a:r>
              <a:rPr lang="en-US" dirty="0" smtClean="0"/>
              <a:t>NAME OF PRESENTATION</a:t>
            </a:r>
            <a:endParaRPr lang="en-US" dirty="0"/>
          </a:p>
        </p:txBody>
      </p:sp>
      <p:pic>
        <p:nvPicPr>
          <p:cNvPr id="8" name="Picture 7"/>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277583" y="6281612"/>
            <a:ext cx="729863" cy="407205"/>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3" r:id="rId2"/>
    <p:sldLayoutId id="2147483854" r:id="rId3"/>
    <p:sldLayoutId id="2147483864" r:id="rId4"/>
    <p:sldLayoutId id="2147483868" r:id="rId5"/>
    <p:sldLayoutId id="2147483869" r:id="rId6"/>
    <p:sldLayoutId id="2147483842" r:id="rId7"/>
    <p:sldLayoutId id="2147483871" r:id="rId8"/>
    <p:sldLayoutId id="2147483844" r:id="rId9"/>
    <p:sldLayoutId id="2147483845" r:id="rId10"/>
    <p:sldLayoutId id="2147483857" r:id="rId11"/>
    <p:sldLayoutId id="2147483855" r:id="rId12"/>
    <p:sldLayoutId id="2147483859" r:id="rId13"/>
    <p:sldLayoutId id="2147483846" r:id="rId14"/>
    <p:sldLayoutId id="2147483856" r:id="rId15"/>
    <p:sldLayoutId id="2147483849" r:id="rId16"/>
    <p:sldLayoutId id="2147483850" r:id="rId17"/>
    <p:sldLayoutId id="2147483870" r:id="rId18"/>
    <p:sldLayoutId id="2147483852" r:id="rId19"/>
    <p:sldLayoutId id="2147483862" r:id="rId20"/>
    <p:sldLayoutId id="2147483847" r:id="rId21"/>
    <p:sldLayoutId id="2147483873" r:id="rId22"/>
    <p:sldLayoutId id="2147483858" r:id="rId23"/>
    <p:sldLayoutId id="2147483860" r:id="rId24"/>
    <p:sldLayoutId id="2147483865" r:id="rId25"/>
    <p:sldLayoutId id="2147483861" r:id="rId26"/>
    <p:sldLayoutId id="2147483866" r:id="rId27"/>
    <p:sldLayoutId id="2147483867" r:id="rId28"/>
    <p:sldLayoutId id="2147483863" r:id="rId29"/>
    <p:sldLayoutId id="2147483875" r:id="rId30"/>
    <p:sldLayoutId id="2147483876" r:id="rId31"/>
    <p:sldLayoutId id="2147483877" r:id="rId32"/>
  </p:sldLayoutIdLst>
  <p:hf sldNum="0" hdr="0" ftr="0" dt="0"/>
  <p:txStyles>
    <p:titleStyle>
      <a:lvl1pPr algn="l" defTabSz="914400" rtl="0" eaLnBrk="1" latinLnBrk="0" hangingPunct="1">
        <a:lnSpc>
          <a:spcPct val="90000"/>
        </a:lnSpc>
        <a:spcBef>
          <a:spcPct val="0"/>
        </a:spcBef>
        <a:buNone/>
        <a:defRPr sz="4400" b="0" i="0" kern="1200" spc="-60" baseline="0">
          <a:solidFill>
            <a:srgbClr val="FFFFFF"/>
          </a:solidFill>
          <a:latin typeface="Times New Roman" charset="0"/>
          <a:ea typeface="Times New Roman" charset="0"/>
          <a:cs typeface="Times New Roman" charset="0"/>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b="0" i="0" kern="1200">
          <a:solidFill>
            <a:schemeClr val="tx1">
              <a:lumMod val="65000"/>
              <a:lumOff val="35000"/>
            </a:schemeClr>
          </a:solidFill>
          <a:latin typeface="Arial" charset="0"/>
          <a:ea typeface="Arial" charset="0"/>
          <a:cs typeface="Arial" charset="0"/>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b="0" i="0" kern="1200">
          <a:solidFill>
            <a:schemeClr val="tx1">
              <a:lumMod val="65000"/>
              <a:lumOff val="35000"/>
            </a:schemeClr>
          </a:solidFill>
          <a:latin typeface="Arial" charset="0"/>
          <a:ea typeface="Arial" charset="0"/>
          <a:cs typeface="Arial" charset="0"/>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b="0" i="0" kern="1200">
          <a:solidFill>
            <a:schemeClr val="tx1">
              <a:lumMod val="65000"/>
              <a:lumOff val="35000"/>
            </a:schemeClr>
          </a:solidFill>
          <a:latin typeface="Arial" charset="0"/>
          <a:ea typeface="Arial" charset="0"/>
          <a:cs typeface="Arial" charset="0"/>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Arial" charset="0"/>
          <a:ea typeface="Arial" charset="0"/>
          <a:cs typeface="Arial" charset="0"/>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Arial" charset="0"/>
          <a:ea typeface="Arial" charset="0"/>
          <a:cs typeface="Arial"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30.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4.xml"/><Relationship Id="rId3" Type="http://schemas.openxmlformats.org/officeDocument/2006/relationships/image" Target="../media/image2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6.xml"/><Relationship Id="rId3"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hyperlink" Target="http://images.google.com/imgres?imgurl=http://www.medgyn.com/images/Pratt1.JPG&amp;imgrefurl=http://www.medgyn.com/picprattdilator.htm&amp;h=1704&amp;w=2272&amp;sz=769&amp;hl=en&amp;start=16&amp;tbnid=lDa4YKGHirkH6M:&amp;tbnh=113&amp;tbnw=150&amp;prev=/images?q=sopher+forceps&amp;gbv=2&amp;svnum=10&amp;hl=en" TargetMode="External"/><Relationship Id="rId5" Type="http://schemas.openxmlformats.org/officeDocument/2006/relationships/image" Target="../media/image26.jpeg"/><Relationship Id="rId6" Type="http://schemas.openxmlformats.org/officeDocument/2006/relationships/image" Target="../media/image27.jpeg"/><Relationship Id="rId1" Type="http://schemas.openxmlformats.org/officeDocument/2006/relationships/slideLayout" Target="../slideLayouts/slideLayout30.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8.jpeg"/><Relationship Id="rId3"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8.xml"/><Relationship Id="rId3" Type="http://schemas.openxmlformats.org/officeDocument/2006/relationships/image" Target="../media/image3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9.xml"/><Relationship Id="rId3" Type="http://schemas.openxmlformats.org/officeDocument/2006/relationships/image" Target="../media/image3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0.xml"/><Relationship Id="rId3"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0.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6.xml"/><Relationship Id="rId3" Type="http://schemas.openxmlformats.org/officeDocument/2006/relationships/chart" Target="../charts/char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hyperlink" Target="http://www.yourbackline.org" TargetMode="External"/><Relationship Id="rId4" Type="http://schemas.openxmlformats.org/officeDocument/2006/relationships/hyperlink" Target="http://www.exhaleprovoice.org" TargetMode="External"/><Relationship Id="rId1" Type="http://schemas.openxmlformats.org/officeDocument/2006/relationships/slideLayout" Target="../slideLayouts/slideLayout30.xml"/><Relationship Id="rId2" Type="http://schemas.openxmlformats.org/officeDocument/2006/relationships/notesSlide" Target="../notesSlides/notesSlide4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2.xml.rels><?xml version="1.0" encoding="UTF-8" standalone="yes"?>
<Relationships xmlns="http://schemas.openxmlformats.org/package/2006/relationships"><Relationship Id="rId3" Type="http://schemas.openxmlformats.org/officeDocument/2006/relationships/hyperlink" Target="http://www.prh.org/" TargetMode="External"/><Relationship Id="rId4" Type="http://schemas.openxmlformats.org/officeDocument/2006/relationships/hyperlink" Target="http://www.reproductiveaccess.org/" TargetMode="External"/><Relationship Id="rId5" Type="http://schemas.openxmlformats.org/officeDocument/2006/relationships/hyperlink" Target="http://www.arhp.org/" TargetMode="External"/><Relationship Id="rId6" Type="http://schemas.openxmlformats.org/officeDocument/2006/relationships/hyperlink" Target="http://www.prochoice.org/" TargetMode="External"/><Relationship Id="rId1" Type="http://schemas.openxmlformats.org/officeDocument/2006/relationships/slideLayout" Target="../slideLayouts/slideLayout30.xml"/><Relationship Id="rId2" Type="http://schemas.openxmlformats.org/officeDocument/2006/relationships/notesSlide" Target="../notesSlides/notesSlide49.xml"/></Relationships>
</file>

<file path=ppt/slides/_rels/slide53.xml.rels><?xml version="1.0" encoding="UTF-8" standalone="yes"?>
<Relationships xmlns="http://schemas.openxmlformats.org/package/2006/relationships"><Relationship Id="rId3" Type="http://schemas.openxmlformats.org/officeDocument/2006/relationships/hyperlink" Target="http://www.teachtraining.org/training-tools/early-abortion-training-workbook/" TargetMode="External"/><Relationship Id="rId4" Type="http://schemas.openxmlformats.org/officeDocument/2006/relationships/hyperlink" Target="http://www.teachtraining.org/advocacy/what-you-can-do/" TargetMode="External"/><Relationship Id="rId5" Type="http://schemas.openxmlformats.org/officeDocument/2006/relationships/hyperlink" Target="http://www.rhedi.org/" TargetMode="External"/><Relationship Id="rId6" Type="http://schemas.openxmlformats.org/officeDocument/2006/relationships/image" Target="../media/image33.jpeg"/><Relationship Id="rId1" Type="http://schemas.openxmlformats.org/officeDocument/2006/relationships/slideLayout" Target="../slideLayouts/slideLayout30.xml"/><Relationship Id="rId2" Type="http://schemas.openxmlformats.org/officeDocument/2006/relationships/notesSlide" Target="../notesSlides/notesSlide50.xml"/></Relationships>
</file>

<file path=ppt/slides/_rels/slide54.xml.rels><?xml version="1.0" encoding="UTF-8" standalone="yes"?>
<Relationships xmlns="http://schemas.openxmlformats.org/package/2006/relationships"><Relationship Id="rId3" Type="http://schemas.openxmlformats.org/officeDocument/2006/relationships/hyperlink" Target="http://www.nnaf.org/" TargetMode="External"/><Relationship Id="rId4" Type="http://schemas.openxmlformats.org/officeDocument/2006/relationships/hyperlink" Target="http://www.prochoice.org/" TargetMode="External"/><Relationship Id="rId5" Type="http://schemas.openxmlformats.org/officeDocument/2006/relationships/hyperlink" Target="http://provideaccess.org/" TargetMode="External"/><Relationship Id="rId6" Type="http://schemas.openxmlformats.org/officeDocument/2006/relationships/hyperlink" Target="http://www.abortioncarenetwork.org/" TargetMode="External"/><Relationship Id="rId7" Type="http://schemas.openxmlformats.org/officeDocument/2006/relationships/hyperlink" Target="http://seachangeprogram.org/" TargetMode="External"/><Relationship Id="rId8" Type="http://schemas.openxmlformats.org/officeDocument/2006/relationships/hyperlink" Target="http://www.1in3campaign.org/" TargetMode="External"/><Relationship Id="rId9" Type="http://schemas.openxmlformats.org/officeDocument/2006/relationships/hyperlink" Target="http://www.4exhale.org/" TargetMode="External"/><Relationship Id="rId1" Type="http://schemas.openxmlformats.org/officeDocument/2006/relationships/slideLayout" Target="../slideLayouts/slideLayout30.xml"/><Relationship Id="rId2" Type="http://schemas.openxmlformats.org/officeDocument/2006/relationships/notesSlide" Target="../notesSlides/notesSlide51.xml"/></Relationships>
</file>

<file path=ppt/slides/_rels/slide55.xml.rels><?xml version="1.0" encoding="UTF-8" standalone="yes"?>
<Relationships xmlns="http://schemas.openxmlformats.org/package/2006/relationships"><Relationship Id="rId3" Type="http://schemas.openxmlformats.org/officeDocument/2006/relationships/hyperlink" Target="http://rcrc.org/" TargetMode="External"/><Relationship Id="rId4" Type="http://schemas.openxmlformats.org/officeDocument/2006/relationships/hyperlink" Target="http://www.catholicsforchoice.org/" TargetMode="External"/><Relationship Id="rId5" Type="http://schemas.openxmlformats.org/officeDocument/2006/relationships/hyperlink" Target="http://allaboveall.org/" TargetMode="External"/><Relationship Id="rId6" Type="http://schemas.openxmlformats.org/officeDocument/2006/relationships/hyperlink" Target="http://sistersong.net/" TargetMode="External"/><Relationship Id="rId7" Type="http://schemas.openxmlformats.org/officeDocument/2006/relationships/hyperlink" Target="http://swrj.org/" TargetMode="External"/><Relationship Id="rId8" Type="http://schemas.openxmlformats.org/officeDocument/2006/relationships/hyperlink" Target="http://www.ifwhenhow.org/" TargetMode="External"/><Relationship Id="rId9" Type="http://schemas.openxmlformats.org/officeDocument/2006/relationships/hyperlink" Target="http://www.latinainstitute.org/en" TargetMode="External"/><Relationship Id="rId10" Type="http://schemas.openxmlformats.org/officeDocument/2006/relationships/hyperlink" Target="https://napawf.org/" TargetMode="External"/><Relationship Id="rId1" Type="http://schemas.openxmlformats.org/officeDocument/2006/relationships/slideLayout" Target="../slideLayouts/slideLayout30.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16.png"/><Relationship Id="rId1" Type="http://schemas.openxmlformats.org/officeDocument/2006/relationships/slideLayout" Target="../slideLayouts/slideLayout30.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6.png"/><Relationship Id="rId1" Type="http://schemas.openxmlformats.org/officeDocument/2006/relationships/slideLayout" Target="../slideLayouts/slideLayout30.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4" name="Title 1"/>
          <p:cNvSpPr>
            <a:spLocks noGrp="1"/>
          </p:cNvSpPr>
          <p:nvPr>
            <p:ph type="ctrTitle"/>
          </p:nvPr>
        </p:nvSpPr>
        <p:spPr/>
        <p:txBody>
          <a:bodyPr/>
          <a:lstStyle/>
          <a:p>
            <a:r>
              <a:rPr lang="en-US" dirty="0" smtClean="0"/>
              <a:t>Abortion and the Adolescent Patient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5391" y="2574286"/>
            <a:ext cx="1509091" cy="2095960"/>
          </a:xfrm>
          <a:prstGeom prst="rect">
            <a:avLst/>
          </a:prstGeom>
        </p:spPr>
      </p:pic>
    </p:spTree>
    <p:extLst>
      <p:ext uri="{BB962C8B-B14F-4D97-AF65-F5344CB8AC3E}">
        <p14:creationId xmlns:p14="http://schemas.microsoft.com/office/powerpoint/2010/main" val="23943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Role as a Referring Provider</a:t>
            </a:r>
            <a:endParaRPr lang="en-US" dirty="0"/>
          </a:p>
        </p:txBody>
      </p:sp>
      <p:sp>
        <p:nvSpPr>
          <p:cNvPr id="4" name="Content Placeholder 4"/>
          <p:cNvSpPr>
            <a:spLocks noGrp="1"/>
          </p:cNvSpPr>
          <p:nvPr>
            <p:ph sz="quarter" idx="10"/>
          </p:nvPr>
        </p:nvSpPr>
        <p:spPr/>
        <p:txBody>
          <a:bodyPr>
            <a:normAutofit lnSpcReduction="10000"/>
          </a:bodyPr>
          <a:lstStyle/>
          <a:p>
            <a:r>
              <a:rPr lang="en-US" dirty="0" smtClean="0"/>
              <a:t>Support the patient’s pregnancy decision</a:t>
            </a:r>
          </a:p>
          <a:p>
            <a:endParaRPr lang="en-US" dirty="0" smtClean="0"/>
          </a:p>
          <a:p>
            <a:r>
              <a:rPr lang="en-US" dirty="0" smtClean="0"/>
              <a:t>Be knowledgeable about resources in your area</a:t>
            </a:r>
          </a:p>
          <a:p>
            <a:pPr lvl="1"/>
            <a:r>
              <a:rPr lang="en-US" dirty="0" smtClean="0"/>
              <a:t>Consider giving patients </a:t>
            </a:r>
            <a:r>
              <a:rPr lang="en-US" dirty="0"/>
              <a:t>the option of calling a clinic or hotline while you see another patient, so that you can answer any questions and provide immediate </a:t>
            </a:r>
            <a:r>
              <a:rPr lang="en-US" dirty="0" smtClean="0"/>
              <a:t>assistance</a:t>
            </a:r>
          </a:p>
          <a:p>
            <a:pPr marL="457200" lvl="1" indent="0">
              <a:buNone/>
            </a:pPr>
            <a:endParaRPr lang="en-US" dirty="0"/>
          </a:p>
          <a:p>
            <a:pPr eaLnBrk="1" hangingPunct="1"/>
            <a:r>
              <a:rPr lang="en-US" dirty="0" smtClean="0"/>
              <a:t>Help patients problem solve, as able</a:t>
            </a:r>
          </a:p>
          <a:p>
            <a:pPr lvl="1" eaLnBrk="1" hangingPunct="1"/>
            <a:r>
              <a:rPr lang="en-US" dirty="0" smtClean="0"/>
              <a:t>Supports, privacy issues, time-off</a:t>
            </a:r>
          </a:p>
          <a:p>
            <a:pPr lvl="4" eaLnBrk="1" hangingPunct="1"/>
            <a:endParaRPr lang="en-US" sz="2000" dirty="0"/>
          </a:p>
          <a:p>
            <a:r>
              <a:rPr lang="en-US" dirty="0" smtClean="0"/>
              <a:t>Follow-up with patients after abortion</a:t>
            </a:r>
          </a:p>
          <a:p>
            <a:pPr lvl="1"/>
            <a:r>
              <a:rPr lang="en-US" dirty="0" smtClean="0"/>
              <a:t>Use experience to help next patient</a:t>
            </a:r>
            <a:endParaRPr lang="en-US" dirty="0"/>
          </a:p>
        </p:txBody>
      </p:sp>
      <p:sp>
        <p:nvSpPr>
          <p:cNvPr id="3" name="TextBox 2"/>
          <p:cNvSpPr txBox="1"/>
          <p:nvPr/>
        </p:nvSpPr>
        <p:spPr>
          <a:xfrm>
            <a:off x="3723860" y="5725020"/>
            <a:ext cx="4367221" cy="338554"/>
          </a:xfrm>
          <a:prstGeom prst="rect">
            <a:avLst/>
          </a:prstGeom>
          <a:noFill/>
        </p:spPr>
        <p:txBody>
          <a:bodyPr wrap="none" rtlCol="0">
            <a:spAutoFit/>
          </a:bodyPr>
          <a:lstStyle/>
          <a:p>
            <a:r>
              <a:rPr lang="en-US" sz="1600" dirty="0"/>
              <a:t>Adapted from </a:t>
            </a:r>
            <a:r>
              <a:rPr lang="en-US" sz="1600" dirty="0" err="1"/>
              <a:t>Zurek</a:t>
            </a:r>
            <a:r>
              <a:rPr lang="en-US" sz="1600" dirty="0"/>
              <a:t> M, </a:t>
            </a:r>
            <a:r>
              <a:rPr lang="en-US" sz="1600" i="1" dirty="0"/>
              <a:t>et al</a:t>
            </a:r>
            <a:r>
              <a:rPr lang="en-US" sz="1600" dirty="0"/>
              <a:t>. Contraception 2015.</a:t>
            </a:r>
          </a:p>
        </p:txBody>
      </p:sp>
    </p:spTree>
    <p:extLst>
      <p:ext uri="{BB962C8B-B14F-4D97-AF65-F5344CB8AC3E}">
        <p14:creationId xmlns:p14="http://schemas.microsoft.com/office/powerpoint/2010/main" val="7565241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67912" y="2176470"/>
            <a:ext cx="7315200" cy="3255264"/>
          </a:xfrm>
        </p:spPr>
        <p:txBody>
          <a:bodyPr anchor="b">
            <a:normAutofit/>
          </a:bodyPr>
          <a:lstStyle>
            <a:lvl1pPr>
              <a:defRPr sz="5900" b="0" spc="-100" baseline="0">
                <a:solidFill>
                  <a:schemeClr val="tx1">
                    <a:lumMod val="65000"/>
                    <a:lumOff val="35000"/>
                  </a:schemeClr>
                </a:solidFill>
              </a:defRPr>
            </a:lvl1pPr>
          </a:lstStyle>
          <a:p>
            <a:r>
              <a:rPr lang="en-US" sz="7200" dirty="0"/>
              <a:t>Making a Warm Referral</a:t>
            </a:r>
          </a:p>
        </p:txBody>
      </p:sp>
    </p:spTree>
    <p:extLst>
      <p:ext uri="{BB962C8B-B14F-4D97-AF65-F5344CB8AC3E}">
        <p14:creationId xmlns:p14="http://schemas.microsoft.com/office/powerpoint/2010/main" val="1674846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Barriers for Adolescents and Young </a:t>
            </a:r>
            <a:r>
              <a:rPr lang="en-US" dirty="0" smtClean="0"/>
              <a:t>Adults</a:t>
            </a:r>
            <a:endParaRPr lang="en-US" dirty="0"/>
          </a:p>
        </p:txBody>
      </p:sp>
      <p:sp>
        <p:nvSpPr>
          <p:cNvPr id="3" name="Content Placeholder 2"/>
          <p:cNvSpPr>
            <a:spLocks noGrp="1"/>
          </p:cNvSpPr>
          <p:nvPr>
            <p:ph sz="half" idx="1"/>
          </p:nvPr>
        </p:nvSpPr>
        <p:spPr>
          <a:xfrm>
            <a:off x="3744045" y="1418778"/>
            <a:ext cx="4495800" cy="4525963"/>
          </a:xfrm>
        </p:spPr>
        <p:txBody>
          <a:bodyPr>
            <a:normAutofit/>
          </a:bodyPr>
          <a:lstStyle/>
          <a:p>
            <a:r>
              <a:rPr lang="en-US" sz="2400" dirty="0"/>
              <a:t>Parental involvement </a:t>
            </a:r>
            <a:r>
              <a:rPr lang="en-US" sz="2400" dirty="0" smtClean="0"/>
              <a:t>laws</a:t>
            </a:r>
            <a:endParaRPr lang="en-US" sz="2400" dirty="0"/>
          </a:p>
          <a:p>
            <a:r>
              <a:rPr lang="en-US" sz="2400" dirty="0"/>
              <a:t>Navigating increasing restrictions to abortion </a:t>
            </a:r>
            <a:r>
              <a:rPr lang="en-US" sz="2400" dirty="0" smtClean="0"/>
              <a:t>access</a:t>
            </a:r>
            <a:endParaRPr lang="en-US" sz="2400" dirty="0"/>
          </a:p>
          <a:p>
            <a:r>
              <a:rPr lang="en-US" sz="2400" dirty="0"/>
              <a:t>Confidentiality/privacy </a:t>
            </a:r>
            <a:r>
              <a:rPr lang="en-US" sz="2400" dirty="0" smtClean="0"/>
              <a:t>concerns</a:t>
            </a:r>
            <a:endParaRPr lang="en-US" sz="2400" dirty="0"/>
          </a:p>
          <a:p>
            <a:r>
              <a:rPr lang="en-US" sz="2400" dirty="0" smtClean="0"/>
              <a:t>Funding</a:t>
            </a:r>
            <a:endParaRPr lang="en-US" sz="2400" dirty="0"/>
          </a:p>
          <a:p>
            <a:r>
              <a:rPr lang="en-US" sz="2400" dirty="0"/>
              <a:t>Crisis Pregnancy Centers</a:t>
            </a:r>
          </a:p>
          <a:p>
            <a:endParaRPr lang="en-US" sz="2400" dirty="0"/>
          </a:p>
        </p:txBody>
      </p:sp>
      <p:pic>
        <p:nvPicPr>
          <p:cNvPr id="5" name="Content Placeholder 4" descr="http://www.youthlaw.org/typo3temp/pics/8bfb1f5bb1.jpg"/>
          <p:cNvPicPr>
            <a:picLocks noGrp="1" noChangeAspect="1" noChangeArrowheads="1"/>
          </p:cNvPicPr>
          <p:nvPr>
            <p:ph sz="half" idx="2"/>
          </p:nvPr>
        </p:nvPicPr>
        <p:blipFill>
          <a:blip r:embed="rId3"/>
          <a:stretch>
            <a:fillRect/>
          </a:stretch>
        </p:blipFill>
        <p:spPr bwMode="auto">
          <a:xfrm>
            <a:off x="8328704" y="1405128"/>
            <a:ext cx="3227192" cy="4038600"/>
          </a:xfrm>
          <a:prstGeom prst="rect">
            <a:avLst/>
          </a:prstGeom>
          <a:noFill/>
          <a:ln w="9525">
            <a:noFill/>
            <a:miter lim="800000"/>
            <a:headEnd/>
            <a:tailEnd/>
          </a:ln>
        </p:spPr>
      </p:pic>
      <p:sp>
        <p:nvSpPr>
          <p:cNvPr id="6" name="TextBox 4"/>
          <p:cNvSpPr txBox="1">
            <a:spLocks noChangeArrowheads="1"/>
          </p:cNvSpPr>
          <p:nvPr/>
        </p:nvSpPr>
        <p:spPr bwMode="auto">
          <a:xfrm>
            <a:off x="3744045" y="5571131"/>
            <a:ext cx="5820119" cy="307777"/>
          </a:xfrm>
          <a:prstGeom prst="rect">
            <a:avLst/>
          </a:prstGeom>
          <a:noFill/>
          <a:ln w="9525">
            <a:noFill/>
            <a:miter lim="800000"/>
            <a:headEnd/>
            <a:tailEnd/>
          </a:ln>
        </p:spPr>
        <p:txBody>
          <a:bodyPr wrap="none">
            <a:spAutoFit/>
          </a:bodyPr>
          <a:lstStyle/>
          <a:p>
            <a:r>
              <a:rPr lang="en-US" sz="1400" i="1" dirty="0">
                <a:latin typeface="Arial" charset="0"/>
                <a:ea typeface="Arial" charset="0"/>
                <a:cs typeface="Arial" charset="0"/>
              </a:rPr>
              <a:t>Source: Planned Parenthood v. Farmer</a:t>
            </a:r>
            <a:r>
              <a:rPr lang="en-US" sz="1400" dirty="0">
                <a:latin typeface="Arial" charset="0"/>
                <a:ea typeface="Arial" charset="0"/>
                <a:cs typeface="Arial" charset="0"/>
              </a:rPr>
              <a:t>, 762 A.2d 620, 633 (N.J. 2000) </a:t>
            </a:r>
          </a:p>
        </p:txBody>
      </p:sp>
    </p:spTree>
    <p:extLst>
      <p:ext uri="{BB962C8B-B14F-4D97-AF65-F5344CB8AC3E}">
        <p14:creationId xmlns:p14="http://schemas.microsoft.com/office/powerpoint/2010/main" val="267009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4"/>
          <p:cNvSpPr>
            <a:spLocks noGrp="1" noChangeArrowheads="1"/>
          </p:cNvSpPr>
          <p:nvPr>
            <p:ph type="title"/>
          </p:nvPr>
        </p:nvSpPr>
        <p:spPr/>
        <p:txBody>
          <a:bodyPr/>
          <a:lstStyle/>
          <a:p>
            <a:r>
              <a:rPr lang="en-US" smtClean="0"/>
              <a:t>Mandatory Parental Involvement Laws</a:t>
            </a:r>
            <a:endParaRPr lang="en-US" dirty="0" smtClean="0"/>
          </a:p>
        </p:txBody>
      </p:sp>
      <p:sp>
        <p:nvSpPr>
          <p:cNvPr id="380933" name="Rectangle 5"/>
          <p:cNvSpPr>
            <a:spLocks noGrp="1" noChangeArrowheads="1"/>
          </p:cNvSpPr>
          <p:nvPr>
            <p:ph sz="quarter" idx="10"/>
          </p:nvPr>
        </p:nvSpPr>
        <p:spPr>
          <a:xfrm>
            <a:off x="3803373" y="1627420"/>
            <a:ext cx="7553739" cy="4438763"/>
          </a:xfrm>
        </p:spPr>
        <p:txBody>
          <a:bodyPr/>
          <a:lstStyle/>
          <a:p>
            <a:r>
              <a:rPr lang="en-US" dirty="0" smtClean="0"/>
              <a:t>Connecticut, Maine and D.C. are the only places where ALL minors can consent to abortion services</a:t>
            </a:r>
            <a:endParaRPr lang="en-US" dirty="0"/>
          </a:p>
          <a:p>
            <a:r>
              <a:rPr lang="en-US" dirty="0" smtClean="0"/>
              <a:t>21 states require at least one parent consent</a:t>
            </a:r>
          </a:p>
          <a:p>
            <a:pPr lvl="1"/>
            <a:r>
              <a:rPr lang="en-US" dirty="0" smtClean="0"/>
              <a:t>3 states require BOTH parents to consent</a:t>
            </a:r>
            <a:endParaRPr lang="en-US" dirty="0"/>
          </a:p>
          <a:p>
            <a:r>
              <a:rPr lang="en-US" dirty="0" smtClean="0"/>
              <a:t>11 states require parental notification</a:t>
            </a:r>
          </a:p>
          <a:p>
            <a:pPr lvl="1"/>
            <a:r>
              <a:rPr lang="en-US" dirty="0" smtClean="0"/>
              <a:t>1 state requires BOTH parents be notified</a:t>
            </a:r>
            <a:endParaRPr lang="en-US" dirty="0"/>
          </a:p>
          <a:p>
            <a:r>
              <a:rPr lang="en-US" dirty="0" smtClean="0"/>
              <a:t>5 states require BOTH notification and consent</a:t>
            </a:r>
          </a:p>
          <a:p>
            <a:endParaRPr lang="en-US" dirty="0"/>
          </a:p>
          <a:p>
            <a:endParaRPr lang="en-US" dirty="0" smtClean="0"/>
          </a:p>
        </p:txBody>
      </p:sp>
      <p:sp>
        <p:nvSpPr>
          <p:cNvPr id="5" name="Text Box 4"/>
          <p:cNvSpPr txBox="1">
            <a:spLocks noChangeArrowheads="1"/>
          </p:cNvSpPr>
          <p:nvPr/>
        </p:nvSpPr>
        <p:spPr bwMode="auto">
          <a:xfrm>
            <a:off x="3803373" y="5148469"/>
            <a:ext cx="3223959" cy="276999"/>
          </a:xfrm>
          <a:prstGeom prst="rect">
            <a:avLst/>
          </a:prstGeom>
          <a:noFill/>
          <a:ln w="9525">
            <a:noFill/>
            <a:miter lim="800000"/>
            <a:headEnd/>
            <a:tailEnd/>
          </a:ln>
        </p:spPr>
        <p:txBody>
          <a:bodyPr wrap="none">
            <a:spAutoFit/>
          </a:bodyPr>
          <a:lstStyle/>
          <a:p>
            <a:pPr eaLnBrk="0" hangingPunct="0"/>
            <a:r>
              <a:rPr lang="en-US" sz="1200" dirty="0">
                <a:latin typeface="Arial" charset="0"/>
                <a:ea typeface="Arial" charset="0"/>
                <a:cs typeface="Arial" charset="0"/>
              </a:rPr>
              <a:t>Guttmacher State Policies. September 2016.</a:t>
            </a:r>
          </a:p>
        </p:txBody>
      </p:sp>
    </p:spTree>
    <p:extLst>
      <p:ext uri="{BB962C8B-B14F-4D97-AF65-F5344CB8AC3E}">
        <p14:creationId xmlns:p14="http://schemas.microsoft.com/office/powerpoint/2010/main" val="1058947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5"/>
          <p:cNvSpPr>
            <a:spLocks noGrp="1"/>
          </p:cNvSpPr>
          <p:nvPr>
            <p:ph type="title"/>
          </p:nvPr>
        </p:nvSpPr>
        <p:spPr>
          <a:xfrm>
            <a:off x="146900" y="1388137"/>
            <a:ext cx="3232403" cy="4601183"/>
          </a:xfrm>
        </p:spPr>
        <p:txBody>
          <a:bodyPr>
            <a:normAutofit/>
          </a:bodyPr>
          <a:lstStyle/>
          <a:p>
            <a:r>
              <a:rPr lang="en-US" sz="3800" dirty="0" smtClean="0"/>
              <a:t>Young People Already Involve </a:t>
            </a:r>
            <a:br>
              <a:rPr lang="en-US" sz="3800" dirty="0" smtClean="0"/>
            </a:br>
            <a:r>
              <a:rPr lang="en-US" sz="3800" dirty="0" smtClean="0"/>
              <a:t>Parents in Abortion Decisions</a:t>
            </a:r>
          </a:p>
        </p:txBody>
      </p:sp>
      <p:pic>
        <p:nvPicPr>
          <p:cNvPr id="60419" name="Content Placeholder 8" descr="200368338-001.jpg"/>
          <p:cNvPicPr>
            <a:picLocks noGrp="1" noChangeAspect="1"/>
          </p:cNvPicPr>
          <p:nvPr>
            <p:ph sz="half" idx="1"/>
          </p:nvPr>
        </p:nvPicPr>
        <p:blipFill>
          <a:blip r:embed="rId3"/>
          <a:stretch>
            <a:fillRect/>
          </a:stretch>
        </p:blipFill>
        <p:spPr>
          <a:xfrm>
            <a:off x="8488072" y="1179443"/>
            <a:ext cx="2988256" cy="4336746"/>
          </a:xfrm>
        </p:spPr>
      </p:pic>
      <p:sp>
        <p:nvSpPr>
          <p:cNvPr id="551939" name="Rectangle 3"/>
          <p:cNvSpPr>
            <a:spLocks noGrp="1" noChangeArrowheads="1"/>
          </p:cNvSpPr>
          <p:nvPr>
            <p:ph sz="half" idx="2"/>
          </p:nvPr>
        </p:nvSpPr>
        <p:spPr>
          <a:xfrm>
            <a:off x="3793764" y="998221"/>
            <a:ext cx="4157539" cy="5120640"/>
          </a:xfrm>
        </p:spPr>
        <p:txBody>
          <a:bodyPr>
            <a:normAutofit/>
          </a:bodyPr>
          <a:lstStyle/>
          <a:p>
            <a:r>
              <a:rPr lang="en-US" sz="2400" dirty="0" smtClean="0"/>
              <a:t>61% of minors who have abortions do so with at least one parent’s knowledge</a:t>
            </a:r>
          </a:p>
          <a:p>
            <a:r>
              <a:rPr lang="en-US" sz="2400" dirty="0" smtClean="0"/>
              <a:t>45% inform parents of intentions to have an abortion</a:t>
            </a:r>
          </a:p>
          <a:p>
            <a:r>
              <a:rPr lang="en-US" sz="2400" dirty="0" smtClean="0"/>
              <a:t>Younger teens are more likely to involve a parent</a:t>
            </a:r>
          </a:p>
          <a:p>
            <a:r>
              <a:rPr lang="en-US" sz="2400" dirty="0" smtClean="0"/>
              <a:t>Majority of parents support their child’s decisions</a:t>
            </a:r>
          </a:p>
          <a:p>
            <a:endParaRPr lang="en-US" sz="2400" dirty="0" smtClean="0"/>
          </a:p>
        </p:txBody>
      </p:sp>
      <p:sp>
        <p:nvSpPr>
          <p:cNvPr id="60421" name="TextBox 4"/>
          <p:cNvSpPr txBox="1">
            <a:spLocks noChangeArrowheads="1"/>
          </p:cNvSpPr>
          <p:nvPr/>
        </p:nvSpPr>
        <p:spPr bwMode="auto">
          <a:xfrm>
            <a:off x="3379303" y="5516189"/>
            <a:ext cx="6858000" cy="307777"/>
          </a:xfrm>
          <a:prstGeom prst="rect">
            <a:avLst/>
          </a:prstGeom>
          <a:noFill/>
          <a:ln w="9525">
            <a:noFill/>
            <a:miter lim="800000"/>
            <a:headEnd/>
            <a:tailEnd/>
          </a:ln>
        </p:spPr>
        <p:txBody>
          <a:bodyPr>
            <a:spAutoFit/>
          </a:bodyPr>
          <a:lstStyle/>
          <a:p>
            <a:pPr lvl="1"/>
            <a:r>
              <a:rPr lang="en-US" sz="1400" dirty="0" err="1">
                <a:latin typeface="Arial" charset="0"/>
                <a:ea typeface="Arial" charset="0"/>
                <a:cs typeface="Arial" charset="0"/>
              </a:rPr>
              <a:t>Henshaw</a:t>
            </a:r>
            <a:r>
              <a:rPr lang="en-US" sz="1400" dirty="0">
                <a:latin typeface="Arial" charset="0"/>
                <a:ea typeface="Arial" charset="0"/>
                <a:cs typeface="Arial" charset="0"/>
              </a:rPr>
              <a:t> SK. </a:t>
            </a:r>
            <a:r>
              <a:rPr lang="en-US" sz="1400" i="1" dirty="0" err="1">
                <a:latin typeface="Arial" charset="0"/>
                <a:ea typeface="Arial" charset="0"/>
                <a:cs typeface="Arial" charset="0"/>
              </a:rPr>
              <a:t>Fam</a:t>
            </a:r>
            <a:r>
              <a:rPr lang="en-US" sz="1400" i="1" dirty="0">
                <a:latin typeface="Arial" charset="0"/>
                <a:ea typeface="Arial" charset="0"/>
                <a:cs typeface="Arial" charset="0"/>
              </a:rPr>
              <a:t> Plan </a:t>
            </a:r>
            <a:r>
              <a:rPr lang="en-US" sz="1400" i="1" dirty="0" err="1">
                <a:latin typeface="Arial" charset="0"/>
                <a:ea typeface="Arial" charset="0"/>
                <a:cs typeface="Arial" charset="0"/>
              </a:rPr>
              <a:t>Perspect</a:t>
            </a:r>
            <a:r>
              <a:rPr lang="en-US" sz="1400" i="1" dirty="0">
                <a:latin typeface="Arial" charset="0"/>
                <a:ea typeface="Arial" charset="0"/>
                <a:cs typeface="Arial" charset="0"/>
              </a:rPr>
              <a:t> </a:t>
            </a:r>
            <a:r>
              <a:rPr lang="en-US" sz="1400" dirty="0">
                <a:latin typeface="Arial" charset="0"/>
                <a:ea typeface="Arial" charset="0"/>
                <a:cs typeface="Arial" charset="0"/>
              </a:rPr>
              <a:t> 1992;24:196–207, 213.</a:t>
            </a:r>
          </a:p>
        </p:txBody>
      </p:sp>
    </p:spTree>
    <p:extLst>
      <p:ext uri="{BB962C8B-B14F-4D97-AF65-F5344CB8AC3E}">
        <p14:creationId xmlns:p14="http://schemas.microsoft.com/office/powerpoint/2010/main" val="4558531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title"/>
          </p:nvPr>
        </p:nvSpPr>
        <p:spPr/>
        <p:txBody>
          <a:bodyPr/>
          <a:lstStyle/>
          <a:p>
            <a:r>
              <a:rPr lang="en-US" dirty="0" smtClean="0"/>
              <a:t>Judicial Bypass</a:t>
            </a:r>
          </a:p>
        </p:txBody>
      </p:sp>
      <p:sp>
        <p:nvSpPr>
          <p:cNvPr id="382978" name="Rectangle 2"/>
          <p:cNvSpPr>
            <a:spLocks noGrp="1" noChangeArrowheads="1"/>
          </p:cNvSpPr>
          <p:nvPr>
            <p:ph sz="quarter" idx="10"/>
          </p:nvPr>
        </p:nvSpPr>
        <p:spPr/>
        <p:txBody>
          <a:bodyPr/>
          <a:lstStyle/>
          <a:p>
            <a:endParaRPr lang="en-US" dirty="0" smtClean="0"/>
          </a:p>
          <a:p>
            <a:r>
              <a:rPr lang="en-US" dirty="0" smtClean="0"/>
              <a:t>36 states that require parental involvement have an alternative process for minors</a:t>
            </a:r>
            <a:endParaRPr lang="en-US" dirty="0"/>
          </a:p>
          <a:p>
            <a:r>
              <a:rPr lang="en-US" dirty="0" smtClean="0"/>
              <a:t>Judicial Bypass allows a minor to obtain approval from a court</a:t>
            </a:r>
          </a:p>
          <a:p>
            <a:pPr lvl="1"/>
            <a:r>
              <a:rPr lang="en-US" dirty="0" smtClean="0"/>
              <a:t>7 states require judges to decide based on specific criteria </a:t>
            </a:r>
          </a:p>
          <a:p>
            <a:pPr lvl="2"/>
            <a:r>
              <a:rPr lang="en-US" dirty="0" smtClean="0"/>
              <a:t>Intelligence, emotional stability</a:t>
            </a:r>
          </a:p>
          <a:p>
            <a:pPr lvl="1"/>
            <a:r>
              <a:rPr lang="en-US" dirty="0" smtClean="0"/>
              <a:t>15 states require judges to use “clear and convincing evidence”</a:t>
            </a:r>
          </a:p>
          <a:p>
            <a:pPr lvl="2"/>
            <a:r>
              <a:rPr lang="en-US" dirty="0" smtClean="0"/>
              <a:t>Is minor mature enough?</a:t>
            </a:r>
          </a:p>
          <a:p>
            <a:pPr lvl="2"/>
            <a:r>
              <a:rPr lang="en-US" dirty="0" smtClean="0"/>
              <a:t>Is the abortion in their best interest?</a:t>
            </a:r>
          </a:p>
        </p:txBody>
      </p:sp>
      <p:sp>
        <p:nvSpPr>
          <p:cNvPr id="5" name="Text Box 4"/>
          <p:cNvSpPr txBox="1">
            <a:spLocks noChangeArrowheads="1"/>
          </p:cNvSpPr>
          <p:nvPr/>
        </p:nvSpPr>
        <p:spPr bwMode="auto">
          <a:xfrm>
            <a:off x="3892827" y="5562600"/>
            <a:ext cx="3727302" cy="307777"/>
          </a:xfrm>
          <a:prstGeom prst="rect">
            <a:avLst/>
          </a:prstGeom>
          <a:noFill/>
          <a:ln w="9525">
            <a:noFill/>
            <a:miter lim="800000"/>
            <a:headEnd/>
            <a:tailEnd/>
          </a:ln>
        </p:spPr>
        <p:txBody>
          <a:bodyPr wrap="none">
            <a:spAutoFit/>
          </a:bodyPr>
          <a:lstStyle/>
          <a:p>
            <a:pPr eaLnBrk="0" hangingPunct="0"/>
            <a:r>
              <a:rPr lang="en-US" sz="1400" dirty="0">
                <a:latin typeface="Arial" charset="0"/>
                <a:ea typeface="Arial" charset="0"/>
                <a:cs typeface="Arial" charset="0"/>
              </a:rPr>
              <a:t>Guttmacher State Policies. September 2016.</a:t>
            </a:r>
          </a:p>
        </p:txBody>
      </p:sp>
    </p:spTree>
    <p:extLst>
      <p:ext uri="{BB962C8B-B14F-4D97-AF65-F5344CB8AC3E}">
        <p14:creationId xmlns:p14="http://schemas.microsoft.com/office/powerpoint/2010/main" val="37080168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title"/>
          </p:nvPr>
        </p:nvSpPr>
        <p:spPr/>
        <p:txBody>
          <a:bodyPr/>
          <a:lstStyle/>
          <a:p>
            <a:r>
              <a:rPr lang="en-US" dirty="0" smtClean="0"/>
              <a:t>Exceptions</a:t>
            </a:r>
          </a:p>
        </p:txBody>
      </p:sp>
      <p:sp>
        <p:nvSpPr>
          <p:cNvPr id="385026" name="Rectangle 2"/>
          <p:cNvSpPr>
            <a:spLocks noGrp="1" noChangeArrowheads="1"/>
          </p:cNvSpPr>
          <p:nvPr>
            <p:ph sz="quarter" idx="10"/>
          </p:nvPr>
        </p:nvSpPr>
        <p:spPr>
          <a:xfrm>
            <a:off x="3723860" y="1121239"/>
            <a:ext cx="7553739" cy="4438763"/>
          </a:xfrm>
        </p:spPr>
        <p:txBody>
          <a:bodyPr/>
          <a:lstStyle/>
          <a:p>
            <a:endParaRPr lang="en-US" dirty="0" smtClean="0"/>
          </a:p>
          <a:p>
            <a:r>
              <a:rPr lang="en-US" dirty="0" smtClean="0"/>
              <a:t>7 states permit a minor to obtain an abortion if their grandparent/adult relative is involved</a:t>
            </a:r>
          </a:p>
          <a:p>
            <a:endParaRPr lang="en-US" dirty="0" smtClean="0"/>
          </a:p>
          <a:p>
            <a:r>
              <a:rPr lang="en-US" dirty="0" smtClean="0"/>
              <a:t>34 states make exception to parental involvement in case of medical emergency</a:t>
            </a:r>
          </a:p>
          <a:p>
            <a:endParaRPr lang="en-US" dirty="0"/>
          </a:p>
          <a:p>
            <a:r>
              <a:rPr lang="en-US" dirty="0" smtClean="0"/>
              <a:t>15 states make exceptions in cases of:</a:t>
            </a:r>
          </a:p>
          <a:p>
            <a:pPr lvl="1"/>
            <a:r>
              <a:rPr lang="en-US" dirty="0" smtClean="0"/>
              <a:t>Abuse, assault, incest or neglect</a:t>
            </a:r>
          </a:p>
        </p:txBody>
      </p:sp>
      <p:sp>
        <p:nvSpPr>
          <p:cNvPr id="5" name="Text Box 4"/>
          <p:cNvSpPr txBox="1">
            <a:spLocks noChangeArrowheads="1"/>
          </p:cNvSpPr>
          <p:nvPr/>
        </p:nvSpPr>
        <p:spPr bwMode="auto">
          <a:xfrm>
            <a:off x="3773427" y="5560002"/>
            <a:ext cx="3727302" cy="307777"/>
          </a:xfrm>
          <a:prstGeom prst="rect">
            <a:avLst/>
          </a:prstGeom>
          <a:noFill/>
          <a:ln w="9525">
            <a:noFill/>
            <a:miter lim="800000"/>
            <a:headEnd/>
            <a:tailEnd/>
          </a:ln>
        </p:spPr>
        <p:txBody>
          <a:bodyPr wrap="none">
            <a:spAutoFit/>
          </a:bodyPr>
          <a:lstStyle/>
          <a:p>
            <a:pPr eaLnBrk="0" hangingPunct="0"/>
            <a:r>
              <a:rPr lang="en-US" sz="1400" dirty="0">
                <a:latin typeface="Arial" charset="0"/>
                <a:ea typeface="Arial" charset="0"/>
                <a:cs typeface="Arial" charset="0"/>
              </a:rPr>
              <a:t>Guttmacher State Policies. September 2016.</a:t>
            </a:r>
          </a:p>
        </p:txBody>
      </p:sp>
    </p:spTree>
    <p:extLst>
      <p:ext uri="{BB962C8B-B14F-4D97-AF65-F5344CB8AC3E}">
        <p14:creationId xmlns:p14="http://schemas.microsoft.com/office/powerpoint/2010/main" val="2496892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2173357" y="251263"/>
            <a:ext cx="7991060" cy="6391151"/>
          </a:xfrm>
        </p:spPr>
      </p:pic>
      <p:sp>
        <p:nvSpPr>
          <p:cNvPr id="5" name="Rectangle 4"/>
          <p:cNvSpPr/>
          <p:nvPr/>
        </p:nvSpPr>
        <p:spPr>
          <a:xfrm>
            <a:off x="11661913" y="596348"/>
            <a:ext cx="1007165" cy="58309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9879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7" name="Picture 8" descr="http://www.kaiserhealthnews.org/~/media/Images/KHN%20Features/2012/October/1%205/secure%20medical%20record%20300.jpg"/>
          <p:cNvPicPr>
            <a:picLocks noChangeAspect="1" noChangeArrowheads="1"/>
          </p:cNvPicPr>
          <p:nvPr/>
        </p:nvPicPr>
        <p:blipFill>
          <a:blip r:embed="rId3"/>
          <a:srcRect/>
          <a:stretch>
            <a:fillRect/>
          </a:stretch>
        </p:blipFill>
        <p:spPr bwMode="auto">
          <a:xfrm>
            <a:off x="9790044" y="878129"/>
            <a:ext cx="2047460" cy="1088877"/>
          </a:xfrm>
          <a:prstGeom prst="rect">
            <a:avLst/>
          </a:prstGeom>
          <a:noFill/>
          <a:ln w="9525">
            <a:noFill/>
            <a:miter lim="800000"/>
            <a:headEnd/>
            <a:tailEnd/>
          </a:ln>
        </p:spPr>
      </p:pic>
      <p:sp>
        <p:nvSpPr>
          <p:cNvPr id="3" name="Title 2"/>
          <p:cNvSpPr>
            <a:spLocks noGrp="1"/>
          </p:cNvSpPr>
          <p:nvPr>
            <p:ph type="title"/>
          </p:nvPr>
        </p:nvSpPr>
        <p:spPr>
          <a:xfrm>
            <a:off x="146901" y="1256359"/>
            <a:ext cx="3199271" cy="4601183"/>
          </a:xfrm>
        </p:spPr>
        <p:txBody>
          <a:bodyPr/>
          <a:lstStyle/>
          <a:p>
            <a:r>
              <a:rPr lang="en-US" dirty="0"/>
              <a:t>Confidentiality is Key</a:t>
            </a:r>
          </a:p>
        </p:txBody>
      </p:sp>
      <p:sp>
        <p:nvSpPr>
          <p:cNvPr id="2" name="Content Placeholder 1"/>
          <p:cNvSpPr>
            <a:spLocks noGrp="1"/>
          </p:cNvSpPr>
          <p:nvPr>
            <p:ph sz="quarter" idx="10"/>
          </p:nvPr>
        </p:nvSpPr>
        <p:spPr>
          <a:xfrm>
            <a:off x="3723861" y="1163675"/>
            <a:ext cx="6520069" cy="4438763"/>
          </a:xfrm>
        </p:spPr>
        <p:txBody>
          <a:bodyPr/>
          <a:lstStyle/>
          <a:p>
            <a:r>
              <a:rPr lang="en-US" dirty="0"/>
              <a:t>Confidentiality concerns</a:t>
            </a:r>
          </a:p>
          <a:p>
            <a:pPr lvl="1"/>
            <a:r>
              <a:rPr lang="en-US" dirty="0"/>
              <a:t>Explanation of benefits</a:t>
            </a:r>
          </a:p>
          <a:p>
            <a:pPr lvl="1"/>
            <a:r>
              <a:rPr lang="en-US" dirty="0"/>
              <a:t>Young adults (age ≥ 18 </a:t>
            </a:r>
            <a:r>
              <a:rPr lang="en-US" dirty="0" err="1"/>
              <a:t>yrs</a:t>
            </a:r>
            <a:r>
              <a:rPr lang="en-US" dirty="0"/>
              <a:t>) may still be on parents’ insurance</a:t>
            </a:r>
          </a:p>
          <a:p>
            <a:pPr lvl="1"/>
            <a:r>
              <a:rPr lang="en-US" dirty="0"/>
              <a:t>Inadvertent release of information from electronic medical records and </a:t>
            </a:r>
            <a:r>
              <a:rPr lang="en-US" dirty="0" smtClean="0"/>
              <a:t>disclosures</a:t>
            </a:r>
            <a:endParaRPr lang="en-US" dirty="0"/>
          </a:p>
          <a:p>
            <a:r>
              <a:rPr lang="en-US" dirty="0"/>
              <a:t>Privacy effects on quality of care</a:t>
            </a:r>
          </a:p>
          <a:p>
            <a:pPr lvl="1"/>
            <a:r>
              <a:rPr lang="en-US" dirty="0"/>
              <a:t>Willingness to seek care/use services</a:t>
            </a:r>
          </a:p>
          <a:p>
            <a:pPr lvl="1"/>
            <a:r>
              <a:rPr lang="en-US" dirty="0"/>
              <a:t>Choice of provider</a:t>
            </a:r>
          </a:p>
          <a:p>
            <a:pPr lvl="1"/>
            <a:r>
              <a:rPr lang="en-US" dirty="0"/>
              <a:t>Disclosure of sensitive information</a:t>
            </a:r>
          </a:p>
          <a:p>
            <a:endParaRPr lang="en-US" dirty="0"/>
          </a:p>
        </p:txBody>
      </p:sp>
      <p:pic>
        <p:nvPicPr>
          <p:cNvPr id="64516" name="Picture 6" descr="http://omegabenefitgroupblog.com/wp-content/uploads/2012/01/EOB-185x185.jpg"/>
          <p:cNvPicPr>
            <a:picLocks noChangeAspect="1" noChangeArrowheads="1"/>
          </p:cNvPicPr>
          <p:nvPr/>
        </p:nvPicPr>
        <p:blipFill>
          <a:blip r:embed="rId4"/>
          <a:srcRect/>
          <a:stretch>
            <a:fillRect/>
          </a:stretch>
        </p:blipFill>
        <p:spPr bwMode="auto">
          <a:xfrm>
            <a:off x="9110869" y="3657600"/>
            <a:ext cx="2438400" cy="1905000"/>
          </a:xfrm>
          <a:prstGeom prst="rect">
            <a:avLst/>
          </a:prstGeom>
          <a:noFill/>
          <a:ln w="9525">
            <a:noFill/>
            <a:miter lim="800000"/>
            <a:headEnd/>
            <a:tailEnd/>
          </a:ln>
        </p:spPr>
      </p:pic>
      <p:sp>
        <p:nvSpPr>
          <p:cNvPr id="64518" name="TextBox 6"/>
          <p:cNvSpPr txBox="1">
            <a:spLocks noChangeArrowheads="1"/>
          </p:cNvSpPr>
          <p:nvPr/>
        </p:nvSpPr>
        <p:spPr bwMode="auto">
          <a:xfrm>
            <a:off x="3843130" y="5725020"/>
            <a:ext cx="7086600" cy="523220"/>
          </a:xfrm>
          <a:prstGeom prst="rect">
            <a:avLst/>
          </a:prstGeom>
          <a:noFill/>
          <a:ln w="9525">
            <a:noFill/>
            <a:miter lim="800000"/>
            <a:headEnd/>
            <a:tailEnd/>
          </a:ln>
        </p:spPr>
        <p:txBody>
          <a:bodyPr wrap="square">
            <a:spAutoFit/>
          </a:bodyPr>
          <a:lstStyle/>
          <a:p>
            <a:r>
              <a:rPr lang="en-US" sz="1400" dirty="0">
                <a:latin typeface="Arial" charset="0"/>
                <a:ea typeface="Arial" charset="0"/>
                <a:cs typeface="Arial" charset="0"/>
              </a:rPr>
              <a:t>English A et al. Confidentiality for Individuals Insured as Dependents: A Review of State Laws and Policies. New York: Guttmacher Institute and Public Health Solutions, 2012</a:t>
            </a:r>
          </a:p>
        </p:txBody>
      </p:sp>
    </p:spTree>
    <p:extLst>
      <p:ext uri="{BB962C8B-B14F-4D97-AF65-F5344CB8AC3E}">
        <p14:creationId xmlns:p14="http://schemas.microsoft.com/office/powerpoint/2010/main" val="39124870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smtClean="0"/>
              <a:t>Counseling Patients on Financial Resources</a:t>
            </a:r>
            <a:endParaRPr dirty="0">
              <a:solidFill>
                <a:srgbClr val="FFC000"/>
              </a:solidFill>
            </a:endParaRPr>
          </a:p>
        </p:txBody>
      </p:sp>
      <p:sp>
        <p:nvSpPr>
          <p:cNvPr id="3" name="Content Placeholder 2"/>
          <p:cNvSpPr>
            <a:spLocks noGrp="1"/>
          </p:cNvSpPr>
          <p:nvPr>
            <p:ph sz="quarter" idx="10"/>
          </p:nvPr>
        </p:nvSpPr>
        <p:spPr>
          <a:xfrm>
            <a:off x="3723860" y="1286257"/>
            <a:ext cx="7553739" cy="4438763"/>
          </a:xfrm>
        </p:spPr>
        <p:txBody>
          <a:bodyPr/>
          <a:lstStyle/>
          <a:p>
            <a:r>
              <a:rPr lang="en-US" dirty="0"/>
              <a:t>Some public and private health insurances cover abortion</a:t>
            </a:r>
          </a:p>
          <a:p>
            <a:pPr lvl="1"/>
            <a:r>
              <a:rPr lang="en-US" dirty="0"/>
              <a:t>Need to be aware of the policies in your state</a:t>
            </a:r>
          </a:p>
          <a:p>
            <a:pPr lvl="1"/>
            <a:r>
              <a:rPr lang="en-US" dirty="0"/>
              <a:t>Guttmacher Institute: Restricting Insurance Coverage of </a:t>
            </a:r>
            <a:r>
              <a:rPr lang="en-US" dirty="0" smtClean="0"/>
              <a:t>Abortion</a:t>
            </a:r>
            <a:endParaRPr lang="en-US" dirty="0"/>
          </a:p>
          <a:p>
            <a:r>
              <a:rPr lang="en-US" dirty="0"/>
              <a:t>If there is no coverage, an adolescent has options:</a:t>
            </a:r>
          </a:p>
          <a:p>
            <a:pPr lvl="1"/>
            <a:r>
              <a:rPr lang="en-US" dirty="0"/>
              <a:t>National Abortion Federation (NAF) Referral Hotline</a:t>
            </a:r>
          </a:p>
          <a:p>
            <a:pPr lvl="1"/>
            <a:r>
              <a:rPr lang="en-US" dirty="0"/>
              <a:t>(877) 257-0012</a:t>
            </a:r>
          </a:p>
          <a:p>
            <a:pPr lvl="1"/>
            <a:r>
              <a:rPr lang="en-US" dirty="0"/>
              <a:t>State Abortion Funds</a:t>
            </a:r>
          </a:p>
          <a:p>
            <a:pPr lvl="1"/>
            <a:r>
              <a:rPr lang="en-US" dirty="0"/>
              <a:t>https://</a:t>
            </a:r>
            <a:r>
              <a:rPr lang="en-US" dirty="0" err="1" smtClean="0"/>
              <a:t>fundabortionnow.org</a:t>
            </a:r>
            <a:r>
              <a:rPr lang="en-US" dirty="0" smtClean="0"/>
              <a:t>/explore/</a:t>
            </a:r>
            <a:r>
              <a:rPr lang="en-US" dirty="0" err="1" smtClean="0"/>
              <a:t>by_state</a:t>
            </a:r>
            <a:endParaRPr lang="en-US" dirty="0"/>
          </a:p>
        </p:txBody>
      </p:sp>
    </p:spTree>
    <p:extLst>
      <p:ext uri="{BB962C8B-B14F-4D97-AF65-F5344CB8AC3E}">
        <p14:creationId xmlns:p14="http://schemas.microsoft.com/office/powerpoint/2010/main" val="3072278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Objectives</a:t>
            </a:r>
            <a:endParaRPr lang="en-US" sz="4000" dirty="0"/>
          </a:p>
        </p:txBody>
      </p:sp>
      <p:sp>
        <p:nvSpPr>
          <p:cNvPr id="3" name="Content Placeholder 2"/>
          <p:cNvSpPr>
            <a:spLocks noGrp="1"/>
          </p:cNvSpPr>
          <p:nvPr>
            <p:ph sz="quarter" idx="10"/>
          </p:nvPr>
        </p:nvSpPr>
        <p:spPr>
          <a:xfrm>
            <a:off x="3670853" y="1457820"/>
            <a:ext cx="7646504" cy="4267200"/>
          </a:xfrm>
        </p:spPr>
        <p:txBody>
          <a:bodyPr>
            <a:normAutofit/>
          </a:bodyPr>
          <a:lstStyle/>
          <a:p>
            <a:r>
              <a:rPr lang="en-US" dirty="0"/>
              <a:t>Offer support and </a:t>
            </a:r>
            <a:r>
              <a:rPr lang="en-US" dirty="0" smtClean="0"/>
              <a:t>appropriate referrals to </a:t>
            </a:r>
            <a:r>
              <a:rPr lang="en-US" dirty="0"/>
              <a:t>your adolescent patient who has decided </a:t>
            </a:r>
            <a:r>
              <a:rPr lang="en-US" dirty="0" smtClean="0"/>
              <a:t>to have an abortion</a:t>
            </a:r>
            <a:endParaRPr lang="en-US" dirty="0"/>
          </a:p>
          <a:p>
            <a:r>
              <a:rPr lang="en-US" dirty="0" smtClean="0"/>
              <a:t>Describe both medication and aspiration methods and review current literature on adolescents and abortion </a:t>
            </a:r>
          </a:p>
          <a:p>
            <a:r>
              <a:rPr lang="en-US" dirty="0" smtClean="0"/>
              <a:t>Answer common questions adolescents may have about safety, efficacy, privacy and post-abortion care</a:t>
            </a:r>
          </a:p>
          <a:p>
            <a:r>
              <a:rPr lang="en-US" dirty="0" smtClean="0"/>
              <a:t>Provide local resources to your patient and educational and teaching resources for abortion training</a:t>
            </a:r>
          </a:p>
          <a:p>
            <a:endParaRPr lang="en-US" dirty="0"/>
          </a:p>
        </p:txBody>
      </p:sp>
    </p:spTree>
    <p:extLst>
      <p:ext uri="{BB962C8B-B14F-4D97-AF65-F5344CB8AC3E}">
        <p14:creationId xmlns:p14="http://schemas.microsoft.com/office/powerpoint/2010/main" val="9580341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Word on Crisis </a:t>
            </a:r>
            <a:r>
              <a:rPr lang="en-US" dirty="0"/>
              <a:t>P</a:t>
            </a:r>
            <a:r>
              <a:rPr lang="en-US" dirty="0" smtClean="0"/>
              <a:t>regnancy </a:t>
            </a:r>
            <a:r>
              <a:rPr lang="en-US" dirty="0"/>
              <a:t>C</a:t>
            </a:r>
            <a:r>
              <a:rPr lang="en-US" dirty="0" smtClean="0"/>
              <a:t>enters</a:t>
            </a:r>
            <a:endParaRPr lang="en-US" dirty="0"/>
          </a:p>
        </p:txBody>
      </p:sp>
      <p:sp>
        <p:nvSpPr>
          <p:cNvPr id="3" name="Content Placeholder 2"/>
          <p:cNvSpPr>
            <a:spLocks noGrp="1"/>
          </p:cNvSpPr>
          <p:nvPr>
            <p:ph sz="quarter" idx="10"/>
          </p:nvPr>
        </p:nvSpPr>
        <p:spPr/>
        <p:txBody>
          <a:bodyPr>
            <a:normAutofit lnSpcReduction="10000"/>
          </a:bodyPr>
          <a:lstStyle/>
          <a:p>
            <a:r>
              <a:rPr lang="en-US" dirty="0"/>
              <a:t>Crisis Pregnancy Centers (CPCs</a:t>
            </a:r>
            <a:r>
              <a:rPr lang="en-US" dirty="0" smtClean="0"/>
              <a:t>)exist </a:t>
            </a:r>
            <a:r>
              <a:rPr lang="en-US" dirty="0"/>
              <a:t>to keep women from having </a:t>
            </a:r>
            <a:r>
              <a:rPr lang="en-US" dirty="0" smtClean="0"/>
              <a:t>abortions </a:t>
            </a:r>
          </a:p>
          <a:p>
            <a:pPr lvl="1"/>
            <a:r>
              <a:rPr lang="en-US" dirty="0" smtClean="0"/>
              <a:t>CPCs are not medical facilities</a:t>
            </a:r>
          </a:p>
          <a:p>
            <a:pPr lvl="1"/>
            <a:r>
              <a:rPr lang="en-US" dirty="0" smtClean="0"/>
              <a:t>Most </a:t>
            </a:r>
            <a:r>
              <a:rPr lang="en-US" dirty="0"/>
              <a:t>volunteers are not medical </a:t>
            </a:r>
            <a:r>
              <a:rPr lang="en-US" dirty="0" smtClean="0"/>
              <a:t>professionals</a:t>
            </a:r>
          </a:p>
          <a:p>
            <a:pPr marL="457200" lvl="1" indent="0">
              <a:buNone/>
            </a:pPr>
            <a:endParaRPr lang="en-US" dirty="0" smtClean="0"/>
          </a:p>
          <a:p>
            <a:r>
              <a:rPr lang="en-US" dirty="0" smtClean="0"/>
              <a:t>CPCs do NOT provide women with full reproductive health option information – </a:t>
            </a:r>
            <a:r>
              <a:rPr lang="en-US" i="1" dirty="0" smtClean="0"/>
              <a:t>even</a:t>
            </a:r>
            <a:r>
              <a:rPr lang="en-US" dirty="0" smtClean="0"/>
              <a:t> if they claim to provide pregnancy options counseling</a:t>
            </a:r>
          </a:p>
          <a:p>
            <a:pPr lvl="3"/>
            <a:endParaRPr lang="en-US" baseline="30000" dirty="0" smtClean="0"/>
          </a:p>
          <a:p>
            <a:r>
              <a:rPr lang="en-US" dirty="0" smtClean="0"/>
              <a:t>Women who went to CPCs have described </a:t>
            </a:r>
          </a:p>
          <a:p>
            <a:pPr lvl="1"/>
            <a:r>
              <a:rPr lang="en-US" dirty="0" smtClean="0"/>
              <a:t>Harassment</a:t>
            </a:r>
          </a:p>
          <a:p>
            <a:pPr lvl="1"/>
            <a:r>
              <a:rPr lang="en-US" dirty="0" smtClean="0"/>
              <a:t>Bullying</a:t>
            </a:r>
          </a:p>
          <a:p>
            <a:pPr lvl="1"/>
            <a:r>
              <a:rPr lang="en-US" dirty="0" smtClean="0"/>
              <a:t>Being given blatantly </a:t>
            </a:r>
            <a:r>
              <a:rPr lang="en-US" dirty="0"/>
              <a:t>false </a:t>
            </a:r>
            <a:r>
              <a:rPr lang="en-US" dirty="0" smtClean="0"/>
              <a:t>information</a:t>
            </a:r>
          </a:p>
        </p:txBody>
      </p:sp>
    </p:spTree>
    <p:extLst>
      <p:ext uri="{BB962C8B-B14F-4D97-AF65-F5344CB8AC3E}">
        <p14:creationId xmlns:p14="http://schemas.microsoft.com/office/powerpoint/2010/main" val="26976201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4903" y="1510482"/>
            <a:ext cx="7315200" cy="3255264"/>
          </a:xfrm>
        </p:spPr>
        <p:txBody>
          <a:bodyPr/>
          <a:lstStyle/>
          <a:p>
            <a:r>
              <a:rPr lang="en-US" dirty="0"/>
              <a:t>Medication and Aspiration </a:t>
            </a:r>
            <a:r>
              <a:rPr lang="en-US" dirty="0" smtClean="0"/>
              <a:t>Abortion</a:t>
            </a:r>
            <a:endParaRPr lang="en-US" dirty="0"/>
          </a:p>
        </p:txBody>
      </p:sp>
      <p:sp>
        <p:nvSpPr>
          <p:cNvPr id="3" name="Text Placeholder 2"/>
          <p:cNvSpPr>
            <a:spLocks noGrp="1"/>
          </p:cNvSpPr>
          <p:nvPr>
            <p:ph type="body" idx="1"/>
          </p:nvPr>
        </p:nvSpPr>
        <p:spPr>
          <a:xfrm>
            <a:off x="3833191" y="4884618"/>
            <a:ext cx="7315200" cy="914400"/>
          </a:xfrm>
        </p:spPr>
        <p:txBody>
          <a:bodyPr/>
          <a:lstStyle/>
          <a:p>
            <a:r>
              <a:rPr lang="en-US" b="1" dirty="0">
                <a:solidFill>
                  <a:schemeClr val="accent4"/>
                </a:solidFill>
              </a:rPr>
              <a:t>Describing the </a:t>
            </a:r>
            <a:r>
              <a:rPr lang="en-US" b="1" dirty="0" smtClean="0">
                <a:solidFill>
                  <a:schemeClr val="accent4"/>
                </a:solidFill>
              </a:rPr>
              <a:t>methods</a:t>
            </a:r>
            <a:endParaRPr lang="en-US" b="1" dirty="0">
              <a:solidFill>
                <a:schemeClr val="accent4"/>
              </a:solidFill>
            </a:endParaRPr>
          </a:p>
        </p:txBody>
      </p:sp>
    </p:spTree>
    <p:extLst>
      <p:ext uri="{BB962C8B-B14F-4D97-AF65-F5344CB8AC3E}">
        <p14:creationId xmlns:p14="http://schemas.microsoft.com/office/powerpoint/2010/main" val="16777904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Case: Zoe</a:t>
            </a:r>
            <a:endParaRPr lang="en-US" dirty="0"/>
          </a:p>
        </p:txBody>
      </p:sp>
      <p:sp>
        <p:nvSpPr>
          <p:cNvPr id="5" name="Content Placeholder 4"/>
          <p:cNvSpPr>
            <a:spLocks noGrp="1"/>
          </p:cNvSpPr>
          <p:nvPr>
            <p:ph sz="quarter" idx="10"/>
          </p:nvPr>
        </p:nvSpPr>
        <p:spPr/>
        <p:txBody>
          <a:bodyPr>
            <a:normAutofit/>
          </a:bodyPr>
          <a:lstStyle/>
          <a:p>
            <a:pPr marL="457200" lvl="1" indent="0">
              <a:buNone/>
            </a:pPr>
            <a:endParaRPr lang="en-US" dirty="0" smtClean="0"/>
          </a:p>
          <a:p>
            <a:r>
              <a:rPr lang="en-US" dirty="0" smtClean="0"/>
              <a:t>Zoe </a:t>
            </a:r>
            <a:r>
              <a:rPr lang="en-US" dirty="0"/>
              <a:t>wants more information about her abortion </a:t>
            </a:r>
            <a:r>
              <a:rPr lang="en-US" dirty="0" smtClean="0"/>
              <a:t>options so you describe the different methods</a:t>
            </a:r>
            <a:endParaRPr lang="en-US" dirty="0"/>
          </a:p>
        </p:txBody>
      </p:sp>
    </p:spTree>
    <p:extLst>
      <p:ext uri="{BB962C8B-B14F-4D97-AF65-F5344CB8AC3E}">
        <p14:creationId xmlns:p14="http://schemas.microsoft.com/office/powerpoint/2010/main" val="8642773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Describing Medication Abortion</a:t>
            </a:r>
            <a:endParaRPr lang="en-US" dirty="0"/>
          </a:p>
        </p:txBody>
      </p:sp>
      <p:sp>
        <p:nvSpPr>
          <p:cNvPr id="3" name="Content Placeholder 2"/>
          <p:cNvSpPr>
            <a:spLocks noGrp="1"/>
          </p:cNvSpPr>
          <p:nvPr>
            <p:ph sz="quarter" idx="10"/>
          </p:nvPr>
        </p:nvSpPr>
        <p:spPr/>
        <p:txBody>
          <a:bodyPr>
            <a:normAutofit/>
          </a:bodyPr>
          <a:lstStyle/>
          <a:p>
            <a:pPr lvl="0"/>
            <a:r>
              <a:rPr lang="en-US" dirty="0" smtClean="0"/>
              <a:t>A medication abortion uses two sets of pills.  The first one (mifepristone) will be given to you in the clinic in order to stop the growth of the pregnancy. </a:t>
            </a:r>
            <a:endParaRPr lang="en-US" dirty="0"/>
          </a:p>
          <a:p>
            <a:pPr lvl="0"/>
            <a:r>
              <a:rPr lang="en-US" dirty="0" smtClean="0"/>
              <a:t>You will use the second medication (misoprostol) at home 24-48 hours later in order to empty the uterus. </a:t>
            </a:r>
            <a:endParaRPr lang="en-US" dirty="0"/>
          </a:p>
          <a:p>
            <a:pPr lvl="0"/>
            <a:r>
              <a:rPr lang="en-US" dirty="0" smtClean="0"/>
              <a:t>You can expect heavy bleeding and cramping, similar to a miscarriage, for 6-8 hours following the second medication.  Additional bleeding and cramping, more similar to a period, can continue for up to several weeks. </a:t>
            </a:r>
          </a:p>
        </p:txBody>
      </p:sp>
    </p:spTree>
    <p:extLst>
      <p:ext uri="{BB962C8B-B14F-4D97-AF65-F5344CB8AC3E}">
        <p14:creationId xmlns:p14="http://schemas.microsoft.com/office/powerpoint/2010/main" val="26539240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Medication Abortion Regimen</a:t>
            </a:r>
          </a:p>
        </p:txBody>
      </p:sp>
      <p:graphicFrame>
        <p:nvGraphicFramePr>
          <p:cNvPr id="10" name="Content Placeholder 9"/>
          <p:cNvGraphicFramePr>
            <a:graphicFrameLocks noGrp="1"/>
          </p:cNvGraphicFramePr>
          <p:nvPr>
            <p:ph sz="quarter" idx="10"/>
            <p:extLst>
              <p:ext uri="{D42A27DB-BD31-4B8C-83A1-F6EECF244321}">
                <p14:modId xmlns:p14="http://schemas.microsoft.com/office/powerpoint/2010/main" val="79475433"/>
              </p:ext>
            </p:extLst>
          </p:nvPr>
        </p:nvGraphicFramePr>
        <p:xfrm>
          <a:off x="3680791" y="990601"/>
          <a:ext cx="7772400" cy="4117527"/>
        </p:xfrm>
        <a:graphic>
          <a:graphicData uri="http://schemas.openxmlformats.org/drawingml/2006/table">
            <a:tbl>
              <a:tblPr firstRow="1" bandRow="1">
                <a:tableStyleId>{5C22544A-7EE6-4342-B048-85BDC9FD1C3A}</a:tableStyleId>
              </a:tblPr>
              <a:tblGrid>
                <a:gridCol w="3886200"/>
                <a:gridCol w="3886200"/>
              </a:tblGrid>
              <a:tr h="822176">
                <a:tc>
                  <a:txBody>
                    <a:bodyPr/>
                    <a:lstStyle/>
                    <a:p>
                      <a:endParaRPr lang="en-US" sz="2000" dirty="0"/>
                    </a:p>
                  </a:txBody>
                  <a:tcPr marL="89682" marR="89682" marT="45726" marB="45726"/>
                </a:tc>
                <a:tc>
                  <a:txBody>
                    <a:bodyPr/>
                    <a:lstStyle/>
                    <a:p>
                      <a:pPr algn="ctr"/>
                      <a:r>
                        <a:rPr lang="en-US" sz="2400" b="0" dirty="0" smtClean="0"/>
                        <a:t>FDA regimen</a:t>
                      </a:r>
                    </a:p>
                    <a:p>
                      <a:pPr algn="ctr"/>
                      <a:r>
                        <a:rPr lang="en-US" sz="2400" b="0" dirty="0" smtClean="0"/>
                        <a:t>Updated in</a:t>
                      </a:r>
                      <a:r>
                        <a:rPr lang="en-US" sz="2400" b="0" baseline="0" dirty="0" smtClean="0"/>
                        <a:t> </a:t>
                      </a:r>
                      <a:r>
                        <a:rPr lang="en-US" sz="2400" b="0" dirty="0" smtClean="0"/>
                        <a:t>2016</a:t>
                      </a:r>
                      <a:endParaRPr lang="en-US" sz="2400" b="0" dirty="0"/>
                    </a:p>
                  </a:txBody>
                  <a:tcPr marL="89682" marR="89682" marT="45726" marB="45726"/>
                </a:tc>
              </a:tr>
              <a:tr h="639697">
                <a:tc>
                  <a:txBody>
                    <a:bodyPr/>
                    <a:lstStyle/>
                    <a:p>
                      <a:pPr algn="ctr"/>
                      <a:r>
                        <a:rPr lang="en-US" sz="2400" b="0" dirty="0" err="1" smtClean="0"/>
                        <a:t>Mifepristone</a:t>
                      </a:r>
                      <a:r>
                        <a:rPr lang="en-US" sz="2400" b="0" dirty="0" smtClean="0"/>
                        <a:t> dose</a:t>
                      </a:r>
                      <a:endParaRPr lang="en-US" sz="2400" b="0" dirty="0"/>
                    </a:p>
                  </a:txBody>
                  <a:tcPr marL="89682" marR="89682" marT="45726" marB="45726" anchor="ctr"/>
                </a:tc>
                <a:tc>
                  <a:txBody>
                    <a:bodyPr/>
                    <a:lstStyle/>
                    <a:p>
                      <a:pPr algn="ctr"/>
                      <a:r>
                        <a:rPr lang="en-US" sz="2400" b="0" dirty="0" smtClean="0"/>
                        <a:t>200 mg (1 tablet) orally</a:t>
                      </a:r>
                      <a:endParaRPr lang="en-US" sz="2400" b="0" dirty="0"/>
                    </a:p>
                  </a:txBody>
                  <a:tcPr marL="89682" marR="89682" marT="45726" marB="45726" anchor="ctr"/>
                </a:tc>
              </a:tr>
              <a:tr h="687732">
                <a:tc>
                  <a:txBody>
                    <a:bodyPr/>
                    <a:lstStyle/>
                    <a:p>
                      <a:pPr algn="ctr"/>
                      <a:r>
                        <a:rPr lang="en-US" sz="2400" b="0" dirty="0" smtClean="0"/>
                        <a:t>Misoprostol</a:t>
                      </a:r>
                      <a:r>
                        <a:rPr lang="en-US" sz="2400" b="0" baseline="0" dirty="0" smtClean="0"/>
                        <a:t> dose</a:t>
                      </a:r>
                      <a:endParaRPr lang="en-US" sz="2400" b="0" dirty="0"/>
                    </a:p>
                  </a:txBody>
                  <a:tcPr marL="89682" marR="89682" marT="45726" marB="45726" anchor="ctr"/>
                </a:tc>
                <a:tc>
                  <a:txBody>
                    <a:bodyPr/>
                    <a:lstStyle/>
                    <a:p>
                      <a:pPr algn="ctr"/>
                      <a:r>
                        <a:rPr lang="en-US" sz="2400" b="0" dirty="0" smtClean="0"/>
                        <a:t>800 μg </a:t>
                      </a:r>
                      <a:r>
                        <a:rPr lang="en-US" sz="2400" b="0" dirty="0" err="1" smtClean="0"/>
                        <a:t>bucally</a:t>
                      </a:r>
                      <a:endParaRPr lang="en-US" sz="2400" b="0" dirty="0"/>
                    </a:p>
                  </a:txBody>
                  <a:tcPr marL="89682" marR="89682" marT="45726" marB="45726" anchor="ctr"/>
                </a:tc>
              </a:tr>
              <a:tr h="687732">
                <a:tc>
                  <a:txBody>
                    <a:bodyPr/>
                    <a:lstStyle/>
                    <a:p>
                      <a:pPr algn="ctr"/>
                      <a:r>
                        <a:rPr lang="en-US" sz="2400" b="0" dirty="0" smtClean="0"/>
                        <a:t>Location of misoprostol dose</a:t>
                      </a:r>
                      <a:endParaRPr lang="en-US" sz="2400" b="0" dirty="0"/>
                    </a:p>
                  </a:txBody>
                  <a:tcPr marL="89682" marR="89682" marT="45726" marB="45726" anchor="ctr"/>
                </a:tc>
                <a:tc>
                  <a:txBody>
                    <a:bodyPr/>
                    <a:lstStyle/>
                    <a:p>
                      <a:pPr algn="ctr"/>
                      <a:r>
                        <a:rPr lang="en-US" sz="2400" b="0" dirty="0" smtClean="0"/>
                        <a:t>Home or office</a:t>
                      </a:r>
                      <a:endParaRPr lang="en-US" sz="2400" b="0" dirty="0"/>
                    </a:p>
                  </a:txBody>
                  <a:tcPr marL="89682" marR="89682" marT="45726" marB="45726" anchor="ctr"/>
                </a:tc>
              </a:tr>
              <a:tr h="639697">
                <a:tc>
                  <a:txBody>
                    <a:bodyPr/>
                    <a:lstStyle/>
                    <a:p>
                      <a:pPr algn="ctr"/>
                      <a:r>
                        <a:rPr lang="en-US" sz="2400" b="0" dirty="0" smtClean="0"/>
                        <a:t>Required office visits</a:t>
                      </a:r>
                      <a:endParaRPr lang="en-US" sz="2400" b="0" dirty="0"/>
                    </a:p>
                  </a:txBody>
                  <a:tcPr marL="89682" marR="89682" marT="45726" marB="45726" anchor="ctr"/>
                </a:tc>
                <a:tc>
                  <a:txBody>
                    <a:bodyPr/>
                    <a:lstStyle/>
                    <a:p>
                      <a:pPr algn="ctr"/>
                      <a:r>
                        <a:rPr lang="en-US" sz="2400" b="0" dirty="0" smtClean="0"/>
                        <a:t>1</a:t>
                      </a:r>
                      <a:r>
                        <a:rPr lang="en-US" sz="2400" b="0" smtClean="0"/>
                        <a:t> </a:t>
                      </a:r>
                      <a:r>
                        <a:rPr lang="en-US" sz="2400" b="0" dirty="0" smtClean="0"/>
                        <a:t>or more</a:t>
                      </a:r>
                      <a:endParaRPr lang="en-US" sz="2400" b="0" dirty="0"/>
                    </a:p>
                  </a:txBody>
                  <a:tcPr marL="89682" marR="89682" marT="45726" marB="45726" anchor="ctr"/>
                </a:tc>
              </a:tr>
              <a:tr h="639697">
                <a:tc>
                  <a:txBody>
                    <a:bodyPr/>
                    <a:lstStyle/>
                    <a:p>
                      <a:pPr algn="ctr"/>
                      <a:r>
                        <a:rPr lang="en-US" sz="2400" b="0" dirty="0" smtClean="0"/>
                        <a:t>Gestational age limit</a:t>
                      </a:r>
                      <a:endParaRPr lang="en-US" sz="2400" b="0" dirty="0"/>
                    </a:p>
                  </a:txBody>
                  <a:tcPr marL="89682" marR="89682" marT="45726" marB="45726" anchor="ctr"/>
                </a:tc>
                <a:tc>
                  <a:txBody>
                    <a:bodyPr/>
                    <a:lstStyle/>
                    <a:p>
                      <a:pPr algn="ctr"/>
                      <a:r>
                        <a:rPr lang="en-US" sz="2400" b="0" dirty="0" smtClean="0"/>
                        <a:t>up to 70 days LMP</a:t>
                      </a:r>
                      <a:endParaRPr lang="en-US" sz="2400" b="0" dirty="0"/>
                    </a:p>
                  </a:txBody>
                  <a:tcPr marL="89682" marR="89682" marT="45726" marB="45726" anchor="ctr"/>
                </a:tc>
              </a:tr>
            </a:tbl>
          </a:graphicData>
        </a:graphic>
      </p:graphicFrame>
      <p:sp>
        <p:nvSpPr>
          <p:cNvPr id="4" name="TextBox 3"/>
          <p:cNvSpPr txBox="1"/>
          <p:nvPr/>
        </p:nvSpPr>
        <p:spPr>
          <a:xfrm>
            <a:off x="3680791" y="5324910"/>
            <a:ext cx="7772400" cy="400110"/>
          </a:xfrm>
          <a:prstGeom prst="rect">
            <a:avLst/>
          </a:prstGeom>
          <a:noFill/>
          <a:ln w="38100">
            <a:solidFill>
              <a:schemeClr val="accent4"/>
            </a:solidFill>
          </a:ln>
        </p:spPr>
        <p:txBody>
          <a:bodyPr wrap="square">
            <a:spAutoFit/>
          </a:bodyPr>
          <a:lstStyle/>
          <a:p>
            <a:pPr algn="ctr">
              <a:defRPr/>
            </a:pPr>
            <a:r>
              <a:rPr lang="en-US" sz="2000" dirty="0">
                <a:solidFill>
                  <a:schemeClr val="tx2">
                    <a:lumMod val="60000"/>
                    <a:lumOff val="40000"/>
                  </a:schemeClr>
                </a:solidFill>
                <a:latin typeface="Arial" charset="0"/>
                <a:ea typeface="Arial" charset="0"/>
                <a:cs typeface="Arial" charset="0"/>
              </a:rPr>
              <a:t>Evidence indicates in-person follow up may not be essential</a:t>
            </a:r>
          </a:p>
        </p:txBody>
      </p:sp>
    </p:spTree>
    <p:extLst>
      <p:ext uri="{BB962C8B-B14F-4D97-AF65-F5344CB8AC3E}">
        <p14:creationId xmlns:p14="http://schemas.microsoft.com/office/powerpoint/2010/main" val="4052513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50" name="Group 2"/>
          <p:cNvGrpSpPr>
            <a:grpSpLocks/>
          </p:cNvGrpSpPr>
          <p:nvPr/>
        </p:nvGrpSpPr>
        <p:grpSpPr bwMode="auto">
          <a:xfrm>
            <a:off x="1866778" y="2035943"/>
            <a:ext cx="8377152" cy="4151368"/>
            <a:chOff x="1056" y="1824"/>
            <a:chExt cx="4560" cy="2272"/>
          </a:xfrm>
        </p:grpSpPr>
        <p:pic>
          <p:nvPicPr>
            <p:cNvPr id="78853" name="Picture 3"/>
            <p:cNvPicPr>
              <a:picLocks noChangeAspect="1" noChangeArrowheads="1"/>
            </p:cNvPicPr>
            <p:nvPr/>
          </p:nvPicPr>
          <p:blipFill>
            <a:blip r:embed="rId3" cstate="print"/>
            <a:srcRect/>
            <a:stretch>
              <a:fillRect/>
            </a:stretch>
          </p:blipFill>
          <p:spPr bwMode="auto">
            <a:xfrm>
              <a:off x="3120" y="1824"/>
              <a:ext cx="2496" cy="2090"/>
            </a:xfrm>
            <a:prstGeom prst="rect">
              <a:avLst/>
            </a:prstGeom>
            <a:noFill/>
            <a:ln w="9525">
              <a:noFill/>
              <a:miter lim="800000"/>
              <a:headEnd/>
              <a:tailEnd/>
            </a:ln>
          </p:spPr>
        </p:pic>
        <p:sp>
          <p:nvSpPr>
            <p:cNvPr id="78854" name="Rectangle 4"/>
            <p:cNvSpPr>
              <a:spLocks noChangeArrowheads="1"/>
            </p:cNvSpPr>
            <p:nvPr/>
          </p:nvSpPr>
          <p:spPr bwMode="auto">
            <a:xfrm>
              <a:off x="1200" y="3320"/>
              <a:ext cx="912" cy="192"/>
            </a:xfrm>
            <a:prstGeom prst="rect">
              <a:avLst/>
            </a:prstGeom>
            <a:solidFill>
              <a:srgbClr val="F4F89E"/>
            </a:solidFill>
            <a:ln w="12700">
              <a:solidFill>
                <a:schemeClr val="tx1"/>
              </a:solidFill>
              <a:miter lim="800000"/>
              <a:headEnd type="none" w="sm" len="sm"/>
              <a:tailEnd type="none" w="sm" len="sm"/>
            </a:ln>
          </p:spPr>
          <p:txBody>
            <a:bodyPr wrap="none" anchor="ctr"/>
            <a:lstStyle/>
            <a:p>
              <a:endParaRPr lang="en-US"/>
            </a:p>
          </p:txBody>
        </p:sp>
        <p:sp>
          <p:nvSpPr>
            <p:cNvPr id="78855" name="Line 5"/>
            <p:cNvSpPr>
              <a:spLocks noChangeShapeType="1"/>
            </p:cNvSpPr>
            <p:nvPr/>
          </p:nvSpPr>
          <p:spPr bwMode="auto">
            <a:xfrm>
              <a:off x="1344" y="2056"/>
              <a:ext cx="177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78856" name="Line 6"/>
            <p:cNvSpPr>
              <a:spLocks noChangeShapeType="1"/>
            </p:cNvSpPr>
            <p:nvPr/>
          </p:nvSpPr>
          <p:spPr bwMode="auto">
            <a:xfrm>
              <a:off x="1344" y="2056"/>
              <a:ext cx="0" cy="336"/>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78857" name="Rectangle 7"/>
            <p:cNvSpPr>
              <a:spLocks noChangeArrowheads="1"/>
            </p:cNvSpPr>
            <p:nvPr/>
          </p:nvSpPr>
          <p:spPr bwMode="auto">
            <a:xfrm>
              <a:off x="2400" y="3320"/>
              <a:ext cx="912" cy="192"/>
            </a:xfrm>
            <a:prstGeom prst="rect">
              <a:avLst/>
            </a:prstGeom>
            <a:solidFill>
              <a:srgbClr val="F4F89E"/>
            </a:solidFill>
            <a:ln w="12700">
              <a:solidFill>
                <a:schemeClr val="tx1"/>
              </a:solidFill>
              <a:miter lim="800000"/>
              <a:headEnd type="none" w="sm" len="sm"/>
              <a:tailEnd type="none" w="sm" len="sm"/>
            </a:ln>
          </p:spPr>
          <p:txBody>
            <a:bodyPr wrap="none" anchor="ctr"/>
            <a:lstStyle/>
            <a:p>
              <a:endParaRPr lang="en-US"/>
            </a:p>
          </p:txBody>
        </p:sp>
        <p:sp>
          <p:nvSpPr>
            <p:cNvPr id="78858" name="Line 8"/>
            <p:cNvSpPr>
              <a:spLocks noChangeShapeType="1"/>
            </p:cNvSpPr>
            <p:nvPr/>
          </p:nvSpPr>
          <p:spPr bwMode="auto">
            <a:xfrm>
              <a:off x="1344" y="2840"/>
              <a:ext cx="0" cy="48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78859" name="Line 9"/>
            <p:cNvSpPr>
              <a:spLocks noChangeShapeType="1"/>
            </p:cNvSpPr>
            <p:nvPr/>
          </p:nvSpPr>
          <p:spPr bwMode="auto">
            <a:xfrm>
              <a:off x="3120" y="2056"/>
              <a:ext cx="0" cy="336"/>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78860" name="Line 10"/>
            <p:cNvSpPr>
              <a:spLocks noChangeShapeType="1"/>
            </p:cNvSpPr>
            <p:nvPr/>
          </p:nvSpPr>
          <p:spPr bwMode="auto">
            <a:xfrm>
              <a:off x="3120" y="2840"/>
              <a:ext cx="0" cy="48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78861" name="Line 11"/>
            <p:cNvSpPr>
              <a:spLocks noChangeShapeType="1"/>
            </p:cNvSpPr>
            <p:nvPr/>
          </p:nvSpPr>
          <p:spPr bwMode="auto">
            <a:xfrm>
              <a:off x="2256" y="2056"/>
              <a:ext cx="0" cy="336"/>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78862" name="Rectangle 12"/>
            <p:cNvSpPr>
              <a:spLocks noChangeArrowheads="1"/>
            </p:cNvSpPr>
            <p:nvPr/>
          </p:nvSpPr>
          <p:spPr bwMode="auto">
            <a:xfrm>
              <a:off x="1584" y="1960"/>
              <a:ext cx="1344" cy="192"/>
            </a:xfrm>
            <a:prstGeom prst="rect">
              <a:avLst/>
            </a:prstGeom>
            <a:solidFill>
              <a:srgbClr val="F4F89E"/>
            </a:solidFill>
            <a:ln w="12700">
              <a:solidFill>
                <a:schemeClr val="tx1"/>
              </a:solidFill>
              <a:miter lim="800000"/>
              <a:headEnd type="none" w="sm" len="sm"/>
              <a:tailEnd type="none" w="sm" len="sm"/>
            </a:ln>
          </p:spPr>
          <p:txBody>
            <a:bodyPr wrap="none" anchor="ctr"/>
            <a:lstStyle/>
            <a:p>
              <a:endParaRPr lang="en-US"/>
            </a:p>
          </p:txBody>
        </p:sp>
        <p:sp>
          <p:nvSpPr>
            <p:cNvPr id="78863" name="Rectangle 13"/>
            <p:cNvSpPr>
              <a:spLocks noChangeArrowheads="1"/>
            </p:cNvSpPr>
            <p:nvPr/>
          </p:nvSpPr>
          <p:spPr bwMode="auto">
            <a:xfrm>
              <a:off x="1056" y="2392"/>
              <a:ext cx="672" cy="536"/>
            </a:xfrm>
            <a:prstGeom prst="rect">
              <a:avLst/>
            </a:prstGeom>
            <a:solidFill>
              <a:srgbClr val="990099"/>
            </a:solidFill>
            <a:ln w="12700">
              <a:solidFill>
                <a:schemeClr val="tx1"/>
              </a:solidFill>
              <a:miter lim="800000"/>
              <a:headEnd type="none" w="sm" len="sm"/>
              <a:tailEnd type="none" w="sm" len="sm"/>
            </a:ln>
          </p:spPr>
          <p:txBody>
            <a:bodyPr wrap="none" anchor="ctr"/>
            <a:lstStyle/>
            <a:p>
              <a:endParaRPr lang="en-US"/>
            </a:p>
          </p:txBody>
        </p:sp>
        <p:sp>
          <p:nvSpPr>
            <p:cNvPr id="78864" name="Line 14"/>
            <p:cNvSpPr>
              <a:spLocks noChangeShapeType="1"/>
            </p:cNvSpPr>
            <p:nvPr/>
          </p:nvSpPr>
          <p:spPr bwMode="auto">
            <a:xfrm>
              <a:off x="1968" y="2840"/>
              <a:ext cx="0" cy="48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78865" name="Line 15"/>
            <p:cNvSpPr>
              <a:spLocks noChangeShapeType="1"/>
            </p:cNvSpPr>
            <p:nvPr/>
          </p:nvSpPr>
          <p:spPr bwMode="auto">
            <a:xfrm>
              <a:off x="2544" y="2840"/>
              <a:ext cx="0" cy="48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78866" name="Rectangle 16"/>
            <p:cNvSpPr>
              <a:spLocks noChangeArrowheads="1"/>
            </p:cNvSpPr>
            <p:nvPr/>
          </p:nvSpPr>
          <p:spPr bwMode="auto">
            <a:xfrm>
              <a:off x="1824" y="2392"/>
              <a:ext cx="864" cy="680"/>
            </a:xfrm>
            <a:prstGeom prst="rect">
              <a:avLst/>
            </a:prstGeom>
            <a:solidFill>
              <a:srgbClr val="003399"/>
            </a:solidFill>
            <a:ln w="12700">
              <a:solidFill>
                <a:schemeClr val="tx1"/>
              </a:solidFill>
              <a:miter lim="800000"/>
              <a:headEnd type="none" w="sm" len="sm"/>
              <a:tailEnd type="none" w="sm" len="sm"/>
            </a:ln>
          </p:spPr>
          <p:txBody>
            <a:bodyPr wrap="none" anchor="ctr"/>
            <a:lstStyle/>
            <a:p>
              <a:endParaRPr lang="en-US"/>
            </a:p>
          </p:txBody>
        </p:sp>
        <p:sp>
          <p:nvSpPr>
            <p:cNvPr id="78867" name="Line 17"/>
            <p:cNvSpPr>
              <a:spLocks noChangeShapeType="1"/>
            </p:cNvSpPr>
            <p:nvPr/>
          </p:nvSpPr>
          <p:spPr bwMode="auto">
            <a:xfrm>
              <a:off x="1632" y="3512"/>
              <a:ext cx="624" cy="144"/>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78868" name="Line 18"/>
            <p:cNvSpPr>
              <a:spLocks noChangeShapeType="1"/>
            </p:cNvSpPr>
            <p:nvPr/>
          </p:nvSpPr>
          <p:spPr bwMode="auto">
            <a:xfrm flipV="1">
              <a:off x="2256" y="3512"/>
              <a:ext cx="672" cy="144"/>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78869" name="Rectangle 19"/>
            <p:cNvSpPr>
              <a:spLocks noChangeArrowheads="1"/>
            </p:cNvSpPr>
            <p:nvPr/>
          </p:nvSpPr>
          <p:spPr bwMode="auto">
            <a:xfrm>
              <a:off x="1872" y="3904"/>
              <a:ext cx="768" cy="192"/>
            </a:xfrm>
            <a:prstGeom prst="rect">
              <a:avLst/>
            </a:prstGeom>
            <a:solidFill>
              <a:srgbClr val="F4F89E"/>
            </a:solidFill>
            <a:ln w="12700">
              <a:solidFill>
                <a:schemeClr val="tx1"/>
              </a:solidFill>
              <a:miter lim="800000"/>
              <a:headEnd type="none" w="sm" len="sm"/>
              <a:tailEnd type="none" w="sm" len="sm"/>
            </a:ln>
          </p:spPr>
          <p:txBody>
            <a:bodyPr wrap="none" anchor="ctr"/>
            <a:lstStyle/>
            <a:p>
              <a:endParaRPr lang="en-US"/>
            </a:p>
          </p:txBody>
        </p:sp>
        <p:sp>
          <p:nvSpPr>
            <p:cNvPr id="78870" name="Line 20"/>
            <p:cNvSpPr>
              <a:spLocks noChangeShapeType="1"/>
            </p:cNvSpPr>
            <p:nvPr/>
          </p:nvSpPr>
          <p:spPr bwMode="auto">
            <a:xfrm>
              <a:off x="2256" y="3656"/>
              <a:ext cx="0" cy="24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78871" name="Rectangle 21"/>
            <p:cNvSpPr>
              <a:spLocks noChangeArrowheads="1"/>
            </p:cNvSpPr>
            <p:nvPr/>
          </p:nvSpPr>
          <p:spPr bwMode="auto">
            <a:xfrm>
              <a:off x="2784" y="2392"/>
              <a:ext cx="672" cy="536"/>
            </a:xfrm>
            <a:prstGeom prst="rect">
              <a:avLst/>
            </a:prstGeom>
            <a:solidFill>
              <a:srgbClr val="229828"/>
            </a:solidFill>
            <a:ln w="12700">
              <a:solidFill>
                <a:schemeClr val="tx1"/>
              </a:solidFill>
              <a:miter lim="800000"/>
              <a:headEnd type="none" w="sm" len="sm"/>
              <a:tailEnd type="none" w="sm" len="sm"/>
            </a:ln>
          </p:spPr>
          <p:txBody>
            <a:bodyPr wrap="none" anchor="ctr"/>
            <a:lstStyle/>
            <a:p>
              <a:endParaRPr lang="en-US"/>
            </a:p>
          </p:txBody>
        </p:sp>
        <p:sp>
          <p:nvSpPr>
            <p:cNvPr id="78872" name="Rectangle 22"/>
            <p:cNvSpPr>
              <a:spLocks noChangeArrowheads="1"/>
            </p:cNvSpPr>
            <p:nvPr/>
          </p:nvSpPr>
          <p:spPr bwMode="auto">
            <a:xfrm>
              <a:off x="1912" y="2496"/>
              <a:ext cx="714" cy="451"/>
            </a:xfrm>
            <a:prstGeom prst="rect">
              <a:avLst/>
            </a:prstGeom>
            <a:noFill/>
            <a:ln w="12700">
              <a:noFill/>
              <a:miter lim="800000"/>
              <a:headEnd type="none" w="sm" len="sm"/>
              <a:tailEnd type="none" w="sm" len="sm"/>
            </a:ln>
          </p:spPr>
          <p:txBody>
            <a:bodyPr wrap="none">
              <a:spAutoFit/>
            </a:bodyPr>
            <a:lstStyle/>
            <a:p>
              <a:pPr algn="ctr"/>
              <a:r>
                <a:rPr lang="en-US" sz="1400" b="1" dirty="0">
                  <a:solidFill>
                    <a:srgbClr val="FFFFFF"/>
                  </a:solidFill>
                </a:rPr>
                <a:t>Rhythmic</a:t>
              </a:r>
            </a:p>
            <a:p>
              <a:pPr algn="ctr"/>
              <a:r>
                <a:rPr lang="en-US" sz="1400" b="1" dirty="0">
                  <a:solidFill>
                    <a:srgbClr val="FFFFFF"/>
                  </a:solidFill>
                </a:rPr>
                <a:t>Uterine</a:t>
              </a:r>
            </a:p>
            <a:p>
              <a:pPr algn="ctr"/>
              <a:r>
                <a:rPr lang="en-US" sz="1400" b="1" dirty="0">
                  <a:solidFill>
                    <a:srgbClr val="FFFFFF"/>
                  </a:solidFill>
                </a:rPr>
                <a:t>Contractions</a:t>
              </a:r>
            </a:p>
          </p:txBody>
        </p:sp>
        <p:sp>
          <p:nvSpPr>
            <p:cNvPr id="78873" name="Rectangle 23"/>
            <p:cNvSpPr>
              <a:spLocks noChangeArrowheads="1"/>
            </p:cNvSpPr>
            <p:nvPr/>
          </p:nvSpPr>
          <p:spPr bwMode="auto">
            <a:xfrm>
              <a:off x="1584" y="1968"/>
              <a:ext cx="1361" cy="192"/>
            </a:xfrm>
            <a:prstGeom prst="rect">
              <a:avLst/>
            </a:prstGeom>
            <a:noFill/>
            <a:ln w="12700">
              <a:noFill/>
              <a:miter lim="800000"/>
              <a:headEnd type="none" w="sm" len="sm"/>
              <a:tailEnd type="none" w="sm" len="sm"/>
            </a:ln>
          </p:spPr>
          <p:txBody>
            <a:bodyPr>
              <a:spAutoFit/>
            </a:bodyPr>
            <a:lstStyle/>
            <a:p>
              <a:pPr algn="ctr"/>
              <a:r>
                <a:rPr lang="en-US" sz="1400" dirty="0">
                  <a:solidFill>
                    <a:srgbClr val="003399"/>
                  </a:solidFill>
                </a:rPr>
                <a:t>Progesterone Blockade</a:t>
              </a:r>
            </a:p>
          </p:txBody>
        </p:sp>
        <p:sp>
          <p:nvSpPr>
            <p:cNvPr id="78874" name="Rectangle 24"/>
            <p:cNvSpPr>
              <a:spLocks noChangeArrowheads="1"/>
            </p:cNvSpPr>
            <p:nvPr/>
          </p:nvSpPr>
          <p:spPr bwMode="auto">
            <a:xfrm>
              <a:off x="1128" y="2498"/>
              <a:ext cx="521" cy="306"/>
            </a:xfrm>
            <a:prstGeom prst="rect">
              <a:avLst/>
            </a:prstGeom>
            <a:noFill/>
            <a:ln w="12700">
              <a:noFill/>
              <a:miter lim="800000"/>
              <a:headEnd type="none" w="sm" len="sm"/>
              <a:tailEnd type="none" w="sm" len="sm"/>
            </a:ln>
          </p:spPr>
          <p:txBody>
            <a:bodyPr wrap="none">
              <a:spAutoFit/>
            </a:bodyPr>
            <a:lstStyle/>
            <a:p>
              <a:pPr algn="ctr">
                <a:lnSpc>
                  <a:spcPct val="90000"/>
                </a:lnSpc>
              </a:pPr>
              <a:r>
                <a:rPr lang="en-US" sz="1400" b="1">
                  <a:solidFill>
                    <a:srgbClr val="FFFFFF"/>
                  </a:solidFill>
                </a:rPr>
                <a:t>Decidual</a:t>
              </a:r>
            </a:p>
            <a:p>
              <a:pPr algn="ctr"/>
              <a:r>
                <a:rPr lang="en-US" sz="1400" b="1">
                  <a:solidFill>
                    <a:srgbClr val="FFFFFF"/>
                  </a:solidFill>
                </a:rPr>
                <a:t>Necrosis</a:t>
              </a:r>
              <a:endParaRPr lang="en-US" sz="1200" b="1">
                <a:solidFill>
                  <a:srgbClr val="FFFFFF"/>
                </a:solidFill>
              </a:endParaRPr>
            </a:p>
          </p:txBody>
        </p:sp>
        <p:sp>
          <p:nvSpPr>
            <p:cNvPr id="78875" name="Rectangle 25"/>
            <p:cNvSpPr>
              <a:spLocks noChangeArrowheads="1"/>
            </p:cNvSpPr>
            <p:nvPr/>
          </p:nvSpPr>
          <p:spPr bwMode="auto">
            <a:xfrm>
              <a:off x="2852" y="2480"/>
              <a:ext cx="532" cy="320"/>
            </a:xfrm>
            <a:prstGeom prst="rect">
              <a:avLst/>
            </a:prstGeom>
            <a:noFill/>
            <a:ln w="12700">
              <a:noFill/>
              <a:miter lim="800000"/>
              <a:headEnd type="none" w="sm" len="sm"/>
              <a:tailEnd type="none" w="sm" len="sm"/>
            </a:ln>
          </p:spPr>
          <p:txBody>
            <a:bodyPr wrap="none">
              <a:spAutoFit/>
            </a:bodyPr>
            <a:lstStyle/>
            <a:p>
              <a:pPr algn="ctr"/>
              <a:r>
                <a:rPr lang="en-US" sz="1400" b="1">
                  <a:solidFill>
                    <a:srgbClr val="FFFFFF"/>
                  </a:solidFill>
                </a:rPr>
                <a:t>Cervical</a:t>
              </a:r>
            </a:p>
            <a:p>
              <a:pPr algn="ctr"/>
              <a:r>
                <a:rPr lang="en-US" sz="1400" b="1">
                  <a:solidFill>
                    <a:srgbClr val="FFFFFF"/>
                  </a:solidFill>
                </a:rPr>
                <a:t>Ripening</a:t>
              </a:r>
            </a:p>
          </p:txBody>
        </p:sp>
        <p:sp>
          <p:nvSpPr>
            <p:cNvPr id="78876" name="Rectangle 26"/>
            <p:cNvSpPr>
              <a:spLocks noChangeArrowheads="1"/>
            </p:cNvSpPr>
            <p:nvPr/>
          </p:nvSpPr>
          <p:spPr bwMode="auto">
            <a:xfrm>
              <a:off x="1200" y="3328"/>
              <a:ext cx="912" cy="192"/>
            </a:xfrm>
            <a:prstGeom prst="rect">
              <a:avLst/>
            </a:prstGeom>
            <a:noFill/>
            <a:ln w="12700">
              <a:noFill/>
              <a:miter lim="800000"/>
              <a:headEnd type="none" w="sm" len="sm"/>
              <a:tailEnd type="none" w="sm" len="sm"/>
            </a:ln>
          </p:spPr>
          <p:txBody>
            <a:bodyPr>
              <a:spAutoFit/>
            </a:bodyPr>
            <a:lstStyle/>
            <a:p>
              <a:pPr algn="ctr"/>
              <a:r>
                <a:rPr lang="en-US" sz="1400">
                  <a:solidFill>
                    <a:srgbClr val="003399"/>
                  </a:solidFill>
                </a:rPr>
                <a:t>Detachment</a:t>
              </a:r>
            </a:p>
          </p:txBody>
        </p:sp>
        <p:sp>
          <p:nvSpPr>
            <p:cNvPr id="78877" name="Rectangle 27"/>
            <p:cNvSpPr>
              <a:spLocks noChangeArrowheads="1"/>
            </p:cNvSpPr>
            <p:nvPr/>
          </p:nvSpPr>
          <p:spPr bwMode="auto">
            <a:xfrm>
              <a:off x="2400" y="3328"/>
              <a:ext cx="912" cy="192"/>
            </a:xfrm>
            <a:prstGeom prst="rect">
              <a:avLst/>
            </a:prstGeom>
            <a:noFill/>
            <a:ln w="12700">
              <a:noFill/>
              <a:miter lim="800000"/>
              <a:headEnd type="none" w="sm" len="sm"/>
              <a:tailEnd type="none" w="sm" len="sm"/>
            </a:ln>
          </p:spPr>
          <p:txBody>
            <a:bodyPr>
              <a:spAutoFit/>
            </a:bodyPr>
            <a:lstStyle/>
            <a:p>
              <a:pPr algn="ctr"/>
              <a:r>
                <a:rPr lang="en-US" sz="1400">
                  <a:solidFill>
                    <a:srgbClr val="003399"/>
                  </a:solidFill>
                </a:rPr>
                <a:t>Expulsion</a:t>
              </a:r>
            </a:p>
          </p:txBody>
        </p:sp>
        <p:sp>
          <p:nvSpPr>
            <p:cNvPr id="78878" name="Rectangle 28"/>
            <p:cNvSpPr>
              <a:spLocks noChangeArrowheads="1"/>
            </p:cNvSpPr>
            <p:nvPr/>
          </p:nvSpPr>
          <p:spPr bwMode="auto">
            <a:xfrm>
              <a:off x="1824" y="3904"/>
              <a:ext cx="912" cy="192"/>
            </a:xfrm>
            <a:prstGeom prst="rect">
              <a:avLst/>
            </a:prstGeom>
            <a:noFill/>
            <a:ln w="12700">
              <a:noFill/>
              <a:miter lim="800000"/>
              <a:headEnd type="none" w="sm" len="sm"/>
              <a:tailEnd type="none" w="sm" len="sm"/>
            </a:ln>
          </p:spPr>
          <p:txBody>
            <a:bodyPr>
              <a:spAutoFit/>
            </a:bodyPr>
            <a:lstStyle/>
            <a:p>
              <a:pPr algn="ctr"/>
              <a:r>
                <a:rPr lang="en-US" sz="1400">
                  <a:solidFill>
                    <a:srgbClr val="003399"/>
                  </a:solidFill>
                </a:rPr>
                <a:t>Abortion</a:t>
              </a:r>
            </a:p>
          </p:txBody>
        </p:sp>
      </p:grpSp>
      <p:sp>
        <p:nvSpPr>
          <p:cNvPr id="2" name="Content Placeholder 1"/>
          <p:cNvSpPr>
            <a:spLocks noGrp="1"/>
          </p:cNvSpPr>
          <p:nvPr>
            <p:ph sz="quarter" idx="12"/>
          </p:nvPr>
        </p:nvSpPr>
        <p:spPr>
          <a:xfrm>
            <a:off x="947688" y="761995"/>
            <a:ext cx="8441354" cy="920359"/>
          </a:xfrm>
        </p:spPr>
        <p:txBody>
          <a:bodyPr>
            <a:noAutofit/>
          </a:bodyPr>
          <a:lstStyle/>
          <a:p>
            <a:r>
              <a:rPr lang="en-US" dirty="0"/>
              <a:t>Medication Abortion up to </a:t>
            </a:r>
            <a:r>
              <a:rPr lang="en-US"/>
              <a:t>10 </a:t>
            </a:r>
            <a:r>
              <a:rPr lang="en-US" smtClean="0"/>
              <a:t>weeks with </a:t>
            </a:r>
            <a:r>
              <a:rPr lang="en-US" dirty="0"/>
              <a:t>Mifepristone + Misoprostol</a:t>
            </a:r>
          </a:p>
        </p:txBody>
      </p:sp>
      <p:sp>
        <p:nvSpPr>
          <p:cNvPr id="78852" name="Text Box 30"/>
          <p:cNvSpPr txBox="1">
            <a:spLocks noChangeArrowheads="1"/>
          </p:cNvSpPr>
          <p:nvPr/>
        </p:nvSpPr>
        <p:spPr bwMode="auto">
          <a:xfrm>
            <a:off x="8537527" y="6079589"/>
            <a:ext cx="851515" cy="215444"/>
          </a:xfrm>
          <a:prstGeom prst="rect">
            <a:avLst/>
          </a:prstGeom>
          <a:noFill/>
          <a:ln w="12700">
            <a:noFill/>
            <a:miter lim="800000"/>
            <a:headEnd type="none" w="sm" len="sm"/>
            <a:tailEnd type="none" w="sm" len="sm"/>
          </a:ln>
        </p:spPr>
        <p:txBody>
          <a:bodyPr wrap="none">
            <a:spAutoFit/>
          </a:bodyPr>
          <a:lstStyle/>
          <a:p>
            <a:r>
              <a:rPr lang="en-US" sz="800" dirty="0">
                <a:solidFill>
                  <a:srgbClr val="003399"/>
                </a:solidFill>
              </a:rPr>
              <a:t>© Lisa </a:t>
            </a:r>
            <a:r>
              <a:rPr lang="en-US" sz="800" dirty="0" err="1">
                <a:solidFill>
                  <a:srgbClr val="003399"/>
                </a:solidFill>
              </a:rPr>
              <a:t>Penalver</a:t>
            </a:r>
            <a:endParaRPr lang="en-US" sz="800" dirty="0"/>
          </a:p>
        </p:txBody>
      </p:sp>
    </p:spTree>
    <p:extLst>
      <p:ext uri="{BB962C8B-B14F-4D97-AF65-F5344CB8AC3E}">
        <p14:creationId xmlns:p14="http://schemas.microsoft.com/office/powerpoint/2010/main" val="5989855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State Laws Targeting </a:t>
            </a:r>
            <a:r>
              <a:rPr lang="en-US" dirty="0" smtClean="0"/>
              <a:t>Medication Abortion</a:t>
            </a:r>
            <a:endParaRPr lang="en-US" dirty="0"/>
          </a:p>
        </p:txBody>
      </p:sp>
      <p:sp>
        <p:nvSpPr>
          <p:cNvPr id="66563" name="Content Placeholder 2"/>
          <p:cNvSpPr>
            <a:spLocks noGrp="1"/>
          </p:cNvSpPr>
          <p:nvPr>
            <p:ph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dirty="0" smtClean="0"/>
              <a:t>37 states require clinicians to be licensed physicians</a:t>
            </a:r>
          </a:p>
          <a:p>
            <a:pPr eaLnBrk="1" hangingPunct="1"/>
            <a:endParaRPr lang="en-US" altLang="en-US" dirty="0" smtClean="0"/>
          </a:p>
          <a:p>
            <a:pPr eaLnBrk="1" hangingPunct="1"/>
            <a:r>
              <a:rPr lang="en-US" altLang="en-US" dirty="0" smtClean="0"/>
              <a:t>3 states require mifepristone to be provided with the outdated FDA protocol</a:t>
            </a:r>
          </a:p>
          <a:p>
            <a:pPr eaLnBrk="1" hangingPunct="1"/>
            <a:endParaRPr lang="en-US" altLang="en-US" dirty="0" smtClean="0"/>
          </a:p>
          <a:p>
            <a:pPr eaLnBrk="1" hangingPunct="1"/>
            <a:r>
              <a:rPr lang="en-US" altLang="en-US" dirty="0" smtClean="0"/>
              <a:t>19 state require that the clinician providing a medication abortion be physically present during the procedure</a:t>
            </a:r>
          </a:p>
          <a:p>
            <a:pPr lvl="1"/>
            <a:r>
              <a:rPr lang="en-US" altLang="en-US" dirty="0" smtClean="0"/>
              <a:t>Prohibiting use of telemedicine to prescribe medication for abortion remotely</a:t>
            </a:r>
            <a:endParaRPr lang="en-US" altLang="en-US" dirty="0"/>
          </a:p>
          <a:p>
            <a:pPr lvl="2" eaLnBrk="1" hangingPunct="1"/>
            <a:endParaRPr lang="en-US" altLang="en-US" sz="2400" dirty="0"/>
          </a:p>
        </p:txBody>
      </p:sp>
      <p:sp>
        <p:nvSpPr>
          <p:cNvPr id="2" name="Rectangle 1"/>
          <p:cNvSpPr/>
          <p:nvPr/>
        </p:nvSpPr>
        <p:spPr>
          <a:xfrm>
            <a:off x="3952461" y="5377934"/>
            <a:ext cx="2391745" cy="307777"/>
          </a:xfrm>
          <a:prstGeom prst="rect">
            <a:avLst/>
          </a:prstGeom>
        </p:spPr>
        <p:txBody>
          <a:bodyPr wrap="none">
            <a:spAutoFit/>
          </a:bodyPr>
          <a:lstStyle/>
          <a:p>
            <a:pPr>
              <a:spcBef>
                <a:spcPct val="0"/>
              </a:spcBef>
              <a:defRPr/>
            </a:pPr>
            <a:r>
              <a:rPr lang="en-US" altLang="en-US" sz="1400" dirty="0">
                <a:latin typeface="Arial" charset="0"/>
                <a:ea typeface="Arial" charset="0"/>
                <a:cs typeface="Arial" charset="0"/>
              </a:rPr>
              <a:t>Guttmacher.  October 2016.</a:t>
            </a:r>
          </a:p>
        </p:txBody>
      </p:sp>
    </p:spTree>
    <p:extLst>
      <p:ext uri="{BB962C8B-B14F-4D97-AF65-F5344CB8AC3E}">
        <p14:creationId xmlns:p14="http://schemas.microsoft.com/office/powerpoint/2010/main" val="34609975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Describing Aspiration Abortion</a:t>
            </a:r>
            <a:endParaRPr lang="en-US" dirty="0"/>
          </a:p>
        </p:txBody>
      </p:sp>
      <p:sp>
        <p:nvSpPr>
          <p:cNvPr id="3" name="Content Placeholder 2"/>
          <p:cNvSpPr>
            <a:spLocks noGrp="1"/>
          </p:cNvSpPr>
          <p:nvPr>
            <p:ph sz="quarter" idx="10"/>
          </p:nvPr>
        </p:nvSpPr>
        <p:spPr>
          <a:xfrm>
            <a:off x="3690730" y="249195"/>
            <a:ext cx="7553739" cy="4438763"/>
          </a:xfrm>
        </p:spPr>
        <p:txBody>
          <a:bodyPr>
            <a:normAutofit/>
          </a:bodyPr>
          <a:lstStyle/>
          <a:p>
            <a:pPr lvl="0"/>
            <a:endParaRPr lang="en-US" dirty="0" smtClean="0"/>
          </a:p>
          <a:p>
            <a:r>
              <a:rPr lang="en-US" dirty="0" smtClean="0"/>
              <a:t>A first trimester aspiration </a:t>
            </a:r>
            <a:r>
              <a:rPr lang="en-US" dirty="0"/>
              <a:t>abortion is a simple, safe, 5-10 minute procedure.  </a:t>
            </a:r>
            <a:endParaRPr lang="en-US" dirty="0" smtClean="0"/>
          </a:p>
          <a:p>
            <a:pPr lvl="0"/>
            <a:r>
              <a:rPr lang="en-US" dirty="0"/>
              <a:t>T</a:t>
            </a:r>
            <a:r>
              <a:rPr lang="en-US" dirty="0" smtClean="0"/>
              <a:t>he cervix, which is the opening into the uterus from the vagina, is gently stretched with something called a </a:t>
            </a:r>
            <a:r>
              <a:rPr lang="en-US" b="1" dirty="0" smtClean="0"/>
              <a:t>dilator</a:t>
            </a:r>
            <a:endParaRPr lang="en-US" dirty="0" smtClean="0"/>
          </a:p>
          <a:p>
            <a:pPr lvl="0"/>
            <a:r>
              <a:rPr lang="en-US" dirty="0" smtClean="0"/>
              <a:t>Next, a small plastic tube called a </a:t>
            </a:r>
            <a:r>
              <a:rPr lang="en-US" b="1" dirty="0" smtClean="0"/>
              <a:t>cannula</a:t>
            </a:r>
            <a:r>
              <a:rPr lang="en-US" dirty="0" smtClean="0"/>
              <a:t>, like a straw, can be inserted into the uterus and the uterus is emptied using gentle suction.</a:t>
            </a:r>
          </a:p>
        </p:txBody>
      </p:sp>
      <p:pic>
        <p:nvPicPr>
          <p:cNvPr id="4" name="Picture 5" descr="MVC-009F"/>
          <p:cNvPicPr preferRelativeResize="0">
            <a:picLocks noChangeArrowheads="1"/>
          </p:cNvPicPr>
          <p:nvPr/>
        </p:nvPicPr>
        <p:blipFill>
          <a:blip r:embed="rId3" cstate="print"/>
          <a:stretch>
            <a:fillRect/>
          </a:stretch>
        </p:blipFill>
        <p:spPr>
          <a:xfrm>
            <a:off x="8395252" y="4310269"/>
            <a:ext cx="3169920" cy="1752600"/>
          </a:xfrm>
          <a:prstGeom prst="rect">
            <a:avLst/>
          </a:prstGeom>
        </p:spPr>
      </p:pic>
    </p:spTree>
    <p:extLst>
      <p:ext uri="{BB962C8B-B14F-4D97-AF65-F5344CB8AC3E}">
        <p14:creationId xmlns:p14="http://schemas.microsoft.com/office/powerpoint/2010/main" val="1363230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90" name="Rectangle 6"/>
          <p:cNvSpPr>
            <a:spLocks noGrp="1" noChangeArrowheads="1"/>
          </p:cNvSpPr>
          <p:nvPr>
            <p:ph type="title"/>
          </p:nvPr>
        </p:nvSpPr>
        <p:spPr/>
        <p:txBody>
          <a:bodyPr/>
          <a:lstStyle/>
          <a:p>
            <a:r>
              <a:rPr lang="en-US" dirty="0" smtClean="0"/>
              <a:t>Dilation </a:t>
            </a:r>
            <a:r>
              <a:rPr lang="en-US" smtClean="0"/>
              <a:t>and Suction Devices</a:t>
            </a:r>
            <a:endParaRPr lang="en-US" dirty="0"/>
          </a:p>
        </p:txBody>
      </p:sp>
      <p:pic>
        <p:nvPicPr>
          <p:cNvPr id="93189" name="Picture 5" descr="CM-040-02a"/>
          <p:cNvPicPr>
            <a:picLocks noGrp="1" noChangeAspect="1" noChangeArrowheads="1"/>
          </p:cNvPicPr>
          <p:nvPr>
            <p:ph sz="quarter" idx="10"/>
          </p:nvPr>
        </p:nvPicPr>
        <p:blipFill>
          <a:blip r:embed="rId3" cstate="print"/>
          <a:stretch>
            <a:fillRect/>
          </a:stretch>
        </p:blipFill>
        <p:spPr>
          <a:xfrm>
            <a:off x="4297017" y="1123837"/>
            <a:ext cx="2551986" cy="1746250"/>
          </a:xfrm>
          <a:noFill/>
          <a:ln/>
        </p:spPr>
      </p:pic>
      <p:pic>
        <p:nvPicPr>
          <p:cNvPr id="93195" name="Picture 11" descr="Pratt1">
            <a:hlinkClick r:id="rId4"/>
          </p:cNvPr>
          <p:cNvPicPr>
            <a:picLocks noGrp="1" noChangeAspect="1" noChangeArrowheads="1"/>
          </p:cNvPicPr>
          <p:nvPr>
            <p:ph sz="half" idx="4294967295"/>
          </p:nvPr>
        </p:nvPicPr>
        <p:blipFill>
          <a:blip r:embed="rId5" cstate="print"/>
          <a:srcRect/>
          <a:stretch>
            <a:fillRect/>
          </a:stretch>
        </p:blipFill>
        <p:spPr>
          <a:xfrm>
            <a:off x="4069290" y="3256095"/>
            <a:ext cx="2779713" cy="1546225"/>
          </a:xfrm>
          <a:prstGeom prst="rect">
            <a:avLst/>
          </a:prstGeom>
          <a:ln/>
        </p:spPr>
      </p:pic>
      <p:pic>
        <p:nvPicPr>
          <p:cNvPr id="93188" name="Picture 4" descr="asset_upload_file376_1508"/>
          <p:cNvPicPr>
            <a:picLocks noChangeAspect="1" noChangeArrowheads="1"/>
          </p:cNvPicPr>
          <p:nvPr/>
        </p:nvPicPr>
        <p:blipFill>
          <a:blip r:embed="rId6" cstate="print"/>
          <a:srcRect/>
          <a:stretch>
            <a:fillRect/>
          </a:stretch>
        </p:blipFill>
        <p:spPr bwMode="auto">
          <a:xfrm>
            <a:off x="7375776" y="2371722"/>
            <a:ext cx="3810000" cy="2457102"/>
          </a:xfrm>
          <a:prstGeom prst="rect">
            <a:avLst/>
          </a:prstGeom>
          <a:noFill/>
        </p:spPr>
      </p:pic>
      <p:sp>
        <p:nvSpPr>
          <p:cNvPr id="93192" name="Text Box 8"/>
          <p:cNvSpPr txBox="1">
            <a:spLocks noChangeArrowheads="1"/>
          </p:cNvSpPr>
          <p:nvPr/>
        </p:nvSpPr>
        <p:spPr bwMode="auto">
          <a:xfrm>
            <a:off x="4069290" y="5247964"/>
            <a:ext cx="2377574" cy="461665"/>
          </a:xfrm>
          <a:prstGeom prst="rect">
            <a:avLst/>
          </a:prstGeom>
          <a:noFill/>
          <a:ln w="9525">
            <a:noFill/>
            <a:miter lim="800000"/>
            <a:headEnd/>
            <a:tailEnd/>
          </a:ln>
          <a:effectLst/>
        </p:spPr>
        <p:txBody>
          <a:bodyPr wrap="none">
            <a:spAutoFit/>
          </a:bodyPr>
          <a:lstStyle/>
          <a:p>
            <a:r>
              <a:rPr lang="en-US" sz="2400" dirty="0">
                <a:latin typeface="Arial" charset="0"/>
                <a:ea typeface="Arial" charset="0"/>
                <a:cs typeface="Arial" charset="0"/>
              </a:rPr>
              <a:t>Cervical dilators</a:t>
            </a:r>
          </a:p>
        </p:txBody>
      </p:sp>
      <p:sp>
        <p:nvSpPr>
          <p:cNvPr id="93193" name="Text Box 9"/>
          <p:cNvSpPr txBox="1">
            <a:spLocks noChangeArrowheads="1"/>
          </p:cNvSpPr>
          <p:nvPr/>
        </p:nvSpPr>
        <p:spPr bwMode="auto">
          <a:xfrm>
            <a:off x="7375776" y="5247964"/>
            <a:ext cx="1487908" cy="461665"/>
          </a:xfrm>
          <a:prstGeom prst="rect">
            <a:avLst/>
          </a:prstGeom>
          <a:noFill/>
          <a:ln w="9525">
            <a:noFill/>
            <a:miter lim="800000"/>
            <a:headEnd/>
            <a:tailEnd/>
          </a:ln>
          <a:effectLst/>
        </p:spPr>
        <p:txBody>
          <a:bodyPr wrap="none">
            <a:spAutoFit/>
          </a:bodyPr>
          <a:lstStyle/>
          <a:p>
            <a:r>
              <a:rPr lang="en-US" sz="2400" dirty="0">
                <a:latin typeface="Arial" charset="0"/>
                <a:ea typeface="Arial" charset="0"/>
                <a:cs typeface="Arial" charset="0"/>
              </a:rPr>
              <a:t>Cannulas</a:t>
            </a:r>
          </a:p>
        </p:txBody>
      </p:sp>
    </p:spTree>
    <p:extLst>
      <p:ext uri="{BB962C8B-B14F-4D97-AF65-F5344CB8AC3E}">
        <p14:creationId xmlns:p14="http://schemas.microsoft.com/office/powerpoint/2010/main" val="19912163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4"/>
          <p:cNvSpPr>
            <a:spLocks noGrp="1" noChangeArrowheads="1"/>
          </p:cNvSpPr>
          <p:nvPr>
            <p:ph type="title"/>
          </p:nvPr>
        </p:nvSpPr>
        <p:spPr/>
        <p:txBody>
          <a:bodyPr/>
          <a:lstStyle/>
          <a:p>
            <a:r>
              <a:rPr lang="en-US" dirty="0"/>
              <a:t>Suction </a:t>
            </a:r>
            <a:r>
              <a:rPr lang="en-US" dirty="0" smtClean="0"/>
              <a:t>Devices</a:t>
            </a:r>
            <a:endParaRPr lang="en-US" dirty="0"/>
          </a:p>
        </p:txBody>
      </p:sp>
      <p:sp>
        <p:nvSpPr>
          <p:cNvPr id="91141" name="Rectangle 5"/>
          <p:cNvSpPr>
            <a:spLocks noGrp="1" noChangeArrowheads="1"/>
          </p:cNvSpPr>
          <p:nvPr>
            <p:ph sz="half" idx="1"/>
          </p:nvPr>
        </p:nvSpPr>
        <p:spPr>
          <a:xfrm>
            <a:off x="4013685" y="1971261"/>
            <a:ext cx="3474720" cy="5120640"/>
          </a:xfrm>
        </p:spPr>
        <p:txBody>
          <a:bodyPr/>
          <a:lstStyle/>
          <a:p>
            <a:r>
              <a:rPr lang="en-US" dirty="0"/>
              <a:t>Manual </a:t>
            </a:r>
            <a:r>
              <a:rPr lang="en-US" dirty="0" smtClean="0"/>
              <a:t>Vacuum Aspiration</a:t>
            </a:r>
            <a:endParaRPr lang="en-US" dirty="0"/>
          </a:p>
          <a:p>
            <a:pPr lvl="1"/>
            <a:r>
              <a:rPr lang="en-US" dirty="0"/>
              <a:t>MVA</a:t>
            </a:r>
          </a:p>
        </p:txBody>
      </p:sp>
      <p:sp>
        <p:nvSpPr>
          <p:cNvPr id="91142" name="Rectangle 6"/>
          <p:cNvSpPr>
            <a:spLocks noGrp="1" noChangeArrowheads="1"/>
          </p:cNvSpPr>
          <p:nvPr>
            <p:ph sz="half" idx="2"/>
          </p:nvPr>
        </p:nvSpPr>
        <p:spPr>
          <a:xfrm>
            <a:off x="7830708" y="3708621"/>
            <a:ext cx="3474720" cy="1645920"/>
          </a:xfrm>
        </p:spPr>
        <p:txBody>
          <a:bodyPr/>
          <a:lstStyle/>
          <a:p>
            <a:r>
              <a:rPr lang="en-US" dirty="0"/>
              <a:t>Electric </a:t>
            </a:r>
            <a:r>
              <a:rPr lang="en-US" dirty="0" smtClean="0"/>
              <a:t>Vacuum </a:t>
            </a:r>
            <a:r>
              <a:rPr lang="en-US" dirty="0"/>
              <a:t>D</a:t>
            </a:r>
            <a:r>
              <a:rPr lang="en-US" dirty="0" smtClean="0"/>
              <a:t>evice</a:t>
            </a:r>
            <a:endParaRPr lang="en-US" dirty="0"/>
          </a:p>
          <a:p>
            <a:pPr lvl="1"/>
            <a:r>
              <a:rPr lang="en-US" dirty="0"/>
              <a:t>EVA</a:t>
            </a:r>
          </a:p>
        </p:txBody>
      </p:sp>
      <p:pic>
        <p:nvPicPr>
          <p:cNvPr id="91144" name="Picture 8" descr="suctionmachine"/>
          <p:cNvPicPr>
            <a:picLocks noChangeAspect="1" noChangeArrowheads="1"/>
          </p:cNvPicPr>
          <p:nvPr/>
        </p:nvPicPr>
        <p:blipFill>
          <a:blip r:embed="rId2" cstate="print"/>
          <a:srcRect/>
          <a:stretch>
            <a:fillRect/>
          </a:stretch>
        </p:blipFill>
        <p:spPr bwMode="auto">
          <a:xfrm>
            <a:off x="7954616" y="842176"/>
            <a:ext cx="2819400" cy="2819400"/>
          </a:xfrm>
          <a:prstGeom prst="rect">
            <a:avLst/>
          </a:prstGeom>
          <a:noFill/>
        </p:spPr>
      </p:pic>
      <p:pic>
        <p:nvPicPr>
          <p:cNvPr id="91146" name="Picture 10" descr="Ipas MVA Plus aspirator"/>
          <p:cNvPicPr>
            <a:picLocks noChangeAspect="1" noChangeArrowheads="1"/>
          </p:cNvPicPr>
          <p:nvPr/>
        </p:nvPicPr>
        <p:blipFill>
          <a:blip r:embed="rId3" cstate="print"/>
          <a:srcRect/>
          <a:stretch>
            <a:fillRect/>
          </a:stretch>
        </p:blipFill>
        <p:spPr bwMode="auto">
          <a:xfrm>
            <a:off x="4013685" y="1971261"/>
            <a:ext cx="3467100" cy="1981200"/>
          </a:xfrm>
          <a:prstGeom prst="rect">
            <a:avLst/>
          </a:prstGeom>
          <a:noFill/>
        </p:spPr>
      </p:pic>
    </p:spTree>
    <p:extLst>
      <p:ext uri="{BB962C8B-B14F-4D97-AF65-F5344CB8AC3E}">
        <p14:creationId xmlns:p14="http://schemas.microsoft.com/office/powerpoint/2010/main" val="19005131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 Prepared to Manage Pregnancy Test Results</a:t>
            </a:r>
            <a:endParaRPr lang="en-US" dirty="0"/>
          </a:p>
        </p:txBody>
      </p:sp>
      <p:sp>
        <p:nvSpPr>
          <p:cNvPr id="3" name="Content Placeholder 2"/>
          <p:cNvSpPr>
            <a:spLocks noGrp="1"/>
          </p:cNvSpPr>
          <p:nvPr>
            <p:ph sz="quarter" idx="10"/>
          </p:nvPr>
        </p:nvSpPr>
        <p:spPr>
          <a:xfrm>
            <a:off x="3684103" y="1123837"/>
            <a:ext cx="7606749" cy="4953000"/>
          </a:xfrm>
        </p:spPr>
        <p:txBody>
          <a:bodyPr/>
          <a:lstStyle/>
          <a:p>
            <a:pPr lvl="2"/>
            <a:endParaRPr lang="en-US" dirty="0" smtClean="0"/>
          </a:p>
          <a:p>
            <a:pPr marL="342900" lvl="1" indent="-342900">
              <a:buClr>
                <a:schemeClr val="accent2"/>
              </a:buClr>
            </a:pPr>
            <a:r>
              <a:rPr lang="en-US" sz="2200" b="1" u="sng" dirty="0"/>
              <a:t>If the pregnancy test is negative</a:t>
            </a:r>
            <a:r>
              <a:rPr lang="en-US" sz="2200" dirty="0"/>
              <a:t>, this means the teen is at risk for future pregnancy</a:t>
            </a:r>
            <a:r>
              <a:rPr lang="en-US" sz="2400" dirty="0"/>
              <a:t>:</a:t>
            </a:r>
          </a:p>
          <a:p>
            <a:pPr lvl="1"/>
            <a:r>
              <a:rPr lang="en-US" dirty="0" smtClean="0"/>
              <a:t>Review </a:t>
            </a:r>
            <a:r>
              <a:rPr lang="en-US" dirty="0"/>
              <a:t>pregnancy </a:t>
            </a:r>
            <a:r>
              <a:rPr lang="en-US" dirty="0" smtClean="0"/>
              <a:t>intentions</a:t>
            </a:r>
            <a:endParaRPr lang="en-US" dirty="0"/>
          </a:p>
          <a:p>
            <a:pPr lvl="1"/>
            <a:r>
              <a:rPr lang="en-US" dirty="0" smtClean="0"/>
              <a:t>Provide contraception counselling and initiate method as indicated</a:t>
            </a:r>
          </a:p>
          <a:p>
            <a:pPr lvl="1"/>
            <a:r>
              <a:rPr lang="en-US" dirty="0" smtClean="0"/>
              <a:t>Evaluate need for immediate EC use</a:t>
            </a:r>
            <a:endParaRPr lang="en-US" dirty="0"/>
          </a:p>
          <a:p>
            <a:pPr lvl="1"/>
            <a:r>
              <a:rPr lang="en-US" dirty="0" smtClean="0"/>
              <a:t>Consider STI screening</a:t>
            </a:r>
          </a:p>
          <a:p>
            <a:pPr marL="457200" lvl="1" indent="0">
              <a:buNone/>
            </a:pPr>
            <a:endParaRPr lang="en-US" dirty="0" smtClean="0"/>
          </a:p>
          <a:p>
            <a:r>
              <a:rPr lang="en-US" sz="2200" b="1" u="sng" dirty="0"/>
              <a:t>If the pregnancy test is positive</a:t>
            </a:r>
            <a:r>
              <a:rPr lang="en-US" sz="2200" dirty="0"/>
              <a:t>:</a:t>
            </a:r>
          </a:p>
          <a:p>
            <a:pPr lvl="1"/>
            <a:r>
              <a:rPr lang="en-US" dirty="0" smtClean="0"/>
              <a:t>Counsel on all pregnancy options, including </a:t>
            </a:r>
            <a:r>
              <a:rPr lang="en-US" b="1" dirty="0" smtClean="0"/>
              <a:t>Abortion</a:t>
            </a:r>
          </a:p>
          <a:p>
            <a:pPr lvl="1"/>
            <a:r>
              <a:rPr lang="en-US" dirty="0"/>
              <a:t>P</a:t>
            </a:r>
            <a:r>
              <a:rPr lang="en-US" dirty="0" smtClean="0"/>
              <a:t>rovide referrals based on patient’s desires</a:t>
            </a:r>
          </a:p>
        </p:txBody>
      </p:sp>
    </p:spTree>
    <p:extLst>
      <p:ext uri="{BB962C8B-B14F-4D97-AF65-F5344CB8AC3E}">
        <p14:creationId xmlns:p14="http://schemas.microsoft.com/office/powerpoint/2010/main" val="19271363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Dilation of Cervix</a:t>
            </a:r>
            <a:endParaRPr lang="en-US" dirty="0"/>
          </a:p>
        </p:txBody>
      </p:sp>
      <p:pic>
        <p:nvPicPr>
          <p:cNvPr id="11" name="Picture 3"/>
          <p:cNvPicPr>
            <a:picLocks noGrp="1" noChangeAspect="1" noChangeArrowheads="1"/>
          </p:cNvPicPr>
          <p:nvPr>
            <p:ph sz="quarter" idx="10"/>
          </p:nvPr>
        </p:nvPicPr>
        <p:blipFill>
          <a:blip r:embed="rId3" cstate="print"/>
          <a:stretch>
            <a:fillRect/>
          </a:stretch>
        </p:blipFill>
        <p:spPr bwMode="auto">
          <a:xfrm>
            <a:off x="4268436" y="762711"/>
            <a:ext cx="6830710" cy="5353099"/>
          </a:xfrm>
          <a:prstGeom prst="rect">
            <a:avLst/>
          </a:prstGeom>
          <a:noFill/>
          <a:ln w="9525">
            <a:noFill/>
            <a:miter lim="800000"/>
            <a:headEnd/>
            <a:tailEnd/>
          </a:ln>
        </p:spPr>
      </p:pic>
      <p:sp>
        <p:nvSpPr>
          <p:cNvPr id="81925" name="Text Box 4"/>
          <p:cNvSpPr txBox="1">
            <a:spLocks noChangeArrowheads="1"/>
          </p:cNvSpPr>
          <p:nvPr/>
        </p:nvSpPr>
        <p:spPr bwMode="auto">
          <a:xfrm>
            <a:off x="10247631" y="6115810"/>
            <a:ext cx="851515" cy="215444"/>
          </a:xfrm>
          <a:prstGeom prst="rect">
            <a:avLst/>
          </a:prstGeom>
          <a:noFill/>
          <a:ln w="12700">
            <a:noFill/>
            <a:miter lim="800000"/>
            <a:headEnd type="none" w="sm" len="sm"/>
            <a:tailEnd type="none" w="sm" len="sm"/>
          </a:ln>
        </p:spPr>
        <p:txBody>
          <a:bodyPr wrap="none">
            <a:spAutoFit/>
          </a:bodyPr>
          <a:lstStyle/>
          <a:p>
            <a:r>
              <a:rPr lang="en-US" sz="800">
                <a:solidFill>
                  <a:srgbClr val="003399"/>
                </a:solidFill>
              </a:rPr>
              <a:t>© Lisa </a:t>
            </a:r>
            <a:r>
              <a:rPr lang="en-US" sz="800" dirty="0" err="1">
                <a:solidFill>
                  <a:srgbClr val="003399"/>
                </a:solidFill>
              </a:rPr>
              <a:t>Penalver</a:t>
            </a:r>
            <a:endParaRPr lang="en-US" sz="800" dirty="0"/>
          </a:p>
        </p:txBody>
      </p:sp>
    </p:spTree>
    <p:extLst>
      <p:ext uri="{BB962C8B-B14F-4D97-AF65-F5344CB8AC3E}">
        <p14:creationId xmlns:p14="http://schemas.microsoft.com/office/powerpoint/2010/main" val="18149951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Insertion of Cannula</a:t>
            </a:r>
            <a:endParaRPr lang="en-US" dirty="0"/>
          </a:p>
        </p:txBody>
      </p:sp>
      <p:pic>
        <p:nvPicPr>
          <p:cNvPr id="8" name="Picture 3"/>
          <p:cNvPicPr>
            <a:picLocks noGrp="1" noChangeAspect="1" noChangeArrowheads="1"/>
          </p:cNvPicPr>
          <p:nvPr>
            <p:ph sz="quarter" idx="10"/>
          </p:nvPr>
        </p:nvPicPr>
        <p:blipFill>
          <a:blip r:embed="rId3" cstate="print"/>
          <a:stretch>
            <a:fillRect/>
          </a:stretch>
        </p:blipFill>
        <p:spPr bwMode="auto">
          <a:xfrm>
            <a:off x="3747052" y="1458814"/>
            <a:ext cx="7772400" cy="4125903"/>
          </a:xfrm>
          <a:prstGeom prst="rect">
            <a:avLst/>
          </a:prstGeom>
          <a:noFill/>
          <a:ln w="9525">
            <a:noFill/>
            <a:miter lim="800000"/>
            <a:headEnd/>
            <a:tailEnd/>
          </a:ln>
        </p:spPr>
      </p:pic>
      <p:sp>
        <p:nvSpPr>
          <p:cNvPr id="82949" name="Text Box 4"/>
          <p:cNvSpPr txBox="1">
            <a:spLocks noChangeArrowheads="1"/>
          </p:cNvSpPr>
          <p:nvPr/>
        </p:nvSpPr>
        <p:spPr bwMode="auto">
          <a:xfrm>
            <a:off x="10667937" y="5891626"/>
            <a:ext cx="851515" cy="215444"/>
          </a:xfrm>
          <a:prstGeom prst="rect">
            <a:avLst/>
          </a:prstGeom>
          <a:noFill/>
          <a:ln w="12700">
            <a:noFill/>
            <a:miter lim="800000"/>
            <a:headEnd type="none" w="sm" len="sm"/>
            <a:tailEnd type="none" w="sm" len="sm"/>
          </a:ln>
        </p:spPr>
        <p:txBody>
          <a:bodyPr wrap="none">
            <a:spAutoFit/>
          </a:bodyPr>
          <a:lstStyle/>
          <a:p>
            <a:r>
              <a:rPr lang="en-US" sz="800" dirty="0">
                <a:solidFill>
                  <a:srgbClr val="003399"/>
                </a:solidFill>
              </a:rPr>
              <a:t>© Lisa </a:t>
            </a:r>
            <a:r>
              <a:rPr lang="en-US" sz="800" dirty="0" err="1">
                <a:solidFill>
                  <a:srgbClr val="003399"/>
                </a:solidFill>
              </a:rPr>
              <a:t>Penalver</a:t>
            </a:r>
            <a:endParaRPr lang="en-US" sz="800" dirty="0"/>
          </a:p>
        </p:txBody>
      </p:sp>
    </p:spTree>
    <p:extLst>
      <p:ext uri="{BB962C8B-B14F-4D97-AF65-F5344CB8AC3E}">
        <p14:creationId xmlns:p14="http://schemas.microsoft.com/office/powerpoint/2010/main" val="27345563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Evacuation of the Uterus</a:t>
            </a:r>
            <a:endParaRPr lang="en-US" dirty="0"/>
          </a:p>
        </p:txBody>
      </p:sp>
      <p:pic>
        <p:nvPicPr>
          <p:cNvPr id="8" name="Picture 3"/>
          <p:cNvPicPr>
            <a:picLocks noGrp="1" noChangeAspect="1" noChangeArrowheads="1"/>
          </p:cNvPicPr>
          <p:nvPr>
            <p:ph sz="quarter" idx="10"/>
          </p:nvPr>
        </p:nvPicPr>
        <p:blipFill>
          <a:blip r:embed="rId3" cstate="print"/>
          <a:stretch>
            <a:fillRect/>
          </a:stretch>
        </p:blipFill>
        <p:spPr bwMode="auto">
          <a:xfrm>
            <a:off x="3698593" y="1135657"/>
            <a:ext cx="7805530" cy="4589363"/>
          </a:xfrm>
          <a:prstGeom prst="rect">
            <a:avLst/>
          </a:prstGeom>
          <a:noFill/>
          <a:ln w="9525">
            <a:noFill/>
            <a:miter lim="800000"/>
            <a:headEnd/>
            <a:tailEnd/>
          </a:ln>
        </p:spPr>
      </p:pic>
      <p:sp>
        <p:nvSpPr>
          <p:cNvPr id="83973" name="Text Box 4"/>
          <p:cNvSpPr txBox="1">
            <a:spLocks noChangeArrowheads="1"/>
          </p:cNvSpPr>
          <p:nvPr/>
        </p:nvSpPr>
        <p:spPr bwMode="auto">
          <a:xfrm>
            <a:off x="10652608" y="5960164"/>
            <a:ext cx="851515" cy="215444"/>
          </a:xfrm>
          <a:prstGeom prst="rect">
            <a:avLst/>
          </a:prstGeom>
          <a:noFill/>
          <a:ln w="12700">
            <a:noFill/>
            <a:miter lim="800000"/>
            <a:headEnd type="none" w="sm" len="sm"/>
            <a:tailEnd type="none" w="sm" len="sm"/>
          </a:ln>
        </p:spPr>
        <p:txBody>
          <a:bodyPr wrap="none">
            <a:spAutoFit/>
          </a:bodyPr>
          <a:lstStyle/>
          <a:p>
            <a:r>
              <a:rPr lang="en-US" sz="800" dirty="0">
                <a:solidFill>
                  <a:srgbClr val="003399"/>
                </a:solidFill>
              </a:rPr>
              <a:t>© Lisa </a:t>
            </a:r>
            <a:r>
              <a:rPr lang="en-US" sz="800" dirty="0" err="1">
                <a:solidFill>
                  <a:srgbClr val="003399"/>
                </a:solidFill>
              </a:rPr>
              <a:t>Penalver</a:t>
            </a:r>
            <a:endParaRPr lang="en-US" sz="800" dirty="0"/>
          </a:p>
        </p:txBody>
      </p:sp>
    </p:spTree>
    <p:extLst>
      <p:ext uri="{BB962C8B-B14F-4D97-AF65-F5344CB8AC3E}">
        <p14:creationId xmlns:p14="http://schemas.microsoft.com/office/powerpoint/2010/main" val="9605722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Abortion Options </a:t>
            </a:r>
            <a:br>
              <a:rPr lang="en-US" dirty="0" smtClean="0"/>
            </a:br>
            <a:r>
              <a:rPr lang="en-US" dirty="0" smtClean="0"/>
              <a:t>Side-by-side</a:t>
            </a:r>
            <a:endParaRPr lang="en-US" dirty="0"/>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2067692381"/>
              </p:ext>
            </p:extLst>
          </p:nvPr>
        </p:nvGraphicFramePr>
        <p:xfrm>
          <a:off x="3879575" y="1153020"/>
          <a:ext cx="7772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31395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67912" y="1682761"/>
            <a:ext cx="7315200" cy="3255264"/>
          </a:xfrm>
        </p:spPr>
        <p:txBody>
          <a:bodyPr/>
          <a:lstStyle/>
          <a:p>
            <a:r>
              <a:rPr lang="en-US" dirty="0"/>
              <a:t>Answering Common </a:t>
            </a:r>
            <a:r>
              <a:rPr lang="en-US" dirty="0" smtClean="0"/>
              <a:t>Questions</a:t>
            </a:r>
            <a:endParaRPr lang="en-US" dirty="0"/>
          </a:p>
        </p:txBody>
      </p:sp>
    </p:spTree>
    <p:extLst>
      <p:ext uri="{BB962C8B-B14F-4D97-AF65-F5344CB8AC3E}">
        <p14:creationId xmlns:p14="http://schemas.microsoft.com/office/powerpoint/2010/main" val="30790057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Medication vs. Aspiration Abortion</a:t>
            </a:r>
            <a:endParaRPr lang="en-US" dirty="0"/>
          </a:p>
        </p:txBody>
      </p:sp>
      <p:sp>
        <p:nvSpPr>
          <p:cNvPr id="3" name="Content Placeholder 2"/>
          <p:cNvSpPr>
            <a:spLocks noGrp="1"/>
          </p:cNvSpPr>
          <p:nvPr>
            <p:ph sz="quarter" idx="10"/>
          </p:nvPr>
        </p:nvSpPr>
        <p:spPr/>
        <p:txBody>
          <a:bodyPr>
            <a:normAutofit/>
          </a:bodyPr>
          <a:lstStyle/>
          <a:p>
            <a:pPr marL="0" indent="0">
              <a:buNone/>
            </a:pPr>
            <a:r>
              <a:rPr lang="en-US" sz="2800" b="1" dirty="0"/>
              <a:t>Which method is better</a:t>
            </a:r>
            <a:r>
              <a:rPr lang="en-US" sz="2800" b="1" dirty="0" smtClean="0"/>
              <a:t>?</a:t>
            </a:r>
          </a:p>
          <a:p>
            <a:endParaRPr lang="en-US" dirty="0" smtClean="0"/>
          </a:p>
          <a:p>
            <a:pPr lvl="1"/>
            <a:r>
              <a:rPr lang="en-US" sz="2400" dirty="0" smtClean="0"/>
              <a:t>Both </a:t>
            </a:r>
            <a:r>
              <a:rPr lang="en-US" sz="2400" dirty="0"/>
              <a:t>are good methods, just </a:t>
            </a:r>
            <a:r>
              <a:rPr lang="en-US" sz="2400" dirty="0" smtClean="0"/>
              <a:t>different</a:t>
            </a:r>
          </a:p>
          <a:p>
            <a:pPr lvl="1"/>
            <a:endParaRPr lang="en-US" sz="2400" dirty="0" smtClean="0"/>
          </a:p>
          <a:p>
            <a:pPr lvl="1"/>
            <a:r>
              <a:rPr lang="en-US" sz="2400" dirty="0" smtClean="0"/>
              <a:t>Both </a:t>
            </a:r>
            <a:r>
              <a:rPr lang="en-US" sz="2400" dirty="0"/>
              <a:t>methods are more than 95% effective </a:t>
            </a:r>
          </a:p>
          <a:p>
            <a:pPr lvl="1"/>
            <a:endParaRPr lang="en-US" sz="2400" dirty="0"/>
          </a:p>
          <a:p>
            <a:pPr lvl="1"/>
            <a:r>
              <a:rPr lang="en-US" sz="2400" dirty="0"/>
              <a:t>Would you be more comfortable having your abortion at home or in the clinic?</a:t>
            </a:r>
          </a:p>
        </p:txBody>
      </p:sp>
    </p:spTree>
    <p:extLst>
      <p:ext uri="{BB962C8B-B14F-4D97-AF65-F5344CB8AC3E}">
        <p14:creationId xmlns:p14="http://schemas.microsoft.com/office/powerpoint/2010/main" val="22259405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Medication vs. Aspiration Abortion</a:t>
            </a:r>
            <a:endParaRPr lang="en-US" dirty="0"/>
          </a:p>
        </p:txBody>
      </p:sp>
      <p:sp>
        <p:nvSpPr>
          <p:cNvPr id="3" name="Content Placeholder 2"/>
          <p:cNvSpPr>
            <a:spLocks noGrp="1"/>
          </p:cNvSpPr>
          <p:nvPr>
            <p:ph sz="quarter" idx="10"/>
          </p:nvPr>
        </p:nvSpPr>
        <p:spPr>
          <a:xfrm>
            <a:off x="3723860" y="1286257"/>
            <a:ext cx="7553739" cy="4438763"/>
          </a:xfrm>
        </p:spPr>
        <p:txBody>
          <a:bodyPr>
            <a:normAutofit/>
          </a:bodyPr>
          <a:lstStyle/>
          <a:p>
            <a:pPr marL="0" indent="0">
              <a:buNone/>
            </a:pPr>
            <a:r>
              <a:rPr lang="en-US" sz="2800" b="1" dirty="0"/>
              <a:t>Which one hurts less?</a:t>
            </a:r>
          </a:p>
          <a:p>
            <a:endParaRPr lang="en-US" dirty="0" smtClean="0"/>
          </a:p>
          <a:p>
            <a:pPr lvl="1"/>
            <a:r>
              <a:rPr lang="en-US" sz="2400" dirty="0"/>
              <a:t>Everyone is different</a:t>
            </a:r>
          </a:p>
          <a:p>
            <a:pPr lvl="1"/>
            <a:endParaRPr lang="en-US" sz="2400" dirty="0"/>
          </a:p>
          <a:p>
            <a:pPr lvl="1"/>
            <a:r>
              <a:rPr lang="en-US" sz="2400" dirty="0"/>
              <a:t>Aspiration abortion is more intense cramping but quicker</a:t>
            </a:r>
          </a:p>
          <a:p>
            <a:pPr lvl="1"/>
            <a:endParaRPr lang="en-US" sz="2400" dirty="0"/>
          </a:p>
          <a:p>
            <a:pPr lvl="1"/>
            <a:r>
              <a:rPr lang="en-US" sz="2400" dirty="0"/>
              <a:t>Medication abortion is less intense cramping but lasts longer</a:t>
            </a:r>
            <a:endParaRPr lang="en-US" sz="2400" b="1" dirty="0"/>
          </a:p>
          <a:p>
            <a:endParaRPr lang="en-US" dirty="0"/>
          </a:p>
        </p:txBody>
      </p:sp>
    </p:spTree>
    <p:extLst>
      <p:ext uri="{BB962C8B-B14F-4D97-AF65-F5344CB8AC3E}">
        <p14:creationId xmlns:p14="http://schemas.microsoft.com/office/powerpoint/2010/main" val="22316918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Medication vs. Aspiration Abortion</a:t>
            </a:r>
            <a:endParaRPr lang="en-US" dirty="0"/>
          </a:p>
        </p:txBody>
      </p:sp>
      <p:sp>
        <p:nvSpPr>
          <p:cNvPr id="3" name="Content Placeholder 2"/>
          <p:cNvSpPr>
            <a:spLocks noGrp="1"/>
          </p:cNvSpPr>
          <p:nvPr>
            <p:ph sz="quarter" idx="10"/>
          </p:nvPr>
        </p:nvSpPr>
        <p:spPr/>
        <p:txBody>
          <a:bodyPr>
            <a:normAutofit/>
          </a:bodyPr>
          <a:lstStyle/>
          <a:p>
            <a:pPr marL="0" indent="0">
              <a:buNone/>
            </a:pPr>
            <a:r>
              <a:rPr lang="en-US" sz="2800" b="1" dirty="0"/>
              <a:t>Is one more private?</a:t>
            </a:r>
          </a:p>
          <a:p>
            <a:endParaRPr lang="en-US" dirty="0"/>
          </a:p>
          <a:p>
            <a:pPr lvl="1"/>
            <a:r>
              <a:rPr lang="en-US" sz="2400" dirty="0"/>
              <a:t>Medication abortion takes place at home over a period of hours, so can feel more private</a:t>
            </a:r>
          </a:p>
          <a:p>
            <a:pPr marL="457200" lvl="1" indent="0">
              <a:buNone/>
            </a:pPr>
            <a:endParaRPr lang="en-US" sz="2400" dirty="0"/>
          </a:p>
          <a:p>
            <a:pPr lvl="1"/>
            <a:r>
              <a:rPr lang="en-US" sz="2400" dirty="0"/>
              <a:t>Aspiration abortion takes place in a clinic, and may be easier to conceal from others</a:t>
            </a:r>
          </a:p>
        </p:txBody>
      </p:sp>
    </p:spTree>
    <p:extLst>
      <p:ext uri="{BB962C8B-B14F-4D97-AF65-F5344CB8AC3E}">
        <p14:creationId xmlns:p14="http://schemas.microsoft.com/office/powerpoint/2010/main" val="23335480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Medication vs. Aspiration Abortion</a:t>
            </a:r>
            <a:endParaRPr lang="en-US" dirty="0"/>
          </a:p>
        </p:txBody>
      </p:sp>
      <p:sp>
        <p:nvSpPr>
          <p:cNvPr id="3" name="Content Placeholder 2"/>
          <p:cNvSpPr>
            <a:spLocks noGrp="1"/>
          </p:cNvSpPr>
          <p:nvPr>
            <p:ph sz="quarter" idx="10"/>
          </p:nvPr>
        </p:nvSpPr>
        <p:spPr/>
        <p:txBody>
          <a:bodyPr>
            <a:normAutofit/>
          </a:bodyPr>
          <a:lstStyle/>
          <a:p>
            <a:endParaRPr lang="en-US" dirty="0" smtClean="0"/>
          </a:p>
          <a:p>
            <a:pPr marL="0" indent="0">
              <a:buNone/>
            </a:pPr>
            <a:r>
              <a:rPr lang="en-US" sz="2800" b="1" dirty="0"/>
              <a:t>Which is safer?</a:t>
            </a:r>
          </a:p>
          <a:p>
            <a:pPr marL="457200" lvl="1" indent="0">
              <a:buNone/>
            </a:pPr>
            <a:endParaRPr lang="en-US" dirty="0"/>
          </a:p>
          <a:p>
            <a:pPr marL="1028700" lvl="1" indent="-571500"/>
            <a:r>
              <a:rPr lang="en-US" sz="3600" u="sng" dirty="0"/>
              <a:t>Both are extremely safe</a:t>
            </a:r>
          </a:p>
          <a:p>
            <a:endParaRPr lang="en-US" dirty="0"/>
          </a:p>
        </p:txBody>
      </p:sp>
    </p:spTree>
    <p:extLst>
      <p:ext uri="{BB962C8B-B14F-4D97-AF65-F5344CB8AC3E}">
        <p14:creationId xmlns:p14="http://schemas.microsoft.com/office/powerpoint/2010/main" val="10330427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sz="quarter" idx="12"/>
            <p:extLst>
              <p:ext uri="{D42A27DB-BD31-4B8C-83A1-F6EECF244321}">
                <p14:modId xmlns:p14="http://schemas.microsoft.com/office/powerpoint/2010/main" val="1605943937"/>
              </p:ext>
            </p:extLst>
          </p:nvPr>
        </p:nvGraphicFramePr>
        <p:xfrm>
          <a:off x="1136374" y="1565274"/>
          <a:ext cx="10035210" cy="468312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1136374" y="250824"/>
            <a:ext cx="7023652" cy="1314450"/>
          </a:xfrm>
        </p:spPr>
        <p:txBody>
          <a:bodyPr/>
          <a:lstStyle/>
          <a:p>
            <a:r>
              <a:rPr lang="en-US" dirty="0" smtClean="0">
                <a:solidFill>
                  <a:schemeClr val="accent1"/>
                </a:solidFill>
              </a:rPr>
              <a:t>Abortion Safety in Perspective</a:t>
            </a:r>
            <a:endParaRPr lang="en-US" dirty="0">
              <a:solidFill>
                <a:schemeClr val="accent1"/>
              </a:solidFill>
            </a:endParaRPr>
          </a:p>
        </p:txBody>
      </p:sp>
      <p:sp>
        <p:nvSpPr>
          <p:cNvPr id="10" name="TextBox 9"/>
          <p:cNvSpPr txBox="1"/>
          <p:nvPr/>
        </p:nvSpPr>
        <p:spPr>
          <a:xfrm>
            <a:off x="7643191" y="6248400"/>
            <a:ext cx="4123245" cy="307777"/>
          </a:xfrm>
          <a:prstGeom prst="rect">
            <a:avLst/>
          </a:prstGeom>
          <a:noFill/>
        </p:spPr>
        <p:txBody>
          <a:bodyPr wrap="none" rtlCol="0">
            <a:spAutoFit/>
          </a:bodyPr>
          <a:lstStyle/>
          <a:p>
            <a:r>
              <a:rPr lang="en-US" sz="1400" dirty="0">
                <a:latin typeface="Arial" charset="0"/>
                <a:ea typeface="Arial" charset="0"/>
                <a:cs typeface="Arial" charset="0"/>
              </a:rPr>
              <a:t>*Mortality risk per 100,000 people (including men)</a:t>
            </a:r>
          </a:p>
        </p:txBody>
      </p:sp>
    </p:spTree>
    <p:extLst>
      <p:ext uri="{BB962C8B-B14F-4D97-AF65-F5344CB8AC3E}">
        <p14:creationId xmlns:p14="http://schemas.microsoft.com/office/powerpoint/2010/main" val="3821315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 Abortion Patients</a:t>
            </a:r>
            <a:endParaRPr lang="en-US" dirty="0"/>
          </a:p>
        </p:txBody>
      </p:sp>
      <p:pic>
        <p:nvPicPr>
          <p:cNvPr id="5" name="Picture 4"/>
          <p:cNvPicPr>
            <a:picLocks noChangeAspect="1"/>
          </p:cNvPicPr>
          <p:nvPr/>
        </p:nvPicPr>
        <p:blipFill rotWithShape="1">
          <a:blip r:embed="rId3"/>
          <a:srcRect t="19718"/>
          <a:stretch/>
        </p:blipFill>
        <p:spPr>
          <a:xfrm>
            <a:off x="3610555" y="1285460"/>
            <a:ext cx="8001000" cy="4648200"/>
          </a:xfrm>
          <a:prstGeom prst="rect">
            <a:avLst/>
          </a:prstGeom>
        </p:spPr>
      </p:pic>
    </p:spTree>
    <p:extLst>
      <p:ext uri="{BB962C8B-B14F-4D97-AF65-F5344CB8AC3E}">
        <p14:creationId xmlns:p14="http://schemas.microsoft.com/office/powerpoint/2010/main" val="27203349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Abortion Safety</a:t>
            </a:r>
            <a:endParaRPr lang="en-US" dirty="0"/>
          </a:p>
        </p:txBody>
      </p:sp>
      <p:sp>
        <p:nvSpPr>
          <p:cNvPr id="7" name="Content Placeholder 6"/>
          <p:cNvSpPr>
            <a:spLocks noGrp="1"/>
          </p:cNvSpPr>
          <p:nvPr>
            <p:ph sz="quarter" idx="10"/>
          </p:nvPr>
        </p:nvSpPr>
        <p:spPr/>
        <p:txBody>
          <a:bodyPr/>
          <a:lstStyle/>
          <a:p>
            <a:r>
              <a:rPr lang="en-US" dirty="0" smtClean="0"/>
              <a:t>&lt; 1% of patients experience major complication</a:t>
            </a:r>
          </a:p>
          <a:p>
            <a:r>
              <a:rPr lang="en-US" dirty="0" smtClean="0"/>
              <a:t>&lt; 0.3% require hospitalization</a:t>
            </a:r>
          </a:p>
          <a:p>
            <a:endParaRPr lang="en-US" dirty="0"/>
          </a:p>
          <a:p>
            <a:r>
              <a:rPr lang="en-US" dirty="0" smtClean="0"/>
              <a:t>Rare potential complications</a:t>
            </a:r>
          </a:p>
          <a:p>
            <a:pPr lvl="1"/>
            <a:r>
              <a:rPr lang="en-US" dirty="0" smtClean="0"/>
              <a:t>Bleeding</a:t>
            </a:r>
          </a:p>
          <a:p>
            <a:pPr lvl="1"/>
            <a:r>
              <a:rPr lang="en-US" dirty="0" smtClean="0"/>
              <a:t>Infection</a:t>
            </a:r>
          </a:p>
          <a:p>
            <a:pPr lvl="1"/>
            <a:r>
              <a:rPr lang="en-US" dirty="0" smtClean="0"/>
              <a:t>Injury to cervix or uterus</a:t>
            </a:r>
          </a:p>
          <a:p>
            <a:pPr lvl="1"/>
            <a:r>
              <a:rPr lang="en-US" dirty="0" smtClean="0"/>
              <a:t>Incomplete abortion</a:t>
            </a:r>
          </a:p>
          <a:p>
            <a:pPr lvl="1"/>
            <a:r>
              <a:rPr lang="en-US" dirty="0" smtClean="0"/>
              <a:t>Continuing pregnancy</a:t>
            </a:r>
          </a:p>
        </p:txBody>
      </p:sp>
      <p:sp>
        <p:nvSpPr>
          <p:cNvPr id="2" name="TextBox 1"/>
          <p:cNvSpPr txBox="1"/>
          <p:nvPr/>
        </p:nvSpPr>
        <p:spPr>
          <a:xfrm>
            <a:off x="4114800" y="6205960"/>
            <a:ext cx="6372882" cy="461665"/>
          </a:xfrm>
          <a:prstGeom prst="rect">
            <a:avLst/>
          </a:prstGeom>
          <a:noFill/>
        </p:spPr>
        <p:txBody>
          <a:bodyPr wrap="square" rtlCol="0">
            <a:spAutoFit/>
          </a:bodyPr>
          <a:lstStyle/>
          <a:p>
            <a:r>
              <a:rPr lang="en-US" sz="1200" dirty="0"/>
              <a:t>Paul M, Lichtenberg S, </a:t>
            </a:r>
            <a:r>
              <a:rPr lang="en-US" sz="1200" dirty="0" err="1"/>
              <a:t>Borgatta</a:t>
            </a:r>
            <a:r>
              <a:rPr lang="en-US" sz="1200" dirty="0"/>
              <a:t> L, Grimes DA, Stubblefield PG, </a:t>
            </a:r>
            <a:r>
              <a:rPr lang="en-US" sz="1200" dirty="0" err="1"/>
              <a:t>Creinin</a:t>
            </a:r>
            <a:r>
              <a:rPr lang="en-US" sz="1200" dirty="0"/>
              <a:t> MD, editors. Management of Unintended and Abnormal Pregnancy: Comprehensive Abortion Care: Wiley-Blackwell; 2009.</a:t>
            </a:r>
          </a:p>
        </p:txBody>
      </p:sp>
    </p:spTree>
    <p:extLst>
      <p:ext uri="{BB962C8B-B14F-4D97-AF65-F5344CB8AC3E}">
        <p14:creationId xmlns:p14="http://schemas.microsoft.com/office/powerpoint/2010/main" val="20875045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Abortion Myths</a:t>
            </a:r>
            <a:endParaRPr lang="en-US" dirty="0"/>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1576360345"/>
              </p:ext>
            </p:extLst>
          </p:nvPr>
        </p:nvGraphicFramePr>
        <p:xfrm>
          <a:off x="3657601" y="1072622"/>
          <a:ext cx="7977808" cy="4652398"/>
        </p:xfrm>
        <a:graphic>
          <a:graphicData uri="http://schemas.openxmlformats.org/drawingml/2006/table">
            <a:tbl>
              <a:tblPr firstRow="1" bandRow="1">
                <a:tableStyleId>{46F890A9-2807-4EBB-B81D-B2AA78EC7F39}</a:tableStyleId>
              </a:tblPr>
              <a:tblGrid>
                <a:gridCol w="2971226"/>
                <a:gridCol w="5006582"/>
              </a:tblGrid>
              <a:tr h="443948">
                <a:tc>
                  <a:txBody>
                    <a:bodyPr/>
                    <a:lstStyle/>
                    <a:p>
                      <a:pPr algn="ctr"/>
                      <a:r>
                        <a:rPr lang="en-US" sz="2400" dirty="0" smtClean="0">
                          <a:latin typeface="Arial" charset="0"/>
                          <a:ea typeface="Arial" charset="0"/>
                          <a:cs typeface="Arial" charset="0"/>
                        </a:rPr>
                        <a:t>Myth</a:t>
                      </a:r>
                      <a:endParaRPr lang="en-US" sz="2400" dirty="0">
                        <a:latin typeface="Arial" charset="0"/>
                        <a:ea typeface="Arial" charset="0"/>
                        <a:cs typeface="Arial"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latin typeface="Arial" charset="0"/>
                          <a:ea typeface="Arial" charset="0"/>
                          <a:cs typeface="Arial" charset="0"/>
                        </a:rPr>
                        <a:t>Reality</a:t>
                      </a:r>
                      <a:endParaRPr lang="en-US" sz="2400" dirty="0">
                        <a:latin typeface="Arial" charset="0"/>
                        <a:ea typeface="Arial" charset="0"/>
                        <a:cs typeface="Arial"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976685">
                <a:tc>
                  <a:txBody>
                    <a:bodyPr/>
                    <a:lstStyle/>
                    <a:p>
                      <a:pPr>
                        <a:spcAft>
                          <a:spcPts val="600"/>
                        </a:spcAft>
                      </a:pPr>
                      <a:r>
                        <a:rPr lang="en-US" sz="2000" dirty="0" smtClean="0">
                          <a:latin typeface="Arial" charset="0"/>
                          <a:ea typeface="Arial" charset="0"/>
                          <a:cs typeface="Arial" charset="0"/>
                        </a:rPr>
                        <a:t>Abortion causes breast cancer</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spcAft>
                          <a:spcPts val="600"/>
                        </a:spcAft>
                      </a:pPr>
                      <a:r>
                        <a:rPr lang="en-US" sz="2000" dirty="0" smtClean="0">
                          <a:latin typeface="Arial" charset="0"/>
                          <a:ea typeface="Arial" charset="0"/>
                          <a:cs typeface="Arial" charset="0"/>
                        </a:rPr>
                        <a:t>Women who have abortion do NOT have a increased risk of developing breast cancer</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976685">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2000" dirty="0" smtClean="0">
                          <a:latin typeface="Arial" charset="0"/>
                          <a:ea typeface="Arial" charset="0"/>
                          <a:cs typeface="Arial" charset="0"/>
                        </a:rPr>
                        <a:t>Mental health problems result from abortion</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2000" dirty="0" smtClean="0">
                          <a:latin typeface="Arial" charset="0"/>
                          <a:ea typeface="Arial" charset="0"/>
                          <a:cs typeface="Arial" charset="0"/>
                        </a:rPr>
                        <a:t>Pre-existing mental health problems predict mental health problems after abortion</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r>
              <a:tr h="1272650">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2000" dirty="0" smtClean="0">
                          <a:latin typeface="Arial" charset="0"/>
                          <a:ea typeface="Arial" charset="0"/>
                          <a:cs typeface="Arial" charset="0"/>
                        </a:rPr>
                        <a:t>Pregnancy will be difficult after one/more abortions</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c>
                  <a:txBody>
                    <a:bodyPr/>
                    <a:lstStyle/>
                    <a:p>
                      <a:pPr marL="0" marR="0" lvl="1" indent="0" algn="l" defTabSz="914400" rtl="0" eaLnBrk="1" fontAlgn="auto" latinLnBrk="0" hangingPunct="1">
                        <a:lnSpc>
                          <a:spcPct val="100000"/>
                        </a:lnSpc>
                        <a:spcBef>
                          <a:spcPts val="0"/>
                        </a:spcBef>
                        <a:spcAft>
                          <a:spcPts val="600"/>
                        </a:spcAft>
                        <a:buClrTx/>
                        <a:buSzTx/>
                        <a:buFontTx/>
                        <a:buNone/>
                        <a:tabLst/>
                        <a:defRPr/>
                      </a:pPr>
                      <a:r>
                        <a:rPr lang="en-US" sz="2000" dirty="0" smtClean="0">
                          <a:latin typeface="Arial" charset="0"/>
                          <a:ea typeface="Arial" charset="0"/>
                          <a:cs typeface="Arial" charset="0"/>
                        </a:rPr>
                        <a:t>Well-conducted research has not found any link between </a:t>
                      </a:r>
                      <a:r>
                        <a:rPr lang="en-US" sz="2000" baseline="0" dirty="0" smtClean="0">
                          <a:latin typeface="Arial" charset="0"/>
                          <a:ea typeface="Arial" charset="0"/>
                          <a:cs typeface="Arial" charset="0"/>
                        </a:rPr>
                        <a:t>abortion and infertility, ectopic pregnancies, miscarriage, or preterm birth</a:t>
                      </a:r>
                      <a:endParaRPr lang="en-US" sz="2000" dirty="0" smtClean="0">
                        <a:latin typeface="Arial" charset="0"/>
                        <a:ea typeface="Arial" charset="0"/>
                        <a:cs typeface="Arial" charset="0"/>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tr>
              <a:tr h="902033">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2000" dirty="0" smtClean="0">
                          <a:latin typeface="Arial" charset="0"/>
                          <a:ea typeface="Arial" charset="0"/>
                          <a:cs typeface="Arial" charset="0"/>
                        </a:rPr>
                        <a:t>Abortion is dangerous</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ts val="0"/>
                        </a:spcBef>
                        <a:spcAft>
                          <a:spcPts val="600"/>
                        </a:spcAft>
                        <a:buClrTx/>
                        <a:buSzTx/>
                        <a:buFontTx/>
                        <a:buNone/>
                        <a:tabLst/>
                        <a:defRPr/>
                      </a:pPr>
                      <a:r>
                        <a:rPr lang="en-US" sz="2000" dirty="0" smtClean="0">
                          <a:latin typeface="Arial" charset="0"/>
                          <a:ea typeface="Arial" charset="0"/>
                          <a:cs typeface="Arial" charset="0"/>
                        </a:rPr>
                        <a:t>Abortion is 14 times SAFER than childbirth; it is safer than driving in a car</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
        <p:nvSpPr>
          <p:cNvPr id="5" name="TextBox 4"/>
          <p:cNvSpPr txBox="1"/>
          <p:nvPr/>
        </p:nvSpPr>
        <p:spPr>
          <a:xfrm>
            <a:off x="3561523" y="5913783"/>
            <a:ext cx="6136616" cy="307777"/>
          </a:xfrm>
          <a:prstGeom prst="rect">
            <a:avLst/>
          </a:prstGeom>
          <a:noFill/>
        </p:spPr>
        <p:txBody>
          <a:bodyPr wrap="none" rtlCol="0">
            <a:spAutoFit/>
          </a:bodyPr>
          <a:lstStyle/>
          <a:p>
            <a:r>
              <a:rPr lang="en-US" sz="1400" dirty="0" err="1">
                <a:latin typeface="Arial" charset="0"/>
                <a:ea typeface="Arial" charset="0"/>
                <a:cs typeface="Arial" charset="0"/>
              </a:rPr>
              <a:t>Melbye</a:t>
            </a:r>
            <a:r>
              <a:rPr lang="en-US" sz="1400" dirty="0">
                <a:latin typeface="Arial" charset="0"/>
                <a:ea typeface="Arial" charset="0"/>
                <a:cs typeface="Arial" charset="0"/>
              </a:rPr>
              <a:t>, M, 1997; </a:t>
            </a:r>
            <a:r>
              <a:rPr lang="en-US" sz="1400" dirty="0" err="1">
                <a:latin typeface="Arial" charset="0"/>
                <a:ea typeface="Arial" charset="0"/>
                <a:cs typeface="Arial" charset="0"/>
              </a:rPr>
              <a:t>Kalish</a:t>
            </a:r>
            <a:r>
              <a:rPr lang="en-US" sz="1400" dirty="0">
                <a:latin typeface="Arial" charset="0"/>
                <a:ea typeface="Arial" charset="0"/>
                <a:cs typeface="Arial" charset="0"/>
              </a:rPr>
              <a:t> RB. 2002; Jackson JE, 2007; Steinberg JR, 2009. </a:t>
            </a:r>
          </a:p>
        </p:txBody>
      </p:sp>
    </p:spTree>
    <p:extLst>
      <p:ext uri="{BB962C8B-B14F-4D97-AF65-F5344CB8AC3E}">
        <p14:creationId xmlns:p14="http://schemas.microsoft.com/office/powerpoint/2010/main" val="35613007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Research on Adolescents and Abortion</a:t>
            </a:r>
            <a:endParaRPr lang="en-US" dirty="0"/>
          </a:p>
        </p:txBody>
      </p:sp>
      <p:sp>
        <p:nvSpPr>
          <p:cNvPr id="3" name="Content Placeholder 2"/>
          <p:cNvSpPr>
            <a:spLocks noGrp="1"/>
          </p:cNvSpPr>
          <p:nvPr>
            <p:ph sz="quarter" idx="10"/>
          </p:nvPr>
        </p:nvSpPr>
        <p:spPr/>
        <p:txBody>
          <a:bodyPr>
            <a:normAutofit/>
          </a:bodyPr>
          <a:lstStyle/>
          <a:p>
            <a:r>
              <a:rPr lang="en-US" dirty="0" smtClean="0"/>
              <a:t>Systematic data review of 24 studies</a:t>
            </a:r>
          </a:p>
          <a:p>
            <a:pPr lvl="1"/>
            <a:r>
              <a:rPr lang="en-US" dirty="0" smtClean="0"/>
              <a:t>&gt; 300,000 women</a:t>
            </a:r>
          </a:p>
          <a:p>
            <a:r>
              <a:rPr lang="en-US" dirty="0" smtClean="0"/>
              <a:t>Efficacy similar between age groups</a:t>
            </a:r>
          </a:p>
          <a:p>
            <a:r>
              <a:rPr lang="en-US" dirty="0" smtClean="0"/>
              <a:t>Overall complications similar between age groups</a:t>
            </a:r>
          </a:p>
          <a:p>
            <a:pPr lvl="1"/>
            <a:r>
              <a:rPr lang="en-US" dirty="0"/>
              <a:t>Y</a:t>
            </a:r>
            <a:r>
              <a:rPr lang="en-US" dirty="0" smtClean="0"/>
              <a:t>ounger </a:t>
            </a:r>
            <a:r>
              <a:rPr lang="en-US" dirty="0"/>
              <a:t>women </a:t>
            </a:r>
            <a:r>
              <a:rPr lang="en-US" dirty="0" smtClean="0"/>
              <a:t>at increased </a:t>
            </a:r>
            <a:r>
              <a:rPr lang="en-US" dirty="0"/>
              <a:t>risk for cervical laceration </a:t>
            </a:r>
            <a:endParaRPr lang="en-US" dirty="0" smtClean="0"/>
          </a:p>
          <a:p>
            <a:pPr lvl="1"/>
            <a:r>
              <a:rPr lang="en-US" dirty="0" smtClean="0"/>
              <a:t>Younger women at </a:t>
            </a:r>
            <a:r>
              <a:rPr lang="en-US" dirty="0"/>
              <a:t>decreased risk of uterine perforation and </a:t>
            </a:r>
            <a:r>
              <a:rPr lang="en-US" dirty="0" smtClean="0"/>
              <a:t>mortality</a:t>
            </a:r>
          </a:p>
          <a:p>
            <a:r>
              <a:rPr lang="en-US" dirty="0" smtClean="0"/>
              <a:t>Satisfaction similar </a:t>
            </a:r>
            <a:r>
              <a:rPr lang="en-US" dirty="0"/>
              <a:t>between age </a:t>
            </a:r>
            <a:r>
              <a:rPr lang="en-US" dirty="0" smtClean="0"/>
              <a:t>groups</a:t>
            </a:r>
            <a:endParaRPr lang="en-US" dirty="0"/>
          </a:p>
        </p:txBody>
      </p:sp>
      <p:sp>
        <p:nvSpPr>
          <p:cNvPr id="4" name="TextBox 3"/>
          <p:cNvSpPr txBox="1"/>
          <p:nvPr/>
        </p:nvSpPr>
        <p:spPr>
          <a:xfrm>
            <a:off x="3276601" y="6172200"/>
            <a:ext cx="5775171" cy="338554"/>
          </a:xfrm>
          <a:prstGeom prst="rect">
            <a:avLst/>
          </a:prstGeom>
          <a:noFill/>
        </p:spPr>
        <p:txBody>
          <a:bodyPr wrap="none" rtlCol="0">
            <a:spAutoFit/>
          </a:bodyPr>
          <a:lstStyle/>
          <a:p>
            <a:r>
              <a:rPr lang="en-US" sz="1600" dirty="0"/>
              <a:t>Renner RM. Abortion care for adolescent and young women. 2013.</a:t>
            </a:r>
          </a:p>
        </p:txBody>
      </p:sp>
    </p:spTree>
    <p:extLst>
      <p:ext uri="{BB962C8B-B14F-4D97-AF65-F5344CB8AC3E}">
        <p14:creationId xmlns:p14="http://schemas.microsoft.com/office/powerpoint/2010/main" val="16974430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7912" y="1735770"/>
            <a:ext cx="7315200" cy="3255264"/>
          </a:xfrm>
        </p:spPr>
        <p:txBody>
          <a:bodyPr/>
          <a:lstStyle/>
          <a:p>
            <a:r>
              <a:rPr lang="en-US" dirty="0"/>
              <a:t>Post-Abortion </a:t>
            </a:r>
            <a:r>
              <a:rPr lang="en-US" dirty="0" smtClean="0"/>
              <a:t>Care</a:t>
            </a:r>
            <a:endParaRPr lang="en-US" dirty="0"/>
          </a:p>
        </p:txBody>
      </p:sp>
    </p:spTree>
    <p:extLst>
      <p:ext uri="{BB962C8B-B14F-4D97-AF65-F5344CB8AC3E}">
        <p14:creationId xmlns:p14="http://schemas.microsoft.com/office/powerpoint/2010/main" val="22204345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Case: Zoe</a:t>
            </a:r>
            <a:endParaRPr lang="en-US" dirty="0"/>
          </a:p>
        </p:txBody>
      </p:sp>
      <p:sp>
        <p:nvSpPr>
          <p:cNvPr id="5" name="Content Placeholder 4"/>
          <p:cNvSpPr>
            <a:spLocks noGrp="1"/>
          </p:cNvSpPr>
          <p:nvPr>
            <p:ph sz="quarter" idx="10"/>
          </p:nvPr>
        </p:nvSpPr>
        <p:spPr/>
        <p:txBody>
          <a:bodyPr/>
          <a:lstStyle/>
          <a:p>
            <a:r>
              <a:rPr lang="en-US" dirty="0" smtClean="0"/>
              <a:t>Zoe comes back one week after her abortion</a:t>
            </a:r>
            <a:r>
              <a:rPr lang="en-US" dirty="0"/>
              <a:t> </a:t>
            </a:r>
            <a:r>
              <a:rPr lang="en-US" dirty="0" smtClean="0"/>
              <a:t>because she wants to start birth control</a:t>
            </a:r>
          </a:p>
          <a:p>
            <a:endParaRPr lang="en-US" dirty="0" smtClean="0"/>
          </a:p>
          <a:p>
            <a:pPr lvl="1"/>
            <a:r>
              <a:rPr lang="en-US" sz="2400" dirty="0"/>
              <a:t>She’s experiencing some spotting but no pain</a:t>
            </a:r>
          </a:p>
          <a:p>
            <a:pPr lvl="1"/>
            <a:endParaRPr lang="en-US" sz="2400" dirty="0"/>
          </a:p>
          <a:p>
            <a:pPr lvl="1"/>
            <a:r>
              <a:rPr lang="en-US" sz="2400" dirty="0"/>
              <a:t>She has not been sexually active since the abortion</a:t>
            </a:r>
          </a:p>
          <a:p>
            <a:pPr lvl="1"/>
            <a:endParaRPr lang="en-US" sz="2400" dirty="0"/>
          </a:p>
          <a:p>
            <a:pPr lvl="1"/>
            <a:r>
              <a:rPr lang="en-US" sz="2400" dirty="0"/>
              <a:t>She says that it went better than she thought it would</a:t>
            </a:r>
          </a:p>
        </p:txBody>
      </p:sp>
    </p:spTree>
    <p:extLst>
      <p:ext uri="{BB962C8B-B14F-4D97-AF65-F5344CB8AC3E}">
        <p14:creationId xmlns:p14="http://schemas.microsoft.com/office/powerpoint/2010/main" val="8642773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Post-Abortion Questions</a:t>
            </a:r>
            <a:endParaRPr lang="en-US" dirty="0"/>
          </a:p>
        </p:txBody>
      </p:sp>
      <p:sp>
        <p:nvSpPr>
          <p:cNvPr id="5" name="Content Placeholder 4"/>
          <p:cNvSpPr>
            <a:spLocks noGrp="1"/>
          </p:cNvSpPr>
          <p:nvPr>
            <p:ph sz="quarter" idx="10"/>
          </p:nvPr>
        </p:nvSpPr>
        <p:spPr>
          <a:xfrm>
            <a:off x="3816625" y="1205046"/>
            <a:ext cx="7553739" cy="4438763"/>
          </a:xfrm>
        </p:spPr>
        <p:txBody>
          <a:bodyPr/>
          <a:lstStyle/>
          <a:p>
            <a:pPr marL="0" indent="0">
              <a:buNone/>
            </a:pPr>
            <a:r>
              <a:rPr lang="en-US" sz="2800" b="1" dirty="0" smtClean="0"/>
              <a:t>Should I still be bleeding?</a:t>
            </a:r>
          </a:p>
          <a:p>
            <a:endParaRPr lang="en-US" dirty="0"/>
          </a:p>
          <a:p>
            <a:r>
              <a:rPr lang="en-US" dirty="0" smtClean="0"/>
              <a:t>Medication abortion: Heavy bleeding should stop within 24-48 hours of taking misoprostol. Spotting to period like bleeding may continue for up to 4-6 weeks. </a:t>
            </a:r>
            <a:r>
              <a:rPr lang="en-US" dirty="0"/>
              <a:t>P</a:t>
            </a:r>
            <a:r>
              <a:rPr lang="en-US" dirty="0" smtClean="0"/>
              <a:t>atients should not soak more than </a:t>
            </a:r>
            <a:r>
              <a:rPr lang="en-US" dirty="0">
                <a:cs typeface="Tw Cen MT"/>
              </a:rPr>
              <a:t>two heavy pads an hour for two consecutive </a:t>
            </a:r>
            <a:r>
              <a:rPr lang="en-US" dirty="0" smtClean="0">
                <a:cs typeface="Tw Cen MT"/>
              </a:rPr>
              <a:t>hours</a:t>
            </a:r>
          </a:p>
          <a:p>
            <a:r>
              <a:rPr lang="en-US" dirty="0" smtClean="0"/>
              <a:t>Aspiration abortion: Bleeding should go from period like bleeding to light spotting or no bleeding by the end of the first week after the abortion</a:t>
            </a:r>
          </a:p>
        </p:txBody>
      </p:sp>
    </p:spTree>
    <p:extLst>
      <p:ext uri="{BB962C8B-B14F-4D97-AF65-F5344CB8AC3E}">
        <p14:creationId xmlns:p14="http://schemas.microsoft.com/office/powerpoint/2010/main" val="6998009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Post-Abortion Questions</a:t>
            </a:r>
            <a:endParaRPr lang="en-US" dirty="0"/>
          </a:p>
        </p:txBody>
      </p:sp>
      <p:sp>
        <p:nvSpPr>
          <p:cNvPr id="5" name="Content Placeholder 4"/>
          <p:cNvSpPr>
            <a:spLocks noGrp="1"/>
          </p:cNvSpPr>
          <p:nvPr>
            <p:ph sz="quarter" idx="10"/>
          </p:nvPr>
        </p:nvSpPr>
        <p:spPr/>
        <p:txBody>
          <a:bodyPr/>
          <a:lstStyle/>
          <a:p>
            <a:pPr marL="0" indent="0">
              <a:buNone/>
            </a:pPr>
            <a:r>
              <a:rPr lang="en-US" sz="2800" b="1" dirty="0" smtClean="0"/>
              <a:t>How long should I be cramping for?</a:t>
            </a:r>
          </a:p>
          <a:p>
            <a:endParaRPr lang="en-US" dirty="0"/>
          </a:p>
          <a:p>
            <a:r>
              <a:rPr lang="en-US" dirty="0" smtClean="0"/>
              <a:t>Medication abortion: Cramping usually peaks after taking misoprostol, and should be getting better within 24 hours. Persistent or worsening pain would be concerning.</a:t>
            </a:r>
          </a:p>
          <a:p>
            <a:r>
              <a:rPr lang="en-US" dirty="0" smtClean="0"/>
              <a:t>Aspiration abortion: Cramping is usually better within 24 </a:t>
            </a:r>
            <a:r>
              <a:rPr lang="en-US" dirty="0"/>
              <a:t>hours. Persistent or worsening pain would be concerning.</a:t>
            </a:r>
            <a:endParaRPr lang="en-US" dirty="0" smtClean="0"/>
          </a:p>
        </p:txBody>
      </p:sp>
    </p:spTree>
    <p:extLst>
      <p:ext uri="{BB962C8B-B14F-4D97-AF65-F5344CB8AC3E}">
        <p14:creationId xmlns:p14="http://schemas.microsoft.com/office/powerpoint/2010/main" val="8875991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Post-Abortion Questions</a:t>
            </a:r>
            <a:endParaRPr lang="en-US" dirty="0"/>
          </a:p>
        </p:txBody>
      </p:sp>
      <p:sp>
        <p:nvSpPr>
          <p:cNvPr id="5" name="Content Placeholder 4"/>
          <p:cNvSpPr>
            <a:spLocks noGrp="1"/>
          </p:cNvSpPr>
          <p:nvPr>
            <p:ph sz="quarter" idx="10"/>
          </p:nvPr>
        </p:nvSpPr>
        <p:spPr/>
        <p:txBody>
          <a:bodyPr>
            <a:normAutofit/>
          </a:bodyPr>
          <a:lstStyle/>
          <a:p>
            <a:pPr marL="0" indent="0">
              <a:buNone/>
            </a:pPr>
            <a:r>
              <a:rPr lang="en-US" sz="2800" b="1" dirty="0" smtClean="0"/>
              <a:t>I took a pregnancy test at home and it is still positive. Am I still pregnant?</a:t>
            </a:r>
            <a:endParaRPr lang="en-US" sz="2800" b="1" dirty="0"/>
          </a:p>
          <a:p>
            <a:endParaRPr lang="en-US" dirty="0"/>
          </a:p>
          <a:p>
            <a:r>
              <a:rPr lang="en-US" dirty="0"/>
              <a:t>Pregnancy tests may be positive up to </a:t>
            </a:r>
            <a:r>
              <a:rPr lang="en-US" dirty="0" smtClean="0"/>
              <a:t>4-6 </a:t>
            </a:r>
            <a:r>
              <a:rPr lang="en-US" dirty="0"/>
              <a:t>weeks after an </a:t>
            </a:r>
            <a:r>
              <a:rPr lang="en-US" dirty="0" smtClean="0"/>
              <a:t>abortion. </a:t>
            </a:r>
            <a:endParaRPr lang="en-US" dirty="0"/>
          </a:p>
          <a:p>
            <a:r>
              <a:rPr lang="en-US" dirty="0"/>
              <a:t>Other reasons for a positive urine pregnancy test</a:t>
            </a:r>
          </a:p>
          <a:p>
            <a:pPr lvl="1"/>
            <a:r>
              <a:rPr lang="en-US" dirty="0"/>
              <a:t>Ongoing pregnancy (ectopic or intrauterine)</a:t>
            </a:r>
          </a:p>
          <a:p>
            <a:pPr lvl="1"/>
            <a:r>
              <a:rPr lang="en-US" dirty="0"/>
              <a:t>Rapid repeat pregnancy</a:t>
            </a:r>
          </a:p>
          <a:p>
            <a:endParaRPr lang="en-US" dirty="0" smtClean="0"/>
          </a:p>
        </p:txBody>
      </p:sp>
    </p:spTree>
    <p:extLst>
      <p:ext uri="{BB962C8B-B14F-4D97-AF65-F5344CB8AC3E}">
        <p14:creationId xmlns:p14="http://schemas.microsoft.com/office/powerpoint/2010/main" val="14535746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3152890" cy="4601183"/>
          </a:xfrm>
        </p:spPr>
        <p:txBody>
          <a:bodyPr>
            <a:normAutofit/>
          </a:bodyPr>
          <a:lstStyle/>
          <a:p>
            <a:r>
              <a:rPr lang="en-US" dirty="0" smtClean="0"/>
              <a:t>Starting Contraception after Abortion</a:t>
            </a:r>
            <a:endParaRPr lang="en-US" dirty="0"/>
          </a:p>
        </p:txBody>
      </p:sp>
      <p:sp>
        <p:nvSpPr>
          <p:cNvPr id="3" name="Content Placeholder 2"/>
          <p:cNvSpPr>
            <a:spLocks noGrp="1"/>
          </p:cNvSpPr>
          <p:nvPr>
            <p:ph sz="quarter" idx="10"/>
          </p:nvPr>
        </p:nvSpPr>
        <p:spPr>
          <a:xfrm>
            <a:off x="3723860" y="1286257"/>
            <a:ext cx="7553739" cy="4438763"/>
          </a:xfrm>
        </p:spPr>
        <p:txBody>
          <a:bodyPr>
            <a:normAutofit/>
          </a:bodyPr>
          <a:lstStyle/>
          <a:p>
            <a:r>
              <a:rPr lang="en-US" dirty="0" smtClean="0"/>
              <a:t>Ovulation </a:t>
            </a:r>
            <a:r>
              <a:rPr lang="en-US" dirty="0"/>
              <a:t>may occur </a:t>
            </a:r>
            <a:r>
              <a:rPr lang="en-US" dirty="0" smtClean="0"/>
              <a:t>7</a:t>
            </a:r>
            <a:r>
              <a:rPr lang="en-US" dirty="0"/>
              <a:t>–10 days post</a:t>
            </a:r>
            <a:r>
              <a:rPr lang="en-US" dirty="0" smtClean="0"/>
              <a:t>-abortion</a:t>
            </a:r>
            <a:endParaRPr lang="en-US" dirty="0"/>
          </a:p>
          <a:p>
            <a:pPr lvl="1"/>
            <a:r>
              <a:rPr lang="en-US" dirty="0"/>
              <a:t>Contraception is essential </a:t>
            </a:r>
            <a:r>
              <a:rPr lang="en-US" dirty="0" smtClean="0"/>
              <a:t>to prevent another pregnancy</a:t>
            </a:r>
          </a:p>
          <a:p>
            <a:pPr lvl="1"/>
            <a:endParaRPr lang="en-US" sz="2400" dirty="0"/>
          </a:p>
          <a:p>
            <a:pPr marL="342900" lvl="1" indent="-342900">
              <a:buClr>
                <a:schemeClr val="accent2"/>
              </a:buClr>
              <a:buSzPct val="60000"/>
            </a:pPr>
            <a:r>
              <a:rPr lang="en-US" sz="2400" dirty="0"/>
              <a:t>If patient is not on birth control, recommend:</a:t>
            </a:r>
          </a:p>
          <a:p>
            <a:pPr lvl="1"/>
            <a:r>
              <a:rPr lang="en-US" dirty="0"/>
              <a:t>Insert LARC method</a:t>
            </a:r>
          </a:p>
          <a:p>
            <a:pPr lvl="1"/>
            <a:r>
              <a:rPr lang="en-US" dirty="0" err="1" smtClean="0"/>
              <a:t>Quickstart</a:t>
            </a:r>
            <a:r>
              <a:rPr lang="en-US" dirty="0" smtClean="0"/>
              <a:t> </a:t>
            </a:r>
            <a:r>
              <a:rPr lang="en-US" dirty="0"/>
              <a:t>any patient-dependent </a:t>
            </a:r>
            <a:r>
              <a:rPr lang="en-US" dirty="0" smtClean="0"/>
              <a:t>method</a:t>
            </a:r>
          </a:p>
          <a:p>
            <a:pPr lvl="1"/>
            <a:r>
              <a:rPr lang="en-US" dirty="0" smtClean="0"/>
              <a:t>Offer emergency contraception for </a:t>
            </a:r>
            <a:r>
              <a:rPr lang="en-US" dirty="0" err="1" smtClean="0"/>
              <a:t>prn</a:t>
            </a:r>
            <a:r>
              <a:rPr lang="en-US" dirty="0" smtClean="0"/>
              <a:t> use</a:t>
            </a:r>
            <a:endParaRPr lang="en-US" dirty="0"/>
          </a:p>
          <a:p>
            <a:pPr lvl="1"/>
            <a:r>
              <a:rPr lang="en-US" dirty="0" smtClean="0"/>
              <a:t>Encourage condom </a:t>
            </a:r>
            <a:r>
              <a:rPr lang="en-US" dirty="0"/>
              <a:t>use for STI risk reduction</a:t>
            </a:r>
          </a:p>
          <a:p>
            <a:pPr marL="0" lvl="1" indent="0"/>
            <a:endParaRPr lang="en-US" sz="2400" dirty="0"/>
          </a:p>
          <a:p>
            <a:endParaRPr lang="en-US" dirty="0"/>
          </a:p>
        </p:txBody>
      </p:sp>
      <p:sp>
        <p:nvSpPr>
          <p:cNvPr id="4" name="Rectangle 3"/>
          <p:cNvSpPr/>
          <p:nvPr/>
        </p:nvSpPr>
        <p:spPr>
          <a:xfrm>
            <a:off x="4078357" y="4886820"/>
            <a:ext cx="1676806" cy="307777"/>
          </a:xfrm>
          <a:prstGeom prst="rect">
            <a:avLst/>
          </a:prstGeom>
        </p:spPr>
        <p:txBody>
          <a:bodyPr wrap="none">
            <a:spAutoFit/>
          </a:bodyPr>
          <a:lstStyle/>
          <a:p>
            <a:r>
              <a:rPr lang="en-US" sz="1400" dirty="0">
                <a:latin typeface="Arial" charset="0"/>
                <a:ea typeface="Arial" charset="0"/>
                <a:cs typeface="Arial" charset="0"/>
              </a:rPr>
              <a:t>www.arhp.org/core</a:t>
            </a:r>
          </a:p>
        </p:txBody>
      </p:sp>
    </p:spTree>
    <p:extLst>
      <p:ext uri="{BB962C8B-B14F-4D97-AF65-F5344CB8AC3E}">
        <p14:creationId xmlns:p14="http://schemas.microsoft.com/office/powerpoint/2010/main" val="13409577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Emotional Responses to Abortion</a:t>
            </a:r>
            <a:endParaRPr lang="en-US" dirty="0"/>
          </a:p>
        </p:txBody>
      </p:sp>
      <p:sp>
        <p:nvSpPr>
          <p:cNvPr id="3" name="Content Placeholder 2"/>
          <p:cNvSpPr>
            <a:spLocks noGrp="1"/>
          </p:cNvSpPr>
          <p:nvPr>
            <p:ph sz="quarter" idx="10"/>
          </p:nvPr>
        </p:nvSpPr>
        <p:spPr/>
        <p:txBody>
          <a:bodyPr>
            <a:normAutofit/>
          </a:bodyPr>
          <a:lstStyle/>
          <a:p>
            <a:r>
              <a:rPr lang="en-US" dirty="0"/>
              <a:t>Pre-pregnancy mental health </a:t>
            </a:r>
            <a:r>
              <a:rPr lang="en-US" dirty="0" smtClean="0"/>
              <a:t>correlates </a:t>
            </a:r>
            <a:r>
              <a:rPr lang="en-US" dirty="0"/>
              <a:t>with post-abortion mental health, abortion-related emotions and evaluations</a:t>
            </a:r>
          </a:p>
          <a:p>
            <a:endParaRPr lang="en-US" dirty="0" smtClean="0"/>
          </a:p>
          <a:p>
            <a:r>
              <a:rPr lang="en-US" dirty="0" err="1" smtClean="0"/>
              <a:t>Turnaway</a:t>
            </a:r>
            <a:r>
              <a:rPr lang="en-US" dirty="0" smtClean="0"/>
              <a:t> Study: ~1000 women presenting within or after clinic gestational age limit, followed x 5 years</a:t>
            </a:r>
          </a:p>
          <a:p>
            <a:pPr lvl="1"/>
            <a:r>
              <a:rPr lang="en-US" dirty="0"/>
              <a:t>Community </a:t>
            </a:r>
            <a:r>
              <a:rPr lang="en-US" dirty="0" smtClean="0"/>
              <a:t>stigma &amp; lower </a:t>
            </a:r>
            <a:r>
              <a:rPr lang="en-US" dirty="0"/>
              <a:t>social support </a:t>
            </a:r>
            <a:r>
              <a:rPr lang="en-US" dirty="0" err="1" smtClean="0"/>
              <a:t>a/w</a:t>
            </a:r>
            <a:r>
              <a:rPr lang="en-US" dirty="0" smtClean="0"/>
              <a:t> negative </a:t>
            </a:r>
            <a:r>
              <a:rPr lang="en-US" dirty="0"/>
              <a:t>emotion</a:t>
            </a:r>
          </a:p>
          <a:p>
            <a:pPr lvl="1"/>
            <a:r>
              <a:rPr lang="en-US" dirty="0" smtClean="0"/>
              <a:t>Women </a:t>
            </a:r>
            <a:r>
              <a:rPr lang="en-US" dirty="0"/>
              <a:t>overall do not regret their </a:t>
            </a:r>
            <a:r>
              <a:rPr lang="en-US" dirty="0" smtClean="0"/>
              <a:t>decision</a:t>
            </a:r>
          </a:p>
          <a:p>
            <a:pPr lvl="1"/>
            <a:r>
              <a:rPr lang="en-US" dirty="0" smtClean="0"/>
              <a:t>~95</a:t>
            </a:r>
            <a:r>
              <a:rPr lang="en-US" dirty="0"/>
              <a:t>% </a:t>
            </a:r>
            <a:r>
              <a:rPr lang="en-US" dirty="0" smtClean="0"/>
              <a:t>reported the </a:t>
            </a:r>
            <a:r>
              <a:rPr lang="en-US" dirty="0"/>
              <a:t>abortion was the right decision for </a:t>
            </a:r>
            <a:r>
              <a:rPr lang="en-US" dirty="0" smtClean="0"/>
              <a:t>them</a:t>
            </a:r>
          </a:p>
        </p:txBody>
      </p:sp>
      <p:sp>
        <p:nvSpPr>
          <p:cNvPr id="4" name="TextBox 3"/>
          <p:cNvSpPr txBox="1"/>
          <p:nvPr/>
        </p:nvSpPr>
        <p:spPr>
          <a:xfrm>
            <a:off x="3819940" y="5377934"/>
            <a:ext cx="3864904" cy="307777"/>
          </a:xfrm>
          <a:prstGeom prst="rect">
            <a:avLst/>
          </a:prstGeom>
          <a:noFill/>
        </p:spPr>
        <p:txBody>
          <a:bodyPr wrap="none" rtlCol="0">
            <a:spAutoFit/>
          </a:bodyPr>
          <a:lstStyle/>
          <a:p>
            <a:r>
              <a:rPr lang="en-US" sz="1400" dirty="0">
                <a:latin typeface="Arial" charset="0"/>
                <a:ea typeface="Arial" charset="0"/>
                <a:cs typeface="Arial" charset="0"/>
              </a:rPr>
              <a:t>http://www.ansirh.org/research/turnaway-study</a:t>
            </a:r>
          </a:p>
        </p:txBody>
      </p:sp>
    </p:spTree>
    <p:extLst>
      <p:ext uri="{BB962C8B-B14F-4D97-AF65-F5344CB8AC3E}">
        <p14:creationId xmlns:p14="http://schemas.microsoft.com/office/powerpoint/2010/main" val="3644496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Abortion Patients are Disproportionately Poor and Low Income</a:t>
            </a:r>
            <a:endParaRPr lang="en-US" dirty="0"/>
          </a:p>
        </p:txBody>
      </p:sp>
      <p:pic>
        <p:nvPicPr>
          <p:cNvPr id="6" name="Picture 5"/>
          <p:cNvPicPr>
            <a:picLocks noChangeAspect="1"/>
          </p:cNvPicPr>
          <p:nvPr/>
        </p:nvPicPr>
        <p:blipFill rotWithShape="1">
          <a:blip r:embed="rId3"/>
          <a:srcRect t="34341"/>
          <a:stretch/>
        </p:blipFill>
        <p:spPr>
          <a:xfrm>
            <a:off x="3864665" y="1123837"/>
            <a:ext cx="7696200" cy="4709160"/>
          </a:xfrm>
          <a:prstGeom prst="rect">
            <a:avLst/>
          </a:prstGeom>
        </p:spPr>
      </p:pic>
    </p:spTree>
    <p:extLst>
      <p:ext uri="{BB962C8B-B14F-4D97-AF65-F5344CB8AC3E}">
        <p14:creationId xmlns:p14="http://schemas.microsoft.com/office/powerpoint/2010/main" val="12162513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Longer-term Supports</a:t>
            </a:r>
            <a:endParaRPr lang="en-US" dirty="0"/>
          </a:p>
        </p:txBody>
      </p:sp>
      <p:sp>
        <p:nvSpPr>
          <p:cNvPr id="3" name="Content Placeholder 2"/>
          <p:cNvSpPr>
            <a:spLocks noGrp="1"/>
          </p:cNvSpPr>
          <p:nvPr>
            <p:ph sz="quarter" idx="10"/>
          </p:nvPr>
        </p:nvSpPr>
        <p:spPr>
          <a:xfrm>
            <a:off x="3710608" y="2184011"/>
            <a:ext cx="7553739" cy="4438763"/>
          </a:xfrm>
        </p:spPr>
        <p:txBody>
          <a:bodyPr>
            <a:normAutofit/>
          </a:bodyPr>
          <a:lstStyle/>
          <a:p>
            <a:r>
              <a:rPr lang="en-US" dirty="0" smtClean="0"/>
              <a:t>Even if abortion was the right decision, it doesn’t mean it was an easy one…</a:t>
            </a:r>
          </a:p>
          <a:p>
            <a:pPr lvl="1"/>
            <a:r>
              <a:rPr lang="en-US" dirty="0" smtClean="0"/>
              <a:t>Stigma can make it difficult for women to talk about their experience</a:t>
            </a:r>
          </a:p>
          <a:p>
            <a:pPr lvl="5"/>
            <a:endParaRPr lang="en-US" dirty="0" smtClean="0"/>
          </a:p>
          <a:p>
            <a:r>
              <a:rPr lang="en-US" dirty="0" smtClean="0"/>
              <a:t>It is OK to ask about feelings around abortion</a:t>
            </a:r>
          </a:p>
          <a:p>
            <a:pPr lvl="4"/>
            <a:endParaRPr lang="en-US" dirty="0" smtClean="0"/>
          </a:p>
          <a:p>
            <a:r>
              <a:rPr lang="en-US" dirty="0"/>
              <a:t>O</a:t>
            </a:r>
            <a:r>
              <a:rPr lang="en-US" dirty="0" smtClean="0"/>
              <a:t>nline supports and </a:t>
            </a:r>
            <a:r>
              <a:rPr lang="en-US" dirty="0" err="1" smtClean="0"/>
              <a:t>talklines</a:t>
            </a:r>
            <a:endParaRPr lang="en-US" dirty="0" smtClean="0"/>
          </a:p>
          <a:p>
            <a:pPr lvl="1"/>
            <a:r>
              <a:rPr lang="en-US" dirty="0" smtClean="0"/>
              <a:t>Backline at </a:t>
            </a:r>
            <a:r>
              <a:rPr lang="en-US" dirty="0" smtClean="0">
                <a:hlinkClick r:id="rId3"/>
              </a:rPr>
              <a:t>www.yourbackline.org</a:t>
            </a:r>
            <a:endParaRPr lang="en-US" dirty="0" smtClean="0"/>
          </a:p>
          <a:p>
            <a:pPr lvl="1"/>
            <a:r>
              <a:rPr lang="en-US" dirty="0" smtClean="0"/>
              <a:t>Exhale at </a:t>
            </a:r>
            <a:r>
              <a:rPr lang="en-US" dirty="0" smtClean="0">
                <a:hlinkClick r:id="rId4"/>
              </a:rPr>
              <a:t>www.exhaleprovoice.org</a:t>
            </a: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8812379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7912" y="1841787"/>
            <a:ext cx="7315200" cy="3255264"/>
          </a:xfrm>
        </p:spPr>
        <p:txBody>
          <a:bodyPr/>
          <a:lstStyle/>
          <a:p>
            <a:r>
              <a:rPr lang="en-US" dirty="0"/>
              <a:t>Educational and Training </a:t>
            </a:r>
            <a:r>
              <a:rPr lang="en-US" dirty="0" smtClean="0"/>
              <a:t>Resources</a:t>
            </a:r>
            <a:endParaRPr lang="en-US" dirty="0"/>
          </a:p>
        </p:txBody>
      </p:sp>
    </p:spTree>
    <p:extLst>
      <p:ext uri="{BB962C8B-B14F-4D97-AF65-F5344CB8AC3E}">
        <p14:creationId xmlns:p14="http://schemas.microsoft.com/office/powerpoint/2010/main" val="32341434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Teaching </a:t>
            </a:r>
            <a:r>
              <a:rPr lang="en-US" dirty="0"/>
              <a:t>Resources </a:t>
            </a:r>
            <a:br>
              <a:rPr lang="en-US" dirty="0"/>
            </a:br>
            <a:r>
              <a:rPr lang="en-US" dirty="0"/>
              <a:t>for Resident </a:t>
            </a:r>
            <a:r>
              <a:rPr lang="en-US" dirty="0" smtClean="0"/>
              <a:t>and </a:t>
            </a:r>
            <a:r>
              <a:rPr lang="en-US" dirty="0"/>
              <a:t>Student Education</a:t>
            </a:r>
          </a:p>
        </p:txBody>
      </p:sp>
      <p:sp>
        <p:nvSpPr>
          <p:cNvPr id="3" name="Content Placeholder 2"/>
          <p:cNvSpPr>
            <a:spLocks noGrp="1"/>
          </p:cNvSpPr>
          <p:nvPr>
            <p:ph sz="quarter" idx="10"/>
          </p:nvPr>
        </p:nvSpPr>
        <p:spPr>
          <a:xfrm>
            <a:off x="3723860" y="1205046"/>
            <a:ext cx="7553739" cy="4438763"/>
          </a:xfrm>
        </p:spPr>
        <p:txBody>
          <a:bodyPr/>
          <a:lstStyle/>
          <a:p>
            <a:r>
              <a:rPr lang="en-US" dirty="0" smtClean="0">
                <a:hlinkClick r:id="rId3"/>
              </a:rPr>
              <a:t>www.prh.org</a:t>
            </a:r>
            <a:r>
              <a:rPr lang="en-US" dirty="0" smtClean="0"/>
              <a:t>  </a:t>
            </a:r>
            <a:r>
              <a:rPr lang="en-US" dirty="0"/>
              <a:t>Physicians' E-Learning Courses &amp; </a:t>
            </a:r>
            <a:r>
              <a:rPr lang="en-US" dirty="0" smtClean="0"/>
              <a:t>ARSHEP</a:t>
            </a:r>
            <a:endParaRPr lang="en-US" dirty="0"/>
          </a:p>
          <a:p>
            <a:r>
              <a:rPr lang="en-US" dirty="0" smtClean="0">
                <a:hlinkClick r:id="rId4"/>
              </a:rPr>
              <a:t>www.reproductiveaccess.org</a:t>
            </a:r>
            <a:r>
              <a:rPr lang="en-US" dirty="0" smtClean="0"/>
              <a:t>  </a:t>
            </a:r>
            <a:r>
              <a:rPr lang="en-US" dirty="0"/>
              <a:t>Reproductive Health Access </a:t>
            </a:r>
            <a:r>
              <a:rPr lang="en-US" dirty="0" smtClean="0"/>
              <a:t>Project</a:t>
            </a:r>
            <a:endParaRPr lang="en-US" dirty="0"/>
          </a:p>
          <a:p>
            <a:r>
              <a:rPr lang="en-US" dirty="0" smtClean="0">
                <a:hlinkClick r:id="rId5"/>
              </a:rPr>
              <a:t>www.arhp.org</a:t>
            </a:r>
            <a:r>
              <a:rPr lang="en-US" dirty="0" smtClean="0"/>
              <a:t>  Association </a:t>
            </a:r>
            <a:r>
              <a:rPr lang="en-US" dirty="0"/>
              <a:t>for Reproductive Health </a:t>
            </a:r>
            <a:r>
              <a:rPr lang="en-US" dirty="0" smtClean="0"/>
              <a:t>Professionals</a:t>
            </a:r>
            <a:endParaRPr lang="en-US" dirty="0"/>
          </a:p>
          <a:p>
            <a:r>
              <a:rPr lang="en-US" dirty="0" smtClean="0">
                <a:hlinkClick r:id="rId6"/>
              </a:rPr>
              <a:t>www.prochoice.org</a:t>
            </a:r>
            <a:r>
              <a:rPr lang="en-US" dirty="0" smtClean="0"/>
              <a:t>  </a:t>
            </a:r>
            <a:r>
              <a:rPr lang="en-US" dirty="0"/>
              <a:t>National Abortion </a:t>
            </a:r>
            <a:r>
              <a:rPr lang="en-US" dirty="0" smtClean="0"/>
              <a:t>Federation</a:t>
            </a:r>
            <a:endParaRPr lang="en-US" dirty="0"/>
          </a:p>
        </p:txBody>
      </p:sp>
    </p:spTree>
    <p:extLst>
      <p:ext uri="{BB962C8B-B14F-4D97-AF65-F5344CB8AC3E}">
        <p14:creationId xmlns:p14="http://schemas.microsoft.com/office/powerpoint/2010/main" val="2472580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Training to Provide Abortion</a:t>
            </a:r>
          </a:p>
        </p:txBody>
      </p:sp>
      <p:sp>
        <p:nvSpPr>
          <p:cNvPr id="3" name="Content Placeholder 2"/>
          <p:cNvSpPr>
            <a:spLocks noGrp="1"/>
          </p:cNvSpPr>
          <p:nvPr>
            <p:ph sz="quarter" idx="10"/>
          </p:nvPr>
        </p:nvSpPr>
        <p:spPr>
          <a:xfrm>
            <a:off x="3617843" y="1468394"/>
            <a:ext cx="4638263" cy="4438763"/>
          </a:xfrm>
        </p:spPr>
        <p:txBody>
          <a:bodyPr/>
          <a:lstStyle/>
          <a:p>
            <a:r>
              <a:rPr lang="en-US" dirty="0"/>
              <a:t>TEACH</a:t>
            </a:r>
          </a:p>
          <a:p>
            <a:pPr lvl="1"/>
            <a:r>
              <a:rPr lang="en-US" dirty="0"/>
              <a:t>Training in early abortion for primary care providers</a:t>
            </a:r>
          </a:p>
          <a:p>
            <a:pPr lvl="1"/>
            <a:r>
              <a:rPr lang="en-US" dirty="0">
                <a:hlinkClick r:id="rId3"/>
              </a:rPr>
              <a:t>http://www.teachtraining.org/training-tools/early-abortion-training-workbook</a:t>
            </a:r>
            <a:r>
              <a:rPr lang="en-US" dirty="0" smtClean="0">
                <a:hlinkClick r:id="rId3"/>
              </a:rPr>
              <a:t>/</a:t>
            </a:r>
            <a:r>
              <a:rPr lang="en-US" dirty="0" smtClean="0"/>
              <a:t> </a:t>
            </a:r>
            <a:endParaRPr lang="en-US" dirty="0"/>
          </a:p>
          <a:p>
            <a:pPr lvl="1"/>
            <a:r>
              <a:rPr lang="en-US" dirty="0">
                <a:hlinkClick r:id="rId4"/>
              </a:rPr>
              <a:t>http://www.teachtraining.org/advocacy/what-you-can-do</a:t>
            </a:r>
            <a:r>
              <a:rPr lang="en-US" dirty="0" smtClean="0">
                <a:hlinkClick r:id="rId4"/>
              </a:rPr>
              <a:t>/</a:t>
            </a:r>
            <a:r>
              <a:rPr lang="en-US" dirty="0" smtClean="0"/>
              <a:t>  </a:t>
            </a:r>
            <a:endParaRPr lang="en-US" dirty="0"/>
          </a:p>
          <a:p>
            <a:r>
              <a:rPr lang="en-US" dirty="0"/>
              <a:t>Center for Reproductive Health Education in Family Medicine (RHEDI)</a:t>
            </a:r>
          </a:p>
          <a:p>
            <a:pPr lvl="1"/>
            <a:r>
              <a:rPr lang="en-US" dirty="0"/>
              <a:t>Grants to residency programs to create opt-out training</a:t>
            </a:r>
          </a:p>
          <a:p>
            <a:pPr lvl="1"/>
            <a:r>
              <a:rPr lang="en-US" dirty="0" smtClean="0">
                <a:hlinkClick r:id="rId5"/>
              </a:rPr>
              <a:t>www.rhedi.org</a:t>
            </a:r>
            <a:r>
              <a:rPr lang="en-US" dirty="0" smtClean="0"/>
              <a:t> </a:t>
            </a:r>
            <a:endParaRPr lang="en-US" dirty="0"/>
          </a:p>
          <a:p>
            <a:endParaRPr lang="en-US" dirty="0"/>
          </a:p>
        </p:txBody>
      </p:sp>
      <p:pic>
        <p:nvPicPr>
          <p:cNvPr id="4" name="Picture 2" descr="P1000410"/>
          <p:cNvPicPr>
            <a:picLocks noChangeAspect="1" noChangeArrowheads="1"/>
          </p:cNvPicPr>
          <p:nvPr/>
        </p:nvPicPr>
        <p:blipFill>
          <a:blip r:embed="rId6"/>
          <a:srcRect/>
          <a:stretch>
            <a:fillRect/>
          </a:stretch>
        </p:blipFill>
        <p:spPr bwMode="auto">
          <a:xfrm>
            <a:off x="8375375" y="2236702"/>
            <a:ext cx="3167269" cy="2375452"/>
          </a:xfrm>
          <a:prstGeom prst="rect">
            <a:avLst/>
          </a:prstGeom>
          <a:noFill/>
          <a:ln w="9525">
            <a:noFill/>
            <a:miter lim="800000"/>
            <a:headEnd/>
            <a:tailEnd/>
          </a:ln>
        </p:spPr>
      </p:pic>
    </p:spTree>
    <p:extLst>
      <p:ext uri="{BB962C8B-B14F-4D97-AF65-F5344CB8AC3E}">
        <p14:creationId xmlns:p14="http://schemas.microsoft.com/office/powerpoint/2010/main" val="35366088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2"/>
          <p:cNvSpPr>
            <a:spLocks noGrp="1" noRot="1" noChangeArrowheads="1"/>
          </p:cNvSpPr>
          <p:nvPr>
            <p:ph type="title"/>
          </p:nvPr>
        </p:nvSpPr>
        <p:spPr/>
        <p:txBody>
          <a:bodyPr>
            <a:normAutofit/>
          </a:bodyPr>
          <a:lstStyle/>
          <a:p>
            <a:r>
              <a:rPr lang="en-US" dirty="0" smtClean="0"/>
              <a:t>Abortion Funding, Referrals, &amp; Stigma Resources</a:t>
            </a:r>
          </a:p>
        </p:txBody>
      </p:sp>
      <p:sp>
        <p:nvSpPr>
          <p:cNvPr id="97282" name="Rectangle 3"/>
          <p:cNvSpPr>
            <a:spLocks noGrp="1" noChangeArrowheads="1"/>
          </p:cNvSpPr>
          <p:nvPr>
            <p:ph sz="quarter" idx="10"/>
          </p:nvPr>
        </p:nvSpPr>
        <p:spPr/>
        <p:txBody>
          <a:bodyPr>
            <a:normAutofit fontScale="92500" lnSpcReduction="10000"/>
          </a:bodyPr>
          <a:lstStyle/>
          <a:p>
            <a:r>
              <a:rPr lang="en-US" sz="2000" dirty="0"/>
              <a:t>National Network of Abortion Funds:  </a:t>
            </a:r>
            <a:r>
              <a:rPr lang="en-US" sz="2000" dirty="0">
                <a:hlinkClick r:id="rId3"/>
              </a:rPr>
              <a:t>www.nnaf.org</a:t>
            </a:r>
            <a:r>
              <a:rPr lang="en-US" sz="2000" dirty="0"/>
              <a:t> </a:t>
            </a:r>
          </a:p>
          <a:p>
            <a:r>
              <a:rPr lang="en-US" sz="2000" dirty="0"/>
              <a:t>National Abortion Federation:  </a:t>
            </a:r>
            <a:r>
              <a:rPr lang="en-US" sz="2000" dirty="0">
                <a:hlinkClick r:id="rId4"/>
              </a:rPr>
              <a:t>www.prochoice.org</a:t>
            </a:r>
            <a:endParaRPr lang="en-US" sz="2000" dirty="0"/>
          </a:p>
          <a:p>
            <a:pPr lvl="1"/>
            <a:r>
              <a:rPr lang="en-US" dirty="0" smtClean="0"/>
              <a:t>Information and Funding Assistance: 800-772-9100</a:t>
            </a:r>
          </a:p>
          <a:p>
            <a:pPr lvl="1"/>
            <a:r>
              <a:rPr lang="en-US" dirty="0" smtClean="0"/>
              <a:t>Clinic Referrals: 877-257-0012 </a:t>
            </a:r>
          </a:p>
          <a:p>
            <a:r>
              <a:rPr lang="en-US" sz="2000" dirty="0"/>
              <a:t>Provide:  </a:t>
            </a:r>
            <a:r>
              <a:rPr lang="en-US" sz="2000" dirty="0">
                <a:hlinkClick r:id="rId5"/>
              </a:rPr>
              <a:t>http://provideaccess.org/</a:t>
            </a:r>
            <a:r>
              <a:rPr lang="en-US" sz="2000" dirty="0"/>
              <a:t> </a:t>
            </a:r>
          </a:p>
          <a:p>
            <a:r>
              <a:rPr lang="en-US" sz="2000" dirty="0"/>
              <a:t>Abortion Care Network:  </a:t>
            </a:r>
            <a:r>
              <a:rPr lang="en-US" sz="2000" dirty="0">
                <a:hlinkClick r:id="rId6"/>
              </a:rPr>
              <a:t>www.abortioncarenetwork.org</a:t>
            </a:r>
            <a:endParaRPr lang="en-US" sz="2000" dirty="0"/>
          </a:p>
          <a:p>
            <a:r>
              <a:rPr lang="en-US" sz="2000" dirty="0"/>
              <a:t>Sea Change:  </a:t>
            </a:r>
            <a:r>
              <a:rPr lang="en-US" sz="2000" dirty="0">
                <a:hlinkClick r:id="rId7"/>
              </a:rPr>
              <a:t>http://seachangeprogram.org/</a:t>
            </a:r>
            <a:r>
              <a:rPr lang="en-US" sz="2000" dirty="0"/>
              <a:t> </a:t>
            </a:r>
          </a:p>
          <a:p>
            <a:pPr lvl="1"/>
            <a:r>
              <a:rPr lang="en-US" dirty="0" smtClean="0"/>
              <a:t>Transforming the culture of stigma around abortion</a:t>
            </a:r>
          </a:p>
          <a:p>
            <a:r>
              <a:rPr lang="en-US" sz="2000" dirty="0"/>
              <a:t>1 in 3 Campaign:  </a:t>
            </a:r>
            <a:r>
              <a:rPr lang="en-US" sz="2000" dirty="0">
                <a:hlinkClick r:id="rId8"/>
              </a:rPr>
              <a:t>http://www.1in3campaign.org/</a:t>
            </a:r>
            <a:r>
              <a:rPr lang="en-US" sz="2000" dirty="0"/>
              <a:t> </a:t>
            </a:r>
          </a:p>
          <a:p>
            <a:pPr lvl="1"/>
            <a:r>
              <a:rPr lang="en-US" dirty="0" smtClean="0"/>
              <a:t>Sharing abortion stories</a:t>
            </a:r>
          </a:p>
          <a:p>
            <a:r>
              <a:rPr lang="en-US" sz="2000" dirty="0"/>
              <a:t>Exhale: Post Abortion Resources:  </a:t>
            </a:r>
            <a:r>
              <a:rPr lang="en-US" sz="2000" dirty="0">
                <a:hlinkClick r:id="rId9"/>
              </a:rPr>
              <a:t>www.4exhale.org</a:t>
            </a:r>
            <a:r>
              <a:rPr lang="en-US" sz="2000" dirty="0"/>
              <a:t> </a:t>
            </a:r>
          </a:p>
          <a:p>
            <a:pPr lvl="1"/>
            <a:r>
              <a:rPr lang="en-US" dirty="0" smtClean="0"/>
              <a:t>Post-abortion Support Hotline: 866-4 EXHALE</a:t>
            </a:r>
            <a:endParaRPr lang="en-US" dirty="0" smtClean="0">
              <a:hlinkClick r:id="rId7"/>
            </a:endParaRPr>
          </a:p>
        </p:txBody>
      </p:sp>
    </p:spTree>
    <p:extLst>
      <p:ext uri="{BB962C8B-B14F-4D97-AF65-F5344CB8AC3E}">
        <p14:creationId xmlns:p14="http://schemas.microsoft.com/office/powerpoint/2010/main" val="26865874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Religious and Reproductive Justice Resources</a:t>
            </a:r>
            <a:endParaRPr lang="en-US" dirty="0"/>
          </a:p>
        </p:txBody>
      </p:sp>
      <p:sp>
        <p:nvSpPr>
          <p:cNvPr id="5" name="Content Placeholder 4"/>
          <p:cNvSpPr>
            <a:spLocks noGrp="1"/>
          </p:cNvSpPr>
          <p:nvPr>
            <p:ph sz="quarter" idx="10"/>
          </p:nvPr>
        </p:nvSpPr>
        <p:spPr/>
        <p:txBody>
          <a:bodyPr>
            <a:normAutofit fontScale="92500" lnSpcReduction="10000"/>
          </a:bodyPr>
          <a:lstStyle/>
          <a:p>
            <a:r>
              <a:rPr lang="en-US" sz="2000" dirty="0"/>
              <a:t>Religious Coalition for Reproductive Choice:  </a:t>
            </a:r>
            <a:r>
              <a:rPr lang="en-US" sz="2000" dirty="0">
                <a:hlinkClick r:id="rId3"/>
              </a:rPr>
              <a:t>http://rcrc.org/</a:t>
            </a:r>
            <a:r>
              <a:rPr lang="en-US" sz="2000" dirty="0"/>
              <a:t> </a:t>
            </a:r>
          </a:p>
          <a:p>
            <a:r>
              <a:rPr lang="en-US" sz="2000" dirty="0"/>
              <a:t>Catholics for Choice:  </a:t>
            </a:r>
            <a:r>
              <a:rPr lang="en-US" sz="2000" dirty="0">
                <a:hlinkClick r:id="rId4"/>
              </a:rPr>
              <a:t>http://www.catholicsforchoice.org/</a:t>
            </a:r>
            <a:r>
              <a:rPr lang="en-US" sz="2000" dirty="0"/>
              <a:t> </a:t>
            </a:r>
          </a:p>
          <a:p>
            <a:r>
              <a:rPr lang="en-US" sz="2000" dirty="0"/>
              <a:t>All Above All Coalition:  </a:t>
            </a:r>
            <a:r>
              <a:rPr lang="en-US" sz="2000" dirty="0">
                <a:hlinkClick r:id="rId5"/>
              </a:rPr>
              <a:t>http://allaboveall.org/</a:t>
            </a:r>
            <a:r>
              <a:rPr lang="en-US" sz="2000" dirty="0"/>
              <a:t> </a:t>
            </a:r>
          </a:p>
          <a:p>
            <a:pPr lvl="1"/>
            <a:r>
              <a:rPr lang="en-US" dirty="0" smtClean="0"/>
              <a:t>United for Abortion Coverage</a:t>
            </a:r>
            <a:endParaRPr lang="en-US" dirty="0"/>
          </a:p>
          <a:p>
            <a:r>
              <a:rPr lang="en-US" sz="2000" dirty="0"/>
              <a:t>Sister Song:  </a:t>
            </a:r>
            <a:r>
              <a:rPr lang="en-US" sz="2000" dirty="0">
                <a:hlinkClick r:id="rId6"/>
              </a:rPr>
              <a:t>http://sistersong.net/</a:t>
            </a:r>
            <a:r>
              <a:rPr lang="en-US" sz="2000" dirty="0"/>
              <a:t> </a:t>
            </a:r>
          </a:p>
          <a:p>
            <a:pPr lvl="1"/>
            <a:r>
              <a:rPr lang="en-US" dirty="0" smtClean="0"/>
              <a:t>Women of Color Reproductive Justice Collective</a:t>
            </a:r>
            <a:endParaRPr lang="en-US" dirty="0"/>
          </a:p>
          <a:p>
            <a:r>
              <a:rPr lang="en-US" sz="2000" dirty="0"/>
              <a:t>Social Workers for Reproductive Justice:  </a:t>
            </a:r>
            <a:r>
              <a:rPr lang="en-US" sz="2000" dirty="0">
                <a:hlinkClick r:id="rId7"/>
              </a:rPr>
              <a:t>http://swrj.org/</a:t>
            </a:r>
            <a:r>
              <a:rPr lang="en-US" sz="2000" dirty="0"/>
              <a:t> </a:t>
            </a:r>
          </a:p>
          <a:p>
            <a:r>
              <a:rPr lang="en-US" sz="2000" dirty="0"/>
              <a:t>If When How: </a:t>
            </a:r>
            <a:r>
              <a:rPr lang="en-US" sz="2000" dirty="0">
                <a:hlinkClick r:id="rId8"/>
              </a:rPr>
              <a:t>http://www.ifwhenhow.org/</a:t>
            </a:r>
            <a:endParaRPr lang="en-US" sz="2000" dirty="0"/>
          </a:p>
          <a:p>
            <a:pPr lvl="1"/>
            <a:r>
              <a:rPr lang="en-US" dirty="0" smtClean="0"/>
              <a:t>Lawyering for Reproductive Justice</a:t>
            </a:r>
          </a:p>
          <a:p>
            <a:r>
              <a:rPr lang="en-US" sz="2000" dirty="0"/>
              <a:t>National Latina Institute for Reproductive Health:  </a:t>
            </a:r>
            <a:r>
              <a:rPr lang="en-US" sz="2000" dirty="0">
                <a:hlinkClick r:id="rId9"/>
              </a:rPr>
              <a:t>http://www.latinainstitute.org/en</a:t>
            </a:r>
            <a:r>
              <a:rPr lang="en-US" sz="2000" dirty="0"/>
              <a:t> </a:t>
            </a:r>
          </a:p>
          <a:p>
            <a:r>
              <a:rPr lang="en-US" sz="2000" dirty="0"/>
              <a:t>National Asian Pacific American Women’s Forum: </a:t>
            </a:r>
            <a:r>
              <a:rPr lang="en-US" sz="2000" dirty="0">
                <a:hlinkClick r:id="rId10"/>
              </a:rPr>
              <a:t>https://napawf.org/</a:t>
            </a:r>
            <a:r>
              <a:rPr lang="en-US" sz="2000" dirty="0"/>
              <a:t> </a:t>
            </a:r>
          </a:p>
        </p:txBody>
      </p:sp>
    </p:spTree>
    <p:extLst>
      <p:ext uri="{BB962C8B-B14F-4D97-AF65-F5344CB8AC3E}">
        <p14:creationId xmlns:p14="http://schemas.microsoft.com/office/powerpoint/2010/main" val="2164339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Majority </a:t>
            </a:r>
            <a:r>
              <a:rPr lang="en-US" dirty="0"/>
              <a:t>of Abortion </a:t>
            </a:r>
            <a:r>
              <a:rPr lang="en-US" dirty="0" smtClean="0"/>
              <a:t>Patients are </a:t>
            </a:r>
            <a:r>
              <a:rPr lang="en-US" dirty="0"/>
              <a:t>Young </a:t>
            </a:r>
            <a:r>
              <a:rPr lang="en-US" dirty="0" smtClean="0"/>
              <a:t>Adults</a:t>
            </a:r>
            <a:endParaRPr lang="en-US"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816572512"/>
              </p:ext>
            </p:extLst>
          </p:nvPr>
        </p:nvGraphicFramePr>
        <p:xfrm>
          <a:off x="3733800" y="1769166"/>
          <a:ext cx="7772400" cy="42672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descr="earlier abortion.png"/>
          <p:cNvPicPr>
            <a:picLocks noChangeAspect="1"/>
          </p:cNvPicPr>
          <p:nvPr/>
        </p:nvPicPr>
        <p:blipFill rotWithShape="1">
          <a:blip r:embed="rId4" cstate="print">
            <a:extLst>
              <a:ext uri="{28A0092B-C50C-407E-A947-70E740481C1C}">
                <a14:useLocalDpi xmlns:a14="http://schemas.microsoft.com/office/drawing/2010/main" val="0"/>
              </a:ext>
            </a:extLst>
          </a:blip>
          <a:srcRect t="-1" r="62515" b="93334"/>
          <a:stretch/>
        </p:blipFill>
        <p:spPr>
          <a:xfrm>
            <a:off x="9256776" y="6180152"/>
            <a:ext cx="2249424" cy="320040"/>
          </a:xfrm>
          <a:prstGeom prst="rect">
            <a:avLst/>
          </a:prstGeom>
        </p:spPr>
      </p:pic>
    </p:spTree>
    <p:extLst>
      <p:ext uri="{BB962C8B-B14F-4D97-AF65-F5344CB8AC3E}">
        <p14:creationId xmlns:p14="http://schemas.microsoft.com/office/powerpoint/2010/main" val="4293894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3162" y="1150342"/>
            <a:ext cx="3113133" cy="4601183"/>
          </a:xfrm>
        </p:spPr>
        <p:txBody>
          <a:bodyPr>
            <a:noAutofit/>
          </a:bodyPr>
          <a:lstStyle/>
          <a:p>
            <a:r>
              <a:rPr lang="en-US" smtClean="0"/>
              <a:t>More Abortions </a:t>
            </a:r>
            <a:r>
              <a:rPr lang="en-US" dirty="0" smtClean="0"/>
              <a:t>Are Occurring </a:t>
            </a:r>
            <a:br>
              <a:rPr lang="en-US" dirty="0" smtClean="0"/>
            </a:br>
            <a:r>
              <a:rPr lang="en-US" dirty="0" smtClean="0"/>
              <a:t>in Very Early Pregnancy</a:t>
            </a:r>
            <a:endParaRPr lang="en-US" dirty="0"/>
          </a:p>
        </p:txBody>
      </p:sp>
      <p:pic>
        <p:nvPicPr>
          <p:cNvPr id="5" name="Content Placeholder 4" descr="earlier abortion.png"/>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tretch/>
        </p:blipFill>
        <p:spPr>
          <a:xfrm>
            <a:off x="3594603" y="901148"/>
            <a:ext cx="8113691" cy="4958367"/>
          </a:xfrm>
        </p:spPr>
      </p:pic>
      <p:pic>
        <p:nvPicPr>
          <p:cNvPr id="6" name="Picture 5" descr="earlier abortion.png"/>
          <p:cNvPicPr>
            <a:picLocks noChangeAspect="1"/>
          </p:cNvPicPr>
          <p:nvPr/>
        </p:nvPicPr>
        <p:blipFill rotWithShape="1">
          <a:blip r:embed="rId4" cstate="print">
            <a:extLst>
              <a:ext uri="{28A0092B-C50C-407E-A947-70E740481C1C}">
                <a14:useLocalDpi xmlns:a14="http://schemas.microsoft.com/office/drawing/2010/main" val="0"/>
              </a:ext>
            </a:extLst>
          </a:blip>
          <a:srcRect t="-1" r="62515" b="93334"/>
          <a:stretch/>
        </p:blipFill>
        <p:spPr>
          <a:xfrm>
            <a:off x="9458870" y="5945654"/>
            <a:ext cx="2249424" cy="320040"/>
          </a:xfrm>
          <a:prstGeom prst="rect">
            <a:avLst/>
          </a:prstGeom>
        </p:spPr>
      </p:pic>
    </p:spTree>
    <p:extLst>
      <p:ext uri="{BB962C8B-B14F-4D97-AF65-F5344CB8AC3E}">
        <p14:creationId xmlns:p14="http://schemas.microsoft.com/office/powerpoint/2010/main" val="1935240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Case: Zoe</a:t>
            </a:r>
            <a:endParaRPr lang="en-US" dirty="0"/>
          </a:p>
        </p:txBody>
      </p:sp>
      <p:sp>
        <p:nvSpPr>
          <p:cNvPr id="5" name="Content Placeholder 4"/>
          <p:cNvSpPr>
            <a:spLocks noGrp="1"/>
          </p:cNvSpPr>
          <p:nvPr>
            <p:ph sz="quarter" idx="10"/>
          </p:nvPr>
        </p:nvSpPr>
        <p:spPr/>
        <p:txBody>
          <a:bodyPr/>
          <a:lstStyle/>
          <a:p>
            <a:r>
              <a:rPr lang="en-US" dirty="0" smtClean="0"/>
              <a:t>16 year old high school sophomore, doing well in school, plans to go to college</a:t>
            </a:r>
          </a:p>
          <a:p>
            <a:endParaRPr lang="en-US" dirty="0" smtClean="0"/>
          </a:p>
          <a:p>
            <a:r>
              <a:rPr lang="en-US" dirty="0" smtClean="0"/>
              <a:t>One male partner for last few months</a:t>
            </a:r>
            <a:endParaRPr lang="en-US" dirty="0"/>
          </a:p>
          <a:p>
            <a:pPr lvl="1"/>
            <a:r>
              <a:rPr lang="en-US" dirty="0"/>
              <a:t>U</a:t>
            </a:r>
            <a:r>
              <a:rPr lang="en-US" dirty="0" smtClean="0"/>
              <a:t>ses </a:t>
            </a:r>
            <a:r>
              <a:rPr lang="en-US" dirty="0"/>
              <a:t>condoms “100%” of the </a:t>
            </a:r>
            <a:r>
              <a:rPr lang="en-US" dirty="0" smtClean="0"/>
              <a:t>time  </a:t>
            </a:r>
          </a:p>
          <a:p>
            <a:endParaRPr lang="en-US" dirty="0" smtClean="0"/>
          </a:p>
          <a:p>
            <a:r>
              <a:rPr lang="en-US" dirty="0" smtClean="0"/>
              <a:t>Missed her period and has </a:t>
            </a:r>
            <a:r>
              <a:rPr lang="en-US" dirty="0"/>
              <a:t>some breast </a:t>
            </a:r>
            <a:r>
              <a:rPr lang="en-US" dirty="0" smtClean="0"/>
              <a:t>tenderness </a:t>
            </a:r>
          </a:p>
          <a:p>
            <a:endParaRPr lang="en-US" dirty="0" smtClean="0"/>
          </a:p>
          <a:p>
            <a:r>
              <a:rPr lang="en-US" dirty="0" smtClean="0"/>
              <a:t>She already took a home pregnancy test…which was positive</a:t>
            </a:r>
          </a:p>
        </p:txBody>
      </p:sp>
    </p:spTree>
    <p:extLst>
      <p:ext uri="{BB962C8B-B14F-4D97-AF65-F5344CB8AC3E}">
        <p14:creationId xmlns:p14="http://schemas.microsoft.com/office/powerpoint/2010/main" val="3917583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Case: Zoe</a:t>
            </a:r>
            <a:endParaRPr lang="en-US" dirty="0"/>
          </a:p>
        </p:txBody>
      </p:sp>
      <p:sp>
        <p:nvSpPr>
          <p:cNvPr id="5" name="Content Placeholder 4"/>
          <p:cNvSpPr>
            <a:spLocks noGrp="1"/>
          </p:cNvSpPr>
          <p:nvPr>
            <p:ph sz="quarter" idx="10"/>
          </p:nvPr>
        </p:nvSpPr>
        <p:spPr/>
        <p:txBody>
          <a:bodyPr>
            <a:normAutofit lnSpcReduction="10000"/>
          </a:bodyPr>
          <a:lstStyle/>
          <a:p>
            <a:r>
              <a:rPr lang="en-US" dirty="0"/>
              <a:t>The urine pregnancy test in clinic is positive</a:t>
            </a:r>
          </a:p>
          <a:p>
            <a:endParaRPr lang="en-US" dirty="0" smtClean="0"/>
          </a:p>
          <a:p>
            <a:r>
              <a:rPr lang="en-US" dirty="0"/>
              <a:t>Y</a:t>
            </a:r>
            <a:r>
              <a:rPr lang="en-US" dirty="0" smtClean="0"/>
              <a:t>ou provide Zoe her pregnancy options, including</a:t>
            </a:r>
          </a:p>
          <a:p>
            <a:pPr lvl="1"/>
            <a:r>
              <a:rPr lang="en-US" dirty="0" smtClean="0"/>
              <a:t>Continuing the pregnancy and parenting</a:t>
            </a:r>
          </a:p>
          <a:p>
            <a:pPr lvl="1"/>
            <a:r>
              <a:rPr lang="en-US" dirty="0" smtClean="0"/>
              <a:t>Continuing the pregnancy and making an adoption plan</a:t>
            </a:r>
          </a:p>
          <a:p>
            <a:pPr lvl="1"/>
            <a:r>
              <a:rPr lang="en-US" dirty="0" smtClean="0"/>
              <a:t>Having an abortion </a:t>
            </a:r>
          </a:p>
          <a:p>
            <a:pPr lvl="3"/>
            <a:endParaRPr lang="en-US" dirty="0"/>
          </a:p>
          <a:p>
            <a:r>
              <a:rPr lang="en-US" dirty="0" smtClean="0"/>
              <a:t>Zoe is certain about her decision to have an abortion </a:t>
            </a:r>
          </a:p>
          <a:p>
            <a:pPr lvl="1"/>
            <a:r>
              <a:rPr lang="en-US" dirty="0"/>
              <a:t>B</a:t>
            </a:r>
            <a:r>
              <a:rPr lang="en-US" dirty="0" smtClean="0"/>
              <a:t>oyfriend and mother are supportive</a:t>
            </a:r>
          </a:p>
          <a:p>
            <a:pPr marL="457200" lvl="1" indent="0">
              <a:buNone/>
            </a:pPr>
            <a:endParaRPr lang="en-US" dirty="0" smtClean="0"/>
          </a:p>
          <a:p>
            <a:r>
              <a:rPr lang="en-US" dirty="0" smtClean="0"/>
              <a:t>Zoe </a:t>
            </a:r>
            <a:r>
              <a:rPr lang="en-US" dirty="0"/>
              <a:t>wants more information about her abortion </a:t>
            </a:r>
            <a:r>
              <a:rPr lang="en-US" dirty="0" smtClean="0"/>
              <a:t>options</a:t>
            </a:r>
            <a:endParaRPr lang="en-US" dirty="0"/>
          </a:p>
        </p:txBody>
      </p:sp>
    </p:spTree>
    <p:extLst>
      <p:ext uri="{BB962C8B-B14F-4D97-AF65-F5344CB8AC3E}">
        <p14:creationId xmlns:p14="http://schemas.microsoft.com/office/powerpoint/2010/main" val="1870403917"/>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Physicians Color Palette">
      <a:dk1>
        <a:srgbClr val="000000"/>
      </a:dk1>
      <a:lt1>
        <a:srgbClr val="FFFFFF"/>
      </a:lt1>
      <a:dk2>
        <a:srgbClr val="545454"/>
      </a:dk2>
      <a:lt2>
        <a:srgbClr val="BFBFBF"/>
      </a:lt2>
      <a:accent1>
        <a:srgbClr val="007FC4"/>
      </a:accent1>
      <a:accent2>
        <a:srgbClr val="FF6D88"/>
      </a:accent2>
      <a:accent3>
        <a:srgbClr val="3C4676"/>
      </a:accent3>
      <a:accent4>
        <a:srgbClr val="E84D69"/>
      </a:accent4>
      <a:accent5>
        <a:srgbClr val="89D6F7"/>
      </a:accent5>
      <a:accent6>
        <a:srgbClr val="F79992"/>
      </a:accent6>
      <a:hlink>
        <a:srgbClr val="007FC4"/>
      </a:hlink>
      <a:folHlink>
        <a:srgbClr val="8CABD9"/>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PRH - General Presentation Template" id="{B7D2FE11-07B8-BF43-8F18-A536AB0629FF}" vid="{64858E48-02BE-AC4A-BF56-F424012586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PRH - General Presentation Template copy</Template>
  <TotalTime>1035</TotalTime>
  <Words>8589</Words>
  <Application>Microsoft Macintosh PowerPoint</Application>
  <PresentationFormat>Widescreen</PresentationFormat>
  <Paragraphs>813</Paragraphs>
  <Slides>55</Slides>
  <Notes>52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55</vt:i4>
      </vt:variant>
    </vt:vector>
  </HeadingPairs>
  <TitlesOfParts>
    <vt:vector size="69" baseType="lpstr">
      <vt:lpstr>Adobe Garamond Pro</vt:lpstr>
      <vt:lpstr>Arial</vt:lpstr>
      <vt:lpstr>Calibri</vt:lpstr>
      <vt:lpstr>Corbel</vt:lpstr>
      <vt:lpstr>Franklin Gothic Book</vt:lpstr>
      <vt:lpstr>Futura Lt BT</vt:lpstr>
      <vt:lpstr>MS PGothic</vt:lpstr>
      <vt:lpstr>ＭＳ Ｐゴシック</vt:lpstr>
      <vt:lpstr>PalatinoLinotype-Bold</vt:lpstr>
      <vt:lpstr>Times New Roman</vt:lpstr>
      <vt:lpstr>Tw Cen MT</vt:lpstr>
      <vt:lpstr>Wingdings 2</vt:lpstr>
      <vt:lpstr>Yu Gothic</vt:lpstr>
      <vt:lpstr>Frame</vt:lpstr>
      <vt:lpstr>Abortion and the Adolescent Patient</vt:lpstr>
      <vt:lpstr>Objectives</vt:lpstr>
      <vt:lpstr>Be Prepared to Manage Pregnancy Test Results</vt:lpstr>
      <vt:lpstr>U.S. Abortion Patients</vt:lpstr>
      <vt:lpstr>Abortion Patients are Disproportionately Poor and Low Income</vt:lpstr>
      <vt:lpstr>Majority of Abortion Patients are Young Adults</vt:lpstr>
      <vt:lpstr>More Abortions Are Occurring  in Very Early Pregnancy</vt:lpstr>
      <vt:lpstr>Case: Zoe</vt:lpstr>
      <vt:lpstr>Case: Zoe</vt:lpstr>
      <vt:lpstr>Your Role as a Referring Provider</vt:lpstr>
      <vt:lpstr>Making a Warm Referral</vt:lpstr>
      <vt:lpstr>Barriers for Adolescents and Young Adults</vt:lpstr>
      <vt:lpstr>Mandatory Parental Involvement Laws</vt:lpstr>
      <vt:lpstr>Young People Already Involve  Parents in Abortion Decisions</vt:lpstr>
      <vt:lpstr>Judicial Bypass</vt:lpstr>
      <vt:lpstr>Exceptions</vt:lpstr>
      <vt:lpstr>PowerPoint Presentation</vt:lpstr>
      <vt:lpstr>Confidentiality is Key</vt:lpstr>
      <vt:lpstr>Counseling Patients on Financial Resources</vt:lpstr>
      <vt:lpstr>A Word on Crisis Pregnancy Centers</vt:lpstr>
      <vt:lpstr>Medication and Aspiration Abortion</vt:lpstr>
      <vt:lpstr>Case: Zoe</vt:lpstr>
      <vt:lpstr>Describing Medication Abortion</vt:lpstr>
      <vt:lpstr>Medication Abortion Regimen</vt:lpstr>
      <vt:lpstr>PowerPoint Presentation</vt:lpstr>
      <vt:lpstr>State Laws Targeting Medication Abortion</vt:lpstr>
      <vt:lpstr>Describing Aspiration Abortion</vt:lpstr>
      <vt:lpstr>Dilation and Suction Devices</vt:lpstr>
      <vt:lpstr>Suction Devices</vt:lpstr>
      <vt:lpstr>Dilation of Cervix</vt:lpstr>
      <vt:lpstr>Insertion of Cannula</vt:lpstr>
      <vt:lpstr>Evacuation of the Uterus</vt:lpstr>
      <vt:lpstr>Abortion Options  Side-by-side</vt:lpstr>
      <vt:lpstr>Answering Common Questions</vt:lpstr>
      <vt:lpstr>Medication vs. Aspiration Abortion</vt:lpstr>
      <vt:lpstr>Medication vs. Aspiration Abortion</vt:lpstr>
      <vt:lpstr>Medication vs. Aspiration Abortion</vt:lpstr>
      <vt:lpstr>Medication vs. Aspiration Abortion</vt:lpstr>
      <vt:lpstr>Abortion Safety in Perspective</vt:lpstr>
      <vt:lpstr>Abortion Safety</vt:lpstr>
      <vt:lpstr>Common Abortion Myths</vt:lpstr>
      <vt:lpstr>Research on Adolescents and Abortion</vt:lpstr>
      <vt:lpstr>Post-Abortion Care</vt:lpstr>
      <vt:lpstr>Case: Zoe</vt:lpstr>
      <vt:lpstr>Post-Abortion Questions</vt:lpstr>
      <vt:lpstr>Post-Abortion Questions</vt:lpstr>
      <vt:lpstr>Post-Abortion Questions</vt:lpstr>
      <vt:lpstr>Starting Contraception after Abortion</vt:lpstr>
      <vt:lpstr>Emotional Responses to Abortion</vt:lpstr>
      <vt:lpstr>Longer-term Supports</vt:lpstr>
      <vt:lpstr>Educational and Training Resources</vt:lpstr>
      <vt:lpstr>Teaching Resources  for Resident and Student Education</vt:lpstr>
      <vt:lpstr>Clinical Training to Provide Abortion</vt:lpstr>
      <vt:lpstr>Abortion Funding, Referrals, &amp; Stigma Resources</vt:lpstr>
      <vt:lpstr>Religious and Reproductive Justice Resources</vt:lpstr>
    </vt:vector>
  </TitlesOfParts>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Abortion and the Adolescent Patient</dc:title>
  <dc:creator>Kelsie Harris</dc:creator>
  <cp:lastModifiedBy>Kelsie Harris</cp:lastModifiedBy>
  <cp:revision>10</cp:revision>
  <dcterms:created xsi:type="dcterms:W3CDTF">2017-12-13T21:20:23Z</dcterms:created>
  <dcterms:modified xsi:type="dcterms:W3CDTF">2018-01-02T21:36:21Z</dcterms:modified>
</cp:coreProperties>
</file>