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6" roundtripDataSignature="AMtx7mh4v/5cyDx6TSEFqDumMB1Jfuw4I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customschemas.google.com/relationships/presentationmetadata" Target="meta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14753" y="685800"/>
            <a:ext cx="3429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1" name="Google Shape;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0" name="Google Shape;9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1" name="Google Shape;10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9" name="Google Shape;13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9" name="Google Shape;159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ge160d430ca_0_6"/>
          <p:cNvSpPr txBox="1">
            <a:spLocks noGrp="1"/>
          </p:cNvSpPr>
          <p:nvPr>
            <p:ph type="ctrTitle"/>
          </p:nvPr>
        </p:nvSpPr>
        <p:spPr>
          <a:xfrm>
            <a:off x="685800" y="2130429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ge160d430ca_0_6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ge160d430ca_0_6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ge160d430ca_0_6"/>
          <p:cNvSpPr txBox="1">
            <a:spLocks noGrp="1"/>
          </p:cNvSpPr>
          <p:nvPr>
            <p:ph type="sldNum" idx="12"/>
          </p:nvPr>
        </p:nvSpPr>
        <p:spPr>
          <a:xfrm>
            <a:off x="261275" y="54864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e160d430ca_0_54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ge160d430ca_0_54"/>
          <p:cNvSpPr txBox="1">
            <a:spLocks noGrp="1"/>
          </p:cNvSpPr>
          <p:nvPr>
            <p:ph type="body" idx="1"/>
          </p:nvPr>
        </p:nvSpPr>
        <p:spPr>
          <a:xfrm rot="5400000">
            <a:off x="2514600" y="152400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62" name="Google Shape;62;ge160d430ca_0_5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ge160d430ca_0_54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e160d430ca_0_59"/>
          <p:cNvSpPr txBox="1">
            <a:spLocks noGrp="1"/>
          </p:cNvSpPr>
          <p:nvPr>
            <p:ph type="title"/>
          </p:nvPr>
        </p:nvSpPr>
        <p:spPr>
          <a:xfrm rot="5400000">
            <a:off x="4743450" y="2381250"/>
            <a:ext cx="5486400" cy="194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ge160d430ca_0_59"/>
          <p:cNvSpPr txBox="1">
            <a:spLocks noGrp="1"/>
          </p:cNvSpPr>
          <p:nvPr>
            <p:ph type="body" idx="1"/>
          </p:nvPr>
        </p:nvSpPr>
        <p:spPr>
          <a:xfrm rot="5400000">
            <a:off x="781050" y="514350"/>
            <a:ext cx="5486400" cy="56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67" name="Google Shape;67;ge160d430ca_0_5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ge160d430ca_0_59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e160d430ca_0_1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ge160d430ca_0_11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19" name="Google Shape;19;ge160d430ca_0_11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20" name="Google Shape;20;ge160d430ca_0_11"/>
          <p:cNvSpPr txBox="1">
            <a:spLocks noGrp="1"/>
          </p:cNvSpPr>
          <p:nvPr>
            <p:ph type="body" idx="3"/>
          </p:nvPr>
        </p:nvSpPr>
        <p:spPr>
          <a:xfrm>
            <a:off x="4645027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21" name="Google Shape;21;ge160d430ca_0_11"/>
          <p:cNvSpPr txBox="1">
            <a:spLocks noGrp="1"/>
          </p:cNvSpPr>
          <p:nvPr>
            <p:ph type="body" idx="4"/>
          </p:nvPr>
        </p:nvSpPr>
        <p:spPr>
          <a:xfrm>
            <a:off x="4645027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22" name="Google Shape;22;ge160d430ca_0_11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ge160d430ca_0_11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ge160d430ca_0_19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ge160d430ca_0_19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27" name="Google Shape;27;ge160d430ca_0_1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ge160d430ca_0_19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ge160d430ca_0_24"/>
          <p:cNvSpPr txBox="1">
            <a:spLocks noGrp="1"/>
          </p:cNvSpPr>
          <p:nvPr>
            <p:ph type="title"/>
          </p:nvPr>
        </p:nvSpPr>
        <p:spPr>
          <a:xfrm>
            <a:off x="722313" y="4406904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ge160d430ca_0_24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32" name="Google Shape;32;ge160d430ca_0_24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ge160d430ca_0_24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ge160d430ca_0_29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ge160d430ca_0_29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37" name="Google Shape;37;ge160d430ca_0_29"/>
          <p:cNvSpPr txBox="1">
            <a:spLocks noGrp="1"/>
          </p:cNvSpPr>
          <p:nvPr>
            <p:ph type="body" idx="2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38" name="Google Shape;38;ge160d430ca_0_2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ge160d430ca_0_29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e160d430ca_0_35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ge160d430ca_0_35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ge160d430ca_0_35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e160d430ca_0_39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ge160d430ca_0_39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e160d430ca_0_42"/>
          <p:cNvSpPr txBox="1">
            <a:spLocks noGrp="1"/>
          </p:cNvSpPr>
          <p:nvPr>
            <p:ph type="title"/>
          </p:nvPr>
        </p:nvSpPr>
        <p:spPr>
          <a:xfrm>
            <a:off x="457202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ge160d430ca_0_42"/>
          <p:cNvSpPr txBox="1">
            <a:spLocks noGrp="1"/>
          </p:cNvSpPr>
          <p:nvPr>
            <p:ph type="body" idx="1"/>
          </p:nvPr>
        </p:nvSpPr>
        <p:spPr>
          <a:xfrm>
            <a:off x="3575050" y="273054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50" name="Google Shape;50;ge160d430ca_0_42"/>
          <p:cNvSpPr txBox="1">
            <a:spLocks noGrp="1"/>
          </p:cNvSpPr>
          <p:nvPr>
            <p:ph type="body" idx="2"/>
          </p:nvPr>
        </p:nvSpPr>
        <p:spPr>
          <a:xfrm>
            <a:off x="457202" y="1435103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51" name="Google Shape;51;ge160d430ca_0_42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ge160d430ca_0_42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ge160d430ca_0_48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ge160d430ca_0_48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ge160d430ca_0_48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57" name="Google Shape;57;ge160d430ca_0_48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ge160d430ca_0_48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e160d430ca_0_0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000" b="0" i="0" u="none" strike="noStrike" cap="non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ge160d430ca_0_0"/>
          <p:cNvSpPr txBox="1">
            <a:spLocks noGrp="1"/>
          </p:cNvSpPr>
          <p:nvPr>
            <p:ph type="body" idx="1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ge160d430ca_0_0"/>
          <p:cNvSpPr txBox="1">
            <a:spLocks noGrp="1"/>
          </p:cNvSpPr>
          <p:nvPr>
            <p:ph type="sldNum" idx="12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</a:defRPr>
            </a:lvl1pPr>
            <a:lvl2pPr marL="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</a:defRPr>
            </a:lvl2pPr>
            <a:lvl3pPr marL="0" marR="0" lvl="2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</a:defRPr>
            </a:lvl3pPr>
            <a:lvl4pPr marL="0" marR="0" lvl="3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</a:defRPr>
            </a:lvl4pPr>
            <a:lvl5pPr marL="0" marR="0" lvl="4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</a:defRPr>
            </a:lvl5pPr>
            <a:lvl6pPr marL="0" marR="0" lvl="5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</a:defRPr>
            </a:lvl6pPr>
            <a:lvl7pPr marL="0" marR="0" lvl="6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</a:defRPr>
            </a:lvl7pPr>
            <a:lvl8pPr marL="0" marR="0" lvl="7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</a:defRPr>
            </a:lvl8pPr>
            <a:lvl9pPr marL="0" marR="0" lvl="8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1" i="0" u="none" strike="noStrike" cap="none">
                <a:solidFill>
                  <a:srgbClr val="1B75BB"/>
                </a:solidFill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‹Nº›</a:t>
            </a:fld>
            <a:endParaRPr/>
          </a:p>
        </p:txBody>
      </p:sp>
      <p:pic>
        <p:nvPicPr>
          <p:cNvPr id="9" name="Google Shape;9;ge160d430ca_0_0" descr="3Rs-tag72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0" y="6478623"/>
            <a:ext cx="1551551" cy="355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ge160d430ca_0_0" descr="afy_logo-medium-WEB-2-18-10.jpg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8039100" y="6400794"/>
            <a:ext cx="1028701" cy="459988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repealhydeartproject.org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"/>
          <p:cNvSpPr txBox="1">
            <a:spLocks noGrp="1"/>
          </p:cNvSpPr>
          <p:nvPr>
            <p:ph type="ctrTitle"/>
          </p:nvPr>
        </p:nvSpPr>
        <p:spPr>
          <a:xfrm>
            <a:off x="685800" y="2130429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1D6B"/>
              </a:buClr>
              <a:buSzPts val="6600"/>
              <a:buFont typeface="Arial"/>
              <a:buNone/>
            </a:pPr>
            <a:r>
              <a:rPr lang="en-US" sz="4800" b="1" dirty="0" err="1" smtClean="0"/>
              <a:t>Justicia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reproductiva</a:t>
            </a:r>
            <a:r>
              <a:rPr lang="en-US" sz="4800" b="1" cap="none" dirty="0" smtClean="0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r>
              <a:rPr lang="en-US" sz="4800" b="1" dirty="0" err="1" smtClean="0"/>
              <a:t>pasado</a:t>
            </a:r>
            <a:r>
              <a:rPr lang="en-US" sz="4800" b="1" dirty="0" smtClean="0"/>
              <a:t>, </a:t>
            </a:r>
            <a:r>
              <a:rPr lang="en-US" sz="4800" b="1" dirty="0" err="1" smtClean="0"/>
              <a:t>presente</a:t>
            </a:r>
            <a:r>
              <a:rPr lang="en-US" sz="4800" b="1" dirty="0" smtClean="0"/>
              <a:t> y </a:t>
            </a:r>
            <a:r>
              <a:rPr lang="en-US" sz="4800" b="1" dirty="0" err="1" smtClean="0"/>
              <a:t>futuro</a:t>
            </a:r>
            <a:endParaRPr sz="4800" b="1" dirty="0">
              <a:solidFill>
                <a:srgbClr val="1B75BB"/>
              </a:solidFill>
            </a:endParaRPr>
          </a:p>
        </p:txBody>
      </p:sp>
      <p:sp>
        <p:nvSpPr>
          <p:cNvPr id="74" name="Google Shape;74;p1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4480"/>
              <a:buNone/>
            </a:pPr>
            <a:r>
              <a:rPr lang="en-US" sz="2700" dirty="0" err="1" smtClean="0"/>
              <a:t>Escuela</a:t>
            </a:r>
            <a:r>
              <a:rPr lang="en-US" sz="2700" dirty="0" smtClean="0"/>
              <a:t> </a:t>
            </a:r>
            <a:r>
              <a:rPr lang="en-US" sz="2700" dirty="0" err="1" smtClean="0"/>
              <a:t>secundaria</a:t>
            </a:r>
            <a:endParaRPr sz="27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0"/>
          <p:cNvSpPr txBox="1">
            <a:spLocks noGrp="1"/>
          </p:cNvSpPr>
          <p:nvPr>
            <p:ph type="title"/>
          </p:nvPr>
        </p:nvSpPr>
        <p:spPr>
          <a:xfrm>
            <a:off x="514351" y="500676"/>
            <a:ext cx="7797600" cy="11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1D6B"/>
              </a:buClr>
              <a:buSzPts val="4400"/>
              <a:buFont typeface="Arial"/>
              <a:buNone/>
            </a:pPr>
            <a:r>
              <a:rPr lang="en-US" sz="44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De </a:t>
            </a:r>
            <a:r>
              <a:rPr lang="en-US" sz="4400" b="1" dirty="0" smtClean="0">
                <a:solidFill>
                  <a:schemeClr val="lt1"/>
                </a:solidFill>
                <a:highlight>
                  <a:srgbClr val="1B75BB"/>
                </a:highlight>
                <a:latin typeface="Arial"/>
                <a:ea typeface="Arial"/>
                <a:cs typeface="Arial"/>
                <a:sym typeface="Arial"/>
              </a:rPr>
              <a:t>1930 a 1940 </a:t>
            </a:r>
            <a:endParaRPr dirty="0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169" name="Google Shape;169;p10"/>
          <p:cNvSpPr/>
          <p:nvPr/>
        </p:nvSpPr>
        <p:spPr>
          <a:xfrm>
            <a:off x="1057800" y="1809250"/>
            <a:ext cx="6710700" cy="3786600"/>
          </a:xfrm>
          <a:prstGeom prst="foldedCorner">
            <a:avLst>
              <a:gd name="adj" fmla="val 16667"/>
            </a:avLst>
          </a:prstGeom>
          <a:solidFill>
            <a:srgbClr val="EFEFEF"/>
          </a:solidFill>
          <a:ln w="19050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0" name="Google Shape;170;p10"/>
          <p:cNvSpPr txBox="1">
            <a:spLocks noGrp="1"/>
          </p:cNvSpPr>
          <p:nvPr>
            <p:ph type="body" idx="1"/>
          </p:nvPr>
        </p:nvSpPr>
        <p:spPr>
          <a:xfrm>
            <a:off x="1229100" y="2222050"/>
            <a:ext cx="6368100" cy="296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80"/>
              <a:buNone/>
            </a:pPr>
            <a:r>
              <a:rPr lang="en-US" sz="2900" b="1" cap="none" dirty="0" err="1" smtClean="0"/>
              <a:t>En</a:t>
            </a:r>
            <a:r>
              <a:rPr lang="en-US" sz="2900" b="1" cap="none" dirty="0" smtClean="0"/>
              <a:t> Carolina del Norte, se </a:t>
            </a:r>
            <a:r>
              <a:rPr lang="en-US" sz="2900" b="1" cap="none" dirty="0" err="1" smtClean="0"/>
              <a:t>esterilizó</a:t>
            </a:r>
            <a:r>
              <a:rPr lang="en-US" sz="2900" b="1" cap="none" dirty="0" smtClean="0"/>
              <a:t> a 8000 personas con </a:t>
            </a:r>
            <a:r>
              <a:rPr lang="en-US" sz="2900" b="1" cap="none" dirty="0" err="1" smtClean="0"/>
              <a:t>discapacidades</a:t>
            </a:r>
            <a:r>
              <a:rPr lang="en-US" sz="2900" b="1" cap="none" dirty="0" smtClean="0"/>
              <a:t> del </a:t>
            </a:r>
            <a:r>
              <a:rPr lang="en-US" sz="2900" b="1" cap="none" dirty="0" err="1" smtClean="0"/>
              <a:t>desarrollo</a:t>
            </a:r>
            <a:r>
              <a:rPr lang="en-US" sz="2900" b="1" cap="none" dirty="0" smtClean="0"/>
              <a:t> si</a:t>
            </a:r>
            <a:r>
              <a:rPr lang="en-US" sz="2900" b="1" dirty="0" smtClean="0"/>
              <a:t>n </a:t>
            </a:r>
            <a:r>
              <a:rPr lang="en-US" sz="2900" b="1" dirty="0" err="1" smtClean="0"/>
              <a:t>su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consentimiento</a:t>
            </a:r>
            <a:r>
              <a:rPr lang="en-US" sz="2900" b="1" dirty="0"/>
              <a:t>;</a:t>
            </a:r>
            <a:r>
              <a:rPr lang="en-US" sz="2900" b="1" cap="none" dirty="0" smtClean="0"/>
              <a:t> </a:t>
            </a:r>
            <a:endParaRPr sz="2900" b="1" dirty="0"/>
          </a:p>
          <a:p>
            <a:pPr marL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5280"/>
              <a:buNone/>
            </a:pPr>
            <a:r>
              <a:rPr lang="en-US" sz="2900" b="1" u="sng" cap="none" dirty="0" smtClean="0"/>
              <a:t>5000 </a:t>
            </a:r>
            <a:r>
              <a:rPr lang="en-US" sz="2900" b="1" u="sng" dirty="0" err="1" smtClean="0"/>
              <a:t>eran</a:t>
            </a:r>
            <a:r>
              <a:rPr lang="en-US" sz="2900" b="1" u="sng" dirty="0" smtClean="0"/>
              <a:t> </a:t>
            </a:r>
            <a:r>
              <a:rPr lang="en-US" sz="2900" b="1" u="sng" dirty="0" err="1" smtClean="0"/>
              <a:t>negras</a:t>
            </a:r>
            <a:r>
              <a:rPr lang="en-US" sz="2900" b="1" cap="none" dirty="0" smtClean="0"/>
              <a:t>.</a:t>
            </a:r>
            <a:endParaRPr sz="29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1"/>
          <p:cNvSpPr txBox="1">
            <a:spLocks noGrp="1"/>
          </p:cNvSpPr>
          <p:nvPr>
            <p:ph type="title"/>
          </p:nvPr>
        </p:nvSpPr>
        <p:spPr>
          <a:xfrm>
            <a:off x="514351" y="500676"/>
            <a:ext cx="7797600" cy="11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lvl="0">
              <a:lnSpc>
                <a:spcPct val="90000"/>
              </a:lnSpc>
              <a:buClr>
                <a:srgbClr val="6D1D6B"/>
              </a:buClr>
              <a:buSzPts val="4400"/>
            </a:pPr>
            <a:r>
              <a:rPr lang="en-US" sz="4400" b="1" dirty="0">
                <a:solidFill>
                  <a:schemeClr val="lt1"/>
                </a:solidFill>
                <a:highlight>
                  <a:srgbClr val="1B75BB"/>
                </a:highlight>
              </a:rPr>
              <a:t>De 1930 a 1940 </a:t>
            </a:r>
            <a:endParaRPr dirty="0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176" name="Google Shape;176;p11"/>
          <p:cNvSpPr/>
          <p:nvPr/>
        </p:nvSpPr>
        <p:spPr>
          <a:xfrm>
            <a:off x="514350" y="1861750"/>
            <a:ext cx="3965400" cy="3965400"/>
          </a:xfrm>
          <a:prstGeom prst="foldedCorner">
            <a:avLst>
              <a:gd name="adj" fmla="val 16667"/>
            </a:avLst>
          </a:prstGeom>
          <a:solidFill>
            <a:srgbClr val="EFEFEF"/>
          </a:solidFill>
          <a:ln w="19050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11"/>
          <p:cNvSpPr txBox="1">
            <a:spLocks noGrp="1"/>
          </p:cNvSpPr>
          <p:nvPr>
            <p:ph type="body" idx="1"/>
          </p:nvPr>
        </p:nvSpPr>
        <p:spPr>
          <a:xfrm>
            <a:off x="710700" y="2179300"/>
            <a:ext cx="3517800" cy="296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>
              <a:spcBef>
                <a:spcPts val="0"/>
              </a:spcBef>
              <a:buSzPts val="5280"/>
              <a:buNone/>
            </a:pPr>
            <a:r>
              <a:rPr lang="en-US" sz="2500" b="1" cap="none" dirty="0" err="1" smtClean="0"/>
              <a:t>En</a:t>
            </a:r>
            <a:r>
              <a:rPr lang="en-US" sz="2500" b="1" cap="none" dirty="0" smtClean="0"/>
              <a:t> Carolina del Norte, </a:t>
            </a:r>
            <a:r>
              <a:rPr lang="es-ES" sz="2500" b="1" dirty="0"/>
              <a:t>se esterilizó a 8000 personas con discapacidades del desarrollo sin su consentimiento; </a:t>
            </a:r>
          </a:p>
          <a:p>
            <a:pPr marL="0" lvl="0" indent="0" algn="ctr">
              <a:spcBef>
                <a:spcPts val="0"/>
              </a:spcBef>
              <a:buSzPts val="5280"/>
              <a:buNone/>
            </a:pPr>
            <a:r>
              <a:rPr lang="es-ES" sz="2500" b="1" u="sng" dirty="0"/>
              <a:t>5000 eran negras</a:t>
            </a:r>
            <a:r>
              <a:rPr lang="es-ES" sz="2500" b="1" dirty="0"/>
              <a:t>.</a:t>
            </a:r>
          </a:p>
        </p:txBody>
      </p:sp>
      <p:sp>
        <p:nvSpPr>
          <p:cNvPr id="178" name="Google Shape;178;p11"/>
          <p:cNvSpPr/>
          <p:nvPr/>
        </p:nvSpPr>
        <p:spPr>
          <a:xfrm flipH="1">
            <a:off x="4806925" y="2179300"/>
            <a:ext cx="3965400" cy="27663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rgbClr val="FCCC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11"/>
          <p:cNvSpPr txBox="1"/>
          <p:nvPr/>
        </p:nvSpPr>
        <p:spPr>
          <a:xfrm>
            <a:off x="5036214" y="2334277"/>
            <a:ext cx="3506822" cy="2180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r>
              <a:rPr lang="en-US" sz="2100" b="1" u="sng" dirty="0" err="1" smtClean="0">
                <a:solidFill>
                  <a:schemeClr val="dk1"/>
                </a:solidFill>
              </a:rPr>
              <a:t>Pregunta</a:t>
            </a:r>
            <a:r>
              <a:rPr lang="en-US" sz="2100" b="1" i="0" u="sng" strike="noStrike" cap="none" dirty="0" err="1" smtClean="0">
                <a:solidFill>
                  <a:schemeClr val="dk1"/>
                </a:solidFill>
              </a:rPr>
              <a:t>s</a:t>
            </a:r>
            <a:endParaRPr lang="en-US" sz="2100" b="1" i="0" u="sng" strike="noStrike" cap="none" dirty="0" smtClean="0">
              <a:solidFill>
                <a:schemeClr val="dk1"/>
              </a:solidFill>
            </a:endParaRPr>
          </a:p>
          <a:p>
            <a:pPr marR="0"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</a:pPr>
            <a:endParaRPr lang="en-US" sz="2100" b="1" u="sng" dirty="0">
              <a:solidFill>
                <a:schemeClr val="dk1"/>
              </a:solidFill>
            </a:endParaRPr>
          </a:p>
          <a:p>
            <a:pPr marL="342900" marR="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19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¿</a:t>
            </a:r>
            <a:r>
              <a:rPr lang="en-US" sz="19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Quiénes</a:t>
            </a:r>
            <a:r>
              <a:rPr lang="en-US" sz="19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se </a:t>
            </a:r>
            <a:r>
              <a:rPr lang="en-US" sz="19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ven</a:t>
            </a:r>
            <a:r>
              <a:rPr lang="en-US" sz="19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9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afectados</a:t>
            </a:r>
            <a:r>
              <a:rPr lang="en-US" sz="19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9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en</a:t>
            </a:r>
            <a:r>
              <a:rPr lang="en-US" sz="19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9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este</a:t>
            </a:r>
            <a:r>
              <a:rPr lang="en-US" sz="19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9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ejemplo</a:t>
            </a:r>
            <a:r>
              <a:rPr lang="en-US" sz="19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 </a:t>
            </a:r>
            <a:endParaRPr lang="en-US" sz="1900" u="sng" dirty="0">
              <a:solidFill>
                <a:schemeClr val="dk1"/>
              </a:solidFill>
            </a:endParaRPr>
          </a:p>
          <a:p>
            <a:pPr marL="342900" marR="0" lvl="0" indent="-3429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1900" dirty="0" smtClean="0">
                <a:solidFill>
                  <a:schemeClr val="dk1"/>
                </a:solidFill>
              </a:rPr>
              <a:t>¿</a:t>
            </a:r>
            <a:r>
              <a:rPr lang="en-US" sz="1900" dirty="0" err="1" smtClean="0">
                <a:solidFill>
                  <a:schemeClr val="dk1"/>
                </a:solidFill>
              </a:rPr>
              <a:t>Por</a:t>
            </a:r>
            <a:r>
              <a:rPr lang="en-US" sz="1900" dirty="0" smtClean="0">
                <a:solidFill>
                  <a:schemeClr val="dk1"/>
                </a:solidFill>
              </a:rPr>
              <a:t> </a:t>
            </a:r>
            <a:r>
              <a:rPr lang="en-US" sz="1900" dirty="0" err="1" smtClean="0">
                <a:solidFill>
                  <a:schemeClr val="dk1"/>
                </a:solidFill>
              </a:rPr>
              <a:t>qué</a:t>
            </a:r>
            <a:r>
              <a:rPr lang="en-US" sz="1900" dirty="0" smtClean="0">
                <a:solidFill>
                  <a:schemeClr val="dk1"/>
                </a:solidFill>
              </a:rPr>
              <a:t> </a:t>
            </a:r>
            <a:r>
              <a:rPr lang="en-US" sz="1900" dirty="0" err="1" smtClean="0">
                <a:solidFill>
                  <a:schemeClr val="dk1"/>
                </a:solidFill>
              </a:rPr>
              <a:t>es</a:t>
            </a:r>
            <a:r>
              <a:rPr lang="en-US" sz="1900" dirty="0" smtClean="0">
                <a:solidFill>
                  <a:schemeClr val="dk1"/>
                </a:solidFill>
              </a:rPr>
              <a:t> un </a:t>
            </a:r>
            <a:r>
              <a:rPr lang="en-US" sz="1900" dirty="0" err="1" smtClean="0">
                <a:solidFill>
                  <a:schemeClr val="dk1"/>
                </a:solidFill>
              </a:rPr>
              <a:t>ejemplo</a:t>
            </a:r>
            <a:r>
              <a:rPr lang="en-US" sz="1900" dirty="0" smtClean="0">
                <a:solidFill>
                  <a:schemeClr val="dk1"/>
                </a:solidFill>
              </a:rPr>
              <a:t> de </a:t>
            </a:r>
            <a:r>
              <a:rPr lang="en-US" sz="1900" dirty="0" err="1" smtClean="0">
                <a:solidFill>
                  <a:schemeClr val="dk1"/>
                </a:solidFill>
              </a:rPr>
              <a:t>opresión</a:t>
            </a:r>
            <a:r>
              <a:rPr lang="en-US" sz="1900" dirty="0" smtClean="0">
                <a:solidFill>
                  <a:schemeClr val="dk1"/>
                </a:solidFill>
              </a:rPr>
              <a:t> </a:t>
            </a:r>
            <a:r>
              <a:rPr lang="en-US" sz="1900" dirty="0" err="1" smtClean="0">
                <a:solidFill>
                  <a:schemeClr val="dk1"/>
                </a:solidFill>
              </a:rPr>
              <a:t>reproductiva</a:t>
            </a:r>
            <a:r>
              <a:rPr lang="en-US" sz="19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?</a:t>
            </a:r>
            <a:endParaRPr sz="19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1D6B"/>
              </a:buClr>
              <a:buSzPts val="4400"/>
              <a:buFont typeface="Arial"/>
              <a:buNone/>
            </a:pPr>
            <a:r>
              <a:rPr lang="en-US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¿</a:t>
            </a: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Qué</a:t>
            </a:r>
            <a:r>
              <a:rPr lang="en-US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es</a:t>
            </a:r>
            <a:r>
              <a:rPr lang="en-US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la </a:t>
            </a: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justicia</a:t>
            </a:r>
            <a:r>
              <a:rPr lang="en-US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reproductiva</a:t>
            </a:r>
            <a:r>
              <a:rPr lang="en-US" b="1" cap="none" dirty="0" smtClean="0">
                <a:solidFill>
                  <a:schemeClr val="lt1"/>
                </a:solidFill>
                <a:highlight>
                  <a:srgbClr val="1B75BB"/>
                </a:highlight>
              </a:rPr>
              <a:t>? </a:t>
            </a:r>
            <a:endParaRPr b="1" cap="none" dirty="0">
              <a:solidFill>
                <a:schemeClr val="lt1"/>
              </a:solidFill>
              <a:highlight>
                <a:srgbClr val="1B75BB"/>
              </a:highlight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1D6B"/>
              </a:buClr>
              <a:buSzPts val="4400"/>
              <a:buFont typeface="Arial"/>
              <a:buNone/>
            </a:pPr>
            <a:r>
              <a:rPr lang="en-US" sz="2900" dirty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endParaRPr sz="2900" dirty="0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80" name="Google Shape;80;p2"/>
          <p:cNvSpPr/>
          <p:nvPr/>
        </p:nvSpPr>
        <p:spPr>
          <a:xfrm rot="-1273976">
            <a:off x="435008" y="1751628"/>
            <a:ext cx="2582834" cy="2582834"/>
          </a:xfrm>
          <a:prstGeom prst="diamond">
            <a:avLst/>
          </a:prstGeom>
          <a:solidFill>
            <a:srgbClr val="FCCC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1" name="Google Shape;81;p2"/>
          <p:cNvSpPr txBox="1"/>
          <p:nvPr/>
        </p:nvSpPr>
        <p:spPr>
          <a:xfrm>
            <a:off x="167881" y="2563146"/>
            <a:ext cx="3148500" cy="1138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</a:pPr>
            <a:r>
              <a:rPr lang="en-US" sz="3400" b="1" dirty="0" smtClean="0">
                <a:solidFill>
                  <a:schemeClr val="dk1"/>
                </a:solidFill>
              </a:rPr>
              <a:t>Derechos </a:t>
            </a:r>
            <a:r>
              <a:rPr lang="en-US" sz="3400" b="1" dirty="0" err="1" smtClean="0">
                <a:solidFill>
                  <a:schemeClr val="dk1"/>
                </a:solidFill>
              </a:rPr>
              <a:t>reproductivos</a:t>
            </a:r>
            <a:endParaRPr sz="3400" dirty="0">
              <a:solidFill>
                <a:schemeClr val="dk1"/>
              </a:solidFill>
            </a:endParaRPr>
          </a:p>
        </p:txBody>
      </p:sp>
      <p:sp>
        <p:nvSpPr>
          <p:cNvPr id="82" name="Google Shape;82;p2"/>
          <p:cNvSpPr/>
          <p:nvPr/>
        </p:nvSpPr>
        <p:spPr>
          <a:xfrm>
            <a:off x="2917766" y="3693356"/>
            <a:ext cx="2211300" cy="2211600"/>
          </a:xfrm>
          <a:prstGeom prst="ellipse">
            <a:avLst/>
          </a:prstGeom>
          <a:solidFill>
            <a:srgbClr val="FCCC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2"/>
          <p:cNvSpPr txBox="1"/>
          <p:nvPr/>
        </p:nvSpPr>
        <p:spPr>
          <a:xfrm>
            <a:off x="2519250" y="4286493"/>
            <a:ext cx="3008400" cy="1138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</a:pPr>
            <a:r>
              <a:rPr lang="en-US" sz="3400" b="1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Justicia</a:t>
            </a:r>
            <a:r>
              <a:rPr lang="en-US" sz="34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social  </a:t>
            </a:r>
            <a:endParaRPr sz="3400" dirty="0"/>
          </a:p>
        </p:txBody>
      </p:sp>
      <p:sp>
        <p:nvSpPr>
          <p:cNvPr id="84" name="Google Shape;84;p2"/>
          <p:cNvSpPr/>
          <p:nvPr/>
        </p:nvSpPr>
        <p:spPr>
          <a:xfrm>
            <a:off x="5683864" y="2323159"/>
            <a:ext cx="2916000" cy="2508900"/>
          </a:xfrm>
          <a:prstGeom prst="triangle">
            <a:avLst>
              <a:gd name="adj" fmla="val 50000"/>
            </a:avLst>
          </a:prstGeom>
          <a:solidFill>
            <a:srgbClr val="F730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2"/>
          <p:cNvSpPr txBox="1"/>
          <p:nvPr/>
        </p:nvSpPr>
        <p:spPr>
          <a:xfrm>
            <a:off x="5357686" y="3390867"/>
            <a:ext cx="3628500" cy="1138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</a:pPr>
            <a:r>
              <a:rPr lang="en-US" sz="3400" b="1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Justicia</a:t>
            </a:r>
            <a:r>
              <a:rPr lang="en-US" sz="34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400" b="1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reproductiva</a:t>
            </a:r>
            <a:endParaRPr sz="34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2"/>
          <p:cNvSpPr/>
          <p:nvPr/>
        </p:nvSpPr>
        <p:spPr>
          <a:xfrm>
            <a:off x="2671650" y="3722425"/>
            <a:ext cx="364800" cy="364800"/>
          </a:xfrm>
          <a:prstGeom prst="mathPlus">
            <a:avLst>
              <a:gd name="adj1" fmla="val 23520"/>
            </a:avLst>
          </a:prstGeom>
          <a:solidFill>
            <a:srgbClr val="1B75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"/>
          <p:cNvSpPr/>
          <p:nvPr/>
        </p:nvSpPr>
        <p:spPr>
          <a:xfrm>
            <a:off x="5211975" y="3931075"/>
            <a:ext cx="473400" cy="473400"/>
          </a:xfrm>
          <a:prstGeom prst="mathEqual">
            <a:avLst>
              <a:gd name="adj1" fmla="val 23520"/>
              <a:gd name="adj2" fmla="val 11760"/>
            </a:avLst>
          </a:prstGeom>
          <a:solidFill>
            <a:srgbClr val="1B75B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"/>
          <p:cNvSpPr/>
          <p:nvPr/>
        </p:nvSpPr>
        <p:spPr>
          <a:xfrm flipH="1">
            <a:off x="685775" y="5198950"/>
            <a:ext cx="7865700" cy="988500"/>
          </a:xfrm>
          <a:prstGeom prst="snip1Rect">
            <a:avLst>
              <a:gd name="adj" fmla="val 1666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3"/>
          <p:cNvSpPr txBox="1"/>
          <p:nvPr/>
        </p:nvSpPr>
        <p:spPr>
          <a:xfrm>
            <a:off x="5156600" y="2662125"/>
            <a:ext cx="4002300" cy="207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200" b="1" dirty="0" smtClean="0">
                <a:solidFill>
                  <a:schemeClr val="dk1"/>
                </a:solidFill>
              </a:rPr>
              <a:t>Se </a:t>
            </a:r>
            <a:r>
              <a:rPr lang="en-US" sz="2200" b="1" dirty="0" err="1" smtClean="0">
                <a:solidFill>
                  <a:schemeClr val="dk1"/>
                </a:solidFill>
              </a:rPr>
              <a:t>enfoca</a:t>
            </a:r>
            <a:r>
              <a:rPr lang="en-US" sz="2200" b="1" dirty="0" smtClean="0">
                <a:solidFill>
                  <a:schemeClr val="dk1"/>
                </a:solidFill>
              </a:rPr>
              <a:t> </a:t>
            </a:r>
            <a:r>
              <a:rPr lang="en-US" sz="2200" b="1" dirty="0" err="1" smtClean="0">
                <a:solidFill>
                  <a:schemeClr val="dk1"/>
                </a:solidFill>
              </a:rPr>
              <a:t>en</a:t>
            </a:r>
            <a:r>
              <a:rPr lang="en-US" sz="2200" b="1" dirty="0" smtClean="0">
                <a:solidFill>
                  <a:schemeClr val="dk1"/>
                </a:solidFill>
              </a:rPr>
              <a:t> las </a:t>
            </a:r>
            <a:r>
              <a:rPr lang="en-US" sz="2200" b="1" dirty="0" err="1" smtClean="0">
                <a:solidFill>
                  <a:schemeClr val="dk1"/>
                </a:solidFill>
              </a:rPr>
              <a:t>protecciones</a:t>
            </a:r>
            <a:r>
              <a:rPr lang="en-US" sz="2200" b="1" dirty="0" smtClean="0">
                <a:solidFill>
                  <a:schemeClr val="dk1"/>
                </a:solidFill>
              </a:rPr>
              <a:t> </a:t>
            </a:r>
            <a:r>
              <a:rPr lang="en-US" sz="2200" b="1" dirty="0" err="1" smtClean="0">
                <a:solidFill>
                  <a:schemeClr val="dk1"/>
                </a:solidFill>
              </a:rPr>
              <a:t>legales</a:t>
            </a:r>
            <a:r>
              <a:rPr lang="en-US" sz="2200" b="1" dirty="0" smtClean="0">
                <a:solidFill>
                  <a:schemeClr val="dk1"/>
                </a:solidFill>
              </a:rPr>
              <a:t> de </a:t>
            </a:r>
            <a:r>
              <a:rPr lang="en-US" sz="2200" b="1" dirty="0" err="1" smtClean="0">
                <a:solidFill>
                  <a:schemeClr val="dk1"/>
                </a:solidFill>
              </a:rPr>
              <a:t>los</a:t>
            </a:r>
            <a:r>
              <a:rPr lang="en-US" sz="2200" b="1" dirty="0" smtClean="0">
                <a:solidFill>
                  <a:schemeClr val="dk1"/>
                </a:solidFill>
              </a:rPr>
              <a:t> </a:t>
            </a:r>
            <a:r>
              <a:rPr lang="en-US" sz="2200" b="1" dirty="0" err="1" smtClean="0">
                <a:solidFill>
                  <a:schemeClr val="dk1"/>
                </a:solidFill>
              </a:rPr>
              <a:t>servicios</a:t>
            </a:r>
            <a:r>
              <a:rPr lang="en-US" sz="2200" b="1" dirty="0" smtClean="0">
                <a:solidFill>
                  <a:schemeClr val="dk1"/>
                </a:solidFill>
              </a:rPr>
              <a:t> de </a:t>
            </a:r>
            <a:r>
              <a:rPr lang="en-US" sz="2200" b="1" dirty="0" err="1" smtClean="0">
                <a:solidFill>
                  <a:schemeClr val="dk1"/>
                </a:solidFill>
              </a:rPr>
              <a:t>salud</a:t>
            </a:r>
            <a:r>
              <a:rPr lang="en-US" sz="2200" b="1" dirty="0" smtClean="0">
                <a:solidFill>
                  <a:schemeClr val="dk1"/>
                </a:solidFill>
              </a:rPr>
              <a:t> </a:t>
            </a:r>
            <a:r>
              <a:rPr lang="en-US" sz="2200" b="1" dirty="0" err="1" smtClean="0">
                <a:solidFill>
                  <a:schemeClr val="dk1"/>
                </a:solidFill>
              </a:rPr>
              <a:t>reproductiva</a:t>
            </a:r>
            <a:r>
              <a:rPr lang="en-US" sz="2200" b="1" dirty="0" smtClean="0">
                <a:solidFill>
                  <a:schemeClr val="dk1"/>
                </a:solidFill>
              </a:rPr>
              <a:t>, </a:t>
            </a:r>
            <a:r>
              <a:rPr lang="en-US" sz="2200" b="1" dirty="0" err="1" smtClean="0">
                <a:solidFill>
                  <a:schemeClr val="dk1"/>
                </a:solidFill>
              </a:rPr>
              <a:t>incluida</a:t>
            </a:r>
            <a:r>
              <a:rPr lang="en-US" sz="2200" b="1" dirty="0" smtClean="0">
                <a:solidFill>
                  <a:schemeClr val="dk1"/>
                </a:solidFill>
              </a:rPr>
              <a:t> la </a:t>
            </a:r>
            <a:r>
              <a:rPr lang="en-US" sz="2200" b="1" dirty="0" err="1" smtClean="0">
                <a:solidFill>
                  <a:schemeClr val="dk1"/>
                </a:solidFill>
              </a:rPr>
              <a:t>educación</a:t>
            </a:r>
            <a:r>
              <a:rPr lang="en-US" sz="2200" b="1" dirty="0" smtClean="0">
                <a:solidFill>
                  <a:schemeClr val="dk1"/>
                </a:solidFill>
              </a:rPr>
              <a:t>.</a:t>
            </a:r>
            <a:endParaRPr sz="2200" b="1" dirty="0">
              <a:solidFill>
                <a:schemeClr val="dk1"/>
              </a:solidFill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200" b="1" dirty="0"/>
          </a:p>
        </p:txBody>
      </p:sp>
      <p:sp>
        <p:nvSpPr>
          <p:cNvPr id="94" name="Google Shape;94;p3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>
              <a:lnSpc>
                <a:spcPct val="90000"/>
              </a:lnSpc>
              <a:buClr>
                <a:srgbClr val="6D1D6B"/>
              </a:buClr>
              <a:buSzPct val="100000"/>
            </a:pPr>
            <a:r>
              <a:rPr lang="en-US" sz="4400" b="1" dirty="0">
                <a:solidFill>
                  <a:schemeClr val="lt1"/>
                </a:solidFill>
                <a:highlight>
                  <a:srgbClr val="1B75BB"/>
                </a:highlight>
              </a:rPr>
              <a:t>¿</a:t>
            </a:r>
            <a:r>
              <a:rPr lang="en-US" sz="4400" b="1" dirty="0" err="1">
                <a:solidFill>
                  <a:schemeClr val="lt1"/>
                </a:solidFill>
                <a:highlight>
                  <a:srgbClr val="1B75BB"/>
                </a:highlight>
              </a:rPr>
              <a:t>Qué</a:t>
            </a:r>
            <a:r>
              <a:rPr lang="en-US" sz="4400" b="1" dirty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4400" b="1" dirty="0" err="1">
                <a:solidFill>
                  <a:schemeClr val="lt1"/>
                </a:solidFill>
                <a:highlight>
                  <a:srgbClr val="1B75BB"/>
                </a:highlight>
              </a:rPr>
              <a:t>es</a:t>
            </a:r>
            <a:r>
              <a:rPr lang="en-US" sz="4400" b="1" dirty="0">
                <a:solidFill>
                  <a:schemeClr val="lt1"/>
                </a:solidFill>
                <a:highlight>
                  <a:srgbClr val="1B75BB"/>
                </a:highlight>
              </a:rPr>
              <a:t> la </a:t>
            </a:r>
            <a:r>
              <a:rPr lang="en-US" sz="4400" b="1" dirty="0" err="1">
                <a:solidFill>
                  <a:schemeClr val="lt1"/>
                </a:solidFill>
                <a:highlight>
                  <a:srgbClr val="1B75BB"/>
                </a:highlight>
              </a:rPr>
              <a:t>justicia</a:t>
            </a:r>
            <a:r>
              <a:rPr lang="en-US" sz="4400" b="1" dirty="0">
                <a:solidFill>
                  <a:schemeClr val="lt1"/>
                </a:solidFill>
                <a:highlight>
                  <a:srgbClr val="1B75BB"/>
                </a:highlight>
              </a:rPr>
              <a:t> </a:t>
            </a:r>
            <a:r>
              <a:rPr lang="en-US" sz="4400" b="1" dirty="0" err="1">
                <a:solidFill>
                  <a:schemeClr val="lt1"/>
                </a:solidFill>
                <a:highlight>
                  <a:srgbClr val="1B75BB"/>
                </a:highlight>
              </a:rPr>
              <a:t>reproductiva</a:t>
            </a:r>
            <a:r>
              <a:rPr lang="en-US" sz="4400" b="1" dirty="0">
                <a:solidFill>
                  <a:schemeClr val="lt1"/>
                </a:solidFill>
                <a:highlight>
                  <a:srgbClr val="1B75BB"/>
                </a:highlight>
              </a:rPr>
              <a:t>? </a:t>
            </a:r>
            <a:endParaRPr dirty="0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95" name="Google Shape;95;p3"/>
          <p:cNvSpPr txBox="1"/>
          <p:nvPr/>
        </p:nvSpPr>
        <p:spPr>
          <a:xfrm>
            <a:off x="685775" y="5229247"/>
            <a:ext cx="7865700" cy="969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1900" b="1" i="0" u="none" strike="noStrike" cap="none" dirty="0" err="1" smtClean="0">
                <a:solidFill>
                  <a:schemeClr val="dk1"/>
                </a:solidFill>
              </a:rPr>
              <a:t>Ejemplos</a:t>
            </a:r>
            <a:r>
              <a:rPr lang="en-US" sz="1900" b="1" i="0" u="none" strike="noStrike" cap="none" dirty="0">
                <a:solidFill>
                  <a:schemeClr val="dk1"/>
                </a:solidFill>
              </a:rPr>
              <a:t>:</a:t>
            </a:r>
            <a:r>
              <a:rPr lang="en-US" sz="19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9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1900" dirty="0" err="1">
                <a:solidFill>
                  <a:schemeClr val="dk1"/>
                </a:solidFill>
              </a:rPr>
              <a:t>a</a:t>
            </a:r>
            <a:r>
              <a:rPr lang="en-US" sz="19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cceso</a:t>
            </a:r>
            <a:r>
              <a:rPr lang="en-US" sz="19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a la </a:t>
            </a:r>
            <a:r>
              <a:rPr lang="en-US" sz="19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anticoncepción</a:t>
            </a:r>
            <a:r>
              <a:rPr lang="en-US" sz="19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9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educación</a:t>
            </a:r>
            <a:r>
              <a:rPr lang="en-US" sz="19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sexual integral,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19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restricciones</a:t>
            </a:r>
            <a:r>
              <a:rPr lang="en-US" sz="19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del </a:t>
            </a:r>
            <a:r>
              <a:rPr lang="en-US" sz="19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aborto</a:t>
            </a:r>
            <a:r>
              <a:rPr lang="en-US" sz="19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900" dirty="0">
              <a:solidFill>
                <a:schemeClr val="dk1"/>
              </a:solidFill>
            </a:endParaRPr>
          </a:p>
        </p:txBody>
      </p:sp>
      <p:sp>
        <p:nvSpPr>
          <p:cNvPr id="96" name="Google Shape;96;p3"/>
          <p:cNvSpPr/>
          <p:nvPr/>
        </p:nvSpPr>
        <p:spPr>
          <a:xfrm rot="-1273960">
            <a:off x="1041310" y="1759250"/>
            <a:ext cx="3092314" cy="3092314"/>
          </a:xfrm>
          <a:prstGeom prst="diamond">
            <a:avLst/>
          </a:prstGeom>
          <a:solidFill>
            <a:srgbClr val="FCCC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3"/>
          <p:cNvSpPr txBox="1"/>
          <p:nvPr/>
        </p:nvSpPr>
        <p:spPr>
          <a:xfrm>
            <a:off x="721500" y="2730850"/>
            <a:ext cx="3769800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</a:pPr>
            <a:r>
              <a:rPr lang="en-US" sz="4000" b="1" dirty="0" smtClean="0">
                <a:solidFill>
                  <a:schemeClr val="dk1"/>
                </a:solidFill>
              </a:rPr>
              <a:t>Derechos </a:t>
            </a:r>
            <a:r>
              <a:rPr lang="en-US" sz="4000" b="1" dirty="0" err="1" smtClean="0">
                <a:solidFill>
                  <a:schemeClr val="dk1"/>
                </a:solidFill>
              </a:rPr>
              <a:t>reproductivos</a:t>
            </a:r>
            <a:endParaRPr sz="4000" dirty="0">
              <a:solidFill>
                <a:schemeClr val="dk1"/>
              </a:solidFill>
            </a:endParaRPr>
          </a:p>
        </p:txBody>
      </p:sp>
      <p:sp>
        <p:nvSpPr>
          <p:cNvPr id="98" name="Google Shape;98;p3"/>
          <p:cNvSpPr/>
          <p:nvPr/>
        </p:nvSpPr>
        <p:spPr>
          <a:xfrm>
            <a:off x="4304600" y="3263275"/>
            <a:ext cx="544500" cy="441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730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lnSpc>
                <a:spcPct val="90000"/>
              </a:lnSpc>
              <a:buClr>
                <a:srgbClr val="6D1D6B"/>
              </a:buClr>
              <a:buSzPts val="4400"/>
            </a:pPr>
            <a:r>
              <a:rPr lang="es-ES" b="1" dirty="0">
                <a:solidFill>
                  <a:schemeClr val="lt1"/>
                </a:solidFill>
                <a:highlight>
                  <a:srgbClr val="1B75BB"/>
                </a:highlight>
              </a:rPr>
              <a:t>¿Qué es la justicia reproductiva</a:t>
            </a:r>
            <a:r>
              <a:rPr lang="es-ES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?</a:t>
            </a:r>
            <a:endParaRPr sz="2900" dirty="0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104" name="Google Shape;104;p4"/>
          <p:cNvSpPr txBox="1">
            <a:spLocks noGrp="1"/>
          </p:cNvSpPr>
          <p:nvPr>
            <p:ph type="body" idx="1"/>
          </p:nvPr>
        </p:nvSpPr>
        <p:spPr>
          <a:xfrm>
            <a:off x="4659650" y="1946200"/>
            <a:ext cx="3984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>
              <a:lnSpc>
                <a:spcPct val="120000"/>
              </a:lnSpc>
              <a:spcBef>
                <a:spcPts val="0"/>
              </a:spcBef>
            </a:pPr>
            <a:r>
              <a:rPr lang="en-US" sz="2200" b="1" dirty="0" err="1" smtClean="0"/>
              <a:t>Igualdad</a:t>
            </a:r>
            <a:r>
              <a:rPr lang="en-US" sz="2200" b="1" dirty="0" smtClean="0"/>
              <a:t> de derechos, </a:t>
            </a:r>
            <a:r>
              <a:rPr lang="en-US" sz="2200" b="1" dirty="0" err="1" smtClean="0"/>
              <a:t>oportunidades</a:t>
            </a:r>
            <a:r>
              <a:rPr lang="en-US" sz="2200" b="1" dirty="0" smtClean="0"/>
              <a:t> y </a:t>
            </a:r>
            <a:r>
              <a:rPr lang="en-US" sz="2200" b="1" dirty="0" err="1" smtClean="0"/>
              <a:t>acceso</a:t>
            </a:r>
            <a:r>
              <a:rPr lang="en-US" sz="2200" b="1" dirty="0" smtClean="0"/>
              <a:t> </a:t>
            </a:r>
            <a:r>
              <a:rPr lang="es-AR" sz="2200" b="1" dirty="0" smtClean="0"/>
              <a:t>a ellos.</a:t>
            </a:r>
            <a:endParaRPr sz="2200" b="1" cap="none" dirty="0"/>
          </a:p>
          <a:p>
            <a:pPr marL="342900">
              <a:lnSpc>
                <a:spcPct val="120000"/>
              </a:lnSpc>
              <a:spcBef>
                <a:spcPts val="0"/>
              </a:spcBef>
            </a:pPr>
            <a:endParaRPr sz="2200" b="1" dirty="0"/>
          </a:p>
          <a:p>
            <a:pPr marL="342900">
              <a:lnSpc>
                <a:spcPct val="120000"/>
              </a:lnSpc>
              <a:spcBef>
                <a:spcPts val="1000"/>
              </a:spcBef>
            </a:pPr>
            <a:r>
              <a:rPr lang="en-US" sz="2200" b="1" dirty="0" err="1" smtClean="0"/>
              <a:t>Analiza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los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sistemas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desiguales</a:t>
            </a:r>
            <a:r>
              <a:rPr lang="en-US" sz="2200" b="1" dirty="0" smtClean="0"/>
              <a:t> que </a:t>
            </a:r>
            <a:r>
              <a:rPr lang="en-US" sz="2200" b="1" dirty="0" err="1" smtClean="0"/>
              <a:t>existen</a:t>
            </a:r>
            <a:r>
              <a:rPr lang="en-US" sz="2200" b="1" dirty="0"/>
              <a:t>.</a:t>
            </a:r>
            <a:endParaRPr sz="2200" b="1" dirty="0"/>
          </a:p>
        </p:txBody>
      </p:sp>
      <p:sp>
        <p:nvSpPr>
          <p:cNvPr id="105" name="Google Shape;105;p4"/>
          <p:cNvSpPr/>
          <p:nvPr/>
        </p:nvSpPr>
        <p:spPr>
          <a:xfrm>
            <a:off x="1086750" y="2151875"/>
            <a:ext cx="2647800" cy="2647800"/>
          </a:xfrm>
          <a:prstGeom prst="ellipse">
            <a:avLst/>
          </a:prstGeom>
          <a:solidFill>
            <a:srgbClr val="FCCC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4"/>
          <p:cNvSpPr txBox="1"/>
          <p:nvPr/>
        </p:nvSpPr>
        <p:spPr>
          <a:xfrm>
            <a:off x="609600" y="2862046"/>
            <a:ext cx="3602100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</a:pPr>
            <a:r>
              <a:rPr lang="en-US" sz="4000" b="1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Justicia</a:t>
            </a:r>
            <a:r>
              <a:rPr lang="en-US" sz="4000" b="1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social  </a:t>
            </a:r>
            <a:endParaRPr sz="4000" dirty="0"/>
          </a:p>
        </p:txBody>
      </p:sp>
      <p:sp>
        <p:nvSpPr>
          <p:cNvPr id="107" name="Google Shape;107;p4"/>
          <p:cNvSpPr/>
          <p:nvPr/>
        </p:nvSpPr>
        <p:spPr>
          <a:xfrm flipH="1">
            <a:off x="685775" y="5198950"/>
            <a:ext cx="7865700" cy="988500"/>
          </a:xfrm>
          <a:prstGeom prst="snip1Rect">
            <a:avLst>
              <a:gd name="adj" fmla="val 1666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"/>
          <p:cNvSpPr txBox="1"/>
          <p:nvPr/>
        </p:nvSpPr>
        <p:spPr>
          <a:xfrm>
            <a:off x="227000" y="5204017"/>
            <a:ext cx="8634600" cy="969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1900" b="1" dirty="0" err="1" smtClean="0">
                <a:solidFill>
                  <a:schemeClr val="dk1"/>
                </a:solidFill>
              </a:rPr>
              <a:t>Ejemplos</a:t>
            </a:r>
            <a:r>
              <a:rPr lang="en-US" sz="1900" b="1" dirty="0" smtClean="0">
                <a:solidFill>
                  <a:schemeClr val="dk1"/>
                </a:solidFill>
              </a:rPr>
              <a:t> de </a:t>
            </a:r>
            <a:r>
              <a:rPr lang="en-US" sz="1900" b="1" dirty="0" err="1" smtClean="0">
                <a:solidFill>
                  <a:schemeClr val="dk1"/>
                </a:solidFill>
              </a:rPr>
              <a:t>problemas</a:t>
            </a:r>
            <a:r>
              <a:rPr lang="en-US" sz="1900" b="1" dirty="0" smtClean="0">
                <a:solidFill>
                  <a:schemeClr val="dk1"/>
                </a:solidFill>
              </a:rPr>
              <a:t> de </a:t>
            </a:r>
            <a:r>
              <a:rPr lang="en-US" sz="1900" b="1" dirty="0" err="1" smtClean="0">
                <a:solidFill>
                  <a:schemeClr val="dk1"/>
                </a:solidFill>
              </a:rPr>
              <a:t>justicia</a:t>
            </a:r>
            <a:r>
              <a:rPr lang="en-US" sz="1900" b="1" dirty="0" smtClean="0">
                <a:solidFill>
                  <a:schemeClr val="dk1"/>
                </a:solidFill>
              </a:rPr>
              <a:t> soc</a:t>
            </a:r>
            <a:r>
              <a:rPr lang="en-US" sz="1900" b="1" i="0" u="none" strike="noStrike" cap="none" dirty="0" smtClean="0">
                <a:solidFill>
                  <a:schemeClr val="dk1"/>
                </a:solidFill>
              </a:rPr>
              <a:t>ial: </a:t>
            </a:r>
            <a:endParaRPr sz="1900" b="1" i="0" u="none" strike="noStrike" cap="none" dirty="0">
              <a:solidFill>
                <a:schemeClr val="dk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1900" dirty="0" err="1">
                <a:solidFill>
                  <a:schemeClr val="dk1"/>
                </a:solidFill>
              </a:rPr>
              <a:t>a</a:t>
            </a:r>
            <a:r>
              <a:rPr lang="en-US" sz="1900" dirty="0" err="1" smtClean="0">
                <a:solidFill>
                  <a:schemeClr val="dk1"/>
                </a:solidFill>
              </a:rPr>
              <a:t>tención</a:t>
            </a:r>
            <a:r>
              <a:rPr lang="en-US" sz="1900" dirty="0" smtClean="0">
                <a:solidFill>
                  <a:schemeClr val="dk1"/>
                </a:solidFill>
              </a:rPr>
              <a:t> </a:t>
            </a:r>
            <a:r>
              <a:rPr lang="en-US" sz="1900" dirty="0" err="1" smtClean="0">
                <a:solidFill>
                  <a:schemeClr val="dk1"/>
                </a:solidFill>
              </a:rPr>
              <a:t>médica</a:t>
            </a:r>
            <a:r>
              <a:rPr lang="en-US" sz="1900" dirty="0" smtClean="0">
                <a:solidFill>
                  <a:schemeClr val="dk1"/>
                </a:solidFill>
              </a:rPr>
              <a:t>, </a:t>
            </a:r>
            <a:r>
              <a:rPr lang="en-US" sz="19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inseguridad</a:t>
            </a:r>
            <a:r>
              <a:rPr lang="en-US" sz="19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9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alimentaria</a:t>
            </a:r>
            <a:r>
              <a:rPr lang="en-US" sz="19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y </a:t>
            </a:r>
            <a:r>
              <a:rPr lang="en-US" sz="19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laboral</a:t>
            </a:r>
            <a:r>
              <a:rPr lang="en-US" sz="1900" dirty="0" smtClean="0">
                <a:solidFill>
                  <a:schemeClr val="dk1"/>
                </a:solidFill>
              </a:rPr>
              <a:t>,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</a:pPr>
            <a:r>
              <a:rPr lang="en-US" sz="1900" dirty="0" err="1" smtClean="0">
                <a:solidFill>
                  <a:schemeClr val="dk1"/>
                </a:solidFill>
              </a:rPr>
              <a:t>precariedad</a:t>
            </a:r>
            <a:r>
              <a:rPr lang="en-US" sz="1900" dirty="0" smtClean="0">
                <a:solidFill>
                  <a:schemeClr val="dk1"/>
                </a:solidFill>
              </a:rPr>
              <a:t> de las </a:t>
            </a:r>
            <a:r>
              <a:rPr lang="en-US" sz="1900" dirty="0" err="1" smtClean="0">
                <a:solidFill>
                  <a:schemeClr val="dk1"/>
                </a:solidFill>
              </a:rPr>
              <a:t>viviendas</a:t>
            </a:r>
            <a:r>
              <a:rPr lang="en-US" sz="1900" dirty="0" smtClean="0">
                <a:solidFill>
                  <a:schemeClr val="dk1"/>
                </a:solidFill>
              </a:rPr>
              <a:t>, </a:t>
            </a:r>
            <a:r>
              <a:rPr lang="en-US" sz="1900" b="0" i="0" u="none" strike="noStrike" cap="none" dirty="0" err="1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racismo.o</a:t>
            </a:r>
            <a:r>
              <a:rPr lang="en-US" sz="1900" b="0" i="0" u="none" strike="noStrike" cap="none" dirty="0" smtClean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900" dirty="0">
              <a:solidFill>
                <a:schemeClr val="dk1"/>
              </a:solidFill>
            </a:endParaRPr>
          </a:p>
        </p:txBody>
      </p:sp>
      <p:sp>
        <p:nvSpPr>
          <p:cNvPr id="109" name="Google Shape;109;p4"/>
          <p:cNvSpPr/>
          <p:nvPr/>
        </p:nvSpPr>
        <p:spPr>
          <a:xfrm>
            <a:off x="3999800" y="3263275"/>
            <a:ext cx="544500" cy="441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730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"/>
          <p:cNvSpPr txBox="1"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>
              <a:lnSpc>
                <a:spcPct val="90000"/>
              </a:lnSpc>
              <a:buClr>
                <a:srgbClr val="6D1D6B"/>
              </a:buClr>
              <a:buSzPct val="100000"/>
            </a:pPr>
            <a:r>
              <a:rPr lang="es-ES" sz="4400" b="1" dirty="0">
                <a:solidFill>
                  <a:schemeClr val="lt1"/>
                </a:solidFill>
                <a:highlight>
                  <a:srgbClr val="1B75BB"/>
                </a:highlight>
              </a:rPr>
              <a:t>¿Qué es la justicia reproductiva?</a:t>
            </a:r>
            <a:endParaRPr sz="3200" dirty="0">
              <a:solidFill>
                <a:schemeClr val="lt1"/>
              </a:solidFill>
              <a:highlight>
                <a:srgbClr val="1B75BB"/>
              </a:highlight>
            </a:endParaRPr>
          </a:p>
        </p:txBody>
      </p:sp>
      <p:sp>
        <p:nvSpPr>
          <p:cNvPr id="115" name="Google Shape;115;p5"/>
          <p:cNvSpPr txBox="1">
            <a:spLocks noGrp="1"/>
          </p:cNvSpPr>
          <p:nvPr>
            <p:ph type="body" idx="1"/>
          </p:nvPr>
        </p:nvSpPr>
        <p:spPr>
          <a:xfrm>
            <a:off x="5202900" y="2799825"/>
            <a:ext cx="3846600" cy="238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>
              <a:lnSpc>
                <a:spcPct val="120000"/>
              </a:lnSpc>
              <a:spcBef>
                <a:spcPts val="0"/>
              </a:spcBef>
            </a:pPr>
            <a:r>
              <a:rPr lang="en-US" sz="2200" b="1" cap="none" dirty="0" smtClean="0"/>
              <a:t>Se </a:t>
            </a:r>
            <a:r>
              <a:rPr lang="en-US" sz="2200" b="1" cap="none" dirty="0" err="1" smtClean="0"/>
              <a:t>enfoca</a:t>
            </a:r>
            <a:r>
              <a:rPr lang="en-US" sz="2200" b="1" cap="none" dirty="0" smtClean="0"/>
              <a:t> </a:t>
            </a:r>
            <a:r>
              <a:rPr lang="en-US" sz="2200" b="1" cap="none" dirty="0" err="1" smtClean="0"/>
              <a:t>en</a:t>
            </a:r>
            <a:r>
              <a:rPr lang="en-US" sz="2200" b="1" cap="none" dirty="0" smtClean="0"/>
              <a:t> </a:t>
            </a:r>
            <a:r>
              <a:rPr lang="en-US" sz="2200" b="1" cap="none" dirty="0" err="1" smtClean="0"/>
              <a:t>corregir</a:t>
            </a:r>
            <a:r>
              <a:rPr lang="en-US" sz="2200" b="1" cap="none" dirty="0" smtClean="0"/>
              <a:t> la </a:t>
            </a:r>
            <a:r>
              <a:rPr lang="en-US" sz="2200" b="1" cap="none" dirty="0" err="1" smtClean="0"/>
              <a:t>opresión</a:t>
            </a:r>
            <a:r>
              <a:rPr lang="en-US" sz="2200" b="1" cap="none" dirty="0" smtClean="0"/>
              <a:t> reproductive.</a:t>
            </a:r>
          </a:p>
          <a:p>
            <a:pPr marL="342900">
              <a:lnSpc>
                <a:spcPct val="120000"/>
              </a:lnSpc>
              <a:spcBef>
                <a:spcPts val="0"/>
              </a:spcBef>
            </a:pPr>
            <a:endParaRPr lang="en-US" sz="2200" b="1" dirty="0"/>
          </a:p>
          <a:p>
            <a:pPr marL="342900">
              <a:lnSpc>
                <a:spcPct val="120000"/>
              </a:lnSpc>
              <a:spcBef>
                <a:spcPts val="0"/>
              </a:spcBef>
            </a:pPr>
            <a:r>
              <a:rPr lang="en-US" sz="2200" b="1" cap="none" dirty="0" err="1" smtClean="0"/>
              <a:t>Es</a:t>
            </a:r>
            <a:r>
              <a:rPr lang="en-US" sz="2200" b="1" cap="none" dirty="0" smtClean="0"/>
              <a:t> un </a:t>
            </a:r>
            <a:r>
              <a:rPr lang="en-US" sz="2200" b="1" cap="none" dirty="0" err="1" smtClean="0"/>
              <a:t>modelo</a:t>
            </a:r>
            <a:r>
              <a:rPr lang="en-US" sz="2200" b="1" cap="none" dirty="0" smtClean="0"/>
              <a:t> que </a:t>
            </a:r>
            <a:r>
              <a:rPr lang="en-US" sz="2200" b="1" dirty="0" err="1" smtClean="0"/>
              <a:t>implementa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una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organización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estratégica</a:t>
            </a:r>
            <a:r>
              <a:rPr lang="en-US" sz="2200" b="1" dirty="0" smtClean="0"/>
              <a:t> para </a:t>
            </a:r>
            <a:r>
              <a:rPr lang="en-US" sz="2200" b="1" dirty="0" err="1" smtClean="0"/>
              <a:t>hacerles</a:t>
            </a:r>
            <a:r>
              <a:rPr lang="en-US" sz="2200" b="1" dirty="0" smtClean="0"/>
              <a:t> </a:t>
            </a:r>
            <a:r>
              <a:rPr lang="en-US" sz="2200" b="1" dirty="0" err="1" smtClean="0"/>
              <a:t>frente</a:t>
            </a:r>
            <a:r>
              <a:rPr lang="en-US" sz="2200" b="1" dirty="0" smtClean="0"/>
              <a:t> a las </a:t>
            </a:r>
            <a:r>
              <a:rPr lang="en-US" sz="2200" b="1" dirty="0" err="1" smtClean="0"/>
              <a:t>injusticias</a:t>
            </a:r>
            <a:r>
              <a:rPr lang="en-US" sz="2200" b="1" dirty="0" smtClean="0"/>
              <a:t>.</a:t>
            </a:r>
            <a:endParaRPr sz="2200" b="1" dirty="0"/>
          </a:p>
        </p:txBody>
      </p:sp>
      <p:sp>
        <p:nvSpPr>
          <p:cNvPr id="116" name="Google Shape;116;p5"/>
          <p:cNvSpPr/>
          <p:nvPr/>
        </p:nvSpPr>
        <p:spPr>
          <a:xfrm>
            <a:off x="731175" y="2252875"/>
            <a:ext cx="3491400" cy="3003900"/>
          </a:xfrm>
          <a:prstGeom prst="triangle">
            <a:avLst>
              <a:gd name="adj" fmla="val 50000"/>
            </a:avLst>
          </a:prstGeom>
          <a:solidFill>
            <a:srgbClr val="F730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5"/>
          <p:cNvSpPr txBox="1"/>
          <p:nvPr/>
        </p:nvSpPr>
        <p:spPr>
          <a:xfrm>
            <a:off x="249401" y="3440021"/>
            <a:ext cx="4344300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600"/>
              <a:buFont typeface="Arial"/>
              <a:buNone/>
            </a:pPr>
            <a:r>
              <a:rPr lang="en-US" sz="4000" b="1" dirty="0" err="1" smtClean="0">
                <a:solidFill>
                  <a:schemeClr val="dk1"/>
                </a:solidFill>
              </a:rPr>
              <a:t>Justicia</a:t>
            </a:r>
            <a:r>
              <a:rPr lang="en-US" sz="4000" b="1" dirty="0" smtClean="0">
                <a:solidFill>
                  <a:schemeClr val="dk1"/>
                </a:solidFill>
              </a:rPr>
              <a:t> </a:t>
            </a:r>
            <a:r>
              <a:rPr lang="en-US" sz="4000" b="1" dirty="0" err="1" smtClean="0">
                <a:solidFill>
                  <a:schemeClr val="dk1"/>
                </a:solidFill>
              </a:rPr>
              <a:t>reproductiva</a:t>
            </a:r>
            <a:endParaRPr sz="4000" b="1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5"/>
          <p:cNvSpPr/>
          <p:nvPr/>
        </p:nvSpPr>
        <p:spPr>
          <a:xfrm>
            <a:off x="4451175" y="3599600"/>
            <a:ext cx="544500" cy="4419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CCC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6"/>
          <p:cNvSpPr/>
          <p:nvPr/>
        </p:nvSpPr>
        <p:spPr>
          <a:xfrm>
            <a:off x="512825" y="1722450"/>
            <a:ext cx="8143800" cy="4473000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4" name="Google Shape;124;p6"/>
          <p:cNvSpPr txBox="1">
            <a:spLocks noGrp="1"/>
          </p:cNvSpPr>
          <p:nvPr>
            <p:ph type="title"/>
          </p:nvPr>
        </p:nvSpPr>
        <p:spPr>
          <a:xfrm>
            <a:off x="673169" y="433137"/>
            <a:ext cx="7797600" cy="11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>
              <a:lnSpc>
                <a:spcPct val="90000"/>
              </a:lnSpc>
              <a:buClr>
                <a:srgbClr val="6D1D6B"/>
              </a:buClr>
              <a:buSzPts val="4400"/>
            </a:pPr>
            <a:r>
              <a:rPr lang="es-ES" b="1" dirty="0">
                <a:solidFill>
                  <a:schemeClr val="lt1"/>
                </a:solidFill>
                <a:highlight>
                  <a:srgbClr val="1B75BB"/>
                </a:highlight>
              </a:rPr>
              <a:t>¿Qué es la justicia reproductiva</a:t>
            </a:r>
            <a:r>
              <a:rPr lang="es-ES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?</a:t>
            </a:r>
            <a:endParaRPr b="1" dirty="0">
              <a:solidFill>
                <a:schemeClr val="lt1"/>
              </a:solidFill>
              <a:highlight>
                <a:srgbClr val="1B75BB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1D6B"/>
              </a:buClr>
              <a:buSzPts val="4400"/>
              <a:buFont typeface="Arial"/>
              <a:buNone/>
            </a:pPr>
            <a:endParaRPr sz="2900" dirty="0">
              <a:solidFill>
                <a:schemeClr val="lt1"/>
              </a:solidFill>
              <a:highlight>
                <a:srgbClr val="1B75BB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Google Shape;125;p6"/>
          <p:cNvSpPr txBox="1"/>
          <p:nvPr/>
        </p:nvSpPr>
        <p:spPr>
          <a:xfrm>
            <a:off x="3011275" y="1950913"/>
            <a:ext cx="36735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 err="1" smtClean="0">
                <a:solidFill>
                  <a:schemeClr val="dk1"/>
                </a:solidFill>
              </a:rPr>
              <a:t>Todos</a:t>
            </a:r>
            <a:r>
              <a:rPr lang="en-US" sz="1800" b="1" dirty="0" smtClean="0">
                <a:solidFill>
                  <a:schemeClr val="dk1"/>
                </a:solidFill>
              </a:rPr>
              <a:t> </a:t>
            </a:r>
            <a:r>
              <a:rPr lang="en-US" sz="1800" b="1" dirty="0" err="1" smtClean="0">
                <a:solidFill>
                  <a:schemeClr val="dk1"/>
                </a:solidFill>
              </a:rPr>
              <a:t>tienen</a:t>
            </a:r>
            <a:r>
              <a:rPr lang="en-US" sz="1800" b="1" dirty="0" smtClean="0">
                <a:solidFill>
                  <a:schemeClr val="dk1"/>
                </a:solidFill>
              </a:rPr>
              <a:t> derecho a…</a:t>
            </a:r>
            <a:endParaRPr sz="1800" b="1" dirty="0"/>
          </a:p>
        </p:txBody>
      </p:sp>
      <p:sp>
        <p:nvSpPr>
          <p:cNvPr id="126" name="Google Shape;126;p6"/>
          <p:cNvSpPr/>
          <p:nvPr/>
        </p:nvSpPr>
        <p:spPr>
          <a:xfrm>
            <a:off x="397125" y="1611300"/>
            <a:ext cx="8309700" cy="4712400"/>
          </a:xfrm>
          <a:prstGeom prst="frame">
            <a:avLst>
              <a:gd name="adj1" fmla="val 3849"/>
            </a:avLst>
          </a:prstGeom>
          <a:solidFill>
            <a:srgbClr val="D9D9D9"/>
          </a:solidFill>
          <a:ln w="9525" cap="flat" cmpd="sng">
            <a:solidFill>
              <a:srgbClr val="CCCCC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p6"/>
          <p:cNvSpPr/>
          <p:nvPr/>
        </p:nvSpPr>
        <p:spPr>
          <a:xfrm>
            <a:off x="5648350" y="2681725"/>
            <a:ext cx="2114100" cy="1377300"/>
          </a:xfrm>
          <a:prstGeom prst="foldedCorner">
            <a:avLst>
              <a:gd name="adj" fmla="val 16667"/>
            </a:avLst>
          </a:prstGeom>
          <a:solidFill>
            <a:srgbClr val="FCCC36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6"/>
          <p:cNvSpPr/>
          <p:nvPr/>
        </p:nvSpPr>
        <p:spPr>
          <a:xfrm>
            <a:off x="988275" y="2703450"/>
            <a:ext cx="1623300" cy="1333500"/>
          </a:xfrm>
          <a:prstGeom prst="foldedCorner">
            <a:avLst>
              <a:gd name="adj" fmla="val 16667"/>
            </a:avLst>
          </a:prstGeom>
          <a:solidFill>
            <a:srgbClr val="FCCC36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6"/>
          <p:cNvSpPr/>
          <p:nvPr/>
        </p:nvSpPr>
        <p:spPr>
          <a:xfrm>
            <a:off x="3011279" y="2547000"/>
            <a:ext cx="2182800" cy="1646400"/>
          </a:xfrm>
          <a:prstGeom prst="foldedCorner">
            <a:avLst>
              <a:gd name="adj" fmla="val 16667"/>
            </a:avLst>
          </a:prstGeom>
          <a:solidFill>
            <a:srgbClr val="FCCC36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6"/>
          <p:cNvSpPr/>
          <p:nvPr/>
        </p:nvSpPr>
        <p:spPr>
          <a:xfrm>
            <a:off x="5194075" y="4193400"/>
            <a:ext cx="2780400" cy="1646400"/>
          </a:xfrm>
          <a:prstGeom prst="foldedCorner">
            <a:avLst>
              <a:gd name="adj" fmla="val 16667"/>
            </a:avLst>
          </a:prstGeom>
          <a:solidFill>
            <a:srgbClr val="FCCC36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6"/>
          <p:cNvSpPr/>
          <p:nvPr/>
        </p:nvSpPr>
        <p:spPr>
          <a:xfrm>
            <a:off x="1440825" y="4454425"/>
            <a:ext cx="2861100" cy="1377300"/>
          </a:xfrm>
          <a:prstGeom prst="foldedCorner">
            <a:avLst>
              <a:gd name="adj" fmla="val 16667"/>
            </a:avLst>
          </a:prstGeom>
          <a:solidFill>
            <a:srgbClr val="FCCC36"/>
          </a:solidFill>
          <a:ln w="9525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p6"/>
          <p:cNvSpPr txBox="1"/>
          <p:nvPr/>
        </p:nvSpPr>
        <p:spPr>
          <a:xfrm>
            <a:off x="5492775" y="4333726"/>
            <a:ext cx="2506800" cy="15414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-US" b="1" dirty="0" err="1" smtClean="0">
                <a:solidFill>
                  <a:schemeClr val="dk1"/>
                </a:solidFill>
              </a:rPr>
              <a:t>Tener</a:t>
            </a:r>
            <a:r>
              <a:rPr lang="en-US" b="1" dirty="0" smtClean="0">
                <a:solidFill>
                  <a:schemeClr val="dk1"/>
                </a:solidFill>
              </a:rPr>
              <a:t> </a:t>
            </a:r>
            <a:r>
              <a:rPr lang="en-US" b="1" dirty="0" err="1" smtClean="0">
                <a:solidFill>
                  <a:schemeClr val="dk1"/>
                </a:solidFill>
              </a:rPr>
              <a:t>autonomía</a:t>
            </a:r>
            <a:r>
              <a:rPr lang="en-US" b="1" dirty="0" smtClean="0">
                <a:solidFill>
                  <a:schemeClr val="dk1"/>
                </a:solidFill>
              </a:rPr>
              <a:t> corporal, </a:t>
            </a:r>
            <a:r>
              <a:rPr lang="en-US" b="1" dirty="0" err="1" smtClean="0">
                <a:solidFill>
                  <a:schemeClr val="dk1"/>
                </a:solidFill>
              </a:rPr>
              <a:t>tener</a:t>
            </a:r>
            <a:r>
              <a:rPr lang="en-US" b="1" dirty="0" smtClean="0">
                <a:solidFill>
                  <a:schemeClr val="dk1"/>
                </a:solidFill>
              </a:rPr>
              <a:t> control de </a:t>
            </a:r>
            <a:r>
              <a:rPr lang="en-US" b="1" dirty="0" err="1" smtClean="0">
                <a:solidFill>
                  <a:schemeClr val="dk1"/>
                </a:solidFill>
              </a:rPr>
              <a:t>su</a:t>
            </a:r>
            <a:r>
              <a:rPr lang="en-US" b="1" dirty="0" smtClean="0">
                <a:solidFill>
                  <a:schemeClr val="dk1"/>
                </a:solidFill>
              </a:rPr>
              <a:t> </a:t>
            </a:r>
            <a:r>
              <a:rPr lang="en-US" b="1" dirty="0" err="1" smtClean="0">
                <a:solidFill>
                  <a:schemeClr val="dk1"/>
                </a:solidFill>
              </a:rPr>
              <a:t>cuerpo</a:t>
            </a:r>
            <a:r>
              <a:rPr lang="en-US" b="1" dirty="0" smtClean="0">
                <a:solidFill>
                  <a:schemeClr val="dk1"/>
                </a:solidFill>
              </a:rPr>
              <a:t> y </a:t>
            </a:r>
            <a:r>
              <a:rPr lang="en-US" b="1" dirty="0" err="1" smtClean="0">
                <a:solidFill>
                  <a:schemeClr val="dk1"/>
                </a:solidFill>
              </a:rPr>
              <a:t>expresión</a:t>
            </a:r>
            <a:r>
              <a:rPr lang="en-US" b="1" dirty="0" smtClean="0">
                <a:solidFill>
                  <a:schemeClr val="dk1"/>
                </a:solidFill>
              </a:rPr>
              <a:t> personal, y no </a:t>
            </a:r>
            <a:r>
              <a:rPr lang="en-US" b="1" dirty="0" err="1" smtClean="0">
                <a:solidFill>
                  <a:schemeClr val="dk1"/>
                </a:solidFill>
              </a:rPr>
              <a:t>cargar</a:t>
            </a:r>
            <a:r>
              <a:rPr lang="en-US" b="1" dirty="0" smtClean="0">
                <a:solidFill>
                  <a:schemeClr val="dk1"/>
                </a:solidFill>
              </a:rPr>
              <a:t> con </a:t>
            </a:r>
            <a:r>
              <a:rPr lang="en-US" b="1" dirty="0" err="1" smtClean="0">
                <a:solidFill>
                  <a:schemeClr val="dk1"/>
                </a:solidFill>
              </a:rPr>
              <a:t>ninguna</a:t>
            </a:r>
            <a:r>
              <a:rPr lang="en-US" b="1" dirty="0" smtClean="0">
                <a:solidFill>
                  <a:schemeClr val="dk1"/>
                </a:solidFill>
              </a:rPr>
              <a:t> forma de </a:t>
            </a:r>
            <a:r>
              <a:rPr lang="en-US" b="1" dirty="0" err="1" smtClean="0">
                <a:solidFill>
                  <a:schemeClr val="dk1"/>
                </a:solidFill>
              </a:rPr>
              <a:t>opresión</a:t>
            </a:r>
            <a:r>
              <a:rPr lang="en-US" b="1" dirty="0" smtClean="0">
                <a:solidFill>
                  <a:schemeClr val="dk1"/>
                </a:solidFill>
              </a:rPr>
              <a:t> sexual y </a:t>
            </a:r>
            <a:r>
              <a:rPr lang="en-US" b="1" dirty="0" err="1" smtClean="0">
                <a:solidFill>
                  <a:schemeClr val="dk1"/>
                </a:solidFill>
              </a:rPr>
              <a:t>reproductiva</a:t>
            </a:r>
            <a:r>
              <a:rPr lang="en-US" b="1" dirty="0" smtClean="0">
                <a:solidFill>
                  <a:schemeClr val="dk1"/>
                </a:solidFill>
              </a:rPr>
              <a:t>.</a:t>
            </a:r>
            <a:endParaRPr b="1" dirty="0"/>
          </a:p>
        </p:txBody>
      </p:sp>
      <p:sp>
        <p:nvSpPr>
          <p:cNvPr id="133" name="Google Shape;133;p6"/>
          <p:cNvSpPr txBox="1"/>
          <p:nvPr/>
        </p:nvSpPr>
        <p:spPr>
          <a:xfrm>
            <a:off x="1636125" y="4685825"/>
            <a:ext cx="2665800" cy="111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-US" b="1" dirty="0" err="1" smtClean="0">
                <a:solidFill>
                  <a:schemeClr val="dk1"/>
                </a:solidFill>
              </a:rPr>
              <a:t>Cuidar</a:t>
            </a:r>
            <a:r>
              <a:rPr lang="en-US" b="1" dirty="0" smtClean="0">
                <a:solidFill>
                  <a:schemeClr val="dk1"/>
                </a:solidFill>
              </a:rPr>
              <a:t> de </a:t>
            </a:r>
            <a:r>
              <a:rPr lang="en-US" b="1" dirty="0" err="1" smtClean="0">
                <a:solidFill>
                  <a:schemeClr val="dk1"/>
                </a:solidFill>
              </a:rPr>
              <a:t>sus</a:t>
            </a:r>
            <a:r>
              <a:rPr lang="en-US" b="1" dirty="0" smtClean="0">
                <a:solidFill>
                  <a:schemeClr val="dk1"/>
                </a:solidFill>
              </a:rPr>
              <a:t> </a:t>
            </a:r>
            <a:r>
              <a:rPr lang="en-US" b="1" dirty="0" err="1" smtClean="0">
                <a:solidFill>
                  <a:schemeClr val="dk1"/>
                </a:solidFill>
              </a:rPr>
              <a:t>hijos</a:t>
            </a:r>
            <a:r>
              <a:rPr lang="en-US" b="1" dirty="0" smtClean="0">
                <a:solidFill>
                  <a:schemeClr val="dk1"/>
                </a:solidFill>
              </a:rPr>
              <a:t> </a:t>
            </a:r>
            <a:r>
              <a:rPr lang="en-US" b="1" dirty="0" err="1" smtClean="0">
                <a:solidFill>
                  <a:schemeClr val="dk1"/>
                </a:solidFill>
              </a:rPr>
              <a:t>en</a:t>
            </a:r>
            <a:r>
              <a:rPr lang="en-US" b="1" dirty="0" smtClean="0">
                <a:solidFill>
                  <a:schemeClr val="dk1"/>
                </a:solidFill>
              </a:rPr>
              <a:t> un </a:t>
            </a:r>
            <a:r>
              <a:rPr lang="en-US" b="1" dirty="0" err="1" smtClean="0">
                <a:solidFill>
                  <a:schemeClr val="dk1"/>
                </a:solidFill>
              </a:rPr>
              <a:t>entorno</a:t>
            </a:r>
            <a:r>
              <a:rPr lang="en-US" b="1" dirty="0" smtClean="0">
                <a:solidFill>
                  <a:schemeClr val="dk1"/>
                </a:solidFill>
              </a:rPr>
              <a:t> </a:t>
            </a:r>
            <a:r>
              <a:rPr lang="en-US" b="1" dirty="0" err="1" smtClean="0">
                <a:solidFill>
                  <a:schemeClr val="dk1"/>
                </a:solidFill>
              </a:rPr>
              <a:t>seguro</a:t>
            </a:r>
            <a:r>
              <a:rPr lang="en-US" b="1" dirty="0" smtClean="0">
                <a:solidFill>
                  <a:schemeClr val="dk1"/>
                </a:solidFill>
              </a:rPr>
              <a:t> y </a:t>
            </a:r>
            <a:r>
              <a:rPr lang="en-US" b="1" dirty="0" err="1" smtClean="0">
                <a:solidFill>
                  <a:schemeClr val="dk1"/>
                </a:solidFill>
              </a:rPr>
              <a:t>saludable</a:t>
            </a:r>
            <a:r>
              <a:rPr lang="en-US" b="1" dirty="0" smtClean="0">
                <a:solidFill>
                  <a:schemeClr val="dk1"/>
                </a:solidFill>
              </a:rPr>
              <a:t> con la </a:t>
            </a:r>
            <a:r>
              <a:rPr lang="en-US" b="1" dirty="0" err="1" smtClean="0">
                <a:solidFill>
                  <a:schemeClr val="dk1"/>
                </a:solidFill>
              </a:rPr>
              <a:t>asistencia</a:t>
            </a:r>
            <a:r>
              <a:rPr lang="en-US" b="1" dirty="0" smtClean="0">
                <a:solidFill>
                  <a:schemeClr val="dk1"/>
                </a:solidFill>
              </a:rPr>
              <a:t> social </a:t>
            </a:r>
            <a:r>
              <a:rPr lang="en-US" b="1" dirty="0" err="1" smtClean="0">
                <a:solidFill>
                  <a:schemeClr val="dk1"/>
                </a:solidFill>
              </a:rPr>
              <a:t>necesaria</a:t>
            </a:r>
            <a:r>
              <a:rPr lang="en-US" b="1" dirty="0" smtClean="0">
                <a:solidFill>
                  <a:schemeClr val="dk1"/>
                </a:solidFill>
              </a:rPr>
              <a:t>.</a:t>
            </a:r>
            <a:endParaRPr b="1" dirty="0"/>
          </a:p>
        </p:txBody>
      </p:sp>
      <p:sp>
        <p:nvSpPr>
          <p:cNvPr id="134" name="Google Shape;134;p6"/>
          <p:cNvSpPr txBox="1"/>
          <p:nvPr/>
        </p:nvSpPr>
        <p:spPr>
          <a:xfrm>
            <a:off x="5794225" y="2872075"/>
            <a:ext cx="1884900" cy="111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-US" b="1" dirty="0" err="1" smtClean="0">
                <a:solidFill>
                  <a:schemeClr val="dk1"/>
                </a:solidFill>
              </a:rPr>
              <a:t>Conocer</a:t>
            </a:r>
            <a:r>
              <a:rPr lang="en-US" b="1" dirty="0" smtClean="0">
                <a:solidFill>
                  <a:schemeClr val="dk1"/>
                </a:solidFill>
              </a:rPr>
              <a:t> </a:t>
            </a:r>
            <a:r>
              <a:rPr lang="en-US" b="1" dirty="0" err="1" smtClean="0">
                <a:solidFill>
                  <a:schemeClr val="dk1"/>
                </a:solidFill>
              </a:rPr>
              <a:t>sus</a:t>
            </a:r>
            <a:r>
              <a:rPr lang="en-US" b="1" dirty="0" smtClean="0">
                <a:solidFill>
                  <a:schemeClr val="dk1"/>
                </a:solidFill>
              </a:rPr>
              <a:t> </a:t>
            </a:r>
            <a:r>
              <a:rPr lang="en-US" b="1" dirty="0" err="1" smtClean="0">
                <a:solidFill>
                  <a:schemeClr val="dk1"/>
                </a:solidFill>
              </a:rPr>
              <a:t>opciones</a:t>
            </a:r>
            <a:r>
              <a:rPr lang="en-US" b="1" dirty="0" smtClean="0">
                <a:solidFill>
                  <a:schemeClr val="dk1"/>
                </a:solidFill>
              </a:rPr>
              <a:t> para </a:t>
            </a:r>
            <a:r>
              <a:rPr lang="en-US" b="1" dirty="0" err="1" smtClean="0">
                <a:solidFill>
                  <a:schemeClr val="dk1"/>
                </a:solidFill>
              </a:rPr>
              <a:t>evitar</a:t>
            </a:r>
            <a:r>
              <a:rPr lang="en-US" b="1" dirty="0" smtClean="0">
                <a:solidFill>
                  <a:schemeClr val="dk1"/>
                </a:solidFill>
              </a:rPr>
              <a:t> o </a:t>
            </a:r>
            <a:r>
              <a:rPr lang="en-US" b="1" dirty="0" err="1" smtClean="0">
                <a:solidFill>
                  <a:schemeClr val="dk1"/>
                </a:solidFill>
              </a:rPr>
              <a:t>interrrumpir</a:t>
            </a:r>
            <a:r>
              <a:rPr lang="en-US" b="1" dirty="0" smtClean="0">
                <a:solidFill>
                  <a:schemeClr val="dk1"/>
                </a:solidFill>
              </a:rPr>
              <a:t> un </a:t>
            </a:r>
            <a:r>
              <a:rPr lang="en-US" b="1" dirty="0" err="1" smtClean="0">
                <a:solidFill>
                  <a:schemeClr val="dk1"/>
                </a:solidFill>
              </a:rPr>
              <a:t>embarazo</a:t>
            </a:r>
            <a:r>
              <a:rPr lang="en-US" b="1" dirty="0" smtClean="0">
                <a:solidFill>
                  <a:schemeClr val="dk1"/>
                </a:solidFill>
              </a:rPr>
              <a:t>.</a:t>
            </a:r>
            <a:endParaRPr b="1" dirty="0"/>
          </a:p>
        </p:txBody>
      </p:sp>
      <p:sp>
        <p:nvSpPr>
          <p:cNvPr id="135" name="Google Shape;135;p6"/>
          <p:cNvSpPr txBox="1"/>
          <p:nvPr/>
        </p:nvSpPr>
        <p:spPr>
          <a:xfrm>
            <a:off x="3182713" y="2739463"/>
            <a:ext cx="2008200" cy="1110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-US" b="1" dirty="0" err="1" smtClean="0">
                <a:solidFill>
                  <a:schemeClr val="dk1"/>
                </a:solidFill>
              </a:rPr>
              <a:t>Elegir</a:t>
            </a:r>
            <a:r>
              <a:rPr lang="en-US" b="1" dirty="0" smtClean="0">
                <a:solidFill>
                  <a:schemeClr val="dk1"/>
                </a:solidFill>
              </a:rPr>
              <a:t> las </a:t>
            </a:r>
            <a:r>
              <a:rPr lang="en-US" b="1" dirty="0" err="1" smtClean="0">
                <a:solidFill>
                  <a:schemeClr val="dk1"/>
                </a:solidFill>
              </a:rPr>
              <a:t>condiciones</a:t>
            </a:r>
            <a:r>
              <a:rPr lang="en-US" b="1" dirty="0" smtClean="0">
                <a:solidFill>
                  <a:schemeClr val="dk1"/>
                </a:solidFill>
              </a:rPr>
              <a:t> </a:t>
            </a:r>
            <a:r>
              <a:rPr lang="en-US" b="1" dirty="0" err="1" smtClean="0">
                <a:solidFill>
                  <a:schemeClr val="dk1"/>
                </a:solidFill>
              </a:rPr>
              <a:t>en</a:t>
            </a:r>
            <a:r>
              <a:rPr lang="en-US" b="1" dirty="0" smtClean="0">
                <a:solidFill>
                  <a:schemeClr val="dk1"/>
                </a:solidFill>
              </a:rPr>
              <a:t> las que </a:t>
            </a:r>
            <a:r>
              <a:rPr lang="en-US" b="1" dirty="0" err="1" smtClean="0">
                <a:solidFill>
                  <a:schemeClr val="dk1"/>
                </a:solidFill>
              </a:rPr>
              <a:t>quieren</a:t>
            </a:r>
            <a:r>
              <a:rPr lang="en-US" b="1" dirty="0" smtClean="0">
                <a:solidFill>
                  <a:schemeClr val="dk1"/>
                </a:solidFill>
              </a:rPr>
              <a:t> </a:t>
            </a:r>
            <a:r>
              <a:rPr lang="en-US" b="1" dirty="0" err="1" smtClean="0">
                <a:solidFill>
                  <a:schemeClr val="dk1"/>
                </a:solidFill>
              </a:rPr>
              <a:t>dar</a:t>
            </a:r>
            <a:r>
              <a:rPr lang="en-US" b="1" dirty="0" smtClean="0">
                <a:solidFill>
                  <a:schemeClr val="dk1"/>
                </a:solidFill>
              </a:rPr>
              <a:t> a luz o </a:t>
            </a:r>
            <a:r>
              <a:rPr lang="en-US" b="1" dirty="0" err="1" smtClean="0">
                <a:solidFill>
                  <a:schemeClr val="dk1"/>
                </a:solidFill>
              </a:rPr>
              <a:t>formar</a:t>
            </a:r>
            <a:r>
              <a:rPr lang="en-US" b="1" dirty="0" smtClean="0">
                <a:solidFill>
                  <a:schemeClr val="dk1"/>
                </a:solidFill>
              </a:rPr>
              <a:t> </a:t>
            </a:r>
            <a:r>
              <a:rPr lang="en-US" b="1" dirty="0" err="1" smtClean="0">
                <a:solidFill>
                  <a:schemeClr val="dk1"/>
                </a:solidFill>
              </a:rPr>
              <a:t>una</a:t>
            </a:r>
            <a:r>
              <a:rPr lang="en-US" b="1" dirty="0" smtClean="0">
                <a:solidFill>
                  <a:schemeClr val="dk1"/>
                </a:solidFill>
              </a:rPr>
              <a:t> </a:t>
            </a:r>
            <a:r>
              <a:rPr lang="en-US" b="1" dirty="0" err="1" smtClean="0">
                <a:solidFill>
                  <a:schemeClr val="dk1"/>
                </a:solidFill>
              </a:rPr>
              <a:t>familia</a:t>
            </a:r>
            <a:r>
              <a:rPr lang="en-US" b="1" dirty="0" smtClean="0">
                <a:solidFill>
                  <a:schemeClr val="dk1"/>
                </a:solidFill>
              </a:rPr>
              <a:t>.</a:t>
            </a:r>
            <a:endParaRPr b="1" dirty="0"/>
          </a:p>
        </p:txBody>
      </p:sp>
      <p:sp>
        <p:nvSpPr>
          <p:cNvPr id="136" name="Google Shape;136;p6"/>
          <p:cNvSpPr txBox="1"/>
          <p:nvPr/>
        </p:nvSpPr>
        <p:spPr>
          <a:xfrm>
            <a:off x="1064102" y="2703450"/>
            <a:ext cx="1395900" cy="1325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500"/>
              </a:spcBef>
              <a:spcAft>
                <a:spcPts val="0"/>
              </a:spcAft>
              <a:buNone/>
            </a:pPr>
            <a:r>
              <a:rPr lang="en-US" b="1" dirty="0" err="1" smtClean="0">
                <a:solidFill>
                  <a:schemeClr val="dk1"/>
                </a:solidFill>
              </a:rPr>
              <a:t>Decidir</a:t>
            </a:r>
            <a:r>
              <a:rPr lang="en-US" b="1" dirty="0">
                <a:solidFill>
                  <a:schemeClr val="dk1"/>
                </a:solidFill>
              </a:rPr>
              <a:t> </a:t>
            </a:r>
            <a:r>
              <a:rPr lang="en-US" b="1" dirty="0" err="1" smtClean="0">
                <a:solidFill>
                  <a:schemeClr val="dk1"/>
                </a:solidFill>
              </a:rPr>
              <a:t>si</a:t>
            </a:r>
            <a:r>
              <a:rPr lang="en-US" b="1" dirty="0" smtClean="0">
                <a:solidFill>
                  <a:schemeClr val="dk1"/>
                </a:solidFill>
              </a:rPr>
              <a:t> </a:t>
            </a:r>
            <a:r>
              <a:rPr lang="en-US" b="1" dirty="0" err="1" smtClean="0">
                <a:solidFill>
                  <a:schemeClr val="dk1"/>
                </a:solidFill>
              </a:rPr>
              <a:t>quieren</a:t>
            </a:r>
            <a:r>
              <a:rPr lang="en-US" b="1" dirty="0" smtClean="0">
                <a:solidFill>
                  <a:schemeClr val="dk1"/>
                </a:solidFill>
              </a:rPr>
              <a:t> </a:t>
            </a:r>
            <a:r>
              <a:rPr lang="en-US" b="1" dirty="0" err="1" smtClean="0">
                <a:solidFill>
                  <a:schemeClr val="dk1"/>
                </a:solidFill>
              </a:rPr>
              <a:t>tener</a:t>
            </a:r>
            <a:r>
              <a:rPr lang="en-US" b="1" dirty="0" smtClean="0">
                <a:solidFill>
                  <a:schemeClr val="dk1"/>
                </a:solidFill>
              </a:rPr>
              <a:t> </a:t>
            </a:r>
            <a:r>
              <a:rPr lang="en-US" b="1" dirty="0" err="1" smtClean="0">
                <a:solidFill>
                  <a:schemeClr val="dk1"/>
                </a:solidFill>
              </a:rPr>
              <a:t>hijos</a:t>
            </a:r>
            <a:r>
              <a:rPr lang="en-US" b="1" dirty="0" smtClean="0">
                <a:solidFill>
                  <a:schemeClr val="dk1"/>
                </a:solidFill>
              </a:rPr>
              <a:t> y </a:t>
            </a:r>
            <a:r>
              <a:rPr lang="en-US" b="1" dirty="0" err="1" smtClean="0">
                <a:solidFill>
                  <a:schemeClr val="dk1"/>
                </a:solidFill>
              </a:rPr>
              <a:t>cuándo</a:t>
            </a:r>
            <a:r>
              <a:rPr lang="en-US" b="1" dirty="0" smtClean="0">
                <a:solidFill>
                  <a:schemeClr val="dk1"/>
                </a:solidFill>
              </a:rPr>
              <a:t> </a:t>
            </a:r>
            <a:r>
              <a:rPr lang="en-US" b="1" dirty="0" err="1" smtClean="0">
                <a:solidFill>
                  <a:schemeClr val="dk1"/>
                </a:solidFill>
              </a:rPr>
              <a:t>hacerlo</a:t>
            </a:r>
            <a:r>
              <a:rPr lang="en-US" b="1" dirty="0" smtClean="0">
                <a:solidFill>
                  <a:schemeClr val="dk1"/>
                </a:solidFill>
              </a:rPr>
              <a:t>.</a:t>
            </a:r>
            <a:endParaRPr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7"/>
          <p:cNvSpPr/>
          <p:nvPr/>
        </p:nvSpPr>
        <p:spPr>
          <a:xfrm>
            <a:off x="3355425" y="2124725"/>
            <a:ext cx="5101500" cy="3576300"/>
          </a:xfrm>
          <a:prstGeom prst="foldedCorner">
            <a:avLst>
              <a:gd name="adj" fmla="val 16667"/>
            </a:avLst>
          </a:prstGeom>
          <a:solidFill>
            <a:srgbClr val="EFEFEF"/>
          </a:solidFill>
          <a:ln w="9525" cap="flat" cmpd="sng">
            <a:solidFill>
              <a:srgbClr val="D9D9D9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7"/>
          <p:cNvSpPr txBox="1">
            <a:spLocks noGrp="1"/>
          </p:cNvSpPr>
          <p:nvPr>
            <p:ph type="title"/>
          </p:nvPr>
        </p:nvSpPr>
        <p:spPr>
          <a:xfrm>
            <a:off x="536547" y="505974"/>
            <a:ext cx="7797600" cy="11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>
              <a:lnSpc>
                <a:spcPct val="90000"/>
              </a:lnSpc>
              <a:buClr>
                <a:srgbClr val="6D1D6B"/>
              </a:buClr>
              <a:buSzPct val="100000"/>
            </a:pPr>
            <a:r>
              <a:rPr lang="es-ES" sz="44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¿</a:t>
            </a:r>
            <a:r>
              <a:rPr lang="es-ES" sz="4400" b="1" dirty="0">
                <a:solidFill>
                  <a:schemeClr val="lt1"/>
                </a:solidFill>
                <a:highlight>
                  <a:srgbClr val="1B75BB"/>
                </a:highlight>
              </a:rPr>
              <a:t>Qué es la justicia reproductiva</a:t>
            </a:r>
            <a:r>
              <a:rPr lang="es-ES" sz="44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?</a:t>
            </a:r>
            <a:endParaRPr sz="3188" cap="none" dirty="0">
              <a:solidFill>
                <a:schemeClr val="lt1"/>
              </a:solidFill>
              <a:highlight>
                <a:srgbClr val="1B75BB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3" name="Google Shape;143;p7"/>
          <p:cNvSpPr txBox="1">
            <a:spLocks noGrp="1"/>
          </p:cNvSpPr>
          <p:nvPr>
            <p:ph type="body" idx="1"/>
          </p:nvPr>
        </p:nvSpPr>
        <p:spPr>
          <a:xfrm>
            <a:off x="3400227" y="2906950"/>
            <a:ext cx="2871600" cy="222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40"/>
              <a:buNone/>
            </a:pPr>
            <a:r>
              <a:rPr lang="en-US" sz="1500" b="1" cap="none" dirty="0"/>
              <a:t>'Able' Mable Thomas</a:t>
            </a:r>
            <a:endParaRPr sz="1500" b="1" dirty="0"/>
          </a:p>
          <a:p>
            <a:pPr marL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840"/>
              <a:buNone/>
            </a:pPr>
            <a:r>
              <a:rPr lang="en-US" sz="1500" b="1" dirty="0" err="1" smtClean="0"/>
              <a:t>Pastora</a:t>
            </a:r>
            <a:r>
              <a:rPr lang="en-US" sz="1500" b="1" cap="none" dirty="0" smtClean="0"/>
              <a:t> </a:t>
            </a:r>
            <a:r>
              <a:rPr lang="en-US" sz="1500" b="1" cap="none" dirty="0"/>
              <a:t>Alma Crawford</a:t>
            </a:r>
            <a:endParaRPr sz="1500" b="1" dirty="0"/>
          </a:p>
          <a:p>
            <a:pPr marL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840"/>
              <a:buNone/>
            </a:pPr>
            <a:r>
              <a:rPr lang="en-US" sz="1500" b="1" cap="none" dirty="0" err="1"/>
              <a:t>Bisola</a:t>
            </a:r>
            <a:r>
              <a:rPr lang="en-US" sz="1500" b="1" cap="none" dirty="0"/>
              <a:t> </a:t>
            </a:r>
            <a:r>
              <a:rPr lang="en-US" sz="1500" b="1" cap="none" dirty="0" err="1"/>
              <a:t>Marignay</a:t>
            </a:r>
            <a:endParaRPr sz="1500" b="1" cap="none" dirty="0"/>
          </a:p>
          <a:p>
            <a:pPr marL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840"/>
              <a:buNone/>
            </a:pPr>
            <a:r>
              <a:rPr lang="en-US" sz="1500" b="1" cap="none" dirty="0"/>
              <a:t>Cassandra McConnell</a:t>
            </a:r>
            <a:endParaRPr sz="1500" b="1" dirty="0"/>
          </a:p>
          <a:p>
            <a:pPr marL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840"/>
              <a:buNone/>
            </a:pPr>
            <a:r>
              <a:rPr lang="en-US" sz="1500" b="1" cap="none" dirty="0"/>
              <a:t>Cynthia </a:t>
            </a:r>
            <a:r>
              <a:rPr lang="en-US" sz="1500" b="1" cap="none" dirty="0" err="1"/>
              <a:t>Newbille</a:t>
            </a:r>
            <a:endParaRPr sz="1500" b="1" cap="none" dirty="0"/>
          </a:p>
          <a:p>
            <a:pPr marL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840"/>
              <a:buNone/>
            </a:pPr>
            <a:r>
              <a:rPr lang="en-US" sz="1500" b="1" cap="none" dirty="0"/>
              <a:t>Elizabeth Terry</a:t>
            </a:r>
            <a:endParaRPr sz="1500" b="1" cap="none" dirty="0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3840"/>
              <a:buNone/>
            </a:pPr>
            <a:endParaRPr sz="1500" b="1" cap="none" dirty="0"/>
          </a:p>
        </p:txBody>
      </p:sp>
      <p:sp>
        <p:nvSpPr>
          <p:cNvPr id="144" name="Google Shape;144;p7"/>
          <p:cNvSpPr txBox="1"/>
          <p:nvPr/>
        </p:nvSpPr>
        <p:spPr>
          <a:xfrm>
            <a:off x="5666850" y="2733700"/>
            <a:ext cx="3000000" cy="257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500" b="1" dirty="0">
                <a:solidFill>
                  <a:schemeClr val="dk1"/>
                </a:solidFill>
              </a:rPr>
              <a:t>Evelyn S. Field</a:t>
            </a:r>
            <a:endParaRPr sz="1500" b="1" dirty="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500" b="1" dirty="0">
                <a:solidFill>
                  <a:schemeClr val="dk1"/>
                </a:solidFill>
              </a:rPr>
              <a:t>Kim Youngblood</a:t>
            </a:r>
            <a:endParaRPr sz="1500" b="1" dirty="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500" b="1" dirty="0">
                <a:solidFill>
                  <a:schemeClr val="dk1"/>
                </a:solidFill>
              </a:rPr>
              <a:t>Loretta J. Ross</a:t>
            </a:r>
            <a:endParaRPr sz="1500" b="1" dirty="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500" b="1" dirty="0">
                <a:solidFill>
                  <a:schemeClr val="dk1"/>
                </a:solidFill>
              </a:rPr>
              <a:t>Teri James</a:t>
            </a:r>
            <a:endParaRPr sz="1500" b="1" dirty="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500" b="1" dirty="0">
                <a:solidFill>
                  <a:schemeClr val="dk1"/>
                </a:solidFill>
              </a:rPr>
              <a:t>Toni M. Bond Leonard</a:t>
            </a:r>
            <a:endParaRPr sz="1500" b="1" dirty="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500" b="1" dirty="0" err="1">
                <a:solidFill>
                  <a:schemeClr val="dk1"/>
                </a:solidFill>
              </a:rPr>
              <a:t>Winnette</a:t>
            </a:r>
            <a:r>
              <a:rPr lang="en-US" sz="1500" b="1" dirty="0">
                <a:solidFill>
                  <a:schemeClr val="dk1"/>
                </a:solidFill>
              </a:rPr>
              <a:t> P. Willis</a:t>
            </a:r>
            <a:endParaRPr sz="1500" b="1" dirty="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1000"/>
              </a:spcBef>
              <a:spcAft>
                <a:spcPts val="0"/>
              </a:spcAft>
              <a:buNone/>
            </a:pPr>
            <a:endParaRPr sz="1500" b="1" dirty="0">
              <a:solidFill>
                <a:schemeClr val="dk1"/>
              </a:solidFill>
            </a:endParaRPr>
          </a:p>
        </p:txBody>
      </p:sp>
      <p:sp>
        <p:nvSpPr>
          <p:cNvPr id="145" name="Google Shape;145;p7"/>
          <p:cNvSpPr/>
          <p:nvPr/>
        </p:nvSpPr>
        <p:spPr>
          <a:xfrm>
            <a:off x="736275" y="2982100"/>
            <a:ext cx="2871600" cy="1577700"/>
          </a:xfrm>
          <a:prstGeom prst="homePlate">
            <a:avLst>
              <a:gd name="adj" fmla="val 50000"/>
            </a:avLst>
          </a:prstGeom>
          <a:solidFill>
            <a:srgbClr val="FCCC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7"/>
          <p:cNvSpPr txBox="1"/>
          <p:nvPr/>
        </p:nvSpPr>
        <p:spPr>
          <a:xfrm>
            <a:off x="954497" y="3196104"/>
            <a:ext cx="2419200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1" dirty="0" err="1" smtClean="0">
                <a:solidFill>
                  <a:schemeClr val="dk1"/>
                </a:solidFill>
              </a:rPr>
              <a:t>Quienes</a:t>
            </a:r>
            <a:r>
              <a:rPr lang="en-US" sz="2400" b="1" dirty="0" smtClean="0">
                <a:solidFill>
                  <a:schemeClr val="dk1"/>
                </a:solidFill>
              </a:rPr>
              <a:t> </a:t>
            </a:r>
            <a:r>
              <a:rPr lang="en-US" sz="2400" b="1" dirty="0" err="1" smtClean="0">
                <a:solidFill>
                  <a:schemeClr val="dk1"/>
                </a:solidFill>
              </a:rPr>
              <a:t>inventaron</a:t>
            </a:r>
            <a:r>
              <a:rPr lang="en-US" sz="2400" b="1" dirty="0" smtClean="0">
                <a:solidFill>
                  <a:schemeClr val="dk1"/>
                </a:solidFill>
              </a:rPr>
              <a:t> el </a:t>
            </a:r>
            <a:r>
              <a:rPr lang="en-US" sz="2400" b="1" dirty="0" err="1" smtClean="0">
                <a:solidFill>
                  <a:schemeClr val="dk1"/>
                </a:solidFill>
              </a:rPr>
              <a:t>término</a:t>
            </a:r>
            <a:r>
              <a:rPr lang="en-US" sz="2400" b="1" dirty="0" smtClean="0">
                <a:solidFill>
                  <a:schemeClr val="dk1"/>
                </a:solidFill>
              </a:rPr>
              <a:t>:</a:t>
            </a:r>
            <a:endParaRPr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8"/>
          <p:cNvSpPr txBox="1">
            <a:spLocks noGrp="1"/>
          </p:cNvSpPr>
          <p:nvPr>
            <p:ph type="body" idx="1"/>
          </p:nvPr>
        </p:nvSpPr>
        <p:spPr>
          <a:xfrm>
            <a:off x="991700" y="3228392"/>
            <a:ext cx="3085778" cy="14042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3840"/>
              <a:buNone/>
            </a:pPr>
            <a:r>
              <a:rPr lang="en-US" sz="2800" b="1" dirty="0" smtClean="0"/>
              <a:t>¡</a:t>
            </a:r>
            <a:r>
              <a:rPr lang="en-US" sz="2800" b="1" dirty="0" err="1" smtClean="0"/>
              <a:t>Todo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está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relacionado</a:t>
            </a:r>
            <a:r>
              <a:rPr lang="en-US" sz="2800" b="1" dirty="0" smtClean="0"/>
              <a:t> con la </a:t>
            </a:r>
            <a:r>
              <a:rPr lang="en-US" sz="2800" b="1" dirty="0" err="1" smtClean="0"/>
              <a:t>salud</a:t>
            </a:r>
            <a:r>
              <a:rPr lang="en-US" sz="2800" b="1" dirty="0" smtClean="0"/>
              <a:t> sexual</a:t>
            </a:r>
            <a:r>
              <a:rPr lang="en-US" sz="2800" b="1" cap="none" dirty="0" smtClean="0"/>
              <a:t>!</a:t>
            </a:r>
            <a:endParaRPr sz="3600" b="1" dirty="0"/>
          </a:p>
        </p:txBody>
      </p:sp>
      <p:pic>
        <p:nvPicPr>
          <p:cNvPr id="152" name="Google Shape;152;p8" descr="Diagram,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 l="1155"/>
          <a:stretch/>
        </p:blipFill>
        <p:spPr>
          <a:xfrm>
            <a:off x="4857338" y="1971028"/>
            <a:ext cx="3799625" cy="3450026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8"/>
          <p:cNvSpPr txBox="1"/>
          <p:nvPr/>
        </p:nvSpPr>
        <p:spPr>
          <a:xfrm>
            <a:off x="5200314" y="5670978"/>
            <a:ext cx="3113700" cy="3385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1" u="none" strike="noStrike" cap="none" dirty="0" err="1" smtClean="0">
                <a:solidFill>
                  <a:srgbClr val="1B75BB"/>
                </a:solidFill>
              </a:rPr>
              <a:t>Imagen</a:t>
            </a:r>
            <a:r>
              <a:rPr lang="en-US" sz="1600" b="1" i="1" u="none" strike="noStrike" cap="none" dirty="0" smtClean="0">
                <a:solidFill>
                  <a:srgbClr val="1B75BB"/>
                </a:solidFill>
              </a:rPr>
              <a:t>: </a:t>
            </a:r>
            <a:r>
              <a:rPr lang="en-US" sz="1600" b="1" i="1" u="sng" strike="noStrike" cap="none" dirty="0">
                <a:solidFill>
                  <a:srgbClr val="1B75BB"/>
                </a:solidFill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Repeal Hyde Project</a:t>
            </a:r>
            <a:endParaRPr sz="1600" b="1" i="1" u="none" strike="noStrike" cap="none" dirty="0">
              <a:solidFill>
                <a:srgbClr val="1B75BB"/>
              </a:solidFill>
            </a:endParaRPr>
          </a:p>
        </p:txBody>
      </p:sp>
      <p:sp>
        <p:nvSpPr>
          <p:cNvPr id="154" name="Google Shape;154;p8"/>
          <p:cNvSpPr txBox="1">
            <a:spLocks noGrp="1"/>
          </p:cNvSpPr>
          <p:nvPr>
            <p:ph type="title"/>
          </p:nvPr>
        </p:nvSpPr>
        <p:spPr>
          <a:xfrm>
            <a:off x="536547" y="505974"/>
            <a:ext cx="7797600" cy="11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lvl="0">
              <a:lnSpc>
                <a:spcPct val="90000"/>
              </a:lnSpc>
              <a:buClr>
                <a:srgbClr val="6D1D6B"/>
              </a:buClr>
              <a:buSzPct val="100000"/>
            </a:pPr>
            <a:r>
              <a:rPr lang="es-ES" sz="44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¿</a:t>
            </a:r>
            <a:r>
              <a:rPr lang="es-ES" sz="4400" b="1" dirty="0">
                <a:solidFill>
                  <a:schemeClr val="lt1"/>
                </a:solidFill>
                <a:highlight>
                  <a:srgbClr val="1B75BB"/>
                </a:highlight>
              </a:rPr>
              <a:t>Qué es la justicia reproductiva</a:t>
            </a:r>
            <a:r>
              <a:rPr lang="es-ES" sz="44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?</a:t>
            </a:r>
            <a:endParaRPr sz="3188" cap="none" dirty="0">
              <a:solidFill>
                <a:schemeClr val="lt1"/>
              </a:solidFill>
              <a:highlight>
                <a:srgbClr val="1B75BB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8"/>
          <p:cNvSpPr/>
          <p:nvPr/>
        </p:nvSpPr>
        <p:spPr>
          <a:xfrm>
            <a:off x="536550" y="1943032"/>
            <a:ext cx="1676700" cy="167670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75000"/>
            </a:avLst>
          </a:prstGeom>
          <a:solidFill>
            <a:srgbClr val="FCCC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8"/>
          <p:cNvSpPr/>
          <p:nvPr/>
        </p:nvSpPr>
        <p:spPr>
          <a:xfrm rot="10800000">
            <a:off x="2803150" y="4208875"/>
            <a:ext cx="1676700" cy="1676700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75000"/>
            </a:avLst>
          </a:prstGeom>
          <a:solidFill>
            <a:srgbClr val="FCCC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9"/>
          <p:cNvSpPr/>
          <p:nvPr/>
        </p:nvSpPr>
        <p:spPr>
          <a:xfrm flipH="1">
            <a:off x="725275" y="2792825"/>
            <a:ext cx="7865700" cy="2174400"/>
          </a:xfrm>
          <a:prstGeom prst="snip1Rect">
            <a:avLst>
              <a:gd name="adj" fmla="val 16667"/>
            </a:avLst>
          </a:prstGeom>
          <a:solidFill>
            <a:srgbClr val="EFEFE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9"/>
          <p:cNvSpPr txBox="1">
            <a:spLocks noGrp="1"/>
          </p:cNvSpPr>
          <p:nvPr>
            <p:ph type="title"/>
          </p:nvPr>
        </p:nvSpPr>
        <p:spPr>
          <a:xfrm>
            <a:off x="685800" y="8831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D1D6B"/>
              </a:buClr>
              <a:buSzPct val="100000"/>
              <a:buFont typeface="Arial"/>
              <a:buNone/>
            </a:pPr>
            <a:r>
              <a:rPr lang="en-US" sz="44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Opresión</a:t>
            </a:r>
            <a:r>
              <a:rPr lang="en-US" sz="44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 s</a:t>
            </a:r>
            <a:r>
              <a:rPr lang="en-US" sz="4400" b="1" cap="none" dirty="0" smtClean="0">
                <a:solidFill>
                  <a:schemeClr val="lt1"/>
                </a:solidFill>
                <a:highlight>
                  <a:srgbClr val="1B75BB"/>
                </a:highlight>
                <a:latin typeface="Arial"/>
                <a:ea typeface="Arial"/>
                <a:cs typeface="Arial"/>
                <a:sym typeface="Arial"/>
              </a:rPr>
              <a:t>exual </a:t>
            </a:r>
            <a:r>
              <a:rPr lang="en-US" sz="4400" b="1" dirty="0" smtClean="0">
                <a:solidFill>
                  <a:schemeClr val="lt1"/>
                </a:solidFill>
                <a:highlight>
                  <a:srgbClr val="1B75BB"/>
                </a:highlight>
              </a:rPr>
              <a:t>y </a:t>
            </a:r>
            <a:r>
              <a:rPr lang="en-US" sz="4400" b="1" dirty="0" err="1" smtClean="0">
                <a:solidFill>
                  <a:schemeClr val="lt1"/>
                </a:solidFill>
                <a:highlight>
                  <a:srgbClr val="1B75BB"/>
                </a:highlight>
              </a:rPr>
              <a:t>rep</a:t>
            </a:r>
            <a:r>
              <a:rPr lang="en-US" sz="4400" b="1" cap="none" dirty="0" err="1" smtClean="0">
                <a:solidFill>
                  <a:schemeClr val="lt1"/>
                </a:solidFill>
                <a:highlight>
                  <a:srgbClr val="1B75BB"/>
                </a:highlight>
                <a:latin typeface="Arial"/>
                <a:ea typeface="Arial"/>
                <a:cs typeface="Arial"/>
                <a:sym typeface="Arial"/>
              </a:rPr>
              <a:t>roductiva</a:t>
            </a:r>
            <a:endParaRPr sz="4400" b="1" cap="none" dirty="0">
              <a:solidFill>
                <a:schemeClr val="lt1"/>
              </a:solidFill>
              <a:highlight>
                <a:srgbClr val="1B75BB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9"/>
          <p:cNvSpPr txBox="1">
            <a:spLocks noGrp="1"/>
          </p:cNvSpPr>
          <p:nvPr>
            <p:ph type="body" idx="1"/>
          </p:nvPr>
        </p:nvSpPr>
        <p:spPr>
          <a:xfrm>
            <a:off x="762000" y="20574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ts val="3840"/>
              <a:buNone/>
            </a:pPr>
            <a:r>
              <a:rPr lang="en-US" sz="2300" b="1" cap="none" dirty="0" err="1" smtClean="0"/>
              <a:t>Es</a:t>
            </a:r>
            <a:r>
              <a:rPr lang="en-US" sz="2300" b="1" cap="none" dirty="0" smtClean="0"/>
              <a:t> el control y la </a:t>
            </a:r>
            <a:r>
              <a:rPr lang="en-US" sz="2300" b="1" cap="none" dirty="0" err="1" smtClean="0"/>
              <a:t>explotación</a:t>
            </a:r>
            <a:r>
              <a:rPr lang="en-US" sz="2300" b="1" cap="none" dirty="0" smtClean="0"/>
              <a:t> de las </a:t>
            </a:r>
            <a:r>
              <a:rPr lang="en-US" sz="2300" b="1" cap="none" dirty="0" err="1" smtClean="0"/>
              <a:t>mujeres</a:t>
            </a:r>
            <a:r>
              <a:rPr lang="en-US" sz="2300" b="1" cap="none" dirty="0" smtClean="0"/>
              <a:t>, </a:t>
            </a:r>
            <a:r>
              <a:rPr lang="en-US" sz="2300" b="1" dirty="0" smtClean="0"/>
              <a:t>las </a:t>
            </a:r>
            <a:r>
              <a:rPr lang="en-US" sz="2300" b="1" dirty="0" err="1" smtClean="0"/>
              <a:t>niñas</a:t>
            </a:r>
            <a:r>
              <a:rPr lang="en-US" sz="2300" b="1" dirty="0" smtClean="0"/>
              <a:t> y las personas de </a:t>
            </a:r>
            <a:r>
              <a:rPr lang="en-US" sz="2300" b="1" dirty="0" err="1" smtClean="0"/>
              <a:t>género</a:t>
            </a:r>
            <a:r>
              <a:rPr lang="en-US" sz="2300" b="1" dirty="0" smtClean="0"/>
              <a:t> </a:t>
            </a:r>
            <a:r>
              <a:rPr lang="en-US" sz="2300" b="1" dirty="0" err="1" smtClean="0"/>
              <a:t>oprimido</a:t>
            </a:r>
            <a:r>
              <a:rPr lang="en-US" sz="2300" b="1" dirty="0" smtClean="0"/>
              <a:t> </a:t>
            </a:r>
            <a:r>
              <a:rPr lang="en-US" sz="2300" b="1" dirty="0" err="1" smtClean="0"/>
              <a:t>mediante</a:t>
            </a:r>
            <a:r>
              <a:rPr lang="en-US" sz="2300" b="1" dirty="0" smtClean="0"/>
              <a:t> </a:t>
            </a:r>
            <a:r>
              <a:rPr lang="en-US" sz="2300" b="1" dirty="0" err="1" smtClean="0"/>
              <a:t>su</a:t>
            </a:r>
            <a:r>
              <a:rPr lang="en-US" sz="2300" b="1" dirty="0" smtClean="0"/>
              <a:t> </a:t>
            </a:r>
            <a:r>
              <a:rPr lang="en-US" sz="2300" b="1" dirty="0" err="1" smtClean="0"/>
              <a:t>cuerpo</a:t>
            </a:r>
            <a:r>
              <a:rPr lang="en-US" sz="2300" b="1" dirty="0" smtClean="0"/>
              <a:t>, </a:t>
            </a:r>
            <a:r>
              <a:rPr lang="en-US" sz="2300" b="1" dirty="0" err="1" smtClean="0"/>
              <a:t>sexualidad</a:t>
            </a:r>
            <a:r>
              <a:rPr lang="en-US" sz="2300" b="1" dirty="0" smtClean="0"/>
              <a:t>, </a:t>
            </a:r>
            <a:r>
              <a:rPr lang="en-US" sz="2300" b="1" dirty="0" err="1" smtClean="0"/>
              <a:t>trabajo</a:t>
            </a:r>
            <a:r>
              <a:rPr lang="en-US" sz="2300" b="1" dirty="0" smtClean="0"/>
              <a:t> y </a:t>
            </a:r>
            <a:r>
              <a:rPr lang="en-US" sz="2300" b="1" dirty="0" err="1" smtClean="0"/>
              <a:t>reproducción</a:t>
            </a:r>
            <a:r>
              <a:rPr lang="en-US" sz="2300" b="1" dirty="0" smtClean="0"/>
              <a:t>.</a:t>
            </a:r>
            <a:endParaRPr sz="2300" b="1" cap="none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405</Words>
  <Application>Microsoft Office PowerPoint</Application>
  <PresentationFormat>Presentación en pantalla (4:3)</PresentationFormat>
  <Paragraphs>62</Paragraphs>
  <Slides>11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3" baseType="lpstr">
      <vt:lpstr>Arial</vt:lpstr>
      <vt:lpstr>Advocates NEW_PPT_template</vt:lpstr>
      <vt:lpstr>Justicia reproductiva: pasado, presente y futuro</vt:lpstr>
      <vt:lpstr>¿Qué es la justicia reproductiva?   </vt:lpstr>
      <vt:lpstr>¿Qué es la justicia reproductiva? </vt:lpstr>
      <vt:lpstr>¿Qué es la justicia reproductiva?</vt:lpstr>
      <vt:lpstr>¿Qué es la justicia reproductiva?</vt:lpstr>
      <vt:lpstr>¿Qué es la justicia reproductiva? </vt:lpstr>
      <vt:lpstr>¿Qué es la justicia reproductiva?</vt:lpstr>
      <vt:lpstr>¿Qué es la justicia reproductiva?</vt:lpstr>
      <vt:lpstr>Opresión sexual y reproductiva</vt:lpstr>
      <vt:lpstr>De 1930 a 1940 </vt:lpstr>
      <vt:lpstr>De 1930 a 1940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Justicia reproductiva: pasado, presente y futuro</dc:title>
  <dc:creator>Cindy Lee Alves</dc:creator>
  <cp:lastModifiedBy>Camila Gartland</cp:lastModifiedBy>
  <cp:revision>11</cp:revision>
  <dcterms:created xsi:type="dcterms:W3CDTF">2021-04-13T16:24:54Z</dcterms:created>
  <dcterms:modified xsi:type="dcterms:W3CDTF">2022-02-10T16:01:31Z</dcterms:modified>
</cp:coreProperties>
</file>