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18" roundtripDataSignature="AMtx7mioQlW8BNqhbjYbJXFx92G7lfFgH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1474" y="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customschemas.google.com/relationships/presentationmetadata" Target="metadata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Relationship Id="rId22" Type="http://schemas.openxmlformats.org/officeDocument/2006/relationships/tableStyles" Target="tableStyles.xml"/></Relationships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‹Nº›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75" name="Google Shape;75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141" name="Google Shape;141;p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148" name="Google Shape;148;p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155" name="Google Shape;155;p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82" name="Google Shape;82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92" name="Google Shape;92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99" name="Google Shape;99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106" name="Google Shape;106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113" name="Google Shape;113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120" name="Google Shape;120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127" name="Google Shape;127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/>
          </a:p>
        </p:txBody>
      </p:sp>
      <p:sp>
        <p:nvSpPr>
          <p:cNvPr id="134" name="Google Shape;134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14"/>
          <p:cNvSpPr txBox="1">
            <a:spLocks noGrp="1"/>
          </p:cNvSpPr>
          <p:nvPr>
            <p:ph type="ctrTitle"/>
          </p:nvPr>
        </p:nvSpPr>
        <p:spPr>
          <a:xfrm>
            <a:off x="685800" y="2130429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14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/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/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/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14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14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23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5" name="Google Shape;65;p23"/>
          <p:cNvSpPr txBox="1">
            <a:spLocks noGrp="1"/>
          </p:cNvSpPr>
          <p:nvPr>
            <p:ph type="body" idx="1"/>
          </p:nvPr>
        </p:nvSpPr>
        <p:spPr>
          <a:xfrm rot="5400000">
            <a:off x="2514600" y="152400"/>
            <a:ext cx="4114800" cy="777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9pPr>
          </a:lstStyle>
          <a:p>
            <a:endParaRPr/>
          </a:p>
        </p:txBody>
      </p:sp>
      <p:sp>
        <p:nvSpPr>
          <p:cNvPr id="66" name="Google Shape;66;p23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23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24"/>
          <p:cNvSpPr txBox="1">
            <a:spLocks noGrp="1"/>
          </p:cNvSpPr>
          <p:nvPr>
            <p:ph type="title"/>
          </p:nvPr>
        </p:nvSpPr>
        <p:spPr>
          <a:xfrm rot="5400000">
            <a:off x="4743450" y="2381250"/>
            <a:ext cx="5486400" cy="1943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24"/>
          <p:cNvSpPr txBox="1">
            <a:spLocks noGrp="1"/>
          </p:cNvSpPr>
          <p:nvPr>
            <p:ph type="body" idx="1"/>
          </p:nvPr>
        </p:nvSpPr>
        <p:spPr>
          <a:xfrm rot="5400000">
            <a:off x="781050" y="514350"/>
            <a:ext cx="5486400" cy="567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9pPr>
          </a:lstStyle>
          <a:p>
            <a:endParaRPr/>
          </a:p>
        </p:txBody>
      </p:sp>
      <p:sp>
        <p:nvSpPr>
          <p:cNvPr id="71" name="Google Shape;71;p24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24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15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15"/>
          <p:cNvSpPr txBox="1"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9pPr>
          </a:lstStyle>
          <a:p>
            <a:endParaRPr/>
          </a:p>
        </p:txBody>
      </p:sp>
      <p:sp>
        <p:nvSpPr>
          <p:cNvPr id="23" name="Google Shape;23;p15"/>
          <p:cNvSpPr txBox="1">
            <a:spLocks noGrp="1"/>
          </p:cNvSpPr>
          <p:nvPr>
            <p:ph type="body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9pPr>
          </a:lstStyle>
          <a:p>
            <a:endParaRPr/>
          </a:p>
        </p:txBody>
      </p:sp>
      <p:sp>
        <p:nvSpPr>
          <p:cNvPr id="24" name="Google Shape;24;p15"/>
          <p:cNvSpPr txBox="1">
            <a:spLocks noGrp="1"/>
          </p:cNvSpPr>
          <p:nvPr>
            <p:ph type="body" idx="3"/>
          </p:nvPr>
        </p:nvSpPr>
        <p:spPr>
          <a:xfrm>
            <a:off x="4645027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9pPr>
          </a:lstStyle>
          <a:p>
            <a:endParaRPr/>
          </a:p>
        </p:txBody>
      </p:sp>
      <p:sp>
        <p:nvSpPr>
          <p:cNvPr id="25" name="Google Shape;25;p15"/>
          <p:cNvSpPr txBox="1">
            <a:spLocks noGrp="1"/>
          </p:cNvSpPr>
          <p:nvPr>
            <p:ph type="body" idx="4"/>
          </p:nvPr>
        </p:nvSpPr>
        <p:spPr>
          <a:xfrm>
            <a:off x="4645027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9pPr>
          </a:lstStyle>
          <a:p>
            <a:endParaRPr/>
          </a:p>
        </p:txBody>
      </p:sp>
      <p:sp>
        <p:nvSpPr>
          <p:cNvPr id="26" name="Google Shape;26;p15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5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16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0" name="Google Shape;30;p16"/>
          <p:cNvSpPr txBox="1">
            <a:spLocks noGrp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9pPr>
          </a:lstStyle>
          <a:p>
            <a:endParaRPr/>
          </a:p>
        </p:txBody>
      </p:sp>
      <p:sp>
        <p:nvSpPr>
          <p:cNvPr id="31" name="Google Shape;31;p16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16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17"/>
          <p:cNvSpPr txBox="1">
            <a:spLocks noGrp="1"/>
          </p:cNvSpPr>
          <p:nvPr>
            <p:ph type="title"/>
          </p:nvPr>
        </p:nvSpPr>
        <p:spPr>
          <a:xfrm>
            <a:off x="722313" y="4406904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4000" b="1" cap="none"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7"/>
          <p:cNvSpPr txBox="1"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/>
            </a:lvl1pPr>
            <a:lvl2pPr marL="914400" lvl="1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1800"/>
            </a:lvl2pPr>
            <a:lvl3pPr marL="1371600" lvl="2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/>
            </a:lvl3pPr>
            <a:lvl4pPr marL="1828800" lvl="3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4pPr>
            <a:lvl5pPr marL="2286000" lvl="4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5pPr>
            <a:lvl6pPr marL="2743200" lvl="5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6pPr>
            <a:lvl7pPr marL="3200400" lvl="6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7pPr>
            <a:lvl8pPr marL="3657600" lvl="7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8pPr>
            <a:lvl9pPr marL="4114800" lvl="8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9pPr>
          </a:lstStyle>
          <a:p>
            <a:endParaRPr/>
          </a:p>
        </p:txBody>
      </p:sp>
      <p:sp>
        <p:nvSpPr>
          <p:cNvPr id="36" name="Google Shape;36;p17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7" name="Google Shape;37;p17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18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0" name="Google Shape;40;p18"/>
          <p:cNvSpPr txBox="1">
            <a:spLocks noGrp="1"/>
          </p:cNvSpPr>
          <p:nvPr>
            <p:ph type="body" idx="1"/>
          </p:nvPr>
        </p:nvSpPr>
        <p:spPr>
          <a:xfrm>
            <a:off x="685800" y="1981200"/>
            <a:ext cx="38100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9pPr>
          </a:lstStyle>
          <a:p>
            <a:endParaRPr/>
          </a:p>
        </p:txBody>
      </p:sp>
      <p:sp>
        <p:nvSpPr>
          <p:cNvPr id="41" name="Google Shape;41;p18"/>
          <p:cNvSpPr txBox="1">
            <a:spLocks noGrp="1"/>
          </p:cNvSpPr>
          <p:nvPr>
            <p:ph type="body" idx="2"/>
          </p:nvPr>
        </p:nvSpPr>
        <p:spPr>
          <a:xfrm>
            <a:off x="4648200" y="1981200"/>
            <a:ext cx="38100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9pPr>
          </a:lstStyle>
          <a:p>
            <a:endParaRPr/>
          </a:p>
        </p:txBody>
      </p:sp>
      <p:sp>
        <p:nvSpPr>
          <p:cNvPr id="42" name="Google Shape;42;p18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18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9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6" name="Google Shape;46;p19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9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20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0" name="Google Shape;50;p20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21"/>
          <p:cNvSpPr txBox="1">
            <a:spLocks noGrp="1"/>
          </p:cNvSpPr>
          <p:nvPr>
            <p:ph type="title"/>
          </p:nvPr>
        </p:nvSpPr>
        <p:spPr>
          <a:xfrm>
            <a:off x="457202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 b="1"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21"/>
          <p:cNvSpPr txBox="1">
            <a:spLocks noGrp="1"/>
          </p:cNvSpPr>
          <p:nvPr>
            <p:ph type="body" idx="1"/>
          </p:nvPr>
        </p:nvSpPr>
        <p:spPr>
          <a:xfrm>
            <a:off x="3575050" y="273054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318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/>
            </a:lvl1pPr>
            <a:lvl2pPr marL="914400" lvl="1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/>
            </a:lvl2pPr>
            <a:lvl3pPr marL="1371600" lvl="2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/>
            </a:lvl3pPr>
            <a:lvl4pPr marL="1828800" lvl="3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/>
            </a:lvl4pPr>
            <a:lvl5pPr marL="2286000" lvl="4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5pPr>
            <a:lvl6pPr marL="2743200" lvl="5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6pPr>
            <a:lvl7pPr marL="3200400" lvl="6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7pPr>
            <a:lvl8pPr marL="3657600" lvl="7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8pPr>
            <a:lvl9pPr marL="4114800" lvl="8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9pPr>
          </a:lstStyle>
          <a:p>
            <a:endParaRPr/>
          </a:p>
        </p:txBody>
      </p:sp>
      <p:sp>
        <p:nvSpPr>
          <p:cNvPr id="54" name="Google Shape;54;p21"/>
          <p:cNvSpPr txBox="1">
            <a:spLocks noGrp="1"/>
          </p:cNvSpPr>
          <p:nvPr>
            <p:ph type="body" idx="2"/>
          </p:nvPr>
        </p:nvSpPr>
        <p:spPr>
          <a:xfrm>
            <a:off x="457202" y="1435103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9pPr>
          </a:lstStyle>
          <a:p>
            <a:endParaRPr/>
          </a:p>
        </p:txBody>
      </p:sp>
      <p:sp>
        <p:nvSpPr>
          <p:cNvPr id="55" name="Google Shape;55;p21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21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22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 b="1"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22"/>
          <p:cNvSpPr>
            <a:spLocks noGrp="1"/>
          </p:cNvSpPr>
          <p:nvPr>
            <p:ph type="pic" idx="2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0" name="Google Shape;60;p22"/>
          <p:cNvSpPr txBox="1">
            <a:spLocks noGrp="1"/>
          </p:cNvSpPr>
          <p:nvPr>
            <p:ph type="body" idx="1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9pPr>
          </a:lstStyle>
          <a:p>
            <a:endParaRPr/>
          </a:p>
        </p:txBody>
      </p:sp>
      <p:sp>
        <p:nvSpPr>
          <p:cNvPr id="61" name="Google Shape;61;p22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2" name="Google Shape;62;p22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r">
              <a:spcBef>
                <a:spcPts val="0"/>
              </a:spcBef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3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Google Shape;11;p13"/>
          <p:cNvSpPr txBox="1">
            <a:spLocks noGrp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4318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2" name="Google Shape;12;p13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3" name="Google Shape;13;p13"/>
          <p:cNvSpPr txBox="1">
            <a:spLocks noGrp="1"/>
          </p:cNvSpPr>
          <p:nvPr>
            <p:ph type="sldNum" idx="12"/>
          </p:nvPr>
        </p:nvSpPr>
        <p:spPr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  <p:pic>
        <p:nvPicPr>
          <p:cNvPr id="14" name="Google Shape;14;p13" descr="3Rs-tag72"/>
          <p:cNvPicPr preferRelativeResize="0"/>
          <p:nvPr/>
        </p:nvPicPr>
        <p:blipFill rotWithShape="1">
          <a:blip r:embed="rId13">
            <a:alphaModFix/>
          </a:blip>
          <a:srcRect/>
          <a:stretch/>
        </p:blipFill>
        <p:spPr>
          <a:xfrm>
            <a:off x="0" y="6316667"/>
            <a:ext cx="2362200" cy="541337"/>
          </a:xfrm>
          <a:prstGeom prst="rect">
            <a:avLst/>
          </a:prstGeom>
          <a:noFill/>
          <a:ln>
            <a:noFill/>
          </a:ln>
        </p:spPr>
      </p:pic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"/>
          <p:cNvSpPr txBox="1">
            <a:spLocks noGrp="1"/>
          </p:cNvSpPr>
          <p:nvPr>
            <p:ph type="ctrTitle"/>
          </p:nvPr>
        </p:nvSpPr>
        <p:spPr>
          <a:xfrm>
            <a:off x="1143000" y="169902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err="1" smtClean="0"/>
              <a:t>Introducción</a:t>
            </a:r>
            <a:r>
              <a:rPr lang="en-US" dirty="0" smtClean="0"/>
              <a:t> al Derecho</a:t>
            </a:r>
            <a:endParaRPr dirty="0"/>
          </a:p>
        </p:txBody>
      </p:sp>
      <p:sp>
        <p:nvSpPr>
          <p:cNvPr id="78" name="Google Shape;78;p1"/>
          <p:cNvSpPr txBox="1">
            <a:spLocks noGrp="1"/>
          </p:cNvSpPr>
          <p:nvPr>
            <p:ph type="subTitle" idx="1"/>
          </p:nvPr>
        </p:nvSpPr>
        <p:spPr>
          <a:xfrm>
            <a:off x="1143000" y="3558778"/>
            <a:ext cx="6858000" cy="124182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</a:pPr>
            <a:r>
              <a:rPr lang="en-US" dirty="0" smtClean="0"/>
              <a:t>7.° </a:t>
            </a:r>
            <a:r>
              <a:rPr lang="en-US" dirty="0" err="1" smtClean="0"/>
              <a:t>grado</a:t>
            </a:r>
            <a:endParaRPr dirty="0"/>
          </a:p>
        </p:txBody>
      </p:sp>
      <p:pic>
        <p:nvPicPr>
          <p:cNvPr id="79" name="Google Shape;79;p1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10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err="1" smtClean="0"/>
              <a:t>Tráfico</a:t>
            </a:r>
            <a:r>
              <a:rPr lang="en-US" dirty="0" smtClean="0"/>
              <a:t> sexual</a:t>
            </a:r>
            <a:endParaRPr dirty="0"/>
          </a:p>
        </p:txBody>
      </p:sp>
      <p:sp>
        <p:nvSpPr>
          <p:cNvPr id="144" name="Google Shape;144;p10"/>
          <p:cNvSpPr txBox="1">
            <a:spLocks noGrp="1"/>
          </p:cNvSpPr>
          <p:nvPr>
            <p:ph type="body" idx="1"/>
          </p:nvPr>
        </p:nvSpPr>
        <p:spPr>
          <a:xfrm>
            <a:off x="628650" y="222646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err="1" smtClean="0"/>
              <a:t>Cuando</a:t>
            </a:r>
            <a:r>
              <a:rPr lang="en-US" dirty="0" smtClean="0"/>
              <a:t> </a:t>
            </a:r>
            <a:r>
              <a:rPr lang="en-US" dirty="0" smtClean="0"/>
              <a:t>se </a:t>
            </a:r>
            <a:r>
              <a:rPr lang="en-US" dirty="0" err="1" smtClean="0"/>
              <a:t>obliga</a:t>
            </a:r>
            <a:r>
              <a:rPr lang="en-US" dirty="0" smtClean="0"/>
              <a:t> a </a:t>
            </a:r>
            <a:r>
              <a:rPr lang="en-US" dirty="0" err="1" smtClean="0"/>
              <a:t>una</a:t>
            </a:r>
            <a:r>
              <a:rPr lang="en-US" dirty="0" smtClean="0"/>
              <a:t> persona a </a:t>
            </a:r>
            <a:r>
              <a:rPr lang="en-US" dirty="0" err="1" smtClean="0"/>
              <a:t>tener</a:t>
            </a:r>
            <a:r>
              <a:rPr lang="en-US" dirty="0" smtClean="0"/>
              <a:t> </a:t>
            </a:r>
            <a:r>
              <a:rPr lang="en-US" dirty="0" err="1" smtClean="0"/>
              <a:t>sexo</a:t>
            </a:r>
            <a:r>
              <a:rPr lang="en-US" dirty="0" smtClean="0"/>
              <a:t> con </a:t>
            </a:r>
            <a:r>
              <a:rPr lang="en-US" dirty="0" err="1" smtClean="0"/>
              <a:t>otras</a:t>
            </a:r>
            <a:r>
              <a:rPr lang="en-US" dirty="0" smtClean="0"/>
              <a:t> </a:t>
            </a:r>
            <a:r>
              <a:rPr lang="en-US" dirty="0" err="1" smtClean="0"/>
              <a:t>mediante</a:t>
            </a:r>
            <a:r>
              <a:rPr lang="en-US" dirty="0" smtClean="0"/>
              <a:t> </a:t>
            </a:r>
            <a:r>
              <a:rPr lang="en-US" dirty="0" err="1" smtClean="0"/>
              <a:t>actos</a:t>
            </a:r>
            <a:r>
              <a:rPr lang="en-US" dirty="0" smtClean="0"/>
              <a:t> de </a:t>
            </a:r>
            <a:r>
              <a:rPr lang="en-US" dirty="0" err="1" smtClean="0"/>
              <a:t>intimidación</a:t>
            </a:r>
            <a:r>
              <a:rPr lang="en-US" dirty="0" smtClean="0"/>
              <a:t> o </a:t>
            </a:r>
            <a:r>
              <a:rPr lang="en-US" dirty="0" err="1" smtClean="0"/>
              <a:t>coerción</a:t>
            </a:r>
            <a:r>
              <a:rPr lang="en-US" dirty="0" smtClean="0"/>
              <a:t>.</a:t>
            </a:r>
            <a:endParaRPr dirty="0"/>
          </a:p>
        </p:txBody>
      </p:sp>
      <p:pic>
        <p:nvPicPr>
          <p:cNvPr id="145" name="Google Shape;145;p10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11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 fontScale="90000"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err="1" smtClean="0"/>
              <a:t>Leyes</a:t>
            </a:r>
            <a:r>
              <a:rPr lang="en-US" dirty="0" smtClean="0"/>
              <a:t> </a:t>
            </a:r>
            <a:r>
              <a:rPr lang="en-US" dirty="0" err="1" smtClean="0"/>
              <a:t>federales</a:t>
            </a:r>
            <a:r>
              <a:rPr lang="en-US" dirty="0" smtClean="0"/>
              <a:t> </a:t>
            </a:r>
            <a:r>
              <a:rPr lang="en-US" dirty="0" err="1" smtClean="0"/>
              <a:t>sobre</a:t>
            </a:r>
            <a:r>
              <a:rPr lang="en-US" dirty="0" smtClean="0"/>
              <a:t> la </a:t>
            </a:r>
            <a:r>
              <a:rPr lang="en-US" dirty="0" err="1" smtClean="0"/>
              <a:t>edad</a:t>
            </a:r>
            <a:r>
              <a:rPr lang="en-US" dirty="0" smtClean="0"/>
              <a:t> de </a:t>
            </a:r>
            <a:r>
              <a:rPr lang="en-US" dirty="0" err="1" smtClean="0"/>
              <a:t>consentimiento</a:t>
            </a:r>
            <a:endParaRPr dirty="0"/>
          </a:p>
        </p:txBody>
      </p:sp>
      <p:sp>
        <p:nvSpPr>
          <p:cNvPr id="151" name="Google Shape;151;p11"/>
          <p:cNvSpPr txBox="1">
            <a:spLocks noGrp="1"/>
          </p:cNvSpPr>
          <p:nvPr>
            <p:ph type="body" idx="1"/>
          </p:nvPr>
        </p:nvSpPr>
        <p:spPr>
          <a:xfrm>
            <a:off x="628650" y="222646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err="1" smtClean="0"/>
              <a:t>Proporcionarles</a:t>
            </a:r>
            <a:r>
              <a:rPr lang="en-US" dirty="0" smtClean="0"/>
              <a:t> </a:t>
            </a:r>
            <a:r>
              <a:rPr lang="en-US" dirty="0" err="1" smtClean="0"/>
              <a:t>directrices</a:t>
            </a:r>
            <a:r>
              <a:rPr lang="en-US" dirty="0" smtClean="0"/>
              <a:t> a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estados</a:t>
            </a:r>
            <a:r>
              <a:rPr lang="en-US" dirty="0" smtClean="0"/>
              <a:t>.</a:t>
            </a:r>
            <a:endParaRPr dirty="0"/>
          </a:p>
          <a:p>
            <a:pPr marL="171450" lvl="0" indent="-1778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err="1"/>
              <a:t>R</a:t>
            </a:r>
            <a:r>
              <a:rPr lang="en-US" dirty="0" err="1" smtClean="0"/>
              <a:t>ango</a:t>
            </a:r>
            <a:r>
              <a:rPr lang="en-US" dirty="0" smtClean="0"/>
              <a:t> </a:t>
            </a:r>
            <a:r>
              <a:rPr lang="en-US" dirty="0" err="1" smtClean="0"/>
              <a:t>sugerido</a:t>
            </a:r>
            <a:r>
              <a:rPr lang="en-US" dirty="0" smtClean="0"/>
              <a:t> </a:t>
            </a:r>
            <a:r>
              <a:rPr lang="en-US" dirty="0" err="1" smtClean="0"/>
              <a:t>por</a:t>
            </a:r>
            <a:r>
              <a:rPr lang="en-US" dirty="0" smtClean="0"/>
              <a:t> el </a:t>
            </a:r>
            <a:r>
              <a:rPr lang="en-US" dirty="0" err="1" smtClean="0"/>
              <a:t>gobierno</a:t>
            </a:r>
            <a:r>
              <a:rPr lang="en-US" dirty="0" smtClean="0"/>
              <a:t> federal:</a:t>
            </a:r>
            <a:r>
              <a:rPr lang="en-US" dirty="0"/>
              <a:t> </a:t>
            </a:r>
            <a:r>
              <a:rPr lang="en-US" dirty="0" smtClean="0"/>
              <a:t>la </a:t>
            </a:r>
            <a:r>
              <a:rPr lang="en-US" dirty="0" err="1" smtClean="0"/>
              <a:t>edad</a:t>
            </a:r>
            <a:r>
              <a:rPr lang="en-US" dirty="0" smtClean="0"/>
              <a:t> de </a:t>
            </a:r>
            <a:r>
              <a:rPr lang="en-US" dirty="0" err="1" smtClean="0"/>
              <a:t>consentimiento</a:t>
            </a:r>
            <a:r>
              <a:rPr lang="en-US" dirty="0" smtClean="0"/>
              <a:t> no </a:t>
            </a:r>
            <a:r>
              <a:rPr lang="en-US" dirty="0" err="1" smtClean="0"/>
              <a:t>debe</a:t>
            </a:r>
            <a:r>
              <a:rPr lang="en-US" dirty="0" smtClean="0"/>
              <a:t> </a:t>
            </a:r>
            <a:r>
              <a:rPr lang="en-US" dirty="0" err="1" smtClean="0"/>
              <a:t>estar</a:t>
            </a:r>
            <a:r>
              <a:rPr lang="en-US" dirty="0" smtClean="0"/>
              <a:t> </a:t>
            </a:r>
            <a:r>
              <a:rPr lang="en-US" dirty="0" err="1" smtClean="0"/>
              <a:t>por</a:t>
            </a:r>
            <a:r>
              <a:rPr lang="en-US" dirty="0" smtClean="0"/>
              <a:t> </a:t>
            </a:r>
            <a:r>
              <a:rPr lang="en-US" dirty="0" err="1" smtClean="0"/>
              <a:t>debajo</a:t>
            </a:r>
            <a:r>
              <a:rPr lang="en-US" dirty="0" smtClean="0"/>
              <a:t> de </a:t>
            </a:r>
            <a:r>
              <a:rPr lang="en-US" dirty="0" err="1" smtClean="0"/>
              <a:t>los</a:t>
            </a:r>
            <a:r>
              <a:rPr lang="en-US" dirty="0" smtClean="0"/>
              <a:t> 12 </a:t>
            </a:r>
            <a:r>
              <a:rPr lang="en-US" dirty="0" err="1" smtClean="0"/>
              <a:t>años</a:t>
            </a:r>
            <a:r>
              <a:rPr lang="en-US" dirty="0" smtClean="0"/>
              <a:t> </a:t>
            </a:r>
            <a:r>
              <a:rPr lang="en-US" dirty="0" err="1" smtClean="0"/>
              <a:t>ni</a:t>
            </a:r>
            <a:r>
              <a:rPr lang="en-US" dirty="0" smtClean="0"/>
              <a:t> </a:t>
            </a:r>
            <a:r>
              <a:rPr lang="en-US" dirty="0" err="1" smtClean="0"/>
              <a:t>por</a:t>
            </a:r>
            <a:r>
              <a:rPr lang="en-US" dirty="0" smtClean="0"/>
              <a:t> </a:t>
            </a:r>
            <a:r>
              <a:rPr lang="en-US" dirty="0" err="1" smtClean="0"/>
              <a:t>encima</a:t>
            </a:r>
            <a:r>
              <a:rPr lang="en-US" dirty="0" smtClean="0"/>
              <a:t> de </a:t>
            </a:r>
            <a:r>
              <a:rPr lang="en-US" dirty="0" err="1" smtClean="0"/>
              <a:t>los</a:t>
            </a:r>
            <a:r>
              <a:rPr lang="en-US" dirty="0" smtClean="0"/>
              <a:t> 18.</a:t>
            </a:r>
            <a:endParaRPr dirty="0"/>
          </a:p>
        </p:txBody>
      </p:sp>
      <p:pic>
        <p:nvPicPr>
          <p:cNvPr id="152" name="Google Shape;152;p11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p12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 fontScale="90000"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err="1" smtClean="0"/>
              <a:t>Leyes</a:t>
            </a:r>
            <a:r>
              <a:rPr lang="en-US" dirty="0" smtClean="0"/>
              <a:t> </a:t>
            </a:r>
            <a:r>
              <a:rPr lang="en-US" dirty="0" err="1" smtClean="0"/>
              <a:t>federales</a:t>
            </a:r>
            <a:r>
              <a:rPr lang="en-US" dirty="0" smtClean="0"/>
              <a:t> </a:t>
            </a:r>
            <a:r>
              <a:rPr lang="en-US" dirty="0" err="1" smtClean="0"/>
              <a:t>sobre</a:t>
            </a:r>
            <a:r>
              <a:rPr lang="en-US" dirty="0" smtClean="0"/>
              <a:t> la </a:t>
            </a:r>
            <a:r>
              <a:rPr lang="en-US" dirty="0" err="1" smtClean="0"/>
              <a:t>confidencialidad</a:t>
            </a:r>
            <a:r>
              <a:rPr lang="en-US" dirty="0" smtClean="0"/>
              <a:t>: </a:t>
            </a:r>
            <a:r>
              <a:rPr lang="en-US" dirty="0" err="1" smtClean="0"/>
              <a:t>atención</a:t>
            </a:r>
            <a:r>
              <a:rPr lang="en-US" dirty="0" smtClean="0"/>
              <a:t> </a:t>
            </a:r>
            <a:r>
              <a:rPr lang="en-US" dirty="0" err="1" smtClean="0"/>
              <a:t>médica</a:t>
            </a:r>
            <a:endParaRPr dirty="0"/>
          </a:p>
        </p:txBody>
      </p:sp>
      <p:sp>
        <p:nvSpPr>
          <p:cNvPr id="158" name="Google Shape;158;p12"/>
          <p:cNvSpPr txBox="1">
            <a:spLocks noGrp="1"/>
          </p:cNvSpPr>
          <p:nvPr>
            <p:ph type="body" idx="1"/>
          </p:nvPr>
        </p:nvSpPr>
        <p:spPr>
          <a:xfrm>
            <a:off x="628650" y="222646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 fontScale="85000" lnSpcReduction="10000"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4594"/>
              <a:buFont typeface="Arial"/>
              <a:buChar char="•"/>
            </a:pPr>
            <a:r>
              <a:rPr lang="en-US" dirty="0" smtClean="0"/>
              <a:t>La HIPAA les </a:t>
            </a:r>
            <a:r>
              <a:rPr lang="en-US" dirty="0" err="1" smtClean="0"/>
              <a:t>ofrece</a:t>
            </a:r>
            <a:r>
              <a:rPr lang="en-US" dirty="0" smtClean="0"/>
              <a:t> a </a:t>
            </a:r>
            <a:r>
              <a:rPr lang="en-US" dirty="0" err="1" smtClean="0"/>
              <a:t>adultos</a:t>
            </a:r>
            <a:r>
              <a:rPr lang="en-US" dirty="0" smtClean="0"/>
              <a:t> y personas </a:t>
            </a:r>
            <a:r>
              <a:rPr lang="en-US" dirty="0" err="1" smtClean="0"/>
              <a:t>mayores</a:t>
            </a:r>
            <a:r>
              <a:rPr lang="en-US" dirty="0" smtClean="0"/>
              <a:t> de 18 </a:t>
            </a:r>
            <a:r>
              <a:rPr lang="en-US" dirty="0" err="1" smtClean="0"/>
              <a:t>años</a:t>
            </a:r>
            <a:r>
              <a:rPr lang="en-US" dirty="0" smtClean="0"/>
              <a:t> </a:t>
            </a:r>
            <a:r>
              <a:rPr lang="en-US" dirty="0" err="1" smtClean="0"/>
              <a:t>una</a:t>
            </a:r>
            <a:r>
              <a:rPr lang="en-US" dirty="0" smtClean="0"/>
              <a:t> </a:t>
            </a:r>
            <a:r>
              <a:rPr lang="en-US" dirty="0" err="1" smtClean="0"/>
              <a:t>protección</a:t>
            </a:r>
            <a:r>
              <a:rPr lang="en-US" dirty="0" smtClean="0"/>
              <a:t> general para que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proveedores</a:t>
            </a:r>
            <a:r>
              <a:rPr lang="en-US" dirty="0" smtClean="0"/>
              <a:t> de </a:t>
            </a:r>
            <a:r>
              <a:rPr lang="en-US" dirty="0" err="1" smtClean="0"/>
              <a:t>atención</a:t>
            </a:r>
            <a:r>
              <a:rPr lang="en-US" dirty="0" smtClean="0"/>
              <a:t> </a:t>
            </a:r>
            <a:r>
              <a:rPr lang="en-US" dirty="0" err="1" smtClean="0"/>
              <a:t>médica</a:t>
            </a:r>
            <a:r>
              <a:rPr lang="en-US" dirty="0" smtClean="0"/>
              <a:t> no </a:t>
            </a:r>
            <a:r>
              <a:rPr lang="en-US" dirty="0" err="1" smtClean="0"/>
              <a:t>puedan</a:t>
            </a:r>
            <a:r>
              <a:rPr lang="en-US" dirty="0" smtClean="0"/>
              <a:t> </a:t>
            </a:r>
            <a:r>
              <a:rPr lang="en-US" dirty="0" err="1" smtClean="0"/>
              <a:t>discutir</a:t>
            </a:r>
            <a:r>
              <a:rPr lang="en-US" dirty="0" smtClean="0"/>
              <a:t> la </a:t>
            </a:r>
            <a:r>
              <a:rPr lang="en-US" dirty="0" err="1" smtClean="0"/>
              <a:t>información</a:t>
            </a:r>
            <a:r>
              <a:rPr lang="en-US" dirty="0" smtClean="0"/>
              <a:t> de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pacientes</a:t>
            </a:r>
            <a:r>
              <a:rPr lang="en-US" dirty="0" smtClean="0"/>
              <a:t> sin </a:t>
            </a:r>
            <a:r>
              <a:rPr lang="en-US" dirty="0" err="1" smtClean="0"/>
              <a:t>su</a:t>
            </a:r>
            <a:r>
              <a:rPr lang="en-US" dirty="0" smtClean="0"/>
              <a:t> </a:t>
            </a:r>
            <a:r>
              <a:rPr lang="en-US" dirty="0" err="1" smtClean="0"/>
              <a:t>autorización</a:t>
            </a:r>
            <a:r>
              <a:rPr lang="en-US" dirty="0" smtClean="0"/>
              <a:t>.</a:t>
            </a:r>
            <a:endParaRPr dirty="0"/>
          </a:p>
          <a:p>
            <a:pPr marL="171450" lvl="0" indent="-1778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ct val="94594"/>
              <a:buFont typeface="Arial"/>
              <a:buChar char="•"/>
            </a:pPr>
            <a:r>
              <a:rPr lang="en-US" dirty="0" err="1" smtClean="0"/>
              <a:t>En</a:t>
            </a:r>
            <a:r>
              <a:rPr lang="en-US" dirty="0" smtClean="0"/>
              <a:t> el </a:t>
            </a:r>
            <a:r>
              <a:rPr lang="en-US" dirty="0" err="1" smtClean="0"/>
              <a:t>caso</a:t>
            </a:r>
            <a:r>
              <a:rPr lang="en-US" dirty="0" smtClean="0"/>
              <a:t> de </a:t>
            </a:r>
            <a:r>
              <a:rPr lang="en-US" dirty="0" err="1" smtClean="0"/>
              <a:t>menores</a:t>
            </a:r>
            <a:r>
              <a:rPr lang="en-US" dirty="0" smtClean="0"/>
              <a:t> y personas </a:t>
            </a:r>
            <a:r>
              <a:rPr lang="en-US" dirty="0" err="1" smtClean="0"/>
              <a:t>menores</a:t>
            </a:r>
            <a:r>
              <a:rPr lang="en-US" dirty="0" smtClean="0"/>
              <a:t> de 18 </a:t>
            </a:r>
            <a:r>
              <a:rPr lang="en-US" dirty="0" err="1" smtClean="0"/>
              <a:t>años</a:t>
            </a:r>
            <a:r>
              <a:rPr lang="en-US" dirty="0" smtClean="0"/>
              <a:t>, la </a:t>
            </a:r>
            <a:r>
              <a:rPr lang="en-US" dirty="0" err="1" smtClean="0"/>
              <a:t>confidencialidad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un </a:t>
            </a:r>
            <a:r>
              <a:rPr lang="en-US" dirty="0" err="1" smtClean="0"/>
              <a:t>contexto</a:t>
            </a:r>
            <a:r>
              <a:rPr lang="en-US" dirty="0" smtClean="0"/>
              <a:t> de </a:t>
            </a:r>
            <a:r>
              <a:rPr lang="en-US" dirty="0" err="1" smtClean="0"/>
              <a:t>atención</a:t>
            </a:r>
            <a:r>
              <a:rPr lang="en-US" dirty="0" smtClean="0"/>
              <a:t> </a:t>
            </a:r>
            <a:r>
              <a:rPr lang="en-US" dirty="0" err="1" smtClean="0"/>
              <a:t>médica</a:t>
            </a:r>
            <a:r>
              <a:rPr lang="en-US" dirty="0" smtClean="0"/>
              <a:t> se </a:t>
            </a:r>
            <a:r>
              <a:rPr lang="en-US" dirty="0" err="1" smtClean="0"/>
              <a:t>deja</a:t>
            </a:r>
            <a:r>
              <a:rPr lang="en-US" dirty="0" smtClean="0"/>
              <a:t> a </a:t>
            </a:r>
            <a:r>
              <a:rPr lang="en-US" dirty="0" err="1" smtClean="0"/>
              <a:t>criterio</a:t>
            </a:r>
            <a:r>
              <a:rPr lang="en-US" dirty="0" smtClean="0"/>
              <a:t> del </a:t>
            </a:r>
            <a:r>
              <a:rPr lang="en-US" dirty="0" err="1" smtClean="0"/>
              <a:t>estado</a:t>
            </a:r>
            <a:r>
              <a:rPr lang="en-US" dirty="0" smtClean="0"/>
              <a:t> y </a:t>
            </a:r>
            <a:r>
              <a:rPr lang="en-US" dirty="0" err="1" smtClean="0"/>
              <a:t>puede</a:t>
            </a:r>
            <a:r>
              <a:rPr lang="en-US" dirty="0" smtClean="0"/>
              <a:t> </a:t>
            </a:r>
            <a:r>
              <a:rPr lang="en-US" dirty="0" err="1" smtClean="0"/>
              <a:t>variar</a:t>
            </a:r>
            <a:r>
              <a:rPr lang="en-US" dirty="0" smtClean="0"/>
              <a:t> de </a:t>
            </a:r>
            <a:r>
              <a:rPr lang="en-US" dirty="0" err="1" smtClean="0"/>
              <a:t>uno</a:t>
            </a:r>
            <a:r>
              <a:rPr lang="en-US" dirty="0" smtClean="0"/>
              <a:t> a </a:t>
            </a:r>
            <a:r>
              <a:rPr lang="en-US" dirty="0" err="1" smtClean="0"/>
              <a:t>otro</a:t>
            </a:r>
            <a:r>
              <a:rPr lang="en-US" dirty="0" smtClean="0"/>
              <a:t>.</a:t>
            </a:r>
            <a:endParaRPr dirty="0"/>
          </a:p>
        </p:txBody>
      </p:sp>
      <p:pic>
        <p:nvPicPr>
          <p:cNvPr id="159" name="Google Shape;159;p12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2"/>
          <p:cNvSpPr txBox="1">
            <a:spLocks noGrp="1"/>
          </p:cNvSpPr>
          <p:nvPr>
            <p:ph type="title"/>
          </p:nvPr>
        </p:nvSpPr>
        <p:spPr>
          <a:xfrm>
            <a:off x="629841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err="1" smtClean="0"/>
              <a:t>Leyes</a:t>
            </a:r>
            <a:endParaRPr dirty="0"/>
          </a:p>
        </p:txBody>
      </p:sp>
      <p:sp>
        <p:nvSpPr>
          <p:cNvPr id="85" name="Google Shape;85;p2"/>
          <p:cNvSpPr txBox="1">
            <a:spLocks noGrp="1"/>
          </p:cNvSpPr>
          <p:nvPr>
            <p:ph type="body" idx="1"/>
          </p:nvPr>
        </p:nvSpPr>
        <p:spPr>
          <a:xfrm>
            <a:off x="629842" y="2118122"/>
            <a:ext cx="3868340" cy="61793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</a:pPr>
            <a:r>
              <a:rPr lang="en-US" dirty="0" err="1" smtClean="0"/>
              <a:t>Federales</a:t>
            </a:r>
            <a:endParaRPr dirty="0"/>
          </a:p>
        </p:txBody>
      </p:sp>
      <p:sp>
        <p:nvSpPr>
          <p:cNvPr id="86" name="Google Shape;86;p2"/>
          <p:cNvSpPr txBox="1">
            <a:spLocks noGrp="1"/>
          </p:cNvSpPr>
          <p:nvPr>
            <p:ph type="body" idx="2"/>
          </p:nvPr>
        </p:nvSpPr>
        <p:spPr>
          <a:xfrm>
            <a:off x="629842" y="2736056"/>
            <a:ext cx="3868340" cy="276344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smtClean="0"/>
              <a:t>Las </a:t>
            </a:r>
            <a:r>
              <a:rPr lang="en-US" dirty="0" err="1" smtClean="0"/>
              <a:t>leyes</a:t>
            </a:r>
            <a:r>
              <a:rPr lang="en-US" dirty="0" smtClean="0"/>
              <a:t> se </a:t>
            </a:r>
            <a:r>
              <a:rPr lang="en-US" dirty="0" err="1" smtClean="0"/>
              <a:t>aplican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</a:t>
            </a:r>
            <a:r>
              <a:rPr lang="en-US" dirty="0" err="1" smtClean="0"/>
              <a:t>todos</a:t>
            </a:r>
            <a:r>
              <a:rPr lang="en-US" dirty="0" smtClean="0"/>
              <a:t>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estados</a:t>
            </a:r>
            <a:r>
              <a:rPr lang="en-US" dirty="0" smtClean="0"/>
              <a:t> de </a:t>
            </a:r>
            <a:r>
              <a:rPr lang="en-US" dirty="0" err="1" smtClean="0"/>
              <a:t>Estados</a:t>
            </a:r>
            <a:r>
              <a:rPr lang="en-US" dirty="0" smtClean="0"/>
              <a:t> </a:t>
            </a:r>
            <a:r>
              <a:rPr lang="en-US" dirty="0" err="1" smtClean="0"/>
              <a:t>Unidos</a:t>
            </a:r>
            <a:r>
              <a:rPr lang="en-US" dirty="0" smtClean="0"/>
              <a:t>.</a:t>
            </a:r>
            <a:endParaRPr dirty="0"/>
          </a:p>
          <a:p>
            <a:pPr marL="171450" lvl="0" indent="-1778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err="1" smtClean="0"/>
              <a:t>Ejemplo</a:t>
            </a:r>
            <a:r>
              <a:rPr lang="en-US" dirty="0" smtClean="0"/>
              <a:t>: hay que </a:t>
            </a:r>
            <a:r>
              <a:rPr lang="en-US" dirty="0" err="1" smtClean="0"/>
              <a:t>tener</a:t>
            </a:r>
            <a:r>
              <a:rPr lang="en-US" dirty="0" smtClean="0"/>
              <a:t> al </a:t>
            </a:r>
            <a:r>
              <a:rPr lang="en-US" dirty="0" err="1" smtClean="0"/>
              <a:t>menos</a:t>
            </a:r>
            <a:r>
              <a:rPr lang="en-US" dirty="0" smtClean="0"/>
              <a:t> 21 </a:t>
            </a:r>
            <a:r>
              <a:rPr lang="en-US" dirty="0" err="1" smtClean="0"/>
              <a:t>años</a:t>
            </a:r>
            <a:r>
              <a:rPr lang="en-US" dirty="0" smtClean="0"/>
              <a:t> para </a:t>
            </a:r>
            <a:r>
              <a:rPr lang="en-US" dirty="0" err="1" smtClean="0"/>
              <a:t>comprar</a:t>
            </a:r>
            <a:r>
              <a:rPr lang="en-US" dirty="0" smtClean="0"/>
              <a:t> alcohol. </a:t>
            </a:r>
            <a:endParaRPr dirty="0"/>
          </a:p>
          <a:p>
            <a:pPr marL="171450" lvl="0" indent="-381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endParaRPr dirty="0"/>
          </a:p>
        </p:txBody>
      </p:sp>
      <p:sp>
        <p:nvSpPr>
          <p:cNvPr id="87" name="Google Shape;87;p2"/>
          <p:cNvSpPr txBox="1">
            <a:spLocks noGrp="1"/>
          </p:cNvSpPr>
          <p:nvPr>
            <p:ph type="body" idx="3"/>
          </p:nvPr>
        </p:nvSpPr>
        <p:spPr>
          <a:xfrm>
            <a:off x="4629150" y="2118122"/>
            <a:ext cx="3887391" cy="61793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</a:pPr>
            <a:r>
              <a:rPr lang="en-US" dirty="0" err="1" smtClean="0"/>
              <a:t>Estatales</a:t>
            </a:r>
            <a:endParaRPr dirty="0"/>
          </a:p>
        </p:txBody>
      </p:sp>
      <p:sp>
        <p:nvSpPr>
          <p:cNvPr id="88" name="Google Shape;88;p2"/>
          <p:cNvSpPr txBox="1">
            <a:spLocks noGrp="1"/>
          </p:cNvSpPr>
          <p:nvPr>
            <p:ph type="body" idx="4"/>
          </p:nvPr>
        </p:nvSpPr>
        <p:spPr>
          <a:xfrm>
            <a:off x="4629150" y="2736056"/>
            <a:ext cx="3887391" cy="276344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 fontScale="92500" lnSpcReduction="10000"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26126"/>
              <a:buFont typeface="Arial"/>
              <a:buChar char="•"/>
            </a:pPr>
            <a:r>
              <a:rPr lang="en-US" dirty="0" smtClean="0"/>
              <a:t>Las </a:t>
            </a:r>
            <a:r>
              <a:rPr lang="en-US" dirty="0" err="1" smtClean="0"/>
              <a:t>leyes</a:t>
            </a:r>
            <a:r>
              <a:rPr lang="en-US" dirty="0" smtClean="0"/>
              <a:t> solo </a:t>
            </a:r>
            <a:r>
              <a:rPr lang="en-US" dirty="0" err="1" smtClean="0"/>
              <a:t>aplican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un </a:t>
            </a:r>
            <a:r>
              <a:rPr lang="en-US" dirty="0" err="1" smtClean="0"/>
              <a:t>estado</a:t>
            </a:r>
            <a:r>
              <a:rPr lang="en-US" dirty="0" smtClean="0"/>
              <a:t> </a:t>
            </a:r>
            <a:r>
              <a:rPr lang="en-US" dirty="0" err="1" smtClean="0"/>
              <a:t>determinado</a:t>
            </a:r>
            <a:r>
              <a:rPr lang="en-US" dirty="0" smtClean="0"/>
              <a:t>. </a:t>
            </a:r>
            <a:endParaRPr dirty="0"/>
          </a:p>
          <a:p>
            <a:pPr marL="171450" lvl="0" indent="-1778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ct val="126126"/>
              <a:buFont typeface="Arial"/>
              <a:buChar char="•"/>
            </a:pPr>
            <a:r>
              <a:rPr lang="en-US" dirty="0" err="1" smtClean="0"/>
              <a:t>Ejemplo</a:t>
            </a:r>
            <a:r>
              <a:rPr lang="en-US" dirty="0" smtClean="0"/>
              <a:t>: </a:t>
            </a:r>
            <a:r>
              <a:rPr lang="en-US" dirty="0" err="1" smtClean="0"/>
              <a:t>algunos</a:t>
            </a:r>
            <a:r>
              <a:rPr lang="en-US" dirty="0" smtClean="0"/>
              <a:t> </a:t>
            </a:r>
            <a:r>
              <a:rPr lang="en-US" dirty="0" err="1" smtClean="0"/>
              <a:t>estados</a:t>
            </a:r>
            <a:r>
              <a:rPr lang="en-US" dirty="0" smtClean="0"/>
              <a:t> </a:t>
            </a:r>
            <a:r>
              <a:rPr lang="en-US" dirty="0" err="1" smtClean="0"/>
              <a:t>tienen</a:t>
            </a:r>
            <a:r>
              <a:rPr lang="en-US" dirty="0" smtClean="0"/>
              <a:t> </a:t>
            </a:r>
            <a:r>
              <a:rPr lang="en-US" dirty="0" err="1" smtClean="0"/>
              <a:t>leyes</a:t>
            </a:r>
            <a:r>
              <a:rPr lang="en-US" dirty="0" smtClean="0"/>
              <a:t> que </a:t>
            </a:r>
            <a:r>
              <a:rPr lang="en-US" dirty="0" err="1" smtClean="0"/>
              <a:t>requieren</a:t>
            </a:r>
            <a:r>
              <a:rPr lang="en-US" dirty="0" smtClean="0"/>
              <a:t> (</a:t>
            </a:r>
            <a:r>
              <a:rPr lang="en-US" dirty="0" err="1" smtClean="0"/>
              <a:t>exigen</a:t>
            </a:r>
            <a:r>
              <a:rPr lang="en-US" dirty="0" smtClean="0"/>
              <a:t>) que se </a:t>
            </a:r>
            <a:r>
              <a:rPr lang="en-US" dirty="0" err="1" smtClean="0"/>
              <a:t>brinde</a:t>
            </a:r>
            <a:r>
              <a:rPr lang="en-US" dirty="0" smtClean="0"/>
              <a:t> </a:t>
            </a:r>
            <a:r>
              <a:rPr lang="en-US" dirty="0" err="1" smtClean="0"/>
              <a:t>educación</a:t>
            </a:r>
            <a:r>
              <a:rPr lang="en-US" dirty="0" smtClean="0"/>
              <a:t> sexual a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estudiantes</a:t>
            </a:r>
            <a:r>
              <a:rPr lang="en-US" dirty="0" smtClean="0"/>
              <a:t> de las </a:t>
            </a:r>
            <a:r>
              <a:rPr lang="en-US" dirty="0" err="1" smtClean="0"/>
              <a:t>escuelas</a:t>
            </a:r>
            <a:r>
              <a:rPr lang="en-US" dirty="0" smtClean="0"/>
              <a:t> de ese </a:t>
            </a:r>
            <a:r>
              <a:rPr lang="en-US" dirty="0" err="1" smtClean="0"/>
              <a:t>estado</a:t>
            </a:r>
            <a:r>
              <a:rPr lang="en-US" dirty="0" smtClean="0"/>
              <a:t>. California </a:t>
            </a:r>
            <a:r>
              <a:rPr lang="en-US" dirty="0" err="1" smtClean="0"/>
              <a:t>es</a:t>
            </a:r>
            <a:r>
              <a:rPr lang="en-US" dirty="0" smtClean="0"/>
              <a:t> </a:t>
            </a:r>
            <a:r>
              <a:rPr lang="en-US" dirty="0" err="1" smtClean="0"/>
              <a:t>uno</a:t>
            </a:r>
            <a:r>
              <a:rPr lang="en-US" dirty="0" smtClean="0"/>
              <a:t> de </a:t>
            </a:r>
            <a:r>
              <a:rPr lang="en-US" dirty="0" err="1" smtClean="0"/>
              <a:t>esos</a:t>
            </a:r>
            <a:r>
              <a:rPr lang="en-US" dirty="0" smtClean="0"/>
              <a:t> </a:t>
            </a:r>
            <a:r>
              <a:rPr lang="en-US" dirty="0" err="1" smtClean="0"/>
              <a:t>estados</a:t>
            </a:r>
            <a:r>
              <a:rPr lang="en-US" dirty="0" smtClean="0"/>
              <a:t>.</a:t>
            </a:r>
            <a:endParaRPr dirty="0"/>
          </a:p>
        </p:txBody>
      </p:sp>
      <p:pic>
        <p:nvPicPr>
          <p:cNvPr id="89" name="Google Shape;89;p2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3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 fontScale="90000"/>
          </a:bodyPr>
          <a:lstStyle/>
          <a:p>
            <a:pPr lvl="0" algn="l">
              <a:lnSpc>
                <a:spcPct val="90000"/>
              </a:lnSpc>
            </a:pPr>
            <a:r>
              <a:rPr lang="en-US" dirty="0" smtClean="0"/>
              <a:t>Banco de palabras </a:t>
            </a:r>
            <a:r>
              <a:rPr lang="es-ES" dirty="0" smtClean="0"/>
              <a:t>estudiantes </a:t>
            </a:r>
            <a:r>
              <a:rPr lang="es-ES" dirty="0"/>
              <a:t>de derecho </a:t>
            </a:r>
            <a:r>
              <a:rPr lang="es-ES" dirty="0" smtClean="0"/>
              <a:t>L1 y L2</a:t>
            </a:r>
            <a:endParaRPr dirty="0">
              <a:solidFill>
                <a:srgbClr val="FF0000"/>
              </a:solidFill>
            </a:endParaRPr>
          </a:p>
        </p:txBody>
      </p:sp>
      <p:sp>
        <p:nvSpPr>
          <p:cNvPr id="95" name="Google Shape;95;p3"/>
          <p:cNvSpPr txBox="1">
            <a:spLocks noGrp="1"/>
          </p:cNvSpPr>
          <p:nvPr>
            <p:ph type="body" idx="1"/>
          </p:nvPr>
        </p:nvSpPr>
        <p:spPr>
          <a:xfrm>
            <a:off x="628650" y="222646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s-AR" dirty="0" smtClean="0"/>
              <a:t>Edad de consentimiento</a:t>
            </a:r>
            <a:endParaRPr dirty="0"/>
          </a:p>
          <a:p>
            <a:pPr marL="171450" lvl="0" indent="-1778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err="1" smtClean="0"/>
              <a:t>Confidencialidad</a:t>
            </a:r>
            <a:endParaRPr dirty="0"/>
          </a:p>
          <a:p>
            <a:pPr marL="171450" lvl="0" indent="-1778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err="1" smtClean="0"/>
              <a:t>Privilegio</a:t>
            </a:r>
            <a:r>
              <a:rPr lang="en-US" dirty="0" smtClean="0"/>
              <a:t> </a:t>
            </a:r>
            <a:r>
              <a:rPr lang="en-US" dirty="0" err="1" smtClean="0"/>
              <a:t>médico-paciente</a:t>
            </a:r>
            <a:r>
              <a:rPr lang="en-US" dirty="0" smtClean="0"/>
              <a:t> </a:t>
            </a:r>
            <a:endParaRPr dirty="0"/>
          </a:p>
          <a:p>
            <a:pPr marL="171450" lvl="0" indent="-1778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s-AR" dirty="0" smtClean="0"/>
              <a:t>Sexteo</a:t>
            </a:r>
            <a:endParaRPr dirty="0"/>
          </a:p>
          <a:p>
            <a:pPr marL="171450" lvl="0" indent="-1778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s-AR" dirty="0" smtClean="0"/>
              <a:t>Refugio seguro</a:t>
            </a:r>
            <a:endParaRPr dirty="0"/>
          </a:p>
          <a:p>
            <a:pPr marL="171450" lvl="0" indent="-1778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s-AR" dirty="0" smtClean="0"/>
              <a:t>Tráfico sexual</a:t>
            </a:r>
            <a:endParaRPr dirty="0"/>
          </a:p>
          <a:p>
            <a:pPr marL="171450" lvl="0" indent="-3810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endParaRPr dirty="0"/>
          </a:p>
        </p:txBody>
      </p:sp>
      <p:pic>
        <p:nvPicPr>
          <p:cNvPr id="96" name="Google Shape;96;p3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4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 fontScale="90000"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smtClean="0"/>
              <a:t>¿</a:t>
            </a:r>
            <a:r>
              <a:rPr lang="en-US" dirty="0" err="1" smtClean="0"/>
              <a:t>Cuál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 smtClean="0"/>
              <a:t> la </a:t>
            </a:r>
            <a:r>
              <a:rPr lang="en-US" dirty="0" err="1" smtClean="0"/>
              <a:t>edad</a:t>
            </a:r>
            <a:r>
              <a:rPr lang="en-US" dirty="0" smtClean="0"/>
              <a:t> de </a:t>
            </a:r>
            <a:r>
              <a:rPr lang="en-US" dirty="0" err="1" smtClean="0"/>
              <a:t>consentimiento</a:t>
            </a:r>
            <a:r>
              <a:rPr lang="en-US" dirty="0" smtClean="0"/>
              <a:t>? ¿</a:t>
            </a:r>
            <a:r>
              <a:rPr lang="en-US" dirty="0" err="1" smtClean="0"/>
              <a:t>Qué</a:t>
            </a:r>
            <a:r>
              <a:rPr lang="en-US" dirty="0" smtClean="0"/>
              <a:t> </a:t>
            </a:r>
            <a:r>
              <a:rPr lang="en-US" dirty="0" err="1" smtClean="0"/>
              <a:t>significa</a:t>
            </a:r>
            <a:r>
              <a:rPr lang="en-US" dirty="0" smtClean="0"/>
              <a:t>?</a:t>
            </a:r>
            <a:endParaRPr dirty="0"/>
          </a:p>
        </p:txBody>
      </p:sp>
      <p:pic>
        <p:nvPicPr>
          <p:cNvPr id="103" name="Google Shape;103;p4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Google Shape;116;p6"/>
          <p:cNvSpPr txBox="1">
            <a:spLocks/>
          </p:cNvSpPr>
          <p:nvPr/>
        </p:nvSpPr>
        <p:spPr>
          <a:xfrm>
            <a:off x="628650" y="2534144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 fontScale="85000" lnSpcReduction="10000"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171450" indent="-177800">
              <a:lnSpc>
                <a:spcPct val="90000"/>
              </a:lnSpc>
              <a:spcBef>
                <a:spcPts val="0"/>
              </a:spcBef>
              <a:buSzPts val="2800"/>
            </a:pPr>
            <a:r>
              <a:rPr lang="es-ES" dirty="0" smtClean="0"/>
              <a:t>Edad </a:t>
            </a:r>
            <a:r>
              <a:rPr lang="es-ES" dirty="0"/>
              <a:t>de consentimiento: la edad </a:t>
            </a:r>
            <a:r>
              <a:rPr lang="es-ES" dirty="0" smtClean="0"/>
              <a:t>a </a:t>
            </a:r>
            <a:r>
              <a:rPr lang="es-ES" dirty="0"/>
              <a:t>la que una persona puede dar su consentimiento legalmente para tener sexo.</a:t>
            </a:r>
          </a:p>
          <a:p>
            <a:pPr marL="171450" indent="-177800">
              <a:lnSpc>
                <a:spcPct val="90000"/>
              </a:lnSpc>
              <a:spcBef>
                <a:spcPts val="0"/>
              </a:spcBef>
              <a:buSzPts val="2800"/>
            </a:pPr>
            <a:endParaRPr lang="es-ES" dirty="0"/>
          </a:p>
          <a:p>
            <a:pPr marL="171450" indent="-177800">
              <a:lnSpc>
                <a:spcPct val="90000"/>
              </a:lnSpc>
              <a:spcBef>
                <a:spcPts val="0"/>
              </a:spcBef>
              <a:buSzPts val="2800"/>
            </a:pPr>
            <a:r>
              <a:rPr lang="es-ES" dirty="0"/>
              <a:t>No se considera capaz de dar su consentimiento legalmente para tener sexo a ninguna persona menor de la edad de consentimiento. Por lo tanto, tener relaciones sexuales con una persona menor de esa edad se considera una agresión</a:t>
            </a:r>
            <a:r>
              <a:rPr lang="es-ES" dirty="0" smtClean="0"/>
              <a:t>.</a:t>
            </a:r>
            <a:endParaRPr lang="es-E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5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err="1" smtClean="0"/>
              <a:t>Confidencialidad</a:t>
            </a:r>
            <a:endParaRPr dirty="0"/>
          </a:p>
        </p:txBody>
      </p:sp>
      <p:sp>
        <p:nvSpPr>
          <p:cNvPr id="109" name="Google Shape;109;p5"/>
          <p:cNvSpPr txBox="1">
            <a:spLocks noGrp="1"/>
          </p:cNvSpPr>
          <p:nvPr>
            <p:ph type="body" idx="1"/>
          </p:nvPr>
        </p:nvSpPr>
        <p:spPr>
          <a:xfrm>
            <a:off x="628650" y="222646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err="1" smtClean="0"/>
              <a:t>Ocultar</a:t>
            </a:r>
            <a:r>
              <a:rPr lang="en-US" dirty="0" smtClean="0"/>
              <a:t> </a:t>
            </a:r>
            <a:r>
              <a:rPr lang="en-US" dirty="0" err="1" smtClean="0"/>
              <a:t>algo</a:t>
            </a:r>
            <a:r>
              <a:rPr lang="en-US" dirty="0" smtClean="0"/>
              <a:t> de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demás</a:t>
            </a:r>
            <a:r>
              <a:rPr lang="en-US" dirty="0" smtClean="0"/>
              <a:t>. </a:t>
            </a:r>
            <a:r>
              <a:rPr lang="en-US" dirty="0" err="1" smtClean="0"/>
              <a:t>En</a:t>
            </a:r>
            <a:r>
              <a:rPr lang="en-US" dirty="0" smtClean="0"/>
              <a:t> particular, </a:t>
            </a:r>
            <a:r>
              <a:rPr lang="en-US" dirty="0" err="1" smtClean="0"/>
              <a:t>actuar</a:t>
            </a:r>
            <a:r>
              <a:rPr lang="en-US" dirty="0" smtClean="0"/>
              <a:t> </a:t>
            </a:r>
            <a:r>
              <a:rPr lang="en-US" dirty="0" err="1" smtClean="0"/>
              <a:t>como</a:t>
            </a:r>
            <a:r>
              <a:rPr lang="en-US" dirty="0" smtClean="0"/>
              <a:t> </a:t>
            </a:r>
            <a:r>
              <a:rPr lang="en-US" dirty="0" err="1" smtClean="0"/>
              <a:t>fuente</a:t>
            </a:r>
            <a:r>
              <a:rPr lang="en-US" dirty="0" smtClean="0"/>
              <a:t> de </a:t>
            </a:r>
            <a:r>
              <a:rPr lang="en-US" dirty="0" err="1" smtClean="0"/>
              <a:t>confianza</a:t>
            </a:r>
            <a:r>
              <a:rPr lang="en-US" dirty="0" smtClean="0"/>
              <a:t> y </a:t>
            </a:r>
            <a:r>
              <a:rPr lang="en-US" dirty="0" err="1" smtClean="0"/>
              <a:t>ocultar</a:t>
            </a:r>
            <a:r>
              <a:rPr lang="en-US" dirty="0" smtClean="0"/>
              <a:t> </a:t>
            </a:r>
            <a:r>
              <a:rPr lang="en-US" dirty="0" err="1" smtClean="0"/>
              <a:t>información</a:t>
            </a:r>
            <a:r>
              <a:rPr lang="en-US" dirty="0" smtClean="0"/>
              <a:t> de </a:t>
            </a:r>
            <a:r>
              <a:rPr lang="en-US" dirty="0" err="1" smtClean="0"/>
              <a:t>otras</a:t>
            </a:r>
            <a:r>
              <a:rPr lang="en-US" dirty="0" smtClean="0"/>
              <a:t> personas.</a:t>
            </a:r>
            <a:endParaRPr dirty="0"/>
          </a:p>
        </p:txBody>
      </p:sp>
      <p:pic>
        <p:nvPicPr>
          <p:cNvPr id="110" name="Google Shape;110;p5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6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err="1" smtClean="0"/>
              <a:t>Privilegio</a:t>
            </a:r>
            <a:r>
              <a:rPr lang="en-US" dirty="0" smtClean="0"/>
              <a:t> </a:t>
            </a:r>
            <a:r>
              <a:rPr lang="en-US" dirty="0" err="1" smtClean="0"/>
              <a:t>médico-paciente</a:t>
            </a:r>
            <a:r>
              <a:rPr lang="en-US" dirty="0" smtClean="0"/>
              <a:t> </a:t>
            </a:r>
            <a:endParaRPr dirty="0"/>
          </a:p>
        </p:txBody>
      </p:sp>
      <p:sp>
        <p:nvSpPr>
          <p:cNvPr id="116" name="Google Shape;116;p6"/>
          <p:cNvSpPr txBox="1">
            <a:spLocks noGrp="1"/>
          </p:cNvSpPr>
          <p:nvPr>
            <p:ph type="body" idx="1"/>
          </p:nvPr>
        </p:nvSpPr>
        <p:spPr>
          <a:xfrm>
            <a:off x="628650" y="222646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smtClean="0"/>
              <a:t>Los </a:t>
            </a:r>
            <a:r>
              <a:rPr lang="en-US" dirty="0" err="1" smtClean="0"/>
              <a:t>proveedores</a:t>
            </a:r>
            <a:r>
              <a:rPr lang="en-US" dirty="0" smtClean="0"/>
              <a:t> de </a:t>
            </a:r>
            <a:r>
              <a:rPr lang="en-US" dirty="0" err="1" smtClean="0"/>
              <a:t>salud</a:t>
            </a:r>
            <a:r>
              <a:rPr lang="en-US" dirty="0" smtClean="0"/>
              <a:t> no </a:t>
            </a:r>
            <a:r>
              <a:rPr lang="en-US" dirty="0" err="1" smtClean="0"/>
              <a:t>deben</a:t>
            </a:r>
            <a:r>
              <a:rPr lang="en-US" dirty="0" smtClean="0"/>
              <a:t> </a:t>
            </a:r>
            <a:r>
              <a:rPr lang="en-US" dirty="0" err="1" smtClean="0"/>
              <a:t>divulgar</a:t>
            </a:r>
            <a:r>
              <a:rPr lang="en-US" dirty="0" smtClean="0"/>
              <a:t> </a:t>
            </a:r>
            <a:r>
              <a:rPr lang="en-US" dirty="0" err="1" smtClean="0"/>
              <a:t>información</a:t>
            </a:r>
            <a:r>
              <a:rPr lang="en-US" dirty="0" smtClean="0"/>
              <a:t> de </a:t>
            </a:r>
            <a:r>
              <a:rPr lang="en-US" dirty="0" err="1" smtClean="0"/>
              <a:t>sus</a:t>
            </a:r>
            <a:r>
              <a:rPr lang="en-US" dirty="0" smtClean="0"/>
              <a:t> </a:t>
            </a:r>
            <a:r>
              <a:rPr lang="en-US" dirty="0" err="1" smtClean="0"/>
              <a:t>pacientes</a:t>
            </a:r>
            <a:r>
              <a:rPr lang="en-US" dirty="0" smtClean="0"/>
              <a:t> sin </a:t>
            </a:r>
            <a:r>
              <a:rPr lang="en-US" dirty="0" err="1" smtClean="0"/>
              <a:t>su</a:t>
            </a:r>
            <a:r>
              <a:rPr lang="en-US" dirty="0" smtClean="0"/>
              <a:t> </a:t>
            </a:r>
            <a:r>
              <a:rPr lang="en-US" dirty="0" err="1" smtClean="0"/>
              <a:t>permiso</a:t>
            </a:r>
            <a:r>
              <a:rPr lang="en-US" dirty="0" smtClean="0"/>
              <a:t>. El </a:t>
            </a:r>
            <a:r>
              <a:rPr lang="en-US" dirty="0" err="1" smtClean="0"/>
              <a:t>nivel</a:t>
            </a:r>
            <a:r>
              <a:rPr lang="en-US" dirty="0" smtClean="0"/>
              <a:t> de </a:t>
            </a:r>
            <a:r>
              <a:rPr lang="en-US" dirty="0" err="1" smtClean="0"/>
              <a:t>privilegio</a:t>
            </a:r>
            <a:r>
              <a:rPr lang="en-US" dirty="0" smtClean="0"/>
              <a:t> </a:t>
            </a:r>
            <a:r>
              <a:rPr lang="en-US" dirty="0" err="1" smtClean="0"/>
              <a:t>varía</a:t>
            </a:r>
            <a:r>
              <a:rPr lang="en-US" dirty="0" smtClean="0"/>
              <a:t> de un </a:t>
            </a:r>
            <a:r>
              <a:rPr lang="en-US" dirty="0" err="1" smtClean="0"/>
              <a:t>estado</a:t>
            </a:r>
            <a:r>
              <a:rPr lang="en-US" dirty="0" smtClean="0"/>
              <a:t> a </a:t>
            </a:r>
            <a:r>
              <a:rPr lang="en-US" dirty="0" err="1" smtClean="0"/>
              <a:t>otro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</a:t>
            </a:r>
            <a:r>
              <a:rPr lang="en-US" dirty="0" err="1" smtClean="0"/>
              <a:t>cuanto</a:t>
            </a:r>
            <a:r>
              <a:rPr lang="en-US" dirty="0" smtClean="0"/>
              <a:t> a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temas</a:t>
            </a:r>
            <a:r>
              <a:rPr lang="en-US" dirty="0" smtClean="0"/>
              <a:t> </a:t>
            </a:r>
            <a:r>
              <a:rPr lang="en-US" dirty="0" err="1" smtClean="0"/>
              <a:t>sobre</a:t>
            </a:r>
            <a:r>
              <a:rPr lang="en-US" dirty="0" smtClean="0"/>
              <a:t> </a:t>
            </a:r>
            <a:r>
              <a:rPr lang="en-US" dirty="0" err="1" smtClean="0"/>
              <a:t>los</a:t>
            </a:r>
            <a:r>
              <a:rPr lang="en-US" dirty="0" smtClean="0"/>
              <a:t> que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proveedores</a:t>
            </a:r>
            <a:r>
              <a:rPr lang="en-US" dirty="0" smtClean="0"/>
              <a:t> de </a:t>
            </a:r>
            <a:r>
              <a:rPr lang="en-US" dirty="0" err="1" smtClean="0"/>
              <a:t>salud</a:t>
            </a:r>
            <a:r>
              <a:rPr lang="en-US" dirty="0" smtClean="0"/>
              <a:t> </a:t>
            </a:r>
            <a:r>
              <a:rPr lang="en-US" dirty="0" err="1" smtClean="0"/>
              <a:t>pueden</a:t>
            </a:r>
            <a:r>
              <a:rPr lang="en-US" dirty="0" smtClean="0"/>
              <a:t> </a:t>
            </a:r>
            <a:r>
              <a:rPr lang="en-US" dirty="0" err="1" smtClean="0"/>
              <a:t>mantener</a:t>
            </a:r>
            <a:r>
              <a:rPr lang="en-US" dirty="0" smtClean="0"/>
              <a:t> la </a:t>
            </a:r>
            <a:r>
              <a:rPr lang="en-US" dirty="0" err="1" smtClean="0"/>
              <a:t>confidencialidad</a:t>
            </a:r>
            <a:r>
              <a:rPr lang="en-US" dirty="0" smtClean="0"/>
              <a:t> </a:t>
            </a:r>
            <a:r>
              <a:rPr lang="en-US" dirty="0" err="1" smtClean="0"/>
              <a:t>cuando</a:t>
            </a:r>
            <a:r>
              <a:rPr lang="en-US" dirty="0" smtClean="0"/>
              <a:t> </a:t>
            </a:r>
            <a:r>
              <a:rPr lang="en-US" dirty="0" err="1" smtClean="0"/>
              <a:t>atienden</a:t>
            </a:r>
            <a:r>
              <a:rPr lang="en-US" dirty="0" smtClean="0"/>
              <a:t> a </a:t>
            </a:r>
            <a:r>
              <a:rPr lang="en-US" dirty="0" err="1" smtClean="0"/>
              <a:t>menores</a:t>
            </a:r>
            <a:r>
              <a:rPr lang="en-US" dirty="0" smtClean="0"/>
              <a:t> de 18 </a:t>
            </a:r>
            <a:r>
              <a:rPr lang="en-US" dirty="0" err="1" smtClean="0"/>
              <a:t>años</a:t>
            </a:r>
            <a:r>
              <a:rPr lang="en-US" dirty="0" smtClean="0"/>
              <a:t>. </a:t>
            </a:r>
            <a:endParaRPr dirty="0"/>
          </a:p>
        </p:txBody>
      </p:sp>
      <p:pic>
        <p:nvPicPr>
          <p:cNvPr id="117" name="Google Shape;117;p6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7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mtClean="0"/>
              <a:t>Sexteo</a:t>
            </a:r>
            <a:endParaRPr/>
          </a:p>
        </p:txBody>
      </p:sp>
      <p:sp>
        <p:nvSpPr>
          <p:cNvPr id="123" name="Google Shape;123;p7"/>
          <p:cNvSpPr txBox="1">
            <a:spLocks noGrp="1"/>
          </p:cNvSpPr>
          <p:nvPr>
            <p:ph type="body" idx="1"/>
          </p:nvPr>
        </p:nvSpPr>
        <p:spPr>
          <a:xfrm>
            <a:off x="628650" y="222646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err="1" smtClean="0"/>
              <a:t>Enviar</a:t>
            </a:r>
            <a:r>
              <a:rPr lang="en-US" dirty="0" smtClean="0"/>
              <a:t> o </a:t>
            </a:r>
            <a:r>
              <a:rPr lang="en-US" dirty="0" err="1" smtClean="0"/>
              <a:t>recibir</a:t>
            </a:r>
            <a:r>
              <a:rPr lang="en-US" dirty="0" smtClean="0"/>
              <a:t> </a:t>
            </a:r>
            <a:r>
              <a:rPr lang="en-US" dirty="0" err="1" smtClean="0"/>
              <a:t>imágenes</a:t>
            </a:r>
            <a:r>
              <a:rPr lang="en-US" dirty="0" smtClean="0"/>
              <a:t> o </a:t>
            </a:r>
            <a:r>
              <a:rPr lang="en-US" dirty="0" err="1" smtClean="0"/>
              <a:t>mensajes</a:t>
            </a:r>
            <a:r>
              <a:rPr lang="en-US" dirty="0" smtClean="0"/>
              <a:t> con </a:t>
            </a:r>
            <a:r>
              <a:rPr lang="en-US" dirty="0" err="1" smtClean="0"/>
              <a:t>contenido</a:t>
            </a:r>
            <a:r>
              <a:rPr lang="en-US" dirty="0" smtClean="0"/>
              <a:t> sexual </a:t>
            </a:r>
            <a:r>
              <a:rPr lang="en-US" dirty="0" err="1" smtClean="0"/>
              <a:t>explícito</a:t>
            </a:r>
            <a:r>
              <a:rPr lang="en-US" dirty="0" smtClean="0"/>
              <a:t> </a:t>
            </a:r>
            <a:r>
              <a:rPr lang="en-US" dirty="0" err="1" smtClean="0"/>
              <a:t>por</a:t>
            </a:r>
            <a:r>
              <a:rPr lang="en-US" dirty="0" smtClean="0"/>
              <a:t> un </a:t>
            </a:r>
            <a:r>
              <a:rPr lang="en-US" dirty="0" err="1" smtClean="0"/>
              <a:t>dispositivo</a:t>
            </a:r>
            <a:r>
              <a:rPr lang="en-US" dirty="0" smtClean="0"/>
              <a:t> </a:t>
            </a:r>
            <a:r>
              <a:rPr lang="en-US" dirty="0" err="1" smtClean="0"/>
              <a:t>móvil</a:t>
            </a:r>
            <a:r>
              <a:rPr lang="en-US" dirty="0" smtClean="0"/>
              <a:t> o </a:t>
            </a:r>
            <a:r>
              <a:rPr lang="en-US" dirty="0" err="1" smtClean="0"/>
              <a:t>tableta</a:t>
            </a:r>
            <a:r>
              <a:rPr lang="en-US" dirty="0" smtClean="0"/>
              <a:t>.</a:t>
            </a:r>
          </a:p>
        </p:txBody>
      </p:sp>
      <p:pic>
        <p:nvPicPr>
          <p:cNvPr id="124" name="Google Shape;124;p7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8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err="1" smtClean="0"/>
              <a:t>Pornografía</a:t>
            </a:r>
            <a:r>
              <a:rPr lang="en-US" dirty="0" smtClean="0"/>
              <a:t> </a:t>
            </a:r>
            <a:r>
              <a:rPr lang="en-US" dirty="0" err="1" smtClean="0"/>
              <a:t>infantil</a:t>
            </a:r>
            <a:endParaRPr dirty="0"/>
          </a:p>
        </p:txBody>
      </p:sp>
      <p:sp>
        <p:nvSpPr>
          <p:cNvPr id="130" name="Google Shape;130;p8"/>
          <p:cNvSpPr txBox="1">
            <a:spLocks noGrp="1"/>
          </p:cNvSpPr>
          <p:nvPr>
            <p:ph type="body" idx="1"/>
          </p:nvPr>
        </p:nvSpPr>
        <p:spPr>
          <a:xfrm>
            <a:off x="628650" y="222646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/>
          </a:bodyPr>
          <a:lstStyle/>
          <a:p>
            <a:pPr marL="171450" lvl="0" indent="-1778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lang="en-US" dirty="0" err="1" smtClean="0"/>
              <a:t>Imágenes</a:t>
            </a:r>
            <a:r>
              <a:rPr lang="en-US" dirty="0" smtClean="0"/>
              <a:t> </a:t>
            </a:r>
            <a:r>
              <a:rPr lang="en-US" dirty="0" err="1" smtClean="0"/>
              <a:t>sexuales</a:t>
            </a:r>
            <a:r>
              <a:rPr lang="en-US" dirty="0" smtClean="0"/>
              <a:t> </a:t>
            </a:r>
            <a:r>
              <a:rPr lang="en-US" dirty="0" err="1" smtClean="0"/>
              <a:t>explícitas</a:t>
            </a:r>
            <a:r>
              <a:rPr lang="en-US" dirty="0" smtClean="0"/>
              <a:t> de </a:t>
            </a:r>
            <a:r>
              <a:rPr lang="en-US" dirty="0" err="1" smtClean="0"/>
              <a:t>menores</a:t>
            </a:r>
            <a:r>
              <a:rPr lang="en-US" dirty="0" smtClean="0"/>
              <a:t> de 18 </a:t>
            </a:r>
            <a:r>
              <a:rPr lang="en-US" dirty="0" err="1" smtClean="0"/>
              <a:t>años</a:t>
            </a:r>
            <a:r>
              <a:rPr lang="en-US" dirty="0" smtClean="0"/>
              <a:t>. </a:t>
            </a:r>
            <a:endParaRPr dirty="0"/>
          </a:p>
        </p:txBody>
      </p:sp>
      <p:pic>
        <p:nvPicPr>
          <p:cNvPr id="131" name="Google Shape;131;p8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p9"/>
          <p:cNvSpPr txBox="1"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 smtClean="0"/>
              <a:t>Refugio </a:t>
            </a:r>
            <a:r>
              <a:rPr lang="en-US" dirty="0" err="1" smtClean="0"/>
              <a:t>seguro</a:t>
            </a:r>
            <a:endParaRPr dirty="0"/>
          </a:p>
        </p:txBody>
      </p:sp>
      <p:pic>
        <p:nvPicPr>
          <p:cNvPr id="138" name="Google Shape;138;p9" descr="afy_logo-medium-WEB-2-18-10.jpg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Google Shape;144;p10"/>
          <p:cNvSpPr txBox="1">
            <a:spLocks/>
          </p:cNvSpPr>
          <p:nvPr/>
        </p:nvSpPr>
        <p:spPr>
          <a:xfrm>
            <a:off x="628650" y="2210918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50" tIns="34275" rIns="68550" bIns="34275" anchor="t" anchorCtr="0">
            <a:normAutofit fontScale="92500" lnSpcReduction="10000"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171450" indent="-177800">
              <a:lnSpc>
                <a:spcPct val="90000"/>
              </a:lnSpc>
              <a:spcBef>
                <a:spcPts val="0"/>
              </a:spcBef>
              <a:buSzPts val="2800"/>
            </a:pPr>
            <a:r>
              <a:rPr lang="en-US" dirty="0" smtClean="0"/>
              <a:t>La ley que </a:t>
            </a:r>
            <a:r>
              <a:rPr lang="en-US" dirty="0" err="1" smtClean="0"/>
              <a:t>permite</a:t>
            </a:r>
            <a:r>
              <a:rPr lang="en-US" dirty="0" smtClean="0"/>
              <a:t> que un padre </a:t>
            </a:r>
            <a:r>
              <a:rPr lang="en-US" dirty="0" err="1" smtClean="0"/>
              <a:t>entregue</a:t>
            </a:r>
            <a:r>
              <a:rPr lang="en-US" dirty="0" smtClean="0"/>
              <a:t> a un </a:t>
            </a:r>
            <a:r>
              <a:rPr lang="en-US" dirty="0" err="1" smtClean="0"/>
              <a:t>niño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un </a:t>
            </a:r>
            <a:r>
              <a:rPr lang="en-US" dirty="0" err="1" smtClean="0"/>
              <a:t>marco</a:t>
            </a:r>
            <a:r>
              <a:rPr lang="en-US" dirty="0" smtClean="0"/>
              <a:t> de </a:t>
            </a:r>
            <a:r>
              <a:rPr lang="en-US" dirty="0" err="1" smtClean="0"/>
              <a:t>tiempo</a:t>
            </a:r>
            <a:r>
              <a:rPr lang="en-US" dirty="0" smtClean="0"/>
              <a:t> </a:t>
            </a:r>
            <a:r>
              <a:rPr lang="en-US" dirty="0" err="1" smtClean="0"/>
              <a:t>determinado</a:t>
            </a:r>
            <a:r>
              <a:rPr lang="en-US" dirty="0" smtClean="0"/>
              <a:t> a un </a:t>
            </a:r>
            <a:r>
              <a:rPr lang="en-US" dirty="0" err="1" smtClean="0"/>
              <a:t>adulto</a:t>
            </a:r>
            <a:r>
              <a:rPr lang="en-US" dirty="0" smtClean="0"/>
              <a:t> de </a:t>
            </a:r>
            <a:r>
              <a:rPr lang="en-US" dirty="0" err="1" smtClean="0"/>
              <a:t>confianza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un </a:t>
            </a:r>
            <a:r>
              <a:rPr lang="en-US" dirty="0" err="1" smtClean="0"/>
              <a:t>lugar</a:t>
            </a:r>
            <a:r>
              <a:rPr lang="en-US" dirty="0" smtClean="0"/>
              <a:t> </a:t>
            </a:r>
            <a:r>
              <a:rPr lang="en-US" dirty="0" err="1" smtClean="0"/>
              <a:t>determinado</a:t>
            </a:r>
            <a:r>
              <a:rPr lang="en-US" dirty="0" smtClean="0"/>
              <a:t> (</a:t>
            </a:r>
            <a:r>
              <a:rPr lang="en-US" dirty="0" err="1" smtClean="0"/>
              <a:t>por</a:t>
            </a:r>
            <a:r>
              <a:rPr lang="en-US" dirty="0" smtClean="0"/>
              <a:t> </a:t>
            </a:r>
            <a:r>
              <a:rPr lang="en-US" dirty="0" err="1" smtClean="0"/>
              <a:t>ejemplo</a:t>
            </a:r>
            <a:r>
              <a:rPr lang="en-US" dirty="0" smtClean="0"/>
              <a:t>, </a:t>
            </a:r>
            <a:r>
              <a:rPr lang="en-US" dirty="0" err="1" smtClean="0"/>
              <a:t>una</a:t>
            </a:r>
            <a:r>
              <a:rPr lang="en-US" dirty="0" smtClean="0"/>
              <a:t> </a:t>
            </a:r>
            <a:r>
              <a:rPr lang="en-US" dirty="0" err="1" smtClean="0"/>
              <a:t>estación</a:t>
            </a:r>
            <a:r>
              <a:rPr lang="en-US" dirty="0" smtClean="0"/>
              <a:t> de </a:t>
            </a:r>
            <a:r>
              <a:rPr lang="en-US" dirty="0" err="1" smtClean="0"/>
              <a:t>bomberos</a:t>
            </a:r>
            <a:r>
              <a:rPr lang="en-US" dirty="0" smtClean="0"/>
              <a:t> o un hospital) </a:t>
            </a:r>
            <a:r>
              <a:rPr lang="en-US" dirty="0" err="1" smtClean="0"/>
              <a:t>en</a:t>
            </a:r>
            <a:r>
              <a:rPr lang="en-US" dirty="0" smtClean="0"/>
              <a:t> </a:t>
            </a:r>
            <a:r>
              <a:rPr lang="en-US" dirty="0" err="1" smtClean="0"/>
              <a:t>lugar</a:t>
            </a:r>
            <a:r>
              <a:rPr lang="en-US" dirty="0" smtClean="0"/>
              <a:t> de </a:t>
            </a:r>
            <a:r>
              <a:rPr lang="en-US" dirty="0" err="1" smtClean="0"/>
              <a:t>abandonarlo</a:t>
            </a:r>
            <a:r>
              <a:rPr lang="en-US" dirty="0" smtClean="0"/>
              <a:t>. </a:t>
            </a:r>
            <a:r>
              <a:rPr lang="en-US" dirty="0" err="1" smtClean="0"/>
              <a:t>Siempre</a:t>
            </a:r>
            <a:r>
              <a:rPr lang="en-US" dirty="0" smtClean="0"/>
              <a:t> que el </a:t>
            </a:r>
            <a:r>
              <a:rPr lang="en-US" dirty="0" err="1" smtClean="0"/>
              <a:t>niño</a:t>
            </a:r>
            <a:r>
              <a:rPr lang="en-US" dirty="0" smtClean="0"/>
              <a:t> no </a:t>
            </a:r>
            <a:r>
              <a:rPr lang="en-US" dirty="0" err="1" smtClean="0"/>
              <a:t>tenga</a:t>
            </a:r>
            <a:r>
              <a:rPr lang="en-US" dirty="0" smtClean="0"/>
              <a:t> </a:t>
            </a:r>
            <a:r>
              <a:rPr lang="en-US" dirty="0" err="1" smtClean="0"/>
              <a:t>signos</a:t>
            </a:r>
            <a:r>
              <a:rPr lang="en-US" dirty="0" smtClean="0"/>
              <a:t> de </a:t>
            </a:r>
            <a:r>
              <a:rPr lang="en-US" dirty="0" err="1" smtClean="0"/>
              <a:t>abuso</a:t>
            </a:r>
            <a:r>
              <a:rPr lang="en-US" dirty="0" smtClean="0"/>
              <a:t>, </a:t>
            </a:r>
            <a:r>
              <a:rPr lang="en-US" dirty="0" err="1" smtClean="0"/>
              <a:t>los</a:t>
            </a:r>
            <a:r>
              <a:rPr lang="en-US" dirty="0" smtClean="0"/>
              <a:t> padres </a:t>
            </a:r>
            <a:r>
              <a:rPr lang="en-US" dirty="0" err="1" smtClean="0"/>
              <a:t>pueden</a:t>
            </a:r>
            <a:r>
              <a:rPr lang="en-US" dirty="0" smtClean="0"/>
              <a:t> </a:t>
            </a:r>
            <a:r>
              <a:rPr lang="en-US" dirty="0" err="1" smtClean="0"/>
              <a:t>entregarlo</a:t>
            </a:r>
            <a:r>
              <a:rPr lang="en-US" dirty="0" smtClean="0"/>
              <a:t> sin </a:t>
            </a:r>
            <a:r>
              <a:rPr lang="en-US" dirty="0" err="1" smtClean="0"/>
              <a:t>meterse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</a:t>
            </a:r>
            <a:r>
              <a:rPr lang="en-US" dirty="0" err="1" smtClean="0"/>
              <a:t>problemas</a:t>
            </a:r>
            <a:r>
              <a:rPr lang="en-US" dirty="0" smtClean="0"/>
              <a:t>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Advocates NEW_PPT_templat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471</Words>
  <Application>Microsoft Office PowerPoint</Application>
  <PresentationFormat>Presentación en pantalla (4:3)</PresentationFormat>
  <Paragraphs>38</Paragraphs>
  <Slides>12</Slides>
  <Notes>12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12</vt:i4>
      </vt:variant>
    </vt:vector>
  </HeadingPairs>
  <TitlesOfParts>
    <vt:vector size="15" baseType="lpstr">
      <vt:lpstr>Arial</vt:lpstr>
      <vt:lpstr>Calibri</vt:lpstr>
      <vt:lpstr>Advocates NEW_PPT_template</vt:lpstr>
      <vt:lpstr>Introducción al Derecho</vt:lpstr>
      <vt:lpstr>Leyes</vt:lpstr>
      <vt:lpstr>Banco de palabras estudiantes de derecho L1 y L2</vt:lpstr>
      <vt:lpstr>¿Cuál es la edad de consentimiento? ¿Qué significa?</vt:lpstr>
      <vt:lpstr>Confidencialidad</vt:lpstr>
      <vt:lpstr>Privilegio médico-paciente </vt:lpstr>
      <vt:lpstr>Sexteo</vt:lpstr>
      <vt:lpstr>Pornografía infantil</vt:lpstr>
      <vt:lpstr>Refugio seguro</vt:lpstr>
      <vt:lpstr>Tráfico sexual</vt:lpstr>
      <vt:lpstr>Leyes federales sobre la edad de consentimiento</vt:lpstr>
      <vt:lpstr>Leyes federales sobre la confidencialidad: atención médica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Introducción a Derecho</dc:title>
  <dc:creator>Arlene Basilio</dc:creator>
  <cp:lastModifiedBy>Camila Gartland</cp:lastModifiedBy>
  <cp:revision>26</cp:revision>
  <dcterms:created xsi:type="dcterms:W3CDTF">2016-01-06T14:25:03Z</dcterms:created>
  <dcterms:modified xsi:type="dcterms:W3CDTF">2022-01-24T13:56:26Z</dcterms:modified>
</cp:coreProperties>
</file>