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5"/>
  </p:notesMasterIdLst>
  <p:sldIdLst>
    <p:sldId id="262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99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130"/>
    <p:restoredTop sz="96110"/>
  </p:normalViewPr>
  <p:slideViewPr>
    <p:cSldViewPr snapToGrid="0" snapToObjects="1">
      <p:cViewPr varScale="1">
        <p:scale>
          <a:sx n="128" d="100"/>
          <a:sy n="128" d="100"/>
        </p:scale>
        <p:origin x="184" y="2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9" d="100"/>
          <a:sy n="109" d="100"/>
        </p:scale>
        <p:origin x="-4304" y="-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680D-EF21-EC47-882F-12D95807B6D1}" type="datetimeFigureOut">
              <a:rPr lang="en-US" smtClean="0"/>
              <a:t>7/17/23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297982-EEBC-0649-8C69-AE24E95118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17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1" name="Google Shape;81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10" name="Google Shape;11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1953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56795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82306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933921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47844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0192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3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15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44454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1752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16572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6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2763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2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46297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2" name="Picture 11" descr="underline_yellow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3" name="Picture 12" descr="underline_pink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4" name="Picture 13" descr="underline_blue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15" name="Picture 14" descr="underline_yellow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1265239"/>
            <a:ext cx="3901440" cy="304800"/>
          </a:xfrm>
          <a:prstGeom prst="rect">
            <a:avLst/>
          </a:prstGeom>
        </p:spPr>
      </p:pic>
      <p:pic>
        <p:nvPicPr>
          <p:cNvPr id="16" name="Picture 15" descr="underline_pink.pn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364" y="1265239"/>
            <a:ext cx="3221736" cy="304800"/>
          </a:xfrm>
          <a:prstGeom prst="rect">
            <a:avLst/>
          </a:prstGeom>
        </p:spPr>
      </p:pic>
      <p:pic>
        <p:nvPicPr>
          <p:cNvPr id="17" name="Picture 16" descr="underline_blue.pn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83141" y="1279463"/>
            <a:ext cx="6315456" cy="276352"/>
          </a:xfrm>
          <a:prstGeom prst="rect">
            <a:avLst/>
          </a:prstGeom>
        </p:spPr>
      </p:pic>
      <p:pic>
        <p:nvPicPr>
          <p:cNvPr id="4" name="Picture 3" descr="3Rs.eps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199121"/>
            <a:ext cx="1286857" cy="578153"/>
          </a:xfrm>
          <a:prstGeom prst="rect">
            <a:avLst/>
          </a:prstGeom>
        </p:spPr>
      </p:pic>
      <p:pic>
        <p:nvPicPr>
          <p:cNvPr id="6" name="Picture 5" descr="AFY Logo.pdf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31" y="2522277"/>
            <a:ext cx="7876049" cy="4430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8112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200" kern="1200">
          <a:solidFill>
            <a:schemeClr val="tx1"/>
          </a:solidFill>
          <a:latin typeface="Galano Grotesque Alt Bold"/>
          <a:ea typeface="+mj-ea"/>
          <a:cs typeface="Galano Grotesque Alt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Roboto Slab Regular"/>
          <a:ea typeface="+mn-ea"/>
          <a:cs typeface="Roboto Slab Regular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Roboto Slab Regular"/>
          <a:ea typeface="+mn-ea"/>
          <a:cs typeface="Roboto Slab Regular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Roboto Slab Regular"/>
          <a:ea typeface="+mn-ea"/>
          <a:cs typeface="Roboto Slab Regular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Roboto Slab Regular"/>
          <a:ea typeface="+mn-ea"/>
          <a:cs typeface="Roboto Slab Regular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Showing Kindness &amp; Support 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to Transgender and 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Nonbinary People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371600" y="4164495"/>
            <a:ext cx="6400800" cy="1192697"/>
          </a:xfrm>
        </p:spPr>
        <p:txBody>
          <a:bodyPr>
            <a:normAutofit fontScale="92500" lnSpcReduction="20000"/>
          </a:bodyPr>
          <a:lstStyle/>
          <a:p>
            <a:r>
              <a:rPr lang="en-US" sz="4500" dirty="0"/>
              <a:t>High School Supplemental Lesson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944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"/>
          <p:cNvSpPr/>
          <p:nvPr/>
        </p:nvSpPr>
        <p:spPr>
          <a:xfrm>
            <a:off x="766350" y="2147000"/>
            <a:ext cx="966300" cy="936900"/>
          </a:xfrm>
          <a:prstGeom prst="ellipse">
            <a:avLst/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2"/>
          <p:cNvSpPr/>
          <p:nvPr/>
        </p:nvSpPr>
        <p:spPr>
          <a:xfrm rot="8879303">
            <a:off x="1001182" y="2634848"/>
            <a:ext cx="292591" cy="148854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6" name="Google Shape;86;p2"/>
          <p:cNvSpPr/>
          <p:nvPr/>
        </p:nvSpPr>
        <p:spPr>
          <a:xfrm rot="-5400000">
            <a:off x="1067213" y="2398929"/>
            <a:ext cx="364500" cy="1476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"/>
          <p:cNvSpPr/>
          <p:nvPr/>
        </p:nvSpPr>
        <p:spPr>
          <a:xfrm flipH="1">
            <a:off x="1552550" y="2340425"/>
            <a:ext cx="2093700" cy="5346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" name="Google Shape;88;p2"/>
          <p:cNvSpPr txBox="1"/>
          <p:nvPr/>
        </p:nvSpPr>
        <p:spPr>
          <a:xfrm>
            <a:off x="1947425" y="2376875"/>
            <a:ext cx="1889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Making Time</a:t>
            </a:r>
            <a:endParaRPr sz="1800" b="1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89" name="Google Shape;89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23264" y="4208313"/>
            <a:ext cx="1342735" cy="738900"/>
          </a:xfrm>
          <a:prstGeom prst="rect">
            <a:avLst/>
          </a:prstGeom>
          <a:noFill/>
          <a:ln>
            <a:noFill/>
          </a:ln>
        </p:spPr>
      </p:pic>
      <p:sp>
        <p:nvSpPr>
          <p:cNvPr id="90" name="Google Shape;90;p2"/>
          <p:cNvSpPr/>
          <p:nvPr/>
        </p:nvSpPr>
        <p:spPr>
          <a:xfrm flipH="1">
            <a:off x="2390538" y="4346263"/>
            <a:ext cx="4677300" cy="6072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2658338" y="4429513"/>
            <a:ext cx="43404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Encourage them to find more support  </a:t>
            </a:r>
            <a:endParaRPr sz="1800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2" name="Google Shape;92;p2"/>
          <p:cNvSpPr/>
          <p:nvPr/>
        </p:nvSpPr>
        <p:spPr>
          <a:xfrm>
            <a:off x="4327075" y="5159550"/>
            <a:ext cx="861600" cy="843600"/>
          </a:xfrm>
          <a:prstGeom prst="foldedCorner">
            <a:avLst>
              <a:gd name="adj" fmla="val 16667"/>
            </a:avLst>
          </a:prstGeom>
          <a:solidFill>
            <a:srgbClr val="F73080"/>
          </a:solidFill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"/>
          <p:cNvSpPr/>
          <p:nvPr/>
        </p:nvSpPr>
        <p:spPr>
          <a:xfrm flipH="1">
            <a:off x="5059275" y="5277750"/>
            <a:ext cx="2600400" cy="6072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2"/>
          <p:cNvSpPr txBox="1"/>
          <p:nvPr/>
        </p:nvSpPr>
        <p:spPr>
          <a:xfrm>
            <a:off x="5473775" y="5361000"/>
            <a:ext cx="20937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Keeping in touch</a:t>
            </a:r>
            <a:endParaRPr sz="1800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95" name="Google Shape;95;p2"/>
          <p:cNvSpPr/>
          <p:nvPr/>
        </p:nvSpPr>
        <p:spPr>
          <a:xfrm>
            <a:off x="4465215" y="5419771"/>
            <a:ext cx="585300" cy="3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2"/>
          <p:cNvSpPr/>
          <p:nvPr/>
        </p:nvSpPr>
        <p:spPr>
          <a:xfrm>
            <a:off x="4465265" y="5551938"/>
            <a:ext cx="585300" cy="3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"/>
          <p:cNvSpPr/>
          <p:nvPr/>
        </p:nvSpPr>
        <p:spPr>
          <a:xfrm>
            <a:off x="4465265" y="5712804"/>
            <a:ext cx="585300" cy="37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8" name="Google Shape;98;p2"/>
          <p:cNvSpPr/>
          <p:nvPr/>
        </p:nvSpPr>
        <p:spPr>
          <a:xfrm>
            <a:off x="2645313" y="3281050"/>
            <a:ext cx="966300" cy="6561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" name="Google Shape;99;p2"/>
          <p:cNvSpPr/>
          <p:nvPr/>
        </p:nvSpPr>
        <p:spPr>
          <a:xfrm flipH="1">
            <a:off x="3499013" y="3345363"/>
            <a:ext cx="3737400" cy="5346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2"/>
          <p:cNvSpPr txBox="1"/>
          <p:nvPr/>
        </p:nvSpPr>
        <p:spPr>
          <a:xfrm>
            <a:off x="3893938" y="3381813"/>
            <a:ext cx="38142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Ask them what would help</a:t>
            </a:r>
            <a:endParaRPr sz="1800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01" name="Google Shape;101;p2"/>
          <p:cNvSpPr/>
          <p:nvPr/>
        </p:nvSpPr>
        <p:spPr>
          <a:xfrm>
            <a:off x="3076563" y="3538975"/>
            <a:ext cx="103800" cy="10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2"/>
          <p:cNvSpPr/>
          <p:nvPr/>
        </p:nvSpPr>
        <p:spPr>
          <a:xfrm>
            <a:off x="3287788" y="3538975"/>
            <a:ext cx="103800" cy="10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2"/>
          <p:cNvSpPr/>
          <p:nvPr/>
        </p:nvSpPr>
        <p:spPr>
          <a:xfrm>
            <a:off x="3057675" y="3621925"/>
            <a:ext cx="103800" cy="1038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4" name="Google Shape;104;p2"/>
          <p:cNvSpPr/>
          <p:nvPr/>
        </p:nvSpPr>
        <p:spPr>
          <a:xfrm>
            <a:off x="4693575" y="2166275"/>
            <a:ext cx="966300" cy="84360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5" name="Google Shape;105;p2"/>
          <p:cNvSpPr/>
          <p:nvPr/>
        </p:nvSpPr>
        <p:spPr>
          <a:xfrm flipH="1">
            <a:off x="5521675" y="2354713"/>
            <a:ext cx="2600400" cy="534600"/>
          </a:xfrm>
          <a:prstGeom prst="homePlate">
            <a:avLst>
              <a:gd name="adj" fmla="val 50000"/>
            </a:avLst>
          </a:prstGeom>
          <a:solidFill>
            <a:srgbClr val="FCCC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p2"/>
          <p:cNvSpPr txBox="1"/>
          <p:nvPr/>
        </p:nvSpPr>
        <p:spPr>
          <a:xfrm>
            <a:off x="5916550" y="2391163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Being listened to</a:t>
            </a:r>
            <a:endParaRPr sz="1800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07" name="Google Shape;107;p2"/>
          <p:cNvSpPr txBox="1"/>
          <p:nvPr/>
        </p:nvSpPr>
        <p:spPr>
          <a:xfrm>
            <a:off x="4745925" y="2287925"/>
            <a:ext cx="861600" cy="60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00" b="1">
                <a:solidFill>
                  <a:schemeClr val="lt1"/>
                </a:solidFill>
              </a:rPr>
              <a:t>“...”</a:t>
            </a:r>
            <a:endParaRPr sz="2700" b="1">
              <a:solidFill>
                <a:schemeClr val="lt1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9E43CC-5918-880C-E641-401B2F8E0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771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What can showing support and kindness look like?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3"/>
          <p:cNvSpPr/>
          <p:nvPr/>
        </p:nvSpPr>
        <p:spPr>
          <a:xfrm>
            <a:off x="830900" y="2232300"/>
            <a:ext cx="2474100" cy="15561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CCC36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3"/>
          <p:cNvSpPr/>
          <p:nvPr/>
        </p:nvSpPr>
        <p:spPr>
          <a:xfrm flipH="1">
            <a:off x="3374113" y="2842124"/>
            <a:ext cx="2694300" cy="1680000"/>
          </a:xfrm>
          <a:prstGeom prst="wedgeRoundRectCallout">
            <a:avLst>
              <a:gd name="adj1" fmla="val -20833"/>
              <a:gd name="adj2" fmla="val 62500"/>
              <a:gd name="adj3" fmla="val 0"/>
            </a:avLst>
          </a:prstGeom>
          <a:solidFill>
            <a:srgbClr val="D9D9D9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" name="Google Shape;115;p3"/>
          <p:cNvSpPr/>
          <p:nvPr/>
        </p:nvSpPr>
        <p:spPr>
          <a:xfrm rot="-10242703">
            <a:off x="1193156" y="3861761"/>
            <a:ext cx="2451644" cy="2097478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6" name="Google Shape;116;p3"/>
          <p:cNvSpPr/>
          <p:nvPr/>
        </p:nvSpPr>
        <p:spPr>
          <a:xfrm rot="1527686">
            <a:off x="6285440" y="2048785"/>
            <a:ext cx="2326568" cy="2194390"/>
          </a:xfrm>
          <a:prstGeom prst="wedgeEllipseCallout">
            <a:avLst>
              <a:gd name="adj1" fmla="val -20833"/>
              <a:gd name="adj2" fmla="val 62500"/>
            </a:avLst>
          </a:prstGeom>
          <a:solidFill>
            <a:srgbClr val="F7308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p3"/>
          <p:cNvSpPr/>
          <p:nvPr/>
        </p:nvSpPr>
        <p:spPr>
          <a:xfrm rot="10800000">
            <a:off x="5831700" y="4369725"/>
            <a:ext cx="2474100" cy="14832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CCC36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8" name="Google Shape;118;p3"/>
          <p:cNvSpPr txBox="1"/>
          <p:nvPr/>
        </p:nvSpPr>
        <p:spPr>
          <a:xfrm>
            <a:off x="3531313" y="3097275"/>
            <a:ext cx="23799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“You've seemed ________ (stressed, sad, withdrawn, quiet). How are you?”</a:t>
            </a:r>
            <a:endParaRPr sz="16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19" name="Google Shape;119;p3"/>
          <p:cNvSpPr txBox="1"/>
          <p:nvPr/>
        </p:nvSpPr>
        <p:spPr>
          <a:xfrm>
            <a:off x="1036100" y="2558675"/>
            <a:ext cx="20022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“Hey, I'm here for you if you want to talk.”</a:t>
            </a:r>
            <a:endParaRPr sz="1600" b="1" dirty="0">
              <a:solidFill>
                <a:schemeClr val="dk1"/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20" name="Google Shape;120;p3"/>
          <p:cNvSpPr txBox="1"/>
          <p:nvPr/>
        </p:nvSpPr>
        <p:spPr>
          <a:xfrm>
            <a:off x="5973150" y="4394750"/>
            <a:ext cx="21912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600" b="1" dirty="0">
              <a:solidFill>
                <a:schemeClr val="dk1"/>
              </a:solidFill>
              <a:latin typeface="Roboto Slab" pitchFamily="2" charset="0"/>
              <a:ea typeface="Roboto Slab" pitchFamily="2" charset="0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“I missed you at school today. Is everything okay?”</a:t>
            </a:r>
            <a:endParaRPr sz="1600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21" name="Google Shape;121;p3"/>
          <p:cNvSpPr txBox="1"/>
          <p:nvPr/>
        </p:nvSpPr>
        <p:spPr>
          <a:xfrm>
            <a:off x="1336800" y="4349550"/>
            <a:ext cx="21912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“I'm worried about you. Is there anything you want to talk about?”</a:t>
            </a:r>
            <a:endParaRPr sz="1600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22" name="Google Shape;122;p3"/>
          <p:cNvSpPr txBox="1"/>
          <p:nvPr/>
        </p:nvSpPr>
        <p:spPr>
          <a:xfrm>
            <a:off x="6393350" y="2756675"/>
            <a:ext cx="21912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chemeClr val="dk1"/>
                </a:solidFill>
                <a:latin typeface="Roboto Slab" pitchFamily="2" charset="0"/>
                <a:ea typeface="Roboto Slab" pitchFamily="2" charset="0"/>
              </a:rPr>
              <a:t>“We haven't talked in a while. What's been happening?”</a:t>
            </a:r>
            <a:endParaRPr sz="1600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AD3944-58DE-569F-635B-20DFCDFEFF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2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Some specific ways you can check in with friends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Advocates Powerpoint Standard size">
  <a:themeElements>
    <a:clrScheme name="AFY Theme">
      <a:dk1>
        <a:srgbClr val="0C4294"/>
      </a:dk1>
      <a:lt1>
        <a:srgbClr val="EFEEEE"/>
      </a:lt1>
      <a:dk2>
        <a:srgbClr val="0C4294"/>
      </a:dk2>
      <a:lt2>
        <a:srgbClr val="EFEEEE"/>
      </a:lt2>
      <a:accent1>
        <a:srgbClr val="437BC1"/>
      </a:accent1>
      <a:accent2>
        <a:srgbClr val="FCC32B"/>
      </a:accent2>
      <a:accent3>
        <a:srgbClr val="E6196C"/>
      </a:accent3>
      <a:accent4>
        <a:srgbClr val="EA4323"/>
      </a:accent4>
      <a:accent5>
        <a:srgbClr val="5CBD9E"/>
      </a:accent5>
      <a:accent6>
        <a:srgbClr val="F4841F"/>
      </a:accent6>
      <a:hlink>
        <a:srgbClr val="E6196C"/>
      </a:hlink>
      <a:folHlink>
        <a:srgbClr val="63318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2" id="{4A7AC57C-2583-B24F-8687-0382EDD08E0D}" vid="{3C9CAFF6-BAF4-E54D-96AC-8503F7B4045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Advocates Powerpoint Standard size</Template>
  <TotalTime>399</TotalTime>
  <Words>122</Words>
  <Application>Microsoft Macintosh PowerPoint</Application>
  <PresentationFormat>On-screen Show (4:3)</PresentationFormat>
  <Paragraphs>18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Galano Grotesque Alt Bold</vt:lpstr>
      <vt:lpstr>Roboto Slab</vt:lpstr>
      <vt:lpstr>Roboto Slab Regular</vt:lpstr>
      <vt:lpstr>Advocates Powerpoint Standard size</vt:lpstr>
      <vt:lpstr>Showing Kindness &amp; Support  to Transgender and  Nonbinary People</vt:lpstr>
      <vt:lpstr>What can showing support and kindness look like?</vt:lpstr>
      <vt:lpstr>Some specific ways you can check in with friends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 Am I?  Understanding Gender Identity and Sexual Orientation</dc:title>
  <dc:creator>Ashley Benson</dc:creator>
  <cp:lastModifiedBy>Ashley Benson</cp:lastModifiedBy>
  <cp:revision>25</cp:revision>
  <dcterms:created xsi:type="dcterms:W3CDTF">2023-07-17T04:48:30Z</dcterms:created>
  <dcterms:modified xsi:type="dcterms:W3CDTF">2023-07-18T00:53:58Z</dcterms:modified>
</cp:coreProperties>
</file>