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11"/>
  </p:notesMasterIdLst>
  <p:sldIdLst>
    <p:sldId id="262" r:id="rId2"/>
    <p:sldId id="265" r:id="rId3"/>
    <p:sldId id="269" r:id="rId4"/>
    <p:sldId id="270" r:id="rId5"/>
    <p:sldId id="271" r:id="rId6"/>
    <p:sldId id="272" r:id="rId7"/>
    <p:sldId id="273" r:id="rId8"/>
    <p:sldId id="274" r:id="rId9"/>
    <p:sldId id="27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99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130"/>
    <p:restoredTop sz="96110"/>
  </p:normalViewPr>
  <p:slideViewPr>
    <p:cSldViewPr snapToGrid="0" snapToObjects="1">
      <p:cViewPr varScale="1">
        <p:scale>
          <a:sx n="128" d="100"/>
          <a:sy n="128" d="100"/>
        </p:scale>
        <p:origin x="184" y="23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09" d="100"/>
          <a:sy n="109" d="100"/>
        </p:scale>
        <p:origin x="-430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1680D-EF21-EC47-882F-12D95807B6D1}" type="datetimeFigureOut">
              <a:rPr lang="en-US" smtClean="0"/>
              <a:t>7/17/23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4297982-EEBC-0649-8C69-AE24E95118F2}" type="slidenum">
              <a:rPr lang="en-US" smtClean="0"/>
              <a:t>‹#›</a:t>
            </a:fld>
            <a:endParaRPr lang="en-US"/>
          </a:p>
        </p:txBody>
      </p:sp>
    </p:spTree>
    <p:extLst>
      <p:ext uri="{BB962C8B-B14F-4D97-AF65-F5344CB8AC3E}">
        <p14:creationId xmlns:p14="http://schemas.microsoft.com/office/powerpoint/2010/main" val="31417340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3000">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250195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6795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82306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3921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34784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0192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3"/>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33" y="1535113"/>
            <a:ext cx="4041775" cy="639763"/>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2174875"/>
            <a:ext cx="4041775" cy="3951288"/>
          </a:xfrm>
        </p:spPr>
        <p:txBody>
          <a:bodyPr/>
          <a:lstStyle>
            <a:lvl1pPr>
              <a:defRPr sz="20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6151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844454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71752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165721"/>
            <a:ext cx="3008313" cy="1162051"/>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575050" y="273056"/>
            <a:ext cx="5111750" cy="5853113"/>
          </a:xfrm>
        </p:spPr>
        <p:txBody>
          <a:bodyPr/>
          <a:lstStyle>
            <a:lvl1pPr>
              <a:defRPr sz="26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8" y="1435104"/>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2763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42"/>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534629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emf"/><Relationship Id="rId2" Type="http://schemas.openxmlformats.org/officeDocument/2006/relationships/slideLayout" Target="../slideLayouts/slideLayout2.xml"/><Relationship Id="rId16" Type="http://schemas.openxmlformats.org/officeDocument/2006/relationships/image" Target="../media/image4.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underline_yellow.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3" name="Picture 12" descr="underline_pink.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4" name="Picture 13" descr="underline_blue.png"/>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15" name="Picture 14" descr="underline_yellow.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2616200" y="1265239"/>
            <a:ext cx="3901440" cy="304800"/>
          </a:xfrm>
          <a:prstGeom prst="rect">
            <a:avLst/>
          </a:prstGeom>
        </p:spPr>
      </p:pic>
      <p:pic>
        <p:nvPicPr>
          <p:cNvPr id="16" name="Picture 15" descr="underline_pink.pn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234364" y="1265239"/>
            <a:ext cx="3221736" cy="304800"/>
          </a:xfrm>
          <a:prstGeom prst="rect">
            <a:avLst/>
          </a:prstGeom>
        </p:spPr>
      </p:pic>
      <p:pic>
        <p:nvPicPr>
          <p:cNvPr id="17" name="Picture 16" descr="underline_blue.pn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483141" y="1279463"/>
            <a:ext cx="6315456" cy="276352"/>
          </a:xfrm>
          <a:prstGeom prst="rect">
            <a:avLst/>
          </a:prstGeom>
        </p:spPr>
      </p:pic>
      <p:pic>
        <p:nvPicPr>
          <p:cNvPr id="4" name="Picture 3" descr="3Rs.eps"/>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457200" y="6199121"/>
            <a:ext cx="1286857" cy="578153"/>
          </a:xfrm>
          <a:prstGeom prst="rect">
            <a:avLst/>
          </a:prstGeom>
        </p:spPr>
      </p:pic>
      <p:pic>
        <p:nvPicPr>
          <p:cNvPr id="6" name="Picture 5" descr="AFY Logo.pdf"/>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1067831" y="2522277"/>
            <a:ext cx="7876049" cy="4430277"/>
          </a:xfrm>
          <a:prstGeom prst="rect">
            <a:avLst/>
          </a:prstGeom>
        </p:spPr>
      </p:pic>
    </p:spTree>
    <p:extLst>
      <p:ext uri="{BB962C8B-B14F-4D97-AF65-F5344CB8AC3E}">
        <p14:creationId xmlns:p14="http://schemas.microsoft.com/office/powerpoint/2010/main" val="264381129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457200" rtl="0" eaLnBrk="1" latinLnBrk="0" hangingPunct="1">
        <a:spcBef>
          <a:spcPct val="0"/>
        </a:spcBef>
        <a:buNone/>
        <a:defRPr sz="4200" kern="1200">
          <a:solidFill>
            <a:schemeClr val="tx1"/>
          </a:solidFill>
          <a:latin typeface="Galano Grotesque Alt Bold"/>
          <a:ea typeface="+mj-ea"/>
          <a:cs typeface="Galano Grotesque Alt Bold"/>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Roboto Slab Regular"/>
          <a:ea typeface="+mn-ea"/>
          <a:cs typeface="Roboto Slab Regular"/>
        </a:defRPr>
      </a:lvl1pPr>
      <a:lvl2pPr marL="742950" indent="-285750" algn="l" defTabSz="457200" rtl="0" eaLnBrk="1" latinLnBrk="0" hangingPunct="1">
        <a:spcBef>
          <a:spcPct val="20000"/>
        </a:spcBef>
        <a:buFont typeface="Arial"/>
        <a:buChar char="–"/>
        <a:defRPr sz="2800" kern="1200">
          <a:solidFill>
            <a:schemeClr val="tx1"/>
          </a:solidFill>
          <a:latin typeface="Roboto Slab Regular"/>
          <a:ea typeface="+mn-ea"/>
          <a:cs typeface="Roboto Slab Regular"/>
        </a:defRPr>
      </a:lvl2pPr>
      <a:lvl3pPr marL="1143000" indent="-228600" algn="l" defTabSz="457200" rtl="0" eaLnBrk="1" latinLnBrk="0" hangingPunct="1">
        <a:spcBef>
          <a:spcPct val="20000"/>
        </a:spcBef>
        <a:buFont typeface="Arial"/>
        <a:buChar char="•"/>
        <a:defRPr sz="2400" kern="1200">
          <a:solidFill>
            <a:schemeClr val="tx1"/>
          </a:solidFill>
          <a:latin typeface="Roboto Slab Regular"/>
          <a:ea typeface="+mn-ea"/>
          <a:cs typeface="Roboto Slab Regular"/>
        </a:defRPr>
      </a:lvl3pPr>
      <a:lvl4pPr marL="16002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4pPr>
      <a:lvl5pPr marL="2057400" indent="-228600" algn="l" defTabSz="457200" rtl="0" eaLnBrk="1" latinLnBrk="0" hangingPunct="1">
        <a:spcBef>
          <a:spcPct val="20000"/>
        </a:spcBef>
        <a:buFont typeface="Arial"/>
        <a:buChar char="»"/>
        <a:defRPr sz="2000" kern="1200">
          <a:solidFill>
            <a:schemeClr val="tx1"/>
          </a:solidFill>
          <a:latin typeface="Roboto Slab Regular"/>
          <a:ea typeface="+mn-ea"/>
          <a:cs typeface="Roboto Slab Regular"/>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US" b="1" dirty="0">
                <a:latin typeface="Arial" panose="020B0604020202020204" pitchFamily="34" charset="0"/>
                <a:cs typeface="Arial" panose="020B0604020202020204" pitchFamily="34" charset="0"/>
              </a:rPr>
              <a:t>Human Sexual Response</a:t>
            </a:r>
          </a:p>
        </p:txBody>
      </p:sp>
      <p:sp>
        <p:nvSpPr>
          <p:cNvPr id="2" name="Subtitle 1"/>
          <p:cNvSpPr>
            <a:spLocks noGrp="1"/>
          </p:cNvSpPr>
          <p:nvPr>
            <p:ph type="subTitle" idx="1"/>
          </p:nvPr>
        </p:nvSpPr>
        <p:spPr>
          <a:xfrm>
            <a:off x="1371600" y="3600455"/>
            <a:ext cx="6400800" cy="1192697"/>
          </a:xfrm>
        </p:spPr>
        <p:txBody>
          <a:bodyPr>
            <a:normAutofit fontScale="62500" lnSpcReduction="20000"/>
          </a:bodyPr>
          <a:lstStyle/>
          <a:p>
            <a:r>
              <a:rPr lang="en-US" sz="4500" dirty="0"/>
              <a:t>High School Supplemental Lesson</a:t>
            </a:r>
          </a:p>
          <a:p>
            <a:r>
              <a:rPr lang="en-US" sz="4500" dirty="0"/>
              <a:t>Sexual Systems II: </a:t>
            </a:r>
            <a:r>
              <a:rPr lang="en-US" sz="4500" dirty="0" err="1"/>
              <a:t>Proceses</a:t>
            </a:r>
            <a:endParaRPr lang="en-US" sz="4500"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742944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Sex Hormones: Remember Us?</a:t>
            </a:r>
          </a:p>
        </p:txBody>
      </p:sp>
      <p:sp>
        <p:nvSpPr>
          <p:cNvPr id="3" name="Content Placeholder 2"/>
          <p:cNvSpPr>
            <a:spLocks noGrp="1"/>
          </p:cNvSpPr>
          <p:nvPr>
            <p:ph idx="1"/>
          </p:nvPr>
        </p:nvSpPr>
        <p:spPr/>
        <p:txBody>
          <a:bodyPr>
            <a:normAutofit fontScale="85000" lnSpcReduction="10000"/>
          </a:bodyPr>
          <a:lstStyle/>
          <a:p>
            <a:r>
              <a:rPr lang="en-US" dirty="0">
                <a:latin typeface="Roboto Slab" pitchFamily="2" charset="0"/>
                <a:ea typeface="Roboto Slab" pitchFamily="2" charset="0"/>
              </a:rPr>
              <a:t>Hormones are the natural chemicals produced by the human body that affect how the body grows and works.</a:t>
            </a:r>
          </a:p>
          <a:p>
            <a:endParaRPr lang="en-US" dirty="0">
              <a:latin typeface="Roboto Slab" pitchFamily="2" charset="0"/>
              <a:ea typeface="Roboto Slab" pitchFamily="2" charset="0"/>
            </a:endParaRPr>
          </a:p>
          <a:p>
            <a:r>
              <a:rPr lang="en-US" dirty="0">
                <a:latin typeface="Roboto Slab" pitchFamily="2" charset="0"/>
                <a:ea typeface="Roboto Slab" pitchFamily="2" charset="0"/>
              </a:rPr>
              <a:t>Sex hormones (estrogen and testosterone) affect how sexual and reproductive body parts grow and work.</a:t>
            </a:r>
          </a:p>
          <a:p>
            <a:endParaRPr lang="en-US" dirty="0">
              <a:latin typeface="Roboto Slab" pitchFamily="2" charset="0"/>
              <a:ea typeface="Roboto Slab" pitchFamily="2" charset="0"/>
            </a:endParaRPr>
          </a:p>
          <a:p>
            <a:r>
              <a:rPr lang="en-US" dirty="0">
                <a:latin typeface="Roboto Slab" pitchFamily="2" charset="0"/>
                <a:ea typeface="Roboto Slab" pitchFamily="2" charset="0"/>
              </a:rPr>
              <a:t>These hormones surge during puberty, and decrease from mid-life on; they affect sexual desire and response throughout one’s life.</a:t>
            </a:r>
          </a:p>
          <a:p>
            <a:endParaRPr lang="en-US" dirty="0">
              <a:latin typeface="Roboto Slab" pitchFamily="2" charset="0"/>
              <a:ea typeface="Roboto Slab" pitchFamily="2" charset="0"/>
            </a:endParaRPr>
          </a:p>
        </p:txBody>
      </p:sp>
    </p:spTree>
    <p:extLst>
      <p:ext uri="{BB962C8B-B14F-4D97-AF65-F5344CB8AC3E}">
        <p14:creationId xmlns:p14="http://schemas.microsoft.com/office/powerpoint/2010/main" val="3026400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Human Sexual Response Cycle</a:t>
            </a:r>
          </a:p>
        </p:txBody>
      </p:sp>
      <p:sp>
        <p:nvSpPr>
          <p:cNvPr id="3" name="Content Placeholder 2"/>
          <p:cNvSpPr>
            <a:spLocks noGrp="1"/>
          </p:cNvSpPr>
          <p:nvPr>
            <p:ph idx="1"/>
          </p:nvPr>
        </p:nvSpPr>
        <p:spPr/>
        <p:txBody>
          <a:bodyPr>
            <a:normAutofit fontScale="92500" lnSpcReduction="20000"/>
          </a:bodyPr>
          <a:lstStyle/>
          <a:p>
            <a:r>
              <a:rPr lang="en-US" dirty="0"/>
              <a:t>Human bodies experience feelings of arousal. When these feelings are addressed through some kind of sexual behavior, bodies may go through a four-step cycle.</a:t>
            </a:r>
          </a:p>
          <a:p>
            <a:endParaRPr lang="en-US" dirty="0"/>
          </a:p>
          <a:p>
            <a:r>
              <a:rPr lang="en-US" dirty="0"/>
              <a:t>Some of this cycle is the same for everyone, regardless of sex or gender. Other parts are similar, but slightly different. Other parts of the cycle only apply to one biological sex at a time.</a:t>
            </a:r>
          </a:p>
        </p:txBody>
      </p:sp>
    </p:spTree>
    <p:extLst>
      <p:ext uri="{BB962C8B-B14F-4D97-AF65-F5344CB8AC3E}">
        <p14:creationId xmlns:p14="http://schemas.microsoft.com/office/powerpoint/2010/main" val="2897562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Stage One: Excitement</a:t>
            </a:r>
          </a:p>
        </p:txBody>
      </p:sp>
      <p:sp>
        <p:nvSpPr>
          <p:cNvPr id="3" name="Content Placeholder 2"/>
          <p:cNvSpPr>
            <a:spLocks noGrp="1"/>
          </p:cNvSpPr>
          <p:nvPr>
            <p:ph idx="1"/>
          </p:nvPr>
        </p:nvSpPr>
        <p:spPr>
          <a:xfrm>
            <a:off x="628650" y="2226469"/>
            <a:ext cx="4935146" cy="3263504"/>
          </a:xfrm>
        </p:spPr>
        <p:txBody>
          <a:bodyPr>
            <a:normAutofit fontScale="77500" lnSpcReduction="20000"/>
          </a:bodyPr>
          <a:lstStyle/>
          <a:p>
            <a:r>
              <a:rPr lang="en-US" dirty="0">
                <a:solidFill>
                  <a:srgbClr val="2F99FF"/>
                </a:solidFill>
              </a:rPr>
              <a:t>As bodies start to experience arousal (get turned on), blood rushes into different body parts, especially the pelvis. </a:t>
            </a:r>
          </a:p>
          <a:p>
            <a:pPr marL="0" indent="0">
              <a:buNone/>
            </a:pPr>
            <a:endParaRPr lang="en-US" dirty="0">
              <a:solidFill>
                <a:srgbClr val="2F99FF"/>
              </a:solidFill>
            </a:endParaRPr>
          </a:p>
          <a:p>
            <a:r>
              <a:rPr lang="en-US" dirty="0">
                <a:solidFill>
                  <a:srgbClr val="2F99FF"/>
                </a:solidFill>
              </a:rPr>
              <a:t>When a penis or clitoris fills with blood, it becomes erect. Vaginal walls also start producing a lubricating fluid.</a:t>
            </a:r>
          </a:p>
        </p:txBody>
      </p:sp>
      <p:pic>
        <p:nvPicPr>
          <p:cNvPr id="6" name="Picture 5"/>
          <p:cNvPicPr>
            <a:picLocks noChangeAspect="1"/>
          </p:cNvPicPr>
          <p:nvPr/>
        </p:nvPicPr>
        <p:blipFill>
          <a:blip r:embed="rId2"/>
          <a:stretch>
            <a:fillRect/>
          </a:stretch>
        </p:blipFill>
        <p:spPr>
          <a:xfrm>
            <a:off x="5531519" y="2317154"/>
            <a:ext cx="3338763" cy="2893083"/>
          </a:xfrm>
          <a:prstGeom prst="rect">
            <a:avLst/>
          </a:prstGeom>
        </p:spPr>
      </p:pic>
    </p:spTree>
    <p:extLst>
      <p:ext uri="{BB962C8B-B14F-4D97-AF65-F5344CB8AC3E}">
        <p14:creationId xmlns:p14="http://schemas.microsoft.com/office/powerpoint/2010/main" val="139128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Stage Two: Plateau</a:t>
            </a:r>
          </a:p>
        </p:txBody>
      </p:sp>
      <p:sp>
        <p:nvSpPr>
          <p:cNvPr id="3" name="Content Placeholder 2"/>
          <p:cNvSpPr>
            <a:spLocks noGrp="1"/>
          </p:cNvSpPr>
          <p:nvPr>
            <p:ph idx="1"/>
          </p:nvPr>
        </p:nvSpPr>
        <p:spPr>
          <a:xfrm>
            <a:off x="628650" y="1898374"/>
            <a:ext cx="4902672" cy="4234069"/>
          </a:xfrm>
        </p:spPr>
        <p:txBody>
          <a:bodyPr>
            <a:normAutofit/>
          </a:bodyPr>
          <a:lstStyle/>
          <a:p>
            <a:r>
              <a:rPr lang="en-US" sz="1800" dirty="0">
                <a:solidFill>
                  <a:schemeClr val="accent2"/>
                </a:solidFill>
              </a:rPr>
              <a:t>As kissing, sexual touching or some kind of sex continues, both bodies will become more aroused.</a:t>
            </a:r>
          </a:p>
          <a:p>
            <a:endParaRPr lang="en-US" sz="1800" dirty="0">
              <a:solidFill>
                <a:schemeClr val="accent2"/>
              </a:solidFill>
            </a:endParaRPr>
          </a:p>
          <a:p>
            <a:r>
              <a:rPr lang="en-US" sz="1800" dirty="0">
                <a:solidFill>
                  <a:schemeClr val="accent2"/>
                </a:solidFill>
              </a:rPr>
              <a:t>Blood also rushes to the chest and face, and people with fairer skin may turn noticeably pink or red in these areas. </a:t>
            </a:r>
          </a:p>
          <a:p>
            <a:endParaRPr lang="en-US" sz="1800" dirty="0">
              <a:solidFill>
                <a:schemeClr val="accent2"/>
              </a:solidFill>
            </a:endParaRPr>
          </a:p>
          <a:p>
            <a:r>
              <a:rPr lang="en-US" sz="1800" dirty="0">
                <a:solidFill>
                  <a:schemeClr val="accent2"/>
                </a:solidFill>
              </a:rPr>
              <a:t>Heart and breathing rates increase. Although  “plateau” implies leveling out, shortly into this  phase the physical changes increase and become  more intense.</a:t>
            </a:r>
          </a:p>
        </p:txBody>
      </p:sp>
      <p:pic>
        <p:nvPicPr>
          <p:cNvPr id="6" name="Picture 5"/>
          <p:cNvPicPr>
            <a:picLocks noChangeAspect="1"/>
          </p:cNvPicPr>
          <p:nvPr/>
        </p:nvPicPr>
        <p:blipFill>
          <a:blip r:embed="rId2"/>
          <a:stretch>
            <a:fillRect/>
          </a:stretch>
        </p:blipFill>
        <p:spPr>
          <a:xfrm>
            <a:off x="5531519" y="2317154"/>
            <a:ext cx="3338763" cy="2893083"/>
          </a:xfrm>
          <a:prstGeom prst="rect">
            <a:avLst/>
          </a:prstGeom>
        </p:spPr>
      </p:pic>
    </p:spTree>
    <p:extLst>
      <p:ext uri="{BB962C8B-B14F-4D97-AF65-F5344CB8AC3E}">
        <p14:creationId xmlns:p14="http://schemas.microsoft.com/office/powerpoint/2010/main" val="1451775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Stage Three: Orgasm</a:t>
            </a:r>
          </a:p>
        </p:txBody>
      </p:sp>
      <p:sp>
        <p:nvSpPr>
          <p:cNvPr id="3" name="Content Placeholder 2"/>
          <p:cNvSpPr>
            <a:spLocks noGrp="1"/>
          </p:cNvSpPr>
          <p:nvPr>
            <p:ph idx="1"/>
          </p:nvPr>
        </p:nvSpPr>
        <p:spPr>
          <a:xfrm>
            <a:off x="628650" y="2226469"/>
            <a:ext cx="4848549" cy="3263504"/>
          </a:xfrm>
        </p:spPr>
        <p:txBody>
          <a:bodyPr>
            <a:normAutofit fontScale="62500" lnSpcReduction="20000"/>
          </a:bodyPr>
          <a:lstStyle/>
          <a:p>
            <a:r>
              <a:rPr lang="en-US" dirty="0">
                <a:solidFill>
                  <a:schemeClr val="accent4"/>
                </a:solidFill>
              </a:rPr>
              <a:t>The sexual feelings and tension increase, and then are released in orgasm. If someone has a penis, orgasm is often accompanied by ejaculation, or the release of semen. </a:t>
            </a:r>
          </a:p>
          <a:p>
            <a:endParaRPr lang="en-US" dirty="0">
              <a:solidFill>
                <a:schemeClr val="accent4"/>
              </a:solidFill>
            </a:endParaRPr>
          </a:p>
          <a:p>
            <a:r>
              <a:rPr lang="en-US" dirty="0">
                <a:solidFill>
                  <a:schemeClr val="accent4"/>
                </a:solidFill>
              </a:rPr>
              <a:t>There is more variety for people with vaginas. Their orgasms can vary from person to person. Some may also ejaculate during  orgasm, although not all can or do.</a:t>
            </a:r>
          </a:p>
        </p:txBody>
      </p:sp>
      <p:pic>
        <p:nvPicPr>
          <p:cNvPr id="6" name="Picture 5"/>
          <p:cNvPicPr>
            <a:picLocks noChangeAspect="1"/>
          </p:cNvPicPr>
          <p:nvPr/>
        </p:nvPicPr>
        <p:blipFill>
          <a:blip r:embed="rId2"/>
          <a:stretch>
            <a:fillRect/>
          </a:stretch>
        </p:blipFill>
        <p:spPr>
          <a:xfrm>
            <a:off x="5531519" y="2317154"/>
            <a:ext cx="3338763" cy="2893083"/>
          </a:xfrm>
          <a:prstGeom prst="rect">
            <a:avLst/>
          </a:prstGeom>
        </p:spPr>
      </p:pic>
    </p:spTree>
    <p:extLst>
      <p:ext uri="{BB962C8B-B14F-4D97-AF65-F5344CB8AC3E}">
        <p14:creationId xmlns:p14="http://schemas.microsoft.com/office/powerpoint/2010/main" val="1914622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Stage Four: Resolution</a:t>
            </a:r>
          </a:p>
        </p:txBody>
      </p:sp>
      <p:sp>
        <p:nvSpPr>
          <p:cNvPr id="3" name="Content Placeholder 2"/>
          <p:cNvSpPr>
            <a:spLocks noGrp="1"/>
          </p:cNvSpPr>
          <p:nvPr>
            <p:ph idx="1"/>
          </p:nvPr>
        </p:nvSpPr>
        <p:spPr>
          <a:xfrm>
            <a:off x="585351" y="2226469"/>
            <a:ext cx="4978444" cy="3263504"/>
          </a:xfrm>
        </p:spPr>
        <p:txBody>
          <a:bodyPr>
            <a:normAutofit/>
          </a:bodyPr>
          <a:lstStyle/>
          <a:p>
            <a:pPr marL="0" indent="0">
              <a:buNone/>
            </a:pPr>
            <a:r>
              <a:rPr lang="en-US" sz="2000" dirty="0">
                <a:solidFill>
                  <a:schemeClr val="accent5"/>
                </a:solidFill>
              </a:rPr>
              <a:t>During this final stage, the body returns to its unaroused state: heart rate returns to normal, blood flow moves away from sexual body parts. People who have a penis will experience a “refractory period,” during  which they cannot experience another erection. This can last minutes, hours or  days.</a:t>
            </a:r>
          </a:p>
        </p:txBody>
      </p:sp>
      <p:pic>
        <p:nvPicPr>
          <p:cNvPr id="6" name="Picture 5"/>
          <p:cNvPicPr>
            <a:picLocks noChangeAspect="1"/>
          </p:cNvPicPr>
          <p:nvPr/>
        </p:nvPicPr>
        <p:blipFill>
          <a:blip r:embed="rId2"/>
          <a:stretch>
            <a:fillRect/>
          </a:stretch>
        </p:blipFill>
        <p:spPr>
          <a:xfrm>
            <a:off x="5531519" y="2317154"/>
            <a:ext cx="3338763" cy="2893083"/>
          </a:xfrm>
          <a:prstGeom prst="rect">
            <a:avLst/>
          </a:prstGeom>
        </p:spPr>
      </p:pic>
    </p:spTree>
    <p:extLst>
      <p:ext uri="{BB962C8B-B14F-4D97-AF65-F5344CB8AC3E}">
        <p14:creationId xmlns:p14="http://schemas.microsoft.com/office/powerpoint/2010/main" val="3291941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Stage Four: Resolution (cont.)</a:t>
            </a:r>
          </a:p>
        </p:txBody>
      </p:sp>
      <p:sp>
        <p:nvSpPr>
          <p:cNvPr id="3" name="Content Placeholder 2"/>
          <p:cNvSpPr>
            <a:spLocks noGrp="1"/>
          </p:cNvSpPr>
          <p:nvPr>
            <p:ph idx="1"/>
          </p:nvPr>
        </p:nvSpPr>
        <p:spPr>
          <a:xfrm>
            <a:off x="596176" y="2226469"/>
            <a:ext cx="4945970" cy="3263504"/>
          </a:xfrm>
        </p:spPr>
        <p:txBody>
          <a:bodyPr>
            <a:normAutofit fontScale="77500" lnSpcReduction="20000"/>
          </a:bodyPr>
          <a:lstStyle/>
          <a:p>
            <a:pPr marL="0" indent="0">
              <a:buNone/>
            </a:pPr>
            <a:r>
              <a:rPr lang="en-US" dirty="0">
                <a:solidFill>
                  <a:schemeClr val="accent5"/>
                </a:solidFill>
              </a:rPr>
              <a:t>People with vaginas may reach resolution later; some can have multiple orgasms, while others are no longer aroused after one. </a:t>
            </a:r>
          </a:p>
          <a:p>
            <a:pPr marL="0" indent="0">
              <a:buNone/>
            </a:pPr>
            <a:endParaRPr lang="en-US" dirty="0">
              <a:solidFill>
                <a:schemeClr val="accent5"/>
              </a:solidFill>
            </a:endParaRPr>
          </a:p>
          <a:p>
            <a:pPr marL="0" indent="0">
              <a:buNone/>
            </a:pPr>
            <a:r>
              <a:rPr lang="en-US" dirty="0">
                <a:solidFill>
                  <a:schemeClr val="accent5"/>
                </a:solidFill>
              </a:rPr>
              <a:t>The differences in orgasm/resolution phases are outlined in the image on the right.</a:t>
            </a:r>
          </a:p>
        </p:txBody>
      </p:sp>
      <p:pic>
        <p:nvPicPr>
          <p:cNvPr id="6" name="Picture 5"/>
          <p:cNvPicPr>
            <a:picLocks noChangeAspect="1"/>
          </p:cNvPicPr>
          <p:nvPr/>
        </p:nvPicPr>
        <p:blipFill>
          <a:blip r:embed="rId2"/>
          <a:stretch>
            <a:fillRect/>
          </a:stretch>
        </p:blipFill>
        <p:spPr>
          <a:xfrm>
            <a:off x="5542343" y="2317154"/>
            <a:ext cx="3338763" cy="2893083"/>
          </a:xfrm>
          <a:prstGeom prst="rect">
            <a:avLst/>
          </a:prstGeom>
        </p:spPr>
      </p:pic>
    </p:spTree>
    <p:extLst>
      <p:ext uri="{BB962C8B-B14F-4D97-AF65-F5344CB8AC3E}">
        <p14:creationId xmlns:p14="http://schemas.microsoft.com/office/powerpoint/2010/main" val="2831895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Keep in Mind…</a:t>
            </a:r>
          </a:p>
        </p:txBody>
      </p:sp>
      <p:sp>
        <p:nvSpPr>
          <p:cNvPr id="3" name="Content Placeholder 2"/>
          <p:cNvSpPr>
            <a:spLocks noGrp="1"/>
          </p:cNvSpPr>
          <p:nvPr>
            <p:ph idx="1"/>
          </p:nvPr>
        </p:nvSpPr>
        <p:spPr/>
        <p:txBody>
          <a:bodyPr>
            <a:normAutofit fontScale="77500" lnSpcReduction="20000"/>
          </a:bodyPr>
          <a:lstStyle/>
          <a:p>
            <a:r>
              <a:rPr lang="en-US" dirty="0"/>
              <a:t>There is a great deal of diversity in human sexual experience. Many things can affect sexual response.</a:t>
            </a:r>
          </a:p>
          <a:p>
            <a:endParaRPr lang="en-US" dirty="0"/>
          </a:p>
          <a:p>
            <a:r>
              <a:rPr lang="en-US" dirty="0"/>
              <a:t>Stress, age, health, medications, past sexual experience and more can all have an impact on sexual desire and functioning. </a:t>
            </a:r>
          </a:p>
          <a:p>
            <a:endParaRPr lang="en-US" dirty="0"/>
          </a:p>
          <a:p>
            <a:r>
              <a:rPr lang="en-US" dirty="0"/>
              <a:t>There are lots of myths and misinformation about products and pills that supposedly enhance sexual performance. Using any of these without medical necessity can damage the body and reduce the capacity for sexual arousal in the future.</a:t>
            </a:r>
          </a:p>
        </p:txBody>
      </p:sp>
    </p:spTree>
    <p:extLst>
      <p:ext uri="{BB962C8B-B14F-4D97-AF65-F5344CB8AC3E}">
        <p14:creationId xmlns:p14="http://schemas.microsoft.com/office/powerpoint/2010/main" val="2447735078"/>
      </p:ext>
    </p:extLst>
  </p:cSld>
  <p:clrMapOvr>
    <a:masterClrMapping/>
  </p:clrMapOvr>
</p:sld>
</file>

<file path=ppt/theme/theme1.xml><?xml version="1.0" encoding="utf-8"?>
<a:theme xmlns:a="http://schemas.openxmlformats.org/drawingml/2006/main" name="Advocates Powerpoint Standard size">
  <a:themeElements>
    <a:clrScheme name="AFY Theme">
      <a:dk1>
        <a:srgbClr val="0C4294"/>
      </a:dk1>
      <a:lt1>
        <a:srgbClr val="EFEEEE"/>
      </a:lt1>
      <a:dk2>
        <a:srgbClr val="0C4294"/>
      </a:dk2>
      <a:lt2>
        <a:srgbClr val="EFEEEE"/>
      </a:lt2>
      <a:accent1>
        <a:srgbClr val="437BC1"/>
      </a:accent1>
      <a:accent2>
        <a:srgbClr val="FCC32B"/>
      </a:accent2>
      <a:accent3>
        <a:srgbClr val="E6196C"/>
      </a:accent3>
      <a:accent4>
        <a:srgbClr val="EA4323"/>
      </a:accent4>
      <a:accent5>
        <a:srgbClr val="5CBD9E"/>
      </a:accent5>
      <a:accent6>
        <a:srgbClr val="F4841F"/>
      </a:accent6>
      <a:hlink>
        <a:srgbClr val="E6196C"/>
      </a:hlink>
      <a:folHlink>
        <a:srgbClr val="63318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4A7AC57C-2583-B24F-8687-0382EDD08E0D}" vid="{3C9CAFF6-BAF4-E54D-96AC-8503F7B404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Advocates Powerpoint Standard size</Template>
  <TotalTime>412</TotalTime>
  <Words>533</Words>
  <Application>Microsoft Macintosh PowerPoint</Application>
  <PresentationFormat>On-screen Show (4:3)</PresentationFormat>
  <Paragraphs>41</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Galano Grotesque Alt Bold</vt:lpstr>
      <vt:lpstr>Roboto Slab</vt:lpstr>
      <vt:lpstr>Roboto Slab Regular</vt:lpstr>
      <vt:lpstr>Advocates Powerpoint Standard size</vt:lpstr>
      <vt:lpstr>Human Sexual Response</vt:lpstr>
      <vt:lpstr>Sex Hormones: Remember Us?</vt:lpstr>
      <vt:lpstr>The Human Sexual Response Cycle</vt:lpstr>
      <vt:lpstr>Stage One: Excitement</vt:lpstr>
      <vt:lpstr>Stage Two: Plateau</vt:lpstr>
      <vt:lpstr>Stage Three: Orgasm</vt:lpstr>
      <vt:lpstr>Stage Four: Resolution</vt:lpstr>
      <vt:lpstr>Stage Four: Resolution (cont.)</vt:lpstr>
      <vt:lpstr>Keep in Mind…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Am I?  Understanding Gender Identity and Sexual Orientation</dc:title>
  <dc:creator>Ashley Benson</dc:creator>
  <cp:lastModifiedBy>Ashley Benson</cp:lastModifiedBy>
  <cp:revision>28</cp:revision>
  <dcterms:created xsi:type="dcterms:W3CDTF">2023-07-17T04:48:30Z</dcterms:created>
  <dcterms:modified xsi:type="dcterms:W3CDTF">2023-07-18T01:10:11Z</dcterms:modified>
</cp:coreProperties>
</file>