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6" r:id="rId1"/>
  </p:sldMasterIdLst>
  <p:notesMasterIdLst>
    <p:notesMasterId r:id="rId19"/>
  </p:notesMasterIdLst>
  <p:sldIdLst>
    <p:sldId id="262" r:id="rId2"/>
    <p:sldId id="257" r:id="rId3"/>
    <p:sldId id="265" r:id="rId4"/>
    <p:sldId id="258" r:id="rId5"/>
    <p:sldId id="266" r:id="rId6"/>
    <p:sldId id="259" r:id="rId7"/>
    <p:sldId id="267" r:id="rId8"/>
    <p:sldId id="260" r:id="rId9"/>
    <p:sldId id="268" r:id="rId10"/>
    <p:sldId id="261" r:id="rId11"/>
    <p:sldId id="269" r:id="rId12"/>
    <p:sldId id="270" r:id="rId13"/>
    <p:sldId id="271" r:id="rId14"/>
    <p:sldId id="263" r:id="rId15"/>
    <p:sldId id="272" r:id="rId16"/>
    <p:sldId id="264" r:id="rId17"/>
    <p:sldId id="273" r:id="rId1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F99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34130"/>
    <p:restoredTop sz="96110"/>
  </p:normalViewPr>
  <p:slideViewPr>
    <p:cSldViewPr snapToGrid="0" snapToObjects="1">
      <p:cViewPr varScale="1">
        <p:scale>
          <a:sx n="128" d="100"/>
          <a:sy n="128" d="100"/>
        </p:scale>
        <p:origin x="184" y="23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 snapToObjects="1">
      <p:cViewPr varScale="1">
        <p:scale>
          <a:sx n="109" d="100"/>
          <a:sy n="109" d="100"/>
        </p:scale>
        <p:origin x="-4304" y="-96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BB1680D-EF21-EC47-882F-12D95807B6D1}" type="datetimeFigureOut">
              <a:rPr lang="en-US" smtClean="0"/>
              <a:t>7/17/23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4297982-EEBC-0649-8C69-AE24E95118F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73405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30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>
            <a:normAutofit/>
          </a:bodyPr>
          <a:lstStyle>
            <a:lvl1pPr marL="0" indent="0" algn="ctr">
              <a:buNone/>
              <a:defRPr sz="3000">
                <a:solidFill>
                  <a:schemeClr val="accent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501953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4567953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0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8823063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293392134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1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accent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1347844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9019291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3"/>
          </a:xfrm>
        </p:spPr>
        <p:txBody>
          <a:bodyPr anchor="b">
            <a:noAutofit/>
          </a:bodyPr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33" y="1535113"/>
            <a:ext cx="4041775" cy="639763"/>
          </a:xfrm>
        </p:spPr>
        <p:txBody>
          <a:bodyPr anchor="b">
            <a:normAutofit/>
          </a:bodyPr>
          <a:lstStyle>
            <a:lvl1pPr marL="0" indent="0">
              <a:buNone/>
              <a:defRPr sz="20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33" y="2174875"/>
            <a:ext cx="4041775" cy="3951288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615188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8444544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717526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8" y="165721"/>
            <a:ext cx="3008313" cy="11620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6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8" y="1435104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3527639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1"/>
            <a:ext cx="5486400" cy="566739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42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35346297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image" Target="../media/image5.emf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4.emf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3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9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1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pic>
        <p:nvPicPr>
          <p:cNvPr id="12" name="Picture 11" descr="underline_yellow.png"/>
          <p:cNvPicPr>
            <a:picLocks noChangeAspect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16200" y="1265239"/>
            <a:ext cx="3901440" cy="304800"/>
          </a:xfrm>
          <a:prstGeom prst="rect">
            <a:avLst/>
          </a:prstGeom>
        </p:spPr>
      </p:pic>
      <p:pic>
        <p:nvPicPr>
          <p:cNvPr id="13" name="Picture 12" descr="underline_pink.png"/>
          <p:cNvPicPr>
            <a:picLocks noChangeAspect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34364" y="1265239"/>
            <a:ext cx="3221736" cy="304800"/>
          </a:xfrm>
          <a:prstGeom prst="rect">
            <a:avLst/>
          </a:prstGeom>
        </p:spPr>
      </p:pic>
      <p:pic>
        <p:nvPicPr>
          <p:cNvPr id="14" name="Picture 13" descr="underline_blue.png"/>
          <p:cNvPicPr>
            <a:picLocks noChangeAspect="1"/>
          </p:cNvPicPr>
          <p:nvPr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3483141" y="1279463"/>
            <a:ext cx="6315456" cy="276352"/>
          </a:xfrm>
          <a:prstGeom prst="rect">
            <a:avLst/>
          </a:prstGeom>
        </p:spPr>
      </p:pic>
      <p:pic>
        <p:nvPicPr>
          <p:cNvPr id="15" name="Picture 14" descr="underline_yellow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16200" y="1265239"/>
            <a:ext cx="3901440" cy="304800"/>
          </a:xfrm>
          <a:prstGeom prst="rect">
            <a:avLst/>
          </a:prstGeom>
        </p:spPr>
      </p:pic>
      <p:pic>
        <p:nvPicPr>
          <p:cNvPr id="16" name="Picture 15" descr="underline_pink.png"/>
          <p:cNvPicPr>
            <a:picLocks noChangeAspect="1"/>
          </p:cNvPicPr>
          <p:nvPr userDrawn="1"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34364" y="1265239"/>
            <a:ext cx="3221736" cy="304800"/>
          </a:xfrm>
          <a:prstGeom prst="rect">
            <a:avLst/>
          </a:prstGeom>
        </p:spPr>
      </p:pic>
      <p:pic>
        <p:nvPicPr>
          <p:cNvPr id="17" name="Picture 16" descr="underline_blue.png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3483141" y="1279463"/>
            <a:ext cx="6315456" cy="276352"/>
          </a:xfrm>
          <a:prstGeom prst="rect">
            <a:avLst/>
          </a:prstGeom>
        </p:spPr>
      </p:pic>
      <p:pic>
        <p:nvPicPr>
          <p:cNvPr id="4" name="Picture 3" descr="3Rs.eps"/>
          <p:cNvPicPr>
            <a:picLocks noChangeAspect="1"/>
          </p:cNvPicPr>
          <p:nvPr userDrawn="1"/>
        </p:nvPicPr>
        <p:blipFill>
          <a:blip r:embed="rId1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57200" y="6199121"/>
            <a:ext cx="1286857" cy="578153"/>
          </a:xfrm>
          <a:prstGeom prst="rect">
            <a:avLst/>
          </a:prstGeom>
        </p:spPr>
      </p:pic>
      <p:pic>
        <p:nvPicPr>
          <p:cNvPr id="6" name="Picture 5" descr="AFY Logo.pdf"/>
          <p:cNvPicPr>
            <a:picLocks noChangeAspect="1"/>
          </p:cNvPicPr>
          <p:nvPr userDrawn="1"/>
        </p:nvPicPr>
        <p:blipFill>
          <a:blip r:embed="rId1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67831" y="2522277"/>
            <a:ext cx="7876049" cy="44302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4381129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200" kern="1200">
          <a:solidFill>
            <a:schemeClr val="tx1"/>
          </a:solidFill>
          <a:latin typeface="Galano Grotesque Alt Bold"/>
          <a:ea typeface="+mj-ea"/>
          <a:cs typeface="Galano Grotesque Alt Bold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Roboto Slab Regular"/>
          <a:ea typeface="+mn-ea"/>
          <a:cs typeface="Roboto Slab Regular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Roboto Slab Regular"/>
          <a:ea typeface="+mn-ea"/>
          <a:cs typeface="Roboto Slab Regular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Roboto Slab Regular"/>
          <a:ea typeface="+mn-ea"/>
          <a:cs typeface="Roboto Slab Regular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Roboto Slab Regular"/>
          <a:ea typeface="+mn-ea"/>
          <a:cs typeface="Roboto Slab Regular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Roboto Slab Regular"/>
          <a:ea typeface="+mn-ea"/>
          <a:cs typeface="Roboto Slab Regular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  <a:t>Myth or Fact?</a:t>
            </a:r>
            <a:b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US" b="1" dirty="0">
                <a:latin typeface="Arial" panose="020B0604020202020204" pitchFamily="34" charset="0"/>
                <a:cs typeface="Arial" panose="020B0604020202020204" pitchFamily="34" charset="0"/>
              </a:rPr>
              <a:t>Human Sexual Response</a:t>
            </a:r>
          </a:p>
        </p:txBody>
      </p:sp>
      <p:sp>
        <p:nvSpPr>
          <p:cNvPr id="2" name="Subtitle 1"/>
          <p:cNvSpPr>
            <a:spLocks noGrp="1"/>
          </p:cNvSpPr>
          <p:nvPr>
            <p:ph type="subTitle" idx="1"/>
          </p:nvPr>
        </p:nvSpPr>
        <p:spPr>
          <a:xfrm>
            <a:off x="1371600" y="4124738"/>
            <a:ext cx="6400800" cy="1192697"/>
          </a:xfrm>
        </p:spPr>
        <p:txBody>
          <a:bodyPr>
            <a:normAutofit fontScale="62500" lnSpcReduction="20000"/>
          </a:bodyPr>
          <a:lstStyle/>
          <a:p>
            <a:r>
              <a:rPr lang="en-US" sz="4500" dirty="0"/>
              <a:t>High School Supplemental Lesson</a:t>
            </a:r>
          </a:p>
          <a:p>
            <a:r>
              <a:rPr lang="en-US" sz="4500" dirty="0"/>
              <a:t>Sexual Systems II: Processes</a:t>
            </a: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294477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Myth or Fact?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465662"/>
            <a:ext cx="8229600" cy="2713382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950" dirty="0"/>
              <a:t>A person with a penis wakes up most mornings with an erection.</a:t>
            </a:r>
          </a:p>
        </p:txBody>
      </p:sp>
    </p:spTree>
    <p:extLst>
      <p:ext uri="{BB962C8B-B14F-4D97-AF65-F5344CB8AC3E}">
        <p14:creationId xmlns:p14="http://schemas.microsoft.com/office/powerpoint/2010/main" val="163810080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463323"/>
            <a:ext cx="7886700" cy="4026650"/>
          </a:xfrm>
        </p:spPr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6000" dirty="0">
                <a:solidFill>
                  <a:schemeClr val="accent5"/>
                </a:solidFill>
              </a:rPr>
              <a:t>FACT!</a:t>
            </a:r>
          </a:p>
        </p:txBody>
      </p:sp>
      <p:pic>
        <p:nvPicPr>
          <p:cNvPr id="4" name="Picture 3" descr="AFY_LOGO.eps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809210" y="5358241"/>
            <a:ext cx="1149386" cy="4912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93071902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Myth or Fact?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936318"/>
            <a:ext cx="8229600" cy="366753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400" dirty="0"/>
              <a:t>It is a good idea for someone with a penis who wants to last longer during sex to take Viagra just before, particularly the younger they are.</a:t>
            </a:r>
          </a:p>
        </p:txBody>
      </p:sp>
    </p:spTree>
    <p:extLst>
      <p:ext uri="{BB962C8B-B14F-4D97-AF65-F5344CB8AC3E}">
        <p14:creationId xmlns:p14="http://schemas.microsoft.com/office/powerpoint/2010/main" val="281499873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420033"/>
            <a:ext cx="7886700" cy="4069940"/>
          </a:xfrm>
        </p:spPr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6000" dirty="0">
                <a:solidFill>
                  <a:schemeClr val="accent3"/>
                </a:solidFill>
              </a:rPr>
              <a:t>MYTH!</a:t>
            </a:r>
          </a:p>
        </p:txBody>
      </p:sp>
    </p:spTree>
    <p:extLst>
      <p:ext uri="{BB962C8B-B14F-4D97-AF65-F5344CB8AC3E}">
        <p14:creationId xmlns:p14="http://schemas.microsoft.com/office/powerpoint/2010/main" val="249205548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Myth or Fact?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86001"/>
            <a:ext cx="8229600" cy="3170582"/>
          </a:xfrm>
        </p:spPr>
        <p:txBody>
          <a:bodyPr>
            <a:normAutofit fontScale="92500" lnSpcReduction="20000"/>
          </a:bodyPr>
          <a:lstStyle/>
          <a:p>
            <a:pPr marL="0" indent="0" algn="ctr">
              <a:buNone/>
            </a:pPr>
            <a:r>
              <a:rPr lang="en-US" sz="4950" dirty="0"/>
              <a:t>If someone’s vagina does not become lubricated enough naturally, it is a good idea to use vegetable oil or Vaseline to make sex feel better.</a:t>
            </a:r>
          </a:p>
        </p:txBody>
      </p:sp>
    </p:spTree>
    <p:extLst>
      <p:ext uri="{BB962C8B-B14F-4D97-AF65-F5344CB8AC3E}">
        <p14:creationId xmlns:p14="http://schemas.microsoft.com/office/powerpoint/2010/main" val="241632908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22627"/>
            <a:ext cx="7886700" cy="4167345"/>
          </a:xfrm>
        </p:spPr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6000" dirty="0">
                <a:solidFill>
                  <a:schemeClr val="accent3"/>
                </a:solidFill>
              </a:rPr>
              <a:t>MYTH!</a:t>
            </a:r>
          </a:p>
        </p:txBody>
      </p:sp>
    </p:spTree>
    <p:extLst>
      <p:ext uri="{BB962C8B-B14F-4D97-AF65-F5344CB8AC3E}">
        <p14:creationId xmlns:p14="http://schemas.microsoft.com/office/powerpoint/2010/main" val="5438832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Myth or Fact?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366564"/>
            <a:ext cx="8229600" cy="2991677"/>
          </a:xfrm>
        </p:spPr>
        <p:txBody>
          <a:bodyPr>
            <a:normAutofit lnSpcReduction="10000"/>
          </a:bodyPr>
          <a:lstStyle/>
          <a:p>
            <a:pPr marL="0" indent="0" algn="ctr">
              <a:buNone/>
            </a:pPr>
            <a:r>
              <a:rPr lang="en-US" sz="4950" dirty="0"/>
              <a:t>If someone’s body becomes aroused during a sexual assault, it means it wasn’t really an assault.</a:t>
            </a:r>
          </a:p>
        </p:txBody>
      </p:sp>
    </p:spTree>
    <p:extLst>
      <p:ext uri="{BB962C8B-B14F-4D97-AF65-F5344CB8AC3E}">
        <p14:creationId xmlns:p14="http://schemas.microsoft.com/office/powerpoint/2010/main" val="383836470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398386"/>
            <a:ext cx="7886700" cy="4091586"/>
          </a:xfrm>
        </p:spPr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6000" dirty="0">
                <a:solidFill>
                  <a:schemeClr val="accent3"/>
                </a:solidFill>
              </a:rPr>
              <a:t>MYTH!</a:t>
            </a:r>
          </a:p>
        </p:txBody>
      </p:sp>
    </p:spTree>
    <p:extLst>
      <p:ext uri="{BB962C8B-B14F-4D97-AF65-F5344CB8AC3E}">
        <p14:creationId xmlns:p14="http://schemas.microsoft.com/office/powerpoint/2010/main" val="315141603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Myth or Fact?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594114"/>
            <a:ext cx="8229600" cy="2604051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400" dirty="0"/>
              <a:t>When a boy or man ejaculates, a little over a cup of semen comes out.</a:t>
            </a:r>
          </a:p>
        </p:txBody>
      </p:sp>
    </p:spTree>
    <p:extLst>
      <p:ext uri="{BB962C8B-B14F-4D97-AF65-F5344CB8AC3E}">
        <p14:creationId xmlns:p14="http://schemas.microsoft.com/office/powerpoint/2010/main" val="134720676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549904"/>
            <a:ext cx="7886700" cy="3940068"/>
          </a:xfrm>
        </p:spPr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6000" dirty="0">
                <a:solidFill>
                  <a:schemeClr val="accent3"/>
                </a:solidFill>
              </a:rPr>
              <a:t>MYTH!</a:t>
            </a:r>
          </a:p>
        </p:txBody>
      </p:sp>
      <p:pic>
        <p:nvPicPr>
          <p:cNvPr id="4" name="Picture 3" descr="AFY_LOGO.eps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809210" y="5358241"/>
            <a:ext cx="1149386" cy="4912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1089786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Myth or Fact?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623933"/>
            <a:ext cx="8229600" cy="250466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5400" dirty="0"/>
              <a:t>Anyone can experience multiple orgasms.</a:t>
            </a:r>
          </a:p>
        </p:txBody>
      </p:sp>
    </p:spTree>
    <p:extLst>
      <p:ext uri="{BB962C8B-B14F-4D97-AF65-F5344CB8AC3E}">
        <p14:creationId xmlns:p14="http://schemas.microsoft.com/office/powerpoint/2010/main" val="1450646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528259"/>
            <a:ext cx="7886700" cy="3961713"/>
          </a:xfrm>
        </p:spPr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6000" dirty="0">
                <a:solidFill>
                  <a:schemeClr val="accent5"/>
                </a:solidFill>
              </a:rPr>
              <a:t>FACT!</a:t>
            </a:r>
          </a:p>
        </p:txBody>
      </p:sp>
      <p:pic>
        <p:nvPicPr>
          <p:cNvPr id="4" name="Picture 3" descr="AFY_LOGO.eps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809210" y="5358241"/>
            <a:ext cx="1149386" cy="4912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5160408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Myth or Fact?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067341"/>
            <a:ext cx="8229600" cy="366753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400" dirty="0"/>
              <a:t>If someone with a penis has an erection and gets close to ejaculation, but doesn't, it can be harmful to their health (“blue balls”).</a:t>
            </a:r>
          </a:p>
        </p:txBody>
      </p:sp>
    </p:spTree>
    <p:extLst>
      <p:ext uri="{BB962C8B-B14F-4D97-AF65-F5344CB8AC3E}">
        <p14:creationId xmlns:p14="http://schemas.microsoft.com/office/powerpoint/2010/main" val="171192886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506614"/>
            <a:ext cx="7886700" cy="3983359"/>
          </a:xfrm>
        </p:spPr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6000" dirty="0">
                <a:solidFill>
                  <a:schemeClr val="accent3"/>
                </a:solidFill>
              </a:rPr>
              <a:t>MYTH!</a:t>
            </a:r>
          </a:p>
        </p:txBody>
      </p:sp>
    </p:spTree>
    <p:extLst>
      <p:ext uri="{BB962C8B-B14F-4D97-AF65-F5344CB8AC3E}">
        <p14:creationId xmlns:p14="http://schemas.microsoft.com/office/powerpoint/2010/main" val="412971215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b="1" dirty="0"/>
              <a:t>Myth or Fact?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2216427"/>
            <a:ext cx="8229600" cy="4525963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en-US" sz="4800" dirty="0"/>
              <a:t>During vaginal sex, the partner with a penis urinates a little inside their partner’s body.</a:t>
            </a:r>
          </a:p>
        </p:txBody>
      </p:sp>
    </p:spTree>
    <p:extLst>
      <p:ext uri="{BB962C8B-B14F-4D97-AF65-F5344CB8AC3E}">
        <p14:creationId xmlns:p14="http://schemas.microsoft.com/office/powerpoint/2010/main" val="35777173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8650" y="1463323"/>
            <a:ext cx="7886700" cy="4026650"/>
          </a:xfrm>
        </p:spPr>
        <p:txBody>
          <a:bodyPr/>
          <a:lstStyle/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endParaRPr lang="en-US" dirty="0"/>
          </a:p>
          <a:p>
            <a:pPr marL="0" indent="0" algn="ctr">
              <a:buNone/>
            </a:pPr>
            <a:r>
              <a:rPr lang="en-US" sz="6000" dirty="0">
                <a:solidFill>
                  <a:schemeClr val="accent3"/>
                </a:solidFill>
              </a:rPr>
              <a:t>MYTH!</a:t>
            </a:r>
          </a:p>
        </p:txBody>
      </p:sp>
      <p:pic>
        <p:nvPicPr>
          <p:cNvPr id="4" name="Picture 3" descr="AFY_LOGO.eps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809210" y="5358241"/>
            <a:ext cx="1149386" cy="49123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5759624"/>
      </p:ext>
    </p:extLst>
  </p:cSld>
  <p:clrMapOvr>
    <a:masterClrMapping/>
  </p:clrMapOvr>
</p:sld>
</file>

<file path=ppt/theme/theme1.xml><?xml version="1.0" encoding="utf-8"?>
<a:theme xmlns:a="http://schemas.openxmlformats.org/drawingml/2006/main" name="Advocates Powerpoint Standard size">
  <a:themeElements>
    <a:clrScheme name="AFY Theme">
      <a:dk1>
        <a:srgbClr val="0C4294"/>
      </a:dk1>
      <a:lt1>
        <a:srgbClr val="EFEEEE"/>
      </a:lt1>
      <a:dk2>
        <a:srgbClr val="0C4294"/>
      </a:dk2>
      <a:lt2>
        <a:srgbClr val="EFEEEE"/>
      </a:lt2>
      <a:accent1>
        <a:srgbClr val="437BC1"/>
      </a:accent1>
      <a:accent2>
        <a:srgbClr val="FCC32B"/>
      </a:accent2>
      <a:accent3>
        <a:srgbClr val="E6196C"/>
      </a:accent3>
      <a:accent4>
        <a:srgbClr val="EA4323"/>
      </a:accent4>
      <a:accent5>
        <a:srgbClr val="5CBD9E"/>
      </a:accent5>
      <a:accent6>
        <a:srgbClr val="F4841F"/>
      </a:accent6>
      <a:hlink>
        <a:srgbClr val="E6196C"/>
      </a:hlink>
      <a:folHlink>
        <a:srgbClr val="63318A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Presentation2" id="{4A7AC57C-2583-B24F-8687-0382EDD08E0D}" vid="{3C9CAFF6-BAF4-E54D-96AC-8503F7B4045C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Advocates Powerpoint Standard size</Template>
  <TotalTime>409</TotalTime>
  <Words>220</Words>
  <Application>Microsoft Macintosh PowerPoint</Application>
  <PresentationFormat>On-screen Show (4:3)</PresentationFormat>
  <Paragraphs>53</Paragraphs>
  <Slides>17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2" baseType="lpstr">
      <vt:lpstr>Arial</vt:lpstr>
      <vt:lpstr>Calibri</vt:lpstr>
      <vt:lpstr>Galano Grotesque Alt Bold</vt:lpstr>
      <vt:lpstr>Roboto Slab Regular</vt:lpstr>
      <vt:lpstr>Advocates Powerpoint Standard size</vt:lpstr>
      <vt:lpstr>Myth or Fact? Human Sexual Response</vt:lpstr>
      <vt:lpstr>Myth or Fact?</vt:lpstr>
      <vt:lpstr>PowerPoint Presentation</vt:lpstr>
      <vt:lpstr>Myth or Fact?</vt:lpstr>
      <vt:lpstr>PowerPoint Presentation</vt:lpstr>
      <vt:lpstr>Myth or Fact?</vt:lpstr>
      <vt:lpstr>PowerPoint Presentation</vt:lpstr>
      <vt:lpstr>Myth or Fact?</vt:lpstr>
      <vt:lpstr>PowerPoint Presentation</vt:lpstr>
      <vt:lpstr>Myth or Fact?</vt:lpstr>
      <vt:lpstr>PowerPoint Presentation</vt:lpstr>
      <vt:lpstr>Myth or Fact?</vt:lpstr>
      <vt:lpstr>PowerPoint Presentation</vt:lpstr>
      <vt:lpstr>Myth or Fact?</vt:lpstr>
      <vt:lpstr>PowerPoint Presentation</vt:lpstr>
      <vt:lpstr>Myth or Fact?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Who Am I?  Understanding Gender Identity and Sexual Orientation</dc:title>
  <dc:creator>Ashley Benson</dc:creator>
  <cp:lastModifiedBy>Ashley Benson</cp:lastModifiedBy>
  <cp:revision>27</cp:revision>
  <dcterms:created xsi:type="dcterms:W3CDTF">2023-07-17T04:48:30Z</dcterms:created>
  <dcterms:modified xsi:type="dcterms:W3CDTF">2023-07-18T01:14:18Z</dcterms:modified>
</cp:coreProperties>
</file>

<file path=docProps/thumbnail.jpeg>
</file>