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26"/>
  </p:notesMasterIdLst>
  <p:sldIdLst>
    <p:sldId id="262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130"/>
    <p:restoredTop sz="96110"/>
  </p:normalViewPr>
  <p:slideViewPr>
    <p:cSldViewPr snapToGrid="0" snapToObjects="1">
      <p:cViewPr varScale="1">
        <p:scale>
          <a:sx n="128" d="100"/>
          <a:sy n="128" d="100"/>
        </p:scale>
        <p:origin x="184" y="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/>
          </a:p>
        </p:txBody>
      </p:sp>
      <p:sp>
        <p:nvSpPr>
          <p:cNvPr id="84" name="Google Shape;84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3" name="Google Shape;16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4" name="Google Shape;17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5" name="Google Shape;18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8" name="Google Shape;198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9" name="Google Shape;209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5" name="Google Shape;21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7" name="Google Shape;23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1" name="Google Shape;25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5" name="Google Shape;2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6" name="Google Shape;276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8" name="Google Shape;288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0" name="Google Shape;300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2" name="Google Shape;312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7" name="Google Shape;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" name="Google Shape;10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0" name="Google Shape;11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8" name="Google Shape;1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9" name="Google Shape;12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0" name="Google Shape;14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7" name="Google Shape;15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Sexual Systems I: Parts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4124738"/>
            <a:ext cx="6400800" cy="1192697"/>
          </a:xfrm>
        </p:spPr>
        <p:txBody>
          <a:bodyPr>
            <a:normAutofit fontScale="92500" lnSpcReduction="20000"/>
          </a:bodyPr>
          <a:lstStyle/>
          <a:p>
            <a:r>
              <a:rPr lang="en-US" sz="4500" dirty="0"/>
              <a:t>High School Supplemental Lesson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944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12"/>
          <p:cNvPicPr preferRelativeResize="0"/>
          <p:nvPr/>
        </p:nvPicPr>
        <p:blipFill rotWithShape="1">
          <a:blip r:embed="rId3">
            <a:alphaModFix/>
          </a:blip>
          <a:srcRect l="1198" t="16389" r="-1198" b="7834"/>
          <a:stretch/>
        </p:blipFill>
        <p:spPr>
          <a:xfrm>
            <a:off x="2202575" y="1752600"/>
            <a:ext cx="4558450" cy="446875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85105BA-EF7B-AD65-DDA5-3542A2D76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A: Inside Parts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3"/>
          <p:cNvSpPr txBox="1">
            <a:spLocks noGrp="1"/>
          </p:cNvSpPr>
          <p:nvPr>
            <p:ph type="body" idx="1"/>
          </p:nvPr>
        </p:nvSpPr>
        <p:spPr>
          <a:xfrm>
            <a:off x="4023775" y="2031900"/>
            <a:ext cx="46443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19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US" sz="2100"/>
              <a:t>The uterus is where a fetus grows during pregnancy</a:t>
            </a:r>
            <a:endParaRPr sz="2100"/>
          </a:p>
          <a:p>
            <a:pPr marL="457200" lvl="0" indent="-3619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US" sz="2100"/>
              <a:t>Contracts during orgasm and childbirth </a:t>
            </a:r>
            <a:endParaRPr sz="2100"/>
          </a:p>
          <a:p>
            <a:pPr marL="457200" lvl="0" indent="-3619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US" sz="2100"/>
              <a:t>When you cramp during your period, this is what’s contracting to shed uterine lining</a:t>
            </a:r>
            <a:endParaRPr sz="2100"/>
          </a:p>
          <a:p>
            <a:pPr marL="457200" lvl="0" indent="-36195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100"/>
              <a:buChar char="•"/>
            </a:pPr>
            <a:r>
              <a:rPr lang="en-US" sz="2100"/>
              <a:t>Base of uterus is called the cervix, which connects to vagina </a:t>
            </a:r>
            <a:endParaRPr sz="2100"/>
          </a:p>
        </p:txBody>
      </p:sp>
      <p:pic>
        <p:nvPicPr>
          <p:cNvPr id="167" name="Google Shape;167;p13"/>
          <p:cNvPicPr preferRelativeResize="0"/>
          <p:nvPr/>
        </p:nvPicPr>
        <p:blipFill rotWithShape="1">
          <a:blip r:embed="rId3">
            <a:alphaModFix/>
          </a:blip>
          <a:srcRect l="1198" t="16389" r="-1198" b="7834"/>
          <a:stretch/>
        </p:blipFill>
        <p:spPr>
          <a:xfrm>
            <a:off x="257900" y="1959475"/>
            <a:ext cx="3896701" cy="38200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8" name="Google Shape;168;p13"/>
          <p:cNvCxnSpPr/>
          <p:nvPr/>
        </p:nvCxnSpPr>
        <p:spPr>
          <a:xfrm rot="10800000">
            <a:off x="1820475" y="1965375"/>
            <a:ext cx="341400" cy="12723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9" name="Google Shape;169;p13"/>
          <p:cNvSpPr/>
          <p:nvPr/>
        </p:nvSpPr>
        <p:spPr>
          <a:xfrm>
            <a:off x="1024075" y="1598900"/>
            <a:ext cx="15819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3"/>
          <p:cNvSpPr txBox="1"/>
          <p:nvPr/>
        </p:nvSpPr>
        <p:spPr>
          <a:xfrm>
            <a:off x="1221325" y="1554500"/>
            <a:ext cx="15819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UTERUS</a:t>
            </a: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15;p6">
            <a:extLst>
              <a:ext uri="{FF2B5EF4-FFF2-40B4-BE49-F238E27FC236}">
                <a16:creationId xmlns:a16="http://schemas.microsoft.com/office/drawing/2014/main" id="{995F9637-2D6C-38FA-6AD4-580D6A82C5BE}"/>
              </a:ext>
            </a:extLst>
          </p:cNvPr>
          <p:cNvSpPr txBox="1"/>
          <p:nvPr/>
        </p:nvSpPr>
        <p:spPr>
          <a:xfrm>
            <a:off x="2063286" y="6301726"/>
            <a:ext cx="501742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>
                <a:latin typeface="Arial"/>
                <a:ea typeface="Arial"/>
                <a:cs typeface="Arial"/>
                <a:sym typeface="Arial"/>
              </a:rPr>
              <a:t>Adapted from San Francisco Unified School District’s Be Real. Be Ready curriculum</a:t>
            </a:r>
            <a:endParaRPr i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0A538A6-D3AC-E6EF-8A7C-03AF3CE8D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A: Uterus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4"/>
          <p:cNvSpPr txBox="1">
            <a:spLocks noGrp="1"/>
          </p:cNvSpPr>
          <p:nvPr>
            <p:ph type="body" idx="1"/>
          </p:nvPr>
        </p:nvSpPr>
        <p:spPr>
          <a:xfrm>
            <a:off x="540975" y="1981200"/>
            <a:ext cx="42276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8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The ovary contains eggs (sex cells)</a:t>
            </a:r>
            <a:endParaRPr sz="2200"/>
          </a:p>
          <a:p>
            <a:pPr marL="914400" lvl="1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–"/>
            </a:pPr>
            <a:r>
              <a:rPr lang="en-US" sz="2200"/>
              <a:t>When an egg is fertilized by sperm, will divide – this is what sometimes results in pregnancy</a:t>
            </a:r>
            <a:endParaRPr sz="2200"/>
          </a:p>
          <a:p>
            <a:pPr marL="457200" lvl="0" indent="-3683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During puberty, starts releasing eggs (usually one a month)</a:t>
            </a:r>
            <a:endParaRPr sz="2200"/>
          </a:p>
        </p:txBody>
      </p:sp>
      <p:pic>
        <p:nvPicPr>
          <p:cNvPr id="178" name="Google Shape;178;p14"/>
          <p:cNvPicPr preferRelativeResize="0"/>
          <p:nvPr/>
        </p:nvPicPr>
        <p:blipFill rotWithShape="1">
          <a:blip r:embed="rId3">
            <a:alphaModFix/>
          </a:blip>
          <a:srcRect l="1198" t="16389" r="-1198" b="7834"/>
          <a:stretch/>
        </p:blipFill>
        <p:spPr>
          <a:xfrm>
            <a:off x="4841025" y="1981200"/>
            <a:ext cx="3896701" cy="38200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9" name="Google Shape;179;p14"/>
          <p:cNvCxnSpPr/>
          <p:nvPr/>
        </p:nvCxnSpPr>
        <p:spPr>
          <a:xfrm rot="10800000">
            <a:off x="7985575" y="3568600"/>
            <a:ext cx="113700" cy="13344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0" name="Google Shape;180;p14"/>
          <p:cNvSpPr/>
          <p:nvPr/>
        </p:nvSpPr>
        <p:spPr>
          <a:xfrm>
            <a:off x="7447600" y="4753750"/>
            <a:ext cx="11691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14"/>
          <p:cNvSpPr txBox="1"/>
          <p:nvPr/>
        </p:nvSpPr>
        <p:spPr>
          <a:xfrm>
            <a:off x="7520000" y="4696150"/>
            <a:ext cx="1333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OVARY</a:t>
            </a: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15;p6">
            <a:extLst>
              <a:ext uri="{FF2B5EF4-FFF2-40B4-BE49-F238E27FC236}">
                <a16:creationId xmlns:a16="http://schemas.microsoft.com/office/drawing/2014/main" id="{01C44514-67F0-731E-219B-BF205A822C35}"/>
              </a:ext>
            </a:extLst>
          </p:cNvPr>
          <p:cNvSpPr txBox="1"/>
          <p:nvPr/>
        </p:nvSpPr>
        <p:spPr>
          <a:xfrm>
            <a:off x="2063286" y="6301726"/>
            <a:ext cx="501742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>
                <a:latin typeface="Arial"/>
                <a:ea typeface="Arial"/>
                <a:cs typeface="Arial"/>
                <a:sym typeface="Arial"/>
              </a:rPr>
              <a:t>Adapted from San Francisco Unified School District’s Be Real. Be Ready curriculum</a:t>
            </a:r>
            <a:endParaRPr i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7DDDF2D-F005-0E47-E00A-E94DF73EE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A: Ovary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5"/>
          <p:cNvSpPr txBox="1">
            <a:spLocks noGrp="1"/>
          </p:cNvSpPr>
          <p:nvPr>
            <p:ph type="body" idx="1"/>
          </p:nvPr>
        </p:nvSpPr>
        <p:spPr>
          <a:xfrm>
            <a:off x="4590075" y="3082575"/>
            <a:ext cx="4047000" cy="29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/>
              <a:t>The fallopian tube is how an egg reaches the uterus </a:t>
            </a:r>
            <a:endParaRPr/>
          </a:p>
        </p:txBody>
      </p:sp>
      <p:pic>
        <p:nvPicPr>
          <p:cNvPr id="189" name="Google Shape;189;p15"/>
          <p:cNvPicPr preferRelativeResize="0"/>
          <p:nvPr/>
        </p:nvPicPr>
        <p:blipFill rotWithShape="1">
          <a:blip r:embed="rId3">
            <a:alphaModFix/>
          </a:blip>
          <a:srcRect l="1198" t="16389" r="-1198" b="7834"/>
          <a:stretch/>
        </p:blipFill>
        <p:spPr>
          <a:xfrm>
            <a:off x="838200" y="1981200"/>
            <a:ext cx="3896701" cy="38200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0" name="Google Shape;190;p15"/>
          <p:cNvCxnSpPr/>
          <p:nvPr/>
        </p:nvCxnSpPr>
        <p:spPr>
          <a:xfrm rot="10800000" flipH="1">
            <a:off x="1331600" y="2689575"/>
            <a:ext cx="424200" cy="22548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1" name="Google Shape;191;p15"/>
          <p:cNvSpPr/>
          <p:nvPr/>
        </p:nvSpPr>
        <p:spPr>
          <a:xfrm>
            <a:off x="452425" y="4795150"/>
            <a:ext cx="17793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15"/>
          <p:cNvSpPr/>
          <p:nvPr/>
        </p:nvSpPr>
        <p:spPr>
          <a:xfrm flipH="1">
            <a:off x="628575" y="5161625"/>
            <a:ext cx="1581900" cy="3000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15"/>
          <p:cNvSpPr txBox="1"/>
          <p:nvPr/>
        </p:nvSpPr>
        <p:spPr>
          <a:xfrm>
            <a:off x="529875" y="4733100"/>
            <a:ext cx="17793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FALLOPIAN</a:t>
            </a:r>
            <a:b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TUBES</a:t>
            </a: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4" name="Google Shape;194;p15"/>
          <p:cNvCxnSpPr/>
          <p:nvPr/>
        </p:nvCxnSpPr>
        <p:spPr>
          <a:xfrm rot="10800000" flipH="1">
            <a:off x="1693650" y="2720550"/>
            <a:ext cx="2265300" cy="21204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" name="Google Shape;115;p6">
            <a:extLst>
              <a:ext uri="{FF2B5EF4-FFF2-40B4-BE49-F238E27FC236}">
                <a16:creationId xmlns:a16="http://schemas.microsoft.com/office/drawing/2014/main" id="{84B10AE4-A22E-D09C-20FC-C96327B86959}"/>
              </a:ext>
            </a:extLst>
          </p:cNvPr>
          <p:cNvSpPr txBox="1"/>
          <p:nvPr/>
        </p:nvSpPr>
        <p:spPr>
          <a:xfrm>
            <a:off x="2063286" y="6301726"/>
            <a:ext cx="501742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>
                <a:latin typeface="Arial"/>
                <a:ea typeface="Arial"/>
                <a:cs typeface="Arial"/>
                <a:sym typeface="Arial"/>
              </a:rPr>
              <a:t>Adapted from San Francisco Unified School District’s Be Real. Be Ready curriculum</a:t>
            </a:r>
            <a:endParaRPr i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68DD2E9-4361-1620-47C7-A3F6743E7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A: Fallopian Tubes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6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41235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/>
              <a:t>The vagina is a stretchy passage that connects the vulva and uterus</a:t>
            </a:r>
            <a:endParaRPr sz="2400" dirty="0"/>
          </a:p>
          <a:p>
            <a:pPr marL="45720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/>
              <a:t>Will often become wet during arousal</a:t>
            </a:r>
            <a:endParaRPr sz="2400" dirty="0"/>
          </a:p>
          <a:p>
            <a:pPr marL="45720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/>
              <a:t>The vagina is stretchy and designed for someone to give birth to a baby through </a:t>
            </a:r>
            <a:endParaRPr sz="2400" dirty="0"/>
          </a:p>
          <a:p>
            <a:pPr marL="11430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800"/>
              <a:buNone/>
            </a:pPr>
            <a:endParaRPr sz="2400" dirty="0"/>
          </a:p>
        </p:txBody>
      </p:sp>
      <p:pic>
        <p:nvPicPr>
          <p:cNvPr id="202" name="Google Shape;202;p16"/>
          <p:cNvPicPr preferRelativeResize="0"/>
          <p:nvPr/>
        </p:nvPicPr>
        <p:blipFill rotWithShape="1">
          <a:blip r:embed="rId3">
            <a:alphaModFix/>
          </a:blip>
          <a:srcRect l="1198" t="16389" r="-1198" b="7834"/>
          <a:stretch/>
        </p:blipFill>
        <p:spPr>
          <a:xfrm>
            <a:off x="4733025" y="2052575"/>
            <a:ext cx="3896701" cy="38200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3" name="Google Shape;203;p16"/>
          <p:cNvCxnSpPr>
            <a:stCxn id="204" idx="1"/>
          </p:cNvCxnSpPr>
          <p:nvPr/>
        </p:nvCxnSpPr>
        <p:spPr>
          <a:xfrm flipH="1">
            <a:off x="6589700" y="4965100"/>
            <a:ext cx="819300" cy="150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5" name="Google Shape;205;p16"/>
          <p:cNvSpPr/>
          <p:nvPr/>
        </p:nvSpPr>
        <p:spPr>
          <a:xfrm>
            <a:off x="7295200" y="4753750"/>
            <a:ext cx="13965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6"/>
          <p:cNvSpPr txBox="1"/>
          <p:nvPr/>
        </p:nvSpPr>
        <p:spPr>
          <a:xfrm>
            <a:off x="7409000" y="4711150"/>
            <a:ext cx="1333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VAGINA</a:t>
            </a: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15;p6">
            <a:extLst>
              <a:ext uri="{FF2B5EF4-FFF2-40B4-BE49-F238E27FC236}">
                <a16:creationId xmlns:a16="http://schemas.microsoft.com/office/drawing/2014/main" id="{C81FE4D0-6E91-66D3-F9EE-BB711B79A70F}"/>
              </a:ext>
            </a:extLst>
          </p:cNvPr>
          <p:cNvSpPr txBox="1"/>
          <p:nvPr/>
        </p:nvSpPr>
        <p:spPr>
          <a:xfrm>
            <a:off x="2063286" y="6301726"/>
            <a:ext cx="501742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>
                <a:latin typeface="Arial"/>
                <a:ea typeface="Arial"/>
                <a:cs typeface="Arial"/>
                <a:sym typeface="Arial"/>
              </a:rPr>
              <a:t>Adapted from San Francisco Unified School District’s Be Real. Be Ready curriculum</a:t>
            </a:r>
            <a:endParaRPr i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E3DBFC-932C-2FF9-F6CC-C0004E7A3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A: Vagina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Google Shape;212;p18"/>
          <p:cNvPicPr preferRelativeResize="0"/>
          <p:nvPr/>
        </p:nvPicPr>
        <p:blipFill rotWithShape="1">
          <a:blip r:embed="rId3">
            <a:alphaModFix/>
          </a:blip>
          <a:srcRect l="27860" t="26940" r="23572" b="33539"/>
          <a:stretch/>
        </p:blipFill>
        <p:spPr>
          <a:xfrm>
            <a:off x="2480675" y="1752600"/>
            <a:ext cx="4182650" cy="440317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9C31EFB-11E3-0A1F-9389-74928501D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B: Outside &amp; Inside Parts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9"/>
          <p:cNvSpPr txBox="1">
            <a:spLocks noGrp="1"/>
          </p:cNvSpPr>
          <p:nvPr>
            <p:ph type="body" idx="1"/>
          </p:nvPr>
        </p:nvSpPr>
        <p:spPr>
          <a:xfrm>
            <a:off x="4003075" y="2627350"/>
            <a:ext cx="4455300" cy="346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73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</a:pPr>
            <a:r>
              <a:rPr lang="en-US" sz="2500"/>
              <a:t>The penis is where urine and semen come out</a:t>
            </a:r>
            <a:endParaRPr sz="2500"/>
          </a:p>
          <a:p>
            <a:pPr marL="457200" lvl="0" indent="-3873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</a:pPr>
            <a:r>
              <a:rPr lang="en-US" sz="2500"/>
              <a:t>Lined with nerve endings </a:t>
            </a:r>
            <a:endParaRPr sz="2500"/>
          </a:p>
          <a:p>
            <a:pPr marL="457200" lvl="0" indent="-3873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</a:pPr>
            <a:r>
              <a:rPr lang="en-US" sz="2500"/>
              <a:t>Made of tissue that fills with blood when aroused </a:t>
            </a:r>
            <a:endParaRPr sz="2500"/>
          </a:p>
          <a:p>
            <a:pPr marL="914400" lvl="1" indent="-3873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500"/>
              <a:buChar char="–"/>
            </a:pPr>
            <a:r>
              <a:rPr lang="en-US" sz="2500"/>
              <a:t>Similar to the clitoris</a:t>
            </a:r>
            <a:endParaRPr sz="2500"/>
          </a:p>
        </p:txBody>
      </p:sp>
      <p:pic>
        <p:nvPicPr>
          <p:cNvPr id="219" name="Google Shape;219;p19"/>
          <p:cNvPicPr preferRelativeResize="0"/>
          <p:nvPr/>
        </p:nvPicPr>
        <p:blipFill rotWithShape="1">
          <a:blip r:embed="rId3">
            <a:alphaModFix/>
          </a:blip>
          <a:srcRect l="27860" t="29944" r="23572" b="36447"/>
          <a:stretch/>
        </p:blipFill>
        <p:spPr>
          <a:xfrm>
            <a:off x="134475" y="2027400"/>
            <a:ext cx="4182650" cy="374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0" name="Google Shape;220;p19"/>
          <p:cNvCxnSpPr/>
          <p:nvPr/>
        </p:nvCxnSpPr>
        <p:spPr>
          <a:xfrm rot="10800000">
            <a:off x="3247950" y="4753875"/>
            <a:ext cx="558600" cy="9663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1" name="Google Shape;221;p19"/>
          <p:cNvSpPr/>
          <p:nvPr/>
        </p:nvSpPr>
        <p:spPr>
          <a:xfrm>
            <a:off x="3672100" y="5550250"/>
            <a:ext cx="11691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9"/>
          <p:cNvSpPr txBox="1"/>
          <p:nvPr/>
        </p:nvSpPr>
        <p:spPr>
          <a:xfrm>
            <a:off x="3754825" y="5492650"/>
            <a:ext cx="1333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PENIS</a:t>
            </a: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15;p6">
            <a:extLst>
              <a:ext uri="{FF2B5EF4-FFF2-40B4-BE49-F238E27FC236}">
                <a16:creationId xmlns:a16="http://schemas.microsoft.com/office/drawing/2014/main" id="{1E9F1074-381E-1FD3-B4E5-C31C298270DF}"/>
              </a:ext>
            </a:extLst>
          </p:cNvPr>
          <p:cNvSpPr txBox="1"/>
          <p:nvPr/>
        </p:nvSpPr>
        <p:spPr>
          <a:xfrm>
            <a:off x="2063286" y="6301726"/>
            <a:ext cx="501742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>
                <a:latin typeface="Arial"/>
                <a:ea typeface="Arial"/>
                <a:cs typeface="Arial"/>
                <a:sym typeface="Arial"/>
              </a:rPr>
              <a:t>Adapted from San Francisco Unified School District’s Be Real. Be Ready curriculum</a:t>
            </a:r>
            <a:endParaRPr i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79BC926-6402-36F0-B681-7B97F1A23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B: Penis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0"/>
          <p:cNvSpPr txBox="1">
            <a:spLocks noGrp="1"/>
          </p:cNvSpPr>
          <p:nvPr>
            <p:ph type="body" idx="1"/>
          </p:nvPr>
        </p:nvSpPr>
        <p:spPr>
          <a:xfrm>
            <a:off x="4192750" y="3196250"/>
            <a:ext cx="4182600" cy="9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73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</a:pPr>
            <a:r>
              <a:rPr lang="en-US" sz="2500"/>
              <a:t>Covers and protects the head of the penis </a:t>
            </a:r>
            <a:endParaRPr sz="2500"/>
          </a:p>
        </p:txBody>
      </p:sp>
      <p:pic>
        <p:nvPicPr>
          <p:cNvPr id="230" name="Google Shape;230;p20"/>
          <p:cNvPicPr preferRelativeResize="0"/>
          <p:nvPr/>
        </p:nvPicPr>
        <p:blipFill rotWithShape="1">
          <a:blip r:embed="rId3">
            <a:alphaModFix/>
          </a:blip>
          <a:srcRect l="27860" t="29944" r="23572" b="36447"/>
          <a:stretch/>
        </p:blipFill>
        <p:spPr>
          <a:xfrm>
            <a:off x="134475" y="2027400"/>
            <a:ext cx="4182650" cy="374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1" name="Google Shape;231;p20"/>
          <p:cNvCxnSpPr>
            <a:stCxn id="232" idx="1"/>
          </p:cNvCxnSpPr>
          <p:nvPr/>
        </p:nvCxnSpPr>
        <p:spPr>
          <a:xfrm rot="10800000">
            <a:off x="3320550" y="5089250"/>
            <a:ext cx="527400" cy="1815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3" name="Google Shape;233;p20"/>
          <p:cNvSpPr/>
          <p:nvPr/>
        </p:nvSpPr>
        <p:spPr>
          <a:xfrm>
            <a:off x="3775550" y="5074400"/>
            <a:ext cx="16758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20"/>
          <p:cNvSpPr txBox="1"/>
          <p:nvPr/>
        </p:nvSpPr>
        <p:spPr>
          <a:xfrm>
            <a:off x="3847950" y="5016800"/>
            <a:ext cx="18309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FORESKIN</a:t>
            </a: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15;p6">
            <a:extLst>
              <a:ext uri="{FF2B5EF4-FFF2-40B4-BE49-F238E27FC236}">
                <a16:creationId xmlns:a16="http://schemas.microsoft.com/office/drawing/2014/main" id="{FF165E12-C8F7-7A8A-D3E2-5A1BD2BE2929}"/>
              </a:ext>
            </a:extLst>
          </p:cNvPr>
          <p:cNvSpPr txBox="1"/>
          <p:nvPr/>
        </p:nvSpPr>
        <p:spPr>
          <a:xfrm>
            <a:off x="2063286" y="6301726"/>
            <a:ext cx="501742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>
                <a:latin typeface="Arial"/>
                <a:ea typeface="Arial"/>
                <a:cs typeface="Arial"/>
                <a:sym typeface="Arial"/>
              </a:rPr>
              <a:t>Adapted from San Francisco Unified School District’s Be Real. Be Ready curriculum</a:t>
            </a:r>
            <a:endParaRPr i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0DD7A26-5C3F-7A1B-3718-FB9A2308E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B: Foreskin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1"/>
          <p:cNvSpPr txBox="1">
            <a:spLocks noGrp="1"/>
          </p:cNvSpPr>
          <p:nvPr>
            <p:ph type="body" idx="1"/>
          </p:nvPr>
        </p:nvSpPr>
        <p:spPr>
          <a:xfrm>
            <a:off x="685813" y="3982375"/>
            <a:ext cx="7772400" cy="21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8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A surgery where the foreskin is cut from the penis, exposing the tip </a:t>
            </a:r>
            <a:endParaRPr sz="2200"/>
          </a:p>
          <a:p>
            <a:pPr marL="457200" lvl="0" indent="-368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Often done on babies, but people can choose to be circumcised as adults</a:t>
            </a:r>
            <a:endParaRPr sz="2200"/>
          </a:p>
          <a:p>
            <a:pPr marL="457200" lvl="0" indent="-368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Circumcision isn’t medically necessary, but some choose to do it for cultural or religious reasons</a:t>
            </a:r>
            <a:endParaRPr sz="2200"/>
          </a:p>
        </p:txBody>
      </p:sp>
      <p:pic>
        <p:nvPicPr>
          <p:cNvPr id="241" name="Google Shape;241;p21"/>
          <p:cNvPicPr preferRelativeResize="0"/>
          <p:nvPr/>
        </p:nvPicPr>
        <p:blipFill rotWithShape="1">
          <a:blip r:embed="rId3">
            <a:alphaModFix/>
          </a:blip>
          <a:srcRect t="11794" b="23756"/>
          <a:stretch/>
        </p:blipFill>
        <p:spPr>
          <a:xfrm>
            <a:off x="1654338" y="1430375"/>
            <a:ext cx="5835325" cy="26865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2" name="Google Shape;242;p21"/>
          <p:cNvCxnSpPr/>
          <p:nvPr/>
        </p:nvCxnSpPr>
        <p:spPr>
          <a:xfrm rot="10800000">
            <a:off x="1530925" y="3227150"/>
            <a:ext cx="951600" cy="105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3" name="Google Shape;243;p21"/>
          <p:cNvSpPr/>
          <p:nvPr/>
        </p:nvSpPr>
        <p:spPr>
          <a:xfrm>
            <a:off x="320675" y="2293525"/>
            <a:ext cx="20067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21"/>
          <p:cNvSpPr txBox="1"/>
          <p:nvPr/>
        </p:nvSpPr>
        <p:spPr>
          <a:xfrm>
            <a:off x="356825" y="2274325"/>
            <a:ext cx="19344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UNCIRCUMCISED</a:t>
            </a:r>
            <a:endParaRPr sz="5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21"/>
          <p:cNvSpPr/>
          <p:nvPr/>
        </p:nvSpPr>
        <p:spPr>
          <a:xfrm>
            <a:off x="6969025" y="2174650"/>
            <a:ext cx="16755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21"/>
          <p:cNvSpPr txBox="1"/>
          <p:nvPr/>
        </p:nvSpPr>
        <p:spPr>
          <a:xfrm>
            <a:off x="7005175" y="2155450"/>
            <a:ext cx="1639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CIRCUMCISED</a:t>
            </a:r>
            <a:endParaRPr sz="5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21"/>
          <p:cNvSpPr txBox="1"/>
          <p:nvPr/>
        </p:nvSpPr>
        <p:spPr>
          <a:xfrm>
            <a:off x="411025" y="3032300"/>
            <a:ext cx="111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F73080"/>
                </a:solidFill>
                <a:latin typeface="Arial"/>
                <a:ea typeface="Arial"/>
                <a:cs typeface="Arial"/>
                <a:sym typeface="Arial"/>
              </a:rPr>
              <a:t>FORESKIN</a:t>
            </a:r>
            <a:endParaRPr sz="1400" b="1" i="0" u="none" strike="noStrike" cap="none">
              <a:solidFill>
                <a:srgbClr val="F7308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15;p6">
            <a:extLst>
              <a:ext uri="{FF2B5EF4-FFF2-40B4-BE49-F238E27FC236}">
                <a16:creationId xmlns:a16="http://schemas.microsoft.com/office/drawing/2014/main" id="{EFB86E50-CB48-D8D4-A4B1-C4B8B256181D}"/>
              </a:ext>
            </a:extLst>
          </p:cNvPr>
          <p:cNvSpPr txBox="1"/>
          <p:nvPr/>
        </p:nvSpPr>
        <p:spPr>
          <a:xfrm>
            <a:off x="2063286" y="6301726"/>
            <a:ext cx="501742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>
                <a:latin typeface="Arial"/>
                <a:ea typeface="Arial"/>
                <a:cs typeface="Arial"/>
                <a:sym typeface="Arial"/>
              </a:rPr>
              <a:t>Adapted from San Francisco Unified School District’s Be Real. Be Ready curriculum</a:t>
            </a:r>
            <a:endParaRPr i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23F3CB1-4CC8-CDE5-F0E0-F8704FB5A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is circumcision?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2"/>
          <p:cNvSpPr txBox="1">
            <a:spLocks noGrp="1"/>
          </p:cNvSpPr>
          <p:nvPr>
            <p:ph type="body" idx="1"/>
          </p:nvPr>
        </p:nvSpPr>
        <p:spPr>
          <a:xfrm>
            <a:off x="3943599" y="2131726"/>
            <a:ext cx="4734600" cy="32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8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 dirty="0"/>
              <a:t>The testicle is where sperm is produced</a:t>
            </a:r>
            <a:endParaRPr sz="2200" dirty="0"/>
          </a:p>
          <a:p>
            <a:pPr marL="457200" lvl="0" indent="-368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 dirty="0"/>
              <a:t>Where testosterone is produced </a:t>
            </a:r>
            <a:endParaRPr sz="2200" dirty="0"/>
          </a:p>
          <a:p>
            <a:pPr marL="457200" lvl="0" indent="-368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 dirty="0"/>
              <a:t>Sperm need to be a lower temperature than your body, which is why the testicles are outside the body</a:t>
            </a:r>
            <a:endParaRPr sz="2200" dirty="0"/>
          </a:p>
          <a:p>
            <a:pPr marL="457200" lvl="0" indent="-368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200"/>
              <a:buChar char="•"/>
            </a:pPr>
            <a:r>
              <a:rPr lang="en-US" sz="2200" dirty="0"/>
              <a:t>Testicles are held in the scrotum</a:t>
            </a:r>
            <a:endParaRPr sz="2200" dirty="0"/>
          </a:p>
        </p:txBody>
      </p:sp>
      <p:pic>
        <p:nvPicPr>
          <p:cNvPr id="255" name="Google Shape;255;p22"/>
          <p:cNvPicPr preferRelativeResize="0"/>
          <p:nvPr/>
        </p:nvPicPr>
        <p:blipFill rotWithShape="1">
          <a:blip r:embed="rId3">
            <a:alphaModFix/>
          </a:blip>
          <a:srcRect l="27860" t="29944" r="23572" b="36447"/>
          <a:stretch/>
        </p:blipFill>
        <p:spPr>
          <a:xfrm>
            <a:off x="134475" y="2027400"/>
            <a:ext cx="4182650" cy="374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6" name="Google Shape;256;p22"/>
          <p:cNvCxnSpPr/>
          <p:nvPr/>
        </p:nvCxnSpPr>
        <p:spPr>
          <a:xfrm rot="10800000">
            <a:off x="2710025" y="4903050"/>
            <a:ext cx="620700" cy="11688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7" name="Google Shape;257;p22"/>
          <p:cNvSpPr/>
          <p:nvPr/>
        </p:nvSpPr>
        <p:spPr>
          <a:xfrm>
            <a:off x="2679050" y="5922600"/>
            <a:ext cx="16380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22"/>
          <p:cNvSpPr txBox="1"/>
          <p:nvPr/>
        </p:nvSpPr>
        <p:spPr>
          <a:xfrm>
            <a:off x="2751450" y="5865000"/>
            <a:ext cx="16965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TESTICLE</a:t>
            </a: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22"/>
          <p:cNvSpPr/>
          <p:nvPr/>
        </p:nvSpPr>
        <p:spPr>
          <a:xfrm>
            <a:off x="328250" y="5723300"/>
            <a:ext cx="16380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22"/>
          <p:cNvSpPr txBox="1"/>
          <p:nvPr/>
        </p:nvSpPr>
        <p:spPr>
          <a:xfrm>
            <a:off x="400650" y="5665700"/>
            <a:ext cx="16965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SCROTUM</a:t>
            </a: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1" name="Google Shape;261;p22"/>
          <p:cNvCxnSpPr/>
          <p:nvPr/>
        </p:nvCxnSpPr>
        <p:spPr>
          <a:xfrm rot="10800000" flipH="1">
            <a:off x="1306500" y="5089100"/>
            <a:ext cx="1217400" cy="6828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" name="Google Shape;115;p6">
            <a:extLst>
              <a:ext uri="{FF2B5EF4-FFF2-40B4-BE49-F238E27FC236}">
                <a16:creationId xmlns:a16="http://schemas.microsoft.com/office/drawing/2014/main" id="{2378B9F9-702A-71B0-7190-7F1F36CB4ADA}"/>
              </a:ext>
            </a:extLst>
          </p:cNvPr>
          <p:cNvSpPr txBox="1"/>
          <p:nvPr/>
        </p:nvSpPr>
        <p:spPr>
          <a:xfrm>
            <a:off x="2063286" y="6301726"/>
            <a:ext cx="501742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>
                <a:latin typeface="Arial"/>
                <a:ea typeface="Arial"/>
                <a:cs typeface="Arial"/>
                <a:sym typeface="Arial"/>
              </a:rPr>
              <a:t>Adapted from San Francisco Unified School District’s Be Real. Be Ready curriculum</a:t>
            </a:r>
            <a:endParaRPr i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36DFB32-4A81-602E-D791-19501F331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B: Testicle &amp; Scrotum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b="1" i="1">
                <a:solidFill>
                  <a:srgbClr val="F73080"/>
                </a:solidFill>
              </a:rPr>
              <a:t>Sex assigned at birth</a:t>
            </a:r>
            <a:r>
              <a:rPr lang="en-US" b="1" i="1"/>
              <a:t> </a:t>
            </a:r>
            <a:r>
              <a:rPr lang="en-US"/>
              <a:t>is when you’re born and the doctor looks at your genitals and says, “</a:t>
            </a:r>
            <a:r>
              <a:rPr lang="en-US" i="1"/>
              <a:t>It’s a _____!</a:t>
            </a:r>
            <a:r>
              <a:rPr lang="en-US"/>
              <a:t>”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/>
              <a:t>Usually depends on chromosomes, hormones, and genitals 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</a:pPr>
            <a:r>
              <a:rPr lang="en-US" b="1">
                <a:solidFill>
                  <a:schemeClr val="lt1"/>
                </a:solidFill>
                <a:highlight>
                  <a:srgbClr val="F73080"/>
                </a:highlight>
              </a:rPr>
              <a:t>This is NOT the same as gender!</a:t>
            </a:r>
            <a:endParaRPr b="1">
              <a:solidFill>
                <a:schemeClr val="lt1"/>
              </a:solidFill>
              <a:highlight>
                <a:srgbClr val="F73080"/>
              </a:highlight>
            </a:endParaRPr>
          </a:p>
          <a:p>
            <a:pPr marL="91440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</a:pPr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F6021C-EC84-F4A0-9FF4-A6534AF67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Sex Assigned at Birth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4"/>
          <p:cNvSpPr txBox="1">
            <a:spLocks noGrp="1"/>
          </p:cNvSpPr>
          <p:nvPr>
            <p:ph type="body" idx="1"/>
          </p:nvPr>
        </p:nvSpPr>
        <p:spPr>
          <a:xfrm>
            <a:off x="4317125" y="3247975"/>
            <a:ext cx="4141200" cy="12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/>
              <a:t>Holds sperm as they mature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/>
          </a:p>
        </p:txBody>
      </p:sp>
      <p:pic>
        <p:nvPicPr>
          <p:cNvPr id="269" name="Google Shape;269;p24"/>
          <p:cNvPicPr preferRelativeResize="0"/>
          <p:nvPr/>
        </p:nvPicPr>
        <p:blipFill rotWithShape="1">
          <a:blip r:embed="rId3">
            <a:alphaModFix/>
          </a:blip>
          <a:srcRect l="27860" t="29944" r="23572" b="36447"/>
          <a:stretch/>
        </p:blipFill>
        <p:spPr>
          <a:xfrm>
            <a:off x="134475" y="2027400"/>
            <a:ext cx="4182650" cy="374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0" name="Google Shape;270;p24"/>
          <p:cNvCxnSpPr/>
          <p:nvPr/>
        </p:nvCxnSpPr>
        <p:spPr>
          <a:xfrm rot="10800000">
            <a:off x="2575625" y="4737600"/>
            <a:ext cx="1530900" cy="8481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1" name="Google Shape;271;p24"/>
          <p:cNvSpPr/>
          <p:nvPr/>
        </p:nvSpPr>
        <p:spPr>
          <a:xfrm>
            <a:off x="3454850" y="5436450"/>
            <a:ext cx="18930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24"/>
          <p:cNvSpPr txBox="1"/>
          <p:nvPr/>
        </p:nvSpPr>
        <p:spPr>
          <a:xfrm>
            <a:off x="3527250" y="5378850"/>
            <a:ext cx="19344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EPIDIDYMIS</a:t>
            </a: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15;p6">
            <a:extLst>
              <a:ext uri="{FF2B5EF4-FFF2-40B4-BE49-F238E27FC236}">
                <a16:creationId xmlns:a16="http://schemas.microsoft.com/office/drawing/2014/main" id="{8232AA6D-9D4F-2F77-2DBE-E824BF2EFE4B}"/>
              </a:ext>
            </a:extLst>
          </p:cNvPr>
          <p:cNvSpPr txBox="1"/>
          <p:nvPr/>
        </p:nvSpPr>
        <p:spPr>
          <a:xfrm>
            <a:off x="2063286" y="6301726"/>
            <a:ext cx="501742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>
                <a:latin typeface="Arial"/>
                <a:ea typeface="Arial"/>
                <a:cs typeface="Arial"/>
                <a:sym typeface="Arial"/>
              </a:rPr>
              <a:t>Adapted from San Francisco Unified School District’s Be Real. Be Ready curriculum</a:t>
            </a:r>
            <a:endParaRPr i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E69448C-EFC8-8EE1-26DB-74D8F32EE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B: Epididymis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5"/>
          <p:cNvSpPr txBox="1">
            <a:spLocks noGrp="1"/>
          </p:cNvSpPr>
          <p:nvPr>
            <p:ph type="body" idx="1"/>
          </p:nvPr>
        </p:nvSpPr>
        <p:spPr>
          <a:xfrm>
            <a:off x="4458174" y="2222200"/>
            <a:ext cx="4477103" cy="33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dirty="0"/>
              <a:t>Tube that carries sperm from epididymis to gland that makes semen  </a:t>
            </a:r>
            <a:endParaRPr dirty="0"/>
          </a:p>
        </p:txBody>
      </p:sp>
      <p:pic>
        <p:nvPicPr>
          <p:cNvPr id="280" name="Google Shape;280;p25"/>
          <p:cNvPicPr preferRelativeResize="0"/>
          <p:nvPr/>
        </p:nvPicPr>
        <p:blipFill rotWithShape="1">
          <a:blip r:embed="rId3">
            <a:alphaModFix/>
          </a:blip>
          <a:srcRect l="27860" t="29944" r="23572" b="36447"/>
          <a:stretch/>
        </p:blipFill>
        <p:spPr>
          <a:xfrm>
            <a:off x="134475" y="2027400"/>
            <a:ext cx="4182650" cy="374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1" name="Google Shape;281;p25"/>
          <p:cNvCxnSpPr/>
          <p:nvPr/>
        </p:nvCxnSpPr>
        <p:spPr>
          <a:xfrm rot="10800000">
            <a:off x="2968675" y="3475450"/>
            <a:ext cx="1055100" cy="9414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2" name="Google Shape;282;p25"/>
          <p:cNvSpPr/>
          <p:nvPr/>
        </p:nvSpPr>
        <p:spPr>
          <a:xfrm>
            <a:off x="3506575" y="4391700"/>
            <a:ext cx="9516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25"/>
          <p:cNvSpPr/>
          <p:nvPr/>
        </p:nvSpPr>
        <p:spPr>
          <a:xfrm>
            <a:off x="3506575" y="4784400"/>
            <a:ext cx="17997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25"/>
          <p:cNvSpPr txBox="1"/>
          <p:nvPr/>
        </p:nvSpPr>
        <p:spPr>
          <a:xfrm>
            <a:off x="3604800" y="4399900"/>
            <a:ext cx="19344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VAS DEFERENS</a:t>
            </a: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15;p6">
            <a:extLst>
              <a:ext uri="{FF2B5EF4-FFF2-40B4-BE49-F238E27FC236}">
                <a16:creationId xmlns:a16="http://schemas.microsoft.com/office/drawing/2014/main" id="{64665217-C99C-DAFE-7772-2DEE995B518C}"/>
              </a:ext>
            </a:extLst>
          </p:cNvPr>
          <p:cNvSpPr txBox="1"/>
          <p:nvPr/>
        </p:nvSpPr>
        <p:spPr>
          <a:xfrm>
            <a:off x="2063286" y="6301726"/>
            <a:ext cx="501742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>
                <a:latin typeface="Arial"/>
                <a:ea typeface="Arial"/>
                <a:cs typeface="Arial"/>
                <a:sym typeface="Arial"/>
              </a:rPr>
              <a:t>Adapted from San Francisco Unified School District’s Be Real. Be Ready curriculum</a:t>
            </a:r>
            <a:endParaRPr i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4CBD61-8C49-E92F-E260-3BD9B3865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B: Vas Deferens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6"/>
          <p:cNvSpPr/>
          <p:nvPr/>
        </p:nvSpPr>
        <p:spPr>
          <a:xfrm>
            <a:off x="3414050" y="4267075"/>
            <a:ext cx="15303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26"/>
          <p:cNvSpPr/>
          <p:nvPr/>
        </p:nvSpPr>
        <p:spPr>
          <a:xfrm>
            <a:off x="3486450" y="4605650"/>
            <a:ext cx="15303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26"/>
          <p:cNvSpPr txBox="1">
            <a:spLocks noGrp="1"/>
          </p:cNvSpPr>
          <p:nvPr>
            <p:ph type="body" idx="1"/>
          </p:nvPr>
        </p:nvSpPr>
        <p:spPr>
          <a:xfrm>
            <a:off x="4820249" y="3216950"/>
            <a:ext cx="4035515" cy="28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dirty="0"/>
              <a:t>Produces fluid that contributes to sperm </a:t>
            </a:r>
            <a:endParaRPr dirty="0"/>
          </a:p>
        </p:txBody>
      </p:sp>
      <p:pic>
        <p:nvPicPr>
          <p:cNvPr id="294" name="Google Shape;294;p26"/>
          <p:cNvPicPr preferRelativeResize="0"/>
          <p:nvPr/>
        </p:nvPicPr>
        <p:blipFill rotWithShape="1">
          <a:blip r:embed="rId3">
            <a:alphaModFix/>
          </a:blip>
          <a:srcRect l="27860" t="29944" r="23572" b="36447"/>
          <a:stretch/>
        </p:blipFill>
        <p:spPr>
          <a:xfrm>
            <a:off x="134475" y="2027400"/>
            <a:ext cx="4182650" cy="374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5" name="Google Shape;295;p26"/>
          <p:cNvCxnSpPr/>
          <p:nvPr/>
        </p:nvCxnSpPr>
        <p:spPr>
          <a:xfrm rot="10800000">
            <a:off x="1572425" y="3558325"/>
            <a:ext cx="2493300" cy="8580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6" name="Google Shape;296;p26"/>
          <p:cNvSpPr txBox="1"/>
          <p:nvPr/>
        </p:nvSpPr>
        <p:spPr>
          <a:xfrm>
            <a:off x="3486450" y="4209475"/>
            <a:ext cx="1768200" cy="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SEMINAL </a:t>
            </a:r>
            <a:endParaRPr sz="21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VESICLE</a:t>
            </a: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15;p6">
            <a:extLst>
              <a:ext uri="{FF2B5EF4-FFF2-40B4-BE49-F238E27FC236}">
                <a16:creationId xmlns:a16="http://schemas.microsoft.com/office/drawing/2014/main" id="{27CEBB4A-192B-1A05-05D3-D82BB0E9EEA0}"/>
              </a:ext>
            </a:extLst>
          </p:cNvPr>
          <p:cNvSpPr txBox="1"/>
          <p:nvPr/>
        </p:nvSpPr>
        <p:spPr>
          <a:xfrm>
            <a:off x="2063286" y="6301726"/>
            <a:ext cx="501742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>
                <a:latin typeface="Arial"/>
                <a:ea typeface="Arial"/>
                <a:cs typeface="Arial"/>
                <a:sym typeface="Arial"/>
              </a:rPr>
              <a:t>Adapted from San Francisco Unified School District’s Be Real. Be Ready curriculum</a:t>
            </a:r>
            <a:endParaRPr i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C5E2D62-3E7B-7CFD-FD08-E33EEE4BD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B: Seminal Vesicle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7"/>
          <p:cNvSpPr txBox="1">
            <a:spLocks noGrp="1"/>
          </p:cNvSpPr>
          <p:nvPr>
            <p:ph type="body" idx="1"/>
          </p:nvPr>
        </p:nvSpPr>
        <p:spPr>
          <a:xfrm>
            <a:off x="4716825" y="1981200"/>
            <a:ext cx="37413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/>
              <a:t>Contracts to add to semen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/>
              <a:t>Helps protect semen during ejaculations </a:t>
            </a:r>
            <a:endParaRPr/>
          </a:p>
        </p:txBody>
      </p:sp>
      <p:pic>
        <p:nvPicPr>
          <p:cNvPr id="304" name="Google Shape;304;p27"/>
          <p:cNvPicPr preferRelativeResize="0"/>
          <p:nvPr/>
        </p:nvPicPr>
        <p:blipFill rotWithShape="1">
          <a:blip r:embed="rId3">
            <a:alphaModFix/>
          </a:blip>
          <a:srcRect l="27860" t="29944" r="23572" b="36447"/>
          <a:stretch/>
        </p:blipFill>
        <p:spPr>
          <a:xfrm>
            <a:off x="134475" y="2027400"/>
            <a:ext cx="4182650" cy="374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5" name="Google Shape;305;p27"/>
          <p:cNvCxnSpPr/>
          <p:nvPr/>
        </p:nvCxnSpPr>
        <p:spPr>
          <a:xfrm rot="10800000">
            <a:off x="2347925" y="3527400"/>
            <a:ext cx="1758600" cy="20583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6" name="Google Shape;306;p27"/>
          <p:cNvSpPr/>
          <p:nvPr/>
        </p:nvSpPr>
        <p:spPr>
          <a:xfrm>
            <a:off x="3454850" y="5436450"/>
            <a:ext cx="18930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27"/>
          <p:cNvSpPr/>
          <p:nvPr/>
        </p:nvSpPr>
        <p:spPr>
          <a:xfrm flipH="1">
            <a:off x="3574000" y="5771900"/>
            <a:ext cx="13290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27"/>
          <p:cNvSpPr txBox="1"/>
          <p:nvPr/>
        </p:nvSpPr>
        <p:spPr>
          <a:xfrm>
            <a:off x="3630625" y="5374375"/>
            <a:ext cx="1665600" cy="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PROSTATE</a:t>
            </a:r>
            <a:endParaRPr sz="21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GLAND</a:t>
            </a:r>
            <a:endParaRPr sz="21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15;p6">
            <a:extLst>
              <a:ext uri="{FF2B5EF4-FFF2-40B4-BE49-F238E27FC236}">
                <a16:creationId xmlns:a16="http://schemas.microsoft.com/office/drawing/2014/main" id="{E757C08F-3C0C-4245-2F0F-6E79E3C48A16}"/>
              </a:ext>
            </a:extLst>
          </p:cNvPr>
          <p:cNvSpPr txBox="1"/>
          <p:nvPr/>
        </p:nvSpPr>
        <p:spPr>
          <a:xfrm>
            <a:off x="2063286" y="6301726"/>
            <a:ext cx="501742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>
                <a:latin typeface="Arial"/>
                <a:ea typeface="Arial"/>
                <a:cs typeface="Arial"/>
                <a:sym typeface="Arial"/>
              </a:rPr>
              <a:t>Adapted from San Francisco Unified School District’s Be Real. Be Ready curriculum</a:t>
            </a:r>
            <a:endParaRPr i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96DB52C-2C03-41FD-0A3F-8AA8927F0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B: Prostate Gland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8"/>
          <p:cNvSpPr txBox="1">
            <a:spLocks noGrp="1"/>
          </p:cNvSpPr>
          <p:nvPr>
            <p:ph type="body" idx="1"/>
          </p:nvPr>
        </p:nvSpPr>
        <p:spPr>
          <a:xfrm>
            <a:off x="3972050" y="1981200"/>
            <a:ext cx="4486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/>
              <a:t>Tube through which urine and semen leave body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/>
              <a:t>Cannot release urine and semen at the same time </a:t>
            </a:r>
            <a:endParaRPr/>
          </a:p>
        </p:txBody>
      </p:sp>
      <p:pic>
        <p:nvPicPr>
          <p:cNvPr id="316" name="Google Shape;316;p28"/>
          <p:cNvPicPr preferRelativeResize="0"/>
          <p:nvPr/>
        </p:nvPicPr>
        <p:blipFill rotWithShape="1">
          <a:blip r:embed="rId3">
            <a:alphaModFix/>
          </a:blip>
          <a:srcRect l="27860" t="29944" r="23572" b="36447"/>
          <a:stretch/>
        </p:blipFill>
        <p:spPr>
          <a:xfrm>
            <a:off x="134475" y="2027400"/>
            <a:ext cx="4182650" cy="374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7" name="Google Shape;317;p28"/>
          <p:cNvCxnSpPr/>
          <p:nvPr/>
        </p:nvCxnSpPr>
        <p:spPr>
          <a:xfrm rot="10800000">
            <a:off x="3185825" y="4830600"/>
            <a:ext cx="920700" cy="7551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18" name="Google Shape;318;p28"/>
          <p:cNvSpPr/>
          <p:nvPr/>
        </p:nvSpPr>
        <p:spPr>
          <a:xfrm>
            <a:off x="3465200" y="5436450"/>
            <a:ext cx="16173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28"/>
          <p:cNvSpPr txBox="1"/>
          <p:nvPr/>
        </p:nvSpPr>
        <p:spPr>
          <a:xfrm>
            <a:off x="3527250" y="5378850"/>
            <a:ext cx="1675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URETHRA</a:t>
            </a: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15;p6">
            <a:extLst>
              <a:ext uri="{FF2B5EF4-FFF2-40B4-BE49-F238E27FC236}">
                <a16:creationId xmlns:a16="http://schemas.microsoft.com/office/drawing/2014/main" id="{1A713DA8-EA62-0DB6-AE92-AD3268E4FE0B}"/>
              </a:ext>
            </a:extLst>
          </p:cNvPr>
          <p:cNvSpPr txBox="1"/>
          <p:nvPr/>
        </p:nvSpPr>
        <p:spPr>
          <a:xfrm>
            <a:off x="2063286" y="6301726"/>
            <a:ext cx="501742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>
                <a:latin typeface="Arial"/>
                <a:ea typeface="Arial"/>
                <a:cs typeface="Arial"/>
                <a:sym typeface="Arial"/>
              </a:rPr>
              <a:t>Adapted from San Francisco Unified School District’s Be Real. Be Ready curriculum</a:t>
            </a:r>
            <a:endParaRPr i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B16F229-51A1-00BE-DD52-88E6B96E9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B: Urethra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77050" y="1428175"/>
            <a:ext cx="3710619" cy="4800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3"/>
          <p:cNvPicPr preferRelativeResize="0"/>
          <p:nvPr/>
        </p:nvPicPr>
        <p:blipFill rotWithShape="1">
          <a:blip r:embed="rId4">
            <a:alphaModFix/>
          </a:blip>
          <a:srcRect l="9" r="19"/>
          <a:stretch/>
        </p:blipFill>
        <p:spPr>
          <a:xfrm>
            <a:off x="685800" y="2533975"/>
            <a:ext cx="4240348" cy="300927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0647912-FC33-677B-0F76-EAF8D297E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8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 dirty="0"/>
              <a:t>Sometimes babies are born intersex, meaning they have internal or external genitals, chromosomes, or hormones that don’t fit the definitions of “male” or “female”</a:t>
            </a:r>
            <a:endParaRPr sz="2200" dirty="0"/>
          </a:p>
          <a:p>
            <a:pPr marL="457200" lvl="0" indent="-368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 b="1" dirty="0">
                <a:solidFill>
                  <a:schemeClr val="accent3"/>
                </a:solidFill>
              </a:rPr>
              <a:t>Examples:</a:t>
            </a:r>
            <a:endParaRPr sz="2200" b="1" dirty="0">
              <a:solidFill>
                <a:schemeClr val="accent3"/>
              </a:solidFill>
            </a:endParaRPr>
          </a:p>
          <a:p>
            <a:pPr marL="914400" lvl="1" indent="-368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200"/>
              <a:buFont typeface="Courier New"/>
              <a:buChar char="o"/>
            </a:pPr>
            <a:r>
              <a:rPr lang="en-US" sz="22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Someone is born with </a:t>
            </a:r>
            <a:r>
              <a:rPr lang="en-US" sz="2200" dirty="0"/>
              <a:t>a pronounced clitoris</a:t>
            </a:r>
            <a:endParaRPr sz="2200" dirty="0"/>
          </a:p>
          <a:p>
            <a:pPr marL="914400" lvl="1" indent="-368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200"/>
              <a:buFont typeface="Courier New"/>
              <a:buChar char="o"/>
            </a:pPr>
            <a:r>
              <a:rPr lang="en-US" sz="2200" dirty="0"/>
              <a:t>Someone is born with genitals that appear to be a vulva on the outside, but have internal anatomy that’s typical of someone assigned male at birth</a:t>
            </a:r>
            <a:endParaRPr sz="2200" dirty="0"/>
          </a:p>
          <a:p>
            <a:pPr marL="571500" lvl="1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2200" b="1" dirty="0"/>
          </a:p>
          <a:p>
            <a:pPr marL="571500" lvl="1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900" b="1" dirty="0">
                <a:solidFill>
                  <a:schemeClr val="lt1"/>
                </a:solidFill>
                <a:highlight>
                  <a:srgbClr val="F73080"/>
                </a:highlight>
              </a:rPr>
              <a:t>All of it is normal! </a:t>
            </a:r>
            <a:endParaRPr sz="2900" dirty="0">
              <a:solidFill>
                <a:schemeClr val="lt1"/>
              </a:solidFill>
              <a:highlight>
                <a:srgbClr val="F73080"/>
              </a:highlight>
            </a:endParaRPr>
          </a:p>
          <a:p>
            <a:pPr marL="571500" lvl="1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2200" dirty="0"/>
          </a:p>
        </p:txBody>
      </p:sp>
      <p:sp>
        <p:nvSpPr>
          <p:cNvPr id="101" name="Google Shape;101;p4"/>
          <p:cNvSpPr txBox="1"/>
          <p:nvPr/>
        </p:nvSpPr>
        <p:spPr>
          <a:xfrm>
            <a:off x="2103043" y="6352549"/>
            <a:ext cx="4937914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>
                <a:latin typeface="Arial"/>
                <a:ea typeface="Arial"/>
                <a:cs typeface="Arial"/>
                <a:sym typeface="Arial"/>
              </a:rPr>
              <a:t>Adapted from San Francisco Unified School District’s Be Real. Be Ready curriculum</a:t>
            </a:r>
            <a:endParaRPr i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C79184-E2C2-EFA1-7FCE-6C922A9F5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Variation - Intersex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5"/>
          <p:cNvPicPr preferRelativeResize="0"/>
          <p:nvPr/>
        </p:nvPicPr>
        <p:blipFill rotWithShape="1">
          <a:blip r:embed="rId3">
            <a:alphaModFix/>
          </a:blip>
          <a:srcRect t="699" b="700"/>
          <a:stretch/>
        </p:blipFill>
        <p:spPr>
          <a:xfrm>
            <a:off x="1711225" y="1648450"/>
            <a:ext cx="5721523" cy="40022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7E6E0F1-4987-8B44-C8B4-D7E86858E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A: Outside Parts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6"/>
          <p:cNvSpPr txBox="1">
            <a:spLocks noGrp="1"/>
          </p:cNvSpPr>
          <p:nvPr>
            <p:ph type="body" idx="1"/>
          </p:nvPr>
        </p:nvSpPr>
        <p:spPr>
          <a:xfrm>
            <a:off x="4240375" y="2181150"/>
            <a:ext cx="4596000" cy="44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11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300"/>
              <a:buChar char="•"/>
            </a:pPr>
            <a:r>
              <a:rPr lang="en-US" sz="2700"/>
              <a:t>The vulva is all </a:t>
            </a:r>
            <a:r>
              <a:rPr lang="en-US" sz="2700" b="1"/>
              <a:t>“outside”</a:t>
            </a:r>
            <a:r>
              <a:rPr lang="en-US" sz="2700"/>
              <a:t> genitals combined for someone assigned female at birth</a:t>
            </a:r>
            <a:endParaRPr sz="2700"/>
          </a:p>
          <a:p>
            <a:pPr marL="457200" lvl="0" indent="-31115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Char char="•"/>
            </a:pPr>
            <a:r>
              <a:rPr lang="en-US" sz="2700"/>
              <a:t>Includes </a:t>
            </a:r>
            <a:r>
              <a:rPr lang="en-US" sz="2700" b="1">
                <a:solidFill>
                  <a:schemeClr val="lt1"/>
                </a:solidFill>
                <a:highlight>
                  <a:srgbClr val="F73080"/>
                </a:highlight>
              </a:rPr>
              <a:t>labias, clitoris, urethra, vagina</a:t>
            </a:r>
            <a:endParaRPr sz="2700" b="1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pic>
        <p:nvPicPr>
          <p:cNvPr id="114" name="Google Shape;114;p6"/>
          <p:cNvPicPr preferRelativeResize="0"/>
          <p:nvPr/>
        </p:nvPicPr>
        <p:blipFill rotWithShape="1">
          <a:blip r:embed="rId3">
            <a:alphaModFix/>
          </a:blip>
          <a:srcRect l="9" r="19"/>
          <a:stretch/>
        </p:blipFill>
        <p:spPr>
          <a:xfrm>
            <a:off x="426325" y="2320950"/>
            <a:ext cx="3814052" cy="2706746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6"/>
          <p:cNvSpPr txBox="1"/>
          <p:nvPr/>
        </p:nvSpPr>
        <p:spPr>
          <a:xfrm>
            <a:off x="2063286" y="6301726"/>
            <a:ext cx="501742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>
                <a:latin typeface="Arial"/>
                <a:ea typeface="Arial"/>
                <a:cs typeface="Arial"/>
                <a:sym typeface="Arial"/>
              </a:rPr>
              <a:t>Adapted from San Francisco Unified School District’s Be Real. Be Ready curriculum</a:t>
            </a:r>
            <a:endParaRPr i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BFBF39-DF32-D193-9D01-01876FC34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A: Vulva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"/>
          <p:cNvSpPr txBox="1">
            <a:spLocks noGrp="1"/>
          </p:cNvSpPr>
          <p:nvPr>
            <p:ph type="body" idx="1"/>
          </p:nvPr>
        </p:nvSpPr>
        <p:spPr>
          <a:xfrm>
            <a:off x="4575375" y="1981200"/>
            <a:ext cx="38829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73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</a:pPr>
            <a:r>
              <a:rPr lang="en-US" sz="2500"/>
              <a:t>The labia are the folds of skin and tissue on the outside and inside of the vulva</a:t>
            </a:r>
            <a:endParaRPr sz="2500"/>
          </a:p>
          <a:p>
            <a:pPr marL="457200" lvl="0" indent="-3873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</a:pPr>
            <a:r>
              <a:rPr lang="en-US" sz="2500"/>
              <a:t>Protect the openings to the body (urethra and vagina)</a:t>
            </a:r>
            <a:endParaRPr sz="2500"/>
          </a:p>
          <a:p>
            <a:pPr marL="457200" lvl="0" indent="-3873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</a:pPr>
            <a:r>
              <a:rPr lang="en-US" sz="2500"/>
              <a:t>Often called “lips”</a:t>
            </a:r>
            <a:endParaRPr sz="2500"/>
          </a:p>
        </p:txBody>
      </p:sp>
      <p:pic>
        <p:nvPicPr>
          <p:cNvPr id="122" name="Google Shape;122;p7"/>
          <p:cNvPicPr preferRelativeResize="0"/>
          <p:nvPr/>
        </p:nvPicPr>
        <p:blipFill rotWithShape="1">
          <a:blip r:embed="rId3">
            <a:alphaModFix/>
          </a:blip>
          <a:srcRect l="9" r="19"/>
          <a:stretch/>
        </p:blipFill>
        <p:spPr>
          <a:xfrm>
            <a:off x="537900" y="2402100"/>
            <a:ext cx="3814052" cy="270674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3" name="Google Shape;123;p7"/>
          <p:cNvCxnSpPr/>
          <p:nvPr/>
        </p:nvCxnSpPr>
        <p:spPr>
          <a:xfrm rot="10800000">
            <a:off x="1748075" y="2234275"/>
            <a:ext cx="341400" cy="12723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4" name="Google Shape;124;p7"/>
          <p:cNvSpPr/>
          <p:nvPr/>
        </p:nvSpPr>
        <p:spPr>
          <a:xfrm>
            <a:off x="951675" y="1867788"/>
            <a:ext cx="14568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7"/>
          <p:cNvSpPr txBox="1"/>
          <p:nvPr/>
        </p:nvSpPr>
        <p:spPr>
          <a:xfrm>
            <a:off x="1148925" y="1823400"/>
            <a:ext cx="10623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LABIA</a:t>
            </a: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15;p6">
            <a:extLst>
              <a:ext uri="{FF2B5EF4-FFF2-40B4-BE49-F238E27FC236}">
                <a16:creationId xmlns:a16="http://schemas.microsoft.com/office/drawing/2014/main" id="{F04911AB-A53A-E826-41CB-4BC1944563CE}"/>
              </a:ext>
            </a:extLst>
          </p:cNvPr>
          <p:cNvSpPr txBox="1"/>
          <p:nvPr/>
        </p:nvSpPr>
        <p:spPr>
          <a:xfrm>
            <a:off x="2063286" y="6301726"/>
            <a:ext cx="501742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>
                <a:latin typeface="Arial"/>
                <a:ea typeface="Arial"/>
                <a:cs typeface="Arial"/>
                <a:sym typeface="Arial"/>
              </a:rPr>
              <a:t>Adapted from San Francisco Unified School District’s Be Real. Be Ready curriculum</a:t>
            </a:r>
            <a:endParaRPr i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F2A8DA-4A4B-6F40-85FF-8AE6D69C7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A: Labia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8"/>
          <p:cNvSpPr txBox="1">
            <a:spLocks noGrp="1"/>
          </p:cNvSpPr>
          <p:nvPr>
            <p:ph type="body" idx="1"/>
          </p:nvPr>
        </p:nvSpPr>
        <p:spPr>
          <a:xfrm>
            <a:off x="568900" y="1970850"/>
            <a:ext cx="44478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73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</a:pPr>
            <a:r>
              <a:rPr lang="en-US" sz="2500"/>
              <a:t>The clitoris is a highly sensitive part that is made of tissue that can become erect during arousal </a:t>
            </a:r>
            <a:endParaRPr sz="2500"/>
          </a:p>
          <a:p>
            <a:pPr marL="457200" lvl="0" indent="-3873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</a:pPr>
            <a:r>
              <a:rPr lang="en-US" sz="2500"/>
              <a:t>The clitoris is very small on the outside but extends into the body along the side of the vagina</a:t>
            </a:r>
            <a:endParaRPr sz="2500"/>
          </a:p>
        </p:txBody>
      </p:sp>
      <p:pic>
        <p:nvPicPr>
          <p:cNvPr id="133" name="Google Shape;133;p8"/>
          <p:cNvPicPr preferRelativeResize="0"/>
          <p:nvPr/>
        </p:nvPicPr>
        <p:blipFill rotWithShape="1">
          <a:blip r:embed="rId3">
            <a:alphaModFix/>
          </a:blip>
          <a:srcRect l="9" r="19"/>
          <a:stretch/>
        </p:blipFill>
        <p:spPr>
          <a:xfrm>
            <a:off x="4872000" y="2309000"/>
            <a:ext cx="3814052" cy="270674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4" name="Google Shape;134;p8"/>
          <p:cNvCxnSpPr/>
          <p:nvPr/>
        </p:nvCxnSpPr>
        <p:spPr>
          <a:xfrm rot="10800000" flipH="1">
            <a:off x="6692100" y="2019969"/>
            <a:ext cx="934200" cy="9723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5" name="Google Shape;135;p8"/>
          <p:cNvSpPr/>
          <p:nvPr/>
        </p:nvSpPr>
        <p:spPr>
          <a:xfrm>
            <a:off x="6692100" y="1691950"/>
            <a:ext cx="16020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8"/>
          <p:cNvSpPr txBox="1"/>
          <p:nvPr/>
        </p:nvSpPr>
        <p:spPr>
          <a:xfrm>
            <a:off x="6764700" y="1629900"/>
            <a:ext cx="14568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CLITORISS</a:t>
            </a: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15;p6">
            <a:extLst>
              <a:ext uri="{FF2B5EF4-FFF2-40B4-BE49-F238E27FC236}">
                <a16:creationId xmlns:a16="http://schemas.microsoft.com/office/drawing/2014/main" id="{CB9C443B-4A99-F051-E3F8-4D8390140459}"/>
              </a:ext>
            </a:extLst>
          </p:cNvPr>
          <p:cNvSpPr txBox="1"/>
          <p:nvPr/>
        </p:nvSpPr>
        <p:spPr>
          <a:xfrm>
            <a:off x="2063286" y="6301726"/>
            <a:ext cx="501742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>
                <a:latin typeface="Arial"/>
                <a:ea typeface="Arial"/>
                <a:cs typeface="Arial"/>
                <a:sym typeface="Arial"/>
              </a:rPr>
              <a:t>Adapted from San Francisco Unified School District’s Be Real. Be Ready curriculum</a:t>
            </a:r>
            <a:endParaRPr i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3F6678F-FD77-FF12-0BFF-DFADB0D94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A: Clitoris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9"/>
          <p:cNvSpPr txBox="1">
            <a:spLocks noGrp="1"/>
          </p:cNvSpPr>
          <p:nvPr>
            <p:ph type="body" idx="1"/>
          </p:nvPr>
        </p:nvSpPr>
        <p:spPr>
          <a:xfrm>
            <a:off x="4261675" y="2104300"/>
            <a:ext cx="4465500" cy="43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The opening to the vagina is right under the urethra and leads to the vaginal canal. Allows things to go in and out for sexual &amp; reproductive purposes</a:t>
            </a:r>
            <a:endParaRPr sz="2400"/>
          </a:p>
          <a:p>
            <a:pPr marL="45720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Urethra is where urine comes out, connects bladder to outside the body</a:t>
            </a:r>
            <a:endParaRPr sz="2400"/>
          </a:p>
          <a:p>
            <a:pPr marL="45720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800"/>
              <a:buNone/>
            </a:pPr>
            <a:endParaRPr sz="2400"/>
          </a:p>
        </p:txBody>
      </p:sp>
      <p:pic>
        <p:nvPicPr>
          <p:cNvPr id="144" name="Google Shape;144;p9"/>
          <p:cNvPicPr preferRelativeResize="0"/>
          <p:nvPr/>
        </p:nvPicPr>
        <p:blipFill rotWithShape="1">
          <a:blip r:embed="rId3">
            <a:alphaModFix/>
          </a:blip>
          <a:srcRect l="9" r="19"/>
          <a:stretch/>
        </p:blipFill>
        <p:spPr>
          <a:xfrm>
            <a:off x="599975" y="2526225"/>
            <a:ext cx="3814052" cy="270674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5" name="Google Shape;145;p9"/>
          <p:cNvCxnSpPr/>
          <p:nvPr/>
        </p:nvCxnSpPr>
        <p:spPr>
          <a:xfrm rot="10800000">
            <a:off x="2068750" y="2089475"/>
            <a:ext cx="341400" cy="12723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6" name="Google Shape;146;p9"/>
          <p:cNvSpPr/>
          <p:nvPr/>
        </p:nvSpPr>
        <p:spPr>
          <a:xfrm>
            <a:off x="1375750" y="1723000"/>
            <a:ext cx="16758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9"/>
          <p:cNvSpPr txBox="1"/>
          <p:nvPr/>
        </p:nvSpPr>
        <p:spPr>
          <a:xfrm>
            <a:off x="1469600" y="1678600"/>
            <a:ext cx="15819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URETHRA</a:t>
            </a: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8" name="Google Shape;148;p9"/>
          <p:cNvCxnSpPr/>
          <p:nvPr/>
        </p:nvCxnSpPr>
        <p:spPr>
          <a:xfrm rot="10800000">
            <a:off x="2470775" y="3566000"/>
            <a:ext cx="891000" cy="3957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9" name="Google Shape;149;p9"/>
          <p:cNvCxnSpPr/>
          <p:nvPr/>
        </p:nvCxnSpPr>
        <p:spPr>
          <a:xfrm rot="10800000">
            <a:off x="2420075" y="4463050"/>
            <a:ext cx="341400" cy="1272300"/>
          </a:xfrm>
          <a:prstGeom prst="straightConnector1">
            <a:avLst/>
          </a:prstGeom>
          <a:noFill/>
          <a:ln w="28575" cap="flat" cmpd="sng">
            <a:solidFill>
              <a:srgbClr val="F73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0" name="Google Shape;150;p9"/>
          <p:cNvSpPr/>
          <p:nvPr/>
        </p:nvSpPr>
        <p:spPr>
          <a:xfrm>
            <a:off x="2144950" y="5617100"/>
            <a:ext cx="11688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9"/>
          <p:cNvSpPr txBox="1"/>
          <p:nvPr/>
        </p:nvSpPr>
        <p:spPr>
          <a:xfrm>
            <a:off x="2266000" y="5572700"/>
            <a:ext cx="10623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ANUS</a:t>
            </a: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9"/>
          <p:cNvSpPr/>
          <p:nvPr/>
        </p:nvSpPr>
        <p:spPr>
          <a:xfrm>
            <a:off x="2729150" y="3951763"/>
            <a:ext cx="1456800" cy="392700"/>
          </a:xfrm>
          <a:prstGeom prst="parallelogram">
            <a:avLst>
              <a:gd name="adj" fmla="val 25000"/>
            </a:avLst>
          </a:prstGeom>
          <a:solidFill>
            <a:srgbClr val="F7308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9"/>
          <p:cNvSpPr txBox="1"/>
          <p:nvPr/>
        </p:nvSpPr>
        <p:spPr>
          <a:xfrm>
            <a:off x="2896100" y="3907375"/>
            <a:ext cx="13662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VAGINA</a:t>
            </a: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15;p6">
            <a:extLst>
              <a:ext uri="{FF2B5EF4-FFF2-40B4-BE49-F238E27FC236}">
                <a16:creationId xmlns:a16="http://schemas.microsoft.com/office/drawing/2014/main" id="{92CF99B9-057D-2544-4FDC-77023EA0B33B}"/>
              </a:ext>
            </a:extLst>
          </p:cNvPr>
          <p:cNvSpPr txBox="1"/>
          <p:nvPr/>
        </p:nvSpPr>
        <p:spPr>
          <a:xfrm>
            <a:off x="2063286" y="6301726"/>
            <a:ext cx="501742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>
                <a:latin typeface="Arial"/>
                <a:ea typeface="Arial"/>
                <a:cs typeface="Arial"/>
                <a:sym typeface="Arial"/>
              </a:rPr>
              <a:t>Adapted from San Francisco Unified School District’s Be Real. Be Ready curriculum</a:t>
            </a:r>
            <a:endParaRPr i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5FBABBC-5C8E-CE8F-701E-A75AE6191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 A: Vagina, Urethra &amp; Anus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413</TotalTime>
  <Words>909</Words>
  <Application>Microsoft Macintosh PowerPoint</Application>
  <PresentationFormat>On-screen Show (4:3)</PresentationFormat>
  <Paragraphs>117</Paragraphs>
  <Slides>24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Courier New</vt:lpstr>
      <vt:lpstr>Galano Grotesque Alt Bold</vt:lpstr>
      <vt:lpstr>Roboto Slab Regular</vt:lpstr>
      <vt:lpstr>Advocates Powerpoint Standard size</vt:lpstr>
      <vt:lpstr>Sexual Systems I: Parts</vt:lpstr>
      <vt:lpstr>Sex Assigned at Birth</vt:lpstr>
      <vt:lpstr>Path A</vt:lpstr>
      <vt:lpstr>Variation - Intersex</vt:lpstr>
      <vt:lpstr>Path A: Outside Parts</vt:lpstr>
      <vt:lpstr>Path A: Vulva</vt:lpstr>
      <vt:lpstr>Path A: Labia</vt:lpstr>
      <vt:lpstr>Path A: Clitoris</vt:lpstr>
      <vt:lpstr>Path A: Vagina, Urethra &amp; Anus</vt:lpstr>
      <vt:lpstr>Path A: Inside Parts</vt:lpstr>
      <vt:lpstr>Path A: Uterus</vt:lpstr>
      <vt:lpstr>Path A: Ovary</vt:lpstr>
      <vt:lpstr>Path A: Fallopian Tubes</vt:lpstr>
      <vt:lpstr>Path A: Vagina</vt:lpstr>
      <vt:lpstr>Path B: Outside &amp; Inside Parts</vt:lpstr>
      <vt:lpstr>Path B: Penis</vt:lpstr>
      <vt:lpstr>Path B: Foreskin</vt:lpstr>
      <vt:lpstr>What is circumcision?</vt:lpstr>
      <vt:lpstr>Path B: Testicle &amp; Scrotum</vt:lpstr>
      <vt:lpstr>Path B: Epididymis</vt:lpstr>
      <vt:lpstr>Path B: Vas Deferens</vt:lpstr>
      <vt:lpstr>Path B: Seminal Vesicle</vt:lpstr>
      <vt:lpstr>Path B: Prostate Gland</vt:lpstr>
      <vt:lpstr>Path B: Urethra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  Understanding Gender Identity and Sexual Orientation</dc:title>
  <dc:creator>Ashley Benson</dc:creator>
  <cp:lastModifiedBy>Ashley Benson</cp:lastModifiedBy>
  <cp:revision>26</cp:revision>
  <dcterms:created xsi:type="dcterms:W3CDTF">2023-07-17T04:48:30Z</dcterms:created>
  <dcterms:modified xsi:type="dcterms:W3CDTF">2023-07-18T01:22:42Z</dcterms:modified>
</cp:coreProperties>
</file>