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9"/>
  </p:notesMasterIdLst>
  <p:sldIdLst>
    <p:sldId id="262" r:id="rId2"/>
    <p:sldId id="257" r:id="rId3"/>
    <p:sldId id="258" r:id="rId4"/>
    <p:sldId id="259" r:id="rId5"/>
    <p:sldId id="260" r:id="rId6"/>
    <p:sldId id="261" r:id="rId7"/>
    <p:sldId id="263"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99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130"/>
    <p:restoredTop sz="96110"/>
  </p:normalViewPr>
  <p:slideViewPr>
    <p:cSldViewPr snapToGrid="0" snapToObjects="1">
      <p:cViewPr varScale="1">
        <p:scale>
          <a:sx n="128" d="100"/>
          <a:sy n="128" d="100"/>
        </p:scale>
        <p:origin x="184" y="2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9" d="100"/>
          <a:sy n="109" d="100"/>
        </p:scale>
        <p:origin x="-430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B1680D-EF21-EC47-882F-12D95807B6D1}" type="datetimeFigureOut">
              <a:rPr lang="en-US" smtClean="0"/>
              <a:t>7/17/23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297982-EEBC-0649-8C69-AE24E95118F2}" type="slidenum">
              <a:rPr lang="en-US" smtClean="0"/>
              <a:t>‹#›</a:t>
            </a:fld>
            <a:endParaRPr lang="en-US"/>
          </a:p>
        </p:txBody>
      </p:sp>
    </p:spTree>
    <p:extLst>
      <p:ext uri="{BB962C8B-B14F-4D97-AF65-F5344CB8AC3E}">
        <p14:creationId xmlns:p14="http://schemas.microsoft.com/office/powerpoint/2010/main" val="314173405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What is the issue that you and your group want to focus on. Is there a specific area where you feel a new policy or a change would benefit others and specifically those who may always be forgotten. For example, if there are a lack of wheelchair ramps at your local community center that would be an issue that doesn’t consider those who are not able to access the space without a ramp. </a:t>
            </a:r>
            <a:endParaRPr/>
          </a:p>
        </p:txBody>
      </p:sp>
      <p:sp>
        <p:nvSpPr>
          <p:cNvPr id="88" name="Google Shape;88;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Once you have identified the problem now you and your group will need to learn as much as you can on the issue. How prevalent is it? Has anyone in the past tried to address the problem and not been successful? How many people are impacted by this problem and what are their experiences and stories? How could fixing this problem improve the lives of others? What would it cost to fix this problem?</a:t>
            </a:r>
            <a:endParaRPr/>
          </a:p>
          <a:p>
            <a:pPr marL="0" lvl="0" indent="0" algn="l" rtl="0">
              <a:spcBef>
                <a:spcPts val="0"/>
              </a:spcBef>
              <a:spcAft>
                <a:spcPts val="0"/>
              </a:spcAft>
              <a:buNone/>
            </a:pPr>
            <a:endParaRPr/>
          </a:p>
          <a:p>
            <a:pPr marL="0" lvl="0" indent="0" algn="l" rtl="0">
              <a:spcBef>
                <a:spcPts val="0"/>
              </a:spcBef>
              <a:spcAft>
                <a:spcPts val="0"/>
              </a:spcAft>
              <a:buNone/>
            </a:pPr>
            <a:r>
              <a:rPr lang="en-US"/>
              <a:t>The goal is to become an expert in this issue so that you are prepared to communicate the issue and identify solutions in order to effectively advocate for change.</a:t>
            </a:r>
            <a:endParaRPr/>
          </a:p>
        </p:txBody>
      </p:sp>
      <p:sp>
        <p:nvSpPr>
          <p:cNvPr id="95" name="Google Shape;9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This is the point where you have done all your research and have identified a strong position on the issue. It is important to make sure that your solution to the problem allows for other people to get involved and work towards the solution. The more involvement you have from your audience the better so make sure to include space for others to be authentically engaged.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02" name="Google Shape;10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Problem: Explain the problem so that other’s understand the urgency and impact the issue makes on their lives and the lives of people they care about.</a:t>
            </a:r>
            <a:endParaRPr/>
          </a:p>
          <a:p>
            <a:pPr marL="0" lvl="0" indent="0" algn="l" rtl="0">
              <a:spcBef>
                <a:spcPts val="0"/>
              </a:spcBef>
              <a:spcAft>
                <a:spcPts val="0"/>
              </a:spcAft>
              <a:buNone/>
            </a:pPr>
            <a:r>
              <a:rPr lang="en-US"/>
              <a:t>Solution: Clearly communicate the solution to the problem and how it could make a positive change in the lives of others.</a:t>
            </a:r>
            <a:endParaRPr/>
          </a:p>
          <a:p>
            <a:pPr marL="0" lvl="0" indent="0" algn="l" rtl="0">
              <a:spcBef>
                <a:spcPts val="0"/>
              </a:spcBef>
              <a:spcAft>
                <a:spcPts val="0"/>
              </a:spcAft>
              <a:buNone/>
            </a:pPr>
            <a:r>
              <a:rPr lang="en-US"/>
              <a:t>Action: Involve your audience and give them a task so that they can jump in and help make the solution happen.</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09" name="Google Shape;10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 name="Google Shape;11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This step is important in that allows you and your group and team time to think on what went well, what would you do differently, how could you amplify the change or positive impact for other people. This stage could even lead to adjustments to your solution and revisiting the cycle to increase the impact of change. </a:t>
            </a:r>
            <a:endParaRPr/>
          </a:p>
        </p:txBody>
      </p:sp>
      <p:sp>
        <p:nvSpPr>
          <p:cNvPr id="119" name="Google Shape;119;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250195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56795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2306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33921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134784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1929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3"/>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33" y="1535113"/>
            <a:ext cx="4041775" cy="639763"/>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66151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4454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1752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165721"/>
            <a:ext cx="3008313" cy="1162051"/>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6"/>
            <a:ext cx="5111750" cy="5853113"/>
          </a:xfrm>
        </p:spPr>
        <p:txBody>
          <a:bodyPr/>
          <a:lstStyle>
            <a:lvl1pPr>
              <a:defRPr sz="26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8"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52763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42"/>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629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underline_yellow.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616200" y="1265239"/>
            <a:ext cx="3901440" cy="304800"/>
          </a:xfrm>
          <a:prstGeom prst="rect">
            <a:avLst/>
          </a:prstGeom>
        </p:spPr>
      </p:pic>
      <p:pic>
        <p:nvPicPr>
          <p:cNvPr id="13" name="Picture 12" descr="underline_pink.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234364" y="1265239"/>
            <a:ext cx="3221736" cy="304800"/>
          </a:xfrm>
          <a:prstGeom prst="rect">
            <a:avLst/>
          </a:prstGeom>
        </p:spPr>
      </p:pic>
      <p:pic>
        <p:nvPicPr>
          <p:cNvPr id="14" name="Picture 13" descr="underline_blue.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483141" y="1279463"/>
            <a:ext cx="6315456" cy="276352"/>
          </a:xfrm>
          <a:prstGeom prst="rect">
            <a:avLst/>
          </a:prstGeom>
        </p:spPr>
      </p:pic>
      <p:pic>
        <p:nvPicPr>
          <p:cNvPr id="15" name="Picture 14" descr="underline_yellow.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616200" y="1265239"/>
            <a:ext cx="3901440" cy="304800"/>
          </a:xfrm>
          <a:prstGeom prst="rect">
            <a:avLst/>
          </a:prstGeom>
        </p:spPr>
      </p:pic>
      <p:pic>
        <p:nvPicPr>
          <p:cNvPr id="16" name="Picture 15" descr="underline_pink.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6234364" y="1265239"/>
            <a:ext cx="3221736" cy="304800"/>
          </a:xfrm>
          <a:prstGeom prst="rect">
            <a:avLst/>
          </a:prstGeom>
        </p:spPr>
      </p:pic>
      <p:pic>
        <p:nvPicPr>
          <p:cNvPr id="17" name="Picture 16" descr="underline_blue.pn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3483141" y="1279463"/>
            <a:ext cx="6315456" cy="276352"/>
          </a:xfrm>
          <a:prstGeom prst="rect">
            <a:avLst/>
          </a:prstGeom>
        </p:spPr>
      </p:pic>
      <p:pic>
        <p:nvPicPr>
          <p:cNvPr id="4" name="Picture 3" descr="3Rs.eps"/>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457200" y="6199121"/>
            <a:ext cx="1286857" cy="578153"/>
          </a:xfrm>
          <a:prstGeom prst="rect">
            <a:avLst/>
          </a:prstGeom>
        </p:spPr>
      </p:pic>
      <p:pic>
        <p:nvPicPr>
          <p:cNvPr id="6" name="Picture 5" descr="AFY Logo.pdf"/>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067831" y="2522277"/>
            <a:ext cx="7876049" cy="4430277"/>
          </a:xfrm>
          <a:prstGeom prst="rect">
            <a:avLst/>
          </a:prstGeom>
        </p:spPr>
      </p:pic>
    </p:spTree>
    <p:extLst>
      <p:ext uri="{BB962C8B-B14F-4D97-AF65-F5344CB8AC3E}">
        <p14:creationId xmlns:p14="http://schemas.microsoft.com/office/powerpoint/2010/main" val="26438112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7200" rtl="0" eaLnBrk="1" latinLnBrk="0" hangingPunct="1">
        <a:spcBef>
          <a:spcPct val="0"/>
        </a:spcBef>
        <a:buNone/>
        <a:defRPr sz="4200" kern="1200">
          <a:solidFill>
            <a:schemeClr val="tx1"/>
          </a:solidFill>
          <a:latin typeface="Galano Grotesque Alt Bold"/>
          <a:ea typeface="+mj-ea"/>
          <a:cs typeface="Galano Grotesque Alt Bold"/>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Roboto Slab Regular"/>
          <a:ea typeface="+mn-ea"/>
          <a:cs typeface="Roboto Slab Regular"/>
        </a:defRPr>
      </a:lvl1pPr>
      <a:lvl2pPr marL="742950" indent="-285750" algn="l" defTabSz="457200" rtl="0" eaLnBrk="1" latinLnBrk="0" hangingPunct="1">
        <a:spcBef>
          <a:spcPct val="20000"/>
        </a:spcBef>
        <a:buFont typeface="Arial"/>
        <a:buChar char="–"/>
        <a:defRPr sz="2800" kern="1200">
          <a:solidFill>
            <a:schemeClr val="tx1"/>
          </a:solidFill>
          <a:latin typeface="Roboto Slab Regular"/>
          <a:ea typeface="+mn-ea"/>
          <a:cs typeface="Roboto Slab Regular"/>
        </a:defRPr>
      </a:lvl2pPr>
      <a:lvl3pPr marL="1143000" indent="-228600" algn="l" defTabSz="457200" rtl="0" eaLnBrk="1" latinLnBrk="0" hangingPunct="1">
        <a:spcBef>
          <a:spcPct val="20000"/>
        </a:spcBef>
        <a:buFont typeface="Arial"/>
        <a:buChar char="•"/>
        <a:defRPr sz="2400" kern="1200">
          <a:solidFill>
            <a:schemeClr val="tx1"/>
          </a:solidFill>
          <a:latin typeface="Roboto Slab Regular"/>
          <a:ea typeface="+mn-ea"/>
          <a:cs typeface="Roboto Slab Regular"/>
        </a:defRPr>
      </a:lvl3pPr>
      <a:lvl4pPr marL="1600200" indent="-228600" algn="l" defTabSz="457200" rtl="0" eaLnBrk="1" latinLnBrk="0" hangingPunct="1">
        <a:spcBef>
          <a:spcPct val="20000"/>
        </a:spcBef>
        <a:buFont typeface="Arial"/>
        <a:buChar char="–"/>
        <a:defRPr sz="2000" kern="1200">
          <a:solidFill>
            <a:schemeClr val="tx1"/>
          </a:solidFill>
          <a:latin typeface="Roboto Slab Regular"/>
          <a:ea typeface="+mn-ea"/>
          <a:cs typeface="Roboto Slab Regular"/>
        </a:defRPr>
      </a:lvl4pPr>
      <a:lvl5pPr marL="2057400" indent="-228600" algn="l" defTabSz="457200" rtl="0" eaLnBrk="1" latinLnBrk="0" hangingPunct="1">
        <a:spcBef>
          <a:spcPct val="20000"/>
        </a:spcBef>
        <a:buFont typeface="Arial"/>
        <a:buChar char="»"/>
        <a:defRPr sz="2000" kern="1200">
          <a:solidFill>
            <a:schemeClr val="tx1"/>
          </a:solidFill>
          <a:latin typeface="Roboto Slab Regular"/>
          <a:ea typeface="+mn-ea"/>
          <a:cs typeface="Roboto Slab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b="1" dirty="0">
                <a:latin typeface="Arial" panose="020B0604020202020204" pitchFamily="34" charset="0"/>
                <a:cs typeface="Arial" panose="020B0604020202020204" pitchFamily="34" charset="0"/>
              </a:rPr>
              <a:t>Advocate Graduate</a:t>
            </a:r>
          </a:p>
        </p:txBody>
      </p:sp>
      <p:sp>
        <p:nvSpPr>
          <p:cNvPr id="2" name="Subtitle 1"/>
          <p:cNvSpPr>
            <a:spLocks noGrp="1"/>
          </p:cNvSpPr>
          <p:nvPr>
            <p:ph type="subTitle" idx="1"/>
          </p:nvPr>
        </p:nvSpPr>
        <p:spPr>
          <a:xfrm>
            <a:off x="1447800" y="3428999"/>
            <a:ext cx="6400800" cy="1192697"/>
          </a:xfrm>
        </p:spPr>
        <p:txBody>
          <a:bodyPr>
            <a:normAutofit fontScale="92500" lnSpcReduction="20000"/>
          </a:bodyPr>
          <a:lstStyle/>
          <a:p>
            <a:r>
              <a:rPr lang="en-US" sz="4500" dirty="0"/>
              <a:t>High School Supplemental Lesson</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742944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4" name="Google Shape;84;p2"/>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rmAutofit/>
          </a:bodyPr>
          <a:lstStyle/>
          <a:p>
            <a:pPr marL="514350" lvl="0" indent="-476091" algn="l" rtl="0">
              <a:lnSpc>
                <a:spcPct val="140000"/>
              </a:lnSpc>
              <a:spcBef>
                <a:spcPts val="0"/>
              </a:spcBef>
              <a:spcAft>
                <a:spcPts val="0"/>
              </a:spcAft>
              <a:buClr>
                <a:srgbClr val="1B75BB"/>
              </a:buClr>
              <a:buSzPts val="2198"/>
              <a:buAutoNum type="arabicPeriod"/>
            </a:pPr>
            <a:r>
              <a:rPr lang="en-US" sz="2567"/>
              <a:t>Define the issue</a:t>
            </a:r>
            <a:endParaRPr sz="2567"/>
          </a:p>
          <a:p>
            <a:pPr marL="514350" lvl="0" indent="-476091" algn="l" rtl="0">
              <a:lnSpc>
                <a:spcPct val="140000"/>
              </a:lnSpc>
              <a:spcBef>
                <a:spcPts val="1000"/>
              </a:spcBef>
              <a:spcAft>
                <a:spcPts val="0"/>
              </a:spcAft>
              <a:buClr>
                <a:srgbClr val="1B75BB"/>
              </a:buClr>
              <a:buSzPts val="2198"/>
              <a:buAutoNum type="arabicPeriod"/>
            </a:pPr>
            <a:r>
              <a:rPr lang="en-US" sz="2567"/>
              <a:t>Investigate/Research/Learn everything you can</a:t>
            </a:r>
            <a:endParaRPr sz="2567"/>
          </a:p>
          <a:p>
            <a:pPr marL="514350" lvl="0" indent="-476091" algn="l" rtl="0">
              <a:lnSpc>
                <a:spcPct val="140000"/>
              </a:lnSpc>
              <a:spcBef>
                <a:spcPts val="1000"/>
              </a:spcBef>
              <a:spcAft>
                <a:spcPts val="0"/>
              </a:spcAft>
              <a:buClr>
                <a:srgbClr val="1B75BB"/>
              </a:buClr>
              <a:buSzPts val="2198"/>
              <a:buAutoNum type="arabicPeriod"/>
            </a:pPr>
            <a:r>
              <a:rPr lang="en-US" sz="2567"/>
              <a:t>Develop your platform</a:t>
            </a:r>
            <a:endParaRPr sz="2567"/>
          </a:p>
          <a:p>
            <a:pPr marL="514350" lvl="0" indent="-476091" algn="l" rtl="0">
              <a:lnSpc>
                <a:spcPct val="140000"/>
              </a:lnSpc>
              <a:spcBef>
                <a:spcPts val="1000"/>
              </a:spcBef>
              <a:spcAft>
                <a:spcPts val="0"/>
              </a:spcAft>
              <a:buClr>
                <a:srgbClr val="1B75BB"/>
              </a:buClr>
              <a:buSzPts val="2198"/>
              <a:buAutoNum type="arabicPeriod"/>
            </a:pPr>
            <a:r>
              <a:rPr lang="en-US" sz="2567"/>
              <a:t>Take Action and Educate</a:t>
            </a:r>
            <a:endParaRPr sz="2567"/>
          </a:p>
          <a:p>
            <a:pPr marL="514350" lvl="0" indent="-476091" algn="l" rtl="0">
              <a:lnSpc>
                <a:spcPct val="140000"/>
              </a:lnSpc>
              <a:spcBef>
                <a:spcPts val="1000"/>
              </a:spcBef>
              <a:spcAft>
                <a:spcPts val="0"/>
              </a:spcAft>
              <a:buClr>
                <a:srgbClr val="1B75BB"/>
              </a:buClr>
              <a:buSzPts val="2198"/>
              <a:buAutoNum type="arabicPeriod"/>
            </a:pPr>
            <a:r>
              <a:rPr lang="en-US" sz="2567"/>
              <a:t>Review and Reflect</a:t>
            </a:r>
            <a:endParaRPr sz="2567"/>
          </a:p>
        </p:txBody>
      </p:sp>
      <p:sp>
        <p:nvSpPr>
          <p:cNvPr id="3" name="Title 2">
            <a:extLst>
              <a:ext uri="{FF2B5EF4-FFF2-40B4-BE49-F238E27FC236}">
                <a16:creationId xmlns:a16="http://schemas.microsoft.com/office/drawing/2014/main" id="{92977700-0840-CED7-A389-18C8B491EBC4}"/>
              </a:ext>
            </a:extLst>
          </p:cNvPr>
          <p:cNvSpPr>
            <a:spLocks noGrp="1"/>
          </p:cNvSpPr>
          <p:nvPr>
            <p:ph type="title"/>
          </p:nvPr>
        </p:nvSpPr>
        <p:spPr/>
        <p:txBody>
          <a:bodyPr/>
          <a:lstStyle/>
          <a:p>
            <a:r>
              <a:rPr lang="en-US" b="1" dirty="0"/>
              <a:t>Advocacy – How to do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1" name="Google Shape;91;p3"/>
          <p:cNvPicPr preferRelativeResize="0"/>
          <p:nvPr/>
        </p:nvPicPr>
        <p:blipFill>
          <a:blip r:embed="rId3">
            <a:alphaModFix/>
          </a:blip>
          <a:stretch>
            <a:fillRect/>
          </a:stretch>
        </p:blipFill>
        <p:spPr>
          <a:xfrm>
            <a:off x="2476263" y="1618300"/>
            <a:ext cx="4191475" cy="4310774"/>
          </a:xfrm>
          <a:prstGeom prst="rect">
            <a:avLst/>
          </a:prstGeom>
          <a:noFill/>
          <a:ln>
            <a:noFill/>
          </a:ln>
        </p:spPr>
      </p:pic>
      <p:sp>
        <p:nvSpPr>
          <p:cNvPr id="3" name="Title 2">
            <a:extLst>
              <a:ext uri="{FF2B5EF4-FFF2-40B4-BE49-F238E27FC236}">
                <a16:creationId xmlns:a16="http://schemas.microsoft.com/office/drawing/2014/main" id="{4941069A-12FC-3DD8-6FC0-EEDE97DCD6F0}"/>
              </a:ext>
            </a:extLst>
          </p:cNvPr>
          <p:cNvSpPr>
            <a:spLocks noGrp="1"/>
          </p:cNvSpPr>
          <p:nvPr>
            <p:ph type="title"/>
          </p:nvPr>
        </p:nvSpPr>
        <p:spPr/>
        <p:txBody>
          <a:bodyPr/>
          <a:lstStyle/>
          <a:p>
            <a:r>
              <a:rPr lang="en-US" b="1" dirty="0"/>
              <a:t>Define the Issue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98" name="Google Shape;98;p4"/>
          <p:cNvPicPr preferRelativeResize="0"/>
          <p:nvPr/>
        </p:nvPicPr>
        <p:blipFill>
          <a:blip r:embed="rId3">
            <a:alphaModFix/>
          </a:blip>
          <a:stretch>
            <a:fillRect/>
          </a:stretch>
        </p:blipFill>
        <p:spPr>
          <a:xfrm>
            <a:off x="2835950" y="1619075"/>
            <a:ext cx="3875450" cy="4287051"/>
          </a:xfrm>
          <a:prstGeom prst="rect">
            <a:avLst/>
          </a:prstGeom>
          <a:noFill/>
          <a:ln>
            <a:noFill/>
          </a:ln>
        </p:spPr>
      </p:pic>
      <p:sp>
        <p:nvSpPr>
          <p:cNvPr id="3" name="Title 2">
            <a:extLst>
              <a:ext uri="{FF2B5EF4-FFF2-40B4-BE49-F238E27FC236}">
                <a16:creationId xmlns:a16="http://schemas.microsoft.com/office/drawing/2014/main" id="{B66C835D-5EEF-94F1-2A30-46989F72E8A9}"/>
              </a:ext>
            </a:extLst>
          </p:cNvPr>
          <p:cNvSpPr>
            <a:spLocks noGrp="1"/>
          </p:cNvSpPr>
          <p:nvPr>
            <p:ph type="title"/>
          </p:nvPr>
        </p:nvSpPr>
        <p:spPr>
          <a:xfrm>
            <a:off x="457200" y="165308"/>
            <a:ext cx="8229600" cy="1143000"/>
          </a:xfrm>
        </p:spPr>
        <p:txBody>
          <a:bodyPr>
            <a:normAutofit fontScale="90000"/>
          </a:bodyPr>
          <a:lstStyle/>
          <a:p>
            <a:r>
              <a:rPr lang="en-US" b="1" dirty="0"/>
              <a:t>Investigate/ Research/ Learn all that you can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105" name="Google Shape;105;p5"/>
          <p:cNvPicPr preferRelativeResize="0"/>
          <p:nvPr/>
        </p:nvPicPr>
        <p:blipFill>
          <a:blip r:embed="rId3">
            <a:alphaModFix/>
          </a:blip>
          <a:stretch>
            <a:fillRect/>
          </a:stretch>
        </p:blipFill>
        <p:spPr>
          <a:xfrm>
            <a:off x="2377225" y="1664175"/>
            <a:ext cx="4566274" cy="4517175"/>
          </a:xfrm>
          <a:prstGeom prst="rect">
            <a:avLst/>
          </a:prstGeom>
          <a:noFill/>
          <a:ln>
            <a:noFill/>
          </a:ln>
        </p:spPr>
      </p:pic>
      <p:sp>
        <p:nvSpPr>
          <p:cNvPr id="3" name="Title 2">
            <a:extLst>
              <a:ext uri="{FF2B5EF4-FFF2-40B4-BE49-F238E27FC236}">
                <a16:creationId xmlns:a16="http://schemas.microsoft.com/office/drawing/2014/main" id="{CAB24542-E68E-87C1-F30C-DA493489DD2D}"/>
              </a:ext>
            </a:extLst>
          </p:cNvPr>
          <p:cNvSpPr>
            <a:spLocks noGrp="1"/>
          </p:cNvSpPr>
          <p:nvPr>
            <p:ph type="title"/>
          </p:nvPr>
        </p:nvSpPr>
        <p:spPr/>
        <p:txBody>
          <a:bodyPr/>
          <a:lstStyle/>
          <a:p>
            <a:r>
              <a:rPr lang="en-US" b="1" dirty="0"/>
              <a:t>Develop Your Platform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2" name="Google Shape;112;p6"/>
          <p:cNvSpPr txBox="1">
            <a:spLocks noGrp="1"/>
          </p:cNvSpPr>
          <p:nvPr>
            <p:ph type="body" idx="1"/>
          </p:nvPr>
        </p:nvSpPr>
        <p:spPr>
          <a:xfrm>
            <a:off x="628650" y="2156638"/>
            <a:ext cx="7886700" cy="757200"/>
          </a:xfrm>
          <a:prstGeom prst="rect">
            <a:avLst/>
          </a:prstGeom>
          <a:noFill/>
          <a:ln>
            <a:noFill/>
          </a:ln>
        </p:spPr>
        <p:txBody>
          <a:bodyPr spcFirstLastPara="1" wrap="square" lIns="91425" tIns="45700" rIns="91425" bIns="45700" anchor="t" anchorCtr="0">
            <a:spAutoFit/>
          </a:bodyPr>
          <a:lstStyle/>
          <a:p>
            <a:pPr marL="0" lvl="0" indent="0" algn="ctr" rtl="0">
              <a:lnSpc>
                <a:spcPct val="90000"/>
              </a:lnSpc>
              <a:spcBef>
                <a:spcPts val="0"/>
              </a:spcBef>
              <a:spcAft>
                <a:spcPts val="0"/>
              </a:spcAft>
              <a:buClr>
                <a:schemeClr val="accent1"/>
              </a:buClr>
              <a:buSzPts val="4800"/>
              <a:buNone/>
            </a:pPr>
            <a:r>
              <a:rPr lang="en-US" sz="4800" b="1" dirty="0">
                <a:solidFill>
                  <a:schemeClr val="lt1"/>
                </a:solidFill>
                <a:highlight>
                  <a:srgbClr val="F73080"/>
                </a:highlight>
                <a:latin typeface="Roboto Slab" pitchFamily="2" charset="0"/>
                <a:ea typeface="Roboto Slab" pitchFamily="2" charset="0"/>
              </a:rPr>
              <a:t>Problem</a:t>
            </a:r>
            <a:endParaRPr dirty="0">
              <a:solidFill>
                <a:schemeClr val="lt1"/>
              </a:solidFill>
              <a:highlight>
                <a:srgbClr val="F73080"/>
              </a:highlight>
              <a:latin typeface="Roboto Slab" pitchFamily="2" charset="0"/>
              <a:ea typeface="Roboto Slab" pitchFamily="2" charset="0"/>
            </a:endParaRPr>
          </a:p>
        </p:txBody>
      </p:sp>
      <p:sp>
        <p:nvSpPr>
          <p:cNvPr id="113" name="Google Shape;113;p6"/>
          <p:cNvSpPr/>
          <p:nvPr/>
        </p:nvSpPr>
        <p:spPr>
          <a:xfrm>
            <a:off x="2689624" y="3385900"/>
            <a:ext cx="3764700" cy="83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b="1" i="0" u="none" strike="noStrike" cap="none" dirty="0">
                <a:solidFill>
                  <a:schemeClr val="lt1"/>
                </a:solidFill>
                <a:highlight>
                  <a:srgbClr val="FCCC36"/>
                </a:highlight>
                <a:latin typeface="Roboto Slab" pitchFamily="2" charset="0"/>
                <a:ea typeface="Roboto Slab" pitchFamily="2" charset="0"/>
              </a:rPr>
              <a:t>Solution</a:t>
            </a:r>
            <a:r>
              <a:rPr lang="en-US" sz="4800" b="1" i="0" u="none" strike="noStrike" cap="none" dirty="0">
                <a:solidFill>
                  <a:schemeClr val="accent1"/>
                </a:solidFill>
                <a:latin typeface="Roboto Slab" pitchFamily="2" charset="0"/>
                <a:ea typeface="Roboto Slab" pitchFamily="2" charset="0"/>
              </a:rPr>
              <a:t> </a:t>
            </a:r>
            <a:endParaRPr b="1" dirty="0">
              <a:latin typeface="Roboto Slab" pitchFamily="2" charset="0"/>
              <a:ea typeface="Roboto Slab" pitchFamily="2" charset="0"/>
            </a:endParaRPr>
          </a:p>
        </p:txBody>
      </p:sp>
      <p:sp>
        <p:nvSpPr>
          <p:cNvPr id="114" name="Google Shape;114;p6"/>
          <p:cNvSpPr/>
          <p:nvPr/>
        </p:nvSpPr>
        <p:spPr>
          <a:xfrm>
            <a:off x="3297427" y="4893274"/>
            <a:ext cx="2549100" cy="83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b="1" i="0" u="none" strike="noStrike" cap="none" dirty="0">
                <a:solidFill>
                  <a:schemeClr val="lt1"/>
                </a:solidFill>
                <a:highlight>
                  <a:srgbClr val="3099FF"/>
                </a:highlight>
                <a:latin typeface="Roboto Slab" pitchFamily="2" charset="0"/>
                <a:ea typeface="Roboto Slab" pitchFamily="2" charset="0"/>
              </a:rPr>
              <a:t>Action</a:t>
            </a:r>
            <a:endParaRPr b="1" dirty="0">
              <a:solidFill>
                <a:schemeClr val="lt1"/>
              </a:solidFill>
              <a:highlight>
                <a:srgbClr val="3099FF"/>
              </a:highlight>
              <a:latin typeface="Roboto Slab" pitchFamily="2" charset="0"/>
              <a:ea typeface="Roboto Slab" pitchFamily="2" charset="0"/>
            </a:endParaRPr>
          </a:p>
        </p:txBody>
      </p:sp>
      <p:sp>
        <p:nvSpPr>
          <p:cNvPr id="115" name="Google Shape;115;p6"/>
          <p:cNvSpPr txBox="1"/>
          <p:nvPr/>
        </p:nvSpPr>
        <p:spPr>
          <a:xfrm>
            <a:off x="2101366" y="6400648"/>
            <a:ext cx="4941215"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1" u="none" strike="noStrike" cap="none" dirty="0">
                <a:solidFill>
                  <a:schemeClr val="dk1"/>
                </a:solidFill>
                <a:latin typeface="Calibri"/>
                <a:ea typeface="Calibri"/>
                <a:cs typeface="Calibri"/>
                <a:sym typeface="Calibri"/>
              </a:rPr>
              <a:t>Source: Advocates for Youth Media Guide 2020</a:t>
            </a:r>
            <a:endParaRPr i="1" dirty="0"/>
          </a:p>
        </p:txBody>
      </p:sp>
      <p:sp>
        <p:nvSpPr>
          <p:cNvPr id="3" name="Title 2">
            <a:extLst>
              <a:ext uri="{FF2B5EF4-FFF2-40B4-BE49-F238E27FC236}">
                <a16:creationId xmlns:a16="http://schemas.microsoft.com/office/drawing/2014/main" id="{D94BB5CC-8845-13EB-2F0D-9E63CDAE4A90}"/>
              </a:ext>
            </a:extLst>
          </p:cNvPr>
          <p:cNvSpPr>
            <a:spLocks noGrp="1"/>
          </p:cNvSpPr>
          <p:nvPr>
            <p:ph type="title"/>
          </p:nvPr>
        </p:nvSpPr>
        <p:spPr/>
        <p:txBody>
          <a:bodyPr/>
          <a:lstStyle/>
          <a:p>
            <a:r>
              <a:rPr lang="en-US" b="1" dirty="0"/>
              <a:t>Take Action and Educate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122" name="Google Shape;122;p7"/>
          <p:cNvPicPr preferRelativeResize="0"/>
          <p:nvPr/>
        </p:nvPicPr>
        <p:blipFill>
          <a:blip r:embed="rId3">
            <a:alphaModFix/>
          </a:blip>
          <a:stretch>
            <a:fillRect/>
          </a:stretch>
        </p:blipFill>
        <p:spPr>
          <a:xfrm>
            <a:off x="519638" y="1629725"/>
            <a:ext cx="8104724" cy="3789225"/>
          </a:xfrm>
          <a:prstGeom prst="rect">
            <a:avLst/>
          </a:prstGeom>
          <a:noFill/>
          <a:ln>
            <a:noFill/>
          </a:ln>
        </p:spPr>
      </p:pic>
      <p:sp>
        <p:nvSpPr>
          <p:cNvPr id="3" name="Title 2">
            <a:extLst>
              <a:ext uri="{FF2B5EF4-FFF2-40B4-BE49-F238E27FC236}">
                <a16:creationId xmlns:a16="http://schemas.microsoft.com/office/drawing/2014/main" id="{0805FECC-E7BA-AA97-4BCC-539C4AA515F3}"/>
              </a:ext>
            </a:extLst>
          </p:cNvPr>
          <p:cNvSpPr>
            <a:spLocks noGrp="1"/>
          </p:cNvSpPr>
          <p:nvPr>
            <p:ph type="title"/>
          </p:nvPr>
        </p:nvSpPr>
        <p:spPr/>
        <p:txBody>
          <a:bodyPr/>
          <a:lstStyle/>
          <a:p>
            <a:r>
              <a:rPr lang="en-US" b="1" dirty="0"/>
              <a:t>Review &amp; Reflect</a:t>
            </a:r>
          </a:p>
        </p:txBody>
      </p:sp>
    </p:spTree>
  </p:cSld>
  <p:clrMapOvr>
    <a:masterClrMapping/>
  </p:clrMapOvr>
</p:sld>
</file>

<file path=ppt/theme/theme1.xml><?xml version="1.0" encoding="utf-8"?>
<a:theme xmlns:a="http://schemas.openxmlformats.org/drawingml/2006/main" name="Advocates Powerpoint Standard size">
  <a:themeElements>
    <a:clrScheme name="AFY Theme">
      <a:dk1>
        <a:srgbClr val="0C4294"/>
      </a:dk1>
      <a:lt1>
        <a:srgbClr val="EFEEEE"/>
      </a:lt1>
      <a:dk2>
        <a:srgbClr val="0C4294"/>
      </a:dk2>
      <a:lt2>
        <a:srgbClr val="EFEEEE"/>
      </a:lt2>
      <a:accent1>
        <a:srgbClr val="437BC1"/>
      </a:accent1>
      <a:accent2>
        <a:srgbClr val="FCC32B"/>
      </a:accent2>
      <a:accent3>
        <a:srgbClr val="E6196C"/>
      </a:accent3>
      <a:accent4>
        <a:srgbClr val="EA4323"/>
      </a:accent4>
      <a:accent5>
        <a:srgbClr val="5CBD9E"/>
      </a:accent5>
      <a:accent6>
        <a:srgbClr val="F4841F"/>
      </a:accent6>
      <a:hlink>
        <a:srgbClr val="E6196C"/>
      </a:hlink>
      <a:folHlink>
        <a:srgbClr val="63318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4A7AC57C-2583-B24F-8687-0382EDD08E0D}" vid="{3C9CAFF6-BAF4-E54D-96AC-8503F7B404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Advocates Powerpoint Standard size</Template>
  <TotalTime>393</TotalTime>
  <Words>463</Words>
  <Application>Microsoft Macintosh PowerPoint</Application>
  <PresentationFormat>On-screen Show (4:3)</PresentationFormat>
  <Paragraphs>33</Paragraphs>
  <Slides>7</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Galano Grotesque Alt Bold</vt:lpstr>
      <vt:lpstr>Roboto Slab</vt:lpstr>
      <vt:lpstr>Roboto Slab Regular</vt:lpstr>
      <vt:lpstr>Advocates Powerpoint Standard size</vt:lpstr>
      <vt:lpstr>Advocate Graduate</vt:lpstr>
      <vt:lpstr>Advocacy – How to do it?</vt:lpstr>
      <vt:lpstr>Define the Issue</vt:lpstr>
      <vt:lpstr>Investigate/ Research/ Learn all that you can</vt:lpstr>
      <vt:lpstr>Develop Your Platform</vt:lpstr>
      <vt:lpstr>Take Action and Educate</vt:lpstr>
      <vt:lpstr>Review &amp; Reflect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Am I?  Understanding Gender Identity and Sexual Orientation</dc:title>
  <dc:creator>Ashley Benson</dc:creator>
  <cp:lastModifiedBy>Ashley Benson</cp:lastModifiedBy>
  <cp:revision>21</cp:revision>
  <dcterms:created xsi:type="dcterms:W3CDTF">2023-07-17T04:48:30Z</dcterms:created>
  <dcterms:modified xsi:type="dcterms:W3CDTF">2023-07-18T00:31:50Z</dcterms:modified>
</cp:coreProperties>
</file>