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7"/>
  </p:notesMasterIdLst>
  <p:sldIdLst>
    <p:sldId id="262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1"/>
    <p:restoredTop sz="96110"/>
  </p:normalViewPr>
  <p:slideViewPr>
    <p:cSldViewPr snapToGrid="0" snapToObjects="1">
      <p:cViewPr>
        <p:scale>
          <a:sx n="131" d="100"/>
          <a:sy n="131" d="100"/>
        </p:scale>
        <p:origin x="97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43191" y="2130430"/>
            <a:ext cx="8501975" cy="1752600"/>
          </a:xfrm>
        </p:spPr>
        <p:txBody>
          <a:bodyPr>
            <a:normAutofit fontScale="90000"/>
          </a:bodyPr>
          <a:lstStyle/>
          <a:p>
            <a:r>
              <a:rPr lang="en-US" dirty="0"/>
              <a:t>Understanding Sexual Orientation:</a:t>
            </a:r>
            <a:br>
              <a:rPr lang="en-US" dirty="0"/>
            </a:br>
            <a:r>
              <a:rPr lang="en-US" dirty="0"/>
              <a:t>How we feel, what we do, </a:t>
            </a:r>
            <a:br>
              <a:rPr lang="en-US" dirty="0"/>
            </a:br>
            <a:r>
              <a:rPr lang="en-US" dirty="0"/>
              <a:t>and who we are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67256" y="4314217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Grade – Lesson 4</a:t>
            </a:r>
          </a:p>
          <a:p>
            <a:r>
              <a:rPr lang="en-US" dirty="0"/>
              <a:t>Sexual Orientation, Behavior </a:t>
            </a:r>
          </a:p>
          <a:p>
            <a:r>
              <a:rPr lang="en-US" dirty="0"/>
              <a:t>&amp; Identity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>
                <a:latin typeface="Calibri" charset="0"/>
              </a:rPr>
              <a:t>She might call herself…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120000"/>
              </a:lnSpc>
            </a:pPr>
            <a:r>
              <a:rPr lang="en-US" sz="32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Lesbian – 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since she</a:t>
            </a:r>
            <a:r>
              <a:rPr lang="ja-JP" altLang="en-US" sz="3200">
                <a:latin typeface="Roboto Slab" pitchFamily="2" charset="0"/>
              </a:rPr>
              <a:t>’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 still mostly attracted to other girls and </a:t>
            </a:r>
            <a:r>
              <a:rPr lang="en-US" sz="3200" dirty="0" err="1">
                <a:latin typeface="Roboto Slab" pitchFamily="2" charset="0"/>
                <a:ea typeface="Roboto Slab" pitchFamily="2" charset="0"/>
              </a:rPr>
              <a:t>isn</a:t>
            </a:r>
            <a:r>
              <a:rPr lang="ja-JP" altLang="en-US" sz="3200">
                <a:latin typeface="Roboto Slab" pitchFamily="2" charset="0"/>
              </a:rPr>
              <a:t>’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t attracted to other guys.</a:t>
            </a:r>
          </a:p>
          <a:p>
            <a:pPr eaLnBrk="1" hangingPunct="1">
              <a:lnSpc>
                <a:spcPct val="120000"/>
              </a:lnSpc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32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</a:rPr>
              <a:t>Bisexual – 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since she</a:t>
            </a:r>
            <a:r>
              <a:rPr lang="ja-JP" altLang="en-US" sz="3200">
                <a:latin typeface="Roboto Slab" pitchFamily="2" charset="0"/>
              </a:rPr>
              <a:t>’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 with this one guy and still attracted to other girls.</a:t>
            </a:r>
          </a:p>
          <a:p>
            <a:pPr eaLnBrk="1" hangingPunct="1">
              <a:lnSpc>
                <a:spcPct val="120000"/>
              </a:lnSpc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32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Queer – 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since the labels might not fit for her.</a:t>
            </a:r>
          </a:p>
          <a:p>
            <a:pPr eaLnBrk="1" hangingPunct="1">
              <a:lnSpc>
                <a:spcPct val="120000"/>
              </a:lnSpc>
              <a:buFont typeface="Arial" charset="0"/>
              <a:buNone/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32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Something else altogether.</a:t>
            </a:r>
          </a:p>
        </p:txBody>
      </p:sp>
    </p:spTree>
    <p:extLst>
      <p:ext uri="{BB962C8B-B14F-4D97-AF65-F5344CB8AC3E}">
        <p14:creationId xmlns:p14="http://schemas.microsoft.com/office/powerpoint/2010/main" val="440664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>
                <a:latin typeface="+mn-lt"/>
                <a:ea typeface="+mj-ea"/>
              </a:rPr>
              <a:t>Example Two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dirty="0">
                <a:latin typeface="Roboto Slab" pitchFamily="2" charset="0"/>
                <a:ea typeface="Roboto Slab" pitchFamily="2" charset="0"/>
              </a:rPr>
              <a:t>9</a:t>
            </a:r>
            <a:r>
              <a:rPr lang="en-US" baseline="30000" dirty="0">
                <a:latin typeface="Roboto Slab" pitchFamily="2" charset="0"/>
                <a:ea typeface="Roboto Slab" pitchFamily="2" charset="0"/>
              </a:rPr>
              <a:t>th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 grade guy.</a:t>
            </a:r>
          </a:p>
          <a:p>
            <a:pPr eaLnBrk="1" hangingPunct="1"/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eaLnBrk="1" hangingPunct="1"/>
            <a:r>
              <a:rPr lang="en-US" dirty="0">
                <a:latin typeface="Roboto Slab" pitchFamily="2" charset="0"/>
                <a:ea typeface="Roboto Slab" pitchFamily="2" charset="0"/>
              </a:rPr>
              <a:t>Has only ever been attracted to and made out with girls (he</a:t>
            </a:r>
            <a:r>
              <a:rPr lang="ja-JP" altLang="en-US">
                <a:latin typeface="Roboto Slab" pitchFamily="2" charset="0"/>
              </a:rPr>
              <a:t>’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s never had any kind of sex).</a:t>
            </a:r>
          </a:p>
          <a:p>
            <a:pPr eaLnBrk="1" hangingPunct="1"/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eaLnBrk="1" hangingPunct="1"/>
            <a:r>
              <a:rPr lang="en-US" dirty="0">
                <a:latin typeface="Roboto Slab" pitchFamily="2" charset="0"/>
                <a:ea typeface="Roboto Slab" pitchFamily="2" charset="0"/>
              </a:rPr>
              <a:t>Just met and fell in love with another guy, and now they</a:t>
            </a:r>
            <a:r>
              <a:rPr lang="ja-JP" altLang="en-US">
                <a:latin typeface="Roboto Slab" pitchFamily="2" charset="0"/>
              </a:rPr>
              <a:t>’</a:t>
            </a:r>
            <a:r>
              <a:rPr lang="en-US" dirty="0">
                <a:latin typeface="Roboto Slab" pitchFamily="2" charset="0"/>
                <a:ea typeface="Roboto Slab" pitchFamily="2" charset="0"/>
              </a:rPr>
              <a:t>re in a relationship. They also date other people; both of them are only dating guys.</a:t>
            </a:r>
          </a:p>
          <a:p>
            <a:pPr eaLnBrk="1" hangingPunct="1"/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sz="40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How Does He Identify?</a:t>
            </a:r>
          </a:p>
        </p:txBody>
      </p:sp>
    </p:spTree>
    <p:extLst>
      <p:ext uri="{BB962C8B-B14F-4D97-AF65-F5344CB8AC3E}">
        <p14:creationId xmlns:p14="http://schemas.microsoft.com/office/powerpoint/2010/main" val="3764311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>
                <a:latin typeface="Calibri" charset="0"/>
              </a:rPr>
              <a:t>It’s the same trick question!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687749"/>
            <a:ext cx="7772400" cy="4114800"/>
          </a:xfrm>
        </p:spPr>
        <p:txBody>
          <a:bodyPr rtlCol="0">
            <a:normAutofit fontScale="77500" lnSpcReduction="20000"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dirty="0">
                <a:solidFill>
                  <a:schemeClr val="accent5"/>
                </a:solidFill>
                <a:ea typeface="+mn-ea"/>
              </a:rPr>
              <a:t>You have to ask him!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n-US" altLang="en-US" sz="3600" dirty="0">
              <a:ea typeface="+mn-ea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dirty="0">
                <a:ea typeface="+mn-ea"/>
              </a:rPr>
              <a:t>His orientation is CURRENTLY guys, even though he has only been with girls in the past.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n-US" altLang="en-US" sz="3600" dirty="0">
              <a:ea typeface="+mn-ea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dirty="0">
                <a:ea typeface="+mn-ea"/>
              </a:rPr>
              <a:t>His current behavior is with one guy, as well as other guys.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n-US" altLang="en-US" sz="3600" dirty="0">
              <a:ea typeface="+mn-ea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n-US" altLang="en-US" sz="3600" dirty="0">
                <a:solidFill>
                  <a:schemeClr val="accent5"/>
                </a:solidFill>
                <a:ea typeface="+mn-ea"/>
              </a:rPr>
              <a:t>His identity: Whatever HE decides it is.</a:t>
            </a:r>
          </a:p>
        </p:txBody>
      </p:sp>
    </p:spTree>
    <p:extLst>
      <p:ext uri="{BB962C8B-B14F-4D97-AF65-F5344CB8AC3E}">
        <p14:creationId xmlns:p14="http://schemas.microsoft.com/office/powerpoint/2010/main" val="2899068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>
                <a:latin typeface="Calibri" charset="0"/>
              </a:rPr>
              <a:t>He might call himself…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2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Gay – 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since he is only dating guys.</a:t>
            </a:r>
          </a:p>
          <a:p>
            <a:pPr eaLnBrk="1" hangingPunct="1">
              <a:lnSpc>
                <a:spcPct val="80000"/>
              </a:lnSpc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dirty="0">
                <a:solidFill>
                  <a:schemeClr val="accent6"/>
                </a:solidFill>
                <a:latin typeface="Roboto Slab" pitchFamily="2" charset="0"/>
                <a:ea typeface="Roboto Slab" pitchFamily="2" charset="0"/>
              </a:rPr>
              <a:t>Bisexual – 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since he</a:t>
            </a:r>
            <a:r>
              <a:rPr lang="ja-JP" altLang="en-US" sz="3200" dirty="0">
                <a:latin typeface="Roboto Slab" pitchFamily="2" charset="0"/>
              </a:rPr>
              <a:t>’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 been with girls and may still find them attractive, even though he</a:t>
            </a:r>
            <a:r>
              <a:rPr lang="ja-JP" altLang="en-US" sz="3200" dirty="0">
                <a:latin typeface="Roboto Slab" pitchFamily="2" charset="0"/>
              </a:rPr>
              <a:t>’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 only dating guys.</a:t>
            </a:r>
          </a:p>
          <a:p>
            <a:pPr eaLnBrk="1" hangingPunct="1">
              <a:lnSpc>
                <a:spcPct val="80000"/>
              </a:lnSpc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Queer – </a:t>
            </a:r>
            <a:r>
              <a:rPr lang="en-US" sz="3200" dirty="0">
                <a:latin typeface="Roboto Slab" pitchFamily="2" charset="0"/>
                <a:ea typeface="Roboto Slab" pitchFamily="2" charset="0"/>
              </a:rPr>
              <a:t>since the labels might not fit for him.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32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Something else altogether.</a:t>
            </a:r>
          </a:p>
        </p:txBody>
      </p:sp>
    </p:spTree>
    <p:extLst>
      <p:ext uri="{BB962C8B-B14F-4D97-AF65-F5344CB8AC3E}">
        <p14:creationId xmlns:p14="http://schemas.microsoft.com/office/powerpoint/2010/main" val="3726293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>
                <a:latin typeface="+mn-lt"/>
                <a:ea typeface="+mj-ea"/>
              </a:rPr>
              <a:t>Bottom Line?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4400" dirty="0">
                <a:latin typeface="Roboto Slab" pitchFamily="2" charset="0"/>
                <a:ea typeface="Roboto Slab" pitchFamily="2" charset="0"/>
              </a:rPr>
              <a:t> It is every person’s </a:t>
            </a:r>
            <a:r>
              <a:rPr lang="en-US" sz="4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RIGHT</a:t>
            </a:r>
            <a:r>
              <a:rPr lang="en-US" sz="4400" dirty="0">
                <a:latin typeface="Roboto Slab" pitchFamily="2" charset="0"/>
                <a:ea typeface="Roboto Slab" pitchFamily="2" charset="0"/>
              </a:rPr>
              <a:t> to identify however they wish.</a:t>
            </a:r>
          </a:p>
          <a:p>
            <a:pPr eaLnBrk="1" hangingPunct="1">
              <a:lnSpc>
                <a:spcPct val="80000"/>
              </a:lnSpc>
            </a:pPr>
            <a:endParaRPr lang="en-US" sz="4400" dirty="0">
              <a:latin typeface="Roboto Slab" pitchFamily="2" charset="0"/>
              <a:ea typeface="Roboto Slab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4400" dirty="0">
                <a:latin typeface="Roboto Slab" pitchFamily="2" charset="0"/>
                <a:ea typeface="Roboto Slab" pitchFamily="2" charset="0"/>
              </a:rPr>
              <a:t> Others need to </a:t>
            </a:r>
            <a:r>
              <a:rPr lang="en-US" sz="4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RESPECT</a:t>
            </a:r>
            <a:r>
              <a:rPr lang="en-US" sz="4400" dirty="0">
                <a:latin typeface="Roboto Slab" pitchFamily="2" charset="0"/>
                <a:ea typeface="Roboto Slab" pitchFamily="2" charset="0"/>
              </a:rPr>
              <a:t> who that person is, even if that person’s identity doesn’t make sense to them.</a:t>
            </a:r>
          </a:p>
        </p:txBody>
      </p:sp>
    </p:spTree>
    <p:extLst>
      <p:ext uri="{BB962C8B-B14F-4D97-AF65-F5344CB8AC3E}">
        <p14:creationId xmlns:p14="http://schemas.microsoft.com/office/powerpoint/2010/main" val="1321762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>
                <a:latin typeface="+mn-lt"/>
                <a:ea typeface="+mj-ea"/>
              </a:rPr>
              <a:t>Bottom Line?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 rtlCol="0">
            <a:normAutofit fontScale="92500"/>
          </a:bodyPr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4400" dirty="0">
                <a:ea typeface="+mn-ea"/>
              </a:rPr>
              <a:t> No matter who you are attracted to or sexual with, you have a </a:t>
            </a:r>
            <a:r>
              <a:rPr lang="en-US" altLang="en-US" sz="4400" dirty="0">
                <a:solidFill>
                  <a:schemeClr val="accent3"/>
                </a:solidFill>
                <a:ea typeface="+mn-ea"/>
              </a:rPr>
              <a:t>RESPONSIBILITY</a:t>
            </a:r>
            <a:r>
              <a:rPr lang="en-US" altLang="en-US" sz="4400" dirty="0">
                <a:solidFill>
                  <a:srgbClr val="00B050"/>
                </a:solidFill>
                <a:ea typeface="+mn-ea"/>
              </a:rPr>
              <a:t> </a:t>
            </a:r>
            <a:r>
              <a:rPr lang="en-US" altLang="en-US" sz="4400" dirty="0">
                <a:ea typeface="+mn-ea"/>
              </a:rPr>
              <a:t>to both you and your partner to practice safer sex in order to stay healthy.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n-US" altLang="en-US" sz="4400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08423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+mj-lt"/>
                <a:cs typeface="Arial" charset="0"/>
              </a:rPr>
              <a:t>What is “Sexual Orientation”?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</a:pPr>
            <a:endParaRPr lang="en-US" sz="4000" dirty="0">
              <a:latin typeface="Roboto Slab" pitchFamily="2" charset="0"/>
              <a:ea typeface="Roboto Slab" pitchFamily="2" charset="0"/>
              <a:cs typeface="Arial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n-US" sz="4800" dirty="0">
                <a:latin typeface="Roboto Slab" pitchFamily="2" charset="0"/>
                <a:ea typeface="Roboto Slab" pitchFamily="2" charset="0"/>
                <a:cs typeface="Arial" charset="0"/>
              </a:rPr>
              <a:t>“The gender(s) of the people to whom we are attracted, physically and romantically”</a:t>
            </a:r>
          </a:p>
        </p:txBody>
      </p:sp>
    </p:spTree>
    <p:extLst>
      <p:ext uri="{BB962C8B-B14F-4D97-AF65-F5344CB8AC3E}">
        <p14:creationId xmlns:p14="http://schemas.microsoft.com/office/powerpoint/2010/main" val="298358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+mj-lt"/>
                <a:cs typeface="Arial" charset="0"/>
              </a:rPr>
              <a:t>What is “Sexual Orientation”?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62848"/>
            <a:ext cx="8229600" cy="45259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n-US" sz="2800" dirty="0">
                <a:latin typeface="Roboto Slab" pitchFamily="2" charset="0"/>
                <a:ea typeface="Roboto Slab" pitchFamily="2" charset="0"/>
                <a:cs typeface="Arial" charset="0"/>
              </a:rPr>
              <a:t>“The </a:t>
            </a:r>
            <a:r>
              <a:rPr lang="en-US" sz="2800" dirty="0">
                <a:solidFill>
                  <a:srgbClr val="FFC000"/>
                </a:solidFill>
                <a:latin typeface="Roboto Slab" pitchFamily="2" charset="0"/>
                <a:ea typeface="Roboto Slab" pitchFamily="2" charset="0"/>
                <a:cs typeface="Arial" charset="0"/>
              </a:rPr>
              <a:t>gender(s)</a:t>
            </a:r>
            <a:r>
              <a:rPr lang="en-US" sz="2800" dirty="0">
                <a:latin typeface="Roboto Slab" pitchFamily="2" charset="0"/>
                <a:ea typeface="Roboto Slab" pitchFamily="2" charset="0"/>
                <a:cs typeface="Arial" charset="0"/>
              </a:rPr>
              <a:t> of the people to whom we are attracted, physically </a:t>
            </a:r>
            <a:r>
              <a:rPr lang="en-US" sz="2800" dirty="0">
                <a:solidFill>
                  <a:srgbClr val="FFC000"/>
                </a:solidFill>
                <a:latin typeface="Roboto Slab" pitchFamily="2" charset="0"/>
                <a:ea typeface="Roboto Slab" pitchFamily="2" charset="0"/>
                <a:cs typeface="Arial" charset="0"/>
              </a:rPr>
              <a:t>and romantically</a:t>
            </a:r>
            <a:r>
              <a:rPr lang="en-US" sz="2800" dirty="0">
                <a:latin typeface="Roboto Slab" pitchFamily="2" charset="0"/>
                <a:ea typeface="Roboto Slab" pitchFamily="2" charset="0"/>
                <a:cs typeface="Arial" charset="0"/>
              </a:rPr>
              <a:t>.”</a:t>
            </a:r>
          </a:p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endParaRPr lang="en-US" sz="2800" dirty="0">
              <a:latin typeface="Roboto Slab" pitchFamily="2" charset="0"/>
              <a:ea typeface="Roboto Slab" pitchFamily="2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Roboto Slab" pitchFamily="2" charset="0"/>
                <a:ea typeface="Roboto Slab" pitchFamily="2" charset="0"/>
                <a:cs typeface="Arial" charset="0"/>
              </a:rPr>
              <a:t>Can include more than one gender</a:t>
            </a:r>
          </a:p>
          <a:p>
            <a:pPr eaLnBrk="1" hangingPunct="1">
              <a:lnSpc>
                <a:spcPct val="80000"/>
              </a:lnSpc>
            </a:pPr>
            <a:endParaRPr lang="en-US" sz="2800" dirty="0">
              <a:latin typeface="Roboto Slab" pitchFamily="2" charset="0"/>
              <a:ea typeface="Roboto Slab" pitchFamily="2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Roboto Slab" pitchFamily="2" charset="0"/>
                <a:ea typeface="Roboto Slab" pitchFamily="2" charset="0"/>
                <a:cs typeface="Arial" charset="0"/>
              </a:rPr>
              <a:t>Includes love:  can know one’s orientation without necessarily doing something sexual with another person</a:t>
            </a:r>
          </a:p>
        </p:txBody>
      </p:sp>
    </p:spTree>
    <p:extLst>
      <p:ext uri="{BB962C8B-B14F-4D97-AF65-F5344CB8AC3E}">
        <p14:creationId xmlns:p14="http://schemas.microsoft.com/office/powerpoint/2010/main" val="222836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400" dirty="0">
                <a:latin typeface="+mj-lt"/>
                <a:cs typeface="Arial" charset="0"/>
              </a:rPr>
              <a:t>What Names Do We Have?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179637"/>
            <a:ext cx="4043363" cy="4525963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Roboto Slab" pitchFamily="2" charset="0"/>
                <a:ea typeface="Roboto Slab" pitchFamily="2" charset="0"/>
                <a:cs typeface="Arial" charset="0"/>
              </a:rPr>
              <a:t>Heterosexual</a:t>
            </a:r>
          </a:p>
          <a:p>
            <a:pPr eaLnBrk="1" hangingPunct="1"/>
            <a:endParaRPr lang="en-US" sz="3600" dirty="0">
              <a:latin typeface="Roboto Slab" pitchFamily="2" charset="0"/>
              <a:ea typeface="Roboto Slab" pitchFamily="2" charset="0"/>
              <a:cs typeface="Arial" charset="0"/>
            </a:endParaRPr>
          </a:p>
          <a:p>
            <a:pPr eaLnBrk="1" hangingPunct="1"/>
            <a:r>
              <a:rPr lang="en-US" sz="3600" dirty="0">
                <a:latin typeface="Roboto Slab" pitchFamily="2" charset="0"/>
                <a:ea typeface="Roboto Slab" pitchFamily="2" charset="0"/>
                <a:cs typeface="Arial" charset="0"/>
              </a:rPr>
              <a:t>Lesbian or Gay</a:t>
            </a:r>
          </a:p>
          <a:p>
            <a:pPr eaLnBrk="1" hangingPunct="1"/>
            <a:endParaRPr lang="en-US" sz="3600" dirty="0">
              <a:latin typeface="Roboto Slab" pitchFamily="2" charset="0"/>
              <a:ea typeface="Roboto Slab" pitchFamily="2" charset="0"/>
              <a:cs typeface="Arial" charset="0"/>
            </a:endParaRPr>
          </a:p>
          <a:p>
            <a:pPr eaLnBrk="1" hangingPunct="1"/>
            <a:r>
              <a:rPr lang="en-US" sz="3600" dirty="0">
                <a:latin typeface="Roboto Slab" pitchFamily="2" charset="0"/>
                <a:ea typeface="Roboto Slab" pitchFamily="2" charset="0"/>
                <a:cs typeface="Arial" charset="0"/>
              </a:rPr>
              <a:t>Bisexual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2332037"/>
            <a:ext cx="4043362" cy="4525963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Roboto Slab" pitchFamily="2" charset="0"/>
                <a:ea typeface="Roboto Slab" pitchFamily="2" charset="0"/>
                <a:cs typeface="Arial" charset="0"/>
              </a:rPr>
              <a:t>Queer</a:t>
            </a:r>
          </a:p>
          <a:p>
            <a:pPr eaLnBrk="1" hangingPunct="1"/>
            <a:endParaRPr lang="en-US" sz="3200" dirty="0">
              <a:latin typeface="Roboto Slab" pitchFamily="2" charset="0"/>
              <a:ea typeface="Roboto Slab" pitchFamily="2" charset="0"/>
              <a:cs typeface="Arial" charset="0"/>
            </a:endParaRPr>
          </a:p>
          <a:p>
            <a:pPr eaLnBrk="1" hangingPunct="1"/>
            <a:r>
              <a:rPr lang="en-US" sz="3200" dirty="0">
                <a:latin typeface="Roboto Slab" pitchFamily="2" charset="0"/>
                <a:ea typeface="Roboto Slab" pitchFamily="2" charset="0"/>
                <a:cs typeface="Arial" charset="0"/>
              </a:rPr>
              <a:t>Others?</a:t>
            </a:r>
          </a:p>
          <a:p>
            <a:pPr eaLnBrk="1" hangingPunct="1"/>
            <a:endParaRPr lang="en-US" sz="3200" dirty="0">
              <a:latin typeface="Roboto Slab" pitchFamily="2" charset="0"/>
              <a:ea typeface="Roboto Slab" pitchFamily="2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28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n-lt"/>
                <a:ea typeface="+mj-ea"/>
              </a:rPr>
              <a:t>Sexual Orientation </a:t>
            </a:r>
            <a:br>
              <a:rPr lang="en-US" dirty="0">
                <a:latin typeface="+mn-lt"/>
                <a:ea typeface="+mj-ea"/>
              </a:rPr>
            </a:br>
            <a:r>
              <a:rPr lang="en-US" dirty="0">
                <a:latin typeface="+mn-lt"/>
                <a:ea typeface="+mj-ea"/>
              </a:rPr>
              <a:t>Has Three Parts To 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60125"/>
            <a:ext cx="8229600" cy="357491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5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Orientation – </a:t>
            </a:r>
            <a:r>
              <a:rPr lang="en-US" sz="3500" dirty="0">
                <a:latin typeface="Roboto Slab" pitchFamily="2" charset="0"/>
                <a:ea typeface="Roboto Slab" pitchFamily="2" charset="0"/>
              </a:rPr>
              <a:t>Who we’re attracted to</a:t>
            </a:r>
          </a:p>
          <a:p>
            <a:pPr eaLnBrk="1" hangingPunct="1">
              <a:buFont typeface="Arial" charset="0"/>
              <a:buNone/>
            </a:pPr>
            <a:endParaRPr lang="en-US" sz="3500" dirty="0">
              <a:latin typeface="Roboto Slab" pitchFamily="2" charset="0"/>
              <a:ea typeface="Roboto Slab" pitchFamily="2" charset="0"/>
            </a:endParaRPr>
          </a:p>
          <a:p>
            <a:pPr eaLnBrk="1" hangingPunct="1"/>
            <a:r>
              <a:rPr lang="en-US" sz="35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Behavior – </a:t>
            </a:r>
            <a:r>
              <a:rPr lang="en-US" sz="3500" dirty="0">
                <a:latin typeface="Roboto Slab" pitchFamily="2" charset="0"/>
                <a:ea typeface="Roboto Slab" pitchFamily="2" charset="0"/>
              </a:rPr>
              <a:t>How we behave sexually</a:t>
            </a:r>
          </a:p>
          <a:p>
            <a:pPr eaLnBrk="1" hangingPunct="1"/>
            <a:endParaRPr lang="en-US" sz="3500" dirty="0">
              <a:latin typeface="Roboto Slab" pitchFamily="2" charset="0"/>
              <a:ea typeface="Roboto Slab" pitchFamily="2" charset="0"/>
            </a:endParaRPr>
          </a:p>
          <a:p>
            <a:pPr eaLnBrk="1" hangingPunct="1"/>
            <a:r>
              <a:rPr lang="en-US" sz="35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Identity – </a:t>
            </a:r>
            <a:r>
              <a:rPr lang="en-US" sz="3500" dirty="0">
                <a:latin typeface="Roboto Slab" pitchFamily="2" charset="0"/>
                <a:ea typeface="Roboto Slab" pitchFamily="2" charset="0"/>
              </a:rPr>
              <a:t>What we call ourselves</a:t>
            </a:r>
          </a:p>
        </p:txBody>
      </p:sp>
    </p:spTree>
    <p:extLst>
      <p:ext uri="{BB962C8B-B14F-4D97-AF65-F5344CB8AC3E}">
        <p14:creationId xmlns:p14="http://schemas.microsoft.com/office/powerpoint/2010/main" val="4052228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+mj-lt"/>
              </a:rPr>
              <a:t>In Most Cases, These </a:t>
            </a:r>
            <a:r>
              <a:rPr lang="ja-JP" altLang="en-US">
                <a:latin typeface="+mj-lt"/>
              </a:rPr>
              <a:t>“</a:t>
            </a:r>
            <a:r>
              <a:rPr lang="en-US" dirty="0">
                <a:latin typeface="+mj-lt"/>
              </a:rPr>
              <a:t>Match</a:t>
            </a:r>
            <a:r>
              <a:rPr lang="ja-JP" altLang="en-US">
                <a:latin typeface="+mj-lt"/>
              </a:rPr>
              <a:t>”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32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If I</a:t>
            </a:r>
            <a:r>
              <a:rPr lang="en-US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’</a:t>
            </a:r>
            <a:r>
              <a:rPr lang="en-US" sz="32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m attracted only to people of a different sex (Orientation)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32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Chances are I</a:t>
            </a:r>
            <a:r>
              <a:rPr lang="en-US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’</a:t>
            </a:r>
            <a:r>
              <a:rPr lang="en-US" sz="32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ll only be sexual with people of a different sex (Behavior)</a:t>
            </a:r>
          </a:p>
          <a:p>
            <a:pPr marL="0" indent="0" eaLnBrk="1" hangingPunct="1">
              <a:lnSpc>
                <a:spcPct val="80000"/>
              </a:lnSpc>
            </a:pPr>
            <a:endParaRPr lang="en-US" sz="3200" dirty="0">
              <a:latin typeface="Roboto Slab" pitchFamily="2" charset="0"/>
              <a:ea typeface="Roboto Slab" pitchFamily="2" charset="0"/>
            </a:endParaRPr>
          </a:p>
          <a:p>
            <a:pPr marL="0" indent="0" eaLnBrk="1" hangingPunct="1">
              <a:lnSpc>
                <a:spcPct val="80000"/>
              </a:lnSpc>
            </a:pPr>
            <a:r>
              <a:rPr lang="en-US" sz="32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Chances are I</a:t>
            </a:r>
            <a:r>
              <a:rPr lang="en-US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’</a:t>
            </a:r>
            <a:r>
              <a:rPr lang="en-US" sz="32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ll call myself </a:t>
            </a:r>
            <a:r>
              <a:rPr lang="ja-JP" altLang="en-US" sz="3200" dirty="0">
                <a:solidFill>
                  <a:schemeClr val="accent3"/>
                </a:solidFill>
                <a:latin typeface="Roboto Slab" pitchFamily="2" charset="0"/>
              </a:rPr>
              <a:t>“</a:t>
            </a:r>
            <a:r>
              <a:rPr lang="en-US" sz="32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heterosexual</a:t>
            </a:r>
            <a:r>
              <a:rPr lang="ja-JP" altLang="en-US" sz="3200" dirty="0">
                <a:solidFill>
                  <a:schemeClr val="accent3"/>
                </a:solidFill>
                <a:latin typeface="Roboto Slab" pitchFamily="2" charset="0"/>
              </a:rPr>
              <a:t>”</a:t>
            </a:r>
            <a:r>
              <a:rPr lang="en-US" sz="32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 (Identity)</a:t>
            </a:r>
          </a:p>
        </p:txBody>
      </p:sp>
    </p:spTree>
    <p:extLst>
      <p:ext uri="{BB962C8B-B14F-4D97-AF65-F5344CB8AC3E}">
        <p14:creationId xmlns:p14="http://schemas.microsoft.com/office/powerpoint/2010/main" val="2004396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>
                <a:latin typeface="Calibri" charset="0"/>
              </a:rPr>
              <a:t>But When They Don</a:t>
            </a:r>
            <a:r>
              <a:rPr lang="en-US" dirty="0">
                <a:latin typeface="Calibri" charset="0"/>
              </a:rPr>
              <a:t>’</a:t>
            </a:r>
            <a:r>
              <a:rPr lang="en-US" sz="4000" dirty="0">
                <a:latin typeface="Calibri" charset="0"/>
              </a:rPr>
              <a:t>t Match…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991"/>
            <a:ext cx="8229600" cy="4054173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en-US" sz="36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Identity </a:t>
            </a:r>
            <a:r>
              <a:rPr lang="ja-JP" altLang="en-US" sz="3600">
                <a:solidFill>
                  <a:schemeClr val="accent3"/>
                </a:solidFill>
                <a:latin typeface="Roboto Slab" pitchFamily="2" charset="0"/>
              </a:rPr>
              <a:t>“</a:t>
            </a:r>
            <a:r>
              <a:rPr lang="en-US" sz="36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wins.</a:t>
            </a:r>
            <a:r>
              <a:rPr lang="ja-JP" altLang="en-US" sz="3600">
                <a:solidFill>
                  <a:schemeClr val="accent3"/>
                </a:solidFill>
                <a:latin typeface="Roboto Slab" pitchFamily="2" charset="0"/>
              </a:rPr>
              <a:t>”</a:t>
            </a:r>
            <a:endParaRPr lang="en-US" sz="3600" dirty="0">
              <a:solidFill>
                <a:schemeClr val="accent3"/>
              </a:solidFill>
              <a:latin typeface="Roboto Slab" pitchFamily="2" charset="0"/>
              <a:ea typeface="Roboto Slab" pitchFamily="2" charset="0"/>
            </a:endParaRPr>
          </a:p>
          <a:p>
            <a:pPr eaLnBrk="1" hangingPunct="1">
              <a:buFont typeface="Arial" charset="0"/>
              <a:buNone/>
            </a:pPr>
            <a:endParaRPr lang="en-US" sz="3600" dirty="0">
              <a:latin typeface="Roboto Slab" pitchFamily="2" charset="0"/>
              <a:ea typeface="Roboto Slab" pitchFamily="2" charset="0"/>
            </a:endParaRPr>
          </a:p>
          <a:p>
            <a:pPr marL="0" indent="0" algn="ctr" eaLnBrk="1" hangingPunct="1">
              <a:buNone/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People have the right to call themselves whatever they wish – even if it may not make sense to others.</a:t>
            </a:r>
          </a:p>
        </p:txBody>
      </p:sp>
    </p:spTree>
    <p:extLst>
      <p:ext uri="{BB962C8B-B14F-4D97-AF65-F5344CB8AC3E}">
        <p14:creationId xmlns:p14="http://schemas.microsoft.com/office/powerpoint/2010/main" val="2931848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dirty="0">
                <a:latin typeface="+mn-lt"/>
                <a:ea typeface="+mj-ea"/>
              </a:rPr>
              <a:t>Example 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648200"/>
          </a:xfrm>
        </p:spPr>
        <p:txBody>
          <a:bodyPr>
            <a:normAutofit fontScale="62500" lnSpcReduction="20000"/>
          </a:bodyPr>
          <a:lstStyle/>
          <a:p>
            <a:pPr eaLnBrk="1" hangingPunct="1"/>
            <a:r>
              <a:rPr lang="en-US" sz="4000" dirty="0">
                <a:latin typeface="Roboto Slab" pitchFamily="2" charset="0"/>
                <a:ea typeface="Roboto Slab" pitchFamily="2" charset="0"/>
              </a:rPr>
              <a:t>11</a:t>
            </a:r>
            <a:r>
              <a:rPr lang="en-US" sz="4000" baseline="30000" dirty="0">
                <a:latin typeface="Roboto Slab" pitchFamily="2" charset="0"/>
                <a:ea typeface="Roboto Slab" pitchFamily="2" charset="0"/>
              </a:rPr>
              <a:t>th</a:t>
            </a:r>
            <a:r>
              <a:rPr lang="en-US" sz="4000" dirty="0">
                <a:latin typeface="Roboto Slab" pitchFamily="2" charset="0"/>
                <a:ea typeface="Roboto Slab" pitchFamily="2" charset="0"/>
              </a:rPr>
              <a:t> grade girl</a:t>
            </a:r>
          </a:p>
          <a:p>
            <a:pPr eaLnBrk="1" hangingPunct="1"/>
            <a:endParaRPr lang="en-US" sz="4000" dirty="0">
              <a:latin typeface="Roboto Slab" pitchFamily="2" charset="0"/>
              <a:ea typeface="Roboto Slab" pitchFamily="2" charset="0"/>
            </a:endParaRPr>
          </a:p>
          <a:p>
            <a:pPr eaLnBrk="1" hangingPunct="1"/>
            <a:r>
              <a:rPr lang="en-US" sz="4000" dirty="0">
                <a:latin typeface="Roboto Slab" pitchFamily="2" charset="0"/>
                <a:ea typeface="Roboto Slab" pitchFamily="2" charset="0"/>
              </a:rPr>
              <a:t>Has only been in relationships with other girls since the 8</a:t>
            </a:r>
            <a:r>
              <a:rPr lang="en-US" sz="4000" baseline="30000" dirty="0">
                <a:latin typeface="Roboto Slab" pitchFamily="2" charset="0"/>
                <a:ea typeface="Roboto Slab" pitchFamily="2" charset="0"/>
              </a:rPr>
              <a:t>th</a:t>
            </a:r>
            <a:r>
              <a:rPr lang="en-US" sz="4000" dirty="0">
                <a:latin typeface="Roboto Slab" pitchFamily="2" charset="0"/>
                <a:ea typeface="Roboto Slab" pitchFamily="2" charset="0"/>
              </a:rPr>
              <a:t> grade</a:t>
            </a:r>
          </a:p>
          <a:p>
            <a:pPr eaLnBrk="1" hangingPunct="1"/>
            <a:endParaRPr lang="en-US" sz="4000" dirty="0">
              <a:latin typeface="Roboto Slab" pitchFamily="2" charset="0"/>
              <a:ea typeface="Roboto Slab" pitchFamily="2" charset="0"/>
            </a:endParaRPr>
          </a:p>
          <a:p>
            <a:pPr eaLnBrk="1" hangingPunct="1"/>
            <a:r>
              <a:rPr lang="en-US" sz="4000" dirty="0">
                <a:latin typeface="Roboto Slab" pitchFamily="2" charset="0"/>
                <a:ea typeface="Roboto Slab" pitchFamily="2" charset="0"/>
              </a:rPr>
              <a:t>Always identified as lesbian</a:t>
            </a:r>
          </a:p>
          <a:p>
            <a:pPr eaLnBrk="1" hangingPunct="1"/>
            <a:endParaRPr lang="en-US" sz="4000" dirty="0">
              <a:latin typeface="Roboto Slab" pitchFamily="2" charset="0"/>
              <a:ea typeface="Roboto Slab" pitchFamily="2" charset="0"/>
            </a:endParaRPr>
          </a:p>
          <a:p>
            <a:pPr eaLnBrk="1" hangingPunct="1"/>
            <a:r>
              <a:rPr lang="en-US" sz="4000" dirty="0">
                <a:latin typeface="Roboto Slab" pitchFamily="2" charset="0"/>
                <a:ea typeface="Roboto Slab" pitchFamily="2" charset="0"/>
              </a:rPr>
              <a:t>Just met and fell in love with a guy who she</a:t>
            </a:r>
            <a:r>
              <a:rPr lang="ja-JP" altLang="en-US" sz="4000" dirty="0">
                <a:latin typeface="Roboto Slab" pitchFamily="2" charset="0"/>
              </a:rPr>
              <a:t>’</a:t>
            </a:r>
            <a:r>
              <a:rPr lang="en-US" sz="4000" dirty="0">
                <a:latin typeface="Roboto Slab" pitchFamily="2" charset="0"/>
                <a:ea typeface="Roboto Slab" pitchFamily="2" charset="0"/>
              </a:rPr>
              <a:t>s really attracted to and now they</a:t>
            </a:r>
            <a:r>
              <a:rPr lang="ja-JP" altLang="en-US" sz="4000" dirty="0">
                <a:latin typeface="Roboto Slab" pitchFamily="2" charset="0"/>
              </a:rPr>
              <a:t>’</a:t>
            </a:r>
            <a:r>
              <a:rPr lang="en-US" sz="4000" dirty="0">
                <a:latin typeface="Roboto Slab" pitchFamily="2" charset="0"/>
                <a:ea typeface="Roboto Slab" pitchFamily="2" charset="0"/>
              </a:rPr>
              <a:t>re in a relationship. She says she doesn’t find other guys attractive, but still finds girls really attractive.</a:t>
            </a:r>
          </a:p>
          <a:p>
            <a:pPr eaLnBrk="1" hangingPunct="1">
              <a:buFont typeface="Arial" charset="0"/>
              <a:buNone/>
            </a:pPr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sz="40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How Does She Identify?</a:t>
            </a:r>
          </a:p>
        </p:txBody>
      </p:sp>
    </p:spTree>
    <p:extLst>
      <p:ext uri="{BB962C8B-B14F-4D97-AF65-F5344CB8AC3E}">
        <p14:creationId xmlns:p14="http://schemas.microsoft.com/office/powerpoint/2010/main" val="349614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>
                <a:latin typeface="Calibri" charset="0"/>
              </a:rPr>
              <a:t>It’s a trick question!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>
            <a:normAutofit fontScale="92500"/>
          </a:bodyPr>
          <a:lstStyle/>
          <a:p>
            <a:pPr marL="0" indent="0" algn="ctr" eaLnBrk="1" hangingPunct="1">
              <a:buFont typeface="Arial" charset="0"/>
              <a:buNone/>
            </a:pPr>
            <a:r>
              <a:rPr lang="en-US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You have to ask her!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Her orientation is MOSTLY girls, one guy.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Her current behavior is ONLY one guy.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dirty="0">
              <a:latin typeface="Roboto Slab" pitchFamily="2" charset="0"/>
              <a:ea typeface="Roboto Slab" pitchFamily="2" charset="0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en-US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rPr>
              <a:t>Her identity: Whatever SHE decides it is.</a:t>
            </a:r>
          </a:p>
        </p:txBody>
      </p:sp>
    </p:spTree>
    <p:extLst>
      <p:ext uri="{BB962C8B-B14F-4D97-AF65-F5344CB8AC3E}">
        <p14:creationId xmlns:p14="http://schemas.microsoft.com/office/powerpoint/2010/main" val="4226536277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62</TotalTime>
  <Words>625</Words>
  <Application>Microsoft Macintosh PowerPoint</Application>
  <PresentationFormat>On-screen Show (4:3)</PresentationFormat>
  <Paragraphs>95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Galano Grotesque Alt Bold</vt:lpstr>
      <vt:lpstr>Roboto Slab</vt:lpstr>
      <vt:lpstr>Roboto Slab Regular</vt:lpstr>
      <vt:lpstr>Wingdings</vt:lpstr>
      <vt:lpstr>Advocates Powerpoint Standard size</vt:lpstr>
      <vt:lpstr>Understanding Sexual Orientation: How we feel, what we do,  and who we are</vt:lpstr>
      <vt:lpstr>What is “Sexual Orientation”?</vt:lpstr>
      <vt:lpstr>What is “Sexual Orientation”?</vt:lpstr>
      <vt:lpstr>What Names Do We Have?</vt:lpstr>
      <vt:lpstr>Sexual Orientation  Has Three Parts To It</vt:lpstr>
      <vt:lpstr>In Most Cases, These “Match”</vt:lpstr>
      <vt:lpstr>But When They Don’t Match…</vt:lpstr>
      <vt:lpstr>Example One</vt:lpstr>
      <vt:lpstr>It’s a trick question!</vt:lpstr>
      <vt:lpstr>She might call herself…</vt:lpstr>
      <vt:lpstr>Example Two</vt:lpstr>
      <vt:lpstr>It’s the same trick question!</vt:lpstr>
      <vt:lpstr>He might call himself…</vt:lpstr>
      <vt:lpstr>Bottom Line?</vt:lpstr>
      <vt:lpstr>Bottom Line?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14</cp:revision>
  <dcterms:created xsi:type="dcterms:W3CDTF">2023-07-17T04:48:30Z</dcterms:created>
  <dcterms:modified xsi:type="dcterms:W3CDTF">2023-07-17T06:38:02Z</dcterms:modified>
</cp:coreProperties>
</file>