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8"/>
  </p:notesMasterIdLst>
  <p:sldIdLst>
    <p:sldId id="262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81"/>
    <p:restoredTop sz="96110"/>
  </p:normalViewPr>
  <p:slideViewPr>
    <p:cSldViewPr snapToGrid="0" snapToObjects="1">
      <p:cViewPr varScale="1">
        <p:scale>
          <a:sx n="131" d="100"/>
          <a:sy n="131" d="100"/>
        </p:scale>
        <p:origin x="976" y="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9" name="Google Shape;179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0" name="Google Shape;200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e2909b7740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ge2909b7740_0_10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ge2909b7740_0_10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e2909b7740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1" name="Google Shape;231;ge2909b7740_0_8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ge2909b7740_0_8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This could be in the form of a speaking bubble for aesthetics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e2909b7740_0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ge2909b7740_0_1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This could be in the form of a speaking bubble for aesthetics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ge2909b7740_0_1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What’s Racism Got to do with It?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47800" y="34290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Grade Supplemental Lesson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944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ge2909b7740_0_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8145" y="5302750"/>
            <a:ext cx="703072" cy="60905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ge2909b7740_0_129"/>
          <p:cNvSpPr txBox="1">
            <a:spLocks noGrp="1"/>
          </p:cNvSpPr>
          <p:nvPr>
            <p:ph type="body" idx="1"/>
          </p:nvPr>
        </p:nvSpPr>
        <p:spPr>
          <a:xfrm>
            <a:off x="50" y="5405500"/>
            <a:ext cx="9144000" cy="79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2800" b="1">
                <a:solidFill>
                  <a:schemeClr val="lt1"/>
                </a:solidFill>
                <a:highlight>
                  <a:srgbClr val="F73080"/>
                </a:highlight>
              </a:rPr>
              <a:t>Structural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 | Institutional | Interpersonal</a:t>
            </a:r>
            <a:r>
              <a:rPr lang="en-US" sz="2800"/>
              <a:t> | Internalized</a:t>
            </a:r>
            <a:endParaRPr sz="2800">
              <a:solidFill>
                <a:schemeClr val="lt1"/>
              </a:solidFill>
              <a:highlight>
                <a:srgbClr val="F73080"/>
              </a:highlight>
            </a:endParaRPr>
          </a:p>
        </p:txBody>
      </p:sp>
      <p:cxnSp>
        <p:nvCxnSpPr>
          <p:cNvPr id="174" name="Google Shape;174;ge2909b7740_0_129"/>
          <p:cNvCxnSpPr/>
          <p:nvPr/>
        </p:nvCxnSpPr>
        <p:spPr>
          <a:xfrm>
            <a:off x="540825" y="5162175"/>
            <a:ext cx="7962600" cy="0"/>
          </a:xfrm>
          <a:prstGeom prst="straightConnector1">
            <a:avLst/>
          </a:prstGeom>
          <a:noFill/>
          <a:ln w="19050" cap="flat" cmpd="sng">
            <a:solidFill>
              <a:srgbClr val="1480D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5" name="Google Shape;175;ge2909b7740_0_129"/>
          <p:cNvSpPr/>
          <p:nvPr/>
        </p:nvSpPr>
        <p:spPr>
          <a:xfrm rot="-5400000">
            <a:off x="3032175" y="-7524"/>
            <a:ext cx="2979900" cy="6823500"/>
          </a:xfrm>
          <a:prstGeom prst="wedgeRectCallout">
            <a:avLst>
              <a:gd name="adj1" fmla="val -19525"/>
              <a:gd name="adj2" fmla="val 56409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ge2909b7740_0_129"/>
          <p:cNvSpPr txBox="1"/>
          <p:nvPr/>
        </p:nvSpPr>
        <p:spPr>
          <a:xfrm>
            <a:off x="1495725" y="2118338"/>
            <a:ext cx="6052800" cy="26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n-US" sz="2100" b="0" i="1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Last year, my neighborhood changed our schools zones and I had to change schools. All my friends stayed and on top of that, this year was when I was support to start sex ed. My new school doesn’t have sex ed and when I asked my teacher, he said the school can’t afford it. I’m worried I won’t be as informed as my friends at my old school!   </a:t>
            </a:r>
            <a:endParaRPr sz="2100">
              <a:solidFill>
                <a:srgbClr val="434343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C915EAB-827E-7CBD-9E3C-A2C7FE1DF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Racism and Sexual Health </a:t>
            </a:r>
            <a:r>
              <a:rPr lang="en-US" sz="2000" dirty="0"/>
              <a:t>(2 of 8)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1"/>
          <p:cNvSpPr txBox="1">
            <a:spLocks noGrp="1"/>
          </p:cNvSpPr>
          <p:nvPr>
            <p:ph type="body" idx="1"/>
          </p:nvPr>
        </p:nvSpPr>
        <p:spPr>
          <a:xfrm>
            <a:off x="50" y="5405500"/>
            <a:ext cx="9144000" cy="79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Structural | Institutional | Interpersonal</a:t>
            </a:r>
            <a:r>
              <a:rPr lang="en-US" sz="2800"/>
              <a:t> | Internalized</a:t>
            </a:r>
            <a:endParaRPr sz="2800">
              <a:solidFill>
                <a:schemeClr val="lt1"/>
              </a:solidFill>
              <a:highlight>
                <a:srgbClr val="F73080"/>
              </a:highlight>
            </a:endParaRPr>
          </a:p>
        </p:txBody>
      </p:sp>
      <p:cxnSp>
        <p:nvCxnSpPr>
          <p:cNvPr id="184" name="Google Shape;184;p11"/>
          <p:cNvCxnSpPr/>
          <p:nvPr/>
        </p:nvCxnSpPr>
        <p:spPr>
          <a:xfrm>
            <a:off x="540825" y="5162175"/>
            <a:ext cx="7962600" cy="0"/>
          </a:xfrm>
          <a:prstGeom prst="straightConnector1">
            <a:avLst/>
          </a:prstGeom>
          <a:noFill/>
          <a:ln w="19050" cap="flat" cmpd="sng">
            <a:solidFill>
              <a:srgbClr val="1480D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5" name="Google Shape;185;p11"/>
          <p:cNvSpPr/>
          <p:nvPr/>
        </p:nvSpPr>
        <p:spPr>
          <a:xfrm rot="-5400000">
            <a:off x="3032175" y="-7524"/>
            <a:ext cx="2979900" cy="6823500"/>
          </a:xfrm>
          <a:prstGeom prst="wedgeRectCallout">
            <a:avLst>
              <a:gd name="adj1" fmla="val -19525"/>
              <a:gd name="adj2" fmla="val 56409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1"/>
          <p:cNvSpPr txBox="1"/>
          <p:nvPr/>
        </p:nvSpPr>
        <p:spPr>
          <a:xfrm>
            <a:off x="1352400" y="2106575"/>
            <a:ext cx="6195900" cy="25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n-US" sz="2300" b="0" i="1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The nurse at my school came to talk to our class about birth control. She started the lesson asking me what kind of birth control I was on in front of the whole class! When I told her none and she smirked and continued her talk without asking anyone else. I am the only nonwhite person in my class.</a:t>
            </a:r>
            <a:endParaRPr sz="2300">
              <a:solidFill>
                <a:srgbClr val="434343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9337AB-31B5-EC64-954F-9B8C36586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Racism and Sexual Health</a:t>
            </a:r>
            <a:r>
              <a:rPr lang="en-US" sz="4400" dirty="0"/>
              <a:t> </a:t>
            </a:r>
            <a:r>
              <a:rPr lang="en-US" sz="2000" dirty="0"/>
              <a:t>(3 of 8)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6263" y="5286813"/>
            <a:ext cx="608175" cy="608175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12"/>
          <p:cNvSpPr txBox="1">
            <a:spLocks noGrp="1"/>
          </p:cNvSpPr>
          <p:nvPr>
            <p:ph type="body" idx="1"/>
          </p:nvPr>
        </p:nvSpPr>
        <p:spPr>
          <a:xfrm>
            <a:off x="50" y="5405500"/>
            <a:ext cx="9144000" cy="3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Structural | Institutional |</a:t>
            </a:r>
            <a:r>
              <a:rPr lang="en-US" sz="2800" b="1">
                <a:solidFill>
                  <a:schemeClr val="lt1"/>
                </a:solidFill>
                <a:highlight>
                  <a:srgbClr val="FCCC36"/>
                </a:highlight>
              </a:rPr>
              <a:t> Interpersonal</a:t>
            </a:r>
            <a:r>
              <a:rPr lang="en-US" sz="2800"/>
              <a:t> | Internalized</a:t>
            </a:r>
            <a:endParaRPr sz="2800">
              <a:solidFill>
                <a:schemeClr val="lt1"/>
              </a:solidFill>
              <a:highlight>
                <a:srgbClr val="F73080"/>
              </a:highlight>
            </a:endParaRPr>
          </a:p>
        </p:txBody>
      </p:sp>
      <p:cxnSp>
        <p:nvCxnSpPr>
          <p:cNvPr id="195" name="Google Shape;195;p12"/>
          <p:cNvCxnSpPr/>
          <p:nvPr/>
        </p:nvCxnSpPr>
        <p:spPr>
          <a:xfrm>
            <a:off x="540825" y="5162175"/>
            <a:ext cx="7962600" cy="0"/>
          </a:xfrm>
          <a:prstGeom prst="straightConnector1">
            <a:avLst/>
          </a:prstGeom>
          <a:noFill/>
          <a:ln w="19050" cap="flat" cmpd="sng">
            <a:solidFill>
              <a:srgbClr val="1480D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6" name="Google Shape;196;p12"/>
          <p:cNvSpPr/>
          <p:nvPr/>
        </p:nvSpPr>
        <p:spPr>
          <a:xfrm rot="-5400000">
            <a:off x="3032175" y="-7524"/>
            <a:ext cx="2979900" cy="6823500"/>
          </a:xfrm>
          <a:prstGeom prst="wedgeRectCallout">
            <a:avLst>
              <a:gd name="adj1" fmla="val -19525"/>
              <a:gd name="adj2" fmla="val 56409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12"/>
          <p:cNvSpPr txBox="1"/>
          <p:nvPr/>
        </p:nvSpPr>
        <p:spPr>
          <a:xfrm>
            <a:off x="1352400" y="2106575"/>
            <a:ext cx="6195900" cy="25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n-US" sz="2300" b="0" i="1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The nurse at my school came to talk to our class about birth control. She started the lesson asking me what kind of birth control I was on in front of the whole class! When I told her none and she smirked and continued her talk without asking anyone else. I am the only nonwhite person in my class.</a:t>
            </a:r>
            <a:endParaRPr sz="2300">
              <a:solidFill>
                <a:srgbClr val="434343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045C57-C55A-450A-20A2-84B8C1A6F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Racism and Sexual Health </a:t>
            </a:r>
            <a:r>
              <a:rPr lang="en-US" sz="2000" dirty="0"/>
              <a:t>(4 of 8)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3"/>
          <p:cNvSpPr txBox="1">
            <a:spLocks noGrp="1"/>
          </p:cNvSpPr>
          <p:nvPr>
            <p:ph type="body" idx="1"/>
          </p:nvPr>
        </p:nvSpPr>
        <p:spPr>
          <a:xfrm>
            <a:off x="50" y="5405500"/>
            <a:ext cx="9144000" cy="79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Structural | Institutional | Interpersonal</a:t>
            </a:r>
            <a:r>
              <a:rPr lang="en-US" sz="2800"/>
              <a:t> | Internalized</a:t>
            </a:r>
            <a:endParaRPr sz="2800">
              <a:solidFill>
                <a:schemeClr val="lt1"/>
              </a:solidFill>
              <a:highlight>
                <a:srgbClr val="F73080"/>
              </a:highlight>
            </a:endParaRPr>
          </a:p>
        </p:txBody>
      </p:sp>
      <p:cxnSp>
        <p:nvCxnSpPr>
          <p:cNvPr id="205" name="Google Shape;205;p13"/>
          <p:cNvCxnSpPr/>
          <p:nvPr/>
        </p:nvCxnSpPr>
        <p:spPr>
          <a:xfrm>
            <a:off x="540825" y="5162175"/>
            <a:ext cx="7962600" cy="0"/>
          </a:xfrm>
          <a:prstGeom prst="straightConnector1">
            <a:avLst/>
          </a:prstGeom>
          <a:noFill/>
          <a:ln w="19050" cap="flat" cmpd="sng">
            <a:solidFill>
              <a:srgbClr val="1480D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6" name="Google Shape;206;p13"/>
          <p:cNvSpPr/>
          <p:nvPr/>
        </p:nvSpPr>
        <p:spPr>
          <a:xfrm rot="-5400000">
            <a:off x="3032175" y="-7524"/>
            <a:ext cx="2979900" cy="6823500"/>
          </a:xfrm>
          <a:prstGeom prst="wedgeRectCallout">
            <a:avLst>
              <a:gd name="adj1" fmla="val -19525"/>
              <a:gd name="adj2" fmla="val 56409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13"/>
          <p:cNvSpPr txBox="1"/>
          <p:nvPr/>
        </p:nvSpPr>
        <p:spPr>
          <a:xfrm>
            <a:off x="1337600" y="2279100"/>
            <a:ext cx="6259500" cy="217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n-US" sz="2700" b="0" i="1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One time, my brother and his boyfriend went to local blood drive and they were denied. They were told, “we can’t accept Black gay blood – standard procedure” and asked to leave.</a:t>
            </a:r>
            <a:endParaRPr sz="2700">
              <a:solidFill>
                <a:srgbClr val="434343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0C0AE2-5C1F-000A-1802-837432024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Racism and Sexual Health </a:t>
            </a:r>
            <a:r>
              <a:rPr lang="en-US" sz="2000" dirty="0"/>
              <a:t>(5 of 8)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Google Shape;213;ge2909b7740_0_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93474" y="5238374"/>
            <a:ext cx="795900" cy="79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ge2909b7740_0_101"/>
          <p:cNvSpPr txBox="1">
            <a:spLocks noGrp="1"/>
          </p:cNvSpPr>
          <p:nvPr>
            <p:ph type="body" idx="1"/>
          </p:nvPr>
        </p:nvSpPr>
        <p:spPr>
          <a:xfrm>
            <a:off x="50" y="5405500"/>
            <a:ext cx="9144000" cy="79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Structural | </a:t>
            </a:r>
            <a:r>
              <a:rPr lang="en-US" sz="2800" b="1">
                <a:solidFill>
                  <a:schemeClr val="lt1"/>
                </a:solidFill>
                <a:highlight>
                  <a:srgbClr val="F73080"/>
                </a:highlight>
              </a:rPr>
              <a:t>Institutional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 | Interpersonal</a:t>
            </a:r>
            <a:r>
              <a:rPr lang="en-US" sz="2800"/>
              <a:t> | Internalized</a:t>
            </a:r>
            <a:endParaRPr sz="2800">
              <a:solidFill>
                <a:schemeClr val="lt1"/>
              </a:solidFill>
              <a:highlight>
                <a:srgbClr val="F73080"/>
              </a:highlight>
            </a:endParaRPr>
          </a:p>
        </p:txBody>
      </p:sp>
      <p:cxnSp>
        <p:nvCxnSpPr>
          <p:cNvPr id="216" name="Google Shape;216;ge2909b7740_0_101"/>
          <p:cNvCxnSpPr/>
          <p:nvPr/>
        </p:nvCxnSpPr>
        <p:spPr>
          <a:xfrm>
            <a:off x="540825" y="5162175"/>
            <a:ext cx="7962600" cy="0"/>
          </a:xfrm>
          <a:prstGeom prst="straightConnector1">
            <a:avLst/>
          </a:prstGeom>
          <a:noFill/>
          <a:ln w="19050" cap="flat" cmpd="sng">
            <a:solidFill>
              <a:srgbClr val="1480D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7" name="Google Shape;217;ge2909b7740_0_101"/>
          <p:cNvSpPr/>
          <p:nvPr/>
        </p:nvSpPr>
        <p:spPr>
          <a:xfrm rot="-5400000">
            <a:off x="3032175" y="-7524"/>
            <a:ext cx="2979900" cy="6823500"/>
          </a:xfrm>
          <a:prstGeom prst="wedgeRectCallout">
            <a:avLst>
              <a:gd name="adj1" fmla="val -19525"/>
              <a:gd name="adj2" fmla="val 56409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ge2909b7740_0_101"/>
          <p:cNvSpPr txBox="1"/>
          <p:nvPr/>
        </p:nvSpPr>
        <p:spPr>
          <a:xfrm>
            <a:off x="1337600" y="2279100"/>
            <a:ext cx="6259500" cy="217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n-US" sz="2700" b="0" i="1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One time, my brother and his boyfriend went to local blood drive and they were denied. They were told, “we can’t accept Black gay blood – standard procedure” and asked to leave.</a:t>
            </a:r>
            <a:endParaRPr sz="2700">
              <a:solidFill>
                <a:srgbClr val="434343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3A4861-4F96-12D5-F8C8-BF3743567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Racism and Sexual Health </a:t>
            </a:r>
            <a:r>
              <a:rPr lang="en-US" sz="2000" dirty="0"/>
              <a:t>(6 of 8)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5"/>
          <p:cNvSpPr txBox="1">
            <a:spLocks noGrp="1"/>
          </p:cNvSpPr>
          <p:nvPr>
            <p:ph type="body" idx="1"/>
          </p:nvPr>
        </p:nvSpPr>
        <p:spPr>
          <a:xfrm>
            <a:off x="50" y="5405500"/>
            <a:ext cx="9144000" cy="79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Structural | Institutional | Interpersonal</a:t>
            </a:r>
            <a:r>
              <a:rPr lang="en-US" sz="2800"/>
              <a:t> | Internalized</a:t>
            </a:r>
            <a:endParaRPr sz="2800">
              <a:solidFill>
                <a:schemeClr val="lt1"/>
              </a:solidFill>
              <a:highlight>
                <a:srgbClr val="F73080"/>
              </a:highlight>
            </a:endParaRPr>
          </a:p>
        </p:txBody>
      </p:sp>
      <p:cxnSp>
        <p:nvCxnSpPr>
          <p:cNvPr id="226" name="Google Shape;226;p15"/>
          <p:cNvCxnSpPr/>
          <p:nvPr/>
        </p:nvCxnSpPr>
        <p:spPr>
          <a:xfrm>
            <a:off x="540825" y="5162175"/>
            <a:ext cx="7962600" cy="0"/>
          </a:xfrm>
          <a:prstGeom prst="straightConnector1">
            <a:avLst/>
          </a:prstGeom>
          <a:noFill/>
          <a:ln w="19050" cap="flat" cmpd="sng">
            <a:solidFill>
              <a:srgbClr val="1480D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7" name="Google Shape;227;p15"/>
          <p:cNvSpPr/>
          <p:nvPr/>
        </p:nvSpPr>
        <p:spPr>
          <a:xfrm rot="-5400000">
            <a:off x="3032175" y="-7524"/>
            <a:ext cx="2979900" cy="6823500"/>
          </a:xfrm>
          <a:prstGeom prst="wedgeRectCallout">
            <a:avLst>
              <a:gd name="adj1" fmla="val -19525"/>
              <a:gd name="adj2" fmla="val 56409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5"/>
          <p:cNvSpPr txBox="1"/>
          <p:nvPr/>
        </p:nvSpPr>
        <p:spPr>
          <a:xfrm>
            <a:off x="1520325" y="2221150"/>
            <a:ext cx="6003600" cy="27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i="1">
                <a:solidFill>
                  <a:srgbClr val="434343"/>
                </a:solidFill>
              </a:rPr>
              <a:t>I loved my long locks until I didn’t. After hearing everyone at home calling it “pelo malo” (bad hair) and my guidance counselor saying I would never be able get a good job, I cut it all off. Nothing wrong with a “clean cut”, I guess.  </a:t>
            </a:r>
            <a:endParaRPr sz="2400">
              <a:solidFill>
                <a:srgbClr val="434343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434343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ED2CF5-95E7-2A08-1933-8A08BD0A0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Racism and Sexual Health </a:t>
            </a:r>
            <a:r>
              <a:rPr lang="en-US" sz="2000" dirty="0"/>
              <a:t>(7 of 8)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234;ge2909b7740_0_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460632">
            <a:off x="6377842" y="5139725"/>
            <a:ext cx="903100" cy="85595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ge2909b7740_0_82"/>
          <p:cNvSpPr txBox="1">
            <a:spLocks noGrp="1"/>
          </p:cNvSpPr>
          <p:nvPr>
            <p:ph type="body" idx="1"/>
          </p:nvPr>
        </p:nvSpPr>
        <p:spPr>
          <a:xfrm>
            <a:off x="50" y="5405500"/>
            <a:ext cx="9144000" cy="79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Structural | Institutional | Interpersonal</a:t>
            </a:r>
            <a:r>
              <a:rPr lang="en-US" sz="2800"/>
              <a:t> |</a:t>
            </a:r>
            <a:r>
              <a:rPr lang="en-US" sz="2800" b="1">
                <a:solidFill>
                  <a:schemeClr val="lt1"/>
                </a:solidFill>
                <a:highlight>
                  <a:srgbClr val="F73080"/>
                </a:highlight>
              </a:rPr>
              <a:t> Internalized</a:t>
            </a:r>
            <a:endParaRPr sz="2800" b="1">
              <a:solidFill>
                <a:schemeClr val="lt1"/>
              </a:solidFill>
              <a:highlight>
                <a:srgbClr val="F73080"/>
              </a:highlight>
            </a:endParaRPr>
          </a:p>
        </p:txBody>
      </p:sp>
      <p:cxnSp>
        <p:nvCxnSpPr>
          <p:cNvPr id="237" name="Google Shape;237;ge2909b7740_0_82"/>
          <p:cNvCxnSpPr/>
          <p:nvPr/>
        </p:nvCxnSpPr>
        <p:spPr>
          <a:xfrm>
            <a:off x="540825" y="5162175"/>
            <a:ext cx="7962600" cy="0"/>
          </a:xfrm>
          <a:prstGeom prst="straightConnector1">
            <a:avLst/>
          </a:prstGeom>
          <a:noFill/>
          <a:ln w="19050" cap="flat" cmpd="sng">
            <a:solidFill>
              <a:srgbClr val="1480D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8" name="Google Shape;238;ge2909b7740_0_82"/>
          <p:cNvSpPr/>
          <p:nvPr/>
        </p:nvSpPr>
        <p:spPr>
          <a:xfrm rot="-5400000">
            <a:off x="3032175" y="-7524"/>
            <a:ext cx="2979900" cy="6823500"/>
          </a:xfrm>
          <a:prstGeom prst="wedgeRectCallout">
            <a:avLst>
              <a:gd name="adj1" fmla="val -19525"/>
              <a:gd name="adj2" fmla="val 56409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ge2909b7740_0_82"/>
          <p:cNvSpPr txBox="1"/>
          <p:nvPr/>
        </p:nvSpPr>
        <p:spPr>
          <a:xfrm>
            <a:off x="1520325" y="2221150"/>
            <a:ext cx="6003600" cy="27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i="1">
                <a:solidFill>
                  <a:srgbClr val="434343"/>
                </a:solidFill>
              </a:rPr>
              <a:t>I loved my long locks until I didn’t. After hearing everyone at home calling it “pelo malo” (bad hair) and my guidance counselor saying I would never be able get a good job, I cut it all off. Nothing wrong with a “clean cut”, I guess.  </a:t>
            </a:r>
            <a:endParaRPr sz="2400">
              <a:solidFill>
                <a:srgbClr val="434343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434343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1C69A6-2190-76A2-0325-EAF6736E8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Racism and Sexual Health </a:t>
            </a:r>
            <a:r>
              <a:rPr lang="en-US" sz="2000" dirty="0"/>
              <a:t>(8 of 8)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"/>
          <p:cNvSpPr/>
          <p:nvPr/>
        </p:nvSpPr>
        <p:spPr>
          <a:xfrm>
            <a:off x="4907500" y="2147400"/>
            <a:ext cx="3682200" cy="3476700"/>
          </a:xfrm>
          <a:prstGeom prst="foldedCorner">
            <a:avLst>
              <a:gd name="adj" fmla="val 16667"/>
            </a:avLst>
          </a:prstGeom>
          <a:solidFill>
            <a:srgbClr val="FCCC36"/>
          </a:solidFill>
          <a:ln w="9525" cap="flat" cmpd="sng">
            <a:solidFill>
              <a:srgbClr val="BF9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2"/>
          <p:cNvSpPr txBox="1">
            <a:spLocks noGrp="1"/>
          </p:cNvSpPr>
          <p:nvPr>
            <p:ph type="body" idx="1"/>
          </p:nvPr>
        </p:nvSpPr>
        <p:spPr>
          <a:xfrm>
            <a:off x="5063725" y="2555200"/>
            <a:ext cx="3402300" cy="34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2300" b="1"/>
              <a:t>Attitudes and pre-judgements based on generalizations, often stereotypes, about a person or group of people based on their race</a:t>
            </a:r>
            <a:endParaRPr sz="2300" b="1"/>
          </a:p>
        </p:txBody>
      </p:sp>
      <p:sp>
        <p:nvSpPr>
          <p:cNvPr id="86" name="Google Shape;86;p2"/>
          <p:cNvSpPr/>
          <p:nvPr/>
        </p:nvSpPr>
        <p:spPr>
          <a:xfrm>
            <a:off x="663050" y="2552350"/>
            <a:ext cx="4384200" cy="2393400"/>
          </a:xfrm>
          <a:prstGeom prst="homePlate">
            <a:avLst>
              <a:gd name="adj" fmla="val 50000"/>
            </a:avLst>
          </a:prstGeom>
          <a:solidFill>
            <a:srgbClr val="F730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"/>
          <p:cNvSpPr txBox="1"/>
          <p:nvPr/>
        </p:nvSpPr>
        <p:spPr>
          <a:xfrm>
            <a:off x="815450" y="2889050"/>
            <a:ext cx="3251100" cy="16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</a:pPr>
            <a:r>
              <a:rPr lang="en-US" sz="49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Racial Prejudice </a:t>
            </a:r>
            <a:endParaRPr sz="4900">
              <a:solidFill>
                <a:schemeClr val="l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AA3A9A-F859-CB65-3D92-EA7781C04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Racism? </a:t>
            </a:r>
            <a:r>
              <a:rPr lang="en-US" sz="2000" dirty="0"/>
              <a:t>(1 of 7)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"/>
          <p:cNvSpPr/>
          <p:nvPr/>
        </p:nvSpPr>
        <p:spPr>
          <a:xfrm flipH="1">
            <a:off x="4935925" y="2740401"/>
            <a:ext cx="3915600" cy="1952100"/>
          </a:xfrm>
          <a:prstGeom prst="parallelogram">
            <a:avLst>
              <a:gd name="adj" fmla="val 56201"/>
            </a:avLst>
          </a:prstGeom>
          <a:solidFill>
            <a:srgbClr val="F730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3"/>
          <p:cNvSpPr/>
          <p:nvPr/>
        </p:nvSpPr>
        <p:spPr>
          <a:xfrm flipH="1">
            <a:off x="241596" y="2477500"/>
            <a:ext cx="5301900" cy="2643000"/>
          </a:xfrm>
          <a:prstGeom prst="parallelogram">
            <a:avLst>
              <a:gd name="adj" fmla="val 56201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3"/>
          <p:cNvSpPr txBox="1"/>
          <p:nvPr/>
        </p:nvSpPr>
        <p:spPr>
          <a:xfrm>
            <a:off x="5572514" y="3361437"/>
            <a:ext cx="2594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</a:pPr>
            <a:r>
              <a:rPr lang="en-US" sz="4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Racism</a:t>
            </a:r>
            <a:endParaRPr sz="4000"/>
          </a:p>
        </p:txBody>
      </p:sp>
      <p:sp>
        <p:nvSpPr>
          <p:cNvPr id="96" name="Google Shape;96;p3"/>
          <p:cNvSpPr/>
          <p:nvPr/>
        </p:nvSpPr>
        <p:spPr>
          <a:xfrm>
            <a:off x="2707222" y="2622291"/>
            <a:ext cx="2427633" cy="2188222"/>
          </a:xfrm>
          <a:prstGeom prst="flowChartExtract">
            <a:avLst/>
          </a:prstGeom>
          <a:solidFill>
            <a:srgbClr val="FCCC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3"/>
          <p:cNvSpPr txBox="1"/>
          <p:nvPr/>
        </p:nvSpPr>
        <p:spPr>
          <a:xfrm>
            <a:off x="2707217" y="3679877"/>
            <a:ext cx="2531700" cy="93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</a:rPr>
              <a:t>Social &amp; </a:t>
            </a:r>
            <a:br>
              <a:rPr lang="en-US" sz="1800" b="1">
                <a:solidFill>
                  <a:schemeClr val="dk1"/>
                </a:solidFill>
              </a:rPr>
            </a:br>
            <a:r>
              <a:rPr lang="en-US" sz="1800" b="1">
                <a:solidFill>
                  <a:schemeClr val="dk1"/>
                </a:solidFill>
              </a:rPr>
              <a:t>Institutional</a:t>
            </a:r>
            <a:br>
              <a:rPr lang="en-US" sz="1800">
                <a:solidFill>
                  <a:schemeClr val="dk1"/>
                </a:solidFill>
              </a:rPr>
            </a:br>
            <a:r>
              <a:rPr lang="en-US" sz="1800" b="1">
                <a:solidFill>
                  <a:schemeClr val="dk1"/>
                </a:solidFill>
              </a:rPr>
              <a:t>Power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98" name="Google Shape;98;p3"/>
          <p:cNvSpPr/>
          <p:nvPr/>
        </p:nvSpPr>
        <p:spPr>
          <a:xfrm>
            <a:off x="2607473" y="3605572"/>
            <a:ext cx="447300" cy="454200"/>
          </a:xfrm>
          <a:prstGeom prst="mathPlus">
            <a:avLst>
              <a:gd name="adj1" fmla="val 2352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3"/>
          <p:cNvSpPr/>
          <p:nvPr/>
        </p:nvSpPr>
        <p:spPr>
          <a:xfrm rot="10800000">
            <a:off x="627149" y="2690277"/>
            <a:ext cx="2427648" cy="2229703"/>
          </a:xfrm>
          <a:prstGeom prst="flowChartExtract">
            <a:avLst/>
          </a:prstGeom>
          <a:solidFill>
            <a:srgbClr val="FCCC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3"/>
          <p:cNvSpPr txBox="1"/>
          <p:nvPr/>
        </p:nvSpPr>
        <p:spPr>
          <a:xfrm>
            <a:off x="973118" y="3028654"/>
            <a:ext cx="1709100" cy="68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</a:rPr>
              <a:t>Racial </a:t>
            </a:r>
            <a:endParaRPr sz="1800" b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</a:rPr>
              <a:t>Prejudice</a:t>
            </a:r>
            <a:endParaRPr sz="1800"/>
          </a:p>
        </p:txBody>
      </p:sp>
      <p:sp>
        <p:nvSpPr>
          <p:cNvPr id="101" name="Google Shape;101;p3"/>
          <p:cNvSpPr/>
          <p:nvPr/>
        </p:nvSpPr>
        <p:spPr>
          <a:xfrm>
            <a:off x="4913276" y="3597491"/>
            <a:ext cx="480900" cy="385800"/>
          </a:xfrm>
          <a:prstGeom prst="mathEqual">
            <a:avLst>
              <a:gd name="adj1" fmla="val 23520"/>
              <a:gd name="adj2" fmla="val 1176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E7A875A-815E-6CB9-0FA1-61E534731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Racism? </a:t>
            </a:r>
            <a:r>
              <a:rPr lang="en-US" sz="2000" dirty="0"/>
              <a:t>(2 of 7)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"/>
          <p:cNvSpPr/>
          <p:nvPr/>
        </p:nvSpPr>
        <p:spPr>
          <a:xfrm>
            <a:off x="279302" y="1752606"/>
            <a:ext cx="4346400" cy="3575000"/>
          </a:xfrm>
          <a:prstGeom prst="flowChartExtract">
            <a:avLst/>
          </a:prstGeom>
          <a:solidFill>
            <a:srgbClr val="FCCC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"/>
          <p:cNvSpPr txBox="1">
            <a:spLocks noGrp="1"/>
          </p:cNvSpPr>
          <p:nvPr>
            <p:ph type="body" idx="1"/>
          </p:nvPr>
        </p:nvSpPr>
        <p:spPr>
          <a:xfrm>
            <a:off x="4560500" y="2330325"/>
            <a:ext cx="4346400" cy="41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82880" lvl="0" indent="-17018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>
                <a:latin typeface="Arial"/>
                <a:ea typeface="Arial"/>
                <a:cs typeface="Arial"/>
                <a:sym typeface="Arial"/>
              </a:rPr>
              <a:t>Access to Resources</a:t>
            </a:r>
            <a:endParaRPr sz="2200"/>
          </a:p>
          <a:p>
            <a:pPr marL="182880" lvl="0" indent="-17018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200"/>
              <a:buChar char="•"/>
            </a:pPr>
            <a:r>
              <a:rPr lang="en-US" sz="2200">
                <a:latin typeface="Arial"/>
                <a:ea typeface="Arial"/>
                <a:cs typeface="Arial"/>
                <a:sym typeface="Arial"/>
              </a:rPr>
              <a:t>The ability to influence others</a:t>
            </a:r>
            <a:endParaRPr sz="2200"/>
          </a:p>
          <a:p>
            <a:pPr marL="182880" lvl="0" indent="-17018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200"/>
              <a:buChar char="•"/>
            </a:pPr>
            <a:r>
              <a:rPr lang="en-US" sz="2200">
                <a:latin typeface="Arial"/>
                <a:ea typeface="Arial"/>
                <a:cs typeface="Arial"/>
                <a:sym typeface="Arial"/>
              </a:rPr>
              <a:t>Access to decision makers (people in power) to get what you want done </a:t>
            </a:r>
            <a:endParaRPr sz="2200"/>
          </a:p>
          <a:p>
            <a:pPr marL="182880" lvl="0" indent="-17018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200"/>
              <a:buChar char="•"/>
            </a:pPr>
            <a:r>
              <a:rPr lang="en-US" sz="2200">
                <a:latin typeface="Arial"/>
                <a:ea typeface="Arial"/>
                <a:cs typeface="Arial"/>
                <a:sym typeface="Arial"/>
              </a:rPr>
              <a:t>The ability to define reality for yourself and others </a:t>
            </a:r>
            <a:endParaRPr sz="2200"/>
          </a:p>
        </p:txBody>
      </p:sp>
      <p:sp>
        <p:nvSpPr>
          <p:cNvPr id="109" name="Google Shape;109;p4"/>
          <p:cNvSpPr txBox="1"/>
          <p:nvPr/>
        </p:nvSpPr>
        <p:spPr>
          <a:xfrm>
            <a:off x="522150" y="2721569"/>
            <a:ext cx="3860700" cy="23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</a:pPr>
            <a:r>
              <a:rPr lang="en-US" sz="4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Social &amp; Institutional</a:t>
            </a:r>
            <a:endParaRPr sz="4800"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</a:pPr>
            <a:r>
              <a:rPr lang="en-US" sz="4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Power</a:t>
            </a:r>
            <a:endParaRPr sz="4800">
              <a:solidFill>
                <a:schemeClr val="dk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78A5EF-EF3F-89B2-1044-73AD91916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Racism? </a:t>
            </a:r>
            <a:r>
              <a:rPr lang="en-US" sz="2000" dirty="0"/>
              <a:t>(3 of 7)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"/>
          <p:cNvSpPr txBox="1">
            <a:spLocks noGrp="1"/>
          </p:cNvSpPr>
          <p:nvPr>
            <p:ph type="body" idx="1"/>
          </p:nvPr>
        </p:nvSpPr>
        <p:spPr>
          <a:xfrm>
            <a:off x="4269850" y="2462425"/>
            <a:ext cx="4441500" cy="33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2700" b="1" u="sng">
                <a:solidFill>
                  <a:srgbClr val="F73080"/>
                </a:solidFill>
              </a:rPr>
              <a:t>Racism is a SYSTEM</a:t>
            </a:r>
            <a:r>
              <a:rPr lang="en-US" sz="2700" b="1">
                <a:solidFill>
                  <a:srgbClr val="F73080"/>
                </a:solidFill>
              </a:rPr>
              <a:t> </a:t>
            </a:r>
            <a:endParaRPr sz="2700" b="1">
              <a:solidFill>
                <a:srgbClr val="F73080"/>
              </a:solidFill>
            </a:endParaRPr>
          </a:p>
          <a:p>
            <a:pPr marL="457200" lvl="0" indent="-36830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SzPts val="2200"/>
              <a:buChar char="•"/>
            </a:pPr>
            <a:r>
              <a:rPr lang="en-US" sz="2200">
                <a:latin typeface="Arial"/>
                <a:ea typeface="Arial"/>
                <a:cs typeface="Arial"/>
                <a:sym typeface="Arial"/>
              </a:rPr>
              <a:t>A system of advantage based on race</a:t>
            </a:r>
            <a:endParaRPr sz="2200"/>
          </a:p>
          <a:p>
            <a:pPr marL="457200" lvl="0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>
                <a:latin typeface="Arial"/>
                <a:ea typeface="Arial"/>
                <a:cs typeface="Arial"/>
                <a:sym typeface="Arial"/>
              </a:rPr>
              <a:t>A system of oppression based on race </a:t>
            </a:r>
            <a:endParaRPr sz="2200"/>
          </a:p>
          <a:p>
            <a:pPr marL="457200" lvl="0" indent="-368300" algn="l" rtl="0">
              <a:lnSpc>
                <a:spcPct val="100000"/>
              </a:lnSpc>
              <a:spcBef>
                <a:spcPts val="1400"/>
              </a:spcBef>
              <a:spcAft>
                <a:spcPts val="1000"/>
              </a:spcAft>
              <a:buSzPts val="2200"/>
              <a:buFont typeface="Arial"/>
              <a:buChar char="•"/>
            </a:pPr>
            <a:r>
              <a:rPr lang="en-US" sz="2200">
                <a:latin typeface="Arial"/>
                <a:ea typeface="Arial"/>
                <a:cs typeface="Arial"/>
                <a:sym typeface="Arial"/>
              </a:rPr>
              <a:t>A white supremacy system </a:t>
            </a:r>
            <a:endParaRPr sz="2200"/>
          </a:p>
        </p:txBody>
      </p:sp>
      <p:sp>
        <p:nvSpPr>
          <p:cNvPr id="116" name="Google Shape;116;p5"/>
          <p:cNvSpPr/>
          <p:nvPr/>
        </p:nvSpPr>
        <p:spPr>
          <a:xfrm>
            <a:off x="966575" y="3854775"/>
            <a:ext cx="2278200" cy="2045700"/>
          </a:xfrm>
          <a:prstGeom prst="cube">
            <a:avLst>
              <a:gd name="adj" fmla="val 25000"/>
            </a:avLst>
          </a:prstGeom>
          <a:solidFill>
            <a:srgbClr val="1480D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5"/>
          <p:cNvSpPr/>
          <p:nvPr/>
        </p:nvSpPr>
        <p:spPr>
          <a:xfrm flipH="1">
            <a:off x="1749150" y="3073925"/>
            <a:ext cx="1921500" cy="1666800"/>
          </a:xfrm>
          <a:prstGeom prst="cube">
            <a:avLst>
              <a:gd name="adj" fmla="val 25000"/>
            </a:avLst>
          </a:prstGeom>
          <a:solidFill>
            <a:srgbClr val="FCCC36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5"/>
          <p:cNvSpPr/>
          <p:nvPr/>
        </p:nvSpPr>
        <p:spPr>
          <a:xfrm>
            <a:off x="1444125" y="1981950"/>
            <a:ext cx="1501500" cy="1275300"/>
          </a:xfrm>
          <a:prstGeom prst="cube">
            <a:avLst>
              <a:gd name="adj" fmla="val 25000"/>
            </a:avLst>
          </a:prstGeom>
          <a:solidFill>
            <a:srgbClr val="F73080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F0358F0-C950-7999-CFD1-F2CC5C1CB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Racism? </a:t>
            </a:r>
            <a:r>
              <a:rPr lang="en-US" sz="2000" dirty="0"/>
              <a:t>(4 of 7)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"/>
          <p:cNvSpPr txBox="1">
            <a:spLocks noGrp="1"/>
          </p:cNvSpPr>
          <p:nvPr>
            <p:ph type="body" idx="1"/>
          </p:nvPr>
        </p:nvSpPr>
        <p:spPr>
          <a:xfrm>
            <a:off x="6169100" y="2698325"/>
            <a:ext cx="2478600" cy="26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-US" sz="2400" b="1" u="sng"/>
              <a:t>Internalized</a:t>
            </a:r>
            <a:br>
              <a:rPr lang="en-US" sz="2400"/>
            </a:br>
            <a:r>
              <a:rPr lang="en-US" sz="2400">
                <a:latin typeface="Arial"/>
                <a:ea typeface="Arial"/>
                <a:cs typeface="Arial"/>
                <a:sym typeface="Arial"/>
              </a:rPr>
              <a:t>belief within individuals often based on stereotypes </a:t>
            </a:r>
            <a:endParaRPr sz="2400"/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None/>
            </a:pPr>
            <a:endParaRPr sz="2400" u="sng"/>
          </a:p>
        </p:txBody>
      </p:sp>
      <p:pic>
        <p:nvPicPr>
          <p:cNvPr id="125" name="Google Shape;125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2175" y="2396225"/>
            <a:ext cx="2632650" cy="263265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6"/>
          <p:cNvSpPr txBox="1"/>
          <p:nvPr/>
        </p:nvSpPr>
        <p:spPr>
          <a:xfrm>
            <a:off x="533975" y="3175850"/>
            <a:ext cx="2578200" cy="15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-US" sz="2400" b="1" u="sng">
                <a:solidFill>
                  <a:schemeClr val="dk1"/>
                </a:solidFill>
              </a:rPr>
              <a:t>Interpersonal</a:t>
            </a:r>
            <a:r>
              <a:rPr lang="en-US" sz="2400" b="1">
                <a:solidFill>
                  <a:schemeClr val="dk1"/>
                </a:solidFill>
              </a:rPr>
              <a:t> </a:t>
            </a:r>
            <a:r>
              <a:rPr lang="en-US" sz="2400">
                <a:solidFill>
                  <a:schemeClr val="dk1"/>
                </a:solidFill>
              </a:rPr>
              <a:t>prejudice between individuals </a:t>
            </a:r>
            <a:endParaRPr/>
          </a:p>
        </p:txBody>
      </p:sp>
      <p:sp>
        <p:nvSpPr>
          <p:cNvPr id="127" name="Google Shape;127;p6"/>
          <p:cNvSpPr txBox="1"/>
          <p:nvPr/>
        </p:nvSpPr>
        <p:spPr>
          <a:xfrm>
            <a:off x="3217250" y="5227450"/>
            <a:ext cx="2422500" cy="58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>
                <a:solidFill>
                  <a:srgbClr val="1480D1"/>
                </a:solidFill>
              </a:rPr>
              <a:t>Individual</a:t>
            </a:r>
            <a:endParaRPr sz="1900" b="1">
              <a:solidFill>
                <a:srgbClr val="1480D1"/>
              </a:solidFill>
            </a:endParaRPr>
          </a:p>
        </p:txBody>
      </p:sp>
      <p:cxnSp>
        <p:nvCxnSpPr>
          <p:cNvPr id="128" name="Google Shape;128;p6"/>
          <p:cNvCxnSpPr/>
          <p:nvPr/>
        </p:nvCxnSpPr>
        <p:spPr>
          <a:xfrm rot="10800000" flipH="1">
            <a:off x="1403825" y="2692550"/>
            <a:ext cx="2071200" cy="483300"/>
          </a:xfrm>
          <a:prstGeom prst="straightConnector1">
            <a:avLst/>
          </a:prstGeom>
          <a:noFill/>
          <a:ln w="28575" cap="flat" cmpd="sng">
            <a:solidFill>
              <a:srgbClr val="434343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29" name="Google Shape;129;p6"/>
          <p:cNvCxnSpPr/>
          <p:nvPr/>
        </p:nvCxnSpPr>
        <p:spPr>
          <a:xfrm flipH="1">
            <a:off x="4913500" y="3325450"/>
            <a:ext cx="1242600" cy="345300"/>
          </a:xfrm>
          <a:prstGeom prst="straightConnector1">
            <a:avLst/>
          </a:prstGeom>
          <a:noFill/>
          <a:ln w="28575" cap="flat" cmpd="sng">
            <a:solidFill>
              <a:srgbClr val="434343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B3A02FE3-35D6-F84A-B3B8-0AD1F27F1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Racism? </a:t>
            </a:r>
            <a:r>
              <a:rPr lang="en-US" sz="2000" dirty="0"/>
              <a:t>(5 of 7)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"/>
          <p:cNvSpPr txBox="1">
            <a:spLocks noGrp="1"/>
          </p:cNvSpPr>
          <p:nvPr>
            <p:ph type="body" idx="1"/>
          </p:nvPr>
        </p:nvSpPr>
        <p:spPr>
          <a:xfrm>
            <a:off x="6220925" y="2895750"/>
            <a:ext cx="2639100" cy="22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-US" sz="2400" b="1" u="sng"/>
              <a:t>Institutional</a:t>
            </a:r>
            <a:r>
              <a:rPr lang="en-US" sz="2400" b="1"/>
              <a:t> </a:t>
            </a:r>
            <a:br>
              <a:rPr lang="en-US" sz="2400"/>
            </a:br>
            <a:r>
              <a:rPr lang="en-US" sz="2400"/>
              <a:t>biases in practices at organizations, schools, agencies, etc.</a:t>
            </a:r>
            <a:endParaRPr sz="2400"/>
          </a:p>
        </p:txBody>
      </p:sp>
      <p:pic>
        <p:nvPicPr>
          <p:cNvPr id="136" name="Google Shape;136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35050" y="2193850"/>
            <a:ext cx="3319976" cy="2875949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7"/>
          <p:cNvSpPr txBox="1"/>
          <p:nvPr/>
        </p:nvSpPr>
        <p:spPr>
          <a:xfrm>
            <a:off x="510950" y="3090300"/>
            <a:ext cx="2578200" cy="18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b="1" u="sng">
                <a:solidFill>
                  <a:schemeClr val="dk1"/>
                </a:solidFill>
              </a:rPr>
              <a:t>Structural</a:t>
            </a:r>
            <a:r>
              <a:rPr lang="en-US" sz="2400">
                <a:solidFill>
                  <a:schemeClr val="dk1"/>
                </a:solidFill>
              </a:rPr>
              <a:t> long-standing, established across institutions </a:t>
            </a:r>
            <a:endParaRPr/>
          </a:p>
        </p:txBody>
      </p:sp>
      <p:cxnSp>
        <p:nvCxnSpPr>
          <p:cNvPr id="138" name="Google Shape;138;p7"/>
          <p:cNvCxnSpPr/>
          <p:nvPr/>
        </p:nvCxnSpPr>
        <p:spPr>
          <a:xfrm rot="10800000" flipH="1">
            <a:off x="1484375" y="2542975"/>
            <a:ext cx="2071200" cy="483300"/>
          </a:xfrm>
          <a:prstGeom prst="straightConnector1">
            <a:avLst/>
          </a:prstGeom>
          <a:noFill/>
          <a:ln w="28575" cap="flat" cmpd="sng">
            <a:solidFill>
              <a:srgbClr val="434343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39" name="Google Shape;139;p7"/>
          <p:cNvCxnSpPr/>
          <p:nvPr/>
        </p:nvCxnSpPr>
        <p:spPr>
          <a:xfrm flipH="1">
            <a:off x="4430025" y="3118325"/>
            <a:ext cx="1772100" cy="356700"/>
          </a:xfrm>
          <a:prstGeom prst="straightConnector1">
            <a:avLst/>
          </a:prstGeom>
          <a:noFill/>
          <a:ln w="28575" cap="flat" cmpd="sng">
            <a:solidFill>
              <a:srgbClr val="434343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0" name="Google Shape;140;p7"/>
          <p:cNvSpPr txBox="1"/>
          <p:nvPr/>
        </p:nvSpPr>
        <p:spPr>
          <a:xfrm>
            <a:off x="3217250" y="5227450"/>
            <a:ext cx="2422500" cy="58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>
                <a:solidFill>
                  <a:srgbClr val="1480D1"/>
                </a:solidFill>
              </a:rPr>
              <a:t>Systemic</a:t>
            </a:r>
            <a:endParaRPr sz="1900" b="1">
              <a:solidFill>
                <a:srgbClr val="1480D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F0B95B-ADFA-B474-ABF5-289FBCFB3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Racism? </a:t>
            </a:r>
            <a:r>
              <a:rPr lang="en-US" sz="2000" dirty="0"/>
              <a:t>(6 of 7)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8"/>
          <p:cNvSpPr txBox="1">
            <a:spLocks noGrp="1"/>
          </p:cNvSpPr>
          <p:nvPr>
            <p:ph type="body" idx="1"/>
          </p:nvPr>
        </p:nvSpPr>
        <p:spPr>
          <a:xfrm>
            <a:off x="513200" y="2571575"/>
            <a:ext cx="3466200" cy="3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3300"/>
              <a:buNone/>
            </a:pPr>
            <a:r>
              <a:rPr lang="en-US" sz="3000" b="1"/>
              <a:t>It is all connected to sexual health! </a:t>
            </a:r>
            <a:endParaRPr sz="3000" b="1"/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3300"/>
              <a:buNone/>
            </a:pPr>
            <a:r>
              <a:rPr lang="en-US" sz="3000" i="1">
                <a:latin typeface="Arial"/>
                <a:ea typeface="Arial"/>
                <a:cs typeface="Arial"/>
                <a:sym typeface="Arial"/>
              </a:rPr>
              <a:t>Let’s talk </a:t>
            </a:r>
            <a:br>
              <a:rPr lang="en-US" sz="3000" i="1"/>
            </a:br>
            <a:r>
              <a:rPr lang="en-US" sz="3000" i="1">
                <a:latin typeface="Arial"/>
                <a:ea typeface="Arial"/>
                <a:cs typeface="Arial"/>
                <a:sym typeface="Arial"/>
              </a:rPr>
              <a:t>examples! </a:t>
            </a:r>
            <a:endParaRPr sz="3000" i="1"/>
          </a:p>
        </p:txBody>
      </p:sp>
      <p:pic>
        <p:nvPicPr>
          <p:cNvPr id="147" name="Google Shape;147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3199" y="2135625"/>
            <a:ext cx="4354975" cy="3772483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8"/>
          <p:cNvSpPr txBox="1"/>
          <p:nvPr/>
        </p:nvSpPr>
        <p:spPr>
          <a:xfrm>
            <a:off x="6827674" y="1690125"/>
            <a:ext cx="2040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highlight>
                  <a:srgbClr val="434343"/>
                </a:highlight>
              </a:rPr>
              <a:t> </a:t>
            </a:r>
            <a:r>
              <a:rPr lang="en-US" sz="1800" b="1" i="0" u="none" strike="noStrike" cap="none">
                <a:solidFill>
                  <a:schemeClr val="lt1"/>
                </a:solidFill>
                <a:highlight>
                  <a:srgbClr val="434343"/>
                </a:highlight>
                <a:latin typeface="Arial"/>
                <a:ea typeface="Arial"/>
                <a:cs typeface="Arial"/>
                <a:sym typeface="Arial"/>
              </a:rPr>
              <a:t>Structural</a:t>
            </a:r>
            <a:endParaRPr sz="1800">
              <a:highlight>
                <a:srgbClr val="434343"/>
              </a:highlight>
            </a:endParaRPr>
          </a:p>
        </p:txBody>
      </p:sp>
      <p:sp>
        <p:nvSpPr>
          <p:cNvPr id="149" name="Google Shape;149;p8"/>
          <p:cNvSpPr txBox="1"/>
          <p:nvPr/>
        </p:nvSpPr>
        <p:spPr>
          <a:xfrm>
            <a:off x="6954249" y="2360450"/>
            <a:ext cx="2040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highlight>
                  <a:srgbClr val="434343"/>
                </a:highlight>
              </a:rPr>
              <a:t> Institutional</a:t>
            </a:r>
            <a:endParaRPr sz="1800">
              <a:solidFill>
                <a:schemeClr val="lt1"/>
              </a:solidFill>
              <a:highlight>
                <a:srgbClr val="434343"/>
              </a:highlight>
            </a:endParaRPr>
          </a:p>
        </p:txBody>
      </p:sp>
      <p:sp>
        <p:nvSpPr>
          <p:cNvPr id="150" name="Google Shape;150;p8"/>
          <p:cNvSpPr txBox="1"/>
          <p:nvPr/>
        </p:nvSpPr>
        <p:spPr>
          <a:xfrm>
            <a:off x="7044824" y="3030775"/>
            <a:ext cx="2040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highlight>
                  <a:srgbClr val="434343"/>
                </a:highlight>
              </a:rPr>
              <a:t> Interpersonal</a:t>
            </a:r>
            <a:endParaRPr sz="1800">
              <a:highlight>
                <a:srgbClr val="434343"/>
              </a:highlight>
            </a:endParaRPr>
          </a:p>
        </p:txBody>
      </p:sp>
      <p:sp>
        <p:nvSpPr>
          <p:cNvPr id="151" name="Google Shape;151;p8"/>
          <p:cNvSpPr txBox="1"/>
          <p:nvPr/>
        </p:nvSpPr>
        <p:spPr>
          <a:xfrm>
            <a:off x="6954249" y="3651025"/>
            <a:ext cx="2040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highlight>
                  <a:srgbClr val="434343"/>
                </a:highlight>
              </a:rPr>
              <a:t> Internalized</a:t>
            </a:r>
            <a:endParaRPr sz="1800">
              <a:highlight>
                <a:srgbClr val="434343"/>
              </a:highlight>
            </a:endParaRPr>
          </a:p>
        </p:txBody>
      </p:sp>
      <p:cxnSp>
        <p:nvCxnSpPr>
          <p:cNvPr id="152" name="Google Shape;152;p8"/>
          <p:cNvCxnSpPr/>
          <p:nvPr/>
        </p:nvCxnSpPr>
        <p:spPr>
          <a:xfrm flipH="1">
            <a:off x="6018100" y="1878175"/>
            <a:ext cx="1130400" cy="423300"/>
          </a:xfrm>
          <a:prstGeom prst="straightConnector1">
            <a:avLst/>
          </a:prstGeom>
          <a:noFill/>
          <a:ln w="28575" cap="flat" cmpd="sng">
            <a:solidFill>
              <a:srgbClr val="434343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3" name="Google Shape;153;p8"/>
          <p:cNvCxnSpPr/>
          <p:nvPr/>
        </p:nvCxnSpPr>
        <p:spPr>
          <a:xfrm flipH="1">
            <a:off x="6018100" y="2552375"/>
            <a:ext cx="1130400" cy="423300"/>
          </a:xfrm>
          <a:prstGeom prst="straightConnector1">
            <a:avLst/>
          </a:prstGeom>
          <a:noFill/>
          <a:ln w="28575" cap="flat" cmpd="sng">
            <a:solidFill>
              <a:srgbClr val="434343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4" name="Google Shape;154;p8"/>
          <p:cNvCxnSpPr/>
          <p:nvPr/>
        </p:nvCxnSpPr>
        <p:spPr>
          <a:xfrm flipH="1">
            <a:off x="6452200" y="3263238"/>
            <a:ext cx="696300" cy="252600"/>
          </a:xfrm>
          <a:prstGeom prst="straightConnector1">
            <a:avLst/>
          </a:prstGeom>
          <a:noFill/>
          <a:ln w="28575" cap="flat" cmpd="sng">
            <a:solidFill>
              <a:srgbClr val="434343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5" name="Google Shape;155;p8"/>
          <p:cNvCxnSpPr/>
          <p:nvPr/>
        </p:nvCxnSpPr>
        <p:spPr>
          <a:xfrm flipH="1">
            <a:off x="6066900" y="3831725"/>
            <a:ext cx="1147800" cy="292500"/>
          </a:xfrm>
          <a:prstGeom prst="straightConnector1">
            <a:avLst/>
          </a:prstGeom>
          <a:noFill/>
          <a:ln w="28575" cap="flat" cmpd="sng">
            <a:solidFill>
              <a:srgbClr val="434343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0253DAF4-AEED-98F0-158E-4A62A07B8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Racism? </a:t>
            </a:r>
            <a:r>
              <a:rPr lang="en-US" sz="2000" dirty="0"/>
              <a:t>(7 of 7)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9"/>
          <p:cNvSpPr txBox="1">
            <a:spLocks noGrp="1"/>
          </p:cNvSpPr>
          <p:nvPr>
            <p:ph type="body" idx="1"/>
          </p:nvPr>
        </p:nvSpPr>
        <p:spPr>
          <a:xfrm>
            <a:off x="50" y="5405500"/>
            <a:ext cx="9144000" cy="79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Structural | Institutional | Interpersonal</a:t>
            </a:r>
            <a:r>
              <a:rPr lang="en-US" sz="2800"/>
              <a:t> | Internalized</a:t>
            </a:r>
            <a:endParaRPr sz="2800">
              <a:solidFill>
                <a:schemeClr val="lt1"/>
              </a:solidFill>
              <a:highlight>
                <a:srgbClr val="F73080"/>
              </a:highlight>
            </a:endParaRPr>
          </a:p>
        </p:txBody>
      </p:sp>
      <p:cxnSp>
        <p:nvCxnSpPr>
          <p:cNvPr id="163" name="Google Shape;163;p9"/>
          <p:cNvCxnSpPr/>
          <p:nvPr/>
        </p:nvCxnSpPr>
        <p:spPr>
          <a:xfrm>
            <a:off x="540825" y="5162175"/>
            <a:ext cx="7962600" cy="0"/>
          </a:xfrm>
          <a:prstGeom prst="straightConnector1">
            <a:avLst/>
          </a:prstGeom>
          <a:noFill/>
          <a:ln w="19050" cap="flat" cmpd="sng">
            <a:solidFill>
              <a:srgbClr val="1480D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4" name="Google Shape;164;p9"/>
          <p:cNvSpPr/>
          <p:nvPr/>
        </p:nvSpPr>
        <p:spPr>
          <a:xfrm rot="-5400000">
            <a:off x="3032175" y="-7524"/>
            <a:ext cx="2979900" cy="6823500"/>
          </a:xfrm>
          <a:prstGeom prst="wedgeRectCallout">
            <a:avLst>
              <a:gd name="adj1" fmla="val -19525"/>
              <a:gd name="adj2" fmla="val 56409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9"/>
          <p:cNvSpPr txBox="1"/>
          <p:nvPr/>
        </p:nvSpPr>
        <p:spPr>
          <a:xfrm>
            <a:off x="1495725" y="2118338"/>
            <a:ext cx="6052800" cy="26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n-US" sz="2100" b="0" i="1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Last year, my neighborhood changed our schools zones and I had to change schools. All my friends stayed and on top of that, this year was when I was support to start sex ed. My new school doesn’t have sex ed and when I asked my teacher, he said the school can’t afford it. I’m worried I won’t be as informed as my friends at my old school!   </a:t>
            </a:r>
            <a:endParaRPr sz="2100">
              <a:solidFill>
                <a:srgbClr val="434343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60C2C4-E2B8-AE12-3BEC-66D29BB4C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Racism and Sexual Health </a:t>
            </a:r>
            <a:r>
              <a:rPr lang="en-US" sz="2000" dirty="0"/>
              <a:t>(1 of 8)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60</TotalTime>
  <Words>845</Words>
  <Application>Microsoft Macintosh PowerPoint</Application>
  <PresentationFormat>On-screen Show (4:3)</PresentationFormat>
  <Paragraphs>71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Galano Grotesque Alt Bold</vt:lpstr>
      <vt:lpstr>Roboto Slab Regular</vt:lpstr>
      <vt:lpstr>Advocates Powerpoint Standard size</vt:lpstr>
      <vt:lpstr>What’s Racism Got to do with It?</vt:lpstr>
      <vt:lpstr>What is Racism? (1 of 7)</vt:lpstr>
      <vt:lpstr>What is Racism? (2 of 7)</vt:lpstr>
      <vt:lpstr>What is Racism? (3 of 7)</vt:lpstr>
      <vt:lpstr>What is Racism? (4 of 7)</vt:lpstr>
      <vt:lpstr>What is Racism? (5 of 7)</vt:lpstr>
      <vt:lpstr>What is Racism? (6 of 7)</vt:lpstr>
      <vt:lpstr>What is Racism? (7 of 7)</vt:lpstr>
      <vt:lpstr>Racism and Sexual Health (1 of 8)</vt:lpstr>
      <vt:lpstr>Racism and Sexual Health (2 of 8)</vt:lpstr>
      <vt:lpstr>Racism and Sexual Health (3 of 8)</vt:lpstr>
      <vt:lpstr>Racism and Sexual Health (4 of 8)</vt:lpstr>
      <vt:lpstr>Racism and Sexual Health (5 of 8)</vt:lpstr>
      <vt:lpstr>Racism and Sexual Health (6 of 8)</vt:lpstr>
      <vt:lpstr>Racism and Sexual Health (7 of 8)</vt:lpstr>
      <vt:lpstr>Racism and Sexual Health (8 of 8)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Am I?  Understanding Gender Identity and Sexual Orientation</dc:title>
  <dc:creator>Ashley Benson</dc:creator>
  <cp:lastModifiedBy>Ashley Benson</cp:lastModifiedBy>
  <cp:revision>13</cp:revision>
  <dcterms:created xsi:type="dcterms:W3CDTF">2023-07-17T04:48:30Z</dcterms:created>
  <dcterms:modified xsi:type="dcterms:W3CDTF">2023-07-17T06:14:39Z</dcterms:modified>
</cp:coreProperties>
</file>