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notesMasterIdLst>
    <p:notesMasterId r:id="rId8"/>
  </p:notesMasterIdLst>
  <p:sldIdLst>
    <p:sldId id="262" r:id="rId2"/>
    <p:sldId id="266" r:id="rId3"/>
    <p:sldId id="267" r:id="rId4"/>
    <p:sldId id="271" r:id="rId5"/>
    <p:sldId id="260" r:id="rId6"/>
    <p:sldId id="268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99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181"/>
    <p:restoredTop sz="96110"/>
  </p:normalViewPr>
  <p:slideViewPr>
    <p:cSldViewPr snapToGrid="0" snapToObjects="1">
      <p:cViewPr varScale="1">
        <p:scale>
          <a:sx n="131" d="100"/>
          <a:sy n="131" d="100"/>
        </p:scale>
        <p:origin x="976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09" d="100"/>
          <a:sy n="109" d="100"/>
        </p:scale>
        <p:origin x="-4304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B1680D-EF21-EC47-882F-12D95807B6D1}" type="datetimeFigureOut">
              <a:rPr lang="en-US" smtClean="0"/>
              <a:t>7/17/23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297982-EEBC-0649-8C69-AE24E9511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7340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0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00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01953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56795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82306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33921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34784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01929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3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151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444544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1752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165721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6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52763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42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4629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e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2" name="Picture 11" descr="underline_yellow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6200" y="1265239"/>
            <a:ext cx="3901440" cy="304800"/>
          </a:xfrm>
          <a:prstGeom prst="rect">
            <a:avLst/>
          </a:prstGeom>
        </p:spPr>
      </p:pic>
      <p:pic>
        <p:nvPicPr>
          <p:cNvPr id="13" name="Picture 12" descr="underline_pink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4364" y="1265239"/>
            <a:ext cx="3221736" cy="304800"/>
          </a:xfrm>
          <a:prstGeom prst="rect">
            <a:avLst/>
          </a:prstGeom>
        </p:spPr>
      </p:pic>
      <p:pic>
        <p:nvPicPr>
          <p:cNvPr id="14" name="Picture 13" descr="underline_blue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83141" y="1279463"/>
            <a:ext cx="6315456" cy="276352"/>
          </a:xfrm>
          <a:prstGeom prst="rect">
            <a:avLst/>
          </a:prstGeom>
        </p:spPr>
      </p:pic>
      <p:pic>
        <p:nvPicPr>
          <p:cNvPr id="15" name="Picture 14" descr="underline_yellow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6200" y="1265239"/>
            <a:ext cx="3901440" cy="304800"/>
          </a:xfrm>
          <a:prstGeom prst="rect">
            <a:avLst/>
          </a:prstGeom>
        </p:spPr>
      </p:pic>
      <p:pic>
        <p:nvPicPr>
          <p:cNvPr id="16" name="Picture 15" descr="underline_pink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4364" y="1265239"/>
            <a:ext cx="3221736" cy="304800"/>
          </a:xfrm>
          <a:prstGeom prst="rect">
            <a:avLst/>
          </a:prstGeom>
        </p:spPr>
      </p:pic>
      <p:pic>
        <p:nvPicPr>
          <p:cNvPr id="17" name="Picture 16" descr="underline_blue.png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83141" y="1279463"/>
            <a:ext cx="6315456" cy="276352"/>
          </a:xfrm>
          <a:prstGeom prst="rect">
            <a:avLst/>
          </a:prstGeom>
        </p:spPr>
      </p:pic>
      <p:pic>
        <p:nvPicPr>
          <p:cNvPr id="4" name="Picture 3" descr="3Rs.eps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199121"/>
            <a:ext cx="1286857" cy="578153"/>
          </a:xfrm>
          <a:prstGeom prst="rect">
            <a:avLst/>
          </a:prstGeom>
        </p:spPr>
      </p:pic>
      <p:pic>
        <p:nvPicPr>
          <p:cNvPr id="6" name="Picture 5" descr="AFY Logo.pdf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831" y="2522277"/>
            <a:ext cx="7876049" cy="4430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811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200" kern="1200">
          <a:solidFill>
            <a:schemeClr val="tx1"/>
          </a:solidFill>
          <a:latin typeface="Galano Grotesque Alt Bold"/>
          <a:ea typeface="+mj-ea"/>
          <a:cs typeface="Galano Grotesque Alt Bold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Roboto Slab Regular"/>
          <a:ea typeface="+mn-ea"/>
          <a:cs typeface="Roboto Slab Regular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Roboto Slab Regular"/>
          <a:ea typeface="+mn-ea"/>
          <a:cs typeface="Roboto Slab Regular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Roboto Slab Regular"/>
          <a:ea typeface="+mn-ea"/>
          <a:cs typeface="Roboto Slab Regular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Roboto Slab Regular"/>
          <a:ea typeface="+mn-ea"/>
          <a:cs typeface="Roboto Slab Regular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Roboto Slab Regular"/>
          <a:ea typeface="+mn-ea"/>
          <a:cs typeface="Roboto Slab Regular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Talking by Texting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447800" y="3429000"/>
            <a:ext cx="6400800" cy="1752600"/>
          </a:xfrm>
        </p:spPr>
        <p:txBody>
          <a:bodyPr>
            <a:normAutofit/>
          </a:bodyPr>
          <a:lstStyle/>
          <a:p>
            <a:r>
              <a:rPr lang="en-US" dirty="0"/>
              <a:t>8</a:t>
            </a:r>
            <a:r>
              <a:rPr lang="en-US" baseline="30000" dirty="0"/>
              <a:t>th</a:t>
            </a:r>
            <a:r>
              <a:rPr lang="en-US" dirty="0"/>
              <a:t> Grade – Lesson 6</a:t>
            </a:r>
          </a:p>
          <a:p>
            <a:r>
              <a:rPr lang="en-US" dirty="0"/>
              <a:t>Talking Without Speaking: The Role of Texting in Relationships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2944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>
                <a:latin typeface="+mn-lt"/>
              </a:rPr>
              <a:t>You’re person one. What do you think person two is saying to you?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>
              <a:solidFill>
                <a:schemeClr val="accent2"/>
              </a:solidFill>
            </a:endParaRPr>
          </a:p>
          <a:p>
            <a:r>
              <a:rPr lang="en-US" sz="2600" dirty="0">
                <a:solidFill>
                  <a:schemeClr val="accent2"/>
                </a:solidFill>
              </a:rPr>
              <a:t>Person One: “Liked hanging with you yesterday”</a:t>
            </a:r>
          </a:p>
          <a:p>
            <a:r>
              <a:rPr lang="en-US" sz="2600" dirty="0">
                <a:solidFill>
                  <a:schemeClr val="accent5"/>
                </a:solidFill>
              </a:rPr>
              <a:t>Person Two: “Thx”</a:t>
            </a:r>
          </a:p>
          <a:p>
            <a:endParaRPr lang="en-US" sz="2600" dirty="0">
              <a:solidFill>
                <a:schemeClr val="accent2"/>
              </a:solidFill>
            </a:endParaRPr>
          </a:p>
          <a:p>
            <a:r>
              <a:rPr lang="en-US" sz="2600" dirty="0">
                <a:solidFill>
                  <a:schemeClr val="accent2"/>
                </a:solidFill>
              </a:rPr>
              <a:t>Person One: “Hey, I was just thinking about you!”</a:t>
            </a:r>
          </a:p>
          <a:p>
            <a:r>
              <a:rPr lang="en-US" sz="2600" dirty="0">
                <a:solidFill>
                  <a:schemeClr val="accent5"/>
                </a:solidFill>
              </a:rPr>
              <a:t>Person Two: “KK”</a:t>
            </a:r>
          </a:p>
          <a:p>
            <a:pPr marL="0" indent="0">
              <a:buNone/>
            </a:pPr>
            <a:endParaRPr lang="en-US" sz="2600" dirty="0">
              <a:solidFill>
                <a:schemeClr val="accent2"/>
              </a:solidFill>
            </a:endParaRPr>
          </a:p>
          <a:p>
            <a:r>
              <a:rPr lang="en-US" sz="2600" dirty="0">
                <a:solidFill>
                  <a:schemeClr val="accent2"/>
                </a:solidFill>
              </a:rPr>
              <a:t>Person One: “Thanks for the present. See you </a:t>
            </a:r>
            <a:r>
              <a:rPr lang="en-US" sz="2600" dirty="0" err="1">
                <a:solidFill>
                  <a:schemeClr val="accent2"/>
                </a:solidFill>
              </a:rPr>
              <a:t>tmw</a:t>
            </a:r>
            <a:r>
              <a:rPr lang="en-US" sz="2600" dirty="0">
                <a:solidFill>
                  <a:schemeClr val="accent2"/>
                </a:solidFill>
              </a:rPr>
              <a:t>!”</a:t>
            </a:r>
          </a:p>
          <a:p>
            <a:r>
              <a:rPr lang="en-US" sz="2600" dirty="0">
                <a:solidFill>
                  <a:schemeClr val="accent5"/>
                </a:solidFill>
              </a:rPr>
              <a:t>Person Two: “???”</a:t>
            </a:r>
          </a:p>
          <a:p>
            <a:pPr marL="457200" lvl="1" indent="0">
              <a:buNone/>
            </a:pPr>
            <a:endParaRPr lang="en-US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1904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>
                <a:latin typeface="+mn-lt"/>
              </a:rPr>
              <a:t>You’re person one. What do you think person two is saying to you?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>
              <a:solidFill>
                <a:srgbClr val="2F99FF"/>
              </a:solidFill>
            </a:endParaRPr>
          </a:p>
          <a:p>
            <a:r>
              <a:rPr lang="en-US" sz="2400" dirty="0">
                <a:solidFill>
                  <a:srgbClr val="2F99FF"/>
                </a:solidFill>
              </a:rPr>
              <a:t>Person One: “You’re </a:t>
            </a:r>
            <a:r>
              <a:rPr lang="en-US" sz="2400" dirty="0" err="1">
                <a:solidFill>
                  <a:srgbClr val="2F99FF"/>
                </a:solidFill>
              </a:rPr>
              <a:t>kinda</a:t>
            </a:r>
            <a:r>
              <a:rPr lang="en-US" sz="2400" dirty="0">
                <a:solidFill>
                  <a:srgbClr val="2F99FF"/>
                </a:solidFill>
              </a:rPr>
              <a:t> awesome”</a:t>
            </a:r>
          </a:p>
          <a:p>
            <a:r>
              <a:rPr lang="en-US" sz="2400" dirty="0">
                <a:solidFill>
                  <a:schemeClr val="accent6"/>
                </a:solidFill>
              </a:rPr>
              <a:t>Person Two: </a:t>
            </a:r>
          </a:p>
          <a:p>
            <a:endParaRPr lang="en-US" sz="2400" dirty="0">
              <a:solidFill>
                <a:srgbClr val="2F99FF"/>
              </a:solidFill>
            </a:endParaRPr>
          </a:p>
          <a:p>
            <a:r>
              <a:rPr lang="en-US" sz="2400" dirty="0">
                <a:solidFill>
                  <a:srgbClr val="2F99FF"/>
                </a:solidFill>
              </a:rPr>
              <a:t>Person One: “You haven’t texted me, </a:t>
            </a:r>
            <a:r>
              <a:rPr lang="en-US" sz="2400" dirty="0" err="1">
                <a:solidFill>
                  <a:srgbClr val="2F99FF"/>
                </a:solidFill>
              </a:rPr>
              <a:t>wth</a:t>
            </a:r>
            <a:r>
              <a:rPr lang="en-US" sz="2400" dirty="0">
                <a:solidFill>
                  <a:srgbClr val="2F99FF"/>
                </a:solidFill>
              </a:rPr>
              <a:t>???”</a:t>
            </a:r>
          </a:p>
          <a:p>
            <a:r>
              <a:rPr lang="en-US" sz="2400" dirty="0">
                <a:solidFill>
                  <a:schemeClr val="accent6"/>
                </a:solidFill>
              </a:rPr>
              <a:t>Person Two:</a:t>
            </a:r>
          </a:p>
          <a:p>
            <a:pPr marL="0" indent="0">
              <a:buNone/>
            </a:pPr>
            <a:endParaRPr lang="en-US" dirty="0">
              <a:solidFill>
                <a:srgbClr val="2F99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8774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-16660" b="-16660"/>
          <a:stretch>
            <a:fillRect/>
          </a:stretch>
        </p:blipFill>
        <p:spPr>
          <a:xfrm>
            <a:off x="1004244" y="1310734"/>
            <a:ext cx="2989262" cy="30956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2513612"/>
            <a:ext cx="3567756" cy="3325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38531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+mn-lt"/>
              </a:rPr>
              <a:t>Emojis</a:t>
            </a:r>
            <a:r>
              <a:rPr lang="en-US" dirty="0">
                <a:latin typeface="+mn-lt"/>
              </a:rPr>
              <a:t> help…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6638" y="1629117"/>
            <a:ext cx="6834362" cy="3815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862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n-lt"/>
              </a:rPr>
              <a:t>…but even </a:t>
            </a:r>
            <a:r>
              <a:rPr lang="en-US" dirty="0" err="1">
                <a:latin typeface="+mn-lt"/>
              </a:rPr>
              <a:t>Emojis</a:t>
            </a:r>
            <a:r>
              <a:rPr lang="en-US" dirty="0">
                <a:latin typeface="+mn-lt"/>
              </a:rPr>
              <a:t> are limited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chemeClr val="accent3"/>
                </a:solidFill>
              </a:rPr>
              <a:t>Person One: “</a:t>
            </a:r>
            <a:r>
              <a:rPr lang="en-US" sz="3600" dirty="0" err="1">
                <a:solidFill>
                  <a:schemeClr val="accent3"/>
                </a:solidFill>
              </a:rPr>
              <a:t>Wanna</a:t>
            </a:r>
            <a:r>
              <a:rPr lang="en-US" sz="3600" dirty="0">
                <a:solidFill>
                  <a:schemeClr val="accent3"/>
                </a:solidFill>
              </a:rPr>
              <a:t> hang out?”</a:t>
            </a:r>
          </a:p>
          <a:p>
            <a:endParaRPr lang="en-US" sz="3600" dirty="0"/>
          </a:p>
          <a:p>
            <a:r>
              <a:rPr lang="en-US" sz="3600" dirty="0">
                <a:solidFill>
                  <a:schemeClr val="accent5"/>
                </a:solidFill>
              </a:rPr>
              <a:t>Person Two: 	  </a:t>
            </a:r>
          </a:p>
          <a:p>
            <a:pPr lvl="1"/>
            <a:r>
              <a:rPr lang="en-US" sz="3200" dirty="0">
                <a:solidFill>
                  <a:schemeClr val="accent5"/>
                </a:solidFill>
              </a:rPr>
              <a:t>vs.		vs. 		vs.   </a:t>
            </a:r>
          </a:p>
          <a:p>
            <a:pPr marL="0" indent="0">
              <a:buNone/>
            </a:pPr>
            <a:endParaRPr lang="en-US" sz="3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4721" y="4430909"/>
            <a:ext cx="568388" cy="56088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3215" y="4253007"/>
            <a:ext cx="919742" cy="10541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09614" y="4432704"/>
            <a:ext cx="561119" cy="5499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96266" y="2900107"/>
            <a:ext cx="502079" cy="669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752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Advocates Powerpoint Standard size">
  <a:themeElements>
    <a:clrScheme name="AFY Theme">
      <a:dk1>
        <a:srgbClr val="0C4294"/>
      </a:dk1>
      <a:lt1>
        <a:srgbClr val="EFEEEE"/>
      </a:lt1>
      <a:dk2>
        <a:srgbClr val="0C4294"/>
      </a:dk2>
      <a:lt2>
        <a:srgbClr val="EFEEEE"/>
      </a:lt2>
      <a:accent1>
        <a:srgbClr val="437BC1"/>
      </a:accent1>
      <a:accent2>
        <a:srgbClr val="FCC32B"/>
      </a:accent2>
      <a:accent3>
        <a:srgbClr val="E6196C"/>
      </a:accent3>
      <a:accent4>
        <a:srgbClr val="EA4323"/>
      </a:accent4>
      <a:accent5>
        <a:srgbClr val="5CBD9E"/>
      </a:accent5>
      <a:accent6>
        <a:srgbClr val="F4841F"/>
      </a:accent6>
      <a:hlink>
        <a:srgbClr val="E6196C"/>
      </a:hlink>
      <a:folHlink>
        <a:srgbClr val="63318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4A7AC57C-2583-B24F-8687-0382EDD08E0D}" vid="{3C9CAFF6-BAF4-E54D-96AC-8503F7B4045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Advocates Powerpoint Standard size</Template>
  <TotalTime>49</TotalTime>
  <Words>157</Words>
  <Application>Microsoft Macintosh PowerPoint</Application>
  <PresentationFormat>On-screen Show (4:3)</PresentationFormat>
  <Paragraphs>26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Galano Grotesque Alt Bold</vt:lpstr>
      <vt:lpstr>Roboto Slab Regular</vt:lpstr>
      <vt:lpstr>Advocates Powerpoint Standard size</vt:lpstr>
      <vt:lpstr>Talking by Texting</vt:lpstr>
      <vt:lpstr>You’re person one. What do you think person two is saying to you?</vt:lpstr>
      <vt:lpstr>You’re person one. What do you think person two is saying to you?</vt:lpstr>
      <vt:lpstr>PowerPoint Presentation</vt:lpstr>
      <vt:lpstr>Emojis help…</vt:lpstr>
      <vt:lpstr>…but even Emojis are limited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Who Am I?  Understanding Gender Identity and Sexual Orientation</dc:title>
  <dc:creator>Ashley Benson</dc:creator>
  <cp:lastModifiedBy>Ashley Benson</cp:lastModifiedBy>
  <cp:revision>10</cp:revision>
  <dcterms:created xsi:type="dcterms:W3CDTF">2023-07-17T04:48:30Z</dcterms:created>
  <dcterms:modified xsi:type="dcterms:W3CDTF">2023-07-17T06:02:05Z</dcterms:modified>
</cp:coreProperties>
</file>