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7"/>
  </p:notesMasterIdLst>
  <p:sldIdLst>
    <p:sldId id="262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99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81"/>
    <p:restoredTop sz="96110"/>
  </p:normalViewPr>
  <p:slideViewPr>
    <p:cSldViewPr snapToGrid="0" snapToObjects="1">
      <p:cViewPr varScale="1">
        <p:scale>
          <a:sx n="81" d="100"/>
          <a:sy n="81" d="100"/>
        </p:scale>
        <p:origin x="56" y="10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09" d="100"/>
          <a:sy n="109" d="100"/>
        </p:scale>
        <p:origin x="-430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B1680D-EF21-EC47-882F-12D95807B6D1}" type="datetimeFigureOut">
              <a:rPr lang="en-US" smtClean="0"/>
              <a:t>7/17/23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297982-EEBC-0649-8C69-AE24E9511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734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195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56795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82306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33921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4784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01929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151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44454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1752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165721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2763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2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4629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2" name="Picture 11" descr="underline_yellow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00" y="1265239"/>
            <a:ext cx="3901440" cy="304800"/>
          </a:xfrm>
          <a:prstGeom prst="rect">
            <a:avLst/>
          </a:prstGeom>
        </p:spPr>
      </p:pic>
      <p:pic>
        <p:nvPicPr>
          <p:cNvPr id="13" name="Picture 12" descr="underline_pink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364" y="1265239"/>
            <a:ext cx="3221736" cy="304800"/>
          </a:xfrm>
          <a:prstGeom prst="rect">
            <a:avLst/>
          </a:prstGeom>
        </p:spPr>
      </p:pic>
      <p:pic>
        <p:nvPicPr>
          <p:cNvPr id="14" name="Picture 13" descr="underline_blu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3141" y="1279463"/>
            <a:ext cx="6315456" cy="276352"/>
          </a:xfrm>
          <a:prstGeom prst="rect">
            <a:avLst/>
          </a:prstGeom>
        </p:spPr>
      </p:pic>
      <p:pic>
        <p:nvPicPr>
          <p:cNvPr id="15" name="Picture 14" descr="underline_yellow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00" y="1265239"/>
            <a:ext cx="3901440" cy="304800"/>
          </a:xfrm>
          <a:prstGeom prst="rect">
            <a:avLst/>
          </a:prstGeom>
        </p:spPr>
      </p:pic>
      <p:pic>
        <p:nvPicPr>
          <p:cNvPr id="16" name="Picture 15" descr="underline_pink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364" y="1265239"/>
            <a:ext cx="3221736" cy="304800"/>
          </a:xfrm>
          <a:prstGeom prst="rect">
            <a:avLst/>
          </a:prstGeom>
        </p:spPr>
      </p:pic>
      <p:pic>
        <p:nvPicPr>
          <p:cNvPr id="17" name="Picture 16" descr="underline_blue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3141" y="1279463"/>
            <a:ext cx="6315456" cy="276352"/>
          </a:xfrm>
          <a:prstGeom prst="rect">
            <a:avLst/>
          </a:prstGeom>
        </p:spPr>
      </p:pic>
      <p:pic>
        <p:nvPicPr>
          <p:cNvPr id="4" name="Picture 3" descr="3Rs.eps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199121"/>
            <a:ext cx="1286857" cy="578153"/>
          </a:xfrm>
          <a:prstGeom prst="rect">
            <a:avLst/>
          </a:prstGeom>
        </p:spPr>
      </p:pic>
      <p:pic>
        <p:nvPicPr>
          <p:cNvPr id="6" name="Picture 5" descr="AFY Logo.pdf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831" y="2522277"/>
            <a:ext cx="7876049" cy="4430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811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latin typeface="Galano Grotesque Alt Bold"/>
          <a:ea typeface="+mj-ea"/>
          <a:cs typeface="Galano Grotesque Alt Bold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Roboto Slab Regular"/>
          <a:ea typeface="+mn-ea"/>
          <a:cs typeface="Roboto Slab Regular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Roboto Slab Regular"/>
          <a:ea typeface="+mn-ea"/>
          <a:cs typeface="Roboto Slab Regular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Roboto Slab Regular"/>
          <a:ea typeface="+mn-ea"/>
          <a:cs typeface="Roboto Slab Regular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Roboto Slab Regular"/>
          <a:ea typeface="+mn-ea"/>
          <a:cs typeface="Roboto Slab Regular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Roboto Slab Regular"/>
          <a:ea typeface="+mn-ea"/>
          <a:cs typeface="Roboto Slab Regula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Communication Skills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447800" y="3429000"/>
            <a:ext cx="6400800" cy="1752600"/>
          </a:xfrm>
        </p:spPr>
        <p:txBody>
          <a:bodyPr>
            <a:normAutofit/>
          </a:bodyPr>
          <a:lstStyle/>
          <a:p>
            <a:r>
              <a:rPr lang="en-US" dirty="0"/>
              <a:t>8</a:t>
            </a:r>
            <a:r>
              <a:rPr lang="en-US" baseline="30000" dirty="0"/>
              <a:t>th</a:t>
            </a:r>
            <a:r>
              <a:rPr lang="en-US" dirty="0"/>
              <a:t> Grade – Lesson 5</a:t>
            </a:r>
          </a:p>
          <a:p>
            <a:r>
              <a:rPr lang="en-US" dirty="0"/>
              <a:t>We Need to Talk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944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Listening is Key</a:t>
            </a:r>
            <a:br>
              <a:rPr lang="en-US" dirty="0">
                <a:latin typeface="+mn-lt"/>
              </a:rPr>
            </a:br>
            <a:r>
              <a:rPr lang="en-US" sz="2000" i="1" dirty="0">
                <a:latin typeface="+mn-lt"/>
              </a:rPr>
              <a:t>From The Random Acts of Kindness Foundation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Look at the person who is speaking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r>
              <a:rPr lang="en-US" dirty="0"/>
              <a:t>Concentrate on what is being said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Respond by nodding or answering questions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Ask questions if you do not understand or need more information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Drop all other distractions or activities</a:t>
            </a:r>
          </a:p>
        </p:txBody>
      </p:sp>
    </p:spTree>
    <p:extLst>
      <p:ext uri="{BB962C8B-B14F-4D97-AF65-F5344CB8AC3E}">
        <p14:creationId xmlns:p14="http://schemas.microsoft.com/office/powerpoint/2010/main" val="1671127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algn="ctr"/>
            <a:r>
              <a:rPr lang="en-US" dirty="0">
                <a:latin typeface="+mn-lt"/>
              </a:rPr>
              <a:t>So Is Being Clear!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Say what you want, directly.</a:t>
            </a:r>
          </a:p>
          <a:p>
            <a:endParaRPr lang="en-US" dirty="0"/>
          </a:p>
          <a:p>
            <a:r>
              <a:rPr lang="en-US" dirty="0"/>
              <a:t>Use “I” statements</a:t>
            </a:r>
          </a:p>
          <a:p>
            <a:endParaRPr lang="en-US" dirty="0"/>
          </a:p>
          <a:p>
            <a:r>
              <a:rPr lang="en-US" dirty="0"/>
              <a:t>Listen to what the other person says they want. </a:t>
            </a:r>
          </a:p>
          <a:p>
            <a:endParaRPr lang="en-US" dirty="0"/>
          </a:p>
          <a:p>
            <a:r>
              <a:rPr lang="en-US" dirty="0"/>
              <a:t>If you agree, great – if you don’t, how can you compromise?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4486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pPr algn="ctr"/>
            <a:r>
              <a:rPr lang="en-US" dirty="0">
                <a:latin typeface="+mn-lt"/>
              </a:rPr>
              <a:t>Effective Negotiation!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53702"/>
            <a:ext cx="7772400" cy="4620638"/>
          </a:xfrm>
        </p:spPr>
        <p:txBody>
          <a:bodyPr>
            <a:normAutofit/>
          </a:bodyPr>
          <a:lstStyle/>
          <a:p>
            <a:r>
              <a:rPr lang="en-US" sz="2400" dirty="0"/>
              <a:t>Communication is rarely one person speaks/texts, the other person responds, and it’s over.</a:t>
            </a:r>
          </a:p>
          <a:p>
            <a:endParaRPr lang="en-US" sz="2400" dirty="0"/>
          </a:p>
          <a:p>
            <a:r>
              <a:rPr lang="en-US" sz="2400" dirty="0"/>
              <a:t>Negotiation means saying what you want – and making your case in a way that respects the other person’s needs, too.</a:t>
            </a:r>
          </a:p>
          <a:p>
            <a:endParaRPr lang="en-US" sz="2400" dirty="0"/>
          </a:p>
          <a:p>
            <a:r>
              <a:rPr lang="en-US" sz="2400" dirty="0"/>
              <a:t>Communication and negotiation are about sometimes getting what you want, sometimes letting the other person get what they want, and sometimes compromising between the two.</a:t>
            </a:r>
          </a:p>
        </p:txBody>
      </p:sp>
    </p:spTree>
    <p:extLst>
      <p:ext uri="{BB962C8B-B14F-4D97-AF65-F5344CB8AC3E}">
        <p14:creationId xmlns:p14="http://schemas.microsoft.com/office/powerpoint/2010/main" val="9251499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Remember…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4000" b="0" dirty="0">
                <a:solidFill>
                  <a:schemeClr val="accent2"/>
                </a:solidFill>
              </a:rPr>
              <a:t>When Listening…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55613" y="2174875"/>
            <a:ext cx="4041775" cy="3951288"/>
          </a:xfrm>
        </p:spPr>
        <p:txBody>
          <a:bodyPr>
            <a:noAutofit/>
          </a:bodyPr>
          <a:lstStyle/>
          <a:p>
            <a:pPr>
              <a:spcBef>
                <a:spcPts val="200"/>
              </a:spcBef>
            </a:pPr>
            <a:r>
              <a:rPr lang="en-US" sz="1700" dirty="0"/>
              <a:t>Look at the person who is speaking</a:t>
            </a:r>
          </a:p>
          <a:p>
            <a:pPr>
              <a:spcBef>
                <a:spcPts val="200"/>
              </a:spcBef>
            </a:pPr>
            <a:endParaRPr lang="en-US" sz="1700" dirty="0"/>
          </a:p>
          <a:p>
            <a:pPr>
              <a:spcBef>
                <a:spcPts val="200"/>
              </a:spcBef>
            </a:pPr>
            <a:r>
              <a:rPr lang="en-US" sz="1700" dirty="0"/>
              <a:t>Concentrate on what is being said </a:t>
            </a:r>
          </a:p>
          <a:p>
            <a:pPr>
              <a:spcBef>
                <a:spcPts val="200"/>
              </a:spcBef>
            </a:pPr>
            <a:endParaRPr lang="en-US" sz="1700" dirty="0"/>
          </a:p>
          <a:p>
            <a:pPr>
              <a:spcBef>
                <a:spcPts val="200"/>
              </a:spcBef>
            </a:pPr>
            <a:r>
              <a:rPr lang="en-US" sz="1700" dirty="0"/>
              <a:t>Respond by nodding or answering questions </a:t>
            </a:r>
          </a:p>
          <a:p>
            <a:pPr>
              <a:spcBef>
                <a:spcPts val="200"/>
              </a:spcBef>
            </a:pPr>
            <a:endParaRPr lang="en-US" sz="1700" dirty="0"/>
          </a:p>
          <a:p>
            <a:pPr>
              <a:spcBef>
                <a:spcPts val="200"/>
              </a:spcBef>
            </a:pPr>
            <a:r>
              <a:rPr lang="en-US" sz="1700" dirty="0"/>
              <a:t>Ask questions if you do not understand or need more information</a:t>
            </a:r>
          </a:p>
          <a:p>
            <a:pPr>
              <a:spcBef>
                <a:spcPts val="200"/>
              </a:spcBef>
            </a:pPr>
            <a:endParaRPr lang="en-US" sz="1700" dirty="0"/>
          </a:p>
          <a:p>
            <a:pPr>
              <a:spcBef>
                <a:spcPts val="200"/>
              </a:spcBef>
            </a:pPr>
            <a:r>
              <a:rPr lang="en-US" sz="1700" dirty="0"/>
              <a:t>Drop all other distractions or activities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4000" b="0" dirty="0">
                <a:solidFill>
                  <a:schemeClr val="accent3"/>
                </a:solidFill>
              </a:rPr>
              <a:t>When Speaking…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spcBef>
                <a:spcPts val="200"/>
              </a:spcBef>
            </a:pPr>
            <a:r>
              <a:rPr lang="en-US" sz="1700" dirty="0"/>
              <a:t>Say what you want, directly.</a:t>
            </a:r>
          </a:p>
          <a:p>
            <a:pPr>
              <a:spcBef>
                <a:spcPts val="200"/>
              </a:spcBef>
            </a:pPr>
            <a:endParaRPr lang="en-US" sz="1700" dirty="0"/>
          </a:p>
          <a:p>
            <a:pPr>
              <a:spcBef>
                <a:spcPts val="200"/>
              </a:spcBef>
            </a:pPr>
            <a:r>
              <a:rPr lang="en-US" sz="1700" dirty="0"/>
              <a:t>Use “I” statements</a:t>
            </a:r>
          </a:p>
          <a:p>
            <a:pPr>
              <a:spcBef>
                <a:spcPts val="200"/>
              </a:spcBef>
            </a:pPr>
            <a:endParaRPr lang="en-US" sz="1700" dirty="0"/>
          </a:p>
          <a:p>
            <a:pPr>
              <a:spcBef>
                <a:spcPts val="200"/>
              </a:spcBef>
            </a:pPr>
            <a:r>
              <a:rPr lang="en-US" sz="1700" dirty="0"/>
              <a:t>Listen to what the other person says they want. </a:t>
            </a:r>
          </a:p>
          <a:p>
            <a:pPr>
              <a:spcBef>
                <a:spcPts val="200"/>
              </a:spcBef>
            </a:pPr>
            <a:endParaRPr lang="en-US" sz="1700" dirty="0"/>
          </a:p>
          <a:p>
            <a:pPr>
              <a:spcBef>
                <a:spcPts val="200"/>
              </a:spcBef>
            </a:pPr>
            <a:r>
              <a:rPr lang="en-US" sz="1700" dirty="0"/>
              <a:t>If you agree, great – if you don’t, how can you compromise?</a:t>
            </a:r>
          </a:p>
          <a:p>
            <a:pPr>
              <a:spcBef>
                <a:spcPts val="200"/>
              </a:spcBef>
            </a:pP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1202257397"/>
      </p:ext>
    </p:extLst>
  </p:cSld>
  <p:clrMapOvr>
    <a:masterClrMapping/>
  </p:clrMapOvr>
</p:sld>
</file>

<file path=ppt/theme/theme1.xml><?xml version="1.0" encoding="utf-8"?>
<a:theme xmlns:a="http://schemas.openxmlformats.org/drawingml/2006/main" name="Advocates Powerpoint Standard size">
  <a:themeElements>
    <a:clrScheme name="AFY Theme">
      <a:dk1>
        <a:srgbClr val="0C4294"/>
      </a:dk1>
      <a:lt1>
        <a:srgbClr val="EFEEEE"/>
      </a:lt1>
      <a:dk2>
        <a:srgbClr val="0C4294"/>
      </a:dk2>
      <a:lt2>
        <a:srgbClr val="EFEEEE"/>
      </a:lt2>
      <a:accent1>
        <a:srgbClr val="437BC1"/>
      </a:accent1>
      <a:accent2>
        <a:srgbClr val="FCC32B"/>
      </a:accent2>
      <a:accent3>
        <a:srgbClr val="E6196C"/>
      </a:accent3>
      <a:accent4>
        <a:srgbClr val="EA4323"/>
      </a:accent4>
      <a:accent5>
        <a:srgbClr val="5CBD9E"/>
      </a:accent5>
      <a:accent6>
        <a:srgbClr val="F4841F"/>
      </a:accent6>
      <a:hlink>
        <a:srgbClr val="E6196C"/>
      </a:hlink>
      <a:folHlink>
        <a:srgbClr val="63318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4A7AC57C-2583-B24F-8687-0382EDD08E0D}" vid="{3C9CAFF6-BAF4-E54D-96AC-8503F7B4045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Advocates Powerpoint Standard size</Template>
  <TotalTime>43</TotalTime>
  <Words>254</Words>
  <Application>Microsoft Macintosh PowerPoint</Application>
  <PresentationFormat>On-screen Show (4:3)</PresentationFormat>
  <Paragraphs>46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Galano Grotesque Alt Bold</vt:lpstr>
      <vt:lpstr>Roboto Slab Regular</vt:lpstr>
      <vt:lpstr>Advocates Powerpoint Standard size</vt:lpstr>
      <vt:lpstr>Communication Skills</vt:lpstr>
      <vt:lpstr>Listening is Key From The Random Acts of Kindness Foundation</vt:lpstr>
      <vt:lpstr>So Is Being Clear!</vt:lpstr>
      <vt:lpstr>Effective Negotiation!</vt:lpstr>
      <vt:lpstr>Remember…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 Am I?  Understanding Gender Identity and Sexual Orientation</dc:title>
  <dc:creator>Ashley Benson</dc:creator>
  <cp:lastModifiedBy>Ashley Benson</cp:lastModifiedBy>
  <cp:revision>8</cp:revision>
  <dcterms:created xsi:type="dcterms:W3CDTF">2023-07-17T04:48:30Z</dcterms:created>
  <dcterms:modified xsi:type="dcterms:W3CDTF">2023-07-17T05:56:30Z</dcterms:modified>
</cp:coreProperties>
</file>