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1"/>
  </p:notesMasterIdLst>
  <p:sldIdLst>
    <p:sldId id="262" r:id="rId2"/>
    <p:sldId id="263" r:id="rId3"/>
    <p:sldId id="264" r:id="rId4"/>
    <p:sldId id="258" r:id="rId5"/>
    <p:sldId id="257" r:id="rId6"/>
    <p:sldId id="260" r:id="rId7"/>
    <p:sldId id="259" r:id="rId8"/>
    <p:sldId id="265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81"/>
    <p:restoredTop sz="96110"/>
  </p:normalViewPr>
  <p:slideViewPr>
    <p:cSldViewPr snapToGrid="0" snapToObjects="1">
      <p:cViewPr varScale="1">
        <p:scale>
          <a:sx n="131" d="100"/>
          <a:sy n="131" d="100"/>
        </p:scale>
        <p:origin x="1016" y="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sen.org/sites/default/files/2013%20National%20School%20Climate%20Survey%20Full%20Report_0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799690"/>
            <a:ext cx="7772400" cy="1470025"/>
          </a:xfrm>
        </p:spPr>
        <p:txBody>
          <a:bodyPr/>
          <a:lstStyle/>
          <a:p>
            <a:r>
              <a:rPr lang="en-US" dirty="0"/>
              <a:t>What is School Like for LGBTQ Students?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Grade – Lesson 1</a:t>
            </a:r>
          </a:p>
          <a:p>
            <a:r>
              <a:rPr lang="en-US" dirty="0"/>
              <a:t>Creating a Safe School:</a:t>
            </a:r>
          </a:p>
          <a:p>
            <a:r>
              <a:rPr lang="en-US" dirty="0"/>
              <a:t>Celebrating All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n-lt"/>
              </a:rPr>
              <a:t>So… There’s Bad News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and Good News…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School can be a hostile, unsafe place for LGBTQ students (depending on where you live)</a:t>
            </a:r>
          </a:p>
          <a:p>
            <a:r>
              <a:rPr lang="en-US" sz="2800" dirty="0"/>
              <a:t>School can be a welcome and affirming environment for students of all sexual orientations and genders</a:t>
            </a:r>
          </a:p>
          <a:p>
            <a:r>
              <a:rPr lang="en-US" sz="2800" dirty="0"/>
              <a:t>Which it will be depends on all of us!</a:t>
            </a:r>
          </a:p>
        </p:txBody>
      </p:sp>
    </p:spTree>
    <p:extLst>
      <p:ext uri="{BB962C8B-B14F-4D97-AF65-F5344CB8AC3E}">
        <p14:creationId xmlns:p14="http://schemas.microsoft.com/office/powerpoint/2010/main" val="2452570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n-lt"/>
              </a:rPr>
              <a:t>Gay, Lesbian, Straight Education Network (GLSEN)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2013 National School Climate Survey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>
                <a:hlinkClick r:id="rId2"/>
              </a:rPr>
              <a:t>http://www.glsen.org/sites/default/files/2013%20National%20School%20Climate%20Survey%20Full%20Report_0.pdf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735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n-lt"/>
              </a:rPr>
              <a:t>Harassment of LGBTQ students is still prevalent nationwide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accent5"/>
              </a:solidFill>
            </a:endParaRPr>
          </a:p>
          <a:p>
            <a:pPr marL="0" indent="0" algn="ctr">
              <a:buNone/>
            </a:pPr>
            <a:r>
              <a:rPr lang="en-US" sz="6000" dirty="0">
                <a:solidFill>
                  <a:schemeClr val="accent5"/>
                </a:solidFill>
              </a:rPr>
              <a:t>85% of LGBT students surveyed had been harassed verbally</a:t>
            </a:r>
          </a:p>
        </p:txBody>
      </p:sp>
    </p:spTree>
    <p:extLst>
      <p:ext uri="{BB962C8B-B14F-4D97-AF65-F5344CB8AC3E}">
        <p14:creationId xmlns:p14="http://schemas.microsoft.com/office/powerpoint/2010/main" val="3089781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739999"/>
            <a:ext cx="7772400" cy="411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>
                <a:solidFill>
                  <a:schemeClr val="accent6"/>
                </a:solidFill>
              </a:rPr>
              <a:t>More than half of students frequently heard comments like “fag” or “dyke” </a:t>
            </a:r>
          </a:p>
        </p:txBody>
      </p:sp>
    </p:spTree>
    <p:extLst>
      <p:ext uri="{BB962C8B-B14F-4D97-AF65-F5344CB8AC3E}">
        <p14:creationId xmlns:p14="http://schemas.microsoft.com/office/powerpoint/2010/main" val="3647554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n-lt"/>
              </a:rPr>
              <a:t>Sometimes, the bias isn’t violent – but it’s still discrimination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>
              <a:solidFill>
                <a:srgbClr val="2F99FF"/>
              </a:solidFill>
            </a:endParaRPr>
          </a:p>
          <a:p>
            <a:pPr marL="0" indent="0" algn="ctr">
              <a:buNone/>
            </a:pPr>
            <a:r>
              <a:rPr lang="en-US" sz="6400" dirty="0">
                <a:solidFill>
                  <a:srgbClr val="2F99FF"/>
                </a:solidFill>
              </a:rPr>
              <a:t>56% of LGBTQ students were discriminated against by school policy (being punished for a PDA, not allowed to form a GSA or not allowed to attend school function with date of the same gender).</a:t>
            </a:r>
          </a:p>
        </p:txBody>
      </p:sp>
    </p:spTree>
    <p:extLst>
      <p:ext uri="{BB962C8B-B14F-4D97-AF65-F5344CB8AC3E}">
        <p14:creationId xmlns:p14="http://schemas.microsoft.com/office/powerpoint/2010/main" val="1176705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+mn-lt"/>
              </a:rPr>
              <a:t>What’s the Impact?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8502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6000" dirty="0">
                <a:solidFill>
                  <a:schemeClr val="accent3"/>
                </a:solidFill>
              </a:rPr>
              <a:t>LGBTQ students victimized at school:</a:t>
            </a:r>
          </a:p>
          <a:p>
            <a:pPr marL="0" indent="0" algn="ctr">
              <a:buNone/>
            </a:pPr>
            <a:endParaRPr lang="en-US" sz="6000" dirty="0"/>
          </a:p>
          <a:p>
            <a:r>
              <a:rPr lang="en-US" sz="4100" dirty="0"/>
              <a:t> May have lower grades</a:t>
            </a:r>
          </a:p>
          <a:p>
            <a:r>
              <a:rPr lang="en-US" sz="4100" dirty="0"/>
              <a:t> Are less likely to plan to go</a:t>
            </a:r>
            <a:br>
              <a:rPr lang="en-US" sz="4100" dirty="0"/>
            </a:br>
            <a:r>
              <a:rPr lang="en-US" sz="4100" dirty="0"/>
              <a:t> to college</a:t>
            </a:r>
          </a:p>
          <a:p>
            <a:r>
              <a:rPr lang="en-US" sz="4100" dirty="0"/>
              <a:t>Often feel worse about</a:t>
            </a:r>
            <a:br>
              <a:rPr lang="en-US" sz="4100" dirty="0"/>
            </a:br>
            <a:r>
              <a:rPr lang="en-US" sz="4100" dirty="0"/>
              <a:t>themselves</a:t>
            </a:r>
          </a:p>
        </p:txBody>
      </p:sp>
    </p:spTree>
    <p:extLst>
      <p:ext uri="{BB962C8B-B14F-4D97-AF65-F5344CB8AC3E}">
        <p14:creationId xmlns:p14="http://schemas.microsoft.com/office/powerpoint/2010/main" val="3978778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407489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(Wait – you said there was some good news…)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46116"/>
            <a:ext cx="7772400" cy="450272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4100" dirty="0">
                <a:solidFill>
                  <a:schemeClr val="accent2"/>
                </a:solidFill>
              </a:rPr>
              <a:t>There is! </a:t>
            </a:r>
          </a:p>
          <a:p>
            <a:pPr marL="0" indent="0" algn="ctr">
              <a:buNone/>
            </a:pPr>
            <a:r>
              <a:rPr lang="en-US" dirty="0"/>
              <a:t>When schools and students make efforts to be more inclusive, the negative impacts go down or disappear altogether!</a:t>
            </a:r>
          </a:p>
          <a:p>
            <a:endParaRPr lang="en-US" dirty="0"/>
          </a:p>
          <a:p>
            <a:r>
              <a:rPr lang="en-US" dirty="0">
                <a:solidFill>
                  <a:schemeClr val="accent2"/>
                </a:solidFill>
              </a:rPr>
              <a:t>Efforts can include:</a:t>
            </a:r>
          </a:p>
          <a:p>
            <a:pPr lvl="1"/>
            <a:r>
              <a:rPr lang="en-US" dirty="0"/>
              <a:t>A gay-straight alliance or club</a:t>
            </a:r>
          </a:p>
          <a:p>
            <a:pPr lvl="1"/>
            <a:r>
              <a:rPr lang="en-US" dirty="0"/>
              <a:t>Course materials and books that include LGBTQ people in positive ways</a:t>
            </a:r>
          </a:p>
          <a:p>
            <a:pPr lvl="1"/>
            <a:r>
              <a:rPr lang="en-US" dirty="0"/>
              <a:t>Teachers and other school staff who promote the safety and inclusion of all students</a:t>
            </a:r>
          </a:p>
          <a:p>
            <a:pPr lvl="1"/>
            <a:r>
              <a:rPr lang="en-US" dirty="0"/>
              <a:t>Anti-bullying policies that specifically mention sexual orientation and gender.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372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+mn-lt"/>
              </a:rPr>
              <a:t>When you have these things…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2140525"/>
            <a:ext cx="7772400" cy="3758045"/>
          </a:xfrm>
        </p:spPr>
        <p:txBody>
          <a:bodyPr>
            <a:normAutofit fontScale="62500" lnSpcReduction="20000"/>
          </a:bodyPr>
          <a:lstStyle/>
          <a:p>
            <a:r>
              <a:rPr lang="en-US" sz="6000" dirty="0">
                <a:solidFill>
                  <a:srgbClr val="2F99FF"/>
                </a:solidFill>
              </a:rPr>
              <a:t> The use of hate speech goes</a:t>
            </a:r>
            <a:br>
              <a:rPr lang="en-US" sz="6000" dirty="0">
                <a:solidFill>
                  <a:srgbClr val="2F99FF"/>
                </a:solidFill>
              </a:rPr>
            </a:br>
            <a:r>
              <a:rPr lang="en-US" sz="6000" dirty="0">
                <a:solidFill>
                  <a:srgbClr val="2F99FF"/>
                </a:solidFill>
              </a:rPr>
              <a:t> down.</a:t>
            </a:r>
          </a:p>
          <a:p>
            <a:r>
              <a:rPr lang="en-US" sz="6000" dirty="0">
                <a:solidFill>
                  <a:schemeClr val="accent2"/>
                </a:solidFill>
              </a:rPr>
              <a:t> Students feel more connected</a:t>
            </a:r>
            <a:br>
              <a:rPr lang="en-US" sz="6000" dirty="0">
                <a:solidFill>
                  <a:schemeClr val="accent2"/>
                </a:solidFill>
              </a:rPr>
            </a:br>
            <a:r>
              <a:rPr lang="en-US" sz="6000" dirty="0">
                <a:solidFill>
                  <a:schemeClr val="accent2"/>
                </a:solidFill>
              </a:rPr>
              <a:t> to their school community</a:t>
            </a:r>
          </a:p>
          <a:p>
            <a:r>
              <a:rPr lang="en-US" sz="6000" dirty="0">
                <a:solidFill>
                  <a:schemeClr val="accent2"/>
                </a:solidFill>
              </a:rPr>
              <a:t> </a:t>
            </a:r>
            <a:r>
              <a:rPr lang="en-US" sz="6000" dirty="0">
                <a:solidFill>
                  <a:schemeClr val="accent3"/>
                </a:solidFill>
              </a:rPr>
              <a:t>Students are less likely to miss</a:t>
            </a:r>
            <a:br>
              <a:rPr lang="en-US" sz="6000" dirty="0">
                <a:solidFill>
                  <a:schemeClr val="accent3"/>
                </a:solidFill>
              </a:rPr>
            </a:br>
            <a:r>
              <a:rPr lang="en-US" sz="6000" dirty="0">
                <a:solidFill>
                  <a:schemeClr val="accent3"/>
                </a:solidFill>
              </a:rPr>
              <a:t> school due to safety concerns</a:t>
            </a:r>
          </a:p>
          <a:p>
            <a:r>
              <a:rPr lang="en-US" sz="6000" dirty="0">
                <a:solidFill>
                  <a:schemeClr val="accent5"/>
                </a:solidFill>
              </a:rPr>
              <a:t> Student GPAs go up</a:t>
            </a:r>
          </a:p>
        </p:txBody>
      </p:sp>
    </p:spTree>
    <p:extLst>
      <p:ext uri="{BB962C8B-B14F-4D97-AF65-F5344CB8AC3E}">
        <p14:creationId xmlns:p14="http://schemas.microsoft.com/office/powerpoint/2010/main" val="3045377089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54</TotalTime>
  <Words>360</Words>
  <Application>Microsoft Macintosh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Galano Grotesque Alt Bold</vt:lpstr>
      <vt:lpstr>Roboto Slab Regular</vt:lpstr>
      <vt:lpstr>Advocates Powerpoint Standard size</vt:lpstr>
      <vt:lpstr>What is School Like for LGBTQ Students? </vt:lpstr>
      <vt:lpstr>So… There’s Bad News  and Good News…</vt:lpstr>
      <vt:lpstr>Gay, Lesbian, Straight Education Network (GLSEN)</vt:lpstr>
      <vt:lpstr>Harassment of LGBTQ students is still prevalent nationwide</vt:lpstr>
      <vt:lpstr>PowerPoint Presentation</vt:lpstr>
      <vt:lpstr>Sometimes, the bias isn’t violent – but it’s still discrimination</vt:lpstr>
      <vt:lpstr>What’s the Impact?</vt:lpstr>
      <vt:lpstr>(Wait – you said there was some good news…)</vt:lpstr>
      <vt:lpstr>When you have these things…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12</cp:revision>
  <dcterms:created xsi:type="dcterms:W3CDTF">2023-07-17T04:48:30Z</dcterms:created>
  <dcterms:modified xsi:type="dcterms:W3CDTF">2023-07-17T06:19:26Z</dcterms:modified>
</cp:coreProperties>
</file>