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5"/>
  </p:notesMasterIdLst>
  <p:sldIdLst>
    <p:sldId id="256" r:id="rId2"/>
    <p:sldId id="261" r:id="rId3"/>
    <p:sldId id="262"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99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765"/>
    <p:restoredTop sz="96110"/>
  </p:normalViewPr>
  <p:slideViewPr>
    <p:cSldViewPr snapToGrid="0" snapToObjects="1">
      <p:cViewPr varScale="1">
        <p:scale>
          <a:sx n="69" d="100"/>
          <a:sy n="69" d="100"/>
        </p:scale>
        <p:origin x="936" y="119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109" d="100"/>
          <a:sy n="109" d="100"/>
        </p:scale>
        <p:origin x="-430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B1680D-EF21-EC47-882F-12D95807B6D1}" type="datetimeFigureOut">
              <a:rPr lang="en-US" smtClean="0"/>
              <a:t>7/16/23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297982-EEBC-0649-8C69-AE24E95118F2}" type="slidenum">
              <a:rPr lang="en-US" smtClean="0"/>
              <a:t>‹#›</a:t>
            </a:fld>
            <a:endParaRPr lang="en-US"/>
          </a:p>
        </p:txBody>
      </p:sp>
    </p:spTree>
    <p:extLst>
      <p:ext uri="{BB962C8B-B14F-4D97-AF65-F5344CB8AC3E}">
        <p14:creationId xmlns:p14="http://schemas.microsoft.com/office/powerpoint/2010/main" val="314173405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0"/>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30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32501953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56795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82306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33921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134784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01929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3"/>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33" y="1535113"/>
            <a:ext cx="4041775" cy="639763"/>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2174875"/>
            <a:ext cx="4041775" cy="3951288"/>
          </a:xfrm>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66151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4454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71752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165721"/>
            <a:ext cx="3008313" cy="1162051"/>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575050" y="273056"/>
            <a:ext cx="5111750" cy="5853113"/>
          </a:xfrm>
        </p:spPr>
        <p:txBody>
          <a:bodyPr/>
          <a:lstStyle>
            <a:lvl1pPr>
              <a:defRPr sz="2600"/>
            </a:lvl1pPr>
            <a:lvl2pPr>
              <a:defRPr sz="26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8"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352763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42"/>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629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emf"/><Relationship Id="rId2" Type="http://schemas.openxmlformats.org/officeDocument/2006/relationships/slideLayout" Target="../slideLayouts/slideLayout2.xml"/><Relationship Id="rId16" Type="http://schemas.openxmlformats.org/officeDocument/2006/relationships/image" Target="../media/image4.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2" name="Picture 11" descr="underline_yellow.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616200" y="1265239"/>
            <a:ext cx="3901440" cy="304800"/>
          </a:xfrm>
          <a:prstGeom prst="rect">
            <a:avLst/>
          </a:prstGeom>
        </p:spPr>
      </p:pic>
      <p:pic>
        <p:nvPicPr>
          <p:cNvPr id="13" name="Picture 12" descr="underline_pink.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234364" y="1265239"/>
            <a:ext cx="3221736" cy="304800"/>
          </a:xfrm>
          <a:prstGeom prst="rect">
            <a:avLst/>
          </a:prstGeom>
        </p:spPr>
      </p:pic>
      <p:pic>
        <p:nvPicPr>
          <p:cNvPr id="14" name="Picture 13" descr="underline_blue.png"/>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483141" y="1279463"/>
            <a:ext cx="6315456" cy="276352"/>
          </a:xfrm>
          <a:prstGeom prst="rect">
            <a:avLst/>
          </a:prstGeom>
        </p:spPr>
      </p:pic>
      <p:pic>
        <p:nvPicPr>
          <p:cNvPr id="15" name="Picture 14" descr="underline_yellow.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616200" y="1265239"/>
            <a:ext cx="3901440" cy="304800"/>
          </a:xfrm>
          <a:prstGeom prst="rect">
            <a:avLst/>
          </a:prstGeom>
        </p:spPr>
      </p:pic>
      <p:pic>
        <p:nvPicPr>
          <p:cNvPr id="16" name="Picture 15" descr="underline_pink.pn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6234364" y="1265239"/>
            <a:ext cx="3221736" cy="304800"/>
          </a:xfrm>
          <a:prstGeom prst="rect">
            <a:avLst/>
          </a:prstGeom>
        </p:spPr>
      </p:pic>
      <p:pic>
        <p:nvPicPr>
          <p:cNvPr id="17" name="Picture 16" descr="underline_blue.png"/>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3483141" y="1279463"/>
            <a:ext cx="6315456" cy="276352"/>
          </a:xfrm>
          <a:prstGeom prst="rect">
            <a:avLst/>
          </a:prstGeom>
        </p:spPr>
      </p:pic>
      <p:pic>
        <p:nvPicPr>
          <p:cNvPr id="4" name="Picture 3" descr="3Rs.eps"/>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457200" y="6199121"/>
            <a:ext cx="1286857" cy="578153"/>
          </a:xfrm>
          <a:prstGeom prst="rect">
            <a:avLst/>
          </a:prstGeom>
        </p:spPr>
      </p:pic>
      <p:pic>
        <p:nvPicPr>
          <p:cNvPr id="6" name="Picture 5" descr="AFY Logo.pdf"/>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1067831" y="2522277"/>
            <a:ext cx="7876049" cy="4430277"/>
          </a:xfrm>
          <a:prstGeom prst="rect">
            <a:avLst/>
          </a:prstGeom>
        </p:spPr>
      </p:pic>
    </p:spTree>
    <p:extLst>
      <p:ext uri="{BB962C8B-B14F-4D97-AF65-F5344CB8AC3E}">
        <p14:creationId xmlns:p14="http://schemas.microsoft.com/office/powerpoint/2010/main" val="264381129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457200" rtl="0" eaLnBrk="1" latinLnBrk="0" hangingPunct="1">
        <a:spcBef>
          <a:spcPct val="0"/>
        </a:spcBef>
        <a:buNone/>
        <a:defRPr sz="4200" kern="1200">
          <a:solidFill>
            <a:schemeClr val="tx1"/>
          </a:solidFill>
          <a:latin typeface="Galano Grotesque Alt Bold"/>
          <a:ea typeface="+mj-ea"/>
          <a:cs typeface="Galano Grotesque Alt Bold"/>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Roboto Slab Regular"/>
          <a:ea typeface="+mn-ea"/>
          <a:cs typeface="Roboto Slab Regular"/>
        </a:defRPr>
      </a:lvl1pPr>
      <a:lvl2pPr marL="742950" indent="-285750" algn="l" defTabSz="457200" rtl="0" eaLnBrk="1" latinLnBrk="0" hangingPunct="1">
        <a:spcBef>
          <a:spcPct val="20000"/>
        </a:spcBef>
        <a:buFont typeface="Arial"/>
        <a:buChar char="–"/>
        <a:defRPr sz="2800" kern="1200">
          <a:solidFill>
            <a:schemeClr val="tx1"/>
          </a:solidFill>
          <a:latin typeface="Roboto Slab Regular"/>
          <a:ea typeface="+mn-ea"/>
          <a:cs typeface="Roboto Slab Regular"/>
        </a:defRPr>
      </a:lvl2pPr>
      <a:lvl3pPr marL="1143000" indent="-228600" algn="l" defTabSz="457200" rtl="0" eaLnBrk="1" latinLnBrk="0" hangingPunct="1">
        <a:spcBef>
          <a:spcPct val="20000"/>
        </a:spcBef>
        <a:buFont typeface="Arial"/>
        <a:buChar char="•"/>
        <a:defRPr sz="2400" kern="1200">
          <a:solidFill>
            <a:schemeClr val="tx1"/>
          </a:solidFill>
          <a:latin typeface="Roboto Slab Regular"/>
          <a:ea typeface="+mn-ea"/>
          <a:cs typeface="Roboto Slab Regular"/>
        </a:defRPr>
      </a:lvl3pPr>
      <a:lvl4pPr marL="1600200" indent="-228600" algn="l" defTabSz="457200" rtl="0" eaLnBrk="1" latinLnBrk="0" hangingPunct="1">
        <a:spcBef>
          <a:spcPct val="20000"/>
        </a:spcBef>
        <a:buFont typeface="Arial"/>
        <a:buChar char="–"/>
        <a:defRPr sz="2000" kern="1200">
          <a:solidFill>
            <a:schemeClr val="tx1"/>
          </a:solidFill>
          <a:latin typeface="Roboto Slab Regular"/>
          <a:ea typeface="+mn-ea"/>
          <a:cs typeface="Roboto Slab Regular"/>
        </a:defRPr>
      </a:lvl4pPr>
      <a:lvl5pPr marL="2057400" indent="-228600" algn="l" defTabSz="457200" rtl="0" eaLnBrk="1" latinLnBrk="0" hangingPunct="1">
        <a:spcBef>
          <a:spcPct val="20000"/>
        </a:spcBef>
        <a:buFont typeface="Arial"/>
        <a:buChar char="»"/>
        <a:defRPr sz="2000" kern="1200">
          <a:solidFill>
            <a:schemeClr val="tx1"/>
          </a:solidFill>
          <a:latin typeface="Roboto Slab Regular"/>
          <a:ea typeface="+mn-ea"/>
          <a:cs typeface="Roboto Slab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Image Overload</a:t>
            </a:r>
          </a:p>
        </p:txBody>
      </p:sp>
      <p:sp>
        <p:nvSpPr>
          <p:cNvPr id="3" name="Subtitle 2"/>
          <p:cNvSpPr>
            <a:spLocks noGrp="1"/>
          </p:cNvSpPr>
          <p:nvPr>
            <p:ph type="subTitle" idx="1"/>
          </p:nvPr>
        </p:nvSpPr>
        <p:spPr/>
        <p:txBody>
          <a:bodyPr/>
          <a:lstStyle/>
          <a:p>
            <a:r>
              <a:rPr lang="en-US" dirty="0"/>
              <a:t>6</a:t>
            </a:r>
            <a:r>
              <a:rPr lang="en-US" baseline="30000" dirty="0"/>
              <a:t>th</a:t>
            </a:r>
            <a:r>
              <a:rPr lang="en-US" dirty="0"/>
              <a:t> Grade – Supplemental Lesson</a:t>
            </a:r>
          </a:p>
        </p:txBody>
      </p:sp>
    </p:spTree>
    <p:extLst>
      <p:ext uri="{BB962C8B-B14F-4D97-AF65-F5344CB8AC3E}">
        <p14:creationId xmlns:p14="http://schemas.microsoft.com/office/powerpoint/2010/main" val="2156990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174699-53B0-9410-31F5-27E8BD073015}"/>
              </a:ext>
            </a:extLst>
          </p:cNvPr>
          <p:cNvSpPr>
            <a:spLocks noGrp="1"/>
          </p:cNvSpPr>
          <p:nvPr>
            <p:ph type="title"/>
          </p:nvPr>
        </p:nvSpPr>
        <p:spPr/>
        <p:txBody>
          <a:bodyPr>
            <a:normAutofit fontScale="90000"/>
          </a:bodyPr>
          <a:lstStyle/>
          <a:p>
            <a:r>
              <a:rPr lang="en-US" dirty="0"/>
              <a:t>With your elbow partner please discuss the following:</a:t>
            </a:r>
          </a:p>
        </p:txBody>
      </p:sp>
      <p:sp>
        <p:nvSpPr>
          <p:cNvPr id="6" name="Content Placeholder 5">
            <a:extLst>
              <a:ext uri="{FF2B5EF4-FFF2-40B4-BE49-F238E27FC236}">
                <a16:creationId xmlns:a16="http://schemas.microsoft.com/office/drawing/2014/main" id="{6D9EC3C0-D94C-7DB1-7CFE-F99C7643BB4B}"/>
              </a:ext>
            </a:extLst>
          </p:cNvPr>
          <p:cNvSpPr>
            <a:spLocks noGrp="1"/>
          </p:cNvSpPr>
          <p:nvPr>
            <p:ph idx="1"/>
          </p:nvPr>
        </p:nvSpPr>
        <p:spPr/>
        <p:txBody>
          <a:bodyPr>
            <a:normAutofit/>
          </a:bodyPr>
          <a:lstStyle/>
          <a:p>
            <a:pPr marL="342900" lvl="0" indent="-342900" algn="l" rtl="0">
              <a:spcBef>
                <a:spcPts val="0"/>
              </a:spcBef>
              <a:spcAft>
                <a:spcPts val="0"/>
              </a:spcAft>
              <a:buClr>
                <a:schemeClr val="dk1"/>
              </a:buClr>
              <a:buSzPts val="3200"/>
              <a:buFont typeface="Arial"/>
              <a:buChar char="-"/>
            </a:pPr>
            <a:r>
              <a:rPr lang="en-US" b="1" dirty="0">
                <a:solidFill>
                  <a:srgbClr val="2F99FF"/>
                </a:solidFill>
              </a:rPr>
              <a:t>How does a person’s body image impact their self-esteem? </a:t>
            </a:r>
          </a:p>
          <a:p>
            <a:pPr marL="342900" lvl="0" indent="-342900" algn="l" rtl="0">
              <a:spcBef>
                <a:spcPts val="0"/>
              </a:spcBef>
              <a:spcAft>
                <a:spcPts val="0"/>
              </a:spcAft>
              <a:buClr>
                <a:schemeClr val="dk1"/>
              </a:buClr>
              <a:buSzPts val="3200"/>
              <a:buFont typeface="Arial"/>
              <a:buChar char="-"/>
            </a:pPr>
            <a:endParaRPr lang="en-US" dirty="0">
              <a:solidFill>
                <a:srgbClr val="2F99FF"/>
              </a:solidFill>
            </a:endParaRPr>
          </a:p>
          <a:p>
            <a:pPr marL="342900" lvl="0" indent="-342900" algn="l" rtl="0">
              <a:spcBef>
                <a:spcPts val="640"/>
              </a:spcBef>
              <a:spcAft>
                <a:spcPts val="0"/>
              </a:spcAft>
              <a:buClr>
                <a:schemeClr val="dk1"/>
              </a:buClr>
              <a:buSzPts val="3200"/>
              <a:buFont typeface="Arial"/>
              <a:buChar char="-"/>
            </a:pPr>
            <a:r>
              <a:rPr lang="en-US" b="1" dirty="0">
                <a:solidFill>
                  <a:schemeClr val="accent2"/>
                </a:solidFill>
              </a:rPr>
              <a:t>How would positive body image impact a person’s self-esteem?</a:t>
            </a:r>
          </a:p>
          <a:p>
            <a:pPr marL="342900" lvl="0" indent="-342900" algn="l" rtl="0">
              <a:spcBef>
                <a:spcPts val="640"/>
              </a:spcBef>
              <a:spcAft>
                <a:spcPts val="0"/>
              </a:spcAft>
              <a:buClr>
                <a:schemeClr val="dk1"/>
              </a:buClr>
              <a:buSzPts val="3200"/>
              <a:buFont typeface="Arial"/>
              <a:buChar char="-"/>
            </a:pPr>
            <a:endParaRPr lang="en-US" dirty="0">
              <a:solidFill>
                <a:schemeClr val="accent2"/>
              </a:solidFill>
            </a:endParaRPr>
          </a:p>
          <a:p>
            <a:pPr marL="342900" lvl="0" indent="-342900" algn="l" rtl="0">
              <a:spcBef>
                <a:spcPts val="640"/>
              </a:spcBef>
              <a:spcAft>
                <a:spcPts val="0"/>
              </a:spcAft>
              <a:buClr>
                <a:schemeClr val="dk1"/>
              </a:buClr>
              <a:buSzPts val="3200"/>
              <a:buFont typeface="Arial"/>
              <a:buChar char="-"/>
            </a:pPr>
            <a:r>
              <a:rPr lang="en-US" b="1" dirty="0">
                <a:solidFill>
                  <a:schemeClr val="accent3"/>
                </a:solidFill>
              </a:rPr>
              <a:t>How would negative body image impact a person’s self-esteem? </a:t>
            </a:r>
            <a:endParaRPr lang="en-US" dirty="0">
              <a:solidFill>
                <a:schemeClr val="accent3"/>
              </a:solidFill>
            </a:endParaRPr>
          </a:p>
          <a:p>
            <a:endParaRPr lang="en-US" dirty="0"/>
          </a:p>
        </p:txBody>
      </p:sp>
    </p:spTree>
    <p:extLst>
      <p:ext uri="{BB962C8B-B14F-4D97-AF65-F5344CB8AC3E}">
        <p14:creationId xmlns:p14="http://schemas.microsoft.com/office/powerpoint/2010/main" val="1305616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174699-53B0-9410-31F5-27E8BD073015}"/>
              </a:ext>
            </a:extLst>
          </p:cNvPr>
          <p:cNvSpPr>
            <a:spLocks noGrp="1"/>
          </p:cNvSpPr>
          <p:nvPr>
            <p:ph type="title"/>
          </p:nvPr>
        </p:nvSpPr>
        <p:spPr/>
        <p:txBody>
          <a:bodyPr/>
          <a:lstStyle/>
          <a:p>
            <a:r>
              <a:rPr lang="en-US" dirty="0"/>
              <a:t>Scenario Card</a:t>
            </a:r>
          </a:p>
        </p:txBody>
      </p:sp>
      <p:sp>
        <p:nvSpPr>
          <p:cNvPr id="6" name="Content Placeholder 5">
            <a:extLst>
              <a:ext uri="{FF2B5EF4-FFF2-40B4-BE49-F238E27FC236}">
                <a16:creationId xmlns:a16="http://schemas.microsoft.com/office/drawing/2014/main" id="{6D9EC3C0-D94C-7DB1-7CFE-F99C7643BB4B}"/>
              </a:ext>
            </a:extLst>
          </p:cNvPr>
          <p:cNvSpPr>
            <a:spLocks noGrp="1"/>
          </p:cNvSpPr>
          <p:nvPr>
            <p:ph idx="1"/>
          </p:nvPr>
        </p:nvSpPr>
        <p:spPr/>
        <p:txBody>
          <a:bodyPr>
            <a:normAutofit/>
          </a:bodyPr>
          <a:lstStyle/>
          <a:p>
            <a:pPr marL="0" lvl="0" indent="0" algn="ctr" rtl="0">
              <a:spcBef>
                <a:spcPts val="0"/>
              </a:spcBef>
              <a:spcAft>
                <a:spcPts val="0"/>
              </a:spcAft>
              <a:buClr>
                <a:schemeClr val="dk1"/>
              </a:buClr>
              <a:buSzPts val="3200"/>
              <a:buFont typeface="Arial"/>
              <a:buNone/>
            </a:pPr>
            <a:endParaRPr lang="en-US" sz="2800" dirty="0">
              <a:solidFill>
                <a:schemeClr val="accent3"/>
              </a:solidFill>
            </a:endParaRPr>
          </a:p>
          <a:p>
            <a:pPr marL="0" lvl="0" indent="0" algn="ctr" rtl="0">
              <a:spcBef>
                <a:spcPts val="0"/>
              </a:spcBef>
              <a:spcAft>
                <a:spcPts val="0"/>
              </a:spcAft>
              <a:buClr>
                <a:schemeClr val="dk1"/>
              </a:buClr>
              <a:buSzPts val="3200"/>
              <a:buFont typeface="Arial"/>
              <a:buNone/>
            </a:pPr>
            <a:r>
              <a:rPr lang="en-US" sz="2800" dirty="0">
                <a:solidFill>
                  <a:schemeClr val="accent3"/>
                </a:solidFill>
              </a:rPr>
              <a:t>A student in the class has an older sibling who they hang out with after school while their parents are at work. The older sibling watches porn in the living room and shows it to their younger sibling sometimes. </a:t>
            </a:r>
          </a:p>
          <a:p>
            <a:pPr marL="0" lvl="0" indent="0" algn="l" rtl="0">
              <a:spcBef>
                <a:spcPts val="640"/>
              </a:spcBef>
              <a:spcAft>
                <a:spcPts val="0"/>
              </a:spcAft>
              <a:buClr>
                <a:schemeClr val="dk1"/>
              </a:buClr>
              <a:buSzPts val="3200"/>
              <a:buFont typeface="Arial"/>
              <a:buNone/>
            </a:pPr>
            <a:endParaRPr lang="en-US" dirty="0"/>
          </a:p>
          <a:p>
            <a:pPr marL="0" lvl="0" indent="0" algn="l" rtl="0">
              <a:spcBef>
                <a:spcPts val="640"/>
              </a:spcBef>
              <a:spcAft>
                <a:spcPts val="0"/>
              </a:spcAft>
              <a:buClr>
                <a:schemeClr val="dk1"/>
              </a:buClr>
              <a:buSzPts val="3200"/>
              <a:buFont typeface="Arial"/>
              <a:buNone/>
            </a:pPr>
            <a:r>
              <a:rPr lang="en-US" dirty="0"/>
              <a:t>Where would you place this scenario on the spectrum?</a:t>
            </a:r>
          </a:p>
          <a:p>
            <a:endParaRPr lang="en-US" dirty="0"/>
          </a:p>
        </p:txBody>
      </p:sp>
    </p:spTree>
    <p:extLst>
      <p:ext uri="{BB962C8B-B14F-4D97-AF65-F5344CB8AC3E}">
        <p14:creationId xmlns:p14="http://schemas.microsoft.com/office/powerpoint/2010/main" val="3880924723"/>
      </p:ext>
    </p:extLst>
  </p:cSld>
  <p:clrMapOvr>
    <a:masterClrMapping/>
  </p:clrMapOvr>
</p:sld>
</file>

<file path=ppt/theme/theme1.xml><?xml version="1.0" encoding="utf-8"?>
<a:theme xmlns:a="http://schemas.openxmlformats.org/drawingml/2006/main" name="Advocates Powerpoint Standard size">
  <a:themeElements>
    <a:clrScheme name="AFY Theme">
      <a:dk1>
        <a:srgbClr val="0C4294"/>
      </a:dk1>
      <a:lt1>
        <a:srgbClr val="EFEEEE"/>
      </a:lt1>
      <a:dk2>
        <a:srgbClr val="0C4294"/>
      </a:dk2>
      <a:lt2>
        <a:srgbClr val="EFEEEE"/>
      </a:lt2>
      <a:accent1>
        <a:srgbClr val="437BC1"/>
      </a:accent1>
      <a:accent2>
        <a:srgbClr val="FCC32B"/>
      </a:accent2>
      <a:accent3>
        <a:srgbClr val="E6196C"/>
      </a:accent3>
      <a:accent4>
        <a:srgbClr val="EA4323"/>
      </a:accent4>
      <a:accent5>
        <a:srgbClr val="5CBD9E"/>
      </a:accent5>
      <a:accent6>
        <a:srgbClr val="F4841F"/>
      </a:accent6>
      <a:hlink>
        <a:srgbClr val="E6196C"/>
      </a:hlink>
      <a:folHlink>
        <a:srgbClr val="63318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4A7AC57C-2583-B24F-8687-0382EDD08E0D}" vid="{3C9CAFF6-BAF4-E54D-96AC-8503F7B404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Advocates Powerpoint Standard size</Template>
  <TotalTime>31</TotalTime>
  <Words>99</Words>
  <Application>Microsoft Macintosh PowerPoint</Application>
  <PresentationFormat>On-screen Show (4:3)</PresentationFormat>
  <Paragraphs>13</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Galano Grotesque Alt Bold</vt:lpstr>
      <vt:lpstr>Roboto Slab Regular</vt:lpstr>
      <vt:lpstr>Advocates Powerpoint Standard size</vt:lpstr>
      <vt:lpstr>Image Overload</vt:lpstr>
      <vt:lpstr>With your elbow partner please discuss the following:</vt:lpstr>
      <vt:lpstr>Scenario Card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Being a Sex Ed Sleuth</dc:title>
  <dc:creator>Ashley Benson</dc:creator>
  <cp:lastModifiedBy>Ashley Benson</cp:lastModifiedBy>
  <cp:revision>3</cp:revision>
  <dcterms:created xsi:type="dcterms:W3CDTF">2023-07-17T03:41:53Z</dcterms:created>
  <dcterms:modified xsi:type="dcterms:W3CDTF">2023-07-17T04:13:00Z</dcterms:modified>
</cp:coreProperties>
</file>