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7"/>
  </p:notesMasterIdLst>
  <p:sldIdLst>
    <p:sldId id="256" r:id="rId2"/>
    <p:sldId id="262" r:id="rId3"/>
    <p:sldId id="263" r:id="rId4"/>
    <p:sldId id="259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0"/>
    <p:restoredTop sz="96110"/>
  </p:normalViewPr>
  <p:slideViewPr>
    <p:cSldViewPr snapToGrid="0" snapToObjects="1">
      <p:cViewPr varScale="1">
        <p:scale>
          <a:sx n="23" d="100"/>
          <a:sy n="23" d="100"/>
        </p:scale>
        <p:origin x="208" y="2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5" name="Google Shape;7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3" name="Google Shape;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0" name="Google Shape;10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Human Development:</a:t>
            </a:r>
            <a:br>
              <a:rPr lang="en-US" dirty="0"/>
            </a:br>
            <a:r>
              <a:rPr lang="en-US" dirty="0"/>
              <a:t>What Happens When?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5th Grade Supplemental Lesson</a:t>
            </a:r>
          </a:p>
          <a:p>
            <a:r>
              <a:rPr lang="en-US" dirty="0"/>
              <a:t>It’s All About Hormones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675364"/>
            <a:ext cx="9144003" cy="1660922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"/>
          <p:cNvSpPr txBox="1">
            <a:spLocks noGrp="1"/>
          </p:cNvSpPr>
          <p:nvPr>
            <p:ph type="body" idx="1"/>
          </p:nvPr>
        </p:nvSpPr>
        <p:spPr>
          <a:xfrm>
            <a:off x="628650" y="1398619"/>
            <a:ext cx="7886700" cy="52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6542"/>
              <a:buNone/>
            </a:pPr>
            <a:r>
              <a:rPr lang="en-US" dirty="0"/>
              <a:t>				</a:t>
            </a:r>
            <a:r>
              <a:rPr lang="en-US" sz="1800" dirty="0"/>
              <a:t>    </a:t>
            </a:r>
            <a:r>
              <a:rPr lang="en-US" sz="1800" b="1" dirty="0">
                <a:solidFill>
                  <a:srgbClr val="0070C0"/>
                </a:solidFill>
              </a:rPr>
              <a:t>First boyfriend/girlfriend/partner ----------&gt;</a:t>
            </a:r>
            <a:endParaRPr sz="1800" b="1" dirty="0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b="1" dirty="0"/>
              <a:t>   			 	</a:t>
            </a:r>
            <a:r>
              <a:rPr lang="en-US" sz="1800" b="1" dirty="0">
                <a:solidFill>
                  <a:srgbClr val="FF0000"/>
                </a:solidFill>
              </a:rPr>
              <a:t>Acne ----------------------------------------------------------&gt;</a:t>
            </a:r>
            <a:endParaRPr sz="1800" b="1" dirty="0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875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875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87500"/>
              <a:buNone/>
            </a:pPr>
            <a:r>
              <a:rPr lang="en-US" dirty="0"/>
              <a:t>			    </a:t>
            </a:r>
            <a:r>
              <a:rPr lang="en-US" sz="1800" b="1" dirty="0">
                <a:solidFill>
                  <a:srgbClr val="FFC000"/>
                </a:solidFill>
              </a:rPr>
              <a:t>Body hair grows ---------------------------------&gt;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b="1" dirty="0"/>
              <a:t>			      </a:t>
            </a:r>
            <a:r>
              <a:rPr lang="en-US" sz="1800" b="1" dirty="0">
                <a:solidFill>
                  <a:srgbClr val="00B050"/>
                </a:solidFill>
              </a:rPr>
              <a:t>Breasts grow ----------------------------------------&gt;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030A0"/>
              </a:buClr>
              <a:buSzPct val="100000"/>
              <a:buNone/>
            </a:pPr>
            <a:r>
              <a:rPr lang="en-US" sz="1800" b="1" dirty="0">
                <a:solidFill>
                  <a:srgbClr val="7030A0"/>
                </a:solidFill>
              </a:rPr>
              <a:t>Growth spurt ----------------------------------------------------------------------------------|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030A0"/>
              </a:buClr>
              <a:buSzPct val="100000"/>
              <a:buNone/>
            </a:pPr>
            <a:r>
              <a:rPr lang="en-US" sz="1800" b="1" dirty="0">
                <a:solidFill>
                  <a:srgbClr val="7030A0"/>
                </a:solidFill>
              </a:rPr>
              <a:t>			      </a:t>
            </a:r>
            <a:r>
              <a:rPr lang="en-US" sz="1800" b="1" dirty="0">
                <a:solidFill>
                  <a:srgbClr val="FF0000"/>
                </a:solidFill>
              </a:rPr>
              <a:t>Period begins --------------------------------------------------------------------------------&gt;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100000"/>
              <a:buNone/>
            </a:pPr>
            <a:r>
              <a:rPr lang="en-US" sz="1800" b="1" dirty="0">
                <a:solidFill>
                  <a:srgbClr val="FF0000"/>
                </a:solidFill>
              </a:rPr>
              <a:t>				</a:t>
            </a:r>
            <a:r>
              <a:rPr lang="en-US" sz="1800" b="1" dirty="0">
                <a:solidFill>
                  <a:srgbClr val="FFC000"/>
                </a:solidFill>
              </a:rPr>
              <a:t>Mood swings ------------------------------------------|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ct val="100000"/>
              <a:buNone/>
            </a:pPr>
            <a:r>
              <a:rPr lang="en-US" sz="1800" b="1" dirty="0">
                <a:solidFill>
                  <a:srgbClr val="00B050"/>
                </a:solidFill>
              </a:rPr>
              <a:t>					Muscle Growth --------------------------------------------------------&gt;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ct val="100000"/>
              <a:buNone/>
            </a:pPr>
            <a:r>
              <a:rPr lang="en-US" sz="1800" b="1" dirty="0">
                <a:solidFill>
                  <a:srgbClr val="00B050"/>
                </a:solidFill>
              </a:rPr>
              <a:t>					</a:t>
            </a:r>
            <a:r>
              <a:rPr lang="en-US" sz="1800" b="1" dirty="0">
                <a:solidFill>
                  <a:srgbClr val="0070C0"/>
                </a:solidFill>
              </a:rPr>
              <a:t>Sperm production begins --------------------------------------------&gt;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030A0"/>
              </a:buClr>
              <a:buSzPct val="100000"/>
              <a:buNone/>
            </a:pPr>
            <a:r>
              <a:rPr lang="en-US" sz="1800" b="1" dirty="0">
                <a:solidFill>
                  <a:srgbClr val="7030A0"/>
                </a:solidFill>
              </a:rPr>
              <a:t>				Sweat smells --------------------------------------------------------------------------&gt;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030A0"/>
              </a:buClr>
              <a:buSzPct val="100000"/>
              <a:buNone/>
            </a:pPr>
            <a:r>
              <a:rPr lang="en-US" sz="1800" b="1" dirty="0">
                <a:solidFill>
                  <a:srgbClr val="7030A0"/>
                </a:solidFill>
              </a:rPr>
              <a:t>				</a:t>
            </a:r>
            <a:r>
              <a:rPr lang="en-US" sz="1800" b="1" dirty="0">
                <a:solidFill>
                  <a:srgbClr val="FF0000"/>
                </a:solidFill>
              </a:rPr>
              <a:t>Voice cracks/changes ---------------------|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C000"/>
              </a:buClr>
              <a:buSzPct val="100000"/>
              <a:buNone/>
            </a:pPr>
            <a:r>
              <a:rPr lang="en-US" sz="1800" b="1" dirty="0">
                <a:solidFill>
                  <a:srgbClr val="FFC000"/>
                </a:solidFill>
              </a:rPr>
              <a:t>			    Wet dreams -------------------------------------------------------------|</a:t>
            </a:r>
            <a:endParaRPr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691839-7B9C-1977-3EEA-3FA65D37A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en-US" dirty="0"/>
              <a:t>Human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"/>
          <p:cNvSpPr txBox="1">
            <a:spLocks noGrp="1"/>
          </p:cNvSpPr>
          <p:nvPr>
            <p:ph type="body" idx="1"/>
          </p:nvPr>
        </p:nvSpPr>
        <p:spPr>
          <a:xfrm>
            <a:off x="3039425" y="2363975"/>
            <a:ext cx="4467900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 b="1">
                <a:solidFill>
                  <a:schemeClr val="lt1"/>
                </a:solidFill>
                <a:highlight>
                  <a:srgbClr val="EE3781"/>
                </a:highlight>
              </a:rPr>
              <a:t>Estrogen</a:t>
            </a:r>
            <a:endParaRPr b="1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/>
              <a:t>Made in the ovaries</a:t>
            </a:r>
            <a:endParaRPr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b="1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b="1"/>
          </a:p>
        </p:txBody>
      </p:sp>
      <p:sp>
        <p:nvSpPr>
          <p:cNvPr id="86" name="Google Shape;86;p3"/>
          <p:cNvSpPr txBox="1">
            <a:spLocks noGrp="1"/>
          </p:cNvSpPr>
          <p:nvPr>
            <p:ph type="body" idx="1"/>
          </p:nvPr>
        </p:nvSpPr>
        <p:spPr>
          <a:xfrm>
            <a:off x="3702950" y="4259300"/>
            <a:ext cx="4467900" cy="266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b="1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800"/>
              <a:buChar char="•"/>
            </a:pPr>
            <a:r>
              <a:rPr lang="en-US" b="1">
                <a:solidFill>
                  <a:schemeClr val="accent3"/>
                </a:solidFill>
                <a:highlight>
                  <a:srgbClr val="FFC000"/>
                </a:highlight>
              </a:rPr>
              <a:t>Testosterone</a:t>
            </a:r>
            <a:endParaRPr b="1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/>
              <a:t>Made in the testicles</a:t>
            </a:r>
            <a:endParaRPr/>
          </a:p>
          <a:p>
            <a:pPr marL="45720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b="1"/>
          </a:p>
        </p:txBody>
      </p:sp>
      <p:sp>
        <p:nvSpPr>
          <p:cNvPr id="87" name="Google Shape;87;p3"/>
          <p:cNvSpPr/>
          <p:nvPr/>
        </p:nvSpPr>
        <p:spPr>
          <a:xfrm rot="10402128">
            <a:off x="915557" y="2132285"/>
            <a:ext cx="2119882" cy="1665971"/>
          </a:xfrm>
          <a:prstGeom prst="triangle">
            <a:avLst>
              <a:gd name="adj" fmla="val 50000"/>
            </a:avLst>
          </a:prstGeom>
          <a:solidFill>
            <a:srgbClr val="EE378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3"/>
          <p:cNvSpPr/>
          <p:nvPr/>
        </p:nvSpPr>
        <p:spPr>
          <a:xfrm>
            <a:off x="1765225" y="4177925"/>
            <a:ext cx="1826100" cy="1826100"/>
          </a:xfrm>
          <a:prstGeom prst="ellipse">
            <a:avLst/>
          </a:prstGeom>
          <a:solidFill>
            <a:srgbClr val="FFC000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3"/>
          <p:cNvSpPr/>
          <p:nvPr/>
        </p:nvSpPr>
        <p:spPr>
          <a:xfrm rot="10402128">
            <a:off x="1017232" y="2061247"/>
            <a:ext cx="2119882" cy="1665971"/>
          </a:xfrm>
          <a:prstGeom prst="triangle">
            <a:avLst>
              <a:gd name="adj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3"/>
          <p:cNvSpPr/>
          <p:nvPr/>
        </p:nvSpPr>
        <p:spPr>
          <a:xfrm>
            <a:off x="1653875" y="4259300"/>
            <a:ext cx="1826100" cy="18261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7B1C23-810D-A73D-4F5C-5262A04B1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All About the Hormones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43158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90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600" dirty="0"/>
              <a:t>Assigned female at birth </a:t>
            </a:r>
            <a:br>
              <a:rPr lang="en-US" sz="2600" dirty="0"/>
            </a:br>
            <a:r>
              <a:rPr lang="en-US" sz="2600" dirty="0"/>
              <a:t>+ know inside you’re a girl = </a:t>
            </a:r>
            <a:r>
              <a:rPr lang="en-US" sz="2600" b="1" dirty="0">
                <a:solidFill>
                  <a:schemeClr val="accent3"/>
                </a:solidFill>
                <a:highlight>
                  <a:srgbClr val="EE3781"/>
                </a:highlight>
              </a:rPr>
              <a:t> </a:t>
            </a:r>
            <a:r>
              <a:rPr lang="en-US" sz="2600" b="1" dirty="0">
                <a:solidFill>
                  <a:srgbClr val="FFFFFF"/>
                </a:solidFill>
                <a:highlight>
                  <a:srgbClr val="EE3781"/>
                </a:highlight>
              </a:rPr>
              <a:t>Cisgender</a:t>
            </a:r>
            <a:endParaRPr sz="2600" b="1" dirty="0">
              <a:solidFill>
                <a:srgbClr val="FFFFFF"/>
              </a:solidFill>
              <a:highlight>
                <a:srgbClr val="EE3781"/>
              </a:highlight>
            </a:endParaRPr>
          </a:p>
          <a:p>
            <a:pPr marL="228600" lvl="0" indent="-190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600" dirty="0"/>
              <a:t>Assigned male at birth </a:t>
            </a:r>
            <a:br>
              <a:rPr lang="en-US" sz="2600" dirty="0"/>
            </a:br>
            <a:r>
              <a:rPr lang="en-US" sz="2600" dirty="0"/>
              <a:t>+ know inside you’re a boy = </a:t>
            </a:r>
            <a:r>
              <a:rPr lang="en-US" sz="2600" b="1" dirty="0">
                <a:solidFill>
                  <a:schemeClr val="lt1"/>
                </a:solidFill>
                <a:highlight>
                  <a:srgbClr val="FFC000"/>
                </a:highlight>
              </a:rPr>
              <a:t> Cisgender</a:t>
            </a:r>
            <a:endParaRPr sz="2600" b="1" dirty="0">
              <a:solidFill>
                <a:schemeClr val="lt1"/>
              </a:solidFill>
              <a:highlight>
                <a:srgbClr val="FFC000"/>
              </a:highlight>
            </a:endParaRPr>
          </a:p>
          <a:p>
            <a:pPr marL="228600" lvl="0" indent="-190500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SzPts val="2200"/>
              <a:buChar char="•"/>
            </a:pPr>
            <a:r>
              <a:rPr lang="en-US" sz="2600" dirty="0"/>
              <a:t>Assigned male or female + know inside you’re not </a:t>
            </a:r>
            <a:br>
              <a:rPr lang="en-US" sz="2600" dirty="0"/>
            </a:br>
            <a:r>
              <a:rPr lang="en-US" sz="2600" dirty="0"/>
              <a:t>= </a:t>
            </a:r>
            <a:r>
              <a:rPr lang="en-US" sz="2600" b="1" dirty="0">
                <a:solidFill>
                  <a:schemeClr val="lt1"/>
                </a:solidFill>
                <a:highlight>
                  <a:srgbClr val="7030A0"/>
                </a:highlight>
              </a:rPr>
              <a:t> Transgender </a:t>
            </a:r>
            <a:endParaRPr sz="2600" b="1" dirty="0">
              <a:solidFill>
                <a:schemeClr val="lt1"/>
              </a:solidFill>
              <a:highlight>
                <a:srgbClr val="7030A0"/>
              </a:highlight>
            </a:endParaRPr>
          </a:p>
        </p:txBody>
      </p:sp>
      <p:pic>
        <p:nvPicPr>
          <p:cNvPr id="97" name="Google Shape;9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5561920" y="1917425"/>
            <a:ext cx="2957150" cy="391594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DB5445E-7ACC-AC04-96EA-B8F445C2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5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172497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17"/>
              <a:buChar char="•"/>
            </a:pPr>
            <a:r>
              <a:rPr lang="en-US" sz="2231" dirty="0"/>
              <a:t>Stop estrogen and testosterone</a:t>
            </a:r>
            <a:endParaRPr sz="2231" dirty="0"/>
          </a:p>
          <a:p>
            <a:pPr marL="228600" lvl="0" indent="-172497" algn="l" rtl="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17"/>
              <a:buChar char="•"/>
            </a:pPr>
            <a:r>
              <a:rPr lang="en-US" sz="2231" dirty="0"/>
              <a:t>Stop body changes of puberty – but can’t undo changes that have already happened</a:t>
            </a:r>
            <a:endParaRPr sz="2231" dirty="0"/>
          </a:p>
          <a:p>
            <a:pPr marL="228600" lvl="0" indent="-172497" algn="l" rtl="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17"/>
              <a:buChar char="•"/>
            </a:pPr>
            <a:r>
              <a:rPr lang="en-US" sz="2231" dirty="0"/>
              <a:t>Start taking hormones of the sex that matches their gender identity</a:t>
            </a:r>
            <a:endParaRPr sz="2231" dirty="0"/>
          </a:p>
          <a:p>
            <a:pPr marL="228600" lvl="0" indent="-172497" algn="l" rtl="0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17"/>
              <a:buChar char="•"/>
            </a:pPr>
            <a:r>
              <a:rPr lang="en-US" sz="2231" dirty="0"/>
              <a:t>Young person needs to talk with parent/caregiver/guardian and medical professional before starting</a:t>
            </a:r>
            <a:endParaRPr sz="223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9B816E-9C22-E042-37E3-6A2B0A69D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Puberty Blockers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11</TotalTime>
  <Words>213</Words>
  <Application>Microsoft Macintosh PowerPoint</Application>
  <PresentationFormat>On-screen Show (4:3)</PresentationFormat>
  <Paragraphs>34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Galano Grotesque Alt Bold</vt:lpstr>
      <vt:lpstr>Roboto Slab Regular</vt:lpstr>
      <vt:lpstr>Advocates Powerpoint Standard size</vt:lpstr>
      <vt:lpstr>Human Development: What Happens When?</vt:lpstr>
      <vt:lpstr>Human Development</vt:lpstr>
      <vt:lpstr>It’s All About the Hormones</vt:lpstr>
      <vt:lpstr>What If?</vt:lpstr>
      <vt:lpstr>Puberty Blockers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Puberty and Reproduction</dc:title>
  <dc:creator>Ashley Benson</dc:creator>
  <cp:lastModifiedBy>Ashley Benson</cp:lastModifiedBy>
  <cp:revision>3</cp:revision>
  <dcterms:created xsi:type="dcterms:W3CDTF">2023-07-17T03:06:07Z</dcterms:created>
  <dcterms:modified xsi:type="dcterms:W3CDTF">2023-07-17T03:17:55Z</dcterms:modified>
</cp:coreProperties>
</file>