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7"/>
  </p:notesMasterIdLst>
  <p:sldIdLst>
    <p:sldId id="262" r:id="rId2"/>
    <p:sldId id="267" r:id="rId3"/>
    <p:sldId id="264" r:id="rId4"/>
    <p:sldId id="265" r:id="rId5"/>
    <p:sldId id="270" r:id="rId6"/>
    <p:sldId id="257" r:id="rId7"/>
    <p:sldId id="258" r:id="rId8"/>
    <p:sldId id="259" r:id="rId9"/>
    <p:sldId id="260" r:id="rId10"/>
    <p:sldId id="261" r:id="rId11"/>
    <p:sldId id="271" r:id="rId12"/>
    <p:sldId id="269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01"/>
    <p:restoredTop sz="96110"/>
  </p:normalViewPr>
  <p:slideViewPr>
    <p:cSldViewPr snapToGrid="0" snapToObjects="1">
      <p:cViewPr varScale="1">
        <p:scale>
          <a:sx n="130" d="100"/>
          <a:sy n="130" d="100"/>
        </p:scale>
        <p:origin x="21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99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054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23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91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15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79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66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291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72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63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46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25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1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WAct9PZ2f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OiyYZl1cf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Fantasy or Reality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8999"/>
            <a:ext cx="6400800" cy="1192697"/>
          </a:xfrm>
        </p:spPr>
        <p:txBody>
          <a:bodyPr>
            <a:normAutofit/>
          </a:bodyPr>
          <a:lstStyle/>
          <a:p>
            <a:r>
              <a:rPr lang="en-US" sz="4500" dirty="0"/>
              <a:t>12</a:t>
            </a:r>
            <a:r>
              <a:rPr lang="en-US" sz="4500" baseline="30000" dirty="0"/>
              <a:t>th</a:t>
            </a:r>
            <a:r>
              <a:rPr lang="en-US" sz="4500" dirty="0"/>
              <a:t> Grade– Lesson 5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07825"/>
            <a:ext cx="7886700" cy="994172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Between this…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245" y="1765126"/>
            <a:ext cx="3009400" cy="3998138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697835" y="1770429"/>
            <a:ext cx="2834741" cy="399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7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74745"/>
            <a:ext cx="7886700" cy="994172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…and this?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483" y="1775376"/>
            <a:ext cx="2830127" cy="39776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94" y="1707997"/>
            <a:ext cx="2856407" cy="40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3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Legal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708709"/>
            <a:ext cx="7886700" cy="27812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50" dirty="0"/>
              <a:t>“the depiction of </a:t>
            </a:r>
            <a:r>
              <a:rPr lang="en-US" sz="4050" dirty="0">
                <a:solidFill>
                  <a:srgbClr val="FF0000"/>
                </a:solidFill>
              </a:rPr>
              <a:t>sexual behavior </a:t>
            </a:r>
            <a:r>
              <a:rPr lang="en-US" sz="4050" dirty="0"/>
              <a:t>that is </a:t>
            </a:r>
            <a:r>
              <a:rPr lang="en-US" sz="4050" dirty="0">
                <a:solidFill>
                  <a:srgbClr val="00B050"/>
                </a:solidFill>
              </a:rPr>
              <a:t>intended to arouse </a:t>
            </a:r>
            <a:r>
              <a:rPr lang="en-US" sz="4050" dirty="0"/>
              <a:t>sexual excitement in its audience”</a:t>
            </a:r>
          </a:p>
        </p:txBody>
      </p:sp>
    </p:spTree>
    <p:extLst>
      <p:ext uri="{BB962C8B-B14F-4D97-AF65-F5344CB8AC3E}">
        <p14:creationId xmlns:p14="http://schemas.microsoft.com/office/powerpoint/2010/main" val="1418653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48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Impact of Viewing Sexually-Explicit Media (SEM)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7852"/>
            <a:ext cx="8229600" cy="4525963"/>
          </a:xfrm>
        </p:spPr>
        <p:txBody>
          <a:bodyPr vert="horz" lIns="68580" tIns="34290" rIns="68580" bIns="34290" rtlCol="0" anchor="t">
            <a:normAutofit fontScale="85000" lnSpcReduction="20000"/>
          </a:bodyPr>
          <a:lstStyle/>
          <a:p>
            <a:r>
              <a:rPr lang="en-US" dirty="0"/>
              <a:t>Data all over the place</a:t>
            </a:r>
          </a:p>
          <a:p>
            <a:endParaRPr lang="en-US" dirty="0"/>
          </a:p>
          <a:p>
            <a:r>
              <a:rPr lang="en-US" dirty="0"/>
              <a:t>People more likely to try what they see in a video or movie (pros and cons)</a:t>
            </a:r>
          </a:p>
          <a:p>
            <a:endParaRPr lang="en-US" dirty="0"/>
          </a:p>
          <a:p>
            <a:r>
              <a:rPr lang="en-US" dirty="0"/>
              <a:t>Older students (college-age) more likely to be interested in hook-ups vs. relationships if they had viewed SEM</a:t>
            </a:r>
          </a:p>
          <a:p>
            <a:endParaRPr lang="en-US" dirty="0"/>
          </a:p>
          <a:p>
            <a:r>
              <a:rPr lang="en-US" dirty="0"/>
              <a:t>With ongoing viewing of SEM, some people can no longer get aroused without viewing it</a:t>
            </a:r>
          </a:p>
        </p:txBody>
      </p:sp>
    </p:spTree>
    <p:extLst>
      <p:ext uri="{BB962C8B-B14F-4D97-AF65-F5344CB8AC3E}">
        <p14:creationId xmlns:p14="http://schemas.microsoft.com/office/powerpoint/2010/main" val="316509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3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Impact of Viewing Sexually-Explicit Media (SEM)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If people in relationships have different feelings about whether it’s okay to view, it could be considered cheating</a:t>
            </a:r>
          </a:p>
          <a:p>
            <a:endParaRPr lang="en-US" dirty="0"/>
          </a:p>
          <a:p>
            <a:r>
              <a:rPr lang="en-US" dirty="0"/>
              <a:t>At the very least, can be seen as threatening/intimidating in relationships (“I don’t look like them”)</a:t>
            </a:r>
          </a:p>
          <a:p>
            <a:endParaRPr lang="en-US" dirty="0"/>
          </a:p>
          <a:p>
            <a:r>
              <a:rPr lang="en-US" dirty="0"/>
              <a:t>Can increase sense of invulnerability to STDs and HIV (“I look like them; therefore I won’t get an STD, either!”)</a:t>
            </a:r>
          </a:p>
        </p:txBody>
      </p:sp>
    </p:spTree>
    <p:extLst>
      <p:ext uri="{BB962C8B-B14F-4D97-AF65-F5344CB8AC3E}">
        <p14:creationId xmlns:p14="http://schemas.microsoft.com/office/powerpoint/2010/main" val="4054765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7663"/>
            <a:ext cx="7886700" cy="994172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Important Take-Homes…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18244"/>
            <a:ext cx="7886700" cy="326350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Viewing SEM in relationships should be considered a behavior that needs consent from both partners or they should agree not to view it – both people need to want to do it in order for it to be consensual.</a:t>
            </a:r>
          </a:p>
          <a:p>
            <a:endParaRPr lang="en-US" dirty="0"/>
          </a:p>
          <a:p>
            <a:r>
              <a:rPr lang="en-US" dirty="0"/>
              <a:t>Viewing SEM is not considered a negative by everyone but people should keep in mind that it is fantasy and not reality.</a:t>
            </a:r>
          </a:p>
          <a:p>
            <a:endParaRPr lang="en-US" dirty="0"/>
          </a:p>
          <a:p>
            <a:r>
              <a:rPr lang="en-US" dirty="0"/>
              <a:t>Viewing ANY kind of media to excess (like playing video games) can be seen as compulsive behavior and should be checked out.</a:t>
            </a:r>
          </a:p>
        </p:txBody>
      </p:sp>
    </p:spTree>
    <p:extLst>
      <p:ext uri="{BB962C8B-B14F-4D97-AF65-F5344CB8AC3E}">
        <p14:creationId xmlns:p14="http://schemas.microsoft.com/office/powerpoint/2010/main" val="405955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386" y="1868129"/>
            <a:ext cx="8229600" cy="3018503"/>
          </a:xfrm>
        </p:spPr>
        <p:txBody>
          <a:bodyPr>
            <a:normAutofit/>
          </a:bodyPr>
          <a:lstStyle/>
          <a:p>
            <a:pPr algn="ctr"/>
            <a:endParaRPr lang="en-US" sz="1100" u="sng" dirty="0">
              <a:solidFill>
                <a:srgbClr val="0000FF"/>
              </a:solidFill>
              <a:effectLst/>
              <a:latin typeface="Roboto Slab" pitchFamily="2" charset="0"/>
              <a:ea typeface="Roboto Slab" pitchFamily="2" charset="0"/>
              <a:cs typeface="Times New Roman" panose="02020603050405020304" pitchFamily="18" charset="0"/>
              <a:hlinkClick r:id="rId3"/>
            </a:endParaRPr>
          </a:p>
          <a:p>
            <a:pPr algn="ctr"/>
            <a:endParaRPr lang="en-US" sz="1100" u="sng" dirty="0">
              <a:solidFill>
                <a:srgbClr val="0000FF"/>
              </a:solidFill>
              <a:latin typeface="Roboto Slab" pitchFamily="2" charset="0"/>
              <a:ea typeface="Roboto Slab" pitchFamily="2" charset="0"/>
              <a:cs typeface="Times New Roman" panose="02020603050405020304" pitchFamily="18" charset="0"/>
              <a:hlinkClick r:id="rId3"/>
            </a:endParaRPr>
          </a:p>
          <a:p>
            <a:pPr marL="0" indent="0" algn="ctr">
              <a:buNone/>
            </a:pPr>
            <a:r>
              <a:rPr lang="en-US" sz="3600" b="1" i="0" dirty="0">
                <a:effectLst/>
                <a:latin typeface="Roboto Slab" pitchFamily="2" charset="0"/>
                <a:ea typeface="Roboto Slab" pitchFamily="2" charset="0"/>
              </a:rPr>
              <a:t>‘Porn stars’ deployed in New Zealand government’s online safety campaign</a:t>
            </a:r>
          </a:p>
          <a:p>
            <a:pPr algn="ctr"/>
            <a:endParaRPr lang="en-US" sz="1600" u="sng" dirty="0">
              <a:solidFill>
                <a:srgbClr val="0000FF"/>
              </a:solidFill>
              <a:effectLst/>
              <a:latin typeface="Roboto Slab" pitchFamily="2" charset="0"/>
              <a:ea typeface="Roboto Slab" pitchFamily="2" charset="0"/>
              <a:cs typeface="Times New Roman" panose="02020603050405020304" pitchFamily="18" charset="0"/>
              <a:hlinkClick r:id="" action="ppaction://noaction"/>
            </a:endParaRPr>
          </a:p>
          <a:p>
            <a:pPr marL="0" indent="0" algn="ctr">
              <a:buNone/>
            </a:pPr>
            <a:r>
              <a:rPr lang="en-US" sz="2000" u="sng" dirty="0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https://</a:t>
            </a:r>
            <a:r>
              <a:rPr lang="en-US" sz="2000" u="sng" dirty="0" err="1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www.youtube.com</a:t>
            </a:r>
            <a:r>
              <a:rPr lang="en-US" sz="2000" u="sng" dirty="0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/</a:t>
            </a:r>
            <a:r>
              <a:rPr lang="en-US" sz="2000" u="sng" dirty="0" err="1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watch?v</a:t>
            </a:r>
            <a:r>
              <a:rPr lang="en-US" sz="2000" u="sng" dirty="0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=f29mh5ntlw4</a:t>
            </a:r>
            <a:endParaRPr lang="en-US" sz="2000" u="sng" dirty="0">
              <a:solidFill>
                <a:schemeClr val="accent3"/>
              </a:solidFill>
              <a:latin typeface="Roboto Slab" pitchFamily="2" charset="0"/>
              <a:ea typeface="Roboto Slab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3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5399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Why Do We Try to Sell Burgers Using This…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4374" y="1993638"/>
            <a:ext cx="6747609" cy="361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8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93604"/>
            <a:ext cx="7886700" cy="994172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…Rather than This?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76147" y="1990667"/>
            <a:ext cx="2791705" cy="361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52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Sex Sells…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573" y="1710813"/>
            <a:ext cx="8976853" cy="36680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i="0" dirty="0">
                <a:effectLst/>
                <a:latin typeface="Roboto Slab" pitchFamily="2" charset="0"/>
                <a:ea typeface="Roboto Slab" pitchFamily="2" charset="0"/>
              </a:rPr>
              <a:t>New Dentyne Ice </a:t>
            </a:r>
          </a:p>
          <a:p>
            <a:pPr marL="0" indent="0" algn="ctr">
              <a:buNone/>
            </a:pPr>
            <a:r>
              <a:rPr lang="en-US" b="1" i="0" dirty="0">
                <a:effectLst/>
                <a:latin typeface="Roboto Slab" pitchFamily="2" charset="0"/>
                <a:ea typeface="Roboto Slab" pitchFamily="2" charset="0"/>
              </a:rPr>
              <a:t>Commercial Pharmacy</a:t>
            </a:r>
            <a:endParaRPr lang="en-US" b="1" dirty="0"/>
          </a:p>
          <a:p>
            <a:pPr marL="0" indent="0" algn="ctr">
              <a:buNone/>
            </a:pPr>
            <a:endParaRPr lang="en-US" u="sng" dirty="0">
              <a:solidFill>
                <a:srgbClr val="0000FF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  <a:hlinkClick r:id="rId3"/>
            </a:endParaRPr>
          </a:p>
          <a:p>
            <a:pPr marL="0" indent="0" algn="ctr">
              <a:buNone/>
            </a:pPr>
            <a:r>
              <a:rPr lang="en-US" u="sng" dirty="0">
                <a:solidFill>
                  <a:srgbClr val="0000FF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https://www.youtube.com/watch?v=QOiyYZl1cf0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6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4577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the difference between this…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327" y="1827663"/>
            <a:ext cx="2608716" cy="3917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 l="13642" r="13642"/>
          <a:stretch>
            <a:fillRect/>
          </a:stretch>
        </p:blipFill>
        <p:spPr>
          <a:xfrm>
            <a:off x="1473487" y="1827663"/>
            <a:ext cx="2467490" cy="394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0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5919"/>
            <a:ext cx="7886700" cy="994172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...and this?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434" y="1924948"/>
            <a:ext cx="2816894" cy="3755858"/>
          </a:xfrm>
          <a:prstGeom prst="rect">
            <a:avLst/>
          </a:prstGeom>
        </p:spPr>
      </p:pic>
      <p:pic>
        <p:nvPicPr>
          <p:cNvPr id="1026" name="Picture 2" descr="http://www.playboyenterprises.com/wp-content/uploads/2014/02/FI-March-2014-Playboy-Magazine-Lingerie-Issu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15" y="1924947"/>
            <a:ext cx="2669507" cy="375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90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4126"/>
            <a:ext cx="7886700" cy="994172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Between this…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08660" y="1718382"/>
            <a:ext cx="2944958" cy="4046517"/>
          </a:xfrm>
          <a:prstGeom prst="rect">
            <a:avLst/>
          </a:prstGeom>
        </p:spPr>
      </p:pic>
      <p:pic>
        <p:nvPicPr>
          <p:cNvPr id="2050" name="Picture 2" descr="http://www.magxone.com/uploads/2012/12/Tyra-Banks-Cosmopolitan-Cov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18" y="1739978"/>
            <a:ext cx="3808809" cy="404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82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1329"/>
            <a:ext cx="7886700" cy="994172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…and this?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9" y="1765591"/>
            <a:ext cx="2946929" cy="40339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127" y="1791726"/>
            <a:ext cx="2880240" cy="400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9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380</TotalTime>
  <Words>357</Words>
  <Application>Microsoft Macintosh PowerPoint</Application>
  <PresentationFormat>On-screen Show (4:3)</PresentationFormat>
  <Paragraphs>60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</vt:lpstr>
      <vt:lpstr>Galano Grotesque Alt Bold</vt:lpstr>
      <vt:lpstr>Roboto Slab</vt:lpstr>
      <vt:lpstr>Roboto Slab Regular</vt:lpstr>
      <vt:lpstr>Advocates Powerpoint Standard size</vt:lpstr>
      <vt:lpstr>Fantasy or Reality</vt:lpstr>
      <vt:lpstr>PowerPoint Presentation</vt:lpstr>
      <vt:lpstr>Why Do We Try to Sell Burgers Using This…</vt:lpstr>
      <vt:lpstr>…Rather than This?</vt:lpstr>
      <vt:lpstr>Sex Sells…</vt:lpstr>
      <vt:lpstr>What is the difference between this…</vt:lpstr>
      <vt:lpstr>...and this?</vt:lpstr>
      <vt:lpstr>Between this…</vt:lpstr>
      <vt:lpstr>…and this?</vt:lpstr>
      <vt:lpstr>Between this…</vt:lpstr>
      <vt:lpstr>…and this?</vt:lpstr>
      <vt:lpstr>Legal Definition</vt:lpstr>
      <vt:lpstr>Impact of Viewing Sexually-Explicit Media (SEM)</vt:lpstr>
      <vt:lpstr>Impact of Viewing Sexually-Explicit Media (SEM)</vt:lpstr>
      <vt:lpstr>Important Take-Homes…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18</cp:revision>
  <dcterms:created xsi:type="dcterms:W3CDTF">2023-07-17T04:48:30Z</dcterms:created>
  <dcterms:modified xsi:type="dcterms:W3CDTF">2023-07-18T00:04:06Z</dcterms:modified>
</cp:coreProperties>
</file>