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8"/>
  </p:notesMasterIdLst>
  <p:sldIdLst>
    <p:sldId id="262" r:id="rId2"/>
    <p:sldId id="268" r:id="rId3"/>
    <p:sldId id="263" r:id="rId4"/>
    <p:sldId id="266" r:id="rId5"/>
    <p:sldId id="264" r:id="rId6"/>
    <p:sldId id="265"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99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181"/>
    <p:restoredTop sz="96128"/>
  </p:normalViewPr>
  <p:slideViewPr>
    <p:cSldViewPr snapToGrid="0" snapToObjects="1">
      <p:cViewPr varScale="1">
        <p:scale>
          <a:sx n="125" d="100"/>
          <a:sy n="125" d="100"/>
        </p:scale>
        <p:origin x="1136" y="1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109" d="100"/>
          <a:sy n="109" d="100"/>
        </p:scale>
        <p:origin x="-430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B1680D-EF21-EC47-882F-12D95807B6D1}" type="datetimeFigureOut">
              <a:rPr lang="en-US" smtClean="0"/>
              <a:t>7/17/23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297982-EEBC-0649-8C69-AE24E95118F2}" type="slidenum">
              <a:rPr lang="en-US" smtClean="0"/>
              <a:t>‹#›</a:t>
            </a:fld>
            <a:endParaRPr lang="en-US"/>
          </a:p>
        </p:txBody>
      </p:sp>
    </p:spTree>
    <p:extLst>
      <p:ext uri="{BB962C8B-B14F-4D97-AF65-F5344CB8AC3E}">
        <p14:creationId xmlns:p14="http://schemas.microsoft.com/office/powerpoint/2010/main" val="314173405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0"/>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300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32501953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56795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823063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33921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134784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019291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3"/>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0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33" y="1535113"/>
            <a:ext cx="4041775" cy="639763"/>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3" y="2174875"/>
            <a:ext cx="4041775" cy="3951288"/>
          </a:xfrm>
        </p:spPr>
        <p:txBody>
          <a:bodyPr/>
          <a:lstStyle>
            <a:lvl1pPr>
              <a:defRPr sz="20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661518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4454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717526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8" y="165721"/>
            <a:ext cx="3008313" cy="1162051"/>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3575050" y="273056"/>
            <a:ext cx="5111750" cy="5853113"/>
          </a:xfrm>
        </p:spPr>
        <p:txBody>
          <a:bodyPr/>
          <a:lstStyle>
            <a:lvl1pPr>
              <a:defRPr sz="2600"/>
            </a:lvl1pPr>
            <a:lvl2pPr>
              <a:defRPr sz="26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8"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352763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42"/>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629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emf"/><Relationship Id="rId2" Type="http://schemas.openxmlformats.org/officeDocument/2006/relationships/slideLayout" Target="../slideLayouts/slideLayout2.xml"/><Relationship Id="rId16" Type="http://schemas.openxmlformats.org/officeDocument/2006/relationships/image" Target="../media/image4.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2" name="Picture 11" descr="underline_yellow.pn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616200" y="1265239"/>
            <a:ext cx="3901440" cy="304800"/>
          </a:xfrm>
          <a:prstGeom prst="rect">
            <a:avLst/>
          </a:prstGeom>
        </p:spPr>
      </p:pic>
      <p:pic>
        <p:nvPicPr>
          <p:cNvPr id="13" name="Picture 12" descr="underline_pink.pn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234364" y="1265239"/>
            <a:ext cx="3221736" cy="304800"/>
          </a:xfrm>
          <a:prstGeom prst="rect">
            <a:avLst/>
          </a:prstGeom>
        </p:spPr>
      </p:pic>
      <p:pic>
        <p:nvPicPr>
          <p:cNvPr id="14" name="Picture 13" descr="underline_blue.png"/>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483141" y="1279463"/>
            <a:ext cx="6315456" cy="276352"/>
          </a:xfrm>
          <a:prstGeom prst="rect">
            <a:avLst/>
          </a:prstGeom>
        </p:spPr>
      </p:pic>
      <p:pic>
        <p:nvPicPr>
          <p:cNvPr id="15" name="Picture 14" descr="underline_yellow.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616200" y="1265239"/>
            <a:ext cx="3901440" cy="304800"/>
          </a:xfrm>
          <a:prstGeom prst="rect">
            <a:avLst/>
          </a:prstGeom>
        </p:spPr>
      </p:pic>
      <p:pic>
        <p:nvPicPr>
          <p:cNvPr id="16" name="Picture 15" descr="underline_pink.png"/>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6234364" y="1265239"/>
            <a:ext cx="3221736" cy="304800"/>
          </a:xfrm>
          <a:prstGeom prst="rect">
            <a:avLst/>
          </a:prstGeom>
        </p:spPr>
      </p:pic>
      <p:pic>
        <p:nvPicPr>
          <p:cNvPr id="17" name="Picture 16" descr="underline_blue.png"/>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3483141" y="1279463"/>
            <a:ext cx="6315456" cy="276352"/>
          </a:xfrm>
          <a:prstGeom prst="rect">
            <a:avLst/>
          </a:prstGeom>
        </p:spPr>
      </p:pic>
      <p:pic>
        <p:nvPicPr>
          <p:cNvPr id="4" name="Picture 3" descr="3Rs.eps"/>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457200" y="6199121"/>
            <a:ext cx="1286857" cy="578153"/>
          </a:xfrm>
          <a:prstGeom prst="rect">
            <a:avLst/>
          </a:prstGeom>
        </p:spPr>
      </p:pic>
      <p:pic>
        <p:nvPicPr>
          <p:cNvPr id="6" name="Picture 5" descr="AFY Logo.pdf"/>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1067831" y="2522277"/>
            <a:ext cx="7876049" cy="4430277"/>
          </a:xfrm>
          <a:prstGeom prst="rect">
            <a:avLst/>
          </a:prstGeom>
        </p:spPr>
      </p:pic>
    </p:spTree>
    <p:extLst>
      <p:ext uri="{BB962C8B-B14F-4D97-AF65-F5344CB8AC3E}">
        <p14:creationId xmlns:p14="http://schemas.microsoft.com/office/powerpoint/2010/main" val="264381129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457200" rtl="0" eaLnBrk="1" latinLnBrk="0" hangingPunct="1">
        <a:spcBef>
          <a:spcPct val="0"/>
        </a:spcBef>
        <a:buNone/>
        <a:defRPr sz="4200" kern="1200">
          <a:solidFill>
            <a:schemeClr val="tx1"/>
          </a:solidFill>
          <a:latin typeface="Galano Grotesque Alt Bold"/>
          <a:ea typeface="+mj-ea"/>
          <a:cs typeface="Galano Grotesque Alt Bold"/>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Roboto Slab Regular"/>
          <a:ea typeface="+mn-ea"/>
          <a:cs typeface="Roboto Slab Regular"/>
        </a:defRPr>
      </a:lvl1pPr>
      <a:lvl2pPr marL="742950" indent="-285750" algn="l" defTabSz="457200" rtl="0" eaLnBrk="1" latinLnBrk="0" hangingPunct="1">
        <a:spcBef>
          <a:spcPct val="20000"/>
        </a:spcBef>
        <a:buFont typeface="Arial"/>
        <a:buChar char="–"/>
        <a:defRPr sz="2800" kern="1200">
          <a:solidFill>
            <a:schemeClr val="tx1"/>
          </a:solidFill>
          <a:latin typeface="Roboto Slab Regular"/>
          <a:ea typeface="+mn-ea"/>
          <a:cs typeface="Roboto Slab Regular"/>
        </a:defRPr>
      </a:lvl2pPr>
      <a:lvl3pPr marL="1143000" indent="-228600" algn="l" defTabSz="457200" rtl="0" eaLnBrk="1" latinLnBrk="0" hangingPunct="1">
        <a:spcBef>
          <a:spcPct val="20000"/>
        </a:spcBef>
        <a:buFont typeface="Arial"/>
        <a:buChar char="•"/>
        <a:defRPr sz="2400" kern="1200">
          <a:solidFill>
            <a:schemeClr val="tx1"/>
          </a:solidFill>
          <a:latin typeface="Roboto Slab Regular"/>
          <a:ea typeface="+mn-ea"/>
          <a:cs typeface="Roboto Slab Regular"/>
        </a:defRPr>
      </a:lvl3pPr>
      <a:lvl4pPr marL="1600200" indent="-228600" algn="l" defTabSz="457200" rtl="0" eaLnBrk="1" latinLnBrk="0" hangingPunct="1">
        <a:spcBef>
          <a:spcPct val="20000"/>
        </a:spcBef>
        <a:buFont typeface="Arial"/>
        <a:buChar char="–"/>
        <a:defRPr sz="2000" kern="1200">
          <a:solidFill>
            <a:schemeClr val="tx1"/>
          </a:solidFill>
          <a:latin typeface="Roboto Slab Regular"/>
          <a:ea typeface="+mn-ea"/>
          <a:cs typeface="Roboto Slab Regular"/>
        </a:defRPr>
      </a:lvl4pPr>
      <a:lvl5pPr marL="2057400" indent="-228600" algn="l" defTabSz="457200" rtl="0" eaLnBrk="1" latinLnBrk="0" hangingPunct="1">
        <a:spcBef>
          <a:spcPct val="20000"/>
        </a:spcBef>
        <a:buFont typeface="Arial"/>
        <a:buChar char="»"/>
        <a:defRPr sz="2000" kern="1200">
          <a:solidFill>
            <a:schemeClr val="tx1"/>
          </a:solidFill>
          <a:latin typeface="Roboto Slab Regular"/>
          <a:ea typeface="+mn-ea"/>
          <a:cs typeface="Roboto Slab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a:t>Trust It or Trash It</a:t>
            </a:r>
          </a:p>
        </p:txBody>
      </p:sp>
      <p:sp>
        <p:nvSpPr>
          <p:cNvPr id="2" name="Subtitle 1"/>
          <p:cNvSpPr>
            <a:spLocks noGrp="1"/>
          </p:cNvSpPr>
          <p:nvPr>
            <p:ph type="subTitle" idx="1"/>
          </p:nvPr>
        </p:nvSpPr>
        <p:spPr>
          <a:xfrm>
            <a:off x="1447800" y="3429000"/>
            <a:ext cx="6400800" cy="1752600"/>
          </a:xfrm>
        </p:spPr>
        <p:txBody>
          <a:bodyPr>
            <a:normAutofit/>
          </a:bodyPr>
          <a:lstStyle/>
          <a:p>
            <a:r>
              <a:rPr lang="en-US" dirty="0"/>
              <a:t>10</a:t>
            </a:r>
            <a:r>
              <a:rPr lang="en-US" baseline="30000" dirty="0"/>
              <a:t>th</a:t>
            </a:r>
            <a:r>
              <a:rPr lang="en-US" dirty="0"/>
              <a:t> Grade– Lesson 7</a:t>
            </a:r>
          </a:p>
          <a:p>
            <a:endParaRPr lang="en-US" dirty="0"/>
          </a:p>
        </p:txBody>
      </p:sp>
    </p:spTree>
    <p:extLst>
      <p:ext uri="{BB962C8B-B14F-4D97-AF65-F5344CB8AC3E}">
        <p14:creationId xmlns:p14="http://schemas.microsoft.com/office/powerpoint/2010/main" val="27429447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812800" y="2045970"/>
            <a:ext cx="7772400" cy="2992958"/>
          </a:xfrm>
        </p:spPr>
        <p:txBody>
          <a:bodyPr>
            <a:normAutofit fontScale="90000"/>
          </a:bodyPr>
          <a:lstStyle/>
          <a:p>
            <a:r>
              <a:rPr lang="en-US" dirty="0">
                <a:latin typeface="Roboto Slab" pitchFamily="2" charset="0"/>
                <a:ea typeface="Roboto Slab" pitchFamily="2" charset="0"/>
                <a:cs typeface="Arial"/>
              </a:rPr>
              <a:t>Sexuality information should be </a:t>
            </a:r>
            <a:r>
              <a:rPr lang="en-US" b="1" dirty="0">
                <a:solidFill>
                  <a:srgbClr val="2F99FF"/>
                </a:solidFill>
                <a:latin typeface="Roboto Slab" pitchFamily="2" charset="0"/>
                <a:ea typeface="Roboto Slab" pitchFamily="2" charset="0"/>
                <a:cs typeface="Arial"/>
              </a:rPr>
              <a:t>Reliable</a:t>
            </a:r>
            <a:r>
              <a:rPr lang="en-US" dirty="0">
                <a:latin typeface="Roboto Slab" pitchFamily="2" charset="0"/>
                <a:ea typeface="Roboto Slab" pitchFamily="2" charset="0"/>
                <a:cs typeface="Arial"/>
              </a:rPr>
              <a:t>, </a:t>
            </a:r>
            <a:r>
              <a:rPr lang="en-US" b="1" dirty="0">
                <a:solidFill>
                  <a:schemeClr val="accent2"/>
                </a:solidFill>
                <a:latin typeface="Roboto Slab" pitchFamily="2" charset="0"/>
                <a:ea typeface="Roboto Slab" pitchFamily="2" charset="0"/>
                <a:cs typeface="Arial"/>
              </a:rPr>
              <a:t>Current</a:t>
            </a:r>
            <a:r>
              <a:rPr lang="en-US" dirty="0">
                <a:latin typeface="Roboto Slab" pitchFamily="2" charset="0"/>
                <a:ea typeface="Roboto Slab" pitchFamily="2" charset="0"/>
                <a:cs typeface="Arial"/>
              </a:rPr>
              <a:t> and </a:t>
            </a:r>
            <a:r>
              <a:rPr lang="en-US" b="1" dirty="0">
                <a:solidFill>
                  <a:schemeClr val="accent3"/>
                </a:solidFill>
                <a:latin typeface="Roboto Slab" pitchFamily="2" charset="0"/>
                <a:ea typeface="Roboto Slab" pitchFamily="2" charset="0"/>
                <a:cs typeface="Arial"/>
              </a:rPr>
              <a:t>Accurate</a:t>
            </a:r>
            <a:br>
              <a:rPr lang="en-US" dirty="0">
                <a:latin typeface="Roboto Slab" pitchFamily="2" charset="0"/>
                <a:ea typeface="Roboto Slab" pitchFamily="2" charset="0"/>
                <a:cs typeface="Arial"/>
              </a:rPr>
            </a:br>
            <a:br>
              <a:rPr lang="en-US" dirty="0">
                <a:latin typeface="Roboto Slab" pitchFamily="2" charset="0"/>
                <a:ea typeface="Roboto Slab" pitchFamily="2" charset="0"/>
                <a:cs typeface="Arial"/>
              </a:rPr>
            </a:br>
            <a:r>
              <a:rPr lang="en-US" dirty="0">
                <a:latin typeface="Roboto Slab" pitchFamily="2" charset="0"/>
                <a:ea typeface="Roboto Slab" pitchFamily="2" charset="0"/>
                <a:cs typeface="Arial"/>
              </a:rPr>
              <a:t>(What does that mean?)</a:t>
            </a:r>
            <a:endParaRPr lang="en-US" b="1" dirty="0">
              <a:latin typeface="Roboto Slab" pitchFamily="2" charset="0"/>
              <a:ea typeface="Roboto Slab" pitchFamily="2" charset="0"/>
              <a:cs typeface="Arial"/>
            </a:endParaRPr>
          </a:p>
        </p:txBody>
      </p:sp>
    </p:spTree>
    <p:extLst>
      <p:ext uri="{BB962C8B-B14F-4D97-AF65-F5344CB8AC3E}">
        <p14:creationId xmlns:p14="http://schemas.microsoft.com/office/powerpoint/2010/main" val="15639864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Arial"/>
                <a:cs typeface="Arial"/>
              </a:rPr>
              <a:t>Reliable</a:t>
            </a:r>
          </a:p>
        </p:txBody>
      </p:sp>
      <p:sp>
        <p:nvSpPr>
          <p:cNvPr id="3" name="Content Placeholder 2"/>
          <p:cNvSpPr>
            <a:spLocks noGrp="1"/>
          </p:cNvSpPr>
          <p:nvPr>
            <p:ph idx="1"/>
          </p:nvPr>
        </p:nvSpPr>
        <p:spPr>
          <a:xfrm>
            <a:off x="457200" y="2358959"/>
            <a:ext cx="8229600" cy="3302539"/>
          </a:xfrm>
        </p:spPr>
        <p:txBody>
          <a:bodyPr>
            <a:normAutofit/>
          </a:bodyPr>
          <a:lstStyle/>
          <a:p>
            <a:pPr marL="0" indent="0" algn="ctr">
              <a:buNone/>
            </a:pPr>
            <a:r>
              <a:rPr lang="en-US" sz="4800" dirty="0">
                <a:solidFill>
                  <a:srgbClr val="2F99FF"/>
                </a:solidFill>
                <a:latin typeface="Roboto Slab" pitchFamily="2" charset="0"/>
                <a:ea typeface="Roboto Slab" pitchFamily="2" charset="0"/>
                <a:cs typeface="Arial"/>
              </a:rPr>
              <a:t>Reliable information is </a:t>
            </a:r>
            <a:r>
              <a:rPr lang="en-US" sz="4800" b="1" dirty="0">
                <a:solidFill>
                  <a:srgbClr val="2F99FF"/>
                </a:solidFill>
                <a:latin typeface="Roboto Slab" pitchFamily="2" charset="0"/>
                <a:ea typeface="Roboto Slab" pitchFamily="2" charset="0"/>
                <a:cs typeface="Arial"/>
              </a:rPr>
              <a:t>consistently</a:t>
            </a:r>
            <a:r>
              <a:rPr lang="en-US" sz="4800" dirty="0">
                <a:solidFill>
                  <a:srgbClr val="2F99FF"/>
                </a:solidFill>
                <a:latin typeface="Roboto Slab" pitchFamily="2" charset="0"/>
                <a:ea typeface="Roboto Slab" pitchFamily="2" charset="0"/>
                <a:cs typeface="Arial"/>
              </a:rPr>
              <a:t> of good quality; </a:t>
            </a:r>
            <a:r>
              <a:rPr lang="en-US" sz="4800" b="1" dirty="0">
                <a:solidFill>
                  <a:srgbClr val="2F99FF"/>
                </a:solidFill>
                <a:latin typeface="Roboto Slab" pitchFamily="2" charset="0"/>
                <a:ea typeface="Roboto Slab" pitchFamily="2" charset="0"/>
                <a:cs typeface="Arial"/>
              </a:rPr>
              <a:t>consistently </a:t>
            </a:r>
            <a:r>
              <a:rPr lang="en-US" sz="4800" dirty="0">
                <a:solidFill>
                  <a:srgbClr val="2F99FF"/>
                </a:solidFill>
                <a:latin typeface="Roboto Slab" pitchFamily="2" charset="0"/>
                <a:ea typeface="Roboto Slab" pitchFamily="2" charset="0"/>
                <a:cs typeface="Arial"/>
              </a:rPr>
              <a:t>trustworthy </a:t>
            </a:r>
          </a:p>
        </p:txBody>
      </p:sp>
    </p:spTree>
    <p:extLst>
      <p:ext uri="{BB962C8B-B14F-4D97-AF65-F5344CB8AC3E}">
        <p14:creationId xmlns:p14="http://schemas.microsoft.com/office/powerpoint/2010/main" val="38410299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Arial"/>
                <a:cs typeface="Arial"/>
              </a:rPr>
              <a:t>Current</a:t>
            </a:r>
          </a:p>
        </p:txBody>
      </p:sp>
      <p:sp>
        <p:nvSpPr>
          <p:cNvPr id="3" name="Content Placeholder 2"/>
          <p:cNvSpPr>
            <a:spLocks noGrp="1"/>
          </p:cNvSpPr>
          <p:nvPr>
            <p:ph idx="1"/>
          </p:nvPr>
        </p:nvSpPr>
        <p:spPr>
          <a:xfrm>
            <a:off x="457200" y="2265364"/>
            <a:ext cx="8229600" cy="3360905"/>
          </a:xfrm>
        </p:spPr>
        <p:txBody>
          <a:bodyPr>
            <a:normAutofit/>
          </a:bodyPr>
          <a:lstStyle/>
          <a:p>
            <a:pPr marL="0" indent="0" algn="ctr">
              <a:buNone/>
            </a:pPr>
            <a:r>
              <a:rPr lang="en-US" sz="4800" dirty="0">
                <a:solidFill>
                  <a:schemeClr val="accent2"/>
                </a:solidFill>
                <a:latin typeface="Roboto Slab" pitchFamily="2" charset="0"/>
                <a:ea typeface="Roboto Slab" pitchFamily="2" charset="0"/>
                <a:cs typeface="Arial"/>
              </a:rPr>
              <a:t>Current information means it’s based on the </a:t>
            </a:r>
            <a:r>
              <a:rPr lang="en-US" sz="4800" b="1" dirty="0">
                <a:solidFill>
                  <a:schemeClr val="accent2"/>
                </a:solidFill>
                <a:latin typeface="Roboto Slab" pitchFamily="2" charset="0"/>
                <a:ea typeface="Roboto Slab" pitchFamily="2" charset="0"/>
                <a:cs typeface="Arial"/>
              </a:rPr>
              <a:t>latest research</a:t>
            </a:r>
            <a:r>
              <a:rPr lang="en-US" sz="4800" dirty="0">
                <a:solidFill>
                  <a:schemeClr val="accent2"/>
                </a:solidFill>
                <a:latin typeface="Roboto Slab" pitchFamily="2" charset="0"/>
                <a:ea typeface="Roboto Slab" pitchFamily="2" charset="0"/>
                <a:cs typeface="Arial"/>
              </a:rPr>
              <a:t> and what’s going on in the world today</a:t>
            </a:r>
          </a:p>
        </p:txBody>
      </p:sp>
    </p:spTree>
    <p:extLst>
      <p:ext uri="{BB962C8B-B14F-4D97-AF65-F5344CB8AC3E}">
        <p14:creationId xmlns:p14="http://schemas.microsoft.com/office/powerpoint/2010/main" val="10995746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Arial"/>
                <a:cs typeface="Arial"/>
              </a:rPr>
              <a:t>Accurate</a:t>
            </a:r>
          </a:p>
        </p:txBody>
      </p:sp>
      <p:sp>
        <p:nvSpPr>
          <p:cNvPr id="3" name="Content Placeholder 2"/>
          <p:cNvSpPr>
            <a:spLocks noGrp="1"/>
          </p:cNvSpPr>
          <p:nvPr>
            <p:ph idx="1"/>
          </p:nvPr>
        </p:nvSpPr>
        <p:spPr>
          <a:xfrm>
            <a:off x="457200" y="1976121"/>
            <a:ext cx="8229600" cy="3967479"/>
          </a:xfrm>
        </p:spPr>
        <p:txBody>
          <a:bodyPr/>
          <a:lstStyle/>
          <a:p>
            <a:pPr marL="0" indent="0" algn="ctr">
              <a:buNone/>
            </a:pPr>
            <a:r>
              <a:rPr lang="en-US" sz="4000" dirty="0">
                <a:solidFill>
                  <a:schemeClr val="accent3"/>
                </a:solidFill>
                <a:latin typeface="Roboto Slab" pitchFamily="2" charset="0"/>
                <a:ea typeface="Roboto Slab" pitchFamily="2" charset="0"/>
                <a:cs typeface="Arial"/>
              </a:rPr>
              <a:t>If information is accurate, that means it’s correct and </a:t>
            </a:r>
          </a:p>
          <a:p>
            <a:pPr marL="0" indent="0" algn="ctr">
              <a:buNone/>
            </a:pPr>
            <a:r>
              <a:rPr lang="en-US" sz="4000" b="1" dirty="0">
                <a:solidFill>
                  <a:schemeClr val="accent3"/>
                </a:solidFill>
                <a:latin typeface="Roboto Slab" pitchFamily="2" charset="0"/>
                <a:ea typeface="Roboto Slab" pitchFamily="2" charset="0"/>
                <a:cs typeface="Arial"/>
              </a:rPr>
              <a:t>free of errors</a:t>
            </a:r>
            <a:r>
              <a:rPr lang="en-US" sz="4000" dirty="0">
                <a:solidFill>
                  <a:schemeClr val="accent3"/>
                </a:solidFill>
                <a:latin typeface="Roboto Slab" pitchFamily="2" charset="0"/>
                <a:ea typeface="Roboto Slab" pitchFamily="2" charset="0"/>
                <a:cs typeface="Arial"/>
              </a:rPr>
              <a:t>.</a:t>
            </a:r>
          </a:p>
          <a:p>
            <a:pPr marL="0" indent="0" algn="ctr">
              <a:buNone/>
            </a:pPr>
            <a:endParaRPr lang="en-US" sz="1800" dirty="0">
              <a:solidFill>
                <a:schemeClr val="accent3"/>
              </a:solidFill>
              <a:latin typeface="Roboto Slab" pitchFamily="2" charset="0"/>
              <a:ea typeface="Roboto Slab" pitchFamily="2" charset="0"/>
              <a:cs typeface="Arial"/>
            </a:endParaRPr>
          </a:p>
          <a:p>
            <a:pPr marL="0" indent="0" algn="ctr">
              <a:buNone/>
            </a:pPr>
            <a:r>
              <a:rPr lang="en-US" sz="4000" dirty="0">
                <a:solidFill>
                  <a:schemeClr val="accent3"/>
                </a:solidFill>
                <a:latin typeface="Roboto Slab" pitchFamily="2" charset="0"/>
                <a:ea typeface="Roboto Slab" pitchFamily="2" charset="0"/>
                <a:cs typeface="Arial"/>
              </a:rPr>
              <a:t>In this case, it also means it’s </a:t>
            </a:r>
          </a:p>
          <a:p>
            <a:pPr marL="0" indent="0" algn="ctr">
              <a:buNone/>
            </a:pPr>
            <a:r>
              <a:rPr lang="en-US" sz="4000" b="1" dirty="0">
                <a:solidFill>
                  <a:schemeClr val="accent3"/>
                </a:solidFill>
                <a:latin typeface="Roboto Slab" pitchFamily="2" charset="0"/>
                <a:ea typeface="Roboto Slab" pitchFamily="2" charset="0"/>
                <a:cs typeface="Arial"/>
              </a:rPr>
              <a:t>free of bias</a:t>
            </a:r>
            <a:r>
              <a:rPr lang="en-US" sz="4000" dirty="0">
                <a:solidFill>
                  <a:schemeClr val="accent3"/>
                </a:solidFill>
                <a:latin typeface="Roboto Slab" pitchFamily="2" charset="0"/>
                <a:ea typeface="Roboto Slab" pitchFamily="2" charset="0"/>
                <a:cs typeface="Arial"/>
              </a:rPr>
              <a:t>.</a:t>
            </a:r>
          </a:p>
          <a:p>
            <a:pPr marL="0" indent="0" algn="ctr">
              <a:buNone/>
            </a:pPr>
            <a:endParaRPr lang="en-US" dirty="0">
              <a:solidFill>
                <a:schemeClr val="accent3"/>
              </a:solidFill>
              <a:latin typeface="Roboto Slab" pitchFamily="2" charset="0"/>
              <a:ea typeface="Roboto Slab" pitchFamily="2" charset="0"/>
              <a:cs typeface="Arial"/>
            </a:endParaRPr>
          </a:p>
        </p:txBody>
      </p:sp>
    </p:spTree>
    <p:extLst>
      <p:ext uri="{BB962C8B-B14F-4D97-AF65-F5344CB8AC3E}">
        <p14:creationId xmlns:p14="http://schemas.microsoft.com/office/powerpoint/2010/main" val="37553905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Arial"/>
                <a:cs typeface="Arial"/>
              </a:rPr>
              <a:t>So How Do We Know?</a:t>
            </a:r>
          </a:p>
        </p:txBody>
      </p:sp>
      <p:sp>
        <p:nvSpPr>
          <p:cNvPr id="3" name="Content Placeholder 2"/>
          <p:cNvSpPr>
            <a:spLocks noGrp="1"/>
          </p:cNvSpPr>
          <p:nvPr>
            <p:ph idx="1"/>
          </p:nvPr>
        </p:nvSpPr>
        <p:spPr/>
        <p:txBody>
          <a:bodyPr>
            <a:normAutofit fontScale="47500" lnSpcReduction="20000"/>
          </a:bodyPr>
          <a:lstStyle/>
          <a:p>
            <a:r>
              <a:rPr lang="en-US" sz="4400" b="1" dirty="0">
                <a:solidFill>
                  <a:srgbClr val="2F99FF"/>
                </a:solidFill>
                <a:latin typeface="Roboto Slab" pitchFamily="2" charset="0"/>
                <a:ea typeface="Roboto Slab" pitchFamily="2" charset="0"/>
                <a:cs typeface="Arial"/>
              </a:rPr>
              <a:t>Reliability: Who Said It?</a:t>
            </a:r>
          </a:p>
          <a:p>
            <a:pPr lvl="1"/>
            <a:r>
              <a:rPr lang="en-US" sz="4400" dirty="0">
                <a:latin typeface="Roboto Slab" pitchFamily="2" charset="0"/>
                <a:ea typeface="Roboto Slab" pitchFamily="2" charset="0"/>
                <a:cs typeface="Arial"/>
              </a:rPr>
              <a:t>Can you find the author’s name and are they from a respected organization? Are the sources listed? </a:t>
            </a:r>
          </a:p>
          <a:p>
            <a:pPr marL="457200" lvl="1" indent="0">
              <a:buNone/>
            </a:pPr>
            <a:endParaRPr lang="en-US" sz="4400" dirty="0">
              <a:latin typeface="Roboto Slab" pitchFamily="2" charset="0"/>
              <a:ea typeface="Roboto Slab" pitchFamily="2" charset="0"/>
              <a:cs typeface="Arial"/>
            </a:endParaRPr>
          </a:p>
          <a:p>
            <a:r>
              <a:rPr lang="en-US" sz="4400" b="1" dirty="0">
                <a:solidFill>
                  <a:schemeClr val="accent2"/>
                </a:solidFill>
                <a:latin typeface="Roboto Slab" pitchFamily="2" charset="0"/>
                <a:ea typeface="Roboto Slab" pitchFamily="2" charset="0"/>
                <a:cs typeface="Arial"/>
              </a:rPr>
              <a:t>Currency: When Did They Say It?</a:t>
            </a:r>
          </a:p>
          <a:p>
            <a:pPr lvl="1"/>
            <a:r>
              <a:rPr lang="en-US" sz="4400" dirty="0">
                <a:latin typeface="Roboto Slab" pitchFamily="2" charset="0"/>
                <a:ea typeface="Roboto Slab" pitchFamily="2" charset="0"/>
                <a:cs typeface="Arial"/>
              </a:rPr>
              <a:t>Does the information have a date attached to it? If so, is the date within the last five years?</a:t>
            </a:r>
          </a:p>
          <a:p>
            <a:pPr marL="457200" lvl="1" indent="0">
              <a:buNone/>
            </a:pPr>
            <a:endParaRPr lang="en-US" sz="4400" dirty="0">
              <a:latin typeface="Roboto Slab" pitchFamily="2" charset="0"/>
              <a:ea typeface="Roboto Slab" pitchFamily="2" charset="0"/>
              <a:cs typeface="Arial"/>
            </a:endParaRPr>
          </a:p>
          <a:p>
            <a:r>
              <a:rPr lang="en-US" sz="4400" b="1" dirty="0">
                <a:solidFill>
                  <a:schemeClr val="accent3"/>
                </a:solidFill>
                <a:latin typeface="Roboto Slab" pitchFamily="2" charset="0"/>
                <a:ea typeface="Roboto Slab" pitchFamily="2" charset="0"/>
                <a:cs typeface="Arial"/>
              </a:rPr>
              <a:t>Accuracy: How Did They Know?</a:t>
            </a:r>
          </a:p>
          <a:p>
            <a:pPr lvl="1"/>
            <a:r>
              <a:rPr lang="en-US" sz="4400" dirty="0">
                <a:latin typeface="Roboto Slab" pitchFamily="2" charset="0"/>
                <a:ea typeface="Roboto Slab" pitchFamily="2" charset="0"/>
                <a:cs typeface="Arial"/>
              </a:rPr>
              <a:t>Is the medical information based on research by reputable groups (i.e. universities, hospitals, government, etc.)? Can you find the same medical information confirmed on other reputable websites? Are they trying to “sell” you a product or point of view?  Can you detect any bias from the author?</a:t>
            </a:r>
            <a:endParaRPr lang="en-US" dirty="0">
              <a:latin typeface="Roboto Slab" pitchFamily="2" charset="0"/>
              <a:ea typeface="Roboto Slab" pitchFamily="2" charset="0"/>
              <a:cs typeface="Arial"/>
            </a:endParaRPr>
          </a:p>
          <a:p>
            <a:endParaRPr lang="en-US" dirty="0">
              <a:latin typeface="Roboto Slab" pitchFamily="2" charset="0"/>
              <a:ea typeface="Roboto Slab" pitchFamily="2" charset="0"/>
              <a:cs typeface="Arial"/>
            </a:endParaRPr>
          </a:p>
        </p:txBody>
      </p:sp>
      <p:sp>
        <p:nvSpPr>
          <p:cNvPr id="4" name="TextBox 3"/>
          <p:cNvSpPr txBox="1"/>
          <p:nvPr/>
        </p:nvSpPr>
        <p:spPr>
          <a:xfrm>
            <a:off x="1636935" y="6439486"/>
            <a:ext cx="6218333" cy="307777"/>
          </a:xfrm>
          <a:prstGeom prst="rect">
            <a:avLst/>
          </a:prstGeom>
          <a:noFill/>
        </p:spPr>
        <p:txBody>
          <a:bodyPr wrap="square" rtlCol="0">
            <a:spAutoFit/>
          </a:bodyPr>
          <a:lstStyle/>
          <a:p>
            <a:pPr algn="ctr"/>
            <a:r>
              <a:rPr lang="en-US" sz="1400" dirty="0">
                <a:solidFill>
                  <a:srgbClr val="2E75B6"/>
                </a:solidFill>
                <a:latin typeface="Arial"/>
                <a:cs typeface="Arial"/>
              </a:rPr>
              <a:t>(Source: Access to Credible Genetics Resource Network)</a:t>
            </a:r>
          </a:p>
        </p:txBody>
      </p:sp>
    </p:spTree>
    <p:extLst>
      <p:ext uri="{BB962C8B-B14F-4D97-AF65-F5344CB8AC3E}">
        <p14:creationId xmlns:p14="http://schemas.microsoft.com/office/powerpoint/2010/main" val="2593047517"/>
      </p:ext>
    </p:extLst>
  </p:cSld>
  <p:clrMapOvr>
    <a:masterClrMapping/>
  </p:clrMapOvr>
</p:sld>
</file>

<file path=ppt/theme/theme1.xml><?xml version="1.0" encoding="utf-8"?>
<a:theme xmlns:a="http://schemas.openxmlformats.org/drawingml/2006/main" name="Advocates Powerpoint Standard size">
  <a:themeElements>
    <a:clrScheme name="AFY Theme">
      <a:dk1>
        <a:srgbClr val="0C4294"/>
      </a:dk1>
      <a:lt1>
        <a:srgbClr val="EFEEEE"/>
      </a:lt1>
      <a:dk2>
        <a:srgbClr val="0C4294"/>
      </a:dk2>
      <a:lt2>
        <a:srgbClr val="EFEEEE"/>
      </a:lt2>
      <a:accent1>
        <a:srgbClr val="437BC1"/>
      </a:accent1>
      <a:accent2>
        <a:srgbClr val="FCC32B"/>
      </a:accent2>
      <a:accent3>
        <a:srgbClr val="E6196C"/>
      </a:accent3>
      <a:accent4>
        <a:srgbClr val="EA4323"/>
      </a:accent4>
      <a:accent5>
        <a:srgbClr val="5CBD9E"/>
      </a:accent5>
      <a:accent6>
        <a:srgbClr val="F4841F"/>
      </a:accent6>
      <a:hlink>
        <a:srgbClr val="E6196C"/>
      </a:hlink>
      <a:folHlink>
        <a:srgbClr val="63318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4A7AC57C-2583-B24F-8687-0382EDD08E0D}" vid="{3C9CAFF6-BAF4-E54D-96AC-8503F7B404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Advocates Powerpoint Standard size</Template>
  <TotalTime>59</TotalTime>
  <Words>221</Words>
  <Application>Microsoft Macintosh PowerPoint</Application>
  <PresentationFormat>On-screen Show (4:3)</PresentationFormat>
  <Paragraphs>23</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Galano Grotesque Alt Bold</vt:lpstr>
      <vt:lpstr>Roboto Slab</vt:lpstr>
      <vt:lpstr>Roboto Slab Regular</vt:lpstr>
      <vt:lpstr>Advocates Powerpoint Standard size</vt:lpstr>
      <vt:lpstr>Trust It or Trash It</vt:lpstr>
      <vt:lpstr>Sexuality information should be Reliable, Current and Accurate  (What does that mean?)</vt:lpstr>
      <vt:lpstr>Reliable</vt:lpstr>
      <vt:lpstr>Current</vt:lpstr>
      <vt:lpstr>Accurate</vt:lpstr>
      <vt:lpstr>So How Do We Know?</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Who Am I?  Understanding Gender Identity and Sexual Orientation</dc:title>
  <dc:creator>Ashley Benson</dc:creator>
  <cp:lastModifiedBy>Ashley Benson</cp:lastModifiedBy>
  <cp:revision>17</cp:revision>
  <dcterms:created xsi:type="dcterms:W3CDTF">2023-07-17T04:48:30Z</dcterms:created>
  <dcterms:modified xsi:type="dcterms:W3CDTF">2023-07-17T18:11:02Z</dcterms:modified>
</cp:coreProperties>
</file>