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5"/>
  </p:notesMasterIdLst>
  <p:sldIdLst>
    <p:sldId id="262" r:id="rId2"/>
    <p:sldId id="321" r:id="rId3"/>
    <p:sldId id="323" r:id="rId4"/>
    <p:sldId id="358" r:id="rId5"/>
    <p:sldId id="328" r:id="rId6"/>
    <p:sldId id="329" r:id="rId7"/>
    <p:sldId id="365" r:id="rId8"/>
    <p:sldId id="363" r:id="rId9"/>
    <p:sldId id="308" r:id="rId10"/>
    <p:sldId id="309" r:id="rId11"/>
    <p:sldId id="310" r:id="rId12"/>
    <p:sldId id="367" r:id="rId13"/>
    <p:sldId id="3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130"/>
    <p:restoredTop sz="96110"/>
  </p:normalViewPr>
  <p:slideViewPr>
    <p:cSldViewPr snapToGrid="0" snapToObjects="1">
      <p:cViewPr varScale="1">
        <p:scale>
          <a:sx n="128" d="100"/>
          <a:sy n="128" d="100"/>
        </p:scale>
        <p:origin x="-40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2CD917-F5A8-461C-8C37-8AE33DA8324E}" type="slidenum">
              <a:rPr lang="en-US" smtClean="0">
                <a:latin typeface="Arial" pitchFamily="34" charset="0"/>
              </a:rPr>
              <a:pPr/>
              <a:t>2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56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F68DEC-0DD5-4289-8E78-7DF6AB358A16}" type="slidenum">
              <a:rPr lang="en-US" smtClean="0">
                <a:latin typeface="Arial" pitchFamily="34" charset="0"/>
              </a:rPr>
              <a:pPr/>
              <a:t>11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147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73649D-44A2-402E-9811-C939231F4F6F}" type="slidenum">
              <a:rPr lang="en-US" smtClean="0">
                <a:latin typeface="Arial" pitchFamily="34" charset="0"/>
              </a:rPr>
              <a:pPr/>
              <a:t>3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410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8C730-76EC-4ED3-9442-ABE0024450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77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D7A638-A502-47DD-983B-61FB8C5E6312}" type="slidenum">
              <a:rPr lang="en-US" smtClean="0">
                <a:latin typeface="Arial" pitchFamily="34" charset="0"/>
              </a:rPr>
              <a:pPr/>
              <a:t>5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157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416CB-4FF7-44A7-B1FE-55327417A634}" type="slidenum">
              <a:rPr lang="en-US" smtClean="0">
                <a:latin typeface="Arial" pitchFamily="34" charset="0"/>
              </a:rPr>
              <a:pPr/>
              <a:t>6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592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8B72B-75D7-4A91-8408-C644845488B7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41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68500" y="228600"/>
            <a:ext cx="3149600" cy="236220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2743200"/>
            <a:ext cx="5140325" cy="61722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sz="1300" dirty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A9F2C5-86FB-4E71-92BB-E6E0E28C24E5}" type="slidenum">
              <a:rPr lang="en-US" smtClean="0">
                <a:latin typeface="Arial" pitchFamily="34" charset="0"/>
              </a:rPr>
              <a:pPr/>
              <a:t>8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303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1A84A-502B-4FB6-84D0-2AE1EF2D80E2}" type="slidenum">
              <a:rPr lang="en-US" smtClean="0">
                <a:latin typeface="Arial" pitchFamily="34" charset="0"/>
              </a:rPr>
              <a:pPr/>
              <a:t>9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546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0A16CC-E105-421C-95D4-0D0083858712}" type="slidenum">
              <a:rPr lang="en-US" smtClean="0">
                <a:latin typeface="Arial" pitchFamily="34" charset="0"/>
              </a:rPr>
              <a:pPr/>
              <a:t>10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334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Advocating for Change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7800" y="3428999"/>
            <a:ext cx="6400800" cy="2415209"/>
          </a:xfrm>
        </p:spPr>
        <p:txBody>
          <a:bodyPr>
            <a:normAutofit fontScale="85000" lnSpcReduction="20000"/>
          </a:bodyPr>
          <a:lstStyle/>
          <a:p>
            <a:r>
              <a:rPr lang="en-US" sz="4100" dirty="0"/>
              <a:t>10</a:t>
            </a:r>
            <a:r>
              <a:rPr lang="en-US" sz="4100" baseline="30000" dirty="0"/>
              <a:t>th</a:t>
            </a:r>
            <a:r>
              <a:rPr lang="en-US" sz="4100" dirty="0"/>
              <a:t> Grade– Lesson 6</a:t>
            </a:r>
          </a:p>
          <a:p>
            <a:r>
              <a:rPr lang="en-US" sz="4100" dirty="0"/>
              <a:t>Our Space, Safe Space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2100" i="1" dirty="0">
                <a:solidFill>
                  <a:schemeClr val="tx1"/>
                </a:solidFill>
              </a:rPr>
              <a:t>(based on a presentation by Diana Thu-Thao Rhodes, Director of Public Policy, Advocates for Youth)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69973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What should you do if the Principal…</a:t>
            </a:r>
            <a:endParaRPr lang="en-US" b="1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19600"/>
          </a:xfrm>
        </p:spPr>
        <p:txBody>
          <a:bodyPr>
            <a:normAutofit fontScale="92500"/>
          </a:bodyPr>
          <a:lstStyle/>
          <a:p>
            <a:pPr marL="447675" indent="-382588" eaLnBrk="1" hangingPunct="1">
              <a:buFont typeface="Wingdings" pitchFamily="2" charset="2"/>
              <a:buNone/>
            </a:pPr>
            <a:r>
              <a:rPr lang="en-US" sz="28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Disagrees</a:t>
            </a:r>
            <a:r>
              <a:rPr lang="en-US" sz="2800" b="1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2800" dirty="0">
                <a:latin typeface="Roboto Slab" pitchFamily="2" charset="0"/>
                <a:ea typeface="Roboto Slab" pitchFamily="2" charset="0"/>
              </a:rPr>
              <a:t>with your position?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Determine the reasoning for their opposition (concern about parents’ reactions, the proposed change would cost money that wasn’t budgeted, personal/political values, the school board, etc.)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Remain calm, do not become angry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Thank the Principal for meeting with you</a:t>
            </a:r>
          </a:p>
          <a:p>
            <a:pPr marL="822325" lvl="1" eaLnBrk="1" hangingPunct="1"/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marL="822325" lvl="1" eaLnBrk="1" hangingPunct="1"/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marL="447675" indent="-382588" eaLnBrk="1" hangingPunct="1">
              <a:buFont typeface="Wingdings" pitchFamily="2" charset="2"/>
              <a:buNone/>
            </a:pP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39425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What should you do if the Principal…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91000"/>
          </a:xfrm>
        </p:spPr>
        <p:txBody>
          <a:bodyPr>
            <a:normAutofit fontScale="92500"/>
          </a:bodyPr>
          <a:lstStyle/>
          <a:p>
            <a:pPr marL="447675" indent="-382588" eaLnBrk="1" hangingPunct="1">
              <a:buFont typeface="Wingdings" pitchFamily="2" charset="2"/>
              <a:buNone/>
            </a:pPr>
            <a:r>
              <a:rPr lang="en-US" sz="28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Arial" pitchFamily="34" charset="0"/>
              </a:rPr>
              <a:t>Is indecisive</a:t>
            </a:r>
            <a:r>
              <a:rPr lang="en-US" sz="28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Arial" pitchFamily="34" charset="0"/>
              </a:rPr>
              <a:t>?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dirty="0">
                <a:latin typeface="Roboto Slab" pitchFamily="2" charset="0"/>
                <a:ea typeface="Roboto Slab" pitchFamily="2" charset="0"/>
                <a:cs typeface="Arial" pitchFamily="34" charset="0"/>
              </a:rPr>
              <a:t>Present your case clearly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dirty="0">
                <a:latin typeface="Roboto Slab" pitchFamily="2" charset="0"/>
                <a:ea typeface="Roboto Slab" pitchFamily="2" charset="0"/>
                <a:cs typeface="Arial" pitchFamily="34" charset="0"/>
              </a:rPr>
              <a:t>Ask about the Principal’s own viewpoint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dirty="0">
                <a:latin typeface="Roboto Slab" pitchFamily="2" charset="0"/>
                <a:ea typeface="Roboto Slab" pitchFamily="2" charset="0"/>
                <a:cs typeface="Arial" pitchFamily="34" charset="0"/>
              </a:rPr>
              <a:t>Ask about specific questions the Principal has and/or who they’d like to hear from to get more information about the issue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dirty="0">
                <a:latin typeface="Roboto Slab" pitchFamily="2" charset="0"/>
                <a:ea typeface="Roboto Slab" pitchFamily="2" charset="0"/>
                <a:cs typeface="Arial" pitchFamily="34" charset="0"/>
              </a:rPr>
              <a:t>Keep in touch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400" b="1" dirty="0">
                <a:latin typeface="Arial"/>
              </a:rPr>
              <a:t>Homework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/>
          <a:p>
            <a:r>
              <a:rPr lang="en-US" sz="2000" dirty="0">
                <a:solidFill>
                  <a:schemeClr val="accent3"/>
                </a:solidFill>
              </a:rPr>
              <a:t>Info on the impact of GSAs on all students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>
                <a:solidFill>
                  <a:schemeClr val="accent6"/>
                </a:solidFill>
              </a:rPr>
              <a:t>Info on school safety issues for LGBTQ students</a:t>
            </a:r>
          </a:p>
          <a:p>
            <a:endParaRPr lang="en-US" sz="2000" dirty="0"/>
          </a:p>
          <a:p>
            <a:r>
              <a:rPr lang="en-US" sz="2000" dirty="0">
                <a:solidFill>
                  <a:schemeClr val="accent2"/>
                </a:solidFill>
              </a:rPr>
              <a:t>Examples of schools that have made positive changes in their schools and the impact of doing that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114800"/>
          </a:xfrm>
        </p:spPr>
        <p:txBody>
          <a:bodyPr/>
          <a:lstStyle/>
          <a:p>
            <a:r>
              <a:rPr lang="en-US" sz="2000" dirty="0">
                <a:solidFill>
                  <a:schemeClr val="accent5"/>
                </a:solidFill>
              </a:rPr>
              <a:t>Stories of opposition to making this type of change that was then overcome, and how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2F99FF"/>
                </a:solidFill>
              </a:rPr>
              <a:t>List of 3 to 5 organizations that support schools in making these changes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7030A0"/>
                </a:solidFill>
              </a:rPr>
              <a:t>Fact sheets about this issue</a:t>
            </a:r>
          </a:p>
        </p:txBody>
      </p:sp>
    </p:spTree>
    <p:extLst>
      <p:ext uri="{BB962C8B-B14F-4D97-AF65-F5344CB8AC3E}">
        <p14:creationId xmlns:p14="http://schemas.microsoft.com/office/powerpoint/2010/main" val="3749326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"/>
              </a:rPr>
              <a:t>Websites That Can Help </a:t>
            </a:r>
            <a:br>
              <a:rPr lang="en-US" b="1" dirty="0">
                <a:latin typeface="Arial"/>
              </a:rPr>
            </a:br>
            <a:r>
              <a:rPr lang="en-US" sz="2800" b="1" dirty="0">
                <a:latin typeface="Arial"/>
              </a:rPr>
              <a:t>(the rest you’ll have to Google </a:t>
            </a:r>
            <a:r>
              <a:rPr lang="en-US" sz="2800" b="1" dirty="0">
                <a:latin typeface="Arial"/>
                <a:sym typeface="Wingdings" panose="05000000000000000000" pitchFamily="2" charset="2"/>
              </a:rPr>
              <a:t> )</a:t>
            </a:r>
            <a:endParaRPr lang="en-US" sz="2800" b="1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8132"/>
            <a:ext cx="8229600" cy="3856382"/>
          </a:xfrm>
        </p:spPr>
        <p:txBody>
          <a:bodyPr/>
          <a:lstStyle/>
          <a:p>
            <a:pPr>
              <a:spcBef>
                <a:spcPts val="1920"/>
              </a:spcBef>
            </a:pPr>
            <a:r>
              <a:rPr lang="en-US" sz="3000" dirty="0"/>
              <a:t>http://www.glsen.org</a:t>
            </a:r>
          </a:p>
          <a:p>
            <a:pPr>
              <a:spcBef>
                <a:spcPts val="1920"/>
              </a:spcBef>
            </a:pPr>
            <a:r>
              <a:rPr lang="en-US" sz="3000" dirty="0"/>
              <a:t>http://www.safeschoolscoalition.org</a:t>
            </a:r>
          </a:p>
          <a:p>
            <a:pPr>
              <a:spcBef>
                <a:spcPts val="1920"/>
              </a:spcBef>
            </a:pPr>
            <a:r>
              <a:rPr lang="en-US" sz="3000" dirty="0"/>
              <a:t>http://www.tolerance.org/lgbt-best-practices</a:t>
            </a:r>
          </a:p>
          <a:p>
            <a:pPr>
              <a:spcBef>
                <a:spcPts val="1920"/>
              </a:spcBef>
            </a:pPr>
            <a:r>
              <a:rPr lang="en-US" sz="3000" dirty="0" err="1"/>
              <a:t>http://www.apa.org/pi/lgbt/programs/safe-supportive/default.aspx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50909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What is advocacy?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663148"/>
            <a:ext cx="8001000" cy="1765852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  <a:cs typeface="Arial" pitchFamily="34" charset="0"/>
              </a:rPr>
              <a:t>Supporting and believing in an issue and trying to get others to support and believe in the same issue</a:t>
            </a:r>
            <a:endParaRPr lang="en-US" dirty="0">
              <a:solidFill>
                <a:schemeClr val="tx2"/>
              </a:solidFill>
              <a:latin typeface="Roboto Slab" pitchFamily="2" charset="0"/>
              <a:ea typeface="Roboto Slab" pitchFamily="2" charset="0"/>
              <a:cs typeface="Arial" pitchFamily="34" charset="0"/>
            </a:endParaRPr>
          </a:p>
          <a:p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2050" name="Picture 2" descr="http://curaj.tv/wp-content/uploads/2015/07/advocacy-umbrella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586" y="3200400"/>
            <a:ext cx="4472014" cy="386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What is lobbying?</a:t>
            </a:r>
          </a:p>
        </p:txBody>
      </p:sp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573157" y="1573696"/>
            <a:ext cx="8153400" cy="1855304"/>
          </a:xfrm>
        </p:spPr>
        <p:txBody>
          <a:bodyPr/>
          <a:lstStyle/>
          <a:p>
            <a:pPr marL="447675" indent="-382588" eaLnBrk="1" hangingPunct="1"/>
            <a:r>
              <a:rPr lang="en-US" dirty="0">
                <a:latin typeface="Roboto Slab" pitchFamily="2" charset="0"/>
                <a:ea typeface="Roboto Slab" pitchFamily="2" charset="0"/>
                <a:cs typeface="Arial" pitchFamily="34" charset="0"/>
              </a:rPr>
              <a:t>A form of advocacy</a:t>
            </a:r>
          </a:p>
          <a:p>
            <a:pPr marL="447675" indent="-382588" eaLnBrk="1" hangingPunct="1">
              <a:spcBef>
                <a:spcPts val="1968"/>
              </a:spcBef>
            </a:pPr>
            <a:r>
              <a:rPr lang="en-US" dirty="0">
                <a:latin typeface="Roboto Slab" pitchFamily="2" charset="0"/>
                <a:ea typeface="Roboto Slab" pitchFamily="2" charset="0"/>
                <a:cs typeface="Arial" pitchFamily="34" charset="0"/>
              </a:rPr>
              <a:t>Conducting activities aimed at influencing decision-makers</a:t>
            </a:r>
          </a:p>
        </p:txBody>
      </p:sp>
      <p:pic>
        <p:nvPicPr>
          <p:cNvPr id="5" name="Picture 4" descr="CLPP Sex 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3591339"/>
            <a:ext cx="4572000" cy="30422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270"/>
            <a:ext cx="9452113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Which animal will be the </a:t>
            </a:r>
            <a:br>
              <a:rPr lang="en-US" b="1" dirty="0">
                <a:latin typeface="Arial" pitchFamily="34" charset="0"/>
                <a:cs typeface="Arial" pitchFamily="34" charset="0"/>
              </a:rPr>
            </a:br>
            <a:r>
              <a:rPr lang="en-US" b="1" dirty="0">
                <a:latin typeface="Arial" pitchFamily="34" charset="0"/>
                <a:cs typeface="Arial" pitchFamily="34" charset="0"/>
              </a:rPr>
              <a:t>School Mascot?</a:t>
            </a:r>
          </a:p>
        </p:txBody>
      </p:sp>
      <p:pic>
        <p:nvPicPr>
          <p:cNvPr id="16" name="Content Placeholder 15" descr="Kitten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b="8340"/>
          <a:stretch>
            <a:fillRect/>
          </a:stretch>
        </p:blipFill>
        <p:spPr>
          <a:xfrm>
            <a:off x="1202806" y="1905001"/>
            <a:ext cx="3140594" cy="3843192"/>
          </a:xfrm>
        </p:spPr>
      </p:pic>
      <p:pic>
        <p:nvPicPr>
          <p:cNvPr id="17" name="Content Placeholder 16" descr="PUPPY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l="34916" r="6020"/>
          <a:stretch>
            <a:fillRect/>
          </a:stretch>
        </p:blipFill>
        <p:spPr>
          <a:xfrm>
            <a:off x="4876800" y="1905000"/>
            <a:ext cx="3124200" cy="384516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Why do we lobby?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696200" cy="3975652"/>
          </a:xfrm>
        </p:spPr>
        <p:txBody>
          <a:bodyPr/>
          <a:lstStyle/>
          <a:p>
            <a:pPr>
              <a:spcBef>
                <a:spcPts val="1872"/>
              </a:spcBef>
              <a:defRPr/>
            </a:pPr>
            <a:r>
              <a:rPr lang="en-US" sz="2800" b="1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  <a:cs typeface="Arial" pitchFamily="34" charset="0"/>
              </a:rPr>
              <a:t>To show the personal faces affected by the school’s policies or lack thereof.</a:t>
            </a:r>
          </a:p>
          <a:p>
            <a:pPr>
              <a:spcBef>
                <a:spcPts val="1872"/>
              </a:spcBef>
              <a:defRPr/>
            </a:pPr>
            <a:r>
              <a:rPr lang="en-US" sz="28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Arial" pitchFamily="34" charset="0"/>
              </a:rPr>
              <a:t>To help show how much students care about their school.</a:t>
            </a:r>
          </a:p>
          <a:p>
            <a:pPr>
              <a:spcBef>
                <a:spcPts val="1872"/>
              </a:spcBef>
              <a:defRPr/>
            </a:pPr>
            <a:r>
              <a:rPr lang="en-US" sz="28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Arial" pitchFamily="34" charset="0"/>
              </a:rPr>
              <a:t>To influence: </a:t>
            </a:r>
          </a:p>
          <a:p>
            <a:pPr marL="847725" lvl="1" indent="-382588" eaLnBrk="1" hangingPunct="1">
              <a:spcBef>
                <a:spcPts val="1872"/>
              </a:spcBef>
              <a:defRPr/>
            </a:pPr>
            <a:r>
              <a:rPr lang="en-US" sz="23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Policy decisions </a:t>
            </a:r>
          </a:p>
          <a:p>
            <a:pPr marL="847725" lvl="1" indent="-382588">
              <a:spcBef>
                <a:spcPts val="1872"/>
              </a:spcBef>
              <a:defRPr/>
            </a:pPr>
            <a:r>
              <a:rPr lang="en-US" sz="23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School climate</a:t>
            </a:r>
          </a:p>
          <a:p>
            <a:pPr marL="465137" lvl="1" indent="0" eaLnBrk="1" hangingPunct="1">
              <a:buNone/>
              <a:defRPr/>
            </a:pPr>
            <a:endParaRPr lang="en-US" sz="2300" dirty="0">
              <a:latin typeface="Roboto Slab" pitchFamily="2" charset="0"/>
              <a:ea typeface="Roboto Slab" pitchFamily="2" charset="0"/>
              <a:cs typeface="Arial" pitchFamily="34" charset="0"/>
            </a:endParaRPr>
          </a:p>
          <a:p>
            <a:pPr marL="65087" indent="0" eaLnBrk="1" hangingPunct="1">
              <a:buNone/>
              <a:defRPr/>
            </a:pPr>
            <a:endParaRPr lang="en-US" sz="2400" dirty="0">
              <a:latin typeface="Roboto Slab" pitchFamily="2" charset="0"/>
              <a:ea typeface="Roboto Slab" pitchFamily="2" charset="0"/>
            </a:endParaRPr>
          </a:p>
          <a:p>
            <a:pPr>
              <a:defRPr/>
            </a:pPr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>
              <a:defRPr/>
            </a:pP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You already lobby all the time!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95800"/>
          </a:xfrm>
        </p:spPr>
        <p:txBody>
          <a:bodyPr/>
          <a:lstStyle/>
          <a:p>
            <a:pPr marL="479425">
              <a:spcBef>
                <a:spcPts val="1776"/>
              </a:spcBef>
              <a:defRPr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Asking your parent(s)/caregiver(s) for permission to do something</a:t>
            </a:r>
          </a:p>
          <a:p>
            <a:pPr marL="479425">
              <a:spcBef>
                <a:spcPts val="1776"/>
              </a:spcBef>
              <a:defRPr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We list the arguments for our position, point out the problems with the other side's arguments, and then enlist the help of those who have different types of power.</a:t>
            </a:r>
          </a:p>
          <a:p>
            <a:pPr marL="422275">
              <a:spcBef>
                <a:spcPts val="1776"/>
              </a:spcBef>
              <a:defRPr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We use what we know in the situation to try to get our way. </a:t>
            </a:r>
          </a:p>
          <a:p>
            <a:pPr marL="422275">
              <a:spcBef>
                <a:spcPts val="1776"/>
              </a:spcBef>
              <a:defRPr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Lobbying the Principal isn’t much different!</a:t>
            </a:r>
          </a:p>
          <a:p>
            <a:pPr>
              <a:defRPr/>
            </a:pP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>
            <a:noAutofit/>
          </a:bodyPr>
          <a:lstStyle/>
          <a:p>
            <a:endParaRPr lang="en-US" sz="3600" dirty="0">
              <a:latin typeface="Roboto Slab" pitchFamily="2" charset="0"/>
              <a:ea typeface="Roboto Slab" pitchFamily="2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4800" b="1" dirty="0">
              <a:latin typeface="Roboto Slab" pitchFamily="2" charset="0"/>
              <a:ea typeface="Roboto Slab" pitchFamily="2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5400" b="1" dirty="0">
                <a:latin typeface="Roboto Slab" pitchFamily="2" charset="0"/>
                <a:ea typeface="Roboto Slab" pitchFamily="2" charset="0"/>
                <a:cs typeface="Arial" pitchFamily="34" charset="0"/>
              </a:rPr>
              <a:t>The Issue &amp; The Ask</a:t>
            </a:r>
          </a:p>
        </p:txBody>
      </p:sp>
    </p:spTree>
    <p:extLst>
      <p:ext uri="{BB962C8B-B14F-4D97-AF65-F5344CB8AC3E}">
        <p14:creationId xmlns:p14="http://schemas.microsoft.com/office/powerpoint/2010/main" val="3278551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Lobbying the Principal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1.  Introduce yourself and who you represent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2.  Thank the Principal for the meeting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3.  State your position clearly, specifically what is wrong and why you think that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4.  Make a specific ask (“We would like…”) </a:t>
            </a:r>
          </a:p>
          <a:p>
            <a:pPr marL="457200" indent="-457200">
              <a:spcBef>
                <a:spcPts val="1176"/>
              </a:spcBef>
              <a:buFont typeface="Wingdings" pitchFamily="2" charset="2"/>
              <a:buAutoNum type="arabicPeriod" startAt="5"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Provide Informational materials and ask if you can count on their support</a:t>
            </a:r>
          </a:p>
          <a:p>
            <a:pPr marL="457200" indent="-457200">
              <a:spcBef>
                <a:spcPts val="1176"/>
              </a:spcBef>
              <a:buFont typeface="Wingdings" pitchFamily="2" charset="2"/>
              <a:buAutoNum type="arabicPeriod" startAt="5"/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Thank the Principal again and then go back and meet with your group to decide how you might need to follow up</a:t>
            </a:r>
          </a:p>
          <a:p>
            <a:pPr marL="457200" indent="-457200">
              <a:buAutoNum type="arabicPeriod" startAt="6"/>
            </a:pPr>
            <a:endParaRPr lang="en-US" sz="24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099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6033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What should you do if the Principal…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2027584"/>
            <a:ext cx="8229600" cy="3329608"/>
          </a:xfrm>
        </p:spPr>
        <p:txBody>
          <a:bodyPr/>
          <a:lstStyle/>
          <a:p>
            <a:pPr marL="447675" indent="-382588" eaLnBrk="1" hangingPunct="1">
              <a:buFont typeface="Wingdings" pitchFamily="2" charset="2"/>
              <a:buNone/>
            </a:pPr>
            <a:r>
              <a:rPr lang="en-US" sz="24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Arial" pitchFamily="34" charset="0"/>
              </a:rPr>
              <a:t>Agrees</a:t>
            </a:r>
            <a:r>
              <a:rPr lang="en-US" sz="2400" b="1" dirty="0">
                <a:latin typeface="Roboto Slab" pitchFamily="2" charset="0"/>
                <a:ea typeface="Roboto Slab" pitchFamily="2" charset="0"/>
                <a:cs typeface="Arial" pitchFamily="34" charset="0"/>
              </a:rPr>
              <a:t> </a:t>
            </a: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with</a:t>
            </a:r>
            <a:r>
              <a:rPr lang="en-US" sz="2400" b="1" dirty="0">
                <a:latin typeface="Roboto Slab" pitchFamily="2" charset="0"/>
                <a:ea typeface="Roboto Slab" pitchFamily="2" charset="0"/>
                <a:cs typeface="Arial" pitchFamily="34" charset="0"/>
              </a:rPr>
              <a:t> </a:t>
            </a: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you?</a:t>
            </a:r>
          </a:p>
          <a:p>
            <a:pPr marL="822325" lvl="1" eaLnBrk="1" hangingPunct="1">
              <a:spcBef>
                <a:spcPts val="1776"/>
              </a:spcBef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Thank them for their support</a:t>
            </a:r>
          </a:p>
          <a:p>
            <a:pPr marL="822325" lvl="1" eaLnBrk="1" hangingPunct="1">
              <a:spcBef>
                <a:spcPts val="1776"/>
              </a:spcBef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Ask for a timeline for the change to happen</a:t>
            </a:r>
          </a:p>
          <a:p>
            <a:pPr marL="822325" lvl="1" eaLnBrk="1" hangingPunct="1">
              <a:spcBef>
                <a:spcPts val="1776"/>
              </a:spcBef>
            </a:pPr>
            <a:r>
              <a:rPr lang="en-US" sz="2400" dirty="0">
                <a:latin typeface="Roboto Slab" pitchFamily="2" charset="0"/>
                <a:ea typeface="Roboto Slab" pitchFamily="2" charset="0"/>
                <a:cs typeface="Arial" pitchFamily="34" charset="0"/>
              </a:rPr>
              <a:t>Ask them to take a larger role by publicizing this change to the entire school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59</TotalTime>
  <Words>561</Words>
  <Application>Microsoft Macintosh PowerPoint</Application>
  <PresentationFormat>On-screen Show (4:3)</PresentationFormat>
  <Paragraphs>79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Galano Grotesque Alt Bold</vt:lpstr>
      <vt:lpstr>Roboto Slab</vt:lpstr>
      <vt:lpstr>Roboto Slab Regular</vt:lpstr>
      <vt:lpstr>Wingdings</vt:lpstr>
      <vt:lpstr>Advocates Powerpoint Standard size</vt:lpstr>
      <vt:lpstr>Advocating for Change</vt:lpstr>
      <vt:lpstr>What is advocacy?</vt:lpstr>
      <vt:lpstr>What is lobbying?</vt:lpstr>
      <vt:lpstr>Which animal will be the  School Mascot?</vt:lpstr>
      <vt:lpstr>Why do we lobby?</vt:lpstr>
      <vt:lpstr>You already lobby all the time!</vt:lpstr>
      <vt:lpstr>PowerPoint Presentation</vt:lpstr>
      <vt:lpstr>Lobbying the Principal</vt:lpstr>
      <vt:lpstr>What should you do if the Principal…</vt:lpstr>
      <vt:lpstr>What should you do if the Principal…</vt:lpstr>
      <vt:lpstr>What should you do if the Principal… </vt:lpstr>
      <vt:lpstr>Homework</vt:lpstr>
      <vt:lpstr>Websites That Can Help  (the rest you’ll have to Google  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16</cp:revision>
  <dcterms:created xsi:type="dcterms:W3CDTF">2023-07-17T04:48:30Z</dcterms:created>
  <dcterms:modified xsi:type="dcterms:W3CDTF">2023-07-17T18:19:04Z</dcterms:modified>
</cp:coreProperties>
</file>