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9" roundtripDataSignature="AMtx7mjjl9+SvmoIENYZo2wGgXDKOGIt3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" name="Google Shape;7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7" name="Google Shape;157;p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" name="Google Shape;163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4" name="Google Shape;174;p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p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1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1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1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6" name="Google Shape;226;p2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7" name="Google Shape;237;p2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1" name="Google Shape;251;p2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/>
          </a:p>
        </p:txBody>
      </p:sp>
      <p:sp>
        <p:nvSpPr>
          <p:cNvPr id="84" name="Google Shape;84;p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5" name="Google Shape;265;p2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6" name="Google Shape;276;p2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8" name="Google Shape;288;p2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0" name="Google Shape;300;p2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2" name="Google Shape;312;p2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" name="Google Shape;97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4" name="Google Shape;104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" name="Google Shape;140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944b7e122_0_6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ge944b7e122_0_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8" name="Google Shape;18;ge944b7e122_0_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ge944b7e122_0_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944b7e122_0_5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ge944b7e122_0_5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6" name="Google Shape;66;ge944b7e122_0_5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ge944b7e122_0_5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944b7e122_0_59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ge944b7e122_0_59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ge944b7e122_0_5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ge944b7e122_0_5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944b7e122_0_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ge944b7e122_0_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ge944b7e122_0_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ge944b7e122_0_11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944b7e122_0_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ge944b7e122_0_16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28" name="Google Shape;28;ge944b7e122_0_16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29" name="Google Shape;29;ge944b7e122_0_16"/>
          <p:cNvSpPr txBox="1"/>
          <p:nvPr>
            <p:ph idx="3" type="body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0" name="Google Shape;30;ge944b7e122_0_16"/>
          <p:cNvSpPr txBox="1"/>
          <p:nvPr>
            <p:ph idx="4" type="body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31" name="Google Shape;31;ge944b7e122_0_1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ge944b7e122_0_1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944b7e122_0_24"/>
          <p:cNvSpPr txBox="1"/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ge944b7e122_0_2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36" name="Google Shape;36;ge944b7e122_0_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ge944b7e122_0_2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944b7e122_0_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e944b7e122_0_29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1" name="Google Shape;41;ge944b7e122_0_29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2" name="Google Shape;42;ge944b7e122_0_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ge944b7e122_0_2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944b7e122_0_3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ge944b7e122_0_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ge944b7e122_0_35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944b7e122_0_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ge944b7e122_0_3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944b7e122_0_42"/>
          <p:cNvSpPr txBox="1"/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ge944b7e122_0_42"/>
          <p:cNvSpPr txBox="1"/>
          <p:nvPr>
            <p:ph idx="1" type="body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4" name="Google Shape;54;ge944b7e122_0_42"/>
          <p:cNvSpPr txBox="1"/>
          <p:nvPr>
            <p:ph idx="2" type="body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5" name="Google Shape;55;ge944b7e122_0_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ge944b7e122_0_42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944b7e122_0_48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e944b7e122_0_4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ge944b7e122_0_48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1" name="Google Shape;61;ge944b7e122_0_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ge944b7e122_0_48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944b7e122_0_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e944b7e122_0_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e944b7e122_0_0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3Rs-tag72" id="13" name="Google Shape;13;ge944b7e122_0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457950"/>
            <a:ext cx="1745691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-medium-WEB-2-18-10.jpg" id="14" name="Google Shape;14;ge944b7e122_0_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00375" y="6190569"/>
            <a:ext cx="1371600" cy="61331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"/>
          <p:cNvSpPr txBox="1"/>
          <p:nvPr>
            <p:ph type="ctrTitle"/>
          </p:nvPr>
        </p:nvSpPr>
        <p:spPr>
          <a:xfrm>
            <a:off x="348413" y="2494500"/>
            <a:ext cx="84471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Arial"/>
              <a:buNone/>
            </a:pPr>
            <a:r>
              <a:t/>
            </a:r>
            <a:endParaRPr b="1" sz="5867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Arial"/>
              <a:buNone/>
            </a:pPr>
            <a:r>
              <a:rPr b="1" lang="en-US" sz="5867"/>
              <a:t>Sexual Systems I: Parts</a:t>
            </a:r>
            <a:endParaRPr sz="53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Arial"/>
              <a:buNone/>
            </a:pPr>
            <a:r>
              <a:t/>
            </a:r>
            <a:endParaRPr sz="5867"/>
          </a:p>
        </p:txBody>
      </p:sp>
      <p:sp>
        <p:nvSpPr>
          <p:cNvPr id="79" name="Google Shape;79;p1"/>
          <p:cNvSpPr/>
          <p:nvPr/>
        </p:nvSpPr>
        <p:spPr>
          <a:xfrm>
            <a:off x="757052" y="3276599"/>
            <a:ext cx="3929100" cy="52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/>
          <p:nvPr/>
        </p:nvSpPr>
        <p:spPr>
          <a:xfrm>
            <a:off x="4457700" y="3276600"/>
            <a:ext cx="2286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Inside Parts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160" name="Google Shape;160;p12"/>
          <p:cNvPicPr preferRelativeResize="0"/>
          <p:nvPr/>
        </p:nvPicPr>
        <p:blipFill rotWithShape="1">
          <a:blip r:embed="rId3">
            <a:alphaModFix/>
          </a:blip>
          <a:srcRect b="7834" l="1198" r="-1198" t="16389"/>
          <a:stretch/>
        </p:blipFill>
        <p:spPr>
          <a:xfrm>
            <a:off x="2202575" y="1752600"/>
            <a:ext cx="4558450" cy="4468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Uterus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66" name="Google Shape;166;p13"/>
          <p:cNvSpPr txBox="1"/>
          <p:nvPr>
            <p:ph idx="1" type="body"/>
          </p:nvPr>
        </p:nvSpPr>
        <p:spPr>
          <a:xfrm>
            <a:off x="4023775" y="2031900"/>
            <a:ext cx="4644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The uterus is where a fetus grows during pregnancy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Contracts during orgasm and childbirth 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When you cramp during your period, this is what’s contracting to shed uterine lining</a:t>
            </a:r>
            <a:endParaRPr sz="2100"/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100"/>
              <a:buChar char="•"/>
            </a:pPr>
            <a:r>
              <a:rPr lang="en-US" sz="2100"/>
              <a:t>Base of uterus is called the cervix, which connects to vagina </a:t>
            </a:r>
            <a:endParaRPr sz="2100"/>
          </a:p>
        </p:txBody>
      </p:sp>
      <p:pic>
        <p:nvPicPr>
          <p:cNvPr id="167" name="Google Shape;167;p13"/>
          <p:cNvPicPr preferRelativeResize="0"/>
          <p:nvPr/>
        </p:nvPicPr>
        <p:blipFill rotWithShape="1">
          <a:blip r:embed="rId3">
            <a:alphaModFix/>
          </a:blip>
          <a:srcRect b="7834" l="1198" r="-1198" t="16389"/>
          <a:stretch/>
        </p:blipFill>
        <p:spPr>
          <a:xfrm>
            <a:off x="257900" y="1959475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13"/>
          <p:cNvCxnSpPr/>
          <p:nvPr/>
        </p:nvCxnSpPr>
        <p:spPr>
          <a:xfrm rot="10800000">
            <a:off x="1820475" y="1965375"/>
            <a:ext cx="341400" cy="1272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9" name="Google Shape;169;p13"/>
          <p:cNvSpPr/>
          <p:nvPr/>
        </p:nvSpPr>
        <p:spPr>
          <a:xfrm>
            <a:off x="1024075" y="1598900"/>
            <a:ext cx="15819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3"/>
          <p:cNvSpPr txBox="1"/>
          <p:nvPr/>
        </p:nvSpPr>
        <p:spPr>
          <a:xfrm>
            <a:off x="1221325" y="1554500"/>
            <a:ext cx="1581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UTERUS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3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Ovary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77" name="Google Shape;177;p14"/>
          <p:cNvSpPr txBox="1"/>
          <p:nvPr>
            <p:ph idx="1" type="body"/>
          </p:nvPr>
        </p:nvSpPr>
        <p:spPr>
          <a:xfrm>
            <a:off x="540975" y="1981200"/>
            <a:ext cx="4227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ovary contains eggs (sex cells)</a:t>
            </a:r>
            <a:endParaRPr sz="2200"/>
          </a:p>
          <a:p>
            <a:pPr indent="-3683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When an egg is fertilized by sperm, will divide – this is what sometimes results in pregnancy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During puberty, starts releasing eggs (usually one a month)</a:t>
            </a:r>
            <a:endParaRPr sz="2200"/>
          </a:p>
        </p:txBody>
      </p:sp>
      <p:pic>
        <p:nvPicPr>
          <p:cNvPr id="178" name="Google Shape;178;p14"/>
          <p:cNvPicPr preferRelativeResize="0"/>
          <p:nvPr/>
        </p:nvPicPr>
        <p:blipFill rotWithShape="1">
          <a:blip r:embed="rId3">
            <a:alphaModFix/>
          </a:blip>
          <a:srcRect b="7834" l="1198" r="-1198" t="16389"/>
          <a:stretch/>
        </p:blipFill>
        <p:spPr>
          <a:xfrm>
            <a:off x="4841025" y="1981200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p14"/>
          <p:cNvCxnSpPr/>
          <p:nvPr/>
        </p:nvCxnSpPr>
        <p:spPr>
          <a:xfrm rot="10800000">
            <a:off x="7985575" y="3568600"/>
            <a:ext cx="113700" cy="13344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0" name="Google Shape;180;p14"/>
          <p:cNvSpPr/>
          <p:nvPr/>
        </p:nvSpPr>
        <p:spPr>
          <a:xfrm>
            <a:off x="7447600" y="4753750"/>
            <a:ext cx="11691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4"/>
          <p:cNvSpPr txBox="1"/>
          <p:nvPr/>
        </p:nvSpPr>
        <p:spPr>
          <a:xfrm>
            <a:off x="7520000" y="4696150"/>
            <a:ext cx="1333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OVARY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4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Fallopian Tubes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88" name="Google Shape;188;p15"/>
          <p:cNvSpPr txBox="1"/>
          <p:nvPr>
            <p:ph idx="1" type="body"/>
          </p:nvPr>
        </p:nvSpPr>
        <p:spPr>
          <a:xfrm>
            <a:off x="4590075" y="3082575"/>
            <a:ext cx="4047000" cy="29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The fallopian tube is how an egg reaches the uterus </a:t>
            </a:r>
            <a:endParaRPr/>
          </a:p>
        </p:txBody>
      </p:sp>
      <p:pic>
        <p:nvPicPr>
          <p:cNvPr id="189" name="Google Shape;189;p15"/>
          <p:cNvPicPr preferRelativeResize="0"/>
          <p:nvPr/>
        </p:nvPicPr>
        <p:blipFill rotWithShape="1">
          <a:blip r:embed="rId3">
            <a:alphaModFix/>
          </a:blip>
          <a:srcRect b="7834" l="1198" r="-1198" t="16389"/>
          <a:stretch/>
        </p:blipFill>
        <p:spPr>
          <a:xfrm>
            <a:off x="838200" y="1981200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0" name="Google Shape;190;p15"/>
          <p:cNvCxnSpPr/>
          <p:nvPr/>
        </p:nvCxnSpPr>
        <p:spPr>
          <a:xfrm flipH="1" rot="10800000">
            <a:off x="1331600" y="2689575"/>
            <a:ext cx="424200" cy="22548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1" name="Google Shape;191;p15"/>
          <p:cNvSpPr/>
          <p:nvPr/>
        </p:nvSpPr>
        <p:spPr>
          <a:xfrm>
            <a:off x="452425" y="4795150"/>
            <a:ext cx="17793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5"/>
          <p:cNvSpPr/>
          <p:nvPr/>
        </p:nvSpPr>
        <p:spPr>
          <a:xfrm flipH="1">
            <a:off x="628575" y="5161625"/>
            <a:ext cx="1581900" cy="3000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5"/>
          <p:cNvSpPr txBox="1"/>
          <p:nvPr/>
        </p:nvSpPr>
        <p:spPr>
          <a:xfrm>
            <a:off x="529875" y="4733100"/>
            <a:ext cx="1779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FALLOPIAN</a:t>
            </a:r>
            <a:b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TUBES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p15"/>
          <p:cNvCxnSpPr/>
          <p:nvPr/>
        </p:nvCxnSpPr>
        <p:spPr>
          <a:xfrm flipH="1" rot="10800000">
            <a:off x="1693650" y="2720550"/>
            <a:ext cx="2265300" cy="21204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5" name="Google Shape;195;p15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Vagina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01" name="Google Shape;201;p16"/>
          <p:cNvSpPr txBox="1"/>
          <p:nvPr>
            <p:ph idx="1" type="body"/>
          </p:nvPr>
        </p:nvSpPr>
        <p:spPr>
          <a:xfrm>
            <a:off x="685800" y="1981200"/>
            <a:ext cx="41235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The vagina is a stretchy passage that connects the vulva and uterus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Will often become wet during arousal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The vagina is stretchy and designed for someone to give birth to a baby through </a:t>
            </a:r>
            <a:endParaRPr sz="2400"/>
          </a:p>
          <a:p>
            <a:pPr indent="0" lvl="0" marL="1143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t/>
            </a:r>
            <a:endParaRPr sz="2400"/>
          </a:p>
        </p:txBody>
      </p:sp>
      <p:pic>
        <p:nvPicPr>
          <p:cNvPr id="202" name="Google Shape;202;p16"/>
          <p:cNvPicPr preferRelativeResize="0"/>
          <p:nvPr/>
        </p:nvPicPr>
        <p:blipFill rotWithShape="1">
          <a:blip r:embed="rId3">
            <a:alphaModFix/>
          </a:blip>
          <a:srcRect b="7834" l="1198" r="-1198" t="16389"/>
          <a:stretch/>
        </p:blipFill>
        <p:spPr>
          <a:xfrm>
            <a:off x="4733025" y="2052575"/>
            <a:ext cx="3896701" cy="38200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3" name="Google Shape;203;p16"/>
          <p:cNvCxnSpPr>
            <a:stCxn id="204" idx="1"/>
          </p:cNvCxnSpPr>
          <p:nvPr/>
        </p:nvCxnSpPr>
        <p:spPr>
          <a:xfrm flipH="1">
            <a:off x="6589700" y="4965100"/>
            <a:ext cx="819300" cy="150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05" name="Google Shape;205;p16"/>
          <p:cNvSpPr/>
          <p:nvPr/>
        </p:nvSpPr>
        <p:spPr>
          <a:xfrm>
            <a:off x="7295200" y="4753750"/>
            <a:ext cx="13965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6"/>
          <p:cNvSpPr txBox="1"/>
          <p:nvPr/>
        </p:nvSpPr>
        <p:spPr>
          <a:xfrm>
            <a:off x="7409000" y="4711150"/>
            <a:ext cx="1333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VAGINA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6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Path B</a:t>
            </a: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: Outside &amp; Inside Parts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pic>
        <p:nvPicPr>
          <p:cNvPr id="212" name="Google Shape;212;p18"/>
          <p:cNvPicPr preferRelativeResize="0"/>
          <p:nvPr/>
        </p:nvPicPr>
        <p:blipFill rotWithShape="1">
          <a:blip r:embed="rId3">
            <a:alphaModFix/>
          </a:blip>
          <a:srcRect b="33539" l="27860" r="23572" t="26940"/>
          <a:stretch/>
        </p:blipFill>
        <p:spPr>
          <a:xfrm>
            <a:off x="2480675" y="1752600"/>
            <a:ext cx="4182650" cy="4403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title"/>
          </p:nvPr>
        </p:nvSpPr>
        <p:spPr>
          <a:xfrm>
            <a:off x="737525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B: Penis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18" name="Google Shape;218;p19"/>
          <p:cNvSpPr txBox="1"/>
          <p:nvPr>
            <p:ph idx="1" type="body"/>
          </p:nvPr>
        </p:nvSpPr>
        <p:spPr>
          <a:xfrm>
            <a:off x="4003075" y="2627350"/>
            <a:ext cx="4455300" cy="3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penis is where urine and semen come out</a:t>
            </a:r>
            <a:endParaRPr sz="2500"/>
          </a:p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Lined with nerve endings </a:t>
            </a:r>
            <a:endParaRPr sz="2500"/>
          </a:p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Made of tissue that fills with blood when aroused </a:t>
            </a:r>
            <a:endParaRPr sz="2500"/>
          </a:p>
          <a:p>
            <a:pPr indent="-38735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500"/>
              <a:buChar char="–"/>
            </a:pPr>
            <a:r>
              <a:rPr lang="en-US" sz="2500"/>
              <a:t>Similar to the clitoris</a:t>
            </a:r>
            <a:endParaRPr sz="2500"/>
          </a:p>
        </p:txBody>
      </p:sp>
      <p:pic>
        <p:nvPicPr>
          <p:cNvPr id="219" name="Google Shape;219;p19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0" name="Google Shape;220;p19"/>
          <p:cNvCxnSpPr/>
          <p:nvPr/>
        </p:nvCxnSpPr>
        <p:spPr>
          <a:xfrm rot="10800000">
            <a:off x="3247950" y="4753875"/>
            <a:ext cx="558600" cy="966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1" name="Google Shape;221;p19"/>
          <p:cNvSpPr/>
          <p:nvPr/>
        </p:nvSpPr>
        <p:spPr>
          <a:xfrm>
            <a:off x="3672100" y="5550250"/>
            <a:ext cx="11691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9"/>
          <p:cNvSpPr txBox="1"/>
          <p:nvPr/>
        </p:nvSpPr>
        <p:spPr>
          <a:xfrm>
            <a:off x="3754825" y="5492650"/>
            <a:ext cx="1333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PENIS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9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B: Foreskin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29" name="Google Shape;229;p20"/>
          <p:cNvSpPr txBox="1"/>
          <p:nvPr>
            <p:ph idx="1" type="body"/>
          </p:nvPr>
        </p:nvSpPr>
        <p:spPr>
          <a:xfrm>
            <a:off x="4192750" y="3196250"/>
            <a:ext cx="4182600" cy="9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Covers and protects the head of the penis </a:t>
            </a:r>
            <a:endParaRPr sz="2500"/>
          </a:p>
        </p:txBody>
      </p:sp>
      <p:pic>
        <p:nvPicPr>
          <p:cNvPr id="230" name="Google Shape;230;p20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1" name="Google Shape;231;p20"/>
          <p:cNvCxnSpPr>
            <a:stCxn id="232" idx="1"/>
          </p:cNvCxnSpPr>
          <p:nvPr/>
        </p:nvCxnSpPr>
        <p:spPr>
          <a:xfrm rot="10800000">
            <a:off x="3320550" y="5089250"/>
            <a:ext cx="527400" cy="1815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3" name="Google Shape;233;p20"/>
          <p:cNvSpPr/>
          <p:nvPr/>
        </p:nvSpPr>
        <p:spPr>
          <a:xfrm>
            <a:off x="3775550" y="5074400"/>
            <a:ext cx="16758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0"/>
          <p:cNvSpPr txBox="1"/>
          <p:nvPr/>
        </p:nvSpPr>
        <p:spPr>
          <a:xfrm>
            <a:off x="3847950" y="5016800"/>
            <a:ext cx="1830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FORESKIN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0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What is circumcision? 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40" name="Google Shape;240;p21"/>
          <p:cNvSpPr txBox="1"/>
          <p:nvPr>
            <p:ph idx="1" type="body"/>
          </p:nvPr>
        </p:nvSpPr>
        <p:spPr>
          <a:xfrm>
            <a:off x="685813" y="3982375"/>
            <a:ext cx="7772400" cy="21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A surgery where the foreskin is cut from the penis, exposing the tip 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Often done on babies, but people can choose to be circumcised as adults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Circumcision isn’t medically necessary, but some choose to do it for cultural or religious reasons</a:t>
            </a:r>
            <a:endParaRPr sz="2200"/>
          </a:p>
        </p:txBody>
      </p:sp>
      <p:pic>
        <p:nvPicPr>
          <p:cNvPr id="241" name="Google Shape;241;p21"/>
          <p:cNvPicPr preferRelativeResize="0"/>
          <p:nvPr/>
        </p:nvPicPr>
        <p:blipFill rotWithShape="1">
          <a:blip r:embed="rId3">
            <a:alphaModFix/>
          </a:blip>
          <a:srcRect b="23756" l="0" r="0" t="11794"/>
          <a:stretch/>
        </p:blipFill>
        <p:spPr>
          <a:xfrm>
            <a:off x="1654338" y="1430375"/>
            <a:ext cx="5835325" cy="2686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p21"/>
          <p:cNvCxnSpPr/>
          <p:nvPr/>
        </p:nvCxnSpPr>
        <p:spPr>
          <a:xfrm rot="10800000">
            <a:off x="1530925" y="3227150"/>
            <a:ext cx="951600" cy="105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3" name="Google Shape;243;p21"/>
          <p:cNvSpPr/>
          <p:nvPr/>
        </p:nvSpPr>
        <p:spPr>
          <a:xfrm>
            <a:off x="320675" y="2293525"/>
            <a:ext cx="20067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1"/>
          <p:cNvSpPr txBox="1"/>
          <p:nvPr/>
        </p:nvSpPr>
        <p:spPr>
          <a:xfrm>
            <a:off x="356825" y="2274325"/>
            <a:ext cx="193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UNCIRCUMCISED</a:t>
            </a:r>
            <a:endParaRPr b="1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1"/>
          <p:cNvSpPr/>
          <p:nvPr/>
        </p:nvSpPr>
        <p:spPr>
          <a:xfrm>
            <a:off x="6969025" y="2174650"/>
            <a:ext cx="16755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1"/>
          <p:cNvSpPr txBox="1"/>
          <p:nvPr/>
        </p:nvSpPr>
        <p:spPr>
          <a:xfrm>
            <a:off x="7005175" y="2155450"/>
            <a:ext cx="1639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CIRCUMCISED</a:t>
            </a:r>
            <a:endParaRPr b="1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21"/>
          <p:cNvSpPr txBox="1"/>
          <p:nvPr/>
        </p:nvSpPr>
        <p:spPr>
          <a:xfrm>
            <a:off x="411025" y="3032300"/>
            <a:ext cx="111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400" u="none" cap="none" strike="noStrike">
                <a:solidFill>
                  <a:srgbClr val="F73080"/>
                </a:solidFill>
                <a:latin typeface="Arial"/>
                <a:ea typeface="Arial"/>
                <a:cs typeface="Arial"/>
                <a:sym typeface="Arial"/>
              </a:rPr>
              <a:t>FORESKIN</a:t>
            </a:r>
            <a:endParaRPr b="1" i="0" sz="1400" u="none" cap="none" strike="noStrike">
              <a:solidFill>
                <a:srgbClr val="F7308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1"/>
          <p:cNvSpPr txBox="1"/>
          <p:nvPr/>
        </p:nvSpPr>
        <p:spPr>
          <a:xfrm>
            <a:off x="150920" y="6157975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B: Testicle &amp; Scrotum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54" name="Google Shape;254;p22"/>
          <p:cNvSpPr txBox="1"/>
          <p:nvPr>
            <p:ph idx="1" type="body"/>
          </p:nvPr>
        </p:nvSpPr>
        <p:spPr>
          <a:xfrm>
            <a:off x="3723600" y="2384625"/>
            <a:ext cx="4734600" cy="3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testicle is where sperm is produced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Where testosterone is produced 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Sperm need to be a lower temperature than your body, which is why the testicles are outside the body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Testicles are held in the scrotum</a:t>
            </a:r>
            <a:endParaRPr sz="2200"/>
          </a:p>
        </p:txBody>
      </p:sp>
      <p:pic>
        <p:nvPicPr>
          <p:cNvPr id="255" name="Google Shape;255;p22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22"/>
          <p:cNvCxnSpPr/>
          <p:nvPr/>
        </p:nvCxnSpPr>
        <p:spPr>
          <a:xfrm rot="10800000">
            <a:off x="2710025" y="4903050"/>
            <a:ext cx="620700" cy="11688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7" name="Google Shape;257;p22"/>
          <p:cNvSpPr/>
          <p:nvPr/>
        </p:nvSpPr>
        <p:spPr>
          <a:xfrm>
            <a:off x="2679050" y="5922600"/>
            <a:ext cx="16380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2"/>
          <p:cNvSpPr txBox="1"/>
          <p:nvPr/>
        </p:nvSpPr>
        <p:spPr>
          <a:xfrm>
            <a:off x="2751450" y="5865000"/>
            <a:ext cx="1696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TESTICLE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2"/>
          <p:cNvSpPr/>
          <p:nvPr/>
        </p:nvSpPr>
        <p:spPr>
          <a:xfrm>
            <a:off x="328250" y="5723300"/>
            <a:ext cx="16380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2"/>
          <p:cNvSpPr txBox="1"/>
          <p:nvPr/>
        </p:nvSpPr>
        <p:spPr>
          <a:xfrm>
            <a:off x="400650" y="5665700"/>
            <a:ext cx="1696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SCROTUM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" name="Google Shape;261;p22"/>
          <p:cNvCxnSpPr/>
          <p:nvPr/>
        </p:nvCxnSpPr>
        <p:spPr>
          <a:xfrm flipH="1" rot="10800000">
            <a:off x="1306500" y="5089100"/>
            <a:ext cx="1217400" cy="6828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2" name="Google Shape;262;p22"/>
          <p:cNvSpPr txBox="1"/>
          <p:nvPr/>
        </p:nvSpPr>
        <p:spPr>
          <a:xfrm>
            <a:off x="1846555" y="6509950"/>
            <a:ext cx="593028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Sex Assigned At Birth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87" name="Google Shape;87;p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b="1" i="1" lang="en-US">
                <a:solidFill>
                  <a:srgbClr val="F73080"/>
                </a:solidFill>
              </a:rPr>
              <a:t>Sex assigned at birth</a:t>
            </a:r>
            <a:r>
              <a:rPr b="1" i="1" lang="en-US"/>
              <a:t> </a:t>
            </a:r>
            <a:r>
              <a:rPr lang="en-US"/>
              <a:t>is when you’re born and the doctor looks at your genitals and says, “</a:t>
            </a:r>
            <a:r>
              <a:rPr i="1" lang="en-US"/>
              <a:t>It’s a _____!</a:t>
            </a:r>
            <a:r>
              <a:rPr lang="en-US"/>
              <a:t>”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n-US"/>
              <a:t>Usually depends on chromosomes, hormones, and genitals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</a:pPr>
            <a:r>
              <a:rPr b="1" lang="en-US">
                <a:solidFill>
                  <a:schemeClr val="lt1"/>
                </a:solidFill>
                <a:highlight>
                  <a:srgbClr val="F73080"/>
                </a:highlight>
              </a:rPr>
              <a:t>This is NOT the same as gender!</a:t>
            </a:r>
            <a:endParaRPr b="1">
              <a:solidFill>
                <a:schemeClr val="lt1"/>
              </a:solidFill>
              <a:highlight>
                <a:srgbClr val="F73080"/>
              </a:highlight>
            </a:endParaRPr>
          </a:p>
          <a:p>
            <a:pPr indent="-2286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B: Epididymis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68" name="Google Shape;268;p24"/>
          <p:cNvSpPr txBox="1"/>
          <p:nvPr>
            <p:ph idx="1" type="body"/>
          </p:nvPr>
        </p:nvSpPr>
        <p:spPr>
          <a:xfrm>
            <a:off x="4317125" y="3247975"/>
            <a:ext cx="4141200" cy="12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Holds sperm as they mature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69" name="Google Shape;269;p24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Google Shape;270;p24"/>
          <p:cNvCxnSpPr/>
          <p:nvPr/>
        </p:nvCxnSpPr>
        <p:spPr>
          <a:xfrm rot="10800000">
            <a:off x="2575625" y="4737600"/>
            <a:ext cx="1530900" cy="8481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1" name="Google Shape;271;p24"/>
          <p:cNvSpPr/>
          <p:nvPr/>
        </p:nvSpPr>
        <p:spPr>
          <a:xfrm>
            <a:off x="3454850" y="5436450"/>
            <a:ext cx="18930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4"/>
          <p:cNvSpPr txBox="1"/>
          <p:nvPr/>
        </p:nvSpPr>
        <p:spPr>
          <a:xfrm>
            <a:off x="3527250" y="5378850"/>
            <a:ext cx="1934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EPIDIDYMIS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4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B: Vas Deferens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79" name="Google Shape;279;p25"/>
          <p:cNvSpPr txBox="1"/>
          <p:nvPr>
            <p:ph idx="1" type="body"/>
          </p:nvPr>
        </p:nvSpPr>
        <p:spPr>
          <a:xfrm>
            <a:off x="4458175" y="2222200"/>
            <a:ext cx="4182600" cy="33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Tube that carries sperm from epididymis to gland that makes semen  </a:t>
            </a:r>
            <a:endParaRPr/>
          </a:p>
        </p:txBody>
      </p:sp>
      <p:pic>
        <p:nvPicPr>
          <p:cNvPr id="280" name="Google Shape;280;p25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1" name="Google Shape;281;p25"/>
          <p:cNvCxnSpPr/>
          <p:nvPr/>
        </p:nvCxnSpPr>
        <p:spPr>
          <a:xfrm rot="10800000">
            <a:off x="2968675" y="3475450"/>
            <a:ext cx="1055100" cy="9414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2" name="Google Shape;282;p25"/>
          <p:cNvSpPr/>
          <p:nvPr/>
        </p:nvSpPr>
        <p:spPr>
          <a:xfrm>
            <a:off x="3506575" y="4391700"/>
            <a:ext cx="9516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5"/>
          <p:cNvSpPr/>
          <p:nvPr/>
        </p:nvSpPr>
        <p:spPr>
          <a:xfrm>
            <a:off x="3506575" y="4784400"/>
            <a:ext cx="17997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5"/>
          <p:cNvSpPr txBox="1"/>
          <p:nvPr/>
        </p:nvSpPr>
        <p:spPr>
          <a:xfrm>
            <a:off x="3604800" y="4399900"/>
            <a:ext cx="1934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VAS DEFERENS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5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"/>
          <p:cNvSpPr/>
          <p:nvPr/>
        </p:nvSpPr>
        <p:spPr>
          <a:xfrm>
            <a:off x="3414050" y="4267075"/>
            <a:ext cx="15303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26"/>
          <p:cNvSpPr/>
          <p:nvPr/>
        </p:nvSpPr>
        <p:spPr>
          <a:xfrm>
            <a:off x="3486450" y="4605650"/>
            <a:ext cx="15303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2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B: Seminal Vesicle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293" name="Google Shape;293;p26"/>
          <p:cNvSpPr txBox="1"/>
          <p:nvPr>
            <p:ph idx="1" type="body"/>
          </p:nvPr>
        </p:nvSpPr>
        <p:spPr>
          <a:xfrm>
            <a:off x="4820250" y="3216950"/>
            <a:ext cx="3638100" cy="28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Produces fluid that contributes to sperm </a:t>
            </a:r>
            <a:endParaRPr/>
          </a:p>
        </p:txBody>
      </p:sp>
      <p:pic>
        <p:nvPicPr>
          <p:cNvPr id="294" name="Google Shape;294;p26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5" name="Google Shape;295;p26"/>
          <p:cNvCxnSpPr/>
          <p:nvPr/>
        </p:nvCxnSpPr>
        <p:spPr>
          <a:xfrm rot="10800000">
            <a:off x="1572425" y="3558325"/>
            <a:ext cx="2493300" cy="8580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6" name="Google Shape;296;p26"/>
          <p:cNvSpPr txBox="1"/>
          <p:nvPr/>
        </p:nvSpPr>
        <p:spPr>
          <a:xfrm>
            <a:off x="3486450" y="4209475"/>
            <a:ext cx="17682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SEMINAL 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VESICLE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26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Path B: Prostate Gland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sp>
        <p:nvSpPr>
          <p:cNvPr id="303" name="Google Shape;303;p27"/>
          <p:cNvSpPr txBox="1"/>
          <p:nvPr>
            <p:ph idx="1" type="body"/>
          </p:nvPr>
        </p:nvSpPr>
        <p:spPr>
          <a:xfrm>
            <a:off x="4716825" y="1981200"/>
            <a:ext cx="3741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Contracts to add to semen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Helps protect semen during ejaculations </a:t>
            </a:r>
            <a:endParaRPr/>
          </a:p>
        </p:txBody>
      </p:sp>
      <p:pic>
        <p:nvPicPr>
          <p:cNvPr id="304" name="Google Shape;304;p27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5" name="Google Shape;305;p27"/>
          <p:cNvCxnSpPr/>
          <p:nvPr/>
        </p:nvCxnSpPr>
        <p:spPr>
          <a:xfrm rot="10800000">
            <a:off x="2347925" y="3527400"/>
            <a:ext cx="1758600" cy="2058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6" name="Google Shape;306;p27"/>
          <p:cNvSpPr/>
          <p:nvPr/>
        </p:nvSpPr>
        <p:spPr>
          <a:xfrm>
            <a:off x="3454850" y="5436450"/>
            <a:ext cx="18930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27"/>
          <p:cNvSpPr/>
          <p:nvPr/>
        </p:nvSpPr>
        <p:spPr>
          <a:xfrm flipH="1">
            <a:off x="3574000" y="5771900"/>
            <a:ext cx="13290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7"/>
          <p:cNvSpPr txBox="1"/>
          <p:nvPr/>
        </p:nvSpPr>
        <p:spPr>
          <a:xfrm>
            <a:off x="3630625" y="5374375"/>
            <a:ext cx="16656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PROSTATE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GLAND</a:t>
            </a:r>
            <a:endParaRPr b="1" i="0" sz="2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7"/>
          <p:cNvSpPr txBox="1"/>
          <p:nvPr/>
        </p:nvSpPr>
        <p:spPr>
          <a:xfrm>
            <a:off x="1942297" y="6500050"/>
            <a:ext cx="592140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Path B: Urethra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sp>
        <p:nvSpPr>
          <p:cNvPr id="315" name="Google Shape;315;p28"/>
          <p:cNvSpPr txBox="1"/>
          <p:nvPr>
            <p:ph idx="1" type="body"/>
          </p:nvPr>
        </p:nvSpPr>
        <p:spPr>
          <a:xfrm>
            <a:off x="3972050" y="1981200"/>
            <a:ext cx="4486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Tube through which urine and semen leave body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/>
              <a:t>Cannot release urine and semen at the same time </a:t>
            </a:r>
            <a:endParaRPr/>
          </a:p>
        </p:txBody>
      </p:sp>
      <p:pic>
        <p:nvPicPr>
          <p:cNvPr id="316" name="Google Shape;316;p28"/>
          <p:cNvPicPr preferRelativeResize="0"/>
          <p:nvPr/>
        </p:nvPicPr>
        <p:blipFill rotWithShape="1">
          <a:blip r:embed="rId3">
            <a:alphaModFix/>
          </a:blip>
          <a:srcRect b="36447" l="27860" r="23572" t="29944"/>
          <a:stretch/>
        </p:blipFill>
        <p:spPr>
          <a:xfrm>
            <a:off x="134475" y="2027400"/>
            <a:ext cx="4182650" cy="37445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7" name="Google Shape;317;p28"/>
          <p:cNvCxnSpPr/>
          <p:nvPr/>
        </p:nvCxnSpPr>
        <p:spPr>
          <a:xfrm rot="10800000">
            <a:off x="3185825" y="4830600"/>
            <a:ext cx="920700" cy="7551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8" name="Google Shape;318;p28"/>
          <p:cNvSpPr/>
          <p:nvPr/>
        </p:nvSpPr>
        <p:spPr>
          <a:xfrm>
            <a:off x="3465200" y="5436450"/>
            <a:ext cx="16173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8"/>
          <p:cNvSpPr txBox="1"/>
          <p:nvPr/>
        </p:nvSpPr>
        <p:spPr>
          <a:xfrm>
            <a:off x="3527250" y="5378850"/>
            <a:ext cx="1675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URETHRA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8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Path A  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pic>
        <p:nvPicPr>
          <p:cNvPr id="93" name="Google Shape;9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7050" y="1428175"/>
            <a:ext cx="3710619" cy="480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3"/>
          <p:cNvPicPr preferRelativeResize="0"/>
          <p:nvPr/>
        </p:nvPicPr>
        <p:blipFill rotWithShape="1">
          <a:blip r:embed="rId4">
            <a:alphaModFix/>
          </a:blip>
          <a:srcRect b="0" l="9" r="19" t="0"/>
          <a:stretch/>
        </p:blipFill>
        <p:spPr>
          <a:xfrm>
            <a:off x="685800" y="2533975"/>
            <a:ext cx="4240348" cy="3009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Variation - Intersex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sp>
        <p:nvSpPr>
          <p:cNvPr id="100" name="Google Shape;100;p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Sometimes babies are born intersex, meaning they have internal or external genitals, chromosomes, or hormones that don’t fit the definitions of “male” or “female”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b="1" lang="en-US" sz="2200"/>
              <a:t>Examples:</a:t>
            </a:r>
            <a:endParaRPr b="1" sz="2200"/>
          </a:p>
          <a:p>
            <a:pPr indent="-3683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Font typeface="Courier New"/>
              <a:buChar char="o"/>
            </a:pPr>
            <a:r>
              <a:rPr lang="en-US" sz="2200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Someone is born with </a:t>
            </a:r>
            <a:r>
              <a:rPr lang="en-US" sz="2200"/>
              <a:t>a pronounced clitoris</a:t>
            </a:r>
            <a:endParaRPr sz="2200"/>
          </a:p>
          <a:p>
            <a:pPr indent="-3683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200"/>
              <a:buFont typeface="Courier New"/>
              <a:buChar char="o"/>
            </a:pPr>
            <a:r>
              <a:rPr lang="en-US" sz="2200"/>
              <a:t>Someone is born with genitals that appear to be a vulva on the outside, but have internal anatomy that’s typical of someone assigned male at birth</a:t>
            </a:r>
            <a:endParaRPr sz="2200"/>
          </a:p>
          <a:p>
            <a:pPr indent="0" lvl="1" marL="5715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200"/>
          </a:p>
          <a:p>
            <a:pPr indent="0" lvl="1" marL="5715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en-US" sz="2900">
                <a:solidFill>
                  <a:schemeClr val="lt1"/>
                </a:solidFill>
                <a:highlight>
                  <a:srgbClr val="F73080"/>
                </a:highlight>
              </a:rPr>
              <a:t>All of it is normal! </a:t>
            </a:r>
            <a:endParaRPr sz="2900">
              <a:solidFill>
                <a:schemeClr val="lt1"/>
              </a:solidFill>
              <a:highlight>
                <a:srgbClr val="F73080"/>
              </a:highlight>
            </a:endParaRPr>
          </a:p>
          <a:p>
            <a:pPr indent="0" lvl="1" marL="5715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</p:txBody>
      </p:sp>
      <p:sp>
        <p:nvSpPr>
          <p:cNvPr id="101" name="Google Shape;101;p4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"/>
          <p:cNvSpPr txBox="1"/>
          <p:nvPr>
            <p:ph type="title"/>
          </p:nvPr>
        </p:nvSpPr>
        <p:spPr>
          <a:xfrm>
            <a:off x="157348" y="160336"/>
            <a:ext cx="88293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Path A: Outside Parts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pic>
        <p:nvPicPr>
          <p:cNvPr id="107" name="Google Shape;107;p5"/>
          <p:cNvPicPr preferRelativeResize="0"/>
          <p:nvPr/>
        </p:nvPicPr>
        <p:blipFill rotWithShape="1">
          <a:blip r:embed="rId3">
            <a:alphaModFix/>
          </a:blip>
          <a:srcRect b="700" l="0" r="0" t="699"/>
          <a:stretch/>
        </p:blipFill>
        <p:spPr>
          <a:xfrm>
            <a:off x="1711225" y="1648450"/>
            <a:ext cx="5721523" cy="4002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Path A: Vulva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sp>
        <p:nvSpPr>
          <p:cNvPr id="113" name="Google Shape;113;p6"/>
          <p:cNvSpPr txBox="1"/>
          <p:nvPr>
            <p:ph idx="1" type="body"/>
          </p:nvPr>
        </p:nvSpPr>
        <p:spPr>
          <a:xfrm>
            <a:off x="4240375" y="2181150"/>
            <a:ext cx="45960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300"/>
              <a:buChar char="•"/>
            </a:pPr>
            <a:r>
              <a:rPr lang="en-US" sz="2700"/>
              <a:t>The vulva is all </a:t>
            </a:r>
            <a:r>
              <a:rPr b="1" lang="en-US" sz="2700"/>
              <a:t>“outside”</a:t>
            </a:r>
            <a:r>
              <a:rPr lang="en-US" sz="2700"/>
              <a:t> genitals combined for someone assigned female at birth</a:t>
            </a:r>
            <a:endParaRPr sz="2700"/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Char char="•"/>
            </a:pPr>
            <a:r>
              <a:rPr lang="en-US" sz="2700"/>
              <a:t>Includes </a:t>
            </a:r>
            <a:r>
              <a:rPr b="1" lang="en-US" sz="2700">
                <a:solidFill>
                  <a:schemeClr val="lt1"/>
                </a:solidFill>
                <a:highlight>
                  <a:srgbClr val="F73080"/>
                </a:highlight>
              </a:rPr>
              <a:t>labias, clitoris, urethra, vagina</a:t>
            </a:r>
            <a:endParaRPr b="1" sz="27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pic>
        <p:nvPicPr>
          <p:cNvPr id="114" name="Google Shape;114;p6"/>
          <p:cNvPicPr preferRelativeResize="0"/>
          <p:nvPr/>
        </p:nvPicPr>
        <p:blipFill rotWithShape="1">
          <a:blip r:embed="rId3">
            <a:alphaModFix/>
          </a:blip>
          <a:srcRect b="0" l="9" r="19" t="0"/>
          <a:stretch/>
        </p:blipFill>
        <p:spPr>
          <a:xfrm>
            <a:off x="426325" y="2320950"/>
            <a:ext cx="3814052" cy="270674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6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Labia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21" name="Google Shape;121;p7"/>
          <p:cNvSpPr txBox="1"/>
          <p:nvPr>
            <p:ph idx="1" type="body"/>
          </p:nvPr>
        </p:nvSpPr>
        <p:spPr>
          <a:xfrm>
            <a:off x="4575375" y="1981200"/>
            <a:ext cx="38829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labia are the folds of skin and tissue on the outside and inside of the vulva</a:t>
            </a:r>
            <a:endParaRPr sz="2500"/>
          </a:p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Protect the openings to the body (urethra and vagina)</a:t>
            </a:r>
            <a:endParaRPr sz="2500"/>
          </a:p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Often called “lips”</a:t>
            </a:r>
            <a:endParaRPr sz="2500"/>
          </a:p>
        </p:txBody>
      </p:sp>
      <p:pic>
        <p:nvPicPr>
          <p:cNvPr id="122" name="Google Shape;122;p7"/>
          <p:cNvPicPr preferRelativeResize="0"/>
          <p:nvPr/>
        </p:nvPicPr>
        <p:blipFill rotWithShape="1">
          <a:blip r:embed="rId3">
            <a:alphaModFix/>
          </a:blip>
          <a:srcRect b="0" l="9" r="19" t="0"/>
          <a:stretch/>
        </p:blipFill>
        <p:spPr>
          <a:xfrm>
            <a:off x="537900" y="2402100"/>
            <a:ext cx="3814052" cy="27067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7"/>
          <p:cNvCxnSpPr/>
          <p:nvPr/>
        </p:nvCxnSpPr>
        <p:spPr>
          <a:xfrm rot="10800000">
            <a:off x="1748075" y="2234275"/>
            <a:ext cx="341400" cy="1272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4" name="Google Shape;124;p7"/>
          <p:cNvSpPr/>
          <p:nvPr/>
        </p:nvSpPr>
        <p:spPr>
          <a:xfrm>
            <a:off x="951675" y="1867788"/>
            <a:ext cx="14568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7"/>
          <p:cNvSpPr txBox="1"/>
          <p:nvPr/>
        </p:nvSpPr>
        <p:spPr>
          <a:xfrm>
            <a:off x="1148925" y="1823400"/>
            <a:ext cx="1062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LABIA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7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Path A: Clitoris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32" name="Google Shape;132;p8"/>
          <p:cNvSpPr txBox="1"/>
          <p:nvPr>
            <p:ph idx="1" type="body"/>
          </p:nvPr>
        </p:nvSpPr>
        <p:spPr>
          <a:xfrm>
            <a:off x="568900" y="1970850"/>
            <a:ext cx="4447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clitoris is a highly sensitive part that is made of tissue that can become erect during arousal </a:t>
            </a:r>
            <a:endParaRPr sz="2500"/>
          </a:p>
          <a:p>
            <a:pPr indent="-38735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</a:pPr>
            <a:r>
              <a:rPr lang="en-US" sz="2500"/>
              <a:t>The clitoris is very small on the outside but extends into the body along the side of the vagina</a:t>
            </a:r>
            <a:endParaRPr sz="2500"/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3">
            <a:alphaModFix/>
          </a:blip>
          <a:srcRect b="0" l="9" r="19" t="0"/>
          <a:stretch/>
        </p:blipFill>
        <p:spPr>
          <a:xfrm>
            <a:off x="4872000" y="2309000"/>
            <a:ext cx="3814052" cy="27067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8"/>
          <p:cNvCxnSpPr/>
          <p:nvPr/>
        </p:nvCxnSpPr>
        <p:spPr>
          <a:xfrm flipH="1" rot="10800000">
            <a:off x="6692100" y="2019969"/>
            <a:ext cx="934200" cy="972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" name="Google Shape;135;p8"/>
          <p:cNvSpPr/>
          <p:nvPr/>
        </p:nvSpPr>
        <p:spPr>
          <a:xfrm>
            <a:off x="6692100" y="1691950"/>
            <a:ext cx="16020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8"/>
          <p:cNvSpPr txBox="1"/>
          <p:nvPr/>
        </p:nvSpPr>
        <p:spPr>
          <a:xfrm>
            <a:off x="6764700" y="1629900"/>
            <a:ext cx="1456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CLITORISS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n-US">
                <a:solidFill>
                  <a:schemeClr val="accent3"/>
                </a:solidFill>
                <a:highlight>
                  <a:srgbClr val="1B75BB"/>
                </a:highlight>
              </a:rPr>
              <a:t>Path A: Vagina, Urethra &amp; Anus</a:t>
            </a:r>
            <a:endParaRPr b="1">
              <a:solidFill>
                <a:schemeClr val="accent3"/>
              </a:solidFill>
              <a:highlight>
                <a:srgbClr val="1B75BB"/>
              </a:highlight>
            </a:endParaRPr>
          </a:p>
        </p:txBody>
      </p:sp>
      <p:sp>
        <p:nvSpPr>
          <p:cNvPr id="143" name="Google Shape;143;p9"/>
          <p:cNvSpPr txBox="1"/>
          <p:nvPr>
            <p:ph idx="1" type="body"/>
          </p:nvPr>
        </p:nvSpPr>
        <p:spPr>
          <a:xfrm>
            <a:off x="4261675" y="2104300"/>
            <a:ext cx="44655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The opening to the vagina is right under the urethra and leads to the vaginal canal. Allows things to go in and out for sexual &amp; reproductive purposes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Urethra is where urine comes out, connects bladder to outside the body</a:t>
            </a:r>
            <a:endParaRPr sz="2400"/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t/>
            </a:r>
            <a:endParaRPr sz="2400"/>
          </a:p>
        </p:txBody>
      </p:sp>
      <p:pic>
        <p:nvPicPr>
          <p:cNvPr id="144" name="Google Shape;144;p9"/>
          <p:cNvPicPr preferRelativeResize="0"/>
          <p:nvPr/>
        </p:nvPicPr>
        <p:blipFill rotWithShape="1">
          <a:blip r:embed="rId3">
            <a:alphaModFix/>
          </a:blip>
          <a:srcRect b="0" l="9" r="19" t="0"/>
          <a:stretch/>
        </p:blipFill>
        <p:spPr>
          <a:xfrm>
            <a:off x="599975" y="2526225"/>
            <a:ext cx="3814052" cy="270674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p9"/>
          <p:cNvCxnSpPr/>
          <p:nvPr/>
        </p:nvCxnSpPr>
        <p:spPr>
          <a:xfrm rot="10800000">
            <a:off x="2068750" y="2089475"/>
            <a:ext cx="341400" cy="1272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" name="Google Shape;146;p9"/>
          <p:cNvSpPr/>
          <p:nvPr/>
        </p:nvSpPr>
        <p:spPr>
          <a:xfrm>
            <a:off x="1375750" y="1723000"/>
            <a:ext cx="16758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9"/>
          <p:cNvSpPr txBox="1"/>
          <p:nvPr/>
        </p:nvSpPr>
        <p:spPr>
          <a:xfrm>
            <a:off x="1469600" y="1678600"/>
            <a:ext cx="1581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URETHRA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9"/>
          <p:cNvCxnSpPr/>
          <p:nvPr/>
        </p:nvCxnSpPr>
        <p:spPr>
          <a:xfrm rot="10800000">
            <a:off x="2470775" y="3566000"/>
            <a:ext cx="891000" cy="3957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9" name="Google Shape;149;p9"/>
          <p:cNvCxnSpPr/>
          <p:nvPr/>
        </p:nvCxnSpPr>
        <p:spPr>
          <a:xfrm rot="10800000">
            <a:off x="2420075" y="4463050"/>
            <a:ext cx="341400" cy="1272300"/>
          </a:xfrm>
          <a:prstGeom prst="straightConnector1">
            <a:avLst/>
          </a:prstGeom>
          <a:noFill/>
          <a:ln cap="flat" cmpd="sng" w="28575">
            <a:solidFill>
              <a:srgbClr val="F7308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0" name="Google Shape;150;p9"/>
          <p:cNvSpPr/>
          <p:nvPr/>
        </p:nvSpPr>
        <p:spPr>
          <a:xfrm>
            <a:off x="2144950" y="5617100"/>
            <a:ext cx="11688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9"/>
          <p:cNvSpPr txBox="1"/>
          <p:nvPr/>
        </p:nvSpPr>
        <p:spPr>
          <a:xfrm>
            <a:off x="2266000" y="5572700"/>
            <a:ext cx="1062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ANUS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9"/>
          <p:cNvSpPr/>
          <p:nvPr/>
        </p:nvSpPr>
        <p:spPr>
          <a:xfrm>
            <a:off x="2729150" y="3951763"/>
            <a:ext cx="1456800" cy="392700"/>
          </a:xfrm>
          <a:prstGeom prst="parallelogram">
            <a:avLst>
              <a:gd fmla="val 25000" name="adj"/>
            </a:avLst>
          </a:prstGeom>
          <a:solidFill>
            <a:srgbClr val="F73080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9"/>
          <p:cNvSpPr txBox="1"/>
          <p:nvPr/>
        </p:nvSpPr>
        <p:spPr>
          <a:xfrm>
            <a:off x="2896100" y="3907375"/>
            <a:ext cx="13662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US" sz="2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VAGINA</a:t>
            </a:r>
            <a:endParaRPr b="1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9"/>
          <p:cNvSpPr txBox="1"/>
          <p:nvPr/>
        </p:nvSpPr>
        <p:spPr>
          <a:xfrm>
            <a:off x="150920" y="6096000"/>
            <a:ext cx="75904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 San Francisco Unified School District’s </a:t>
            </a:r>
            <a:r>
              <a:rPr b="0" i="1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Real. Be Ready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curriculum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Daniella Thorne</dc:creator>
</cp:coreProperties>
</file>