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2"/>
  </p:sldMasterIdLst>
  <p:notesMasterIdLst>
    <p:notesMasterId r:id="rId58"/>
  </p:notesMasterIdLst>
  <p:sldIdLst>
    <p:sldId id="256" r:id="rId3"/>
    <p:sldId id="257" r:id="rId4"/>
    <p:sldId id="258" r:id="rId5"/>
    <p:sldId id="259" r:id="rId6"/>
    <p:sldId id="260" r:id="rId7"/>
    <p:sldId id="354"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2" roundtripDataSignature="AMtx7mh0q8A0oSlaIP2pUTXNZPk8VAe8m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ard, Sandra (CDC/DDID/NCHHSTP/DASH)" initials="L(" lastIdx="2" clrIdx="0">
    <p:extLst>
      <p:ext uri="{19B8F6BF-5375-455C-9EA6-DF929625EA0E}">
        <p15:presenceInfo xmlns:p15="http://schemas.microsoft.com/office/powerpoint/2012/main" userId="S::kbq7@cdc.gov::c8d5bb26-29eb-453c-9c37-4d4600be1f56" providerId="AD"/>
      </p:ext>
    </p:extLst>
  </p:cmAuthor>
  <p:cmAuthor id="2" name="Cavalier, Yolanda (CDC/DDID/NCHHSTP/DASH)" initials="C(" lastIdx="2" clrIdx="1">
    <p:extLst>
      <p:ext uri="{19B8F6BF-5375-455C-9EA6-DF929625EA0E}">
        <p15:presenceInfo xmlns:p15="http://schemas.microsoft.com/office/powerpoint/2012/main" userId="S::yac7@cdc.gov::365bff47-db36-4d40-8ba4-afde08bd97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12839E-0006-4884-8F9B-DE307C31BD29}">
  <a:tblStyle styleId="{4712839E-0006-4884-8F9B-DE307C31BD2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7EF"/>
          </a:solidFill>
        </a:fill>
      </a:tcStyle>
    </a:wholeTbl>
    <a:band1H>
      <a:tcTxStyle/>
      <a:tcStyle>
        <a:tcBdr/>
        <a:fill>
          <a:solidFill>
            <a:srgbClr val="D3CDDD"/>
          </a:solidFill>
        </a:fill>
      </a:tcStyle>
    </a:band1H>
    <a:band2H>
      <a:tcTxStyle/>
      <a:tcStyle>
        <a:tcBdr/>
      </a:tcStyle>
    </a:band2H>
    <a:band1V>
      <a:tcTxStyle/>
      <a:tcStyle>
        <a:tcBdr/>
        <a:fill>
          <a:solidFill>
            <a:srgbClr val="D3CDDD"/>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1880"/>
  </p:normalViewPr>
  <p:slideViewPr>
    <p:cSldViewPr snapToGrid="0">
      <p:cViewPr varScale="1">
        <p:scale>
          <a:sx n="78" d="100"/>
          <a:sy n="78" d="100"/>
        </p:scale>
        <p:origin x="18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74"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8" Type="http://schemas.openxmlformats.org/officeDocument/2006/relationships/hyperlink" Target="https://powertodecide.org/" TargetMode="External"/><Relationship Id="rId3" Type="http://schemas.openxmlformats.org/officeDocument/2006/relationships/hyperlink" Target="http://www.cdc.gov/reproductivehealth/unintendedpregnancy/usmec.htm" TargetMode="External"/><Relationship Id="rId7" Type="http://schemas.openxmlformats.org/officeDocument/2006/relationships/hyperlink" Target="http://bedsider.org/"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www.choiceproject.wustl.edu/" TargetMode="External"/><Relationship Id="rId5" Type="http://schemas.openxmlformats.org/officeDocument/2006/relationships/hyperlink" Target="http://store.managingcontraception.com/contraceptive-technology-20th-edition/" TargetMode="External"/><Relationship Id="rId4" Type="http://schemas.openxmlformats.org/officeDocument/2006/relationships/hyperlink" Target="http://www.managingcontraception.com/" TargetMode="External"/><Relationship Id="rId9" Type="http://schemas.openxmlformats.org/officeDocument/2006/relationships/hyperlink" Target="http://www.reproductiveaccess.org/key-areas/contraception"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2020</a:t>
            </a:r>
            <a:endParaRPr/>
          </a:p>
        </p:txBody>
      </p:sp>
      <p:sp>
        <p:nvSpPr>
          <p:cNvPr id="172" name="Google Shape;17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Calibri"/>
              <a:buChar char="•"/>
            </a:pPr>
            <a:r>
              <a:rPr lang="en-US"/>
              <a:t>Communication and flexibility are a vital part of adolescent care. Examination requirements and guidelines can be flexible, and providers should undertake the most appropriate steps to maximize the adolescent's health.</a:t>
            </a:r>
            <a:endParaRPr/>
          </a:p>
          <a:p>
            <a:pPr marL="0" lvl="0" indent="0" algn="l" rtl="0">
              <a:spcBef>
                <a:spcPts val="0"/>
              </a:spcBef>
              <a:spcAft>
                <a:spcPts val="0"/>
              </a:spcAft>
              <a:buClr>
                <a:schemeClr val="dk1"/>
              </a:buClr>
              <a:buSzPts val="1200"/>
              <a:buFont typeface="Calibri"/>
              <a:buNone/>
            </a:pPr>
            <a:endParaRPr/>
          </a:p>
          <a:p>
            <a:pPr marL="0" lvl="0" indent="-76200" algn="l" rtl="0">
              <a:spcBef>
                <a:spcPts val="0"/>
              </a:spcBef>
              <a:spcAft>
                <a:spcPts val="0"/>
              </a:spcAft>
              <a:buClr>
                <a:schemeClr val="dk1"/>
              </a:buClr>
              <a:buSzPts val="1200"/>
              <a:buFont typeface="Calibri"/>
              <a:buChar char="•"/>
            </a:pPr>
            <a:r>
              <a:rPr lang="en-US"/>
              <a:t> Is the clinic accessible? Financially affordable?</a:t>
            </a:r>
            <a:endParaRPr/>
          </a:p>
          <a:p>
            <a:pPr marL="0" lvl="0" indent="-76200" algn="l" rtl="0">
              <a:spcBef>
                <a:spcPts val="0"/>
              </a:spcBef>
              <a:spcAft>
                <a:spcPts val="0"/>
              </a:spcAft>
              <a:buClr>
                <a:schemeClr val="dk1"/>
              </a:buClr>
              <a:buSzPts val="1200"/>
              <a:buFont typeface="Calibri"/>
              <a:buChar char="•"/>
            </a:pPr>
            <a:r>
              <a:rPr lang="en-US"/>
              <a:t> Are there adolescent focused materials on display such as magazines, posters, etc.?</a:t>
            </a:r>
            <a:endParaRPr/>
          </a:p>
          <a:p>
            <a:pPr marL="0" lvl="0" indent="-76200" algn="l" rtl="0">
              <a:spcBef>
                <a:spcPts val="0"/>
              </a:spcBef>
              <a:spcAft>
                <a:spcPts val="0"/>
              </a:spcAft>
              <a:buClr>
                <a:schemeClr val="dk1"/>
              </a:buClr>
              <a:buSzPts val="1200"/>
              <a:buFont typeface="Calibri"/>
              <a:buChar char="•"/>
            </a:pPr>
            <a:r>
              <a:rPr lang="en-US"/>
              <a:t> Does the clinic offer flexible scheduling?</a:t>
            </a:r>
            <a:endParaRPr/>
          </a:p>
          <a:p>
            <a:pPr marL="0" lvl="0" indent="-76200" algn="l" rtl="0">
              <a:spcBef>
                <a:spcPts val="0"/>
              </a:spcBef>
              <a:spcAft>
                <a:spcPts val="0"/>
              </a:spcAft>
              <a:buClr>
                <a:schemeClr val="dk1"/>
              </a:buClr>
              <a:buSzPts val="1200"/>
              <a:buFont typeface="Calibri"/>
              <a:buChar char="•"/>
            </a:pPr>
            <a:r>
              <a:rPr lang="en-US"/>
              <a:t> Has the staff been trained to be sensitive to adolescents’ needs?</a:t>
            </a:r>
            <a:endParaRPr/>
          </a:p>
          <a:p>
            <a:pPr marL="0" lvl="0" indent="-76200" algn="l" rtl="0">
              <a:spcBef>
                <a:spcPts val="0"/>
              </a:spcBef>
              <a:spcAft>
                <a:spcPts val="0"/>
              </a:spcAft>
              <a:buClr>
                <a:schemeClr val="dk1"/>
              </a:buClr>
              <a:buSzPts val="1200"/>
              <a:buFont typeface="Calibri"/>
              <a:buChar char="•"/>
            </a:pPr>
            <a:r>
              <a:rPr lang="en-US"/>
              <a:t> Does the clinic offer comprehensive services?</a:t>
            </a:r>
            <a:endParaRPr/>
          </a:p>
          <a:p>
            <a:pPr marL="0" lvl="0" indent="-76200" algn="l" rtl="0">
              <a:spcBef>
                <a:spcPts val="0"/>
              </a:spcBef>
              <a:spcAft>
                <a:spcPts val="0"/>
              </a:spcAft>
              <a:buClr>
                <a:schemeClr val="dk1"/>
              </a:buClr>
              <a:buSzPts val="1200"/>
              <a:buFont typeface="Calibri"/>
              <a:buChar char="•"/>
            </a:pPr>
            <a:r>
              <a:rPr lang="en-US"/>
              <a:t> Is a minor’s right to confidential health care respected, and has the staff been trained to ensure confidentiality?</a:t>
            </a:r>
            <a:endParaRPr/>
          </a:p>
          <a:p>
            <a:pPr marL="0" lvl="0" indent="-76200" algn="l" rtl="0">
              <a:spcBef>
                <a:spcPts val="0"/>
              </a:spcBef>
              <a:spcAft>
                <a:spcPts val="0"/>
              </a:spcAft>
              <a:buClr>
                <a:schemeClr val="dk1"/>
              </a:buClr>
              <a:buSzPts val="1200"/>
              <a:buFont typeface="Calibri"/>
              <a:buChar char="•"/>
            </a:pPr>
            <a:r>
              <a:rPr lang="en-US"/>
              <a:t> Does the clinic have a method of helping youth transition into the adult medical care system?</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Elements of adolescent-friendly health services derived from multiple sources, including the CDC, American Academy of Pediatrics, and the World Health Association</a:t>
            </a:r>
            <a:endParaRPr/>
          </a:p>
        </p:txBody>
      </p:sp>
      <p:sp>
        <p:nvSpPr>
          <p:cNvPr id="235" name="Google Shape;23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https://advocatesforyouth.org/resources/health-information/bp-youth-friendly-services/</a:t>
            </a:r>
            <a:endParaRPr/>
          </a:p>
        </p:txBody>
      </p:sp>
      <p:sp>
        <p:nvSpPr>
          <p:cNvPr id="243" name="Google Shape;24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Source: Adolescent Friendly Health Services: An Agenda for Change. The World Health Organization, 2004. Available at: http://www.who.int/reproductivehealth/publications/cah_docs/cah_02_14.pdf</a:t>
            </a:r>
            <a:endParaRPr/>
          </a:p>
          <a:p>
            <a:pPr marL="0" lvl="0" indent="0" algn="l" rtl="0">
              <a:spcBef>
                <a:spcPts val="0"/>
              </a:spcBef>
              <a:spcAft>
                <a:spcPts val="0"/>
              </a:spcAft>
              <a:buNone/>
            </a:pPr>
            <a:endParaRPr/>
          </a:p>
        </p:txBody>
      </p:sp>
      <p:sp>
        <p:nvSpPr>
          <p:cNvPr id="251" name="Google Shape;25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Source: https://www.ashasexualhealth.org/sexual-health/</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Healthy sexuality is expressing the sexual aspect of yourself while minimizing risk to physical and mental health and emphasizes appropriate adult sexual health and well being.</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r>
              <a:rPr lang="en-US" sz="1200"/>
              <a:t>Remember that sexuality is multifaceted and not limited to sexual behaviors or risks. It involves many aspects of an individual:</a:t>
            </a:r>
            <a:endParaRPr/>
          </a:p>
          <a:p>
            <a:pPr marL="0" lvl="0" indent="-76200" algn="l" rtl="0">
              <a:spcBef>
                <a:spcPts val="0"/>
              </a:spcBef>
              <a:spcAft>
                <a:spcPts val="0"/>
              </a:spcAft>
              <a:buClr>
                <a:schemeClr val="dk1"/>
              </a:buClr>
              <a:buSzPts val="1200"/>
              <a:buFont typeface="Calibri"/>
              <a:buChar char="•"/>
            </a:pPr>
            <a:r>
              <a:rPr lang="en-US" sz="1200"/>
              <a:t> Sexual Orientation</a:t>
            </a:r>
            <a:endParaRPr/>
          </a:p>
          <a:p>
            <a:pPr marL="0" lvl="0" indent="-76200" algn="l" rtl="0">
              <a:spcBef>
                <a:spcPts val="0"/>
              </a:spcBef>
              <a:spcAft>
                <a:spcPts val="0"/>
              </a:spcAft>
              <a:buClr>
                <a:schemeClr val="dk1"/>
              </a:buClr>
              <a:buSzPts val="1200"/>
              <a:buFont typeface="Calibri"/>
              <a:buChar char="•"/>
            </a:pPr>
            <a:r>
              <a:rPr lang="en-US" sz="1200"/>
              <a:t> Gender Identity</a:t>
            </a:r>
            <a:endParaRPr/>
          </a:p>
          <a:p>
            <a:pPr marL="0" lvl="0" indent="-76200" algn="l" rtl="0">
              <a:spcBef>
                <a:spcPts val="0"/>
              </a:spcBef>
              <a:spcAft>
                <a:spcPts val="0"/>
              </a:spcAft>
              <a:buClr>
                <a:schemeClr val="dk1"/>
              </a:buClr>
              <a:buSzPts val="1200"/>
              <a:buFont typeface="Calibri"/>
              <a:buChar char="•"/>
            </a:pPr>
            <a:r>
              <a:rPr lang="en-US" sz="1200"/>
              <a:t> Biological Sex</a:t>
            </a:r>
            <a:endParaRPr/>
          </a:p>
          <a:p>
            <a:pPr marL="0" lvl="0" indent="-76200" algn="l" rtl="0">
              <a:spcBef>
                <a:spcPts val="0"/>
              </a:spcBef>
              <a:spcAft>
                <a:spcPts val="0"/>
              </a:spcAft>
              <a:buClr>
                <a:schemeClr val="dk1"/>
              </a:buClr>
              <a:buSzPts val="1200"/>
              <a:buFont typeface="Calibri"/>
              <a:buChar char="•"/>
            </a:pPr>
            <a:r>
              <a:rPr lang="en-US" sz="1200"/>
              <a:t> Sexual Attraction</a:t>
            </a:r>
            <a:endParaRPr/>
          </a:p>
          <a:p>
            <a:pPr marL="0" lvl="0" indent="-76200" algn="l" rtl="0">
              <a:spcBef>
                <a:spcPts val="0"/>
              </a:spcBef>
              <a:spcAft>
                <a:spcPts val="0"/>
              </a:spcAft>
              <a:buClr>
                <a:schemeClr val="dk1"/>
              </a:buClr>
              <a:buSzPts val="1200"/>
              <a:buFont typeface="Calibri"/>
              <a:buChar char="•"/>
            </a:pPr>
            <a:r>
              <a:rPr lang="en-US" sz="1200"/>
              <a:t> Sexual Behavior</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59" name="Google Shape;25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https://www.youtube.com/watch?v=11mcSEQW6EI&amp;feature=emb_title</a:t>
            </a:r>
            <a:endParaRPr/>
          </a:p>
        </p:txBody>
      </p:sp>
      <p:sp>
        <p:nvSpPr>
          <p:cNvPr id="268" name="Google Shape;26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Clinically Essential-Several studies support the rationale for confidentiality in adolescent medicine and demonstrate that confidentiality is clinically essential in adolescents’ decisions to seek care, disclosure of behaviors, and if they will seek follow-up for care. </a:t>
            </a:r>
            <a:br>
              <a:rPr lang="en-US" sz="1200" b="0" i="0" u="none" strike="noStrike" dirty="0">
                <a:solidFill>
                  <a:schemeClr val="dk1"/>
                </a:solidFill>
                <a:latin typeface="Calibri"/>
                <a:ea typeface="Calibri"/>
                <a:cs typeface="Calibri"/>
                <a:sym typeface="Calibri"/>
              </a:rPr>
            </a:b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Developmentally Expected- Adolescents demonstrate an increasing need for autonomy. The stage of adolescent development is characterized as a transition from the dependence of childhood to the independence of adulthood. This process does not occur overnight. Additionally, adolescents have been shown to have increasing intellectual capacity to give informed consent. Many studies have demonstrated that by age 14 most adolescents possess adult decision-making capacity. Thus they want to have the opportunity to take responsibility for their own health.</a:t>
            </a:r>
            <a:br>
              <a:rPr lang="en-US" sz="1200" b="0" i="0" u="none" strike="noStrike" dirty="0">
                <a:solidFill>
                  <a:schemeClr val="dk1"/>
                </a:solidFill>
                <a:latin typeface="Calibri"/>
                <a:ea typeface="Calibri"/>
                <a:cs typeface="Calibri"/>
                <a:sym typeface="Calibri"/>
              </a:rPr>
            </a:b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Supported by Experts-Organizations such as The American College of Obstetricians and Gynecologists, the Society for Adolescent Health and Medicine, the American Medical Association, the American Public Health Association, and the American Academy of Pediatrics have reached consensus that adolescent health care should be confidential but encourage young people to discuss and include their parent’s when addressing their health.</a:t>
            </a:r>
            <a:endParaRPr dirty="0"/>
          </a:p>
          <a:p>
            <a:pPr marL="0" lvl="0" indent="0" algn="l" rtl="0">
              <a:spcBef>
                <a:spcPts val="0"/>
              </a:spcBef>
              <a:spcAft>
                <a:spcPts val="0"/>
              </a:spcAft>
              <a:buNone/>
            </a:pPr>
            <a:br>
              <a:rPr lang="en-US" dirty="0"/>
            </a:br>
            <a:endParaRPr dirty="0"/>
          </a:p>
          <a:p>
            <a:pPr marL="0" lvl="0" indent="0" algn="l" rtl="0">
              <a:spcBef>
                <a:spcPts val="0"/>
              </a:spcBef>
              <a:spcAft>
                <a:spcPts val="0"/>
              </a:spcAft>
              <a:buNone/>
            </a:pPr>
            <a:r>
              <a:rPr lang="en-US" dirty="0"/>
              <a:t>Society for Adolescent Health and Medicine policy: https://</a:t>
            </a:r>
            <a:r>
              <a:rPr lang="en-US" dirty="0" err="1"/>
              <a:t>www.jahonline.org</a:t>
            </a:r>
            <a:r>
              <a:rPr lang="en-US" dirty="0"/>
              <a:t>/article/S1054-139X%2804%2900086-2/</a:t>
            </a:r>
            <a:r>
              <a:rPr lang="en-US" dirty="0" err="1"/>
              <a:t>fulltext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Policy statement from American Academy of Pediatrics:  https://</a:t>
            </a:r>
            <a:r>
              <a:rPr lang="en-US" dirty="0" err="1"/>
              <a:t>pediatrics.aappublications.org</a:t>
            </a:r>
            <a:r>
              <a:rPr lang="en-US" dirty="0"/>
              <a:t>/content/138/2/e20161347</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Policy statement from American College of Obstetricians and Gynecologists:  https://</a:t>
            </a:r>
            <a:r>
              <a:rPr lang="en-US" dirty="0" err="1"/>
              <a:t>www.acog.org</a:t>
            </a:r>
            <a:r>
              <a:rPr lang="en-US" dirty="0"/>
              <a:t>/-/media/project/</a:t>
            </a:r>
            <a:r>
              <a:rPr lang="en-US" dirty="0" err="1"/>
              <a:t>acog</a:t>
            </a:r>
            <a:r>
              <a:rPr lang="en-US" dirty="0"/>
              <a:t>/</a:t>
            </a:r>
            <a:r>
              <a:rPr lang="en-US" dirty="0" err="1"/>
              <a:t>acogorg</a:t>
            </a:r>
            <a:r>
              <a:rPr lang="en-US" dirty="0"/>
              <a:t>/clinical/files/committee-opinion/articles/2020/04/confidentiality-in-adolescent-health-</a:t>
            </a:r>
            <a:r>
              <a:rPr lang="en-US" dirty="0" err="1"/>
              <a:t>care.pdf</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Society for Adolescent Health and Medicine policy: https://</a:t>
            </a:r>
            <a:r>
              <a:rPr lang="en-US" dirty="0" err="1"/>
              <a:t>www.jahonline.org</a:t>
            </a:r>
            <a:r>
              <a:rPr lang="en-US" dirty="0"/>
              <a:t>/article/S1054-139X%2804%2900086-2/</a:t>
            </a:r>
            <a:r>
              <a:rPr lang="en-US" dirty="0" err="1"/>
              <a:t>fulltext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Policy statement from American Academy of Pediatrics:  https://</a:t>
            </a:r>
            <a:r>
              <a:rPr lang="en-US" dirty="0" err="1"/>
              <a:t>pediatrics.aappublications.org</a:t>
            </a:r>
            <a:r>
              <a:rPr lang="en-US" dirty="0"/>
              <a:t>/content/138/2/e20161347</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Policy statement from American College of Obstetricians and Gynecologists:  https://</a:t>
            </a:r>
            <a:r>
              <a:rPr lang="en-US" dirty="0" err="1"/>
              <a:t>www.acog.org</a:t>
            </a:r>
            <a:r>
              <a:rPr lang="en-US" dirty="0"/>
              <a:t>/-/media/project/</a:t>
            </a:r>
            <a:r>
              <a:rPr lang="en-US" dirty="0" err="1"/>
              <a:t>acog</a:t>
            </a:r>
            <a:r>
              <a:rPr lang="en-US" dirty="0"/>
              <a:t>/</a:t>
            </a:r>
            <a:r>
              <a:rPr lang="en-US" dirty="0" err="1"/>
              <a:t>acogorg</a:t>
            </a:r>
            <a:r>
              <a:rPr lang="en-US" dirty="0"/>
              <a:t>/clinical/files/committee-opinion/articles/2020/04/confidentiality-in-adolescent-health-</a:t>
            </a:r>
            <a:r>
              <a:rPr lang="en-US" dirty="0" err="1"/>
              <a:t>care.pdf</a:t>
            </a:r>
            <a:endParaRPr dirty="0"/>
          </a:p>
          <a:p>
            <a:pPr marL="0" lvl="0" indent="0" algn="l" rtl="0">
              <a:spcBef>
                <a:spcPts val="0"/>
              </a:spcBef>
              <a:spcAft>
                <a:spcPts val="0"/>
              </a:spcAft>
              <a:buNone/>
            </a:pPr>
            <a:endParaRPr dirty="0"/>
          </a:p>
        </p:txBody>
      </p:sp>
      <p:sp>
        <p:nvSpPr>
          <p:cNvPr id="276" name="Google Shape;27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ANSWER: 7.4% of all persons ages 15-25, but </a:t>
            </a:r>
            <a:r>
              <a:rPr lang="en-US" b="1"/>
              <a:t>17.9% </a:t>
            </a:r>
            <a:r>
              <a:rPr lang="en-US" b="0"/>
              <a:t>of adolescents 15-17</a:t>
            </a:r>
            <a:endParaRPr/>
          </a:p>
          <a:p>
            <a:pPr marL="0" lvl="0" indent="0" algn="l" rtl="0">
              <a:spcBef>
                <a:spcPts val="0"/>
              </a:spcBef>
              <a:spcAft>
                <a:spcPts val="0"/>
              </a:spcAft>
              <a:buNone/>
            </a:pPr>
            <a:r>
              <a:rPr lang="en-US" b="0"/>
              <a:t>From the National Survey of Family Growth 2013-2015</a:t>
            </a:r>
            <a:endParaRPr/>
          </a:p>
          <a:p>
            <a:pPr marL="0" lvl="0" indent="0" algn="l" rtl="0">
              <a:spcBef>
                <a:spcPts val="0"/>
              </a:spcBef>
              <a:spcAft>
                <a:spcPts val="0"/>
              </a:spcAft>
              <a:buNone/>
            </a:pPr>
            <a:endParaRPr b="0"/>
          </a:p>
          <a:p>
            <a:pPr marL="0" lvl="0" indent="0" algn="l" rtl="0">
              <a:spcBef>
                <a:spcPts val="0"/>
              </a:spcBef>
              <a:spcAft>
                <a:spcPts val="0"/>
              </a:spcAft>
              <a:buNone/>
            </a:pPr>
            <a:r>
              <a:rPr lang="en-US"/>
              <a:t>A 2002 study of girls younger than 18 years old attending family planning clinics found that 47% would no longer attend if their parents had to be notified that they were seeking prescription birth control pills or devices, and another 10% would delay or discontinue STI testing or treatment. Only 1% said they would stop having intercourse. (2)</a:t>
            </a:r>
            <a:endParaRPr b="0"/>
          </a:p>
          <a:p>
            <a:pPr marL="0" lvl="0" indent="0" algn="l" rtl="0">
              <a:spcBef>
                <a:spcPts val="0"/>
              </a:spcBef>
              <a:spcAft>
                <a:spcPts val="0"/>
              </a:spcAft>
              <a:buNone/>
            </a:pPr>
            <a:endParaRPr b="0"/>
          </a:p>
          <a:p>
            <a:pPr marL="0" lvl="0" indent="0" algn="l" rtl="0">
              <a:spcBef>
                <a:spcPts val="0"/>
              </a:spcBef>
              <a:spcAft>
                <a:spcPts val="0"/>
              </a:spcAft>
              <a:buNone/>
            </a:pPr>
            <a:r>
              <a:rPr lang="en-US" b="0"/>
              <a:t>Source: </a:t>
            </a:r>
            <a:endParaRPr/>
          </a:p>
          <a:p>
            <a:pPr marL="228600" lvl="0" indent="-228600" algn="l" rtl="0">
              <a:spcBef>
                <a:spcPts val="0"/>
              </a:spcBef>
              <a:spcAft>
                <a:spcPts val="0"/>
              </a:spcAft>
              <a:buClr>
                <a:schemeClr val="dk1"/>
              </a:buClr>
              <a:buSzPts val="1200"/>
              <a:buFont typeface="Calibri"/>
              <a:buAutoNum type="arabicParenR"/>
            </a:pPr>
            <a:r>
              <a:rPr lang="en-US" sz="1200" b="0" i="0">
                <a:solidFill>
                  <a:schemeClr val="dk1"/>
                </a:solidFill>
                <a:latin typeface="Calibri"/>
                <a:ea typeface="Calibri"/>
                <a:cs typeface="Calibri"/>
                <a:sym typeface="Calibri"/>
              </a:rPr>
              <a:t>Copen CE, Dittus PJ, Leichliter JS. Confidentiality concerns and sexual and reproductive health care among adolescents and young adults aged 15–25. NCHS data brief, no 266. Hyattsville, MD: National Center for Health Statistics. 2016.</a:t>
            </a:r>
            <a:endParaRPr/>
          </a:p>
          <a:p>
            <a:pPr marL="228600" marR="0" lvl="0" indent="-228600" algn="l" rtl="0">
              <a:lnSpc>
                <a:spcPct val="100000"/>
              </a:lnSpc>
              <a:spcBef>
                <a:spcPts val="0"/>
              </a:spcBef>
              <a:spcAft>
                <a:spcPts val="0"/>
              </a:spcAft>
              <a:buClr>
                <a:schemeClr val="dk1"/>
              </a:buClr>
              <a:buSzPts val="1200"/>
              <a:buFont typeface="Calibri"/>
              <a:buAutoNum type="arabicParenR"/>
            </a:pPr>
            <a:r>
              <a:rPr lang="en-US"/>
              <a:t>Reddy DM, Fleming R, Swain C. Effect of mandatory parental notification on adolescent girls’ use of sexual health care services. </a:t>
            </a:r>
            <a:r>
              <a:rPr lang="en-US" i="1"/>
              <a:t>JAMA</a:t>
            </a:r>
            <a:r>
              <a:rPr lang="en-US"/>
              <a:t> 2002;288:710–4.</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83" name="Google Shape;28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Policy developed by the University of Rochester Medical Center Department of Pediatrics, Rochester, NY.</a:t>
            </a:r>
            <a:endParaRPr/>
          </a:p>
        </p:txBody>
      </p:sp>
      <p:sp>
        <p:nvSpPr>
          <p:cNvPr id="291" name="Google Shape;29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Important to consider parent’s perspective, parents are experiencing their own adjustment to their child’s adolescence. Providers have an opportunity to educate parents about the need for confidentiality in the provider-patient encounter.</a:t>
            </a:r>
            <a:endParaRPr/>
          </a:p>
          <a:p>
            <a:pPr marL="0" lvl="0" indent="0" algn="l" rtl="0">
              <a:spcBef>
                <a:spcPts val="0"/>
              </a:spcBef>
              <a:spcAft>
                <a:spcPts val="0"/>
              </a:spcAft>
              <a:buNone/>
            </a:pPr>
            <a:endParaRPr/>
          </a:p>
        </p:txBody>
      </p:sp>
      <p:sp>
        <p:nvSpPr>
          <p:cNvPr id="298" name="Google Shape;2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b9fbee2508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b9fbee2508_0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Advocates for Youth partners with youth leaders, adult allies, and youth-serving organizations to advocate for policies and champion programs that recognize young people’s rights to: honest sexual health information; accessible, confidential and affordable sexual health services; and the resources and opportunities necessary to create sexual health equity for </a:t>
            </a:r>
            <a:r>
              <a:rPr lang="en-US" i="1"/>
              <a:t>all</a:t>
            </a:r>
            <a:r>
              <a:rPr lang="en-US"/>
              <a:t> youth.</a:t>
            </a:r>
            <a:endParaRPr/>
          </a:p>
          <a:p>
            <a:pPr marL="0" lvl="0" indent="0" algn="l" rtl="0">
              <a:lnSpc>
                <a:spcPct val="115000"/>
              </a:lnSpc>
              <a:spcBef>
                <a:spcPts val="0"/>
              </a:spcBef>
              <a:spcAft>
                <a:spcPts val="0"/>
              </a:spcAft>
              <a:buNone/>
            </a:pPr>
            <a:r>
              <a:rPr lang="en-US"/>
              <a:t>Our values are reflected in the 3Rs:</a:t>
            </a:r>
            <a:endParaRPr/>
          </a:p>
          <a:p>
            <a:pPr marL="0" lvl="0" indent="0" algn="l" rtl="0">
              <a:lnSpc>
                <a:spcPct val="115000"/>
              </a:lnSpc>
              <a:spcBef>
                <a:spcPts val="0"/>
              </a:spcBef>
              <a:spcAft>
                <a:spcPts val="0"/>
              </a:spcAft>
              <a:buNone/>
            </a:pPr>
            <a:r>
              <a:rPr lang="en-US">
                <a:latin typeface="Arial"/>
                <a:ea typeface="Arial"/>
                <a:cs typeface="Arial"/>
                <a:sym typeface="Arial"/>
              </a:rPr>
              <a:t>•</a:t>
            </a:r>
            <a:r>
              <a:rPr lang="en-US"/>
              <a:t>Youth have the inalienable right to honest sexual health information.</a:t>
            </a:r>
            <a:endParaRPr/>
          </a:p>
          <a:p>
            <a:pPr marL="0" lvl="0" indent="0" algn="l" rtl="0">
              <a:lnSpc>
                <a:spcPct val="115000"/>
              </a:lnSpc>
              <a:spcBef>
                <a:spcPts val="0"/>
              </a:spcBef>
              <a:spcAft>
                <a:spcPts val="0"/>
              </a:spcAft>
              <a:buNone/>
            </a:pPr>
            <a:r>
              <a:rPr lang="en-US">
                <a:latin typeface="Arial"/>
                <a:ea typeface="Arial"/>
                <a:cs typeface="Arial"/>
                <a:sym typeface="Arial"/>
              </a:rPr>
              <a:t>•</a:t>
            </a:r>
            <a:r>
              <a:rPr lang="en-US"/>
              <a:t>Youth deserve respect.</a:t>
            </a:r>
            <a:endParaRPr/>
          </a:p>
          <a:p>
            <a:pPr marL="0" lvl="0" indent="0" algn="l" rtl="0">
              <a:lnSpc>
                <a:spcPct val="115000"/>
              </a:lnSpc>
              <a:spcBef>
                <a:spcPts val="0"/>
              </a:spcBef>
              <a:spcAft>
                <a:spcPts val="0"/>
              </a:spcAft>
              <a:buNone/>
            </a:pPr>
            <a:r>
              <a:rPr lang="en-US">
                <a:latin typeface="Arial"/>
                <a:ea typeface="Arial"/>
                <a:cs typeface="Arial"/>
                <a:sym typeface="Arial"/>
              </a:rPr>
              <a:t>•</a:t>
            </a:r>
            <a:r>
              <a:rPr lang="en-US"/>
              <a:t>Society has the responsibility to provide young people with tools need to safeguard their sexual health and lead the lives they desire.</a:t>
            </a:r>
            <a:endParaRPr/>
          </a:p>
          <a:p>
            <a:pPr marL="0" lvl="0" indent="0" algn="l" rtl="0">
              <a:spcBef>
                <a:spcPts val="0"/>
              </a:spcBef>
              <a:spcAft>
                <a:spcPts val="0"/>
              </a:spcAft>
              <a:buNone/>
            </a:pPr>
            <a:endParaRPr/>
          </a:p>
        </p:txBody>
      </p:sp>
      <p:sp>
        <p:nvSpPr>
          <p:cNvPr id="180" name="Google Shape;180;gb9fbee2508_0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200" b="1" i="0">
                <a:solidFill>
                  <a:schemeClr val="dk1"/>
                </a:solidFill>
                <a:latin typeface="Calibri"/>
                <a:ea typeface="Calibri"/>
                <a:cs typeface="Calibri"/>
                <a:sym typeface="Calibri"/>
              </a:rPr>
              <a:t>Consent:</a:t>
            </a:r>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Teens receive clear information about informed consent—their right to complete and understandable information about their care and medical procedures, and to give permission to receive medical care related to contraceptive and reproductive health.</a:t>
            </a:r>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Teens receive clear information that confidential contraceptive and reproductive health services are available without the need for parent or caregiver consent, consistent with state laws and regulations.</a:t>
            </a:r>
            <a:endParaRPr/>
          </a:p>
          <a:p>
            <a:pPr marL="171450" lvl="0" indent="-95250" algn="l" rtl="0">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0" i="0">
                <a:solidFill>
                  <a:schemeClr val="dk1"/>
                </a:solidFill>
                <a:latin typeface="Calibri"/>
                <a:ea typeface="Calibri"/>
                <a:cs typeface="Calibri"/>
                <a:sym typeface="Calibri"/>
              </a:rPr>
              <a:t>Sources: </a:t>
            </a:r>
            <a:endParaRPr/>
          </a:p>
          <a:p>
            <a:pPr marL="0" marR="0" lvl="0" indent="0" algn="l" rtl="0">
              <a:lnSpc>
                <a:spcPct val="100000"/>
              </a:lnSpc>
              <a:spcBef>
                <a:spcPts val="0"/>
              </a:spcBef>
              <a:spcAft>
                <a:spcPts val="0"/>
              </a:spcAft>
              <a:buClr>
                <a:schemeClr val="dk1"/>
              </a:buClr>
              <a:buSzPts val="1200"/>
              <a:buFont typeface="Arial"/>
              <a:buNone/>
            </a:pPr>
            <a:r>
              <a:rPr lang="en-US" sz="1200" b="0" i="0">
                <a:solidFill>
                  <a:schemeClr val="dk1"/>
                </a:solidFill>
                <a:latin typeface="Calibri"/>
                <a:ea typeface="Calibri"/>
                <a:cs typeface="Calibri"/>
                <a:sym typeface="Calibri"/>
              </a:rPr>
              <a:t>Teen-Friendly Reproductive Health Visit. Centers for Disease Control and Prevention. Page last reviewed: December 6, 2018. https://www.cdc.gov/teenpregnancy/health-care-providers/teen-friendly-health-visit.htm</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0" i="0">
                <a:solidFill>
                  <a:schemeClr val="dk1"/>
                </a:solidFill>
                <a:latin typeface="Calibri"/>
                <a:ea typeface="Calibri"/>
                <a:cs typeface="Calibri"/>
                <a:sym typeface="Calibri"/>
              </a:rPr>
              <a:t>Fact Sheet: Adolescent Sexual and Reproductive Health in the United States. Guttmacher Institute, September 2019. https://www.guttmacher.org/fact-sheet/american-teens-sexual-and-reproductive-health</a:t>
            </a:r>
            <a:endParaRPr/>
          </a:p>
          <a:p>
            <a:pPr marL="0" lvl="0" indent="0" algn="l" rtl="0">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06" name="Google Shape;30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 </a:t>
            </a:r>
            <a:endParaRPr/>
          </a:p>
          <a:p>
            <a:pPr marL="0" lvl="0" indent="0" algn="l" rtl="0">
              <a:spcBef>
                <a:spcPts val="0"/>
              </a:spcBef>
              <a:spcAft>
                <a:spcPts val="0"/>
              </a:spcAft>
              <a:buNone/>
            </a:pPr>
            <a:r>
              <a:rPr lang="en-US"/>
              <a:t>A Guide to Taking A Sexual History. Centers for Disease Control and Prevention. Available at https://www.cdc.gov/std/treatment/sexualhistory.pdf.</a:t>
            </a:r>
            <a:endParaRPr/>
          </a:p>
          <a:p>
            <a:pPr marL="0" lvl="0" indent="0" algn="l" rtl="0">
              <a:spcBef>
                <a:spcPts val="0"/>
              </a:spcBef>
              <a:spcAft>
                <a:spcPts val="0"/>
              </a:spcAft>
              <a:buNone/>
            </a:pPr>
            <a:endParaRPr/>
          </a:p>
        </p:txBody>
      </p:sp>
      <p:sp>
        <p:nvSpPr>
          <p:cNvPr id="314" name="Google Shape;31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Elements uniformly present in templates for sexual and reproductive history taking include questions and discussions on: sexual orientation, sexual activity; number of partners;  frequency of intercourse; type of sex practices; sexual abuse experience; STI history and risk assessment; contraceptive behaviors, and pregnancy history and risk assessment. Added elements in some history taking and counseling templates include discussions on substance use as a sexual and reproductive health risk.</a:t>
            </a:r>
            <a:r>
              <a:rPr lang="en-US"/>
              <a:t> </a:t>
            </a:r>
            <a:endParaRPr/>
          </a:p>
          <a:p>
            <a:pPr marL="0" lvl="0" indent="0" algn="l" rtl="0">
              <a:spcBef>
                <a:spcPts val="0"/>
              </a:spcBef>
              <a:spcAft>
                <a:spcPts val="0"/>
              </a:spcAft>
              <a:buNone/>
            </a:pPr>
            <a:endParaRPr/>
          </a:p>
        </p:txBody>
      </p:sp>
      <p:sp>
        <p:nvSpPr>
          <p:cNvPr id="321" name="Google Shape;32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a:t>
            </a:r>
            <a:endParaRPr/>
          </a:p>
          <a:p>
            <a:pPr marL="0" lvl="0" indent="0" algn="l" rtl="0">
              <a:spcBef>
                <a:spcPts val="0"/>
              </a:spcBef>
              <a:spcAft>
                <a:spcPts val="0"/>
              </a:spcAft>
              <a:buNone/>
            </a:pPr>
            <a:r>
              <a:rPr lang="en-US"/>
              <a:t>Clinical Tools Section 1.7: Taking A Sexual History, PrEP Education for Youth-Serving Primary Care Providers Toolkit. March 2016. Sexuality Information and Education Council of the United States. https://siecus.org/wp-content/uploads/2018/07/1.7-Taking-A-Sexual-History.pdf</a:t>
            </a:r>
            <a:endParaRPr/>
          </a:p>
          <a:p>
            <a:pPr marL="0" lvl="0" indent="0" algn="l" rtl="0">
              <a:spcBef>
                <a:spcPts val="0"/>
              </a:spcBef>
              <a:spcAft>
                <a:spcPts val="0"/>
              </a:spcAft>
              <a:buNone/>
            </a:pPr>
            <a:endParaRPr/>
          </a:p>
        </p:txBody>
      </p:sp>
      <p:sp>
        <p:nvSpPr>
          <p:cNvPr id="328" name="Google Shape;32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b="1"/>
              <a:t>Gender identity </a:t>
            </a:r>
            <a:r>
              <a:rPr lang="en-US"/>
              <a:t>is a person’s internal sense of gender: man/male, woman/female, both, neither, or another gender. </a:t>
            </a:r>
            <a:endParaRPr/>
          </a:p>
          <a:p>
            <a:pPr marL="171450" lvl="0" indent="-171450" algn="l" rtl="0">
              <a:spcBef>
                <a:spcPts val="0"/>
              </a:spcBef>
              <a:spcAft>
                <a:spcPts val="0"/>
              </a:spcAft>
              <a:buClr>
                <a:schemeClr val="dk1"/>
              </a:buClr>
              <a:buSzPts val="1200"/>
              <a:buFont typeface="Arial"/>
              <a:buChar char="•"/>
            </a:pPr>
            <a:r>
              <a:rPr lang="en-US" b="1"/>
              <a:t>Gender expression </a:t>
            </a:r>
            <a:r>
              <a:rPr lang="en-US"/>
              <a:t>is the ways in which a person acts, presents themselves, and communicates. Gender expression may or may not correspond to assigned gender at birth or gender identity. </a:t>
            </a:r>
            <a:endParaRPr/>
          </a:p>
          <a:p>
            <a:pPr marL="171450" lvl="0" indent="-171450" algn="l" rtl="0">
              <a:spcBef>
                <a:spcPts val="0"/>
              </a:spcBef>
              <a:spcAft>
                <a:spcPts val="0"/>
              </a:spcAft>
              <a:buClr>
                <a:schemeClr val="dk1"/>
              </a:buClr>
              <a:buSzPts val="1200"/>
              <a:buFont typeface="Arial"/>
              <a:buChar char="•"/>
            </a:pPr>
            <a:r>
              <a:rPr lang="en-US" b="1"/>
              <a:t>Sexuality</a:t>
            </a:r>
            <a:r>
              <a:rPr lang="en-US"/>
              <a:t> encompasses sexual orientation (how a person characterizes their emotional and sexual attraction to others, e.g., heterosexual, lesbian, gay, bisexual), sexual attraction (who one loves and/or is attracted to) and sexual behaviors. </a:t>
            </a:r>
            <a:endParaRPr/>
          </a:p>
          <a:p>
            <a:pPr marL="171450" lvl="0" indent="-171450" algn="l" rtl="0">
              <a:spcBef>
                <a:spcPts val="0"/>
              </a:spcBef>
              <a:spcAft>
                <a:spcPts val="0"/>
              </a:spcAft>
              <a:buClr>
                <a:schemeClr val="dk1"/>
              </a:buClr>
              <a:buSzPts val="1200"/>
              <a:buFont typeface="Arial"/>
              <a:buChar char="•"/>
            </a:pPr>
            <a:r>
              <a:rPr lang="en-US"/>
              <a:t>Note that youth who may be questioning their sexual orientation and/or gender identity may have changing responses to questions in this area over time. </a:t>
            </a:r>
            <a:endParaRPr/>
          </a:p>
          <a:p>
            <a:pPr marL="171450" lvl="0" indent="-171450" algn="l" rtl="0">
              <a:spcBef>
                <a:spcPts val="0"/>
              </a:spcBef>
              <a:spcAft>
                <a:spcPts val="0"/>
              </a:spcAft>
              <a:buClr>
                <a:schemeClr val="dk1"/>
              </a:buClr>
              <a:buSzPts val="1200"/>
              <a:buFont typeface="Arial"/>
              <a:buChar char="•"/>
            </a:pPr>
            <a:r>
              <a:rPr lang="en-US"/>
              <a:t>See Glossary of LGBT Terms for Health Care Teams (National LGBT Health Education Center) for more information: https://www.lgbtqiahealtheducation.org/wp-content/uploads/LGBT-Glossary_March2016.pdf</a:t>
            </a:r>
            <a:endParaRPr/>
          </a:p>
          <a:p>
            <a:pPr marL="171450" lvl="0" indent="-171450" algn="l" rtl="0">
              <a:spcBef>
                <a:spcPts val="0"/>
              </a:spcBef>
              <a:spcAft>
                <a:spcPts val="0"/>
              </a:spcAft>
              <a:buClr>
                <a:schemeClr val="dk1"/>
              </a:buClr>
              <a:buSzPts val="1200"/>
              <a:buFont typeface="Arial"/>
              <a:buChar char="•"/>
            </a:pPr>
            <a:r>
              <a:rPr lang="en-US"/>
              <a:t>Ask your patients which pronouns they prefer. Some may prefer the pronouns you and they, rather than he and she. Some sexual minority youth prefer non-traditional pronouns to describe themselves such as yo, ze, zhe, hir, they. </a:t>
            </a:r>
            <a:endParaRPr/>
          </a:p>
          <a:p>
            <a:pPr marL="171450" lvl="0" indent="-171450" algn="l" rtl="0">
              <a:spcBef>
                <a:spcPts val="0"/>
              </a:spcBef>
              <a:spcAft>
                <a:spcPts val="0"/>
              </a:spcAft>
              <a:buClr>
                <a:schemeClr val="dk1"/>
              </a:buClr>
              <a:buSzPts val="1200"/>
              <a:buFont typeface="Arial"/>
              <a:buChar char="•"/>
            </a:pPr>
            <a:r>
              <a:rPr lang="en-US"/>
              <a:t>Instead of asking “What do you and your girlfriend do together?” ask “Tell me about your partner.” Or, “What do the two of you do together?”</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a:t>Source:</a:t>
            </a:r>
            <a:endParaRPr/>
          </a:p>
          <a:p>
            <a:pPr marL="0" lvl="0" indent="0" algn="l" rtl="0">
              <a:spcBef>
                <a:spcPts val="0"/>
              </a:spcBef>
              <a:spcAft>
                <a:spcPts val="0"/>
              </a:spcAft>
              <a:buNone/>
            </a:pPr>
            <a:r>
              <a:rPr lang="en-US"/>
              <a:t>Clinical Tools Section 1.7: Taking A Sexual History, PrEP Education for Youth-Serving Primary Care Providers Toolkit. March 2016. Sexuality Information and Education Council of the United States. https://siecus.org/wp-content/uploads/2018/07/1.7-Taking-A-Sexual-History.pdf</a:t>
            </a:r>
            <a:endParaRPr/>
          </a:p>
          <a:p>
            <a:pPr marL="0" lvl="0" indent="0" algn="l" rtl="0">
              <a:spcBef>
                <a:spcPts val="0"/>
              </a:spcBef>
              <a:spcAft>
                <a:spcPts val="0"/>
              </a:spcAft>
              <a:buNone/>
            </a:pPr>
            <a:endParaRPr/>
          </a:p>
        </p:txBody>
      </p:sp>
      <p:sp>
        <p:nvSpPr>
          <p:cNvPr id="336" name="Google Shape;33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a:t>
            </a:r>
            <a:endParaRPr/>
          </a:p>
          <a:p>
            <a:pPr marL="0" lvl="0" indent="0" algn="l" rtl="0">
              <a:spcBef>
                <a:spcPts val="0"/>
              </a:spcBef>
              <a:spcAft>
                <a:spcPts val="0"/>
              </a:spcAft>
              <a:buNone/>
            </a:pPr>
            <a:r>
              <a:rPr lang="en-US"/>
              <a:t>Clinical Tools Section 1.7: Taking A Sexual History, PrEP Education for Youth-Serving Primary Care Providers Toolkit. March 2016. Sexuality Information and Education Council of the United States. https://siecus.org/wp-content/uploads/2018/07/1.7-Taking-A-Sexual-History.pdf</a:t>
            </a:r>
            <a:endParaRPr/>
          </a:p>
          <a:p>
            <a:pPr marL="0" lvl="0" indent="0" algn="l" rtl="0">
              <a:spcBef>
                <a:spcPts val="0"/>
              </a:spcBef>
              <a:spcAft>
                <a:spcPts val="0"/>
              </a:spcAft>
              <a:buNone/>
            </a:pPr>
            <a:endParaRPr/>
          </a:p>
        </p:txBody>
      </p:sp>
      <p:sp>
        <p:nvSpPr>
          <p:cNvPr id="344" name="Google Shape;34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Every visit is an opportunity to collect or update sexual history information.</a:t>
            </a:r>
            <a:endParaRPr/>
          </a:p>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At every visit, each teen patient should have time alone with a provider to discuss or ask questions about contraceptive and reproductive health concerns, regardless of whether the visit is urgent or preventive.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Source: </a:t>
            </a:r>
            <a:r>
              <a:rPr lang="en-US" sz="1200" b="0" i="0">
                <a:solidFill>
                  <a:schemeClr val="dk1"/>
                </a:solidFill>
                <a:latin typeface="Calibri"/>
                <a:ea typeface="Calibri"/>
                <a:cs typeface="Calibri"/>
                <a:sym typeface="Calibri"/>
              </a:rPr>
              <a:t>Teen-Friendly Reproductive Health Visit. Centers for Disease Control and Prevention. Page last reviewed: December 6, 2018. https://www.cdc.gov/teenpregnancy/health-care-providers/teen-friendly-health-visit.htm</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52" name="Google Shape;35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Every visit is an opportunity to collect or update sexual history information.</a:t>
            </a:r>
            <a:endParaRPr/>
          </a:p>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At every visit, each teen patient should have time alone with a provider to discuss or ask questions about contraceptive and reproductive health concerns, regardless of whether the visit is urgent or preventive.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Source: </a:t>
            </a:r>
            <a:r>
              <a:rPr lang="en-US" sz="1200" b="0" i="0">
                <a:solidFill>
                  <a:schemeClr val="dk1"/>
                </a:solidFill>
                <a:latin typeface="Calibri"/>
                <a:ea typeface="Calibri"/>
                <a:cs typeface="Calibri"/>
                <a:sym typeface="Calibri"/>
              </a:rPr>
              <a:t>Teen-Friendly Reproductive Health Visit. Centers for Disease Control and Prevention. Page last reviewed: December 6, 2018. https://www.cdc.gov/teenpregnancy/health-care-providers/teen-friendly-health-visit.htm</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60" name="Google Shape;36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Elements uniformly present in templates for sexual and reproductive history taking include questions and discussions on: sexual orientation, sexual activity; number of partners;  frequency of intercourse; type of sex practices; sexual abuse experience; STI history and risk assessment; contraceptive behaviors, and pregnancy history and risk assessment. Added elements in some history taking and counseling templates include discussions on substance use as a sexual and reproductive health risk.</a:t>
            </a:r>
            <a:r>
              <a:rPr lang="en-US"/>
              <a:t> </a:t>
            </a:r>
            <a:endParaRPr/>
          </a:p>
          <a:p>
            <a:pPr marL="0" lvl="0" indent="0" algn="l" rtl="0">
              <a:spcBef>
                <a:spcPts val="0"/>
              </a:spcBef>
              <a:spcAft>
                <a:spcPts val="0"/>
              </a:spcAft>
              <a:buNone/>
            </a:pPr>
            <a:endParaRPr/>
          </a:p>
        </p:txBody>
      </p:sp>
      <p:sp>
        <p:nvSpPr>
          <p:cNvPr id="368" name="Google Shape;36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Alternate ways to ask some of these questions include:</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Do you think of yourself as male, female, neither, or both?</a:t>
            </a:r>
            <a:endParaRPr/>
          </a:p>
          <a:p>
            <a:pPr marL="171450" lvl="0" indent="-171450" algn="l" rtl="0">
              <a:spcBef>
                <a:spcPts val="0"/>
              </a:spcBef>
              <a:spcAft>
                <a:spcPts val="0"/>
              </a:spcAft>
              <a:buClr>
                <a:schemeClr val="dk1"/>
              </a:buClr>
              <a:buSzPts val="1200"/>
              <a:buFont typeface="Arial"/>
              <a:buChar char="•"/>
            </a:pPr>
            <a:r>
              <a:rPr lang="en-US"/>
              <a:t>How do you feel about your gender?  Does it cause you any stress?</a:t>
            </a:r>
            <a:endParaRPr/>
          </a:p>
          <a:p>
            <a:pPr marL="171450" lvl="0" indent="-171450" algn="l" rtl="0">
              <a:spcBef>
                <a:spcPts val="0"/>
              </a:spcBef>
              <a:spcAft>
                <a:spcPts val="0"/>
              </a:spcAft>
              <a:buClr>
                <a:schemeClr val="dk1"/>
              </a:buClr>
              <a:buSzPts val="1200"/>
              <a:buFont typeface="Arial"/>
              <a:buChar char="•"/>
            </a:pPr>
            <a:r>
              <a:rPr lang="en-US"/>
              <a:t>Are you romantically interested in men, women, or both?</a:t>
            </a:r>
            <a:endParaRPr/>
          </a:p>
          <a:p>
            <a:pPr marL="171450" lvl="0" indent="-171450" algn="l" rtl="0">
              <a:spcBef>
                <a:spcPts val="0"/>
              </a:spcBef>
              <a:spcAft>
                <a:spcPts val="0"/>
              </a:spcAft>
              <a:buClr>
                <a:schemeClr val="dk1"/>
              </a:buClr>
              <a:buSzPts val="1200"/>
              <a:buFont typeface="Arial"/>
              <a:buChar char="•"/>
            </a:pPr>
            <a:r>
              <a:rPr lang="en-US"/>
              <a:t>For younger teens: when you imagine yourself in a relationship in the future is it with a man, a woman, or both?</a:t>
            </a:r>
            <a:endParaRPr/>
          </a:p>
          <a:p>
            <a:pPr marL="0" lvl="0" indent="0" algn="l" rtl="0">
              <a:spcBef>
                <a:spcPts val="0"/>
              </a:spcBef>
              <a:spcAft>
                <a:spcPts val="0"/>
              </a:spcAft>
              <a:buNone/>
            </a:pPr>
            <a:endParaRPr/>
          </a:p>
        </p:txBody>
      </p:sp>
      <p:sp>
        <p:nvSpPr>
          <p:cNvPr id="375" name="Google Shape;37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Alternate ways to ask some of these questions include:</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Do you think of yourself as male, female, neither, or both?</a:t>
            </a:r>
            <a:endParaRPr/>
          </a:p>
          <a:p>
            <a:pPr marL="171450" lvl="0" indent="-171450" algn="l" rtl="0">
              <a:spcBef>
                <a:spcPts val="0"/>
              </a:spcBef>
              <a:spcAft>
                <a:spcPts val="0"/>
              </a:spcAft>
              <a:buClr>
                <a:schemeClr val="dk1"/>
              </a:buClr>
              <a:buSzPts val="1200"/>
              <a:buFont typeface="Arial"/>
              <a:buChar char="•"/>
            </a:pPr>
            <a:r>
              <a:rPr lang="en-US"/>
              <a:t>How do you feel about your gender?  Does it cause you any stress?</a:t>
            </a:r>
            <a:endParaRPr/>
          </a:p>
          <a:p>
            <a:pPr marL="171450" lvl="0" indent="-171450" algn="l" rtl="0">
              <a:spcBef>
                <a:spcPts val="0"/>
              </a:spcBef>
              <a:spcAft>
                <a:spcPts val="0"/>
              </a:spcAft>
              <a:buClr>
                <a:schemeClr val="dk1"/>
              </a:buClr>
              <a:buSzPts val="1200"/>
              <a:buFont typeface="Arial"/>
              <a:buChar char="•"/>
            </a:pPr>
            <a:r>
              <a:rPr lang="en-US"/>
              <a:t>Are you romantically interested in men, women, or both?</a:t>
            </a:r>
            <a:endParaRPr/>
          </a:p>
          <a:p>
            <a:pPr marL="171450" lvl="0" indent="-171450" algn="l" rtl="0">
              <a:spcBef>
                <a:spcPts val="0"/>
              </a:spcBef>
              <a:spcAft>
                <a:spcPts val="0"/>
              </a:spcAft>
              <a:buClr>
                <a:schemeClr val="dk1"/>
              </a:buClr>
              <a:buSzPts val="1200"/>
              <a:buFont typeface="Arial"/>
              <a:buChar char="•"/>
            </a:pPr>
            <a:r>
              <a:rPr lang="en-US"/>
              <a:t>For younger teens: when you imagine yourself in a relationship in the future is it with a man, a woman, or both?</a:t>
            </a:r>
            <a:endParaRPr/>
          </a:p>
          <a:p>
            <a:pPr marL="0" lvl="0" indent="0" algn="l" rtl="0">
              <a:spcBef>
                <a:spcPts val="0"/>
              </a:spcBef>
              <a:spcAft>
                <a:spcPts val="0"/>
              </a:spcAft>
              <a:buNone/>
            </a:pPr>
            <a:endParaRPr/>
          </a:p>
        </p:txBody>
      </p:sp>
      <p:sp>
        <p:nvSpPr>
          <p:cNvPr id="382" name="Google Shape;38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Healthy relationships have open and honest communication. No relationship is conflict free, but the key to a healthy relationship is knowing how to resolve those conflicts. </a:t>
            </a:r>
            <a:endParaRPr/>
          </a:p>
          <a:p>
            <a:pPr marL="628650" lvl="1" indent="-171450" algn="l" rtl="0">
              <a:spcBef>
                <a:spcPts val="0"/>
              </a:spcBef>
              <a:spcAft>
                <a:spcPts val="0"/>
              </a:spcAft>
              <a:buClr>
                <a:schemeClr val="dk1"/>
              </a:buClr>
              <a:buSzPts val="1200"/>
              <a:buFont typeface="Arial"/>
              <a:buChar char="•"/>
            </a:pPr>
            <a:r>
              <a:rPr lang="en-US">
                <a:latin typeface="Calibri"/>
                <a:ea typeface="Calibri"/>
                <a:cs typeface="Calibri"/>
                <a:sym typeface="Calibri"/>
              </a:rPr>
              <a:t>Belief in non-violent conflict resolution/anger control—how we express anger is what makes the difference between healthy and unhealthy relationships</a:t>
            </a:r>
            <a:endParaRPr/>
          </a:p>
          <a:p>
            <a:pPr marL="628650" lvl="1" indent="-171450" algn="l" rtl="0">
              <a:spcBef>
                <a:spcPts val="0"/>
              </a:spcBef>
              <a:spcAft>
                <a:spcPts val="0"/>
              </a:spcAft>
              <a:buClr>
                <a:schemeClr val="dk1"/>
              </a:buClr>
              <a:buSzPts val="1200"/>
              <a:buFont typeface="Arial"/>
              <a:buChar char="•"/>
            </a:pPr>
            <a:r>
              <a:rPr lang="en-US">
                <a:latin typeface="Calibri"/>
                <a:ea typeface="Calibri"/>
                <a:cs typeface="Calibri"/>
                <a:sym typeface="Calibri"/>
              </a:rPr>
              <a:t>Ability to negotiate and adjust to stress</a:t>
            </a:r>
            <a:endParaRPr/>
          </a:p>
          <a:p>
            <a:pPr marL="628650" lvl="1" indent="-171450" algn="l" rtl="0">
              <a:spcBef>
                <a:spcPts val="0"/>
              </a:spcBef>
              <a:spcAft>
                <a:spcPts val="0"/>
              </a:spcAft>
              <a:buClr>
                <a:schemeClr val="dk1"/>
              </a:buClr>
              <a:buSzPts val="1200"/>
              <a:buFont typeface="Arial"/>
              <a:buChar char="•"/>
            </a:pPr>
            <a:r>
              <a:rPr lang="en-US">
                <a:latin typeface="Calibri"/>
                <a:ea typeface="Calibri"/>
                <a:cs typeface="Calibri"/>
                <a:sym typeface="Calibri"/>
              </a:rPr>
              <a:t>Open and honest communication—each partner needs to say exactly what they mean without interruption</a:t>
            </a:r>
            <a:endParaRPr/>
          </a:p>
          <a:p>
            <a:pPr marL="628650" lvl="1" indent="-171450" algn="l" rtl="0">
              <a:spcBef>
                <a:spcPts val="0"/>
              </a:spcBef>
              <a:spcAft>
                <a:spcPts val="0"/>
              </a:spcAft>
              <a:buClr>
                <a:schemeClr val="dk1"/>
              </a:buClr>
              <a:buSzPts val="1200"/>
              <a:buFont typeface="Arial"/>
              <a:buChar char="•"/>
            </a:pPr>
            <a:r>
              <a:rPr lang="en-US">
                <a:latin typeface="Calibri"/>
                <a:ea typeface="Calibri"/>
                <a:cs typeface="Calibri"/>
                <a:sym typeface="Calibri"/>
              </a:rPr>
              <a:t>Partners work together to make decisions—about the relationship or their own interests</a:t>
            </a:r>
            <a:endParaRPr/>
          </a:p>
          <a:p>
            <a:pPr marL="628650" lvl="1" indent="-171450" algn="l" rtl="0">
              <a:spcBef>
                <a:spcPts val="0"/>
              </a:spcBef>
              <a:spcAft>
                <a:spcPts val="0"/>
              </a:spcAft>
              <a:buClr>
                <a:schemeClr val="dk1"/>
              </a:buClr>
              <a:buSzPts val="1200"/>
              <a:buFont typeface="Arial"/>
              <a:buChar char="•"/>
            </a:pPr>
            <a:r>
              <a:rPr lang="en-US">
                <a:latin typeface="Calibri"/>
                <a:ea typeface="Calibri"/>
                <a:cs typeface="Calibri"/>
                <a:sym typeface="Calibri"/>
              </a:rPr>
              <a:t>Belief in partner’s right to autonomy—individuals in a relationship need to be free to pursue their own interests, make their own decisions and take their own actions</a:t>
            </a:r>
            <a:endParaRPr/>
          </a:p>
          <a:p>
            <a:pPr marL="628650" lvl="1" indent="-171450" algn="l" rtl="0">
              <a:spcBef>
                <a:spcPts val="0"/>
              </a:spcBef>
              <a:spcAft>
                <a:spcPts val="0"/>
              </a:spcAft>
              <a:buClr>
                <a:schemeClr val="dk1"/>
              </a:buClr>
              <a:buSzPts val="1200"/>
              <a:buFont typeface="Arial"/>
              <a:buChar char="•"/>
            </a:pPr>
            <a:r>
              <a:rPr lang="en-US">
                <a:latin typeface="Calibri"/>
                <a:ea typeface="Calibri"/>
                <a:cs typeface="Calibri"/>
                <a:sym typeface="Calibri"/>
              </a:rPr>
              <a:t>Individuality—not choosing who you are or what you do to please your partner</a:t>
            </a:r>
            <a:endParaRPr/>
          </a:p>
          <a:p>
            <a:pPr marL="628650" lvl="1" indent="-171450" algn="l" rtl="0">
              <a:spcBef>
                <a:spcPts val="0"/>
              </a:spcBef>
              <a:spcAft>
                <a:spcPts val="0"/>
              </a:spcAft>
              <a:buClr>
                <a:schemeClr val="dk1"/>
              </a:buClr>
              <a:buSzPts val="1200"/>
              <a:buFont typeface="Arial"/>
              <a:buChar char="•"/>
            </a:pPr>
            <a:r>
              <a:rPr lang="en-US">
                <a:latin typeface="Calibri"/>
                <a:ea typeface="Calibri"/>
                <a:cs typeface="Calibri"/>
                <a:sym typeface="Calibri"/>
              </a:rPr>
              <a:t>Shared decision making</a:t>
            </a:r>
            <a:endParaRPr/>
          </a:p>
          <a:p>
            <a:pPr marL="628650" lvl="1" indent="-171450" algn="l" rtl="0">
              <a:spcBef>
                <a:spcPts val="0"/>
              </a:spcBef>
              <a:spcAft>
                <a:spcPts val="0"/>
              </a:spcAft>
              <a:buClr>
                <a:schemeClr val="dk1"/>
              </a:buClr>
              <a:buSzPts val="1200"/>
              <a:buFont typeface="Arial"/>
              <a:buChar char="•"/>
            </a:pPr>
            <a:r>
              <a:rPr lang="en-US">
                <a:latin typeface="Calibri"/>
                <a:ea typeface="Calibri"/>
                <a:cs typeface="Calibri"/>
                <a:sym typeface="Calibri"/>
              </a:rPr>
              <a:t>Trust—partners are able to rely on one another</a:t>
            </a:r>
            <a:endParaRPr/>
          </a:p>
          <a:p>
            <a:pPr marL="628650" lvl="1" indent="-171450" algn="l" rtl="0">
              <a:spcBef>
                <a:spcPts val="0"/>
              </a:spcBef>
              <a:spcAft>
                <a:spcPts val="0"/>
              </a:spcAft>
              <a:buClr>
                <a:schemeClr val="dk1"/>
              </a:buClr>
              <a:buSzPts val="1200"/>
              <a:buFont typeface="Arial"/>
              <a:buChar char="•"/>
            </a:pPr>
            <a:r>
              <a:rPr lang="en-US">
                <a:latin typeface="Calibri"/>
                <a:ea typeface="Calibri"/>
                <a:cs typeface="Calibri"/>
                <a:sym typeface="Calibri"/>
              </a:rPr>
              <a:t>Mutual Respect—each person values the other and understands personal boundaries</a:t>
            </a:r>
            <a:endParaRPr/>
          </a:p>
          <a:p>
            <a:pPr marL="628650" lvl="1" indent="-171450" algn="l" rtl="0">
              <a:spcBef>
                <a:spcPts val="0"/>
              </a:spcBef>
              <a:spcAft>
                <a:spcPts val="0"/>
              </a:spcAft>
              <a:buClr>
                <a:schemeClr val="dk1"/>
              </a:buClr>
              <a:buSzPts val="1200"/>
              <a:buFont typeface="Arial"/>
              <a:buChar char="•"/>
            </a:pPr>
            <a:r>
              <a:rPr lang="en-US">
                <a:latin typeface="Calibri"/>
                <a:ea typeface="Calibri"/>
                <a:cs typeface="Calibri"/>
                <a:sym typeface="Calibri"/>
              </a:rPr>
              <a:t>Honesty—when someone says something, it’s actually what they mean</a:t>
            </a:r>
            <a:endParaRPr/>
          </a:p>
          <a:p>
            <a:pPr marL="628650" lvl="1" indent="-171450" algn="l" rtl="0">
              <a:spcBef>
                <a:spcPts val="0"/>
              </a:spcBef>
              <a:spcAft>
                <a:spcPts val="0"/>
              </a:spcAft>
              <a:buClr>
                <a:schemeClr val="dk1"/>
              </a:buClr>
              <a:buSzPts val="1200"/>
              <a:buFont typeface="Arial"/>
              <a:buChar char="•"/>
            </a:pPr>
            <a:r>
              <a:rPr lang="en-US">
                <a:latin typeface="Calibri"/>
                <a:ea typeface="Calibri"/>
                <a:cs typeface="Calibri"/>
                <a:sym typeface="Calibri"/>
              </a:rPr>
              <a:t>Compromise</a:t>
            </a:r>
            <a:endParaRPr/>
          </a:p>
          <a:p>
            <a:pPr marL="628650" lvl="1" indent="-171450" algn="l" rtl="0">
              <a:spcBef>
                <a:spcPts val="0"/>
              </a:spcBef>
              <a:spcAft>
                <a:spcPts val="0"/>
              </a:spcAft>
              <a:buClr>
                <a:schemeClr val="dk1"/>
              </a:buClr>
              <a:buSzPts val="1200"/>
              <a:buFont typeface="Arial"/>
              <a:buChar char="•"/>
            </a:pPr>
            <a:r>
              <a:rPr lang="en-US">
                <a:latin typeface="Calibri"/>
                <a:ea typeface="Calibri"/>
                <a:cs typeface="Calibri"/>
                <a:sym typeface="Calibri"/>
              </a:rPr>
              <a:t>Fighting fair—when disagreeing, partners stick to the subject of the argument without insulting</a:t>
            </a:r>
            <a:endParaRPr/>
          </a:p>
          <a:p>
            <a:pPr marL="628650" lvl="1" indent="-171450" algn="l" rtl="0">
              <a:spcBef>
                <a:spcPts val="0"/>
              </a:spcBef>
              <a:spcAft>
                <a:spcPts val="0"/>
              </a:spcAft>
              <a:buClr>
                <a:schemeClr val="dk1"/>
              </a:buClr>
              <a:buSzPts val="1200"/>
              <a:buFont typeface="Arial"/>
              <a:buChar char="•"/>
            </a:pPr>
            <a:r>
              <a:rPr lang="en-US">
                <a:latin typeface="Calibri"/>
                <a:ea typeface="Calibri"/>
                <a:cs typeface="Calibri"/>
                <a:sym typeface="Calibri"/>
              </a:rPr>
              <a:t>Empathy—taking time to figure out a partner’s feelings</a:t>
            </a:r>
            <a:endParaRPr/>
          </a:p>
          <a:p>
            <a:pPr marL="0" lvl="0" indent="0" algn="l" rtl="0">
              <a:spcBef>
                <a:spcPts val="0"/>
              </a:spcBef>
              <a:spcAft>
                <a:spcPts val="0"/>
              </a:spcAft>
              <a:buNone/>
            </a:pPr>
            <a:endParaRPr/>
          </a:p>
          <a:p>
            <a:pPr marL="0" lvl="0" indent="0" algn="l" rtl="0">
              <a:spcBef>
                <a:spcPts val="0"/>
              </a:spcBef>
              <a:spcAft>
                <a:spcPts val="0"/>
              </a:spcAft>
              <a:buNone/>
            </a:pPr>
            <a:r>
              <a:rPr lang="en-US"/>
              <a:t>Sources:</a:t>
            </a:r>
            <a:endParaRPr/>
          </a:p>
          <a:p>
            <a:pPr marL="0" lvl="0" indent="0" algn="l" rtl="0">
              <a:spcBef>
                <a:spcPts val="0"/>
              </a:spcBef>
              <a:spcAft>
                <a:spcPts val="0"/>
              </a:spcAft>
              <a:buNone/>
            </a:pPr>
            <a:r>
              <a:rPr lang="en-US">
                <a:latin typeface="Calibri"/>
                <a:ea typeface="Calibri"/>
                <a:cs typeface="Calibri"/>
                <a:sym typeface="Calibri"/>
              </a:rPr>
              <a:t>Catallozzi et al. (2011). Understanding control in adolescent and young adult relationships. </a:t>
            </a:r>
            <a:r>
              <a:rPr lang="en-US" i="1">
                <a:latin typeface="Calibri"/>
                <a:ea typeface="Calibri"/>
                <a:cs typeface="Calibri"/>
                <a:sym typeface="Calibri"/>
              </a:rPr>
              <a:t>Arch Pediatr Adolesc Med, 165</a:t>
            </a:r>
            <a:r>
              <a:rPr lang="en-US">
                <a:latin typeface="Calibri"/>
                <a:ea typeface="Calibri"/>
                <a:cs typeface="Calibri"/>
                <a:sym typeface="Calibri"/>
              </a:rPr>
              <a:t> (4), 313–319.</a:t>
            </a:r>
            <a:endParaRPr/>
          </a:p>
          <a:p>
            <a:pPr marL="0" lvl="0" indent="0" algn="l" rtl="0">
              <a:spcBef>
                <a:spcPts val="0"/>
              </a:spcBef>
              <a:spcAft>
                <a:spcPts val="0"/>
              </a:spcAft>
              <a:buNone/>
            </a:pPr>
            <a:r>
              <a:rPr lang="en-US">
                <a:latin typeface="Calibri"/>
                <a:ea typeface="Calibri"/>
                <a:cs typeface="Calibri"/>
                <a:sym typeface="Calibri"/>
              </a:rPr>
              <a:t>Glass et al. (2011) Adolescent dating violence: prevalence, risk factors, health outcomes, and implications for clinical practice. </a:t>
            </a:r>
            <a:r>
              <a:rPr lang="en-US" i="1">
                <a:latin typeface="Calibri"/>
                <a:ea typeface="Calibri"/>
                <a:cs typeface="Calibri"/>
                <a:sym typeface="Calibri"/>
              </a:rPr>
              <a:t>Curr Opin Pediatr, 23</a:t>
            </a:r>
            <a:r>
              <a:rPr lang="en-US">
                <a:latin typeface="Calibri"/>
                <a:ea typeface="Calibri"/>
                <a:cs typeface="Calibri"/>
                <a:sym typeface="Calibri"/>
              </a:rPr>
              <a:t>(4): 379–83.</a:t>
            </a:r>
            <a:endParaRPr/>
          </a:p>
          <a:p>
            <a:pPr marL="0" lvl="0" indent="0" algn="l" rtl="0">
              <a:spcBef>
                <a:spcPts val="0"/>
              </a:spcBef>
              <a:spcAft>
                <a:spcPts val="0"/>
              </a:spcAft>
              <a:buNone/>
            </a:pPr>
            <a:r>
              <a:rPr lang="en-US">
                <a:latin typeface="Calibri"/>
                <a:ea typeface="Calibri"/>
                <a:cs typeface="Calibri"/>
                <a:sym typeface="Calibri"/>
              </a:rPr>
              <a:t>Adapted from, “Hanging out or Hooking Up: Clinical Guidelines on responding to Adolescent Relationship Abuse” by Elizabeth Miller, MD, PhD and Rebecca Levenson, MA. </a:t>
            </a:r>
            <a:endParaRPr/>
          </a:p>
          <a:p>
            <a:pPr marL="0" lvl="0" indent="0" algn="l" rtl="0">
              <a:spcBef>
                <a:spcPts val="0"/>
              </a:spcBef>
              <a:spcAft>
                <a:spcPts val="0"/>
              </a:spcAft>
              <a:buNone/>
            </a:pPr>
            <a:endParaRPr/>
          </a:p>
        </p:txBody>
      </p:sp>
      <p:sp>
        <p:nvSpPr>
          <p:cNvPr id="396" name="Google Shape;39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Sources:</a:t>
            </a:r>
            <a:endParaRPr/>
          </a:p>
          <a:p>
            <a:pPr marL="0" lvl="0" indent="0" algn="l" rtl="0">
              <a:spcBef>
                <a:spcPts val="0"/>
              </a:spcBef>
              <a:spcAft>
                <a:spcPts val="0"/>
              </a:spcAft>
              <a:buNone/>
            </a:pPr>
            <a:r>
              <a:rPr lang="en-US">
                <a:latin typeface="Calibri"/>
                <a:ea typeface="Calibri"/>
                <a:cs typeface="Calibri"/>
                <a:sym typeface="Calibri"/>
              </a:rPr>
              <a:t>Catallozzi et al. (2011). Understanding control in adolescent and young adult relationships. </a:t>
            </a:r>
            <a:r>
              <a:rPr lang="en-US" i="1">
                <a:latin typeface="Calibri"/>
                <a:ea typeface="Calibri"/>
                <a:cs typeface="Calibri"/>
                <a:sym typeface="Calibri"/>
              </a:rPr>
              <a:t>Arch Pediatr Adolesc Med, 165</a:t>
            </a:r>
            <a:r>
              <a:rPr lang="en-US">
                <a:latin typeface="Calibri"/>
                <a:ea typeface="Calibri"/>
                <a:cs typeface="Calibri"/>
                <a:sym typeface="Calibri"/>
              </a:rPr>
              <a:t> (4), 313–319.</a:t>
            </a:r>
            <a:endParaRPr/>
          </a:p>
          <a:p>
            <a:pPr marL="0" lvl="0" indent="0" algn="l" rtl="0">
              <a:spcBef>
                <a:spcPts val="0"/>
              </a:spcBef>
              <a:spcAft>
                <a:spcPts val="0"/>
              </a:spcAft>
              <a:buNone/>
            </a:pPr>
            <a:r>
              <a:rPr lang="en-US">
                <a:latin typeface="Calibri"/>
                <a:ea typeface="Calibri"/>
                <a:cs typeface="Calibri"/>
                <a:sym typeface="Calibri"/>
              </a:rPr>
              <a:t>Glass et al. (2011) Adolescent dating violence: prevalence, risk factors, health outcomes, and implications for clinical practice. </a:t>
            </a:r>
            <a:r>
              <a:rPr lang="en-US" i="1">
                <a:latin typeface="Calibri"/>
                <a:ea typeface="Calibri"/>
                <a:cs typeface="Calibri"/>
                <a:sym typeface="Calibri"/>
              </a:rPr>
              <a:t>Curr Opin Pediatr, 23</a:t>
            </a:r>
            <a:r>
              <a:rPr lang="en-US">
                <a:latin typeface="Calibri"/>
                <a:ea typeface="Calibri"/>
                <a:cs typeface="Calibri"/>
                <a:sym typeface="Calibri"/>
              </a:rPr>
              <a:t>(4): 379–83.</a:t>
            </a:r>
            <a:endParaRPr/>
          </a:p>
          <a:p>
            <a:pPr marL="0" lvl="0" indent="0" algn="l" rtl="0">
              <a:spcBef>
                <a:spcPts val="0"/>
              </a:spcBef>
              <a:spcAft>
                <a:spcPts val="0"/>
              </a:spcAft>
              <a:buNone/>
            </a:pPr>
            <a:endParaRPr/>
          </a:p>
        </p:txBody>
      </p:sp>
      <p:sp>
        <p:nvSpPr>
          <p:cNvPr id="404" name="Google Shape;40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Sources:</a:t>
            </a:r>
            <a:endParaRPr/>
          </a:p>
          <a:p>
            <a:pPr marL="0" lvl="0" indent="0" algn="l" rtl="0">
              <a:spcBef>
                <a:spcPts val="0"/>
              </a:spcBef>
              <a:spcAft>
                <a:spcPts val="0"/>
              </a:spcAft>
              <a:buNone/>
            </a:pPr>
            <a:r>
              <a:rPr lang="en-US">
                <a:latin typeface="Calibri"/>
                <a:ea typeface="Calibri"/>
                <a:cs typeface="Calibri"/>
                <a:sym typeface="Calibri"/>
              </a:rPr>
              <a:t>Catallozzi et al. (2011). Understanding control in adolescent and young adult relationships. </a:t>
            </a:r>
            <a:r>
              <a:rPr lang="en-US" i="1">
                <a:latin typeface="Calibri"/>
                <a:ea typeface="Calibri"/>
                <a:cs typeface="Calibri"/>
                <a:sym typeface="Calibri"/>
              </a:rPr>
              <a:t>Arch Pediatr Adolesc Med, 165</a:t>
            </a:r>
            <a:r>
              <a:rPr lang="en-US">
                <a:latin typeface="Calibri"/>
                <a:ea typeface="Calibri"/>
                <a:cs typeface="Calibri"/>
                <a:sym typeface="Calibri"/>
              </a:rPr>
              <a:t> (4), 313–319.</a:t>
            </a:r>
            <a:endParaRPr/>
          </a:p>
          <a:p>
            <a:pPr marL="0" lvl="0" indent="0" algn="l" rtl="0">
              <a:spcBef>
                <a:spcPts val="0"/>
              </a:spcBef>
              <a:spcAft>
                <a:spcPts val="0"/>
              </a:spcAft>
              <a:buNone/>
            </a:pPr>
            <a:r>
              <a:rPr lang="en-US">
                <a:latin typeface="Calibri"/>
                <a:ea typeface="Calibri"/>
                <a:cs typeface="Calibri"/>
                <a:sym typeface="Calibri"/>
              </a:rPr>
              <a:t>Glass et al. (2011) Adolescent dating violence: prevalence, risk factors, health outcomes, and implications for clinical practice. </a:t>
            </a:r>
            <a:r>
              <a:rPr lang="en-US" i="1">
                <a:latin typeface="Calibri"/>
                <a:ea typeface="Calibri"/>
                <a:cs typeface="Calibri"/>
                <a:sym typeface="Calibri"/>
              </a:rPr>
              <a:t>Curr Opin Pediatr, 23</a:t>
            </a:r>
            <a:r>
              <a:rPr lang="en-US">
                <a:latin typeface="Calibri"/>
                <a:ea typeface="Calibri"/>
                <a:cs typeface="Calibri"/>
                <a:sym typeface="Calibri"/>
              </a:rPr>
              <a:t>(4): 379–83.</a:t>
            </a:r>
            <a:endParaRPr/>
          </a:p>
          <a:p>
            <a:pPr marL="0" lvl="0" indent="0" algn="l" rtl="0">
              <a:spcBef>
                <a:spcPts val="0"/>
              </a:spcBef>
              <a:spcAft>
                <a:spcPts val="0"/>
              </a:spcAft>
              <a:buNone/>
            </a:pPr>
            <a:endParaRPr/>
          </a:p>
        </p:txBody>
      </p:sp>
      <p:sp>
        <p:nvSpPr>
          <p:cNvPr id="412" name="Google Shape;41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rPr>
              <a:t>Sources: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Glass et al. (2011) Adolescent dating violence: prevalence, risk factors, health outcomes, and implications for clinical practice. </a:t>
            </a:r>
            <a:r>
              <a:rPr lang="en-US" sz="1200" i="1">
                <a:solidFill>
                  <a:schemeClr val="dk1"/>
                </a:solidFill>
                <a:latin typeface="Calibri"/>
                <a:ea typeface="Calibri"/>
                <a:cs typeface="Calibri"/>
                <a:sym typeface="Calibri"/>
              </a:rPr>
              <a:t>Curr Opin Pediatr, 23</a:t>
            </a:r>
            <a:r>
              <a:rPr lang="en-US" sz="1200">
                <a:solidFill>
                  <a:schemeClr val="dk1"/>
                </a:solidFill>
                <a:latin typeface="Calibri"/>
                <a:ea typeface="Calibri"/>
                <a:cs typeface="Calibri"/>
                <a:sym typeface="Calibri"/>
              </a:rPr>
              <a:t>(4): 379–83.</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Centers for Disease Control and Prevention. Youth Risk Behavior Surveillance – United States, 2011. Surveillance Summaries, August 2, 2012. MMWR 2012;61(No. 4).</a:t>
            </a:r>
            <a:endParaRPr/>
          </a:p>
          <a:p>
            <a:pPr marL="0" lvl="0" indent="0" algn="l" rtl="0">
              <a:spcBef>
                <a:spcPts val="0"/>
              </a:spcBef>
              <a:spcAft>
                <a:spcPts val="0"/>
              </a:spcAft>
              <a:buNone/>
            </a:pPr>
            <a:endParaRPr/>
          </a:p>
        </p:txBody>
      </p:sp>
      <p:sp>
        <p:nvSpPr>
          <p:cNvPr id="419" name="Google Shape;41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Calibri"/>
              <a:buChar char="•"/>
            </a:pPr>
            <a:r>
              <a:rPr lang="en-US"/>
              <a:t>Adapted from the presentation "Interviewing the Adolescent: Tricks of the Trade" by Dr. Melanie A. Gold. </a:t>
            </a:r>
            <a:endParaRPr/>
          </a:p>
          <a:p>
            <a:pPr marL="0" lvl="0" indent="0" algn="l" rtl="0">
              <a:lnSpc>
                <a:spcPct val="120000"/>
              </a:lnSpc>
              <a:spcBef>
                <a:spcPts val="0"/>
              </a:spcBef>
              <a:spcAft>
                <a:spcPts val="0"/>
              </a:spcAft>
              <a:buClr>
                <a:srgbClr val="FF0066"/>
              </a:buClr>
              <a:buSzPts val="1200"/>
              <a:buFont typeface="Noto Sans Symbols"/>
              <a:buNone/>
            </a:pPr>
            <a:r>
              <a:rPr lang="en-US" b="1">
                <a:solidFill>
                  <a:srgbClr val="FF0066"/>
                </a:solidFill>
                <a:latin typeface="Poppins"/>
                <a:ea typeface="Poppins"/>
                <a:cs typeface="Poppins"/>
                <a:sym typeface="Poppins"/>
              </a:rPr>
              <a:t>Don’t</a:t>
            </a:r>
            <a:endParaRPr/>
          </a:p>
          <a:p>
            <a:pPr marL="0" lvl="0" indent="0" algn="l" rtl="0">
              <a:lnSpc>
                <a:spcPct val="120000"/>
              </a:lnSpc>
              <a:spcBef>
                <a:spcPts val="0"/>
              </a:spcBef>
              <a:spcAft>
                <a:spcPts val="0"/>
              </a:spcAft>
              <a:buNone/>
            </a:pPr>
            <a:r>
              <a:rPr lang="en-US">
                <a:latin typeface="Poppins"/>
                <a:ea typeface="Poppins"/>
                <a:cs typeface="Poppins"/>
                <a:sym typeface="Poppins"/>
              </a:rPr>
              <a:t>Ask “Are you sexually active?”</a:t>
            </a:r>
            <a:endParaRPr/>
          </a:p>
          <a:p>
            <a:pPr marL="0" lvl="0" indent="0" algn="l" rtl="0">
              <a:lnSpc>
                <a:spcPct val="120000"/>
              </a:lnSpc>
              <a:spcBef>
                <a:spcPts val="0"/>
              </a:spcBef>
              <a:spcAft>
                <a:spcPts val="0"/>
              </a:spcAft>
              <a:buNone/>
            </a:pPr>
            <a:r>
              <a:rPr lang="en-US">
                <a:latin typeface="Poppins"/>
                <a:ea typeface="Poppins"/>
                <a:cs typeface="Poppins"/>
                <a:sym typeface="Poppins"/>
              </a:rPr>
              <a:t>Use gendered-biased pronouns when referring to sexual partners</a:t>
            </a:r>
            <a:endParaRPr/>
          </a:p>
          <a:p>
            <a:pPr marL="0" lvl="0" indent="0" algn="l" rtl="0">
              <a:lnSpc>
                <a:spcPct val="120000"/>
              </a:lnSpc>
              <a:spcBef>
                <a:spcPts val="0"/>
              </a:spcBef>
              <a:spcAft>
                <a:spcPts val="0"/>
              </a:spcAft>
              <a:buNone/>
            </a:pPr>
            <a:r>
              <a:rPr lang="en-US">
                <a:latin typeface="Poppins"/>
                <a:ea typeface="Poppins"/>
                <a:cs typeface="Poppins"/>
                <a:sym typeface="Poppins"/>
              </a:rPr>
              <a:t>Use judgmental language</a:t>
            </a:r>
            <a:endParaRPr/>
          </a:p>
          <a:p>
            <a:pPr marL="0" lvl="0" indent="0" algn="l" rtl="0">
              <a:lnSpc>
                <a:spcPct val="120000"/>
              </a:lnSpc>
              <a:spcBef>
                <a:spcPts val="0"/>
              </a:spcBef>
              <a:spcAft>
                <a:spcPts val="0"/>
              </a:spcAft>
              <a:buNone/>
            </a:pPr>
            <a:r>
              <a:rPr lang="en-US">
                <a:latin typeface="Poppins"/>
                <a:ea typeface="Poppins"/>
                <a:cs typeface="Poppins"/>
                <a:sym typeface="Poppins"/>
              </a:rPr>
              <a:t>Use slang unless patient offers it first</a:t>
            </a:r>
            <a:endParaRPr/>
          </a:p>
          <a:p>
            <a:pPr marL="0" lvl="0" indent="0" algn="l" rtl="0">
              <a:spcBef>
                <a:spcPts val="0"/>
              </a:spcBef>
              <a:spcAft>
                <a:spcPts val="0"/>
              </a:spcAft>
              <a:buClr>
                <a:schemeClr val="dk1"/>
              </a:buClr>
              <a:buSzPts val="1200"/>
              <a:buFont typeface="Calibri"/>
              <a:buNone/>
            </a:pPr>
            <a:endParaRPr/>
          </a:p>
          <a:p>
            <a:pPr marL="0" lvl="0" indent="0" algn="l" rtl="0">
              <a:lnSpc>
                <a:spcPct val="120000"/>
              </a:lnSpc>
              <a:spcBef>
                <a:spcPts val="120"/>
              </a:spcBef>
              <a:spcAft>
                <a:spcPts val="0"/>
              </a:spcAft>
              <a:buClr>
                <a:srgbClr val="FF0066"/>
              </a:buClr>
              <a:buSzPts val="1200"/>
              <a:buFont typeface="Noto Sans Symbols"/>
              <a:buNone/>
            </a:pPr>
            <a:r>
              <a:rPr lang="en-US" b="1">
                <a:solidFill>
                  <a:srgbClr val="FF0066"/>
                </a:solidFill>
                <a:latin typeface="Poppins"/>
                <a:ea typeface="Poppins"/>
                <a:cs typeface="Poppins"/>
                <a:sym typeface="Poppins"/>
              </a:rPr>
              <a:t>Do</a:t>
            </a:r>
            <a:endParaRPr/>
          </a:p>
          <a:p>
            <a:pPr marL="0" lvl="0" indent="0" algn="l" rtl="0">
              <a:lnSpc>
                <a:spcPct val="120000"/>
              </a:lnSpc>
              <a:spcBef>
                <a:spcPts val="120"/>
              </a:spcBef>
              <a:spcAft>
                <a:spcPts val="0"/>
              </a:spcAft>
              <a:buNone/>
            </a:pPr>
            <a:r>
              <a:rPr lang="en-US">
                <a:latin typeface="Poppins"/>
                <a:ea typeface="Poppins"/>
                <a:cs typeface="Poppins"/>
                <a:sym typeface="Poppins"/>
              </a:rPr>
              <a:t>Assure confidentiality</a:t>
            </a:r>
            <a:endParaRPr/>
          </a:p>
          <a:p>
            <a:pPr marL="0" lvl="0" indent="0" algn="l" rtl="0">
              <a:lnSpc>
                <a:spcPct val="120000"/>
              </a:lnSpc>
              <a:spcBef>
                <a:spcPts val="120"/>
              </a:spcBef>
              <a:spcAft>
                <a:spcPts val="0"/>
              </a:spcAft>
              <a:buNone/>
            </a:pPr>
            <a:r>
              <a:rPr lang="en-US">
                <a:latin typeface="Poppins"/>
                <a:ea typeface="Poppins"/>
                <a:cs typeface="Poppins"/>
                <a:sym typeface="Poppins"/>
              </a:rPr>
              <a:t>Explain why you are asking sensitive questions</a:t>
            </a:r>
            <a:endParaRPr/>
          </a:p>
          <a:p>
            <a:pPr marL="0" lvl="0" indent="0" algn="l" rtl="0">
              <a:lnSpc>
                <a:spcPct val="120000"/>
              </a:lnSpc>
              <a:spcBef>
                <a:spcPts val="120"/>
              </a:spcBef>
              <a:spcAft>
                <a:spcPts val="0"/>
              </a:spcAft>
              <a:buNone/>
            </a:pPr>
            <a:r>
              <a:rPr lang="en-US">
                <a:latin typeface="Poppins"/>
                <a:ea typeface="Poppins"/>
                <a:cs typeface="Poppins"/>
                <a:sym typeface="Poppins"/>
              </a:rPr>
              <a:t>Ask patient to describe specific sexual behaviors</a:t>
            </a:r>
            <a:endParaRPr/>
          </a:p>
          <a:p>
            <a:pPr marL="0" lvl="0" indent="0" algn="l" rtl="0">
              <a:spcBef>
                <a:spcPts val="120"/>
              </a:spcBef>
              <a:spcAft>
                <a:spcPts val="0"/>
              </a:spcAft>
              <a:buNone/>
            </a:pPr>
            <a:r>
              <a:rPr lang="en-US">
                <a:latin typeface="Poppins"/>
                <a:ea typeface="Poppins"/>
                <a:cs typeface="Poppins"/>
                <a:sym typeface="Poppins"/>
              </a:rPr>
              <a:t>Add “second tier” questions to assess comfort with behavior</a:t>
            </a:r>
            <a:endParaRPr/>
          </a:p>
          <a:p>
            <a:pPr marL="0" lvl="0" indent="0" algn="l" rtl="0">
              <a:spcBef>
                <a:spcPts val="120"/>
              </a:spcBef>
              <a:spcAft>
                <a:spcPts val="0"/>
              </a:spcAft>
              <a:buNone/>
            </a:pPr>
            <a:endParaRPr>
              <a:latin typeface="Poppins"/>
              <a:ea typeface="Poppins"/>
              <a:cs typeface="Poppins"/>
              <a:sym typeface="Poppins"/>
            </a:endParaRPr>
          </a:p>
          <a:p>
            <a:pPr marL="0" lvl="0" indent="0" algn="l" rtl="0">
              <a:spcBef>
                <a:spcPts val="120"/>
              </a:spcBef>
              <a:spcAft>
                <a:spcPts val="0"/>
              </a:spcAft>
              <a:buNone/>
            </a:pPr>
            <a:r>
              <a:rPr lang="en-US">
                <a:latin typeface="Poppins"/>
                <a:ea typeface="Poppins"/>
                <a:cs typeface="Poppins"/>
                <a:sym typeface="Poppins"/>
              </a:rPr>
              <a:t>Knowing the date of last sexual intercourse is necessary to assess the possibility of pregnancy and the need for emergency contraception.</a:t>
            </a:r>
            <a:endParaRPr/>
          </a:p>
          <a:p>
            <a:pPr marL="0" lvl="0" indent="0" algn="l" rtl="0">
              <a:spcBef>
                <a:spcPts val="120"/>
              </a:spcBef>
              <a:spcAft>
                <a:spcPts val="0"/>
              </a:spcAft>
              <a:buNone/>
            </a:pPr>
            <a:r>
              <a:rPr lang="en-US">
                <a:latin typeface="Poppins"/>
                <a:ea typeface="Poppins"/>
                <a:cs typeface="Poppins"/>
                <a:sym typeface="Poppins"/>
              </a:rPr>
              <a:t>Assessing number of partners in the past 3, 6 or 12 months helps determine risk of exposure to STIs</a:t>
            </a:r>
            <a:endParaRPr/>
          </a:p>
          <a:p>
            <a:pPr marL="0" lvl="0" indent="0" algn="l" rtl="0">
              <a:spcBef>
                <a:spcPts val="0"/>
              </a:spcBef>
              <a:spcAft>
                <a:spcPts val="0"/>
              </a:spcAft>
              <a:buNone/>
            </a:pPr>
            <a:endParaRPr/>
          </a:p>
        </p:txBody>
      </p:sp>
      <p:sp>
        <p:nvSpPr>
          <p:cNvPr id="426" name="Google Shape;42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 Diamant AL, Schuster MA, McGuigan K, Lever J. Lesbians’ sexual history with men: implications for taking a sexual history. Arch Intern Med 1999;159:2730–6. </a:t>
            </a:r>
            <a:endParaRPr/>
          </a:p>
          <a:p>
            <a:pPr marL="0" lvl="0" indent="0" algn="l" rtl="0">
              <a:spcBef>
                <a:spcPts val="0"/>
              </a:spcBef>
              <a:spcAft>
                <a:spcPts val="0"/>
              </a:spcAft>
              <a:buNone/>
            </a:pPr>
            <a:endParaRPr/>
          </a:p>
        </p:txBody>
      </p:sp>
      <p:sp>
        <p:nvSpPr>
          <p:cNvPr id="433" name="Google Shape;43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https://www.cdc.gov/nchs/pressroom/nchs_press_releases/2017/201706_NSFG.htm</a:t>
            </a:r>
            <a:endParaRPr/>
          </a:p>
        </p:txBody>
      </p:sp>
      <p:sp>
        <p:nvSpPr>
          <p:cNvPr id="440" name="Google Shape;44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2020</a:t>
            </a:r>
            <a:endParaRPr/>
          </a:p>
        </p:txBody>
      </p:sp>
      <p:sp>
        <p:nvSpPr>
          <p:cNvPr id="193" name="Google Shape;1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Other questions you may want to ask include:</a:t>
            </a:r>
            <a:endParaRPr/>
          </a:p>
          <a:p>
            <a:pPr marL="171450" lvl="0" indent="-171450" algn="l" rtl="0">
              <a:spcBef>
                <a:spcPts val="0"/>
              </a:spcBef>
              <a:spcAft>
                <a:spcPts val="0"/>
              </a:spcAft>
              <a:buClr>
                <a:schemeClr val="dk1"/>
              </a:buClr>
              <a:buSzPts val="1200"/>
              <a:buFont typeface="Arial"/>
              <a:buChar char="•"/>
            </a:pPr>
            <a:r>
              <a:rPr lang="en-US"/>
              <a:t>Do you and your partner(s) use any protection against STDs?</a:t>
            </a:r>
            <a:endParaRPr/>
          </a:p>
          <a:p>
            <a:pPr marL="628650" lvl="1" indent="-171450" algn="l" rtl="0">
              <a:spcBef>
                <a:spcPts val="0"/>
              </a:spcBef>
              <a:spcAft>
                <a:spcPts val="0"/>
              </a:spcAft>
              <a:buClr>
                <a:schemeClr val="dk1"/>
              </a:buClr>
              <a:buSzPts val="1200"/>
              <a:buFont typeface="Arial"/>
              <a:buChar char="•"/>
            </a:pPr>
            <a:r>
              <a:rPr lang="en-US"/>
              <a:t>If so, what kind of protection do you use? How often do you use this protection?</a:t>
            </a:r>
            <a:endParaRPr/>
          </a:p>
          <a:p>
            <a:pPr marL="628650" lvl="1" indent="-171450" algn="l" rtl="0">
              <a:spcBef>
                <a:spcPts val="0"/>
              </a:spcBef>
              <a:spcAft>
                <a:spcPts val="0"/>
              </a:spcAft>
              <a:buClr>
                <a:schemeClr val="dk1"/>
              </a:buClr>
              <a:buSzPts val="1200"/>
              <a:buFont typeface="Arial"/>
              <a:buChar char="•"/>
            </a:pPr>
            <a:r>
              <a:rPr lang="en-US"/>
              <a:t>If not, could you tell me the reason?</a:t>
            </a:r>
            <a:endParaRPr/>
          </a:p>
          <a:p>
            <a:pPr marL="171450" lvl="0" indent="-171450" algn="l" rtl="0">
              <a:spcBef>
                <a:spcPts val="0"/>
              </a:spcBef>
              <a:spcAft>
                <a:spcPts val="0"/>
              </a:spcAft>
              <a:buClr>
                <a:schemeClr val="dk1"/>
              </a:buClr>
              <a:buSzPts val="1200"/>
              <a:buFont typeface="Arial"/>
              <a:buChar char="•"/>
            </a:pPr>
            <a:r>
              <a:rPr lang="en-US"/>
              <a:t>Do you use condoms consistently? If not, in which situations are you most likely to use or not use a condom?</a:t>
            </a:r>
            <a:endParaRPr/>
          </a:p>
          <a:p>
            <a:pPr marL="171450" lvl="0" indent="-171450" algn="l" rtl="0">
              <a:spcBef>
                <a:spcPts val="0"/>
              </a:spcBef>
              <a:spcAft>
                <a:spcPts val="0"/>
              </a:spcAft>
              <a:buClr>
                <a:schemeClr val="dk1"/>
              </a:buClr>
              <a:buSzPts val="1200"/>
              <a:buFont typeface="Arial"/>
              <a:buChar char="•"/>
            </a:pPr>
            <a:r>
              <a:rPr lang="en-US"/>
              <a:t>How often do you use condoms? Never, sometimes, or most of the time? </a:t>
            </a:r>
            <a:r>
              <a:rPr lang="en-US" i="1"/>
              <a:t>(not including ”always” as an option may help normalize choosing a different answer)</a:t>
            </a:r>
            <a:endParaRPr/>
          </a:p>
          <a:p>
            <a:pPr marL="171450" lvl="0" indent="-171450" algn="l" rtl="0">
              <a:spcBef>
                <a:spcPts val="0"/>
              </a:spcBef>
              <a:spcAft>
                <a:spcPts val="0"/>
              </a:spcAft>
              <a:buClr>
                <a:schemeClr val="dk1"/>
              </a:buClr>
              <a:buSzPts val="1200"/>
              <a:buFont typeface="Arial"/>
              <a:buChar char="•"/>
            </a:pPr>
            <a:r>
              <a:rPr lang="en-US"/>
              <a:t>What kind of protection did you use the last time you had sex? Condoms? Hormonal contraception?</a:t>
            </a:r>
            <a:endParaRPr/>
          </a:p>
          <a:p>
            <a:pPr marL="0" lvl="0" indent="0" algn="l" rtl="0">
              <a:spcBef>
                <a:spcPts val="0"/>
              </a:spcBef>
              <a:spcAft>
                <a:spcPts val="0"/>
              </a:spcAft>
              <a:buNone/>
            </a:pPr>
            <a:endParaRPr/>
          </a:p>
          <a:p>
            <a:pPr marL="0" lvl="0" indent="0" algn="l" rtl="0">
              <a:spcBef>
                <a:spcPts val="0"/>
              </a:spcBef>
              <a:spcAft>
                <a:spcPts val="0"/>
              </a:spcAft>
              <a:buNone/>
            </a:pPr>
            <a:r>
              <a:rPr lang="en-US" i="0"/>
              <a:t>Sources: </a:t>
            </a:r>
            <a:endParaRPr/>
          </a:p>
          <a:p>
            <a:pPr marL="0" marR="0" lvl="0" indent="0" algn="l" rtl="0">
              <a:lnSpc>
                <a:spcPct val="100000"/>
              </a:lnSpc>
              <a:spcBef>
                <a:spcPts val="0"/>
              </a:spcBef>
              <a:spcAft>
                <a:spcPts val="0"/>
              </a:spcAft>
              <a:buClr>
                <a:schemeClr val="dk1"/>
              </a:buClr>
              <a:buSzPts val="1200"/>
              <a:buFont typeface="Calibri"/>
              <a:buNone/>
            </a:pPr>
            <a:r>
              <a:rPr lang="en-US" i="0"/>
              <a:t>1) </a:t>
            </a:r>
            <a:r>
              <a:rPr lang="en-US"/>
              <a:t>A Guide to Taking A Sexual History. Centers for Disease Control and Prevention. Available at https://www.cdc.gov/std/treatment/sexualhistory.pdf.</a:t>
            </a:r>
            <a:endParaRPr/>
          </a:p>
          <a:p>
            <a:pPr marL="0" lvl="0" indent="0" algn="l" rtl="0">
              <a:spcBef>
                <a:spcPts val="0"/>
              </a:spcBef>
              <a:spcAft>
                <a:spcPts val="0"/>
              </a:spcAft>
              <a:buNone/>
            </a:pPr>
            <a:r>
              <a:rPr lang="en-US" i="0"/>
              <a:t>2) A Clinician’s Guide to Sexual History Taking. California Department of Public Health, Sexually Transmitted Diseases Control Branch in collaboration with California STD/HIV Prevention Training Center. May 2011. Available at https://www.cdph.ca.gov/Programs/CID/DCDC/CDPH%20Document%20Library/CA-STD-Clinician-Guide-Sexual-History-Taking.pdf</a:t>
            </a:r>
            <a:endParaRPr i="0"/>
          </a:p>
          <a:p>
            <a:pPr marL="0" marR="0" lvl="0" indent="0" algn="l" rtl="0">
              <a:lnSpc>
                <a:spcPct val="100000"/>
              </a:lnSpc>
              <a:spcBef>
                <a:spcPts val="0"/>
              </a:spcBef>
              <a:spcAft>
                <a:spcPts val="0"/>
              </a:spcAft>
              <a:buClr>
                <a:schemeClr val="dk1"/>
              </a:buClr>
              <a:buSzPts val="1200"/>
              <a:buFont typeface="Calibri"/>
              <a:buNone/>
            </a:pPr>
            <a:r>
              <a:rPr lang="en-US" i="0"/>
              <a:t>3) </a:t>
            </a:r>
            <a:r>
              <a:rPr lang="en-US"/>
              <a:t>Clinical Tools Section 1.7: Taking A Sexual History, PrEP Education for Youth-Serving Primary Care Providers Toolkit. March 2016. Sexuality Information and Education Council of the United States. https://siecus.org/wp-content/uploads/2018/07/1.7-Taking-A-Sexual-History.pdf</a:t>
            </a:r>
            <a:endParaRPr i="0"/>
          </a:p>
          <a:p>
            <a:pPr marL="0" lvl="0" indent="0" algn="l" rtl="0">
              <a:spcBef>
                <a:spcPts val="0"/>
              </a:spcBef>
              <a:spcAft>
                <a:spcPts val="0"/>
              </a:spcAft>
              <a:buNone/>
            </a:pPr>
            <a:endParaRPr/>
          </a:p>
        </p:txBody>
      </p:sp>
      <p:sp>
        <p:nvSpPr>
          <p:cNvPr id="471" name="Google Shape;471;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Adapted from the presentation "Interviewing the Adolescent: Tricks of the Trade" by Dr. Melanie A. Gold.</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Other ways to ask some of these questions include:</a:t>
            </a:r>
            <a:endParaRPr/>
          </a:p>
          <a:p>
            <a:pPr marL="171450" lvl="0" indent="-171450" algn="l" rtl="0">
              <a:spcBef>
                <a:spcPts val="0"/>
              </a:spcBef>
              <a:spcAft>
                <a:spcPts val="0"/>
              </a:spcAft>
              <a:buClr>
                <a:schemeClr val="dk1"/>
              </a:buClr>
              <a:buSzPts val="1200"/>
              <a:buFont typeface="Arial"/>
              <a:buChar char="•"/>
            </a:pPr>
            <a:r>
              <a:rPr lang="en-US"/>
              <a:t>Have you ever been diagnosed with an STI such as HIV, herpes, gonorrhea, chlamydia, genital warts, syphilis, HPV or trichomonas? When? How were you treated?</a:t>
            </a:r>
            <a:endParaRPr/>
          </a:p>
          <a:p>
            <a:pPr marL="628650" lvl="1" indent="-171450" algn="l" rtl="0">
              <a:spcBef>
                <a:spcPts val="0"/>
              </a:spcBef>
              <a:spcAft>
                <a:spcPts val="0"/>
              </a:spcAft>
              <a:buClr>
                <a:schemeClr val="dk1"/>
              </a:buClr>
              <a:buSzPts val="1200"/>
              <a:buFont typeface="Arial"/>
              <a:buChar char="•"/>
            </a:pPr>
            <a:r>
              <a:rPr lang="en-US"/>
              <a:t>Have you had any recurring symptoms or diagnoses?</a:t>
            </a:r>
            <a:endParaRPr/>
          </a:p>
          <a:p>
            <a:pPr marL="171450" lvl="0" indent="-171450" algn="l" rtl="0">
              <a:spcBef>
                <a:spcPts val="0"/>
              </a:spcBef>
              <a:spcAft>
                <a:spcPts val="0"/>
              </a:spcAft>
              <a:buClr>
                <a:schemeClr val="dk1"/>
              </a:buClr>
              <a:buSzPts val="1200"/>
              <a:buFont typeface="Arial"/>
              <a:buChar char="•"/>
            </a:pPr>
            <a:r>
              <a:rPr lang="en-US"/>
              <a:t>Have you ever been tested for HIV or other STIs? When?</a:t>
            </a:r>
            <a:endParaRPr/>
          </a:p>
          <a:p>
            <a:pPr marL="171450" lvl="0" indent="-171450" algn="l" rtl="0">
              <a:spcBef>
                <a:spcPts val="0"/>
              </a:spcBef>
              <a:spcAft>
                <a:spcPts val="0"/>
              </a:spcAft>
              <a:buClr>
                <a:schemeClr val="dk1"/>
              </a:buClr>
              <a:buSzPts val="1200"/>
              <a:buFont typeface="Arial"/>
              <a:buChar char="•"/>
            </a:pPr>
            <a:r>
              <a:rPr lang="en-US"/>
              <a:t>Would you like to be tested today?</a:t>
            </a:r>
            <a:endParaRPr/>
          </a:p>
          <a:p>
            <a:pPr marL="171450" lvl="0" indent="-171450" algn="l" rtl="0">
              <a:spcBef>
                <a:spcPts val="0"/>
              </a:spcBef>
              <a:spcAft>
                <a:spcPts val="0"/>
              </a:spcAft>
              <a:buClr>
                <a:schemeClr val="dk1"/>
              </a:buClr>
              <a:buSzPts val="1200"/>
              <a:buFont typeface="Arial"/>
              <a:buChar char="•"/>
            </a:pPr>
            <a:r>
              <a:rPr lang="en-US"/>
              <a:t>Has your current partner or any former partners ever been diagnosed or treated for an STI that you know of?</a:t>
            </a:r>
            <a:endParaRPr/>
          </a:p>
          <a:p>
            <a:pPr marL="628650" lvl="1" indent="-171450" algn="l" rtl="0">
              <a:spcBef>
                <a:spcPts val="0"/>
              </a:spcBef>
              <a:spcAft>
                <a:spcPts val="0"/>
              </a:spcAft>
              <a:buClr>
                <a:schemeClr val="dk1"/>
              </a:buClr>
              <a:buSzPts val="1200"/>
              <a:buFont typeface="Arial"/>
              <a:buChar char="•"/>
            </a:pPr>
            <a:r>
              <a:rPr lang="en-US"/>
              <a:t>Were you tested and treated for the same STIs?</a:t>
            </a:r>
            <a:endParaRPr/>
          </a:p>
          <a:p>
            <a:pPr marL="628650" lvl="1"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Additional questions to identify HIV and hepatitis risk include:</a:t>
            </a:r>
            <a:endParaRPr/>
          </a:p>
          <a:p>
            <a:pPr marL="171450" lvl="0" indent="-171450" algn="l" rtl="0">
              <a:spcBef>
                <a:spcPts val="0"/>
              </a:spcBef>
              <a:spcAft>
                <a:spcPts val="0"/>
              </a:spcAft>
              <a:buClr>
                <a:schemeClr val="dk1"/>
              </a:buClr>
              <a:buSzPts val="1200"/>
              <a:buFont typeface="Arial"/>
              <a:buChar char="•"/>
            </a:pPr>
            <a:r>
              <a:rPr lang="en-US"/>
              <a:t>Have you or any of your partners been diagnosed with HIV or hepatitis B or C?</a:t>
            </a:r>
            <a:endParaRPr/>
          </a:p>
          <a:p>
            <a:pPr marL="171450" lvl="0" indent="-171450" algn="l" rtl="0">
              <a:spcBef>
                <a:spcPts val="0"/>
              </a:spcBef>
              <a:spcAft>
                <a:spcPts val="0"/>
              </a:spcAft>
              <a:buClr>
                <a:schemeClr val="dk1"/>
              </a:buClr>
              <a:buSzPts val="1200"/>
              <a:buFont typeface="Arial"/>
              <a:buChar char="•"/>
            </a:pPr>
            <a:r>
              <a:rPr lang="en-US"/>
              <a:t>Have you or any of your partners ever injected drugs?</a:t>
            </a:r>
            <a:endParaRPr/>
          </a:p>
          <a:p>
            <a:pPr marL="171450" lvl="0" indent="-171450" algn="l" rtl="0">
              <a:spcBef>
                <a:spcPts val="0"/>
              </a:spcBef>
              <a:spcAft>
                <a:spcPts val="0"/>
              </a:spcAft>
              <a:buClr>
                <a:schemeClr val="dk1"/>
              </a:buClr>
              <a:buSzPts val="1200"/>
              <a:buFont typeface="Arial"/>
              <a:buChar char="•"/>
            </a:pPr>
            <a:r>
              <a:rPr lang="en-US"/>
              <a:t>Do you have sex when you have been using drugs or after drinking alcohol?</a:t>
            </a:r>
            <a:endParaRPr/>
          </a:p>
          <a:p>
            <a:pPr marL="171450" lvl="0" indent="-171450" algn="l" rtl="0">
              <a:spcBef>
                <a:spcPts val="0"/>
              </a:spcBef>
              <a:spcAft>
                <a:spcPts val="0"/>
              </a:spcAft>
              <a:buClr>
                <a:schemeClr val="dk1"/>
              </a:buClr>
              <a:buSzPts val="1200"/>
              <a:buFont typeface="Arial"/>
              <a:buChar char="•"/>
            </a:pPr>
            <a:r>
              <a:rPr lang="en-US"/>
              <a:t>Have you ever taken pre-exposure prophylaxis (a medication to prevent against HIV)?</a:t>
            </a:r>
            <a:endParaRPr/>
          </a:p>
          <a:p>
            <a:pPr marL="171450" lvl="0" indent="-171450" algn="l" rtl="0">
              <a:spcBef>
                <a:spcPts val="0"/>
              </a:spcBef>
              <a:spcAft>
                <a:spcPts val="0"/>
              </a:spcAft>
              <a:buClr>
                <a:schemeClr val="dk1"/>
              </a:buClr>
              <a:buSzPts val="1200"/>
              <a:buFont typeface="Arial"/>
              <a:buChar char="•"/>
            </a:pPr>
            <a:r>
              <a:rPr lang="en-US"/>
              <a:t>Have you ever taken post-exposure prophylaxis (a medication taken within 72 hours after sex to prevent against HIV)?</a:t>
            </a:r>
            <a:endParaRPr/>
          </a:p>
          <a:p>
            <a:pPr marL="171450" lvl="0" indent="-171450" algn="l" rtl="0">
              <a:spcBef>
                <a:spcPts val="0"/>
              </a:spcBef>
              <a:spcAft>
                <a:spcPts val="0"/>
              </a:spcAft>
              <a:buClr>
                <a:schemeClr val="dk1"/>
              </a:buClr>
              <a:buSzPts val="1200"/>
              <a:buFont typeface="Arial"/>
              <a:buChar char="•"/>
            </a:pPr>
            <a:r>
              <a:rPr lang="en-US"/>
              <a:t>Have you had all the doses of the hepatitis B vaccine? (three doses)</a:t>
            </a:r>
            <a:endParaRPr/>
          </a:p>
          <a:p>
            <a:pPr marL="171450" lvl="0" indent="-171450" algn="l" rtl="0">
              <a:spcBef>
                <a:spcPts val="0"/>
              </a:spcBef>
              <a:spcAft>
                <a:spcPts val="0"/>
              </a:spcAft>
              <a:buClr>
                <a:schemeClr val="dk1"/>
              </a:buClr>
              <a:buSzPts val="1200"/>
              <a:buFont typeface="Arial"/>
              <a:buChar char="•"/>
            </a:pPr>
            <a:r>
              <a:rPr lang="en-US"/>
              <a:t>Have you had the hepatitis A vaccine (two doses)? (Recommended for men who have sex with men and injection drug users)</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i="0"/>
              <a:t>Sources: </a:t>
            </a:r>
            <a:endParaRPr/>
          </a:p>
          <a:p>
            <a:pPr marL="0" marR="0" lvl="0" indent="0" algn="l" rtl="0">
              <a:lnSpc>
                <a:spcPct val="100000"/>
              </a:lnSpc>
              <a:spcBef>
                <a:spcPts val="0"/>
              </a:spcBef>
              <a:spcAft>
                <a:spcPts val="0"/>
              </a:spcAft>
              <a:buClr>
                <a:schemeClr val="dk1"/>
              </a:buClr>
              <a:buSzPts val="1200"/>
              <a:buFont typeface="Calibri"/>
              <a:buNone/>
            </a:pPr>
            <a:r>
              <a:rPr lang="en-US" i="0"/>
              <a:t>1) </a:t>
            </a:r>
            <a:r>
              <a:rPr lang="en-US"/>
              <a:t>A Guide to Taking A Sexual History. Centers for Disease Control and Prevention. Available at https://www.cdc.gov/std/treatment/sexualhistory.pdf.</a:t>
            </a:r>
            <a:endParaRPr/>
          </a:p>
          <a:p>
            <a:pPr marL="0" lvl="0" indent="0" algn="l" rtl="0">
              <a:spcBef>
                <a:spcPts val="0"/>
              </a:spcBef>
              <a:spcAft>
                <a:spcPts val="0"/>
              </a:spcAft>
              <a:buNone/>
            </a:pPr>
            <a:r>
              <a:rPr lang="en-US" i="0"/>
              <a:t>2) A Clinician’s Guide to Sexual History Taking. California Department of Public Health, Sexually Transmitted Diseases Control Branch in collaboration with California STD/HIV Prevention Training Center. May 2011. Available at https://www.cdph.ca.gov/Programs/CID/DCDC/CDPH%20Document%20Library/CA-STD-Clinician-Guide-Sexual-History-Taking.pdf</a:t>
            </a:r>
            <a:endParaRPr i="0"/>
          </a:p>
          <a:p>
            <a:pPr marL="0" marR="0" lvl="0" indent="0" algn="l" rtl="0">
              <a:lnSpc>
                <a:spcPct val="100000"/>
              </a:lnSpc>
              <a:spcBef>
                <a:spcPts val="0"/>
              </a:spcBef>
              <a:spcAft>
                <a:spcPts val="0"/>
              </a:spcAft>
              <a:buClr>
                <a:schemeClr val="dk1"/>
              </a:buClr>
              <a:buSzPts val="1200"/>
              <a:buFont typeface="Calibri"/>
              <a:buNone/>
            </a:pPr>
            <a:r>
              <a:rPr lang="en-US" i="0"/>
              <a:t>3) </a:t>
            </a:r>
            <a:r>
              <a:rPr lang="en-US"/>
              <a:t>Clinical Tools Section 1.7: Taking A Sexual History, PrEP Education for Youth-Serving Primary Care Providers Toolkit. March 2016. Sexuality Information and Education Council of the United States. https://siecus.org/wp-content/uploads/2018/07/1.7-Taking-A-Sexual-History.pdf</a:t>
            </a:r>
            <a:endParaRPr/>
          </a:p>
          <a:p>
            <a:pPr marL="0" lvl="0" indent="0" algn="l" rtl="0">
              <a:spcBef>
                <a:spcPts val="0"/>
              </a:spcBef>
              <a:spcAft>
                <a:spcPts val="0"/>
              </a:spcAft>
              <a:buNone/>
            </a:pPr>
            <a:endParaRPr/>
          </a:p>
        </p:txBody>
      </p:sp>
      <p:sp>
        <p:nvSpPr>
          <p:cNvPr id="478" name="Google Shape;47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many ways to ask about pregnancy history, fertility, reproductive planning and contraception.</a:t>
            </a:r>
            <a:endParaRPr/>
          </a:p>
          <a:p>
            <a:pPr marL="0" lvl="0" indent="0" algn="l" rtl="0">
              <a:spcBef>
                <a:spcPts val="0"/>
              </a:spcBef>
              <a:spcAft>
                <a:spcPts val="0"/>
              </a:spcAft>
              <a:buNone/>
            </a:pPr>
            <a:r>
              <a:rPr lang="en-US"/>
              <a:t>Don’t assume adolescents have never been pregnant or are not trying to become pregnant</a:t>
            </a:r>
            <a:endParaRPr/>
          </a:p>
          <a:p>
            <a:pPr marL="0" lvl="0" indent="0" algn="l" rtl="0">
              <a:spcBef>
                <a:spcPts val="0"/>
              </a:spcBef>
              <a:spcAft>
                <a:spcPts val="0"/>
              </a:spcAft>
              <a:buNone/>
            </a:pPr>
            <a:endParaRPr/>
          </a:p>
          <a:p>
            <a:pPr marL="0" lvl="0" indent="0" algn="l" rtl="0">
              <a:spcBef>
                <a:spcPts val="0"/>
              </a:spcBef>
              <a:spcAft>
                <a:spcPts val="0"/>
              </a:spcAft>
              <a:buNone/>
            </a:pPr>
            <a:r>
              <a:rPr lang="en-US"/>
              <a:t>Other ways to ask these questions include: </a:t>
            </a:r>
            <a:endParaRPr/>
          </a:p>
          <a:p>
            <a:pPr marL="171450" lvl="0" indent="-171450" algn="l" rtl="0">
              <a:spcBef>
                <a:spcPts val="0"/>
              </a:spcBef>
              <a:spcAft>
                <a:spcPts val="0"/>
              </a:spcAft>
              <a:buClr>
                <a:schemeClr val="dk1"/>
              </a:buClr>
              <a:buSzPts val="1200"/>
              <a:buFont typeface="Arial"/>
              <a:buChar char="•"/>
            </a:pPr>
            <a:r>
              <a:rPr lang="en-US"/>
              <a:t>Do you want to become pregnant/father a child in the next year?</a:t>
            </a:r>
            <a:endParaRPr/>
          </a:p>
          <a:p>
            <a:pPr marL="171450" lvl="0" indent="-171450" algn="l" rtl="0">
              <a:spcBef>
                <a:spcPts val="0"/>
              </a:spcBef>
              <a:spcAft>
                <a:spcPts val="0"/>
              </a:spcAft>
              <a:buClr>
                <a:schemeClr val="dk1"/>
              </a:buClr>
              <a:buSzPts val="1200"/>
              <a:buFont typeface="Arial"/>
              <a:buChar char="•"/>
            </a:pPr>
            <a:r>
              <a:rPr lang="en-US"/>
              <a:t>Are you concerned about getting pregnant or getting your partner pregnant?</a:t>
            </a:r>
            <a:endParaRPr/>
          </a:p>
          <a:p>
            <a:pPr marL="171450" lvl="0" indent="-171450" algn="l" rtl="0">
              <a:spcBef>
                <a:spcPts val="0"/>
              </a:spcBef>
              <a:spcAft>
                <a:spcPts val="0"/>
              </a:spcAft>
              <a:buClr>
                <a:schemeClr val="dk1"/>
              </a:buClr>
              <a:buSzPts val="1200"/>
              <a:buFont typeface="Arial"/>
              <a:buChar char="•"/>
            </a:pPr>
            <a:r>
              <a:rPr lang="en-US"/>
              <a:t>Are you using contraception or practicing any form of birth control?</a:t>
            </a:r>
            <a:endParaRPr/>
          </a:p>
          <a:p>
            <a:pPr marL="171450" lvl="0" indent="-171450" algn="l" rtl="0">
              <a:spcBef>
                <a:spcPts val="0"/>
              </a:spcBef>
              <a:spcAft>
                <a:spcPts val="0"/>
              </a:spcAft>
              <a:buClr>
                <a:schemeClr val="dk1"/>
              </a:buClr>
              <a:buSzPts val="1200"/>
              <a:buFont typeface="Arial"/>
              <a:buChar char="•"/>
            </a:pPr>
            <a:r>
              <a:rPr lang="en-US"/>
              <a:t>Do you need any information on birth control?</a:t>
            </a:r>
            <a:endParaRPr/>
          </a:p>
          <a:p>
            <a:pPr marL="171450" lvl="0" indent="-171450" algn="l" rtl="0">
              <a:spcBef>
                <a:spcPts val="0"/>
              </a:spcBef>
              <a:spcAft>
                <a:spcPts val="0"/>
              </a:spcAft>
              <a:buClr>
                <a:schemeClr val="dk1"/>
              </a:buClr>
              <a:buSzPts val="1200"/>
              <a:buFont typeface="Arial"/>
              <a:buChar char="•"/>
            </a:pPr>
            <a:r>
              <a:rPr lang="en-US"/>
              <a:t>Have you used emergency contraception in the past year? If so, how many times?*</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 Note: Repeated use of emergency contraception (EC) is a flag for unprotected sex. Use of EC twice or more in six months may warrant screening for intimate partner violence (IPV) as partners may be sabotaging or prohibiting their partner’s use of contraception.</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i="0"/>
              <a:t>Sources: </a:t>
            </a:r>
            <a:endParaRPr/>
          </a:p>
          <a:p>
            <a:pPr marL="0" marR="0" lvl="0" indent="0" algn="l" rtl="0">
              <a:lnSpc>
                <a:spcPct val="100000"/>
              </a:lnSpc>
              <a:spcBef>
                <a:spcPts val="0"/>
              </a:spcBef>
              <a:spcAft>
                <a:spcPts val="0"/>
              </a:spcAft>
              <a:buClr>
                <a:schemeClr val="dk1"/>
              </a:buClr>
              <a:buSzPts val="1200"/>
              <a:buFont typeface="Calibri"/>
              <a:buNone/>
            </a:pPr>
            <a:r>
              <a:rPr lang="en-US" i="0"/>
              <a:t>1) </a:t>
            </a:r>
            <a:r>
              <a:rPr lang="en-US"/>
              <a:t>A Guide to Taking A Sexual History. Centers for Disease Control and Prevention. Available at https://www.cdc.gov/std/treatment/sexualhistory.pdf.</a:t>
            </a:r>
            <a:endParaRPr/>
          </a:p>
          <a:p>
            <a:pPr marL="0" lvl="0" indent="0" algn="l" rtl="0">
              <a:spcBef>
                <a:spcPts val="0"/>
              </a:spcBef>
              <a:spcAft>
                <a:spcPts val="0"/>
              </a:spcAft>
              <a:buNone/>
            </a:pPr>
            <a:r>
              <a:rPr lang="en-US" i="0"/>
              <a:t>2) A Clinician’s Guide to Sexual History Taking. California Department of Public Health, Sexually Transmitted Diseases Control Branch in collaboration with California STD/HIV Prevention Training Center. May 2011. Available at https://www.cdph.ca.gov/Programs/CID/DCDC/CDPH%20Document%20Library/CA-STD-Clinician-Guide-Sexual-History-Taking.pdf</a:t>
            </a:r>
            <a:endParaRPr i="0"/>
          </a:p>
          <a:p>
            <a:pPr marL="0" marR="0" lvl="0" indent="0" algn="l" rtl="0">
              <a:lnSpc>
                <a:spcPct val="100000"/>
              </a:lnSpc>
              <a:spcBef>
                <a:spcPts val="0"/>
              </a:spcBef>
              <a:spcAft>
                <a:spcPts val="0"/>
              </a:spcAft>
              <a:buClr>
                <a:schemeClr val="dk1"/>
              </a:buClr>
              <a:buSzPts val="1200"/>
              <a:buFont typeface="Calibri"/>
              <a:buNone/>
            </a:pPr>
            <a:r>
              <a:rPr lang="en-US" i="0"/>
              <a:t>3) </a:t>
            </a:r>
            <a:r>
              <a:rPr lang="en-US"/>
              <a:t>Clinical Tools Section 1.7: Taking A Sexual History, PrEP Education for Youth-Serving Primary Care Providers Toolkit. March 2016. Sexuality Information and Education Council of the United States. https://siecus.org/wp-content/uploads/2018/07/1.7-Taking-A-Sexual-History.pdf</a:t>
            </a:r>
            <a:endParaRPr i="0"/>
          </a:p>
          <a:p>
            <a:pPr marL="0" lvl="0" indent="0" algn="l" rtl="0">
              <a:spcBef>
                <a:spcPts val="0"/>
              </a:spcBef>
              <a:spcAft>
                <a:spcPts val="0"/>
              </a:spcAft>
              <a:buNone/>
            </a:pPr>
            <a:endParaRPr/>
          </a:p>
        </p:txBody>
      </p:sp>
      <p:sp>
        <p:nvSpPr>
          <p:cNvPr id="486" name="Google Shape;48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Contraceptive counseling is a large topic.</a:t>
            </a:r>
            <a:endParaRPr/>
          </a:p>
          <a:p>
            <a:pPr marL="0" lvl="0" indent="0" algn="l" rtl="0">
              <a:spcBef>
                <a:spcPts val="0"/>
              </a:spcBef>
              <a:spcAft>
                <a:spcPts val="0"/>
              </a:spcAft>
              <a:buNone/>
            </a:pPr>
            <a:r>
              <a:rPr lang="en-US"/>
              <a:t>Key elements of contraceptive counseling for adolescents include:</a:t>
            </a:r>
            <a:endParaRPr/>
          </a:p>
          <a:p>
            <a:pPr marL="171450" lvl="0" indent="-171450" algn="l" rtl="0">
              <a:spcBef>
                <a:spcPts val="600"/>
              </a:spcBef>
              <a:spcAft>
                <a:spcPts val="0"/>
              </a:spcAft>
              <a:buClr>
                <a:schemeClr val="dk1"/>
              </a:buClr>
              <a:buSzPts val="1200"/>
              <a:buFont typeface="Arial"/>
              <a:buChar char="•"/>
            </a:pPr>
            <a:r>
              <a:rPr lang="en-US"/>
              <a:t>Respect adolescent confidentiality, agency and autonomy</a:t>
            </a:r>
            <a:endParaRPr/>
          </a:p>
          <a:p>
            <a:pPr marL="171450" lvl="0" indent="-171450" algn="l" rtl="0">
              <a:spcBef>
                <a:spcPts val="600"/>
              </a:spcBef>
              <a:spcAft>
                <a:spcPts val="0"/>
              </a:spcAft>
              <a:buClr>
                <a:schemeClr val="dk1"/>
              </a:buClr>
              <a:buSzPts val="1200"/>
              <a:buFont typeface="Arial"/>
              <a:buChar char="•"/>
            </a:pPr>
            <a:r>
              <a:rPr lang="en-US"/>
              <a:t>Take a full medical and sexual history</a:t>
            </a:r>
            <a:endParaRPr/>
          </a:p>
          <a:p>
            <a:pPr marL="171450" lvl="0" indent="-171450" algn="l" rtl="0">
              <a:spcBef>
                <a:spcPts val="600"/>
              </a:spcBef>
              <a:spcAft>
                <a:spcPts val="0"/>
              </a:spcAft>
              <a:buClr>
                <a:schemeClr val="dk1"/>
              </a:buClr>
              <a:buSzPts val="1200"/>
              <a:buFont typeface="Arial"/>
              <a:buChar char="•"/>
            </a:pPr>
            <a:r>
              <a:rPr lang="en-US"/>
              <a:t>Explore patient’s knowledge, experience and preferences regarding contraceptive method choice</a:t>
            </a:r>
            <a:endParaRPr/>
          </a:p>
          <a:p>
            <a:pPr marL="171450" lvl="0" indent="-171450" algn="l" rtl="0">
              <a:spcBef>
                <a:spcPts val="600"/>
              </a:spcBef>
              <a:spcAft>
                <a:spcPts val="0"/>
              </a:spcAft>
              <a:buClr>
                <a:schemeClr val="dk1"/>
              </a:buClr>
              <a:buSzPts val="1200"/>
              <a:buFont typeface="Arial"/>
              <a:buChar char="•"/>
            </a:pPr>
            <a:r>
              <a:rPr lang="en-US"/>
              <a:t>Discuss side effects candidly and validate concerns</a:t>
            </a:r>
            <a:endParaRPr/>
          </a:p>
          <a:p>
            <a:pPr marL="171450" lvl="0" indent="-171450" algn="l" rtl="0">
              <a:spcBef>
                <a:spcPts val="600"/>
              </a:spcBef>
              <a:spcAft>
                <a:spcPts val="0"/>
              </a:spcAft>
              <a:buClr>
                <a:schemeClr val="dk1"/>
              </a:buClr>
              <a:buSzPts val="1200"/>
              <a:buFont typeface="Arial"/>
              <a:buChar char="•"/>
            </a:pPr>
            <a:r>
              <a:rPr lang="en-US"/>
              <a:t>Encourage dual condom/contraception use</a:t>
            </a:r>
            <a:endParaRPr/>
          </a:p>
          <a:p>
            <a:pPr marL="171450" lvl="0" indent="-171450" algn="l" rtl="0">
              <a:spcBef>
                <a:spcPts val="600"/>
              </a:spcBef>
              <a:spcAft>
                <a:spcPts val="0"/>
              </a:spcAft>
              <a:buClr>
                <a:schemeClr val="dk1"/>
              </a:buClr>
              <a:buSzPts val="1200"/>
              <a:buFont typeface="Arial"/>
              <a:buChar char="•"/>
            </a:pPr>
            <a:r>
              <a:rPr lang="en-US"/>
              <a:t>Offer to write an advanced prescription for emergency contraception or instruct on over the counter access</a:t>
            </a:r>
            <a:endParaRPr/>
          </a:p>
          <a:p>
            <a:pPr marL="171450" lvl="0" indent="-95250" algn="l" rtl="0">
              <a:spcBef>
                <a:spcPts val="600"/>
              </a:spcBef>
              <a:spcAft>
                <a:spcPts val="0"/>
              </a:spcAft>
              <a:buClr>
                <a:schemeClr val="dk1"/>
              </a:buClr>
              <a:buSzPts val="1200"/>
              <a:buFont typeface="Arial"/>
              <a:buNone/>
            </a:pPr>
            <a:endParaRPr/>
          </a:p>
          <a:p>
            <a:pPr marL="0" lvl="0" indent="0" algn="l" rtl="0">
              <a:spcBef>
                <a:spcPts val="600"/>
              </a:spcBef>
              <a:spcAft>
                <a:spcPts val="0"/>
              </a:spcAft>
              <a:buClr>
                <a:schemeClr val="dk1"/>
              </a:buClr>
              <a:buSzPts val="1200"/>
              <a:buFont typeface="Arial"/>
              <a:buNone/>
            </a:pPr>
            <a:r>
              <a:rPr lang="en-US"/>
              <a:t>For more information, you can refer to the Essentials of Contraception and Adolescents module in this series.</a:t>
            </a:r>
            <a:endParaRPr/>
          </a:p>
          <a:p>
            <a:pPr marL="0" lvl="0" indent="0" algn="l" rtl="0">
              <a:spcBef>
                <a:spcPts val="0"/>
              </a:spcBef>
              <a:spcAft>
                <a:spcPts val="0"/>
              </a:spcAft>
              <a:buNone/>
            </a:pPr>
            <a:endParaRPr/>
          </a:p>
          <a:p>
            <a:pPr marL="0" lvl="0" indent="0" algn="l" rtl="0">
              <a:spcBef>
                <a:spcPts val="0"/>
              </a:spcBef>
              <a:spcAft>
                <a:spcPts val="0"/>
              </a:spcAft>
              <a:buNone/>
            </a:pPr>
            <a:r>
              <a:rPr lang="en-US"/>
              <a:t>The following are provider resources regarding contraception and contraceptive counseling:</a:t>
            </a:r>
            <a:endParaRPr/>
          </a:p>
          <a:p>
            <a:pPr marL="0" lvl="0" indent="0" algn="l" rtl="0">
              <a:spcBef>
                <a:spcPts val="0"/>
              </a:spcBef>
              <a:spcAft>
                <a:spcPts val="0"/>
              </a:spcAft>
              <a:buNone/>
            </a:pPr>
            <a:r>
              <a:rPr lang="en-US" sz="1200" u="sng">
                <a:solidFill>
                  <a:schemeClr val="hlink"/>
                </a:solidFill>
                <a:hlinkClick r:id="rId3"/>
              </a:rPr>
              <a:t>www.cdc.gov/reproductivehealth/unintendedpregnancy/usmec.htm</a:t>
            </a:r>
            <a:r>
              <a:rPr lang="en-US" sz="1200"/>
              <a:t> United States Medical Eligibility Criteria (US MEC) for Contraceptive Use, 2016</a:t>
            </a:r>
            <a:endParaRPr sz="1200" u="sng">
              <a:solidFill>
                <a:schemeClr val="hlink"/>
              </a:solidFill>
              <a:hlinkClick r:id="rId4"/>
            </a:endParaRPr>
          </a:p>
          <a:p>
            <a:pPr marL="0" lvl="0" indent="0" algn="l" rtl="0">
              <a:spcBef>
                <a:spcPts val="0"/>
              </a:spcBef>
              <a:spcAft>
                <a:spcPts val="0"/>
              </a:spcAft>
              <a:buNone/>
            </a:pPr>
            <a:r>
              <a:rPr lang="en-US" sz="1200" u="sng">
                <a:solidFill>
                  <a:schemeClr val="hlink"/>
                </a:solidFill>
                <a:hlinkClick r:id="rId4"/>
              </a:rPr>
              <a:t>www.managingcontraception.com</a:t>
            </a:r>
            <a:r>
              <a:rPr lang="en-US" sz="1200"/>
              <a:t> –Managing Contraception</a:t>
            </a:r>
            <a:endParaRPr/>
          </a:p>
          <a:p>
            <a:pPr marL="0" lvl="0" indent="0" algn="l" rtl="0">
              <a:spcBef>
                <a:spcPts val="0"/>
              </a:spcBef>
              <a:spcAft>
                <a:spcPts val="0"/>
              </a:spcAft>
              <a:buNone/>
            </a:pPr>
            <a:r>
              <a:rPr lang="en-US" sz="1200" u="sng">
                <a:solidFill>
                  <a:schemeClr val="hlink"/>
                </a:solidFill>
                <a:hlinkClick r:id="rId5"/>
              </a:rPr>
              <a:t>store.managingcontraception.com/contraceptive-technology-20th-edition</a:t>
            </a:r>
            <a:r>
              <a:rPr lang="en-US" sz="1200"/>
              <a:t> -Contraceptive Technology 20</a:t>
            </a:r>
            <a:r>
              <a:rPr lang="en-US" sz="1200" baseline="30000"/>
              <a:t>th</a:t>
            </a:r>
            <a:r>
              <a:rPr lang="en-US" sz="1200"/>
              <a:t> Edition</a:t>
            </a:r>
            <a:endParaRPr/>
          </a:p>
          <a:p>
            <a:pPr marL="0" lvl="0" indent="0" algn="l" rtl="0">
              <a:spcBef>
                <a:spcPts val="0"/>
              </a:spcBef>
              <a:spcAft>
                <a:spcPts val="0"/>
              </a:spcAft>
              <a:buNone/>
            </a:pPr>
            <a:r>
              <a:rPr lang="en-US" sz="1200" u="sng">
                <a:solidFill>
                  <a:schemeClr val="hlink"/>
                </a:solidFill>
                <a:hlinkClick r:id="rId6"/>
              </a:rPr>
              <a:t>www.choiceproject.wustl.edu</a:t>
            </a:r>
            <a:r>
              <a:rPr lang="en-US" sz="1200"/>
              <a:t> -Contraceptive Choice Project</a:t>
            </a:r>
            <a:endParaRPr/>
          </a:p>
          <a:p>
            <a:pPr marL="0" lvl="0" indent="0" algn="l" rtl="0">
              <a:spcBef>
                <a:spcPts val="0"/>
              </a:spcBef>
              <a:spcAft>
                <a:spcPts val="0"/>
              </a:spcAft>
              <a:buNone/>
            </a:pPr>
            <a:r>
              <a:rPr lang="en-US" sz="1200" u="sng">
                <a:solidFill>
                  <a:schemeClr val="hlink"/>
                </a:solidFill>
                <a:hlinkClick r:id="rId7"/>
              </a:rPr>
              <a:t>bedsider.org</a:t>
            </a:r>
            <a:r>
              <a:rPr lang="en-US" sz="1200"/>
              <a:t> -Bedsider</a:t>
            </a:r>
            <a:endParaRPr sz="1200"/>
          </a:p>
          <a:p>
            <a:pPr marL="0" lvl="0" indent="0" algn="l" rtl="0">
              <a:spcBef>
                <a:spcPts val="0"/>
              </a:spcBef>
              <a:spcAft>
                <a:spcPts val="0"/>
              </a:spcAft>
              <a:buNone/>
            </a:pPr>
            <a:r>
              <a:rPr lang="en-US" sz="1200" u="sng">
                <a:solidFill>
                  <a:schemeClr val="hlink"/>
                </a:solidFill>
                <a:hlinkClick r:id="rId8"/>
              </a:rPr>
              <a:t>https://powertodecide.org/</a:t>
            </a:r>
            <a:r>
              <a:rPr lang="en-US" sz="1200"/>
              <a:t> - Power to Decide, the campaign to prevent unplanned pregnancy</a:t>
            </a:r>
            <a:endParaRPr/>
          </a:p>
          <a:p>
            <a:pPr marL="0" lvl="0" indent="0" algn="l" rtl="0">
              <a:spcBef>
                <a:spcPts val="0"/>
              </a:spcBef>
              <a:spcAft>
                <a:spcPts val="0"/>
              </a:spcAft>
              <a:buNone/>
            </a:pPr>
            <a:r>
              <a:rPr lang="en-US" sz="1200" u="sng">
                <a:solidFill>
                  <a:schemeClr val="hlink"/>
                </a:solidFill>
                <a:hlinkClick r:id="rId9"/>
              </a:rPr>
              <a:t>www.reproductiveaccess.org/key-areas/contraception</a:t>
            </a:r>
            <a:r>
              <a:rPr lang="en-US" sz="1200"/>
              <a:t> -Reproductive Health Access Project</a:t>
            </a:r>
            <a:endParaRPr/>
          </a:p>
          <a:p>
            <a:pPr marL="0" lvl="0" indent="0" algn="l" rtl="0">
              <a:spcBef>
                <a:spcPts val="0"/>
              </a:spcBef>
              <a:spcAft>
                <a:spcPts val="0"/>
              </a:spcAft>
              <a:buNone/>
            </a:pPr>
            <a:endParaRPr/>
          </a:p>
        </p:txBody>
      </p:sp>
      <p:sp>
        <p:nvSpPr>
          <p:cNvPr id="493" name="Google Shape;49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Of adolescents who are sexually active, 19% drank alcohol or used drugs before their last sexual intercourse.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sz="1200" i="0">
                <a:solidFill>
                  <a:schemeClr val="dk1"/>
                </a:solidFill>
                <a:latin typeface="Calibri"/>
                <a:ea typeface="Calibri"/>
                <a:cs typeface="Calibri"/>
                <a:sym typeface="Calibri"/>
              </a:rPr>
              <a:t>Substance use is associated with behaviors that put youth at risk for HIV, STDs, and pregnancy, including, possibly decreased use of condoms.</a:t>
            </a:r>
            <a:endParaRPr i="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https://www.cdc.gov/healthyyouth/substance-use/pdf/dash-substance-use-fact-sheet.pdf</a:t>
            </a:r>
            <a:endParaRPr/>
          </a:p>
        </p:txBody>
      </p:sp>
      <p:sp>
        <p:nvSpPr>
          <p:cNvPr id="500" name="Google Shape;50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Sexual violence is common.</a:t>
            </a:r>
            <a:r>
              <a:rPr lang="en-US" sz="1200" b="0" i="0" u="none" strike="noStrike">
                <a:solidFill>
                  <a:schemeClr val="dk1"/>
                </a:solidFill>
                <a:latin typeface="Calibri"/>
                <a:ea typeface="Calibri"/>
                <a:cs typeface="Calibri"/>
                <a:sym typeface="Calibri"/>
              </a:rPr>
              <a:t> 1 in 3 women and 1 in 4 men experienced sexual violence involving physical contact during their lifetimes. Nearly 1 in 5 women and 1 in 38 men have experienced completed or attempted rape and 1 in 14 men was made to penetrate someone (completed or attempted) during his lifetime.</a:t>
            </a:r>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Sexual violence starts early.</a:t>
            </a:r>
            <a:r>
              <a:rPr lang="en-US" sz="1200" b="0" i="0" u="none" strike="noStrike">
                <a:solidFill>
                  <a:schemeClr val="dk1"/>
                </a:solidFill>
                <a:latin typeface="Calibri"/>
                <a:ea typeface="Calibri"/>
                <a:cs typeface="Calibri"/>
                <a:sym typeface="Calibri"/>
              </a:rPr>
              <a:t> 1 in 3 female rape victims experienced it for the first time between 11-17 years old and 1 in 8 reported that it occurred before age 10. Nearly 1 in 4 male rape victims experienced it for the first time between 11-17 years old and about 1 in 4 reported that it occurred before age 10.</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consequences of sexual violence are physical, like bruising and genital injuries, and psychological, such as depression, anxiety and suicidal thoughts.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consequences may also be chronic. Victims may suffer from post-traumatic stress disorder, experience re-occurring gynecological, gastrointestinal, cardiovascular and</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sexual health problems.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Sexual violence is also linked to negative health behaviors. For example, victims are more likely to smoke, abuse alcohol, use drugs, and engage in risky sexual activity.</a:t>
            </a:r>
            <a:endParaRPr/>
          </a:p>
          <a:p>
            <a:pPr marL="0" lvl="0" indent="0" algn="l" rtl="0">
              <a:spcBef>
                <a:spcPts val="0"/>
              </a:spcBef>
              <a:spcAft>
                <a:spcPts val="0"/>
              </a:spcAft>
              <a:buNone/>
            </a:pPr>
            <a:endParaRPr/>
          </a:p>
          <a:p>
            <a:pPr marL="0" lvl="0" indent="0" algn="l" rtl="0">
              <a:spcBef>
                <a:spcPts val="0"/>
              </a:spcBef>
              <a:spcAft>
                <a:spcPts val="0"/>
              </a:spcAft>
              <a:buNone/>
            </a:pPr>
            <a:r>
              <a:rPr lang="en-US"/>
              <a:t>Source:  https://www.cdc.gov/violenceprevention/sexualviolence/fastfact.html</a:t>
            </a:r>
            <a:endParaRPr/>
          </a:p>
        </p:txBody>
      </p:sp>
      <p:sp>
        <p:nvSpPr>
          <p:cNvPr id="508" name="Google Shape;508;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most states, clinicians and nurses are mandated reporters of children and youth who have been or are victims of abuse or neglect</a:t>
            </a:r>
            <a:endParaRPr/>
          </a:p>
          <a:p>
            <a:pPr marL="0" lvl="0" indent="0" algn="l" rtl="0">
              <a:spcBef>
                <a:spcPts val="0"/>
              </a:spcBef>
              <a:spcAft>
                <a:spcPts val="0"/>
              </a:spcAft>
              <a:buNone/>
            </a:pPr>
            <a:endParaRPr/>
          </a:p>
          <a:p>
            <a:pPr marL="0" lvl="0" indent="0" algn="l" rtl="0">
              <a:spcBef>
                <a:spcPts val="0"/>
              </a:spcBef>
              <a:spcAft>
                <a:spcPts val="0"/>
              </a:spcAft>
              <a:buNone/>
            </a:pPr>
            <a:r>
              <a:rPr lang="en-US"/>
              <a:t>Source for mandated reporting law summaries: https://www.childwelfare.gov/topics/systemwide/laws-policies/statutes/manda/</a:t>
            </a:r>
            <a:endParaRPr/>
          </a:p>
        </p:txBody>
      </p:sp>
      <p:sp>
        <p:nvSpPr>
          <p:cNvPr id="515" name="Google Shape;515;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most states, clinicians and nurses are mandated reporters of children and youth who have been or are victims of abuse or neglect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note: some school districts also have processes for mandated reporters teachers and other school staff;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presenter should be prepared to acknowledge any local processes/practices required.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Source for mandated reporting law summaries: https://</a:t>
            </a:r>
            <a:r>
              <a:rPr lang="en-US" dirty="0" err="1"/>
              <a:t>www.childwelfare.gov</a:t>
            </a:r>
            <a:r>
              <a:rPr lang="en-US" dirty="0"/>
              <a:t>/topics/systemwide/laws-policies/statutes/</a:t>
            </a:r>
            <a:r>
              <a:rPr lang="en-US" dirty="0" err="1"/>
              <a:t>manda</a:t>
            </a:r>
            <a:r>
              <a:rPr lang="en-US" dirty="0"/>
              <a:t>/</a:t>
            </a:r>
            <a:endParaRPr dirty="0"/>
          </a:p>
        </p:txBody>
      </p:sp>
      <p:sp>
        <p:nvSpPr>
          <p:cNvPr id="523" name="Google Shape;52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a:t>Complete HPV vaccine series</a:t>
            </a:r>
            <a:endParaRPr/>
          </a:p>
          <a:p>
            <a:pPr marL="457200" lvl="1" indent="0" algn="l" rtl="0">
              <a:spcBef>
                <a:spcPts val="0"/>
              </a:spcBef>
              <a:spcAft>
                <a:spcPts val="0"/>
              </a:spcAft>
              <a:buNone/>
            </a:pPr>
            <a:r>
              <a:rPr lang="en-US"/>
              <a:t>Emergency contraception</a:t>
            </a:r>
            <a:endParaRPr/>
          </a:p>
          <a:p>
            <a:pPr marL="914400" lvl="2" indent="0" algn="l" rtl="0">
              <a:spcBef>
                <a:spcPts val="0"/>
              </a:spcBef>
              <a:spcAft>
                <a:spcPts val="0"/>
              </a:spcAft>
              <a:buNone/>
            </a:pPr>
            <a:r>
              <a:rPr lang="en-US"/>
              <a:t>Over-the-counter</a:t>
            </a:r>
            <a:endParaRPr/>
          </a:p>
          <a:p>
            <a:pPr marL="914400" lvl="2" indent="0" algn="l" rtl="0">
              <a:spcBef>
                <a:spcPts val="0"/>
              </a:spcBef>
              <a:spcAft>
                <a:spcPts val="0"/>
              </a:spcAft>
              <a:buNone/>
            </a:pPr>
            <a:r>
              <a:rPr lang="en-US"/>
              <a:t>Advance prescription still possible</a:t>
            </a:r>
            <a:endParaRPr/>
          </a:p>
          <a:p>
            <a:pPr marL="914400" lvl="2" indent="0" algn="l" rtl="0">
              <a:spcBef>
                <a:spcPts val="0"/>
              </a:spcBef>
              <a:spcAft>
                <a:spcPts val="0"/>
              </a:spcAft>
              <a:buNone/>
            </a:pPr>
            <a:r>
              <a:rPr lang="en-US"/>
              <a:t>Does not protect against STIs</a:t>
            </a:r>
            <a:endParaRPr/>
          </a:p>
          <a:p>
            <a:pPr marL="457200" lvl="1" indent="0" algn="l" rtl="0">
              <a:spcBef>
                <a:spcPts val="0"/>
              </a:spcBef>
              <a:spcAft>
                <a:spcPts val="0"/>
              </a:spcAft>
              <a:buNone/>
            </a:pPr>
            <a:r>
              <a:rPr lang="en-US"/>
              <a:t>Condom use</a:t>
            </a:r>
            <a:endParaRPr/>
          </a:p>
          <a:p>
            <a:pPr marL="914400" lvl="2" indent="0" algn="l" rtl="0">
              <a:spcBef>
                <a:spcPts val="0"/>
              </a:spcBef>
              <a:spcAft>
                <a:spcPts val="0"/>
              </a:spcAft>
              <a:buNone/>
            </a:pPr>
            <a:r>
              <a:rPr lang="en-US"/>
              <a:t>Give patient condoms to take home</a:t>
            </a:r>
            <a:endParaRPr/>
          </a:p>
          <a:p>
            <a:pPr marL="457200" lvl="1" indent="0" algn="l" rtl="0">
              <a:spcBef>
                <a:spcPts val="0"/>
              </a:spcBef>
              <a:spcAft>
                <a:spcPts val="0"/>
              </a:spcAft>
              <a:buNone/>
            </a:pPr>
            <a:r>
              <a:rPr lang="en-US"/>
              <a:t>Encourage dual use of both condoms and another contraceptive method</a:t>
            </a:r>
            <a:endParaRPr/>
          </a:p>
          <a:p>
            <a:pPr marL="0" lvl="0" indent="0" algn="l" rtl="0">
              <a:spcBef>
                <a:spcPts val="0"/>
              </a:spcBef>
              <a:spcAft>
                <a:spcPts val="0"/>
              </a:spcAft>
              <a:buNone/>
            </a:pPr>
            <a:endParaRPr/>
          </a:p>
        </p:txBody>
      </p:sp>
      <p:sp>
        <p:nvSpPr>
          <p:cNvPr id="530" name="Google Shape;530;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Zoe should be counseled about emergency contraception, including what it is and how to get it, since she had unprotected sex 48 hours ago.</a:t>
            </a:r>
            <a:endParaRPr/>
          </a:p>
          <a:p>
            <a:pPr marL="0" lvl="0" indent="0" algn="l" rtl="0">
              <a:spcBef>
                <a:spcPts val="0"/>
              </a:spcBef>
              <a:spcAft>
                <a:spcPts val="0"/>
              </a:spcAft>
              <a:buNone/>
            </a:pPr>
            <a:endParaRPr/>
          </a:p>
          <a:p>
            <a:pPr marL="0" lvl="0" indent="0" algn="l" rtl="0">
              <a:spcBef>
                <a:spcPts val="0"/>
              </a:spcBef>
              <a:spcAft>
                <a:spcPts val="0"/>
              </a:spcAft>
              <a:buNone/>
            </a:pPr>
            <a:r>
              <a:rPr lang="en-US"/>
              <a:t>She should be encouraged to use both a condom and another contraceptive method with all sexual encounters.</a:t>
            </a:r>
            <a:endParaRPr/>
          </a:p>
        </p:txBody>
      </p:sp>
      <p:sp>
        <p:nvSpPr>
          <p:cNvPr id="538" name="Google Shape;538;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Specific questions you can ask about sexual satisfaction or disfunction include:</a:t>
            </a:r>
            <a:endParaRPr/>
          </a:p>
          <a:p>
            <a:pPr marL="171450" lvl="0" indent="-171450" algn="l" rtl="0">
              <a:spcBef>
                <a:spcPts val="0"/>
              </a:spcBef>
              <a:spcAft>
                <a:spcPts val="0"/>
              </a:spcAft>
              <a:buClr>
                <a:schemeClr val="dk1"/>
              </a:buClr>
              <a:buSzPts val="1200"/>
              <a:buFont typeface="Arial"/>
              <a:buChar char="•"/>
            </a:pPr>
            <a:r>
              <a:rPr lang="en-US"/>
              <a:t>How  often  do  you  have  pain  during  sexual  intercourse  or  other  sexual  activities?</a:t>
            </a:r>
            <a:endParaRPr/>
          </a:p>
          <a:p>
            <a:pPr marL="171450" lvl="0" indent="-171450" algn="l" rtl="0">
              <a:spcBef>
                <a:spcPts val="0"/>
              </a:spcBef>
              <a:spcAft>
                <a:spcPts val="0"/>
              </a:spcAft>
              <a:buClr>
                <a:schemeClr val="dk1"/>
              </a:buClr>
              <a:buSzPts val="1200"/>
              <a:buFont typeface="Arial"/>
              <a:buChar char="•"/>
            </a:pPr>
            <a:r>
              <a:rPr lang="en-US"/>
              <a:t>Are  you  satisfied  with  how  often  you  have  sexual  relations  and  with  what  you  do  with  your  sexual  partner?</a:t>
            </a:r>
            <a:endParaRPr/>
          </a:p>
          <a:p>
            <a:pPr marL="171450" lvl="0" indent="-171450" algn="l" rtl="0">
              <a:spcBef>
                <a:spcPts val="0"/>
              </a:spcBef>
              <a:spcAft>
                <a:spcPts val="0"/>
              </a:spcAft>
              <a:buClr>
                <a:schemeClr val="dk1"/>
              </a:buClr>
              <a:buSzPts val="1200"/>
              <a:buFont typeface="Arial"/>
              <a:buChar char="•"/>
            </a:pPr>
            <a:r>
              <a:rPr lang="en-US"/>
              <a:t>Any  problems  becoming  aroused, getting an erection, getting lubricated (wet),  or  having  an  orgasm?</a:t>
            </a:r>
            <a:endParaRPr/>
          </a:p>
          <a:p>
            <a:pPr marL="0" lvl="0" indent="0" algn="l" rtl="0">
              <a:spcBef>
                <a:spcPts val="0"/>
              </a:spcBef>
              <a:spcAft>
                <a:spcPts val="0"/>
              </a:spcAft>
              <a:buNone/>
            </a:pPr>
            <a:endParaRPr/>
          </a:p>
          <a:p>
            <a:pPr marL="0" lvl="0" indent="0" algn="l" rtl="0">
              <a:spcBef>
                <a:spcPts val="0"/>
              </a:spcBef>
              <a:spcAft>
                <a:spcPts val="0"/>
              </a:spcAft>
              <a:buNone/>
            </a:pPr>
            <a:r>
              <a:rPr lang="en-US" i="0"/>
              <a:t>Sources: </a:t>
            </a:r>
            <a:endParaRPr/>
          </a:p>
          <a:p>
            <a:pPr marL="0" marR="0" lvl="0" indent="0" algn="l" rtl="0">
              <a:lnSpc>
                <a:spcPct val="100000"/>
              </a:lnSpc>
              <a:spcBef>
                <a:spcPts val="0"/>
              </a:spcBef>
              <a:spcAft>
                <a:spcPts val="0"/>
              </a:spcAft>
              <a:buClr>
                <a:schemeClr val="dk1"/>
              </a:buClr>
              <a:buSzPts val="1200"/>
              <a:buFont typeface="Calibri"/>
              <a:buNone/>
            </a:pPr>
            <a:r>
              <a:rPr lang="en-US" i="0"/>
              <a:t>1) </a:t>
            </a:r>
            <a:r>
              <a:rPr lang="en-US"/>
              <a:t>A Guide to Taking A Sexual History. Centers for Disease Control and Prevention. Available at https://www.cdc.gov/std/treatment/sexualhistory.pdf.</a:t>
            </a:r>
            <a:endParaRPr/>
          </a:p>
          <a:p>
            <a:pPr marL="0" lvl="0" indent="0" algn="l" rtl="0">
              <a:spcBef>
                <a:spcPts val="0"/>
              </a:spcBef>
              <a:spcAft>
                <a:spcPts val="0"/>
              </a:spcAft>
              <a:buNone/>
            </a:pPr>
            <a:r>
              <a:rPr lang="en-US" i="0"/>
              <a:t>2) A Clinician’s Guide to Sexual History Taking. California Department of Public Health, Sexually Transmitted Diseases Control Branch in collaboration with California STD/HIV Prevention Training Center. May 2011. Available at https://www.cdph.ca.gov/Programs/CID/DCDC/CDPH%20Document%20Library/CA-STD-Clinician-Guide-Sexual-History-Taking.pdf</a:t>
            </a:r>
            <a:endParaRPr i="0"/>
          </a:p>
          <a:p>
            <a:pPr marL="0" marR="0" lvl="0" indent="0" algn="l" rtl="0">
              <a:lnSpc>
                <a:spcPct val="100000"/>
              </a:lnSpc>
              <a:spcBef>
                <a:spcPts val="0"/>
              </a:spcBef>
              <a:spcAft>
                <a:spcPts val="0"/>
              </a:spcAft>
              <a:buClr>
                <a:schemeClr val="dk1"/>
              </a:buClr>
              <a:buSzPts val="1200"/>
              <a:buFont typeface="Calibri"/>
              <a:buNone/>
            </a:pPr>
            <a:r>
              <a:rPr lang="en-US" i="0"/>
              <a:t>3) </a:t>
            </a:r>
            <a:r>
              <a:rPr lang="en-US"/>
              <a:t>Clinical Tools Section 1.7: Taking A Sexual History, PrEP Education for Youth-Serving Primary Care Providers Toolkit. March 2016. Sexuality Information and Education Council of the United States. https://siecus.org/wp-content/uploads/2018/07/1.7-Taking-A-Sexual-History.pdf</a:t>
            </a:r>
            <a:endParaRPr i="0"/>
          </a:p>
        </p:txBody>
      </p:sp>
      <p:sp>
        <p:nvSpPr>
          <p:cNvPr id="546" name="Google Shape;546;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2020</a:t>
            </a:r>
            <a:endParaRPr/>
          </a:p>
        </p:txBody>
      </p:sp>
      <p:sp>
        <p:nvSpPr>
          <p:cNvPr id="568" name="Google Shape;568;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sz="1200" b="1" i="0" u="none" strike="noStrike" cap="none" dirty="0">
                <a:solidFill>
                  <a:schemeClr val="dk1"/>
                </a:solidFill>
                <a:effectLst/>
                <a:latin typeface="Calibri"/>
                <a:ea typeface="Calibri"/>
                <a:cs typeface="Calibri"/>
                <a:sym typeface="Calibri"/>
              </a:rPr>
              <a:t>Rights: </a:t>
            </a:r>
            <a:r>
              <a:rPr lang="en-US" sz="1200" b="0" i="0" u="none" strike="noStrike" cap="none" dirty="0">
                <a:solidFill>
                  <a:schemeClr val="dk1"/>
                </a:solidFill>
                <a:effectLst/>
                <a:latin typeface="Calibri"/>
                <a:ea typeface="Calibri"/>
                <a:cs typeface="Calibri"/>
                <a:sym typeface="Calibri"/>
              </a:rPr>
              <a:t>Youth have the right to receive complete, accurate, and unbiased information about their sexual and reproductive health, and to access the full range of sexual and reproductive healthcare services in a way that is confidential and free of discrimination or coercion.</a:t>
            </a:r>
          </a:p>
          <a:p>
            <a:r>
              <a:rPr lang="en-US" sz="1200" b="1" i="0" u="none" strike="noStrike" cap="none" dirty="0">
                <a:solidFill>
                  <a:schemeClr val="dk1"/>
                </a:solidFill>
                <a:effectLst/>
                <a:latin typeface="Calibri"/>
                <a:ea typeface="Calibri"/>
                <a:cs typeface="Calibri"/>
                <a:sym typeface="Calibri"/>
              </a:rPr>
              <a:t>Respect:  </a:t>
            </a:r>
            <a:r>
              <a:rPr lang="en-US" sz="1200" b="0" i="0" u="none" strike="noStrike" cap="none" dirty="0">
                <a:solidFill>
                  <a:schemeClr val="dk1"/>
                </a:solidFill>
                <a:effectLst/>
                <a:latin typeface="Calibri"/>
                <a:ea typeface="Calibri"/>
                <a:cs typeface="Calibri"/>
                <a:sym typeface="Calibri"/>
              </a:rPr>
              <a:t>Young people deserve respect for their bodily autonomy, their ability to affirm their own goals and identities, and their agency to make informed decisions about their futures and their health and well-being.</a:t>
            </a:r>
          </a:p>
          <a:p>
            <a:r>
              <a:rPr lang="en-US" sz="1200" b="1" i="0" u="none" strike="noStrike" cap="none" dirty="0">
                <a:solidFill>
                  <a:schemeClr val="dk1"/>
                </a:solidFill>
                <a:effectLst/>
                <a:latin typeface="Calibri"/>
                <a:ea typeface="Calibri"/>
                <a:cs typeface="Calibri"/>
                <a:sym typeface="Calibri"/>
              </a:rPr>
              <a:t>Responsibility:  </a:t>
            </a:r>
            <a:r>
              <a:rPr lang="en-US" sz="1200" b="0" i="0" u="none" strike="noStrike" cap="none" dirty="0">
                <a:solidFill>
                  <a:schemeClr val="dk1"/>
                </a:solidFill>
                <a:effectLst/>
                <a:latin typeface="Calibri"/>
                <a:ea typeface="Calibri"/>
                <a:cs typeface="Calibri"/>
                <a:sym typeface="Calibri"/>
              </a:rPr>
              <a:t>Medical providers and healthcare systems have the responsibility to provide confidential, accessible, and respectful care to youth that centers young people’s agency and autonomy and is equitable and free from bias.</a:t>
            </a:r>
          </a:p>
          <a:p>
            <a:pPr marL="0" lvl="0" indent="0" algn="l" rtl="0">
              <a:spcBef>
                <a:spcPts val="0"/>
              </a:spcBef>
              <a:spcAft>
                <a:spcPts val="0"/>
              </a:spcAft>
              <a:buNone/>
            </a:pPr>
            <a:endParaRPr dirty="0"/>
          </a:p>
        </p:txBody>
      </p:sp>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479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Why is reproductive health care important for adolescents?</a:t>
            </a:r>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An estimated 45% of 15- to 19-year-old male and female youth in the United States report having had vaginal intercourse with an opposite-sex partner, 2.5% of 15- to 19-year-old male youth report having had oral or anal sex with another male, and 11% of 15- to 19-year-old female youth report having had a sexual experience (including oral sex) with another female. </a:t>
            </a:r>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Sixty-five percent of reported </a:t>
            </a:r>
            <a:r>
              <a:rPr lang="en-US" sz="1200" b="0" i="1">
                <a:solidFill>
                  <a:schemeClr val="dk1"/>
                </a:solidFill>
                <a:latin typeface="Calibri"/>
                <a:ea typeface="Calibri"/>
                <a:cs typeface="Calibri"/>
                <a:sym typeface="Calibri"/>
              </a:rPr>
              <a:t>Chlamydia</a:t>
            </a:r>
            <a:r>
              <a:rPr lang="en-US" sz="1200" b="0" i="0">
                <a:solidFill>
                  <a:schemeClr val="dk1"/>
                </a:solidFill>
                <a:latin typeface="Calibri"/>
                <a:ea typeface="Calibri"/>
                <a:cs typeface="Calibri"/>
                <a:sym typeface="Calibri"/>
              </a:rPr>
              <a:t> and 50% of reported gonorrhea cases occur among 15- to 24-year-olds.</a:t>
            </a:r>
            <a:endParaRPr sz="1200" b="1" i="0" u="none" strike="noStrike" baseline="300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Teen-aged birth rates in the United States have declined to the lowest rates seen in 7 decades yet still rank highest among industrialized countries. Pregnancy and birth are significant contributors to high school dropout rates among female youth; only approximately 50% of teen-aged mothers earn a high school diploma by 22 years of age versus approximately 90% of females who did not give birth during adolescence.</a:t>
            </a:r>
            <a:endParaRPr sz="1200" b="1" i="0" u="none" strike="noStrike" baseline="300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Child sex trafficking and commercial sexual exploitation of children (CSEC) is increasingly being identified as a public health problem in the United States, and victims of sex trafficking and CSEC may present for medical care for a variety of reasons related to infections, reproductive issues, and trauma and mental health.</a:t>
            </a:r>
            <a:endParaRPr/>
          </a:p>
          <a:p>
            <a:pPr marL="171450" lvl="0" indent="-95250" algn="l" rtl="0">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sz="1200" b="0" i="0">
                <a:solidFill>
                  <a:schemeClr val="dk1"/>
                </a:solidFill>
                <a:latin typeface="Calibri"/>
                <a:ea typeface="Calibri"/>
                <a:cs typeface="Calibri"/>
                <a:sym typeface="Calibri"/>
              </a:rPr>
              <a:t>Source:</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Marcell AV, Burstein GR. Sexual and Reproductive Health Care Services in the Pediatric Setting. Committee on Adolescence. Pediatrics Nov 2017, 140 (5) e20172858; </a:t>
            </a:r>
            <a:r>
              <a:rPr lang="en-US" sz="1200" b="1" i="0">
                <a:solidFill>
                  <a:schemeClr val="dk1"/>
                </a:solidFill>
                <a:latin typeface="Calibri"/>
                <a:ea typeface="Calibri"/>
                <a:cs typeface="Calibri"/>
                <a:sym typeface="Calibri"/>
              </a:rPr>
              <a:t>DOI:</a:t>
            </a:r>
            <a:r>
              <a:rPr lang="en-US" sz="1200" b="0" i="0">
                <a:solidFill>
                  <a:schemeClr val="dk1"/>
                </a:solidFill>
                <a:latin typeface="Calibri"/>
                <a:ea typeface="Calibri"/>
                <a:cs typeface="Calibri"/>
                <a:sym typeface="Calibri"/>
              </a:rPr>
              <a:t> 10.1542/peds.2017-2858</a:t>
            </a:r>
            <a:endParaRPr/>
          </a:p>
          <a:p>
            <a:pPr marL="0" lvl="0" indent="0" algn="l" rtl="0">
              <a:spcBef>
                <a:spcPts val="0"/>
              </a:spcBef>
              <a:spcAft>
                <a:spcPts val="0"/>
              </a:spcAft>
              <a:buNone/>
            </a:pPr>
            <a:endParaRPr/>
          </a:p>
        </p:txBody>
      </p:sp>
      <p:sp>
        <p:nvSpPr>
          <p:cNvPr id="213" name="Google Shape;21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5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D3EF"/>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64"/>
          <p:cNvSpPr txBox="1">
            <a:spLocks noGrp="1"/>
          </p:cNvSpPr>
          <p:nvPr>
            <p:ph type="body" idx="1"/>
          </p:nvPr>
        </p:nvSpPr>
        <p:spPr>
          <a:xfrm rot="5400000">
            <a:off x="4072182" y="-1408356"/>
            <a:ext cx="4047637"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6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6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0"/>
        <p:cNvGrpSpPr/>
        <p:nvPr/>
      </p:nvGrpSpPr>
      <p:grpSpPr>
        <a:xfrm>
          <a:off x="0" y="0"/>
          <a:ext cx="0" cy="0"/>
          <a:chOff x="0" y="0"/>
          <a:chExt cx="0" cy="0"/>
        </a:xfrm>
      </p:grpSpPr>
      <p:sp>
        <p:nvSpPr>
          <p:cNvPr id="101" name="Google Shape;101;gb9fbee2508_0_10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rgbClr val="00D3EF"/>
              </a:buClr>
              <a:buSzPts val="6000"/>
              <a:buFont typeface="Arial"/>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gb9fbee2508_0_10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03" name="Google Shape;103;gb9fbee2508_0_10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gb9fbee2508_0_10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gb9fbee2508_0_1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6"/>
        <p:cNvGrpSpPr/>
        <p:nvPr/>
      </p:nvGrpSpPr>
      <p:grpSpPr>
        <a:xfrm>
          <a:off x="0" y="0"/>
          <a:ext cx="0" cy="0"/>
          <a:chOff x="0" y="0"/>
          <a:chExt cx="0" cy="0"/>
        </a:xfrm>
      </p:grpSpPr>
      <p:sp>
        <p:nvSpPr>
          <p:cNvPr id="107" name="Google Shape;107;gb9fbee2508_0_10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D3E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gb9fbee2508_0_109"/>
          <p:cNvSpPr txBox="1">
            <a:spLocks noGrp="1"/>
          </p:cNvSpPr>
          <p:nvPr>
            <p:ph type="body" idx="1"/>
          </p:nvPr>
        </p:nvSpPr>
        <p:spPr>
          <a:xfrm>
            <a:off x="838200" y="1825625"/>
            <a:ext cx="10515600" cy="4047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9" name="Google Shape;109;gb9fbee2508_0_10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gb9fbee2508_0_10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gb9fbee2508_0_10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2"/>
        <p:cNvGrpSpPr/>
        <p:nvPr/>
      </p:nvGrpSpPr>
      <p:grpSpPr>
        <a:xfrm>
          <a:off x="0" y="0"/>
          <a:ext cx="0" cy="0"/>
          <a:chOff x="0" y="0"/>
          <a:chExt cx="0" cy="0"/>
        </a:xfrm>
      </p:grpSpPr>
      <p:sp>
        <p:nvSpPr>
          <p:cNvPr id="113" name="Google Shape;113;gb9fbee2508_0_11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D3EF"/>
              </a:buClr>
              <a:buSzPts val="3200"/>
              <a:buFont typeface="Arial"/>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gb9fbee2508_0_11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15" name="Google Shape;115;gb9fbee2508_0_11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16" name="Google Shape;116;gb9fbee2508_0_1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gb9fbee2508_0_1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gb9fbee2508_0_1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9"/>
        <p:cNvGrpSpPr/>
        <p:nvPr/>
      </p:nvGrpSpPr>
      <p:grpSpPr>
        <a:xfrm>
          <a:off x="0" y="0"/>
          <a:ext cx="0" cy="0"/>
          <a:chOff x="0" y="0"/>
          <a:chExt cx="0" cy="0"/>
        </a:xfrm>
      </p:grpSpPr>
      <p:sp>
        <p:nvSpPr>
          <p:cNvPr id="120" name="Google Shape;120;gb9fbee2508_0_1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D3E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gb9fbee2508_0_122"/>
          <p:cNvSpPr txBox="1">
            <a:spLocks noGrp="1"/>
          </p:cNvSpPr>
          <p:nvPr>
            <p:ph type="body" idx="1"/>
          </p:nvPr>
        </p:nvSpPr>
        <p:spPr>
          <a:xfrm>
            <a:off x="838200" y="1825625"/>
            <a:ext cx="5181600" cy="4059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 name="Google Shape;122;gb9fbee2508_0_122"/>
          <p:cNvSpPr txBox="1">
            <a:spLocks noGrp="1"/>
          </p:cNvSpPr>
          <p:nvPr>
            <p:ph type="body" idx="2"/>
          </p:nvPr>
        </p:nvSpPr>
        <p:spPr>
          <a:xfrm>
            <a:off x="6172200" y="1825625"/>
            <a:ext cx="5181600" cy="4059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 name="Google Shape;123;gb9fbee2508_0_1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gb9fbee2508_0_1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gb9fbee2508_0_1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6"/>
        <p:cNvGrpSpPr/>
        <p:nvPr/>
      </p:nvGrpSpPr>
      <p:grpSpPr>
        <a:xfrm>
          <a:off x="0" y="0"/>
          <a:ext cx="0" cy="0"/>
          <a:chOff x="0" y="0"/>
          <a:chExt cx="0" cy="0"/>
        </a:xfrm>
      </p:grpSpPr>
      <p:sp>
        <p:nvSpPr>
          <p:cNvPr id="127" name="Google Shape;127;gb9fbee2508_0_12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D3EF"/>
              </a:buClr>
              <a:buSzPts val="6000"/>
              <a:buFont typeface="Arial"/>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gb9fbee2508_0_129"/>
          <p:cNvSpPr txBox="1">
            <a:spLocks noGrp="1"/>
          </p:cNvSpPr>
          <p:nvPr>
            <p:ph type="body" idx="1"/>
          </p:nvPr>
        </p:nvSpPr>
        <p:spPr>
          <a:xfrm>
            <a:off x="831850" y="4589463"/>
            <a:ext cx="10515600" cy="1283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9" name="Google Shape;129;gb9fbee2508_0_1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gb9fbee2508_0_1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gb9fbee2508_0_1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2"/>
        <p:cNvGrpSpPr/>
        <p:nvPr/>
      </p:nvGrpSpPr>
      <p:grpSpPr>
        <a:xfrm>
          <a:off x="0" y="0"/>
          <a:ext cx="0" cy="0"/>
          <a:chOff x="0" y="0"/>
          <a:chExt cx="0" cy="0"/>
        </a:xfrm>
      </p:grpSpPr>
      <p:sp>
        <p:nvSpPr>
          <p:cNvPr id="133" name="Google Shape;133;gb9fbee2508_0_13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D3E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gb9fbee2508_0_135"/>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5" name="Google Shape;135;gb9fbee2508_0_135"/>
          <p:cNvSpPr txBox="1">
            <a:spLocks noGrp="1"/>
          </p:cNvSpPr>
          <p:nvPr>
            <p:ph type="body" idx="2"/>
          </p:nvPr>
        </p:nvSpPr>
        <p:spPr>
          <a:xfrm>
            <a:off x="839788" y="2505075"/>
            <a:ext cx="5157900" cy="33681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6" name="Google Shape;136;gb9fbee2508_0_13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7" name="Google Shape;137;gb9fbee2508_0_135"/>
          <p:cNvSpPr txBox="1">
            <a:spLocks noGrp="1"/>
          </p:cNvSpPr>
          <p:nvPr>
            <p:ph type="body" idx="4"/>
          </p:nvPr>
        </p:nvSpPr>
        <p:spPr>
          <a:xfrm>
            <a:off x="6172200" y="2505075"/>
            <a:ext cx="5183100" cy="33681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8" name="Google Shape;138;gb9fbee2508_0_1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gb9fbee2508_0_1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gb9fbee2508_0_1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1"/>
        <p:cNvGrpSpPr/>
        <p:nvPr/>
      </p:nvGrpSpPr>
      <p:grpSpPr>
        <a:xfrm>
          <a:off x="0" y="0"/>
          <a:ext cx="0" cy="0"/>
          <a:chOff x="0" y="0"/>
          <a:chExt cx="0" cy="0"/>
        </a:xfrm>
      </p:grpSpPr>
      <p:sp>
        <p:nvSpPr>
          <p:cNvPr id="142" name="Google Shape;142;gb9fbee2508_0_1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D3E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gb9fbee2508_0_1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4" name="Google Shape;144;gb9fbee2508_0_1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gb9fbee2508_0_1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gb9fbee2508_0_1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b9fbee2508_0_1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gb9fbee2508_0_1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6"/>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0"/>
        <p:cNvGrpSpPr/>
        <p:nvPr/>
      </p:nvGrpSpPr>
      <p:grpSpPr>
        <a:xfrm>
          <a:off x="0" y="0"/>
          <a:ext cx="0" cy="0"/>
          <a:chOff x="0" y="0"/>
          <a:chExt cx="0" cy="0"/>
        </a:xfrm>
      </p:grpSpPr>
      <p:sp>
        <p:nvSpPr>
          <p:cNvPr id="151" name="Google Shape;151;gb9fbee2508_0_15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D3EF"/>
              </a:buClr>
              <a:buSzPts val="3200"/>
              <a:buFont typeface="Arial"/>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gb9fbee2508_0_153"/>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Roboto Slab"/>
                <a:ea typeface="Roboto Slab"/>
                <a:cs typeface="Roboto Slab"/>
                <a:sym typeface="Roboto Slab"/>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3" name="Google Shape;153;gb9fbee2508_0_153"/>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54" name="Google Shape;154;gb9fbee2508_0_1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5" name="Google Shape;155;gb9fbee2508_0_15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gb9fbee2508_0_1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7"/>
        <p:cNvGrpSpPr/>
        <p:nvPr/>
      </p:nvGrpSpPr>
      <p:grpSpPr>
        <a:xfrm>
          <a:off x="0" y="0"/>
          <a:ext cx="0" cy="0"/>
          <a:chOff x="0" y="0"/>
          <a:chExt cx="0" cy="0"/>
        </a:xfrm>
      </p:grpSpPr>
      <p:sp>
        <p:nvSpPr>
          <p:cNvPr id="158" name="Google Shape;158;gb9fbee2508_0_1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D3E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gb9fbee2508_0_160"/>
          <p:cNvSpPr txBox="1">
            <a:spLocks noGrp="1"/>
          </p:cNvSpPr>
          <p:nvPr>
            <p:ph type="body" idx="1"/>
          </p:nvPr>
        </p:nvSpPr>
        <p:spPr>
          <a:xfrm rot="5400000">
            <a:off x="4072200" y="-1408375"/>
            <a:ext cx="4047600" cy="1051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0" name="Google Shape;160;gb9fbee2508_0_1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gb9fbee2508_0_16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2" name="Google Shape;162;gb9fbee2508_0_1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3"/>
        <p:cNvGrpSpPr/>
        <p:nvPr/>
      </p:nvGrpSpPr>
      <p:grpSpPr>
        <a:xfrm>
          <a:off x="0" y="0"/>
          <a:ext cx="0" cy="0"/>
          <a:chOff x="0" y="0"/>
          <a:chExt cx="0" cy="0"/>
        </a:xfrm>
      </p:grpSpPr>
      <p:sp>
        <p:nvSpPr>
          <p:cNvPr id="164" name="Google Shape;164;gb9fbee2508_0_166"/>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D3E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5" name="Google Shape;165;gb9fbee2508_0_16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6" name="Google Shape;166;gb9fbee2508_0_1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7" name="Google Shape;167;gb9fbee2508_0_16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8" name="Google Shape;168;gb9fbee2508_0_1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D3EF"/>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7"/>
          <p:cNvSpPr txBox="1">
            <a:spLocks noGrp="1"/>
          </p:cNvSpPr>
          <p:nvPr>
            <p:ph type="body" idx="1"/>
          </p:nvPr>
        </p:nvSpPr>
        <p:spPr>
          <a:xfrm>
            <a:off x="831850" y="4589463"/>
            <a:ext cx="10515600" cy="12837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8"/>
          <p:cNvSpPr txBox="1">
            <a:spLocks noGrp="1"/>
          </p:cNvSpPr>
          <p:nvPr>
            <p:ph type="body" idx="1"/>
          </p:nvPr>
        </p:nvSpPr>
        <p:spPr>
          <a:xfrm>
            <a:off x="838200" y="1825625"/>
            <a:ext cx="5181600" cy="40593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8"/>
          <p:cNvSpPr txBox="1">
            <a:spLocks noGrp="1"/>
          </p:cNvSpPr>
          <p:nvPr>
            <p:ph type="body" idx="2"/>
          </p:nvPr>
        </p:nvSpPr>
        <p:spPr>
          <a:xfrm>
            <a:off x="6172200" y="1825625"/>
            <a:ext cx="5181600" cy="40593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5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59"/>
          <p:cNvSpPr txBox="1">
            <a:spLocks noGrp="1"/>
          </p:cNvSpPr>
          <p:nvPr>
            <p:ph type="body" idx="2"/>
          </p:nvPr>
        </p:nvSpPr>
        <p:spPr>
          <a:xfrm>
            <a:off x="839788" y="2505075"/>
            <a:ext cx="5157787" cy="33681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59"/>
          <p:cNvSpPr txBox="1">
            <a:spLocks noGrp="1"/>
          </p:cNvSpPr>
          <p:nvPr>
            <p:ph type="body" idx="4"/>
          </p:nvPr>
        </p:nvSpPr>
        <p:spPr>
          <a:xfrm>
            <a:off x="6172200" y="2505075"/>
            <a:ext cx="5183188" cy="33681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D3E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6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6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D3E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6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Roboto Slab"/>
                <a:ea typeface="Roboto Slab"/>
                <a:cs typeface="Roboto Slab"/>
                <a:sym typeface="Roboto Slab"/>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D3EF"/>
              </a:buClr>
              <a:buSzPts val="4200"/>
              <a:buFont typeface="Arial"/>
              <a:buNone/>
              <a:defRPr sz="4200" b="0" i="0" u="none" strike="noStrike" cap="none">
                <a:solidFill>
                  <a:srgbClr val="00D3E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4"/>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Slab"/>
                <a:ea typeface="Roboto Slab"/>
                <a:cs typeface="Roboto Slab"/>
                <a:sym typeface="Roboto Sla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54"/>
          <p:cNvPicPr preferRelativeResize="0"/>
          <p:nvPr/>
        </p:nvPicPr>
        <p:blipFill rotWithShape="1">
          <a:blip r:embed="rId13">
            <a:alphaModFix/>
          </a:blip>
          <a:srcRect/>
          <a:stretch/>
        </p:blipFill>
        <p:spPr>
          <a:xfrm>
            <a:off x="7931675" y="-46292"/>
            <a:ext cx="6387415" cy="203200"/>
          </a:xfrm>
          <a:prstGeom prst="rect">
            <a:avLst/>
          </a:prstGeom>
          <a:noFill/>
          <a:ln>
            <a:noFill/>
          </a:ln>
        </p:spPr>
      </p:pic>
      <p:pic>
        <p:nvPicPr>
          <p:cNvPr id="16" name="Google Shape;16;p54"/>
          <p:cNvPicPr preferRelativeResize="0"/>
          <p:nvPr/>
        </p:nvPicPr>
        <p:blipFill rotWithShape="1">
          <a:blip r:embed="rId14">
            <a:alphaModFix/>
          </a:blip>
          <a:srcRect/>
          <a:stretch/>
        </p:blipFill>
        <p:spPr>
          <a:xfrm>
            <a:off x="-2862049" y="-9244"/>
            <a:ext cx="6616833" cy="121932"/>
          </a:xfrm>
          <a:prstGeom prst="rect">
            <a:avLst/>
          </a:prstGeom>
          <a:noFill/>
          <a:ln>
            <a:noFill/>
          </a:ln>
        </p:spPr>
      </p:pic>
      <p:pic>
        <p:nvPicPr>
          <p:cNvPr id="17" name="Google Shape;17;p54"/>
          <p:cNvPicPr preferRelativeResize="0"/>
          <p:nvPr/>
        </p:nvPicPr>
        <p:blipFill rotWithShape="1">
          <a:blip r:embed="rId15">
            <a:alphaModFix/>
          </a:blip>
          <a:srcRect/>
          <a:stretch/>
        </p:blipFill>
        <p:spPr>
          <a:xfrm>
            <a:off x="3564923" y="-58992"/>
            <a:ext cx="4654502" cy="228600"/>
          </a:xfrm>
          <a:prstGeom prst="rect">
            <a:avLst/>
          </a:prstGeom>
          <a:noFill/>
          <a:ln>
            <a:noFill/>
          </a:ln>
        </p:spPr>
      </p:pic>
      <p:pic>
        <p:nvPicPr>
          <p:cNvPr id="18" name="Google Shape;18;p54"/>
          <p:cNvPicPr preferRelativeResize="0"/>
          <p:nvPr/>
        </p:nvPicPr>
        <p:blipFill rotWithShape="1">
          <a:blip r:embed="rId16">
            <a:alphaModFix/>
          </a:blip>
          <a:srcRect/>
          <a:stretch/>
        </p:blipFill>
        <p:spPr>
          <a:xfrm>
            <a:off x="0" y="5694188"/>
            <a:ext cx="1954719" cy="1278086"/>
          </a:xfrm>
          <a:prstGeom prst="rect">
            <a:avLst/>
          </a:prstGeom>
          <a:noFill/>
          <a:ln>
            <a:noFill/>
          </a:ln>
        </p:spPr>
      </p:pic>
      <p:pic>
        <p:nvPicPr>
          <p:cNvPr id="19" name="Google Shape;19;p54"/>
          <p:cNvPicPr preferRelativeResize="0"/>
          <p:nvPr/>
        </p:nvPicPr>
        <p:blipFill rotWithShape="1">
          <a:blip r:embed="rId17">
            <a:alphaModFix/>
          </a:blip>
          <a:srcRect/>
          <a:stretch/>
        </p:blipFill>
        <p:spPr>
          <a:xfrm>
            <a:off x="10610250" y="6044590"/>
            <a:ext cx="1257300" cy="5814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gb9fbee2508_0_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D3EF"/>
              </a:buClr>
              <a:buSzPts val="4200"/>
              <a:buFont typeface="Arial"/>
              <a:buNone/>
              <a:defRPr sz="4200" b="0" i="0" u="none" strike="noStrike" cap="none">
                <a:solidFill>
                  <a:srgbClr val="00D3EF"/>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1" name="Google Shape;91;gb9fbee2508_0_92"/>
          <p:cNvSpPr txBox="1">
            <a:spLocks noGrp="1"/>
          </p:cNvSpPr>
          <p:nvPr>
            <p:ph type="body" idx="1"/>
          </p:nvPr>
        </p:nvSpPr>
        <p:spPr>
          <a:xfrm>
            <a:off x="838200" y="1825625"/>
            <a:ext cx="10515600" cy="4047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Slab"/>
                <a:ea typeface="Roboto Slab"/>
                <a:cs typeface="Roboto Slab"/>
                <a:sym typeface="Roboto Sla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gb9fbee2508_0_9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gb9fbee2508_0_9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gb9fbee2508_0_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5" name="Google Shape;95;gb9fbee2508_0_92"/>
          <p:cNvPicPr preferRelativeResize="0"/>
          <p:nvPr/>
        </p:nvPicPr>
        <p:blipFill rotWithShape="1">
          <a:blip r:embed="rId13">
            <a:alphaModFix/>
          </a:blip>
          <a:srcRect/>
          <a:stretch/>
        </p:blipFill>
        <p:spPr>
          <a:xfrm>
            <a:off x="7931675" y="-46292"/>
            <a:ext cx="6387417" cy="203200"/>
          </a:xfrm>
          <a:prstGeom prst="rect">
            <a:avLst/>
          </a:prstGeom>
          <a:noFill/>
          <a:ln>
            <a:noFill/>
          </a:ln>
        </p:spPr>
      </p:pic>
      <p:pic>
        <p:nvPicPr>
          <p:cNvPr id="96" name="Google Shape;96;gb9fbee2508_0_92"/>
          <p:cNvPicPr preferRelativeResize="0"/>
          <p:nvPr/>
        </p:nvPicPr>
        <p:blipFill rotWithShape="1">
          <a:blip r:embed="rId14">
            <a:alphaModFix/>
          </a:blip>
          <a:srcRect/>
          <a:stretch/>
        </p:blipFill>
        <p:spPr>
          <a:xfrm>
            <a:off x="-2862049" y="-9244"/>
            <a:ext cx="6616840" cy="121932"/>
          </a:xfrm>
          <a:prstGeom prst="rect">
            <a:avLst/>
          </a:prstGeom>
          <a:noFill/>
          <a:ln>
            <a:noFill/>
          </a:ln>
        </p:spPr>
      </p:pic>
      <p:pic>
        <p:nvPicPr>
          <p:cNvPr id="97" name="Google Shape;97;gb9fbee2508_0_92"/>
          <p:cNvPicPr preferRelativeResize="0"/>
          <p:nvPr/>
        </p:nvPicPr>
        <p:blipFill rotWithShape="1">
          <a:blip r:embed="rId15">
            <a:alphaModFix/>
          </a:blip>
          <a:srcRect/>
          <a:stretch/>
        </p:blipFill>
        <p:spPr>
          <a:xfrm>
            <a:off x="3564923" y="-58992"/>
            <a:ext cx="4654502" cy="228600"/>
          </a:xfrm>
          <a:prstGeom prst="rect">
            <a:avLst/>
          </a:prstGeom>
          <a:noFill/>
          <a:ln>
            <a:noFill/>
          </a:ln>
        </p:spPr>
      </p:pic>
      <p:pic>
        <p:nvPicPr>
          <p:cNvPr id="98" name="Google Shape;98;gb9fbee2508_0_92"/>
          <p:cNvPicPr preferRelativeResize="0"/>
          <p:nvPr/>
        </p:nvPicPr>
        <p:blipFill rotWithShape="1">
          <a:blip r:embed="rId16">
            <a:alphaModFix/>
          </a:blip>
          <a:srcRect/>
          <a:stretch/>
        </p:blipFill>
        <p:spPr>
          <a:xfrm>
            <a:off x="0" y="5694188"/>
            <a:ext cx="1954717" cy="1278085"/>
          </a:xfrm>
          <a:prstGeom prst="rect">
            <a:avLst/>
          </a:prstGeom>
          <a:noFill/>
          <a:ln>
            <a:noFill/>
          </a:ln>
        </p:spPr>
      </p:pic>
      <p:pic>
        <p:nvPicPr>
          <p:cNvPr id="99" name="Google Shape;99;gb9fbee2508_0_92"/>
          <p:cNvPicPr preferRelativeResize="0"/>
          <p:nvPr/>
        </p:nvPicPr>
        <p:blipFill rotWithShape="1">
          <a:blip r:embed="rId17">
            <a:alphaModFix/>
          </a:blip>
          <a:srcRect/>
          <a:stretch/>
        </p:blipFill>
        <p:spPr>
          <a:xfrm>
            <a:off x="10610250" y="6044590"/>
            <a:ext cx="1257298" cy="5814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11mcSEQW6EI&amp;feature=emb_titl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cdc.gov/mmwr/pdf/other/su6302.pdf" TargetMode="External"/><Relationship Id="rId7" Type="http://schemas.openxmlformats.org/officeDocument/2006/relationships/hyperlink" Target="https://www.acog.org/topics/adolescent-health"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www.adolescenthealth.org/" TargetMode="External"/><Relationship Id="rId5" Type="http://schemas.openxmlformats.org/officeDocument/2006/relationships/hyperlink" Target="https://brightfutures.aap.org/Bright%20Futures%20Documents/BF4_AdolescenceVisits.pdf" TargetMode="External"/><Relationship Id="rId4" Type="http://schemas.openxmlformats.org/officeDocument/2006/relationships/hyperlink" Target="https://www.aap.org/en-us/about-the-aap/aap-press-room/campaigns/adolescent-health-care/Pages/default.aspx"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
          <p:cNvSpPr txBox="1">
            <a:spLocks noGrp="1"/>
          </p:cNvSpPr>
          <p:nvPr>
            <p:ph type="ctrTitle"/>
          </p:nvPr>
        </p:nvSpPr>
        <p:spPr>
          <a:xfrm>
            <a:off x="1524000" y="652341"/>
            <a:ext cx="9144000" cy="1299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D3EF"/>
              </a:buClr>
              <a:buSzPts val="4000"/>
              <a:buFont typeface="Calibri"/>
              <a:buNone/>
            </a:pPr>
            <a:r>
              <a:rPr lang="en-US" sz="4000" dirty="0">
                <a:latin typeface="Calibri"/>
                <a:ea typeface="Calibri"/>
                <a:cs typeface="Calibri"/>
                <a:sym typeface="Calibri"/>
              </a:rPr>
              <a:t>Adolescent Reproductive and Sexual Health Education Project (ARSHEP)</a:t>
            </a:r>
            <a:endParaRPr dirty="0"/>
          </a:p>
        </p:txBody>
      </p:sp>
      <p:sp>
        <p:nvSpPr>
          <p:cNvPr id="175" name="Google Shape;175;p1"/>
          <p:cNvSpPr txBox="1">
            <a:spLocks noGrp="1"/>
          </p:cNvSpPr>
          <p:nvPr>
            <p:ph type="subTitle" idx="1"/>
          </p:nvPr>
        </p:nvSpPr>
        <p:spPr>
          <a:xfrm>
            <a:off x="1524000" y="2129095"/>
            <a:ext cx="9144000" cy="216167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4800"/>
              <a:buNone/>
            </a:pPr>
            <a:r>
              <a:rPr lang="en-US" sz="4800" dirty="0">
                <a:latin typeface="Calibri"/>
                <a:ea typeface="Calibri"/>
                <a:cs typeface="Calibri"/>
                <a:sym typeface="Calibri"/>
              </a:rPr>
              <a:t>Taking a Sexual History: </a:t>
            </a:r>
            <a:endParaRPr dirty="0"/>
          </a:p>
          <a:p>
            <a:pPr marL="0" lvl="0" indent="0" algn="ctr" rtl="0">
              <a:lnSpc>
                <a:spcPct val="100000"/>
              </a:lnSpc>
              <a:spcBef>
                <a:spcPts val="1000"/>
              </a:spcBef>
              <a:spcAft>
                <a:spcPts val="0"/>
              </a:spcAft>
              <a:buClr>
                <a:schemeClr val="dk1"/>
              </a:buClr>
              <a:buSzPts val="4400"/>
              <a:buNone/>
            </a:pPr>
            <a:r>
              <a:rPr lang="en-US" sz="4400" dirty="0">
                <a:latin typeface="Calibri"/>
                <a:ea typeface="Calibri"/>
                <a:cs typeface="Calibri"/>
                <a:sym typeface="Calibri"/>
              </a:rPr>
              <a:t>Essential Questions</a:t>
            </a:r>
            <a:endParaRPr dirty="0"/>
          </a:p>
        </p:txBody>
      </p:sp>
      <p:pic>
        <p:nvPicPr>
          <p:cNvPr id="176" name="Google Shape;176;p1" descr="A picture containing circle&#10;&#10;Description automatically generated"/>
          <p:cNvPicPr preferRelativeResize="0"/>
          <p:nvPr/>
        </p:nvPicPr>
        <p:blipFill rotWithShape="1">
          <a:blip r:embed="rId3">
            <a:alphaModFix/>
          </a:blip>
          <a:srcRect l="29464" r="29745"/>
          <a:stretch/>
        </p:blipFill>
        <p:spPr>
          <a:xfrm rot="5400000">
            <a:off x="5015163" y="1695822"/>
            <a:ext cx="2161674" cy="6858000"/>
          </a:xfrm>
          <a:prstGeom prst="rect">
            <a:avLst/>
          </a:prstGeom>
          <a:noFill/>
          <a:ln w="57150" cap="flat" cmpd="sng">
            <a:solidFill>
              <a:schemeClr val="dk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8"/>
          <p:cNvSpPr txBox="1">
            <a:spLocks noGrp="1"/>
          </p:cNvSpPr>
          <p:nvPr>
            <p:ph type="title"/>
          </p:nvPr>
        </p:nvSpPr>
        <p:spPr>
          <a:xfrm>
            <a:off x="469392" y="272732"/>
            <a:ext cx="3148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Adolescents</a:t>
            </a:r>
            <a:endParaRPr dirty="0"/>
          </a:p>
        </p:txBody>
      </p:sp>
      <p:sp>
        <p:nvSpPr>
          <p:cNvPr id="230" name="Google Shape;230;p8"/>
          <p:cNvSpPr txBox="1">
            <a:spLocks noGrp="1"/>
          </p:cNvSpPr>
          <p:nvPr>
            <p:ph type="body" idx="1"/>
          </p:nvPr>
        </p:nvSpPr>
        <p:spPr>
          <a:xfrm>
            <a:off x="2043684" y="1370013"/>
            <a:ext cx="7958328" cy="548798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For the most part, adolescents are: </a:t>
            </a:r>
            <a:endParaRPr dirty="0"/>
          </a:p>
          <a:p>
            <a:pPr marL="685800" lvl="1" indent="-228600" algn="l" rtl="0">
              <a:lnSpc>
                <a:spcPct val="90000"/>
              </a:lnSpc>
              <a:spcBef>
                <a:spcPts val="500"/>
              </a:spcBef>
              <a:spcAft>
                <a:spcPts val="0"/>
              </a:spcAft>
              <a:buClr>
                <a:schemeClr val="dk1"/>
              </a:buClr>
              <a:buSzPts val="2400"/>
              <a:buChar char="•"/>
            </a:pPr>
            <a:r>
              <a:rPr lang="en-US" dirty="0">
                <a:latin typeface="Calibri"/>
                <a:ea typeface="Calibri"/>
                <a:cs typeface="Calibri"/>
                <a:sym typeface="Calibri"/>
              </a:rPr>
              <a:t> Healthy</a:t>
            </a:r>
            <a:endParaRPr dirty="0"/>
          </a:p>
          <a:p>
            <a:pPr marL="685800" lvl="1" indent="-228600" algn="l" rtl="0">
              <a:lnSpc>
                <a:spcPct val="90000"/>
              </a:lnSpc>
              <a:spcBef>
                <a:spcPts val="500"/>
              </a:spcBef>
              <a:spcAft>
                <a:spcPts val="0"/>
              </a:spcAft>
              <a:buClr>
                <a:schemeClr val="dk1"/>
              </a:buClr>
              <a:buSzPts val="2400"/>
              <a:buChar char="•"/>
            </a:pPr>
            <a:r>
              <a:rPr lang="en-US" dirty="0">
                <a:latin typeface="Calibri"/>
                <a:ea typeface="Calibri"/>
                <a:cs typeface="Calibri"/>
                <a:sym typeface="Calibri"/>
              </a:rPr>
              <a:t> Resilient</a:t>
            </a:r>
            <a:endParaRPr dirty="0"/>
          </a:p>
          <a:p>
            <a:pPr marL="685800" lvl="1" indent="-228600" algn="l" rtl="0">
              <a:lnSpc>
                <a:spcPct val="90000"/>
              </a:lnSpc>
              <a:spcBef>
                <a:spcPts val="500"/>
              </a:spcBef>
              <a:spcAft>
                <a:spcPts val="0"/>
              </a:spcAft>
              <a:buClr>
                <a:schemeClr val="dk1"/>
              </a:buClr>
              <a:buSzPts val="2400"/>
              <a:buChar char="•"/>
            </a:pPr>
            <a:r>
              <a:rPr lang="en-US" dirty="0">
                <a:latin typeface="Calibri"/>
                <a:ea typeface="Calibri"/>
                <a:cs typeface="Calibri"/>
                <a:sym typeface="Calibri"/>
              </a:rPr>
              <a:t> Learning to be independent</a:t>
            </a:r>
            <a:endParaRPr dirty="0"/>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Adolescents are not:</a:t>
            </a:r>
            <a:endParaRPr dirty="0"/>
          </a:p>
          <a:p>
            <a:pPr marL="685800" lvl="1" indent="-228600" algn="l" rtl="0">
              <a:lnSpc>
                <a:spcPct val="90000"/>
              </a:lnSpc>
              <a:spcBef>
                <a:spcPts val="500"/>
              </a:spcBef>
              <a:spcAft>
                <a:spcPts val="0"/>
              </a:spcAft>
              <a:buClr>
                <a:schemeClr val="dk1"/>
              </a:buClr>
              <a:buSzPts val="2400"/>
              <a:buChar char="•"/>
            </a:pPr>
            <a:r>
              <a:rPr lang="en-US" dirty="0">
                <a:latin typeface="Calibri"/>
                <a:ea typeface="Calibri"/>
                <a:cs typeface="Calibri"/>
                <a:sym typeface="Calibri"/>
              </a:rPr>
              <a:t> Big children</a:t>
            </a:r>
            <a:endParaRPr dirty="0"/>
          </a:p>
          <a:p>
            <a:pPr marL="685800" lvl="1" indent="-228600" algn="l" rtl="0">
              <a:lnSpc>
                <a:spcPct val="90000"/>
              </a:lnSpc>
              <a:spcBef>
                <a:spcPts val="500"/>
              </a:spcBef>
              <a:spcAft>
                <a:spcPts val="0"/>
              </a:spcAft>
              <a:buClr>
                <a:schemeClr val="dk1"/>
              </a:buClr>
              <a:buSzPts val="2400"/>
              <a:buChar char="•"/>
            </a:pPr>
            <a:r>
              <a:rPr lang="en-US" dirty="0">
                <a:latin typeface="Calibri"/>
                <a:ea typeface="Calibri"/>
                <a:cs typeface="Calibri"/>
                <a:sym typeface="Calibri"/>
              </a:rPr>
              <a:t> Little adults</a:t>
            </a:r>
            <a:endParaRPr dirty="0"/>
          </a:p>
          <a:p>
            <a:pPr marL="685800" lvl="1" indent="-76200" algn="l" rtl="0">
              <a:lnSpc>
                <a:spcPct val="90000"/>
              </a:lnSpc>
              <a:spcBef>
                <a:spcPts val="500"/>
              </a:spcBef>
              <a:spcAft>
                <a:spcPts val="0"/>
              </a:spcAft>
              <a:buClr>
                <a:schemeClr val="dk1"/>
              </a:buClr>
              <a:buSzPts val="2400"/>
              <a:buNone/>
            </a:pPr>
            <a:endParaRPr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Each adolescent is an individual</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231" name="Google Shape;231;p8" descr="A person posing for the camera&#10;&#10;Description automatically generated"/>
          <p:cNvPicPr preferRelativeResize="0"/>
          <p:nvPr/>
        </p:nvPicPr>
        <p:blipFill rotWithShape="1">
          <a:blip r:embed="rId3">
            <a:alphaModFix/>
          </a:blip>
          <a:srcRect l="23931" r="24668" b="12117"/>
          <a:stretch/>
        </p:blipFill>
        <p:spPr>
          <a:xfrm>
            <a:off x="8040224" y="1484154"/>
            <a:ext cx="3412518" cy="38896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9"/>
          <p:cNvSpPr txBox="1">
            <a:spLocks noGrp="1"/>
          </p:cNvSpPr>
          <p:nvPr>
            <p:ph type="title"/>
          </p:nvPr>
        </p:nvSpPr>
        <p:spPr>
          <a:xfrm>
            <a:off x="469390" y="272732"/>
            <a:ext cx="58776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Adolescent-Friendly Health Services</a:t>
            </a:r>
            <a:endParaRPr dirty="0"/>
          </a:p>
        </p:txBody>
      </p:sp>
      <p:sp>
        <p:nvSpPr>
          <p:cNvPr id="238" name="Google Shape;238;p9"/>
          <p:cNvSpPr txBox="1">
            <a:spLocks noGrp="1"/>
          </p:cNvSpPr>
          <p:nvPr>
            <p:ph type="body" idx="1"/>
          </p:nvPr>
        </p:nvSpPr>
        <p:spPr>
          <a:xfrm>
            <a:off x="1526330" y="1598295"/>
            <a:ext cx="4820681" cy="451502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Adolescent-specific</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Racially equitable and inclusive</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Welcoming to LGBT+ youth</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Accessible time and location</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Free or low-cost</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Confidential and respectful of young people’s autonomy</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Multi- and interdisciplinary</a:t>
            </a:r>
            <a:endParaRPr dirty="0"/>
          </a:p>
          <a:p>
            <a:pPr marL="0" lvl="0" indent="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
        <p:nvSpPr>
          <p:cNvPr id="239" name="Google Shape;239;p9"/>
          <p:cNvSpPr txBox="1"/>
          <p:nvPr/>
        </p:nvSpPr>
        <p:spPr>
          <a:xfrm>
            <a:off x="6347011" y="1618802"/>
            <a:ext cx="4820681" cy="451502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Provides comprehensive care, including sexual and reproductive health care</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Supports teen-parent communication</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Supports youth transitioning into the adult medical care system</a:t>
            </a:r>
            <a:endParaRPr dirty="0"/>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0"/>
          <p:cNvSpPr txBox="1">
            <a:spLocks noGrp="1"/>
          </p:cNvSpPr>
          <p:nvPr>
            <p:ph type="title"/>
          </p:nvPr>
        </p:nvSpPr>
        <p:spPr>
          <a:xfrm>
            <a:off x="469391" y="272732"/>
            <a:ext cx="617938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3780"/>
              <a:buFont typeface="Arial"/>
              <a:buNone/>
            </a:pPr>
            <a:r>
              <a:rPr lang="en-US" sz="3780" dirty="0">
                <a:latin typeface="Arial"/>
                <a:ea typeface="Arial"/>
                <a:cs typeface="Arial"/>
                <a:sym typeface="Arial"/>
              </a:rPr>
              <a:t>Why are adolescent-friendly services important?</a:t>
            </a:r>
            <a:endParaRPr dirty="0"/>
          </a:p>
        </p:txBody>
      </p:sp>
      <p:sp>
        <p:nvSpPr>
          <p:cNvPr id="246" name="Google Shape;246;p10"/>
          <p:cNvSpPr txBox="1">
            <a:spLocks noGrp="1"/>
          </p:cNvSpPr>
          <p:nvPr>
            <p:ph type="body" idx="1"/>
          </p:nvPr>
        </p:nvSpPr>
        <p:spPr>
          <a:xfrm>
            <a:off x="5608767" y="1370013"/>
            <a:ext cx="5448210" cy="52152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latin typeface="Calibri"/>
                <a:ea typeface="Calibri"/>
                <a:cs typeface="Calibri"/>
                <a:sym typeface="Calibri"/>
              </a:rPr>
              <a:t>Services that are not youth-friendly can lead young people to:</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Not share important details about their health or behavior</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Leave the clinic or nurse’s office without getting the care they need</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Choose not to follow through with treatments</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Refuse or forget follow-up care</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247" name="Google Shape;247;p10"/>
          <p:cNvPicPr preferRelativeResize="0"/>
          <p:nvPr/>
        </p:nvPicPr>
        <p:blipFill rotWithShape="1">
          <a:blip r:embed="rId3">
            <a:alphaModFix/>
          </a:blip>
          <a:srcRect l="29419" t="2923" r="29061" b="17743"/>
          <a:stretch/>
        </p:blipFill>
        <p:spPr>
          <a:xfrm>
            <a:off x="1361070" y="1598295"/>
            <a:ext cx="3092546" cy="39393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1"/>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Barriers to Care</a:t>
            </a:r>
            <a:endParaRPr dirty="0"/>
          </a:p>
        </p:txBody>
      </p:sp>
      <p:sp>
        <p:nvSpPr>
          <p:cNvPr id="254" name="Google Shape;254;p11"/>
          <p:cNvSpPr txBox="1">
            <a:spLocks noGrp="1"/>
          </p:cNvSpPr>
          <p:nvPr>
            <p:ph type="body" idx="1"/>
          </p:nvPr>
        </p:nvSpPr>
        <p:spPr>
          <a:xfrm>
            <a:off x="5345294" y="821372"/>
            <a:ext cx="6165387" cy="5215255"/>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775"/>
              <a:buChar char="•"/>
            </a:pPr>
            <a:r>
              <a:rPr lang="en-US" sz="2775" dirty="0">
                <a:latin typeface="Calibri"/>
                <a:ea typeface="Calibri"/>
                <a:cs typeface="Calibri"/>
                <a:sym typeface="Calibri"/>
              </a:rPr>
              <a:t>Lack of </a:t>
            </a:r>
            <a:r>
              <a:rPr lang="en-US" sz="2775" b="1" dirty="0">
                <a:latin typeface="Calibri"/>
                <a:ea typeface="Calibri"/>
                <a:cs typeface="Calibri"/>
                <a:sym typeface="Calibri"/>
              </a:rPr>
              <a:t>knowledge</a:t>
            </a:r>
            <a:r>
              <a:rPr lang="en-US" sz="2775" dirty="0">
                <a:latin typeface="Calibri"/>
                <a:ea typeface="Calibri"/>
                <a:cs typeface="Calibri"/>
                <a:sym typeface="Calibri"/>
              </a:rPr>
              <a:t> about where, how and when to access care</a:t>
            </a:r>
            <a:endParaRPr dirty="0"/>
          </a:p>
          <a:p>
            <a:pPr marL="228600" lvl="0" indent="-175768" algn="l" rtl="0">
              <a:lnSpc>
                <a:spcPct val="70000"/>
              </a:lnSpc>
              <a:spcBef>
                <a:spcPts val="1000"/>
              </a:spcBef>
              <a:spcAft>
                <a:spcPts val="0"/>
              </a:spcAft>
              <a:buClr>
                <a:schemeClr val="dk1"/>
              </a:buClr>
              <a:buSzPts val="832"/>
              <a:buNone/>
            </a:pPr>
            <a:endParaRPr sz="832" dirty="0">
              <a:latin typeface="Calibri"/>
              <a:ea typeface="Calibri"/>
              <a:cs typeface="Calibri"/>
              <a:sym typeface="Calibri"/>
            </a:endParaRPr>
          </a:p>
          <a:p>
            <a:pPr marL="228600" lvl="0" indent="-228600" algn="l" rtl="0">
              <a:lnSpc>
                <a:spcPct val="70000"/>
              </a:lnSpc>
              <a:spcBef>
                <a:spcPts val="1000"/>
              </a:spcBef>
              <a:spcAft>
                <a:spcPts val="0"/>
              </a:spcAft>
              <a:buClr>
                <a:schemeClr val="dk1"/>
              </a:buClr>
              <a:buSzPts val="2775"/>
              <a:buChar char="•"/>
            </a:pPr>
            <a:r>
              <a:rPr lang="en-US" sz="2775" b="1" dirty="0">
                <a:latin typeface="Calibri"/>
                <a:ea typeface="Calibri"/>
                <a:cs typeface="Calibri"/>
                <a:sym typeface="Calibri"/>
              </a:rPr>
              <a:t>Legal </a:t>
            </a:r>
            <a:r>
              <a:rPr lang="en-US" sz="2775" dirty="0">
                <a:latin typeface="Calibri"/>
                <a:ea typeface="Calibri"/>
                <a:cs typeface="Calibri"/>
                <a:sym typeface="Calibri"/>
              </a:rPr>
              <a:t>or </a:t>
            </a:r>
            <a:r>
              <a:rPr lang="en-US" sz="2775" b="1" dirty="0">
                <a:latin typeface="Calibri"/>
                <a:ea typeface="Calibri"/>
                <a:cs typeface="Calibri"/>
                <a:sym typeface="Calibri"/>
              </a:rPr>
              <a:t>cultural</a:t>
            </a:r>
            <a:r>
              <a:rPr lang="en-US" sz="2775" dirty="0">
                <a:latin typeface="Calibri"/>
                <a:ea typeface="Calibri"/>
                <a:cs typeface="Calibri"/>
                <a:sym typeface="Calibri"/>
              </a:rPr>
              <a:t> restrictions</a:t>
            </a:r>
            <a:endParaRPr dirty="0"/>
          </a:p>
          <a:p>
            <a:pPr marL="228600" lvl="0" indent="-175768" algn="l" rtl="0">
              <a:lnSpc>
                <a:spcPct val="70000"/>
              </a:lnSpc>
              <a:spcBef>
                <a:spcPts val="1000"/>
              </a:spcBef>
              <a:spcAft>
                <a:spcPts val="0"/>
              </a:spcAft>
              <a:buClr>
                <a:schemeClr val="dk1"/>
              </a:buClr>
              <a:buSzPts val="832"/>
              <a:buNone/>
            </a:pPr>
            <a:endParaRPr sz="832" dirty="0">
              <a:latin typeface="Calibri"/>
              <a:ea typeface="Calibri"/>
              <a:cs typeface="Calibri"/>
              <a:sym typeface="Calibri"/>
            </a:endParaRPr>
          </a:p>
          <a:p>
            <a:pPr marL="228600" lvl="0" indent="-228600" algn="l" rtl="0">
              <a:lnSpc>
                <a:spcPct val="70000"/>
              </a:lnSpc>
              <a:spcBef>
                <a:spcPts val="1000"/>
              </a:spcBef>
              <a:spcAft>
                <a:spcPts val="0"/>
              </a:spcAft>
              <a:buClr>
                <a:schemeClr val="dk1"/>
              </a:buClr>
              <a:buSzPts val="2775"/>
              <a:buChar char="•"/>
            </a:pPr>
            <a:r>
              <a:rPr lang="en-US" sz="2775" b="1" dirty="0">
                <a:latin typeface="Calibri"/>
                <a:ea typeface="Calibri"/>
                <a:cs typeface="Calibri"/>
                <a:sym typeface="Calibri"/>
              </a:rPr>
              <a:t>Physical</a:t>
            </a:r>
            <a:r>
              <a:rPr lang="en-US" sz="2775" dirty="0">
                <a:latin typeface="Calibri"/>
                <a:ea typeface="Calibri"/>
                <a:cs typeface="Calibri"/>
                <a:sym typeface="Calibri"/>
              </a:rPr>
              <a:t> or </a:t>
            </a:r>
            <a:r>
              <a:rPr lang="en-US" sz="2775" b="1" dirty="0">
                <a:latin typeface="Calibri"/>
                <a:ea typeface="Calibri"/>
                <a:cs typeface="Calibri"/>
                <a:sym typeface="Calibri"/>
              </a:rPr>
              <a:t>logistical </a:t>
            </a:r>
            <a:r>
              <a:rPr lang="en-US" sz="2775" dirty="0">
                <a:latin typeface="Calibri"/>
                <a:ea typeface="Calibri"/>
                <a:cs typeface="Calibri"/>
                <a:sym typeface="Calibri"/>
              </a:rPr>
              <a:t>restrictions</a:t>
            </a:r>
            <a:endParaRPr dirty="0"/>
          </a:p>
          <a:p>
            <a:pPr marL="685800" lvl="1" indent="-228600" algn="l" rtl="0">
              <a:lnSpc>
                <a:spcPct val="70000"/>
              </a:lnSpc>
              <a:spcBef>
                <a:spcPts val="500"/>
              </a:spcBef>
              <a:spcAft>
                <a:spcPts val="0"/>
              </a:spcAft>
              <a:buClr>
                <a:schemeClr val="dk1"/>
              </a:buClr>
              <a:buSzPts val="2220"/>
              <a:buChar char="•"/>
            </a:pPr>
            <a:r>
              <a:rPr lang="en-US" sz="2220" dirty="0">
                <a:latin typeface="Calibri"/>
                <a:ea typeface="Calibri"/>
                <a:cs typeface="Calibri"/>
                <a:sym typeface="Calibri"/>
              </a:rPr>
              <a:t>Inaccessible location</a:t>
            </a:r>
            <a:endParaRPr dirty="0"/>
          </a:p>
          <a:p>
            <a:pPr marL="685800" lvl="1" indent="-228600" algn="l" rtl="0">
              <a:lnSpc>
                <a:spcPct val="70000"/>
              </a:lnSpc>
              <a:spcBef>
                <a:spcPts val="500"/>
              </a:spcBef>
              <a:spcAft>
                <a:spcPts val="0"/>
              </a:spcAft>
              <a:buClr>
                <a:schemeClr val="dk1"/>
              </a:buClr>
              <a:buSzPts val="2220"/>
              <a:buChar char="•"/>
            </a:pPr>
            <a:r>
              <a:rPr lang="en-US" sz="2220" dirty="0">
                <a:latin typeface="Calibri"/>
                <a:ea typeface="Calibri"/>
                <a:cs typeface="Calibri"/>
                <a:sym typeface="Calibri"/>
              </a:rPr>
              <a:t>Inconvenient hours</a:t>
            </a:r>
            <a:endParaRPr dirty="0"/>
          </a:p>
          <a:p>
            <a:pPr marL="685800" lvl="1" indent="-175768" algn="l" rtl="0">
              <a:lnSpc>
                <a:spcPct val="70000"/>
              </a:lnSpc>
              <a:spcBef>
                <a:spcPts val="500"/>
              </a:spcBef>
              <a:spcAft>
                <a:spcPts val="0"/>
              </a:spcAft>
              <a:buClr>
                <a:schemeClr val="dk1"/>
              </a:buClr>
              <a:buSzPts val="832"/>
              <a:buNone/>
            </a:pPr>
            <a:endParaRPr sz="832" dirty="0">
              <a:latin typeface="Calibri"/>
              <a:ea typeface="Calibri"/>
              <a:cs typeface="Calibri"/>
              <a:sym typeface="Calibri"/>
            </a:endParaRPr>
          </a:p>
          <a:p>
            <a:pPr marL="228600" lvl="0" indent="-228600" algn="l" rtl="0">
              <a:lnSpc>
                <a:spcPct val="70000"/>
              </a:lnSpc>
              <a:spcBef>
                <a:spcPts val="1000"/>
              </a:spcBef>
              <a:spcAft>
                <a:spcPts val="0"/>
              </a:spcAft>
              <a:buClr>
                <a:schemeClr val="dk1"/>
              </a:buClr>
              <a:buSzPts val="2775"/>
              <a:buChar char="•"/>
            </a:pPr>
            <a:r>
              <a:rPr lang="en-US" sz="2775" dirty="0">
                <a:latin typeface="Calibri"/>
                <a:ea typeface="Calibri"/>
                <a:cs typeface="Calibri"/>
                <a:sym typeface="Calibri"/>
              </a:rPr>
              <a:t>Poor </a:t>
            </a:r>
            <a:r>
              <a:rPr lang="en-US" sz="2775" b="1" dirty="0">
                <a:latin typeface="Calibri"/>
                <a:ea typeface="Calibri"/>
                <a:cs typeface="Calibri"/>
                <a:sym typeface="Calibri"/>
              </a:rPr>
              <a:t>quality</a:t>
            </a:r>
            <a:r>
              <a:rPr lang="en-US" sz="2775" dirty="0">
                <a:latin typeface="Calibri"/>
                <a:ea typeface="Calibri"/>
                <a:cs typeface="Calibri"/>
                <a:sym typeface="Calibri"/>
              </a:rPr>
              <a:t> of clinical services</a:t>
            </a:r>
            <a:endParaRPr dirty="0"/>
          </a:p>
          <a:p>
            <a:pPr marL="685800" lvl="1" indent="-228600" algn="l" rtl="0">
              <a:lnSpc>
                <a:spcPct val="70000"/>
              </a:lnSpc>
              <a:spcBef>
                <a:spcPts val="500"/>
              </a:spcBef>
              <a:spcAft>
                <a:spcPts val="0"/>
              </a:spcAft>
              <a:buClr>
                <a:schemeClr val="dk1"/>
              </a:buClr>
              <a:buSzPts val="2220"/>
              <a:buChar char="•"/>
            </a:pPr>
            <a:r>
              <a:rPr lang="en-US" sz="2220" dirty="0">
                <a:latin typeface="Calibri"/>
                <a:ea typeface="Calibri"/>
                <a:cs typeface="Calibri"/>
                <a:sym typeface="Calibri"/>
              </a:rPr>
              <a:t>Lack of provider knowledge and skills</a:t>
            </a:r>
            <a:endParaRPr dirty="0"/>
          </a:p>
          <a:p>
            <a:pPr marL="685800" lvl="1" indent="-228600" algn="l" rtl="0">
              <a:lnSpc>
                <a:spcPct val="70000"/>
              </a:lnSpc>
              <a:spcBef>
                <a:spcPts val="500"/>
              </a:spcBef>
              <a:spcAft>
                <a:spcPts val="0"/>
              </a:spcAft>
              <a:buClr>
                <a:schemeClr val="dk1"/>
              </a:buClr>
              <a:buSzPts val="2220"/>
              <a:buChar char="•"/>
            </a:pPr>
            <a:r>
              <a:rPr lang="en-US" sz="2220" dirty="0">
                <a:latin typeface="Calibri"/>
                <a:ea typeface="Calibri"/>
                <a:cs typeface="Calibri"/>
                <a:sym typeface="Calibri"/>
              </a:rPr>
              <a:t>Limited services or supplies</a:t>
            </a:r>
            <a:endParaRPr dirty="0"/>
          </a:p>
          <a:p>
            <a:pPr marL="685800" lvl="1" indent="-175768" algn="l" rtl="0">
              <a:lnSpc>
                <a:spcPct val="70000"/>
              </a:lnSpc>
              <a:spcBef>
                <a:spcPts val="500"/>
              </a:spcBef>
              <a:spcAft>
                <a:spcPts val="0"/>
              </a:spcAft>
              <a:buClr>
                <a:schemeClr val="dk1"/>
              </a:buClr>
              <a:buSzPts val="832"/>
              <a:buNone/>
            </a:pPr>
            <a:endParaRPr sz="832" dirty="0">
              <a:latin typeface="Calibri"/>
              <a:ea typeface="Calibri"/>
              <a:cs typeface="Calibri"/>
              <a:sym typeface="Calibri"/>
            </a:endParaRPr>
          </a:p>
          <a:p>
            <a:pPr marL="228600" lvl="0" indent="-228600" algn="l" rtl="0">
              <a:lnSpc>
                <a:spcPct val="70000"/>
              </a:lnSpc>
              <a:spcBef>
                <a:spcPts val="1000"/>
              </a:spcBef>
              <a:spcAft>
                <a:spcPts val="0"/>
              </a:spcAft>
              <a:buClr>
                <a:schemeClr val="dk1"/>
              </a:buClr>
              <a:buSzPts val="2775"/>
              <a:buChar char="•"/>
            </a:pPr>
            <a:r>
              <a:rPr lang="en-US" sz="2775" b="1" dirty="0">
                <a:latin typeface="Calibri"/>
                <a:ea typeface="Calibri"/>
                <a:cs typeface="Calibri"/>
                <a:sym typeface="Calibri"/>
              </a:rPr>
              <a:t>Unwelcoming</a:t>
            </a:r>
            <a:r>
              <a:rPr lang="en-US" sz="2775" dirty="0">
                <a:latin typeface="Calibri"/>
                <a:ea typeface="Calibri"/>
                <a:cs typeface="Calibri"/>
                <a:sym typeface="Calibri"/>
              </a:rPr>
              <a:t> services</a:t>
            </a:r>
            <a:endParaRPr dirty="0"/>
          </a:p>
          <a:p>
            <a:pPr marL="685800" lvl="1" indent="-228600" algn="l" rtl="0">
              <a:lnSpc>
                <a:spcPct val="70000"/>
              </a:lnSpc>
              <a:spcBef>
                <a:spcPts val="500"/>
              </a:spcBef>
              <a:spcAft>
                <a:spcPts val="0"/>
              </a:spcAft>
              <a:buClr>
                <a:schemeClr val="dk1"/>
              </a:buClr>
              <a:buSzPts val="2220"/>
              <a:buChar char="•"/>
            </a:pPr>
            <a:r>
              <a:rPr lang="en-US" sz="2220" dirty="0">
                <a:latin typeface="Calibri"/>
                <a:ea typeface="Calibri"/>
                <a:cs typeface="Calibri"/>
                <a:sym typeface="Calibri"/>
              </a:rPr>
              <a:t>Perceived lack of confidentiality and restrictions (parental consent/notification)</a:t>
            </a:r>
            <a:endParaRPr dirty="0"/>
          </a:p>
          <a:p>
            <a:pPr marL="685800" lvl="1" indent="-228600" algn="l" rtl="0">
              <a:lnSpc>
                <a:spcPct val="70000"/>
              </a:lnSpc>
              <a:spcBef>
                <a:spcPts val="500"/>
              </a:spcBef>
              <a:spcAft>
                <a:spcPts val="0"/>
              </a:spcAft>
              <a:buClr>
                <a:schemeClr val="dk1"/>
              </a:buClr>
              <a:buSzPts val="2220"/>
              <a:buChar char="•"/>
            </a:pPr>
            <a:r>
              <a:rPr lang="en-US" sz="2220" dirty="0">
                <a:latin typeface="Calibri"/>
                <a:ea typeface="Calibri"/>
                <a:cs typeface="Calibri"/>
                <a:sym typeface="Calibri"/>
              </a:rPr>
              <a:t>Insensitive attitudes of care providers</a:t>
            </a:r>
            <a:endParaRPr dirty="0"/>
          </a:p>
        </p:txBody>
      </p:sp>
      <p:pic>
        <p:nvPicPr>
          <p:cNvPr id="255" name="Google Shape;255;p11" descr="Stop Do Not Enter | Metal Keep Out Sign - Sign Fever"/>
          <p:cNvPicPr preferRelativeResize="0"/>
          <p:nvPr/>
        </p:nvPicPr>
        <p:blipFill rotWithShape="1">
          <a:blip r:embed="rId3">
            <a:alphaModFix/>
          </a:blip>
          <a:srcRect/>
          <a:stretch/>
        </p:blipFill>
        <p:spPr>
          <a:xfrm>
            <a:off x="681319" y="1598295"/>
            <a:ext cx="4268780" cy="42687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2"/>
          <p:cNvSpPr txBox="1">
            <a:spLocks noGrp="1"/>
          </p:cNvSpPr>
          <p:nvPr>
            <p:ph type="title"/>
          </p:nvPr>
        </p:nvSpPr>
        <p:spPr>
          <a:xfrm>
            <a:off x="329905" y="311387"/>
            <a:ext cx="56266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What is Healthy Sexuality?</a:t>
            </a:r>
            <a:endParaRPr dirty="0"/>
          </a:p>
        </p:txBody>
      </p:sp>
      <p:sp>
        <p:nvSpPr>
          <p:cNvPr id="262" name="Google Shape;262;p12"/>
          <p:cNvSpPr txBox="1">
            <a:spLocks noGrp="1"/>
          </p:cNvSpPr>
          <p:nvPr>
            <p:ph type="body" idx="1"/>
          </p:nvPr>
        </p:nvSpPr>
        <p:spPr>
          <a:xfrm>
            <a:off x="469390" y="1877071"/>
            <a:ext cx="3824537" cy="23518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latin typeface="Calibri"/>
                <a:ea typeface="Calibri"/>
                <a:cs typeface="Calibri"/>
                <a:sym typeface="Calibri"/>
              </a:rPr>
              <a:t>According to the </a:t>
            </a:r>
            <a:r>
              <a:rPr lang="en-US" b="1" dirty="0">
                <a:latin typeface="Calibri"/>
                <a:ea typeface="Calibri"/>
                <a:cs typeface="Calibri"/>
                <a:sym typeface="Calibri"/>
              </a:rPr>
              <a:t>American Sexual Health Association (ASHA)</a:t>
            </a:r>
            <a:r>
              <a:rPr lang="en-US" dirty="0">
                <a:latin typeface="Calibri"/>
                <a:ea typeface="Calibri"/>
                <a:cs typeface="Calibri"/>
                <a:sym typeface="Calibri"/>
              </a:rPr>
              <a:t>, being sexually healthy means:</a:t>
            </a:r>
            <a:endParaRPr sz="2400" dirty="0">
              <a:latin typeface="Calibri"/>
              <a:ea typeface="Calibri"/>
              <a:cs typeface="Calibri"/>
              <a:sym typeface="Calibri"/>
            </a:endParaRPr>
          </a:p>
        </p:txBody>
      </p:sp>
      <p:sp>
        <p:nvSpPr>
          <p:cNvPr id="263" name="Google Shape;263;p12"/>
          <p:cNvSpPr txBox="1"/>
          <p:nvPr/>
        </p:nvSpPr>
        <p:spPr>
          <a:xfrm>
            <a:off x="4432515" y="443020"/>
            <a:ext cx="7563173" cy="606319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Understanding that sexuality is a natural part of life and involves more than sexual behavior</a:t>
            </a:r>
            <a:endParaRPr dirty="0"/>
          </a:p>
          <a:p>
            <a:pPr marL="342900" marR="0" lvl="0" indent="-292100" algn="l" rtl="0">
              <a:spcBef>
                <a:spcPts val="0"/>
              </a:spcBef>
              <a:spcAft>
                <a:spcPts val="0"/>
              </a:spcAft>
              <a:buClr>
                <a:schemeClr val="dk1"/>
              </a:buClr>
              <a:buSzPts val="800"/>
              <a:buFont typeface="Noto Sans Symbols"/>
              <a:buNone/>
            </a:pPr>
            <a:endParaRPr sz="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Recognizing and respecting the sexual rights we all share</a:t>
            </a:r>
            <a:endParaRPr dirty="0"/>
          </a:p>
          <a:p>
            <a:pPr marL="342900" marR="0" lvl="0" indent="-292100" algn="l" rtl="0">
              <a:spcBef>
                <a:spcPts val="0"/>
              </a:spcBef>
              <a:spcAft>
                <a:spcPts val="0"/>
              </a:spcAft>
              <a:buClr>
                <a:schemeClr val="dk1"/>
              </a:buClr>
              <a:buSzPts val="800"/>
              <a:buFont typeface="Noto Sans Symbols"/>
              <a:buNone/>
            </a:pPr>
            <a:endParaRPr sz="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Having access to sexual health information, education, and care</a:t>
            </a:r>
            <a:endParaRPr dirty="0"/>
          </a:p>
          <a:p>
            <a:pPr marL="342900" marR="0" lvl="0" indent="-292100" algn="l" rtl="0">
              <a:spcBef>
                <a:spcPts val="0"/>
              </a:spcBef>
              <a:spcAft>
                <a:spcPts val="0"/>
              </a:spcAft>
              <a:buClr>
                <a:schemeClr val="dk1"/>
              </a:buClr>
              <a:buSzPts val="800"/>
              <a:buFont typeface="Noto Sans Symbols"/>
              <a:buNone/>
            </a:pPr>
            <a:endParaRPr sz="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Making an effort to prevent unintended pregnancies and STIs and seek care and treatment when needed</a:t>
            </a:r>
            <a:endParaRPr dirty="0"/>
          </a:p>
          <a:p>
            <a:pPr marL="342900" marR="0" lvl="0" indent="-292100" algn="l" rtl="0">
              <a:spcBef>
                <a:spcPts val="0"/>
              </a:spcBef>
              <a:spcAft>
                <a:spcPts val="0"/>
              </a:spcAft>
              <a:buClr>
                <a:schemeClr val="dk1"/>
              </a:buClr>
              <a:buSzPts val="800"/>
              <a:buFont typeface="Noto Sans Symbols"/>
              <a:buNone/>
            </a:pPr>
            <a:endParaRPr sz="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Being able to experience sexual pleasure, satisfaction, and intimacy when desired</a:t>
            </a:r>
            <a:endParaRPr dirty="0"/>
          </a:p>
          <a:p>
            <a:pPr marL="342900" marR="0" lvl="0" indent="-292100" algn="l" rtl="0">
              <a:spcBef>
                <a:spcPts val="0"/>
              </a:spcBef>
              <a:spcAft>
                <a:spcPts val="0"/>
              </a:spcAft>
              <a:buClr>
                <a:schemeClr val="dk1"/>
              </a:buClr>
              <a:buSzPts val="800"/>
              <a:buFont typeface="Noto Sans Symbols"/>
              <a:buNone/>
            </a:pPr>
            <a:endParaRPr sz="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Being able to communicate about sexual health with others including sexual partners and healthcare providers</a:t>
            </a:r>
            <a:endParaRPr dirty="0"/>
          </a:p>
          <a:p>
            <a:pPr marL="0" marR="0" lvl="0" indent="0" algn="l" rtl="0">
              <a:spcBef>
                <a:spcPts val="0"/>
              </a:spcBef>
              <a:spcAft>
                <a:spcPts val="0"/>
              </a:spcAft>
              <a:buNone/>
            </a:pP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p:pic>
        <p:nvPicPr>
          <p:cNvPr id="264" name="Google Shape;264;p12"/>
          <p:cNvPicPr preferRelativeResize="0"/>
          <p:nvPr/>
        </p:nvPicPr>
        <p:blipFill rotWithShape="1">
          <a:blip r:embed="rId3">
            <a:alphaModFix/>
          </a:blip>
          <a:srcRect/>
          <a:stretch/>
        </p:blipFill>
        <p:spPr>
          <a:xfrm>
            <a:off x="761421" y="4228939"/>
            <a:ext cx="2840415" cy="10631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3"/>
          <p:cNvSpPr txBox="1">
            <a:spLocks noGrp="1"/>
          </p:cNvSpPr>
          <p:nvPr>
            <p:ph type="title"/>
          </p:nvPr>
        </p:nvSpPr>
        <p:spPr>
          <a:xfrm>
            <a:off x="469391" y="272732"/>
            <a:ext cx="1107914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AMAZE:  Puberty: What is Doctor Confidentiality?</a:t>
            </a:r>
            <a:endParaRPr/>
          </a:p>
        </p:txBody>
      </p:sp>
      <p:pic>
        <p:nvPicPr>
          <p:cNvPr id="271" name="Google Shape;271;p13"/>
          <p:cNvPicPr preferRelativeResize="0">
            <a:picLocks noGrp="1"/>
          </p:cNvPicPr>
          <p:nvPr>
            <p:ph type="body" idx="1"/>
          </p:nvPr>
        </p:nvPicPr>
        <p:blipFill rotWithShape="1">
          <a:blip r:embed="rId3">
            <a:alphaModFix/>
          </a:blip>
          <a:srcRect/>
          <a:stretch/>
        </p:blipFill>
        <p:spPr>
          <a:xfrm>
            <a:off x="2059411" y="1603460"/>
            <a:ext cx="8073178" cy="4541162"/>
          </a:xfrm>
          <a:prstGeom prst="rect">
            <a:avLst/>
          </a:prstGeom>
          <a:noFill/>
          <a:ln>
            <a:noFill/>
          </a:ln>
        </p:spPr>
      </p:pic>
      <p:sp>
        <p:nvSpPr>
          <p:cNvPr id="272" name="Google Shape;272;p13"/>
          <p:cNvSpPr txBox="1"/>
          <p:nvPr/>
        </p:nvSpPr>
        <p:spPr>
          <a:xfrm>
            <a:off x="5343659" y="6185158"/>
            <a:ext cx="150468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Play video</a:t>
            </a:r>
            <a:endParaRPr sz="20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4"/>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Confidentiality</a:t>
            </a:r>
            <a:endParaRPr/>
          </a:p>
        </p:txBody>
      </p:sp>
      <p:graphicFrame>
        <p:nvGraphicFramePr>
          <p:cNvPr id="279" name="Google Shape;279;p14"/>
          <p:cNvGraphicFramePr/>
          <p:nvPr/>
        </p:nvGraphicFramePr>
        <p:xfrm>
          <a:off x="838200" y="1825624"/>
          <a:ext cx="10515600" cy="3576125"/>
        </p:xfrm>
        <a:graphic>
          <a:graphicData uri="http://schemas.openxmlformats.org/drawingml/2006/table">
            <a:tbl>
              <a:tblPr firstRow="1" bandRow="1">
                <a:noFill/>
                <a:tableStyleId>{4712839E-0006-4884-8F9B-DE307C31BD29}</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1358925">
                <a:tc gridSpan="3">
                  <a:txBody>
                    <a:bodyPr/>
                    <a:lstStyle/>
                    <a:p>
                      <a:pPr marL="0" marR="0" lvl="0" indent="0" algn="ctr" rtl="0">
                        <a:spcBef>
                          <a:spcPts val="0"/>
                        </a:spcBef>
                        <a:spcAft>
                          <a:spcPts val="0"/>
                        </a:spcAft>
                        <a:buNone/>
                      </a:pPr>
                      <a:r>
                        <a:rPr lang="en-US" sz="3200" u="none" strike="noStrike" cap="none" dirty="0"/>
                        <a:t>Confidentiality in Adolescent Health Care</a:t>
                      </a:r>
                      <a:endParaRPr dirty="0"/>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17200">
                <a:tc>
                  <a:txBody>
                    <a:bodyPr/>
                    <a:lstStyle/>
                    <a:p>
                      <a:pPr marL="0" marR="0" lvl="0" indent="0" algn="ctr" rtl="0">
                        <a:spcBef>
                          <a:spcPts val="0"/>
                        </a:spcBef>
                        <a:spcAft>
                          <a:spcPts val="0"/>
                        </a:spcAft>
                        <a:buNone/>
                      </a:pPr>
                      <a:r>
                        <a:rPr lang="en-US" sz="2800" u="none" strike="noStrike" cap="none" dirty="0"/>
                        <a:t>Clinically Essential</a:t>
                      </a:r>
                      <a:endParaRPr dirty="0"/>
                    </a:p>
                  </a:txBody>
                  <a:tcPr marL="91450" marR="91450" marT="45725" marB="45725" anchor="ctr"/>
                </a:tc>
                <a:tc>
                  <a:txBody>
                    <a:bodyPr/>
                    <a:lstStyle/>
                    <a:p>
                      <a:pPr marL="0" marR="0" lvl="0" indent="0" algn="ctr" rtl="0">
                        <a:spcBef>
                          <a:spcPts val="0"/>
                        </a:spcBef>
                        <a:spcAft>
                          <a:spcPts val="0"/>
                        </a:spcAft>
                        <a:buNone/>
                      </a:pPr>
                      <a:r>
                        <a:rPr lang="en-US" sz="2800" u="none" strike="noStrike" cap="none" dirty="0"/>
                        <a:t>Developmentally Expected</a:t>
                      </a:r>
                      <a:endParaRPr dirty="0"/>
                    </a:p>
                  </a:txBody>
                  <a:tcPr marL="91450" marR="91450" marT="45725" marB="45725" anchor="ctr"/>
                </a:tc>
                <a:tc>
                  <a:txBody>
                    <a:bodyPr/>
                    <a:lstStyle/>
                    <a:p>
                      <a:pPr marL="0" marR="0" lvl="0" indent="0" algn="ctr" rtl="0">
                        <a:spcBef>
                          <a:spcPts val="0"/>
                        </a:spcBef>
                        <a:spcAft>
                          <a:spcPts val="0"/>
                        </a:spcAft>
                        <a:buNone/>
                      </a:pPr>
                      <a:r>
                        <a:rPr lang="en-US" sz="2800" u="none" strike="noStrike" cap="none" dirty="0"/>
                        <a:t>Supported by Expert Consensus</a:t>
                      </a:r>
                      <a:endParaRPr dirty="0"/>
                    </a:p>
                  </a:txBody>
                  <a:tcPr marL="91450" marR="91450" marT="45725" marB="45725"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5"/>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Importance of Confidentiality</a:t>
            </a:r>
            <a:endParaRPr/>
          </a:p>
        </p:txBody>
      </p:sp>
      <p:sp>
        <p:nvSpPr>
          <p:cNvPr id="286" name="Google Shape;286;p15"/>
          <p:cNvSpPr txBox="1">
            <a:spLocks noGrp="1"/>
          </p:cNvSpPr>
          <p:nvPr>
            <p:ph type="body" idx="1"/>
          </p:nvPr>
        </p:nvSpPr>
        <p:spPr>
          <a:xfrm>
            <a:off x="4876800" y="388899"/>
            <a:ext cx="6441139" cy="171704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latin typeface="Calibri"/>
                <a:ea typeface="Calibri"/>
                <a:cs typeface="Calibri"/>
                <a:sym typeface="Calibri"/>
              </a:rPr>
              <a:t>What percent of youth 15–25 years old would </a:t>
            </a:r>
            <a:r>
              <a:rPr lang="en-US" b="1" dirty="0">
                <a:latin typeface="Calibri"/>
                <a:ea typeface="Calibri"/>
                <a:cs typeface="Calibri"/>
                <a:sym typeface="Calibri"/>
              </a:rPr>
              <a:t>not</a:t>
            </a:r>
            <a:r>
              <a:rPr lang="en-US" dirty="0">
                <a:latin typeface="Calibri"/>
                <a:ea typeface="Calibri"/>
                <a:cs typeface="Calibri"/>
                <a:sym typeface="Calibri"/>
              </a:rPr>
              <a:t> seek sexual or reproductive health care because of concerns that their parents might find out about it?</a:t>
            </a: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dirty="0"/>
          </a:p>
        </p:txBody>
      </p:sp>
      <p:pic>
        <p:nvPicPr>
          <p:cNvPr id="287" name="Google Shape;287;p15"/>
          <p:cNvPicPr preferRelativeResize="0"/>
          <p:nvPr/>
        </p:nvPicPr>
        <p:blipFill rotWithShape="1">
          <a:blip r:embed="rId3">
            <a:alphaModFix/>
          </a:blip>
          <a:srcRect/>
          <a:stretch/>
        </p:blipFill>
        <p:spPr>
          <a:xfrm>
            <a:off x="2364215" y="2497417"/>
            <a:ext cx="7463570" cy="3971684"/>
          </a:xfrm>
          <a:prstGeom prst="rect">
            <a:avLst/>
          </a:prstGeom>
          <a:solidFill>
            <a:srgbClr val="FFFFFF"/>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6"/>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Confidentiality: Sample Policy</a:t>
            </a:r>
            <a:endParaRPr dirty="0"/>
          </a:p>
        </p:txBody>
      </p:sp>
      <p:sp>
        <p:nvSpPr>
          <p:cNvPr id="294" name="Google Shape;294;p16"/>
          <p:cNvSpPr txBox="1"/>
          <p:nvPr/>
        </p:nvSpPr>
        <p:spPr>
          <a:xfrm>
            <a:off x="1811868" y="1828801"/>
            <a:ext cx="8619066" cy="3600986"/>
          </a:xfrm>
          <a:prstGeom prst="rect">
            <a:avLst/>
          </a:prstGeom>
          <a:gradFill>
            <a:gsLst>
              <a:gs pos="0">
                <a:srgbClr val="0366C4"/>
              </a:gs>
              <a:gs pos="48000">
                <a:srgbClr val="359AFA"/>
              </a:gs>
              <a:gs pos="100000">
                <a:srgbClr val="81C0FC"/>
              </a:gs>
            </a:gsLst>
            <a:lin ang="16200000" scaled="0"/>
          </a:gra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b="1" dirty="0">
                <a:solidFill>
                  <a:schemeClr val="dk1"/>
                </a:solidFill>
                <a:latin typeface="Arial"/>
                <a:ea typeface="Arial"/>
                <a:cs typeface="Arial"/>
                <a:sym typeface="Arial"/>
              </a:rPr>
              <a:t>Our Policy on Confidentiality</a:t>
            </a:r>
            <a:endParaRPr dirty="0"/>
          </a:p>
          <a:p>
            <a:pPr marL="0" marR="0" lvl="0" indent="0" algn="ctr" rtl="0">
              <a:spcBef>
                <a:spcPts val="0"/>
              </a:spcBef>
              <a:spcAft>
                <a:spcPts val="0"/>
              </a:spcAft>
              <a:buNone/>
            </a:pPr>
            <a:endParaRPr sz="2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dirty="0">
                <a:solidFill>
                  <a:schemeClr val="dk1"/>
                </a:solidFill>
                <a:latin typeface="Arial"/>
                <a:ea typeface="Arial"/>
                <a:cs typeface="Arial"/>
                <a:sym typeface="Arial"/>
              </a:rPr>
              <a:t>Our discussions with you are private. We hope that you feel free to talk openly with us about yourself and your health. Information is not shared with other people unless we are concerned that someone is in danger.</a:t>
            </a:r>
            <a:endParaRPr dirty="0"/>
          </a:p>
          <a:p>
            <a:pPr marL="0" marR="0" lvl="0" indent="0" algn="ctr" rtl="0">
              <a:spcBef>
                <a:spcPts val="0"/>
              </a:spcBef>
              <a:spcAft>
                <a:spcPts val="0"/>
              </a:spcAft>
              <a:buNone/>
            </a:pPr>
            <a:endParaRPr sz="28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7"/>
          <p:cNvSpPr txBox="1">
            <a:spLocks noGrp="1"/>
          </p:cNvSpPr>
          <p:nvPr>
            <p:ph type="title"/>
          </p:nvPr>
        </p:nvSpPr>
        <p:spPr>
          <a:xfrm>
            <a:off x="469390" y="272732"/>
            <a:ext cx="516940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3780"/>
              <a:buFont typeface="Arial"/>
              <a:buNone/>
            </a:pPr>
            <a:r>
              <a:rPr lang="en-US" sz="3780" dirty="0">
                <a:latin typeface="Arial"/>
                <a:ea typeface="Arial"/>
                <a:cs typeface="Arial"/>
                <a:sym typeface="Arial"/>
              </a:rPr>
              <a:t>Discuss Confidentiality in Advance</a:t>
            </a:r>
            <a:endParaRPr dirty="0"/>
          </a:p>
        </p:txBody>
      </p:sp>
      <p:sp>
        <p:nvSpPr>
          <p:cNvPr id="301" name="Google Shape;301;p17"/>
          <p:cNvSpPr txBox="1">
            <a:spLocks noGrp="1"/>
          </p:cNvSpPr>
          <p:nvPr>
            <p:ph type="body" idx="1"/>
          </p:nvPr>
        </p:nvSpPr>
        <p:spPr>
          <a:xfrm>
            <a:off x="5429961" y="935513"/>
            <a:ext cx="6165387" cy="521525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Inform parents about the confidentiality policy up front before a visit</a:t>
            </a:r>
            <a:endParaRPr dirty="0"/>
          </a:p>
          <a:p>
            <a:pPr marL="685800" lvl="1" indent="-228600" algn="l" rtl="0">
              <a:lnSpc>
                <a:spcPct val="90000"/>
              </a:lnSpc>
              <a:spcBef>
                <a:spcPts val="1400"/>
              </a:spcBef>
              <a:spcAft>
                <a:spcPts val="0"/>
              </a:spcAft>
              <a:buClr>
                <a:schemeClr val="dk1"/>
              </a:buClr>
              <a:buSzPts val="2800"/>
              <a:buChar char="•"/>
            </a:pPr>
            <a:r>
              <a:rPr lang="en-US" sz="2800" dirty="0">
                <a:latin typeface="Calibri"/>
                <a:ea typeface="Calibri"/>
                <a:cs typeface="Calibri"/>
                <a:sym typeface="Calibri"/>
              </a:rPr>
              <a:t>Send a letter home:</a:t>
            </a:r>
            <a:endParaRPr dirty="0"/>
          </a:p>
          <a:p>
            <a:pPr marL="1143000" lvl="2" indent="-228600" algn="l" rtl="0">
              <a:lnSpc>
                <a:spcPct val="90000"/>
              </a:lnSpc>
              <a:spcBef>
                <a:spcPts val="1200"/>
              </a:spcBef>
              <a:spcAft>
                <a:spcPts val="0"/>
              </a:spcAft>
              <a:buClr>
                <a:schemeClr val="dk1"/>
              </a:buClr>
              <a:buSzPts val="2400"/>
              <a:buChar char="•"/>
            </a:pPr>
            <a:r>
              <a:rPr lang="en-US" sz="2400" dirty="0">
                <a:latin typeface="Calibri"/>
                <a:ea typeface="Calibri"/>
                <a:cs typeface="Calibri"/>
                <a:sym typeface="Calibri"/>
              </a:rPr>
              <a:t>Detail when parent will or will not be included in the clinical visit.</a:t>
            </a:r>
            <a:endParaRPr dirty="0"/>
          </a:p>
          <a:p>
            <a:pPr marL="1143000" lvl="2" indent="-228600" algn="l" rtl="0">
              <a:lnSpc>
                <a:spcPct val="90000"/>
              </a:lnSpc>
              <a:spcBef>
                <a:spcPts val="1200"/>
              </a:spcBef>
              <a:spcAft>
                <a:spcPts val="0"/>
              </a:spcAft>
              <a:buClr>
                <a:schemeClr val="dk1"/>
              </a:buClr>
              <a:buSzPts val="2400"/>
              <a:buChar char="•"/>
            </a:pPr>
            <a:r>
              <a:rPr lang="en-US" sz="2400" dirty="0">
                <a:latin typeface="Calibri"/>
                <a:ea typeface="Calibri"/>
                <a:cs typeface="Calibri"/>
                <a:sym typeface="Calibri"/>
              </a:rPr>
              <a:t>Discuss billing issues (e.g., routine STI testing, etc.).</a:t>
            </a:r>
            <a:endParaRPr dirty="0"/>
          </a:p>
          <a:p>
            <a:pPr marL="685800" lvl="1" indent="-228600" algn="l" rtl="0">
              <a:lnSpc>
                <a:spcPct val="90000"/>
              </a:lnSpc>
              <a:spcBef>
                <a:spcPts val="1400"/>
              </a:spcBef>
              <a:spcAft>
                <a:spcPts val="0"/>
              </a:spcAft>
              <a:buClr>
                <a:schemeClr val="dk1"/>
              </a:buClr>
              <a:buSzPts val="2800"/>
              <a:buChar char="•"/>
            </a:pPr>
            <a:r>
              <a:rPr lang="en-US" sz="2800" dirty="0">
                <a:latin typeface="Calibri"/>
                <a:ea typeface="Calibri"/>
                <a:cs typeface="Calibri"/>
                <a:sym typeface="Calibri"/>
              </a:rPr>
              <a:t>Display materials discussing importance of doctor/patient confidentiality</a:t>
            </a:r>
            <a:endParaRPr dirty="0"/>
          </a:p>
        </p:txBody>
      </p:sp>
      <p:pic>
        <p:nvPicPr>
          <p:cNvPr id="302" name="Google Shape;302;p17" descr="AMAZE Org - YouTube"/>
          <p:cNvPicPr preferRelativeResize="0"/>
          <p:nvPr/>
        </p:nvPicPr>
        <p:blipFill rotWithShape="1">
          <a:blip r:embed="rId3">
            <a:alphaModFix/>
          </a:blip>
          <a:srcRect/>
          <a:stretch/>
        </p:blipFill>
        <p:spPr>
          <a:xfrm>
            <a:off x="469390" y="2080366"/>
            <a:ext cx="4808171" cy="26972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b9fbee2508_0_86"/>
          <p:cNvPicPr preferRelativeResize="0"/>
          <p:nvPr/>
        </p:nvPicPr>
        <p:blipFill>
          <a:blip r:embed="rId3">
            <a:alphaModFix/>
          </a:blip>
          <a:stretch>
            <a:fillRect/>
          </a:stretch>
        </p:blipFill>
        <p:spPr>
          <a:xfrm>
            <a:off x="1995475" y="1520050"/>
            <a:ext cx="8201025" cy="4133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8"/>
          <p:cNvSpPr txBox="1">
            <a:spLocks noGrp="1"/>
          </p:cNvSpPr>
          <p:nvPr>
            <p:ph type="title"/>
          </p:nvPr>
        </p:nvSpPr>
        <p:spPr>
          <a:xfrm>
            <a:off x="469390" y="272732"/>
            <a:ext cx="516940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Minor Consent for Health Services</a:t>
            </a:r>
            <a:endParaRPr dirty="0"/>
          </a:p>
        </p:txBody>
      </p:sp>
      <p:sp>
        <p:nvSpPr>
          <p:cNvPr id="309" name="Google Shape;309;p18"/>
          <p:cNvSpPr txBox="1">
            <a:spLocks noGrp="1"/>
          </p:cNvSpPr>
          <p:nvPr>
            <p:ph type="body" idx="1"/>
          </p:nvPr>
        </p:nvSpPr>
        <p:spPr>
          <a:xfrm>
            <a:off x="5429961" y="935513"/>
            <a:ext cx="6165387" cy="521525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All states allow minors to consent for sexually transmitted infection testing and treatment services </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State laws vary widely regarding consent for contraceptive services, abortion, mental health services substance abuse services and other health care</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Providers should be aware of laws regarding minor consent in their state</a:t>
            </a:r>
            <a:endParaRPr dirty="0"/>
          </a:p>
        </p:txBody>
      </p:sp>
      <p:pic>
        <p:nvPicPr>
          <p:cNvPr id="310" name="Google Shape;310;p18"/>
          <p:cNvPicPr preferRelativeResize="0"/>
          <p:nvPr/>
        </p:nvPicPr>
        <p:blipFill rotWithShape="1">
          <a:blip r:embed="rId3">
            <a:alphaModFix/>
          </a:blip>
          <a:srcRect/>
          <a:stretch/>
        </p:blipFill>
        <p:spPr>
          <a:xfrm>
            <a:off x="596652" y="1689523"/>
            <a:ext cx="4584948" cy="4378624"/>
          </a:xfrm>
          <a:prstGeom prst="rect">
            <a:avLst/>
          </a:prstGeom>
          <a:solidFill>
            <a:srgbClr val="FFFFFF"/>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9"/>
          <p:cNvSpPr txBox="1">
            <a:spLocks noGrp="1"/>
          </p:cNvSpPr>
          <p:nvPr>
            <p:ph type="title"/>
          </p:nvPr>
        </p:nvSpPr>
        <p:spPr>
          <a:xfrm>
            <a:off x="664261" y="272732"/>
            <a:ext cx="5991371" cy="40894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The CDC’s Framework for a Sexual Health History: </a:t>
            </a:r>
            <a:br>
              <a:rPr lang="en-US" sz="4400" dirty="0">
                <a:latin typeface="Arial"/>
                <a:ea typeface="Arial"/>
                <a:cs typeface="Arial"/>
                <a:sym typeface="Arial"/>
              </a:rPr>
            </a:br>
            <a:br>
              <a:rPr lang="en-US" sz="4400" dirty="0">
                <a:latin typeface="Arial"/>
                <a:ea typeface="Arial"/>
                <a:cs typeface="Arial"/>
                <a:sym typeface="Arial"/>
              </a:rPr>
            </a:br>
            <a:r>
              <a:rPr lang="en-US" sz="6600" dirty="0">
                <a:latin typeface="Arial"/>
                <a:ea typeface="Arial"/>
                <a:cs typeface="Arial"/>
                <a:sym typeface="Arial"/>
              </a:rPr>
              <a:t>The 5 P’s</a:t>
            </a:r>
            <a:endParaRPr sz="4400" dirty="0">
              <a:latin typeface="Arial"/>
              <a:ea typeface="Arial"/>
              <a:cs typeface="Arial"/>
              <a:sym typeface="Arial"/>
            </a:endParaRPr>
          </a:p>
        </p:txBody>
      </p:sp>
      <p:sp>
        <p:nvSpPr>
          <p:cNvPr id="317" name="Google Shape;317;p19"/>
          <p:cNvSpPr txBox="1">
            <a:spLocks noGrp="1"/>
          </p:cNvSpPr>
          <p:nvPr>
            <p:ph type="body" idx="1"/>
          </p:nvPr>
        </p:nvSpPr>
        <p:spPr>
          <a:xfrm>
            <a:off x="6260892" y="1587082"/>
            <a:ext cx="4899131" cy="3683834"/>
          </a:xfrm>
          <a:prstGeom prst="rect">
            <a:avLst/>
          </a:prstGeom>
          <a:noFill/>
          <a:ln>
            <a:noFill/>
          </a:ln>
        </p:spPr>
        <p:txBody>
          <a:bodyPr spcFirstLastPara="1" wrap="square" lIns="91425" tIns="45700" rIns="91425" bIns="45700" anchor="t" anchorCtr="0">
            <a:normAutofit/>
          </a:bodyPr>
          <a:lstStyle/>
          <a:p>
            <a:pPr marL="228600" lvl="0" indent="-279400" algn="l" rtl="0">
              <a:lnSpc>
                <a:spcPct val="90000"/>
              </a:lnSpc>
              <a:spcBef>
                <a:spcPts val="0"/>
              </a:spcBef>
              <a:spcAft>
                <a:spcPts val="0"/>
              </a:spcAft>
              <a:buClr>
                <a:schemeClr val="dk1"/>
              </a:buClr>
              <a:buSzPts val="4400"/>
              <a:buChar char="•"/>
            </a:pPr>
            <a:r>
              <a:rPr lang="en-US" sz="4400" b="1" dirty="0">
                <a:latin typeface="Calibri"/>
                <a:ea typeface="Calibri"/>
                <a:cs typeface="Calibri"/>
                <a:sym typeface="Calibri"/>
              </a:rPr>
              <a:t>P</a:t>
            </a:r>
            <a:r>
              <a:rPr lang="en-US" sz="3200" b="1" dirty="0">
                <a:latin typeface="Calibri"/>
                <a:ea typeface="Calibri"/>
                <a:cs typeface="Calibri"/>
                <a:sym typeface="Calibri"/>
              </a:rPr>
              <a:t>artners</a:t>
            </a:r>
            <a:endParaRPr dirty="0"/>
          </a:p>
          <a:p>
            <a:pPr marL="228600" lvl="0" indent="-279400" algn="l" rtl="0">
              <a:lnSpc>
                <a:spcPct val="90000"/>
              </a:lnSpc>
              <a:spcBef>
                <a:spcPts val="1000"/>
              </a:spcBef>
              <a:spcAft>
                <a:spcPts val="0"/>
              </a:spcAft>
              <a:buClr>
                <a:schemeClr val="dk1"/>
              </a:buClr>
              <a:buSzPts val="4400"/>
              <a:buChar char="•"/>
            </a:pPr>
            <a:r>
              <a:rPr lang="en-US" sz="4400" b="1" dirty="0">
                <a:latin typeface="Calibri"/>
                <a:ea typeface="Calibri"/>
                <a:cs typeface="Calibri"/>
                <a:sym typeface="Calibri"/>
              </a:rPr>
              <a:t>P</a:t>
            </a:r>
            <a:r>
              <a:rPr lang="en-US" sz="3200" b="1" dirty="0">
                <a:latin typeface="Calibri"/>
                <a:ea typeface="Calibri"/>
                <a:cs typeface="Calibri"/>
                <a:sym typeface="Calibri"/>
              </a:rPr>
              <a:t>ractices</a:t>
            </a:r>
            <a:endParaRPr dirty="0"/>
          </a:p>
          <a:p>
            <a:pPr marL="228600" lvl="0" indent="-279400" algn="l" rtl="0">
              <a:lnSpc>
                <a:spcPct val="90000"/>
              </a:lnSpc>
              <a:spcBef>
                <a:spcPts val="1000"/>
              </a:spcBef>
              <a:spcAft>
                <a:spcPts val="0"/>
              </a:spcAft>
              <a:buClr>
                <a:schemeClr val="dk1"/>
              </a:buClr>
              <a:buSzPts val="4400"/>
              <a:buChar char="•"/>
            </a:pPr>
            <a:r>
              <a:rPr lang="en-US" sz="4400" b="1" dirty="0">
                <a:latin typeface="Calibri"/>
                <a:ea typeface="Calibri"/>
                <a:cs typeface="Calibri"/>
                <a:sym typeface="Calibri"/>
              </a:rPr>
              <a:t>P</a:t>
            </a:r>
            <a:r>
              <a:rPr lang="en-US" sz="3200" b="1" dirty="0">
                <a:latin typeface="Calibri"/>
                <a:ea typeface="Calibri"/>
                <a:cs typeface="Calibri"/>
                <a:sym typeface="Calibri"/>
              </a:rPr>
              <a:t>rotection from STIs</a:t>
            </a:r>
            <a:endParaRPr dirty="0"/>
          </a:p>
          <a:p>
            <a:pPr marL="228600" lvl="0" indent="-279400" algn="l" rtl="0">
              <a:lnSpc>
                <a:spcPct val="90000"/>
              </a:lnSpc>
              <a:spcBef>
                <a:spcPts val="1000"/>
              </a:spcBef>
              <a:spcAft>
                <a:spcPts val="0"/>
              </a:spcAft>
              <a:buClr>
                <a:schemeClr val="dk1"/>
              </a:buClr>
              <a:buSzPts val="4400"/>
              <a:buChar char="•"/>
            </a:pPr>
            <a:r>
              <a:rPr lang="en-US" sz="4400" b="1" dirty="0">
                <a:latin typeface="Calibri"/>
                <a:ea typeface="Calibri"/>
                <a:cs typeface="Calibri"/>
                <a:sym typeface="Calibri"/>
              </a:rPr>
              <a:t>P</a:t>
            </a:r>
            <a:r>
              <a:rPr lang="en-US" sz="3200" b="1" dirty="0">
                <a:latin typeface="Calibri"/>
                <a:ea typeface="Calibri"/>
                <a:cs typeface="Calibri"/>
                <a:sym typeface="Calibri"/>
              </a:rPr>
              <a:t>ast history of STIs</a:t>
            </a:r>
            <a:endParaRPr dirty="0"/>
          </a:p>
          <a:p>
            <a:pPr marL="228600" lvl="0" indent="-279400" algn="l" rtl="0">
              <a:lnSpc>
                <a:spcPct val="90000"/>
              </a:lnSpc>
              <a:spcBef>
                <a:spcPts val="1000"/>
              </a:spcBef>
              <a:spcAft>
                <a:spcPts val="0"/>
              </a:spcAft>
              <a:buClr>
                <a:schemeClr val="dk1"/>
              </a:buClr>
              <a:buSzPts val="4400"/>
              <a:buChar char="•"/>
            </a:pPr>
            <a:r>
              <a:rPr lang="en-US" sz="4400" b="1" dirty="0">
                <a:latin typeface="Calibri"/>
                <a:ea typeface="Calibri"/>
                <a:cs typeface="Calibri"/>
                <a:sym typeface="Calibri"/>
              </a:rPr>
              <a:t>P</a:t>
            </a:r>
            <a:r>
              <a:rPr lang="en-US" sz="3200" b="1" dirty="0">
                <a:latin typeface="Calibri"/>
                <a:ea typeface="Calibri"/>
                <a:cs typeface="Calibri"/>
                <a:sym typeface="Calibri"/>
              </a:rPr>
              <a:t>revention of pregnancy </a:t>
            </a:r>
            <a:endParaRPr sz="3200" dirty="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0"/>
          <p:cNvSpPr txBox="1">
            <a:spLocks noGrp="1"/>
          </p:cNvSpPr>
          <p:nvPr>
            <p:ph type="title"/>
          </p:nvPr>
        </p:nvSpPr>
        <p:spPr>
          <a:xfrm>
            <a:off x="794178" y="542555"/>
            <a:ext cx="5136931" cy="31562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Expanded Sexual Health History Template</a:t>
            </a:r>
            <a:endParaRPr dirty="0"/>
          </a:p>
        </p:txBody>
      </p:sp>
      <p:sp>
        <p:nvSpPr>
          <p:cNvPr id="324" name="Google Shape;324;p20"/>
          <p:cNvSpPr txBox="1">
            <a:spLocks noGrp="1"/>
          </p:cNvSpPr>
          <p:nvPr>
            <p:ph type="body" idx="1"/>
          </p:nvPr>
        </p:nvSpPr>
        <p:spPr>
          <a:xfrm>
            <a:off x="6260892" y="423472"/>
            <a:ext cx="4899131" cy="601105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520"/>
              <a:buChar char="•"/>
            </a:pPr>
            <a:r>
              <a:rPr lang="en-US" sz="2520" dirty="0">
                <a:latin typeface="Calibri"/>
                <a:ea typeface="Calibri"/>
                <a:cs typeface="Calibri"/>
                <a:sym typeface="Calibri"/>
              </a:rPr>
              <a:t>Gender identity </a:t>
            </a:r>
            <a:endParaRPr dirty="0"/>
          </a:p>
          <a:p>
            <a:pPr marL="228600" lvl="0" indent="-228600" algn="l" rtl="0">
              <a:lnSpc>
                <a:spcPct val="100000"/>
              </a:lnSpc>
              <a:spcBef>
                <a:spcPts val="1000"/>
              </a:spcBef>
              <a:spcAft>
                <a:spcPts val="0"/>
              </a:spcAft>
              <a:buClr>
                <a:schemeClr val="dk1"/>
              </a:buClr>
              <a:buSzPts val="2520"/>
              <a:buChar char="•"/>
            </a:pPr>
            <a:r>
              <a:rPr lang="en-US" sz="2520" dirty="0">
                <a:latin typeface="Calibri"/>
                <a:ea typeface="Calibri"/>
                <a:cs typeface="Calibri"/>
                <a:sym typeface="Calibri"/>
              </a:rPr>
              <a:t>Sexual orientation</a:t>
            </a:r>
            <a:endParaRPr dirty="0"/>
          </a:p>
          <a:p>
            <a:pPr marL="228600" lvl="0" indent="-228600" algn="l" rtl="0">
              <a:lnSpc>
                <a:spcPct val="100000"/>
              </a:lnSpc>
              <a:spcBef>
                <a:spcPts val="1000"/>
              </a:spcBef>
              <a:spcAft>
                <a:spcPts val="0"/>
              </a:spcAft>
              <a:buClr>
                <a:schemeClr val="dk1"/>
              </a:buClr>
              <a:buSzPts val="2520"/>
              <a:buChar char="•"/>
            </a:pPr>
            <a:r>
              <a:rPr lang="en-US" sz="2520" dirty="0">
                <a:latin typeface="Calibri"/>
                <a:ea typeface="Calibri"/>
                <a:cs typeface="Calibri"/>
                <a:sym typeface="Calibri"/>
              </a:rPr>
              <a:t>Sexual activity</a:t>
            </a:r>
            <a:endParaRPr dirty="0"/>
          </a:p>
          <a:p>
            <a:pPr marL="685800" lvl="1" indent="-228600" algn="l" rtl="0">
              <a:lnSpc>
                <a:spcPct val="100000"/>
              </a:lnSpc>
              <a:spcBef>
                <a:spcPts val="500"/>
              </a:spcBef>
              <a:spcAft>
                <a:spcPts val="0"/>
              </a:spcAft>
              <a:buClr>
                <a:schemeClr val="dk1"/>
              </a:buClr>
              <a:buSzPts val="2170"/>
              <a:buChar char="•"/>
            </a:pPr>
            <a:r>
              <a:rPr lang="en-US" sz="2170" dirty="0">
                <a:latin typeface="Calibri"/>
                <a:ea typeface="Calibri"/>
                <a:cs typeface="Calibri"/>
                <a:sym typeface="Calibri"/>
              </a:rPr>
              <a:t>Number and genders of partners</a:t>
            </a:r>
            <a:endParaRPr dirty="0"/>
          </a:p>
          <a:p>
            <a:pPr marL="685800" lvl="1" indent="-228600" algn="l" rtl="0">
              <a:lnSpc>
                <a:spcPct val="100000"/>
              </a:lnSpc>
              <a:spcBef>
                <a:spcPts val="500"/>
              </a:spcBef>
              <a:spcAft>
                <a:spcPts val="0"/>
              </a:spcAft>
              <a:buClr>
                <a:schemeClr val="dk1"/>
              </a:buClr>
              <a:buSzPts val="2170"/>
              <a:buChar char="•"/>
            </a:pPr>
            <a:r>
              <a:rPr lang="en-US" sz="2170" dirty="0">
                <a:latin typeface="Calibri"/>
                <a:ea typeface="Calibri"/>
                <a:cs typeface="Calibri"/>
                <a:sym typeface="Calibri"/>
              </a:rPr>
              <a:t>Frequency of sexual activity</a:t>
            </a:r>
            <a:endParaRPr dirty="0"/>
          </a:p>
          <a:p>
            <a:pPr marL="685800" lvl="1" indent="-228600" algn="l" rtl="0">
              <a:lnSpc>
                <a:spcPct val="100000"/>
              </a:lnSpc>
              <a:spcBef>
                <a:spcPts val="500"/>
              </a:spcBef>
              <a:spcAft>
                <a:spcPts val="0"/>
              </a:spcAft>
              <a:buClr>
                <a:schemeClr val="dk1"/>
              </a:buClr>
              <a:buSzPts val="2170"/>
              <a:buChar char="•"/>
            </a:pPr>
            <a:r>
              <a:rPr lang="en-US" sz="2170" dirty="0">
                <a:latin typeface="Calibri"/>
                <a:ea typeface="Calibri"/>
                <a:cs typeface="Calibri"/>
                <a:sym typeface="Calibri"/>
              </a:rPr>
              <a:t>Type of sex practices</a:t>
            </a:r>
            <a:endParaRPr dirty="0"/>
          </a:p>
          <a:p>
            <a:pPr marL="228600" lvl="0" indent="-228600" algn="l" rtl="0">
              <a:lnSpc>
                <a:spcPct val="100000"/>
              </a:lnSpc>
              <a:spcBef>
                <a:spcPts val="1000"/>
              </a:spcBef>
              <a:spcAft>
                <a:spcPts val="0"/>
              </a:spcAft>
              <a:buClr>
                <a:schemeClr val="dk1"/>
              </a:buClr>
              <a:buSzPts val="2520"/>
              <a:buChar char="•"/>
            </a:pPr>
            <a:r>
              <a:rPr lang="en-US" sz="2520" dirty="0">
                <a:latin typeface="Calibri"/>
                <a:ea typeface="Calibri"/>
                <a:cs typeface="Calibri"/>
                <a:sym typeface="Calibri"/>
              </a:rPr>
              <a:t>STI history and risk assessment</a:t>
            </a:r>
            <a:endParaRPr dirty="0"/>
          </a:p>
          <a:p>
            <a:pPr marL="228600" lvl="0" indent="-228600" algn="l" rtl="0">
              <a:lnSpc>
                <a:spcPct val="100000"/>
              </a:lnSpc>
              <a:spcBef>
                <a:spcPts val="1000"/>
              </a:spcBef>
              <a:spcAft>
                <a:spcPts val="0"/>
              </a:spcAft>
              <a:buClr>
                <a:schemeClr val="dk1"/>
              </a:buClr>
              <a:buSzPts val="2520"/>
              <a:buChar char="•"/>
            </a:pPr>
            <a:r>
              <a:rPr lang="en-US" sz="2520" dirty="0">
                <a:latin typeface="Calibri"/>
                <a:ea typeface="Calibri"/>
                <a:cs typeface="Calibri"/>
                <a:sym typeface="Calibri"/>
              </a:rPr>
              <a:t>Pregnancy history and risk assessment</a:t>
            </a:r>
            <a:endParaRPr dirty="0"/>
          </a:p>
          <a:p>
            <a:pPr marL="228600" lvl="0" indent="-228600" algn="l" rtl="0">
              <a:lnSpc>
                <a:spcPct val="100000"/>
              </a:lnSpc>
              <a:spcBef>
                <a:spcPts val="1000"/>
              </a:spcBef>
              <a:spcAft>
                <a:spcPts val="0"/>
              </a:spcAft>
              <a:buClr>
                <a:schemeClr val="dk1"/>
              </a:buClr>
              <a:buSzPts val="2520"/>
              <a:buChar char="•"/>
            </a:pPr>
            <a:r>
              <a:rPr lang="en-US" sz="2520" dirty="0">
                <a:latin typeface="Calibri"/>
                <a:ea typeface="Calibri"/>
                <a:cs typeface="Calibri"/>
                <a:sym typeface="Calibri"/>
              </a:rPr>
              <a:t>Contraceptive behaviors</a:t>
            </a:r>
            <a:endParaRPr dirty="0"/>
          </a:p>
          <a:p>
            <a:pPr marL="228600" lvl="0" indent="-228600" algn="l" rtl="0">
              <a:lnSpc>
                <a:spcPct val="100000"/>
              </a:lnSpc>
              <a:spcBef>
                <a:spcPts val="1000"/>
              </a:spcBef>
              <a:spcAft>
                <a:spcPts val="0"/>
              </a:spcAft>
              <a:buClr>
                <a:schemeClr val="dk1"/>
              </a:buClr>
              <a:buSzPts val="2520"/>
              <a:buChar char="•"/>
            </a:pPr>
            <a:r>
              <a:rPr lang="en-US" sz="2520" dirty="0">
                <a:latin typeface="Calibri"/>
                <a:ea typeface="Calibri"/>
                <a:cs typeface="Calibri"/>
                <a:sym typeface="Calibri"/>
              </a:rPr>
              <a:t>Use of substances during sexual activity</a:t>
            </a:r>
            <a:endParaRPr dirty="0"/>
          </a:p>
          <a:p>
            <a:pPr marL="228600" lvl="0" indent="-228600" algn="l" rtl="0">
              <a:lnSpc>
                <a:spcPct val="100000"/>
              </a:lnSpc>
              <a:spcBef>
                <a:spcPts val="1000"/>
              </a:spcBef>
              <a:spcAft>
                <a:spcPts val="0"/>
              </a:spcAft>
              <a:buClr>
                <a:schemeClr val="dk1"/>
              </a:buClr>
              <a:buSzPts val="2520"/>
              <a:buChar char="•"/>
            </a:pPr>
            <a:r>
              <a:rPr lang="en-US" sz="2520" dirty="0">
                <a:latin typeface="Calibri"/>
                <a:ea typeface="Calibri"/>
                <a:cs typeface="Calibri"/>
                <a:sym typeface="Calibri"/>
              </a:rPr>
              <a:t>Screening for sexual violence</a:t>
            </a:r>
            <a:endParaRPr dirty="0"/>
          </a:p>
          <a:p>
            <a:pPr marL="228600" lvl="0" indent="-104140" algn="l" rtl="0">
              <a:lnSpc>
                <a:spcPct val="70000"/>
              </a:lnSpc>
              <a:spcBef>
                <a:spcPts val="1000"/>
              </a:spcBef>
              <a:spcAft>
                <a:spcPts val="0"/>
              </a:spcAft>
              <a:buClr>
                <a:schemeClr val="dk1"/>
              </a:buClr>
              <a:buSzPts val="1960"/>
              <a:buNone/>
            </a:pPr>
            <a:endParaRPr sz="196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1"/>
          <p:cNvSpPr txBox="1">
            <a:spLocks noGrp="1"/>
          </p:cNvSpPr>
          <p:nvPr>
            <p:ph type="title"/>
          </p:nvPr>
        </p:nvSpPr>
        <p:spPr>
          <a:xfrm>
            <a:off x="574988" y="427217"/>
            <a:ext cx="5136931" cy="31562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Sexual Health History Tips</a:t>
            </a:r>
            <a:endParaRPr dirty="0"/>
          </a:p>
        </p:txBody>
      </p:sp>
      <p:sp>
        <p:nvSpPr>
          <p:cNvPr id="331" name="Google Shape;331;p21"/>
          <p:cNvSpPr txBox="1">
            <a:spLocks noGrp="1"/>
          </p:cNvSpPr>
          <p:nvPr>
            <p:ph type="body" idx="1"/>
          </p:nvPr>
        </p:nvSpPr>
        <p:spPr>
          <a:xfrm>
            <a:off x="5931109" y="423471"/>
            <a:ext cx="5228914" cy="60972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b="1" dirty="0">
                <a:latin typeface="Calibri"/>
                <a:ea typeface="Calibri"/>
                <a:cs typeface="Calibri"/>
                <a:sym typeface="Calibri"/>
              </a:rPr>
              <a:t>Establish rapport and introduce the conversation</a:t>
            </a:r>
            <a:endParaRPr dirty="0"/>
          </a:p>
          <a:p>
            <a:pPr marL="228600" lvl="0" indent="-152400" algn="l" rtl="0">
              <a:lnSpc>
                <a:spcPct val="90000"/>
              </a:lnSpc>
              <a:spcBef>
                <a:spcPts val="1000"/>
              </a:spcBef>
              <a:spcAft>
                <a:spcPts val="0"/>
              </a:spcAft>
              <a:buClr>
                <a:schemeClr val="dk1"/>
              </a:buClr>
              <a:buSzPts val="1200"/>
              <a:buNone/>
            </a:pPr>
            <a:endParaRPr sz="12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Include sexual history as part of a broader risk assessment</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Take history while the patient is still dressed</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Normalize the discussion</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Minimize note-taking during sensitive questions</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Provide confidentiality assurance and establish limits of confidentiality</a:t>
            </a:r>
            <a:endParaRPr dirty="0"/>
          </a:p>
        </p:txBody>
      </p:sp>
      <p:pic>
        <p:nvPicPr>
          <p:cNvPr id="332" name="Google Shape;332;p21"/>
          <p:cNvPicPr preferRelativeResize="0"/>
          <p:nvPr/>
        </p:nvPicPr>
        <p:blipFill rotWithShape="1">
          <a:blip r:embed="rId3">
            <a:alphaModFix/>
          </a:blip>
          <a:srcRect/>
          <a:stretch/>
        </p:blipFill>
        <p:spPr>
          <a:xfrm>
            <a:off x="0" y="1868765"/>
            <a:ext cx="5711919" cy="389828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a:spLocks noGrp="1"/>
          </p:cNvSpPr>
          <p:nvPr>
            <p:ph type="title"/>
          </p:nvPr>
        </p:nvSpPr>
        <p:spPr>
          <a:xfrm>
            <a:off x="574988" y="427217"/>
            <a:ext cx="5136931" cy="31562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Sexual Health History Tips</a:t>
            </a:r>
            <a:endParaRPr dirty="0"/>
          </a:p>
        </p:txBody>
      </p:sp>
      <p:sp>
        <p:nvSpPr>
          <p:cNvPr id="339" name="Google Shape;339;p22"/>
          <p:cNvSpPr txBox="1">
            <a:spLocks noGrp="1"/>
          </p:cNvSpPr>
          <p:nvPr>
            <p:ph type="body" idx="1"/>
          </p:nvPr>
        </p:nvSpPr>
        <p:spPr>
          <a:xfrm>
            <a:off x="5931109" y="423471"/>
            <a:ext cx="5228914" cy="60972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dirty="0">
                <a:latin typeface="Calibri"/>
                <a:ea typeface="Calibri"/>
                <a:cs typeface="Calibri"/>
                <a:sym typeface="Calibri"/>
              </a:rPr>
              <a:t>Avoid assumptions of sexual orientation or behavior</a:t>
            </a:r>
            <a:endParaRPr dirty="0"/>
          </a:p>
          <a:p>
            <a:pPr marL="228600" lvl="0" indent="-50800" algn="l" rtl="0">
              <a:lnSpc>
                <a:spcPct val="90000"/>
              </a:lnSpc>
              <a:spcBef>
                <a:spcPts val="1000"/>
              </a:spcBef>
              <a:spcAft>
                <a:spcPts val="0"/>
              </a:spcAft>
              <a:buClr>
                <a:schemeClr val="dk1"/>
              </a:buClr>
              <a:buSzPts val="2800"/>
              <a:buNone/>
            </a:pPr>
            <a:endParaRPr sz="16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Understand the difference between gender and sexual orientation and how it may apply to your patients</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Use gender-inclusive language</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Be familiar with colloquial terminology your patients might use, and if you don’t know a term, ask for clarification</a:t>
            </a:r>
            <a:endParaRPr dirty="0"/>
          </a:p>
        </p:txBody>
      </p:sp>
      <p:pic>
        <p:nvPicPr>
          <p:cNvPr id="340" name="Google Shape;340;p22"/>
          <p:cNvPicPr preferRelativeResize="0"/>
          <p:nvPr/>
        </p:nvPicPr>
        <p:blipFill rotWithShape="1">
          <a:blip r:embed="rId3">
            <a:alphaModFix/>
          </a:blip>
          <a:srcRect/>
          <a:stretch/>
        </p:blipFill>
        <p:spPr>
          <a:xfrm>
            <a:off x="0" y="1965123"/>
            <a:ext cx="5711919" cy="370556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3"/>
          <p:cNvSpPr txBox="1">
            <a:spLocks noGrp="1"/>
          </p:cNvSpPr>
          <p:nvPr>
            <p:ph type="title"/>
          </p:nvPr>
        </p:nvSpPr>
        <p:spPr>
          <a:xfrm>
            <a:off x="574988" y="427217"/>
            <a:ext cx="5136931" cy="31562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Sexual Health History Tips</a:t>
            </a:r>
            <a:endParaRPr dirty="0"/>
          </a:p>
        </p:txBody>
      </p:sp>
      <p:sp>
        <p:nvSpPr>
          <p:cNvPr id="347" name="Google Shape;347;p23"/>
          <p:cNvSpPr txBox="1">
            <a:spLocks noGrp="1"/>
          </p:cNvSpPr>
          <p:nvPr>
            <p:ph type="body" idx="1"/>
          </p:nvPr>
        </p:nvSpPr>
        <p:spPr>
          <a:xfrm>
            <a:off x="5931108" y="423471"/>
            <a:ext cx="5386465" cy="609724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dirty="0">
                <a:latin typeface="Calibri"/>
                <a:ea typeface="Calibri"/>
                <a:cs typeface="Calibri"/>
                <a:sym typeface="Calibri"/>
              </a:rPr>
              <a:t>Be non-judgmental and supportive</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Ask developmentally appropriate questions</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Provide reassurance that you are not judging the patient</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Avoid lecturing</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Practice listening skills</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Remember, it’s a conversation… not an interrogation!</a:t>
            </a:r>
            <a:endParaRPr dirty="0"/>
          </a:p>
        </p:txBody>
      </p:sp>
      <p:pic>
        <p:nvPicPr>
          <p:cNvPr id="348" name="Google Shape;348;p23"/>
          <p:cNvPicPr preferRelativeResize="0"/>
          <p:nvPr/>
        </p:nvPicPr>
        <p:blipFill rotWithShape="1">
          <a:blip r:embed="rId3">
            <a:alphaModFix/>
          </a:blip>
          <a:srcRect/>
          <a:stretch/>
        </p:blipFill>
        <p:spPr>
          <a:xfrm>
            <a:off x="0" y="1939053"/>
            <a:ext cx="5711919" cy="375770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4"/>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Case Discussion: Ayesha</a:t>
            </a:r>
            <a:endParaRPr dirty="0"/>
          </a:p>
        </p:txBody>
      </p:sp>
      <p:sp>
        <p:nvSpPr>
          <p:cNvPr id="355" name="Google Shape;355;p24"/>
          <p:cNvSpPr txBox="1">
            <a:spLocks noGrp="1"/>
          </p:cNvSpPr>
          <p:nvPr>
            <p:ph type="body" idx="1"/>
          </p:nvPr>
        </p:nvSpPr>
        <p:spPr>
          <a:xfrm>
            <a:off x="5345295" y="1318448"/>
            <a:ext cx="6018725" cy="422110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Ayesha is a 16-year-old who has been your patient since she was a toddler, but you haven’t seen her in 2 years</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She comes in today for a sports physical </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How do you begin the visit?</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What questions do you need to ask?</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356" name="Google Shape;356;p24"/>
          <p:cNvPicPr preferRelativeResize="0"/>
          <p:nvPr/>
        </p:nvPicPr>
        <p:blipFill rotWithShape="1">
          <a:blip r:embed="rId3">
            <a:alphaModFix/>
          </a:blip>
          <a:srcRect t="90" b="89"/>
          <a:stretch/>
        </p:blipFill>
        <p:spPr>
          <a:xfrm>
            <a:off x="1052833" y="1823148"/>
            <a:ext cx="3475079" cy="3961001"/>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5"/>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Case Discussion: Zoe</a:t>
            </a:r>
            <a:endParaRPr dirty="0"/>
          </a:p>
        </p:txBody>
      </p:sp>
      <p:sp>
        <p:nvSpPr>
          <p:cNvPr id="363" name="Google Shape;363;p25"/>
          <p:cNvSpPr txBox="1">
            <a:spLocks noGrp="1"/>
          </p:cNvSpPr>
          <p:nvPr>
            <p:ph type="body" idx="1"/>
          </p:nvPr>
        </p:nvSpPr>
        <p:spPr>
          <a:xfrm>
            <a:off x="5345295" y="1318448"/>
            <a:ext cx="6018725" cy="422110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The next patient on your schedule is Zoe, a 16-year-old new patient. The triage note states that the reason for the visit is a missed period</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How do you begin the visit?</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What questions do you need to ask?</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364" name="Google Shape;364;p25"/>
          <p:cNvPicPr preferRelativeResize="0"/>
          <p:nvPr/>
        </p:nvPicPr>
        <p:blipFill rotWithShape="1">
          <a:blip r:embed="rId3">
            <a:alphaModFix/>
          </a:blip>
          <a:srcRect l="50" r="49"/>
          <a:stretch/>
        </p:blipFill>
        <p:spPr>
          <a:xfrm>
            <a:off x="1052833" y="1823148"/>
            <a:ext cx="3475079" cy="3961001"/>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6"/>
          <p:cNvSpPr txBox="1">
            <a:spLocks noGrp="1"/>
          </p:cNvSpPr>
          <p:nvPr>
            <p:ph type="title"/>
          </p:nvPr>
        </p:nvSpPr>
        <p:spPr>
          <a:xfrm>
            <a:off x="794178" y="542555"/>
            <a:ext cx="5711554" cy="31562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dirty="0">
                <a:latin typeface="Calibri"/>
                <a:ea typeface="Calibri"/>
                <a:cs typeface="Calibri"/>
                <a:sym typeface="Calibri"/>
              </a:rPr>
              <a:t>Starting the Conversation and Asking Sensitive Questions</a:t>
            </a:r>
            <a:endParaRPr dirty="0">
              <a:latin typeface="Calibri"/>
              <a:ea typeface="Calibri"/>
              <a:cs typeface="Calibri"/>
              <a:sym typeface="Calibri"/>
            </a:endParaRPr>
          </a:p>
        </p:txBody>
      </p:sp>
      <p:sp>
        <p:nvSpPr>
          <p:cNvPr id="371" name="Google Shape;371;p26"/>
          <p:cNvSpPr/>
          <p:nvPr/>
        </p:nvSpPr>
        <p:spPr>
          <a:xfrm>
            <a:off x="5301822" y="1782395"/>
            <a:ext cx="6096000" cy="3293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First, introduce the topic:  </a:t>
            </a:r>
            <a:endParaRPr dirty="0"/>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I’m going to ask you some questions about your gender and sexual health now.  I know these are private, but they are also a really important part of everyone’s health.  I ask these questions of all my patients.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7"/>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l" rtl="0">
              <a:lnSpc>
                <a:spcPct val="90000"/>
              </a:lnSpc>
              <a:spcBef>
                <a:spcPts val="0"/>
              </a:spcBef>
              <a:spcAft>
                <a:spcPts val="0"/>
              </a:spcAft>
              <a:buClr>
                <a:schemeClr val="dk1"/>
              </a:buClr>
              <a:buSzPts val="3600"/>
              <a:buFont typeface="Calibri"/>
              <a:buNone/>
            </a:pPr>
            <a:r>
              <a:rPr lang="en-US" sz="3600" dirty="0">
                <a:solidFill>
                  <a:schemeClr val="dk1"/>
                </a:solidFill>
                <a:latin typeface="Calibri"/>
                <a:ea typeface="Calibri"/>
                <a:cs typeface="Calibri"/>
                <a:sym typeface="Calibri"/>
              </a:rPr>
              <a:t>Gender Identity and Sexual Orientation</a:t>
            </a:r>
            <a:endParaRPr dirty="0"/>
          </a:p>
        </p:txBody>
      </p:sp>
      <p:sp>
        <p:nvSpPr>
          <p:cNvPr id="378" name="Google Shape;378;p27"/>
          <p:cNvSpPr/>
          <p:nvPr/>
        </p:nvSpPr>
        <p:spPr>
          <a:xfrm>
            <a:off x="3640667" y="1588535"/>
            <a:ext cx="7755467"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Do you think of yourself as a boy, a girl or another gender? </a:t>
            </a:r>
            <a:endParaRPr dirty="0"/>
          </a:p>
          <a:p>
            <a:pPr marL="0" marR="0" lvl="0" indent="0" algn="l" rtl="0">
              <a:spcBef>
                <a:spcPts val="0"/>
              </a:spcBef>
              <a:spcAft>
                <a:spcPts val="0"/>
              </a:spcAft>
              <a:buNone/>
            </a:pPr>
            <a:endParaRPr sz="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What pronouns do you use?</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Are you attracted to boys, girls, or people of other genders?</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Are you attracted to anyone now?  Tell me more about that.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
          <p:cNvSpPr txBox="1">
            <a:spLocks noGrp="1"/>
          </p:cNvSpPr>
          <p:nvPr>
            <p:ph type="subTitle" idx="1"/>
          </p:nvPr>
        </p:nvSpPr>
        <p:spPr>
          <a:xfrm>
            <a:off x="1524000" y="542871"/>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dirty="0">
                <a:latin typeface="Calibri"/>
                <a:ea typeface="Calibri"/>
                <a:cs typeface="Calibri"/>
                <a:sym typeface="Calibri"/>
              </a:rPr>
              <a:t>This presentation was originally created by Physicians for Reproductive Health as part of the ARSHEP curriculum.</a:t>
            </a:r>
            <a:endParaRPr dirty="0"/>
          </a:p>
        </p:txBody>
      </p:sp>
      <p:pic>
        <p:nvPicPr>
          <p:cNvPr id="188" name="Google Shape;188;p3" descr="Physicians for Reproductive Health - Our Lives On The Line"/>
          <p:cNvPicPr preferRelativeResize="0"/>
          <p:nvPr/>
        </p:nvPicPr>
        <p:blipFill rotWithShape="1">
          <a:blip r:embed="rId3">
            <a:alphaModFix/>
          </a:blip>
          <a:srcRect/>
          <a:stretch/>
        </p:blipFill>
        <p:spPr>
          <a:xfrm>
            <a:off x="3320654" y="1798832"/>
            <a:ext cx="5550692" cy="1014984"/>
          </a:xfrm>
          <a:prstGeom prst="rect">
            <a:avLst/>
          </a:prstGeom>
          <a:noFill/>
          <a:ln>
            <a:noFill/>
          </a:ln>
        </p:spPr>
      </p:pic>
      <p:sp>
        <p:nvSpPr>
          <p:cNvPr id="189" name="Google Shape;189;p3"/>
          <p:cNvSpPr txBox="1"/>
          <p:nvPr/>
        </p:nvSpPr>
        <p:spPr>
          <a:xfrm>
            <a:off x="1021080" y="3429000"/>
            <a:ext cx="10149840"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dirty="0">
                <a:solidFill>
                  <a:schemeClr val="dk1"/>
                </a:solidFill>
                <a:latin typeface="Calibri"/>
                <a:ea typeface="Calibri"/>
                <a:cs typeface="Calibri"/>
                <a:sym typeface="Calibri"/>
              </a:rPr>
              <a:t>Updates and modifications to this presentation were supported, in part, by  Cooperative Agreement PS18-1807 from the Centers for Disease Control and Prevention, Division of Adolescent and School Health (CDC-DASH). The contents do not necessarily represent the official views of the Centers for Disease Control and Prevention.</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8"/>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l" rtl="0">
              <a:lnSpc>
                <a:spcPct val="90000"/>
              </a:lnSpc>
              <a:spcBef>
                <a:spcPts val="0"/>
              </a:spcBef>
              <a:spcAft>
                <a:spcPts val="0"/>
              </a:spcAft>
              <a:buClr>
                <a:schemeClr val="dk1"/>
              </a:buClr>
              <a:buSzPts val="3300"/>
              <a:buFont typeface="Calibri"/>
              <a:buNone/>
            </a:pPr>
            <a:r>
              <a:rPr lang="en-US" sz="3300" dirty="0">
                <a:solidFill>
                  <a:schemeClr val="dk1"/>
                </a:solidFill>
                <a:latin typeface="Calibri"/>
                <a:ea typeface="Calibri"/>
                <a:cs typeface="Calibri"/>
                <a:sym typeface="Calibri"/>
              </a:rPr>
              <a:t>Partners: Romantic and Sexual Relationships</a:t>
            </a:r>
            <a:endParaRPr dirty="0"/>
          </a:p>
        </p:txBody>
      </p:sp>
      <p:sp>
        <p:nvSpPr>
          <p:cNvPr id="385" name="Google Shape;385;p28"/>
          <p:cNvSpPr/>
          <p:nvPr/>
        </p:nvSpPr>
        <p:spPr>
          <a:xfrm>
            <a:off x="3655657" y="1865534"/>
            <a:ext cx="7755467" cy="29238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Have you ever had a crush on someone?</a:t>
            </a:r>
            <a:r>
              <a:rPr lang="en-US" sz="2800" dirty="0">
                <a:solidFill>
                  <a:schemeClr val="dk1"/>
                </a:solidFill>
                <a:latin typeface="Calibri"/>
                <a:ea typeface="Calibri"/>
                <a:cs typeface="Calibri"/>
                <a:sym typeface="Calibri"/>
              </a:rPr>
              <a:t> What was that like? </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Have you ever had a romantic relationship with someone?  How did that go for you? </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Are you in a relationship now?  How is that relationship going for you?</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9"/>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l" rtl="0">
              <a:lnSpc>
                <a:spcPct val="90000"/>
              </a:lnSpc>
              <a:spcBef>
                <a:spcPts val="0"/>
              </a:spcBef>
              <a:spcAft>
                <a:spcPts val="0"/>
              </a:spcAft>
              <a:buClr>
                <a:schemeClr val="dk1"/>
              </a:buClr>
              <a:buSzPts val="3500"/>
              <a:buFont typeface="Calibri"/>
              <a:buNone/>
            </a:pPr>
            <a:r>
              <a:rPr lang="en-US" sz="3500" dirty="0">
                <a:solidFill>
                  <a:schemeClr val="dk1"/>
                </a:solidFill>
                <a:latin typeface="Calibri"/>
                <a:ea typeface="Calibri"/>
                <a:cs typeface="Calibri"/>
                <a:sym typeface="Calibri"/>
              </a:rPr>
              <a:t>Assessing the Health of the Relationship</a:t>
            </a:r>
            <a:endParaRPr dirty="0"/>
          </a:p>
        </p:txBody>
      </p:sp>
      <p:sp>
        <p:nvSpPr>
          <p:cNvPr id="392" name="Google Shape;392;p29"/>
          <p:cNvSpPr/>
          <p:nvPr/>
        </p:nvSpPr>
        <p:spPr>
          <a:xfrm>
            <a:off x="3670647" y="686858"/>
            <a:ext cx="7755467" cy="5324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Does your partner treat you well?  Do you feel good about yourself when you spend time with your them?</a:t>
            </a:r>
            <a:endParaRPr dirty="0"/>
          </a:p>
          <a:p>
            <a:pPr marL="0" marR="0" lvl="0" indent="0" algn="l" rtl="0">
              <a:spcBef>
                <a:spcPts val="0"/>
              </a:spcBef>
              <a:spcAft>
                <a:spcPts val="0"/>
              </a:spcAft>
              <a:buNone/>
            </a:pPr>
            <a:endParaRPr sz="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What do you think are the strengths of your relationship?</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How do you handle conflict in your relationship?</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Does your partner support you in spending time with your other friends?</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Does your partner ever make you feel bad about yourself?  Do they ever hurt you, emotionally or physically, or threaten you?</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0"/>
          <p:cNvSpPr txBox="1">
            <a:spLocks noGrp="1"/>
          </p:cNvSpPr>
          <p:nvPr>
            <p:ph type="title"/>
          </p:nvPr>
        </p:nvSpPr>
        <p:spPr>
          <a:xfrm>
            <a:off x="574988" y="427217"/>
            <a:ext cx="5356120" cy="31562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Characteristics of Healthy Relationships</a:t>
            </a:r>
            <a:endParaRPr dirty="0"/>
          </a:p>
        </p:txBody>
      </p:sp>
      <p:sp>
        <p:nvSpPr>
          <p:cNvPr id="399" name="Google Shape;399;p30"/>
          <p:cNvSpPr txBox="1">
            <a:spLocks noGrp="1"/>
          </p:cNvSpPr>
          <p:nvPr>
            <p:ph type="body" idx="1"/>
          </p:nvPr>
        </p:nvSpPr>
        <p:spPr>
          <a:xfrm>
            <a:off x="6370996" y="725988"/>
            <a:ext cx="5386465" cy="495528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Nonviolent conflict resolution</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Open and honest communication</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Right to autonomy for both people</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Shared decision-making</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Trust</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Mutual respect</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Individuality</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Empathy</a:t>
            </a:r>
            <a:endParaRPr dirty="0"/>
          </a:p>
        </p:txBody>
      </p:sp>
      <p:pic>
        <p:nvPicPr>
          <p:cNvPr id="400" name="Google Shape;400;p30" descr="Healthy vs Unhealthy Relationships - YouTube"/>
          <p:cNvPicPr preferRelativeResize="0"/>
          <p:nvPr/>
        </p:nvPicPr>
        <p:blipFill rotWithShape="1">
          <a:blip r:embed="rId3">
            <a:alphaModFix/>
          </a:blip>
          <a:srcRect/>
          <a:stretch/>
        </p:blipFill>
        <p:spPr>
          <a:xfrm>
            <a:off x="319965" y="2147338"/>
            <a:ext cx="5611143" cy="315626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1"/>
          <p:cNvSpPr txBox="1">
            <a:spLocks noGrp="1"/>
          </p:cNvSpPr>
          <p:nvPr>
            <p:ph type="title"/>
          </p:nvPr>
        </p:nvSpPr>
        <p:spPr>
          <a:xfrm>
            <a:off x="574988" y="427216"/>
            <a:ext cx="5356120" cy="159645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D3EF"/>
              </a:buClr>
              <a:buSzPts val="3780"/>
              <a:buFont typeface="Arial"/>
              <a:buNone/>
            </a:pPr>
            <a:r>
              <a:rPr lang="en-US" sz="3780" dirty="0">
                <a:latin typeface="Arial"/>
                <a:ea typeface="Arial"/>
                <a:cs typeface="Arial"/>
                <a:sym typeface="Arial"/>
              </a:rPr>
              <a:t>Risk Factors for Intimate Partner Violence</a:t>
            </a:r>
            <a:endParaRPr dirty="0"/>
          </a:p>
        </p:txBody>
      </p:sp>
      <p:sp>
        <p:nvSpPr>
          <p:cNvPr id="407" name="Google Shape;407;p31"/>
          <p:cNvSpPr txBox="1">
            <a:spLocks noGrp="1"/>
          </p:cNvSpPr>
          <p:nvPr>
            <p:ph type="body" idx="1"/>
          </p:nvPr>
        </p:nvSpPr>
        <p:spPr>
          <a:xfrm>
            <a:off x="6340651" y="951357"/>
            <a:ext cx="5386465" cy="495528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Partner is 3-5 years older</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Exposure to violence in the household or community</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Early sexual activity</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Low education level</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Sexual risk-taking </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Substance use</a:t>
            </a:r>
            <a:endParaRPr dirty="0"/>
          </a:p>
        </p:txBody>
      </p:sp>
      <p:pic>
        <p:nvPicPr>
          <p:cNvPr id="408" name="Google Shape;408;p31" descr="Intimate Partner Violence - YouTube"/>
          <p:cNvPicPr preferRelativeResize="0"/>
          <p:nvPr/>
        </p:nvPicPr>
        <p:blipFill rotWithShape="1">
          <a:blip r:embed="rId3">
            <a:alphaModFix/>
          </a:blip>
          <a:srcRect/>
          <a:stretch/>
        </p:blipFill>
        <p:spPr>
          <a:xfrm>
            <a:off x="464884" y="2394680"/>
            <a:ext cx="5386465" cy="302988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2"/>
          <p:cNvSpPr txBox="1">
            <a:spLocks noGrp="1"/>
          </p:cNvSpPr>
          <p:nvPr>
            <p:ph type="title"/>
          </p:nvPr>
        </p:nvSpPr>
        <p:spPr>
          <a:xfrm>
            <a:off x="574988" y="427216"/>
            <a:ext cx="5356120" cy="24209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Clinical Signs Associated with Intimate Partner Violence</a:t>
            </a:r>
            <a:endParaRPr dirty="0"/>
          </a:p>
        </p:txBody>
      </p:sp>
      <p:sp>
        <p:nvSpPr>
          <p:cNvPr id="415" name="Google Shape;415;p32"/>
          <p:cNvSpPr txBox="1">
            <a:spLocks noGrp="1"/>
          </p:cNvSpPr>
          <p:nvPr>
            <p:ph type="body" idx="1"/>
          </p:nvPr>
        </p:nvSpPr>
        <p:spPr>
          <a:xfrm>
            <a:off x="5606321" y="951357"/>
            <a:ext cx="6120796" cy="495528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Depression/anxiety</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Changes in eating patterns</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Changes in social relationships</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Substance use</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Abdominal pain/pelvic pain</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Physical findings inconsistent with stated mechanism of injury, or findings associated with intentional injury (patterned marks, bruises in varied stages of healing, burns)</a:t>
            </a:r>
            <a:endParaRPr dirty="0"/>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3"/>
          <p:cNvSpPr txBox="1">
            <a:spLocks noGrp="1"/>
          </p:cNvSpPr>
          <p:nvPr>
            <p:ph type="title"/>
          </p:nvPr>
        </p:nvSpPr>
        <p:spPr>
          <a:xfrm>
            <a:off x="574988" y="427216"/>
            <a:ext cx="5356120" cy="24209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Adolescents and Intimate Partner Violence</a:t>
            </a:r>
            <a:endParaRPr dirty="0"/>
          </a:p>
        </p:txBody>
      </p:sp>
      <p:sp>
        <p:nvSpPr>
          <p:cNvPr id="422" name="Google Shape;422;p33"/>
          <p:cNvSpPr txBox="1">
            <a:spLocks noGrp="1"/>
          </p:cNvSpPr>
          <p:nvPr>
            <p:ph type="body" idx="1"/>
          </p:nvPr>
        </p:nvSpPr>
        <p:spPr>
          <a:xfrm>
            <a:off x="5606321" y="951357"/>
            <a:ext cx="6120796" cy="495528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Adolescents report intimate partner violence that is bi-directional, meaning girls and boys report being both the victims and the perpetrators </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9.3% of females and 9.5% of males report being hit, slapped, or physically hurt on purpose by their boyfriend or girlfriend</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11.8% of females and 4.5% of males have ever been physically forced to have sex</a:t>
            </a:r>
            <a:endParaRPr dirty="0"/>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4"/>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l" rtl="0">
              <a:lnSpc>
                <a:spcPct val="90000"/>
              </a:lnSpc>
              <a:spcBef>
                <a:spcPts val="0"/>
              </a:spcBef>
              <a:spcAft>
                <a:spcPts val="0"/>
              </a:spcAft>
              <a:buClr>
                <a:schemeClr val="dk1"/>
              </a:buClr>
              <a:buSzPts val="4000"/>
              <a:buFont typeface="Calibri"/>
              <a:buNone/>
            </a:pPr>
            <a:r>
              <a:rPr lang="en-US" sz="4000" dirty="0">
                <a:solidFill>
                  <a:schemeClr val="dk1"/>
                </a:solidFill>
                <a:latin typeface="Calibri"/>
                <a:ea typeface="Calibri"/>
                <a:cs typeface="Calibri"/>
                <a:sym typeface="Calibri"/>
              </a:rPr>
              <a:t>Sexual Behavior History Questions</a:t>
            </a:r>
            <a:endParaRPr dirty="0"/>
          </a:p>
        </p:txBody>
      </p:sp>
      <p:sp>
        <p:nvSpPr>
          <p:cNvPr id="429" name="Google Shape;429;p34"/>
          <p:cNvSpPr/>
          <p:nvPr/>
        </p:nvSpPr>
        <p:spPr>
          <a:xfrm>
            <a:off x="3595695" y="1043731"/>
            <a:ext cx="7755467" cy="4893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dirty="0">
                <a:solidFill>
                  <a:schemeClr val="dk1"/>
                </a:solidFill>
                <a:latin typeface="Calibri"/>
                <a:ea typeface="Calibri"/>
                <a:cs typeface="Calibri"/>
                <a:sym typeface="Calibri"/>
              </a:rPr>
              <a:t>There are many ways of being sexual or intimate with another person: kissing, hugging, touching, having oral sex, vaginal sex, or anal sex.  </a:t>
            </a:r>
            <a:endParaRPr dirty="0"/>
          </a:p>
          <a:p>
            <a:pPr marL="0" marR="0" lvl="0" indent="0" algn="l" rtl="0">
              <a:lnSpc>
                <a:spcPct val="100000"/>
              </a:lnSpc>
              <a:spcBef>
                <a:spcPts val="0"/>
              </a:spcBef>
              <a:spcAft>
                <a:spcPts val="0"/>
              </a:spcAft>
              <a:buNone/>
            </a:pPr>
            <a:endParaRPr sz="800"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None/>
            </a:pPr>
            <a:r>
              <a:rPr lang="en-US" sz="2800" b="1" i="0" u="none" strike="noStrike" cap="none" dirty="0">
                <a:solidFill>
                  <a:schemeClr val="dk1"/>
                </a:solidFill>
                <a:latin typeface="Calibri"/>
                <a:ea typeface="Calibri"/>
                <a:cs typeface="Calibri"/>
                <a:sym typeface="Calibri"/>
              </a:rPr>
              <a:t>Have you ever had any of these experiences? Which ones?  With boys, girls, both or other genders?</a:t>
            </a:r>
            <a:endParaRPr dirty="0"/>
          </a:p>
          <a:p>
            <a:pPr marL="457200" marR="0" lvl="1" indent="0" algn="l" rtl="0">
              <a:lnSpc>
                <a:spcPct val="100000"/>
              </a:lnSpc>
              <a:spcBef>
                <a:spcPts val="0"/>
              </a:spcBef>
              <a:spcAft>
                <a:spcPts val="0"/>
              </a:spcAft>
              <a:buNone/>
            </a:pPr>
            <a:endParaRPr sz="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How many sexual partners have you had in the past 3 months? In the past 12 months?</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When was the last time you had sex?</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5"/>
          <p:cNvSpPr txBox="1">
            <a:spLocks noGrp="1"/>
          </p:cNvSpPr>
          <p:nvPr>
            <p:ph type="title"/>
          </p:nvPr>
        </p:nvSpPr>
        <p:spPr>
          <a:xfrm>
            <a:off x="574988" y="427216"/>
            <a:ext cx="5356120" cy="24209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Orientation vs. Behavior</a:t>
            </a:r>
            <a:endParaRPr dirty="0"/>
          </a:p>
        </p:txBody>
      </p:sp>
      <p:graphicFrame>
        <p:nvGraphicFramePr>
          <p:cNvPr id="436" name="Google Shape;436;p35"/>
          <p:cNvGraphicFramePr/>
          <p:nvPr/>
        </p:nvGraphicFramePr>
        <p:xfrm>
          <a:off x="3840448" y="1150494"/>
          <a:ext cx="7776575" cy="4557000"/>
        </p:xfrm>
        <a:graphic>
          <a:graphicData uri="http://schemas.openxmlformats.org/drawingml/2006/table">
            <a:tbl>
              <a:tblPr firstRow="1" bandRow="1">
                <a:noFill/>
                <a:tableStyleId>{4712839E-0006-4884-8F9B-DE307C31BD29}</a:tableStyleId>
              </a:tblPr>
              <a:tblGrid>
                <a:gridCol w="7776575">
                  <a:extLst>
                    <a:ext uri="{9D8B030D-6E8A-4147-A177-3AD203B41FA5}">
                      <a16:colId xmlns:a16="http://schemas.microsoft.com/office/drawing/2014/main" val="20000"/>
                    </a:ext>
                  </a:extLst>
                </a:gridCol>
              </a:tblGrid>
              <a:tr h="1320250">
                <a:tc>
                  <a:txBody>
                    <a:bodyPr/>
                    <a:lstStyle/>
                    <a:p>
                      <a:pPr marL="0" marR="0" lvl="0" indent="0" algn="ctr" rtl="0">
                        <a:spcBef>
                          <a:spcPts val="0"/>
                        </a:spcBef>
                        <a:spcAft>
                          <a:spcPts val="0"/>
                        </a:spcAft>
                        <a:buNone/>
                      </a:pPr>
                      <a:r>
                        <a:rPr lang="en-US" sz="3600" b="0" u="none" strike="noStrike" cap="none" dirty="0">
                          <a:solidFill>
                            <a:schemeClr val="dk1"/>
                          </a:solidFill>
                        </a:rPr>
                        <a:t>Remember, orientation does not always match behavior</a:t>
                      </a:r>
                      <a:endParaRPr dirty="0"/>
                    </a:p>
                  </a:txBody>
                  <a:tcPr marL="91450" marR="91450" marT="45725" marB="45725" anchor="ctr"/>
                </a:tc>
                <a:extLst>
                  <a:ext uri="{0D108BD9-81ED-4DB2-BD59-A6C34878D82A}">
                    <a16:rowId xmlns:a16="http://schemas.microsoft.com/office/drawing/2014/main" val="10000"/>
                  </a:ext>
                </a:extLst>
              </a:tr>
              <a:tr h="1320250">
                <a:tc>
                  <a:txBody>
                    <a:bodyPr/>
                    <a:lstStyle/>
                    <a:p>
                      <a:pPr marL="0" marR="0" lvl="0" indent="0" algn="ctr" rtl="0">
                        <a:lnSpc>
                          <a:spcPct val="100000"/>
                        </a:lnSpc>
                        <a:spcBef>
                          <a:spcPts val="0"/>
                        </a:spcBef>
                        <a:spcAft>
                          <a:spcPts val="0"/>
                        </a:spcAft>
                        <a:buClr>
                          <a:schemeClr val="dk1"/>
                        </a:buClr>
                        <a:buSzPts val="2800"/>
                        <a:buFont typeface="Calibri"/>
                        <a:buNone/>
                      </a:pPr>
                      <a:r>
                        <a:rPr lang="en-US" sz="2800" b="0" u="none" strike="noStrike" cap="none" dirty="0">
                          <a:solidFill>
                            <a:schemeClr val="dk1"/>
                          </a:solidFill>
                        </a:rPr>
                        <a:t>Many people who identify as gay, lesbian, or bisexual have had sex with people of other genders</a:t>
                      </a:r>
                      <a:endParaRPr dirty="0"/>
                    </a:p>
                  </a:txBody>
                  <a:tcPr marL="91450" marR="91450" marT="45725" marB="45725" anchor="ctr"/>
                </a:tc>
                <a:extLst>
                  <a:ext uri="{0D108BD9-81ED-4DB2-BD59-A6C34878D82A}">
                    <a16:rowId xmlns:a16="http://schemas.microsoft.com/office/drawing/2014/main" val="10001"/>
                  </a:ext>
                </a:extLst>
              </a:tr>
              <a:tr h="1916500">
                <a:tc>
                  <a:txBody>
                    <a:bodyPr/>
                    <a:lstStyle/>
                    <a:p>
                      <a:pPr marL="0" marR="0" lvl="0" indent="0" algn="ctr" rtl="0">
                        <a:lnSpc>
                          <a:spcPct val="100000"/>
                        </a:lnSpc>
                        <a:spcBef>
                          <a:spcPts val="0"/>
                        </a:spcBef>
                        <a:spcAft>
                          <a:spcPts val="0"/>
                        </a:spcAft>
                        <a:buClr>
                          <a:schemeClr val="dk1"/>
                        </a:buClr>
                        <a:buSzPts val="2800"/>
                        <a:buFont typeface="Calibri"/>
                        <a:buNone/>
                      </a:pPr>
                      <a:r>
                        <a:rPr lang="en-US" sz="2800" b="0" u="none" strike="noStrike" cap="none" dirty="0">
                          <a:solidFill>
                            <a:schemeClr val="dk1"/>
                          </a:solidFill>
                        </a:rPr>
                        <a:t>While respecting a patient’s identification, you should inquire about sexual behaviors with partners of all genders.</a:t>
                      </a:r>
                      <a:endParaRPr dirty="0"/>
                    </a:p>
                  </a:txBody>
                  <a:tcPr marL="91450" marR="91450" marT="45725" marB="45725"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6"/>
          <p:cNvSpPr txBox="1">
            <a:spLocks noGrp="1"/>
          </p:cNvSpPr>
          <p:nvPr>
            <p:ph type="title"/>
          </p:nvPr>
        </p:nvSpPr>
        <p:spPr>
          <a:xfrm>
            <a:off x="574988" y="427216"/>
            <a:ext cx="5356120" cy="24209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Discussing Abstinence</a:t>
            </a:r>
            <a:endParaRPr dirty="0"/>
          </a:p>
        </p:txBody>
      </p:sp>
      <p:sp>
        <p:nvSpPr>
          <p:cNvPr id="443" name="Google Shape;443;p36"/>
          <p:cNvSpPr txBox="1">
            <a:spLocks noGrp="1"/>
          </p:cNvSpPr>
          <p:nvPr>
            <p:ph type="body" idx="1"/>
          </p:nvPr>
        </p:nvSpPr>
        <p:spPr>
          <a:xfrm>
            <a:off x="3942414" y="696783"/>
            <a:ext cx="7889635" cy="546443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Font typeface="Calibri"/>
              <a:buChar char="•"/>
            </a:pPr>
            <a:r>
              <a:rPr lang="en-US" dirty="0">
                <a:latin typeface="Calibri"/>
                <a:ea typeface="Calibri"/>
                <a:cs typeface="Calibri"/>
                <a:sym typeface="Calibri"/>
              </a:rPr>
              <a:t>Abstinence from sexual activity is optimal for pregnancy and STI prevention. However, research indicates nearly half of teenagers in the United States have had sexual intercourse</a:t>
            </a:r>
            <a:endParaRPr dirty="0"/>
          </a:p>
          <a:p>
            <a:pPr marL="228600" lvl="0" indent="-177800" algn="l" rtl="0">
              <a:lnSpc>
                <a:spcPct val="90000"/>
              </a:lnSpc>
              <a:spcBef>
                <a:spcPts val="1000"/>
              </a:spcBef>
              <a:spcAft>
                <a:spcPts val="0"/>
              </a:spcAft>
              <a:buClr>
                <a:schemeClr val="dk1"/>
              </a:buClr>
              <a:buSzPts val="800"/>
              <a:buFont typeface="Roboto Slab"/>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Font typeface="Calibri"/>
              <a:buChar char="•"/>
            </a:pPr>
            <a:r>
              <a:rPr lang="en-US" dirty="0">
                <a:latin typeface="Calibri"/>
                <a:ea typeface="Calibri"/>
                <a:cs typeface="Calibri"/>
                <a:sym typeface="Calibri"/>
              </a:rPr>
              <a:t>Youth who are abstinent should be supported in that choice and encouraged to continue</a:t>
            </a:r>
            <a:endParaRPr dirty="0"/>
          </a:p>
          <a:p>
            <a:pPr marL="228600" lvl="0" indent="-177800" algn="l" rtl="0">
              <a:lnSpc>
                <a:spcPct val="90000"/>
              </a:lnSpc>
              <a:spcBef>
                <a:spcPts val="1000"/>
              </a:spcBef>
              <a:spcAft>
                <a:spcPts val="0"/>
              </a:spcAft>
              <a:buClr>
                <a:schemeClr val="dk1"/>
              </a:buClr>
              <a:buSzPts val="800"/>
              <a:buFont typeface="Roboto Slab"/>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Font typeface="Calibri"/>
              <a:buChar char="•"/>
            </a:pPr>
            <a:r>
              <a:rPr lang="en-US" dirty="0">
                <a:latin typeface="Calibri"/>
                <a:ea typeface="Calibri"/>
                <a:cs typeface="Calibri"/>
                <a:sym typeface="Calibri"/>
              </a:rPr>
              <a:t>Youth who have already engaged in sexual intercourse may consider becoming abstinent if they are uncomfortable with their decision</a:t>
            </a:r>
            <a:endParaRPr dirty="0"/>
          </a:p>
          <a:p>
            <a:pPr marL="685800" lvl="1" indent="-228600" algn="l" rtl="0">
              <a:lnSpc>
                <a:spcPct val="90000"/>
              </a:lnSpc>
              <a:spcBef>
                <a:spcPts val="500"/>
              </a:spcBef>
              <a:spcAft>
                <a:spcPts val="0"/>
              </a:spcAft>
              <a:buClr>
                <a:schemeClr val="dk1"/>
              </a:buClr>
              <a:buSzPts val="2400"/>
              <a:buChar char="•"/>
            </a:pPr>
            <a:r>
              <a:rPr lang="en-US" dirty="0">
                <a:latin typeface="Calibri"/>
                <a:ea typeface="Calibri"/>
                <a:cs typeface="Calibri"/>
                <a:sym typeface="Calibri"/>
              </a:rPr>
              <a:t>Discuss other options for intimacy between partners</a:t>
            </a:r>
            <a:endParaRPr dirty="0"/>
          </a:p>
          <a:p>
            <a:pPr marL="685800" lvl="1" indent="-228600" algn="l" rtl="0">
              <a:lnSpc>
                <a:spcPct val="90000"/>
              </a:lnSpc>
              <a:spcBef>
                <a:spcPts val="500"/>
              </a:spcBef>
              <a:spcAft>
                <a:spcPts val="0"/>
              </a:spcAft>
              <a:buClr>
                <a:schemeClr val="dk1"/>
              </a:buClr>
              <a:buSzPts val="2400"/>
              <a:buChar char="•"/>
            </a:pPr>
            <a:r>
              <a:rPr lang="en-US" dirty="0">
                <a:latin typeface="Calibri"/>
                <a:ea typeface="Calibri"/>
                <a:cs typeface="Calibri"/>
                <a:sym typeface="Calibri"/>
              </a:rPr>
              <a:t>Discuss ways patient can communicate decision to partner</a:t>
            </a:r>
            <a:endParaRPr dirty="0"/>
          </a:p>
          <a:p>
            <a:pPr marL="685800" lvl="1" indent="-76200" algn="l" rtl="0">
              <a:lnSpc>
                <a:spcPct val="90000"/>
              </a:lnSpc>
              <a:spcBef>
                <a:spcPts val="500"/>
              </a:spcBef>
              <a:spcAft>
                <a:spcPts val="0"/>
              </a:spcAft>
              <a:buClr>
                <a:schemeClr val="dk1"/>
              </a:buClr>
              <a:buSzPts val="2400"/>
              <a:buFont typeface="Roboto"/>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7"/>
          <p:cNvSpPr txBox="1">
            <a:spLocks noGrp="1"/>
          </p:cNvSpPr>
          <p:nvPr>
            <p:ph type="title"/>
          </p:nvPr>
        </p:nvSpPr>
        <p:spPr>
          <a:xfrm>
            <a:off x="574988" y="427216"/>
            <a:ext cx="4116933" cy="24209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Discussing Readiness for Sexual Activity</a:t>
            </a:r>
            <a:endParaRPr dirty="0"/>
          </a:p>
        </p:txBody>
      </p:sp>
      <p:sp>
        <p:nvSpPr>
          <p:cNvPr id="450" name="Google Shape;450;p37"/>
          <p:cNvSpPr txBox="1">
            <a:spLocks noGrp="1"/>
          </p:cNvSpPr>
          <p:nvPr>
            <p:ph type="body" idx="1"/>
          </p:nvPr>
        </p:nvSpPr>
        <p:spPr>
          <a:xfrm>
            <a:off x="5008658" y="746612"/>
            <a:ext cx="6735392" cy="536477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Some questions providers can ask to begin to explore a teen’s readiness for sexual activity are:</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2400"/>
              <a:buChar char="•"/>
            </a:pPr>
            <a:r>
              <a:rPr lang="en-US" dirty="0">
                <a:latin typeface="Calibri"/>
                <a:ea typeface="Calibri"/>
                <a:cs typeface="Calibri"/>
                <a:sym typeface="Calibri"/>
              </a:rPr>
              <a:t>How would they know if they were ready to start having sex?</a:t>
            </a:r>
            <a:endParaRPr dirty="0"/>
          </a:p>
          <a:p>
            <a:pPr marL="685800" lvl="1" indent="-177800" algn="l" rtl="0">
              <a:lnSpc>
                <a:spcPct val="90000"/>
              </a:lnSpc>
              <a:spcBef>
                <a:spcPts val="500"/>
              </a:spcBef>
              <a:spcAft>
                <a:spcPts val="0"/>
              </a:spcAft>
              <a:buClr>
                <a:schemeClr val="dk1"/>
              </a:buClr>
              <a:buSzPts val="800"/>
              <a:buNone/>
            </a:pPr>
            <a:endParaRPr sz="800" dirty="0">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2400"/>
              <a:buChar char="•"/>
            </a:pPr>
            <a:r>
              <a:rPr lang="en-US" dirty="0">
                <a:latin typeface="Calibri"/>
                <a:ea typeface="Calibri"/>
                <a:cs typeface="Calibri"/>
                <a:sym typeface="Calibri"/>
              </a:rPr>
              <a:t>Does the patient feel that sexual activity will be a positive experience for them?</a:t>
            </a:r>
            <a:endParaRPr dirty="0"/>
          </a:p>
          <a:p>
            <a:pPr marL="685800" lvl="1" indent="-177800" algn="l" rtl="0">
              <a:lnSpc>
                <a:spcPct val="90000"/>
              </a:lnSpc>
              <a:spcBef>
                <a:spcPts val="500"/>
              </a:spcBef>
              <a:spcAft>
                <a:spcPts val="0"/>
              </a:spcAft>
              <a:buClr>
                <a:schemeClr val="dk1"/>
              </a:buClr>
              <a:buSzPts val="800"/>
              <a:buNone/>
            </a:pPr>
            <a:endParaRPr sz="800" dirty="0">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2400"/>
              <a:buChar char="•"/>
            </a:pPr>
            <a:r>
              <a:rPr lang="en-US" dirty="0">
                <a:latin typeface="Calibri"/>
                <a:ea typeface="Calibri"/>
                <a:cs typeface="Calibri"/>
                <a:sym typeface="Calibri"/>
              </a:rPr>
              <a:t>Does the patient feel like they can decide for themself and that their partner will respect their decision?</a:t>
            </a:r>
            <a:endParaRPr dirty="0"/>
          </a:p>
          <a:p>
            <a:pPr marL="457200" lvl="1" indent="0" algn="l" rtl="0">
              <a:lnSpc>
                <a:spcPct val="90000"/>
              </a:lnSpc>
              <a:spcBef>
                <a:spcPts val="500"/>
              </a:spcBef>
              <a:spcAft>
                <a:spcPts val="0"/>
              </a:spcAft>
              <a:buClr>
                <a:schemeClr val="dk1"/>
              </a:buClr>
              <a:buSzPts val="800"/>
              <a:buNone/>
            </a:pPr>
            <a:endParaRPr sz="800" dirty="0">
              <a:latin typeface="Calibri"/>
              <a:ea typeface="Calibri"/>
              <a:cs typeface="Calibri"/>
              <a:sym typeface="Calibri"/>
            </a:endParaRPr>
          </a:p>
          <a:p>
            <a:pPr marL="685800" lvl="1" indent="-228600" algn="l" rtl="0">
              <a:lnSpc>
                <a:spcPct val="90000"/>
              </a:lnSpc>
              <a:spcBef>
                <a:spcPts val="500"/>
              </a:spcBef>
              <a:spcAft>
                <a:spcPts val="0"/>
              </a:spcAft>
              <a:buClr>
                <a:schemeClr val="dk1"/>
              </a:buClr>
              <a:buSzPts val="2400"/>
              <a:buChar char="•"/>
            </a:pPr>
            <a:r>
              <a:rPr lang="en-US" dirty="0">
                <a:latin typeface="Calibri"/>
                <a:ea typeface="Calibri"/>
                <a:cs typeface="Calibri"/>
                <a:sym typeface="Calibri"/>
              </a:rPr>
              <a:t>Can they openly talk to partners about their feelings?</a:t>
            </a:r>
            <a:endParaRPr dirty="0"/>
          </a:p>
          <a:p>
            <a:pPr marL="685800" lvl="1" indent="-76200" algn="l" rtl="0">
              <a:lnSpc>
                <a:spcPct val="90000"/>
              </a:lnSpc>
              <a:spcBef>
                <a:spcPts val="500"/>
              </a:spcBef>
              <a:spcAft>
                <a:spcPts val="0"/>
              </a:spcAft>
              <a:buClr>
                <a:schemeClr val="dk1"/>
              </a:buClr>
              <a:buSzPts val="2400"/>
              <a:buFont typeface="Roboto"/>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pic>
        <p:nvPicPr>
          <p:cNvPr id="451" name="Google Shape;451;p37" descr="AMAZE.org: “Less Weird” SexEd YouTube Series for Teens, Parents, and  Teachers | by Derek E. Baird | Youth Pop! | Medium"/>
          <p:cNvPicPr preferRelativeResize="0"/>
          <p:nvPr/>
        </p:nvPicPr>
        <p:blipFill rotWithShape="1">
          <a:blip r:embed="rId3">
            <a:alphaModFix/>
          </a:blip>
          <a:srcRect/>
          <a:stretch/>
        </p:blipFill>
        <p:spPr>
          <a:xfrm>
            <a:off x="0" y="3429000"/>
            <a:ext cx="5216358" cy="19778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
          <p:cNvSpPr txBox="1">
            <a:spLocks noGrp="1"/>
          </p:cNvSpPr>
          <p:nvPr>
            <p:ph type="ctrTitle"/>
          </p:nvPr>
        </p:nvSpPr>
        <p:spPr>
          <a:xfrm>
            <a:off x="1524000" y="950202"/>
            <a:ext cx="9144000" cy="1299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D3EF"/>
              </a:buClr>
              <a:buSzPts val="4000"/>
              <a:buFont typeface="Calibri"/>
              <a:buNone/>
            </a:pPr>
            <a:r>
              <a:rPr lang="en-US" sz="4000" dirty="0">
                <a:latin typeface="Calibri"/>
                <a:ea typeface="Calibri"/>
                <a:cs typeface="Calibri"/>
                <a:sym typeface="Calibri"/>
              </a:rPr>
              <a:t>Adolescent Reproductive and Sexual Health Education Project (ARSHEP)</a:t>
            </a:r>
            <a:endParaRPr dirty="0"/>
          </a:p>
        </p:txBody>
      </p:sp>
      <p:sp>
        <p:nvSpPr>
          <p:cNvPr id="196" name="Google Shape;196;p2"/>
          <p:cNvSpPr txBox="1">
            <a:spLocks noGrp="1"/>
          </p:cNvSpPr>
          <p:nvPr>
            <p:ph type="subTitle" idx="1"/>
          </p:nvPr>
        </p:nvSpPr>
        <p:spPr>
          <a:xfrm>
            <a:off x="1524000" y="2558853"/>
            <a:ext cx="9144000" cy="216167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4800"/>
              <a:buNone/>
            </a:pPr>
            <a:r>
              <a:rPr lang="en-US" sz="4800" dirty="0">
                <a:latin typeface="Calibri"/>
                <a:ea typeface="Calibri"/>
                <a:cs typeface="Calibri"/>
                <a:sym typeface="Calibri"/>
              </a:rPr>
              <a:t>[</a:t>
            </a:r>
            <a:r>
              <a:rPr lang="en-US" sz="4800">
                <a:latin typeface="Calibri"/>
                <a:ea typeface="Calibri"/>
                <a:cs typeface="Calibri"/>
                <a:sym typeface="Calibri"/>
              </a:rPr>
              <a:t>Faculty member </a:t>
            </a:r>
            <a:r>
              <a:rPr lang="en-US" sz="4800" dirty="0">
                <a:latin typeface="Calibri"/>
                <a:ea typeface="Calibri"/>
                <a:cs typeface="Calibri"/>
                <a:sym typeface="Calibri"/>
              </a:rPr>
              <a:t>information goes here]</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8"/>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Case Discussion: Ayesha</a:t>
            </a:r>
            <a:endParaRPr dirty="0"/>
          </a:p>
        </p:txBody>
      </p:sp>
      <p:sp>
        <p:nvSpPr>
          <p:cNvPr id="458" name="Google Shape;458;p38"/>
          <p:cNvSpPr txBox="1">
            <a:spLocks noGrp="1"/>
          </p:cNvSpPr>
          <p:nvPr>
            <p:ph type="body" idx="1"/>
          </p:nvPr>
        </p:nvSpPr>
        <p:spPr>
          <a:xfrm>
            <a:off x="5345295" y="1364574"/>
            <a:ext cx="6018725" cy="41288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latin typeface="Calibri"/>
                <a:ea typeface="Calibri"/>
                <a:cs typeface="Calibri"/>
                <a:sym typeface="Calibri"/>
              </a:rPr>
              <a:t>Ayesha’s pronouns are she/her</a:t>
            </a:r>
            <a:endParaRPr dirty="0"/>
          </a:p>
          <a:p>
            <a:pPr marL="0" lvl="0" indent="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r>
              <a:rPr lang="en-US" dirty="0">
                <a:latin typeface="Calibri"/>
                <a:ea typeface="Calibri"/>
                <a:cs typeface="Calibri"/>
                <a:sym typeface="Calibri"/>
              </a:rPr>
              <a:t>Ayesha tells you she has a boyfriend she has been dating for about 4 months</a:t>
            </a:r>
            <a:endParaRPr dirty="0"/>
          </a:p>
          <a:p>
            <a:pPr marL="0" lvl="0" indent="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r>
              <a:rPr lang="en-US" dirty="0">
                <a:latin typeface="Calibri"/>
                <a:ea typeface="Calibri"/>
                <a:cs typeface="Calibri"/>
                <a:sym typeface="Calibri"/>
              </a:rPr>
              <a:t>She has not had sex but thinks she might be ready in a few months</a:t>
            </a:r>
            <a:endParaRPr dirty="0"/>
          </a:p>
          <a:p>
            <a:pPr marL="0" lvl="0" indent="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r>
              <a:rPr lang="en-US" dirty="0">
                <a:latin typeface="Calibri"/>
                <a:ea typeface="Calibri"/>
                <a:cs typeface="Calibri"/>
                <a:sym typeface="Calibri"/>
              </a:rPr>
              <a:t>She agrees to come back to talk about options for contraception</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459" name="Google Shape;459;p38"/>
          <p:cNvPicPr preferRelativeResize="0"/>
          <p:nvPr/>
        </p:nvPicPr>
        <p:blipFill rotWithShape="1">
          <a:blip r:embed="rId3">
            <a:alphaModFix/>
          </a:blip>
          <a:srcRect t="90" b="89"/>
          <a:stretch/>
        </p:blipFill>
        <p:spPr>
          <a:xfrm>
            <a:off x="1052833" y="1823148"/>
            <a:ext cx="3475079" cy="3961001"/>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9"/>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Case Discussion: Zoe</a:t>
            </a:r>
            <a:endParaRPr dirty="0"/>
          </a:p>
        </p:txBody>
      </p:sp>
      <p:sp>
        <p:nvSpPr>
          <p:cNvPr id="466" name="Google Shape;466;p39"/>
          <p:cNvSpPr txBox="1">
            <a:spLocks noGrp="1"/>
          </p:cNvSpPr>
          <p:nvPr>
            <p:ph type="body" idx="1"/>
          </p:nvPr>
        </p:nvSpPr>
        <p:spPr>
          <a:xfrm>
            <a:off x="5345295" y="783235"/>
            <a:ext cx="6377314" cy="5291529"/>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800"/>
              <a:buNone/>
            </a:pPr>
            <a:r>
              <a:rPr lang="en-US" dirty="0">
                <a:latin typeface="Calibri"/>
                <a:ea typeface="Calibri"/>
                <a:cs typeface="Calibri"/>
                <a:sym typeface="Calibri"/>
              </a:rPr>
              <a:t>Zoe’s preferred pronouns are she/her</a:t>
            </a:r>
            <a:endParaRPr dirty="0"/>
          </a:p>
          <a:p>
            <a:pPr marL="0" lvl="0" indent="0" algn="l" rtl="0">
              <a:lnSpc>
                <a:spcPct val="80000"/>
              </a:lnSpc>
              <a:spcBef>
                <a:spcPts val="1000"/>
              </a:spcBef>
              <a:spcAft>
                <a:spcPts val="0"/>
              </a:spcAft>
              <a:buClr>
                <a:schemeClr val="dk1"/>
              </a:buClr>
              <a:buSzPts val="800"/>
              <a:buNone/>
            </a:pPr>
            <a:endParaRPr sz="800" dirty="0">
              <a:latin typeface="Calibri"/>
              <a:ea typeface="Calibri"/>
              <a:cs typeface="Calibri"/>
              <a:sym typeface="Calibri"/>
            </a:endParaRPr>
          </a:p>
          <a:p>
            <a:pPr marL="0" lvl="0" indent="0" algn="l" rtl="0">
              <a:lnSpc>
                <a:spcPct val="80000"/>
              </a:lnSpc>
              <a:spcBef>
                <a:spcPts val="1000"/>
              </a:spcBef>
              <a:spcAft>
                <a:spcPts val="0"/>
              </a:spcAft>
              <a:buClr>
                <a:schemeClr val="dk1"/>
              </a:buClr>
              <a:buSzPts val="2800"/>
              <a:buNone/>
            </a:pPr>
            <a:r>
              <a:rPr lang="en-US" dirty="0">
                <a:latin typeface="Calibri"/>
                <a:ea typeface="Calibri"/>
                <a:cs typeface="Calibri"/>
                <a:sym typeface="Calibri"/>
              </a:rPr>
              <a:t>She tells you that she is attracted to girls but isn’t sure if she is lesbian or bisexual and has had vaginal sex with 2 male partners in the last year</a:t>
            </a:r>
            <a:endParaRPr dirty="0"/>
          </a:p>
          <a:p>
            <a:pPr marL="0" lvl="0" indent="0" algn="l" rtl="0">
              <a:lnSpc>
                <a:spcPct val="80000"/>
              </a:lnSpc>
              <a:spcBef>
                <a:spcPts val="1000"/>
              </a:spcBef>
              <a:spcAft>
                <a:spcPts val="0"/>
              </a:spcAft>
              <a:buClr>
                <a:schemeClr val="dk1"/>
              </a:buClr>
              <a:buSzPts val="800"/>
              <a:buNone/>
            </a:pPr>
            <a:endParaRPr sz="800" dirty="0">
              <a:latin typeface="Calibri"/>
              <a:ea typeface="Calibri"/>
              <a:cs typeface="Calibri"/>
              <a:sym typeface="Calibri"/>
            </a:endParaRPr>
          </a:p>
          <a:p>
            <a:pPr marL="0" lvl="0" indent="0" algn="l" rtl="0">
              <a:lnSpc>
                <a:spcPct val="80000"/>
              </a:lnSpc>
              <a:spcBef>
                <a:spcPts val="1000"/>
              </a:spcBef>
              <a:spcAft>
                <a:spcPts val="0"/>
              </a:spcAft>
              <a:buClr>
                <a:schemeClr val="dk1"/>
              </a:buClr>
              <a:buSzPts val="2800"/>
              <a:buNone/>
            </a:pPr>
            <a:r>
              <a:rPr lang="en-US" dirty="0">
                <a:latin typeface="Calibri"/>
                <a:ea typeface="Calibri"/>
                <a:cs typeface="Calibri"/>
                <a:sym typeface="Calibri"/>
              </a:rPr>
              <a:t>She recently had vaginal sex (about 48 hours ago) with a male and they did not use a condom</a:t>
            </a:r>
            <a:endParaRPr dirty="0"/>
          </a:p>
          <a:p>
            <a:pPr marL="0" lvl="0" indent="0" algn="l" rtl="0">
              <a:lnSpc>
                <a:spcPct val="80000"/>
              </a:lnSpc>
              <a:spcBef>
                <a:spcPts val="1000"/>
              </a:spcBef>
              <a:spcAft>
                <a:spcPts val="0"/>
              </a:spcAft>
              <a:buClr>
                <a:schemeClr val="dk1"/>
              </a:buClr>
              <a:buSzPts val="900"/>
              <a:buNone/>
            </a:pPr>
            <a:endParaRPr sz="900" dirty="0">
              <a:latin typeface="Calibri"/>
              <a:ea typeface="Calibri"/>
              <a:cs typeface="Calibri"/>
              <a:sym typeface="Calibri"/>
            </a:endParaRPr>
          </a:p>
          <a:p>
            <a:pPr marL="0" lvl="0" indent="0" algn="l" rtl="0">
              <a:lnSpc>
                <a:spcPct val="80000"/>
              </a:lnSpc>
              <a:spcBef>
                <a:spcPts val="1000"/>
              </a:spcBef>
              <a:spcAft>
                <a:spcPts val="0"/>
              </a:spcAft>
              <a:buClr>
                <a:schemeClr val="dk1"/>
              </a:buClr>
              <a:buSzPts val="2800"/>
              <a:buNone/>
            </a:pPr>
            <a:r>
              <a:rPr lang="en-US" dirty="0">
                <a:latin typeface="Calibri"/>
                <a:ea typeface="Calibri"/>
                <a:cs typeface="Calibri"/>
                <a:sym typeface="Calibri"/>
              </a:rPr>
              <a:t>She isn’t currently in a relationship with anyone which is why she didn’t think she needed to be on another form of contraception</a:t>
            </a:r>
            <a:endParaRPr dirty="0"/>
          </a:p>
          <a:p>
            <a:pPr marL="228600" lvl="0" indent="-50800" algn="l" rtl="0">
              <a:lnSpc>
                <a:spcPct val="80000"/>
              </a:lnSpc>
              <a:spcBef>
                <a:spcPts val="1000"/>
              </a:spcBef>
              <a:spcAft>
                <a:spcPts val="0"/>
              </a:spcAft>
              <a:buClr>
                <a:schemeClr val="dk1"/>
              </a:buClr>
              <a:buSzPts val="2800"/>
              <a:buNone/>
            </a:pPr>
            <a:endParaRPr dirty="0"/>
          </a:p>
        </p:txBody>
      </p:sp>
      <p:pic>
        <p:nvPicPr>
          <p:cNvPr id="467" name="Google Shape;467;p39"/>
          <p:cNvPicPr preferRelativeResize="0"/>
          <p:nvPr/>
        </p:nvPicPr>
        <p:blipFill rotWithShape="1">
          <a:blip r:embed="rId3">
            <a:alphaModFix/>
          </a:blip>
          <a:srcRect l="50" r="49"/>
          <a:stretch/>
        </p:blipFill>
        <p:spPr>
          <a:xfrm>
            <a:off x="1052833" y="1823148"/>
            <a:ext cx="3475079" cy="3961001"/>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0"/>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l" rtl="0">
              <a:lnSpc>
                <a:spcPct val="90000"/>
              </a:lnSpc>
              <a:spcBef>
                <a:spcPts val="0"/>
              </a:spcBef>
              <a:spcAft>
                <a:spcPts val="0"/>
              </a:spcAft>
              <a:buClr>
                <a:schemeClr val="dk1"/>
              </a:buClr>
              <a:buSzPts val="4000"/>
              <a:buFont typeface="Calibri"/>
              <a:buNone/>
            </a:pPr>
            <a:r>
              <a:rPr lang="en-US" sz="4000" dirty="0">
                <a:solidFill>
                  <a:schemeClr val="dk1"/>
                </a:solidFill>
                <a:latin typeface="Calibri"/>
                <a:ea typeface="Calibri"/>
                <a:cs typeface="Calibri"/>
                <a:sym typeface="Calibri"/>
              </a:rPr>
              <a:t>Protection from STIs</a:t>
            </a:r>
            <a:endParaRPr dirty="0"/>
          </a:p>
        </p:txBody>
      </p:sp>
      <p:sp>
        <p:nvSpPr>
          <p:cNvPr id="474" name="Google Shape;474;p40"/>
          <p:cNvSpPr/>
          <p:nvPr/>
        </p:nvSpPr>
        <p:spPr>
          <a:xfrm>
            <a:off x="3595696" y="1373091"/>
            <a:ext cx="7755467" cy="3477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dirty="0">
                <a:solidFill>
                  <a:schemeClr val="dk1"/>
                </a:solidFill>
                <a:latin typeface="Calibri"/>
                <a:ea typeface="Calibri"/>
                <a:cs typeface="Calibri"/>
                <a:sym typeface="Calibri"/>
              </a:rPr>
              <a:t>How often do you use protection against sexually transmitted infections?</a:t>
            </a:r>
            <a:endParaRPr dirty="0"/>
          </a:p>
          <a:p>
            <a:pPr marL="0" marR="0" lvl="0" indent="0" algn="l" rtl="0">
              <a:lnSpc>
                <a:spcPct val="100000"/>
              </a:lnSpc>
              <a:spcBef>
                <a:spcPts val="0"/>
              </a:spcBef>
              <a:spcAft>
                <a:spcPts val="0"/>
              </a:spcAft>
              <a:buNone/>
            </a:pPr>
            <a:endParaRPr sz="800" b="1"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None/>
            </a:pPr>
            <a:r>
              <a:rPr lang="en-US" sz="2800" b="0" i="0" u="none" strike="noStrike" cap="none" dirty="0">
                <a:solidFill>
                  <a:schemeClr val="dk1"/>
                </a:solidFill>
                <a:latin typeface="Calibri"/>
                <a:ea typeface="Calibri"/>
                <a:cs typeface="Calibri"/>
                <a:sym typeface="Calibri"/>
              </a:rPr>
              <a:t>What kind of protection? (External condom, internal condom, dental dam)</a:t>
            </a:r>
            <a:endParaRPr dirty="0"/>
          </a:p>
          <a:p>
            <a:pPr marL="457200" marR="0" lvl="1" indent="0" algn="l" rtl="0">
              <a:lnSpc>
                <a:spcPct val="100000"/>
              </a:lnSpc>
              <a:spcBef>
                <a:spcPts val="0"/>
              </a:spcBef>
              <a:spcAft>
                <a:spcPts val="0"/>
              </a:spcAft>
              <a:buNone/>
            </a:pPr>
            <a:endParaRPr sz="800" b="0" i="0"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None/>
            </a:pPr>
            <a:r>
              <a:rPr lang="en-US" sz="2800" b="0" i="0" u="none" strike="noStrike" cap="none" dirty="0">
                <a:solidFill>
                  <a:schemeClr val="dk1"/>
                </a:solidFill>
                <a:latin typeface="Calibri"/>
                <a:ea typeface="Calibri"/>
                <a:cs typeface="Calibri"/>
                <a:sym typeface="Calibri"/>
              </a:rPr>
              <a:t>In what situations or with whom are you most likely to use protection?  To not use protection?</a:t>
            </a:r>
            <a:endParaRPr dirty="0"/>
          </a:p>
          <a:p>
            <a:pPr marL="457200" marR="0" lvl="1" indent="0" algn="l" rtl="0">
              <a:lnSpc>
                <a:spcPct val="100000"/>
              </a:lnSpc>
              <a:spcBef>
                <a:spcPts val="0"/>
              </a:spcBef>
              <a:spcAft>
                <a:spcPts val="0"/>
              </a:spcAft>
              <a:buNone/>
            </a:pPr>
            <a:endParaRPr sz="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800" dirty="0">
                <a:solidFill>
                  <a:schemeClr val="dk1"/>
                </a:solidFill>
                <a:latin typeface="Calibri"/>
                <a:ea typeface="Calibri"/>
                <a:cs typeface="Calibri"/>
                <a:sym typeface="Calibri"/>
              </a:rPr>
              <a:t>Did you use protection the last time you had sex?</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1"/>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l" rtl="0">
              <a:lnSpc>
                <a:spcPct val="90000"/>
              </a:lnSpc>
              <a:spcBef>
                <a:spcPts val="0"/>
              </a:spcBef>
              <a:spcAft>
                <a:spcPts val="0"/>
              </a:spcAft>
              <a:buClr>
                <a:schemeClr val="dk1"/>
              </a:buClr>
              <a:buSzPts val="4400"/>
              <a:buFont typeface="Calibri"/>
              <a:buNone/>
            </a:pPr>
            <a:r>
              <a:rPr lang="en-US" sz="4400" dirty="0">
                <a:solidFill>
                  <a:schemeClr val="dk1"/>
                </a:solidFill>
                <a:latin typeface="Calibri"/>
                <a:ea typeface="Calibri"/>
                <a:cs typeface="Calibri"/>
                <a:sym typeface="Calibri"/>
              </a:rPr>
              <a:t>Past History of STIs</a:t>
            </a:r>
            <a:endParaRPr dirty="0"/>
          </a:p>
        </p:txBody>
      </p:sp>
      <p:sp>
        <p:nvSpPr>
          <p:cNvPr id="481" name="Google Shape;481;p41"/>
          <p:cNvSpPr/>
          <p:nvPr/>
        </p:nvSpPr>
        <p:spPr>
          <a:xfrm>
            <a:off x="3580706" y="936010"/>
            <a:ext cx="7755467" cy="24929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Have you ever had a sexually transmitted infection? </a:t>
            </a:r>
            <a:r>
              <a:rPr lang="en-US" sz="2800" dirty="0">
                <a:solidFill>
                  <a:schemeClr val="dk1"/>
                </a:solidFill>
                <a:latin typeface="Calibri"/>
                <a:ea typeface="Calibri"/>
                <a:cs typeface="Calibri"/>
                <a:sym typeface="Calibri"/>
              </a:rPr>
              <a:t>How long ago was it?  Did you complete treatment?</a:t>
            </a: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How about your partner?</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Would you like to be tested today?</a:t>
            </a:r>
            <a:endParaRPr dirty="0"/>
          </a:p>
        </p:txBody>
      </p:sp>
      <p:pic>
        <p:nvPicPr>
          <p:cNvPr id="482" name="Google Shape;482;p41" descr="What are STDs? #FactCheck - YouTube"/>
          <p:cNvPicPr preferRelativeResize="0"/>
          <p:nvPr/>
        </p:nvPicPr>
        <p:blipFill rotWithShape="1">
          <a:blip r:embed="rId3">
            <a:alphaModFix/>
          </a:blip>
          <a:srcRect/>
          <a:stretch/>
        </p:blipFill>
        <p:spPr>
          <a:xfrm>
            <a:off x="4225283" y="3537522"/>
            <a:ext cx="5263491" cy="296071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2"/>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l" rtl="0">
              <a:lnSpc>
                <a:spcPct val="90000"/>
              </a:lnSpc>
              <a:spcBef>
                <a:spcPts val="0"/>
              </a:spcBef>
              <a:spcAft>
                <a:spcPts val="0"/>
              </a:spcAft>
              <a:buClr>
                <a:schemeClr val="dk1"/>
              </a:buClr>
              <a:buSzPts val="4000"/>
              <a:buFont typeface="Calibri"/>
              <a:buNone/>
            </a:pPr>
            <a:r>
              <a:rPr lang="en-US" sz="4000" dirty="0">
                <a:solidFill>
                  <a:schemeClr val="dk1"/>
                </a:solidFill>
                <a:latin typeface="Calibri"/>
                <a:ea typeface="Calibri"/>
                <a:cs typeface="Calibri"/>
                <a:sym typeface="Calibri"/>
              </a:rPr>
              <a:t>Pregnancy History and Prevention</a:t>
            </a:r>
            <a:endParaRPr dirty="0"/>
          </a:p>
        </p:txBody>
      </p:sp>
      <p:sp>
        <p:nvSpPr>
          <p:cNvPr id="489" name="Google Shape;489;p42"/>
          <p:cNvSpPr/>
          <p:nvPr/>
        </p:nvSpPr>
        <p:spPr>
          <a:xfrm>
            <a:off x="3445795" y="1373091"/>
            <a:ext cx="7755467"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Do you want to get pregnant within the next year?</a:t>
            </a:r>
            <a:endParaRPr dirty="0"/>
          </a:p>
          <a:p>
            <a:pPr marL="0" marR="0" lvl="0" indent="0" algn="l" rtl="0">
              <a:spcBef>
                <a:spcPts val="0"/>
              </a:spcBef>
              <a:spcAft>
                <a:spcPts val="0"/>
              </a:spcAft>
              <a:buNone/>
            </a:pPr>
            <a:endParaRPr sz="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What are you doing to prevent an unintended pregnancy?</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Have you taken emergency contraception in the past year?  How many times?</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Have you ever been pregnant or gotten anyone pregnant? What were the outcomes?</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3"/>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l" rtl="0">
              <a:lnSpc>
                <a:spcPct val="90000"/>
              </a:lnSpc>
              <a:spcBef>
                <a:spcPts val="0"/>
              </a:spcBef>
              <a:spcAft>
                <a:spcPts val="0"/>
              </a:spcAft>
              <a:buClr>
                <a:schemeClr val="dk1"/>
              </a:buClr>
              <a:buSzPts val="4000"/>
              <a:buFont typeface="Calibri"/>
              <a:buNone/>
            </a:pPr>
            <a:r>
              <a:rPr lang="en-US" sz="4000" dirty="0">
                <a:solidFill>
                  <a:schemeClr val="dk1"/>
                </a:solidFill>
                <a:latin typeface="Calibri"/>
                <a:ea typeface="Calibri"/>
                <a:cs typeface="Calibri"/>
                <a:sym typeface="Calibri"/>
              </a:rPr>
              <a:t>Discussing Birth Control</a:t>
            </a:r>
            <a:endParaRPr dirty="0"/>
          </a:p>
        </p:txBody>
      </p:sp>
      <p:sp>
        <p:nvSpPr>
          <p:cNvPr id="496" name="Google Shape;496;p43"/>
          <p:cNvSpPr/>
          <p:nvPr/>
        </p:nvSpPr>
        <p:spPr>
          <a:xfrm>
            <a:off x="3460785" y="1434646"/>
            <a:ext cx="7755467" cy="33547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What methods of birth control have you used for pregnancy prevention?  What was your experience with that?</a:t>
            </a:r>
            <a:endParaRPr dirty="0"/>
          </a:p>
          <a:p>
            <a:pPr marL="0" marR="0" lvl="0" indent="0" algn="l" rtl="0">
              <a:spcBef>
                <a:spcPts val="0"/>
              </a:spcBef>
              <a:spcAft>
                <a:spcPts val="0"/>
              </a:spcAft>
              <a:buNone/>
            </a:pPr>
            <a:endParaRPr sz="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What is most important to you in a birth control method?</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Would you like me to tell you about the options available? </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4"/>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l" rtl="0">
              <a:lnSpc>
                <a:spcPct val="90000"/>
              </a:lnSpc>
              <a:spcBef>
                <a:spcPts val="0"/>
              </a:spcBef>
              <a:spcAft>
                <a:spcPts val="0"/>
              </a:spcAft>
              <a:buClr>
                <a:schemeClr val="dk1"/>
              </a:buClr>
              <a:buSzPts val="4000"/>
              <a:buFont typeface="Calibri"/>
              <a:buNone/>
            </a:pPr>
            <a:r>
              <a:rPr lang="en-US" sz="4000" dirty="0">
                <a:solidFill>
                  <a:schemeClr val="dk1"/>
                </a:solidFill>
                <a:latin typeface="Calibri"/>
                <a:ea typeface="Calibri"/>
                <a:cs typeface="Calibri"/>
                <a:sym typeface="Calibri"/>
              </a:rPr>
              <a:t>Screening for Substance Use during Sexual Activity</a:t>
            </a:r>
            <a:endParaRPr dirty="0"/>
          </a:p>
        </p:txBody>
      </p:sp>
      <p:sp>
        <p:nvSpPr>
          <p:cNvPr id="503" name="Google Shape;503;p44"/>
          <p:cNvSpPr/>
          <p:nvPr/>
        </p:nvSpPr>
        <p:spPr>
          <a:xfrm>
            <a:off x="3520745" y="883360"/>
            <a:ext cx="7755467"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Do you ever drink alcohol or get high before having sex?</a:t>
            </a:r>
            <a:endParaRPr dirty="0"/>
          </a:p>
          <a:p>
            <a:pPr marL="0" marR="0" lvl="0" indent="0" algn="l" rtl="0">
              <a:spcBef>
                <a:spcPts val="0"/>
              </a:spcBef>
              <a:spcAft>
                <a:spcPts val="0"/>
              </a:spcAft>
              <a:buNone/>
            </a:pPr>
            <a:endParaRPr sz="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Has anyone ever encouraged you to drink or get high so that they could have sex with you?</a:t>
            </a:r>
            <a:endParaRPr dirty="0"/>
          </a:p>
        </p:txBody>
      </p:sp>
      <p:pic>
        <p:nvPicPr>
          <p:cNvPr id="504" name="Google Shape;504;p44" descr="Sexual Health Education Videos - Oroville Junior High/High School - amaze /  USA"/>
          <p:cNvPicPr preferRelativeResize="0"/>
          <p:nvPr/>
        </p:nvPicPr>
        <p:blipFill rotWithShape="1">
          <a:blip r:embed="rId3">
            <a:alphaModFix/>
          </a:blip>
          <a:srcRect/>
          <a:stretch/>
        </p:blipFill>
        <p:spPr>
          <a:xfrm>
            <a:off x="4044534" y="2949764"/>
            <a:ext cx="6038850" cy="342854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5"/>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l" rtl="0">
              <a:lnSpc>
                <a:spcPct val="90000"/>
              </a:lnSpc>
              <a:spcBef>
                <a:spcPts val="0"/>
              </a:spcBef>
              <a:spcAft>
                <a:spcPts val="0"/>
              </a:spcAft>
              <a:buClr>
                <a:schemeClr val="dk1"/>
              </a:buClr>
              <a:buSzPts val="4000"/>
              <a:buFont typeface="Calibri"/>
              <a:buNone/>
            </a:pPr>
            <a:r>
              <a:rPr lang="en-US" sz="4000" dirty="0">
                <a:solidFill>
                  <a:schemeClr val="dk1"/>
                </a:solidFill>
                <a:latin typeface="Calibri"/>
                <a:ea typeface="Calibri"/>
                <a:cs typeface="Calibri"/>
                <a:sym typeface="Calibri"/>
              </a:rPr>
              <a:t>Screening for Sexual Violence</a:t>
            </a:r>
            <a:endParaRPr dirty="0"/>
          </a:p>
        </p:txBody>
      </p:sp>
      <p:sp>
        <p:nvSpPr>
          <p:cNvPr id="511" name="Google Shape;511;p45"/>
          <p:cNvSpPr/>
          <p:nvPr/>
        </p:nvSpPr>
        <p:spPr>
          <a:xfrm>
            <a:off x="3460785" y="880649"/>
            <a:ext cx="7755467" cy="44627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Has anyone ever forced you to do something sexual that you didn’t want to do?</a:t>
            </a:r>
            <a:endParaRPr dirty="0"/>
          </a:p>
          <a:p>
            <a:pPr marL="0" marR="0" lvl="0" indent="0" algn="l" rtl="0">
              <a:spcBef>
                <a:spcPts val="0"/>
              </a:spcBef>
              <a:spcAft>
                <a:spcPts val="0"/>
              </a:spcAft>
              <a:buNone/>
            </a:pPr>
            <a:endParaRPr sz="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Has anyone every touched you in a sexual way that you didn’t want?</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Is anyone currently touching you or forcing you to do sexual acts that you don’t want to do?</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Did you tell anyone?  </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Have you ever talked with a therapist or counselor about these experiences?</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6"/>
          <p:cNvSpPr txBox="1">
            <a:spLocks noGrp="1"/>
          </p:cNvSpPr>
          <p:nvPr>
            <p:ph type="title"/>
          </p:nvPr>
        </p:nvSpPr>
        <p:spPr>
          <a:xfrm>
            <a:off x="421390" y="427216"/>
            <a:ext cx="4641589" cy="24209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Responding to Disclosure of Sexual Violence</a:t>
            </a:r>
            <a:endParaRPr dirty="0"/>
          </a:p>
        </p:txBody>
      </p:sp>
      <p:sp>
        <p:nvSpPr>
          <p:cNvPr id="518" name="Google Shape;518;p46"/>
          <p:cNvSpPr txBox="1">
            <a:spLocks noGrp="1"/>
          </p:cNvSpPr>
          <p:nvPr>
            <p:ph type="body" idx="1"/>
          </p:nvPr>
        </p:nvSpPr>
        <p:spPr>
          <a:xfrm>
            <a:off x="4721901" y="427216"/>
            <a:ext cx="7185098" cy="546443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Font typeface="Calibri"/>
              <a:buChar char="•"/>
            </a:pPr>
            <a:r>
              <a:rPr lang="en-US" dirty="0">
                <a:latin typeface="Calibri"/>
                <a:ea typeface="Calibri"/>
                <a:cs typeface="Calibri"/>
                <a:sym typeface="Calibri"/>
              </a:rPr>
              <a:t>Stay calm and maintain a warm, caring emotional tone</a:t>
            </a:r>
            <a:endParaRPr dirty="0"/>
          </a:p>
          <a:p>
            <a:pPr marL="228600" lvl="0" indent="-177800" algn="l" rtl="0">
              <a:lnSpc>
                <a:spcPct val="90000"/>
              </a:lnSpc>
              <a:spcBef>
                <a:spcPts val="1000"/>
              </a:spcBef>
              <a:spcAft>
                <a:spcPts val="0"/>
              </a:spcAft>
              <a:buClr>
                <a:schemeClr val="dk1"/>
              </a:buClr>
              <a:buSzPts val="800"/>
              <a:buFont typeface="Roboto Slab"/>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Font typeface="Calibri"/>
              <a:buChar char="•"/>
            </a:pPr>
            <a:r>
              <a:rPr lang="en-US" dirty="0">
                <a:latin typeface="Calibri"/>
                <a:ea typeface="Calibri"/>
                <a:cs typeface="Calibri"/>
                <a:sym typeface="Calibri"/>
              </a:rPr>
              <a:t>Reassure the young person that you’re glad they told you and that you believe them</a:t>
            </a:r>
            <a:endParaRPr dirty="0"/>
          </a:p>
          <a:p>
            <a:pPr marL="228600" lvl="0" indent="-177800" algn="l" rtl="0">
              <a:lnSpc>
                <a:spcPct val="90000"/>
              </a:lnSpc>
              <a:spcBef>
                <a:spcPts val="1000"/>
              </a:spcBef>
              <a:spcAft>
                <a:spcPts val="0"/>
              </a:spcAft>
              <a:buClr>
                <a:schemeClr val="dk1"/>
              </a:buClr>
              <a:buSzPts val="800"/>
              <a:buFont typeface="Roboto Slab"/>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Font typeface="Calibri"/>
              <a:buChar char="•"/>
            </a:pPr>
            <a:r>
              <a:rPr lang="en-US" dirty="0">
                <a:latin typeface="Calibri"/>
                <a:ea typeface="Calibri"/>
                <a:cs typeface="Calibri"/>
                <a:sym typeface="Calibri"/>
              </a:rPr>
              <a:t>Affirm that the abuse or rape wasn’t their fault</a:t>
            </a:r>
            <a:endParaRPr dirty="0"/>
          </a:p>
          <a:p>
            <a:pPr marL="228600" lvl="0" indent="-177800" algn="l" rtl="0">
              <a:lnSpc>
                <a:spcPct val="90000"/>
              </a:lnSpc>
              <a:spcBef>
                <a:spcPts val="1000"/>
              </a:spcBef>
              <a:spcAft>
                <a:spcPts val="0"/>
              </a:spcAft>
              <a:buClr>
                <a:schemeClr val="dk1"/>
              </a:buClr>
              <a:buSzPts val="800"/>
              <a:buFont typeface="Roboto Slab"/>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Font typeface="Calibri"/>
              <a:buChar char="•"/>
            </a:pPr>
            <a:r>
              <a:rPr lang="en-US" dirty="0">
                <a:latin typeface="Calibri"/>
                <a:ea typeface="Calibri"/>
                <a:cs typeface="Calibri"/>
                <a:sym typeface="Calibri"/>
              </a:rPr>
              <a:t>Assess for ongoing safety</a:t>
            </a:r>
            <a:endParaRPr dirty="0"/>
          </a:p>
          <a:p>
            <a:pPr marL="228600" lvl="0" indent="-177800" algn="l" rtl="0">
              <a:lnSpc>
                <a:spcPct val="90000"/>
              </a:lnSpc>
              <a:spcBef>
                <a:spcPts val="1000"/>
              </a:spcBef>
              <a:spcAft>
                <a:spcPts val="0"/>
              </a:spcAft>
              <a:buClr>
                <a:schemeClr val="dk1"/>
              </a:buClr>
              <a:buSzPts val="800"/>
              <a:buFont typeface="Roboto Slab"/>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Font typeface="Calibri"/>
              <a:buChar char="•"/>
            </a:pPr>
            <a:r>
              <a:rPr lang="en-US" dirty="0">
                <a:latin typeface="Calibri"/>
                <a:ea typeface="Calibri"/>
                <a:cs typeface="Calibri"/>
                <a:sym typeface="Calibri"/>
              </a:rPr>
              <a:t>Assess for mental health support – do they have a therapist or counselor?  Who else have they told?</a:t>
            </a:r>
            <a:endParaRPr dirty="0"/>
          </a:p>
          <a:p>
            <a:pPr marL="228600" lvl="0" indent="-177800" algn="l" rtl="0">
              <a:lnSpc>
                <a:spcPct val="90000"/>
              </a:lnSpc>
              <a:spcBef>
                <a:spcPts val="1000"/>
              </a:spcBef>
              <a:spcAft>
                <a:spcPts val="0"/>
              </a:spcAft>
              <a:buClr>
                <a:schemeClr val="dk1"/>
              </a:buClr>
              <a:buSzPts val="800"/>
              <a:buFont typeface="Roboto Slab"/>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Font typeface="Calibri"/>
              <a:buChar char="•"/>
            </a:pPr>
            <a:r>
              <a:rPr lang="en-US" dirty="0">
                <a:latin typeface="Calibri"/>
                <a:ea typeface="Calibri"/>
                <a:cs typeface="Calibri"/>
                <a:sym typeface="Calibri"/>
              </a:rPr>
              <a:t>Offer ongoing support and resources</a:t>
            </a:r>
            <a:endParaRPr dirty="0"/>
          </a:p>
          <a:p>
            <a:pPr marL="457200" lvl="1" indent="0" algn="l" rtl="0">
              <a:lnSpc>
                <a:spcPct val="90000"/>
              </a:lnSpc>
              <a:spcBef>
                <a:spcPts val="500"/>
              </a:spcBef>
              <a:spcAft>
                <a:spcPts val="0"/>
              </a:spcAft>
              <a:buClr>
                <a:schemeClr val="dk1"/>
              </a:buClr>
              <a:buSzPts val="24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pic>
        <p:nvPicPr>
          <p:cNvPr id="519" name="Google Shape;519;p46" descr="AMAZE TV Review"/>
          <p:cNvPicPr preferRelativeResize="0"/>
          <p:nvPr/>
        </p:nvPicPr>
        <p:blipFill rotWithShape="1">
          <a:blip r:embed="rId3">
            <a:alphaModFix/>
          </a:blip>
          <a:srcRect/>
          <a:stretch/>
        </p:blipFill>
        <p:spPr>
          <a:xfrm>
            <a:off x="421390" y="3035508"/>
            <a:ext cx="4064000" cy="22860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7"/>
          <p:cNvSpPr txBox="1">
            <a:spLocks noGrp="1"/>
          </p:cNvSpPr>
          <p:nvPr>
            <p:ph type="title"/>
          </p:nvPr>
        </p:nvSpPr>
        <p:spPr>
          <a:xfrm>
            <a:off x="574988" y="427216"/>
            <a:ext cx="4641589" cy="24209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Mandated Reporting</a:t>
            </a:r>
            <a:endParaRPr dirty="0"/>
          </a:p>
        </p:txBody>
      </p:sp>
      <p:sp>
        <p:nvSpPr>
          <p:cNvPr id="526" name="Google Shape;526;p47"/>
          <p:cNvSpPr txBox="1">
            <a:spLocks noGrp="1"/>
          </p:cNvSpPr>
          <p:nvPr>
            <p:ph type="body" idx="1"/>
          </p:nvPr>
        </p:nvSpPr>
        <p:spPr>
          <a:xfrm>
            <a:off x="4557009" y="696783"/>
            <a:ext cx="7185098" cy="546443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Font typeface="Calibri"/>
              <a:buChar char="•"/>
            </a:pPr>
            <a:r>
              <a:rPr lang="en-US" dirty="0">
                <a:latin typeface="Calibri"/>
                <a:ea typeface="Calibri"/>
                <a:cs typeface="Calibri"/>
                <a:sym typeface="Calibri"/>
              </a:rPr>
              <a:t>States have specific requirements for reporting known or suspected child abuse or neglect</a:t>
            </a:r>
            <a:endParaRPr dirty="0"/>
          </a:p>
          <a:p>
            <a:pPr marL="228600" lvl="0" indent="-177800" algn="l" rtl="0">
              <a:lnSpc>
                <a:spcPct val="90000"/>
              </a:lnSpc>
              <a:spcBef>
                <a:spcPts val="1000"/>
              </a:spcBef>
              <a:spcAft>
                <a:spcPts val="0"/>
              </a:spcAft>
              <a:buClr>
                <a:schemeClr val="dk1"/>
              </a:buClr>
              <a:buSzPts val="800"/>
              <a:buFont typeface="Roboto Slab"/>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Font typeface="Calibri"/>
              <a:buChar char="•"/>
            </a:pPr>
            <a:r>
              <a:rPr lang="en-US" dirty="0">
                <a:latin typeface="Calibri"/>
                <a:ea typeface="Calibri"/>
                <a:cs typeface="Calibri"/>
                <a:sym typeface="Calibri"/>
              </a:rPr>
              <a:t>Healthcare providers and teachers are generally mandated to report</a:t>
            </a:r>
            <a:endParaRPr dirty="0"/>
          </a:p>
          <a:p>
            <a:pPr marL="228600" lvl="0" indent="-177800" algn="l" rtl="0">
              <a:lnSpc>
                <a:spcPct val="90000"/>
              </a:lnSpc>
              <a:spcBef>
                <a:spcPts val="1000"/>
              </a:spcBef>
              <a:spcAft>
                <a:spcPts val="0"/>
              </a:spcAft>
              <a:buClr>
                <a:schemeClr val="dk1"/>
              </a:buClr>
              <a:buSzPts val="800"/>
              <a:buFont typeface="Roboto Slab"/>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Font typeface="Calibri"/>
              <a:buChar char="•"/>
            </a:pPr>
            <a:r>
              <a:rPr lang="en-US" dirty="0">
                <a:latin typeface="Calibri"/>
                <a:ea typeface="Calibri"/>
                <a:cs typeface="Calibri"/>
                <a:sym typeface="Calibri"/>
              </a:rPr>
              <a:t>When possible, have an open conversation with the young person about the need to report</a:t>
            </a:r>
            <a:endParaRPr dirty="0"/>
          </a:p>
          <a:p>
            <a:pPr marL="228600" lvl="0" indent="-177800" algn="l" rtl="0">
              <a:lnSpc>
                <a:spcPct val="90000"/>
              </a:lnSpc>
              <a:spcBef>
                <a:spcPts val="1000"/>
              </a:spcBef>
              <a:spcAft>
                <a:spcPts val="0"/>
              </a:spcAft>
              <a:buClr>
                <a:schemeClr val="dk1"/>
              </a:buClr>
              <a:buSzPts val="800"/>
              <a:buFont typeface="Roboto Slab"/>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Font typeface="Calibri"/>
              <a:buChar char="•"/>
            </a:pPr>
            <a:r>
              <a:rPr lang="en-US" dirty="0">
                <a:latin typeface="Calibri"/>
                <a:ea typeface="Calibri"/>
                <a:cs typeface="Calibri"/>
                <a:sym typeface="Calibri"/>
              </a:rPr>
              <a:t>Revisit the confidentiality policy, which describes the need to break confidentiality in cases of danger to the patient</a:t>
            </a:r>
            <a:endParaRPr dirty="0"/>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
          <p:cNvSpPr txBox="1">
            <a:spLocks noGrp="1"/>
          </p:cNvSpPr>
          <p:nvPr>
            <p:ph type="title"/>
          </p:nvPr>
        </p:nvSpPr>
        <p:spPr>
          <a:xfrm>
            <a:off x="469392" y="272732"/>
            <a:ext cx="2767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Objectives</a:t>
            </a:r>
            <a:endParaRPr dirty="0"/>
          </a:p>
        </p:txBody>
      </p:sp>
      <p:sp>
        <p:nvSpPr>
          <p:cNvPr id="202" name="Google Shape;202;p4"/>
          <p:cNvSpPr txBox="1">
            <a:spLocks noGrp="1"/>
          </p:cNvSpPr>
          <p:nvPr>
            <p:ph type="body" idx="1"/>
          </p:nvPr>
        </p:nvSpPr>
        <p:spPr>
          <a:xfrm>
            <a:off x="3764280" y="685006"/>
            <a:ext cx="7958328" cy="548798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Understand why it is important to take a sexual history for adolescents and young people</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Understand state laws surrounding consent and confidentiality</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Provide a framework and example questions for taking a sexual history from an adolescent patient</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Increase personal comfort level and confidence when taking sexual histories from adolescent patients</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8"/>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Case Discussion: Ayesha</a:t>
            </a:r>
            <a:endParaRPr dirty="0"/>
          </a:p>
        </p:txBody>
      </p:sp>
      <p:sp>
        <p:nvSpPr>
          <p:cNvPr id="533" name="Google Shape;533;p48"/>
          <p:cNvSpPr txBox="1">
            <a:spLocks noGrp="1"/>
          </p:cNvSpPr>
          <p:nvPr>
            <p:ph type="body" idx="1"/>
          </p:nvPr>
        </p:nvSpPr>
        <p:spPr>
          <a:xfrm>
            <a:off x="5394380" y="2684213"/>
            <a:ext cx="6018725" cy="148957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en-US" dirty="0">
                <a:latin typeface="Calibri"/>
                <a:ea typeface="Calibri"/>
                <a:cs typeface="Calibri"/>
                <a:sym typeface="Calibri"/>
              </a:rPr>
              <a:t>Before she leaves, what preventive measures do you discuss with Ayesha for the future?</a:t>
            </a:r>
            <a:endParaRPr dirty="0"/>
          </a:p>
        </p:txBody>
      </p:sp>
      <p:pic>
        <p:nvPicPr>
          <p:cNvPr id="534" name="Google Shape;534;p48"/>
          <p:cNvPicPr preferRelativeResize="0"/>
          <p:nvPr/>
        </p:nvPicPr>
        <p:blipFill rotWithShape="1">
          <a:blip r:embed="rId3">
            <a:alphaModFix/>
          </a:blip>
          <a:srcRect t="90" b="89"/>
          <a:stretch/>
        </p:blipFill>
        <p:spPr>
          <a:xfrm>
            <a:off x="1052833" y="1823148"/>
            <a:ext cx="3475079" cy="3961001"/>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9"/>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Case Discussion: Zoe</a:t>
            </a:r>
            <a:endParaRPr dirty="0"/>
          </a:p>
        </p:txBody>
      </p:sp>
      <p:sp>
        <p:nvSpPr>
          <p:cNvPr id="541" name="Google Shape;541;p49"/>
          <p:cNvSpPr txBox="1">
            <a:spLocks noGrp="1"/>
          </p:cNvSpPr>
          <p:nvPr>
            <p:ph type="body" idx="1"/>
          </p:nvPr>
        </p:nvSpPr>
        <p:spPr>
          <a:xfrm>
            <a:off x="5345295" y="783235"/>
            <a:ext cx="6018725" cy="529152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You refer Zoe to a local clinic that provides confidential sexual health services to teens, and discuss with her what to expect at that visit, including a pregnancy test and testing for STIs</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100000"/>
              </a:lnSpc>
              <a:spcBef>
                <a:spcPts val="1000"/>
              </a:spcBef>
              <a:spcAft>
                <a:spcPts val="0"/>
              </a:spcAft>
              <a:buClr>
                <a:schemeClr val="dk1"/>
              </a:buClr>
              <a:buSzPts val="2800"/>
              <a:buNone/>
            </a:pPr>
            <a:r>
              <a:rPr lang="en-US" dirty="0">
                <a:latin typeface="Calibri" panose="020F0502020204030204" pitchFamily="34" charset="0"/>
                <a:cs typeface="Calibri" panose="020F0502020204030204" pitchFamily="34" charset="0"/>
              </a:rPr>
              <a:t>How else do you counsel and treat Zoe today?</a:t>
            </a:r>
            <a:endParaRPr dirty="0">
              <a:latin typeface="Calibri" panose="020F0502020204030204" pitchFamily="34" charset="0"/>
              <a:cs typeface="Calibri" panose="020F0502020204030204" pitchFamily="34" charset="0"/>
            </a:endParaRPr>
          </a:p>
        </p:txBody>
      </p:sp>
      <p:pic>
        <p:nvPicPr>
          <p:cNvPr id="542" name="Google Shape;542;p49"/>
          <p:cNvPicPr preferRelativeResize="0"/>
          <p:nvPr/>
        </p:nvPicPr>
        <p:blipFill rotWithShape="1">
          <a:blip r:embed="rId3">
            <a:alphaModFix/>
          </a:blip>
          <a:srcRect l="50" r="49"/>
          <a:stretch/>
        </p:blipFill>
        <p:spPr>
          <a:xfrm>
            <a:off x="1052833" y="1823148"/>
            <a:ext cx="3475079" cy="3961001"/>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0"/>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l" rtl="0">
              <a:lnSpc>
                <a:spcPct val="90000"/>
              </a:lnSpc>
              <a:spcBef>
                <a:spcPts val="0"/>
              </a:spcBef>
              <a:spcAft>
                <a:spcPts val="0"/>
              </a:spcAft>
              <a:buClr>
                <a:schemeClr val="dk1"/>
              </a:buClr>
              <a:buSzPts val="4000"/>
              <a:buFont typeface="Calibri"/>
              <a:buNone/>
            </a:pPr>
            <a:r>
              <a:rPr lang="en-US" sz="4000">
                <a:solidFill>
                  <a:schemeClr val="dk1"/>
                </a:solidFill>
                <a:latin typeface="Calibri"/>
                <a:ea typeface="Calibri"/>
                <a:cs typeface="Calibri"/>
                <a:sym typeface="Calibri"/>
              </a:rPr>
              <a:t>Wrapping Up</a:t>
            </a:r>
            <a:endParaRPr/>
          </a:p>
        </p:txBody>
      </p:sp>
      <p:sp>
        <p:nvSpPr>
          <p:cNvPr id="549" name="Google Shape;549;p50"/>
          <p:cNvSpPr/>
          <p:nvPr/>
        </p:nvSpPr>
        <p:spPr>
          <a:xfrm>
            <a:off x="3460785" y="1650090"/>
            <a:ext cx="7755467" cy="29238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Is there anything else about your sexual health that you would like to talk about today?</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Are you or your partner having any sexual difficulties at this time?</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Do you have any other sexual concerns or questions you would like to discuss?</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574988" y="427216"/>
            <a:ext cx="4641589" cy="24209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Take-Home Messages</a:t>
            </a:r>
            <a:endParaRPr dirty="0"/>
          </a:p>
        </p:txBody>
      </p:sp>
      <p:sp>
        <p:nvSpPr>
          <p:cNvPr id="556" name="Google Shape;556;p51"/>
          <p:cNvSpPr txBox="1">
            <a:spLocks noGrp="1"/>
          </p:cNvSpPr>
          <p:nvPr>
            <p:ph type="body" idx="1"/>
          </p:nvPr>
        </p:nvSpPr>
        <p:spPr>
          <a:xfrm>
            <a:off x="4732992" y="1274034"/>
            <a:ext cx="7185098" cy="430993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All adolescents need sexual and reproductive health care</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Positive sexuality is part of healthy development</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Confidentiality is essential</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Taking about sexual health with patients helps them avoid unintended pregnancies and STIs</a:t>
            </a:r>
            <a:endParaRPr dirty="0"/>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pic>
        <p:nvPicPr>
          <p:cNvPr id="557" name="Google Shape;557;p51" descr="AMAZE - The Summit Foundation"/>
          <p:cNvPicPr preferRelativeResize="0"/>
          <p:nvPr/>
        </p:nvPicPr>
        <p:blipFill rotWithShape="1">
          <a:blip r:embed="rId3">
            <a:alphaModFix/>
          </a:blip>
          <a:srcRect/>
          <a:stretch/>
        </p:blipFill>
        <p:spPr>
          <a:xfrm>
            <a:off x="273910" y="2034914"/>
            <a:ext cx="4113213" cy="34290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52"/>
          <p:cNvSpPr txBox="1">
            <a:spLocks noGrp="1"/>
          </p:cNvSpPr>
          <p:nvPr>
            <p:ph type="title"/>
          </p:nvPr>
        </p:nvSpPr>
        <p:spPr>
          <a:xfrm>
            <a:off x="574988" y="427216"/>
            <a:ext cx="4641589" cy="24209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Other Clinical Interview Tools</a:t>
            </a:r>
            <a:endParaRPr/>
          </a:p>
        </p:txBody>
      </p:sp>
      <p:sp>
        <p:nvSpPr>
          <p:cNvPr id="564" name="Google Shape;564;p52"/>
          <p:cNvSpPr txBox="1">
            <a:spLocks noGrp="1"/>
          </p:cNvSpPr>
          <p:nvPr>
            <p:ph type="body" idx="1"/>
          </p:nvPr>
        </p:nvSpPr>
        <p:spPr>
          <a:xfrm>
            <a:off x="4302177" y="693165"/>
            <a:ext cx="7585932" cy="430993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u="sng">
                <a:solidFill>
                  <a:schemeClr val="hlink"/>
                </a:solidFill>
                <a:latin typeface="Calibri"/>
                <a:ea typeface="Calibri"/>
                <a:cs typeface="Calibri"/>
                <a:sym typeface="Calibri"/>
                <a:hlinkClick r:id="rId3"/>
              </a:rPr>
              <a:t>GAPS: AMA Guidelines for Adolescent Preventive Services </a:t>
            </a:r>
            <a:endParaRPr>
              <a:latin typeface="Calibri"/>
              <a:ea typeface="Calibri"/>
              <a:cs typeface="Calibri"/>
              <a:sym typeface="Calibri"/>
            </a:endParaRPr>
          </a:p>
          <a:p>
            <a:pPr marL="228600" lvl="0" indent="-177800" algn="l" rtl="0">
              <a:lnSpc>
                <a:spcPct val="90000"/>
              </a:lnSpc>
              <a:spcBef>
                <a:spcPts val="1000"/>
              </a:spcBef>
              <a:spcAft>
                <a:spcPts val="0"/>
              </a:spcAft>
              <a:buClr>
                <a:schemeClr val="dk1"/>
              </a:buClr>
              <a:buSzPts val="800"/>
              <a:buNone/>
            </a:pPr>
            <a:endParaRPr sz="8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u="sng">
                <a:solidFill>
                  <a:schemeClr val="hlink"/>
                </a:solidFill>
                <a:latin typeface="Calibri"/>
                <a:ea typeface="Calibri"/>
                <a:cs typeface="Calibri"/>
                <a:sym typeface="Calibri"/>
                <a:hlinkClick r:id="rId4"/>
              </a:rPr>
              <a:t>American Academy of Pediatrics guidance on adolescent health care</a:t>
            </a:r>
            <a:endParaRPr>
              <a:latin typeface="Calibri"/>
              <a:ea typeface="Calibri"/>
              <a:cs typeface="Calibri"/>
              <a:sym typeface="Calibri"/>
            </a:endParaRPr>
          </a:p>
          <a:p>
            <a:pPr marL="228600" lvl="0" indent="-177800" algn="l" rtl="0">
              <a:lnSpc>
                <a:spcPct val="90000"/>
              </a:lnSpc>
              <a:spcBef>
                <a:spcPts val="1000"/>
              </a:spcBef>
              <a:spcAft>
                <a:spcPts val="0"/>
              </a:spcAft>
              <a:buClr>
                <a:schemeClr val="dk1"/>
              </a:buClr>
              <a:buSzPts val="800"/>
              <a:buNone/>
            </a:pPr>
            <a:endParaRPr sz="8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u="sng">
                <a:solidFill>
                  <a:schemeClr val="hlink"/>
                </a:solidFill>
                <a:latin typeface="Calibri"/>
                <a:ea typeface="Calibri"/>
                <a:cs typeface="Calibri"/>
                <a:sym typeface="Calibri"/>
                <a:hlinkClick r:id="rId5"/>
              </a:rPr>
              <a:t>Bright Futures: Collaboration between AAP and Bureau of Maternal Child Health Care</a:t>
            </a:r>
            <a:endParaRPr>
              <a:latin typeface="Calibri"/>
              <a:ea typeface="Calibri"/>
              <a:cs typeface="Calibri"/>
              <a:sym typeface="Calibri"/>
            </a:endParaRPr>
          </a:p>
          <a:p>
            <a:pPr marL="228600" lvl="0" indent="-177800" algn="l" rtl="0">
              <a:lnSpc>
                <a:spcPct val="90000"/>
              </a:lnSpc>
              <a:spcBef>
                <a:spcPts val="1000"/>
              </a:spcBef>
              <a:spcAft>
                <a:spcPts val="0"/>
              </a:spcAft>
              <a:buClr>
                <a:schemeClr val="dk1"/>
              </a:buClr>
              <a:buSzPts val="800"/>
              <a:buNone/>
            </a:pPr>
            <a:endParaRPr sz="8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u="sng">
                <a:solidFill>
                  <a:schemeClr val="hlink"/>
                </a:solidFill>
                <a:latin typeface="Calibri"/>
                <a:ea typeface="Calibri"/>
                <a:cs typeface="Calibri"/>
                <a:sym typeface="Calibri"/>
                <a:hlinkClick r:id="rId6"/>
              </a:rPr>
              <a:t>Society for Adolescent Health and Medicine clinical guidance in sexual and reproductive health</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u="sng">
                <a:solidFill>
                  <a:schemeClr val="hlink"/>
                </a:solidFill>
                <a:latin typeface="Calibri"/>
                <a:ea typeface="Calibri"/>
                <a:cs typeface="Calibri"/>
                <a:sym typeface="Calibri"/>
                <a:hlinkClick r:id="rId7"/>
              </a:rPr>
              <a:t>ACOG Toolkit: Designed by the ACOG Committee on Adolescent Health Care</a:t>
            </a:r>
            <a:endParaRPr>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3"/>
          <p:cNvSpPr txBox="1">
            <a:spLocks noGrp="1"/>
          </p:cNvSpPr>
          <p:nvPr>
            <p:ph type="ctrTitle"/>
          </p:nvPr>
        </p:nvSpPr>
        <p:spPr>
          <a:xfrm>
            <a:off x="1524000" y="268685"/>
            <a:ext cx="9144000" cy="1299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D3EF"/>
              </a:buClr>
              <a:buSzPts val="4000"/>
              <a:buFont typeface="Calibri"/>
              <a:buNone/>
            </a:pPr>
            <a:r>
              <a:rPr lang="en-US" sz="4000">
                <a:latin typeface="Calibri"/>
                <a:ea typeface="Calibri"/>
                <a:cs typeface="Calibri"/>
                <a:sym typeface="Calibri"/>
              </a:rPr>
              <a:t>Adolescent Reproductive and Sexual Health Education Project (ARSHEP)</a:t>
            </a:r>
            <a:endParaRPr/>
          </a:p>
        </p:txBody>
      </p:sp>
      <p:sp>
        <p:nvSpPr>
          <p:cNvPr id="571" name="Google Shape;571;p53"/>
          <p:cNvSpPr txBox="1">
            <a:spLocks noGrp="1"/>
          </p:cNvSpPr>
          <p:nvPr>
            <p:ph type="subTitle" idx="1"/>
          </p:nvPr>
        </p:nvSpPr>
        <p:spPr>
          <a:xfrm>
            <a:off x="1143000" y="1568680"/>
            <a:ext cx="10066866" cy="216167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4000"/>
              <a:buNone/>
            </a:pPr>
            <a:r>
              <a:rPr lang="en-US" sz="4000">
                <a:latin typeface="Calibri"/>
                <a:ea typeface="Calibri"/>
                <a:cs typeface="Calibri"/>
                <a:sym typeface="Calibri"/>
              </a:rPr>
              <a:t>Taking a Sexual History: Essential Questions</a:t>
            </a:r>
            <a:endParaRPr/>
          </a:p>
        </p:txBody>
      </p:sp>
      <p:sp>
        <p:nvSpPr>
          <p:cNvPr id="572" name="Google Shape;572;p53"/>
          <p:cNvSpPr txBox="1"/>
          <p:nvPr/>
        </p:nvSpPr>
        <p:spPr>
          <a:xfrm>
            <a:off x="5206181" y="2649517"/>
            <a:ext cx="6209071" cy="235598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2100" dirty="0">
                <a:solidFill>
                  <a:schemeClr val="dk1"/>
                </a:solidFill>
                <a:latin typeface="Calibri"/>
                <a:ea typeface="Calibri"/>
                <a:cs typeface="Calibri"/>
                <a:sym typeface="Calibri"/>
              </a:rPr>
              <a:t>•</a:t>
            </a:r>
            <a:r>
              <a:rPr lang="en-US" sz="2800" dirty="0">
                <a:solidFill>
                  <a:schemeClr val="dk1"/>
                </a:solidFill>
                <a:latin typeface="Calibri" panose="020F0502020204030204" pitchFamily="34" charset="0"/>
                <a:ea typeface="Roboto Slab"/>
                <a:cs typeface="Calibri" panose="020F0502020204030204" pitchFamily="34" charset="0"/>
                <a:sym typeface="Roboto Slab"/>
              </a:rPr>
              <a:t>Open your cell phone camera</a:t>
            </a:r>
            <a:endParaRPr sz="2800" dirty="0">
              <a:solidFill>
                <a:schemeClr val="dk1"/>
              </a:solidFill>
              <a:latin typeface="Calibri" panose="020F0502020204030204" pitchFamily="34" charset="0"/>
              <a:ea typeface="Roboto Slab"/>
              <a:cs typeface="Calibri" panose="020F0502020204030204" pitchFamily="34" charset="0"/>
              <a:sym typeface="Roboto Slab"/>
            </a:endParaRPr>
          </a:p>
          <a:p>
            <a:pPr marL="0" lvl="0" indent="0" algn="l" rtl="0">
              <a:lnSpc>
                <a:spcPct val="115000"/>
              </a:lnSpc>
              <a:spcBef>
                <a:spcPts val="900"/>
              </a:spcBef>
              <a:spcAft>
                <a:spcPts val="0"/>
              </a:spcAft>
              <a:buClr>
                <a:schemeClr val="dk1"/>
              </a:buClr>
              <a:buSzPts val="1100"/>
              <a:buFont typeface="Arial"/>
              <a:buNone/>
            </a:pPr>
            <a:r>
              <a:rPr lang="en-US" sz="2800" dirty="0">
                <a:solidFill>
                  <a:schemeClr val="dk1"/>
                </a:solidFill>
                <a:latin typeface="Calibri" panose="020F0502020204030204" pitchFamily="34" charset="0"/>
                <a:ea typeface="Calibri"/>
                <a:cs typeface="Calibri" panose="020F0502020204030204" pitchFamily="34" charset="0"/>
                <a:sym typeface="Calibri"/>
              </a:rPr>
              <a:t>•</a:t>
            </a:r>
            <a:r>
              <a:rPr lang="en-US" sz="2800" dirty="0">
                <a:solidFill>
                  <a:schemeClr val="dk1"/>
                </a:solidFill>
                <a:latin typeface="Calibri" panose="020F0502020204030204" pitchFamily="34" charset="0"/>
                <a:ea typeface="Roboto Slab"/>
                <a:cs typeface="Calibri" panose="020F0502020204030204" pitchFamily="34" charset="0"/>
                <a:sym typeface="Roboto Slab"/>
              </a:rPr>
              <a:t>Aim the camera at the QR code</a:t>
            </a:r>
            <a:endParaRPr sz="2800" dirty="0">
              <a:solidFill>
                <a:schemeClr val="dk1"/>
              </a:solidFill>
              <a:latin typeface="Calibri" panose="020F0502020204030204" pitchFamily="34" charset="0"/>
              <a:ea typeface="Roboto Slab"/>
              <a:cs typeface="Calibri" panose="020F0502020204030204" pitchFamily="34" charset="0"/>
              <a:sym typeface="Roboto Slab"/>
            </a:endParaRPr>
          </a:p>
          <a:p>
            <a:pPr marL="0" lvl="0" indent="0" algn="l" rtl="0">
              <a:lnSpc>
                <a:spcPct val="115000"/>
              </a:lnSpc>
              <a:spcBef>
                <a:spcPts val="900"/>
              </a:spcBef>
              <a:spcAft>
                <a:spcPts val="0"/>
              </a:spcAft>
              <a:buClr>
                <a:schemeClr val="dk1"/>
              </a:buClr>
              <a:buSzPts val="1100"/>
              <a:buFont typeface="Arial"/>
              <a:buNone/>
            </a:pPr>
            <a:r>
              <a:rPr lang="en-US" sz="2800" dirty="0">
                <a:solidFill>
                  <a:schemeClr val="dk1"/>
                </a:solidFill>
                <a:latin typeface="Calibri" panose="020F0502020204030204" pitchFamily="34" charset="0"/>
                <a:ea typeface="Calibri"/>
                <a:cs typeface="Calibri" panose="020F0502020204030204" pitchFamily="34" charset="0"/>
                <a:sym typeface="Calibri"/>
              </a:rPr>
              <a:t>•</a:t>
            </a:r>
            <a:r>
              <a:rPr lang="en-US" sz="2800" dirty="0">
                <a:solidFill>
                  <a:schemeClr val="dk1"/>
                </a:solidFill>
                <a:latin typeface="Calibri" panose="020F0502020204030204" pitchFamily="34" charset="0"/>
                <a:ea typeface="Roboto Slab"/>
                <a:cs typeface="Calibri" panose="020F0502020204030204" pitchFamily="34" charset="0"/>
                <a:sym typeface="Roboto Slab"/>
              </a:rPr>
              <a:t>The survey link will pop up – please click</a:t>
            </a:r>
            <a:endParaRPr sz="2800" dirty="0">
              <a:solidFill>
                <a:schemeClr val="dk1"/>
              </a:solidFill>
              <a:latin typeface="Calibri" panose="020F0502020204030204" pitchFamily="34" charset="0"/>
              <a:ea typeface="Roboto Slab"/>
              <a:cs typeface="Calibri" panose="020F0502020204030204" pitchFamily="34" charset="0"/>
              <a:sym typeface="Roboto Slab"/>
            </a:endParaRPr>
          </a:p>
          <a:p>
            <a:pPr marL="0" lvl="0" indent="0" algn="l" rtl="0">
              <a:lnSpc>
                <a:spcPct val="115000"/>
              </a:lnSpc>
              <a:spcBef>
                <a:spcPts val="900"/>
              </a:spcBef>
              <a:spcAft>
                <a:spcPts val="0"/>
              </a:spcAft>
              <a:buClr>
                <a:schemeClr val="dk1"/>
              </a:buClr>
              <a:buSzPts val="1100"/>
              <a:buFont typeface="Arial"/>
              <a:buNone/>
            </a:pPr>
            <a:r>
              <a:rPr lang="en-US" sz="2800" dirty="0">
                <a:solidFill>
                  <a:schemeClr val="dk1"/>
                </a:solidFill>
                <a:latin typeface="Calibri" panose="020F0502020204030204" pitchFamily="34" charset="0"/>
                <a:ea typeface="Calibri"/>
                <a:cs typeface="Calibri" panose="020F0502020204030204" pitchFamily="34" charset="0"/>
                <a:sym typeface="Calibri"/>
              </a:rPr>
              <a:t>•</a:t>
            </a:r>
            <a:r>
              <a:rPr lang="en-US" sz="2800" dirty="0">
                <a:solidFill>
                  <a:schemeClr val="dk1"/>
                </a:solidFill>
                <a:latin typeface="Calibri" panose="020F0502020204030204" pitchFamily="34" charset="0"/>
                <a:ea typeface="Roboto Slab"/>
                <a:cs typeface="Calibri" panose="020F0502020204030204" pitchFamily="34" charset="0"/>
                <a:sym typeface="Roboto Slab"/>
              </a:rPr>
              <a:t>Fill out the survey</a:t>
            </a:r>
            <a:endParaRPr sz="36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xfrm>
            <a:off x="469391" y="272732"/>
            <a:ext cx="795832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Rights. Respect. Responsibility.</a:t>
            </a:r>
            <a:endParaRPr dirty="0"/>
          </a:p>
        </p:txBody>
      </p:sp>
      <p:sp>
        <p:nvSpPr>
          <p:cNvPr id="5" name="TextBox 4">
            <a:extLst>
              <a:ext uri="{FF2B5EF4-FFF2-40B4-BE49-F238E27FC236}">
                <a16:creationId xmlns:a16="http://schemas.microsoft.com/office/drawing/2014/main" id="{04DD7E84-B281-1748-95EB-2BFDCDBAE8AE}"/>
              </a:ext>
            </a:extLst>
          </p:cNvPr>
          <p:cNvSpPr txBox="1"/>
          <p:nvPr/>
        </p:nvSpPr>
        <p:spPr>
          <a:xfrm>
            <a:off x="172923" y="2616884"/>
            <a:ext cx="3150934" cy="2062103"/>
          </a:xfrm>
          <a:custGeom>
            <a:avLst/>
            <a:gdLst>
              <a:gd name="connsiteX0" fmla="*/ 0 w 3150934"/>
              <a:gd name="connsiteY0" fmla="*/ 0 h 2062103"/>
              <a:gd name="connsiteX1" fmla="*/ 3150934 w 3150934"/>
              <a:gd name="connsiteY1" fmla="*/ 0 h 2062103"/>
              <a:gd name="connsiteX2" fmla="*/ 3150934 w 3150934"/>
              <a:gd name="connsiteY2" fmla="*/ 2062103 h 2062103"/>
              <a:gd name="connsiteX3" fmla="*/ 0 w 3150934"/>
              <a:gd name="connsiteY3" fmla="*/ 2062103 h 2062103"/>
              <a:gd name="connsiteX4" fmla="*/ 0 w 3150934"/>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934" h="2062103" fill="none" extrusionOk="0">
                <a:moveTo>
                  <a:pt x="0" y="0"/>
                </a:moveTo>
                <a:cubicBezTo>
                  <a:pt x="1224677" y="-49533"/>
                  <a:pt x="2671855" y="-14809"/>
                  <a:pt x="3150934" y="0"/>
                </a:cubicBezTo>
                <a:cubicBezTo>
                  <a:pt x="3238573" y="235194"/>
                  <a:pt x="3078255" y="1131426"/>
                  <a:pt x="3150934" y="2062103"/>
                </a:cubicBezTo>
                <a:cubicBezTo>
                  <a:pt x="1782372" y="2013872"/>
                  <a:pt x="964401" y="2146558"/>
                  <a:pt x="0" y="2062103"/>
                </a:cubicBezTo>
                <a:cubicBezTo>
                  <a:pt x="-38581" y="1730195"/>
                  <a:pt x="63341" y="233355"/>
                  <a:pt x="0" y="0"/>
                </a:cubicBezTo>
                <a:close/>
              </a:path>
              <a:path w="3150934" h="2062103" stroke="0" extrusionOk="0">
                <a:moveTo>
                  <a:pt x="0" y="0"/>
                </a:moveTo>
                <a:cubicBezTo>
                  <a:pt x="957359" y="118645"/>
                  <a:pt x="2025248" y="116012"/>
                  <a:pt x="3150934" y="0"/>
                </a:cubicBezTo>
                <a:cubicBezTo>
                  <a:pt x="3018052" y="364885"/>
                  <a:pt x="3235885" y="1506859"/>
                  <a:pt x="3150934" y="2062103"/>
                </a:cubicBezTo>
                <a:cubicBezTo>
                  <a:pt x="2372045" y="2196703"/>
                  <a:pt x="803844" y="1904907"/>
                  <a:pt x="0" y="2062103"/>
                </a:cubicBezTo>
                <a:cubicBezTo>
                  <a:pt x="-20187" y="1398320"/>
                  <a:pt x="-152480" y="533643"/>
                  <a:pt x="0" y="0"/>
                </a:cubicBezTo>
                <a:close/>
              </a:path>
            </a:pathLst>
          </a:custGeom>
          <a:solidFill>
            <a:schemeClr val="accent3"/>
          </a:solidFill>
          <a:ln w="57150">
            <a:solidFill>
              <a:srgbClr val="002060"/>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endParaRPr lang="en-US" sz="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ARSHEP and Advocates for Youth’s approach to adolescent health:</a:t>
            </a:r>
          </a:p>
          <a:p>
            <a:endParaRPr lang="en-US" sz="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65A43C3-6505-5644-B8FE-F0972278E5C4}"/>
              </a:ext>
            </a:extLst>
          </p:cNvPr>
          <p:cNvSpPr txBox="1"/>
          <p:nvPr/>
        </p:nvSpPr>
        <p:spPr>
          <a:xfrm>
            <a:off x="3641834" y="1521351"/>
            <a:ext cx="8226342" cy="1138773"/>
          </a:xfrm>
          <a:custGeom>
            <a:avLst/>
            <a:gdLst>
              <a:gd name="connsiteX0" fmla="*/ 0 w 8226342"/>
              <a:gd name="connsiteY0" fmla="*/ 0 h 1138773"/>
              <a:gd name="connsiteX1" fmla="*/ 8226342 w 8226342"/>
              <a:gd name="connsiteY1" fmla="*/ 0 h 1138773"/>
              <a:gd name="connsiteX2" fmla="*/ 8226342 w 8226342"/>
              <a:gd name="connsiteY2" fmla="*/ 1138773 h 1138773"/>
              <a:gd name="connsiteX3" fmla="*/ 0 w 8226342"/>
              <a:gd name="connsiteY3" fmla="*/ 1138773 h 1138773"/>
              <a:gd name="connsiteX4" fmla="*/ 0 w 8226342"/>
              <a:gd name="connsiteY4" fmla="*/ 0 h 113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6342" h="1138773" fill="none" extrusionOk="0">
                <a:moveTo>
                  <a:pt x="0" y="0"/>
                </a:moveTo>
                <a:cubicBezTo>
                  <a:pt x="3759620" y="106216"/>
                  <a:pt x="4322288" y="-142119"/>
                  <a:pt x="8226342" y="0"/>
                </a:cubicBezTo>
                <a:cubicBezTo>
                  <a:pt x="8255474" y="118026"/>
                  <a:pt x="8197956" y="632015"/>
                  <a:pt x="8226342" y="1138773"/>
                </a:cubicBezTo>
                <a:cubicBezTo>
                  <a:pt x="5389261" y="1109545"/>
                  <a:pt x="2135380" y="1123079"/>
                  <a:pt x="0" y="1138773"/>
                </a:cubicBezTo>
                <a:cubicBezTo>
                  <a:pt x="86256" y="712548"/>
                  <a:pt x="-7791" y="245283"/>
                  <a:pt x="0" y="0"/>
                </a:cubicBezTo>
                <a:close/>
              </a:path>
              <a:path w="8226342" h="1138773" stroke="0" extrusionOk="0">
                <a:moveTo>
                  <a:pt x="0" y="0"/>
                </a:moveTo>
                <a:cubicBezTo>
                  <a:pt x="3220546" y="-71603"/>
                  <a:pt x="4621190" y="126493"/>
                  <a:pt x="8226342" y="0"/>
                </a:cubicBezTo>
                <a:cubicBezTo>
                  <a:pt x="8226481" y="212452"/>
                  <a:pt x="8247445" y="993097"/>
                  <a:pt x="8226342" y="1138773"/>
                </a:cubicBezTo>
                <a:cubicBezTo>
                  <a:pt x="4202357" y="1183617"/>
                  <a:pt x="1139327" y="981886"/>
                  <a:pt x="0" y="1138773"/>
                </a:cubicBezTo>
                <a:cubicBezTo>
                  <a:pt x="40531" y="951657"/>
                  <a:pt x="90157" y="123614"/>
                  <a:pt x="0" y="0"/>
                </a:cubicBezTo>
                <a:close/>
              </a:path>
            </a:pathLst>
          </a:custGeom>
          <a:solidFill>
            <a:schemeClr val="accent1"/>
          </a:solidFill>
          <a:ln w="57150">
            <a:solidFill>
              <a:schemeClr val="tx1"/>
            </a:solidFill>
            <a:extLst>
              <a:ext uri="{C807C97D-BFC1-408E-A445-0C87EB9F89A2}">
                <ask:lineSketchStyleProps xmlns:ask="http://schemas.microsoft.com/office/drawing/2018/sketchyshapes" sd="86837363">
                  <a:prstGeom prst="rect">
                    <a:avLst/>
                  </a:prstGeom>
                  <ask:type>
                    <ask:lineSketchCurved/>
                  </ask:type>
                </ask:lineSketchStyleProps>
              </a:ext>
            </a:extLst>
          </a:ln>
        </p:spPr>
        <p:txBody>
          <a:bodyPr wrap="square" rtlCol="0">
            <a:spAutoFit/>
          </a:bodyPr>
          <a:lstStyle>
            <a:defPPr marR="0" lvl="0" algn="l" rtl="0">
              <a:lnSpc>
                <a:spcPct val="100000"/>
              </a:lnSpc>
              <a:spcBef>
                <a:spcPts val="0"/>
              </a:spcBef>
              <a:spcAft>
                <a:spcPts val="0"/>
              </a:spcAft>
            </a:defPPr>
            <a:lvl1pPr>
              <a:defRPr sz="2400">
                <a:solidFill>
                  <a:schemeClr val="bg1"/>
                </a:solidFill>
                <a:latin typeface="Calibri" panose="020F0502020204030204" pitchFamily="34" charset="0"/>
                <a:cs typeface="Calibri" panose="020F0502020204030204" pitchFamily="34" charset="0"/>
              </a:defRPr>
            </a:lvl1pPr>
          </a:lstStyle>
          <a:p>
            <a:r>
              <a:rPr lang="en-US" b="1" i="1" dirty="0"/>
              <a:t>RIGHTS</a:t>
            </a:r>
            <a:r>
              <a:rPr lang="en-US" b="1" dirty="0"/>
              <a:t>.  </a:t>
            </a:r>
            <a:r>
              <a:rPr lang="en-US" sz="2200" dirty="0"/>
              <a:t>Young people have the </a:t>
            </a:r>
            <a:r>
              <a:rPr lang="en-US" sz="2200" b="1" dirty="0"/>
              <a:t>right</a:t>
            </a:r>
            <a:r>
              <a:rPr lang="en-US" sz="2200" dirty="0"/>
              <a:t> to accurate, unbiased information about their health and access to the full range of sexual and reproductive healthcare without discrimination or coercion.</a:t>
            </a:r>
            <a:endParaRPr lang="en-US" sz="2200" b="1" dirty="0"/>
          </a:p>
        </p:txBody>
      </p:sp>
      <p:sp>
        <p:nvSpPr>
          <p:cNvPr id="9" name="TextBox 8">
            <a:extLst>
              <a:ext uri="{FF2B5EF4-FFF2-40B4-BE49-F238E27FC236}">
                <a16:creationId xmlns:a16="http://schemas.microsoft.com/office/drawing/2014/main" id="{06121D4A-CA96-FC48-910B-61D8D6357FF2}"/>
              </a:ext>
            </a:extLst>
          </p:cNvPr>
          <p:cNvSpPr txBox="1"/>
          <p:nvPr/>
        </p:nvSpPr>
        <p:spPr>
          <a:xfrm>
            <a:off x="3641834" y="3067360"/>
            <a:ext cx="8226342" cy="1138773"/>
          </a:xfrm>
          <a:custGeom>
            <a:avLst/>
            <a:gdLst>
              <a:gd name="connsiteX0" fmla="*/ 0 w 8226342"/>
              <a:gd name="connsiteY0" fmla="*/ 0 h 1138773"/>
              <a:gd name="connsiteX1" fmla="*/ 8226342 w 8226342"/>
              <a:gd name="connsiteY1" fmla="*/ 0 h 1138773"/>
              <a:gd name="connsiteX2" fmla="*/ 8226342 w 8226342"/>
              <a:gd name="connsiteY2" fmla="*/ 1138773 h 1138773"/>
              <a:gd name="connsiteX3" fmla="*/ 0 w 8226342"/>
              <a:gd name="connsiteY3" fmla="*/ 1138773 h 1138773"/>
              <a:gd name="connsiteX4" fmla="*/ 0 w 8226342"/>
              <a:gd name="connsiteY4" fmla="*/ 0 h 113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6342" h="1138773" fill="none" extrusionOk="0">
                <a:moveTo>
                  <a:pt x="0" y="0"/>
                </a:moveTo>
                <a:cubicBezTo>
                  <a:pt x="3759620" y="106216"/>
                  <a:pt x="4322288" y="-142119"/>
                  <a:pt x="8226342" y="0"/>
                </a:cubicBezTo>
                <a:cubicBezTo>
                  <a:pt x="8255474" y="118026"/>
                  <a:pt x="8197956" y="632015"/>
                  <a:pt x="8226342" y="1138773"/>
                </a:cubicBezTo>
                <a:cubicBezTo>
                  <a:pt x="5389261" y="1109545"/>
                  <a:pt x="2135380" y="1123079"/>
                  <a:pt x="0" y="1138773"/>
                </a:cubicBezTo>
                <a:cubicBezTo>
                  <a:pt x="86256" y="712548"/>
                  <a:pt x="-7791" y="245283"/>
                  <a:pt x="0" y="0"/>
                </a:cubicBezTo>
                <a:close/>
              </a:path>
              <a:path w="8226342" h="1138773" stroke="0" extrusionOk="0">
                <a:moveTo>
                  <a:pt x="0" y="0"/>
                </a:moveTo>
                <a:cubicBezTo>
                  <a:pt x="3220546" y="-71603"/>
                  <a:pt x="4621190" y="126493"/>
                  <a:pt x="8226342" y="0"/>
                </a:cubicBezTo>
                <a:cubicBezTo>
                  <a:pt x="8226481" y="212452"/>
                  <a:pt x="8247445" y="993097"/>
                  <a:pt x="8226342" y="1138773"/>
                </a:cubicBezTo>
                <a:cubicBezTo>
                  <a:pt x="4202357" y="1183617"/>
                  <a:pt x="1139327" y="981886"/>
                  <a:pt x="0" y="1138773"/>
                </a:cubicBezTo>
                <a:cubicBezTo>
                  <a:pt x="40531" y="951657"/>
                  <a:pt x="90157" y="123614"/>
                  <a:pt x="0" y="0"/>
                </a:cubicBezTo>
                <a:close/>
              </a:path>
            </a:pathLst>
          </a:custGeom>
          <a:solidFill>
            <a:schemeClr val="accent2"/>
          </a:solidFill>
          <a:ln w="57150">
            <a:solidFill>
              <a:schemeClr val="tx1"/>
            </a:solidFill>
            <a:extLst>
              <a:ext uri="{C807C97D-BFC1-408E-A445-0C87EB9F89A2}">
                <ask:lineSketchStyleProps xmlns:ask="http://schemas.microsoft.com/office/drawing/2018/sketchyshapes" sd="86837363">
                  <a:prstGeom prst="rect">
                    <a:avLst/>
                  </a:prstGeom>
                  <ask:type>
                    <ask:lineSketchCurved/>
                  </ask:type>
                </ask:lineSketchStyleProps>
              </a:ext>
            </a:extLst>
          </a:ln>
        </p:spPr>
        <p:txBody>
          <a:bodyPr wrap="square" rtlCol="0">
            <a:spAutoFit/>
          </a:bodyPr>
          <a:lstStyle>
            <a:defPPr marR="0" lvl="0" algn="l" rtl="0">
              <a:lnSpc>
                <a:spcPct val="100000"/>
              </a:lnSpc>
              <a:spcBef>
                <a:spcPts val="0"/>
              </a:spcBef>
              <a:spcAft>
                <a:spcPts val="0"/>
              </a:spcAft>
            </a:defPPr>
            <a:lvl1pPr>
              <a:defRPr sz="2400">
                <a:solidFill>
                  <a:schemeClr val="bg1"/>
                </a:solidFill>
                <a:latin typeface="Calibri" panose="020F0502020204030204" pitchFamily="34" charset="0"/>
                <a:cs typeface="Calibri" panose="020F0502020204030204" pitchFamily="34" charset="0"/>
              </a:defRPr>
            </a:lvl1pPr>
          </a:lstStyle>
          <a:p>
            <a:r>
              <a:rPr lang="en-US" b="1" i="1" dirty="0">
                <a:solidFill>
                  <a:schemeClr val="tx1"/>
                </a:solidFill>
              </a:rPr>
              <a:t>RESPECT</a:t>
            </a:r>
            <a:r>
              <a:rPr lang="en-US" b="1" dirty="0">
                <a:solidFill>
                  <a:schemeClr val="tx1"/>
                </a:solidFill>
              </a:rPr>
              <a:t>.  </a:t>
            </a:r>
            <a:r>
              <a:rPr lang="en-US" sz="2200" dirty="0">
                <a:solidFill>
                  <a:schemeClr val="tx1"/>
                </a:solidFill>
              </a:rPr>
              <a:t>Young people deserve </a:t>
            </a:r>
            <a:r>
              <a:rPr lang="en-US" sz="2200" b="1" dirty="0">
                <a:solidFill>
                  <a:schemeClr val="tx1"/>
                </a:solidFill>
              </a:rPr>
              <a:t>respect</a:t>
            </a:r>
            <a:r>
              <a:rPr lang="en-US" sz="2200" dirty="0">
                <a:solidFill>
                  <a:schemeClr val="tx1"/>
                </a:solidFill>
              </a:rPr>
              <a:t> for their bodily autonomy, their ability to affirm their own goals and identities, and their agency to make informed decisions about their own lives and well-being. </a:t>
            </a:r>
            <a:endParaRPr lang="en-US" sz="2200" b="1" dirty="0">
              <a:solidFill>
                <a:schemeClr val="tx1"/>
              </a:solidFill>
            </a:endParaRPr>
          </a:p>
        </p:txBody>
      </p:sp>
      <p:sp>
        <p:nvSpPr>
          <p:cNvPr id="10" name="TextBox 9">
            <a:extLst>
              <a:ext uri="{FF2B5EF4-FFF2-40B4-BE49-F238E27FC236}">
                <a16:creationId xmlns:a16="http://schemas.microsoft.com/office/drawing/2014/main" id="{5695C94C-B965-8B42-A906-D598F3A9F887}"/>
              </a:ext>
            </a:extLst>
          </p:cNvPr>
          <p:cNvSpPr txBox="1"/>
          <p:nvPr/>
        </p:nvSpPr>
        <p:spPr>
          <a:xfrm>
            <a:off x="3641834" y="4613369"/>
            <a:ext cx="8226342" cy="1138773"/>
          </a:xfrm>
          <a:custGeom>
            <a:avLst/>
            <a:gdLst>
              <a:gd name="connsiteX0" fmla="*/ 0 w 8226342"/>
              <a:gd name="connsiteY0" fmla="*/ 0 h 1138773"/>
              <a:gd name="connsiteX1" fmla="*/ 8226342 w 8226342"/>
              <a:gd name="connsiteY1" fmla="*/ 0 h 1138773"/>
              <a:gd name="connsiteX2" fmla="*/ 8226342 w 8226342"/>
              <a:gd name="connsiteY2" fmla="*/ 1138773 h 1138773"/>
              <a:gd name="connsiteX3" fmla="*/ 0 w 8226342"/>
              <a:gd name="connsiteY3" fmla="*/ 1138773 h 1138773"/>
              <a:gd name="connsiteX4" fmla="*/ 0 w 8226342"/>
              <a:gd name="connsiteY4" fmla="*/ 0 h 113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6342" h="1138773" fill="none" extrusionOk="0">
                <a:moveTo>
                  <a:pt x="0" y="0"/>
                </a:moveTo>
                <a:cubicBezTo>
                  <a:pt x="3759620" y="106216"/>
                  <a:pt x="4322288" y="-142119"/>
                  <a:pt x="8226342" y="0"/>
                </a:cubicBezTo>
                <a:cubicBezTo>
                  <a:pt x="8255474" y="118026"/>
                  <a:pt x="8197956" y="632015"/>
                  <a:pt x="8226342" y="1138773"/>
                </a:cubicBezTo>
                <a:cubicBezTo>
                  <a:pt x="5389261" y="1109545"/>
                  <a:pt x="2135380" y="1123079"/>
                  <a:pt x="0" y="1138773"/>
                </a:cubicBezTo>
                <a:cubicBezTo>
                  <a:pt x="86256" y="712548"/>
                  <a:pt x="-7791" y="245283"/>
                  <a:pt x="0" y="0"/>
                </a:cubicBezTo>
                <a:close/>
              </a:path>
              <a:path w="8226342" h="1138773" stroke="0" extrusionOk="0">
                <a:moveTo>
                  <a:pt x="0" y="0"/>
                </a:moveTo>
                <a:cubicBezTo>
                  <a:pt x="3220546" y="-71603"/>
                  <a:pt x="4621190" y="126493"/>
                  <a:pt x="8226342" y="0"/>
                </a:cubicBezTo>
                <a:cubicBezTo>
                  <a:pt x="8226481" y="212452"/>
                  <a:pt x="8247445" y="993097"/>
                  <a:pt x="8226342" y="1138773"/>
                </a:cubicBezTo>
                <a:cubicBezTo>
                  <a:pt x="4202357" y="1183617"/>
                  <a:pt x="1139327" y="981886"/>
                  <a:pt x="0" y="1138773"/>
                </a:cubicBezTo>
                <a:cubicBezTo>
                  <a:pt x="40531" y="951657"/>
                  <a:pt x="90157" y="123614"/>
                  <a:pt x="0" y="0"/>
                </a:cubicBezTo>
                <a:close/>
              </a:path>
            </a:pathLst>
          </a:custGeom>
          <a:solidFill>
            <a:schemeClr val="accent3"/>
          </a:solidFill>
          <a:ln w="57150">
            <a:solidFill>
              <a:schemeClr val="tx1"/>
            </a:solidFill>
            <a:extLst>
              <a:ext uri="{C807C97D-BFC1-408E-A445-0C87EB9F89A2}">
                <ask:lineSketchStyleProps xmlns:ask="http://schemas.microsoft.com/office/drawing/2018/sketchyshapes" sd="86837363">
                  <a:prstGeom prst="rect">
                    <a:avLst/>
                  </a:prstGeom>
                  <ask:type>
                    <ask:lineSketchCurved/>
                  </ask:type>
                </ask:lineSketchStyleProps>
              </a:ext>
            </a:extLst>
          </a:ln>
        </p:spPr>
        <p:txBody>
          <a:bodyPr wrap="square" rtlCol="0">
            <a:spAutoFit/>
          </a:bodyPr>
          <a:lstStyle>
            <a:defPPr marR="0" lvl="0" algn="l" rtl="0">
              <a:lnSpc>
                <a:spcPct val="100000"/>
              </a:lnSpc>
              <a:spcBef>
                <a:spcPts val="0"/>
              </a:spcBef>
              <a:spcAft>
                <a:spcPts val="0"/>
              </a:spcAft>
            </a:defPPr>
            <a:lvl1pPr>
              <a:defRPr sz="2400">
                <a:solidFill>
                  <a:schemeClr val="bg1"/>
                </a:solidFill>
                <a:latin typeface="Calibri" panose="020F0502020204030204" pitchFamily="34" charset="0"/>
                <a:cs typeface="Calibri" panose="020F0502020204030204" pitchFamily="34" charset="0"/>
              </a:defRPr>
            </a:lvl1pPr>
          </a:lstStyle>
          <a:p>
            <a:r>
              <a:rPr lang="en-US" b="1" i="1" dirty="0">
                <a:solidFill>
                  <a:schemeClr val="tx1"/>
                </a:solidFill>
              </a:rPr>
              <a:t>RESPONSIBILITY</a:t>
            </a:r>
            <a:r>
              <a:rPr lang="en-US" b="1" dirty="0">
                <a:solidFill>
                  <a:schemeClr val="tx1"/>
                </a:solidFill>
              </a:rPr>
              <a:t>.  </a:t>
            </a:r>
            <a:r>
              <a:rPr lang="en-US" sz="2200" dirty="0">
                <a:solidFill>
                  <a:schemeClr val="tx1"/>
                </a:solidFill>
              </a:rPr>
              <a:t>Medical providers and healthcare systems have the </a:t>
            </a:r>
            <a:r>
              <a:rPr lang="en-US" sz="2200" b="1" dirty="0">
                <a:solidFill>
                  <a:schemeClr val="tx1"/>
                </a:solidFill>
              </a:rPr>
              <a:t>responsibility</a:t>
            </a:r>
            <a:r>
              <a:rPr lang="en-US" sz="2200" dirty="0">
                <a:solidFill>
                  <a:schemeClr val="tx1"/>
                </a:solidFill>
              </a:rPr>
              <a:t> to provide confidential, accessible, respectful care to youth that is equitable and free from bias.</a:t>
            </a:r>
            <a:endParaRPr lang="en-US" sz="2200" b="1" dirty="0">
              <a:solidFill>
                <a:schemeClr val="tx1"/>
              </a:solidFill>
            </a:endParaRPr>
          </a:p>
        </p:txBody>
      </p:sp>
    </p:spTree>
    <p:extLst>
      <p:ext uri="{BB962C8B-B14F-4D97-AF65-F5344CB8AC3E}">
        <p14:creationId xmlns:p14="http://schemas.microsoft.com/office/powerpoint/2010/main" val="758700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5"/>
          <p:cNvSpPr txBox="1">
            <a:spLocks noGrp="1"/>
          </p:cNvSpPr>
          <p:nvPr>
            <p:ph type="title"/>
          </p:nvPr>
        </p:nvSpPr>
        <p:spPr>
          <a:xfrm>
            <a:off x="903344" y="288230"/>
            <a:ext cx="3374188" cy="26719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Why is a Sexual History Important?</a:t>
            </a:r>
            <a:endParaRPr dirty="0"/>
          </a:p>
        </p:txBody>
      </p:sp>
      <p:sp>
        <p:nvSpPr>
          <p:cNvPr id="208" name="Google Shape;208;p5"/>
          <p:cNvSpPr txBox="1">
            <a:spLocks noGrp="1"/>
          </p:cNvSpPr>
          <p:nvPr>
            <p:ph type="body" idx="1"/>
          </p:nvPr>
        </p:nvSpPr>
        <p:spPr>
          <a:xfrm>
            <a:off x="5103024" y="288230"/>
            <a:ext cx="6185632" cy="337555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Affirm and provide education about healthy behaviors</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Address patient questions or concerns</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Provide counseling to reduce current and future risk behaviors</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Assess sexual functioning</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209" name="Google Shape;209;p5" descr="Sexual Orientation: Talking Sexual Orientation With Jane - amaze / USA"/>
          <p:cNvPicPr preferRelativeResize="0"/>
          <p:nvPr/>
        </p:nvPicPr>
        <p:blipFill rotWithShape="1">
          <a:blip r:embed="rId3">
            <a:alphaModFix/>
          </a:blip>
          <a:srcRect/>
          <a:stretch/>
        </p:blipFill>
        <p:spPr>
          <a:xfrm>
            <a:off x="3048000" y="3369370"/>
            <a:ext cx="6096000" cy="3200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6"/>
          <p:cNvSpPr txBox="1">
            <a:spLocks noGrp="1"/>
          </p:cNvSpPr>
          <p:nvPr>
            <p:ph type="title"/>
          </p:nvPr>
        </p:nvSpPr>
        <p:spPr>
          <a:xfrm>
            <a:off x="495584" y="387226"/>
            <a:ext cx="1120083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All Youth Need Sexual and Reproductive Health Care</a:t>
            </a:r>
            <a:endParaRPr/>
          </a:p>
        </p:txBody>
      </p:sp>
      <p:sp>
        <p:nvSpPr>
          <p:cNvPr id="216" name="Google Shape;216;p6"/>
          <p:cNvSpPr txBox="1">
            <a:spLocks noGrp="1"/>
          </p:cNvSpPr>
          <p:nvPr>
            <p:ph type="body" idx="1"/>
          </p:nvPr>
        </p:nvSpPr>
        <p:spPr>
          <a:xfrm>
            <a:off x="495584" y="2170522"/>
            <a:ext cx="6366076" cy="3217045"/>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800"/>
              <a:buChar char="•"/>
            </a:pPr>
            <a:r>
              <a:rPr lang="en-US" dirty="0">
                <a:latin typeface="Calibri"/>
                <a:ea typeface="Calibri"/>
                <a:cs typeface="Calibri"/>
                <a:sym typeface="Calibri"/>
              </a:rPr>
              <a:t>Adolescents can:</a:t>
            </a:r>
            <a:endParaRPr dirty="0"/>
          </a:p>
          <a:p>
            <a:pPr marL="228600" lvl="0" indent="-177800" algn="l" rtl="0">
              <a:lnSpc>
                <a:spcPct val="80000"/>
              </a:lnSpc>
              <a:spcBef>
                <a:spcPts val="1000"/>
              </a:spcBef>
              <a:spcAft>
                <a:spcPts val="0"/>
              </a:spcAft>
              <a:buClr>
                <a:schemeClr val="dk1"/>
              </a:buClr>
              <a:buSzPts val="800"/>
              <a:buNone/>
            </a:pPr>
            <a:endParaRPr sz="800" dirty="0">
              <a:latin typeface="Calibri"/>
              <a:ea typeface="Calibri"/>
              <a:cs typeface="Calibri"/>
              <a:sym typeface="Calibri"/>
            </a:endParaRPr>
          </a:p>
          <a:p>
            <a:pPr marL="685800" lvl="1" indent="-228600" algn="l" rtl="0">
              <a:lnSpc>
                <a:spcPct val="100000"/>
              </a:lnSpc>
              <a:spcBef>
                <a:spcPts val="500"/>
              </a:spcBef>
              <a:spcAft>
                <a:spcPts val="0"/>
              </a:spcAft>
              <a:buClr>
                <a:schemeClr val="dk1"/>
              </a:buClr>
              <a:buSzPts val="2800"/>
              <a:buChar char="•"/>
            </a:pPr>
            <a:r>
              <a:rPr lang="en-US" sz="2800" dirty="0">
                <a:latin typeface="Calibri"/>
                <a:ea typeface="Calibri"/>
                <a:cs typeface="Calibri"/>
                <a:sym typeface="Calibri"/>
              </a:rPr>
              <a:t>Engage in healthy relationships that may include sexual activity</a:t>
            </a:r>
            <a:endParaRPr dirty="0"/>
          </a:p>
          <a:p>
            <a:pPr marL="685800" lvl="1" indent="-165100" algn="l" rtl="0">
              <a:lnSpc>
                <a:spcPct val="80000"/>
              </a:lnSpc>
              <a:spcBef>
                <a:spcPts val="500"/>
              </a:spcBef>
              <a:spcAft>
                <a:spcPts val="0"/>
              </a:spcAft>
              <a:buClr>
                <a:schemeClr val="dk1"/>
              </a:buClr>
              <a:buSzPts val="1000"/>
              <a:buNone/>
            </a:pPr>
            <a:endParaRPr sz="1000" dirty="0">
              <a:latin typeface="Calibri"/>
              <a:ea typeface="Calibri"/>
              <a:cs typeface="Calibri"/>
              <a:sym typeface="Calibri"/>
            </a:endParaRPr>
          </a:p>
          <a:p>
            <a:pPr marL="685800" lvl="1" indent="-228600" algn="l" rtl="0">
              <a:lnSpc>
                <a:spcPct val="100000"/>
              </a:lnSpc>
              <a:spcBef>
                <a:spcPts val="500"/>
              </a:spcBef>
              <a:spcAft>
                <a:spcPts val="0"/>
              </a:spcAft>
              <a:buClr>
                <a:schemeClr val="dk1"/>
              </a:buClr>
              <a:buSzPts val="2800"/>
              <a:buChar char="•"/>
            </a:pPr>
            <a:r>
              <a:rPr lang="en-US" sz="2800" dirty="0">
                <a:latin typeface="Calibri"/>
                <a:ea typeface="Calibri"/>
                <a:cs typeface="Calibri"/>
                <a:sym typeface="Calibri"/>
              </a:rPr>
              <a:t>Participate in decision-making around pregnancy and sexually transmitted infection (STI) prevention</a:t>
            </a:r>
            <a:endParaRPr dirty="0"/>
          </a:p>
          <a:p>
            <a:pPr marL="228600" lvl="0" indent="-50800" algn="l" rtl="0">
              <a:lnSpc>
                <a:spcPct val="80000"/>
              </a:lnSpc>
              <a:spcBef>
                <a:spcPts val="1000"/>
              </a:spcBef>
              <a:spcAft>
                <a:spcPts val="0"/>
              </a:spcAft>
              <a:buClr>
                <a:schemeClr val="dk1"/>
              </a:buClr>
              <a:buSzPts val="2800"/>
              <a:buNone/>
            </a:pPr>
            <a:endParaRPr dirty="0"/>
          </a:p>
        </p:txBody>
      </p:sp>
      <p:pic>
        <p:nvPicPr>
          <p:cNvPr id="217" name="Google Shape;217;p6" descr="MPj04118100000[1]"/>
          <p:cNvPicPr preferRelativeResize="0"/>
          <p:nvPr/>
        </p:nvPicPr>
        <p:blipFill rotWithShape="1">
          <a:blip r:embed="rId3">
            <a:alphaModFix/>
          </a:blip>
          <a:srcRect/>
          <a:stretch/>
        </p:blipFill>
        <p:spPr>
          <a:xfrm>
            <a:off x="7212782" y="1712789"/>
            <a:ext cx="4132512" cy="41325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7"/>
          <p:cNvSpPr txBox="1">
            <a:spLocks noGrp="1"/>
          </p:cNvSpPr>
          <p:nvPr>
            <p:ph type="title"/>
          </p:nvPr>
        </p:nvSpPr>
        <p:spPr>
          <a:xfrm>
            <a:off x="670868" y="322783"/>
            <a:ext cx="3637659" cy="20985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When to Take a Sexual History</a:t>
            </a:r>
            <a:endParaRPr dirty="0"/>
          </a:p>
        </p:txBody>
      </p:sp>
      <p:sp>
        <p:nvSpPr>
          <p:cNvPr id="223" name="Google Shape;223;p7"/>
          <p:cNvSpPr txBox="1">
            <a:spLocks noGrp="1"/>
          </p:cNvSpPr>
          <p:nvPr>
            <p:ph type="body" idx="1"/>
          </p:nvPr>
        </p:nvSpPr>
        <p:spPr>
          <a:xfrm>
            <a:off x="5847451" y="482931"/>
            <a:ext cx="6185632" cy="58921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Adolescents should have a sexual history taken at all preventative care visits</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In addition, taking the time to screen for sexual health concerns at other visits provides opportunities for patients to express their needs</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A sexual history is important and frequently relevant to other issues the adolescent may present with</a:t>
            </a:r>
            <a:endParaRPr dirty="0"/>
          </a:p>
          <a:p>
            <a:pPr marL="228600" lvl="0" indent="-177800" algn="l" rtl="0">
              <a:lnSpc>
                <a:spcPct val="90000"/>
              </a:lnSpc>
              <a:spcBef>
                <a:spcPts val="1000"/>
              </a:spcBef>
              <a:spcAft>
                <a:spcPts val="0"/>
              </a:spcAft>
              <a:buClr>
                <a:schemeClr val="dk1"/>
              </a:buClr>
              <a:buSzPts val="800"/>
              <a:buNone/>
            </a:pPr>
            <a:endParaRPr sz="800"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Take sexual history at least annually</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224" name="Google Shape;224;p7"/>
          <p:cNvPicPr preferRelativeResize="0"/>
          <p:nvPr/>
        </p:nvPicPr>
        <p:blipFill rotWithShape="1">
          <a:blip r:embed="rId3">
            <a:alphaModFix/>
          </a:blip>
          <a:srcRect/>
          <a:stretch/>
        </p:blipFill>
        <p:spPr>
          <a:xfrm>
            <a:off x="0" y="2607590"/>
            <a:ext cx="5685626" cy="32004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ARSHEP 2">
      <a:dk1>
        <a:srgbClr val="000000"/>
      </a:dk1>
      <a:lt1>
        <a:srgbClr val="FFFFFF"/>
      </a:lt1>
      <a:dk2>
        <a:srgbClr val="44546A"/>
      </a:dk2>
      <a:lt2>
        <a:srgbClr val="E7E6E6"/>
      </a:lt2>
      <a:accent1>
        <a:srgbClr val="6C3A99"/>
      </a:accent1>
      <a:accent2>
        <a:srgbClr val="F9CA35"/>
      </a:accent2>
      <a:accent3>
        <a:srgbClr val="3098FB"/>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RSHEP 2">
      <a:dk1>
        <a:srgbClr val="000000"/>
      </a:dk1>
      <a:lt1>
        <a:srgbClr val="FFFFFF"/>
      </a:lt1>
      <a:dk2>
        <a:srgbClr val="44546A"/>
      </a:dk2>
      <a:lt2>
        <a:srgbClr val="E7E6E6"/>
      </a:lt2>
      <a:accent1>
        <a:srgbClr val="6C3A99"/>
      </a:accent1>
      <a:accent2>
        <a:srgbClr val="F9CA35"/>
      </a:accent2>
      <a:accent3>
        <a:srgbClr val="3098FB"/>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7732</Words>
  <Application>Microsoft Macintosh PowerPoint</Application>
  <PresentationFormat>Widescreen</PresentationFormat>
  <Paragraphs>706</Paragraphs>
  <Slides>55</Slides>
  <Notes>55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Arial</vt:lpstr>
      <vt:lpstr>Calibri</vt:lpstr>
      <vt:lpstr>Noto Sans Symbols</vt:lpstr>
      <vt:lpstr>Poppins</vt:lpstr>
      <vt:lpstr>Roboto</vt:lpstr>
      <vt:lpstr>Roboto Slab</vt:lpstr>
      <vt:lpstr>Office Theme</vt:lpstr>
      <vt:lpstr>Office Theme</vt:lpstr>
      <vt:lpstr>Adolescent Reproductive and Sexual Health Education Project (ARSHEP)</vt:lpstr>
      <vt:lpstr>PowerPoint Presentation</vt:lpstr>
      <vt:lpstr>PowerPoint Presentation</vt:lpstr>
      <vt:lpstr>Adolescent Reproductive and Sexual Health Education Project (ARSHEP)</vt:lpstr>
      <vt:lpstr>Objectives</vt:lpstr>
      <vt:lpstr>Rights. Respect. Responsibility.</vt:lpstr>
      <vt:lpstr>Why is a Sexual History Important?</vt:lpstr>
      <vt:lpstr>All Youth Need Sexual and Reproductive Health Care</vt:lpstr>
      <vt:lpstr>When to Take a Sexual History</vt:lpstr>
      <vt:lpstr>Adolescents</vt:lpstr>
      <vt:lpstr>Adolescent-Friendly Health Services</vt:lpstr>
      <vt:lpstr>Why are adolescent-friendly services important?</vt:lpstr>
      <vt:lpstr>Barriers to Care</vt:lpstr>
      <vt:lpstr>What is Healthy Sexuality?</vt:lpstr>
      <vt:lpstr>AMAZE:  Puberty: What is Doctor Confidentiality?</vt:lpstr>
      <vt:lpstr>Confidentiality</vt:lpstr>
      <vt:lpstr>Importance of Confidentiality</vt:lpstr>
      <vt:lpstr>Confidentiality: Sample Policy</vt:lpstr>
      <vt:lpstr>Discuss Confidentiality in Advance</vt:lpstr>
      <vt:lpstr>Minor Consent for Health Services</vt:lpstr>
      <vt:lpstr>The CDC’s Framework for a Sexual Health History:   The 5 P’s</vt:lpstr>
      <vt:lpstr>Expanded Sexual Health History Template</vt:lpstr>
      <vt:lpstr>Sexual Health History Tips</vt:lpstr>
      <vt:lpstr>Sexual Health History Tips</vt:lpstr>
      <vt:lpstr>Sexual Health History Tips</vt:lpstr>
      <vt:lpstr>Case Discussion: Ayesha</vt:lpstr>
      <vt:lpstr>Case Discussion: Zoe</vt:lpstr>
      <vt:lpstr>Starting the Conversation and Asking Sensitive Questions</vt:lpstr>
      <vt:lpstr>Gender Identity and Sexual Orientation</vt:lpstr>
      <vt:lpstr>Partners: Romantic and Sexual Relationships</vt:lpstr>
      <vt:lpstr>Assessing the Health of the Relationship</vt:lpstr>
      <vt:lpstr>Characteristics of Healthy Relationships</vt:lpstr>
      <vt:lpstr>Risk Factors for Intimate Partner Violence</vt:lpstr>
      <vt:lpstr>Clinical Signs Associated with Intimate Partner Violence</vt:lpstr>
      <vt:lpstr>Adolescents and Intimate Partner Violence</vt:lpstr>
      <vt:lpstr>Sexual Behavior History Questions</vt:lpstr>
      <vt:lpstr>Orientation vs. Behavior</vt:lpstr>
      <vt:lpstr>Discussing Abstinence</vt:lpstr>
      <vt:lpstr>Discussing Readiness for Sexual Activity</vt:lpstr>
      <vt:lpstr>Case Discussion: Ayesha</vt:lpstr>
      <vt:lpstr>Case Discussion: Zoe</vt:lpstr>
      <vt:lpstr>Protection from STIs</vt:lpstr>
      <vt:lpstr>Past History of STIs</vt:lpstr>
      <vt:lpstr>Pregnancy History and Prevention</vt:lpstr>
      <vt:lpstr>Discussing Birth Control</vt:lpstr>
      <vt:lpstr>Screening for Substance Use during Sexual Activity</vt:lpstr>
      <vt:lpstr>Screening for Sexual Violence</vt:lpstr>
      <vt:lpstr>Responding to Disclosure of Sexual Violence</vt:lpstr>
      <vt:lpstr>Mandated Reporting</vt:lpstr>
      <vt:lpstr>Case Discussion: Ayesha</vt:lpstr>
      <vt:lpstr>Case Discussion: Zoe</vt:lpstr>
      <vt:lpstr>Wrapping Up</vt:lpstr>
      <vt:lpstr>Take-Home Messages</vt:lpstr>
      <vt:lpstr>Other Clinical Interview Tools</vt:lpstr>
      <vt:lpstr>Adolescent Reproductive and Sexual Health Education Project (ARSHEP)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Reproductive and Sexual Health Education Project (ARSHEP)</dc:title>
  <dc:creator>Tonya Katcher</dc:creator>
  <cp:lastModifiedBy>Tonya Katcher</cp:lastModifiedBy>
  <cp:revision>18</cp:revision>
  <dcterms:created xsi:type="dcterms:W3CDTF">2020-12-07T19:02:58Z</dcterms:created>
  <dcterms:modified xsi:type="dcterms:W3CDTF">2022-03-17T21:14:48Z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2021-02-01T22:35:13Z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06436573-ce1d-438a-b3b3-394d0f3423a6</vt:lpwstr>
  </property>
  <property fmtid="{D5CDD505-2E9C-101B-9397-08002B2CF9AE}" pid="8" name="MSIP_Label_7b94a7b8-f06c-4dfe-bdcc-9b548fd58c31_ContentBits">
    <vt:lpwstr>0</vt:lpwstr>
  </property>
</Properties>
</file>