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JZpsoWTF0XFktXFBiqiv10/Vt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ard, Sandra (CDC/DDID/NCHHSTP/DASH)" initials="L(" lastIdx="3" clrIdx="0">
    <p:extLst>
      <p:ext uri="{19B8F6BF-5375-455C-9EA6-DF929625EA0E}">
        <p15:presenceInfo xmlns:p15="http://schemas.microsoft.com/office/powerpoint/2012/main" userId="S::kbq7@cdc.gov::c8d5bb26-29eb-453c-9c37-4d4600be1f56" providerId="AD"/>
      </p:ext>
    </p:extLst>
  </p:cmAuthor>
  <p:cmAuthor id="2" name="Carman-McClanahan, Michelle (CDC/DDID/NCHHSTP/DASH)" initials="C(" lastIdx="2" clrIdx="1">
    <p:extLst>
      <p:ext uri="{19B8F6BF-5375-455C-9EA6-DF929625EA0E}">
        <p15:presenceInfo xmlns:p15="http://schemas.microsoft.com/office/powerpoint/2012/main" userId="S::psi8@cdc.gov::d1cabb37-2ac1-4de4-b8d9-51a88889ae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F02A84-70B0-4A12-A3E3-C7364BC14D0F}">
  <a:tblStyle styleId="{64F02A84-70B0-4A12-A3E3-C7364BC14D0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F"/>
          </a:solidFill>
        </a:fill>
      </a:tcStyle>
    </a:wholeTbl>
    <a:band1H>
      <a:tcTxStyle/>
      <a:tcStyle>
        <a:tcBdr/>
        <a:fill>
          <a:solidFill>
            <a:srgbClr val="D3CDDD"/>
          </a:solidFill>
        </a:fill>
      </a:tcStyle>
    </a:band1H>
    <a:band2H>
      <a:tcTxStyle/>
      <a:tcStyle>
        <a:tcBdr/>
      </a:tcStyle>
    </a:band2H>
    <a:band1V>
      <a:tcTxStyle/>
      <a:tcStyle>
        <a:tcBdr/>
        <a:fill>
          <a:solidFill>
            <a:srgbClr val="D3CDD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174"/>
  </p:normalViewPr>
  <p:slideViewPr>
    <p:cSldViewPr snapToGrid="0">
      <p:cViewPr varScale="1">
        <p:scale>
          <a:sx n="89" d="100"/>
          <a:sy n="89" d="100"/>
        </p:scale>
        <p:origin x="14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7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x.doi.org/10.15585/mmwr.su6901a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ajph.aphapublications.org/doi/abs/10.2105/AJPH.2015.302553"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172" name="Google Shape;1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700"/>
              <a:t>% of teens who’ve had sex 1+ times using these methods</a:t>
            </a:r>
            <a:endParaRPr/>
          </a:p>
          <a:p>
            <a:pPr marL="0" lvl="0" indent="0" algn="l" rtl="0">
              <a:lnSpc>
                <a:spcPct val="80000"/>
              </a:lnSpc>
              <a:spcBef>
                <a:spcPts val="0"/>
              </a:spcBef>
              <a:spcAft>
                <a:spcPts val="0"/>
              </a:spcAft>
              <a:buNone/>
            </a:pPr>
            <a:r>
              <a:rPr lang="en-US" sz="700"/>
              <a:t>LARC = Long Acting Reversible Contraception, includes IUD or Implant</a:t>
            </a:r>
            <a:endParaRPr/>
          </a:p>
          <a:p>
            <a:pPr marL="0" lvl="0" indent="0" algn="l" rtl="0">
              <a:lnSpc>
                <a:spcPct val="80000"/>
              </a:lnSpc>
              <a:spcBef>
                <a:spcPts val="0"/>
              </a:spcBef>
              <a:spcAft>
                <a:spcPts val="0"/>
              </a:spcAft>
              <a:buNone/>
            </a:pPr>
            <a:r>
              <a:rPr lang="en-US" sz="1200" b="0" i="0">
                <a:solidFill>
                  <a:schemeClr val="dk1"/>
                </a:solidFill>
                <a:latin typeface="EB Garamond"/>
                <a:ea typeface="EB Garamond"/>
                <a:cs typeface="EB Garamond"/>
                <a:sym typeface="EB Garamond"/>
              </a:rPr>
              <a:t>Contraceptive ring and intrauterine device (IUD) are not shown because they did not meet NCHS reliability criteria.</a:t>
            </a:r>
            <a:endParaRPr sz="700"/>
          </a:p>
          <a:p>
            <a:pPr marL="0" lvl="0" indent="0" algn="l" rtl="0">
              <a:lnSpc>
                <a:spcPct val="80000"/>
              </a:lnSpc>
              <a:spcBef>
                <a:spcPts val="0"/>
              </a:spcBef>
              <a:spcAft>
                <a:spcPts val="0"/>
              </a:spcAft>
              <a:buNone/>
            </a:pPr>
            <a:endParaRPr sz="700"/>
          </a:p>
          <a:p>
            <a:pPr marL="0" lvl="0" indent="0" algn="l" rtl="0">
              <a:lnSpc>
                <a:spcPct val="80000"/>
              </a:lnSpc>
              <a:spcBef>
                <a:spcPts val="0"/>
              </a:spcBef>
              <a:spcAft>
                <a:spcPts val="0"/>
              </a:spcAft>
              <a:buNone/>
            </a:pPr>
            <a:r>
              <a:rPr lang="en-US" sz="700"/>
              <a:t>Between 2015-2017:</a:t>
            </a:r>
            <a:endParaRPr/>
          </a:p>
          <a:p>
            <a:pPr marL="0" marR="0" lvl="0" indent="0" algn="l" rtl="0">
              <a:lnSpc>
                <a:spcPct val="80000"/>
              </a:lnSpc>
              <a:spcBef>
                <a:spcPts val="360"/>
              </a:spcBef>
              <a:spcAft>
                <a:spcPts val="0"/>
              </a:spcAft>
              <a:buClr>
                <a:schemeClr val="dk1"/>
              </a:buClr>
              <a:buSzPts val="1200"/>
              <a:buFont typeface="EB Garamond"/>
              <a:buNone/>
            </a:pPr>
            <a:r>
              <a:rPr lang="en-US" sz="1200" b="0" i="0">
                <a:solidFill>
                  <a:schemeClr val="dk1"/>
                </a:solidFill>
                <a:latin typeface="EB Garamond"/>
                <a:ea typeface="EB Garamond"/>
                <a:cs typeface="EB Garamond"/>
                <a:sym typeface="EB Garamond"/>
              </a:rPr>
              <a:t>42% of never-married female teenagers aged 15–19 and 38% of never-married male teenagers had had sexual intercourse. This is a decline of 17% for male teenagers between 2002 and 2015–2017.</a:t>
            </a:r>
            <a:endParaRPr/>
          </a:p>
          <a:p>
            <a:pPr marL="0" lvl="0" indent="0" algn="l" rtl="0">
              <a:lnSpc>
                <a:spcPct val="80000"/>
              </a:lnSpc>
              <a:spcBef>
                <a:spcPts val="0"/>
              </a:spcBef>
              <a:spcAft>
                <a:spcPts val="0"/>
              </a:spcAft>
              <a:buNone/>
            </a:pPr>
            <a:endParaRPr sz="700"/>
          </a:p>
        </p:txBody>
      </p:sp>
      <p:sp>
        <p:nvSpPr>
          <p:cNvPr id="236" name="Google Shape;2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US" sz="800">
                <a:latin typeface="Arial"/>
                <a:ea typeface="Arial"/>
                <a:cs typeface="Arial"/>
                <a:sym typeface="Arial"/>
              </a:rPr>
              <a:t> Source:  </a:t>
            </a:r>
            <a:r>
              <a:rPr lang="en-US" sz="800" b="0" i="0">
                <a:solidFill>
                  <a:schemeClr val="dk1"/>
                </a:solidFill>
                <a:latin typeface="EB Garamond"/>
                <a:ea typeface="EB Garamond"/>
                <a:cs typeface="EB Garamond"/>
                <a:sym typeface="EB Garamond"/>
              </a:rPr>
              <a:t>Szucs LE, Lowry R, Fasula AM, et al. Condom and Contraceptive Use Among Sexually Active High School Students — Youth Risk Behavior Survey, United States, 2019. MMWR Suppl 2020;69(Suppl-1):11–18. DOI: </a:t>
            </a:r>
            <a:r>
              <a:rPr lang="en-US" sz="800" b="0" i="0" u="sng" strike="noStrike">
                <a:solidFill>
                  <a:schemeClr val="dk1"/>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http://dx.doi.org/10.15585/mmwr.su6901a2external icon</a:t>
            </a:r>
            <a:br>
              <a:rPr lang="en-US" sz="800"/>
            </a:br>
            <a:endParaRPr sz="800">
              <a:latin typeface="Arial"/>
              <a:ea typeface="Arial"/>
              <a:cs typeface="Arial"/>
              <a:sym typeface="Arial"/>
            </a:endParaRPr>
          </a:p>
          <a:p>
            <a:pPr marL="0" lvl="0" indent="0" algn="l" rtl="0">
              <a:spcBef>
                <a:spcPts val="0"/>
              </a:spcBef>
              <a:spcAft>
                <a:spcPts val="0"/>
              </a:spcAft>
              <a:buNone/>
            </a:pPr>
            <a:r>
              <a:rPr lang="en-US" sz="800">
                <a:latin typeface="Arial"/>
                <a:ea typeface="Arial"/>
                <a:cs typeface="Arial"/>
                <a:sym typeface="Arial"/>
              </a:rPr>
              <a:t>Data for this slide are from the 2019 National Youth Risk Behavior Survey. This slide shows the percentage of high school students who used a condom and a more effective form of birth control (during last sexual intercourse among students who were currently sexually active). </a:t>
            </a:r>
            <a:endParaRPr/>
          </a:p>
          <a:p>
            <a:pPr marL="0" lvl="0" indent="0" algn="l" rtl="0">
              <a:spcBef>
                <a:spcPts val="0"/>
              </a:spcBef>
              <a:spcAft>
                <a:spcPts val="0"/>
              </a:spcAft>
              <a:buNone/>
            </a:pPr>
            <a:endParaRPr sz="800">
              <a:latin typeface="Arial"/>
              <a:ea typeface="Arial"/>
              <a:cs typeface="Arial"/>
              <a:sym typeface="Arial"/>
            </a:endParaRPr>
          </a:p>
          <a:p>
            <a:pPr marL="0" lvl="0" indent="0" algn="l" rtl="0">
              <a:spcBef>
                <a:spcPts val="0"/>
              </a:spcBef>
              <a:spcAft>
                <a:spcPts val="0"/>
              </a:spcAft>
              <a:buNone/>
            </a:pPr>
            <a:r>
              <a:rPr lang="en-US" sz="800">
                <a:latin typeface="Arial"/>
                <a:ea typeface="Arial"/>
                <a:cs typeface="Arial"/>
                <a:sym typeface="Arial"/>
              </a:rPr>
              <a:t>In this survey, </a:t>
            </a:r>
            <a:r>
              <a:rPr lang="en-US" sz="800" b="0" i="0">
                <a:solidFill>
                  <a:schemeClr val="dk1"/>
                </a:solidFill>
                <a:latin typeface="EB Garamond"/>
                <a:ea typeface="EB Garamond"/>
                <a:cs typeface="EB Garamond"/>
                <a:sym typeface="EB Garamond"/>
              </a:rPr>
              <a:t>27.4% of students reported being sexually active, defined as having had sexual intercourse with one or more persons within the past 3 months.</a:t>
            </a:r>
            <a:endParaRPr sz="800"/>
          </a:p>
          <a:p>
            <a:pPr marL="0" lvl="0" indent="0" algn="l" rtl="0">
              <a:spcBef>
                <a:spcPts val="0"/>
              </a:spcBef>
              <a:spcAft>
                <a:spcPts val="0"/>
              </a:spcAft>
              <a:buNone/>
            </a:pPr>
            <a:endParaRPr sz="800">
              <a:latin typeface="Arial"/>
              <a:ea typeface="Arial"/>
              <a:cs typeface="Arial"/>
              <a:sym typeface="Arial"/>
            </a:endParaRPr>
          </a:p>
          <a:p>
            <a:pPr marL="0" lvl="0" indent="0" algn="l" rtl="0">
              <a:spcBef>
                <a:spcPts val="0"/>
              </a:spcBef>
              <a:spcAft>
                <a:spcPts val="0"/>
              </a:spcAft>
              <a:buNone/>
            </a:pPr>
            <a:r>
              <a:rPr lang="en-US" sz="800">
                <a:latin typeface="Arial"/>
                <a:ea typeface="Arial"/>
                <a:cs typeface="Arial"/>
                <a:sym typeface="Arial"/>
              </a:rPr>
              <a:t>The percentage for all students who used a condom at last sex is 54.3. </a:t>
            </a:r>
            <a:endParaRPr sz="800">
              <a:latin typeface="Arial"/>
              <a:ea typeface="Arial"/>
              <a:cs typeface="Arial"/>
              <a:sym typeface="Arial"/>
            </a:endParaRPr>
          </a:p>
          <a:p>
            <a:pPr marL="0" lvl="0" indent="0" algn="l" rtl="0">
              <a:lnSpc>
                <a:spcPct val="80000"/>
              </a:lnSpc>
              <a:spcBef>
                <a:spcPts val="0"/>
              </a:spcBef>
              <a:spcAft>
                <a:spcPts val="0"/>
              </a:spcAft>
              <a:buNone/>
            </a:pPr>
            <a:endParaRPr sz="700"/>
          </a:p>
        </p:txBody>
      </p:sp>
      <p:sp>
        <p:nvSpPr>
          <p:cNvPr id="245" name="Google Shape;2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700"/>
          </a:p>
        </p:txBody>
      </p:sp>
      <p:sp>
        <p:nvSpPr>
          <p:cNvPr id="254" name="Google Shape;2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learn more about taking a sexual health history from adolescent and young adult patients, see the module on Taking a Sexual History: Essential Questions</a:t>
            </a:r>
            <a:endParaRPr/>
          </a:p>
          <a:p>
            <a:pPr marL="0" lvl="0" indent="0" algn="l" rtl="0">
              <a:spcBef>
                <a:spcPts val="0"/>
              </a:spcBef>
              <a:spcAft>
                <a:spcPts val="0"/>
              </a:spcAft>
              <a:buNone/>
            </a:pPr>
            <a:endParaRPr b="1"/>
          </a:p>
          <a:p>
            <a:pPr marL="0" lvl="0" indent="0" algn="l" rtl="0">
              <a:spcBef>
                <a:spcPts val="0"/>
              </a:spcBef>
              <a:spcAft>
                <a:spcPts val="0"/>
              </a:spcAft>
              <a:buNone/>
            </a:pPr>
            <a:r>
              <a:rPr lang="en-US" sz="1200" b="1" i="0">
                <a:solidFill>
                  <a:schemeClr val="dk1"/>
                </a:solidFill>
                <a:latin typeface="EB Garamond"/>
                <a:ea typeface="EB Garamond"/>
                <a:cs typeface="EB Garamond"/>
                <a:sym typeface="EB Garamond"/>
              </a:rPr>
              <a:t>Consent &amp; Confidentiality: </a:t>
            </a:r>
            <a:r>
              <a:rPr lang="en-US" sz="1200" b="0" i="0">
                <a:solidFill>
                  <a:schemeClr val="dk1"/>
                </a:solidFill>
                <a:latin typeface="EB Garamond"/>
                <a:ea typeface="EB Garamond"/>
                <a:cs typeface="EB Garamond"/>
                <a:sym typeface="EB Garamond"/>
              </a:rPr>
              <a:t>Most states have specific laws regarding minor consent to contraception</a:t>
            </a:r>
            <a:endParaRPr/>
          </a:p>
          <a:p>
            <a:pPr marL="0" lvl="0" indent="0" algn="l" rtl="0">
              <a:spcBef>
                <a:spcPts val="0"/>
              </a:spcBef>
              <a:spcAft>
                <a:spcPts val="0"/>
              </a:spcAft>
              <a:buNone/>
            </a:pPr>
            <a:r>
              <a:rPr lang="en-US" sz="1200" b="0" i="0">
                <a:solidFill>
                  <a:schemeClr val="dk1"/>
                </a:solidFill>
                <a:latin typeface="EB Garamond"/>
                <a:ea typeface="EB Garamond"/>
                <a:cs typeface="EB Garamond"/>
                <a:sym typeface="EB Garamond"/>
              </a:rPr>
              <a:t>For an updated summary by state, see: https://www.guttmacher.org/state-policy/explore/minors-access-contraceptive-services</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EB Garamond"/>
                <a:ea typeface="EB Garamond"/>
                <a:cs typeface="EB Garamond"/>
                <a:sym typeface="EB Garamond"/>
              </a:rPr>
              <a:t>Careful attention to minor consent and confidentiality are important, because confidentiality is a major concern of adolescents and a reason for foregoing contraceptive care</a:t>
            </a:r>
            <a:endParaRPr/>
          </a:p>
          <a:p>
            <a:pPr marL="0" lvl="0" indent="0" algn="l" rtl="0">
              <a:spcBef>
                <a:spcPts val="0"/>
              </a:spcBef>
              <a:spcAft>
                <a:spcPts val="0"/>
              </a:spcAft>
              <a:buNone/>
            </a:pPr>
            <a:endParaRPr sz="1200" b="0" i="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sz="1200" b="0" i="0">
                <a:solidFill>
                  <a:schemeClr val="dk1"/>
                </a:solidFill>
                <a:latin typeface="EB Garamond"/>
                <a:ea typeface="EB Garamond"/>
                <a:cs typeface="EB Garamond"/>
                <a:sym typeface="EB Garamond"/>
              </a:rPr>
              <a:t>Source: Ford CA, Millstein SG, Halpern-Felsher BL, Irwin CE Jr. Influence of physician confidentiality assurances on adolescents’ willingness to disclose information and seek future health care. A randomized controlled trial. JAMA. 1997;</a:t>
            </a:r>
            <a:r>
              <a:rPr lang="en-US" sz="1200" b="1" i="0">
                <a:solidFill>
                  <a:schemeClr val="dk1"/>
                </a:solidFill>
                <a:latin typeface="EB Garamond"/>
                <a:ea typeface="EB Garamond"/>
                <a:cs typeface="EB Garamond"/>
                <a:sym typeface="EB Garamond"/>
              </a:rPr>
              <a:t>278</a:t>
            </a:r>
            <a:r>
              <a:rPr lang="en-US" sz="1200" b="0" i="0">
                <a:solidFill>
                  <a:schemeClr val="dk1"/>
                </a:solidFill>
                <a:latin typeface="EB Garamond"/>
                <a:ea typeface="EB Garamond"/>
                <a:cs typeface="EB Garamond"/>
                <a:sym typeface="EB Garamond"/>
              </a:rPr>
              <a:t>(12):1029–1034pmid:9307357</a:t>
            </a:r>
            <a:endParaRPr/>
          </a:p>
          <a:p>
            <a:pPr marL="0" lvl="0" indent="0" algn="l" rtl="0">
              <a:spcBef>
                <a:spcPts val="0"/>
              </a:spcBef>
              <a:spcAft>
                <a:spcPts val="0"/>
              </a:spcAft>
              <a:buNone/>
            </a:pPr>
            <a:endParaRPr/>
          </a:p>
        </p:txBody>
      </p:sp>
      <p:sp>
        <p:nvSpPr>
          <p:cNvPr id="268" name="Google Shape;26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EB Garamond"/>
                <a:ea typeface="EB Garamond"/>
                <a:cs typeface="EB Garamond"/>
                <a:sym typeface="EB Garamond"/>
              </a:rPr>
              <a:t>Contraceptive experiences and preferences, pregnancy intention and reproductive life plan, sexual health assessment, and medical history are key elements of the patient history.</a:t>
            </a:r>
            <a:endParaRPr sz="1200">
              <a:solidFill>
                <a:schemeClr val="dk1"/>
              </a:solidFill>
              <a:latin typeface="EB Garamond"/>
              <a:ea typeface="EB Garamond"/>
              <a:cs typeface="EB Garamond"/>
              <a:sym typeface="EB Garamond"/>
            </a:endParaRPr>
          </a:p>
          <a:p>
            <a:pPr marL="0" lvl="0" indent="0" algn="l" rtl="0">
              <a:spcBef>
                <a:spcPts val="0"/>
              </a:spcBef>
              <a:spcAft>
                <a:spcPts val="0"/>
              </a:spcAft>
              <a:buNone/>
            </a:pPr>
            <a:endParaRPr sz="120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Important to keep the conversation patient-centered and to respect the rights and preferences of adolescents</a:t>
            </a:r>
            <a:endParaRPr/>
          </a:p>
          <a:p>
            <a:pPr marL="0" lvl="0" indent="0" algn="l" rtl="0">
              <a:spcBef>
                <a:spcPts val="0"/>
              </a:spcBef>
              <a:spcAft>
                <a:spcPts val="0"/>
              </a:spcAft>
              <a:buNone/>
            </a:pPr>
            <a:endParaRPr sz="120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ACOG clinical guidelines: “Adolescents’ right of refusal for initiating or discontinuing a method should be addressed by obstetrician–gynecologists. At no time should an adolescent patient be forced to use a method chosen by someone other than herself, including a parent, guardian, partner, or health care provider.”</a:t>
            </a:r>
            <a:endParaRPr/>
          </a:p>
          <a:p>
            <a:pPr marL="0" lvl="0" indent="0" algn="l" rtl="0">
              <a:spcBef>
                <a:spcPts val="0"/>
              </a:spcBef>
              <a:spcAft>
                <a:spcPts val="0"/>
              </a:spcAft>
              <a:buNone/>
            </a:pPr>
            <a:endParaRPr sz="120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Source: ACOG Clinical Guidelines: Counseling Adolescents about contraception. August 2017. https://www.acog.org/clinical/clinical-guidance/committee-opinion/articles/2017/08/counseling-adolescents-about-contraception</a:t>
            </a:r>
            <a:r>
              <a:rPr lang="en-US"/>
              <a:t> </a:t>
            </a:r>
            <a:endParaRPr/>
          </a:p>
          <a:p>
            <a:pPr marL="0" lvl="0" indent="0" algn="l" rtl="0">
              <a:spcBef>
                <a:spcPts val="0"/>
              </a:spcBef>
              <a:spcAft>
                <a:spcPts val="0"/>
              </a:spcAft>
              <a:buNone/>
            </a:pPr>
            <a:endParaRPr/>
          </a:p>
        </p:txBody>
      </p:sp>
      <p:sp>
        <p:nvSpPr>
          <p:cNvPr id="275" name="Google Shape;2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700"/>
          </a:p>
        </p:txBody>
      </p:sp>
      <p:sp>
        <p:nvSpPr>
          <p:cNvPr id="282" name="Google Shape;2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700"/>
          </a:p>
        </p:txBody>
      </p:sp>
      <p:sp>
        <p:nvSpPr>
          <p:cNvPr id="290" name="Google Shape;2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“Although the perfect use failure rate of condoms is 2%, the typical use failure rate is 18% for all users and can be higher among adolescents. The high typical use failure rate, coupled with the condom’s high STI protection, has led to the recommendation for dual contraception: condoms plus a highly effective hormonal or other long-acting method.”</a:t>
            </a:r>
            <a:endParaRPr/>
          </a:p>
          <a:p>
            <a:pPr marL="0" lvl="0" indent="0" algn="l" rtl="0">
              <a:spcBef>
                <a:spcPts val="0"/>
              </a:spcBef>
              <a:spcAft>
                <a:spcPts val="0"/>
              </a:spcAft>
              <a:buNone/>
            </a:pPr>
            <a:r>
              <a:rPr lang="en-US" sz="800"/>
              <a:t>AAP Policy Statement: Contraception for Adolescents, 2014. https://pediatrics.aappublications.org/content/pediatrics/early/2014/09/24/peds.2014-2299.full.pdf</a:t>
            </a:r>
            <a:endParaRPr/>
          </a:p>
          <a:p>
            <a:pPr marL="0" lvl="0" indent="0" algn="l" rtl="0">
              <a:lnSpc>
                <a:spcPct val="80000"/>
              </a:lnSpc>
              <a:spcBef>
                <a:spcPts val="0"/>
              </a:spcBef>
              <a:spcAft>
                <a:spcPts val="0"/>
              </a:spcAft>
              <a:buNone/>
            </a:pPr>
            <a:endParaRPr sz="700"/>
          </a:p>
        </p:txBody>
      </p:sp>
      <p:sp>
        <p:nvSpPr>
          <p:cNvPr id="298" name="Google Shape;29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“Although the perfect use failure rate of condoms is 2%, the typical use failure rate is 18% for all users and can be higher among adolescents. The high typical use failure rate, coupled with the condom’s high STI protection, has led to the recommendation for dual contraception: condoms plus a highly effective hormonal or other long-acting method.”</a:t>
            </a:r>
            <a:endParaRPr/>
          </a:p>
          <a:p>
            <a:pPr marL="0" lvl="0" indent="0" algn="l" rtl="0">
              <a:spcBef>
                <a:spcPts val="0"/>
              </a:spcBef>
              <a:spcAft>
                <a:spcPts val="0"/>
              </a:spcAft>
              <a:buNone/>
            </a:pPr>
            <a:r>
              <a:rPr lang="en-US" sz="800"/>
              <a:t>AAP Policy Statement: Contraception for Adolescents, 2014. https://pediatrics.aappublications.org/content/pediatrics/early/2014/09/24/peds.2014-2299.full.pdf</a:t>
            </a:r>
            <a:endParaRPr/>
          </a:p>
          <a:p>
            <a:pPr marL="0" lvl="0" indent="0" algn="l" rtl="0">
              <a:lnSpc>
                <a:spcPct val="80000"/>
              </a:lnSpc>
              <a:spcBef>
                <a:spcPts val="0"/>
              </a:spcBef>
              <a:spcAft>
                <a:spcPts val="0"/>
              </a:spcAft>
              <a:buNone/>
            </a:pPr>
            <a:endParaRPr sz="700"/>
          </a:p>
        </p:txBody>
      </p:sp>
      <p:sp>
        <p:nvSpPr>
          <p:cNvPr id="306" name="Google Shape;3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586e5c7a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586e5c7a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Advocates for Youth partners with youth leaders, adult allies, and youth-serving organizations to advocate for policies and champion programs that recognize young people’s rights to: honest sexual health information; accessible, confidential and affordable sexual health services; and the resources and opportunities necessary to create sexual health equity for </a:t>
            </a:r>
            <a:r>
              <a:rPr lang="en-US" i="1"/>
              <a:t>all</a:t>
            </a:r>
            <a:r>
              <a:rPr lang="en-US"/>
              <a:t> youth.</a:t>
            </a:r>
            <a:endParaRPr/>
          </a:p>
          <a:p>
            <a:pPr marL="0" lvl="0" indent="0" algn="l" rtl="0">
              <a:lnSpc>
                <a:spcPct val="115000"/>
              </a:lnSpc>
              <a:spcBef>
                <a:spcPts val="0"/>
              </a:spcBef>
              <a:spcAft>
                <a:spcPts val="0"/>
              </a:spcAft>
              <a:buNone/>
            </a:pPr>
            <a:r>
              <a:rPr lang="en-US"/>
              <a:t>Our values are reflected in the 3Rs:</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Youth have the inalienable right to honest sexual health information.</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Youth deserve respect.</a:t>
            </a:r>
            <a:endParaRPr/>
          </a:p>
          <a:p>
            <a:pPr marL="0" lvl="0" indent="0" algn="l" rtl="0">
              <a:lnSpc>
                <a:spcPct val="115000"/>
              </a:lnSpc>
              <a:spcBef>
                <a:spcPts val="0"/>
              </a:spcBef>
              <a:spcAft>
                <a:spcPts val="0"/>
              </a:spcAft>
              <a:buNone/>
            </a:pPr>
            <a:r>
              <a:rPr lang="en-US">
                <a:latin typeface="Arial"/>
                <a:ea typeface="Arial"/>
                <a:cs typeface="Arial"/>
                <a:sym typeface="Arial"/>
              </a:rPr>
              <a:t>•</a:t>
            </a:r>
            <a:r>
              <a:rPr lang="en-US"/>
              <a:t>Society has the responsibility to provide young people with tools need to safeguard their sexual health and lead the lives they desire.</a:t>
            </a:r>
            <a:endParaRPr/>
          </a:p>
          <a:p>
            <a:pPr marL="0" lvl="0" indent="0" algn="l" rtl="0">
              <a:spcBef>
                <a:spcPts val="0"/>
              </a:spcBef>
              <a:spcAft>
                <a:spcPts val="0"/>
              </a:spcAft>
              <a:buNone/>
            </a:pPr>
            <a:endParaRPr/>
          </a:p>
        </p:txBody>
      </p:sp>
      <p:sp>
        <p:nvSpPr>
          <p:cNvPr id="180" name="Google Shape;180;gb586e5c7a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ACOG guidelines (updated 2019) https://www.acog.org/clinical/clinical-guidance/practice-bulletin/articles/2015/09/emergency-contraception</a:t>
            </a:r>
            <a:endParaRPr/>
          </a:p>
          <a:p>
            <a:pPr marL="0" lvl="0" indent="0" algn="l" rtl="0">
              <a:spcBef>
                <a:spcPts val="0"/>
              </a:spcBef>
              <a:spcAft>
                <a:spcPts val="0"/>
              </a:spcAft>
              <a:buNone/>
            </a:pPr>
            <a:endParaRPr sz="800"/>
          </a:p>
          <a:p>
            <a:pPr marL="0" lvl="0" indent="0" algn="l" rtl="0">
              <a:spcBef>
                <a:spcPts val="0"/>
              </a:spcBef>
              <a:spcAft>
                <a:spcPts val="0"/>
              </a:spcAft>
              <a:buNone/>
            </a:pPr>
            <a:r>
              <a:rPr lang="en-US" sz="800" b="1" i="1">
                <a:solidFill>
                  <a:schemeClr val="dk1"/>
                </a:solidFill>
                <a:latin typeface="EB Garamond"/>
                <a:ea typeface="EB Garamond"/>
                <a:cs typeface="EB Garamond"/>
                <a:sym typeface="EB Garamond"/>
              </a:rPr>
              <a:t>The following conclusions are based on good and consistent scientific evidence (Level A):</a:t>
            </a:r>
            <a:endParaRPr sz="800" b="0" i="0">
              <a:solidFill>
                <a:schemeClr val="dk1"/>
              </a:solidFill>
              <a:latin typeface="EB Garamond"/>
              <a:ea typeface="EB Garamond"/>
              <a:cs typeface="EB Garamond"/>
              <a:sym typeface="EB Garamond"/>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Ulipristal acetate is more effective than the levonorgestrel-only regimen and maintains its efficacy for up to 5 days.</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The levonorgestrel-only regimen for emergency contraception is more effective than the combined hormonal regimen and is associated with less nausea and vomiting.</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Insertion of a copper IUD is the most effective method of emergency contraception.</a:t>
            </a:r>
            <a:endParaRPr/>
          </a:p>
          <a:p>
            <a:pPr marL="0" lvl="0" indent="0" algn="l" rtl="0">
              <a:spcBef>
                <a:spcPts val="0"/>
              </a:spcBef>
              <a:spcAft>
                <a:spcPts val="0"/>
              </a:spcAft>
              <a:buNone/>
            </a:pPr>
            <a:r>
              <a:rPr lang="en-US" sz="800" b="1" i="1">
                <a:solidFill>
                  <a:schemeClr val="dk1"/>
                </a:solidFill>
                <a:latin typeface="EB Garamond"/>
                <a:ea typeface="EB Garamond"/>
                <a:cs typeface="EB Garamond"/>
                <a:sym typeface="EB Garamond"/>
              </a:rPr>
              <a:t>The following recommendations are based on limited or inconsistent scientific evidence (Level B):</a:t>
            </a:r>
            <a:endParaRPr sz="800" b="0" i="0">
              <a:solidFill>
                <a:schemeClr val="dk1"/>
              </a:solidFill>
              <a:latin typeface="EB Garamond"/>
              <a:ea typeface="EB Garamond"/>
              <a:cs typeface="EB Garamond"/>
              <a:sym typeface="EB Garamond"/>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No clinical examination or pregnancy testing is necessary before provision or prescription of emergency contraception.</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Treatment with emergency contraception should be initiated as soon as possible after unprotected or inadequately protected sexual intercourse to maximize efficacy.</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Emergency contraceptive pills or the copper IUD should be made available to patients who request it up to 5 days after unprotected or inadequately protected sexual intercourse.</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Body weight influences the effectiveness of oral emergency contraception. The efficacy of the copper IUD is not affected by body weight. Therefore, consideration should be given to use of a copper IUD as an alternative to oral emergency contraception in obese women. However, oral emergency contraception should not be withheld from women who are overweight or obese.</a:t>
            </a:r>
            <a:endParaRPr/>
          </a:p>
          <a:p>
            <a:pPr marL="0" lvl="0" indent="0" algn="l" rtl="0">
              <a:spcBef>
                <a:spcPts val="0"/>
              </a:spcBef>
              <a:spcAft>
                <a:spcPts val="0"/>
              </a:spcAft>
              <a:buNone/>
            </a:pPr>
            <a:r>
              <a:rPr lang="en-US" sz="800" b="1" i="1">
                <a:solidFill>
                  <a:schemeClr val="dk1"/>
                </a:solidFill>
                <a:latin typeface="EB Garamond"/>
                <a:ea typeface="EB Garamond"/>
                <a:cs typeface="EB Garamond"/>
                <a:sym typeface="EB Garamond"/>
              </a:rPr>
              <a:t>The following recommendations are based primarily on consensus and expert opinion (Level C):</a:t>
            </a:r>
            <a:endParaRPr sz="800" b="0" i="0">
              <a:solidFill>
                <a:schemeClr val="dk1"/>
              </a:solidFill>
              <a:latin typeface="EB Garamond"/>
              <a:ea typeface="EB Garamond"/>
              <a:cs typeface="EB Garamond"/>
              <a:sym typeface="EB Garamond"/>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Any emergency contraceptive regimen may be made available to women with contraindications to the use of conventional oral contraceptive preparations.</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To maximize effectiveness, women should be educated about the availability of emergency contraception in advance of need.</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Information regarding effective long-term contraceptive methods should be made available whenever a woman requests emergency contraception.</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Oral emergency contraception may be used more than once, even within the same menstrual cycle.</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Clinical evaluation is indicated for women who have used emergency contraception if menses are delayed by a week or more after the expected time or if lower abdominal pain or persistent irregular bleeding develops.</a:t>
            </a:r>
            <a:endParaRPr/>
          </a:p>
          <a:p>
            <a:pPr marL="171450" lvl="0" indent="-171450" algn="l" rtl="0">
              <a:spcBef>
                <a:spcPts val="0"/>
              </a:spcBef>
              <a:spcAft>
                <a:spcPts val="0"/>
              </a:spcAft>
              <a:buClr>
                <a:schemeClr val="dk1"/>
              </a:buClr>
              <a:buSzPts val="800"/>
              <a:buFont typeface="Arial"/>
              <a:buChar char="•"/>
            </a:pPr>
            <a:r>
              <a:rPr lang="en-US" sz="800" b="0" i="0">
                <a:solidFill>
                  <a:schemeClr val="dk1"/>
                </a:solidFill>
                <a:latin typeface="EB Garamond"/>
                <a:ea typeface="EB Garamond"/>
                <a:cs typeface="EB Garamond"/>
                <a:sym typeface="EB Garamond"/>
              </a:rPr>
              <a:t>The copper IUD is appropriate for use as emergency contraception in women who meet standard criteria for an IUD and who desire long-acting contraception.</a:t>
            </a:r>
            <a:endParaRPr/>
          </a:p>
          <a:p>
            <a:pPr marL="0" lvl="0" indent="0" algn="l" rtl="0">
              <a:lnSpc>
                <a:spcPct val="80000"/>
              </a:lnSpc>
              <a:spcBef>
                <a:spcPts val="0"/>
              </a:spcBef>
              <a:spcAft>
                <a:spcPts val="0"/>
              </a:spcAft>
              <a:buNone/>
            </a:pPr>
            <a:endParaRPr sz="700"/>
          </a:p>
        </p:txBody>
      </p:sp>
      <p:sp>
        <p:nvSpPr>
          <p:cNvPr id="314" name="Google Shape;3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800"/>
              <a:buFont typeface="Calibri"/>
              <a:buNone/>
            </a:pPr>
            <a:r>
              <a:rPr lang="en-US" sz="800">
                <a:latin typeface="Calibri"/>
                <a:ea typeface="Calibri"/>
                <a:cs typeface="Calibri"/>
                <a:sym typeface="Calibri"/>
              </a:rPr>
              <a:t>Pap screen and pelvic exam are NOT required before starting contraception.</a:t>
            </a:r>
            <a:endParaRPr/>
          </a:p>
          <a:p>
            <a:pPr marL="0" marR="0" lvl="0" indent="0" algn="l" rtl="0">
              <a:lnSpc>
                <a:spcPct val="80000"/>
              </a:lnSpc>
              <a:spcBef>
                <a:spcPts val="0"/>
              </a:spcBef>
              <a:spcAft>
                <a:spcPts val="0"/>
              </a:spcAft>
              <a:buClr>
                <a:schemeClr val="dk1"/>
              </a:buClr>
              <a:buSzPts val="800"/>
              <a:buFont typeface="Calibri"/>
              <a:buNone/>
            </a:pPr>
            <a:endParaRPr sz="800">
              <a:latin typeface="Calibri"/>
              <a:ea typeface="Calibri"/>
              <a:cs typeface="Calibri"/>
              <a:sym typeface="Calibri"/>
            </a:endParaRPr>
          </a:p>
          <a:p>
            <a:pPr marL="0" marR="0" lvl="0" indent="0" algn="l" rtl="0">
              <a:lnSpc>
                <a:spcPct val="80000"/>
              </a:lnSpc>
              <a:spcBef>
                <a:spcPts val="0"/>
              </a:spcBef>
              <a:spcAft>
                <a:spcPts val="0"/>
              </a:spcAft>
              <a:buClr>
                <a:schemeClr val="dk1"/>
              </a:buClr>
              <a:buSzPts val="800"/>
              <a:buFont typeface="Calibri"/>
              <a:buNone/>
            </a:pPr>
            <a:r>
              <a:rPr lang="en-US" sz="800">
                <a:latin typeface="Calibri"/>
                <a:ea typeface="Calibri"/>
                <a:cs typeface="Calibri"/>
                <a:sym typeface="Calibri"/>
              </a:rPr>
              <a:t>https://www.cdc.gov/reproductivehealth/contraception/mmwr/spr/appendixc.html</a:t>
            </a:r>
            <a:endParaRPr sz="800">
              <a:latin typeface="Calibri"/>
              <a:ea typeface="Calibri"/>
              <a:cs typeface="Calibri"/>
              <a:sym typeface="Calibri"/>
            </a:endParaRPr>
          </a:p>
          <a:p>
            <a:pPr marL="0" lvl="0" indent="0" algn="l" rtl="0">
              <a:lnSpc>
                <a:spcPct val="80000"/>
              </a:lnSpc>
              <a:spcBef>
                <a:spcPts val="0"/>
              </a:spcBef>
              <a:spcAft>
                <a:spcPts val="0"/>
              </a:spcAft>
              <a:buNone/>
            </a:pPr>
            <a:endParaRPr sz="700"/>
          </a:p>
        </p:txBody>
      </p:sp>
      <p:sp>
        <p:nvSpPr>
          <p:cNvPr id="321" name="Google Shape;32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Chart available from www.bedsider.org.</a:t>
            </a:r>
            <a:endParaRPr/>
          </a:p>
          <a:p>
            <a:pPr marL="0" lvl="0" indent="0" algn="l" rtl="0">
              <a:spcBef>
                <a:spcPts val="0"/>
              </a:spcBef>
              <a:spcAft>
                <a:spcPts val="0"/>
              </a:spcAft>
              <a:buNone/>
            </a:pPr>
            <a:endParaRPr/>
          </a:p>
        </p:txBody>
      </p:sp>
      <p:sp>
        <p:nvSpPr>
          <p:cNvPr id="329" name="Google Shape;32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none"/>
              <a:t>Source: </a:t>
            </a:r>
            <a:r>
              <a:rPr lang="en-US" sz="1200" i="1">
                <a:latin typeface="EB Garamond"/>
                <a:ea typeface="EB Garamond"/>
                <a:cs typeface="EB Garamond"/>
                <a:sym typeface="EB Garamond"/>
              </a:rPr>
              <a:t>Secura GM. The Contraceptive Choice Project. Am J Obstet Gyn. 2011.</a:t>
            </a:r>
            <a:endParaRPr/>
          </a:p>
          <a:p>
            <a:pPr marL="0" lvl="0" indent="0" algn="l" rtl="0">
              <a:spcBef>
                <a:spcPts val="240"/>
              </a:spcBef>
              <a:spcAft>
                <a:spcPts val="0"/>
              </a:spcAft>
              <a:buNone/>
            </a:pPr>
            <a:endParaRPr u="none"/>
          </a:p>
          <a:p>
            <a:pPr marL="0" lvl="0" indent="0" algn="l" rtl="0">
              <a:spcBef>
                <a:spcPts val="240"/>
              </a:spcBef>
              <a:spcAft>
                <a:spcPts val="0"/>
              </a:spcAft>
              <a:buNone/>
            </a:pPr>
            <a:r>
              <a:rPr lang="en-US" u="none"/>
              <a:t>9,256 women from St Louis—over 4  years</a:t>
            </a:r>
            <a:endParaRPr/>
          </a:p>
          <a:p>
            <a:pPr marL="0" lvl="0" indent="0" algn="l" rtl="0">
              <a:spcBef>
                <a:spcPts val="240"/>
              </a:spcBef>
              <a:spcAft>
                <a:spcPts val="0"/>
              </a:spcAft>
              <a:buNone/>
            </a:pPr>
            <a:r>
              <a:rPr lang="en-US" u="none"/>
              <a:t>Short acting methods (pill, patch, ring, depo shot)</a:t>
            </a:r>
            <a:endParaRPr/>
          </a:p>
          <a:p>
            <a:pPr marL="0" lvl="0" indent="0" algn="l" rtl="0">
              <a:spcBef>
                <a:spcPts val="240"/>
              </a:spcBef>
              <a:spcAft>
                <a:spcPts val="0"/>
              </a:spcAft>
              <a:buNone/>
            </a:pPr>
            <a:r>
              <a:rPr lang="en-US" u="none"/>
              <a:t>Continuation rates were at 1 year (88% Mirena</a:t>
            </a:r>
            <a:r>
              <a:rPr lang="en-US" u="none" baseline="30000"/>
              <a:t>®</a:t>
            </a:r>
            <a:r>
              <a:rPr lang="en-US" u="none"/>
              <a:t>/84% Paragard</a:t>
            </a:r>
            <a:r>
              <a:rPr lang="en-US" u="none" baseline="30000"/>
              <a:t>®</a:t>
            </a:r>
            <a:r>
              <a:rPr lang="en-US" u="none"/>
              <a:t>/83% Implanon</a:t>
            </a:r>
            <a:r>
              <a:rPr lang="en-US" u="none" baseline="30000"/>
              <a:t>®</a:t>
            </a:r>
            <a:r>
              <a:rPr lang="en-US" u="none"/>
              <a:t>)</a:t>
            </a:r>
            <a:endParaRPr/>
          </a:p>
          <a:p>
            <a:pPr marL="0" lvl="0" indent="0" algn="l" rtl="0">
              <a:spcBef>
                <a:spcPts val="0"/>
              </a:spcBef>
              <a:spcAft>
                <a:spcPts val="0"/>
              </a:spcAft>
              <a:buNone/>
            </a:pPr>
            <a:endParaRPr/>
          </a:p>
        </p:txBody>
      </p:sp>
      <p:sp>
        <p:nvSpPr>
          <p:cNvPr id="343" name="Google Shape;3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Source: Witwer E, Jones RK &amp; Lindberg LD. Sexual Behavior and Contraceptive and Condom Use Among U.S. High School Students, 2013‒2017. Guttmacher Institute, September 2018. https://www.guttmacher.org/report/sexual-behavior-contraceptive-condom-use-us-high-school-students-2013-2017</a:t>
            </a:r>
            <a:endParaRPr/>
          </a:p>
          <a:p>
            <a:pPr marL="0" lvl="0" indent="0" algn="l" rtl="0">
              <a:spcBef>
                <a:spcPts val="0"/>
              </a:spcBef>
              <a:spcAft>
                <a:spcPts val="0"/>
              </a:spcAft>
              <a:buNone/>
            </a:pP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EB Garamond"/>
                <a:ea typeface="EB Garamond"/>
                <a:cs typeface="EB Garamond"/>
                <a:sym typeface="EB Garamond"/>
              </a:rPr>
              <a:t>While there was no shift in female students’ overall contraceptive use between 2013 and 2017, there was a significant increase in the use of IUDs and implants (from 2% to 5%).</a:t>
            </a:r>
            <a:endParaRPr/>
          </a:p>
          <a:p>
            <a:pPr marL="0" lvl="0" indent="0" algn="l" rtl="0">
              <a:spcBef>
                <a:spcPts val="0"/>
              </a:spcBef>
              <a:spcAft>
                <a:spcPts val="0"/>
              </a:spcAft>
              <a:buNone/>
            </a:pPr>
            <a:endParaRPr/>
          </a:p>
        </p:txBody>
      </p:sp>
      <p:sp>
        <p:nvSpPr>
          <p:cNvPr id="350" name="Google Shape;3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586" lvl="0" indent="-228586" algn="l" rtl="0">
              <a:lnSpc>
                <a:spcPct val="80000"/>
              </a:lnSpc>
              <a:spcBef>
                <a:spcPts val="0"/>
              </a:spcBef>
              <a:spcAft>
                <a:spcPts val="0"/>
              </a:spcAft>
              <a:buClr>
                <a:schemeClr val="dk1"/>
              </a:buClr>
              <a:buSzPts val="400"/>
              <a:buFont typeface="Calibri"/>
              <a:buChar char="•"/>
            </a:pPr>
            <a:r>
              <a:rPr lang="en-US" sz="400"/>
              <a:t>The first LNG IUS (Mirena) became available in U.S. in 2001. It is a long-acting, progestin-only intrauterine contraceptive method.</a:t>
            </a:r>
            <a:endParaRPr/>
          </a:p>
          <a:p>
            <a:pPr marL="228586" lvl="0" indent="-228586" algn="l" rtl="0">
              <a:lnSpc>
                <a:spcPct val="80000"/>
              </a:lnSpc>
              <a:spcBef>
                <a:spcPts val="0"/>
              </a:spcBef>
              <a:spcAft>
                <a:spcPts val="0"/>
              </a:spcAft>
              <a:buClr>
                <a:schemeClr val="dk1"/>
              </a:buClr>
              <a:buSzPts val="400"/>
              <a:buFont typeface="Calibri"/>
              <a:buChar char="•"/>
            </a:pPr>
            <a:r>
              <a:rPr lang="en-US" sz="400"/>
              <a:t>Provides highly effective contraceptive protection for five years.</a:t>
            </a:r>
            <a:endParaRPr/>
          </a:p>
          <a:p>
            <a:pPr marL="228586" lvl="0" indent="-228586" algn="l" rtl="0">
              <a:lnSpc>
                <a:spcPct val="80000"/>
              </a:lnSpc>
              <a:spcBef>
                <a:spcPts val="0"/>
              </a:spcBef>
              <a:spcAft>
                <a:spcPts val="0"/>
              </a:spcAft>
              <a:buClr>
                <a:schemeClr val="dk1"/>
              </a:buClr>
              <a:buSzPts val="400"/>
              <a:buFont typeface="Calibri"/>
              <a:buChar char="•"/>
            </a:pPr>
            <a:r>
              <a:rPr lang="en-US" sz="400"/>
              <a:t>The T-shaped reservoir placed within the uterine cavity releases a steady dose of levonorgestrel (a progestin hormone).</a:t>
            </a:r>
            <a:endParaRPr/>
          </a:p>
          <a:p>
            <a:pPr marL="228586" lvl="0" indent="-228586" algn="l" rtl="0">
              <a:lnSpc>
                <a:spcPct val="80000"/>
              </a:lnSpc>
              <a:spcBef>
                <a:spcPts val="0"/>
              </a:spcBef>
              <a:spcAft>
                <a:spcPts val="0"/>
              </a:spcAft>
              <a:buClr>
                <a:schemeClr val="dk1"/>
              </a:buClr>
              <a:buSzPts val="400"/>
              <a:buFont typeface="Calibri"/>
              <a:buChar char="•"/>
            </a:pPr>
            <a:r>
              <a:rPr lang="en-US" sz="400"/>
              <a:t>LNG IUS requires an office visit for insertion and an office visit for removal.</a:t>
            </a:r>
            <a:endParaRPr sz="400"/>
          </a:p>
          <a:p>
            <a:pPr marL="224325" lvl="0" indent="-224325" algn="l" rtl="0">
              <a:lnSpc>
                <a:spcPct val="80000"/>
              </a:lnSpc>
              <a:spcBef>
                <a:spcPts val="0"/>
              </a:spcBef>
              <a:spcAft>
                <a:spcPts val="0"/>
              </a:spcAft>
              <a:buClr>
                <a:schemeClr val="dk1"/>
              </a:buClr>
              <a:buSzPts val="400"/>
              <a:buFont typeface="Calibri"/>
              <a:buChar char="•"/>
            </a:pPr>
            <a:r>
              <a:rPr lang="en-US" sz="400"/>
              <a:t>Mechanism of Action:</a:t>
            </a:r>
            <a:endParaRPr/>
          </a:p>
          <a:p>
            <a:pPr marL="672976" lvl="1" indent="-224324" algn="l" rtl="0">
              <a:lnSpc>
                <a:spcPct val="80000"/>
              </a:lnSpc>
              <a:spcBef>
                <a:spcPts val="0"/>
              </a:spcBef>
              <a:spcAft>
                <a:spcPts val="0"/>
              </a:spcAft>
              <a:buClr>
                <a:schemeClr val="dk1"/>
              </a:buClr>
              <a:buSzPts val="400"/>
              <a:buFont typeface="Calibri"/>
              <a:buChar char="•"/>
            </a:pPr>
            <a:r>
              <a:rPr lang="en-US" sz="400"/>
              <a:t>LNG IUS thickens the cervical mucus and inhibits sperm motility and function. </a:t>
            </a:r>
            <a:endParaRPr/>
          </a:p>
          <a:p>
            <a:pPr marL="228586" lvl="0" indent="-228586" algn="l" rtl="0">
              <a:lnSpc>
                <a:spcPct val="80000"/>
              </a:lnSpc>
              <a:spcBef>
                <a:spcPts val="0"/>
              </a:spcBef>
              <a:spcAft>
                <a:spcPts val="0"/>
              </a:spcAft>
              <a:buClr>
                <a:schemeClr val="dk1"/>
              </a:buClr>
              <a:buSzPts val="400"/>
              <a:buFont typeface="Calibri"/>
              <a:buChar char="•"/>
            </a:pPr>
            <a:r>
              <a:rPr lang="en-US" sz="400"/>
              <a:t>Candidates:</a:t>
            </a:r>
            <a:endParaRPr/>
          </a:p>
          <a:p>
            <a:pPr marL="685762" lvl="1" indent="-228587" algn="l" rtl="0">
              <a:lnSpc>
                <a:spcPct val="80000"/>
              </a:lnSpc>
              <a:spcBef>
                <a:spcPts val="0"/>
              </a:spcBef>
              <a:spcAft>
                <a:spcPts val="0"/>
              </a:spcAft>
              <a:buClr>
                <a:schemeClr val="dk1"/>
              </a:buClr>
              <a:buSzPts val="400"/>
              <a:buFont typeface="Calibri"/>
              <a:buChar char="•"/>
            </a:pPr>
            <a:r>
              <a:rPr lang="en-US" sz="400"/>
              <a:t>All women of reproductive age who are seeking a long-term, highly effective contraceptive.</a:t>
            </a:r>
            <a:endParaRPr/>
          </a:p>
          <a:p>
            <a:pPr marL="685762" lvl="1" indent="-228587" algn="l" rtl="0">
              <a:lnSpc>
                <a:spcPct val="80000"/>
              </a:lnSpc>
              <a:spcBef>
                <a:spcPts val="0"/>
              </a:spcBef>
              <a:spcAft>
                <a:spcPts val="0"/>
              </a:spcAft>
              <a:buClr>
                <a:schemeClr val="dk1"/>
              </a:buClr>
              <a:buSzPts val="400"/>
              <a:buFont typeface="Calibri"/>
              <a:buChar char="•"/>
            </a:pPr>
            <a:r>
              <a:rPr lang="en-US" sz="400"/>
              <a:t>IUD is especially appropriate for:</a:t>
            </a:r>
            <a:endParaRPr/>
          </a:p>
          <a:p>
            <a:pPr marL="1142937" lvl="2" indent="-228587" algn="l" rtl="0">
              <a:lnSpc>
                <a:spcPct val="80000"/>
              </a:lnSpc>
              <a:spcBef>
                <a:spcPts val="0"/>
              </a:spcBef>
              <a:spcAft>
                <a:spcPts val="0"/>
              </a:spcAft>
              <a:buClr>
                <a:schemeClr val="dk1"/>
              </a:buClr>
              <a:buSzPts val="400"/>
              <a:buFont typeface="Calibri"/>
              <a:buChar char="•"/>
            </a:pPr>
            <a:r>
              <a:rPr lang="en-US" sz="400"/>
              <a:t>Women who are looking for a convenient method.</a:t>
            </a:r>
            <a:endParaRPr/>
          </a:p>
          <a:p>
            <a:pPr marL="1142937" lvl="2" indent="-228587" algn="l" rtl="0">
              <a:lnSpc>
                <a:spcPct val="80000"/>
              </a:lnSpc>
              <a:spcBef>
                <a:spcPts val="0"/>
              </a:spcBef>
              <a:spcAft>
                <a:spcPts val="0"/>
              </a:spcAft>
              <a:buClr>
                <a:schemeClr val="dk1"/>
              </a:buClr>
              <a:buSzPts val="400"/>
              <a:buFont typeface="Calibri"/>
              <a:buChar char="•"/>
            </a:pPr>
            <a:r>
              <a:rPr lang="en-US" sz="400"/>
              <a:t>Women with menstrual symptoms that may improve with LNG IUS. Similar to long-acting, progestin-only DMPA, use of the LNG IUS generally improves menorrhagia, dysmenorrhea, and anemia.</a:t>
            </a:r>
            <a:endParaRPr/>
          </a:p>
          <a:p>
            <a:pPr marL="1142937" lvl="2" indent="-228587" algn="l" rtl="0">
              <a:lnSpc>
                <a:spcPct val="80000"/>
              </a:lnSpc>
              <a:spcBef>
                <a:spcPts val="0"/>
              </a:spcBef>
              <a:spcAft>
                <a:spcPts val="0"/>
              </a:spcAft>
              <a:buClr>
                <a:schemeClr val="dk1"/>
              </a:buClr>
              <a:buSzPts val="400"/>
              <a:buFont typeface="Calibri"/>
              <a:buChar char="•"/>
            </a:pPr>
            <a:r>
              <a:rPr lang="en-US" sz="400"/>
              <a:t>Lactating women.</a:t>
            </a:r>
            <a:endParaRPr/>
          </a:p>
          <a:p>
            <a:pPr marL="224325" lvl="0" indent="-224325" algn="l" rtl="0">
              <a:lnSpc>
                <a:spcPct val="70000"/>
              </a:lnSpc>
              <a:spcBef>
                <a:spcPts val="0"/>
              </a:spcBef>
              <a:spcAft>
                <a:spcPts val="0"/>
              </a:spcAft>
              <a:buNone/>
            </a:pPr>
            <a:endParaRPr sz="400" u="sng"/>
          </a:p>
          <a:p>
            <a:pPr marL="0" lvl="0" indent="0" algn="l" rtl="0">
              <a:spcBef>
                <a:spcPts val="0"/>
              </a:spcBef>
              <a:spcAft>
                <a:spcPts val="0"/>
              </a:spcAft>
              <a:buNone/>
            </a:pPr>
            <a:endParaRPr/>
          </a:p>
        </p:txBody>
      </p:sp>
      <p:sp>
        <p:nvSpPr>
          <p:cNvPr id="357" name="Google Shape;35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7013" lvl="0" indent="-227013" algn="l" rtl="0">
              <a:lnSpc>
                <a:spcPct val="80000"/>
              </a:lnSpc>
              <a:spcBef>
                <a:spcPts val="0"/>
              </a:spcBef>
              <a:spcAft>
                <a:spcPts val="0"/>
              </a:spcAft>
              <a:buClr>
                <a:schemeClr val="dk1"/>
              </a:buClr>
              <a:buSzPts val="400"/>
              <a:buFont typeface="Calibri"/>
              <a:buChar char="•"/>
            </a:pPr>
            <a:r>
              <a:rPr lang="en-US" sz="400"/>
              <a:t>The Copper T 380A IUD is a small T-shaped device made of polyethylene. The device has two flexible arms that fold down for insertion and expand to form a T shape when released inside the uterus. The vertical stem of the device is wound with fine copper wire, and the two horizontal arms also have a sleeve of cooper. At the bottom of the vertical stem, a 3-mm bulb houses a monofilament poyethylene string that enables the device’s easy removal.</a:t>
            </a:r>
            <a:endParaRPr/>
          </a:p>
          <a:p>
            <a:pPr marL="227013" lvl="0" indent="-227013" algn="l" rtl="0">
              <a:lnSpc>
                <a:spcPct val="80000"/>
              </a:lnSpc>
              <a:spcBef>
                <a:spcPts val="0"/>
              </a:spcBef>
              <a:spcAft>
                <a:spcPts val="0"/>
              </a:spcAft>
              <a:buClr>
                <a:schemeClr val="dk1"/>
              </a:buClr>
              <a:buSzPts val="400"/>
              <a:buFont typeface="Calibri"/>
              <a:buChar char="•"/>
            </a:pPr>
            <a:r>
              <a:rPr lang="en-US" sz="400"/>
              <a:t>The arms of the Copper-T IUD are wrapped with copper wire, which acts as a functional spermicide. There is clear evidence that IUDs are not abortifacients. They prevent pregnancy by preventing fertilization. </a:t>
            </a:r>
            <a:endParaRPr/>
          </a:p>
          <a:p>
            <a:pPr marL="227013" lvl="0" indent="-227013" algn="l" rtl="0">
              <a:lnSpc>
                <a:spcPct val="80000"/>
              </a:lnSpc>
              <a:spcBef>
                <a:spcPts val="0"/>
              </a:spcBef>
              <a:spcAft>
                <a:spcPts val="0"/>
              </a:spcAft>
              <a:buClr>
                <a:schemeClr val="dk1"/>
              </a:buClr>
              <a:buSzPts val="400"/>
              <a:buFont typeface="Calibri"/>
              <a:buChar char="•"/>
            </a:pPr>
            <a:r>
              <a:rPr lang="en-US" sz="400"/>
              <a:t>The Copper-T IUD is approved for 10 years of use; however, efficacy lasts 12 years or more. </a:t>
            </a:r>
            <a:endParaRPr/>
          </a:p>
          <a:p>
            <a:pPr marL="227013" lvl="0" indent="-227013" algn="l" rtl="0">
              <a:lnSpc>
                <a:spcPct val="80000"/>
              </a:lnSpc>
              <a:spcBef>
                <a:spcPts val="0"/>
              </a:spcBef>
              <a:spcAft>
                <a:spcPts val="0"/>
              </a:spcAft>
              <a:buClr>
                <a:schemeClr val="dk1"/>
              </a:buClr>
              <a:buSzPts val="400"/>
              <a:buFont typeface="Calibri"/>
              <a:buChar char="•"/>
            </a:pPr>
            <a:r>
              <a:rPr lang="en-US" sz="400"/>
              <a:t>Mechanism of Action:</a:t>
            </a:r>
            <a:endParaRPr/>
          </a:p>
          <a:p>
            <a:pPr marL="684213" lvl="1" indent="-227012" algn="l" rtl="0">
              <a:lnSpc>
                <a:spcPct val="80000"/>
              </a:lnSpc>
              <a:spcBef>
                <a:spcPts val="0"/>
              </a:spcBef>
              <a:spcAft>
                <a:spcPts val="0"/>
              </a:spcAft>
              <a:buClr>
                <a:schemeClr val="dk1"/>
              </a:buClr>
              <a:buSzPts val="400"/>
              <a:buFont typeface="Calibri"/>
              <a:buChar char="•"/>
            </a:pPr>
            <a:r>
              <a:rPr lang="en-US" sz="400"/>
              <a:t>Cooper-containing IUDs reduce the motility and viability of the sperm and the development of ova.</a:t>
            </a:r>
            <a:endParaRPr/>
          </a:p>
          <a:p>
            <a:pPr marL="684213" lvl="1" indent="-227012" algn="l" rtl="0">
              <a:lnSpc>
                <a:spcPct val="80000"/>
              </a:lnSpc>
              <a:spcBef>
                <a:spcPts val="0"/>
              </a:spcBef>
              <a:spcAft>
                <a:spcPts val="0"/>
              </a:spcAft>
              <a:buClr>
                <a:schemeClr val="dk1"/>
              </a:buClr>
              <a:buSzPts val="400"/>
              <a:buFont typeface="Calibri"/>
              <a:buChar char="•"/>
            </a:pPr>
            <a:r>
              <a:rPr lang="en-US" sz="400"/>
              <a:t>Research shows that sperm counts found in the cervical mucus and uterine tube are much lower in women using IUDs than those in non-users. </a:t>
            </a:r>
            <a:endParaRPr/>
          </a:p>
          <a:p>
            <a:pPr marL="684213" lvl="1" indent="-227012" algn="l" rtl="0">
              <a:lnSpc>
                <a:spcPct val="80000"/>
              </a:lnSpc>
              <a:spcBef>
                <a:spcPts val="0"/>
              </a:spcBef>
              <a:spcAft>
                <a:spcPts val="0"/>
              </a:spcAft>
              <a:buClr>
                <a:schemeClr val="dk1"/>
              </a:buClr>
              <a:buSzPts val="400"/>
              <a:buFont typeface="Calibri"/>
              <a:buChar char="•"/>
            </a:pPr>
            <a:r>
              <a:rPr lang="en-US" sz="400"/>
              <a:t>A clinical study found that women using copper-containing IUDs had uncoordinated contractions, which suggests that the device may act by hindering sperm transport. </a:t>
            </a:r>
            <a:endParaRPr/>
          </a:p>
          <a:p>
            <a:pPr marL="227013" lvl="0" indent="-227013" algn="l" rtl="0">
              <a:lnSpc>
                <a:spcPct val="80000"/>
              </a:lnSpc>
              <a:spcBef>
                <a:spcPts val="0"/>
              </a:spcBef>
              <a:spcAft>
                <a:spcPts val="0"/>
              </a:spcAft>
              <a:buClr>
                <a:schemeClr val="dk1"/>
              </a:buClr>
              <a:buSzPts val="400"/>
              <a:buFont typeface="Calibri"/>
              <a:buChar char="•"/>
            </a:pPr>
            <a:r>
              <a:rPr lang="en-US" sz="400"/>
              <a:t>Candidates:</a:t>
            </a:r>
            <a:endParaRPr/>
          </a:p>
          <a:p>
            <a:pPr marL="684213" lvl="1" indent="-227012" algn="l" rtl="0">
              <a:lnSpc>
                <a:spcPct val="80000"/>
              </a:lnSpc>
              <a:spcBef>
                <a:spcPts val="0"/>
              </a:spcBef>
              <a:spcAft>
                <a:spcPts val="0"/>
              </a:spcAft>
              <a:buClr>
                <a:schemeClr val="dk1"/>
              </a:buClr>
              <a:buSzPts val="400"/>
              <a:buFont typeface="Calibri"/>
              <a:buChar char="•"/>
            </a:pPr>
            <a:r>
              <a:rPr lang="en-US" sz="400"/>
              <a:t>Women who desire long-term contraception.</a:t>
            </a:r>
            <a:endParaRPr/>
          </a:p>
          <a:p>
            <a:pPr marL="684213" lvl="1" indent="-227012" algn="l" rtl="0">
              <a:lnSpc>
                <a:spcPct val="80000"/>
              </a:lnSpc>
              <a:spcBef>
                <a:spcPts val="0"/>
              </a:spcBef>
              <a:spcAft>
                <a:spcPts val="0"/>
              </a:spcAft>
              <a:buClr>
                <a:schemeClr val="dk1"/>
              </a:buClr>
              <a:buSzPts val="400"/>
              <a:buFont typeface="Calibri"/>
              <a:buChar char="•"/>
            </a:pPr>
            <a:r>
              <a:rPr lang="en-US" sz="400"/>
              <a:t>Women who do not want the systematic effects of hormones.</a:t>
            </a:r>
            <a:endParaRPr/>
          </a:p>
          <a:p>
            <a:pPr marL="684213" lvl="1" indent="-227012" algn="l" rtl="0">
              <a:lnSpc>
                <a:spcPct val="80000"/>
              </a:lnSpc>
              <a:spcBef>
                <a:spcPts val="0"/>
              </a:spcBef>
              <a:spcAft>
                <a:spcPts val="0"/>
              </a:spcAft>
              <a:buClr>
                <a:schemeClr val="dk1"/>
              </a:buClr>
              <a:buSzPts val="400"/>
              <a:buFont typeface="Calibri"/>
              <a:buChar char="•"/>
            </a:pPr>
            <a:r>
              <a:rPr lang="en-US" sz="400"/>
              <a:t>Women who desire a quickly reversible method</a:t>
            </a:r>
            <a:endParaRPr/>
          </a:p>
          <a:p>
            <a:pPr marL="0" lvl="0" indent="0" algn="l" rtl="0">
              <a:spcBef>
                <a:spcPts val="0"/>
              </a:spcBef>
              <a:spcAft>
                <a:spcPts val="0"/>
              </a:spcAft>
              <a:buNone/>
            </a:pPr>
            <a:endParaRPr/>
          </a:p>
        </p:txBody>
      </p:sp>
      <p:sp>
        <p:nvSpPr>
          <p:cNvPr id="365" name="Google Shape;36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7013" lvl="0" indent="-227013" algn="l" rtl="0">
              <a:lnSpc>
                <a:spcPct val="80000"/>
              </a:lnSpc>
              <a:spcBef>
                <a:spcPts val="0"/>
              </a:spcBef>
              <a:spcAft>
                <a:spcPts val="0"/>
              </a:spcAft>
              <a:buClr>
                <a:schemeClr val="dk1"/>
              </a:buClr>
              <a:buSzPts val="400"/>
              <a:buFont typeface="Calibri"/>
              <a:buChar char="•"/>
            </a:pPr>
            <a:r>
              <a:rPr lang="en-US" sz="400"/>
              <a:t>The Copper T 380A IUD is a small T-shaped device made of polyethylene. The device has two flexible arms that fold down for insertion and expand to form a T shape when released inside the uterus. The vertical stem of the device is wound with fine copper wire, and the two horizontal arms also have a sleeve of cooper. At the bottom of the vertical stem, a 3-mm bulb houses a monofilament poyethylene string that enables the device’s easy removal.</a:t>
            </a:r>
            <a:endParaRPr/>
          </a:p>
          <a:p>
            <a:pPr marL="227013" lvl="0" indent="-227013" algn="l" rtl="0">
              <a:lnSpc>
                <a:spcPct val="80000"/>
              </a:lnSpc>
              <a:spcBef>
                <a:spcPts val="0"/>
              </a:spcBef>
              <a:spcAft>
                <a:spcPts val="0"/>
              </a:spcAft>
              <a:buClr>
                <a:schemeClr val="dk1"/>
              </a:buClr>
              <a:buSzPts val="400"/>
              <a:buFont typeface="Calibri"/>
              <a:buChar char="•"/>
            </a:pPr>
            <a:r>
              <a:rPr lang="en-US" sz="400"/>
              <a:t>The arms of the Copper-T IUD are wrapped with copper wire, which acts as a functional spermicide. There is clear evidence that IUDs are not abortifacients. They prevent pregnancy by preventing fertilization. </a:t>
            </a:r>
            <a:endParaRPr/>
          </a:p>
          <a:p>
            <a:pPr marL="227013" lvl="0" indent="-227013" algn="l" rtl="0">
              <a:lnSpc>
                <a:spcPct val="80000"/>
              </a:lnSpc>
              <a:spcBef>
                <a:spcPts val="0"/>
              </a:spcBef>
              <a:spcAft>
                <a:spcPts val="0"/>
              </a:spcAft>
              <a:buClr>
                <a:schemeClr val="dk1"/>
              </a:buClr>
              <a:buSzPts val="400"/>
              <a:buFont typeface="Calibri"/>
              <a:buChar char="•"/>
            </a:pPr>
            <a:r>
              <a:rPr lang="en-US" sz="400"/>
              <a:t>The Copper-T IUD is approved for 10 years of use; however, efficacy lasts 12 years or more. </a:t>
            </a:r>
            <a:endParaRPr/>
          </a:p>
          <a:p>
            <a:pPr marL="227013" lvl="0" indent="-227013" algn="l" rtl="0">
              <a:lnSpc>
                <a:spcPct val="80000"/>
              </a:lnSpc>
              <a:spcBef>
                <a:spcPts val="0"/>
              </a:spcBef>
              <a:spcAft>
                <a:spcPts val="0"/>
              </a:spcAft>
              <a:buClr>
                <a:schemeClr val="dk1"/>
              </a:buClr>
              <a:buSzPts val="400"/>
              <a:buFont typeface="Calibri"/>
              <a:buChar char="•"/>
            </a:pPr>
            <a:r>
              <a:rPr lang="en-US" sz="400"/>
              <a:t>Mechanism of Action:</a:t>
            </a:r>
            <a:endParaRPr/>
          </a:p>
          <a:p>
            <a:pPr marL="684213" lvl="1" indent="-227012" algn="l" rtl="0">
              <a:lnSpc>
                <a:spcPct val="80000"/>
              </a:lnSpc>
              <a:spcBef>
                <a:spcPts val="0"/>
              </a:spcBef>
              <a:spcAft>
                <a:spcPts val="0"/>
              </a:spcAft>
              <a:buClr>
                <a:schemeClr val="dk1"/>
              </a:buClr>
              <a:buSzPts val="400"/>
              <a:buFont typeface="Calibri"/>
              <a:buChar char="•"/>
            </a:pPr>
            <a:r>
              <a:rPr lang="en-US" sz="400"/>
              <a:t>Cooper-containing IUDs reduce the motility and viability of the sperm and the development of ova.</a:t>
            </a:r>
            <a:endParaRPr/>
          </a:p>
          <a:p>
            <a:pPr marL="684213" lvl="1" indent="-227012" algn="l" rtl="0">
              <a:lnSpc>
                <a:spcPct val="80000"/>
              </a:lnSpc>
              <a:spcBef>
                <a:spcPts val="0"/>
              </a:spcBef>
              <a:spcAft>
                <a:spcPts val="0"/>
              </a:spcAft>
              <a:buClr>
                <a:schemeClr val="dk1"/>
              </a:buClr>
              <a:buSzPts val="400"/>
              <a:buFont typeface="Calibri"/>
              <a:buChar char="•"/>
            </a:pPr>
            <a:r>
              <a:rPr lang="en-US" sz="400"/>
              <a:t>Research shows that sperm counts found in the cervical mucus and uterine tube are much lower in women using IUDs than those in non-users. </a:t>
            </a:r>
            <a:endParaRPr/>
          </a:p>
          <a:p>
            <a:pPr marL="684213" lvl="1" indent="-227012" algn="l" rtl="0">
              <a:lnSpc>
                <a:spcPct val="80000"/>
              </a:lnSpc>
              <a:spcBef>
                <a:spcPts val="0"/>
              </a:spcBef>
              <a:spcAft>
                <a:spcPts val="0"/>
              </a:spcAft>
              <a:buClr>
                <a:schemeClr val="dk1"/>
              </a:buClr>
              <a:buSzPts val="400"/>
              <a:buFont typeface="Calibri"/>
              <a:buChar char="•"/>
            </a:pPr>
            <a:r>
              <a:rPr lang="en-US" sz="400"/>
              <a:t>A clinical study found that women using copper-containing IUDs had uncoordinated contractions, which suggests that the device may act by hindering sperm transport. </a:t>
            </a:r>
            <a:endParaRPr/>
          </a:p>
          <a:p>
            <a:pPr marL="227013" lvl="0" indent="-227013" algn="l" rtl="0">
              <a:lnSpc>
                <a:spcPct val="80000"/>
              </a:lnSpc>
              <a:spcBef>
                <a:spcPts val="0"/>
              </a:spcBef>
              <a:spcAft>
                <a:spcPts val="0"/>
              </a:spcAft>
              <a:buClr>
                <a:schemeClr val="dk1"/>
              </a:buClr>
              <a:buSzPts val="400"/>
              <a:buFont typeface="Calibri"/>
              <a:buChar char="•"/>
            </a:pPr>
            <a:r>
              <a:rPr lang="en-US" sz="400"/>
              <a:t>Candidates:</a:t>
            </a:r>
            <a:endParaRPr/>
          </a:p>
          <a:p>
            <a:pPr marL="684213" lvl="1" indent="-227012" algn="l" rtl="0">
              <a:lnSpc>
                <a:spcPct val="80000"/>
              </a:lnSpc>
              <a:spcBef>
                <a:spcPts val="0"/>
              </a:spcBef>
              <a:spcAft>
                <a:spcPts val="0"/>
              </a:spcAft>
              <a:buClr>
                <a:schemeClr val="dk1"/>
              </a:buClr>
              <a:buSzPts val="400"/>
              <a:buFont typeface="Calibri"/>
              <a:buChar char="•"/>
            </a:pPr>
            <a:r>
              <a:rPr lang="en-US" sz="400"/>
              <a:t>Women who desire long-term contraception.</a:t>
            </a:r>
            <a:endParaRPr/>
          </a:p>
          <a:p>
            <a:pPr marL="684213" lvl="1" indent="-227012" algn="l" rtl="0">
              <a:lnSpc>
                <a:spcPct val="80000"/>
              </a:lnSpc>
              <a:spcBef>
                <a:spcPts val="0"/>
              </a:spcBef>
              <a:spcAft>
                <a:spcPts val="0"/>
              </a:spcAft>
              <a:buClr>
                <a:schemeClr val="dk1"/>
              </a:buClr>
              <a:buSzPts val="400"/>
              <a:buFont typeface="Calibri"/>
              <a:buChar char="•"/>
            </a:pPr>
            <a:r>
              <a:rPr lang="en-US" sz="400"/>
              <a:t>Women who do not want the systematic effects of hormones.</a:t>
            </a:r>
            <a:endParaRPr/>
          </a:p>
          <a:p>
            <a:pPr marL="684213" lvl="1" indent="-227012" algn="l" rtl="0">
              <a:lnSpc>
                <a:spcPct val="80000"/>
              </a:lnSpc>
              <a:spcBef>
                <a:spcPts val="0"/>
              </a:spcBef>
              <a:spcAft>
                <a:spcPts val="0"/>
              </a:spcAft>
              <a:buClr>
                <a:schemeClr val="dk1"/>
              </a:buClr>
              <a:buSzPts val="400"/>
              <a:buFont typeface="Calibri"/>
              <a:buChar char="•"/>
            </a:pPr>
            <a:r>
              <a:rPr lang="en-US" sz="400"/>
              <a:t>Women who desire a quickly reversible method</a:t>
            </a:r>
            <a:endParaRPr/>
          </a:p>
          <a:p>
            <a:pPr marL="227013" lvl="0" indent="-227013" algn="l" rtl="0">
              <a:lnSpc>
                <a:spcPct val="80000"/>
              </a:lnSpc>
              <a:spcBef>
                <a:spcPts val="0"/>
              </a:spcBef>
              <a:spcAft>
                <a:spcPts val="0"/>
              </a:spcAft>
              <a:buClr>
                <a:schemeClr val="dk1"/>
              </a:buClr>
              <a:buSzPts val="400"/>
              <a:buFont typeface="Calibri"/>
              <a:buChar char="•"/>
            </a:pPr>
            <a:r>
              <a:rPr lang="en-US" sz="400"/>
              <a:t>Advantages</a:t>
            </a:r>
            <a:endParaRPr/>
          </a:p>
          <a:p>
            <a:pPr marL="684213" lvl="1" indent="-227012" algn="l" rtl="0">
              <a:lnSpc>
                <a:spcPct val="80000"/>
              </a:lnSpc>
              <a:spcBef>
                <a:spcPts val="0"/>
              </a:spcBef>
              <a:spcAft>
                <a:spcPts val="0"/>
              </a:spcAft>
              <a:buClr>
                <a:schemeClr val="dk1"/>
              </a:buClr>
              <a:buSzPts val="400"/>
              <a:buFont typeface="Calibri"/>
              <a:buChar char="•"/>
            </a:pPr>
            <a:r>
              <a:rPr lang="en-US" sz="400"/>
              <a:t>Fertility returns rapidly after removal of the copper IUD. </a:t>
            </a:r>
            <a:endParaRPr/>
          </a:p>
          <a:p>
            <a:pPr marL="684213" lvl="1" indent="-227012" algn="l" rtl="0">
              <a:lnSpc>
                <a:spcPct val="80000"/>
              </a:lnSpc>
              <a:spcBef>
                <a:spcPts val="0"/>
              </a:spcBef>
              <a:spcAft>
                <a:spcPts val="0"/>
              </a:spcAft>
              <a:buClr>
                <a:schemeClr val="dk1"/>
              </a:buClr>
              <a:buSzPts val="400"/>
              <a:buFont typeface="Calibri"/>
              <a:buChar char="•"/>
            </a:pPr>
            <a:r>
              <a:rPr lang="en-US" sz="400"/>
              <a:t>There is no ongoing cost after insertion.</a:t>
            </a:r>
            <a:endParaRPr/>
          </a:p>
          <a:p>
            <a:pPr marL="684213" lvl="1" indent="-227012" algn="l" rtl="0">
              <a:lnSpc>
                <a:spcPct val="80000"/>
              </a:lnSpc>
              <a:spcBef>
                <a:spcPts val="0"/>
              </a:spcBef>
              <a:spcAft>
                <a:spcPts val="0"/>
              </a:spcAft>
              <a:buClr>
                <a:schemeClr val="dk1"/>
              </a:buClr>
              <a:buSzPts val="400"/>
              <a:buFont typeface="Calibri"/>
              <a:buChar char="•"/>
            </a:pPr>
            <a:r>
              <a:rPr lang="en-US" sz="400"/>
              <a:t>The Cooper-T IUD may be associated with a decreased risk for endometrial cancer, but the exact mechanism for this association is unclear.</a:t>
            </a:r>
            <a:endParaRPr/>
          </a:p>
          <a:p>
            <a:pPr marL="227013" lvl="0" indent="-227013" algn="l" rtl="0">
              <a:lnSpc>
                <a:spcPct val="80000"/>
              </a:lnSpc>
              <a:spcBef>
                <a:spcPts val="0"/>
              </a:spcBef>
              <a:spcAft>
                <a:spcPts val="0"/>
              </a:spcAft>
              <a:buClr>
                <a:schemeClr val="dk1"/>
              </a:buClr>
              <a:buSzPts val="400"/>
              <a:buFont typeface="Calibri"/>
              <a:buChar char="•"/>
            </a:pPr>
            <a:r>
              <a:rPr lang="en-US" sz="400"/>
              <a:t>Contraindications (WHO Criteria): same as Mirena</a:t>
            </a:r>
            <a:endParaRPr/>
          </a:p>
          <a:p>
            <a:pPr marL="227013" lvl="0" indent="-227013" algn="l" rtl="0">
              <a:lnSpc>
                <a:spcPct val="80000"/>
              </a:lnSpc>
              <a:spcBef>
                <a:spcPts val="0"/>
              </a:spcBef>
              <a:spcAft>
                <a:spcPts val="0"/>
              </a:spcAft>
              <a:buClr>
                <a:schemeClr val="dk1"/>
              </a:buClr>
              <a:buSzPts val="400"/>
              <a:buFont typeface="Calibri"/>
              <a:buChar char="•"/>
            </a:pPr>
            <a:r>
              <a:rPr lang="en-US" sz="400"/>
              <a:t>Disadvantages</a:t>
            </a:r>
            <a:endParaRPr/>
          </a:p>
          <a:p>
            <a:pPr marL="684213" lvl="1" indent="-227012" algn="l" rtl="0">
              <a:lnSpc>
                <a:spcPct val="80000"/>
              </a:lnSpc>
              <a:spcBef>
                <a:spcPts val="0"/>
              </a:spcBef>
              <a:spcAft>
                <a:spcPts val="0"/>
              </a:spcAft>
              <a:buClr>
                <a:schemeClr val="dk1"/>
              </a:buClr>
              <a:buSzPts val="400"/>
              <a:buFont typeface="Calibri"/>
              <a:buChar char="•"/>
            </a:pPr>
            <a:r>
              <a:rPr lang="en-US" sz="400"/>
              <a:t>Menstrual changes</a:t>
            </a:r>
            <a:endParaRPr/>
          </a:p>
          <a:p>
            <a:pPr marL="684213" lvl="1" indent="-227012" algn="l" rtl="0">
              <a:lnSpc>
                <a:spcPct val="80000"/>
              </a:lnSpc>
              <a:spcBef>
                <a:spcPts val="0"/>
              </a:spcBef>
              <a:spcAft>
                <a:spcPts val="0"/>
              </a:spcAft>
              <a:buClr>
                <a:schemeClr val="dk1"/>
              </a:buClr>
              <a:buSzPts val="400"/>
              <a:buFont typeface="Calibri"/>
              <a:buChar char="•"/>
            </a:pPr>
            <a:r>
              <a:rPr lang="en-US" sz="400"/>
              <a:t>The Copper T IUD can increase the duration and amount of menstrual flow and menstrual cramping.</a:t>
            </a:r>
            <a:endParaRPr/>
          </a:p>
          <a:p>
            <a:pPr marL="684213" lvl="1" indent="-227012" algn="l" rtl="0">
              <a:lnSpc>
                <a:spcPct val="80000"/>
              </a:lnSpc>
              <a:spcBef>
                <a:spcPts val="0"/>
              </a:spcBef>
              <a:spcAft>
                <a:spcPts val="0"/>
              </a:spcAft>
              <a:buClr>
                <a:schemeClr val="dk1"/>
              </a:buClr>
              <a:buSzPts val="400"/>
              <a:buFont typeface="Calibri"/>
              <a:buChar char="•"/>
            </a:pPr>
            <a:r>
              <a:rPr lang="en-US" sz="400"/>
              <a:t>Expulsion is rare, occurring in only 5% of users, but is the most likely cause of IUC failure. Expulsion is most common within the first three months after insertion.</a:t>
            </a:r>
            <a:endParaRPr/>
          </a:p>
          <a:p>
            <a:pPr marL="684213" lvl="1" indent="-227012" algn="l" rtl="0">
              <a:lnSpc>
                <a:spcPct val="80000"/>
              </a:lnSpc>
              <a:spcBef>
                <a:spcPts val="0"/>
              </a:spcBef>
              <a:spcAft>
                <a:spcPts val="0"/>
              </a:spcAft>
              <a:buClr>
                <a:schemeClr val="dk1"/>
              </a:buClr>
              <a:buSzPts val="400"/>
              <a:buFont typeface="Calibri"/>
              <a:buChar char="•"/>
            </a:pPr>
            <a:r>
              <a:rPr lang="en-US" sz="400"/>
              <a:t>Uterine perforation is a rare complication of IUC, occurring approximately once every 770 to 1600 insertions. Perforation generally occurs at insertion, when a portion of the device becomes embedded in the uterine wall.</a:t>
            </a:r>
            <a:endParaRPr/>
          </a:p>
          <a:p>
            <a:pPr marL="684213" lvl="1" indent="-227012" algn="l" rtl="0">
              <a:lnSpc>
                <a:spcPct val="80000"/>
              </a:lnSpc>
              <a:spcBef>
                <a:spcPts val="0"/>
              </a:spcBef>
              <a:spcAft>
                <a:spcPts val="0"/>
              </a:spcAft>
              <a:buClr>
                <a:schemeClr val="dk1"/>
              </a:buClr>
              <a:buSzPts val="400"/>
              <a:buFont typeface="Calibri"/>
              <a:buChar char="•"/>
            </a:pPr>
            <a:r>
              <a:rPr lang="en-US" sz="400"/>
              <a:t>There’s a possible increased risk of PID during early post-insertion period in women with cervical infections.</a:t>
            </a:r>
            <a:endParaRPr/>
          </a:p>
          <a:p>
            <a:pPr marL="684213" lvl="1" indent="-227012" algn="l" rtl="0">
              <a:lnSpc>
                <a:spcPct val="80000"/>
              </a:lnSpc>
              <a:spcBef>
                <a:spcPts val="0"/>
              </a:spcBef>
              <a:spcAft>
                <a:spcPts val="0"/>
              </a:spcAft>
              <a:buClr>
                <a:schemeClr val="dk1"/>
              </a:buClr>
              <a:buSzPts val="400"/>
              <a:buFont typeface="Calibri"/>
              <a:buChar char="•"/>
            </a:pPr>
            <a:r>
              <a:rPr lang="en-US" sz="400"/>
              <a:t>Studies suggest that women with chlamydial infection or gonorrhea at the time of IUD insertion were at an increased risk of PID relative to women without infection. The absolute risk of PID was low for both groups (0%–5% for those with STIs and 0%–2% for those without).</a:t>
            </a:r>
            <a:endParaRPr/>
          </a:p>
          <a:p>
            <a:pPr marL="227013" lvl="0" indent="-227013" algn="l" rtl="0">
              <a:lnSpc>
                <a:spcPct val="80000"/>
              </a:lnSpc>
              <a:spcBef>
                <a:spcPts val="0"/>
              </a:spcBef>
              <a:spcAft>
                <a:spcPts val="0"/>
              </a:spcAft>
              <a:buClr>
                <a:schemeClr val="dk1"/>
              </a:buClr>
              <a:buSzPts val="400"/>
              <a:buFont typeface="Calibri"/>
              <a:buChar char="•"/>
            </a:pPr>
            <a:r>
              <a:rPr lang="en-US" sz="400"/>
              <a:t>Counseling:</a:t>
            </a:r>
            <a:endParaRPr/>
          </a:p>
          <a:p>
            <a:pPr marL="684213" lvl="1" indent="-227012" algn="l" rtl="0">
              <a:lnSpc>
                <a:spcPct val="70000"/>
              </a:lnSpc>
              <a:spcBef>
                <a:spcPts val="0"/>
              </a:spcBef>
              <a:spcAft>
                <a:spcPts val="0"/>
              </a:spcAft>
              <a:buClr>
                <a:schemeClr val="dk1"/>
              </a:buClr>
              <a:buSzPts val="400"/>
              <a:buFont typeface="Calibri"/>
              <a:buChar char="•"/>
            </a:pPr>
            <a:r>
              <a:rPr lang="en-US" sz="400"/>
              <a:t>Inform women that IUDs do not cause an increased risk of STIs, tubal infertility, and ectopic pregnancies.</a:t>
            </a:r>
            <a:endParaRPr/>
          </a:p>
          <a:p>
            <a:pPr marL="684213" lvl="1" indent="-227012" algn="l" rtl="0">
              <a:lnSpc>
                <a:spcPct val="70000"/>
              </a:lnSpc>
              <a:spcBef>
                <a:spcPts val="0"/>
              </a:spcBef>
              <a:spcAft>
                <a:spcPts val="0"/>
              </a:spcAft>
              <a:buClr>
                <a:schemeClr val="dk1"/>
              </a:buClr>
              <a:buSzPts val="400"/>
              <a:buFont typeface="Calibri"/>
              <a:buChar char="•"/>
            </a:pPr>
            <a:r>
              <a:rPr lang="en-US" sz="400"/>
              <a:t>Describe how to check for the string, follow-up visits, and warning signs.</a:t>
            </a:r>
            <a:endParaRPr/>
          </a:p>
          <a:p>
            <a:pPr marL="228600" lvl="0" indent="-228600" algn="l" rtl="0">
              <a:lnSpc>
                <a:spcPct val="80000"/>
              </a:lnSpc>
              <a:spcBef>
                <a:spcPts val="0"/>
              </a:spcBef>
              <a:spcAft>
                <a:spcPts val="0"/>
              </a:spcAft>
              <a:buNone/>
            </a:pPr>
            <a:endParaRPr sz="400" u="sng"/>
          </a:p>
          <a:p>
            <a:pPr marL="228600" lvl="0" indent="-228600" algn="l" rtl="0">
              <a:lnSpc>
                <a:spcPct val="80000"/>
              </a:lnSpc>
              <a:spcBef>
                <a:spcPts val="0"/>
              </a:spcBef>
              <a:spcAft>
                <a:spcPts val="0"/>
              </a:spcAft>
              <a:buNone/>
            </a:pPr>
            <a:r>
              <a:rPr lang="en-US" sz="400" u="sng"/>
              <a:t>References</a:t>
            </a:r>
            <a:endParaRPr/>
          </a:p>
          <a:p>
            <a:pPr marL="228600" lvl="0" indent="-228600" algn="l" rtl="0">
              <a:lnSpc>
                <a:spcPct val="80000"/>
              </a:lnSpc>
              <a:spcBef>
                <a:spcPts val="0"/>
              </a:spcBef>
              <a:spcAft>
                <a:spcPts val="0"/>
              </a:spcAft>
              <a:buClr>
                <a:schemeClr val="dk1"/>
              </a:buClr>
              <a:buSzPts val="400"/>
              <a:buFont typeface="Calibri"/>
              <a:buChar char="•"/>
            </a:pPr>
            <a:r>
              <a:rPr lang="en-US" sz="400"/>
              <a:t>Beining RM, Dennis LK, Smith LK, Smith EM, Dokras A. Meta-Analysis of Intrauterine Device Use and Risk of endometrial cancer. </a:t>
            </a:r>
            <a:r>
              <a:rPr lang="en-US" sz="400" i="1"/>
              <a:t>Ann Epidemiol</a:t>
            </a:r>
            <a:r>
              <a:rPr lang="en-US" sz="400"/>
              <a:t>. 2008. </a:t>
            </a:r>
            <a:endParaRPr/>
          </a:p>
          <a:p>
            <a:pPr marL="228600" lvl="0" indent="-228600" algn="l" rtl="0">
              <a:lnSpc>
                <a:spcPct val="80000"/>
              </a:lnSpc>
              <a:spcBef>
                <a:spcPts val="0"/>
              </a:spcBef>
              <a:spcAft>
                <a:spcPts val="0"/>
              </a:spcAft>
              <a:buClr>
                <a:schemeClr val="dk1"/>
              </a:buClr>
              <a:buSzPts val="400"/>
              <a:buFont typeface="Calibri"/>
              <a:buChar char="•"/>
            </a:pPr>
            <a:r>
              <a:rPr lang="en-US" sz="400"/>
              <a:t>Fortney JA, Feldblum PJ, Raymond EG. Intrauterine Devices. </a:t>
            </a:r>
            <a:r>
              <a:rPr lang="en-US" sz="400" i="1"/>
              <a:t>J Reprod Med</a:t>
            </a:r>
            <a:r>
              <a:rPr lang="en-US" sz="400"/>
              <a:t>. 1999. March;44(3):269–274.</a:t>
            </a:r>
            <a:endParaRPr/>
          </a:p>
          <a:p>
            <a:pPr marL="228600" lvl="0" indent="-228600" algn="l" rtl="0">
              <a:lnSpc>
                <a:spcPct val="80000"/>
              </a:lnSpc>
              <a:spcBef>
                <a:spcPts val="0"/>
              </a:spcBef>
              <a:spcAft>
                <a:spcPts val="0"/>
              </a:spcAft>
              <a:buClr>
                <a:schemeClr val="dk1"/>
              </a:buClr>
              <a:buSzPts val="400"/>
              <a:buFont typeface="Calibri"/>
              <a:buChar char="•"/>
            </a:pPr>
            <a:r>
              <a:rPr lang="en-US" sz="400"/>
              <a:t>Larsson G, Milsom I, Jonasson K, Lindstedt G, Rybo G. The long-term effects of copper surface area on menstrual blood loss and iron status in women fitted with an IUD. </a:t>
            </a:r>
            <a:r>
              <a:rPr lang="en-US" sz="400" i="1"/>
              <a:t>Contraception</a:t>
            </a:r>
            <a:r>
              <a:rPr lang="en-US" sz="400"/>
              <a:t>. 1993;48(5):471–80.</a:t>
            </a:r>
            <a:endParaRPr/>
          </a:p>
          <a:p>
            <a:pPr marL="228600" lvl="0" indent="-228600" algn="l" rtl="0">
              <a:lnSpc>
                <a:spcPct val="80000"/>
              </a:lnSpc>
              <a:spcBef>
                <a:spcPts val="0"/>
              </a:spcBef>
              <a:spcAft>
                <a:spcPts val="0"/>
              </a:spcAft>
              <a:buClr>
                <a:schemeClr val="dk1"/>
              </a:buClr>
              <a:buSzPts val="400"/>
              <a:buFont typeface="Calibri"/>
              <a:buChar char="•"/>
            </a:pPr>
            <a:r>
              <a:rPr lang="en-US" sz="400"/>
              <a:t>Maslow KD, Lyons EA. Effect of oral contraceptives and intrauterine devices on midcycle myometrial contractions. </a:t>
            </a:r>
            <a:r>
              <a:rPr lang="en-US" sz="400" i="1"/>
              <a:t>Fertil Steril</a:t>
            </a:r>
            <a:r>
              <a:rPr lang="en-US" sz="400"/>
              <a:t>. 2003;80(5):1224–7.</a:t>
            </a:r>
            <a:endParaRPr/>
          </a:p>
          <a:p>
            <a:pPr marL="228600" lvl="0" indent="-228600" algn="l" rtl="0">
              <a:lnSpc>
                <a:spcPct val="80000"/>
              </a:lnSpc>
              <a:spcBef>
                <a:spcPts val="0"/>
              </a:spcBef>
              <a:spcAft>
                <a:spcPts val="0"/>
              </a:spcAft>
              <a:buClr>
                <a:schemeClr val="dk1"/>
              </a:buClr>
              <a:buSzPts val="400"/>
              <a:buFont typeface="Calibri"/>
              <a:buChar char="•"/>
            </a:pPr>
            <a:r>
              <a:rPr lang="en-US" sz="400"/>
              <a:t>Milsom I, Rybo G, Lindstedt G. The influence of copper surface area on menstrual blood loss and iron status in women fitted with an IUD. </a:t>
            </a:r>
            <a:r>
              <a:rPr lang="en-US" sz="400" i="1"/>
              <a:t>Contraception</a:t>
            </a:r>
            <a:r>
              <a:rPr lang="en-US" sz="400"/>
              <a:t>. 1990;41(3):271–81.20. </a:t>
            </a:r>
            <a:endParaRPr/>
          </a:p>
          <a:p>
            <a:pPr marL="228600" lvl="0" indent="-228600" algn="l" rtl="0">
              <a:lnSpc>
                <a:spcPct val="80000"/>
              </a:lnSpc>
              <a:spcBef>
                <a:spcPts val="0"/>
              </a:spcBef>
              <a:spcAft>
                <a:spcPts val="0"/>
              </a:spcAft>
              <a:buClr>
                <a:schemeClr val="dk1"/>
              </a:buClr>
              <a:buSzPts val="400"/>
              <a:buFont typeface="Calibri"/>
              <a:buChar char="•"/>
            </a:pPr>
            <a:r>
              <a:rPr lang="en-US" sz="400"/>
              <a:t>Mohllajee AP, Curtis KM, Peterson HB. Does insertion and use of an intrauterine device increase the risk of pelvic inflammatory disease among women with sexually transmitted infection? A systematic review. </a:t>
            </a:r>
            <a:r>
              <a:rPr lang="en-US" sz="400" i="1"/>
              <a:t>Contraception</a:t>
            </a:r>
            <a:r>
              <a:rPr lang="en-US" sz="400"/>
              <a:t>. 2006 Feb;73(2):145–53</a:t>
            </a:r>
            <a:endParaRPr/>
          </a:p>
          <a:p>
            <a:pPr marL="228600" lvl="0" indent="-228600" algn="l" rtl="0">
              <a:lnSpc>
                <a:spcPct val="80000"/>
              </a:lnSpc>
              <a:spcBef>
                <a:spcPts val="0"/>
              </a:spcBef>
              <a:spcAft>
                <a:spcPts val="0"/>
              </a:spcAft>
              <a:buClr>
                <a:schemeClr val="dk1"/>
              </a:buClr>
              <a:buSzPts val="400"/>
              <a:buFont typeface="Calibri"/>
              <a:buChar char="•"/>
            </a:pPr>
            <a:r>
              <a:rPr lang="en-US" sz="400"/>
              <a:t>Nelson AL. The intrauterine contraceptive device. </a:t>
            </a:r>
            <a:r>
              <a:rPr lang="en-US" sz="400" i="1"/>
              <a:t>Obstet Gynecol Clin North Am</a:t>
            </a:r>
            <a:r>
              <a:rPr lang="en-US" sz="400"/>
              <a:t>. 2000;27(4):723–40.12. </a:t>
            </a:r>
            <a:endParaRPr/>
          </a:p>
          <a:p>
            <a:pPr marL="228600" lvl="0" indent="-228600" algn="l" rtl="0">
              <a:lnSpc>
                <a:spcPct val="80000"/>
              </a:lnSpc>
              <a:spcBef>
                <a:spcPts val="0"/>
              </a:spcBef>
              <a:spcAft>
                <a:spcPts val="0"/>
              </a:spcAft>
              <a:buClr>
                <a:schemeClr val="dk1"/>
              </a:buClr>
              <a:buSzPts val="400"/>
              <a:buFont typeface="Calibri"/>
              <a:buChar char="•"/>
            </a:pPr>
            <a:r>
              <a:rPr lang="en-US" sz="400"/>
              <a:t>Thonneau PF, Almont TE. Contraceptive efficacy of intrauterine devices. </a:t>
            </a:r>
            <a:r>
              <a:rPr lang="en-US" sz="400" i="1"/>
              <a:t>Am J Obstet Gynecol</a:t>
            </a:r>
            <a:r>
              <a:rPr lang="en-US" sz="400"/>
              <a:t>. 2008. March;198(3): 248–253.</a:t>
            </a:r>
            <a:endParaRPr/>
          </a:p>
          <a:p>
            <a:pPr marL="228600" lvl="0" indent="-228600" algn="l" rtl="0">
              <a:lnSpc>
                <a:spcPct val="80000"/>
              </a:lnSpc>
              <a:spcBef>
                <a:spcPts val="0"/>
              </a:spcBef>
              <a:spcAft>
                <a:spcPts val="0"/>
              </a:spcAft>
              <a:buClr>
                <a:schemeClr val="dk1"/>
              </a:buClr>
              <a:buSzPts val="400"/>
              <a:buFont typeface="Calibri"/>
              <a:buChar char="•"/>
            </a:pPr>
            <a:r>
              <a:rPr lang="en-US" sz="400"/>
              <a:t>Trussel J. Contraceptive efficacy. In: Hatcher RA, Trussel J, Nelson AL, et al. Contraceptive Technology: 19th revised ed. New York, NY: Ardent Media, 2007.</a:t>
            </a:r>
            <a:endParaRPr/>
          </a:p>
          <a:p>
            <a:pPr marL="228600" lvl="0" indent="-228600" algn="l" rtl="0">
              <a:lnSpc>
                <a:spcPct val="80000"/>
              </a:lnSpc>
              <a:spcBef>
                <a:spcPts val="0"/>
              </a:spcBef>
              <a:spcAft>
                <a:spcPts val="0"/>
              </a:spcAft>
              <a:buClr>
                <a:schemeClr val="dk1"/>
              </a:buClr>
              <a:buSzPts val="400"/>
              <a:buFont typeface="Calibri"/>
              <a:buChar char="•"/>
            </a:pPr>
            <a:r>
              <a:rPr lang="en-US" sz="400"/>
              <a:t>WHO Medical Eligibility Criteria for Contraceptive Use, 3rd edition 2004.</a:t>
            </a:r>
            <a:endParaRPr/>
          </a:p>
          <a:p>
            <a:pPr marL="0" lvl="0" indent="0" algn="l" rtl="0">
              <a:spcBef>
                <a:spcPts val="0"/>
              </a:spcBef>
              <a:spcAft>
                <a:spcPts val="0"/>
              </a:spcAft>
              <a:buNone/>
            </a:pPr>
            <a:endParaRPr/>
          </a:p>
        </p:txBody>
      </p:sp>
      <p:sp>
        <p:nvSpPr>
          <p:cNvPr id="373" name="Google Shape;3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7013" marR="0" lvl="0" indent="-227013" algn="l" rtl="0">
              <a:lnSpc>
                <a:spcPct val="60000"/>
              </a:lnSpc>
              <a:spcBef>
                <a:spcPts val="0"/>
              </a:spcBef>
              <a:spcAft>
                <a:spcPts val="0"/>
              </a:spcAft>
              <a:buClr>
                <a:schemeClr val="dk1"/>
              </a:buClr>
              <a:buSzPts val="500"/>
              <a:buFont typeface="Calibri"/>
              <a:buChar char="•"/>
            </a:pPr>
            <a:r>
              <a:rPr lang="en-US" sz="500"/>
              <a:t>Note:  The original version of the implant was called Implanon.  The current version is referred to as Nexplanon.</a:t>
            </a:r>
            <a:endParaRPr sz="500"/>
          </a:p>
          <a:p>
            <a:pPr marL="227013" lvl="0" indent="-195263" algn="l" rtl="0">
              <a:lnSpc>
                <a:spcPct val="60000"/>
              </a:lnSpc>
              <a:spcBef>
                <a:spcPts val="0"/>
              </a:spcBef>
              <a:spcAft>
                <a:spcPts val="0"/>
              </a:spcAft>
              <a:buClr>
                <a:schemeClr val="dk1"/>
              </a:buClr>
              <a:buSzPts val="500"/>
              <a:buFont typeface="Calibri"/>
              <a:buNone/>
            </a:pPr>
            <a:endParaRPr sz="500"/>
          </a:p>
          <a:p>
            <a:pPr marL="227013" lvl="0" indent="-227013" algn="l" rtl="0">
              <a:lnSpc>
                <a:spcPct val="60000"/>
              </a:lnSpc>
              <a:spcBef>
                <a:spcPts val="0"/>
              </a:spcBef>
              <a:spcAft>
                <a:spcPts val="0"/>
              </a:spcAft>
              <a:buClr>
                <a:schemeClr val="dk1"/>
              </a:buClr>
              <a:buSzPts val="500"/>
              <a:buFont typeface="Calibri"/>
              <a:buChar char="•"/>
            </a:pPr>
            <a:r>
              <a:rPr lang="en-US" sz="500"/>
              <a:t>Nexmplanon, an etonogestrel implant, is used by more than 2 million women in European and Asian countries and is now available in the United States.</a:t>
            </a:r>
            <a:endParaRPr/>
          </a:p>
          <a:p>
            <a:pPr marL="227013" lvl="0" indent="-227013" algn="l" rtl="0">
              <a:lnSpc>
                <a:spcPct val="60000"/>
              </a:lnSpc>
              <a:spcBef>
                <a:spcPts val="0"/>
              </a:spcBef>
              <a:spcAft>
                <a:spcPts val="0"/>
              </a:spcAft>
              <a:buClr>
                <a:schemeClr val="dk1"/>
              </a:buClr>
              <a:buSzPts val="500"/>
              <a:buFont typeface="Calibri"/>
              <a:buChar char="•"/>
            </a:pPr>
            <a:r>
              <a:rPr lang="en-US" sz="500"/>
              <a:t>One rod is 40 mm x 2 mm and its core is 40% ethylene vinyl acetate (EVA) and 60% etonogestrel. It has a rate-controlling membrane of 100% EVA </a:t>
            </a:r>
            <a:endParaRPr/>
          </a:p>
          <a:p>
            <a:pPr marL="227013" lvl="0" indent="-227013" algn="l" rtl="0">
              <a:lnSpc>
                <a:spcPct val="60000"/>
              </a:lnSpc>
              <a:spcBef>
                <a:spcPts val="0"/>
              </a:spcBef>
              <a:spcAft>
                <a:spcPts val="0"/>
              </a:spcAft>
              <a:buClr>
                <a:schemeClr val="dk1"/>
              </a:buClr>
              <a:buSzPts val="500"/>
              <a:buFont typeface="Calibri"/>
              <a:buChar char="•"/>
            </a:pPr>
            <a:r>
              <a:rPr lang="en-US" sz="500"/>
              <a:t>Because contraceptive implants do not contain estrogen, they can be used during lactation as soon as six weeks postpartum. This feature may be especially attractive to women with young infants who want highly effective contraception that does not require daily action. </a:t>
            </a:r>
            <a:endParaRPr/>
          </a:p>
          <a:p>
            <a:pPr marL="227013" lvl="0" indent="-227013" algn="l" rtl="0">
              <a:lnSpc>
                <a:spcPct val="60000"/>
              </a:lnSpc>
              <a:spcBef>
                <a:spcPts val="0"/>
              </a:spcBef>
              <a:spcAft>
                <a:spcPts val="0"/>
              </a:spcAft>
              <a:buClr>
                <a:schemeClr val="dk1"/>
              </a:buClr>
              <a:buSzPts val="500"/>
              <a:buFont typeface="Calibri"/>
              <a:buChar char="•"/>
            </a:pPr>
            <a:r>
              <a:rPr lang="en-US" sz="500"/>
              <a:t>The effectiveness of implants in overweight women has not been determined; women who weighed more than 130% of their ideal body weight were not studied.</a:t>
            </a:r>
            <a:endParaRPr/>
          </a:p>
          <a:p>
            <a:pPr marL="227013" lvl="0" indent="-227013" algn="l" rtl="0">
              <a:lnSpc>
                <a:spcPct val="80000"/>
              </a:lnSpc>
              <a:spcBef>
                <a:spcPts val="0"/>
              </a:spcBef>
              <a:spcAft>
                <a:spcPts val="0"/>
              </a:spcAft>
              <a:buClr>
                <a:schemeClr val="dk1"/>
              </a:buClr>
              <a:buSzPts val="500"/>
              <a:buFont typeface="Calibri"/>
              <a:buChar char="•"/>
            </a:pPr>
            <a:r>
              <a:rPr lang="en-US" sz="500"/>
              <a:t>Mechanism of Action:</a:t>
            </a:r>
            <a:endParaRPr/>
          </a:p>
          <a:p>
            <a:pPr marL="684213" lvl="1" indent="-227012" algn="l" rtl="0">
              <a:lnSpc>
                <a:spcPct val="80000"/>
              </a:lnSpc>
              <a:spcBef>
                <a:spcPts val="0"/>
              </a:spcBef>
              <a:spcAft>
                <a:spcPts val="0"/>
              </a:spcAft>
              <a:buClr>
                <a:schemeClr val="dk1"/>
              </a:buClr>
              <a:buSzPts val="500"/>
              <a:buFont typeface="Calibri"/>
              <a:buChar char="•"/>
            </a:pPr>
            <a:r>
              <a:rPr lang="en-US" sz="500"/>
              <a:t>The multiple-rod implant relies on ovulation inhibition for contraceptive action for the first 3 months of use, then on thicker cervical mucus after three months of use. In contrast, the single-rod implant continues to rely on ovulation inhibition over the entire duration of use. </a:t>
            </a:r>
            <a:endParaRPr/>
          </a:p>
          <a:p>
            <a:pPr marL="227013" lvl="0" indent="-227013" algn="l" rtl="0">
              <a:lnSpc>
                <a:spcPct val="80000"/>
              </a:lnSpc>
              <a:spcBef>
                <a:spcPts val="0"/>
              </a:spcBef>
              <a:spcAft>
                <a:spcPts val="0"/>
              </a:spcAft>
              <a:buClr>
                <a:schemeClr val="dk1"/>
              </a:buClr>
              <a:buSzPts val="500"/>
              <a:buFont typeface="Calibri"/>
              <a:buChar char="•"/>
            </a:pPr>
            <a:r>
              <a:rPr lang="en-US" sz="500"/>
              <a:t>Candidates:</a:t>
            </a:r>
            <a:endParaRPr/>
          </a:p>
          <a:p>
            <a:pPr marL="684213" lvl="1" indent="-227012" algn="l" rtl="0">
              <a:lnSpc>
                <a:spcPct val="80000"/>
              </a:lnSpc>
              <a:spcBef>
                <a:spcPts val="0"/>
              </a:spcBef>
              <a:spcAft>
                <a:spcPts val="0"/>
              </a:spcAft>
              <a:buClr>
                <a:schemeClr val="dk1"/>
              </a:buClr>
              <a:buSzPts val="500"/>
              <a:buFont typeface="Calibri"/>
              <a:buChar char="•"/>
            </a:pPr>
            <a:r>
              <a:rPr lang="en-US" sz="500"/>
              <a:t>Almost all women of childbearing age who desire long-term contraception.  Appropriate for adolescents and women who have never given birth</a:t>
            </a:r>
            <a:endParaRPr/>
          </a:p>
          <a:p>
            <a:pPr marL="0" lvl="0" indent="0" algn="l" rtl="0">
              <a:spcBef>
                <a:spcPts val="0"/>
              </a:spcBef>
              <a:spcAft>
                <a:spcPts val="0"/>
              </a:spcAft>
              <a:buNone/>
            </a:pPr>
            <a:endParaRPr/>
          </a:p>
        </p:txBody>
      </p:sp>
      <p:sp>
        <p:nvSpPr>
          <p:cNvPr id="380" name="Google Shape;38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COCs are effective because they can prevent pregnancy through three means. Primarily, combined oral contraceptives prevent pregnancy by suppressing ovulation. They do this by inhibiting the production of both follicle stimulating hormone (FSH) and luteinizing hormone (LH). The progestins in COCs provide secondary mechanisms that include altering the cervical mucus to prevent sperm penetration. </a:t>
            </a:r>
            <a:endParaRPr/>
          </a:p>
          <a:p>
            <a:pPr marL="0" lvl="0" indent="0" algn="l" rtl="0">
              <a:spcBef>
                <a:spcPts val="0"/>
              </a:spcBef>
              <a:spcAft>
                <a:spcPts val="0"/>
              </a:spcAft>
              <a:buNone/>
            </a:pPr>
            <a:endParaRPr sz="800"/>
          </a:p>
          <a:p>
            <a:pPr marL="0" lvl="0" indent="0" algn="l" rtl="0">
              <a:spcBef>
                <a:spcPts val="0"/>
              </a:spcBef>
              <a:spcAft>
                <a:spcPts val="0"/>
              </a:spcAft>
              <a:buNone/>
            </a:pPr>
            <a:r>
              <a:rPr lang="en-US" sz="800"/>
              <a:t>Source: Goldzieher JW. The hypothalamo-pituitary-ovarian system. </a:t>
            </a:r>
            <a:r>
              <a:rPr lang="en-US" sz="800" i="1"/>
              <a:t>Pharmacology of the Contraceptive Steroids</a:t>
            </a:r>
            <a:r>
              <a:rPr lang="en-US" sz="800"/>
              <a:t>. (New York: Raven Press, 1994)185–98.</a:t>
            </a:r>
            <a:endParaRPr/>
          </a:p>
          <a:p>
            <a:pPr marL="0" lvl="0" indent="0" algn="l" rtl="0">
              <a:spcBef>
                <a:spcPts val="0"/>
              </a:spcBef>
              <a:spcAft>
                <a:spcPts val="0"/>
              </a:spcAft>
              <a:buNone/>
            </a:pPr>
            <a:endParaRPr sz="800"/>
          </a:p>
          <a:p>
            <a:pPr marL="0" lvl="0" indent="0" algn="l" rtl="0">
              <a:spcBef>
                <a:spcPts val="0"/>
              </a:spcBef>
              <a:spcAft>
                <a:spcPts val="0"/>
              </a:spcAft>
              <a:buNone/>
            </a:pPr>
            <a:endParaRPr/>
          </a:p>
        </p:txBody>
      </p:sp>
      <p:sp>
        <p:nvSpPr>
          <p:cNvPr id="395" name="Google Shape;3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latin typeface="Arial"/>
                <a:ea typeface="Arial"/>
                <a:cs typeface="Arial"/>
                <a:sym typeface="Arial"/>
              </a:rPr>
              <a:t>Counseling:</a:t>
            </a:r>
            <a:endParaRPr sz="1200">
              <a:latin typeface="Calibri"/>
              <a:ea typeface="Calibri"/>
              <a:cs typeface="Calibri"/>
              <a:sym typeface="Calibri"/>
            </a:endParaRPr>
          </a:p>
          <a:p>
            <a:pPr marL="0" marR="0" lvl="0" indent="0" algn="l" rtl="0">
              <a:spcBef>
                <a:spcPts val="0"/>
              </a:spcBef>
              <a:spcAft>
                <a:spcPts val="0"/>
              </a:spcAft>
              <a:buNone/>
            </a:pPr>
            <a:r>
              <a:rPr lang="en-US" sz="1200">
                <a:latin typeface="Arial"/>
                <a:ea typeface="Arial"/>
                <a:cs typeface="Arial"/>
                <a:sym typeface="Arial"/>
              </a:rPr>
              <a:t>- Works by stopping your ovaries from releasing eggs so that you cannot get pregnant</a:t>
            </a:r>
            <a:endParaRPr sz="1200">
              <a:latin typeface="Calibri"/>
              <a:ea typeface="Calibri"/>
              <a:cs typeface="Calibri"/>
              <a:sym typeface="Calibri"/>
            </a:endParaRPr>
          </a:p>
          <a:p>
            <a:pPr marL="0" marR="0" lvl="0" indent="0" algn="l" rtl="0">
              <a:spcBef>
                <a:spcPts val="0"/>
              </a:spcBef>
              <a:spcAft>
                <a:spcPts val="0"/>
              </a:spcAft>
              <a:buNone/>
            </a:pPr>
            <a:r>
              <a:rPr lang="en-US" sz="1200">
                <a:latin typeface="Arial"/>
                <a:ea typeface="Arial"/>
                <a:cs typeface="Arial"/>
                <a:sym typeface="Arial"/>
              </a:rPr>
              <a:t>- Between 91-93% effective with typical use (99.7% with perfect use)</a:t>
            </a:r>
            <a:endParaRPr sz="1200">
              <a:latin typeface="Calibri"/>
              <a:ea typeface="Calibri"/>
              <a:cs typeface="Calibri"/>
              <a:sym typeface="Calibri"/>
            </a:endParaRPr>
          </a:p>
          <a:p>
            <a:pPr marL="0" marR="0" lvl="0" indent="0" algn="l" rtl="0">
              <a:spcBef>
                <a:spcPts val="0"/>
              </a:spcBef>
              <a:spcAft>
                <a:spcPts val="0"/>
              </a:spcAft>
              <a:buNone/>
            </a:pPr>
            <a:r>
              <a:rPr lang="en-US" sz="1200">
                <a:latin typeface="Arial"/>
                <a:ea typeface="Arial"/>
                <a:cs typeface="Arial"/>
                <a:sym typeface="Arial"/>
              </a:rPr>
              <a:t>HOW DO I START THE PILL? </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There are 2 ways to start the pill:</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Quick Start: Take your first pill as soon as you get the pack.</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Next period: Take your first pill soon after your next period begins.</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If you take your first pill up to 5 days after the start of your period, you are protected against pregnancy right away.</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If you take your first pill more than 5 days after the start of your period, you should use condoms as back-up for the first 7 days.</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HOW DO I USE THE PILL?</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Once you start using the pill, take 1 pill each day. Take your pill at the same time each day. </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Try to take your pill at the same time you do something else in your daily routine, like brushing your teeth. You can also set a reminder for yourself or use an app or service to remind you to take your pill.</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After you finish a pack of pills, you should start a new pack the next day. You should have NO day without a pill.</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WHAT IF I MISS PILLS?</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I forgot ONE pill: Take your pill as soon as you can.</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I forgot TWO pills or more: Take your pill as soon as you can. Take your next pill at the usual time. Use condoms for 7 days. Use emergency contraception (EC) if you have unprotected sex.</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WHAT IF I STOPPED TAKING THE PILL AND HAD UNPROTECTED SEX?</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Take Emergency Contraception (EC) right away. EC can prevent pregnancy up to 5 days after sex, and it works better the sooner you take it.</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HOW DOES THE PILL HELP ME?</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The pill is safe and effective birth control.</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Your periods may be more regular, lighter, and shorter</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You may have clearer skin if you have acne.</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The pill lowers your risk of getting cancer of the uterus and ovaries</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The pill may offer protection against iron deficiency anemia, ovarian cysts and pelvic inflammatory disease</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The pill has no effect on your ability to get pregnant in the future, after you stop taking it.</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WHAT ARE SIDE EFFECTS OF THE PILL?</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Most users have no side effects</a:t>
            </a:r>
            <a:endParaRPr sz="120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In the first 2-3 months you may have nausea, bleeding between periods, and/or breast pain. These problems often go away after 2-3 months.</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DOES THE PILL HAVE RISKS?</a:t>
            </a:r>
            <a:endParaRPr sz="120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The pill is very safe. Serious problems are rare. If you have any of the symptoms below, call</a:t>
            </a:r>
            <a:endParaRPr sz="1200">
              <a:latin typeface="Times New Roman"/>
              <a:ea typeface="Times New Roman"/>
              <a:cs typeface="Times New Roman"/>
              <a:sym typeface="Times New Roman"/>
            </a:endParaRPr>
          </a:p>
          <a:p>
            <a:pPr marL="0" marR="0" lvl="0" indent="0" algn="l" rtl="0">
              <a:spcBef>
                <a:spcPts val="0"/>
              </a:spcBef>
              <a:spcAft>
                <a:spcPts val="0"/>
              </a:spcAft>
              <a:buNone/>
            </a:pPr>
            <a:r>
              <a:rPr lang="en-US" sz="1200">
                <a:latin typeface="Arial"/>
                <a:ea typeface="Arial"/>
                <a:cs typeface="Arial"/>
                <a:sym typeface="Arial"/>
              </a:rPr>
              <a:t>your health provider.</a:t>
            </a:r>
            <a:endParaRPr sz="1200">
              <a:latin typeface="Calibri"/>
              <a:ea typeface="Calibri"/>
              <a:cs typeface="Calibri"/>
              <a:sym typeface="Calibri"/>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Leg pain, swelling, and redness</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Weakness or numbness on 1 side of your body</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Bad headaches</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Vision problems</a:t>
            </a:r>
            <a:endParaRPr sz="1200">
              <a:latin typeface="Times New Roman"/>
              <a:ea typeface="Times New Roman"/>
              <a:cs typeface="Times New Roman"/>
              <a:sym typeface="Times New Roman"/>
            </a:endParaRPr>
          </a:p>
          <a:p>
            <a:pPr marL="742950" marR="0" lvl="1" indent="-285750" algn="l" rtl="0">
              <a:spcBef>
                <a:spcPts val="0"/>
              </a:spcBef>
              <a:spcAft>
                <a:spcPts val="0"/>
              </a:spcAft>
              <a:buClr>
                <a:schemeClr val="dk1"/>
              </a:buClr>
              <a:buSzPts val="1200"/>
              <a:buFont typeface="Courier New"/>
              <a:buChar char="o"/>
            </a:pPr>
            <a:r>
              <a:rPr lang="en-US" sz="1200">
                <a:latin typeface="Arial"/>
                <a:ea typeface="Arial"/>
                <a:cs typeface="Arial"/>
                <a:sym typeface="Arial"/>
              </a:rPr>
              <a:t>Chest</a:t>
            </a:r>
            <a:r>
              <a:rPr lang="en-US" sz="1200">
                <a:latin typeface="Times New Roman"/>
                <a:ea typeface="Times New Roman"/>
                <a:cs typeface="Times New Roman"/>
                <a:sym typeface="Times New Roman"/>
              </a:rPr>
              <a:t> pain</a:t>
            </a:r>
            <a:endParaRPr/>
          </a:p>
          <a:p>
            <a:pPr marL="228600" lvl="0" indent="-228600" algn="l" rtl="0">
              <a:lnSpc>
                <a:spcPct val="80000"/>
              </a:lnSpc>
              <a:spcBef>
                <a:spcPts val="0"/>
              </a:spcBef>
              <a:spcAft>
                <a:spcPts val="0"/>
              </a:spcAft>
              <a:buNone/>
            </a:pPr>
            <a:endParaRPr sz="300"/>
          </a:p>
          <a:p>
            <a:pPr marL="228600" lvl="0" indent="-228600" algn="l" rtl="0">
              <a:lnSpc>
                <a:spcPct val="80000"/>
              </a:lnSpc>
              <a:spcBef>
                <a:spcPts val="0"/>
              </a:spcBef>
              <a:spcAft>
                <a:spcPts val="0"/>
              </a:spcAft>
              <a:buNone/>
            </a:pPr>
            <a:r>
              <a:rPr lang="en-US" sz="300"/>
              <a:t>Sources:</a:t>
            </a:r>
            <a:endParaRPr/>
          </a:p>
          <a:p>
            <a:pPr marL="228600" lvl="0" indent="-228600" algn="l" rtl="0">
              <a:lnSpc>
                <a:spcPct val="80000"/>
              </a:lnSpc>
              <a:spcBef>
                <a:spcPts val="0"/>
              </a:spcBef>
              <a:spcAft>
                <a:spcPts val="0"/>
              </a:spcAft>
              <a:buClr>
                <a:schemeClr val="dk1"/>
              </a:buClr>
              <a:buSzPts val="300"/>
              <a:buFont typeface="Calibri"/>
              <a:buAutoNum type="arabicParenR"/>
            </a:pPr>
            <a:r>
              <a:rPr lang="en-US" sz="300"/>
              <a:t>Fact Sheet: The Pill. Reproductive Health Access Project, updated October 2019. Available from https://www.reproductiveaccess.org/wp-content/uploads/2014/12/factsheet_pill.pdf</a:t>
            </a:r>
            <a:endParaRPr sz="300"/>
          </a:p>
          <a:p>
            <a:pPr marL="228600" lvl="0" indent="-228600" algn="l" rtl="0">
              <a:lnSpc>
                <a:spcPct val="80000"/>
              </a:lnSpc>
              <a:spcBef>
                <a:spcPts val="0"/>
              </a:spcBef>
              <a:spcAft>
                <a:spcPts val="0"/>
              </a:spcAft>
              <a:buClr>
                <a:schemeClr val="dk1"/>
              </a:buClr>
              <a:buSzPts val="300"/>
              <a:buFont typeface="Calibri"/>
              <a:buAutoNum type="arabicParenR"/>
            </a:pPr>
            <a:r>
              <a:rPr lang="en-US" sz="300"/>
              <a:t>Birth Control Methods: The Pill. Bedsider. Available from https://www.bedsider.org/methods/the_pill#details</a:t>
            </a:r>
            <a:endParaRPr sz="300"/>
          </a:p>
          <a:p>
            <a:pPr marL="0" lvl="0" indent="0" algn="l" rtl="0">
              <a:spcBef>
                <a:spcPts val="0"/>
              </a:spcBef>
              <a:spcAft>
                <a:spcPts val="0"/>
              </a:spcAft>
              <a:buNone/>
            </a:pPr>
            <a:endParaRPr/>
          </a:p>
        </p:txBody>
      </p:sp>
      <p:sp>
        <p:nvSpPr>
          <p:cNvPr id="402" name="Google Shape;4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used correctly and consistently, the failure rate for combined oral contraceptive pills is &lt;1%, but, because the pill requires daily maintenance, efficacy rates vary widely for both adolescent and adult users.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Failure rate = percentage of users experiencing unintended pregnancy within the first 12 months of typical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general, failure rate is lowest for women ages 30-44 at 4.1% and highest for women ages 25-29 at 10.4%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Sources:</a:t>
            </a:r>
            <a:endParaRPr dirty="0"/>
          </a:p>
          <a:p>
            <a:pPr marL="0" lvl="0" indent="0" algn="l" rtl="0">
              <a:spcBef>
                <a:spcPts val="0"/>
              </a:spcBef>
              <a:spcAft>
                <a:spcPts val="0"/>
              </a:spcAft>
              <a:buNone/>
            </a:pPr>
            <a:r>
              <a:rPr lang="en-US" sz="1200" b="0" i="0" dirty="0">
                <a:solidFill>
                  <a:schemeClr val="dk1"/>
                </a:solidFill>
                <a:latin typeface="EB Garamond"/>
                <a:ea typeface="EB Garamond"/>
                <a:cs typeface="EB Garamond"/>
                <a:sym typeface="EB Garamond"/>
              </a:rPr>
              <a:t>1. Sundaram A, Vaughan B, </a:t>
            </a:r>
            <a:r>
              <a:rPr lang="en-US" sz="1200" b="0" i="0" dirty="0" err="1">
                <a:solidFill>
                  <a:schemeClr val="dk1"/>
                </a:solidFill>
                <a:latin typeface="EB Garamond"/>
                <a:ea typeface="EB Garamond"/>
                <a:cs typeface="EB Garamond"/>
                <a:sym typeface="EB Garamond"/>
              </a:rPr>
              <a:t>Kost</a:t>
            </a:r>
            <a:r>
              <a:rPr lang="en-US" sz="1200" b="0" i="0" dirty="0">
                <a:solidFill>
                  <a:schemeClr val="dk1"/>
                </a:solidFill>
                <a:latin typeface="EB Garamond"/>
                <a:ea typeface="EB Garamond"/>
                <a:cs typeface="EB Garamond"/>
                <a:sym typeface="EB Garamond"/>
              </a:rPr>
              <a:t> K, et al. Contraceptive Failure in the United States: Estimates from the 2006-2010 National Survey of Family Growth. </a:t>
            </a:r>
            <a:r>
              <a:rPr lang="en-US" sz="1200" b="0" i="1" dirty="0" err="1">
                <a:solidFill>
                  <a:schemeClr val="dk1"/>
                </a:solidFill>
                <a:latin typeface="EB Garamond"/>
                <a:ea typeface="EB Garamond"/>
                <a:cs typeface="EB Garamond"/>
                <a:sym typeface="EB Garamond"/>
              </a:rPr>
              <a:t>Perspect</a:t>
            </a:r>
            <a:r>
              <a:rPr lang="en-US" sz="1200" b="0" i="1" dirty="0">
                <a:solidFill>
                  <a:schemeClr val="dk1"/>
                </a:solidFill>
                <a:latin typeface="EB Garamond"/>
                <a:ea typeface="EB Garamond"/>
                <a:cs typeface="EB Garamond"/>
                <a:sym typeface="EB Garamond"/>
              </a:rPr>
              <a:t> Sex </a:t>
            </a:r>
            <a:r>
              <a:rPr lang="en-US" sz="1200" b="0" i="1" dirty="0" err="1">
                <a:solidFill>
                  <a:schemeClr val="dk1"/>
                </a:solidFill>
                <a:latin typeface="EB Garamond"/>
                <a:ea typeface="EB Garamond"/>
                <a:cs typeface="EB Garamond"/>
                <a:sym typeface="EB Garamond"/>
              </a:rPr>
              <a:t>Reprod</a:t>
            </a:r>
            <a:r>
              <a:rPr lang="en-US" sz="1200" b="0" i="1" dirty="0">
                <a:solidFill>
                  <a:schemeClr val="dk1"/>
                </a:solidFill>
                <a:latin typeface="EB Garamond"/>
                <a:ea typeface="EB Garamond"/>
                <a:cs typeface="EB Garamond"/>
                <a:sym typeface="EB Garamond"/>
              </a:rPr>
              <a:t> Health</a:t>
            </a:r>
            <a:r>
              <a:rPr lang="en-US" sz="1200" b="0" i="0" dirty="0">
                <a:solidFill>
                  <a:schemeClr val="dk1"/>
                </a:solidFill>
                <a:latin typeface="EB Garamond"/>
                <a:ea typeface="EB Garamond"/>
                <a:cs typeface="EB Garamond"/>
                <a:sym typeface="EB Garamond"/>
              </a:rPr>
              <a:t>. 2017;49(1):7-16. doi:10.1363/psrh.12017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dirty="0">
                <a:solidFill>
                  <a:schemeClr val="dk1"/>
                </a:solidFill>
                <a:latin typeface="EB Garamond"/>
                <a:ea typeface="EB Garamond"/>
                <a:cs typeface="EB Garamond"/>
                <a:sym typeface="EB Garamond"/>
              </a:rPr>
              <a:t>2. Trussell J. Contraceptive failure in the United States. </a:t>
            </a:r>
            <a:r>
              <a:rPr lang="en-US" sz="1200" b="0" i="1" dirty="0">
                <a:solidFill>
                  <a:schemeClr val="dk1"/>
                </a:solidFill>
                <a:latin typeface="EB Garamond"/>
                <a:ea typeface="EB Garamond"/>
                <a:cs typeface="EB Garamond"/>
                <a:sym typeface="EB Garamond"/>
              </a:rPr>
              <a:t>Contraception</a:t>
            </a:r>
            <a:r>
              <a:rPr lang="en-US" sz="1200" b="0" i="0" dirty="0">
                <a:solidFill>
                  <a:schemeClr val="dk1"/>
                </a:solidFill>
                <a:latin typeface="EB Garamond"/>
                <a:ea typeface="EB Garamond"/>
                <a:cs typeface="EB Garamond"/>
                <a:sym typeface="EB Garamond"/>
              </a:rPr>
              <a:t>. 2011;83(5):397-404. doi:10.1016/j.contraception.2011.01.021</a:t>
            </a:r>
            <a:endParaRPr dirty="0"/>
          </a:p>
          <a:p>
            <a:pPr marL="0" lvl="0" indent="0" algn="l" rtl="0">
              <a:spcBef>
                <a:spcPts val="0"/>
              </a:spcBef>
              <a:spcAft>
                <a:spcPts val="0"/>
              </a:spcAft>
              <a:buNone/>
            </a:pPr>
            <a:endParaRPr dirty="0"/>
          </a:p>
        </p:txBody>
      </p:sp>
      <p:sp>
        <p:nvSpPr>
          <p:cNvPr id="410" name="Google Shape;41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https://www.reproductiveaccess.org/wp-content/uploads/2014/12/factsheet_pill.pdf</a:t>
            </a:r>
            <a:endParaRPr/>
          </a:p>
        </p:txBody>
      </p:sp>
      <p:sp>
        <p:nvSpPr>
          <p:cNvPr id="419" name="Google Shape;41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THE PATCH WORK?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patch contains hormones like the ones your body makes. These hormones stop your ovaries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from releasing eggs. Without an egg, you can’t get pregnant.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Between 91-93% effective with typical use (99.7% with perfect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START THE PATCH?</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There are 2 ways to start the patch:</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Quick Start: Put on your first patch as soon as you get the pack.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Next period: Put on your first patch soon after your next period begins.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put on your first patch up to 5 days after the start of your period, you are protected against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pregnancy right away.</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put on your first patch more than 5 days after the start of your period, you should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condoms as back-up for the first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USE THE PATCH?</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patch is like a sticker you wear on your skin for a week. You can wear the patch anywhere on</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your skin except your breasts, your genitals, palms of your hands or soles of your feet.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Choose a spot on your body where you can see the patch if it falls off. Place the patch on a clean,</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dry area and make sure the edges stick well.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will use a new patch every week for 3 weeks and no patch for the 4th week.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Expect your period during the patch-free week. (You may have a light period or no period at all.)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Start a new box of patches at the end of the 4th week.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THE PATCH COMES OFF?</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the patch comes off, put it back on right away. If it does not stick, use a new patch.</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the patch falls off for more than a day, put on a new patch and use condoms for the next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Put on your next patch a week from the date of this new patch.</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FORGET TO CHANGE THE PATCH AFTER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patch has enough hormones for 9 days. If you leave the patch on for 9 days or less, just put on</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a new patch.</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leave the patch on for more than 9 days, put on a new patch and use condoms for the next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STOPPED USING THE PATCH AND HAD UNPROTECTED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Take Emergency Contraception (EC) right away. EC can prevent pregnancy up to 5 days after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and it works better the sooner you take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THE PATCH HELP ME?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patch is safe and effective birth control.</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Your periods may be more regular, lighter, and shorter</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You may have clearer skin if you have acne.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patch lowers your risk of getting cancer of the uterus and ovaries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patch may offer protection against iron deficiency anemia, ovarian cysts and pelvic inflammatory disease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patch has no effect on your ability to get pregnant in the future, after you stop taking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ARE SIDE EFFECTS OF THE PATCH?</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Most users have no side effects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In the first 2-3 months you may have nausea, bleeding between periods, and/or breast pain. These problems often go away after 2-3 months.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You may have irritation where the patch sits on your skin</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DOES THE PATCH HAVE RISKS?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patch is very safe. Serious problems are rare. If you have any of the symptoms below, call</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your health provider.</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Leg pain, swelling, and redness</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Weakness or numbness on 1 side of your body</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Bad headaches</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Vision problems</a:t>
            </a:r>
            <a:endParaRPr/>
          </a:p>
          <a:p>
            <a:pPr marL="628650" lvl="1"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Chest pain</a:t>
            </a:r>
            <a:endParaRPr/>
          </a:p>
          <a:p>
            <a:pPr marL="228600" lvl="1" indent="-228600" algn="l" rtl="0">
              <a:lnSpc>
                <a:spcPct val="60000"/>
              </a:lnSpc>
              <a:spcBef>
                <a:spcPts val="0"/>
              </a:spcBef>
              <a:spcAft>
                <a:spcPts val="0"/>
              </a:spcAft>
              <a:buNone/>
            </a:pPr>
            <a:endParaRPr sz="800"/>
          </a:p>
          <a:p>
            <a:pPr marL="228600" lvl="1" indent="-228600" algn="l" rtl="0">
              <a:lnSpc>
                <a:spcPct val="60000"/>
              </a:lnSpc>
              <a:spcBef>
                <a:spcPts val="0"/>
              </a:spcBef>
              <a:spcAft>
                <a:spcPts val="0"/>
              </a:spcAft>
              <a:buNone/>
            </a:pPr>
            <a:r>
              <a:rPr lang="en-US" sz="800"/>
              <a:t>Sources: </a:t>
            </a:r>
            <a:endParaRPr/>
          </a:p>
          <a:p>
            <a:pPr marL="228600" lvl="0" indent="-228600" algn="l" rtl="0">
              <a:lnSpc>
                <a:spcPct val="80000"/>
              </a:lnSpc>
              <a:spcBef>
                <a:spcPts val="0"/>
              </a:spcBef>
              <a:spcAft>
                <a:spcPts val="0"/>
              </a:spcAft>
              <a:buClr>
                <a:schemeClr val="dk1"/>
              </a:buClr>
              <a:buSzPts val="300"/>
              <a:buFont typeface="Calibri"/>
              <a:buAutoNum type="arabicParenR"/>
            </a:pPr>
            <a:r>
              <a:rPr lang="en-US" sz="300"/>
              <a:t>Fact Sheet: The Patch. Reproductive Health Access Project, updated July 2015. https://www.reproductiveaccess.org/wp-content/uploads/2014/12/factsheet_patch.pdf</a:t>
            </a:r>
            <a:endParaRPr sz="300"/>
          </a:p>
          <a:p>
            <a:pPr marL="228600" lvl="0" indent="-228600" algn="l" rtl="0">
              <a:lnSpc>
                <a:spcPct val="80000"/>
              </a:lnSpc>
              <a:spcBef>
                <a:spcPts val="0"/>
              </a:spcBef>
              <a:spcAft>
                <a:spcPts val="0"/>
              </a:spcAft>
              <a:buClr>
                <a:schemeClr val="dk1"/>
              </a:buClr>
              <a:buSzPts val="300"/>
              <a:buFont typeface="Calibri"/>
              <a:buAutoNum type="arabicParenR"/>
            </a:pPr>
            <a:r>
              <a:rPr lang="en-US" sz="300"/>
              <a:t>Birth Control Methods: The Patch. Bedsider. Available from https://www.bedsider.org/methods/the_patch#details</a:t>
            </a:r>
            <a:endParaRPr sz="800"/>
          </a:p>
          <a:p>
            <a:pPr marL="0" lvl="0" indent="0" algn="l" rtl="0">
              <a:spcBef>
                <a:spcPts val="0"/>
              </a:spcBef>
              <a:spcAft>
                <a:spcPts val="0"/>
              </a:spcAft>
              <a:buNone/>
            </a:pPr>
            <a:endParaRPr/>
          </a:p>
        </p:txBody>
      </p:sp>
      <p:sp>
        <p:nvSpPr>
          <p:cNvPr id="426" name="Google Shape;42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Extended cycling is also a safe and effective option with the patch.</a:t>
            </a:r>
            <a:endParaRPr/>
          </a:p>
          <a:p>
            <a:pPr marL="0" lvl="0" indent="0" algn="l" rtl="0">
              <a:spcBef>
                <a:spcPts val="0"/>
              </a:spcBef>
              <a:spcAft>
                <a:spcPts val="0"/>
              </a:spcAft>
              <a:buNone/>
            </a:pPr>
            <a:endParaRPr/>
          </a:p>
          <a:p>
            <a:pPr marL="0" lvl="0" indent="0" algn="l" rtl="0">
              <a:spcBef>
                <a:spcPts val="0"/>
              </a:spcBef>
              <a:spcAft>
                <a:spcPts val="0"/>
              </a:spcAft>
              <a:buNone/>
            </a:pPr>
            <a:r>
              <a:rPr lang="en-US"/>
              <a:t>Sources:</a:t>
            </a:r>
            <a:endParaRPr/>
          </a:p>
          <a:p>
            <a:pPr marL="0" lvl="0" indent="0" algn="l" rtl="0">
              <a:spcBef>
                <a:spcPts val="0"/>
              </a:spcBef>
              <a:spcAft>
                <a:spcPts val="0"/>
              </a:spcAft>
              <a:buNone/>
            </a:pPr>
            <a:r>
              <a:rPr lang="en-US"/>
              <a:t>Edelman A, Gallo MF, Jensen JT, Nichols MD, Grimes DA. Continuous or extended cycle vs. cyclic use of combined hormonal contraceptives for contraception. </a:t>
            </a:r>
            <a:r>
              <a:rPr lang="en-US" i="1"/>
              <a:t>Cochrane Database of Systematic Reviews 2005, Issue 3. Art. No.: CD004695. DOI: </a:t>
            </a:r>
            <a:r>
              <a:rPr lang="en-US"/>
              <a:t>10.1002/14651858.CD004695.pub2.</a:t>
            </a:r>
            <a:endParaRPr/>
          </a:p>
          <a:p>
            <a:pPr marL="0" lvl="0" indent="0" algn="l" rtl="0">
              <a:spcBef>
                <a:spcPts val="0"/>
              </a:spcBef>
              <a:spcAft>
                <a:spcPts val="0"/>
              </a:spcAft>
              <a:buNone/>
            </a:pPr>
            <a:endParaRPr/>
          </a:p>
          <a:p>
            <a:pPr marL="0" lvl="0" indent="0" algn="l" rtl="0">
              <a:spcBef>
                <a:spcPts val="0"/>
              </a:spcBef>
              <a:spcAft>
                <a:spcPts val="0"/>
              </a:spcAft>
              <a:buNone/>
            </a:pPr>
            <a:r>
              <a:rPr lang="en-US"/>
              <a:t>Nanda K. Contraceptive Patch and Vaginal Contraceptive Ring. In: Hatcher RA, Trussell J, Nelson A, Cates W, Stewart F, Kowal D. (editors) </a:t>
            </a:r>
            <a:r>
              <a:rPr lang="en-US" i="1"/>
              <a:t>Contraceptive Technology</a:t>
            </a:r>
            <a:r>
              <a:rPr lang="en-US"/>
              <a:t>, 19th revised edition. New York: Ardent Media, 2007</a:t>
            </a:r>
            <a:endParaRPr/>
          </a:p>
          <a:p>
            <a:pPr marL="0" lvl="0" indent="0" algn="l" rtl="0">
              <a:spcBef>
                <a:spcPts val="0"/>
              </a:spcBef>
              <a:spcAft>
                <a:spcPts val="0"/>
              </a:spcAft>
              <a:buNone/>
            </a:pPr>
            <a:endParaRPr/>
          </a:p>
        </p:txBody>
      </p:sp>
      <p:sp>
        <p:nvSpPr>
          <p:cNvPr id="434" name="Google Shape;4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THE RING WORK?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ring contains hormones like the ones your body makes. These hormones stop your ovaries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from releasing eggs. Without an egg, you cannot get pregnant.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Between 91-93% effective with typical use (99.7% effective with perfect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START THE RING?</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There are 2 ways to start the ring:</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Quick Start: put in your first ring as soon as you get the pack.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Next period: put in your first ring soon after your next period begins.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put your first ring in up to 5 days after the start of your period, you are protected against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pregnancy right away.</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put your first ring in more than 5 days after the start of your period, you should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condoms as back-up for the first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USE THE RING?</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ring is a small, bendable, plastic circle that you insert into your vagina.</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ring is easy to insert; there is no wrong way to insert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ring can be placed anywhere in the vagina, but the deeper it’s placed, the less likely it will be felt.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leave the ring in your vagina for 3 weeks, and remove it for the 4th week.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Remove the ring by hooking a finger under the rim and pulling it out.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Most women get their period during the ring-free week.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Insert a new ring (or the same ring if using Annovera) at the end of the 4th week.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can store the ring at room temperature up to four months. In the refrigerator, the ring lasts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much longer.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DO I HAVE TO GET A PERIOD?</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Because the ring has enough hormones to last 35 days, you can leave it in for more than 3</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weeks. You can change the ring on the same day of each month (for instance, March 1st, April 1st,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May 1st, etc.). If you remove the old ring and insert the new ring on the same day, you may not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get a period. This is OK.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THE RING COMES OUT?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ring may slip out during sex or when you use the bathroom. The ring can stay out of your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body for up to 3 hours and still prevent pregnancy. If the ring is out of your body for more than 3</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hours, you should put it back into your vagina and use condoms for the next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STOPPED USING THE RING AND HAD UNPROTECTED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Take Emergency Contraception (EC) right away. EC can prevent pregnancy up to 5 days after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and it works better the sooner you take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THE RING HELP ME?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ring is safe and effective birth control. Your periods may be more regular, lighter, and shorter.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You may have clearer skin if you have acne. </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ring lowers your risk of getting cancer of the uterus and ovaries.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ring may offer protection against iron deficiency anemia, ovarian cysts and pelvic inflammatory disease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ring has no effect on your ability to get pregnant in the future, after you stop using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ARE SIDE EFFECTS OF THE RING?</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Most users have no side effects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In the first 2-3 months you may have nausea, bleeding between periods, and/or breast pain. These problems often go away after 2-3 months.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Sometimes the ring can cause increased vaginal discharge, irritation or infection</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DOES THE RING HAVE RISKS?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ring is very safe. Serious problems are rare. If you have any of the symptoms below, call your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health provider: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Leg pain, swelling, and redness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Weakness or numbness on 1 side of your body</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Bad headache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Vision problems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Chest pain</a:t>
            </a:r>
            <a:endParaRPr/>
          </a:p>
          <a:p>
            <a:pPr marL="228600" lvl="1" indent="-228600" algn="l" rtl="0">
              <a:lnSpc>
                <a:spcPct val="60000"/>
              </a:lnSpc>
              <a:spcBef>
                <a:spcPts val="0"/>
              </a:spcBef>
              <a:spcAft>
                <a:spcPts val="0"/>
              </a:spcAft>
              <a:buNone/>
            </a:pPr>
            <a:endParaRPr sz="800"/>
          </a:p>
          <a:p>
            <a:pPr marL="228600" lvl="1" indent="-228600" algn="l" rtl="0">
              <a:lnSpc>
                <a:spcPct val="60000"/>
              </a:lnSpc>
              <a:spcBef>
                <a:spcPts val="0"/>
              </a:spcBef>
              <a:spcAft>
                <a:spcPts val="0"/>
              </a:spcAft>
              <a:buNone/>
            </a:pPr>
            <a:r>
              <a:rPr lang="en-US" sz="800"/>
              <a:t>Sources: </a:t>
            </a:r>
            <a:endParaRPr/>
          </a:p>
          <a:p>
            <a:pPr marL="228600" lvl="0" indent="-228600" algn="l" rtl="0">
              <a:lnSpc>
                <a:spcPct val="80000"/>
              </a:lnSpc>
              <a:spcBef>
                <a:spcPts val="0"/>
              </a:spcBef>
              <a:spcAft>
                <a:spcPts val="0"/>
              </a:spcAft>
              <a:buClr>
                <a:schemeClr val="dk1"/>
              </a:buClr>
              <a:buSzPts val="300"/>
              <a:buFont typeface="Calibri"/>
              <a:buAutoNum type="arabicParenR"/>
            </a:pPr>
            <a:r>
              <a:rPr lang="en-US" sz="300"/>
              <a:t>Fact Sheet: The Ring. Reproductive Health Access Project, updated July 2015. https://www.reproductiveaccess.org/wp-content/uploads/2015/03/factsheet_ring.pdf</a:t>
            </a:r>
            <a:endParaRPr sz="300"/>
          </a:p>
          <a:p>
            <a:pPr marL="228600" lvl="0" indent="-228600" algn="l" rtl="0">
              <a:lnSpc>
                <a:spcPct val="80000"/>
              </a:lnSpc>
              <a:spcBef>
                <a:spcPts val="0"/>
              </a:spcBef>
              <a:spcAft>
                <a:spcPts val="0"/>
              </a:spcAft>
              <a:buClr>
                <a:schemeClr val="dk1"/>
              </a:buClr>
              <a:buSzPts val="300"/>
              <a:buFont typeface="Calibri"/>
              <a:buAutoNum type="arabicParenR"/>
            </a:pPr>
            <a:r>
              <a:rPr lang="en-US" sz="300"/>
              <a:t>Birth Control Methods: The Ring. Bedsider. Available from https://www.bedsider.org/methods/the_ring#details</a:t>
            </a:r>
            <a:endParaRPr sz="800"/>
          </a:p>
          <a:p>
            <a:pPr marL="0" lvl="0" indent="0" algn="l" rtl="0">
              <a:spcBef>
                <a:spcPts val="0"/>
              </a:spcBef>
              <a:spcAft>
                <a:spcPts val="0"/>
              </a:spcAft>
              <a:buNone/>
            </a:pPr>
            <a:endParaRPr/>
          </a:p>
        </p:txBody>
      </p:sp>
      <p:sp>
        <p:nvSpPr>
          <p:cNvPr id="441" name="Google Shape;44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NuvaRing can safely be removed for up to three hours at a time. If it is out of the body for more than three hours, guidelines differ depending on timing within the cycle. During the first “ring in” weeks, she can reinsert an expelled ring. During week three, she can either insert a new ring right away or start the withdrawal bleed and insert a new ring seven days after the last one was removed/expelled. With any of these options, she should use another backup method of birth control for seven days.</a:t>
            </a:r>
            <a:endParaRPr/>
          </a:p>
          <a:p>
            <a:pPr marL="0" lvl="0" indent="0" algn="l" rtl="0">
              <a:spcBef>
                <a:spcPts val="0"/>
              </a:spcBef>
              <a:spcAft>
                <a:spcPts val="0"/>
              </a:spcAft>
              <a:buNone/>
            </a:pPr>
            <a:endParaRPr/>
          </a:p>
          <a:p>
            <a:pPr marL="0" lvl="0" indent="0" algn="l" rtl="0">
              <a:spcBef>
                <a:spcPts val="0"/>
              </a:spcBef>
              <a:spcAft>
                <a:spcPts val="0"/>
              </a:spcAft>
              <a:buNone/>
            </a:pPr>
            <a:r>
              <a:rPr lang="en-US"/>
              <a:t>Extended cycling is also a safe and effective option with NuvaRing.</a:t>
            </a:r>
            <a:endParaRPr/>
          </a:p>
          <a:p>
            <a:pPr marL="0" lvl="0" indent="0" algn="l" rtl="0">
              <a:spcBef>
                <a:spcPts val="0"/>
              </a:spcBef>
              <a:spcAft>
                <a:spcPts val="0"/>
              </a:spcAft>
              <a:buNone/>
            </a:pPr>
            <a:endParaRPr/>
          </a:p>
          <a:p>
            <a:pPr marL="0" lvl="0" indent="0" algn="l" rtl="0">
              <a:spcBef>
                <a:spcPts val="0"/>
              </a:spcBef>
              <a:spcAft>
                <a:spcPts val="0"/>
              </a:spcAft>
              <a:buNone/>
            </a:pPr>
            <a:r>
              <a:rPr lang="en-US"/>
              <a:t>”During the 21 days of continuous use, if ANNOVERA™ is out of the vagina for more than 2 continuous hours or more than 2 cumulative hours (multiple inadvertent removals or expulsions adding up to 2 hours), then back-up contraception, such as male condoms or spermicide, should be used until the vaginal system has been in the vagina for 7 consecutive days.”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Sources:</a:t>
            </a:r>
            <a:endParaRPr/>
          </a:p>
          <a:p>
            <a:pPr marL="0" lvl="0" indent="0" algn="l" rtl="0">
              <a:spcBef>
                <a:spcPts val="0"/>
              </a:spcBef>
              <a:spcAft>
                <a:spcPts val="0"/>
              </a:spcAft>
              <a:buNone/>
            </a:pPr>
            <a:r>
              <a:rPr lang="en-US"/>
              <a:t>Nanda K. Contraceptive Patch and Vaginal Contraceptive Ring. In: Hatcher RA, Trussell J, Nelson A, Cates W, Stewart F, Kowal D. (editors) </a:t>
            </a:r>
            <a:r>
              <a:rPr lang="en-US" i="1"/>
              <a:t>Contraceptive Technology</a:t>
            </a:r>
            <a:r>
              <a:rPr lang="en-US"/>
              <a:t>, 19th revised edition. New York: Ardent Media, 2007</a:t>
            </a:r>
            <a:endParaRPr/>
          </a:p>
          <a:p>
            <a:pPr marL="0" lvl="0" indent="0" algn="l" rtl="0">
              <a:spcBef>
                <a:spcPts val="0"/>
              </a:spcBef>
              <a:spcAft>
                <a:spcPts val="0"/>
              </a:spcAft>
              <a:buNone/>
            </a:pPr>
            <a:endParaRPr/>
          </a:p>
          <a:p>
            <a:pPr marL="0" lvl="0" indent="0" algn="l" rtl="0">
              <a:spcBef>
                <a:spcPts val="0"/>
              </a:spcBef>
              <a:spcAft>
                <a:spcPts val="0"/>
              </a:spcAft>
              <a:buNone/>
            </a:pPr>
            <a:r>
              <a:rPr lang="en-US"/>
              <a:t>Edelman A, Gallo MF, Jensen JT, Nichols MD, Grimes DA. Continuous or extended cycle vs. cyclic use of combined</a:t>
            </a:r>
            <a:endParaRPr/>
          </a:p>
          <a:p>
            <a:pPr marL="0" lvl="0" indent="0" algn="l" rtl="0">
              <a:spcBef>
                <a:spcPts val="0"/>
              </a:spcBef>
              <a:spcAft>
                <a:spcPts val="0"/>
              </a:spcAft>
              <a:buNone/>
            </a:pPr>
            <a:r>
              <a:rPr lang="en-US"/>
              <a:t>hormonal contraceptives for contraception. </a:t>
            </a:r>
            <a:r>
              <a:rPr lang="en-US" i="1"/>
              <a:t>Cochrane Database of Systematic Reviews 2005, Issue 3. Art. No.: CD004695. DOI:</a:t>
            </a:r>
            <a:endParaRPr/>
          </a:p>
          <a:p>
            <a:pPr marL="0" lvl="0" indent="0" algn="l" rtl="0">
              <a:spcBef>
                <a:spcPts val="0"/>
              </a:spcBef>
              <a:spcAft>
                <a:spcPts val="0"/>
              </a:spcAft>
              <a:buNone/>
            </a:pPr>
            <a:r>
              <a:rPr lang="en-US"/>
              <a:t>10.1002/14651858.CD004695.pub2.</a:t>
            </a:r>
            <a:endParaRPr/>
          </a:p>
          <a:p>
            <a:pPr marL="0" lvl="0" indent="0" algn="l" rtl="0">
              <a:spcBef>
                <a:spcPts val="0"/>
              </a:spcBef>
              <a:spcAft>
                <a:spcPts val="0"/>
              </a:spcAft>
              <a:buNone/>
            </a:pPr>
            <a:endParaRPr/>
          </a:p>
          <a:p>
            <a:pPr marL="0" lvl="0" indent="0" algn="l" rtl="0">
              <a:spcBef>
                <a:spcPts val="0"/>
              </a:spcBef>
              <a:spcAft>
                <a:spcPts val="0"/>
              </a:spcAft>
              <a:buNone/>
            </a:pPr>
            <a:r>
              <a:rPr lang="en-US"/>
              <a:t>FDA label for ANNOVERA™ (segesterone acetate and ethinyl estradiol vaginal system). https://www.accessdata.fda.gov/drugsatfda_docs/label/2018/209627s000lbl.pdf</a:t>
            </a:r>
            <a:endParaRPr/>
          </a:p>
          <a:p>
            <a:pPr marL="0" lvl="0" indent="0" algn="l" rtl="0">
              <a:spcBef>
                <a:spcPts val="0"/>
              </a:spcBef>
              <a:spcAft>
                <a:spcPts val="0"/>
              </a:spcAft>
              <a:buNone/>
            </a:pPr>
            <a:endParaRPr/>
          </a:p>
        </p:txBody>
      </p:sp>
      <p:sp>
        <p:nvSpPr>
          <p:cNvPr id="457" name="Google Shape;45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194" name="Google Shape;1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THE MINI-PILL WORK?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mini-pill contains a hormone like the ones your body makes. It works by making the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mucus in your cervix too thick for sperm to pass through. If sperm cannot reach the egg,</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you cannot get pregnant.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mini-pill is 91% effective with typical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START THE MINI-PILL?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There are 2 ways to start the pill: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Quick Start: Take your first pill as soon as you get the pack.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Next period: Take your first pill soon after your next period begins.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take your first pill up to 5 days after the start of your period, you are protected</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against pregnancy right away.</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 take your first pill more than 5 days after the start of your period, you should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condoms as back-up for the first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USE THE MINI-PILL?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Once you start using the pill, take 1 pill each day. Take your pill at the same time each day.</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After you finish a pack of pills, you should start a new pack the next day. You should have NO day without a pill.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MISS MINI-PILLS?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 forgot ONE pill: Take your pill as soon as you can. If you take your pill more than 3 hours late, use condoms for the next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 forgot TWO pills or more: Take your pill as soon as you can. Take your next pill at the usual time. Use condoms for the next 7 days. Use emergency contraception (EC) if you have unprotected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STOPPED TAKING THE MINI-PILL AND HAD UNPROTECTED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Take Emergency Contraception (EC) right away. EC can prevent pregnancy up to 5 days after sex, and it works better the sooner you take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THE MINI-PILL HELP ME?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mini-pill is safe and effective birth control. </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mini-pill is safe for you to use while breastfeeding, or if you are at high risk for blood clots, heart disease or strokes.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mini-pill has no effect on your ability to get pregnant in the future, after you stop taking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WILL I FEEL ON THE MINI-PILL?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will feel about the same. Most people notice changes in their periods. </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You may have spotting or no period at all. This is normal. You may have nausea, spotting, weight change, and/or breast pain. These problems often go away after 2-3 months.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DOES THE MINI-PILL HAVE RISKS?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mini-pill is very safe.</a:t>
            </a:r>
            <a:endParaRPr/>
          </a:p>
          <a:p>
            <a:pPr marL="0" lvl="0" indent="0" algn="l" rtl="0">
              <a:spcBef>
                <a:spcPts val="0"/>
              </a:spcBef>
              <a:spcAft>
                <a:spcPts val="0"/>
              </a:spcAft>
              <a:buNone/>
            </a:pPr>
            <a:endParaRPr sz="120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Sources:</a:t>
            </a:r>
            <a:endParaRPr/>
          </a:p>
          <a:p>
            <a:pPr marL="228600" lvl="0" indent="-228600" algn="l" rtl="0">
              <a:lnSpc>
                <a:spcPct val="80000"/>
              </a:lnSpc>
              <a:spcBef>
                <a:spcPts val="0"/>
              </a:spcBef>
              <a:spcAft>
                <a:spcPts val="0"/>
              </a:spcAft>
              <a:buClr>
                <a:schemeClr val="dk1"/>
              </a:buClr>
              <a:buSzPts val="400"/>
              <a:buFont typeface="Calibri"/>
              <a:buAutoNum type="arabicParenR"/>
            </a:pPr>
            <a:r>
              <a:rPr lang="en-US" sz="400"/>
              <a:t>Fact Sheet: Progesterone-Only/Mini-pill. Reproductive Health Access Project, updated August 2019. https://www.reproductiveaccess.org/wp-content/uploads/2015/03/factsheet_mini-pill.pdf</a:t>
            </a:r>
            <a:endParaRPr sz="400"/>
          </a:p>
          <a:p>
            <a:pPr marL="0" lvl="0" indent="0" algn="l" rtl="0">
              <a:spcBef>
                <a:spcPts val="0"/>
              </a:spcBef>
              <a:spcAft>
                <a:spcPts val="0"/>
              </a:spcAft>
              <a:buNone/>
            </a:pPr>
            <a:endParaRPr/>
          </a:p>
        </p:txBody>
      </p:sp>
      <p:sp>
        <p:nvSpPr>
          <p:cNvPr id="472" name="Google Shape;47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new formulation, Slynd (drosperinone), allows users to be up to 24 hours late in taking a pill without compromising effectiveness</a:t>
            </a:r>
            <a:endParaRPr/>
          </a:p>
          <a:p>
            <a:pPr marL="0" lvl="0" indent="0" algn="l" rtl="0">
              <a:spcBef>
                <a:spcPts val="0"/>
              </a:spcBef>
              <a:spcAft>
                <a:spcPts val="0"/>
              </a:spcAft>
              <a:buNone/>
            </a:pPr>
            <a:endParaRPr/>
          </a:p>
        </p:txBody>
      </p:sp>
      <p:sp>
        <p:nvSpPr>
          <p:cNvPr id="480" name="Google Shape;48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DEPO WORK?</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Depo contains a hormone like the ones your body makes. This hormone stops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your ovaries from releasing eggs. Without an egg, you cannot get pregnant.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Depo is 96% effective with typical use (99.8% with perfect use)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 I USE DEPO?</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get a Depo injection in the arm or in the buttocks.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Use condoms as back-up the first 7 days after your first shot of Depo.</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should get a shot every 3 months (every 12 weeks).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AM LATE FOR THE NEXT SHOT?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Depo works best if you get a new shot every 12 weeks.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your shot is more than 4 weeks late, you should get a pregnancy test before</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the next shot. You should use condoms for the next 7 days.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IF I AM LATE GETTING A SHOT AND HAD UNPROTECTED SEX?</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If your last shot was more than 16 weeks ago, take Emergency Contraception (EC) right after unprotected sex. EC can prevent pregnancy up to 5 days after sex, and it works better the sooner you take it.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HOW DOES DEPO HELP ME?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Depo is safe and effective.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It keeps you from getting pregnant for 3 months.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shot lowers your risk of cancer of the uterus.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It is safe to use Depo while breastfeeding, or if you are at high risk for blood clots, heart disease or stroke.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The shot may give you shorter, lighter periods or no periods at all</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Depo is very private, no one will know you use it unless you tell them</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WHAT ARE SIDE EFFECTS OF DEPO?</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 will most likely have spotting between periods or irregular bleeding, especially for the first 6-12 months.</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EB Garamond"/>
                <a:ea typeface="EB Garamond"/>
                <a:cs typeface="EB Garamond"/>
                <a:sym typeface="EB Garamond"/>
              </a:rPr>
              <a:t>You may have weight gain, bloating, headaches and/or mood changes. Talk to your health care provider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about treating any side effects.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After the first 2-3 shots, you may have no period at all. This is normal.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Your bones may become slightly weaker while you take Depo. Bone strength returns to normal once you stop getting the shot.</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After you stop Depo, it takes a few months for your fertility to return to normal.</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This means that it may take a while for you to get pregnant (even if you’re trying), but if you don’t want to get pregnant, you need to use a new form of birth control after you stop Depo.</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DOES DEPO HAVE RISKS?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The shot is very safe. Severe problems are rare. If you have any of the symptoms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below, call your doctor:</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Severe headaches</a:t>
            </a:r>
            <a:endParaRPr/>
          </a:p>
          <a:p>
            <a:pPr marL="0" lvl="0" indent="0" algn="l" rtl="0">
              <a:spcBef>
                <a:spcPts val="0"/>
              </a:spcBef>
              <a:spcAft>
                <a:spcPts val="0"/>
              </a:spcAft>
              <a:buNone/>
            </a:pPr>
            <a:r>
              <a:rPr lang="en-US" sz="1200">
                <a:solidFill>
                  <a:schemeClr val="dk1"/>
                </a:solidFill>
                <a:latin typeface="EB Garamond"/>
                <a:ea typeface="EB Garamond"/>
                <a:cs typeface="EB Garamond"/>
                <a:sym typeface="EB Garamond"/>
              </a:rPr>
              <a:t>- Very heavy bleeding</a:t>
            </a:r>
            <a:endParaRPr/>
          </a:p>
          <a:p>
            <a:pPr marL="228600" lvl="0" indent="-228600" algn="l" rtl="0">
              <a:lnSpc>
                <a:spcPct val="80000"/>
              </a:lnSpc>
              <a:spcBef>
                <a:spcPts val="0"/>
              </a:spcBef>
              <a:spcAft>
                <a:spcPts val="0"/>
              </a:spcAft>
              <a:buNone/>
            </a:pPr>
            <a:endParaRPr sz="500"/>
          </a:p>
          <a:p>
            <a:pPr marL="228600" lvl="0" indent="-228600" algn="l" rtl="0">
              <a:lnSpc>
                <a:spcPct val="80000"/>
              </a:lnSpc>
              <a:spcBef>
                <a:spcPts val="0"/>
              </a:spcBef>
              <a:spcAft>
                <a:spcPts val="0"/>
              </a:spcAft>
              <a:buNone/>
            </a:pPr>
            <a:r>
              <a:rPr lang="en-US" sz="500"/>
              <a:t>Sources: </a:t>
            </a:r>
            <a:endParaRPr/>
          </a:p>
          <a:p>
            <a:pPr marL="228600" lvl="0" indent="-228600" algn="l" rtl="0">
              <a:lnSpc>
                <a:spcPct val="80000"/>
              </a:lnSpc>
              <a:spcBef>
                <a:spcPts val="0"/>
              </a:spcBef>
              <a:spcAft>
                <a:spcPts val="0"/>
              </a:spcAft>
              <a:buClr>
                <a:schemeClr val="dk1"/>
              </a:buClr>
              <a:buSzPts val="400"/>
              <a:buFont typeface="Calibri"/>
              <a:buAutoNum type="arabicParenR"/>
            </a:pPr>
            <a:r>
              <a:rPr lang="en-US" sz="400"/>
              <a:t>Fact Sheet: The Shot/Depo-Provera. Reproductive Health Access Project, updated July 2015. https://www.reproductiveaccess.org/wp-content/uploads/2016/07/factsheet_depo.pdf</a:t>
            </a:r>
            <a:endParaRPr sz="400"/>
          </a:p>
          <a:p>
            <a:pPr marL="228600" lvl="0" indent="-228600" algn="l" rtl="0">
              <a:lnSpc>
                <a:spcPct val="80000"/>
              </a:lnSpc>
              <a:spcBef>
                <a:spcPts val="0"/>
              </a:spcBef>
              <a:spcAft>
                <a:spcPts val="0"/>
              </a:spcAft>
              <a:buClr>
                <a:schemeClr val="dk1"/>
              </a:buClr>
              <a:buSzPts val="400"/>
              <a:buFont typeface="Calibri"/>
              <a:buAutoNum type="arabicParenR"/>
            </a:pPr>
            <a:r>
              <a:rPr lang="en-US" sz="400"/>
              <a:t>Birth Control Methods: The Shot. Bedsider. Available from https://www.bedsider.org/methods/the_shot#details</a:t>
            </a:r>
            <a:endParaRPr sz="900"/>
          </a:p>
          <a:p>
            <a:pPr marL="0" lvl="0" indent="0" algn="l" rtl="0">
              <a:spcBef>
                <a:spcPts val="0"/>
              </a:spcBef>
              <a:spcAft>
                <a:spcPts val="0"/>
              </a:spcAft>
              <a:buNone/>
            </a:pPr>
            <a:endParaRPr/>
          </a:p>
        </p:txBody>
      </p:sp>
      <p:sp>
        <p:nvSpPr>
          <p:cNvPr id="487" name="Google Shape;48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8244" lvl="0" indent="-168244" algn="l" rtl="0">
              <a:lnSpc>
                <a:spcPct val="80000"/>
              </a:lnSpc>
              <a:spcBef>
                <a:spcPts val="0"/>
              </a:spcBef>
              <a:spcAft>
                <a:spcPts val="0"/>
              </a:spcAft>
              <a:buClr>
                <a:schemeClr val="dk1"/>
              </a:buClr>
              <a:buSzPts val="1200"/>
              <a:buFont typeface="Arial"/>
              <a:buChar char="•"/>
            </a:pPr>
            <a:r>
              <a:rPr lang="en-US" sz="1200"/>
              <a:t>Primarily, women taking DMPA will experience menstrual irregularities.</a:t>
            </a:r>
            <a:endParaRPr/>
          </a:p>
          <a:p>
            <a:pPr marL="168244" lvl="0" indent="-168244" algn="l" rtl="0">
              <a:lnSpc>
                <a:spcPct val="80000"/>
              </a:lnSpc>
              <a:spcBef>
                <a:spcPts val="0"/>
              </a:spcBef>
              <a:spcAft>
                <a:spcPts val="0"/>
              </a:spcAft>
              <a:buClr>
                <a:schemeClr val="dk1"/>
              </a:buClr>
              <a:buSzPts val="1200"/>
              <a:buFont typeface="Arial"/>
              <a:buChar char="•"/>
            </a:pPr>
            <a:r>
              <a:rPr lang="en-US" sz="1200"/>
              <a:t>In the first several months many women experience unpredictable and prolonged spotting. After one year of DMPA use, 40% to 50% of women experience amenorrhea and, after five years, up to 80% no longer menstruate. Research indicates that menstrual disturbances are the most frequent cause of dissatisfaction with this method, causing 20% to 25% of patients to discontinue use. </a:t>
            </a:r>
            <a:endParaRPr/>
          </a:p>
          <a:p>
            <a:pPr marL="168244" lvl="0" indent="-168244" algn="l" rtl="0">
              <a:lnSpc>
                <a:spcPct val="80000"/>
              </a:lnSpc>
              <a:spcBef>
                <a:spcPts val="0"/>
              </a:spcBef>
              <a:spcAft>
                <a:spcPts val="0"/>
              </a:spcAft>
              <a:buClr>
                <a:schemeClr val="dk1"/>
              </a:buClr>
              <a:buSzPts val="1200"/>
              <a:buFont typeface="Arial"/>
              <a:buChar char="•"/>
            </a:pPr>
            <a:r>
              <a:rPr lang="en-US" sz="1200" b="1"/>
              <a:t>For teens, it is especially important to discuss potential issues with parents (i.e., no menses).  </a:t>
            </a:r>
            <a:endParaRPr/>
          </a:p>
          <a:p>
            <a:pPr marL="168244" lvl="0" indent="-168244" algn="l" rtl="0">
              <a:lnSpc>
                <a:spcPct val="80000"/>
              </a:lnSpc>
              <a:spcBef>
                <a:spcPts val="0"/>
              </a:spcBef>
              <a:spcAft>
                <a:spcPts val="0"/>
              </a:spcAft>
              <a:buClr>
                <a:schemeClr val="dk1"/>
              </a:buClr>
              <a:buSzPts val="1200"/>
              <a:buFont typeface="Arial"/>
              <a:buChar char="•"/>
            </a:pPr>
            <a:r>
              <a:rPr lang="en-US" sz="1200"/>
              <a:t>Providers must candidly discuss a patient’s comfort with initial spotting or irregular bleeding and the eventual lack of periods to ascertain whether DMPA is an acceptable contraceptive choice to her. If, after the first three months, a young woman has concerns about these menstrual irregularities, providers may offer her a short course of exogenous estrogen or a prostaglandin synthetase inhibitor (NSAID), if not contraindicated. These regimens have been shown to decrease bleeding in the short term but menstrual irregularities will most likely return upon discontinuation. </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None/>
            </a:pPr>
            <a:r>
              <a:rPr lang="en-US" sz="1200"/>
              <a:t>Sources:</a:t>
            </a:r>
            <a:endParaRPr/>
          </a:p>
          <a:p>
            <a:pPr marL="0" lvl="0" indent="0" algn="l" rtl="0">
              <a:lnSpc>
                <a:spcPct val="80000"/>
              </a:lnSpc>
              <a:spcBef>
                <a:spcPts val="0"/>
              </a:spcBef>
              <a:spcAft>
                <a:spcPts val="0"/>
              </a:spcAft>
              <a:buNone/>
            </a:pPr>
            <a:r>
              <a:rPr lang="en-US" sz="1200"/>
              <a:t>Belsey EM. Vaginal bleeding patterns among women using one natural and eight hormonal methods of contraception. </a:t>
            </a:r>
            <a:r>
              <a:rPr lang="en-US" sz="1200" i="1"/>
              <a:t>Contracetpion </a:t>
            </a:r>
            <a:r>
              <a:rPr lang="en-US" sz="1200"/>
              <a:t>1988;38:181–206. </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None/>
            </a:pPr>
            <a:r>
              <a:rPr lang="en-US" sz="1200"/>
              <a:t>Polaneczky M, Liblanc M. Long-term depot medroxyprogesterone acetate (Depo-Provider) use in inner-city adolescents. </a:t>
            </a:r>
            <a:r>
              <a:rPr lang="en-US" sz="1200" i="1"/>
              <a:t>J Adolesc Health </a:t>
            </a:r>
            <a:r>
              <a:rPr lang="en-US" sz="1200"/>
              <a:t>1998;23:81–88.</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None/>
            </a:pPr>
            <a:r>
              <a:rPr lang="en-US" sz="1200"/>
              <a:t>Potter LS, Dalberth BT, Canamer R, Betz M. Depot medroxyprogesterone acetate. Patterns of use and reasons for discontinuation. </a:t>
            </a:r>
            <a:r>
              <a:rPr lang="en-US" sz="1200" i="1"/>
              <a:t>Contraception </a:t>
            </a:r>
            <a:r>
              <a:rPr lang="en-US" sz="1200"/>
              <a:t>1997;56:209–214.</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None/>
            </a:pPr>
            <a:r>
              <a:rPr lang="en-US" sz="1200"/>
              <a:t>Said S, Sadek W, Rocca M, et al. Clinical evaluation of the therapeutic effectiveness of ethinyl oestradiol and oestrone sulphate on prolonged bleeding in women using depot medroxprogesterone acetate for contraception. </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None/>
            </a:pPr>
            <a:r>
              <a:rPr lang="en-US" sz="1200"/>
              <a:t>World Health Organization, Special Programme of Research, Development and Research Training in HIman Reproduction, Task Force on Long-acting Systemic Agents for Fertility Regulation. </a:t>
            </a:r>
            <a:r>
              <a:rPr lang="en-US" sz="1200" i="1"/>
              <a:t>Human Reprod </a:t>
            </a:r>
            <a:r>
              <a:rPr lang="en-US" sz="1200"/>
              <a:t>1996;11 Suppl 2:2–13</a:t>
            </a:r>
            <a:endParaRPr/>
          </a:p>
          <a:p>
            <a:pPr marL="0" lvl="0" indent="0" algn="l" rtl="0">
              <a:lnSpc>
                <a:spcPct val="80000"/>
              </a:lnSpc>
              <a:spcBef>
                <a:spcPts val="0"/>
              </a:spcBef>
              <a:spcAft>
                <a:spcPts val="0"/>
              </a:spcAft>
              <a:buNone/>
            </a:pPr>
            <a:endParaRPr sz="1200"/>
          </a:p>
          <a:p>
            <a:pPr marL="0" lvl="0" indent="0" algn="l" rtl="0">
              <a:lnSpc>
                <a:spcPct val="80000"/>
              </a:lnSpc>
              <a:spcBef>
                <a:spcPts val="0"/>
              </a:spcBef>
              <a:spcAft>
                <a:spcPts val="0"/>
              </a:spcAft>
              <a:buNone/>
            </a:pPr>
            <a:r>
              <a:rPr lang="en-US" sz="1200"/>
              <a:t>Tantiwattanakul P, Tneepanichskul S. Effect of mefenamic acid on controlling irregular uterine bleeding in DMPA users. </a:t>
            </a:r>
            <a:r>
              <a:rPr lang="en-US" sz="1200" i="1"/>
              <a:t>Contraception</a:t>
            </a:r>
            <a:r>
              <a:rPr lang="en-US" sz="1200"/>
              <a:t> 2004;70:277–79</a:t>
            </a:r>
            <a:endParaRPr/>
          </a:p>
          <a:p>
            <a:pPr marL="0" lvl="0" indent="0" algn="l" rtl="0">
              <a:spcBef>
                <a:spcPts val="0"/>
              </a:spcBef>
              <a:spcAft>
                <a:spcPts val="0"/>
              </a:spcAft>
              <a:buNone/>
            </a:pPr>
            <a:endParaRPr/>
          </a:p>
        </p:txBody>
      </p:sp>
      <p:sp>
        <p:nvSpPr>
          <p:cNvPr id="495" name="Google Shape;49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Gallo MF, Lopez LM, Grimes DA, Carayon F, Schulz KF, Helmerhorst FM. Combination contraceptives: effects on weight. Cochrane Database Syst Rev. 2014 Jan 29;(1):CD003987. doi: 10.1002/14651858.CD003987.pub5. PMID: 24477630.</a:t>
            </a:r>
            <a:br>
              <a:rPr lang="en-US"/>
            </a:br>
            <a:endParaRPr/>
          </a:p>
          <a:p>
            <a:pPr marL="0" lvl="0" indent="0" algn="l" rtl="0">
              <a:spcBef>
                <a:spcPts val="0"/>
              </a:spcBef>
              <a:spcAft>
                <a:spcPts val="0"/>
              </a:spcAft>
              <a:buNone/>
            </a:pPr>
            <a:endParaRPr/>
          </a:p>
        </p:txBody>
      </p:sp>
      <p:sp>
        <p:nvSpPr>
          <p:cNvPr id="517" name="Google Shape;51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that this study excluded youth who reported only same-gender sexual partners</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Lisa L. Lindley and Katrina M. Walsemann, 2015:</a:t>
            </a:r>
            <a:r>
              <a:rPr lang="en-US" sz="1200" b="1"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Sexual Orientation and Risk of Pregnancy Among New York City High-School Students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American Journal of Public Health </a:t>
            </a:r>
            <a:r>
              <a:rPr lang="en-US" sz="1200" b="1" i="0" u="none" strike="noStrike">
                <a:solidFill>
                  <a:schemeClr val="dk1"/>
                </a:solidFill>
                <a:latin typeface="Calibri"/>
                <a:ea typeface="Calibri"/>
                <a:cs typeface="Calibri"/>
                <a:sym typeface="Calibri"/>
              </a:rPr>
              <a:t>105</a:t>
            </a:r>
            <a:r>
              <a:rPr lang="en-US" sz="1200" b="0" i="0" u="none" strike="noStrike">
                <a:solidFill>
                  <a:schemeClr val="dk1"/>
                </a:solidFill>
                <a:latin typeface="Calibri"/>
                <a:ea typeface="Calibri"/>
                <a:cs typeface="Calibri"/>
                <a:sym typeface="Calibri"/>
              </a:rPr>
              <a:t>, 1379_1386,</a:t>
            </a:r>
            <a:r>
              <a:rPr lang="en-US" sz="1200" b="1"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https://doi.org/10.2105/AJPH.2015.302553</a:t>
            </a:r>
            <a:endParaRPr/>
          </a:p>
        </p:txBody>
      </p:sp>
      <p:sp>
        <p:nvSpPr>
          <p:cNvPr id="525" name="Google Shape;52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Sources: </a:t>
            </a:r>
            <a:endParaRPr/>
          </a:p>
          <a:p>
            <a:pPr marL="0" marR="0" lvl="0" indent="0" algn="l" rtl="0">
              <a:lnSpc>
                <a:spcPct val="100000"/>
              </a:lnSpc>
              <a:spcBef>
                <a:spcPts val="360"/>
              </a:spcBef>
              <a:spcAft>
                <a:spcPts val="0"/>
              </a:spcAft>
              <a:buClr>
                <a:schemeClr val="dk1"/>
              </a:buClr>
              <a:buSzPts val="1200"/>
              <a:buFont typeface="Arial"/>
              <a:buNone/>
            </a:pPr>
            <a:r>
              <a:rPr lang="en-US" sz="1200">
                <a:latin typeface="Arial"/>
                <a:ea typeface="Arial"/>
                <a:cs typeface="Arial"/>
                <a:sym typeface="Arial"/>
              </a:rPr>
              <a:t>1) Xu et al. Obstetrics and Gynecology 2012 </a:t>
            </a:r>
            <a:endParaRPr/>
          </a:p>
          <a:p>
            <a:pPr marL="0" marR="0" lvl="0" indent="0" algn="l" rtl="0">
              <a:lnSpc>
                <a:spcPct val="100000"/>
              </a:lnSpc>
              <a:spcBef>
                <a:spcPts val="360"/>
              </a:spcBef>
              <a:spcAft>
                <a:spcPts val="0"/>
              </a:spcAft>
              <a:buClr>
                <a:schemeClr val="dk1"/>
              </a:buClr>
              <a:buSzPts val="1200"/>
              <a:buFont typeface="Arial"/>
              <a:buNone/>
            </a:pPr>
            <a:r>
              <a:rPr lang="en-US" sz="1200">
                <a:latin typeface="Arial"/>
                <a:ea typeface="Arial"/>
                <a:cs typeface="Arial"/>
                <a:sym typeface="Arial"/>
              </a:rPr>
              <a:t>SFP: Contraceptive Considerations in Obese Women, Contraception 2009</a:t>
            </a:r>
            <a:endParaRPr/>
          </a:p>
          <a:p>
            <a:pPr marL="0" marR="0" lvl="0" indent="0" algn="l" rtl="0">
              <a:lnSpc>
                <a:spcPct val="100000"/>
              </a:lnSpc>
              <a:spcBef>
                <a:spcPts val="360"/>
              </a:spcBef>
              <a:spcAft>
                <a:spcPts val="0"/>
              </a:spcAft>
              <a:buClr>
                <a:schemeClr val="dk1"/>
              </a:buClr>
              <a:buSzPts val="1200"/>
              <a:buFont typeface="EB Garamond"/>
              <a:buNone/>
            </a:pPr>
            <a:r>
              <a:rPr lang="en-US" sz="1200" b="0" i="0">
                <a:solidFill>
                  <a:schemeClr val="dk1"/>
                </a:solidFill>
                <a:latin typeface="EB Garamond"/>
                <a:ea typeface="EB Garamond"/>
                <a:cs typeface="EB Garamond"/>
                <a:sym typeface="EB Garamond"/>
              </a:rPr>
              <a:t>2) Lopez  LM, Bernholc  A, Chen  M, Grey  TW, Otterness  C, Westhoff  C, Edelman  A, Helmerhorst  FM. Hormonal contraceptives for contraception in overweight or obese women. Cochrane Database of Systematic Reviews 2016, Issue 8. Art. No.: CD008452. DOI: 10.1002/14651858.CD008452.pub4.</a:t>
            </a:r>
            <a:endParaRPr sz="1200">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Calibri"/>
              <a:buNone/>
            </a:pPr>
            <a:endParaRPr sz="1200">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Arial"/>
              <a:buNone/>
            </a:pPr>
            <a:r>
              <a:rPr lang="en-US" sz="1200">
                <a:latin typeface="Arial"/>
                <a:ea typeface="Arial"/>
                <a:cs typeface="Arial"/>
                <a:sym typeface="Arial"/>
              </a:rPr>
              <a:t>ARSHEP would like to acknowledge Dr. Rachael Phelps for creation of this slide.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EURAS-OC- 59,000 COC users2000-2005 no diferrence in efficacy</a:t>
            </a:r>
            <a:endParaRPr/>
          </a:p>
          <a:p>
            <a:pPr marL="914400" lvl="2" indent="0" algn="l" rtl="0">
              <a:spcBef>
                <a:spcPts val="0"/>
              </a:spcBef>
              <a:spcAft>
                <a:spcPts val="0"/>
              </a:spcAft>
              <a:buNone/>
            </a:pPr>
            <a:r>
              <a:rPr lang="en-US">
                <a:latin typeface="Noto Sans Symbols"/>
                <a:ea typeface="Noto Sans Symbols"/>
                <a:cs typeface="Noto Sans Symbols"/>
                <a:sym typeface="Noto Sans Symbols"/>
              </a:rPr>
              <a:t>ｧ	</a:t>
            </a:r>
            <a:r>
              <a:rPr lang="en-US">
                <a:latin typeface="Arial"/>
                <a:ea typeface="Arial"/>
                <a:cs typeface="Arial"/>
                <a:sym typeface="Arial"/>
              </a:rPr>
              <a:t>Levonorgestrel Regimens</a:t>
            </a:r>
            <a:endParaRPr/>
          </a:p>
          <a:p>
            <a:pPr marL="1371600" lvl="3" indent="0" algn="l" rtl="0">
              <a:spcBef>
                <a:spcPts val="0"/>
              </a:spcBef>
              <a:spcAft>
                <a:spcPts val="0"/>
              </a:spcAft>
              <a:buNone/>
            </a:pPr>
            <a:r>
              <a:rPr lang="en-US">
                <a:latin typeface="Courier New"/>
                <a:ea typeface="Courier New"/>
                <a:cs typeface="Courier New"/>
                <a:sym typeface="Courier New"/>
              </a:rPr>
              <a:t>o	</a:t>
            </a:r>
            <a:r>
              <a:rPr lang="en-US">
                <a:latin typeface="Arial"/>
                <a:ea typeface="Arial"/>
                <a:cs typeface="Arial"/>
                <a:sym typeface="Arial"/>
              </a:rPr>
              <a:t>obese women (BMI ≥30 kg/m2) were at four-fold higher risk of pregnancy (OR 4.41; 95% CI 2.05–9.44)</a:t>
            </a:r>
            <a:endParaRPr/>
          </a:p>
          <a:p>
            <a:pPr marL="1371600" lvl="3" indent="0" algn="l" rtl="0">
              <a:spcBef>
                <a:spcPts val="0"/>
              </a:spcBef>
              <a:spcAft>
                <a:spcPts val="0"/>
              </a:spcAft>
              <a:buNone/>
            </a:pPr>
            <a:r>
              <a:rPr lang="en-US">
                <a:latin typeface="Courier New"/>
                <a:ea typeface="Courier New"/>
                <a:cs typeface="Courier New"/>
                <a:sym typeface="Courier New"/>
              </a:rPr>
              <a:t>o	</a:t>
            </a:r>
            <a:r>
              <a:rPr lang="en-US">
                <a:latin typeface="Arial"/>
                <a:ea typeface="Arial"/>
                <a:cs typeface="Arial"/>
                <a:sym typeface="Arial"/>
              </a:rPr>
              <a:t>overweight women (BMI 25-29.9 kg/m2) were at two-fold higher risk of pregnancy (OR 2.09; 95% CI 0.86–4.87)</a:t>
            </a:r>
            <a:endParaRPr/>
          </a:p>
          <a:p>
            <a:pPr marL="1371600" lvl="3" indent="0" algn="l" rtl="0">
              <a:spcBef>
                <a:spcPts val="0"/>
              </a:spcBef>
              <a:spcAft>
                <a:spcPts val="0"/>
              </a:spcAft>
              <a:buNone/>
            </a:pPr>
            <a:r>
              <a:rPr lang="en-US">
                <a:latin typeface="Courier New"/>
                <a:ea typeface="Courier New"/>
                <a:cs typeface="Courier New"/>
                <a:sym typeface="Courier New"/>
              </a:rPr>
              <a:t>o	</a:t>
            </a:r>
            <a:r>
              <a:rPr lang="en-US">
                <a:latin typeface="Arial"/>
                <a:ea typeface="Arial"/>
                <a:cs typeface="Arial"/>
                <a:sym typeface="Arial"/>
              </a:rPr>
              <a:t>for overweight and obese women, levonorgestrel use was not associated with a significant reduction in pregnancy rate compared with that expected with no medication. </a:t>
            </a:r>
            <a:endParaRPr/>
          </a:p>
          <a:p>
            <a:pPr marL="914400" lvl="2" indent="0" algn="l" rtl="0">
              <a:spcBef>
                <a:spcPts val="0"/>
              </a:spcBef>
              <a:spcAft>
                <a:spcPts val="0"/>
              </a:spcAft>
              <a:buNone/>
            </a:pPr>
            <a:r>
              <a:rPr lang="en-US">
                <a:latin typeface="Noto Sans Symbols"/>
                <a:ea typeface="Noto Sans Symbols"/>
                <a:cs typeface="Noto Sans Symbols"/>
                <a:sym typeface="Noto Sans Symbols"/>
              </a:rPr>
              <a:t>ｧ	</a:t>
            </a:r>
            <a:r>
              <a:rPr lang="en-US">
                <a:latin typeface="Arial"/>
                <a:ea typeface="Arial"/>
                <a:cs typeface="Arial"/>
                <a:sym typeface="Arial"/>
              </a:rPr>
              <a:t>Ulipristal acetate</a:t>
            </a:r>
            <a:endParaRPr/>
          </a:p>
          <a:p>
            <a:pPr marL="1371600" lvl="3" indent="0" algn="l" rtl="0">
              <a:spcBef>
                <a:spcPts val="0"/>
              </a:spcBef>
              <a:spcAft>
                <a:spcPts val="0"/>
              </a:spcAft>
              <a:buNone/>
            </a:pPr>
            <a:r>
              <a:rPr lang="en-US">
                <a:latin typeface="Courier New"/>
                <a:ea typeface="Courier New"/>
                <a:cs typeface="Courier New"/>
                <a:sym typeface="Courier New"/>
              </a:rPr>
              <a:t>o	</a:t>
            </a:r>
            <a:r>
              <a:rPr lang="en-US">
                <a:latin typeface="Arial"/>
                <a:ea typeface="Arial"/>
                <a:cs typeface="Arial"/>
                <a:sym typeface="Arial"/>
              </a:rPr>
              <a:t>obese women were at two-fold higher risk of pregnancy (OR 2.62, 95% CI 0.89–7.00).  </a:t>
            </a:r>
            <a:endParaRPr/>
          </a:p>
          <a:p>
            <a:pPr marL="1371600" lvl="3" indent="0" algn="l" rtl="0">
              <a:spcBef>
                <a:spcPts val="0"/>
              </a:spcBef>
              <a:spcAft>
                <a:spcPts val="0"/>
              </a:spcAft>
              <a:buNone/>
            </a:pPr>
            <a:r>
              <a:rPr lang="en-US">
                <a:latin typeface="Courier New"/>
                <a:ea typeface="Courier New"/>
                <a:cs typeface="Courier New"/>
                <a:sym typeface="Courier New"/>
              </a:rPr>
              <a:t>o	</a:t>
            </a:r>
            <a:r>
              <a:rPr lang="en-US">
                <a:latin typeface="Arial"/>
                <a:ea typeface="Arial"/>
                <a:cs typeface="Arial"/>
                <a:sym typeface="Arial"/>
              </a:rPr>
              <a:t>Overweight women appeared to have no increase in risk (OR 0.97; 95% CI 0.27–2.83) compared to normal or underweight women using ulipristal acetate </a:t>
            </a:r>
            <a:endParaRPr/>
          </a:p>
          <a:p>
            <a:pPr marL="0" lvl="0" indent="0" algn="l" rtl="0">
              <a:spcBef>
                <a:spcPts val="0"/>
              </a:spcBef>
              <a:spcAft>
                <a:spcPts val="0"/>
              </a:spcAft>
              <a:buNone/>
            </a:pPr>
            <a:endParaRPr/>
          </a:p>
        </p:txBody>
      </p:sp>
      <p:sp>
        <p:nvSpPr>
          <p:cNvPr id="532" name="Google Shape;53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586e5c7a4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586e5c7a4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b586e5c7a4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8244" lvl="0" indent="-92043" algn="l" rtl="0">
              <a:lnSpc>
                <a:spcPct val="90000"/>
              </a:lnSpc>
              <a:spcBef>
                <a:spcPts val="0"/>
              </a:spcBef>
              <a:spcAft>
                <a:spcPts val="0"/>
              </a:spcAft>
              <a:buClr>
                <a:schemeClr val="dk1"/>
              </a:buClr>
              <a:buSzPts val="1200"/>
              <a:buFont typeface="Arial"/>
              <a:buNone/>
            </a:pPr>
            <a:endParaRPr/>
          </a:p>
        </p:txBody>
      </p:sp>
      <p:sp>
        <p:nvSpPr>
          <p:cNvPr id="539" name="Google Shape;53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68244" lvl="0" indent="-92043" algn="l" rtl="0">
              <a:lnSpc>
                <a:spcPct val="90000"/>
              </a:lnSpc>
              <a:spcBef>
                <a:spcPts val="0"/>
              </a:spcBef>
              <a:spcAft>
                <a:spcPts val="0"/>
              </a:spcAft>
              <a:buClr>
                <a:schemeClr val="dk1"/>
              </a:buClr>
              <a:buSzPts val="1200"/>
              <a:buFont typeface="Arial"/>
              <a:buNone/>
            </a:pPr>
            <a:endParaRPr/>
          </a:p>
        </p:txBody>
      </p:sp>
      <p:sp>
        <p:nvSpPr>
          <p:cNvPr id="547" name="Google Shape;54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2020</a:t>
            </a:r>
            <a:endParaRPr/>
          </a:p>
        </p:txBody>
      </p:sp>
      <p:sp>
        <p:nvSpPr>
          <p:cNvPr id="564" name="Google Shape;56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latin typeface="Calibri"/>
                <a:ea typeface="Calibri"/>
                <a:cs typeface="Calibri"/>
                <a:sym typeface="Calibri"/>
              </a:rPr>
              <a:t>Kost K and Henshaw S, U.S. Teenage Pregnancies, Births and Abortions, 2010:  National and State Trends by Age, Race and Ethnicity.  Guttmacher Institute 2014.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a:t>https://guttmacher.org/media/nr/2014/05/05/index.html</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rPr>
              <a:t>More recent data are available for teen birthrates than for teen pregnancy rates, and those data show that the decline in teen births has continued: </a:t>
            </a:r>
            <a:r>
              <a:rPr lang="en-US" sz="1200" b="1" i="1">
                <a:solidFill>
                  <a:schemeClr val="dk1"/>
                </a:solidFill>
                <a:latin typeface="EB Garamond"/>
                <a:ea typeface="EB Garamond"/>
                <a:cs typeface="EB Garamond"/>
                <a:sym typeface="EB Garamond"/>
              </a:rPr>
              <a:t>it declined 7% in 2018, to 17.4 births per 1,000 females aged 15–19, the lowest rate ever reported for the United States</a:t>
            </a:r>
            <a:r>
              <a:rPr lang="en-US"/>
              <a:t>. </a:t>
            </a:r>
            <a:r>
              <a:rPr lang="en-US" sz="1200" b="0" i="0">
                <a:solidFill>
                  <a:schemeClr val="dk1"/>
                </a:solidFill>
              </a:rPr>
              <a:t>Although data for the same time period are not yet available for abortions (and therefore pregnancies), these numbers suggest that teen pregnancy rates may very well have continued their long-term declines as well.</a:t>
            </a:r>
            <a:endParaRPr/>
          </a:p>
          <a:p>
            <a:pPr marL="0" lvl="0" indent="0" algn="l" rtl="0">
              <a:spcBef>
                <a:spcPts val="0"/>
              </a:spcBef>
              <a:spcAft>
                <a:spcPts val="0"/>
              </a:spcAft>
              <a:buNone/>
            </a:pPr>
            <a:r>
              <a:rPr lang="en-US" sz="1200" b="0" i="0">
                <a:solidFill>
                  <a:schemeClr val="dk1"/>
                </a:solidFill>
              </a:rPr>
              <a:t>Source: Hamilton BE et al., </a:t>
            </a:r>
            <a:r>
              <a:rPr lang="en-US"/>
              <a:t>State Teen Birth Rates by Race and Hispanic Origin: United States, 2017–2018. </a:t>
            </a:r>
            <a:r>
              <a:rPr lang="en-US" sz="1200" b="0" i="1">
                <a:solidFill>
                  <a:schemeClr val="dk1"/>
                </a:solidFill>
              </a:rPr>
              <a:t>National Vital Statistics Reports</a:t>
            </a:r>
            <a:r>
              <a:rPr lang="en-US" sz="1200" b="0" i="0">
                <a:solidFill>
                  <a:schemeClr val="dk1"/>
                </a:solidFill>
              </a:rPr>
              <a:t>, 2020, Vol. 69, No. 6, </a:t>
            </a:r>
            <a:endParaRPr/>
          </a:p>
          <a:p>
            <a:pPr marL="0" lvl="0" indent="0" algn="l" rtl="0">
              <a:spcBef>
                <a:spcPts val="0"/>
              </a:spcBef>
              <a:spcAft>
                <a:spcPts val="0"/>
              </a:spcAft>
              <a:buNone/>
            </a:pPr>
            <a:r>
              <a:rPr lang="en-US" sz="1200" b="0" i="0">
                <a:solidFill>
                  <a:schemeClr val="dk1"/>
                </a:solidFill>
              </a:rPr>
              <a:t>&lt;https://www.cdc.gov/nchs/data/nvsr/nvsr69/NVSR69-6-508.pdf&gt; Accessed October 6, 2020.</a:t>
            </a:r>
            <a:endParaRPr/>
          </a:p>
          <a:p>
            <a:pPr marL="0" lvl="0" indent="0" algn="l" rtl="0">
              <a:spcBef>
                <a:spcPts val="0"/>
              </a:spcBef>
              <a:spcAft>
                <a:spcPts val="0"/>
              </a:spcAft>
              <a:buNone/>
            </a:pPr>
            <a:endParaRPr/>
          </a:p>
          <a:p>
            <a:pPr marL="0" lvl="0" indent="0" algn="l" rtl="0">
              <a:spcBef>
                <a:spcPts val="0"/>
              </a:spcBef>
              <a:spcAft>
                <a:spcPts val="0"/>
              </a:spcAft>
              <a:buNone/>
            </a:pPr>
            <a:r>
              <a:rPr lang="en-US"/>
              <a:t>From Guttmacher report:</a:t>
            </a:r>
            <a:endParaRPr/>
          </a:p>
          <a:p>
            <a:pPr marL="0" lvl="0" indent="-76200" algn="l" rtl="0">
              <a:spcBef>
                <a:spcPts val="0"/>
              </a:spcBef>
              <a:spcAft>
                <a:spcPts val="0"/>
              </a:spcAft>
              <a:buClr>
                <a:schemeClr val="dk1"/>
              </a:buClr>
              <a:buSzPts val="1200"/>
              <a:buFont typeface="Calibri"/>
              <a:buChar char="•"/>
            </a:pPr>
            <a:r>
              <a:rPr lang="en-US"/>
              <a:t> Overall pregnancy, birth and abortion rates for 15–19 year olds are declining</a:t>
            </a:r>
            <a:endParaRPr/>
          </a:p>
          <a:p>
            <a:pPr marL="0" lvl="0" indent="-76200" algn="l" rtl="0">
              <a:spcBef>
                <a:spcPts val="0"/>
              </a:spcBef>
              <a:spcAft>
                <a:spcPts val="0"/>
              </a:spcAft>
              <a:buClr>
                <a:schemeClr val="dk1"/>
              </a:buClr>
              <a:buSzPts val="1200"/>
              <a:buFont typeface="EB Garamond"/>
              <a:buChar char="•"/>
            </a:pPr>
            <a:r>
              <a:rPr lang="en-US" sz="1200" b="0" i="0">
                <a:solidFill>
                  <a:schemeClr val="dk1"/>
                </a:solidFill>
                <a:latin typeface="EB Garamond"/>
                <a:ea typeface="EB Garamond"/>
                <a:cs typeface="EB Garamond"/>
                <a:sym typeface="EB Garamond"/>
              </a:rPr>
              <a:t> In 2013, the U.S. pregnancy rate among 15–19-year-olds was at its lowest point in at least 80 years and had dropped to just above one-third of a recent peak rate in 1990 (118 per 1,000 women). Between 2008 and 2013, the rate dropped 36% (from 68 to 43).</a:t>
            </a:r>
            <a:endParaRPr/>
          </a:p>
          <a:p>
            <a:pPr marL="0" lvl="0" indent="-76200" algn="l" rtl="0">
              <a:spcBef>
                <a:spcPts val="0"/>
              </a:spcBef>
              <a:spcAft>
                <a:spcPts val="0"/>
              </a:spcAft>
              <a:buClr>
                <a:schemeClr val="dk1"/>
              </a:buClr>
              <a:buSzPts val="1200"/>
              <a:buFont typeface="Calibri"/>
              <a:buChar char="•"/>
            </a:pPr>
            <a:r>
              <a:rPr lang="en-US" sz="1200" b="0" i="0">
                <a:solidFill>
                  <a:schemeClr val="dk1"/>
                </a:solidFill>
              </a:rPr>
              <a:t> </a:t>
            </a:r>
            <a:r>
              <a:rPr lang="en-US" sz="1200" b="0" i="0">
                <a:solidFill>
                  <a:schemeClr val="dk1"/>
                </a:solidFill>
                <a:latin typeface="EB Garamond"/>
                <a:ea typeface="EB Garamond"/>
                <a:cs typeface="EB Garamond"/>
                <a:sym typeface="EB Garamond"/>
              </a:rPr>
              <a:t>The pregnancy rate among 15–19-year-olds was 43 per 1,000 women; this means that fewer than 5% of 15–19-year-olds became pregnant in 2013.</a:t>
            </a:r>
            <a:endParaRPr/>
          </a:p>
          <a:p>
            <a:pPr marL="0" lvl="0" indent="-76200" algn="l" rtl="0">
              <a:spcBef>
                <a:spcPts val="0"/>
              </a:spcBef>
              <a:spcAft>
                <a:spcPts val="0"/>
              </a:spcAft>
              <a:buClr>
                <a:schemeClr val="dk1"/>
              </a:buClr>
              <a:buSzPts val="1200"/>
              <a:buFont typeface="Calibri"/>
              <a:buChar char="•"/>
            </a:pPr>
            <a:r>
              <a:rPr lang="en-US" sz="1200" b="0" i="0">
                <a:solidFill>
                  <a:schemeClr val="dk1"/>
                </a:solidFill>
              </a:rPr>
              <a:t> 18–19-year-olds made up 41% of all women ages 15-19 in 2013 but constituted the majority (72%) of teen pregnancies in that group. During this same time period, </a:t>
            </a:r>
            <a:r>
              <a:rPr lang="en-US" sz="1200" b="1" i="0">
                <a:solidFill>
                  <a:schemeClr val="dk1"/>
                </a:solidFill>
              </a:rPr>
              <a:t>increasing proportions of 18–19-year-olds reported having ever had sex, yet fewer of them became pregnant. The likely reason is improved contraceptive use and use of more effective methods</a:t>
            </a:r>
            <a:r>
              <a:rPr lang="en-US" sz="1200" b="0" i="0">
                <a:solidFill>
                  <a:schemeClr val="dk1"/>
                </a:solidFill>
              </a:rPr>
              <a:t>.</a:t>
            </a:r>
            <a:endParaRPr/>
          </a:p>
          <a:p>
            <a:pPr marL="0" lvl="0" indent="-76200" algn="l" rtl="0">
              <a:spcBef>
                <a:spcPts val="0"/>
              </a:spcBef>
              <a:spcAft>
                <a:spcPts val="0"/>
              </a:spcAft>
              <a:buClr>
                <a:schemeClr val="dk1"/>
              </a:buClr>
              <a:buSzPts val="1200"/>
              <a:buFont typeface="Calibri"/>
              <a:buChar char="•"/>
            </a:pPr>
            <a:r>
              <a:rPr lang="en-US" sz="1200" b="0" i="0">
                <a:solidFill>
                  <a:schemeClr val="dk1"/>
                </a:solidFill>
              </a:rPr>
              <a:t> The study also found </a:t>
            </a:r>
            <a:r>
              <a:rPr lang="en-US" sz="1200" b="1" i="0">
                <a:solidFill>
                  <a:schemeClr val="dk1"/>
                </a:solidFill>
              </a:rPr>
              <a:t>dramatic declines in teen pregnancy rates among all racial and ethnic groups</a:t>
            </a:r>
            <a:r>
              <a:rPr lang="en-US" sz="1200" b="0" i="0">
                <a:solidFill>
                  <a:schemeClr val="dk1"/>
                </a:solidFill>
              </a:rPr>
              <a:t>. </a:t>
            </a:r>
            <a:endParaRPr/>
          </a:p>
          <a:p>
            <a:pPr marL="0" lvl="0" indent="-76200" algn="l" rtl="0">
              <a:spcBef>
                <a:spcPts val="0"/>
              </a:spcBef>
              <a:spcAft>
                <a:spcPts val="0"/>
              </a:spcAft>
              <a:buClr>
                <a:schemeClr val="dk1"/>
              </a:buClr>
              <a:buSzPts val="1200"/>
              <a:buFont typeface="Calibri"/>
              <a:buChar char="•"/>
            </a:pPr>
            <a:r>
              <a:rPr lang="en-US" sz="1200" b="0" i="0">
                <a:solidFill>
                  <a:schemeClr val="dk1"/>
                </a:solidFill>
              </a:rPr>
              <a:t> However, </a:t>
            </a:r>
            <a:r>
              <a:rPr lang="en-US" sz="1200" b="1" i="0">
                <a:solidFill>
                  <a:schemeClr val="dk1"/>
                </a:solidFill>
              </a:rPr>
              <a:t>wide disparities exist</a:t>
            </a:r>
            <a:r>
              <a:rPr lang="en-US" sz="1200" b="0" i="0">
                <a:solidFill>
                  <a:schemeClr val="dk1"/>
                </a:solidFill>
              </a:rPr>
              <a:t>, for example </a:t>
            </a:r>
            <a:r>
              <a:rPr lang="en-US" sz="1200" b="0" i="0">
                <a:solidFill>
                  <a:schemeClr val="dk1"/>
                </a:solidFill>
                <a:latin typeface="EB Garamond"/>
                <a:ea typeface="EB Garamond"/>
                <a:cs typeface="EB Garamond"/>
                <a:sym typeface="EB Garamond"/>
              </a:rPr>
              <a:t>in 2013, the pregnancy rate among non-Hispanic black 15–19-year-olds was 75 per 1,000 women and the rate was 28 among non-Hispanic 15–19-year-olds of other races.</a:t>
            </a:r>
            <a:endParaRPr/>
          </a:p>
          <a:p>
            <a:pPr marL="0" lvl="0" indent="-76200" algn="l" rtl="0">
              <a:spcBef>
                <a:spcPts val="0"/>
              </a:spcBef>
              <a:spcAft>
                <a:spcPts val="0"/>
              </a:spcAft>
              <a:buClr>
                <a:schemeClr val="dk1"/>
              </a:buClr>
              <a:buSzPts val="1200"/>
              <a:buFont typeface="EB Garamond"/>
              <a:buChar char="•"/>
            </a:pPr>
            <a:r>
              <a:rPr lang="en-US" sz="1200" b="0" i="0">
                <a:solidFill>
                  <a:schemeClr val="dk1"/>
                </a:solidFill>
                <a:latin typeface="EB Garamond"/>
                <a:ea typeface="EB Garamond"/>
                <a:cs typeface="EB Garamond"/>
                <a:sym typeface="EB Garamond"/>
              </a:rPr>
              <a:t>Authors suggest that </a:t>
            </a:r>
            <a:r>
              <a:rPr lang="en-US" sz="1200" b="1" i="0">
                <a:solidFill>
                  <a:schemeClr val="dk1"/>
                </a:solidFill>
                <a:latin typeface="EB Garamond"/>
                <a:ea typeface="EB Garamond"/>
                <a:cs typeface="EB Garamond"/>
                <a:sym typeface="EB Garamond"/>
              </a:rPr>
              <a:t>differences in overall levels of pregnancy by race and ethnicity might reflect systemic inequities</a:t>
            </a:r>
            <a:r>
              <a:rPr lang="en-US" sz="1200" b="0" i="0">
                <a:solidFill>
                  <a:schemeClr val="dk1"/>
                </a:solidFill>
                <a:latin typeface="EB Garamond"/>
                <a:ea typeface="EB Garamond"/>
                <a:cs typeface="EB Garamond"/>
                <a:sym typeface="EB Garamond"/>
              </a:rPr>
              <a:t>—including access to comprehensive sex education and health care more generally—as well as family planning and contraceptive services specifically, distinctly different social and cultural attitudes toward young parenthood, or other factors not yet fully understood.</a:t>
            </a:r>
            <a:endParaRPr sz="1200" b="0" i="0">
              <a:solidFill>
                <a:schemeClr val="dk1"/>
              </a:solidFill>
            </a:endParaRPr>
          </a:p>
          <a:p>
            <a:pPr marL="0" lvl="0" indent="-76200" algn="l" rtl="0">
              <a:spcBef>
                <a:spcPts val="0"/>
              </a:spcBef>
              <a:spcAft>
                <a:spcPts val="0"/>
              </a:spcAft>
              <a:buClr>
                <a:schemeClr val="dk1"/>
              </a:buClr>
              <a:buSzPts val="1200"/>
              <a:buFont typeface="Calibri"/>
              <a:buChar char="•"/>
            </a:pPr>
            <a:r>
              <a:rPr lang="en-US" sz="1200" b="0" i="0">
                <a:solidFill>
                  <a:schemeClr val="dk1"/>
                </a:solidFill>
              </a:rPr>
              <a:t> Teen pregnancy rates declined in all 50 states between 2008 and 2013. Yet even with ongoing declines, substantial disparities remain between states. In 2013, New Mexico had the highest teenage pregnancy rate (62 per 1,000), followed by A</a:t>
            </a:r>
            <a:r>
              <a:rPr lang="en-US" sz="1200" b="0" i="0">
                <a:solidFill>
                  <a:schemeClr val="dk1"/>
                </a:solidFill>
                <a:latin typeface="EB Garamond"/>
                <a:ea typeface="EB Garamond"/>
                <a:cs typeface="EB Garamond"/>
                <a:sym typeface="EB Garamond"/>
              </a:rPr>
              <a:t>rkansas (59), Mississippi (58), Oklahoma (58), Texas (58) and Louisiana (54). The lowest rates were in New Hampshire (22), Massachusetts (24), Minnesota (26), Utah (28), Vermont (28) and Wisconsin (28).</a:t>
            </a:r>
            <a:r>
              <a:rPr lang="en-US" sz="1200" b="0" i="0">
                <a:solidFill>
                  <a:schemeClr val="dk1"/>
                </a:solidFill>
              </a:rPr>
              <a:t>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latin typeface="Calibri"/>
              <a:ea typeface="Calibri"/>
              <a:cs typeface="Calibri"/>
              <a:sym typeface="Calibri"/>
            </a:endParaRPr>
          </a:p>
          <a:p>
            <a:pPr marL="0" lvl="0" indent="0" algn="l" rtl="0">
              <a:spcBef>
                <a:spcPts val="0"/>
              </a:spcBef>
              <a:spcAft>
                <a:spcPts val="0"/>
              </a:spcAft>
              <a:buNone/>
            </a:pPr>
            <a:endParaRPr/>
          </a:p>
        </p:txBody>
      </p:sp>
      <p:sp>
        <p:nvSpPr>
          <p:cNvPr id="214" name="Google Shape;2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 2016 study that examined data from the National Survey of Family Growth estimated that the decline in adolescent pregnancy rates was almost entirely attributable to improved contraceptive use.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graph shows a decline in adolescent pregnancy rates from 2007 – 2012, despite the fact that the level of sexual activity did not decrease (and actually increased a small amount). There was a small increase in the percent of teens reporting using at least 1 contraceptive method at the time of last sex.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The study also found significant increases in teens using highly-effective methods like LARC, and in the use of more than one method (like condoms + pills, for example).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This is yet another example of how improved access to effective contraceptive options can make a measurable positive impact on the health outcomes of many people.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Source: Lindberg, Laura et al. Understanding the decline in adolescent fertility in the United States, 2007 – 2012</a:t>
            </a:r>
            <a:r>
              <a:rPr lang="en-US" i="1" dirty="0"/>
              <a:t>. Journal of Adolescent Health</a:t>
            </a:r>
            <a:r>
              <a:rPr lang="en-US" dirty="0"/>
              <a:t>, 2016, 1-7. </a:t>
            </a:r>
            <a:endParaRPr dirty="0"/>
          </a:p>
          <a:p>
            <a:pPr marL="0" lvl="0" indent="0" algn="l" rtl="0">
              <a:spcBef>
                <a:spcPts val="0"/>
              </a:spcBef>
              <a:spcAft>
                <a:spcPts val="0"/>
              </a:spcAft>
              <a:buNone/>
            </a:pPr>
            <a:endParaRPr dirty="0"/>
          </a:p>
        </p:txBody>
      </p:sp>
      <p:sp>
        <p:nvSpPr>
          <p:cNvPr id="221" name="Google Shape;2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https://www.guttmacher.org/sites/default/files/factsheet/fb-atsrh.pdf (September 2019) </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EB Garamond"/>
                <a:ea typeface="EB Garamond"/>
                <a:cs typeface="EB Garamond"/>
                <a:sym typeface="EB Garamond"/>
              </a:rPr>
              <a:t>The proportion of U.S. females aged 15–19 who used contraceptives the first time they had sex increased from 48% in 1982 to 79% in 2011-2013, </a:t>
            </a:r>
            <a:r>
              <a:rPr lang="en-US" sz="1200" b="1" i="0">
                <a:solidFill>
                  <a:schemeClr val="dk1"/>
                </a:solidFill>
                <a:latin typeface="EB Garamond"/>
                <a:ea typeface="EB Garamond"/>
                <a:cs typeface="EB Garamond"/>
                <a:sym typeface="EB Garamond"/>
              </a:rPr>
              <a:t>but in 2015-2017 it declined slightly to 77%.</a:t>
            </a:r>
            <a:endParaRPr/>
          </a:p>
          <a:p>
            <a:pPr marL="0" lvl="0" indent="0" algn="l" rtl="0">
              <a:spcBef>
                <a:spcPts val="0"/>
              </a:spcBef>
              <a:spcAft>
                <a:spcPts val="0"/>
              </a:spcAft>
              <a:buNone/>
            </a:pPr>
            <a:endParaRPr sz="1200" b="1" i="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sz="1200" b="0" i="0">
                <a:solidFill>
                  <a:schemeClr val="dk1"/>
                </a:solidFill>
                <a:latin typeface="EB Garamond"/>
                <a:ea typeface="EB Garamond"/>
                <a:cs typeface="EB Garamond"/>
                <a:sym typeface="EB Garamond"/>
              </a:rPr>
              <a:t>Source:  Martinez GM and Abma JC, Sexual activity, contraceptive use, and childbearing of teenagers aged 15–19 in the United States, NCHS Data Brief, 2015, No. 209.</a:t>
            </a:r>
            <a:endParaRPr/>
          </a:p>
          <a:p>
            <a:pPr marL="0" lvl="0" indent="0" algn="l" rtl="0">
              <a:spcBef>
                <a:spcPts val="0"/>
              </a:spcBef>
              <a:spcAft>
                <a:spcPts val="0"/>
              </a:spcAft>
              <a:buNone/>
            </a:pPr>
            <a:endParaRPr sz="1200" b="0" i="0">
              <a:solidFill>
                <a:schemeClr val="dk1"/>
              </a:solidFill>
              <a:latin typeface="EB Garamond"/>
              <a:ea typeface="EB Garamond"/>
              <a:cs typeface="EB Garamond"/>
              <a:sym typeface="EB Garamond"/>
            </a:endParaRPr>
          </a:p>
          <a:p>
            <a:pPr marL="0" lvl="0" indent="0" algn="l" rtl="0">
              <a:spcBef>
                <a:spcPts val="0"/>
              </a:spcBef>
              <a:spcAft>
                <a:spcPts val="0"/>
              </a:spcAft>
              <a:buNone/>
            </a:pPr>
            <a:r>
              <a:rPr lang="en-US"/>
              <a:t>■ Most adolescents use contraceptives at both first sex and most recent penile-vaginal sex. In 2015–2017, 89% of females and 94% of males aged 15–19 reported that they or their partner had used contraceptives the last time they had sexual intercourse, and 77% of females and 91% of males reported contraceptive use the first time they had sexual intercourse. </a:t>
            </a:r>
            <a:endParaRPr/>
          </a:p>
          <a:p>
            <a:pPr marL="0" lvl="0" indent="0" algn="l" rtl="0">
              <a:spcBef>
                <a:spcPts val="0"/>
              </a:spcBef>
              <a:spcAft>
                <a:spcPts val="0"/>
              </a:spcAft>
              <a:buNone/>
            </a:pPr>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1"/>
          <p:cNvSpPr txBox="1">
            <a:spLocks noGrp="1"/>
          </p:cNvSpPr>
          <p:nvPr>
            <p:ph type="body" idx="1"/>
          </p:nvPr>
        </p:nvSpPr>
        <p:spPr>
          <a:xfrm rot="5400000">
            <a:off x="4072182" y="-1408356"/>
            <a:ext cx="4047637"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3"/>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5" name="Google Shape;35;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6" name="Google Shape;3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5"/>
          <p:cNvSpPr txBox="1">
            <a:spLocks noGrp="1"/>
          </p:cNvSpPr>
          <p:nvPr>
            <p:ph type="body" idx="1"/>
          </p:nvPr>
        </p:nvSpPr>
        <p:spPr>
          <a:xfrm>
            <a:off x="838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5"/>
          <p:cNvSpPr txBox="1">
            <a:spLocks noGrp="1"/>
          </p:cNvSpPr>
          <p:nvPr>
            <p:ph type="body" idx="2"/>
          </p:nvPr>
        </p:nvSpPr>
        <p:spPr>
          <a:xfrm>
            <a:off x="6172200" y="1825625"/>
            <a:ext cx="5181600" cy="405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6"/>
          <p:cNvSpPr txBox="1">
            <a:spLocks noGrp="1"/>
          </p:cNvSpPr>
          <p:nvPr>
            <p:ph type="body" idx="1"/>
          </p:nvPr>
        </p:nvSpPr>
        <p:spPr>
          <a:xfrm>
            <a:off x="831850" y="4589463"/>
            <a:ext cx="10515600" cy="12837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7"/>
          <p:cNvSpPr txBox="1">
            <a:spLocks noGrp="1"/>
          </p:cNvSpPr>
          <p:nvPr>
            <p:ph type="body" idx="2"/>
          </p:nvPr>
        </p:nvSpPr>
        <p:spPr>
          <a:xfrm>
            <a:off x="839788" y="2505075"/>
            <a:ext cx="5157787"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57"/>
          <p:cNvSpPr txBox="1">
            <a:spLocks noGrp="1"/>
          </p:cNvSpPr>
          <p:nvPr>
            <p:ph type="body" idx="4"/>
          </p:nvPr>
        </p:nvSpPr>
        <p:spPr>
          <a:xfrm>
            <a:off x="6172200" y="2505075"/>
            <a:ext cx="5183188" cy="33681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D3E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D3E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Roboto Slab"/>
                <a:ea typeface="Roboto Slab"/>
                <a:cs typeface="Roboto Slab"/>
                <a:sym typeface="Roboto Slab"/>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D3EF"/>
              </a:buClr>
              <a:buSzPts val="4200"/>
              <a:buFont typeface="Arial"/>
              <a:buNone/>
              <a:defRPr sz="4200" b="0" i="0" u="none" strike="noStrike" cap="none">
                <a:solidFill>
                  <a:srgbClr val="00D3E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838200" y="1825625"/>
            <a:ext cx="10515600" cy="40476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Slab"/>
                <a:ea typeface="Roboto Slab"/>
                <a:cs typeface="Roboto Slab"/>
                <a:sym typeface="Roboto Sla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51"/>
          <p:cNvPicPr preferRelativeResize="0"/>
          <p:nvPr/>
        </p:nvPicPr>
        <p:blipFill rotWithShape="1">
          <a:blip r:embed="rId13">
            <a:alphaModFix/>
          </a:blip>
          <a:srcRect/>
          <a:stretch/>
        </p:blipFill>
        <p:spPr>
          <a:xfrm>
            <a:off x="7931675" y="-46292"/>
            <a:ext cx="6387415" cy="203200"/>
          </a:xfrm>
          <a:prstGeom prst="rect">
            <a:avLst/>
          </a:prstGeom>
          <a:noFill/>
          <a:ln>
            <a:noFill/>
          </a:ln>
        </p:spPr>
      </p:pic>
      <p:pic>
        <p:nvPicPr>
          <p:cNvPr id="16" name="Google Shape;16;p51"/>
          <p:cNvPicPr preferRelativeResize="0"/>
          <p:nvPr/>
        </p:nvPicPr>
        <p:blipFill rotWithShape="1">
          <a:blip r:embed="rId14">
            <a:alphaModFix/>
          </a:blip>
          <a:srcRect/>
          <a:stretch/>
        </p:blipFill>
        <p:spPr>
          <a:xfrm>
            <a:off x="-2862049" y="-9244"/>
            <a:ext cx="6616833" cy="121932"/>
          </a:xfrm>
          <a:prstGeom prst="rect">
            <a:avLst/>
          </a:prstGeom>
          <a:noFill/>
          <a:ln>
            <a:noFill/>
          </a:ln>
        </p:spPr>
      </p:pic>
      <p:pic>
        <p:nvPicPr>
          <p:cNvPr id="17" name="Google Shape;17;p51"/>
          <p:cNvPicPr preferRelativeResize="0"/>
          <p:nvPr/>
        </p:nvPicPr>
        <p:blipFill rotWithShape="1">
          <a:blip r:embed="rId15">
            <a:alphaModFix/>
          </a:blip>
          <a:srcRect/>
          <a:stretch/>
        </p:blipFill>
        <p:spPr>
          <a:xfrm>
            <a:off x="3564923" y="-58992"/>
            <a:ext cx="4654502" cy="228600"/>
          </a:xfrm>
          <a:prstGeom prst="rect">
            <a:avLst/>
          </a:prstGeom>
          <a:noFill/>
          <a:ln>
            <a:noFill/>
          </a:ln>
        </p:spPr>
      </p:pic>
      <p:pic>
        <p:nvPicPr>
          <p:cNvPr id="18" name="Google Shape;18;p51"/>
          <p:cNvPicPr preferRelativeResize="0"/>
          <p:nvPr/>
        </p:nvPicPr>
        <p:blipFill rotWithShape="1">
          <a:blip r:embed="rId16">
            <a:alphaModFix/>
          </a:blip>
          <a:srcRect/>
          <a:stretch/>
        </p:blipFill>
        <p:spPr>
          <a:xfrm>
            <a:off x="0" y="5694188"/>
            <a:ext cx="1954719" cy="1278086"/>
          </a:xfrm>
          <a:prstGeom prst="rect">
            <a:avLst/>
          </a:prstGeom>
          <a:noFill/>
          <a:ln>
            <a:noFill/>
          </a:ln>
        </p:spPr>
      </p:pic>
      <p:pic>
        <p:nvPicPr>
          <p:cNvPr id="19" name="Google Shape;19;p51"/>
          <p:cNvPicPr preferRelativeResize="0"/>
          <p:nvPr/>
        </p:nvPicPr>
        <p:blipFill rotWithShape="1">
          <a:blip r:embed="rId17">
            <a:alphaModFix/>
          </a:blip>
          <a:srcRect/>
          <a:stretch/>
        </p:blipFill>
        <p:spPr>
          <a:xfrm>
            <a:off x="10610250" y="6044590"/>
            <a:ext cx="1257300" cy="581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hyperlink" Target="https://powertodecide.org/" TargetMode="External"/><Relationship Id="rId3" Type="http://schemas.openxmlformats.org/officeDocument/2006/relationships/hyperlink" Target="http://www.cdc.gov/reproductivehealth/unintendedpregnancy/usmec.htm" TargetMode="External"/><Relationship Id="rId7" Type="http://schemas.openxmlformats.org/officeDocument/2006/relationships/hyperlink" Target="http://bedsider.org/"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www.choiceproject.wustl.edu/" TargetMode="External"/><Relationship Id="rId5" Type="http://schemas.openxmlformats.org/officeDocument/2006/relationships/hyperlink" Target="http://store.managingcontraception.com/contraceptive-technology-20th-edition/" TargetMode="External"/><Relationship Id="rId4" Type="http://schemas.openxmlformats.org/officeDocument/2006/relationships/hyperlink" Target="http://www.managingcontraception.com/" TargetMode="External"/><Relationship Id="rId9" Type="http://schemas.openxmlformats.org/officeDocument/2006/relationships/hyperlink" Target="http://www.reproductiveaccess.org/key-areas/contraception"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ctrTitle"/>
          </p:nvPr>
        </p:nvSpPr>
        <p:spPr>
          <a:xfrm>
            <a:off x="1524000" y="468423"/>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175" name="Google Shape;175;p1"/>
          <p:cNvSpPr txBox="1">
            <a:spLocks noGrp="1"/>
          </p:cNvSpPr>
          <p:nvPr>
            <p:ph type="subTitle" idx="1"/>
          </p:nvPr>
        </p:nvSpPr>
        <p:spPr>
          <a:xfrm>
            <a:off x="1523999" y="1916090"/>
            <a:ext cx="9144000" cy="165358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Essentials of Contraception and Adolescents</a:t>
            </a:r>
            <a:endParaRPr/>
          </a:p>
        </p:txBody>
      </p:sp>
      <p:pic>
        <p:nvPicPr>
          <p:cNvPr id="176" name="Google Shape;176;p1" descr="Birth Control: The Final Frontier - YouTube"/>
          <p:cNvPicPr preferRelativeResize="0"/>
          <p:nvPr/>
        </p:nvPicPr>
        <p:blipFill rotWithShape="1">
          <a:blip r:embed="rId3">
            <a:alphaModFix/>
          </a:blip>
          <a:srcRect/>
          <a:stretch/>
        </p:blipFill>
        <p:spPr>
          <a:xfrm>
            <a:off x="3308838" y="3722443"/>
            <a:ext cx="5574323" cy="31355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629970" y="661890"/>
            <a:ext cx="4351871" cy="9418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D3EF"/>
              </a:buClr>
              <a:buSzPts val="4200"/>
              <a:buFont typeface="Arial"/>
              <a:buNone/>
            </a:pPr>
            <a:r>
              <a:rPr lang="en-US" sz="4200"/>
              <a:t>Contraceptive Use:</a:t>
            </a:r>
            <a:endParaRPr/>
          </a:p>
        </p:txBody>
      </p:sp>
      <p:sp>
        <p:nvSpPr>
          <p:cNvPr id="239" name="Google Shape;239;p8"/>
          <p:cNvSpPr txBox="1">
            <a:spLocks noGrp="1"/>
          </p:cNvSpPr>
          <p:nvPr>
            <p:ph type="body" idx="2"/>
          </p:nvPr>
        </p:nvSpPr>
        <p:spPr>
          <a:xfrm>
            <a:off x="839788" y="2422969"/>
            <a:ext cx="3932237" cy="20025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latin typeface="Calibri"/>
                <a:ea typeface="Calibri"/>
                <a:cs typeface="Calibri"/>
                <a:sym typeface="Calibri"/>
              </a:rPr>
              <a:t>What contraceptives do you think are most used by adolescents?</a:t>
            </a:r>
            <a:endParaRPr/>
          </a:p>
        </p:txBody>
      </p:sp>
      <p:pic>
        <p:nvPicPr>
          <p:cNvPr id="240" name="Google Shape;240;p8" descr="Figure 4 is a bar chart showing methods of contraception ever used among females aged 15 through 19 who had ever had sexual intercourse for the time period 2015 through 2017."/>
          <p:cNvPicPr preferRelativeResize="0"/>
          <p:nvPr/>
        </p:nvPicPr>
        <p:blipFill rotWithShape="1">
          <a:blip r:embed="rId3">
            <a:alphaModFix/>
          </a:blip>
          <a:srcRect/>
          <a:stretch/>
        </p:blipFill>
        <p:spPr>
          <a:xfrm>
            <a:off x="4772025" y="1061195"/>
            <a:ext cx="7434288" cy="4726083"/>
          </a:xfrm>
          <a:prstGeom prst="rect">
            <a:avLst/>
          </a:prstGeom>
          <a:noFill/>
          <a:ln>
            <a:noFill/>
          </a:ln>
        </p:spPr>
      </p:pic>
      <p:sp>
        <p:nvSpPr>
          <p:cNvPr id="241" name="Google Shape;241;p8"/>
          <p:cNvSpPr txBox="1"/>
          <p:nvPr/>
        </p:nvSpPr>
        <p:spPr>
          <a:xfrm>
            <a:off x="3654552" y="6186583"/>
            <a:ext cx="6629400" cy="33855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dk1"/>
              </a:buClr>
              <a:buSzPts val="1600"/>
              <a:buFont typeface="Arial"/>
              <a:buNone/>
            </a:pPr>
            <a:r>
              <a:rPr lang="en-US" sz="1600" dirty="0">
                <a:solidFill>
                  <a:schemeClr val="dk1"/>
                </a:solidFill>
                <a:latin typeface="Arial"/>
                <a:ea typeface="Arial"/>
                <a:cs typeface="Arial"/>
                <a:sym typeface="Arial"/>
              </a:rPr>
              <a:t>Source: NCHS Data Brief #366, May 2020 (CDC NSFG 2017-2019</a:t>
            </a:r>
            <a:r>
              <a:rPr lang="en-US" sz="1600" i="1" dirty="0">
                <a:solidFill>
                  <a:schemeClr val="dk1"/>
                </a:solidFill>
                <a:latin typeface="Arial"/>
                <a:ea typeface="Arial"/>
                <a:cs typeface="Arial"/>
                <a:sym typeface="Arial"/>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9"/>
          <p:cNvSpPr txBox="1">
            <a:spLocks noGrp="1"/>
          </p:cNvSpPr>
          <p:nvPr>
            <p:ph type="title"/>
          </p:nvPr>
        </p:nvSpPr>
        <p:spPr>
          <a:xfrm>
            <a:off x="629970" y="661890"/>
            <a:ext cx="4351871" cy="94183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D3EF"/>
              </a:buClr>
              <a:buSzPts val="4200"/>
              <a:buFont typeface="Arial"/>
              <a:buNone/>
            </a:pPr>
            <a:r>
              <a:rPr lang="en-US" sz="4200"/>
              <a:t>Contraceptive Use:</a:t>
            </a:r>
            <a:endParaRPr/>
          </a:p>
        </p:txBody>
      </p:sp>
      <p:sp>
        <p:nvSpPr>
          <p:cNvPr id="248" name="Google Shape;248;p9"/>
          <p:cNvSpPr txBox="1">
            <a:spLocks noGrp="1"/>
          </p:cNvSpPr>
          <p:nvPr>
            <p:ph type="body" idx="2"/>
          </p:nvPr>
        </p:nvSpPr>
        <p:spPr>
          <a:xfrm>
            <a:off x="629970" y="1789706"/>
            <a:ext cx="5295342" cy="38115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70C0"/>
              </a:buClr>
              <a:buSzPts val="2800"/>
              <a:buFont typeface="Arial"/>
              <a:buChar char="•"/>
            </a:pPr>
            <a:r>
              <a:rPr lang="en-US" sz="2800" b="0" i="0" u="none" strike="noStrike" cap="none">
                <a:solidFill>
                  <a:schemeClr val="dk1"/>
                </a:solidFill>
                <a:latin typeface="Calibri"/>
                <a:ea typeface="Calibri"/>
                <a:cs typeface="Calibri"/>
                <a:sym typeface="Calibri"/>
              </a:rPr>
              <a:t>According to the 2019 Youth Risk Behavior Survey, </a:t>
            </a:r>
            <a:r>
              <a:rPr lang="en-US" sz="2800" b="1" i="0" u="none" strike="noStrike" cap="none">
                <a:solidFill>
                  <a:schemeClr val="dk1"/>
                </a:solidFill>
                <a:latin typeface="Calibri"/>
                <a:ea typeface="Calibri"/>
                <a:cs typeface="Calibri"/>
                <a:sym typeface="Calibri"/>
              </a:rPr>
              <a:t>54%</a:t>
            </a:r>
            <a:r>
              <a:rPr lang="en-US" sz="2800" b="0" i="0" u="none" strike="noStrike" cap="none">
                <a:solidFill>
                  <a:schemeClr val="dk1"/>
                </a:solidFill>
                <a:latin typeface="Calibri"/>
                <a:ea typeface="Calibri"/>
                <a:cs typeface="Calibri"/>
                <a:sym typeface="Calibri"/>
              </a:rPr>
              <a:t> of sexually active high school students used a condom at last sex</a:t>
            </a:r>
            <a:endParaRPr/>
          </a:p>
          <a:p>
            <a:pPr marL="342900" marR="0" lvl="0" indent="-342900" algn="l" rtl="0">
              <a:lnSpc>
                <a:spcPct val="100000"/>
              </a:lnSpc>
              <a:spcBef>
                <a:spcPts val="560"/>
              </a:spcBef>
              <a:spcAft>
                <a:spcPts val="0"/>
              </a:spcAft>
              <a:buClr>
                <a:srgbClr val="0070C0"/>
              </a:buClr>
              <a:buSzPts val="2800"/>
              <a:buFont typeface="Arial"/>
              <a:buChar char="•"/>
            </a:pPr>
            <a:r>
              <a:rPr lang="en-US" sz="2800" b="0" i="0" u="none" strike="noStrike" cap="none">
                <a:solidFill>
                  <a:schemeClr val="dk1"/>
                </a:solidFill>
                <a:latin typeface="Calibri"/>
                <a:ea typeface="Calibri"/>
                <a:cs typeface="Calibri"/>
                <a:sym typeface="Calibri"/>
              </a:rPr>
              <a:t>But only </a:t>
            </a:r>
            <a:r>
              <a:rPr lang="en-US" sz="2800" b="1" i="0" u="none" strike="noStrike" cap="none">
                <a:solidFill>
                  <a:schemeClr val="dk1"/>
                </a:solidFill>
                <a:latin typeface="Calibri"/>
                <a:ea typeface="Calibri"/>
                <a:cs typeface="Calibri"/>
                <a:sym typeface="Calibri"/>
              </a:rPr>
              <a:t>9% </a:t>
            </a:r>
            <a:r>
              <a:rPr lang="en-US" sz="2800" b="0" i="0" u="none" strike="noStrike" cap="none">
                <a:solidFill>
                  <a:schemeClr val="dk1"/>
                </a:solidFill>
                <a:latin typeface="Calibri"/>
                <a:ea typeface="Calibri"/>
                <a:cs typeface="Calibri"/>
                <a:sym typeface="Calibri"/>
              </a:rPr>
              <a:t>used a condom AND a more effective birth control method the last time they had sex</a:t>
            </a:r>
            <a:endParaRPr/>
          </a:p>
        </p:txBody>
      </p:sp>
      <p:pic>
        <p:nvPicPr>
          <p:cNvPr id="249" name="Google Shape;249;p9" descr="The figure is an illustration of birth control methods with text describing how to prevent sexually transmitted diseases."/>
          <p:cNvPicPr preferRelativeResize="0"/>
          <p:nvPr/>
        </p:nvPicPr>
        <p:blipFill rotWithShape="1">
          <a:blip r:embed="rId3">
            <a:alphaModFix/>
          </a:blip>
          <a:srcRect l="34235" t="29480"/>
          <a:stretch/>
        </p:blipFill>
        <p:spPr>
          <a:xfrm>
            <a:off x="6266690" y="1879130"/>
            <a:ext cx="5529070" cy="3099739"/>
          </a:xfrm>
          <a:prstGeom prst="rect">
            <a:avLst/>
          </a:prstGeom>
          <a:noFill/>
          <a:ln>
            <a:noFill/>
          </a:ln>
        </p:spPr>
      </p:pic>
      <p:sp>
        <p:nvSpPr>
          <p:cNvPr id="6" name="TextBox 5">
            <a:extLst>
              <a:ext uri="{FF2B5EF4-FFF2-40B4-BE49-F238E27FC236}">
                <a16:creationId xmlns:a16="http://schemas.microsoft.com/office/drawing/2014/main" id="{4495419F-9963-AE4D-B4FA-E8E705519A05}"/>
              </a:ext>
            </a:extLst>
          </p:cNvPr>
          <p:cNvSpPr txBox="1"/>
          <p:nvPr/>
        </p:nvSpPr>
        <p:spPr>
          <a:xfrm>
            <a:off x="2809875" y="6206744"/>
            <a:ext cx="6572250" cy="338554"/>
          </a:xfrm>
          <a:prstGeom prst="rect">
            <a:avLst/>
          </a:prstGeom>
          <a:noFill/>
        </p:spPr>
        <p:txBody>
          <a:bodyPr wrap="square" rtlCol="0">
            <a:spAutoFit/>
          </a:bodyPr>
          <a:lstStyle/>
          <a:p>
            <a:r>
              <a:rPr lang="en-US" sz="1600" dirty="0"/>
              <a:t>Source: </a:t>
            </a:r>
            <a:r>
              <a:rPr lang="en-US" sz="1600" dirty="0" err="1"/>
              <a:t>Szucs</a:t>
            </a:r>
            <a:r>
              <a:rPr lang="en-US" sz="1600" dirty="0"/>
              <a:t>, </a:t>
            </a:r>
            <a:r>
              <a:rPr lang="en-US" sz="1600" dirty="0" err="1"/>
              <a:t>et.al</a:t>
            </a:r>
            <a:r>
              <a:rPr lang="en-US" sz="1600" dirty="0"/>
              <a:t>. MWMR Suppl.  CDC. 2020.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Case example: Angela</a:t>
            </a:r>
            <a:endParaRPr/>
          </a:p>
        </p:txBody>
      </p:sp>
      <p:pic>
        <p:nvPicPr>
          <p:cNvPr id="257" name="Google Shape;257;p10" descr="A person sitting on a couch&#10;&#10;Description automatically generated"/>
          <p:cNvPicPr preferRelativeResize="0"/>
          <p:nvPr/>
        </p:nvPicPr>
        <p:blipFill rotWithShape="1">
          <a:blip r:embed="rId3">
            <a:alphaModFix/>
          </a:blip>
          <a:srcRect l="20676" r="21889" b="17931"/>
          <a:stretch/>
        </p:blipFill>
        <p:spPr>
          <a:xfrm>
            <a:off x="838200" y="1690688"/>
            <a:ext cx="4256038" cy="4059360"/>
          </a:xfrm>
          <a:prstGeom prst="rect">
            <a:avLst/>
          </a:prstGeom>
          <a:noFill/>
          <a:ln>
            <a:noFill/>
          </a:ln>
        </p:spPr>
      </p:pic>
      <p:sp>
        <p:nvSpPr>
          <p:cNvPr id="258" name="Google Shape;258;p10"/>
          <p:cNvSpPr txBox="1">
            <a:spLocks noGrp="1"/>
          </p:cNvSpPr>
          <p:nvPr>
            <p:ph type="body" idx="2"/>
          </p:nvPr>
        </p:nvSpPr>
        <p:spPr>
          <a:xfrm>
            <a:off x="6172200" y="1690688"/>
            <a:ext cx="5181600" cy="405936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Angela is a 16-year-old young woman who makes an appointment to discuss birth control.</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Her intake form indicates that she uses external condoms “most of the time.”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What additional information do you need from this patient?</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txBox="1">
            <a:spLocks noGrp="1"/>
          </p:cNvSpPr>
          <p:nvPr>
            <p:ph type="title"/>
          </p:nvPr>
        </p:nvSpPr>
        <p:spPr>
          <a:xfrm>
            <a:off x="469392" y="685006"/>
            <a:ext cx="410260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Medical History:</a:t>
            </a:r>
            <a:endParaRPr/>
          </a:p>
        </p:txBody>
      </p:sp>
      <p:sp>
        <p:nvSpPr>
          <p:cNvPr id="264" name="Google Shape;264;p11"/>
          <p:cNvSpPr txBox="1">
            <a:spLocks noGrp="1"/>
          </p:cNvSpPr>
          <p:nvPr>
            <p:ph type="body" idx="1"/>
          </p:nvPr>
        </p:nvSpPr>
        <p:spPr>
          <a:xfrm>
            <a:off x="3383280" y="2010569"/>
            <a:ext cx="8174736" cy="42710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Menstrual history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Health history (looking specifically for conditions that would be a contraindication to contraceptive use, such as migraines with aura or deep venous thrombosis)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Family history of blood clots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Prior experiences with contraception</a:t>
            </a:r>
            <a:endParaRPr/>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2"/>
          <p:cNvSpPr txBox="1">
            <a:spLocks noGrp="1"/>
          </p:cNvSpPr>
          <p:nvPr>
            <p:ph type="title"/>
          </p:nvPr>
        </p:nvSpPr>
        <p:spPr>
          <a:xfrm>
            <a:off x="469392" y="556990"/>
            <a:ext cx="562660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Sexual Health History:</a:t>
            </a:r>
            <a:endParaRPr/>
          </a:p>
        </p:txBody>
      </p:sp>
      <p:sp>
        <p:nvSpPr>
          <p:cNvPr id="271" name="Google Shape;271;p12"/>
          <p:cNvSpPr txBox="1">
            <a:spLocks noGrp="1"/>
          </p:cNvSpPr>
          <p:nvPr>
            <p:ph type="body" idx="1"/>
          </p:nvPr>
        </p:nvSpPr>
        <p:spPr>
          <a:xfrm>
            <a:off x="2980944" y="1754537"/>
            <a:ext cx="8577072" cy="4271042"/>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US">
                <a:latin typeface="Calibri"/>
                <a:ea typeface="Calibri"/>
                <a:cs typeface="Calibri"/>
                <a:sym typeface="Calibri"/>
              </a:rPr>
              <a:t>Sexual orientation and gender identity</a:t>
            </a:r>
            <a:endParaRPr/>
          </a:p>
          <a:p>
            <a:pPr marL="228600" lvl="0" indent="-2286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Age at first sex</a:t>
            </a:r>
            <a:endParaRPr/>
          </a:p>
          <a:p>
            <a:pPr marL="228600" lvl="0" indent="-2286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History of vaginal, anal and oral sex</a:t>
            </a:r>
            <a:endParaRPr/>
          </a:p>
          <a:p>
            <a:pPr marL="228600" lvl="0" indent="-2286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Number and gender of sexual partners</a:t>
            </a:r>
            <a:endParaRPr/>
          </a:p>
          <a:p>
            <a:pPr marL="228600" lvl="0" indent="-2286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History of pregnancy and sexually transmitted infections (STIs)</a:t>
            </a:r>
            <a:endParaRPr/>
          </a:p>
          <a:p>
            <a:pPr marL="228600" lvl="0" indent="-2286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Use of condoms or other protection against pregnancy and STIs</a:t>
            </a:r>
            <a:endParaRPr/>
          </a:p>
          <a:p>
            <a:pPr marL="228600" lvl="0" indent="-228600" algn="l" rtl="0">
              <a:lnSpc>
                <a:spcPct val="80000"/>
              </a:lnSpc>
              <a:spcBef>
                <a:spcPts val="1000"/>
              </a:spcBef>
              <a:spcAft>
                <a:spcPts val="0"/>
              </a:spcAft>
              <a:buClr>
                <a:schemeClr val="dk1"/>
              </a:buClr>
              <a:buSzPts val="2800"/>
              <a:buChar char="•"/>
            </a:pPr>
            <a:r>
              <a:rPr lang="en-US">
                <a:latin typeface="Calibri"/>
                <a:ea typeface="Calibri"/>
                <a:cs typeface="Calibri"/>
                <a:sym typeface="Calibri"/>
              </a:rPr>
              <a:t>History of transactional, unwanted, or coerced sex</a:t>
            </a:r>
            <a:endParaRPr/>
          </a:p>
          <a:p>
            <a:pPr marL="0" lvl="0" indent="0" algn="l" rtl="0">
              <a:lnSpc>
                <a:spcPct val="8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8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469392" y="576389"/>
            <a:ext cx="675436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Contraceptive knowledge, experience and preference:</a:t>
            </a:r>
            <a:endParaRPr/>
          </a:p>
        </p:txBody>
      </p:sp>
      <p:sp>
        <p:nvSpPr>
          <p:cNvPr id="278" name="Google Shape;278;p13"/>
          <p:cNvSpPr txBox="1">
            <a:spLocks noGrp="1"/>
          </p:cNvSpPr>
          <p:nvPr>
            <p:ph type="body" idx="1"/>
          </p:nvPr>
        </p:nvSpPr>
        <p:spPr>
          <a:xfrm>
            <a:off x="4572000" y="2010569"/>
            <a:ext cx="6986016" cy="42710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Knowledge of contraceptive methods available</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Previous use of condoms and contraception</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Positive or negative experiences with previous methods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Preference – What is most important to her?</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Ex.; Hormone-free, private, most effective, etc.</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Childbearing plans</a:t>
            </a:r>
            <a:endParaRPr/>
          </a:p>
          <a:p>
            <a:pPr marL="457200" lvl="1" indent="0" algn="l" rtl="0">
              <a:lnSpc>
                <a:spcPct val="90000"/>
              </a:lnSpc>
              <a:spcBef>
                <a:spcPts val="500"/>
              </a:spcBef>
              <a:spcAft>
                <a:spcPts val="0"/>
              </a:spcAft>
              <a:buClr>
                <a:schemeClr val="dk1"/>
              </a:buClr>
              <a:buSzPts val="2400"/>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Case example: Angela</a:t>
            </a:r>
            <a:endParaRPr/>
          </a:p>
        </p:txBody>
      </p:sp>
      <p:pic>
        <p:nvPicPr>
          <p:cNvPr id="285" name="Google Shape;285;p14" descr="A person sitting on a couch&#10;&#10;Description automatically generated"/>
          <p:cNvPicPr preferRelativeResize="0"/>
          <p:nvPr/>
        </p:nvPicPr>
        <p:blipFill rotWithShape="1">
          <a:blip r:embed="rId3">
            <a:alphaModFix/>
          </a:blip>
          <a:srcRect l="20676" r="21889" b="17931"/>
          <a:stretch/>
        </p:blipFill>
        <p:spPr>
          <a:xfrm>
            <a:off x="838200" y="1690688"/>
            <a:ext cx="4256038" cy="4059360"/>
          </a:xfrm>
          <a:prstGeom prst="rect">
            <a:avLst/>
          </a:prstGeom>
          <a:noFill/>
          <a:ln>
            <a:noFill/>
          </a:ln>
        </p:spPr>
      </p:pic>
      <p:sp>
        <p:nvSpPr>
          <p:cNvPr id="286" name="Google Shape;286;p14"/>
          <p:cNvSpPr txBox="1">
            <a:spLocks noGrp="1"/>
          </p:cNvSpPr>
          <p:nvPr>
            <p:ph type="body" idx="2"/>
          </p:nvPr>
        </p:nvSpPr>
        <p:spPr>
          <a:xfrm>
            <a:off x="6172199" y="1690688"/>
            <a:ext cx="5451231" cy="42825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Angela is a little unsure of her medical history</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She doesn’t have a history of migraines and doesn’t think anyone in her family has a history of clots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She has never been on birth control before and wants something that is certain to work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Case example: Angela</a:t>
            </a:r>
            <a:endParaRPr/>
          </a:p>
        </p:txBody>
      </p:sp>
      <p:pic>
        <p:nvPicPr>
          <p:cNvPr id="293" name="Google Shape;293;p15" descr="A person sitting on a couch&#10;&#10;Description automatically generated"/>
          <p:cNvPicPr preferRelativeResize="0"/>
          <p:nvPr/>
        </p:nvPicPr>
        <p:blipFill rotWithShape="1">
          <a:blip r:embed="rId3">
            <a:alphaModFix/>
          </a:blip>
          <a:srcRect l="20676" r="21889" b="17931"/>
          <a:stretch/>
        </p:blipFill>
        <p:spPr>
          <a:xfrm>
            <a:off x="838200" y="1690688"/>
            <a:ext cx="4256038" cy="4059360"/>
          </a:xfrm>
          <a:prstGeom prst="rect">
            <a:avLst/>
          </a:prstGeom>
          <a:noFill/>
          <a:ln>
            <a:noFill/>
          </a:ln>
        </p:spPr>
      </p:pic>
      <p:sp>
        <p:nvSpPr>
          <p:cNvPr id="294" name="Google Shape;294;p15"/>
          <p:cNvSpPr txBox="1">
            <a:spLocks noGrp="1"/>
          </p:cNvSpPr>
          <p:nvPr>
            <p:ph type="body" idx="2"/>
          </p:nvPr>
        </p:nvSpPr>
        <p:spPr>
          <a:xfrm>
            <a:off x="6172200" y="1690688"/>
            <a:ext cx="5181600" cy="42825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Angela has had sex with her current boyfriend 3 times, and used an external condom during 2 of those encounters</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0" lvl="0" indent="0" algn="ctr" rtl="0">
              <a:lnSpc>
                <a:spcPct val="90000"/>
              </a:lnSpc>
              <a:spcBef>
                <a:spcPts val="1000"/>
              </a:spcBef>
              <a:spcAft>
                <a:spcPts val="0"/>
              </a:spcAft>
              <a:buClr>
                <a:schemeClr val="dk1"/>
              </a:buClr>
              <a:buSzPts val="3600"/>
              <a:buNone/>
            </a:pPr>
            <a:r>
              <a:rPr lang="en-US" sz="3600">
                <a:latin typeface="Calibri"/>
                <a:ea typeface="Calibri"/>
                <a:cs typeface="Calibri"/>
                <a:sym typeface="Calibri"/>
              </a:rPr>
              <a:t>How would you respond to this information?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Affirmation and Education</a:t>
            </a:r>
            <a:endParaRPr/>
          </a:p>
        </p:txBody>
      </p:sp>
      <p:sp>
        <p:nvSpPr>
          <p:cNvPr id="301" name="Google Shape;301;p16"/>
          <p:cNvSpPr txBox="1">
            <a:spLocks noGrp="1"/>
          </p:cNvSpPr>
          <p:nvPr>
            <p:ph type="body" idx="2"/>
          </p:nvPr>
        </p:nvSpPr>
        <p:spPr>
          <a:xfrm>
            <a:off x="6172200" y="1690688"/>
            <a:ext cx="5181600" cy="42825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Give positive reinforcement whenever possible!</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She used condoms 2 of the times!</a:t>
            </a:r>
            <a:endParaRPr/>
          </a:p>
          <a:p>
            <a:pPr marL="685800" lvl="1" indent="-228600" algn="l" rtl="0">
              <a:lnSpc>
                <a:spcPct val="90000"/>
              </a:lnSpc>
              <a:spcBef>
                <a:spcPts val="500"/>
              </a:spcBef>
              <a:spcAft>
                <a:spcPts val="0"/>
              </a:spcAft>
              <a:buClr>
                <a:schemeClr val="dk1"/>
              </a:buClr>
              <a:buSzPts val="2400"/>
              <a:buChar char="•"/>
            </a:pPr>
            <a:r>
              <a:rPr lang="en-US">
                <a:latin typeface="Calibri"/>
                <a:ea typeface="Calibri"/>
                <a:cs typeface="Calibri"/>
                <a:sym typeface="Calibri"/>
              </a:rPr>
              <a:t>She came in to discuss birth control methods!</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Avoid judgment</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Encourage </a:t>
            </a:r>
            <a:r>
              <a:rPr lang="en-US" b="1">
                <a:latin typeface="Calibri"/>
                <a:ea typeface="Calibri"/>
                <a:cs typeface="Calibri"/>
                <a:sym typeface="Calibri"/>
              </a:rPr>
              <a:t>dual use</a:t>
            </a:r>
            <a:r>
              <a:rPr lang="en-US">
                <a:latin typeface="Calibri"/>
                <a:ea typeface="Calibri"/>
                <a:cs typeface="Calibri"/>
                <a:sym typeface="Calibri"/>
              </a:rPr>
              <a:t>, or use of both a contraceptive and a barrier method</a:t>
            </a:r>
            <a:endParaRPr/>
          </a:p>
        </p:txBody>
      </p:sp>
      <p:pic>
        <p:nvPicPr>
          <p:cNvPr id="302" name="Google Shape;302;p16"/>
          <p:cNvPicPr preferRelativeResize="0"/>
          <p:nvPr/>
        </p:nvPicPr>
        <p:blipFill rotWithShape="1">
          <a:blip r:embed="rId3">
            <a:alphaModFix/>
          </a:blip>
          <a:srcRect/>
          <a:stretch/>
        </p:blipFill>
        <p:spPr>
          <a:xfrm>
            <a:off x="1621536" y="1690688"/>
            <a:ext cx="3767328" cy="3767328"/>
          </a:xfrm>
          <a:prstGeom prst="rect">
            <a:avLst/>
          </a:prstGeom>
          <a:noFill/>
          <a:ln w="63500" cap="flat" cmpd="sng">
            <a:solidFill>
              <a:srgbClr val="7030A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Does she need emergency contraception?</a:t>
            </a:r>
            <a:endParaRPr/>
          </a:p>
        </p:txBody>
      </p:sp>
      <p:sp>
        <p:nvSpPr>
          <p:cNvPr id="309" name="Google Shape;309;p17"/>
          <p:cNvSpPr txBox="1">
            <a:spLocks noGrp="1"/>
          </p:cNvSpPr>
          <p:nvPr>
            <p:ph type="body" idx="2"/>
          </p:nvPr>
        </p:nvSpPr>
        <p:spPr>
          <a:xfrm>
            <a:off x="914400" y="1507808"/>
            <a:ext cx="4718304" cy="428256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Calibri"/>
                <a:ea typeface="Calibri"/>
                <a:cs typeface="Calibri"/>
                <a:sym typeface="Calibri"/>
              </a:rPr>
              <a:t>If she has had sex without a condom in the past 5 days, she should be offered emergency contraception</a:t>
            </a:r>
            <a:endParaRPr dirty="0"/>
          </a:p>
        </p:txBody>
      </p:sp>
      <p:pic>
        <p:nvPicPr>
          <p:cNvPr id="310" name="Google Shape;310;p17"/>
          <p:cNvPicPr preferRelativeResize="0"/>
          <p:nvPr/>
        </p:nvPicPr>
        <p:blipFill rotWithShape="1">
          <a:blip r:embed="rId3">
            <a:alphaModFix/>
          </a:blip>
          <a:srcRect/>
          <a:stretch/>
        </p:blipFill>
        <p:spPr>
          <a:xfrm>
            <a:off x="5807964" y="1507808"/>
            <a:ext cx="5896356" cy="4382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3" name="Google Shape;183;gb586e5c7a4_0_0"/>
          <p:cNvPicPr preferRelativeResize="0"/>
          <p:nvPr/>
        </p:nvPicPr>
        <p:blipFill>
          <a:blip r:embed="rId3">
            <a:alphaModFix/>
          </a:blip>
          <a:stretch>
            <a:fillRect/>
          </a:stretch>
        </p:blipFill>
        <p:spPr>
          <a:xfrm>
            <a:off x="1995475" y="1520050"/>
            <a:ext cx="8201025" cy="4133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Emergency Contraception Available in the US:</a:t>
            </a:r>
            <a:endParaRPr/>
          </a:p>
        </p:txBody>
      </p:sp>
      <p:graphicFrame>
        <p:nvGraphicFramePr>
          <p:cNvPr id="317" name="Google Shape;317;p18"/>
          <p:cNvGraphicFramePr/>
          <p:nvPr/>
        </p:nvGraphicFramePr>
        <p:xfrm>
          <a:off x="720969" y="1195754"/>
          <a:ext cx="10762350" cy="4793850"/>
        </p:xfrm>
        <a:graphic>
          <a:graphicData uri="http://schemas.openxmlformats.org/drawingml/2006/table">
            <a:tbl>
              <a:tblPr firstRow="1" bandRow="1">
                <a:noFill/>
                <a:tableStyleId>{64F02A84-70B0-4A12-A3E3-C7364BC14D0F}</a:tableStyleId>
              </a:tblPr>
              <a:tblGrid>
                <a:gridCol w="3579250">
                  <a:extLst>
                    <a:ext uri="{9D8B030D-6E8A-4147-A177-3AD203B41FA5}">
                      <a16:colId xmlns:a16="http://schemas.microsoft.com/office/drawing/2014/main" val="20000"/>
                    </a:ext>
                  </a:extLst>
                </a:gridCol>
                <a:gridCol w="3591550">
                  <a:extLst>
                    <a:ext uri="{9D8B030D-6E8A-4147-A177-3AD203B41FA5}">
                      <a16:colId xmlns:a16="http://schemas.microsoft.com/office/drawing/2014/main" val="20001"/>
                    </a:ext>
                  </a:extLst>
                </a:gridCol>
                <a:gridCol w="3591550">
                  <a:extLst>
                    <a:ext uri="{9D8B030D-6E8A-4147-A177-3AD203B41FA5}">
                      <a16:colId xmlns:a16="http://schemas.microsoft.com/office/drawing/2014/main" val="20002"/>
                    </a:ext>
                  </a:extLst>
                </a:gridCol>
              </a:tblGrid>
              <a:tr h="1255625">
                <a:tc>
                  <a:txBody>
                    <a:bodyPr/>
                    <a:lstStyle/>
                    <a:p>
                      <a:pPr marL="0" marR="0" lvl="0" indent="0" algn="ctr" rtl="0">
                        <a:spcBef>
                          <a:spcPts val="0"/>
                        </a:spcBef>
                        <a:spcAft>
                          <a:spcPts val="0"/>
                        </a:spcAft>
                        <a:buNone/>
                      </a:pPr>
                      <a:r>
                        <a:rPr lang="en-US" sz="2400" u="none" strike="noStrike" cap="none"/>
                        <a:t>Paragard IntraUterine Device (IUD)</a:t>
                      </a:r>
                      <a:endParaRPr/>
                    </a:p>
                  </a:txBody>
                  <a:tcPr marL="91450" marR="91450" marT="45725" marB="45725">
                    <a:solidFill>
                      <a:srgbClr val="7030A0"/>
                    </a:solidFill>
                  </a:tcPr>
                </a:tc>
                <a:tc>
                  <a:txBody>
                    <a:bodyPr/>
                    <a:lstStyle/>
                    <a:p>
                      <a:pPr marL="0" marR="0" lvl="0" indent="0" algn="ctr" rtl="0">
                        <a:spcBef>
                          <a:spcPts val="0"/>
                        </a:spcBef>
                        <a:spcAft>
                          <a:spcPts val="0"/>
                        </a:spcAft>
                        <a:buNone/>
                      </a:pPr>
                      <a:r>
                        <a:rPr lang="en-US" sz="2400" u="none" strike="noStrike" cap="none"/>
                        <a:t>ella: ulipristal acetate</a:t>
                      </a:r>
                      <a:endParaRPr/>
                    </a:p>
                  </a:txBody>
                  <a:tcPr marL="91450" marR="91450" marT="45725" marB="45725">
                    <a:solidFill>
                      <a:srgbClr val="7030A0"/>
                    </a:solidFill>
                  </a:tcPr>
                </a:tc>
                <a:tc>
                  <a:txBody>
                    <a:bodyPr/>
                    <a:lstStyle/>
                    <a:p>
                      <a:pPr marL="0" marR="0" lvl="0" indent="0" algn="ctr" rtl="0">
                        <a:spcBef>
                          <a:spcPts val="0"/>
                        </a:spcBef>
                        <a:spcAft>
                          <a:spcPts val="0"/>
                        </a:spcAft>
                        <a:buNone/>
                      </a:pPr>
                      <a:r>
                        <a:rPr lang="en-US" sz="2400" u="none" strike="noStrike" cap="none"/>
                        <a:t>Levonorgestrel Emergency Contraception: Plan B One-Step and others</a:t>
                      </a:r>
                      <a:endParaRPr/>
                    </a:p>
                  </a:txBody>
                  <a:tcPr marL="91450" marR="91450" marT="45725" marB="45725">
                    <a:solidFill>
                      <a:srgbClr val="7030A0"/>
                    </a:solidFill>
                  </a:tcPr>
                </a:tc>
                <a:extLst>
                  <a:ext uri="{0D108BD9-81ED-4DB2-BD59-A6C34878D82A}">
                    <a16:rowId xmlns:a16="http://schemas.microsoft.com/office/drawing/2014/main" val="10000"/>
                  </a:ext>
                </a:extLst>
              </a:tr>
              <a:tr h="835025">
                <a:tc>
                  <a:txBody>
                    <a:bodyPr/>
                    <a:lstStyle/>
                    <a:p>
                      <a:pPr marL="0" marR="0" lvl="0" indent="0" algn="l" rtl="0">
                        <a:spcBef>
                          <a:spcPts val="0"/>
                        </a:spcBef>
                        <a:spcAft>
                          <a:spcPts val="0"/>
                        </a:spcAft>
                        <a:buNone/>
                      </a:pPr>
                      <a:r>
                        <a:rPr lang="en-US" sz="2000" u="none" strike="noStrike" cap="none"/>
                        <a:t>Inserted by a healthcare provider</a:t>
                      </a:r>
                      <a:endParaRPr/>
                    </a:p>
                  </a:txBody>
                  <a:tcPr marL="91450" marR="91450" marT="45725" marB="45725">
                    <a:solidFill>
                      <a:srgbClr val="6F2EA0">
                        <a:alpha val="60000"/>
                      </a:srgbClr>
                    </a:solidFill>
                  </a:tcPr>
                </a:tc>
                <a:tc>
                  <a:txBody>
                    <a:bodyPr/>
                    <a:lstStyle/>
                    <a:p>
                      <a:pPr marL="0" marR="0" lvl="0" indent="0" algn="l" rtl="0">
                        <a:spcBef>
                          <a:spcPts val="0"/>
                        </a:spcBef>
                        <a:spcAft>
                          <a:spcPts val="0"/>
                        </a:spcAft>
                        <a:buNone/>
                      </a:pPr>
                      <a:r>
                        <a:rPr lang="en-US" sz="2000"/>
                        <a:t>Prescription required</a:t>
                      </a:r>
                      <a:endParaRPr/>
                    </a:p>
                  </a:txBody>
                  <a:tcPr marL="91450" marR="91450" marT="45725" marB="45725">
                    <a:solidFill>
                      <a:srgbClr val="6F2EA0">
                        <a:alpha val="60000"/>
                      </a:srgbClr>
                    </a:solidFill>
                  </a:tcPr>
                </a:tc>
                <a:tc>
                  <a:txBody>
                    <a:bodyPr/>
                    <a:lstStyle/>
                    <a:p>
                      <a:pPr marL="0" marR="0" lvl="0" indent="0" algn="l" rtl="0">
                        <a:spcBef>
                          <a:spcPts val="0"/>
                        </a:spcBef>
                        <a:spcAft>
                          <a:spcPts val="0"/>
                        </a:spcAft>
                        <a:buNone/>
                      </a:pPr>
                      <a:r>
                        <a:rPr lang="en-US" sz="2000"/>
                        <a:t>No prescription required, available at most pharmacies</a:t>
                      </a:r>
                      <a:endParaRPr/>
                    </a:p>
                  </a:txBody>
                  <a:tcPr marL="91450" marR="91450" marT="45725" marB="45725">
                    <a:solidFill>
                      <a:srgbClr val="6F2EA0">
                        <a:alpha val="60000"/>
                      </a:srgbClr>
                    </a:solidFill>
                  </a:tcPr>
                </a:tc>
                <a:extLst>
                  <a:ext uri="{0D108BD9-81ED-4DB2-BD59-A6C34878D82A}">
                    <a16:rowId xmlns:a16="http://schemas.microsoft.com/office/drawing/2014/main" val="10001"/>
                  </a:ext>
                </a:extLst>
              </a:tr>
              <a:tr h="835025">
                <a:tc>
                  <a:txBody>
                    <a:bodyPr/>
                    <a:lstStyle/>
                    <a:p>
                      <a:pPr marL="0" marR="0" lvl="0" indent="0" algn="l" rtl="0">
                        <a:spcBef>
                          <a:spcPts val="0"/>
                        </a:spcBef>
                        <a:spcAft>
                          <a:spcPts val="0"/>
                        </a:spcAft>
                        <a:buNone/>
                      </a:pPr>
                      <a:r>
                        <a:rPr lang="en-US" sz="2000"/>
                        <a:t>Most effective method – prevents 99% of pregnancies</a:t>
                      </a:r>
                      <a:endParaRPr/>
                    </a:p>
                  </a:txBody>
                  <a:tcPr marL="91450" marR="91450" marT="45725" marB="45725">
                    <a:solidFill>
                      <a:srgbClr val="7030A0">
                        <a:alpha val="29803"/>
                      </a:srgbClr>
                    </a:solidFill>
                  </a:tcPr>
                </a:tc>
                <a:tc>
                  <a:txBody>
                    <a:bodyPr/>
                    <a:lstStyle/>
                    <a:p>
                      <a:pPr marL="0" marR="0" lvl="0" indent="0" algn="l" rtl="0">
                        <a:spcBef>
                          <a:spcPts val="0"/>
                        </a:spcBef>
                        <a:spcAft>
                          <a:spcPts val="0"/>
                        </a:spcAft>
                        <a:buNone/>
                      </a:pPr>
                      <a:r>
                        <a:rPr lang="en-US" sz="2000"/>
                        <a:t>2nd most effective method </a:t>
                      </a:r>
                      <a:endParaRPr/>
                    </a:p>
                  </a:txBody>
                  <a:tcPr marL="91450" marR="91450" marT="45725" marB="45725">
                    <a:solidFill>
                      <a:srgbClr val="7030A0">
                        <a:alpha val="29803"/>
                      </a:srgbClr>
                    </a:solidFill>
                  </a:tcPr>
                </a:tc>
                <a:tc>
                  <a:txBody>
                    <a:bodyPr/>
                    <a:lstStyle/>
                    <a:p>
                      <a:pPr marL="0" marR="0" lvl="0" indent="0" algn="l" rtl="0">
                        <a:spcBef>
                          <a:spcPts val="0"/>
                        </a:spcBef>
                        <a:spcAft>
                          <a:spcPts val="0"/>
                        </a:spcAft>
                        <a:buNone/>
                      </a:pPr>
                      <a:r>
                        <a:rPr lang="en-US" sz="2000"/>
                        <a:t>3</a:t>
                      </a:r>
                      <a:r>
                        <a:rPr lang="en-US" sz="2000" baseline="30000"/>
                        <a:t>rd</a:t>
                      </a:r>
                      <a:r>
                        <a:rPr lang="en-US" sz="2000"/>
                        <a:t> most effective method</a:t>
                      </a:r>
                      <a:endParaRPr/>
                    </a:p>
                  </a:txBody>
                  <a:tcPr marL="91450" marR="91450" marT="45725" marB="45725">
                    <a:solidFill>
                      <a:srgbClr val="7030A0">
                        <a:alpha val="29803"/>
                      </a:srgbClr>
                    </a:solidFill>
                  </a:tcPr>
                </a:tc>
                <a:extLst>
                  <a:ext uri="{0D108BD9-81ED-4DB2-BD59-A6C34878D82A}">
                    <a16:rowId xmlns:a16="http://schemas.microsoft.com/office/drawing/2014/main" val="10002"/>
                  </a:ext>
                </a:extLst>
              </a:tr>
              <a:tr h="1033150">
                <a:tc>
                  <a:txBody>
                    <a:bodyPr/>
                    <a:lstStyle/>
                    <a:p>
                      <a:pPr marL="0" marR="0" lvl="0" indent="0" algn="l" rtl="0">
                        <a:spcBef>
                          <a:spcPts val="0"/>
                        </a:spcBef>
                        <a:spcAft>
                          <a:spcPts val="0"/>
                        </a:spcAft>
                        <a:buNone/>
                      </a:pPr>
                      <a:r>
                        <a:rPr lang="en-US" sz="2000"/>
                        <a:t>May be used up to 5 days after intercourse, effectiveness doesn’t decrease over time</a:t>
                      </a:r>
                      <a:endParaRPr/>
                    </a:p>
                  </a:txBody>
                  <a:tcPr marL="91450" marR="91450" marT="45725" marB="45725">
                    <a:solidFill>
                      <a:srgbClr val="7030A0">
                        <a:alpha val="60000"/>
                      </a:srgbClr>
                    </a:solidFill>
                  </a:tcPr>
                </a:tc>
                <a:tc>
                  <a:txBody>
                    <a:bodyPr/>
                    <a:lstStyle/>
                    <a:p>
                      <a:pPr marL="0" marR="0" lvl="0" indent="0" algn="l" rtl="0">
                        <a:spcBef>
                          <a:spcPts val="0"/>
                        </a:spcBef>
                        <a:spcAft>
                          <a:spcPts val="0"/>
                        </a:spcAft>
                        <a:buNone/>
                      </a:pPr>
                      <a:r>
                        <a:rPr lang="en-US" sz="2000"/>
                        <a:t>May be used up to 5 days after intercourse, effectiveness doesn’t decrease over time</a:t>
                      </a:r>
                      <a:endParaRPr/>
                    </a:p>
                  </a:txBody>
                  <a:tcPr marL="91450" marR="91450" marT="45725" marB="45725">
                    <a:solidFill>
                      <a:srgbClr val="7030A0">
                        <a:alpha val="60000"/>
                      </a:srgbClr>
                    </a:solidFill>
                  </a:tcPr>
                </a:tc>
                <a:tc>
                  <a:txBody>
                    <a:bodyPr/>
                    <a:lstStyle/>
                    <a:p>
                      <a:pPr marL="0" marR="0" lvl="0" indent="0" algn="l" rtl="0">
                        <a:spcBef>
                          <a:spcPts val="0"/>
                        </a:spcBef>
                        <a:spcAft>
                          <a:spcPts val="0"/>
                        </a:spcAft>
                        <a:buNone/>
                      </a:pPr>
                      <a:r>
                        <a:rPr lang="en-US" sz="2000"/>
                        <a:t>Most effective in the first 3 days, may be used up to 5 days after intercourse</a:t>
                      </a:r>
                      <a:endParaRPr/>
                    </a:p>
                  </a:txBody>
                  <a:tcPr marL="91450" marR="91450" marT="45725" marB="45725">
                    <a:solidFill>
                      <a:srgbClr val="7030A0">
                        <a:alpha val="60000"/>
                      </a:srgbClr>
                    </a:solidFill>
                  </a:tcPr>
                </a:tc>
                <a:extLst>
                  <a:ext uri="{0D108BD9-81ED-4DB2-BD59-A6C34878D82A}">
                    <a16:rowId xmlns:a16="http://schemas.microsoft.com/office/drawing/2014/main" val="10003"/>
                  </a:ext>
                </a:extLst>
              </a:tr>
              <a:tr h="835025">
                <a:tc>
                  <a:txBody>
                    <a:bodyPr/>
                    <a:lstStyle/>
                    <a:p>
                      <a:pPr marL="0" marR="0" lvl="0" indent="0" algn="l" rtl="0">
                        <a:spcBef>
                          <a:spcPts val="0"/>
                        </a:spcBef>
                        <a:spcAft>
                          <a:spcPts val="0"/>
                        </a:spcAft>
                        <a:buNone/>
                      </a:pPr>
                      <a:r>
                        <a:rPr lang="en-US" sz="2000"/>
                        <a:t>Effectiveness not affected by body weight</a:t>
                      </a:r>
                      <a:endParaRPr/>
                    </a:p>
                  </a:txBody>
                  <a:tcPr marL="91450" marR="91450" marT="45725" marB="45725">
                    <a:solidFill>
                      <a:srgbClr val="7030A0">
                        <a:alpha val="29803"/>
                      </a:srgbClr>
                    </a:solidFill>
                  </a:tcPr>
                </a:tc>
                <a:tc>
                  <a:txBody>
                    <a:bodyPr/>
                    <a:lstStyle/>
                    <a:p>
                      <a:pPr marL="0" marR="0" lvl="0" indent="0" algn="l" rtl="0">
                        <a:spcBef>
                          <a:spcPts val="0"/>
                        </a:spcBef>
                        <a:spcAft>
                          <a:spcPts val="0"/>
                        </a:spcAft>
                        <a:buNone/>
                      </a:pPr>
                      <a:r>
                        <a:rPr lang="en-US" sz="2000"/>
                        <a:t>May be less effective in patients weighing over 195 pounds</a:t>
                      </a:r>
                      <a:endParaRPr/>
                    </a:p>
                  </a:txBody>
                  <a:tcPr marL="91450" marR="91450" marT="45725" marB="45725">
                    <a:solidFill>
                      <a:srgbClr val="7030A0">
                        <a:alpha val="29803"/>
                      </a:srgbClr>
                    </a:solidFill>
                  </a:tcPr>
                </a:tc>
                <a:tc>
                  <a:txBody>
                    <a:bodyPr/>
                    <a:lstStyle/>
                    <a:p>
                      <a:pPr marL="0" marR="0" lvl="0" indent="0" algn="l" rtl="0">
                        <a:spcBef>
                          <a:spcPts val="0"/>
                        </a:spcBef>
                        <a:spcAft>
                          <a:spcPts val="0"/>
                        </a:spcAft>
                        <a:buNone/>
                      </a:pPr>
                      <a:r>
                        <a:rPr lang="en-US" sz="2000"/>
                        <a:t>May be less effective in patients weighing over 165 pounds</a:t>
                      </a:r>
                      <a:endParaRPr/>
                    </a:p>
                  </a:txBody>
                  <a:tcPr marL="91450" marR="91450" marT="45725" marB="45725">
                    <a:solidFill>
                      <a:srgbClr val="7030A0">
                        <a:alpha val="29803"/>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Calibri"/>
              <a:buNone/>
            </a:pPr>
            <a:r>
              <a:rPr lang="en-US">
                <a:latin typeface="Calibri"/>
                <a:ea typeface="Calibri"/>
                <a:cs typeface="Calibri"/>
                <a:sym typeface="Calibri"/>
              </a:rPr>
              <a:t>Case example: Angela</a:t>
            </a:r>
            <a:endParaRPr/>
          </a:p>
        </p:txBody>
      </p:sp>
      <p:pic>
        <p:nvPicPr>
          <p:cNvPr id="324" name="Google Shape;324;p19" descr="A person sitting on a couch&#10;&#10;Description automatically generated"/>
          <p:cNvPicPr preferRelativeResize="0"/>
          <p:nvPr/>
        </p:nvPicPr>
        <p:blipFill rotWithShape="1">
          <a:blip r:embed="rId3">
            <a:alphaModFix/>
          </a:blip>
          <a:srcRect l="20676" r="21889" b="17931"/>
          <a:stretch/>
        </p:blipFill>
        <p:spPr>
          <a:xfrm>
            <a:off x="838200" y="1690688"/>
            <a:ext cx="4256038" cy="4059360"/>
          </a:xfrm>
          <a:prstGeom prst="rect">
            <a:avLst/>
          </a:prstGeom>
          <a:noFill/>
          <a:ln>
            <a:noFill/>
          </a:ln>
        </p:spPr>
      </p:pic>
      <p:sp>
        <p:nvSpPr>
          <p:cNvPr id="325" name="Google Shape;325;p19"/>
          <p:cNvSpPr txBox="1">
            <a:spLocks noGrp="1"/>
          </p:cNvSpPr>
          <p:nvPr>
            <p:ph type="body" idx="2"/>
          </p:nvPr>
        </p:nvSpPr>
        <p:spPr>
          <a:xfrm>
            <a:off x="6096000" y="1690688"/>
            <a:ext cx="5498592" cy="44357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Angela informs you that she last had unprotected sex two weeks ago.</a:t>
            </a:r>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You do a urine pregnancy test. The result is negative.</a:t>
            </a:r>
            <a:endParaRPr/>
          </a:p>
          <a:p>
            <a:pPr marL="0" lvl="0" indent="0" algn="ctr" rtl="0">
              <a:lnSpc>
                <a:spcPct val="90000"/>
              </a:lnSpc>
              <a:spcBef>
                <a:spcPts val="1000"/>
              </a:spcBef>
              <a:spcAft>
                <a:spcPts val="0"/>
              </a:spcAft>
              <a:buClr>
                <a:schemeClr val="dk1"/>
              </a:buClr>
              <a:buSzPts val="1400"/>
              <a:buNone/>
            </a:pPr>
            <a:endParaRPr sz="1400">
              <a:latin typeface="Calibri"/>
              <a:ea typeface="Calibri"/>
              <a:cs typeface="Calibri"/>
              <a:sym typeface="Calibri"/>
            </a:endParaRPr>
          </a:p>
          <a:p>
            <a:pPr marL="0" lvl="0" indent="0" algn="ctr" rtl="0">
              <a:lnSpc>
                <a:spcPct val="90000"/>
              </a:lnSpc>
              <a:spcBef>
                <a:spcPts val="1000"/>
              </a:spcBef>
              <a:spcAft>
                <a:spcPts val="0"/>
              </a:spcAft>
              <a:buClr>
                <a:schemeClr val="dk1"/>
              </a:buClr>
              <a:buSzPts val="3600"/>
              <a:buNone/>
            </a:pPr>
            <a:r>
              <a:rPr lang="en-US" sz="3600">
                <a:latin typeface="Calibri"/>
                <a:ea typeface="Calibri"/>
                <a:cs typeface="Calibri"/>
                <a:sym typeface="Calibri"/>
              </a:rPr>
              <a:t>Does she need a pelvic exam before starting a contraceptive method?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20" descr="understanding-effectiveness-poster.pdf"/>
          <p:cNvPicPr preferRelativeResize="0"/>
          <p:nvPr/>
        </p:nvPicPr>
        <p:blipFill rotWithShape="1">
          <a:blip r:embed="rId3">
            <a:alphaModFix/>
          </a:blip>
          <a:srcRect/>
          <a:stretch/>
        </p:blipFill>
        <p:spPr>
          <a:xfrm>
            <a:off x="4191000" y="256033"/>
            <a:ext cx="7293864" cy="5754792"/>
          </a:xfrm>
          <a:prstGeom prst="rect">
            <a:avLst/>
          </a:prstGeom>
          <a:noFill/>
          <a:ln>
            <a:noFill/>
          </a:ln>
        </p:spPr>
      </p:pic>
      <p:sp>
        <p:nvSpPr>
          <p:cNvPr id="332" name="Google Shape;332;p20"/>
          <p:cNvSpPr txBox="1"/>
          <p:nvPr/>
        </p:nvSpPr>
        <p:spPr>
          <a:xfrm>
            <a:off x="469392" y="576389"/>
            <a:ext cx="3721608" cy="12557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Birth Control Overview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1"/>
          <p:cNvSpPr txBox="1"/>
          <p:nvPr/>
        </p:nvSpPr>
        <p:spPr>
          <a:xfrm>
            <a:off x="469392" y="576389"/>
            <a:ext cx="3721608" cy="241912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Long-Acting Reversible Contraception (LARC)</a:t>
            </a:r>
            <a:endParaRPr/>
          </a:p>
        </p:txBody>
      </p:sp>
      <p:pic>
        <p:nvPicPr>
          <p:cNvPr id="339" name="Google Shape;339;p21" descr="Long-Acting Contraception Explained"/>
          <p:cNvPicPr preferRelativeResize="0"/>
          <p:nvPr/>
        </p:nvPicPr>
        <p:blipFill rotWithShape="1">
          <a:blip r:embed="rId3">
            <a:alphaModFix/>
          </a:blip>
          <a:srcRect l="2558" r="6045"/>
          <a:stretch/>
        </p:blipFill>
        <p:spPr>
          <a:xfrm>
            <a:off x="4535424" y="1364742"/>
            <a:ext cx="7187184" cy="412851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2"/>
          <p:cNvSpPr txBox="1"/>
          <p:nvPr/>
        </p:nvSpPr>
        <p:spPr>
          <a:xfrm>
            <a:off x="469392" y="576389"/>
            <a:ext cx="3721608" cy="241912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Long-Acting Reversible Contraception (LARC)</a:t>
            </a:r>
            <a:endParaRPr/>
          </a:p>
        </p:txBody>
      </p:sp>
      <p:sp>
        <p:nvSpPr>
          <p:cNvPr id="346" name="Google Shape;346;p22"/>
          <p:cNvSpPr txBox="1"/>
          <p:nvPr/>
        </p:nvSpPr>
        <p:spPr>
          <a:xfrm>
            <a:off x="5358386" y="576389"/>
            <a:ext cx="6364222" cy="544764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Includes IUDs and implants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Most effective methods: &gt;99%</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Safest </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No estrogen</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Contraindications rare</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Highest patient satisfaction</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(80% LARC vs 50% short acting)</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Highest continuation rates</a:t>
            </a:r>
            <a:endParaRPr/>
          </a:p>
          <a:p>
            <a:pPr marL="91440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(86% LARC vs. 55% short acting)</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Long-term protection—lasts 3-12 years</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Rapid return of fertility</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Most cost effective</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Least likely to be used by teens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3"/>
          <p:cNvSpPr txBox="1"/>
          <p:nvPr/>
        </p:nvSpPr>
        <p:spPr>
          <a:xfrm>
            <a:off x="469392" y="576389"/>
            <a:ext cx="3721608" cy="18374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LARC Use Among Adolescents</a:t>
            </a:r>
            <a:endParaRPr/>
          </a:p>
        </p:txBody>
      </p:sp>
      <p:pic>
        <p:nvPicPr>
          <p:cNvPr id="353" name="Google Shape;353;p23"/>
          <p:cNvPicPr preferRelativeResize="0"/>
          <p:nvPr/>
        </p:nvPicPr>
        <p:blipFill rotWithShape="1">
          <a:blip r:embed="rId3">
            <a:alphaModFix/>
          </a:blip>
          <a:srcRect r="300"/>
          <a:stretch/>
        </p:blipFill>
        <p:spPr>
          <a:xfrm>
            <a:off x="5315712" y="512698"/>
            <a:ext cx="6077712" cy="5486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p:nvPr/>
        </p:nvSpPr>
        <p:spPr>
          <a:xfrm>
            <a:off x="469392" y="576389"/>
            <a:ext cx="3721608" cy="12557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Levonorgestrel IUDs</a:t>
            </a:r>
            <a:endParaRPr/>
          </a:p>
        </p:txBody>
      </p:sp>
      <p:sp>
        <p:nvSpPr>
          <p:cNvPr id="360" name="Google Shape;360;p24"/>
          <p:cNvSpPr txBox="1"/>
          <p:nvPr/>
        </p:nvSpPr>
        <p:spPr>
          <a:xfrm>
            <a:off x="4941277" y="868973"/>
            <a:ext cx="6781331" cy="4922227"/>
          </a:xfrm>
          <a:prstGeom prst="rect">
            <a:avLst/>
          </a:prstGeom>
          <a:noFill/>
          <a:ln>
            <a:noFill/>
          </a:ln>
        </p:spPr>
        <p:txBody>
          <a:bodyPr spcFirstLastPara="1" wrap="square" lIns="91425" tIns="45700" rIns="91425" bIns="45700" anchor="t" anchorCtr="0">
            <a:noAutofit/>
          </a:bodyPr>
          <a:lstStyle/>
          <a:p>
            <a:pPr marL="228600" marR="0" lvl="2"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Multiple versions on the market</a:t>
            </a:r>
            <a:endParaRPr/>
          </a:p>
          <a:p>
            <a:pPr marL="228600" marR="0" lvl="2" indent="-177800" algn="l" rtl="0">
              <a:lnSpc>
                <a:spcPct val="90000"/>
              </a:lnSpc>
              <a:spcBef>
                <a:spcPts val="60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a:p>
            <a:pPr marL="228600" marR="0" lvl="2" indent="-228600" algn="l" rtl="0">
              <a:lnSpc>
                <a:spcPct val="90000"/>
              </a:lnSpc>
              <a:spcBef>
                <a:spcPts val="6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Provide a steady dose of progestin</a:t>
            </a:r>
            <a:endParaRPr/>
          </a:p>
          <a:p>
            <a:pPr marL="228600" marR="0" lvl="2" indent="-177800" algn="l" rtl="0">
              <a:lnSpc>
                <a:spcPct val="90000"/>
              </a:lnSpc>
              <a:spcBef>
                <a:spcPts val="60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May be used from 3-7 years</a:t>
            </a:r>
            <a:endParaRPr/>
          </a:p>
          <a:p>
            <a:pPr marL="228600" marR="0" lvl="0" indent="-177800" algn="l" rtl="0">
              <a:lnSpc>
                <a:spcPct val="90000"/>
              </a:lnSpc>
              <a:spcBef>
                <a:spcPts val="600"/>
              </a:spcBef>
              <a:spcAft>
                <a:spcPts val="0"/>
              </a:spcAft>
              <a:buClr>
                <a:schemeClr val="dk1"/>
              </a:buClr>
              <a:buSzPts val="800"/>
              <a:buFont typeface="Arial"/>
              <a:buNone/>
            </a:pPr>
            <a:endParaRPr sz="800">
              <a:solidFill>
                <a:schemeClr val="dk1"/>
              </a:solidFill>
              <a:latin typeface="Calibri"/>
              <a:ea typeface="Calibri"/>
              <a:cs typeface="Calibri"/>
              <a:sym typeface="Calibri"/>
            </a:endParaRPr>
          </a:p>
          <a:p>
            <a:pPr marL="228600" marR="0" lvl="0" indent="-2286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Requires a doctor visit for removal</a:t>
            </a:r>
            <a:endParaRPr/>
          </a:p>
          <a:p>
            <a:pPr marL="228600" marR="0" lvl="0" indent="-177800" algn="l" rtl="0">
              <a:lnSpc>
                <a:spcPct val="90000"/>
              </a:lnSpc>
              <a:spcBef>
                <a:spcPts val="600"/>
              </a:spcBef>
              <a:spcAft>
                <a:spcPts val="0"/>
              </a:spcAft>
              <a:buClr>
                <a:schemeClr val="dk1"/>
              </a:buClr>
              <a:buSzPts val="800"/>
              <a:buFont typeface="Arial"/>
              <a:buNone/>
            </a:pPr>
            <a:endParaRPr sz="800">
              <a:solidFill>
                <a:schemeClr val="dk1"/>
              </a:solidFill>
              <a:latin typeface="Calibri"/>
              <a:ea typeface="Calibri"/>
              <a:cs typeface="Calibri"/>
              <a:sym typeface="Calibri"/>
            </a:endParaRPr>
          </a:p>
          <a:p>
            <a:pPr marL="228600" marR="0" lvl="0" indent="-2286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Cost : up to $858, some are much less expensive (Liletta) – most insurances cover the costs</a:t>
            </a:r>
            <a:endParaRPr/>
          </a:p>
          <a:p>
            <a:pPr marL="228600" marR="0" lvl="0" indent="-177800" algn="l" rtl="0">
              <a:lnSpc>
                <a:spcPct val="90000"/>
              </a:lnSpc>
              <a:spcBef>
                <a:spcPts val="600"/>
              </a:spcBef>
              <a:spcAft>
                <a:spcPts val="0"/>
              </a:spcAft>
              <a:buClr>
                <a:schemeClr val="dk1"/>
              </a:buClr>
              <a:buSzPts val="800"/>
              <a:buFont typeface="Arial"/>
              <a:buNone/>
            </a:pPr>
            <a:endParaRPr sz="800">
              <a:solidFill>
                <a:schemeClr val="dk1"/>
              </a:solidFill>
              <a:latin typeface="Calibri"/>
              <a:ea typeface="Calibri"/>
              <a:cs typeface="Calibri"/>
              <a:sym typeface="Calibri"/>
            </a:endParaRPr>
          </a:p>
          <a:p>
            <a:pPr marL="228600" marR="0" lvl="0" indent="-2286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Most will cause irregular bleeding initially</a:t>
            </a:r>
            <a:endParaRPr/>
          </a:p>
          <a:p>
            <a:pPr marL="228600" marR="0" lvl="0" indent="-177800" algn="l" rtl="0">
              <a:lnSpc>
                <a:spcPct val="90000"/>
              </a:lnSpc>
              <a:spcBef>
                <a:spcPts val="600"/>
              </a:spcBef>
              <a:spcAft>
                <a:spcPts val="0"/>
              </a:spcAft>
              <a:buClr>
                <a:schemeClr val="dk1"/>
              </a:buClr>
              <a:buSzPts val="800"/>
              <a:buFont typeface="Arial"/>
              <a:buNone/>
            </a:pPr>
            <a:endParaRPr sz="800">
              <a:solidFill>
                <a:schemeClr val="dk1"/>
              </a:solidFill>
              <a:latin typeface="Calibri"/>
              <a:ea typeface="Calibri"/>
              <a:cs typeface="Calibri"/>
              <a:sym typeface="Calibri"/>
            </a:endParaRPr>
          </a:p>
          <a:p>
            <a:pPr marL="228600" marR="0" lvl="0" indent="-2286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Many will make periods lighter and some cause periods to stop altogether</a:t>
            </a:r>
            <a:endParaRPr sz="240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361" name="Google Shape;361;p24" descr="mcdc7_mirena"/>
          <p:cNvPicPr preferRelativeResize="0"/>
          <p:nvPr/>
        </p:nvPicPr>
        <p:blipFill rotWithShape="1">
          <a:blip r:embed="rId3">
            <a:alphaModFix/>
          </a:blip>
          <a:srcRect l="6375" r="4382" b="15007"/>
          <a:stretch/>
        </p:blipFill>
        <p:spPr>
          <a:xfrm>
            <a:off x="457200" y="2068888"/>
            <a:ext cx="3456432" cy="37223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5"/>
          <p:cNvSpPr txBox="1"/>
          <p:nvPr/>
        </p:nvSpPr>
        <p:spPr>
          <a:xfrm>
            <a:off x="469392" y="576389"/>
            <a:ext cx="3721608" cy="12557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Copper T IUD: Paragard</a:t>
            </a:r>
            <a:r>
              <a:rPr lang="en-US" sz="4200" baseline="30000">
                <a:solidFill>
                  <a:srgbClr val="00D3EF"/>
                </a:solidFill>
                <a:latin typeface="Arial"/>
                <a:ea typeface="Arial"/>
                <a:cs typeface="Arial"/>
                <a:sym typeface="Arial"/>
              </a:rPr>
              <a:t>®</a:t>
            </a:r>
            <a:endParaRPr/>
          </a:p>
        </p:txBody>
      </p:sp>
      <p:sp>
        <p:nvSpPr>
          <p:cNvPr id="368" name="Google Shape;368;p25"/>
          <p:cNvSpPr txBox="1"/>
          <p:nvPr/>
        </p:nvSpPr>
        <p:spPr>
          <a:xfrm>
            <a:off x="4937760" y="748430"/>
            <a:ext cx="6784848" cy="4922227"/>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Works by copper ions – does not contain hormones</a:t>
            </a:r>
            <a:endParaRPr/>
          </a:p>
          <a:p>
            <a:pPr marL="457200" marR="0" lvl="0" indent="-381000" algn="l" rtl="0">
              <a:lnSpc>
                <a:spcPct val="90000"/>
              </a:lnSpc>
              <a:spcBef>
                <a:spcPts val="60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Approved for 10 years use</a:t>
            </a:r>
            <a:endParaRPr/>
          </a:p>
          <a:p>
            <a:pPr marL="800100" marR="0" lvl="1" indent="-342900" algn="l" rtl="0">
              <a:lnSpc>
                <a:spcPct val="90000"/>
              </a:lnSpc>
              <a:spcBef>
                <a:spcPts val="6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Acceptable duration up to 12 years</a:t>
            </a:r>
            <a:endParaRPr/>
          </a:p>
          <a:p>
            <a:pPr marL="800100" marR="0" lvl="1" indent="-266700" algn="l" rtl="0">
              <a:lnSpc>
                <a:spcPct val="90000"/>
              </a:lnSpc>
              <a:spcBef>
                <a:spcPts val="60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4572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Cost: ~$150-$475 – most insurances cover the costs</a:t>
            </a:r>
            <a:endParaRPr/>
          </a:p>
          <a:p>
            <a:pPr marL="457200" marR="0" lvl="0" indent="-381000" algn="l" rtl="0">
              <a:lnSpc>
                <a:spcPct val="90000"/>
              </a:lnSpc>
              <a:spcBef>
                <a:spcPts val="60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99% effective as EC</a:t>
            </a:r>
            <a:endParaRPr/>
          </a:p>
          <a:p>
            <a:pPr marL="457200" marR="0" lvl="0" indent="-381000" algn="l" rtl="0">
              <a:lnSpc>
                <a:spcPct val="90000"/>
              </a:lnSpc>
              <a:spcBef>
                <a:spcPts val="60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lnSpc>
                <a:spcPct val="9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Bleeding Pattern:</a:t>
            </a:r>
            <a:endParaRPr/>
          </a:p>
          <a:p>
            <a:pPr marL="800100" marR="0" lvl="1" indent="-342900" algn="l" rtl="0">
              <a:lnSpc>
                <a:spcPct val="90000"/>
              </a:lnSpc>
              <a:spcBef>
                <a:spcPts val="6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Menses regular</a:t>
            </a:r>
            <a:endParaRPr/>
          </a:p>
          <a:p>
            <a:pPr marL="800100" marR="0" lvl="1" indent="-342900" algn="l" rtl="0">
              <a:lnSpc>
                <a:spcPct val="90000"/>
              </a:lnSpc>
              <a:spcBef>
                <a:spcPts val="6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May be heavier, longer, crampier for first 6 months</a:t>
            </a:r>
            <a:endParaRPr/>
          </a:p>
          <a:p>
            <a:pPr marL="742950" marR="0" lvl="1" indent="-133350" algn="l" rtl="0">
              <a:lnSpc>
                <a:spcPct val="90000"/>
              </a:lnSpc>
              <a:spcBef>
                <a:spcPts val="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369" name="Google Shape;369;p25" descr="Mirena &amp; LILETTA &amp; Kyleena &amp; Skyla &amp; Paragard: A guide to figuring out  which IUD is right for you - Bedsider"/>
          <p:cNvPicPr preferRelativeResize="0"/>
          <p:nvPr/>
        </p:nvPicPr>
        <p:blipFill rotWithShape="1">
          <a:blip r:embed="rId3">
            <a:alphaModFix/>
          </a:blip>
          <a:srcRect l="31740" t="17560" r="35617" b="18647"/>
          <a:stretch/>
        </p:blipFill>
        <p:spPr>
          <a:xfrm>
            <a:off x="600456" y="2067286"/>
            <a:ext cx="3459480" cy="38133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6"/>
          <p:cNvSpPr txBox="1"/>
          <p:nvPr/>
        </p:nvSpPr>
        <p:spPr>
          <a:xfrm>
            <a:off x="469392" y="576389"/>
            <a:ext cx="3721608" cy="18374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Which kind of IUD is the best choice?</a:t>
            </a:r>
            <a:endParaRPr sz="4200" baseline="30000">
              <a:solidFill>
                <a:srgbClr val="00D3EF"/>
              </a:solidFill>
              <a:latin typeface="Arial"/>
              <a:ea typeface="Arial"/>
              <a:cs typeface="Arial"/>
              <a:sym typeface="Arial"/>
            </a:endParaRPr>
          </a:p>
        </p:txBody>
      </p:sp>
      <p:graphicFrame>
        <p:nvGraphicFramePr>
          <p:cNvPr id="376" name="Google Shape;376;p26"/>
          <p:cNvGraphicFramePr/>
          <p:nvPr/>
        </p:nvGraphicFramePr>
        <p:xfrm>
          <a:off x="3291840" y="2026920"/>
          <a:ext cx="8148325" cy="3550925"/>
        </p:xfrm>
        <a:graphic>
          <a:graphicData uri="http://schemas.openxmlformats.org/drawingml/2006/table">
            <a:tbl>
              <a:tblPr firstRow="1" bandRow="1">
                <a:noFill/>
                <a:tableStyleId>{64F02A84-70B0-4A12-A3E3-C7364BC14D0F}</a:tableStyleId>
              </a:tblPr>
              <a:tblGrid>
                <a:gridCol w="3914850">
                  <a:extLst>
                    <a:ext uri="{9D8B030D-6E8A-4147-A177-3AD203B41FA5}">
                      <a16:colId xmlns:a16="http://schemas.microsoft.com/office/drawing/2014/main" val="20000"/>
                    </a:ext>
                  </a:extLst>
                </a:gridCol>
                <a:gridCol w="234125">
                  <a:extLst>
                    <a:ext uri="{9D8B030D-6E8A-4147-A177-3AD203B41FA5}">
                      <a16:colId xmlns:a16="http://schemas.microsoft.com/office/drawing/2014/main" val="20001"/>
                    </a:ext>
                  </a:extLst>
                </a:gridCol>
                <a:gridCol w="3999350">
                  <a:extLst>
                    <a:ext uri="{9D8B030D-6E8A-4147-A177-3AD203B41FA5}">
                      <a16:colId xmlns:a16="http://schemas.microsoft.com/office/drawing/2014/main" val="20002"/>
                    </a:ext>
                  </a:extLst>
                </a:gridCol>
              </a:tblGrid>
              <a:tr h="717750">
                <a:tc>
                  <a:txBody>
                    <a:bodyPr/>
                    <a:lstStyle/>
                    <a:p>
                      <a:pPr marL="0" marR="0" lvl="0" indent="0" algn="ctr" rtl="0">
                        <a:spcBef>
                          <a:spcPts val="0"/>
                        </a:spcBef>
                        <a:spcAft>
                          <a:spcPts val="0"/>
                        </a:spcAft>
                        <a:buNone/>
                      </a:pPr>
                      <a:r>
                        <a:rPr lang="en-US" sz="3200"/>
                        <a:t>Copper T IUD</a:t>
                      </a:r>
                      <a:endParaRPr/>
                    </a:p>
                  </a:txBody>
                  <a:tcPr marL="91450" marR="91450" marT="45725" marB="45725" anchor="ctr"/>
                </a:tc>
                <a:tc>
                  <a:txBody>
                    <a:bodyPr/>
                    <a:lstStyle/>
                    <a:p>
                      <a:pPr marL="0" marR="0" lvl="0" indent="0" algn="ctr" rtl="0">
                        <a:spcBef>
                          <a:spcPts val="0"/>
                        </a:spcBef>
                        <a:spcAft>
                          <a:spcPts val="0"/>
                        </a:spcAft>
                        <a:buNone/>
                      </a:pPr>
                      <a:endParaRPr sz="3200"/>
                    </a:p>
                  </a:txBody>
                  <a:tcPr marL="91450" marR="91450" marT="45725" marB="45725" anchor="ctr"/>
                </a:tc>
                <a:tc>
                  <a:txBody>
                    <a:bodyPr/>
                    <a:lstStyle/>
                    <a:p>
                      <a:pPr marL="0" marR="0" lvl="0" indent="0" algn="ctr" rtl="0">
                        <a:spcBef>
                          <a:spcPts val="0"/>
                        </a:spcBef>
                        <a:spcAft>
                          <a:spcPts val="0"/>
                        </a:spcAft>
                        <a:buNone/>
                      </a:pPr>
                      <a:r>
                        <a:rPr lang="en-US" sz="3200"/>
                        <a:t>Levonorgestrel IUD</a:t>
                      </a:r>
                      <a:endParaRPr/>
                    </a:p>
                  </a:txBody>
                  <a:tcPr marL="91450" marR="91450" marT="45725" marB="45725" anchor="ctr"/>
                </a:tc>
                <a:extLst>
                  <a:ext uri="{0D108BD9-81ED-4DB2-BD59-A6C34878D82A}">
                    <a16:rowId xmlns:a16="http://schemas.microsoft.com/office/drawing/2014/main" val="10000"/>
                  </a:ext>
                </a:extLst>
              </a:tr>
              <a:tr h="2833175">
                <a:tc>
                  <a:txBody>
                    <a:bodyPr/>
                    <a:lstStyle/>
                    <a:p>
                      <a:pPr marL="285750" marR="0" lvl="0" indent="-285750" algn="l" rtl="0">
                        <a:spcBef>
                          <a:spcPts val="0"/>
                        </a:spcBef>
                        <a:spcAft>
                          <a:spcPts val="0"/>
                        </a:spcAft>
                        <a:buClr>
                          <a:schemeClr val="dk1"/>
                        </a:buClr>
                        <a:buSzPts val="2400"/>
                        <a:buFont typeface="Arial"/>
                        <a:buChar char="•"/>
                      </a:pPr>
                      <a:r>
                        <a:rPr lang="en-US" sz="2400"/>
                        <a:t>Patient wants regular periods</a:t>
                      </a:r>
                      <a:endParaRPr/>
                    </a:p>
                    <a:p>
                      <a:pPr marL="285750" marR="0" lvl="0" indent="-285750" algn="l" rtl="0">
                        <a:spcBef>
                          <a:spcPts val="0"/>
                        </a:spcBef>
                        <a:spcAft>
                          <a:spcPts val="0"/>
                        </a:spcAft>
                        <a:buClr>
                          <a:schemeClr val="dk1"/>
                        </a:buClr>
                        <a:buSzPts val="2400"/>
                        <a:buFont typeface="Arial"/>
                        <a:buChar char="•"/>
                      </a:pPr>
                      <a:r>
                        <a:rPr lang="en-US" sz="2400"/>
                        <a:t>Patient doesn’t want hormones</a:t>
                      </a:r>
                      <a:endParaRPr/>
                    </a:p>
                    <a:p>
                      <a:pPr marL="285750" marR="0" lvl="0" indent="-285750" algn="l" rtl="0">
                        <a:spcBef>
                          <a:spcPts val="0"/>
                        </a:spcBef>
                        <a:spcAft>
                          <a:spcPts val="0"/>
                        </a:spcAft>
                        <a:buClr>
                          <a:schemeClr val="dk1"/>
                        </a:buClr>
                        <a:buSzPts val="2400"/>
                        <a:buFont typeface="Arial"/>
                        <a:buChar char="•"/>
                      </a:pPr>
                      <a:r>
                        <a:rPr lang="en-US" sz="2400"/>
                        <a:t>Patient has no history of heavy or painful periods</a:t>
                      </a:r>
                      <a:endParaRPr/>
                    </a:p>
                  </a:txBody>
                  <a:tcPr marL="91450" marR="91450" marT="45725" marB="45725" anchor="ctr"/>
                </a:tc>
                <a:tc>
                  <a:txBody>
                    <a:bodyPr/>
                    <a:lstStyle/>
                    <a:p>
                      <a:pPr marL="285750" marR="0" lvl="0" indent="-133350" algn="l" rtl="0">
                        <a:spcBef>
                          <a:spcPts val="0"/>
                        </a:spcBef>
                        <a:spcAft>
                          <a:spcPts val="0"/>
                        </a:spcAft>
                        <a:buClr>
                          <a:schemeClr val="dk1"/>
                        </a:buClr>
                        <a:buSzPts val="2400"/>
                        <a:buFont typeface="Arial"/>
                        <a:buNone/>
                      </a:pPr>
                      <a:endParaRPr sz="2400"/>
                    </a:p>
                  </a:txBody>
                  <a:tcPr marL="91450" marR="91450" marT="45725" marB="45725" anchor="ctr"/>
                </a:tc>
                <a:tc>
                  <a:txBody>
                    <a:bodyPr/>
                    <a:lstStyle/>
                    <a:p>
                      <a:pPr marL="285750" marR="0" lvl="0" indent="-285750" algn="l" rtl="0">
                        <a:spcBef>
                          <a:spcPts val="0"/>
                        </a:spcBef>
                        <a:spcAft>
                          <a:spcPts val="0"/>
                        </a:spcAft>
                        <a:buClr>
                          <a:schemeClr val="dk1"/>
                        </a:buClr>
                        <a:buSzPts val="2400"/>
                        <a:buFont typeface="Arial"/>
                        <a:buChar char="•"/>
                      </a:pPr>
                      <a:r>
                        <a:rPr lang="en-US" sz="2400"/>
                        <a:t>Patient is ok with irregular bleeding</a:t>
                      </a:r>
                      <a:endParaRPr/>
                    </a:p>
                    <a:p>
                      <a:pPr marL="285750" marR="0" lvl="0" indent="-285750" algn="l" rtl="0">
                        <a:spcBef>
                          <a:spcPts val="0"/>
                        </a:spcBef>
                        <a:spcAft>
                          <a:spcPts val="0"/>
                        </a:spcAft>
                        <a:buClr>
                          <a:schemeClr val="dk1"/>
                        </a:buClr>
                        <a:buSzPts val="2400"/>
                        <a:buFont typeface="Arial"/>
                        <a:buChar char="•"/>
                      </a:pPr>
                      <a:r>
                        <a:rPr lang="en-US" sz="2400"/>
                        <a:t>Patient is ok with amenorrhea</a:t>
                      </a:r>
                      <a:endParaRPr/>
                    </a:p>
                    <a:p>
                      <a:pPr marL="285750" marR="0" lvl="0" indent="-285750" algn="l" rtl="0">
                        <a:spcBef>
                          <a:spcPts val="0"/>
                        </a:spcBef>
                        <a:spcAft>
                          <a:spcPts val="0"/>
                        </a:spcAft>
                        <a:buClr>
                          <a:schemeClr val="dk1"/>
                        </a:buClr>
                        <a:buSzPts val="2400"/>
                        <a:buFont typeface="Arial"/>
                        <a:buChar char="•"/>
                      </a:pPr>
                      <a:r>
                        <a:rPr lang="en-US" sz="2400"/>
                        <a:t>Patient has a history of heavy or painful periods</a:t>
                      </a:r>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7"/>
          <p:cNvSpPr txBox="1"/>
          <p:nvPr/>
        </p:nvSpPr>
        <p:spPr>
          <a:xfrm>
            <a:off x="469392" y="576389"/>
            <a:ext cx="3721608" cy="12557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Implant: Nexplanon</a:t>
            </a:r>
            <a:r>
              <a:rPr lang="en-US" sz="4200" baseline="30000">
                <a:solidFill>
                  <a:srgbClr val="00D3EF"/>
                </a:solidFill>
                <a:latin typeface="Arial"/>
                <a:ea typeface="Arial"/>
                <a:cs typeface="Arial"/>
                <a:sym typeface="Arial"/>
              </a:rPr>
              <a:t>®</a:t>
            </a:r>
            <a:endParaRPr/>
          </a:p>
        </p:txBody>
      </p:sp>
      <p:sp>
        <p:nvSpPr>
          <p:cNvPr id="383" name="Google Shape;383;p27"/>
          <p:cNvSpPr txBox="1"/>
          <p:nvPr/>
        </p:nvSpPr>
        <p:spPr>
          <a:xfrm>
            <a:off x="5504688" y="844278"/>
            <a:ext cx="6217920" cy="51694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Progesterone only (etonogestrel)</a:t>
            </a:r>
            <a:endParaRPr/>
          </a:p>
          <a:p>
            <a:pPr marL="342900" marR="0" lvl="0" indent="-2667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FDA approved for 3 years</a:t>
            </a:r>
            <a:endParaRPr/>
          </a:p>
          <a:p>
            <a:pPr marL="74295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Proven effective for up to 5 years</a:t>
            </a:r>
            <a:endParaRPr/>
          </a:p>
          <a:p>
            <a:pPr marL="742950" marR="0" lvl="1" indent="-26670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Cost: ~$300–$600 – most insurances cover the cost</a:t>
            </a:r>
            <a:endParaRPr/>
          </a:p>
          <a:p>
            <a:pPr marL="342900" marR="0" lvl="0" indent="-2667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Mechanism: Inhibits ovulation</a:t>
            </a:r>
            <a:endParaRPr/>
          </a:p>
          <a:p>
            <a:pPr marL="342900" marR="0" lvl="0" indent="-2667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Bleeding pattern:</a:t>
            </a:r>
            <a:endParaRPr/>
          </a:p>
          <a:p>
            <a:pPr marL="74295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Causes irregular bleeding initially, which usually improves by 3-6 months</a:t>
            </a:r>
            <a:endParaRPr/>
          </a:p>
          <a:p>
            <a:pPr marL="74295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22% eventually become amenorrheic</a:t>
            </a:r>
            <a:endParaRPr/>
          </a:p>
          <a:p>
            <a:pPr marL="742950" marR="0" lvl="1"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11% discontinue use due </a:t>
            </a:r>
            <a:br>
              <a:rPr lang="en-US" sz="2400" b="0"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to irregular bleeding</a:t>
            </a:r>
            <a:endParaRPr/>
          </a:p>
          <a:p>
            <a:pPr marL="742950" marR="0" lvl="1" indent="-133350" algn="l" rtl="0">
              <a:lnSpc>
                <a:spcPct val="90000"/>
              </a:lnSpc>
              <a:spcBef>
                <a:spcPts val="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384" name="Google Shape;384;p27" descr="ARMOR up with NEXPLANON®(etonogestrel implant)"/>
          <p:cNvPicPr preferRelativeResize="0"/>
          <p:nvPr/>
        </p:nvPicPr>
        <p:blipFill rotWithShape="1">
          <a:blip r:embed="rId3">
            <a:alphaModFix/>
          </a:blip>
          <a:srcRect/>
          <a:stretch/>
        </p:blipFill>
        <p:spPr>
          <a:xfrm>
            <a:off x="469392" y="1832117"/>
            <a:ext cx="4303776" cy="41022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
          <p:cNvSpPr txBox="1">
            <a:spLocks noGrp="1"/>
          </p:cNvSpPr>
          <p:nvPr>
            <p:ph type="subTitle" idx="1"/>
          </p:nvPr>
        </p:nvSpPr>
        <p:spPr>
          <a:xfrm>
            <a:off x="1524000" y="542871"/>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latin typeface="Calibri"/>
                <a:ea typeface="Calibri"/>
                <a:cs typeface="Calibri"/>
                <a:sym typeface="Calibri"/>
              </a:rPr>
              <a:t>This presentation was originally created by Physicians for Reproductive Health as part of the ARSHEP curriculum.</a:t>
            </a:r>
            <a:endParaRPr/>
          </a:p>
        </p:txBody>
      </p:sp>
      <p:pic>
        <p:nvPicPr>
          <p:cNvPr id="189" name="Google Shape;189;p3" descr="Physicians for Reproductive Health - Our Lives On The Line"/>
          <p:cNvPicPr preferRelativeResize="0"/>
          <p:nvPr/>
        </p:nvPicPr>
        <p:blipFill rotWithShape="1">
          <a:blip r:embed="rId3">
            <a:alphaModFix/>
          </a:blip>
          <a:srcRect/>
          <a:stretch/>
        </p:blipFill>
        <p:spPr>
          <a:xfrm>
            <a:off x="3320654" y="1798832"/>
            <a:ext cx="5550692" cy="1014984"/>
          </a:xfrm>
          <a:prstGeom prst="rect">
            <a:avLst/>
          </a:prstGeom>
          <a:noFill/>
          <a:ln>
            <a:noFill/>
          </a:ln>
        </p:spPr>
      </p:pic>
      <p:sp>
        <p:nvSpPr>
          <p:cNvPr id="190" name="Google Shape;190;p3"/>
          <p:cNvSpPr txBox="1"/>
          <p:nvPr/>
        </p:nvSpPr>
        <p:spPr>
          <a:xfrm>
            <a:off x="1021080" y="3429000"/>
            <a:ext cx="1014984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Calibri"/>
                <a:ea typeface="Calibri"/>
                <a:cs typeface="Calibri"/>
                <a:sym typeface="Calibri"/>
              </a:rPr>
              <a:t>Updates and modifications to this presentation were supported, in part, by  Cooperative Agreement PS18-1807 from the Centers for Disease Control and Prevention, Division of Adolescent and School Health (CDC-DASH). The contents do not necessarily represent the official views of the Centers for Disease Control and Prevention.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8"/>
          <p:cNvSpPr txBox="1"/>
          <p:nvPr/>
        </p:nvSpPr>
        <p:spPr>
          <a:xfrm>
            <a:off x="469392" y="576389"/>
            <a:ext cx="3721608" cy="358251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Short-Acting Reversible Contraception: Combined Hormonal Methods</a:t>
            </a:r>
            <a:endParaRPr/>
          </a:p>
        </p:txBody>
      </p:sp>
      <p:pic>
        <p:nvPicPr>
          <p:cNvPr id="391" name="Google Shape;391;p28"/>
          <p:cNvPicPr preferRelativeResize="0"/>
          <p:nvPr/>
        </p:nvPicPr>
        <p:blipFill rotWithShape="1">
          <a:blip r:embed="rId3">
            <a:alphaModFix/>
          </a:blip>
          <a:srcRect/>
          <a:stretch/>
        </p:blipFill>
        <p:spPr>
          <a:xfrm>
            <a:off x="4132074" y="1351732"/>
            <a:ext cx="7737856" cy="38436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9"/>
          <p:cNvSpPr txBox="1"/>
          <p:nvPr/>
        </p:nvSpPr>
        <p:spPr>
          <a:xfrm>
            <a:off x="469392" y="576389"/>
            <a:ext cx="372160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Combined Hormonal Contraception</a:t>
            </a:r>
            <a:endParaRPr sz="4200" baseline="30000">
              <a:solidFill>
                <a:srgbClr val="00D3EF"/>
              </a:solidFill>
              <a:latin typeface="Arial"/>
              <a:ea typeface="Arial"/>
              <a:cs typeface="Arial"/>
              <a:sym typeface="Arial"/>
            </a:endParaRPr>
          </a:p>
        </p:txBody>
      </p:sp>
      <p:sp>
        <p:nvSpPr>
          <p:cNvPr id="398" name="Google Shape;398;p29"/>
          <p:cNvSpPr txBox="1"/>
          <p:nvPr/>
        </p:nvSpPr>
        <p:spPr>
          <a:xfrm>
            <a:off x="6007608" y="967886"/>
            <a:ext cx="571500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Estrogen</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Inhibits follicle stimulating hormone and luteinizing hormone</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Inhibits ovulation</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Progesterone</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Thickens cervical mucus to prevent sperm penetration</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Inhibits capacitation of sperm</a:t>
            </a:r>
            <a:endParaRPr/>
          </a:p>
          <a:p>
            <a:pPr marL="914400" marR="0" lvl="1" indent="-38100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Includes oral contraceptive pills, contraceptive patch, intravaginal ring</a:t>
            </a:r>
            <a:endParaRPr/>
          </a:p>
          <a:p>
            <a:pPr marL="742950" marR="0" lvl="1" indent="-133350" algn="l" rtl="0">
              <a:lnSpc>
                <a:spcPct val="90000"/>
              </a:lnSpc>
              <a:spcBef>
                <a:spcPts val="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p:nvPr/>
        </p:nvSpPr>
        <p:spPr>
          <a:xfrm>
            <a:off x="469392" y="576389"/>
            <a:ext cx="47244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Combined Oral Contraceptive Pills</a:t>
            </a:r>
            <a:endParaRPr sz="4200" baseline="30000">
              <a:solidFill>
                <a:srgbClr val="00D3EF"/>
              </a:solidFill>
              <a:latin typeface="Arial"/>
              <a:ea typeface="Arial"/>
              <a:cs typeface="Arial"/>
              <a:sym typeface="Arial"/>
            </a:endParaRPr>
          </a:p>
        </p:txBody>
      </p:sp>
      <p:sp>
        <p:nvSpPr>
          <p:cNvPr id="405" name="Google Shape;405;p30"/>
          <p:cNvSpPr txBox="1"/>
          <p:nvPr/>
        </p:nvSpPr>
        <p:spPr>
          <a:xfrm>
            <a:off x="6007608" y="967886"/>
            <a:ext cx="571500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Contain estrogen &amp; a progestin, in varying doses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Most include 21 days of active pills and 7 days of  placebo pills to allow for withdrawal bleeding</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Primary mechanism: Inhibits ovulation</a:t>
            </a:r>
            <a:endParaRPr/>
          </a:p>
          <a:p>
            <a:pPr marL="742950" marR="0" lvl="1" indent="-133350" algn="l" rtl="0">
              <a:lnSpc>
                <a:spcPct val="90000"/>
              </a:lnSpc>
              <a:spcBef>
                <a:spcPts val="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406" name="Google Shape;406;p30" descr="bcp_525"/>
          <p:cNvPicPr preferRelativeResize="0"/>
          <p:nvPr/>
        </p:nvPicPr>
        <p:blipFill rotWithShape="1">
          <a:blip r:embed="rId3">
            <a:alphaModFix/>
          </a:blip>
          <a:srcRect/>
          <a:stretch/>
        </p:blipFill>
        <p:spPr>
          <a:xfrm>
            <a:off x="926592" y="2172032"/>
            <a:ext cx="3644323" cy="34972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txBox="1"/>
          <p:nvPr/>
        </p:nvSpPr>
        <p:spPr>
          <a:xfrm>
            <a:off x="469392" y="576389"/>
            <a:ext cx="3956304"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Failure Rate for Combined Oral Contraceptives</a:t>
            </a:r>
            <a:endParaRPr sz="4200" baseline="30000">
              <a:solidFill>
                <a:srgbClr val="00D3EF"/>
              </a:solidFill>
              <a:latin typeface="Arial"/>
              <a:ea typeface="Arial"/>
              <a:cs typeface="Arial"/>
              <a:sym typeface="Arial"/>
            </a:endParaRPr>
          </a:p>
        </p:txBody>
      </p:sp>
      <p:sp>
        <p:nvSpPr>
          <p:cNvPr id="413" name="Google Shape;413;p31"/>
          <p:cNvSpPr txBox="1"/>
          <p:nvPr/>
        </p:nvSpPr>
        <p:spPr>
          <a:xfrm>
            <a:off x="5138930" y="967886"/>
            <a:ext cx="6675120" cy="4922227"/>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None/>
            </a:pPr>
            <a:r>
              <a:rPr lang="en-US" sz="2800">
                <a:solidFill>
                  <a:schemeClr val="dk1"/>
                </a:solidFill>
                <a:latin typeface="Calibri"/>
                <a:ea typeface="Calibri"/>
                <a:cs typeface="Calibri"/>
                <a:sym typeface="Calibri"/>
              </a:rPr>
              <a:t>Perfect use: 0.3%</a:t>
            </a:r>
            <a:endParaRPr/>
          </a:p>
          <a:p>
            <a:pPr marL="228600" marR="0" lvl="0" indent="-228600" algn="l" rtl="0">
              <a:spcBef>
                <a:spcPts val="0"/>
              </a:spcBef>
              <a:spcAft>
                <a:spcPts val="0"/>
              </a:spcAft>
              <a:buNone/>
            </a:pPr>
            <a:endParaRPr sz="1200">
              <a:solidFill>
                <a:schemeClr val="dk1"/>
              </a:solidFill>
              <a:latin typeface="Calibri"/>
              <a:ea typeface="Calibri"/>
              <a:cs typeface="Calibri"/>
              <a:sym typeface="Calibri"/>
            </a:endParaRPr>
          </a:p>
          <a:p>
            <a:pPr marL="228600" marR="0" lvl="0" indent="-228600" algn="l" rtl="0">
              <a:spcBef>
                <a:spcPts val="0"/>
              </a:spcBef>
              <a:spcAft>
                <a:spcPts val="0"/>
              </a:spcAft>
              <a:buNone/>
            </a:pPr>
            <a:r>
              <a:rPr lang="en-US" sz="2800">
                <a:solidFill>
                  <a:schemeClr val="dk1"/>
                </a:solidFill>
                <a:latin typeface="Calibri"/>
                <a:ea typeface="Calibri"/>
                <a:cs typeface="Calibri"/>
                <a:sym typeface="Calibri"/>
              </a:rPr>
              <a:t>Failure rates for typical use by adolescents and adults vary widely across studies and by demographic characteristics such as age, race, marital status and poverty status</a:t>
            </a:r>
            <a:endParaRPr/>
          </a:p>
          <a:p>
            <a:pPr marL="228600" marR="0" lvl="0" indent="-228600" algn="l" rtl="0">
              <a:spcBef>
                <a:spcPts val="0"/>
              </a:spcBef>
              <a:spcAft>
                <a:spcPts val="0"/>
              </a:spcAft>
              <a:buNone/>
            </a:pPr>
            <a:endParaRPr sz="1200">
              <a:solidFill>
                <a:schemeClr val="dk1"/>
              </a:solidFill>
              <a:latin typeface="Calibri"/>
              <a:ea typeface="Calibri"/>
              <a:cs typeface="Calibri"/>
              <a:sym typeface="Calibri"/>
            </a:endParaRPr>
          </a:p>
          <a:p>
            <a:pPr marL="228600" marR="0" lvl="0" indent="-228600" algn="l" rtl="0">
              <a:spcBef>
                <a:spcPts val="0"/>
              </a:spcBef>
              <a:spcAft>
                <a:spcPts val="0"/>
              </a:spcAft>
              <a:buNone/>
            </a:pPr>
            <a:r>
              <a:rPr lang="en-US" sz="2800">
                <a:solidFill>
                  <a:schemeClr val="dk1"/>
                </a:solidFill>
                <a:latin typeface="Calibri"/>
                <a:ea typeface="Calibri"/>
                <a:cs typeface="Calibri"/>
                <a:sym typeface="Calibri"/>
              </a:rPr>
              <a:t>Typical adult use: 9% (range from 4.1-10.4%)*</a:t>
            </a:r>
            <a:endParaRPr/>
          </a:p>
          <a:p>
            <a:pPr marL="228600" marR="0" lvl="0" indent="-228600" algn="l" rtl="0">
              <a:spcBef>
                <a:spcPts val="0"/>
              </a:spcBef>
              <a:spcAft>
                <a:spcPts val="0"/>
              </a:spcAft>
              <a:buNone/>
            </a:pPr>
            <a:endParaRPr sz="1200">
              <a:solidFill>
                <a:schemeClr val="dk1"/>
              </a:solidFill>
              <a:latin typeface="Calibri"/>
              <a:ea typeface="Calibri"/>
              <a:cs typeface="Calibri"/>
              <a:sym typeface="Calibri"/>
            </a:endParaRPr>
          </a:p>
          <a:p>
            <a:pPr marL="228600" marR="0" lvl="0" indent="-228600" algn="l" rtl="0">
              <a:spcBef>
                <a:spcPts val="0"/>
              </a:spcBef>
              <a:spcAft>
                <a:spcPts val="0"/>
              </a:spcAft>
              <a:buNone/>
            </a:pPr>
            <a:r>
              <a:rPr lang="en-US" sz="2800">
                <a:solidFill>
                  <a:schemeClr val="dk1"/>
                </a:solidFill>
                <a:latin typeface="Calibri"/>
                <a:ea typeface="Calibri"/>
                <a:cs typeface="Calibri"/>
                <a:sym typeface="Calibri"/>
              </a:rPr>
              <a:t>Typical adolescent use: 8% (range 6.6-9.2%)*</a:t>
            </a:r>
            <a:endParaRPr/>
          </a:p>
          <a:p>
            <a:pPr marL="742950" marR="0" lvl="1" indent="-133350" algn="l" rtl="0">
              <a:lnSpc>
                <a:spcPct val="90000"/>
              </a:lnSpc>
              <a:spcBef>
                <a:spcPts val="6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endParaRPr sz="24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
        <p:nvSpPr>
          <p:cNvPr id="414" name="Google Shape;414;p31"/>
          <p:cNvSpPr txBox="1"/>
          <p:nvPr/>
        </p:nvSpPr>
        <p:spPr>
          <a:xfrm>
            <a:off x="6096000" y="5890113"/>
            <a:ext cx="43098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*Estimates from the 2006-2010 National Survey of Family Growth</a:t>
            </a:r>
            <a:endParaRPr/>
          </a:p>
        </p:txBody>
      </p:sp>
      <p:pic>
        <p:nvPicPr>
          <p:cNvPr id="415" name="Google Shape;415;p31" descr="AMAZE Uses YouTube To Provide An Invaluable Sex Ed Resource To Kids |  HelloGiggles"/>
          <p:cNvPicPr preferRelativeResize="0"/>
          <p:nvPr/>
        </p:nvPicPr>
        <p:blipFill rotWithShape="1">
          <a:blip r:embed="rId3">
            <a:alphaModFix/>
          </a:blip>
          <a:srcRect l="3901" r="7792"/>
          <a:stretch/>
        </p:blipFill>
        <p:spPr>
          <a:xfrm>
            <a:off x="469392" y="2653137"/>
            <a:ext cx="4352544" cy="32369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txBox="1"/>
          <p:nvPr/>
        </p:nvSpPr>
        <p:spPr>
          <a:xfrm>
            <a:off x="469392" y="576389"/>
            <a:ext cx="457809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Counseling for combined oral contraceptives</a:t>
            </a:r>
            <a:endParaRPr sz="4200" baseline="30000">
              <a:solidFill>
                <a:srgbClr val="00D3EF"/>
              </a:solidFill>
              <a:latin typeface="Arial"/>
              <a:ea typeface="Arial"/>
              <a:cs typeface="Arial"/>
              <a:sym typeface="Arial"/>
            </a:endParaRPr>
          </a:p>
        </p:txBody>
      </p:sp>
      <p:sp>
        <p:nvSpPr>
          <p:cNvPr id="422" name="Google Shape;422;p32"/>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Remember to take a pill every day and to start a new pack the day after finishing a pack</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the user forgets </a:t>
            </a:r>
            <a:r>
              <a:rPr lang="en-US" sz="2800" b="1">
                <a:solidFill>
                  <a:schemeClr val="dk1"/>
                </a:solidFill>
                <a:latin typeface="Calibri"/>
                <a:ea typeface="Calibri"/>
                <a:cs typeface="Calibri"/>
                <a:sym typeface="Calibri"/>
              </a:rPr>
              <a:t>1 pill</a:t>
            </a:r>
            <a:r>
              <a:rPr lang="en-US" sz="2800">
                <a:solidFill>
                  <a:schemeClr val="dk1"/>
                </a:solidFill>
                <a:latin typeface="Calibri"/>
                <a:ea typeface="Calibri"/>
                <a:cs typeface="Calibri"/>
                <a:sym typeface="Calibri"/>
              </a:rPr>
              <a:t>, they should take their pill as soon as they remember, and take the next pill on time</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the user forgets </a:t>
            </a:r>
            <a:r>
              <a:rPr lang="en-US" sz="2800" b="1">
                <a:solidFill>
                  <a:schemeClr val="dk1"/>
                </a:solidFill>
                <a:latin typeface="Calibri"/>
                <a:ea typeface="Calibri"/>
                <a:cs typeface="Calibri"/>
                <a:sym typeface="Calibri"/>
              </a:rPr>
              <a:t>more than 1 pill</a:t>
            </a:r>
            <a:r>
              <a:rPr lang="en-US" sz="2800">
                <a:solidFill>
                  <a:schemeClr val="dk1"/>
                </a:solidFill>
                <a:latin typeface="Calibri"/>
                <a:ea typeface="Calibri"/>
                <a:cs typeface="Calibri"/>
                <a:sym typeface="Calibri"/>
              </a:rPr>
              <a:t>, they should take a pill as soon as they remember, and continue taking them daily, and also use condoms as back-up protection for 7 days</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p:nvPr/>
        </p:nvSpPr>
        <p:spPr>
          <a:xfrm>
            <a:off x="469392" y="576389"/>
            <a:ext cx="45780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Transdermal Patch: Xulane</a:t>
            </a:r>
            <a:r>
              <a:rPr lang="en-US" sz="4200" baseline="30000">
                <a:solidFill>
                  <a:srgbClr val="00D3EF"/>
                </a:solidFill>
                <a:latin typeface="Arial"/>
                <a:ea typeface="Arial"/>
                <a:cs typeface="Arial"/>
                <a:sym typeface="Arial"/>
              </a:rPr>
              <a:t>TM</a:t>
            </a:r>
            <a:endParaRPr sz="4200" baseline="30000">
              <a:solidFill>
                <a:srgbClr val="00D3EF"/>
              </a:solidFill>
              <a:latin typeface="Arial"/>
              <a:ea typeface="Arial"/>
              <a:cs typeface="Arial"/>
              <a:sym typeface="Arial"/>
            </a:endParaRPr>
          </a:p>
        </p:txBody>
      </p:sp>
      <p:sp>
        <p:nvSpPr>
          <p:cNvPr id="429" name="Google Shape;429;p33"/>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Estrogen and progestin</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Beige-colored patch changed once per week</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3 weeks on/1 week off</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9 days of medication in each patch</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Mechanism: Inhibits ovulation</a:t>
            </a:r>
            <a:endParaRPr/>
          </a:p>
          <a:p>
            <a:pPr marL="457200" marR="0" lvl="0" indent="-406400" algn="l" rtl="0">
              <a:spcBef>
                <a:spcPts val="0"/>
              </a:spcBef>
              <a:spcAft>
                <a:spcPts val="0"/>
              </a:spcAft>
              <a:buClr>
                <a:schemeClr val="dk1"/>
              </a:buClr>
              <a:buSzPts val="800"/>
              <a:buFont typeface="Arial"/>
              <a:buNone/>
            </a:pPr>
            <a:endParaRPr sz="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99% effective with perfect use, less effective if used imperfectly</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430" name="Google Shape;430;p33" descr="The-Patch"/>
          <p:cNvPicPr preferRelativeResize="0"/>
          <p:nvPr/>
        </p:nvPicPr>
        <p:blipFill rotWithShape="1">
          <a:blip r:embed="rId3">
            <a:alphaModFix/>
          </a:blip>
          <a:srcRect l="4762"/>
          <a:stretch/>
        </p:blipFill>
        <p:spPr>
          <a:xfrm>
            <a:off x="1235964" y="2266555"/>
            <a:ext cx="3044952" cy="331838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p:nvPr/>
        </p:nvSpPr>
        <p:spPr>
          <a:xfrm>
            <a:off x="469392" y="576389"/>
            <a:ext cx="45780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Counseling for the patch</a:t>
            </a:r>
            <a:endParaRPr sz="4200" baseline="30000">
              <a:solidFill>
                <a:srgbClr val="00D3EF"/>
              </a:solidFill>
              <a:latin typeface="Arial"/>
              <a:ea typeface="Arial"/>
              <a:cs typeface="Arial"/>
              <a:sym typeface="Arial"/>
            </a:endParaRPr>
          </a:p>
        </p:txBody>
      </p:sp>
      <p:sp>
        <p:nvSpPr>
          <p:cNvPr id="437" name="Google Shape;437;p34"/>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Stick to clean, dry skin on arm, torso, buttocks or stomach – NOT on breast</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Change patch weekly for 3 weeks, with no patch during week 4</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Apply a new patch and use condoms for 7 days if:</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One patch is worn for more than 9 days (i.e. forgetting to change patch)</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Patch is off for more than 7 days during the patch-free week</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Patch falls off for more than 24 hours</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5"/>
          <p:cNvSpPr txBox="1"/>
          <p:nvPr/>
        </p:nvSpPr>
        <p:spPr>
          <a:xfrm>
            <a:off x="469392" y="576389"/>
            <a:ext cx="45780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Contraceptive Vaginal Ring</a:t>
            </a:r>
            <a:endParaRPr sz="4200" baseline="30000">
              <a:solidFill>
                <a:srgbClr val="00D3EF"/>
              </a:solidFill>
              <a:latin typeface="Arial"/>
              <a:ea typeface="Arial"/>
              <a:cs typeface="Arial"/>
              <a:sym typeface="Arial"/>
            </a:endParaRPr>
          </a:p>
        </p:txBody>
      </p:sp>
      <p:sp>
        <p:nvSpPr>
          <p:cNvPr id="444" name="Google Shape;444;p35"/>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Estrogen and progestin</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Soft, flexible rubber ring placed in vagina</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Stays in place for 3 weeks, then 1 week with no ring</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NuvaRing®</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Each ring contains 4 weeks of medication</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Continuous use: change 1</a:t>
            </a:r>
            <a:r>
              <a:rPr lang="en-US" sz="2400" b="0" i="0" u="none" strike="noStrike" cap="none" baseline="30000">
                <a:solidFill>
                  <a:schemeClr val="dk1"/>
                </a:solidFill>
                <a:latin typeface="Calibri"/>
                <a:ea typeface="Calibri"/>
                <a:cs typeface="Calibri"/>
                <a:sym typeface="Calibri"/>
              </a:rPr>
              <a:t>st</a:t>
            </a:r>
            <a:r>
              <a:rPr lang="en-US" sz="2400" b="0" i="0" u="none" strike="noStrike" cap="none">
                <a:solidFill>
                  <a:schemeClr val="dk1"/>
                </a:solidFill>
                <a:latin typeface="Calibri"/>
                <a:ea typeface="Calibri"/>
                <a:cs typeface="Calibri"/>
                <a:sym typeface="Calibri"/>
              </a:rPr>
              <a:t> day of each month</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Annovera®</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3 weeks in, 1 week out</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Reuse for 1 year</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Mechanism: inhibits ovulation</a:t>
            </a:r>
            <a:endParaRPr sz="32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445" name="Google Shape;445;p35" descr="nuvaring1"/>
          <p:cNvPicPr preferRelativeResize="0"/>
          <p:nvPr/>
        </p:nvPicPr>
        <p:blipFill rotWithShape="1">
          <a:blip r:embed="rId3">
            <a:alphaModFix/>
          </a:blip>
          <a:srcRect l="16000" r="13999"/>
          <a:stretch/>
        </p:blipFill>
        <p:spPr>
          <a:xfrm>
            <a:off x="469392" y="2181035"/>
            <a:ext cx="3901440" cy="370907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6"/>
          <p:cNvSpPr txBox="1"/>
          <p:nvPr/>
        </p:nvSpPr>
        <p:spPr>
          <a:xfrm>
            <a:off x="469392" y="576389"/>
            <a:ext cx="45780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Counseling for the ring</a:t>
            </a:r>
            <a:endParaRPr sz="4200" baseline="30000">
              <a:solidFill>
                <a:srgbClr val="00D3EF"/>
              </a:solidFill>
              <a:latin typeface="Arial"/>
              <a:ea typeface="Arial"/>
              <a:cs typeface="Arial"/>
              <a:sym typeface="Arial"/>
            </a:endParaRPr>
          </a:p>
        </p:txBody>
      </p:sp>
      <p:sp>
        <p:nvSpPr>
          <p:cNvPr id="452" name="Google Shape;452;p36"/>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Insert the ring by pinching two sides of the circle together and sliding it into the vagina</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Remove by inserting a finger into the vagina, hooking the ring, and gently pulling it out</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453" name="Google Shape;453;p36" descr="NuvaRingMano3-300x209"/>
          <p:cNvPicPr preferRelativeResize="0"/>
          <p:nvPr/>
        </p:nvPicPr>
        <p:blipFill rotWithShape="1">
          <a:blip r:embed="rId3">
            <a:alphaModFix/>
          </a:blip>
          <a:srcRect l="6504" t="3857" r="25347" b="16805"/>
          <a:stretch/>
        </p:blipFill>
        <p:spPr>
          <a:xfrm>
            <a:off x="469392" y="2365090"/>
            <a:ext cx="3849624" cy="312131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7"/>
          <p:cNvSpPr txBox="1"/>
          <p:nvPr/>
        </p:nvSpPr>
        <p:spPr>
          <a:xfrm>
            <a:off x="469392" y="576389"/>
            <a:ext cx="45780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Counseling for the ring</a:t>
            </a:r>
            <a:endParaRPr sz="4200" baseline="30000">
              <a:solidFill>
                <a:srgbClr val="00D3EF"/>
              </a:solidFill>
              <a:latin typeface="Arial"/>
              <a:ea typeface="Arial"/>
              <a:cs typeface="Arial"/>
              <a:sym typeface="Arial"/>
            </a:endParaRPr>
          </a:p>
        </p:txBody>
      </p:sp>
      <p:sp>
        <p:nvSpPr>
          <p:cNvPr id="460" name="Google Shape;460;p37"/>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NuvaRing® falls out:</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During week 1 or 2, simply reinsert</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During week 3, may insert a new ring (to be left in for 3 weeks) or leave it out and have a withdrawal bleed, then insert new ring 7 days later </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Use condoms for 7 days as back-up protection</a:t>
            </a:r>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Annovera® falls out for more than 2 hours, simply reinsert and use condoms for 7 days as back-up protection</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461" name="Google Shape;461;p37" descr="NuvaRingMano3-300x209"/>
          <p:cNvPicPr preferRelativeResize="0"/>
          <p:nvPr/>
        </p:nvPicPr>
        <p:blipFill rotWithShape="1">
          <a:blip r:embed="rId3">
            <a:alphaModFix/>
          </a:blip>
          <a:srcRect l="6504" t="3857" r="25347" b="16805"/>
          <a:stretch/>
        </p:blipFill>
        <p:spPr>
          <a:xfrm>
            <a:off x="469392" y="2365090"/>
            <a:ext cx="3849624" cy="31213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
          <p:cNvSpPr txBox="1">
            <a:spLocks noGrp="1"/>
          </p:cNvSpPr>
          <p:nvPr>
            <p:ph type="ctrTitle"/>
          </p:nvPr>
        </p:nvSpPr>
        <p:spPr>
          <a:xfrm>
            <a:off x="1524000" y="950202"/>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197" name="Google Shape;197;p2"/>
          <p:cNvSpPr txBox="1">
            <a:spLocks noGrp="1"/>
          </p:cNvSpPr>
          <p:nvPr>
            <p:ph type="subTitle" idx="1"/>
          </p:nvPr>
        </p:nvSpPr>
        <p:spPr>
          <a:xfrm>
            <a:off x="1524000" y="2558853"/>
            <a:ext cx="9144000"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800"/>
              <a:buNone/>
            </a:pPr>
            <a:r>
              <a:rPr lang="en-US" sz="4800">
                <a:latin typeface="Calibri"/>
                <a:ea typeface="Calibri"/>
                <a:cs typeface="Calibri"/>
                <a:sym typeface="Calibri"/>
              </a:rPr>
              <a:t>[Faculty Member information goes here}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8"/>
          <p:cNvSpPr txBox="1"/>
          <p:nvPr/>
        </p:nvSpPr>
        <p:spPr>
          <a:xfrm>
            <a:off x="469392" y="576389"/>
            <a:ext cx="3721608" cy="300082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Short-Acting Reversible Contraception: Progestin-only Methods</a:t>
            </a:r>
            <a:endParaRPr/>
          </a:p>
        </p:txBody>
      </p:sp>
      <p:pic>
        <p:nvPicPr>
          <p:cNvPr id="468" name="Google Shape;468;p38" descr="Birth Control: The Final Frontier"/>
          <p:cNvPicPr preferRelativeResize="0"/>
          <p:nvPr/>
        </p:nvPicPr>
        <p:blipFill rotWithShape="1">
          <a:blip r:embed="rId3">
            <a:alphaModFix/>
          </a:blip>
          <a:srcRect l="5552" t="24926" r="15138"/>
          <a:stretch/>
        </p:blipFill>
        <p:spPr>
          <a:xfrm>
            <a:off x="4118670" y="1647826"/>
            <a:ext cx="7764663" cy="38587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9"/>
          <p:cNvSpPr txBox="1"/>
          <p:nvPr/>
        </p:nvSpPr>
        <p:spPr>
          <a:xfrm>
            <a:off x="469392" y="576389"/>
            <a:ext cx="4706112"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Progestin-Only Oral Contraceptive Pills</a:t>
            </a:r>
            <a:endParaRPr sz="4200" baseline="30000">
              <a:solidFill>
                <a:srgbClr val="00D3EF"/>
              </a:solidFill>
              <a:latin typeface="Arial"/>
              <a:ea typeface="Arial"/>
              <a:cs typeface="Arial"/>
              <a:sym typeface="Arial"/>
            </a:endParaRPr>
          </a:p>
        </p:txBody>
      </p:sp>
      <p:sp>
        <p:nvSpPr>
          <p:cNvPr id="475" name="Google Shape;475;p39"/>
          <p:cNvSpPr txBox="1"/>
          <p:nvPr/>
        </p:nvSpPr>
        <p:spPr>
          <a:xfrm>
            <a:off x="5047488" y="576389"/>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Sometimes called the “mini-pill”</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Multiple formulations available</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 placebo week</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Mechanism:  Multiple mechanisms, but primarily thickens cervical mucous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Generally best if taken at the same time every day</a:t>
            </a:r>
            <a:endParaRPr/>
          </a:p>
          <a:p>
            <a:pPr marL="971550" marR="0" lvl="1"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New formulation, “Slynd” does not need to be taken at the same time each day</a:t>
            </a:r>
            <a:endParaRPr sz="2800" b="0" i="0" u="none" strike="noStrike" cap="none">
              <a:solidFill>
                <a:schemeClr val="dk1"/>
              </a:solidFill>
              <a:latin typeface="Calibri"/>
              <a:ea typeface="Calibri"/>
              <a:cs typeface="Calibri"/>
              <a:sym typeface="Calibri"/>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May cause irregular bleeding</a:t>
            </a:r>
            <a:endParaRPr sz="2400">
              <a:solidFill>
                <a:schemeClr val="dk1"/>
              </a:solidFill>
              <a:latin typeface="Calibri"/>
              <a:ea typeface="Calibri"/>
              <a:cs typeface="Calibri"/>
              <a:sym typeface="Calibri"/>
            </a:endParaRPr>
          </a:p>
        </p:txBody>
      </p:sp>
      <p:pic>
        <p:nvPicPr>
          <p:cNvPr id="476" name="Google Shape;476;p39" descr="Picture 13_pptX"/>
          <p:cNvPicPr preferRelativeResize="0"/>
          <p:nvPr/>
        </p:nvPicPr>
        <p:blipFill rotWithShape="1">
          <a:blip r:embed="rId3">
            <a:alphaModFix/>
          </a:blip>
          <a:srcRect/>
          <a:stretch/>
        </p:blipFill>
        <p:spPr>
          <a:xfrm>
            <a:off x="469392" y="2779461"/>
            <a:ext cx="4060521" cy="31106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0"/>
          <p:cNvSpPr txBox="1"/>
          <p:nvPr/>
        </p:nvSpPr>
        <p:spPr>
          <a:xfrm>
            <a:off x="469392" y="576389"/>
            <a:ext cx="45780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Counseling for the progestin-only pill</a:t>
            </a:r>
            <a:endParaRPr sz="4200" baseline="30000">
              <a:solidFill>
                <a:srgbClr val="00D3EF"/>
              </a:solidFill>
              <a:latin typeface="Arial"/>
              <a:ea typeface="Arial"/>
              <a:cs typeface="Arial"/>
              <a:sym typeface="Arial"/>
            </a:endParaRPr>
          </a:p>
        </p:txBody>
      </p:sp>
      <p:sp>
        <p:nvSpPr>
          <p:cNvPr id="483" name="Google Shape;483;p40"/>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Try to take at the same time every day</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1 pill is more than 3 hours late, take pill as soon as possible and use condoms as back-up protection for 7 days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more than 1 pill is missed, take pill as soon as possible, take subsequent pills daily as usual, and use condoms as back-up protection for 7 days</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1"/>
          <p:cNvSpPr txBox="1"/>
          <p:nvPr/>
        </p:nvSpPr>
        <p:spPr>
          <a:xfrm>
            <a:off x="469392" y="576389"/>
            <a:ext cx="4194048"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Injectable: Depo-Provera</a:t>
            </a:r>
            <a:r>
              <a:rPr lang="en-US" sz="4200" baseline="30000">
                <a:solidFill>
                  <a:srgbClr val="00D3EF"/>
                </a:solidFill>
                <a:latin typeface="Arial"/>
                <a:ea typeface="Arial"/>
                <a:cs typeface="Arial"/>
                <a:sym typeface="Arial"/>
              </a:rPr>
              <a:t>® </a:t>
            </a:r>
            <a:endParaRPr/>
          </a:p>
        </p:txBody>
      </p:sp>
      <p:sp>
        <p:nvSpPr>
          <p:cNvPr id="490" name="Google Shape;490;p41"/>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Progestin only</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Intramuscular or subcutaneous injection every 3 months (14 weeks)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Mechanism: Inhibits ovulation</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May temporarily decrease bone density, but density returns to normal after stopping injections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Can take up to 9 months for fertility to return</a:t>
            </a:r>
            <a:endParaRPr sz="2400">
              <a:solidFill>
                <a:schemeClr val="dk1"/>
              </a:solidFill>
              <a:latin typeface="Calibri"/>
              <a:ea typeface="Calibri"/>
              <a:cs typeface="Calibri"/>
              <a:sym typeface="Calibri"/>
            </a:endParaRPr>
          </a:p>
        </p:txBody>
      </p:sp>
      <p:pic>
        <p:nvPicPr>
          <p:cNvPr id="491" name="Google Shape;491;p41" descr="dmpa.png"/>
          <p:cNvPicPr preferRelativeResize="0"/>
          <p:nvPr/>
        </p:nvPicPr>
        <p:blipFill rotWithShape="1">
          <a:blip r:embed="rId3">
            <a:alphaModFix/>
          </a:blip>
          <a:srcRect/>
          <a:stretch/>
        </p:blipFill>
        <p:spPr>
          <a:xfrm>
            <a:off x="469392" y="2150784"/>
            <a:ext cx="2907792" cy="372560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2"/>
          <p:cNvSpPr txBox="1"/>
          <p:nvPr/>
        </p:nvSpPr>
        <p:spPr>
          <a:xfrm>
            <a:off x="469392" y="576389"/>
            <a:ext cx="4578096"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Counseling for injectable contraception</a:t>
            </a:r>
            <a:endParaRPr sz="4200" baseline="30000">
              <a:solidFill>
                <a:srgbClr val="00D3EF"/>
              </a:solidFill>
              <a:latin typeface="Arial"/>
              <a:ea typeface="Arial"/>
              <a:cs typeface="Arial"/>
              <a:sym typeface="Arial"/>
            </a:endParaRPr>
          </a:p>
        </p:txBody>
      </p:sp>
      <p:sp>
        <p:nvSpPr>
          <p:cNvPr id="498" name="Google Shape;498;p42"/>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Important to get repeat injections every 12-14 weeks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Likely to have unpredictable or prolonged spotting in first 3-6 months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Periods usually get shorter and lighter over time, and some patients stop having periods</a:t>
            </a:r>
            <a:endParaRPr/>
          </a:p>
          <a:p>
            <a:pPr marL="457200" marR="0" lvl="0" indent="-38100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If getting a shot late, get a pregnancy test first and use condoms as back-up protection for 7 days</a:t>
            </a:r>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3"/>
          <p:cNvSpPr txBox="1"/>
          <p:nvPr/>
        </p:nvSpPr>
        <p:spPr>
          <a:xfrm>
            <a:off x="469392" y="576389"/>
            <a:ext cx="5053584" cy="125572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Common Myths about Contraception</a:t>
            </a:r>
            <a:endParaRPr/>
          </a:p>
        </p:txBody>
      </p:sp>
      <p:pic>
        <p:nvPicPr>
          <p:cNvPr id="505" name="Google Shape;505;p43" descr="Pregnancy &amp; Reproduction: Contraceptives Got Talent: The Pill, The Shot and  IUD - amaze / USA"/>
          <p:cNvPicPr preferRelativeResize="0"/>
          <p:nvPr/>
        </p:nvPicPr>
        <p:blipFill rotWithShape="1">
          <a:blip r:embed="rId3">
            <a:alphaModFix/>
          </a:blip>
          <a:srcRect t="15073" b="15073"/>
          <a:stretch/>
        </p:blipFill>
        <p:spPr>
          <a:xfrm>
            <a:off x="3874008" y="1978421"/>
            <a:ext cx="7318248" cy="383411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4"/>
          <p:cNvSpPr txBox="1"/>
          <p:nvPr/>
        </p:nvSpPr>
        <p:spPr>
          <a:xfrm>
            <a:off x="469392" y="576389"/>
            <a:ext cx="457809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Dispelling Myths</a:t>
            </a:r>
            <a:endParaRPr sz="4200" baseline="30000">
              <a:solidFill>
                <a:srgbClr val="00D3EF"/>
              </a:solidFill>
              <a:latin typeface="Arial"/>
              <a:ea typeface="Arial"/>
              <a:cs typeface="Arial"/>
              <a:sym typeface="Arial"/>
            </a:endParaRPr>
          </a:p>
        </p:txBody>
      </p:sp>
      <p:sp>
        <p:nvSpPr>
          <p:cNvPr id="512" name="Google Shape;512;p44"/>
          <p:cNvSpPr txBox="1"/>
          <p:nvPr/>
        </p:nvSpPr>
        <p:spPr>
          <a:xfrm>
            <a:off x="5047488" y="967886"/>
            <a:ext cx="6675120" cy="49222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When providers or patients hold misperceptions about the risks associated with contraception, teens’ choices are unnecessarily limited.</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alibri"/>
                <a:ea typeface="Calibri"/>
                <a:cs typeface="Calibri"/>
                <a:sym typeface="Calibri"/>
              </a:rPr>
              <a:t>What myths have you heard about contraception?</a:t>
            </a:r>
            <a:endParaRPr/>
          </a:p>
        </p:txBody>
      </p:sp>
      <p:pic>
        <p:nvPicPr>
          <p:cNvPr id="513" name="Google Shape;513;p44" descr="AmazeJr Parents: Is Playing Doctor OK? - amaze / USA"/>
          <p:cNvPicPr preferRelativeResize="0"/>
          <p:nvPr/>
        </p:nvPicPr>
        <p:blipFill rotWithShape="1">
          <a:blip r:embed="rId3">
            <a:alphaModFix/>
          </a:blip>
          <a:srcRect l="9773" r="17550"/>
          <a:stretch/>
        </p:blipFill>
        <p:spPr>
          <a:xfrm>
            <a:off x="469392" y="2383389"/>
            <a:ext cx="4530738" cy="35067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5"/>
          <p:cNvSpPr txBox="1"/>
          <p:nvPr/>
        </p:nvSpPr>
        <p:spPr>
          <a:xfrm>
            <a:off x="469392" y="576389"/>
            <a:ext cx="42672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Contraception and Weight Gain</a:t>
            </a:r>
            <a:endParaRPr sz="4200" baseline="30000">
              <a:solidFill>
                <a:srgbClr val="00D3EF"/>
              </a:solidFill>
              <a:latin typeface="Arial"/>
              <a:ea typeface="Arial"/>
              <a:cs typeface="Arial"/>
              <a:sym typeface="Arial"/>
            </a:endParaRPr>
          </a:p>
        </p:txBody>
      </p:sp>
      <p:sp>
        <p:nvSpPr>
          <p:cNvPr id="520" name="Google Shape;520;p45"/>
          <p:cNvSpPr txBox="1"/>
          <p:nvPr/>
        </p:nvSpPr>
        <p:spPr>
          <a:xfrm>
            <a:off x="5047488" y="967886"/>
            <a:ext cx="6894576"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Most contraceptive methods are </a:t>
            </a:r>
            <a:r>
              <a:rPr lang="en-US" sz="2800" b="1">
                <a:solidFill>
                  <a:schemeClr val="dk1"/>
                </a:solidFill>
                <a:latin typeface="Calibri"/>
                <a:ea typeface="Calibri"/>
                <a:cs typeface="Calibri"/>
                <a:sym typeface="Calibri"/>
              </a:rPr>
              <a:t>not</a:t>
            </a:r>
            <a:r>
              <a:rPr lang="en-US" sz="2800">
                <a:solidFill>
                  <a:schemeClr val="dk1"/>
                </a:solidFill>
                <a:latin typeface="Calibri"/>
                <a:ea typeface="Calibri"/>
                <a:cs typeface="Calibri"/>
                <a:sym typeface="Calibri"/>
              </a:rPr>
              <a:t> associated with weight gain</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25% of users of injectable contraceptives will gain weight (average gain 15 lbs)</a:t>
            </a:r>
            <a:endParaRPr/>
          </a:p>
          <a:p>
            <a:pPr marL="971550" marR="0" lvl="1" indent="-4572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Early weight gain at 6 months predicts ongoing weight gain</a:t>
            </a:r>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pic>
        <p:nvPicPr>
          <p:cNvPr id="521" name="Google Shape;521;p45" descr="Diet-Obesity"/>
          <p:cNvPicPr preferRelativeResize="0"/>
          <p:nvPr/>
        </p:nvPicPr>
        <p:blipFill rotWithShape="1">
          <a:blip r:embed="rId3">
            <a:alphaModFix/>
          </a:blip>
          <a:srcRect/>
          <a:stretch/>
        </p:blipFill>
        <p:spPr>
          <a:xfrm>
            <a:off x="1166479" y="2557272"/>
            <a:ext cx="2873026" cy="296570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6"/>
          <p:cNvSpPr txBox="1"/>
          <p:nvPr/>
        </p:nvSpPr>
        <p:spPr>
          <a:xfrm>
            <a:off x="469392" y="576389"/>
            <a:ext cx="4267200" cy="3323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Contraception and Lesbians or Women who have sex with Women</a:t>
            </a:r>
            <a:endParaRPr sz="4200" baseline="30000">
              <a:solidFill>
                <a:srgbClr val="00D3EF"/>
              </a:solidFill>
              <a:latin typeface="Arial"/>
              <a:ea typeface="Arial"/>
              <a:cs typeface="Arial"/>
              <a:sym typeface="Arial"/>
            </a:endParaRPr>
          </a:p>
        </p:txBody>
      </p:sp>
      <p:sp>
        <p:nvSpPr>
          <p:cNvPr id="528" name="Google Shape;528;p46"/>
          <p:cNvSpPr txBox="1"/>
          <p:nvPr/>
        </p:nvSpPr>
        <p:spPr>
          <a:xfrm>
            <a:off x="5047488" y="967886"/>
            <a:ext cx="6894576" cy="492222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It’s important to screen patients who identify as lesbian or bisexual or as women who have sex with women (WSW) for sexual activity with males, as young women with these identities may still need contraceptive care</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Young women who have both male and female sexual partners have higher risk of unintended pregnancy than their peers who only have male partners</a:t>
            </a:r>
            <a:endParaRPr sz="24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7"/>
          <p:cNvSpPr txBox="1"/>
          <p:nvPr/>
        </p:nvSpPr>
        <p:spPr>
          <a:xfrm>
            <a:off x="469392" y="576389"/>
            <a:ext cx="426720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Contraceptive Efficacy and Weight</a:t>
            </a:r>
            <a:endParaRPr sz="4200" baseline="30000">
              <a:solidFill>
                <a:srgbClr val="00D3EF"/>
              </a:solidFill>
              <a:latin typeface="Arial"/>
              <a:ea typeface="Arial"/>
              <a:cs typeface="Arial"/>
              <a:sym typeface="Arial"/>
            </a:endParaRPr>
          </a:p>
        </p:txBody>
      </p:sp>
      <p:graphicFrame>
        <p:nvGraphicFramePr>
          <p:cNvPr id="535" name="Google Shape;535;p47"/>
          <p:cNvGraphicFramePr/>
          <p:nvPr/>
        </p:nvGraphicFramePr>
        <p:xfrm>
          <a:off x="4216400" y="576389"/>
          <a:ext cx="7506225" cy="5334090"/>
        </p:xfrm>
        <a:graphic>
          <a:graphicData uri="http://schemas.openxmlformats.org/drawingml/2006/table">
            <a:tbl>
              <a:tblPr firstRow="1" bandRow="1">
                <a:noFill/>
                <a:tableStyleId>{64F02A84-70B0-4A12-A3E3-C7364BC14D0F}</a:tableStyleId>
              </a:tblPr>
              <a:tblGrid>
                <a:gridCol w="2632600">
                  <a:extLst>
                    <a:ext uri="{9D8B030D-6E8A-4147-A177-3AD203B41FA5}">
                      <a16:colId xmlns:a16="http://schemas.microsoft.com/office/drawing/2014/main" val="20000"/>
                    </a:ext>
                  </a:extLst>
                </a:gridCol>
                <a:gridCol w="4873625">
                  <a:extLst>
                    <a:ext uri="{9D8B030D-6E8A-4147-A177-3AD203B41FA5}">
                      <a16:colId xmlns:a16="http://schemas.microsoft.com/office/drawing/2014/main" val="20001"/>
                    </a:ext>
                  </a:extLst>
                </a:gridCol>
              </a:tblGrid>
              <a:tr h="395550">
                <a:tc gridSpan="2">
                  <a:txBody>
                    <a:bodyPr/>
                    <a:lstStyle/>
                    <a:p>
                      <a:pPr marL="0" marR="0" lvl="0" indent="0" algn="ctr" rtl="0">
                        <a:spcBef>
                          <a:spcPts val="0"/>
                        </a:spcBef>
                        <a:spcAft>
                          <a:spcPts val="0"/>
                        </a:spcAft>
                        <a:buNone/>
                      </a:pPr>
                      <a:r>
                        <a:rPr lang="en-US" sz="3200"/>
                        <a:t>Does obesity decrease efficacy?</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t>IUDs</a:t>
                      </a:r>
                      <a:endParaRPr/>
                    </a:p>
                  </a:txBody>
                  <a:tcPr marL="91450" marR="91450" marT="45725" marB="45725"/>
                </a:tc>
                <a:tc>
                  <a:txBody>
                    <a:bodyPr/>
                    <a:lstStyle/>
                    <a:p>
                      <a:pPr marL="0" marR="0" lvl="0" indent="0" algn="l" rtl="0">
                        <a:spcBef>
                          <a:spcPts val="0"/>
                        </a:spcBef>
                        <a:spcAft>
                          <a:spcPts val="0"/>
                        </a:spcAft>
                        <a:buNone/>
                      </a:pPr>
                      <a:r>
                        <a:rPr lang="en-US" sz="2400"/>
                        <a:t>No effect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t>Implants</a:t>
                      </a:r>
                      <a:endParaRPr/>
                    </a:p>
                  </a:txBody>
                  <a:tcPr marL="91450" marR="91450" marT="45725" marB="45725"/>
                </a:tc>
                <a:tc>
                  <a:txBody>
                    <a:bodyPr/>
                    <a:lstStyle/>
                    <a:p>
                      <a:pPr marL="0" marR="0" lvl="0" indent="0" algn="l" rtl="0">
                        <a:spcBef>
                          <a:spcPts val="0"/>
                        </a:spcBef>
                        <a:spcAft>
                          <a:spcPts val="0"/>
                        </a:spcAft>
                        <a:buNone/>
                      </a:pPr>
                      <a:r>
                        <a:rPr lang="en-US" sz="2400"/>
                        <a:t>No effect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t>Injectables</a:t>
                      </a:r>
                      <a:endParaRPr/>
                    </a:p>
                  </a:txBody>
                  <a:tcPr marL="91450" marR="91450" marT="45725" marB="45725"/>
                </a:tc>
                <a:tc>
                  <a:txBody>
                    <a:bodyPr/>
                    <a:lstStyle/>
                    <a:p>
                      <a:pPr marL="0" marR="0" lvl="0" indent="0" algn="l" rtl="0">
                        <a:spcBef>
                          <a:spcPts val="0"/>
                        </a:spcBef>
                        <a:spcAft>
                          <a:spcPts val="0"/>
                        </a:spcAft>
                        <a:buNone/>
                      </a:pPr>
                      <a:r>
                        <a:rPr lang="en-US" sz="2400"/>
                        <a:t>No effect</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400"/>
                        <a:t>Patch</a:t>
                      </a:r>
                      <a:endParaRPr/>
                    </a:p>
                  </a:txBody>
                  <a:tcPr marL="91450" marR="91450" marT="45725" marB="45725"/>
                </a:tc>
                <a:tc>
                  <a:txBody>
                    <a:bodyPr/>
                    <a:lstStyle/>
                    <a:p>
                      <a:pPr marL="0" marR="0" lvl="0" indent="0" algn="l" rtl="0">
                        <a:spcBef>
                          <a:spcPts val="0"/>
                        </a:spcBef>
                        <a:spcAft>
                          <a:spcPts val="0"/>
                        </a:spcAft>
                        <a:buNone/>
                      </a:pPr>
                      <a:r>
                        <a:rPr lang="en-US" sz="2400"/>
                        <a:t>Data is weak, likely effect is minimal</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400"/>
                        <a:t>Conbined Oral Contraceptives</a:t>
                      </a:r>
                      <a:endParaRPr/>
                    </a:p>
                  </a:txBody>
                  <a:tcPr marL="91450" marR="91450" marT="45725" marB="45725"/>
                </a:tc>
                <a:tc>
                  <a:txBody>
                    <a:bodyPr/>
                    <a:lstStyle/>
                    <a:p>
                      <a:pPr marL="0" marR="0" lvl="0" indent="0" algn="l" rtl="0">
                        <a:spcBef>
                          <a:spcPts val="0"/>
                        </a:spcBef>
                        <a:spcAft>
                          <a:spcPts val="0"/>
                        </a:spcAft>
                        <a:buNone/>
                      </a:pPr>
                      <a:r>
                        <a:rPr lang="en-US" sz="2400"/>
                        <a:t>Data is weak, likely effect is minimal</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400"/>
                        <a:t>Progestin-only Oral Contraceptives</a:t>
                      </a:r>
                      <a:endParaRPr/>
                    </a:p>
                  </a:txBody>
                  <a:tcPr marL="91450" marR="91450" marT="45725" marB="45725"/>
                </a:tc>
                <a:tc>
                  <a:txBody>
                    <a:bodyPr/>
                    <a:lstStyle/>
                    <a:p>
                      <a:pPr marL="0" marR="0" lvl="0" indent="0" algn="l" rtl="0">
                        <a:spcBef>
                          <a:spcPts val="0"/>
                        </a:spcBef>
                        <a:spcAft>
                          <a:spcPts val="0"/>
                        </a:spcAft>
                        <a:buNone/>
                      </a:pPr>
                      <a:r>
                        <a:rPr lang="en-US" sz="2400"/>
                        <a:t>No effect</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2400"/>
                        <a:t>Ring</a:t>
                      </a:r>
                      <a:endParaRPr/>
                    </a:p>
                  </a:txBody>
                  <a:tcPr marL="91450" marR="91450" marT="45725" marB="45725"/>
                </a:tc>
                <a:tc>
                  <a:txBody>
                    <a:bodyPr/>
                    <a:lstStyle/>
                    <a:p>
                      <a:pPr marL="0" marR="0" lvl="0" indent="0" algn="l" rtl="0">
                        <a:spcBef>
                          <a:spcPts val="0"/>
                        </a:spcBef>
                        <a:spcAft>
                          <a:spcPts val="0"/>
                        </a:spcAft>
                        <a:buNone/>
                      </a:pPr>
                      <a:r>
                        <a:rPr lang="en-US" sz="2400"/>
                        <a:t>No effect</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2400"/>
                        <a:t>Emergency Contraception</a:t>
                      </a:r>
                      <a:endParaRPr/>
                    </a:p>
                  </a:txBody>
                  <a:tcPr marL="91450" marR="91450" marT="45725" marB="45725"/>
                </a:tc>
                <a:tc>
                  <a:txBody>
                    <a:bodyPr/>
                    <a:lstStyle/>
                    <a:p>
                      <a:pPr marL="0" marR="0" lvl="0" indent="0" algn="l" rtl="0">
                        <a:spcBef>
                          <a:spcPts val="0"/>
                        </a:spcBef>
                        <a:spcAft>
                          <a:spcPts val="0"/>
                        </a:spcAft>
                        <a:buNone/>
                      </a:pPr>
                      <a:r>
                        <a:rPr lang="en-US" sz="2400"/>
                        <a:t>Efficacy decreased for levonorgestrel (above 165 lb) and ella (above 195 lb)</a:t>
                      </a:r>
                      <a:endParaRPr/>
                    </a:p>
                  </a:txBody>
                  <a:tcPr marL="91450" marR="91450" marT="45725" marB="45725"/>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b586e5c7a4_0_8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00FFFF"/>
                </a:solidFill>
              </a:rPr>
              <a:t>Acknowledgment</a:t>
            </a:r>
            <a:endParaRPr>
              <a:solidFill>
                <a:srgbClr val="00FFFF"/>
              </a:solidFill>
            </a:endParaRPr>
          </a:p>
        </p:txBody>
      </p:sp>
      <p:sp>
        <p:nvSpPr>
          <p:cNvPr id="204" name="Google Shape;204;gb586e5c7a4_0_86"/>
          <p:cNvSpPr txBox="1">
            <a:spLocks noGrp="1"/>
          </p:cNvSpPr>
          <p:nvPr>
            <p:ph type="body" idx="1"/>
          </p:nvPr>
        </p:nvSpPr>
        <p:spPr>
          <a:xfrm>
            <a:off x="838200" y="1825625"/>
            <a:ext cx="10515600" cy="40476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3200">
                <a:solidFill>
                  <a:srgbClr val="000000"/>
                </a:solidFill>
              </a:rPr>
              <a:t>This presentation was made possible by Cooperative Agreement PS18-1807 from the Centers for Disease Control and Prevention, Division of Adolescent and School Health (CDC-DASH). The contents do not necessarily represent the official views of the Centers for Disease Control and Prevention.</a:t>
            </a:r>
            <a:endParaRPr sz="3200">
              <a:solidFill>
                <a:srgbClr val="000000"/>
              </a:solidFill>
            </a:endParaRPr>
          </a:p>
          <a:p>
            <a:pPr marL="0" lvl="0" indent="0" algn="l" rtl="0">
              <a:spcBef>
                <a:spcPts val="10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8"/>
          <p:cNvSpPr txBox="1"/>
          <p:nvPr/>
        </p:nvSpPr>
        <p:spPr>
          <a:xfrm>
            <a:off x="469392" y="576389"/>
            <a:ext cx="42672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Wrap Up:</a:t>
            </a:r>
            <a:endParaRPr sz="4200" baseline="30000">
              <a:solidFill>
                <a:srgbClr val="00D3EF"/>
              </a:solidFill>
              <a:latin typeface="Arial"/>
              <a:ea typeface="Arial"/>
              <a:cs typeface="Arial"/>
              <a:sym typeface="Arial"/>
            </a:endParaRPr>
          </a:p>
        </p:txBody>
      </p:sp>
      <p:sp>
        <p:nvSpPr>
          <p:cNvPr id="542" name="Google Shape;542;p48"/>
          <p:cNvSpPr txBox="1"/>
          <p:nvPr/>
        </p:nvSpPr>
        <p:spPr>
          <a:xfrm>
            <a:off x="3240026" y="719779"/>
            <a:ext cx="8430768" cy="5223821"/>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None/>
            </a:pPr>
            <a:r>
              <a:rPr lang="en-US" sz="2800">
                <a:solidFill>
                  <a:schemeClr val="dk1"/>
                </a:solidFill>
                <a:latin typeface="Arial"/>
                <a:ea typeface="Arial"/>
                <a:cs typeface="Arial"/>
                <a:sym typeface="Arial"/>
              </a:rPr>
              <a:t>Respect adolescent confidentiality, agency and autonomy</a:t>
            </a:r>
            <a:endParaRPr/>
          </a:p>
          <a:p>
            <a:pPr marL="228600" marR="0" lvl="0" indent="-228600" algn="l" rtl="0">
              <a:spcBef>
                <a:spcPts val="600"/>
              </a:spcBef>
              <a:spcAft>
                <a:spcPts val="0"/>
              </a:spcAft>
              <a:buNone/>
            </a:pPr>
            <a:r>
              <a:rPr lang="en-US" sz="2800">
                <a:solidFill>
                  <a:schemeClr val="dk1"/>
                </a:solidFill>
                <a:latin typeface="Arial"/>
                <a:ea typeface="Arial"/>
                <a:cs typeface="Arial"/>
                <a:sym typeface="Arial"/>
              </a:rPr>
              <a:t>Take a full medical and sexual history</a:t>
            </a:r>
            <a:endParaRPr/>
          </a:p>
          <a:p>
            <a:pPr marL="228600" marR="0" lvl="0" indent="-228600" algn="l" rtl="0">
              <a:spcBef>
                <a:spcPts val="600"/>
              </a:spcBef>
              <a:spcAft>
                <a:spcPts val="0"/>
              </a:spcAft>
              <a:buNone/>
            </a:pPr>
            <a:r>
              <a:rPr lang="en-US" sz="2800">
                <a:solidFill>
                  <a:schemeClr val="dk1"/>
                </a:solidFill>
                <a:latin typeface="Arial"/>
                <a:ea typeface="Arial"/>
                <a:cs typeface="Arial"/>
                <a:sym typeface="Arial"/>
              </a:rPr>
              <a:t>Explore patient’s knowledge, experience and preferences regarding contraceptive method choice</a:t>
            </a:r>
            <a:endParaRPr/>
          </a:p>
          <a:p>
            <a:pPr marL="228600" marR="0" lvl="0" indent="-228600" algn="l" rtl="0">
              <a:spcBef>
                <a:spcPts val="600"/>
              </a:spcBef>
              <a:spcAft>
                <a:spcPts val="0"/>
              </a:spcAft>
              <a:buNone/>
            </a:pPr>
            <a:r>
              <a:rPr lang="en-US" sz="2800">
                <a:solidFill>
                  <a:schemeClr val="dk1"/>
                </a:solidFill>
                <a:latin typeface="Arial"/>
                <a:ea typeface="Arial"/>
                <a:cs typeface="Arial"/>
                <a:sym typeface="Arial"/>
              </a:rPr>
              <a:t>Discuss side effects candidly and validate concerns</a:t>
            </a:r>
            <a:endParaRPr/>
          </a:p>
          <a:p>
            <a:pPr marL="228600" marR="0" lvl="0" indent="-228600" algn="l" rtl="0">
              <a:spcBef>
                <a:spcPts val="600"/>
              </a:spcBef>
              <a:spcAft>
                <a:spcPts val="0"/>
              </a:spcAft>
              <a:buNone/>
            </a:pPr>
            <a:r>
              <a:rPr lang="en-US" sz="2800">
                <a:solidFill>
                  <a:schemeClr val="dk1"/>
                </a:solidFill>
                <a:latin typeface="Arial"/>
                <a:ea typeface="Arial"/>
                <a:cs typeface="Arial"/>
                <a:sym typeface="Arial"/>
              </a:rPr>
              <a:t>Encourage dual condom/contraception use</a:t>
            </a:r>
            <a:endParaRPr/>
          </a:p>
          <a:p>
            <a:pPr marL="228600" marR="0" lvl="0" indent="-228600" algn="l" rtl="0">
              <a:spcBef>
                <a:spcPts val="600"/>
              </a:spcBef>
              <a:spcAft>
                <a:spcPts val="0"/>
              </a:spcAft>
              <a:buNone/>
            </a:pPr>
            <a:r>
              <a:rPr lang="en-US" sz="2800">
                <a:solidFill>
                  <a:schemeClr val="dk1"/>
                </a:solidFill>
                <a:latin typeface="Arial"/>
                <a:ea typeface="Arial"/>
                <a:cs typeface="Arial"/>
                <a:sym typeface="Arial"/>
              </a:rPr>
              <a:t>Offer to write an advanced prescription for emergency contraception or instruct on over-the-counter access</a:t>
            </a:r>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
        <p:nvSpPr>
          <p:cNvPr id="543" name="Google Shape;543;p48"/>
          <p:cNvSpPr txBox="1"/>
          <p:nvPr/>
        </p:nvSpPr>
        <p:spPr>
          <a:xfrm>
            <a:off x="560832" y="2615184"/>
            <a:ext cx="144475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0">
                <a:solidFill>
                  <a:schemeClr val="dk1"/>
                </a:solidFill>
                <a:latin typeface="Calibri"/>
                <a:ea typeface="Calibri"/>
                <a:cs typeface="Calibri"/>
                <a:sym typeface="Calibri"/>
              </a:rPr>
              <a: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9"/>
          <p:cNvSpPr txBox="1"/>
          <p:nvPr/>
        </p:nvSpPr>
        <p:spPr>
          <a:xfrm>
            <a:off x="469392" y="576389"/>
            <a:ext cx="501700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D3EF"/>
              </a:buClr>
              <a:buSzPts val="4200"/>
              <a:buFont typeface="Arial"/>
              <a:buNone/>
            </a:pPr>
            <a:r>
              <a:rPr lang="en-US" sz="4200">
                <a:solidFill>
                  <a:srgbClr val="00D3EF"/>
                </a:solidFill>
                <a:latin typeface="Arial"/>
                <a:ea typeface="Arial"/>
                <a:cs typeface="Arial"/>
                <a:sym typeface="Arial"/>
              </a:rPr>
              <a:t>Provider Resources</a:t>
            </a:r>
            <a:endParaRPr sz="4200" baseline="30000">
              <a:solidFill>
                <a:srgbClr val="00D3EF"/>
              </a:solidFill>
              <a:latin typeface="Arial"/>
              <a:ea typeface="Arial"/>
              <a:cs typeface="Arial"/>
              <a:sym typeface="Arial"/>
            </a:endParaRPr>
          </a:p>
        </p:txBody>
      </p:sp>
      <p:sp>
        <p:nvSpPr>
          <p:cNvPr id="550" name="Google Shape;550;p49"/>
          <p:cNvSpPr txBox="1"/>
          <p:nvPr/>
        </p:nvSpPr>
        <p:spPr>
          <a:xfrm>
            <a:off x="947926" y="1315053"/>
            <a:ext cx="10774682" cy="4922227"/>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None/>
            </a:pPr>
            <a:r>
              <a:rPr lang="en-US" sz="2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www.cdc.gov/reproductivehealth/unintendedpregnancy/usmec.htm</a:t>
            </a:r>
            <a:r>
              <a:rPr lang="en-US" sz="2400">
                <a:solidFill>
                  <a:schemeClr val="dk1"/>
                </a:solidFill>
                <a:latin typeface="Arial"/>
                <a:ea typeface="Arial"/>
                <a:cs typeface="Arial"/>
                <a:sym typeface="Arial"/>
              </a:rPr>
              <a:t> United States Medical Eligibility Criteria (US MEC) for Contraceptive Use, 2016</a:t>
            </a:r>
            <a:endParaRPr/>
          </a:p>
          <a:p>
            <a:pPr marL="228600" marR="0" lvl="0" indent="-228600" algn="l" rtl="0">
              <a:spcBef>
                <a:spcPts val="0"/>
              </a:spcBef>
              <a:spcAft>
                <a:spcPts val="0"/>
              </a:spcAft>
              <a:buNone/>
            </a:pPr>
            <a:endParaRPr sz="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228600" marR="0" lvl="0" indent="-228600" algn="l" rtl="0">
              <a:spcBef>
                <a:spcPts val="0"/>
              </a:spcBef>
              <a:spcAft>
                <a:spcPts val="0"/>
              </a:spcAft>
              <a:buNone/>
            </a:pPr>
            <a:r>
              <a:rPr lang="en-US" sz="24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store.managingcontraception.com/contraceptive-technology-20th-edition</a:t>
            </a:r>
            <a:r>
              <a:rPr lang="en-US" sz="2400">
                <a:solidFill>
                  <a:schemeClr val="dk1"/>
                </a:solidFill>
                <a:latin typeface="Arial"/>
                <a:ea typeface="Arial"/>
                <a:cs typeface="Arial"/>
                <a:sym typeface="Arial"/>
              </a:rPr>
              <a:t> -Contraceptive Technology 20</a:t>
            </a:r>
            <a:r>
              <a:rPr lang="en-US" sz="2400" baseline="30000">
                <a:solidFill>
                  <a:schemeClr val="dk1"/>
                </a:solidFill>
                <a:latin typeface="Arial"/>
                <a:ea typeface="Arial"/>
                <a:cs typeface="Arial"/>
                <a:sym typeface="Arial"/>
              </a:rPr>
              <a:t>th</a:t>
            </a:r>
            <a:r>
              <a:rPr lang="en-US" sz="2400">
                <a:solidFill>
                  <a:schemeClr val="dk1"/>
                </a:solidFill>
                <a:latin typeface="Arial"/>
                <a:ea typeface="Arial"/>
                <a:cs typeface="Arial"/>
                <a:sym typeface="Arial"/>
              </a:rPr>
              <a:t> Edition</a:t>
            </a:r>
            <a:endParaRPr/>
          </a:p>
          <a:p>
            <a:pPr marL="228600" marR="0" lvl="0" indent="-228600" algn="l" rtl="0">
              <a:spcBef>
                <a:spcPts val="0"/>
              </a:spcBef>
              <a:spcAft>
                <a:spcPts val="0"/>
              </a:spcAft>
              <a:buNone/>
            </a:pPr>
            <a:endParaRPr sz="800">
              <a:solidFill>
                <a:schemeClr val="dk1"/>
              </a:solidFill>
              <a:latin typeface="Arial"/>
              <a:ea typeface="Arial"/>
              <a:cs typeface="Arial"/>
              <a:sym typeface="Arial"/>
            </a:endParaRPr>
          </a:p>
          <a:p>
            <a:pPr marL="228600" marR="0" lvl="0" indent="-228600" algn="l" rtl="0">
              <a:spcBef>
                <a:spcPts val="0"/>
              </a:spcBef>
              <a:spcAft>
                <a:spcPts val="0"/>
              </a:spcAft>
              <a:buNone/>
            </a:pPr>
            <a:r>
              <a:rPr lang="en-US" sz="24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www.choiceproject.wustl.edu</a:t>
            </a:r>
            <a:r>
              <a:rPr lang="en-US" sz="2400">
                <a:solidFill>
                  <a:schemeClr val="dk1"/>
                </a:solidFill>
                <a:latin typeface="Arial"/>
                <a:ea typeface="Arial"/>
                <a:cs typeface="Arial"/>
                <a:sym typeface="Arial"/>
              </a:rPr>
              <a:t> -Contraceptive Choice Project</a:t>
            </a:r>
            <a:endParaRPr/>
          </a:p>
          <a:p>
            <a:pPr marL="228600" marR="0" lvl="0" indent="-228600" algn="l" rtl="0">
              <a:spcBef>
                <a:spcPts val="0"/>
              </a:spcBef>
              <a:spcAft>
                <a:spcPts val="0"/>
              </a:spcAft>
              <a:buNone/>
            </a:pPr>
            <a:endParaRPr sz="800">
              <a:solidFill>
                <a:schemeClr val="dk1"/>
              </a:solidFill>
              <a:latin typeface="Arial"/>
              <a:ea typeface="Arial"/>
              <a:cs typeface="Arial"/>
              <a:sym typeface="Arial"/>
            </a:endParaRPr>
          </a:p>
          <a:p>
            <a:pPr marL="228600" marR="0" lvl="0" indent="-228600" algn="l" rtl="0">
              <a:spcBef>
                <a:spcPts val="0"/>
              </a:spcBef>
              <a:spcAft>
                <a:spcPts val="0"/>
              </a:spcAft>
              <a:buNone/>
            </a:pPr>
            <a:r>
              <a:rPr lang="en-US" sz="24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bedsider.org</a:t>
            </a:r>
            <a:r>
              <a:rPr lang="en-US" sz="2400">
                <a:solidFill>
                  <a:schemeClr val="dk1"/>
                </a:solidFill>
                <a:latin typeface="Arial"/>
                <a:ea typeface="Arial"/>
                <a:cs typeface="Arial"/>
                <a:sym typeface="Arial"/>
              </a:rPr>
              <a:t> –Bedsider</a:t>
            </a:r>
            <a:endParaRPr sz="2400">
              <a:solidFill>
                <a:schemeClr val="dk1"/>
              </a:solidFill>
              <a:latin typeface="Arial"/>
              <a:ea typeface="Arial"/>
              <a:cs typeface="Arial"/>
              <a:sym typeface="Arial"/>
            </a:endParaRPr>
          </a:p>
          <a:p>
            <a:pPr marL="228600" marR="0" lvl="0" indent="-228600" algn="l" rtl="0">
              <a:spcBef>
                <a:spcPts val="0"/>
              </a:spcBef>
              <a:spcAft>
                <a:spcPts val="0"/>
              </a:spcAft>
              <a:buNone/>
            </a:pPr>
            <a:endParaRPr sz="800">
              <a:solidFill>
                <a:schemeClr val="dk1"/>
              </a:solidFill>
              <a:latin typeface="Arial"/>
              <a:ea typeface="Arial"/>
              <a:cs typeface="Arial"/>
              <a:sym typeface="Arial"/>
            </a:endParaRPr>
          </a:p>
          <a:p>
            <a:pPr marL="228600" marR="0" lvl="0" indent="-228600" algn="l" rtl="0">
              <a:spcBef>
                <a:spcPts val="0"/>
              </a:spcBef>
              <a:spcAft>
                <a:spcPts val="0"/>
              </a:spcAft>
              <a:buNone/>
            </a:pPr>
            <a:r>
              <a:rPr lang="en-US" sz="24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https://powertodecide.org/</a:t>
            </a:r>
            <a:r>
              <a:rPr lang="en-US" sz="2400">
                <a:solidFill>
                  <a:schemeClr val="dk1"/>
                </a:solidFill>
                <a:latin typeface="Arial"/>
                <a:ea typeface="Arial"/>
                <a:cs typeface="Arial"/>
                <a:sym typeface="Arial"/>
              </a:rPr>
              <a:t> - Power to Decide, the campaign to prevent unplanned pregnancy</a:t>
            </a:r>
            <a:endParaRPr/>
          </a:p>
          <a:p>
            <a:pPr marL="228600" marR="0" lvl="0" indent="-228600" algn="l" rtl="0">
              <a:spcBef>
                <a:spcPts val="0"/>
              </a:spcBef>
              <a:spcAft>
                <a:spcPts val="0"/>
              </a:spcAft>
              <a:buNone/>
            </a:pPr>
            <a:endParaRPr sz="800">
              <a:solidFill>
                <a:schemeClr val="dk1"/>
              </a:solidFill>
              <a:latin typeface="Arial"/>
              <a:ea typeface="Arial"/>
              <a:cs typeface="Arial"/>
              <a:sym typeface="Arial"/>
            </a:endParaRPr>
          </a:p>
          <a:p>
            <a:pPr marL="228600" marR="0" lvl="0" indent="-228600" algn="l" rtl="0">
              <a:spcBef>
                <a:spcPts val="0"/>
              </a:spcBef>
              <a:spcAft>
                <a:spcPts val="0"/>
              </a:spcAft>
              <a:buNone/>
            </a:pPr>
            <a:r>
              <a:rPr lang="en-US" sz="240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www.reproductiveaccess.org/key-areas/contraception</a:t>
            </a:r>
            <a:r>
              <a:rPr lang="en-US" sz="2400">
                <a:solidFill>
                  <a:schemeClr val="dk1"/>
                </a:solidFill>
                <a:latin typeface="Arial"/>
                <a:ea typeface="Arial"/>
                <a:cs typeface="Arial"/>
                <a:sym typeface="Arial"/>
              </a:rPr>
              <a:t> -Reproductive Health Access Project</a:t>
            </a:r>
            <a:endParaRPr/>
          </a:p>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28600" marR="0" lvl="0" indent="-76200" algn="l" rtl="0">
              <a:lnSpc>
                <a:spcPct val="90000"/>
              </a:lnSpc>
              <a:spcBef>
                <a:spcPts val="600"/>
              </a:spcBef>
              <a:spcAft>
                <a:spcPts val="0"/>
              </a:spcAft>
              <a:buClr>
                <a:srgbClr val="5C5CAE"/>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0"/>
          <p:cNvSpPr txBox="1">
            <a:spLocks noGrp="1"/>
          </p:cNvSpPr>
          <p:nvPr>
            <p:ph type="ctrTitle"/>
          </p:nvPr>
        </p:nvSpPr>
        <p:spPr>
          <a:xfrm>
            <a:off x="1524000" y="268685"/>
            <a:ext cx="9144000" cy="12999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D3EF"/>
              </a:buClr>
              <a:buSzPts val="4000"/>
              <a:buFont typeface="Calibri"/>
              <a:buNone/>
            </a:pPr>
            <a:r>
              <a:rPr lang="en-US" sz="4000">
                <a:latin typeface="Calibri"/>
                <a:ea typeface="Calibri"/>
                <a:cs typeface="Calibri"/>
                <a:sym typeface="Calibri"/>
              </a:rPr>
              <a:t>Adolescent Reproductive and Sexual Health Education Project (ARSHEP)</a:t>
            </a:r>
            <a:endParaRPr/>
          </a:p>
        </p:txBody>
      </p:sp>
      <p:sp>
        <p:nvSpPr>
          <p:cNvPr id="567" name="Google Shape;567;p50"/>
          <p:cNvSpPr txBox="1">
            <a:spLocks noGrp="1"/>
          </p:cNvSpPr>
          <p:nvPr>
            <p:ph type="subTitle" idx="1"/>
          </p:nvPr>
        </p:nvSpPr>
        <p:spPr>
          <a:xfrm>
            <a:off x="1143000" y="1568680"/>
            <a:ext cx="10066866" cy="2161674"/>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000"/>
              <a:buNone/>
            </a:pPr>
            <a:r>
              <a:rPr lang="en-US" sz="4000">
                <a:latin typeface="Calibri"/>
                <a:ea typeface="Calibri"/>
                <a:cs typeface="Calibri"/>
                <a:sym typeface="Calibri"/>
              </a:rPr>
              <a:t>Essentials of Contraception and Adolescents</a:t>
            </a:r>
            <a:endParaRPr/>
          </a:p>
        </p:txBody>
      </p:sp>
      <p:sp>
        <p:nvSpPr>
          <p:cNvPr id="568" name="Google Shape;568;p50"/>
          <p:cNvSpPr txBox="1"/>
          <p:nvPr/>
        </p:nvSpPr>
        <p:spPr>
          <a:xfrm>
            <a:off x="5486400" y="2649517"/>
            <a:ext cx="556260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Open your cell phone camera</a:t>
            </a:r>
            <a:endParaRPr sz="2100">
              <a:solidFill>
                <a:schemeClr val="dk1"/>
              </a:solidFill>
              <a:latin typeface="Roboto Slab"/>
              <a:ea typeface="Roboto Slab"/>
              <a:cs typeface="Roboto Slab"/>
              <a:sym typeface="Roboto Slab"/>
            </a:endParaRPr>
          </a:p>
          <a:p>
            <a:pPr marL="0" lvl="0" indent="0" algn="l" rtl="0">
              <a:lnSpc>
                <a:spcPct val="115000"/>
              </a:lnSpc>
              <a:spcBef>
                <a:spcPts val="90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Aim the camera at the QR code</a:t>
            </a:r>
            <a:endParaRPr sz="2100">
              <a:solidFill>
                <a:schemeClr val="dk1"/>
              </a:solidFill>
              <a:latin typeface="Roboto Slab"/>
              <a:ea typeface="Roboto Slab"/>
              <a:cs typeface="Roboto Slab"/>
              <a:sym typeface="Roboto Slab"/>
            </a:endParaRPr>
          </a:p>
          <a:p>
            <a:pPr marL="0" lvl="0" indent="0" algn="l" rtl="0">
              <a:lnSpc>
                <a:spcPct val="115000"/>
              </a:lnSpc>
              <a:spcBef>
                <a:spcPts val="90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The survey link will pop up – please click</a:t>
            </a:r>
            <a:endParaRPr sz="2100">
              <a:solidFill>
                <a:schemeClr val="dk1"/>
              </a:solidFill>
              <a:latin typeface="Roboto Slab"/>
              <a:ea typeface="Roboto Slab"/>
              <a:cs typeface="Roboto Slab"/>
              <a:sym typeface="Roboto Slab"/>
            </a:endParaRPr>
          </a:p>
          <a:p>
            <a:pPr marL="0" lvl="0" indent="0" algn="l" rtl="0">
              <a:lnSpc>
                <a:spcPct val="115000"/>
              </a:lnSpc>
              <a:spcBef>
                <a:spcPts val="900"/>
              </a:spcBef>
              <a:spcAft>
                <a:spcPts val="0"/>
              </a:spcAft>
              <a:buClr>
                <a:schemeClr val="dk1"/>
              </a:buClr>
              <a:buSzPts val="1100"/>
              <a:buFont typeface="Arial"/>
              <a:buNone/>
            </a:pPr>
            <a:r>
              <a:rPr lang="en-US" sz="2100">
                <a:solidFill>
                  <a:schemeClr val="dk1"/>
                </a:solidFill>
                <a:latin typeface="Calibri"/>
                <a:ea typeface="Calibri"/>
                <a:cs typeface="Calibri"/>
                <a:sym typeface="Calibri"/>
              </a:rPr>
              <a:t>•</a:t>
            </a:r>
            <a:r>
              <a:rPr lang="en-US" sz="2100">
                <a:solidFill>
                  <a:schemeClr val="dk1"/>
                </a:solidFill>
                <a:latin typeface="Roboto Slab"/>
                <a:ea typeface="Roboto Slab"/>
                <a:cs typeface="Roboto Slab"/>
                <a:sym typeface="Roboto Slab"/>
              </a:rPr>
              <a:t>Fill out the survey ☺</a:t>
            </a:r>
            <a:endParaRPr sz="2100">
              <a:solidFill>
                <a:schemeClr val="dk1"/>
              </a:solidFill>
              <a:latin typeface="Roboto Slab"/>
              <a:ea typeface="Roboto Slab"/>
              <a:cs typeface="Roboto Slab"/>
              <a:sym typeface="Roboto Slab"/>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title"/>
          </p:nvPr>
        </p:nvSpPr>
        <p:spPr>
          <a:xfrm>
            <a:off x="469392" y="272732"/>
            <a:ext cx="2767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D3EF"/>
              </a:buClr>
              <a:buSzPts val="4200"/>
              <a:buFont typeface="Arial"/>
              <a:buNone/>
            </a:pPr>
            <a:r>
              <a:rPr lang="en-US">
                <a:latin typeface="Arial"/>
                <a:ea typeface="Arial"/>
                <a:cs typeface="Arial"/>
                <a:sym typeface="Arial"/>
              </a:rPr>
              <a:t>Objectives</a:t>
            </a:r>
            <a:endParaRPr/>
          </a:p>
        </p:txBody>
      </p:sp>
      <p:sp>
        <p:nvSpPr>
          <p:cNvPr id="210" name="Google Shape;210;p4"/>
          <p:cNvSpPr txBox="1">
            <a:spLocks noGrp="1"/>
          </p:cNvSpPr>
          <p:nvPr>
            <p:ph type="body" idx="1"/>
          </p:nvPr>
        </p:nvSpPr>
        <p:spPr>
          <a:xfrm>
            <a:off x="3617976" y="685006"/>
            <a:ext cx="7958328" cy="54879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Review pregnancy trends, rates of sexual activity and contraceptive use among adolescents and young adults</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Describe available contraceptive methods and advantages/disadvantages of each</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Discuss tips for initiation and use</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Dispel common myths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
          <p:cNvSpPr txBox="1">
            <a:spLocks noGrp="1"/>
          </p:cNvSpPr>
          <p:nvPr>
            <p:ph type="title"/>
          </p:nvPr>
        </p:nvSpPr>
        <p:spPr>
          <a:xfrm>
            <a:off x="656908" y="1591056"/>
            <a:ext cx="4152836" cy="29050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D3EF"/>
              </a:buClr>
              <a:buSzPts val="4200"/>
              <a:buFont typeface="Arial"/>
              <a:buNone/>
            </a:pPr>
            <a:r>
              <a:rPr lang="en-US" sz="4200">
                <a:latin typeface="Arial"/>
                <a:ea typeface="Arial"/>
                <a:cs typeface="Arial"/>
                <a:sym typeface="Arial"/>
              </a:rPr>
              <a:t>Teen pregnancy, birth, and abortion rates are declining</a:t>
            </a:r>
            <a:endParaRPr/>
          </a:p>
        </p:txBody>
      </p:sp>
      <p:pic>
        <p:nvPicPr>
          <p:cNvPr id="217" name="Google Shape;217;p5" descr="Chart, line chart&#10;&#10;Description automatically generated"/>
          <p:cNvPicPr preferRelativeResize="0"/>
          <p:nvPr/>
        </p:nvPicPr>
        <p:blipFill rotWithShape="1">
          <a:blip r:embed="rId3">
            <a:alphaModFix/>
          </a:blip>
          <a:srcRect/>
          <a:stretch/>
        </p:blipFill>
        <p:spPr>
          <a:xfrm>
            <a:off x="4809744" y="639953"/>
            <a:ext cx="6458642" cy="5279941"/>
          </a:xfrm>
          <a:prstGeom prst="rect">
            <a:avLst/>
          </a:prstGeom>
          <a:noFill/>
          <a:ln>
            <a:noFill/>
          </a:ln>
        </p:spPr>
      </p:pic>
      <p:sp>
        <p:nvSpPr>
          <p:cNvPr id="2" name="TextBox 1">
            <a:extLst>
              <a:ext uri="{FF2B5EF4-FFF2-40B4-BE49-F238E27FC236}">
                <a16:creationId xmlns:a16="http://schemas.microsoft.com/office/drawing/2014/main" id="{83B99638-57A0-6045-A3D7-224E43A01B77}"/>
              </a:ext>
            </a:extLst>
          </p:cNvPr>
          <p:cNvSpPr txBox="1"/>
          <p:nvPr/>
        </p:nvSpPr>
        <p:spPr>
          <a:xfrm>
            <a:off x="2809875" y="6206744"/>
            <a:ext cx="6572250" cy="338554"/>
          </a:xfrm>
          <a:prstGeom prst="rect">
            <a:avLst/>
          </a:prstGeom>
          <a:noFill/>
        </p:spPr>
        <p:txBody>
          <a:bodyPr wrap="square" rtlCol="0">
            <a:spAutoFit/>
          </a:bodyPr>
          <a:lstStyle/>
          <a:p>
            <a:r>
              <a:rPr lang="en-US" sz="1600" dirty="0"/>
              <a:t>Source: </a:t>
            </a:r>
            <a:r>
              <a:rPr lang="en-US" sz="1600" dirty="0" err="1"/>
              <a:t>Kost</a:t>
            </a:r>
            <a:r>
              <a:rPr lang="en-US" sz="1600" dirty="0"/>
              <a:t>, </a:t>
            </a:r>
            <a:r>
              <a:rPr lang="en-US" sz="1600" dirty="0" err="1"/>
              <a:t>et.al</a:t>
            </a:r>
            <a:r>
              <a:rPr lang="en-US" sz="1600" dirty="0"/>
              <a:t>. Guttmacher Institute. 2014.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title"/>
          </p:nvPr>
        </p:nvSpPr>
        <p:spPr>
          <a:xfrm>
            <a:off x="656908" y="1167659"/>
            <a:ext cx="3915092" cy="42245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D3EF"/>
              </a:buClr>
              <a:buSzPts val="4200"/>
              <a:buFont typeface="Calibri"/>
              <a:buNone/>
            </a:pPr>
            <a:r>
              <a:rPr lang="en-US" sz="4200">
                <a:latin typeface="Calibri"/>
                <a:ea typeface="Calibri"/>
                <a:cs typeface="Calibri"/>
                <a:sym typeface="Calibri"/>
              </a:rPr>
              <a:t>Declines in adolescent pregnancy are primarily due to increased contraceptive use</a:t>
            </a:r>
            <a:endParaRPr/>
          </a:p>
        </p:txBody>
      </p:sp>
      <p:pic>
        <p:nvPicPr>
          <p:cNvPr id="224" name="Google Shape;224;p6"/>
          <p:cNvPicPr preferRelativeResize="0"/>
          <p:nvPr/>
        </p:nvPicPr>
        <p:blipFill rotWithShape="1">
          <a:blip r:embed="rId3">
            <a:alphaModFix/>
          </a:blip>
          <a:srcRect/>
          <a:stretch/>
        </p:blipFill>
        <p:spPr>
          <a:xfrm>
            <a:off x="5288278" y="1089355"/>
            <a:ext cx="5849113" cy="4679289"/>
          </a:xfrm>
          <a:prstGeom prst="rect">
            <a:avLst/>
          </a:prstGeom>
          <a:noFill/>
          <a:ln>
            <a:noFill/>
          </a:ln>
        </p:spPr>
      </p:pic>
      <p:sp>
        <p:nvSpPr>
          <p:cNvPr id="4" name="TextBox 3">
            <a:extLst>
              <a:ext uri="{FF2B5EF4-FFF2-40B4-BE49-F238E27FC236}">
                <a16:creationId xmlns:a16="http://schemas.microsoft.com/office/drawing/2014/main" id="{8E5C8F07-D9B4-7046-9723-C3D56A6C6CDF}"/>
              </a:ext>
            </a:extLst>
          </p:cNvPr>
          <p:cNvSpPr txBox="1"/>
          <p:nvPr/>
        </p:nvSpPr>
        <p:spPr>
          <a:xfrm>
            <a:off x="2809875" y="6206744"/>
            <a:ext cx="6572250" cy="338554"/>
          </a:xfrm>
          <a:prstGeom prst="rect">
            <a:avLst/>
          </a:prstGeom>
          <a:noFill/>
        </p:spPr>
        <p:txBody>
          <a:bodyPr wrap="square" rtlCol="0">
            <a:spAutoFit/>
          </a:bodyPr>
          <a:lstStyle/>
          <a:p>
            <a:r>
              <a:rPr lang="en-US" sz="1600" dirty="0"/>
              <a:t>Source: Lindberg, </a:t>
            </a:r>
            <a:r>
              <a:rPr lang="en-US" sz="1600" dirty="0" err="1"/>
              <a:t>et.al</a:t>
            </a:r>
            <a:r>
              <a:rPr lang="en-US" sz="1600" dirty="0"/>
              <a:t>. Journal of Adolescent Health,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
          <p:cNvSpPr txBox="1">
            <a:spLocks noGrp="1"/>
          </p:cNvSpPr>
          <p:nvPr>
            <p:ph type="title"/>
          </p:nvPr>
        </p:nvSpPr>
        <p:spPr>
          <a:xfrm>
            <a:off x="629970" y="661890"/>
            <a:ext cx="4351871" cy="94183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D3EF"/>
              </a:buClr>
              <a:buSzPts val="4200"/>
              <a:buFont typeface="Calibri"/>
              <a:buNone/>
            </a:pPr>
            <a:r>
              <a:rPr lang="en-US" sz="4200">
                <a:latin typeface="Calibri"/>
                <a:ea typeface="Calibri"/>
                <a:cs typeface="Calibri"/>
                <a:sym typeface="Calibri"/>
              </a:rPr>
              <a:t>Contraceptive Use:</a:t>
            </a:r>
            <a:endParaRPr/>
          </a:p>
        </p:txBody>
      </p:sp>
      <p:sp>
        <p:nvSpPr>
          <p:cNvPr id="231" name="Google Shape;231;p7"/>
          <p:cNvSpPr txBox="1">
            <a:spLocks noGrp="1"/>
          </p:cNvSpPr>
          <p:nvPr>
            <p:ph type="body" idx="2"/>
          </p:nvPr>
        </p:nvSpPr>
        <p:spPr>
          <a:xfrm>
            <a:off x="839788" y="2422969"/>
            <a:ext cx="3932237" cy="20025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latin typeface="Calibri"/>
                <a:ea typeface="Calibri"/>
                <a:cs typeface="Calibri"/>
                <a:sym typeface="Calibri"/>
              </a:rPr>
              <a:t>What contraceptives do you think are most used by adolescents?</a:t>
            </a:r>
            <a:endParaRPr/>
          </a:p>
        </p:txBody>
      </p:sp>
      <p:pic>
        <p:nvPicPr>
          <p:cNvPr id="232" name="Google Shape;232;p7" descr="A close up of a computer&#10;&#10;Description automatically generated"/>
          <p:cNvPicPr preferRelativeResize="0"/>
          <p:nvPr/>
        </p:nvPicPr>
        <p:blipFill rotWithShape="1">
          <a:blip r:embed="rId3">
            <a:alphaModFix/>
          </a:blip>
          <a:srcRect b="11143"/>
          <a:stretch/>
        </p:blipFill>
        <p:spPr>
          <a:xfrm>
            <a:off x="4959590" y="1711498"/>
            <a:ext cx="6815513" cy="342547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RSHEP 2">
      <a:dk1>
        <a:srgbClr val="000000"/>
      </a:dk1>
      <a:lt1>
        <a:srgbClr val="FFFFFF"/>
      </a:lt1>
      <a:dk2>
        <a:srgbClr val="44546A"/>
      </a:dk2>
      <a:lt2>
        <a:srgbClr val="E7E6E6"/>
      </a:lt2>
      <a:accent1>
        <a:srgbClr val="6C3A99"/>
      </a:accent1>
      <a:accent2>
        <a:srgbClr val="F9CA35"/>
      </a:accent2>
      <a:accent3>
        <a:srgbClr val="3098FB"/>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10731</Words>
  <Application>Microsoft Macintosh PowerPoint</Application>
  <PresentationFormat>Widescreen</PresentationFormat>
  <Paragraphs>847</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Courier New</vt:lpstr>
      <vt:lpstr>EB Garamond</vt:lpstr>
      <vt:lpstr>Noto Sans Symbols</vt:lpstr>
      <vt:lpstr>Roboto</vt:lpstr>
      <vt:lpstr>Roboto Slab</vt:lpstr>
      <vt:lpstr>Times New Roman</vt:lpstr>
      <vt:lpstr>Office Theme</vt:lpstr>
      <vt:lpstr>Adolescent Reproductive and Sexual Health Education Project (ARSHEP)</vt:lpstr>
      <vt:lpstr>PowerPoint Presentation</vt:lpstr>
      <vt:lpstr>PowerPoint Presentation</vt:lpstr>
      <vt:lpstr>Adolescent Reproductive and Sexual Health Education Project (ARSHEP)</vt:lpstr>
      <vt:lpstr>Acknowledgment</vt:lpstr>
      <vt:lpstr>Objectives</vt:lpstr>
      <vt:lpstr>Teen pregnancy, birth, and abortion rates are declining</vt:lpstr>
      <vt:lpstr>Declines in adolescent pregnancy are primarily due to increased contraceptive use</vt:lpstr>
      <vt:lpstr>Contraceptive Use:</vt:lpstr>
      <vt:lpstr>Contraceptive Use:</vt:lpstr>
      <vt:lpstr>Contraceptive Use:</vt:lpstr>
      <vt:lpstr>Case example: Angela</vt:lpstr>
      <vt:lpstr>Medical History:</vt:lpstr>
      <vt:lpstr>Sexual Health History:</vt:lpstr>
      <vt:lpstr>Contraceptive knowledge, experience and preference:</vt:lpstr>
      <vt:lpstr>Case example: Angela</vt:lpstr>
      <vt:lpstr>Case example: Angela</vt:lpstr>
      <vt:lpstr>Affirmation and Education</vt:lpstr>
      <vt:lpstr>Does she need emergency contraception?</vt:lpstr>
      <vt:lpstr>Emergency Contraception Available in the US:</vt:lpstr>
      <vt:lpstr>Case example: Angela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Adolescent Reproductive and Sexual Health Education Project (ARSHEP)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Reproductive and Sexual Health Education Project (ARSHEP)</dc:title>
  <dc:creator>Tonya Katcher</dc:creator>
  <cp:lastModifiedBy>Tonya Katcher</cp:lastModifiedBy>
  <cp:revision>10</cp:revision>
  <cp:lastPrinted>2021-04-27T00:39:10Z</cp:lastPrinted>
  <dcterms:created xsi:type="dcterms:W3CDTF">2020-12-07T01:01:03Z</dcterms:created>
  <dcterms:modified xsi:type="dcterms:W3CDTF">2021-04-27T00:39:12Z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2021-02-01T22:28:21Z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182dce2f-1921-4300-ae49-6a0d69782c25</vt:lpwstr>
  </property>
  <property fmtid="{D5CDD505-2E9C-101B-9397-08002B2CF9AE}" pid="8" name="MSIP_Label_7b94a7b8-f06c-4dfe-bdcc-9b548fd58c31_ContentBits">
    <vt:lpwstr>0</vt:lpwstr>
  </property>
</Properties>
</file>