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354"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0" r:id="rId57"/>
    <p:sldId id="312" r:id="rId58"/>
    <p:sldId id="313" r:id="rId59"/>
    <p:sldId id="314" r:id="rId60"/>
    <p:sldId id="315" r:id="rId61"/>
    <p:sldId id="316" r:id="rId62"/>
    <p:sldId id="317" r:id="rId63"/>
    <p:sldId id="318" r:id="rId6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jqsFuyvXYqz03I8pt13MoXilFI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Sandra (CDC/DDID/NCHHSTP/DASH)" initials="L(" lastIdx="16" clrIdx="0">
    <p:extLst>
      <p:ext uri="{19B8F6BF-5375-455C-9EA6-DF929625EA0E}">
        <p15:presenceInfo xmlns:p15="http://schemas.microsoft.com/office/powerpoint/2012/main" userId="S::kbq7@cdc.gov::c8d5bb26-29eb-453c-9c37-4d4600be1f56" providerId="AD"/>
      </p:ext>
    </p:extLst>
  </p:cmAuthor>
  <p:cmAuthor id="2" name="Carman-McClanahan, Michelle (CDC/DDID/NCHHSTP/DASH)" initials="C(" lastIdx="2" clrIdx="1">
    <p:extLst>
      <p:ext uri="{19B8F6BF-5375-455C-9EA6-DF929625EA0E}">
        <p15:presenceInfo xmlns:p15="http://schemas.microsoft.com/office/powerpoint/2012/main" userId="S::psi8@cdc.gov::d1cabb37-2ac1-4de4-b8d9-51a88889aeec" providerId="AD"/>
      </p:ext>
    </p:extLst>
  </p:cmAuthor>
  <p:cmAuthor id="3" name="Cavalier, Yolanda (CDC/DDID/NCHHSTP/DASH)" initials="C(" lastIdx="3" clrIdx="2">
    <p:extLst>
      <p:ext uri="{19B8F6BF-5375-455C-9EA6-DF929625EA0E}">
        <p15:presenceInfo xmlns:p15="http://schemas.microsoft.com/office/powerpoint/2012/main" userId="S::yac7@cdc.gov::365bff47-db36-4d40-8ba4-afde08bd970b" providerId="AD"/>
      </p:ext>
    </p:extLst>
  </p:cmAuthor>
  <p:cmAuthor id="4" name="Goss, Sally J. (CDC/DDID/NCHHSTP/DASH)" initials="G(" lastIdx="11" clrIdx="3">
    <p:extLst>
      <p:ext uri="{19B8F6BF-5375-455C-9EA6-DF929625EA0E}">
        <p15:presenceInfo xmlns:p15="http://schemas.microsoft.com/office/powerpoint/2012/main" userId="S::sug8@cdc.gov::febe015e-39ff-4b30-a304-a09f9b7ff6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2641C7-E943-4420-85FB-5DAEF0A10EFE}">
  <a:tblStyle styleId="{282641C7-E943-4420-85FB-5DAEF0A10EF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F"/>
          </a:solidFill>
        </a:fill>
      </a:tcStyle>
    </a:wholeTbl>
    <a:band1H>
      <a:tcTxStyle/>
      <a:tcStyle>
        <a:tcBdr/>
        <a:fill>
          <a:solidFill>
            <a:srgbClr val="D3CDDD"/>
          </a:solidFill>
        </a:fill>
      </a:tcStyle>
    </a:band1H>
    <a:band2H>
      <a:tcTxStyle/>
      <a:tcStyle>
        <a:tcBdr/>
      </a:tcStyle>
    </a:band2H>
    <a:band1V>
      <a:tcTxStyle/>
      <a:tcStyle>
        <a:tcBdr/>
        <a:fill>
          <a:solidFill>
            <a:srgbClr val="D3CDD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E3779FD-1842-43C4-BDEB-6D42789C53F7}" styleName="Table_1">
    <a:wholeTbl>
      <a:tcTxStyle b="off" i="off">
        <a:font>
          <a:latin typeface="Calibri"/>
          <a:ea typeface="Calibri"/>
          <a:cs typeface="Calibri"/>
        </a:font>
        <a:schemeClr val="lt1"/>
      </a:tcTxStyle>
      <a:tcStyle>
        <a:tcBdr>
          <a:left>
            <a:ln w="9525" cap="flat" cmpd="sng">
              <a:solidFill>
                <a:srgbClr val="C6BDD3"/>
              </a:solidFill>
              <a:prstDash val="solid"/>
              <a:round/>
              <a:headEnd type="none" w="sm" len="sm"/>
              <a:tailEnd type="none" w="sm" len="sm"/>
            </a:ln>
          </a:left>
          <a:right>
            <a:ln w="9525" cap="flat" cmpd="sng">
              <a:solidFill>
                <a:srgbClr val="C6BDD3"/>
              </a:solidFill>
              <a:prstDash val="solid"/>
              <a:round/>
              <a:headEnd type="none" w="sm" len="sm"/>
              <a:tailEnd type="none" w="sm" len="sm"/>
            </a:ln>
          </a:right>
          <a:top>
            <a:ln w="9525" cap="flat" cmpd="sng">
              <a:solidFill>
                <a:srgbClr val="C6BDD3"/>
              </a:solidFill>
              <a:prstDash val="solid"/>
              <a:round/>
              <a:headEnd type="none" w="sm" len="sm"/>
              <a:tailEnd type="none" w="sm" len="sm"/>
            </a:ln>
          </a:top>
          <a:bottom>
            <a:ln w="9525" cap="flat" cmpd="sng">
              <a:solidFill>
                <a:srgbClr val="C6BDD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p:restoredTop sz="75578"/>
  </p:normalViewPr>
  <p:slideViewPr>
    <p:cSldViewPr snapToGrid="0">
      <p:cViewPr varScale="1">
        <p:scale>
          <a:sx n="83" d="100"/>
          <a:sy n="83" d="100"/>
        </p:scale>
        <p:origin x="16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8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80" Type="http://customschemas.google.com/relationships/presentationmetadata" Target="meta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https://advocatesforyouth.org/resources/health-information/bp-youth-friendly-services/</a:t>
            </a:r>
            <a:endParaRPr/>
          </a:p>
        </p:txBody>
      </p:sp>
      <p:sp>
        <p:nvSpPr>
          <p:cNvPr id="147" name="Google Shape;1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Communication and flexibility are a vital part of adolescent care. Examination requirements and guidelines can be flexible, and providers should undertake the most appropriate steps to maximize the adolescent's health.</a:t>
            </a:r>
            <a:endParaRPr/>
          </a:p>
          <a:p>
            <a:pPr marL="0" lvl="0" indent="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Calibri"/>
              <a:buChar char="•"/>
            </a:pPr>
            <a:r>
              <a:rPr lang="en-US"/>
              <a:t> Is the clinic accessible? Financially affordable?</a:t>
            </a:r>
            <a:endParaRPr/>
          </a:p>
          <a:p>
            <a:pPr marL="0" lvl="0" indent="-76200" algn="l" rtl="0">
              <a:spcBef>
                <a:spcPts val="0"/>
              </a:spcBef>
              <a:spcAft>
                <a:spcPts val="0"/>
              </a:spcAft>
              <a:buClr>
                <a:schemeClr val="dk1"/>
              </a:buClr>
              <a:buSzPts val="1200"/>
              <a:buFont typeface="Calibri"/>
              <a:buChar char="•"/>
            </a:pPr>
            <a:r>
              <a:rPr lang="en-US"/>
              <a:t> Are there adolescent focused materials on display such as magazines, posters, etc.?</a:t>
            </a:r>
            <a:endParaRPr/>
          </a:p>
          <a:p>
            <a:pPr marL="0" lvl="0" indent="-76200" algn="l" rtl="0">
              <a:spcBef>
                <a:spcPts val="0"/>
              </a:spcBef>
              <a:spcAft>
                <a:spcPts val="0"/>
              </a:spcAft>
              <a:buClr>
                <a:schemeClr val="dk1"/>
              </a:buClr>
              <a:buSzPts val="1200"/>
              <a:buFont typeface="Calibri"/>
              <a:buChar char="•"/>
            </a:pPr>
            <a:r>
              <a:rPr lang="en-US"/>
              <a:t> Does the clinic offer flexible scheduling?</a:t>
            </a:r>
            <a:endParaRPr/>
          </a:p>
          <a:p>
            <a:pPr marL="0" lvl="0" indent="-76200" algn="l" rtl="0">
              <a:spcBef>
                <a:spcPts val="0"/>
              </a:spcBef>
              <a:spcAft>
                <a:spcPts val="0"/>
              </a:spcAft>
              <a:buClr>
                <a:schemeClr val="dk1"/>
              </a:buClr>
              <a:buSzPts val="1200"/>
              <a:buFont typeface="Calibri"/>
              <a:buChar char="•"/>
            </a:pPr>
            <a:r>
              <a:rPr lang="en-US"/>
              <a:t> Has the staff been trained to be sensitive to adolescents’ needs?</a:t>
            </a:r>
            <a:endParaRPr/>
          </a:p>
          <a:p>
            <a:pPr marL="0" lvl="0" indent="-76200" algn="l" rtl="0">
              <a:spcBef>
                <a:spcPts val="0"/>
              </a:spcBef>
              <a:spcAft>
                <a:spcPts val="0"/>
              </a:spcAft>
              <a:buClr>
                <a:schemeClr val="dk1"/>
              </a:buClr>
              <a:buSzPts val="1200"/>
              <a:buFont typeface="Calibri"/>
              <a:buChar char="•"/>
            </a:pPr>
            <a:r>
              <a:rPr lang="en-US"/>
              <a:t> Does the clinic offer comprehensive services?</a:t>
            </a:r>
            <a:endParaRPr/>
          </a:p>
          <a:p>
            <a:pPr marL="0" lvl="0" indent="-76200" algn="l" rtl="0">
              <a:spcBef>
                <a:spcPts val="0"/>
              </a:spcBef>
              <a:spcAft>
                <a:spcPts val="0"/>
              </a:spcAft>
              <a:buClr>
                <a:schemeClr val="dk1"/>
              </a:buClr>
              <a:buSzPts val="1200"/>
              <a:buFont typeface="Calibri"/>
              <a:buChar char="•"/>
            </a:pPr>
            <a:r>
              <a:rPr lang="en-US"/>
              <a:t> Is a minor’s right to confidential health care respected, and has the staff been trained to ensure confidentiality?</a:t>
            </a:r>
            <a:endParaRPr/>
          </a:p>
          <a:p>
            <a:pPr marL="0" lvl="0" indent="-76200" algn="l" rtl="0">
              <a:spcBef>
                <a:spcPts val="0"/>
              </a:spcBef>
              <a:spcAft>
                <a:spcPts val="0"/>
              </a:spcAft>
              <a:buClr>
                <a:schemeClr val="dk1"/>
              </a:buClr>
              <a:buSzPts val="1200"/>
              <a:buFont typeface="Calibri"/>
              <a:buChar char="•"/>
            </a:pPr>
            <a:r>
              <a:rPr lang="en-US"/>
              <a:t> Does the clinic have a method of helping youth transition into the adult medical care system?</a:t>
            </a:r>
            <a:endParaRPr/>
          </a:p>
          <a:p>
            <a:pPr marL="0" lvl="0" indent="0" algn="l" rtl="0">
              <a:spcBef>
                <a:spcPts val="0"/>
              </a:spcBef>
              <a:spcAft>
                <a:spcPts val="0"/>
              </a:spcAft>
              <a:buClr>
                <a:schemeClr val="dk1"/>
              </a:buClr>
              <a:buSzPts val="1200"/>
              <a:buFont typeface="Calibri"/>
              <a:buNone/>
            </a:pPr>
            <a:endParaRPr/>
          </a:p>
          <a:p>
            <a:pPr marL="0" marR="0" lvl="0" indent="-76200" algn="l" rtl="0">
              <a:lnSpc>
                <a:spcPct val="100000"/>
              </a:lnSpc>
              <a:spcBef>
                <a:spcPts val="0"/>
              </a:spcBef>
              <a:spcAft>
                <a:spcPts val="0"/>
              </a:spcAft>
              <a:buClr>
                <a:schemeClr val="dk1"/>
              </a:buClr>
              <a:buSzPts val="1200"/>
              <a:buFont typeface="Calibri"/>
              <a:buChar char="•"/>
            </a:pPr>
            <a:r>
              <a:rPr lang="en-US"/>
              <a:t>Elements of adolescent-friendly health services derived from multiple sources, including the CDC, American Academy of Pediatrics, and the World Health Association</a:t>
            </a:r>
            <a:endParaRPr/>
          </a:p>
          <a:p>
            <a:pPr marL="0" lvl="0" indent="0" algn="l" rtl="0">
              <a:spcBef>
                <a:spcPts val="0"/>
              </a:spcBef>
              <a:spcAft>
                <a:spcPts val="0"/>
              </a:spcAft>
              <a:buClr>
                <a:schemeClr val="dk1"/>
              </a:buClr>
              <a:buSzPts val="1200"/>
              <a:buFont typeface="Calibri"/>
              <a:buNone/>
            </a:pPr>
            <a:endParaRPr/>
          </a:p>
        </p:txBody>
      </p:sp>
      <p:sp>
        <p:nvSpPr>
          <p:cNvPr id="155" name="Google Shape;1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Discussion:</a:t>
            </a:r>
            <a:endParaRPr/>
          </a:p>
          <a:p>
            <a:pPr marL="0" lvl="0" indent="0" algn="l" rtl="0">
              <a:spcBef>
                <a:spcPts val="0"/>
              </a:spcBef>
              <a:spcAft>
                <a:spcPts val="0"/>
              </a:spcAft>
              <a:buNone/>
            </a:pPr>
            <a:r>
              <a:rPr lang="en-US"/>
              <a:t>Options would include school-based health centers, her primary care provider’s office or other clinic, a local health department, or a clinic specializing in reproductive health like Planned Parenthood</a:t>
            </a:r>
            <a:endParaRPr/>
          </a:p>
          <a:p>
            <a:pPr marL="0" lvl="0" indent="0" algn="l" rtl="0">
              <a:spcBef>
                <a:spcPts val="0"/>
              </a:spcBef>
              <a:spcAft>
                <a:spcPts val="0"/>
              </a:spcAft>
              <a:buNone/>
            </a:pPr>
            <a:endParaRPr/>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=VMhHx-9zwD8&amp;feature=</a:t>
            </a:r>
            <a:r>
              <a:rPr lang="en-US" dirty="0" err="1"/>
              <a:t>emb_logo</a:t>
            </a:r>
            <a:endParaRPr dirty="0"/>
          </a:p>
          <a:p>
            <a:pPr marL="0" lvl="0" indent="0" algn="l" rtl="0">
              <a:spcBef>
                <a:spcPts val="0"/>
              </a:spcBef>
              <a:spcAft>
                <a:spcPts val="0"/>
              </a:spcAft>
              <a:buNone/>
            </a:pPr>
            <a:endParaRPr dirty="0"/>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775"/>
              <a:buChar char="•"/>
            </a:pPr>
            <a:r>
              <a:rPr lang="en-US" sz="2775" dirty="0">
                <a:latin typeface="Calibri"/>
                <a:ea typeface="Calibri"/>
                <a:cs typeface="Calibri"/>
                <a:sym typeface="Calibri"/>
              </a:rPr>
              <a:t>Lack of </a:t>
            </a:r>
            <a:r>
              <a:rPr lang="en-US" sz="2775" b="1" dirty="0">
                <a:latin typeface="Calibri"/>
                <a:ea typeface="Calibri"/>
                <a:cs typeface="Calibri"/>
                <a:sym typeface="Calibri"/>
              </a:rPr>
              <a:t>knowledge</a:t>
            </a:r>
            <a:r>
              <a:rPr lang="en-US" sz="2775" dirty="0">
                <a:latin typeface="Calibri"/>
                <a:ea typeface="Calibri"/>
                <a:cs typeface="Calibri"/>
                <a:sym typeface="Calibri"/>
              </a:rPr>
              <a:t> of clinic locations and rights to access care</a:t>
            </a:r>
            <a:endParaRPr lang="en-US" dirty="0"/>
          </a:p>
          <a:p>
            <a:pPr marL="228600" lvl="0" indent="-175768" algn="l" rtl="0">
              <a:lnSpc>
                <a:spcPct val="70000"/>
              </a:lnSpc>
              <a:spcBef>
                <a:spcPts val="1000"/>
              </a:spcBef>
              <a:spcAft>
                <a:spcPts val="0"/>
              </a:spcAft>
              <a:buClr>
                <a:schemeClr val="dk1"/>
              </a:buClr>
              <a:buSzPts val="832"/>
              <a:buNone/>
            </a:pPr>
            <a:endParaRPr lang="en-US"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Legal </a:t>
            </a:r>
            <a:r>
              <a:rPr lang="en-US" sz="2775" dirty="0">
                <a:latin typeface="Calibri"/>
                <a:ea typeface="Calibri"/>
                <a:cs typeface="Calibri"/>
                <a:sym typeface="Calibri"/>
              </a:rPr>
              <a:t>or </a:t>
            </a:r>
            <a:r>
              <a:rPr lang="en-US" sz="2775" b="1" dirty="0">
                <a:latin typeface="Calibri"/>
                <a:ea typeface="Calibri"/>
                <a:cs typeface="Calibri"/>
                <a:sym typeface="Calibri"/>
              </a:rPr>
              <a:t>cultural</a:t>
            </a:r>
            <a:r>
              <a:rPr lang="en-US" sz="2775" dirty="0">
                <a:latin typeface="Calibri"/>
                <a:ea typeface="Calibri"/>
                <a:cs typeface="Calibri"/>
                <a:sym typeface="Calibri"/>
              </a:rPr>
              <a:t> restrictions</a:t>
            </a:r>
            <a:endParaRPr lang="en-US" dirty="0"/>
          </a:p>
          <a:p>
            <a:pPr marL="228600" lvl="0" indent="-175768" algn="l" rtl="0">
              <a:lnSpc>
                <a:spcPct val="70000"/>
              </a:lnSpc>
              <a:spcBef>
                <a:spcPts val="1000"/>
              </a:spcBef>
              <a:spcAft>
                <a:spcPts val="0"/>
              </a:spcAft>
              <a:buClr>
                <a:schemeClr val="dk1"/>
              </a:buClr>
              <a:buSzPts val="832"/>
              <a:buNone/>
            </a:pPr>
            <a:endParaRPr lang="en-US"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Physical</a:t>
            </a:r>
            <a:r>
              <a:rPr lang="en-US" sz="2775" dirty="0">
                <a:latin typeface="Calibri"/>
                <a:ea typeface="Calibri"/>
                <a:cs typeface="Calibri"/>
                <a:sym typeface="Calibri"/>
              </a:rPr>
              <a:t> or </a:t>
            </a:r>
            <a:r>
              <a:rPr lang="en-US" sz="2775" b="1" dirty="0">
                <a:latin typeface="Calibri"/>
                <a:ea typeface="Calibri"/>
                <a:cs typeface="Calibri"/>
                <a:sym typeface="Calibri"/>
              </a:rPr>
              <a:t>logistical </a:t>
            </a:r>
            <a:r>
              <a:rPr lang="en-US" sz="2775" dirty="0">
                <a:latin typeface="Calibri"/>
                <a:ea typeface="Calibri"/>
                <a:cs typeface="Calibri"/>
                <a:sym typeface="Calibri"/>
              </a:rPr>
              <a:t>restrictions</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Inaccessible location</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Inconvenient hours</a:t>
            </a:r>
            <a:endParaRPr lang="en-US" dirty="0"/>
          </a:p>
          <a:p>
            <a:pPr marL="685800" lvl="1" indent="-175768" algn="l" rtl="0">
              <a:lnSpc>
                <a:spcPct val="70000"/>
              </a:lnSpc>
              <a:spcBef>
                <a:spcPts val="500"/>
              </a:spcBef>
              <a:spcAft>
                <a:spcPts val="0"/>
              </a:spcAft>
              <a:buClr>
                <a:schemeClr val="dk1"/>
              </a:buClr>
              <a:buSzPts val="832"/>
              <a:buNone/>
            </a:pPr>
            <a:endParaRPr lang="en-US"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dirty="0">
                <a:latin typeface="Calibri"/>
                <a:ea typeface="Calibri"/>
                <a:cs typeface="Calibri"/>
                <a:sym typeface="Calibri"/>
              </a:rPr>
              <a:t>Poor </a:t>
            </a:r>
            <a:r>
              <a:rPr lang="en-US" sz="2775" b="1" dirty="0">
                <a:latin typeface="Calibri"/>
                <a:ea typeface="Calibri"/>
                <a:cs typeface="Calibri"/>
                <a:sym typeface="Calibri"/>
              </a:rPr>
              <a:t>quality</a:t>
            </a:r>
            <a:r>
              <a:rPr lang="en-US" sz="2775" dirty="0">
                <a:latin typeface="Calibri"/>
                <a:ea typeface="Calibri"/>
                <a:cs typeface="Calibri"/>
                <a:sym typeface="Calibri"/>
              </a:rPr>
              <a:t> of clinical services</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Lack of provider knowledge and skills</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Limited services or supplies</a:t>
            </a:r>
            <a:endParaRPr lang="en-US" dirty="0"/>
          </a:p>
          <a:p>
            <a:pPr marL="685800" lvl="1" indent="-175768" algn="l" rtl="0">
              <a:lnSpc>
                <a:spcPct val="70000"/>
              </a:lnSpc>
              <a:spcBef>
                <a:spcPts val="500"/>
              </a:spcBef>
              <a:spcAft>
                <a:spcPts val="0"/>
              </a:spcAft>
              <a:buClr>
                <a:schemeClr val="dk1"/>
              </a:buClr>
              <a:buSzPts val="832"/>
              <a:buNone/>
            </a:pPr>
            <a:endParaRPr lang="en-US" sz="832" dirty="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775"/>
              <a:buChar char="•"/>
            </a:pPr>
            <a:r>
              <a:rPr lang="en-US" sz="2775" b="1" dirty="0">
                <a:latin typeface="Calibri"/>
                <a:ea typeface="Calibri"/>
                <a:cs typeface="Calibri"/>
                <a:sym typeface="Calibri"/>
              </a:rPr>
              <a:t>Unwelcoming</a:t>
            </a:r>
            <a:r>
              <a:rPr lang="en-US" sz="2775" dirty="0">
                <a:latin typeface="Calibri"/>
                <a:ea typeface="Calibri"/>
                <a:cs typeface="Calibri"/>
                <a:sym typeface="Calibri"/>
              </a:rPr>
              <a:t> services</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Perceived lack of confidentiality and restrictions (parental consent/notification)</a:t>
            </a:r>
            <a:endParaRPr lang="en-US" dirty="0"/>
          </a:p>
          <a:p>
            <a:pPr marL="685800" lvl="1" indent="-228600" algn="l" rtl="0">
              <a:lnSpc>
                <a:spcPct val="70000"/>
              </a:lnSpc>
              <a:spcBef>
                <a:spcPts val="500"/>
              </a:spcBef>
              <a:spcAft>
                <a:spcPts val="0"/>
              </a:spcAft>
              <a:buClr>
                <a:schemeClr val="dk1"/>
              </a:buClr>
              <a:buSzPts val="2220"/>
              <a:buChar char="•"/>
            </a:pPr>
            <a:r>
              <a:rPr lang="en-US" sz="2220" dirty="0">
                <a:latin typeface="Calibri"/>
                <a:ea typeface="Calibri"/>
                <a:cs typeface="Calibri"/>
                <a:sym typeface="Calibri"/>
              </a:rPr>
              <a:t>Insensitive attitudes of care providers</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Lack of health literacy – not knowing how to talk to health providers to express their health needs, or knowing when they need to access care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Source: Adolescent Friendly Health Services: An Agenda for Change. The World Health Organization, 2004. Available at: http://</a:t>
            </a:r>
            <a:r>
              <a:rPr lang="en-US" dirty="0" err="1"/>
              <a:t>www.who.int</a:t>
            </a:r>
            <a:r>
              <a:rPr lang="en-US" dirty="0"/>
              <a:t>/</a:t>
            </a:r>
            <a:r>
              <a:rPr lang="en-US" dirty="0" err="1"/>
              <a:t>reproductivehealth</a:t>
            </a:r>
            <a:r>
              <a:rPr lang="en-US" dirty="0"/>
              <a:t>/publications/</a:t>
            </a:r>
            <a:r>
              <a:rPr lang="en-US" dirty="0" err="1"/>
              <a:t>cah_docs</a:t>
            </a:r>
            <a:r>
              <a:rPr lang="en-US" dirty="0"/>
              <a:t>/cah_02_14.pdf</a:t>
            </a:r>
            <a:endParaRPr dirty="0"/>
          </a:p>
          <a:p>
            <a:pPr marL="0" lvl="0" indent="0" algn="l" rtl="0">
              <a:spcBef>
                <a:spcPts val="0"/>
              </a:spcBef>
              <a:spcAft>
                <a:spcPts val="0"/>
              </a:spcAft>
              <a:buNone/>
            </a:pPr>
            <a:endParaRPr dirty="0"/>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Question to audience: What other factors affect an adolescent’s experience of the changes that occur during adolescence?</a:t>
            </a:r>
            <a:endParaRPr/>
          </a:p>
          <a:p>
            <a:pPr marL="0" lvl="0" indent="0" algn="l" rtl="0">
              <a:spcBef>
                <a:spcPts val="0"/>
              </a:spcBef>
              <a:spcAft>
                <a:spcPts val="0"/>
              </a:spcAft>
              <a:buNone/>
            </a:pPr>
            <a:endParaRPr/>
          </a:p>
          <a:p>
            <a:pPr marL="0" lvl="0" indent="0" algn="l" rtl="0">
              <a:spcBef>
                <a:spcPts val="0"/>
              </a:spcBef>
              <a:spcAft>
                <a:spcPts val="0"/>
              </a:spcAft>
              <a:buNone/>
            </a:pPr>
            <a:r>
              <a:rPr lang="en-US"/>
              <a:t>A few possible answers:</a:t>
            </a:r>
            <a:endParaRPr/>
          </a:p>
          <a:p>
            <a:pPr marL="0" lvl="0" indent="0" algn="l" rtl="0">
              <a:spcBef>
                <a:spcPts val="0"/>
              </a:spcBef>
              <a:spcAft>
                <a:spcPts val="0"/>
              </a:spcAft>
              <a:buNone/>
            </a:pPr>
            <a:r>
              <a:rPr lang="en-US"/>
              <a:t>Community</a:t>
            </a:r>
            <a:endParaRPr/>
          </a:p>
          <a:p>
            <a:pPr marL="0" lvl="0" indent="0" algn="l" rtl="0">
              <a:spcBef>
                <a:spcPts val="0"/>
              </a:spcBef>
              <a:spcAft>
                <a:spcPts val="0"/>
              </a:spcAft>
              <a:buNone/>
            </a:pPr>
            <a:r>
              <a:rPr lang="en-US"/>
              <a:t>Urban/Rural environment</a:t>
            </a:r>
            <a:endParaRPr/>
          </a:p>
          <a:p>
            <a:pPr marL="0" lvl="0" indent="0" algn="l" rtl="0">
              <a:spcBef>
                <a:spcPts val="0"/>
              </a:spcBef>
              <a:spcAft>
                <a:spcPts val="0"/>
              </a:spcAft>
              <a:buNone/>
            </a:pPr>
            <a:r>
              <a:rPr lang="en-US"/>
              <a:t>Immigration status</a:t>
            </a:r>
            <a:endParaRPr/>
          </a:p>
          <a:p>
            <a:pPr marL="0" lvl="0" indent="0" algn="l" rtl="0">
              <a:spcBef>
                <a:spcPts val="0"/>
              </a:spcBef>
              <a:spcAft>
                <a:spcPts val="0"/>
              </a:spcAft>
              <a:buNone/>
            </a:pPr>
            <a:endParaRPr/>
          </a:p>
          <a:p>
            <a:pPr marL="0" lvl="0" indent="0" algn="l" rtl="0">
              <a:spcBef>
                <a:spcPts val="0"/>
              </a:spcBef>
              <a:spcAft>
                <a:spcPts val="0"/>
              </a:spcAft>
              <a:buNone/>
            </a:pPr>
            <a:r>
              <a:rPr lang="en-US"/>
              <a:t>Females and males go through the same stages , although male stages are generally 1–2 years later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Adolescence, defined as 11 through 21 years of age, is a critical period of development in a young person’s life, one filled with distinctive and pivotal biological, cognitive, emotional, and social changes.” – AAP Committee on Adolescence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Healthcare professionals can educate adolescents and their parents about the psychosocial and developmental aspects of adolescence. </a:t>
            </a:r>
            <a:endParaRPr/>
          </a:p>
          <a:p>
            <a:pPr marL="171450" lvl="0" indent="-171450" algn="l" rtl="0">
              <a:spcBef>
                <a:spcPts val="0"/>
              </a:spcBef>
              <a:spcAft>
                <a:spcPts val="0"/>
              </a:spcAft>
              <a:buClr>
                <a:schemeClr val="dk1"/>
              </a:buClr>
              <a:buSzPts val="1200"/>
              <a:buFont typeface="Arial"/>
              <a:buChar char="•"/>
            </a:pPr>
            <a:r>
              <a:rPr lang="en-US"/>
              <a:t>The goal of youth during this stage is to gain independence and establish a secure identity of who they are. Recommendation to parents and guardians to continue to provide parental or supervisory monitoring and model positive health behaviors and conflict resolution is critical for ensuring that teens remain safe while gradually becoming more independent.</a:t>
            </a:r>
            <a:endParaRPr/>
          </a:p>
          <a:p>
            <a:pPr marL="0" lvl="0" indent="0" algn="l" rtl="0">
              <a:spcBef>
                <a:spcPts val="0"/>
              </a:spcBef>
              <a:spcAft>
                <a:spcPts val="0"/>
              </a:spcAft>
              <a:buNone/>
            </a:pPr>
            <a:endParaRPr/>
          </a:p>
          <a:p>
            <a:pPr marL="0" lvl="0" indent="0" algn="l" rtl="0">
              <a:spcBef>
                <a:spcPts val="0"/>
              </a:spcBef>
              <a:spcAft>
                <a:spcPts val="0"/>
              </a:spcAft>
              <a:buNone/>
            </a:pPr>
            <a:r>
              <a:rPr lang="en-US"/>
              <a:t>Note: WHO defines adolescents as young people ages 10-19 years of age</a:t>
            </a:r>
            <a:endParaRPr/>
          </a:p>
          <a:p>
            <a:pPr marL="0" lvl="0" indent="0" algn="l" rtl="0">
              <a:spcBef>
                <a:spcPts val="0"/>
              </a:spcBef>
              <a:spcAft>
                <a:spcPts val="0"/>
              </a:spcAft>
              <a:buNone/>
            </a:pPr>
            <a:endParaRPr/>
          </a:p>
          <a:p>
            <a:pPr marL="0" lvl="0" indent="0" algn="l" rtl="0">
              <a:spcBef>
                <a:spcPts val="0"/>
              </a:spcBef>
              <a:spcAft>
                <a:spcPts val="0"/>
              </a:spcAft>
              <a:buNone/>
            </a:pPr>
            <a:r>
              <a:rPr lang="en-US"/>
              <a:t>The World Health Organization, the Office of Adolescent Health of the US Department of Health and Human Services, the Health and Medicine Division of the National Academies of Sciences, Engineering, and Medicine (formerly the Institute of Medicine), the Lancet,  with four international academic institutions, and the Society for Adolescent Health and Medicine have called for a closer examination of the </a:t>
            </a:r>
            <a:r>
              <a:rPr lang="en-US" b="1"/>
              <a:t>unique health needs of adolescents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 Elizabeth M. Alderman, Cora C. Breuner and COMMITTEE ON ADOLESCENCE. Unique Needs of the Adolescent. </a:t>
            </a:r>
            <a:r>
              <a:rPr lang="en-US" i="1"/>
              <a:t>Pediatrics </a:t>
            </a:r>
            <a:r>
              <a:rPr lang="en-US"/>
              <a:t>originally published online November 18, 2019. https://pediatrics.aappublications.org/content/pediatrics/early/2019/11/14/peds.2019-3150.full.pdf</a:t>
            </a:r>
            <a:endParaRPr/>
          </a:p>
          <a:p>
            <a:pPr marL="0" lvl="0" indent="0" algn="l" rtl="0">
              <a:spcBef>
                <a:spcPts val="0"/>
              </a:spcBef>
              <a:spcAft>
                <a:spcPts val="0"/>
              </a:spcAft>
              <a:buNone/>
            </a:pPr>
            <a:endParaRPr/>
          </a:p>
          <a:p>
            <a:pPr marL="0" lvl="0" indent="0" algn="l" rtl="0">
              <a:spcBef>
                <a:spcPts val="0"/>
              </a:spcBef>
              <a:spcAft>
                <a:spcPts val="0"/>
              </a:spcAft>
              <a:buNone/>
            </a:pPr>
            <a:r>
              <a:rPr lang="en-US"/>
              <a:t>Growth and Development, Ages 13 to 17 – What Parents Need to Know. Advocates for Youth. 2002. https://www.advocatesforyouth.org/wp-content/uploads/storage//advfy/documents/13_17.pdf</a:t>
            </a:r>
            <a:endParaRPr/>
          </a:p>
          <a:p>
            <a:pPr marL="0" lvl="0" indent="0" algn="l" rtl="0">
              <a:spcBef>
                <a:spcPts val="0"/>
              </a:spcBef>
              <a:spcAft>
                <a:spcPts val="0"/>
              </a:spcAft>
              <a:buNone/>
            </a:pPr>
            <a:endParaRPr/>
          </a:p>
          <a:p>
            <a:pPr marL="0" lvl="0" indent="0" algn="l" rtl="0">
              <a:spcBef>
                <a:spcPts val="0"/>
              </a:spcBef>
              <a:spcAft>
                <a:spcPts val="0"/>
              </a:spcAft>
              <a:buNone/>
            </a:pPr>
            <a:r>
              <a:rPr lang="en-US"/>
              <a:t>Adolescent Friendly Health Services: An Agenda for Change. The World Health Organization, 2004. Available at: https://apps.who.int/iris/bitstream/handle/10665/67923/WHO_FCH_CAH_02.14.pdf?sequence=1&amp;isAllowed=y</a:t>
            </a:r>
            <a:endParaRPr/>
          </a:p>
          <a:p>
            <a:pPr marL="0" lvl="0" indent="0" algn="l" rtl="0">
              <a:spcBef>
                <a:spcPts val="0"/>
              </a:spcBef>
              <a:spcAft>
                <a:spcPts val="0"/>
              </a:spcAft>
              <a:buNone/>
            </a:pPr>
            <a:endParaRPr/>
          </a:p>
          <a:p>
            <a:pPr marL="0" lvl="0" indent="0" algn="l" rtl="0">
              <a:spcBef>
                <a:spcPts val="0"/>
              </a:spcBef>
              <a:spcAft>
                <a:spcPts val="0"/>
              </a:spcAft>
              <a:buNone/>
            </a:pPr>
            <a:r>
              <a:rPr lang="en-US"/>
              <a:t>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Char char="•"/>
            </a:pPr>
            <a:r>
              <a:rPr lang="en-US"/>
              <a:t>The early adolescent is usually considered 11–14 years old.</a:t>
            </a:r>
            <a:endParaRPr/>
          </a:p>
          <a:p>
            <a:pPr marL="0" lvl="0" indent="-76200" algn="l" rtl="0">
              <a:spcBef>
                <a:spcPts val="0"/>
              </a:spcBef>
              <a:spcAft>
                <a:spcPts val="0"/>
              </a:spcAft>
              <a:buClr>
                <a:schemeClr val="dk1"/>
              </a:buClr>
              <a:buSzPts val="1200"/>
              <a:buFont typeface="Calibri"/>
              <a:buChar char="•"/>
            </a:pPr>
            <a:r>
              <a:rPr lang="en-US"/>
              <a:t> It is important for physicians to understand the different phases of adolescence in order to connect with the adolescent patient in a meaningful way. </a:t>
            </a:r>
            <a:endParaRPr/>
          </a:p>
          <a:p>
            <a:pPr marL="0" lvl="0" indent="-76200" algn="l" rtl="0">
              <a:spcBef>
                <a:spcPts val="0"/>
              </a:spcBef>
              <a:spcAft>
                <a:spcPts val="0"/>
              </a:spcAft>
              <a:buClr>
                <a:schemeClr val="dk1"/>
              </a:buClr>
              <a:buSzPts val="1200"/>
              <a:buFont typeface="Calibri"/>
              <a:buChar char="•"/>
            </a:pPr>
            <a:r>
              <a:rPr lang="en-US"/>
              <a:t> For example, counseling a younger teenager about cigarette cessation must be accomplished in a concrete fashion (e.g., focus on bad breath, teeth staining, or the cost of cigarettes) and not with the distant threat of future cancer. As the adolescent ages and they are capable of more abstract thoughts, counseling methods will change.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Sources: </a:t>
            </a:r>
            <a:endParaRPr/>
          </a:p>
          <a:p>
            <a:pPr marL="0" lvl="0" indent="0" algn="l" rtl="0">
              <a:spcBef>
                <a:spcPts val="0"/>
              </a:spcBef>
              <a:spcAft>
                <a:spcPts val="0"/>
              </a:spcAft>
              <a:buNone/>
            </a:pPr>
            <a:r>
              <a:rPr lang="en-US"/>
              <a:t> 1) 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Clr>
                <a:schemeClr val="dk1"/>
              </a:buClr>
              <a:buSzPts val="1200"/>
              <a:buFont typeface="Calibri"/>
              <a:buNone/>
            </a:pPr>
            <a:r>
              <a:rPr lang="en-US"/>
              <a:t> 2) Adolescent Friendly Health Services: An Agenda for Change. The World Health Organization, 2004. Available at: http://www.who.int/reproductivehealth/publications/cah_docs/cah_02_14.pdf</a:t>
            </a:r>
            <a:endParaRPr/>
          </a:p>
          <a:p>
            <a:pPr marL="0" lvl="0" indent="0" algn="l" rtl="0">
              <a:spcBef>
                <a:spcPts val="0"/>
              </a:spcBef>
              <a:spcAft>
                <a:spcPts val="0"/>
              </a:spcAft>
              <a:buNone/>
            </a:pPr>
            <a:endParaRPr/>
          </a:p>
        </p:txBody>
      </p:sp>
      <p:sp>
        <p:nvSpPr>
          <p:cNvPr id="210" name="Google Shape;2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EB Garamond"/>
                <a:ea typeface="EB Garamond"/>
                <a:cs typeface="EB Garamond"/>
                <a:sym typeface="EB Garamond"/>
              </a:rPr>
              <a:t>Sexual development may include initiation of different sexual behaviors and testing ability to attract partners. Intense crushes and relationships are common at this stage</a:t>
            </a:r>
            <a:endParaRPr/>
          </a:p>
          <a:p>
            <a:pPr marL="0" lvl="0" indent="0" algn="l" rtl="0">
              <a:spcBef>
                <a:spcPts val="0"/>
              </a:spcBef>
              <a:spcAft>
                <a:spcPts val="0"/>
              </a:spcAft>
              <a:buNone/>
            </a:pPr>
            <a:endParaRPr>
              <a:latin typeface="EB Garamond"/>
              <a:ea typeface="EB Garamond"/>
              <a:cs typeface="EB Garamond"/>
              <a:sym typeface="EB Garamond"/>
            </a:endParaRPr>
          </a:p>
          <a:p>
            <a:pPr marL="0" marR="0" lvl="0" indent="0" algn="l" rtl="0">
              <a:lnSpc>
                <a:spcPct val="100000"/>
              </a:lnSpc>
              <a:spcBef>
                <a:spcPts val="360"/>
              </a:spcBef>
              <a:spcAft>
                <a:spcPts val="0"/>
              </a:spcAft>
              <a:buClr>
                <a:schemeClr val="dk1"/>
              </a:buClr>
              <a:buSzPts val="1200"/>
              <a:buFont typeface="EB Garamond"/>
              <a:buNone/>
            </a:pPr>
            <a:r>
              <a:rPr lang="en-US">
                <a:latin typeface="EB Garamond"/>
                <a:ea typeface="EB Garamond"/>
                <a:cs typeface="EB Garamond"/>
                <a:sym typeface="EB Garamond"/>
              </a:rPr>
              <a:t>Risk-taking behavior: “</a:t>
            </a:r>
            <a:r>
              <a:rPr lang="en-US"/>
              <a:t>Several studies have found that adolescents perceive more risk in certain areas than adults but that being aware of the risks fails to stop adolescents from participating in risk-taking behavior.”</a:t>
            </a:r>
            <a:endParaRPr/>
          </a:p>
          <a:p>
            <a:pPr marL="0" marR="0" lvl="0" indent="0" algn="l" rtl="0">
              <a:lnSpc>
                <a:spcPct val="100000"/>
              </a:lnSpc>
              <a:spcBef>
                <a:spcPts val="360"/>
              </a:spcBef>
              <a:spcAft>
                <a:spcPts val="0"/>
              </a:spcAft>
              <a:buClr>
                <a:schemeClr val="dk1"/>
              </a:buClr>
              <a:buSzPts val="1200"/>
              <a:buFont typeface="Calibri"/>
              <a:buNone/>
            </a:pPr>
            <a:endParaRPr>
              <a:latin typeface="EB Garamond"/>
              <a:ea typeface="EB Garamond"/>
              <a:cs typeface="EB Garamond"/>
              <a:sym typeface="EB Garamond"/>
            </a:endParaRPr>
          </a:p>
          <a:p>
            <a:pPr marL="0" marR="0" lvl="0" indent="0" algn="l" rtl="0">
              <a:lnSpc>
                <a:spcPct val="100000"/>
              </a:lnSpc>
              <a:spcBef>
                <a:spcPts val="360"/>
              </a:spcBef>
              <a:spcAft>
                <a:spcPts val="0"/>
              </a:spcAft>
              <a:buClr>
                <a:schemeClr val="dk1"/>
              </a:buClr>
              <a:buSzPts val="1200"/>
              <a:buFont typeface="EB Garamond"/>
              <a:buNone/>
            </a:pPr>
            <a:r>
              <a:rPr lang="en-US">
                <a:latin typeface="EB Garamond"/>
                <a:ea typeface="EB Garamond"/>
                <a:cs typeface="EB Garamond"/>
                <a:sym typeface="EB Garamond"/>
              </a:rPr>
              <a:t>Developing identity: [One] </a:t>
            </a:r>
            <a:r>
              <a:rPr lang="en-US"/>
              <a:t>task of adolescence is for youth to develop a sense of identity. Identity relates to one’s sense of self. It can be divided into 2 areas: </a:t>
            </a:r>
            <a:r>
              <a:rPr lang="en-US" b="1"/>
              <a:t>self-concept</a:t>
            </a:r>
            <a:r>
              <a:rPr lang="en-US"/>
              <a:t> and </a:t>
            </a:r>
            <a:r>
              <a:rPr lang="en-US" b="1"/>
              <a:t>self-esteem</a:t>
            </a:r>
            <a:r>
              <a:rPr lang="en-US"/>
              <a:t>. Self-concept refers to an adolescent’s perception of self— one’s talents, goals, and life experiences. It can also relate to identity as part of ethnic, religious, and sexual identity groups. Self-esteem relates to how one evaluates self worth.</a:t>
            </a:r>
            <a:endParaRPr>
              <a:latin typeface="EB Garamond"/>
              <a:ea typeface="EB Garamond"/>
              <a:cs typeface="EB Garamond"/>
              <a:sym typeface="EB Garamond"/>
            </a:endParaRPr>
          </a:p>
          <a:p>
            <a:pPr marL="0" lvl="0" indent="0" algn="l" rtl="0">
              <a:spcBef>
                <a:spcPts val="0"/>
              </a:spcBef>
              <a:spcAft>
                <a:spcPts val="0"/>
              </a:spcAft>
              <a:buNone/>
            </a:pPr>
            <a:endParaRPr b="1">
              <a:latin typeface="EB Garamond"/>
              <a:ea typeface="EB Garamond"/>
              <a:cs typeface="EB Garamond"/>
              <a:sym typeface="EB Garamond"/>
            </a:endParaRPr>
          </a:p>
          <a:p>
            <a:pPr marL="0" lvl="0" indent="0" algn="l" rtl="0">
              <a:spcBef>
                <a:spcPts val="0"/>
              </a:spcBef>
              <a:spcAft>
                <a:spcPts val="0"/>
              </a:spcAft>
              <a:buClr>
                <a:schemeClr val="dk1"/>
              </a:buClr>
              <a:buSzPts val="1200"/>
              <a:buFont typeface="Calibri"/>
              <a:buNone/>
            </a:pPr>
            <a:r>
              <a:rPr lang="en-US"/>
              <a:t>Sources: </a:t>
            </a:r>
            <a:endParaRPr/>
          </a:p>
          <a:p>
            <a:pPr marL="0" lvl="0" indent="0" algn="l" rtl="0">
              <a:spcBef>
                <a:spcPts val="0"/>
              </a:spcBef>
              <a:spcAft>
                <a:spcPts val="0"/>
              </a:spcAft>
              <a:buNone/>
            </a:pPr>
            <a:r>
              <a:rPr lang="en-US"/>
              <a:t> 1) 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Clr>
                <a:schemeClr val="dk1"/>
              </a:buClr>
              <a:buSzPts val="1200"/>
              <a:buFont typeface="Calibri"/>
              <a:buNone/>
            </a:pPr>
            <a:r>
              <a:rPr lang="en-US"/>
              <a:t> 2) Adolescent Friendly Health Services: An Agenda for Change. The World Health Organization, 2004. Available at: http://www.who.int/reproductivehealth/publications/cah_docs/cah_02_14.pdf</a:t>
            </a:r>
            <a:endParaRPr/>
          </a:p>
          <a:p>
            <a:pPr marL="0" lvl="0" indent="0" algn="l" rtl="0">
              <a:spcBef>
                <a:spcPts val="0"/>
              </a:spcBef>
              <a:spcAft>
                <a:spcPts val="0"/>
              </a:spcAft>
              <a:buNone/>
            </a:pP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EB Garamond"/>
                <a:ea typeface="EB Garamond"/>
                <a:cs typeface="EB Garamond"/>
                <a:sym typeface="EB Garamond"/>
              </a:rPr>
              <a:t>Sexual development may include initiation of different sexual behaviors and testing ability to attract partners. Intense crushes and relationships are common at this stage</a:t>
            </a:r>
            <a:endParaRPr/>
          </a:p>
          <a:p>
            <a:pPr marL="0" lvl="0" indent="0" algn="l" rtl="0">
              <a:spcBef>
                <a:spcPts val="0"/>
              </a:spcBef>
              <a:spcAft>
                <a:spcPts val="0"/>
              </a:spcAft>
              <a:buNone/>
            </a:pPr>
            <a:endParaRPr>
              <a:latin typeface="EB Garamond"/>
              <a:ea typeface="EB Garamond"/>
              <a:cs typeface="EB Garamond"/>
              <a:sym typeface="EB Garamond"/>
            </a:endParaRPr>
          </a:p>
          <a:p>
            <a:pPr marL="0" marR="0" lvl="0" indent="0" algn="l" rtl="0">
              <a:lnSpc>
                <a:spcPct val="100000"/>
              </a:lnSpc>
              <a:spcBef>
                <a:spcPts val="360"/>
              </a:spcBef>
              <a:spcAft>
                <a:spcPts val="0"/>
              </a:spcAft>
              <a:buClr>
                <a:schemeClr val="dk1"/>
              </a:buClr>
              <a:buSzPts val="1200"/>
              <a:buFont typeface="EB Garamond"/>
              <a:buNone/>
            </a:pPr>
            <a:r>
              <a:rPr lang="en-US">
                <a:latin typeface="EB Garamond"/>
                <a:ea typeface="EB Garamond"/>
                <a:cs typeface="EB Garamond"/>
                <a:sym typeface="EB Garamond"/>
              </a:rPr>
              <a:t>Risk-taking behavior: “</a:t>
            </a:r>
            <a:r>
              <a:rPr lang="en-US"/>
              <a:t>Several studies have found that adolescents perceive more risk in certain areas than adults but that being aware of the risks fails to stop adolescents from participating in risk-taking behavior.”</a:t>
            </a:r>
            <a:endParaRPr/>
          </a:p>
          <a:p>
            <a:pPr marL="0" marR="0" lvl="0" indent="0" algn="l" rtl="0">
              <a:lnSpc>
                <a:spcPct val="100000"/>
              </a:lnSpc>
              <a:spcBef>
                <a:spcPts val="360"/>
              </a:spcBef>
              <a:spcAft>
                <a:spcPts val="0"/>
              </a:spcAft>
              <a:buClr>
                <a:schemeClr val="dk1"/>
              </a:buClr>
              <a:buSzPts val="1200"/>
              <a:buFont typeface="Calibri"/>
              <a:buNone/>
            </a:pPr>
            <a:endParaRPr>
              <a:latin typeface="EB Garamond"/>
              <a:ea typeface="EB Garamond"/>
              <a:cs typeface="EB Garamond"/>
              <a:sym typeface="EB Garamond"/>
            </a:endParaRPr>
          </a:p>
          <a:p>
            <a:pPr marL="0" marR="0" lvl="0" indent="0" algn="l" rtl="0">
              <a:lnSpc>
                <a:spcPct val="100000"/>
              </a:lnSpc>
              <a:spcBef>
                <a:spcPts val="360"/>
              </a:spcBef>
              <a:spcAft>
                <a:spcPts val="0"/>
              </a:spcAft>
              <a:buClr>
                <a:schemeClr val="dk1"/>
              </a:buClr>
              <a:buSzPts val="1200"/>
              <a:buFont typeface="EB Garamond"/>
              <a:buNone/>
            </a:pPr>
            <a:r>
              <a:rPr lang="en-US">
                <a:latin typeface="EB Garamond"/>
                <a:ea typeface="EB Garamond"/>
                <a:cs typeface="EB Garamond"/>
                <a:sym typeface="EB Garamond"/>
              </a:rPr>
              <a:t>Developing identity: [One] </a:t>
            </a:r>
            <a:r>
              <a:rPr lang="en-US"/>
              <a:t>task of adolescence is for youth to develop a sense of identity. Identity relates to one’s sense of self. It can be divided into 2 areas: </a:t>
            </a:r>
            <a:r>
              <a:rPr lang="en-US" b="1"/>
              <a:t>self-concept</a:t>
            </a:r>
            <a:r>
              <a:rPr lang="en-US"/>
              <a:t> and </a:t>
            </a:r>
            <a:r>
              <a:rPr lang="en-US" b="1"/>
              <a:t>self-esteem</a:t>
            </a:r>
            <a:r>
              <a:rPr lang="en-US"/>
              <a:t>. Self-concept refers to an adolescent’s perception of self— one’s talents, goals, and life experiences. It can also relate to identity as part of ethnic, religious, and sexual identity groups. Self-esteem relates to how one evaluates self worth.</a:t>
            </a:r>
            <a:endParaRPr>
              <a:latin typeface="EB Garamond"/>
              <a:ea typeface="EB Garamond"/>
              <a:cs typeface="EB Garamond"/>
              <a:sym typeface="EB Garamond"/>
            </a:endParaRPr>
          </a:p>
          <a:p>
            <a:pPr marL="0" lvl="0" indent="0" algn="l" rtl="0">
              <a:spcBef>
                <a:spcPts val="0"/>
              </a:spcBef>
              <a:spcAft>
                <a:spcPts val="0"/>
              </a:spcAft>
              <a:buNone/>
            </a:pPr>
            <a:endParaRPr b="1">
              <a:latin typeface="EB Garamond"/>
              <a:ea typeface="EB Garamond"/>
              <a:cs typeface="EB Garamond"/>
              <a:sym typeface="EB Garamond"/>
            </a:endParaRPr>
          </a:p>
          <a:p>
            <a:pPr marL="0" lvl="0" indent="0" algn="l" rtl="0">
              <a:spcBef>
                <a:spcPts val="0"/>
              </a:spcBef>
              <a:spcAft>
                <a:spcPts val="0"/>
              </a:spcAft>
              <a:buClr>
                <a:schemeClr val="dk1"/>
              </a:buClr>
              <a:buSzPts val="1200"/>
              <a:buFont typeface="Calibri"/>
              <a:buNone/>
            </a:pPr>
            <a:r>
              <a:rPr lang="en-US"/>
              <a:t>Sources: </a:t>
            </a:r>
            <a:endParaRPr/>
          </a:p>
          <a:p>
            <a:pPr marL="0" lvl="0" indent="0" algn="l" rtl="0">
              <a:spcBef>
                <a:spcPts val="0"/>
              </a:spcBef>
              <a:spcAft>
                <a:spcPts val="0"/>
              </a:spcAft>
              <a:buNone/>
            </a:pPr>
            <a:r>
              <a:rPr lang="en-US"/>
              <a:t> 1) 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Clr>
                <a:schemeClr val="dk1"/>
              </a:buClr>
              <a:buSzPts val="1200"/>
              <a:buFont typeface="Calibri"/>
              <a:buNone/>
            </a:pPr>
            <a:r>
              <a:rPr lang="en-US"/>
              <a:t> 2) Adolescent Friendly Health Services: An Agenda for Change. The World Health Organization, 2004. Available at: http://www.who.int/reproductivehealth/publications/cah_docs/cah_02_14.pdf</a:t>
            </a:r>
            <a:endParaRPr/>
          </a:p>
          <a:p>
            <a:pPr marL="0" lvl="0" indent="0" algn="l" rtl="0">
              <a:spcBef>
                <a:spcPts val="0"/>
              </a:spcBef>
              <a:spcAft>
                <a:spcPts val="0"/>
              </a:spcAft>
              <a:buNone/>
            </a:pPr>
            <a:endParaRPr/>
          </a:p>
        </p:txBody>
      </p:sp>
      <p:sp>
        <p:nvSpPr>
          <p:cNvPr id="228" name="Google Shape;2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9efdb6d2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9efdb6d2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Advocates for Youth partners with youth leaders, adult allies, and youth-serving organizations to advocate for policies and champion programs that recognize young people’s rights to: honest sexual health information; accessible, confidential and affordable sexual health services; and the resources and opportunities necessary to create sexual health equity for </a:t>
            </a:r>
            <a:r>
              <a:rPr lang="en-US" i="1"/>
              <a:t>all</a:t>
            </a:r>
            <a:r>
              <a:rPr lang="en-US"/>
              <a:t> youth.</a:t>
            </a:r>
            <a:endParaRPr/>
          </a:p>
          <a:p>
            <a:pPr marL="0" lvl="0" indent="0" algn="l" rtl="0">
              <a:lnSpc>
                <a:spcPct val="115000"/>
              </a:lnSpc>
              <a:spcBef>
                <a:spcPts val="0"/>
              </a:spcBef>
              <a:spcAft>
                <a:spcPts val="0"/>
              </a:spcAft>
              <a:buClr>
                <a:schemeClr val="dk1"/>
              </a:buClr>
              <a:buSzPts val="1100"/>
              <a:buFont typeface="Arial"/>
              <a:buNone/>
            </a:pPr>
            <a:r>
              <a:rPr lang="en-US"/>
              <a:t>Our values are reflected in the 3Rs:</a:t>
            </a: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Youth have the inalienable right to honest sexual health information.</a:t>
            </a: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Youth deserve respect.</a:t>
            </a:r>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t>Society has the responsibility to provide young people with tools need to safeguard their sexual health and lead the lives they desire.</a:t>
            </a:r>
            <a:endParaRPr/>
          </a:p>
          <a:p>
            <a:pPr marL="0" lvl="0" indent="0" algn="l" rtl="0">
              <a:spcBef>
                <a:spcPts val="0"/>
              </a:spcBef>
              <a:spcAft>
                <a:spcPts val="0"/>
              </a:spcAft>
              <a:buNone/>
            </a:pPr>
            <a:endParaRPr/>
          </a:p>
        </p:txBody>
      </p:sp>
      <p:sp>
        <p:nvSpPr>
          <p:cNvPr id="100" name="Google Shape;100;gb9efdb6d2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a:solidFill>
                  <a:schemeClr val="dk1"/>
                </a:solidFill>
                <a:latin typeface="Calibri"/>
                <a:ea typeface="Calibri"/>
                <a:cs typeface="Calibri"/>
                <a:sym typeface="Calibri"/>
              </a:rPr>
              <a:t>Confidentiality:</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Teens receive clear information about their state’s laws governing the rights of adolescent patients to confidentiality and to consent to care or treatment. A teen’s health information cannot be shared with anyone—including parents or guardians—without the teen’s written permission, unless required by law or if the health care provider is concerned the teen might harm him or herself or someone else.</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Health information disclosed or discussed during a visit is confidential, consistent with state laws and regulations.</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Billing procedures maintain teen’s confidentiality. If this is not possible, the provider or billing staff advises the teen about the potential breach of confidentiality and provides options. For example, the patient might want to pay out of pocket, or sensitive lab services like pregnancy and STD tests may be indicated on the bill as “routine screening.” However, some health plans might not reimburse unless a service is fully itemized.</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Source: Teen-Friendly Reproductive Health Visit. Centers for Disease Control and Prevention. Page last reviewed: December 6, 2018. https://www.cdc.gov/teenpregnancy/health-care-providers/teen-friendly-health-visit.htm</a:t>
            </a:r>
            <a:endParaRPr/>
          </a:p>
          <a:p>
            <a:pPr marL="0" lvl="0" indent="0" algn="l" rtl="0">
              <a:spcBef>
                <a:spcPts val="0"/>
              </a:spcBef>
              <a:spcAft>
                <a:spcPts val="0"/>
              </a:spcAft>
              <a:buNone/>
            </a:pPr>
            <a:endParaRPr/>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Clinically Essential-Several studies support the rationale for confidentiality in adolescent medicine and demonstrate that confidentiality is clinically essential in adolescents’ decisions to seek care, disclosure of behaviors, and if they will seek follow-up for care. </a:t>
            </a:r>
            <a:br>
              <a:rPr lang="en-US" sz="1200" b="0" i="0" u="none" strike="noStrike" dirty="0">
                <a:solidFill>
                  <a:schemeClr val="dk1"/>
                </a:solidFill>
                <a:latin typeface="Calibri"/>
                <a:ea typeface="Calibri"/>
                <a:cs typeface="Calibri"/>
                <a:sym typeface="Calibri"/>
              </a:rPr>
            </a:b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Developmentally Expected- Adolescents demonstrate an increasing need for autonomy. The stage of adolescent development is characterized as a transition from the dependence of childhood to the independence of adulthood. This process does not occur overnight. Additionally, adolescents have been shown to have increasing intellectual capacity to give informed consent. Many studies have demonstrated that by age 14 most adolescents possess adult decision-making capacity. Thus they want to have the opportunity to take responsibility for their own health.</a:t>
            </a:r>
            <a:br>
              <a:rPr lang="en-US" sz="1200" b="0" i="0" u="none" strike="noStrike" dirty="0">
                <a:solidFill>
                  <a:schemeClr val="dk1"/>
                </a:solidFill>
                <a:latin typeface="Calibri"/>
                <a:ea typeface="Calibri"/>
                <a:cs typeface="Calibri"/>
                <a:sym typeface="Calibri"/>
              </a:rPr>
            </a:b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Supported by Experts-Organizations such as The American College of Obstetricians and Gynecologists, the Society for Adolescent Health and Medicine, the American Medical Association, the American Public Health Association, and the American Academy of Pediatrics have reached consensus that adolescent health care should be confidential but encourage young people to discuss and include their parent’s when addressing their health.</a:t>
            </a:r>
            <a:endParaRPr lang="en-US" dirty="0"/>
          </a:p>
          <a:p>
            <a:pPr marL="0" lvl="0" indent="0" algn="l" rtl="0">
              <a:spcBef>
                <a:spcPts val="0"/>
              </a:spcBef>
              <a:spcAft>
                <a:spcPts val="0"/>
              </a:spcAft>
              <a:buNone/>
            </a:pPr>
            <a:br>
              <a:rPr lang="en-US" dirty="0"/>
            </a:br>
            <a:endParaRPr lang="en-US" dirty="0"/>
          </a:p>
          <a:p>
            <a:pPr marL="0" lvl="0" indent="0" algn="l" rtl="0">
              <a:spcBef>
                <a:spcPts val="0"/>
              </a:spcBef>
              <a:spcAft>
                <a:spcPts val="0"/>
              </a:spcAft>
              <a:buNone/>
            </a:pPr>
            <a:r>
              <a:rPr lang="en-US" dirty="0"/>
              <a:t>Society for Adolescent Health and Medicine policy: https://</a:t>
            </a:r>
            <a:r>
              <a:rPr lang="en-US" dirty="0" err="1"/>
              <a:t>www.jahonline.org</a:t>
            </a:r>
            <a:r>
              <a:rPr lang="en-US" dirty="0"/>
              <a:t>/article/S1054-139X%2804%2900086-2/</a:t>
            </a:r>
            <a:r>
              <a:rPr lang="en-US" dirty="0" err="1"/>
              <a:t>fulltext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Policy statement from American Academy of Pediatrics:  https://</a:t>
            </a:r>
            <a:r>
              <a:rPr lang="en-US" dirty="0" err="1"/>
              <a:t>pediatrics.aappublications.org</a:t>
            </a:r>
            <a:r>
              <a:rPr lang="en-US" dirty="0"/>
              <a:t>/content/138/2/e20161347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Policy statement from American College of Obstetricians and Gynecologists:  https://</a:t>
            </a:r>
            <a:r>
              <a:rPr lang="en-US" dirty="0" err="1"/>
              <a:t>www.acog.org</a:t>
            </a:r>
            <a:r>
              <a:rPr lang="en-US" dirty="0"/>
              <a:t>/-/media/project/</a:t>
            </a:r>
            <a:r>
              <a:rPr lang="en-US" dirty="0" err="1"/>
              <a:t>acog</a:t>
            </a:r>
            <a:r>
              <a:rPr lang="en-US" dirty="0"/>
              <a:t>/</a:t>
            </a:r>
            <a:r>
              <a:rPr lang="en-US" dirty="0" err="1"/>
              <a:t>acogorg</a:t>
            </a:r>
            <a:r>
              <a:rPr lang="en-US" dirty="0"/>
              <a:t>/clinical/files/committee-opinion/articles/2020/04/confidentiality-in-adolescent-health-</a:t>
            </a:r>
            <a:r>
              <a:rPr lang="en-US" dirty="0" err="1"/>
              <a:t>care.pdf</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Society for Adolescent Health and Medicine policy: https://</a:t>
            </a:r>
            <a:r>
              <a:rPr lang="en-US" dirty="0" err="1"/>
              <a:t>www.jahonline.org</a:t>
            </a:r>
            <a:r>
              <a:rPr lang="en-US" dirty="0"/>
              <a:t>/article/S1054-139X%2804%2900086-2/</a:t>
            </a:r>
            <a:r>
              <a:rPr lang="en-US" dirty="0" err="1"/>
              <a:t>fulltext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Policy statement from American Academy of Pediatrics:  https://</a:t>
            </a:r>
            <a:r>
              <a:rPr lang="en-US" dirty="0" err="1"/>
              <a:t>pediatrics.aappublications.org</a:t>
            </a:r>
            <a:r>
              <a:rPr lang="en-US" dirty="0"/>
              <a:t>/content/138/2/e20161347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Policy statement from American College of Obstetricians and Gynecologists:  https://</a:t>
            </a:r>
            <a:r>
              <a:rPr lang="en-US" dirty="0" err="1"/>
              <a:t>www.acog.org</a:t>
            </a:r>
            <a:r>
              <a:rPr lang="en-US" dirty="0"/>
              <a:t>/-/media/project/</a:t>
            </a:r>
            <a:r>
              <a:rPr lang="en-US" dirty="0" err="1"/>
              <a:t>acog</a:t>
            </a:r>
            <a:r>
              <a:rPr lang="en-US" dirty="0"/>
              <a:t>/</a:t>
            </a:r>
            <a:r>
              <a:rPr lang="en-US" dirty="0" err="1"/>
              <a:t>acogorg</a:t>
            </a:r>
            <a:r>
              <a:rPr lang="en-US" dirty="0"/>
              <a:t>/clinical/files/committee-opinion/articles/2020/04/confidentiality-in-adolescent-health-</a:t>
            </a:r>
            <a:r>
              <a:rPr lang="en-US" dirty="0" err="1"/>
              <a:t>care.pdf</a:t>
            </a:r>
            <a:endParaRPr lang="en-US"/>
          </a:p>
          <a:p>
            <a:pPr marL="0" lvl="0" indent="0" algn="l" rtl="0">
              <a:spcBef>
                <a:spcPts val="0"/>
              </a:spcBef>
              <a:spcAft>
                <a:spcPts val="0"/>
              </a:spcAft>
              <a:buNone/>
            </a:pPr>
            <a:endParaRPr dirty="0"/>
          </a:p>
        </p:txBody>
      </p:sp>
      <p:sp>
        <p:nvSpPr>
          <p:cNvPr id="252" name="Google Shape;2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Policy developed by the University of Rochester Medical Center Department of Pediatrics, Rochester, NY.</a:t>
            </a: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Important to consider parent’s perspective, parents are experiencing their own adjustment to their child’s adolescence. Providers have an opportunity to educate parents about the need for confidentiality in the provider-patient encounter.</a:t>
            </a:r>
            <a:endParaRPr/>
          </a:p>
          <a:p>
            <a:pPr marL="0" lvl="0" indent="0" algn="l" rtl="0">
              <a:spcBef>
                <a:spcPts val="0"/>
              </a:spcBef>
              <a:spcAft>
                <a:spcPts val="0"/>
              </a:spcAft>
              <a:buNone/>
            </a:pPr>
            <a:endParaRPr/>
          </a:p>
        </p:txBody>
      </p:sp>
      <p:sp>
        <p:nvSpPr>
          <p:cNvPr id="266" name="Google Shape;2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dirty="0">
                <a:solidFill>
                  <a:schemeClr val="dk1"/>
                </a:solidFill>
                <a:latin typeface="Calibri"/>
                <a:ea typeface="Calibri"/>
                <a:cs typeface="Calibri"/>
                <a:sym typeface="Calibri"/>
              </a:rPr>
              <a:t>Consent:</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Teens receive clear information about informed consent—their right to complete and understandable information about their care and medical procedures, and to give permission to receive medical care related to contraceptive and reproductive health.</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Teens receive clear information that confidential contraceptive and reproductive health services are available without the need for parent or caregiver consent, consistent with state laws and regulations.</a:t>
            </a:r>
            <a:endParaRPr dirty="0"/>
          </a:p>
          <a:p>
            <a:pPr marL="171450" lvl="0" indent="-9525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Sources: </a:t>
            </a:r>
            <a:endParaRPr dirty="0"/>
          </a:p>
          <a:p>
            <a:pPr marL="0" marR="0" lvl="0" indent="0" algn="l" rtl="0">
              <a:lnSpc>
                <a:spcPct val="100000"/>
              </a:lnSpc>
              <a:spcBef>
                <a:spcPts val="0"/>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Teen-Friendly Reproductive Health Visit. Centers for Disease Control and Prevention. Page last reviewed: December 6, 2018. https://</a:t>
            </a:r>
            <a:r>
              <a:rPr lang="en-US" sz="1200" b="0" i="0" dirty="0" err="1">
                <a:solidFill>
                  <a:schemeClr val="dk1"/>
                </a:solidFill>
                <a:latin typeface="Calibri"/>
                <a:ea typeface="Calibri"/>
                <a:cs typeface="Calibri"/>
                <a:sym typeface="Calibri"/>
              </a:rPr>
              <a:t>www.cdc.gov</a:t>
            </a:r>
            <a:r>
              <a:rPr lang="en-US" sz="1200" b="0" i="0" dirty="0">
                <a:solidFill>
                  <a:schemeClr val="dk1"/>
                </a:solidFill>
                <a:latin typeface="Calibri"/>
                <a:ea typeface="Calibri"/>
                <a:cs typeface="Calibri"/>
                <a:sym typeface="Calibri"/>
              </a:rPr>
              <a:t>/</a:t>
            </a:r>
            <a:r>
              <a:rPr lang="en-US" sz="1200" b="0" i="0" dirty="0" err="1">
                <a:solidFill>
                  <a:schemeClr val="dk1"/>
                </a:solidFill>
                <a:latin typeface="Calibri"/>
                <a:ea typeface="Calibri"/>
                <a:cs typeface="Calibri"/>
                <a:sym typeface="Calibri"/>
              </a:rPr>
              <a:t>teenpregnancy</a:t>
            </a:r>
            <a:r>
              <a:rPr lang="en-US" sz="1200" b="0" i="0" dirty="0">
                <a:solidFill>
                  <a:schemeClr val="dk1"/>
                </a:solidFill>
                <a:latin typeface="Calibri"/>
                <a:ea typeface="Calibri"/>
                <a:cs typeface="Calibri"/>
                <a:sym typeface="Calibri"/>
              </a:rPr>
              <a:t>/health-care-providers/teen-friendly-health-</a:t>
            </a:r>
            <a:r>
              <a:rPr lang="en-US" sz="1200" b="0" i="0" dirty="0" err="1">
                <a:solidFill>
                  <a:schemeClr val="dk1"/>
                </a:solidFill>
                <a:latin typeface="Calibri"/>
                <a:ea typeface="Calibri"/>
                <a:cs typeface="Calibri"/>
                <a:sym typeface="Calibri"/>
              </a:rPr>
              <a:t>visit.htm</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Fact Sheet: Adolescent Sexual and Reproductive Health in the United States. Guttmacher Institute, September 2019. https://</a:t>
            </a:r>
            <a:r>
              <a:rPr lang="en-US" sz="1200" b="0" i="0" dirty="0" err="1">
                <a:solidFill>
                  <a:schemeClr val="dk1"/>
                </a:solidFill>
                <a:latin typeface="Calibri"/>
                <a:ea typeface="Calibri"/>
                <a:cs typeface="Calibri"/>
                <a:sym typeface="Calibri"/>
              </a:rPr>
              <a:t>www.guttmacher.org</a:t>
            </a:r>
            <a:r>
              <a:rPr lang="en-US" sz="1200" b="0" i="0" dirty="0">
                <a:solidFill>
                  <a:schemeClr val="dk1"/>
                </a:solidFill>
                <a:latin typeface="Calibri"/>
                <a:ea typeface="Calibri"/>
                <a:cs typeface="Calibri"/>
                <a:sym typeface="Calibri"/>
              </a:rPr>
              <a:t>/fact-sheet/</a:t>
            </a:r>
            <a:r>
              <a:rPr lang="en-US" sz="1200" b="0" i="0" dirty="0" err="1">
                <a:solidFill>
                  <a:schemeClr val="dk1"/>
                </a:solidFill>
                <a:latin typeface="Calibri"/>
                <a:ea typeface="Calibri"/>
                <a:cs typeface="Calibri"/>
                <a:sym typeface="Calibri"/>
              </a:rPr>
              <a:t>american</a:t>
            </a:r>
            <a:r>
              <a:rPr lang="en-US" sz="1200" b="0" i="0" dirty="0">
                <a:solidFill>
                  <a:schemeClr val="dk1"/>
                </a:solidFill>
                <a:latin typeface="Calibri"/>
                <a:ea typeface="Calibri"/>
                <a:cs typeface="Calibri"/>
                <a:sym typeface="Calibri"/>
              </a:rPr>
              <a:t>-teens-sexual-and-reproductive-health</a:t>
            </a:r>
            <a:endParaRPr dirty="0"/>
          </a:p>
          <a:p>
            <a:pPr marL="0" lvl="0" indent="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74" name="Google Shape;27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Privacy:</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 provider has a counseling area to discuss sensitive topics with teens that provides visual and auditory privacy. For example, other health care staff or clients cannot hear the conversation or see who is participating</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 health center has an examination room that provides visual and auditory privacy.</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At every visit, each teen patient has time alone with a provider to discuss or ask questions about contraceptive and reproductive health concerns, regardless of whether the visit is urgent or preventive.</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Staff members do not discuss teens’ information in common office spaces.</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Medical records are kept secure and are accessible only to select health care staff, such as through the use of locked files, or password-protected electronic medical records.</a:t>
            </a:r>
            <a:endParaRPr/>
          </a:p>
          <a:p>
            <a:pPr marL="171450" lvl="0" indent="-95250" algn="l" rtl="0">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“Clinicians can use the primary care visit to promote independence among adolescents. Starting during early adolescence, the parent and the adolescent should be seen together initially to assess the emotional and psychiatric health of adolescents and understand how family dynamics may contribute to symptoms experienced, identify not only sources of stress within families but predominant modes of coping with stress, and encourage parental involvement with the adolescent’s school, extracurricular activities, and knowledge about their child’s friends.”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Sources: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1)Teen-Friendly Reproductive Health Visit. Centers for Disease Control and Prevention. Page last reviewed: December 6, 2018. https://www.cdc.gov/teenpregnancy/health-care-providers/teen-friendly-health-visit.htm</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2) </a:t>
            </a:r>
            <a:r>
              <a:rPr lang="en-US"/>
              <a:t>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None/>
            </a:pPr>
            <a:endParaRPr/>
          </a:p>
        </p:txBody>
      </p:sp>
      <p:sp>
        <p:nvSpPr>
          <p:cNvPr id="289" name="Google Shape;28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There are a number of standardized tools for taking an adolescent history - The HEEADDSSS model is one useful tool for taking a comprehensive psychosocial history for adolescent patients.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 The HEEADDSSS Model was originally developed in 1972 by physicians. ARSHEP faculty, Melanie Gold, DO, DABMA, FAAP, FACOP developed the corresponding questions for this model.</a:t>
            </a:r>
            <a:endParaRPr dirty="0"/>
          </a:p>
          <a:p>
            <a:pPr marL="0" lvl="0" indent="0" algn="l" rtl="0">
              <a:spcBef>
                <a:spcPts val="0"/>
              </a:spcBef>
              <a:spcAft>
                <a:spcPts val="0"/>
              </a:spcAft>
              <a:buClr>
                <a:schemeClr val="dk1"/>
              </a:buClr>
              <a:buSzPts val="1200"/>
              <a:buFont typeface="Calibri"/>
              <a:buNone/>
            </a:pPr>
            <a:r>
              <a:rPr lang="en-US" dirty="0"/>
              <a:t> The components of the model reflect the common causes of morbidity and mortality among adolescents, including unintended pregnancy and sexually transmitted diseases.</a:t>
            </a:r>
            <a:endParaRPr dirty="0"/>
          </a:p>
          <a:p>
            <a:pPr marL="0" lvl="0" indent="0" algn="l" rtl="0">
              <a:spcBef>
                <a:spcPts val="0"/>
              </a:spcBef>
              <a:spcAft>
                <a:spcPts val="0"/>
              </a:spcAft>
              <a:buClr>
                <a:schemeClr val="dk1"/>
              </a:buClr>
              <a:buSzPts val="1200"/>
              <a:buFont typeface="Calibri"/>
              <a:buNone/>
            </a:pPr>
            <a:r>
              <a:rPr lang="en-US" dirty="0"/>
              <a:t> The health care provider who sees adolescents must be willing to take a developmentally appropriate psychosocial history, and may get more results by using non-traditional modes of physician-patient questioning.</a:t>
            </a:r>
            <a:endParaRPr dirty="0"/>
          </a:p>
          <a:p>
            <a:pPr marL="0" lvl="0" indent="0" algn="l" rtl="0">
              <a:spcBef>
                <a:spcPts val="0"/>
              </a:spcBef>
              <a:spcAft>
                <a:spcPts val="0"/>
              </a:spcAft>
              <a:buClr>
                <a:schemeClr val="dk1"/>
              </a:buClr>
              <a:buSzPts val="1200"/>
              <a:buFont typeface="Calibri"/>
              <a:buNone/>
            </a:pPr>
            <a:r>
              <a:rPr lang="en-US" dirty="0"/>
              <a:t> The HEEADDSSS questions should be asked without a parent in the room unless the adolescent specifically gives permission or asks for a parent’s presence. If the questions are asked and answered with other people in the room, document this on chart and note that this was by patient request.</a:t>
            </a:r>
            <a:endParaRPr dirty="0"/>
          </a:p>
          <a:p>
            <a:pPr marL="0" lvl="0" indent="0" algn="l" rtl="0">
              <a:spcBef>
                <a:spcPts val="0"/>
              </a:spcBef>
              <a:spcAft>
                <a:spcPts val="0"/>
              </a:spcAft>
              <a:buClr>
                <a:schemeClr val="dk1"/>
              </a:buClr>
              <a:buSzPts val="1200"/>
              <a:buFont typeface="Calibri"/>
              <a:buNone/>
            </a:pPr>
            <a:r>
              <a:rPr lang="en-US" dirty="0"/>
              <a:t> Some practitioners add yet another “S” to assess strengths, points of resiliency, or confidence in the patient.</a:t>
            </a:r>
            <a:endParaRPr dirty="0"/>
          </a:p>
          <a:p>
            <a:pPr marL="0" lvl="0" indent="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Source: </a:t>
            </a:r>
            <a:r>
              <a:rPr lang="en-US" sz="1200" dirty="0">
                <a:solidFill>
                  <a:schemeClr val="dk1"/>
                </a:solidFill>
                <a:latin typeface="Calibri"/>
                <a:ea typeface="Calibri"/>
                <a:cs typeface="Calibri"/>
                <a:sym typeface="Calibri"/>
              </a:rPr>
              <a:t>Klein DA, </a:t>
            </a:r>
            <a:r>
              <a:rPr lang="en-US" sz="1200" dirty="0" err="1">
                <a:solidFill>
                  <a:schemeClr val="dk1"/>
                </a:solidFill>
                <a:latin typeface="Calibri"/>
                <a:ea typeface="Calibri"/>
                <a:cs typeface="Calibri"/>
                <a:sym typeface="Calibri"/>
              </a:rPr>
              <a:t>Goldenring</a:t>
            </a:r>
            <a:r>
              <a:rPr lang="en-US" sz="1200" dirty="0">
                <a:solidFill>
                  <a:schemeClr val="dk1"/>
                </a:solidFill>
                <a:latin typeface="Calibri"/>
                <a:ea typeface="Calibri"/>
                <a:cs typeface="Calibri"/>
                <a:sym typeface="Calibri"/>
              </a:rPr>
              <a:t> JM &amp; Adelman WP. HEEADSSS 3.0: The psychosocial interview for adolescents updated for a new century fueled by media. </a:t>
            </a:r>
            <a:r>
              <a:rPr lang="en-US" sz="1200" i="1" dirty="0">
                <a:solidFill>
                  <a:schemeClr val="dk1"/>
                </a:solidFill>
                <a:latin typeface="Calibri"/>
                <a:ea typeface="Calibri"/>
                <a:cs typeface="Calibri"/>
                <a:sym typeface="Calibri"/>
              </a:rPr>
              <a:t>Contemporary Pediatrics</a:t>
            </a:r>
            <a:r>
              <a:rPr lang="en-US" sz="1200" dirty="0">
                <a:solidFill>
                  <a:schemeClr val="dk1"/>
                </a:solidFill>
                <a:latin typeface="Calibri"/>
                <a:ea typeface="Calibri"/>
                <a:cs typeface="Calibri"/>
                <a:sym typeface="Calibri"/>
              </a:rPr>
              <a:t>. 2014. https://</a:t>
            </a:r>
            <a:r>
              <a:rPr lang="en-US" sz="1200" dirty="0" err="1">
                <a:solidFill>
                  <a:schemeClr val="dk1"/>
                </a:solidFill>
                <a:latin typeface="Calibri"/>
                <a:ea typeface="Calibri"/>
                <a:cs typeface="Calibri"/>
                <a:sym typeface="Calibri"/>
              </a:rPr>
              <a:t>www.contemporarypediatrics.com</a:t>
            </a:r>
            <a:r>
              <a:rPr lang="en-US" sz="1200" dirty="0">
                <a:solidFill>
                  <a:schemeClr val="dk1"/>
                </a:solidFill>
                <a:latin typeface="Calibri"/>
                <a:ea typeface="Calibri"/>
                <a:cs typeface="Calibri"/>
                <a:sym typeface="Calibri"/>
              </a:rPr>
              <a:t>/view/heeadsss-30-psychosocial-interview-adolescents-updated-new-century-fueled-media</a:t>
            </a:r>
            <a:endParaRPr dirty="0"/>
          </a:p>
          <a:p>
            <a:pPr marL="0" lvl="0" indent="0" algn="l" rtl="0">
              <a:spcBef>
                <a:spcPts val="0"/>
              </a:spcBef>
              <a:spcAft>
                <a:spcPts val="0"/>
              </a:spcAft>
              <a:buNone/>
            </a:pPr>
            <a:endParaRPr dirty="0"/>
          </a:p>
        </p:txBody>
      </p:sp>
      <p:sp>
        <p:nvSpPr>
          <p:cNvPr id="297" name="Google Shape;2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talking to adolescents, emphasize the positives; approaches based on risk factors only may produce feelings of shame and deter patient engagement.  </a:t>
            </a:r>
            <a:endParaRPr/>
          </a:p>
          <a:p>
            <a:pPr marL="0" lvl="0" indent="0" algn="l" rtl="0">
              <a:spcBef>
                <a:spcPts val="0"/>
              </a:spcBef>
              <a:spcAft>
                <a:spcPts val="0"/>
              </a:spcAft>
              <a:buNone/>
            </a:pPr>
            <a:endParaRPr/>
          </a:p>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Goldenring JM, Rosen DS. Getting into adolescent heads: an essential update. Contemp Pediatr. 2004;21(1):64-90.</a:t>
            </a:r>
            <a:endParaRPr/>
          </a:p>
          <a:p>
            <a:pPr marL="0" lvl="0" indent="0" algn="l" rtl="0">
              <a:spcBef>
                <a:spcPts val="0"/>
              </a:spcBef>
              <a:spcAft>
                <a:spcPts val="0"/>
              </a:spcAft>
              <a:buNone/>
            </a:pPr>
            <a:r>
              <a:rPr lang="en-US"/>
              <a:t>Ginsburg KR. Viewing our adolescent patients through a positive lens. Contemp Pediatr. 2007;24(1):65-76.</a:t>
            </a:r>
            <a:endParaRPr/>
          </a:p>
          <a:p>
            <a:pPr marL="0" lvl="0" indent="0" algn="l" rtl="0">
              <a:spcBef>
                <a:spcPts val="0"/>
              </a:spcBef>
              <a:spcAft>
                <a:spcPts val="0"/>
              </a:spcAft>
              <a:buNone/>
            </a:pPr>
            <a:r>
              <a:rPr lang="en-US"/>
              <a:t>Resnick MD, Bearman PS, Blum RW, et al. Protecting adolescents from harm. Findings from the National Longitudinal Study on Adolescent Health. JAMA. 1997;278(10):823-832</a:t>
            </a:r>
            <a:endParaRPr/>
          </a:p>
          <a:p>
            <a:pPr marL="0" lvl="0" indent="0" algn="l" rtl="0">
              <a:spcBef>
                <a:spcPts val="0"/>
              </a:spcBef>
              <a:spcAft>
                <a:spcPts val="0"/>
              </a:spcAft>
              <a:buNone/>
            </a:pPr>
            <a:endParaRPr/>
          </a:p>
        </p:txBody>
      </p:sp>
      <p:sp>
        <p:nvSpPr>
          <p:cNvPr id="304" name="Google Shape;30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It is important to begin the assessment with questions regarding the adolescent’s home life. </a:t>
            </a:r>
            <a:endParaRPr/>
          </a:p>
          <a:p>
            <a:pPr marL="0" lvl="0" indent="-76200" algn="l" rtl="0">
              <a:spcBef>
                <a:spcPts val="0"/>
              </a:spcBef>
              <a:spcAft>
                <a:spcPts val="0"/>
              </a:spcAft>
              <a:buClr>
                <a:schemeClr val="dk1"/>
              </a:buClr>
              <a:buSzPts val="1200"/>
              <a:buFont typeface="Calibri"/>
              <a:buChar char="•"/>
            </a:pPr>
            <a:r>
              <a:rPr lang="en-US"/>
              <a:t> The first question: Who lives in the home with you? Is in bold because the answer to this will dictate the rest of the interview. (no assumptions made)</a:t>
            </a:r>
            <a:endParaRPr/>
          </a:p>
          <a:p>
            <a:pPr marL="0" lvl="0" indent="-76200" algn="l" rtl="0">
              <a:spcBef>
                <a:spcPts val="0"/>
              </a:spcBef>
              <a:spcAft>
                <a:spcPts val="0"/>
              </a:spcAft>
              <a:buClr>
                <a:schemeClr val="dk1"/>
              </a:buClr>
              <a:buSzPts val="1200"/>
              <a:buFont typeface="Calibri"/>
              <a:buChar char="•"/>
            </a:pPr>
            <a:r>
              <a:rPr lang="en-US"/>
              <a:t> Keep questions specific, allowing the patient to expound when needed.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US"/>
              <a:t>Adapted from the presentation "Interviewing the Adolescent: Tricks of the Trade" by Dr. Melanie A. Gold.</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1) Goldenring JM, Rosen DS. Getting into adolescent heads: an essential update. Contemp Pediatr. 2004;21(1):64-90.</a:t>
            </a:r>
            <a:endParaRPr/>
          </a:p>
          <a:p>
            <a:pPr marL="0" lvl="0" indent="0" algn="l" rtl="0">
              <a:spcBef>
                <a:spcPts val="0"/>
              </a:spcBef>
              <a:spcAft>
                <a:spcPts val="0"/>
              </a:spcAft>
              <a:buClr>
                <a:schemeClr val="dk1"/>
              </a:buClr>
              <a:buSzPts val="1200"/>
              <a:buFont typeface="Calibri"/>
              <a:buNone/>
            </a:pPr>
            <a:r>
              <a:rPr lang="en-US"/>
              <a:t>2) Goldenring JM, Cohen E. Getting into adolescent heads. Contemp Pediatr. 1988;5(7):75-90.</a:t>
            </a:r>
            <a:endParaRPr/>
          </a:p>
          <a:p>
            <a:pPr marL="0" lvl="0" indent="0" algn="l" rtl="0">
              <a:spcBef>
                <a:spcPts val="0"/>
              </a:spcBef>
              <a:spcAft>
                <a:spcPts val="0"/>
              </a:spcAft>
              <a:buNone/>
            </a:pPr>
            <a:endParaRPr/>
          </a:p>
        </p:txBody>
      </p:sp>
      <p:sp>
        <p:nvSpPr>
          <p:cNvPr id="311" name="Google Shape;31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Health care providers need to be aware of the risk factors associated with poor academic performance. </a:t>
            </a:r>
            <a:endParaRPr/>
          </a:p>
          <a:p>
            <a:pPr marL="0" lvl="0" indent="-76200" algn="l" rtl="0">
              <a:spcBef>
                <a:spcPts val="0"/>
              </a:spcBef>
              <a:spcAft>
                <a:spcPts val="0"/>
              </a:spcAft>
              <a:buClr>
                <a:schemeClr val="dk1"/>
              </a:buClr>
              <a:buSzPts val="1200"/>
              <a:buFont typeface="Calibri"/>
              <a:buChar char="•"/>
            </a:pPr>
            <a:r>
              <a:rPr lang="en-US"/>
              <a:t> Poor attendance and grades have  been shown to be a risk factor for early sexual initiation and teenage pregnancy.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Source: </a:t>
            </a:r>
            <a:endParaRPr/>
          </a:p>
          <a:p>
            <a:pPr marL="0" lvl="0" indent="0" algn="l" rtl="0">
              <a:spcBef>
                <a:spcPts val="0"/>
              </a:spcBef>
              <a:spcAft>
                <a:spcPts val="0"/>
              </a:spcAft>
              <a:buClr>
                <a:schemeClr val="dk1"/>
              </a:buClr>
              <a:buSzPts val="1200"/>
              <a:buFont typeface="Calibri"/>
              <a:buNone/>
            </a:pPr>
            <a:r>
              <a:rPr lang="en-US"/>
              <a:t>Santelli JS, Kaiser J, Hirsch L, Radosh A, Simkin L, Middlestadt S. Initiation of sexual intercourse among middle school adolescents: the influence of psychosocial factors.  </a:t>
            </a:r>
            <a:r>
              <a:rPr lang="en-US" i="1"/>
              <a:t>J Adolesc Health</a:t>
            </a:r>
            <a:r>
              <a:rPr lang="en-US"/>
              <a:t>. 2004;34(3):200–8. </a:t>
            </a:r>
            <a:endParaRPr/>
          </a:p>
          <a:p>
            <a:pPr marL="0" lvl="0" indent="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Calibri"/>
              <a:buChar char="•"/>
            </a:pPr>
            <a:r>
              <a:rPr lang="en-US"/>
              <a:t> Additionally, poor academic performance and truancy have been linked with alcohol abuse.</a:t>
            </a:r>
            <a:endParaRPr/>
          </a:p>
          <a:p>
            <a:pPr marL="0" lvl="0" indent="0" algn="l" rtl="0">
              <a:spcBef>
                <a:spcPts val="0"/>
              </a:spcBef>
              <a:spcAft>
                <a:spcPts val="0"/>
              </a:spcAft>
              <a:buClr>
                <a:schemeClr val="dk1"/>
              </a:buClr>
              <a:buSzPts val="1200"/>
              <a:buFont typeface="Calibri"/>
              <a:buNone/>
            </a:pPr>
            <a:r>
              <a:rPr lang="en-US"/>
              <a:t>Source: </a:t>
            </a:r>
            <a:endParaRPr/>
          </a:p>
          <a:p>
            <a:pPr marL="0" lvl="0" indent="0" algn="l" rtl="0">
              <a:spcBef>
                <a:spcPts val="0"/>
              </a:spcBef>
              <a:spcAft>
                <a:spcPts val="0"/>
              </a:spcAft>
              <a:buClr>
                <a:schemeClr val="dk1"/>
              </a:buClr>
              <a:buSzPts val="1200"/>
              <a:buFont typeface="Calibri"/>
              <a:buNone/>
            </a:pPr>
            <a:r>
              <a:rPr lang="en-US"/>
              <a:t>Ellickson SL, Tucker JS, Klein DJ, McGuigan KA. Prospective risk factors for alcohol misuse in late adolescence. </a:t>
            </a:r>
            <a:r>
              <a:rPr lang="en-US" i="1"/>
              <a:t>J Stud Alcohol</a:t>
            </a:r>
            <a:r>
              <a:rPr lang="en-US"/>
              <a:t> 2001;62(6):773–82 </a:t>
            </a:r>
            <a:endParaRPr/>
          </a:p>
          <a:p>
            <a:pPr marL="0" lvl="0" indent="0" algn="l" rtl="0">
              <a:spcBef>
                <a:spcPts val="0"/>
              </a:spcBef>
              <a:spcAft>
                <a:spcPts val="0"/>
              </a:spcAft>
              <a:buNone/>
            </a:pPr>
            <a:endParaRPr/>
          </a:p>
        </p:txBody>
      </p:sp>
      <p:sp>
        <p:nvSpPr>
          <p:cNvPr id="318" name="Google Shape;31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lnSpc>
                <a:spcPct val="80000"/>
              </a:lnSpc>
              <a:spcBef>
                <a:spcPts val="0"/>
              </a:spcBef>
              <a:spcAft>
                <a:spcPts val="0"/>
              </a:spcAft>
              <a:buClr>
                <a:schemeClr val="dk1"/>
              </a:buClr>
              <a:buSzPts val="1200"/>
              <a:buFont typeface="Calibri"/>
              <a:buChar char="•"/>
            </a:pPr>
            <a:r>
              <a:rPr lang="en-US" sz="1200"/>
              <a:t>Adolescents are often employed part-time during the school year. </a:t>
            </a:r>
            <a:endParaRPr/>
          </a:p>
          <a:p>
            <a:pPr marL="0" lvl="0" indent="-76200" algn="l" rtl="0">
              <a:lnSpc>
                <a:spcPct val="80000"/>
              </a:lnSpc>
              <a:spcBef>
                <a:spcPts val="0"/>
              </a:spcBef>
              <a:spcAft>
                <a:spcPts val="0"/>
              </a:spcAft>
              <a:buClr>
                <a:schemeClr val="dk1"/>
              </a:buClr>
              <a:buSzPts val="1200"/>
              <a:buFont typeface="Calibri"/>
              <a:buChar char="•"/>
            </a:pPr>
            <a:r>
              <a:rPr lang="en-US" sz="1200"/>
              <a:t> Frequently by their senior year, they are working more than 20 hours a week. </a:t>
            </a:r>
            <a:endParaRPr/>
          </a:p>
          <a:p>
            <a:pPr marL="0" lvl="0" indent="-76200" algn="l" rtl="0">
              <a:lnSpc>
                <a:spcPct val="80000"/>
              </a:lnSpc>
              <a:spcBef>
                <a:spcPts val="0"/>
              </a:spcBef>
              <a:spcAft>
                <a:spcPts val="0"/>
              </a:spcAft>
              <a:buClr>
                <a:schemeClr val="dk1"/>
              </a:buClr>
              <a:buSzPts val="1200"/>
              <a:buFont typeface="Calibri"/>
              <a:buChar char="•"/>
            </a:pPr>
            <a:r>
              <a:rPr lang="en-US" sz="1200"/>
              <a:t> A review of the literature reveals that adolescent employment has both positive and negative effects. </a:t>
            </a:r>
            <a:endParaRPr/>
          </a:p>
          <a:p>
            <a:pPr marL="0" lvl="0" indent="-76200" algn="l" rtl="0">
              <a:lnSpc>
                <a:spcPct val="80000"/>
              </a:lnSpc>
              <a:spcBef>
                <a:spcPts val="0"/>
              </a:spcBef>
              <a:spcAft>
                <a:spcPts val="0"/>
              </a:spcAft>
              <a:buClr>
                <a:schemeClr val="dk1"/>
              </a:buClr>
              <a:buSzPts val="1200"/>
              <a:buFont typeface="Calibri"/>
              <a:buChar char="•"/>
            </a:pPr>
            <a:r>
              <a:rPr lang="en-US" sz="1200"/>
              <a:t> Positive effects of adolescent employment include a stronger sense of personal efficacy and orientation to occupational achievement.</a:t>
            </a:r>
            <a:endParaRPr/>
          </a:p>
          <a:p>
            <a:pPr marL="0" lvl="0" indent="-76200" algn="l" rtl="0">
              <a:lnSpc>
                <a:spcPct val="80000"/>
              </a:lnSpc>
              <a:spcBef>
                <a:spcPts val="0"/>
              </a:spcBef>
              <a:spcAft>
                <a:spcPts val="0"/>
              </a:spcAft>
              <a:buClr>
                <a:schemeClr val="dk1"/>
              </a:buClr>
              <a:buSzPts val="1200"/>
              <a:buFont typeface="Calibri"/>
              <a:buChar char="•"/>
            </a:pPr>
            <a:r>
              <a:rPr lang="en-US" sz="1200"/>
              <a:t> Working has also been associated with negative aspects of adolescents’ psychological, behavioral, and social well-being. For example, working adolescents, especially girls, have been found to be notably more depressed.</a:t>
            </a:r>
            <a:endParaRPr/>
          </a:p>
          <a:p>
            <a:pPr marL="0" lvl="0" indent="-76200" algn="l" rtl="0">
              <a:lnSpc>
                <a:spcPct val="80000"/>
              </a:lnSpc>
              <a:spcBef>
                <a:spcPts val="0"/>
              </a:spcBef>
              <a:spcAft>
                <a:spcPts val="0"/>
              </a:spcAft>
              <a:buClr>
                <a:schemeClr val="dk1"/>
              </a:buClr>
              <a:buSzPts val="1200"/>
              <a:buFont typeface="Calibri"/>
              <a:buChar char="•"/>
            </a:pPr>
            <a:r>
              <a:rPr lang="en-US" sz="1200"/>
              <a:t> Working adolescents have also been noted to experience inferior relationships with their parents, which may be related to spending less time with their families. </a:t>
            </a:r>
            <a:endParaRPr/>
          </a:p>
          <a:p>
            <a:pPr marL="0" lvl="0" indent="-76200" algn="l" rtl="0">
              <a:lnSpc>
                <a:spcPct val="80000"/>
              </a:lnSpc>
              <a:spcBef>
                <a:spcPts val="0"/>
              </a:spcBef>
              <a:spcAft>
                <a:spcPts val="0"/>
              </a:spcAft>
              <a:buClr>
                <a:schemeClr val="dk1"/>
              </a:buClr>
              <a:buSzPts val="1200"/>
              <a:buFont typeface="Calibri"/>
              <a:buChar char="•"/>
            </a:pPr>
            <a:r>
              <a:rPr lang="en-US" sz="1200"/>
              <a:t> In addition to less family time, they have less time to spend on homework, which may result in a lower grade point average.</a:t>
            </a:r>
            <a:endParaRPr/>
          </a:p>
          <a:p>
            <a:pPr marL="0" lvl="0" indent="-76200" algn="l" rtl="0">
              <a:lnSpc>
                <a:spcPct val="80000"/>
              </a:lnSpc>
              <a:spcBef>
                <a:spcPts val="0"/>
              </a:spcBef>
              <a:spcAft>
                <a:spcPts val="0"/>
              </a:spcAft>
              <a:buClr>
                <a:schemeClr val="dk1"/>
              </a:buClr>
              <a:buSzPts val="1200"/>
              <a:buFont typeface="Calibri"/>
              <a:buChar char="•"/>
            </a:pPr>
            <a:r>
              <a:rPr lang="en-US" sz="1200"/>
              <a:t> It is important for the health care provider to assess the impact that employment is having on the adolescent’s development, including ability to handle stress, mood, and relationships. </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Clr>
                <a:schemeClr val="dk1"/>
              </a:buClr>
              <a:buSzPts val="1200"/>
              <a:buFont typeface="Calibri"/>
              <a:buNone/>
            </a:pPr>
            <a:r>
              <a:rPr lang="en-US" sz="1200"/>
              <a:t>Sources: </a:t>
            </a:r>
            <a:endParaRPr/>
          </a:p>
          <a:p>
            <a:pPr marL="0" lvl="0" indent="-76200" algn="l" rtl="0">
              <a:lnSpc>
                <a:spcPct val="80000"/>
              </a:lnSpc>
              <a:spcBef>
                <a:spcPts val="0"/>
              </a:spcBef>
              <a:spcAft>
                <a:spcPts val="0"/>
              </a:spcAft>
              <a:buClr>
                <a:schemeClr val="dk1"/>
              </a:buClr>
              <a:buSzPts val="1200"/>
              <a:buFont typeface="Calibri"/>
              <a:buChar char="•"/>
            </a:pPr>
            <a:r>
              <a:rPr lang="en-US" sz="1200"/>
              <a:t> Bachman J, Schulenberg J. How part-time work intensity relates to drug use, problem behavior, time use and satisfaction among high school seniors: Are these consequences or merely correlates? </a:t>
            </a:r>
            <a:r>
              <a:rPr lang="en-US" sz="1200" i="1"/>
              <a:t>Developmental Psychology</a:t>
            </a:r>
            <a:r>
              <a:rPr lang="en-US" sz="1200"/>
              <a:t> 2003;29:220–235. </a:t>
            </a:r>
            <a:endParaRPr/>
          </a:p>
          <a:p>
            <a:pPr marL="0" lvl="0" indent="-76200" algn="l" rtl="0">
              <a:lnSpc>
                <a:spcPct val="80000"/>
              </a:lnSpc>
              <a:spcBef>
                <a:spcPts val="0"/>
              </a:spcBef>
              <a:spcAft>
                <a:spcPts val="0"/>
              </a:spcAft>
              <a:buClr>
                <a:schemeClr val="dk1"/>
              </a:buClr>
              <a:buSzPts val="1200"/>
              <a:buFont typeface="Calibri"/>
              <a:buChar char="•"/>
            </a:pPr>
            <a:r>
              <a:rPr lang="en-US" sz="1200"/>
              <a:t>Mael , Morath R, McLellan J. Dimensions of adolescent employment. </a:t>
            </a:r>
            <a:r>
              <a:rPr lang="en-US" sz="1200" i="1"/>
              <a:t>Career Development Quarterly</a:t>
            </a:r>
            <a:r>
              <a:rPr lang="en-US" sz="1200"/>
              <a:t> 1997;45:351–368. </a:t>
            </a:r>
            <a:endParaRPr/>
          </a:p>
          <a:p>
            <a:pPr marL="0" lvl="0" indent="-76200" algn="l" rtl="0">
              <a:lnSpc>
                <a:spcPct val="80000"/>
              </a:lnSpc>
              <a:spcBef>
                <a:spcPts val="0"/>
              </a:spcBef>
              <a:spcAft>
                <a:spcPts val="0"/>
              </a:spcAft>
              <a:buClr>
                <a:schemeClr val="dk1"/>
              </a:buClr>
              <a:buSzPts val="1200"/>
              <a:buFont typeface="Calibri"/>
              <a:buChar char="•"/>
            </a:pPr>
            <a:r>
              <a:rPr lang="en-US" sz="1200"/>
              <a:t>Sayfer A, Leahy B, Colan N. The impact of work on adolescent development. </a:t>
            </a:r>
            <a:r>
              <a:rPr lang="en-US" sz="1200" i="1"/>
              <a:t>Journal of Contemporary Human Services</a:t>
            </a:r>
            <a:r>
              <a:rPr lang="en-US" sz="1200"/>
              <a:t> 1995;1:38–45. </a:t>
            </a:r>
            <a:endParaRPr/>
          </a:p>
          <a:p>
            <a:pPr marL="0" lvl="0" indent="-76200" algn="l" rtl="0">
              <a:lnSpc>
                <a:spcPct val="80000"/>
              </a:lnSpc>
              <a:spcBef>
                <a:spcPts val="0"/>
              </a:spcBef>
              <a:spcAft>
                <a:spcPts val="0"/>
              </a:spcAft>
              <a:buClr>
                <a:schemeClr val="dk1"/>
              </a:buClr>
              <a:buSzPts val="1200"/>
              <a:buFont typeface="Calibri"/>
              <a:buChar char="•"/>
            </a:pPr>
            <a:r>
              <a:rPr lang="en-US" sz="1200"/>
              <a:t>Steinberg L, Dornbusch S. Negative correlates of part-time employment during adolescence: Replication and elaboration. </a:t>
            </a:r>
            <a:r>
              <a:rPr lang="en-US" sz="1200" i="1"/>
              <a:t>Developmental Psychology</a:t>
            </a:r>
            <a:r>
              <a:rPr lang="en-US" sz="1200"/>
              <a:t> 1991;27:304–313.</a:t>
            </a:r>
            <a:endParaRPr/>
          </a:p>
          <a:p>
            <a:pPr marL="0" lvl="0" indent="0" algn="l" rtl="0">
              <a:spcBef>
                <a:spcPts val="0"/>
              </a:spcBef>
              <a:spcAft>
                <a:spcPts val="0"/>
              </a:spcAft>
              <a:buNone/>
            </a:pPr>
            <a:endParaRPr/>
          </a:p>
        </p:txBody>
      </p:sp>
      <p:sp>
        <p:nvSpPr>
          <p:cNvPr id="325" name="Google Shape;32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p:txBody>
      </p:sp>
      <p:sp>
        <p:nvSpPr>
          <p:cNvPr id="332" name="Google Shape;3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 2003 study found that severely obese children and adolescents have lower health-related quality of life than children and adolescents who are healthy and similar quality of life as those diagnosed as having cancer</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Research shows that physicians associate obesity with noncompliance and decreased medication adherence, hostility, dishonesty, and poor hygiene. They often view patients with obesity as being lazy, lacking self-control, and being less intelligent.</a:t>
            </a:r>
            <a:r>
              <a:rPr lang="en-US" sz="1200" b="1" i="0" u="none" strike="noStrike" baseline="30000" dirty="0">
                <a:solidFill>
                  <a:schemeClr val="dk1"/>
                </a:solidFill>
                <a:latin typeface="Calibri"/>
                <a:ea typeface="Calibri"/>
                <a:cs typeface="Calibri"/>
                <a:sym typeface="Calibri"/>
              </a:rPr>
              <a:t> </a:t>
            </a:r>
            <a:r>
              <a:rPr lang="en-US" sz="1200" b="0" i="0" dirty="0">
                <a:solidFill>
                  <a:schemeClr val="dk1"/>
                </a:solidFill>
                <a:latin typeface="Calibri"/>
                <a:ea typeface="Calibri"/>
                <a:cs typeface="Calibri"/>
                <a:sym typeface="Calibri"/>
              </a:rPr>
              <a:t>Furthermore, this prejudice negatively affects quality of care and can result in patients with obesity being less likely to seek preventive care and delaying or canceling appointments.</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Most adolescents who develop an eating disorder were not previously overweight. However, it is not unusual for an eating disorder to begin with a teenager “trying to eat healthy.”</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Adolescents who are overweight may adopt disordered eating behaviors while attempting to lose weight. In cross-sectional studies, adolescents who are overweight have been shown to engage in self-induced vomiting or laxative use more frequently than their normal-weight peers.</a:t>
            </a:r>
            <a:endParaRPr dirty="0"/>
          </a:p>
          <a:p>
            <a:pPr marL="171450" lvl="0" indent="-171450" algn="l" rtl="0">
              <a:spcBef>
                <a:spcPts val="0"/>
              </a:spcBef>
              <a:spcAft>
                <a:spcPts val="0"/>
              </a:spcAft>
              <a:buClr>
                <a:schemeClr val="dk1"/>
              </a:buClr>
              <a:buSzPts val="2000"/>
              <a:buFont typeface="Arial"/>
              <a:buChar char="•"/>
            </a:pPr>
            <a:r>
              <a:rPr lang="en-US" sz="2000" dirty="0"/>
              <a:t>The lifetime </a:t>
            </a:r>
            <a:r>
              <a:rPr lang="en-US" sz="2000" dirty="0" err="1"/>
              <a:t>prevalences</a:t>
            </a:r>
            <a:r>
              <a:rPr lang="en-US" sz="2000" dirty="0"/>
              <a:t> of anorexia nervosa, bulimia nervosa, and binge eating disorder in adolescent females are 0.3%, 0.9%, and 1.6%, respectively</a:t>
            </a:r>
            <a:endParaRPr dirty="0"/>
          </a:p>
          <a:p>
            <a:pPr marL="800100" lvl="1" indent="-342900" algn="l" rtl="0">
              <a:lnSpc>
                <a:spcPct val="144000"/>
              </a:lnSpc>
              <a:spcBef>
                <a:spcPts val="0"/>
              </a:spcBef>
              <a:spcAft>
                <a:spcPts val="0"/>
              </a:spcAft>
              <a:buClr>
                <a:schemeClr val="dk1"/>
              </a:buClr>
              <a:buSzPts val="2000"/>
              <a:buFont typeface="Arial"/>
              <a:buChar char="•"/>
            </a:pPr>
            <a:r>
              <a:rPr lang="en-US" sz="2000" dirty="0"/>
              <a:t>The reported female-to-male ratio is 9:1, but increasing numbers of males with eating disorders are being recognized, especially among younger age groups</a:t>
            </a:r>
            <a:endParaRPr sz="1200" b="0" i="0" dirty="0">
              <a:solidFill>
                <a:schemeClr val="dk1"/>
              </a:solidFill>
              <a:latin typeface="Calibri"/>
              <a:ea typeface="Calibri"/>
              <a:cs typeface="Calibri"/>
              <a:sym typeface="Calibri"/>
            </a:endParaRPr>
          </a:p>
          <a:p>
            <a:pPr marL="171450" lvl="0" indent="-95250" algn="l" rtl="0">
              <a:spcBef>
                <a:spcPts val="60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Some steps providers can take to avoid weight stigma and help prevent both obesity and eating disorders include:</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Recognize their own implicit biases about weight</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Use patient-first language (for example, saying “a 15-year-old female with obesity” instead of “an obese 15-year-old female”)</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Discourage dieting, skipping of meals, or the use of diet pills; instead, encourage and support the implementation of healthy eating and physical activity behaviors that can be maintained on an ongoing basis. The focus should be on healthy living and healthy habits rather than on weight.</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Promote a positive body image among adolescents. Do not encourage body dissatisfaction or focus on body dissatisfaction as a reason for dieting.</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Encourage more frequent family meals, which have been shown to be protective</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Encourage families not to talk about weight but rather to talk about healthy eating and being active to stay healthy. Do more at home to facilitate healthy eating and physical activity.</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Inquire about a history of mistreatment or bullying in overweight and obese teenagers and address this issue with patients and their families.</a:t>
            </a:r>
            <a:endParaRPr dirty="0"/>
          </a:p>
          <a:p>
            <a:pPr marL="171450" lvl="0" indent="-17145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Carefully monitor weight loss in an adolescent who needs to lose weight to ensure the adolescent does not develop the medical complications of semistarvation.</a:t>
            </a:r>
            <a:endParaRPr dirty="0"/>
          </a:p>
          <a:p>
            <a:pPr marL="171450" lvl="0" indent="-9525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Calibri"/>
                <a:ea typeface="Calibri"/>
                <a:cs typeface="Calibri"/>
                <a:sym typeface="Calibri"/>
              </a:rPr>
              <a:t>Sources:</a:t>
            </a:r>
            <a:endParaRPr dirty="0"/>
          </a:p>
          <a:p>
            <a:pPr marL="0" lvl="0" indent="0" algn="l" rtl="0">
              <a:spcBef>
                <a:spcPts val="0"/>
              </a:spcBef>
              <a:spcAft>
                <a:spcPts val="0"/>
              </a:spcAft>
              <a:buNone/>
            </a:pPr>
            <a:r>
              <a:rPr lang="en-US" sz="1200" b="0" dirty="0">
                <a:solidFill>
                  <a:schemeClr val="dk1"/>
                </a:solidFill>
                <a:latin typeface="Calibri"/>
                <a:ea typeface="Calibri"/>
                <a:cs typeface="Calibri"/>
                <a:sym typeface="Calibri"/>
              </a:rPr>
              <a:t>Pont SJ, </a:t>
            </a:r>
            <a:r>
              <a:rPr lang="en-US" sz="1200" b="0" dirty="0" err="1">
                <a:solidFill>
                  <a:schemeClr val="dk1"/>
                </a:solidFill>
                <a:latin typeface="Calibri"/>
                <a:ea typeface="Calibri"/>
                <a:cs typeface="Calibri"/>
                <a:sym typeface="Calibri"/>
              </a:rPr>
              <a:t>Puhl</a:t>
            </a:r>
            <a:r>
              <a:rPr lang="en-US" sz="1200" b="0" dirty="0">
                <a:solidFill>
                  <a:schemeClr val="dk1"/>
                </a:solidFill>
                <a:latin typeface="Calibri"/>
                <a:ea typeface="Calibri"/>
                <a:cs typeface="Calibri"/>
                <a:sym typeface="Calibri"/>
              </a:rPr>
              <a:t> R, Cook SR Slusser W. Stigma Experienced by Children and Adolescents With Obesity. Section on Obesity and the Obesity Society. </a:t>
            </a:r>
            <a:r>
              <a:rPr lang="en-US" sz="1200" b="0" i="0" dirty="0">
                <a:solidFill>
                  <a:schemeClr val="dk1"/>
                </a:solidFill>
                <a:latin typeface="Calibri"/>
                <a:ea typeface="Calibri"/>
                <a:cs typeface="Calibri"/>
                <a:sym typeface="Calibri"/>
              </a:rPr>
              <a:t>Pediatrics December 2017, 140 (6) e20173034; DOI: https://</a:t>
            </a:r>
            <a:r>
              <a:rPr lang="en-US" sz="1200" b="0" i="0" dirty="0" err="1">
                <a:solidFill>
                  <a:schemeClr val="dk1"/>
                </a:solidFill>
                <a:latin typeface="Calibri"/>
                <a:ea typeface="Calibri"/>
                <a:cs typeface="Calibri"/>
                <a:sym typeface="Calibri"/>
              </a:rPr>
              <a:t>doi.org</a:t>
            </a:r>
            <a:r>
              <a:rPr lang="en-US" sz="1200" b="0" i="0" dirty="0">
                <a:solidFill>
                  <a:schemeClr val="dk1"/>
                </a:solidFill>
                <a:latin typeface="Calibri"/>
                <a:ea typeface="Calibri"/>
                <a:cs typeface="Calibri"/>
                <a:sym typeface="Calibri"/>
              </a:rPr>
              <a:t>/10.1542/peds.2017-3034</a:t>
            </a:r>
            <a:endParaRPr dirty="0"/>
          </a:p>
          <a:p>
            <a:pPr marL="0" lvl="0" indent="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err="1">
                <a:solidFill>
                  <a:schemeClr val="dk1"/>
                </a:solidFill>
                <a:latin typeface="Calibri"/>
                <a:ea typeface="Calibri"/>
                <a:cs typeface="Calibri"/>
                <a:sym typeface="Calibri"/>
              </a:rPr>
              <a:t>Hebl</a:t>
            </a:r>
            <a:r>
              <a:rPr lang="en-US" sz="1200" b="0" i="0" dirty="0">
                <a:solidFill>
                  <a:schemeClr val="dk1"/>
                </a:solidFill>
                <a:latin typeface="Calibri"/>
                <a:ea typeface="Calibri"/>
                <a:cs typeface="Calibri"/>
                <a:sym typeface="Calibri"/>
              </a:rPr>
              <a:t> MR, Xu J. Weighing the care: physicians' reactions to the size of a patient. Int J </a:t>
            </a:r>
            <a:r>
              <a:rPr lang="en-US" sz="1200" b="0" i="0" dirty="0" err="1">
                <a:solidFill>
                  <a:schemeClr val="dk1"/>
                </a:solidFill>
                <a:latin typeface="Calibri"/>
                <a:ea typeface="Calibri"/>
                <a:cs typeface="Calibri"/>
                <a:sym typeface="Calibri"/>
              </a:rPr>
              <a:t>Obes</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Relat</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Metab</a:t>
            </a:r>
            <a:r>
              <a:rPr lang="en-US" sz="1200" b="0" i="0" dirty="0">
                <a:solidFill>
                  <a:schemeClr val="dk1"/>
                </a:solidFill>
                <a:latin typeface="Calibri"/>
                <a:ea typeface="Calibri"/>
                <a:cs typeface="Calibri"/>
                <a:sym typeface="Calibri"/>
              </a:rPr>
              <a:t> </a:t>
            </a:r>
            <a:r>
              <a:rPr lang="en-US" sz="1200" b="0" i="0" dirty="0" err="1">
                <a:solidFill>
                  <a:schemeClr val="dk1"/>
                </a:solidFill>
                <a:latin typeface="Calibri"/>
                <a:ea typeface="Calibri"/>
                <a:cs typeface="Calibri"/>
                <a:sym typeface="Calibri"/>
              </a:rPr>
              <a:t>Disord</a:t>
            </a:r>
            <a:r>
              <a:rPr lang="en-US" sz="1200" b="0" i="0" dirty="0">
                <a:solidFill>
                  <a:schemeClr val="dk1"/>
                </a:solidFill>
                <a:latin typeface="Calibri"/>
                <a:ea typeface="Calibri"/>
                <a:cs typeface="Calibri"/>
                <a:sym typeface="Calibri"/>
              </a:rPr>
              <a:t>. 2001 Aug;25(8):1246-52. </a:t>
            </a:r>
            <a:r>
              <a:rPr lang="en-US" sz="1200" b="0" i="0" dirty="0" err="1">
                <a:solidFill>
                  <a:schemeClr val="dk1"/>
                </a:solidFill>
                <a:latin typeface="Calibri"/>
                <a:ea typeface="Calibri"/>
                <a:cs typeface="Calibri"/>
                <a:sym typeface="Calibri"/>
              </a:rPr>
              <a:t>doi</a:t>
            </a:r>
            <a:r>
              <a:rPr lang="en-US" sz="1200" b="0" i="0" dirty="0">
                <a:solidFill>
                  <a:schemeClr val="dk1"/>
                </a:solidFill>
                <a:latin typeface="Calibri"/>
                <a:ea typeface="Calibri"/>
                <a:cs typeface="Calibri"/>
                <a:sym typeface="Calibri"/>
              </a:rPr>
              <a:t>: 10.1038/sj.ijo.0801681. PMID: 11477511.</a:t>
            </a:r>
            <a:endParaRPr dirty="0"/>
          </a:p>
          <a:p>
            <a:pPr marL="0" lvl="0" indent="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Golden NH, Schneider M, Wood C. Preventing Obesity and Eating Disorders in Adolescents. Committee on Nutrition, Committee on Adolescence, Section on Obesity. Pediatrics Sep 2016, 138 (3) e20161649; DOI: 10.1542/peds.2016-1649</a:t>
            </a:r>
            <a:endParaRPr dirty="0"/>
          </a:p>
          <a:p>
            <a:pPr marL="0" lvl="0" indent="0" algn="l" rtl="0">
              <a:spcBef>
                <a:spcPts val="0"/>
              </a:spcBef>
              <a:spcAft>
                <a:spcPts val="0"/>
              </a:spcAft>
              <a:buNone/>
            </a:pPr>
            <a:endParaRPr dirty="0"/>
          </a:p>
        </p:txBody>
      </p:sp>
      <p:sp>
        <p:nvSpPr>
          <p:cNvPr id="339" name="Google Shape;33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Adapted from the presentation "Interviewing the Adolescent: Tricks of the Trade" by Dr. Melanie A. Gold. </a:t>
            </a:r>
            <a:endParaRPr/>
          </a:p>
          <a:p>
            <a:pPr marL="0" lvl="0" indent="0" algn="l" rtl="0">
              <a:spcBef>
                <a:spcPts val="0"/>
              </a:spcBef>
              <a:spcAft>
                <a:spcPts val="0"/>
              </a:spcAft>
              <a:buNone/>
            </a:pPr>
            <a:endParaRPr/>
          </a:p>
        </p:txBody>
      </p:sp>
      <p:sp>
        <p:nvSpPr>
          <p:cNvPr id="355" name="Google Shape;35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counting time spent playing games, watching videos, texting, or using social media on their smartphone, computer, Xbox, PlayStation, iPad, or other tablet, for something that was not schoolwork, on an average school day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latin typeface="Arial"/>
                <a:ea typeface="Arial"/>
                <a:cs typeface="Arial"/>
                <a:sym typeface="Arial"/>
              </a:rPr>
              <a:t>Source: High School Youth Risk Behavior Survey (YRBS): 2019 Results. Centers for Disease Control and Prevention. https://</a:t>
            </a:r>
            <a:r>
              <a:rPr lang="en-US" dirty="0" err="1">
                <a:latin typeface="Arial"/>
                <a:ea typeface="Arial"/>
                <a:cs typeface="Arial"/>
                <a:sym typeface="Arial"/>
              </a:rPr>
              <a:t>nccd.cdc.gov</a:t>
            </a:r>
            <a:r>
              <a:rPr lang="en-US" dirty="0">
                <a:latin typeface="Arial"/>
                <a:ea typeface="Arial"/>
                <a:cs typeface="Arial"/>
                <a:sym typeface="Arial"/>
              </a:rPr>
              <a:t>/</a:t>
            </a:r>
            <a:r>
              <a:rPr lang="en-US" dirty="0" err="1">
                <a:latin typeface="Arial"/>
                <a:ea typeface="Arial"/>
                <a:cs typeface="Arial"/>
                <a:sym typeface="Arial"/>
              </a:rPr>
              <a:t>youthonline</a:t>
            </a:r>
            <a:r>
              <a:rPr lang="en-US" dirty="0">
                <a:latin typeface="Arial"/>
                <a:ea typeface="Arial"/>
                <a:cs typeface="Arial"/>
                <a:sym typeface="Arial"/>
              </a:rPr>
              <a:t>/App/</a:t>
            </a:r>
            <a:r>
              <a:rPr lang="en-US" dirty="0" err="1">
                <a:latin typeface="Arial"/>
                <a:ea typeface="Arial"/>
                <a:cs typeface="Arial"/>
                <a:sym typeface="Arial"/>
              </a:rPr>
              <a:t>QuestionsOrLocations.aspx?CategoryId</a:t>
            </a:r>
            <a:r>
              <a:rPr lang="en-US" dirty="0">
                <a:latin typeface="Arial"/>
                <a:ea typeface="Arial"/>
                <a:cs typeface="Arial"/>
                <a:sym typeface="Arial"/>
              </a:rPr>
              <a:t>=C06</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200" dirty="0"/>
              <a:t>The YRBS, or Youth Risk Behavior Survey, is an anonymous survey administered by the CDC every two years in selected high schools throughout the United States. Thus, it is a survey of adolescents in grades 9–12 who are in school. The survey focuses on many different health concerns and behaviors including: mental health, exercise, nutrition, use of seatbelts, substance use behavior and sexual behavior. </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362" name="Google Shape;36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In shifting from the non-sensitive, more general questions (home, activities, etc.) to questions regarding drugs, alcohol, and sex, it is important to acknowledge that a shift has taken place, explain to patients why you are asking about these behaviors, and once again secure confidentiality. </a:t>
            </a:r>
            <a:endParaRPr/>
          </a:p>
          <a:p>
            <a:pPr marL="0" lvl="0" indent="-76200" algn="l" rtl="0">
              <a:spcBef>
                <a:spcPts val="0"/>
              </a:spcBef>
              <a:spcAft>
                <a:spcPts val="0"/>
              </a:spcAft>
              <a:buClr>
                <a:schemeClr val="dk1"/>
              </a:buClr>
              <a:buSzPts val="1200"/>
              <a:buFont typeface="Calibri"/>
              <a:buChar char="•"/>
            </a:pPr>
            <a:r>
              <a:rPr lang="en-US"/>
              <a:t> Most adolescents experiment with drugs at some point in their development, whether limited to alcohol, caffeine, and cigarettes or extended to marijuana, cocaine, and hard drugs. The United States has the highest rate of adolescent drug use of any industrialized nation. [i]</a:t>
            </a:r>
            <a:endParaRPr/>
          </a:p>
          <a:p>
            <a:pPr marL="0" lvl="0" indent="-76200" algn="l" rtl="0">
              <a:spcBef>
                <a:spcPts val="0"/>
              </a:spcBef>
              <a:spcAft>
                <a:spcPts val="0"/>
              </a:spcAft>
              <a:buClr>
                <a:schemeClr val="dk1"/>
              </a:buClr>
              <a:buSzPts val="1200"/>
              <a:buFont typeface="Calibri"/>
              <a:buChar char="•"/>
            </a:pPr>
            <a:r>
              <a:rPr lang="en-US"/>
              <a:t> Adolescents who use drugs to manage stress are of particular concern as this can interfere with coping skills and responsible decision-making, and can lead to life long addiction. [ii]</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en-US"/>
              <a:t>Sources: </a:t>
            </a:r>
            <a:endParaRPr/>
          </a:p>
          <a:p>
            <a:pPr marL="0" lvl="0" indent="-76200" algn="l" rtl="0">
              <a:spcBef>
                <a:spcPts val="0"/>
              </a:spcBef>
              <a:spcAft>
                <a:spcPts val="0"/>
              </a:spcAft>
              <a:buClr>
                <a:schemeClr val="dk1"/>
              </a:buClr>
              <a:buSzPts val="1200"/>
              <a:buFont typeface="Calibri"/>
              <a:buChar char="•"/>
            </a:pPr>
            <a:r>
              <a:rPr lang="en-US"/>
              <a:t>[i] Johnston L, O’Malley, P, and Bachman J. </a:t>
            </a:r>
            <a:r>
              <a:rPr lang="en-US" i="1"/>
              <a:t>National survey results on drug use from the Monitoring the Future Study, Vol.1: Secondary school students. </a:t>
            </a:r>
            <a:r>
              <a:rPr lang="en-US"/>
              <a:t>Ann Arbor: University of Michigan, Institute of Social Research, 1999.</a:t>
            </a:r>
            <a:endParaRPr/>
          </a:p>
          <a:p>
            <a:pPr marL="0" lvl="0" indent="-76200" algn="l" rtl="0">
              <a:spcBef>
                <a:spcPts val="0"/>
              </a:spcBef>
              <a:spcAft>
                <a:spcPts val="0"/>
              </a:spcAft>
              <a:buClr>
                <a:schemeClr val="dk1"/>
              </a:buClr>
              <a:buSzPts val="1200"/>
              <a:buFont typeface="Calibri"/>
              <a:buChar char="•"/>
            </a:pPr>
            <a:r>
              <a:rPr lang="en-US"/>
              <a:t>[ii] Santrock, J. Child Development. University of Texas: Dallas, 2001.</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9" name="Google Shape;36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 CRAFFT screening tool was developed by Boston Children’s Hospital.  If the answer to any of the above questions was more than ‘none’, proceed to the following questions (next slide)</a:t>
            </a:r>
            <a:endParaRPr>
              <a:latin typeface="Arial"/>
              <a:ea typeface="Arial"/>
              <a:cs typeface="Arial"/>
              <a:sym typeface="Arial"/>
            </a:endParaRPr>
          </a:p>
          <a:p>
            <a:pPr marL="0" lvl="0" indent="0" algn="l" rtl="0">
              <a:spcBef>
                <a:spcPts val="0"/>
              </a:spcBef>
              <a:spcAft>
                <a:spcPts val="0"/>
              </a:spcAft>
              <a:buNone/>
            </a:pPr>
            <a:endParaRPr/>
          </a:p>
        </p:txBody>
      </p:sp>
      <p:sp>
        <p:nvSpPr>
          <p:cNvPr id="376" name="Google Shape;37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9efdb6d2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b9efdb6d2c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112" name="Google Shape;112;gb9efdb6d2c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Two or more “Yes” answers suggest high risk of a serious substance-use problem or a substance-use disorder.</a:t>
            </a:r>
            <a:endParaRPr/>
          </a:p>
          <a:p>
            <a:pPr marL="0" lvl="0" indent="0" algn="l" rtl="0">
              <a:spcBef>
                <a:spcPts val="420"/>
              </a:spcBef>
              <a:spcAft>
                <a:spcPts val="0"/>
              </a:spcAft>
              <a:buNone/>
            </a:pPr>
            <a:endParaRPr/>
          </a:p>
          <a:p>
            <a:pPr marL="0" lvl="0" indent="0" algn="l" rtl="0">
              <a:spcBef>
                <a:spcPts val="420"/>
              </a:spcBef>
              <a:spcAft>
                <a:spcPts val="0"/>
              </a:spcAft>
              <a:buNone/>
            </a:pPr>
            <a:r>
              <a:rPr lang="en-US"/>
              <a:t>This instrument was developed by John Knight, M.D., Children's Hospital Boston. </a:t>
            </a:r>
            <a:endParaRPr/>
          </a:p>
          <a:p>
            <a:pPr marL="0" lvl="0" indent="0" algn="l" rtl="0">
              <a:spcBef>
                <a:spcPts val="420"/>
              </a:spcBef>
              <a:spcAft>
                <a:spcPts val="0"/>
              </a:spcAft>
              <a:buNone/>
            </a:pPr>
            <a:endParaRPr/>
          </a:p>
          <a:p>
            <a:pPr marL="0" lvl="0" indent="0" algn="l" rtl="0">
              <a:spcBef>
                <a:spcPts val="420"/>
              </a:spcBef>
              <a:spcAft>
                <a:spcPts val="0"/>
              </a:spcAft>
              <a:buNone/>
            </a:pPr>
            <a:r>
              <a:rPr lang="en-US"/>
              <a:t>Knight JR, Sherritt L, Shrier LA, Harris SK, Chang G. Validity of the CRAFFT substance abuse screening test among adolescent clinic patients. Arch Pediatr Adolesc Med. 2002;156(6):607-614.</a:t>
            </a:r>
            <a:endParaRPr/>
          </a:p>
          <a:p>
            <a:pPr marL="0" lvl="0" indent="0" algn="l" rtl="0">
              <a:spcBef>
                <a:spcPts val="0"/>
              </a:spcBef>
              <a:spcAft>
                <a:spcPts val="0"/>
              </a:spcAft>
              <a:buNone/>
            </a:pPr>
            <a:endParaRPr/>
          </a:p>
        </p:txBody>
      </p:sp>
      <p:sp>
        <p:nvSpPr>
          <p:cNvPr id="383" name="Google Shape;38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0"/>
              </a:spcBef>
              <a:spcAft>
                <a:spcPts val="0"/>
              </a:spcAft>
              <a:buNone/>
            </a:pPr>
            <a:r>
              <a:rPr lang="en-US" dirty="0"/>
              <a:t>Percent who said they had </a:t>
            </a:r>
            <a:r>
              <a:rPr lang="en-US" b="1" dirty="0"/>
              <a:t>ever </a:t>
            </a:r>
            <a:r>
              <a:rPr lang="en-US" dirty="0"/>
              <a:t>used…</a:t>
            </a:r>
            <a:endParaRPr dirty="0"/>
          </a:p>
          <a:p>
            <a:pPr marL="914400" lvl="2" indent="0" algn="l" rtl="0">
              <a:lnSpc>
                <a:spcPct val="120000"/>
              </a:lnSpc>
              <a:spcBef>
                <a:spcPts val="600"/>
              </a:spcBef>
              <a:spcAft>
                <a:spcPts val="0"/>
              </a:spcAft>
              <a:buNone/>
            </a:pPr>
            <a:r>
              <a:rPr lang="en-US" dirty="0"/>
              <a:t>Prescription pain medicine without Rx: 14.3%</a:t>
            </a:r>
            <a:endParaRPr dirty="0"/>
          </a:p>
          <a:p>
            <a:pPr marL="914400" lvl="2" indent="0" algn="l" rtl="0">
              <a:lnSpc>
                <a:spcPct val="120000"/>
              </a:lnSpc>
              <a:spcBef>
                <a:spcPts val="600"/>
              </a:spcBef>
              <a:spcAft>
                <a:spcPts val="0"/>
              </a:spcAft>
              <a:buNone/>
            </a:pPr>
            <a:r>
              <a:rPr lang="en-US" dirty="0"/>
              <a:t>Hallucinogenic drugs: 7%</a:t>
            </a:r>
            <a:endParaRPr dirty="0"/>
          </a:p>
          <a:p>
            <a:pPr marL="914400" lvl="2" indent="0" algn="l" rtl="0">
              <a:lnSpc>
                <a:spcPct val="120000"/>
              </a:lnSpc>
              <a:spcBef>
                <a:spcPts val="600"/>
              </a:spcBef>
              <a:spcAft>
                <a:spcPts val="0"/>
              </a:spcAft>
              <a:buNone/>
            </a:pPr>
            <a:r>
              <a:rPr lang="en-US" dirty="0"/>
              <a:t>Inhalants: 6.4%</a:t>
            </a:r>
            <a:endParaRPr dirty="0"/>
          </a:p>
          <a:p>
            <a:pPr marL="914400" lvl="2" indent="0" algn="l" rtl="0">
              <a:lnSpc>
                <a:spcPct val="120000"/>
              </a:lnSpc>
              <a:spcBef>
                <a:spcPts val="600"/>
              </a:spcBef>
              <a:spcAft>
                <a:spcPts val="0"/>
              </a:spcAft>
              <a:buNone/>
            </a:pPr>
            <a:r>
              <a:rPr lang="en-US" dirty="0"/>
              <a:t>Cocaine: 3.9%</a:t>
            </a:r>
            <a:endParaRPr dirty="0"/>
          </a:p>
          <a:p>
            <a:pPr marL="914400" lvl="2" indent="0" algn="l" rtl="0">
              <a:lnSpc>
                <a:spcPct val="120000"/>
              </a:lnSpc>
              <a:spcBef>
                <a:spcPts val="600"/>
              </a:spcBef>
              <a:spcAft>
                <a:spcPts val="0"/>
              </a:spcAft>
              <a:buNone/>
            </a:pPr>
            <a:r>
              <a:rPr lang="en-US" dirty="0"/>
              <a:t>Ecstasy/MDMA: 3.6%</a:t>
            </a:r>
            <a:endParaRPr dirty="0"/>
          </a:p>
          <a:p>
            <a:pPr marL="914400" lvl="2" indent="0" algn="l" rtl="0">
              <a:lnSpc>
                <a:spcPct val="120000"/>
              </a:lnSpc>
              <a:spcBef>
                <a:spcPts val="600"/>
              </a:spcBef>
              <a:spcAft>
                <a:spcPts val="0"/>
              </a:spcAft>
              <a:buNone/>
            </a:pPr>
            <a:r>
              <a:rPr lang="en-US" dirty="0"/>
              <a:t>Methamphetamines: 2.1%</a:t>
            </a:r>
            <a:endParaRPr dirty="0"/>
          </a:p>
          <a:p>
            <a:pPr marL="914400" lvl="2" indent="0" algn="l" rtl="0">
              <a:lnSpc>
                <a:spcPct val="120000"/>
              </a:lnSpc>
              <a:spcBef>
                <a:spcPts val="600"/>
              </a:spcBef>
              <a:spcAft>
                <a:spcPts val="0"/>
              </a:spcAft>
              <a:buNone/>
            </a:pPr>
            <a:r>
              <a:rPr lang="en-US" dirty="0"/>
              <a:t>Heroin 1.8%</a:t>
            </a:r>
            <a:endParaRPr dirty="0"/>
          </a:p>
          <a:p>
            <a:pPr marL="914400" lvl="2" indent="0" algn="l" rtl="0">
              <a:lnSpc>
                <a:spcPct val="120000"/>
              </a:lnSpc>
              <a:spcBef>
                <a:spcPts val="600"/>
              </a:spcBef>
              <a:spcAft>
                <a:spcPts val="0"/>
              </a:spcAft>
              <a:buNone/>
            </a:pPr>
            <a:endParaRPr dirty="0"/>
          </a:p>
          <a:p>
            <a:pPr marL="0" lvl="0" indent="0" algn="l" rtl="0">
              <a:spcBef>
                <a:spcPts val="600"/>
              </a:spcBef>
              <a:spcAft>
                <a:spcPts val="0"/>
              </a:spcAft>
              <a:buNone/>
            </a:pPr>
            <a:r>
              <a:rPr lang="en-US" sz="1200" b="0" i="0" dirty="0">
                <a:solidFill>
                  <a:schemeClr val="dk1"/>
                </a:solidFill>
                <a:latin typeface="Calibri"/>
                <a:ea typeface="Calibri"/>
                <a:cs typeface="Calibri"/>
                <a:sym typeface="Calibri"/>
              </a:rPr>
              <a:t>Current use is defined as using one or more times in the 30 days before the survey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latin typeface="Arial"/>
                <a:ea typeface="Arial"/>
                <a:cs typeface="Arial"/>
                <a:sym typeface="Arial"/>
              </a:rPr>
              <a:t>Source: High School Youth Risk Behavior Survey (YRBS): 2019 Results. Centers for Disease Control and Prevention. https://</a:t>
            </a:r>
            <a:r>
              <a:rPr lang="en-US" dirty="0" err="1">
                <a:latin typeface="Arial"/>
                <a:ea typeface="Arial"/>
                <a:cs typeface="Arial"/>
                <a:sym typeface="Arial"/>
              </a:rPr>
              <a:t>nccd.cdc.gov</a:t>
            </a:r>
            <a:r>
              <a:rPr lang="en-US" dirty="0">
                <a:latin typeface="Arial"/>
                <a:ea typeface="Arial"/>
                <a:cs typeface="Arial"/>
                <a:sym typeface="Arial"/>
              </a:rPr>
              <a:t>/</a:t>
            </a:r>
            <a:r>
              <a:rPr lang="en-US" dirty="0" err="1">
                <a:latin typeface="Arial"/>
                <a:ea typeface="Arial"/>
                <a:cs typeface="Arial"/>
                <a:sym typeface="Arial"/>
              </a:rPr>
              <a:t>youthonline</a:t>
            </a:r>
            <a:r>
              <a:rPr lang="en-US" dirty="0">
                <a:latin typeface="Arial"/>
                <a:ea typeface="Arial"/>
                <a:cs typeface="Arial"/>
                <a:sym typeface="Arial"/>
              </a:rPr>
              <a:t>/App/</a:t>
            </a:r>
            <a:r>
              <a:rPr lang="en-US" dirty="0" err="1">
                <a:latin typeface="Arial"/>
                <a:ea typeface="Arial"/>
                <a:cs typeface="Arial"/>
                <a:sym typeface="Arial"/>
              </a:rPr>
              <a:t>QuestionsOrLocations.aspx?CategoryId</a:t>
            </a:r>
            <a:r>
              <a:rPr lang="en-US" dirty="0">
                <a:latin typeface="Arial"/>
                <a:ea typeface="Arial"/>
                <a:cs typeface="Arial"/>
                <a:sym typeface="Arial"/>
              </a:rPr>
              <a:t>=C03</a:t>
            </a:r>
            <a:endParaRPr dirty="0"/>
          </a:p>
          <a:p>
            <a:pPr marL="914400" lvl="2" indent="0" algn="l" rtl="0">
              <a:lnSpc>
                <a:spcPct val="120000"/>
              </a:lnSpc>
              <a:spcBef>
                <a:spcPts val="0"/>
              </a:spcBef>
              <a:spcAft>
                <a:spcPts val="0"/>
              </a:spcAft>
              <a:buNone/>
            </a:pPr>
            <a:endParaRPr dirty="0"/>
          </a:p>
          <a:p>
            <a:pPr marL="0" lvl="0" indent="0" algn="l" rtl="0">
              <a:spcBef>
                <a:spcPts val="600"/>
              </a:spcBef>
              <a:spcAft>
                <a:spcPts val="0"/>
              </a:spcAft>
              <a:buNone/>
            </a:pPr>
            <a:endParaRPr dirty="0"/>
          </a:p>
        </p:txBody>
      </p:sp>
      <p:sp>
        <p:nvSpPr>
          <p:cNvPr id="390" name="Google Shape;39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 As children and adolescents develop, many will have questions regarding their bodies, sex, pregnancy, and STIs, and the majority will begin to experiment sexually. </a:t>
            </a:r>
            <a:endParaRPr/>
          </a:p>
          <a:p>
            <a:pPr marL="0" lvl="0" indent="-76200" algn="l" rtl="0">
              <a:spcBef>
                <a:spcPts val="0"/>
              </a:spcBef>
              <a:spcAft>
                <a:spcPts val="0"/>
              </a:spcAft>
              <a:buClr>
                <a:schemeClr val="dk1"/>
              </a:buClr>
              <a:buSzPts val="1200"/>
              <a:buFont typeface="Calibri"/>
              <a:buChar char="•"/>
            </a:pPr>
            <a:r>
              <a:rPr lang="en-US"/>
              <a:t> Discussing sex with adolescent patients in a clinic or office setting provides opportunities for personalized information, for confidential screening of risk status, and for health promotion and counseling. </a:t>
            </a:r>
            <a:endParaRPr/>
          </a:p>
          <a:p>
            <a:pPr marL="0" lvl="0" indent="-76200" algn="l" rtl="0">
              <a:spcBef>
                <a:spcPts val="0"/>
              </a:spcBef>
              <a:spcAft>
                <a:spcPts val="0"/>
              </a:spcAft>
              <a:buClr>
                <a:schemeClr val="dk1"/>
              </a:buClr>
              <a:buSzPts val="1200"/>
              <a:buFont typeface="Calibri"/>
              <a:buChar char="•"/>
            </a:pPr>
            <a:r>
              <a:rPr lang="en-US"/>
              <a:t> Prevention and counseling can be targeted to the needs of youth who are and who are not yet sexually active and to groups at high risk for early or unsafe sexual activity.</a:t>
            </a:r>
            <a:endParaRPr/>
          </a:p>
          <a:p>
            <a:pPr marL="0" lvl="0" indent="-76200" algn="l" rtl="0">
              <a:spcBef>
                <a:spcPts val="0"/>
              </a:spcBef>
              <a:spcAft>
                <a:spcPts val="0"/>
              </a:spcAft>
              <a:buClr>
                <a:schemeClr val="dk1"/>
              </a:buClr>
              <a:buSzPts val="1200"/>
              <a:buFont typeface="Calibri"/>
              <a:buChar char="•"/>
            </a:pPr>
            <a:r>
              <a:rPr lang="en-US"/>
              <a:t> However, the majority of physicians are not offering this necessary care. Less than half of primary physicians routinely discuss sex, condoms, STIs, contraception, and sexual orientation with their adolescent patients.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a:t>
            </a:r>
            <a:endParaRPr/>
          </a:p>
          <a:p>
            <a:pPr marL="0" lvl="0" indent="0" algn="l" rtl="0">
              <a:spcBef>
                <a:spcPts val="0"/>
              </a:spcBef>
              <a:spcAft>
                <a:spcPts val="0"/>
              </a:spcAft>
              <a:buNone/>
            </a:pPr>
            <a:r>
              <a:rPr lang="en-US"/>
              <a:t>American Academy of Pediatrics, Committee on Psychosocial Aspects of Child and Family Health and Committee on Adolescence. Sexuality Education for Children and Adolescents. </a:t>
            </a:r>
            <a:r>
              <a:rPr lang="en-US" i="1"/>
              <a:t>Pediatrics</a:t>
            </a:r>
            <a:r>
              <a:rPr lang="en-US"/>
              <a:t> 2001;108:498–502.</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98" name="Google Shape;39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several ways to ask this question, but this one defines sexual behaviors so the patients understand what we are asking about. Many teens may not consider oral sex sexual behavior, but 45% of females and 48% of males ages 15–19 have had oral sex.</a:t>
            </a:r>
            <a:endParaRPr/>
          </a:p>
          <a:p>
            <a:pPr marL="0" lvl="0" indent="0" algn="l" rtl="0">
              <a:spcBef>
                <a:spcPts val="0"/>
              </a:spcBef>
              <a:spcAft>
                <a:spcPts val="0"/>
              </a:spcAft>
              <a:buNone/>
            </a:pPr>
            <a:endParaRPr/>
          </a:p>
          <a:p>
            <a:pPr marL="0" lvl="0" indent="0" algn="l" rtl="0">
              <a:spcBef>
                <a:spcPts val="0"/>
              </a:spcBef>
              <a:spcAft>
                <a:spcPts val="0"/>
              </a:spcAft>
              <a:buNone/>
            </a:pPr>
            <a:r>
              <a:rPr lang="en-US" i="0"/>
              <a:t>Source: Copen</a:t>
            </a:r>
            <a:r>
              <a:rPr lang="en-US"/>
              <a:t> CE, Chandra A, Martinez G. Prevalence and timing of oral sex with opposite-sex partners among females and males aged 15–24 years: United States, 2007–2010. </a:t>
            </a:r>
            <a:r>
              <a:rPr lang="en-US" i="1"/>
              <a:t>National health statistics reports</a:t>
            </a:r>
            <a:r>
              <a:rPr lang="en-US"/>
              <a:t>; no 56. Hyattsville, MD: National Center for Health Statistics. 2012. </a:t>
            </a:r>
            <a:endParaRPr/>
          </a:p>
          <a:p>
            <a:pPr marL="0" lvl="0" indent="0" algn="l" rtl="0">
              <a:spcBef>
                <a:spcPts val="0"/>
              </a:spcBef>
              <a:spcAft>
                <a:spcPts val="0"/>
              </a:spcAft>
              <a:buNone/>
            </a:pPr>
            <a:endParaRPr/>
          </a:p>
        </p:txBody>
      </p:sp>
      <p:sp>
        <p:nvSpPr>
          <p:cNvPr id="412" name="Google Shape;41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In terms of gender identity, 1.8 identified themselves as being transgender (94.4% said they were not transgender, 1.6% were unsure and 2.1% did not understand the question).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latin typeface="Arial"/>
                <a:ea typeface="Arial"/>
                <a:cs typeface="Arial"/>
                <a:sym typeface="Arial"/>
              </a:rPr>
              <a:t>Source: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Johns MM, Lowry R, </a:t>
            </a:r>
            <a:r>
              <a:rPr lang="en-US" sz="1200" b="0" i="0" dirty="0" err="1">
                <a:solidFill>
                  <a:schemeClr val="dk1"/>
                </a:solidFill>
                <a:latin typeface="Calibri"/>
                <a:ea typeface="Calibri"/>
                <a:cs typeface="Calibri"/>
                <a:sym typeface="Calibri"/>
              </a:rPr>
              <a:t>Andrzejewski</a:t>
            </a:r>
            <a:r>
              <a:rPr lang="en-US" sz="1200" b="0" i="0" dirty="0">
                <a:solidFill>
                  <a:schemeClr val="dk1"/>
                </a:solidFill>
                <a:latin typeface="Calibri"/>
                <a:ea typeface="Calibri"/>
                <a:cs typeface="Calibri"/>
                <a:sym typeface="Calibri"/>
              </a:rPr>
              <a:t> J, et al. Transgender Identity and Experiences of Violence Victimization, Substance Use, Suicide Risk, and Sexual Risk Behaviors Among High School Students — 19 States and Large Urban School Districts, 2017. MMWR </a:t>
            </a:r>
            <a:r>
              <a:rPr lang="en-US" sz="1200" b="0" i="0" dirty="0" err="1">
                <a:solidFill>
                  <a:schemeClr val="dk1"/>
                </a:solidFill>
                <a:latin typeface="Calibri"/>
                <a:ea typeface="Calibri"/>
                <a:cs typeface="Calibri"/>
                <a:sym typeface="Calibri"/>
              </a:rPr>
              <a:t>Morb</a:t>
            </a:r>
            <a:r>
              <a:rPr lang="en-US" sz="1200" b="0" i="0" dirty="0">
                <a:solidFill>
                  <a:schemeClr val="dk1"/>
                </a:solidFill>
                <a:latin typeface="Calibri"/>
                <a:ea typeface="Calibri"/>
                <a:cs typeface="Calibri"/>
                <a:sym typeface="Calibri"/>
              </a:rPr>
              <a:t> Mortal </a:t>
            </a:r>
            <a:r>
              <a:rPr lang="en-US" sz="1200" b="0" i="0" dirty="0" err="1">
                <a:solidFill>
                  <a:schemeClr val="dk1"/>
                </a:solidFill>
                <a:latin typeface="Calibri"/>
                <a:ea typeface="Calibri"/>
                <a:cs typeface="Calibri"/>
                <a:sym typeface="Calibri"/>
              </a:rPr>
              <a:t>Wkly</a:t>
            </a:r>
            <a:r>
              <a:rPr lang="en-US" sz="1200" b="0" i="0" dirty="0">
                <a:solidFill>
                  <a:schemeClr val="dk1"/>
                </a:solidFill>
                <a:latin typeface="Calibri"/>
                <a:ea typeface="Calibri"/>
                <a:cs typeface="Calibri"/>
                <a:sym typeface="Calibri"/>
              </a:rPr>
              <a:t> Rep 2019;68:67–71.</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Table 4: Number and percentage of students, by sexual identity. High School Youth Risk Behavior Survey (YRBS): 2019 Results. Centers for Disease Control and Prevention. https://</a:t>
            </a:r>
            <a:r>
              <a:rPr lang="en-US" dirty="0" err="1">
                <a:latin typeface="Arial"/>
                <a:ea typeface="Arial"/>
                <a:cs typeface="Arial"/>
                <a:sym typeface="Arial"/>
              </a:rPr>
              <a:t>www.cdc.gov</a:t>
            </a:r>
            <a:r>
              <a:rPr lang="en-US" dirty="0">
                <a:latin typeface="Arial"/>
                <a:ea typeface="Arial"/>
                <a:cs typeface="Arial"/>
                <a:sym typeface="Arial"/>
              </a:rPr>
              <a:t>/</a:t>
            </a:r>
            <a:r>
              <a:rPr lang="en-US" dirty="0" err="1">
                <a:latin typeface="Arial"/>
                <a:ea typeface="Arial"/>
                <a:cs typeface="Arial"/>
                <a:sym typeface="Arial"/>
              </a:rPr>
              <a:t>healthyyouth</a:t>
            </a:r>
            <a:r>
              <a:rPr lang="en-US" dirty="0">
                <a:latin typeface="Arial"/>
                <a:ea typeface="Arial"/>
                <a:cs typeface="Arial"/>
                <a:sym typeface="Arial"/>
              </a:rPr>
              <a:t>/data/</a:t>
            </a:r>
            <a:r>
              <a:rPr lang="en-US" dirty="0" err="1">
                <a:latin typeface="Arial"/>
                <a:ea typeface="Arial"/>
                <a:cs typeface="Arial"/>
                <a:sym typeface="Arial"/>
              </a:rPr>
              <a:t>yrbs</a:t>
            </a:r>
            <a:r>
              <a:rPr lang="en-US" dirty="0">
                <a:latin typeface="Arial"/>
                <a:ea typeface="Arial"/>
                <a:cs typeface="Arial"/>
                <a:sym typeface="Arial"/>
              </a:rPr>
              <a:t>/2019_tables/</a:t>
            </a:r>
            <a:r>
              <a:rPr lang="en-US" dirty="0" err="1">
                <a:latin typeface="Arial"/>
                <a:ea typeface="Arial"/>
                <a:cs typeface="Arial"/>
                <a:sym typeface="Arial"/>
              </a:rPr>
              <a:t>students_by_sexual_identity.htm</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419" name="Google Shape;41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0"/>
              </a:spcBef>
              <a:spcAft>
                <a:spcPts val="0"/>
              </a:spcAft>
              <a:buNone/>
            </a:pPr>
            <a:r>
              <a:rPr lang="en-US"/>
              <a:t>38.4% said they had ever had sex (37.6% of females, 39.2% of males)</a:t>
            </a:r>
            <a:endParaRPr/>
          </a:p>
          <a:p>
            <a:pPr marL="457200" lvl="1" indent="0" algn="l" rtl="0">
              <a:lnSpc>
                <a:spcPct val="120000"/>
              </a:lnSpc>
              <a:spcBef>
                <a:spcPts val="600"/>
              </a:spcBef>
              <a:spcAft>
                <a:spcPts val="0"/>
              </a:spcAft>
              <a:buNone/>
            </a:pPr>
            <a:r>
              <a:rPr lang="en-US"/>
              <a:t>27.4% were currently sexually active (28.4% of females, 26.3% of males)</a:t>
            </a:r>
            <a:endParaRPr/>
          </a:p>
          <a:p>
            <a:pPr marL="0" lvl="0" indent="0" algn="l" rtl="0">
              <a:spcBef>
                <a:spcPts val="60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Current sexual activity defined as sex with at least one person in the 3 months prior to the survey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a:latin typeface="Arial"/>
                <a:ea typeface="Arial"/>
                <a:cs typeface="Arial"/>
                <a:sym typeface="Arial"/>
              </a:rPr>
              <a:t>Source: High School Youth Risk Behavior Survey (YRBS): 2019 Results. Centers for Disease Control and Prevention. https://nccd.cdc.gov/youthonline/App/QuestionsOrLocations.aspx?CategoryId=C04</a:t>
            </a:r>
            <a:endParaRPr/>
          </a:p>
          <a:p>
            <a:pPr marL="0" lvl="0" indent="0" algn="l" rtl="0">
              <a:spcBef>
                <a:spcPts val="0"/>
              </a:spcBef>
              <a:spcAft>
                <a:spcPts val="0"/>
              </a:spcAft>
              <a:buNone/>
            </a:pPr>
            <a:endParaRPr/>
          </a:p>
        </p:txBody>
      </p:sp>
      <p:sp>
        <p:nvSpPr>
          <p:cNvPr id="427" name="Google Shape;42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adolescents’ relationships evolve, they may become interested in dating, intimacy, and sex-related experimentation. Health care professionals should create a climate that is sensitive to personal issues, including sexual identity development and sexual orientation, so that youth feel comfortable discussing different types of sexual activity, fantasies, and attractions. Adolescents will also need appropriate health information about avoiding risk-taking behavior, such as drug use and unsafe sexual behavior, skills that enhance their ability to negotiate difficult situations with peers, and career guidance.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Source: 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None/>
            </a:pPr>
            <a:endParaRPr/>
          </a:p>
        </p:txBody>
      </p:sp>
      <p:sp>
        <p:nvSpPr>
          <p:cNvPr id="435" name="Google Shape;43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Adapted from the presentation "Interviewing the Adolescent: Tricks of the Trade" by Dr. Melanie A. Gold.</a:t>
            </a:r>
            <a:endParaRPr/>
          </a:p>
          <a:p>
            <a:pPr marL="0" lvl="0" indent="0" algn="l" rtl="0">
              <a:spcBef>
                <a:spcPts val="0"/>
              </a:spcBef>
              <a:spcAft>
                <a:spcPts val="0"/>
              </a:spcAft>
              <a:buNone/>
            </a:pPr>
            <a:endParaRPr/>
          </a:p>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a:p>
            <a:pPr marL="0" lvl="0" indent="0" algn="l" rtl="0">
              <a:spcBef>
                <a:spcPts val="0"/>
              </a:spcBef>
              <a:spcAft>
                <a:spcPts val="0"/>
              </a:spcAft>
              <a:buNone/>
            </a:pPr>
            <a:r>
              <a:rPr lang="en-US"/>
              <a:t>Many clinics use a validated screening tool to screen for depression, such as the PHQ-9, available at https://www.med.umich.edu/1info/FHP/practiceguides/depress/phq-9.pdf.  This questionnaire asks:</a:t>
            </a:r>
            <a:endParaRPr/>
          </a:p>
          <a:p>
            <a:pPr marL="0" lvl="0" indent="0" algn="l" rtl="0">
              <a:spcBef>
                <a:spcPts val="0"/>
              </a:spcBef>
              <a:spcAft>
                <a:spcPts val="0"/>
              </a:spcAft>
              <a:buNone/>
            </a:pPr>
            <a:endParaRPr/>
          </a:p>
          <a:p>
            <a:pPr marL="0" lvl="0" indent="0" algn="l" rtl="0">
              <a:spcBef>
                <a:spcPts val="0"/>
              </a:spcBef>
              <a:spcAft>
                <a:spcPts val="0"/>
              </a:spcAft>
              <a:buNone/>
            </a:pPr>
            <a:r>
              <a:rPr lang="en-US"/>
              <a:t>Over the past 2 weeks, how often have you been bothered by any of the following problems?</a:t>
            </a:r>
            <a:endParaRPr/>
          </a:p>
          <a:p>
            <a:pPr marL="171450" lvl="0" indent="-171450" algn="l" rtl="0">
              <a:spcBef>
                <a:spcPts val="0"/>
              </a:spcBef>
              <a:spcAft>
                <a:spcPts val="0"/>
              </a:spcAft>
              <a:buClr>
                <a:schemeClr val="dk1"/>
              </a:buClr>
              <a:buSzPts val="1200"/>
              <a:buFont typeface="Arial"/>
              <a:buChar char="•"/>
            </a:pPr>
            <a:r>
              <a:rPr lang="en-US"/>
              <a:t>Little interest or pleasure in doing things</a:t>
            </a:r>
            <a:endParaRPr/>
          </a:p>
          <a:p>
            <a:pPr marL="171450" lvl="0" indent="-171450" algn="l" rtl="0">
              <a:spcBef>
                <a:spcPts val="0"/>
              </a:spcBef>
              <a:spcAft>
                <a:spcPts val="0"/>
              </a:spcAft>
              <a:buClr>
                <a:schemeClr val="dk1"/>
              </a:buClr>
              <a:buSzPts val="1200"/>
              <a:buFont typeface="Arial"/>
              <a:buChar char="•"/>
            </a:pPr>
            <a:r>
              <a:rPr lang="en-US"/>
              <a:t>Feeling down, depressed, or hopeless</a:t>
            </a:r>
            <a:endParaRPr/>
          </a:p>
          <a:p>
            <a:pPr marL="171450" lvl="0" indent="-171450" algn="l" rtl="0">
              <a:spcBef>
                <a:spcPts val="0"/>
              </a:spcBef>
              <a:spcAft>
                <a:spcPts val="0"/>
              </a:spcAft>
              <a:buClr>
                <a:schemeClr val="dk1"/>
              </a:buClr>
              <a:buSzPts val="1200"/>
              <a:buFont typeface="Arial"/>
              <a:buChar char="•"/>
            </a:pPr>
            <a:r>
              <a:rPr lang="en-US"/>
              <a:t>Trouble falling or staying asleep, or sleeping too much</a:t>
            </a:r>
            <a:endParaRPr/>
          </a:p>
          <a:p>
            <a:pPr marL="171450" lvl="0" indent="-171450" algn="l" rtl="0">
              <a:spcBef>
                <a:spcPts val="0"/>
              </a:spcBef>
              <a:spcAft>
                <a:spcPts val="0"/>
              </a:spcAft>
              <a:buClr>
                <a:schemeClr val="dk1"/>
              </a:buClr>
              <a:buSzPts val="1200"/>
              <a:buFont typeface="Arial"/>
              <a:buChar char="•"/>
            </a:pPr>
            <a:r>
              <a:rPr lang="en-US"/>
              <a:t>Feeling tired or having little energy</a:t>
            </a:r>
            <a:endParaRPr/>
          </a:p>
          <a:p>
            <a:pPr marL="171450" lvl="0" indent="-171450" algn="l" rtl="0">
              <a:spcBef>
                <a:spcPts val="0"/>
              </a:spcBef>
              <a:spcAft>
                <a:spcPts val="0"/>
              </a:spcAft>
              <a:buClr>
                <a:schemeClr val="dk1"/>
              </a:buClr>
              <a:buSzPts val="1200"/>
              <a:buFont typeface="Arial"/>
              <a:buChar char="•"/>
            </a:pPr>
            <a:r>
              <a:rPr lang="en-US"/>
              <a:t>Poor appetite or overeating</a:t>
            </a:r>
            <a:endParaRPr/>
          </a:p>
          <a:p>
            <a:pPr marL="171450" lvl="0" indent="-171450" algn="l" rtl="0">
              <a:spcBef>
                <a:spcPts val="0"/>
              </a:spcBef>
              <a:spcAft>
                <a:spcPts val="0"/>
              </a:spcAft>
              <a:buClr>
                <a:schemeClr val="dk1"/>
              </a:buClr>
              <a:buSzPts val="1200"/>
              <a:buFont typeface="Arial"/>
              <a:buChar char="•"/>
            </a:pPr>
            <a:r>
              <a:rPr lang="en-US"/>
              <a:t>Feeling bad about yourself or that you are a failure or have let yourself or your family down</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Moving or speaking so slowly that other people could have noticed. Or the opposite; being so fidgety or restless that you have been moving around a lot more than usual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Thoughts that you would be better off dead or of hurting yourself in some way.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443" name="Google Shape;44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0"/>
              </a:spcBef>
              <a:spcAft>
                <a:spcPts val="0"/>
              </a:spcAft>
              <a:buNone/>
            </a:pPr>
            <a:r>
              <a:rPr lang="en-US" dirty="0">
                <a:latin typeface="Arial"/>
                <a:ea typeface="Arial"/>
                <a:cs typeface="Arial"/>
                <a:sym typeface="Arial"/>
              </a:rPr>
              <a:t>It is important to screen all adolescents for depression, and not just those who may look depressed.  Depression is now the 2</a:t>
            </a:r>
            <a:r>
              <a:rPr lang="en-US" baseline="30000" dirty="0">
                <a:latin typeface="Arial"/>
                <a:ea typeface="Arial"/>
                <a:cs typeface="Arial"/>
                <a:sym typeface="Arial"/>
              </a:rPr>
              <a:t>nd</a:t>
            </a:r>
            <a:r>
              <a:rPr lang="en-US" dirty="0">
                <a:latin typeface="Arial"/>
                <a:ea typeface="Arial"/>
                <a:cs typeface="Arial"/>
                <a:sym typeface="Arial"/>
              </a:rPr>
              <a:t> leading cause of death for 15-24 year </a:t>
            </a:r>
            <a:r>
              <a:rPr lang="en-US" dirty="0" err="1">
                <a:latin typeface="Arial"/>
                <a:ea typeface="Arial"/>
                <a:cs typeface="Arial"/>
                <a:sym typeface="Arial"/>
              </a:rPr>
              <a:t>olds</a:t>
            </a:r>
            <a:r>
              <a:rPr lang="en-US" dirty="0">
                <a:latin typeface="Arial"/>
                <a:ea typeface="Arial"/>
                <a:cs typeface="Arial"/>
                <a:sym typeface="Arial"/>
              </a:rPr>
              <a:t>. </a:t>
            </a:r>
            <a:endParaRPr dirty="0"/>
          </a:p>
          <a:p>
            <a:pPr marL="457200" lvl="1" indent="0" algn="l" rtl="0">
              <a:lnSpc>
                <a:spcPct val="120000"/>
              </a:lnSpc>
              <a:spcBef>
                <a:spcPts val="600"/>
              </a:spcBef>
              <a:spcAft>
                <a:spcPts val="0"/>
              </a:spcAft>
              <a:buNone/>
            </a:pPr>
            <a:r>
              <a:rPr lang="en-US" dirty="0">
                <a:latin typeface="Arial"/>
                <a:ea typeface="Arial"/>
                <a:cs typeface="Arial"/>
                <a:sym typeface="Arial"/>
              </a:rPr>
              <a:t>	Source: </a:t>
            </a:r>
            <a:r>
              <a:rPr lang="en-US" sz="1200" dirty="0">
                <a:latin typeface="Arial"/>
                <a:ea typeface="Arial"/>
                <a:cs typeface="Arial"/>
                <a:sym typeface="Arial"/>
              </a:rPr>
              <a:t>Heron, M. Deaths: Leading causes for 2017. National Vital Statistics Reports; Volume 68, Number 6. </a:t>
            </a:r>
            <a:r>
              <a:rPr lang="en-US" sz="1200" b="0" i="0" dirty="0">
                <a:solidFill>
                  <a:schemeClr val="dk1"/>
                </a:solidFill>
                <a:latin typeface="Calibri"/>
                <a:ea typeface="Calibri"/>
                <a:cs typeface="Calibri"/>
                <a:sym typeface="Calibri"/>
              </a:rPr>
              <a:t>Hyattsville, MD: National Center for Health Statistics. 2019.</a:t>
            </a:r>
            <a:endParaRPr dirty="0">
              <a:latin typeface="Arial"/>
              <a:ea typeface="Arial"/>
              <a:cs typeface="Arial"/>
              <a:sym typeface="Arial"/>
            </a:endParaRPr>
          </a:p>
          <a:p>
            <a:pPr marL="0" lvl="0" indent="0" algn="l" rtl="0">
              <a:spcBef>
                <a:spcPts val="600"/>
              </a:spcBef>
              <a:spcAft>
                <a:spcPts val="0"/>
              </a:spcAft>
              <a:buNone/>
            </a:pPr>
            <a:endParaRPr dirty="0"/>
          </a:p>
        </p:txBody>
      </p:sp>
      <p:sp>
        <p:nvSpPr>
          <p:cNvPr id="450" name="Google Shape;45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9efdb6d2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9efdb6d2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b9efdb6d2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Source: </a:t>
            </a:r>
            <a:r>
              <a:rPr lang="en-US" dirty="0"/>
              <a:t>The Trevor Project. (2019). National Survey on LGBTQ Mental Health. New York, New York: The Trevor Project. https://</a:t>
            </a:r>
            <a:r>
              <a:rPr lang="en-US" dirty="0" err="1"/>
              <a:t>www.thetrevorproject.org</a:t>
            </a:r>
            <a:r>
              <a:rPr lang="en-US" dirty="0"/>
              <a:t>/wp-content/uploads/2019/06/The-Trevor-Project-National-Survey-Results-2019.pdf</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458" name="Google Shape;45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https://www.youtube.com/watch?v=mAPLTaRM48Y</a:t>
            </a:r>
            <a:endParaRPr/>
          </a:p>
          <a:p>
            <a:pPr marL="0" lvl="0" indent="0" algn="l" rtl="0">
              <a:spcBef>
                <a:spcPts val="0"/>
              </a:spcBef>
              <a:spcAft>
                <a:spcPts val="0"/>
              </a:spcAft>
              <a:buNone/>
            </a:pPr>
            <a:endParaRPr/>
          </a:p>
        </p:txBody>
      </p:sp>
      <p:sp>
        <p:nvSpPr>
          <p:cNvPr id="466" name="Google Shape;46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Adapted from the presentation "Interviewing the Adolescent: Tricks of the Trade" by Dr. Melanie A. Gold.</a:t>
            </a:r>
            <a:endParaRPr/>
          </a:p>
          <a:p>
            <a:pPr marL="0" lvl="0" indent="0" algn="l" rtl="0">
              <a:spcBef>
                <a:spcPts val="0"/>
              </a:spcBef>
              <a:spcAft>
                <a:spcPts val="0"/>
              </a:spcAft>
              <a:buNone/>
            </a:pPr>
            <a:endParaRPr/>
          </a:p>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74" name="Google Shape;47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Sources: </a:t>
            </a:r>
            <a:endParaRPr/>
          </a:p>
          <a:p>
            <a:pPr marL="0" lvl="0" indent="0" algn="l" rtl="0">
              <a:spcBef>
                <a:spcPts val="0"/>
              </a:spcBef>
              <a:spcAft>
                <a:spcPts val="0"/>
              </a:spcAft>
              <a:buNone/>
            </a:pPr>
            <a:r>
              <a:rPr lang="en-US">
                <a:latin typeface="Arial"/>
                <a:ea typeface="Arial"/>
                <a:cs typeface="Arial"/>
                <a:sym typeface="Arial"/>
              </a:rPr>
              <a:t>Teen Drivers: Get the Facts. Centers for Disease Control and Prevention, National Center for Injury Prevention and Control. Last Reveiwed October 2020. https://www.cdc.gov/motorvehiclesafety/teen_drivers/teendrivers_factsheet.html</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Parents Are The Key: Get it in writing. Centers for Disease Control and Prevention, National Center for Injury Prevention and Control. April 2017. https://www.cdc.gov/parentsarethekey/agreement/index.html</a:t>
            </a:r>
            <a:endParaRPr>
              <a:latin typeface="Arial"/>
              <a:ea typeface="Arial"/>
              <a:cs typeface="Arial"/>
              <a:sym typeface="Arial"/>
            </a:endParaRPr>
          </a:p>
          <a:p>
            <a:pPr marL="0" lvl="0" indent="0" algn="l" rtl="0">
              <a:spcBef>
                <a:spcPts val="0"/>
              </a:spcBef>
              <a:spcAft>
                <a:spcPts val="0"/>
              </a:spcAft>
              <a:buNone/>
            </a:pPr>
            <a:endParaRPr/>
          </a:p>
        </p:txBody>
      </p:sp>
      <p:sp>
        <p:nvSpPr>
          <p:cNvPr id="481" name="Google Shape;48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*At least one time in the past 30 days before the survey among those who had driven in the past 30 days</a:t>
            </a:r>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Source: High School Youth Risk Behavior Survey (YRBS): 2019 Results. Centers for Disease Control and Prevention. https://nccd.cdc.gov/youthonline/App/QuestionsOrLocations.aspx?CategoryId=C01</a:t>
            </a:r>
            <a:endParaRPr/>
          </a:p>
          <a:p>
            <a:pPr marL="0" lvl="0" indent="0" algn="l" rtl="0">
              <a:spcBef>
                <a:spcPts val="0"/>
              </a:spcBef>
              <a:spcAft>
                <a:spcPts val="0"/>
              </a:spcAft>
              <a:buNone/>
            </a:pPr>
            <a:endParaRPr/>
          </a:p>
        </p:txBody>
      </p:sp>
      <p:sp>
        <p:nvSpPr>
          <p:cNvPr id="489" name="Google Shape;48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Adapted from the presentation "Interviewing the Adolescent: Tricks of the Trade" by Dr. Melanie A. Gold.</a:t>
            </a:r>
            <a:endParaRPr/>
          </a:p>
          <a:p>
            <a:pPr marL="0" lvl="0" indent="0" algn="l" rtl="0">
              <a:spcBef>
                <a:spcPts val="0"/>
              </a:spcBef>
              <a:spcAft>
                <a:spcPts val="0"/>
              </a:spcAft>
              <a:buNone/>
            </a:pPr>
            <a:endParaRPr/>
          </a:p>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a:p>
            <a:pPr marL="0" lvl="0" indent="0" algn="l" rtl="0">
              <a:spcBef>
                <a:spcPts val="0"/>
              </a:spcBef>
              <a:spcAft>
                <a:spcPts val="0"/>
              </a:spcAft>
              <a:buNone/>
            </a:pPr>
            <a:r>
              <a:rPr lang="en-US"/>
              <a:t>It’s important to support and validate what patients tell you.  “Thank you for telling me that, and I’m so sorry that happened to you”.  Assess for ongoing safety, available support, and the patient’s degree of distress (are they currently in crisis?).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03" name="Google Shape;503;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Adapted from the presentation "Interviewing the Adolescent: Tricks of the Trade" by Dr. Melanie A. Gold.</a:t>
            </a:r>
            <a:endParaRPr/>
          </a:p>
          <a:p>
            <a:pPr marL="0" lvl="0" indent="0" algn="l" rtl="0">
              <a:spcBef>
                <a:spcPts val="0"/>
              </a:spcBef>
              <a:spcAft>
                <a:spcPts val="0"/>
              </a:spcAft>
              <a:buNone/>
            </a:pPr>
            <a:endParaRPr/>
          </a:p>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a:p>
            <a:pPr marL="0" lvl="0" indent="0" algn="l" rtl="0">
              <a:spcBef>
                <a:spcPts val="0"/>
              </a:spcBef>
              <a:spcAft>
                <a:spcPts val="0"/>
              </a:spcAft>
              <a:buNone/>
            </a:pPr>
            <a:r>
              <a:rPr lang="en-US"/>
              <a:t>It’s important to support and validate what patients tell you.  “Thank you for telling me that, and I’m so sorry that happened to you”.  Assess for ongoing safety, available support, and the patient’s degree of distress (are they currently in crisis?).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6" name="Google Shape;49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Physical dating violence </a:t>
            </a:r>
            <a:r>
              <a:rPr lang="en-US" sz="1200" b="0" i="0" dirty="0">
                <a:solidFill>
                  <a:schemeClr val="dk1"/>
                </a:solidFill>
                <a:latin typeface="Calibri"/>
                <a:ea typeface="Calibri"/>
                <a:cs typeface="Calibri"/>
                <a:sym typeface="Calibri"/>
              </a:rPr>
              <a:t>was defined as being physically hurt on purpose (counting such things as being hit, slammed into something, or injured with an object or weapon) by someone they were dating or going out with, one or more times during the 12 months before the survey, among students who dated or went out with someone during the 12 months before the survey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Sexual dating violence </a:t>
            </a:r>
            <a:r>
              <a:rPr lang="en-US" sz="1200" b="0" i="0" dirty="0">
                <a:solidFill>
                  <a:schemeClr val="dk1"/>
                </a:solidFill>
                <a:latin typeface="Calibri"/>
                <a:ea typeface="Calibri"/>
                <a:cs typeface="Calibri"/>
                <a:sym typeface="Calibri"/>
              </a:rPr>
              <a:t>was defined as being forced to do sexual things (counting such things as kissing, touching, or being physically forced to have sexual intercourse) they did not want to do by someone they were dating or going out with, one or more times during the 12 months before the survey, among students who dated or went out with someone during the 12 months before the survey</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Source: </a:t>
            </a:r>
            <a:endParaRPr dirty="0"/>
          </a:p>
          <a:p>
            <a:pPr marL="0" lvl="0" indent="0" algn="l" rtl="0">
              <a:spcBef>
                <a:spcPts val="0"/>
              </a:spcBef>
              <a:spcAft>
                <a:spcPts val="0"/>
              </a:spcAft>
              <a:buNone/>
            </a:pPr>
            <a:r>
              <a:rPr lang="en-US" dirty="0">
                <a:latin typeface="Arial"/>
                <a:ea typeface="Arial"/>
                <a:cs typeface="Arial"/>
                <a:sym typeface="Arial"/>
              </a:rPr>
              <a:t>1) High School Youth Risk Behavior Survey (YRBS): 2019 Results. Centers for Disease Control and Prevention. https://</a:t>
            </a:r>
            <a:r>
              <a:rPr lang="en-US" dirty="0" err="1">
                <a:latin typeface="Arial"/>
                <a:ea typeface="Arial"/>
                <a:cs typeface="Arial"/>
                <a:sym typeface="Arial"/>
              </a:rPr>
              <a:t>nccd.cdc.gov</a:t>
            </a:r>
            <a:r>
              <a:rPr lang="en-US" dirty="0">
                <a:latin typeface="Arial"/>
                <a:ea typeface="Arial"/>
                <a:cs typeface="Arial"/>
                <a:sym typeface="Arial"/>
              </a:rPr>
              <a:t>/</a:t>
            </a:r>
            <a:r>
              <a:rPr lang="en-US" dirty="0" err="1">
                <a:latin typeface="Arial"/>
                <a:ea typeface="Arial"/>
                <a:cs typeface="Arial"/>
                <a:sym typeface="Arial"/>
              </a:rPr>
              <a:t>youthonline</a:t>
            </a:r>
            <a:r>
              <a:rPr lang="en-US" dirty="0">
                <a:latin typeface="Arial"/>
                <a:ea typeface="Arial"/>
                <a:cs typeface="Arial"/>
                <a:sym typeface="Arial"/>
              </a:rPr>
              <a:t>/App/</a:t>
            </a:r>
            <a:r>
              <a:rPr lang="en-US" dirty="0" err="1">
                <a:latin typeface="Arial"/>
                <a:ea typeface="Arial"/>
                <a:cs typeface="Arial"/>
                <a:sym typeface="Arial"/>
              </a:rPr>
              <a:t>QuestionsOrLocations.aspx?CategoryId</a:t>
            </a:r>
            <a:r>
              <a:rPr lang="en-US" dirty="0">
                <a:latin typeface="Arial"/>
                <a:ea typeface="Arial"/>
                <a:cs typeface="Arial"/>
                <a:sym typeface="Arial"/>
              </a:rPr>
              <a:t>=C01</a:t>
            </a:r>
            <a:endParaRPr dirty="0"/>
          </a:p>
        </p:txBody>
      </p:sp>
      <p:sp>
        <p:nvSpPr>
          <p:cNvPr id="510" name="Google Shape;51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dirty="0">
                <a:solidFill>
                  <a:schemeClr val="dk1"/>
                </a:solidFill>
                <a:latin typeface="Calibri"/>
                <a:ea typeface="Calibri"/>
                <a:cs typeface="Calibri"/>
                <a:sym typeface="Calibri"/>
              </a:rPr>
              <a:t>Physical dating violence </a:t>
            </a:r>
            <a:r>
              <a:rPr lang="en-US" sz="1200" b="0" i="0" dirty="0">
                <a:solidFill>
                  <a:schemeClr val="dk1"/>
                </a:solidFill>
                <a:latin typeface="Calibri"/>
                <a:ea typeface="Calibri"/>
                <a:cs typeface="Calibri"/>
                <a:sym typeface="Calibri"/>
              </a:rPr>
              <a:t>was defined as being physically hurt on purpose (counting such things as being hit, slammed into something, or injured with an object or weapon) by someone they were dating or going out with, one or more times during the 12 months before the survey, among students who dated or went out with someone during the 12 months before the survey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dirty="0">
                <a:solidFill>
                  <a:schemeClr val="dk1"/>
                </a:solidFill>
                <a:latin typeface="Calibri"/>
                <a:ea typeface="Calibri"/>
                <a:cs typeface="Calibri"/>
                <a:sym typeface="Calibri"/>
              </a:rPr>
              <a:t>Sexual dating violence </a:t>
            </a:r>
            <a:r>
              <a:rPr lang="en-US" sz="1200" b="0" i="0" dirty="0">
                <a:solidFill>
                  <a:schemeClr val="dk1"/>
                </a:solidFill>
                <a:latin typeface="Calibri"/>
                <a:ea typeface="Calibri"/>
                <a:cs typeface="Calibri"/>
                <a:sym typeface="Calibri"/>
              </a:rPr>
              <a:t>was defined as being forced to do sexual things (counting such things as kissing, touching, or being physically forced to have sexual intercourse) they did not want to do by someone they were dating or going out with, one or more times during the 12 months before the survey, among students who dated or went out with someone during the 12 months before the survey</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Data on transgender youth is from a convenience sample of 2017 Youth Risk Behavior Survey sites that piloted a measure of transgender identity. The authors write “The results of this study validate findings from smaller clinical and web-based studies that, at a population level, transgender students are at disproportionately higher risk than are cisgender students for violence victimization, substance use, and suicide risk (</a:t>
            </a:r>
            <a:r>
              <a:rPr lang="en-US" sz="1200" b="0" i="1" dirty="0">
                <a:solidFill>
                  <a:schemeClr val="dk1"/>
                </a:solidFill>
                <a:latin typeface="Calibri"/>
                <a:ea typeface="Calibri"/>
                <a:cs typeface="Calibri"/>
                <a:sym typeface="Calibri"/>
              </a:rPr>
              <a:t>1</a:t>
            </a:r>
            <a:r>
              <a:rPr lang="en-US" sz="1200" b="0" i="0" dirty="0">
                <a:solidFill>
                  <a:schemeClr val="dk1"/>
                </a:solidFill>
                <a:latin typeface="Calibri"/>
                <a:ea typeface="Calibri"/>
                <a:cs typeface="Calibri"/>
                <a:sym typeface="Calibri"/>
              </a:rPr>
              <a:t>–</a:t>
            </a:r>
            <a:r>
              <a:rPr lang="en-US" sz="1200" b="0" i="1" dirty="0">
                <a:solidFill>
                  <a:schemeClr val="dk1"/>
                </a:solidFill>
                <a:latin typeface="Calibri"/>
                <a:ea typeface="Calibri"/>
                <a:cs typeface="Calibri"/>
                <a:sym typeface="Calibri"/>
              </a:rPr>
              <a:t>3</a:t>
            </a:r>
            <a:r>
              <a:rPr lang="en-US" sz="1200" b="0" i="0" dirty="0">
                <a:solidFill>
                  <a:schemeClr val="dk1"/>
                </a:solidFill>
                <a:latin typeface="Calibri"/>
                <a:ea typeface="Calibri"/>
                <a:cs typeface="Calibri"/>
                <a:sym typeface="Calibri"/>
              </a:rPr>
              <a:t>). The prevalence of reported substance use (e.g., 27.1%, 26.1%, 24.9%, and 35.9% reporting lifetime use of cocaine, heroin, methamphetamines, and prescription opioid misuse, respectively) and suicide risk (e.g., 34.6% attempting suicide in the last 12 months) are concerning. Given that violence victimization is a documented risk factor for substance use and suicide risk (</a:t>
            </a:r>
            <a:r>
              <a:rPr lang="en-US" sz="1200" b="0" i="1" dirty="0">
                <a:solidFill>
                  <a:schemeClr val="dk1"/>
                </a:solidFill>
                <a:latin typeface="Calibri"/>
                <a:ea typeface="Calibri"/>
                <a:cs typeface="Calibri"/>
                <a:sym typeface="Calibri"/>
              </a:rPr>
              <a:t>7</a:t>
            </a:r>
            <a:r>
              <a:rPr lang="en-US" sz="1200" b="0" i="0" dirty="0">
                <a:solidFill>
                  <a:schemeClr val="dk1"/>
                </a:solidFill>
                <a:latin typeface="Calibri"/>
                <a:ea typeface="Calibri"/>
                <a:cs typeface="Calibri"/>
                <a:sym typeface="Calibri"/>
              </a:rPr>
              <a:t>), implementation of interventions focused on reducing the victimization of transgender adolescents might be a key strategy for improving overall health.”</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Source: </a:t>
            </a:r>
            <a:endParaRPr dirty="0"/>
          </a:p>
          <a:p>
            <a:pPr marL="0" lvl="0" indent="0" algn="l" rtl="0">
              <a:spcBef>
                <a:spcPts val="0"/>
              </a:spcBef>
              <a:spcAft>
                <a:spcPts val="0"/>
              </a:spcAft>
              <a:buNone/>
            </a:pPr>
            <a:r>
              <a:rPr lang="en-US" dirty="0">
                <a:latin typeface="Arial"/>
                <a:ea typeface="Arial"/>
                <a:cs typeface="Arial"/>
                <a:sym typeface="Arial"/>
              </a:rPr>
              <a:t>1) High School Youth Risk Behavior Survey (YRBS): 2019 Results. Centers for Disease Control and Prevention. https://</a:t>
            </a:r>
            <a:r>
              <a:rPr lang="en-US" dirty="0" err="1">
                <a:latin typeface="Arial"/>
                <a:ea typeface="Arial"/>
                <a:cs typeface="Arial"/>
                <a:sym typeface="Arial"/>
              </a:rPr>
              <a:t>nccd.cdc.gov</a:t>
            </a:r>
            <a:r>
              <a:rPr lang="en-US" dirty="0">
                <a:latin typeface="Arial"/>
                <a:ea typeface="Arial"/>
                <a:cs typeface="Arial"/>
                <a:sym typeface="Arial"/>
              </a:rPr>
              <a:t>/</a:t>
            </a:r>
            <a:r>
              <a:rPr lang="en-US" dirty="0" err="1">
                <a:latin typeface="Arial"/>
                <a:ea typeface="Arial"/>
                <a:cs typeface="Arial"/>
                <a:sym typeface="Arial"/>
              </a:rPr>
              <a:t>youthonline</a:t>
            </a:r>
            <a:r>
              <a:rPr lang="en-US" dirty="0">
                <a:latin typeface="Arial"/>
                <a:ea typeface="Arial"/>
                <a:cs typeface="Arial"/>
                <a:sym typeface="Arial"/>
              </a:rPr>
              <a:t>/App/</a:t>
            </a:r>
            <a:r>
              <a:rPr lang="en-US" dirty="0" err="1">
                <a:latin typeface="Arial"/>
                <a:ea typeface="Arial"/>
                <a:cs typeface="Arial"/>
                <a:sym typeface="Arial"/>
              </a:rPr>
              <a:t>QuestionsOrLocations.aspx?CategoryId</a:t>
            </a:r>
            <a:r>
              <a:rPr lang="en-US" dirty="0">
                <a:latin typeface="Arial"/>
                <a:ea typeface="Arial"/>
                <a:cs typeface="Arial"/>
                <a:sym typeface="Arial"/>
              </a:rPr>
              <a:t>=C01</a:t>
            </a:r>
            <a:endParaRPr dirty="0"/>
          </a:p>
          <a:p>
            <a:pPr marL="0" lvl="0" indent="0" algn="l" rtl="0">
              <a:spcBef>
                <a:spcPts val="0"/>
              </a:spcBef>
              <a:spcAft>
                <a:spcPts val="0"/>
              </a:spcAft>
              <a:buNone/>
            </a:pPr>
            <a:r>
              <a:rPr lang="en-US" dirty="0">
                <a:latin typeface="Arial"/>
                <a:ea typeface="Arial"/>
                <a:cs typeface="Arial"/>
                <a:sym typeface="Arial"/>
              </a:rPr>
              <a:t>2)</a:t>
            </a:r>
            <a:r>
              <a:rPr lang="en-US" sz="1200" b="0" i="0" dirty="0">
                <a:solidFill>
                  <a:schemeClr val="dk1"/>
                </a:solidFill>
                <a:latin typeface="Calibri"/>
                <a:ea typeface="Calibri"/>
                <a:cs typeface="Calibri"/>
                <a:sym typeface="Calibri"/>
              </a:rPr>
              <a:t> Johns MM, Lowry R, </a:t>
            </a:r>
            <a:r>
              <a:rPr lang="en-US" sz="1200" b="0" i="0" dirty="0" err="1">
                <a:solidFill>
                  <a:schemeClr val="dk1"/>
                </a:solidFill>
                <a:latin typeface="Calibri"/>
                <a:ea typeface="Calibri"/>
                <a:cs typeface="Calibri"/>
                <a:sym typeface="Calibri"/>
              </a:rPr>
              <a:t>Andrzejewski</a:t>
            </a:r>
            <a:r>
              <a:rPr lang="en-US" sz="1200" b="0" i="0" dirty="0">
                <a:solidFill>
                  <a:schemeClr val="dk1"/>
                </a:solidFill>
                <a:latin typeface="Calibri"/>
                <a:ea typeface="Calibri"/>
                <a:cs typeface="Calibri"/>
                <a:sym typeface="Calibri"/>
              </a:rPr>
              <a:t> J, et al. Transgender Identity and Experiences of Violence Victimization, Substance Use, Suicide Risk, and Sexual Risk Behaviors Among High School Students — 19 States and Large Urban School Districts, 2017. MMWR </a:t>
            </a:r>
            <a:r>
              <a:rPr lang="en-US" sz="1200" b="0" i="0" dirty="0" err="1">
                <a:solidFill>
                  <a:schemeClr val="dk1"/>
                </a:solidFill>
                <a:latin typeface="Calibri"/>
                <a:ea typeface="Calibri"/>
                <a:cs typeface="Calibri"/>
                <a:sym typeface="Calibri"/>
              </a:rPr>
              <a:t>Morb</a:t>
            </a:r>
            <a:r>
              <a:rPr lang="en-US" sz="1200" b="0" i="0" dirty="0">
                <a:solidFill>
                  <a:schemeClr val="dk1"/>
                </a:solidFill>
                <a:latin typeface="Calibri"/>
                <a:ea typeface="Calibri"/>
                <a:cs typeface="Calibri"/>
                <a:sym typeface="Calibri"/>
              </a:rPr>
              <a:t> </a:t>
            </a:r>
            <a:endParaRPr dirty="0">
              <a:latin typeface="Arial"/>
              <a:ea typeface="Arial"/>
              <a:cs typeface="Arial"/>
              <a:sym typeface="Arial"/>
            </a:endParaRPr>
          </a:p>
        </p:txBody>
      </p:sp>
      <p:sp>
        <p:nvSpPr>
          <p:cNvPr id="518" name="Google Shape;51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a:solidFill>
                  <a:schemeClr val="dk1"/>
                </a:solidFill>
                <a:latin typeface="Calibri"/>
                <a:ea typeface="Calibri"/>
                <a:cs typeface="Calibri"/>
                <a:sym typeface="Calibri"/>
              </a:rPr>
              <a:t>Physical dating violence </a:t>
            </a:r>
            <a:r>
              <a:rPr lang="en-US" sz="1200" b="0" i="0">
                <a:solidFill>
                  <a:schemeClr val="dk1"/>
                </a:solidFill>
                <a:latin typeface="Calibri"/>
                <a:ea typeface="Calibri"/>
                <a:cs typeface="Calibri"/>
                <a:sym typeface="Calibri"/>
              </a:rPr>
              <a:t>was defined as being physically hurt on purpose (counting such things as being hit, slammed into something, or injured with an object or weapon) by someone they were dating or going out with, one or more times during the 12 months before the survey, among students who dated or went out with someone during the 12 months before the survey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Sexual dating violence </a:t>
            </a:r>
            <a:r>
              <a:rPr lang="en-US" sz="1200" b="0" i="0">
                <a:solidFill>
                  <a:schemeClr val="dk1"/>
                </a:solidFill>
                <a:latin typeface="Calibri"/>
                <a:ea typeface="Calibri"/>
                <a:cs typeface="Calibri"/>
                <a:sym typeface="Calibri"/>
              </a:rPr>
              <a:t>was defined as being forced to do sexual things (counting such things as kissing, touching, or being physically forced to have sexual intercourse) they did not want to do by someone they were dating or going out with, one or more times during the 12 months before the survey, among students who dated or went out with someone during the 12 months before the survey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Data on transgender youth is from a convenience sample of 2017 Youth Risk Behavior Survey sites that piloted a measure of transgender identity. The authors write “The results of this study validate findings from smaller clinical and web-based studies that, at a population level, transgender students are at disproportionately higher risk than are cisgender students for violence victimization, substance use, and suicide risk (</a:t>
            </a:r>
            <a:r>
              <a:rPr lang="en-US" sz="1200" b="0" i="1">
                <a:solidFill>
                  <a:schemeClr val="dk1"/>
                </a:solidFill>
                <a:latin typeface="Calibri"/>
                <a:ea typeface="Calibri"/>
                <a:cs typeface="Calibri"/>
                <a:sym typeface="Calibri"/>
              </a:rPr>
              <a:t>1</a:t>
            </a:r>
            <a:r>
              <a:rPr lang="en-US" sz="1200" b="0" i="0">
                <a:solidFill>
                  <a:schemeClr val="dk1"/>
                </a:solidFill>
                <a:latin typeface="Calibri"/>
                <a:ea typeface="Calibri"/>
                <a:cs typeface="Calibri"/>
                <a:sym typeface="Calibri"/>
              </a:rPr>
              <a:t>–</a:t>
            </a:r>
            <a:r>
              <a:rPr lang="en-US" sz="1200" b="0" i="1">
                <a:solidFill>
                  <a:schemeClr val="dk1"/>
                </a:solidFill>
                <a:latin typeface="Calibri"/>
                <a:ea typeface="Calibri"/>
                <a:cs typeface="Calibri"/>
                <a:sym typeface="Calibri"/>
              </a:rPr>
              <a:t>3</a:t>
            </a:r>
            <a:r>
              <a:rPr lang="en-US" sz="1200" b="0" i="0">
                <a:solidFill>
                  <a:schemeClr val="dk1"/>
                </a:solidFill>
                <a:latin typeface="Calibri"/>
                <a:ea typeface="Calibri"/>
                <a:cs typeface="Calibri"/>
                <a:sym typeface="Calibri"/>
              </a:rPr>
              <a:t>). The prevalence of reported substance use (e.g., 27.1%, 26.1%, 24.9%, and 35.9% reporting lifetime use of cocaine, heroin, methamphetamines, and prescription opioid misuse, respectively) and suicide risk (e.g., 34.6% attempting suicide in the last 12 months) are concerning. Given that violence victimization is a documented risk factor for substance use and suicide risk (</a:t>
            </a:r>
            <a:r>
              <a:rPr lang="en-US" sz="1200" b="0" i="1">
                <a:solidFill>
                  <a:schemeClr val="dk1"/>
                </a:solidFill>
                <a:latin typeface="Calibri"/>
                <a:ea typeface="Calibri"/>
                <a:cs typeface="Calibri"/>
                <a:sym typeface="Calibri"/>
              </a:rPr>
              <a:t>7</a:t>
            </a:r>
            <a:r>
              <a:rPr lang="en-US" sz="1200" b="0" i="0">
                <a:solidFill>
                  <a:schemeClr val="dk1"/>
                </a:solidFill>
                <a:latin typeface="Calibri"/>
                <a:ea typeface="Calibri"/>
                <a:cs typeface="Calibri"/>
                <a:sym typeface="Calibri"/>
              </a:rPr>
              <a:t>), implementation of interventions focused on reducing the victimization of transgender adolescents might be a key strategy for improving overall health.”</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Source: </a:t>
            </a:r>
            <a:endParaRPr/>
          </a:p>
          <a:p>
            <a:pPr marL="0" lvl="0" indent="0" algn="l" rtl="0">
              <a:spcBef>
                <a:spcPts val="0"/>
              </a:spcBef>
              <a:spcAft>
                <a:spcPts val="0"/>
              </a:spcAft>
              <a:buNone/>
            </a:pPr>
            <a:r>
              <a:rPr lang="en-US">
                <a:latin typeface="Arial"/>
                <a:ea typeface="Arial"/>
                <a:cs typeface="Arial"/>
                <a:sym typeface="Arial"/>
              </a:rPr>
              <a:t>1) High School Youth Risk Behavior Survey (YRBS): 2019 Results. Centers for Disease Control and Prevention. https://nccd.cdc.gov/youthonline/App/QuestionsOrLocations.aspx?CategoryId=C01</a:t>
            </a:r>
            <a:endParaRPr/>
          </a:p>
          <a:p>
            <a:pPr marL="0" lvl="0" indent="0" algn="l" rtl="0">
              <a:spcBef>
                <a:spcPts val="0"/>
              </a:spcBef>
              <a:spcAft>
                <a:spcPts val="0"/>
              </a:spcAft>
              <a:buNone/>
            </a:pPr>
            <a:r>
              <a:rPr lang="en-US">
                <a:latin typeface="Arial"/>
                <a:ea typeface="Arial"/>
                <a:cs typeface="Arial"/>
                <a:sym typeface="Arial"/>
              </a:rPr>
              <a:t>2)</a:t>
            </a:r>
            <a:r>
              <a:rPr lang="en-US" sz="1200" b="0" i="0">
                <a:solidFill>
                  <a:schemeClr val="dk1"/>
                </a:solidFill>
                <a:latin typeface="Calibri"/>
                <a:ea typeface="Calibri"/>
                <a:cs typeface="Calibri"/>
                <a:sym typeface="Calibri"/>
              </a:rPr>
              <a:t> Johns MM, Lowry R, Andrzejewski J, et al. Transgender Identity and Experiences of Violence Victimization, Substance Use, Suicide Risk, and Sexual Risk Behaviors Among High School Students — 19 States and Large Urban School Districts, 2017. MMWR Morb </a:t>
            </a:r>
            <a:endParaRPr>
              <a:latin typeface="Arial"/>
              <a:ea typeface="Arial"/>
              <a:cs typeface="Arial"/>
              <a:sym typeface="Arial"/>
            </a:endParaRPr>
          </a:p>
        </p:txBody>
      </p:sp>
      <p:sp>
        <p:nvSpPr>
          <p:cNvPr id="542" name="Google Shape;54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b9efdb6d2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b9efdb6d2c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gb9efdb6d2c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559" name="Google Shape;55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1" i="0" u="none" strike="noStrike" cap="none" dirty="0">
                <a:solidFill>
                  <a:schemeClr val="dk1"/>
                </a:solidFill>
                <a:effectLst/>
                <a:latin typeface="Calibri"/>
                <a:ea typeface="Calibri"/>
                <a:cs typeface="Calibri"/>
                <a:sym typeface="Calibri"/>
              </a:rPr>
              <a:t>Rights: </a:t>
            </a:r>
            <a:r>
              <a:rPr lang="en-US" sz="1200" b="0" i="0" u="none" strike="noStrike" cap="none" dirty="0">
                <a:solidFill>
                  <a:schemeClr val="dk1"/>
                </a:solidFill>
                <a:effectLst/>
                <a:latin typeface="Calibri"/>
                <a:ea typeface="Calibri"/>
                <a:cs typeface="Calibri"/>
                <a:sym typeface="Calibri"/>
              </a:rPr>
              <a:t>Youth have the right to receive complete, accurate, and unbiased information about their sexual and reproductive health, and to access the full range of sexual and reproductive healthcare services in a way that is confidential and free of discrimination or coercion.</a:t>
            </a:r>
          </a:p>
          <a:p>
            <a:r>
              <a:rPr lang="en-US" sz="1200" b="1" i="0" u="none" strike="noStrike" cap="none" dirty="0">
                <a:solidFill>
                  <a:schemeClr val="dk1"/>
                </a:solidFill>
                <a:effectLst/>
                <a:latin typeface="Calibri"/>
                <a:ea typeface="Calibri"/>
                <a:cs typeface="Calibri"/>
                <a:sym typeface="Calibri"/>
              </a:rPr>
              <a:t>Respect:  </a:t>
            </a:r>
            <a:r>
              <a:rPr lang="en-US" sz="1200" b="0" i="0" u="none" strike="noStrike" cap="none" dirty="0">
                <a:solidFill>
                  <a:schemeClr val="dk1"/>
                </a:solidFill>
                <a:effectLst/>
                <a:latin typeface="Calibri"/>
                <a:ea typeface="Calibri"/>
                <a:cs typeface="Calibri"/>
                <a:sym typeface="Calibri"/>
              </a:rPr>
              <a:t>Young people deserve respect for their bodily autonomy, their ability to affirm their own goals and identities, and their agency to make informed decisions about their futures and their health and well-being.</a:t>
            </a:r>
          </a:p>
          <a:p>
            <a:r>
              <a:rPr lang="en-US" sz="1200" b="1" i="0" u="none" strike="noStrike" cap="none" dirty="0">
                <a:solidFill>
                  <a:schemeClr val="dk1"/>
                </a:solidFill>
                <a:effectLst/>
                <a:latin typeface="Calibri"/>
                <a:ea typeface="Calibri"/>
                <a:cs typeface="Calibri"/>
                <a:sym typeface="Calibri"/>
              </a:rPr>
              <a:t>Responsibility:  </a:t>
            </a:r>
            <a:r>
              <a:rPr lang="en-US" sz="1200" b="0" i="0" u="none" strike="noStrike" cap="none" dirty="0">
                <a:solidFill>
                  <a:schemeClr val="dk1"/>
                </a:solidFill>
                <a:effectLst/>
                <a:latin typeface="Calibri"/>
                <a:ea typeface="Calibri"/>
                <a:cs typeface="Calibri"/>
                <a:sym typeface="Calibri"/>
              </a:rPr>
              <a:t>Medical providers and healthcare systems have the responsibility to provide confidential, accessible, and respectful care to youth that centers young people’s agency and autonomy and is equitable and free from bias.</a:t>
            </a:r>
          </a:p>
          <a:p>
            <a:pPr marL="0" lvl="0" indent="0" algn="l" rtl="0">
              <a:spcBef>
                <a:spcPts val="0"/>
              </a:spcBef>
              <a:spcAft>
                <a:spcPts val="0"/>
              </a:spcAft>
              <a:buNone/>
            </a:pPr>
            <a:endParaRPr dirty="0"/>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3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70"/>
          <p:cNvSpPr txBox="1">
            <a:spLocks noGrp="1"/>
          </p:cNvSpPr>
          <p:nvPr>
            <p:ph type="body" idx="1"/>
          </p:nvPr>
        </p:nvSpPr>
        <p:spPr>
          <a:xfrm rot="5400000">
            <a:off x="4072182" y="-1408356"/>
            <a:ext cx="40476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2"/>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4"/>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4"/>
          <p:cNvSpPr txBox="1">
            <a:spLocks noGrp="1"/>
          </p:cNvSpPr>
          <p:nvPr>
            <p:ph type="body" idx="2"/>
          </p:nvPr>
        </p:nvSpPr>
        <p:spPr>
          <a:xfrm>
            <a:off x="6172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5"/>
          <p:cNvSpPr txBox="1">
            <a:spLocks noGrp="1"/>
          </p:cNvSpPr>
          <p:nvPr>
            <p:ph type="body" idx="2"/>
          </p:nvPr>
        </p:nvSpPr>
        <p:spPr>
          <a:xfrm>
            <a:off x="839788" y="2505075"/>
            <a:ext cx="5157787"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5"/>
          <p:cNvSpPr txBox="1">
            <a:spLocks noGrp="1"/>
          </p:cNvSpPr>
          <p:nvPr>
            <p:ph type="body" idx="4"/>
          </p:nvPr>
        </p:nvSpPr>
        <p:spPr>
          <a:xfrm>
            <a:off x="6172200" y="2505075"/>
            <a:ext cx="5183188"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0"/>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60"/>
          <p:cNvPicPr preferRelativeResize="0"/>
          <p:nvPr/>
        </p:nvPicPr>
        <p:blipFill rotWithShape="1">
          <a:blip r:embed="rId13">
            <a:alphaModFix/>
          </a:blip>
          <a:srcRect/>
          <a:stretch/>
        </p:blipFill>
        <p:spPr>
          <a:xfrm>
            <a:off x="7931675" y="-46292"/>
            <a:ext cx="6387415" cy="203200"/>
          </a:xfrm>
          <a:prstGeom prst="rect">
            <a:avLst/>
          </a:prstGeom>
          <a:noFill/>
          <a:ln>
            <a:noFill/>
          </a:ln>
        </p:spPr>
      </p:pic>
      <p:pic>
        <p:nvPicPr>
          <p:cNvPr id="16" name="Google Shape;16;p60"/>
          <p:cNvPicPr preferRelativeResize="0"/>
          <p:nvPr/>
        </p:nvPicPr>
        <p:blipFill rotWithShape="1">
          <a:blip r:embed="rId14">
            <a:alphaModFix/>
          </a:blip>
          <a:srcRect/>
          <a:stretch/>
        </p:blipFill>
        <p:spPr>
          <a:xfrm>
            <a:off x="-2862049" y="-9244"/>
            <a:ext cx="6616833" cy="121932"/>
          </a:xfrm>
          <a:prstGeom prst="rect">
            <a:avLst/>
          </a:prstGeom>
          <a:noFill/>
          <a:ln>
            <a:noFill/>
          </a:ln>
        </p:spPr>
      </p:pic>
      <p:pic>
        <p:nvPicPr>
          <p:cNvPr id="17" name="Google Shape;17;p60"/>
          <p:cNvPicPr preferRelativeResize="0"/>
          <p:nvPr/>
        </p:nvPicPr>
        <p:blipFill rotWithShape="1">
          <a:blip r:embed="rId15">
            <a:alphaModFix/>
          </a:blip>
          <a:srcRect/>
          <a:stretch/>
        </p:blipFill>
        <p:spPr>
          <a:xfrm>
            <a:off x="3564923" y="-58992"/>
            <a:ext cx="4654502" cy="228600"/>
          </a:xfrm>
          <a:prstGeom prst="rect">
            <a:avLst/>
          </a:prstGeom>
          <a:noFill/>
          <a:ln>
            <a:noFill/>
          </a:ln>
        </p:spPr>
      </p:pic>
      <p:pic>
        <p:nvPicPr>
          <p:cNvPr id="18" name="Google Shape;18;p60"/>
          <p:cNvPicPr preferRelativeResize="0"/>
          <p:nvPr/>
        </p:nvPicPr>
        <p:blipFill rotWithShape="1">
          <a:blip r:embed="rId16">
            <a:alphaModFix/>
          </a:blip>
          <a:srcRect/>
          <a:stretch/>
        </p:blipFill>
        <p:spPr>
          <a:xfrm>
            <a:off x="0" y="5694188"/>
            <a:ext cx="1954719" cy="1278086"/>
          </a:xfrm>
          <a:prstGeom prst="rect">
            <a:avLst/>
          </a:prstGeom>
          <a:noFill/>
          <a:ln>
            <a:noFill/>
          </a:ln>
        </p:spPr>
      </p:pic>
      <p:pic>
        <p:nvPicPr>
          <p:cNvPr id="19" name="Google Shape;19;p60"/>
          <p:cNvPicPr preferRelativeResize="0"/>
          <p:nvPr/>
        </p:nvPicPr>
        <p:blipFill rotWithShape="1">
          <a:blip r:embed="rId17">
            <a:alphaModFix/>
          </a:blip>
          <a:srcRect/>
          <a:stretch/>
        </p:blipFill>
        <p:spPr>
          <a:xfrm>
            <a:off x="10610250" y="6044590"/>
            <a:ext cx="1257300"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VMhHx-9zwD8&amp;feature=emb_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youtube.com/watch?v=mAPLTaRM48Y"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524000" y="950202"/>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95" name="Google Shape;95;p1"/>
          <p:cNvSpPr txBox="1">
            <a:spLocks noGrp="1"/>
          </p:cNvSpPr>
          <p:nvPr>
            <p:ph type="subTitle" idx="1"/>
          </p:nvPr>
        </p:nvSpPr>
        <p:spPr>
          <a:xfrm>
            <a:off x="1524000" y="2558853"/>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Adolescent-Friendly Health Services</a:t>
            </a:r>
            <a:endParaRPr/>
          </a:p>
        </p:txBody>
      </p:sp>
      <p:pic>
        <p:nvPicPr>
          <p:cNvPr id="96" name="Google Shape;96;p1" descr="A picture containing circle&#10;&#10;Description automatically generated"/>
          <p:cNvPicPr preferRelativeResize="0"/>
          <p:nvPr/>
        </p:nvPicPr>
        <p:blipFill rotWithShape="1">
          <a:blip r:embed="rId3">
            <a:alphaModFix/>
          </a:blip>
          <a:srcRect l="28605" r="28403"/>
          <a:stretch/>
        </p:blipFill>
        <p:spPr>
          <a:xfrm rot="5400000">
            <a:off x="4956874" y="1582289"/>
            <a:ext cx="2278251"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469391" y="272732"/>
            <a:ext cx="608639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3780"/>
              <a:buFont typeface="Arial"/>
              <a:buNone/>
            </a:pPr>
            <a:r>
              <a:rPr lang="en-US" sz="3780">
                <a:latin typeface="Arial"/>
                <a:ea typeface="Arial"/>
                <a:cs typeface="Arial"/>
                <a:sym typeface="Arial"/>
              </a:rPr>
              <a:t>Why are adolescent-friendly services important?</a:t>
            </a:r>
            <a:endParaRPr/>
          </a:p>
        </p:txBody>
      </p:sp>
      <p:sp>
        <p:nvSpPr>
          <p:cNvPr id="150" name="Google Shape;150;p6"/>
          <p:cNvSpPr txBox="1">
            <a:spLocks noGrp="1"/>
          </p:cNvSpPr>
          <p:nvPr>
            <p:ph type="body" idx="1"/>
          </p:nvPr>
        </p:nvSpPr>
        <p:spPr>
          <a:xfrm>
            <a:off x="5608767" y="1598295"/>
            <a:ext cx="5448210" cy="5215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Services that are not youth-friendly can lead young people to:</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Not share important details about their health or behavior</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Leave the clinic or nurse’s office without getting the care they need</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Choose not to follow through with treatments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Refuse or forget follow-up care</a:t>
            </a:r>
            <a:endParaRPr/>
          </a:p>
          <a:p>
            <a:pPr marL="228600" lvl="0" indent="-50800" algn="l" rtl="0">
              <a:lnSpc>
                <a:spcPct val="90000"/>
              </a:lnSpc>
              <a:spcBef>
                <a:spcPts val="1000"/>
              </a:spcBef>
              <a:spcAft>
                <a:spcPts val="0"/>
              </a:spcAft>
              <a:buClr>
                <a:schemeClr val="dk1"/>
              </a:buClr>
              <a:buSzPts val="2800"/>
              <a:buNone/>
            </a:pPr>
            <a:endParaRPr/>
          </a:p>
        </p:txBody>
      </p:sp>
      <p:pic>
        <p:nvPicPr>
          <p:cNvPr id="151" name="Google Shape;151;p6"/>
          <p:cNvPicPr preferRelativeResize="0"/>
          <p:nvPr/>
        </p:nvPicPr>
        <p:blipFill rotWithShape="1">
          <a:blip r:embed="rId3">
            <a:alphaModFix/>
          </a:blip>
          <a:srcRect l="29419" t="2923" r="29061" b="17743"/>
          <a:stretch/>
        </p:blipFill>
        <p:spPr>
          <a:xfrm>
            <a:off x="1361070" y="1598295"/>
            <a:ext cx="3092546" cy="39393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469390" y="272732"/>
            <a:ext cx="58776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Adolescent-Friendly Health Services</a:t>
            </a:r>
            <a:endParaRPr/>
          </a:p>
        </p:txBody>
      </p:sp>
      <p:sp>
        <p:nvSpPr>
          <p:cNvPr id="158" name="Google Shape;158;p7"/>
          <p:cNvSpPr txBox="1">
            <a:spLocks noGrp="1"/>
          </p:cNvSpPr>
          <p:nvPr>
            <p:ph type="body" idx="1"/>
          </p:nvPr>
        </p:nvSpPr>
        <p:spPr>
          <a:xfrm>
            <a:off x="1526330" y="1598295"/>
            <a:ext cx="4820681" cy="4515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Adolescent-specific</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Racially equitable and welcoming to LGBTQ+ youth</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Accessible time and location</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Free or low-cost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Confidential and respectful of young people’s autonomy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Multi- and interdisciplinary</a:t>
            </a:r>
            <a:endParaRPr dirty="0"/>
          </a:p>
          <a:p>
            <a:pPr marL="0" lvl="0" indent="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p:txBody>
      </p:sp>
      <p:sp>
        <p:nvSpPr>
          <p:cNvPr id="159" name="Google Shape;159;p7"/>
          <p:cNvSpPr txBox="1"/>
          <p:nvPr/>
        </p:nvSpPr>
        <p:spPr>
          <a:xfrm>
            <a:off x="6347011" y="1618802"/>
            <a:ext cx="4820681" cy="451502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Provides comprehensive care, including sexual and reproductive health care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Supports teen-parent communication</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Supports youth transitioning into the adult medical care system</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166" name="Google Shape;166;p8"/>
          <p:cNvSpPr txBox="1">
            <a:spLocks noGrp="1"/>
          </p:cNvSpPr>
          <p:nvPr>
            <p:ph type="body" idx="1"/>
          </p:nvPr>
        </p:nvSpPr>
        <p:spPr>
          <a:xfrm>
            <a:off x="5345295" y="935513"/>
            <a:ext cx="5448210" cy="521525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Michelle is a healthy 15-year-old female</a:t>
            </a:r>
            <a:endParaRPr dirty="0"/>
          </a:p>
          <a:p>
            <a:pPr marL="342900" lvl="0" indent="-266700" algn="l" rtl="0">
              <a:lnSpc>
                <a:spcPct val="90000"/>
              </a:lnSpc>
              <a:spcBef>
                <a:spcPts val="1000"/>
              </a:spcBef>
              <a:spcAft>
                <a:spcPts val="0"/>
              </a:spcAft>
              <a:buClr>
                <a:schemeClr val="dk1"/>
              </a:buClr>
              <a:buSzPts val="1200"/>
              <a:buNone/>
            </a:pPr>
            <a:endParaRPr sz="1200" dirty="0">
              <a:latin typeface="Calibri"/>
              <a:ea typeface="Calibri"/>
              <a:cs typeface="Calibri"/>
              <a:sym typeface="Calibri"/>
            </a:endParaRPr>
          </a:p>
          <a:p>
            <a:pPr marL="342900" lvl="0" indent="-3429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She has some questions about her health but is embarrassed to talk about it in front of her parents</a:t>
            </a:r>
            <a:endParaRPr dirty="0"/>
          </a:p>
          <a:p>
            <a:pPr marL="342900" lvl="0" indent="-266700" algn="l" rtl="0">
              <a:lnSpc>
                <a:spcPct val="90000"/>
              </a:lnSpc>
              <a:spcBef>
                <a:spcPts val="1000"/>
              </a:spcBef>
              <a:spcAft>
                <a:spcPts val="0"/>
              </a:spcAft>
              <a:buClr>
                <a:schemeClr val="dk1"/>
              </a:buClr>
              <a:buSzPts val="1200"/>
              <a:buNone/>
            </a:pPr>
            <a:endParaRPr sz="1200" dirty="0">
              <a:latin typeface="Calibri"/>
              <a:ea typeface="Calibri"/>
              <a:cs typeface="Calibri"/>
              <a:sym typeface="Calibri"/>
            </a:endParaRPr>
          </a:p>
          <a:p>
            <a:pPr marL="0" lvl="0" indent="0" algn="ctr" rtl="0">
              <a:lnSpc>
                <a:spcPct val="90000"/>
              </a:lnSpc>
              <a:spcBef>
                <a:spcPts val="1000"/>
              </a:spcBef>
              <a:spcAft>
                <a:spcPts val="0"/>
              </a:spcAft>
              <a:buClr>
                <a:schemeClr val="dk1"/>
              </a:buClr>
              <a:buSzPts val="3200"/>
              <a:buNone/>
            </a:pPr>
            <a:r>
              <a:rPr lang="en-US" sz="3200" dirty="0">
                <a:latin typeface="Calibri"/>
                <a:ea typeface="Calibri"/>
                <a:cs typeface="Calibri"/>
                <a:sym typeface="Calibri"/>
              </a:rPr>
              <a:t>What are Michelle’s options? </a:t>
            </a:r>
            <a:endParaRPr dirty="0"/>
          </a:p>
        </p:txBody>
      </p:sp>
      <p:pic>
        <p:nvPicPr>
          <p:cNvPr id="167" name="Google Shape;167;p8"/>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469391" y="272732"/>
            <a:ext cx="110791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AMAZE:  Accessing Sexual Health Care</a:t>
            </a:r>
            <a:endParaRPr/>
          </a:p>
        </p:txBody>
      </p:sp>
      <p:pic>
        <p:nvPicPr>
          <p:cNvPr id="174" name="Google Shape;174;p9" descr="Icon&#10;&#10;Description automatically generated"/>
          <p:cNvPicPr preferRelativeResize="0">
            <a:picLocks noGrp="1"/>
          </p:cNvPicPr>
          <p:nvPr>
            <p:ph type="body" idx="1"/>
          </p:nvPr>
        </p:nvPicPr>
        <p:blipFill rotWithShape="1">
          <a:blip r:embed="rId3">
            <a:alphaModFix/>
          </a:blip>
          <a:srcRect/>
          <a:stretch/>
        </p:blipFill>
        <p:spPr>
          <a:xfrm>
            <a:off x="2054076" y="1598295"/>
            <a:ext cx="8083848" cy="4551493"/>
          </a:xfrm>
          <a:prstGeom prst="rect">
            <a:avLst/>
          </a:prstGeom>
          <a:noFill/>
          <a:ln>
            <a:noFill/>
          </a:ln>
        </p:spPr>
      </p:pic>
      <p:sp>
        <p:nvSpPr>
          <p:cNvPr id="175" name="Google Shape;175;p9"/>
          <p:cNvSpPr txBox="1"/>
          <p:nvPr/>
        </p:nvSpPr>
        <p:spPr>
          <a:xfrm>
            <a:off x="5343659" y="6185158"/>
            <a:ext cx="15046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Play video</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Barriers to Care</a:t>
            </a:r>
            <a:endParaRPr/>
          </a:p>
        </p:txBody>
      </p:sp>
      <p:sp>
        <p:nvSpPr>
          <p:cNvPr id="182" name="Google Shape;182;p10"/>
          <p:cNvSpPr txBox="1">
            <a:spLocks noGrp="1"/>
          </p:cNvSpPr>
          <p:nvPr>
            <p:ph type="body" idx="1"/>
          </p:nvPr>
        </p:nvSpPr>
        <p:spPr>
          <a:xfrm>
            <a:off x="5213157" y="1924303"/>
            <a:ext cx="6212541" cy="330898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775"/>
              <a:buNone/>
            </a:pPr>
            <a:r>
              <a:rPr lang="en-US" sz="3600" dirty="0">
                <a:latin typeface="+mn-lt"/>
              </a:rPr>
              <a:t>What are some barriers that might prevent a young person from getting the care that they need?</a:t>
            </a:r>
            <a:endParaRPr sz="3600" dirty="0">
              <a:latin typeface="+mn-lt"/>
            </a:endParaRPr>
          </a:p>
        </p:txBody>
      </p:sp>
      <p:pic>
        <p:nvPicPr>
          <p:cNvPr id="4" name="Google Shape;167;p8">
            <a:extLst>
              <a:ext uri="{FF2B5EF4-FFF2-40B4-BE49-F238E27FC236}">
                <a16:creationId xmlns:a16="http://schemas.microsoft.com/office/drawing/2014/main" id="{D78E10D5-A5FC-674F-9043-E72941D464CD}"/>
              </a:ext>
            </a:extLst>
          </p:cNvPr>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Adolescents in Context</a:t>
            </a:r>
            <a:endParaRPr/>
          </a:p>
        </p:txBody>
      </p:sp>
      <p:sp>
        <p:nvSpPr>
          <p:cNvPr id="197" name="Google Shape;197;p12"/>
          <p:cNvSpPr txBox="1">
            <a:spLocks noGrp="1"/>
          </p:cNvSpPr>
          <p:nvPr>
            <p:ph type="body" idx="1"/>
          </p:nvPr>
        </p:nvSpPr>
        <p:spPr>
          <a:xfrm>
            <a:off x="5038166" y="821372"/>
            <a:ext cx="6472516"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Changes during adolescence are shaped by</a:t>
            </a:r>
            <a:endParaRPr dirty="0"/>
          </a:p>
          <a:p>
            <a:pPr marL="685800" lvl="1" indent="-228600" algn="l" rtl="0">
              <a:lnSpc>
                <a:spcPct val="90000"/>
              </a:lnSpc>
              <a:spcBef>
                <a:spcPts val="1080"/>
              </a:spcBef>
              <a:spcAft>
                <a:spcPts val="0"/>
              </a:spcAft>
              <a:buClr>
                <a:schemeClr val="dk1"/>
              </a:buClr>
              <a:buSzPts val="2400"/>
              <a:buChar char="•"/>
            </a:pPr>
            <a:r>
              <a:rPr lang="en-US" dirty="0">
                <a:latin typeface="Calibri"/>
                <a:ea typeface="Calibri"/>
                <a:cs typeface="Calibri"/>
                <a:sym typeface="Calibri"/>
              </a:rPr>
              <a:t>Race/Ethnicity </a:t>
            </a:r>
            <a:endParaRPr dirty="0"/>
          </a:p>
          <a:p>
            <a:pPr marL="685800" lvl="1" indent="-228600" algn="l" rtl="0">
              <a:lnSpc>
                <a:spcPct val="90000"/>
              </a:lnSpc>
              <a:spcBef>
                <a:spcPts val="1080"/>
              </a:spcBef>
              <a:spcAft>
                <a:spcPts val="0"/>
              </a:spcAft>
              <a:buClr>
                <a:schemeClr val="dk1"/>
              </a:buClr>
              <a:buSzPts val="2400"/>
              <a:buChar char="•"/>
            </a:pPr>
            <a:r>
              <a:rPr lang="en-US" dirty="0">
                <a:latin typeface="Calibri"/>
                <a:ea typeface="Calibri"/>
                <a:cs typeface="Calibri"/>
                <a:sym typeface="Calibri"/>
              </a:rPr>
              <a:t>Religion </a:t>
            </a:r>
            <a:endParaRPr dirty="0"/>
          </a:p>
          <a:p>
            <a:pPr marL="685800" lvl="1" indent="-228600" algn="l" rtl="0">
              <a:lnSpc>
                <a:spcPct val="90000"/>
              </a:lnSpc>
              <a:spcBef>
                <a:spcPts val="1080"/>
              </a:spcBef>
              <a:spcAft>
                <a:spcPts val="0"/>
              </a:spcAft>
              <a:buClr>
                <a:schemeClr val="dk1"/>
              </a:buClr>
              <a:buSzPts val="2400"/>
              <a:buChar char="•"/>
            </a:pPr>
            <a:r>
              <a:rPr lang="en-US" dirty="0">
                <a:latin typeface="Calibri"/>
                <a:ea typeface="Calibri"/>
                <a:cs typeface="Calibri"/>
                <a:sym typeface="Calibri"/>
              </a:rPr>
              <a:t>Socioeconomic Status </a:t>
            </a:r>
            <a:endParaRPr dirty="0"/>
          </a:p>
          <a:p>
            <a:pPr marL="685800" lvl="1" indent="-228600" algn="l" rtl="0">
              <a:lnSpc>
                <a:spcPct val="90000"/>
              </a:lnSpc>
              <a:spcBef>
                <a:spcPts val="1080"/>
              </a:spcBef>
              <a:spcAft>
                <a:spcPts val="0"/>
              </a:spcAft>
              <a:buClr>
                <a:schemeClr val="dk1"/>
              </a:buClr>
              <a:buSzPts val="2400"/>
              <a:buChar char="•"/>
            </a:pPr>
            <a:r>
              <a:rPr lang="en-US" dirty="0">
                <a:latin typeface="Calibri"/>
                <a:ea typeface="Calibri"/>
                <a:cs typeface="Calibri"/>
                <a:sym typeface="Calibri"/>
              </a:rPr>
              <a:t>Family</a:t>
            </a:r>
            <a:endParaRPr dirty="0"/>
          </a:p>
          <a:p>
            <a:pPr marL="685800" lvl="1" indent="-228600" algn="l" rtl="0">
              <a:lnSpc>
                <a:spcPct val="90000"/>
              </a:lnSpc>
              <a:spcBef>
                <a:spcPts val="1080"/>
              </a:spcBef>
              <a:spcAft>
                <a:spcPts val="0"/>
              </a:spcAft>
              <a:buClr>
                <a:schemeClr val="dk1"/>
              </a:buClr>
              <a:buSzPts val="2400"/>
              <a:buChar char="•"/>
            </a:pPr>
            <a:r>
              <a:rPr lang="en-US" dirty="0">
                <a:latin typeface="Calibri"/>
                <a:ea typeface="Calibri"/>
                <a:cs typeface="Calibri"/>
                <a:sym typeface="Calibri"/>
              </a:rPr>
              <a:t>Peers</a:t>
            </a:r>
            <a:endParaRPr dirty="0"/>
          </a:p>
          <a:p>
            <a:pPr marL="685800" lvl="1" indent="-76200" algn="l" rtl="0">
              <a:lnSpc>
                <a:spcPct val="90000"/>
              </a:lnSpc>
              <a:spcBef>
                <a:spcPts val="1080"/>
              </a:spcBef>
              <a:spcAft>
                <a:spcPts val="0"/>
              </a:spcAft>
              <a:buClr>
                <a:schemeClr val="dk1"/>
              </a:buClr>
              <a:buSzPts val="2400"/>
              <a:buNone/>
            </a:pPr>
            <a:endParaRPr sz="1200" dirty="0">
              <a:latin typeface="Calibri"/>
              <a:ea typeface="Calibri"/>
              <a:cs typeface="Calibri"/>
              <a:sym typeface="Calibri"/>
            </a:endParaRPr>
          </a:p>
          <a:p>
            <a:pPr marL="0" lvl="0" indent="0" algn="ctr" rtl="0">
              <a:lnSpc>
                <a:spcPct val="90000"/>
              </a:lnSpc>
              <a:spcBef>
                <a:spcPts val="1440"/>
              </a:spcBef>
              <a:spcAft>
                <a:spcPts val="0"/>
              </a:spcAft>
              <a:buClr>
                <a:schemeClr val="dk1"/>
              </a:buClr>
              <a:buSzPts val="3200"/>
              <a:buNone/>
            </a:pPr>
            <a:r>
              <a:rPr lang="en-US" sz="3200" dirty="0">
                <a:latin typeface="Calibri"/>
                <a:ea typeface="Calibri"/>
                <a:cs typeface="Calibri"/>
                <a:sym typeface="Calibri"/>
              </a:rPr>
              <a:t>What other internal and external factors affect a young person’s experience of adolescence?</a:t>
            </a:r>
            <a:r>
              <a:rPr lang="en-US" dirty="0">
                <a:latin typeface="Calibri"/>
                <a:ea typeface="Calibri"/>
                <a:cs typeface="Calibri"/>
                <a:sym typeface="Calibri"/>
              </a:rPr>
              <a:t> </a:t>
            </a:r>
            <a:endParaRPr sz="2400" dirty="0">
              <a:latin typeface="Calibri"/>
              <a:ea typeface="Calibri"/>
              <a:cs typeface="Calibri"/>
              <a:sym typeface="Calibri"/>
            </a:endParaRPr>
          </a:p>
        </p:txBody>
      </p:sp>
      <p:pic>
        <p:nvPicPr>
          <p:cNvPr id="198" name="Google Shape;198;p12" descr="AMAZE Around the World - amaze / USA"/>
          <p:cNvPicPr preferRelativeResize="0"/>
          <p:nvPr/>
        </p:nvPicPr>
        <p:blipFill rotWithShape="1">
          <a:blip r:embed="rId3">
            <a:alphaModFix/>
          </a:blip>
          <a:srcRect r="27059"/>
          <a:stretch/>
        </p:blipFill>
        <p:spPr>
          <a:xfrm>
            <a:off x="0" y="2552700"/>
            <a:ext cx="5113468" cy="175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Adolescent Development</a:t>
            </a:r>
            <a:endParaRPr/>
          </a:p>
        </p:txBody>
      </p:sp>
      <p:sp>
        <p:nvSpPr>
          <p:cNvPr id="205" name="Google Shape;205;p13"/>
          <p:cNvSpPr txBox="1">
            <a:spLocks noGrp="1"/>
          </p:cNvSpPr>
          <p:nvPr>
            <p:ph type="body" idx="1"/>
          </p:nvPr>
        </p:nvSpPr>
        <p:spPr>
          <a:xfrm>
            <a:off x="5038166" y="524933"/>
            <a:ext cx="6472516" cy="558799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chemeClr val="dk1"/>
              </a:buClr>
              <a:buSzPts val="2775"/>
              <a:buChar char="•"/>
            </a:pPr>
            <a:r>
              <a:rPr lang="en-US" sz="3000" dirty="0">
                <a:latin typeface="Calibri" panose="020F0502020204030204" pitchFamily="34" charset="0"/>
                <a:cs typeface="Calibri" panose="020F0502020204030204" pitchFamily="34" charset="0"/>
              </a:rPr>
              <a:t>Biological/Physical</a:t>
            </a:r>
            <a:endParaRPr sz="3000" dirty="0">
              <a:latin typeface="Calibri" panose="020F0502020204030204" pitchFamily="34" charset="0"/>
              <a:cs typeface="Calibri" panose="020F0502020204030204" pitchFamily="34" charset="0"/>
            </a:endParaRPr>
          </a:p>
          <a:p>
            <a:pPr marL="685800" lvl="1" indent="-228600" algn="l" rtl="0">
              <a:lnSpc>
                <a:spcPct val="100000"/>
              </a:lnSpc>
              <a:spcBef>
                <a:spcPts val="500"/>
              </a:spcBef>
              <a:spcAft>
                <a:spcPts val="0"/>
              </a:spcAft>
              <a:buClr>
                <a:schemeClr val="dk1"/>
              </a:buClr>
              <a:buSzPts val="2220"/>
              <a:buChar char="•"/>
            </a:pPr>
            <a:r>
              <a:rPr lang="en-US" sz="2600" dirty="0">
                <a:latin typeface="Calibri" panose="020F0502020204030204" pitchFamily="34" charset="0"/>
                <a:cs typeface="Calibri" panose="020F0502020204030204" pitchFamily="34" charset="0"/>
              </a:rPr>
              <a:t>Puberty and physical growth</a:t>
            </a:r>
            <a:endParaRPr sz="2600" dirty="0">
              <a:latin typeface="Calibri" panose="020F0502020204030204" pitchFamily="34" charset="0"/>
              <a:cs typeface="Calibri" panose="020F0502020204030204" pitchFamily="34" charset="0"/>
            </a:endParaRPr>
          </a:p>
          <a:p>
            <a:pPr marL="228600" lvl="0" indent="-228600" algn="l" rtl="0">
              <a:lnSpc>
                <a:spcPct val="100000"/>
              </a:lnSpc>
              <a:spcBef>
                <a:spcPts val="1000"/>
              </a:spcBef>
              <a:spcAft>
                <a:spcPts val="0"/>
              </a:spcAft>
              <a:buClr>
                <a:schemeClr val="dk1"/>
              </a:buClr>
              <a:buSzPts val="2775"/>
              <a:buChar char="•"/>
            </a:pPr>
            <a:r>
              <a:rPr lang="en-US" sz="3000" dirty="0">
                <a:latin typeface="Calibri" panose="020F0502020204030204" pitchFamily="34" charset="0"/>
                <a:cs typeface="Calibri" panose="020F0502020204030204" pitchFamily="34" charset="0"/>
              </a:rPr>
              <a:t>Cognitive</a:t>
            </a:r>
            <a:endParaRPr sz="3000" dirty="0">
              <a:latin typeface="Calibri" panose="020F0502020204030204" pitchFamily="34" charset="0"/>
              <a:cs typeface="Calibri" panose="020F0502020204030204" pitchFamily="34" charset="0"/>
            </a:endParaRPr>
          </a:p>
          <a:p>
            <a:pPr marL="685800" lvl="1" indent="-228600" algn="l" rtl="0">
              <a:lnSpc>
                <a:spcPct val="100000"/>
              </a:lnSpc>
              <a:spcBef>
                <a:spcPts val="500"/>
              </a:spcBef>
              <a:spcAft>
                <a:spcPts val="0"/>
              </a:spcAft>
              <a:buClr>
                <a:schemeClr val="dk1"/>
              </a:buClr>
              <a:buSzPts val="2220"/>
              <a:buChar char="•"/>
            </a:pPr>
            <a:r>
              <a:rPr lang="en-US" sz="2600" dirty="0">
                <a:latin typeface="Calibri" panose="020F0502020204030204" pitchFamily="34" charset="0"/>
                <a:cs typeface="Calibri" panose="020F0502020204030204" pitchFamily="34" charset="0"/>
              </a:rPr>
              <a:t>Brain development, ability to perform more complex cognitive tasks, regulation of impulse control</a:t>
            </a:r>
            <a:endParaRPr sz="2600" dirty="0">
              <a:latin typeface="Calibri" panose="020F0502020204030204" pitchFamily="34" charset="0"/>
              <a:cs typeface="Calibri" panose="020F0502020204030204" pitchFamily="34" charset="0"/>
            </a:endParaRPr>
          </a:p>
          <a:p>
            <a:pPr marL="228600" lvl="0" indent="-228600" algn="l" rtl="0">
              <a:lnSpc>
                <a:spcPct val="100000"/>
              </a:lnSpc>
              <a:spcBef>
                <a:spcPts val="1000"/>
              </a:spcBef>
              <a:spcAft>
                <a:spcPts val="0"/>
              </a:spcAft>
              <a:buClr>
                <a:schemeClr val="dk1"/>
              </a:buClr>
              <a:buSzPts val="2775"/>
              <a:buChar char="•"/>
            </a:pPr>
            <a:r>
              <a:rPr lang="en-US" sz="3000" dirty="0">
                <a:latin typeface="Calibri" panose="020F0502020204030204" pitchFamily="34" charset="0"/>
                <a:cs typeface="Calibri" panose="020F0502020204030204" pitchFamily="34" charset="0"/>
              </a:rPr>
              <a:t>Emotional</a:t>
            </a:r>
            <a:endParaRPr sz="3000" dirty="0">
              <a:latin typeface="Calibri" panose="020F0502020204030204" pitchFamily="34" charset="0"/>
              <a:cs typeface="Calibri" panose="020F0502020204030204" pitchFamily="34" charset="0"/>
            </a:endParaRPr>
          </a:p>
          <a:p>
            <a:pPr marL="685800" lvl="1" indent="-228600" algn="l" rtl="0">
              <a:lnSpc>
                <a:spcPct val="100000"/>
              </a:lnSpc>
              <a:spcBef>
                <a:spcPts val="500"/>
              </a:spcBef>
              <a:spcAft>
                <a:spcPts val="0"/>
              </a:spcAft>
              <a:buClr>
                <a:schemeClr val="dk1"/>
              </a:buClr>
              <a:buSzPts val="2220"/>
              <a:buChar char="•"/>
            </a:pPr>
            <a:r>
              <a:rPr lang="en-US" sz="2600" dirty="0">
                <a:latin typeface="Calibri" panose="020F0502020204030204" pitchFamily="34" charset="0"/>
                <a:cs typeface="Calibri" panose="020F0502020204030204" pitchFamily="34" charset="0"/>
              </a:rPr>
              <a:t>Developing capacity to understand feelings, learning healthy coping mechanisms. Many mental health problems present initially during adolescent years</a:t>
            </a:r>
            <a:endParaRPr sz="2600" dirty="0">
              <a:latin typeface="Calibri" panose="020F0502020204030204" pitchFamily="34" charset="0"/>
              <a:cs typeface="Calibri" panose="020F0502020204030204" pitchFamily="34" charset="0"/>
            </a:endParaRPr>
          </a:p>
          <a:p>
            <a:pPr marL="228600" lvl="0" indent="-228600" algn="l" rtl="0">
              <a:lnSpc>
                <a:spcPct val="100000"/>
              </a:lnSpc>
              <a:spcBef>
                <a:spcPts val="1000"/>
              </a:spcBef>
              <a:spcAft>
                <a:spcPts val="0"/>
              </a:spcAft>
              <a:buClr>
                <a:schemeClr val="dk1"/>
              </a:buClr>
              <a:buSzPts val="2775"/>
              <a:buChar char="•"/>
            </a:pPr>
            <a:r>
              <a:rPr lang="en-US" sz="3000" dirty="0">
                <a:latin typeface="Calibri" panose="020F0502020204030204" pitchFamily="34" charset="0"/>
                <a:cs typeface="Calibri" panose="020F0502020204030204" pitchFamily="34" charset="0"/>
              </a:rPr>
              <a:t>Social</a:t>
            </a:r>
            <a:endParaRPr sz="3000" dirty="0">
              <a:latin typeface="Calibri" panose="020F0502020204030204" pitchFamily="34" charset="0"/>
              <a:cs typeface="Calibri" panose="020F0502020204030204" pitchFamily="34" charset="0"/>
            </a:endParaRPr>
          </a:p>
          <a:p>
            <a:pPr marL="685800" lvl="1" indent="-228600" algn="l" rtl="0">
              <a:lnSpc>
                <a:spcPct val="100000"/>
              </a:lnSpc>
              <a:spcBef>
                <a:spcPts val="500"/>
              </a:spcBef>
              <a:spcAft>
                <a:spcPts val="0"/>
              </a:spcAft>
              <a:buClr>
                <a:schemeClr val="dk1"/>
              </a:buClr>
              <a:buSzPts val="2220"/>
              <a:buChar char="•"/>
            </a:pPr>
            <a:r>
              <a:rPr lang="en-US" sz="2600" dirty="0">
                <a:latin typeface="Calibri" panose="020F0502020204030204" pitchFamily="34" charset="0"/>
                <a:cs typeface="Calibri" panose="020F0502020204030204" pitchFamily="34" charset="0"/>
              </a:rPr>
              <a:t>Forming healthy relationships, understanding gender identity, sexual orientation and developing sexual identity</a:t>
            </a:r>
            <a:endParaRPr sz="2600" dirty="0">
              <a:latin typeface="Calibri" panose="020F0502020204030204" pitchFamily="34" charset="0"/>
              <a:cs typeface="Calibri" panose="020F0502020204030204" pitchFamily="34" charset="0"/>
            </a:endParaRPr>
          </a:p>
        </p:txBody>
      </p:sp>
      <p:sp>
        <p:nvSpPr>
          <p:cNvPr id="206" name="Google Shape;206;p13"/>
          <p:cNvSpPr txBox="1"/>
          <p:nvPr/>
        </p:nvSpPr>
        <p:spPr>
          <a:xfrm>
            <a:off x="469391" y="2736501"/>
            <a:ext cx="424604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dirty="0">
                <a:solidFill>
                  <a:schemeClr val="dk1"/>
                </a:solidFill>
                <a:latin typeface="Calibri"/>
                <a:ea typeface="Calibri"/>
                <a:cs typeface="Calibri"/>
                <a:sym typeface="Calibri"/>
              </a:rPr>
              <a:t>Adolescence is a critical period of development and change: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469391" y="272732"/>
            <a:ext cx="54685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Early Stages of Adolescence: 11-14</a:t>
            </a:r>
            <a:endParaRPr/>
          </a:p>
        </p:txBody>
      </p:sp>
      <p:sp>
        <p:nvSpPr>
          <p:cNvPr id="213" name="Google Shape;213;p14"/>
          <p:cNvSpPr txBox="1">
            <a:spLocks noGrp="1"/>
          </p:cNvSpPr>
          <p:nvPr>
            <p:ph type="body" idx="1"/>
          </p:nvPr>
        </p:nvSpPr>
        <p:spPr>
          <a:xfrm>
            <a:off x="666167" y="1600872"/>
            <a:ext cx="4482352" cy="37326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Physical</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Growth spurt</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Begin sexual maturation</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Increased interest in sexual anatomy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Cognitive</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Think </a:t>
            </a:r>
            <a:r>
              <a:rPr lang="en-US" b="1">
                <a:latin typeface="Calibri"/>
                <a:ea typeface="Calibri"/>
                <a:cs typeface="Calibri"/>
                <a:sym typeface="Calibri"/>
              </a:rPr>
              <a:t>concretely</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Begin to develop advanced reasoning skills, understand hypotheticals</a:t>
            </a:r>
            <a:endParaRPr/>
          </a:p>
        </p:txBody>
      </p:sp>
      <p:sp>
        <p:nvSpPr>
          <p:cNvPr id="214" name="Google Shape;214;p14"/>
          <p:cNvSpPr txBox="1"/>
          <p:nvPr/>
        </p:nvSpPr>
        <p:spPr>
          <a:xfrm>
            <a:off x="6096000" y="2775675"/>
            <a:ext cx="4482352" cy="37326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Emotional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Beginning to establish autonomy from parents/family</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Social/Sexual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Form same-gender peer groups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Compare self to others and often try to fit in with peers</a:t>
            </a:r>
            <a:endParaRPr/>
          </a:p>
        </p:txBody>
      </p:sp>
      <p:pic>
        <p:nvPicPr>
          <p:cNvPr id="215" name="Google Shape;215;p14" descr="Top Signs Girls are in Puberty - YouTube"/>
          <p:cNvPicPr preferRelativeResize="0"/>
          <p:nvPr/>
        </p:nvPicPr>
        <p:blipFill rotWithShape="1">
          <a:blip r:embed="rId3">
            <a:alphaModFix/>
          </a:blip>
          <a:srcRect/>
          <a:stretch/>
        </p:blipFill>
        <p:spPr>
          <a:xfrm>
            <a:off x="7018371" y="349626"/>
            <a:ext cx="3936498" cy="22142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469391" y="272732"/>
            <a:ext cx="51604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Middle Stages of Adolescence: 15-17</a:t>
            </a:r>
            <a:endParaRPr/>
          </a:p>
        </p:txBody>
      </p:sp>
      <p:sp>
        <p:nvSpPr>
          <p:cNvPr id="222" name="Google Shape;222;p15"/>
          <p:cNvSpPr txBox="1">
            <a:spLocks noGrp="1"/>
          </p:cNvSpPr>
          <p:nvPr>
            <p:ph type="body" idx="1"/>
          </p:nvPr>
        </p:nvSpPr>
        <p:spPr>
          <a:xfrm>
            <a:off x="808437" y="1598295"/>
            <a:ext cx="4482352" cy="37326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Physical</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Completion of puberty</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Skeletal maturity for females (males continue to grow in height into early 20s)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Cognitive</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Develop </a:t>
            </a:r>
            <a:r>
              <a:rPr lang="en-US" b="1">
                <a:latin typeface="Calibri"/>
                <a:ea typeface="Calibri"/>
                <a:cs typeface="Calibri"/>
                <a:sym typeface="Calibri"/>
              </a:rPr>
              <a:t>abstract</a:t>
            </a:r>
            <a:r>
              <a:rPr lang="en-US">
                <a:latin typeface="Calibri"/>
                <a:ea typeface="Calibri"/>
                <a:cs typeface="Calibri"/>
                <a:sym typeface="Calibri"/>
              </a:rPr>
              <a:t> thought</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Learn to think reflectively</a:t>
            </a:r>
            <a:endParaRPr/>
          </a:p>
        </p:txBody>
      </p:sp>
      <p:sp>
        <p:nvSpPr>
          <p:cNvPr id="223" name="Google Shape;223;p15"/>
          <p:cNvSpPr txBox="1"/>
          <p:nvPr/>
        </p:nvSpPr>
        <p:spPr>
          <a:xfrm>
            <a:off x="6096000" y="2610931"/>
            <a:ext cx="4930588" cy="37326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Emotional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Developing a stronger sense of identity</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Risk-taking behaviors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Often greatest parent/family conflict</a:t>
            </a:r>
            <a:endParaRPr/>
          </a:p>
          <a:p>
            <a:pPr marL="228600" marR="0" lvl="0" indent="-228600" algn="l" rtl="0">
              <a:lnSpc>
                <a:spcPct val="90000"/>
              </a:lnSpc>
              <a:spcBef>
                <a:spcPts val="10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Social/Sexual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Peer groups often mixed-gender</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Increased awareness of and interest in sexuality</a:t>
            </a:r>
            <a:endParaRPr/>
          </a:p>
        </p:txBody>
      </p:sp>
      <p:pic>
        <p:nvPicPr>
          <p:cNvPr id="224" name="Google Shape;224;p15" descr="AMAZE.org: “Less Weird” SexEd YouTube Series for Teens, Parents, and  Teachers | by Derek E. Baird | Youth Pop! | Medium"/>
          <p:cNvPicPr preferRelativeResize="0"/>
          <p:nvPr/>
        </p:nvPicPr>
        <p:blipFill rotWithShape="1">
          <a:blip r:embed="rId3">
            <a:alphaModFix/>
          </a:blip>
          <a:srcRect/>
          <a:stretch/>
        </p:blipFill>
        <p:spPr>
          <a:xfrm>
            <a:off x="6342529" y="272732"/>
            <a:ext cx="5244253" cy="19884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469391" y="272732"/>
            <a:ext cx="51604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Late Stages of Adolescence: 18+</a:t>
            </a:r>
            <a:endParaRPr/>
          </a:p>
        </p:txBody>
      </p:sp>
      <p:sp>
        <p:nvSpPr>
          <p:cNvPr id="231" name="Google Shape;231;p16"/>
          <p:cNvSpPr txBox="1">
            <a:spLocks noGrp="1"/>
          </p:cNvSpPr>
          <p:nvPr>
            <p:ph type="body" idx="1"/>
          </p:nvPr>
        </p:nvSpPr>
        <p:spPr>
          <a:xfrm>
            <a:off x="808437" y="1612842"/>
            <a:ext cx="4482352" cy="37326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Physical</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Adult body appearance</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Males reach adult height</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Cognitive</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Plan for the future</a:t>
            </a:r>
            <a:endParaRPr dirty="0"/>
          </a:p>
          <a:p>
            <a:pPr marL="685800" lvl="1" indent="-228600" algn="l" rtl="0">
              <a:lnSpc>
                <a:spcPct val="90000"/>
              </a:lnSpc>
              <a:spcBef>
                <a:spcPts val="500"/>
              </a:spcBef>
              <a:spcAft>
                <a:spcPts val="0"/>
              </a:spcAft>
              <a:buClr>
                <a:schemeClr val="dk1"/>
              </a:buClr>
              <a:buSzPts val="2400"/>
              <a:buChar char="•"/>
            </a:pPr>
            <a:r>
              <a:rPr lang="en-US" dirty="0">
                <a:latin typeface="Calibri"/>
                <a:ea typeface="Calibri"/>
                <a:cs typeface="Calibri"/>
                <a:sym typeface="Calibri"/>
              </a:rPr>
              <a:t>Develop meta-cognition (thinking about feelings and how others perceive them)</a:t>
            </a:r>
            <a:endParaRPr dirty="0"/>
          </a:p>
        </p:txBody>
      </p:sp>
      <p:sp>
        <p:nvSpPr>
          <p:cNvPr id="232" name="Google Shape;232;p16"/>
          <p:cNvSpPr txBox="1"/>
          <p:nvPr/>
        </p:nvSpPr>
        <p:spPr>
          <a:xfrm>
            <a:off x="5827059" y="2668100"/>
            <a:ext cx="4930588" cy="37326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Emotional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Identity is distinct from peers, parents and family</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Ideas and opinions become more settled</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Mature personal value system</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Social/Sexual</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Focus on intimacy and formation of stable relationships</a:t>
            </a:r>
            <a:endParaRPr/>
          </a:p>
        </p:txBody>
      </p:sp>
      <p:pic>
        <p:nvPicPr>
          <p:cNvPr id="233" name="Google Shape;233;p16" descr="Sex - Sex Positive Families"/>
          <p:cNvPicPr preferRelativeResize="0"/>
          <p:nvPr/>
        </p:nvPicPr>
        <p:blipFill rotWithShape="1">
          <a:blip r:embed="rId3">
            <a:alphaModFix/>
          </a:blip>
          <a:srcRect/>
          <a:stretch/>
        </p:blipFill>
        <p:spPr>
          <a:xfrm>
            <a:off x="6813179" y="272732"/>
            <a:ext cx="3944468" cy="22089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b9efdb6d2c_0_8"/>
          <p:cNvPicPr preferRelativeResize="0"/>
          <p:nvPr/>
        </p:nvPicPr>
        <p:blipFill>
          <a:blip r:embed="rId3">
            <a:alphaModFix/>
          </a:blip>
          <a:stretch>
            <a:fillRect/>
          </a:stretch>
        </p:blipFill>
        <p:spPr>
          <a:xfrm>
            <a:off x="1995488" y="1031800"/>
            <a:ext cx="8201025" cy="413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Confidentiality and Consent</a:t>
            </a:r>
            <a:endParaRPr/>
          </a:p>
        </p:txBody>
      </p:sp>
      <p:pic>
        <p:nvPicPr>
          <p:cNvPr id="240" name="Google Shape;240;p17" descr="Accessing Sexual Healthcare For Minors"/>
          <p:cNvPicPr preferRelativeResize="0">
            <a:picLocks noGrp="1"/>
          </p:cNvPicPr>
          <p:nvPr>
            <p:ph type="body" idx="1"/>
          </p:nvPr>
        </p:nvPicPr>
        <p:blipFill rotWithShape="1">
          <a:blip r:embed="rId3">
            <a:alphaModFix/>
          </a:blip>
          <a:srcRect/>
          <a:stretch/>
        </p:blipFill>
        <p:spPr>
          <a:xfrm>
            <a:off x="2295596" y="1777589"/>
            <a:ext cx="7600808" cy="42754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247" name="Google Shape;247;p18"/>
          <p:cNvSpPr txBox="1">
            <a:spLocks noGrp="1"/>
          </p:cNvSpPr>
          <p:nvPr>
            <p:ph type="body" idx="1"/>
          </p:nvPr>
        </p:nvSpPr>
        <p:spPr>
          <a:xfrm>
            <a:off x="5345295" y="935513"/>
            <a:ext cx="5448210" cy="521525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800"/>
              <a:buChar char="•"/>
            </a:pPr>
            <a:r>
              <a:rPr lang="en-US">
                <a:latin typeface="Calibri"/>
                <a:ea typeface="Calibri"/>
                <a:cs typeface="Calibri"/>
                <a:sym typeface="Calibri"/>
              </a:rPr>
              <a:t>Michelle goes with her dad to her annual check-up at her doctor’s office</a:t>
            </a:r>
            <a:endParaRPr/>
          </a:p>
          <a:p>
            <a:pPr marL="342900" lvl="0" indent="-3429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In the waiting room, she notices a sign about confidentiality</a:t>
            </a:r>
            <a:endParaRPr/>
          </a:p>
          <a:p>
            <a:pPr marL="342900" lvl="0" indent="-3429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She also sees brochures and posters with information on some of the topics she is interested in</a:t>
            </a:r>
            <a:endParaRPr/>
          </a:p>
          <a:p>
            <a:pPr marL="228600" lvl="0" indent="-50800" algn="l" rtl="0">
              <a:lnSpc>
                <a:spcPct val="80000"/>
              </a:lnSpc>
              <a:spcBef>
                <a:spcPts val="1000"/>
              </a:spcBef>
              <a:spcAft>
                <a:spcPts val="0"/>
              </a:spcAft>
              <a:buClr>
                <a:schemeClr val="dk1"/>
              </a:buClr>
              <a:buSzPts val="2800"/>
              <a:buNone/>
            </a:pPr>
            <a:endParaRPr/>
          </a:p>
          <a:p>
            <a:pPr marL="0" lvl="0" indent="0" algn="ctr" rtl="0">
              <a:lnSpc>
                <a:spcPct val="80000"/>
              </a:lnSpc>
              <a:spcBef>
                <a:spcPts val="1000"/>
              </a:spcBef>
              <a:spcAft>
                <a:spcPts val="0"/>
              </a:spcAft>
              <a:buClr>
                <a:schemeClr val="dk1"/>
              </a:buClr>
              <a:buSzPts val="3200"/>
              <a:buNone/>
            </a:pPr>
            <a:r>
              <a:rPr lang="en-US" sz="3200">
                <a:latin typeface="Calibri"/>
                <a:ea typeface="Calibri"/>
                <a:cs typeface="Calibri"/>
                <a:sym typeface="Calibri"/>
              </a:rPr>
              <a:t>It’s important that Michelle knows she can receive confidential care here!</a:t>
            </a:r>
            <a:endParaRPr/>
          </a:p>
        </p:txBody>
      </p:sp>
      <p:pic>
        <p:nvPicPr>
          <p:cNvPr id="248" name="Google Shape;248;p18"/>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Confidentiality</a:t>
            </a:r>
            <a:endParaRPr/>
          </a:p>
        </p:txBody>
      </p:sp>
      <p:graphicFrame>
        <p:nvGraphicFramePr>
          <p:cNvPr id="255" name="Google Shape;255;p19"/>
          <p:cNvGraphicFramePr/>
          <p:nvPr/>
        </p:nvGraphicFramePr>
        <p:xfrm>
          <a:off x="838200" y="1825624"/>
          <a:ext cx="10515600" cy="3576125"/>
        </p:xfrm>
        <a:graphic>
          <a:graphicData uri="http://schemas.openxmlformats.org/drawingml/2006/table">
            <a:tbl>
              <a:tblPr firstRow="1" bandRow="1">
                <a:noFill/>
                <a:tableStyleId>{282641C7-E943-4420-85FB-5DAEF0A10EFE}</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1358925">
                <a:tc gridSpan="3">
                  <a:txBody>
                    <a:bodyPr/>
                    <a:lstStyle/>
                    <a:p>
                      <a:pPr marL="0" marR="0" lvl="0" indent="0" algn="ctr" rtl="0">
                        <a:spcBef>
                          <a:spcPts val="0"/>
                        </a:spcBef>
                        <a:spcAft>
                          <a:spcPts val="0"/>
                        </a:spcAft>
                        <a:buNone/>
                      </a:pPr>
                      <a:r>
                        <a:rPr lang="en-US" sz="3200" u="none" strike="noStrike" cap="none"/>
                        <a:t>Confidentiality in Adolescent Health Care</a:t>
                      </a:r>
                      <a:endParaRPr/>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7200">
                <a:tc>
                  <a:txBody>
                    <a:bodyPr/>
                    <a:lstStyle/>
                    <a:p>
                      <a:pPr marL="0" marR="0" lvl="0" indent="0" algn="ctr" rtl="0">
                        <a:spcBef>
                          <a:spcPts val="0"/>
                        </a:spcBef>
                        <a:spcAft>
                          <a:spcPts val="0"/>
                        </a:spcAft>
                        <a:buNone/>
                      </a:pPr>
                      <a:r>
                        <a:rPr lang="en-US" sz="2800" u="none" strike="noStrike" cap="none"/>
                        <a:t>Clinically Essential</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t>Developmentally Expected</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t>Supported by Expert Consensus</a:t>
                      </a:r>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Confidentiality: Sample Policy</a:t>
            </a:r>
            <a:endParaRPr/>
          </a:p>
        </p:txBody>
      </p:sp>
      <p:sp>
        <p:nvSpPr>
          <p:cNvPr id="262" name="Google Shape;262;p20"/>
          <p:cNvSpPr txBox="1"/>
          <p:nvPr/>
        </p:nvSpPr>
        <p:spPr>
          <a:xfrm>
            <a:off x="1811868" y="1828801"/>
            <a:ext cx="8619066" cy="3600986"/>
          </a:xfrm>
          <a:prstGeom prst="rect">
            <a:avLst/>
          </a:prstGeom>
          <a:gradFill>
            <a:gsLst>
              <a:gs pos="0">
                <a:srgbClr val="0366C4"/>
              </a:gs>
              <a:gs pos="48000">
                <a:srgbClr val="359AFA"/>
              </a:gs>
              <a:gs pos="100000">
                <a:srgbClr val="81C0FC"/>
              </a:gs>
            </a:gsLst>
            <a:lin ang="16200000" scaled="0"/>
          </a:grad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Our Policy on Confidentiality</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Our discussions with you are private. We hope that you feel free to talk openly with us about yourself and your health. Information is not shared with other people unless we are concerned that someone is in danger.</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469390" y="272732"/>
            <a:ext cx="51694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3780"/>
              <a:buFont typeface="Arial"/>
              <a:buNone/>
            </a:pPr>
            <a:r>
              <a:rPr lang="en-US" sz="3780">
                <a:latin typeface="Arial"/>
                <a:ea typeface="Arial"/>
                <a:cs typeface="Arial"/>
                <a:sym typeface="Arial"/>
              </a:rPr>
              <a:t>Discuss Confidentiality in Advance</a:t>
            </a:r>
            <a:endParaRPr/>
          </a:p>
        </p:txBody>
      </p:sp>
      <p:sp>
        <p:nvSpPr>
          <p:cNvPr id="269" name="Google Shape;269;p21"/>
          <p:cNvSpPr txBox="1">
            <a:spLocks noGrp="1"/>
          </p:cNvSpPr>
          <p:nvPr>
            <p:ph type="body" idx="1"/>
          </p:nvPr>
        </p:nvSpPr>
        <p:spPr>
          <a:xfrm>
            <a:off x="5429961" y="935513"/>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dirty="0">
                <a:latin typeface="Calibri"/>
                <a:ea typeface="Calibri"/>
                <a:cs typeface="Calibri"/>
                <a:sym typeface="Calibri"/>
              </a:rPr>
              <a:t>Inform parents about the confidentiality policy up front before a visit.</a:t>
            </a:r>
            <a:endParaRPr dirty="0"/>
          </a:p>
          <a:p>
            <a:pPr marL="685800" lvl="1" indent="-228600" algn="l" rtl="0">
              <a:lnSpc>
                <a:spcPct val="100000"/>
              </a:lnSpc>
              <a:spcBef>
                <a:spcPts val="1200"/>
              </a:spcBef>
              <a:spcAft>
                <a:spcPts val="0"/>
              </a:spcAft>
              <a:buClr>
                <a:schemeClr val="dk1"/>
              </a:buClr>
              <a:buSzPts val="2400"/>
              <a:buChar char="•"/>
            </a:pPr>
            <a:r>
              <a:rPr lang="en-US" dirty="0">
                <a:latin typeface="Calibri"/>
                <a:ea typeface="Calibri"/>
                <a:cs typeface="Calibri"/>
                <a:sym typeface="Calibri"/>
              </a:rPr>
              <a:t>Send a letter home:</a:t>
            </a:r>
            <a:endParaRPr dirty="0"/>
          </a:p>
          <a:p>
            <a:pPr marL="1143000" lvl="2" indent="-228600" algn="l" rtl="0">
              <a:lnSpc>
                <a:spcPct val="100000"/>
              </a:lnSpc>
              <a:spcBef>
                <a:spcPts val="1000"/>
              </a:spcBef>
              <a:spcAft>
                <a:spcPts val="0"/>
              </a:spcAft>
              <a:buClr>
                <a:schemeClr val="dk1"/>
              </a:buClr>
              <a:buSzPts val="2000"/>
              <a:buChar char="•"/>
            </a:pPr>
            <a:r>
              <a:rPr lang="en-US" sz="2400" dirty="0">
                <a:latin typeface="Calibri" panose="020F0502020204030204" pitchFamily="34" charset="0"/>
                <a:ea typeface="Calibri"/>
                <a:cs typeface="Calibri" panose="020F0502020204030204" pitchFamily="34" charset="0"/>
                <a:sym typeface="Calibri"/>
              </a:rPr>
              <a:t>Detail when parent will or will not be included in the clinical visit.</a:t>
            </a:r>
            <a:endParaRPr sz="2400" dirty="0">
              <a:latin typeface="Calibri" panose="020F0502020204030204" pitchFamily="34" charset="0"/>
              <a:cs typeface="Calibri" panose="020F0502020204030204" pitchFamily="34" charset="0"/>
            </a:endParaRPr>
          </a:p>
          <a:p>
            <a:pPr marL="1143000" lvl="2" indent="-228600" algn="l" rtl="0">
              <a:lnSpc>
                <a:spcPct val="100000"/>
              </a:lnSpc>
              <a:spcBef>
                <a:spcPts val="1000"/>
              </a:spcBef>
              <a:spcAft>
                <a:spcPts val="0"/>
              </a:spcAft>
              <a:buClr>
                <a:schemeClr val="dk1"/>
              </a:buClr>
              <a:buSzPts val="2000"/>
              <a:buChar char="•"/>
            </a:pPr>
            <a:r>
              <a:rPr lang="en-US" sz="2400" dirty="0">
                <a:latin typeface="Calibri" panose="020F0502020204030204" pitchFamily="34" charset="0"/>
                <a:ea typeface="Calibri"/>
                <a:cs typeface="Calibri" panose="020F0502020204030204" pitchFamily="34" charset="0"/>
                <a:sym typeface="Calibri"/>
              </a:rPr>
              <a:t>Discuss billing issues (e.g., routine STI testing, etc.).</a:t>
            </a:r>
            <a:endParaRPr sz="2400" dirty="0">
              <a:latin typeface="Calibri" panose="020F0502020204030204" pitchFamily="34" charset="0"/>
              <a:cs typeface="Calibri" panose="020F0502020204030204" pitchFamily="34" charset="0"/>
            </a:endParaRPr>
          </a:p>
          <a:p>
            <a:pPr marL="685800" lvl="1" indent="-228600" algn="l" rtl="0">
              <a:lnSpc>
                <a:spcPct val="100000"/>
              </a:lnSpc>
              <a:spcBef>
                <a:spcPts val="1200"/>
              </a:spcBef>
              <a:spcAft>
                <a:spcPts val="0"/>
              </a:spcAft>
              <a:buClr>
                <a:schemeClr val="dk1"/>
              </a:buClr>
              <a:buSzPts val="2400"/>
              <a:buChar char="•"/>
            </a:pPr>
            <a:r>
              <a:rPr lang="en-US" dirty="0">
                <a:latin typeface="Calibri"/>
                <a:ea typeface="Calibri"/>
                <a:cs typeface="Calibri"/>
                <a:sym typeface="Calibri"/>
              </a:rPr>
              <a:t>Display materials discussing importance of doctor/patient confidentiality.</a:t>
            </a:r>
            <a:endParaRPr dirty="0"/>
          </a:p>
        </p:txBody>
      </p:sp>
      <p:pic>
        <p:nvPicPr>
          <p:cNvPr id="5" name="Google Shape;270;p21" descr="AMAZE Org - YouTube">
            <a:extLst>
              <a:ext uri="{FF2B5EF4-FFF2-40B4-BE49-F238E27FC236}">
                <a16:creationId xmlns:a16="http://schemas.microsoft.com/office/drawing/2014/main" id="{24EE4F3E-B6C1-0A49-94C7-22ADB84A9D3C}"/>
              </a:ext>
            </a:extLst>
          </p:cNvPr>
          <p:cNvPicPr preferRelativeResize="0"/>
          <p:nvPr/>
        </p:nvPicPr>
        <p:blipFill rotWithShape="1">
          <a:blip r:embed="rId3">
            <a:alphaModFix/>
          </a:blip>
          <a:srcRect/>
          <a:stretch/>
        </p:blipFill>
        <p:spPr>
          <a:xfrm>
            <a:off x="469390" y="2080366"/>
            <a:ext cx="4808171" cy="26972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xfrm>
            <a:off x="469390" y="272732"/>
            <a:ext cx="51694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Minor Consent for Health Services</a:t>
            </a:r>
            <a:endParaRPr/>
          </a:p>
        </p:txBody>
      </p:sp>
      <p:sp>
        <p:nvSpPr>
          <p:cNvPr id="277" name="Google Shape;277;p22"/>
          <p:cNvSpPr txBox="1">
            <a:spLocks noGrp="1"/>
          </p:cNvSpPr>
          <p:nvPr>
            <p:ph type="body" idx="1"/>
          </p:nvPr>
        </p:nvSpPr>
        <p:spPr>
          <a:xfrm>
            <a:off x="5429961" y="821372"/>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Providers must work within the bounds of state laws regarding the rights of adolescents to consent for sexual and reproductive health services, including contraception and testing and treatment for STIs</a:t>
            </a:r>
          </a:p>
          <a:p>
            <a:pPr marL="228600" lvl="0" indent="-228600" algn="l" rtl="0">
              <a:lnSpc>
                <a:spcPct val="90000"/>
              </a:lnSpc>
              <a:spcBef>
                <a:spcPts val="0"/>
              </a:spcBef>
              <a:spcAft>
                <a:spcPts val="0"/>
              </a:spcAft>
              <a:buClr>
                <a:schemeClr val="dk1"/>
              </a:buClr>
              <a:buSzPts val="2800"/>
              <a:buChar char="•"/>
            </a:pPr>
            <a:endParaRPr lang="en-US" dirty="0">
              <a:latin typeface="Calibri"/>
              <a:ea typeface="Calibri"/>
              <a:cs typeface="Calibri"/>
              <a:sym typeface="Calibri"/>
            </a:endParaRPr>
          </a:p>
          <a:p>
            <a:pPr marL="228600" lvl="0" indent="-228600" algn="l" rtl="0">
              <a:lnSpc>
                <a:spcPct val="90000"/>
              </a:lnSpc>
              <a:spcBef>
                <a:spcPts val="0"/>
              </a:spcBef>
              <a:spcAft>
                <a:spcPts val="0"/>
              </a:spcAft>
              <a:buClr>
                <a:schemeClr val="dk1"/>
              </a:buClr>
              <a:buSzPts val="2800"/>
              <a:buChar char="•"/>
            </a:pPr>
            <a:r>
              <a:rPr lang="en-US" dirty="0">
                <a:latin typeface="Calibri"/>
                <a:cs typeface="Calibri"/>
                <a:sym typeface="Calibri"/>
              </a:rPr>
              <a:t>In addition, care may be limited by school district policy – for example, regarding the prescription of contraception or provision of condoms</a:t>
            </a:r>
            <a:endParaRPr dirty="0"/>
          </a:p>
        </p:txBody>
      </p:sp>
      <p:pic>
        <p:nvPicPr>
          <p:cNvPr id="278" name="Google Shape;278;p22"/>
          <p:cNvPicPr preferRelativeResize="0"/>
          <p:nvPr/>
        </p:nvPicPr>
        <p:blipFill rotWithShape="1">
          <a:blip r:embed="rId3">
            <a:alphaModFix/>
          </a:blip>
          <a:srcRect/>
          <a:stretch/>
        </p:blipFill>
        <p:spPr>
          <a:xfrm>
            <a:off x="596652" y="1689523"/>
            <a:ext cx="4584948" cy="4378624"/>
          </a:xfrm>
          <a:prstGeom prst="rect">
            <a:avLst/>
          </a:prstGeom>
          <a:solidFill>
            <a:srgbClr val="FFFFFF"/>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title"/>
          </p:nvPr>
        </p:nvSpPr>
        <p:spPr>
          <a:xfrm>
            <a:off x="469390" y="272732"/>
            <a:ext cx="52710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The Clinical Interview</a:t>
            </a:r>
            <a:endParaRPr/>
          </a:p>
        </p:txBody>
      </p:sp>
      <p:pic>
        <p:nvPicPr>
          <p:cNvPr id="285" name="Google Shape;285;p23" descr="Accessing Sexual Healthcare For Minors"/>
          <p:cNvPicPr preferRelativeResize="0">
            <a:picLocks noGrp="1"/>
          </p:cNvPicPr>
          <p:nvPr>
            <p:ph type="body" idx="1"/>
          </p:nvPr>
        </p:nvPicPr>
        <p:blipFill rotWithShape="1">
          <a:blip r:embed="rId3">
            <a:alphaModFix/>
          </a:blip>
          <a:srcRect/>
          <a:stretch/>
        </p:blipFill>
        <p:spPr>
          <a:xfrm>
            <a:off x="2295596" y="1777589"/>
            <a:ext cx="7600808" cy="42754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4"/>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292" name="Google Shape;292;p24"/>
          <p:cNvSpPr txBox="1">
            <a:spLocks noGrp="1"/>
          </p:cNvSpPr>
          <p:nvPr>
            <p:ph type="body" idx="1"/>
          </p:nvPr>
        </p:nvSpPr>
        <p:spPr>
          <a:xfrm>
            <a:off x="5345295" y="935513"/>
            <a:ext cx="5448210"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After talking with Michelle and her dad together about their questions and concerns, the doctor asks her dad to step out of the room and wait in a separate area</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Her doctor tells her that this discussion will remain private unless they become concerned that she or someone else is in danger</a:t>
            </a:r>
            <a:endParaRPr/>
          </a:p>
        </p:txBody>
      </p:sp>
      <p:pic>
        <p:nvPicPr>
          <p:cNvPr id="293" name="Google Shape;293;p24"/>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469390" y="3912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Taking a History: </a:t>
            </a:r>
            <a:br>
              <a:rPr lang="en-US">
                <a:latin typeface="Arial"/>
                <a:ea typeface="Arial"/>
                <a:cs typeface="Arial"/>
                <a:sym typeface="Arial"/>
              </a:rPr>
            </a:br>
            <a:r>
              <a:rPr lang="en-US">
                <a:latin typeface="Arial"/>
                <a:ea typeface="Arial"/>
                <a:cs typeface="Arial"/>
                <a:sym typeface="Arial"/>
              </a:rPr>
              <a:t>the HEEADSSS Model</a:t>
            </a:r>
            <a:endParaRPr/>
          </a:p>
        </p:txBody>
      </p:sp>
      <p:sp>
        <p:nvSpPr>
          <p:cNvPr id="300" name="Google Shape;300;p25"/>
          <p:cNvSpPr txBox="1">
            <a:spLocks noGrp="1"/>
          </p:cNvSpPr>
          <p:nvPr>
            <p:ph type="body" idx="1"/>
          </p:nvPr>
        </p:nvSpPr>
        <p:spPr>
          <a:xfrm>
            <a:off x="6429028" y="821372"/>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H: </a:t>
            </a:r>
            <a:r>
              <a:rPr lang="en-US"/>
              <a:t>Home</a:t>
            </a:r>
            <a:endParaRPr/>
          </a:p>
          <a:p>
            <a:pPr marL="228600" lvl="0" indent="-228600" algn="l" rtl="0">
              <a:lnSpc>
                <a:spcPct val="90000"/>
              </a:lnSpc>
              <a:spcBef>
                <a:spcPts val="1000"/>
              </a:spcBef>
              <a:spcAft>
                <a:spcPts val="0"/>
              </a:spcAft>
              <a:buClr>
                <a:schemeClr val="dk1"/>
              </a:buClr>
              <a:buSzPts val="2800"/>
              <a:buChar char="•"/>
            </a:pPr>
            <a:r>
              <a:rPr lang="en-US" b="1"/>
              <a:t>E: </a:t>
            </a:r>
            <a:r>
              <a:rPr lang="en-US"/>
              <a:t>Education/Employment</a:t>
            </a:r>
            <a:endParaRPr/>
          </a:p>
          <a:p>
            <a:pPr marL="228600" lvl="0" indent="-228600" algn="l" rtl="0">
              <a:lnSpc>
                <a:spcPct val="90000"/>
              </a:lnSpc>
              <a:spcBef>
                <a:spcPts val="1000"/>
              </a:spcBef>
              <a:spcAft>
                <a:spcPts val="0"/>
              </a:spcAft>
              <a:buClr>
                <a:schemeClr val="dk1"/>
              </a:buClr>
              <a:buSzPts val="2800"/>
              <a:buChar char="•"/>
            </a:pPr>
            <a:r>
              <a:rPr lang="en-US" b="1"/>
              <a:t>E: </a:t>
            </a:r>
            <a:r>
              <a:rPr lang="en-US"/>
              <a:t>Eating</a:t>
            </a:r>
            <a:endParaRPr/>
          </a:p>
          <a:p>
            <a:pPr marL="228600" lvl="0" indent="-228600" algn="l" rtl="0">
              <a:lnSpc>
                <a:spcPct val="90000"/>
              </a:lnSpc>
              <a:spcBef>
                <a:spcPts val="1000"/>
              </a:spcBef>
              <a:spcAft>
                <a:spcPts val="0"/>
              </a:spcAft>
              <a:buClr>
                <a:schemeClr val="dk1"/>
              </a:buClr>
              <a:buSzPts val="2800"/>
              <a:buChar char="•"/>
            </a:pPr>
            <a:r>
              <a:rPr lang="en-US" b="1"/>
              <a:t>A: </a:t>
            </a:r>
            <a:r>
              <a:rPr lang="en-US"/>
              <a:t>Activities</a:t>
            </a:r>
            <a:endParaRPr/>
          </a:p>
          <a:p>
            <a:pPr marL="228600" lvl="0" indent="-228600" algn="l" rtl="0">
              <a:lnSpc>
                <a:spcPct val="90000"/>
              </a:lnSpc>
              <a:spcBef>
                <a:spcPts val="1000"/>
              </a:spcBef>
              <a:spcAft>
                <a:spcPts val="0"/>
              </a:spcAft>
              <a:buClr>
                <a:schemeClr val="dk1"/>
              </a:buClr>
              <a:buSzPts val="2800"/>
              <a:buChar char="•"/>
            </a:pPr>
            <a:r>
              <a:rPr lang="en-US" b="1"/>
              <a:t>D: </a:t>
            </a:r>
            <a:r>
              <a:rPr lang="en-US"/>
              <a:t>Drugs and Alcohol</a:t>
            </a:r>
            <a:endParaRPr/>
          </a:p>
          <a:p>
            <a:pPr marL="228600" lvl="0" indent="-228600" algn="l" rtl="0">
              <a:lnSpc>
                <a:spcPct val="90000"/>
              </a:lnSpc>
              <a:spcBef>
                <a:spcPts val="1000"/>
              </a:spcBef>
              <a:spcAft>
                <a:spcPts val="0"/>
              </a:spcAft>
              <a:buClr>
                <a:schemeClr val="dk1"/>
              </a:buClr>
              <a:buSzPts val="2800"/>
              <a:buChar char="•"/>
            </a:pPr>
            <a:r>
              <a:rPr lang="en-US" b="1"/>
              <a:t>S: </a:t>
            </a:r>
            <a:r>
              <a:rPr lang="en-US"/>
              <a:t>Sexuality and Gender Identity</a:t>
            </a:r>
            <a:endParaRPr/>
          </a:p>
          <a:p>
            <a:pPr marL="228600" lvl="0" indent="-228600" algn="l" rtl="0">
              <a:lnSpc>
                <a:spcPct val="90000"/>
              </a:lnSpc>
              <a:spcBef>
                <a:spcPts val="1000"/>
              </a:spcBef>
              <a:spcAft>
                <a:spcPts val="0"/>
              </a:spcAft>
              <a:buClr>
                <a:schemeClr val="dk1"/>
              </a:buClr>
              <a:buSzPts val="2800"/>
              <a:buChar char="•"/>
            </a:pPr>
            <a:r>
              <a:rPr lang="en-US" b="1"/>
              <a:t>S: </a:t>
            </a:r>
            <a:r>
              <a:rPr lang="en-US"/>
              <a:t>Suicide/depression</a:t>
            </a:r>
            <a:endParaRPr/>
          </a:p>
          <a:p>
            <a:pPr marL="228600" lvl="0" indent="-228600" algn="l" rtl="0">
              <a:lnSpc>
                <a:spcPct val="90000"/>
              </a:lnSpc>
              <a:spcBef>
                <a:spcPts val="1000"/>
              </a:spcBef>
              <a:spcAft>
                <a:spcPts val="0"/>
              </a:spcAft>
              <a:buClr>
                <a:schemeClr val="dk1"/>
              </a:buClr>
              <a:buSzPts val="2800"/>
              <a:buChar char="•"/>
            </a:pPr>
            <a:r>
              <a:rPr lang="en-US" b="1"/>
              <a:t>S: </a:t>
            </a:r>
            <a:r>
              <a:rPr lang="en-US"/>
              <a:t>Safety</a:t>
            </a:r>
            <a:endParaRPr/>
          </a:p>
          <a:p>
            <a:pPr marL="228600" lvl="0" indent="-228600" algn="l" rtl="0">
              <a:lnSpc>
                <a:spcPct val="90000"/>
              </a:lnSpc>
              <a:spcBef>
                <a:spcPts val="1000"/>
              </a:spcBef>
              <a:spcAft>
                <a:spcPts val="0"/>
              </a:spcAft>
              <a:buClr>
                <a:schemeClr val="dk1"/>
              </a:buClr>
              <a:buSzPts val="2800"/>
              <a:buChar char="•"/>
            </a:pPr>
            <a:r>
              <a:rPr lang="en-US"/>
              <a:t>*Additional questions: </a:t>
            </a:r>
            <a:endParaRPr/>
          </a:p>
          <a:p>
            <a:pPr marL="685800" lvl="1" indent="-228600" algn="l" rtl="0">
              <a:lnSpc>
                <a:spcPct val="90000"/>
              </a:lnSpc>
              <a:spcBef>
                <a:spcPts val="500"/>
              </a:spcBef>
              <a:spcAft>
                <a:spcPts val="0"/>
              </a:spcAft>
              <a:buClr>
                <a:schemeClr val="dk1"/>
              </a:buClr>
              <a:buSzPts val="2400"/>
              <a:buChar char="•"/>
            </a:pPr>
            <a:r>
              <a:rPr lang="en-US"/>
              <a:t>Strengths, Spirituality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469390" y="4420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Strengths-Based Approach</a:t>
            </a:r>
            <a:endParaRPr/>
          </a:p>
        </p:txBody>
      </p:sp>
      <p:sp>
        <p:nvSpPr>
          <p:cNvPr id="307" name="Google Shape;307;p26"/>
          <p:cNvSpPr txBox="1">
            <a:spLocks noGrp="1"/>
          </p:cNvSpPr>
          <p:nvPr>
            <p:ph type="body" idx="1"/>
          </p:nvPr>
        </p:nvSpPr>
        <p:spPr>
          <a:xfrm>
            <a:off x="5159028" y="821372"/>
            <a:ext cx="6165387" cy="5215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Sometimes questions about strengths precede the rest of the HEEADSSS assessment</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Identify strengths early and reinforce them</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Look for examples of past difficulties that your patient has successfully overcome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Use reflective listening and pause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Create a comfortable, trusting, nonjudgmental setting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subTitle" idx="1"/>
          </p:nvPr>
        </p:nvSpPr>
        <p:spPr>
          <a:xfrm>
            <a:off x="1524000" y="1997827"/>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3600">
                <a:latin typeface="Calibri"/>
                <a:ea typeface="Calibri"/>
                <a:cs typeface="Calibri"/>
                <a:sym typeface="Calibri"/>
              </a:rPr>
              <a:t>This presentation was originally created by Physicians for Reproductive Health as part of the ARSHEP curriculum.</a:t>
            </a:r>
            <a:endParaRPr/>
          </a:p>
        </p:txBody>
      </p:sp>
      <p:pic>
        <p:nvPicPr>
          <p:cNvPr id="108" name="Google Shape;108;p2" descr="Physicians for Reproductive Health - Our Lives On The Line"/>
          <p:cNvPicPr preferRelativeResize="0"/>
          <p:nvPr/>
        </p:nvPicPr>
        <p:blipFill rotWithShape="1">
          <a:blip r:embed="rId3">
            <a:alphaModFix/>
          </a:blip>
          <a:srcRect/>
          <a:stretch/>
        </p:blipFill>
        <p:spPr>
          <a:xfrm>
            <a:off x="2762250" y="4102769"/>
            <a:ext cx="6667500" cy="121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Home</a:t>
            </a:r>
            <a:endParaRPr/>
          </a:p>
        </p:txBody>
      </p:sp>
      <p:sp>
        <p:nvSpPr>
          <p:cNvPr id="314" name="Google Shape;314;p27"/>
          <p:cNvSpPr/>
          <p:nvPr/>
        </p:nvSpPr>
        <p:spPr>
          <a:xfrm>
            <a:off x="3640667" y="1371600"/>
            <a:ext cx="7755467" cy="34717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Where do you live and who lives there with you?</a:t>
            </a:r>
            <a:endParaRPr/>
          </a:p>
          <a:p>
            <a:pPr marL="0" marR="0" lvl="0" indent="0" algn="l" rtl="0">
              <a:lnSpc>
                <a:spcPct val="90000"/>
              </a:lnSpc>
              <a:spcBef>
                <a:spcPts val="0"/>
              </a:spcBef>
              <a:spcAft>
                <a:spcPts val="0"/>
              </a:spcAft>
              <a:buNone/>
            </a:pPr>
            <a:endParaRPr sz="8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 are relationships like at home?</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Can you talk to anyone at home about stress? Who?</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 are the rules like at home?</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Is there a gun in your home?</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Ever been homeless or in shelter care?</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Ever been in foster care or group home?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8"/>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Education and Employment</a:t>
            </a:r>
            <a:endParaRPr/>
          </a:p>
        </p:txBody>
      </p:sp>
      <p:sp>
        <p:nvSpPr>
          <p:cNvPr id="321" name="Google Shape;321;p28"/>
          <p:cNvSpPr/>
          <p:nvPr/>
        </p:nvSpPr>
        <p:spPr>
          <a:xfrm>
            <a:off x="3640667" y="1360741"/>
            <a:ext cx="7755467" cy="413651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How are things going at school?</a:t>
            </a:r>
            <a:endParaRPr sz="2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Do you feel connected to your school? Do you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feel as if you belong?</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How many days have you missed in the past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year and what was the reason?</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 are your grades right now?  Is that different from how you’ve done in previous years?</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Have there been any recent school changes?</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What are your educational and life goals?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Education and Employment</a:t>
            </a:r>
            <a:endParaRPr/>
          </a:p>
        </p:txBody>
      </p:sp>
      <p:sp>
        <p:nvSpPr>
          <p:cNvPr id="328" name="Google Shape;328;p29"/>
          <p:cNvSpPr/>
          <p:nvPr/>
        </p:nvSpPr>
        <p:spPr>
          <a:xfrm>
            <a:off x="3556001" y="1742423"/>
            <a:ext cx="7755467"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Are you working? Where? </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What type of work do you do?</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many hours a week?</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help to pay for things at home?</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What are your future career interests?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Eating</a:t>
            </a:r>
            <a:endParaRPr sz="3200">
              <a:solidFill>
                <a:schemeClr val="dk1"/>
              </a:solidFill>
              <a:latin typeface="Calibri"/>
              <a:ea typeface="Calibri"/>
              <a:cs typeface="Calibri"/>
              <a:sym typeface="Calibri"/>
            </a:endParaRPr>
          </a:p>
        </p:txBody>
      </p:sp>
      <p:sp>
        <p:nvSpPr>
          <p:cNvPr id="335" name="Google Shape;335;p30"/>
          <p:cNvSpPr/>
          <p:nvPr/>
        </p:nvSpPr>
        <p:spPr>
          <a:xfrm>
            <a:off x="3471334" y="1413063"/>
            <a:ext cx="7755467"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How would you describe your diet?</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many fruits and vegetables do you eat in a typical day?</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Have there been any recent changes in your weight?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Have you dieted in the past year? How? Have you done other things to control your weight?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Does your weight or body shape cause you stress or worry? </a:t>
            </a:r>
            <a:endParaRPr sz="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1"/>
          <p:cNvSpPr txBox="1">
            <a:spLocks noGrp="1"/>
          </p:cNvSpPr>
          <p:nvPr>
            <p:ph type="title"/>
          </p:nvPr>
        </p:nvSpPr>
        <p:spPr>
          <a:xfrm>
            <a:off x="469390" y="4420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 Note about Weight Stigma</a:t>
            </a:r>
            <a:endParaRPr/>
          </a:p>
        </p:txBody>
      </p:sp>
      <p:sp>
        <p:nvSpPr>
          <p:cNvPr id="342" name="Google Shape;342;p31"/>
          <p:cNvSpPr txBox="1">
            <a:spLocks noGrp="1"/>
          </p:cNvSpPr>
          <p:nvPr>
            <p:ph type="body" idx="1"/>
          </p:nvPr>
        </p:nvSpPr>
        <p:spPr>
          <a:xfrm>
            <a:off x="5721265" y="1061376"/>
            <a:ext cx="6165387" cy="4735247"/>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75"/>
              <a:buNone/>
            </a:pPr>
            <a:r>
              <a:rPr lang="en-US" sz="2775" dirty="0">
                <a:latin typeface="Calibri"/>
                <a:ea typeface="Calibri"/>
                <a:cs typeface="Calibri"/>
                <a:sym typeface="Calibri"/>
              </a:rPr>
              <a:t>Weight stigmatization or “fat-shaming” is pervasive, including in healthcare settings, and it is harmful to patients</a:t>
            </a:r>
            <a:endParaRPr dirty="0"/>
          </a:p>
          <a:p>
            <a:pPr marL="0" lvl="0" indent="0" algn="l" rtl="0">
              <a:lnSpc>
                <a:spcPct val="80000"/>
              </a:lnSpc>
              <a:spcBef>
                <a:spcPts val="1000"/>
              </a:spcBef>
              <a:spcAft>
                <a:spcPts val="0"/>
              </a:spcAft>
              <a:buClr>
                <a:schemeClr val="dk1"/>
              </a:buClr>
              <a:buSzPts val="832"/>
              <a:buNone/>
            </a:pPr>
            <a:endParaRPr sz="832" dirty="0">
              <a:latin typeface="Calibri"/>
              <a:ea typeface="Calibri"/>
              <a:cs typeface="Calibri"/>
              <a:sym typeface="Calibri"/>
            </a:endParaRPr>
          </a:p>
          <a:p>
            <a:pPr marL="845820" lvl="1" indent="-342900" algn="l" rtl="0">
              <a:lnSpc>
                <a:spcPct val="80000"/>
              </a:lnSpc>
              <a:spcBef>
                <a:spcPts val="500"/>
              </a:spcBef>
              <a:spcAft>
                <a:spcPts val="0"/>
              </a:spcAft>
              <a:buClr>
                <a:schemeClr val="dk1"/>
              </a:buClr>
              <a:buSzPts val="2405"/>
              <a:buChar char="•"/>
            </a:pPr>
            <a:r>
              <a:rPr lang="en-US" sz="2405" dirty="0">
                <a:latin typeface="Calibri"/>
                <a:ea typeface="Calibri"/>
                <a:cs typeface="Calibri"/>
                <a:sym typeface="Calibri"/>
              </a:rPr>
              <a:t>Physicians with weight bias spend less time examining and educating patients with higher BMI</a:t>
            </a:r>
            <a:endParaRPr dirty="0"/>
          </a:p>
          <a:p>
            <a:pPr marL="845820" lvl="1" indent="-342900" algn="l" rtl="0">
              <a:lnSpc>
                <a:spcPct val="80000"/>
              </a:lnSpc>
              <a:spcBef>
                <a:spcPts val="500"/>
              </a:spcBef>
              <a:spcAft>
                <a:spcPts val="0"/>
              </a:spcAft>
              <a:buClr>
                <a:schemeClr val="dk1"/>
              </a:buClr>
              <a:buSzPts val="2405"/>
              <a:buChar char="•"/>
            </a:pPr>
            <a:r>
              <a:rPr lang="en-US" sz="2405" dirty="0">
                <a:latin typeface="Calibri"/>
                <a:ea typeface="Calibri"/>
                <a:cs typeface="Calibri"/>
                <a:sym typeface="Calibri"/>
              </a:rPr>
              <a:t>Patients with higher BMI are less likely to seek preventative care</a:t>
            </a:r>
            <a:endParaRPr dirty="0"/>
          </a:p>
          <a:p>
            <a:pPr marL="845820" lvl="1" indent="-290068" algn="l" rtl="0">
              <a:lnSpc>
                <a:spcPct val="80000"/>
              </a:lnSpc>
              <a:spcBef>
                <a:spcPts val="500"/>
              </a:spcBef>
              <a:spcAft>
                <a:spcPts val="0"/>
              </a:spcAft>
              <a:buClr>
                <a:schemeClr val="dk1"/>
              </a:buClr>
              <a:buSzPts val="832"/>
              <a:buNone/>
            </a:pPr>
            <a:endParaRPr sz="832" dirty="0">
              <a:latin typeface="Calibri"/>
              <a:ea typeface="Calibri"/>
              <a:cs typeface="Calibri"/>
              <a:sym typeface="Calibri"/>
            </a:endParaRPr>
          </a:p>
          <a:p>
            <a:pPr marL="0" lvl="0" indent="0" algn="l" rtl="0">
              <a:lnSpc>
                <a:spcPct val="80000"/>
              </a:lnSpc>
              <a:spcBef>
                <a:spcPts val="1000"/>
              </a:spcBef>
              <a:spcAft>
                <a:spcPts val="0"/>
              </a:spcAft>
              <a:buClr>
                <a:schemeClr val="dk1"/>
              </a:buClr>
              <a:buSzPts val="2775"/>
              <a:buNone/>
            </a:pPr>
            <a:r>
              <a:rPr lang="en-US" sz="2775" dirty="0">
                <a:latin typeface="Calibri"/>
                <a:ea typeface="Calibri"/>
                <a:cs typeface="Calibri"/>
                <a:sym typeface="Calibri"/>
              </a:rPr>
              <a:t>Overall incidence of eating disorders is stable, but they are increasingly being diagnosed in children less than 12 years old, males, and minority youth</a:t>
            </a:r>
            <a:endParaRPr dirty="0"/>
          </a:p>
        </p:txBody>
      </p:sp>
      <p:pic>
        <p:nvPicPr>
          <p:cNvPr id="343" name="Google Shape;343;p31" descr="Puberty: Bodies: Different Shapes and Sizes. All Beautiful! - amaze / USA"/>
          <p:cNvPicPr preferRelativeResize="0"/>
          <p:nvPr/>
        </p:nvPicPr>
        <p:blipFill rotWithShape="1">
          <a:blip r:embed="rId3">
            <a:alphaModFix/>
          </a:blip>
          <a:srcRect t="13662" b="13661"/>
          <a:stretch/>
        </p:blipFill>
        <p:spPr>
          <a:xfrm>
            <a:off x="0" y="2116668"/>
            <a:ext cx="5455642" cy="29737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2"/>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350" name="Google Shape;350;p32"/>
          <p:cNvSpPr txBox="1">
            <a:spLocks noGrp="1"/>
          </p:cNvSpPr>
          <p:nvPr>
            <p:ph type="body" idx="1"/>
          </p:nvPr>
        </p:nvSpPr>
        <p:spPr>
          <a:xfrm>
            <a:off x="5345295" y="821372"/>
            <a:ext cx="6018725" cy="52152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latin typeface="Calibri"/>
                <a:ea typeface="Calibri"/>
                <a:cs typeface="Calibri"/>
                <a:sym typeface="Calibri"/>
              </a:rPr>
              <a:t>Michelle’s doctor takes a thorough social history and finds:</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S: Michelle feels her </a:t>
            </a:r>
            <a:r>
              <a:rPr lang="en-US" sz="2400" b="1" dirty="0">
                <a:latin typeface="Calibri"/>
                <a:ea typeface="Calibri"/>
                <a:cs typeface="Calibri"/>
                <a:sym typeface="Calibri"/>
              </a:rPr>
              <a:t>strengths</a:t>
            </a:r>
            <a:r>
              <a:rPr lang="en-US" sz="2400" dirty="0">
                <a:latin typeface="Calibri"/>
                <a:ea typeface="Calibri"/>
                <a:cs typeface="Calibri"/>
                <a:sym typeface="Calibri"/>
              </a:rPr>
              <a:t> are having a good relationship with her parents and being a loyal friend to others</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H: Michelle’s parents are divorced, and she and her younger brother spend time at each of their </a:t>
            </a:r>
            <a:r>
              <a:rPr lang="en-US" sz="2400" b="1" dirty="0">
                <a:latin typeface="Calibri"/>
                <a:ea typeface="Calibri"/>
                <a:cs typeface="Calibri"/>
                <a:sym typeface="Calibri"/>
              </a:rPr>
              <a:t>houses</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E: She is in 10</a:t>
            </a:r>
            <a:r>
              <a:rPr lang="en-US" sz="2400" baseline="30000" dirty="0">
                <a:latin typeface="Calibri"/>
                <a:ea typeface="Calibri"/>
                <a:cs typeface="Calibri"/>
                <a:sym typeface="Calibri"/>
              </a:rPr>
              <a:t>th</a:t>
            </a:r>
            <a:r>
              <a:rPr lang="en-US" sz="2400" dirty="0">
                <a:latin typeface="Calibri"/>
                <a:ea typeface="Calibri"/>
                <a:cs typeface="Calibri"/>
                <a:sym typeface="Calibri"/>
              </a:rPr>
              <a:t> grade and enjoys most of her </a:t>
            </a:r>
            <a:r>
              <a:rPr lang="en-US" sz="2400" b="1" dirty="0">
                <a:latin typeface="Calibri"/>
                <a:ea typeface="Calibri"/>
                <a:cs typeface="Calibri"/>
                <a:sym typeface="Calibri"/>
              </a:rPr>
              <a:t>classes</a:t>
            </a:r>
            <a:r>
              <a:rPr lang="en-US" sz="2400" dirty="0">
                <a:latin typeface="Calibri"/>
                <a:ea typeface="Calibri"/>
                <a:cs typeface="Calibri"/>
                <a:sym typeface="Calibri"/>
              </a:rPr>
              <a:t>. She worked during the summer but is not currently working.</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E: Michelle thinks she is a healthy weight and believes that she mostly </a:t>
            </a:r>
            <a:r>
              <a:rPr lang="en-US" sz="2400" b="1" dirty="0">
                <a:latin typeface="Calibri"/>
                <a:ea typeface="Calibri"/>
                <a:cs typeface="Calibri"/>
                <a:sym typeface="Calibri"/>
              </a:rPr>
              <a:t>eats</a:t>
            </a:r>
            <a:r>
              <a:rPr lang="en-US" sz="2400" dirty="0">
                <a:latin typeface="Calibri"/>
                <a:ea typeface="Calibri"/>
                <a:cs typeface="Calibri"/>
                <a:sym typeface="Calibri"/>
              </a:rPr>
              <a:t> healthy foods</a:t>
            </a:r>
            <a:endParaRPr dirty="0"/>
          </a:p>
        </p:txBody>
      </p:sp>
      <p:pic>
        <p:nvPicPr>
          <p:cNvPr id="351" name="Google Shape;351;p32"/>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Activities</a:t>
            </a:r>
            <a:endParaRPr sz="3200">
              <a:solidFill>
                <a:schemeClr val="dk1"/>
              </a:solidFill>
              <a:latin typeface="Calibri"/>
              <a:ea typeface="Calibri"/>
              <a:cs typeface="Calibri"/>
              <a:sym typeface="Calibri"/>
            </a:endParaRPr>
          </a:p>
        </p:txBody>
      </p:sp>
      <p:sp>
        <p:nvSpPr>
          <p:cNvPr id="358" name="Google Shape;358;p33"/>
          <p:cNvSpPr/>
          <p:nvPr/>
        </p:nvSpPr>
        <p:spPr>
          <a:xfrm>
            <a:off x="3488267" y="1628507"/>
            <a:ext cx="7755467"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a:solidFill>
                  <a:schemeClr val="dk1"/>
                </a:solidFill>
                <a:latin typeface="Calibri"/>
                <a:ea typeface="Calibri"/>
                <a:cs typeface="Calibri"/>
                <a:sym typeface="Calibri"/>
              </a:rPr>
              <a:t>What do you like to do for physical activity? Do you feel you’re getting enough physical activity to be healthy?</a:t>
            </a:r>
            <a:endParaRPr/>
          </a:p>
          <a:p>
            <a:pPr marL="0" marR="0" lvl="0" indent="0" algn="l" rtl="0">
              <a:lnSpc>
                <a:spcPct val="100000"/>
              </a:lnSpc>
              <a:spcBef>
                <a:spcPts val="0"/>
              </a:spcBef>
              <a:spcAft>
                <a:spcPts val="0"/>
              </a:spcAft>
              <a:buNone/>
            </a:pPr>
            <a:endParaRPr sz="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do you like to spend your free time?</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Hobbies, clubs, religious/spiritual activities?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play any sports? </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many hours of television/computer per day?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4"/>
          <p:cNvSpPr txBox="1">
            <a:spLocks noGrp="1"/>
          </p:cNvSpPr>
          <p:nvPr>
            <p:ph type="title"/>
          </p:nvPr>
        </p:nvSpPr>
        <p:spPr>
          <a:xfrm>
            <a:off x="469390" y="4420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Physical Activity and Screen Time</a:t>
            </a:r>
            <a:endParaRPr/>
          </a:p>
        </p:txBody>
      </p:sp>
      <p:sp>
        <p:nvSpPr>
          <p:cNvPr id="365" name="Google Shape;365;p34"/>
          <p:cNvSpPr txBox="1">
            <a:spLocks noGrp="1"/>
          </p:cNvSpPr>
          <p:nvPr>
            <p:ph type="body" idx="1"/>
          </p:nvPr>
        </p:nvSpPr>
        <p:spPr>
          <a:xfrm>
            <a:off x="5608042" y="988907"/>
            <a:ext cx="6266968" cy="54270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latin typeface="Calibri"/>
                <a:ea typeface="Calibri"/>
                <a:cs typeface="Calibri"/>
                <a:sym typeface="Calibri"/>
              </a:rPr>
              <a:t>Among US High School students:</a:t>
            </a:r>
            <a:endParaRPr dirty="0"/>
          </a:p>
          <a:p>
            <a:pPr marL="685800" lvl="1" indent="-228600" algn="l" rtl="0">
              <a:lnSpc>
                <a:spcPct val="90000"/>
              </a:lnSpc>
              <a:spcBef>
                <a:spcPts val="1700"/>
              </a:spcBef>
              <a:spcAft>
                <a:spcPts val="0"/>
              </a:spcAft>
              <a:buClr>
                <a:schemeClr val="dk1"/>
              </a:buClr>
              <a:buSzPts val="2800"/>
              <a:buChar char="•"/>
            </a:pPr>
            <a:r>
              <a:rPr lang="en-US" sz="2800" dirty="0">
                <a:latin typeface="Calibri"/>
                <a:ea typeface="Calibri"/>
                <a:cs typeface="Calibri"/>
                <a:sym typeface="Calibri"/>
              </a:rPr>
              <a:t>44.1% were physically active for at least 60 min/day on 5+days (35.3% of females, 52.8% of males)</a:t>
            </a:r>
            <a:endParaRPr dirty="0"/>
          </a:p>
          <a:p>
            <a:pPr marL="685800" lvl="1" indent="-228600" algn="l" rtl="0">
              <a:lnSpc>
                <a:spcPct val="90000"/>
              </a:lnSpc>
              <a:spcBef>
                <a:spcPts val="1700"/>
              </a:spcBef>
              <a:spcAft>
                <a:spcPts val="0"/>
              </a:spcAft>
              <a:buClr>
                <a:schemeClr val="dk1"/>
              </a:buClr>
              <a:buSzPts val="2800"/>
              <a:buChar char="•"/>
            </a:pPr>
            <a:r>
              <a:rPr lang="en-US" sz="2800" dirty="0">
                <a:latin typeface="Calibri"/>
                <a:ea typeface="Calibri"/>
                <a:cs typeface="Calibri"/>
                <a:sym typeface="Calibri"/>
              </a:rPr>
              <a:t> 57.4% played at least one sport (54.6% of females and 60.2% of males)</a:t>
            </a:r>
            <a:endParaRPr dirty="0"/>
          </a:p>
          <a:p>
            <a:pPr marL="685800" lvl="1" indent="-228600" algn="l" rtl="0">
              <a:lnSpc>
                <a:spcPct val="90000"/>
              </a:lnSpc>
              <a:spcBef>
                <a:spcPts val="1700"/>
              </a:spcBef>
              <a:spcAft>
                <a:spcPts val="0"/>
              </a:spcAft>
              <a:buClr>
                <a:schemeClr val="dk1"/>
              </a:buClr>
              <a:buSzPts val="2800"/>
              <a:buChar char="•"/>
            </a:pPr>
            <a:r>
              <a:rPr lang="en-US" sz="2800" dirty="0">
                <a:latin typeface="Calibri"/>
                <a:ea typeface="Calibri"/>
                <a:cs typeface="Calibri"/>
                <a:sym typeface="Calibri"/>
              </a:rPr>
              <a:t>46.1% played video/computer games or used a computer for 3 or more hours per day (44.6% of females and 47.5% of males)</a:t>
            </a:r>
            <a:endParaRPr dirty="0"/>
          </a:p>
        </p:txBody>
      </p:sp>
      <p:sp>
        <p:nvSpPr>
          <p:cNvPr id="2" name="TextBox 1">
            <a:extLst>
              <a:ext uri="{FF2B5EF4-FFF2-40B4-BE49-F238E27FC236}">
                <a16:creationId xmlns:a16="http://schemas.microsoft.com/office/drawing/2014/main" id="{1955E824-48AF-094F-B1BF-294239CE86C8}"/>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5"/>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Drugs and Alcohol</a:t>
            </a:r>
            <a:endParaRPr sz="3200">
              <a:solidFill>
                <a:schemeClr val="dk1"/>
              </a:solidFill>
              <a:latin typeface="Calibri"/>
              <a:ea typeface="Calibri"/>
              <a:cs typeface="Calibri"/>
              <a:sym typeface="Calibri"/>
            </a:endParaRPr>
          </a:p>
        </p:txBody>
      </p:sp>
      <p:sp>
        <p:nvSpPr>
          <p:cNvPr id="372" name="Google Shape;372;p35"/>
          <p:cNvSpPr/>
          <p:nvPr/>
        </p:nvSpPr>
        <p:spPr>
          <a:xfrm>
            <a:off x="3471334" y="1413063"/>
            <a:ext cx="7992533" cy="4031873"/>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Clr>
                <a:schemeClr val="accent2"/>
              </a:buClr>
              <a:buSzPts val="2800"/>
              <a:buFont typeface="Calibri"/>
              <a:buNone/>
            </a:pPr>
            <a:r>
              <a:rPr lang="en-US" sz="2800" b="1" i="0" u="none" strike="noStrike" cap="none">
                <a:solidFill>
                  <a:schemeClr val="dk1"/>
                </a:solidFill>
                <a:latin typeface="Calibri"/>
                <a:ea typeface="Calibri"/>
                <a:cs typeface="Calibri"/>
                <a:sym typeface="Calibri"/>
              </a:rPr>
              <a:t>Do any of your friends smoke, drink, or use drugs? How frequently and how much?</a:t>
            </a:r>
            <a:endParaRPr/>
          </a:p>
          <a:p>
            <a:pPr marL="0" marR="0" lvl="1" indent="0" algn="l" rtl="0">
              <a:spcBef>
                <a:spcPts val="0"/>
              </a:spcBef>
              <a:spcAft>
                <a:spcPts val="0"/>
              </a:spcAft>
              <a:buClr>
                <a:schemeClr val="accent2"/>
              </a:buClr>
              <a:buSzPts val="800"/>
              <a:buFont typeface="Calibri"/>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use smoke cigarettes?  If so, how often?</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use electronic cigarettes?  How often?</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drink alcohol?</a:t>
            </a:r>
            <a:endParaRPr/>
          </a:p>
          <a:p>
            <a:pPr marL="457200" marR="0" lvl="1"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What kind: beer, wine, hard liquor?</a:t>
            </a:r>
            <a:endParaRPr/>
          </a:p>
          <a:p>
            <a:pPr marL="457200" marR="0" lvl="1"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Any blackouts? Ever pass out? Vomit?</a:t>
            </a:r>
            <a:endParaRPr sz="8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 you use any other drugs or substances to get high?</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6"/>
          <p:cNvSpPr txBox="1">
            <a:spLocks noGrp="1"/>
          </p:cNvSpPr>
          <p:nvPr>
            <p:ph type="title"/>
          </p:nvPr>
        </p:nvSpPr>
        <p:spPr>
          <a:xfrm>
            <a:off x="469390" y="4420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CRAFFT Screening for Substance Use</a:t>
            </a:r>
            <a:endParaRPr/>
          </a:p>
        </p:txBody>
      </p:sp>
      <p:sp>
        <p:nvSpPr>
          <p:cNvPr id="379" name="Google Shape;379;p36"/>
          <p:cNvSpPr txBox="1">
            <a:spLocks noGrp="1"/>
          </p:cNvSpPr>
          <p:nvPr>
            <p:ph type="body" idx="1"/>
          </p:nvPr>
        </p:nvSpPr>
        <p:spPr>
          <a:xfrm>
            <a:off x="1039028" y="1866529"/>
            <a:ext cx="10113943" cy="454940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latin typeface="Calibri"/>
                <a:ea typeface="Calibri"/>
                <a:cs typeface="Calibri"/>
                <a:sym typeface="Calibri"/>
              </a:rPr>
              <a:t>During the past 12 months, on how many days did you:</a:t>
            </a:r>
            <a:endParaRPr/>
          </a:p>
          <a:p>
            <a:pPr marL="228600" lvl="0" indent="-228600" algn="l" rtl="0">
              <a:lnSpc>
                <a:spcPct val="90000"/>
              </a:lnSpc>
              <a:spcBef>
                <a:spcPts val="2200"/>
              </a:spcBef>
              <a:spcAft>
                <a:spcPts val="0"/>
              </a:spcAft>
              <a:buClr>
                <a:schemeClr val="dk1"/>
              </a:buClr>
              <a:buSzPts val="3200"/>
              <a:buChar char="•"/>
            </a:pPr>
            <a:r>
              <a:rPr lang="en-US" sz="3200">
                <a:latin typeface="Calibri"/>
                <a:ea typeface="Calibri"/>
                <a:cs typeface="Calibri"/>
                <a:sym typeface="Calibri"/>
              </a:rPr>
              <a:t>Drink more than a few sips of beer, wine, or any drink containing alcohol?</a:t>
            </a:r>
            <a:endParaRPr/>
          </a:p>
          <a:p>
            <a:pPr marL="228600" lvl="0" indent="-228600" algn="l" rtl="0">
              <a:lnSpc>
                <a:spcPct val="90000"/>
              </a:lnSpc>
              <a:spcBef>
                <a:spcPts val="2200"/>
              </a:spcBef>
              <a:spcAft>
                <a:spcPts val="0"/>
              </a:spcAft>
              <a:buClr>
                <a:schemeClr val="dk1"/>
              </a:buClr>
              <a:buSzPts val="3200"/>
              <a:buChar char="•"/>
            </a:pPr>
            <a:r>
              <a:rPr lang="en-US" sz="3200">
                <a:latin typeface="Calibri"/>
                <a:ea typeface="Calibri"/>
                <a:cs typeface="Calibri"/>
                <a:sym typeface="Calibri"/>
              </a:rPr>
              <a:t>Use any form of marijuana (by smoking, vaping, dabbing, or in edibles) or synthetic marijuana (K2, spice, etc)?</a:t>
            </a:r>
            <a:endParaRPr/>
          </a:p>
          <a:p>
            <a:pPr marL="228600" lvl="0" indent="-228600" algn="l" rtl="0">
              <a:lnSpc>
                <a:spcPct val="90000"/>
              </a:lnSpc>
              <a:spcBef>
                <a:spcPts val="2200"/>
              </a:spcBef>
              <a:spcAft>
                <a:spcPts val="0"/>
              </a:spcAft>
              <a:buClr>
                <a:schemeClr val="dk1"/>
              </a:buClr>
              <a:buSzPts val="3200"/>
              <a:buChar char="•"/>
            </a:pPr>
            <a:r>
              <a:rPr lang="en-US" sz="3200">
                <a:latin typeface="Calibri"/>
                <a:ea typeface="Calibri"/>
                <a:cs typeface="Calibri"/>
                <a:sym typeface="Calibri"/>
              </a:rPr>
              <a:t>Use anything else to get high?</a:t>
            </a:r>
            <a:endParaRPr/>
          </a:p>
          <a:p>
            <a:pPr marL="228600" lvl="0" indent="-50800" algn="l" rtl="0">
              <a:lnSpc>
                <a:spcPct val="90000"/>
              </a:lnSpc>
              <a:spcBef>
                <a:spcPts val="2200"/>
              </a:spcBef>
              <a:spcAft>
                <a:spcPts val="0"/>
              </a:spcAft>
              <a:buClr>
                <a:schemeClr val="dk1"/>
              </a:buClr>
              <a:buSzPts val="2800"/>
              <a:buNone/>
            </a:pPr>
            <a:endParaRPr sz="28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b9efdb6d2c_0_31"/>
          <p:cNvSpPr txBox="1">
            <a:spLocks noGrp="1"/>
          </p:cNvSpPr>
          <p:nvPr>
            <p:ph type="ctrTitle"/>
          </p:nvPr>
        </p:nvSpPr>
        <p:spPr>
          <a:xfrm>
            <a:off x="1524000" y="950202"/>
            <a:ext cx="9144000" cy="129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115" name="Google Shape;115;gb9efdb6d2c_0_31"/>
          <p:cNvSpPr txBox="1">
            <a:spLocks noGrp="1"/>
          </p:cNvSpPr>
          <p:nvPr>
            <p:ph type="subTitle" idx="1"/>
          </p:nvPr>
        </p:nvSpPr>
        <p:spPr>
          <a:xfrm>
            <a:off x="1524000" y="2558853"/>
            <a:ext cx="9144000" cy="2161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[Faculty Member information goes here}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a:spLocks noGrp="1"/>
          </p:cNvSpPr>
          <p:nvPr>
            <p:ph type="title"/>
          </p:nvPr>
        </p:nvSpPr>
        <p:spPr>
          <a:xfrm>
            <a:off x="469389" y="152612"/>
            <a:ext cx="96567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CRAFFT Screening for Substance Use</a:t>
            </a:r>
            <a:endParaRPr/>
          </a:p>
        </p:txBody>
      </p:sp>
      <p:graphicFrame>
        <p:nvGraphicFramePr>
          <p:cNvPr id="386" name="Google Shape;386;p37"/>
          <p:cNvGraphicFramePr/>
          <p:nvPr/>
        </p:nvGraphicFramePr>
        <p:xfrm>
          <a:off x="1363133" y="1259628"/>
          <a:ext cx="9465725" cy="4693980"/>
        </p:xfrm>
        <a:graphic>
          <a:graphicData uri="http://schemas.openxmlformats.org/drawingml/2006/table">
            <a:tbl>
              <a:tblPr firstRow="1" bandRow="1">
                <a:gradFill>
                  <a:gsLst>
                    <a:gs pos="0">
                      <a:srgbClr val="7D57A5"/>
                    </a:gs>
                    <a:gs pos="50000">
                      <a:srgbClr val="6C349D"/>
                    </a:gs>
                    <a:gs pos="100000">
                      <a:srgbClr val="5E298E"/>
                    </a:gs>
                  </a:gsLst>
                  <a:lin ang="5400000" scaled="0"/>
                </a:gradFill>
                <a:tableStyleId>{BE3779FD-1842-43C4-BDEB-6D42789C53F7}</a:tableStyleId>
              </a:tblPr>
              <a:tblGrid>
                <a:gridCol w="838725">
                  <a:extLst>
                    <a:ext uri="{9D8B030D-6E8A-4147-A177-3AD203B41FA5}">
                      <a16:colId xmlns:a16="http://schemas.microsoft.com/office/drawing/2014/main" val="20000"/>
                    </a:ext>
                  </a:extLst>
                </a:gridCol>
                <a:gridCol w="8627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4000" b="1" u="none" strike="noStrike" cap="none"/>
                        <a:t>C</a:t>
                      </a:r>
                      <a:endParaRPr/>
                    </a:p>
                  </a:txBody>
                  <a:tcPr marL="91450" marR="91450" marT="45725" marB="45725" anchor="ctr"/>
                </a:tc>
                <a:tc>
                  <a:txBody>
                    <a:bodyPr/>
                    <a:lstStyle/>
                    <a:p>
                      <a:pPr marL="0" marR="0" lvl="0" indent="0" algn="l" rtl="0">
                        <a:spcBef>
                          <a:spcPts val="0"/>
                        </a:spcBef>
                        <a:spcAft>
                          <a:spcPts val="0"/>
                        </a:spcAft>
                        <a:buNone/>
                      </a:pPr>
                      <a:r>
                        <a:rPr lang="en-US" sz="2400" b="0" u="none" strike="noStrike" cap="none"/>
                        <a:t>Have you ever ridden in a </a:t>
                      </a:r>
                      <a:r>
                        <a:rPr lang="en-US" sz="2400" b="1" u="none" strike="noStrike" cap="none"/>
                        <a:t>CAR </a:t>
                      </a:r>
                      <a:r>
                        <a:rPr lang="en-US" sz="2400" b="0" u="none" strike="noStrike" cap="none"/>
                        <a:t>driven by somebody (including yourself) who was ‘high’ or had been using alcohol or drugs?</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4000" b="1"/>
                        <a:t>R</a:t>
                      </a:r>
                      <a:endParaRPr/>
                    </a:p>
                  </a:txBody>
                  <a:tcPr marL="91450" marR="91450" marT="45725" marB="45725" anchor="ctr"/>
                </a:tc>
                <a:tc>
                  <a:txBody>
                    <a:bodyPr/>
                    <a:lstStyle/>
                    <a:p>
                      <a:pPr marL="0" marR="0" lvl="0" indent="0" algn="l" rtl="0">
                        <a:spcBef>
                          <a:spcPts val="0"/>
                        </a:spcBef>
                        <a:spcAft>
                          <a:spcPts val="0"/>
                        </a:spcAft>
                        <a:buNone/>
                      </a:pPr>
                      <a:r>
                        <a:rPr lang="en-US" sz="2400"/>
                        <a:t>Do you ever use alcohol or drugs to </a:t>
                      </a:r>
                      <a:r>
                        <a:rPr lang="en-US" sz="2400" b="1"/>
                        <a:t>RELAX</a:t>
                      </a:r>
                      <a:r>
                        <a:rPr lang="en-US" sz="2400" b="0"/>
                        <a:t>, feel better about yourself or fit in?</a:t>
                      </a:r>
                      <a:endParaRPr sz="240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4000" b="1"/>
                        <a:t>A</a:t>
                      </a:r>
                      <a:endParaRPr/>
                    </a:p>
                  </a:txBody>
                  <a:tcPr marL="91450" marR="91450" marT="45725" marB="45725" anchor="ctr"/>
                </a:tc>
                <a:tc>
                  <a:txBody>
                    <a:bodyPr/>
                    <a:lstStyle/>
                    <a:p>
                      <a:pPr marL="0" marR="0" lvl="0" indent="0" algn="l" rtl="0">
                        <a:spcBef>
                          <a:spcPts val="0"/>
                        </a:spcBef>
                        <a:spcAft>
                          <a:spcPts val="0"/>
                        </a:spcAft>
                        <a:buNone/>
                      </a:pPr>
                      <a:r>
                        <a:rPr lang="en-US" sz="2400"/>
                        <a:t>Do you ever use alcohol or drugs while you are by yourself, </a:t>
                      </a:r>
                      <a:r>
                        <a:rPr lang="en-US" sz="2400" b="1"/>
                        <a:t>ALONE</a:t>
                      </a:r>
                      <a:r>
                        <a:rPr lang="en-US" sz="2400" b="0"/>
                        <a:t>?</a:t>
                      </a:r>
                      <a:endParaRPr sz="240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4000" b="1"/>
                        <a:t>F</a:t>
                      </a:r>
                      <a:endParaRPr/>
                    </a:p>
                  </a:txBody>
                  <a:tcPr marL="91450" marR="91450" marT="45725" marB="45725" anchor="ctr"/>
                </a:tc>
                <a:tc>
                  <a:txBody>
                    <a:bodyPr/>
                    <a:lstStyle/>
                    <a:p>
                      <a:pPr marL="0" marR="0" lvl="0" indent="0" algn="l" rtl="0">
                        <a:spcBef>
                          <a:spcPts val="0"/>
                        </a:spcBef>
                        <a:spcAft>
                          <a:spcPts val="0"/>
                        </a:spcAft>
                        <a:buNone/>
                      </a:pPr>
                      <a:r>
                        <a:rPr lang="en-US" sz="2400"/>
                        <a:t>Do you ever </a:t>
                      </a:r>
                      <a:r>
                        <a:rPr lang="en-US" sz="2400" b="1"/>
                        <a:t>FORGET</a:t>
                      </a:r>
                      <a:r>
                        <a:rPr lang="en-US" sz="2400" b="0"/>
                        <a:t> things you did while using alcohol or drugs?</a:t>
                      </a:r>
                      <a:endParaRPr sz="240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4000" b="1"/>
                        <a:t>F</a:t>
                      </a:r>
                      <a:endParaRPr/>
                    </a:p>
                  </a:txBody>
                  <a:tcPr marL="91450" marR="91450" marT="45725" marB="45725" anchor="ctr"/>
                </a:tc>
                <a:tc>
                  <a:txBody>
                    <a:bodyPr/>
                    <a:lstStyle/>
                    <a:p>
                      <a:pPr marL="0" marR="0" lvl="0" indent="0" algn="l" rtl="0">
                        <a:spcBef>
                          <a:spcPts val="0"/>
                        </a:spcBef>
                        <a:spcAft>
                          <a:spcPts val="0"/>
                        </a:spcAft>
                        <a:buNone/>
                      </a:pPr>
                      <a:r>
                        <a:rPr lang="en-US" sz="2400"/>
                        <a:t>Do your family or </a:t>
                      </a:r>
                      <a:r>
                        <a:rPr lang="en-US" sz="2400" b="1"/>
                        <a:t>FRIENDS</a:t>
                      </a:r>
                      <a:r>
                        <a:rPr lang="en-US" sz="2400" b="0"/>
                        <a:t> ever tell you that you should cut down on your drinking or drug use?</a:t>
                      </a:r>
                      <a:endParaRPr sz="2400"/>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4000" b="1"/>
                        <a:t>T</a:t>
                      </a:r>
                      <a:endParaRPr/>
                    </a:p>
                  </a:txBody>
                  <a:tcPr marL="91450" marR="91450" marT="45725" marB="45725" anchor="ctr"/>
                </a:tc>
                <a:tc>
                  <a:txBody>
                    <a:bodyPr/>
                    <a:lstStyle/>
                    <a:p>
                      <a:pPr marL="0" marR="0" lvl="0" indent="0" algn="l" rtl="0">
                        <a:spcBef>
                          <a:spcPts val="0"/>
                        </a:spcBef>
                        <a:spcAft>
                          <a:spcPts val="0"/>
                        </a:spcAft>
                        <a:buNone/>
                      </a:pPr>
                      <a:r>
                        <a:rPr lang="en-US" sz="2400"/>
                        <a:t>Have you ever gotten into </a:t>
                      </a:r>
                      <a:r>
                        <a:rPr lang="en-US" sz="2400" b="1"/>
                        <a:t>TROUBLE</a:t>
                      </a:r>
                      <a:r>
                        <a:rPr lang="en-US" sz="2400" b="0"/>
                        <a:t> while you were using alcohol or drugs?</a:t>
                      </a:r>
                      <a:endParaRPr sz="240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Drug and Alcohol Use</a:t>
            </a:r>
            <a:endParaRPr/>
          </a:p>
        </p:txBody>
      </p:sp>
      <p:sp>
        <p:nvSpPr>
          <p:cNvPr id="393" name="Google Shape;393;p38"/>
          <p:cNvSpPr txBox="1">
            <a:spLocks noGrp="1"/>
          </p:cNvSpPr>
          <p:nvPr>
            <p:ph type="body" idx="1"/>
          </p:nvPr>
        </p:nvSpPr>
        <p:spPr>
          <a:xfrm>
            <a:off x="5300133" y="1443195"/>
            <a:ext cx="5852838" cy="454940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a:latin typeface="Calibri"/>
                <a:ea typeface="Calibri"/>
                <a:cs typeface="Calibri"/>
                <a:sym typeface="Calibri"/>
              </a:rPr>
              <a:t>Among US High School students:</a:t>
            </a:r>
            <a:endParaRPr/>
          </a:p>
          <a:p>
            <a:pPr marL="685800" lvl="1" indent="-228600" algn="l" rtl="0">
              <a:lnSpc>
                <a:spcPct val="120000"/>
              </a:lnSpc>
              <a:spcBef>
                <a:spcPts val="1100"/>
              </a:spcBef>
              <a:spcAft>
                <a:spcPts val="0"/>
              </a:spcAft>
              <a:buClr>
                <a:schemeClr val="dk1"/>
              </a:buClr>
              <a:buSzPts val="2400"/>
              <a:buChar char="•"/>
            </a:pPr>
            <a:r>
              <a:rPr lang="en-US">
                <a:latin typeface="Calibri"/>
                <a:ea typeface="Calibri"/>
                <a:cs typeface="Calibri"/>
                <a:sym typeface="Calibri"/>
              </a:rPr>
              <a:t>29.2% said they </a:t>
            </a:r>
            <a:r>
              <a:rPr lang="en-US" b="1">
                <a:latin typeface="Calibri"/>
                <a:ea typeface="Calibri"/>
                <a:cs typeface="Calibri"/>
                <a:sym typeface="Calibri"/>
              </a:rPr>
              <a:t>currently</a:t>
            </a:r>
            <a:r>
              <a:rPr lang="en-US">
                <a:latin typeface="Calibri"/>
                <a:ea typeface="Calibri"/>
                <a:cs typeface="Calibri"/>
                <a:sym typeface="Calibri"/>
              </a:rPr>
              <a:t> drank alcohol (31.9% of females, 26.4% of males)</a:t>
            </a:r>
            <a:endParaRPr/>
          </a:p>
          <a:p>
            <a:pPr marL="685800" lvl="1" indent="-228600" algn="l" rtl="0">
              <a:lnSpc>
                <a:spcPct val="120000"/>
              </a:lnSpc>
              <a:spcBef>
                <a:spcPts val="1100"/>
              </a:spcBef>
              <a:spcAft>
                <a:spcPts val="0"/>
              </a:spcAft>
              <a:buClr>
                <a:schemeClr val="dk1"/>
              </a:buClr>
              <a:buSzPts val="2400"/>
              <a:buChar char="•"/>
            </a:pPr>
            <a:r>
              <a:rPr lang="en-US">
                <a:latin typeface="Calibri"/>
                <a:ea typeface="Calibri"/>
                <a:cs typeface="Calibri"/>
                <a:sym typeface="Calibri"/>
              </a:rPr>
              <a:t>21.7% said they </a:t>
            </a:r>
            <a:r>
              <a:rPr lang="en-US" b="1">
                <a:latin typeface="Calibri"/>
                <a:ea typeface="Calibri"/>
                <a:cs typeface="Calibri"/>
                <a:sym typeface="Calibri"/>
              </a:rPr>
              <a:t>currently</a:t>
            </a:r>
            <a:r>
              <a:rPr lang="en-US">
                <a:latin typeface="Calibri"/>
                <a:ea typeface="Calibri"/>
                <a:cs typeface="Calibri"/>
                <a:sym typeface="Calibri"/>
              </a:rPr>
              <a:t> used marijuana (20.8% of females, 22.5% of males)</a:t>
            </a:r>
            <a:endParaRPr/>
          </a:p>
          <a:p>
            <a:pPr marL="228600" lvl="0" indent="-50800" algn="l" rtl="0">
              <a:lnSpc>
                <a:spcPct val="90000"/>
              </a:lnSpc>
              <a:spcBef>
                <a:spcPts val="1600"/>
              </a:spcBef>
              <a:spcAft>
                <a:spcPts val="0"/>
              </a:spcAft>
              <a:buClr>
                <a:schemeClr val="dk1"/>
              </a:buClr>
              <a:buSzPts val="2800"/>
              <a:buNone/>
            </a:pPr>
            <a:endParaRPr sz="2800">
              <a:solidFill>
                <a:schemeClr val="dk2"/>
              </a:solidFill>
              <a:latin typeface="Calibri"/>
              <a:ea typeface="Calibri"/>
              <a:cs typeface="Calibri"/>
              <a:sym typeface="Calibri"/>
            </a:endParaRPr>
          </a:p>
        </p:txBody>
      </p:sp>
      <p:pic>
        <p:nvPicPr>
          <p:cNvPr id="394" name="Google Shape;394;p38" descr="Age 21 Minimum Drinking Law"/>
          <p:cNvPicPr preferRelativeResize="0"/>
          <p:nvPr/>
        </p:nvPicPr>
        <p:blipFill rotWithShape="1">
          <a:blip r:embed="rId3">
            <a:alphaModFix/>
          </a:blip>
          <a:srcRect/>
          <a:stretch/>
        </p:blipFill>
        <p:spPr>
          <a:xfrm>
            <a:off x="469390" y="2053217"/>
            <a:ext cx="4261104" cy="2751565"/>
          </a:xfrm>
          <a:prstGeom prst="rect">
            <a:avLst/>
          </a:prstGeom>
          <a:noFill/>
          <a:ln>
            <a:noFill/>
          </a:ln>
        </p:spPr>
      </p:pic>
      <p:sp>
        <p:nvSpPr>
          <p:cNvPr id="5" name="TextBox 4">
            <a:extLst>
              <a:ext uri="{FF2B5EF4-FFF2-40B4-BE49-F238E27FC236}">
                <a16:creationId xmlns:a16="http://schemas.microsoft.com/office/drawing/2014/main" id="{3861FFA1-DD34-834A-BE86-F0641F2F90ED}"/>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9"/>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Sexuality and Gender Identity</a:t>
            </a:r>
            <a:endParaRPr sz="3200">
              <a:solidFill>
                <a:schemeClr val="dk1"/>
              </a:solidFill>
              <a:latin typeface="Calibri"/>
              <a:ea typeface="Calibri"/>
              <a:cs typeface="Calibri"/>
              <a:sym typeface="Calibri"/>
            </a:endParaRPr>
          </a:p>
        </p:txBody>
      </p:sp>
      <p:sp>
        <p:nvSpPr>
          <p:cNvPr id="401" name="Google Shape;401;p39"/>
          <p:cNvSpPr txBox="1"/>
          <p:nvPr/>
        </p:nvSpPr>
        <p:spPr>
          <a:xfrm>
            <a:off x="3505200" y="1658901"/>
            <a:ext cx="799253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First, introduce the topic: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”I’m going to ask you some questions about your gender and sexual health now.  I know these are private, but they are also a really important part of health and I ask these questions of all of my patients.”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Sexuality and Gender Identity</a:t>
            </a:r>
            <a:endParaRPr sz="3200">
              <a:solidFill>
                <a:schemeClr val="dk1"/>
              </a:solidFill>
              <a:latin typeface="Calibri"/>
              <a:ea typeface="Calibri"/>
              <a:cs typeface="Calibri"/>
              <a:sym typeface="Calibri"/>
            </a:endParaRPr>
          </a:p>
        </p:txBody>
      </p:sp>
      <p:sp>
        <p:nvSpPr>
          <p:cNvPr id="408" name="Google Shape;408;p40"/>
          <p:cNvSpPr/>
          <p:nvPr/>
        </p:nvSpPr>
        <p:spPr>
          <a:xfrm>
            <a:off x="3454401" y="1865534"/>
            <a:ext cx="7992533"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Do you think of yourself as a boy, a girl, or another gender? </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Are you attracted to boys, girls, or people of other genders?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Have you ever been in a romantic relationship?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Sexual Behavior</a:t>
            </a:r>
            <a:endParaRPr/>
          </a:p>
        </p:txBody>
      </p:sp>
      <p:sp>
        <p:nvSpPr>
          <p:cNvPr id="415" name="Google Shape;415;p41"/>
          <p:cNvSpPr/>
          <p:nvPr/>
        </p:nvSpPr>
        <p:spPr>
          <a:xfrm>
            <a:off x="3454401" y="942204"/>
            <a:ext cx="7992533" cy="4339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a:solidFill>
                  <a:schemeClr val="dk1"/>
                </a:solidFill>
                <a:latin typeface="Calibri"/>
                <a:ea typeface="Calibri"/>
                <a:cs typeface="Calibri"/>
                <a:sym typeface="Calibri"/>
              </a:rPr>
              <a:t>There are many ways of being sexual or intimate with another person: kissing, hugging, touching, having oral sex, vaginal sex, or anal sex.  </a:t>
            </a:r>
            <a:endParaRPr/>
          </a:p>
          <a:p>
            <a:pPr marL="0" marR="0" lvl="0" indent="0" algn="l" rtl="0">
              <a:lnSpc>
                <a:spcPct val="100000"/>
              </a:lnSpc>
              <a:spcBef>
                <a:spcPts val="0"/>
              </a:spcBef>
              <a:spcAft>
                <a:spcPts val="0"/>
              </a:spcAft>
              <a:buNone/>
            </a:pPr>
            <a:endParaRPr sz="80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Have you ever had any of these experiences? Which ones?  With boys, girls, both or other genders?</a:t>
            </a:r>
            <a:endParaRPr/>
          </a:p>
          <a:p>
            <a:pPr marL="457200" marR="0" lvl="1" indent="0" algn="l" rtl="0">
              <a:lnSpc>
                <a:spcPct val="10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800">
                <a:solidFill>
                  <a:schemeClr val="dk1"/>
                </a:solidFill>
                <a:latin typeface="Calibri"/>
                <a:ea typeface="Calibri"/>
                <a:cs typeface="Calibri"/>
                <a:sym typeface="Calibri"/>
              </a:rPr>
              <a:t>How often do you use protection against pregnancy or sexually transmitted infections?</a:t>
            </a:r>
            <a:endParaRPr/>
          </a:p>
          <a:p>
            <a:pPr marL="0" marR="0" lvl="0" indent="0" algn="l" rtl="0">
              <a:lnSpc>
                <a:spcPct val="100000"/>
              </a:lnSpc>
              <a:spcBef>
                <a:spcPts val="0"/>
              </a:spcBef>
              <a:spcAft>
                <a:spcPts val="0"/>
              </a:spcAft>
              <a:buNone/>
            </a:pPr>
            <a:endParaRPr sz="80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What kind of protection?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Gender Identity and Sexual Orientation</a:t>
            </a:r>
            <a:endParaRPr/>
          </a:p>
        </p:txBody>
      </p:sp>
      <p:sp>
        <p:nvSpPr>
          <p:cNvPr id="422" name="Google Shape;422;p42"/>
          <p:cNvSpPr txBox="1">
            <a:spLocks noGrp="1"/>
          </p:cNvSpPr>
          <p:nvPr>
            <p:ph type="body" idx="1"/>
          </p:nvPr>
        </p:nvSpPr>
        <p:spPr>
          <a:xfrm>
            <a:off x="5435600" y="986313"/>
            <a:ext cx="6157638" cy="494035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50"/>
              <a:buNone/>
            </a:pPr>
            <a:r>
              <a:rPr lang="en-US" sz="3150">
                <a:latin typeface="Calibri"/>
                <a:ea typeface="Calibri"/>
                <a:cs typeface="Calibri"/>
                <a:sym typeface="Calibri"/>
              </a:rPr>
              <a:t>Among US High School students:</a:t>
            </a:r>
            <a:endParaRPr/>
          </a:p>
          <a:p>
            <a:pPr marL="685800" lvl="1" indent="-228600" algn="l" rtl="0">
              <a:lnSpc>
                <a:spcPct val="100000"/>
              </a:lnSpc>
              <a:spcBef>
                <a:spcPts val="1100"/>
              </a:spcBef>
              <a:spcAft>
                <a:spcPts val="0"/>
              </a:spcAft>
              <a:buClr>
                <a:schemeClr val="dk1"/>
              </a:buClr>
              <a:buSzPts val="2310"/>
              <a:buChar char="•"/>
            </a:pPr>
            <a:r>
              <a:rPr lang="en-US" sz="2310">
                <a:latin typeface="Calibri"/>
                <a:ea typeface="Calibri"/>
                <a:cs typeface="Calibri"/>
                <a:sym typeface="Calibri"/>
              </a:rPr>
              <a:t>1.8% identify as </a:t>
            </a:r>
            <a:r>
              <a:rPr lang="en-US" sz="2310" b="1">
                <a:latin typeface="Calibri"/>
                <a:ea typeface="Calibri"/>
                <a:cs typeface="Calibri"/>
                <a:sym typeface="Calibri"/>
              </a:rPr>
              <a:t>transgender</a:t>
            </a:r>
            <a:r>
              <a:rPr lang="en-US" sz="2310">
                <a:latin typeface="Calibri"/>
                <a:ea typeface="Calibri"/>
                <a:cs typeface="Calibri"/>
                <a:sym typeface="Calibri"/>
              </a:rPr>
              <a:t> </a:t>
            </a:r>
            <a:endParaRPr/>
          </a:p>
          <a:p>
            <a:pPr marL="685800" lvl="1" indent="-228600" algn="l" rtl="0">
              <a:lnSpc>
                <a:spcPct val="100000"/>
              </a:lnSpc>
              <a:spcBef>
                <a:spcPts val="1100"/>
              </a:spcBef>
              <a:spcAft>
                <a:spcPts val="0"/>
              </a:spcAft>
              <a:buClr>
                <a:schemeClr val="dk1"/>
              </a:buClr>
              <a:buSzPts val="2310"/>
              <a:buChar char="•"/>
            </a:pPr>
            <a:r>
              <a:rPr lang="en-US" sz="2310">
                <a:latin typeface="Calibri"/>
                <a:ea typeface="Calibri"/>
                <a:cs typeface="Calibri"/>
                <a:sym typeface="Calibri"/>
              </a:rPr>
              <a:t>84.4% identify as </a:t>
            </a:r>
            <a:r>
              <a:rPr lang="en-US" sz="2310" b="1">
                <a:latin typeface="Calibri"/>
                <a:ea typeface="Calibri"/>
                <a:cs typeface="Calibri"/>
                <a:sym typeface="Calibri"/>
              </a:rPr>
              <a:t>heterosexual</a:t>
            </a:r>
            <a:r>
              <a:rPr lang="en-US" sz="2310">
                <a:latin typeface="Calibri"/>
                <a:ea typeface="Calibri"/>
                <a:cs typeface="Calibri"/>
                <a:sym typeface="Calibri"/>
              </a:rPr>
              <a:t> (77.6% of females, 91.2% of males)</a:t>
            </a:r>
            <a:endParaRPr/>
          </a:p>
          <a:p>
            <a:pPr marL="685800" lvl="1" indent="-228600" algn="l" rtl="0">
              <a:lnSpc>
                <a:spcPct val="100000"/>
              </a:lnSpc>
              <a:spcBef>
                <a:spcPts val="1100"/>
              </a:spcBef>
              <a:spcAft>
                <a:spcPts val="0"/>
              </a:spcAft>
              <a:buClr>
                <a:schemeClr val="dk1"/>
              </a:buClr>
              <a:buSzPts val="2310"/>
              <a:buChar char="•"/>
            </a:pPr>
            <a:r>
              <a:rPr lang="en-US" sz="2310">
                <a:latin typeface="Calibri"/>
                <a:ea typeface="Calibri"/>
                <a:cs typeface="Calibri"/>
                <a:sym typeface="Calibri"/>
              </a:rPr>
              <a:t>2.5% identify as </a:t>
            </a:r>
            <a:r>
              <a:rPr lang="en-US" sz="2310" b="1">
                <a:latin typeface="Calibri"/>
                <a:ea typeface="Calibri"/>
                <a:cs typeface="Calibri"/>
                <a:sym typeface="Calibri"/>
              </a:rPr>
              <a:t>gay or lesbian </a:t>
            </a:r>
            <a:r>
              <a:rPr lang="en-US" sz="2310">
                <a:latin typeface="Calibri"/>
                <a:ea typeface="Calibri"/>
                <a:cs typeface="Calibri"/>
                <a:sym typeface="Calibri"/>
              </a:rPr>
              <a:t>(2.9% of females, 2.1% of males)</a:t>
            </a:r>
            <a:endParaRPr/>
          </a:p>
          <a:p>
            <a:pPr marL="685800" lvl="1" indent="-228600" algn="l" rtl="0">
              <a:lnSpc>
                <a:spcPct val="100000"/>
              </a:lnSpc>
              <a:spcBef>
                <a:spcPts val="1100"/>
              </a:spcBef>
              <a:spcAft>
                <a:spcPts val="0"/>
              </a:spcAft>
              <a:buClr>
                <a:schemeClr val="dk1"/>
              </a:buClr>
              <a:buSzPts val="2310"/>
              <a:buChar char="•"/>
            </a:pPr>
            <a:r>
              <a:rPr lang="en-US" sz="2310">
                <a:latin typeface="Calibri"/>
                <a:ea typeface="Calibri"/>
                <a:cs typeface="Calibri"/>
                <a:sym typeface="Calibri"/>
              </a:rPr>
              <a:t>8.7% identify as </a:t>
            </a:r>
            <a:r>
              <a:rPr lang="en-US" sz="2310" b="1">
                <a:latin typeface="Calibri"/>
                <a:ea typeface="Calibri"/>
                <a:cs typeface="Calibri"/>
                <a:sym typeface="Calibri"/>
              </a:rPr>
              <a:t>bisexual </a:t>
            </a:r>
            <a:r>
              <a:rPr lang="en-US" sz="2310">
                <a:latin typeface="Calibri"/>
                <a:ea typeface="Calibri"/>
                <a:cs typeface="Calibri"/>
                <a:sym typeface="Calibri"/>
              </a:rPr>
              <a:t>(13.9% of females, 3.4% of males)</a:t>
            </a:r>
            <a:endParaRPr/>
          </a:p>
          <a:p>
            <a:pPr marL="685800" lvl="1" indent="-228600" algn="l" rtl="0">
              <a:lnSpc>
                <a:spcPct val="100000"/>
              </a:lnSpc>
              <a:spcBef>
                <a:spcPts val="1100"/>
              </a:spcBef>
              <a:spcAft>
                <a:spcPts val="0"/>
              </a:spcAft>
              <a:buClr>
                <a:schemeClr val="dk1"/>
              </a:buClr>
              <a:buSzPts val="2310"/>
              <a:buChar char="•"/>
            </a:pPr>
            <a:r>
              <a:rPr lang="en-US" sz="2310">
                <a:latin typeface="Calibri"/>
                <a:ea typeface="Calibri"/>
                <a:cs typeface="Calibri"/>
                <a:sym typeface="Calibri"/>
              </a:rPr>
              <a:t>4.5% were </a:t>
            </a:r>
            <a:r>
              <a:rPr lang="en-US" sz="2310" b="1">
                <a:latin typeface="Calibri"/>
                <a:ea typeface="Calibri"/>
                <a:cs typeface="Calibri"/>
                <a:sym typeface="Calibri"/>
              </a:rPr>
              <a:t>unsure</a:t>
            </a:r>
            <a:r>
              <a:rPr lang="en-US" sz="2310">
                <a:latin typeface="Calibri"/>
                <a:ea typeface="Calibri"/>
                <a:cs typeface="Calibri"/>
                <a:sym typeface="Calibri"/>
              </a:rPr>
              <a:t> of their sexual identity (5.6% of females, 3.2% of males)</a:t>
            </a:r>
            <a:endParaRPr/>
          </a:p>
          <a:p>
            <a:pPr marL="228600" lvl="0" indent="-104140" algn="l" rtl="0">
              <a:lnSpc>
                <a:spcPct val="70000"/>
              </a:lnSpc>
              <a:spcBef>
                <a:spcPts val="1600"/>
              </a:spcBef>
              <a:spcAft>
                <a:spcPts val="0"/>
              </a:spcAft>
              <a:buClr>
                <a:schemeClr val="dk1"/>
              </a:buClr>
              <a:buSzPts val="1960"/>
              <a:buNone/>
            </a:pPr>
            <a:endParaRPr sz="1960">
              <a:solidFill>
                <a:schemeClr val="dk2"/>
              </a:solidFill>
              <a:latin typeface="Calibri"/>
              <a:ea typeface="Calibri"/>
              <a:cs typeface="Calibri"/>
              <a:sym typeface="Calibri"/>
            </a:endParaRPr>
          </a:p>
        </p:txBody>
      </p:sp>
      <p:pic>
        <p:nvPicPr>
          <p:cNvPr id="423" name="Google Shape;423;p42" descr="Range of Gender Identities - YouTube"/>
          <p:cNvPicPr preferRelativeResize="0"/>
          <p:nvPr/>
        </p:nvPicPr>
        <p:blipFill rotWithShape="1">
          <a:blip r:embed="rId3">
            <a:alphaModFix/>
          </a:blip>
          <a:srcRect/>
          <a:stretch/>
        </p:blipFill>
        <p:spPr>
          <a:xfrm>
            <a:off x="0" y="2284386"/>
            <a:ext cx="5435600" cy="3057525"/>
          </a:xfrm>
          <a:prstGeom prst="rect">
            <a:avLst/>
          </a:prstGeom>
          <a:noFill/>
          <a:ln>
            <a:noFill/>
          </a:ln>
        </p:spPr>
      </p:pic>
      <p:sp>
        <p:nvSpPr>
          <p:cNvPr id="5" name="TextBox 4">
            <a:extLst>
              <a:ext uri="{FF2B5EF4-FFF2-40B4-BE49-F238E27FC236}">
                <a16:creationId xmlns:a16="http://schemas.microsoft.com/office/drawing/2014/main" id="{C415C8FC-A0AA-0049-9052-9FFFB075D637}"/>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3"/>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Sexual Behavior and Contraceptive Use</a:t>
            </a:r>
            <a:endParaRPr/>
          </a:p>
        </p:txBody>
      </p:sp>
      <p:sp>
        <p:nvSpPr>
          <p:cNvPr id="430" name="Google Shape;430;p43"/>
          <p:cNvSpPr txBox="1">
            <a:spLocks noGrp="1"/>
          </p:cNvSpPr>
          <p:nvPr>
            <p:ph type="body" idx="1"/>
          </p:nvPr>
        </p:nvSpPr>
        <p:spPr>
          <a:xfrm>
            <a:off x="5508978" y="750345"/>
            <a:ext cx="6157638" cy="53573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775"/>
              <a:buNone/>
            </a:pPr>
            <a:r>
              <a:rPr lang="en-US" sz="2775" dirty="0">
                <a:latin typeface="Calibri"/>
                <a:ea typeface="Calibri"/>
                <a:cs typeface="Calibri"/>
                <a:sym typeface="Calibri"/>
              </a:rPr>
              <a:t>Among US High School students:</a:t>
            </a:r>
            <a:endParaRPr dirty="0"/>
          </a:p>
          <a:p>
            <a:pPr marL="685800" lvl="1" indent="-228600" algn="l" rtl="0">
              <a:lnSpc>
                <a:spcPct val="100000"/>
              </a:lnSpc>
              <a:spcBef>
                <a:spcPts val="1100"/>
              </a:spcBef>
              <a:spcAft>
                <a:spcPts val="0"/>
              </a:spcAft>
              <a:buClr>
                <a:schemeClr val="dk1"/>
              </a:buClr>
              <a:buSzPts val="2590"/>
              <a:buChar char="•"/>
            </a:pPr>
            <a:r>
              <a:rPr lang="en-US" sz="2590" dirty="0">
                <a:latin typeface="Calibri"/>
                <a:ea typeface="Calibri"/>
                <a:cs typeface="Calibri"/>
                <a:sym typeface="Calibri"/>
              </a:rPr>
              <a:t>38.4% said they had ever had sex</a:t>
            </a:r>
            <a:endParaRPr dirty="0"/>
          </a:p>
          <a:p>
            <a:pPr marL="685800" lvl="1" indent="-228600" algn="l" rtl="0">
              <a:lnSpc>
                <a:spcPct val="100000"/>
              </a:lnSpc>
              <a:spcBef>
                <a:spcPts val="1100"/>
              </a:spcBef>
              <a:spcAft>
                <a:spcPts val="0"/>
              </a:spcAft>
              <a:buClr>
                <a:schemeClr val="dk1"/>
              </a:buClr>
              <a:buSzPts val="2590"/>
              <a:buChar char="•"/>
            </a:pPr>
            <a:r>
              <a:rPr lang="en-US" sz="2590" dirty="0">
                <a:latin typeface="Calibri"/>
                <a:ea typeface="Calibri"/>
                <a:cs typeface="Calibri"/>
                <a:sym typeface="Calibri"/>
              </a:rPr>
              <a:t>27.4% were currently sexually active</a:t>
            </a:r>
            <a:endParaRPr dirty="0"/>
          </a:p>
          <a:p>
            <a:pPr marL="685800" lvl="1" indent="-228600" algn="l" rtl="0">
              <a:lnSpc>
                <a:spcPct val="100000"/>
              </a:lnSpc>
              <a:spcBef>
                <a:spcPts val="1100"/>
              </a:spcBef>
              <a:spcAft>
                <a:spcPts val="0"/>
              </a:spcAft>
              <a:buClr>
                <a:schemeClr val="dk1"/>
              </a:buClr>
              <a:buSzPts val="2590"/>
              <a:buChar char="•"/>
            </a:pPr>
            <a:r>
              <a:rPr lang="en-US" sz="2590" dirty="0">
                <a:latin typeface="Calibri"/>
                <a:ea typeface="Calibri"/>
                <a:cs typeface="Calibri"/>
                <a:sym typeface="Calibri"/>
              </a:rPr>
              <a:t>Contraceptive use at last sexual intercourse:</a:t>
            </a:r>
            <a:endParaRPr dirty="0"/>
          </a:p>
          <a:p>
            <a:pPr marL="1143000" lvl="2" indent="-228600" algn="l" rtl="0">
              <a:lnSpc>
                <a:spcPct val="100000"/>
              </a:lnSpc>
              <a:spcBef>
                <a:spcPts val="1100"/>
              </a:spcBef>
              <a:spcAft>
                <a:spcPts val="0"/>
              </a:spcAft>
              <a:buClr>
                <a:schemeClr val="dk1"/>
              </a:buClr>
              <a:buSzPts val="2220"/>
              <a:buChar char="•"/>
            </a:pPr>
            <a:r>
              <a:rPr lang="en-US" sz="2220" dirty="0">
                <a:latin typeface="Calibri"/>
                <a:ea typeface="Calibri"/>
                <a:cs typeface="Calibri"/>
                <a:sym typeface="Calibri"/>
              </a:rPr>
              <a:t>Condoms: 54.3%</a:t>
            </a:r>
            <a:endParaRPr dirty="0"/>
          </a:p>
          <a:p>
            <a:pPr marL="1143000" lvl="2" indent="-228600" algn="l" rtl="0">
              <a:lnSpc>
                <a:spcPct val="100000"/>
              </a:lnSpc>
              <a:spcBef>
                <a:spcPts val="1100"/>
              </a:spcBef>
              <a:spcAft>
                <a:spcPts val="0"/>
              </a:spcAft>
              <a:buClr>
                <a:schemeClr val="dk1"/>
              </a:buClr>
              <a:buSzPts val="2220"/>
              <a:buChar char="•"/>
            </a:pPr>
            <a:r>
              <a:rPr lang="en-US" sz="2220" dirty="0">
                <a:latin typeface="Calibri"/>
                <a:ea typeface="Calibri"/>
                <a:cs typeface="Calibri"/>
                <a:sym typeface="Calibri"/>
              </a:rPr>
              <a:t>Birth control pill: 33%</a:t>
            </a:r>
            <a:endParaRPr dirty="0"/>
          </a:p>
          <a:p>
            <a:pPr marL="1143000" lvl="2" indent="-228600" algn="l" rtl="0">
              <a:lnSpc>
                <a:spcPct val="100000"/>
              </a:lnSpc>
              <a:spcBef>
                <a:spcPts val="1100"/>
              </a:spcBef>
              <a:spcAft>
                <a:spcPts val="0"/>
              </a:spcAft>
              <a:buClr>
                <a:schemeClr val="dk1"/>
              </a:buClr>
              <a:buSzPts val="2220"/>
              <a:buChar char="•"/>
            </a:pPr>
            <a:r>
              <a:rPr lang="en-US" sz="2220" dirty="0">
                <a:latin typeface="Calibri"/>
                <a:ea typeface="Calibri"/>
                <a:cs typeface="Calibri"/>
                <a:sym typeface="Calibri"/>
              </a:rPr>
              <a:t>IUD or implant: 4.8%</a:t>
            </a:r>
            <a:endParaRPr dirty="0"/>
          </a:p>
          <a:p>
            <a:pPr marL="1143000" lvl="2" indent="-228600" algn="l" rtl="0">
              <a:lnSpc>
                <a:spcPct val="100000"/>
              </a:lnSpc>
              <a:spcBef>
                <a:spcPts val="1100"/>
              </a:spcBef>
              <a:spcAft>
                <a:spcPts val="0"/>
              </a:spcAft>
              <a:buClr>
                <a:schemeClr val="dk1"/>
              </a:buClr>
              <a:buSzPts val="2220"/>
              <a:buChar char="•"/>
            </a:pPr>
            <a:r>
              <a:rPr lang="en-US" sz="2220" dirty="0">
                <a:latin typeface="Calibri"/>
                <a:ea typeface="Calibri"/>
                <a:cs typeface="Calibri"/>
                <a:sym typeface="Calibri"/>
              </a:rPr>
              <a:t>Both a condom and another contraceptive method (dual use): 9.1%</a:t>
            </a:r>
            <a:endParaRPr dirty="0"/>
          </a:p>
          <a:p>
            <a:pPr marL="1143000" lvl="2" indent="-228600" algn="l" rtl="0">
              <a:lnSpc>
                <a:spcPct val="100000"/>
              </a:lnSpc>
              <a:spcBef>
                <a:spcPts val="1100"/>
              </a:spcBef>
              <a:spcAft>
                <a:spcPts val="0"/>
              </a:spcAft>
              <a:buClr>
                <a:schemeClr val="dk1"/>
              </a:buClr>
              <a:buSzPts val="2220"/>
              <a:buChar char="•"/>
            </a:pPr>
            <a:r>
              <a:rPr lang="en-US" sz="2220" dirty="0">
                <a:latin typeface="Calibri"/>
                <a:ea typeface="Calibri"/>
                <a:cs typeface="Calibri"/>
                <a:sym typeface="Calibri"/>
              </a:rPr>
              <a:t>No method: 11.9%</a:t>
            </a:r>
            <a:endParaRPr sz="2220" dirty="0">
              <a:solidFill>
                <a:schemeClr val="dk2"/>
              </a:solidFill>
              <a:latin typeface="Calibri"/>
              <a:ea typeface="Calibri"/>
              <a:cs typeface="Calibri"/>
              <a:sym typeface="Calibri"/>
            </a:endParaRPr>
          </a:p>
        </p:txBody>
      </p:sp>
      <p:pic>
        <p:nvPicPr>
          <p:cNvPr id="431" name="Google Shape;431;p43" descr="Birth Control: The Final Frontier - YouTube"/>
          <p:cNvPicPr preferRelativeResize="0"/>
          <p:nvPr/>
        </p:nvPicPr>
        <p:blipFill rotWithShape="1">
          <a:blip r:embed="rId3">
            <a:alphaModFix/>
          </a:blip>
          <a:srcRect/>
          <a:stretch/>
        </p:blipFill>
        <p:spPr>
          <a:xfrm>
            <a:off x="0" y="2433214"/>
            <a:ext cx="5508978" cy="3098800"/>
          </a:xfrm>
          <a:prstGeom prst="rect">
            <a:avLst/>
          </a:prstGeom>
          <a:noFill/>
          <a:ln>
            <a:noFill/>
          </a:ln>
        </p:spPr>
      </p:pic>
      <p:sp>
        <p:nvSpPr>
          <p:cNvPr id="5" name="TextBox 4">
            <a:extLst>
              <a:ext uri="{FF2B5EF4-FFF2-40B4-BE49-F238E27FC236}">
                <a16:creationId xmlns:a16="http://schemas.microsoft.com/office/drawing/2014/main" id="{D8AA742F-227B-0440-AA2F-4A213D1AAF0C}"/>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4"/>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438" name="Google Shape;438;p44"/>
          <p:cNvSpPr txBox="1">
            <a:spLocks noGrp="1"/>
          </p:cNvSpPr>
          <p:nvPr>
            <p:ph type="body" idx="1"/>
          </p:nvPr>
        </p:nvSpPr>
        <p:spPr>
          <a:xfrm>
            <a:off x="5198533" y="821372"/>
            <a:ext cx="6333067" cy="52152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Michelle’s doctor continues the social history:</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A: She plays volleyball and is in a few other extracurricular </a:t>
            </a:r>
            <a:r>
              <a:rPr lang="en-US" sz="2400" b="1">
                <a:latin typeface="Calibri"/>
                <a:ea typeface="Calibri"/>
                <a:cs typeface="Calibri"/>
                <a:sym typeface="Calibri"/>
              </a:rPr>
              <a:t>activities</a:t>
            </a:r>
            <a:r>
              <a:rPr lang="en-US" sz="2400">
                <a:latin typeface="Calibri"/>
                <a:ea typeface="Calibri"/>
                <a:cs typeface="Calibri"/>
                <a:sym typeface="Calibri"/>
              </a:rPr>
              <a:t>. She admits to spending a lot of time texting and using social media on her phone, especially in the evenings</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D: Michelle has tried alcohol once and marijuana a few times, but hasn’t tried any other </a:t>
            </a:r>
            <a:r>
              <a:rPr lang="en-US" sz="2400" b="1">
                <a:latin typeface="Calibri"/>
                <a:ea typeface="Calibri"/>
                <a:cs typeface="Calibri"/>
                <a:sym typeface="Calibri"/>
              </a:rPr>
              <a:t>drugs</a:t>
            </a:r>
            <a:r>
              <a:rPr lang="en-US" sz="2400">
                <a:latin typeface="Calibri"/>
                <a:ea typeface="Calibri"/>
                <a:cs typeface="Calibri"/>
                <a:sym typeface="Calibri"/>
              </a:rPr>
              <a:t> </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 Michelle identifies as a girl.  She has recently started a new relationship with a male partner. So far, they’ve only kissed but she is thinking about having </a:t>
            </a:r>
            <a:r>
              <a:rPr lang="en-US" sz="2400" b="1">
                <a:latin typeface="Calibri"/>
                <a:ea typeface="Calibri"/>
                <a:cs typeface="Calibri"/>
                <a:sym typeface="Calibri"/>
              </a:rPr>
              <a:t>sex</a:t>
            </a:r>
            <a:r>
              <a:rPr lang="en-US" sz="2400">
                <a:latin typeface="Calibri"/>
                <a:ea typeface="Calibri"/>
                <a:cs typeface="Calibri"/>
                <a:sym typeface="Calibri"/>
              </a:rPr>
              <a:t> and has some more questions.</a:t>
            </a:r>
            <a:endParaRPr/>
          </a:p>
        </p:txBody>
      </p:sp>
      <p:pic>
        <p:nvPicPr>
          <p:cNvPr id="439" name="Google Shape;439;p44"/>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5"/>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Suicide and Depression</a:t>
            </a:r>
            <a:endParaRPr sz="2800">
              <a:solidFill>
                <a:schemeClr val="dk1"/>
              </a:solidFill>
              <a:latin typeface="Calibri"/>
              <a:ea typeface="Calibri"/>
              <a:cs typeface="Calibri"/>
              <a:sym typeface="Calibri"/>
            </a:endParaRPr>
          </a:p>
        </p:txBody>
      </p:sp>
      <p:sp>
        <p:nvSpPr>
          <p:cNvPr id="446" name="Google Shape;446;p45"/>
          <p:cNvSpPr/>
          <p:nvPr/>
        </p:nvSpPr>
        <p:spPr>
          <a:xfrm>
            <a:off x="3488267" y="880649"/>
            <a:ext cx="7992533"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How often do you feel stressed or anxious? How often do you feel sad or down?</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How do you handle those feelings?  Who  do you turn to for support?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Have you ever seen a counselor or therapist?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Are you having trouble getting to sleep?</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Have you ever thought of hurting yourself or someone else?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Depression and Suicide</a:t>
            </a:r>
            <a:endParaRPr/>
          </a:p>
        </p:txBody>
      </p:sp>
      <p:sp>
        <p:nvSpPr>
          <p:cNvPr id="453" name="Google Shape;453;p46"/>
          <p:cNvSpPr txBox="1">
            <a:spLocks noGrp="1"/>
          </p:cNvSpPr>
          <p:nvPr>
            <p:ph type="body" idx="1"/>
          </p:nvPr>
        </p:nvSpPr>
        <p:spPr>
          <a:xfrm>
            <a:off x="5300133" y="750345"/>
            <a:ext cx="6265334" cy="535731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3052"/>
              <a:buNone/>
            </a:pPr>
            <a:r>
              <a:rPr lang="en-US" sz="3052" dirty="0"/>
              <a:t>Among US High School students:</a:t>
            </a:r>
            <a:endParaRPr dirty="0"/>
          </a:p>
          <a:p>
            <a:pPr marL="685800" lvl="1" indent="-228600" algn="l" rtl="0">
              <a:lnSpc>
                <a:spcPct val="120000"/>
              </a:lnSpc>
              <a:spcBef>
                <a:spcPts val="1100"/>
              </a:spcBef>
              <a:spcAft>
                <a:spcPts val="0"/>
              </a:spcAft>
              <a:buClr>
                <a:schemeClr val="dk1"/>
              </a:buClr>
              <a:buSzPts val="2405"/>
              <a:buChar char="•"/>
            </a:pPr>
            <a:r>
              <a:rPr lang="en-US" sz="2405" dirty="0">
                <a:latin typeface="Calibri"/>
                <a:ea typeface="Calibri"/>
                <a:cs typeface="Calibri"/>
                <a:sym typeface="Calibri"/>
              </a:rPr>
              <a:t>36.7% felt sad or hopeless almost every day for 2 or more weeks in a row during the past year (46.6% of females, 26.8% of males)</a:t>
            </a:r>
            <a:endParaRPr dirty="0"/>
          </a:p>
          <a:p>
            <a:pPr marL="685800" lvl="1" indent="-228600" algn="l" rtl="0">
              <a:lnSpc>
                <a:spcPct val="120000"/>
              </a:lnSpc>
              <a:spcBef>
                <a:spcPts val="1100"/>
              </a:spcBef>
              <a:spcAft>
                <a:spcPts val="0"/>
              </a:spcAft>
              <a:buClr>
                <a:schemeClr val="dk1"/>
              </a:buClr>
              <a:buSzPts val="2405"/>
              <a:buChar char="•"/>
            </a:pPr>
            <a:r>
              <a:rPr lang="en-US" sz="2405" dirty="0">
                <a:latin typeface="Calibri"/>
                <a:ea typeface="Calibri"/>
                <a:cs typeface="Calibri"/>
                <a:sym typeface="Calibri"/>
              </a:rPr>
              <a:t>18.8% seriously considered attempting suicide in the past year (24.1% of females, 13.3% of males)</a:t>
            </a:r>
            <a:endParaRPr dirty="0"/>
          </a:p>
          <a:p>
            <a:pPr marL="685800" lvl="1" indent="-228600" algn="l" rtl="0">
              <a:lnSpc>
                <a:spcPct val="120000"/>
              </a:lnSpc>
              <a:spcBef>
                <a:spcPts val="1100"/>
              </a:spcBef>
              <a:spcAft>
                <a:spcPts val="0"/>
              </a:spcAft>
              <a:buClr>
                <a:schemeClr val="dk1"/>
              </a:buClr>
              <a:buSzPts val="2405"/>
              <a:buChar char="•"/>
            </a:pPr>
            <a:r>
              <a:rPr lang="en-US" sz="2405" dirty="0">
                <a:latin typeface="Calibri"/>
                <a:ea typeface="Calibri"/>
                <a:cs typeface="Calibri"/>
                <a:sym typeface="Calibri"/>
              </a:rPr>
              <a:t>8.9% attempted suicide in the past year (11% of females, 6.6% of males)</a:t>
            </a:r>
            <a:endParaRPr dirty="0"/>
          </a:p>
          <a:p>
            <a:pPr marL="1143000" lvl="2" indent="-87630" algn="l" rtl="0">
              <a:lnSpc>
                <a:spcPct val="120000"/>
              </a:lnSpc>
              <a:spcBef>
                <a:spcPts val="1100"/>
              </a:spcBef>
              <a:spcAft>
                <a:spcPts val="0"/>
              </a:spcAft>
              <a:buClr>
                <a:schemeClr val="dk1"/>
              </a:buClr>
              <a:buSzPts val="2220"/>
              <a:buNone/>
            </a:pPr>
            <a:endParaRPr sz="2220" dirty="0">
              <a:solidFill>
                <a:schemeClr val="dk2"/>
              </a:solidFill>
              <a:latin typeface="Calibri"/>
              <a:ea typeface="Calibri"/>
              <a:cs typeface="Calibri"/>
              <a:sym typeface="Calibri"/>
            </a:endParaRPr>
          </a:p>
        </p:txBody>
      </p:sp>
      <p:pic>
        <p:nvPicPr>
          <p:cNvPr id="454" name="Google Shape;454;p46" descr="Depression and Anxiety - YouTube"/>
          <p:cNvPicPr preferRelativeResize="0"/>
          <p:nvPr/>
        </p:nvPicPr>
        <p:blipFill rotWithShape="1">
          <a:blip r:embed="rId3">
            <a:alphaModFix/>
          </a:blip>
          <a:srcRect/>
          <a:stretch/>
        </p:blipFill>
        <p:spPr>
          <a:xfrm>
            <a:off x="0" y="2180404"/>
            <a:ext cx="5180706" cy="2914147"/>
          </a:xfrm>
          <a:prstGeom prst="rect">
            <a:avLst/>
          </a:prstGeom>
          <a:noFill/>
          <a:ln>
            <a:noFill/>
          </a:ln>
        </p:spPr>
      </p:pic>
      <p:sp>
        <p:nvSpPr>
          <p:cNvPr id="5" name="TextBox 4">
            <a:extLst>
              <a:ext uri="{FF2B5EF4-FFF2-40B4-BE49-F238E27FC236}">
                <a16:creationId xmlns:a16="http://schemas.microsoft.com/office/drawing/2014/main" id="{122A9906-8D78-E04E-B888-8336C660E79A}"/>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b9efdb6d2c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FFFF"/>
                </a:solidFill>
              </a:rPr>
              <a:t>Acknowledgment</a:t>
            </a:r>
            <a:endParaRPr>
              <a:solidFill>
                <a:srgbClr val="00FFFF"/>
              </a:solidFill>
            </a:endParaRPr>
          </a:p>
        </p:txBody>
      </p:sp>
      <p:sp>
        <p:nvSpPr>
          <p:cNvPr id="122" name="Google Shape;122;gb9efdb6d2c_0_0"/>
          <p:cNvSpPr txBox="1">
            <a:spLocks noGrp="1"/>
          </p:cNvSpPr>
          <p:nvPr>
            <p:ph type="body" idx="1"/>
          </p:nvPr>
        </p:nvSpPr>
        <p:spPr>
          <a:xfrm>
            <a:off x="838200" y="1825625"/>
            <a:ext cx="10515600" cy="40476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200">
                <a:solidFill>
                  <a:srgbClr val="000000"/>
                </a:solidFill>
              </a:rPr>
              <a:t>This presentation was made possible by Cooperative Agreement PS18-1807 from the Centers for Disease Control and Prevention, Division of Adolescent and School Health (CDC-DASH). The contents do not necessarily represent the official views of the Centers for Disease Control and Prevention.</a:t>
            </a:r>
            <a:endParaRPr sz="3200">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7"/>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Mental Health and LGBTQ Youth</a:t>
            </a:r>
            <a:endParaRPr/>
          </a:p>
        </p:txBody>
      </p:sp>
      <p:sp>
        <p:nvSpPr>
          <p:cNvPr id="461" name="Google Shape;461;p47"/>
          <p:cNvSpPr txBox="1">
            <a:spLocks noGrp="1"/>
          </p:cNvSpPr>
          <p:nvPr>
            <p:ph type="body" idx="1"/>
          </p:nvPr>
        </p:nvSpPr>
        <p:spPr>
          <a:xfrm>
            <a:off x="5080856" y="750344"/>
            <a:ext cx="6790267" cy="535731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3000"/>
              <a:buNone/>
            </a:pPr>
            <a:r>
              <a:rPr lang="en-US" sz="3000" dirty="0">
                <a:latin typeface="Calibri"/>
                <a:ea typeface="Calibri"/>
                <a:cs typeface="Calibri"/>
                <a:sym typeface="Calibri"/>
              </a:rPr>
              <a:t>71% of LGBTQ youth reported feeling sad or hopeless for at least two weeks in the past year and 39% seriously considered suicide</a:t>
            </a:r>
            <a:endParaRPr dirty="0"/>
          </a:p>
          <a:p>
            <a:pPr marL="685800" lvl="1" indent="-228600" algn="l" rtl="0">
              <a:lnSpc>
                <a:spcPct val="110000"/>
              </a:lnSpc>
              <a:spcBef>
                <a:spcPts val="1100"/>
              </a:spcBef>
              <a:spcAft>
                <a:spcPts val="0"/>
              </a:spcAft>
              <a:buClr>
                <a:schemeClr val="dk1"/>
              </a:buClr>
              <a:buSzPts val="2400"/>
              <a:buChar char="•"/>
            </a:pPr>
            <a:r>
              <a:rPr lang="en-US" dirty="0">
                <a:latin typeface="Calibri"/>
                <a:ea typeface="Calibri"/>
                <a:cs typeface="Calibri"/>
                <a:sym typeface="Calibri"/>
              </a:rPr>
              <a:t>54% of transgender and non-binary youth have seriously considered suicide and 29% have attempted suicide</a:t>
            </a:r>
            <a:endParaRPr dirty="0"/>
          </a:p>
          <a:p>
            <a:pPr marL="0" lvl="0" indent="0" algn="l" rtl="0">
              <a:lnSpc>
                <a:spcPct val="110000"/>
              </a:lnSpc>
              <a:spcBef>
                <a:spcPts val="1600"/>
              </a:spcBef>
              <a:spcAft>
                <a:spcPts val="0"/>
              </a:spcAft>
              <a:buClr>
                <a:schemeClr val="dk1"/>
              </a:buClr>
              <a:buSzPts val="2800"/>
              <a:buNone/>
            </a:pPr>
            <a:r>
              <a:rPr lang="en-US" dirty="0">
                <a:latin typeface="Calibri"/>
                <a:ea typeface="Calibri"/>
                <a:cs typeface="Calibri"/>
                <a:sym typeface="Calibri"/>
              </a:rPr>
              <a:t>67% of LGBTQ youth reported someone attempted to convince them to change their sexual orientation or gender identity</a:t>
            </a:r>
            <a:endParaRPr dirty="0"/>
          </a:p>
          <a:p>
            <a:pPr marL="1143000" lvl="2" indent="-76200" algn="l" rtl="0">
              <a:lnSpc>
                <a:spcPct val="110000"/>
              </a:lnSpc>
              <a:spcBef>
                <a:spcPts val="1100"/>
              </a:spcBef>
              <a:spcAft>
                <a:spcPts val="0"/>
              </a:spcAft>
              <a:buClr>
                <a:schemeClr val="dk1"/>
              </a:buClr>
              <a:buSzPts val="2400"/>
              <a:buNone/>
            </a:pPr>
            <a:endParaRPr sz="2400" dirty="0">
              <a:solidFill>
                <a:schemeClr val="dk2"/>
              </a:solidFill>
              <a:latin typeface="Calibri"/>
              <a:ea typeface="Calibri"/>
              <a:cs typeface="Calibri"/>
              <a:sym typeface="Calibri"/>
            </a:endParaRPr>
          </a:p>
        </p:txBody>
      </p:sp>
      <p:pic>
        <p:nvPicPr>
          <p:cNvPr id="462" name="Google Shape;462;p47" descr="Coming Out LGBTQ+ - YouTube"/>
          <p:cNvPicPr preferRelativeResize="0"/>
          <p:nvPr/>
        </p:nvPicPr>
        <p:blipFill rotWithShape="1">
          <a:blip r:embed="rId3">
            <a:alphaModFix/>
          </a:blip>
          <a:srcRect/>
          <a:stretch/>
        </p:blipFill>
        <p:spPr>
          <a:xfrm>
            <a:off x="0" y="2041778"/>
            <a:ext cx="4932343" cy="2774443"/>
          </a:xfrm>
          <a:prstGeom prst="rect">
            <a:avLst/>
          </a:prstGeom>
          <a:noFill/>
          <a:ln>
            <a:noFill/>
          </a:ln>
        </p:spPr>
      </p:pic>
      <p:sp>
        <p:nvSpPr>
          <p:cNvPr id="5" name="TextBox 4">
            <a:extLst>
              <a:ext uri="{FF2B5EF4-FFF2-40B4-BE49-F238E27FC236}">
                <a16:creationId xmlns:a16="http://schemas.microsoft.com/office/drawing/2014/main" id="{8C772019-238C-9B46-90CD-2A3468F1245A}"/>
              </a:ext>
            </a:extLst>
          </p:cNvPr>
          <p:cNvSpPr txBox="1"/>
          <p:nvPr/>
        </p:nvSpPr>
        <p:spPr>
          <a:xfrm>
            <a:off x="2940434" y="6195914"/>
            <a:ext cx="631113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The Trevor Project 2019 National Survey on LGBTQ Mental Health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8"/>
          <p:cNvSpPr txBox="1">
            <a:spLocks noGrp="1"/>
          </p:cNvSpPr>
          <p:nvPr>
            <p:ph type="title"/>
          </p:nvPr>
        </p:nvSpPr>
        <p:spPr>
          <a:xfrm>
            <a:off x="469391" y="272732"/>
            <a:ext cx="110791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AMAZE:  Puberty; Feeling Depressed, Happy and Other Emotions</a:t>
            </a:r>
            <a:endParaRPr/>
          </a:p>
        </p:txBody>
      </p:sp>
      <p:pic>
        <p:nvPicPr>
          <p:cNvPr id="469" name="Google Shape;469;p48"/>
          <p:cNvPicPr preferRelativeResize="0">
            <a:picLocks noGrp="1"/>
          </p:cNvPicPr>
          <p:nvPr>
            <p:ph type="body" idx="1"/>
          </p:nvPr>
        </p:nvPicPr>
        <p:blipFill rotWithShape="1">
          <a:blip r:embed="rId3">
            <a:alphaModFix/>
          </a:blip>
          <a:srcRect/>
          <a:stretch/>
        </p:blipFill>
        <p:spPr>
          <a:xfrm>
            <a:off x="2059411" y="1598295"/>
            <a:ext cx="8073178" cy="4551493"/>
          </a:xfrm>
          <a:prstGeom prst="rect">
            <a:avLst/>
          </a:prstGeom>
          <a:noFill/>
          <a:ln>
            <a:noFill/>
          </a:ln>
        </p:spPr>
      </p:pic>
      <p:sp>
        <p:nvSpPr>
          <p:cNvPr id="470" name="Google Shape;470;p48"/>
          <p:cNvSpPr txBox="1"/>
          <p:nvPr/>
        </p:nvSpPr>
        <p:spPr>
          <a:xfrm>
            <a:off x="5343659" y="6185158"/>
            <a:ext cx="15046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Play video</a:t>
            </a:r>
            <a:endParaRPr sz="2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9"/>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Safety</a:t>
            </a:r>
            <a:endParaRPr sz="3200">
              <a:solidFill>
                <a:schemeClr val="dk1"/>
              </a:solidFill>
              <a:latin typeface="Calibri"/>
              <a:ea typeface="Calibri"/>
              <a:cs typeface="Calibri"/>
              <a:sym typeface="Calibri"/>
            </a:endParaRPr>
          </a:p>
        </p:txBody>
      </p:sp>
      <p:sp>
        <p:nvSpPr>
          <p:cNvPr id="477" name="Google Shape;477;p49"/>
          <p:cNvSpPr/>
          <p:nvPr/>
        </p:nvSpPr>
        <p:spPr>
          <a:xfrm>
            <a:off x="3452965" y="954535"/>
            <a:ext cx="7992533" cy="43149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dirty="0">
                <a:solidFill>
                  <a:schemeClr val="dk1"/>
                </a:solidFill>
                <a:latin typeface="Calibri"/>
                <a:ea typeface="Calibri"/>
                <a:cs typeface="Calibri"/>
                <a:sym typeface="Calibri"/>
              </a:rPr>
              <a:t>Do you always wear a seatbelt in the car?</a:t>
            </a:r>
            <a:endParaRPr dirty="0"/>
          </a:p>
          <a:p>
            <a:pPr marL="0" marR="0" lvl="0" indent="0" algn="l" rtl="0">
              <a:lnSpc>
                <a:spcPct val="120000"/>
              </a:lnSpc>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Do you drive?  How often do you send text messages while driving?</a:t>
            </a:r>
            <a:endParaRPr dirty="0"/>
          </a:p>
          <a:p>
            <a:pPr marL="0" marR="0" lvl="0" indent="0" algn="l" rtl="0">
              <a:lnSpc>
                <a:spcPct val="120000"/>
              </a:lnSpc>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How often have you ridden with a driver who was drunk or high?</a:t>
            </a: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Is there a gun in your home?  How is it stored?  Who has access to it?</a:t>
            </a:r>
          </a:p>
          <a:p>
            <a:pPr marL="0" marR="0" lvl="0" indent="0" algn="l" rtl="0">
              <a:spcBef>
                <a:spcPts val="0"/>
              </a:spcBef>
              <a:spcAft>
                <a:spcPts val="0"/>
              </a:spcAft>
              <a:buNone/>
            </a:pPr>
            <a:endParaRPr lang="en-US" sz="800" dirty="0">
              <a:solidFill>
                <a:schemeClr val="dk1"/>
              </a:solidFill>
              <a:latin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cs typeface="Calibri"/>
                <a:sym typeface="Calibri"/>
              </a:rPr>
              <a:t>Have you ever been bullied on-line?</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0"/>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Car Safety</a:t>
            </a:r>
            <a:endParaRPr/>
          </a:p>
        </p:txBody>
      </p:sp>
      <p:sp>
        <p:nvSpPr>
          <p:cNvPr id="484" name="Google Shape;484;p50"/>
          <p:cNvSpPr txBox="1">
            <a:spLocks noGrp="1"/>
          </p:cNvSpPr>
          <p:nvPr>
            <p:ph type="body" idx="1"/>
          </p:nvPr>
        </p:nvSpPr>
        <p:spPr>
          <a:xfrm>
            <a:off x="7252210" y="1339822"/>
            <a:ext cx="4470400" cy="527264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dirty="0">
                <a:latin typeface="Calibri"/>
                <a:ea typeface="Calibri"/>
                <a:cs typeface="Calibri"/>
                <a:sym typeface="Calibri"/>
              </a:rPr>
              <a:t>Teens aged 16-19 years are 3 times as likely to be in a fatal crash as drivers over 20</a:t>
            </a:r>
            <a:endParaRPr sz="1800" dirty="0">
              <a:solidFill>
                <a:schemeClr val="dk2"/>
              </a:solidFill>
              <a:latin typeface="Calibri"/>
              <a:ea typeface="Calibri"/>
              <a:cs typeface="Calibri"/>
              <a:sym typeface="Calibri"/>
            </a:endParaRPr>
          </a:p>
        </p:txBody>
      </p:sp>
      <p:pic>
        <p:nvPicPr>
          <p:cNvPr id="485" name="Google Shape;485;p50" descr="Text&#10;&#10;Description automatically generated"/>
          <p:cNvPicPr preferRelativeResize="0"/>
          <p:nvPr/>
        </p:nvPicPr>
        <p:blipFill rotWithShape="1">
          <a:blip r:embed="rId3">
            <a:alphaModFix/>
          </a:blip>
          <a:srcRect l="7016" t="1942" b="10071"/>
          <a:stretch/>
        </p:blipFill>
        <p:spPr>
          <a:xfrm>
            <a:off x="338667" y="1339822"/>
            <a:ext cx="6654800" cy="4471013"/>
          </a:xfrm>
          <a:prstGeom prst="rect">
            <a:avLst/>
          </a:prstGeom>
          <a:noFill/>
          <a:ln>
            <a:noFill/>
          </a:ln>
        </p:spPr>
      </p:pic>
      <p:sp>
        <p:nvSpPr>
          <p:cNvPr id="5" name="TextBox 4">
            <a:extLst>
              <a:ext uri="{FF2B5EF4-FFF2-40B4-BE49-F238E27FC236}">
                <a16:creationId xmlns:a16="http://schemas.microsoft.com/office/drawing/2014/main" id="{83EC19DD-AC62-AB4F-A295-80260B6E4D98}"/>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2020. Teen Drivers: Get the Facts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Car Safety</a:t>
            </a:r>
            <a:endParaRPr/>
          </a:p>
        </p:txBody>
      </p:sp>
      <p:sp>
        <p:nvSpPr>
          <p:cNvPr id="492" name="Google Shape;492;p51"/>
          <p:cNvSpPr txBox="1">
            <a:spLocks noGrp="1"/>
          </p:cNvSpPr>
          <p:nvPr>
            <p:ph type="body" idx="1"/>
          </p:nvPr>
        </p:nvSpPr>
        <p:spPr>
          <a:xfrm>
            <a:off x="4487334" y="986313"/>
            <a:ext cx="7099810" cy="527264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dirty="0">
                <a:latin typeface="Calibri"/>
                <a:ea typeface="Calibri"/>
                <a:cs typeface="Calibri"/>
                <a:sym typeface="Calibri"/>
              </a:rPr>
              <a:t>Among US High School students who drive:</a:t>
            </a:r>
            <a:endParaRPr dirty="0"/>
          </a:p>
          <a:p>
            <a:pPr marL="685800" lvl="1" indent="-228600" algn="l" rtl="0">
              <a:lnSpc>
                <a:spcPct val="120000"/>
              </a:lnSpc>
              <a:spcBef>
                <a:spcPts val="1100"/>
              </a:spcBef>
              <a:spcAft>
                <a:spcPts val="0"/>
              </a:spcAft>
              <a:buClr>
                <a:schemeClr val="dk1"/>
              </a:buClr>
              <a:buSzPts val="2400"/>
              <a:buChar char="•"/>
            </a:pPr>
            <a:r>
              <a:rPr lang="en-US" dirty="0">
                <a:latin typeface="Calibri"/>
                <a:ea typeface="Calibri"/>
                <a:cs typeface="Calibri"/>
                <a:sym typeface="Calibri"/>
              </a:rPr>
              <a:t> 39% had texted or e-mailed while driving (38.4% of females, 39.6% of males)</a:t>
            </a:r>
            <a:endParaRPr dirty="0"/>
          </a:p>
          <a:p>
            <a:pPr marL="685800" lvl="1" indent="-228600" algn="l" rtl="0">
              <a:lnSpc>
                <a:spcPct val="120000"/>
              </a:lnSpc>
              <a:spcBef>
                <a:spcPts val="1100"/>
              </a:spcBef>
              <a:spcAft>
                <a:spcPts val="0"/>
              </a:spcAft>
              <a:buClr>
                <a:schemeClr val="dk1"/>
              </a:buClr>
              <a:buSzPts val="2400"/>
              <a:buChar char="•"/>
            </a:pPr>
            <a:r>
              <a:rPr lang="en-US" dirty="0">
                <a:latin typeface="Calibri"/>
                <a:ea typeface="Calibri"/>
                <a:cs typeface="Calibri"/>
                <a:sym typeface="Calibri"/>
              </a:rPr>
              <a:t>16.7% rode with a driver who had been drinking alcohol (17.5% of females, 15.6% of males)</a:t>
            </a:r>
            <a:endParaRPr dirty="0"/>
          </a:p>
          <a:p>
            <a:pPr marL="685800" lvl="1" indent="-228600" algn="l" rtl="0">
              <a:lnSpc>
                <a:spcPct val="120000"/>
              </a:lnSpc>
              <a:spcBef>
                <a:spcPts val="1100"/>
              </a:spcBef>
              <a:spcAft>
                <a:spcPts val="0"/>
              </a:spcAft>
              <a:buClr>
                <a:schemeClr val="dk1"/>
              </a:buClr>
              <a:buSzPts val="2400"/>
              <a:buChar char="•"/>
            </a:pPr>
            <a:r>
              <a:rPr lang="en-US" dirty="0">
                <a:latin typeface="Calibri"/>
                <a:ea typeface="Calibri"/>
                <a:cs typeface="Calibri"/>
                <a:sym typeface="Calibri"/>
              </a:rPr>
              <a:t>5.4% drove when they had been drinking alcohol (3.6% of females, 7% of males)</a:t>
            </a:r>
            <a:endParaRPr dirty="0"/>
          </a:p>
        </p:txBody>
      </p:sp>
      <p:sp>
        <p:nvSpPr>
          <p:cNvPr id="4" name="TextBox 3">
            <a:extLst>
              <a:ext uri="{FF2B5EF4-FFF2-40B4-BE49-F238E27FC236}">
                <a16:creationId xmlns:a16="http://schemas.microsoft.com/office/drawing/2014/main" id="{328D6972-CD52-B947-893A-AA420E315743}"/>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3"/>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Interpersonal Violence</a:t>
            </a:r>
            <a:endParaRPr sz="2000">
              <a:solidFill>
                <a:schemeClr val="dk1"/>
              </a:solidFill>
              <a:latin typeface="Calibri"/>
              <a:ea typeface="Calibri"/>
              <a:cs typeface="Calibri"/>
              <a:sym typeface="Calibri"/>
            </a:endParaRPr>
          </a:p>
        </p:txBody>
      </p:sp>
      <p:sp>
        <p:nvSpPr>
          <p:cNvPr id="506" name="Google Shape;506;p53"/>
          <p:cNvSpPr/>
          <p:nvPr/>
        </p:nvSpPr>
        <p:spPr>
          <a:xfrm>
            <a:off x="3420534" y="1096092"/>
            <a:ext cx="7992533"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Do you feel safe at home?  At school?  Does anyone in those places hurt you or threaten you?</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Does anyone at school put you down or make you feel bad about yourself?</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Does your romantic partner put you down or make you feel bad about yourself?  </a:t>
            </a:r>
            <a:endParaRPr/>
          </a:p>
          <a:p>
            <a:pPr marL="457200" marR="0" lvl="1"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Does he/she/they hurt you physically or threaten you?  </a:t>
            </a:r>
            <a:endParaRPr/>
          </a:p>
          <a:p>
            <a:pPr marL="457200" marR="0" lvl="1"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Does he/she/they try to control you or isolate you from friends and family?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2"/>
          <p:cNvSpPr txBox="1">
            <a:spLocks noGrp="1"/>
          </p:cNvSpPr>
          <p:nvPr>
            <p:ph type="title"/>
          </p:nvPr>
        </p:nvSpPr>
        <p:spPr>
          <a:xfrm>
            <a:off x="465666" y="686858"/>
            <a:ext cx="2497667" cy="4850342"/>
          </a:xfrm>
          <a:prstGeom prst="rect">
            <a:avLst/>
          </a:prstGeom>
          <a:solidFill>
            <a:schemeClr val="accent3"/>
          </a:solid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Sexual Violence</a:t>
            </a:r>
            <a:endParaRPr sz="3200">
              <a:solidFill>
                <a:schemeClr val="dk1"/>
              </a:solidFill>
              <a:latin typeface="Calibri"/>
              <a:ea typeface="Calibri"/>
              <a:cs typeface="Calibri"/>
              <a:sym typeface="Calibri"/>
            </a:endParaRPr>
          </a:p>
        </p:txBody>
      </p:sp>
      <p:sp>
        <p:nvSpPr>
          <p:cNvPr id="499" name="Google Shape;499;p52"/>
          <p:cNvSpPr/>
          <p:nvPr/>
        </p:nvSpPr>
        <p:spPr>
          <a:xfrm>
            <a:off x="3437467" y="1431569"/>
            <a:ext cx="7992533" cy="336092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a:solidFill>
                  <a:schemeClr val="dk1"/>
                </a:solidFill>
                <a:latin typeface="Calibri"/>
                <a:ea typeface="Calibri"/>
                <a:cs typeface="Calibri"/>
                <a:sym typeface="Calibri"/>
              </a:rPr>
              <a:t>Have you ever been forced to have sex or been touched sexually when you didn’t want to be touched?</a:t>
            </a:r>
            <a:endParaRPr/>
          </a:p>
          <a:p>
            <a:pPr marL="0" marR="0" lvl="0" indent="0" algn="l" rtl="0">
              <a:lnSpc>
                <a:spcPct val="90000"/>
              </a:lnSpc>
              <a:spcBef>
                <a:spcPts val="0"/>
              </a:spcBef>
              <a:spcAft>
                <a:spcPts val="0"/>
              </a:spcAft>
              <a:buNone/>
            </a:pPr>
            <a:endParaRPr sz="80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By whom and is this still going on?</a:t>
            </a:r>
            <a:endParaRPr/>
          </a:p>
          <a:p>
            <a:pPr marL="457200" marR="0" lvl="1" indent="0" algn="l" rtl="0">
              <a:lnSpc>
                <a:spcPct val="9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Who did you tell? Did they believe you and support you?</a:t>
            </a:r>
            <a:endParaRPr/>
          </a:p>
          <a:p>
            <a:pPr marL="457200" marR="0" lvl="1" indent="0" algn="l" rtl="0">
              <a:lnSpc>
                <a:spcPct val="9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How does it affect your day-to-day life?</a:t>
            </a:r>
            <a:endParaRPr/>
          </a:p>
          <a:p>
            <a:pPr marL="457200" marR="0" lvl="1" indent="0" algn="l" rtl="0">
              <a:lnSpc>
                <a:spcPct val="90000"/>
              </a:lnSpc>
              <a:spcBef>
                <a:spcPts val="0"/>
              </a:spcBef>
              <a:spcAft>
                <a:spcPts val="0"/>
              </a:spcAft>
              <a:buNone/>
            </a:pPr>
            <a:endParaRPr sz="8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r>
              <a:rPr lang="en-US" sz="2400" b="0" i="0" u="none" strike="noStrike" cap="none">
                <a:solidFill>
                  <a:schemeClr val="dk1"/>
                </a:solidFill>
                <a:latin typeface="Calibri"/>
                <a:ea typeface="Calibri"/>
                <a:cs typeface="Calibri"/>
                <a:sym typeface="Calibri"/>
              </a:rPr>
              <a:t>Have you ever talked about it with a counselor or therapist?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Bullying and Physical and Sexual Violence</a:t>
            </a:r>
            <a:endParaRPr/>
          </a:p>
        </p:txBody>
      </p:sp>
      <p:sp>
        <p:nvSpPr>
          <p:cNvPr id="513" name="Google Shape;513;p54"/>
          <p:cNvSpPr txBox="1">
            <a:spLocks noGrp="1"/>
          </p:cNvSpPr>
          <p:nvPr>
            <p:ph type="body" idx="1"/>
          </p:nvPr>
        </p:nvSpPr>
        <p:spPr>
          <a:xfrm>
            <a:off x="5672666" y="1435045"/>
            <a:ext cx="6320877" cy="3987907"/>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2800"/>
              <a:buNone/>
            </a:pPr>
            <a:r>
              <a:rPr lang="en-US">
                <a:latin typeface="Calibri"/>
                <a:ea typeface="Calibri"/>
                <a:cs typeface="Calibri"/>
                <a:sym typeface="Calibri"/>
              </a:rPr>
              <a:t>Among US High School students:</a:t>
            </a:r>
            <a:endParaRPr/>
          </a:p>
          <a:p>
            <a:pPr marL="685800" lvl="1" indent="-228600" algn="l" rtl="0">
              <a:lnSpc>
                <a:spcPct val="120000"/>
              </a:lnSpc>
              <a:spcBef>
                <a:spcPts val="1100"/>
              </a:spcBef>
              <a:spcAft>
                <a:spcPts val="0"/>
              </a:spcAft>
              <a:buClr>
                <a:schemeClr val="dk1"/>
              </a:buClr>
              <a:buSzPts val="2400"/>
              <a:buChar char="•"/>
            </a:pPr>
            <a:r>
              <a:rPr lang="en-US">
                <a:latin typeface="Calibri"/>
                <a:ea typeface="Calibri"/>
                <a:cs typeface="Calibri"/>
                <a:sym typeface="Calibri"/>
              </a:rPr>
              <a:t>19.5% were bullied on school property </a:t>
            </a:r>
            <a:endParaRPr/>
          </a:p>
          <a:p>
            <a:pPr marL="685800" lvl="1" indent="-228600" algn="l" rtl="0">
              <a:lnSpc>
                <a:spcPct val="100000"/>
              </a:lnSpc>
              <a:spcBef>
                <a:spcPts val="1100"/>
              </a:spcBef>
              <a:spcAft>
                <a:spcPts val="0"/>
              </a:spcAft>
              <a:buClr>
                <a:schemeClr val="dk1"/>
              </a:buClr>
              <a:buSzPts val="2400"/>
              <a:buChar char="•"/>
            </a:pPr>
            <a:r>
              <a:rPr lang="en-US">
                <a:latin typeface="Calibri"/>
                <a:ea typeface="Calibri"/>
                <a:cs typeface="Calibri"/>
                <a:sym typeface="Calibri"/>
              </a:rPr>
              <a:t>8.2% experienced physical dating violence in the past year </a:t>
            </a:r>
            <a:endParaRPr/>
          </a:p>
          <a:p>
            <a:pPr marL="685800" lvl="1" indent="-228600" algn="l" rtl="0">
              <a:lnSpc>
                <a:spcPct val="100000"/>
              </a:lnSpc>
              <a:spcBef>
                <a:spcPts val="1100"/>
              </a:spcBef>
              <a:spcAft>
                <a:spcPts val="0"/>
              </a:spcAft>
              <a:buClr>
                <a:schemeClr val="dk1"/>
              </a:buClr>
              <a:buSzPts val="2400"/>
              <a:buChar char="•"/>
            </a:pPr>
            <a:r>
              <a:rPr lang="en-US">
                <a:latin typeface="Calibri"/>
                <a:ea typeface="Calibri"/>
                <a:cs typeface="Calibri"/>
                <a:sym typeface="Calibri"/>
              </a:rPr>
              <a:t>8.2% experienced sexual dating violence in the past year </a:t>
            </a:r>
            <a:endParaRPr/>
          </a:p>
          <a:p>
            <a:pPr marL="685800" lvl="1" indent="-228600" algn="l" rtl="0">
              <a:lnSpc>
                <a:spcPct val="100000"/>
              </a:lnSpc>
              <a:spcBef>
                <a:spcPts val="1100"/>
              </a:spcBef>
              <a:spcAft>
                <a:spcPts val="0"/>
              </a:spcAft>
              <a:buClr>
                <a:schemeClr val="dk1"/>
              </a:buClr>
              <a:buSzPts val="2400"/>
              <a:buChar char="•"/>
            </a:pPr>
            <a:r>
              <a:rPr lang="en-US">
                <a:latin typeface="Calibri"/>
                <a:ea typeface="Calibri"/>
                <a:cs typeface="Calibri"/>
                <a:sym typeface="Calibri"/>
              </a:rPr>
              <a:t>7.3% reported ever being forced to have sexual intercourse in their life</a:t>
            </a:r>
            <a:endParaRPr/>
          </a:p>
          <a:p>
            <a:pPr marL="1143000" lvl="2" indent="-76200" algn="l" rtl="0">
              <a:lnSpc>
                <a:spcPct val="120000"/>
              </a:lnSpc>
              <a:spcBef>
                <a:spcPts val="1100"/>
              </a:spcBef>
              <a:spcAft>
                <a:spcPts val="0"/>
              </a:spcAft>
              <a:buClr>
                <a:schemeClr val="dk1"/>
              </a:buClr>
              <a:buSzPts val="2400"/>
              <a:buNone/>
            </a:pPr>
            <a:endParaRPr sz="2400">
              <a:solidFill>
                <a:schemeClr val="dk2"/>
              </a:solidFill>
              <a:latin typeface="Calibri"/>
              <a:ea typeface="Calibri"/>
              <a:cs typeface="Calibri"/>
              <a:sym typeface="Calibri"/>
            </a:endParaRPr>
          </a:p>
        </p:txBody>
      </p:sp>
      <p:pic>
        <p:nvPicPr>
          <p:cNvPr id="514" name="Google Shape;514;p54"/>
          <p:cNvPicPr preferRelativeResize="0"/>
          <p:nvPr/>
        </p:nvPicPr>
        <p:blipFill rotWithShape="1">
          <a:blip r:embed="rId3">
            <a:alphaModFix/>
          </a:blip>
          <a:srcRect/>
          <a:stretch/>
        </p:blipFill>
        <p:spPr>
          <a:xfrm>
            <a:off x="469390" y="2148802"/>
            <a:ext cx="4932343" cy="2774442"/>
          </a:xfrm>
          <a:prstGeom prst="rect">
            <a:avLst/>
          </a:prstGeom>
          <a:noFill/>
          <a:ln>
            <a:noFill/>
          </a:ln>
        </p:spPr>
      </p:pic>
      <p:sp>
        <p:nvSpPr>
          <p:cNvPr id="5" name="TextBox 4">
            <a:extLst>
              <a:ext uri="{FF2B5EF4-FFF2-40B4-BE49-F238E27FC236}">
                <a16:creationId xmlns:a16="http://schemas.microsoft.com/office/drawing/2014/main" id="{2DEF027C-2A85-8C49-8AC1-588A036BE477}"/>
              </a:ext>
            </a:extLst>
          </p:cNvPr>
          <p:cNvSpPr txBox="1"/>
          <p:nvPr/>
        </p:nvSpPr>
        <p:spPr>
          <a:xfrm>
            <a:off x="3792239" y="6246658"/>
            <a:ext cx="4607521"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 CDC Youth Risk Behavior Survey 2019 Results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5"/>
          <p:cNvSpPr txBox="1">
            <a:spLocks noGrp="1"/>
          </p:cNvSpPr>
          <p:nvPr>
            <p:ph type="title"/>
          </p:nvPr>
        </p:nvSpPr>
        <p:spPr>
          <a:xfrm>
            <a:off x="469390" y="323532"/>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Violence and Transgender Youth</a:t>
            </a:r>
            <a:endParaRPr/>
          </a:p>
        </p:txBody>
      </p:sp>
      <p:sp>
        <p:nvSpPr>
          <p:cNvPr id="521" name="Google Shape;521;p55"/>
          <p:cNvSpPr txBox="1">
            <a:spLocks noGrp="1"/>
          </p:cNvSpPr>
          <p:nvPr>
            <p:ph type="body" idx="1"/>
          </p:nvPr>
        </p:nvSpPr>
        <p:spPr>
          <a:xfrm>
            <a:off x="5672666" y="1435045"/>
            <a:ext cx="6320877" cy="398790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590"/>
              <a:buNone/>
            </a:pPr>
            <a:r>
              <a:rPr lang="en-US" sz="2590">
                <a:latin typeface="Calibri"/>
                <a:ea typeface="Calibri"/>
                <a:cs typeface="Calibri"/>
                <a:sym typeface="Calibri"/>
              </a:rPr>
              <a:t>Among US High School students who identify as transgender:</a:t>
            </a:r>
            <a:endParaRPr/>
          </a:p>
          <a:p>
            <a:pPr marL="685800" lvl="1" indent="-228600" algn="l" rtl="0">
              <a:lnSpc>
                <a:spcPct val="110000"/>
              </a:lnSpc>
              <a:spcBef>
                <a:spcPts val="1100"/>
              </a:spcBef>
              <a:spcAft>
                <a:spcPts val="0"/>
              </a:spcAft>
              <a:buClr>
                <a:schemeClr val="dk1"/>
              </a:buClr>
              <a:buSzPts val="2220"/>
              <a:buChar char="•"/>
            </a:pPr>
            <a:r>
              <a:rPr lang="en-US" sz="2220">
                <a:latin typeface="Calibri"/>
                <a:ea typeface="Calibri"/>
                <a:cs typeface="Calibri"/>
                <a:sym typeface="Calibri"/>
              </a:rPr>
              <a:t>34.6% were bullied on school property </a:t>
            </a:r>
            <a:endParaRPr/>
          </a:p>
          <a:p>
            <a:pPr marL="685800" lvl="1" indent="-228600" algn="l" rtl="0">
              <a:lnSpc>
                <a:spcPct val="90000"/>
              </a:lnSpc>
              <a:spcBef>
                <a:spcPts val="1100"/>
              </a:spcBef>
              <a:spcAft>
                <a:spcPts val="0"/>
              </a:spcAft>
              <a:buClr>
                <a:schemeClr val="dk1"/>
              </a:buClr>
              <a:buSzPts val="2220"/>
              <a:buChar char="•"/>
            </a:pPr>
            <a:r>
              <a:rPr lang="en-US" sz="2220">
                <a:latin typeface="Calibri"/>
                <a:ea typeface="Calibri"/>
                <a:cs typeface="Calibri"/>
                <a:sym typeface="Calibri"/>
              </a:rPr>
              <a:t>26.4% experienced physical dating violence in the past year </a:t>
            </a:r>
            <a:endParaRPr/>
          </a:p>
          <a:p>
            <a:pPr marL="685800" lvl="1" indent="-228600" algn="l" rtl="0">
              <a:lnSpc>
                <a:spcPct val="90000"/>
              </a:lnSpc>
              <a:spcBef>
                <a:spcPts val="1100"/>
              </a:spcBef>
              <a:spcAft>
                <a:spcPts val="0"/>
              </a:spcAft>
              <a:buClr>
                <a:schemeClr val="dk1"/>
              </a:buClr>
              <a:buSzPts val="2220"/>
              <a:buChar char="•"/>
            </a:pPr>
            <a:r>
              <a:rPr lang="en-US" sz="2220">
                <a:latin typeface="Calibri"/>
                <a:ea typeface="Calibri"/>
                <a:cs typeface="Calibri"/>
                <a:sym typeface="Calibri"/>
              </a:rPr>
              <a:t>22.9% experienced sexual dating violence in the past year </a:t>
            </a:r>
            <a:endParaRPr/>
          </a:p>
          <a:p>
            <a:pPr marL="685800" lvl="1" indent="-228600" algn="l" rtl="0">
              <a:lnSpc>
                <a:spcPct val="90000"/>
              </a:lnSpc>
              <a:spcBef>
                <a:spcPts val="1100"/>
              </a:spcBef>
              <a:spcAft>
                <a:spcPts val="0"/>
              </a:spcAft>
              <a:buClr>
                <a:schemeClr val="dk1"/>
              </a:buClr>
              <a:buSzPts val="2220"/>
              <a:buChar char="•"/>
            </a:pPr>
            <a:r>
              <a:rPr lang="en-US" sz="2220">
                <a:latin typeface="Calibri"/>
                <a:ea typeface="Calibri"/>
                <a:cs typeface="Calibri"/>
                <a:sym typeface="Calibri"/>
              </a:rPr>
              <a:t>23.8% reported ever being forced to have sexual intercourse in their life</a:t>
            </a:r>
            <a:endParaRPr/>
          </a:p>
          <a:p>
            <a:pPr marL="1143000" lvl="2" indent="-87630" algn="l" rtl="0">
              <a:lnSpc>
                <a:spcPct val="110000"/>
              </a:lnSpc>
              <a:spcBef>
                <a:spcPts val="1100"/>
              </a:spcBef>
              <a:spcAft>
                <a:spcPts val="0"/>
              </a:spcAft>
              <a:buClr>
                <a:schemeClr val="dk1"/>
              </a:buClr>
              <a:buSzPts val="2220"/>
              <a:buNone/>
            </a:pPr>
            <a:endParaRPr sz="2220">
              <a:solidFill>
                <a:schemeClr val="dk2"/>
              </a:solidFill>
              <a:latin typeface="Calibri"/>
              <a:ea typeface="Calibri"/>
              <a:cs typeface="Calibri"/>
              <a:sym typeface="Calibri"/>
            </a:endParaRPr>
          </a:p>
        </p:txBody>
      </p:sp>
      <p:pic>
        <p:nvPicPr>
          <p:cNvPr id="522" name="Google Shape;522;p55"/>
          <p:cNvPicPr preferRelativeResize="0"/>
          <p:nvPr/>
        </p:nvPicPr>
        <p:blipFill rotWithShape="1">
          <a:blip r:embed="rId3">
            <a:alphaModFix/>
          </a:blip>
          <a:srcRect/>
          <a:stretch/>
        </p:blipFill>
        <p:spPr>
          <a:xfrm>
            <a:off x="469390" y="2148802"/>
            <a:ext cx="4932343" cy="2774442"/>
          </a:xfrm>
          <a:prstGeom prst="rect">
            <a:avLst/>
          </a:prstGeom>
          <a:noFill/>
          <a:ln>
            <a:noFill/>
          </a:ln>
        </p:spPr>
      </p:pic>
      <p:sp>
        <p:nvSpPr>
          <p:cNvPr id="5" name="TextBox 4">
            <a:extLst>
              <a:ext uri="{FF2B5EF4-FFF2-40B4-BE49-F238E27FC236}">
                <a16:creationId xmlns:a16="http://schemas.microsoft.com/office/drawing/2014/main" id="{BC2F398D-9918-0E4A-9B18-5138F764A782}"/>
              </a:ext>
            </a:extLst>
          </p:cNvPr>
          <p:cNvSpPr txBox="1"/>
          <p:nvPr/>
        </p:nvSpPr>
        <p:spPr>
          <a:xfrm>
            <a:off x="1909762" y="6027003"/>
            <a:ext cx="8372475"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Sources: 	CDC Youth Risk Behavior Survey 2019 Results</a:t>
            </a:r>
          </a:p>
          <a:p>
            <a:r>
              <a:rPr lang="en-US" sz="1600" dirty="0">
                <a:latin typeface="Calibri" panose="020F0502020204030204" pitchFamily="34" charset="0"/>
                <a:cs typeface="Calibri" panose="020F0502020204030204" pitchFamily="34" charset="0"/>
              </a:rPr>
              <a:t>	Johns, Lowry, </a:t>
            </a:r>
            <a:r>
              <a:rPr lang="en-US" sz="1600" dirty="0" err="1">
                <a:latin typeface="Calibri" panose="020F0502020204030204" pitchFamily="34" charset="0"/>
                <a:cs typeface="Calibri" panose="020F0502020204030204" pitchFamily="34" charset="0"/>
              </a:rPr>
              <a:t>et.al</a:t>
            </a:r>
            <a:r>
              <a:rPr lang="en-US" sz="1600" dirty="0">
                <a:latin typeface="Calibri" panose="020F0502020204030204" pitchFamily="34" charset="0"/>
                <a:cs typeface="Calibri" panose="020F0502020204030204" pitchFamily="34" charset="0"/>
              </a:rPr>
              <a:t>. Transgender Identity and Experiences of Violence Victimization…  	MMWR 2017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6"/>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529" name="Google Shape;529;p56"/>
          <p:cNvSpPr txBox="1">
            <a:spLocks noGrp="1"/>
          </p:cNvSpPr>
          <p:nvPr>
            <p:ph type="body" idx="1"/>
          </p:nvPr>
        </p:nvSpPr>
        <p:spPr>
          <a:xfrm>
            <a:off x="5198533" y="821372"/>
            <a:ext cx="6333067" cy="52152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Michelle’s doctor continues the social history:</a:t>
            </a:r>
            <a:endParaRPr/>
          </a:p>
          <a:p>
            <a:pPr marL="0" lvl="0" indent="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 Michelle says her parents’ divorce two years ago was stressful and she sometimes feels sad about it. She denies ever feeling </a:t>
            </a:r>
            <a:r>
              <a:rPr lang="en-US" sz="2400" b="1">
                <a:latin typeface="Calibri"/>
                <a:ea typeface="Calibri"/>
                <a:cs typeface="Calibri"/>
                <a:sym typeface="Calibri"/>
              </a:rPr>
              <a:t>suicidal</a:t>
            </a:r>
            <a:r>
              <a:rPr lang="en-US" sz="2400">
                <a:latin typeface="Calibri"/>
                <a:ea typeface="Calibri"/>
                <a:cs typeface="Calibri"/>
                <a:sym typeface="Calibri"/>
              </a:rPr>
              <a:t> and says she talks with her best friend or her aunt when she feels sad.</a:t>
            </a:r>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S: She always wears a seatbelt and has never ridden with a driver who was drunk or high. She says her best friend is 16 and sometimes texts her while driving. She wishes she wouldn’t do that because it isn’t </a:t>
            </a:r>
            <a:r>
              <a:rPr lang="en-US" sz="2400" b="1">
                <a:latin typeface="Calibri"/>
                <a:ea typeface="Calibri"/>
                <a:cs typeface="Calibri"/>
                <a:sym typeface="Calibri"/>
              </a:rPr>
              <a:t>safe</a:t>
            </a:r>
            <a:r>
              <a:rPr lang="en-US" sz="2400">
                <a:latin typeface="Calibri"/>
                <a:ea typeface="Calibri"/>
                <a:cs typeface="Calibri"/>
                <a:sym typeface="Calibri"/>
              </a:rPr>
              <a:t>.</a:t>
            </a:r>
            <a:endParaRPr/>
          </a:p>
        </p:txBody>
      </p:sp>
      <p:pic>
        <p:nvPicPr>
          <p:cNvPr id="530" name="Google Shape;530;p56"/>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69392" y="272732"/>
            <a:ext cx="2767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Objectives</a:t>
            </a:r>
            <a:endParaRPr/>
          </a:p>
        </p:txBody>
      </p:sp>
      <p:sp>
        <p:nvSpPr>
          <p:cNvPr id="128" name="Google Shape;128;p3"/>
          <p:cNvSpPr txBox="1">
            <a:spLocks noGrp="1"/>
          </p:cNvSpPr>
          <p:nvPr>
            <p:ph type="body" idx="1"/>
          </p:nvPr>
        </p:nvSpPr>
        <p:spPr>
          <a:xfrm>
            <a:off x="3764280" y="685006"/>
            <a:ext cx="795832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Describe elements of adolescent-friendly health services</a:t>
            </a:r>
            <a:endParaRPr/>
          </a:p>
          <a:p>
            <a:pPr marL="228600" lvl="0" indent="-152400" algn="l"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Identify key barriers to health care access faced by adolescents</a:t>
            </a:r>
            <a:endParaRPr/>
          </a:p>
          <a:p>
            <a:pPr marL="228600" lvl="0" indent="-152400" algn="l"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Utilize the HEEADSSS model of patient interviewing</a:t>
            </a:r>
            <a:endParaRPr/>
          </a:p>
          <a:p>
            <a:pPr marL="228600" lvl="0" indent="-50800" algn="l" rtl="0">
              <a:lnSpc>
                <a:spcPct val="90000"/>
              </a:lnSpc>
              <a:spcBef>
                <a:spcPts val="1000"/>
              </a:spcBef>
              <a:spcAft>
                <a:spcPts val="0"/>
              </a:spcAft>
              <a:buClr>
                <a:schemeClr val="dk1"/>
              </a:buClr>
              <a:buSzPts val="2800"/>
              <a:buNone/>
            </a:pPr>
            <a:endParaRPr/>
          </a:p>
        </p:txBody>
      </p:sp>
      <p:pic>
        <p:nvPicPr>
          <p:cNvPr id="129" name="Google Shape;129;p3" descr="A picture containing circle&#10;&#10;Description automatically generated"/>
          <p:cNvPicPr preferRelativeResize="0"/>
          <p:nvPr/>
        </p:nvPicPr>
        <p:blipFill rotWithShape="1">
          <a:blip r:embed="rId3">
            <a:alphaModFix/>
          </a:blip>
          <a:srcRect l="28020" r="27524"/>
          <a:stretch/>
        </p:blipFill>
        <p:spPr>
          <a:xfrm rot="5400000">
            <a:off x="4918127" y="1566121"/>
            <a:ext cx="2355745"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7"/>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Case Discussion</a:t>
            </a:r>
            <a:endParaRPr/>
          </a:p>
        </p:txBody>
      </p:sp>
      <p:sp>
        <p:nvSpPr>
          <p:cNvPr id="537" name="Google Shape;537;p57"/>
          <p:cNvSpPr txBox="1">
            <a:spLocks noGrp="1"/>
          </p:cNvSpPr>
          <p:nvPr>
            <p:ph type="body" idx="1"/>
          </p:nvPr>
        </p:nvSpPr>
        <p:spPr>
          <a:xfrm>
            <a:off x="5198533" y="821372"/>
            <a:ext cx="6705600" cy="52152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Michelle’s doctor continues the social history:</a:t>
            </a: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Michelle’s doctor answers her questions about her sexual health, contraception and preventing sexually transmitted infections</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Her doctor also tells her that she has a right to and can consent for confidential sexual health care</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They talk more about Michelle’s marijuana use and her doctor highlights some of the negative effects it can have on brain development, something Michelle didn’t know</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Finally, the doctor offers to refer Michelle to the counselor at the clinic to talk about things in her life that are stressful or sad</a:t>
            </a:r>
            <a:endParaRPr/>
          </a:p>
        </p:txBody>
      </p:sp>
      <p:pic>
        <p:nvPicPr>
          <p:cNvPr id="538" name="Google Shape;538;p57"/>
          <p:cNvPicPr preferRelativeResize="0"/>
          <p:nvPr/>
        </p:nvPicPr>
        <p:blipFill rotWithShape="1">
          <a:blip r:embed="rId3">
            <a:alphaModFix/>
          </a:blip>
          <a:srcRect l="20756" r="20756"/>
          <a:stretch/>
        </p:blipFill>
        <p:spPr>
          <a:xfrm>
            <a:off x="827980" y="1598295"/>
            <a:ext cx="3475079" cy="39610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8"/>
          <p:cNvSpPr txBox="1">
            <a:spLocks noGrp="1"/>
          </p:cNvSpPr>
          <p:nvPr>
            <p:ph type="title"/>
          </p:nvPr>
        </p:nvSpPr>
        <p:spPr>
          <a:xfrm>
            <a:off x="469389" y="323532"/>
            <a:ext cx="63208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Questions?  Discussion?</a:t>
            </a:r>
            <a:endParaRPr/>
          </a:p>
        </p:txBody>
      </p:sp>
      <p:pic>
        <p:nvPicPr>
          <p:cNvPr id="545" name="Google Shape;545;p58"/>
          <p:cNvPicPr preferRelativeResize="0"/>
          <p:nvPr/>
        </p:nvPicPr>
        <p:blipFill rotWithShape="1">
          <a:blip r:embed="rId3">
            <a:alphaModFix/>
          </a:blip>
          <a:srcRect/>
          <a:stretch/>
        </p:blipFill>
        <p:spPr>
          <a:xfrm>
            <a:off x="2140556" y="1505336"/>
            <a:ext cx="7910887" cy="445298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b9efdb6d2c_0_22"/>
          <p:cNvSpPr txBox="1">
            <a:spLocks noGrp="1"/>
          </p:cNvSpPr>
          <p:nvPr>
            <p:ph type="title"/>
          </p:nvPr>
        </p:nvSpPr>
        <p:spPr>
          <a:xfrm>
            <a:off x="839788" y="457200"/>
            <a:ext cx="3932100" cy="160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400">
                <a:solidFill>
                  <a:srgbClr val="00FFFF"/>
                </a:solidFill>
              </a:rPr>
              <a:t>Please complete the evaluation survey!</a:t>
            </a:r>
            <a:endParaRPr>
              <a:solidFill>
                <a:srgbClr val="00FFFF"/>
              </a:solidFill>
            </a:endParaRPr>
          </a:p>
        </p:txBody>
      </p:sp>
      <p:sp>
        <p:nvSpPr>
          <p:cNvPr id="552" name="Google Shape;552;gb9efdb6d2c_0_22"/>
          <p:cNvSpPr txBox="1">
            <a:spLocks noGrp="1"/>
          </p:cNvSpPr>
          <p:nvPr>
            <p:ph type="body" idx="1"/>
          </p:nvPr>
        </p:nvSpPr>
        <p:spPr>
          <a:xfrm>
            <a:off x="839788" y="2114850"/>
            <a:ext cx="3932100" cy="381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insert QR code</a:t>
            </a:r>
            <a:endParaRPr/>
          </a:p>
        </p:txBody>
      </p:sp>
      <p:sp>
        <p:nvSpPr>
          <p:cNvPr id="553" name="Google Shape;553;gb9efdb6d2c_0_22"/>
          <p:cNvSpPr>
            <a:spLocks noGrp="1"/>
          </p:cNvSpPr>
          <p:nvPr>
            <p:ph type="pic" idx="2"/>
          </p:nvPr>
        </p:nvSpPr>
        <p:spPr>
          <a:xfrm>
            <a:off x="5183200" y="2049425"/>
            <a:ext cx="6172200" cy="3811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a:solidFill>
                  <a:srgbClr val="000000"/>
                </a:solidFill>
                <a:latin typeface="Calibri"/>
                <a:ea typeface="Calibri"/>
                <a:cs typeface="Calibri"/>
                <a:sym typeface="Calibri"/>
              </a:rPr>
              <a:t>•</a:t>
            </a:r>
            <a:r>
              <a:rPr lang="en-US" sz="2100">
                <a:solidFill>
                  <a:srgbClr val="000000"/>
                </a:solidFill>
              </a:rPr>
              <a:t>Open your cell phone camera</a:t>
            </a:r>
            <a:endParaRPr sz="2100">
              <a:solidFill>
                <a:srgbClr val="000000"/>
              </a:solidFill>
            </a:endParaRPr>
          </a:p>
          <a:p>
            <a:pPr marL="0" lvl="0" indent="0" algn="l" rtl="0">
              <a:lnSpc>
                <a:spcPct val="115000"/>
              </a:lnSpc>
              <a:spcBef>
                <a:spcPts val="900"/>
              </a:spcBef>
              <a:spcAft>
                <a:spcPts val="0"/>
              </a:spcAft>
              <a:buClr>
                <a:schemeClr val="dk1"/>
              </a:buClr>
              <a:buSzPts val="1100"/>
              <a:buFont typeface="Arial"/>
              <a:buNone/>
            </a:pPr>
            <a:r>
              <a:rPr lang="en-US" sz="2100">
                <a:solidFill>
                  <a:srgbClr val="000000"/>
                </a:solidFill>
                <a:latin typeface="Calibri"/>
                <a:ea typeface="Calibri"/>
                <a:cs typeface="Calibri"/>
                <a:sym typeface="Calibri"/>
              </a:rPr>
              <a:t>•</a:t>
            </a:r>
            <a:r>
              <a:rPr lang="en-US" sz="2100">
                <a:solidFill>
                  <a:srgbClr val="000000"/>
                </a:solidFill>
              </a:rPr>
              <a:t>Aim the camera at the QR code</a:t>
            </a:r>
            <a:endParaRPr sz="2100">
              <a:solidFill>
                <a:srgbClr val="000000"/>
              </a:solidFill>
            </a:endParaRPr>
          </a:p>
          <a:p>
            <a:pPr marL="0" lvl="0" indent="0" algn="l" rtl="0">
              <a:lnSpc>
                <a:spcPct val="115000"/>
              </a:lnSpc>
              <a:spcBef>
                <a:spcPts val="900"/>
              </a:spcBef>
              <a:spcAft>
                <a:spcPts val="0"/>
              </a:spcAft>
              <a:buClr>
                <a:schemeClr val="dk1"/>
              </a:buClr>
              <a:buSzPts val="1100"/>
              <a:buFont typeface="Arial"/>
              <a:buNone/>
            </a:pPr>
            <a:r>
              <a:rPr lang="en-US" sz="2100">
                <a:solidFill>
                  <a:srgbClr val="000000"/>
                </a:solidFill>
                <a:latin typeface="Calibri"/>
                <a:ea typeface="Calibri"/>
                <a:cs typeface="Calibri"/>
                <a:sym typeface="Calibri"/>
              </a:rPr>
              <a:t>•</a:t>
            </a:r>
            <a:r>
              <a:rPr lang="en-US" sz="2100">
                <a:solidFill>
                  <a:srgbClr val="000000"/>
                </a:solidFill>
              </a:rPr>
              <a:t>The survey link will pop up – please click</a:t>
            </a:r>
            <a:endParaRPr sz="2100">
              <a:solidFill>
                <a:srgbClr val="000000"/>
              </a:solidFill>
            </a:endParaRPr>
          </a:p>
          <a:p>
            <a:pPr marL="0" lvl="0" indent="0" algn="l" rtl="0">
              <a:lnSpc>
                <a:spcPct val="115000"/>
              </a:lnSpc>
              <a:spcBef>
                <a:spcPts val="900"/>
              </a:spcBef>
              <a:spcAft>
                <a:spcPts val="0"/>
              </a:spcAft>
              <a:buClr>
                <a:schemeClr val="dk1"/>
              </a:buClr>
              <a:buSzPts val="1100"/>
              <a:buFont typeface="Arial"/>
              <a:buNone/>
            </a:pPr>
            <a:r>
              <a:rPr lang="en-US" sz="2100">
                <a:solidFill>
                  <a:srgbClr val="000000"/>
                </a:solidFill>
                <a:latin typeface="Calibri"/>
                <a:ea typeface="Calibri"/>
                <a:cs typeface="Calibri"/>
                <a:sym typeface="Calibri"/>
              </a:rPr>
              <a:t>•</a:t>
            </a:r>
            <a:r>
              <a:rPr lang="en-US" sz="2100">
                <a:solidFill>
                  <a:srgbClr val="000000"/>
                </a:solidFill>
              </a:rPr>
              <a:t>Fill out the survey ☺</a:t>
            </a:r>
            <a:endParaRPr sz="2100">
              <a:solidFill>
                <a:srgbClr val="000000"/>
              </a:solidFill>
            </a:endParaRPr>
          </a:p>
          <a:p>
            <a:pPr marL="0" lvl="0" indent="0" algn="l" rtl="0">
              <a:spcBef>
                <a:spcPts val="1000"/>
              </a:spcBef>
              <a:spcAft>
                <a:spcPts val="0"/>
              </a:spcAft>
              <a:buNone/>
            </a:pPr>
            <a:endParaRPr/>
          </a:p>
        </p:txBody>
      </p:sp>
      <p:sp>
        <p:nvSpPr>
          <p:cNvPr id="554" name="Google Shape;554;gb9efdb6d2c_0_22"/>
          <p:cNvSpPr txBox="1"/>
          <p:nvPr/>
        </p:nvSpPr>
        <p:spPr>
          <a:xfrm>
            <a:off x="839800" y="-1550925"/>
            <a:ext cx="9866700" cy="1293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000">
                <a:solidFill>
                  <a:srgbClr val="00D3EF"/>
                </a:solidFill>
                <a:latin typeface="Calibri"/>
                <a:ea typeface="Calibri"/>
                <a:cs typeface="Calibri"/>
                <a:sym typeface="Calibri"/>
              </a:rPr>
              <a:t>Adolescent Reproductive and Sexual Health Education Project (ARSHEP)</a:t>
            </a:r>
            <a:endParaRPr/>
          </a:p>
        </p:txBody>
      </p:sp>
      <p:sp>
        <p:nvSpPr>
          <p:cNvPr id="555" name="Google Shape;555;gb9efdb6d2c_0_22"/>
          <p:cNvSpPr txBox="1"/>
          <p:nvPr/>
        </p:nvSpPr>
        <p:spPr>
          <a:xfrm>
            <a:off x="4948225" y="754650"/>
            <a:ext cx="6584700" cy="10053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None/>
            </a:pPr>
            <a:r>
              <a:rPr lang="en-US" sz="4000">
                <a:latin typeface="Calibri"/>
                <a:ea typeface="Calibri"/>
                <a:cs typeface="Calibri"/>
                <a:sym typeface="Calibri"/>
              </a:rPr>
              <a:t>Adolescent-Friendly Health Services</a:t>
            </a:r>
            <a:endParaRPr sz="2800">
              <a:solidFill>
                <a:srgbClr val="000000"/>
              </a:solidFill>
              <a:latin typeface="Roboto Slab"/>
              <a:ea typeface="Roboto Slab"/>
              <a:cs typeface="Roboto Slab"/>
              <a:sym typeface="Roboto Slab"/>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ctrTitle"/>
          </p:nvPr>
        </p:nvSpPr>
        <p:spPr>
          <a:xfrm>
            <a:off x="1524000" y="950202"/>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562" name="Google Shape;562;p59"/>
          <p:cNvSpPr txBox="1">
            <a:spLocks noGrp="1"/>
          </p:cNvSpPr>
          <p:nvPr>
            <p:ph type="subTitle" idx="1"/>
          </p:nvPr>
        </p:nvSpPr>
        <p:spPr>
          <a:xfrm>
            <a:off x="1524000" y="2791326"/>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Adolescent-Friendly Health Services</a:t>
            </a:r>
            <a:endParaRPr/>
          </a:p>
        </p:txBody>
      </p:sp>
      <p:pic>
        <p:nvPicPr>
          <p:cNvPr id="563" name="Google Shape;563;p59" descr="A picture containing circle&#10;&#10;Description automatically generated"/>
          <p:cNvPicPr preferRelativeResize="0"/>
          <p:nvPr/>
        </p:nvPicPr>
        <p:blipFill rotWithShape="1">
          <a:blip r:embed="rId3">
            <a:alphaModFix/>
          </a:blip>
          <a:srcRect/>
          <a:stretch/>
        </p:blipFill>
        <p:spPr>
          <a:xfrm rot="5400000">
            <a:off x="3446318" y="1703295"/>
            <a:ext cx="529936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69391" y="272732"/>
            <a:ext cx="79583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dirty="0">
                <a:latin typeface="Arial"/>
                <a:ea typeface="Arial"/>
                <a:cs typeface="Arial"/>
                <a:sym typeface="Arial"/>
              </a:rPr>
              <a:t>Rights. Respect. Responsibility.</a:t>
            </a:r>
            <a:endParaRPr dirty="0"/>
          </a:p>
        </p:txBody>
      </p:sp>
      <p:sp>
        <p:nvSpPr>
          <p:cNvPr id="5" name="TextBox 4">
            <a:extLst>
              <a:ext uri="{FF2B5EF4-FFF2-40B4-BE49-F238E27FC236}">
                <a16:creationId xmlns:a16="http://schemas.microsoft.com/office/drawing/2014/main" id="{04DD7E84-B281-1748-95EB-2BFDCDBAE8AE}"/>
              </a:ext>
            </a:extLst>
          </p:cNvPr>
          <p:cNvSpPr txBox="1"/>
          <p:nvPr/>
        </p:nvSpPr>
        <p:spPr>
          <a:xfrm>
            <a:off x="172923" y="2616884"/>
            <a:ext cx="3150934" cy="2062103"/>
          </a:xfrm>
          <a:custGeom>
            <a:avLst/>
            <a:gdLst>
              <a:gd name="connsiteX0" fmla="*/ 0 w 3150934"/>
              <a:gd name="connsiteY0" fmla="*/ 0 h 2062103"/>
              <a:gd name="connsiteX1" fmla="*/ 3150934 w 3150934"/>
              <a:gd name="connsiteY1" fmla="*/ 0 h 2062103"/>
              <a:gd name="connsiteX2" fmla="*/ 3150934 w 3150934"/>
              <a:gd name="connsiteY2" fmla="*/ 2062103 h 2062103"/>
              <a:gd name="connsiteX3" fmla="*/ 0 w 3150934"/>
              <a:gd name="connsiteY3" fmla="*/ 2062103 h 2062103"/>
              <a:gd name="connsiteX4" fmla="*/ 0 w 3150934"/>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934" h="2062103" fill="none" extrusionOk="0">
                <a:moveTo>
                  <a:pt x="0" y="0"/>
                </a:moveTo>
                <a:cubicBezTo>
                  <a:pt x="1224677" y="-49533"/>
                  <a:pt x="2671855" y="-14809"/>
                  <a:pt x="3150934" y="0"/>
                </a:cubicBezTo>
                <a:cubicBezTo>
                  <a:pt x="3238573" y="235194"/>
                  <a:pt x="3078255" y="1131426"/>
                  <a:pt x="3150934" y="2062103"/>
                </a:cubicBezTo>
                <a:cubicBezTo>
                  <a:pt x="1782372" y="2013872"/>
                  <a:pt x="964401" y="2146558"/>
                  <a:pt x="0" y="2062103"/>
                </a:cubicBezTo>
                <a:cubicBezTo>
                  <a:pt x="-38581" y="1730195"/>
                  <a:pt x="63341" y="233355"/>
                  <a:pt x="0" y="0"/>
                </a:cubicBezTo>
                <a:close/>
              </a:path>
              <a:path w="3150934" h="2062103" stroke="0" extrusionOk="0">
                <a:moveTo>
                  <a:pt x="0" y="0"/>
                </a:moveTo>
                <a:cubicBezTo>
                  <a:pt x="957359" y="118645"/>
                  <a:pt x="2025248" y="116012"/>
                  <a:pt x="3150934" y="0"/>
                </a:cubicBezTo>
                <a:cubicBezTo>
                  <a:pt x="3018052" y="364885"/>
                  <a:pt x="3235885" y="1506859"/>
                  <a:pt x="3150934" y="2062103"/>
                </a:cubicBezTo>
                <a:cubicBezTo>
                  <a:pt x="2372045" y="2196703"/>
                  <a:pt x="803844" y="1904907"/>
                  <a:pt x="0" y="2062103"/>
                </a:cubicBezTo>
                <a:cubicBezTo>
                  <a:pt x="-20187" y="1398320"/>
                  <a:pt x="-152480" y="533643"/>
                  <a:pt x="0" y="0"/>
                </a:cubicBezTo>
                <a:close/>
              </a:path>
            </a:pathLst>
          </a:custGeom>
          <a:solidFill>
            <a:schemeClr val="accent3"/>
          </a:solidFill>
          <a:ln w="57150">
            <a:solidFill>
              <a:srgbClr val="002060"/>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endParaRPr lang="en-US" sz="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ARSHEP and Advocates for Youth’s approach to adolescent health:</a:t>
            </a:r>
          </a:p>
          <a:p>
            <a:endParaRPr lang="en-US" sz="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5A43C3-6505-5644-B8FE-F0972278E5C4}"/>
              </a:ext>
            </a:extLst>
          </p:cNvPr>
          <p:cNvSpPr txBox="1"/>
          <p:nvPr/>
        </p:nvSpPr>
        <p:spPr>
          <a:xfrm>
            <a:off x="3641834" y="1521351"/>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1"/>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t>RIGHTS</a:t>
            </a:r>
            <a:r>
              <a:rPr lang="en-US" b="1" dirty="0"/>
              <a:t>.  </a:t>
            </a:r>
            <a:r>
              <a:rPr lang="en-US" sz="2200" dirty="0"/>
              <a:t>Young people have the </a:t>
            </a:r>
            <a:r>
              <a:rPr lang="en-US" sz="2200" b="1" dirty="0"/>
              <a:t>right</a:t>
            </a:r>
            <a:r>
              <a:rPr lang="en-US" sz="2200" dirty="0"/>
              <a:t> to accurate, unbiased information about their health and access to the full range of sexual and reproductive healthcare without discrimination or coercion.</a:t>
            </a:r>
            <a:endParaRPr lang="en-US" sz="2200" b="1" dirty="0"/>
          </a:p>
        </p:txBody>
      </p:sp>
      <p:sp>
        <p:nvSpPr>
          <p:cNvPr id="9" name="TextBox 8">
            <a:extLst>
              <a:ext uri="{FF2B5EF4-FFF2-40B4-BE49-F238E27FC236}">
                <a16:creationId xmlns:a16="http://schemas.microsoft.com/office/drawing/2014/main" id="{06121D4A-CA96-FC48-910B-61D8D6357FF2}"/>
              </a:ext>
            </a:extLst>
          </p:cNvPr>
          <p:cNvSpPr txBox="1"/>
          <p:nvPr/>
        </p:nvSpPr>
        <p:spPr>
          <a:xfrm>
            <a:off x="3641834" y="3067360"/>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2"/>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solidFill>
                  <a:schemeClr val="tx1"/>
                </a:solidFill>
              </a:rPr>
              <a:t>RESPECT</a:t>
            </a:r>
            <a:r>
              <a:rPr lang="en-US" b="1" dirty="0">
                <a:solidFill>
                  <a:schemeClr val="tx1"/>
                </a:solidFill>
              </a:rPr>
              <a:t>.  </a:t>
            </a:r>
            <a:r>
              <a:rPr lang="en-US" sz="2200" dirty="0">
                <a:solidFill>
                  <a:schemeClr val="tx1"/>
                </a:solidFill>
              </a:rPr>
              <a:t>Young people deserve </a:t>
            </a:r>
            <a:r>
              <a:rPr lang="en-US" sz="2200" b="1" dirty="0">
                <a:solidFill>
                  <a:schemeClr val="tx1"/>
                </a:solidFill>
              </a:rPr>
              <a:t>respect</a:t>
            </a:r>
            <a:r>
              <a:rPr lang="en-US" sz="2200" dirty="0">
                <a:solidFill>
                  <a:schemeClr val="tx1"/>
                </a:solidFill>
              </a:rPr>
              <a:t> for their bodily autonomy, their ability to affirm their own goals and identities, and their agency to make informed decisions about their own lives and well-being. </a:t>
            </a:r>
            <a:endParaRPr lang="en-US" sz="2200" b="1" dirty="0">
              <a:solidFill>
                <a:schemeClr val="tx1"/>
              </a:solidFill>
            </a:endParaRPr>
          </a:p>
        </p:txBody>
      </p:sp>
      <p:sp>
        <p:nvSpPr>
          <p:cNvPr id="10" name="TextBox 9">
            <a:extLst>
              <a:ext uri="{FF2B5EF4-FFF2-40B4-BE49-F238E27FC236}">
                <a16:creationId xmlns:a16="http://schemas.microsoft.com/office/drawing/2014/main" id="{5695C94C-B965-8B42-A906-D598F3A9F887}"/>
              </a:ext>
            </a:extLst>
          </p:cNvPr>
          <p:cNvSpPr txBox="1"/>
          <p:nvPr/>
        </p:nvSpPr>
        <p:spPr>
          <a:xfrm>
            <a:off x="3641834" y="4613369"/>
            <a:ext cx="8226342" cy="1138773"/>
          </a:xfrm>
          <a:custGeom>
            <a:avLst/>
            <a:gdLst>
              <a:gd name="connsiteX0" fmla="*/ 0 w 8226342"/>
              <a:gd name="connsiteY0" fmla="*/ 0 h 1138773"/>
              <a:gd name="connsiteX1" fmla="*/ 8226342 w 8226342"/>
              <a:gd name="connsiteY1" fmla="*/ 0 h 1138773"/>
              <a:gd name="connsiteX2" fmla="*/ 8226342 w 8226342"/>
              <a:gd name="connsiteY2" fmla="*/ 1138773 h 1138773"/>
              <a:gd name="connsiteX3" fmla="*/ 0 w 8226342"/>
              <a:gd name="connsiteY3" fmla="*/ 1138773 h 1138773"/>
              <a:gd name="connsiteX4" fmla="*/ 0 w 8226342"/>
              <a:gd name="connsiteY4" fmla="*/ 0 h 1138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342" h="1138773" fill="none" extrusionOk="0">
                <a:moveTo>
                  <a:pt x="0" y="0"/>
                </a:moveTo>
                <a:cubicBezTo>
                  <a:pt x="3759620" y="106216"/>
                  <a:pt x="4322288" y="-142119"/>
                  <a:pt x="8226342" y="0"/>
                </a:cubicBezTo>
                <a:cubicBezTo>
                  <a:pt x="8255474" y="118026"/>
                  <a:pt x="8197956" y="632015"/>
                  <a:pt x="8226342" y="1138773"/>
                </a:cubicBezTo>
                <a:cubicBezTo>
                  <a:pt x="5389261" y="1109545"/>
                  <a:pt x="2135380" y="1123079"/>
                  <a:pt x="0" y="1138773"/>
                </a:cubicBezTo>
                <a:cubicBezTo>
                  <a:pt x="86256" y="712548"/>
                  <a:pt x="-7791" y="245283"/>
                  <a:pt x="0" y="0"/>
                </a:cubicBezTo>
                <a:close/>
              </a:path>
              <a:path w="8226342" h="1138773" stroke="0" extrusionOk="0">
                <a:moveTo>
                  <a:pt x="0" y="0"/>
                </a:moveTo>
                <a:cubicBezTo>
                  <a:pt x="3220546" y="-71603"/>
                  <a:pt x="4621190" y="126493"/>
                  <a:pt x="8226342" y="0"/>
                </a:cubicBezTo>
                <a:cubicBezTo>
                  <a:pt x="8226481" y="212452"/>
                  <a:pt x="8247445" y="993097"/>
                  <a:pt x="8226342" y="1138773"/>
                </a:cubicBezTo>
                <a:cubicBezTo>
                  <a:pt x="4202357" y="1183617"/>
                  <a:pt x="1139327" y="981886"/>
                  <a:pt x="0" y="1138773"/>
                </a:cubicBezTo>
                <a:cubicBezTo>
                  <a:pt x="40531" y="951657"/>
                  <a:pt x="90157" y="123614"/>
                  <a:pt x="0" y="0"/>
                </a:cubicBezTo>
                <a:close/>
              </a:path>
            </a:pathLst>
          </a:custGeom>
          <a:solidFill>
            <a:schemeClr val="accent3"/>
          </a:solidFill>
          <a:ln w="57150">
            <a:solidFill>
              <a:schemeClr val="tx1"/>
            </a:solidFill>
            <a:extLst>
              <a:ext uri="{C807C97D-BFC1-408E-A445-0C87EB9F89A2}">
                <ask:lineSketchStyleProps xmlns:ask="http://schemas.microsoft.com/office/drawing/2018/sketchyshapes" sd="86837363">
                  <a:prstGeom prst="rect">
                    <a:avLst/>
                  </a:prstGeom>
                  <ask:type>
                    <ask:lineSketchCurved/>
                  </ask:type>
                </ask:lineSketchStyleProps>
              </a:ext>
            </a:extLst>
          </a:ln>
        </p:spPr>
        <p:txBody>
          <a:bodyPr wrap="square" rtlCol="0">
            <a:spAutoFit/>
          </a:bodyPr>
          <a:lstStyle>
            <a:defPPr marR="0" lvl="0" algn="l" rtl="0">
              <a:lnSpc>
                <a:spcPct val="100000"/>
              </a:lnSpc>
              <a:spcBef>
                <a:spcPts val="0"/>
              </a:spcBef>
              <a:spcAft>
                <a:spcPts val="0"/>
              </a:spcAft>
            </a:defPPr>
            <a:lvl1pPr>
              <a:defRPr sz="2400">
                <a:solidFill>
                  <a:schemeClr val="bg1"/>
                </a:solidFill>
                <a:latin typeface="Calibri" panose="020F0502020204030204" pitchFamily="34" charset="0"/>
                <a:cs typeface="Calibri" panose="020F0502020204030204" pitchFamily="34" charset="0"/>
              </a:defRPr>
            </a:lvl1pPr>
          </a:lstStyle>
          <a:p>
            <a:r>
              <a:rPr lang="en-US" b="1" i="1" dirty="0">
                <a:solidFill>
                  <a:schemeClr val="tx1"/>
                </a:solidFill>
              </a:rPr>
              <a:t>RESPONSIBILITY</a:t>
            </a:r>
            <a:r>
              <a:rPr lang="en-US" b="1" dirty="0">
                <a:solidFill>
                  <a:schemeClr val="tx1"/>
                </a:solidFill>
              </a:rPr>
              <a:t>.  </a:t>
            </a:r>
            <a:r>
              <a:rPr lang="en-US" sz="2200" dirty="0">
                <a:solidFill>
                  <a:schemeClr val="tx1"/>
                </a:solidFill>
              </a:rPr>
              <a:t>Medical providers and healthcare systems have the </a:t>
            </a:r>
            <a:r>
              <a:rPr lang="en-US" sz="2200" b="1" dirty="0">
                <a:solidFill>
                  <a:schemeClr val="tx1"/>
                </a:solidFill>
              </a:rPr>
              <a:t>responsibility</a:t>
            </a:r>
            <a:r>
              <a:rPr lang="en-US" sz="2200" dirty="0">
                <a:solidFill>
                  <a:schemeClr val="tx1"/>
                </a:solidFill>
              </a:rPr>
              <a:t> to provide confidential, accessible, respectful care to youth that is equitable and free from bias.</a:t>
            </a:r>
            <a:endParaRPr lang="en-US" sz="2200" b="1" dirty="0">
              <a:solidFill>
                <a:schemeClr val="tx1"/>
              </a:solidFill>
            </a:endParaRPr>
          </a:p>
        </p:txBody>
      </p:sp>
    </p:spTree>
    <p:extLst>
      <p:ext uri="{BB962C8B-B14F-4D97-AF65-F5344CB8AC3E}">
        <p14:creationId xmlns:p14="http://schemas.microsoft.com/office/powerpoint/2010/main" val="331283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469392" y="272732"/>
            <a:ext cx="3148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Adolescents</a:t>
            </a:r>
            <a:endParaRPr/>
          </a:p>
        </p:txBody>
      </p:sp>
      <p:sp>
        <p:nvSpPr>
          <p:cNvPr id="135" name="Google Shape;135;p4"/>
          <p:cNvSpPr txBox="1">
            <a:spLocks noGrp="1"/>
          </p:cNvSpPr>
          <p:nvPr>
            <p:ph type="body" idx="1"/>
          </p:nvPr>
        </p:nvSpPr>
        <p:spPr>
          <a:xfrm>
            <a:off x="2043684" y="1370013"/>
            <a:ext cx="795832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For the most part, adolescents are: </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Healthy</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Resilient</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Learning to be independent</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Adolescents are not:</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Big children</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Little adults</a:t>
            </a:r>
            <a:endParaRPr/>
          </a:p>
          <a:p>
            <a:pPr marL="685800" lvl="1" indent="-76200" algn="l" rtl="0">
              <a:lnSpc>
                <a:spcPct val="90000"/>
              </a:lnSpc>
              <a:spcBef>
                <a:spcPts val="500"/>
              </a:spcBef>
              <a:spcAft>
                <a:spcPts val="0"/>
              </a:spcAft>
              <a:buClr>
                <a:schemeClr val="dk1"/>
              </a:buClr>
              <a:buSzPts val="24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Each adolescent is an individual</a:t>
            </a:r>
            <a:endParaRPr/>
          </a:p>
          <a:p>
            <a:pPr marL="228600" lvl="0" indent="-50800" algn="l" rtl="0">
              <a:lnSpc>
                <a:spcPct val="90000"/>
              </a:lnSpc>
              <a:spcBef>
                <a:spcPts val="1000"/>
              </a:spcBef>
              <a:spcAft>
                <a:spcPts val="0"/>
              </a:spcAft>
              <a:buClr>
                <a:schemeClr val="dk1"/>
              </a:buClr>
              <a:buSzPts val="2800"/>
              <a:buNone/>
            </a:pPr>
            <a:endParaRPr/>
          </a:p>
        </p:txBody>
      </p:sp>
      <p:pic>
        <p:nvPicPr>
          <p:cNvPr id="136" name="Google Shape;136;p4" descr="A person posing for the camera&#10;&#10;Description automatically generated"/>
          <p:cNvPicPr preferRelativeResize="0"/>
          <p:nvPr/>
        </p:nvPicPr>
        <p:blipFill rotWithShape="1">
          <a:blip r:embed="rId3">
            <a:alphaModFix/>
          </a:blip>
          <a:srcRect l="23931" r="24668" b="12117"/>
          <a:stretch/>
        </p:blipFill>
        <p:spPr>
          <a:xfrm>
            <a:off x="7964024" y="722154"/>
            <a:ext cx="3412518" cy="38896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title"/>
          </p:nvPr>
        </p:nvSpPr>
        <p:spPr>
          <a:xfrm>
            <a:off x="469391" y="272732"/>
            <a:ext cx="487590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Why focus on adolescent health?</a:t>
            </a:r>
            <a:endParaRPr/>
          </a:p>
        </p:txBody>
      </p:sp>
      <p:sp>
        <p:nvSpPr>
          <p:cNvPr id="142" name="Google Shape;142;p5"/>
          <p:cNvSpPr txBox="1">
            <a:spLocks noGrp="1"/>
          </p:cNvSpPr>
          <p:nvPr>
            <p:ph type="body" idx="1"/>
          </p:nvPr>
        </p:nvSpPr>
        <p:spPr>
          <a:xfrm>
            <a:off x="5345295" y="935513"/>
            <a:ext cx="5448210"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Reduce death and disease, now and for the rest of their lives</a:t>
            </a:r>
            <a:endParaRPr/>
          </a:p>
          <a:p>
            <a:pPr marL="228600" lvl="0" indent="-152400" algn="l"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Fulfill the rights of adolescents to health care, especially reproductive health care</a:t>
            </a:r>
            <a:endParaRPr/>
          </a:p>
          <a:p>
            <a:pPr marL="228600" lvl="0" indent="-152400" algn="l"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Support in developing into healthy adults</a:t>
            </a:r>
            <a:endParaRPr/>
          </a:p>
          <a:p>
            <a:pPr marL="228600" lvl="0" indent="-50800" algn="l" rtl="0">
              <a:lnSpc>
                <a:spcPct val="90000"/>
              </a:lnSpc>
              <a:spcBef>
                <a:spcPts val="1000"/>
              </a:spcBef>
              <a:spcAft>
                <a:spcPts val="0"/>
              </a:spcAft>
              <a:buClr>
                <a:schemeClr val="dk1"/>
              </a:buClr>
              <a:buSzPts val="2800"/>
              <a:buNone/>
            </a:pPr>
            <a:endParaRPr/>
          </a:p>
        </p:txBody>
      </p:sp>
      <p:pic>
        <p:nvPicPr>
          <p:cNvPr id="143" name="Google Shape;143;p5" descr="A person posing for the camera&#10;&#10;Description automatically generated"/>
          <p:cNvPicPr preferRelativeResize="0"/>
          <p:nvPr/>
        </p:nvPicPr>
        <p:blipFill rotWithShape="1">
          <a:blip r:embed="rId3">
            <a:alphaModFix/>
          </a:blip>
          <a:srcRect l="23931" r="24668" b="12117"/>
          <a:stretch/>
        </p:blipFill>
        <p:spPr>
          <a:xfrm>
            <a:off x="1265259" y="1864498"/>
            <a:ext cx="2945423" cy="335728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RSHEP 2">
      <a:dk1>
        <a:srgbClr val="000000"/>
      </a:dk1>
      <a:lt1>
        <a:srgbClr val="FFFFFF"/>
      </a:lt1>
      <a:dk2>
        <a:srgbClr val="44546A"/>
      </a:dk2>
      <a:lt2>
        <a:srgbClr val="E7E6E6"/>
      </a:lt2>
      <a:accent1>
        <a:srgbClr val="6C3A99"/>
      </a:accent1>
      <a:accent2>
        <a:srgbClr val="F9CA35"/>
      </a:accent2>
      <a:accent3>
        <a:srgbClr val="3098F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10821</Words>
  <Application>Microsoft Macintosh PowerPoint</Application>
  <PresentationFormat>Widescreen</PresentationFormat>
  <Paragraphs>815</Paragraphs>
  <Slides>63</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EB Garamond</vt:lpstr>
      <vt:lpstr>Roboto</vt:lpstr>
      <vt:lpstr>Roboto Slab</vt:lpstr>
      <vt:lpstr>Office Theme</vt:lpstr>
      <vt:lpstr>Adolescent Reproductive and Sexual Health Education Project (ARSHEP)</vt:lpstr>
      <vt:lpstr>PowerPoint Presentation</vt:lpstr>
      <vt:lpstr>PowerPoint Presentation</vt:lpstr>
      <vt:lpstr>Adolescent Reproductive and Sexual Health Education Project (ARSHEP)</vt:lpstr>
      <vt:lpstr>Acknowledgment</vt:lpstr>
      <vt:lpstr>Objectives</vt:lpstr>
      <vt:lpstr>Rights. Respect. Responsibility.</vt:lpstr>
      <vt:lpstr>Adolescents</vt:lpstr>
      <vt:lpstr>Why focus on adolescent health?</vt:lpstr>
      <vt:lpstr>Why are adolescent-friendly services important?</vt:lpstr>
      <vt:lpstr>Adolescent-Friendly Health Services</vt:lpstr>
      <vt:lpstr>Case Discussion</vt:lpstr>
      <vt:lpstr>AMAZE:  Accessing Sexual Health Care</vt:lpstr>
      <vt:lpstr>Barriers to Care</vt:lpstr>
      <vt:lpstr>Adolescents in Context</vt:lpstr>
      <vt:lpstr>Adolescent Development</vt:lpstr>
      <vt:lpstr>Early Stages of Adolescence: 11-14</vt:lpstr>
      <vt:lpstr>Middle Stages of Adolescence: 15-17</vt:lpstr>
      <vt:lpstr>Late Stages of Adolescence: 18+</vt:lpstr>
      <vt:lpstr>Confidentiality and Consent</vt:lpstr>
      <vt:lpstr>Case Discussion</vt:lpstr>
      <vt:lpstr>Confidentiality</vt:lpstr>
      <vt:lpstr>Confidentiality: Sample Policy</vt:lpstr>
      <vt:lpstr>Discuss Confidentiality in Advance</vt:lpstr>
      <vt:lpstr>Minor Consent for Health Services</vt:lpstr>
      <vt:lpstr>The Clinical Interview</vt:lpstr>
      <vt:lpstr>Case Discussion</vt:lpstr>
      <vt:lpstr>Taking a History:  the HEEADSSS Model</vt:lpstr>
      <vt:lpstr>Strengths-Based Approach</vt:lpstr>
      <vt:lpstr>Home</vt:lpstr>
      <vt:lpstr>Education and Employment</vt:lpstr>
      <vt:lpstr>Education and Employment</vt:lpstr>
      <vt:lpstr>Eating</vt:lpstr>
      <vt:lpstr>A Note about Weight Stigma</vt:lpstr>
      <vt:lpstr>Case Discussion</vt:lpstr>
      <vt:lpstr>Activities</vt:lpstr>
      <vt:lpstr>Physical Activity and Screen Time</vt:lpstr>
      <vt:lpstr>Drugs and Alcohol</vt:lpstr>
      <vt:lpstr>CRAFFT Screening for Substance Use</vt:lpstr>
      <vt:lpstr>CRAFFT Screening for Substance Use</vt:lpstr>
      <vt:lpstr>Drug and Alcohol Use</vt:lpstr>
      <vt:lpstr>Sexuality and Gender Identity</vt:lpstr>
      <vt:lpstr>Sexuality and Gender Identity</vt:lpstr>
      <vt:lpstr>Sexual Behavior</vt:lpstr>
      <vt:lpstr>Gender Identity and Sexual Orientation</vt:lpstr>
      <vt:lpstr>Sexual Behavior and Contraceptive Use</vt:lpstr>
      <vt:lpstr>Case Discussion</vt:lpstr>
      <vt:lpstr>Suicide and Depression</vt:lpstr>
      <vt:lpstr>Depression and Suicide</vt:lpstr>
      <vt:lpstr>Mental Health and LGBTQ Youth</vt:lpstr>
      <vt:lpstr>AMAZE:  Puberty; Feeling Depressed, Happy and Other Emotions</vt:lpstr>
      <vt:lpstr>Safety</vt:lpstr>
      <vt:lpstr>Car Safety</vt:lpstr>
      <vt:lpstr>Car Safety</vt:lpstr>
      <vt:lpstr>Interpersonal Violence</vt:lpstr>
      <vt:lpstr>Sexual Violence</vt:lpstr>
      <vt:lpstr>Bullying and Physical and Sexual Violence</vt:lpstr>
      <vt:lpstr>Violence and Transgender Youth</vt:lpstr>
      <vt:lpstr>Case Discussion</vt:lpstr>
      <vt:lpstr>Case Discussion</vt:lpstr>
      <vt:lpstr>Questions?  Discussion?</vt:lpstr>
      <vt:lpstr>Please complete the evaluation survey!</vt:lpstr>
      <vt:lpstr>Adolescent Reproductive and Sexual Health Education Project (ARSHEP)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Reproductive and Sexual Health Education Project (ARSHEP)</dc:title>
  <dc:creator>Tonya Katcher</dc:creator>
  <cp:lastModifiedBy>Tonya Katcher</cp:lastModifiedBy>
  <cp:revision>58</cp:revision>
  <dcterms:created xsi:type="dcterms:W3CDTF">2020-12-07T19:01:19Z</dcterms:created>
  <dcterms:modified xsi:type="dcterms:W3CDTF">2022-03-17T21:13:45Z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2021-02-01T22:24:34Z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1e7e3309-624a-40aa-85df-c1683ab065f7</vt:lpwstr>
  </property>
  <property fmtid="{D5CDD505-2E9C-101B-9397-08002B2CF9AE}" pid="8" name="MSIP_Label_7b94a7b8-f06c-4dfe-bdcc-9b548fd58c31_ContentBits">
    <vt:lpwstr>0</vt:lpwstr>
  </property>
</Properties>
</file>