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68"/>
  </p:notesMasterIdLst>
  <p:sldIdLst>
    <p:sldId id="256" r:id="rId3"/>
    <p:sldId id="257" r:id="rId4"/>
    <p:sldId id="258" r:id="rId5"/>
    <p:sldId id="259" r:id="rId6"/>
    <p:sldId id="260" r:id="rId7"/>
    <p:sldId id="261" r:id="rId8"/>
    <p:sldId id="262" r:id="rId9"/>
    <p:sldId id="263" r:id="rId10"/>
    <p:sldId id="32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442" r:id="rId56"/>
    <p:sldId id="444" r:id="rId57"/>
    <p:sldId id="443" r:id="rId58"/>
    <p:sldId id="308" r:id="rId59"/>
    <p:sldId id="310" r:id="rId60"/>
    <p:sldId id="312" r:id="rId61"/>
    <p:sldId id="313" r:id="rId62"/>
    <p:sldId id="314" r:id="rId63"/>
    <p:sldId id="315" r:id="rId64"/>
    <p:sldId id="318" r:id="rId65"/>
    <p:sldId id="319" r:id="rId66"/>
    <p:sldId id="320" r:id="rId67"/>
  </p:sldIdLst>
  <p:sldSz cx="12192000" cy="6858000"/>
  <p:notesSz cx="6858000" cy="9144000"/>
  <p:embeddedFontLst>
    <p:embeddedFont>
      <p:font typeface="Calibri" panose="020F0502020204030204" pitchFamily="34" charset="0"/>
      <p:regular r:id="rId69"/>
      <p:bold r:id="rId70"/>
      <p:italic r:id="rId71"/>
      <p:boldItalic r:id="rId72"/>
    </p:embeddedFont>
    <p:embeddedFont>
      <p:font typeface="EB Garamond" pitchFamily="2" charset="0"/>
      <p:regular r:id="rId73"/>
      <p:bold r:id="rId74"/>
      <p:italic r:id="rId75"/>
      <p:boldItalic r:id="rId76"/>
    </p:embeddedFont>
    <p:embeddedFont>
      <p:font typeface="Garamond" panose="02020404030301010803" pitchFamily="18" charset="0"/>
      <p:regular r:id="rId77"/>
      <p:bold r:id="rId78"/>
      <p:italic r:id="rId79"/>
      <p:boldItalic r:id="rId80"/>
    </p:embeddedFont>
    <p:embeddedFont>
      <p:font typeface="Roboto" panose="02000000000000000000" pitchFamily="2" charset="0"/>
      <p:regular r:id="rId81"/>
      <p:bold r:id="rId82"/>
      <p:italic r:id="rId83"/>
      <p:boldItalic r:id="rId84"/>
    </p:embeddedFont>
    <p:embeddedFont>
      <p:font typeface="Roboto Slab" pitchFamily="2" charset="0"/>
      <p:regular r:id="rId85"/>
      <p:bold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iOk31VRAfMg2lR0QPCLCqN+kuh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Sandra (CDC/DDID/NCHHSTP/DASH)" initials="L(" lastIdx="3" clrIdx="0">
    <p:extLst>
      <p:ext uri="{19B8F6BF-5375-455C-9EA6-DF929625EA0E}">
        <p15:presenceInfo xmlns:p15="http://schemas.microsoft.com/office/powerpoint/2012/main" userId="S::kbq7@cdc.gov::c8d5bb26-29eb-453c-9c37-4d4600be1f56" providerId="AD"/>
      </p:ext>
    </p:extLst>
  </p:cmAuthor>
  <p:cmAuthor id="2" name="Carman-McClanahan, Michelle (CDC/DDID/NCHHSTP/DASH)" initials="C(" lastIdx="1" clrIdx="1">
    <p:extLst>
      <p:ext uri="{19B8F6BF-5375-455C-9EA6-DF929625EA0E}">
        <p15:presenceInfo xmlns:p15="http://schemas.microsoft.com/office/powerpoint/2012/main" userId="S::psi8@cdc.gov::d1cabb37-2ac1-4de4-b8d9-51a88889ae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FFDD3-2ED1-6CA2-DA73-3DED43DDCBAA}" v="3" dt="2021-02-03T18:05:02.878"/>
    <p1510:client id="{78E1AC9F-0039-0000-A951-348FC80AEF66}" v="1" dt="2021-02-19T20:24:09.699"/>
    <p1510:client id="{DDD6AC9F-30BF-0000-8FDD-6E5962A43838}" v="1" dt="2021-02-19T17:06:33.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1"/>
    <p:restoredTop sz="68991"/>
  </p:normalViewPr>
  <p:slideViewPr>
    <p:cSldViewPr snapToGrid="0">
      <p:cViewPr varScale="1">
        <p:scale>
          <a:sx n="78" d="100"/>
          <a:sy n="78" d="100"/>
        </p:scale>
        <p:origin x="1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90"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93"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customschemas.google.com/relationships/presentationmetadata" Target="metadata"/><Relationship Id="rId61" Type="http://schemas.openxmlformats.org/officeDocument/2006/relationships/slide" Target="slides/slide59.xml"/><Relationship Id="rId82"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9.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Users\morgan\Documents\Advocacy\Advocates%20For%20Youth\ARSHEP%20project%202020\Updated%20Modules\Cultural%20competence%20LGBTQ%20graph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sers\morgan\Documents\Advocacy\Advocates%20For%20Youth\ARSHEP%20project%202020\Updated%20Modules\Cultural%20competence%20LGBTQ%20graph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morgan\Documents\Advocacy\Advocates%20For%20Youth\ARSHEP%20project%202020\Updated%20Modules\Cultural%20competence%20LGBTQ%20graph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morgan\Documents\Advocacy\Advocates%20For%20Youth\ARSHEP%20project%202020\Updated%20Modules\Cultural%20competence%20LGBTQ%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a:t>Unintended pregnancy rate (per 1,000 women 15–44)</a:t>
            </a:r>
          </a:p>
        </c:rich>
      </c:tx>
      <c:layout>
        <c:manualLayout>
          <c:xMode val="edge"/>
          <c:yMode val="edge"/>
          <c:x val="2.8587954161568261E-2"/>
          <c:y val="1.5878298717814911E-2"/>
        </c:manualLayout>
      </c:layout>
      <c:overlay val="0"/>
    </c:title>
    <c:autoTitleDeleted val="0"/>
    <c:plotArea>
      <c:layout>
        <c:manualLayout>
          <c:layoutTarget val="inner"/>
          <c:xMode val="edge"/>
          <c:yMode val="edge"/>
          <c:x val="8.2626744025418045E-2"/>
          <c:y val="0.13662510936132991"/>
          <c:w val="0.79456623843072249"/>
          <c:h val="0.69808464566929418"/>
        </c:manualLayout>
      </c:layout>
      <c:lineChart>
        <c:grouping val="standard"/>
        <c:varyColors val="0"/>
        <c:ser>
          <c:idx val="0"/>
          <c:order val="0"/>
          <c:tx>
            <c:strRef>
              <c:f>Sheet1!$A$2</c:f>
              <c:strCache>
                <c:ptCount val="1"/>
                <c:pt idx="0">
                  <c:v>All women</c:v>
                </c:pt>
              </c:strCache>
            </c:strRef>
          </c:tx>
          <c:spPr>
            <a:ln w="57150"/>
          </c:spPr>
          <c:marker>
            <c:symbol val="none"/>
          </c:marker>
          <c:cat>
            <c:strRef>
              <c:f>Sheet1!$B$1:$G$1</c:f>
              <c:strCache>
                <c:ptCount val="6"/>
                <c:pt idx="0">
                  <c:v>1981</c:v>
                </c:pt>
                <c:pt idx="1">
                  <c:v>1987</c:v>
                </c:pt>
                <c:pt idx="2">
                  <c:v>1994</c:v>
                </c:pt>
                <c:pt idx="3">
                  <c:v>2001</c:v>
                </c:pt>
                <c:pt idx="4">
                  <c:v>2008</c:v>
                </c:pt>
                <c:pt idx="5">
                  <c:v>2011</c:v>
                </c:pt>
              </c:strCache>
            </c:strRef>
          </c:cat>
          <c:val>
            <c:numRef>
              <c:f>Sheet1!$B$2:$G$2</c:f>
              <c:numCache>
                <c:formatCode>General</c:formatCode>
                <c:ptCount val="6"/>
                <c:pt idx="0">
                  <c:v>59</c:v>
                </c:pt>
                <c:pt idx="1">
                  <c:v>59</c:v>
                </c:pt>
                <c:pt idx="2">
                  <c:v>49</c:v>
                </c:pt>
                <c:pt idx="3">
                  <c:v>50</c:v>
                </c:pt>
                <c:pt idx="4">
                  <c:v>54</c:v>
                </c:pt>
                <c:pt idx="5">
                  <c:v>45</c:v>
                </c:pt>
              </c:numCache>
            </c:numRef>
          </c:val>
          <c:smooth val="0"/>
          <c:extLst>
            <c:ext xmlns:c16="http://schemas.microsoft.com/office/drawing/2014/chart" uri="{C3380CC4-5D6E-409C-BE32-E72D297353CC}">
              <c16:uniqueId val="{00000000-B51E-D64C-BA4E-B930F9BEC821}"/>
            </c:ext>
          </c:extLst>
        </c:ser>
        <c:ser>
          <c:idx val="1"/>
          <c:order val="1"/>
          <c:tx>
            <c:strRef>
              <c:f>Sheet1!$A$3</c:f>
              <c:strCache>
                <c:ptCount val="1"/>
                <c:pt idx="0">
                  <c:v>&lt;100% of poverty</c:v>
                </c:pt>
              </c:strCache>
            </c:strRef>
          </c:tx>
          <c:spPr>
            <a:ln w="57150"/>
          </c:spPr>
          <c:cat>
            <c:strRef>
              <c:f>Sheet1!$B$1:$G$1</c:f>
              <c:strCache>
                <c:ptCount val="6"/>
                <c:pt idx="0">
                  <c:v>1981</c:v>
                </c:pt>
                <c:pt idx="1">
                  <c:v>1987</c:v>
                </c:pt>
                <c:pt idx="2">
                  <c:v>1994</c:v>
                </c:pt>
                <c:pt idx="3">
                  <c:v>2001</c:v>
                </c:pt>
                <c:pt idx="4">
                  <c:v>2008</c:v>
                </c:pt>
                <c:pt idx="5">
                  <c:v>2011</c:v>
                </c:pt>
              </c:strCache>
            </c:strRef>
          </c:cat>
          <c:val>
            <c:numRef>
              <c:f>Sheet1!$B$3:$G$3</c:f>
              <c:numCache>
                <c:formatCode>General</c:formatCode>
                <c:ptCount val="6"/>
                <c:pt idx="0">
                  <c:v>100</c:v>
                </c:pt>
                <c:pt idx="1">
                  <c:v>104</c:v>
                </c:pt>
                <c:pt idx="2">
                  <c:v>88</c:v>
                </c:pt>
                <c:pt idx="3">
                  <c:v>120</c:v>
                </c:pt>
                <c:pt idx="4">
                  <c:v>137</c:v>
                </c:pt>
                <c:pt idx="5">
                  <c:v>112</c:v>
                </c:pt>
              </c:numCache>
            </c:numRef>
          </c:val>
          <c:smooth val="0"/>
          <c:extLst>
            <c:ext xmlns:c16="http://schemas.microsoft.com/office/drawing/2014/chart" uri="{C3380CC4-5D6E-409C-BE32-E72D297353CC}">
              <c16:uniqueId val="{00000001-B51E-D64C-BA4E-B930F9BEC821}"/>
            </c:ext>
          </c:extLst>
        </c:ser>
        <c:ser>
          <c:idx val="2"/>
          <c:order val="2"/>
          <c:tx>
            <c:strRef>
              <c:f>Sheet1!$A$4</c:f>
              <c:strCache>
                <c:ptCount val="1"/>
                <c:pt idx="0">
                  <c:v>100-199% of poverty</c:v>
                </c:pt>
              </c:strCache>
            </c:strRef>
          </c:tx>
          <c:spPr>
            <a:ln w="57150"/>
          </c:spPr>
          <c:marker>
            <c:spPr>
              <a:ln w="9525"/>
            </c:spPr>
          </c:marker>
          <c:cat>
            <c:strRef>
              <c:f>Sheet1!$B$1:$G$1</c:f>
              <c:strCache>
                <c:ptCount val="6"/>
                <c:pt idx="0">
                  <c:v>1981</c:v>
                </c:pt>
                <c:pt idx="1">
                  <c:v>1987</c:v>
                </c:pt>
                <c:pt idx="2">
                  <c:v>1994</c:v>
                </c:pt>
                <c:pt idx="3">
                  <c:v>2001</c:v>
                </c:pt>
                <c:pt idx="4">
                  <c:v>2008</c:v>
                </c:pt>
                <c:pt idx="5">
                  <c:v>2011</c:v>
                </c:pt>
              </c:strCache>
            </c:strRef>
          </c:cat>
          <c:val>
            <c:numRef>
              <c:f>Sheet1!$B$4:$G$4</c:f>
              <c:numCache>
                <c:formatCode>General</c:formatCode>
                <c:ptCount val="6"/>
                <c:pt idx="0">
                  <c:v>68</c:v>
                </c:pt>
                <c:pt idx="1">
                  <c:v>79</c:v>
                </c:pt>
                <c:pt idx="2">
                  <c:v>68</c:v>
                </c:pt>
                <c:pt idx="3">
                  <c:v>79</c:v>
                </c:pt>
                <c:pt idx="4">
                  <c:v>85</c:v>
                </c:pt>
                <c:pt idx="5">
                  <c:v>58</c:v>
                </c:pt>
              </c:numCache>
            </c:numRef>
          </c:val>
          <c:smooth val="0"/>
          <c:extLst>
            <c:ext xmlns:c16="http://schemas.microsoft.com/office/drawing/2014/chart" uri="{C3380CC4-5D6E-409C-BE32-E72D297353CC}">
              <c16:uniqueId val="{00000002-B51E-D64C-BA4E-B930F9BEC821}"/>
            </c:ext>
          </c:extLst>
        </c:ser>
        <c:ser>
          <c:idx val="3"/>
          <c:order val="3"/>
          <c:tx>
            <c:strRef>
              <c:f>Sheet1!$A$5</c:f>
              <c:strCache>
                <c:ptCount val="1"/>
                <c:pt idx="0">
                  <c:v>≥200% of poverty</c:v>
                </c:pt>
              </c:strCache>
            </c:strRef>
          </c:tx>
          <c:spPr>
            <a:ln w="57150"/>
          </c:spPr>
          <c:marker>
            <c:spPr>
              <a:ln w="25400"/>
            </c:spPr>
          </c:marker>
          <c:cat>
            <c:strRef>
              <c:f>Sheet1!$B$1:$G$1</c:f>
              <c:strCache>
                <c:ptCount val="6"/>
                <c:pt idx="0">
                  <c:v>1981</c:v>
                </c:pt>
                <c:pt idx="1">
                  <c:v>1987</c:v>
                </c:pt>
                <c:pt idx="2">
                  <c:v>1994</c:v>
                </c:pt>
                <c:pt idx="3">
                  <c:v>2001</c:v>
                </c:pt>
                <c:pt idx="4">
                  <c:v>2008</c:v>
                </c:pt>
                <c:pt idx="5">
                  <c:v>2011</c:v>
                </c:pt>
              </c:strCache>
            </c:strRef>
          </c:cat>
          <c:val>
            <c:numRef>
              <c:f>Sheet1!$B$5:$G$5</c:f>
              <c:numCache>
                <c:formatCode>General</c:formatCode>
                <c:ptCount val="6"/>
                <c:pt idx="0">
                  <c:v>47</c:v>
                </c:pt>
                <c:pt idx="1">
                  <c:v>44</c:v>
                </c:pt>
                <c:pt idx="2">
                  <c:v>34</c:v>
                </c:pt>
                <c:pt idx="3">
                  <c:v>28</c:v>
                </c:pt>
                <c:pt idx="4">
                  <c:v>26</c:v>
                </c:pt>
                <c:pt idx="5">
                  <c:v>20</c:v>
                </c:pt>
              </c:numCache>
            </c:numRef>
          </c:val>
          <c:smooth val="0"/>
          <c:extLst>
            <c:ext xmlns:c16="http://schemas.microsoft.com/office/drawing/2014/chart" uri="{C3380CC4-5D6E-409C-BE32-E72D297353CC}">
              <c16:uniqueId val="{00000003-B51E-D64C-BA4E-B930F9BEC821}"/>
            </c:ext>
          </c:extLst>
        </c:ser>
        <c:dLbls>
          <c:showLegendKey val="0"/>
          <c:showVal val="0"/>
          <c:showCatName val="0"/>
          <c:showSerName val="0"/>
          <c:showPercent val="0"/>
          <c:showBubbleSize val="0"/>
        </c:dLbls>
        <c:smooth val="0"/>
        <c:axId val="440222712"/>
        <c:axId val="411257480"/>
      </c:lineChart>
      <c:catAx>
        <c:axId val="440222712"/>
        <c:scaling>
          <c:orientation val="minMax"/>
        </c:scaling>
        <c:delete val="0"/>
        <c:axPos val="b"/>
        <c:numFmt formatCode="General" sourceLinked="1"/>
        <c:majorTickMark val="none"/>
        <c:minorTickMark val="none"/>
        <c:tickLblPos val="nextTo"/>
        <c:crossAx val="411257480"/>
        <c:crosses val="autoZero"/>
        <c:auto val="1"/>
        <c:lblAlgn val="ctr"/>
        <c:lblOffset val="100"/>
        <c:noMultiLvlLbl val="0"/>
      </c:catAx>
      <c:valAx>
        <c:axId val="411257480"/>
        <c:scaling>
          <c:orientation val="minMax"/>
        </c:scaling>
        <c:delete val="0"/>
        <c:axPos val="l"/>
        <c:majorGridlines/>
        <c:numFmt formatCode="General" sourceLinked="1"/>
        <c:majorTickMark val="none"/>
        <c:minorTickMark val="none"/>
        <c:tickLblPos val="nextTo"/>
        <c:crossAx val="440222712"/>
        <c:crosses val="autoZero"/>
        <c:crossBetween val="between"/>
        <c:majorUnit val="4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Females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'Substance use behavior'!$S$5</c:f>
              <c:strCache>
                <c:ptCount val="1"/>
                <c:pt idx="0">
                  <c:v>Heterosexual</c:v>
                </c:pt>
              </c:strCache>
            </c:strRef>
          </c:tx>
          <c:spPr>
            <a:solidFill>
              <a:schemeClr val="bg1">
                <a:lumMod val="75000"/>
              </a:schemeClr>
            </a:solidFill>
            <a:ln>
              <a:noFill/>
            </a:ln>
            <a:effectLst/>
          </c:spPr>
          <c:invertIfNegative val="0"/>
          <c:cat>
            <c:strRef>
              <c:f>'Substance use behavior'!$R$6:$R$13</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behavior'!$S$6:$S$13</c:f>
              <c:numCache>
                <c:formatCode>0.0%</c:formatCode>
                <c:ptCount val="8"/>
                <c:pt idx="0">
                  <c:v>0.26400000000000001</c:v>
                </c:pt>
                <c:pt idx="1">
                  <c:v>0.63800000000000001</c:v>
                </c:pt>
                <c:pt idx="2">
                  <c:v>0.34499999999999997</c:v>
                </c:pt>
                <c:pt idx="3">
                  <c:v>0.03</c:v>
                </c:pt>
                <c:pt idx="4">
                  <c:v>6.9999999999999993E-3</c:v>
                </c:pt>
                <c:pt idx="5">
                  <c:v>1.2E-2</c:v>
                </c:pt>
                <c:pt idx="6">
                  <c:v>2.7000000000000003E-2</c:v>
                </c:pt>
                <c:pt idx="7">
                  <c:v>5.2000000000000005E-2</c:v>
                </c:pt>
              </c:numCache>
            </c:numRef>
          </c:val>
          <c:extLst>
            <c:ext xmlns:c16="http://schemas.microsoft.com/office/drawing/2014/chart" uri="{C3380CC4-5D6E-409C-BE32-E72D297353CC}">
              <c16:uniqueId val="{00000000-1258-1544-9765-D0CD126777E8}"/>
            </c:ext>
          </c:extLst>
        </c:ser>
        <c:ser>
          <c:idx val="1"/>
          <c:order val="1"/>
          <c:tx>
            <c:strRef>
              <c:f>'Substance use behavior'!$T$5</c:f>
              <c:strCache>
                <c:ptCount val="1"/>
                <c:pt idx="0">
                  <c:v>Lesbian/Gay</c:v>
                </c:pt>
              </c:strCache>
            </c:strRef>
          </c:tx>
          <c:spPr>
            <a:solidFill>
              <a:srgbClr val="7030A0"/>
            </a:solidFill>
            <a:ln>
              <a:noFill/>
            </a:ln>
            <a:effectLst/>
          </c:spPr>
          <c:invertIfNegative val="0"/>
          <c:cat>
            <c:strRef>
              <c:f>'Substance use behavior'!$R$6:$R$13</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behavior'!$T$6:$T$13</c:f>
              <c:numCache>
                <c:formatCode>0.0%</c:formatCode>
                <c:ptCount val="8"/>
                <c:pt idx="0">
                  <c:v>0.46799999999999997</c:v>
                </c:pt>
                <c:pt idx="1">
                  <c:v>0.68099999999999994</c:v>
                </c:pt>
                <c:pt idx="2">
                  <c:v>0.55100000000000005</c:v>
                </c:pt>
                <c:pt idx="3">
                  <c:v>6.4000000000000001E-2</c:v>
                </c:pt>
                <c:pt idx="4">
                  <c:v>4.2999999999999997E-2</c:v>
                </c:pt>
                <c:pt idx="5">
                  <c:v>6.4000000000000001E-2</c:v>
                </c:pt>
                <c:pt idx="6">
                  <c:v>4.8000000000000001E-2</c:v>
                </c:pt>
                <c:pt idx="7">
                  <c:v>0.113</c:v>
                </c:pt>
              </c:numCache>
            </c:numRef>
          </c:val>
          <c:extLst>
            <c:ext xmlns:c16="http://schemas.microsoft.com/office/drawing/2014/chart" uri="{C3380CC4-5D6E-409C-BE32-E72D297353CC}">
              <c16:uniqueId val="{00000001-1258-1544-9765-D0CD126777E8}"/>
            </c:ext>
          </c:extLst>
        </c:ser>
        <c:ser>
          <c:idx val="2"/>
          <c:order val="2"/>
          <c:tx>
            <c:strRef>
              <c:f>'Substance use behavior'!$U$5</c:f>
              <c:strCache>
                <c:ptCount val="1"/>
                <c:pt idx="0">
                  <c:v>Bisexual</c:v>
                </c:pt>
              </c:strCache>
            </c:strRef>
          </c:tx>
          <c:spPr>
            <a:solidFill>
              <a:schemeClr val="accent4"/>
            </a:solidFill>
            <a:ln>
              <a:noFill/>
            </a:ln>
            <a:effectLst/>
          </c:spPr>
          <c:invertIfNegative val="0"/>
          <c:cat>
            <c:strRef>
              <c:f>'Substance use behavior'!$R$6:$R$13</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behavior'!$U$6:$U$13</c:f>
              <c:numCache>
                <c:formatCode>0.0%</c:formatCode>
                <c:ptCount val="8"/>
                <c:pt idx="0">
                  <c:v>0.47100000000000003</c:v>
                </c:pt>
                <c:pt idx="1">
                  <c:v>0.78099999999999992</c:v>
                </c:pt>
                <c:pt idx="2">
                  <c:v>0.55600000000000005</c:v>
                </c:pt>
                <c:pt idx="3">
                  <c:v>6.3E-2</c:v>
                </c:pt>
                <c:pt idx="4">
                  <c:v>2.2000000000000002E-2</c:v>
                </c:pt>
                <c:pt idx="5">
                  <c:v>4.4000000000000004E-2</c:v>
                </c:pt>
                <c:pt idx="6">
                  <c:v>7.2999999999999995E-2</c:v>
                </c:pt>
                <c:pt idx="7">
                  <c:v>0.125</c:v>
                </c:pt>
              </c:numCache>
            </c:numRef>
          </c:val>
          <c:extLst>
            <c:ext xmlns:c16="http://schemas.microsoft.com/office/drawing/2014/chart" uri="{C3380CC4-5D6E-409C-BE32-E72D297353CC}">
              <c16:uniqueId val="{00000002-1258-1544-9765-D0CD126777E8}"/>
            </c:ext>
          </c:extLst>
        </c:ser>
        <c:ser>
          <c:idx val="3"/>
          <c:order val="3"/>
          <c:tx>
            <c:strRef>
              <c:f>'Substance use behavior'!$V$5</c:f>
              <c:strCache>
                <c:ptCount val="1"/>
                <c:pt idx="0">
                  <c:v>Not sure</c:v>
                </c:pt>
              </c:strCache>
            </c:strRef>
          </c:tx>
          <c:spPr>
            <a:solidFill>
              <a:srgbClr val="00B0F0"/>
            </a:solidFill>
            <a:ln>
              <a:noFill/>
            </a:ln>
            <a:effectLst/>
          </c:spPr>
          <c:invertIfNegative val="0"/>
          <c:cat>
            <c:strRef>
              <c:f>'Substance use behavior'!$R$6:$R$13</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behavior'!$V$6:$V$13</c:f>
              <c:numCache>
                <c:formatCode>0.0%</c:formatCode>
                <c:ptCount val="8"/>
                <c:pt idx="0">
                  <c:v>0.32100000000000001</c:v>
                </c:pt>
                <c:pt idx="1">
                  <c:v>0.54899999999999993</c:v>
                </c:pt>
                <c:pt idx="2">
                  <c:v>0.36</c:v>
                </c:pt>
                <c:pt idx="3">
                  <c:v>6.5000000000000002E-2</c:v>
                </c:pt>
                <c:pt idx="4">
                  <c:v>2.7999999999999997E-2</c:v>
                </c:pt>
                <c:pt idx="5">
                  <c:v>3.7999999999999999E-2</c:v>
                </c:pt>
                <c:pt idx="6">
                  <c:v>5.4000000000000006E-2</c:v>
                </c:pt>
                <c:pt idx="7">
                  <c:v>0.13800000000000001</c:v>
                </c:pt>
              </c:numCache>
            </c:numRef>
          </c:val>
          <c:extLst>
            <c:ext xmlns:c16="http://schemas.microsoft.com/office/drawing/2014/chart" uri="{C3380CC4-5D6E-409C-BE32-E72D297353CC}">
              <c16:uniqueId val="{00000003-1258-1544-9765-D0CD126777E8}"/>
            </c:ext>
          </c:extLst>
        </c:ser>
        <c:dLbls>
          <c:showLegendKey val="0"/>
          <c:showVal val="0"/>
          <c:showCatName val="0"/>
          <c:showSerName val="0"/>
          <c:showPercent val="0"/>
          <c:showBubbleSize val="0"/>
        </c:dLbls>
        <c:gapWidth val="150"/>
        <c:axId val="192978032"/>
        <c:axId val="192979680"/>
      </c:barChart>
      <c:catAx>
        <c:axId val="1929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979680"/>
        <c:crosses val="autoZero"/>
        <c:auto val="1"/>
        <c:lblAlgn val="ctr"/>
        <c:lblOffset val="100"/>
        <c:noMultiLvlLbl val="0"/>
      </c:catAx>
      <c:valAx>
        <c:axId val="192979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978032"/>
        <c:crosses val="autoZero"/>
        <c:crossBetween val="between"/>
      </c:valAx>
      <c:spPr>
        <a:noFill/>
        <a:ln>
          <a:noFill/>
        </a:ln>
        <a:effectLst/>
      </c:spPr>
    </c:plotArea>
    <c:legend>
      <c:legendPos val="r"/>
      <c:layout>
        <c:manualLayout>
          <c:xMode val="edge"/>
          <c:yMode val="edge"/>
          <c:x val="0.77043358096139036"/>
          <c:y val="0.37208661417322836"/>
          <c:w val="0.22249928122942231"/>
          <c:h val="0.25607794835701403"/>
        </c:manualLayout>
      </c:layout>
      <c:overlay val="0"/>
      <c:spPr>
        <a:noFill/>
        <a:ln>
          <a:noFill/>
        </a:ln>
        <a:effectLst/>
      </c:spPr>
      <c:txPr>
        <a:bodyPr rot="0" spcFirstLastPara="1" vertOverflow="ellipsis" vert="horz" wrap="square" anchor="ctr" anchorCtr="1"/>
        <a:lstStyle/>
        <a:p>
          <a:pPr>
            <a:defRPr sz="1400" b="0" i="0" u="none" strike="noStrike" kern="1200" cap="small"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Males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'Substance use behavior'!$S$19</c:f>
              <c:strCache>
                <c:ptCount val="1"/>
                <c:pt idx="0">
                  <c:v>Heterosexual</c:v>
                </c:pt>
              </c:strCache>
            </c:strRef>
          </c:tx>
          <c:spPr>
            <a:solidFill>
              <a:schemeClr val="bg1">
                <a:lumMod val="75000"/>
              </a:schemeClr>
            </a:solidFill>
            <a:ln>
              <a:noFill/>
            </a:ln>
            <a:effectLst/>
          </c:spPr>
          <c:invertIfNegative val="0"/>
          <c:cat>
            <c:strRef>
              <c:f>'Substance use behavior'!$R$20:$R$27</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behavior'!$S$20:$S$27</c:f>
              <c:numCache>
                <c:formatCode>0.0%</c:formatCode>
                <c:ptCount val="8"/>
                <c:pt idx="0">
                  <c:v>0.32100000000000001</c:v>
                </c:pt>
                <c:pt idx="1">
                  <c:v>0.60199999999999998</c:v>
                </c:pt>
                <c:pt idx="2">
                  <c:v>0.38100000000000001</c:v>
                </c:pt>
                <c:pt idx="3">
                  <c:v>5.2000000000000005E-2</c:v>
                </c:pt>
                <c:pt idx="4">
                  <c:v>1.7000000000000001E-2</c:v>
                </c:pt>
                <c:pt idx="5">
                  <c:v>2.5000000000000001E-2</c:v>
                </c:pt>
                <c:pt idx="6">
                  <c:v>4.5999999999999999E-2</c:v>
                </c:pt>
                <c:pt idx="7">
                  <c:v>5.5E-2</c:v>
                </c:pt>
              </c:numCache>
            </c:numRef>
          </c:val>
          <c:extLst>
            <c:ext xmlns:c16="http://schemas.microsoft.com/office/drawing/2014/chart" uri="{C3380CC4-5D6E-409C-BE32-E72D297353CC}">
              <c16:uniqueId val="{00000000-77B3-7E41-B2A1-08F44FE8DAF1}"/>
            </c:ext>
          </c:extLst>
        </c:ser>
        <c:ser>
          <c:idx val="1"/>
          <c:order val="1"/>
          <c:tx>
            <c:strRef>
              <c:f>'Substance use behavior'!$T$19</c:f>
              <c:strCache>
                <c:ptCount val="1"/>
                <c:pt idx="0">
                  <c:v>Gay</c:v>
                </c:pt>
              </c:strCache>
            </c:strRef>
          </c:tx>
          <c:spPr>
            <a:solidFill>
              <a:srgbClr val="7030A0"/>
            </a:solidFill>
            <a:ln>
              <a:noFill/>
            </a:ln>
            <a:effectLst/>
          </c:spPr>
          <c:invertIfNegative val="0"/>
          <c:cat>
            <c:strRef>
              <c:f>'Substance use behavior'!$R$20:$R$27</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behavior'!$T$20:$T$27</c:f>
              <c:numCache>
                <c:formatCode>0.0%</c:formatCode>
                <c:ptCount val="8"/>
                <c:pt idx="0">
                  <c:v>0.38400000000000001</c:v>
                </c:pt>
                <c:pt idx="1">
                  <c:v>0.64200000000000002</c:v>
                </c:pt>
                <c:pt idx="2">
                  <c:v>0.435</c:v>
                </c:pt>
                <c:pt idx="3">
                  <c:v>0.214</c:v>
                </c:pt>
                <c:pt idx="4">
                  <c:v>0.13400000000000001</c:v>
                </c:pt>
                <c:pt idx="5">
                  <c:v>0.187</c:v>
                </c:pt>
                <c:pt idx="6">
                  <c:v>0.159</c:v>
                </c:pt>
                <c:pt idx="7">
                  <c:v>0.2</c:v>
                </c:pt>
              </c:numCache>
            </c:numRef>
          </c:val>
          <c:extLst>
            <c:ext xmlns:c16="http://schemas.microsoft.com/office/drawing/2014/chart" uri="{C3380CC4-5D6E-409C-BE32-E72D297353CC}">
              <c16:uniqueId val="{00000001-77B3-7E41-B2A1-08F44FE8DAF1}"/>
            </c:ext>
          </c:extLst>
        </c:ser>
        <c:ser>
          <c:idx val="2"/>
          <c:order val="2"/>
          <c:tx>
            <c:strRef>
              <c:f>'Substance use behavior'!$U$19</c:f>
              <c:strCache>
                <c:ptCount val="1"/>
                <c:pt idx="0">
                  <c:v>Bisexual</c:v>
                </c:pt>
              </c:strCache>
            </c:strRef>
          </c:tx>
          <c:spPr>
            <a:solidFill>
              <a:schemeClr val="accent4"/>
            </a:solidFill>
            <a:ln>
              <a:noFill/>
            </a:ln>
            <a:effectLst/>
          </c:spPr>
          <c:invertIfNegative val="0"/>
          <c:cat>
            <c:strRef>
              <c:f>'Substance use behavior'!$R$20:$R$27</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behavior'!$U$20:$U$27</c:f>
              <c:numCache>
                <c:formatCode>0.0%</c:formatCode>
                <c:ptCount val="8"/>
                <c:pt idx="0">
                  <c:v>0.43799999999999994</c:v>
                </c:pt>
                <c:pt idx="1">
                  <c:v>0.66500000000000004</c:v>
                </c:pt>
                <c:pt idx="2">
                  <c:v>0.374</c:v>
                </c:pt>
                <c:pt idx="3">
                  <c:v>0.121</c:v>
                </c:pt>
                <c:pt idx="4">
                  <c:v>8.1000000000000003E-2</c:v>
                </c:pt>
                <c:pt idx="5">
                  <c:v>9.4E-2</c:v>
                </c:pt>
                <c:pt idx="6">
                  <c:v>0.154</c:v>
                </c:pt>
                <c:pt idx="7">
                  <c:v>0.14899999999999999</c:v>
                </c:pt>
              </c:numCache>
            </c:numRef>
          </c:val>
          <c:extLst>
            <c:ext xmlns:c16="http://schemas.microsoft.com/office/drawing/2014/chart" uri="{C3380CC4-5D6E-409C-BE32-E72D297353CC}">
              <c16:uniqueId val="{00000002-77B3-7E41-B2A1-08F44FE8DAF1}"/>
            </c:ext>
          </c:extLst>
        </c:ser>
        <c:ser>
          <c:idx val="3"/>
          <c:order val="3"/>
          <c:tx>
            <c:strRef>
              <c:f>'Substance use behavior'!$V$19</c:f>
              <c:strCache>
                <c:ptCount val="1"/>
                <c:pt idx="0">
                  <c:v>Not sure</c:v>
                </c:pt>
              </c:strCache>
            </c:strRef>
          </c:tx>
          <c:spPr>
            <a:solidFill>
              <a:srgbClr val="00B0F0"/>
            </a:solidFill>
            <a:ln>
              <a:noFill/>
            </a:ln>
            <a:effectLst/>
          </c:spPr>
          <c:invertIfNegative val="0"/>
          <c:cat>
            <c:strRef>
              <c:f>'Substance use behavior'!$R$20:$R$27</c:f>
              <c:strCache>
                <c:ptCount val="8"/>
                <c:pt idx="0">
                  <c:v>Cigarettes</c:v>
                </c:pt>
                <c:pt idx="1">
                  <c:v>Alcohol</c:v>
                </c:pt>
                <c:pt idx="2">
                  <c:v>Marijuana</c:v>
                </c:pt>
                <c:pt idx="3">
                  <c:v>Cocaine</c:v>
                </c:pt>
                <c:pt idx="4">
                  <c:v>Heroin</c:v>
                </c:pt>
                <c:pt idx="5">
                  <c:v>Methamphetamines</c:v>
                </c:pt>
                <c:pt idx="6">
                  <c:v>Ecstasy</c:v>
                </c:pt>
                <c:pt idx="7">
                  <c:v>Inhalants</c:v>
                </c:pt>
              </c:strCache>
            </c:strRef>
          </c:cat>
          <c:val>
            <c:numRef>
              <c:f>'Substance use behavior'!$V$20:$V$27</c:f>
              <c:numCache>
                <c:formatCode>0.0%</c:formatCode>
                <c:ptCount val="8"/>
                <c:pt idx="0">
                  <c:v>0.32400000000000001</c:v>
                </c:pt>
                <c:pt idx="1">
                  <c:v>0.55100000000000005</c:v>
                </c:pt>
                <c:pt idx="2">
                  <c:v>0.313</c:v>
                </c:pt>
                <c:pt idx="3">
                  <c:v>0.17600000000000002</c:v>
                </c:pt>
                <c:pt idx="4">
                  <c:v>0.14400000000000002</c:v>
                </c:pt>
                <c:pt idx="5">
                  <c:v>0.14400000000000002</c:v>
                </c:pt>
                <c:pt idx="6">
                  <c:v>0.16399999999999998</c:v>
                </c:pt>
                <c:pt idx="7">
                  <c:v>0.222</c:v>
                </c:pt>
              </c:numCache>
            </c:numRef>
          </c:val>
          <c:extLst>
            <c:ext xmlns:c16="http://schemas.microsoft.com/office/drawing/2014/chart" uri="{C3380CC4-5D6E-409C-BE32-E72D297353CC}">
              <c16:uniqueId val="{00000003-77B3-7E41-B2A1-08F44FE8DAF1}"/>
            </c:ext>
          </c:extLst>
        </c:ser>
        <c:dLbls>
          <c:showLegendKey val="0"/>
          <c:showVal val="0"/>
          <c:showCatName val="0"/>
          <c:showSerName val="0"/>
          <c:showPercent val="0"/>
          <c:showBubbleSize val="0"/>
        </c:dLbls>
        <c:gapWidth val="150"/>
        <c:axId val="193777792"/>
        <c:axId val="192974656"/>
      </c:barChart>
      <c:catAx>
        <c:axId val="19377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974656"/>
        <c:crosses val="autoZero"/>
        <c:auto val="1"/>
        <c:lblAlgn val="ctr"/>
        <c:lblOffset val="100"/>
        <c:noMultiLvlLbl val="0"/>
      </c:catAx>
      <c:valAx>
        <c:axId val="192974656"/>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377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Males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'Violence victimization'!$S$19</c:f>
              <c:strCache>
                <c:ptCount val="1"/>
                <c:pt idx="0">
                  <c:v>Heterosexual</c:v>
                </c:pt>
              </c:strCache>
            </c:strRef>
          </c:tx>
          <c:spPr>
            <a:solidFill>
              <a:schemeClr val="bg1">
                <a:lumMod val="75000"/>
              </a:schemeClr>
            </a:solidFill>
            <a:ln>
              <a:noFill/>
            </a:ln>
            <a:effectLst/>
          </c:spPr>
          <c:invertIfNegative val="0"/>
          <c:cat>
            <c:strRef>
              <c:f>'Violence victimization'!$R$20:$R$25</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victimization'!$S$20:$S$25</c:f>
              <c:numCache>
                <c:formatCode>0.0%</c:formatCode>
                <c:ptCount val="6"/>
                <c:pt idx="0">
                  <c:v>6.5000000000000002E-2</c:v>
                </c:pt>
                <c:pt idx="1">
                  <c:v>2.5000000000000001E-2</c:v>
                </c:pt>
                <c:pt idx="2">
                  <c:v>3.3000000000000002E-2</c:v>
                </c:pt>
                <c:pt idx="3">
                  <c:v>0.06</c:v>
                </c:pt>
                <c:pt idx="4">
                  <c:v>0.14599999999999999</c:v>
                </c:pt>
                <c:pt idx="5">
                  <c:v>8.8000000000000009E-2</c:v>
                </c:pt>
              </c:numCache>
            </c:numRef>
          </c:val>
          <c:extLst>
            <c:ext xmlns:c16="http://schemas.microsoft.com/office/drawing/2014/chart" uri="{C3380CC4-5D6E-409C-BE32-E72D297353CC}">
              <c16:uniqueId val="{00000000-E076-514F-BDDD-D1705A01265C}"/>
            </c:ext>
          </c:extLst>
        </c:ser>
        <c:ser>
          <c:idx val="1"/>
          <c:order val="1"/>
          <c:tx>
            <c:strRef>
              <c:f>'Violence victimization'!$T$19</c:f>
              <c:strCache>
                <c:ptCount val="1"/>
                <c:pt idx="0">
                  <c:v>Lesbian/Gay</c:v>
                </c:pt>
              </c:strCache>
            </c:strRef>
          </c:tx>
          <c:spPr>
            <a:solidFill>
              <a:srgbClr val="7030A0"/>
            </a:solidFill>
            <a:ln>
              <a:noFill/>
            </a:ln>
            <a:effectLst/>
          </c:spPr>
          <c:invertIfNegative val="0"/>
          <c:cat>
            <c:strRef>
              <c:f>'Violence victimization'!$R$20:$R$25</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victimization'!$T$20:$T$25</c:f>
              <c:numCache>
                <c:formatCode>0.0%</c:formatCode>
                <c:ptCount val="6"/>
                <c:pt idx="0">
                  <c:v>0.151</c:v>
                </c:pt>
                <c:pt idx="1">
                  <c:v>0.17100000000000001</c:v>
                </c:pt>
                <c:pt idx="2">
                  <c:v>0.24</c:v>
                </c:pt>
                <c:pt idx="3">
                  <c:v>0.24199999999999999</c:v>
                </c:pt>
                <c:pt idx="4">
                  <c:v>0.27699999999999997</c:v>
                </c:pt>
                <c:pt idx="5">
                  <c:v>0.17699999999999999</c:v>
                </c:pt>
              </c:numCache>
            </c:numRef>
          </c:val>
          <c:extLst>
            <c:ext xmlns:c16="http://schemas.microsoft.com/office/drawing/2014/chart" uri="{C3380CC4-5D6E-409C-BE32-E72D297353CC}">
              <c16:uniqueId val="{00000001-E076-514F-BDDD-D1705A01265C}"/>
            </c:ext>
          </c:extLst>
        </c:ser>
        <c:ser>
          <c:idx val="2"/>
          <c:order val="2"/>
          <c:tx>
            <c:strRef>
              <c:f>'Violence victimization'!$U$19</c:f>
              <c:strCache>
                <c:ptCount val="1"/>
                <c:pt idx="0">
                  <c:v>Bisexual</c:v>
                </c:pt>
              </c:strCache>
            </c:strRef>
          </c:tx>
          <c:spPr>
            <a:solidFill>
              <a:schemeClr val="accent4"/>
            </a:solidFill>
            <a:ln>
              <a:noFill/>
            </a:ln>
            <a:effectLst/>
          </c:spPr>
          <c:invertIfNegative val="0"/>
          <c:cat>
            <c:strRef>
              <c:f>'Violence victimization'!$R$20:$R$25</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victimization'!$U$20:$U$25</c:f>
              <c:numCache>
                <c:formatCode>0.0%</c:formatCode>
                <c:ptCount val="6"/>
                <c:pt idx="0">
                  <c:v>0.11599999999999999</c:v>
                </c:pt>
                <c:pt idx="1">
                  <c:v>8.1000000000000003E-2</c:v>
                </c:pt>
                <c:pt idx="2">
                  <c:v>0.126</c:v>
                </c:pt>
                <c:pt idx="3">
                  <c:v>0.14499999999999999</c:v>
                </c:pt>
                <c:pt idx="4">
                  <c:v>0.33500000000000002</c:v>
                </c:pt>
                <c:pt idx="5">
                  <c:v>0.26300000000000001</c:v>
                </c:pt>
              </c:numCache>
            </c:numRef>
          </c:val>
          <c:extLst>
            <c:ext xmlns:c16="http://schemas.microsoft.com/office/drawing/2014/chart" uri="{C3380CC4-5D6E-409C-BE32-E72D297353CC}">
              <c16:uniqueId val="{00000002-E076-514F-BDDD-D1705A01265C}"/>
            </c:ext>
          </c:extLst>
        </c:ser>
        <c:ser>
          <c:idx val="3"/>
          <c:order val="3"/>
          <c:tx>
            <c:strRef>
              <c:f>'Violence victimization'!$V$19</c:f>
              <c:strCache>
                <c:ptCount val="1"/>
                <c:pt idx="0">
                  <c:v>Not sure</c:v>
                </c:pt>
              </c:strCache>
            </c:strRef>
          </c:tx>
          <c:spPr>
            <a:solidFill>
              <a:srgbClr val="00B0F0"/>
            </a:solidFill>
            <a:ln>
              <a:noFill/>
            </a:ln>
            <a:effectLst/>
          </c:spPr>
          <c:invertIfNegative val="0"/>
          <c:cat>
            <c:strRef>
              <c:f>'Violence victimization'!$R$20:$R$25</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victimization'!$V$20:$V$25</c:f>
              <c:numCache>
                <c:formatCode>0.0%</c:formatCode>
                <c:ptCount val="6"/>
                <c:pt idx="0">
                  <c:v>0.17199999999999999</c:v>
                </c:pt>
                <c:pt idx="1">
                  <c:v>0.126</c:v>
                </c:pt>
                <c:pt idx="2">
                  <c:v>0.14699999999999999</c:v>
                </c:pt>
                <c:pt idx="3">
                  <c:v>0.21600000000000003</c:v>
                </c:pt>
                <c:pt idx="4">
                  <c:v>0.26200000000000001</c:v>
                </c:pt>
                <c:pt idx="5">
                  <c:v>0.20100000000000001</c:v>
                </c:pt>
              </c:numCache>
            </c:numRef>
          </c:val>
          <c:extLst>
            <c:ext xmlns:c16="http://schemas.microsoft.com/office/drawing/2014/chart" uri="{C3380CC4-5D6E-409C-BE32-E72D297353CC}">
              <c16:uniqueId val="{00000003-E076-514F-BDDD-D1705A01265C}"/>
            </c:ext>
          </c:extLst>
        </c:ser>
        <c:dLbls>
          <c:showLegendKey val="0"/>
          <c:showVal val="0"/>
          <c:showCatName val="0"/>
          <c:showSerName val="0"/>
          <c:showPercent val="0"/>
          <c:showBubbleSize val="0"/>
        </c:dLbls>
        <c:gapWidth val="150"/>
        <c:axId val="194889536"/>
        <c:axId val="191705488"/>
      </c:barChart>
      <c:catAx>
        <c:axId val="19488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705488"/>
        <c:crosses val="autoZero"/>
        <c:auto val="1"/>
        <c:lblAlgn val="ctr"/>
        <c:lblOffset val="100"/>
        <c:noMultiLvlLbl val="0"/>
      </c:catAx>
      <c:valAx>
        <c:axId val="191705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4889536"/>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Females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'Violence victimization'!$S$5</c:f>
              <c:strCache>
                <c:ptCount val="1"/>
                <c:pt idx="0">
                  <c:v>Heterosexual</c:v>
                </c:pt>
              </c:strCache>
            </c:strRef>
          </c:tx>
          <c:spPr>
            <a:solidFill>
              <a:schemeClr val="bg1">
                <a:lumMod val="75000"/>
              </a:schemeClr>
            </a:solidFill>
            <a:ln>
              <a:noFill/>
            </a:ln>
            <a:effectLst/>
          </c:spPr>
          <c:invertIfNegative val="0"/>
          <c:cat>
            <c:strRef>
              <c:f>'Violence victimization'!$R$6:$R$11</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victimization'!$S$6:$S$11</c:f>
              <c:numCache>
                <c:formatCode>0.0%</c:formatCode>
                <c:ptCount val="6"/>
                <c:pt idx="0">
                  <c:v>3.7000000000000005E-2</c:v>
                </c:pt>
                <c:pt idx="1">
                  <c:v>8.8000000000000009E-2</c:v>
                </c:pt>
                <c:pt idx="2">
                  <c:v>0.12</c:v>
                </c:pt>
                <c:pt idx="3">
                  <c:v>0.09</c:v>
                </c:pt>
                <c:pt idx="4">
                  <c:v>0.21899999999999997</c:v>
                </c:pt>
                <c:pt idx="5">
                  <c:v>0.19600000000000001</c:v>
                </c:pt>
              </c:numCache>
            </c:numRef>
          </c:val>
          <c:extLst>
            <c:ext xmlns:c16="http://schemas.microsoft.com/office/drawing/2014/chart" uri="{C3380CC4-5D6E-409C-BE32-E72D297353CC}">
              <c16:uniqueId val="{00000000-A875-D74F-82CB-3B86E992CC08}"/>
            </c:ext>
          </c:extLst>
        </c:ser>
        <c:ser>
          <c:idx val="1"/>
          <c:order val="1"/>
          <c:tx>
            <c:strRef>
              <c:f>'Violence victimization'!$T$5</c:f>
              <c:strCache>
                <c:ptCount val="1"/>
                <c:pt idx="0">
                  <c:v>Lesbian/Gay</c:v>
                </c:pt>
              </c:strCache>
            </c:strRef>
          </c:tx>
          <c:spPr>
            <a:solidFill>
              <a:srgbClr val="7030A0"/>
            </a:solidFill>
            <a:ln>
              <a:noFill/>
            </a:ln>
            <a:effectLst/>
          </c:spPr>
          <c:invertIfNegative val="0"/>
          <c:cat>
            <c:strRef>
              <c:f>'Violence victimization'!$R$6:$R$11</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victimization'!$T$6:$T$11</c:f>
              <c:numCache>
                <c:formatCode>0.0%</c:formatCode>
                <c:ptCount val="6"/>
                <c:pt idx="0">
                  <c:v>5.9000000000000004E-2</c:v>
                </c:pt>
                <c:pt idx="1">
                  <c:v>0.154</c:v>
                </c:pt>
                <c:pt idx="2">
                  <c:v>0.10800000000000001</c:v>
                </c:pt>
                <c:pt idx="3">
                  <c:v>0.13800000000000001</c:v>
                </c:pt>
                <c:pt idx="4">
                  <c:v>0.25600000000000001</c:v>
                </c:pt>
                <c:pt idx="5">
                  <c:v>0.214</c:v>
                </c:pt>
              </c:numCache>
            </c:numRef>
          </c:val>
          <c:extLst>
            <c:ext xmlns:c16="http://schemas.microsoft.com/office/drawing/2014/chart" uri="{C3380CC4-5D6E-409C-BE32-E72D297353CC}">
              <c16:uniqueId val="{00000001-A875-D74F-82CB-3B86E992CC08}"/>
            </c:ext>
          </c:extLst>
        </c:ser>
        <c:ser>
          <c:idx val="2"/>
          <c:order val="2"/>
          <c:tx>
            <c:strRef>
              <c:f>'Violence victimization'!$U$5</c:f>
              <c:strCache>
                <c:ptCount val="1"/>
                <c:pt idx="0">
                  <c:v>Bisexual</c:v>
                </c:pt>
              </c:strCache>
            </c:strRef>
          </c:tx>
          <c:spPr>
            <a:solidFill>
              <a:schemeClr val="accent4"/>
            </a:solidFill>
            <a:ln>
              <a:noFill/>
            </a:ln>
            <a:effectLst/>
          </c:spPr>
          <c:invertIfNegative val="0"/>
          <c:cat>
            <c:strRef>
              <c:f>'Violence victimization'!$R$6:$R$11</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victimization'!$U$6:$U$11</c:f>
              <c:numCache>
                <c:formatCode>0.0%</c:formatCode>
                <c:ptCount val="6"/>
                <c:pt idx="0">
                  <c:v>8.5999999999999993E-2</c:v>
                </c:pt>
                <c:pt idx="1">
                  <c:v>0.23899999999999999</c:v>
                </c:pt>
                <c:pt idx="2">
                  <c:v>0.20800000000000002</c:v>
                </c:pt>
                <c:pt idx="3">
                  <c:v>0.17499999999999999</c:v>
                </c:pt>
                <c:pt idx="4">
                  <c:v>0.36099999999999999</c:v>
                </c:pt>
                <c:pt idx="5">
                  <c:v>0.309</c:v>
                </c:pt>
              </c:numCache>
            </c:numRef>
          </c:val>
          <c:extLst>
            <c:ext xmlns:c16="http://schemas.microsoft.com/office/drawing/2014/chart" uri="{C3380CC4-5D6E-409C-BE32-E72D297353CC}">
              <c16:uniqueId val="{00000002-A875-D74F-82CB-3B86E992CC08}"/>
            </c:ext>
          </c:extLst>
        </c:ser>
        <c:ser>
          <c:idx val="3"/>
          <c:order val="3"/>
          <c:tx>
            <c:strRef>
              <c:f>'Violence victimization'!$V$5</c:f>
              <c:strCache>
                <c:ptCount val="1"/>
                <c:pt idx="0">
                  <c:v>Not sure</c:v>
                </c:pt>
              </c:strCache>
            </c:strRef>
          </c:tx>
          <c:spPr>
            <a:solidFill>
              <a:srgbClr val="00B0F0"/>
            </a:solidFill>
            <a:ln>
              <a:noFill/>
            </a:ln>
            <a:effectLst/>
          </c:spPr>
          <c:invertIfNegative val="0"/>
          <c:cat>
            <c:strRef>
              <c:f>'Violence victimization'!$R$6:$R$11</c:f>
              <c:strCache>
                <c:ptCount val="6"/>
                <c:pt idx="0">
                  <c:v>Threatened or injured with a weapon at school</c:v>
                </c:pt>
                <c:pt idx="1">
                  <c:v>Experienced forced sexual intercourse</c:v>
                </c:pt>
                <c:pt idx="2">
                  <c:v>Experienced sexual dating violence</c:v>
                </c:pt>
                <c:pt idx="3">
                  <c:v>Experienced physical dating violence</c:v>
                </c:pt>
                <c:pt idx="4">
                  <c:v>Bullied at school</c:v>
                </c:pt>
                <c:pt idx="5">
                  <c:v>Electronically bullied</c:v>
                </c:pt>
              </c:strCache>
            </c:strRef>
          </c:cat>
          <c:val>
            <c:numRef>
              <c:f>'Violence victimization'!$V$6:$V$11</c:f>
              <c:numCache>
                <c:formatCode>0.0%</c:formatCode>
                <c:ptCount val="6"/>
                <c:pt idx="0">
                  <c:v>6.0999999999999999E-2</c:v>
                </c:pt>
                <c:pt idx="1">
                  <c:v>0.114</c:v>
                </c:pt>
                <c:pt idx="2">
                  <c:v>0.18</c:v>
                </c:pt>
                <c:pt idx="3">
                  <c:v>0.13600000000000001</c:v>
                </c:pt>
                <c:pt idx="4">
                  <c:v>0.22600000000000001</c:v>
                </c:pt>
                <c:pt idx="5">
                  <c:v>0.221</c:v>
                </c:pt>
              </c:numCache>
            </c:numRef>
          </c:val>
          <c:extLst>
            <c:ext xmlns:c16="http://schemas.microsoft.com/office/drawing/2014/chart" uri="{C3380CC4-5D6E-409C-BE32-E72D297353CC}">
              <c16:uniqueId val="{00000003-A875-D74F-82CB-3B86E992CC08}"/>
            </c:ext>
          </c:extLst>
        </c:ser>
        <c:dLbls>
          <c:showLegendKey val="0"/>
          <c:showVal val="0"/>
          <c:showCatName val="0"/>
          <c:showSerName val="0"/>
          <c:showPercent val="0"/>
          <c:showBubbleSize val="0"/>
        </c:dLbls>
        <c:gapWidth val="150"/>
        <c:axId val="192978032"/>
        <c:axId val="192979680"/>
      </c:barChart>
      <c:catAx>
        <c:axId val="1929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2979680"/>
        <c:crosses val="autoZero"/>
        <c:auto val="1"/>
        <c:lblAlgn val="ctr"/>
        <c:lblOffset val="100"/>
        <c:noMultiLvlLbl val="0"/>
      </c:catAx>
      <c:valAx>
        <c:axId val="192979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2978032"/>
        <c:crosses val="autoZero"/>
        <c:crossBetween val="between"/>
      </c:valAx>
      <c:spPr>
        <a:noFill/>
        <a:ln>
          <a:noFill/>
        </a:ln>
        <a:effectLst/>
      </c:spPr>
    </c:plotArea>
    <c:legend>
      <c:legendPos val="r"/>
      <c:layout>
        <c:manualLayout>
          <c:xMode val="edge"/>
          <c:yMode val="edge"/>
          <c:x val="0.72316494353538485"/>
          <c:y val="2.8609082257865996E-3"/>
          <c:w val="0.18260604185777959"/>
          <c:h val="0.25607794835701403"/>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cap="small"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0.81579</cdr:x>
      <cdr:y>0.59742</cdr:y>
    </cdr:from>
    <cdr:to>
      <cdr:x>0.9386</cdr:x>
      <cdr:y>0.66408</cdr:y>
    </cdr:to>
    <cdr:sp macro="" textlink="">
      <cdr:nvSpPr>
        <cdr:cNvPr id="2" name="TextBox 1"/>
        <cdr:cNvSpPr txBox="1"/>
      </cdr:nvSpPr>
      <cdr:spPr>
        <a:xfrm xmlns:a="http://schemas.openxmlformats.org/drawingml/2006/main">
          <a:off x="7086600" y="2731395"/>
          <a:ext cx="1066825" cy="30477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a:t>All women</a:t>
          </a:r>
        </a:p>
      </cdr:txBody>
    </cdr:sp>
  </cdr:relSizeAnchor>
  <cdr:relSizeAnchor xmlns:cdr="http://schemas.openxmlformats.org/drawingml/2006/chartDrawing">
    <cdr:from>
      <cdr:x>0.8158</cdr:x>
      <cdr:y>0.33326</cdr:y>
    </cdr:from>
    <cdr:to>
      <cdr:x>0.9386</cdr:x>
      <cdr:y>0.39993</cdr:y>
    </cdr:to>
    <cdr:sp macro="" textlink="">
      <cdr:nvSpPr>
        <cdr:cNvPr id="3" name="TextBox 1"/>
        <cdr:cNvSpPr txBox="1"/>
      </cdr:nvSpPr>
      <cdr:spPr>
        <a:xfrm xmlns:a="http://schemas.openxmlformats.org/drawingml/2006/main">
          <a:off x="7086661" y="1523685"/>
          <a:ext cx="1066739" cy="3048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dobe Garamond Pro"/>
            </a:defRPr>
          </a:lvl1pPr>
          <a:lvl2pPr marL="457200" indent="0">
            <a:defRPr sz="1100">
              <a:latin typeface="Adobe Garamond Pro"/>
            </a:defRPr>
          </a:lvl2pPr>
          <a:lvl3pPr marL="914400" indent="0">
            <a:defRPr sz="1100">
              <a:latin typeface="Adobe Garamond Pro"/>
            </a:defRPr>
          </a:lvl3pPr>
          <a:lvl4pPr marL="1371600" indent="0">
            <a:defRPr sz="1100">
              <a:latin typeface="Adobe Garamond Pro"/>
            </a:defRPr>
          </a:lvl4pPr>
          <a:lvl5pPr marL="1828800" indent="0">
            <a:defRPr sz="1100">
              <a:latin typeface="Adobe Garamond Pro"/>
            </a:defRPr>
          </a:lvl5pPr>
          <a:lvl6pPr marL="2286000" indent="0">
            <a:defRPr sz="1100">
              <a:latin typeface="Adobe Garamond Pro"/>
            </a:defRPr>
          </a:lvl6pPr>
          <a:lvl7pPr marL="2743200" indent="0">
            <a:defRPr sz="1100">
              <a:latin typeface="Adobe Garamond Pro"/>
            </a:defRPr>
          </a:lvl7pPr>
          <a:lvl8pPr marL="3200400" indent="0">
            <a:defRPr sz="1100">
              <a:latin typeface="Adobe Garamond Pro"/>
            </a:defRPr>
          </a:lvl8pPr>
          <a:lvl9pPr marL="3657600" indent="0">
            <a:defRPr sz="1100">
              <a:latin typeface="Adobe Garamond Pro"/>
            </a:defRPr>
          </a:lvl9pPr>
        </a:lstStyle>
        <a:p xmlns:a="http://schemas.openxmlformats.org/drawingml/2006/main">
          <a:r>
            <a:rPr lang="en-US" sz="1600" dirty="0">
              <a:latin typeface="Calibri" panose="020F0502020204030204" pitchFamily="34" charset="0"/>
            </a:rPr>
            <a:t>&lt; 100% of poverty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pediatrics.aappublications.org/cgi/reprint/123/4/e56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sciencedirect.com.proxy.wexler.hunter.cuny.edu/science/article/pii/S088259631100707X"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dx.doi.org/10.1016/j.pedn.2011.11.007"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dx.doi.org/10.15585/mmwr.mm6743a4"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dx.doi.org/10.15585/mmwr.mm6743a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Updated 2021</a:t>
            </a:r>
            <a:endParaRPr dirty="0"/>
          </a:p>
        </p:txBody>
      </p:sp>
      <p:sp>
        <p:nvSpPr>
          <p:cNvPr id="189" name="Google Shape;1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245" name="Google Shape;2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“Adolescence, defined as 11 through 21 years of age, is a critical period of development in a young person’s life, one filled with distinctive and pivotal biological, cognitive, emotional, and social changes.” – AAP Committee on Adolescence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Healthcare professionals can educate adolescents and their parents about the psychosocial and developmental aspects of adolescence. </a:t>
            </a:r>
            <a:endParaRPr/>
          </a:p>
          <a:p>
            <a:pPr marL="171450" lvl="0" indent="-171450" algn="l" rtl="0">
              <a:spcBef>
                <a:spcPts val="0"/>
              </a:spcBef>
              <a:spcAft>
                <a:spcPts val="0"/>
              </a:spcAft>
              <a:buClr>
                <a:schemeClr val="dk1"/>
              </a:buClr>
              <a:buSzPts val="1200"/>
              <a:buFont typeface="Arial"/>
              <a:buChar char="•"/>
            </a:pPr>
            <a:r>
              <a:rPr lang="en-US"/>
              <a:t>The goal of youth during this stage is to gain independence and establish a secure identity of who they are. Recommendation to parents and guardians to continue to provide parental or supervisory monitoring and model positive health behaviors and conflict resolution is critical for ensuring that teens remain safe while gradually becoming more independent.</a:t>
            </a:r>
            <a:endParaRPr/>
          </a:p>
          <a:p>
            <a:pPr marL="0" lvl="0" indent="0" algn="l" rtl="0">
              <a:spcBef>
                <a:spcPts val="0"/>
              </a:spcBef>
              <a:spcAft>
                <a:spcPts val="0"/>
              </a:spcAft>
              <a:buNone/>
            </a:pPr>
            <a:endParaRPr/>
          </a:p>
          <a:p>
            <a:pPr marL="0" lvl="0" indent="0" algn="l" rtl="0">
              <a:spcBef>
                <a:spcPts val="0"/>
              </a:spcBef>
              <a:spcAft>
                <a:spcPts val="0"/>
              </a:spcAft>
              <a:buNone/>
            </a:pPr>
            <a:r>
              <a:rPr lang="en-US"/>
              <a:t>Note: WHO defines adolescents as young people ages 10-19 years of age</a:t>
            </a:r>
            <a:endParaRPr/>
          </a:p>
          <a:p>
            <a:pPr marL="0" lvl="0" indent="0" algn="l" rtl="0">
              <a:spcBef>
                <a:spcPts val="0"/>
              </a:spcBef>
              <a:spcAft>
                <a:spcPts val="0"/>
              </a:spcAft>
              <a:buNone/>
            </a:pPr>
            <a:endParaRPr/>
          </a:p>
          <a:p>
            <a:pPr marL="0" lvl="0" indent="0" algn="l" rtl="0">
              <a:spcBef>
                <a:spcPts val="0"/>
              </a:spcBef>
              <a:spcAft>
                <a:spcPts val="0"/>
              </a:spcAft>
              <a:buNone/>
            </a:pPr>
            <a:r>
              <a:rPr lang="en-US"/>
              <a:t>The World Health Organization, the Office of Adolescent Health of the US Department of Health and Human Services, the Health and Medicine Division of the National Academies of Sciences, Engineering, and Medicine (formerly the Institute of Medicine), the Lancet,  with four international academic institutions, and the Society for Adolescent Health and Medicine have called for a closer examination of the </a:t>
            </a:r>
            <a:r>
              <a:rPr lang="en-US" b="1"/>
              <a:t>unique health needs of adolescents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Sources: Elizabeth M. Alderman, Cora C. Breuner and COMMITTEE ON ADOLESCENCE. Unique Needs of the Adolescent. </a:t>
            </a:r>
            <a:r>
              <a:rPr lang="en-US" i="1"/>
              <a:t>Pediatrics </a:t>
            </a:r>
            <a:r>
              <a:rPr lang="en-US"/>
              <a:t>originally published online November 18, 2019. https://pediatrics.aappublications.org/content/pediatrics/early/2019/11/14/peds.2019-3150.full.pdf</a:t>
            </a:r>
            <a:endParaRPr/>
          </a:p>
          <a:p>
            <a:pPr marL="0" lvl="0" indent="0" algn="l" rtl="0">
              <a:spcBef>
                <a:spcPts val="0"/>
              </a:spcBef>
              <a:spcAft>
                <a:spcPts val="0"/>
              </a:spcAft>
              <a:buNone/>
            </a:pPr>
            <a:endParaRPr/>
          </a:p>
          <a:p>
            <a:pPr marL="0" lvl="0" indent="0" algn="l" rtl="0">
              <a:spcBef>
                <a:spcPts val="0"/>
              </a:spcBef>
              <a:spcAft>
                <a:spcPts val="0"/>
              </a:spcAft>
              <a:buNone/>
            </a:pPr>
            <a:r>
              <a:rPr lang="en-US"/>
              <a:t>Growth and Development, Ages 13 to 17 – What Parents Need to Know. Advocates for Youth. 2002. https://www.advocatesforyouth.org/wp-content/uploads/storage//advfy/documents/13_17.pdf</a:t>
            </a:r>
            <a:endParaRPr/>
          </a:p>
          <a:p>
            <a:pPr marL="0" lvl="0" indent="0" algn="l" rtl="0">
              <a:spcBef>
                <a:spcPts val="0"/>
              </a:spcBef>
              <a:spcAft>
                <a:spcPts val="0"/>
              </a:spcAft>
              <a:buNone/>
            </a:pPr>
            <a:endParaRPr/>
          </a:p>
          <a:p>
            <a:pPr marL="0" lvl="0" indent="0" algn="l" rtl="0">
              <a:spcBef>
                <a:spcPts val="0"/>
              </a:spcBef>
              <a:spcAft>
                <a:spcPts val="0"/>
              </a:spcAft>
              <a:buNone/>
            </a:pPr>
            <a:r>
              <a:rPr lang="en-US"/>
              <a:t>Adolescent Friendly Health Services: An Agenda for Change. The World Health Organization, 2004. Available at: https://apps.who.int/iris/bitstream/handle/10665/67923/WHO_FCH_CAH_02.14.pdf?sequence=1&amp;isAllowed=y</a:t>
            </a:r>
            <a:endParaRPr/>
          </a:p>
          <a:p>
            <a:pPr marL="0" lvl="0" indent="0" algn="l" rtl="0">
              <a:spcBef>
                <a:spcPts val="0"/>
              </a:spcBef>
              <a:spcAft>
                <a:spcPts val="0"/>
              </a:spcAft>
              <a:buNone/>
            </a:pPr>
            <a:endParaRPr/>
          </a:p>
          <a:p>
            <a:pPr marL="0" lvl="0" indent="0" algn="l" rtl="0">
              <a:spcBef>
                <a:spcPts val="0"/>
              </a:spcBef>
              <a:spcAft>
                <a:spcPts val="0"/>
              </a:spcAft>
              <a:buNone/>
            </a:pPr>
            <a:r>
              <a:rPr lang="en-US"/>
              <a:t>Sanders, RA. Adolescent Psychosocial, Social, and Cognitive Development. </a:t>
            </a:r>
            <a:r>
              <a:rPr lang="en-US" i="1"/>
              <a:t>Pediatrics in Review</a:t>
            </a:r>
            <a:r>
              <a:rPr lang="en-US"/>
              <a:t>. Aug 2013, 34 (8) 354-359; DOI: 10.1542/pir.34-8-354</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Question to audience: What other internal and external factors contribute to an adolescent’s identity?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Adolescent health providers need to be aware of the growing diversity of the adolescent population and understand the ways in which race, ethnicity, orientation, gender identity, culture, and socioeconomic status interact with heath behaviors and outcomes.</a:t>
            </a:r>
            <a:endParaRPr/>
          </a:p>
          <a:p>
            <a:pPr marL="0" marR="0" lvl="0" indent="-76200" algn="l" rtl="0">
              <a:lnSpc>
                <a:spcPct val="100000"/>
              </a:lnSpc>
              <a:spcBef>
                <a:spcPts val="0"/>
              </a:spcBef>
              <a:spcAft>
                <a:spcPts val="0"/>
              </a:spcAft>
              <a:buClr>
                <a:schemeClr val="dk1"/>
              </a:buClr>
              <a:buSzPts val="1200"/>
              <a:buFont typeface="Calibri"/>
              <a:buChar char="•"/>
            </a:pPr>
            <a:r>
              <a:rPr lang="en-US"/>
              <a:t> There is much debate as to whether to utilize the term “Hispanic” or “Latino” when referring to Spanish-speaking people in the U.S., or descendents of Spanish-speaking countries. However, because our data is taken directly from the United States Census Bureau, we are using the language used in their surveys. When treating patients, it is important to find out how he or she prefers to identify and not to assume that the adolescent is more comfortable with one label over the other.</a:t>
            </a:r>
            <a:endParaRPr/>
          </a:p>
          <a:p>
            <a:pPr marL="0" lvl="0" indent="0" algn="l" rtl="0">
              <a:spcBef>
                <a:spcPts val="0"/>
              </a:spcBef>
              <a:spcAft>
                <a:spcPts val="0"/>
              </a:spcAft>
              <a:buNone/>
            </a:pPr>
            <a:endParaRPr/>
          </a:p>
          <a:p>
            <a:pPr marL="0" lvl="0" indent="0" algn="l" rtl="0">
              <a:spcBef>
                <a:spcPts val="0"/>
              </a:spcBef>
              <a:spcAft>
                <a:spcPts val="0"/>
              </a:spcAft>
              <a:buNone/>
            </a:pPr>
            <a:r>
              <a:rPr lang="en-US"/>
              <a:t>Sources: </a:t>
            </a:r>
            <a:endParaRPr/>
          </a:p>
          <a:p>
            <a:pPr marL="0" lvl="0" indent="0" algn="l" rtl="0">
              <a:spcBef>
                <a:spcPts val="0"/>
              </a:spcBef>
              <a:spcAft>
                <a:spcPts val="0"/>
              </a:spcAft>
              <a:buNone/>
            </a:pPr>
            <a:r>
              <a:rPr lang="en-US"/>
              <a:t>Demographic Turning Points for the United States: Population Projections for 2020 to 2060. </a:t>
            </a:r>
            <a:r>
              <a:rPr lang="en-US" i="1"/>
              <a:t>Current Population Reports, </a:t>
            </a:r>
            <a:r>
              <a:rPr lang="en-US"/>
              <a:t>Series P-25, No. 1144. U.S. Department of Commerce, Bureau of the Census, revised February 2020.</a:t>
            </a:r>
            <a:endParaRPr/>
          </a:p>
          <a:p>
            <a:pPr marL="0" lvl="0" indent="0" algn="l" rtl="0">
              <a:spcBef>
                <a:spcPts val="0"/>
              </a:spcBef>
              <a:spcAft>
                <a:spcPts val="0"/>
              </a:spcAft>
              <a:buNone/>
            </a:pPr>
            <a:r>
              <a:rPr lang="en-US"/>
              <a:t>Davis BJ, Voegtle KH. </a:t>
            </a:r>
            <a:r>
              <a:rPr lang="en-US" i="1"/>
              <a:t>Culturally Competent Health Care for Adolescents: A Guide for Primary Care Health Providers.</a:t>
            </a:r>
            <a:r>
              <a:rPr lang="en-US"/>
              <a:t> Chicago, IL: American Medical Association; 1994 </a:t>
            </a:r>
            <a:endParaRPr/>
          </a:p>
          <a:p>
            <a:pPr marL="0" lvl="0" indent="0" algn="l" rtl="0">
              <a:spcBef>
                <a:spcPts val="0"/>
              </a:spcBef>
              <a:spcAft>
                <a:spcPts val="0"/>
              </a:spcAft>
              <a:buNone/>
            </a:pPr>
            <a:r>
              <a:rPr lang="en-US"/>
              <a:t>National Adolescent Health Information Center, 2000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t>The YRBS, or Youth Risk Behavior Survey, is an anonymous survey administered by the CDC every two years in selected high schools throughout the United States. Thus, it is a survey of adolescents in grades 9–12 who are in school. The survey focuses on many different health concerns and behaviors including: mental health, exercise, nutrition, use of seatbelts, substance use behavior and sexual behavior.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1.8% identified themselves as being </a:t>
            </a:r>
            <a:r>
              <a:rPr lang="en-US" sz="2405" b="1" dirty="0">
                <a:latin typeface="Calibri"/>
                <a:ea typeface="Calibri"/>
                <a:cs typeface="Calibri"/>
                <a:sym typeface="Calibri"/>
              </a:rPr>
              <a:t>transgender</a:t>
            </a:r>
            <a:r>
              <a:rPr lang="en-US" sz="2405" dirty="0">
                <a:latin typeface="Calibri"/>
                <a:ea typeface="Calibri"/>
                <a:cs typeface="Calibri"/>
                <a:sym typeface="Calibri"/>
              </a:rPr>
              <a:t> (94.4% said they were not transgender, 1.6% were unsure and 2.1% did not understand the question)</a:t>
            </a:r>
            <a:endParaRPr lang="en-US"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84.4% identified themselves as </a:t>
            </a:r>
            <a:r>
              <a:rPr lang="en-US" sz="2405" b="1" dirty="0">
                <a:latin typeface="Calibri"/>
                <a:ea typeface="Calibri"/>
                <a:cs typeface="Calibri"/>
                <a:sym typeface="Calibri"/>
              </a:rPr>
              <a:t>heterosexual</a:t>
            </a:r>
            <a:r>
              <a:rPr lang="en-US" sz="2405" dirty="0">
                <a:latin typeface="Calibri"/>
                <a:ea typeface="Calibri"/>
                <a:cs typeface="Calibri"/>
                <a:sym typeface="Calibri"/>
              </a:rPr>
              <a:t> (77.6% of females, 91.2% of males)</a:t>
            </a:r>
            <a:endParaRPr lang="en-US"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2.5% identified themselves as </a:t>
            </a:r>
            <a:r>
              <a:rPr lang="en-US" sz="2405" b="1" dirty="0">
                <a:latin typeface="Calibri"/>
                <a:ea typeface="Calibri"/>
                <a:cs typeface="Calibri"/>
                <a:sym typeface="Calibri"/>
              </a:rPr>
              <a:t>gay or lesbian </a:t>
            </a:r>
            <a:r>
              <a:rPr lang="en-US" sz="2405" dirty="0">
                <a:latin typeface="Calibri"/>
                <a:ea typeface="Calibri"/>
                <a:cs typeface="Calibri"/>
                <a:sym typeface="Calibri"/>
              </a:rPr>
              <a:t>(2.9% of females, 2.1% of males)</a:t>
            </a:r>
            <a:endParaRPr lang="en-US"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8.7% identified themselves as </a:t>
            </a:r>
            <a:r>
              <a:rPr lang="en-US" sz="2405" b="1" dirty="0">
                <a:latin typeface="Calibri"/>
                <a:ea typeface="Calibri"/>
                <a:cs typeface="Calibri"/>
                <a:sym typeface="Calibri"/>
              </a:rPr>
              <a:t>bisexual </a:t>
            </a:r>
            <a:r>
              <a:rPr lang="en-US" sz="2405" dirty="0">
                <a:latin typeface="Calibri"/>
                <a:ea typeface="Calibri"/>
                <a:cs typeface="Calibri"/>
                <a:sym typeface="Calibri"/>
              </a:rPr>
              <a:t>(13.9% of females, 3.4% of males)</a:t>
            </a:r>
            <a:endParaRPr lang="en-US"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4.5% were </a:t>
            </a:r>
            <a:r>
              <a:rPr lang="en-US" sz="2405" b="1" dirty="0">
                <a:latin typeface="Calibri"/>
                <a:ea typeface="Calibri"/>
                <a:cs typeface="Calibri"/>
                <a:sym typeface="Calibri"/>
              </a:rPr>
              <a:t>unsure</a:t>
            </a:r>
            <a:r>
              <a:rPr lang="en-US" sz="2405" dirty="0">
                <a:latin typeface="Calibri"/>
                <a:ea typeface="Calibri"/>
                <a:cs typeface="Calibri"/>
                <a:sym typeface="Calibri"/>
              </a:rPr>
              <a:t> of their sexual identity (5.6% of females, 3.2% of males)</a:t>
            </a:r>
            <a:endParaRPr lang="en-US" dirty="0"/>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endParaRPr lang="en-US"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Data on this slide regarding gender identity are from the 2017 YRBS (most recent available); data on sexual orientation are from the 2019 YRBS.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Sources: </a:t>
            </a:r>
            <a:endParaRPr dirty="0"/>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Johns MM, Lowry R, </a:t>
            </a:r>
            <a:r>
              <a:rPr lang="en-US" sz="1200" b="0" i="0" dirty="0" err="1">
                <a:solidFill>
                  <a:schemeClr val="dk1"/>
                </a:solidFill>
                <a:latin typeface="Calibri"/>
                <a:ea typeface="Calibri"/>
                <a:cs typeface="Calibri"/>
                <a:sym typeface="Calibri"/>
              </a:rPr>
              <a:t>Andrzejewski</a:t>
            </a:r>
            <a:r>
              <a:rPr lang="en-US" sz="1200" b="0" i="0" dirty="0">
                <a:solidFill>
                  <a:schemeClr val="dk1"/>
                </a:solidFill>
                <a:latin typeface="Calibri"/>
                <a:ea typeface="Calibri"/>
                <a:cs typeface="Calibri"/>
                <a:sym typeface="Calibri"/>
              </a:rPr>
              <a:t> J, et al. Transgender Identity and Experiences of Violence Victimization, Substance Use, Suicide Risk, and Sexual Risk Behaviors Among High School Students — 19 States and Large Urban School Districts, 2017. MMWR </a:t>
            </a:r>
            <a:r>
              <a:rPr lang="en-US" sz="1200" b="0" i="0" dirty="0" err="1">
                <a:solidFill>
                  <a:schemeClr val="dk1"/>
                </a:solidFill>
                <a:latin typeface="Calibri"/>
                <a:ea typeface="Calibri"/>
                <a:cs typeface="Calibri"/>
                <a:sym typeface="Calibri"/>
              </a:rPr>
              <a:t>Morb</a:t>
            </a:r>
            <a:r>
              <a:rPr lang="en-US" sz="1200" b="0" i="0" dirty="0">
                <a:solidFill>
                  <a:schemeClr val="dk1"/>
                </a:solidFill>
                <a:latin typeface="Calibri"/>
                <a:ea typeface="Calibri"/>
                <a:cs typeface="Calibri"/>
                <a:sym typeface="Calibri"/>
              </a:rPr>
              <a:t> Mortal </a:t>
            </a:r>
            <a:r>
              <a:rPr lang="en-US" sz="1200" b="0" i="0" dirty="0" err="1">
                <a:solidFill>
                  <a:schemeClr val="dk1"/>
                </a:solidFill>
                <a:latin typeface="Calibri"/>
                <a:ea typeface="Calibri"/>
                <a:cs typeface="Calibri"/>
                <a:sym typeface="Calibri"/>
              </a:rPr>
              <a:t>Wkly</a:t>
            </a:r>
            <a:r>
              <a:rPr lang="en-US" sz="1200" b="0" i="0" dirty="0">
                <a:solidFill>
                  <a:schemeClr val="dk1"/>
                </a:solidFill>
                <a:latin typeface="Calibri"/>
                <a:ea typeface="Calibri"/>
                <a:cs typeface="Calibri"/>
                <a:sym typeface="Calibri"/>
              </a:rPr>
              <a:t> Rep 2019;68:67–71.</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Table 4: Number and percentage of students, by sexual identity. High School Youth Risk Behavior Survey (YRBS): 2019 Results. Centers for Disease Control and Prevention. https://</a:t>
            </a:r>
            <a:r>
              <a:rPr lang="en-US" dirty="0" err="1">
                <a:latin typeface="Arial"/>
                <a:ea typeface="Arial"/>
                <a:cs typeface="Arial"/>
                <a:sym typeface="Arial"/>
              </a:rPr>
              <a:t>www.cdc.gov</a:t>
            </a:r>
            <a:r>
              <a:rPr lang="en-US" dirty="0">
                <a:latin typeface="Arial"/>
                <a:ea typeface="Arial"/>
                <a:cs typeface="Arial"/>
                <a:sym typeface="Arial"/>
              </a:rPr>
              <a:t>/</a:t>
            </a:r>
            <a:r>
              <a:rPr lang="en-US" dirty="0" err="1">
                <a:latin typeface="Arial"/>
                <a:ea typeface="Arial"/>
                <a:cs typeface="Arial"/>
                <a:sym typeface="Arial"/>
              </a:rPr>
              <a:t>healthyyouth</a:t>
            </a:r>
            <a:r>
              <a:rPr lang="en-US" dirty="0">
                <a:latin typeface="Arial"/>
                <a:ea typeface="Arial"/>
                <a:cs typeface="Arial"/>
                <a:sym typeface="Arial"/>
              </a:rPr>
              <a:t>/data/</a:t>
            </a:r>
            <a:r>
              <a:rPr lang="en-US" dirty="0" err="1">
                <a:latin typeface="Arial"/>
                <a:ea typeface="Arial"/>
                <a:cs typeface="Arial"/>
                <a:sym typeface="Arial"/>
              </a:rPr>
              <a:t>yrbs</a:t>
            </a:r>
            <a:r>
              <a:rPr lang="en-US" dirty="0">
                <a:latin typeface="Arial"/>
                <a:ea typeface="Arial"/>
                <a:cs typeface="Arial"/>
                <a:sym typeface="Arial"/>
              </a:rPr>
              <a:t>/2019_tables/</a:t>
            </a:r>
            <a:r>
              <a:rPr lang="en-US" dirty="0" err="1">
                <a:latin typeface="Arial"/>
                <a:ea typeface="Arial"/>
                <a:cs typeface="Arial"/>
                <a:sym typeface="Arial"/>
              </a:rPr>
              <a:t>students_by_sexual_identity.htm</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p>
        </p:txBody>
      </p:sp>
      <p:sp>
        <p:nvSpPr>
          <p:cNvPr id="267" name="Google Shape;2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There are a range of personal, social, economic &amp; environmental factors that influence your patient's health status.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In the middle of this graph, you have your patient who is sitting in your exam room. The health of your patient that day is influenced by their ability to access care, their socioeconomic status and other socioeconomic influences, and environmental influences.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(Then you can either give examples—see below—or ask for examples from the audience.)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Due to these external influences, physicians and medical organizations are increasingly becoming more involved with policy change in order to have a larger impact on health.</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Examples:</a:t>
            </a:r>
            <a:endParaRPr dirty="0"/>
          </a:p>
          <a:p>
            <a:pPr marL="169863" lvl="0" indent="-169863" algn="l" rtl="0">
              <a:spcBef>
                <a:spcPts val="0"/>
              </a:spcBef>
              <a:spcAft>
                <a:spcPts val="0"/>
              </a:spcAft>
              <a:buClr>
                <a:schemeClr val="dk1"/>
              </a:buClr>
              <a:buSzPts val="1200"/>
              <a:buFont typeface="Arial"/>
              <a:buChar char="•"/>
            </a:pPr>
            <a:r>
              <a:rPr lang="en-US" dirty="0">
                <a:latin typeface="Arial"/>
                <a:ea typeface="Arial"/>
                <a:cs typeface="Arial"/>
                <a:sym typeface="Arial"/>
              </a:rPr>
              <a:t>Access to care: insurance status, availability of clinics/providers</a:t>
            </a:r>
            <a:endParaRPr dirty="0"/>
          </a:p>
          <a:p>
            <a:pPr marL="169863" lvl="0" indent="-169863" algn="l" rtl="0">
              <a:spcBef>
                <a:spcPts val="0"/>
              </a:spcBef>
              <a:spcAft>
                <a:spcPts val="0"/>
              </a:spcAft>
              <a:buClr>
                <a:schemeClr val="dk1"/>
              </a:buClr>
              <a:buSzPts val="1200"/>
              <a:buFont typeface="Arial"/>
              <a:buChar char="•"/>
            </a:pPr>
            <a:r>
              <a:rPr lang="en-US" dirty="0">
                <a:latin typeface="Arial"/>
                <a:ea typeface="Arial"/>
                <a:cs typeface="Arial"/>
                <a:sym typeface="Arial"/>
              </a:rPr>
              <a:t>Direct socioeconomic influences: smoking, interpersonal violence, unsafe housing</a:t>
            </a:r>
            <a:endParaRPr dirty="0"/>
          </a:p>
          <a:p>
            <a:pPr marL="169863" lvl="0" indent="-169863" algn="l" rtl="0">
              <a:spcBef>
                <a:spcPts val="0"/>
              </a:spcBef>
              <a:spcAft>
                <a:spcPts val="0"/>
              </a:spcAft>
              <a:buClr>
                <a:schemeClr val="dk1"/>
              </a:buClr>
              <a:buSzPts val="1200"/>
              <a:buFont typeface="Arial"/>
              <a:buChar char="•"/>
            </a:pPr>
            <a:r>
              <a:rPr lang="en-US" dirty="0">
                <a:latin typeface="Arial"/>
                <a:ea typeface="Arial"/>
                <a:cs typeface="Arial"/>
                <a:sym typeface="Arial"/>
              </a:rPr>
              <a:t>Broad socioeconomic influences: race, income, employment status – voting rights, access to healthy food</a:t>
            </a:r>
            <a:endParaRPr dirty="0"/>
          </a:p>
          <a:p>
            <a:pPr marL="0" lvl="0" indent="0" algn="l" rtl="0">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dirty="0">
                <a:latin typeface="Arial"/>
                <a:ea typeface="Arial"/>
                <a:cs typeface="Arial"/>
                <a:sym typeface="Arial"/>
              </a:rPr>
              <a:t>Source:</a:t>
            </a:r>
            <a:endParaRPr dirty="0"/>
          </a:p>
          <a:p>
            <a:pPr marL="0" marR="0" lvl="0" indent="0" algn="l" rtl="0">
              <a:lnSpc>
                <a:spcPct val="100000"/>
              </a:lnSpc>
              <a:spcBef>
                <a:spcPts val="0"/>
              </a:spcBef>
              <a:spcAft>
                <a:spcPts val="0"/>
              </a:spcAft>
              <a:buClr>
                <a:schemeClr val="dk1"/>
              </a:buClr>
              <a:buSzPts val="1200"/>
              <a:buFont typeface="Arial"/>
              <a:buNone/>
            </a:pPr>
            <a:r>
              <a:rPr lang="en-US" sz="1200" dirty="0">
                <a:latin typeface="Arial"/>
                <a:ea typeface="Arial"/>
                <a:cs typeface="Arial"/>
                <a:sym typeface="Arial"/>
              </a:rPr>
              <a:t>Adapted from: Gruen RL, </a:t>
            </a:r>
            <a:r>
              <a:rPr lang="en-US" sz="1200" i="1" dirty="0">
                <a:latin typeface="Arial"/>
                <a:ea typeface="Arial"/>
                <a:cs typeface="Arial"/>
                <a:sym typeface="Arial"/>
              </a:rPr>
              <a:t>et al</a:t>
            </a:r>
            <a:r>
              <a:rPr lang="en-US" sz="1200" dirty="0">
                <a:latin typeface="Arial"/>
                <a:ea typeface="Arial"/>
                <a:cs typeface="Arial"/>
                <a:sym typeface="Arial"/>
              </a:rPr>
              <a:t>. </a:t>
            </a:r>
            <a:r>
              <a:rPr lang="en-US" sz="1200" i="1" dirty="0">
                <a:latin typeface="Arial"/>
                <a:ea typeface="Arial"/>
                <a:cs typeface="Arial"/>
                <a:sym typeface="Arial"/>
              </a:rPr>
              <a:t>JAMA </a:t>
            </a:r>
            <a:r>
              <a:rPr lang="en-US" sz="1200" dirty="0">
                <a:latin typeface="Arial"/>
                <a:ea typeface="Arial"/>
                <a:cs typeface="Arial"/>
                <a:sym typeface="Arial"/>
              </a:rPr>
              <a:t>2004;291:94–98.</a:t>
            </a:r>
            <a:endParaRPr dirty="0"/>
          </a:p>
          <a:p>
            <a:pPr marL="0" lvl="0" indent="0" algn="l" rtl="0">
              <a:spcBef>
                <a:spcPts val="0"/>
              </a:spcBef>
              <a:spcAft>
                <a:spcPts val="0"/>
              </a:spcAft>
              <a:buNone/>
            </a:pPr>
            <a:endParaRPr dirty="0"/>
          </a:p>
        </p:txBody>
      </p:sp>
      <p:sp>
        <p:nvSpPr>
          <p:cNvPr id="274" name="Google Shape;2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Social determinants of health are “the conditions in which people are born, grow, work, live, and age, and the wider set of forces and systems shaping the conditions of daily life”. (WHO definition)</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Sometimes we can feel overwhelmed with the magnitude of these problems, since they reach into nearly every facet of life.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There are large cultural and bias issues we are grappling with in medicine – these sometimes manifest as racial and ethnic disparities. How can we as doctors address these biases? – give examples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a:t>Image credit: http://kff.org/disparities-policy/issue-brief/beyond-health-care-the-role-of-social-determinants-in-promoting-health-and-health-equity/  Accessed 9/18/2016</a:t>
            </a:r>
            <a:endParaRPr/>
          </a:p>
        </p:txBody>
      </p:sp>
      <p:sp>
        <p:nvSpPr>
          <p:cNvPr id="291" name="Google Shape;2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297" name="Google Shape;2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305" name="Google Shape;3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https://www.vox.com/the-highlight/2019/5/20/18542843/intersectionality-conservatism-law-race-gender-discrimination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https://www.youtube.com/watch?v=dV9vhtS_1rw&amp;feature=emb_logo</a:t>
            </a:r>
            <a:endParaRPr/>
          </a:p>
        </p:txBody>
      </p:sp>
      <p:sp>
        <p:nvSpPr>
          <p:cNvPr id="314" name="Google Shape;3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Lack of money and insurance is a significant external barrier to health care.</a:t>
            </a:r>
            <a:endParaRPr/>
          </a:p>
          <a:p>
            <a:pPr marL="171450" lvl="0" indent="-171450" algn="l" rtl="0">
              <a:spcBef>
                <a:spcPts val="0"/>
              </a:spcBef>
              <a:spcAft>
                <a:spcPts val="0"/>
              </a:spcAft>
              <a:buClr>
                <a:schemeClr val="dk1"/>
              </a:buClr>
              <a:buSzPts val="1200"/>
              <a:buFont typeface="Arial"/>
              <a:buChar char="•"/>
            </a:pPr>
            <a:r>
              <a:rPr lang="en-US"/>
              <a:t>Uninsured rate increases at ages 19, when CHIP eligibility expires, </a:t>
            </a:r>
            <a:endParaRPr/>
          </a:p>
          <a:p>
            <a:pPr marL="171450" lvl="0" indent="-171450" algn="l" rtl="0">
              <a:spcBef>
                <a:spcPts val="0"/>
              </a:spcBef>
              <a:spcAft>
                <a:spcPts val="0"/>
              </a:spcAft>
              <a:buClr>
                <a:schemeClr val="dk1"/>
              </a:buClr>
              <a:buSzPts val="1200"/>
              <a:buFont typeface="Arial"/>
              <a:buChar char="•"/>
            </a:pPr>
            <a:r>
              <a:rPr lang="en-US"/>
              <a:t>Increases again at 26, when eligibility for dependent coverage under a parent expires</a:t>
            </a:r>
            <a:endParaRPr/>
          </a:p>
          <a:p>
            <a:pPr marL="171450" lvl="0" indent="-171450" algn="l" rtl="0">
              <a:spcBef>
                <a:spcPts val="0"/>
              </a:spcBef>
              <a:spcAft>
                <a:spcPts val="0"/>
              </a:spcAft>
              <a:buClr>
                <a:schemeClr val="dk1"/>
              </a:buClr>
              <a:buSzPts val="1200"/>
              <a:buFont typeface="Arial"/>
              <a:buChar char="•"/>
            </a:pPr>
            <a:r>
              <a:rPr lang="en-US">
                <a:latin typeface="Arial"/>
                <a:ea typeface="Arial"/>
                <a:cs typeface="Arial"/>
                <a:sym typeface="Arial"/>
              </a:rPr>
              <a:t>26-year-olds have the highest uninsured rate among all ages (sharp peak in the graph)</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The uninsured rates for people ages 19 to 34 was 10.5 percentage points higher in states that have not expanded Medicaid eligibility than in expansion states: 22.3% compared with 11.8%, respectively.</a:t>
            </a:r>
            <a:endParaRPr/>
          </a:p>
          <a:p>
            <a:pPr marL="171450" marR="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Source:</a:t>
            </a:r>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Conway D. Adults Age 26 Had Highest Uninsured Rate Among All Ages, Followed By 27-Year-Olds. United States Census Bureau. October 2020. https://www.census.gov/library/stories/2020/10/uninsured-rates-highest-for-young-adults-aged-19-to-34.html#:~:text=People%20in%20this%20age%20group,0.4%20percentage%20points%20to%2015.6%25.</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2" name="Google Shape;32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9f4d542a4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9f4d542a4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Advocates for Youth partners with youth leaders, adult allies, and youth-serving organizations to advocate for policies and champion programs that recognize young people’s rights to: honest sexual health information; accessible, confidential and affordable sexual health services; and the resources and opportunities necessary to create sexual health equity for </a:t>
            </a:r>
            <a:r>
              <a:rPr lang="en-US" i="1"/>
              <a:t>all</a:t>
            </a:r>
            <a:r>
              <a:rPr lang="en-US"/>
              <a:t> youth.</a:t>
            </a:r>
            <a:endParaRPr/>
          </a:p>
          <a:p>
            <a:pPr marL="0" lvl="0" indent="0" algn="l" rtl="0">
              <a:lnSpc>
                <a:spcPct val="115000"/>
              </a:lnSpc>
              <a:spcBef>
                <a:spcPts val="0"/>
              </a:spcBef>
              <a:spcAft>
                <a:spcPts val="0"/>
              </a:spcAft>
              <a:buNone/>
            </a:pPr>
            <a:r>
              <a:rPr lang="en-US"/>
              <a:t>Our values are reflected in the 3Rs:</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Youth have the inalienable right to honest sexual health information.</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Youth deserve respect.</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Society has the responsibility to provide young people with tools need to safeguard their sexual health and lead the lives they desire.</a:t>
            </a:r>
            <a:endParaRPr/>
          </a:p>
          <a:p>
            <a:pPr marL="0" lvl="0" indent="0" algn="l" rtl="0">
              <a:spcBef>
                <a:spcPts val="0"/>
              </a:spcBef>
              <a:spcAft>
                <a:spcPts val="0"/>
              </a:spcAft>
              <a:buNone/>
            </a:pPr>
            <a:endParaRPr/>
          </a:p>
        </p:txBody>
      </p:sp>
      <p:sp>
        <p:nvSpPr>
          <p:cNvPr id="197" name="Google Shape;197;gb9f4d542a4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329" name="Google Shape;3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Sources:</a:t>
            </a:r>
            <a:endParaRPr/>
          </a:p>
          <a:p>
            <a:pPr marL="0" lvl="0" indent="0" algn="l" rtl="0">
              <a:spcBef>
                <a:spcPts val="0"/>
              </a:spcBef>
              <a:spcAft>
                <a:spcPts val="0"/>
              </a:spcAft>
              <a:buNone/>
            </a:pPr>
            <a:r>
              <a:rPr lang="en-US"/>
              <a:t>Bullet 1-http://www.caiglobal.org/ Elizabeth Jones, MPA March 2013; In Their Own Words, The Kaiser Commission on Medicaid and the Uninsured, September 2000.</a:t>
            </a:r>
            <a:endParaRPr/>
          </a:p>
          <a:p>
            <a:pPr marL="0" lvl="0" indent="0" algn="l" rtl="0">
              <a:spcBef>
                <a:spcPts val="0"/>
              </a:spcBef>
              <a:spcAft>
                <a:spcPts val="0"/>
              </a:spcAft>
              <a:buNone/>
            </a:pPr>
            <a:r>
              <a:rPr lang="en-US"/>
              <a:t>Bullet 2 – Source: </a:t>
            </a:r>
            <a:r>
              <a:rPr lang="en-US" i="1"/>
              <a:t>Adolescent Health Care and Health Services Research</a:t>
            </a:r>
            <a:r>
              <a:rPr lang="en-US"/>
              <a:t>. Role of Partnerships: Second Annual Meeting of Child Health Services Researchers. June 27, 2000. Agency for Healthcare Research and Quality, Rockville, MD. http://www.ahrq.gov/research/chsr2ado.htm </a:t>
            </a:r>
            <a:endParaRPr/>
          </a:p>
          <a:p>
            <a:pPr marL="0" lvl="0" indent="0" algn="l" rtl="0">
              <a:spcBef>
                <a:spcPts val="0"/>
              </a:spcBef>
              <a:spcAft>
                <a:spcPts val="0"/>
              </a:spcAft>
              <a:buNone/>
            </a:pPr>
            <a:r>
              <a:rPr lang="en-US"/>
              <a:t>Source: Klein JD, Wilson K, McNulty M, Kaplan C, Collins K. Access to medical care for adolescents: results from the 1997 Commonwealth Fund survey of the health of adolescent girls. </a:t>
            </a:r>
            <a:r>
              <a:rPr lang="en-US" i="1"/>
              <a:t>J Adol Health.</a:t>
            </a:r>
            <a:r>
              <a:rPr lang="en-US"/>
              <a:t> 1999;25:120–130  </a:t>
            </a:r>
            <a:endParaRPr/>
          </a:p>
          <a:p>
            <a:pPr marL="0" lvl="0" indent="0" algn="l" rtl="0">
              <a:spcBef>
                <a:spcPts val="0"/>
              </a:spcBef>
              <a:spcAft>
                <a:spcPts val="0"/>
              </a:spcAft>
              <a:buNone/>
            </a:pPr>
            <a:endParaRPr/>
          </a:p>
          <a:p>
            <a:pPr marL="0" lvl="0" indent="0" algn="l" rtl="0">
              <a:spcBef>
                <a:spcPts val="0"/>
              </a:spcBef>
              <a:spcAft>
                <a:spcPts val="0"/>
              </a:spcAft>
              <a:buNone/>
            </a:pPr>
            <a:r>
              <a:rPr lang="en-US"/>
              <a:t>Adolescents who were poor and uninsured were less likely to get a preventative care visit than those who had insurance. </a:t>
            </a:r>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i="1"/>
              <a:t>Preventive Care for Adolescents: Few Get Visits and Fewer Get Services</a:t>
            </a:r>
            <a:r>
              <a:rPr lang="en-US"/>
              <a:t>. Charles Irwin, Jr., Sally Adams, M. Jane Park and Paul Newacheck. Pediatrics 2009; 123; e565–e572. DOI: 10.1542/peds.2008–2601. Accessed November 3, 2010: </a:t>
            </a:r>
            <a:r>
              <a:rPr lang="en-US" u="sng">
                <a:solidFill>
                  <a:schemeClr val="hlink"/>
                </a:solidFill>
                <a:hlinkClick r:id="rId3"/>
              </a:rPr>
              <a:t>http://pediatrics.aappublications.org/cgi/reprint/123/4/e565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https://www.youtube.com/watch?v=OAp7tJuZH7U&amp;feature=emb_logo</a:t>
            </a:r>
            <a:endParaRPr/>
          </a:p>
        </p:txBody>
      </p:sp>
      <p:sp>
        <p:nvSpPr>
          <p:cNvPr id="337" name="Google Shape;33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Shown are the reported cases of chlamydia for 2018 by race/ethnicity and sex, but similar disparities exist in other STIs:</a:t>
            </a:r>
            <a:endParaRPr/>
          </a:p>
          <a:p>
            <a:pPr marL="0" lvl="0" indent="0" algn="l" rtl="0">
              <a:spcBef>
                <a:spcPts val="0"/>
              </a:spcBef>
              <a:spcAft>
                <a:spcPts val="0"/>
              </a:spcAft>
              <a:buNone/>
            </a:pPr>
            <a:r>
              <a:rPr lang="en-US"/>
              <a:t>In 2018, the rate of reported </a:t>
            </a:r>
            <a:r>
              <a:rPr lang="en-US" b="1"/>
              <a:t>gonorrhea</a:t>
            </a:r>
            <a:r>
              <a:rPr lang="en-US"/>
              <a:t> cases was 7.7 times higher among Blacks, 4.6 times higher among American Indians/Alaska Natives, 2.6 times higher among Native Hawiaians/Other Pacific Islanders and 1.6 times higher among Hispanics than the rate among Whites. The rate among Asians was 0.5 times the rate among Whites.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STDs in Racial and Ethnic Minorities. Sexually Transmitted Disease Surveillance 2018. Centers for Disease Control and Prevention. https://www.cdc.gov/std/stats18/minorities.htm</a:t>
            </a:r>
            <a:endParaRPr/>
          </a:p>
        </p:txBody>
      </p:sp>
      <p:sp>
        <p:nvSpPr>
          <p:cNvPr id="352" name="Google Shape;35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In 2018, blacks/African Americans accounted for 13% of the US population but 42% of the 37,832 new HIV diagnoses in the United States and dependent areas.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HIV and African Americans. Centers for Disease Control and Prevention. Last reviewed May 2020. https://www.cdc.gov/hiv/group/racialethnic/africanamericans/index.html</a:t>
            </a:r>
            <a:endParaRPr/>
          </a:p>
        </p:txBody>
      </p:sp>
      <p:sp>
        <p:nvSpPr>
          <p:cNvPr id="360" name="Google Shape;36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CDC report determined that each pregnancy-related death was associated with several contributing factors, including </a:t>
            </a:r>
            <a:endParaRPr/>
          </a:p>
          <a:p>
            <a:pPr marL="628650" lvl="1"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access to appropriate and high-quality care</a:t>
            </a:r>
            <a:endParaRPr/>
          </a:p>
          <a:p>
            <a:pPr marL="628650" lvl="1"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missed or delayed diagnoses</a:t>
            </a:r>
            <a:endParaRPr/>
          </a:p>
          <a:p>
            <a:pPr marL="628650" lvl="1"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lack of knowledge among patients and providers around warning signs. </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Maternal Mortality Review Committee data suggest the majority of deaths – 60% or more – could have been prevented by addressing these factors at multiple levels.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Source: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Racial and Ethnic Disparities Continue in Pregnancy-Related Deaths: Black, American Indian/Alaska Native women most affected. Centers for Disease Control and Prevention. September 2019. https://www.cdc.gov/media/releases/2019/p0905-racial-ethnic-disparities-pregnancy-deaths.html</a:t>
            </a:r>
            <a:endParaRPr/>
          </a:p>
        </p:txBody>
      </p:sp>
      <p:sp>
        <p:nvSpPr>
          <p:cNvPr id="367" name="Google Shape;36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Wealth and Poverty</a:t>
            </a:r>
            <a:endParaRPr dirty="0"/>
          </a:p>
          <a:p>
            <a:pPr marL="171450" lvl="0" indent="-171450" algn="l" rtl="0">
              <a:spcBef>
                <a:spcPts val="0"/>
              </a:spcBef>
              <a:spcAft>
                <a:spcPts val="0"/>
              </a:spcAft>
              <a:buClr>
                <a:schemeClr val="dk1"/>
              </a:buClr>
              <a:buSzPts val="1200"/>
              <a:buFont typeface="Arial"/>
              <a:buChar char="•"/>
            </a:pPr>
            <a:r>
              <a:rPr lang="en-US" dirty="0"/>
              <a:t>In 2016, the median net worth of white families in America was $171,000 while the median net worth of black families was $17,150. (median is used to determine the wealth of typical families since mean or average values are skewed by a small number of very wealthy people)</a:t>
            </a:r>
            <a:endParaRPr dirty="0"/>
          </a:p>
          <a:p>
            <a:pPr marL="171450" lvl="0" indent="-171450" algn="l" rtl="0">
              <a:spcBef>
                <a:spcPts val="0"/>
              </a:spcBef>
              <a:spcAft>
                <a:spcPts val="0"/>
              </a:spcAft>
              <a:buClr>
                <a:schemeClr val="dk1"/>
              </a:buClr>
              <a:buSzPts val="1200"/>
              <a:buFont typeface="Arial"/>
              <a:buChar char="•"/>
            </a:pPr>
            <a:r>
              <a:rPr lang="en-US" dirty="0"/>
              <a:t>In 2019, the overall poverty rate for the United States was 10.5%, the lowest since estimates were first released for 1959.</a:t>
            </a:r>
            <a:endParaRPr dirty="0"/>
          </a:p>
          <a:p>
            <a:pPr marL="171450" lvl="0" indent="-171450" algn="l" rtl="0">
              <a:spcBef>
                <a:spcPts val="0"/>
              </a:spcBef>
              <a:spcAft>
                <a:spcPts val="0"/>
              </a:spcAft>
              <a:buClr>
                <a:schemeClr val="dk1"/>
              </a:buClr>
              <a:buSzPts val="1200"/>
              <a:buFont typeface="Arial"/>
              <a:buChar char="•"/>
            </a:pPr>
            <a:r>
              <a:rPr lang="en-US" dirty="0"/>
              <a:t>Poverty rates for all racial and Hispanic origin groups have declined, but Black and Hispanic individuals of all ages are still overrepresented among those in poverty relative to their share among the general population.</a:t>
            </a:r>
            <a:endParaRPr dirty="0"/>
          </a:p>
          <a:p>
            <a:pPr marL="171450" lvl="0" indent="-171450" algn="l" rtl="0">
              <a:spcBef>
                <a:spcPts val="0"/>
              </a:spcBef>
              <a:spcAft>
                <a:spcPts val="0"/>
              </a:spcAft>
              <a:buClr>
                <a:schemeClr val="dk1"/>
              </a:buClr>
              <a:buSzPts val="1200"/>
              <a:buFont typeface="Arial"/>
              <a:buChar char="•"/>
            </a:pPr>
            <a:r>
              <a:rPr lang="en-US" dirty="0"/>
              <a:t>For example, Black people represented 13.2% of the U.S. population in 2019 but 23.8% of the population in poverty.</a:t>
            </a:r>
            <a:endParaRPr dirty="0"/>
          </a:p>
          <a:p>
            <a:pPr marL="0" lvl="0" indent="0" algn="l" rtl="0">
              <a:spcBef>
                <a:spcPts val="0"/>
              </a:spcBef>
              <a:spcAft>
                <a:spcPts val="0"/>
              </a:spcAft>
              <a:buClr>
                <a:schemeClr val="dk1"/>
              </a:buClr>
              <a:buSzPts val="1200"/>
              <a:buFont typeface="Arial"/>
              <a:buNone/>
            </a:pPr>
            <a:r>
              <a:rPr lang="en-US" dirty="0"/>
              <a:t>Uninsured rates</a:t>
            </a:r>
            <a:endParaRPr dirty="0"/>
          </a:p>
          <a:p>
            <a:pPr marL="171450" lvl="0" indent="-171450" algn="l" rtl="0">
              <a:spcBef>
                <a:spcPts val="0"/>
              </a:spcBef>
              <a:spcAft>
                <a:spcPts val="0"/>
              </a:spcAft>
              <a:buClr>
                <a:schemeClr val="dk1"/>
              </a:buClr>
              <a:buSzPts val="1200"/>
              <a:buFont typeface="Arial"/>
              <a:buChar char="•"/>
            </a:pPr>
            <a:r>
              <a:rPr lang="en-US" dirty="0"/>
              <a:t>The Patient Protection and Affordable Care Act (ACA) reduced uninsured rates across the country. It had a larger impact in states that expanded Medicaid than in those that didn’t, and had a larger impact for Black, Asian, American Indian/Alaska Native and people of Hispanic origin than for non-Hispanic whites.</a:t>
            </a:r>
            <a:endParaRPr dirty="0"/>
          </a:p>
          <a:p>
            <a:pPr marL="171450" lvl="0" indent="-171450" algn="l" rtl="0">
              <a:spcBef>
                <a:spcPts val="0"/>
              </a:spcBef>
              <a:spcAft>
                <a:spcPts val="0"/>
              </a:spcAft>
              <a:buClr>
                <a:schemeClr val="dk1"/>
              </a:buClr>
              <a:buSzPts val="1200"/>
              <a:buFont typeface="Arial"/>
              <a:buChar char="•"/>
            </a:pPr>
            <a:r>
              <a:rPr lang="en-US" dirty="0"/>
              <a:t>Despite these gains, disparities in uninsured rates remain among the total non-elderly population as noted above and among children and adolescents specifically</a:t>
            </a:r>
            <a:endParaRPr dirty="0"/>
          </a:p>
          <a:p>
            <a:pPr marL="171450" lvl="0" indent="-171450" algn="l" rtl="0">
              <a:spcBef>
                <a:spcPts val="0"/>
              </a:spcBef>
              <a:spcAft>
                <a:spcPts val="0"/>
              </a:spcAft>
              <a:buClr>
                <a:schemeClr val="dk1"/>
              </a:buClr>
              <a:buSzPts val="1200"/>
              <a:buFont typeface="Arial"/>
              <a:buChar char="•"/>
            </a:pPr>
            <a:r>
              <a:rPr lang="en-US" dirty="0"/>
              <a:t>As of 2018, the uninsured rate for American Indian/Alaska Native children ages 0 to 18 was 14% compared to 8% for Hispanic children of all races, 4% for non-Hispanic Black children and 4% for non-Hispanic white children.</a:t>
            </a:r>
            <a:endParaRPr dirty="0"/>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Sources:</a:t>
            </a:r>
            <a:endParaRPr dirty="0"/>
          </a:p>
          <a:p>
            <a:pPr marL="0" lvl="0" indent="0" algn="l" rtl="0">
              <a:spcBef>
                <a:spcPts val="0"/>
              </a:spcBef>
              <a:spcAft>
                <a:spcPts val="0"/>
              </a:spcAft>
              <a:buNone/>
            </a:pPr>
            <a:r>
              <a:rPr lang="en-US" dirty="0"/>
              <a:t>McIntosh K, Moss E, Nunn R &amp; </a:t>
            </a:r>
            <a:r>
              <a:rPr lang="en-US" dirty="0" err="1"/>
              <a:t>Shambaugh</a:t>
            </a:r>
            <a:r>
              <a:rPr lang="en-US" dirty="0"/>
              <a:t> J. Examining the Black-white wealth gap. Brookings Institute, February 2020. https://</a:t>
            </a:r>
            <a:r>
              <a:rPr lang="en-US" dirty="0" err="1"/>
              <a:t>www.brookings.edu</a:t>
            </a:r>
            <a:r>
              <a:rPr lang="en-US" dirty="0"/>
              <a:t>/blog/up-front/2020/02/27/examining-the-black-white-wealth-gap/</a:t>
            </a:r>
            <a:endParaRPr dirty="0"/>
          </a:p>
          <a:p>
            <a:pPr marL="0" lvl="0" indent="0" algn="l" rtl="0">
              <a:spcBef>
                <a:spcPts val="0"/>
              </a:spcBef>
              <a:spcAft>
                <a:spcPts val="0"/>
              </a:spcAft>
              <a:buNone/>
            </a:pPr>
            <a:r>
              <a:rPr lang="en-US" dirty="0"/>
              <a:t>Creamer J. Inequalities Persist Despite Decline in Poverty for All Major Race and Hispanic Origin Groups. United States Census Bureau, September 2020. https://</a:t>
            </a:r>
            <a:r>
              <a:rPr lang="en-US" dirty="0" err="1"/>
              <a:t>www.census.gov</a:t>
            </a:r>
            <a:r>
              <a:rPr lang="en-US" dirty="0"/>
              <a:t>/library/stories/2020/09/poverty-rates-for-blacks-and-hispanics-reached-historic-lows-in-2019.html</a:t>
            </a:r>
            <a:endParaRPr dirty="0"/>
          </a:p>
          <a:p>
            <a:pPr marL="0" marR="0" lvl="0" indent="0" algn="l" rtl="0">
              <a:lnSpc>
                <a:spcPct val="100000"/>
              </a:lnSpc>
              <a:spcBef>
                <a:spcPts val="0"/>
              </a:spcBef>
              <a:spcAft>
                <a:spcPts val="0"/>
              </a:spcAft>
              <a:buClr>
                <a:schemeClr val="dk1"/>
              </a:buClr>
              <a:buSzPts val="1200"/>
              <a:buFont typeface="Calibri"/>
              <a:buNone/>
            </a:pPr>
            <a:r>
              <a:rPr lang="en-US" dirty="0" err="1"/>
              <a:t>Artiga</a:t>
            </a:r>
            <a:r>
              <a:rPr lang="en-US" dirty="0"/>
              <a:t> S, </a:t>
            </a:r>
            <a:r>
              <a:rPr lang="en-US" dirty="0" err="1"/>
              <a:t>Orgera</a:t>
            </a:r>
            <a:r>
              <a:rPr lang="en-US" dirty="0"/>
              <a:t> K &amp; Damico A</a:t>
            </a:r>
            <a:r>
              <a:rPr lang="en-US" b="0" dirty="0"/>
              <a:t>. </a:t>
            </a:r>
            <a:r>
              <a:rPr lang="en-US" sz="1200" b="0" i="0" dirty="0">
                <a:solidFill>
                  <a:schemeClr val="dk1"/>
                </a:solidFill>
                <a:latin typeface="Calibri"/>
                <a:ea typeface="Calibri"/>
                <a:cs typeface="Calibri"/>
                <a:sym typeface="Calibri"/>
              </a:rPr>
              <a:t>Changes in Health Coverage by Race and Ethnicity since the ACA, 2010-2018. Kaiser Family Foundation, March 2020. https://</a:t>
            </a:r>
            <a:r>
              <a:rPr lang="en-US" sz="1200" b="0" i="0" dirty="0" err="1">
                <a:solidFill>
                  <a:schemeClr val="dk1"/>
                </a:solidFill>
                <a:latin typeface="Calibri"/>
                <a:ea typeface="Calibri"/>
                <a:cs typeface="Calibri"/>
                <a:sym typeface="Calibri"/>
              </a:rPr>
              <a:t>www.kff.org</a:t>
            </a:r>
            <a:r>
              <a:rPr lang="en-US" sz="1200" b="0" i="0" dirty="0">
                <a:solidFill>
                  <a:schemeClr val="dk1"/>
                </a:solidFill>
                <a:latin typeface="Calibri"/>
                <a:ea typeface="Calibri"/>
                <a:cs typeface="Calibri"/>
                <a:sym typeface="Calibri"/>
              </a:rPr>
              <a:t>/racial-equity-and-health-policy/issue-brief/changes-in-health-coverage-by-race-and-ethnicity-since-the-aca-2010-2018/</a:t>
            </a:r>
            <a:endParaRPr dirty="0"/>
          </a:p>
        </p:txBody>
      </p:sp>
      <p:sp>
        <p:nvSpPr>
          <p:cNvPr id="375" name="Google Shape;37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b="1"/>
              <a:t>Camara Jones’ 2000 article in the American Journal of Public health provides the theoretic framework for levels of racism referenced above:</a:t>
            </a:r>
            <a:endParaRPr/>
          </a:p>
          <a:p>
            <a:pPr marL="171450" marR="0" lvl="0" indent="-171450" algn="l" rtl="0">
              <a:lnSpc>
                <a:spcPct val="100000"/>
              </a:lnSpc>
              <a:spcBef>
                <a:spcPts val="360"/>
              </a:spcBef>
              <a:spcAft>
                <a:spcPts val="0"/>
              </a:spcAft>
              <a:buClr>
                <a:schemeClr val="dk1"/>
              </a:buClr>
              <a:buSzPts val="1200"/>
              <a:buFont typeface="Arial"/>
              <a:buChar char="•"/>
            </a:pPr>
            <a:r>
              <a:rPr lang="en-US" b="1"/>
              <a:t>Racism</a:t>
            </a:r>
            <a:r>
              <a:rPr lang="en-US"/>
              <a:t> is a “system of structuring opportunity and assigning value based on the social interpretation of how one looks (which is what we call ‘race’) that unfairly disadvantages some individuals and communities, unfairly advantages other individuals and communities, and saps the strength of the whole society through the waste of human resources.”</a:t>
            </a:r>
            <a:endParaRPr/>
          </a:p>
          <a:p>
            <a:pPr marL="171450" marR="0" lvl="0" indent="-171450" algn="l" rtl="0">
              <a:lnSpc>
                <a:spcPct val="100000"/>
              </a:lnSpc>
              <a:spcBef>
                <a:spcPts val="360"/>
              </a:spcBef>
              <a:spcAft>
                <a:spcPts val="0"/>
              </a:spcAft>
              <a:buClr>
                <a:schemeClr val="dk1"/>
              </a:buClr>
              <a:buSzPts val="1200"/>
              <a:buFont typeface="Arial"/>
              <a:buChar char="•"/>
            </a:pPr>
            <a:r>
              <a:rPr lang="en-US" b="1"/>
              <a:t>Institutional racism </a:t>
            </a:r>
            <a:r>
              <a:rPr lang="en-US"/>
              <a:t>is the accumulation of customs, laws, policies and practices that discriminate against specific racial groups and result in differential access to the goods, services and opportunities of society by race</a:t>
            </a:r>
            <a:endParaRPr/>
          </a:p>
          <a:p>
            <a:pPr marL="171450" marR="0" lvl="0" indent="-171450" algn="l" rtl="0">
              <a:lnSpc>
                <a:spcPct val="100000"/>
              </a:lnSpc>
              <a:spcBef>
                <a:spcPts val="360"/>
              </a:spcBef>
              <a:spcAft>
                <a:spcPts val="0"/>
              </a:spcAft>
              <a:buClr>
                <a:schemeClr val="dk1"/>
              </a:buClr>
              <a:buSzPts val="1200"/>
              <a:buFont typeface="Arial"/>
              <a:buChar char="•"/>
            </a:pPr>
            <a:r>
              <a:rPr lang="en-US" b="1"/>
              <a:t>Personally-mediated racism </a:t>
            </a:r>
            <a:r>
              <a:rPr lang="en-US"/>
              <a:t>is prejudice and discrimination experienced between members of the dominant racial group and members of a stigmatized racial minority. It can be intentional and driven by explicit biases or unintentional and driven by implicit biases.</a:t>
            </a:r>
            <a:endParaRPr/>
          </a:p>
          <a:p>
            <a:pPr marL="171450" marR="0" lvl="0" indent="-171450" algn="l" rtl="0">
              <a:lnSpc>
                <a:spcPct val="100000"/>
              </a:lnSpc>
              <a:spcBef>
                <a:spcPts val="360"/>
              </a:spcBef>
              <a:spcAft>
                <a:spcPts val="0"/>
              </a:spcAft>
              <a:buClr>
                <a:schemeClr val="dk1"/>
              </a:buClr>
              <a:buSzPts val="1200"/>
              <a:buFont typeface="Arial"/>
              <a:buChar char="•"/>
            </a:pPr>
            <a:r>
              <a:rPr lang="en-US" b="1"/>
              <a:t>Internalized racism </a:t>
            </a:r>
            <a:r>
              <a:rPr lang="en-US"/>
              <a:t>is acceptance by individual members of a stigmatized racial minority that the dominant racial group is superior</a:t>
            </a:r>
            <a:endParaRPr/>
          </a:p>
          <a:p>
            <a:pPr marL="171450" marR="0" lvl="0" indent="-95250" algn="l" rtl="0">
              <a:lnSpc>
                <a:spcPct val="100000"/>
              </a:lnSpc>
              <a:spcBef>
                <a:spcPts val="360"/>
              </a:spcBef>
              <a:spcAft>
                <a:spcPts val="0"/>
              </a:spcAft>
              <a:buClr>
                <a:schemeClr val="dk1"/>
              </a:buClr>
              <a:buSzPts val="1200"/>
              <a:buFont typeface="Arial"/>
              <a:buNone/>
            </a:pPr>
            <a:endParaRPr/>
          </a:p>
          <a:p>
            <a:pPr marL="171450" marR="0" lvl="0" indent="-171450" algn="l" rtl="0">
              <a:lnSpc>
                <a:spcPct val="100000"/>
              </a:lnSpc>
              <a:spcBef>
                <a:spcPts val="360"/>
              </a:spcBef>
              <a:spcAft>
                <a:spcPts val="0"/>
              </a:spcAft>
              <a:buClr>
                <a:schemeClr val="dk1"/>
              </a:buClr>
              <a:buSzPts val="1200"/>
              <a:buFont typeface="Arial"/>
              <a:buChar char="•"/>
            </a:pPr>
            <a:r>
              <a:rPr lang="en-US"/>
              <a:t>A 2015 meta-analysis found that experiencing racism was associated with poorer mental health, overall health and physical health. </a:t>
            </a:r>
            <a:r>
              <a:rPr lang="en-US" sz="1200" b="0" i="0">
                <a:solidFill>
                  <a:schemeClr val="dk1"/>
                </a:solidFill>
                <a:latin typeface="Calibri"/>
                <a:ea typeface="Calibri"/>
                <a:cs typeface="Calibri"/>
                <a:sym typeface="Calibri"/>
              </a:rPr>
              <a:t>Age, sex, birthplace and education level did not moderate the effects of racism on health.</a:t>
            </a:r>
            <a:endParaRPr/>
          </a:p>
          <a:p>
            <a:pPr marL="171450" marR="0" lvl="0" indent="-95250" algn="l" rtl="0">
              <a:lnSpc>
                <a:spcPct val="100000"/>
              </a:lnSpc>
              <a:spcBef>
                <a:spcPts val="360"/>
              </a:spcBef>
              <a:spcAft>
                <a:spcPts val="0"/>
              </a:spcAft>
              <a:buClr>
                <a:schemeClr val="dk1"/>
              </a:buClr>
              <a:buSzPts val="1200"/>
              <a:buFont typeface="Arial"/>
              <a:buNone/>
            </a:pP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n-US"/>
              <a:t>Sources:</a:t>
            </a:r>
            <a:endParaRPr/>
          </a:p>
          <a:p>
            <a:pPr marL="228600" marR="0" lvl="0" indent="-228600" algn="l" rtl="0">
              <a:lnSpc>
                <a:spcPct val="100000"/>
              </a:lnSpc>
              <a:spcBef>
                <a:spcPts val="360"/>
              </a:spcBef>
              <a:spcAft>
                <a:spcPts val="0"/>
              </a:spcAft>
              <a:buClr>
                <a:schemeClr val="dk1"/>
              </a:buClr>
              <a:buSzPts val="1200"/>
              <a:buFont typeface="Calibri"/>
              <a:buAutoNum type="arabicPeriod"/>
            </a:pPr>
            <a:r>
              <a:rPr lang="en-US"/>
              <a:t>Trent M, Dooley DG, Dougé J. AAP Section on Adolescent Health, AAP Council on Community Pediatrics, AAP Committee on Adolescence. The Impact of Racism on Child and Adolescent Health. Pediatrics. 2019;144(2):e20191765</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Jones CP. Levels of racism: a theoretic framework and a gardener's tale. </a:t>
            </a:r>
            <a:r>
              <a:rPr lang="en-US" sz="1200" i="1">
                <a:solidFill>
                  <a:schemeClr val="dk1"/>
                </a:solidFill>
                <a:latin typeface="Calibri"/>
                <a:ea typeface="Calibri"/>
                <a:cs typeface="Calibri"/>
                <a:sym typeface="Calibri"/>
              </a:rPr>
              <a:t>Am J Public Health</a:t>
            </a:r>
            <a:r>
              <a:rPr lang="en-US" sz="1200">
                <a:solidFill>
                  <a:schemeClr val="dk1"/>
                </a:solidFill>
                <a:latin typeface="Calibri"/>
                <a:ea typeface="Calibri"/>
                <a:cs typeface="Calibri"/>
                <a:sym typeface="Calibri"/>
              </a:rPr>
              <a:t>. 2000;90(8):1212-1215. doi:10.2105/ajph.90.8.1212</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Paradies Y, Ben J, Denson N, Elias A, Priest N, Pieterse A, et al. (2015) Racism as a Determinant of Health: A Systematic Review and Meta-Analysis. PLoS ONE 10(9): e0138511. https://doi.org/10.1371/journal.pone.0138511</a:t>
            </a:r>
            <a:endParaRPr/>
          </a:p>
          <a:p>
            <a:pPr marL="0" marR="0" lvl="0" indent="0" algn="l" rtl="0">
              <a:lnSpc>
                <a:spcPct val="100000"/>
              </a:lnSpc>
              <a:spcBef>
                <a:spcPts val="360"/>
              </a:spcBef>
              <a:spcAft>
                <a:spcPts val="0"/>
              </a:spcAft>
              <a:buClr>
                <a:schemeClr val="dk1"/>
              </a:buClr>
              <a:buSzPts val="1200"/>
              <a:buFont typeface="Calibri"/>
              <a:buNone/>
            </a:pPr>
            <a:endParaRPr/>
          </a:p>
        </p:txBody>
      </p:sp>
      <p:sp>
        <p:nvSpPr>
          <p:cNvPr id="383" name="Google Shape;38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and many other examples are the basis of deep mistrust among many in minority communities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Sources:</a:t>
            </a:r>
            <a:endParaRPr/>
          </a:p>
          <a:p>
            <a:pPr marL="228600" lvl="0" indent="-228600" algn="l" rtl="0">
              <a:spcBef>
                <a:spcPts val="0"/>
              </a:spcBef>
              <a:spcAft>
                <a:spcPts val="0"/>
              </a:spcAft>
              <a:buClr>
                <a:schemeClr val="dk1"/>
              </a:buClr>
              <a:buSzPts val="1200"/>
              <a:buFont typeface="Calibri"/>
              <a:buAutoNum type="arabicPeriod"/>
            </a:pPr>
            <a:r>
              <a:rPr lang="en-US"/>
              <a:t>U.S. Public Health Service Syphilis Study at Tuskegee. Centers for Disease Control and Prevention. Last reviewed March 2020. https://www.cdc.gov/tuskegee/timeline.htm</a:t>
            </a:r>
            <a:endParaRPr/>
          </a:p>
          <a:p>
            <a:pPr marL="228600" lvl="0" indent="-228600" algn="l" rtl="0">
              <a:spcBef>
                <a:spcPts val="0"/>
              </a:spcBef>
              <a:spcAft>
                <a:spcPts val="0"/>
              </a:spcAft>
              <a:buClr>
                <a:schemeClr val="dk1"/>
              </a:buClr>
              <a:buSzPts val="1200"/>
              <a:buFont typeface="Calibri"/>
              <a:buAutoNum type="arabicPeriod"/>
            </a:pPr>
            <a:r>
              <a:rPr lang="en-US" sz="1200" b="0" i="0">
                <a:solidFill>
                  <a:schemeClr val="dk1"/>
                </a:solidFill>
                <a:latin typeface="Calibri"/>
                <a:ea typeface="Calibri"/>
                <a:cs typeface="Calibri"/>
                <a:sym typeface="Calibri"/>
              </a:rPr>
              <a:t>Farber SA. U.S. scientists' role in the eugenics movement (1907-1939): a contemporary biologist's perspective. </a:t>
            </a:r>
            <a:r>
              <a:rPr lang="en-US" sz="1200" b="0" i="1">
                <a:solidFill>
                  <a:schemeClr val="dk1"/>
                </a:solidFill>
                <a:latin typeface="Calibri"/>
                <a:ea typeface="Calibri"/>
                <a:cs typeface="Calibri"/>
                <a:sym typeface="Calibri"/>
              </a:rPr>
              <a:t>Zebrafish</a:t>
            </a:r>
            <a:r>
              <a:rPr lang="en-US" sz="1200" b="0" i="0">
                <a:solidFill>
                  <a:schemeClr val="dk1"/>
                </a:solidFill>
                <a:latin typeface="Calibri"/>
                <a:ea typeface="Calibri"/>
                <a:cs typeface="Calibri"/>
                <a:sym typeface="Calibri"/>
              </a:rPr>
              <a:t>. 2008;5(4):243-245. doi:10.1089/zeb.2008.0576</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“Unwanted Sterilization and Eugenics Programs in the United States.” </a:t>
            </a:r>
            <a:r>
              <a:rPr lang="en-US" sz="1200" i="1">
                <a:solidFill>
                  <a:schemeClr val="dk1"/>
                </a:solidFill>
                <a:latin typeface="Calibri"/>
                <a:ea typeface="Calibri"/>
                <a:cs typeface="Calibri"/>
                <a:sym typeface="Calibri"/>
              </a:rPr>
              <a:t>PBS Independent Lens</a:t>
            </a:r>
            <a:r>
              <a:rPr lang="en-US" sz="1200">
                <a:solidFill>
                  <a:schemeClr val="dk1"/>
                </a:solidFill>
                <a:latin typeface="Calibri"/>
                <a:ea typeface="Calibri"/>
                <a:cs typeface="Calibri"/>
                <a:sym typeface="Calibri"/>
              </a:rPr>
              <a:t>, Public Broadcasting Service, 29 Jan. 2016, www.pbs.org/independentlens/blog/unwanted- s terilization-and-eugenics programs-in-the-united-states/</a:t>
            </a: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“The Puerto Rico Pill Trials.” </a:t>
            </a:r>
            <a:r>
              <a:rPr lang="en-US" sz="1200" i="1">
                <a:solidFill>
                  <a:schemeClr val="dk1"/>
                </a:solidFill>
                <a:latin typeface="Calibri"/>
                <a:ea typeface="Calibri"/>
                <a:cs typeface="Calibri"/>
                <a:sym typeface="Calibri"/>
              </a:rPr>
              <a:t>American Experience</a:t>
            </a:r>
            <a:r>
              <a:rPr lang="en-US" sz="1200" i="0">
                <a:solidFill>
                  <a:schemeClr val="dk1"/>
                </a:solidFill>
                <a:latin typeface="Calibri"/>
                <a:ea typeface="Calibri"/>
                <a:cs typeface="Calibri"/>
                <a:sym typeface="Calibri"/>
              </a:rPr>
              <a:t>, Public Broadcasting Service. https://www.pbs.org/wgbh/americanexperience/features/pill-puerto-rico-pill-trials/</a:t>
            </a:r>
            <a:endParaRPr sz="120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91" name="Google Shape;39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a:t>
            </a:r>
            <a:endParaRPr/>
          </a:p>
          <a:p>
            <a:pPr marL="0" lvl="0" indent="0" algn="l" rtl="0">
              <a:spcBef>
                <a:spcPts val="0"/>
              </a:spcBef>
              <a:spcAft>
                <a:spcPts val="0"/>
              </a:spcAft>
              <a:buNone/>
            </a:pPr>
            <a:r>
              <a:rPr lang="en-US"/>
              <a:t>Hamel L, Lopes L, Muñana C, Artiga S &amp; Brodie M. KFF/The Undefeated Survey on Race and Health. Kaiser Family Foundation, October 2020. https://www.kff.org/report-section/kff-the-undefeated-survey-on-race-and-health-main-findings/</a:t>
            </a:r>
            <a:endParaRPr/>
          </a:p>
        </p:txBody>
      </p:sp>
      <p:sp>
        <p:nvSpPr>
          <p:cNvPr id="398" name="Google Shape;39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Source: U.S. Unintended Pregnancy Rate Falls to 30-Year Low; Declines Seen in Almost All Groups, but Disparities Remain. Guttmacher Institute. March 2016. https://www.guttmacher.org/news-release/2016/us-unintended-pregnancy-rate-falls-30-year-low-declines-seen-almost-all-groups</a:t>
            </a:r>
            <a:endParaRPr/>
          </a:p>
          <a:p>
            <a:pPr marL="0" lvl="0" indent="0" algn="l" rtl="0">
              <a:spcBef>
                <a:spcPts val="0"/>
              </a:spcBef>
              <a:spcAft>
                <a:spcPts val="0"/>
              </a:spcAft>
              <a:buNone/>
            </a:pPr>
            <a:endParaRPr/>
          </a:p>
        </p:txBody>
      </p:sp>
      <p:sp>
        <p:nvSpPr>
          <p:cNvPr id="411" name="Google Shape;41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Clr>
                <a:schemeClr val="dk1"/>
              </a:buClr>
              <a:buSzPts val="1200"/>
              <a:buFont typeface="Arial"/>
              <a:buChar char="•"/>
            </a:pPr>
            <a:r>
              <a:rPr lang="en-US"/>
              <a:t>This graph shows unintended pregnancy rate in 2011 per 1,000 women ages 15-44 by race/ethnicity. The horizontal black lines are the overall rate of unintended pregnancy in all women of reproductive age.</a:t>
            </a:r>
            <a:endParaRPr/>
          </a:p>
          <a:p>
            <a:pPr marL="171450" lvl="0" indent="-171450" algn="l" rtl="0">
              <a:spcBef>
                <a:spcPts val="0"/>
              </a:spcBef>
              <a:spcAft>
                <a:spcPts val="0"/>
              </a:spcAft>
              <a:buClr>
                <a:schemeClr val="dk1"/>
              </a:buClr>
              <a:buSzPts val="1200"/>
              <a:buFont typeface="Arial"/>
              <a:buChar char="•"/>
            </a:pPr>
            <a:r>
              <a:rPr lang="en-US"/>
              <a:t>There continue to be disparities in unintended pregnancy rates based on race and ethnicity, even when controlling for income</a:t>
            </a:r>
            <a:endParaRPr b="0"/>
          </a:p>
          <a:p>
            <a:pPr marL="171450" lvl="0" indent="-171450" algn="l" rtl="0">
              <a:spcBef>
                <a:spcPts val="0"/>
              </a:spcBef>
              <a:spcAft>
                <a:spcPts val="0"/>
              </a:spcAft>
              <a:buClr>
                <a:schemeClr val="dk1"/>
              </a:buClr>
              <a:buSzPts val="1200"/>
              <a:buFont typeface="Arial"/>
              <a:buChar char="•"/>
            </a:pPr>
            <a:r>
              <a:rPr lang="en-US" b="0"/>
              <a:t>This finding is reflective of the broader health disparities that people of color experience due to barriers in accessing health care services.</a:t>
            </a:r>
            <a:endParaRPr/>
          </a:p>
          <a:p>
            <a:pPr marL="171450" lvl="0" indent="-171450" algn="l" rtl="0">
              <a:spcBef>
                <a:spcPts val="0"/>
              </a:spcBef>
              <a:spcAft>
                <a:spcPts val="0"/>
              </a:spcAft>
              <a:buClr>
                <a:schemeClr val="dk1"/>
              </a:buClr>
              <a:buSzPts val="1200"/>
              <a:buFont typeface="Arial"/>
              <a:buChar char="•"/>
            </a:pPr>
            <a:r>
              <a:rPr lang="en-US" b="0"/>
              <a:t>Previous research suggests that minority communities face barriers in accessing high quality contraceptive services and accessing their chosen method of birth control, leading to higher unintended pregnancy rates.</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Some groups—including higher-income women, white women, college graduates and married women—are comparatively successful at timing and spacing their pregnancies. For example, higher-income white women experience unintended pregnancy at less than half the national rate (20 vs. 54 per 1,000).</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a:t>Source: U.S. Unintended Pregnancy Rate Falls to 30-Year Low; Declines Seen in Almost All Groups, but Disparities Remain. Guttmacher Institute. March 2016. https://www.guttmacher.org/news-release/2016/us-unintended-pregnancy-rate-falls-30-year-low-declines-seen-almost-all-groups</a:t>
            </a:r>
            <a:endParaRPr/>
          </a:p>
        </p:txBody>
      </p:sp>
      <p:sp>
        <p:nvSpPr>
          <p:cNvPr id="420" name="Google Shape;42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Nearly half of abortion patients in the United States are poor and another 26% are low income. These data come from a nationally representative survey of nonhospital abortion patients in the United States. Poor women continue to account for a disproportionate share of abortion patients, and this representation increased from 42% to 49% over the six-year period, mostly driven by an increase in the population of women of reproductive age who are poor. </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Jerman J, Jones RK and Onda T, Characteristics of U.S. Abortion Patients in 2014 and Changes Since 2008, New York: Guttmacher Institute, 2016.</a:t>
            </a:r>
            <a:endParaRPr/>
          </a:p>
          <a:p>
            <a:pPr marL="0" lvl="0" indent="0" algn="l" rtl="0">
              <a:spcBef>
                <a:spcPts val="0"/>
              </a:spcBef>
              <a:spcAft>
                <a:spcPts val="0"/>
              </a:spcAft>
              <a:buNone/>
            </a:pPr>
            <a:endParaRPr/>
          </a:p>
        </p:txBody>
      </p:sp>
      <p:sp>
        <p:nvSpPr>
          <p:cNvPr id="428" name="Google Shape;42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“While racial/ethnic differentials are significantly larger than income differentials in STI rates nationwide, both factors are independent predictors of increased risk”</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Harling G, Subramanian S, Bärnighausen T, Kawachi I. Socioeconomic disparities in sexually transmitted infections among young adults in the United States: examining the interaction between income and race/ethnicity. </a:t>
            </a:r>
            <a:r>
              <a:rPr lang="en-US" sz="1200" b="0" i="1">
                <a:solidFill>
                  <a:schemeClr val="dk1"/>
                </a:solidFill>
                <a:latin typeface="Calibri"/>
                <a:ea typeface="Calibri"/>
                <a:cs typeface="Calibri"/>
                <a:sym typeface="Calibri"/>
              </a:rPr>
              <a:t>Sex Transm Dis</a:t>
            </a:r>
            <a:r>
              <a:rPr lang="en-US" sz="1200" b="0" i="0">
                <a:solidFill>
                  <a:schemeClr val="dk1"/>
                </a:solidFill>
                <a:latin typeface="Calibri"/>
                <a:ea typeface="Calibri"/>
                <a:cs typeface="Calibri"/>
                <a:sym typeface="Calibri"/>
              </a:rPr>
              <a:t>. 2013;40(7):575-581. doi:10.1097/OLQ.0b013e31829529cf</a:t>
            </a:r>
            <a:endParaRPr/>
          </a:p>
        </p:txBody>
      </p:sp>
      <p:sp>
        <p:nvSpPr>
          <p:cNvPr id="435" name="Google Shape;43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a:solidFill>
                  <a:schemeClr val="dk1"/>
                </a:solidFill>
              </a:rPr>
              <a:t>Approximately 25% of lesbian/gay, 15% of bisexual, and 3% of exclusively heterosexual Massachusetts public high school students were homeless. Sexual-minority males and females had an odds of reporting current homelessness that was between 4 and 13 times that of their exclusively heterosexual peers. Sexual-minority youths’ greater likelihood of being homeless was driven by their increased risk of living separately from their parents or guardians.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rPr>
              <a:t>Sexual risk behaviors also appear to disproportionately impact sexual-minority homeless adolescents. Studies have reported higher numbers of lifetime sexual partners, younger ages of sexual initiation, and higher rates of unprotected intercourse, survival sex, and HIV and other sexually transmitted infections among sexual minority</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rPr>
              <a:t>homeless adolescents. </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LGBTQ youth had over twice the rate of early death among youth experiencing homelessness.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LGBTQ youth are at more than double the risk of homelessness compared to non-LGBTQ peers.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Youth who identified as both LGBTQ and black or multiracial had some of the highest rates of homelessness.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Among youth experiencing homelessness, LGBTQ young people reported higher rates of trauma and adversity.</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Transgender youth often face unique and more severe types of discrimination and trauma</a:t>
            </a:r>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i="0"/>
              <a:t>Sources:</a:t>
            </a:r>
            <a:endParaRPr/>
          </a:p>
          <a:p>
            <a:pPr marL="228600" lvl="0" indent="-228600" algn="l" rtl="0">
              <a:spcBef>
                <a:spcPts val="0"/>
              </a:spcBef>
              <a:spcAft>
                <a:spcPts val="0"/>
              </a:spcAft>
              <a:buClr>
                <a:schemeClr val="dk1"/>
              </a:buClr>
              <a:buSzPts val="1200"/>
              <a:buFont typeface="Calibri"/>
              <a:buAutoNum type="arabicPeriod"/>
            </a:pPr>
            <a:r>
              <a:rPr lang="en-US" u="sng">
                <a:solidFill>
                  <a:schemeClr val="hlink"/>
                </a:solidFill>
                <a:hlinkClick r:id="rId3"/>
              </a:rPr>
              <a:t>Corliss et al., 2011</a:t>
            </a:r>
            <a:r>
              <a:rPr lang="en-US"/>
              <a:t>H.L. Corliss, C.S. Goodenow, L. Nichols, S.B. AustinHigh burden of homelessness among sexual-minority adolescents: Findings from a representative Massachusetts high school sample. </a:t>
            </a:r>
            <a:r>
              <a:rPr lang="en-US" i="1"/>
              <a:t>American Journal of Public Health</a:t>
            </a:r>
            <a:r>
              <a:rPr lang="en-US"/>
              <a:t>, 101 (2011), pp. 1683–1689</a:t>
            </a:r>
            <a:endParaRPr sz="1200">
              <a:solidFill>
                <a:schemeClr val="dk1"/>
              </a:solidFill>
            </a:endParaRPr>
          </a:p>
          <a:p>
            <a:pPr marL="228600" lvl="0" indent="-228600" algn="l" rtl="0">
              <a:spcBef>
                <a:spcPts val="0"/>
              </a:spcBef>
              <a:spcAft>
                <a:spcPts val="0"/>
              </a:spcAft>
              <a:buClr>
                <a:schemeClr val="dk1"/>
              </a:buClr>
              <a:buSzPts val="1200"/>
              <a:buFont typeface="Calibri"/>
              <a:buAutoNum type="arabicPeriod"/>
            </a:pPr>
            <a:r>
              <a:rPr lang="en-US"/>
              <a:t>Deborah L. McBride, MSN, RN, CPN, CPON, CCRN, Homelessness and Health Care Disparities Among Lesbian, Gay, Bisexual, and Transgender Youth. Journal of Pediatric Nursing, Volume 27, Issue 2, April 2012, Pages 177–179 </a:t>
            </a:r>
            <a:r>
              <a:rPr lang="en-US" u="sng">
                <a:solidFill>
                  <a:schemeClr val="hlink"/>
                </a:solidFill>
                <a:hlinkClick r:id="rId4"/>
              </a:rPr>
              <a:t>http://dx.doi.org/10.1016/j.pedn.2011.11.007</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Morton, M. H., Samuels, G. M., Dworsky, A., &amp; Patel, S. (2018). </a:t>
            </a:r>
            <a:r>
              <a:rPr lang="en-US" sz="1200" b="0" i="1">
                <a:solidFill>
                  <a:schemeClr val="dk1"/>
                </a:solidFill>
                <a:latin typeface="Calibri"/>
                <a:ea typeface="Calibri"/>
                <a:cs typeface="Calibri"/>
                <a:sym typeface="Calibri"/>
              </a:rPr>
              <a:t>Missed opportunities: LGBTQ youth homelessness in America.</a:t>
            </a:r>
            <a:r>
              <a:rPr lang="en-US" sz="1200" b="0" i="0">
                <a:solidFill>
                  <a:schemeClr val="dk1"/>
                </a:solidFill>
                <a:latin typeface="Calibri"/>
                <a:ea typeface="Calibri"/>
                <a:cs typeface="Calibri"/>
                <a:sym typeface="Calibri"/>
              </a:rPr>
              <a:t> Chicago, IL: Chapin Hall at the University of Chicago. https://voicesofyouthcount.org/brief/lgbtq-youth-homelessness/</a:t>
            </a:r>
            <a:endParaRPr/>
          </a:p>
        </p:txBody>
      </p:sp>
      <p:sp>
        <p:nvSpPr>
          <p:cNvPr id="450" name="Google Shape;45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Lesbian/Gay youth were 6 times as likely to have used heroin (adjusted prevalence ratio 5.8 for females, 6.1 for males) as heterosexual peers</a:t>
            </a:r>
            <a:endParaRPr/>
          </a:p>
          <a:p>
            <a:pPr marL="171450" lvl="0" indent="-171450" algn="l" rtl="0">
              <a:spcBef>
                <a:spcPts val="0"/>
              </a:spcBef>
              <a:spcAft>
                <a:spcPts val="0"/>
              </a:spcAft>
              <a:buClr>
                <a:schemeClr val="dk1"/>
              </a:buClr>
              <a:buSzPts val="1200"/>
              <a:buFont typeface="Arial"/>
              <a:buChar char="•"/>
            </a:pPr>
            <a:r>
              <a:rPr lang="en-US"/>
              <a:t>Bisexual females were 3 times as likely to have used heroin, bisexual males 5.2 times as likely as heterosexual peers</a:t>
            </a:r>
            <a:endParaRPr/>
          </a:p>
          <a:p>
            <a:pPr marL="171450" lvl="0" indent="-171450" algn="l" rtl="0">
              <a:spcBef>
                <a:spcPts val="0"/>
              </a:spcBef>
              <a:spcAft>
                <a:spcPts val="0"/>
              </a:spcAft>
              <a:buClr>
                <a:schemeClr val="dk1"/>
              </a:buClr>
              <a:buSzPts val="1200"/>
              <a:buFont typeface="Arial"/>
              <a:buChar char="•"/>
            </a:pPr>
            <a:r>
              <a:rPr lang="en-US"/>
              <a:t>Lesbian/Gay and Bisexual youth and youth who were unsure of their sexual orientation were 2-3 times more likely to have used Cocaine, Ecstasy and Inhalants than heterosexual peers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Johns MM, Lowry R, Rasberry CN, et al. Violence Victimization, Substance Use, and Suicide Risk Among Sexual Minority High School Students — United States, 2015–2017. MMWR Morb Mortal Wkly Rep 2018;67:1211–1215. DOI: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http://dx.doi.org/10.15585/mmwr.mm6743a4</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external icon</a:t>
            </a:r>
            <a:endParaRPr/>
          </a:p>
        </p:txBody>
      </p:sp>
      <p:sp>
        <p:nvSpPr>
          <p:cNvPr id="457" name="Google Shape;45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Males who identified as gay were 6.6 times as likely as heterosexual peers to have experienced forced sexual intercourse</a:t>
            </a:r>
            <a:endParaRPr/>
          </a:p>
          <a:p>
            <a:pPr marL="171450" lvl="0" indent="-171450" algn="l" rtl="0">
              <a:spcBef>
                <a:spcPts val="0"/>
              </a:spcBef>
              <a:spcAft>
                <a:spcPts val="0"/>
              </a:spcAft>
              <a:buClr>
                <a:schemeClr val="dk1"/>
              </a:buClr>
              <a:buSzPts val="1200"/>
              <a:buFont typeface="Arial"/>
              <a:buChar char="•"/>
            </a:pPr>
            <a:r>
              <a:rPr lang="en-US"/>
              <a:t>Bisexual youth were about 3 times as likely to have experienced forced sexual intercourse (adjusted prevalence ratio 2.8 for females and 3.3 for males) as heterosexual peers</a:t>
            </a:r>
            <a:endParaRPr/>
          </a:p>
          <a:p>
            <a:pPr marL="171450" lvl="0" indent="-171450" algn="l" rtl="0">
              <a:spcBef>
                <a:spcPts val="0"/>
              </a:spcBef>
              <a:spcAft>
                <a:spcPts val="0"/>
              </a:spcAft>
              <a:buClr>
                <a:schemeClr val="dk1"/>
              </a:buClr>
              <a:buSzPts val="1200"/>
              <a:buFont typeface="Arial"/>
              <a:buChar char="•"/>
            </a:pPr>
            <a:r>
              <a:rPr lang="en-US"/>
              <a:t>Lesbian females were about as likely as heterosexual females to have experienced sexual dating violence but were 50% more likely to have experienced physical dating violnece</a:t>
            </a:r>
            <a:endParaRPr/>
          </a:p>
          <a:p>
            <a:pPr marL="171450" lvl="0" indent="-171450" algn="l" rtl="0">
              <a:spcBef>
                <a:spcPts val="0"/>
              </a:spcBef>
              <a:spcAft>
                <a:spcPts val="0"/>
              </a:spcAft>
              <a:buClr>
                <a:schemeClr val="dk1"/>
              </a:buClr>
              <a:buSzPts val="1200"/>
              <a:buFont typeface="Arial"/>
              <a:buChar char="•"/>
            </a:pPr>
            <a:r>
              <a:rPr lang="en-US"/>
              <a:t>Gay males were 5.5 times as likely to have experienced sexual dating violence and 3.2 times as likely to have experienced physical dating violence than heterosexual peers</a:t>
            </a:r>
            <a:endParaRPr/>
          </a:p>
          <a:p>
            <a:pPr marL="0" lvl="0" indent="0" algn="l" rtl="0">
              <a:spcBef>
                <a:spcPts val="0"/>
              </a:spcBef>
              <a:spcAft>
                <a:spcPts val="0"/>
              </a:spcAft>
              <a:buNone/>
            </a:pPr>
            <a:endParaRPr/>
          </a:p>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 Johns MM, Lowry R, Rasberry CN, et al. Violence Victimization, Substance Use, and Suicide Risk Among Sexual Minority High School Students — United States, 2015–2017. MMWR Morb Mortal Wkly Rep 2018;67:1211–1215. DOI: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http://dx.doi.org/10.15585/mmwr.mm6743a4</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external icon</a:t>
            </a:r>
            <a:r>
              <a:rPr lang="en-US" sz="1200" b="0" i="0">
                <a:solidFill>
                  <a:schemeClr val="dk1"/>
                </a:solidFill>
                <a:latin typeface="Calibri"/>
                <a:ea typeface="Calibri"/>
                <a:cs typeface="Calibri"/>
                <a:sym typeface="Calibri"/>
              </a:rPr>
              <a:t>.</a:t>
            </a:r>
            <a:endParaRPr/>
          </a:p>
        </p:txBody>
      </p:sp>
      <p:sp>
        <p:nvSpPr>
          <p:cNvPr id="465" name="Google Shape;46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Source: High School Youth Risk Behavior Survey (YRBS): 2019 Results. Centers for Disease Control and Prevention. https://nccd.cdc.gov/youthonline/App/QuestionsOrLocations.aspx?CategoryId=C01</a:t>
            </a:r>
            <a:endParaRPr/>
          </a:p>
        </p:txBody>
      </p:sp>
      <p:sp>
        <p:nvSpPr>
          <p:cNvPr id="473" name="Google Shape;47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210" name="Google Shape;2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Sources:</a:t>
            </a:r>
            <a:endParaRPr/>
          </a:p>
          <a:p>
            <a:pPr marL="171450" lvl="0" indent="-171450" algn="l" rtl="0">
              <a:spcBef>
                <a:spcPts val="0"/>
              </a:spcBef>
              <a:spcAft>
                <a:spcPts val="0"/>
              </a:spcAft>
              <a:buClr>
                <a:schemeClr val="dk1"/>
              </a:buClr>
              <a:buSzPts val="300"/>
              <a:buFont typeface="Arial"/>
              <a:buChar char="•"/>
            </a:pPr>
            <a:r>
              <a:rPr lang="en-US"/>
              <a:t>Pew Research Center (2013). </a:t>
            </a:r>
            <a:r>
              <a:rPr lang="en-US" i="0"/>
              <a:t>The Global Divide on Homosexuality. Retrieved from http://www.pewglobal.org/files/2013/06/Pew-Global-Attitudes-Homosexuality-Report-FINAL-JUNE-4-2013.pdf</a:t>
            </a:r>
            <a:endParaRPr/>
          </a:p>
          <a:p>
            <a:pPr marL="171450" lvl="0" indent="-171450" algn="l" rtl="0">
              <a:spcBef>
                <a:spcPts val="0"/>
              </a:spcBef>
              <a:spcAft>
                <a:spcPts val="0"/>
              </a:spcAft>
              <a:buClr>
                <a:schemeClr val="dk1"/>
              </a:buClr>
              <a:buSzPts val="300"/>
              <a:buFont typeface="Arial"/>
              <a:buChar char="•"/>
            </a:pPr>
            <a:r>
              <a:rPr lang="en-US" i="0"/>
              <a:t>Pew Research Center (2020). The Global Divide on Homosexuality Persists. Retrieved from: https://www.pewresearch.org/global/2020/06/25/global-divide-on-homosexuality-persists/</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The Trevor Project. (2020). 2020 National Survey on LGBTQ Youth Mental Health. New York, New York: The Trevor Project.</a:t>
            </a:r>
            <a:endParaRPr/>
          </a:p>
          <a:p>
            <a:pPr marL="171450" lvl="0" indent="-171450" algn="l" rtl="0">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For additional information please contact: Research@TheTrevorProject.org</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i="0"/>
          </a:p>
        </p:txBody>
      </p:sp>
      <p:sp>
        <p:nvSpPr>
          <p:cNvPr id="480" name="Google Shape;48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Gay and Bisexual Men’s Health: Stigma and Discrimination. Centers for Disease Control and Prevention, last reviewed February 2016. https://www.cdc.gov/msmhealth/stigma-and-discrimination.htm</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Ryan C, Huebner D, Diaz RM, Sanchez J. Family rejection as a predictor of negative health outcomes in white and Hispanic/Latino lesbian, gay, and bisexual young adults. Pediatrics 2009;</a:t>
            </a:r>
            <a:endParaRPr/>
          </a:p>
          <a:p>
            <a:pPr marL="0" lvl="0" indent="0" algn="l" rtl="0">
              <a:spcBef>
                <a:spcPts val="0"/>
              </a:spcBef>
              <a:spcAft>
                <a:spcPts val="0"/>
              </a:spcAft>
              <a:buNone/>
            </a:pPr>
            <a:br>
              <a:rPr lang="en-US"/>
            </a:br>
            <a:endParaRPr/>
          </a:p>
        </p:txBody>
      </p:sp>
      <p:sp>
        <p:nvSpPr>
          <p:cNvPr id="487" name="Google Shape;48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Sources:</a:t>
            </a:r>
            <a:endParaRPr/>
          </a:p>
          <a:p>
            <a:pPr marL="0" marR="0" lvl="0" indent="0" algn="l" rtl="0">
              <a:lnSpc>
                <a:spcPct val="100000"/>
              </a:lnSpc>
              <a:spcBef>
                <a:spcPts val="0"/>
              </a:spcBef>
              <a:spcAft>
                <a:spcPts val="0"/>
              </a:spcAft>
              <a:buClr>
                <a:schemeClr val="dk1"/>
              </a:buClr>
              <a:buSzPts val="1200"/>
              <a:buFont typeface="Calibri"/>
              <a:buNone/>
            </a:pPr>
            <a:r>
              <a:rPr lang="en-US"/>
              <a:t>Lambda Legal (2010). When Health Care Isn’t Caring: Lambda Legal’s Survey of Discrimination Against LGBT People and People with HIV. Retrieved from www.lambdalegal.org/health-care-report</a:t>
            </a:r>
            <a:endParaRPr b="0"/>
          </a:p>
          <a:p>
            <a:pPr marL="0" marR="0" lvl="0" indent="0" algn="l" rtl="0">
              <a:lnSpc>
                <a:spcPct val="100000"/>
              </a:lnSpc>
              <a:spcBef>
                <a:spcPts val="0"/>
              </a:spcBef>
              <a:spcAft>
                <a:spcPts val="0"/>
              </a:spcAft>
              <a:buClr>
                <a:schemeClr val="dk1"/>
              </a:buClr>
              <a:buSzPts val="1200"/>
              <a:buFont typeface="Calibri"/>
              <a:buNone/>
            </a:pPr>
            <a:r>
              <a:rPr lang="en-US" b="0"/>
              <a:t>Mirza SA &amp; Rooney C. </a:t>
            </a:r>
            <a:r>
              <a:rPr lang="en-US" sz="1200" b="0" i="0">
                <a:solidFill>
                  <a:schemeClr val="dk1"/>
                </a:solidFill>
                <a:latin typeface="Calibri"/>
                <a:ea typeface="Calibri"/>
                <a:cs typeface="Calibri"/>
                <a:sym typeface="Calibri"/>
              </a:rPr>
              <a:t>Discrimination Prevents LGBTQ People From Accessing Health Care. Center for American Progress, January 2018. https://www.americanprogress.org/issues/lgbtq-rights/news/2018/01/18/445130/discrimination-prevents-lgbtq-people-accessing-health-care/</a:t>
            </a:r>
            <a:endParaRPr b="0"/>
          </a:p>
          <a:p>
            <a:pPr marL="0" lvl="0" indent="0" algn="l" rtl="0">
              <a:spcBef>
                <a:spcPts val="0"/>
              </a:spcBef>
              <a:spcAft>
                <a:spcPts val="0"/>
              </a:spcAft>
              <a:buNone/>
            </a:pPr>
            <a:endParaRPr/>
          </a:p>
        </p:txBody>
      </p:sp>
      <p:sp>
        <p:nvSpPr>
          <p:cNvPr id="494" name="Google Shape;49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
        <p:nvSpPr>
          <p:cNvPr id="500" name="Google Shape;50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1" name="Google Shape;5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
        <p:nvSpPr>
          <p:cNvPr id="506" name="Google Shape;50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
        <p:nvSpPr>
          <p:cNvPr id="519" name="Google Shape;51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0" name="Google Shape;52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Source:</a:t>
            </a:r>
            <a:endParaRPr/>
          </a:p>
          <a:p>
            <a:pPr marL="0" lvl="0" indent="0" algn="l" rtl="0">
              <a:spcBef>
                <a:spcPts val="0"/>
              </a:spcBef>
              <a:spcAft>
                <a:spcPts val="0"/>
              </a:spcAft>
              <a:buNone/>
            </a:pPr>
            <a:r>
              <a:rPr lang="en-US">
                <a:latin typeface="Arial"/>
                <a:ea typeface="Arial"/>
                <a:cs typeface="Arial"/>
                <a:sym typeface="Arial"/>
              </a:rPr>
              <a:t>Cultural Competence in Health and Human Services. National Prevention Information Network, Centers for Disease Control and Prevention. Last updated October 2020. https://npin.cdc.gov/pages/cultural-competence#3</a:t>
            </a:r>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a:t>
            </a:r>
            <a:r>
              <a:rPr lang="en-US" sz="1200" b="0" i="0">
                <a:solidFill>
                  <a:schemeClr val="dk1"/>
                </a:solidFill>
                <a:latin typeface="Calibri"/>
                <a:ea typeface="Calibri"/>
                <a:cs typeface="Calibri"/>
                <a:sym typeface="Calibri"/>
              </a:rPr>
              <a:t>Ladha T, Zubairi M, Hunter A, Audcent T, Johnstone J. Cross-cultural communication: Tools for working with families and children. </a:t>
            </a:r>
            <a:r>
              <a:rPr lang="en-US" sz="1200" b="0" i="1">
                <a:solidFill>
                  <a:schemeClr val="dk1"/>
                </a:solidFill>
                <a:latin typeface="Calibri"/>
                <a:ea typeface="Calibri"/>
                <a:cs typeface="Calibri"/>
                <a:sym typeface="Calibri"/>
              </a:rPr>
              <a:t>Paediatr Child Health</a:t>
            </a:r>
            <a:r>
              <a:rPr lang="en-US" sz="1200" b="0" i="0">
                <a:solidFill>
                  <a:schemeClr val="dk1"/>
                </a:solidFill>
                <a:latin typeface="Calibri"/>
                <a:ea typeface="Calibri"/>
                <a:cs typeface="Calibri"/>
                <a:sym typeface="Calibri"/>
              </a:rPr>
              <a:t>. 2018;23(1):66-69. doi:10.1093/pch/pxx126. </a:t>
            </a:r>
            <a:r>
              <a:rPr lang="en-US"/>
              <a:t>https://www.ncbi.nlm.nih.gov/pmc/articles/PMC5815116/</a:t>
            </a:r>
            <a:endParaRPr/>
          </a:p>
        </p:txBody>
      </p:sp>
      <p:sp>
        <p:nvSpPr>
          <p:cNvPr id="527" name="Google Shape;52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
        <p:nvSpPr>
          <p:cNvPr id="533" name="Google Shape;53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
        <p:nvSpPr>
          <p:cNvPr id="540" name="Google Shape;54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1" name="Google Shape;541;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
        <p:nvSpPr>
          <p:cNvPr id="547" name="Google Shape;54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8" name="Google Shape;54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9f4d542a4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9f4d542a4_1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b9f4d542a4_1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
        <p:nvSpPr>
          <p:cNvPr id="560" name="Google Shape;56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1" name="Google Shape;56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Source: </a:t>
            </a:r>
            <a:endParaRPr/>
          </a:p>
          <a:p>
            <a:pPr marL="0" lvl="0" indent="0" algn="l" rtl="0">
              <a:spcBef>
                <a:spcPts val="0"/>
              </a:spcBef>
              <a:spcAft>
                <a:spcPts val="0"/>
              </a:spcAft>
              <a:buNone/>
            </a:pPr>
            <a:r>
              <a:rPr lang="en-US">
                <a:latin typeface="Arial"/>
                <a:ea typeface="Arial"/>
                <a:cs typeface="Arial"/>
                <a:sym typeface="Arial"/>
              </a:rPr>
              <a:t>Tervalon M, Murray-Garcia J. Cultural humility versus cultural competence: a critical distinction in defining physician training outcomes in multicultural education. </a:t>
            </a:r>
            <a:r>
              <a:rPr lang="en-US" i="1">
                <a:latin typeface="Arial"/>
                <a:ea typeface="Arial"/>
                <a:cs typeface="Arial"/>
                <a:sym typeface="Arial"/>
              </a:rPr>
              <a:t>J Health Care Poor Underserved.</a:t>
            </a:r>
            <a:r>
              <a:rPr lang="en-US">
                <a:latin typeface="Arial"/>
                <a:ea typeface="Arial"/>
                <a:cs typeface="Arial"/>
                <a:sym typeface="Arial"/>
              </a:rPr>
              <a:t> 1998 May;9(2):</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
        <p:nvSpPr>
          <p:cNvPr id="568" name="Google Shape;56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9" name="Google Shape;56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
        <p:nvSpPr>
          <p:cNvPr id="575" name="Google Shape;575;p50:notes"/>
          <p:cNvSpPr/>
          <p:nvPr/>
        </p:nvSpPr>
        <p:spPr>
          <a:xfrm>
            <a:off x="3886200" y="0"/>
            <a:ext cx="2971800" cy="457200"/>
          </a:xfrm>
          <a:prstGeom prst="rect">
            <a:avLst/>
          </a:prstGeom>
          <a:noFill/>
          <a:ln>
            <a:noFill/>
          </a:ln>
        </p:spPr>
        <p:txBody>
          <a:bodyPr spcFirstLastPara="1" wrap="square" lIns="89725" tIns="44850" rIns="89725" bIns="44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50:notes"/>
          <p:cNvSpPr/>
          <p:nvPr/>
        </p:nvSpPr>
        <p:spPr>
          <a:xfrm>
            <a:off x="3886200" y="8686800"/>
            <a:ext cx="2971800" cy="457200"/>
          </a:xfrm>
          <a:prstGeom prst="rect">
            <a:avLst/>
          </a:prstGeom>
          <a:noFill/>
          <a:ln>
            <a:noFill/>
          </a:ln>
        </p:spPr>
        <p:txBody>
          <a:bodyPr spcFirstLastPara="1" wrap="square" lIns="89925" tIns="44175" rIns="89925" bIns="44175" anchor="b" anchorCtr="0">
            <a:noAutofit/>
          </a:bodyPr>
          <a:lstStyle/>
          <a:p>
            <a:pPr marL="0" marR="0" lvl="0" indent="0" algn="r" rtl="0">
              <a:spcBef>
                <a:spcPts val="0"/>
              </a:spcBef>
              <a:spcAft>
                <a:spcPts val="0"/>
              </a:spcAft>
              <a:buNone/>
            </a:pPr>
            <a:r>
              <a:rPr lang="en-US" sz="1200">
                <a:solidFill>
                  <a:schemeClr val="dk1"/>
                </a:solidFill>
                <a:latin typeface="Times New Roman"/>
                <a:ea typeface="Times New Roman"/>
                <a:cs typeface="Times New Roman"/>
                <a:sym typeface="Times New Roman"/>
              </a:rPr>
              <a:t>10</a:t>
            </a:r>
            <a:endParaRPr/>
          </a:p>
        </p:txBody>
      </p:sp>
      <p:sp>
        <p:nvSpPr>
          <p:cNvPr id="577" name="Google Shape;577;p50:notes"/>
          <p:cNvSpPr/>
          <p:nvPr/>
        </p:nvSpPr>
        <p:spPr>
          <a:xfrm>
            <a:off x="0" y="8686800"/>
            <a:ext cx="2971800" cy="457200"/>
          </a:xfrm>
          <a:prstGeom prst="rect">
            <a:avLst/>
          </a:prstGeom>
          <a:noFill/>
          <a:ln>
            <a:noFill/>
          </a:ln>
        </p:spPr>
        <p:txBody>
          <a:bodyPr spcFirstLastPara="1" wrap="square" lIns="89725" tIns="44850" rIns="89725" bIns="44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50:notes"/>
          <p:cNvSpPr/>
          <p:nvPr/>
        </p:nvSpPr>
        <p:spPr>
          <a:xfrm>
            <a:off x="0" y="0"/>
            <a:ext cx="2971800" cy="457200"/>
          </a:xfrm>
          <a:prstGeom prst="rect">
            <a:avLst/>
          </a:prstGeom>
          <a:noFill/>
          <a:ln>
            <a:noFill/>
          </a:ln>
        </p:spPr>
        <p:txBody>
          <a:bodyPr spcFirstLastPara="1" wrap="square" lIns="89725" tIns="44850" rIns="89725" bIns="44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0" name="Google Shape;580;p50:notes"/>
          <p:cNvSpPr txBox="1">
            <a:spLocks noGrp="1"/>
          </p:cNvSpPr>
          <p:nvPr>
            <p:ph type="body" idx="1"/>
          </p:nvPr>
        </p:nvSpPr>
        <p:spPr>
          <a:xfrm>
            <a:off x="914400" y="4343400"/>
            <a:ext cx="5029200" cy="4114800"/>
          </a:xfrm>
          <a:prstGeom prst="rect">
            <a:avLst/>
          </a:prstGeom>
          <a:noFill/>
          <a:ln>
            <a:noFill/>
          </a:ln>
        </p:spPr>
        <p:txBody>
          <a:bodyPr spcFirstLastPara="1" wrap="square" lIns="89925" tIns="44175" rIns="89925" bIns="44175"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Sources: </a:t>
            </a:r>
            <a:endParaRPr/>
          </a:p>
          <a:p>
            <a:pPr marL="0" lvl="0" indent="0" algn="l" rtl="0">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Hall WJ, Chapman MV, Lee KM, et al. Implicit Racial/Ethnic Bias Among Health Care Professionals and Its Influence on Health Care Outcomes: A Systematic Review. </a:t>
            </a:r>
            <a:r>
              <a:rPr lang="en-US" sz="1200" b="0" i="1">
                <a:solidFill>
                  <a:schemeClr val="dk1"/>
                </a:solidFill>
                <a:latin typeface="Calibri"/>
                <a:ea typeface="Calibri"/>
                <a:cs typeface="Calibri"/>
                <a:sym typeface="Calibri"/>
              </a:rPr>
              <a:t>Am J Public Health</a:t>
            </a:r>
            <a:r>
              <a:rPr lang="en-US" sz="1200" b="0" i="0">
                <a:solidFill>
                  <a:schemeClr val="dk1"/>
                </a:solidFill>
                <a:latin typeface="Calibri"/>
                <a:ea typeface="Calibri"/>
                <a:cs typeface="Calibri"/>
                <a:sym typeface="Calibri"/>
              </a:rPr>
              <a:t>. 2015;105(12):e60-e76. doi:10.2105/AJPH.2015.302903</a:t>
            </a:r>
            <a:endParaRPr/>
          </a:p>
          <a:p>
            <a:pPr marL="0" lvl="0" indent="0" algn="l" rtl="0">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Implicit Association Test. Project Implicit. Copywrite 2011. https://implicit.harvard.edu/implicit/takeatest.html</a:t>
            </a:r>
            <a:endParaRPr>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0510A4EA-E80D-4BB2-9564-40B65471C66D}" type="slidenum">
              <a:rPr lang="en-US"/>
              <a:pPr>
                <a:defRPr/>
              </a:pPr>
              <a:t>54</a:t>
            </a:fld>
            <a:endParaRPr lang="en-US"/>
          </a:p>
        </p:txBody>
      </p:sp>
      <p:sp>
        <p:nvSpPr>
          <p:cNvPr id="9216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89949" tIns="44186" rIns="89949" bIns="44186" anchor="b"/>
          <a:lstStyle/>
          <a:p>
            <a:pPr algn="r" defTabSz="909638"/>
            <a:r>
              <a:rPr lang="en-US" sz="1200">
                <a:latin typeface="Times New Roman" pitchFamily="18" charset="0"/>
              </a:rPr>
              <a:t>10</a:t>
            </a:r>
          </a:p>
        </p:txBody>
      </p:sp>
      <p:sp>
        <p:nvSpPr>
          <p:cNvPr id="9216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6" name="Rectangle 5"/>
          <p:cNvSpPr>
            <a:spLocks noChangeArrowheads="1"/>
          </p:cNvSpPr>
          <p:nvPr/>
        </p:nvSpPr>
        <p:spPr bwMode="auto">
          <a:xfrm>
            <a:off x="0" y="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7" name="Rectangle 6"/>
          <p:cNvSpPr>
            <a:spLocks noGrp="1" noRot="1" noChangeAspect="1" noChangeArrowheads="1" noTextEdit="1"/>
          </p:cNvSpPr>
          <p:nvPr>
            <p:ph type="sldImg"/>
          </p:nvPr>
        </p:nvSpPr>
        <p:spPr>
          <a:ln w="12700" cap="flat"/>
        </p:spPr>
      </p:sp>
      <p:sp>
        <p:nvSpPr>
          <p:cNvPr id="92168" name="Rectangle 7"/>
          <p:cNvSpPr>
            <a:spLocks noGrp="1" noChangeArrowheads="1"/>
          </p:cNvSpPr>
          <p:nvPr>
            <p:ph type="body" idx="1"/>
          </p:nvPr>
        </p:nvSpPr>
        <p:spPr>
          <a:xfrm>
            <a:off x="914400" y="4343400"/>
            <a:ext cx="5029200" cy="4114800"/>
          </a:xfrm>
          <a:noFill/>
          <a:ln/>
        </p:spPr>
        <p:txBody>
          <a:bodyPr lIns="89949" tIns="44186" rIns="89949" bIns="44186"/>
          <a:lstStyle/>
          <a:p>
            <a:pPr>
              <a:buFontTx/>
              <a:buNone/>
            </a:pPr>
            <a:r>
              <a:rPr lang="en-US" dirty="0">
                <a:latin typeface="Arial" pitchFamily="34" charset="0"/>
              </a:rPr>
              <a:t>Adapted from Strategies to </a:t>
            </a:r>
            <a:r>
              <a:rPr lang="en-US" dirty="0" err="1">
                <a:latin typeface="Arial" pitchFamily="34" charset="0"/>
              </a:rPr>
              <a:t>Reduct</a:t>
            </a:r>
            <a:r>
              <a:rPr lang="en-US" dirty="0">
                <a:latin typeface="Arial" pitchFamily="34" charset="0"/>
              </a:rPr>
              <a:t> Implicit Bias, at http://</a:t>
            </a:r>
            <a:r>
              <a:rPr lang="en-US" dirty="0" err="1">
                <a:latin typeface="Arial" pitchFamily="34" charset="0"/>
              </a:rPr>
              <a:t>www.ihi.org</a:t>
            </a:r>
            <a:r>
              <a:rPr lang="en-US" dirty="0">
                <a:latin typeface="Arial" pitchFamily="34" charset="0"/>
              </a:rPr>
              <a:t>/communities/blogs/how-to-reduce-implicit-bias</a:t>
            </a:r>
          </a:p>
        </p:txBody>
      </p:sp>
    </p:spTree>
    <p:extLst>
      <p:ext uri="{BB962C8B-B14F-4D97-AF65-F5344CB8AC3E}">
        <p14:creationId xmlns:p14="http://schemas.microsoft.com/office/powerpoint/2010/main" val="3985400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0510A4EA-E80D-4BB2-9564-40B65471C66D}" type="slidenum">
              <a:rPr lang="en-US"/>
              <a:pPr>
                <a:defRPr/>
              </a:pPr>
              <a:t>55</a:t>
            </a:fld>
            <a:endParaRPr lang="en-US"/>
          </a:p>
        </p:txBody>
      </p:sp>
      <p:sp>
        <p:nvSpPr>
          <p:cNvPr id="9216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89949" tIns="44186" rIns="89949" bIns="44186" anchor="b"/>
          <a:lstStyle/>
          <a:p>
            <a:pPr algn="r" defTabSz="909638"/>
            <a:r>
              <a:rPr lang="en-US" sz="1200">
                <a:latin typeface="Times New Roman" pitchFamily="18" charset="0"/>
              </a:rPr>
              <a:t>10</a:t>
            </a:r>
          </a:p>
        </p:txBody>
      </p:sp>
      <p:sp>
        <p:nvSpPr>
          <p:cNvPr id="9216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6" name="Rectangle 5"/>
          <p:cNvSpPr>
            <a:spLocks noChangeArrowheads="1"/>
          </p:cNvSpPr>
          <p:nvPr/>
        </p:nvSpPr>
        <p:spPr bwMode="auto">
          <a:xfrm>
            <a:off x="0" y="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7" name="Rectangle 6"/>
          <p:cNvSpPr>
            <a:spLocks noGrp="1" noRot="1" noChangeAspect="1" noChangeArrowheads="1" noTextEdit="1"/>
          </p:cNvSpPr>
          <p:nvPr>
            <p:ph type="sldImg"/>
          </p:nvPr>
        </p:nvSpPr>
        <p:spPr>
          <a:ln w="12700" cap="flat"/>
        </p:spPr>
      </p:sp>
      <p:sp>
        <p:nvSpPr>
          <p:cNvPr id="92168" name="Rectangle 7"/>
          <p:cNvSpPr>
            <a:spLocks noGrp="1" noChangeArrowheads="1"/>
          </p:cNvSpPr>
          <p:nvPr>
            <p:ph type="body" idx="1"/>
          </p:nvPr>
        </p:nvSpPr>
        <p:spPr>
          <a:xfrm>
            <a:off x="914400" y="4343400"/>
            <a:ext cx="5029200" cy="4114800"/>
          </a:xfrm>
          <a:noFill/>
          <a:ln/>
        </p:spPr>
        <p:txBody>
          <a:bodyPr lIns="89949" tIns="44186" rIns="89949" bIns="44186"/>
          <a:lstStyle/>
          <a:p>
            <a:pPr>
              <a:buFontTx/>
              <a:buNone/>
            </a:pPr>
            <a:r>
              <a:rPr lang="en-US" dirty="0">
                <a:latin typeface="Arial" pitchFamily="34" charset="0"/>
              </a:rPr>
              <a:t>Adapted from Strategies to </a:t>
            </a:r>
            <a:r>
              <a:rPr lang="en-US" dirty="0" err="1">
                <a:latin typeface="Arial" pitchFamily="34" charset="0"/>
              </a:rPr>
              <a:t>Reduct</a:t>
            </a:r>
            <a:r>
              <a:rPr lang="en-US" dirty="0">
                <a:latin typeface="Arial" pitchFamily="34" charset="0"/>
              </a:rPr>
              <a:t> Implicit Bias, at http://</a:t>
            </a:r>
            <a:r>
              <a:rPr lang="en-US" dirty="0" err="1">
                <a:latin typeface="Arial" pitchFamily="34" charset="0"/>
              </a:rPr>
              <a:t>www.ihi.org</a:t>
            </a:r>
            <a:r>
              <a:rPr lang="en-US" dirty="0">
                <a:latin typeface="Arial" pitchFamily="34" charset="0"/>
              </a:rPr>
              <a:t>/communities/blogs/how-to-reduce-implicit-bias</a:t>
            </a:r>
          </a:p>
        </p:txBody>
      </p:sp>
    </p:spTree>
    <p:extLst>
      <p:ext uri="{BB962C8B-B14F-4D97-AF65-F5344CB8AC3E}">
        <p14:creationId xmlns:p14="http://schemas.microsoft.com/office/powerpoint/2010/main" val="359325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0510A4EA-E80D-4BB2-9564-40B65471C66D}" type="slidenum">
              <a:rPr lang="en-US"/>
              <a:pPr>
                <a:defRPr/>
              </a:pPr>
              <a:t>56</a:t>
            </a:fld>
            <a:endParaRPr lang="en-US"/>
          </a:p>
        </p:txBody>
      </p:sp>
      <p:sp>
        <p:nvSpPr>
          <p:cNvPr id="9216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89949" tIns="44186" rIns="89949" bIns="44186" anchor="b"/>
          <a:lstStyle/>
          <a:p>
            <a:pPr algn="r" defTabSz="909638"/>
            <a:r>
              <a:rPr lang="en-US" sz="1200">
                <a:latin typeface="Times New Roman" pitchFamily="18" charset="0"/>
              </a:rPr>
              <a:t>10</a:t>
            </a:r>
          </a:p>
        </p:txBody>
      </p:sp>
      <p:sp>
        <p:nvSpPr>
          <p:cNvPr id="9216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6" name="Rectangle 5"/>
          <p:cNvSpPr>
            <a:spLocks noChangeArrowheads="1"/>
          </p:cNvSpPr>
          <p:nvPr/>
        </p:nvSpPr>
        <p:spPr bwMode="auto">
          <a:xfrm>
            <a:off x="0" y="0"/>
            <a:ext cx="2971800" cy="457200"/>
          </a:xfrm>
          <a:prstGeom prst="rect">
            <a:avLst/>
          </a:prstGeom>
          <a:noFill/>
          <a:ln w="12700">
            <a:noFill/>
            <a:miter lim="800000"/>
            <a:headEnd/>
            <a:tailEnd/>
          </a:ln>
        </p:spPr>
        <p:txBody>
          <a:bodyPr wrap="none" lIns="89730" tIns="44865" rIns="89730" bIns="44865" anchor="ctr"/>
          <a:lstStyle/>
          <a:p>
            <a:endParaRPr lang="en-US"/>
          </a:p>
        </p:txBody>
      </p:sp>
      <p:sp>
        <p:nvSpPr>
          <p:cNvPr id="92167" name="Rectangle 6"/>
          <p:cNvSpPr>
            <a:spLocks noGrp="1" noRot="1" noChangeAspect="1" noChangeArrowheads="1" noTextEdit="1"/>
          </p:cNvSpPr>
          <p:nvPr>
            <p:ph type="sldImg"/>
          </p:nvPr>
        </p:nvSpPr>
        <p:spPr>
          <a:ln w="12700" cap="flat"/>
        </p:spPr>
      </p:sp>
      <p:sp>
        <p:nvSpPr>
          <p:cNvPr id="92168" name="Rectangle 7"/>
          <p:cNvSpPr>
            <a:spLocks noGrp="1" noChangeArrowheads="1"/>
          </p:cNvSpPr>
          <p:nvPr>
            <p:ph type="body" idx="1"/>
          </p:nvPr>
        </p:nvSpPr>
        <p:spPr>
          <a:xfrm>
            <a:off x="914400" y="4343400"/>
            <a:ext cx="5029200" cy="4114800"/>
          </a:xfrm>
          <a:noFill/>
          <a:ln/>
        </p:spPr>
        <p:txBody>
          <a:bodyPr lIns="89949" tIns="44186" rIns="89949" bIns="44186"/>
          <a:lstStyle/>
          <a:p>
            <a:pPr>
              <a:buFontTx/>
              <a:buNone/>
            </a:pPr>
            <a:r>
              <a:rPr lang="en-US" dirty="0">
                <a:latin typeface="Arial" pitchFamily="34" charset="0"/>
              </a:rPr>
              <a:t>Adapted from Strategies to </a:t>
            </a:r>
            <a:r>
              <a:rPr lang="en-US" dirty="0" err="1">
                <a:latin typeface="Arial" pitchFamily="34" charset="0"/>
              </a:rPr>
              <a:t>Reduct</a:t>
            </a:r>
            <a:r>
              <a:rPr lang="en-US" dirty="0">
                <a:latin typeface="Arial" pitchFamily="34" charset="0"/>
              </a:rPr>
              <a:t> Implicit Bias, at http://</a:t>
            </a:r>
            <a:r>
              <a:rPr lang="en-US" dirty="0" err="1">
                <a:latin typeface="Arial" pitchFamily="34" charset="0"/>
              </a:rPr>
              <a:t>www.ihi.org</a:t>
            </a:r>
            <a:r>
              <a:rPr lang="en-US" dirty="0">
                <a:latin typeface="Arial" pitchFamily="34" charset="0"/>
              </a:rPr>
              <a:t>/communities/blogs/how-to-reduce-implicit-bias</a:t>
            </a:r>
          </a:p>
        </p:txBody>
      </p:sp>
    </p:spTree>
    <p:extLst>
      <p:ext uri="{BB962C8B-B14F-4D97-AF65-F5344CB8AC3E}">
        <p14:creationId xmlns:p14="http://schemas.microsoft.com/office/powerpoint/2010/main" val="2165881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
        <p:nvSpPr>
          <p:cNvPr id="587" name="Google Shape;58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8" name="Google Shape;58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http://www.diversityrx.org/resources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chemeClr val="dk1"/>
              </a:buClr>
              <a:buSzPts val="1200"/>
              <a:buFont typeface="Calibri"/>
              <a:buChar char="•"/>
            </a:pPr>
            <a:r>
              <a:rPr lang="en-US"/>
              <a:t>Communication and flexibility are a vital part of adolescent care. Examination requirements and guidelines can be flexible, and providers should undertake the most appropriate steps to maximize the adolescent's health.</a:t>
            </a:r>
            <a:endParaRPr/>
          </a:p>
          <a:p>
            <a:pPr marL="0" lvl="0" indent="0" algn="l" rtl="0">
              <a:spcBef>
                <a:spcPts val="0"/>
              </a:spcBef>
              <a:spcAft>
                <a:spcPts val="0"/>
              </a:spcAft>
              <a:buClr>
                <a:schemeClr val="dk1"/>
              </a:buClr>
              <a:buSzPts val="1200"/>
              <a:buFont typeface="Calibri"/>
              <a:buNone/>
            </a:pPr>
            <a:endParaRPr/>
          </a:p>
          <a:p>
            <a:pPr marL="0" lvl="0" indent="-76200" algn="l" rtl="0">
              <a:spcBef>
                <a:spcPts val="0"/>
              </a:spcBef>
              <a:spcAft>
                <a:spcPts val="0"/>
              </a:spcAft>
              <a:buClr>
                <a:schemeClr val="dk1"/>
              </a:buClr>
              <a:buSzPts val="1200"/>
              <a:buFont typeface="Calibri"/>
              <a:buChar char="•"/>
            </a:pPr>
            <a:r>
              <a:rPr lang="en-US"/>
              <a:t> Is the clinic accessible? Financially affordable?</a:t>
            </a:r>
            <a:endParaRPr/>
          </a:p>
          <a:p>
            <a:pPr marL="0" lvl="0" indent="-76200" algn="l" rtl="0">
              <a:spcBef>
                <a:spcPts val="0"/>
              </a:spcBef>
              <a:spcAft>
                <a:spcPts val="0"/>
              </a:spcAft>
              <a:buClr>
                <a:schemeClr val="dk1"/>
              </a:buClr>
              <a:buSzPts val="1200"/>
              <a:buFont typeface="Calibri"/>
              <a:buChar char="•"/>
            </a:pPr>
            <a:r>
              <a:rPr lang="en-US"/>
              <a:t> Are there adolescent focused materials on display such as magazines, posters, etc.?</a:t>
            </a:r>
            <a:endParaRPr/>
          </a:p>
          <a:p>
            <a:pPr marL="0" lvl="0" indent="-76200" algn="l" rtl="0">
              <a:spcBef>
                <a:spcPts val="0"/>
              </a:spcBef>
              <a:spcAft>
                <a:spcPts val="0"/>
              </a:spcAft>
              <a:buClr>
                <a:schemeClr val="dk1"/>
              </a:buClr>
              <a:buSzPts val="1200"/>
              <a:buFont typeface="Calibri"/>
              <a:buChar char="•"/>
            </a:pPr>
            <a:r>
              <a:rPr lang="en-US"/>
              <a:t> Does the clinic offer flexible scheduling?</a:t>
            </a:r>
            <a:endParaRPr/>
          </a:p>
          <a:p>
            <a:pPr marL="0" lvl="0" indent="-76200" algn="l" rtl="0">
              <a:spcBef>
                <a:spcPts val="0"/>
              </a:spcBef>
              <a:spcAft>
                <a:spcPts val="0"/>
              </a:spcAft>
              <a:buClr>
                <a:schemeClr val="dk1"/>
              </a:buClr>
              <a:buSzPts val="1200"/>
              <a:buFont typeface="Calibri"/>
              <a:buChar char="•"/>
            </a:pPr>
            <a:r>
              <a:rPr lang="en-US"/>
              <a:t> Has the staff been trained to be sensitive to adolescents’ needs?</a:t>
            </a:r>
            <a:endParaRPr/>
          </a:p>
          <a:p>
            <a:pPr marL="0" lvl="0" indent="-76200" algn="l" rtl="0">
              <a:spcBef>
                <a:spcPts val="0"/>
              </a:spcBef>
              <a:spcAft>
                <a:spcPts val="0"/>
              </a:spcAft>
              <a:buClr>
                <a:schemeClr val="dk1"/>
              </a:buClr>
              <a:buSzPts val="1200"/>
              <a:buFont typeface="Calibri"/>
              <a:buChar char="•"/>
            </a:pPr>
            <a:r>
              <a:rPr lang="en-US"/>
              <a:t> Does the clinic offer comprehensive services?</a:t>
            </a:r>
            <a:endParaRPr/>
          </a:p>
          <a:p>
            <a:pPr marL="0" lvl="0" indent="-76200" algn="l" rtl="0">
              <a:spcBef>
                <a:spcPts val="0"/>
              </a:spcBef>
              <a:spcAft>
                <a:spcPts val="0"/>
              </a:spcAft>
              <a:buClr>
                <a:schemeClr val="dk1"/>
              </a:buClr>
              <a:buSzPts val="1200"/>
              <a:buFont typeface="Calibri"/>
              <a:buChar char="•"/>
            </a:pPr>
            <a:r>
              <a:rPr lang="en-US"/>
              <a:t> Is a minor’s right to confidential health care respected, and has the staff been trained to ensure confidentiality?</a:t>
            </a:r>
            <a:endParaRPr/>
          </a:p>
          <a:p>
            <a:pPr marL="0" lvl="0" indent="-76200" algn="l" rtl="0">
              <a:spcBef>
                <a:spcPts val="0"/>
              </a:spcBef>
              <a:spcAft>
                <a:spcPts val="0"/>
              </a:spcAft>
              <a:buClr>
                <a:schemeClr val="dk1"/>
              </a:buClr>
              <a:buSzPts val="1200"/>
              <a:buFont typeface="Calibri"/>
              <a:buChar char="•"/>
            </a:pPr>
            <a:r>
              <a:rPr lang="en-US"/>
              <a:t> Does the clinic have a method of helping youth transition into the adult medical care system?</a:t>
            </a:r>
            <a:endParaRPr/>
          </a:p>
          <a:p>
            <a:pPr marL="0" lvl="0" indent="0" algn="l" rtl="0">
              <a:spcBef>
                <a:spcPts val="0"/>
              </a:spcBef>
              <a:spcAft>
                <a:spcPts val="0"/>
              </a:spcAft>
              <a:buClr>
                <a:schemeClr val="dk1"/>
              </a:buClr>
              <a:buSzPts val="1200"/>
              <a:buFont typeface="Calibri"/>
              <a:buNone/>
            </a:pPr>
            <a:endParaRPr/>
          </a:p>
          <a:p>
            <a:pPr marL="0" marR="0" lvl="0" indent="-76200" algn="l" rtl="0">
              <a:lnSpc>
                <a:spcPct val="100000"/>
              </a:lnSpc>
              <a:spcBef>
                <a:spcPts val="0"/>
              </a:spcBef>
              <a:spcAft>
                <a:spcPts val="0"/>
              </a:spcAft>
              <a:buClr>
                <a:schemeClr val="dk1"/>
              </a:buClr>
              <a:buSzPts val="1200"/>
              <a:buFont typeface="Calibri"/>
              <a:buChar char="•"/>
            </a:pPr>
            <a:r>
              <a:rPr lang="en-US"/>
              <a:t>Elements of adolescent-friendly health services derived from multiple sources, including the CDC, American Academy of Pediatrics, and the World Health Association</a:t>
            </a:r>
            <a:endParaRPr/>
          </a:p>
          <a:p>
            <a:pPr marL="0" lvl="0" indent="0" algn="l" rtl="0">
              <a:spcBef>
                <a:spcPts val="0"/>
              </a:spcBef>
              <a:spcAft>
                <a:spcPts val="0"/>
              </a:spcAft>
              <a:buClr>
                <a:schemeClr val="dk1"/>
              </a:buClr>
              <a:buSzPts val="1200"/>
              <a:buFont typeface="Calibri"/>
              <a:buNone/>
            </a:pPr>
            <a:endParaRPr/>
          </a:p>
        </p:txBody>
      </p:sp>
      <p:sp>
        <p:nvSpPr>
          <p:cNvPr id="614" name="Google Shape;61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
        <p:nvSpPr>
          <p:cNvPr id="629" name="Google Shape;62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0" name="Google Shape;63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The HEEADDSSS model is a useful tool for taking a comprehensive psychosocial history for adolescent patients.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 The HEEADDSSS Model was originally developed in 1972 by physicians. ARSHEP faculty, Melanie Gold, DO, DABMA, FAAP, FACOP developed the corresponding questions for this model.</a:t>
            </a:r>
            <a:endParaRPr/>
          </a:p>
          <a:p>
            <a:pPr marL="0" lvl="0" indent="0" algn="l" rtl="0">
              <a:spcBef>
                <a:spcPts val="0"/>
              </a:spcBef>
              <a:spcAft>
                <a:spcPts val="0"/>
              </a:spcAft>
              <a:buClr>
                <a:schemeClr val="dk1"/>
              </a:buClr>
              <a:buSzPts val="1200"/>
              <a:buFont typeface="Calibri"/>
              <a:buNone/>
            </a:pPr>
            <a:r>
              <a:rPr lang="en-US"/>
              <a:t> The components of the model reflect the common causes of morbidity and mortality among adolescents, including unintended pregnancy and sexually transmitted diseases.</a:t>
            </a:r>
            <a:endParaRPr/>
          </a:p>
          <a:p>
            <a:pPr marL="0" lvl="0" indent="0" algn="l" rtl="0">
              <a:spcBef>
                <a:spcPts val="0"/>
              </a:spcBef>
              <a:spcAft>
                <a:spcPts val="0"/>
              </a:spcAft>
              <a:buClr>
                <a:schemeClr val="dk1"/>
              </a:buClr>
              <a:buSzPts val="1200"/>
              <a:buFont typeface="Calibri"/>
              <a:buNone/>
            </a:pPr>
            <a:r>
              <a:rPr lang="en-US"/>
              <a:t> The health care provider who sees adolescents must be willing to take a developmentally appropriate psychosocial history, and may get more results by using non-traditional modes of physician-patient questioning.</a:t>
            </a:r>
            <a:endParaRPr/>
          </a:p>
          <a:p>
            <a:pPr marL="0" lvl="0" indent="0" algn="l" rtl="0">
              <a:spcBef>
                <a:spcPts val="0"/>
              </a:spcBef>
              <a:spcAft>
                <a:spcPts val="0"/>
              </a:spcAft>
              <a:buClr>
                <a:schemeClr val="dk1"/>
              </a:buClr>
              <a:buSzPts val="1200"/>
              <a:buFont typeface="Calibri"/>
              <a:buNone/>
            </a:pPr>
            <a:r>
              <a:rPr lang="en-US"/>
              <a:t> The HEEADDSSS questions should be asked without a parent in the room unless the adolescent specifically gives permission or asks for a parent’s presence. If the questions are asked and answered with other people in the room, document this on chart and note that this was by patient request.</a:t>
            </a:r>
            <a:endParaRPr/>
          </a:p>
          <a:p>
            <a:pPr marL="0" lvl="0" indent="0" algn="l" rtl="0">
              <a:spcBef>
                <a:spcPts val="0"/>
              </a:spcBef>
              <a:spcAft>
                <a:spcPts val="0"/>
              </a:spcAft>
              <a:buClr>
                <a:schemeClr val="dk1"/>
              </a:buClr>
              <a:buSzPts val="1200"/>
              <a:buFont typeface="Calibri"/>
              <a:buNone/>
            </a:pPr>
            <a:r>
              <a:rPr lang="en-US"/>
              <a:t> Some practitioners add yet another “S” to assess strengths, points of resiliency, or confidence in the patient.</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Source: </a:t>
            </a:r>
            <a:r>
              <a:rPr lang="en-US" sz="1200">
                <a:solidFill>
                  <a:schemeClr val="dk1"/>
                </a:solidFill>
                <a:latin typeface="Calibri"/>
                <a:ea typeface="Calibri"/>
                <a:cs typeface="Calibri"/>
                <a:sym typeface="Calibri"/>
              </a:rPr>
              <a:t>Klein DA, Goldenring JM &amp; Adelman WP. HEEADSSS 3.0: The psychosocial interview for adolescents updated for a new century fueled by media. </a:t>
            </a:r>
            <a:r>
              <a:rPr lang="en-US" sz="1200" i="1">
                <a:solidFill>
                  <a:schemeClr val="dk1"/>
                </a:solidFill>
                <a:latin typeface="Calibri"/>
                <a:ea typeface="Calibri"/>
                <a:cs typeface="Calibri"/>
                <a:sym typeface="Calibri"/>
              </a:rPr>
              <a:t>Contemporary Pediatrics</a:t>
            </a:r>
            <a:r>
              <a:rPr lang="en-US" sz="1200">
                <a:solidFill>
                  <a:schemeClr val="dk1"/>
                </a:solidFill>
                <a:latin typeface="Calibri"/>
                <a:ea typeface="Calibri"/>
                <a:cs typeface="Calibri"/>
                <a:sym typeface="Calibri"/>
              </a:rPr>
              <a:t>. 2014. https://www.contemporarypediatrics.com/view/heeadsss-30-psychosocial-interview-adolescents-updated-new-century-fueled-media</a:t>
            </a:r>
            <a:endParaRPr/>
          </a:p>
          <a:p>
            <a:pPr marL="0" lvl="0" indent="0" algn="l" rtl="0">
              <a:spcBef>
                <a:spcPts val="0"/>
              </a:spcBef>
              <a:spcAft>
                <a:spcPts val="0"/>
              </a:spcAft>
              <a:buNone/>
            </a:pPr>
            <a:endParaRPr/>
          </a:p>
        </p:txBody>
      </p:sp>
      <p:sp>
        <p:nvSpPr>
          <p:cNvPr id="637" name="Google Shape;637;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talking to adolescents, emphasize the positives; approaches based on risk factors only may produce feelings of shame and deter patient engagement.  </a:t>
            </a:r>
            <a:endParaRPr/>
          </a:p>
          <a:p>
            <a:pPr marL="0" lvl="0" indent="0" algn="l" rtl="0">
              <a:spcBef>
                <a:spcPts val="0"/>
              </a:spcBef>
              <a:spcAft>
                <a:spcPts val="0"/>
              </a:spcAft>
              <a:buNone/>
            </a:pPr>
            <a:endParaRPr/>
          </a:p>
          <a:p>
            <a:pPr marL="0" lvl="0" indent="0" algn="l" rtl="0">
              <a:spcBef>
                <a:spcPts val="0"/>
              </a:spcBef>
              <a:spcAft>
                <a:spcPts val="0"/>
              </a:spcAft>
              <a:buNone/>
            </a:pPr>
            <a:r>
              <a:rPr lang="en-US"/>
              <a:t>References:</a:t>
            </a:r>
            <a:endParaRPr/>
          </a:p>
          <a:p>
            <a:pPr marL="0" lvl="0" indent="0" algn="l" rtl="0">
              <a:spcBef>
                <a:spcPts val="0"/>
              </a:spcBef>
              <a:spcAft>
                <a:spcPts val="0"/>
              </a:spcAft>
              <a:buNone/>
            </a:pPr>
            <a:r>
              <a:rPr lang="en-US"/>
              <a:t>Goldenring JM, Rosen DS. Getting into adolescent heads: an essential update. Contemp Pediatr. 2004;21(1):64-90.</a:t>
            </a:r>
            <a:endParaRPr/>
          </a:p>
          <a:p>
            <a:pPr marL="0" lvl="0" indent="0" algn="l" rtl="0">
              <a:spcBef>
                <a:spcPts val="0"/>
              </a:spcBef>
              <a:spcAft>
                <a:spcPts val="0"/>
              </a:spcAft>
              <a:buNone/>
            </a:pPr>
            <a:r>
              <a:rPr lang="en-US"/>
              <a:t>Ginsburg KR. Viewing our adolescent patients through a positive lens. Contemp Pediatr. 2007;24(1):65-76.</a:t>
            </a:r>
            <a:endParaRPr/>
          </a:p>
          <a:p>
            <a:pPr marL="0" lvl="0" indent="0" algn="l" rtl="0">
              <a:spcBef>
                <a:spcPts val="0"/>
              </a:spcBef>
              <a:spcAft>
                <a:spcPts val="0"/>
              </a:spcAft>
              <a:buNone/>
            </a:pPr>
            <a:r>
              <a:rPr lang="en-US"/>
              <a:t>Resnick MD, Bearman PS, Blum RW, et al. Protecting adolescents from harm. Findings from the National Longitudinal Study on Adolescent Health. JAMA. 1997;278(10):823-832</a:t>
            </a:r>
            <a:endParaRPr/>
          </a:p>
          <a:p>
            <a:pPr marL="0" lvl="0" indent="0" algn="l" rtl="0">
              <a:spcBef>
                <a:spcPts val="0"/>
              </a:spcBef>
              <a:spcAft>
                <a:spcPts val="0"/>
              </a:spcAft>
              <a:buNone/>
            </a:pPr>
            <a:endParaRPr/>
          </a:p>
        </p:txBody>
      </p:sp>
      <p:sp>
        <p:nvSpPr>
          <p:cNvPr id="644" name="Google Shape;64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Goldenring JM, Rosen DS. Getting into adolescent heads: an essential update. Contemp Pediatr. 2004;21(1):64-90.</a:t>
            </a:r>
            <a:endParaRPr/>
          </a:p>
          <a:p>
            <a:pPr marL="0" lvl="0" indent="0" algn="l" rtl="0">
              <a:spcBef>
                <a:spcPts val="0"/>
              </a:spcBef>
              <a:spcAft>
                <a:spcPts val="0"/>
              </a:spcAft>
              <a:buNone/>
            </a:pPr>
            <a:r>
              <a:rPr lang="en-US"/>
              <a:t>2) Goldenring JM, Cohen E. Getting into adolescent heads. Contemp Pediatr. 1988;5(7):75-90.</a:t>
            </a:r>
            <a:endParaRPr/>
          </a:p>
          <a:p>
            <a:pPr marL="0" lvl="0" indent="0" algn="l" rtl="0">
              <a:spcBef>
                <a:spcPts val="0"/>
              </a:spcBef>
              <a:spcAft>
                <a:spcPts val="0"/>
              </a:spcAft>
              <a:buNone/>
            </a:pPr>
            <a:r>
              <a:rPr lang="en-US"/>
              <a:t>3) Klein DA, Goldenring JM &amp; Adelman WP. Contemporary Pediatrics. 2014. </a:t>
            </a:r>
            <a:endParaRPr/>
          </a:p>
          <a:p>
            <a:pPr marL="0" lvl="0" indent="0" algn="l" rtl="0">
              <a:spcBef>
                <a:spcPts val="0"/>
              </a:spcBef>
              <a:spcAft>
                <a:spcPts val="0"/>
              </a:spcAft>
              <a:buNone/>
            </a:pPr>
            <a:endParaRPr/>
          </a:p>
        </p:txBody>
      </p:sp>
      <p:sp>
        <p:nvSpPr>
          <p:cNvPr id="651" name="Google Shape;65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3" name="Google Shape;69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707" name="Google Shape;70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230" name="Google Shape;2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'Culture' refers to integrated patterns of human behavior that include the language, thoughts, communications, actions, customs, beliefs, values, and institutions of racial, ethnic, religious, or social groups. </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'Competence' implies having the capacity to function effectively as an individual and an organization within the context of the cultural beliefs, behaviors, and needs presented by consumers and their communities.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Sources:</a:t>
            </a:r>
            <a:endParaRPr/>
          </a:p>
          <a:p>
            <a:pPr marL="0" lvl="0" indent="0" algn="l" rtl="0">
              <a:spcBef>
                <a:spcPts val="0"/>
              </a:spcBef>
              <a:spcAft>
                <a:spcPts val="0"/>
              </a:spcAft>
              <a:buNone/>
            </a:pPr>
            <a:r>
              <a:rPr lang="en-US">
                <a:latin typeface="Arial"/>
                <a:ea typeface="Arial"/>
                <a:cs typeface="Arial"/>
                <a:sym typeface="Arial"/>
              </a:rPr>
              <a:t>Cross T, Bazron B, Dennis K, Isaacs M. (1989). Towards a Culturally Competent System of Care,  Volume I. Washington, D.C.: Georgetown University Child Development Center, CASSP Technical Assistance Center.</a:t>
            </a:r>
            <a:endParaRPr/>
          </a:p>
          <a:p>
            <a:pPr marL="0" lvl="0" indent="0" algn="l" rtl="0">
              <a:spcBef>
                <a:spcPts val="0"/>
              </a:spcBef>
              <a:spcAft>
                <a:spcPts val="0"/>
              </a:spcAft>
              <a:buNone/>
            </a:pPr>
            <a:r>
              <a:rPr lang="en-US">
                <a:latin typeface="Arial"/>
                <a:ea typeface="Arial"/>
                <a:cs typeface="Arial"/>
                <a:sym typeface="Arial"/>
              </a:rPr>
              <a:t>National Culturally and Linguistically Appropriate Services Standards. Think Cultural Health. U.S. Department of Health and Human Services, Office of Minority Health. https://thinkculturalhealth.hhs.gov/clas/standards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Cultural Competence in Health Care: Is it important for people with chronic conditions? Georgetown University, McCourt School of Public Policy, February 2004. https://hpi.georgetown.edu/cultural/</a:t>
            </a:r>
            <a:endParaRPr/>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a:t>
            </a:r>
            <a:endParaRPr/>
          </a:p>
          <a:p>
            <a:pPr marL="0" lvl="0" indent="0" algn="l" rtl="0">
              <a:spcBef>
                <a:spcPts val="0"/>
              </a:spcBef>
              <a:spcAft>
                <a:spcPts val="0"/>
              </a:spcAft>
              <a:buNone/>
            </a:pPr>
            <a:r>
              <a:rPr lang="en-US"/>
              <a:t>Cultural Competence in Health Care: Is it important for people with chronic conditions? Georgetown University, McCourt School of Public Policy, February 2004. https://hpi.georgetown.edu/cultural/</a:t>
            </a:r>
            <a:endParaRPr/>
          </a:p>
        </p:txBody>
      </p:sp>
      <p:sp>
        <p:nvSpPr>
          <p:cNvPr id="238" name="Google Shape;2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72137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74"/>
          <p:cNvSpPr txBox="1">
            <a:spLocks noGrp="1"/>
          </p:cNvSpPr>
          <p:nvPr>
            <p:ph type="body" idx="1"/>
          </p:nvPr>
        </p:nvSpPr>
        <p:spPr>
          <a:xfrm rot="5400000">
            <a:off x="4072182" y="-1408356"/>
            <a:ext cx="40476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9"/>
        <p:cNvGrpSpPr/>
        <p:nvPr/>
      </p:nvGrpSpPr>
      <p:grpSpPr>
        <a:xfrm>
          <a:off x="0" y="0"/>
          <a:ext cx="0" cy="0"/>
          <a:chOff x="0" y="0"/>
          <a:chExt cx="0" cy="0"/>
        </a:xfrm>
      </p:grpSpPr>
      <p:sp>
        <p:nvSpPr>
          <p:cNvPr id="90" name="Google Shape;90;p76"/>
          <p:cNvSpPr/>
          <p:nvPr/>
        </p:nvSpPr>
        <p:spPr>
          <a:xfrm>
            <a:off x="0" y="0"/>
            <a:ext cx="12192000" cy="4800600"/>
          </a:xfrm>
          <a:prstGeom prst="rect">
            <a:avLst/>
          </a:prstGeom>
          <a:solidFill>
            <a:srgbClr val="196AB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76"/>
          <p:cNvSpPr txBox="1">
            <a:spLocks noGrp="1"/>
          </p:cNvSpPr>
          <p:nvPr>
            <p:ph type="ctrTitle"/>
          </p:nvPr>
        </p:nvSpPr>
        <p:spPr>
          <a:xfrm>
            <a:off x="914400" y="1524001"/>
            <a:ext cx="10363200" cy="1470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6"/>
          <p:cNvSpPr txBox="1">
            <a:spLocks noGrp="1"/>
          </p:cNvSpPr>
          <p:nvPr>
            <p:ph type="subTitle" idx="1"/>
          </p:nvPr>
        </p:nvSpPr>
        <p:spPr>
          <a:xfrm>
            <a:off x="1930400" y="2971800"/>
            <a:ext cx="8534400" cy="990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grpSp>
        <p:nvGrpSpPr>
          <p:cNvPr id="93" name="Google Shape;93;p76"/>
          <p:cNvGrpSpPr/>
          <p:nvPr/>
        </p:nvGrpSpPr>
        <p:grpSpPr>
          <a:xfrm>
            <a:off x="914400" y="5029200"/>
            <a:ext cx="2844800" cy="1271588"/>
            <a:chOff x="685800" y="5029200"/>
            <a:chExt cx="2133600" cy="1271588"/>
          </a:xfrm>
        </p:grpSpPr>
        <p:pic>
          <p:nvPicPr>
            <p:cNvPr id="94" name="Google Shape;94;p76" descr="PRH LOGO_CMYK"/>
            <p:cNvPicPr preferRelativeResize="0"/>
            <p:nvPr/>
          </p:nvPicPr>
          <p:blipFill rotWithShape="1">
            <a:blip r:embed="rId2">
              <a:alphaModFix/>
            </a:blip>
            <a:srcRect l="33769" t="21548" r="30826" b="60190"/>
            <a:stretch/>
          </p:blipFill>
          <p:spPr>
            <a:xfrm>
              <a:off x="685800" y="5029200"/>
              <a:ext cx="1905000" cy="1271588"/>
            </a:xfrm>
            <a:prstGeom prst="rect">
              <a:avLst/>
            </a:prstGeom>
            <a:noFill/>
            <a:ln>
              <a:noFill/>
            </a:ln>
          </p:spPr>
        </p:pic>
        <p:sp>
          <p:nvSpPr>
            <p:cNvPr id="95" name="Google Shape;95;p76"/>
            <p:cNvSpPr txBox="1"/>
            <p:nvPr/>
          </p:nvSpPr>
          <p:spPr>
            <a:xfrm>
              <a:off x="2590800" y="5075238"/>
              <a:ext cx="228600"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196AB0"/>
                  </a:solidFill>
                  <a:latin typeface="EB Garamond"/>
                  <a:ea typeface="EB Garamond"/>
                  <a:cs typeface="EB Garamond"/>
                  <a:sym typeface="EB Garamond"/>
                </a:rPr>
                <a:t>®</a:t>
              </a:r>
              <a:endParaRPr sz="800">
                <a:solidFill>
                  <a:srgbClr val="196AB0"/>
                </a:solidFill>
                <a:latin typeface="EB Garamond"/>
                <a:ea typeface="EB Garamond"/>
                <a:cs typeface="EB Garamond"/>
                <a:sym typeface="EB Garamond"/>
              </a:endParaRPr>
            </a:p>
          </p:txBody>
        </p:sp>
      </p:grpSp>
      <p:sp>
        <p:nvSpPr>
          <p:cNvPr id="96" name="Google Shape;96;p76"/>
          <p:cNvSpPr/>
          <p:nvPr/>
        </p:nvSpPr>
        <p:spPr>
          <a:xfrm>
            <a:off x="0" y="6477000"/>
            <a:ext cx="12192000" cy="381000"/>
          </a:xfrm>
          <a:prstGeom prst="rect">
            <a:avLst/>
          </a:prstGeom>
          <a:solidFill>
            <a:srgbClr val="EEA43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76"/>
          <p:cNvSpPr txBox="1">
            <a:spLocks noGrp="1"/>
          </p:cNvSpPr>
          <p:nvPr>
            <p:ph type="body" idx="2"/>
          </p:nvPr>
        </p:nvSpPr>
        <p:spPr>
          <a:xfrm>
            <a:off x="7416800" y="5486400"/>
            <a:ext cx="4470400" cy="304800"/>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Clr>
                <a:srgbClr val="8296B0"/>
              </a:buClr>
              <a:buSzPts val="1800"/>
              <a:buNone/>
              <a:defRPr sz="1800" b="0">
                <a:solidFill>
                  <a:srgbClr val="8296B0"/>
                </a:solidFill>
                <a:latin typeface="EB Garamond"/>
                <a:ea typeface="EB Garamond"/>
                <a:cs typeface="EB Garamond"/>
                <a:sym typeface="EB Garamond"/>
              </a:defRPr>
            </a:lvl1pPr>
            <a:lvl2pPr marL="914400" lvl="1" indent="-228600" algn="r">
              <a:lnSpc>
                <a:spcPct val="90000"/>
              </a:lnSpc>
              <a:spcBef>
                <a:spcPts val="500"/>
              </a:spcBef>
              <a:spcAft>
                <a:spcPts val="0"/>
              </a:spcAft>
              <a:buClr>
                <a:srgbClr val="8296B0"/>
              </a:buClr>
              <a:buSzPts val="1200"/>
              <a:buNone/>
              <a:defRPr sz="1200">
                <a:solidFill>
                  <a:srgbClr val="8296B0"/>
                </a:solidFill>
                <a:latin typeface="EB Garamond"/>
                <a:ea typeface="EB Garamond"/>
                <a:cs typeface="EB Garamond"/>
                <a:sym typeface="EB Garamond"/>
              </a:defRPr>
            </a:lvl2pPr>
            <a:lvl3pPr marL="1371600" lvl="2" indent="-228600" algn="r">
              <a:lnSpc>
                <a:spcPct val="90000"/>
              </a:lnSpc>
              <a:spcBef>
                <a:spcPts val="500"/>
              </a:spcBef>
              <a:spcAft>
                <a:spcPts val="0"/>
              </a:spcAft>
              <a:buClr>
                <a:srgbClr val="8296B0"/>
              </a:buClr>
              <a:buSzPts val="1200"/>
              <a:buNone/>
              <a:defRPr sz="1200">
                <a:solidFill>
                  <a:srgbClr val="8296B0"/>
                </a:solidFill>
                <a:latin typeface="EB Garamond"/>
                <a:ea typeface="EB Garamond"/>
                <a:cs typeface="EB Garamond"/>
                <a:sym typeface="EB Garamond"/>
              </a:defRPr>
            </a:lvl3pPr>
            <a:lvl4pPr marL="1828800" lvl="3" indent="-228600" algn="r">
              <a:lnSpc>
                <a:spcPct val="90000"/>
              </a:lnSpc>
              <a:spcBef>
                <a:spcPts val="500"/>
              </a:spcBef>
              <a:spcAft>
                <a:spcPts val="0"/>
              </a:spcAft>
              <a:buClr>
                <a:srgbClr val="8296B0"/>
              </a:buClr>
              <a:buSzPts val="1200"/>
              <a:buNone/>
              <a:defRPr sz="1200">
                <a:solidFill>
                  <a:srgbClr val="8296B0"/>
                </a:solidFill>
                <a:latin typeface="EB Garamond"/>
                <a:ea typeface="EB Garamond"/>
                <a:cs typeface="EB Garamond"/>
                <a:sym typeface="EB Garamond"/>
              </a:defRPr>
            </a:lvl4pPr>
            <a:lvl5pPr marL="2286000" lvl="4" indent="-228600" algn="r">
              <a:lnSpc>
                <a:spcPct val="90000"/>
              </a:lnSpc>
              <a:spcBef>
                <a:spcPts val="500"/>
              </a:spcBef>
              <a:spcAft>
                <a:spcPts val="0"/>
              </a:spcAft>
              <a:buClr>
                <a:srgbClr val="8296B0"/>
              </a:buClr>
              <a:buSzPts val="1200"/>
              <a:buNone/>
              <a:defRPr sz="1200">
                <a:solidFill>
                  <a:srgbClr val="8296B0"/>
                </a:solidFill>
                <a:latin typeface="EB Garamond"/>
                <a:ea typeface="EB Garamond"/>
                <a:cs typeface="EB Garamond"/>
                <a:sym typeface="EB Garamo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98"/>
        <p:cNvGrpSpPr/>
        <p:nvPr/>
      </p:nvGrpSpPr>
      <p:grpSpPr>
        <a:xfrm>
          <a:off x="0" y="0"/>
          <a:ext cx="0" cy="0"/>
          <a:chOff x="0" y="0"/>
          <a:chExt cx="0" cy="0"/>
        </a:xfrm>
      </p:grpSpPr>
      <p:sp>
        <p:nvSpPr>
          <p:cNvPr id="99" name="Google Shape;99;p77"/>
          <p:cNvSpPr/>
          <p:nvPr/>
        </p:nvSpPr>
        <p:spPr>
          <a:xfrm>
            <a:off x="0" y="0"/>
            <a:ext cx="12192000" cy="4114800"/>
          </a:xfrm>
          <a:prstGeom prst="rect">
            <a:avLst/>
          </a:prstGeom>
          <a:solidFill>
            <a:srgbClr val="196AB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0" name="Google Shape;100;p77"/>
          <p:cNvGrpSpPr/>
          <p:nvPr/>
        </p:nvGrpSpPr>
        <p:grpSpPr>
          <a:xfrm>
            <a:off x="1016000" y="4849814"/>
            <a:ext cx="2032000" cy="865187"/>
            <a:chOff x="762000" y="4849813"/>
            <a:chExt cx="1524000" cy="865187"/>
          </a:xfrm>
        </p:grpSpPr>
        <p:pic>
          <p:nvPicPr>
            <p:cNvPr id="101" name="Google Shape;101;p77" descr="PRH LOGO_CMYK"/>
            <p:cNvPicPr preferRelativeResize="0"/>
            <p:nvPr/>
          </p:nvPicPr>
          <p:blipFill rotWithShape="1">
            <a:blip r:embed="rId2">
              <a:alphaModFix/>
            </a:blip>
            <a:srcRect l="33769" t="21548" r="30826" b="60190"/>
            <a:stretch/>
          </p:blipFill>
          <p:spPr>
            <a:xfrm>
              <a:off x="762000" y="4849813"/>
              <a:ext cx="1295400" cy="865187"/>
            </a:xfrm>
            <a:prstGeom prst="rect">
              <a:avLst/>
            </a:prstGeom>
            <a:noFill/>
            <a:ln>
              <a:noFill/>
            </a:ln>
          </p:spPr>
        </p:pic>
        <p:sp>
          <p:nvSpPr>
            <p:cNvPr id="102" name="Google Shape;102;p77"/>
            <p:cNvSpPr txBox="1"/>
            <p:nvPr/>
          </p:nvSpPr>
          <p:spPr>
            <a:xfrm>
              <a:off x="2057400" y="4876800"/>
              <a:ext cx="228600" cy="10772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700">
                  <a:solidFill>
                    <a:srgbClr val="196AB0"/>
                  </a:solidFill>
                  <a:latin typeface="EB Garamond"/>
                  <a:ea typeface="EB Garamond"/>
                  <a:cs typeface="EB Garamond"/>
                  <a:sym typeface="EB Garamond"/>
                </a:rPr>
                <a:t>®</a:t>
              </a:r>
              <a:endParaRPr sz="800">
                <a:solidFill>
                  <a:srgbClr val="196AB0"/>
                </a:solidFill>
                <a:latin typeface="EB Garamond"/>
                <a:ea typeface="EB Garamond"/>
                <a:cs typeface="EB Garamond"/>
                <a:sym typeface="EB Garamond"/>
              </a:endParaRPr>
            </a:p>
          </p:txBody>
        </p:sp>
      </p:grpSp>
      <p:sp>
        <p:nvSpPr>
          <p:cNvPr id="103" name="Google Shape;103;p77"/>
          <p:cNvSpPr/>
          <p:nvPr/>
        </p:nvSpPr>
        <p:spPr>
          <a:xfrm>
            <a:off x="0" y="6477000"/>
            <a:ext cx="12192000" cy="381000"/>
          </a:xfrm>
          <a:prstGeom prst="rect">
            <a:avLst/>
          </a:prstGeom>
          <a:solidFill>
            <a:srgbClr val="EEA33C"/>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77"/>
          <p:cNvSpPr txBox="1">
            <a:spLocks noGrp="1"/>
          </p:cNvSpPr>
          <p:nvPr>
            <p:ph type="body" idx="1"/>
          </p:nvPr>
        </p:nvSpPr>
        <p:spPr>
          <a:xfrm>
            <a:off x="3556000" y="4419600"/>
            <a:ext cx="8432800" cy="990600"/>
          </a:xfrm>
          <a:prstGeom prst="rect">
            <a:avLst/>
          </a:prstGeom>
          <a:noFill/>
          <a:ln>
            <a:noFill/>
          </a:ln>
        </p:spPr>
        <p:txBody>
          <a:bodyPr spcFirstLastPara="1" wrap="square" lIns="91425" tIns="45700" rIns="91425" bIns="45700" anchor="ctr" anchorCtr="0">
            <a:noAutofit/>
          </a:bodyPr>
          <a:lstStyle>
            <a:lvl1pPr marL="457200" lvl="0" indent="-228600" algn="r">
              <a:lnSpc>
                <a:spcPct val="90000"/>
              </a:lnSpc>
              <a:spcBef>
                <a:spcPts val="1000"/>
              </a:spcBef>
              <a:spcAft>
                <a:spcPts val="0"/>
              </a:spcAft>
              <a:buClr>
                <a:srgbClr val="0070C0"/>
              </a:buClr>
              <a:buSzPts val="3200"/>
              <a:buNone/>
              <a:defRPr sz="3200">
                <a:solidFill>
                  <a:srgbClr val="0070C0"/>
                </a:solidFill>
              </a:defRPr>
            </a:lvl1pPr>
            <a:lvl2pPr marL="914400" lvl="1" indent="-228600" algn="l">
              <a:lnSpc>
                <a:spcPct val="90000"/>
              </a:lnSpc>
              <a:spcBef>
                <a:spcPts val="500"/>
              </a:spcBef>
              <a:spcAft>
                <a:spcPts val="0"/>
              </a:spcAft>
              <a:buClr>
                <a:schemeClr val="lt1"/>
              </a:buClr>
              <a:buSzPts val="3600"/>
              <a:buNone/>
              <a:defRPr sz="3600">
                <a:solidFill>
                  <a:schemeClr val="lt1"/>
                </a:solidFill>
              </a:defRPr>
            </a:lvl2pPr>
            <a:lvl3pPr marL="1371600" lvl="2" indent="-228600" algn="l">
              <a:lnSpc>
                <a:spcPct val="90000"/>
              </a:lnSpc>
              <a:spcBef>
                <a:spcPts val="500"/>
              </a:spcBef>
              <a:spcAft>
                <a:spcPts val="0"/>
              </a:spcAft>
              <a:buClr>
                <a:schemeClr val="lt1"/>
              </a:buClr>
              <a:buSzPts val="3600"/>
              <a:buNone/>
              <a:defRPr sz="3600">
                <a:solidFill>
                  <a:schemeClr val="lt1"/>
                </a:solidFill>
              </a:defRPr>
            </a:lvl3pPr>
            <a:lvl4pPr marL="1828800" lvl="3" indent="-228600" algn="l">
              <a:lnSpc>
                <a:spcPct val="90000"/>
              </a:lnSpc>
              <a:spcBef>
                <a:spcPts val="500"/>
              </a:spcBef>
              <a:spcAft>
                <a:spcPts val="0"/>
              </a:spcAft>
              <a:buClr>
                <a:schemeClr val="lt1"/>
              </a:buClr>
              <a:buSzPts val="3600"/>
              <a:buNone/>
              <a:defRPr sz="3600">
                <a:solidFill>
                  <a:schemeClr val="lt1"/>
                </a:solidFill>
              </a:defRPr>
            </a:lvl4pPr>
            <a:lvl5pPr marL="2286000" lvl="4" indent="-228600" algn="l">
              <a:lnSpc>
                <a:spcPct val="90000"/>
              </a:lnSpc>
              <a:spcBef>
                <a:spcPts val="500"/>
              </a:spcBef>
              <a:spcAft>
                <a:spcPts val="0"/>
              </a:spcAft>
              <a:buClr>
                <a:schemeClr val="lt1"/>
              </a:buClr>
              <a:buSzPts val="3600"/>
              <a:buNone/>
              <a:defRPr sz="3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77"/>
          <p:cNvSpPr txBox="1">
            <a:spLocks noGrp="1"/>
          </p:cNvSpPr>
          <p:nvPr>
            <p:ph type="body" idx="2"/>
          </p:nvPr>
        </p:nvSpPr>
        <p:spPr>
          <a:xfrm>
            <a:off x="6299200" y="5410200"/>
            <a:ext cx="5689600" cy="8382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70C0"/>
              </a:buClr>
              <a:buSzPts val="2800"/>
              <a:buNone/>
              <a:defRPr>
                <a:solidFill>
                  <a:srgbClr val="0070C0"/>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gb9f4d542a4_1_10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rgbClr val="00D3EF"/>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gb9f4d542a4_1_10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20" name="Google Shape;120;gb9f4d542a4_1_10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gb9f4d542a4_1_10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b9f4d542a4_1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gb9f4d542a4_1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gb9f4d542a4_1_109"/>
          <p:cNvSpPr txBox="1">
            <a:spLocks noGrp="1"/>
          </p:cNvSpPr>
          <p:nvPr>
            <p:ph type="body" idx="1"/>
          </p:nvPr>
        </p:nvSpPr>
        <p:spPr>
          <a:xfrm>
            <a:off x="838200" y="1825625"/>
            <a:ext cx="10515600" cy="4047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 name="Google Shape;126;gb9f4d542a4_1_10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b9f4d542a4_1_1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b9f4d542a4_1_1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b9f4d542a4_1_11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D3EF"/>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b9f4d542a4_1_11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b9f4d542a4_1_11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b9f4d542a4_1_1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b9f4d542a4_1_1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b9f4d542a4_1_1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6"/>
        <p:cNvGrpSpPr/>
        <p:nvPr/>
      </p:nvGrpSpPr>
      <p:grpSpPr>
        <a:xfrm>
          <a:off x="0" y="0"/>
          <a:ext cx="0" cy="0"/>
          <a:chOff x="0" y="0"/>
          <a:chExt cx="0" cy="0"/>
        </a:xfrm>
      </p:grpSpPr>
      <p:sp>
        <p:nvSpPr>
          <p:cNvPr id="137" name="Google Shape;137;gb9f4d542a4_1_1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b9f4d542a4_1_122"/>
          <p:cNvSpPr txBox="1">
            <a:spLocks noGrp="1"/>
          </p:cNvSpPr>
          <p:nvPr>
            <p:ph type="body" idx="1"/>
          </p:nvPr>
        </p:nvSpPr>
        <p:spPr>
          <a:xfrm>
            <a:off x="838200" y="1825625"/>
            <a:ext cx="5181600" cy="4059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9" name="Google Shape;139;gb9f4d542a4_1_122"/>
          <p:cNvSpPr txBox="1">
            <a:spLocks noGrp="1"/>
          </p:cNvSpPr>
          <p:nvPr>
            <p:ph type="body" idx="2"/>
          </p:nvPr>
        </p:nvSpPr>
        <p:spPr>
          <a:xfrm>
            <a:off x="6172200" y="1825625"/>
            <a:ext cx="5181600" cy="4059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b9f4d542a4_1_1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b9f4d542a4_1_1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b9f4d542a4_1_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3"/>
        <p:cNvGrpSpPr/>
        <p:nvPr/>
      </p:nvGrpSpPr>
      <p:grpSpPr>
        <a:xfrm>
          <a:off x="0" y="0"/>
          <a:ext cx="0" cy="0"/>
          <a:chOff x="0" y="0"/>
          <a:chExt cx="0" cy="0"/>
        </a:xfrm>
      </p:grpSpPr>
      <p:sp>
        <p:nvSpPr>
          <p:cNvPr id="144" name="Google Shape;144;gb9f4d542a4_1_1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D3EF"/>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b9f4d542a4_1_129"/>
          <p:cNvSpPr txBox="1">
            <a:spLocks noGrp="1"/>
          </p:cNvSpPr>
          <p:nvPr>
            <p:ph type="body" idx="1"/>
          </p:nvPr>
        </p:nvSpPr>
        <p:spPr>
          <a:xfrm>
            <a:off x="831850" y="4589463"/>
            <a:ext cx="10515600" cy="1283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6" name="Google Shape;146;gb9f4d542a4_1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b9f4d542a4_1_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b9f4d542a4_1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9"/>
        <p:cNvGrpSpPr/>
        <p:nvPr/>
      </p:nvGrpSpPr>
      <p:grpSpPr>
        <a:xfrm>
          <a:off x="0" y="0"/>
          <a:ext cx="0" cy="0"/>
          <a:chOff x="0" y="0"/>
          <a:chExt cx="0" cy="0"/>
        </a:xfrm>
      </p:grpSpPr>
      <p:sp>
        <p:nvSpPr>
          <p:cNvPr id="150" name="Google Shape;150;gb9f4d542a4_1_1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b9f4d542a4_1_13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52" name="Google Shape;152;gb9f4d542a4_1_135"/>
          <p:cNvSpPr txBox="1">
            <a:spLocks noGrp="1"/>
          </p:cNvSpPr>
          <p:nvPr>
            <p:ph type="body" idx="2"/>
          </p:nvPr>
        </p:nvSpPr>
        <p:spPr>
          <a:xfrm>
            <a:off x="839788" y="2505075"/>
            <a:ext cx="5157900" cy="3368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3" name="Google Shape;153;gb9f4d542a4_1_13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54" name="Google Shape;154;gb9f4d542a4_1_135"/>
          <p:cNvSpPr txBox="1">
            <a:spLocks noGrp="1"/>
          </p:cNvSpPr>
          <p:nvPr>
            <p:ph type="body" idx="4"/>
          </p:nvPr>
        </p:nvSpPr>
        <p:spPr>
          <a:xfrm>
            <a:off x="6172200" y="2505075"/>
            <a:ext cx="5183100" cy="3368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5" name="Google Shape;155;gb9f4d542a4_1_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gb9f4d542a4_1_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b9f4d542a4_1_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6"/>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gb9f4d542a4_1_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gb9f4d542a4_1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gb9f4d542a4_1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gb9f4d542a4_1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Google Shape;164;gb9f4d542a4_1_1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gb9f4d542a4_1_1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gb9f4d542a4_1_1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gb9f4d542a4_1_15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D3EF"/>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gb9f4d542a4_1_153"/>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Roboto Slab"/>
                <a:ea typeface="Roboto Slab"/>
                <a:cs typeface="Roboto Slab"/>
                <a:sym typeface="Roboto Slab"/>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0" name="Google Shape;170;gb9f4d542a4_1_15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71" name="Google Shape;171;gb9f4d542a4_1_1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gb9f4d542a4_1_1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gb9f4d542a4_1_1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gb9f4d542a4_1_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gb9f4d542a4_1_160"/>
          <p:cNvSpPr txBox="1">
            <a:spLocks noGrp="1"/>
          </p:cNvSpPr>
          <p:nvPr>
            <p:ph type="body" idx="1"/>
          </p:nvPr>
        </p:nvSpPr>
        <p:spPr>
          <a:xfrm rot="5400000">
            <a:off x="4072200" y="-1408375"/>
            <a:ext cx="40476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7" name="Google Shape;177;gb9f4d542a4_1_1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gb9f4d542a4_1_1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gb9f4d542a4_1_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0"/>
        <p:cNvGrpSpPr/>
        <p:nvPr/>
      </p:nvGrpSpPr>
      <p:grpSpPr>
        <a:xfrm>
          <a:off x="0" y="0"/>
          <a:ext cx="0" cy="0"/>
          <a:chOff x="0" y="0"/>
          <a:chExt cx="0" cy="0"/>
        </a:xfrm>
      </p:grpSpPr>
      <p:sp>
        <p:nvSpPr>
          <p:cNvPr id="181" name="Google Shape;181;gb9f4d542a4_1_16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D3E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gb9f4d542a4_1_16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3" name="Google Shape;183;gb9f4d542a4_1_1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gb9f4d542a4_1_1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gb9f4d542a4_1_1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7"/>
          <p:cNvSpPr txBox="1">
            <a:spLocks noGrp="1"/>
          </p:cNvSpPr>
          <p:nvPr>
            <p:ph type="body" idx="1"/>
          </p:nvPr>
        </p:nvSpPr>
        <p:spPr>
          <a:xfrm>
            <a:off x="838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7"/>
          <p:cNvSpPr txBox="1">
            <a:spLocks noGrp="1"/>
          </p:cNvSpPr>
          <p:nvPr>
            <p:ph type="body" idx="2"/>
          </p:nvPr>
        </p:nvSpPr>
        <p:spPr>
          <a:xfrm>
            <a:off x="6172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6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7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0"/>
          <p:cNvSpPr txBox="1">
            <a:spLocks noGrp="1"/>
          </p:cNvSpPr>
          <p:nvPr>
            <p:ph type="body" idx="1"/>
          </p:nvPr>
        </p:nvSpPr>
        <p:spPr>
          <a:xfrm>
            <a:off x="831850" y="4589463"/>
            <a:ext cx="10515600" cy="12837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Roboto Slab"/>
                <a:ea typeface="Roboto Slab"/>
                <a:cs typeface="Roboto Slab"/>
                <a:sym typeface="Roboto Slab"/>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7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72"/>
          <p:cNvSpPr txBox="1">
            <a:spLocks noGrp="1"/>
          </p:cNvSpPr>
          <p:nvPr>
            <p:ph type="body" idx="2"/>
          </p:nvPr>
        </p:nvSpPr>
        <p:spPr>
          <a:xfrm>
            <a:off x="839788" y="2505075"/>
            <a:ext cx="5157787"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7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72"/>
          <p:cNvSpPr txBox="1">
            <a:spLocks noGrp="1"/>
          </p:cNvSpPr>
          <p:nvPr>
            <p:ph type="body" idx="4"/>
          </p:nvPr>
        </p:nvSpPr>
        <p:spPr>
          <a:xfrm>
            <a:off x="6172200" y="2505075"/>
            <a:ext cx="5183188"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D3EF"/>
              </a:buClr>
              <a:buSzPts val="4200"/>
              <a:buFont typeface="Arial"/>
              <a:buNone/>
              <a:defRPr sz="4200" b="0" i="0" u="none" strike="noStrike" cap="none">
                <a:solidFill>
                  <a:srgbClr val="00D3E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4"/>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Slab"/>
                <a:ea typeface="Roboto Slab"/>
                <a:cs typeface="Roboto Slab"/>
                <a:sym typeface="Roboto Sla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64"/>
          <p:cNvPicPr preferRelativeResize="0"/>
          <p:nvPr/>
        </p:nvPicPr>
        <p:blipFill rotWithShape="1">
          <a:blip r:embed="rId15">
            <a:alphaModFix/>
          </a:blip>
          <a:srcRect/>
          <a:stretch/>
        </p:blipFill>
        <p:spPr>
          <a:xfrm>
            <a:off x="7931675" y="-46292"/>
            <a:ext cx="6387415" cy="203200"/>
          </a:xfrm>
          <a:prstGeom prst="rect">
            <a:avLst/>
          </a:prstGeom>
          <a:noFill/>
          <a:ln>
            <a:noFill/>
          </a:ln>
        </p:spPr>
      </p:pic>
      <p:pic>
        <p:nvPicPr>
          <p:cNvPr id="16" name="Google Shape;16;p64"/>
          <p:cNvPicPr preferRelativeResize="0"/>
          <p:nvPr/>
        </p:nvPicPr>
        <p:blipFill rotWithShape="1">
          <a:blip r:embed="rId16">
            <a:alphaModFix/>
          </a:blip>
          <a:srcRect/>
          <a:stretch/>
        </p:blipFill>
        <p:spPr>
          <a:xfrm>
            <a:off x="-2862049" y="-9244"/>
            <a:ext cx="6616833" cy="121932"/>
          </a:xfrm>
          <a:prstGeom prst="rect">
            <a:avLst/>
          </a:prstGeom>
          <a:noFill/>
          <a:ln>
            <a:noFill/>
          </a:ln>
        </p:spPr>
      </p:pic>
      <p:pic>
        <p:nvPicPr>
          <p:cNvPr id="17" name="Google Shape;17;p64"/>
          <p:cNvPicPr preferRelativeResize="0"/>
          <p:nvPr/>
        </p:nvPicPr>
        <p:blipFill rotWithShape="1">
          <a:blip r:embed="rId17">
            <a:alphaModFix/>
          </a:blip>
          <a:srcRect/>
          <a:stretch/>
        </p:blipFill>
        <p:spPr>
          <a:xfrm>
            <a:off x="3564923" y="-58992"/>
            <a:ext cx="4654502" cy="228600"/>
          </a:xfrm>
          <a:prstGeom prst="rect">
            <a:avLst/>
          </a:prstGeom>
          <a:noFill/>
          <a:ln>
            <a:noFill/>
          </a:ln>
        </p:spPr>
      </p:pic>
      <p:pic>
        <p:nvPicPr>
          <p:cNvPr id="18" name="Google Shape;18;p64"/>
          <p:cNvPicPr preferRelativeResize="0"/>
          <p:nvPr/>
        </p:nvPicPr>
        <p:blipFill rotWithShape="1">
          <a:blip r:embed="rId18">
            <a:alphaModFix/>
          </a:blip>
          <a:srcRect/>
          <a:stretch/>
        </p:blipFill>
        <p:spPr>
          <a:xfrm>
            <a:off x="0" y="5694188"/>
            <a:ext cx="1954719" cy="1278086"/>
          </a:xfrm>
          <a:prstGeom prst="rect">
            <a:avLst/>
          </a:prstGeom>
          <a:noFill/>
          <a:ln>
            <a:noFill/>
          </a:ln>
        </p:spPr>
      </p:pic>
      <p:pic>
        <p:nvPicPr>
          <p:cNvPr id="19" name="Google Shape;19;p64"/>
          <p:cNvPicPr preferRelativeResize="0"/>
          <p:nvPr/>
        </p:nvPicPr>
        <p:blipFill rotWithShape="1">
          <a:blip r:embed="rId19">
            <a:alphaModFix/>
          </a:blip>
          <a:srcRect/>
          <a:stretch/>
        </p:blipFill>
        <p:spPr>
          <a:xfrm>
            <a:off x="10610250" y="6044590"/>
            <a:ext cx="1257300" cy="581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gb9f4d542a4_1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D3EF"/>
              </a:buClr>
              <a:buSzPts val="4200"/>
              <a:buFont typeface="Arial"/>
              <a:buNone/>
              <a:defRPr sz="4200" b="0" i="0" u="none" strike="noStrike" cap="none">
                <a:solidFill>
                  <a:srgbClr val="00D3E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gb9f4d542a4_1_92"/>
          <p:cNvSpPr txBox="1">
            <a:spLocks noGrp="1"/>
          </p:cNvSpPr>
          <p:nvPr>
            <p:ph type="body" idx="1"/>
          </p:nvPr>
        </p:nvSpPr>
        <p:spPr>
          <a:xfrm>
            <a:off x="838200" y="1825625"/>
            <a:ext cx="10515600" cy="4047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Slab"/>
                <a:ea typeface="Roboto Slab"/>
                <a:cs typeface="Roboto Slab"/>
                <a:sym typeface="Roboto Sla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gb9f4d542a4_1_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gb9f4d542a4_1_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gb9f4d542a4_1_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gb9f4d542a4_1_92"/>
          <p:cNvPicPr preferRelativeResize="0"/>
          <p:nvPr/>
        </p:nvPicPr>
        <p:blipFill rotWithShape="1">
          <a:blip r:embed="rId13">
            <a:alphaModFix/>
          </a:blip>
          <a:srcRect/>
          <a:stretch/>
        </p:blipFill>
        <p:spPr>
          <a:xfrm>
            <a:off x="7931675" y="-46292"/>
            <a:ext cx="6387417" cy="203200"/>
          </a:xfrm>
          <a:prstGeom prst="rect">
            <a:avLst/>
          </a:prstGeom>
          <a:noFill/>
          <a:ln>
            <a:noFill/>
          </a:ln>
        </p:spPr>
      </p:pic>
      <p:pic>
        <p:nvPicPr>
          <p:cNvPr id="113" name="Google Shape;113;gb9f4d542a4_1_92"/>
          <p:cNvPicPr preferRelativeResize="0"/>
          <p:nvPr/>
        </p:nvPicPr>
        <p:blipFill rotWithShape="1">
          <a:blip r:embed="rId14">
            <a:alphaModFix/>
          </a:blip>
          <a:srcRect/>
          <a:stretch/>
        </p:blipFill>
        <p:spPr>
          <a:xfrm>
            <a:off x="-2862049" y="-9244"/>
            <a:ext cx="6616840" cy="121932"/>
          </a:xfrm>
          <a:prstGeom prst="rect">
            <a:avLst/>
          </a:prstGeom>
          <a:noFill/>
          <a:ln>
            <a:noFill/>
          </a:ln>
        </p:spPr>
      </p:pic>
      <p:pic>
        <p:nvPicPr>
          <p:cNvPr id="114" name="Google Shape;114;gb9f4d542a4_1_92"/>
          <p:cNvPicPr preferRelativeResize="0"/>
          <p:nvPr/>
        </p:nvPicPr>
        <p:blipFill rotWithShape="1">
          <a:blip r:embed="rId15">
            <a:alphaModFix/>
          </a:blip>
          <a:srcRect/>
          <a:stretch/>
        </p:blipFill>
        <p:spPr>
          <a:xfrm>
            <a:off x="3564923" y="-58992"/>
            <a:ext cx="4654502" cy="228600"/>
          </a:xfrm>
          <a:prstGeom prst="rect">
            <a:avLst/>
          </a:prstGeom>
          <a:noFill/>
          <a:ln>
            <a:noFill/>
          </a:ln>
        </p:spPr>
      </p:pic>
      <p:pic>
        <p:nvPicPr>
          <p:cNvPr id="115" name="Google Shape;115;gb9f4d542a4_1_92"/>
          <p:cNvPicPr preferRelativeResize="0"/>
          <p:nvPr/>
        </p:nvPicPr>
        <p:blipFill rotWithShape="1">
          <a:blip r:embed="rId16">
            <a:alphaModFix/>
          </a:blip>
          <a:srcRect/>
          <a:stretch/>
        </p:blipFill>
        <p:spPr>
          <a:xfrm>
            <a:off x="0" y="5694188"/>
            <a:ext cx="1954717" cy="1278085"/>
          </a:xfrm>
          <a:prstGeom prst="rect">
            <a:avLst/>
          </a:prstGeom>
          <a:noFill/>
          <a:ln>
            <a:noFill/>
          </a:ln>
        </p:spPr>
      </p:pic>
      <p:pic>
        <p:nvPicPr>
          <p:cNvPr id="116" name="Google Shape;116;gb9f4d542a4_1_92"/>
          <p:cNvPicPr preferRelativeResize="0"/>
          <p:nvPr/>
        </p:nvPicPr>
        <p:blipFill rotWithShape="1">
          <a:blip r:embed="rId17">
            <a:alphaModFix/>
          </a:blip>
          <a:srcRect/>
          <a:stretch/>
        </p:blipFill>
        <p:spPr>
          <a:xfrm>
            <a:off x="10610250" y="6044590"/>
            <a:ext cx="1257298" cy="581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dV9vhtS_1rw&amp;feature=emb_log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OAp7tJuZH7U&amp;feature=emb_logo"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thinkculturalhealth.hhs.gov/" TargetMode="External"/><Relationship Id="rId7" Type="http://schemas.openxmlformats.org/officeDocument/2006/relationships/hyperlink" Target="https://www.rwjf.org/en/library/features/achieving-health-equity.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implicit.harvard.edu/implicit/takeatest.html" TargetMode="External"/><Relationship Id="rId5" Type="http://schemas.openxmlformats.org/officeDocument/2006/relationships/hyperlink" Target="https://www.nasn.org/nasn/nasn-resources/practice-topics/cultural-competency" TargetMode="External"/><Relationship Id="rId4" Type="http://schemas.openxmlformats.org/officeDocument/2006/relationships/hyperlink" Target="https://www.sbh4all.org/2017/04/social-determinants-adolescent-health-culturally-respectful-care-growing-beyond-competency/"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adolescenthealth.org/Resources/Anti-Racism-Toolkit.asp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huddle.uwmedicine.org/people/in-the-community/healthcare-equity-and-anti-racism-resources" TargetMode="External"/><Relationship Id="rId4" Type="http://schemas.openxmlformats.org/officeDocument/2006/relationships/hyperlink" Target="https://www.racialequitytools.org/plan/issues/health-and-healthcare"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
          <p:cNvSpPr txBox="1">
            <a:spLocks noGrp="1"/>
          </p:cNvSpPr>
          <p:nvPr>
            <p:ph type="ctrTitle"/>
          </p:nvPr>
        </p:nvSpPr>
        <p:spPr>
          <a:xfrm>
            <a:off x="1524000" y="707585"/>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192" name="Google Shape;192;p1"/>
          <p:cNvSpPr txBox="1">
            <a:spLocks noGrp="1"/>
          </p:cNvSpPr>
          <p:nvPr>
            <p:ph type="subTitle" idx="1"/>
          </p:nvPr>
        </p:nvSpPr>
        <p:spPr>
          <a:xfrm>
            <a:off x="1523999" y="2144963"/>
            <a:ext cx="9144000"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a:latin typeface="Calibri"/>
                <a:ea typeface="Calibri"/>
                <a:cs typeface="Calibri"/>
                <a:sym typeface="Calibri"/>
              </a:rPr>
              <a:t>Cultural Responsiveness and Adolescent Health</a:t>
            </a:r>
            <a:endParaRPr/>
          </a:p>
        </p:txBody>
      </p:sp>
      <p:pic>
        <p:nvPicPr>
          <p:cNvPr id="193" name="Google Shape;193;p1" descr="A picture containing circle&#10;&#10;Description automatically generated"/>
          <p:cNvPicPr preferRelativeResize="0"/>
          <p:nvPr/>
        </p:nvPicPr>
        <p:blipFill rotWithShape="1">
          <a:blip r:embed="rId3">
            <a:alphaModFix/>
          </a:blip>
          <a:srcRect l="28605" r="28403"/>
          <a:stretch/>
        </p:blipFill>
        <p:spPr>
          <a:xfrm rot="5400000">
            <a:off x="4956874" y="1582289"/>
            <a:ext cx="2278251" cy="6858000"/>
          </a:xfrm>
          <a:prstGeom prst="rect">
            <a:avLst/>
          </a:prstGeom>
          <a:noFill/>
          <a:ln w="57150" cap="flat" cmpd="sng">
            <a:solidFill>
              <a:srgbClr val="6C3A99"/>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Adolescents Have Unique Health Needs Based On Development</a:t>
            </a:r>
            <a:endParaRPr/>
          </a:p>
        </p:txBody>
      </p:sp>
      <p:sp>
        <p:nvSpPr>
          <p:cNvPr id="249" name="Google Shape;249;p7"/>
          <p:cNvSpPr txBox="1">
            <a:spLocks noGrp="1"/>
          </p:cNvSpPr>
          <p:nvPr>
            <p:ph type="body" idx="1"/>
          </p:nvPr>
        </p:nvSpPr>
        <p:spPr>
          <a:xfrm>
            <a:off x="694944" y="1690688"/>
            <a:ext cx="10658856" cy="499325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75"/>
              <a:buNone/>
            </a:pPr>
            <a:r>
              <a:rPr lang="en-US" sz="2775" dirty="0">
                <a:latin typeface="Calibri"/>
                <a:ea typeface="Calibri"/>
                <a:cs typeface="Calibri"/>
                <a:sym typeface="Calibri"/>
              </a:rPr>
              <a:t>Adolescence is a critical period of development and change including:</a:t>
            </a:r>
            <a:endParaRPr dirty="0"/>
          </a:p>
          <a:p>
            <a:pPr marL="685800" lvl="1" indent="-228600" algn="l" rtl="0">
              <a:lnSpc>
                <a:spcPct val="80000"/>
              </a:lnSpc>
              <a:spcBef>
                <a:spcPts val="500"/>
              </a:spcBef>
              <a:spcAft>
                <a:spcPts val="0"/>
              </a:spcAft>
              <a:buClr>
                <a:schemeClr val="dk1"/>
              </a:buClr>
              <a:buSzPts val="2775"/>
              <a:buChar char="•"/>
            </a:pPr>
            <a:r>
              <a:rPr lang="en-US" b="1" dirty="0">
                <a:latin typeface="Calibri"/>
                <a:ea typeface="Calibri"/>
                <a:cs typeface="Calibri"/>
                <a:sym typeface="Calibri"/>
              </a:rPr>
              <a:t>Biological/Physical</a:t>
            </a:r>
            <a:endParaRPr b="1" dirty="0"/>
          </a:p>
          <a:p>
            <a:pPr marL="1143000" lvl="2" indent="-228600" algn="l" rtl="0">
              <a:lnSpc>
                <a:spcPct val="80000"/>
              </a:lnSpc>
              <a:spcBef>
                <a:spcPts val="500"/>
              </a:spcBef>
              <a:spcAft>
                <a:spcPts val="0"/>
              </a:spcAft>
              <a:buClr>
                <a:schemeClr val="dk1"/>
              </a:buClr>
              <a:buSzPts val="2775"/>
              <a:buChar char="•"/>
            </a:pPr>
            <a:r>
              <a:rPr lang="en-US" sz="2400" dirty="0">
                <a:latin typeface="Calibri"/>
                <a:ea typeface="Calibri"/>
                <a:cs typeface="Calibri"/>
                <a:sym typeface="Calibri"/>
              </a:rPr>
              <a:t>Puberty and physical growth</a:t>
            </a:r>
            <a:endParaRPr sz="2400" dirty="0"/>
          </a:p>
          <a:p>
            <a:pPr marL="685800" lvl="1" indent="-228600" algn="l" rtl="0">
              <a:lnSpc>
                <a:spcPct val="80000"/>
              </a:lnSpc>
              <a:spcBef>
                <a:spcPts val="500"/>
              </a:spcBef>
              <a:spcAft>
                <a:spcPts val="0"/>
              </a:spcAft>
              <a:buClr>
                <a:schemeClr val="dk1"/>
              </a:buClr>
              <a:buSzPts val="2775"/>
              <a:buChar char="•"/>
            </a:pPr>
            <a:r>
              <a:rPr lang="en-US" b="1" dirty="0">
                <a:latin typeface="Calibri"/>
                <a:ea typeface="Calibri"/>
                <a:cs typeface="Calibri"/>
                <a:sym typeface="Calibri"/>
              </a:rPr>
              <a:t>Cognitive</a:t>
            </a:r>
            <a:endParaRPr b="1" dirty="0"/>
          </a:p>
          <a:p>
            <a:pPr marL="1143000" lvl="2" indent="-228600" algn="l" rtl="0">
              <a:lnSpc>
                <a:spcPct val="80000"/>
              </a:lnSpc>
              <a:spcBef>
                <a:spcPts val="500"/>
              </a:spcBef>
              <a:spcAft>
                <a:spcPts val="0"/>
              </a:spcAft>
              <a:buClr>
                <a:schemeClr val="dk1"/>
              </a:buClr>
              <a:buSzPts val="2775"/>
              <a:buChar char="•"/>
            </a:pPr>
            <a:r>
              <a:rPr lang="en-US" sz="2400" dirty="0">
                <a:latin typeface="Calibri"/>
                <a:ea typeface="Calibri"/>
                <a:cs typeface="Calibri"/>
                <a:sym typeface="Calibri"/>
              </a:rPr>
              <a:t>Brain development, ability to perform more complex cognitive tasks, regulation of impulse control</a:t>
            </a:r>
            <a:endParaRPr sz="2400" dirty="0"/>
          </a:p>
          <a:p>
            <a:pPr marL="685800" lvl="1" indent="-228600" algn="l" rtl="0">
              <a:lnSpc>
                <a:spcPct val="80000"/>
              </a:lnSpc>
              <a:spcBef>
                <a:spcPts val="500"/>
              </a:spcBef>
              <a:spcAft>
                <a:spcPts val="0"/>
              </a:spcAft>
              <a:buClr>
                <a:schemeClr val="dk1"/>
              </a:buClr>
              <a:buSzPts val="2775"/>
              <a:buChar char="•"/>
            </a:pPr>
            <a:r>
              <a:rPr lang="en-US" b="1" dirty="0">
                <a:latin typeface="Calibri" panose="020F0502020204030204" pitchFamily="34" charset="0"/>
                <a:ea typeface="Calibri"/>
                <a:cs typeface="Calibri" panose="020F0502020204030204" pitchFamily="34" charset="0"/>
                <a:sym typeface="Calibri"/>
              </a:rPr>
              <a:t>Emotional</a:t>
            </a:r>
            <a:endParaRPr b="1" dirty="0">
              <a:latin typeface="Calibri" panose="020F0502020204030204" pitchFamily="34" charset="0"/>
              <a:cs typeface="Calibri" panose="020F0502020204030204" pitchFamily="34" charset="0"/>
            </a:endParaRPr>
          </a:p>
          <a:p>
            <a:pPr marL="1143000" lvl="2" indent="-228600" algn="l" rtl="0">
              <a:lnSpc>
                <a:spcPct val="80000"/>
              </a:lnSpc>
              <a:spcBef>
                <a:spcPts val="500"/>
              </a:spcBef>
              <a:spcAft>
                <a:spcPts val="0"/>
              </a:spcAft>
              <a:buClr>
                <a:schemeClr val="dk1"/>
              </a:buClr>
              <a:buSzPts val="2775"/>
              <a:buChar char="•"/>
            </a:pPr>
            <a:r>
              <a:rPr lang="en-US" sz="2400" dirty="0">
                <a:latin typeface="Calibri"/>
                <a:ea typeface="Calibri"/>
                <a:cs typeface="Calibri"/>
                <a:sym typeface="Calibri"/>
              </a:rPr>
              <a:t>Developing capacity to understand feelings, learning healthy coping mechanisms. Many mental health problems present initially during adolescent years</a:t>
            </a:r>
            <a:endParaRPr sz="2400" dirty="0"/>
          </a:p>
          <a:p>
            <a:pPr marL="685800" lvl="1" indent="-228600" algn="l" rtl="0">
              <a:lnSpc>
                <a:spcPct val="80000"/>
              </a:lnSpc>
              <a:spcBef>
                <a:spcPts val="500"/>
              </a:spcBef>
              <a:spcAft>
                <a:spcPts val="0"/>
              </a:spcAft>
              <a:buClr>
                <a:schemeClr val="dk1"/>
              </a:buClr>
              <a:buSzPts val="2775"/>
              <a:buChar char="•"/>
            </a:pPr>
            <a:r>
              <a:rPr lang="en-US" b="1" dirty="0">
                <a:latin typeface="Calibri" panose="020F0502020204030204" pitchFamily="34" charset="0"/>
                <a:ea typeface="Calibri"/>
                <a:cs typeface="Calibri" panose="020F0502020204030204" pitchFamily="34" charset="0"/>
                <a:sym typeface="Calibri"/>
              </a:rPr>
              <a:t>Social</a:t>
            </a:r>
            <a:endParaRPr b="1" dirty="0">
              <a:latin typeface="Calibri" panose="020F0502020204030204" pitchFamily="34" charset="0"/>
              <a:cs typeface="Calibri" panose="020F0502020204030204" pitchFamily="34" charset="0"/>
            </a:endParaRPr>
          </a:p>
          <a:p>
            <a:pPr marL="1143000" lvl="2" indent="-228600" algn="l" rtl="0">
              <a:lnSpc>
                <a:spcPct val="80000"/>
              </a:lnSpc>
              <a:spcBef>
                <a:spcPts val="500"/>
              </a:spcBef>
              <a:spcAft>
                <a:spcPts val="0"/>
              </a:spcAft>
              <a:buClr>
                <a:schemeClr val="dk1"/>
              </a:buClr>
              <a:buSzPts val="2775"/>
              <a:buChar char="•"/>
            </a:pPr>
            <a:r>
              <a:rPr lang="en-US" sz="2400" dirty="0">
                <a:latin typeface="Calibri"/>
                <a:ea typeface="Calibri"/>
                <a:cs typeface="Calibri"/>
                <a:sym typeface="Calibri"/>
              </a:rPr>
              <a:t>Forming healthy relationships, understanding gender identity, sexual orientation and developing sexual identity</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b="0">
                <a:latin typeface="Calibri"/>
                <a:ea typeface="Calibri"/>
                <a:cs typeface="Calibri"/>
                <a:sym typeface="Calibri"/>
              </a:rPr>
              <a:t>Adolescence in Context</a:t>
            </a:r>
            <a:endParaRPr/>
          </a:p>
        </p:txBody>
      </p:sp>
      <p:sp>
        <p:nvSpPr>
          <p:cNvPr id="256" name="Google Shape;256;p8"/>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numCol="2" anchor="t" anchorCtr="0">
            <a:no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An adolescent’s identity includes:</a:t>
            </a:r>
            <a:endParaRPr lang="en-US"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Genetics</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Stage of development</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Gender identity</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Sexual orientation</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Ability</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Family structure</a:t>
            </a:r>
            <a:endParaRPr lang="en-US" sz="2800" dirty="0"/>
          </a:p>
          <a:p>
            <a:pPr marL="685800" lvl="1" indent="-50800" algn="l" rtl="0">
              <a:lnSpc>
                <a:spcPct val="90000"/>
              </a:lnSpc>
              <a:spcBef>
                <a:spcPts val="1260"/>
              </a:spcBef>
              <a:spcAft>
                <a:spcPts val="0"/>
              </a:spcAft>
              <a:buClr>
                <a:schemeClr val="dk1"/>
              </a:buClr>
              <a:buSzPts val="2800"/>
              <a:buNone/>
            </a:pPr>
            <a:endParaRPr lang="en-US" sz="2800" dirty="0">
              <a:latin typeface="Calibri"/>
              <a:ea typeface="Calibri"/>
              <a:cs typeface="Calibri"/>
              <a:sym typeface="Calibri"/>
            </a:endParaRPr>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Peers</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Geography</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Race and ethnicity </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Religion </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Socioeconomic Status</a:t>
            </a:r>
            <a:endParaRPr lang="en-US" sz="2800" dirty="0"/>
          </a:p>
          <a:p>
            <a:pPr marL="685800" lvl="1" indent="-228600" algn="l" rtl="0">
              <a:lnSpc>
                <a:spcPct val="90000"/>
              </a:lnSpc>
              <a:spcBef>
                <a:spcPts val="1260"/>
              </a:spcBef>
              <a:spcAft>
                <a:spcPts val="0"/>
              </a:spcAft>
              <a:buClr>
                <a:schemeClr val="dk1"/>
              </a:buClr>
              <a:buSzPts val="2800"/>
              <a:buChar char="•"/>
            </a:pPr>
            <a:r>
              <a:rPr lang="en-US" sz="2800" dirty="0">
                <a:latin typeface="Calibri"/>
                <a:ea typeface="Calibri"/>
                <a:cs typeface="Calibri"/>
                <a:sym typeface="Calibri"/>
              </a:rPr>
              <a:t>Education</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a:spLocks noGrp="1"/>
          </p:cNvSpPr>
          <p:nvPr>
            <p:ph type="title"/>
          </p:nvPr>
        </p:nvSpPr>
        <p:spPr>
          <a:xfrm>
            <a:off x="736600" y="576792"/>
            <a:ext cx="4411133" cy="28522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The Growing Diversity of the US Population</a:t>
            </a:r>
            <a:endParaRPr/>
          </a:p>
        </p:txBody>
      </p:sp>
      <p:pic>
        <p:nvPicPr>
          <p:cNvPr id="262" name="Google Shape;262;p9" descr="Chart, histogram&#10;&#10;Description automatically generated"/>
          <p:cNvPicPr preferRelativeResize="0"/>
          <p:nvPr/>
        </p:nvPicPr>
        <p:blipFill rotWithShape="1">
          <a:blip r:embed="rId3">
            <a:alphaModFix/>
          </a:blip>
          <a:srcRect/>
          <a:stretch/>
        </p:blipFill>
        <p:spPr>
          <a:xfrm>
            <a:off x="5655732" y="218032"/>
            <a:ext cx="6333067" cy="6598693"/>
          </a:xfrm>
          <a:prstGeom prst="rect">
            <a:avLst/>
          </a:prstGeom>
          <a:noFill/>
          <a:ln>
            <a:noFill/>
          </a:ln>
        </p:spPr>
      </p:pic>
      <p:sp>
        <p:nvSpPr>
          <p:cNvPr id="263" name="Google Shape;263;p9"/>
          <p:cNvSpPr txBox="1"/>
          <p:nvPr/>
        </p:nvSpPr>
        <p:spPr>
          <a:xfrm>
            <a:off x="2041525" y="6450013"/>
            <a:ext cx="1841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title"/>
          </p:nvPr>
        </p:nvSpPr>
        <p:spPr>
          <a:xfrm>
            <a:off x="635000" y="384175"/>
            <a:ext cx="3869267" cy="3063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Diversity in Gender Identity and Sexual Orientation</a:t>
            </a:r>
            <a:endParaRPr/>
          </a:p>
        </p:txBody>
      </p:sp>
      <p:sp>
        <p:nvSpPr>
          <p:cNvPr id="270" name="Google Shape;270;p10"/>
          <p:cNvSpPr txBox="1">
            <a:spLocks noGrp="1"/>
          </p:cNvSpPr>
          <p:nvPr>
            <p:ph type="body" idx="1"/>
          </p:nvPr>
        </p:nvSpPr>
        <p:spPr>
          <a:xfrm>
            <a:off x="4351866" y="391583"/>
            <a:ext cx="7357533" cy="610129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590"/>
              <a:buNone/>
            </a:pPr>
            <a:r>
              <a:rPr lang="en-US" sz="2590" dirty="0"/>
              <a:t> </a:t>
            </a:r>
            <a:r>
              <a:rPr lang="en-US" sz="2775" dirty="0">
                <a:latin typeface="Calibri"/>
                <a:ea typeface="Calibri"/>
                <a:cs typeface="Calibri"/>
                <a:sym typeface="Calibri"/>
              </a:rPr>
              <a:t>Among US High School students:</a:t>
            </a:r>
            <a:endParaRPr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1.8% identified themselves as </a:t>
            </a:r>
            <a:r>
              <a:rPr lang="en-US" sz="2405" b="1" dirty="0">
                <a:latin typeface="Calibri"/>
                <a:ea typeface="Calibri"/>
                <a:cs typeface="Calibri"/>
                <a:sym typeface="Calibri"/>
              </a:rPr>
              <a:t>transgender</a:t>
            </a:r>
            <a:r>
              <a:rPr lang="en-US" sz="2405" dirty="0">
                <a:latin typeface="Calibri"/>
                <a:ea typeface="Calibri"/>
                <a:cs typeface="Calibri"/>
                <a:sym typeface="Calibri"/>
              </a:rPr>
              <a:t> </a:t>
            </a:r>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84.4% identified themselves as </a:t>
            </a:r>
            <a:r>
              <a:rPr lang="en-US" sz="2405" b="1" dirty="0">
                <a:latin typeface="Calibri"/>
                <a:ea typeface="Calibri"/>
                <a:cs typeface="Calibri"/>
                <a:sym typeface="Calibri"/>
              </a:rPr>
              <a:t>heterosexual</a:t>
            </a:r>
            <a:r>
              <a:rPr lang="en-US" sz="2405" dirty="0">
                <a:latin typeface="Calibri"/>
                <a:ea typeface="Calibri"/>
                <a:cs typeface="Calibri"/>
                <a:sym typeface="Calibri"/>
              </a:rPr>
              <a:t> (77.6% of females, 91.2% of males)</a:t>
            </a:r>
            <a:endParaRPr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2.5% identified themselves as </a:t>
            </a:r>
            <a:r>
              <a:rPr lang="en-US" sz="2405" b="1" dirty="0">
                <a:latin typeface="Calibri"/>
                <a:ea typeface="Calibri"/>
                <a:cs typeface="Calibri"/>
                <a:sym typeface="Calibri"/>
              </a:rPr>
              <a:t>gay or lesbian </a:t>
            </a:r>
            <a:r>
              <a:rPr lang="en-US" sz="2405" dirty="0">
                <a:latin typeface="Calibri"/>
                <a:ea typeface="Calibri"/>
                <a:cs typeface="Calibri"/>
                <a:sym typeface="Calibri"/>
              </a:rPr>
              <a:t>(2.9% of females, 2.1% of males)</a:t>
            </a:r>
            <a:endParaRPr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8.7% identified themselves as </a:t>
            </a:r>
            <a:r>
              <a:rPr lang="en-US" sz="2405" b="1" dirty="0">
                <a:latin typeface="Calibri"/>
                <a:ea typeface="Calibri"/>
                <a:cs typeface="Calibri"/>
                <a:sym typeface="Calibri"/>
              </a:rPr>
              <a:t>bisexual </a:t>
            </a:r>
            <a:r>
              <a:rPr lang="en-US" sz="2405" dirty="0">
                <a:latin typeface="Calibri"/>
                <a:ea typeface="Calibri"/>
                <a:cs typeface="Calibri"/>
                <a:sym typeface="Calibri"/>
              </a:rPr>
              <a:t>(13.9% of females, 3.4% of males)</a:t>
            </a:r>
            <a:endParaRPr dirty="0"/>
          </a:p>
          <a:p>
            <a:pPr marL="685800" lvl="1" indent="-228600" algn="l" rtl="0">
              <a:lnSpc>
                <a:spcPct val="110000"/>
              </a:lnSpc>
              <a:spcBef>
                <a:spcPts val="1100"/>
              </a:spcBef>
              <a:spcAft>
                <a:spcPts val="0"/>
              </a:spcAft>
              <a:buClr>
                <a:schemeClr val="dk1"/>
              </a:buClr>
              <a:buSzPts val="2405"/>
              <a:buChar char="•"/>
            </a:pPr>
            <a:r>
              <a:rPr lang="en-US" sz="2405" dirty="0">
                <a:latin typeface="Calibri"/>
                <a:ea typeface="Calibri"/>
                <a:cs typeface="Calibri"/>
                <a:sym typeface="Calibri"/>
              </a:rPr>
              <a:t>4.5% were </a:t>
            </a:r>
            <a:r>
              <a:rPr lang="en-US" sz="2405" b="1" dirty="0">
                <a:latin typeface="Calibri"/>
                <a:ea typeface="Calibri"/>
                <a:cs typeface="Calibri"/>
                <a:sym typeface="Calibri"/>
              </a:rPr>
              <a:t>unsure</a:t>
            </a:r>
            <a:r>
              <a:rPr lang="en-US" sz="2405" dirty="0">
                <a:latin typeface="Calibri"/>
                <a:ea typeface="Calibri"/>
                <a:cs typeface="Calibri"/>
                <a:sym typeface="Calibri"/>
              </a:rPr>
              <a:t> of their sexual identity (5.6% of females, 3.2% of males)</a:t>
            </a:r>
            <a:endParaRPr dirty="0"/>
          </a:p>
          <a:p>
            <a:pPr marL="228600" lvl="0" indent="-64135" algn="l" rtl="0">
              <a:lnSpc>
                <a:spcPct val="80000"/>
              </a:lnSpc>
              <a:spcBef>
                <a:spcPts val="1600"/>
              </a:spcBef>
              <a:spcAft>
                <a:spcPts val="0"/>
              </a:spcAft>
              <a:buClr>
                <a:schemeClr val="dk1"/>
              </a:buClr>
              <a:buSzPts val="2590"/>
              <a:buNone/>
            </a:pPr>
            <a:endParaRPr sz="2590" dirty="0"/>
          </a:p>
        </p:txBody>
      </p:sp>
      <p:sp>
        <p:nvSpPr>
          <p:cNvPr id="2" name="TextBox 1">
            <a:extLst>
              <a:ext uri="{FF2B5EF4-FFF2-40B4-BE49-F238E27FC236}">
                <a16:creationId xmlns:a16="http://schemas.microsoft.com/office/drawing/2014/main" id="{E925313F-9AEF-324A-865C-5EC3E15FDFFF}"/>
              </a:ext>
            </a:extLst>
          </p:cNvPr>
          <p:cNvSpPr txBox="1"/>
          <p:nvPr/>
        </p:nvSpPr>
        <p:spPr>
          <a:xfrm>
            <a:off x="2820692" y="6245817"/>
            <a:ext cx="6323308" cy="338554"/>
          </a:xfrm>
          <a:prstGeom prst="rect">
            <a:avLst/>
          </a:prstGeom>
          <a:noFill/>
        </p:spPr>
        <p:txBody>
          <a:bodyPr wrap="square" rtlCol="0">
            <a:spAutoFit/>
          </a:bodyPr>
          <a:lstStyle/>
          <a:p>
            <a:r>
              <a:rPr lang="en-US" sz="1600" dirty="0"/>
              <a:t>Source:  CDC YRBS data 2017 and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1"/>
          <p:cNvSpPr txBox="1">
            <a:spLocks noGrp="1"/>
          </p:cNvSpPr>
          <p:nvPr>
            <p:ph type="title"/>
          </p:nvPr>
        </p:nvSpPr>
        <p:spPr>
          <a:xfrm>
            <a:off x="385233" y="388937"/>
            <a:ext cx="334433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Influences on Health</a:t>
            </a:r>
            <a:endParaRPr/>
          </a:p>
        </p:txBody>
      </p:sp>
      <p:grpSp>
        <p:nvGrpSpPr>
          <p:cNvPr id="277" name="Google Shape;277;p11"/>
          <p:cNvGrpSpPr/>
          <p:nvPr/>
        </p:nvGrpSpPr>
        <p:grpSpPr>
          <a:xfrm>
            <a:off x="1600199" y="846667"/>
            <a:ext cx="9457267" cy="4792133"/>
            <a:chOff x="76200" y="1524000"/>
            <a:chExt cx="8839200" cy="4114800"/>
          </a:xfrm>
        </p:grpSpPr>
        <p:sp>
          <p:nvSpPr>
            <p:cNvPr id="278" name="Google Shape;278;p11"/>
            <p:cNvSpPr/>
            <p:nvPr/>
          </p:nvSpPr>
          <p:spPr>
            <a:xfrm>
              <a:off x="76200" y="1524000"/>
              <a:ext cx="8839200" cy="4114800"/>
            </a:xfrm>
            <a:prstGeom prst="ellipse">
              <a:avLst/>
            </a:prstGeom>
            <a:solidFill>
              <a:srgbClr val="D8E2F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1"/>
            <p:cNvSpPr/>
            <p:nvPr/>
          </p:nvSpPr>
          <p:spPr>
            <a:xfrm>
              <a:off x="228600" y="1905000"/>
              <a:ext cx="7391400" cy="3352800"/>
            </a:xfrm>
            <a:prstGeom prst="ellipse">
              <a:avLst/>
            </a:prstGeom>
            <a:solidFill>
              <a:srgbClr val="DDEAF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a:off x="381000" y="2286000"/>
              <a:ext cx="5791200" cy="2590800"/>
            </a:xfrm>
            <a:prstGeom prst="ellipse">
              <a:avLst/>
            </a:prstGeom>
            <a:solidFill>
              <a:srgbClr val="BBD6EE"/>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1"/>
            <p:cNvSpPr/>
            <p:nvPr/>
          </p:nvSpPr>
          <p:spPr>
            <a:xfrm>
              <a:off x="533400" y="2667000"/>
              <a:ext cx="4114800" cy="1905000"/>
            </a:xfrm>
            <a:prstGeom prst="ellipse">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1"/>
            <p:cNvSpPr/>
            <p:nvPr/>
          </p:nvSpPr>
          <p:spPr>
            <a:xfrm>
              <a:off x="685800" y="3048000"/>
              <a:ext cx="2819400" cy="1219200"/>
            </a:xfrm>
            <a:prstGeom prst="ellipse">
              <a:avLst/>
            </a:prstGeom>
            <a:solidFill>
              <a:srgbClr val="8296B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1"/>
            <p:cNvSpPr txBox="1"/>
            <p:nvPr/>
          </p:nvSpPr>
          <p:spPr>
            <a:xfrm>
              <a:off x="3505200" y="3316069"/>
              <a:ext cx="1066800" cy="6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Access to Care</a:t>
              </a:r>
              <a:endParaRPr/>
            </a:p>
          </p:txBody>
        </p:sp>
        <p:sp>
          <p:nvSpPr>
            <p:cNvPr id="284" name="Google Shape;284;p11"/>
            <p:cNvSpPr txBox="1"/>
            <p:nvPr/>
          </p:nvSpPr>
          <p:spPr>
            <a:xfrm>
              <a:off x="1143000" y="3276600"/>
              <a:ext cx="1828800" cy="6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FFFFFF"/>
                  </a:solidFill>
                  <a:latin typeface="Calibri"/>
                  <a:ea typeface="Calibri"/>
                  <a:cs typeface="Calibri"/>
                  <a:sym typeface="Calibri"/>
                </a:rPr>
                <a:t>Individual Patient Care</a:t>
              </a:r>
              <a:endParaRPr/>
            </a:p>
          </p:txBody>
        </p:sp>
        <p:sp>
          <p:nvSpPr>
            <p:cNvPr id="285" name="Google Shape;285;p11"/>
            <p:cNvSpPr txBox="1"/>
            <p:nvPr/>
          </p:nvSpPr>
          <p:spPr>
            <a:xfrm>
              <a:off x="4572000" y="3066871"/>
              <a:ext cx="1371600" cy="11363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Direct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Socio-Economic Influences</a:t>
              </a:r>
              <a:endParaRPr/>
            </a:p>
          </p:txBody>
        </p:sp>
        <p:sp>
          <p:nvSpPr>
            <p:cNvPr id="286" name="Google Shape;286;p11"/>
            <p:cNvSpPr txBox="1"/>
            <p:nvPr/>
          </p:nvSpPr>
          <p:spPr>
            <a:xfrm>
              <a:off x="6019800" y="3048000"/>
              <a:ext cx="1371600" cy="11363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Broad Socio-Economic Influences</a:t>
              </a:r>
              <a:endParaRPr/>
            </a:p>
          </p:txBody>
        </p:sp>
        <p:sp>
          <p:nvSpPr>
            <p:cNvPr id="287" name="Google Shape;287;p11"/>
            <p:cNvSpPr txBox="1"/>
            <p:nvPr/>
          </p:nvSpPr>
          <p:spPr>
            <a:xfrm>
              <a:off x="7543800" y="3115270"/>
              <a:ext cx="1371600" cy="872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Global Health Influences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2"/>
          <p:cNvSpPr txBox="1">
            <a:spLocks noGrp="1"/>
          </p:cNvSpPr>
          <p:nvPr>
            <p:ph type="title"/>
          </p:nvPr>
        </p:nvSpPr>
        <p:spPr>
          <a:xfrm>
            <a:off x="132445" y="502249"/>
            <a:ext cx="3361267" cy="21164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Social Determinants of Health</a:t>
            </a:r>
            <a:endParaRPr/>
          </a:p>
        </p:txBody>
      </p:sp>
      <p:pic>
        <p:nvPicPr>
          <p:cNvPr id="294" name="Google Shape;294;p12" descr="Screen Clipping"/>
          <p:cNvPicPr preferRelativeResize="0"/>
          <p:nvPr/>
        </p:nvPicPr>
        <p:blipFill rotWithShape="1">
          <a:blip r:embed="rId3">
            <a:alphaModFix/>
          </a:blip>
          <a:srcRect/>
          <a:stretch/>
        </p:blipFill>
        <p:spPr>
          <a:xfrm>
            <a:off x="3332844" y="793188"/>
            <a:ext cx="8726711" cy="46906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“Minority” Status in One or More Aspects of an Adolescent’s Identity Can Affect:</a:t>
            </a:r>
            <a:endParaRPr/>
          </a:p>
        </p:txBody>
      </p:sp>
      <p:pic>
        <p:nvPicPr>
          <p:cNvPr id="301" name="Google Shape;301;p13" descr="Challenges of Cultural Diversity in Healthcare: Protect Your Patients and  Yourself | The Doctors Company"/>
          <p:cNvPicPr preferRelativeResize="0"/>
          <p:nvPr/>
        </p:nvPicPr>
        <p:blipFill rotWithShape="1">
          <a:blip r:embed="rId3">
            <a:alphaModFix/>
          </a:blip>
          <a:srcRect/>
          <a:stretch/>
        </p:blipFill>
        <p:spPr>
          <a:xfrm>
            <a:off x="361202" y="2252133"/>
            <a:ext cx="4684222" cy="2447883"/>
          </a:xfrm>
          <a:prstGeom prst="rect">
            <a:avLst/>
          </a:prstGeom>
          <a:solidFill>
            <a:srgbClr val="FFFFFF"/>
          </a:solidFill>
          <a:ln>
            <a:noFill/>
          </a:ln>
        </p:spPr>
      </p:pic>
      <p:sp>
        <p:nvSpPr>
          <p:cNvPr id="302" name="Google Shape;302;p13"/>
          <p:cNvSpPr txBox="1">
            <a:spLocks noGrp="1"/>
          </p:cNvSpPr>
          <p:nvPr>
            <p:ph type="body" idx="2"/>
          </p:nvPr>
        </p:nvSpPr>
        <p:spPr>
          <a:xfrm>
            <a:off x="5372393" y="2333074"/>
            <a:ext cx="6458405" cy="2286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How and where health care is sought</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Ability to obtain and pay for quality care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Patient-health care provider interaction</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Societal stereotyping and marginalizing</a:t>
            </a:r>
            <a:endParaRPr/>
          </a:p>
          <a:p>
            <a:pPr marL="228600" lvl="0" indent="-63500" algn="l" rtl="0">
              <a:lnSpc>
                <a:spcPct val="90000"/>
              </a:lnSpc>
              <a:spcBef>
                <a:spcPts val="1000"/>
              </a:spcBef>
              <a:spcAft>
                <a:spcPts val="0"/>
              </a:spcAft>
              <a:buClr>
                <a:schemeClr val="dk1"/>
              </a:buClr>
              <a:buSzPts val="2600"/>
              <a:buNone/>
            </a:pP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Intersectionality</a:t>
            </a:r>
            <a:endParaRPr/>
          </a:p>
        </p:txBody>
      </p:sp>
      <p:pic>
        <p:nvPicPr>
          <p:cNvPr id="309" name="Google Shape;309;p14"/>
          <p:cNvPicPr preferRelativeResize="0"/>
          <p:nvPr/>
        </p:nvPicPr>
        <p:blipFill rotWithShape="1">
          <a:blip r:embed="rId3">
            <a:alphaModFix/>
          </a:blip>
          <a:srcRect/>
          <a:stretch/>
        </p:blipFill>
        <p:spPr>
          <a:xfrm>
            <a:off x="838200" y="1758186"/>
            <a:ext cx="4017256" cy="3341627"/>
          </a:xfrm>
          <a:prstGeom prst="rect">
            <a:avLst/>
          </a:prstGeom>
          <a:solidFill>
            <a:srgbClr val="FFFFFF"/>
          </a:solidFill>
          <a:ln>
            <a:noFill/>
          </a:ln>
        </p:spPr>
      </p:pic>
      <p:sp>
        <p:nvSpPr>
          <p:cNvPr id="310" name="Google Shape;310;p14"/>
          <p:cNvSpPr txBox="1">
            <a:spLocks noGrp="1"/>
          </p:cNvSpPr>
          <p:nvPr>
            <p:ph type="body" idx="2"/>
          </p:nvPr>
        </p:nvSpPr>
        <p:spPr>
          <a:xfrm>
            <a:off x="5389326" y="1507066"/>
            <a:ext cx="6458405" cy="4131733"/>
          </a:xfrm>
          <a:prstGeom prst="rect">
            <a:avLst/>
          </a:prstGeom>
          <a:blipFill rotWithShape="1">
            <a:blip r:embed="rId4">
              <a:alphaModFix/>
            </a:blip>
            <a:stretch>
              <a:fillRect l="-1764" t="-2444" r="-2939"/>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2552699" y="128058"/>
            <a:ext cx="7086600" cy="144674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D3EF"/>
              </a:buClr>
              <a:buSzPts val="4200"/>
              <a:buFont typeface="Arial"/>
              <a:buNone/>
            </a:pPr>
            <a:r>
              <a:rPr lang="en-US"/>
              <a:t>AMAZE: Intersectionality</a:t>
            </a:r>
            <a:endParaRPr/>
          </a:p>
        </p:txBody>
      </p:sp>
      <p:pic>
        <p:nvPicPr>
          <p:cNvPr id="317" name="Google Shape;317;p15" descr="A picture containing whiteboard&#10;&#10;Description automatically generated"/>
          <p:cNvPicPr preferRelativeResize="0"/>
          <p:nvPr/>
        </p:nvPicPr>
        <p:blipFill rotWithShape="1">
          <a:blip r:embed="rId3">
            <a:alphaModFix/>
          </a:blip>
          <a:srcRect/>
          <a:stretch/>
        </p:blipFill>
        <p:spPr>
          <a:xfrm>
            <a:off x="2491561" y="1579033"/>
            <a:ext cx="7227925" cy="4047637"/>
          </a:xfrm>
          <a:prstGeom prst="rect">
            <a:avLst/>
          </a:prstGeom>
          <a:noFill/>
          <a:ln>
            <a:noFill/>
          </a:ln>
        </p:spPr>
      </p:pic>
      <p:sp>
        <p:nvSpPr>
          <p:cNvPr id="318" name="Google Shape;318;p15"/>
          <p:cNvSpPr txBox="1"/>
          <p:nvPr/>
        </p:nvSpPr>
        <p:spPr>
          <a:xfrm>
            <a:off x="4258732" y="6166677"/>
            <a:ext cx="367453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Play Video</a:t>
            </a:r>
            <a:endParaRPr sz="2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a:xfrm>
            <a:off x="588658" y="457200"/>
            <a:ext cx="3932237" cy="1600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Lack of Insurance</a:t>
            </a:r>
            <a:endParaRPr/>
          </a:p>
        </p:txBody>
      </p:sp>
      <p:pic>
        <p:nvPicPr>
          <p:cNvPr id="325" name="Google Shape;325;p16" descr="uninsured-rates-highest-for-young-adults-aged-19-to-34-figure-1"/>
          <p:cNvPicPr preferRelativeResize="0"/>
          <p:nvPr/>
        </p:nvPicPr>
        <p:blipFill rotWithShape="1">
          <a:blip r:embed="rId3">
            <a:alphaModFix/>
          </a:blip>
          <a:srcRect/>
          <a:stretch/>
        </p:blipFill>
        <p:spPr>
          <a:xfrm>
            <a:off x="5023155" y="812800"/>
            <a:ext cx="7146556" cy="5056188"/>
          </a:xfrm>
          <a:prstGeom prst="rect">
            <a:avLst/>
          </a:prstGeom>
          <a:noFill/>
          <a:ln>
            <a:noFill/>
          </a:ln>
        </p:spPr>
      </p:pic>
      <p:sp>
        <p:nvSpPr>
          <p:cNvPr id="326" name="Google Shape;326;p16"/>
          <p:cNvSpPr txBox="1">
            <a:spLocks noGrp="1"/>
          </p:cNvSpPr>
          <p:nvPr>
            <p:ph type="body" idx="2"/>
          </p:nvPr>
        </p:nvSpPr>
        <p:spPr>
          <a:xfrm>
            <a:off x="588658" y="2057400"/>
            <a:ext cx="4183367" cy="381158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400"/>
              <a:buFont typeface="Arial"/>
              <a:buChar char="•"/>
            </a:pPr>
            <a:r>
              <a:rPr lang="en-US" sz="2400">
                <a:latin typeface="Calibri"/>
                <a:ea typeface="Calibri"/>
                <a:cs typeface="Calibri"/>
                <a:sym typeface="Calibri"/>
              </a:rPr>
              <a:t>Young adults ages 19-34</a:t>
            </a:r>
            <a:endParaRPr/>
          </a:p>
          <a:p>
            <a:pPr marL="742950" lvl="1" indent="-285750" algn="l" rtl="0">
              <a:lnSpc>
                <a:spcPct val="90000"/>
              </a:lnSpc>
              <a:spcBef>
                <a:spcPts val="500"/>
              </a:spcBef>
              <a:spcAft>
                <a:spcPts val="0"/>
              </a:spcAft>
              <a:buClr>
                <a:schemeClr val="dk1"/>
              </a:buClr>
              <a:buSzPts val="2200"/>
              <a:buFont typeface="Arial"/>
              <a:buChar char="•"/>
            </a:pPr>
            <a:r>
              <a:rPr lang="en-US" sz="2200">
                <a:latin typeface="Calibri"/>
                <a:ea typeface="Calibri"/>
                <a:cs typeface="Calibri"/>
                <a:sym typeface="Calibri"/>
              </a:rPr>
              <a:t>15.6% uninsured (highest)</a:t>
            </a:r>
            <a:endParaRPr/>
          </a:p>
          <a:p>
            <a:pPr marL="285750" lvl="0" indent="-285750" algn="l" rtl="0">
              <a:lnSpc>
                <a:spcPct val="90000"/>
              </a:lnSpc>
              <a:spcBef>
                <a:spcPts val="1000"/>
              </a:spcBef>
              <a:spcAft>
                <a:spcPts val="0"/>
              </a:spcAft>
              <a:buClr>
                <a:schemeClr val="dk1"/>
              </a:buClr>
              <a:buSzPts val="2400"/>
              <a:buFont typeface="Arial"/>
              <a:buChar char="•"/>
            </a:pPr>
            <a:r>
              <a:rPr lang="en-US" sz="2400">
                <a:latin typeface="Calibri"/>
                <a:ea typeface="Calibri"/>
                <a:cs typeface="Calibri"/>
                <a:sym typeface="Calibri"/>
              </a:rPr>
              <a:t>Teens and children under  age 19:</a:t>
            </a:r>
            <a:endParaRPr/>
          </a:p>
          <a:p>
            <a:pPr marL="742950" lvl="1" indent="-285750" algn="l" rtl="0">
              <a:lnSpc>
                <a:spcPct val="90000"/>
              </a:lnSpc>
              <a:spcBef>
                <a:spcPts val="500"/>
              </a:spcBef>
              <a:spcAft>
                <a:spcPts val="0"/>
              </a:spcAft>
              <a:buClr>
                <a:schemeClr val="dk1"/>
              </a:buClr>
              <a:buSzPts val="2200"/>
              <a:buFont typeface="Arial"/>
              <a:buChar char="•"/>
            </a:pPr>
            <a:r>
              <a:rPr lang="en-US" sz="2200">
                <a:latin typeface="Calibri"/>
                <a:ea typeface="Calibri"/>
                <a:cs typeface="Calibri"/>
                <a:sym typeface="Calibri"/>
              </a:rPr>
              <a:t>5.7% uninsured</a:t>
            </a:r>
            <a:endParaRPr/>
          </a:p>
          <a:p>
            <a:pPr marL="285750" lvl="0" indent="-285750" algn="l" rtl="0">
              <a:lnSpc>
                <a:spcPct val="90000"/>
              </a:lnSpc>
              <a:spcBef>
                <a:spcPts val="1000"/>
              </a:spcBef>
              <a:spcAft>
                <a:spcPts val="0"/>
              </a:spcAft>
              <a:buClr>
                <a:schemeClr val="dk1"/>
              </a:buClr>
              <a:buSzPts val="2400"/>
              <a:buFont typeface="Arial"/>
              <a:buChar char="•"/>
            </a:pPr>
            <a:r>
              <a:rPr lang="en-US" sz="2400">
                <a:latin typeface="Calibri"/>
                <a:ea typeface="Calibri"/>
                <a:cs typeface="Calibri"/>
                <a:sym typeface="Calibri"/>
              </a:rPr>
              <a:t>41% of children under age 18 had public insurance</a:t>
            </a:r>
            <a:endParaRPr/>
          </a:p>
          <a:p>
            <a:pPr marL="742950" lvl="1" indent="-285750" algn="l" rtl="0">
              <a:lnSpc>
                <a:spcPct val="90000"/>
              </a:lnSpc>
              <a:spcBef>
                <a:spcPts val="500"/>
              </a:spcBef>
              <a:spcAft>
                <a:spcPts val="0"/>
              </a:spcAft>
              <a:buClr>
                <a:schemeClr val="dk1"/>
              </a:buClr>
              <a:buSzPts val="2200"/>
              <a:buFont typeface="Arial"/>
              <a:buChar char="•"/>
            </a:pPr>
            <a:r>
              <a:rPr lang="en-US" sz="2200">
                <a:latin typeface="Calibri"/>
                <a:ea typeface="Calibri"/>
                <a:cs typeface="Calibri"/>
                <a:sym typeface="Calibri"/>
              </a:rPr>
              <a:t>Compared to 20% of adults 18-64</a:t>
            </a:r>
            <a:endParaRPr/>
          </a:p>
          <a:p>
            <a:pPr marL="457200" lvl="1" indent="0" algn="l" rtl="0">
              <a:lnSpc>
                <a:spcPct val="90000"/>
              </a:lnSpc>
              <a:spcBef>
                <a:spcPts val="500"/>
              </a:spcBef>
              <a:spcAft>
                <a:spcPts val="0"/>
              </a:spcAft>
              <a:buClr>
                <a:schemeClr val="dk1"/>
              </a:buClr>
              <a:buSzPts val="1600"/>
              <a:buNone/>
            </a:pPr>
            <a:endParaRPr sz="1600"/>
          </a:p>
        </p:txBody>
      </p:sp>
      <p:sp>
        <p:nvSpPr>
          <p:cNvPr id="5" name="TextBox 4">
            <a:extLst>
              <a:ext uri="{FF2B5EF4-FFF2-40B4-BE49-F238E27FC236}">
                <a16:creationId xmlns:a16="http://schemas.microsoft.com/office/drawing/2014/main" id="{533D5694-C1F5-5841-8150-9880AF556CD2}"/>
              </a:ext>
            </a:extLst>
          </p:cNvPr>
          <p:cNvSpPr txBox="1"/>
          <p:nvPr/>
        </p:nvSpPr>
        <p:spPr>
          <a:xfrm>
            <a:off x="2820692" y="6245817"/>
            <a:ext cx="6323308" cy="338554"/>
          </a:xfrm>
          <a:prstGeom prst="rect">
            <a:avLst/>
          </a:prstGeom>
          <a:noFill/>
        </p:spPr>
        <p:txBody>
          <a:bodyPr wrap="square" rtlCol="0">
            <a:spAutoFit/>
          </a:bodyPr>
          <a:lstStyle/>
          <a:p>
            <a:r>
              <a:rPr lang="en-US" sz="1600" dirty="0"/>
              <a:t>Source:  Conway.  US Census Bureau.  Oct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b9f4d542a4_0_86"/>
          <p:cNvPicPr preferRelativeResize="0"/>
          <p:nvPr/>
        </p:nvPicPr>
        <p:blipFill>
          <a:blip r:embed="rId3">
            <a:alphaModFix/>
          </a:blip>
          <a:stretch>
            <a:fillRect/>
          </a:stretch>
        </p:blipFill>
        <p:spPr>
          <a:xfrm>
            <a:off x="1995487" y="993108"/>
            <a:ext cx="8201025" cy="4133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Lack of Insurance = Lack of Care</a:t>
            </a:r>
            <a:endParaRPr/>
          </a:p>
        </p:txBody>
      </p:sp>
      <p:sp>
        <p:nvSpPr>
          <p:cNvPr id="333" name="Google Shape;333;p17"/>
          <p:cNvSpPr txBox="1">
            <a:spLocks noGrp="1"/>
          </p:cNvSpPr>
          <p:nvPr>
            <p:ph type="body" idx="1"/>
          </p:nvPr>
        </p:nvSpPr>
        <p:spPr>
          <a:xfrm>
            <a:off x="838200" y="1690688"/>
            <a:ext cx="10515600" cy="40476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Uninsured adolescents are:</a:t>
            </a:r>
            <a:endParaRPr/>
          </a:p>
          <a:p>
            <a:pPr marL="685800" lvl="1" indent="-228600" algn="l" rtl="0">
              <a:lnSpc>
                <a:spcPct val="90000"/>
              </a:lnSpc>
              <a:spcBef>
                <a:spcPts val="1120"/>
              </a:spcBef>
              <a:spcAft>
                <a:spcPts val="0"/>
              </a:spcAft>
              <a:buClr>
                <a:schemeClr val="dk1"/>
              </a:buClr>
              <a:buSzPts val="2800"/>
              <a:buChar char="•"/>
            </a:pPr>
            <a:r>
              <a:rPr lang="en-US" sz="2800">
                <a:latin typeface="Calibri"/>
                <a:ea typeface="Calibri"/>
                <a:cs typeface="Calibri"/>
                <a:sym typeface="Calibri"/>
              </a:rPr>
              <a:t>Less likely to receive medical care</a:t>
            </a:r>
            <a:endParaRPr/>
          </a:p>
          <a:p>
            <a:pPr marL="685800" lvl="1" indent="-228600" algn="l" rtl="0">
              <a:lnSpc>
                <a:spcPct val="90000"/>
              </a:lnSpc>
              <a:spcBef>
                <a:spcPts val="1120"/>
              </a:spcBef>
              <a:spcAft>
                <a:spcPts val="0"/>
              </a:spcAft>
              <a:buClr>
                <a:schemeClr val="dk1"/>
              </a:buClr>
              <a:buSzPts val="2800"/>
              <a:buChar char="•"/>
            </a:pPr>
            <a:r>
              <a:rPr lang="en-US" sz="2800">
                <a:latin typeface="Calibri"/>
                <a:ea typeface="Calibri"/>
                <a:cs typeface="Calibri"/>
                <a:sym typeface="Calibri"/>
              </a:rPr>
              <a:t>Less likely to have a usual source of care</a:t>
            </a:r>
            <a:endParaRPr/>
          </a:p>
          <a:p>
            <a:pPr marL="685800" lvl="1" indent="-228600" algn="l" rtl="0">
              <a:lnSpc>
                <a:spcPct val="90000"/>
              </a:lnSpc>
              <a:spcBef>
                <a:spcPts val="1120"/>
              </a:spcBef>
              <a:spcAft>
                <a:spcPts val="0"/>
              </a:spcAft>
              <a:buClr>
                <a:schemeClr val="dk1"/>
              </a:buClr>
              <a:buSzPts val="2800"/>
              <a:buChar char="•"/>
            </a:pPr>
            <a:r>
              <a:rPr lang="en-US" sz="2800">
                <a:latin typeface="Calibri"/>
                <a:ea typeface="Calibri"/>
                <a:cs typeface="Calibri"/>
                <a:sym typeface="Calibri"/>
              </a:rPr>
              <a:t>More likely to experience long wait times</a:t>
            </a:r>
            <a:endParaRPr/>
          </a:p>
          <a:p>
            <a:pPr marL="685800" lvl="1" indent="-228600" algn="l" rtl="0">
              <a:lnSpc>
                <a:spcPct val="90000"/>
              </a:lnSpc>
              <a:spcBef>
                <a:spcPts val="1120"/>
              </a:spcBef>
              <a:spcAft>
                <a:spcPts val="0"/>
              </a:spcAft>
              <a:buClr>
                <a:schemeClr val="dk1"/>
              </a:buClr>
              <a:buSzPts val="2800"/>
              <a:buChar char="•"/>
            </a:pPr>
            <a:r>
              <a:rPr lang="en-US" sz="2800">
                <a:latin typeface="Calibri"/>
                <a:ea typeface="Calibri"/>
                <a:cs typeface="Calibri"/>
                <a:sym typeface="Calibri"/>
              </a:rPr>
              <a:t>More likely to be low income and of color</a:t>
            </a:r>
            <a:endParaRPr/>
          </a:p>
          <a:p>
            <a:pPr marL="685800" lvl="1" indent="-50800" algn="l" rtl="0">
              <a:lnSpc>
                <a:spcPct val="90000"/>
              </a:lnSpc>
              <a:spcBef>
                <a:spcPts val="1120"/>
              </a:spcBef>
              <a:spcAft>
                <a:spcPts val="0"/>
              </a:spcAft>
              <a:buClr>
                <a:schemeClr val="dk1"/>
              </a:buClr>
              <a:buSzPts val="2800"/>
              <a:buNone/>
            </a:pPr>
            <a:endParaRPr sz="2800">
              <a:latin typeface="Calibri"/>
              <a:ea typeface="Calibri"/>
              <a:cs typeface="Calibri"/>
              <a:sym typeface="Calibri"/>
            </a:endParaRPr>
          </a:p>
          <a:p>
            <a:pPr marL="228600" lvl="0" indent="-228600" algn="l" rtl="0">
              <a:lnSpc>
                <a:spcPct val="90000"/>
              </a:lnSpc>
              <a:spcBef>
                <a:spcPts val="1120"/>
              </a:spcBef>
              <a:spcAft>
                <a:spcPts val="0"/>
              </a:spcAft>
              <a:buClr>
                <a:schemeClr val="dk1"/>
              </a:buClr>
              <a:buSzPts val="2800"/>
              <a:buChar char="•"/>
            </a:pPr>
            <a:r>
              <a:rPr lang="en-US">
                <a:latin typeface="Calibri"/>
                <a:ea typeface="Calibri"/>
                <a:cs typeface="Calibri"/>
                <a:sym typeface="Calibri"/>
              </a:rPr>
              <a:t>Insured adolescents visit a physician’s office twice as often as uninsured teens.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title"/>
          </p:nvPr>
        </p:nvSpPr>
        <p:spPr>
          <a:xfrm>
            <a:off x="838200" y="32195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AMAZE: HIV and Health Disparities</a:t>
            </a:r>
            <a:endParaRPr/>
          </a:p>
        </p:txBody>
      </p:sp>
      <p:pic>
        <p:nvPicPr>
          <p:cNvPr id="340" name="Google Shape;340;p18" descr="A picture containing holding, people, colorful, display&#10;&#10;Description automatically generated"/>
          <p:cNvPicPr preferRelativeResize="0"/>
          <p:nvPr/>
        </p:nvPicPr>
        <p:blipFill rotWithShape="1">
          <a:blip r:embed="rId3">
            <a:alphaModFix/>
          </a:blip>
          <a:srcRect/>
          <a:stretch/>
        </p:blipFill>
        <p:spPr>
          <a:xfrm>
            <a:off x="2498099" y="1647519"/>
            <a:ext cx="7195802" cy="4047637"/>
          </a:xfrm>
          <a:prstGeom prst="rect">
            <a:avLst/>
          </a:prstGeom>
          <a:noFill/>
          <a:ln>
            <a:noFill/>
          </a:ln>
        </p:spPr>
      </p:pic>
      <p:sp>
        <p:nvSpPr>
          <p:cNvPr id="341" name="Google Shape;341;p18"/>
          <p:cNvSpPr txBox="1"/>
          <p:nvPr/>
        </p:nvSpPr>
        <p:spPr>
          <a:xfrm>
            <a:off x="4258732" y="6166677"/>
            <a:ext cx="367453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Play Video</a:t>
            </a: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D3EF"/>
              </a:buClr>
              <a:buSzPts val="6000"/>
              <a:buFont typeface="Calibri"/>
              <a:buNone/>
            </a:pPr>
            <a:r>
              <a:rPr lang="en-US">
                <a:latin typeface="Calibri"/>
                <a:ea typeface="Calibri"/>
                <a:cs typeface="Calibri"/>
                <a:sym typeface="Calibri"/>
              </a:rPr>
              <a:t>Racial disparities</a:t>
            </a:r>
            <a:endParaRPr/>
          </a:p>
        </p:txBody>
      </p:sp>
      <p:sp>
        <p:nvSpPr>
          <p:cNvPr id="348" name="Google Shape;348;p19"/>
          <p:cNvSpPr txBox="1">
            <a:spLocks noGrp="1"/>
          </p:cNvSpPr>
          <p:nvPr>
            <p:ph type="body" idx="1"/>
          </p:nvPr>
        </p:nvSpPr>
        <p:spPr>
          <a:xfrm>
            <a:off x="831850" y="4589463"/>
            <a:ext cx="10515600" cy="12837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800"/>
              <a:buNone/>
            </a:pPr>
            <a:r>
              <a:rPr lang="en-US" sz="2800">
                <a:latin typeface="Calibri"/>
                <a:ea typeface="Calibri"/>
                <a:cs typeface="Calibri"/>
                <a:sym typeface="Calibri"/>
              </a:rPr>
              <a:t>Sexual and Reproductive Health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Racial Disparities in Sexually Transmitted Infections</a:t>
            </a:r>
            <a:endParaRPr/>
          </a:p>
        </p:txBody>
      </p:sp>
      <p:sp>
        <p:nvSpPr>
          <p:cNvPr id="355" name="Google Shape;355;p20"/>
          <p:cNvSpPr txBox="1">
            <a:spLocks noGrp="1"/>
          </p:cNvSpPr>
          <p:nvPr>
            <p:ph type="body" idx="1"/>
          </p:nvPr>
        </p:nvSpPr>
        <p:spPr>
          <a:xfrm>
            <a:off x="838200" y="1825625"/>
            <a:ext cx="5181600" cy="40593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Disparities among some racial minority or Hispanic groups persist in a variety of health outcomes, including STIs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Chlamydia</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Gonorrhea</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Syphilis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Trichomoniasis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HIV</a:t>
            </a:r>
            <a:endParaRPr/>
          </a:p>
        </p:txBody>
      </p:sp>
      <p:pic>
        <p:nvPicPr>
          <p:cNvPr id="356" name="Google Shape;356;p20" descr="See text for description."/>
          <p:cNvPicPr preferRelativeResize="0"/>
          <p:nvPr/>
        </p:nvPicPr>
        <p:blipFill rotWithShape="1">
          <a:blip r:embed="rId3">
            <a:alphaModFix/>
          </a:blip>
          <a:srcRect b="4737"/>
          <a:stretch/>
        </p:blipFill>
        <p:spPr>
          <a:xfrm>
            <a:off x="5759386" y="1131888"/>
            <a:ext cx="5911285" cy="4913312"/>
          </a:xfrm>
          <a:prstGeom prst="rect">
            <a:avLst/>
          </a:prstGeom>
          <a:solidFill>
            <a:srgbClr val="FFFFFF"/>
          </a:solidFill>
          <a:ln>
            <a:noFill/>
          </a:ln>
        </p:spPr>
      </p:pic>
      <p:sp>
        <p:nvSpPr>
          <p:cNvPr id="5" name="TextBox 4">
            <a:extLst>
              <a:ext uri="{FF2B5EF4-FFF2-40B4-BE49-F238E27FC236}">
                <a16:creationId xmlns:a16="http://schemas.microsoft.com/office/drawing/2014/main" id="{F660304C-F3DB-AC49-B678-97CC494AC801}"/>
              </a:ext>
            </a:extLst>
          </p:cNvPr>
          <p:cNvSpPr txBox="1"/>
          <p:nvPr/>
        </p:nvSpPr>
        <p:spPr>
          <a:xfrm>
            <a:off x="2820692" y="6245817"/>
            <a:ext cx="6323308" cy="338554"/>
          </a:xfrm>
          <a:prstGeom prst="rect">
            <a:avLst/>
          </a:prstGeom>
          <a:noFill/>
        </p:spPr>
        <p:txBody>
          <a:bodyPr wrap="square" rtlCol="0">
            <a:spAutoFit/>
          </a:bodyPr>
          <a:lstStyle/>
          <a:p>
            <a:r>
              <a:rPr lang="en-US" sz="1600" dirty="0"/>
              <a:t>Source:  CDC STD Surveillance 2018.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Disparities in new HIV diagnoses by race/ethnicity</a:t>
            </a:r>
            <a:endParaRPr/>
          </a:p>
        </p:txBody>
      </p:sp>
      <p:pic>
        <p:nvPicPr>
          <p:cNvPr id="363" name="Google Shape;363;p21" descr="This bar chart shows new HIV diagnoses among the most affected subpopulations United States and dependent areas in 2018. Black/African American, male-to-male sexual contact equals 9,499; Hispanic/Latino, male-to-male sexual contact equals 7,543; White, male-to-male sexual contact equals 6,423; Black/African American women, heterosexual contact equals 3,768; Black/African American men, heterosexual contact equals 1,678; Hispanic women/Latinas, heterosexual contact equals 1,109; White women, heterosexual contact equals 999."/>
          <p:cNvPicPr preferRelativeResize="0">
            <a:picLocks noGrp="1"/>
          </p:cNvPicPr>
          <p:nvPr>
            <p:ph type="body" idx="1"/>
          </p:nvPr>
        </p:nvPicPr>
        <p:blipFill rotWithShape="1">
          <a:blip r:embed="rId3">
            <a:alphaModFix/>
          </a:blip>
          <a:srcRect/>
          <a:stretch/>
        </p:blipFill>
        <p:spPr>
          <a:xfrm>
            <a:off x="838200" y="1690688"/>
            <a:ext cx="10105268" cy="4218951"/>
          </a:xfrm>
          <a:prstGeom prst="rect">
            <a:avLst/>
          </a:prstGeom>
          <a:solidFill>
            <a:srgbClr val="FFFFFF"/>
          </a:solidFill>
          <a:ln>
            <a:noFill/>
          </a:ln>
        </p:spPr>
      </p:pic>
      <p:sp>
        <p:nvSpPr>
          <p:cNvPr id="4" name="TextBox 3">
            <a:extLst>
              <a:ext uri="{FF2B5EF4-FFF2-40B4-BE49-F238E27FC236}">
                <a16:creationId xmlns:a16="http://schemas.microsoft.com/office/drawing/2014/main" id="{DA9975CD-3ACE-B846-A326-A46885B3BE5F}"/>
              </a:ext>
            </a:extLst>
          </p:cNvPr>
          <p:cNvSpPr txBox="1"/>
          <p:nvPr/>
        </p:nvSpPr>
        <p:spPr>
          <a:xfrm>
            <a:off x="2820692" y="6245817"/>
            <a:ext cx="6323308" cy="338554"/>
          </a:xfrm>
          <a:prstGeom prst="rect">
            <a:avLst/>
          </a:prstGeom>
          <a:noFill/>
        </p:spPr>
        <p:txBody>
          <a:bodyPr wrap="square" rtlCol="0">
            <a:spAutoFit/>
          </a:bodyPr>
          <a:lstStyle/>
          <a:p>
            <a:r>
              <a:rPr lang="en-US" sz="1600" dirty="0"/>
              <a:t>Source:  CDC HIV and African Americans. May 2020.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Racial Disparities in Maternal Mortality</a:t>
            </a:r>
            <a:endParaRPr/>
          </a:p>
        </p:txBody>
      </p:sp>
      <p:pic>
        <p:nvPicPr>
          <p:cNvPr id="370" name="Google Shape;370;p22" descr="Pregnancy pregnant pregnant woman icon - Medical"/>
          <p:cNvPicPr preferRelativeResize="0"/>
          <p:nvPr/>
        </p:nvPicPr>
        <p:blipFill rotWithShape="1">
          <a:blip r:embed="rId3">
            <a:alphaModFix/>
          </a:blip>
          <a:srcRect/>
          <a:stretch/>
        </p:blipFill>
        <p:spPr>
          <a:xfrm>
            <a:off x="466632" y="1825625"/>
            <a:ext cx="3885912" cy="3885912"/>
          </a:xfrm>
          <a:prstGeom prst="rect">
            <a:avLst/>
          </a:prstGeom>
          <a:noFill/>
          <a:ln>
            <a:noFill/>
          </a:ln>
        </p:spPr>
      </p:pic>
      <p:sp>
        <p:nvSpPr>
          <p:cNvPr id="371" name="Google Shape;371;p22"/>
          <p:cNvSpPr txBox="1">
            <a:spLocks noGrp="1"/>
          </p:cNvSpPr>
          <p:nvPr>
            <p:ph type="body" idx="2"/>
          </p:nvPr>
        </p:nvSpPr>
        <p:spPr>
          <a:xfrm>
            <a:off x="4553712" y="1579622"/>
            <a:ext cx="7171656" cy="437791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latin typeface="Calibri"/>
                <a:ea typeface="Calibri"/>
                <a:cs typeface="Calibri"/>
                <a:sym typeface="Calibri"/>
              </a:rPr>
              <a:t>In 2019 the CDC released a report analyzing data on pregnancy-related mortality from 2007-2016</a:t>
            </a:r>
            <a:endParaRPr/>
          </a:p>
          <a:p>
            <a:pPr marL="685800" lvl="1" indent="-228600" algn="l" rtl="0">
              <a:lnSpc>
                <a:spcPct val="80000"/>
              </a:lnSpc>
              <a:spcBef>
                <a:spcPts val="500"/>
              </a:spcBef>
              <a:spcAft>
                <a:spcPts val="0"/>
              </a:spcAft>
              <a:buClr>
                <a:schemeClr val="dk1"/>
              </a:buClr>
              <a:buSzPts val="2400"/>
              <a:buChar char="•"/>
            </a:pPr>
            <a:r>
              <a:rPr lang="en-US">
                <a:latin typeface="Calibri"/>
                <a:ea typeface="Calibri"/>
                <a:cs typeface="Calibri"/>
                <a:sym typeface="Calibri"/>
              </a:rPr>
              <a:t>Black women had a pregnancy-related mortality rate (PRMR) 3.2 times higher than of white women</a:t>
            </a:r>
            <a:endParaRPr/>
          </a:p>
          <a:p>
            <a:pPr marL="685800" lvl="1" indent="-228600" algn="l" rtl="0">
              <a:lnSpc>
                <a:spcPct val="80000"/>
              </a:lnSpc>
              <a:spcBef>
                <a:spcPts val="500"/>
              </a:spcBef>
              <a:spcAft>
                <a:spcPts val="0"/>
              </a:spcAft>
              <a:buClr>
                <a:schemeClr val="dk1"/>
              </a:buClr>
              <a:buSzPts val="2400"/>
              <a:buChar char="•"/>
            </a:pPr>
            <a:r>
              <a:rPr lang="en-US">
                <a:latin typeface="Calibri"/>
                <a:ea typeface="Calibri"/>
                <a:cs typeface="Calibri"/>
                <a:sym typeface="Calibri"/>
              </a:rPr>
              <a:t>American Indian/Alaska Native women had a PRMR 2.3 times higher than of white women</a:t>
            </a:r>
            <a:endParaRPr/>
          </a:p>
          <a:p>
            <a:pPr marL="685800" lvl="1" indent="-228600" algn="l" rtl="0">
              <a:lnSpc>
                <a:spcPct val="80000"/>
              </a:lnSpc>
              <a:spcBef>
                <a:spcPts val="500"/>
              </a:spcBef>
              <a:spcAft>
                <a:spcPts val="0"/>
              </a:spcAft>
              <a:buClr>
                <a:schemeClr val="dk1"/>
              </a:buClr>
              <a:buSzPts val="2400"/>
              <a:buChar char="•"/>
            </a:pPr>
            <a:r>
              <a:rPr lang="en-US">
                <a:latin typeface="Calibri"/>
                <a:ea typeface="Calibri"/>
                <a:cs typeface="Calibri"/>
                <a:sym typeface="Calibri"/>
              </a:rPr>
              <a:t>Even in states with the lowest PRMR, disparities persist</a:t>
            </a:r>
            <a:endParaRPr/>
          </a:p>
          <a:p>
            <a:pPr marL="685800" lvl="1" indent="-228600" algn="l" rtl="0">
              <a:lnSpc>
                <a:spcPct val="80000"/>
              </a:lnSpc>
              <a:spcBef>
                <a:spcPts val="500"/>
              </a:spcBef>
              <a:spcAft>
                <a:spcPts val="0"/>
              </a:spcAft>
              <a:buClr>
                <a:schemeClr val="dk1"/>
              </a:buClr>
              <a:buSzPts val="2400"/>
              <a:buChar char="•"/>
            </a:pPr>
            <a:r>
              <a:rPr lang="en-US">
                <a:latin typeface="Calibri"/>
                <a:ea typeface="Calibri"/>
                <a:cs typeface="Calibri"/>
                <a:sym typeface="Calibri"/>
              </a:rPr>
              <a:t>Among women with at least a college degree, black women had a PRMR 5.2 times higher than that of white women</a:t>
            </a:r>
            <a:endParaRPr/>
          </a:p>
        </p:txBody>
      </p:sp>
      <p:sp>
        <p:nvSpPr>
          <p:cNvPr id="5" name="TextBox 4">
            <a:extLst>
              <a:ext uri="{FF2B5EF4-FFF2-40B4-BE49-F238E27FC236}">
                <a16:creationId xmlns:a16="http://schemas.microsoft.com/office/drawing/2014/main" id="{06943BB8-EE43-A741-A370-4BD02ED872AF}"/>
              </a:ext>
            </a:extLst>
          </p:cNvPr>
          <p:cNvSpPr txBox="1"/>
          <p:nvPr/>
        </p:nvSpPr>
        <p:spPr>
          <a:xfrm>
            <a:off x="2820692" y="6245817"/>
            <a:ext cx="6323308" cy="584775"/>
          </a:xfrm>
          <a:prstGeom prst="rect">
            <a:avLst/>
          </a:prstGeom>
          <a:noFill/>
        </p:spPr>
        <p:txBody>
          <a:bodyPr wrap="square" rtlCol="0">
            <a:spAutoFit/>
          </a:bodyPr>
          <a:lstStyle/>
          <a:p>
            <a:r>
              <a:rPr lang="en-US" sz="1600" dirty="0"/>
              <a:t>Source:  CDC Brief.  Racial and Ethnic Disparities in Pregnancy-Related Deaths. September 2019.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Disparate Rates of Poverty &amp; Lack of Insurance</a:t>
            </a:r>
            <a:endParaRPr/>
          </a:p>
        </p:txBody>
      </p:sp>
      <p:sp>
        <p:nvSpPr>
          <p:cNvPr id="378" name="Google Shape;378;p23"/>
          <p:cNvSpPr txBox="1">
            <a:spLocks noGrp="1"/>
          </p:cNvSpPr>
          <p:nvPr>
            <p:ph type="body" idx="1"/>
          </p:nvPr>
        </p:nvSpPr>
        <p:spPr>
          <a:xfrm>
            <a:off x="482600" y="1745516"/>
            <a:ext cx="5181600" cy="4219575"/>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590"/>
              <a:buChar char="•"/>
            </a:pPr>
            <a:r>
              <a:rPr lang="en-US" sz="2590">
                <a:latin typeface="Calibri"/>
                <a:ea typeface="Calibri"/>
                <a:cs typeface="Calibri"/>
                <a:sym typeface="Calibri"/>
              </a:rPr>
              <a:t>The net worth of a typical white family is nearly 10 times greater than that of a typical Black family</a:t>
            </a:r>
            <a:endParaRPr/>
          </a:p>
          <a:p>
            <a:pPr marL="228600" lvl="0" indent="-228600" algn="l" rtl="0">
              <a:lnSpc>
                <a:spcPct val="80000"/>
              </a:lnSpc>
              <a:spcBef>
                <a:spcPts val="1000"/>
              </a:spcBef>
              <a:spcAft>
                <a:spcPts val="0"/>
              </a:spcAft>
              <a:buClr>
                <a:schemeClr val="dk1"/>
              </a:buClr>
              <a:buSzPts val="2590"/>
              <a:buChar char="•"/>
            </a:pPr>
            <a:r>
              <a:rPr lang="en-US" sz="2590">
                <a:latin typeface="Calibri"/>
                <a:ea typeface="Calibri"/>
                <a:cs typeface="Calibri"/>
                <a:sym typeface="Calibri"/>
              </a:rPr>
              <a:t>The poverty rate for Black (18.8%) and Hispanic (15.7%) people is more than twice that of whites (7.3%)</a:t>
            </a:r>
            <a:endParaRPr/>
          </a:p>
          <a:p>
            <a:pPr marL="228600" lvl="0" indent="-228600" algn="l" rtl="0">
              <a:lnSpc>
                <a:spcPct val="80000"/>
              </a:lnSpc>
              <a:spcBef>
                <a:spcPts val="1000"/>
              </a:spcBef>
              <a:spcAft>
                <a:spcPts val="0"/>
              </a:spcAft>
              <a:buClr>
                <a:schemeClr val="dk1"/>
              </a:buClr>
              <a:buSzPts val="2590"/>
              <a:buChar char="•"/>
            </a:pPr>
            <a:r>
              <a:rPr lang="en-US" sz="2590">
                <a:latin typeface="Calibri"/>
                <a:ea typeface="Calibri"/>
                <a:cs typeface="Calibri"/>
                <a:sym typeface="Calibri"/>
              </a:rPr>
              <a:t>Uninsured rates among nonelderly people (ages 0 to 64) are highest in American Indian/Alaska Natives (22%) followed by Hispanic people of all races (19%)</a:t>
            </a:r>
            <a:endParaRPr/>
          </a:p>
        </p:txBody>
      </p:sp>
      <p:pic>
        <p:nvPicPr>
          <p:cNvPr id="379" name="Google Shape;379;p23" descr="figures"/>
          <p:cNvPicPr preferRelativeResize="0">
            <a:picLocks noGrp="1"/>
          </p:cNvPicPr>
          <p:nvPr>
            <p:ph type="body" idx="2"/>
          </p:nvPr>
        </p:nvPicPr>
        <p:blipFill rotWithShape="1">
          <a:blip r:embed="rId3">
            <a:alphaModFix/>
          </a:blip>
          <a:srcRect/>
          <a:stretch/>
        </p:blipFill>
        <p:spPr>
          <a:xfrm>
            <a:off x="5714037" y="2032001"/>
            <a:ext cx="6385648" cy="3068102"/>
          </a:xfrm>
          <a:prstGeom prst="rect">
            <a:avLst/>
          </a:prstGeom>
          <a:solidFill>
            <a:srgbClr val="FFFFFF"/>
          </a:solidFill>
          <a:ln>
            <a:noFill/>
          </a:ln>
        </p:spPr>
      </p:pic>
      <p:sp>
        <p:nvSpPr>
          <p:cNvPr id="5" name="TextBox 4">
            <a:extLst>
              <a:ext uri="{FF2B5EF4-FFF2-40B4-BE49-F238E27FC236}">
                <a16:creationId xmlns:a16="http://schemas.microsoft.com/office/drawing/2014/main" id="{2645F2E3-44C2-1242-9B54-D08431184B3F}"/>
              </a:ext>
            </a:extLst>
          </p:cNvPr>
          <p:cNvSpPr txBox="1"/>
          <p:nvPr/>
        </p:nvSpPr>
        <p:spPr>
          <a:xfrm>
            <a:off x="2820692" y="6245817"/>
            <a:ext cx="6323308" cy="338554"/>
          </a:xfrm>
          <a:prstGeom prst="rect">
            <a:avLst/>
          </a:prstGeom>
          <a:noFill/>
        </p:spPr>
        <p:txBody>
          <a:bodyPr wrap="square" rtlCol="0">
            <a:spAutoFit/>
          </a:bodyPr>
          <a:lstStyle/>
          <a:p>
            <a:r>
              <a:rPr lang="en-US" sz="1600" dirty="0"/>
              <a:t>Source:  McIntosh, </a:t>
            </a:r>
            <a:r>
              <a:rPr lang="en-US" sz="1600" dirty="0" err="1"/>
              <a:t>et.al</a:t>
            </a:r>
            <a:r>
              <a:rPr lang="en-US" sz="1600" dirty="0"/>
              <a:t>. Brookings Institution, February 2020.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4"/>
          <p:cNvSpPr txBox="1">
            <a:spLocks noGrp="1"/>
          </p:cNvSpPr>
          <p:nvPr>
            <p:ph type="title"/>
          </p:nvPr>
        </p:nvSpPr>
        <p:spPr>
          <a:xfrm>
            <a:off x="618067" y="3219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Arial"/>
              <a:buNone/>
            </a:pPr>
            <a:r>
              <a:rPr lang="en-US" sz="4400"/>
              <a:t>Why Do These Disparities Exist?</a:t>
            </a:r>
            <a:endParaRPr/>
          </a:p>
        </p:txBody>
      </p:sp>
      <p:sp>
        <p:nvSpPr>
          <p:cNvPr id="386" name="Google Shape;386;p24"/>
          <p:cNvSpPr txBox="1">
            <a:spLocks noGrp="1"/>
          </p:cNvSpPr>
          <p:nvPr>
            <p:ph type="body" idx="1"/>
          </p:nvPr>
        </p:nvSpPr>
        <p:spPr>
          <a:xfrm>
            <a:off x="838200" y="1473201"/>
            <a:ext cx="10515600" cy="4741332"/>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dirty="0">
                <a:latin typeface="Calibri"/>
                <a:ea typeface="Calibri"/>
                <a:cs typeface="Calibri"/>
                <a:sym typeface="Calibri"/>
              </a:rPr>
              <a:t>Racism: </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Institutional racism (also called structural or systemic)</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Personally-mediated or interpersonal racism</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Internalized racism</a:t>
            </a:r>
            <a:endParaRPr dirty="0"/>
          </a:p>
          <a:p>
            <a:pPr marL="228600" lvl="0" indent="-228600" algn="l" rtl="0">
              <a:lnSpc>
                <a:spcPct val="80000"/>
              </a:lnSpc>
              <a:spcBef>
                <a:spcPts val="1000"/>
              </a:spcBef>
              <a:spcAft>
                <a:spcPts val="0"/>
              </a:spcAft>
              <a:buClr>
                <a:schemeClr val="dk1"/>
              </a:buClr>
              <a:buSzPts val="2800"/>
              <a:buChar char="•"/>
            </a:pPr>
            <a:r>
              <a:rPr lang="en-US" dirty="0">
                <a:latin typeface="Calibri"/>
                <a:ea typeface="Calibri"/>
                <a:cs typeface="Calibri"/>
                <a:sym typeface="Calibri"/>
              </a:rPr>
              <a:t>Minority race and/or ethnicity is strongly correlated with other factors affecting health status, including:</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Poverty</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Low educational opportunity</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Few available jobs</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Higher rate of incarceration</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Lack of adequate insurance</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Reduced access to quality care</a:t>
            </a:r>
            <a:endParaRPr dirty="0"/>
          </a:p>
        </p:txBody>
      </p:sp>
      <p:sp>
        <p:nvSpPr>
          <p:cNvPr id="387" name="Google Shape;387;p24"/>
          <p:cNvSpPr/>
          <p:nvPr/>
        </p:nvSpPr>
        <p:spPr>
          <a:xfrm>
            <a:off x="-76624" y="7001947"/>
            <a:ext cx="21820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sewing machine pfaff</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Historical Racism in Medicine</a:t>
            </a:r>
            <a:endParaRPr/>
          </a:p>
        </p:txBody>
      </p:sp>
      <p:sp>
        <p:nvSpPr>
          <p:cNvPr id="394" name="Google Shape;394;p25"/>
          <p:cNvSpPr txBox="1">
            <a:spLocks noGrp="1"/>
          </p:cNvSpPr>
          <p:nvPr>
            <p:ph type="body" idx="1"/>
          </p:nvPr>
        </p:nvSpPr>
        <p:spPr>
          <a:xfrm>
            <a:off x="838200" y="1490133"/>
            <a:ext cx="10515600" cy="43831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Medicine and medical research has a long history of racism:</a:t>
            </a:r>
            <a:endParaRPr/>
          </a:p>
          <a:p>
            <a:pPr marL="685800" lvl="1" indent="-228600" algn="l" rtl="0">
              <a:lnSpc>
                <a:spcPct val="90000"/>
              </a:lnSpc>
              <a:spcBef>
                <a:spcPts val="500"/>
              </a:spcBef>
              <a:spcAft>
                <a:spcPts val="0"/>
              </a:spcAft>
              <a:buClr>
                <a:schemeClr val="dk1"/>
              </a:buClr>
              <a:buSzPts val="2600"/>
              <a:buChar char="•"/>
            </a:pPr>
            <a:r>
              <a:rPr lang="en-US" sz="2600">
                <a:latin typeface="Calibri"/>
                <a:ea typeface="Calibri"/>
                <a:cs typeface="Calibri"/>
                <a:sym typeface="Calibri"/>
              </a:rPr>
              <a:t>1932-1972: Tuskegee Study of Untreated Syphilis in the Negro Male</a:t>
            </a:r>
            <a:endParaRPr/>
          </a:p>
          <a:p>
            <a:pPr marL="685800" lvl="1" indent="-228600" algn="l" rtl="0">
              <a:lnSpc>
                <a:spcPct val="90000"/>
              </a:lnSpc>
              <a:spcBef>
                <a:spcPts val="500"/>
              </a:spcBef>
              <a:spcAft>
                <a:spcPts val="0"/>
              </a:spcAft>
              <a:buClr>
                <a:schemeClr val="dk1"/>
              </a:buClr>
              <a:buSzPts val="2600"/>
              <a:buChar char="•"/>
            </a:pPr>
            <a:r>
              <a:rPr lang="en-US" sz="2600">
                <a:latin typeface="Calibri"/>
                <a:ea typeface="Calibri"/>
                <a:cs typeface="Calibri"/>
                <a:sym typeface="Calibri"/>
              </a:rPr>
              <a:t>1907-1939: Eugenics movement in the United States </a:t>
            </a:r>
            <a:endParaRPr/>
          </a:p>
          <a:p>
            <a:pPr marL="685800" lvl="1" indent="-228600" algn="l" rtl="0">
              <a:lnSpc>
                <a:spcPct val="90000"/>
              </a:lnSpc>
              <a:spcBef>
                <a:spcPts val="500"/>
              </a:spcBef>
              <a:spcAft>
                <a:spcPts val="0"/>
              </a:spcAft>
              <a:buClr>
                <a:schemeClr val="dk1"/>
              </a:buClr>
              <a:buSzPts val="2600"/>
              <a:buChar char="•"/>
            </a:pPr>
            <a:r>
              <a:rPr lang="en-US" sz="2600">
                <a:latin typeface="Calibri"/>
                <a:ea typeface="Calibri"/>
                <a:cs typeface="Calibri"/>
                <a:sym typeface="Calibri"/>
              </a:rPr>
              <a:t>1956: Initial trials of the first birth control pill were conducted in Puerto Rico without informed consent of the women participating</a:t>
            </a:r>
            <a:endParaRPr/>
          </a:p>
          <a:p>
            <a:pPr marL="685800" lvl="1" indent="-228600" algn="l" rtl="0">
              <a:lnSpc>
                <a:spcPct val="90000"/>
              </a:lnSpc>
              <a:spcBef>
                <a:spcPts val="500"/>
              </a:spcBef>
              <a:spcAft>
                <a:spcPts val="0"/>
              </a:spcAft>
              <a:buClr>
                <a:schemeClr val="dk1"/>
              </a:buClr>
              <a:buSzPts val="2600"/>
              <a:buChar char="•"/>
            </a:pPr>
            <a:r>
              <a:rPr lang="en-US" sz="2600">
                <a:latin typeface="Calibri"/>
                <a:ea typeface="Calibri"/>
                <a:cs typeface="Calibri"/>
                <a:sym typeface="Calibri"/>
              </a:rPr>
              <a:t>Coerced sterilizations of minority women, incarcerated women, immigrants, and those with mental illness have continued throughout the 20</a:t>
            </a:r>
            <a:r>
              <a:rPr lang="en-US" sz="2600" baseline="30000">
                <a:latin typeface="Calibri"/>
                <a:ea typeface="Calibri"/>
                <a:cs typeface="Calibri"/>
                <a:sym typeface="Calibri"/>
              </a:rPr>
              <a:t>th</a:t>
            </a:r>
            <a:r>
              <a:rPr lang="en-US" sz="2600">
                <a:latin typeface="Calibri"/>
                <a:ea typeface="Calibri"/>
                <a:cs typeface="Calibri"/>
                <a:sym typeface="Calibri"/>
              </a:rPr>
              <a:t> century and into the 21</a:t>
            </a:r>
            <a:r>
              <a:rPr lang="en-US" sz="2600" baseline="30000">
                <a:latin typeface="Calibri"/>
                <a:ea typeface="Calibri"/>
                <a:cs typeface="Calibri"/>
                <a:sym typeface="Calibri"/>
              </a:rPr>
              <a:t>st</a:t>
            </a:r>
            <a:endParaRPr sz="2600">
              <a:latin typeface="Calibri"/>
              <a:ea typeface="Calibri"/>
              <a:cs typeface="Calibri"/>
              <a:sym typeface="Calibri"/>
            </a:endParaRPr>
          </a:p>
          <a:p>
            <a:pPr marL="1143000" lvl="2" indent="-228600" algn="l" rtl="0">
              <a:lnSpc>
                <a:spcPct val="90000"/>
              </a:lnSpc>
              <a:spcBef>
                <a:spcPts val="500"/>
              </a:spcBef>
              <a:spcAft>
                <a:spcPts val="0"/>
              </a:spcAft>
              <a:buClr>
                <a:schemeClr val="dk1"/>
              </a:buClr>
              <a:buSzPts val="2600"/>
              <a:buChar char="•"/>
            </a:pPr>
            <a:r>
              <a:rPr lang="en-US" sz="2600">
                <a:latin typeface="Calibri"/>
                <a:ea typeface="Calibri"/>
                <a:cs typeface="Calibri"/>
                <a:sym typeface="Calibri"/>
              </a:rPr>
              <a:t>California’s prison system sterilized more than 150 Mexican-American and Asian-American inmates between 2006-2010</a:t>
            </a:r>
            <a:endParaRPr/>
          </a:p>
          <a:p>
            <a:pPr marL="1143000" lvl="2" indent="-101600" algn="l" rtl="0">
              <a:lnSpc>
                <a:spcPct val="90000"/>
              </a:lnSpc>
              <a:spcBef>
                <a:spcPts val="500"/>
              </a:spcBef>
              <a:spcAft>
                <a:spcPts val="0"/>
              </a:spcAft>
              <a:buClr>
                <a:schemeClr val="dk1"/>
              </a:buClr>
              <a:buSzPts val="20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Trust in Health Care Providers</a:t>
            </a:r>
            <a:endParaRPr/>
          </a:p>
        </p:txBody>
      </p:sp>
      <p:sp>
        <p:nvSpPr>
          <p:cNvPr id="401" name="Google Shape;401;p26"/>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A 2020 survey found that Black adults were less likely than white adults to trust doctors to do what is right for them or their community (59 vs 78%)</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This disparity was even more pronounced for young black adults ages 18-29 with just 35% trusting the health care system overall and 54% trusting doctors specifically</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1 in 5 Black and Hispanic origin adults report experiencing race-based discrimination while getting health care for themselves or a family member in the past year (compared to 1 in 20 white adults)</a:t>
            </a:r>
            <a:endParaRPr/>
          </a:p>
        </p:txBody>
      </p:sp>
      <p:sp>
        <p:nvSpPr>
          <p:cNvPr id="4" name="TextBox 3">
            <a:extLst>
              <a:ext uri="{FF2B5EF4-FFF2-40B4-BE49-F238E27FC236}">
                <a16:creationId xmlns:a16="http://schemas.microsoft.com/office/drawing/2014/main" id="{1B271A47-9F6A-D040-AC77-EC754643C4A9}"/>
              </a:ext>
            </a:extLst>
          </p:cNvPr>
          <p:cNvSpPr txBox="1"/>
          <p:nvPr/>
        </p:nvSpPr>
        <p:spPr>
          <a:xfrm>
            <a:off x="2820692" y="6245817"/>
            <a:ext cx="6323308" cy="338554"/>
          </a:xfrm>
          <a:prstGeom prst="rect">
            <a:avLst/>
          </a:prstGeom>
          <a:noFill/>
        </p:spPr>
        <p:txBody>
          <a:bodyPr wrap="square" rtlCol="0">
            <a:spAutoFit/>
          </a:bodyPr>
          <a:lstStyle/>
          <a:p>
            <a:r>
              <a:rPr lang="en-US" sz="1600" dirty="0"/>
              <a:t>Source:  Hamel, </a:t>
            </a:r>
            <a:r>
              <a:rPr lang="en-US" sz="1600" dirty="0" err="1"/>
              <a:t>et.al</a:t>
            </a:r>
            <a:r>
              <a:rPr lang="en-US" sz="1600" dirty="0"/>
              <a:t>. Kaiser Family Foundation. October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
          <p:cNvSpPr txBox="1">
            <a:spLocks noGrp="1"/>
          </p:cNvSpPr>
          <p:nvPr>
            <p:ph type="subTitle" idx="1"/>
          </p:nvPr>
        </p:nvSpPr>
        <p:spPr>
          <a:xfrm>
            <a:off x="1524000" y="542871"/>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latin typeface="Calibri"/>
                <a:ea typeface="Calibri"/>
                <a:cs typeface="Calibri"/>
                <a:sym typeface="Calibri"/>
              </a:rPr>
              <a:t>This presentation was originally created by Physicians for Reproductive Health as part of the ARSHEP curriculum.</a:t>
            </a:r>
            <a:endParaRPr/>
          </a:p>
        </p:txBody>
      </p:sp>
      <p:pic>
        <p:nvPicPr>
          <p:cNvPr id="205" name="Google Shape;205;p3" descr="Physicians for Reproductive Health - Our Lives On The Line"/>
          <p:cNvPicPr preferRelativeResize="0"/>
          <p:nvPr/>
        </p:nvPicPr>
        <p:blipFill rotWithShape="1">
          <a:blip r:embed="rId3">
            <a:alphaModFix/>
          </a:blip>
          <a:srcRect/>
          <a:stretch/>
        </p:blipFill>
        <p:spPr>
          <a:xfrm>
            <a:off x="3320654" y="1798832"/>
            <a:ext cx="5550692" cy="1014984"/>
          </a:xfrm>
          <a:prstGeom prst="rect">
            <a:avLst/>
          </a:prstGeom>
          <a:noFill/>
          <a:ln>
            <a:noFill/>
          </a:ln>
        </p:spPr>
      </p:pic>
      <p:sp>
        <p:nvSpPr>
          <p:cNvPr id="206" name="Google Shape;206;p3"/>
          <p:cNvSpPr txBox="1"/>
          <p:nvPr/>
        </p:nvSpPr>
        <p:spPr>
          <a:xfrm>
            <a:off x="1021080" y="3429000"/>
            <a:ext cx="1014984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Updates and modifications to this presentation were supported, in part, by  Cooperative Agreement PS18-1807 from the Centers for Disease Control and Prevention, Division of Adolescent and School Health (CDC-DASH). The contents do not necessarily represent the official views of the Centers for Disease Control and Prevention.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D3EF"/>
              </a:buClr>
              <a:buSzPts val="6000"/>
              <a:buFont typeface="Calibri"/>
              <a:buNone/>
            </a:pPr>
            <a:r>
              <a:rPr lang="en-US">
                <a:latin typeface="Calibri"/>
                <a:ea typeface="Calibri"/>
                <a:cs typeface="Calibri"/>
                <a:sym typeface="Calibri"/>
              </a:rPr>
              <a:t>Socioeconomic Disparities</a:t>
            </a:r>
            <a:endParaRPr/>
          </a:p>
        </p:txBody>
      </p:sp>
      <p:sp>
        <p:nvSpPr>
          <p:cNvPr id="407" name="Google Shape;407;p27"/>
          <p:cNvSpPr txBox="1">
            <a:spLocks noGrp="1"/>
          </p:cNvSpPr>
          <p:nvPr>
            <p:ph type="body" idx="1"/>
          </p:nvPr>
        </p:nvSpPr>
        <p:spPr>
          <a:xfrm>
            <a:off x="831850" y="4589463"/>
            <a:ext cx="10515600" cy="12837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800"/>
              <a:buNone/>
            </a:pPr>
            <a:r>
              <a:rPr lang="en-US" sz="2800">
                <a:latin typeface="Calibri"/>
                <a:ea typeface="Calibri"/>
                <a:cs typeface="Calibri"/>
                <a:sym typeface="Calibri"/>
              </a:rPr>
              <a:t>Sexual and Reproductive Health</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8"/>
          <p:cNvSpPr txBox="1">
            <a:spLocks noGrp="1"/>
          </p:cNvSpPr>
          <p:nvPr>
            <p:ph type="title"/>
          </p:nvPr>
        </p:nvSpPr>
        <p:spPr>
          <a:xfrm>
            <a:off x="673100" y="106949"/>
            <a:ext cx="108458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Economic Disparities in Unintended Pregnancy</a:t>
            </a:r>
            <a:endParaRPr/>
          </a:p>
        </p:txBody>
      </p:sp>
      <p:graphicFrame>
        <p:nvGraphicFramePr>
          <p:cNvPr id="414" name="Google Shape;414;p28"/>
          <p:cNvGraphicFramePr/>
          <p:nvPr/>
        </p:nvGraphicFramePr>
        <p:xfrm>
          <a:off x="1752600" y="1295399"/>
          <a:ext cx="8813800" cy="4766733"/>
        </p:xfrm>
        <a:graphic>
          <a:graphicData uri="http://schemas.openxmlformats.org/drawingml/2006/chart">
            <c:chart xmlns:c="http://schemas.openxmlformats.org/drawingml/2006/chart" xmlns:r="http://schemas.openxmlformats.org/officeDocument/2006/relationships" r:id="rId3"/>
          </a:graphicData>
        </a:graphic>
      </p:graphicFrame>
      <p:sp>
        <p:nvSpPr>
          <p:cNvPr id="415" name="Google Shape;415;p28"/>
          <p:cNvSpPr txBox="1"/>
          <p:nvPr/>
        </p:nvSpPr>
        <p:spPr>
          <a:xfrm>
            <a:off x="8839200" y="3383256"/>
            <a:ext cx="16002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100-199% of poverty</a:t>
            </a:r>
            <a:endParaRPr/>
          </a:p>
        </p:txBody>
      </p:sp>
      <p:sp>
        <p:nvSpPr>
          <p:cNvPr id="416" name="Google Shape;416;p28"/>
          <p:cNvSpPr txBox="1"/>
          <p:nvPr/>
        </p:nvSpPr>
        <p:spPr>
          <a:xfrm>
            <a:off x="8839200" y="4566904"/>
            <a:ext cx="1066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 200% of poverty</a:t>
            </a:r>
            <a:endParaRPr/>
          </a:p>
        </p:txBody>
      </p:sp>
      <p:sp>
        <p:nvSpPr>
          <p:cNvPr id="6" name="TextBox 5">
            <a:extLst>
              <a:ext uri="{FF2B5EF4-FFF2-40B4-BE49-F238E27FC236}">
                <a16:creationId xmlns:a16="http://schemas.microsoft.com/office/drawing/2014/main" id="{D802CC3D-4AC8-F248-86BD-7FD4EE26067D}"/>
              </a:ext>
            </a:extLst>
          </p:cNvPr>
          <p:cNvSpPr txBox="1"/>
          <p:nvPr/>
        </p:nvSpPr>
        <p:spPr>
          <a:xfrm>
            <a:off x="2820692" y="6245817"/>
            <a:ext cx="6323308" cy="338554"/>
          </a:xfrm>
          <a:prstGeom prst="rect">
            <a:avLst/>
          </a:prstGeom>
          <a:noFill/>
        </p:spPr>
        <p:txBody>
          <a:bodyPr wrap="square" rtlCol="0">
            <a:spAutoFit/>
          </a:bodyPr>
          <a:lstStyle/>
          <a:p>
            <a:r>
              <a:rPr lang="en-US" sz="1600" dirty="0"/>
              <a:t>Source:  Guttmacher Institute. March 2016.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9"/>
          <p:cNvSpPr txBox="1">
            <a:spLocks noGrp="1"/>
          </p:cNvSpPr>
          <p:nvPr>
            <p:ph type="title"/>
          </p:nvPr>
        </p:nvSpPr>
        <p:spPr>
          <a:xfrm>
            <a:off x="838200"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Even when controlling for income, racial disparities persist</a:t>
            </a:r>
            <a:endParaRPr/>
          </a:p>
        </p:txBody>
      </p:sp>
      <p:pic>
        <p:nvPicPr>
          <p:cNvPr id="423" name="Google Shape;423;p29"/>
          <p:cNvPicPr preferRelativeResize="0"/>
          <p:nvPr/>
        </p:nvPicPr>
        <p:blipFill rotWithShape="1">
          <a:blip r:embed="rId3">
            <a:alphaModFix/>
          </a:blip>
          <a:srcRect t="25480" b="10959"/>
          <a:stretch/>
        </p:blipFill>
        <p:spPr>
          <a:xfrm>
            <a:off x="1489676" y="1921465"/>
            <a:ext cx="8963791" cy="4443984"/>
          </a:xfrm>
          <a:prstGeom prst="rect">
            <a:avLst/>
          </a:prstGeom>
          <a:solidFill>
            <a:srgbClr val="FFFFFF"/>
          </a:solidFill>
          <a:ln>
            <a:noFill/>
          </a:ln>
        </p:spPr>
      </p:pic>
      <p:sp>
        <p:nvSpPr>
          <p:cNvPr id="424" name="Google Shape;424;p29"/>
          <p:cNvSpPr txBox="1"/>
          <p:nvPr/>
        </p:nvSpPr>
        <p:spPr>
          <a:xfrm>
            <a:off x="3247995" y="1521355"/>
            <a:ext cx="72054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Unintended pregnancy rate, 2011 (per 1000 women aged 15-44</a:t>
            </a:r>
            <a:endParaRPr dirty="0"/>
          </a:p>
        </p:txBody>
      </p:sp>
      <p:sp>
        <p:nvSpPr>
          <p:cNvPr id="5" name="TextBox 4">
            <a:extLst>
              <a:ext uri="{FF2B5EF4-FFF2-40B4-BE49-F238E27FC236}">
                <a16:creationId xmlns:a16="http://schemas.microsoft.com/office/drawing/2014/main" id="{38DD7F5F-011C-BD49-BBF8-8BD6F3E04EA0}"/>
              </a:ext>
            </a:extLst>
          </p:cNvPr>
          <p:cNvSpPr txBox="1"/>
          <p:nvPr/>
        </p:nvSpPr>
        <p:spPr>
          <a:xfrm>
            <a:off x="2809917" y="6365449"/>
            <a:ext cx="6323308" cy="338554"/>
          </a:xfrm>
          <a:prstGeom prst="rect">
            <a:avLst/>
          </a:prstGeom>
          <a:noFill/>
        </p:spPr>
        <p:txBody>
          <a:bodyPr wrap="square" rtlCol="0">
            <a:spAutoFit/>
          </a:bodyPr>
          <a:lstStyle/>
          <a:p>
            <a:r>
              <a:rPr lang="en-US" sz="1600" dirty="0"/>
              <a:t>Source:  Guttmacher Institute.  March 2016.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Abortion Patients are Disproportionately Poor and Low Income</a:t>
            </a:r>
            <a:endParaRPr/>
          </a:p>
        </p:txBody>
      </p:sp>
      <p:pic>
        <p:nvPicPr>
          <p:cNvPr id="431" name="Google Shape;431;p30"/>
          <p:cNvPicPr preferRelativeResize="0"/>
          <p:nvPr/>
        </p:nvPicPr>
        <p:blipFill rotWithShape="1">
          <a:blip r:embed="rId3">
            <a:alphaModFix/>
          </a:blip>
          <a:srcRect t="34341"/>
          <a:stretch/>
        </p:blipFill>
        <p:spPr>
          <a:xfrm>
            <a:off x="1773185" y="1551204"/>
            <a:ext cx="8645629" cy="4541308"/>
          </a:xfrm>
          <a:prstGeom prst="rect">
            <a:avLst/>
          </a:prstGeom>
          <a:noFill/>
          <a:ln>
            <a:noFill/>
          </a:ln>
        </p:spPr>
      </p:pic>
      <p:sp>
        <p:nvSpPr>
          <p:cNvPr id="4" name="TextBox 3">
            <a:extLst>
              <a:ext uri="{FF2B5EF4-FFF2-40B4-BE49-F238E27FC236}">
                <a16:creationId xmlns:a16="http://schemas.microsoft.com/office/drawing/2014/main" id="{688FE0F7-0402-C34A-899E-F33C128E3950}"/>
              </a:ext>
            </a:extLst>
          </p:cNvPr>
          <p:cNvSpPr txBox="1"/>
          <p:nvPr/>
        </p:nvSpPr>
        <p:spPr>
          <a:xfrm>
            <a:off x="2820692" y="6245817"/>
            <a:ext cx="6323308" cy="338554"/>
          </a:xfrm>
          <a:prstGeom prst="rect">
            <a:avLst/>
          </a:prstGeom>
          <a:noFill/>
        </p:spPr>
        <p:txBody>
          <a:bodyPr wrap="square" rtlCol="0">
            <a:spAutoFit/>
          </a:bodyPr>
          <a:lstStyle/>
          <a:p>
            <a:r>
              <a:rPr lang="en-US" sz="1600" dirty="0"/>
              <a:t>Source:  Guttmacher Institute.  2016.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1"/>
          <p:cNvSpPr txBox="1">
            <a:spLocks noGrp="1"/>
          </p:cNvSpPr>
          <p:nvPr>
            <p:ph type="title"/>
          </p:nvPr>
        </p:nvSpPr>
        <p:spPr>
          <a:xfrm>
            <a:off x="670430" y="525293"/>
            <a:ext cx="3932237" cy="29037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Lower income associated with higher STI rates across all racial/ethnic groups</a:t>
            </a:r>
            <a:endParaRPr/>
          </a:p>
        </p:txBody>
      </p:sp>
      <p:pic>
        <p:nvPicPr>
          <p:cNvPr id="438" name="Google Shape;438;p31"/>
          <p:cNvPicPr preferRelativeResize="0"/>
          <p:nvPr/>
        </p:nvPicPr>
        <p:blipFill rotWithShape="1">
          <a:blip r:embed="rId3">
            <a:alphaModFix/>
          </a:blip>
          <a:srcRect/>
          <a:stretch/>
        </p:blipFill>
        <p:spPr>
          <a:xfrm>
            <a:off x="4935031" y="321733"/>
            <a:ext cx="7222122" cy="5416592"/>
          </a:xfrm>
          <a:prstGeom prst="rect">
            <a:avLst/>
          </a:prstGeom>
          <a:noFill/>
          <a:ln>
            <a:noFill/>
          </a:ln>
        </p:spPr>
      </p:pic>
      <p:sp>
        <p:nvSpPr>
          <p:cNvPr id="439" name="Google Shape;439;p31"/>
          <p:cNvSpPr txBox="1">
            <a:spLocks noGrp="1"/>
          </p:cNvSpPr>
          <p:nvPr>
            <p:ph type="body" idx="1"/>
          </p:nvPr>
        </p:nvSpPr>
        <p:spPr>
          <a:xfrm>
            <a:off x="670430" y="4535128"/>
            <a:ext cx="3932237" cy="153066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400"/>
              <a:buFont typeface="Arial"/>
              <a:buChar char="•"/>
            </a:pPr>
            <a:r>
              <a:rPr lang="en-US" sz="2400"/>
              <a:t>Racial/ethnic differential still significantly larger factor than income</a:t>
            </a:r>
            <a:endParaRPr/>
          </a:p>
        </p:txBody>
      </p:sp>
      <p:sp>
        <p:nvSpPr>
          <p:cNvPr id="440" name="Google Shape;440;p31"/>
          <p:cNvSpPr txBox="1"/>
          <p:nvPr/>
        </p:nvSpPr>
        <p:spPr>
          <a:xfrm>
            <a:off x="838200" y="1690688"/>
            <a:ext cx="10515600" cy="4047637"/>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Roboto Slab"/>
              <a:ea typeface="Roboto Slab"/>
              <a:cs typeface="Roboto Slab"/>
              <a:sym typeface="Roboto Slab"/>
            </a:endParaRPr>
          </a:p>
        </p:txBody>
      </p:sp>
      <p:sp>
        <p:nvSpPr>
          <p:cNvPr id="6" name="TextBox 5">
            <a:extLst>
              <a:ext uri="{FF2B5EF4-FFF2-40B4-BE49-F238E27FC236}">
                <a16:creationId xmlns:a16="http://schemas.microsoft.com/office/drawing/2014/main" id="{8AEF472F-2B12-C946-BB84-832651BC5D0F}"/>
              </a:ext>
            </a:extLst>
          </p:cNvPr>
          <p:cNvSpPr txBox="1"/>
          <p:nvPr/>
        </p:nvSpPr>
        <p:spPr>
          <a:xfrm>
            <a:off x="2820692" y="6245817"/>
            <a:ext cx="6323308" cy="338554"/>
          </a:xfrm>
          <a:prstGeom prst="rect">
            <a:avLst/>
          </a:prstGeom>
          <a:noFill/>
        </p:spPr>
        <p:txBody>
          <a:bodyPr wrap="square" rtlCol="0">
            <a:spAutoFit/>
          </a:bodyPr>
          <a:lstStyle/>
          <a:p>
            <a:r>
              <a:rPr lang="en-US" sz="1600" dirty="0"/>
              <a:t>Source:  Harling, </a:t>
            </a:r>
            <a:r>
              <a:rPr lang="en-US" sz="1600" dirty="0" err="1"/>
              <a:t>et.al</a:t>
            </a:r>
            <a:r>
              <a:rPr lang="en-US" sz="1600" dirty="0"/>
              <a:t>. </a:t>
            </a:r>
            <a:r>
              <a:rPr lang="en-US" sz="1600" i="1" dirty="0"/>
              <a:t>Sex Trans Dis</a:t>
            </a:r>
            <a:r>
              <a:rPr lang="en-US" sz="1600" dirty="0"/>
              <a:t>. 2013.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title"/>
          </p:nvPr>
        </p:nvSpPr>
        <p:spPr>
          <a:xfrm>
            <a:off x="831850" y="1388005"/>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D3EF"/>
              </a:buClr>
              <a:buSzPts val="6000"/>
              <a:buFont typeface="Calibri"/>
              <a:buNone/>
            </a:pPr>
            <a:r>
              <a:rPr lang="en-US">
                <a:latin typeface="Calibri"/>
                <a:ea typeface="Calibri"/>
                <a:cs typeface="Calibri"/>
                <a:sym typeface="Calibri"/>
              </a:rPr>
              <a:t>Disparities for LGBTQ+ Youth</a:t>
            </a:r>
            <a:endParaRPr/>
          </a:p>
        </p:txBody>
      </p:sp>
      <p:sp>
        <p:nvSpPr>
          <p:cNvPr id="446" name="Google Shape;446;p32"/>
          <p:cNvSpPr txBox="1">
            <a:spLocks noGrp="1"/>
          </p:cNvSpPr>
          <p:nvPr>
            <p:ph type="body" idx="1"/>
          </p:nvPr>
        </p:nvSpPr>
        <p:spPr>
          <a:xfrm>
            <a:off x="831850" y="4240742"/>
            <a:ext cx="10515600" cy="12837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800"/>
              <a:buNone/>
            </a:pPr>
            <a:r>
              <a:rPr lang="en-US" sz="2800">
                <a:latin typeface="Calibri"/>
                <a:ea typeface="Calibri"/>
                <a:cs typeface="Calibri"/>
                <a:sym typeface="Calibri"/>
              </a:rPr>
              <a:t>Physical, Mental &amp; Emotional Health</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Disparities in Homelessness</a:t>
            </a:r>
            <a:endParaRPr/>
          </a:p>
        </p:txBody>
      </p:sp>
      <p:sp>
        <p:nvSpPr>
          <p:cNvPr id="453" name="Google Shape;453;p33"/>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30-40% of homeless youths identify as LGBTQ</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In one study, LGBTQ youth were 4 to 13 times more likely to be homeless than their heterosexual peers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Studies have reported that Sexual Minority Homeless Youth have:</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More lifetime sexual partners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Higher rates of HIV and other STIs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Younger Ages of Sexual Initiation</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Disparate Rates of Substance Use Behavior among LGBTQ Youth</a:t>
            </a:r>
            <a:endParaRPr/>
          </a:p>
        </p:txBody>
      </p:sp>
      <p:graphicFrame>
        <p:nvGraphicFramePr>
          <p:cNvPr id="460" name="Google Shape;460;p34"/>
          <p:cNvGraphicFramePr/>
          <p:nvPr/>
        </p:nvGraphicFramePr>
        <p:xfrm>
          <a:off x="514351" y="1428750"/>
          <a:ext cx="5715000" cy="4808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1" name="Google Shape;461;p34"/>
          <p:cNvGraphicFramePr/>
          <p:nvPr/>
        </p:nvGraphicFramePr>
        <p:xfrm>
          <a:off x="6410325" y="1428751"/>
          <a:ext cx="5567362" cy="480853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A46341E-02FC-FE45-8355-CC4988B6E38E}"/>
              </a:ext>
            </a:extLst>
          </p:cNvPr>
          <p:cNvSpPr txBox="1"/>
          <p:nvPr/>
        </p:nvSpPr>
        <p:spPr>
          <a:xfrm>
            <a:off x="2820692" y="6245817"/>
            <a:ext cx="6323308" cy="338554"/>
          </a:xfrm>
          <a:prstGeom prst="rect">
            <a:avLst/>
          </a:prstGeom>
          <a:noFill/>
        </p:spPr>
        <p:txBody>
          <a:bodyPr wrap="square" rtlCol="0">
            <a:spAutoFit/>
          </a:bodyPr>
          <a:lstStyle/>
          <a:p>
            <a:r>
              <a:rPr lang="en-US" sz="1600" dirty="0"/>
              <a:t>Source:  Johns, </a:t>
            </a:r>
            <a:r>
              <a:rPr lang="en-US" sz="1600" dirty="0" err="1"/>
              <a:t>et.al</a:t>
            </a:r>
            <a:r>
              <a:rPr lang="en-US" sz="1600" dirty="0"/>
              <a:t>. MWMR. 2018.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5"/>
          <p:cNvSpPr txBox="1">
            <a:spLocks noGrp="1"/>
          </p:cNvSpPr>
          <p:nvPr>
            <p:ph type="title"/>
          </p:nvPr>
        </p:nvSpPr>
        <p:spPr>
          <a:xfrm>
            <a:off x="694267" y="365125"/>
            <a:ext cx="1065953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Disparities in Experience of Violence Victimization by Sexual Orientation</a:t>
            </a:r>
            <a:endParaRPr/>
          </a:p>
        </p:txBody>
      </p:sp>
      <p:graphicFrame>
        <p:nvGraphicFramePr>
          <p:cNvPr id="468" name="Google Shape;468;p35"/>
          <p:cNvGraphicFramePr/>
          <p:nvPr/>
        </p:nvGraphicFramePr>
        <p:xfrm>
          <a:off x="6450933" y="1690688"/>
          <a:ext cx="5631209" cy="4438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9" name="Google Shape;469;p35"/>
          <p:cNvGraphicFramePr/>
          <p:nvPr/>
        </p:nvGraphicFramePr>
        <p:xfrm>
          <a:off x="13699" y="1690688"/>
          <a:ext cx="7179275" cy="433044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A0A8495-46E1-0E48-828D-F5567A05EECA}"/>
              </a:ext>
            </a:extLst>
          </p:cNvPr>
          <p:cNvSpPr txBox="1"/>
          <p:nvPr/>
        </p:nvSpPr>
        <p:spPr>
          <a:xfrm>
            <a:off x="2820692" y="6245817"/>
            <a:ext cx="6323308" cy="338554"/>
          </a:xfrm>
          <a:prstGeom prst="rect">
            <a:avLst/>
          </a:prstGeom>
          <a:noFill/>
        </p:spPr>
        <p:txBody>
          <a:bodyPr wrap="square" rtlCol="0">
            <a:spAutoFit/>
          </a:bodyPr>
          <a:lstStyle/>
          <a:p>
            <a:r>
              <a:rPr lang="en-US" sz="1600" dirty="0"/>
              <a:t>Source:  Johns, </a:t>
            </a:r>
            <a:r>
              <a:rPr lang="en-US" sz="1600" dirty="0" err="1"/>
              <a:t>et.al</a:t>
            </a:r>
            <a:r>
              <a:rPr lang="en-US" sz="1600" dirty="0"/>
              <a:t>. MWMR. 2018.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Depression and Attempted Suicide is Higher Among LGBTQ Youth</a:t>
            </a:r>
            <a:endParaRPr/>
          </a:p>
        </p:txBody>
      </p:sp>
      <p:sp>
        <p:nvSpPr>
          <p:cNvPr id="476" name="Google Shape;476;p36"/>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Char char="•"/>
            </a:pPr>
            <a:r>
              <a:rPr lang="en-US">
                <a:latin typeface="Calibri"/>
                <a:ea typeface="Calibri"/>
                <a:cs typeface="Calibri"/>
                <a:sym typeface="Calibri"/>
              </a:rPr>
              <a:t>71% of LGBTQ youth reported feeling sad or hopeless for at least two weeks in the past year (compared to 37% of all high school students) and 39% seriously considered suicide (compared to 19% overall)</a:t>
            </a:r>
            <a:endParaRPr/>
          </a:p>
          <a:p>
            <a:pPr marL="685800" lvl="1" indent="-228600" algn="l" rtl="0">
              <a:lnSpc>
                <a:spcPct val="120000"/>
              </a:lnSpc>
              <a:spcBef>
                <a:spcPts val="1100"/>
              </a:spcBef>
              <a:spcAft>
                <a:spcPts val="0"/>
              </a:spcAft>
              <a:buClr>
                <a:schemeClr val="dk1"/>
              </a:buClr>
              <a:buSzPts val="2400"/>
              <a:buChar char="•"/>
            </a:pPr>
            <a:r>
              <a:rPr lang="en-US">
                <a:latin typeface="Calibri"/>
                <a:ea typeface="Calibri"/>
                <a:cs typeface="Calibri"/>
                <a:sym typeface="Calibri"/>
              </a:rPr>
              <a:t>54% of transgender and non-binary youth have seriously considered suicide and 29% have attempted suicide</a:t>
            </a:r>
            <a:endParaRPr/>
          </a:p>
          <a:p>
            <a:pPr marL="228600" lvl="0" indent="-228600" algn="l" rtl="0">
              <a:lnSpc>
                <a:spcPct val="120000"/>
              </a:lnSpc>
              <a:spcBef>
                <a:spcPts val="1600"/>
              </a:spcBef>
              <a:spcAft>
                <a:spcPts val="0"/>
              </a:spcAft>
              <a:buClr>
                <a:schemeClr val="dk1"/>
              </a:buClr>
              <a:buSzPts val="2800"/>
              <a:buChar char="•"/>
            </a:pPr>
            <a:r>
              <a:rPr lang="en-US">
                <a:latin typeface="Calibri"/>
                <a:ea typeface="Calibri"/>
                <a:cs typeface="Calibri"/>
                <a:sym typeface="Calibri"/>
              </a:rPr>
              <a:t>67% of LGBTQ youth reported someone attempted to convince them to change their sexual orientation or gender identity</a:t>
            </a:r>
            <a:endParaRPr/>
          </a:p>
          <a:p>
            <a:pPr marL="228600" lvl="0" indent="-50800" algn="l" rtl="0">
              <a:lnSpc>
                <a:spcPct val="90000"/>
              </a:lnSpc>
              <a:spcBef>
                <a:spcPts val="1600"/>
              </a:spcBef>
              <a:spcAft>
                <a:spcPts val="0"/>
              </a:spcAft>
              <a:buClr>
                <a:schemeClr val="dk1"/>
              </a:buClr>
              <a:buSzPts val="2800"/>
              <a:buNone/>
            </a:pPr>
            <a:endParaRPr/>
          </a:p>
        </p:txBody>
      </p:sp>
      <p:sp>
        <p:nvSpPr>
          <p:cNvPr id="4" name="TextBox 3">
            <a:extLst>
              <a:ext uri="{FF2B5EF4-FFF2-40B4-BE49-F238E27FC236}">
                <a16:creationId xmlns:a16="http://schemas.microsoft.com/office/drawing/2014/main" id="{6E8AC1D7-58BE-554E-986A-37D788EB8E6D}"/>
              </a:ext>
            </a:extLst>
          </p:cNvPr>
          <p:cNvSpPr txBox="1"/>
          <p:nvPr/>
        </p:nvSpPr>
        <p:spPr>
          <a:xfrm>
            <a:off x="2820692" y="6245817"/>
            <a:ext cx="6323308" cy="338554"/>
          </a:xfrm>
          <a:prstGeom prst="rect">
            <a:avLst/>
          </a:prstGeom>
          <a:noFill/>
        </p:spPr>
        <p:txBody>
          <a:bodyPr wrap="square" rtlCol="0">
            <a:spAutoFit/>
          </a:bodyPr>
          <a:lstStyle/>
          <a:p>
            <a:r>
              <a:rPr lang="en-US" sz="1600" dirty="0"/>
              <a:t>Source:  CDC.  YRBS 2019 Results.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ctrTitle"/>
          </p:nvPr>
        </p:nvSpPr>
        <p:spPr>
          <a:xfrm>
            <a:off x="1524000" y="950202"/>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213" name="Google Shape;213;p2"/>
          <p:cNvSpPr txBox="1">
            <a:spLocks noGrp="1"/>
          </p:cNvSpPr>
          <p:nvPr>
            <p:ph type="subTitle" idx="1"/>
          </p:nvPr>
        </p:nvSpPr>
        <p:spPr>
          <a:xfrm>
            <a:off x="1524000" y="2558853"/>
            <a:ext cx="9144000"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a:latin typeface="Calibri"/>
                <a:ea typeface="Calibri"/>
                <a:cs typeface="Calibri"/>
                <a:sym typeface="Calibri"/>
              </a:rPr>
              <a:t>[Faculty Member information goes here}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Why Do These Disparities Exist?</a:t>
            </a:r>
            <a:endParaRPr/>
          </a:p>
        </p:txBody>
      </p:sp>
      <p:sp>
        <p:nvSpPr>
          <p:cNvPr id="483" name="Google Shape;483;p37"/>
          <p:cNvSpPr txBox="1">
            <a:spLocks noGrp="1"/>
          </p:cNvSpPr>
          <p:nvPr>
            <p:ph type="body" idx="1"/>
          </p:nvPr>
        </p:nvSpPr>
        <p:spPr>
          <a:xfrm>
            <a:off x="838200" y="1456267"/>
            <a:ext cx="10515600" cy="44169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Homophobia &amp; Transphobia</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Acceptance of homosexuality in American society has grown in the past two decades from fewer than half of survey respondents to more than 70% in 2019</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At the same time, the U.S. still maintains one of the lowest rates of acceptance among the Western European and North and South American countries surveyed</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40% of transgender and nonbinary youth reported being physically threatened or harmed due to their gender identity</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30% of LGBTQ youth reported being physically threatened or harmed due to their sexual orientation</a:t>
            </a:r>
            <a:endParaRPr/>
          </a:p>
        </p:txBody>
      </p:sp>
      <p:sp>
        <p:nvSpPr>
          <p:cNvPr id="4" name="TextBox 3">
            <a:extLst>
              <a:ext uri="{FF2B5EF4-FFF2-40B4-BE49-F238E27FC236}">
                <a16:creationId xmlns:a16="http://schemas.microsoft.com/office/drawing/2014/main" id="{F0429072-C75A-6048-9110-0794A91BCF1A}"/>
              </a:ext>
            </a:extLst>
          </p:cNvPr>
          <p:cNvSpPr txBox="1"/>
          <p:nvPr/>
        </p:nvSpPr>
        <p:spPr>
          <a:xfrm>
            <a:off x="2820692" y="6245817"/>
            <a:ext cx="6323308" cy="584775"/>
          </a:xfrm>
          <a:prstGeom prst="rect">
            <a:avLst/>
          </a:prstGeom>
          <a:noFill/>
        </p:spPr>
        <p:txBody>
          <a:bodyPr wrap="square" rtlCol="0">
            <a:spAutoFit/>
          </a:bodyPr>
          <a:lstStyle/>
          <a:p>
            <a:r>
              <a:rPr lang="en-US" sz="1600" dirty="0"/>
              <a:t>Source:  The Trevor Project. 2020 Nat Survey on LGBTQ Youth Mental Health.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Effects of experiencing discrimination</a:t>
            </a:r>
            <a:endParaRPr/>
          </a:p>
        </p:txBody>
      </p:sp>
      <p:sp>
        <p:nvSpPr>
          <p:cNvPr id="490" name="Google Shape;490;p38"/>
          <p:cNvSpPr txBox="1">
            <a:spLocks noGrp="1"/>
          </p:cNvSpPr>
          <p:nvPr>
            <p:ph type="body" idx="1"/>
          </p:nvPr>
        </p:nvSpPr>
        <p:spPr>
          <a:xfrm>
            <a:off x="838200" y="1690688"/>
            <a:ext cx="10515600" cy="4276159"/>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dirty="0">
                <a:latin typeface="Calibri"/>
                <a:ea typeface="Calibri"/>
                <a:cs typeface="Calibri"/>
                <a:sym typeface="Calibri"/>
              </a:rPr>
              <a:t>A study of gay, lesbian and bisexual young adults found that those who experienced strong rejection from their families were:</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8 times more likely to have tried to commit suicide</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6 times more likely to report high levels of depression</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3 times more likely to use illegal drugs</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3 times more likely to have risky sex</a:t>
            </a:r>
            <a:endParaRPr dirty="0"/>
          </a:p>
          <a:p>
            <a:pPr marL="228600" lvl="0" indent="-228600" algn="l" rtl="0">
              <a:lnSpc>
                <a:spcPct val="80000"/>
              </a:lnSpc>
              <a:spcBef>
                <a:spcPts val="1000"/>
              </a:spcBef>
              <a:spcAft>
                <a:spcPts val="0"/>
              </a:spcAft>
              <a:buClr>
                <a:schemeClr val="dk1"/>
              </a:buClr>
              <a:buSzPts val="2800"/>
              <a:buChar char="•"/>
            </a:pPr>
            <a:r>
              <a:rPr lang="en-US" dirty="0">
                <a:latin typeface="Calibri"/>
                <a:ea typeface="Calibri"/>
                <a:cs typeface="Calibri"/>
                <a:sym typeface="Calibri"/>
              </a:rPr>
              <a:t>LGBTQ students who experienced victimization at school:</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Had lower self esteem and higher levels of depression</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Were more likely to have missed school in the past month</a:t>
            </a:r>
            <a:endParaRPr dirty="0"/>
          </a:p>
          <a:p>
            <a:pPr marL="685800" lvl="1" indent="-228600" algn="l" rtl="0">
              <a:lnSpc>
                <a:spcPct val="80000"/>
              </a:lnSpc>
              <a:spcBef>
                <a:spcPts val="500"/>
              </a:spcBef>
              <a:spcAft>
                <a:spcPts val="0"/>
              </a:spcAft>
              <a:buClr>
                <a:schemeClr val="dk1"/>
              </a:buClr>
              <a:buSzPts val="2400"/>
              <a:buChar char="•"/>
            </a:pPr>
            <a:r>
              <a:rPr lang="en-US" dirty="0">
                <a:latin typeface="Calibri"/>
                <a:ea typeface="Calibri"/>
                <a:cs typeface="Calibri"/>
                <a:sym typeface="Calibri"/>
              </a:rPr>
              <a:t>Had lower GPAs and were less likely to plan on pursuing post-secondary education (college or trade school)</a:t>
            </a:r>
            <a:endParaRPr dirty="0"/>
          </a:p>
          <a:p>
            <a:pPr marL="228600" lvl="0" indent="-50800" algn="l" rtl="0">
              <a:lnSpc>
                <a:spcPct val="80000"/>
              </a:lnSpc>
              <a:spcBef>
                <a:spcPts val="1000"/>
              </a:spcBef>
              <a:spcAft>
                <a:spcPts val="0"/>
              </a:spcAft>
              <a:buClr>
                <a:schemeClr val="dk1"/>
              </a:buClr>
              <a:buSzPts val="2800"/>
              <a:buNone/>
            </a:pPr>
            <a:endParaRPr dirty="0"/>
          </a:p>
        </p:txBody>
      </p:sp>
      <p:sp>
        <p:nvSpPr>
          <p:cNvPr id="4" name="TextBox 3">
            <a:extLst>
              <a:ext uri="{FF2B5EF4-FFF2-40B4-BE49-F238E27FC236}">
                <a16:creationId xmlns:a16="http://schemas.microsoft.com/office/drawing/2014/main" id="{A1978C17-9B94-7A49-9E1D-FD982ACE79BC}"/>
              </a:ext>
            </a:extLst>
          </p:cNvPr>
          <p:cNvSpPr txBox="1"/>
          <p:nvPr/>
        </p:nvSpPr>
        <p:spPr>
          <a:xfrm>
            <a:off x="2820692" y="6245817"/>
            <a:ext cx="6323308" cy="584775"/>
          </a:xfrm>
          <a:prstGeom prst="rect">
            <a:avLst/>
          </a:prstGeom>
          <a:noFill/>
        </p:spPr>
        <p:txBody>
          <a:bodyPr wrap="square" rtlCol="0">
            <a:spAutoFit/>
          </a:bodyPr>
          <a:lstStyle/>
          <a:p>
            <a:r>
              <a:rPr lang="en-US" sz="1600" dirty="0"/>
              <a:t>Source:  CDC. Gay and Bisexual Men’s Health.  2016.</a:t>
            </a:r>
          </a:p>
          <a:p>
            <a:r>
              <a:rPr lang="en-US" sz="1600" dirty="0"/>
              <a:t>Ryan, </a:t>
            </a:r>
            <a:r>
              <a:rPr lang="en-US" sz="1600" dirty="0" err="1"/>
              <a:t>et.al</a:t>
            </a:r>
            <a:r>
              <a:rPr lang="en-US" sz="1600" dirty="0"/>
              <a:t>. Pediatrics. 2009.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LGBTQ Patients Experience Discrimination when Accessing Health Care</a:t>
            </a:r>
            <a:endParaRPr/>
          </a:p>
        </p:txBody>
      </p:sp>
      <p:sp>
        <p:nvSpPr>
          <p:cNvPr id="497" name="Google Shape;497;p39"/>
          <p:cNvSpPr txBox="1">
            <a:spLocks noGrp="1"/>
          </p:cNvSpPr>
          <p:nvPr>
            <p:ph type="body" idx="1"/>
          </p:nvPr>
        </p:nvSpPr>
        <p:spPr>
          <a:xfrm>
            <a:off x="838200" y="1690688"/>
            <a:ext cx="10515600" cy="44735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In one 2010 survey:</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Almost 8% of LGB and 27% of transgender and gender nonconforming reported being denied care because of their identity/orientation</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11% reported that providers refused to touch them or used excessive precautions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Transgender and gender nonconforming respondents reported facing discrimination and barriers to care 2-3 times more frequently than LGB respondents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In a 2017 survey, 8% of all LGBTQ people and 22% of transgender people reported avoiding or postponing needed medical care because of disrespect or discrimination from health staff</a:t>
            </a:r>
            <a:endParaRPr/>
          </a:p>
        </p:txBody>
      </p:sp>
      <p:sp>
        <p:nvSpPr>
          <p:cNvPr id="4" name="TextBox 3">
            <a:extLst>
              <a:ext uri="{FF2B5EF4-FFF2-40B4-BE49-F238E27FC236}">
                <a16:creationId xmlns:a16="http://schemas.microsoft.com/office/drawing/2014/main" id="{CC6F3753-45E9-DD43-ACB4-1DF493C11550}"/>
              </a:ext>
            </a:extLst>
          </p:cNvPr>
          <p:cNvSpPr txBox="1"/>
          <p:nvPr/>
        </p:nvSpPr>
        <p:spPr>
          <a:xfrm>
            <a:off x="2820692" y="6245817"/>
            <a:ext cx="6323308" cy="338554"/>
          </a:xfrm>
          <a:prstGeom prst="rect">
            <a:avLst/>
          </a:prstGeom>
          <a:noFill/>
        </p:spPr>
        <p:txBody>
          <a:bodyPr wrap="square" rtlCol="0">
            <a:spAutoFit/>
          </a:bodyPr>
          <a:lstStyle/>
          <a:p>
            <a:r>
              <a:rPr lang="en-US" sz="1600" dirty="0"/>
              <a:t>Source:  Mirza, </a:t>
            </a:r>
            <a:r>
              <a:rPr lang="en-US" sz="1600" dirty="0" err="1"/>
              <a:t>et.al</a:t>
            </a:r>
            <a:r>
              <a:rPr lang="en-US" sz="1600" dirty="0"/>
              <a:t>. Center for American Progress. January 2018.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0"/>
          <p:cNvSpPr txBox="1">
            <a:spLocks noGrp="1"/>
          </p:cNvSpPr>
          <p:nvPr>
            <p:ph type="title"/>
          </p:nvPr>
        </p:nvSpPr>
        <p:spPr>
          <a:xfrm>
            <a:off x="838200" y="161674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D3EF"/>
              </a:buClr>
              <a:buSzPts val="6000"/>
              <a:buFont typeface="Calibri"/>
              <a:buNone/>
            </a:pPr>
            <a:r>
              <a:rPr lang="en-US" dirty="0">
                <a:latin typeface="Calibri"/>
                <a:ea typeface="Calibri"/>
                <a:cs typeface="Calibri"/>
                <a:sym typeface="Calibri"/>
              </a:rPr>
              <a:t>How Can Providers Improve These Health Outcomes? </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Arial"/>
              <a:buNone/>
            </a:pPr>
            <a:r>
              <a:rPr lang="en-US" sz="4400"/>
              <a:t>Strategies for Providing Optimal Care</a:t>
            </a:r>
            <a:endParaRPr/>
          </a:p>
        </p:txBody>
      </p:sp>
      <p:grpSp>
        <p:nvGrpSpPr>
          <p:cNvPr id="510" name="Google Shape;510;p41"/>
          <p:cNvGrpSpPr/>
          <p:nvPr/>
        </p:nvGrpSpPr>
        <p:grpSpPr>
          <a:xfrm>
            <a:off x="838200" y="2863605"/>
            <a:ext cx="10515600" cy="1971675"/>
            <a:chOff x="0" y="1037980"/>
            <a:chExt cx="10515600" cy="1971675"/>
          </a:xfrm>
        </p:grpSpPr>
        <p:sp>
          <p:nvSpPr>
            <p:cNvPr id="511" name="Google Shape;511;p41"/>
            <p:cNvSpPr/>
            <p:nvPr/>
          </p:nvSpPr>
          <p:spPr>
            <a:xfrm>
              <a:off x="0" y="1037980"/>
              <a:ext cx="3286125" cy="1971675"/>
            </a:xfrm>
            <a:prstGeom prst="rect">
              <a:avLst/>
            </a:prstGeom>
            <a:solidFill>
              <a:srgbClr val="00B0F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txBox="1"/>
            <p:nvPr/>
          </p:nvSpPr>
          <p:spPr>
            <a:xfrm>
              <a:off x="0" y="1037980"/>
              <a:ext cx="3286125" cy="1971675"/>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3200" dirty="0">
                  <a:solidFill>
                    <a:schemeClr val="lt1"/>
                  </a:solidFill>
                  <a:latin typeface="Calibri"/>
                  <a:ea typeface="Calibri"/>
                  <a:cs typeface="Calibri"/>
                  <a:sym typeface="Calibri"/>
                </a:rPr>
                <a:t>Cultural Competence/ Cultural Humility </a:t>
              </a:r>
              <a:endParaRPr sz="1100" dirty="0"/>
            </a:p>
          </p:txBody>
        </p:sp>
        <p:sp>
          <p:nvSpPr>
            <p:cNvPr id="513" name="Google Shape;513;p41"/>
            <p:cNvSpPr/>
            <p:nvPr/>
          </p:nvSpPr>
          <p:spPr>
            <a:xfrm>
              <a:off x="3614737" y="1037980"/>
              <a:ext cx="3286125" cy="1971675"/>
            </a:xfrm>
            <a:prstGeom prst="rect">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txBox="1"/>
            <p:nvPr/>
          </p:nvSpPr>
          <p:spPr>
            <a:xfrm>
              <a:off x="3614737" y="1037980"/>
              <a:ext cx="3286125" cy="1971675"/>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Addressing Implicit Bias</a:t>
              </a:r>
              <a:endParaRPr dirty="0"/>
            </a:p>
          </p:txBody>
        </p:sp>
        <p:sp>
          <p:nvSpPr>
            <p:cNvPr id="515" name="Google Shape;515;p41"/>
            <p:cNvSpPr/>
            <p:nvPr/>
          </p:nvSpPr>
          <p:spPr>
            <a:xfrm>
              <a:off x="7229475" y="1037980"/>
              <a:ext cx="3286125" cy="1971675"/>
            </a:xfrm>
            <a:prstGeom prst="rect">
              <a:avLst/>
            </a:prstGeom>
            <a:solidFill>
              <a:srgbClr val="7030A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txBox="1"/>
            <p:nvPr/>
          </p:nvSpPr>
          <p:spPr>
            <a:xfrm>
              <a:off x="7229475" y="1037980"/>
              <a:ext cx="3286125" cy="1971675"/>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Adolescent-Centered Care</a:t>
              </a: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Cultural Competence is a process for both individuals and organizations</a:t>
            </a:r>
            <a:endParaRPr/>
          </a:p>
        </p:txBody>
      </p:sp>
      <p:sp>
        <p:nvSpPr>
          <p:cNvPr id="523" name="Google Shape;523;p42"/>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Requires the capacity to:</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Value diversity</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Conduct self-assessment to identify implicit bias (individuals) and institutional bias (organizations)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Manage the dynamics of difference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Acquire and institutionalize cultural knowledge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Adapt to diversity and the cultural contexts of the communities they serve</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Cultural Competency in Practice</a:t>
            </a:r>
            <a:endParaRPr/>
          </a:p>
        </p:txBody>
      </p:sp>
      <p:sp>
        <p:nvSpPr>
          <p:cNvPr id="530" name="Google Shape;530;p43"/>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rgbClr val="FF0000"/>
              </a:buClr>
              <a:buSzPts val="2800"/>
              <a:buChar char="•"/>
            </a:pPr>
            <a:r>
              <a:rPr lang="en-US" b="1">
                <a:solidFill>
                  <a:srgbClr val="FF0000"/>
                </a:solidFill>
                <a:latin typeface="Calibri"/>
                <a:ea typeface="Calibri"/>
                <a:cs typeface="Calibri"/>
                <a:sym typeface="Calibri"/>
              </a:rPr>
              <a:t>L</a:t>
            </a:r>
            <a:r>
              <a:rPr lang="en-US">
                <a:latin typeface="Calibri"/>
                <a:ea typeface="Calibri"/>
                <a:cs typeface="Calibri"/>
                <a:sym typeface="Calibri"/>
              </a:rPr>
              <a:t>isten to the patient's perception of the problem </a:t>
            </a:r>
            <a:endParaRPr/>
          </a:p>
          <a:p>
            <a:pPr marL="228600" lvl="0" indent="-228600" algn="l" rtl="0">
              <a:lnSpc>
                <a:spcPct val="80000"/>
              </a:lnSpc>
              <a:spcBef>
                <a:spcPts val="1000"/>
              </a:spcBef>
              <a:spcAft>
                <a:spcPts val="0"/>
              </a:spcAft>
              <a:buClr>
                <a:srgbClr val="FF0000"/>
              </a:buClr>
              <a:buSzPts val="2800"/>
              <a:buChar char="•"/>
            </a:pPr>
            <a:r>
              <a:rPr lang="en-US" b="1">
                <a:solidFill>
                  <a:srgbClr val="FF0000"/>
                </a:solidFill>
                <a:latin typeface="Calibri"/>
                <a:ea typeface="Calibri"/>
                <a:cs typeface="Calibri"/>
                <a:sym typeface="Calibri"/>
              </a:rPr>
              <a:t>E</a:t>
            </a:r>
            <a:r>
              <a:rPr lang="en-US">
                <a:latin typeface="Calibri"/>
                <a:ea typeface="Calibri"/>
                <a:cs typeface="Calibri"/>
                <a:sym typeface="Calibri"/>
              </a:rPr>
              <a:t>xplain your perceptions of the problem and your strategy for treatment</a:t>
            </a:r>
            <a:endParaRPr/>
          </a:p>
          <a:p>
            <a:pPr marL="228600" lvl="0" indent="-228600" algn="l" rtl="0">
              <a:lnSpc>
                <a:spcPct val="80000"/>
              </a:lnSpc>
              <a:spcBef>
                <a:spcPts val="1000"/>
              </a:spcBef>
              <a:spcAft>
                <a:spcPts val="0"/>
              </a:spcAft>
              <a:buClr>
                <a:srgbClr val="FF0000"/>
              </a:buClr>
              <a:buSzPts val="2800"/>
              <a:buChar char="•"/>
            </a:pPr>
            <a:r>
              <a:rPr lang="en-US" b="1">
                <a:solidFill>
                  <a:srgbClr val="FF0000"/>
                </a:solidFill>
                <a:latin typeface="Calibri"/>
                <a:ea typeface="Calibri"/>
                <a:cs typeface="Calibri"/>
                <a:sym typeface="Calibri"/>
              </a:rPr>
              <a:t>A</a:t>
            </a:r>
            <a:r>
              <a:rPr lang="en-US">
                <a:latin typeface="Calibri"/>
                <a:ea typeface="Calibri"/>
                <a:cs typeface="Calibri"/>
                <a:sym typeface="Calibri"/>
              </a:rPr>
              <a:t>cknowledge and discuss the differences and similarities between these perceptions</a:t>
            </a:r>
            <a:endParaRPr/>
          </a:p>
          <a:p>
            <a:pPr marL="228600" lvl="0" indent="-228600" algn="l" rtl="0">
              <a:lnSpc>
                <a:spcPct val="80000"/>
              </a:lnSpc>
              <a:spcBef>
                <a:spcPts val="1000"/>
              </a:spcBef>
              <a:spcAft>
                <a:spcPts val="0"/>
              </a:spcAft>
              <a:buClr>
                <a:srgbClr val="FF0000"/>
              </a:buClr>
              <a:buSzPts val="2800"/>
              <a:buChar char="•"/>
            </a:pPr>
            <a:r>
              <a:rPr lang="en-US" b="1">
                <a:solidFill>
                  <a:srgbClr val="FF0000"/>
                </a:solidFill>
                <a:latin typeface="Calibri"/>
                <a:ea typeface="Calibri"/>
                <a:cs typeface="Calibri"/>
                <a:sym typeface="Calibri"/>
              </a:rPr>
              <a:t>R</a:t>
            </a:r>
            <a:r>
              <a:rPr lang="en-US">
                <a:latin typeface="Calibri"/>
                <a:ea typeface="Calibri"/>
                <a:cs typeface="Calibri"/>
                <a:sym typeface="Calibri"/>
              </a:rPr>
              <a:t>ecommend treatment while remembering the patient's cultural parameters</a:t>
            </a:r>
            <a:endParaRPr/>
          </a:p>
          <a:p>
            <a:pPr marL="228600" lvl="0" indent="-228600" algn="l" rtl="0">
              <a:lnSpc>
                <a:spcPct val="80000"/>
              </a:lnSpc>
              <a:spcBef>
                <a:spcPts val="1000"/>
              </a:spcBef>
              <a:spcAft>
                <a:spcPts val="0"/>
              </a:spcAft>
              <a:buClr>
                <a:srgbClr val="FF0000"/>
              </a:buClr>
              <a:buSzPts val="2800"/>
              <a:buChar char="•"/>
            </a:pPr>
            <a:r>
              <a:rPr lang="en-US" b="1">
                <a:solidFill>
                  <a:srgbClr val="FF0000"/>
                </a:solidFill>
                <a:latin typeface="Calibri"/>
                <a:ea typeface="Calibri"/>
                <a:cs typeface="Calibri"/>
                <a:sym typeface="Calibri"/>
              </a:rPr>
              <a:t>N</a:t>
            </a:r>
            <a:r>
              <a:rPr lang="en-US">
                <a:latin typeface="Calibri"/>
                <a:ea typeface="Calibri"/>
                <a:cs typeface="Calibri"/>
                <a:sym typeface="Calibri"/>
              </a:rPr>
              <a:t>egotiate agreement. Understand the patient's explanatory model so medical treatment fits in cultural framework</a:t>
            </a:r>
            <a:endParaRPr/>
          </a:p>
          <a:p>
            <a:pPr marL="0" lvl="0" indent="0" algn="l" rtl="0">
              <a:lnSpc>
                <a:spcPct val="8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Cultural Competence: Strengths </a:t>
            </a:r>
            <a:endParaRPr/>
          </a:p>
        </p:txBody>
      </p:sp>
      <p:sp>
        <p:nvSpPr>
          <p:cNvPr id="537" name="Google Shape;537;p44"/>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Brings culture into the discussion about manifestation of disease and notions of health</a:t>
            </a:r>
            <a:endParaRPr/>
          </a:p>
          <a:p>
            <a:pPr marL="228600" lvl="0" indent="-17780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Encourages providers to learn about cultures of patients served</a:t>
            </a:r>
            <a:endParaRPr/>
          </a:p>
          <a:p>
            <a:pPr marL="228600" lvl="0" indent="-17780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Supports respect for cultural differences and diversity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Cultural Competence: Potential Weaknesses</a:t>
            </a:r>
            <a:endParaRPr/>
          </a:p>
        </p:txBody>
      </p:sp>
      <p:sp>
        <p:nvSpPr>
          <p:cNvPr id="544" name="Google Shape;544;p45"/>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Not clearly defined</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Denotes attainment of concrete level of knowledge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Risks cultural stereotyping</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Focus on others instead of reflecting on individual and organizational biases and prejudices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Cultural Competency and Adolescent Health</a:t>
            </a:r>
            <a:endParaRPr/>
          </a:p>
        </p:txBody>
      </p:sp>
      <p:sp>
        <p:nvSpPr>
          <p:cNvPr id="551" name="Google Shape;551;p46"/>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What does is it mean to provide culturally competent care to adolescents?</a:t>
            </a:r>
            <a:endParaRPr/>
          </a:p>
          <a:p>
            <a:pPr marL="228600" lvl="0" indent="-177800" algn="l" rtl="0">
              <a:lnSpc>
                <a:spcPct val="90000"/>
              </a:lnSpc>
              <a:spcBef>
                <a:spcPts val="1000"/>
              </a:spcBef>
              <a:spcAft>
                <a:spcPts val="0"/>
              </a:spcAft>
              <a:buClr>
                <a:schemeClr val="dk1"/>
              </a:buClr>
              <a:buSzPts val="800"/>
              <a:buNone/>
            </a:pPr>
            <a:endParaRPr sz="8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How do stages of adolescent development interact with commonly held notions of culture?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b9f4d542a4_1_8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00FFFF"/>
                </a:solidFill>
              </a:rPr>
              <a:t>Acknowledgment</a:t>
            </a:r>
            <a:endParaRPr>
              <a:solidFill>
                <a:srgbClr val="00FFFF"/>
              </a:solidFill>
            </a:endParaRPr>
          </a:p>
        </p:txBody>
      </p:sp>
      <p:sp>
        <p:nvSpPr>
          <p:cNvPr id="220" name="Google Shape;220;gb9f4d542a4_1_86"/>
          <p:cNvSpPr txBox="1">
            <a:spLocks noGrp="1"/>
          </p:cNvSpPr>
          <p:nvPr>
            <p:ph type="body" idx="1"/>
          </p:nvPr>
        </p:nvSpPr>
        <p:spPr>
          <a:xfrm>
            <a:off x="838200" y="1825625"/>
            <a:ext cx="10515600" cy="40476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200">
                <a:solidFill>
                  <a:srgbClr val="000000"/>
                </a:solidFill>
              </a:rPr>
              <a:t>This presentation was made possible by Cooperative Agreement PS18-1807 from the Centers for Disease Control and Prevention, Division of Adolescent and School Health (CDC-DASH). The contents do not necessarily represent the official views of the Centers for Disease Control and Prevention.</a:t>
            </a:r>
            <a:endParaRPr sz="3200">
              <a:solidFill>
                <a:srgbClr val="000000"/>
              </a:solidFill>
            </a:endParaRPr>
          </a:p>
          <a:p>
            <a:pPr marL="0" lvl="0" indent="0" algn="l" rtl="0">
              <a:spcBef>
                <a:spcPts val="10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D3EF"/>
              </a:buClr>
              <a:buSzPts val="6000"/>
              <a:buFont typeface="Calibri"/>
              <a:buNone/>
            </a:pPr>
            <a:r>
              <a:rPr lang="en-US">
                <a:latin typeface="Calibri"/>
                <a:ea typeface="Calibri"/>
                <a:cs typeface="Calibri"/>
                <a:sym typeface="Calibri"/>
              </a:rPr>
              <a:t>Cultural Humility</a:t>
            </a:r>
            <a:endParaRPr/>
          </a:p>
        </p:txBody>
      </p:sp>
      <p:sp>
        <p:nvSpPr>
          <p:cNvPr id="557" name="Google Shape;557;p47"/>
          <p:cNvSpPr txBox="1">
            <a:spLocks noGrp="1"/>
          </p:cNvSpPr>
          <p:nvPr>
            <p:ph type="body" idx="1"/>
          </p:nvPr>
        </p:nvSpPr>
        <p:spPr>
          <a:xfrm>
            <a:off x="831850" y="4589463"/>
            <a:ext cx="10515600" cy="12837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800"/>
              <a:buNone/>
            </a:pPr>
            <a:r>
              <a:rPr lang="en-US" sz="2800">
                <a:latin typeface="Calibri"/>
                <a:ea typeface="Calibri"/>
                <a:cs typeface="Calibri"/>
                <a:sym typeface="Calibri"/>
              </a:rPr>
              <a:t>Building On Cultural Competency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Cultural Humility</a:t>
            </a:r>
            <a:endParaRPr/>
          </a:p>
        </p:txBody>
      </p:sp>
      <p:sp>
        <p:nvSpPr>
          <p:cNvPr id="564" name="Google Shape;564;p48"/>
          <p:cNvSpPr txBox="1">
            <a:spLocks noGrp="1"/>
          </p:cNvSpPr>
          <p:nvPr>
            <p:ph type="body" idx="1"/>
          </p:nvPr>
        </p:nvSpPr>
        <p:spPr>
          <a:xfrm>
            <a:off x="838200" y="1825625"/>
            <a:ext cx="5181600" cy="40593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Cultural humility is a life-long commitment to self-evaluation and self-critique in an effort to address power imbalances and to advocate for others.</a:t>
            </a:r>
            <a:endParaRPr u="sng" baseline="300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The practice of cultural humility helps mitigate implicit bias, promotes empathy, and aids the provider in acknowledging and respecting patients’ individuality</a:t>
            </a:r>
            <a:endParaRPr/>
          </a:p>
        </p:txBody>
      </p:sp>
      <p:pic>
        <p:nvPicPr>
          <p:cNvPr id="565" name="Google Shape;565;p48" descr="Understanding Care | Living With HIV | HIV Basics | HIV/AIDS | CDC"/>
          <p:cNvPicPr preferRelativeResize="0"/>
          <p:nvPr/>
        </p:nvPicPr>
        <p:blipFill rotWithShape="1">
          <a:blip r:embed="rId3">
            <a:alphaModFix/>
          </a:blip>
          <a:srcRect/>
          <a:stretch/>
        </p:blipFill>
        <p:spPr>
          <a:xfrm>
            <a:off x="6733320" y="1825625"/>
            <a:ext cx="4059360" cy="4059360"/>
          </a:xfrm>
          <a:prstGeom prst="rect">
            <a:avLst/>
          </a:prstGeom>
          <a:solidFill>
            <a:srgbClr val="FFFFFF"/>
          </a:solid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Issues to Confront Before Seeing </a:t>
            </a:r>
            <a:br>
              <a:rPr lang="en-US" sz="4400">
                <a:latin typeface="Calibri"/>
                <a:ea typeface="Calibri"/>
                <a:cs typeface="Calibri"/>
                <a:sym typeface="Calibri"/>
              </a:rPr>
            </a:br>
            <a:r>
              <a:rPr lang="en-US" sz="4400">
                <a:latin typeface="Calibri"/>
                <a:ea typeface="Calibri"/>
                <a:cs typeface="Calibri"/>
                <a:sym typeface="Calibri"/>
              </a:rPr>
              <a:t>an Adolescent Patient</a:t>
            </a:r>
            <a:endParaRPr/>
          </a:p>
        </p:txBody>
      </p:sp>
      <p:sp>
        <p:nvSpPr>
          <p:cNvPr id="572" name="Google Shape;572;p49"/>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How comfortable are you talking to adolescents?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What are your feelings/beliefs about adolescent sexuality? </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How are your feelings about adolescents shaped by the adolescents’ identities, including race, class, sexual orientation, and gender identity?  </a:t>
            </a:r>
            <a:endParaRPr dirty="0"/>
          </a:p>
          <a:p>
            <a:pPr marL="228600" lvl="0" indent="-50800" algn="l" rtl="0">
              <a:lnSpc>
                <a:spcPct val="90000"/>
              </a:lnSpc>
              <a:spcBef>
                <a:spcPts val="1000"/>
              </a:spcBef>
              <a:spcAft>
                <a:spcPts val="0"/>
              </a:spcAft>
              <a:buClr>
                <a:schemeClr val="dk1"/>
              </a:buClr>
              <a:buSzPts val="2800"/>
              <a:buNone/>
            </a:pPr>
            <a:endParaRPr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Implicit Bias in Healthcare</a:t>
            </a:r>
            <a:endParaRPr/>
          </a:p>
        </p:txBody>
      </p:sp>
      <p:sp>
        <p:nvSpPr>
          <p:cNvPr id="583" name="Google Shape;583;p50"/>
          <p:cNvSpPr txBox="1">
            <a:spLocks noGrp="1"/>
          </p:cNvSpPr>
          <p:nvPr>
            <p:ph type="body" idx="1"/>
          </p:nvPr>
        </p:nvSpPr>
        <p:spPr>
          <a:xfrm>
            <a:off x="838200" y="1586443"/>
            <a:ext cx="10515600" cy="45095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Implicit biases are subconscious beliefs about people of various racial, ethnic, sexual minority or other cultural backgrounds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Can influence behavior without conscious volition</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Can be measured using the Implicit Associations Test (IAT) developed by Harvard researchers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Americans, including healthcare providers, have implicit racial bias with positive attitudes toward people with some attributes and negative attitudes towards people with other attributes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This includes bias that favors white people and disadvantages people of other racial identities, but also is seen with other attributes, such as an implicit bias that favors people with thin bodies or people who are not transgender</a:t>
            </a:r>
            <a:endParaRPr/>
          </a:p>
          <a:p>
            <a:pPr marL="228600" lvl="0" indent="-50800" algn="l" rtl="0">
              <a:lnSpc>
                <a:spcPct val="90000"/>
              </a:lnSpc>
              <a:spcBef>
                <a:spcPts val="1000"/>
              </a:spcBef>
              <a:spcAft>
                <a:spcPts val="0"/>
              </a:spcAft>
              <a:buClr>
                <a:schemeClr val="dk1"/>
              </a:buClr>
              <a:buSzPts val="2800"/>
              <a:buNone/>
            </a:pPr>
            <a:endParaRPr/>
          </a:p>
        </p:txBody>
      </p:sp>
      <p:sp>
        <p:nvSpPr>
          <p:cNvPr id="584" name="Google Shape;584;p50"/>
          <p:cNvSpPr txBox="1"/>
          <p:nvPr/>
        </p:nvSpPr>
        <p:spPr>
          <a:xfrm>
            <a:off x="1905000" y="6096000"/>
            <a:ext cx="7162800"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rrowheads="1"/>
          </p:cNvSpPr>
          <p:nvPr>
            <p:ph type="title"/>
          </p:nvPr>
        </p:nvSpPr>
        <p:spPr>
          <a:xfrm>
            <a:off x="838200" y="365125"/>
            <a:ext cx="10515600" cy="1325563"/>
          </a:xfrm>
        </p:spPr>
        <p:txBody>
          <a:bodyPr anchor="ctr">
            <a:normAutofit/>
          </a:bodyPr>
          <a:lstStyle/>
          <a:p>
            <a:r>
              <a:rPr lang="en-US" sz="4400" dirty="0">
                <a:latin typeface="+mn-lt"/>
              </a:rPr>
              <a:t>Strategies to Counter Implicit Bias</a:t>
            </a:r>
          </a:p>
        </p:txBody>
      </p:sp>
      <p:sp>
        <p:nvSpPr>
          <p:cNvPr id="316419" name="Rectangle 3"/>
          <p:cNvSpPr>
            <a:spLocks noGrp="1" noChangeArrowheads="1"/>
          </p:cNvSpPr>
          <p:nvPr>
            <p:ph idx="1"/>
          </p:nvPr>
        </p:nvSpPr>
        <p:spPr>
          <a:xfrm>
            <a:off x="838200" y="1586443"/>
            <a:ext cx="10515600" cy="4509557"/>
          </a:xfrm>
        </p:spPr>
        <p:txBody>
          <a:bodyPr>
            <a:normAutofit/>
          </a:bodyPr>
          <a:lstStyle/>
          <a:p>
            <a:r>
              <a:rPr lang="en-US" altLang="en-US" dirty="0">
                <a:latin typeface="+mn-lt"/>
              </a:rPr>
              <a:t>Accept that you likely have implicit biases and that they may affect the care that you provide.  Be willing to examine your own reactions to others with curiosity and open-mindedness rather than judgment.  Commit to providing kind, respectful, high-quality care to every student that you see.</a:t>
            </a:r>
            <a:endParaRPr lang="en-US" altLang="en-US" sz="2800" dirty="0">
              <a:latin typeface="+mn-lt"/>
            </a:endParaRPr>
          </a:p>
          <a:p>
            <a:pPr>
              <a:spcAft>
                <a:spcPts val="1200"/>
              </a:spcAft>
            </a:pPr>
            <a:endParaRPr lang="en-US" altLang="en-US" dirty="0">
              <a:latin typeface="+mn-lt"/>
            </a:endParaRPr>
          </a:p>
        </p:txBody>
      </p:sp>
      <p:sp>
        <p:nvSpPr>
          <p:cNvPr id="48132" name="Text Box 5"/>
          <p:cNvSpPr txBox="1">
            <a:spLocks noChangeArrowheads="1"/>
          </p:cNvSpPr>
          <p:nvPr/>
        </p:nvSpPr>
        <p:spPr bwMode="auto">
          <a:xfrm>
            <a:off x="1905000" y="6096000"/>
            <a:ext cx="7162800" cy="304800"/>
          </a:xfrm>
          <a:prstGeom prst="rect">
            <a:avLst/>
          </a:prstGeom>
          <a:noFill/>
          <a:ln w="9525">
            <a:noFill/>
            <a:miter lim="800000"/>
            <a:headEnd/>
            <a:tailEnd/>
          </a:ln>
        </p:spPr>
        <p:txBody>
          <a:bodyPr>
            <a:spAutoFit/>
          </a:bodyPr>
          <a:lstStyle/>
          <a:p>
            <a:pPr>
              <a:spcBef>
                <a:spcPct val="50000"/>
              </a:spcBef>
            </a:pPr>
            <a:endParaRPr lang="en-US" sz="1400">
              <a:solidFill>
                <a:srgbClr val="FFFFFF"/>
              </a:solidFill>
              <a:latin typeface="Times New Roman" pitchFamily="18" charset="0"/>
            </a:endParaRPr>
          </a:p>
        </p:txBody>
      </p:sp>
    </p:spTree>
    <p:extLst>
      <p:ext uri="{BB962C8B-B14F-4D97-AF65-F5344CB8AC3E}">
        <p14:creationId xmlns:p14="http://schemas.microsoft.com/office/powerpoint/2010/main" val="232554573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rrowheads="1"/>
          </p:cNvSpPr>
          <p:nvPr>
            <p:ph type="title"/>
          </p:nvPr>
        </p:nvSpPr>
        <p:spPr>
          <a:xfrm>
            <a:off x="838200" y="365125"/>
            <a:ext cx="10515600" cy="1325563"/>
          </a:xfrm>
        </p:spPr>
        <p:txBody>
          <a:bodyPr anchor="ctr">
            <a:normAutofit/>
          </a:bodyPr>
          <a:lstStyle/>
          <a:p>
            <a:r>
              <a:rPr lang="en-US" sz="4400" dirty="0">
                <a:latin typeface="+mn-lt"/>
              </a:rPr>
              <a:t>Strategies to Counter Implicit Bias</a:t>
            </a:r>
          </a:p>
        </p:txBody>
      </p:sp>
      <p:sp>
        <p:nvSpPr>
          <p:cNvPr id="316419" name="Rectangle 3"/>
          <p:cNvSpPr>
            <a:spLocks noGrp="1" noChangeArrowheads="1"/>
          </p:cNvSpPr>
          <p:nvPr>
            <p:ph idx="1"/>
          </p:nvPr>
        </p:nvSpPr>
        <p:spPr>
          <a:xfrm>
            <a:off x="838200" y="1586443"/>
            <a:ext cx="10515600" cy="4509557"/>
          </a:xfrm>
        </p:spPr>
        <p:txBody>
          <a:bodyPr>
            <a:normAutofit/>
          </a:bodyPr>
          <a:lstStyle/>
          <a:p>
            <a:r>
              <a:rPr lang="en-US" altLang="en-US" dirty="0">
                <a:latin typeface="+mn-lt"/>
              </a:rPr>
              <a:t>Learn as much as you can about the population groups your patients belong to, including racial and ethnic groups, LGBTQ communities, </a:t>
            </a:r>
            <a:r>
              <a:rPr lang="en-US" altLang="en-US" dirty="0" err="1">
                <a:latin typeface="+mn-lt"/>
              </a:rPr>
              <a:t>etc</a:t>
            </a:r>
            <a:endParaRPr lang="en-US" altLang="en-US" dirty="0">
              <a:latin typeface="+mn-lt"/>
            </a:endParaRPr>
          </a:p>
          <a:p>
            <a:pPr lvl="1"/>
            <a:r>
              <a:rPr lang="en-US" altLang="en-US" sz="2800" dirty="0">
                <a:latin typeface="+mn-lt"/>
              </a:rPr>
              <a:t>One way to do this is through media: books, movies, and social media created by people in these communities</a:t>
            </a:r>
          </a:p>
          <a:p>
            <a:pPr>
              <a:spcAft>
                <a:spcPts val="1200"/>
              </a:spcAft>
            </a:pPr>
            <a:endParaRPr lang="en-US" altLang="en-US" dirty="0">
              <a:latin typeface="+mn-lt"/>
            </a:endParaRPr>
          </a:p>
          <a:p>
            <a:pPr>
              <a:spcAft>
                <a:spcPts val="1200"/>
              </a:spcAft>
            </a:pPr>
            <a:r>
              <a:rPr lang="en-US" altLang="en-US" dirty="0">
                <a:latin typeface="+mn-lt"/>
              </a:rPr>
              <a:t>Challenge yourself to see each patient as an individual, not as a stereotype</a:t>
            </a:r>
          </a:p>
        </p:txBody>
      </p:sp>
      <p:sp>
        <p:nvSpPr>
          <p:cNvPr id="48132" name="Text Box 5"/>
          <p:cNvSpPr txBox="1">
            <a:spLocks noChangeArrowheads="1"/>
          </p:cNvSpPr>
          <p:nvPr/>
        </p:nvSpPr>
        <p:spPr bwMode="auto">
          <a:xfrm>
            <a:off x="1905000" y="6096000"/>
            <a:ext cx="7162800" cy="304800"/>
          </a:xfrm>
          <a:prstGeom prst="rect">
            <a:avLst/>
          </a:prstGeom>
          <a:noFill/>
          <a:ln w="9525">
            <a:noFill/>
            <a:miter lim="800000"/>
            <a:headEnd/>
            <a:tailEnd/>
          </a:ln>
        </p:spPr>
        <p:txBody>
          <a:bodyPr>
            <a:spAutoFit/>
          </a:bodyPr>
          <a:lstStyle/>
          <a:p>
            <a:pPr>
              <a:spcBef>
                <a:spcPct val="50000"/>
              </a:spcBef>
            </a:pPr>
            <a:endParaRPr lang="en-US" sz="1400">
              <a:solidFill>
                <a:srgbClr val="FFFFFF"/>
              </a:solidFill>
              <a:latin typeface="Times New Roman" pitchFamily="18" charset="0"/>
            </a:endParaRPr>
          </a:p>
        </p:txBody>
      </p:sp>
    </p:spTree>
    <p:extLst>
      <p:ext uri="{BB962C8B-B14F-4D97-AF65-F5344CB8AC3E}">
        <p14:creationId xmlns:p14="http://schemas.microsoft.com/office/powerpoint/2010/main" val="297863072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rrowheads="1"/>
          </p:cNvSpPr>
          <p:nvPr>
            <p:ph type="title"/>
          </p:nvPr>
        </p:nvSpPr>
        <p:spPr>
          <a:xfrm>
            <a:off x="838200" y="365125"/>
            <a:ext cx="10515600" cy="1325563"/>
          </a:xfrm>
        </p:spPr>
        <p:txBody>
          <a:bodyPr anchor="ctr">
            <a:normAutofit/>
          </a:bodyPr>
          <a:lstStyle/>
          <a:p>
            <a:r>
              <a:rPr lang="en-US" sz="4400" dirty="0">
                <a:latin typeface="+mn-lt"/>
              </a:rPr>
              <a:t>Strategies to Counter Implicit Bias</a:t>
            </a:r>
          </a:p>
        </p:txBody>
      </p:sp>
      <p:sp>
        <p:nvSpPr>
          <p:cNvPr id="316419" name="Rectangle 3"/>
          <p:cNvSpPr>
            <a:spLocks noGrp="1" noChangeArrowheads="1"/>
          </p:cNvSpPr>
          <p:nvPr>
            <p:ph idx="1"/>
          </p:nvPr>
        </p:nvSpPr>
        <p:spPr>
          <a:xfrm>
            <a:off x="838200" y="1586443"/>
            <a:ext cx="10515600" cy="4814357"/>
          </a:xfrm>
        </p:spPr>
        <p:txBody>
          <a:bodyPr>
            <a:normAutofit/>
          </a:bodyPr>
          <a:lstStyle/>
          <a:p>
            <a:r>
              <a:rPr lang="en-US" altLang="en-US" dirty="0">
                <a:latin typeface="+mn-lt"/>
              </a:rPr>
              <a:t>Examine your assumptions and responses to students – would you have provided the same care if the student you are seeing were white, or straight, or cisgender, or not an immigrant, or not Muslim, </a:t>
            </a:r>
            <a:r>
              <a:rPr lang="en-US" altLang="en-US" dirty="0" err="1">
                <a:latin typeface="+mn-lt"/>
              </a:rPr>
              <a:t>etc</a:t>
            </a:r>
            <a:r>
              <a:rPr lang="en-US" altLang="en-US" dirty="0">
                <a:latin typeface="+mn-lt"/>
              </a:rPr>
              <a:t>?</a:t>
            </a:r>
          </a:p>
          <a:p>
            <a:endParaRPr lang="en-US" altLang="en-US" sz="2800" dirty="0">
              <a:latin typeface="+mn-lt"/>
            </a:endParaRPr>
          </a:p>
          <a:p>
            <a:r>
              <a:rPr lang="en-US" altLang="en-US" dirty="0">
                <a:latin typeface="+mn-lt"/>
              </a:rPr>
              <a:t>Think of your interactions with students as a partnership between equals, rather than as a person with more power and status talking to a person with less power and status</a:t>
            </a:r>
            <a:endParaRPr lang="en-US" altLang="en-US" sz="2800" dirty="0">
              <a:latin typeface="+mn-lt"/>
            </a:endParaRPr>
          </a:p>
          <a:p>
            <a:pPr>
              <a:spcAft>
                <a:spcPts val="1200"/>
              </a:spcAft>
            </a:pPr>
            <a:endParaRPr lang="en-US" altLang="en-US" dirty="0">
              <a:latin typeface="+mn-lt"/>
            </a:endParaRPr>
          </a:p>
        </p:txBody>
      </p:sp>
      <p:sp>
        <p:nvSpPr>
          <p:cNvPr id="48132" name="Text Box 5"/>
          <p:cNvSpPr txBox="1">
            <a:spLocks noChangeArrowheads="1"/>
          </p:cNvSpPr>
          <p:nvPr/>
        </p:nvSpPr>
        <p:spPr bwMode="auto">
          <a:xfrm>
            <a:off x="1905000" y="6096000"/>
            <a:ext cx="7162800" cy="304800"/>
          </a:xfrm>
          <a:prstGeom prst="rect">
            <a:avLst/>
          </a:prstGeom>
          <a:noFill/>
          <a:ln w="9525">
            <a:noFill/>
            <a:miter lim="800000"/>
            <a:headEnd/>
            <a:tailEnd/>
          </a:ln>
        </p:spPr>
        <p:txBody>
          <a:bodyPr>
            <a:spAutoFit/>
          </a:bodyPr>
          <a:lstStyle/>
          <a:p>
            <a:pPr>
              <a:spcBef>
                <a:spcPct val="50000"/>
              </a:spcBef>
            </a:pPr>
            <a:endParaRPr lang="en-US" sz="1400">
              <a:solidFill>
                <a:srgbClr val="FFFFFF"/>
              </a:solidFill>
              <a:latin typeface="Times New Roman" pitchFamily="18" charset="0"/>
            </a:endParaRPr>
          </a:p>
        </p:txBody>
      </p:sp>
    </p:spTree>
    <p:extLst>
      <p:ext uri="{BB962C8B-B14F-4D97-AF65-F5344CB8AC3E}">
        <p14:creationId xmlns:p14="http://schemas.microsoft.com/office/powerpoint/2010/main" val="266324970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Self-Evaluation During a Clinical Encounter</a:t>
            </a:r>
            <a:endParaRPr/>
          </a:p>
        </p:txBody>
      </p:sp>
      <p:grpSp>
        <p:nvGrpSpPr>
          <p:cNvPr id="591" name="Google Shape;591;p51"/>
          <p:cNvGrpSpPr/>
          <p:nvPr/>
        </p:nvGrpSpPr>
        <p:grpSpPr>
          <a:xfrm>
            <a:off x="838200" y="1826119"/>
            <a:ext cx="10515600" cy="4046648"/>
            <a:chOff x="0" y="494"/>
            <a:chExt cx="10515600" cy="4046648"/>
          </a:xfrm>
        </p:grpSpPr>
        <p:sp>
          <p:nvSpPr>
            <p:cNvPr id="592" name="Google Shape;592;p51"/>
            <p:cNvSpPr/>
            <p:nvPr/>
          </p:nvSpPr>
          <p:spPr>
            <a:xfrm>
              <a:off x="0" y="494"/>
              <a:ext cx="10515600" cy="1156185"/>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1"/>
            <p:cNvSpPr/>
            <p:nvPr/>
          </p:nvSpPr>
          <p:spPr>
            <a:xfrm>
              <a:off x="349746" y="260635"/>
              <a:ext cx="635901" cy="63590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1"/>
            <p:cNvSpPr/>
            <p:nvPr/>
          </p:nvSpPr>
          <p:spPr>
            <a:xfrm>
              <a:off x="1335394" y="494"/>
              <a:ext cx="9180205" cy="11561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1"/>
            <p:cNvSpPr txBox="1"/>
            <p:nvPr/>
          </p:nvSpPr>
          <p:spPr>
            <a:xfrm>
              <a:off x="1335394" y="494"/>
              <a:ext cx="9180205" cy="1156185"/>
            </a:xfrm>
            <a:prstGeom prst="rect">
              <a:avLst/>
            </a:prstGeom>
            <a:noFill/>
            <a:ln>
              <a:noFill/>
            </a:ln>
          </p:spPr>
          <p:txBody>
            <a:bodyPr spcFirstLastPara="1" wrap="square" lIns="122350" tIns="122350" rIns="122350" bIns="122350" anchor="ctr"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How do you react when confronted with a patient situation that does not fit your expectations? </a:t>
              </a:r>
              <a:endParaRPr/>
            </a:p>
          </p:txBody>
        </p:sp>
        <p:sp>
          <p:nvSpPr>
            <p:cNvPr id="596" name="Google Shape;596;p51"/>
            <p:cNvSpPr/>
            <p:nvPr/>
          </p:nvSpPr>
          <p:spPr>
            <a:xfrm>
              <a:off x="0" y="1445725"/>
              <a:ext cx="10515600" cy="1156185"/>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1"/>
            <p:cNvSpPr/>
            <p:nvPr/>
          </p:nvSpPr>
          <p:spPr>
            <a:xfrm>
              <a:off x="349746" y="1705867"/>
              <a:ext cx="635901" cy="63590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1"/>
            <p:cNvSpPr/>
            <p:nvPr/>
          </p:nvSpPr>
          <p:spPr>
            <a:xfrm>
              <a:off x="1335394" y="1445725"/>
              <a:ext cx="9180205" cy="11561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1"/>
            <p:cNvSpPr txBox="1"/>
            <p:nvPr/>
          </p:nvSpPr>
          <p:spPr>
            <a:xfrm>
              <a:off x="1335394" y="1445725"/>
              <a:ext cx="9180205" cy="1156185"/>
            </a:xfrm>
            <a:prstGeom prst="rect">
              <a:avLst/>
            </a:prstGeom>
            <a:noFill/>
            <a:ln>
              <a:noFill/>
            </a:ln>
          </p:spPr>
          <p:txBody>
            <a:bodyPr spcFirstLastPara="1" wrap="square" lIns="122350" tIns="122350" rIns="122350" bIns="122350" anchor="ctr"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Does the situation provoke feelings of anxiety and discomfort?</a:t>
              </a:r>
              <a:endParaRPr/>
            </a:p>
          </p:txBody>
        </p:sp>
        <p:sp>
          <p:nvSpPr>
            <p:cNvPr id="600" name="Google Shape;600;p51"/>
            <p:cNvSpPr/>
            <p:nvPr/>
          </p:nvSpPr>
          <p:spPr>
            <a:xfrm>
              <a:off x="0" y="2890957"/>
              <a:ext cx="10515600" cy="1156185"/>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1"/>
            <p:cNvSpPr/>
            <p:nvPr/>
          </p:nvSpPr>
          <p:spPr>
            <a:xfrm>
              <a:off x="349746" y="3151099"/>
              <a:ext cx="635901" cy="63590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1"/>
            <p:cNvSpPr/>
            <p:nvPr/>
          </p:nvSpPr>
          <p:spPr>
            <a:xfrm>
              <a:off x="1335394" y="2890957"/>
              <a:ext cx="9180205" cy="115618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1"/>
            <p:cNvSpPr txBox="1"/>
            <p:nvPr/>
          </p:nvSpPr>
          <p:spPr>
            <a:xfrm>
              <a:off x="1335394" y="2890957"/>
              <a:ext cx="9180205" cy="1156185"/>
            </a:xfrm>
            <a:prstGeom prst="rect">
              <a:avLst/>
            </a:prstGeom>
            <a:noFill/>
            <a:ln>
              <a:noFill/>
            </a:ln>
          </p:spPr>
          <p:txBody>
            <a:bodyPr spcFirstLastPara="1" wrap="square" lIns="122350" tIns="122350" rIns="122350" bIns="122350" anchor="ctr"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Are you able to assess what is going on within yourself as well as within the patient? </a:t>
              </a:r>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3"/>
          <p:cNvSpPr txBox="1">
            <a:spLocks noGrp="1"/>
          </p:cNvSpPr>
          <p:nvPr>
            <p:ph type="title"/>
          </p:nvPr>
        </p:nvSpPr>
        <p:spPr>
          <a:xfrm>
            <a:off x="469390" y="272732"/>
            <a:ext cx="58776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Adolescent-Friendly Health Services</a:t>
            </a:r>
            <a:endParaRPr/>
          </a:p>
        </p:txBody>
      </p:sp>
      <p:sp>
        <p:nvSpPr>
          <p:cNvPr id="617" name="Google Shape;617;p53"/>
          <p:cNvSpPr txBox="1">
            <a:spLocks noGrp="1"/>
          </p:cNvSpPr>
          <p:nvPr>
            <p:ph type="body" idx="1"/>
          </p:nvPr>
        </p:nvSpPr>
        <p:spPr>
          <a:xfrm>
            <a:off x="1526330" y="1598295"/>
            <a:ext cx="4820681" cy="4515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Adolescent-specific</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Racially equitable and welcoming to LGBTQ+ youth</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Accessible time and location</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Free or low-cost</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Confidential and respectful of young people’s autonomy</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Multi- and interdisciplinary</a:t>
            </a:r>
            <a:endParaRPr/>
          </a:p>
          <a:p>
            <a:pPr marL="0" lvl="0" indent="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618" name="Google Shape;618;p53"/>
          <p:cNvSpPr txBox="1"/>
          <p:nvPr/>
        </p:nvSpPr>
        <p:spPr>
          <a:xfrm>
            <a:off x="6347011" y="1618802"/>
            <a:ext cx="4820681" cy="451502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Provides comprehensive care, including sexual and reproductive health care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Supports teen-parent communication</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Supports youth transitioning into the adult medical care system</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Arial"/>
              <a:buNone/>
            </a:pPr>
            <a:r>
              <a:rPr lang="en-US" sz="4400"/>
              <a:t>Adolescent-Centered Care</a:t>
            </a:r>
            <a:endParaRPr/>
          </a:p>
        </p:txBody>
      </p:sp>
      <p:sp>
        <p:nvSpPr>
          <p:cNvPr id="633" name="Google Shape;633;p55"/>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Assure confidentiality</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Invite parents to wait in waiting room</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Explain why you will be asking sensitive questions</a:t>
            </a:r>
            <a:endParaRPr dirty="0"/>
          </a:p>
          <a:p>
            <a:pPr marL="228600" lvl="0" indent="-228600" algn="l" rtl="0">
              <a:lnSpc>
                <a:spcPct val="90000"/>
              </a:lnSpc>
              <a:spcBef>
                <a:spcPts val="1000"/>
              </a:spcBef>
              <a:spcAft>
                <a:spcPts val="0"/>
              </a:spcAft>
              <a:buClr>
                <a:schemeClr val="dk1"/>
              </a:buClr>
              <a:buSzPts val="2800"/>
              <a:buChar char="•"/>
            </a:pPr>
            <a:r>
              <a:rPr lang="en-US" dirty="0">
                <a:latin typeface="Calibri"/>
                <a:ea typeface="Calibri"/>
                <a:cs typeface="Calibri"/>
                <a:sym typeface="Calibri"/>
              </a:rPr>
              <a:t>Treat each patient as an individual, acknowledging all the interacting elements that make him/her unique</a:t>
            </a:r>
            <a:endParaRPr dirty="0"/>
          </a:p>
          <a:p>
            <a:pPr marL="228600" lvl="0" indent="-76200" algn="l" rtl="0">
              <a:lnSpc>
                <a:spcPct val="90000"/>
              </a:lnSpc>
              <a:spcBef>
                <a:spcPts val="1000"/>
              </a:spcBef>
              <a:spcAft>
                <a:spcPts val="0"/>
              </a:spcAft>
              <a:buClr>
                <a:schemeClr val="dk1"/>
              </a:buClr>
              <a:buSzPts val="2400"/>
              <a:buNone/>
            </a:pP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title"/>
          </p:nvPr>
        </p:nvSpPr>
        <p:spPr>
          <a:xfrm>
            <a:off x="469392" y="272732"/>
            <a:ext cx="2767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Objectives</a:t>
            </a:r>
            <a:endParaRPr/>
          </a:p>
        </p:txBody>
      </p:sp>
      <p:sp>
        <p:nvSpPr>
          <p:cNvPr id="226" name="Google Shape;226;p4"/>
          <p:cNvSpPr txBox="1">
            <a:spLocks noGrp="1"/>
          </p:cNvSpPr>
          <p:nvPr>
            <p:ph type="body" idx="1"/>
          </p:nvPr>
        </p:nvSpPr>
        <p:spPr>
          <a:xfrm>
            <a:off x="3556000" y="685006"/>
            <a:ext cx="8166608" cy="54879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Discuss the relationship between culture and health in the context of adolescent-friendly services </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Describe the intersection of patient-centered care and cultural competence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Utilize the framework of cultural humility to address implicit provider bias and optimize health outcomes</a:t>
            </a:r>
            <a:endParaRPr/>
          </a:p>
          <a:p>
            <a:pPr marL="228600" lvl="0" indent="-50800" algn="l" rtl="0">
              <a:lnSpc>
                <a:spcPct val="90000"/>
              </a:lnSpc>
              <a:spcBef>
                <a:spcPts val="1000"/>
              </a:spcBef>
              <a:spcAft>
                <a:spcPts val="0"/>
              </a:spcAft>
              <a:buClr>
                <a:schemeClr val="dk1"/>
              </a:buClr>
              <a:buSzPts val="2800"/>
              <a:buNone/>
            </a:pPr>
            <a:endParaRPr/>
          </a:p>
        </p:txBody>
      </p:sp>
      <p:pic>
        <p:nvPicPr>
          <p:cNvPr id="227" name="Google Shape;227;p4" descr="A picture containing circle&#10;&#10;Description automatically generated"/>
          <p:cNvPicPr preferRelativeResize="0"/>
          <p:nvPr/>
        </p:nvPicPr>
        <p:blipFill rotWithShape="1">
          <a:blip r:embed="rId3">
            <a:alphaModFix/>
          </a:blip>
          <a:srcRect l="28020" r="27524"/>
          <a:stretch/>
        </p:blipFill>
        <p:spPr>
          <a:xfrm rot="5400000">
            <a:off x="4918127" y="1566121"/>
            <a:ext cx="2355745" cy="6858000"/>
          </a:xfrm>
          <a:prstGeom prst="rect">
            <a:avLst/>
          </a:prstGeom>
          <a:noFill/>
          <a:ln w="57150" cap="flat" cmpd="sng">
            <a:solidFill>
              <a:srgbClr val="6C3A99"/>
            </a:solidFill>
            <a:prstDash val="solid"/>
            <a:round/>
            <a:headEnd type="none" w="sm" len="sm"/>
            <a:tailEnd type="none" w="sm" len="sm"/>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6"/>
          <p:cNvSpPr txBox="1">
            <a:spLocks noGrp="1"/>
          </p:cNvSpPr>
          <p:nvPr>
            <p:ph type="title"/>
          </p:nvPr>
        </p:nvSpPr>
        <p:spPr>
          <a:xfrm>
            <a:off x="469390" y="391265"/>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Taking a History: </a:t>
            </a:r>
            <a:br>
              <a:rPr lang="en-US">
                <a:latin typeface="Arial"/>
                <a:ea typeface="Arial"/>
                <a:cs typeface="Arial"/>
                <a:sym typeface="Arial"/>
              </a:rPr>
            </a:br>
            <a:r>
              <a:rPr lang="en-US">
                <a:latin typeface="Arial"/>
                <a:ea typeface="Arial"/>
                <a:cs typeface="Arial"/>
                <a:sym typeface="Arial"/>
              </a:rPr>
              <a:t>the HEEADSSS Model</a:t>
            </a:r>
            <a:endParaRPr/>
          </a:p>
        </p:txBody>
      </p:sp>
      <p:sp>
        <p:nvSpPr>
          <p:cNvPr id="640" name="Google Shape;640;p56"/>
          <p:cNvSpPr txBox="1">
            <a:spLocks noGrp="1"/>
          </p:cNvSpPr>
          <p:nvPr>
            <p:ph type="body" idx="1"/>
          </p:nvPr>
        </p:nvSpPr>
        <p:spPr>
          <a:xfrm>
            <a:off x="6429028" y="821372"/>
            <a:ext cx="6165387" cy="52152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H: </a:t>
            </a:r>
            <a:r>
              <a:rPr lang="en-US"/>
              <a:t>Home</a:t>
            </a:r>
            <a:endParaRPr/>
          </a:p>
          <a:p>
            <a:pPr marL="228600" lvl="0" indent="-228600" algn="l" rtl="0">
              <a:lnSpc>
                <a:spcPct val="90000"/>
              </a:lnSpc>
              <a:spcBef>
                <a:spcPts val="1000"/>
              </a:spcBef>
              <a:spcAft>
                <a:spcPts val="0"/>
              </a:spcAft>
              <a:buClr>
                <a:schemeClr val="dk1"/>
              </a:buClr>
              <a:buSzPts val="2800"/>
              <a:buChar char="•"/>
            </a:pPr>
            <a:r>
              <a:rPr lang="en-US" b="1"/>
              <a:t>E: </a:t>
            </a:r>
            <a:r>
              <a:rPr lang="en-US"/>
              <a:t>Education/Employment</a:t>
            </a:r>
            <a:endParaRPr/>
          </a:p>
          <a:p>
            <a:pPr marL="228600" lvl="0" indent="-228600" algn="l" rtl="0">
              <a:lnSpc>
                <a:spcPct val="90000"/>
              </a:lnSpc>
              <a:spcBef>
                <a:spcPts val="1000"/>
              </a:spcBef>
              <a:spcAft>
                <a:spcPts val="0"/>
              </a:spcAft>
              <a:buClr>
                <a:schemeClr val="dk1"/>
              </a:buClr>
              <a:buSzPts val="2800"/>
              <a:buChar char="•"/>
            </a:pPr>
            <a:r>
              <a:rPr lang="en-US" b="1"/>
              <a:t>E: </a:t>
            </a:r>
            <a:r>
              <a:rPr lang="en-US"/>
              <a:t>Eating</a:t>
            </a:r>
            <a:endParaRPr/>
          </a:p>
          <a:p>
            <a:pPr marL="228600" lvl="0" indent="-228600" algn="l" rtl="0">
              <a:lnSpc>
                <a:spcPct val="90000"/>
              </a:lnSpc>
              <a:spcBef>
                <a:spcPts val="1000"/>
              </a:spcBef>
              <a:spcAft>
                <a:spcPts val="0"/>
              </a:spcAft>
              <a:buClr>
                <a:schemeClr val="dk1"/>
              </a:buClr>
              <a:buSzPts val="2800"/>
              <a:buChar char="•"/>
            </a:pPr>
            <a:r>
              <a:rPr lang="en-US" b="1"/>
              <a:t>A: </a:t>
            </a:r>
            <a:r>
              <a:rPr lang="en-US"/>
              <a:t>Activities</a:t>
            </a:r>
            <a:endParaRPr/>
          </a:p>
          <a:p>
            <a:pPr marL="228600" lvl="0" indent="-228600" algn="l" rtl="0">
              <a:lnSpc>
                <a:spcPct val="90000"/>
              </a:lnSpc>
              <a:spcBef>
                <a:spcPts val="1000"/>
              </a:spcBef>
              <a:spcAft>
                <a:spcPts val="0"/>
              </a:spcAft>
              <a:buClr>
                <a:schemeClr val="dk1"/>
              </a:buClr>
              <a:buSzPts val="2800"/>
              <a:buChar char="•"/>
            </a:pPr>
            <a:r>
              <a:rPr lang="en-US" b="1"/>
              <a:t>D: </a:t>
            </a:r>
            <a:r>
              <a:rPr lang="en-US"/>
              <a:t>Drugs and Alcohol</a:t>
            </a:r>
            <a:endParaRPr/>
          </a:p>
          <a:p>
            <a:pPr marL="228600" lvl="0" indent="-228600" algn="l" rtl="0">
              <a:lnSpc>
                <a:spcPct val="90000"/>
              </a:lnSpc>
              <a:spcBef>
                <a:spcPts val="1000"/>
              </a:spcBef>
              <a:spcAft>
                <a:spcPts val="0"/>
              </a:spcAft>
              <a:buClr>
                <a:schemeClr val="dk1"/>
              </a:buClr>
              <a:buSzPts val="2800"/>
              <a:buChar char="•"/>
            </a:pPr>
            <a:r>
              <a:rPr lang="en-US" b="1"/>
              <a:t>S: </a:t>
            </a:r>
            <a:r>
              <a:rPr lang="en-US"/>
              <a:t>Sexuality and Gender Identity</a:t>
            </a:r>
            <a:endParaRPr/>
          </a:p>
          <a:p>
            <a:pPr marL="228600" lvl="0" indent="-228600" algn="l" rtl="0">
              <a:lnSpc>
                <a:spcPct val="90000"/>
              </a:lnSpc>
              <a:spcBef>
                <a:spcPts val="1000"/>
              </a:spcBef>
              <a:spcAft>
                <a:spcPts val="0"/>
              </a:spcAft>
              <a:buClr>
                <a:schemeClr val="dk1"/>
              </a:buClr>
              <a:buSzPts val="2800"/>
              <a:buChar char="•"/>
            </a:pPr>
            <a:r>
              <a:rPr lang="en-US" b="1"/>
              <a:t>S: </a:t>
            </a:r>
            <a:r>
              <a:rPr lang="en-US"/>
              <a:t>Suicide/depression</a:t>
            </a:r>
            <a:endParaRPr/>
          </a:p>
          <a:p>
            <a:pPr marL="228600" lvl="0" indent="-228600" algn="l" rtl="0">
              <a:lnSpc>
                <a:spcPct val="90000"/>
              </a:lnSpc>
              <a:spcBef>
                <a:spcPts val="1000"/>
              </a:spcBef>
              <a:spcAft>
                <a:spcPts val="0"/>
              </a:spcAft>
              <a:buClr>
                <a:schemeClr val="dk1"/>
              </a:buClr>
              <a:buSzPts val="2800"/>
              <a:buChar char="•"/>
            </a:pPr>
            <a:r>
              <a:rPr lang="en-US" b="1"/>
              <a:t>S: </a:t>
            </a:r>
            <a:r>
              <a:rPr lang="en-US"/>
              <a:t>Safety</a:t>
            </a:r>
            <a:endParaRPr/>
          </a:p>
          <a:p>
            <a:pPr marL="228600" lvl="0" indent="-228600" algn="l" rtl="0">
              <a:lnSpc>
                <a:spcPct val="90000"/>
              </a:lnSpc>
              <a:spcBef>
                <a:spcPts val="1000"/>
              </a:spcBef>
              <a:spcAft>
                <a:spcPts val="0"/>
              </a:spcAft>
              <a:buClr>
                <a:schemeClr val="dk1"/>
              </a:buClr>
              <a:buSzPts val="2800"/>
              <a:buChar char="•"/>
            </a:pPr>
            <a:r>
              <a:rPr lang="en-US"/>
              <a:t>*Additional questions: </a:t>
            </a:r>
            <a:endParaRPr/>
          </a:p>
          <a:p>
            <a:pPr marL="685800" lvl="1" indent="-228600" algn="l" rtl="0">
              <a:lnSpc>
                <a:spcPct val="90000"/>
              </a:lnSpc>
              <a:spcBef>
                <a:spcPts val="500"/>
              </a:spcBef>
              <a:spcAft>
                <a:spcPts val="0"/>
              </a:spcAft>
              <a:buClr>
                <a:schemeClr val="dk1"/>
              </a:buClr>
              <a:buSzPts val="2400"/>
              <a:buChar char="•"/>
            </a:pPr>
            <a:r>
              <a:rPr lang="en-US"/>
              <a:t>Strengths, Spirituality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7"/>
          <p:cNvSpPr txBox="1">
            <a:spLocks noGrp="1"/>
          </p:cNvSpPr>
          <p:nvPr>
            <p:ph type="title"/>
          </p:nvPr>
        </p:nvSpPr>
        <p:spPr>
          <a:xfrm>
            <a:off x="469390" y="442065"/>
            <a:ext cx="56266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Strengths-Based Approach</a:t>
            </a:r>
            <a:endParaRPr/>
          </a:p>
        </p:txBody>
      </p:sp>
      <p:sp>
        <p:nvSpPr>
          <p:cNvPr id="647" name="Google Shape;647;p57"/>
          <p:cNvSpPr txBox="1">
            <a:spLocks noGrp="1"/>
          </p:cNvSpPr>
          <p:nvPr>
            <p:ph type="body" idx="1"/>
          </p:nvPr>
        </p:nvSpPr>
        <p:spPr>
          <a:xfrm>
            <a:off x="5159028" y="821372"/>
            <a:ext cx="6165387" cy="52152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latin typeface="Calibri"/>
                <a:ea typeface="Calibri"/>
                <a:cs typeface="Calibri"/>
                <a:sym typeface="Calibri"/>
              </a:rPr>
              <a:t>Sometimes questions about strengths precede the rest of the HEEADSSS assessment</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Identify strengths early and reinforce them</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Look for examples of past difficulties that your patient has successfully overcome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Use reflective listening and pause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Create a comfortable, trusting, nonjudgmental setting</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Wrap Up</a:t>
            </a:r>
            <a:endParaRPr/>
          </a:p>
        </p:txBody>
      </p:sp>
      <p:sp>
        <p:nvSpPr>
          <p:cNvPr id="654" name="Google Shape;654;p58"/>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Emphasize that your approach is nonjudgmental and that you welcome future visits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“I’m here for you, and I want you to feel comfortable confiding in me. If you have something personal to talk about, I will always give you accurate information.”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Cultural Competence Resources</a:t>
            </a:r>
            <a:endParaRPr/>
          </a:p>
        </p:txBody>
      </p:sp>
      <p:sp>
        <p:nvSpPr>
          <p:cNvPr id="696" name="Google Shape;696;p61"/>
          <p:cNvSpPr txBox="1">
            <a:spLocks noGrp="1"/>
          </p:cNvSpPr>
          <p:nvPr>
            <p:ph type="body" idx="1"/>
          </p:nvPr>
        </p:nvSpPr>
        <p:spPr>
          <a:xfrm>
            <a:off x="838200" y="1540933"/>
            <a:ext cx="10515600" cy="4332329"/>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590"/>
              <a:buChar char="•"/>
            </a:pPr>
            <a:r>
              <a:rPr lang="en-US" sz="2590">
                <a:latin typeface="Calibri"/>
                <a:ea typeface="Calibri"/>
                <a:cs typeface="Calibri"/>
                <a:sym typeface="Calibri"/>
              </a:rPr>
              <a:t>Think Cultural Health from the Office of Minority Health: </a:t>
            </a:r>
            <a:r>
              <a:rPr lang="en-US" sz="2590" u="sng">
                <a:solidFill>
                  <a:schemeClr val="hlink"/>
                </a:solidFill>
                <a:latin typeface="Calibri"/>
                <a:ea typeface="Calibri"/>
                <a:cs typeface="Calibri"/>
                <a:sym typeface="Calibri"/>
                <a:hlinkClick r:id="rId3"/>
              </a:rPr>
              <a:t>https://thinkculturalhealth.hhs.gov/</a:t>
            </a:r>
            <a:endParaRPr sz="259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590"/>
              <a:buChar char="•"/>
            </a:pPr>
            <a:r>
              <a:rPr lang="en-US" sz="2590">
                <a:latin typeface="Calibri"/>
                <a:ea typeface="Calibri"/>
                <a:cs typeface="Calibri"/>
                <a:sym typeface="Calibri"/>
              </a:rPr>
              <a:t>School-Based Health Alliance: Social Determinants of Adolescent Health </a:t>
            </a:r>
            <a:r>
              <a:rPr lang="en-US" sz="2590" u="sng">
                <a:solidFill>
                  <a:schemeClr val="hlink"/>
                </a:solidFill>
                <a:latin typeface="Calibri"/>
                <a:ea typeface="Calibri"/>
                <a:cs typeface="Calibri"/>
                <a:sym typeface="Calibri"/>
                <a:hlinkClick r:id="rId4"/>
              </a:rPr>
              <a:t>https://www.sbh4all.org/2017/04/social-determinants-adolescent-health-culturally-respectful-care-growing-beyond-competency/</a:t>
            </a:r>
            <a:endParaRPr sz="259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590"/>
              <a:buChar char="•"/>
            </a:pPr>
            <a:r>
              <a:rPr lang="en-US" sz="2590">
                <a:latin typeface="Calibri"/>
                <a:ea typeface="Calibri"/>
                <a:cs typeface="Calibri"/>
                <a:sym typeface="Calibri"/>
              </a:rPr>
              <a:t>National Association of School Nurses: Cultural Competency </a:t>
            </a:r>
            <a:r>
              <a:rPr lang="en-US" sz="2590" u="sng">
                <a:solidFill>
                  <a:schemeClr val="hlink"/>
                </a:solidFill>
                <a:latin typeface="Calibri"/>
                <a:ea typeface="Calibri"/>
                <a:cs typeface="Calibri"/>
                <a:sym typeface="Calibri"/>
                <a:hlinkClick r:id="rId5"/>
              </a:rPr>
              <a:t>https://www.nasn.org/nasn/nasn-resources/practice-topics/cultural-competency</a:t>
            </a:r>
            <a:endParaRPr sz="259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590"/>
              <a:buChar char="•"/>
            </a:pPr>
            <a:r>
              <a:rPr lang="en-US" sz="2590">
                <a:latin typeface="Calibri"/>
                <a:ea typeface="Calibri"/>
                <a:cs typeface="Calibri"/>
                <a:sym typeface="Calibri"/>
              </a:rPr>
              <a:t>Implicit Associations Test: </a:t>
            </a:r>
            <a:r>
              <a:rPr lang="en-US" sz="2590" u="sng">
                <a:solidFill>
                  <a:schemeClr val="hlink"/>
                </a:solidFill>
                <a:latin typeface="Calibri"/>
                <a:ea typeface="Calibri"/>
                <a:cs typeface="Calibri"/>
                <a:sym typeface="Calibri"/>
                <a:hlinkClick r:id="rId6"/>
              </a:rPr>
              <a:t>https://implicit.harvard.edu/implicit/takeatest.html</a:t>
            </a:r>
            <a:endParaRPr sz="2590">
              <a:latin typeface="Calibri"/>
              <a:ea typeface="Calibri"/>
              <a:cs typeface="Calibri"/>
              <a:sym typeface="Calibri"/>
            </a:endParaRPr>
          </a:p>
          <a:p>
            <a:pPr marL="228600" lvl="0" indent="-228600" algn="l" rtl="0">
              <a:lnSpc>
                <a:spcPct val="70000"/>
              </a:lnSpc>
              <a:spcBef>
                <a:spcPts val="1000"/>
              </a:spcBef>
              <a:spcAft>
                <a:spcPts val="0"/>
              </a:spcAft>
              <a:buClr>
                <a:schemeClr val="dk1"/>
              </a:buClr>
              <a:buSzPts val="2590"/>
              <a:buChar char="•"/>
            </a:pPr>
            <a:r>
              <a:rPr lang="en-US" sz="2590">
                <a:latin typeface="Calibri"/>
                <a:ea typeface="Calibri"/>
                <a:cs typeface="Calibri"/>
                <a:sym typeface="Calibri"/>
              </a:rPr>
              <a:t>Achieving Health Equity, The Robert Wood Johnson Foundation: </a:t>
            </a:r>
            <a:r>
              <a:rPr lang="en-US" sz="2590" u="sng">
                <a:solidFill>
                  <a:schemeClr val="hlink"/>
                </a:solidFill>
                <a:latin typeface="Calibri"/>
                <a:ea typeface="Calibri"/>
                <a:cs typeface="Calibri"/>
                <a:sym typeface="Calibri"/>
                <a:hlinkClick r:id="rId7"/>
              </a:rPr>
              <a:t>https://www.rwjf.org/en/library/features/achieving-health-equity.html</a:t>
            </a:r>
            <a:endParaRPr sz="2590">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Anti-racism Resources</a:t>
            </a:r>
            <a:endParaRPr/>
          </a:p>
        </p:txBody>
      </p:sp>
      <p:sp>
        <p:nvSpPr>
          <p:cNvPr id="703" name="Google Shape;703;p62"/>
          <p:cNvSpPr txBox="1">
            <a:spLocks noGrp="1"/>
          </p:cNvSpPr>
          <p:nvPr>
            <p:ph type="body" idx="1"/>
          </p:nvPr>
        </p:nvSpPr>
        <p:spPr>
          <a:xfrm>
            <a:off x="838200" y="1690688"/>
            <a:ext cx="10515600" cy="40476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Society for Adolescent Health and Medicine’s Anti-Racism Toolkit: </a:t>
            </a:r>
            <a:r>
              <a:rPr lang="en-US" u="sng">
                <a:solidFill>
                  <a:schemeClr val="hlink"/>
                </a:solidFill>
                <a:latin typeface="Calibri"/>
                <a:ea typeface="Calibri"/>
                <a:cs typeface="Calibri"/>
                <a:sym typeface="Calibri"/>
                <a:hlinkClick r:id="rId3"/>
              </a:rPr>
              <a:t>https://www.adolescenthealth.org/Resources/Anti-Racism-Toolkit.aspx</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Racial Equity Tools: </a:t>
            </a:r>
            <a:r>
              <a:rPr lang="en-US" u="sng">
                <a:solidFill>
                  <a:schemeClr val="hlink"/>
                </a:solidFill>
                <a:latin typeface="Calibri"/>
                <a:ea typeface="Calibri"/>
                <a:cs typeface="Calibri"/>
                <a:sym typeface="Calibri"/>
                <a:hlinkClick r:id="rId4"/>
              </a:rPr>
              <a:t>https://www.racialequitytools.org/plan/issues/health-and-healthcare</a:t>
            </a: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University of Washington Medicine Healthcare Equity and Anti-Racism Resources: </a:t>
            </a:r>
            <a:r>
              <a:rPr lang="en-US" u="sng">
                <a:solidFill>
                  <a:schemeClr val="hlink"/>
                </a:solidFill>
                <a:latin typeface="Calibri"/>
                <a:ea typeface="Calibri"/>
                <a:cs typeface="Calibri"/>
                <a:sym typeface="Calibri"/>
                <a:hlinkClick r:id="rId5"/>
              </a:rPr>
              <a:t>https://huddle.uwmedicine.org/people/in-the-community/healthcare-equity-and-anti-racism-resources</a:t>
            </a:r>
            <a:endParaRPr>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3"/>
          <p:cNvSpPr txBox="1">
            <a:spLocks noGrp="1"/>
          </p:cNvSpPr>
          <p:nvPr>
            <p:ph type="ctrTitle"/>
          </p:nvPr>
        </p:nvSpPr>
        <p:spPr>
          <a:xfrm>
            <a:off x="1524000" y="268685"/>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710" name="Google Shape;710;p63"/>
          <p:cNvSpPr txBox="1">
            <a:spLocks noGrp="1"/>
          </p:cNvSpPr>
          <p:nvPr>
            <p:ph type="subTitle" idx="1"/>
          </p:nvPr>
        </p:nvSpPr>
        <p:spPr>
          <a:xfrm>
            <a:off x="1143000" y="1568680"/>
            <a:ext cx="10066866"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000"/>
              <a:buNone/>
            </a:pPr>
            <a:r>
              <a:rPr lang="en-US" sz="4000">
                <a:latin typeface="Calibri"/>
                <a:ea typeface="Calibri"/>
                <a:cs typeface="Calibri"/>
                <a:sym typeface="Calibri"/>
              </a:rPr>
              <a:t>Cultural Responsiveness and Adolescent Health</a:t>
            </a:r>
            <a:endParaRPr/>
          </a:p>
        </p:txBody>
      </p:sp>
      <p:sp>
        <p:nvSpPr>
          <p:cNvPr id="711" name="Google Shape;711;p63"/>
          <p:cNvSpPr txBox="1"/>
          <p:nvPr/>
        </p:nvSpPr>
        <p:spPr>
          <a:xfrm>
            <a:off x="5486400" y="2649517"/>
            <a:ext cx="5562600" cy="2677656"/>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Open your cell phone camera</a:t>
            </a:r>
            <a:endParaRPr sz="2100">
              <a:solidFill>
                <a:schemeClr val="dk1"/>
              </a:solidFill>
              <a:latin typeface="Roboto Slab"/>
              <a:ea typeface="Roboto Slab"/>
              <a:cs typeface="Roboto Slab"/>
              <a:sym typeface="Roboto Slab"/>
            </a:endParaRPr>
          </a:p>
          <a:p>
            <a:pPr marL="0" lvl="0" indent="0" algn="l" rtl="0">
              <a:lnSpc>
                <a:spcPct val="115000"/>
              </a:lnSpc>
              <a:spcBef>
                <a:spcPts val="900"/>
              </a:spcBef>
              <a:spcAft>
                <a:spcPts val="0"/>
              </a:spcAft>
              <a:buClr>
                <a:schemeClr val="dk1"/>
              </a:buClr>
              <a:buSzPts val="1100"/>
              <a:buFont typeface="Arial"/>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Aim the camera at the QR code</a:t>
            </a:r>
            <a:endParaRPr sz="2100">
              <a:solidFill>
                <a:schemeClr val="dk1"/>
              </a:solidFill>
              <a:latin typeface="Roboto Slab"/>
              <a:ea typeface="Roboto Slab"/>
              <a:cs typeface="Roboto Slab"/>
              <a:sym typeface="Roboto Slab"/>
            </a:endParaRPr>
          </a:p>
          <a:p>
            <a:pPr marL="0" lvl="0" indent="0" algn="l" rtl="0">
              <a:lnSpc>
                <a:spcPct val="115000"/>
              </a:lnSpc>
              <a:spcBef>
                <a:spcPts val="900"/>
              </a:spcBef>
              <a:spcAft>
                <a:spcPts val="0"/>
              </a:spcAft>
              <a:buClr>
                <a:schemeClr val="dk1"/>
              </a:buClr>
              <a:buSzPts val="1100"/>
              <a:buFont typeface="Arial"/>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The survey link will pop up – please click</a:t>
            </a:r>
            <a:endParaRPr sz="2100">
              <a:solidFill>
                <a:schemeClr val="dk1"/>
              </a:solidFill>
              <a:latin typeface="Roboto Slab"/>
              <a:ea typeface="Roboto Slab"/>
              <a:cs typeface="Roboto Slab"/>
              <a:sym typeface="Roboto Slab"/>
            </a:endParaRPr>
          </a:p>
          <a:p>
            <a:pPr marL="0" lvl="0" indent="0" algn="l" rtl="0">
              <a:lnSpc>
                <a:spcPct val="115000"/>
              </a:lnSpc>
              <a:spcBef>
                <a:spcPts val="900"/>
              </a:spcBef>
              <a:spcAft>
                <a:spcPts val="0"/>
              </a:spcAft>
              <a:buClr>
                <a:schemeClr val="dk1"/>
              </a:buClr>
              <a:buSzPts val="1100"/>
              <a:buFont typeface="Arial"/>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Fill out the survey ☺</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What is Cultural Competence?</a:t>
            </a:r>
            <a:endParaRPr/>
          </a:p>
        </p:txBody>
      </p:sp>
      <p:sp>
        <p:nvSpPr>
          <p:cNvPr id="234" name="Google Shape;234;p5"/>
          <p:cNvSpPr txBox="1">
            <a:spLocks noGrp="1"/>
          </p:cNvSpPr>
          <p:nvPr>
            <p:ph type="body" idx="1"/>
          </p:nvPr>
        </p:nvSpPr>
        <p:spPr>
          <a:xfrm>
            <a:off x="838200" y="1524001"/>
            <a:ext cx="10515600" cy="4318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Cultural and linguistic competence is: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 A set of congruent behaviors, attitudes, and policies that come together in a system, agency, or among professionals that enables effective work in cross-cultural situations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The Department of Health &amp; Human Services defines culturally and linguistically appropriate services (CLAS) standards. The principal standard is to:</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Provide effective, equitable, understandable, and respectful quality care and services that are responsive to diverse cultural health beliefs and practices, preferred languages, health literacy, and other communication needs.</a:t>
            </a: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Why is Cultural Competence Important?</a:t>
            </a:r>
            <a:endParaRPr/>
          </a:p>
        </p:txBody>
      </p:sp>
      <p:pic>
        <p:nvPicPr>
          <p:cNvPr id="241" name="Google Shape;241;p6" descr="The Importance of Diversity on Your Team | Omada Search"/>
          <p:cNvPicPr preferRelativeResize="0"/>
          <p:nvPr/>
        </p:nvPicPr>
        <p:blipFill rotWithShape="1">
          <a:blip r:embed="rId3">
            <a:alphaModFix/>
          </a:blip>
          <a:srcRect l="1302" r="2961" b="-1"/>
          <a:stretch/>
        </p:blipFill>
        <p:spPr>
          <a:xfrm>
            <a:off x="584200" y="1690688"/>
            <a:ext cx="4556104" cy="3569335"/>
          </a:xfrm>
          <a:prstGeom prst="rect">
            <a:avLst/>
          </a:prstGeom>
          <a:noFill/>
          <a:ln>
            <a:noFill/>
          </a:ln>
        </p:spPr>
      </p:pic>
      <p:sp>
        <p:nvSpPr>
          <p:cNvPr id="242" name="Google Shape;242;p6"/>
          <p:cNvSpPr txBox="1">
            <a:spLocks noGrp="1"/>
          </p:cNvSpPr>
          <p:nvPr>
            <p:ph type="body" idx="2"/>
          </p:nvPr>
        </p:nvSpPr>
        <p:spPr>
          <a:xfrm>
            <a:off x="5632704" y="1958668"/>
            <a:ext cx="5975096" cy="330135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800"/>
              <a:buChar char="•"/>
            </a:pPr>
            <a:r>
              <a:rPr lang="en-US" dirty="0">
                <a:latin typeface="Calibri"/>
                <a:ea typeface="Calibri"/>
                <a:cs typeface="Calibri"/>
                <a:sym typeface="Calibri"/>
              </a:rPr>
              <a:t>Individual values, beliefs, and behaviors about health and well-being are shaped by various factors such as race, ethnicity, nationality, language, gender, socioeconomic status, physical and mental ability, sexual orientation, and occupation.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400"/>
              <a:buFont typeface="Calibri"/>
              <a:buNone/>
            </a:pPr>
            <a:r>
              <a:rPr lang="en-US" sz="4400">
                <a:latin typeface="Calibri"/>
                <a:ea typeface="Calibri"/>
                <a:cs typeface="Calibri"/>
                <a:sym typeface="Calibri"/>
              </a:rPr>
              <a:t>Why is Cultural Competence Important?</a:t>
            </a:r>
            <a:endParaRPr/>
          </a:p>
        </p:txBody>
      </p:sp>
      <p:pic>
        <p:nvPicPr>
          <p:cNvPr id="241" name="Google Shape;241;p6" descr="The Importance of Diversity on Your Team | Omada Search"/>
          <p:cNvPicPr preferRelativeResize="0"/>
          <p:nvPr/>
        </p:nvPicPr>
        <p:blipFill rotWithShape="1">
          <a:blip r:embed="rId3">
            <a:alphaModFix/>
          </a:blip>
          <a:srcRect l="1302" r="2961" b="-1"/>
          <a:stretch/>
        </p:blipFill>
        <p:spPr>
          <a:xfrm>
            <a:off x="584200" y="1690688"/>
            <a:ext cx="4556104" cy="3569335"/>
          </a:xfrm>
          <a:prstGeom prst="rect">
            <a:avLst/>
          </a:prstGeom>
          <a:noFill/>
          <a:ln>
            <a:noFill/>
          </a:ln>
        </p:spPr>
      </p:pic>
      <p:sp>
        <p:nvSpPr>
          <p:cNvPr id="242" name="Google Shape;242;p6"/>
          <p:cNvSpPr txBox="1">
            <a:spLocks noGrp="1"/>
          </p:cNvSpPr>
          <p:nvPr>
            <p:ph type="body" idx="2"/>
          </p:nvPr>
        </p:nvSpPr>
        <p:spPr>
          <a:xfrm>
            <a:off x="5632704" y="2010797"/>
            <a:ext cx="5975096" cy="2836406"/>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000"/>
              </a:spcBef>
              <a:spcAft>
                <a:spcPts val="0"/>
              </a:spcAft>
              <a:buClr>
                <a:schemeClr val="dk1"/>
              </a:buClr>
              <a:buSzPts val="2800"/>
              <a:buChar char="•"/>
            </a:pPr>
            <a:r>
              <a:rPr lang="en-US" dirty="0">
                <a:latin typeface="Calibri"/>
                <a:ea typeface="Calibri"/>
                <a:cs typeface="Calibri"/>
                <a:sym typeface="Calibri"/>
              </a:rPr>
              <a:t>The goal of culturally competent health care services is to provide the highest quality of care to every patient while being cognizant of these factors</a:t>
            </a:r>
            <a:endParaRPr dirty="0"/>
          </a:p>
        </p:txBody>
      </p:sp>
    </p:spTree>
    <p:extLst>
      <p:ext uri="{BB962C8B-B14F-4D97-AF65-F5344CB8AC3E}">
        <p14:creationId xmlns:p14="http://schemas.microsoft.com/office/powerpoint/2010/main" val="17238291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RSHEP 2">
      <a:dk1>
        <a:srgbClr val="000000"/>
      </a:dk1>
      <a:lt1>
        <a:srgbClr val="FFFFFF"/>
      </a:lt1>
      <a:dk2>
        <a:srgbClr val="44546A"/>
      </a:dk2>
      <a:lt2>
        <a:srgbClr val="E7E6E6"/>
      </a:lt2>
      <a:accent1>
        <a:srgbClr val="6C3A99"/>
      </a:accent1>
      <a:accent2>
        <a:srgbClr val="F9CA35"/>
      </a:accent2>
      <a:accent3>
        <a:srgbClr val="3098FB"/>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8693</Words>
  <Application>Microsoft Macintosh PowerPoint</Application>
  <PresentationFormat>Widescreen</PresentationFormat>
  <Paragraphs>630</Paragraphs>
  <Slides>65</Slides>
  <Notes>65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Times New Roman</vt:lpstr>
      <vt:lpstr>EB Garamond</vt:lpstr>
      <vt:lpstr>Calibri</vt:lpstr>
      <vt:lpstr>Roboto Slab</vt:lpstr>
      <vt:lpstr>Arial</vt:lpstr>
      <vt:lpstr>Garamond</vt:lpstr>
      <vt:lpstr>Roboto</vt:lpstr>
      <vt:lpstr>Office Theme</vt:lpstr>
      <vt:lpstr>Office Theme</vt:lpstr>
      <vt:lpstr>Adolescent Reproductive and Sexual Health Education Project (ARSHEP)</vt:lpstr>
      <vt:lpstr>PowerPoint Presentation</vt:lpstr>
      <vt:lpstr>PowerPoint Presentation</vt:lpstr>
      <vt:lpstr>Adolescent Reproductive and Sexual Health Education Project (ARSHEP)</vt:lpstr>
      <vt:lpstr>Acknowledgment</vt:lpstr>
      <vt:lpstr>Objectives</vt:lpstr>
      <vt:lpstr>What is Cultural Competence?</vt:lpstr>
      <vt:lpstr>Why is Cultural Competence Important?</vt:lpstr>
      <vt:lpstr>Why is Cultural Competence Important?</vt:lpstr>
      <vt:lpstr>Adolescents Have Unique Health Needs Based On Development</vt:lpstr>
      <vt:lpstr>Adolescence in Context</vt:lpstr>
      <vt:lpstr>The Growing Diversity of the US Population</vt:lpstr>
      <vt:lpstr>Diversity in Gender Identity and Sexual Orientation</vt:lpstr>
      <vt:lpstr>Influences on Health</vt:lpstr>
      <vt:lpstr>Social Determinants of Health</vt:lpstr>
      <vt:lpstr>“Minority” Status in One or More Aspects of an Adolescent’s Identity Can Affect:</vt:lpstr>
      <vt:lpstr>Intersectionality</vt:lpstr>
      <vt:lpstr>AMAZE: Intersectionality</vt:lpstr>
      <vt:lpstr>Lack of Insurance</vt:lpstr>
      <vt:lpstr>Lack of Insurance = Lack of Care</vt:lpstr>
      <vt:lpstr>AMAZE: HIV and Health Disparities</vt:lpstr>
      <vt:lpstr>Racial disparities</vt:lpstr>
      <vt:lpstr>Racial Disparities in Sexually Transmitted Infections</vt:lpstr>
      <vt:lpstr>Disparities in new HIV diagnoses by race/ethnicity</vt:lpstr>
      <vt:lpstr>Racial Disparities in Maternal Mortality</vt:lpstr>
      <vt:lpstr>Disparate Rates of Poverty &amp; Lack of Insurance</vt:lpstr>
      <vt:lpstr>Why Do These Disparities Exist?</vt:lpstr>
      <vt:lpstr>Historical Racism in Medicine</vt:lpstr>
      <vt:lpstr>Trust in Health Care Providers</vt:lpstr>
      <vt:lpstr>Socioeconomic Disparities</vt:lpstr>
      <vt:lpstr>Economic Disparities in Unintended Pregnancy</vt:lpstr>
      <vt:lpstr>Even when controlling for income, racial disparities persist</vt:lpstr>
      <vt:lpstr>Abortion Patients are Disproportionately Poor and Low Income</vt:lpstr>
      <vt:lpstr>Lower income associated with higher STI rates across all racial/ethnic groups</vt:lpstr>
      <vt:lpstr>Disparities for LGBTQ+ Youth</vt:lpstr>
      <vt:lpstr>Disparities in Homelessness</vt:lpstr>
      <vt:lpstr>Disparate Rates of Substance Use Behavior among LGBTQ Youth</vt:lpstr>
      <vt:lpstr>Disparities in Experience of Violence Victimization by Sexual Orientation</vt:lpstr>
      <vt:lpstr>Depression and Attempted Suicide is Higher Among LGBTQ Youth</vt:lpstr>
      <vt:lpstr>Why Do These Disparities Exist?</vt:lpstr>
      <vt:lpstr>Effects of experiencing discrimination</vt:lpstr>
      <vt:lpstr>LGBTQ Patients Experience Discrimination when Accessing Health Care</vt:lpstr>
      <vt:lpstr>How Can Providers Improve These Health Outcomes? </vt:lpstr>
      <vt:lpstr>Strategies for Providing Optimal Care</vt:lpstr>
      <vt:lpstr>Cultural Competence is a process for both individuals and organizations</vt:lpstr>
      <vt:lpstr>Cultural Competency in Practice</vt:lpstr>
      <vt:lpstr>Cultural Competence: Strengths </vt:lpstr>
      <vt:lpstr>Cultural Competence: Potential Weaknesses</vt:lpstr>
      <vt:lpstr>Cultural Competency and Adolescent Health</vt:lpstr>
      <vt:lpstr>Cultural Humility</vt:lpstr>
      <vt:lpstr>Cultural Humility</vt:lpstr>
      <vt:lpstr>Issues to Confront Before Seeing  an Adolescent Patient</vt:lpstr>
      <vt:lpstr>Implicit Bias in Healthcare</vt:lpstr>
      <vt:lpstr>Strategies to Counter Implicit Bias</vt:lpstr>
      <vt:lpstr>Strategies to Counter Implicit Bias</vt:lpstr>
      <vt:lpstr>Strategies to Counter Implicit Bias</vt:lpstr>
      <vt:lpstr>Self-Evaluation During a Clinical Encounter</vt:lpstr>
      <vt:lpstr>Adolescent-Friendly Health Services</vt:lpstr>
      <vt:lpstr>Adolescent-Centered Care</vt:lpstr>
      <vt:lpstr>Taking a History:  the HEEADSSS Model</vt:lpstr>
      <vt:lpstr>Strengths-Based Approach</vt:lpstr>
      <vt:lpstr>Wrap Up</vt:lpstr>
      <vt:lpstr>Cultural Competence Resources</vt:lpstr>
      <vt:lpstr>Anti-racism Resources</vt:lpstr>
      <vt:lpstr>Adolescent Reproductive and Sexual Health Education Project (ARSHEP)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Reproductive and Sexual Health Education Project (ARSHEP)</dc:title>
  <dc:subject/>
  <dc:creator>Leighton, Morgan Enns</dc:creator>
  <cp:keywords/>
  <dc:description/>
  <cp:lastModifiedBy>Tonya Katcher</cp:lastModifiedBy>
  <cp:revision>15</cp:revision>
  <dcterms:created xsi:type="dcterms:W3CDTF">2020-12-11T16:53:24Z</dcterms:created>
  <dcterms:modified xsi:type="dcterms:W3CDTF">2021-04-08T17:40:11Z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2021-02-01T22:18:04Z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36cab3c7-4269-47b3-addd-4291ac2c6401</vt:lpwstr>
  </property>
  <property fmtid="{D5CDD505-2E9C-101B-9397-08002B2CF9AE}" pid="8" name="MSIP_Label_7b94a7b8-f06c-4dfe-bdcc-9b548fd58c31_ContentBits">
    <vt:lpwstr>0</vt:lpwstr>
  </property>
</Properties>
</file>