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915" r:id="rId2"/>
    <p:sldId id="357" r:id="rId3"/>
    <p:sldId id="436" r:id="rId4"/>
    <p:sldId id="261" r:id="rId5"/>
    <p:sldId id="354" r:id="rId6"/>
    <p:sldId id="672" r:id="rId7"/>
    <p:sldId id="665" r:id="rId8"/>
    <p:sldId id="673" r:id="rId9"/>
    <p:sldId id="916" r:id="rId10"/>
    <p:sldId id="857" r:id="rId11"/>
    <p:sldId id="903" r:id="rId12"/>
    <p:sldId id="675" r:id="rId13"/>
    <p:sldId id="917" r:id="rId14"/>
    <p:sldId id="676" r:id="rId15"/>
    <p:sldId id="853" r:id="rId16"/>
    <p:sldId id="854" r:id="rId17"/>
    <p:sldId id="859" r:id="rId18"/>
    <p:sldId id="860" r:id="rId19"/>
    <p:sldId id="861" r:id="rId20"/>
    <p:sldId id="862" r:id="rId21"/>
    <p:sldId id="863" r:id="rId22"/>
    <p:sldId id="864" r:id="rId23"/>
    <p:sldId id="865" r:id="rId24"/>
    <p:sldId id="867" r:id="rId25"/>
    <p:sldId id="905" r:id="rId26"/>
    <p:sldId id="907" r:id="rId27"/>
    <p:sldId id="918" r:id="rId28"/>
    <p:sldId id="869" r:id="rId29"/>
    <p:sldId id="870" r:id="rId30"/>
    <p:sldId id="904" r:id="rId31"/>
    <p:sldId id="868" r:id="rId32"/>
    <p:sldId id="873" r:id="rId33"/>
    <p:sldId id="874" r:id="rId34"/>
    <p:sldId id="875" r:id="rId35"/>
    <p:sldId id="876" r:id="rId36"/>
    <p:sldId id="879" r:id="rId37"/>
    <p:sldId id="878" r:id="rId38"/>
    <p:sldId id="880" r:id="rId39"/>
    <p:sldId id="877" r:id="rId40"/>
    <p:sldId id="908" r:id="rId41"/>
    <p:sldId id="881" r:id="rId42"/>
    <p:sldId id="919" r:id="rId43"/>
    <p:sldId id="883" r:id="rId44"/>
    <p:sldId id="884" r:id="rId45"/>
    <p:sldId id="885" r:id="rId46"/>
    <p:sldId id="856" r:id="rId47"/>
    <p:sldId id="920" r:id="rId48"/>
    <p:sldId id="902" r:id="rId49"/>
    <p:sldId id="888" r:id="rId50"/>
    <p:sldId id="890" r:id="rId51"/>
    <p:sldId id="889" r:id="rId52"/>
    <p:sldId id="891" r:id="rId53"/>
    <p:sldId id="892" r:id="rId54"/>
    <p:sldId id="858" r:id="rId55"/>
    <p:sldId id="909" r:id="rId56"/>
    <p:sldId id="893" r:id="rId57"/>
    <p:sldId id="894" r:id="rId58"/>
    <p:sldId id="895" r:id="rId59"/>
    <p:sldId id="896" r:id="rId60"/>
    <p:sldId id="897" r:id="rId61"/>
    <p:sldId id="898" r:id="rId62"/>
    <p:sldId id="899" r:id="rId63"/>
    <p:sldId id="901" r:id="rId64"/>
    <p:sldId id="900" r:id="rId65"/>
    <p:sldId id="911" r:id="rId66"/>
    <p:sldId id="887" r:id="rId67"/>
    <p:sldId id="886" r:id="rId68"/>
    <p:sldId id="866" r:id="rId69"/>
    <p:sldId id="912" r:id="rId70"/>
    <p:sldId id="913" r:id="rId71"/>
    <p:sldId id="914" r:id="rId72"/>
    <p:sldId id="910" r:id="rId73"/>
    <p:sldId id="43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99FF"/>
    <a:srgbClr val="0072EB"/>
    <a:srgbClr val="6C3A99"/>
    <a:srgbClr val="3199FC"/>
    <a:srgbClr val="00D3EF"/>
    <a:srgbClr val="437BC1"/>
    <a:srgbClr val="0B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65"/>
    <p:restoredTop sz="62481"/>
  </p:normalViewPr>
  <p:slideViewPr>
    <p:cSldViewPr snapToGrid="0" snapToObjects="1">
      <p:cViewPr varScale="1">
        <p:scale>
          <a:sx n="67" d="100"/>
          <a:sy n="67" d="100"/>
        </p:scale>
        <p:origin x="1456"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EEA21-5C6F-A24D-9925-58371D819663}" type="datetimeFigureOut">
              <a:rPr lang="en-US" smtClean="0"/>
              <a:t>3/17/22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B1408-DBC3-484E-AA33-B31977A981CF}" type="slidenum">
              <a:rPr lang="en-US" smtClean="0"/>
              <a:t>‹#›</a:t>
            </a:fld>
            <a:endParaRPr lang="en-US"/>
          </a:p>
        </p:txBody>
      </p:sp>
    </p:spTree>
    <p:extLst>
      <p:ext uri="{BB962C8B-B14F-4D97-AF65-F5344CB8AC3E}">
        <p14:creationId xmlns:p14="http://schemas.microsoft.com/office/powerpoint/2010/main" val="401621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dx.doi.org/10.15585/mmwr.mm6950a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dc.gov/std/stats/STI-Estimates-Fact-Sheet-Feb-2013.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dx.doi.org/10.15585/mmwr.mm6832a3"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hcvguidelines.org/"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dc.gov/std/ept/legal/default.htm"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2020</a:t>
            </a:r>
          </a:p>
        </p:txBody>
      </p:sp>
      <p:sp>
        <p:nvSpPr>
          <p:cNvPr id="4" name="Slide Number Placeholder 3"/>
          <p:cNvSpPr>
            <a:spLocks noGrp="1"/>
          </p:cNvSpPr>
          <p:nvPr>
            <p:ph type="sldNum" sz="quarter" idx="5"/>
          </p:nvPr>
        </p:nvSpPr>
        <p:spPr/>
        <p:txBody>
          <a:bodyPr/>
          <a:lstStyle/>
          <a:p>
            <a:fld id="{14F38315-567F-9344-BA08-CACF3BAC68A8}" type="slidenum">
              <a:rPr lang="en-US" smtClean="0"/>
              <a:t>1</a:t>
            </a:fld>
            <a:endParaRPr lang="en-US"/>
          </a:p>
        </p:txBody>
      </p:sp>
    </p:spTree>
    <p:extLst>
      <p:ext uri="{BB962C8B-B14F-4D97-AF65-F5344CB8AC3E}">
        <p14:creationId xmlns:p14="http://schemas.microsoft.com/office/powerpoint/2010/main" val="3187542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Normal vaginal discharge is clear to white, odorless and of high viscosity. It may change throughout the menstrual cycle.</a:t>
            </a:r>
          </a:p>
          <a:p>
            <a:pPr marL="171450" indent="-171450">
              <a:buFont typeface="Arial" panose="020B0604020202020204" pitchFamily="34" charset="0"/>
              <a:buChar char="•"/>
            </a:pPr>
            <a:r>
              <a:rPr lang="en-US" dirty="0"/>
              <a:t>Normal bacterial flora of the vagina is dominated by lactobacilli, but a variety of other bacteria and microbes may be present at lower levels. Lactobacilli produce lactic acid, which helps to maintain normal acidic vaginal pH of 3.8 to 4.5. </a:t>
            </a:r>
          </a:p>
          <a:p>
            <a:pPr marL="171450" indent="-171450">
              <a:buFont typeface="Arial" panose="020B0604020202020204" pitchFamily="34" charset="0"/>
              <a:buChar char="•"/>
            </a:pPr>
            <a:r>
              <a:rPr lang="en-US" dirty="0"/>
              <a:t>Vaginitis is a clinical diagnosis but should be supported by a complete history, physical examination and laboratory evaluation</a:t>
            </a:r>
          </a:p>
          <a:p>
            <a:pPr marL="171450" indent="-171450">
              <a:buFont typeface="Arial" panose="020B0604020202020204" pitchFamily="34" charset="0"/>
              <a:buChar char="•"/>
            </a:pPr>
            <a:r>
              <a:rPr lang="en-US" dirty="0"/>
              <a:t>History should include</a:t>
            </a:r>
          </a:p>
          <a:p>
            <a:pPr marL="628650" lvl="1" indent="-171450">
              <a:buFont typeface="Arial" panose="020B0604020202020204" pitchFamily="34" charset="0"/>
              <a:buChar char="•"/>
            </a:pPr>
            <a:r>
              <a:rPr lang="en-US" dirty="0"/>
              <a:t>Menstrual history</a:t>
            </a:r>
          </a:p>
          <a:p>
            <a:pPr marL="628650" lvl="1" indent="-171450">
              <a:buFont typeface="Arial" panose="020B0604020202020204" pitchFamily="34" charset="0"/>
              <a:buChar char="•"/>
            </a:pPr>
            <a:r>
              <a:rPr lang="en-US" dirty="0"/>
              <a:t>Sexual history including number and gender of sex partners and specific sexual practices</a:t>
            </a:r>
          </a:p>
          <a:p>
            <a:pPr marL="628650" lvl="1" indent="-171450">
              <a:buFont typeface="Arial" panose="020B0604020202020204" pitchFamily="34" charset="0"/>
              <a:buChar char="•"/>
            </a:pPr>
            <a:r>
              <a:rPr lang="en-US" dirty="0"/>
              <a:t>Vaginal hygiene practices including use of menstrual products and douching</a:t>
            </a:r>
          </a:p>
          <a:p>
            <a:pPr marL="628650" lvl="1" indent="-171450">
              <a:buFont typeface="Arial" panose="020B0604020202020204" pitchFamily="34" charset="0"/>
              <a:buChar char="•"/>
            </a:pPr>
            <a:r>
              <a:rPr lang="en-US" dirty="0"/>
              <a:t>Any other underlying medical conditions</a:t>
            </a:r>
          </a:p>
          <a:p>
            <a:pPr marL="171450" lvl="0" indent="-171450">
              <a:buFont typeface="Arial" panose="020B0604020202020204" pitchFamily="34" charset="0"/>
              <a:buChar char="•"/>
            </a:pPr>
            <a:r>
              <a:rPr lang="en-US" dirty="0"/>
              <a:t>Physical examination should include:</a:t>
            </a:r>
          </a:p>
          <a:p>
            <a:pPr marL="628650" lvl="1" indent="-171450">
              <a:buFont typeface="Arial" panose="020B0604020202020204" pitchFamily="34" charset="0"/>
              <a:buChar char="•"/>
            </a:pPr>
            <a:r>
              <a:rPr lang="en-US" dirty="0"/>
              <a:t>Visual inspection of the vaginal discharge, the external genitalia, vagina and cervix</a:t>
            </a:r>
          </a:p>
          <a:p>
            <a:pPr marL="628650" lvl="1" indent="-171450">
              <a:buFont typeface="Arial" panose="020B0604020202020204" pitchFamily="34" charset="0"/>
              <a:buChar char="•"/>
            </a:pPr>
            <a:r>
              <a:rPr lang="en-US" dirty="0"/>
              <a:t>Collection and evaluation of a discharge specimen under the microscope</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Source:</a:t>
            </a:r>
          </a:p>
          <a:p>
            <a:pPr marL="0" lvl="0" indent="0">
              <a:buFont typeface="Arial" panose="020B0604020202020204" pitchFamily="34" charset="0"/>
              <a:buNone/>
            </a:pPr>
            <a:r>
              <a:rPr lang="en-US" dirty="0"/>
              <a:t>Kinney RG &amp; </a:t>
            </a:r>
            <a:r>
              <a:rPr lang="en-US" dirty="0" err="1"/>
              <a:t>Spach</a:t>
            </a:r>
            <a:r>
              <a:rPr lang="en-US" dirty="0"/>
              <a:t> DH. National STD Curriculum: Vaginitis. National STD Curriculum Version 2.13.0-std-AWS. Last updated September 2017. https://</a:t>
            </a:r>
            <a:r>
              <a:rPr lang="en-US" dirty="0" err="1"/>
              <a:t>www.std.uw.edu</a:t>
            </a:r>
            <a:r>
              <a:rPr lang="en-US" dirty="0"/>
              <a:t>/go/syndrome-based/vaginal-discharge/core-concept/</a:t>
            </a:r>
            <a:r>
              <a:rPr lang="en-US" dirty="0" err="1"/>
              <a:t>all#references-unassigned</a:t>
            </a:r>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13</a:t>
            </a:fld>
            <a:endParaRPr lang="en-US"/>
          </a:p>
        </p:txBody>
      </p:sp>
    </p:spTree>
    <p:extLst>
      <p:ext uri="{BB962C8B-B14F-4D97-AF65-F5344CB8AC3E}">
        <p14:creationId xmlns:p14="http://schemas.microsoft.com/office/powerpoint/2010/main" val="398678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 2007 study found 3.1% of asymptomatic women ages 14-49 from a nationally representative sample were positive for T. vaginalis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Symptoms in women may include abnormal vaginal discharge that is foul-smelling, frothy, and yellow-green in color. They may also describe vaginal itching, burning, redness, soreness, dysuria and/or dyspareunia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Symptoms in men may include itching or irritation inside the urethra, burning after urination or ejaculation and/or discharge from the penis.</a:t>
            </a:r>
          </a:p>
          <a:p>
            <a:pPr marL="0" indent="0">
              <a:buFont typeface="Arial" panose="020B0604020202020204" pitchFamily="34" charset="0"/>
              <a:buNone/>
            </a:pPr>
            <a:endParaRPr lang="en-US" dirty="0"/>
          </a:p>
          <a:p>
            <a:r>
              <a:rPr lang="en-US" dirty="0"/>
              <a:t>Sources: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Illustration by Jared </a:t>
            </a:r>
            <a:r>
              <a:rPr lang="en-US" sz="1200" b="0" i="0" kern="1200" dirty="0" err="1">
                <a:solidFill>
                  <a:schemeClr val="tx1"/>
                </a:solidFill>
                <a:effectLst/>
                <a:latin typeface="+mn-lt"/>
                <a:ea typeface="+mn-ea"/>
                <a:cs typeface="+mn-cs"/>
              </a:rPr>
              <a:t>Travnicek</a:t>
            </a:r>
            <a:r>
              <a:rPr lang="en-US" sz="1200" b="0" i="0" kern="1200" dirty="0">
                <a:solidFill>
                  <a:schemeClr val="tx1"/>
                </a:solidFill>
                <a:effectLst/>
                <a:latin typeface="+mn-lt"/>
                <a:ea typeface="+mn-ea"/>
                <a:cs typeface="+mn-cs"/>
              </a:rPr>
              <a:t>, Cognition Studio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Kinney RG &amp; </a:t>
            </a:r>
            <a:r>
              <a:rPr lang="en-US" dirty="0" err="1"/>
              <a:t>Spach</a:t>
            </a:r>
            <a:r>
              <a:rPr lang="en-US" dirty="0"/>
              <a:t> DH. National STD Curriculum: Vaginitis. National STD Curriculum Version 2.13.0-std-AWS. Last updated September 2017. https://</a:t>
            </a:r>
            <a:r>
              <a:rPr lang="en-US" dirty="0" err="1"/>
              <a:t>www.std.uw.edu</a:t>
            </a:r>
            <a:r>
              <a:rPr lang="en-US" dirty="0"/>
              <a:t>/go/syndrome-based/vaginal-discharge/core-concept/</a:t>
            </a:r>
            <a:r>
              <a:rPr lang="en-US" dirty="0" err="1"/>
              <a:t>all#references-unassigned</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dirty="0">
                <a:solidFill>
                  <a:schemeClr val="tx1"/>
                </a:solidFill>
                <a:ea typeface="ＭＳ Ｐゴシック" charset="-128"/>
                <a:cs typeface="ＭＳ Ｐゴシック" charset="-128"/>
              </a:rPr>
              <a:t>Trichomonas – CDC Fact Sheet. Centers for Disease Control and Prevention. https://</a:t>
            </a:r>
            <a:r>
              <a:rPr lang="en-US" sz="1200" b="0" i="0" u="none" kern="1200" dirty="0" err="1">
                <a:solidFill>
                  <a:schemeClr val="tx1"/>
                </a:solidFill>
                <a:ea typeface="ＭＳ Ｐゴシック" charset="-128"/>
                <a:cs typeface="ＭＳ Ｐゴシック" charset="-128"/>
              </a:rPr>
              <a:t>www.cdc.gov</a:t>
            </a:r>
            <a:r>
              <a:rPr lang="en-US" sz="1200" b="0" i="0" u="none" kern="1200" dirty="0">
                <a:solidFill>
                  <a:schemeClr val="tx1"/>
                </a:solidFill>
                <a:ea typeface="ＭＳ Ｐゴシック" charset="-128"/>
                <a:cs typeface="ＭＳ Ｐゴシック" charset="-128"/>
              </a:rPr>
              <a:t>/std/trichomonas/</a:t>
            </a:r>
            <a:r>
              <a:rPr lang="en-US" sz="1200" b="0" i="0" u="none" kern="1200" dirty="0" err="1">
                <a:solidFill>
                  <a:schemeClr val="tx1"/>
                </a:solidFill>
                <a:ea typeface="ＭＳ Ｐゴシック" charset="-128"/>
                <a:cs typeface="ＭＳ Ｐゴシック" charset="-128"/>
              </a:rPr>
              <a:t>stdfact-trichomoniasis.htm</a:t>
            </a:r>
            <a:endParaRPr lang="en-US" sz="1200" b="0" i="0" u="none" kern="1200" dirty="0">
              <a:solidFill>
                <a:schemeClr val="tx1"/>
              </a:solidFill>
              <a:ea typeface="ＭＳ Ｐゴシック" charset="-128"/>
              <a:cs typeface="ＭＳ Ｐゴシック"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dirty="0">
                <a:solidFill>
                  <a:schemeClr val="tx1"/>
                </a:solidFill>
                <a:ea typeface="ＭＳ Ｐゴシック" charset="-128"/>
                <a:cs typeface="ＭＳ Ｐゴシック" charset="-128"/>
              </a:rPr>
              <a:t>Sutton M, Sternberg M, </a:t>
            </a:r>
            <a:r>
              <a:rPr lang="en-US" sz="1200" b="0" i="0" u="none" kern="1200" dirty="0" err="1">
                <a:solidFill>
                  <a:schemeClr val="tx1"/>
                </a:solidFill>
                <a:ea typeface="ＭＳ Ｐゴシック" charset="-128"/>
                <a:cs typeface="ＭＳ Ｐゴシック" charset="-128"/>
              </a:rPr>
              <a:t>Koumans</a:t>
            </a:r>
            <a:r>
              <a:rPr lang="en-US" sz="1200" b="0" i="0" u="none" kern="1200" dirty="0">
                <a:solidFill>
                  <a:schemeClr val="tx1"/>
                </a:solidFill>
                <a:ea typeface="ＭＳ Ｐゴシック" charset="-128"/>
                <a:cs typeface="ＭＳ Ｐゴシック" charset="-128"/>
              </a:rPr>
              <a:t> EH, McQuillan G, Berman S, Markowitz L. The prevalence of Trichomonas vaginalis infection among reproductive-age women in the United States, 2001-2004. </a:t>
            </a:r>
            <a:r>
              <a:rPr lang="en-US" sz="1200" b="0" i="1" u="none" kern="1200" dirty="0">
                <a:solidFill>
                  <a:schemeClr val="tx1"/>
                </a:solidFill>
                <a:ea typeface="ＭＳ Ｐゴシック" charset="-128"/>
                <a:cs typeface="ＭＳ Ｐゴシック" charset="-128"/>
              </a:rPr>
              <a:t>Clin Infect Dis.</a:t>
            </a:r>
            <a:r>
              <a:rPr lang="en-US" sz="1200" b="0" i="0" u="none" kern="1200" dirty="0">
                <a:solidFill>
                  <a:schemeClr val="tx1"/>
                </a:solidFill>
                <a:ea typeface="ＭＳ Ｐゴシック" charset="-128"/>
                <a:cs typeface="ＭＳ Ｐゴシック" charset="-128"/>
              </a:rPr>
              <a:t> 2007 Nov 15;45(10):1319–26.</a:t>
            </a:r>
          </a:p>
        </p:txBody>
      </p:sp>
      <p:sp>
        <p:nvSpPr>
          <p:cNvPr id="4" name="Slide Number Placeholder 3"/>
          <p:cNvSpPr>
            <a:spLocks noGrp="1"/>
          </p:cNvSpPr>
          <p:nvPr>
            <p:ph type="sldNum" sz="quarter" idx="5"/>
          </p:nvPr>
        </p:nvSpPr>
        <p:spPr/>
        <p:txBody>
          <a:bodyPr/>
          <a:lstStyle/>
          <a:p>
            <a:fld id="{8C4DDDE3-FF91-324D-A19F-DEF2EE152B41}" type="slidenum">
              <a:rPr lang="en-US" smtClean="0"/>
              <a:t>14</a:t>
            </a:fld>
            <a:endParaRPr lang="en-US"/>
          </a:p>
        </p:txBody>
      </p:sp>
    </p:spTree>
    <p:extLst>
      <p:ext uri="{BB962C8B-B14F-4D97-AF65-F5344CB8AC3E}">
        <p14:creationId xmlns:p14="http://schemas.microsoft.com/office/powerpoint/2010/main" val="73634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The 2015 STD Treatment Guidelines recommend diagnostic testing for trichomoniasis in the following three groups: (1) women seeking care for vaginal discharge; (2) persons receiving care in high prevalence settings (STD clinics, correctional facilities), and (3) asymptomatic persons at high risk of infection (i.e. persons with multiple sex partners, persons who exchange sex for money or drugs).</a:t>
            </a:r>
            <a:endParaRPr lang="en-US" sz="1200" b="0" i="0" kern="1200" baseline="30000" dirty="0">
              <a:solidFill>
                <a:schemeClr val="tx1"/>
              </a:solidFill>
              <a:effectLst/>
              <a:latin typeface="Adobe Garamond Pro" panose="02020502060506020403" pitchFamily="18" charset="0"/>
              <a:ea typeface="ＭＳ Ｐゴシック" charset="-128"/>
              <a:cs typeface="ＭＳ Ｐゴシック" charset="-128"/>
            </a:endParaRPr>
          </a:p>
          <a:p>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Some experts further recommend that all women who receive testing for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C</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trachomatis</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and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N.</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gonorrhoeae</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should also receive testing for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T</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vaginalis</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a:t>
            </a:r>
            <a:r>
              <a:rPr lang="en-US" sz="1200" b="0" i="0" kern="1200" baseline="30000" dirty="0">
                <a:solidFill>
                  <a:schemeClr val="tx1"/>
                </a:solidFill>
                <a:effectLst/>
                <a:latin typeface="Adobe Garamond Pro" panose="02020502060506020403" pitchFamily="18" charset="0"/>
                <a:ea typeface="ＭＳ Ｐゴシック" charset="-128"/>
                <a:cs typeface="ＭＳ Ｐゴシック" charset="-128"/>
              </a:rPr>
              <a:t> </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In addition, due to high rates of prevalent STDs among persons living with HIV infection, guidelines recommend screening all women with HIV for vaginal trichomoniasis.</a:t>
            </a:r>
            <a:r>
              <a:rPr lang="en-US" sz="1200" b="0" i="0" kern="1200" baseline="30000" dirty="0">
                <a:solidFill>
                  <a:schemeClr val="tx1"/>
                </a:solidFill>
                <a:effectLst/>
                <a:latin typeface="Adobe Garamond Pro" panose="02020502060506020403" pitchFamily="18" charset="0"/>
                <a:ea typeface="ＭＳ Ｐゴシック" charset="-128"/>
                <a:cs typeface="ＭＳ Ｐゴシック" charset="-128"/>
              </a:rPr>
              <a:t> </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Because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T</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a:t>
            </a:r>
            <a:r>
              <a:rPr lang="en-US" sz="1200" b="0" i="1" kern="1200" dirty="0">
                <a:solidFill>
                  <a:schemeClr val="tx1"/>
                </a:solidFill>
                <a:effectLst/>
                <a:latin typeface="Adobe Garamond Pro" panose="02020502060506020403" pitchFamily="18" charset="0"/>
                <a:ea typeface="ＭＳ Ｐゴシック" charset="-128"/>
                <a:cs typeface="ＭＳ Ｐゴシック" charset="-128"/>
              </a:rPr>
              <a:t>vaginalis</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does not infect the pharynx or rectum, screening at these sites is not recommended.</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Source:</a:t>
            </a:r>
            <a:br>
              <a:rPr lang="en-US" dirty="0"/>
            </a:br>
            <a:r>
              <a:rPr lang="en-US" dirty="0"/>
              <a:t>Trichomoniasis. Division of STD Prevention, National Center for HIV/AIDS, Viral Hepatitis, STD, and TB Prevention, Centers for Disease Control and Prevention. Last reviewed June 2015. https://</a:t>
            </a:r>
            <a:r>
              <a:rPr lang="en-US" dirty="0" err="1"/>
              <a:t>www.cdc.gov</a:t>
            </a:r>
            <a:r>
              <a:rPr lang="en-US" dirty="0"/>
              <a:t>/std/tg2015/</a:t>
            </a:r>
            <a:r>
              <a:rPr lang="en-US" dirty="0" err="1"/>
              <a:t>trichomoniasis.htm</a:t>
            </a:r>
            <a:endParaRPr lang="en-US" dirty="0"/>
          </a:p>
        </p:txBody>
      </p:sp>
      <p:sp>
        <p:nvSpPr>
          <p:cNvPr id="4" name="Slide Number Placeholder 3"/>
          <p:cNvSpPr>
            <a:spLocks noGrp="1"/>
          </p:cNvSpPr>
          <p:nvPr>
            <p:ph type="sldNum" sz="quarter" idx="5"/>
          </p:nvPr>
        </p:nvSpPr>
        <p:spPr/>
        <p:txBody>
          <a:bodyPr/>
          <a:lstStyle/>
          <a:p>
            <a:pPr>
              <a:defRPr/>
            </a:pPr>
            <a:fld id="{BFFA3909-FC05-4AB0-8CB8-31920C4611ED}" type="slidenum">
              <a:rPr lang="en-US" smtClean="0"/>
              <a:pPr>
                <a:defRPr/>
              </a:pPr>
              <a:t>15</a:t>
            </a:fld>
            <a:endParaRPr lang="en-US" dirty="0"/>
          </a:p>
        </p:txBody>
      </p:sp>
    </p:spTree>
    <p:extLst>
      <p:ext uri="{BB962C8B-B14F-4D97-AF65-F5344CB8AC3E}">
        <p14:creationId xmlns:p14="http://schemas.microsoft.com/office/powerpoint/2010/main" val="359882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a typeface="ＭＳ Ｐゴシック" pitchFamily="34" charset="-128"/>
              </a:rPr>
              <a:t>Diagnosis of vaginal trichomoniasis is usually performed by microscopy of vaginal secretions but this method has a sensitivity of only ~60%–70% and requires immediate evaluation of wet prep slide for optimal results.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Gold standard for identification is with Nucleic Acid Amplification Testing from a vaginal swab (self-collected or clinician-collected), urine, or liquid endocervical specimens in Thin Prep media.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dirty="0">
                <a:solidFill>
                  <a:srgbClr val="000000"/>
                </a:solidFill>
              </a:rPr>
              <a:t>Rapid, point of care testing is also available, though less </a:t>
            </a:r>
            <a:r>
              <a:rPr lang="en-US" sz="1600">
                <a:solidFill>
                  <a:srgbClr val="000000"/>
                </a:solidFill>
              </a:rPr>
              <a:t>commonly used</a:t>
            </a:r>
            <a:endParaRPr lang="en-US" sz="1600" dirty="0">
              <a:solidFill>
                <a:srgbClr val="000000"/>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a:solidFill>
                  <a:srgbClr val="000000"/>
                </a:solidFill>
              </a:rPr>
              <a:t>Sensitivity </a:t>
            </a:r>
            <a:r>
              <a:rPr lang="en-US" sz="1600" dirty="0">
                <a:solidFill>
                  <a:srgbClr val="000000"/>
                </a:solidFill>
              </a:rPr>
              <a:t>and specificity higher than wet mount but lower than culture</a:t>
            </a:r>
          </a:p>
          <a:p>
            <a:endParaRPr lang="en-US" sz="1200" dirty="0">
              <a:ea typeface="ＭＳ Ｐゴシック" pitchFamily="34" charset="-128"/>
            </a:endParaRPr>
          </a:p>
          <a:p>
            <a:r>
              <a:rPr lang="en-US" sz="1200" dirty="0">
                <a:ea typeface="ＭＳ Ｐゴシック" pitchFamily="34" charset="-128"/>
              </a:rPr>
              <a:t>Source: </a:t>
            </a:r>
          </a:p>
          <a:p>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Trichomonas.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16</a:t>
            </a:fld>
            <a:endParaRPr lang="en-US"/>
          </a:p>
        </p:txBody>
      </p:sp>
    </p:spTree>
    <p:extLst>
      <p:ext uri="{BB962C8B-B14F-4D97-AF65-F5344CB8AC3E}">
        <p14:creationId xmlns:p14="http://schemas.microsoft.com/office/powerpoint/2010/main" val="3709649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should be counseled that consuming alcohol while taking metronidazole (and for 24 hours after completion) or tinidazole (and for 72 hours after completion) could cause a disulfiram-like reaction (severe nausea and vomiting)</a:t>
            </a:r>
          </a:p>
          <a:p>
            <a:endParaRPr lang="en-US" dirty="0"/>
          </a:p>
          <a:p>
            <a:r>
              <a:rPr lang="en-US" dirty="0">
                <a:ea typeface="ＭＳ Ｐゴシック" pitchFamily="34" charset="-128"/>
              </a:rPr>
              <a:t>In randomized clinical trials, the recommended metronidazole regimens have resulted in cure rates of approximately 90%–95%, and the recommended tinidazole regimen has resulted in cure rates of approximately 86%–100%. The appropriate treatment of sex partners might increase these reported rates. Randomized controlled trials comparing single 2 g doses of metronidazole and tinidazole suggest that tinidazole is equivalent or superior to metronidazole in achieving </a:t>
            </a:r>
            <a:r>
              <a:rPr lang="en-US" dirty="0" err="1">
                <a:ea typeface="ＭＳ Ｐゴシック" pitchFamily="34" charset="-128"/>
              </a:rPr>
              <a:t>parasitologic</a:t>
            </a:r>
            <a:r>
              <a:rPr lang="en-US" dirty="0">
                <a:ea typeface="ＭＳ Ｐゴシック" pitchFamily="34" charset="-128"/>
              </a:rPr>
              <a:t> cure and resolution of symptoms. Treatment of patients and sex partners results in relief of symptoms, microbiologic cure, and reduction of transmission. </a:t>
            </a:r>
          </a:p>
          <a:p>
            <a:r>
              <a:rPr lang="en-US" dirty="0">
                <a:ea typeface="ＭＳ Ｐゴシック" pitchFamily="34" charset="-128"/>
              </a:rPr>
              <a:t>Metronidazole gel is considerably less efficacious for the treatment of trichomoniasis (&lt;50%) than oral preparations of metronidazole and is not recommended for use. </a:t>
            </a:r>
          </a:p>
          <a:p>
            <a:endParaRPr lang="en-US" sz="1200" kern="1200" dirty="0">
              <a:solidFill>
                <a:schemeClr val="tx1"/>
              </a:solidFill>
              <a:ea typeface="ＭＳ Ｐゴシック" charset="-128"/>
              <a:cs typeface="+mn-cs"/>
            </a:endParaRPr>
          </a:p>
          <a:p>
            <a:r>
              <a:rPr lang="en-US" sz="1200" b="0" i="0" kern="1200" dirty="0">
                <a:solidFill>
                  <a:schemeClr val="tx1"/>
                </a:solidFill>
                <a:effectLst/>
                <a:latin typeface="+mn-lt"/>
                <a:ea typeface="+mn-ea"/>
                <a:cs typeface="+mn-cs"/>
              </a:rPr>
              <a:t>For patients who have failed an initial single-dose therapy of metronidazole 2 grams orally, the recommended treatment is metronidazole 500 mg orally twice daily for 7 days. If this 7-day regimen fails, a subsequent 7-day course of higher dose therapy should be administered, with a 7-day oral course of either metronidazole 2 grams given once per day or tinidazole 2 grams once per day. Tinidazole retains activity against many metronidazole-refractory strains.</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If this third-line treatment fails, culture should be collected and sent to the CDC for susceptibility testing, in consultation with an expert.</a:t>
            </a:r>
          </a:p>
          <a:p>
            <a:endParaRPr lang="en-US" sz="1200" kern="1200" dirty="0">
              <a:solidFill>
                <a:schemeClr val="tx1"/>
              </a:solidFill>
              <a:ea typeface="ＭＳ Ｐゴシック" charset="-128"/>
              <a:cs typeface="+mn-cs"/>
            </a:endParaRPr>
          </a:p>
          <a:p>
            <a:r>
              <a:rPr lang="en-US" sz="1400" kern="1200" dirty="0">
                <a:solidFill>
                  <a:schemeClr val="tx1"/>
                </a:solidFill>
                <a:ea typeface="ＭＳ Ｐゴシック" charset="-128"/>
                <a:cs typeface="ＭＳ Ｐゴシック" charset="-128"/>
              </a:rPr>
              <a:t>Sources: </a:t>
            </a:r>
          </a:p>
          <a:p>
            <a:r>
              <a:rPr lang="en-US" sz="1200" kern="1200" dirty="0">
                <a:solidFill>
                  <a:schemeClr val="tx1"/>
                </a:solidFill>
                <a:ea typeface="ＭＳ Ｐゴシック" charset="-128"/>
                <a:cs typeface="ＭＳ Ｐゴシック" charset="-128"/>
              </a:rPr>
              <a:t>Centers for Disease Control and Prevention. Sexually Transmitted Diseases Treatment Guidelines, 2010.  </a:t>
            </a:r>
            <a:r>
              <a:rPr lang="en-US" sz="1200" i="1" kern="1200" dirty="0">
                <a:solidFill>
                  <a:schemeClr val="tx1"/>
                </a:solidFill>
                <a:ea typeface="ＭＳ Ｐゴシック" charset="-128"/>
                <a:cs typeface="ＭＳ Ｐゴシック" charset="-128"/>
              </a:rPr>
              <a:t>MMWR </a:t>
            </a:r>
            <a:r>
              <a:rPr lang="en-US" sz="1200" kern="1200" dirty="0">
                <a:solidFill>
                  <a:schemeClr val="tx1"/>
                </a:solidFill>
                <a:ea typeface="ＭＳ Ｐゴシック" charset="-128"/>
                <a:cs typeface="ＭＳ Ｐゴシック" charset="-128"/>
              </a:rPr>
              <a:t>2010;59(12):58–61. </a:t>
            </a:r>
            <a:endParaRPr lang="en-US" sz="1400" kern="1200" dirty="0">
              <a:solidFill>
                <a:schemeClr val="tx1"/>
              </a:solidFill>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Trichomonas.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p:txBody>
      </p:sp>
      <p:sp>
        <p:nvSpPr>
          <p:cNvPr id="4" name="Slide Number Placeholder 3"/>
          <p:cNvSpPr>
            <a:spLocks noGrp="1"/>
          </p:cNvSpPr>
          <p:nvPr>
            <p:ph type="sldNum" sz="quarter" idx="5"/>
          </p:nvPr>
        </p:nvSpPr>
        <p:spPr/>
        <p:txBody>
          <a:bodyPr/>
          <a:lstStyle/>
          <a:p>
            <a:fld id="{8C4DDDE3-FF91-324D-A19F-DEF2EE152B41}" type="slidenum">
              <a:rPr lang="en-US" smtClean="0"/>
              <a:t>17</a:t>
            </a:fld>
            <a:endParaRPr lang="en-US"/>
          </a:p>
        </p:txBody>
      </p:sp>
    </p:spTree>
    <p:extLst>
      <p:ext uri="{BB962C8B-B14F-4D97-AF65-F5344CB8AC3E}">
        <p14:creationId xmlns:p14="http://schemas.microsoft.com/office/powerpoint/2010/main" val="175256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 2007 study of the prevalence of BV in the US between 2001 and 2004 found that it is 29% overall but varies by population with higher rates among sexually active women. Racial and socioeconomic disparities exist. Information on the prevalence of BV is limited because it is not a reportable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BV is not classically considered a sexually transmitted disease, but evidence suggests that it is correlated with frequency of sexual activity, younger age at firs sex, practicing anal and oral sex and using vaginal sex toys.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Symptoms of BV may be reported as more common after sexual intercourse and after completion of menses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Bacterial Vaginosis.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Koumans</a:t>
            </a:r>
            <a:r>
              <a:rPr lang="en-US" sz="1200" b="0" i="0" kern="1200" dirty="0">
                <a:solidFill>
                  <a:schemeClr val="tx1"/>
                </a:solidFill>
                <a:effectLst/>
                <a:latin typeface="+mn-lt"/>
                <a:ea typeface="+mn-ea"/>
                <a:cs typeface="+mn-cs"/>
              </a:rPr>
              <a:t> EH, Sternberg M, Bruce C, et al. The prevalence of bacterial vaginosis in the United States, 2001-2004; associations with symptoms, sexual behaviors, and reproductive health. Sex </a:t>
            </a:r>
            <a:r>
              <a:rPr lang="en-US" sz="1200" b="0" i="0" kern="1200" dirty="0" err="1">
                <a:solidFill>
                  <a:schemeClr val="tx1"/>
                </a:solidFill>
                <a:effectLst/>
                <a:latin typeface="+mn-lt"/>
                <a:ea typeface="+mn-ea"/>
                <a:cs typeface="+mn-cs"/>
              </a:rPr>
              <a:t>Transm</a:t>
            </a:r>
            <a:r>
              <a:rPr lang="en-US" sz="1200" b="0" i="0" kern="1200" dirty="0">
                <a:solidFill>
                  <a:schemeClr val="tx1"/>
                </a:solidFill>
                <a:effectLst/>
                <a:latin typeface="+mn-lt"/>
                <a:ea typeface="+mn-ea"/>
                <a:cs typeface="+mn-cs"/>
              </a:rPr>
              <a:t> Dis. 2007;34:864-9.</a:t>
            </a:r>
          </a:p>
        </p:txBody>
      </p:sp>
      <p:sp>
        <p:nvSpPr>
          <p:cNvPr id="4" name="Slide Number Placeholder 3"/>
          <p:cNvSpPr>
            <a:spLocks noGrp="1"/>
          </p:cNvSpPr>
          <p:nvPr>
            <p:ph type="sldNum" sz="quarter" idx="5"/>
          </p:nvPr>
        </p:nvSpPr>
        <p:spPr/>
        <p:txBody>
          <a:bodyPr/>
          <a:lstStyle/>
          <a:p>
            <a:fld id="{8C4DDDE3-FF91-324D-A19F-DEF2EE152B41}" type="slidenum">
              <a:rPr lang="en-US" smtClean="0"/>
              <a:t>18</a:t>
            </a:fld>
            <a:endParaRPr lang="en-US"/>
          </a:p>
        </p:txBody>
      </p:sp>
    </p:spTree>
    <p:extLst>
      <p:ext uri="{BB962C8B-B14F-4D97-AF65-F5344CB8AC3E}">
        <p14:creationId xmlns:p14="http://schemas.microsoft.com/office/powerpoint/2010/main" val="3843792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br>
              <a:rPr lang="en-US" dirty="0"/>
            </a:br>
            <a:r>
              <a:rPr lang="en-US" dirty="0"/>
              <a:t>Bacterial Vaginosis. Division of STD Prevention, National Center for HIV/AIDS, Viral Hepatitis, STD, and TB Prevention, Centers for Disease Control and Prevention. Last reviewed June 2015. https://</a:t>
            </a:r>
            <a:r>
              <a:rPr lang="en-US" dirty="0" err="1"/>
              <a:t>www.cdc.gov</a:t>
            </a:r>
            <a:r>
              <a:rPr lang="en-US" dirty="0"/>
              <a:t>/std/tg2015/</a:t>
            </a:r>
            <a:r>
              <a:rPr lang="en-US" dirty="0" err="1"/>
              <a:t>bv.htm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Bacterial Vaginosis.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BFFA3909-FC05-4AB0-8CB8-31920C4611ED}" type="slidenum">
              <a:rPr lang="en-US" smtClean="0"/>
              <a:pPr>
                <a:defRPr/>
              </a:pPr>
              <a:t>19</a:t>
            </a:fld>
            <a:endParaRPr lang="en-US" dirty="0"/>
          </a:p>
        </p:txBody>
      </p:sp>
    </p:spTree>
    <p:extLst>
      <p:ext uri="{BB962C8B-B14F-4D97-AF65-F5344CB8AC3E}">
        <p14:creationId xmlns:p14="http://schemas.microsoft.com/office/powerpoint/2010/main" val="21659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of three out of four criteria has been correlated with results by gram stain with a sensitivity of 78.8% and specificity of 92.4%</a:t>
            </a:r>
          </a:p>
          <a:p>
            <a:endParaRPr lang="en-US" dirty="0"/>
          </a:p>
          <a:p>
            <a:pPr marL="171450" indent="-171450">
              <a:buFont typeface="Arial" panose="020B0604020202020204" pitchFamily="34" charset="0"/>
              <a:buChar char="•"/>
            </a:pPr>
            <a:r>
              <a:rPr lang="en-US" dirty="0"/>
              <a:t>The gold standard for diagnosis is Gram’s stain of a vaginal sample with Nugent scoring, though this is not usually performed due to time and expense. Diagnosis is based on the relative concentration </a:t>
            </a:r>
            <a:r>
              <a:rPr lang="en-US" sz="1200" b="0" i="0" kern="1200" dirty="0">
                <a:solidFill>
                  <a:schemeClr val="tx1"/>
                </a:solidFill>
                <a:effectLst/>
                <a:latin typeface="+mn-lt"/>
                <a:ea typeface="+mn-ea"/>
                <a:cs typeface="+mn-cs"/>
              </a:rPr>
              <a:t>of lactobacillus, </a:t>
            </a:r>
            <a:r>
              <a:rPr lang="en-US" sz="1200" b="0" i="1" kern="1200" dirty="0">
                <a:solidFill>
                  <a:schemeClr val="tx1"/>
                </a:solidFill>
                <a:effectLst/>
                <a:latin typeface="+mn-lt"/>
                <a:ea typeface="+mn-ea"/>
                <a:cs typeface="+mn-cs"/>
              </a:rPr>
              <a:t>Bacteroides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Gardnerella</a:t>
            </a:r>
            <a:r>
              <a:rPr lang="en-US" sz="1200" b="0" i="0" kern="1200" dirty="0">
                <a:solidFill>
                  <a:schemeClr val="tx1"/>
                </a:solidFill>
                <a:effectLst/>
                <a:latin typeface="+mn-lt"/>
                <a:ea typeface="+mn-ea"/>
                <a:cs typeface="+mn-cs"/>
              </a:rPr>
              <a:t>, and </a:t>
            </a:r>
            <a:r>
              <a:rPr lang="en-US" sz="1200" b="0" i="1" kern="1200" dirty="0" err="1">
                <a:solidFill>
                  <a:schemeClr val="tx1"/>
                </a:solidFill>
                <a:effectLst/>
                <a:latin typeface="+mn-lt"/>
                <a:ea typeface="+mn-ea"/>
                <a:cs typeface="+mn-cs"/>
              </a:rPr>
              <a:t>Mobiluncus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species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normal Gram's stain should show lactobacillus only, or lactobacillus with few </a:t>
            </a:r>
            <a:r>
              <a:rPr lang="en-US" sz="1200" b="0" i="1" kern="1200" dirty="0">
                <a:solidFill>
                  <a:schemeClr val="tx1"/>
                </a:solidFill>
                <a:effectLst/>
                <a:latin typeface="+mn-lt"/>
                <a:ea typeface="+mn-ea"/>
                <a:cs typeface="+mn-cs"/>
              </a:rPr>
              <a:t>Gardnerella</a:t>
            </a:r>
            <a:r>
              <a:rPr lang="en-US" sz="1200" b="0" i="0" kern="1200" dirty="0">
                <a:solidFill>
                  <a:schemeClr val="tx1"/>
                </a:solidFill>
                <a:effectLst/>
                <a:latin typeface="+mn-lt"/>
                <a:ea typeface="+mn-ea"/>
                <a:cs typeface="+mn-cs"/>
              </a:rPr>
              <a:t> morphotypes. Gram's stain showing a more mixed flora with relatively lower numbers of lactobacilli is consistent with bacterial vaginosis.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FDA has approved at least one PCR assay to amplify DNA for lactobacillus species and several anaerobic bacteria commonly implicated in BV. The diagnosis is based on relative concentrations of these organisms.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Other less commonly used testing mechanisms include a point-of-care test using DNA hybridization probe to test for presence of trichomonas, Candida albicans (yeast) and Gardnerella vaginalis, the most common cause of BV. There are also indirect tests for enzymatic activity associated with the organisms that commonly cause BV.</a:t>
            </a:r>
            <a:endParaRPr lang="en-US" dirty="0"/>
          </a:p>
          <a:p>
            <a:endParaRPr lang="en-US" dirty="0"/>
          </a:p>
          <a:p>
            <a:r>
              <a:rPr lang="en-US" dirty="0"/>
              <a:t>Sources:</a:t>
            </a:r>
          </a:p>
          <a:p>
            <a:r>
              <a:rPr lang="en-US" sz="1200" b="0" i="0" kern="1200" dirty="0">
                <a:solidFill>
                  <a:schemeClr val="tx1"/>
                </a:solidFill>
                <a:effectLst/>
                <a:latin typeface="+mn-lt"/>
                <a:ea typeface="+mn-ea"/>
                <a:cs typeface="+mn-cs"/>
              </a:rPr>
              <a:t>Images: Bacterial vaginosis. </a:t>
            </a:r>
            <a:r>
              <a:rPr lang="en-US" sz="1200" b="0" i="0" kern="1200" dirty="0" err="1">
                <a:solidFill>
                  <a:schemeClr val="tx1"/>
                </a:solidFill>
                <a:effectLst/>
                <a:latin typeface="+mn-lt"/>
                <a:ea typeface="+mn-ea"/>
                <a:cs typeface="+mn-cs"/>
              </a:rPr>
              <a:t>WikEM.org</a:t>
            </a:r>
            <a:r>
              <a:rPr lang="en-US" sz="1200" b="0" i="0" kern="1200" dirty="0">
                <a:solidFill>
                  <a:schemeClr val="tx1"/>
                </a:solidFill>
                <a:effectLst/>
                <a:latin typeface="+mn-lt"/>
                <a:ea typeface="+mn-ea"/>
                <a:cs typeface="+mn-cs"/>
              </a:rPr>
              <a:t>. Last updated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Bacterial Vaginosis.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a:p>
            <a:endParaRPr lang="en-US" b="0" dirty="0"/>
          </a:p>
        </p:txBody>
      </p:sp>
      <p:sp>
        <p:nvSpPr>
          <p:cNvPr id="4" name="Slide Number Placeholder 3"/>
          <p:cNvSpPr>
            <a:spLocks noGrp="1"/>
          </p:cNvSpPr>
          <p:nvPr>
            <p:ph type="sldNum" sz="quarter" idx="5"/>
          </p:nvPr>
        </p:nvSpPr>
        <p:spPr/>
        <p:txBody>
          <a:bodyPr/>
          <a:lstStyle/>
          <a:p>
            <a:fld id="{8C4DDDE3-FF91-324D-A19F-DEF2EE152B41}" type="slidenum">
              <a:rPr lang="en-US" smtClean="0"/>
              <a:t>20</a:t>
            </a:fld>
            <a:endParaRPr lang="en-US"/>
          </a:p>
        </p:txBody>
      </p:sp>
    </p:spTree>
    <p:extLst>
      <p:ext uri="{BB962C8B-B14F-4D97-AF65-F5344CB8AC3E}">
        <p14:creationId xmlns:p14="http://schemas.microsoft.com/office/powerpoint/2010/main" val="3280965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should be counseled that consuming alcohol while taking metronidazole (and for 24 hours after completion) or tinidazole (and for 72 hours after completion) could cause a disulfiram-like reaction (severe nausea and vomiting)</a:t>
            </a:r>
          </a:p>
          <a:p>
            <a:endParaRPr lang="en-US" dirty="0"/>
          </a:p>
          <a:p>
            <a:pPr marL="171450" indent="-171450">
              <a:buFont typeface="Arial" panose="020B0604020202020204" pitchFamily="34" charset="0"/>
              <a:buChar char="•"/>
            </a:pPr>
            <a:r>
              <a:rPr lang="en-US" dirty="0"/>
              <a:t>Alternative treatment regimens: oral tinidazole (not recommended during pregnancy), oral clindamycin, or intravaginal clindamycin ovules.</a:t>
            </a:r>
          </a:p>
          <a:p>
            <a:pPr marL="171450" indent="-171450">
              <a:buFont typeface="Arial" panose="020B0604020202020204" pitchFamily="34" charset="0"/>
              <a:buChar char="•"/>
            </a:pPr>
            <a:r>
              <a:rPr lang="en-US" dirty="0" err="1"/>
              <a:t>Secnidazole</a:t>
            </a:r>
            <a:r>
              <a:rPr lang="en-US" dirty="0"/>
              <a:t> was FDA approved in 2017 as a single-dose therapy for BV in adult women</a:t>
            </a:r>
          </a:p>
          <a:p>
            <a:pPr marL="171450" indent="-171450">
              <a:buFont typeface="Arial" panose="020B0604020202020204" pitchFamily="34" charset="0"/>
              <a:buChar char="•"/>
            </a:pPr>
            <a:r>
              <a:rPr lang="en-US" dirty="0"/>
              <a:t>Recurrent BV occurs in up to 30% of women within three months following treatment and in up to 50% of patients after 6-12 months. Recurrence can be treated with the same regimen or a different regimen.</a:t>
            </a:r>
          </a:p>
          <a:p>
            <a:pPr marL="171450" indent="-171450">
              <a:buFont typeface="Arial" panose="020B0604020202020204" pitchFamily="34" charset="0"/>
              <a:buChar char="•"/>
            </a:pPr>
            <a:r>
              <a:rPr lang="en-US" dirty="0"/>
              <a:t>Women with multiple recurrences can be treated with either: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metronidazole intravaginal gel twice weekly for 4 to 6 months or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Oral metronidazole 500 mg twice daily (or tinidazole 500 mg twice daily) for 7 days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Followed by intravaginal boric acid 600 mg daily for 21 days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Followed by intravaginal metronidazole gel 0.75% twice weekly for 4 to 6 months.</a:t>
            </a:r>
            <a:endParaRPr lang="en-US" dirty="0"/>
          </a:p>
          <a:p>
            <a:endParaRPr lang="en-US" sz="1200" kern="1200" dirty="0">
              <a:solidFill>
                <a:schemeClr val="tx1"/>
              </a:solidFill>
              <a:ea typeface="ＭＳ Ｐゴシック" charset="-128"/>
              <a:cs typeface="+mn-cs"/>
            </a:endParaRPr>
          </a:p>
          <a:p>
            <a:r>
              <a:rPr lang="en-US" sz="1400" kern="1200" dirty="0">
                <a:solidFill>
                  <a:schemeClr val="tx1"/>
                </a:solidFill>
                <a:ea typeface="ＭＳ Ｐゴシック" charset="-128"/>
                <a:cs typeface="ＭＳ Ｐゴシック" charset="-128"/>
              </a:rPr>
              <a:t>Sources: </a:t>
            </a:r>
          </a:p>
          <a:p>
            <a:r>
              <a:rPr lang="en-US" sz="1200" kern="1200" dirty="0">
                <a:solidFill>
                  <a:schemeClr val="tx1"/>
                </a:solidFill>
                <a:ea typeface="ＭＳ Ｐゴシック" charset="-128"/>
                <a:cs typeface="ＭＳ Ｐゴシック" charset="-128"/>
              </a:rPr>
              <a:t>Centers for Disease Control and Prevention. Sexually Transmitted Diseases Treatment Guidelines, 2010.  </a:t>
            </a:r>
            <a:r>
              <a:rPr lang="en-US" sz="1200" i="1" kern="1200" dirty="0">
                <a:solidFill>
                  <a:schemeClr val="tx1"/>
                </a:solidFill>
                <a:ea typeface="ＭＳ Ｐゴシック" charset="-128"/>
                <a:cs typeface="ＭＳ Ｐゴシック" charset="-128"/>
              </a:rPr>
              <a:t>MMWR </a:t>
            </a:r>
            <a:r>
              <a:rPr lang="en-US" sz="1200" kern="1200" dirty="0">
                <a:solidFill>
                  <a:schemeClr val="tx1"/>
                </a:solidFill>
                <a:ea typeface="ＭＳ Ｐゴシック" charset="-128"/>
                <a:cs typeface="ＭＳ Ｐゴシック" charset="-128"/>
              </a:rPr>
              <a:t>2010;59(12):58–61. </a:t>
            </a:r>
            <a:endParaRPr lang="en-US" sz="1400" kern="1200" dirty="0">
              <a:solidFill>
                <a:schemeClr val="tx1"/>
              </a:solidFill>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Bacterial Vaginosis.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p:txBody>
      </p:sp>
      <p:sp>
        <p:nvSpPr>
          <p:cNvPr id="4" name="Slide Number Placeholder 3"/>
          <p:cNvSpPr>
            <a:spLocks noGrp="1"/>
          </p:cNvSpPr>
          <p:nvPr>
            <p:ph type="sldNum" sz="quarter" idx="5"/>
          </p:nvPr>
        </p:nvSpPr>
        <p:spPr/>
        <p:txBody>
          <a:bodyPr/>
          <a:lstStyle/>
          <a:p>
            <a:fld id="{8C4DDDE3-FF91-324D-A19F-DEF2EE152B41}" type="slidenum">
              <a:rPr lang="en-US" smtClean="0"/>
              <a:t>21</a:t>
            </a:fld>
            <a:endParaRPr lang="en-US"/>
          </a:p>
        </p:txBody>
      </p:sp>
    </p:spTree>
    <p:extLst>
      <p:ext uri="{BB962C8B-B14F-4D97-AF65-F5344CB8AC3E}">
        <p14:creationId xmlns:p14="http://schemas.microsoft.com/office/powerpoint/2010/main" val="747062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Candida species can be found in the lower genital tract in approximately 20% of asymptomatic women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Most patients with vulvovaginal candidiasis do not have specific risk factors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Frequent, complicated, and/or severe infections may be due to:</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Uncontrolled or undiagnosed diabetes,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Immunocompromised state (HIV, genetic disease or medication-induced)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Use of corticosteroids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repeated courses of antibiotics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Pregnancy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hormone replacement therapy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behavioral factors (sexual practices, use of oral contraceptives, intrauterine devices, condoms, and spermicide)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genetic predisposition</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r>
              <a:rPr lang="en-US"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Candidiasis.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a typeface="ＭＳ Ｐゴシック" pitchFamily="34" charset="-128"/>
              </a:rPr>
              <a:t>Image: Scanning Electron Microscope image of </a:t>
            </a:r>
            <a:r>
              <a:rPr lang="en-US" sz="1200" i="1" dirty="0">
                <a:ea typeface="ＭＳ Ｐゴシック" pitchFamily="34" charset="-128"/>
              </a:rPr>
              <a:t>Candida albicans</a:t>
            </a:r>
            <a:r>
              <a:rPr lang="en-US" sz="1200" i="0" dirty="0">
                <a:ea typeface="ＭＳ Ｐゴシック" pitchFamily="34" charset="-128"/>
              </a:rPr>
              <a:t> from Global Biodefense. https://</a:t>
            </a:r>
            <a:r>
              <a:rPr lang="en-US" sz="1200" i="0" dirty="0" err="1">
                <a:ea typeface="ＭＳ Ｐゴシック" pitchFamily="34" charset="-128"/>
              </a:rPr>
              <a:t>globalbiodefense.com</a:t>
            </a:r>
            <a:r>
              <a:rPr lang="en-US" sz="1200" i="0" dirty="0">
                <a:ea typeface="ＭＳ Ｐゴシック" pitchFamily="34" charset="-128"/>
              </a:rPr>
              <a:t>/tag/candida-albicans/</a:t>
            </a:r>
            <a:endParaRPr lang="en-US" sz="1200" dirty="0">
              <a:ea typeface="ＭＳ Ｐゴシック" pitchFamily="34" charset="-128"/>
            </a:endParaRPr>
          </a:p>
        </p:txBody>
      </p:sp>
      <p:sp>
        <p:nvSpPr>
          <p:cNvPr id="4" name="Slide Number Placeholder 3"/>
          <p:cNvSpPr>
            <a:spLocks noGrp="1"/>
          </p:cNvSpPr>
          <p:nvPr>
            <p:ph type="sldNum" sz="quarter" idx="5"/>
          </p:nvPr>
        </p:nvSpPr>
        <p:spPr/>
        <p:txBody>
          <a:bodyPr/>
          <a:lstStyle/>
          <a:p>
            <a:fld id="{8C4DDDE3-FF91-324D-A19F-DEF2EE152B41}" type="slidenum">
              <a:rPr lang="en-US" smtClean="0"/>
              <a:t>22</a:t>
            </a:fld>
            <a:endParaRPr lang="en-US"/>
          </a:p>
        </p:txBody>
      </p:sp>
    </p:spTree>
    <p:extLst>
      <p:ext uri="{BB962C8B-B14F-4D97-AF65-F5344CB8AC3E}">
        <p14:creationId xmlns:p14="http://schemas.microsoft.com/office/powerpoint/2010/main" val="2728035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2020</a:t>
            </a:r>
          </a:p>
        </p:txBody>
      </p:sp>
      <p:sp>
        <p:nvSpPr>
          <p:cNvPr id="4" name="Slide Number Placeholder 3"/>
          <p:cNvSpPr>
            <a:spLocks noGrp="1"/>
          </p:cNvSpPr>
          <p:nvPr>
            <p:ph type="sldNum" sz="quarter" idx="5"/>
          </p:nvPr>
        </p:nvSpPr>
        <p:spPr/>
        <p:txBody>
          <a:bodyPr/>
          <a:lstStyle/>
          <a:p>
            <a:fld id="{14F38315-567F-9344-BA08-CACF3BAC68A8}" type="slidenum">
              <a:rPr lang="en-US" smtClean="0"/>
              <a:t>2</a:t>
            </a:fld>
            <a:endParaRPr lang="en-US"/>
          </a:p>
        </p:txBody>
      </p:sp>
    </p:spTree>
    <p:extLst>
      <p:ext uri="{BB962C8B-B14F-4D97-AF65-F5344CB8AC3E}">
        <p14:creationId xmlns:p14="http://schemas.microsoft.com/office/powerpoint/2010/main" val="4153334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 symptoms of vulvovaginal candidiasis overlap with other causes of vaginitis, so performing a microscopic examination of vaginal secretions is recommended to assist in diagnosis.</a:t>
            </a:r>
          </a:p>
          <a:p>
            <a:pPr marL="171450" indent="-171450">
              <a:buFont typeface="Arial" panose="020B0604020202020204" pitchFamily="34" charset="0"/>
              <a:buChar char="•"/>
            </a:pPr>
            <a:r>
              <a:rPr lang="en-US" dirty="0"/>
              <a:t>Abnormal vaginal pH (greater than 4.5) or abundant white blood cells visualized on microscopy suggests an alternative diagnosis such as BV or trichomoniasis, or a mixed infection.</a:t>
            </a:r>
          </a:p>
          <a:p>
            <a:pPr marL="171450" indent="-171450">
              <a:buFont typeface="Arial" panose="020B0604020202020204" pitchFamily="34" charset="0"/>
              <a:buChar char="•"/>
            </a:pPr>
            <a:r>
              <a:rPr lang="en-US" dirty="0"/>
              <a:t>Gram’s stain is not commonly performed to diagnose vulvovaginal candidiasis but if done, may show large strongly gram-positive staining yeasts and/or hyphae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Candidiasis.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a:p>
            <a:r>
              <a:rPr lang="en-US" dirty="0"/>
              <a:t>Image: From the National STD Curriculum, </a:t>
            </a:r>
            <a:r>
              <a:rPr lang="en-US" sz="1200" b="0" i="0" kern="1200" dirty="0">
                <a:solidFill>
                  <a:schemeClr val="tx1"/>
                </a:solidFill>
                <a:effectLst/>
                <a:latin typeface="+mn-lt"/>
                <a:ea typeface="+mn-ea"/>
                <a:cs typeface="+mn-cs"/>
              </a:rPr>
              <a:t>Public Health—Seattle &amp; King County STD Clinic</a:t>
            </a:r>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23</a:t>
            </a:fld>
            <a:endParaRPr lang="en-US"/>
          </a:p>
        </p:txBody>
      </p:sp>
    </p:spTree>
    <p:extLst>
      <p:ext uri="{BB962C8B-B14F-4D97-AF65-F5344CB8AC3E}">
        <p14:creationId xmlns:p14="http://schemas.microsoft.com/office/powerpoint/2010/main" val="627228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Over-the-counter intravaginal agents (patients should be advised that these oil-based formulations may weaken latex condoms and diaphragms):</a:t>
            </a:r>
          </a:p>
          <a:p>
            <a:pPr marL="628650" lvl="1" indent="-171450">
              <a:buFont typeface="Arial" panose="020B0604020202020204" pitchFamily="34" charset="0"/>
              <a:buChar char="•"/>
            </a:pPr>
            <a:r>
              <a:rPr lang="en-US" sz="1200" dirty="0">
                <a:solidFill>
                  <a:srgbClr val="FFFFFF"/>
                </a:solidFill>
              </a:rPr>
              <a:t>Butoconazole 2% cream 5g PV x 3 days</a:t>
            </a:r>
          </a:p>
          <a:p>
            <a:pPr marL="628650" lvl="1" indent="-171450">
              <a:buFont typeface="Arial" panose="020B0604020202020204" pitchFamily="34" charset="0"/>
              <a:buChar char="•"/>
            </a:pPr>
            <a:r>
              <a:rPr lang="en-US" sz="1200" dirty="0">
                <a:solidFill>
                  <a:srgbClr val="FFFFFF"/>
                </a:solidFill>
              </a:rPr>
              <a:t>Clotrimazole 1% cream 5g PV x 7–14 days</a:t>
            </a:r>
          </a:p>
          <a:p>
            <a:pPr marL="628650" lvl="1" indent="-171450">
              <a:buFont typeface="Arial" panose="020B0604020202020204" pitchFamily="34" charset="0"/>
              <a:buChar char="•"/>
            </a:pPr>
            <a:r>
              <a:rPr lang="en-US" sz="1200" dirty="0">
                <a:solidFill>
                  <a:srgbClr val="FFFFFF"/>
                </a:solidFill>
              </a:rPr>
              <a:t>Clotrimazole 2% cream 5g PV x 3 days</a:t>
            </a:r>
          </a:p>
          <a:p>
            <a:pPr marL="628650" lvl="1" indent="-171450">
              <a:buFont typeface="Arial" panose="020B0604020202020204" pitchFamily="34" charset="0"/>
              <a:buChar char="•"/>
            </a:pPr>
            <a:r>
              <a:rPr lang="en-US" sz="1200" dirty="0">
                <a:solidFill>
                  <a:srgbClr val="FFFFFF"/>
                </a:solidFill>
              </a:rPr>
              <a:t>Miconazole 2% 5g PV x 7days</a:t>
            </a:r>
          </a:p>
          <a:p>
            <a:pPr marL="628650" lvl="1" indent="-171450">
              <a:buFont typeface="Arial" panose="020B0604020202020204" pitchFamily="34" charset="0"/>
              <a:buChar char="•"/>
            </a:pPr>
            <a:r>
              <a:rPr lang="en-US" sz="1200" dirty="0">
                <a:solidFill>
                  <a:srgbClr val="FFFFFF"/>
                </a:solidFill>
              </a:rPr>
              <a:t>Miconazole 4% cream 5g PV x 3 days</a:t>
            </a:r>
          </a:p>
          <a:p>
            <a:pPr marL="628650" lvl="1" indent="-171450">
              <a:buFont typeface="Arial" panose="020B0604020202020204" pitchFamily="34" charset="0"/>
              <a:buChar char="•"/>
            </a:pPr>
            <a:r>
              <a:rPr lang="en-US" sz="1200" dirty="0">
                <a:solidFill>
                  <a:srgbClr val="FFFFFF"/>
                </a:solidFill>
              </a:rPr>
              <a:t>Miconazole 100mg vaginal suppository, one suppository daily for 7 days</a:t>
            </a:r>
          </a:p>
          <a:p>
            <a:pPr marL="628650" lvl="1" indent="-171450">
              <a:buFont typeface="Arial" panose="020B0604020202020204" pitchFamily="34" charset="0"/>
              <a:buChar char="•"/>
            </a:pPr>
            <a:r>
              <a:rPr lang="en-US" sz="1200" dirty="0">
                <a:solidFill>
                  <a:srgbClr val="FFFFFF"/>
                </a:solidFill>
              </a:rPr>
              <a:t>Miconazole 200mg vaginal suppository, one suppository daily for 3 days</a:t>
            </a:r>
          </a:p>
          <a:p>
            <a:pPr marL="628650" lvl="1" indent="-171450">
              <a:buFont typeface="Arial" panose="020B0604020202020204" pitchFamily="34" charset="0"/>
              <a:buChar char="•"/>
            </a:pPr>
            <a:r>
              <a:rPr lang="en-US" sz="1200" dirty="0">
                <a:solidFill>
                  <a:srgbClr val="FFFFFF"/>
                </a:solidFill>
              </a:rPr>
              <a:t>Miconazole 1200mg vaginal suppository, one suppository daily for 1 days</a:t>
            </a:r>
          </a:p>
          <a:p>
            <a:pPr marL="628650" lvl="1" indent="-171450">
              <a:buFont typeface="Arial" panose="020B0604020202020204" pitchFamily="34" charset="0"/>
              <a:buChar char="•"/>
            </a:pPr>
            <a:r>
              <a:rPr lang="en-US" sz="1200" dirty="0">
                <a:solidFill>
                  <a:srgbClr val="FFFFFF"/>
                </a:solidFill>
              </a:rPr>
              <a:t>Tioconazole 6.5% ointment 5 g PV in a single application</a:t>
            </a:r>
          </a:p>
          <a:p>
            <a:pPr marL="171450" lvl="0" indent="-171450">
              <a:buFont typeface="Arial" panose="020B0604020202020204" pitchFamily="34" charset="0"/>
              <a:buChar char="•"/>
            </a:pPr>
            <a:r>
              <a:rPr lang="en-US" sz="1200" dirty="0">
                <a:solidFill>
                  <a:srgbClr val="FFFFFF"/>
                </a:solidFill>
              </a:rPr>
              <a:t>Prescription intravaginal agents </a:t>
            </a:r>
            <a:r>
              <a:rPr lang="en-US" dirty="0"/>
              <a:t>(patients should be advised that these oil-based formulations may weaken latex condoms and diaphragms):</a:t>
            </a:r>
          </a:p>
          <a:p>
            <a:pPr marL="628650" lvl="1" indent="-171450">
              <a:buFont typeface="Arial" panose="020B0604020202020204" pitchFamily="34" charset="0"/>
              <a:buChar char="•"/>
            </a:pPr>
            <a:r>
              <a:rPr lang="en-US" sz="1200" dirty="0">
                <a:solidFill>
                  <a:srgbClr val="FFFFFF"/>
                </a:solidFill>
              </a:rPr>
              <a:t>Butoconazole 2% cream (single dose </a:t>
            </a:r>
            <a:r>
              <a:rPr lang="en-US" sz="1200" dirty="0" err="1">
                <a:solidFill>
                  <a:srgbClr val="FFFFFF"/>
                </a:solidFill>
              </a:rPr>
              <a:t>bioadhesive</a:t>
            </a:r>
            <a:r>
              <a:rPr lang="en-US" sz="1200" dirty="0">
                <a:solidFill>
                  <a:srgbClr val="FFFFFF"/>
                </a:solidFill>
              </a:rPr>
              <a:t> product), 5 g PV x 1 day</a:t>
            </a:r>
          </a:p>
          <a:p>
            <a:pPr marL="628650" lvl="1" indent="-171450">
              <a:buFont typeface="Arial" panose="020B0604020202020204" pitchFamily="34" charset="0"/>
              <a:buChar char="•"/>
            </a:pPr>
            <a:r>
              <a:rPr lang="en-US" sz="1200" dirty="0">
                <a:solidFill>
                  <a:srgbClr val="FFFFFF"/>
                </a:solidFill>
              </a:rPr>
              <a:t>Nystatin 100,000-unit vaginal tablet, one tablet for 14 days</a:t>
            </a:r>
          </a:p>
          <a:p>
            <a:pPr marL="628650" lvl="1" indent="-171450">
              <a:buFont typeface="Arial" panose="020B0604020202020204" pitchFamily="34" charset="0"/>
              <a:buChar char="•"/>
            </a:pPr>
            <a:r>
              <a:rPr lang="en-US" sz="1200" dirty="0">
                <a:solidFill>
                  <a:srgbClr val="FFFFFF"/>
                </a:solidFill>
              </a:rPr>
              <a:t>Terconazole 0.4% 5g PV daily x 7 days</a:t>
            </a:r>
          </a:p>
          <a:p>
            <a:pPr marL="628650" lvl="1" indent="-171450">
              <a:buFont typeface="Arial" panose="020B0604020202020204" pitchFamily="34" charset="0"/>
              <a:buChar char="•"/>
            </a:pPr>
            <a:r>
              <a:rPr lang="en-US" sz="1200" dirty="0">
                <a:solidFill>
                  <a:srgbClr val="FFFFFF"/>
                </a:solidFill>
              </a:rPr>
              <a:t>Terconazole 0.8% cream 5g PV daily x 3 days</a:t>
            </a:r>
          </a:p>
          <a:p>
            <a:pPr marL="628650" lvl="1" indent="-171450">
              <a:buFont typeface="Arial" panose="020B0604020202020204" pitchFamily="34" charset="0"/>
              <a:buChar char="•"/>
            </a:pPr>
            <a:r>
              <a:rPr lang="en-US" sz="1200" dirty="0">
                <a:solidFill>
                  <a:srgbClr val="FFFFFF"/>
                </a:solidFill>
              </a:rPr>
              <a:t>Terconazole 80 mg vaginal suppository, one suppository daily for 3 days</a:t>
            </a:r>
          </a:p>
          <a:p>
            <a:pPr marL="171450" lvl="0" indent="-171450">
              <a:buFont typeface="Arial" panose="020B0604020202020204" pitchFamily="34" charset="0"/>
              <a:buChar char="•"/>
            </a:pPr>
            <a:r>
              <a:rPr lang="en-US" sz="1200" dirty="0">
                <a:solidFill>
                  <a:srgbClr val="FFFFFF"/>
                </a:solidFill>
              </a:rPr>
              <a:t>Treatment of recurrent disease can be given as:</a:t>
            </a:r>
          </a:p>
          <a:p>
            <a:pPr marL="628650" lvl="1" indent="-171450">
              <a:buFont typeface="Arial" panose="020B0604020202020204" pitchFamily="34" charset="0"/>
              <a:buChar char="•"/>
            </a:pPr>
            <a:r>
              <a:rPr lang="en-US" sz="1200" dirty="0">
                <a:solidFill>
                  <a:srgbClr val="FFFFFF"/>
                </a:solidFill>
              </a:rPr>
              <a:t>Oral fluconazole given as 100 mg, 150 mg, or 200 mg dose every third day for 3 doses (day 1,4 and 7) to achieve mycologic remission</a:t>
            </a:r>
          </a:p>
          <a:p>
            <a:pPr marL="628650" lvl="1" indent="-171450">
              <a:buFont typeface="Arial" panose="020B0604020202020204" pitchFamily="34" charset="0"/>
              <a:buChar char="•"/>
            </a:pPr>
            <a:r>
              <a:rPr lang="en-US" sz="1200" dirty="0">
                <a:solidFill>
                  <a:srgbClr val="FFFFFF"/>
                </a:solidFill>
              </a:rPr>
              <a:t>Preferred maintenance therapy consists of oral fluconazole (100, 150 or 200 mg) given weekly for 6 months</a:t>
            </a:r>
          </a:p>
          <a:p>
            <a:pPr marL="171450" lvl="0" indent="-171450">
              <a:buFont typeface="Arial" panose="020B0604020202020204" pitchFamily="34" charset="0"/>
              <a:buChar char="•"/>
            </a:pPr>
            <a:r>
              <a:rPr lang="en-US" sz="1200" dirty="0">
                <a:solidFill>
                  <a:srgbClr val="FFFFFF"/>
                </a:solidFill>
              </a:rPr>
              <a:t>Non-albicans vulvovaginal candidiasis:</a:t>
            </a:r>
          </a:p>
          <a:p>
            <a:pPr marL="628650" lvl="1" indent="-171450">
              <a:buFont typeface="Arial" panose="020B0604020202020204" pitchFamily="34" charset="0"/>
              <a:buChar char="•"/>
            </a:pPr>
            <a:r>
              <a:rPr lang="en-US" sz="1200" dirty="0">
                <a:solidFill>
                  <a:srgbClr val="FFFFFF"/>
                </a:solidFill>
              </a:rPr>
              <a:t>Optimal therapy is not known. CDC recommends that treatment may require longer courses of a non-fluconazole azole, either oral or topical. Intravaginal boric acid (600 mg in a type O gelatin capsule inserted nightly for 7 days or longer) has been suggested. If these measures fail, specialist consultation is advised.</a:t>
            </a:r>
          </a:p>
          <a:p>
            <a:pPr marL="628650" lvl="1" indent="-171450">
              <a:buFont typeface="Arial" panose="020B0604020202020204" pitchFamily="34" charset="0"/>
              <a:buChar char="•"/>
            </a:pPr>
            <a:endParaRPr lang="en-US" sz="1200" dirty="0">
              <a:solidFill>
                <a:srgbClr val="FFFFFF"/>
              </a:solidFill>
            </a:endParaRPr>
          </a:p>
          <a:p>
            <a:pPr marL="0" lvl="0" indent="0">
              <a:buFont typeface="Arial" panose="020B0604020202020204" pitchFamily="34" charset="0"/>
              <a:buNone/>
            </a:pPr>
            <a:r>
              <a:rPr lang="en-US" sz="1200" dirty="0">
                <a:solidFill>
                  <a:srgbClr val="FFFFFF"/>
                </a:solidFill>
              </a:rPr>
              <a:t>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Vulvovaginal Candidiasis. Division of STD Prevention, National Center for HIV/AIDS, Viral Hepatitis, STD, and TB Prevention, Centers for Disease Control and Prevention. Last reviewed June 2015. https://</a:t>
            </a:r>
            <a:r>
              <a:rPr lang="en-US" dirty="0" err="1"/>
              <a:t>www.cdc.gov</a:t>
            </a:r>
            <a:r>
              <a:rPr lang="en-US" dirty="0"/>
              <a:t>/std/tg2015/</a:t>
            </a:r>
            <a:r>
              <a:rPr lang="en-US" dirty="0" err="1"/>
              <a:t>candidiasis.htm</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a typeface="ＭＳ Ｐゴシック" pitchFamily="34" charset="-128"/>
              </a:rPr>
              <a:t>Kinney RG, </a:t>
            </a:r>
            <a:r>
              <a:rPr lang="en-US" sz="1200" dirty="0" err="1">
                <a:ea typeface="ＭＳ Ｐゴシック" pitchFamily="34" charset="-128"/>
              </a:rPr>
              <a:t>Spach</a:t>
            </a:r>
            <a:r>
              <a:rPr lang="en-US" sz="1200" dirty="0">
                <a:ea typeface="ＭＳ Ｐゴシック" pitchFamily="34" charset="-128"/>
              </a:rPr>
              <a:t> DH. Vaginitis: Candidiasis. National STD Curriculum. Last updated September 2017. https://</a:t>
            </a:r>
            <a:r>
              <a:rPr lang="en-US" sz="1200" dirty="0" err="1">
                <a:ea typeface="ＭＳ Ｐゴシック" pitchFamily="34" charset="-128"/>
              </a:rPr>
              <a:t>www.std.uw.edu</a:t>
            </a:r>
            <a:r>
              <a:rPr lang="en-US" sz="1200" dirty="0">
                <a:ea typeface="ＭＳ Ｐゴシック" pitchFamily="34" charset="-128"/>
              </a:rPr>
              <a:t>/go/syndrome-based/vaginal-discharge/core-concept/</a:t>
            </a:r>
            <a:r>
              <a:rPr lang="en-US" sz="1200" dirty="0" err="1">
                <a:ea typeface="ＭＳ Ｐゴシック" pitchFamily="34" charset="-128"/>
              </a:rPr>
              <a:t>all#citations</a:t>
            </a:r>
            <a:endParaRPr lang="en-US" sz="12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FFFFFF"/>
              </a:solidFill>
            </a:endParaRPr>
          </a:p>
        </p:txBody>
      </p:sp>
      <p:sp>
        <p:nvSpPr>
          <p:cNvPr id="4" name="Slide Number Placeholder 3"/>
          <p:cNvSpPr>
            <a:spLocks noGrp="1"/>
          </p:cNvSpPr>
          <p:nvPr>
            <p:ph type="sldNum" sz="quarter" idx="5"/>
          </p:nvPr>
        </p:nvSpPr>
        <p:spPr/>
        <p:txBody>
          <a:bodyPr/>
          <a:lstStyle/>
          <a:p>
            <a:fld id="{8C4DDDE3-FF91-324D-A19F-DEF2EE152B41}" type="slidenum">
              <a:rPr lang="en-US" smtClean="0"/>
              <a:t>24</a:t>
            </a:fld>
            <a:endParaRPr lang="en-US"/>
          </a:p>
        </p:txBody>
      </p:sp>
    </p:spTree>
    <p:extLst>
      <p:ext uri="{BB962C8B-B14F-4D97-AF65-F5344CB8AC3E}">
        <p14:creationId xmlns:p14="http://schemas.microsoft.com/office/powerpoint/2010/main" val="1767178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25</a:t>
            </a:fld>
            <a:endParaRPr lang="en-US"/>
          </a:p>
        </p:txBody>
      </p:sp>
    </p:spTree>
    <p:extLst>
      <p:ext uri="{BB962C8B-B14F-4D97-AF65-F5344CB8AC3E}">
        <p14:creationId xmlns:p14="http://schemas.microsoft.com/office/powerpoint/2010/main" val="546811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Partner treatment is not indicated for BV </a:t>
            </a:r>
          </a:p>
          <a:p>
            <a:pPr marL="171450" indent="-171450">
              <a:buFont typeface="Arial" panose="020B0604020202020204" pitchFamily="34" charset="0"/>
              <a:buChar char="•"/>
            </a:pPr>
            <a:r>
              <a:rPr lang="en-US" dirty="0"/>
              <a:t>She should be counseled to avoid alcohol while taking metronidazole and for 24 hours afterward to avoid a disulfiram-like reaction</a:t>
            </a:r>
          </a:p>
          <a:p>
            <a:pPr marL="171450" indent="-171450">
              <a:buFont typeface="Arial" panose="020B0604020202020204" pitchFamily="34" charset="0"/>
              <a:buChar char="•"/>
            </a:pPr>
            <a:r>
              <a:rPr lang="en-US" dirty="0"/>
              <a:t>Maria should be screened for chlamydia, gonorrhea and HIV based on her history (these will be discussed in the next sections)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Further history should be taken to determine her fertility plans, contraceptive needs, and whether a pregnancy test and/or emergency contraception are indicated</a:t>
            </a:r>
          </a:p>
          <a:p>
            <a:pPr marL="171450" indent="-171450">
              <a:buFont typeface="Arial" panose="020B0604020202020204" pitchFamily="34" charset="0"/>
              <a:buChar char="•"/>
            </a:pPr>
            <a:r>
              <a:rPr lang="en-US" dirty="0"/>
              <a:t>Note: Trichomoniasis PCR testing can also be performed on a urine or endocervical sample</a:t>
            </a:r>
          </a:p>
        </p:txBody>
      </p:sp>
      <p:sp>
        <p:nvSpPr>
          <p:cNvPr id="4" name="Slide Number Placeholder 3"/>
          <p:cNvSpPr>
            <a:spLocks noGrp="1"/>
          </p:cNvSpPr>
          <p:nvPr>
            <p:ph type="sldNum" sz="quarter" idx="5"/>
          </p:nvPr>
        </p:nvSpPr>
        <p:spPr/>
        <p:txBody>
          <a:bodyPr/>
          <a:lstStyle/>
          <a:p>
            <a:fld id="{D31B1408-DBC3-484E-AA33-B31977A981CF}" type="slidenum">
              <a:rPr lang="en-US" smtClean="0"/>
              <a:t>26</a:t>
            </a:fld>
            <a:endParaRPr lang="en-US"/>
          </a:p>
        </p:txBody>
      </p:sp>
    </p:spTree>
    <p:extLst>
      <p:ext uri="{BB962C8B-B14F-4D97-AF65-F5344CB8AC3E}">
        <p14:creationId xmlns:p14="http://schemas.microsoft.com/office/powerpoint/2010/main" val="331911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27</a:t>
            </a:fld>
            <a:endParaRPr lang="en-US"/>
          </a:p>
        </p:txBody>
      </p:sp>
    </p:spTree>
    <p:extLst>
      <p:ext uri="{BB962C8B-B14F-4D97-AF65-F5344CB8AC3E}">
        <p14:creationId xmlns:p14="http://schemas.microsoft.com/office/powerpoint/2010/main" val="1043905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Chlamydia</a:t>
            </a:r>
          </a:p>
        </p:txBody>
      </p:sp>
      <p:sp>
        <p:nvSpPr>
          <p:cNvPr id="4" name="Slide Number Placeholder 3"/>
          <p:cNvSpPr>
            <a:spLocks noGrp="1"/>
          </p:cNvSpPr>
          <p:nvPr>
            <p:ph type="sldNum" sz="quarter" idx="5"/>
          </p:nvPr>
        </p:nvSpPr>
        <p:spPr/>
        <p:txBody>
          <a:bodyPr/>
          <a:lstStyle/>
          <a:p>
            <a:fld id="{8C4DDDE3-FF91-324D-A19F-DEF2EE152B41}" type="slidenum">
              <a:rPr lang="en-US" smtClean="0"/>
              <a:t>28</a:t>
            </a:fld>
            <a:endParaRPr lang="en-US"/>
          </a:p>
        </p:txBody>
      </p:sp>
    </p:spTree>
    <p:extLst>
      <p:ext uri="{BB962C8B-B14F-4D97-AF65-F5344CB8AC3E}">
        <p14:creationId xmlns:p14="http://schemas.microsoft.com/office/powerpoint/2010/main" val="267853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Nationally, rates of chlamydia are rising steadily since the year 2000.  Infections are most common among 20-24 year </a:t>
            </a:r>
            <a:r>
              <a:rPr lang="en-US" dirty="0" err="1"/>
              <a:t>olds</a:t>
            </a:r>
            <a:r>
              <a:rPr lang="en-US" dirty="0"/>
              <a:t>, followed by 15-19 year </a:t>
            </a:r>
            <a:r>
              <a:rPr lang="en-US" dirty="0" err="1"/>
              <a:t>olds</a:t>
            </a:r>
            <a:r>
              <a:rPr lang="en-US" dirty="0"/>
              <a:t>.</a:t>
            </a:r>
          </a:p>
          <a:p>
            <a:endParaRPr lang="en-US" dirty="0"/>
          </a:p>
          <a:p>
            <a:endParaRPr lang="en-US" dirty="0"/>
          </a:p>
          <a:p>
            <a:endParaRPr lang="en-US" dirty="0"/>
          </a:p>
          <a:p>
            <a:r>
              <a:rPr lang="en-US" dirty="0"/>
              <a:t>Source:</a:t>
            </a:r>
          </a:p>
          <a:p>
            <a:r>
              <a:rPr lang="en-US" dirty="0"/>
              <a:t>Chlamydia Statistics. STD Surveillance 2018 – Chlamydia. Centers for Disease Control and Prevention. https://</a:t>
            </a:r>
            <a:r>
              <a:rPr lang="en-US" dirty="0" err="1"/>
              <a:t>www.cdc.gov</a:t>
            </a:r>
            <a:r>
              <a:rPr lang="en-US" dirty="0"/>
              <a:t>/std/chlamydia/</a:t>
            </a:r>
            <a:r>
              <a:rPr lang="en-US" dirty="0" err="1"/>
              <a:t>stats.htm</a:t>
            </a:r>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29</a:t>
            </a:fld>
            <a:endParaRPr lang="en-US"/>
          </a:p>
        </p:txBody>
      </p:sp>
    </p:spTree>
    <p:extLst>
      <p:ext uri="{BB962C8B-B14F-4D97-AF65-F5344CB8AC3E}">
        <p14:creationId xmlns:p14="http://schemas.microsoft.com/office/powerpoint/2010/main" val="2420956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30</a:t>
            </a:fld>
            <a:endParaRPr lang="en-US"/>
          </a:p>
        </p:txBody>
      </p:sp>
    </p:spTree>
    <p:extLst>
      <p:ext uri="{BB962C8B-B14F-4D97-AF65-F5344CB8AC3E}">
        <p14:creationId xmlns:p14="http://schemas.microsoft.com/office/powerpoint/2010/main" val="1556390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 Trachomatis</a:t>
            </a:r>
            <a:r>
              <a:rPr lang="en-US" i="0" dirty="0"/>
              <a:t> causes a variety of clinical syndromes depending on the location of infection and the specific serovar of the bacteria (determined by outer membrane protein A)</a:t>
            </a:r>
          </a:p>
          <a:p>
            <a:r>
              <a:rPr lang="en-US" i="0" dirty="0"/>
              <a:t>In men, genital chlamydia infection can cause:</a:t>
            </a:r>
          </a:p>
          <a:p>
            <a:pPr marL="171450" indent="-171450">
              <a:buFont typeface="Arial" panose="020B0604020202020204" pitchFamily="34" charset="0"/>
              <a:buChar char="•"/>
            </a:pPr>
            <a:r>
              <a:rPr lang="en-US" i="0" dirty="0"/>
              <a:t>Urethritis: most men with urethral chlamydial infection are asymptomatic, but some may experience dysuria and urethral discharge</a:t>
            </a:r>
          </a:p>
          <a:p>
            <a:pPr marL="171450" indent="-171450">
              <a:buFont typeface="Arial" panose="020B0604020202020204" pitchFamily="34" charset="0"/>
              <a:buChar char="•"/>
            </a:pPr>
            <a:r>
              <a:rPr lang="en-US" i="0" dirty="0"/>
              <a:t>Epididymitis: the most common local complication of </a:t>
            </a:r>
            <a:r>
              <a:rPr lang="en-US" i="1" dirty="0"/>
              <a:t>C. trachomatis</a:t>
            </a:r>
            <a:r>
              <a:rPr lang="en-US" i="0" dirty="0"/>
              <a:t> infection, symptoms include unilateral scrotal pain, epididymal swelling and tenderness</a:t>
            </a:r>
          </a:p>
          <a:p>
            <a:pPr marL="0" indent="0">
              <a:buFont typeface="Arial" panose="020B0604020202020204" pitchFamily="34" charset="0"/>
              <a:buNone/>
            </a:pPr>
            <a:endParaRPr lang="en-US" i="1" dirty="0"/>
          </a:p>
          <a:p>
            <a:pPr marL="0" indent="0">
              <a:buFont typeface="Arial" panose="020B0604020202020204" pitchFamily="34" charset="0"/>
              <a:buNone/>
            </a:pPr>
            <a:r>
              <a:rPr lang="en-US" i="0" dirty="0"/>
              <a:t>In women, genital chlamydia infection can cause:</a:t>
            </a:r>
          </a:p>
          <a:p>
            <a:pPr marL="171450" indent="-171450">
              <a:buFont typeface="Arial" panose="020B0604020202020204" pitchFamily="34" charset="0"/>
              <a:buChar char="•"/>
            </a:pPr>
            <a:r>
              <a:rPr lang="en-US" i="0" dirty="0"/>
              <a:t>Cervicitis: asymptomatic in most cases, may cause mucopurulent endocervical discharge and/or spontaneous or easily induced endocervical bleeding</a:t>
            </a:r>
          </a:p>
          <a:p>
            <a:pPr marL="171450" indent="-171450">
              <a:buFont typeface="Arial" panose="020B0604020202020204" pitchFamily="34" charset="0"/>
              <a:buChar char="•"/>
            </a:pPr>
            <a:r>
              <a:rPr lang="en-US" i="0" dirty="0"/>
              <a:t>Urethritis: usually asymptomatic, may cause dysuria, urinary frequency, and cloudy urine</a:t>
            </a:r>
          </a:p>
          <a:p>
            <a:pPr marL="171450" indent="-171450">
              <a:buFont typeface="Arial" panose="020B0604020202020204" pitchFamily="34" charset="0"/>
              <a:buChar char="•"/>
            </a:pPr>
            <a:r>
              <a:rPr lang="en-US" i="0" dirty="0"/>
              <a:t>Pelvic inflammatory disease (PID): subclinical to acute syndrome associated with ascending spread of microorganisms from the cervix to the endometrium, fallopian tubes, ovaries and contiguous structures. May present as abdominal pain along with cervical motion tenderness, with or without uterine or adnexal tenderness.</a:t>
            </a:r>
          </a:p>
          <a:p>
            <a:pPr marL="171450" indent="-171450">
              <a:buFont typeface="Arial" panose="020B0604020202020204" pitchFamily="34" charset="0"/>
              <a:buChar char="•"/>
            </a:pPr>
            <a:r>
              <a:rPr lang="en-US" i="0" dirty="0"/>
              <a:t>Perihepatitis (Fitz-Hugh-Curtis Syndrome): untreated pelvic infection in women can cause inflammation of the liver capsule. Characterized by right upper quadrant pain, nausea, vomiting, and fever which are usually accompanied by evidence of PID on physical examination</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In men or women, chlamydia can cause:</a:t>
            </a:r>
          </a:p>
          <a:p>
            <a:pPr marL="171450" indent="-171450">
              <a:buFont typeface="Arial" panose="020B0604020202020204" pitchFamily="34" charset="0"/>
              <a:buChar char="•"/>
            </a:pPr>
            <a:r>
              <a:rPr lang="en-US" i="0" dirty="0"/>
              <a:t>Conjunctivitis</a:t>
            </a:r>
          </a:p>
          <a:p>
            <a:pPr marL="171450" indent="-171450">
              <a:buFont typeface="Arial" panose="020B0604020202020204" pitchFamily="34" charset="0"/>
              <a:buChar char="•"/>
            </a:pPr>
            <a:r>
              <a:rPr lang="en-US" i="0" dirty="0"/>
              <a:t>Oropharyngeal infection, which may be asymptomatic or cause acute pharyngitis or tonsillitis</a:t>
            </a:r>
          </a:p>
          <a:p>
            <a:pPr marL="171450" indent="-171450">
              <a:buFont typeface="Arial" panose="020B0604020202020204" pitchFamily="34" charset="0"/>
              <a:buChar char="•"/>
            </a:pPr>
            <a:r>
              <a:rPr lang="en-US" i="0" dirty="0"/>
              <a:t>Proctitis and proctocolitis, asymptomatic or causing rectal pain, mucoid or hemorrhagic discharge, fever and/or tenesmus</a:t>
            </a:r>
          </a:p>
          <a:p>
            <a:pPr marL="171450" indent="-171450">
              <a:buFont typeface="Arial" panose="020B0604020202020204" pitchFamily="34" charset="0"/>
              <a:buChar char="•"/>
            </a:pPr>
            <a:r>
              <a:rPr lang="en-US" i="0" dirty="0"/>
              <a:t>Lymphogranuloma venereum (LGV): uncommon in the United States though outbreaks have been reported among MSM. Symptoms include multiple enlarged, matted, tender inguinal lymph nodes that may be suppurative and are usually bilateral, along with fever, chills and/or myalgia. A self-limited genital ulcer may occur at the site of inoculation. Caused by specific serovars of the bacteria, serologic testing may be useful to diagnose LGV.</a:t>
            </a:r>
          </a:p>
          <a:p>
            <a:pPr marL="171450" indent="-171450">
              <a:buFont typeface="Arial" panose="020B0604020202020204" pitchFamily="34" charset="0"/>
              <a:buChar char="•"/>
            </a:pPr>
            <a:r>
              <a:rPr lang="en-US" i="0" dirty="0"/>
              <a:t>Reactive arthritis: post-inflammatory autoimmune disease 3 to 6 weeks after urogenital chlamydia infection that classically includes conjunctivitis, urethritis, </a:t>
            </a:r>
            <a:r>
              <a:rPr lang="en-US" i="0" dirty="0" err="1"/>
              <a:t>oligoarthritis</a:t>
            </a:r>
            <a:r>
              <a:rPr lang="en-US" i="0" dirty="0"/>
              <a:t> and skin lesions</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Chlamydia infections can also affect infants and children, causing:</a:t>
            </a:r>
          </a:p>
          <a:p>
            <a:pPr marL="171450" indent="-171450">
              <a:buFont typeface="Arial" panose="020B0604020202020204" pitchFamily="34" charset="0"/>
              <a:buChar char="•"/>
            </a:pPr>
            <a:r>
              <a:rPr lang="en-US" i="0" dirty="0"/>
              <a:t>Conjunctivitis: perinatal transmission can cause inclusion conjunctivitis 5 to 14 days after delivery. Signs may be mild scant mucoid discharge or can be severe purulent discharge, chemosis, </a:t>
            </a:r>
            <a:r>
              <a:rPr lang="en-US" i="0" dirty="0" err="1"/>
              <a:t>pseudomembrane</a:t>
            </a:r>
            <a:r>
              <a:rPr lang="en-US" i="0" dirty="0"/>
              <a:t> formation, erythema, </a:t>
            </a:r>
            <a:r>
              <a:rPr lang="en-US" i="0" dirty="0" err="1"/>
              <a:t>friablity</a:t>
            </a:r>
            <a:r>
              <a:rPr lang="en-US" i="0" dirty="0"/>
              <a:t> and edema. Prophylactic ocular silver nitrate or antibiotic ointments for prevention of </a:t>
            </a:r>
            <a:r>
              <a:rPr lang="en-US" i="1" dirty="0"/>
              <a:t>N. gonorrhea</a:t>
            </a:r>
            <a:r>
              <a:rPr lang="en-US" i="0" dirty="0"/>
              <a:t> does not prevent chlamydial conjunctivitis</a:t>
            </a:r>
          </a:p>
          <a:p>
            <a:pPr marL="171450" indent="-171450">
              <a:buFont typeface="Arial" panose="020B0604020202020204" pitchFamily="34" charset="0"/>
              <a:buChar char="•"/>
            </a:pPr>
            <a:r>
              <a:rPr lang="en-US" i="0" dirty="0"/>
              <a:t>Trachoma: not sexually transmitted, uncommon in the United States. Transmission of certain serotypes of </a:t>
            </a:r>
            <a:r>
              <a:rPr lang="en-US" i="1" dirty="0"/>
              <a:t>C. trachomatis </a:t>
            </a:r>
            <a:r>
              <a:rPr lang="en-US" i="0" dirty="0"/>
              <a:t>(A, B, Ba and C) through person-to-person contact in the setting of poor sanitary conditions or fly transmission, trachoma is the leading cause of preventable blindness in the world. Begins as follicular conjunctivitis which, if untreated progresses to entropion and ulceration of the cornea by the lashes.</a:t>
            </a:r>
          </a:p>
          <a:p>
            <a:pPr marL="171450" indent="-171450">
              <a:buFont typeface="Arial" panose="020B0604020202020204" pitchFamily="34" charset="0"/>
              <a:buChar char="•"/>
            </a:pPr>
            <a:r>
              <a:rPr lang="en-US" i="0" dirty="0"/>
              <a:t>Pneumonia: perinatal transmission can cause nasopharyngeal inoculation and pneumonia that typically occurs 4 to 12 weeks after delivery</a:t>
            </a:r>
          </a:p>
          <a:p>
            <a:pPr marL="171450" indent="-171450">
              <a:buFont typeface="Arial" panose="020B0604020202020204" pitchFamily="34" charset="0"/>
              <a:buChar char="•"/>
            </a:pPr>
            <a:r>
              <a:rPr lang="en-US" i="0" dirty="0"/>
              <a:t>Urogenital infection: perinatally-acquired infections are usually asymptomatic and can persist for as long as 2-3 years. Sexual abuse is a major concern when chlamydia or any STI is detected in preadolescent children and should be evaluated.</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Sources:</a:t>
            </a:r>
          </a:p>
          <a:p>
            <a:pPr marL="0" indent="0">
              <a:buFont typeface="Arial" panose="020B0604020202020204" pitchFamily="34" charset="0"/>
              <a:buNone/>
            </a:pPr>
            <a:r>
              <a:rPr lang="en-US" i="0" dirty="0"/>
              <a:t>2015 STD Treatment Guidelines: Chlamydial Infections. Centers for Disease Control and Prevention. Last reviewed June 2015. https://</a:t>
            </a:r>
            <a:r>
              <a:rPr lang="en-US" i="0" dirty="0" err="1"/>
              <a:t>www.cdc.gov</a:t>
            </a:r>
            <a:r>
              <a:rPr lang="en-US" i="0" dirty="0"/>
              <a:t>/std/tg2015/</a:t>
            </a:r>
            <a:r>
              <a:rPr lang="en-US" i="0" dirty="0" err="1"/>
              <a:t>chlamydia.htm</a:t>
            </a:r>
            <a:endParaRPr lang="en-US" i="0" dirty="0"/>
          </a:p>
          <a:p>
            <a:pPr marL="0" indent="0">
              <a:buFont typeface="Arial" panose="020B0604020202020204" pitchFamily="34" charset="0"/>
              <a:buNone/>
            </a:pPr>
            <a:r>
              <a:rPr lang="en-US" i="0" dirty="0"/>
              <a:t>Hahn AW, Geisler WM. Chlamydia. National STD Curriculum. Last updated February 2020. https://</a:t>
            </a:r>
            <a:r>
              <a:rPr lang="en-US" i="0" dirty="0" err="1"/>
              <a:t>www.std.uw.edu</a:t>
            </a:r>
            <a:r>
              <a:rPr lang="en-US" i="0" dirty="0"/>
              <a:t>/go/pathogen-based/chlamydia/core-concept/all</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Image:  CDC - https://</a:t>
            </a:r>
            <a:r>
              <a:rPr lang="en-US" i="0" dirty="0" err="1"/>
              <a:t>www.cdc.gov</a:t>
            </a:r>
            <a:r>
              <a:rPr lang="en-US" i="0" dirty="0"/>
              <a:t>/std/chlamydia/</a:t>
            </a:r>
            <a:r>
              <a:rPr lang="en-US" i="0" dirty="0" err="1"/>
              <a:t>default.htm</a:t>
            </a:r>
            <a:endParaRPr lang="en-US" i="0" dirty="0"/>
          </a:p>
        </p:txBody>
      </p:sp>
      <p:sp>
        <p:nvSpPr>
          <p:cNvPr id="4" name="Slide Number Placeholder 3"/>
          <p:cNvSpPr>
            <a:spLocks noGrp="1"/>
          </p:cNvSpPr>
          <p:nvPr>
            <p:ph type="sldNum" sz="quarter" idx="5"/>
          </p:nvPr>
        </p:nvSpPr>
        <p:spPr/>
        <p:txBody>
          <a:bodyPr/>
          <a:lstStyle/>
          <a:p>
            <a:fld id="{8C4DDDE3-FF91-324D-A19F-DEF2EE152B41}" type="slidenum">
              <a:rPr lang="en-US" smtClean="0"/>
              <a:t>31</a:t>
            </a:fld>
            <a:endParaRPr lang="en-US"/>
          </a:p>
        </p:txBody>
      </p:sp>
    </p:spTree>
    <p:extLst>
      <p:ext uri="{BB962C8B-B14F-4D97-AF65-F5344CB8AC3E}">
        <p14:creationId xmlns:p14="http://schemas.microsoft.com/office/powerpoint/2010/main" val="854977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Pregnant women younger than 25 and those older than 25 with increased risk factors should be screened at the first prenatal visit and retested during the third trimester. Test-of-cure is indicated 3 to 4 weeks after treatment for pregnant women diagnosed with chlamydia.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Screening should include any sites of possible exposure based on reported types of sexual contact. For either men or women this may include the genitals and rectum Oropharyngeal screening is not recommended without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2015 STD Treatment Guidelines: Chlamydial Infections. Centers for Disease Control and Prevention. Last reviewed June 2015. https://</a:t>
            </a:r>
            <a:r>
              <a:rPr lang="en-US" i="0" dirty="0" err="1"/>
              <a:t>www.cdc.gov</a:t>
            </a:r>
            <a:r>
              <a:rPr lang="en-US" i="0" dirty="0"/>
              <a:t>/std/tg2015/</a:t>
            </a:r>
            <a:r>
              <a:rPr lang="en-US" i="0" dirty="0" err="1"/>
              <a:t>chlamydia.htm</a:t>
            </a:r>
            <a:br>
              <a:rPr lang="en-US" dirty="0"/>
            </a:br>
            <a:r>
              <a:rPr lang="en-US" i="0" dirty="0"/>
              <a:t>Hahn AW, Geisler WM. Chlamydia. National STD Curriculum. Last updated February 2020. https://</a:t>
            </a:r>
            <a:r>
              <a:rPr lang="en-US" i="0" dirty="0" err="1"/>
              <a:t>www.std.uw.edu</a:t>
            </a:r>
            <a:r>
              <a:rPr lang="en-US" i="0" dirty="0"/>
              <a:t>/go/pathogen-based/chlamydia/core-concept/all</a:t>
            </a:r>
          </a:p>
        </p:txBody>
      </p:sp>
      <p:sp>
        <p:nvSpPr>
          <p:cNvPr id="4" name="Slide Number Placeholder 3"/>
          <p:cNvSpPr>
            <a:spLocks noGrp="1"/>
          </p:cNvSpPr>
          <p:nvPr>
            <p:ph type="sldNum" sz="quarter" idx="5"/>
          </p:nvPr>
        </p:nvSpPr>
        <p:spPr/>
        <p:txBody>
          <a:bodyPr/>
          <a:lstStyle/>
          <a:p>
            <a:pPr>
              <a:defRPr/>
            </a:pPr>
            <a:fld id="{BFFA3909-FC05-4AB0-8CB8-31920C4611ED}" type="slidenum">
              <a:rPr lang="en-US" smtClean="0"/>
              <a:pPr>
                <a:defRPr/>
              </a:pPr>
              <a:t>32</a:t>
            </a:fld>
            <a:endParaRPr lang="en-US" dirty="0"/>
          </a:p>
        </p:txBody>
      </p:sp>
    </p:spTree>
    <p:extLst>
      <p:ext uri="{BB962C8B-B14F-4D97-AF65-F5344CB8AC3E}">
        <p14:creationId xmlns:p14="http://schemas.microsoft.com/office/powerpoint/2010/main" val="39635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1" i="0" u="none" strike="noStrike" cap="none" dirty="0">
                <a:solidFill>
                  <a:schemeClr val="dk1"/>
                </a:solidFill>
                <a:effectLst/>
                <a:latin typeface="Calibri"/>
                <a:ea typeface="Calibri"/>
                <a:cs typeface="Calibri"/>
                <a:sym typeface="Calibri"/>
              </a:rPr>
              <a:t>Rights: </a:t>
            </a:r>
            <a:r>
              <a:rPr lang="en-US" sz="1200" b="0" i="0" u="none" strike="noStrike" cap="none" dirty="0">
                <a:solidFill>
                  <a:schemeClr val="dk1"/>
                </a:solidFill>
                <a:effectLst/>
                <a:latin typeface="Calibri"/>
                <a:ea typeface="Calibri"/>
                <a:cs typeface="Calibri"/>
                <a:sym typeface="Calibri"/>
              </a:rPr>
              <a:t>Youth have the right to receive complete, accurate, and unbiased information about their sexual and reproductive health, and to access the full range of sexual and reproductive healthcare services in a way that is confidential and free of discrimination or coercion.</a:t>
            </a:r>
          </a:p>
          <a:p>
            <a:r>
              <a:rPr lang="en-US" sz="1200" b="1" i="0" u="none" strike="noStrike" cap="none" dirty="0">
                <a:solidFill>
                  <a:schemeClr val="dk1"/>
                </a:solidFill>
                <a:effectLst/>
                <a:latin typeface="Calibri"/>
                <a:ea typeface="Calibri"/>
                <a:cs typeface="Calibri"/>
                <a:sym typeface="Calibri"/>
              </a:rPr>
              <a:t>Respect:  </a:t>
            </a:r>
            <a:r>
              <a:rPr lang="en-US" sz="1200" b="0" i="0" u="none" strike="noStrike" cap="none" dirty="0">
                <a:solidFill>
                  <a:schemeClr val="dk1"/>
                </a:solidFill>
                <a:effectLst/>
                <a:latin typeface="Calibri"/>
                <a:ea typeface="Calibri"/>
                <a:cs typeface="Calibri"/>
                <a:sym typeface="Calibri"/>
              </a:rPr>
              <a:t>Young people deserve respect for their bodily autonomy, their ability to affirm their own goals and identities, and their agency to make informed decisions about their futures and their health and well-being.</a:t>
            </a:r>
          </a:p>
          <a:p>
            <a:r>
              <a:rPr lang="en-US" sz="1200" b="1" i="0" u="none" strike="noStrike" cap="none" dirty="0">
                <a:solidFill>
                  <a:schemeClr val="dk1"/>
                </a:solidFill>
                <a:effectLst/>
                <a:latin typeface="Calibri"/>
                <a:ea typeface="Calibri"/>
                <a:cs typeface="Calibri"/>
                <a:sym typeface="Calibri"/>
              </a:rPr>
              <a:t>Responsibility:  </a:t>
            </a:r>
            <a:r>
              <a:rPr lang="en-US" sz="1200" b="0" i="0" u="none" strike="noStrike" cap="none" dirty="0">
                <a:solidFill>
                  <a:schemeClr val="dk1"/>
                </a:solidFill>
                <a:effectLst/>
                <a:latin typeface="Calibri"/>
                <a:ea typeface="Calibri"/>
                <a:cs typeface="Calibri"/>
                <a:sym typeface="Calibri"/>
              </a:rPr>
              <a:t>Medical providers and healthcare systems have the responsibility to provide confidential, accessible, and respectful care to youth that centers young people’s agency and autonomy and is equitable and free from bias.</a:t>
            </a:r>
          </a:p>
          <a:p>
            <a:pPr marL="0" lvl="0" indent="0" algn="l" rtl="0">
              <a:spcBef>
                <a:spcPts val="0"/>
              </a:spcBef>
              <a:spcAft>
                <a:spcPts val="0"/>
              </a:spcAft>
              <a:buNone/>
            </a:pPr>
            <a:endParaRPr dirty="0"/>
          </a:p>
        </p:txBody>
      </p:sp>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068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NAATs:</a:t>
            </a:r>
          </a:p>
          <a:p>
            <a:pPr marL="171450" indent="-171450">
              <a:buFont typeface="Arial" panose="020B0604020202020204" pitchFamily="34" charset="0"/>
              <a:buChar char="•"/>
            </a:pPr>
            <a:r>
              <a:rPr lang="en-US" dirty="0"/>
              <a:t>In men, first-catch urine specimen is as sensitive as urethral swab and less painful</a:t>
            </a:r>
          </a:p>
          <a:p>
            <a:pPr marL="171450" indent="-171450">
              <a:buFont typeface="Arial" panose="020B0604020202020204" pitchFamily="34" charset="0"/>
              <a:buChar char="•"/>
            </a:pPr>
            <a:r>
              <a:rPr lang="en-US" dirty="0"/>
              <a:t>In women, vaginal swabs are preferred over urine samples. Vaginal swabs may be self-collected or clinician-collected</a:t>
            </a:r>
          </a:p>
          <a:p>
            <a:pPr marL="171450" indent="-171450">
              <a:buFont typeface="Arial" panose="020B0604020202020204" pitchFamily="34" charset="0"/>
              <a:buChar char="•"/>
            </a:pPr>
            <a:r>
              <a:rPr lang="en-US" dirty="0"/>
              <a:t>Self-collected rectal swabs for men or women may be used for testing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Other tests:</a:t>
            </a:r>
          </a:p>
          <a:p>
            <a:pPr marL="171450" indent="-171450">
              <a:buFont typeface="Arial" panose="020B0604020202020204" pitchFamily="34" charset="0"/>
              <a:buChar char="•"/>
            </a:pPr>
            <a:r>
              <a:rPr lang="en-US" dirty="0"/>
              <a:t>Molecular tests that do not use nucleic acid amplification include enzyme-immunoassays, direct fluorescence antibody tests (DFA) and nucleic acid hybridization tests. These all have lower sensitivity than NAATs and are not recommended by the CDC</a:t>
            </a:r>
          </a:p>
          <a:p>
            <a:pPr marL="171450" indent="-171450">
              <a:buFont typeface="Arial" panose="020B0604020202020204" pitchFamily="34" charset="0"/>
              <a:buChar char="•"/>
            </a:pPr>
            <a:r>
              <a:rPr lang="en-US" dirty="0"/>
              <a:t>Serologic testing including the chlamydia complement fixation test for a specific antibody and a micro-immunofluorescence test are available but not used to diagnose uncomplicated genital infections. </a:t>
            </a:r>
          </a:p>
          <a:p>
            <a:pPr marL="628650" lvl="1" indent="-171450">
              <a:buFont typeface="Arial" panose="020B0604020202020204" pitchFamily="34" charset="0"/>
              <a:buChar char="•"/>
            </a:pPr>
            <a:r>
              <a:rPr lang="en-US" dirty="0"/>
              <a:t>May be helpful in diagnosis of Lymphogranuloma venereum</a:t>
            </a:r>
          </a:p>
          <a:p>
            <a:pPr marL="628650" lvl="1"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2015 STD Treatment Guidelines: Chlamydial Infections. Centers for Disease Control and Prevention. Last reviewed June 2015. https://</a:t>
            </a:r>
            <a:r>
              <a:rPr lang="en-US" i="0" dirty="0" err="1"/>
              <a:t>www.cdc.gov</a:t>
            </a:r>
            <a:r>
              <a:rPr lang="en-US" i="0" dirty="0"/>
              <a:t>/std/tg2015/</a:t>
            </a:r>
            <a:r>
              <a:rPr lang="en-US" i="0" dirty="0" err="1"/>
              <a:t>chlamydia.htm</a:t>
            </a:r>
            <a:br>
              <a:rPr lang="en-US" dirty="0"/>
            </a:br>
            <a:r>
              <a:rPr lang="en-US" i="0" dirty="0"/>
              <a:t>Hahn AW, Geisler WM. Chlamydia. National STD Curriculum. Last updated February 2020. https://</a:t>
            </a:r>
            <a:r>
              <a:rPr lang="en-US" i="0" dirty="0" err="1"/>
              <a:t>www.std.uw.edu</a:t>
            </a:r>
            <a:r>
              <a:rPr lang="en-US" i="0" dirty="0"/>
              <a:t>/go/pathogen-based/chlamydia/core-concept/all</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33</a:t>
            </a:fld>
            <a:endParaRPr lang="en-US"/>
          </a:p>
        </p:txBody>
      </p:sp>
    </p:spTree>
    <p:extLst>
      <p:ext uri="{BB962C8B-B14F-4D97-AF65-F5344CB8AC3E}">
        <p14:creationId xmlns:p14="http://schemas.microsoft.com/office/powerpoint/2010/main" val="2345212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Alternative treatment regimens should be used only for patients with allergies or adverse reactions to first-line agents and include:</a:t>
            </a:r>
          </a:p>
          <a:p>
            <a:pPr marL="628650" lvl="1" indent="-171450">
              <a:buFont typeface="Arial" panose="020B0604020202020204" pitchFamily="34" charset="0"/>
              <a:buChar char="•"/>
            </a:pPr>
            <a:r>
              <a:rPr lang="en-US" dirty="0"/>
              <a:t>Erythromycin base 500 mg orally four times a day for 7 days</a:t>
            </a:r>
          </a:p>
          <a:p>
            <a:pPr marL="628650" lvl="1" indent="-171450">
              <a:buFont typeface="Arial" panose="020B0604020202020204" pitchFamily="34" charset="0"/>
              <a:buChar char="•"/>
            </a:pPr>
            <a:r>
              <a:rPr lang="en-US" dirty="0"/>
              <a:t>Erythromycin </a:t>
            </a:r>
            <a:r>
              <a:rPr lang="en-US" dirty="0" err="1"/>
              <a:t>ethylsuccinate</a:t>
            </a:r>
            <a:r>
              <a:rPr lang="en-US" dirty="0"/>
              <a:t> 800 mg orally four times a day for 7 days</a:t>
            </a:r>
          </a:p>
          <a:p>
            <a:pPr marL="628650" lvl="1" indent="-171450">
              <a:buFont typeface="Arial" panose="020B0604020202020204" pitchFamily="34" charset="0"/>
              <a:buChar char="•"/>
            </a:pPr>
            <a:r>
              <a:rPr lang="en-US" dirty="0"/>
              <a:t>Levofloxacin 500 mg orally daily for 7 days</a:t>
            </a:r>
          </a:p>
          <a:p>
            <a:pPr marL="628650" lvl="1" indent="-171450">
              <a:buFont typeface="Arial" panose="020B0604020202020204" pitchFamily="34" charset="0"/>
              <a:buChar char="•"/>
            </a:pPr>
            <a:r>
              <a:rPr lang="en-US" dirty="0"/>
              <a:t>Ofloxacin 300 mg orally twice a day for 7 days</a:t>
            </a:r>
          </a:p>
          <a:p>
            <a:pPr marL="171450" lvl="0" indent="-171450">
              <a:buFont typeface="Arial" panose="020B0604020202020204" pitchFamily="34" charset="0"/>
              <a:buChar char="•"/>
            </a:pPr>
            <a:r>
              <a:rPr lang="en-US" dirty="0"/>
              <a:t>Some experts do not recommend use of expedited partner therapy (EPT) in men who have sex with men due to high rates of concurrent infections such as </a:t>
            </a:r>
            <a:r>
              <a:rPr lang="en-US" dirty="0" err="1"/>
              <a:t>syphillis</a:t>
            </a:r>
            <a:r>
              <a:rPr lang="en-US" dirty="0"/>
              <a:t> and HIV, though it is legal in some states as a treatment option.</a:t>
            </a:r>
          </a:p>
          <a:p>
            <a:pPr marL="171450" lvl="0" indent="-171450">
              <a:buFont typeface="Arial" panose="020B0604020202020204" pitchFamily="34" charset="0"/>
              <a:buChar char="•"/>
            </a:pPr>
            <a:r>
              <a:rPr lang="en-US" dirty="0"/>
              <a:t>EPT should not be used to treat female partners with current signs or symptoms suggestive of PID as they require evaluation by a health care provider</a:t>
            </a:r>
          </a:p>
          <a:p>
            <a:pPr marL="171450" lvl="0" indent="-171450">
              <a:buFont typeface="Arial" panose="020B0604020202020204" pitchFamily="34" charset="0"/>
              <a:buChar char="•"/>
            </a:pPr>
            <a:r>
              <a:rPr lang="en-US" dirty="0"/>
              <a:t>EPT is not legal in all states, please refer to the CDC’s webpage with summarizing the legal status of EPT by state: https://</a:t>
            </a:r>
            <a:r>
              <a:rPr lang="en-US" dirty="0" err="1"/>
              <a:t>www.cdc.gov</a:t>
            </a:r>
            <a:r>
              <a:rPr lang="en-US" dirty="0"/>
              <a:t>/std/</a:t>
            </a:r>
            <a:r>
              <a:rPr lang="en-US" dirty="0" err="1"/>
              <a:t>ept</a:t>
            </a:r>
            <a:r>
              <a:rPr lang="en-US" dirty="0"/>
              <a:t>/legal/</a:t>
            </a:r>
            <a:r>
              <a:rPr lang="en-US" dirty="0" err="1"/>
              <a:t>default.htm</a:t>
            </a:r>
            <a:endParaRPr lang="en-US" dirty="0"/>
          </a:p>
          <a:p>
            <a:pPr marL="171450" lvl="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2015 STD Treatment Guidelines: Chlamydial Infections. Centers for Disease Control and Prevention. Last reviewed June 2015. https://</a:t>
            </a:r>
            <a:r>
              <a:rPr lang="en-US" i="0" dirty="0" err="1"/>
              <a:t>www.cdc.gov</a:t>
            </a:r>
            <a:r>
              <a:rPr lang="en-US" i="0" dirty="0"/>
              <a:t>/std/tg2015/</a:t>
            </a:r>
            <a:r>
              <a:rPr lang="en-US" i="0" dirty="0" err="1"/>
              <a:t>chlamydia.htm</a:t>
            </a:r>
            <a:br>
              <a:rPr lang="en-US" dirty="0"/>
            </a:br>
            <a:r>
              <a:rPr lang="en-US" i="0" dirty="0"/>
              <a:t>Hahn AW, Geisler WM. Chlamydia. National STD Curriculum. Last updated February 2020. https://</a:t>
            </a:r>
            <a:r>
              <a:rPr lang="en-US" i="0" dirty="0" err="1"/>
              <a:t>www.std.uw.edu</a:t>
            </a:r>
            <a:r>
              <a:rPr lang="en-US" i="0" dirty="0"/>
              <a:t>/go/pathogen-based/chlamydia/core-concept/all</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34</a:t>
            </a:fld>
            <a:endParaRPr lang="en-US"/>
          </a:p>
        </p:txBody>
      </p:sp>
    </p:spTree>
    <p:extLst>
      <p:ext uri="{BB962C8B-B14F-4D97-AF65-F5344CB8AC3E}">
        <p14:creationId xmlns:p14="http://schemas.microsoft.com/office/powerpoint/2010/main" val="4152776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 gonorrhoeae </a:t>
            </a:r>
            <a:r>
              <a:rPr lang="en-US" i="0" dirty="0"/>
              <a:t>causes a variety of clinical syndromes in humans</a:t>
            </a:r>
          </a:p>
          <a:p>
            <a:r>
              <a:rPr lang="en-US" i="0" dirty="0"/>
              <a:t>In men, genital gonorrhea infection can cause:</a:t>
            </a:r>
          </a:p>
          <a:p>
            <a:pPr marL="171450" indent="-171450">
              <a:buFont typeface="Arial" panose="020B0604020202020204" pitchFamily="34" charset="0"/>
              <a:buChar char="•"/>
            </a:pPr>
            <a:r>
              <a:rPr lang="en-US" i="0" dirty="0"/>
              <a:t>Urethritis: most men develop overt, symptomatic urethritis with purulent or mucopurulent urethral discharge often accompanied by dysuria. </a:t>
            </a:r>
          </a:p>
          <a:p>
            <a:pPr marL="171450" indent="-171450">
              <a:buFont typeface="Arial" panose="020B0604020202020204" pitchFamily="34" charset="0"/>
              <a:buChar char="•"/>
            </a:pPr>
            <a:r>
              <a:rPr lang="en-US" i="0" dirty="0"/>
              <a:t>Epididymitis: an infrequent complication of gonococcal infection in men causing unilateral scrotal pain and swelling</a:t>
            </a:r>
          </a:p>
          <a:p>
            <a:pPr marL="171450" indent="-171450">
              <a:buFont typeface="Arial" panose="020B0604020202020204" pitchFamily="34" charset="0"/>
              <a:buChar char="•"/>
            </a:pPr>
            <a:r>
              <a:rPr lang="en-US" i="0" dirty="0"/>
              <a:t>Rare complications include inguinal lymphadenitis, penile edema, periurethral abscess or fistula, accessory gland infection, balanitis, urethral stricture and prostatitis</a:t>
            </a:r>
          </a:p>
          <a:p>
            <a:pPr marL="171450" indent="-171450">
              <a:buFont typeface="Arial" panose="020B0604020202020204" pitchFamily="34" charset="0"/>
              <a:buChar char="•"/>
            </a:pPr>
            <a:endParaRPr lang="en-US" i="1" dirty="0"/>
          </a:p>
          <a:p>
            <a:pPr marL="0" indent="0">
              <a:buFont typeface="Arial" panose="020B0604020202020204" pitchFamily="34" charset="0"/>
              <a:buNone/>
            </a:pPr>
            <a:r>
              <a:rPr lang="en-US" i="0" dirty="0"/>
              <a:t>In women, genital gonorrhea infection can cause:</a:t>
            </a:r>
          </a:p>
          <a:p>
            <a:pPr marL="171450" indent="-171450">
              <a:buFont typeface="Arial" panose="020B0604020202020204" pitchFamily="34" charset="0"/>
              <a:buChar char="•"/>
            </a:pPr>
            <a:r>
              <a:rPr lang="en-US" i="0" dirty="0"/>
              <a:t>Cervicitis: asymptomatic in most cases, may cause mucopurulent endocervical discharge and/or spontaneous or easily induced endocervical bleeding</a:t>
            </a:r>
          </a:p>
          <a:p>
            <a:pPr marL="171450" indent="-171450">
              <a:buFont typeface="Arial" panose="020B0604020202020204" pitchFamily="34" charset="0"/>
              <a:buChar char="•"/>
            </a:pPr>
            <a:r>
              <a:rPr lang="en-US" i="0" dirty="0"/>
              <a:t>Urethritis: usually asymptomatic, may cause dysuria, urinary frequency, and cloudy urine</a:t>
            </a:r>
          </a:p>
          <a:p>
            <a:pPr marL="171450" indent="-171450">
              <a:buFont typeface="Arial" panose="020B0604020202020204" pitchFamily="34" charset="0"/>
              <a:buChar char="•"/>
            </a:pPr>
            <a:r>
              <a:rPr lang="en-US" i="0" dirty="0"/>
              <a:t>Pelvic inflammatory disease (PID): subclinical to acute syndrome associated with ascending spread of microorganisms from the cervix to the endometrium, fallopian tubes, ovaries and contiguous structures. May present as abdominal pain along with cervical motion tenderness, with or without uterine or adnexal tenderness.</a:t>
            </a:r>
          </a:p>
          <a:p>
            <a:pPr marL="171450" indent="-171450">
              <a:buFont typeface="Arial" panose="020B0604020202020204" pitchFamily="34" charset="0"/>
              <a:buChar char="•"/>
            </a:pPr>
            <a:r>
              <a:rPr lang="en-US" i="0" dirty="0"/>
              <a:t>Perihepatitis (Fitz-Hugh-Curtis Syndrome): untreated pelvic infection in women can cause inflammation of the liver capsule. Characterized by right upper quadrant pain, nausea, vomiting, and fever which are usually accompanied by evidence of PID on physical examination</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In men or women, gonorrhea can cause:</a:t>
            </a:r>
          </a:p>
          <a:p>
            <a:pPr marL="171450" indent="-171450">
              <a:buFont typeface="Arial" panose="020B0604020202020204" pitchFamily="34" charset="0"/>
              <a:buChar char="•"/>
            </a:pPr>
            <a:r>
              <a:rPr lang="en-US" i="0" dirty="0"/>
              <a:t>Ocular infection: conjunctivitis, rarely ulcerative keratitis</a:t>
            </a:r>
          </a:p>
          <a:p>
            <a:pPr marL="171450" indent="-171450">
              <a:buFont typeface="Arial" panose="020B0604020202020204" pitchFamily="34" charset="0"/>
              <a:buChar char="•"/>
            </a:pPr>
            <a:r>
              <a:rPr lang="en-US" i="0" dirty="0"/>
              <a:t>Oropharyngeal infection, which may be asymptomatic or cause acute pharyngitis or tonsillitis with fever and cervical adenitis</a:t>
            </a:r>
          </a:p>
          <a:p>
            <a:pPr marL="171450" indent="-171450">
              <a:buFont typeface="Arial" panose="020B0604020202020204" pitchFamily="34" charset="0"/>
              <a:buChar char="•"/>
            </a:pPr>
            <a:r>
              <a:rPr lang="en-US" i="0" dirty="0"/>
              <a:t>Proctitis and proctocolitis, asymptomatic or causing rectal pain, mucoid or hemorrhagic discharge, fever and/or tenesmus</a:t>
            </a:r>
          </a:p>
          <a:p>
            <a:pPr marL="171450" indent="-171450">
              <a:buFont typeface="Arial" panose="020B0604020202020204" pitchFamily="34" charset="0"/>
              <a:buChar char="•"/>
            </a:pPr>
            <a:r>
              <a:rPr lang="en-US" i="0" dirty="0"/>
              <a:t>Disseminated Gonococcal Infection: systemic gonococcal infection occurs infrequently, more common in women than men, and in patients with complement deficiency. Signs and symptoms include skin lesions, arthralgia, tenosynovitis, arthritis, hepatitis, myocarditis, endocarditis and meningitis.</a:t>
            </a:r>
          </a:p>
          <a:p>
            <a:pPr marL="171450" indent="-171450">
              <a:buFont typeface="Arial" panose="020B0604020202020204" pitchFamily="34" charset="0"/>
              <a:buChar char="•"/>
            </a:pPr>
            <a:r>
              <a:rPr lang="en-US" i="0" dirty="0"/>
              <a:t>Reactive arthritis: post-inflammatory autoimmune disease 3 to 6 weeks after urogenital chlamydia infection that classically includes conjunctivitis, urethritis, </a:t>
            </a:r>
            <a:r>
              <a:rPr lang="en-US" i="0" dirty="0" err="1"/>
              <a:t>oligoarthritis</a:t>
            </a:r>
            <a:r>
              <a:rPr lang="en-US" i="0" dirty="0"/>
              <a:t> and skin lesions</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Chlamydia infections can also affect infants and children, causing:</a:t>
            </a:r>
          </a:p>
          <a:p>
            <a:pPr marL="171450" indent="-171450">
              <a:buFont typeface="Arial" panose="020B0604020202020204" pitchFamily="34" charset="0"/>
              <a:buChar char="•"/>
            </a:pPr>
            <a:r>
              <a:rPr lang="en-US" i="0" dirty="0"/>
              <a:t>Conjunctivitis: perinatal transmission can cause ophthalmia neonatorum, though this is rare since prophylactic erythromycin is routinely applied to the eyes at birth</a:t>
            </a:r>
          </a:p>
          <a:p>
            <a:pPr marL="171450" indent="-171450">
              <a:buFont typeface="Arial" panose="020B0604020202020204" pitchFamily="34" charset="0"/>
              <a:buChar char="•"/>
            </a:pPr>
            <a:r>
              <a:rPr lang="en-US" i="0" dirty="0"/>
              <a:t>Urogenital infection in children should be considered possible evidence of sexual abuse and should be reported.</a:t>
            </a:r>
          </a:p>
          <a:p>
            <a:endParaRPr lang="en-US" dirty="0"/>
          </a:p>
          <a:p>
            <a:r>
              <a:rPr lang="en-US" dirty="0"/>
              <a:t>Source:</a:t>
            </a:r>
          </a:p>
          <a:p>
            <a:r>
              <a:rPr lang="en-US" i="0" dirty="0"/>
              <a:t>Hahn AW, Barbee LA. Gonorrhea. National STD Curriculum. Last updated March 2020. https://</a:t>
            </a:r>
            <a:r>
              <a:rPr lang="en-US" i="0" dirty="0" err="1"/>
              <a:t>www.std.uw.edu</a:t>
            </a:r>
            <a:r>
              <a:rPr lang="en-US" i="0" dirty="0"/>
              <a:t>/go/pathogen-based/gonorrhea/core-concept/all</a:t>
            </a: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35</a:t>
            </a:fld>
            <a:endParaRPr lang="en-US"/>
          </a:p>
        </p:txBody>
      </p:sp>
    </p:spTree>
    <p:extLst>
      <p:ext uri="{BB962C8B-B14F-4D97-AF65-F5344CB8AC3E}">
        <p14:creationId xmlns:p14="http://schemas.microsoft.com/office/powerpoint/2010/main" val="1445605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Pregnant women younger than 25 and those older than 25 with increased risk factors should be screened at the first prenatal visit and retested during the third trimester.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Screening should include any sites of possible exposure based on reported types of sexual contact. For either men or women this may include the genitals, rectum, and/or pharynx.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2015 STD Treatment Guidelines: Gonococcal Infections. Centers for Disease Control and Prevention. Last reviewed June 2015. https://</a:t>
            </a:r>
            <a:r>
              <a:rPr lang="en-US" i="0" dirty="0" err="1"/>
              <a:t>www.cdc.gov</a:t>
            </a:r>
            <a:r>
              <a:rPr lang="en-US" i="0" dirty="0"/>
              <a:t>/std/tg2015/</a:t>
            </a:r>
            <a:r>
              <a:rPr lang="en-US" i="0" dirty="0" err="1"/>
              <a:t>gonorrhea.htm</a:t>
            </a:r>
            <a:br>
              <a:rPr lang="en-US" dirty="0"/>
            </a:br>
            <a:r>
              <a:rPr lang="en-US" i="0" dirty="0"/>
              <a:t>Hahn AW, Barbee LA. Gonorrhea. National STD Curriculum. Last updated March 2020. https://</a:t>
            </a:r>
            <a:r>
              <a:rPr lang="en-US" i="0" dirty="0" err="1"/>
              <a:t>www.std.uw.edu</a:t>
            </a:r>
            <a:r>
              <a:rPr lang="en-US" i="0" dirty="0"/>
              <a:t>/go/pathogen-based/gonorrhea/core-concept/all</a:t>
            </a:r>
          </a:p>
        </p:txBody>
      </p:sp>
      <p:sp>
        <p:nvSpPr>
          <p:cNvPr id="4" name="Slide Number Placeholder 3"/>
          <p:cNvSpPr>
            <a:spLocks noGrp="1"/>
          </p:cNvSpPr>
          <p:nvPr>
            <p:ph type="sldNum" sz="quarter" idx="5"/>
          </p:nvPr>
        </p:nvSpPr>
        <p:spPr/>
        <p:txBody>
          <a:bodyPr/>
          <a:lstStyle/>
          <a:p>
            <a:pPr>
              <a:defRPr/>
            </a:pPr>
            <a:fld id="{BFFA3909-FC05-4AB0-8CB8-31920C4611ED}" type="slidenum">
              <a:rPr lang="en-US" smtClean="0"/>
              <a:pPr>
                <a:defRPr/>
              </a:pPr>
              <a:t>36</a:t>
            </a:fld>
            <a:endParaRPr lang="en-US" dirty="0"/>
          </a:p>
        </p:txBody>
      </p:sp>
    </p:spTree>
    <p:extLst>
      <p:ext uri="{BB962C8B-B14F-4D97-AF65-F5344CB8AC3E}">
        <p14:creationId xmlns:p14="http://schemas.microsoft.com/office/powerpoint/2010/main" val="1399869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Gonorrhea infections are also reportable in all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2015 STD Treatment Guidelines: Gonococcal Infections. Centers for Disease Control and Prevention. Last reviewed June 2015. https://</a:t>
            </a:r>
            <a:r>
              <a:rPr lang="en-US" i="0" dirty="0" err="1"/>
              <a:t>www.cdc.gov</a:t>
            </a:r>
            <a:r>
              <a:rPr lang="en-US" i="0" dirty="0"/>
              <a:t>/std/tg2015/</a:t>
            </a:r>
            <a:r>
              <a:rPr lang="en-US" i="0" dirty="0" err="1"/>
              <a:t>gonorrhea.htm</a:t>
            </a:r>
            <a:br>
              <a:rPr lang="en-US" dirty="0"/>
            </a:br>
            <a:r>
              <a:rPr lang="en-US" i="0" dirty="0"/>
              <a:t>Hahn AW, Barbee LA. Gonorrhea. National STD Curriculum. Last updated March 2020. https://</a:t>
            </a:r>
            <a:r>
              <a:rPr lang="en-US" i="0" dirty="0" err="1"/>
              <a:t>www.std.uw.edu</a:t>
            </a:r>
            <a:r>
              <a:rPr lang="en-US" i="0" dirty="0"/>
              <a:t>/go/pathogen-based/gonorrhea/core-concept/all</a:t>
            </a: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37</a:t>
            </a:fld>
            <a:endParaRPr lang="en-US"/>
          </a:p>
        </p:txBody>
      </p:sp>
    </p:spTree>
    <p:extLst>
      <p:ext uri="{BB962C8B-B14F-4D97-AF65-F5344CB8AC3E}">
        <p14:creationId xmlns:p14="http://schemas.microsoft.com/office/powerpoint/2010/main" val="548704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patients with allergies or adverse reactions azithromycin, doxycycline 100 mg orally twice a day for 7 days may be used.</a:t>
            </a:r>
          </a:p>
          <a:p>
            <a:pPr marL="171450" lvl="0" indent="-171450">
              <a:buFont typeface="Arial" panose="020B0604020202020204" pitchFamily="34" charset="0"/>
              <a:buChar char="•"/>
            </a:pPr>
            <a:r>
              <a:rPr lang="en-US" dirty="0"/>
              <a:t>Some experts do not recommend use of expedited partner therapy (EPT) in men who have sex with men due to high rates of concurrent infections such as syphilis and HIV, and because an increased proportion of gonococcal isolates among MSM show reduced susceptibility to cefixime</a:t>
            </a:r>
          </a:p>
          <a:p>
            <a:pPr marL="171450" lvl="0" indent="-171450">
              <a:buFont typeface="Arial" panose="020B0604020202020204" pitchFamily="34" charset="0"/>
              <a:buChar char="•"/>
            </a:pPr>
            <a:r>
              <a:rPr lang="en-US" dirty="0"/>
              <a:t>EPT should not be used to treat female partners with current signs or symptoms suggestive of PID as they require evaluation by a health care provider</a:t>
            </a:r>
          </a:p>
          <a:p>
            <a:pPr marL="171450" lvl="0" indent="-171450">
              <a:buFont typeface="Arial" panose="020B0604020202020204" pitchFamily="34" charset="0"/>
              <a:buChar char="•"/>
            </a:pPr>
            <a:r>
              <a:rPr lang="en-US" dirty="0"/>
              <a:t>EPT is not legal in all states, please refer to the CDC’s webpage with summarizing the legal status of EPT by state: https://</a:t>
            </a:r>
            <a:r>
              <a:rPr lang="en-US" dirty="0" err="1"/>
              <a:t>www.cdc.gov</a:t>
            </a:r>
            <a:r>
              <a:rPr lang="en-US" dirty="0"/>
              <a:t>/std/</a:t>
            </a:r>
            <a:r>
              <a:rPr lang="en-US" dirty="0" err="1"/>
              <a:t>ept</a:t>
            </a:r>
            <a:r>
              <a:rPr lang="en-US" dirty="0"/>
              <a:t>/legal/</a:t>
            </a:r>
            <a:r>
              <a:rPr lang="en-US" dirty="0" err="1"/>
              <a:t>default.htm</a:t>
            </a:r>
            <a:endParaRPr lang="en-US" dirty="0"/>
          </a:p>
          <a:p>
            <a:pPr marL="171450" lvl="0" indent="-171450">
              <a:buFont typeface="Arial" panose="020B0604020202020204" pitchFamily="34" charset="0"/>
              <a:buChar char="•"/>
            </a:pPr>
            <a:r>
              <a:rPr lang="en-US" dirty="0"/>
              <a:t>Disseminated Gonococcal infection can result in severe sequelae such as endocarditis or meningitis. Consultation with an infectious disease specialist is recommended.</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Treatment failure:</a:t>
            </a:r>
          </a:p>
          <a:p>
            <a:pPr marL="171450" lvl="0" indent="-171450">
              <a:buFont typeface="Arial" panose="020B0604020202020204" pitchFamily="34" charset="0"/>
              <a:buChar char="•"/>
            </a:pPr>
            <a:r>
              <a:rPr lang="en-US" dirty="0"/>
              <a:t>The majority of cases of suspected treatment failure are reinfection rather than true treatment failure</a:t>
            </a:r>
          </a:p>
          <a:p>
            <a:pPr marL="171450" lvl="0" indent="-171450">
              <a:buFont typeface="Arial" panose="020B0604020202020204" pitchFamily="34" charset="0"/>
              <a:buChar char="•"/>
            </a:pPr>
            <a:r>
              <a:rPr lang="en-US" dirty="0"/>
              <a:t>Treatment failure should be considered in patients who report no sexual contact after initiating treatment but whose symptoms fail to resolve or who fail a test-of-cure</a:t>
            </a:r>
          </a:p>
          <a:p>
            <a:pPr marL="171450" lvl="0" indent="-171450">
              <a:buFont typeface="Arial" panose="020B0604020202020204" pitchFamily="34" charset="0"/>
              <a:buChar char="•"/>
            </a:pPr>
            <a:r>
              <a:rPr lang="en-US" dirty="0"/>
              <a:t>Because of increasing rates of antibiotic resistance in gonococcal bacteria, in case of suspected treatment failure a clinician should perform a culture and susceptibility testing of relevant clinical specimens and consult an expert. Specimens that grow </a:t>
            </a:r>
            <a:r>
              <a:rPr lang="en-US" i="1" dirty="0"/>
              <a:t>N. gonorrhoeae </a:t>
            </a:r>
            <a:r>
              <a:rPr lang="en-US" i="0" dirty="0"/>
              <a:t>should be saved and sent to the CDC through a state public health laboratory</a:t>
            </a:r>
          </a:p>
          <a:p>
            <a:pPr marL="0" lvl="0" indent="0">
              <a:buFont typeface="Arial" panose="020B0604020202020204" pitchFamily="34" charset="0"/>
              <a:buNone/>
            </a:pPr>
            <a:endParaRPr lang="en-US" i="0" dirty="0"/>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2015 STD Treatment Guidelines: Chlamydial Infections. Centers for Disease Control and Prevention. Last reviewed June 2015. https://</a:t>
            </a:r>
            <a:r>
              <a:rPr lang="en-US" i="0" dirty="0" err="1"/>
              <a:t>www.cdc.gov</a:t>
            </a:r>
            <a:r>
              <a:rPr lang="en-US" i="0" dirty="0"/>
              <a:t>/std/tg2015/</a:t>
            </a:r>
            <a:r>
              <a:rPr lang="en-US" i="0" dirty="0" err="1"/>
              <a:t>chlamydia.htm</a:t>
            </a:r>
            <a:br>
              <a:rPr lang="en-US" dirty="0"/>
            </a:br>
            <a:r>
              <a:rPr lang="en-US" i="0" dirty="0"/>
              <a:t>Hahn AW, Geisler WM. Chlamydia. National STD Curriculum. Last updated February 2020. https://</a:t>
            </a:r>
            <a:r>
              <a:rPr lang="en-US" i="0" dirty="0" err="1"/>
              <a:t>www.std.uw.edu</a:t>
            </a:r>
            <a:r>
              <a:rPr lang="en-US" i="0" dirty="0"/>
              <a:t>/go/pathogen-based/chlamydia/core-concept/all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St. Cyr S, Barbee L, </a:t>
            </a:r>
            <a:r>
              <a:rPr lang="en-US" sz="1200" b="0" i="0" u="none" strike="noStrike" kern="1200" dirty="0" err="1">
                <a:solidFill>
                  <a:schemeClr val="tx1"/>
                </a:solidFill>
                <a:effectLst/>
                <a:latin typeface="+mn-lt"/>
                <a:ea typeface="+mn-ea"/>
                <a:cs typeface="+mn-cs"/>
              </a:rPr>
              <a:t>Workowski</a:t>
            </a:r>
            <a:r>
              <a:rPr lang="en-US" sz="1200" b="0" i="0" u="none" strike="noStrike" kern="1200" dirty="0">
                <a:solidFill>
                  <a:schemeClr val="tx1"/>
                </a:solidFill>
                <a:effectLst/>
                <a:latin typeface="+mn-lt"/>
                <a:ea typeface="+mn-ea"/>
                <a:cs typeface="+mn-cs"/>
              </a:rPr>
              <a:t> KA, et al. Update to CDC’s Treatment Guidelines for Gonococcal Infection, 2020. MMWR </a:t>
            </a:r>
            <a:r>
              <a:rPr lang="en-US" sz="1200" b="0" i="0" u="none" strike="noStrike" kern="1200" dirty="0" err="1">
                <a:solidFill>
                  <a:schemeClr val="tx1"/>
                </a:solidFill>
                <a:effectLst/>
                <a:latin typeface="+mn-lt"/>
                <a:ea typeface="+mn-ea"/>
                <a:cs typeface="+mn-cs"/>
              </a:rPr>
              <a:t>Morb</a:t>
            </a:r>
            <a:r>
              <a:rPr lang="en-US" sz="1200" b="0" i="0" u="none" strike="noStrike" kern="1200" dirty="0">
                <a:solidFill>
                  <a:schemeClr val="tx1"/>
                </a:solidFill>
                <a:effectLst/>
                <a:latin typeface="+mn-lt"/>
                <a:ea typeface="+mn-ea"/>
                <a:cs typeface="+mn-cs"/>
              </a:rPr>
              <a:t> Mortal </a:t>
            </a:r>
            <a:r>
              <a:rPr lang="en-US" sz="1200" b="0" i="0" u="none" strike="noStrike" kern="1200" dirty="0" err="1">
                <a:solidFill>
                  <a:schemeClr val="tx1"/>
                </a:solidFill>
                <a:effectLst/>
                <a:latin typeface="+mn-lt"/>
                <a:ea typeface="+mn-ea"/>
                <a:cs typeface="+mn-cs"/>
              </a:rPr>
              <a:t>Wkly</a:t>
            </a:r>
            <a:r>
              <a:rPr lang="en-US" sz="1200" b="0" i="0" u="none" strike="noStrike" kern="1200" dirty="0">
                <a:solidFill>
                  <a:schemeClr val="tx1"/>
                </a:solidFill>
                <a:effectLst/>
                <a:latin typeface="+mn-lt"/>
                <a:ea typeface="+mn-ea"/>
                <a:cs typeface="+mn-cs"/>
              </a:rPr>
              <a:t> Rep 2020;69:1911–1916. DOI: </a:t>
            </a:r>
            <a:r>
              <a:rPr lang="en-US" sz="1200" b="0" i="0" u="sng" kern="1200" dirty="0">
                <a:solidFill>
                  <a:schemeClr val="tx1"/>
                </a:solidFill>
                <a:effectLst/>
                <a:latin typeface="+mn-lt"/>
                <a:ea typeface="+mn-ea"/>
                <a:cs typeface="+mn-cs"/>
                <a:hlinkClick r:id="rId3"/>
              </a:rPr>
              <a:t>http://dx.doi.org/10.15585/mmwr.mm6950a6</a:t>
            </a:r>
            <a:r>
              <a:rPr lang="en-US" sz="1200" b="0" i="0" u="none" strike="noStrike" kern="1200" dirty="0">
                <a:solidFill>
                  <a:schemeClr val="tx1"/>
                </a:solidFill>
                <a:effectLst/>
                <a:latin typeface="+mn-lt"/>
                <a:ea typeface="+mn-ea"/>
                <a:cs typeface="+mn-cs"/>
                <a:hlinkClick r:id="rId3"/>
              </a:rPr>
              <a:t>external icon</a:t>
            </a:r>
            <a:br>
              <a:rPr lang="en-US" dirty="0"/>
            </a:br>
            <a:endParaRPr lang="en-US" i="0"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38</a:t>
            </a:fld>
            <a:endParaRPr lang="en-US"/>
          </a:p>
        </p:txBody>
      </p:sp>
    </p:spTree>
    <p:extLst>
      <p:ext uri="{BB962C8B-B14F-4D97-AF65-F5344CB8AC3E}">
        <p14:creationId xmlns:p14="http://schemas.microsoft.com/office/powerpoint/2010/main" val="2065952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Resistance is also tracked for other antibiotic agents that have been previously used or are currently used for gonorrhea treatment.</a:t>
            </a:r>
          </a:p>
          <a:p>
            <a:pPr marL="171450" indent="-171450">
              <a:buFont typeface="Arial" panose="020B0604020202020204" pitchFamily="34" charset="0"/>
              <a:buChar char="•"/>
            </a:pPr>
            <a:r>
              <a:rPr lang="en-US" dirty="0"/>
              <a:t>As of 2018, resistance to various agents included:</a:t>
            </a:r>
          </a:p>
          <a:p>
            <a:pPr marL="628650" lvl="1" indent="-171450">
              <a:buFont typeface="Arial" panose="020B0604020202020204" pitchFamily="34" charset="0"/>
              <a:buChar char="•"/>
            </a:pPr>
            <a:r>
              <a:rPr lang="en-US" dirty="0"/>
              <a:t>31.2% to ciprofloxacin</a:t>
            </a:r>
          </a:p>
          <a:p>
            <a:pPr marL="628650" lvl="1" indent="-171450">
              <a:buFont typeface="Arial" panose="020B0604020202020204" pitchFamily="34" charset="0"/>
              <a:buChar char="•"/>
            </a:pPr>
            <a:r>
              <a:rPr lang="en-US" dirty="0"/>
              <a:t>25.6% to tetracycline</a:t>
            </a:r>
          </a:p>
          <a:p>
            <a:pPr marL="628650" lvl="1" indent="-171450">
              <a:buFont typeface="Arial" panose="020B0604020202020204" pitchFamily="34" charset="0"/>
              <a:buChar char="•"/>
            </a:pPr>
            <a:r>
              <a:rPr lang="en-US" dirty="0"/>
              <a:t>13.7% to penicillin</a:t>
            </a:r>
          </a:p>
          <a:p>
            <a:pPr marL="628650" lvl="1" indent="-171450">
              <a:buFont typeface="Arial" panose="020B0604020202020204" pitchFamily="34" charset="0"/>
              <a:buChar char="•"/>
            </a:pPr>
            <a:r>
              <a:rPr lang="en-US" dirty="0"/>
              <a:t>48.7% of isolates tested were susceptible to all antibiotics used, but 4.1% were resistant to any 3 agents and 0.3% were resistant to any 4 agents.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Source:</a:t>
            </a:r>
          </a:p>
          <a:p>
            <a:pPr marL="0" indent="0">
              <a:buFont typeface="Arial" panose="020B0604020202020204" pitchFamily="34" charset="0"/>
              <a:buNone/>
            </a:pPr>
            <a:r>
              <a:rPr lang="en-US" dirty="0"/>
              <a:t>Sexually Transmitted Disease Surveillance 2018: Gonorrhea. Centers for Disease Control and Prevention. https://</a:t>
            </a:r>
            <a:r>
              <a:rPr lang="en-US" dirty="0" err="1"/>
              <a:t>www.cdc.gov</a:t>
            </a:r>
            <a:r>
              <a:rPr lang="en-US" dirty="0"/>
              <a:t>/std/stats18/</a:t>
            </a:r>
            <a:r>
              <a:rPr lang="en-US" dirty="0" err="1"/>
              <a:t>gonorrhea.htm</a:t>
            </a: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39</a:t>
            </a:fld>
            <a:endParaRPr lang="en-US"/>
          </a:p>
        </p:txBody>
      </p:sp>
    </p:spTree>
    <p:extLst>
      <p:ext uri="{BB962C8B-B14F-4D97-AF65-F5344CB8AC3E}">
        <p14:creationId xmlns:p14="http://schemas.microsoft.com/office/powerpoint/2010/main" val="2319391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Nicole should also be offered an HIV test (covered in next section), also consider syphilis and trichomonas</a:t>
            </a:r>
          </a:p>
          <a:p>
            <a:pPr marL="171450" indent="-171450">
              <a:buFont typeface="Arial" panose="020B0604020202020204" pitchFamily="34" charset="0"/>
              <a:buChar char="•"/>
            </a:pPr>
            <a:r>
              <a:rPr lang="en-US" dirty="0"/>
              <a:t>Further history should be taken to determine her fertility plans, contraceptive needs, and whether a pregnancy test and/or emergency contraception are indicated</a:t>
            </a:r>
          </a:p>
          <a:p>
            <a:pPr marL="171450" indent="-171450">
              <a:buFont typeface="Arial" panose="020B0604020202020204" pitchFamily="34" charset="0"/>
              <a:buChar char="•"/>
            </a:pPr>
            <a:r>
              <a:rPr lang="en-US" dirty="0"/>
              <a:t>It is important to ensure a plan for following up (by phone, secure patient messaging or mail) with the results of testing to ensure treatment of positive cases</a:t>
            </a:r>
          </a:p>
          <a:p>
            <a:pPr marL="171450" indent="-171450">
              <a:buFont typeface="Arial" panose="020B0604020202020204" pitchFamily="34" charset="0"/>
              <a:buChar char="•"/>
            </a:pPr>
            <a:r>
              <a:rPr lang="en-US" dirty="0"/>
              <a:t>Urine samples for gonorrhea, chlamydia or trichomoniasis screening should be collected </a:t>
            </a:r>
            <a:r>
              <a:rPr lang="en-US" b="1" dirty="0"/>
              <a:t>without </a:t>
            </a:r>
            <a:r>
              <a:rPr lang="en-US" dirty="0"/>
              <a:t>first cleaning the external genitalia to increase sensitivity</a:t>
            </a:r>
          </a:p>
          <a:p>
            <a:pPr marL="628650" lvl="1" indent="-171450">
              <a:buFont typeface="Arial" panose="020B0604020202020204" pitchFamily="34" charset="0"/>
              <a:buChar char="•"/>
            </a:pPr>
            <a:r>
              <a:rPr lang="en-US" dirty="0"/>
              <a:t>When a urine sample is collected to test for presence of urinary tract infection (UTI), patients are directed to clean the external genitalia with cleansing wipes to reduce the chance of contamination from skin and genital sources</a:t>
            </a:r>
          </a:p>
          <a:p>
            <a:pPr marL="171450" indent="-171450">
              <a:buFont typeface="Arial" panose="020B0604020202020204" pitchFamily="34" charset="0"/>
              <a:buChar char="•"/>
            </a:pPr>
            <a:r>
              <a:rPr lang="en-US" dirty="0"/>
              <a:t>A patient for whom both STI and UTI testing is indicated can give two urine samples by</a:t>
            </a:r>
          </a:p>
          <a:p>
            <a:pPr marL="685800" lvl="1" indent="-228600">
              <a:buFont typeface="+mj-lt"/>
              <a:buAutoNum type="arabicPeriod"/>
            </a:pPr>
            <a:r>
              <a:rPr lang="en-US" dirty="0"/>
              <a:t>Urinating into first specimen cup without fully emptying the bladder. This is the “dirty” sample</a:t>
            </a:r>
          </a:p>
          <a:p>
            <a:pPr marL="685800" lvl="1" indent="-228600">
              <a:buFont typeface="+mj-lt"/>
              <a:buAutoNum type="arabicPeriod"/>
            </a:pPr>
            <a:r>
              <a:rPr lang="en-US" dirty="0"/>
              <a:t>Cleaning with provided cleansing wipes</a:t>
            </a:r>
          </a:p>
          <a:p>
            <a:pPr marL="685800" lvl="1" indent="-228600">
              <a:buFont typeface="+mj-lt"/>
              <a:buAutoNum type="arabicPeriod"/>
            </a:pPr>
            <a:r>
              <a:rPr lang="en-US" dirty="0"/>
              <a:t>Urinating into second cup. This is the “clean” sample.</a:t>
            </a:r>
          </a:p>
        </p:txBody>
      </p:sp>
      <p:sp>
        <p:nvSpPr>
          <p:cNvPr id="4" name="Slide Number Placeholder 3"/>
          <p:cNvSpPr>
            <a:spLocks noGrp="1"/>
          </p:cNvSpPr>
          <p:nvPr>
            <p:ph type="sldNum" sz="quarter" idx="5"/>
          </p:nvPr>
        </p:nvSpPr>
        <p:spPr/>
        <p:txBody>
          <a:bodyPr/>
          <a:lstStyle/>
          <a:p>
            <a:fld id="{D31B1408-DBC3-484E-AA33-B31977A981CF}" type="slidenum">
              <a:rPr lang="en-US" smtClean="0"/>
              <a:t>40</a:t>
            </a:fld>
            <a:endParaRPr lang="en-US"/>
          </a:p>
        </p:txBody>
      </p:sp>
    </p:spTree>
    <p:extLst>
      <p:ext uri="{BB962C8B-B14F-4D97-AF65-F5344CB8AC3E}">
        <p14:creationId xmlns:p14="http://schemas.microsoft.com/office/powerpoint/2010/main" val="30798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Hahn AW, Barbee LA. Syphilis. </a:t>
            </a:r>
            <a:r>
              <a:rPr lang="en-US" i="0" dirty="0"/>
              <a:t>National STD Curriculum. Last updated February 2020. https://</a:t>
            </a:r>
            <a:r>
              <a:rPr lang="en-US" i="0" dirty="0" err="1"/>
              <a:t>www.std.uw.edu</a:t>
            </a:r>
            <a:r>
              <a:rPr lang="en-US" i="0" dirty="0"/>
              <a:t>/go/pathogen-based/syphilis/core-concept/all</a:t>
            </a:r>
          </a:p>
          <a:p>
            <a:r>
              <a:rPr lang="en-US" i="0" dirty="0"/>
              <a:t>2015 STD Treatment Guidelines: Syphilis. Centers for Disease Control and Prevention. Last reviewed June 2015. https://</a:t>
            </a:r>
            <a:r>
              <a:rPr lang="en-US" i="0" dirty="0" err="1"/>
              <a:t>www.cdc.gov</a:t>
            </a:r>
            <a:r>
              <a:rPr lang="en-US" i="0" dirty="0"/>
              <a:t>/std/tg2015/</a:t>
            </a:r>
            <a:r>
              <a:rPr lang="en-US" i="0" dirty="0" err="1"/>
              <a:t>syphilis.htm</a:t>
            </a: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41</a:t>
            </a:fld>
            <a:endParaRPr lang="en-US"/>
          </a:p>
        </p:txBody>
      </p:sp>
    </p:spTree>
    <p:extLst>
      <p:ext uri="{BB962C8B-B14F-4D97-AF65-F5344CB8AC3E}">
        <p14:creationId xmlns:p14="http://schemas.microsoft.com/office/powerpoint/2010/main" val="3752984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Latent syphilis, classified as early (if infection was acquired within the previous year), late (more than one year) or unknown duration, can occur between any stages of syphilis and may last weeks, months or many years.</a:t>
            </a:r>
          </a:p>
          <a:p>
            <a:endParaRPr lang="en-US" dirty="0"/>
          </a:p>
          <a:p>
            <a:pPr marL="0" indent="0">
              <a:buFont typeface="Arial" panose="020B0604020202020204" pitchFamily="34" charset="0"/>
              <a:buNone/>
            </a:pPr>
            <a:r>
              <a:rPr lang="en-US" dirty="0"/>
              <a:t>Congenital syphilis is broken into:</a:t>
            </a:r>
          </a:p>
          <a:p>
            <a:pPr marL="171450" indent="-171450">
              <a:buFont typeface="Arial" panose="020B0604020202020204" pitchFamily="34" charset="0"/>
              <a:buChar char="•"/>
            </a:pPr>
            <a:r>
              <a:rPr lang="en-US" dirty="0"/>
              <a:t>Early congenital syphilis: manifestations in infants and children &lt;2 years of age</a:t>
            </a:r>
          </a:p>
          <a:p>
            <a:pPr marL="628650" lvl="1" indent="-171450">
              <a:buFont typeface="Arial" panose="020B0604020202020204" pitchFamily="34" charset="0"/>
              <a:buChar char="•"/>
            </a:pPr>
            <a:r>
              <a:rPr lang="en-US" dirty="0"/>
              <a:t>Hepatosplenomegaly</a:t>
            </a:r>
          </a:p>
          <a:p>
            <a:pPr marL="628650" lvl="1" indent="-171450">
              <a:buFont typeface="Arial" panose="020B0604020202020204" pitchFamily="34" charset="0"/>
              <a:buChar char="•"/>
            </a:pPr>
            <a:r>
              <a:rPr lang="en-US" dirty="0"/>
              <a:t>Bone involvement in 60-80%</a:t>
            </a:r>
          </a:p>
          <a:p>
            <a:pPr marL="628650" lvl="1" indent="-171450">
              <a:buFont typeface="Arial" panose="020B0604020202020204" pitchFamily="34" charset="0"/>
              <a:buChar char="•"/>
            </a:pPr>
            <a:r>
              <a:rPr lang="en-US" dirty="0"/>
              <a:t>Skin and mucous membrane lesions</a:t>
            </a:r>
          </a:p>
          <a:p>
            <a:pPr marL="628650" lvl="1" indent="-171450">
              <a:buFont typeface="Arial" panose="020B0604020202020204" pitchFamily="34" charset="0"/>
              <a:buChar char="•"/>
            </a:pPr>
            <a:r>
              <a:rPr lang="en-US" dirty="0"/>
              <a:t>Alopecia</a:t>
            </a:r>
          </a:p>
          <a:p>
            <a:pPr marL="628650" lvl="1" indent="-171450">
              <a:buFont typeface="Arial" panose="020B0604020202020204" pitchFamily="34" charset="0"/>
              <a:buChar char="•"/>
            </a:pPr>
            <a:r>
              <a:rPr lang="en-US" dirty="0"/>
              <a:t>Lymphadenopathy</a:t>
            </a:r>
          </a:p>
          <a:p>
            <a:pPr marL="628650" lvl="1" indent="-171450">
              <a:buFont typeface="Arial" panose="020B0604020202020204" pitchFamily="34" charset="0"/>
              <a:buChar char="•"/>
            </a:pPr>
            <a:r>
              <a:rPr lang="en-US" dirty="0"/>
              <a:t>Meningitis</a:t>
            </a:r>
          </a:p>
          <a:p>
            <a:pPr marL="628650" lvl="1" indent="-171450">
              <a:buFont typeface="Arial" panose="020B0604020202020204" pitchFamily="34" charset="0"/>
              <a:buChar char="•"/>
            </a:pPr>
            <a:r>
              <a:rPr lang="en-US" dirty="0"/>
              <a:t>Osteitis or osteochondritis</a:t>
            </a:r>
          </a:p>
          <a:p>
            <a:pPr marL="628650" lvl="1" indent="-171450">
              <a:buFont typeface="Arial" panose="020B0604020202020204" pitchFamily="34" charset="0"/>
              <a:buChar char="•"/>
            </a:pPr>
            <a:r>
              <a:rPr lang="en-US" dirty="0"/>
              <a:t>Hematologic abnormalities such as </a:t>
            </a:r>
            <a:r>
              <a:rPr lang="en-US" dirty="0" err="1"/>
              <a:t>thromboctopenia</a:t>
            </a:r>
            <a:r>
              <a:rPr lang="en-US" dirty="0"/>
              <a:t> and anemia</a:t>
            </a:r>
          </a:p>
          <a:p>
            <a:pPr marL="171450" lvl="0" indent="-171450">
              <a:buFont typeface="Arial" panose="020B0604020202020204" pitchFamily="34" charset="0"/>
              <a:buChar char="•"/>
            </a:pPr>
            <a:r>
              <a:rPr lang="en-US" dirty="0"/>
              <a:t>Late congenital syphilis: manifestations in children older than 2 years of age</a:t>
            </a:r>
          </a:p>
          <a:p>
            <a:pPr marL="628650" lvl="1" indent="-171450">
              <a:buFont typeface="Arial" panose="020B0604020202020204" pitchFamily="34" charset="0"/>
              <a:buChar char="•"/>
            </a:pPr>
            <a:r>
              <a:rPr lang="en-US" dirty="0"/>
              <a:t>Bone lesions including frontal bossing, shortened maxilla, high palatal arch, may include perforation of the hard palate</a:t>
            </a:r>
          </a:p>
          <a:p>
            <a:pPr marL="628650" lvl="1" indent="-171450">
              <a:buFont typeface="Arial" panose="020B0604020202020204" pitchFamily="34" charset="0"/>
              <a:buChar char="•"/>
            </a:pPr>
            <a:r>
              <a:rPr lang="en-US" dirty="0"/>
              <a:t>Interstitial keratitis, corneal scarring due to chronic inflammation</a:t>
            </a:r>
          </a:p>
          <a:p>
            <a:pPr marL="628650" lvl="1" indent="-171450">
              <a:buFont typeface="Arial" panose="020B0604020202020204" pitchFamily="34" charset="0"/>
              <a:buChar char="•"/>
            </a:pPr>
            <a:r>
              <a:rPr lang="en-US" dirty="0"/>
              <a:t>Hutchinson’s triad: eighth cranial nerve deafness, interstitial keratitis and “Hutchinson teeth”</a:t>
            </a:r>
          </a:p>
          <a:p>
            <a:pPr marL="628650" lvl="1" indent="-171450">
              <a:buFont typeface="Arial" panose="020B0604020202020204" pitchFamily="34" charset="0"/>
              <a:buChar char="•"/>
            </a:pPr>
            <a:r>
              <a:rPr lang="en-US" dirty="0"/>
              <a:t>Result of scarring and chronic inflammatory changes form persistent infection and inflammation</a:t>
            </a:r>
          </a:p>
          <a:p>
            <a:pPr lvl="1"/>
            <a:endParaRPr lang="en-US" dirty="0"/>
          </a:p>
          <a:p>
            <a:r>
              <a:rPr lang="en-US" dirty="0"/>
              <a:t>Sources:</a:t>
            </a:r>
          </a:p>
          <a:p>
            <a:r>
              <a:rPr lang="en-US" dirty="0"/>
              <a:t>Hahn AW, Barbee LA. Syphilis. </a:t>
            </a:r>
            <a:r>
              <a:rPr lang="en-US" i="0" dirty="0"/>
              <a:t>National STD Curriculum. Last updated February 2020. https://</a:t>
            </a:r>
            <a:r>
              <a:rPr lang="en-US" i="0" dirty="0" err="1"/>
              <a:t>www.std.uw.edu</a:t>
            </a:r>
            <a:r>
              <a:rPr lang="en-US" i="0" dirty="0"/>
              <a:t>/go/pathogen-based/syphilis/core-concept/all</a:t>
            </a:r>
          </a:p>
          <a:p>
            <a:r>
              <a:rPr lang="en-US" i="0" dirty="0"/>
              <a:t>2015 STD Treatment Guidelines: Syphilis. Centers for Disease Control and Prevention. Last reviewed June 2015. https://</a:t>
            </a:r>
            <a:r>
              <a:rPr lang="en-US" i="0" dirty="0" err="1"/>
              <a:t>www.cdc.gov</a:t>
            </a:r>
            <a:r>
              <a:rPr lang="en-US" i="0" dirty="0"/>
              <a:t>/std/tg2015/</a:t>
            </a:r>
            <a:r>
              <a:rPr lang="en-US" i="0" dirty="0" err="1"/>
              <a:t>syphilis.htm</a:t>
            </a:r>
            <a:endParaRPr lang="en-US" dirty="0"/>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42</a:t>
            </a:fld>
            <a:endParaRPr lang="en-US"/>
          </a:p>
        </p:txBody>
      </p:sp>
    </p:spTree>
    <p:extLst>
      <p:ext uri="{BB962C8B-B14F-4D97-AF65-F5344CB8AC3E}">
        <p14:creationId xmlns:p14="http://schemas.microsoft.com/office/powerpoint/2010/main" val="231009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Adolescents are at increased risk due to individual characteristics, beliefs, and behaviors as well as external factors.</a:t>
            </a:r>
          </a:p>
          <a:p>
            <a:r>
              <a:rPr lang="en-US" b="1" dirty="0"/>
              <a:t>External factors:</a:t>
            </a:r>
          </a:p>
          <a:p>
            <a:pPr marL="171450" indent="-171450">
              <a:buFont typeface="Arial" panose="020B0604020202020204" pitchFamily="34" charset="0"/>
              <a:buChar char="•"/>
            </a:pPr>
            <a:r>
              <a:rPr lang="en-US" dirty="0"/>
              <a:t>Lack of access to medically accurate, developmentally appropriate and culturally relevant sexual health education</a:t>
            </a:r>
          </a:p>
          <a:p>
            <a:pPr marL="171450" indent="-171450">
              <a:buFont typeface="Arial" panose="020B0604020202020204" pitchFamily="34" charset="0"/>
              <a:buChar char="•"/>
            </a:pPr>
            <a:r>
              <a:rPr lang="en-US" dirty="0"/>
              <a:t>Insufficient screening</a:t>
            </a:r>
          </a:p>
          <a:p>
            <a:pPr marL="171450" indent="-171450">
              <a:buFont typeface="Arial" panose="020B0604020202020204" pitchFamily="34" charset="0"/>
              <a:buChar char="•"/>
            </a:pPr>
            <a:r>
              <a:rPr lang="en-US" dirty="0"/>
              <a:t>Confidentiality concerns</a:t>
            </a:r>
          </a:p>
          <a:p>
            <a:pPr marL="171450" indent="-171450">
              <a:buFont typeface="Arial" panose="020B0604020202020204" pitchFamily="34" charset="0"/>
              <a:buChar char="•"/>
            </a:pPr>
            <a:r>
              <a:rPr lang="en-US" dirty="0"/>
              <a:t>Lack of access to condoms, contraception, and sexual and reproductive healthcare</a:t>
            </a:r>
          </a:p>
          <a:p>
            <a:endParaRPr lang="en-US" dirty="0"/>
          </a:p>
          <a:p>
            <a:r>
              <a:rPr lang="en-US" b="1" dirty="0"/>
              <a:t>Individual factors:</a:t>
            </a:r>
          </a:p>
          <a:p>
            <a:pPr marL="171450" indent="-171450">
              <a:buFont typeface="Arial" panose="020B0604020202020204" pitchFamily="34" charset="0"/>
              <a:buChar char="•"/>
            </a:pPr>
            <a:r>
              <a:rPr lang="en-US" dirty="0"/>
              <a:t>Biological: </a:t>
            </a:r>
            <a:r>
              <a:rPr lang="en-US" dirty="0">
                <a:ea typeface="ＭＳ Ｐゴシック" pitchFamily="34" charset="-128"/>
              </a:rPr>
              <a:t>Teenage women may be even more susceptible to a sexually transmitted infection than older women due to increased cervical ectopy (most STIs infect columnar cells in ectopy and not squamous cells covering surrounding cervix and vagina, but adolescent females are more likely to have columnar cells on the outer surface of the cervix). Adolescent women are also likely to have fewer protective antibodies to STIs, a biologically immature cervix, a smaller introitus, and a higher likelihood of dry, traumatic sex which increases likelihood of infection with an STI</a:t>
            </a:r>
            <a:endParaRPr lang="en-US" dirty="0"/>
          </a:p>
          <a:p>
            <a:pPr marL="171450" indent="-171450">
              <a:buFont typeface="Arial" panose="020B0604020202020204" pitchFamily="34" charset="0"/>
              <a:buChar char="•"/>
            </a:pPr>
            <a:r>
              <a:rPr lang="en-US" dirty="0"/>
              <a:t>Cognitive: Adolescents and young people are moving from concrete thinking into abstract thinking, which affects future planning and decision making</a:t>
            </a:r>
          </a:p>
          <a:p>
            <a:pPr marL="171450" indent="-171450">
              <a:buFont typeface="Arial" panose="020B0604020202020204" pitchFamily="34" charset="0"/>
              <a:buChar char="•"/>
            </a:pPr>
            <a:r>
              <a:rPr lang="en-US" dirty="0"/>
              <a:t>Behavioral: behaviors such as having multiple sex partners or substance use before sexual activity can increase STI risk for people of any age</a:t>
            </a:r>
          </a:p>
          <a:p>
            <a:endParaRPr lang="en-US" dirty="0"/>
          </a:p>
          <a:p>
            <a:endParaRPr lang="en-US" dirty="0"/>
          </a:p>
          <a:p>
            <a:r>
              <a:rPr lang="en-US" dirty="0"/>
              <a:t>Sources: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Sexually Transmitted Disease Surveillance 2018: </a:t>
            </a:r>
            <a:r>
              <a:rPr lang="en-US" sz="1200" b="0" i="0" kern="1200" dirty="0">
                <a:solidFill>
                  <a:schemeClr val="tx1"/>
                </a:solidFill>
                <a:effectLst/>
                <a:latin typeface="+mn-lt"/>
                <a:ea typeface="+mn-ea"/>
                <a:cs typeface="+mn-cs"/>
              </a:rPr>
              <a:t>STDs in Adolescents and Young Adults. Centers for Disease Control and Prevention. 2018.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/std/stats18/</a:t>
            </a:r>
            <a:r>
              <a:rPr lang="en-US" sz="1200" b="0" i="0" kern="1200" dirty="0" err="1">
                <a:solidFill>
                  <a:schemeClr val="tx1"/>
                </a:solidFill>
                <a:effectLst/>
                <a:latin typeface="+mn-lt"/>
                <a:ea typeface="+mn-ea"/>
                <a:cs typeface="+mn-cs"/>
              </a:rPr>
              <a:t>adolescents.htm</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What Works: Sexual Health Education. Centers for Disease Control and Prevention. Last reviewed February 2020.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healthyyouth</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whatworks</a:t>
            </a:r>
            <a:r>
              <a:rPr lang="en-US" sz="1200" b="0" i="0" kern="1200" dirty="0">
                <a:solidFill>
                  <a:schemeClr val="tx1"/>
                </a:solidFill>
                <a:effectLst/>
                <a:latin typeface="+mn-lt"/>
                <a:ea typeface="+mn-ea"/>
                <a:cs typeface="+mn-cs"/>
              </a:rPr>
              <a:t>/what-works-sexual-health-</a:t>
            </a:r>
            <a:r>
              <a:rPr lang="en-US" sz="1200" b="0" i="0" kern="1200" dirty="0" err="1">
                <a:solidFill>
                  <a:schemeClr val="tx1"/>
                </a:solidFill>
                <a:effectLst/>
                <a:latin typeface="+mn-lt"/>
                <a:ea typeface="+mn-ea"/>
                <a:cs typeface="+mn-cs"/>
              </a:rPr>
              <a:t>education.htm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1AE359-8864-4C64-80E0-895DCDBA3EBB}" type="slidenum">
              <a:rPr lang="en-US" smtClean="0"/>
              <a:pPr/>
              <a:t>6</a:t>
            </a:fld>
            <a:endParaRPr lang="en-US" dirty="0"/>
          </a:p>
        </p:txBody>
      </p:sp>
    </p:spTree>
    <p:extLst>
      <p:ext uri="{BB962C8B-B14F-4D97-AF65-F5344CB8AC3E}">
        <p14:creationId xmlns:p14="http://schemas.microsoft.com/office/powerpoint/2010/main" val="2994667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 primary and secondary syphilis cases diagnosed in MSM, approximately one half of the men are coinfected with HIV, highlighting the importance of testing for both HIV and syphilis in this population.</a:t>
            </a:r>
          </a:p>
          <a:p>
            <a:endParaRPr lang="en-US" dirty="0"/>
          </a:p>
          <a:p>
            <a:r>
              <a:rPr lang="en-US" dirty="0"/>
              <a:t>Sources:</a:t>
            </a:r>
          </a:p>
          <a:p>
            <a:r>
              <a:rPr lang="en-US" dirty="0"/>
              <a:t>Hahn AW, Barbee LA. Syphilis. </a:t>
            </a:r>
            <a:r>
              <a:rPr lang="en-US" i="0" dirty="0"/>
              <a:t>National STD Curriculum. Last updated February 2020. https://</a:t>
            </a:r>
            <a:r>
              <a:rPr lang="en-US" i="0" dirty="0" err="1"/>
              <a:t>www.std.uw.edu</a:t>
            </a:r>
            <a:r>
              <a:rPr lang="en-US" i="0" dirty="0"/>
              <a:t>/go/pathogen-based/syphilis/core-concept/all</a:t>
            </a:r>
          </a:p>
          <a:p>
            <a:r>
              <a:rPr lang="en-US" i="0" dirty="0"/>
              <a:t>2015 STD Treatment Guidelines: Syphilis. Centers for Disease Control and Prevention. Last reviewed June 2015. https://</a:t>
            </a:r>
            <a:r>
              <a:rPr lang="en-US" i="0" dirty="0" err="1"/>
              <a:t>www.cdc.gov</a:t>
            </a:r>
            <a:r>
              <a:rPr lang="en-US" i="0" dirty="0"/>
              <a:t>/std/tg2015/</a:t>
            </a:r>
            <a:r>
              <a:rPr lang="en-US" i="0" dirty="0" err="1"/>
              <a:t>syphilis.htm</a:t>
            </a:r>
            <a:endParaRPr lang="en-US" dirty="0"/>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43</a:t>
            </a:fld>
            <a:endParaRPr lang="en-US"/>
          </a:p>
        </p:txBody>
      </p:sp>
    </p:spTree>
    <p:extLst>
      <p:ext uri="{BB962C8B-B14F-4D97-AF65-F5344CB8AC3E}">
        <p14:creationId xmlns:p14="http://schemas.microsoft.com/office/powerpoint/2010/main" val="2113306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Syphilis is difficult to diagnose for several reasons:</a:t>
            </a:r>
          </a:p>
          <a:p>
            <a:pPr marL="628650" lvl="1" indent="-171450">
              <a:buFont typeface="Arial" panose="020B0604020202020204" pitchFamily="34" charset="0"/>
              <a:buChar char="•"/>
            </a:pPr>
            <a:r>
              <a:rPr lang="en-US" i="1" dirty="0"/>
              <a:t>T. Pallidum </a:t>
            </a:r>
            <a:r>
              <a:rPr lang="en-US" i="0" dirty="0"/>
              <a:t>cannot be cultivated on artificial growth media and cannot be seen by normal light microscopy</a:t>
            </a:r>
          </a:p>
          <a:p>
            <a:pPr marL="628650" lvl="1" indent="-171450">
              <a:buFont typeface="Arial" panose="020B0604020202020204" pitchFamily="34" charset="0"/>
              <a:buChar char="•"/>
            </a:pPr>
            <a:r>
              <a:rPr lang="en-US" i="0" dirty="0"/>
              <a:t>Must differentiate between active infection, latent infection, or prior infection</a:t>
            </a:r>
          </a:p>
          <a:p>
            <a:pPr marL="628650" lvl="1" indent="-171450">
              <a:buFont typeface="Arial" panose="020B0604020202020204" pitchFamily="34" charset="0"/>
              <a:buChar char="•"/>
            </a:pPr>
            <a:r>
              <a:rPr lang="en-US" i="0" dirty="0"/>
              <a:t>Several of the tests have poor specificity, with false positives more common in patients of older age, with autoimmune disorders, cardiovascular disease, pregnancy, malaria, leprosy, other spirochete infections and recent immunizations.</a:t>
            </a:r>
          </a:p>
          <a:p>
            <a:pPr marL="628650" lvl="1" indent="-171450">
              <a:buFont typeface="Arial" panose="020B0604020202020204" pitchFamily="34" charset="0"/>
              <a:buChar char="•"/>
            </a:pPr>
            <a:r>
              <a:rPr lang="en-US" i="0" dirty="0"/>
              <a:t>The “prozone effect” can cause a false negative reaction in patients with secondary syphilis have very high serum antibody levels that interfere with the mechanism of nontreponemal tests</a:t>
            </a:r>
          </a:p>
          <a:p>
            <a:pPr marL="171450" lvl="0" indent="-171450">
              <a:buFont typeface="Arial" panose="020B0604020202020204" pitchFamily="34" charset="0"/>
              <a:buChar char="•"/>
            </a:pPr>
            <a:r>
              <a:rPr lang="en-US" i="0" dirty="0"/>
              <a:t>Evaluation of CSF should be performed in patients with neurologic or ophthalmic symptoms, a diagnosis of tertiary syphilis, or in neonates with possible, probable or proven congenital syphilis)</a:t>
            </a:r>
          </a:p>
          <a:p>
            <a:pPr marL="457200" lvl="1" indent="0">
              <a:buFont typeface="Arial" panose="020B0604020202020204" pitchFamily="34" charset="0"/>
              <a:buNone/>
            </a:pPr>
            <a:endParaRPr lang="en-US" i="0" dirty="0"/>
          </a:p>
          <a:p>
            <a:r>
              <a:rPr lang="en-US" dirty="0"/>
              <a:t>Sources:</a:t>
            </a:r>
          </a:p>
          <a:p>
            <a:r>
              <a:rPr lang="en-US" dirty="0"/>
              <a:t>Hahn AW, Barbee LA. Syphilis. </a:t>
            </a:r>
            <a:r>
              <a:rPr lang="en-US" i="0" dirty="0"/>
              <a:t>National STD Curriculum. Last updated February 2020. https://</a:t>
            </a:r>
            <a:r>
              <a:rPr lang="en-US" i="0" dirty="0" err="1"/>
              <a:t>www.std.uw.edu</a:t>
            </a:r>
            <a:r>
              <a:rPr lang="en-US" i="0" dirty="0"/>
              <a:t>/go/pathogen-based/syphilis/core-concept/all</a:t>
            </a:r>
          </a:p>
          <a:p>
            <a:r>
              <a:rPr lang="en-US" i="0" dirty="0"/>
              <a:t>2015 STD Treatment Guidelines: Syphilis. Centers for Disease Control and Prevention. Last reviewed June 2015. https://</a:t>
            </a:r>
            <a:r>
              <a:rPr lang="en-US" i="0" dirty="0" err="1"/>
              <a:t>www.cdc.gov</a:t>
            </a:r>
            <a:r>
              <a:rPr lang="en-US" i="0" dirty="0"/>
              <a:t>/std/tg2015/</a:t>
            </a:r>
            <a:r>
              <a:rPr lang="en-US" i="0" dirty="0" err="1"/>
              <a:t>syphilis.htm</a:t>
            </a:r>
            <a:endParaRPr lang="en-US" dirty="0"/>
          </a:p>
          <a:p>
            <a:pPr marL="0" lvl="0" indent="0">
              <a:buFont typeface="Arial" panose="020B0604020202020204" pitchFamily="34" charset="0"/>
              <a:buNone/>
            </a:pPr>
            <a:endParaRPr lang="en-US" i="0" dirty="0"/>
          </a:p>
        </p:txBody>
      </p:sp>
      <p:sp>
        <p:nvSpPr>
          <p:cNvPr id="4" name="Slide Number Placeholder 3"/>
          <p:cNvSpPr>
            <a:spLocks noGrp="1"/>
          </p:cNvSpPr>
          <p:nvPr>
            <p:ph type="sldNum" sz="quarter" idx="5"/>
          </p:nvPr>
        </p:nvSpPr>
        <p:spPr/>
        <p:txBody>
          <a:bodyPr/>
          <a:lstStyle/>
          <a:p>
            <a:fld id="{D31B1408-DBC3-484E-AA33-B31977A981CF}" type="slidenum">
              <a:rPr lang="en-US" smtClean="0"/>
              <a:t>44</a:t>
            </a:fld>
            <a:endParaRPr lang="en-US"/>
          </a:p>
        </p:txBody>
      </p:sp>
    </p:spTree>
    <p:extLst>
      <p:ext uri="{BB962C8B-B14F-4D97-AF65-F5344CB8AC3E}">
        <p14:creationId xmlns:p14="http://schemas.microsoft.com/office/powerpoint/2010/main" val="2546273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Penicillin-allergic patients may be treated with doxycycline 100 mg orally twice daily for 14 days or tetracycline 500 mg four times daily for 14 days if not pregnant.</a:t>
            </a:r>
          </a:p>
          <a:p>
            <a:pPr marL="171450" indent="-171450">
              <a:buFont typeface="Arial" panose="020B0604020202020204" pitchFamily="34" charset="0"/>
              <a:buChar char="•"/>
            </a:pPr>
            <a:r>
              <a:rPr lang="en-US" dirty="0"/>
              <a:t>Pregnant patients and those with HIV should receive the same standard recommended therapy as other patients based on stage of disease</a:t>
            </a:r>
          </a:p>
          <a:p>
            <a:pPr marL="171450" indent="-171450">
              <a:buFont typeface="Arial" panose="020B0604020202020204" pitchFamily="34" charset="0"/>
              <a:buChar char="•"/>
            </a:pPr>
            <a:r>
              <a:rPr lang="en-US" dirty="0"/>
              <a:t>Patients found to have HIV infection should be started on antiretroviral therapy concurrently with syphilis treatment as this reduces serologic failure rates for syphilis treatment.</a:t>
            </a:r>
          </a:p>
          <a:p>
            <a:pPr marL="171450" indent="-171450">
              <a:buFont typeface="Arial" panose="020B0604020202020204" pitchFamily="34" charset="0"/>
              <a:buChar char="•"/>
            </a:pPr>
            <a:r>
              <a:rPr lang="en-US" dirty="0"/>
              <a:t>All persons who have sexual contact with a person diagnosed with syphilis of any stage should undergo evaluation and testing for syphilis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Persons who have had sexual contact within 90 days preceding that contact's diagnosis of primary, secondary, or early latent syphilis should receive presumptive treatment for early syphilis; if serologic testing is not immediately available, presumptive treatment should be started even if the sexual contact occurred more than 90 days prior.</a:t>
            </a:r>
          </a:p>
          <a:p>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a:t>
            </a:r>
            <a:r>
              <a:rPr lang="en-US" dirty="0" err="1"/>
              <a:t>Jarisch-Herxheimer</a:t>
            </a:r>
            <a:r>
              <a:rPr lang="en-US" dirty="0"/>
              <a:t> Reaction:</a:t>
            </a:r>
          </a:p>
          <a:p>
            <a:pPr marL="171450" indent="-171450">
              <a:buFont typeface="Arial" panose="020B0604020202020204" pitchFamily="34" charset="0"/>
              <a:buChar char="•"/>
            </a:pPr>
            <a:r>
              <a:rPr lang="en-US" dirty="0"/>
              <a:t>A self-limited reaction associated with initiation of anti-treponemal therapy, most common in early syphilis.</a:t>
            </a:r>
          </a:p>
          <a:p>
            <a:pPr marL="171450" indent="-171450">
              <a:buFont typeface="Arial" panose="020B0604020202020204" pitchFamily="34" charset="0"/>
              <a:buChar char="•"/>
            </a:pPr>
            <a:r>
              <a:rPr lang="en-US" dirty="0"/>
              <a:t>Characterized by fever, malaise, nausea, vomiting, chills, and occasionally rash</a:t>
            </a:r>
          </a:p>
          <a:p>
            <a:pPr marL="171450" indent="-171450">
              <a:buFont typeface="Arial" panose="020B0604020202020204" pitchFamily="34" charset="0"/>
              <a:buChar char="•"/>
            </a:pPr>
            <a:r>
              <a:rPr lang="en-US" dirty="0"/>
              <a:t>Clinicians should warn patients of the possibility of this reaction and clarify that it is not an allergic reaction to penicillin.</a:t>
            </a:r>
          </a:p>
          <a:p>
            <a:pPr marL="171450" indent="-171450">
              <a:buFont typeface="Arial" panose="020B0604020202020204" pitchFamily="34" charset="0"/>
              <a:buChar char="•"/>
            </a:pPr>
            <a:endParaRPr lang="en-US" dirty="0"/>
          </a:p>
          <a:p>
            <a:r>
              <a:rPr lang="en-US" dirty="0"/>
              <a:t>Sources:</a:t>
            </a:r>
          </a:p>
          <a:p>
            <a:r>
              <a:rPr lang="en-US" dirty="0"/>
              <a:t>Hahn AW, Barbee LA. Syphilis. </a:t>
            </a:r>
            <a:r>
              <a:rPr lang="en-US" i="0" dirty="0"/>
              <a:t>National STD Curriculum. Last updated February 2020. https://</a:t>
            </a:r>
            <a:r>
              <a:rPr lang="en-US" i="0" dirty="0" err="1"/>
              <a:t>www.std.uw.edu</a:t>
            </a:r>
            <a:r>
              <a:rPr lang="en-US" i="0" dirty="0"/>
              <a:t>/go/pathogen-based/syphilis/core-concept/all</a:t>
            </a:r>
          </a:p>
          <a:p>
            <a:r>
              <a:rPr lang="en-US" i="0" dirty="0"/>
              <a:t>2015 STD Treatment Guidelines: Syphilis. Centers for Disease Control and Prevention. Last reviewed June 2015. https://</a:t>
            </a:r>
            <a:r>
              <a:rPr lang="en-US" i="0" dirty="0" err="1"/>
              <a:t>www.cdc.gov</a:t>
            </a:r>
            <a:r>
              <a:rPr lang="en-US" i="0" dirty="0"/>
              <a:t>/std/tg2015/</a:t>
            </a:r>
            <a:r>
              <a:rPr lang="en-US" i="0" dirty="0" err="1"/>
              <a:t>syphilis.htm</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45</a:t>
            </a:fld>
            <a:endParaRPr lang="en-US"/>
          </a:p>
        </p:txBody>
      </p:sp>
    </p:spTree>
    <p:extLst>
      <p:ext uri="{BB962C8B-B14F-4D97-AF65-F5344CB8AC3E}">
        <p14:creationId xmlns:p14="http://schemas.microsoft.com/office/powerpoint/2010/main" val="4095138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47</a:t>
            </a:fld>
            <a:endParaRPr lang="en-US"/>
          </a:p>
        </p:txBody>
      </p:sp>
    </p:spTree>
    <p:extLst>
      <p:ext uri="{BB962C8B-B14F-4D97-AF65-F5344CB8AC3E}">
        <p14:creationId xmlns:p14="http://schemas.microsoft.com/office/powerpoint/2010/main" val="2742395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of 2011, approximately 16% of persons with HIV infection in the US were unaware of their infection</a:t>
            </a:r>
          </a:p>
          <a:p>
            <a:pPr marL="171450" indent="-171450">
              <a:buFont typeface="Arial" panose="020B0604020202020204" pitchFamily="34" charset="0"/>
              <a:buChar char="•"/>
            </a:pPr>
            <a:r>
              <a:rPr lang="en-US" dirty="0"/>
              <a:t>Nearly 40% of new HIV infections are transmitted by people who don’t know they have the virus</a:t>
            </a:r>
          </a:p>
          <a:p>
            <a:pPr marL="171450" indent="-171450">
              <a:buFont typeface="Arial" panose="020B0604020202020204" pitchFamily="34" charset="0"/>
              <a:buChar char="•"/>
            </a:pPr>
            <a:r>
              <a:rPr lang="en-US" dirty="0"/>
              <a:t>New diagnoses are highest among people aged 25 to 34, followed by those aged 13 to 24</a:t>
            </a:r>
          </a:p>
          <a:p>
            <a:pPr marL="171450" indent="-171450">
              <a:buFont typeface="Arial" panose="020B0604020202020204" pitchFamily="34" charset="0"/>
              <a:buChar char="•"/>
            </a:pPr>
            <a:r>
              <a:rPr lang="en-US" dirty="0"/>
              <a:t>Men who have sex with men (MSM) are the population most affected by HIV, accounting for more than half of all current infections and more than two thirds of new diagnoses in 2018</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Acute retroviral syndrome develops in 50-90% of persons within the first few weeks of infection and is characterized by nonspecific symptoms, including fever, malaise, lymphadenopathy, and skin rash</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Persons with acute HIV infection are highly infectious and testing for antibodies (such as rapid tests) may be negative. Suspicion of </a:t>
            </a:r>
            <a:r>
              <a:rPr lang="en-US" b="0" i="0" kern="1200" dirty="0" err="1">
                <a:solidFill>
                  <a:schemeClr val="tx1"/>
                </a:solidFill>
                <a:effectLst/>
                <a:latin typeface="+mn-lt"/>
                <a:ea typeface="+mn-ea"/>
                <a:cs typeface="+mn-cs"/>
              </a:rPr>
              <a:t>acure</a:t>
            </a:r>
            <a:r>
              <a:rPr lang="en-US" b="0" i="0" kern="1200" dirty="0">
                <a:solidFill>
                  <a:schemeClr val="tx1"/>
                </a:solidFill>
                <a:effectLst/>
                <a:latin typeface="+mn-lt"/>
                <a:ea typeface="+mn-ea"/>
                <a:cs typeface="+mn-cs"/>
              </a:rPr>
              <a:t> retroviral syndrome should prompt testing with either antigen/antibody immunoassay or HIV RNA testing</a:t>
            </a: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HIV Infection: Detection, Counseling and Referral. 2015 STD Treatment Guidelines. Centers for Disease Control and Prevention. Last reviewed Jun 2015.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/std/tg2015/</a:t>
            </a:r>
            <a:r>
              <a:rPr lang="en-US" sz="1200" b="0" i="0" kern="1200" dirty="0" err="1">
                <a:solidFill>
                  <a:schemeClr val="tx1"/>
                </a:solidFill>
                <a:effectLst/>
                <a:latin typeface="+mn-lt"/>
                <a:ea typeface="+mn-ea"/>
                <a:cs typeface="+mn-cs"/>
              </a:rPr>
              <a:t>hiv.htm</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49</a:t>
            </a:fld>
            <a:endParaRPr lang="en-US"/>
          </a:p>
        </p:txBody>
      </p:sp>
    </p:spTree>
    <p:extLst>
      <p:ext uri="{BB962C8B-B14F-4D97-AF65-F5344CB8AC3E}">
        <p14:creationId xmlns:p14="http://schemas.microsoft.com/office/powerpoint/2010/main" val="757879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Despite the CDC’s recommendation for universal screening, less than 40% of people in the U.S. have ever been tested for HIV according to a 2019 report</a:t>
            </a:r>
          </a:p>
          <a:p>
            <a:pPr marL="171450" indent="-171450">
              <a:buFont typeface="Arial" panose="020B0604020202020204" pitchFamily="34" charset="0"/>
              <a:buChar char="•"/>
            </a:pPr>
            <a:r>
              <a:rPr lang="en-US" dirty="0"/>
              <a:t>CDC recommends that persons should be notified that testing will be performed but retain the option to decline or defer testing (opt-out approach). A separate consent form for HIV testing is not recommended and providing prevention counseling should not be required to perform testing, though HIV testing is an opportunity to provide this counseling.</a:t>
            </a:r>
          </a:p>
          <a:p>
            <a:endParaRPr lang="en-US" dirty="0"/>
          </a:p>
          <a:p>
            <a:r>
              <a:rPr lang="en-US" dirty="0"/>
              <a:t>*Risk factors include: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Sexually active gay, bisexual and other men who have sex with men;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People who inject drugs;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Anyone who has had more than one sex partner since their last HIV test; 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People who have been diagnosed with another sexually transmitted infection, hepatitis, or tuberculosis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Sources:</a:t>
            </a:r>
          </a:p>
          <a:p>
            <a:pPr marL="228600" indent="-228600">
              <a:buFont typeface="+mj-lt"/>
              <a:buAutoNum type="arabicPeriod"/>
            </a:pPr>
            <a:r>
              <a:rPr lang="en-US" sz="1200" b="0" i="0" kern="1200" dirty="0">
                <a:solidFill>
                  <a:schemeClr val="tx1"/>
                </a:solidFill>
                <a:effectLst/>
                <a:latin typeface="+mn-lt"/>
                <a:ea typeface="+mn-ea"/>
                <a:cs typeface="+mn-cs"/>
              </a:rPr>
              <a:t>CDC Press Release: Most Americans Have Never Had an HIV Test, New Data Show. Centers for Disease Control and Prevention. June 2019.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/media/releases/2019/p0627-americans-hiv-test.html#:~:text=The%20CDC%20recommends%20that%20everyone,Mortality%20Weekly%20Report%20(MMWR).</a:t>
            </a:r>
          </a:p>
          <a:p>
            <a:pPr marL="228600" indent="-228600">
              <a:buFont typeface="+mj-lt"/>
              <a:buAutoNum type="arabicPeriod"/>
            </a:pPr>
            <a:r>
              <a:rPr lang="en-US" sz="1200" b="0" i="0" kern="1200" dirty="0">
                <a:solidFill>
                  <a:schemeClr val="tx1"/>
                </a:solidFill>
                <a:effectLst/>
                <a:latin typeface="+mn-lt"/>
                <a:ea typeface="+mn-ea"/>
                <a:cs typeface="+mn-cs"/>
              </a:rPr>
              <a:t>HIV Infection: Detection, Counseling and Referral. 2015 STD Treatment Guidelines. Centers for Disease Control and Prevention. Last reviewed Jun 2015.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/std/tg2015/</a:t>
            </a:r>
            <a:r>
              <a:rPr lang="en-US" sz="1200" b="0" i="0" kern="1200" dirty="0" err="1">
                <a:solidFill>
                  <a:schemeClr val="tx1"/>
                </a:solidFill>
                <a:effectLst/>
                <a:latin typeface="+mn-lt"/>
                <a:ea typeface="+mn-ea"/>
                <a:cs typeface="+mn-cs"/>
              </a:rPr>
              <a:t>hiv.htm</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50</a:t>
            </a:fld>
            <a:endParaRPr lang="en-US"/>
          </a:p>
        </p:txBody>
      </p:sp>
    </p:spTree>
    <p:extLst>
      <p:ext uri="{BB962C8B-B14F-4D97-AF65-F5344CB8AC3E}">
        <p14:creationId xmlns:p14="http://schemas.microsoft.com/office/powerpoint/2010/main" val="2699294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HIV Testing. HIV Public Health Partners. Centers for Disease Control and Prevention. Last reviewed June 2020.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hiv</a:t>
            </a:r>
            <a:r>
              <a:rPr lang="en-US" sz="1200" b="0" i="0" kern="1200" dirty="0">
                <a:solidFill>
                  <a:schemeClr val="tx1"/>
                </a:solidFill>
                <a:effectLst/>
                <a:latin typeface="+mn-lt"/>
                <a:ea typeface="+mn-ea"/>
                <a:cs typeface="+mn-cs"/>
              </a:rPr>
              <a:t>/testing/</a:t>
            </a:r>
            <a:r>
              <a:rPr lang="en-US" sz="1200" b="0" i="0" kern="1200" dirty="0" err="1">
                <a:solidFill>
                  <a:schemeClr val="tx1"/>
                </a:solidFill>
                <a:effectLst/>
                <a:latin typeface="+mn-lt"/>
                <a:ea typeface="+mn-ea"/>
                <a:cs typeface="+mn-cs"/>
              </a:rPr>
              <a:t>index.html</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HIV Infection: Detection, Counseling and Referral. 2015 STD Treatment Guidelines. Centers for Disease Control and Prevention. Last reviewed Jun 2015.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/std/tg2015/</a:t>
            </a:r>
            <a:r>
              <a:rPr lang="en-US" sz="1200" b="0" i="0" kern="1200" dirty="0" err="1">
                <a:solidFill>
                  <a:schemeClr val="tx1"/>
                </a:solidFill>
                <a:effectLst/>
                <a:latin typeface="+mn-lt"/>
                <a:ea typeface="+mn-ea"/>
                <a:cs typeface="+mn-cs"/>
              </a:rPr>
              <a:t>hiv.htm</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51</a:t>
            </a:fld>
            <a:endParaRPr lang="en-US"/>
          </a:p>
        </p:txBody>
      </p:sp>
    </p:spTree>
    <p:extLst>
      <p:ext uri="{BB962C8B-B14F-4D97-AF65-F5344CB8AC3E}">
        <p14:creationId xmlns:p14="http://schemas.microsoft.com/office/powerpoint/2010/main" val="3325217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HIV Infection: Detection, Counseling and Referral. 2015 STD Treatment Guidelines. Centers for Disease Control and Prevention. Last reviewed Jun 2015.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/std/tg2015/</a:t>
            </a:r>
            <a:r>
              <a:rPr lang="en-US" sz="1200" b="0" i="0" kern="1200" dirty="0" err="1">
                <a:solidFill>
                  <a:schemeClr val="tx1"/>
                </a:solidFill>
                <a:effectLst/>
                <a:latin typeface="+mn-lt"/>
                <a:ea typeface="+mn-ea"/>
                <a:cs typeface="+mn-cs"/>
              </a:rPr>
              <a:t>hiv.htm</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52</a:t>
            </a:fld>
            <a:endParaRPr lang="en-US"/>
          </a:p>
        </p:txBody>
      </p:sp>
    </p:spTree>
    <p:extLst>
      <p:ext uri="{BB962C8B-B14F-4D97-AF65-F5344CB8AC3E}">
        <p14:creationId xmlns:p14="http://schemas.microsoft.com/office/powerpoint/2010/main" val="1258352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May 2020, two drugs have been approved for use as </a:t>
            </a:r>
            <a:r>
              <a:rPr lang="en-US" dirty="0" err="1"/>
              <a:t>PrEP</a:t>
            </a:r>
            <a:r>
              <a:rPr lang="en-US" dirty="0"/>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Emtricitabine (F) 200 mg in combination with tenofovir disoproxil fumarate (TDF) 300 mg (F/TDF – brand name </a:t>
            </a:r>
            <a:r>
              <a:rPr lang="en-US" sz="1200" b="1" i="0" kern="1200" dirty="0">
                <a:solidFill>
                  <a:schemeClr val="tx1"/>
                </a:solidFill>
                <a:effectLst/>
                <a:latin typeface="+mn-lt"/>
                <a:ea typeface="+mn-ea"/>
                <a:cs typeface="+mn-cs"/>
              </a:rPr>
              <a:t>Truvada</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Emtricitabine (F) 200 mg in combination with tenofovir alafenamide (TAF) 25 mg (F/TAF – brand name </a:t>
            </a:r>
            <a:r>
              <a:rPr lang="en-US" sz="1200" b="1" i="0" kern="1200" dirty="0" err="1">
                <a:solidFill>
                  <a:schemeClr val="tx1"/>
                </a:solidFill>
                <a:effectLst/>
                <a:latin typeface="+mn-lt"/>
                <a:ea typeface="+mn-ea"/>
                <a:cs typeface="+mn-cs"/>
              </a:rPr>
              <a:t>Descovy</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Management of persons taking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should involve: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HIV testing every 3 months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Measurement of serum creatinine and bacterial STI screening at 3-month follow up and every 6 months thereafter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Pregnancy testing for women of reproductive age every 3 months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Bacterial STI screening every 3 months for MSM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For persons who inject drugs, assess access to sterile needles/syringes and to drug treatment services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r>
              <a:rPr lang="en-US" dirty="0"/>
              <a:t>PEP should be prescribed for 28 days and follow-up HIV testing is recommended at 30 at 90 days. It should be considered in people:</a:t>
            </a:r>
          </a:p>
          <a:p>
            <a:pPr marL="171450" indent="-171450">
              <a:buFont typeface="Arial" panose="020B0604020202020204" pitchFamily="34" charset="0"/>
              <a:buChar char="•"/>
            </a:pPr>
            <a:r>
              <a:rPr lang="en-US" dirty="0"/>
              <a:t>Whose vagina, rectum, eye, mouth or other mucus membrane, non-intact skin or perforated skin (</a:t>
            </a:r>
            <a:r>
              <a:rPr lang="en-US" dirty="0" err="1"/>
              <a:t>eg.</a:t>
            </a:r>
            <a:r>
              <a:rPr lang="en-US" dirty="0"/>
              <a:t> Needle stick) come into contact with potentially contaminated body fluids from an HIV-infected source within 72 hours prior to presentation</a:t>
            </a:r>
          </a:p>
          <a:p>
            <a:pPr marL="171450" indent="-171450">
              <a:buFont typeface="Arial" panose="020B0604020202020204" pitchFamily="34" charset="0"/>
              <a:buChar char="•"/>
            </a:pPr>
            <a:r>
              <a:rPr lang="en-US" dirty="0"/>
              <a:t>Exposure typically occurs through sex (including sexual assault) or sharing syringes with someone who has or might have HIV</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Sources:</a:t>
            </a:r>
          </a:p>
          <a:p>
            <a:pPr marL="0" indent="0">
              <a:buFont typeface="Arial" panose="020B0604020202020204" pitchFamily="34" charset="0"/>
              <a:buNone/>
            </a:pPr>
            <a:r>
              <a:rPr lang="en-US" dirty="0"/>
              <a:t>Pre-Exposure Prophylaxis (</a:t>
            </a:r>
            <a:r>
              <a:rPr lang="en-US" dirty="0" err="1"/>
              <a:t>PrEP</a:t>
            </a:r>
            <a:r>
              <a:rPr lang="en-US" dirty="0"/>
              <a:t>) and Post-Exposure Prophylaxis (PEP). Preventing New HIV Infections. Centers for Disease Control and Prevention. Last updated May 2020. https://</a:t>
            </a:r>
            <a:r>
              <a:rPr lang="en-US" dirty="0" err="1"/>
              <a:t>www.cdc.gov</a:t>
            </a:r>
            <a:r>
              <a:rPr lang="en-US" dirty="0"/>
              <a:t>/</a:t>
            </a:r>
            <a:r>
              <a:rPr lang="en-US" dirty="0" err="1"/>
              <a:t>hiv</a:t>
            </a:r>
            <a:r>
              <a:rPr lang="en-US" dirty="0"/>
              <a:t>/clinicians/prevention/</a:t>
            </a:r>
            <a:r>
              <a:rPr lang="en-US" dirty="0" err="1"/>
              <a:t>prep.html</a:t>
            </a: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53</a:t>
            </a:fld>
            <a:endParaRPr lang="en-US"/>
          </a:p>
        </p:txBody>
      </p:sp>
    </p:spTree>
    <p:extLst>
      <p:ext uri="{BB962C8B-B14F-4D97-AF65-F5344CB8AC3E}">
        <p14:creationId xmlns:p14="http://schemas.microsoft.com/office/powerpoint/2010/main" val="3886388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=xK-VPgmn-18&amp;feature=</a:t>
            </a:r>
            <a:r>
              <a:rPr lang="en-US" dirty="0" err="1"/>
              <a:t>emb_logo</a:t>
            </a:r>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54</a:t>
            </a:fld>
            <a:endParaRPr lang="en-US"/>
          </a:p>
        </p:txBody>
      </p:sp>
    </p:spTree>
    <p:extLst>
      <p:ext uri="{BB962C8B-B14F-4D97-AF65-F5344CB8AC3E}">
        <p14:creationId xmlns:p14="http://schemas.microsoft.com/office/powerpoint/2010/main" val="75341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19652" indent="-219652">
              <a:buFontTx/>
              <a:buChar char="•"/>
            </a:pPr>
            <a:r>
              <a:rPr lang="en-US" sz="1200" dirty="0">
                <a:ea typeface="ＭＳ Ｐゴシック" pitchFamily="34" charset="-128"/>
              </a:rPr>
              <a:t>Though young people aged 15–24 make up 25% of sexually active individuals, they comprise half of the nearly 20,000,000 new STI infections each year</a:t>
            </a:r>
          </a:p>
          <a:p>
            <a:pPr marL="219652" indent="-219652">
              <a:buFontTx/>
              <a:buChar char="•"/>
            </a:pPr>
            <a:r>
              <a:rPr lang="en-US" sz="1200" dirty="0">
                <a:ea typeface="ＭＳ Ｐゴシック" pitchFamily="34" charset="-128"/>
              </a:rPr>
              <a:t>A CDC study released in March 2008 estimates that one in four young women ages 14 to 19 in the US are infected with at least one of the most common sexually transmitted infections (human papillomavirus, chlamydia, herpes simplex virus, and trichomoniasis). Data were based on an analysis of the 2003–2004 National Health and Nutrition Examination Survey.[ii]</a:t>
            </a:r>
          </a:p>
          <a:p>
            <a:pPr marL="219652" marR="0" lvl="0" indent="-219652" algn="l" defTabSz="914400" rtl="0" eaLnBrk="0" fontAlgn="base" latinLnBrk="0" hangingPunct="0">
              <a:lnSpc>
                <a:spcPct val="100000"/>
              </a:lnSpc>
              <a:spcBef>
                <a:spcPct val="30000"/>
              </a:spcBef>
              <a:spcAft>
                <a:spcPct val="0"/>
              </a:spcAft>
              <a:buClrTx/>
              <a:buSzTx/>
              <a:buFontTx/>
              <a:buChar char="•"/>
              <a:tabLst/>
              <a:defRPr/>
            </a:pPr>
            <a:r>
              <a:rPr lang="en-US" sz="1200" dirty="0">
                <a:ea typeface="ＭＳ Ｐゴシック" pitchFamily="34" charset="-128"/>
              </a:rPr>
              <a:t>The CDC estimates </a:t>
            </a:r>
            <a:r>
              <a:rPr lang="en-US" sz="1200" dirty="0"/>
              <a:t>that STIs cost ~$16 billion/year in direct medical costs. </a:t>
            </a:r>
            <a:r>
              <a:rPr lang="en-US" sz="1200" dirty="0">
                <a:ea typeface="ＭＳ Ｐゴシック" pitchFamily="34" charset="-128"/>
              </a:rPr>
              <a:t>A 2004 study investigating the annual cost of STIs in American young people found that the total estimated burden STIs occurred among 15–24-year-olds in 2000 was $6.5 billion (in year 2000 dollars).</a:t>
            </a:r>
          </a:p>
          <a:p>
            <a:pPr marL="219652" indent="-219652">
              <a:buFontTx/>
              <a:buChar char="•"/>
            </a:pPr>
            <a:r>
              <a:rPr lang="en-US" sz="1200" dirty="0">
                <a:ea typeface="ＭＳ Ｐゴシック" pitchFamily="34" charset="-128"/>
              </a:rPr>
              <a:t>In 2006, the incidence of HIV in young people ages 13–29 was 26.8 per 100 000, representing 34% of the total infections. More than half of the infections in this age group were in men who have sex with men (MSM). However, the </a:t>
            </a:r>
            <a:r>
              <a:rPr lang="en-US" dirty="0">
                <a:ea typeface="ＭＳ Ｐゴシック" pitchFamily="34" charset="-128"/>
              </a:rPr>
              <a:t>2006 CDC data includes reporting from 33 states and represents 14% of the persons diagnosed that year. Based on back reporting, researchers estimate that the percentage of total infections in young people may be as high as 50%.</a:t>
            </a:r>
            <a:endParaRPr lang="en-US" dirty="0"/>
          </a:p>
          <a:p>
            <a:endParaRPr lang="en-US" dirty="0"/>
          </a:p>
          <a:p>
            <a:r>
              <a:rPr lang="en-US" dirty="0"/>
              <a:t>While the consequences of untreated STIs are often worse for young women, the new analysis reveals that the annual </a:t>
            </a:r>
          </a:p>
          <a:p>
            <a:r>
              <a:rPr lang="en-US" dirty="0"/>
              <a:t>number of new infections is roughly equal among young women and young men (49 percent of incident STIs occurs among </a:t>
            </a:r>
          </a:p>
          <a:p>
            <a:r>
              <a:rPr lang="en-US" dirty="0"/>
              <a:t>young men, vs. 51 percent among young women).</a:t>
            </a:r>
          </a:p>
          <a:p>
            <a:endParaRPr lang="en-US" dirty="0"/>
          </a:p>
          <a:p>
            <a:r>
              <a:rPr lang="en-US" dirty="0"/>
              <a:t>**HIV incidence not calculated</a:t>
            </a:r>
            <a:r>
              <a:rPr lang="en-US" baseline="0" dirty="0"/>
              <a:t> by age in the analysis</a:t>
            </a:r>
          </a:p>
          <a:p>
            <a:endParaRPr lang="en-US" baseline="0" dirty="0"/>
          </a:p>
          <a:p>
            <a:r>
              <a:rPr lang="en-US" dirty="0"/>
              <a:t>CDC estimates that HPV accounts for the majority of newly acquired STIs. While the vast majority (90 percent) of HPV </a:t>
            </a:r>
          </a:p>
          <a:p>
            <a:r>
              <a:rPr lang="en-US" dirty="0"/>
              <a:t>infections will go away on their own within two years and cause no harm, some of these infections will take hold and </a:t>
            </a:r>
          </a:p>
          <a:p>
            <a:r>
              <a:rPr lang="en-US" dirty="0"/>
              <a:t>potentially lead to serious disease, including cervical cancer </a:t>
            </a:r>
          </a:p>
          <a:p>
            <a:endParaRPr lang="en-US" dirty="0"/>
          </a:p>
          <a:p>
            <a:r>
              <a:rPr lang="en-US" dirty="0"/>
              <a:t>Source: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Incidence, Prevalence and Cost of Sexually Transmitted Infections in the United States. Centers for Disease Control and Prevention. February 2013. </a:t>
            </a:r>
            <a:r>
              <a:rPr lang="en-US" dirty="0">
                <a:hlinkClick r:id="rId3"/>
              </a:rPr>
              <a:t>http://www.cdc.gov/std/stats/STI-Estimates-Fact-Sheet-Feb-2013.pdf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www.cdc.gov</a:t>
            </a:r>
            <a:r>
              <a:rPr lang="en-US" dirty="0"/>
              <a:t>/std/</a:t>
            </a:r>
            <a:r>
              <a:rPr lang="en-US" dirty="0" err="1"/>
              <a:t>dstdp</a:t>
            </a:r>
            <a:r>
              <a:rPr lang="en-US" dirty="0"/>
              <a:t>/std-healthcare-infographic-december-2019.pdf</a:t>
            </a:r>
          </a:p>
          <a:p>
            <a:endParaRPr lang="en-US" dirty="0"/>
          </a:p>
        </p:txBody>
      </p:sp>
      <p:sp>
        <p:nvSpPr>
          <p:cNvPr id="4" name="Slide Number Placeholder 3"/>
          <p:cNvSpPr>
            <a:spLocks noGrp="1"/>
          </p:cNvSpPr>
          <p:nvPr>
            <p:ph type="sldNum" sz="quarter" idx="10"/>
          </p:nvPr>
        </p:nvSpPr>
        <p:spPr/>
        <p:txBody>
          <a:bodyPr/>
          <a:lstStyle/>
          <a:p>
            <a:pPr>
              <a:defRPr/>
            </a:pPr>
            <a:fld id="{BFFA3909-FC05-4AB0-8CB8-31920C4611ED}" type="slidenum">
              <a:rPr lang="en-US" smtClean="0"/>
              <a:pPr>
                <a:defRPr/>
              </a:pPr>
              <a:t>7</a:t>
            </a:fld>
            <a:endParaRPr lang="en-US" dirty="0"/>
          </a:p>
        </p:txBody>
      </p:sp>
    </p:spTree>
    <p:extLst>
      <p:ext uri="{BB962C8B-B14F-4D97-AF65-F5344CB8AC3E}">
        <p14:creationId xmlns:p14="http://schemas.microsoft.com/office/powerpoint/2010/main" val="2334297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should be screened for chlamydia, gonorrhea, HIV and syphilis.  He may need oropharyngeal testing or rectal testing depending on the specifics of his sexual behaviors.</a:t>
            </a:r>
          </a:p>
          <a:p>
            <a:r>
              <a:rPr lang="en-US" dirty="0"/>
              <a:t>He must have a negative HIV test prior to starting </a:t>
            </a:r>
            <a:r>
              <a:rPr lang="en-US" dirty="0" err="1"/>
              <a:t>PrEP.</a:t>
            </a:r>
            <a:r>
              <a:rPr lang="en-US" dirty="0"/>
              <a:t>  He should also be tested for hepatitis C.</a:t>
            </a:r>
          </a:p>
          <a:p>
            <a:endParaRPr lang="en-US" dirty="0"/>
          </a:p>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Pre-Exposure Prophylaxis (</a:t>
            </a:r>
            <a:r>
              <a:rPr lang="en-US" dirty="0" err="1"/>
              <a:t>PrEP</a:t>
            </a:r>
            <a:r>
              <a:rPr lang="en-US" dirty="0"/>
              <a:t>) and Post-Exposure Prophylaxis (PEP). Preventing New HIV Infections. Centers for Disease Control and Prevention. Last updated May 2020. https://</a:t>
            </a:r>
            <a:r>
              <a:rPr lang="en-US" dirty="0" err="1"/>
              <a:t>www.cdc.gov</a:t>
            </a:r>
            <a:r>
              <a:rPr lang="en-US" dirty="0"/>
              <a:t>/</a:t>
            </a:r>
            <a:r>
              <a:rPr lang="en-US" dirty="0" err="1"/>
              <a:t>hiv</a:t>
            </a:r>
            <a:r>
              <a:rPr lang="en-US" dirty="0"/>
              <a:t>/clinicians/prevention/</a:t>
            </a:r>
            <a:r>
              <a:rPr lang="en-US" dirty="0" err="1"/>
              <a:t>prep.html</a:t>
            </a:r>
            <a:endParaRPr lang="en-US" dirty="0"/>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55</a:t>
            </a:fld>
            <a:endParaRPr lang="en-US"/>
          </a:p>
        </p:txBody>
      </p:sp>
    </p:spTree>
    <p:extLst>
      <p:ext uri="{BB962C8B-B14F-4D97-AF65-F5344CB8AC3E}">
        <p14:creationId xmlns:p14="http://schemas.microsoft.com/office/powerpoint/2010/main" val="32583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Kinney RG, Johnston C. Herpes Simplex Virus – Genital. National STD Curriculum. Last updated September 2020. https://</a:t>
            </a:r>
            <a:r>
              <a:rPr lang="en-US" dirty="0" err="1"/>
              <a:t>www.std.uw.edu</a:t>
            </a:r>
            <a:r>
              <a:rPr lang="en-US" dirty="0"/>
              <a:t>/go/pathogen-based/</a:t>
            </a:r>
            <a:r>
              <a:rPr lang="en-US" dirty="0" err="1"/>
              <a:t>hsv</a:t>
            </a:r>
            <a:r>
              <a:rPr lang="en-US" dirty="0"/>
              <a:t>/core-concept/all</a:t>
            </a: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56</a:t>
            </a:fld>
            <a:endParaRPr lang="en-US"/>
          </a:p>
        </p:txBody>
      </p:sp>
    </p:spTree>
    <p:extLst>
      <p:ext uri="{BB962C8B-B14F-4D97-AF65-F5344CB8AC3E}">
        <p14:creationId xmlns:p14="http://schemas.microsoft.com/office/powerpoint/2010/main" val="2718645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Kinney RG, Johnston C. Herpes Simplex Virus – Genital. National STD Curriculum. Last updated September 2020. https://</a:t>
            </a:r>
            <a:r>
              <a:rPr lang="en-US" dirty="0" err="1"/>
              <a:t>www.std.uw.edu</a:t>
            </a:r>
            <a:r>
              <a:rPr lang="en-US" dirty="0"/>
              <a:t>/go/pathogen-based/</a:t>
            </a:r>
            <a:r>
              <a:rPr lang="en-US" dirty="0" err="1"/>
              <a:t>hsv</a:t>
            </a:r>
            <a:r>
              <a:rPr lang="en-US" dirty="0"/>
              <a:t>/core-concept/all</a:t>
            </a: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57</a:t>
            </a:fld>
            <a:endParaRPr lang="en-US"/>
          </a:p>
        </p:txBody>
      </p:sp>
    </p:spTree>
    <p:extLst>
      <p:ext uri="{BB962C8B-B14F-4D97-AF65-F5344CB8AC3E}">
        <p14:creationId xmlns:p14="http://schemas.microsoft.com/office/powerpoint/2010/main" val="1604333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Prevention of neonatal herpes infection:</a:t>
            </a:r>
            <a:br>
              <a:rPr lang="en-US" dirty="0"/>
            </a:br>
            <a:r>
              <a:rPr lang="en-US" dirty="0"/>
              <a:t>Most likely to occur in women without </a:t>
            </a:r>
            <a:r>
              <a:rPr lang="en-US" dirty="0" err="1"/>
              <a:t>aknown</a:t>
            </a:r>
            <a:r>
              <a:rPr lang="en-US" dirty="0"/>
              <a:t> history of HSV, since during primary infection there may be a high viral load and few or no protective antibodies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with active genital herpes lesions or prodromal symptoms near or at delivery should have a cesarean section (recommendation of the American Academy of Obstetricians and Gynecologists)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Kinney RG, Johnston C. Herpes Simplex Virus – Genital. National STD Curriculum. Last updated September 2020. https://</a:t>
            </a:r>
            <a:r>
              <a:rPr lang="en-US" dirty="0" err="1"/>
              <a:t>www.std.uw.edu</a:t>
            </a:r>
            <a:r>
              <a:rPr lang="en-US" dirty="0"/>
              <a:t>/go/pathogen-based/</a:t>
            </a:r>
            <a:r>
              <a:rPr lang="en-US" dirty="0" err="1"/>
              <a:t>hsv</a:t>
            </a:r>
            <a:r>
              <a:rPr lang="en-US" dirty="0"/>
              <a:t>/core-concept/all</a:t>
            </a: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58</a:t>
            </a:fld>
            <a:endParaRPr lang="en-US"/>
          </a:p>
        </p:txBody>
      </p:sp>
    </p:spTree>
    <p:extLst>
      <p:ext uri="{BB962C8B-B14F-4D97-AF65-F5344CB8AC3E}">
        <p14:creationId xmlns:p14="http://schemas.microsoft.com/office/powerpoint/2010/main" val="253223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Sources:</a:t>
            </a:r>
          </a:p>
          <a:p>
            <a:r>
              <a:rPr lang="en-US" dirty="0"/>
              <a:t>Hahn AW, </a:t>
            </a:r>
            <a:r>
              <a:rPr lang="en-US" dirty="0" err="1"/>
              <a:t>Spach</a:t>
            </a:r>
            <a:r>
              <a:rPr lang="en-US" dirty="0"/>
              <a:t> DH. Human Papillomavirus Infection. National STD Curriculum. Last Updated November 2018. https://</a:t>
            </a:r>
            <a:r>
              <a:rPr lang="en-US" dirty="0" err="1"/>
              <a:t>www.std.uw.edu</a:t>
            </a:r>
            <a:r>
              <a:rPr lang="en-US" dirty="0"/>
              <a:t>/go/pathogen-based/</a:t>
            </a:r>
            <a:r>
              <a:rPr lang="en-US" dirty="0" err="1"/>
              <a:t>hpv</a:t>
            </a:r>
            <a:r>
              <a:rPr lang="en-US" dirty="0"/>
              <a:t>/core-concept/all</a:t>
            </a:r>
          </a:p>
        </p:txBody>
      </p:sp>
      <p:sp>
        <p:nvSpPr>
          <p:cNvPr id="4" name="Slide Number Placeholder 3"/>
          <p:cNvSpPr>
            <a:spLocks noGrp="1"/>
          </p:cNvSpPr>
          <p:nvPr>
            <p:ph type="sldNum" sz="quarter" idx="5"/>
          </p:nvPr>
        </p:nvSpPr>
        <p:spPr/>
        <p:txBody>
          <a:bodyPr/>
          <a:lstStyle/>
          <a:p>
            <a:fld id="{D31B1408-DBC3-484E-AA33-B31977A981CF}" type="slidenum">
              <a:rPr lang="en-US" smtClean="0"/>
              <a:t>59</a:t>
            </a:fld>
            <a:endParaRPr lang="en-US"/>
          </a:p>
        </p:txBody>
      </p:sp>
    </p:spTree>
    <p:extLst>
      <p:ext uri="{BB962C8B-B14F-4D97-AF65-F5344CB8AC3E}">
        <p14:creationId xmlns:p14="http://schemas.microsoft.com/office/powerpoint/2010/main" val="1419097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a:t>
            </a:r>
            <a:r>
              <a:rPr lang="en-US" dirty="0" err="1"/>
              <a:t>acsjournals.onlinelibrary.wiley.com</a:t>
            </a:r>
            <a:r>
              <a:rPr lang="en-US" dirty="0"/>
              <a:t>/</a:t>
            </a:r>
            <a:r>
              <a:rPr lang="en-US" dirty="0" err="1"/>
              <a:t>doi</a:t>
            </a:r>
            <a:r>
              <a:rPr lang="en-US" dirty="0"/>
              <a:t>/full/10.3322/caac.21628</a:t>
            </a:r>
          </a:p>
        </p:txBody>
      </p:sp>
      <p:sp>
        <p:nvSpPr>
          <p:cNvPr id="4" name="Slide Number Placeholder 3"/>
          <p:cNvSpPr>
            <a:spLocks noGrp="1"/>
          </p:cNvSpPr>
          <p:nvPr>
            <p:ph type="sldNum" sz="quarter" idx="5"/>
          </p:nvPr>
        </p:nvSpPr>
        <p:spPr/>
        <p:txBody>
          <a:bodyPr/>
          <a:lstStyle/>
          <a:p>
            <a:fld id="{D31B1408-DBC3-484E-AA33-B31977A981CF}" type="slidenum">
              <a:rPr lang="en-US" smtClean="0"/>
              <a:t>60</a:t>
            </a:fld>
            <a:endParaRPr lang="en-US"/>
          </a:p>
        </p:txBody>
      </p:sp>
    </p:spTree>
    <p:extLst>
      <p:ext uri="{BB962C8B-B14F-4D97-AF65-F5344CB8AC3E}">
        <p14:creationId xmlns:p14="http://schemas.microsoft.com/office/powerpoint/2010/main" val="2535698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HPV:</a:t>
            </a:r>
          </a:p>
          <a:p>
            <a:pPr marL="171450" indent="-171450">
              <a:buFont typeface="Arial" panose="020B0604020202020204" pitchFamily="34" charset="0"/>
              <a:buChar char="•"/>
            </a:pPr>
            <a:r>
              <a:rPr lang="en-US" baseline="0" dirty="0"/>
              <a:t>The 9 Valent HPV vaccine (incorporating 9 strains of HPV) may be used to continue or complete vaccination series started with a different HPV vaccine</a:t>
            </a:r>
          </a:p>
          <a:p>
            <a:pPr marL="171450" indent="-171450">
              <a:buFont typeface="Arial" panose="020B0604020202020204" pitchFamily="34" charset="0"/>
              <a:buChar char="•"/>
            </a:pPr>
            <a:r>
              <a:rPr lang="en-US" baseline="0" dirty="0"/>
              <a:t>For persons initiating vaccine before their 15</a:t>
            </a:r>
            <a:r>
              <a:rPr lang="en-US" baseline="30000" dirty="0"/>
              <a:t>th</a:t>
            </a:r>
            <a:r>
              <a:rPr lang="en-US" baseline="0" dirty="0"/>
              <a:t> birthday, the recommended immunization schedule is 2 doses with the second dose 6-12 months after the first.</a:t>
            </a:r>
          </a:p>
          <a:p>
            <a:pPr marL="171450" indent="-171450">
              <a:buFont typeface="Arial" panose="020B0604020202020204" pitchFamily="34" charset="0"/>
              <a:buChar char="•"/>
            </a:pPr>
            <a:r>
              <a:rPr lang="en-US" baseline="0" dirty="0"/>
              <a:t>For persons initiating vaccination on or after their 15</a:t>
            </a:r>
            <a:r>
              <a:rPr lang="en-US" baseline="30000" dirty="0"/>
              <a:t>th</a:t>
            </a:r>
            <a:r>
              <a:rPr lang="en-US" baseline="0" dirty="0"/>
              <a:t> birthday, the recommended immunization schedule is 3 doses of HPV vaccine with the second dose 1-2 months after the first and the third dose 6 months after the first.</a:t>
            </a:r>
          </a:p>
          <a:p>
            <a:pPr marL="171450" indent="-171450">
              <a:buFont typeface="Arial" panose="020B0604020202020204" pitchFamily="34" charset="0"/>
              <a:buChar char="•"/>
            </a:pPr>
            <a:r>
              <a:rPr lang="en-US" dirty="0"/>
              <a:t>Recommended for all MSM and </a:t>
            </a:r>
            <a:r>
              <a:rPr lang="en-US"/>
              <a:t>immunocompromised persons</a:t>
            </a:r>
            <a:endParaRPr lang="en-US" dirty="0"/>
          </a:p>
          <a:p>
            <a:pPr marL="171450" indent="-171450">
              <a:buFont typeface="Arial" panose="020B0604020202020204" pitchFamily="34" charset="0"/>
              <a:buChar char="•"/>
            </a:pPr>
            <a:r>
              <a:rPr lang="en-US" dirty="0"/>
              <a:t>Permissive recommendation for  adults up to age 45 y/o without risk factors</a:t>
            </a:r>
          </a:p>
          <a:p>
            <a:endParaRPr lang="en-US" dirty="0"/>
          </a:p>
          <a:p>
            <a:endParaRPr lang="en-US" dirty="0"/>
          </a:p>
          <a:p>
            <a:r>
              <a:rPr lang="en-US" dirty="0"/>
              <a:t>Sources:</a:t>
            </a:r>
          </a:p>
          <a:p>
            <a:pPr marL="228600" indent="-228600">
              <a:buFont typeface="+mj-lt"/>
              <a:buAutoNum type="arabicPeriod"/>
            </a:pPr>
            <a:r>
              <a:rPr lang="en-US" dirty="0"/>
              <a:t>Hahn AW, </a:t>
            </a:r>
            <a:r>
              <a:rPr lang="en-US" dirty="0" err="1"/>
              <a:t>Spach</a:t>
            </a:r>
            <a:r>
              <a:rPr lang="en-US" dirty="0"/>
              <a:t> DH. Human Papillomavirus Infection. National STD Curriculum. Last Updated November 2018. https://</a:t>
            </a:r>
            <a:r>
              <a:rPr lang="en-US" dirty="0" err="1"/>
              <a:t>www.std.uw.edu</a:t>
            </a:r>
            <a:r>
              <a:rPr lang="en-US" dirty="0"/>
              <a:t>/go/pathogen-based/</a:t>
            </a:r>
            <a:r>
              <a:rPr lang="en-US" dirty="0" err="1"/>
              <a:t>hpv</a:t>
            </a:r>
            <a:r>
              <a:rPr lang="en-US" dirty="0"/>
              <a:t>/core-concept/all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Meites</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E, </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Szilagyi</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PG, Chesson HW, Unger ER, Romero JR, Markowitz LE. Human Papillomavirus Vaccination for Adults: Updated Recommendations of the Advisory Committee on Immunization Practices. MMWR </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Morb</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Mortal </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Wkly</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Rep 2019;68:698–702. DOI: </a:t>
            </a:r>
            <a:r>
              <a:rPr lang="en-US" sz="1200" b="0" i="0" u="sng" kern="1200" dirty="0">
                <a:solidFill>
                  <a:schemeClr val="tx1"/>
                </a:solidFill>
                <a:effectLst/>
                <a:latin typeface="Adobe Garamond Pro" panose="02020502060506020403" pitchFamily="18" charset="0"/>
                <a:ea typeface="ＭＳ Ｐゴシック" charset="-128"/>
                <a:cs typeface="ＭＳ Ｐゴシック" charset="-128"/>
                <a:hlinkClick r:id="rId3"/>
              </a:rPr>
              <a:t>http://dx.doi.org/10.15585/mmwr.mm6832a3</a:t>
            </a:r>
            <a:endParaRPr lang="en-US" sz="1200" b="0" i="0" u="sng" kern="1200" dirty="0">
              <a:solidFill>
                <a:schemeClr val="tx1"/>
              </a:solidFill>
              <a:effectLst/>
              <a:latin typeface="Adobe Garamond Pro" panose="02020502060506020403" pitchFamily="18"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61</a:t>
            </a:fld>
            <a:endParaRPr lang="en-US"/>
          </a:p>
        </p:txBody>
      </p:sp>
    </p:spTree>
    <p:extLst>
      <p:ext uri="{BB962C8B-B14F-4D97-AF65-F5344CB8AC3E}">
        <p14:creationId xmlns:p14="http://schemas.microsoft.com/office/powerpoint/2010/main" val="4162892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Hepatitis A transmission during sexual activity probably results from fecal-oral contact. Bloodborne transmission is uncommon. </a:t>
            </a:r>
          </a:p>
          <a:p>
            <a:pPr marL="171450" indent="-171450">
              <a:buFont typeface="Arial" panose="020B0604020202020204" pitchFamily="34" charset="0"/>
              <a:buChar char="•"/>
            </a:pPr>
            <a:r>
              <a:rPr lang="en-US" dirty="0"/>
              <a:t>While HAV does not cause chronic infection or chronic liver disease, up to 10% of patients experience a relapse of symptoms within 6 months after acute illness.</a:t>
            </a:r>
          </a:p>
          <a:p>
            <a:pPr marL="171450" indent="-171450">
              <a:buFont typeface="Arial" panose="020B0604020202020204" pitchFamily="34" charset="0"/>
              <a:buChar char="•"/>
            </a:pPr>
            <a:r>
              <a:rPr lang="en-US" dirty="0"/>
              <a:t>Adults are more likely to have symptoms compatible with acute hepatitis while children are often asymptomatic</a:t>
            </a:r>
          </a:p>
          <a:p>
            <a:pPr marL="171450" indent="-171450">
              <a:buFont typeface="Arial" panose="020B0604020202020204" pitchFamily="34" charset="0"/>
              <a:buChar char="•"/>
            </a:pPr>
            <a:r>
              <a:rPr lang="en-US" dirty="0"/>
              <a:t>Adults considered to be at risk for HAV include:</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International travelers</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Men who have sex with men</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who use injection or non-injection drugs</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who have occupational risk for infection</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who anticipate close contact with an international adoptee</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experiencing homelessness</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with HIV</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with chronic liver disease</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Any person wishing to obtain immunity (protection)</a:t>
            </a:r>
          </a:p>
          <a:p>
            <a:pPr marL="628650" lvl="1"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In addition, a person who has not previously received hepatitis A vaccine and who has direct contact with someone with hepatitis A should get hepatitis A vaccine within 2 weeks after exposure.</a:t>
            </a:r>
          </a:p>
          <a:p>
            <a:endParaRPr lang="en-US" dirty="0"/>
          </a:p>
          <a:p>
            <a:endParaRPr lang="en-US" dirty="0"/>
          </a:p>
          <a:p>
            <a:r>
              <a:rPr lang="en-US" dirty="0"/>
              <a:t>Sources: </a:t>
            </a:r>
          </a:p>
          <a:p>
            <a:pPr marL="228600" indent="-228600">
              <a:buFont typeface="+mj-lt"/>
              <a:buAutoNum type="arabicPeriod"/>
            </a:pPr>
            <a:r>
              <a:rPr lang="en-US" dirty="0"/>
              <a:t>Viral Hepatitis. 2015 STD Treatment Guidelines. Centers for Disease Control and Prevention. Last updated June 2015. https://</a:t>
            </a:r>
            <a:r>
              <a:rPr lang="en-US" dirty="0" err="1"/>
              <a:t>www.cdc.gov</a:t>
            </a:r>
            <a:r>
              <a:rPr lang="en-US" dirty="0"/>
              <a:t>/std/tg2015/</a:t>
            </a:r>
            <a:r>
              <a:rPr lang="en-US" dirty="0" err="1"/>
              <a:t>hepatitis.htm</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Hepatitis A Vaccine Information Sheet. Centers for Disease Control and Prevention. Current edition 7/28/2020. https://</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www.cdc.gov</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/vaccines/hcp/vis/vis-statements/hep-</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a.html</a:t>
            </a:r>
            <a:endParaRPr lang="en-US" sz="1200" b="0" i="0" kern="1200" dirty="0">
              <a:solidFill>
                <a:schemeClr val="tx1"/>
              </a:solidFill>
              <a:effectLst/>
              <a:latin typeface="Adobe Garamond Pro" panose="02020502060506020403" pitchFamily="18"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62</a:t>
            </a:fld>
            <a:endParaRPr lang="en-US"/>
          </a:p>
        </p:txBody>
      </p:sp>
    </p:spTree>
    <p:extLst>
      <p:ext uri="{BB962C8B-B14F-4D97-AF65-F5344CB8AC3E}">
        <p14:creationId xmlns:p14="http://schemas.microsoft.com/office/powerpoint/2010/main" val="13367983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B risk factors include:</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whose sex partners have hepatitis B</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Sexually active persons who are not in a long-term monogamous relationship</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Persons seeking evaluation or treatment for a sexually transmitted disease</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Men who have sexual contact with other men</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who share needles, syringes, or other drug-injection equipment</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who have household contact with someone infected with the hepatitis B virus</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Health care and public safety workers at risk for exposure to blood or body fluids</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Residents and staff of facilities for developmentally disabled persons</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Persons in correctional facilities</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Victims of sexual assault or abuse</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Travelers to regions with increased rates of hepatitis B</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People with chronic liver disease, kidney disease, HIV infection, infection with hepatitis C, or diabetes</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Anyone who wants to be protected from hepatitis B</a:t>
            </a:r>
          </a:p>
          <a:p>
            <a:pPr marL="171450" indent="-171450">
              <a:buFont typeface="Arial" panose="020B0604020202020204" pitchFamily="34" charset="0"/>
              <a:buChar char="•"/>
            </a:pPr>
            <a:endParaRPr lang="en-US" sz="1200" b="0" i="0" kern="1200" dirty="0">
              <a:solidFill>
                <a:schemeClr val="tx1"/>
              </a:solidFill>
              <a:effectLst/>
              <a:latin typeface="Adobe Garamond Pro" panose="02020502060506020403" pitchFamily="18" charset="0"/>
              <a:ea typeface="ＭＳ Ｐゴシック" charset="-128"/>
              <a:cs typeface="ＭＳ Ｐゴシック" charset="-128"/>
            </a:endParaRPr>
          </a:p>
          <a:p>
            <a:pPr marL="0" indent="0">
              <a:buFont typeface="Arial" panose="020B0604020202020204" pitchFamily="34" charset="0"/>
              <a:buNone/>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Viral Hepatitis. 2015 STD Treatment Guidelines. Centers for Disease Control and Prevention. Last updated June 2015. https://</a:t>
            </a:r>
            <a:r>
              <a:rPr lang="en-US" dirty="0" err="1"/>
              <a:t>www.cdc.gov</a:t>
            </a:r>
            <a:r>
              <a:rPr lang="en-US" dirty="0"/>
              <a:t>/std/tg2015/</a:t>
            </a:r>
            <a:r>
              <a:rPr lang="en-US" dirty="0" err="1"/>
              <a:t>hepatitis.htm</a:t>
            </a:r>
            <a:endParaRPr lang="en-US" sz="1200" b="0" i="0" kern="1200" dirty="0">
              <a:solidFill>
                <a:schemeClr val="tx1"/>
              </a:solidFill>
              <a:effectLst/>
              <a:latin typeface="Adobe Garamond Pro" panose="02020502060506020403" pitchFamily="18" charset="0"/>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Hepatitis B Questions and Answers for Health Professionals. Centers for Disease Control and Prevention. Last reviewed July 2020. https://</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www.cdc.gov</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/hepatitis/</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hbv</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/hbvfaq.htm#D4</a:t>
            </a:r>
          </a:p>
          <a:p>
            <a:pPr marL="0" indent="0">
              <a:buFont typeface="Arial" panose="020B0604020202020204" pitchFamily="34" charset="0"/>
              <a:buNone/>
            </a:pPr>
            <a:endParaRPr lang="en-US" sz="1200" b="0" i="0" kern="1200" dirty="0">
              <a:solidFill>
                <a:schemeClr val="tx1"/>
              </a:solidFill>
              <a:effectLst/>
              <a:latin typeface="Adobe Garamond Pro" panose="02020502060506020403" pitchFamily="18"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63</a:t>
            </a:fld>
            <a:endParaRPr lang="en-US"/>
          </a:p>
        </p:txBody>
      </p:sp>
    </p:spTree>
    <p:extLst>
      <p:ext uri="{BB962C8B-B14F-4D97-AF65-F5344CB8AC3E}">
        <p14:creationId xmlns:p14="http://schemas.microsoft.com/office/powerpoint/2010/main" val="4149635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HCV is transmitted primarily through injection drug use and people who inject drugs are at highest risk</a:t>
            </a:r>
          </a:p>
          <a:p>
            <a:pPr marL="171450" indent="-171450">
              <a:buFont typeface="Arial" panose="020B0604020202020204" pitchFamily="34" charset="0"/>
              <a:buChar char="•"/>
            </a:pPr>
            <a:r>
              <a:rPr lang="en-US" dirty="0"/>
              <a:t>It can also be transmitted from mother to neonate at birth</a:t>
            </a:r>
          </a:p>
          <a:p>
            <a:pPr marL="171450" indent="-171450">
              <a:buFont typeface="Arial" panose="020B0604020202020204" pitchFamily="34" charset="0"/>
              <a:buChar char="•"/>
            </a:pPr>
            <a:r>
              <a:rPr lang="en-US" dirty="0"/>
              <a:t>Sex with an HCV-infected person is an inefficient means of transmission although HIV-infected men who have sex with men have increased risk</a:t>
            </a:r>
          </a:p>
          <a:p>
            <a:pPr marL="171450" indent="-171450">
              <a:buFont typeface="Arial" panose="020B0604020202020204" pitchFamily="34" charset="0"/>
              <a:buChar char="•"/>
            </a:pPr>
            <a:r>
              <a:rPr lang="en-US" dirty="0"/>
              <a:t>The CDC now recommends universal hepatitis C screening for all U.S. adults and all pregnant patients unless in a setting where prevalence of HCV is &lt; 0.1%</a:t>
            </a:r>
          </a:p>
          <a:p>
            <a:pPr marL="171450" indent="-171450">
              <a:buFont typeface="Arial" panose="020B0604020202020204" pitchFamily="34" charset="0"/>
              <a:buChar char="•"/>
            </a:pPr>
            <a:r>
              <a:rPr lang="en-US" dirty="0"/>
              <a:t>Persons who should be tested include:</a:t>
            </a:r>
          </a:p>
          <a:p>
            <a:pPr marL="628650" lvl="1" indent="-171450">
              <a:buFont typeface="Arial" panose="020B0604020202020204" pitchFamily="34" charset="0"/>
              <a:buChar char="•"/>
            </a:pPr>
            <a:r>
              <a:rPr lang="en-US" dirty="0"/>
              <a:t>Pregnant women during each pregnancy</a:t>
            </a:r>
          </a:p>
          <a:p>
            <a:pPr marL="628650" lvl="1" indent="-171450">
              <a:buFont typeface="Arial" panose="020B0604020202020204" pitchFamily="34" charset="0"/>
              <a:buChar char="•"/>
            </a:pPr>
            <a:r>
              <a:rPr lang="en-US" dirty="0"/>
              <a:t>People who ever injected drugs and shared needles, syringes or other drug preparation equipment</a:t>
            </a:r>
          </a:p>
          <a:p>
            <a:pPr marL="628650" lvl="1" indent="-171450">
              <a:buFont typeface="Arial" panose="020B0604020202020204" pitchFamily="34" charset="0"/>
              <a:buChar char="•"/>
            </a:pPr>
            <a:r>
              <a:rPr lang="en-US" dirty="0"/>
              <a:t>People with HIV</a:t>
            </a:r>
          </a:p>
          <a:p>
            <a:pPr marL="628650" lvl="1" indent="-171450">
              <a:buFont typeface="Arial" panose="020B0604020202020204" pitchFamily="34" charset="0"/>
              <a:buChar char="•"/>
            </a:pPr>
            <a:r>
              <a:rPr lang="en-US" dirty="0"/>
              <a:t>People who have ever received maintenance hemodialysis, clotting factor concentrates from prior to 1987, a blood or blood component transfusion prior to July 1992</a:t>
            </a:r>
          </a:p>
          <a:p>
            <a:pPr marL="628650" lvl="1" indent="-171450">
              <a:buFont typeface="Arial" panose="020B0604020202020204" pitchFamily="34" charset="0"/>
              <a:buChar char="•"/>
            </a:pPr>
            <a:r>
              <a:rPr lang="en-US" dirty="0"/>
              <a:t>People who received an organ transplant before July 1992</a:t>
            </a:r>
          </a:p>
          <a:p>
            <a:pPr marL="628650" lvl="1" indent="-171450">
              <a:buFont typeface="Arial" panose="020B0604020202020204" pitchFamily="34" charset="0"/>
              <a:buChar char="•"/>
            </a:pPr>
            <a:r>
              <a:rPr lang="en-US" dirty="0"/>
              <a:t>People who were notified that they received blood from a donor who later tested positive for HCV infection</a:t>
            </a:r>
          </a:p>
          <a:p>
            <a:pPr marL="628650" lvl="1" indent="-171450">
              <a:buFont typeface="Arial" panose="020B0604020202020204" pitchFamily="34" charset="0"/>
              <a:buChar char="•"/>
            </a:pPr>
            <a:r>
              <a:rPr lang="en-US" dirty="0"/>
              <a:t>Children born to mothers with HCV infection</a:t>
            </a:r>
          </a:p>
          <a:p>
            <a:pPr marL="628650" lvl="1" indent="-171450">
              <a:buFont typeface="Arial" panose="020B0604020202020204" pitchFamily="34" charset="0"/>
              <a:buChar char="•"/>
            </a:pPr>
            <a:r>
              <a:rPr lang="en-US" dirty="0"/>
              <a:t>Healthcare and emergency workers after needle sticks, sharps or mucosal exposure to HCV positive blood</a:t>
            </a:r>
          </a:p>
          <a:p>
            <a:pPr marL="628650" lvl="1" indent="-171450">
              <a:buFont typeface="Arial" panose="020B0604020202020204" pitchFamily="34" charset="0"/>
              <a:buChar char="•"/>
            </a:pPr>
            <a:r>
              <a:rPr lang="en-US" dirty="0"/>
              <a:t>Any person who requests hepatitis C testing</a:t>
            </a:r>
          </a:p>
          <a:p>
            <a:r>
              <a:rPr lang="en-US" dirty="0"/>
              <a:t>Treatment guidelines: </a:t>
            </a:r>
          </a:p>
          <a:p>
            <a:r>
              <a:rPr lang="en-US" sz="1200" b="0" i="0" kern="1200" dirty="0">
                <a:solidFill>
                  <a:schemeClr val="tx1"/>
                </a:solidFill>
                <a:effectLst/>
                <a:latin typeface="+mn-lt"/>
                <a:ea typeface="+mn-ea"/>
                <a:cs typeface="+mn-cs"/>
              </a:rPr>
              <a:t>To provide health-care professionals with timely guidance as new therapies are available and integrated into hepatitis C treatment regimens, the Infectious Diseases Society of America (IDSA) and American Association for the Study of Liver Diseases (AASLD), in collaboration with the International Antiviral Society–USA (IAS–USA), developed evidence-based, expert-developed recommendations for hepatitis C management. These recommendations are available at </a:t>
            </a:r>
            <a:r>
              <a:rPr lang="en-US" sz="1200" b="0" i="0" u="sng" kern="1200" dirty="0">
                <a:solidFill>
                  <a:schemeClr val="tx1"/>
                </a:solidFill>
                <a:effectLst/>
                <a:latin typeface="+mn-lt"/>
                <a:ea typeface="+mn-ea"/>
                <a:cs typeface="+mn-cs"/>
                <a:hlinkClick r:id="rId3"/>
              </a:rPr>
              <a:t>http://www.hcvguidelines.org</a:t>
            </a:r>
            <a:endParaRPr lang="en-US" dirty="0"/>
          </a:p>
          <a:p>
            <a:endParaRPr lang="en-US" dirty="0"/>
          </a:p>
          <a:p>
            <a:endParaRPr lang="en-US" dirty="0"/>
          </a:p>
          <a:p>
            <a:r>
              <a:rPr lang="en-US" dirty="0"/>
              <a:t>Sources:</a:t>
            </a:r>
            <a:br>
              <a:rPr lang="en-US" dirty="0"/>
            </a:br>
            <a:r>
              <a:rPr lang="en-US" dirty="0"/>
              <a:t>Hepatitis C Questions and Answers for Health Professionals. Centers for Disease Control and Prevention. Last reviewed August 2020. https://</a:t>
            </a:r>
            <a:r>
              <a:rPr lang="en-US" dirty="0" err="1"/>
              <a:t>www.cdc.gov</a:t>
            </a:r>
            <a:r>
              <a:rPr lang="en-US" dirty="0"/>
              <a:t>/hepatitis/</a:t>
            </a:r>
            <a:r>
              <a:rPr lang="en-US" dirty="0" err="1"/>
              <a:t>hcv</a:t>
            </a:r>
            <a:r>
              <a:rPr lang="en-US" dirty="0"/>
              <a:t>/hcvfaq.htm#section2</a:t>
            </a:r>
          </a:p>
        </p:txBody>
      </p:sp>
      <p:sp>
        <p:nvSpPr>
          <p:cNvPr id="4" name="Slide Number Placeholder 3"/>
          <p:cNvSpPr>
            <a:spLocks noGrp="1"/>
          </p:cNvSpPr>
          <p:nvPr>
            <p:ph type="sldNum" sz="quarter" idx="5"/>
          </p:nvPr>
        </p:nvSpPr>
        <p:spPr/>
        <p:txBody>
          <a:bodyPr/>
          <a:lstStyle/>
          <a:p>
            <a:fld id="{D31B1408-DBC3-484E-AA33-B31977A981CF}" type="slidenum">
              <a:rPr lang="en-US" smtClean="0"/>
              <a:t>64</a:t>
            </a:fld>
            <a:endParaRPr lang="en-US"/>
          </a:p>
        </p:txBody>
      </p:sp>
    </p:spTree>
    <p:extLst>
      <p:ext uri="{BB962C8B-B14F-4D97-AF65-F5344CB8AC3E}">
        <p14:creationId xmlns:p14="http://schemas.microsoft.com/office/powerpoint/2010/main" val="414874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Over the five-year time period, there was a gradual decline in condom use at last intercourse among high school students, from 59% in 2013 to 54% in 2017. Declines were reported by both male (66% to 61%) and female (53% to 47%) students.</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When examined by both gender and race or ethnicity, the decline in condom use at last sex from 2013 to 2017 was most pronounced among black males, falling from 73% to 58%. Condom use also declined significantly among white females, from 56% in 2015 to 47% in 2017.</a:t>
            </a:r>
          </a:p>
          <a:p>
            <a:pPr marL="171450" indent="-171450">
              <a:buFont typeface="Arial" panose="020B0604020202020204" pitchFamily="34" charset="0"/>
              <a:buChar char="•"/>
            </a:pP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In 2017, some 9% of high school students used condoms and a prescription method at last intercourse. This represented a slight but significant decrease from 2015, when 12% reported such dual method use.</a:t>
            </a:r>
          </a:p>
          <a:p>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 </a:t>
            </a:r>
          </a:p>
          <a:p>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Source: </a:t>
            </a:r>
          </a:p>
          <a:p>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Witwer E, Jones RK, Lindberg LD. Sexual Behavior and Contraceptive and Condom Use Among U.S. High School Students, 2013‒2017. Guttmacher Institute, September 2018. https://</a:t>
            </a:r>
            <a:r>
              <a:rPr lang="en-US" sz="1200" b="0" i="0" kern="1200" dirty="0" err="1">
                <a:solidFill>
                  <a:schemeClr val="tx1"/>
                </a:solidFill>
                <a:effectLst/>
                <a:latin typeface="Adobe Garamond Pro" panose="02020502060506020403" pitchFamily="18" charset="0"/>
                <a:ea typeface="ＭＳ Ｐゴシック" charset="-128"/>
                <a:cs typeface="ＭＳ Ｐゴシック" charset="-128"/>
              </a:rPr>
              <a:t>www.guttmacher.org</a:t>
            </a:r>
            <a:r>
              <a:rPr lang="en-US" sz="1200" b="0" i="0" kern="1200" dirty="0">
                <a:solidFill>
                  <a:schemeClr val="tx1"/>
                </a:solidFill>
                <a:effectLst/>
                <a:latin typeface="Adobe Garamond Pro" panose="02020502060506020403" pitchFamily="18" charset="0"/>
                <a:ea typeface="ＭＳ Ｐゴシック" charset="-128"/>
                <a:cs typeface="ＭＳ Ｐゴシック" charset="-128"/>
              </a:rPr>
              <a:t>/report/sexual-behavior-contraceptive-condom-use-us-high-school-students-2013-2017</a:t>
            </a:r>
          </a:p>
          <a:p>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8</a:t>
            </a:fld>
            <a:endParaRPr lang="en-US"/>
          </a:p>
        </p:txBody>
      </p:sp>
    </p:spTree>
    <p:extLst>
      <p:ext uri="{BB962C8B-B14F-4D97-AF65-F5344CB8AC3E}">
        <p14:creationId xmlns:p14="http://schemas.microsoft.com/office/powerpoint/2010/main" val="256282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standard approach to partner treatment has consisted of partner notification by the index patient, healthcare provider or both with referral of the partner(s) to treatment. This practice is called “standard referral”</a:t>
            </a:r>
          </a:p>
          <a:p>
            <a:pPr marL="171450" indent="-171450">
              <a:buFont typeface="Arial" panose="020B0604020202020204" pitchFamily="34" charset="0"/>
              <a:buChar char="•"/>
            </a:pPr>
            <a:r>
              <a:rPr lang="en-US" dirty="0"/>
              <a:t>EPT has been found to reduce rates of re-infection in patients with chlamydia compared to standard referral</a:t>
            </a:r>
          </a:p>
          <a:p>
            <a:pPr marL="171450" indent="-171450">
              <a:buFont typeface="Arial" panose="020B0604020202020204" pitchFamily="34" charset="0"/>
              <a:buChar char="•"/>
            </a:pPr>
            <a:r>
              <a:rPr lang="en-US" dirty="0"/>
              <a:t>The CDC concluded that EPT is a “useful option” to further partner treatment, particularly for male partners of women with chlamydia or gonorrhea</a:t>
            </a:r>
          </a:p>
          <a:p>
            <a:pPr marL="171450" indent="-171450">
              <a:buFont typeface="Arial" panose="020B0604020202020204" pitchFamily="34" charset="0"/>
              <a:buChar char="•"/>
            </a:pPr>
            <a:r>
              <a:rPr lang="en-US" dirty="0"/>
              <a:t>EPT is a safe option, the risk of serious adverse intolerance, toxicity or allergic reactions is low for the regimens recommended for treatment of </a:t>
            </a:r>
            <a:r>
              <a:rPr lang="en-US" sz="1200" kern="1200" dirty="0">
                <a:solidFill>
                  <a:schemeClr val="tx1"/>
                </a:solidFill>
                <a:effectLst/>
                <a:latin typeface="+mn-lt"/>
                <a:ea typeface="+mn-ea"/>
                <a:cs typeface="+mn-cs"/>
              </a:rPr>
              <a:t>gonorrhea and chlamydial infections, and for drugs that might be contemplated for treatment of other STIs</a:t>
            </a:r>
          </a:p>
          <a:p>
            <a:pPr marL="171450" lvl="0" indent="-171450">
              <a:buFont typeface="Arial" panose="020B0604020202020204" pitchFamily="34" charset="0"/>
              <a:buChar char="•"/>
            </a:pPr>
            <a:r>
              <a:rPr lang="en-US" dirty="0"/>
              <a:t>Some experts do not recommend use of expedited partner therapy (EPT) in men who have sex with men due to high rates of concurrent infections such as syphilis and HIV, and because an increased proportion of gonococcal isolates among MSM show reduced susceptibility to cefixime</a:t>
            </a:r>
          </a:p>
          <a:p>
            <a:pPr marL="171450" lvl="0" indent="-171450">
              <a:buFont typeface="Arial" panose="020B0604020202020204" pitchFamily="34" charset="0"/>
              <a:buChar char="•"/>
            </a:pPr>
            <a:r>
              <a:rPr lang="en-US" dirty="0"/>
              <a:t>EPT should not be used to treat female partners with current signs or symptoms suggestive of PID as they require evaluation by a health care provider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a:t>
            </a:r>
          </a:p>
          <a:p>
            <a:pPr marL="0" indent="0">
              <a:buFont typeface="Arial" panose="020B0604020202020204" pitchFamily="34" charset="0"/>
              <a:buNone/>
            </a:pPr>
            <a:r>
              <a:rPr lang="en-US" sz="1200" kern="1200" dirty="0">
                <a:solidFill>
                  <a:schemeClr val="tx1"/>
                </a:solidFill>
                <a:effectLst/>
                <a:latin typeface="+mn-lt"/>
                <a:ea typeface="+mn-ea"/>
                <a:cs typeface="+mn-cs"/>
              </a:rPr>
              <a:t>Expedited partner therapy in the management of sexually transmitted diseases. Centers for Disease Control and Prevention. Atlanta, GA: US Department of Health and Human Services, 2006.</a:t>
            </a:r>
            <a:r>
              <a:rPr lang="en-US" dirty="0">
                <a:effectLst/>
              </a:rPr>
              <a:t> https://</a:t>
            </a:r>
            <a:r>
              <a:rPr lang="en-US" dirty="0" err="1">
                <a:effectLst/>
              </a:rPr>
              <a:t>www.cdc.gov</a:t>
            </a:r>
            <a:r>
              <a:rPr lang="en-US" dirty="0">
                <a:effectLst/>
              </a:rPr>
              <a:t>/std/</a:t>
            </a:r>
            <a:r>
              <a:rPr lang="en-US" dirty="0" err="1">
                <a:effectLst/>
              </a:rPr>
              <a:t>ept</a:t>
            </a:r>
            <a:r>
              <a:rPr lang="en-US" dirty="0">
                <a:effectLst/>
              </a:rPr>
              <a:t>/</a:t>
            </a:r>
            <a:r>
              <a:rPr lang="en-US" dirty="0" err="1">
                <a:effectLst/>
              </a:rPr>
              <a:t>default.htm</a:t>
            </a: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66</a:t>
            </a:fld>
            <a:endParaRPr lang="en-US"/>
          </a:p>
        </p:txBody>
      </p:sp>
    </p:spTree>
    <p:extLst>
      <p:ext uri="{BB962C8B-B14F-4D97-AF65-F5344CB8AC3E}">
        <p14:creationId xmlns:p14="http://schemas.microsoft.com/office/powerpoint/2010/main" val="4423033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Legal status of EPT varies by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Historically, most states have had laws prohibiting physicians or healthcare providers from prescribing medications for a patient they have not physically examined, and many additionally have laws prohibiting the dispensing of medication by pharmacies if certain identifying information such as the patient’s name is missing from the prescription. Legalizing EPT requires reversing both these prohibitions, where they exist, and creating a specific exemption for cases of treating the partner of a patient with an STD.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California was the first state to legalize EPT in 2001. In 2006, the CDC recommended that health care providers utilize EPT to treat the partners of patients diagnosed with gonorrhea and chlamydia. Since then, 43 states and the District of Columbia have legalized EPT and the CDC recognizes an additional 5 states where EPT is “potentially allowable” based on current state law.</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Mississippi and Pennsylvania have never had laws that would make EPT illegal, and therefore have not passed any new laws to legalize it.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EPT remains illegal in all cases only in South Carolina.</a:t>
            </a:r>
            <a:r>
              <a:rPr lang="en-US" sz="1200" kern="1200" baseline="300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Some states have passed limited laws allowing EPT only in the case of chlamydia, but not gonorrhea. Other states have used broader language to allow EPT to treat any STI or have explicitly included trichomonas in addition to gonorrhea and chlamydia. The CDC recognized in their initial recommendation that EPT might be proven effective for trichomonas but as of 2006 there was not sufficient evidence to recommend it.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several states, EPTs legality remains unclear because existing laws are contradictory.</a:t>
            </a:r>
            <a:r>
              <a:rPr lang="en-US" sz="1200" kern="1200" baseline="300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Oklahoma, for example, passed a law in 2013 allowing “providers ordering appropriate medications for persons with laboratory-proven, sexually transmitted diseases” to provide medications to “persons who have been in contact with certain infectious diseases” without a face-to-face encounter. They did not, however, alter their existing laws prohibiting providers from “prescribing to a patient without sufficient examination or establishing physician/patient relationship,” and pharmacies “shall not dispense a prescription drug if the pharmacist knows or should have known that the prescription was issued without a valid preexisting patient-practitioner relationship.”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Similar contradictions exist in other states’ laws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pPr marL="228600" indent="-228600">
              <a:buFont typeface="+mj-lt"/>
              <a:buAutoNum type="arabicPeriod"/>
            </a:pPr>
            <a:r>
              <a:rPr lang="en-US" sz="1200" kern="1200" dirty="0">
                <a:solidFill>
                  <a:schemeClr val="tx1"/>
                </a:solidFill>
                <a:effectLst/>
                <a:latin typeface="+mn-lt"/>
                <a:ea typeface="+mn-ea"/>
                <a:cs typeface="+mn-cs"/>
              </a:rPr>
              <a:t>Centers for Disease Control and Prevention. Expedited partner therapy in the management of sexually transmitted diseases. Atlanta, GA: US Department of Health and Human Services, 2006.</a:t>
            </a:r>
          </a:p>
          <a:p>
            <a:pPr marL="228600" indent="-228600">
              <a:buFont typeface="+mj-lt"/>
              <a:buAutoNum type="arabicPeriod"/>
            </a:pPr>
            <a:r>
              <a:rPr lang="en-US" sz="1200" kern="1200" dirty="0">
                <a:solidFill>
                  <a:schemeClr val="tx1"/>
                </a:solidFill>
                <a:effectLst/>
                <a:latin typeface="+mn-lt"/>
                <a:ea typeface="+mn-ea"/>
                <a:cs typeface="+mn-cs"/>
              </a:rPr>
              <a:t>Legal status of expedited partner therapy. (2019). US Department of Health and Human Services, Centers for Disease Control and Prevention. Retrieved from </a:t>
            </a:r>
            <a:r>
              <a:rPr lang="en-US" sz="1200" u="sng" kern="1200" dirty="0">
                <a:solidFill>
                  <a:schemeClr val="tx1"/>
                </a:solidFill>
                <a:effectLst/>
                <a:latin typeface="+mn-lt"/>
                <a:ea typeface="+mn-ea"/>
                <a:cs typeface="+mn-cs"/>
                <a:hlinkClick r:id="rId3"/>
              </a:rPr>
              <a:t>https://www.cdc.gov/std/ept/legal/default.htm</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Okla. Admin. Code § 435:10-7-12</a:t>
            </a:r>
          </a:p>
          <a:p>
            <a:pPr marL="228600" indent="-228600">
              <a:buFont typeface="+mj-lt"/>
              <a:buAutoNum type="arabicPeriod"/>
            </a:pPr>
            <a:r>
              <a:rPr lang="en-US" sz="1200" kern="1200" dirty="0">
                <a:solidFill>
                  <a:schemeClr val="tx1"/>
                </a:solidFill>
                <a:effectLst/>
                <a:latin typeface="+mn-lt"/>
                <a:ea typeface="+mn-ea"/>
                <a:cs typeface="+mn-cs"/>
              </a:rPr>
              <a:t>Okla. Stat. tit. 59 § 509(12)</a:t>
            </a:r>
          </a:p>
          <a:p>
            <a:pPr marL="228600" indent="-228600">
              <a:buFont typeface="+mj-lt"/>
              <a:buAutoNum type="arabicPeriod"/>
            </a:pPr>
            <a:r>
              <a:rPr lang="en-US" sz="1200" kern="1200" dirty="0">
                <a:solidFill>
                  <a:schemeClr val="tx1"/>
                </a:solidFill>
                <a:effectLst/>
                <a:latin typeface="+mn-lt"/>
                <a:ea typeface="+mn-ea"/>
                <a:cs typeface="+mn-cs"/>
              </a:rPr>
              <a:t>Okla. Admin. Code § 535:15-3-13(d)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67</a:t>
            </a:fld>
            <a:endParaRPr lang="en-US"/>
          </a:p>
        </p:txBody>
      </p:sp>
    </p:spTree>
    <p:extLst>
      <p:ext uri="{BB962C8B-B14F-4D97-AF65-F5344CB8AC3E}">
        <p14:creationId xmlns:p14="http://schemas.microsoft.com/office/powerpoint/2010/main" val="1152264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Screening Recommendations and Considerations Referenced in </a:t>
            </a:r>
            <a:r>
              <a:rPr lang="en-US" dirty="0" err="1"/>
              <a:t>Treament</a:t>
            </a:r>
            <a:r>
              <a:rPr lang="en-US" dirty="0"/>
              <a:t> Guidelines and Original Sources. 2015 STD Treatment Guidelines. Centers for Disease Control and Prevention. Last reviewed June 2015. https://</a:t>
            </a:r>
            <a:r>
              <a:rPr lang="en-US" dirty="0" err="1"/>
              <a:t>www.cdc.gov</a:t>
            </a:r>
            <a:r>
              <a:rPr lang="en-US" dirty="0"/>
              <a:t>/std/tg2015/screening-</a:t>
            </a:r>
            <a:r>
              <a:rPr lang="en-US" dirty="0" err="1"/>
              <a:t>recommendations.htm</a:t>
            </a:r>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69</a:t>
            </a:fld>
            <a:endParaRPr lang="en-US"/>
          </a:p>
        </p:txBody>
      </p:sp>
    </p:spTree>
    <p:extLst>
      <p:ext uri="{BB962C8B-B14F-4D97-AF65-F5344CB8AC3E}">
        <p14:creationId xmlns:p14="http://schemas.microsoft.com/office/powerpoint/2010/main" val="677503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Screening Recommendations and Considerations Referenced in </a:t>
            </a:r>
            <a:r>
              <a:rPr lang="en-US" dirty="0" err="1"/>
              <a:t>Treament</a:t>
            </a:r>
            <a:r>
              <a:rPr lang="en-US" dirty="0"/>
              <a:t> Guidelines and Original Sources. 2015 STD Treatment Guidelines. Centers for Disease Control and Prevention. Last reviewed June 2015. https://</a:t>
            </a:r>
            <a:r>
              <a:rPr lang="en-US" dirty="0" err="1"/>
              <a:t>www.cdc.gov</a:t>
            </a:r>
            <a:r>
              <a:rPr lang="en-US" dirty="0"/>
              <a:t>/std/tg2015/screening-</a:t>
            </a:r>
            <a:r>
              <a:rPr lang="en-US" dirty="0" err="1"/>
              <a:t>recommendations.htm</a:t>
            </a:r>
            <a:endParaRPr lang="en-US" dirty="0"/>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70</a:t>
            </a:fld>
            <a:endParaRPr lang="en-US"/>
          </a:p>
        </p:txBody>
      </p:sp>
    </p:spTree>
    <p:extLst>
      <p:ext uri="{BB962C8B-B14F-4D97-AF65-F5344CB8AC3E}">
        <p14:creationId xmlns:p14="http://schemas.microsoft.com/office/powerpoint/2010/main" val="38469283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2020</a:t>
            </a:r>
          </a:p>
        </p:txBody>
      </p:sp>
      <p:sp>
        <p:nvSpPr>
          <p:cNvPr id="4" name="Slide Number Placeholder 3"/>
          <p:cNvSpPr>
            <a:spLocks noGrp="1"/>
          </p:cNvSpPr>
          <p:nvPr>
            <p:ph type="sldNum" sz="quarter" idx="5"/>
          </p:nvPr>
        </p:nvSpPr>
        <p:spPr/>
        <p:txBody>
          <a:bodyPr/>
          <a:lstStyle/>
          <a:p>
            <a:fld id="{14F38315-567F-9344-BA08-CACF3BAC68A8}" type="slidenum">
              <a:rPr lang="en-US" smtClean="0"/>
              <a:t>73</a:t>
            </a:fld>
            <a:endParaRPr lang="en-US"/>
          </a:p>
        </p:txBody>
      </p:sp>
    </p:spTree>
    <p:extLst>
      <p:ext uri="{BB962C8B-B14F-4D97-AF65-F5344CB8AC3E}">
        <p14:creationId xmlns:p14="http://schemas.microsoft.com/office/powerpoint/2010/main" val="89753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Community or Neighborhood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Protective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Communities with high levels of trust, cohesiveness, and social capital help young people avoid risky sexual behaviors and pregnancy. Neighborhoods of this kind are also supportive of positive, attentive parenting styles.</a:t>
            </a:r>
            <a:br>
              <a:rPr lang="en-US" dirty="0">
                <a:ea typeface="ＭＳ Ｐゴシック" pitchFamily="34" charset="-128"/>
              </a:rPr>
            </a:br>
            <a:r>
              <a:rPr lang="en-US" dirty="0">
                <a:ea typeface="ＭＳ Ｐゴシック" pitchFamily="34" charset="-128"/>
              </a:rPr>
              <a:t> Neighborhoods that offer youth many opportunities -- such as after-school programs, sports, and job training -- support positive sexual health, including decreased teen pregnancy.</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Risk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Neighborhoods with high rates of violence, hunger, and/or substance use tend to have poor sexual health outcomes among their youth.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School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Protective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School connectedness -- involvement in school activities, liking school and finding it important, bonding with teachers and peers, feeling safe and fairly treated -- protects against sexual risk taking.</a:t>
            </a:r>
            <a:br>
              <a:rPr lang="en-US" dirty="0">
                <a:ea typeface="ＭＳ Ｐゴシック" pitchFamily="34" charset="-128"/>
              </a:rPr>
            </a:br>
            <a:r>
              <a:rPr lang="en-US" dirty="0">
                <a:ea typeface="ＭＳ Ｐゴシック" pitchFamily="34" charset="-128"/>
              </a:rPr>
              <a:t> Academic achievement and aspirations lead youth to make healthy decisions about sex.</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Family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Protective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A supportive, responsive parenting style helps youth feel safe and enables them to plan positively for the future. In turn, this orientation toward the future makes it more likely that youth will avoid high-risk behaviors.</a:t>
            </a:r>
            <a:br>
              <a:rPr lang="en-US" dirty="0">
                <a:ea typeface="ＭＳ Ｐゴシック" pitchFamily="34" charset="-128"/>
              </a:rPr>
            </a:br>
            <a:r>
              <a:rPr lang="en-US" dirty="0">
                <a:ea typeface="ＭＳ Ｐゴシック" pitchFamily="34" charset="-128"/>
              </a:rPr>
              <a:t>Parental monitoring -- so long as it does not become over controlling -- helps youth maintain health.</a:t>
            </a:r>
            <a:br>
              <a:rPr lang="en-US" dirty="0">
                <a:ea typeface="ＭＳ Ｐゴシック" pitchFamily="34" charset="-128"/>
              </a:rPr>
            </a:br>
            <a:r>
              <a:rPr lang="en-US" dirty="0">
                <a:ea typeface="ＭＳ Ｐゴシック" pitchFamily="34" charset="-128"/>
              </a:rPr>
              <a:t>Family connectedness and good parent-child communication, including communication about sex, condoms, and contraception, help young people achieve positive sexual health outcomes.</a:t>
            </a:r>
            <a:br>
              <a:rPr lang="en-US" dirty="0">
                <a:ea typeface="ＭＳ Ｐゴシック" pitchFamily="34" charset="-128"/>
              </a:rPr>
            </a:br>
            <a:r>
              <a:rPr lang="en-US" dirty="0">
                <a:ea typeface="ＭＳ Ｐゴシック" pitchFamily="34" charset="-128"/>
              </a:rPr>
              <a:t>Youth who live with both of their parents are less likely to engage in certain risky sexual behaviors.</a:t>
            </a:r>
            <a:br>
              <a:rPr lang="en-US" dirty="0">
                <a:ea typeface="ＭＳ Ｐゴシック" pitchFamily="34" charset="-128"/>
              </a:rPr>
            </a:br>
            <a:r>
              <a:rPr lang="en-US" dirty="0">
                <a:ea typeface="ＭＳ Ｐゴシック" pitchFamily="34" charset="-128"/>
              </a:rPr>
              <a:t>When parents express disapproval of sex in adolescence, or support for contraception if a teen does have sex, youth are more likely to act on those values. Higher family income and higher levels of parents' education are protective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Risk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Substance use in the household has a negative influence.</a:t>
            </a:r>
            <a:br>
              <a:rPr lang="en-US" dirty="0">
                <a:ea typeface="ＭＳ Ｐゴシック" pitchFamily="34" charset="-128"/>
              </a:rPr>
            </a:br>
            <a:r>
              <a:rPr lang="en-US" dirty="0">
                <a:ea typeface="ＭＳ Ｐゴシック" pitchFamily="34" charset="-128"/>
              </a:rPr>
              <a:t>An over-controlling parenting style backfires, leading youth to take more risks.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Peer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Youth have a tendency to reflect peer social norms, which may be protective or may increase risk. For example, if they believe their peers disapprove of sex, they are less likely to become sexually active. If they believe their peers are having sex, they are more likely to become sexually active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Relationship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Protective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Good communication between sexual partners is associated with girls using contraception.</a:t>
            </a:r>
            <a:br>
              <a:rPr lang="en-US" dirty="0">
                <a:ea typeface="ＭＳ Ｐゴシック" pitchFamily="34" charset="-128"/>
              </a:rPr>
            </a:br>
            <a:r>
              <a:rPr lang="en-US" dirty="0">
                <a:ea typeface="ＭＳ Ｐゴシック" pitchFamily="34" charset="-128"/>
              </a:rPr>
              <a:t> When girls feel connected to a sexual partner, they are more likely to use effective contraception.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Risk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Having an older romantic partner increases the likelihood of pregnancy and STDs.</a:t>
            </a:r>
            <a:br>
              <a:rPr lang="en-US" dirty="0">
                <a:ea typeface="ＭＳ Ｐゴシック" pitchFamily="34" charset="-128"/>
              </a:rPr>
            </a:br>
            <a:r>
              <a:rPr lang="en-US" dirty="0">
                <a:ea typeface="ＭＳ Ｐゴシック" pitchFamily="34" charset="-128"/>
              </a:rPr>
              <a:t> Frequent dating and having a close romantic relationship make sex more likely.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Individual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Protective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Having plans for a positive future and believing in the ability to control one's own life are protective factors.</a:t>
            </a:r>
            <a:br>
              <a:rPr lang="en-US" dirty="0">
                <a:ea typeface="ＭＳ Ｐゴシック" pitchFamily="34" charset="-128"/>
              </a:rPr>
            </a:br>
            <a:r>
              <a:rPr lang="en-US" dirty="0">
                <a:ea typeface="ＭＳ Ｐゴシック" pitchFamily="34" charset="-128"/>
              </a:rPr>
              <a:t> Spirituality and religious affiliation help youth avoid risky sexual behavior.</a:t>
            </a:r>
            <a:br>
              <a:rPr lang="en-US" dirty="0">
                <a:ea typeface="ＭＳ Ｐゴシック" pitchFamily="34" charset="-128"/>
              </a:rPr>
            </a:br>
            <a:r>
              <a:rPr lang="en-US" dirty="0">
                <a:ea typeface="ＭＳ Ｐゴシック" pitchFamily="34" charset="-128"/>
              </a:rPr>
              <a:t> Initiating sex at an older age is associated with better sexual health.</a:t>
            </a:r>
            <a:br>
              <a:rPr lang="en-US" dirty="0">
                <a:ea typeface="ＭＳ Ｐゴシック" pitchFamily="34" charset="-128"/>
              </a:rPr>
            </a:br>
            <a:r>
              <a:rPr lang="en-US" dirty="0">
                <a:ea typeface="ＭＳ Ｐゴシック" pitchFamily="34" charset="-128"/>
              </a:rPr>
              <a:t> Beliefs and attitudes about sex, condoms, and contraception can be protective or can increase risk. For example, a positive attitude toward condoms is protective; a permissive attitude toward sex increases risk.</a:t>
            </a:r>
            <a:br>
              <a:rPr lang="en-US" dirty="0">
                <a:ea typeface="ＭＳ Ｐゴシック" pitchFamily="34" charset="-128"/>
              </a:rPr>
            </a:br>
            <a:r>
              <a:rPr lang="en-US" dirty="0">
                <a:ea typeface="ＭＳ Ｐゴシック" pitchFamily="34" charset="-128"/>
              </a:rPr>
              <a:t> Having the skills and intention to use condoms and contraception, as well as belief in one's own ability to successfully use those skills, protects young people against early pregnancy and STDs/HIV.</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Risk Factors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Being lesbian, gay, or bisexual is associated with an increase in risky behaviors.</a:t>
            </a:r>
            <a:br>
              <a:rPr lang="en-US" dirty="0">
                <a:ea typeface="ＭＳ Ｐゴシック" pitchFamily="34" charset="-128"/>
              </a:rPr>
            </a:br>
            <a:r>
              <a:rPr lang="en-US" dirty="0">
                <a:ea typeface="ＭＳ Ｐゴシック" pitchFamily="34" charset="-128"/>
              </a:rPr>
              <a:t>Youth who use alcohol and other drugs are more likely to initiate sex at an early age and are also more likely to have multiple partners.</a:t>
            </a:r>
            <a:br>
              <a:rPr lang="en-US" dirty="0">
                <a:ea typeface="ＭＳ Ｐゴシック" pitchFamily="34" charset="-128"/>
              </a:rPr>
            </a:br>
            <a:r>
              <a:rPr lang="en-US" dirty="0">
                <a:ea typeface="ＭＳ Ｐゴシック" pitchFamily="34" charset="-128"/>
              </a:rPr>
              <a:t>Gang involvement, fighting, and violence are associated with risky sexual behavior.</a:t>
            </a:r>
          </a:p>
          <a:p>
            <a:endParaRPr lang="en-US" dirty="0">
              <a:ea typeface="ＭＳ Ｐゴシック" pitchFamily="34" charset="-128"/>
            </a:endParaRPr>
          </a:p>
          <a:p>
            <a:r>
              <a:rPr lang="en-US" dirty="0">
                <a:ea typeface="ＭＳ Ｐゴシック" pitchFamily="34" charset="-128"/>
              </a:rPr>
              <a:t>Source: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What Works: Sexual Health Education. Centers for Disease Control and Prevention. Last reviewed February 2020.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healthyyouth</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whatworks</a:t>
            </a:r>
            <a:r>
              <a:rPr lang="en-US" sz="1200" b="0" i="0" kern="1200" dirty="0">
                <a:solidFill>
                  <a:schemeClr val="tx1"/>
                </a:solidFill>
                <a:effectLst/>
                <a:latin typeface="+mn-lt"/>
                <a:ea typeface="+mn-ea"/>
                <a:cs typeface="+mn-cs"/>
              </a:rPr>
              <a:t>/what-works-sexual-health-</a:t>
            </a:r>
            <a:r>
              <a:rPr lang="en-US" sz="1200" b="0" i="0" kern="1200" dirty="0" err="1">
                <a:solidFill>
                  <a:schemeClr val="tx1"/>
                </a:solidFill>
                <a:effectLst/>
                <a:latin typeface="+mn-lt"/>
                <a:ea typeface="+mn-ea"/>
                <a:cs typeface="+mn-cs"/>
              </a:rPr>
              <a:t>education.htm</a:t>
            </a:r>
            <a:endParaRPr lang="en-US" dirty="0">
              <a:ea typeface="ＭＳ Ｐゴシック" pitchFamily="34" charset="-128"/>
            </a:endParaRPr>
          </a:p>
          <a:p>
            <a:pPr marL="228600" indent="-228600">
              <a:buFont typeface="+mj-lt"/>
              <a:buAutoNum type="arabicPeriod"/>
            </a:pPr>
            <a:r>
              <a:rPr lang="en-US" dirty="0">
                <a:ea typeface="ＭＳ Ｐゴシック" pitchFamily="34" charset="-128"/>
              </a:rPr>
              <a:t>Risk and Protective Factors for Adolescent Sexual Health. ACT for Youth Center for Community Action. 2020. http://</a:t>
            </a:r>
            <a:r>
              <a:rPr lang="en-US" dirty="0" err="1">
                <a:ea typeface="ＭＳ Ｐゴシック" pitchFamily="34" charset="-128"/>
              </a:rPr>
              <a:t>actforyouth.net</a:t>
            </a:r>
            <a:r>
              <a:rPr lang="en-US" dirty="0">
                <a:ea typeface="ＭＳ Ｐゴシック" pitchFamily="34" charset="-128"/>
              </a:rPr>
              <a:t>/</a:t>
            </a:r>
            <a:r>
              <a:rPr lang="en-US" dirty="0" err="1">
                <a:ea typeface="ＭＳ Ｐゴシック" pitchFamily="34" charset="-128"/>
              </a:rPr>
              <a:t>sexual_health</a:t>
            </a:r>
            <a:r>
              <a:rPr lang="en-US" dirty="0">
                <a:ea typeface="ＭＳ Ｐゴシック" pitchFamily="34" charset="-128"/>
              </a:rPr>
              <a:t>/behaviors/</a:t>
            </a:r>
            <a:r>
              <a:rPr lang="en-US" dirty="0" err="1">
                <a:ea typeface="ＭＳ Ｐゴシック" pitchFamily="34" charset="-128"/>
              </a:rPr>
              <a:t>factors.cfm</a:t>
            </a:r>
            <a:endParaRPr lang="en-US"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9</a:t>
            </a:fld>
            <a:endParaRPr lang="en-US"/>
          </a:p>
        </p:txBody>
      </p:sp>
    </p:spTree>
    <p:extLst>
      <p:ext uri="{BB962C8B-B14F-4D97-AF65-F5344CB8AC3E}">
        <p14:creationId xmlns:p14="http://schemas.microsoft.com/office/powerpoint/2010/main" val="401407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=41cFmDTABJY&amp;feature=</a:t>
            </a:r>
            <a:r>
              <a:rPr lang="en-US" dirty="0" err="1"/>
              <a:t>emb_logo</a:t>
            </a:r>
            <a:endParaRPr lang="en-US" dirty="0"/>
          </a:p>
        </p:txBody>
      </p:sp>
      <p:sp>
        <p:nvSpPr>
          <p:cNvPr id="4" name="Slide Number Placeholder 3"/>
          <p:cNvSpPr>
            <a:spLocks noGrp="1"/>
          </p:cNvSpPr>
          <p:nvPr>
            <p:ph type="sldNum" sz="quarter" idx="5"/>
          </p:nvPr>
        </p:nvSpPr>
        <p:spPr/>
        <p:txBody>
          <a:bodyPr/>
          <a:lstStyle/>
          <a:p>
            <a:fld id="{8C4DDDE3-FF91-324D-A19F-DEF2EE152B41}" type="slidenum">
              <a:rPr lang="en-US" smtClean="0"/>
              <a:t>10</a:t>
            </a:fld>
            <a:endParaRPr lang="en-US"/>
          </a:p>
        </p:txBody>
      </p:sp>
    </p:spTree>
    <p:extLst>
      <p:ext uri="{BB962C8B-B14F-4D97-AF65-F5344CB8AC3E}">
        <p14:creationId xmlns:p14="http://schemas.microsoft.com/office/powerpoint/2010/main" val="201008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B1408-DBC3-484E-AA33-B31977A981CF}" type="slidenum">
              <a:rPr lang="en-US" smtClean="0"/>
              <a:t>12</a:t>
            </a:fld>
            <a:endParaRPr lang="en-US"/>
          </a:p>
        </p:txBody>
      </p:sp>
    </p:spTree>
    <p:extLst>
      <p:ext uri="{BB962C8B-B14F-4D97-AF65-F5344CB8AC3E}">
        <p14:creationId xmlns:p14="http://schemas.microsoft.com/office/powerpoint/2010/main" val="289012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8B87-7A81-D143-8F42-8FC1BCD5A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7CE7A1-A6DD-8949-9A17-F4821F8FD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FB26B2-7025-8E43-97F3-1899809B382B}"/>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5" name="Footer Placeholder 4">
            <a:extLst>
              <a:ext uri="{FF2B5EF4-FFF2-40B4-BE49-F238E27FC236}">
                <a16:creationId xmlns:a16="http://schemas.microsoft.com/office/drawing/2014/main" id="{159C32CD-9E0F-374A-B081-AC68A0DB9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DCDC-D8E0-184E-9BFB-735CFD662A0D}"/>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35383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37F8-A103-F04F-93A1-49E0807312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17850-6CC8-0041-946B-72698A1995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BB533-0CCC-B04E-B6FC-FE6DE3F165AA}"/>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5" name="Footer Placeholder 4">
            <a:extLst>
              <a:ext uri="{FF2B5EF4-FFF2-40B4-BE49-F238E27FC236}">
                <a16:creationId xmlns:a16="http://schemas.microsoft.com/office/drawing/2014/main" id="{0377C06C-87B3-1C49-8A3C-04D2D516E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8E75A-04A6-1843-BE92-157FB2F53B1A}"/>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53072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F19E4A-05B7-B64D-9094-65728AE2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A0E935-6A72-9241-A030-8742714C2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2FCE8-D86B-234B-8A07-3D90788163CD}"/>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5" name="Footer Placeholder 4">
            <a:extLst>
              <a:ext uri="{FF2B5EF4-FFF2-40B4-BE49-F238E27FC236}">
                <a16:creationId xmlns:a16="http://schemas.microsoft.com/office/drawing/2014/main" id="{0653AD97-F3B6-7F4E-802F-C09C6A008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D432A-BEF2-244A-8553-34901B4273EB}"/>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7163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2EA1-D87E-6E46-8994-63B26707E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22D13E-F56C-EF4C-8716-116A99937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95B1A-811E-6A4D-8336-7F6BF76955CA}"/>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5" name="Footer Placeholder 4">
            <a:extLst>
              <a:ext uri="{FF2B5EF4-FFF2-40B4-BE49-F238E27FC236}">
                <a16:creationId xmlns:a16="http://schemas.microsoft.com/office/drawing/2014/main" id="{B014D073-BAB1-0142-9576-7D055A391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8C62D-CDE1-1F42-BC0D-2AB1631CABC5}"/>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23867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7720-FDC6-9648-8D90-26714B320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2BCE5-9836-AA44-B323-69731483233E}"/>
              </a:ext>
            </a:extLst>
          </p:cNvPr>
          <p:cNvSpPr>
            <a:spLocks noGrp="1"/>
          </p:cNvSpPr>
          <p:nvPr>
            <p:ph type="body" idx="1"/>
          </p:nvPr>
        </p:nvSpPr>
        <p:spPr>
          <a:xfrm>
            <a:off x="831850" y="4589463"/>
            <a:ext cx="10515600" cy="12837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239D1-AAA3-C244-A1A0-C9FD14DE0DB7}"/>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5" name="Footer Placeholder 4">
            <a:extLst>
              <a:ext uri="{FF2B5EF4-FFF2-40B4-BE49-F238E27FC236}">
                <a16:creationId xmlns:a16="http://schemas.microsoft.com/office/drawing/2014/main" id="{26DD9CAD-8507-D540-A013-C52790CB3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133EE-8A8D-774E-850A-4BDC1813B260}"/>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258123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6B48-C123-DB44-B687-1CC171743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0EA9C-F6E6-2F4D-B33F-333E48DEDC0E}"/>
              </a:ext>
            </a:extLst>
          </p:cNvPr>
          <p:cNvSpPr>
            <a:spLocks noGrp="1"/>
          </p:cNvSpPr>
          <p:nvPr>
            <p:ph sz="half" idx="1"/>
          </p:nvPr>
        </p:nvSpPr>
        <p:spPr>
          <a:xfrm>
            <a:off x="838200" y="1825625"/>
            <a:ext cx="5181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096A26-F846-774A-886B-890C810FD699}"/>
              </a:ext>
            </a:extLst>
          </p:cNvPr>
          <p:cNvSpPr>
            <a:spLocks noGrp="1"/>
          </p:cNvSpPr>
          <p:nvPr>
            <p:ph sz="half" idx="2"/>
          </p:nvPr>
        </p:nvSpPr>
        <p:spPr>
          <a:xfrm>
            <a:off x="6172200" y="1825625"/>
            <a:ext cx="5181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8776EB-040C-594A-A496-6ADB0CAAEBEA}"/>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6" name="Footer Placeholder 5">
            <a:extLst>
              <a:ext uri="{FF2B5EF4-FFF2-40B4-BE49-F238E27FC236}">
                <a16:creationId xmlns:a16="http://schemas.microsoft.com/office/drawing/2014/main" id="{04B96B24-BD36-6B49-BC16-056EC23F9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08448-412D-544F-BEC7-AE18C01E3FD0}"/>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156648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E7C6-2D89-3342-8173-1E053E7641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2D1E8-14DA-924A-B5AF-FB9BD2669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C1C745-973F-344F-B99D-BB5A8BADC7B0}"/>
              </a:ext>
            </a:extLst>
          </p:cNvPr>
          <p:cNvSpPr>
            <a:spLocks noGrp="1"/>
          </p:cNvSpPr>
          <p:nvPr>
            <p:ph sz="half" idx="2"/>
          </p:nvPr>
        </p:nvSpPr>
        <p:spPr>
          <a:xfrm>
            <a:off x="839788" y="2505075"/>
            <a:ext cx="5157787" cy="336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B3C13-40A1-764C-B297-74DCD4572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50216-989D-F34F-BBA0-B5A75586EFDC}"/>
              </a:ext>
            </a:extLst>
          </p:cNvPr>
          <p:cNvSpPr>
            <a:spLocks noGrp="1"/>
          </p:cNvSpPr>
          <p:nvPr>
            <p:ph sz="quarter" idx="4"/>
          </p:nvPr>
        </p:nvSpPr>
        <p:spPr>
          <a:xfrm>
            <a:off x="6172200" y="2505075"/>
            <a:ext cx="5183188" cy="336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48E1A-BC98-CB4F-A56E-FFAA45C30E03}"/>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8" name="Footer Placeholder 7">
            <a:extLst>
              <a:ext uri="{FF2B5EF4-FFF2-40B4-BE49-F238E27FC236}">
                <a16:creationId xmlns:a16="http://schemas.microsoft.com/office/drawing/2014/main" id="{E38B5FFB-DC96-584E-BE46-DAA2EB1AE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A4FAE0-F89E-0847-8BD2-B0D6531205C3}"/>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291728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A142-BDA4-054B-969D-00FC601B6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D6451-D21F-D448-8B32-D7E73C7206C1}"/>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4" name="Footer Placeholder 3">
            <a:extLst>
              <a:ext uri="{FF2B5EF4-FFF2-40B4-BE49-F238E27FC236}">
                <a16:creationId xmlns:a16="http://schemas.microsoft.com/office/drawing/2014/main" id="{433C45BF-376D-AC48-9A92-876448DC27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2CE04D-1177-124A-BA90-4444135E0AF5}"/>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133815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F09A96-6C3C-1E43-A19B-4F1DBABBAAB8}"/>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3" name="Footer Placeholder 2">
            <a:extLst>
              <a:ext uri="{FF2B5EF4-FFF2-40B4-BE49-F238E27FC236}">
                <a16:creationId xmlns:a16="http://schemas.microsoft.com/office/drawing/2014/main" id="{8B79077B-5FB0-CB4B-BB5C-C53C1A358F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064486-BE57-0746-B8B6-2E1AE55E5DCE}"/>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83554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D9B0-E300-DA4D-A392-2A86F9544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027402-D92A-F640-902C-6AE4DBE49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902CA-1530-D040-AB8B-148AAD278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E89DE-0BA7-994E-8602-092CD63B2335}"/>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6" name="Footer Placeholder 5">
            <a:extLst>
              <a:ext uri="{FF2B5EF4-FFF2-40B4-BE49-F238E27FC236}">
                <a16:creationId xmlns:a16="http://schemas.microsoft.com/office/drawing/2014/main" id="{CC085CF2-3309-7A40-BA00-F760A40FA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46A76-C9A3-7449-99F4-1BE0AFF4425C}"/>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99680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6E0B-68AC-544E-81F2-681EE6A41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194D72-81D0-D646-81CD-81555ACEFC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48E468B-A317-5142-BC57-0AF43998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EAB44-6763-CD45-96F2-FC90FD076A2F}"/>
              </a:ext>
            </a:extLst>
          </p:cNvPr>
          <p:cNvSpPr>
            <a:spLocks noGrp="1"/>
          </p:cNvSpPr>
          <p:nvPr>
            <p:ph type="dt" sz="half" idx="10"/>
          </p:nvPr>
        </p:nvSpPr>
        <p:spPr/>
        <p:txBody>
          <a:bodyPr/>
          <a:lstStyle/>
          <a:p>
            <a:fld id="{1AB44BE4-036A-6442-A700-AE3CD826E95B}" type="datetimeFigureOut">
              <a:rPr lang="en-US" smtClean="0"/>
              <a:t>3/17/22</a:t>
            </a:fld>
            <a:endParaRPr lang="en-US"/>
          </a:p>
        </p:txBody>
      </p:sp>
      <p:sp>
        <p:nvSpPr>
          <p:cNvPr id="6" name="Footer Placeholder 5">
            <a:extLst>
              <a:ext uri="{FF2B5EF4-FFF2-40B4-BE49-F238E27FC236}">
                <a16:creationId xmlns:a16="http://schemas.microsoft.com/office/drawing/2014/main" id="{9F782CC1-9AAA-3C48-BADB-288AE54BB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759C6-0A3C-3248-946C-4EC9091BDD08}"/>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655732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12646-5FD9-F24E-8D8B-9096D2ED63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0CA6C7-3D85-EB4A-A1B5-CC3A769F7A7F}"/>
              </a:ext>
            </a:extLst>
          </p:cNvPr>
          <p:cNvSpPr>
            <a:spLocks noGrp="1"/>
          </p:cNvSpPr>
          <p:nvPr>
            <p:ph type="body" idx="1"/>
          </p:nvPr>
        </p:nvSpPr>
        <p:spPr>
          <a:xfrm>
            <a:off x="838200" y="1825625"/>
            <a:ext cx="10515600" cy="40476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81A35F-34E4-1D40-856B-7B7587DAF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44BE4-036A-6442-A700-AE3CD826E95B}" type="datetimeFigureOut">
              <a:rPr lang="en-US" smtClean="0"/>
              <a:t>3/17/22</a:t>
            </a:fld>
            <a:endParaRPr lang="en-US"/>
          </a:p>
        </p:txBody>
      </p:sp>
      <p:sp>
        <p:nvSpPr>
          <p:cNvPr id="5" name="Footer Placeholder 4">
            <a:extLst>
              <a:ext uri="{FF2B5EF4-FFF2-40B4-BE49-F238E27FC236}">
                <a16:creationId xmlns:a16="http://schemas.microsoft.com/office/drawing/2014/main" id="{571C8A88-302D-134C-B5A3-891B71AC1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9824EA-89B5-E941-9978-2B6832F2C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3CCE1-921C-B24B-B7A0-19DC5A91E756}" type="slidenum">
              <a:rPr lang="en-US" smtClean="0"/>
              <a:t>‹#›</a:t>
            </a:fld>
            <a:endParaRPr lang="en-US"/>
          </a:p>
        </p:txBody>
      </p:sp>
      <p:pic>
        <p:nvPicPr>
          <p:cNvPr id="12" name="Picture 11">
            <a:extLst>
              <a:ext uri="{FF2B5EF4-FFF2-40B4-BE49-F238E27FC236}">
                <a16:creationId xmlns:a16="http://schemas.microsoft.com/office/drawing/2014/main" id="{3F09D30D-215A-D14A-9787-4744D5F524F2}"/>
              </a:ext>
            </a:extLst>
          </p:cNvPr>
          <p:cNvPicPr>
            <a:picLocks noChangeAspect="1"/>
          </p:cNvPicPr>
          <p:nvPr userDrawn="1"/>
        </p:nvPicPr>
        <p:blipFill>
          <a:blip r:embed="rId13"/>
          <a:stretch>
            <a:fillRect/>
          </a:stretch>
        </p:blipFill>
        <p:spPr>
          <a:xfrm>
            <a:off x="7931675" y="-46292"/>
            <a:ext cx="6387415" cy="203200"/>
          </a:xfrm>
          <a:prstGeom prst="rect">
            <a:avLst/>
          </a:prstGeom>
        </p:spPr>
      </p:pic>
      <p:pic>
        <p:nvPicPr>
          <p:cNvPr id="14" name="Picture 13">
            <a:extLst>
              <a:ext uri="{FF2B5EF4-FFF2-40B4-BE49-F238E27FC236}">
                <a16:creationId xmlns:a16="http://schemas.microsoft.com/office/drawing/2014/main" id="{007CEA5F-564D-FE40-95F5-1A5D67AFA199}"/>
              </a:ext>
            </a:extLst>
          </p:cNvPr>
          <p:cNvPicPr>
            <a:picLocks noChangeAspect="1"/>
          </p:cNvPicPr>
          <p:nvPr userDrawn="1"/>
        </p:nvPicPr>
        <p:blipFill>
          <a:blip r:embed="rId14"/>
          <a:stretch>
            <a:fillRect/>
          </a:stretch>
        </p:blipFill>
        <p:spPr>
          <a:xfrm>
            <a:off x="-2862049" y="-9244"/>
            <a:ext cx="6616833" cy="121932"/>
          </a:xfrm>
          <a:prstGeom prst="rect">
            <a:avLst/>
          </a:prstGeom>
        </p:spPr>
      </p:pic>
      <p:pic>
        <p:nvPicPr>
          <p:cNvPr id="15" name="Picture 14">
            <a:extLst>
              <a:ext uri="{FF2B5EF4-FFF2-40B4-BE49-F238E27FC236}">
                <a16:creationId xmlns:a16="http://schemas.microsoft.com/office/drawing/2014/main" id="{CF37D2EA-59A2-5443-A895-21C481174635}"/>
              </a:ext>
            </a:extLst>
          </p:cNvPr>
          <p:cNvPicPr>
            <a:picLocks noChangeAspect="1"/>
          </p:cNvPicPr>
          <p:nvPr userDrawn="1"/>
        </p:nvPicPr>
        <p:blipFill>
          <a:blip r:embed="rId15"/>
          <a:stretch>
            <a:fillRect/>
          </a:stretch>
        </p:blipFill>
        <p:spPr>
          <a:xfrm>
            <a:off x="3564923" y="-58992"/>
            <a:ext cx="4654502" cy="228600"/>
          </a:xfrm>
          <a:prstGeom prst="rect">
            <a:avLst/>
          </a:prstGeom>
        </p:spPr>
      </p:pic>
      <p:pic>
        <p:nvPicPr>
          <p:cNvPr id="16" name="Picture 15">
            <a:extLst>
              <a:ext uri="{FF2B5EF4-FFF2-40B4-BE49-F238E27FC236}">
                <a16:creationId xmlns:a16="http://schemas.microsoft.com/office/drawing/2014/main" id="{966ABB9D-A32C-7440-BB30-78178A678789}"/>
              </a:ext>
            </a:extLst>
          </p:cNvPr>
          <p:cNvPicPr>
            <a:picLocks noChangeAspect="1"/>
          </p:cNvPicPr>
          <p:nvPr userDrawn="1"/>
        </p:nvPicPr>
        <p:blipFill>
          <a:blip r:embed="rId16"/>
          <a:stretch>
            <a:fillRect/>
          </a:stretch>
        </p:blipFill>
        <p:spPr>
          <a:xfrm>
            <a:off x="0" y="5694188"/>
            <a:ext cx="1954719" cy="1278086"/>
          </a:xfrm>
          <a:prstGeom prst="rect">
            <a:avLst/>
          </a:prstGeom>
        </p:spPr>
      </p:pic>
      <p:pic>
        <p:nvPicPr>
          <p:cNvPr id="13" name="Picture 12">
            <a:extLst>
              <a:ext uri="{FF2B5EF4-FFF2-40B4-BE49-F238E27FC236}">
                <a16:creationId xmlns:a16="http://schemas.microsoft.com/office/drawing/2014/main" id="{90B8F6FD-7519-8740-929D-DC9C6B7CC494}"/>
              </a:ext>
            </a:extLst>
          </p:cNvPr>
          <p:cNvPicPr>
            <a:picLocks noChangeAspect="1"/>
          </p:cNvPicPr>
          <p:nvPr userDrawn="1"/>
        </p:nvPicPr>
        <p:blipFill>
          <a:blip r:embed="rId17"/>
          <a:stretch>
            <a:fillRect/>
          </a:stretch>
        </p:blipFill>
        <p:spPr>
          <a:xfrm>
            <a:off x="10610250" y="6044590"/>
            <a:ext cx="1257300" cy="581410"/>
          </a:xfrm>
          <a:prstGeom prst="rect">
            <a:avLst/>
          </a:prstGeom>
        </p:spPr>
      </p:pic>
    </p:spTree>
    <p:extLst>
      <p:ext uri="{BB962C8B-B14F-4D97-AF65-F5344CB8AC3E}">
        <p14:creationId xmlns:p14="http://schemas.microsoft.com/office/powerpoint/2010/main" val="158586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200" kern="1200">
          <a:solidFill>
            <a:srgbClr val="00D3EF"/>
          </a:solidFill>
          <a:latin typeface="Galano Grotesque Al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41cFmDTABJY&amp;feature=emb_log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youtube.com/watch?v=xK-VPgmn-18&amp;feature=emb_logo"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s://www.cdc.gov/std/training/picturecards.htm" TargetMode="External"/><Relationship Id="rId2" Type="http://schemas.openxmlformats.org/officeDocument/2006/relationships/hyperlink" Target="https://www.cdc.gov/std/training/clinicalslides/default.htm" TargetMode="External"/><Relationship Id="rId1" Type="http://schemas.openxmlformats.org/officeDocument/2006/relationships/slideLayout" Target="../slideLayouts/slideLayout2.xml"/><Relationship Id="rId4" Type="http://schemas.openxmlformats.org/officeDocument/2006/relationships/hyperlink" Target="https://www.std.uw.edu/"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std.uw.edu/" TargetMode="External"/><Relationship Id="rId2" Type="http://schemas.openxmlformats.org/officeDocument/2006/relationships/hyperlink" Target="https://www.cdc.gov/std/tg2015/default.htm" TargetMode="External"/><Relationship Id="rId1" Type="http://schemas.openxmlformats.org/officeDocument/2006/relationships/slideLayout" Target="../slideLayouts/slideLayout2.xml"/><Relationship Id="rId6" Type="http://schemas.openxmlformats.org/officeDocument/2006/relationships/hyperlink" Target="https://amaze.org/" TargetMode="External"/><Relationship Id="rId5" Type="http://schemas.openxmlformats.org/officeDocument/2006/relationships/hyperlink" Target="https://www.cdc.gov/hiv/clinicians/index.html" TargetMode="External"/><Relationship Id="rId4" Type="http://schemas.openxmlformats.org/officeDocument/2006/relationships/hyperlink" Target="https://www.cdc.gov/std/stats18/default.ht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9262-83F6-2242-A43B-722FCD51CD03}"/>
              </a:ext>
            </a:extLst>
          </p:cNvPr>
          <p:cNvSpPr>
            <a:spLocks noGrp="1"/>
          </p:cNvSpPr>
          <p:nvPr>
            <p:ph type="ctrTitle"/>
          </p:nvPr>
        </p:nvSpPr>
        <p:spPr>
          <a:xfrm>
            <a:off x="1524000" y="707585"/>
            <a:ext cx="9144000" cy="1299995"/>
          </a:xfrm>
        </p:spPr>
        <p:txBody>
          <a:bodyPr>
            <a:normAutofit/>
          </a:bodyPr>
          <a:lstStyle/>
          <a:p>
            <a:r>
              <a:rPr lang="en-US" sz="4000" dirty="0">
                <a:latin typeface="+mn-lt"/>
                <a:cs typeface="Arial" panose="020B0604020202020204" pitchFamily="34" charset="0"/>
              </a:rPr>
              <a:t>Adolescent Reproductive and Sexual Health Education Project (ARSHEP)</a:t>
            </a:r>
          </a:p>
        </p:txBody>
      </p:sp>
      <p:sp>
        <p:nvSpPr>
          <p:cNvPr id="3" name="Subtitle 2">
            <a:extLst>
              <a:ext uri="{FF2B5EF4-FFF2-40B4-BE49-F238E27FC236}">
                <a16:creationId xmlns:a16="http://schemas.microsoft.com/office/drawing/2014/main" id="{5B42D3F4-377D-5A4F-AA15-02BD77AE9376}"/>
              </a:ext>
            </a:extLst>
          </p:cNvPr>
          <p:cNvSpPr>
            <a:spLocks noGrp="1"/>
          </p:cNvSpPr>
          <p:nvPr>
            <p:ph type="subTitle" idx="1"/>
          </p:nvPr>
        </p:nvSpPr>
        <p:spPr>
          <a:xfrm>
            <a:off x="1524000" y="2152453"/>
            <a:ext cx="9144000" cy="2161674"/>
          </a:xfrm>
        </p:spPr>
        <p:txBody>
          <a:bodyPr>
            <a:normAutofit/>
          </a:bodyPr>
          <a:lstStyle/>
          <a:p>
            <a:pPr>
              <a:lnSpc>
                <a:spcPct val="100000"/>
              </a:lnSpc>
            </a:pPr>
            <a:r>
              <a:rPr lang="en-US" sz="4800" dirty="0">
                <a:latin typeface="+mn-lt"/>
                <a:cs typeface="Arial" panose="020B0604020202020204" pitchFamily="34" charset="0"/>
              </a:rPr>
              <a:t>Sexually Transmitted Infections</a:t>
            </a:r>
          </a:p>
          <a:p>
            <a:pPr>
              <a:lnSpc>
                <a:spcPct val="100000"/>
              </a:lnSpc>
            </a:pPr>
            <a:r>
              <a:rPr lang="en-US" sz="3000" dirty="0">
                <a:latin typeface="+mn-lt"/>
                <a:cs typeface="Arial" panose="020B0604020202020204" pitchFamily="34" charset="0"/>
              </a:rPr>
              <a:t>Epidemiology, Testing and Treatment for Adolescents</a:t>
            </a:r>
          </a:p>
        </p:txBody>
      </p:sp>
      <p:pic>
        <p:nvPicPr>
          <p:cNvPr id="5" name="Picture 4" descr="A picture containing circle&#10;&#10;Description automatically generated">
            <a:extLst>
              <a:ext uri="{FF2B5EF4-FFF2-40B4-BE49-F238E27FC236}">
                <a16:creationId xmlns:a16="http://schemas.microsoft.com/office/drawing/2014/main" id="{1A3D4969-D7FB-9B41-8170-B150C811554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4956874" y="1582289"/>
            <a:ext cx="2278251" cy="6858000"/>
          </a:xfrm>
          <a:prstGeom prst="rect">
            <a:avLst/>
          </a:prstGeom>
          <a:ln w="57150">
            <a:solidFill>
              <a:srgbClr val="6C3A99"/>
            </a:solidFill>
          </a:ln>
        </p:spPr>
      </p:pic>
    </p:spTree>
    <p:extLst>
      <p:ext uri="{BB962C8B-B14F-4D97-AF65-F5344CB8AC3E}">
        <p14:creationId xmlns:p14="http://schemas.microsoft.com/office/powerpoint/2010/main" val="93041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C6DC0A-22F4-9C46-ABA1-C1DF5C49B834}"/>
              </a:ext>
            </a:extLst>
          </p:cNvPr>
          <p:cNvSpPr>
            <a:spLocks noGrp="1"/>
          </p:cNvSpPr>
          <p:nvPr>
            <p:ph type="title"/>
          </p:nvPr>
        </p:nvSpPr>
        <p:spPr>
          <a:xfrm>
            <a:off x="838200" y="178479"/>
            <a:ext cx="10515600" cy="1325563"/>
          </a:xfrm>
        </p:spPr>
        <p:txBody>
          <a:bodyPr anchor="ctr">
            <a:normAutofit/>
          </a:bodyPr>
          <a:lstStyle/>
          <a:p>
            <a:pPr algn="ctr"/>
            <a:r>
              <a:rPr lang="en-US" dirty="0">
                <a:latin typeface="+mn-lt"/>
              </a:rPr>
              <a:t>AMAZE: STI Prevention Beyond Condoms</a:t>
            </a:r>
          </a:p>
        </p:txBody>
      </p:sp>
      <p:pic>
        <p:nvPicPr>
          <p:cNvPr id="2050" name="Picture 2" descr="STDs - amaze / USA">
            <a:extLst>
              <a:ext uri="{FF2B5EF4-FFF2-40B4-BE49-F238E27FC236}">
                <a16:creationId xmlns:a16="http://schemas.microsoft.com/office/drawing/2014/main" id="{78BC9BD2-9499-6043-81F6-93356380AE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8988" y="1432722"/>
            <a:ext cx="8074024" cy="45840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6AA73F-CBDA-E043-B729-F3F40B9F5EB7}"/>
              </a:ext>
            </a:extLst>
          </p:cNvPr>
          <p:cNvSpPr txBox="1"/>
          <p:nvPr/>
        </p:nvSpPr>
        <p:spPr>
          <a:xfrm>
            <a:off x="5173133" y="6217856"/>
            <a:ext cx="1845733" cy="461665"/>
          </a:xfrm>
          <a:prstGeom prst="rect">
            <a:avLst/>
          </a:prstGeom>
          <a:noFill/>
        </p:spPr>
        <p:txBody>
          <a:bodyPr wrap="square" rtlCol="0">
            <a:spAutoFit/>
          </a:bodyPr>
          <a:lstStyle/>
          <a:p>
            <a:pPr algn="ctr"/>
            <a:r>
              <a:rPr lang="en-US" sz="2400" dirty="0">
                <a:hlinkClick r:id="rId4"/>
              </a:rPr>
              <a:t>Play Video</a:t>
            </a:r>
            <a:endParaRPr lang="en-US" sz="2400" dirty="0"/>
          </a:p>
        </p:txBody>
      </p:sp>
    </p:spTree>
    <p:extLst>
      <p:ext uri="{BB962C8B-B14F-4D97-AF65-F5344CB8AC3E}">
        <p14:creationId xmlns:p14="http://schemas.microsoft.com/office/powerpoint/2010/main" val="3705914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01AF41-B838-804D-BF61-3A2629339028}"/>
              </a:ext>
            </a:extLst>
          </p:cNvPr>
          <p:cNvSpPr>
            <a:spLocks noGrp="1"/>
          </p:cNvSpPr>
          <p:nvPr>
            <p:ph type="title"/>
          </p:nvPr>
        </p:nvSpPr>
        <p:spPr>
          <a:xfrm>
            <a:off x="838200" y="365125"/>
            <a:ext cx="10515600" cy="1325563"/>
          </a:xfrm>
        </p:spPr>
        <p:txBody>
          <a:bodyPr anchor="ctr">
            <a:normAutofit/>
          </a:bodyPr>
          <a:lstStyle/>
          <a:p>
            <a:r>
              <a:rPr lang="en-US" dirty="0">
                <a:latin typeface="+mn-lt"/>
              </a:rPr>
              <a:t>Case Discussion: Maria</a:t>
            </a:r>
          </a:p>
        </p:txBody>
      </p:sp>
      <p:pic>
        <p:nvPicPr>
          <p:cNvPr id="2050" name="Picture 2">
            <a:extLst>
              <a:ext uri="{FF2B5EF4-FFF2-40B4-BE49-F238E27FC236}">
                <a16:creationId xmlns:a16="http://schemas.microsoft.com/office/drawing/2014/main" id="{B2091722-31FF-CA42-8F33-F789EA25014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838200" y="1629372"/>
            <a:ext cx="3928533" cy="4059360"/>
          </a:xfrm>
          <a:prstGeom prst="rect">
            <a:avLst/>
          </a:prstGeom>
          <a:solidFill>
            <a:srgbClr val="FFFFFF"/>
          </a:solidFill>
        </p:spPr>
      </p:pic>
      <p:sp>
        <p:nvSpPr>
          <p:cNvPr id="71" name="Content Placeholder 3">
            <a:extLst>
              <a:ext uri="{FF2B5EF4-FFF2-40B4-BE49-F238E27FC236}">
                <a16:creationId xmlns:a16="http://schemas.microsoft.com/office/drawing/2014/main" id="{45AB6B6C-1633-420E-BFF5-EE9DD255FC19}"/>
              </a:ext>
            </a:extLst>
          </p:cNvPr>
          <p:cNvSpPr>
            <a:spLocks noGrp="1"/>
          </p:cNvSpPr>
          <p:nvPr>
            <p:ph sz="half" idx="2"/>
          </p:nvPr>
        </p:nvSpPr>
        <p:spPr>
          <a:xfrm>
            <a:off x="5926667" y="1629372"/>
            <a:ext cx="5427133" cy="4059360"/>
          </a:xfrm>
        </p:spPr>
        <p:txBody>
          <a:bodyPr/>
          <a:lstStyle/>
          <a:p>
            <a:r>
              <a:rPr lang="en-US" dirty="0">
                <a:latin typeface="+mn-lt"/>
              </a:rPr>
              <a:t>Maria is a 16-year-old female who comes into your clinic today for abnormal vaginal discharge</a:t>
            </a:r>
          </a:p>
          <a:p>
            <a:endParaRPr lang="en-US" dirty="0">
              <a:latin typeface="+mn-lt"/>
            </a:endParaRPr>
          </a:p>
          <a:p>
            <a:pPr marL="0" indent="0" algn="ctr">
              <a:buNone/>
            </a:pPr>
            <a:r>
              <a:rPr lang="en-US" sz="3600" dirty="0">
                <a:latin typeface="+mn-lt"/>
              </a:rPr>
              <a:t>What might be the cause of her symptoms?</a:t>
            </a:r>
          </a:p>
        </p:txBody>
      </p:sp>
    </p:spTree>
    <p:extLst>
      <p:ext uri="{BB962C8B-B14F-4D97-AF65-F5344CB8AC3E}">
        <p14:creationId xmlns:p14="http://schemas.microsoft.com/office/powerpoint/2010/main" val="1589495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EF63-4C93-6F47-B28E-6D0CCD611613}"/>
              </a:ext>
            </a:extLst>
          </p:cNvPr>
          <p:cNvSpPr>
            <a:spLocks noGrp="1"/>
          </p:cNvSpPr>
          <p:nvPr>
            <p:ph type="ctrTitle"/>
          </p:nvPr>
        </p:nvSpPr>
        <p:spPr>
          <a:xfrm>
            <a:off x="1354666" y="742685"/>
            <a:ext cx="9482667" cy="1410230"/>
          </a:xfrm>
        </p:spPr>
        <p:txBody>
          <a:bodyPr vert="horz" lIns="91440" tIns="45720" rIns="91440" bIns="45720" rtlCol="0" anchor="t">
            <a:normAutofit/>
          </a:bodyPr>
          <a:lstStyle/>
          <a:p>
            <a:r>
              <a:rPr lang="en-US" kern="1200" dirty="0"/>
              <a:t>STIs associated with vaginitis:</a:t>
            </a:r>
          </a:p>
        </p:txBody>
      </p:sp>
      <p:sp>
        <p:nvSpPr>
          <p:cNvPr id="3" name="Text Placeholder 2">
            <a:extLst>
              <a:ext uri="{FF2B5EF4-FFF2-40B4-BE49-F238E27FC236}">
                <a16:creationId xmlns:a16="http://schemas.microsoft.com/office/drawing/2014/main" id="{6492CD16-1889-E649-90F7-06AEFDD90A10}"/>
              </a:ext>
            </a:extLst>
          </p:cNvPr>
          <p:cNvSpPr>
            <a:spLocks noGrp="1"/>
          </p:cNvSpPr>
          <p:nvPr>
            <p:ph type="subTitle" idx="1"/>
          </p:nvPr>
        </p:nvSpPr>
        <p:spPr>
          <a:xfrm>
            <a:off x="6474883" y="2445045"/>
            <a:ext cx="5372100" cy="2692401"/>
          </a:xfrm>
        </p:spPr>
        <p:txBody>
          <a:bodyPr vert="horz" lIns="91440" tIns="45720" rIns="91440" bIns="45720" rtlCol="0">
            <a:normAutofit/>
          </a:bodyPr>
          <a:lstStyle/>
          <a:p>
            <a:pPr algn="l"/>
            <a:r>
              <a:rPr lang="en-US" sz="4000" kern="1200" dirty="0">
                <a:latin typeface="+mn-lt"/>
              </a:rPr>
              <a:t>Trichomoniasis</a:t>
            </a:r>
          </a:p>
          <a:p>
            <a:pPr algn="l"/>
            <a:endParaRPr lang="en-US" sz="900" dirty="0">
              <a:latin typeface="+mn-lt"/>
            </a:endParaRPr>
          </a:p>
          <a:p>
            <a:pPr algn="l"/>
            <a:r>
              <a:rPr lang="en-US" sz="4000" kern="1200" dirty="0">
                <a:latin typeface="+mn-lt"/>
              </a:rPr>
              <a:t>Bacterial Vaginosis</a:t>
            </a:r>
          </a:p>
          <a:p>
            <a:pPr algn="l"/>
            <a:endParaRPr lang="en-US" sz="1000" kern="1200" dirty="0">
              <a:latin typeface="+mn-lt"/>
            </a:endParaRPr>
          </a:p>
          <a:p>
            <a:pPr algn="l"/>
            <a:r>
              <a:rPr lang="en-US" sz="4000" kern="1200" dirty="0">
                <a:latin typeface="+mn-lt"/>
              </a:rPr>
              <a:t>Vulvovaginal Candidiasis</a:t>
            </a:r>
          </a:p>
        </p:txBody>
      </p:sp>
      <p:pic>
        <p:nvPicPr>
          <p:cNvPr id="4" name="Picture 3">
            <a:extLst>
              <a:ext uri="{FF2B5EF4-FFF2-40B4-BE49-F238E27FC236}">
                <a16:creationId xmlns:a16="http://schemas.microsoft.com/office/drawing/2014/main" id="{04B5FD62-6A64-5641-8E05-54147F331459}"/>
              </a:ext>
            </a:extLst>
          </p:cNvPr>
          <p:cNvPicPr>
            <a:picLocks noChangeAspect="1"/>
          </p:cNvPicPr>
          <p:nvPr/>
        </p:nvPicPr>
        <p:blipFill>
          <a:blip r:embed="rId3"/>
          <a:stretch>
            <a:fillRect/>
          </a:stretch>
        </p:blipFill>
        <p:spPr>
          <a:xfrm>
            <a:off x="1157818" y="2152915"/>
            <a:ext cx="4559301" cy="3276661"/>
          </a:xfrm>
          <a:prstGeom prst="rect">
            <a:avLst/>
          </a:prstGeom>
        </p:spPr>
      </p:pic>
    </p:spTree>
    <p:extLst>
      <p:ext uri="{BB962C8B-B14F-4D97-AF65-F5344CB8AC3E}">
        <p14:creationId xmlns:p14="http://schemas.microsoft.com/office/powerpoint/2010/main" val="1825055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79A2-26B4-5D48-BBC5-4D95B53777FE}"/>
              </a:ext>
            </a:extLst>
          </p:cNvPr>
          <p:cNvSpPr>
            <a:spLocks noGrp="1"/>
          </p:cNvSpPr>
          <p:nvPr>
            <p:ph type="title"/>
          </p:nvPr>
        </p:nvSpPr>
        <p:spPr>
          <a:xfrm>
            <a:off x="545320" y="592666"/>
            <a:ext cx="3021012" cy="1044414"/>
          </a:xfrm>
        </p:spPr>
        <p:txBody>
          <a:bodyPr anchor="t">
            <a:normAutofit/>
          </a:bodyPr>
          <a:lstStyle/>
          <a:p>
            <a:r>
              <a:rPr lang="en-US" sz="4400" dirty="0"/>
              <a:t>Vaginitis</a:t>
            </a:r>
          </a:p>
        </p:txBody>
      </p:sp>
      <p:sp>
        <p:nvSpPr>
          <p:cNvPr id="6" name="Rectangle 5">
            <a:extLst>
              <a:ext uri="{FF2B5EF4-FFF2-40B4-BE49-F238E27FC236}">
                <a16:creationId xmlns:a16="http://schemas.microsoft.com/office/drawing/2014/main" id="{12C42A35-5EA0-AA4D-B517-765A88C5EC9D}"/>
              </a:ext>
            </a:extLst>
          </p:cNvPr>
          <p:cNvSpPr/>
          <p:nvPr/>
        </p:nvSpPr>
        <p:spPr>
          <a:xfrm>
            <a:off x="3626883" y="660399"/>
            <a:ext cx="7907867" cy="5016758"/>
          </a:xfrm>
          <a:prstGeom prst="rect">
            <a:avLst/>
          </a:prstGeom>
        </p:spPr>
        <p:txBody>
          <a:bodyPr wrap="square">
            <a:spAutoFit/>
          </a:bodyPr>
          <a:lstStyle/>
          <a:p>
            <a:r>
              <a:rPr lang="en-US" sz="2800" dirty="0"/>
              <a:t>Common among women of reproductive age</a:t>
            </a:r>
          </a:p>
          <a:p>
            <a:endParaRPr lang="en-US" sz="800" dirty="0"/>
          </a:p>
          <a:p>
            <a:r>
              <a:rPr lang="en-US" sz="2800" dirty="0"/>
              <a:t>Symptoms may include abnormal vaginal discharge, vulvar itching and irritation, or vaginal odor</a:t>
            </a:r>
          </a:p>
          <a:p>
            <a:endParaRPr lang="en-US" sz="800" dirty="0"/>
          </a:p>
          <a:p>
            <a:r>
              <a:rPr lang="en-US" sz="2800" dirty="0"/>
              <a:t>Most common causes:</a:t>
            </a:r>
          </a:p>
          <a:p>
            <a:pPr lvl="1"/>
            <a:r>
              <a:rPr lang="en-US" sz="2400" dirty="0"/>
              <a:t>Bacterial vaginosis (22-50%)</a:t>
            </a:r>
          </a:p>
          <a:p>
            <a:pPr lvl="1"/>
            <a:r>
              <a:rPr lang="en-US" sz="2400" dirty="0"/>
              <a:t>Vulvovaginal candidiasis (17-39%)</a:t>
            </a:r>
          </a:p>
          <a:p>
            <a:pPr lvl="1"/>
            <a:r>
              <a:rPr lang="en-US" sz="2400" dirty="0"/>
              <a:t>Trichomoniasis (4-35%)</a:t>
            </a:r>
          </a:p>
          <a:p>
            <a:pPr lvl="1"/>
            <a:r>
              <a:rPr lang="en-US" sz="2400" dirty="0"/>
              <a:t>Other infectious causes including chlamydia, gonorrhea, or genital herpes</a:t>
            </a:r>
          </a:p>
          <a:p>
            <a:pPr lvl="1"/>
            <a:r>
              <a:rPr lang="en-US" sz="2400" dirty="0"/>
              <a:t>Non-infectious causes including irritant dermatitis, allergic reactions, retained foreign bodies, or dermatologic conditions</a:t>
            </a:r>
          </a:p>
        </p:txBody>
      </p:sp>
    </p:spTree>
    <p:extLst>
      <p:ext uri="{BB962C8B-B14F-4D97-AF65-F5344CB8AC3E}">
        <p14:creationId xmlns:p14="http://schemas.microsoft.com/office/powerpoint/2010/main" val="5764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79A2-26B4-5D48-BBC5-4D95B53777FE}"/>
              </a:ext>
            </a:extLst>
          </p:cNvPr>
          <p:cNvSpPr>
            <a:spLocks noGrp="1"/>
          </p:cNvSpPr>
          <p:nvPr>
            <p:ph type="title"/>
          </p:nvPr>
        </p:nvSpPr>
        <p:spPr>
          <a:xfrm>
            <a:off x="545320" y="508000"/>
            <a:ext cx="3932237" cy="1247614"/>
          </a:xfrm>
        </p:spPr>
        <p:txBody>
          <a:bodyPr anchor="t">
            <a:normAutofit/>
          </a:bodyPr>
          <a:lstStyle/>
          <a:p>
            <a:r>
              <a:rPr lang="en-US" sz="4400" dirty="0">
                <a:latin typeface="+mn-lt"/>
              </a:rPr>
              <a:t>Trichomoniasis</a:t>
            </a:r>
          </a:p>
        </p:txBody>
      </p:sp>
      <p:pic>
        <p:nvPicPr>
          <p:cNvPr id="1026" name="Picture 2" descr="Trichomonas vaginalis">
            <a:extLst>
              <a:ext uri="{FF2B5EF4-FFF2-40B4-BE49-F238E27FC236}">
                <a16:creationId xmlns:a16="http://schemas.microsoft.com/office/drawing/2014/main" id="{C3F54BB2-D3D8-6B41-921F-E7B126F370B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28134" y="1761733"/>
            <a:ext cx="4410900" cy="3340654"/>
          </a:xfrm>
          <a:prstGeom prst="rect">
            <a:avLst/>
          </a:prstGeom>
          <a:solidFill>
            <a:srgbClr val="FFFFFF"/>
          </a:solidFill>
        </p:spPr>
      </p:pic>
      <p:sp>
        <p:nvSpPr>
          <p:cNvPr id="3" name="Content Placeholder 2">
            <a:extLst>
              <a:ext uri="{FF2B5EF4-FFF2-40B4-BE49-F238E27FC236}">
                <a16:creationId xmlns:a16="http://schemas.microsoft.com/office/drawing/2014/main" id="{BBC1B5FE-1E38-E14D-AFBF-15F6A41D07E7}"/>
              </a:ext>
            </a:extLst>
          </p:cNvPr>
          <p:cNvSpPr>
            <a:spLocks noGrp="1"/>
          </p:cNvSpPr>
          <p:nvPr>
            <p:ph type="body" sz="half" idx="2"/>
          </p:nvPr>
        </p:nvSpPr>
        <p:spPr>
          <a:xfrm>
            <a:off x="5409967" y="552174"/>
            <a:ext cx="6566378" cy="6223000"/>
          </a:xfrm>
        </p:spPr>
        <p:txBody>
          <a:bodyPr>
            <a:noAutofit/>
          </a:bodyPr>
          <a:lstStyle/>
          <a:p>
            <a:pPr marL="171450" indent="-171450">
              <a:buFont typeface="Arial" panose="020B0604020202020204" pitchFamily="34" charset="0"/>
              <a:buChar char="•"/>
            </a:pPr>
            <a:r>
              <a:rPr lang="en-US" sz="2800" b="1" dirty="0">
                <a:latin typeface="+mn-lt"/>
              </a:rPr>
              <a:t>Epidemiology</a:t>
            </a:r>
          </a:p>
          <a:p>
            <a:pPr marL="628650" lvl="1" indent="-171450">
              <a:buFont typeface="Arial" panose="020B0604020202020204" pitchFamily="34" charset="0"/>
              <a:buChar char="•"/>
            </a:pPr>
            <a:r>
              <a:rPr lang="en-US" sz="2400" dirty="0">
                <a:latin typeface="+mn-lt"/>
              </a:rPr>
              <a:t>Caused by infection with </a:t>
            </a:r>
            <a:r>
              <a:rPr lang="en-US" sz="2400" i="1" dirty="0">
                <a:latin typeface="+mn-lt"/>
              </a:rPr>
              <a:t>Trichomonas vaginalis</a:t>
            </a:r>
            <a:r>
              <a:rPr lang="en-US" sz="2400" dirty="0">
                <a:latin typeface="+mn-lt"/>
              </a:rPr>
              <a:t>, a protozoan parasite</a:t>
            </a:r>
          </a:p>
          <a:p>
            <a:pPr marL="628650" lvl="1" indent="-171450">
              <a:buFont typeface="Arial" panose="020B0604020202020204" pitchFamily="34" charset="0"/>
              <a:buChar char="•"/>
            </a:pPr>
            <a:r>
              <a:rPr lang="en-US" sz="2400" dirty="0">
                <a:latin typeface="+mn-lt"/>
              </a:rPr>
              <a:t>Estimated 3.7 million people in the US have trichomoniasis, 1.1 million new cases per year</a:t>
            </a:r>
          </a:p>
          <a:p>
            <a:pPr marL="171450" indent="-171450">
              <a:buFont typeface="Arial" panose="020B0604020202020204" pitchFamily="34" charset="0"/>
              <a:buChar char="•"/>
            </a:pPr>
            <a:r>
              <a:rPr lang="en-US" sz="2800" b="1" dirty="0">
                <a:latin typeface="+mn-lt"/>
              </a:rPr>
              <a:t>Symptoms</a:t>
            </a:r>
          </a:p>
          <a:p>
            <a:pPr marL="628650" lvl="1" indent="-171450">
              <a:buFont typeface="Arial" panose="020B0604020202020204" pitchFamily="34" charset="0"/>
              <a:buChar char="•"/>
            </a:pPr>
            <a:r>
              <a:rPr lang="en-US" sz="2400" dirty="0">
                <a:latin typeface="+mn-lt"/>
              </a:rPr>
              <a:t>70-85% asymptomatic</a:t>
            </a:r>
          </a:p>
          <a:p>
            <a:pPr marL="628650" lvl="1" indent="-171450">
              <a:buFont typeface="Arial" panose="020B0604020202020204" pitchFamily="34" charset="0"/>
              <a:buChar char="•"/>
            </a:pPr>
            <a:r>
              <a:rPr lang="en-US" sz="2400" dirty="0">
                <a:latin typeface="+mn-lt"/>
              </a:rPr>
              <a:t>Abnormal vaginal discharge, vulvar irritation in women</a:t>
            </a:r>
          </a:p>
          <a:p>
            <a:pPr marL="628650" lvl="1" indent="-171450">
              <a:buFont typeface="Arial" panose="020B0604020202020204" pitchFamily="34" charset="0"/>
              <a:buChar char="•"/>
            </a:pPr>
            <a:r>
              <a:rPr lang="en-US" sz="2400" dirty="0">
                <a:latin typeface="+mn-lt"/>
              </a:rPr>
              <a:t>Urethritis, epididymitis or prostatitis in men</a:t>
            </a:r>
          </a:p>
          <a:p>
            <a:pPr marL="171450" indent="-171450">
              <a:buFont typeface="Arial" panose="020B0604020202020204" pitchFamily="34" charset="0"/>
              <a:buChar char="•"/>
            </a:pPr>
            <a:r>
              <a:rPr lang="en-US" sz="2800" b="1" dirty="0">
                <a:latin typeface="+mn-lt"/>
              </a:rPr>
              <a:t>Sequelae</a:t>
            </a:r>
          </a:p>
          <a:p>
            <a:pPr marL="628650" lvl="1" indent="-171450">
              <a:buFont typeface="Arial" panose="020B0604020202020204" pitchFamily="34" charset="0"/>
              <a:buChar char="•"/>
            </a:pPr>
            <a:r>
              <a:rPr lang="en-US" sz="2400" dirty="0">
                <a:latin typeface="+mn-lt"/>
              </a:rPr>
              <a:t>2-3 times increased risk for HIV acquisition</a:t>
            </a:r>
          </a:p>
          <a:p>
            <a:pPr marL="628650" lvl="1" indent="-171450">
              <a:buFont typeface="Arial" panose="020B0604020202020204" pitchFamily="34" charset="0"/>
              <a:buChar char="•"/>
            </a:pPr>
            <a:r>
              <a:rPr lang="en-US" sz="2400" dirty="0">
                <a:latin typeface="+mn-lt"/>
              </a:rPr>
              <a:t>30% increased risk of preterm birth in pregnant women</a:t>
            </a:r>
          </a:p>
        </p:txBody>
      </p:sp>
      <p:sp>
        <p:nvSpPr>
          <p:cNvPr id="4" name="Rectangle 3">
            <a:extLst>
              <a:ext uri="{FF2B5EF4-FFF2-40B4-BE49-F238E27FC236}">
                <a16:creationId xmlns:a16="http://schemas.microsoft.com/office/drawing/2014/main" id="{C8DCC23E-4899-E14C-BD1B-5AC946AE9E4D}"/>
              </a:ext>
            </a:extLst>
          </p:cNvPr>
          <p:cNvSpPr/>
          <p:nvPr/>
        </p:nvSpPr>
        <p:spPr>
          <a:xfrm>
            <a:off x="545320" y="1755614"/>
            <a:ext cx="1842280" cy="389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18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8E1B-58C5-6E41-AF7C-DA02350721F3}"/>
              </a:ext>
            </a:extLst>
          </p:cNvPr>
          <p:cNvSpPr>
            <a:spLocks noGrp="1"/>
          </p:cNvSpPr>
          <p:nvPr>
            <p:ph type="title"/>
          </p:nvPr>
        </p:nvSpPr>
        <p:spPr>
          <a:xfrm>
            <a:off x="838200" y="365125"/>
            <a:ext cx="10515600" cy="1325563"/>
          </a:xfrm>
        </p:spPr>
        <p:txBody>
          <a:bodyPr>
            <a:normAutofit/>
          </a:bodyPr>
          <a:lstStyle/>
          <a:p>
            <a:r>
              <a:rPr lang="en-US" dirty="0">
                <a:latin typeface="+mn-lt"/>
              </a:rPr>
              <a:t>Who should be screened for trichomoniasis?</a:t>
            </a:r>
          </a:p>
        </p:txBody>
      </p:sp>
      <p:sp>
        <p:nvSpPr>
          <p:cNvPr id="3" name="Content Placeholder 2">
            <a:extLst>
              <a:ext uri="{FF2B5EF4-FFF2-40B4-BE49-F238E27FC236}">
                <a16:creationId xmlns:a16="http://schemas.microsoft.com/office/drawing/2014/main" id="{91F232C2-4C24-DF45-9EF7-863DF6960F39}"/>
              </a:ext>
            </a:extLst>
          </p:cNvPr>
          <p:cNvSpPr>
            <a:spLocks noGrp="1"/>
          </p:cNvSpPr>
          <p:nvPr>
            <p:ph idx="1"/>
          </p:nvPr>
        </p:nvSpPr>
        <p:spPr>
          <a:xfrm>
            <a:off x="838200" y="1825625"/>
            <a:ext cx="10515600" cy="4351338"/>
          </a:xfrm>
        </p:spPr>
        <p:txBody>
          <a:bodyPr>
            <a:normAutofit/>
          </a:bodyPr>
          <a:lstStyle/>
          <a:p>
            <a:r>
              <a:rPr lang="en-US" dirty="0">
                <a:latin typeface="+mn-lt"/>
              </a:rPr>
              <a:t>People seeking care for vaginal discharge</a:t>
            </a:r>
          </a:p>
          <a:p>
            <a:r>
              <a:rPr lang="en-US" dirty="0">
                <a:latin typeface="+mn-lt"/>
              </a:rPr>
              <a:t>Persons receiving care in high prevalence settings like STD clinics or correctional facilities</a:t>
            </a:r>
          </a:p>
          <a:p>
            <a:r>
              <a:rPr lang="en-US" dirty="0">
                <a:latin typeface="+mn-lt"/>
              </a:rPr>
              <a:t>Asymptomatic persons at high risk of infection</a:t>
            </a:r>
          </a:p>
          <a:p>
            <a:pPr lvl="1"/>
            <a:r>
              <a:rPr lang="en-US" dirty="0">
                <a:latin typeface="+mn-lt"/>
              </a:rPr>
              <a:t>Multiple sex partners</a:t>
            </a:r>
          </a:p>
          <a:p>
            <a:pPr lvl="1"/>
            <a:r>
              <a:rPr lang="en-US" dirty="0">
                <a:latin typeface="+mn-lt"/>
              </a:rPr>
              <a:t>Persons who exchange sex for money or drugs</a:t>
            </a:r>
          </a:p>
          <a:p>
            <a:pPr lvl="1"/>
            <a:r>
              <a:rPr lang="en-US" dirty="0">
                <a:latin typeface="+mn-lt"/>
              </a:rPr>
              <a:t>All women with HIV</a:t>
            </a:r>
          </a:p>
          <a:p>
            <a:pPr lvl="1"/>
            <a:r>
              <a:rPr lang="en-US" dirty="0">
                <a:latin typeface="+mn-lt"/>
              </a:rPr>
              <a:t>Some experts recommend testing all women who receive testing for chlamydia and gonorrhea</a:t>
            </a:r>
          </a:p>
        </p:txBody>
      </p:sp>
    </p:spTree>
    <p:extLst>
      <p:ext uri="{BB962C8B-B14F-4D97-AF65-F5344CB8AC3E}">
        <p14:creationId xmlns:p14="http://schemas.microsoft.com/office/powerpoint/2010/main" val="185826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3542-C2CA-3940-9AD2-37742CFE2B2B}"/>
              </a:ext>
            </a:extLst>
          </p:cNvPr>
          <p:cNvSpPr>
            <a:spLocks noGrp="1"/>
          </p:cNvSpPr>
          <p:nvPr>
            <p:ph type="title"/>
          </p:nvPr>
        </p:nvSpPr>
        <p:spPr>
          <a:xfrm>
            <a:off x="533400" y="365125"/>
            <a:ext cx="5181600" cy="1751542"/>
          </a:xfrm>
        </p:spPr>
        <p:txBody>
          <a:bodyPr anchor="t">
            <a:normAutofit/>
          </a:bodyPr>
          <a:lstStyle/>
          <a:p>
            <a:r>
              <a:rPr lang="en-US" dirty="0"/>
              <a:t>Trichomoniasis: Diagnosis</a:t>
            </a:r>
          </a:p>
        </p:txBody>
      </p:sp>
      <p:pic>
        <p:nvPicPr>
          <p:cNvPr id="2050" name="Picture 2" descr="Vaginitis: Diagnosis and Treatment - American Family Physician">
            <a:extLst>
              <a:ext uri="{FF2B5EF4-FFF2-40B4-BE49-F238E27FC236}">
                <a16:creationId xmlns:a16="http://schemas.microsoft.com/office/drawing/2014/main" id="{3EAA3D3F-C9F8-8F49-88F7-C9C102C5FB4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33400" y="1929870"/>
            <a:ext cx="4737667" cy="3711575"/>
          </a:xfrm>
          <a:prstGeom prst="rect">
            <a:avLst/>
          </a:prstGeom>
          <a:solidFill>
            <a:srgbClr val="FFFFFF"/>
          </a:solidFill>
        </p:spPr>
      </p:pic>
      <p:sp>
        <p:nvSpPr>
          <p:cNvPr id="3" name="Content Placeholder 2">
            <a:extLst>
              <a:ext uri="{FF2B5EF4-FFF2-40B4-BE49-F238E27FC236}">
                <a16:creationId xmlns:a16="http://schemas.microsoft.com/office/drawing/2014/main" id="{375CC135-B5DB-FA40-A6B2-A8CA6DEA6FF3}"/>
              </a:ext>
            </a:extLst>
          </p:cNvPr>
          <p:cNvSpPr>
            <a:spLocks noGrp="1"/>
          </p:cNvSpPr>
          <p:nvPr>
            <p:ph sz="half" idx="2"/>
          </p:nvPr>
        </p:nvSpPr>
        <p:spPr>
          <a:xfrm>
            <a:off x="5571068" y="365125"/>
            <a:ext cx="6383868" cy="4479518"/>
          </a:xfrm>
        </p:spPr>
        <p:txBody>
          <a:bodyPr>
            <a:noAutofit/>
          </a:bodyPr>
          <a:lstStyle/>
          <a:p>
            <a:r>
              <a:rPr lang="en-US" sz="2400" dirty="0">
                <a:latin typeface="+mn-lt"/>
              </a:rPr>
              <a:t>Wet mount with microscopy</a:t>
            </a:r>
          </a:p>
          <a:p>
            <a:pPr lvl="1"/>
            <a:r>
              <a:rPr lang="en-US" dirty="0">
                <a:latin typeface="+mn-lt"/>
              </a:rPr>
              <a:t>Most common, inexpensive method</a:t>
            </a:r>
          </a:p>
          <a:p>
            <a:pPr lvl="1"/>
            <a:r>
              <a:rPr lang="en-US" dirty="0">
                <a:latin typeface="+mn-lt"/>
              </a:rPr>
              <a:t>Sensitivity of ~60%</a:t>
            </a:r>
          </a:p>
          <a:p>
            <a:pPr lvl="1"/>
            <a:r>
              <a:rPr lang="en-US" dirty="0">
                <a:latin typeface="+mn-lt"/>
              </a:rPr>
              <a:t>Time dependent: motility of trichomonads decreases with time</a:t>
            </a:r>
          </a:p>
          <a:p>
            <a:pPr lvl="1"/>
            <a:endParaRPr lang="en-US" sz="800" dirty="0">
              <a:latin typeface="+mn-lt"/>
            </a:endParaRPr>
          </a:p>
          <a:p>
            <a:r>
              <a:rPr lang="en-US" sz="2400" dirty="0">
                <a:latin typeface="+mn-lt"/>
              </a:rPr>
              <a:t>Nucleic Acid Amplification Testing (NAAT)</a:t>
            </a:r>
          </a:p>
          <a:p>
            <a:pPr lvl="1"/>
            <a:r>
              <a:rPr lang="en-US" dirty="0">
                <a:latin typeface="+mn-lt"/>
              </a:rPr>
              <a:t>Highly sensitive and specific</a:t>
            </a:r>
          </a:p>
          <a:p>
            <a:pPr lvl="1"/>
            <a:r>
              <a:rPr lang="en-US" dirty="0">
                <a:latin typeface="+mn-lt"/>
              </a:rPr>
              <a:t>Can be performed on vaginal swab (self-collected or clinician-collected), urine, cervical swab or penile urethral swab</a:t>
            </a:r>
          </a:p>
          <a:p>
            <a:pPr lvl="1"/>
            <a:endParaRPr lang="en-US" sz="800" dirty="0">
              <a:latin typeface="+mn-lt"/>
            </a:endParaRPr>
          </a:p>
          <a:p>
            <a:r>
              <a:rPr lang="en-US" sz="2400" dirty="0">
                <a:latin typeface="+mn-lt"/>
              </a:rPr>
              <a:t>Culture</a:t>
            </a:r>
          </a:p>
          <a:p>
            <a:pPr lvl="1"/>
            <a:r>
              <a:rPr lang="en-US" dirty="0">
                <a:latin typeface="+mn-lt"/>
              </a:rPr>
              <a:t>Previous gold standard</a:t>
            </a:r>
          </a:p>
          <a:p>
            <a:pPr lvl="1"/>
            <a:r>
              <a:rPr lang="en-US" dirty="0">
                <a:latin typeface="+mn-lt"/>
              </a:rPr>
              <a:t>May be performed on penile urethral swab, urine sediment, semen or vaginal swab</a:t>
            </a:r>
          </a:p>
        </p:txBody>
      </p:sp>
    </p:spTree>
    <p:extLst>
      <p:ext uri="{BB962C8B-B14F-4D97-AF65-F5344CB8AC3E}">
        <p14:creationId xmlns:p14="http://schemas.microsoft.com/office/powerpoint/2010/main" val="328105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A650-49BE-0A4C-8BC3-3063036C0A1B}"/>
              </a:ext>
            </a:extLst>
          </p:cNvPr>
          <p:cNvSpPr>
            <a:spLocks noGrp="1"/>
          </p:cNvSpPr>
          <p:nvPr>
            <p:ph type="title"/>
          </p:nvPr>
        </p:nvSpPr>
        <p:spPr>
          <a:xfrm>
            <a:off x="499533" y="466725"/>
            <a:ext cx="4817533" cy="1768475"/>
          </a:xfrm>
        </p:spPr>
        <p:txBody>
          <a:bodyPr vert="horz" lIns="91440" tIns="45720" rIns="91440" bIns="45720" rtlCol="0" anchor="t">
            <a:normAutofit/>
          </a:bodyPr>
          <a:lstStyle/>
          <a:p>
            <a:r>
              <a:rPr lang="en-US" kern="1200" dirty="0"/>
              <a:t>Trichomoniasis: Treatment</a:t>
            </a:r>
          </a:p>
        </p:txBody>
      </p:sp>
      <p:sp>
        <p:nvSpPr>
          <p:cNvPr id="3" name="Content Placeholder 2">
            <a:extLst>
              <a:ext uri="{FF2B5EF4-FFF2-40B4-BE49-F238E27FC236}">
                <a16:creationId xmlns:a16="http://schemas.microsoft.com/office/drawing/2014/main" id="{E28F4FA8-A825-9D48-B25A-1F411B46FD81}"/>
              </a:ext>
            </a:extLst>
          </p:cNvPr>
          <p:cNvSpPr>
            <a:spLocks noGrp="1"/>
          </p:cNvSpPr>
          <p:nvPr>
            <p:ph idx="1"/>
          </p:nvPr>
        </p:nvSpPr>
        <p:spPr>
          <a:xfrm>
            <a:off x="4504266" y="466725"/>
            <a:ext cx="7687734" cy="5629275"/>
          </a:xfrm>
        </p:spPr>
        <p:txBody>
          <a:bodyPr vert="horz" lIns="91440" tIns="45720" rIns="91440" bIns="45720" rtlCol="0">
            <a:normAutofit/>
          </a:bodyPr>
          <a:lstStyle/>
          <a:p>
            <a:r>
              <a:rPr lang="en-US" dirty="0">
                <a:latin typeface="+mn-lt"/>
              </a:rPr>
              <a:t>Standard regimen:</a:t>
            </a:r>
          </a:p>
          <a:p>
            <a:pPr lvl="1"/>
            <a:r>
              <a:rPr lang="en-US" sz="2800" i="1" dirty="0">
                <a:latin typeface="+mn-lt"/>
              </a:rPr>
              <a:t>Metronidazole</a:t>
            </a:r>
            <a:r>
              <a:rPr lang="en-US" sz="2800" dirty="0">
                <a:latin typeface="+mn-lt"/>
              </a:rPr>
              <a:t> 2 grams orally in a single dose OR</a:t>
            </a:r>
          </a:p>
          <a:p>
            <a:pPr lvl="1"/>
            <a:r>
              <a:rPr lang="en-US" sz="2800" i="1" dirty="0">
                <a:latin typeface="+mn-lt"/>
              </a:rPr>
              <a:t>Tinidazole</a:t>
            </a:r>
            <a:r>
              <a:rPr lang="en-US" sz="2800" dirty="0">
                <a:latin typeface="+mn-lt"/>
              </a:rPr>
              <a:t> 2 grams orally in a single dose</a:t>
            </a:r>
          </a:p>
          <a:p>
            <a:r>
              <a:rPr lang="en-US" dirty="0">
                <a:latin typeface="+mn-lt"/>
              </a:rPr>
              <a:t>Alternative regimen: </a:t>
            </a:r>
          </a:p>
          <a:p>
            <a:pPr lvl="1"/>
            <a:r>
              <a:rPr lang="en-US" sz="2800" i="1" dirty="0">
                <a:latin typeface="+mn-lt"/>
              </a:rPr>
              <a:t>Metronidazole</a:t>
            </a:r>
            <a:r>
              <a:rPr lang="en-US" sz="2800" dirty="0">
                <a:latin typeface="+mn-lt"/>
              </a:rPr>
              <a:t> 500 mg orally twice daily for 7 days</a:t>
            </a:r>
          </a:p>
          <a:p>
            <a:r>
              <a:rPr lang="en-US" dirty="0">
                <a:latin typeface="+mn-lt"/>
              </a:rPr>
              <a:t>Partner treatment</a:t>
            </a:r>
          </a:p>
          <a:p>
            <a:pPr lvl="1"/>
            <a:r>
              <a:rPr lang="en-US" sz="2800" dirty="0">
                <a:latin typeface="+mn-lt"/>
              </a:rPr>
              <a:t>Current partners should be referred for presumptive treatment to avoid reinfection</a:t>
            </a:r>
          </a:p>
          <a:p>
            <a:pPr lvl="1"/>
            <a:r>
              <a:rPr lang="en-US" sz="2800" dirty="0">
                <a:latin typeface="+mn-lt"/>
              </a:rPr>
              <a:t>Can be treated with Expedited Partner Therapy (EPT) in states where it is legal</a:t>
            </a:r>
          </a:p>
        </p:txBody>
      </p:sp>
      <p:pic>
        <p:nvPicPr>
          <p:cNvPr id="4" name="Picture 3">
            <a:extLst>
              <a:ext uri="{FF2B5EF4-FFF2-40B4-BE49-F238E27FC236}">
                <a16:creationId xmlns:a16="http://schemas.microsoft.com/office/drawing/2014/main" id="{A2C97AFA-864E-504E-B557-ECDD4C095E87}"/>
              </a:ext>
            </a:extLst>
          </p:cNvPr>
          <p:cNvPicPr>
            <a:picLocks noChangeAspect="1"/>
          </p:cNvPicPr>
          <p:nvPr/>
        </p:nvPicPr>
        <p:blipFill>
          <a:blip r:embed="rId3"/>
          <a:stretch>
            <a:fillRect/>
          </a:stretch>
        </p:blipFill>
        <p:spPr>
          <a:xfrm>
            <a:off x="338478" y="1993742"/>
            <a:ext cx="3979523" cy="3289457"/>
          </a:xfrm>
          <a:prstGeom prst="rect">
            <a:avLst/>
          </a:prstGeom>
        </p:spPr>
      </p:pic>
    </p:spTree>
    <p:extLst>
      <p:ext uri="{BB962C8B-B14F-4D97-AF65-F5344CB8AC3E}">
        <p14:creationId xmlns:p14="http://schemas.microsoft.com/office/powerpoint/2010/main" val="63854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79A2-26B4-5D48-BBC5-4D95B53777FE}"/>
              </a:ext>
            </a:extLst>
          </p:cNvPr>
          <p:cNvSpPr>
            <a:spLocks noGrp="1"/>
          </p:cNvSpPr>
          <p:nvPr>
            <p:ph type="title"/>
          </p:nvPr>
        </p:nvSpPr>
        <p:spPr>
          <a:xfrm>
            <a:off x="482600" y="551392"/>
            <a:ext cx="4140200" cy="1531408"/>
          </a:xfrm>
        </p:spPr>
        <p:txBody>
          <a:bodyPr vert="horz" lIns="91440" tIns="45720" rIns="91440" bIns="45720" rtlCol="0" anchor="t">
            <a:normAutofit/>
          </a:bodyPr>
          <a:lstStyle/>
          <a:p>
            <a:r>
              <a:rPr lang="en-US" dirty="0">
                <a:latin typeface="+mn-lt"/>
              </a:rPr>
              <a:t>Bacterial Vaginosis (BV)</a:t>
            </a:r>
          </a:p>
        </p:txBody>
      </p:sp>
      <p:sp>
        <p:nvSpPr>
          <p:cNvPr id="3" name="Content Placeholder 2">
            <a:extLst>
              <a:ext uri="{FF2B5EF4-FFF2-40B4-BE49-F238E27FC236}">
                <a16:creationId xmlns:a16="http://schemas.microsoft.com/office/drawing/2014/main" id="{BBC1B5FE-1E38-E14D-AFBF-15F6A41D07E7}"/>
              </a:ext>
            </a:extLst>
          </p:cNvPr>
          <p:cNvSpPr>
            <a:spLocks noGrp="1"/>
          </p:cNvSpPr>
          <p:nvPr>
            <p:ph sz="half" idx="1"/>
          </p:nvPr>
        </p:nvSpPr>
        <p:spPr>
          <a:xfrm>
            <a:off x="4514648" y="237067"/>
            <a:ext cx="7677352" cy="6069541"/>
          </a:xfrm>
        </p:spPr>
        <p:txBody>
          <a:bodyPr vert="horz" lIns="91440" tIns="45720" rIns="91440" bIns="45720" rtlCol="0">
            <a:noAutofit/>
          </a:bodyPr>
          <a:lstStyle/>
          <a:p>
            <a:r>
              <a:rPr lang="en-US" b="1" dirty="0">
                <a:latin typeface="+mn-lt"/>
              </a:rPr>
              <a:t>Epidemiology</a:t>
            </a:r>
          </a:p>
          <a:p>
            <a:pPr lvl="1"/>
            <a:r>
              <a:rPr lang="en-US" dirty="0">
                <a:latin typeface="+mn-lt"/>
              </a:rPr>
              <a:t>Caused by displacement of normal lactobacilli by anaerobic bacteria</a:t>
            </a:r>
          </a:p>
          <a:p>
            <a:pPr lvl="1"/>
            <a:r>
              <a:rPr lang="en-US" dirty="0">
                <a:latin typeface="+mn-lt"/>
              </a:rPr>
              <a:t>Prevalence from one study was 29% overall with only 16% of those reporting symptoms</a:t>
            </a:r>
          </a:p>
          <a:p>
            <a:r>
              <a:rPr lang="en-US" b="1" dirty="0">
                <a:latin typeface="+mn-lt"/>
              </a:rPr>
              <a:t>Symptoms</a:t>
            </a:r>
          </a:p>
          <a:p>
            <a:pPr lvl="1"/>
            <a:r>
              <a:rPr lang="en-US" dirty="0">
                <a:latin typeface="+mn-lt"/>
              </a:rPr>
              <a:t>May be asymptomatic</a:t>
            </a:r>
          </a:p>
          <a:p>
            <a:pPr lvl="1"/>
            <a:r>
              <a:rPr lang="en-US" dirty="0">
                <a:latin typeface="+mn-lt"/>
              </a:rPr>
              <a:t>May cause “fishy” odor, white or gray vaginal discharge</a:t>
            </a:r>
          </a:p>
          <a:p>
            <a:r>
              <a:rPr lang="en-US" b="1" dirty="0">
                <a:latin typeface="+mn-lt"/>
              </a:rPr>
              <a:t>Sequelae</a:t>
            </a:r>
          </a:p>
          <a:p>
            <a:pPr lvl="1"/>
            <a:r>
              <a:rPr lang="en-US" dirty="0">
                <a:latin typeface="+mn-lt"/>
              </a:rPr>
              <a:t>2 times risk of acquiring STIs including HIV, chlamydia, gonorrhea and HSV-2</a:t>
            </a:r>
          </a:p>
          <a:p>
            <a:pPr lvl="1"/>
            <a:r>
              <a:rPr lang="en-US" dirty="0">
                <a:latin typeface="+mn-lt"/>
              </a:rPr>
              <a:t>Higher risk of post-operation infections after gynecologic surgeries</a:t>
            </a:r>
          </a:p>
          <a:p>
            <a:pPr lvl="1"/>
            <a:r>
              <a:rPr lang="en-US" dirty="0">
                <a:latin typeface="+mn-lt"/>
              </a:rPr>
              <a:t>May increase risk of late miscarriage, premature delivery, low birthweight in pregnancy</a:t>
            </a:r>
          </a:p>
        </p:txBody>
      </p:sp>
      <p:pic>
        <p:nvPicPr>
          <p:cNvPr id="3076" name="Picture 4" descr="Core Concepts - Vaginitis - Syndrome-Based Diseases - National STD  Curriculum">
            <a:extLst>
              <a:ext uri="{FF2B5EF4-FFF2-40B4-BE49-F238E27FC236}">
                <a16:creationId xmlns:a16="http://schemas.microsoft.com/office/drawing/2014/main" id="{58250D23-FF8B-3744-868C-33FDCB919F60}"/>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2265158"/>
            <a:ext cx="4309086" cy="2510043"/>
          </a:xfrm>
          <a:prstGeom prst="rect">
            <a:avLst/>
          </a:prstGeom>
          <a:solidFill>
            <a:srgbClr val="FFFFFF"/>
          </a:solidFill>
        </p:spPr>
      </p:pic>
    </p:spTree>
    <p:extLst>
      <p:ext uri="{BB962C8B-B14F-4D97-AF65-F5344CB8AC3E}">
        <p14:creationId xmlns:p14="http://schemas.microsoft.com/office/powerpoint/2010/main" val="196980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8E1B-58C5-6E41-AF7C-DA02350721F3}"/>
              </a:ext>
            </a:extLst>
          </p:cNvPr>
          <p:cNvSpPr>
            <a:spLocks noGrp="1"/>
          </p:cNvSpPr>
          <p:nvPr>
            <p:ph type="title"/>
          </p:nvPr>
        </p:nvSpPr>
        <p:spPr>
          <a:xfrm>
            <a:off x="838200" y="365125"/>
            <a:ext cx="10515600" cy="1325563"/>
          </a:xfrm>
        </p:spPr>
        <p:txBody>
          <a:bodyPr>
            <a:normAutofit/>
          </a:bodyPr>
          <a:lstStyle/>
          <a:p>
            <a:r>
              <a:rPr lang="en-US" dirty="0"/>
              <a:t>Who should be screened for BV?</a:t>
            </a:r>
          </a:p>
        </p:txBody>
      </p:sp>
      <p:sp>
        <p:nvSpPr>
          <p:cNvPr id="3" name="Content Placeholder 2">
            <a:extLst>
              <a:ext uri="{FF2B5EF4-FFF2-40B4-BE49-F238E27FC236}">
                <a16:creationId xmlns:a16="http://schemas.microsoft.com/office/drawing/2014/main" id="{91F232C2-4C24-DF45-9EF7-863DF6960F39}"/>
              </a:ext>
            </a:extLst>
          </p:cNvPr>
          <p:cNvSpPr>
            <a:spLocks noGrp="1"/>
          </p:cNvSpPr>
          <p:nvPr>
            <p:ph idx="1"/>
          </p:nvPr>
        </p:nvSpPr>
        <p:spPr>
          <a:xfrm>
            <a:off x="838200" y="1690688"/>
            <a:ext cx="10515600" cy="4371975"/>
          </a:xfrm>
        </p:spPr>
        <p:txBody>
          <a:bodyPr>
            <a:normAutofit/>
          </a:bodyPr>
          <a:lstStyle/>
          <a:p>
            <a:r>
              <a:rPr lang="en-US" dirty="0">
                <a:latin typeface="+mn-lt"/>
              </a:rPr>
              <a:t>People with symptoms suggestive vaginal discharge, odor, or irritation</a:t>
            </a:r>
          </a:p>
          <a:p>
            <a:endParaRPr lang="en-US" sz="800" dirty="0">
              <a:latin typeface="+mn-lt"/>
            </a:endParaRPr>
          </a:p>
          <a:p>
            <a:r>
              <a:rPr lang="en-US" dirty="0">
                <a:latin typeface="+mn-lt"/>
              </a:rPr>
              <a:t>Insufficient evidence to recommend screening and treatment of BV in asymptomatic pregnant people</a:t>
            </a:r>
          </a:p>
          <a:p>
            <a:pPr lvl="1"/>
            <a:r>
              <a:rPr lang="en-US" dirty="0">
                <a:latin typeface="+mn-lt"/>
              </a:rPr>
              <a:t>No consistent data proving that treatment can prevent adverse pregnancy outcomes</a:t>
            </a:r>
          </a:p>
          <a:p>
            <a:pPr lvl="1"/>
            <a:endParaRPr lang="en-US" sz="800" dirty="0">
              <a:latin typeface="+mn-lt"/>
            </a:endParaRPr>
          </a:p>
          <a:p>
            <a:r>
              <a:rPr lang="en-US" dirty="0">
                <a:latin typeface="+mn-lt"/>
              </a:rPr>
              <a:t>Screening and treatment prior to a surgical abortion or hysterectomy decreases rates of post-surgical infections</a:t>
            </a:r>
          </a:p>
          <a:p>
            <a:pPr lvl="1"/>
            <a:r>
              <a:rPr lang="en-US" dirty="0">
                <a:latin typeface="+mn-lt"/>
              </a:rPr>
              <a:t>Giving antibiotic treatment as standard surgical prophylaxis is more cost effective than screening and then treating if positive</a:t>
            </a:r>
          </a:p>
        </p:txBody>
      </p:sp>
    </p:spTree>
    <p:extLst>
      <p:ext uri="{BB962C8B-B14F-4D97-AF65-F5344CB8AC3E}">
        <p14:creationId xmlns:p14="http://schemas.microsoft.com/office/powerpoint/2010/main" val="397835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9262-83F6-2242-A43B-722FCD51CD03}"/>
              </a:ext>
            </a:extLst>
          </p:cNvPr>
          <p:cNvSpPr>
            <a:spLocks noGrp="1"/>
          </p:cNvSpPr>
          <p:nvPr>
            <p:ph type="ctrTitle"/>
          </p:nvPr>
        </p:nvSpPr>
        <p:spPr>
          <a:xfrm>
            <a:off x="1524000" y="950202"/>
            <a:ext cx="9144000" cy="1299995"/>
          </a:xfrm>
        </p:spPr>
        <p:txBody>
          <a:bodyPr>
            <a:normAutofit/>
          </a:bodyPr>
          <a:lstStyle/>
          <a:p>
            <a:r>
              <a:rPr lang="en-US" sz="4000" dirty="0">
                <a:latin typeface="+mn-lt"/>
                <a:cs typeface="Arial" panose="020B0604020202020204" pitchFamily="34" charset="0"/>
              </a:rPr>
              <a:t>Adolescent Reproductive and Sexual Health Education Project (ARSHEP)</a:t>
            </a:r>
          </a:p>
        </p:txBody>
      </p:sp>
      <p:sp>
        <p:nvSpPr>
          <p:cNvPr id="3" name="Subtitle 2">
            <a:extLst>
              <a:ext uri="{FF2B5EF4-FFF2-40B4-BE49-F238E27FC236}">
                <a16:creationId xmlns:a16="http://schemas.microsoft.com/office/drawing/2014/main" id="{5B42D3F4-377D-5A4F-AA15-02BD77AE9376}"/>
              </a:ext>
            </a:extLst>
          </p:cNvPr>
          <p:cNvSpPr>
            <a:spLocks noGrp="1"/>
          </p:cNvSpPr>
          <p:nvPr>
            <p:ph type="subTitle" idx="1"/>
          </p:nvPr>
        </p:nvSpPr>
        <p:spPr>
          <a:xfrm>
            <a:off x="1524000" y="2558853"/>
            <a:ext cx="9144000" cy="2161674"/>
          </a:xfrm>
        </p:spPr>
        <p:txBody>
          <a:bodyPr>
            <a:normAutofit/>
          </a:bodyPr>
          <a:lstStyle/>
          <a:p>
            <a:pPr>
              <a:lnSpc>
                <a:spcPct val="100000"/>
              </a:lnSpc>
            </a:pPr>
            <a:r>
              <a:rPr lang="en-US" sz="4800" dirty="0">
                <a:latin typeface="+mn-lt"/>
                <a:cs typeface="Arial" panose="020B0604020202020204" pitchFamily="34" charset="0"/>
              </a:rPr>
              <a:t>[Faculty Member information goes here}</a:t>
            </a:r>
          </a:p>
        </p:txBody>
      </p:sp>
    </p:spTree>
    <p:extLst>
      <p:ext uri="{BB962C8B-B14F-4D97-AF65-F5344CB8AC3E}">
        <p14:creationId xmlns:p14="http://schemas.microsoft.com/office/powerpoint/2010/main" val="2547226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3250-A04B-2A46-8E85-82BD54C34321}"/>
              </a:ext>
            </a:extLst>
          </p:cNvPr>
          <p:cNvSpPr>
            <a:spLocks noGrp="1"/>
          </p:cNvSpPr>
          <p:nvPr>
            <p:ph type="title"/>
          </p:nvPr>
        </p:nvSpPr>
        <p:spPr>
          <a:xfrm>
            <a:off x="508000" y="415925"/>
            <a:ext cx="3327400" cy="854075"/>
          </a:xfrm>
        </p:spPr>
        <p:txBody>
          <a:bodyPr vert="horz" lIns="91440" tIns="45720" rIns="91440" bIns="45720" rtlCol="0" anchor="t">
            <a:normAutofit/>
          </a:bodyPr>
          <a:lstStyle/>
          <a:p>
            <a:r>
              <a:rPr lang="en-US" kern="1200" dirty="0"/>
              <a:t>BV: Diagnosis</a:t>
            </a:r>
          </a:p>
        </p:txBody>
      </p:sp>
      <p:sp>
        <p:nvSpPr>
          <p:cNvPr id="4" name="Content Placeholder 3">
            <a:extLst>
              <a:ext uri="{FF2B5EF4-FFF2-40B4-BE49-F238E27FC236}">
                <a16:creationId xmlns:a16="http://schemas.microsoft.com/office/drawing/2014/main" id="{72059A9A-2091-E74C-BA1E-55F768C515D2}"/>
              </a:ext>
            </a:extLst>
          </p:cNvPr>
          <p:cNvSpPr>
            <a:spLocks noGrp="1"/>
          </p:cNvSpPr>
          <p:nvPr>
            <p:ph sz="half" idx="1"/>
          </p:nvPr>
        </p:nvSpPr>
        <p:spPr>
          <a:xfrm>
            <a:off x="388026" y="1270000"/>
            <a:ext cx="5631773" cy="4944533"/>
          </a:xfrm>
        </p:spPr>
        <p:txBody>
          <a:bodyPr vert="horz" lIns="91440" tIns="45720" rIns="91440" bIns="45720" rtlCol="0">
            <a:normAutofit fontScale="92500" lnSpcReduction="10000"/>
          </a:bodyPr>
          <a:lstStyle/>
          <a:p>
            <a:r>
              <a:rPr lang="en-US" sz="3000" dirty="0" err="1">
                <a:latin typeface="+mn-lt"/>
              </a:rPr>
              <a:t>Amsel’s</a:t>
            </a:r>
            <a:r>
              <a:rPr lang="en-US" sz="3000" dirty="0">
                <a:latin typeface="+mn-lt"/>
              </a:rPr>
              <a:t> criteria (3 out of the 4 following):</a:t>
            </a:r>
          </a:p>
          <a:p>
            <a:pPr marL="914400" lvl="1"/>
            <a:r>
              <a:rPr lang="en-US" sz="2800" dirty="0">
                <a:latin typeface="+mn-lt"/>
              </a:rPr>
              <a:t>Vaginal pH &gt;4.5 (most sensitive, least specific)</a:t>
            </a:r>
          </a:p>
          <a:p>
            <a:pPr marL="914400" lvl="1"/>
            <a:r>
              <a:rPr lang="en-US" sz="2800" dirty="0">
                <a:latin typeface="+mn-lt"/>
              </a:rPr>
              <a:t>Presence of “clue cells” constituting at least 20% of vaginal epithelial cells on wet mount examination</a:t>
            </a:r>
          </a:p>
          <a:p>
            <a:pPr marL="914400" lvl="1"/>
            <a:r>
              <a:rPr lang="en-US" sz="2800" dirty="0">
                <a:latin typeface="+mn-lt"/>
              </a:rPr>
              <a:t>Positive “whiff” test, a fishy odor detected with addition of 10% KOH</a:t>
            </a:r>
          </a:p>
          <a:p>
            <a:pPr marL="914400" lvl="1"/>
            <a:r>
              <a:rPr lang="en-US" sz="2800" dirty="0">
                <a:latin typeface="+mn-lt"/>
              </a:rPr>
              <a:t>Homogeneous, white/grey discharge adherent to the vaginal walls</a:t>
            </a:r>
          </a:p>
          <a:p>
            <a:pPr lvl="1"/>
            <a:endParaRPr lang="en-US" sz="2000" dirty="0"/>
          </a:p>
        </p:txBody>
      </p:sp>
      <p:pic>
        <p:nvPicPr>
          <p:cNvPr id="13" name="Picture 6">
            <a:extLst>
              <a:ext uri="{FF2B5EF4-FFF2-40B4-BE49-F238E27FC236}">
                <a16:creationId xmlns:a16="http://schemas.microsoft.com/office/drawing/2014/main" id="{C27A9BBD-3655-1C4D-969F-8C4EC261E5E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172202" y="3700225"/>
            <a:ext cx="3564699" cy="2792650"/>
          </a:xfrm>
          <a:prstGeom prst="rect">
            <a:avLst/>
          </a:prstGeom>
          <a:solidFill>
            <a:srgbClr val="FFFFFF"/>
          </a:solidFill>
        </p:spPr>
      </p:pic>
      <p:pic>
        <p:nvPicPr>
          <p:cNvPr id="9" name="Picture 2">
            <a:extLst>
              <a:ext uri="{FF2B5EF4-FFF2-40B4-BE49-F238E27FC236}">
                <a16:creationId xmlns:a16="http://schemas.microsoft.com/office/drawing/2014/main" id="{F1C0B5A3-21AA-5644-906D-9B46365995A1}"/>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a:ext>
            </a:extLst>
          </a:blip>
          <a:srcRect/>
          <a:stretch/>
        </p:blipFill>
        <p:spPr bwMode="auto">
          <a:xfrm>
            <a:off x="7604930" y="659649"/>
            <a:ext cx="4199043" cy="2769351"/>
          </a:xfrm>
          <a:prstGeom prst="rect">
            <a:avLst/>
          </a:prstGeom>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CDC53C-38EB-8749-8AFB-35F21B9C1C7F}"/>
              </a:ext>
            </a:extLst>
          </p:cNvPr>
          <p:cNvSpPr txBox="1"/>
          <p:nvPr/>
        </p:nvSpPr>
        <p:spPr>
          <a:xfrm>
            <a:off x="9889304" y="3624472"/>
            <a:ext cx="1914670" cy="1200329"/>
          </a:xfrm>
          <a:prstGeom prst="rect">
            <a:avLst/>
          </a:prstGeom>
          <a:noFill/>
        </p:spPr>
        <p:txBody>
          <a:bodyPr wrap="square" rtlCol="0">
            <a:spAutoFit/>
          </a:bodyPr>
          <a:lstStyle/>
          <a:p>
            <a:r>
              <a:rPr lang="en-US" sz="1200" dirty="0"/>
              <a:t>Pictured: normal vaginal epithelial cells (top) and ”clue cells,” vaginal epithelial cells  with adherent coccobacilli suggestive of BV (bottom)</a:t>
            </a:r>
          </a:p>
        </p:txBody>
      </p:sp>
    </p:spTree>
    <p:extLst>
      <p:ext uri="{BB962C8B-B14F-4D97-AF65-F5344CB8AC3E}">
        <p14:creationId xmlns:p14="http://schemas.microsoft.com/office/powerpoint/2010/main" val="2955321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A650-49BE-0A4C-8BC3-3063036C0A1B}"/>
              </a:ext>
            </a:extLst>
          </p:cNvPr>
          <p:cNvSpPr>
            <a:spLocks noGrp="1"/>
          </p:cNvSpPr>
          <p:nvPr>
            <p:ph type="title"/>
          </p:nvPr>
        </p:nvSpPr>
        <p:spPr>
          <a:xfrm>
            <a:off x="338478" y="534459"/>
            <a:ext cx="3479801" cy="1209675"/>
          </a:xfrm>
        </p:spPr>
        <p:txBody>
          <a:bodyPr vert="horz" lIns="91440" tIns="45720" rIns="91440" bIns="45720" rtlCol="0" anchor="t">
            <a:normAutofit/>
          </a:bodyPr>
          <a:lstStyle/>
          <a:p>
            <a:r>
              <a:rPr lang="en-US" kern="1200" dirty="0"/>
              <a:t>BV: Treatment</a:t>
            </a:r>
          </a:p>
        </p:txBody>
      </p:sp>
      <p:sp>
        <p:nvSpPr>
          <p:cNvPr id="3" name="Content Placeholder 2">
            <a:extLst>
              <a:ext uri="{FF2B5EF4-FFF2-40B4-BE49-F238E27FC236}">
                <a16:creationId xmlns:a16="http://schemas.microsoft.com/office/drawing/2014/main" id="{E28F4FA8-A825-9D48-B25A-1F411B46FD81}"/>
              </a:ext>
            </a:extLst>
          </p:cNvPr>
          <p:cNvSpPr>
            <a:spLocks noGrp="1"/>
          </p:cNvSpPr>
          <p:nvPr>
            <p:ph idx="1"/>
          </p:nvPr>
        </p:nvSpPr>
        <p:spPr>
          <a:xfrm>
            <a:off x="4783855" y="1418615"/>
            <a:ext cx="7069667" cy="4439709"/>
          </a:xfrm>
        </p:spPr>
        <p:txBody>
          <a:bodyPr vert="horz" lIns="91440" tIns="45720" rIns="91440" bIns="45720" rtlCol="0">
            <a:normAutofit/>
          </a:bodyPr>
          <a:lstStyle/>
          <a:p>
            <a:r>
              <a:rPr lang="en-US" dirty="0">
                <a:latin typeface="+mn-lt"/>
              </a:rPr>
              <a:t>Standard regimens (including during pregnancy):</a:t>
            </a:r>
          </a:p>
          <a:p>
            <a:pPr lvl="1"/>
            <a:r>
              <a:rPr lang="en-US" sz="2800" dirty="0">
                <a:latin typeface="+mn-lt"/>
              </a:rPr>
              <a:t>Metronidazole 500 mg orally twice daily for 7 days</a:t>
            </a:r>
          </a:p>
          <a:p>
            <a:pPr lvl="1"/>
            <a:r>
              <a:rPr lang="en-US" sz="2800" dirty="0">
                <a:latin typeface="+mn-lt"/>
              </a:rPr>
              <a:t>Metronidazole gel 0.75%, 2 grams intravaginally once a day for 5 days</a:t>
            </a:r>
          </a:p>
          <a:p>
            <a:pPr lvl="1"/>
            <a:r>
              <a:rPr lang="en-US" sz="2800" dirty="0">
                <a:latin typeface="+mn-lt"/>
              </a:rPr>
              <a:t>Clindamycin cream 2%, 2 grams intravaginally at bedtime for 7 days</a:t>
            </a:r>
          </a:p>
          <a:p>
            <a:pPr lvl="1"/>
            <a:endParaRPr lang="en-US" sz="800" dirty="0">
              <a:latin typeface="+mn-lt"/>
            </a:endParaRPr>
          </a:p>
          <a:p>
            <a:r>
              <a:rPr lang="en-US" dirty="0">
                <a:latin typeface="+mn-lt"/>
              </a:rPr>
              <a:t>Partner treatment is n</a:t>
            </a:r>
            <a:r>
              <a:rPr lang="en-US" sz="2800" dirty="0">
                <a:latin typeface="+mn-lt"/>
              </a:rPr>
              <a:t>ot indicated</a:t>
            </a:r>
          </a:p>
        </p:txBody>
      </p:sp>
      <p:pic>
        <p:nvPicPr>
          <p:cNvPr id="4" name="Picture 3">
            <a:extLst>
              <a:ext uri="{FF2B5EF4-FFF2-40B4-BE49-F238E27FC236}">
                <a16:creationId xmlns:a16="http://schemas.microsoft.com/office/drawing/2014/main" id="{2635EAD9-7C17-1949-85F5-105B92FB17E3}"/>
              </a:ext>
            </a:extLst>
          </p:cNvPr>
          <p:cNvPicPr>
            <a:picLocks noChangeAspect="1"/>
          </p:cNvPicPr>
          <p:nvPr/>
        </p:nvPicPr>
        <p:blipFill>
          <a:blip r:embed="rId3"/>
          <a:stretch>
            <a:fillRect/>
          </a:stretch>
        </p:blipFill>
        <p:spPr>
          <a:xfrm>
            <a:off x="338478" y="1993742"/>
            <a:ext cx="3979523" cy="3289457"/>
          </a:xfrm>
          <a:prstGeom prst="rect">
            <a:avLst/>
          </a:prstGeom>
        </p:spPr>
      </p:pic>
    </p:spTree>
    <p:extLst>
      <p:ext uri="{BB962C8B-B14F-4D97-AF65-F5344CB8AC3E}">
        <p14:creationId xmlns:p14="http://schemas.microsoft.com/office/powerpoint/2010/main" val="121473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ACB5-7CAD-0C42-BA98-6491A83FB060}"/>
              </a:ext>
            </a:extLst>
          </p:cNvPr>
          <p:cNvSpPr>
            <a:spLocks noGrp="1"/>
          </p:cNvSpPr>
          <p:nvPr>
            <p:ph type="title"/>
          </p:nvPr>
        </p:nvSpPr>
        <p:spPr>
          <a:xfrm>
            <a:off x="325695" y="239801"/>
            <a:ext cx="6586491" cy="1286160"/>
          </a:xfrm>
        </p:spPr>
        <p:txBody>
          <a:bodyPr vert="horz" lIns="91440" tIns="45720" rIns="91440" bIns="45720" rtlCol="0" anchor="t">
            <a:normAutofit/>
          </a:bodyPr>
          <a:lstStyle/>
          <a:p>
            <a:r>
              <a:rPr lang="en-US" dirty="0"/>
              <a:t>Vulvovaginal Candidiasis (Yeast Infections)</a:t>
            </a:r>
          </a:p>
        </p:txBody>
      </p:sp>
      <p:sp>
        <p:nvSpPr>
          <p:cNvPr id="4" name="Content Placeholder 3">
            <a:extLst>
              <a:ext uri="{FF2B5EF4-FFF2-40B4-BE49-F238E27FC236}">
                <a16:creationId xmlns:a16="http://schemas.microsoft.com/office/drawing/2014/main" id="{136E29F1-D80C-A14F-B41E-8D7F3305F95C}"/>
              </a:ext>
            </a:extLst>
          </p:cNvPr>
          <p:cNvSpPr>
            <a:spLocks noGrp="1"/>
          </p:cNvSpPr>
          <p:nvPr>
            <p:ph sz="half" idx="2"/>
          </p:nvPr>
        </p:nvSpPr>
        <p:spPr>
          <a:xfrm>
            <a:off x="5134761" y="1017961"/>
            <a:ext cx="6870972" cy="5196572"/>
          </a:xfrm>
        </p:spPr>
        <p:txBody>
          <a:bodyPr vert="horz" lIns="91440" tIns="45720" rIns="91440" bIns="45720" rtlCol="0">
            <a:noAutofit/>
          </a:bodyPr>
          <a:lstStyle/>
          <a:p>
            <a:r>
              <a:rPr lang="en-US" b="1" dirty="0">
                <a:latin typeface="+mn-lt"/>
              </a:rPr>
              <a:t>Epidemiology</a:t>
            </a:r>
          </a:p>
          <a:p>
            <a:pPr lvl="1"/>
            <a:r>
              <a:rPr lang="en-US" dirty="0">
                <a:latin typeface="+mn-lt"/>
              </a:rPr>
              <a:t>Caused by overgrowth of </a:t>
            </a:r>
            <a:r>
              <a:rPr lang="en-US" i="1" dirty="0">
                <a:latin typeface="+mn-lt"/>
              </a:rPr>
              <a:t>Candida albicans</a:t>
            </a:r>
            <a:r>
              <a:rPr lang="en-US" dirty="0">
                <a:latin typeface="+mn-lt"/>
              </a:rPr>
              <a:t>, an opportunistic yeast organism</a:t>
            </a:r>
          </a:p>
          <a:p>
            <a:pPr lvl="1"/>
            <a:r>
              <a:rPr lang="en-US" dirty="0">
                <a:latin typeface="+mn-lt"/>
              </a:rPr>
              <a:t>An estimated 70-75% of women will experience at least one episode of vulvovaginal candidiasis</a:t>
            </a:r>
          </a:p>
          <a:p>
            <a:r>
              <a:rPr lang="en-US" b="1" dirty="0">
                <a:latin typeface="+mn-lt"/>
              </a:rPr>
              <a:t>Symptoms</a:t>
            </a:r>
          </a:p>
          <a:p>
            <a:pPr lvl="1"/>
            <a:r>
              <a:rPr lang="en-US" dirty="0">
                <a:latin typeface="+mn-lt"/>
              </a:rPr>
              <a:t>Pruritis, thick, white and clumpy discharge, vaginal and vulvar soreness, dysuria and/or dyspareunia</a:t>
            </a:r>
          </a:p>
          <a:p>
            <a:r>
              <a:rPr lang="en-US" b="1" dirty="0">
                <a:latin typeface="+mn-lt"/>
              </a:rPr>
              <a:t>Sequelae</a:t>
            </a:r>
          </a:p>
          <a:p>
            <a:pPr lvl="1"/>
            <a:r>
              <a:rPr lang="en-US" dirty="0">
                <a:latin typeface="+mn-lt"/>
              </a:rPr>
              <a:t>No direct consequences but recurrent or poorly responsive infections may indicate underlying conditions</a:t>
            </a:r>
          </a:p>
        </p:txBody>
      </p:sp>
      <p:pic>
        <p:nvPicPr>
          <p:cNvPr id="2050" name="Picture 2" descr="Candida albicans | Global Biodefense">
            <a:extLst>
              <a:ext uri="{FF2B5EF4-FFF2-40B4-BE49-F238E27FC236}">
                <a16:creationId xmlns:a16="http://schemas.microsoft.com/office/drawing/2014/main" id="{B9090D57-8F5B-C741-BDE4-79F188986178}"/>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a:ext>
            </a:extLst>
          </a:blip>
          <a:srcRect/>
          <a:stretch/>
        </p:blipFill>
        <p:spPr bwMode="auto">
          <a:xfrm>
            <a:off x="0" y="1663389"/>
            <a:ext cx="4157079" cy="41674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50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E74D-D654-5946-A712-B4BCDCC73A96}"/>
              </a:ext>
            </a:extLst>
          </p:cNvPr>
          <p:cNvSpPr>
            <a:spLocks noGrp="1"/>
          </p:cNvSpPr>
          <p:nvPr>
            <p:ph type="title"/>
          </p:nvPr>
        </p:nvSpPr>
        <p:spPr>
          <a:xfrm>
            <a:off x="428185" y="287866"/>
            <a:ext cx="3635814" cy="1405467"/>
          </a:xfrm>
        </p:spPr>
        <p:txBody>
          <a:bodyPr vert="horz" lIns="91440" tIns="45720" rIns="91440" bIns="45720" rtlCol="0" anchor="t">
            <a:normAutofit/>
          </a:bodyPr>
          <a:lstStyle/>
          <a:p>
            <a:r>
              <a:rPr lang="en-US" sz="4400" dirty="0">
                <a:latin typeface="+mn-lt"/>
              </a:rPr>
              <a:t>Candidiasis: Diagnosis</a:t>
            </a:r>
          </a:p>
        </p:txBody>
      </p:sp>
      <p:pic>
        <p:nvPicPr>
          <p:cNvPr id="1026" name="Picture 2" descr="This photograph taken of a saline vaginal wet mount sample shows multiple yeast forms (blue arrows) and hyphae forms (red arrow on right). Magnification 40x.&lt;div&gt;Source: Public Health—Seattle &amp; King County STD Clinic&lt;/div&gt;">
            <a:extLst>
              <a:ext uri="{FF2B5EF4-FFF2-40B4-BE49-F238E27FC236}">
                <a16:creationId xmlns:a16="http://schemas.microsoft.com/office/drawing/2014/main" id="{9590FE2B-CD46-144C-8F8E-3DE8A339829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tretch/>
        </p:blipFill>
        <p:spPr bwMode="auto">
          <a:xfrm>
            <a:off x="5587999" y="767292"/>
            <a:ext cx="5773063" cy="4575153"/>
          </a:xfrm>
          <a:prstGeom prst="rect">
            <a:avLst/>
          </a:prstGeom>
          <a:solidFill>
            <a:srgbClr val="FFFFFF"/>
          </a:solidFill>
          <a:effectLst/>
        </p:spPr>
      </p:pic>
      <p:sp>
        <p:nvSpPr>
          <p:cNvPr id="3" name="Content Placeholder 2">
            <a:extLst>
              <a:ext uri="{FF2B5EF4-FFF2-40B4-BE49-F238E27FC236}">
                <a16:creationId xmlns:a16="http://schemas.microsoft.com/office/drawing/2014/main" id="{EBF3F69F-ABED-1943-BC1A-9F44CDA0C5E6}"/>
              </a:ext>
            </a:extLst>
          </p:cNvPr>
          <p:cNvSpPr>
            <a:spLocks noGrp="1"/>
          </p:cNvSpPr>
          <p:nvPr>
            <p:ph type="body" sz="half" idx="2"/>
          </p:nvPr>
        </p:nvSpPr>
        <p:spPr>
          <a:xfrm>
            <a:off x="428184" y="1693333"/>
            <a:ext cx="4905815" cy="4436534"/>
          </a:xfrm>
        </p:spPr>
        <p:txBody>
          <a:bodyPr vert="horz" lIns="91440" tIns="45720" rIns="91440" bIns="45720" rtlCol="0">
            <a:normAutofit lnSpcReduction="10000"/>
          </a:bodyPr>
          <a:lstStyle/>
          <a:p>
            <a:pPr marL="285750" indent="-285750">
              <a:buFont typeface="Arial" panose="020B0604020202020204" pitchFamily="34" charset="0"/>
              <a:buChar char="•"/>
            </a:pPr>
            <a:r>
              <a:rPr lang="en-US" sz="2400" dirty="0">
                <a:latin typeface="+mn-lt"/>
              </a:rPr>
              <a:t>Vaginal pH is usually normal (3.8 to 4.5)</a:t>
            </a:r>
          </a:p>
          <a:p>
            <a:pPr marL="285750" indent="-285750">
              <a:buFont typeface="Arial" panose="020B0604020202020204" pitchFamily="34" charset="0"/>
              <a:buChar char="•"/>
            </a:pPr>
            <a:r>
              <a:rPr lang="en-US" sz="2400" dirty="0">
                <a:latin typeface="+mn-lt"/>
              </a:rPr>
              <a:t>Potassium hydroxide (KOH) and saline wet mount microscopy</a:t>
            </a:r>
          </a:p>
          <a:p>
            <a:pPr marL="742950" lvl="1" indent="-285750">
              <a:buFont typeface="Arial" panose="020B0604020202020204" pitchFamily="34" charset="0"/>
              <a:buChar char="•"/>
            </a:pPr>
            <a:r>
              <a:rPr lang="en-US" sz="2400" dirty="0">
                <a:latin typeface="+mn-lt"/>
              </a:rPr>
              <a:t>Visualization of </a:t>
            </a:r>
            <a:r>
              <a:rPr lang="en-US" sz="2400" dirty="0" err="1">
                <a:latin typeface="+mn-lt"/>
              </a:rPr>
              <a:t>pseudohyphae</a:t>
            </a:r>
            <a:r>
              <a:rPr lang="en-US" sz="2400" dirty="0">
                <a:latin typeface="+mn-lt"/>
              </a:rPr>
              <a:t> and budding yeast forms</a:t>
            </a:r>
          </a:p>
          <a:p>
            <a:pPr marL="742950" lvl="1" indent="-285750">
              <a:buFont typeface="Arial" panose="020B0604020202020204" pitchFamily="34" charset="0"/>
              <a:buChar char="•"/>
            </a:pPr>
            <a:r>
              <a:rPr lang="en-US" sz="2400" dirty="0">
                <a:latin typeface="+mn-lt"/>
              </a:rPr>
              <a:t>10% KOH dissolves epithelial cells and improves sensitivity</a:t>
            </a:r>
          </a:p>
          <a:p>
            <a:pPr marL="285750" indent="-285750">
              <a:buFont typeface="Arial" panose="020B0604020202020204" pitchFamily="34" charset="0"/>
              <a:buChar char="•"/>
            </a:pPr>
            <a:r>
              <a:rPr lang="en-US" sz="2400" dirty="0">
                <a:latin typeface="+mn-lt"/>
              </a:rPr>
              <a:t>Culture</a:t>
            </a:r>
          </a:p>
          <a:p>
            <a:pPr marL="742950" lvl="1" indent="-285750">
              <a:buFont typeface="Arial" panose="020B0604020202020204" pitchFamily="34" charset="0"/>
              <a:buChar char="•"/>
            </a:pPr>
            <a:r>
              <a:rPr lang="en-US" sz="2400" dirty="0">
                <a:latin typeface="+mn-lt"/>
              </a:rPr>
              <a:t>Not routinely recommended</a:t>
            </a:r>
          </a:p>
          <a:p>
            <a:pPr marL="742950" lvl="1" indent="-285750">
              <a:buFont typeface="Arial" panose="020B0604020202020204" pitchFamily="34" charset="0"/>
              <a:buChar char="•"/>
            </a:pPr>
            <a:r>
              <a:rPr lang="en-US" sz="2400" dirty="0">
                <a:latin typeface="+mn-lt"/>
              </a:rPr>
              <a:t>May help diagnose non-albicans species in recurrent disease</a:t>
            </a:r>
          </a:p>
          <a:p>
            <a:pPr lvl="1"/>
            <a:endParaRPr lang="en-US" sz="1600" dirty="0"/>
          </a:p>
        </p:txBody>
      </p:sp>
      <p:sp>
        <p:nvSpPr>
          <p:cNvPr id="7" name="TextBox 6">
            <a:extLst>
              <a:ext uri="{FF2B5EF4-FFF2-40B4-BE49-F238E27FC236}">
                <a16:creationId xmlns:a16="http://schemas.microsoft.com/office/drawing/2014/main" id="{CCD15A1E-4C05-2F44-9CA4-C9E4092B6661}"/>
              </a:ext>
            </a:extLst>
          </p:cNvPr>
          <p:cNvSpPr txBox="1"/>
          <p:nvPr/>
        </p:nvSpPr>
        <p:spPr>
          <a:xfrm>
            <a:off x="5763246" y="5477470"/>
            <a:ext cx="5422567" cy="461665"/>
          </a:xfrm>
          <a:prstGeom prst="rect">
            <a:avLst/>
          </a:prstGeom>
          <a:noFill/>
        </p:spPr>
        <p:txBody>
          <a:bodyPr wrap="square" rtlCol="0">
            <a:spAutoFit/>
          </a:bodyPr>
          <a:lstStyle/>
          <a:p>
            <a:r>
              <a:rPr lang="en-US" sz="1200" dirty="0"/>
              <a:t>This photograph taken of a saline vaginal wet mount sample shows multiple yeast forms (blue arrows) and hyphae forms (red arrow on right). Magnification 40x.</a:t>
            </a:r>
          </a:p>
        </p:txBody>
      </p:sp>
    </p:spTree>
    <p:extLst>
      <p:ext uri="{BB962C8B-B14F-4D97-AF65-F5344CB8AC3E}">
        <p14:creationId xmlns:p14="http://schemas.microsoft.com/office/powerpoint/2010/main" val="3262155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378A-4916-CB4A-ABA2-DF659CD7B0A4}"/>
              </a:ext>
            </a:extLst>
          </p:cNvPr>
          <p:cNvSpPr>
            <a:spLocks noGrp="1"/>
          </p:cNvSpPr>
          <p:nvPr>
            <p:ph type="title"/>
          </p:nvPr>
        </p:nvSpPr>
        <p:spPr>
          <a:xfrm>
            <a:off x="338478" y="354499"/>
            <a:ext cx="3649133" cy="1260475"/>
          </a:xfrm>
        </p:spPr>
        <p:txBody>
          <a:bodyPr anchor="t"/>
          <a:lstStyle/>
          <a:p>
            <a:r>
              <a:rPr lang="en-US" dirty="0"/>
              <a:t>Candidiasis: Treatment</a:t>
            </a:r>
          </a:p>
        </p:txBody>
      </p:sp>
      <p:sp>
        <p:nvSpPr>
          <p:cNvPr id="3" name="Content Placeholder 2">
            <a:extLst>
              <a:ext uri="{FF2B5EF4-FFF2-40B4-BE49-F238E27FC236}">
                <a16:creationId xmlns:a16="http://schemas.microsoft.com/office/drawing/2014/main" id="{B46B36A3-1BEB-3245-93CC-BE181268343C}"/>
              </a:ext>
            </a:extLst>
          </p:cNvPr>
          <p:cNvSpPr>
            <a:spLocks noGrp="1"/>
          </p:cNvSpPr>
          <p:nvPr>
            <p:ph idx="1"/>
          </p:nvPr>
        </p:nvSpPr>
        <p:spPr>
          <a:xfrm>
            <a:off x="4508691" y="771769"/>
            <a:ext cx="7391400" cy="5314462"/>
          </a:xfrm>
        </p:spPr>
        <p:txBody>
          <a:bodyPr/>
          <a:lstStyle/>
          <a:p>
            <a:pPr marL="0" indent="0">
              <a:buNone/>
            </a:pPr>
            <a:r>
              <a:rPr lang="en-US" dirty="0">
                <a:latin typeface="+mn-lt"/>
              </a:rPr>
              <a:t>Uncomplicated vulvovaginal candidiasis:</a:t>
            </a:r>
          </a:p>
          <a:p>
            <a:pPr lvl="1"/>
            <a:r>
              <a:rPr lang="en-US" dirty="0">
                <a:latin typeface="+mn-lt"/>
              </a:rPr>
              <a:t>Short-course intravaginal antifungal agents (multiple options)</a:t>
            </a:r>
          </a:p>
          <a:p>
            <a:pPr lvl="2"/>
            <a:r>
              <a:rPr lang="en-US" dirty="0">
                <a:latin typeface="+mn-lt"/>
              </a:rPr>
              <a:t>Several available over-the-counter</a:t>
            </a:r>
          </a:p>
          <a:p>
            <a:pPr lvl="1"/>
            <a:r>
              <a:rPr lang="en-US" dirty="0">
                <a:latin typeface="+mn-lt"/>
              </a:rPr>
              <a:t>Oral therapy: fluconazole 150 mg orally in a single dose</a:t>
            </a:r>
          </a:p>
          <a:p>
            <a:endParaRPr lang="en-US" sz="1400" dirty="0">
              <a:latin typeface="+mn-lt"/>
            </a:endParaRPr>
          </a:p>
          <a:p>
            <a:pPr marL="0" indent="0">
              <a:buNone/>
            </a:pPr>
            <a:r>
              <a:rPr lang="en-US" dirty="0">
                <a:latin typeface="+mn-lt"/>
              </a:rPr>
              <a:t>Recurrent infections (four or more episodes within a year):</a:t>
            </a:r>
          </a:p>
          <a:p>
            <a:pPr lvl="1"/>
            <a:r>
              <a:rPr lang="en-US" dirty="0">
                <a:latin typeface="+mn-lt"/>
              </a:rPr>
              <a:t>Culture of vaginal secretions to detect non-albicans species</a:t>
            </a:r>
          </a:p>
          <a:p>
            <a:pPr lvl="1"/>
            <a:r>
              <a:rPr lang="en-US" dirty="0">
                <a:latin typeface="+mn-lt"/>
              </a:rPr>
              <a:t>Longer 7-to-14-day initial course of therapy followed by 6-month maintenance regimen</a:t>
            </a:r>
          </a:p>
        </p:txBody>
      </p:sp>
      <p:pic>
        <p:nvPicPr>
          <p:cNvPr id="4" name="Picture 3">
            <a:extLst>
              <a:ext uri="{FF2B5EF4-FFF2-40B4-BE49-F238E27FC236}">
                <a16:creationId xmlns:a16="http://schemas.microsoft.com/office/drawing/2014/main" id="{EB510D98-1228-5345-A844-81F9FA62DBD1}"/>
              </a:ext>
            </a:extLst>
          </p:cNvPr>
          <p:cNvPicPr>
            <a:picLocks noChangeAspect="1"/>
          </p:cNvPicPr>
          <p:nvPr/>
        </p:nvPicPr>
        <p:blipFill>
          <a:blip r:embed="rId3"/>
          <a:stretch>
            <a:fillRect/>
          </a:stretch>
        </p:blipFill>
        <p:spPr>
          <a:xfrm>
            <a:off x="338478" y="1993742"/>
            <a:ext cx="3979523" cy="3289457"/>
          </a:xfrm>
          <a:prstGeom prst="rect">
            <a:avLst/>
          </a:prstGeom>
        </p:spPr>
      </p:pic>
    </p:spTree>
    <p:extLst>
      <p:ext uri="{BB962C8B-B14F-4D97-AF65-F5344CB8AC3E}">
        <p14:creationId xmlns:p14="http://schemas.microsoft.com/office/powerpoint/2010/main" val="186118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13F3-7BDC-824A-AEC6-CC5C9CEFC9CF}"/>
              </a:ext>
            </a:extLst>
          </p:cNvPr>
          <p:cNvSpPr>
            <a:spLocks noGrp="1"/>
          </p:cNvSpPr>
          <p:nvPr>
            <p:ph type="title"/>
          </p:nvPr>
        </p:nvSpPr>
        <p:spPr>
          <a:xfrm>
            <a:off x="657563" y="497946"/>
            <a:ext cx="6151645" cy="1192742"/>
          </a:xfrm>
        </p:spPr>
        <p:txBody>
          <a:bodyPr anchor="t"/>
          <a:lstStyle/>
          <a:p>
            <a:r>
              <a:rPr lang="en-US" dirty="0"/>
              <a:t>Case Discussion: Maria</a:t>
            </a:r>
          </a:p>
        </p:txBody>
      </p:sp>
      <p:sp>
        <p:nvSpPr>
          <p:cNvPr id="3" name="Content Placeholder 2">
            <a:extLst>
              <a:ext uri="{FF2B5EF4-FFF2-40B4-BE49-F238E27FC236}">
                <a16:creationId xmlns:a16="http://schemas.microsoft.com/office/drawing/2014/main" id="{D52DA25B-D867-804D-92CD-99DA43F90B14}"/>
              </a:ext>
            </a:extLst>
          </p:cNvPr>
          <p:cNvSpPr>
            <a:spLocks noGrp="1"/>
          </p:cNvSpPr>
          <p:nvPr>
            <p:ph idx="1"/>
          </p:nvPr>
        </p:nvSpPr>
        <p:spPr>
          <a:xfrm>
            <a:off x="657564" y="1354668"/>
            <a:ext cx="8578174" cy="4383658"/>
          </a:xfrm>
        </p:spPr>
        <p:txBody>
          <a:bodyPr>
            <a:normAutofit/>
          </a:bodyPr>
          <a:lstStyle/>
          <a:p>
            <a:r>
              <a:rPr lang="en-US" dirty="0">
                <a:latin typeface="+mn-lt"/>
              </a:rPr>
              <a:t>Maria tells you during the history that she has had vaginal and oral sex with one male partner</a:t>
            </a:r>
          </a:p>
          <a:p>
            <a:endParaRPr lang="en-US" sz="800" dirty="0">
              <a:latin typeface="+mn-lt"/>
            </a:endParaRPr>
          </a:p>
          <a:p>
            <a:r>
              <a:rPr lang="en-US" dirty="0">
                <a:latin typeface="+mn-lt"/>
              </a:rPr>
              <a:t>She is here today with vaginal discharge that is white and ”smells funny” as well as some vulvar itching</a:t>
            </a:r>
          </a:p>
          <a:p>
            <a:endParaRPr lang="en-US" sz="800" dirty="0">
              <a:latin typeface="+mn-lt"/>
            </a:endParaRPr>
          </a:p>
          <a:p>
            <a:r>
              <a:rPr lang="en-US" dirty="0">
                <a:latin typeface="+mn-lt"/>
              </a:rPr>
              <a:t>Your physical exam confirms the presence of thin white discharge with a fishy odor and is otherwise unremarkable</a:t>
            </a:r>
          </a:p>
          <a:p>
            <a:endParaRPr lang="en-US" sz="1200" dirty="0">
              <a:latin typeface="+mn-lt"/>
            </a:endParaRPr>
          </a:p>
          <a:p>
            <a:pPr marL="0" indent="0">
              <a:buNone/>
            </a:pPr>
            <a:r>
              <a:rPr lang="en-US" sz="3200" dirty="0">
                <a:latin typeface="+mn-lt"/>
              </a:rPr>
              <a:t>What type of diagnostic tests should you perform?</a:t>
            </a:r>
          </a:p>
        </p:txBody>
      </p:sp>
      <p:pic>
        <p:nvPicPr>
          <p:cNvPr id="4" name="Picture 2">
            <a:extLst>
              <a:ext uri="{FF2B5EF4-FFF2-40B4-BE49-F238E27FC236}">
                <a16:creationId xmlns:a16="http://schemas.microsoft.com/office/drawing/2014/main" id="{7C69DFDB-DF1F-0940-8624-C4F0A6963EBF}"/>
              </a:ext>
            </a:extLst>
          </p:cNvPr>
          <p:cNvPicPr>
            <a:picLocks noChangeAspect="1" noChangeArrowheads="1"/>
          </p:cNvPicPr>
          <p:nvPr/>
        </p:nvPicPr>
        <p:blipFill>
          <a:blip r:embed="rId3"/>
          <a:srcRect/>
          <a:stretch/>
        </p:blipFill>
        <p:spPr bwMode="auto">
          <a:xfrm>
            <a:off x="9107907" y="569169"/>
            <a:ext cx="2426529" cy="2512911"/>
          </a:xfrm>
          <a:prstGeom prst="rect">
            <a:avLst/>
          </a:prstGeom>
          <a:solidFill>
            <a:srgbClr val="FFFFFF"/>
          </a:solidFill>
        </p:spPr>
      </p:pic>
    </p:spTree>
    <p:extLst>
      <p:ext uri="{BB962C8B-B14F-4D97-AF65-F5344CB8AC3E}">
        <p14:creationId xmlns:p14="http://schemas.microsoft.com/office/powerpoint/2010/main" val="623579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13F3-7BDC-824A-AEC6-CC5C9CEFC9CF}"/>
              </a:ext>
            </a:extLst>
          </p:cNvPr>
          <p:cNvSpPr>
            <a:spLocks noGrp="1"/>
          </p:cNvSpPr>
          <p:nvPr>
            <p:ph type="title"/>
          </p:nvPr>
        </p:nvSpPr>
        <p:spPr>
          <a:xfrm>
            <a:off x="838200" y="96838"/>
            <a:ext cx="6646333" cy="1325563"/>
          </a:xfrm>
        </p:spPr>
        <p:txBody>
          <a:bodyPr/>
          <a:lstStyle/>
          <a:p>
            <a:r>
              <a:rPr lang="en-US" dirty="0"/>
              <a:t>Case Discussion: Maria</a:t>
            </a:r>
          </a:p>
        </p:txBody>
      </p:sp>
      <p:sp>
        <p:nvSpPr>
          <p:cNvPr id="3" name="Content Placeholder 2">
            <a:extLst>
              <a:ext uri="{FF2B5EF4-FFF2-40B4-BE49-F238E27FC236}">
                <a16:creationId xmlns:a16="http://schemas.microsoft.com/office/drawing/2014/main" id="{D52DA25B-D867-804D-92CD-99DA43F90B14}"/>
              </a:ext>
            </a:extLst>
          </p:cNvPr>
          <p:cNvSpPr>
            <a:spLocks noGrp="1"/>
          </p:cNvSpPr>
          <p:nvPr>
            <p:ph idx="1"/>
          </p:nvPr>
        </p:nvSpPr>
        <p:spPr>
          <a:xfrm>
            <a:off x="838200" y="1422400"/>
            <a:ext cx="8578174" cy="4673599"/>
          </a:xfrm>
        </p:spPr>
        <p:txBody>
          <a:bodyPr>
            <a:normAutofit/>
          </a:bodyPr>
          <a:lstStyle/>
          <a:p>
            <a:r>
              <a:rPr lang="en-US" dirty="0">
                <a:latin typeface="+mn-lt"/>
              </a:rPr>
              <a:t>Maria collects two vaginal swabs which you prepare with saline and 10% KOH for wet mount microscopy</a:t>
            </a:r>
          </a:p>
          <a:p>
            <a:pPr lvl="1"/>
            <a:r>
              <a:rPr lang="en-US" dirty="0">
                <a:latin typeface="+mn-lt"/>
              </a:rPr>
              <a:t>You see clue cells and many polymorphonuclear leukocytes. The pH of the fluid is 6. You diagnose BV and prescribe Metronidazole 500 mg orally twice daily for 7 days.</a:t>
            </a:r>
          </a:p>
          <a:p>
            <a:r>
              <a:rPr lang="en-US" dirty="0">
                <a:latin typeface="+mn-lt"/>
              </a:rPr>
              <a:t>If you did not have access to a microscope, you might send a vaginal fluid sample for microscopy (to look for candidiasis or BV) in a lab and PCR for trichomoniasis</a:t>
            </a:r>
          </a:p>
          <a:p>
            <a:endParaRPr lang="en-US" sz="800" dirty="0">
              <a:latin typeface="+mn-lt"/>
            </a:endParaRPr>
          </a:p>
          <a:p>
            <a:pPr marL="0" indent="0">
              <a:buNone/>
            </a:pPr>
            <a:r>
              <a:rPr lang="en-US" sz="3200" dirty="0">
                <a:latin typeface="+mn-lt"/>
              </a:rPr>
              <a:t>Does her partner need treatment?</a:t>
            </a:r>
          </a:p>
          <a:p>
            <a:pPr marL="0" indent="0">
              <a:buNone/>
            </a:pPr>
            <a:r>
              <a:rPr lang="en-US" sz="3200" dirty="0">
                <a:latin typeface="+mn-lt"/>
              </a:rPr>
              <a:t>What other testing should you offer Maria?</a:t>
            </a:r>
            <a:endParaRPr lang="en-US" dirty="0">
              <a:latin typeface="+mn-lt"/>
            </a:endParaRPr>
          </a:p>
        </p:txBody>
      </p:sp>
      <p:pic>
        <p:nvPicPr>
          <p:cNvPr id="4" name="Picture 2">
            <a:extLst>
              <a:ext uri="{FF2B5EF4-FFF2-40B4-BE49-F238E27FC236}">
                <a16:creationId xmlns:a16="http://schemas.microsoft.com/office/drawing/2014/main" id="{7C69DFDB-DF1F-0940-8624-C4F0A6963EBF}"/>
              </a:ext>
            </a:extLst>
          </p:cNvPr>
          <p:cNvPicPr>
            <a:picLocks noChangeAspect="1" noChangeArrowheads="1"/>
          </p:cNvPicPr>
          <p:nvPr/>
        </p:nvPicPr>
        <p:blipFill>
          <a:blip r:embed="rId3"/>
          <a:srcRect/>
          <a:stretch/>
        </p:blipFill>
        <p:spPr bwMode="auto">
          <a:xfrm>
            <a:off x="9107907" y="569169"/>
            <a:ext cx="2426529" cy="2512911"/>
          </a:xfrm>
          <a:prstGeom prst="rect">
            <a:avLst/>
          </a:prstGeom>
          <a:solidFill>
            <a:srgbClr val="FFFFFF"/>
          </a:solidFill>
        </p:spPr>
      </p:pic>
    </p:spTree>
    <p:extLst>
      <p:ext uri="{BB962C8B-B14F-4D97-AF65-F5344CB8AC3E}">
        <p14:creationId xmlns:p14="http://schemas.microsoft.com/office/powerpoint/2010/main" val="139182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EF63-4C93-6F47-B28E-6D0CCD611613}"/>
              </a:ext>
            </a:extLst>
          </p:cNvPr>
          <p:cNvSpPr>
            <a:spLocks noGrp="1"/>
          </p:cNvSpPr>
          <p:nvPr>
            <p:ph type="ctrTitle"/>
          </p:nvPr>
        </p:nvSpPr>
        <p:spPr>
          <a:xfrm>
            <a:off x="1354666" y="742685"/>
            <a:ext cx="9482667" cy="1410230"/>
          </a:xfrm>
        </p:spPr>
        <p:txBody>
          <a:bodyPr vert="horz" lIns="91440" tIns="45720" rIns="91440" bIns="45720" rtlCol="0" anchor="t">
            <a:normAutofit/>
          </a:bodyPr>
          <a:lstStyle/>
          <a:p>
            <a:r>
              <a:rPr lang="en-US" kern="1200" dirty="0"/>
              <a:t>Bacterial Infections:</a:t>
            </a:r>
          </a:p>
        </p:txBody>
      </p:sp>
      <p:sp>
        <p:nvSpPr>
          <p:cNvPr id="3" name="Text Placeholder 2">
            <a:extLst>
              <a:ext uri="{FF2B5EF4-FFF2-40B4-BE49-F238E27FC236}">
                <a16:creationId xmlns:a16="http://schemas.microsoft.com/office/drawing/2014/main" id="{6492CD16-1889-E649-90F7-06AEFDD90A10}"/>
              </a:ext>
            </a:extLst>
          </p:cNvPr>
          <p:cNvSpPr>
            <a:spLocks noGrp="1"/>
          </p:cNvSpPr>
          <p:nvPr>
            <p:ph type="subTitle" idx="1"/>
          </p:nvPr>
        </p:nvSpPr>
        <p:spPr>
          <a:xfrm>
            <a:off x="6474883" y="2445045"/>
            <a:ext cx="5372100" cy="2692401"/>
          </a:xfrm>
        </p:spPr>
        <p:txBody>
          <a:bodyPr vert="horz" lIns="91440" tIns="45720" rIns="91440" bIns="45720" rtlCol="0">
            <a:normAutofit/>
          </a:bodyPr>
          <a:lstStyle/>
          <a:p>
            <a:pPr algn="l"/>
            <a:r>
              <a:rPr lang="en-US" sz="4000" kern="1200" dirty="0">
                <a:latin typeface="+mn-lt"/>
              </a:rPr>
              <a:t>Chlamydia</a:t>
            </a:r>
          </a:p>
          <a:p>
            <a:pPr algn="l"/>
            <a:endParaRPr lang="en-US" sz="800" kern="1200" dirty="0">
              <a:latin typeface="+mn-lt"/>
            </a:endParaRPr>
          </a:p>
          <a:p>
            <a:pPr algn="l"/>
            <a:r>
              <a:rPr lang="en-US" sz="4000" kern="1200" dirty="0">
                <a:latin typeface="+mn-lt"/>
              </a:rPr>
              <a:t>Gonorrhea</a:t>
            </a:r>
          </a:p>
          <a:p>
            <a:pPr algn="l"/>
            <a:endParaRPr lang="en-US" sz="800" dirty="0">
              <a:latin typeface="+mn-lt"/>
            </a:endParaRPr>
          </a:p>
          <a:p>
            <a:pPr algn="l"/>
            <a:r>
              <a:rPr lang="en-US" sz="4000" dirty="0">
                <a:latin typeface="+mn-lt"/>
              </a:rPr>
              <a:t>Syphilis</a:t>
            </a:r>
            <a:endParaRPr lang="en-US" sz="4000" kern="1200" dirty="0">
              <a:latin typeface="+mn-lt"/>
            </a:endParaRPr>
          </a:p>
        </p:txBody>
      </p:sp>
      <p:pic>
        <p:nvPicPr>
          <p:cNvPr id="4" name="Picture 3">
            <a:extLst>
              <a:ext uri="{FF2B5EF4-FFF2-40B4-BE49-F238E27FC236}">
                <a16:creationId xmlns:a16="http://schemas.microsoft.com/office/drawing/2014/main" id="{04B5FD62-6A64-5641-8E05-54147F331459}"/>
              </a:ext>
            </a:extLst>
          </p:cNvPr>
          <p:cNvPicPr>
            <a:picLocks noChangeAspect="1"/>
          </p:cNvPicPr>
          <p:nvPr/>
        </p:nvPicPr>
        <p:blipFill>
          <a:blip r:embed="rId3"/>
          <a:stretch>
            <a:fillRect/>
          </a:stretch>
        </p:blipFill>
        <p:spPr>
          <a:xfrm>
            <a:off x="1157818" y="2152915"/>
            <a:ext cx="4559301" cy="3276661"/>
          </a:xfrm>
          <a:prstGeom prst="rect">
            <a:avLst/>
          </a:prstGeom>
        </p:spPr>
      </p:pic>
    </p:spTree>
    <p:extLst>
      <p:ext uri="{BB962C8B-B14F-4D97-AF65-F5344CB8AC3E}">
        <p14:creationId xmlns:p14="http://schemas.microsoft.com/office/powerpoint/2010/main" val="2730461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9F01-7019-5549-992C-2D7383696B11}"/>
              </a:ext>
            </a:extLst>
          </p:cNvPr>
          <p:cNvSpPr>
            <a:spLocks noGrp="1"/>
          </p:cNvSpPr>
          <p:nvPr>
            <p:ph type="ctrTitle"/>
          </p:nvPr>
        </p:nvSpPr>
        <p:spPr>
          <a:xfrm>
            <a:off x="1073881" y="889915"/>
            <a:ext cx="10044238" cy="2361285"/>
          </a:xfrm>
        </p:spPr>
        <p:txBody>
          <a:bodyPr vert="horz" lIns="91440" tIns="45720" rIns="91440" bIns="45720" rtlCol="0" anchor="t">
            <a:normAutofit/>
          </a:bodyPr>
          <a:lstStyle/>
          <a:p>
            <a:r>
              <a:rPr lang="en-US" sz="5100" kern="1200" dirty="0"/>
              <a:t>Which STI is the most frequently reported infectious disease in the United States?</a:t>
            </a:r>
          </a:p>
        </p:txBody>
      </p:sp>
      <p:pic>
        <p:nvPicPr>
          <p:cNvPr id="3" name="Picture 2">
            <a:extLst>
              <a:ext uri="{FF2B5EF4-FFF2-40B4-BE49-F238E27FC236}">
                <a16:creationId xmlns:a16="http://schemas.microsoft.com/office/drawing/2014/main" id="{26D2ED69-6664-E848-835D-AC2A99026977}"/>
              </a:ext>
            </a:extLst>
          </p:cNvPr>
          <p:cNvPicPr>
            <a:picLocks noChangeAspect="1"/>
          </p:cNvPicPr>
          <p:nvPr/>
        </p:nvPicPr>
        <p:blipFill>
          <a:blip r:embed="rId3"/>
          <a:stretch>
            <a:fillRect/>
          </a:stretch>
        </p:blipFill>
        <p:spPr>
          <a:xfrm>
            <a:off x="4109509" y="3429000"/>
            <a:ext cx="3972982" cy="2855288"/>
          </a:xfrm>
          <a:prstGeom prst="rect">
            <a:avLst/>
          </a:prstGeom>
        </p:spPr>
      </p:pic>
    </p:spTree>
    <p:extLst>
      <p:ext uri="{BB962C8B-B14F-4D97-AF65-F5344CB8AC3E}">
        <p14:creationId xmlns:p14="http://schemas.microsoft.com/office/powerpoint/2010/main" val="1115700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ext for description.">
            <a:extLst>
              <a:ext uri="{FF2B5EF4-FFF2-40B4-BE49-F238E27FC236}">
                <a16:creationId xmlns:a16="http://schemas.microsoft.com/office/drawing/2014/main" id="{FAE4B260-8E11-4F43-A273-285F6EFEAA5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 b="13344"/>
          <a:stretch/>
        </p:blipFill>
        <p:spPr bwMode="auto">
          <a:xfrm>
            <a:off x="0" y="1362738"/>
            <a:ext cx="5985166" cy="43437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ext for description.">
            <a:extLst>
              <a:ext uri="{FF2B5EF4-FFF2-40B4-BE49-F238E27FC236}">
                <a16:creationId xmlns:a16="http://schemas.microsoft.com/office/drawing/2014/main" id="{B10E1447-652C-C743-9CB2-6AFDD0CA79A6}"/>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256871" y="1362738"/>
            <a:ext cx="5930093" cy="434379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7BED8C2-4900-D14F-87EB-1811B09C2D18}"/>
              </a:ext>
            </a:extLst>
          </p:cNvPr>
          <p:cNvSpPr>
            <a:spLocks noGrp="1"/>
          </p:cNvSpPr>
          <p:nvPr>
            <p:ph type="title"/>
          </p:nvPr>
        </p:nvSpPr>
        <p:spPr>
          <a:xfrm>
            <a:off x="838200" y="365126"/>
            <a:ext cx="3327400" cy="1006476"/>
          </a:xfrm>
        </p:spPr>
        <p:txBody>
          <a:bodyPr anchor="ctr">
            <a:normAutofit/>
          </a:bodyPr>
          <a:lstStyle/>
          <a:p>
            <a:r>
              <a:rPr lang="en-US" sz="4400" dirty="0"/>
              <a:t>Chlamydia</a:t>
            </a:r>
          </a:p>
        </p:txBody>
      </p:sp>
    </p:spTree>
    <p:extLst>
      <p:ext uri="{BB962C8B-B14F-4D97-AF65-F5344CB8AC3E}">
        <p14:creationId xmlns:p14="http://schemas.microsoft.com/office/powerpoint/2010/main" val="100589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DFACDB-41EB-DC43-90F2-52C795FE4102}"/>
              </a:ext>
            </a:extLst>
          </p:cNvPr>
          <p:cNvSpPr>
            <a:spLocks noGrp="1"/>
          </p:cNvSpPr>
          <p:nvPr>
            <p:ph type="subTitle" idx="1"/>
          </p:nvPr>
        </p:nvSpPr>
        <p:spPr>
          <a:xfrm>
            <a:off x="1524000" y="542871"/>
            <a:ext cx="9144000" cy="1655762"/>
          </a:xfrm>
        </p:spPr>
        <p:txBody>
          <a:bodyPr>
            <a:normAutofit/>
          </a:bodyPr>
          <a:lstStyle/>
          <a:p>
            <a:r>
              <a:rPr lang="en-US" sz="2800" dirty="0">
                <a:latin typeface="+mn-lt"/>
                <a:cs typeface="Arial" panose="020B0604020202020204" pitchFamily="34" charset="0"/>
              </a:rPr>
              <a:t>This presentation was originally created by Physicians for Reproductive Health as part of the ARSHEP curriculum.</a:t>
            </a:r>
          </a:p>
        </p:txBody>
      </p:sp>
      <p:pic>
        <p:nvPicPr>
          <p:cNvPr id="1026" name="Picture 2" descr="Physicians for Reproductive Health - Our Lives On The Line">
            <a:extLst>
              <a:ext uri="{FF2B5EF4-FFF2-40B4-BE49-F238E27FC236}">
                <a16:creationId xmlns:a16="http://schemas.microsoft.com/office/drawing/2014/main" id="{FC1A5144-24A8-AD4A-BAA1-65FCACACBB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0654" y="1798832"/>
            <a:ext cx="5550692" cy="1014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5039FE-48A4-2547-BEF1-8DF06270FEA0}"/>
              </a:ext>
            </a:extLst>
          </p:cNvPr>
          <p:cNvSpPr txBox="1"/>
          <p:nvPr/>
        </p:nvSpPr>
        <p:spPr>
          <a:xfrm>
            <a:off x="1021080" y="3429000"/>
            <a:ext cx="10149840" cy="2246769"/>
          </a:xfrm>
          <a:prstGeom prst="rect">
            <a:avLst/>
          </a:prstGeom>
          <a:noFill/>
        </p:spPr>
        <p:txBody>
          <a:bodyPr wrap="square" rtlCol="0">
            <a:spAutoFit/>
          </a:bodyPr>
          <a:lstStyle/>
          <a:p>
            <a:r>
              <a:rPr lang="en-US" sz="2800" dirty="0"/>
              <a:t>Updates and modifications to this presentation were supported, in part, by  Cooperative Agreement PS18-1807 from the Centers for Disease Control and Prevention, Division of Adolescent and School Health (CDC-DASH). The contents do not necessarily represent the official views of the Centers for Disease Control and Prevention.</a:t>
            </a:r>
          </a:p>
        </p:txBody>
      </p:sp>
    </p:spTree>
    <p:extLst>
      <p:ext uri="{BB962C8B-B14F-4D97-AF65-F5344CB8AC3E}">
        <p14:creationId xmlns:p14="http://schemas.microsoft.com/office/powerpoint/2010/main" val="3596939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AE394020-940D-4914-8C46-BF60723B23D1}"/>
              </a:ext>
            </a:extLst>
          </p:cNvPr>
          <p:cNvSpPr>
            <a:spLocks noGrp="1"/>
          </p:cNvSpPr>
          <p:nvPr>
            <p:ph type="title"/>
          </p:nvPr>
        </p:nvSpPr>
        <p:spPr>
          <a:xfrm>
            <a:off x="838200" y="365125"/>
            <a:ext cx="10515600" cy="1325563"/>
          </a:xfrm>
        </p:spPr>
        <p:txBody>
          <a:bodyPr/>
          <a:lstStyle/>
          <a:p>
            <a:r>
              <a:rPr lang="en-US" dirty="0"/>
              <a:t>Case Discussion: Nicole</a:t>
            </a:r>
          </a:p>
        </p:txBody>
      </p:sp>
      <p:sp>
        <p:nvSpPr>
          <p:cNvPr id="73" name="Content Placeholder 2">
            <a:extLst>
              <a:ext uri="{FF2B5EF4-FFF2-40B4-BE49-F238E27FC236}">
                <a16:creationId xmlns:a16="http://schemas.microsoft.com/office/drawing/2014/main" id="{10D8AC4B-C1CA-44F7-B60E-A7A4142BAFF4}"/>
              </a:ext>
            </a:extLst>
          </p:cNvPr>
          <p:cNvSpPr>
            <a:spLocks noGrp="1"/>
          </p:cNvSpPr>
          <p:nvPr>
            <p:ph sz="half" idx="1"/>
          </p:nvPr>
        </p:nvSpPr>
        <p:spPr>
          <a:xfrm>
            <a:off x="838200" y="1690688"/>
            <a:ext cx="5748867" cy="4059360"/>
          </a:xfrm>
        </p:spPr>
        <p:txBody>
          <a:bodyPr>
            <a:normAutofit/>
          </a:bodyPr>
          <a:lstStyle/>
          <a:p>
            <a:r>
              <a:rPr lang="en-US" dirty="0">
                <a:latin typeface="+mn-lt"/>
              </a:rPr>
              <a:t>Nicole is a 17-year-old female who comes in today for a routine physical</a:t>
            </a:r>
          </a:p>
          <a:p>
            <a:r>
              <a:rPr lang="en-US" dirty="0">
                <a:latin typeface="+mn-lt"/>
              </a:rPr>
              <a:t>She is sexually active and has had vaginal sex with one male partner in the last 3 months. They used condoms most of the time.</a:t>
            </a:r>
          </a:p>
          <a:p>
            <a:endParaRPr lang="en-US" sz="1200" dirty="0">
              <a:latin typeface="+mn-lt"/>
            </a:endParaRPr>
          </a:p>
          <a:p>
            <a:pPr marL="0" indent="0" algn="ctr">
              <a:buNone/>
            </a:pPr>
            <a:r>
              <a:rPr lang="en-US" sz="3200" dirty="0">
                <a:latin typeface="+mn-lt"/>
              </a:rPr>
              <a:t>What screening for STIs should you offer her?</a:t>
            </a:r>
          </a:p>
        </p:txBody>
      </p:sp>
      <p:pic>
        <p:nvPicPr>
          <p:cNvPr id="5" name="Content Placeholder 4" descr="A picture containing person, indoor&#10;&#10;Description automatically generated">
            <a:extLst>
              <a:ext uri="{FF2B5EF4-FFF2-40B4-BE49-F238E27FC236}">
                <a16:creationId xmlns:a16="http://schemas.microsoft.com/office/drawing/2014/main" id="{8958E377-7BEE-6D44-B84C-40226F2AA7AF}"/>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7264400" y="882811"/>
            <a:ext cx="3793067" cy="4457336"/>
          </a:xfrm>
        </p:spPr>
      </p:pic>
    </p:spTree>
    <p:extLst>
      <p:ext uri="{BB962C8B-B14F-4D97-AF65-F5344CB8AC3E}">
        <p14:creationId xmlns:p14="http://schemas.microsoft.com/office/powerpoint/2010/main" val="1931309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0C5A-DF34-6545-B1FB-B6422F9B2549}"/>
              </a:ext>
            </a:extLst>
          </p:cNvPr>
          <p:cNvSpPr>
            <a:spLocks noGrp="1"/>
          </p:cNvSpPr>
          <p:nvPr>
            <p:ph type="title"/>
          </p:nvPr>
        </p:nvSpPr>
        <p:spPr>
          <a:xfrm>
            <a:off x="296334" y="289983"/>
            <a:ext cx="3039533" cy="1057275"/>
          </a:xfrm>
        </p:spPr>
        <p:txBody>
          <a:bodyPr anchor="ctr">
            <a:normAutofit/>
          </a:bodyPr>
          <a:lstStyle/>
          <a:p>
            <a:r>
              <a:rPr lang="en-US" dirty="0">
                <a:latin typeface="+mn-lt"/>
              </a:rPr>
              <a:t>Chlamydia</a:t>
            </a:r>
          </a:p>
        </p:txBody>
      </p:sp>
      <p:sp>
        <p:nvSpPr>
          <p:cNvPr id="3" name="Content Placeholder 2">
            <a:extLst>
              <a:ext uri="{FF2B5EF4-FFF2-40B4-BE49-F238E27FC236}">
                <a16:creationId xmlns:a16="http://schemas.microsoft.com/office/drawing/2014/main" id="{91301C69-F7D8-AE4B-B2EF-D976DBB74C85}"/>
              </a:ext>
            </a:extLst>
          </p:cNvPr>
          <p:cNvSpPr>
            <a:spLocks noGrp="1"/>
          </p:cNvSpPr>
          <p:nvPr>
            <p:ph idx="1"/>
          </p:nvPr>
        </p:nvSpPr>
        <p:spPr>
          <a:xfrm>
            <a:off x="3335867" y="636058"/>
            <a:ext cx="8729133" cy="5931959"/>
          </a:xfrm>
        </p:spPr>
        <p:txBody>
          <a:bodyPr>
            <a:noAutofit/>
          </a:bodyPr>
          <a:lstStyle/>
          <a:p>
            <a:pPr marL="0" indent="0">
              <a:buNone/>
            </a:pPr>
            <a:r>
              <a:rPr lang="en-US" b="1" dirty="0">
                <a:latin typeface="+mn-lt"/>
              </a:rPr>
              <a:t>Epidemiology</a:t>
            </a:r>
          </a:p>
          <a:p>
            <a:pPr lvl="1"/>
            <a:r>
              <a:rPr lang="en-US" dirty="0">
                <a:latin typeface="+mn-lt"/>
              </a:rPr>
              <a:t>Caused by the intracellular bacterium </a:t>
            </a:r>
            <a:r>
              <a:rPr lang="en-US" i="1" dirty="0">
                <a:latin typeface="+mn-lt"/>
              </a:rPr>
              <a:t>Chlamydia trachomatis</a:t>
            </a:r>
            <a:endParaRPr lang="en-US" dirty="0">
              <a:latin typeface="+mn-lt"/>
            </a:endParaRPr>
          </a:p>
          <a:p>
            <a:pPr lvl="1"/>
            <a:r>
              <a:rPr lang="en-US" dirty="0">
                <a:latin typeface="+mn-lt"/>
              </a:rPr>
              <a:t>More than 1.7 million cases reported in 2018, with highest rates among young people ages 15-24. Rate in females was 1.8 times higher than in males in 2018.</a:t>
            </a:r>
          </a:p>
          <a:p>
            <a:pPr marL="0" indent="0">
              <a:buNone/>
            </a:pPr>
            <a:r>
              <a:rPr lang="en-US" b="1" dirty="0">
                <a:latin typeface="+mn-lt"/>
              </a:rPr>
              <a:t>Symptoms</a:t>
            </a:r>
          </a:p>
          <a:p>
            <a:pPr lvl="1"/>
            <a:r>
              <a:rPr lang="en-US" dirty="0">
                <a:latin typeface="+mn-lt"/>
              </a:rPr>
              <a:t>Majority of cases are asymptomatic</a:t>
            </a:r>
          </a:p>
          <a:p>
            <a:pPr lvl="1"/>
            <a:r>
              <a:rPr lang="en-US" dirty="0">
                <a:latin typeface="+mn-lt"/>
              </a:rPr>
              <a:t>May cause urethritis, epididymitis, cervicitis</a:t>
            </a:r>
          </a:p>
          <a:p>
            <a:pPr marL="0" indent="0">
              <a:buNone/>
            </a:pPr>
            <a:r>
              <a:rPr lang="en-US" b="1" dirty="0">
                <a:latin typeface="+mn-lt"/>
              </a:rPr>
              <a:t>Sequelae</a:t>
            </a:r>
          </a:p>
          <a:p>
            <a:pPr lvl="1"/>
            <a:r>
              <a:rPr lang="en-US" dirty="0">
                <a:latin typeface="+mn-lt"/>
              </a:rPr>
              <a:t>PID can lead to scarring of the fallopian tubes. About 20% of women treated for PID become infertile and 30% develop chronic pelvic pain. PID also increases risk of ectopic pregnancy.</a:t>
            </a:r>
          </a:p>
          <a:p>
            <a:pPr lvl="1"/>
            <a:r>
              <a:rPr lang="en-US" dirty="0">
                <a:latin typeface="+mn-lt"/>
              </a:rPr>
              <a:t>Rectal chlamydia infection in men who have sex with men (MSM) significantly increases risk of HIV acquisition</a:t>
            </a:r>
          </a:p>
        </p:txBody>
      </p:sp>
      <p:pic>
        <p:nvPicPr>
          <p:cNvPr id="3074" name="Picture 2" descr="chlamydia">
            <a:extLst>
              <a:ext uri="{FF2B5EF4-FFF2-40B4-BE49-F238E27FC236}">
                <a16:creationId xmlns:a16="http://schemas.microsoft.com/office/drawing/2014/main" id="{72749457-67F2-F64E-AAD2-41F0DA19517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8605" y="1983581"/>
            <a:ext cx="2971138" cy="289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39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8E1B-58C5-6E41-AF7C-DA02350721F3}"/>
              </a:ext>
            </a:extLst>
          </p:cNvPr>
          <p:cNvSpPr>
            <a:spLocks noGrp="1"/>
          </p:cNvSpPr>
          <p:nvPr>
            <p:ph type="title"/>
          </p:nvPr>
        </p:nvSpPr>
        <p:spPr>
          <a:xfrm>
            <a:off x="838200" y="365125"/>
            <a:ext cx="10515600" cy="1325563"/>
          </a:xfrm>
        </p:spPr>
        <p:txBody>
          <a:bodyPr>
            <a:normAutofit/>
          </a:bodyPr>
          <a:lstStyle/>
          <a:p>
            <a:r>
              <a:rPr lang="en-US" dirty="0">
                <a:latin typeface="+mn-lt"/>
              </a:rPr>
              <a:t>Who should be screened for Chlamydia?</a:t>
            </a:r>
          </a:p>
        </p:txBody>
      </p:sp>
      <p:sp>
        <p:nvSpPr>
          <p:cNvPr id="3" name="Content Placeholder 2">
            <a:extLst>
              <a:ext uri="{FF2B5EF4-FFF2-40B4-BE49-F238E27FC236}">
                <a16:creationId xmlns:a16="http://schemas.microsoft.com/office/drawing/2014/main" id="{91F232C2-4C24-DF45-9EF7-863DF6960F39}"/>
              </a:ext>
            </a:extLst>
          </p:cNvPr>
          <p:cNvSpPr>
            <a:spLocks noGrp="1"/>
          </p:cNvSpPr>
          <p:nvPr>
            <p:ph idx="1"/>
          </p:nvPr>
        </p:nvSpPr>
        <p:spPr>
          <a:xfrm>
            <a:off x="838200" y="1690688"/>
            <a:ext cx="10515600" cy="4351338"/>
          </a:xfrm>
        </p:spPr>
        <p:txBody>
          <a:bodyPr>
            <a:normAutofit lnSpcReduction="10000"/>
          </a:bodyPr>
          <a:lstStyle/>
          <a:p>
            <a:r>
              <a:rPr lang="en-US" b="1" dirty="0">
                <a:latin typeface="+mn-lt"/>
              </a:rPr>
              <a:t>Sexually active women aged &lt;25 should be screened annually</a:t>
            </a:r>
          </a:p>
          <a:p>
            <a:r>
              <a:rPr lang="en-US" dirty="0">
                <a:latin typeface="+mn-lt"/>
              </a:rPr>
              <a:t>Women 25 and older at increased risk for infection</a:t>
            </a:r>
          </a:p>
          <a:p>
            <a:pPr lvl="1"/>
            <a:r>
              <a:rPr lang="en-US" dirty="0">
                <a:latin typeface="+mn-lt"/>
              </a:rPr>
              <a:t>New sex partner</a:t>
            </a:r>
          </a:p>
          <a:p>
            <a:pPr lvl="1"/>
            <a:r>
              <a:rPr lang="en-US" dirty="0">
                <a:latin typeface="+mn-lt"/>
              </a:rPr>
              <a:t>More than one sex partner</a:t>
            </a:r>
          </a:p>
          <a:p>
            <a:pPr lvl="1"/>
            <a:r>
              <a:rPr lang="en-US" dirty="0">
                <a:latin typeface="+mn-lt"/>
              </a:rPr>
              <a:t>A sex partner with concurrent partners</a:t>
            </a:r>
          </a:p>
          <a:p>
            <a:pPr lvl="1"/>
            <a:r>
              <a:rPr lang="en-US" dirty="0">
                <a:latin typeface="+mn-lt"/>
              </a:rPr>
              <a:t>A sex partner who has a sexually transmitted infection</a:t>
            </a:r>
          </a:p>
          <a:p>
            <a:r>
              <a:rPr lang="en-US" dirty="0">
                <a:latin typeface="+mn-lt"/>
              </a:rPr>
              <a:t>Insufficient evidence to recommend routine screening in sexually active young men</a:t>
            </a:r>
          </a:p>
          <a:p>
            <a:pPr lvl="1"/>
            <a:r>
              <a:rPr lang="en-US" dirty="0">
                <a:latin typeface="+mn-lt"/>
              </a:rPr>
              <a:t>Consider in clinical settings with a high prevalence of chlamydia (may include adolescent clinics, STD clinics, correctional facilities)</a:t>
            </a:r>
          </a:p>
          <a:p>
            <a:pPr lvl="1"/>
            <a:r>
              <a:rPr lang="en-US" dirty="0">
                <a:latin typeface="+mn-lt"/>
              </a:rPr>
              <a:t>Men who have sex with men (MSM) should be screened at least annually</a:t>
            </a:r>
          </a:p>
          <a:p>
            <a:pPr lvl="1"/>
            <a:endParaRPr lang="en-US" dirty="0"/>
          </a:p>
        </p:txBody>
      </p:sp>
    </p:spTree>
    <p:extLst>
      <p:ext uri="{BB962C8B-B14F-4D97-AF65-F5344CB8AC3E}">
        <p14:creationId xmlns:p14="http://schemas.microsoft.com/office/powerpoint/2010/main" val="2832876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7E49-A402-5B4F-A344-2FD6948A6A49}"/>
              </a:ext>
            </a:extLst>
          </p:cNvPr>
          <p:cNvSpPr>
            <a:spLocks noGrp="1"/>
          </p:cNvSpPr>
          <p:nvPr>
            <p:ph type="title"/>
          </p:nvPr>
        </p:nvSpPr>
        <p:spPr>
          <a:xfrm>
            <a:off x="668867" y="374650"/>
            <a:ext cx="3141133" cy="1325563"/>
          </a:xfrm>
        </p:spPr>
        <p:txBody>
          <a:bodyPr>
            <a:normAutofit/>
          </a:bodyPr>
          <a:lstStyle/>
          <a:p>
            <a:r>
              <a:rPr lang="en-US" sz="4400" dirty="0">
                <a:latin typeface="+mn-lt"/>
              </a:rPr>
              <a:t>Chlamydia: Diagnosis</a:t>
            </a:r>
          </a:p>
        </p:txBody>
      </p:sp>
      <p:sp>
        <p:nvSpPr>
          <p:cNvPr id="3" name="Content Placeholder 2">
            <a:extLst>
              <a:ext uri="{FF2B5EF4-FFF2-40B4-BE49-F238E27FC236}">
                <a16:creationId xmlns:a16="http://schemas.microsoft.com/office/drawing/2014/main" id="{AF2A95C7-A126-9A42-8FCA-70201E04470C}"/>
              </a:ext>
            </a:extLst>
          </p:cNvPr>
          <p:cNvSpPr>
            <a:spLocks noGrp="1"/>
          </p:cNvSpPr>
          <p:nvPr>
            <p:ph idx="1"/>
          </p:nvPr>
        </p:nvSpPr>
        <p:spPr>
          <a:xfrm>
            <a:off x="4529667" y="631296"/>
            <a:ext cx="7662333" cy="5595407"/>
          </a:xfrm>
        </p:spPr>
        <p:txBody>
          <a:bodyPr>
            <a:normAutofit/>
          </a:bodyPr>
          <a:lstStyle/>
          <a:p>
            <a:r>
              <a:rPr lang="en-US" dirty="0">
                <a:latin typeface="+mn-lt"/>
              </a:rPr>
              <a:t>Nucleic Acid Amplification Tests (NAATs)</a:t>
            </a:r>
          </a:p>
          <a:p>
            <a:pPr lvl="1"/>
            <a:r>
              <a:rPr lang="en-US" dirty="0">
                <a:latin typeface="+mn-lt"/>
              </a:rPr>
              <a:t>FDA-cleared for use on urine specimens from men and women, urethral swabs in male-bodied people, endocervical swabs or vaginal swabs (only some tests) in female-bodied people</a:t>
            </a:r>
          </a:p>
          <a:p>
            <a:pPr lvl="1"/>
            <a:r>
              <a:rPr lang="en-US" dirty="0">
                <a:latin typeface="+mn-lt"/>
              </a:rPr>
              <a:t>Some also cleared for testing of extragenital sites (pharynx and rectum)</a:t>
            </a:r>
          </a:p>
          <a:p>
            <a:pPr lvl="1"/>
            <a:endParaRPr lang="en-US" sz="800" dirty="0">
              <a:latin typeface="+mn-lt"/>
            </a:endParaRPr>
          </a:p>
          <a:p>
            <a:r>
              <a:rPr lang="en-US" dirty="0">
                <a:latin typeface="+mn-lt"/>
              </a:rPr>
              <a:t>Culture</a:t>
            </a:r>
          </a:p>
          <a:p>
            <a:pPr lvl="1"/>
            <a:r>
              <a:rPr lang="en-US" dirty="0">
                <a:latin typeface="+mn-lt"/>
              </a:rPr>
              <a:t>Previously the gold standard but lower sensitivity than NAATs (50% vs 80%)</a:t>
            </a:r>
          </a:p>
          <a:p>
            <a:pPr lvl="1"/>
            <a:endParaRPr lang="en-US" sz="800" dirty="0">
              <a:latin typeface="+mn-lt"/>
            </a:endParaRPr>
          </a:p>
          <a:p>
            <a:r>
              <a:rPr lang="en-US" dirty="0">
                <a:latin typeface="+mn-lt"/>
              </a:rPr>
              <a:t>All states require reporting of chlamydia infections to the department of public health</a:t>
            </a:r>
          </a:p>
          <a:p>
            <a:pPr marL="457200" lvl="1" indent="0">
              <a:buNone/>
            </a:pPr>
            <a:endParaRPr lang="en-US" dirty="0"/>
          </a:p>
        </p:txBody>
      </p:sp>
      <p:pic>
        <p:nvPicPr>
          <p:cNvPr id="4098" name="Picture 2" descr="Ultrastructure of Chlamydia trachomatis Infection of the">
            <a:extLst>
              <a:ext uri="{FF2B5EF4-FFF2-40B4-BE49-F238E27FC236}">
                <a16:creationId xmlns:a16="http://schemas.microsoft.com/office/drawing/2014/main" id="{1B5AF45C-D9D3-9E44-9C02-169570AA0A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200" y="2049063"/>
            <a:ext cx="3886200" cy="2899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2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4D6E-49FC-B84C-B005-4BA77F962E1E}"/>
              </a:ext>
            </a:extLst>
          </p:cNvPr>
          <p:cNvSpPr>
            <a:spLocks noGrp="1"/>
          </p:cNvSpPr>
          <p:nvPr>
            <p:ph type="title"/>
          </p:nvPr>
        </p:nvSpPr>
        <p:spPr>
          <a:xfrm>
            <a:off x="550333" y="382058"/>
            <a:ext cx="3513666" cy="1325563"/>
          </a:xfrm>
        </p:spPr>
        <p:txBody>
          <a:bodyPr>
            <a:normAutofit/>
          </a:bodyPr>
          <a:lstStyle/>
          <a:p>
            <a:r>
              <a:rPr lang="en-US" sz="4400" dirty="0">
                <a:latin typeface="+mn-lt"/>
              </a:rPr>
              <a:t>Chlamydia: Treatment</a:t>
            </a:r>
          </a:p>
        </p:txBody>
      </p:sp>
      <p:sp>
        <p:nvSpPr>
          <p:cNvPr id="3" name="Content Placeholder 2">
            <a:extLst>
              <a:ext uri="{FF2B5EF4-FFF2-40B4-BE49-F238E27FC236}">
                <a16:creationId xmlns:a16="http://schemas.microsoft.com/office/drawing/2014/main" id="{0DD104E7-0F96-CF45-9312-EB3DC9AFC1E2}"/>
              </a:ext>
            </a:extLst>
          </p:cNvPr>
          <p:cNvSpPr>
            <a:spLocks noGrp="1"/>
          </p:cNvSpPr>
          <p:nvPr>
            <p:ph idx="1"/>
          </p:nvPr>
        </p:nvSpPr>
        <p:spPr>
          <a:xfrm>
            <a:off x="4639734" y="763302"/>
            <a:ext cx="7001933" cy="5331395"/>
          </a:xfrm>
        </p:spPr>
        <p:txBody>
          <a:bodyPr>
            <a:normAutofit/>
          </a:bodyPr>
          <a:lstStyle/>
          <a:p>
            <a:r>
              <a:rPr lang="en-US" dirty="0">
                <a:latin typeface="+mn-lt"/>
              </a:rPr>
              <a:t>Standard treatment regimens:</a:t>
            </a:r>
          </a:p>
          <a:p>
            <a:pPr lvl="1"/>
            <a:r>
              <a:rPr lang="en-US" dirty="0">
                <a:latin typeface="+mn-lt"/>
              </a:rPr>
              <a:t>Azithromycin 1 gram orally as a single dose OR</a:t>
            </a:r>
          </a:p>
          <a:p>
            <a:pPr lvl="1"/>
            <a:r>
              <a:rPr lang="en-US" dirty="0">
                <a:latin typeface="+mn-lt"/>
              </a:rPr>
              <a:t>Doxycycline 100 mg orally twice daily for 7 days</a:t>
            </a:r>
          </a:p>
          <a:p>
            <a:r>
              <a:rPr lang="en-US" dirty="0">
                <a:latin typeface="+mn-lt"/>
              </a:rPr>
              <a:t>Treatment of sex partners</a:t>
            </a:r>
          </a:p>
          <a:p>
            <a:pPr lvl="1"/>
            <a:r>
              <a:rPr lang="en-US" dirty="0">
                <a:latin typeface="+mn-lt"/>
              </a:rPr>
              <a:t>All sex partners from the preceding 60 days or the most recent sex partner (if &gt;60 days ago) should be referred for evaluation, testing and presumptive treatment</a:t>
            </a:r>
          </a:p>
          <a:p>
            <a:pPr lvl="1"/>
            <a:r>
              <a:rPr lang="en-US" dirty="0">
                <a:latin typeface="+mn-lt"/>
              </a:rPr>
              <a:t>If prompt referral and treatment is not possible or is impractical, partner(s) should be treated with Expedited Partner Therapy (EPT) in states where it is legal</a:t>
            </a:r>
          </a:p>
          <a:p>
            <a:pPr lvl="2"/>
            <a:r>
              <a:rPr lang="en-US" sz="2400" dirty="0">
                <a:latin typeface="+mn-lt"/>
              </a:rPr>
              <a:t>Regimen: Azithromycin 1 gram orally</a:t>
            </a:r>
          </a:p>
        </p:txBody>
      </p:sp>
      <p:pic>
        <p:nvPicPr>
          <p:cNvPr id="4" name="Picture 3">
            <a:extLst>
              <a:ext uri="{FF2B5EF4-FFF2-40B4-BE49-F238E27FC236}">
                <a16:creationId xmlns:a16="http://schemas.microsoft.com/office/drawing/2014/main" id="{E01BD9CE-86BB-C244-A09F-F173EAEA5B7D}"/>
              </a:ext>
            </a:extLst>
          </p:cNvPr>
          <p:cNvPicPr>
            <a:picLocks noChangeAspect="1"/>
          </p:cNvPicPr>
          <p:nvPr/>
        </p:nvPicPr>
        <p:blipFill>
          <a:blip r:embed="rId3"/>
          <a:stretch>
            <a:fillRect/>
          </a:stretch>
        </p:blipFill>
        <p:spPr>
          <a:xfrm>
            <a:off x="338478" y="1993742"/>
            <a:ext cx="3979523" cy="3289457"/>
          </a:xfrm>
          <a:prstGeom prst="rect">
            <a:avLst/>
          </a:prstGeom>
        </p:spPr>
      </p:pic>
    </p:spTree>
    <p:extLst>
      <p:ext uri="{BB962C8B-B14F-4D97-AF65-F5344CB8AC3E}">
        <p14:creationId xmlns:p14="http://schemas.microsoft.com/office/powerpoint/2010/main" val="2704029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3BAC-8DF8-7F40-9A45-FEBD79965CB7}"/>
              </a:ext>
            </a:extLst>
          </p:cNvPr>
          <p:cNvSpPr>
            <a:spLocks noGrp="1"/>
          </p:cNvSpPr>
          <p:nvPr>
            <p:ph type="title"/>
          </p:nvPr>
        </p:nvSpPr>
        <p:spPr>
          <a:xfrm>
            <a:off x="831483" y="248499"/>
            <a:ext cx="2700867" cy="1325563"/>
          </a:xfrm>
        </p:spPr>
        <p:txBody>
          <a:bodyPr>
            <a:normAutofit/>
          </a:bodyPr>
          <a:lstStyle/>
          <a:p>
            <a:r>
              <a:rPr lang="en-US" sz="4400" dirty="0">
                <a:latin typeface="+mn-lt"/>
              </a:rPr>
              <a:t>Gonorrhea</a:t>
            </a:r>
          </a:p>
        </p:txBody>
      </p:sp>
      <p:sp>
        <p:nvSpPr>
          <p:cNvPr id="3" name="Content Placeholder 2">
            <a:extLst>
              <a:ext uri="{FF2B5EF4-FFF2-40B4-BE49-F238E27FC236}">
                <a16:creationId xmlns:a16="http://schemas.microsoft.com/office/drawing/2014/main" id="{4E629A98-9BC2-454A-9C08-D60764D2473E}"/>
              </a:ext>
            </a:extLst>
          </p:cNvPr>
          <p:cNvSpPr>
            <a:spLocks noGrp="1"/>
          </p:cNvSpPr>
          <p:nvPr>
            <p:ph idx="1"/>
          </p:nvPr>
        </p:nvSpPr>
        <p:spPr>
          <a:xfrm>
            <a:off x="4233333" y="858016"/>
            <a:ext cx="7436216" cy="5141967"/>
          </a:xfrm>
        </p:spPr>
        <p:txBody>
          <a:bodyPr>
            <a:normAutofit/>
          </a:bodyPr>
          <a:lstStyle/>
          <a:p>
            <a:pPr marL="0" indent="0">
              <a:buNone/>
            </a:pPr>
            <a:r>
              <a:rPr lang="en-US" b="1" dirty="0">
                <a:latin typeface="+mn-lt"/>
              </a:rPr>
              <a:t>Epidemiology</a:t>
            </a:r>
          </a:p>
          <a:p>
            <a:pPr lvl="1"/>
            <a:r>
              <a:rPr lang="en-US" dirty="0">
                <a:latin typeface="+mn-lt"/>
              </a:rPr>
              <a:t>Caused by the gram-negative diplococcus </a:t>
            </a:r>
            <a:r>
              <a:rPr lang="en-US" i="1" dirty="0">
                <a:latin typeface="+mn-lt"/>
              </a:rPr>
              <a:t>Neisseria gonorrhoeae</a:t>
            </a:r>
            <a:endParaRPr lang="en-US" dirty="0">
              <a:latin typeface="+mn-lt"/>
            </a:endParaRPr>
          </a:p>
          <a:p>
            <a:pPr lvl="1"/>
            <a:r>
              <a:rPr lang="en-US" dirty="0">
                <a:latin typeface="+mn-lt"/>
              </a:rPr>
              <a:t>More than half a million cases reported in 2018, rate has been steadily increasing since 2013</a:t>
            </a:r>
          </a:p>
          <a:p>
            <a:pPr marL="0" indent="0">
              <a:buNone/>
            </a:pPr>
            <a:r>
              <a:rPr lang="en-US" b="1" dirty="0">
                <a:latin typeface="+mn-lt"/>
              </a:rPr>
              <a:t>Symptoms</a:t>
            </a:r>
          </a:p>
          <a:p>
            <a:pPr lvl="1"/>
            <a:r>
              <a:rPr lang="en-US" dirty="0">
                <a:latin typeface="+mn-lt"/>
              </a:rPr>
              <a:t>Majority of cases are asymptomatic</a:t>
            </a:r>
          </a:p>
          <a:p>
            <a:pPr lvl="1"/>
            <a:r>
              <a:rPr lang="en-US" dirty="0">
                <a:latin typeface="+mn-lt"/>
              </a:rPr>
              <a:t>May cause urethritis, cervicitis, or epididymitis</a:t>
            </a:r>
          </a:p>
          <a:p>
            <a:pPr marL="0" indent="0">
              <a:buNone/>
            </a:pPr>
            <a:r>
              <a:rPr lang="en-US" b="1" dirty="0">
                <a:latin typeface="+mn-lt"/>
              </a:rPr>
              <a:t>Sequelae</a:t>
            </a:r>
          </a:p>
          <a:p>
            <a:pPr lvl="1"/>
            <a:r>
              <a:rPr lang="en-US" dirty="0">
                <a:latin typeface="+mn-lt"/>
              </a:rPr>
              <a:t>PID can lead to scarring of the fallopian tubes. About 20% of women treated for PID become infertile and 30% develop chronic pelvic pain. PID also increases risk of ectopic pregnancy.</a:t>
            </a:r>
          </a:p>
        </p:txBody>
      </p:sp>
      <p:pic>
        <p:nvPicPr>
          <p:cNvPr id="4" name="Picture 2" descr="Scanning electron microscope image of Neisseria gonorrhoeae bacteria showing round bacteria cells in pairs.">
            <a:extLst>
              <a:ext uri="{FF2B5EF4-FFF2-40B4-BE49-F238E27FC236}">
                <a16:creationId xmlns:a16="http://schemas.microsoft.com/office/drawing/2014/main" id="{A1448894-86ED-F145-B437-D7515F8D04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451" y="1965005"/>
            <a:ext cx="3318933" cy="331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0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8E1B-58C5-6E41-AF7C-DA02350721F3}"/>
              </a:ext>
            </a:extLst>
          </p:cNvPr>
          <p:cNvSpPr>
            <a:spLocks noGrp="1"/>
          </p:cNvSpPr>
          <p:nvPr>
            <p:ph type="title"/>
          </p:nvPr>
        </p:nvSpPr>
        <p:spPr>
          <a:xfrm>
            <a:off x="838200" y="365125"/>
            <a:ext cx="10515600" cy="1325563"/>
          </a:xfrm>
        </p:spPr>
        <p:txBody>
          <a:bodyPr>
            <a:normAutofit/>
          </a:bodyPr>
          <a:lstStyle/>
          <a:p>
            <a:r>
              <a:rPr lang="en-US" sz="4400" dirty="0">
                <a:latin typeface="+mn-lt"/>
              </a:rPr>
              <a:t>Who should be screened for Gonorrhea?</a:t>
            </a:r>
          </a:p>
        </p:txBody>
      </p:sp>
      <p:sp>
        <p:nvSpPr>
          <p:cNvPr id="3" name="Content Placeholder 2">
            <a:extLst>
              <a:ext uri="{FF2B5EF4-FFF2-40B4-BE49-F238E27FC236}">
                <a16:creationId xmlns:a16="http://schemas.microsoft.com/office/drawing/2014/main" id="{91F232C2-4C24-DF45-9EF7-863DF6960F39}"/>
              </a:ext>
            </a:extLst>
          </p:cNvPr>
          <p:cNvSpPr>
            <a:spLocks noGrp="1"/>
          </p:cNvSpPr>
          <p:nvPr>
            <p:ph idx="1"/>
          </p:nvPr>
        </p:nvSpPr>
        <p:spPr>
          <a:xfrm>
            <a:off x="838200" y="1491045"/>
            <a:ext cx="10515600" cy="4740422"/>
          </a:xfrm>
        </p:spPr>
        <p:txBody>
          <a:bodyPr>
            <a:normAutofit/>
          </a:bodyPr>
          <a:lstStyle/>
          <a:p>
            <a:r>
              <a:rPr lang="en-US" b="1" dirty="0">
                <a:latin typeface="+mn-lt"/>
              </a:rPr>
              <a:t>Sexually active women aged &lt;25 should be screened annually</a:t>
            </a:r>
          </a:p>
          <a:p>
            <a:r>
              <a:rPr lang="en-US" dirty="0">
                <a:latin typeface="+mn-lt"/>
              </a:rPr>
              <a:t>Women 25 and older at increased risk for infection</a:t>
            </a:r>
          </a:p>
          <a:p>
            <a:pPr lvl="1"/>
            <a:r>
              <a:rPr lang="en-US" dirty="0">
                <a:latin typeface="+mn-lt"/>
              </a:rPr>
              <a:t>New sex partner</a:t>
            </a:r>
          </a:p>
          <a:p>
            <a:pPr lvl="1"/>
            <a:r>
              <a:rPr lang="en-US" dirty="0">
                <a:latin typeface="+mn-lt"/>
              </a:rPr>
              <a:t>More than one sex partner</a:t>
            </a:r>
          </a:p>
          <a:p>
            <a:pPr lvl="1"/>
            <a:r>
              <a:rPr lang="en-US" dirty="0">
                <a:latin typeface="+mn-lt"/>
              </a:rPr>
              <a:t>A sex partner with concurrent partners</a:t>
            </a:r>
          </a:p>
          <a:p>
            <a:pPr lvl="1"/>
            <a:r>
              <a:rPr lang="en-US" dirty="0">
                <a:latin typeface="+mn-lt"/>
              </a:rPr>
              <a:t>A sex partner who has a sexually transmitted infection</a:t>
            </a:r>
          </a:p>
          <a:p>
            <a:r>
              <a:rPr lang="en-US" dirty="0">
                <a:latin typeface="+mn-lt"/>
              </a:rPr>
              <a:t>Insufficient evidence to recommend routine screening in sexually active young men</a:t>
            </a:r>
          </a:p>
          <a:p>
            <a:pPr lvl="1"/>
            <a:r>
              <a:rPr lang="en-US" dirty="0">
                <a:latin typeface="+mn-lt"/>
              </a:rPr>
              <a:t>Consider in clinical settings with a high prevalence of gonorrhea (may include adolescent clinics, STD clinics, correctional facilities)</a:t>
            </a:r>
          </a:p>
          <a:p>
            <a:pPr lvl="1"/>
            <a:r>
              <a:rPr lang="en-US" dirty="0">
                <a:latin typeface="+mn-lt"/>
              </a:rPr>
              <a:t>Men who have sex with men (MSM) should be screened at least annually</a:t>
            </a:r>
          </a:p>
          <a:p>
            <a:pPr lvl="1"/>
            <a:endParaRPr lang="en-US" dirty="0"/>
          </a:p>
        </p:txBody>
      </p:sp>
    </p:spTree>
    <p:extLst>
      <p:ext uri="{BB962C8B-B14F-4D97-AF65-F5344CB8AC3E}">
        <p14:creationId xmlns:p14="http://schemas.microsoft.com/office/powerpoint/2010/main" val="129058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C7BC-2FF2-B541-902B-3BBEEC4A2D5F}"/>
              </a:ext>
            </a:extLst>
          </p:cNvPr>
          <p:cNvSpPr>
            <a:spLocks noGrp="1"/>
          </p:cNvSpPr>
          <p:nvPr>
            <p:ph type="title"/>
          </p:nvPr>
        </p:nvSpPr>
        <p:spPr>
          <a:xfrm>
            <a:off x="846667" y="303974"/>
            <a:ext cx="4216400" cy="1325563"/>
          </a:xfrm>
        </p:spPr>
        <p:txBody>
          <a:bodyPr anchor="ctr">
            <a:normAutofit/>
          </a:bodyPr>
          <a:lstStyle/>
          <a:p>
            <a:r>
              <a:rPr lang="en-US" sz="4400" dirty="0">
                <a:latin typeface="+mn-lt"/>
              </a:rPr>
              <a:t>Gonorrhea: Diagnosis</a:t>
            </a:r>
          </a:p>
        </p:txBody>
      </p:sp>
      <p:pic>
        <p:nvPicPr>
          <p:cNvPr id="3074" name="Picture 2" descr="This Gram's stain of a smear of a urethral discharge in a man diagnosed with acute gonococcal urethritis.&lt;div&gt;Source: Centers for Disease Control and Prevention Public Health Image Library (Joe Miller, 1979).&lt;/div&gt;">
            <a:extLst>
              <a:ext uri="{FF2B5EF4-FFF2-40B4-BE49-F238E27FC236}">
                <a16:creationId xmlns:a16="http://schemas.microsoft.com/office/drawing/2014/main" id="{BE48778C-71F5-1749-BC58-E3C3D4B8294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16467" y="1846466"/>
            <a:ext cx="3624732" cy="2839681"/>
          </a:xfrm>
          <a:prstGeom prst="rect">
            <a:avLst/>
          </a:prstGeom>
          <a:solidFill>
            <a:srgbClr val="FFFFFF"/>
          </a:solidFill>
        </p:spPr>
      </p:pic>
      <p:sp>
        <p:nvSpPr>
          <p:cNvPr id="3" name="Content Placeholder 2">
            <a:extLst>
              <a:ext uri="{FF2B5EF4-FFF2-40B4-BE49-F238E27FC236}">
                <a16:creationId xmlns:a16="http://schemas.microsoft.com/office/drawing/2014/main" id="{8CEE280D-DF58-4148-B458-357457F99BC7}"/>
              </a:ext>
            </a:extLst>
          </p:cNvPr>
          <p:cNvSpPr>
            <a:spLocks noGrp="1"/>
          </p:cNvSpPr>
          <p:nvPr>
            <p:ph sz="half" idx="2"/>
          </p:nvPr>
        </p:nvSpPr>
        <p:spPr>
          <a:xfrm>
            <a:off x="4402666" y="508000"/>
            <a:ext cx="7636933" cy="5376985"/>
          </a:xfrm>
        </p:spPr>
        <p:txBody>
          <a:bodyPr>
            <a:noAutofit/>
          </a:bodyPr>
          <a:lstStyle/>
          <a:p>
            <a:r>
              <a:rPr lang="en-US" dirty="0">
                <a:latin typeface="+mn-lt"/>
              </a:rPr>
              <a:t>Nucleic Acid Amplification Tests (NAATs)</a:t>
            </a:r>
          </a:p>
          <a:p>
            <a:pPr lvl="1"/>
            <a:r>
              <a:rPr lang="en-US" dirty="0">
                <a:latin typeface="+mn-lt"/>
              </a:rPr>
              <a:t>FDA-cleared for use on urine specimens from all genders, urethral swabs in male-bodied people, endocervical or vaginal swabs in female-bodied people</a:t>
            </a:r>
          </a:p>
          <a:p>
            <a:pPr lvl="1"/>
            <a:r>
              <a:rPr lang="en-US" dirty="0">
                <a:latin typeface="+mn-lt"/>
              </a:rPr>
              <a:t>Some also cleared for testing of extragenital sites (pharynx and rectum)</a:t>
            </a:r>
          </a:p>
          <a:p>
            <a:r>
              <a:rPr lang="en-US" dirty="0">
                <a:latin typeface="+mn-lt"/>
              </a:rPr>
              <a:t>Culture</a:t>
            </a:r>
          </a:p>
          <a:p>
            <a:pPr lvl="1"/>
            <a:r>
              <a:rPr lang="en-US" dirty="0">
                <a:latin typeface="+mn-lt"/>
              </a:rPr>
              <a:t>Historic gold standard but lower sensitivity than NAATs</a:t>
            </a:r>
          </a:p>
          <a:p>
            <a:pPr lvl="1"/>
            <a:r>
              <a:rPr lang="en-US" dirty="0">
                <a:latin typeface="+mn-lt"/>
              </a:rPr>
              <a:t>Still useful to detect antimicrobial resistance in cases of treatment failure</a:t>
            </a:r>
          </a:p>
          <a:p>
            <a:r>
              <a:rPr lang="en-US" dirty="0">
                <a:latin typeface="+mn-lt"/>
              </a:rPr>
              <a:t>Gram stain</a:t>
            </a:r>
          </a:p>
          <a:p>
            <a:pPr lvl="1"/>
            <a:r>
              <a:rPr lang="en-US" dirty="0">
                <a:latin typeface="+mn-lt"/>
              </a:rPr>
              <a:t>Can make a presumptive diagnosis of gonorrhea if polymorphonucleocytes (PMNs) with intracellular gram-negative diplococci are seen</a:t>
            </a:r>
          </a:p>
        </p:txBody>
      </p:sp>
      <p:sp>
        <p:nvSpPr>
          <p:cNvPr id="4" name="TextBox 3">
            <a:extLst>
              <a:ext uri="{FF2B5EF4-FFF2-40B4-BE49-F238E27FC236}">
                <a16:creationId xmlns:a16="http://schemas.microsoft.com/office/drawing/2014/main" id="{65E32BB1-FB3D-AF46-8514-D4C0A8CFCBC6}"/>
              </a:ext>
            </a:extLst>
          </p:cNvPr>
          <p:cNvSpPr txBox="1"/>
          <p:nvPr/>
        </p:nvSpPr>
        <p:spPr>
          <a:xfrm>
            <a:off x="516467" y="4903076"/>
            <a:ext cx="3624732" cy="646331"/>
          </a:xfrm>
          <a:prstGeom prst="rect">
            <a:avLst/>
          </a:prstGeom>
          <a:noFill/>
        </p:spPr>
        <p:txBody>
          <a:bodyPr wrap="square" rtlCol="0">
            <a:spAutoFit/>
          </a:bodyPr>
          <a:lstStyle/>
          <a:p>
            <a:r>
              <a:rPr lang="en-US" sz="1200" dirty="0"/>
              <a:t>Urethral swab Gram’s stain from a patient with Gonorrhea. Multiple PMN’s are seen, some with intracellular gram-negative diplococci</a:t>
            </a:r>
          </a:p>
        </p:txBody>
      </p:sp>
    </p:spTree>
    <p:extLst>
      <p:ext uri="{BB962C8B-B14F-4D97-AF65-F5344CB8AC3E}">
        <p14:creationId xmlns:p14="http://schemas.microsoft.com/office/powerpoint/2010/main" val="1846226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4D6E-49FC-B84C-B005-4BA77F962E1E}"/>
              </a:ext>
            </a:extLst>
          </p:cNvPr>
          <p:cNvSpPr>
            <a:spLocks noGrp="1"/>
          </p:cNvSpPr>
          <p:nvPr>
            <p:ph type="title"/>
          </p:nvPr>
        </p:nvSpPr>
        <p:spPr>
          <a:xfrm>
            <a:off x="550334" y="331258"/>
            <a:ext cx="4936067" cy="1325563"/>
          </a:xfrm>
        </p:spPr>
        <p:txBody>
          <a:bodyPr>
            <a:normAutofit/>
          </a:bodyPr>
          <a:lstStyle/>
          <a:p>
            <a:r>
              <a:rPr lang="en-US" sz="4400" dirty="0">
                <a:latin typeface="+mn-lt"/>
              </a:rPr>
              <a:t>Gonorrhea: Treatment</a:t>
            </a:r>
          </a:p>
        </p:txBody>
      </p:sp>
      <p:sp>
        <p:nvSpPr>
          <p:cNvPr id="3" name="Content Placeholder 2">
            <a:extLst>
              <a:ext uri="{FF2B5EF4-FFF2-40B4-BE49-F238E27FC236}">
                <a16:creationId xmlns:a16="http://schemas.microsoft.com/office/drawing/2014/main" id="{0DD104E7-0F96-CF45-9312-EB3DC9AFC1E2}"/>
              </a:ext>
            </a:extLst>
          </p:cNvPr>
          <p:cNvSpPr>
            <a:spLocks noGrp="1"/>
          </p:cNvSpPr>
          <p:nvPr>
            <p:ph idx="1"/>
          </p:nvPr>
        </p:nvSpPr>
        <p:spPr>
          <a:xfrm>
            <a:off x="4436724" y="502024"/>
            <a:ext cx="7603065" cy="6024718"/>
          </a:xfrm>
        </p:spPr>
        <p:txBody>
          <a:bodyPr>
            <a:normAutofit/>
          </a:bodyPr>
          <a:lstStyle/>
          <a:p>
            <a:r>
              <a:rPr lang="en-US" dirty="0">
                <a:latin typeface="+mn-lt"/>
              </a:rPr>
              <a:t>Standard treatment regimens:</a:t>
            </a:r>
          </a:p>
          <a:p>
            <a:pPr lvl="1"/>
            <a:r>
              <a:rPr lang="en-US" dirty="0">
                <a:latin typeface="+mn-lt"/>
              </a:rPr>
              <a:t>Ceftriaxone 500 mg IM in a single dose</a:t>
            </a:r>
          </a:p>
          <a:p>
            <a:pPr lvl="1"/>
            <a:r>
              <a:rPr lang="en-US" dirty="0">
                <a:latin typeface="+mn-lt"/>
              </a:rPr>
              <a:t>Treat for chlamydia (doxycycline 100 mg twice per day for 7 days) if infection has not been excluded</a:t>
            </a:r>
          </a:p>
          <a:p>
            <a:r>
              <a:rPr lang="en-US" dirty="0">
                <a:latin typeface="+mn-lt"/>
              </a:rPr>
              <a:t>Treatment of sex partners</a:t>
            </a:r>
          </a:p>
          <a:p>
            <a:pPr lvl="1"/>
            <a:r>
              <a:rPr lang="en-US" dirty="0">
                <a:latin typeface="+mn-lt"/>
              </a:rPr>
              <a:t>All sex partners from the preceding 60 days or the most recent sex partner (if &gt;60 days ago) should be referred for evaluation, testing and presumptive treatment</a:t>
            </a:r>
          </a:p>
          <a:p>
            <a:pPr lvl="1"/>
            <a:r>
              <a:rPr lang="en-US" dirty="0">
                <a:latin typeface="+mn-lt"/>
              </a:rPr>
              <a:t>If prompt referral and treatment is not possible or is impractical, partner(s) should be treated with Expedited Partner Therapy (EPT) in states where it is legal</a:t>
            </a:r>
          </a:p>
          <a:p>
            <a:pPr lvl="2"/>
            <a:r>
              <a:rPr lang="en-US" sz="2400" dirty="0">
                <a:latin typeface="+mn-lt"/>
              </a:rPr>
              <a:t>Cefixime 800 mg orally and doxycycline 100 mg twice daily for 7 days</a:t>
            </a:r>
          </a:p>
        </p:txBody>
      </p:sp>
      <p:pic>
        <p:nvPicPr>
          <p:cNvPr id="4" name="Picture 3">
            <a:extLst>
              <a:ext uri="{FF2B5EF4-FFF2-40B4-BE49-F238E27FC236}">
                <a16:creationId xmlns:a16="http://schemas.microsoft.com/office/drawing/2014/main" id="{5727448C-EF2C-C743-A656-563E2CC93E65}"/>
              </a:ext>
            </a:extLst>
          </p:cNvPr>
          <p:cNvPicPr>
            <a:picLocks noChangeAspect="1"/>
          </p:cNvPicPr>
          <p:nvPr/>
        </p:nvPicPr>
        <p:blipFill>
          <a:blip r:embed="rId3"/>
          <a:stretch>
            <a:fillRect/>
          </a:stretch>
        </p:blipFill>
        <p:spPr>
          <a:xfrm>
            <a:off x="224178" y="2044541"/>
            <a:ext cx="3982406" cy="3291840"/>
          </a:xfrm>
          <a:prstGeom prst="rect">
            <a:avLst/>
          </a:prstGeom>
        </p:spPr>
      </p:pic>
    </p:spTree>
    <p:extLst>
      <p:ext uri="{BB962C8B-B14F-4D97-AF65-F5344CB8AC3E}">
        <p14:creationId xmlns:p14="http://schemas.microsoft.com/office/powerpoint/2010/main" val="128620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5476-5488-FD41-B273-97AD1F5FB902}"/>
              </a:ext>
            </a:extLst>
          </p:cNvPr>
          <p:cNvSpPr>
            <a:spLocks noGrp="1"/>
          </p:cNvSpPr>
          <p:nvPr>
            <p:ph type="title"/>
          </p:nvPr>
        </p:nvSpPr>
        <p:spPr>
          <a:xfrm>
            <a:off x="450321" y="406400"/>
            <a:ext cx="5510212" cy="1303868"/>
          </a:xfrm>
        </p:spPr>
        <p:txBody>
          <a:bodyPr anchor="t">
            <a:normAutofit/>
          </a:bodyPr>
          <a:lstStyle/>
          <a:p>
            <a:r>
              <a:rPr lang="en-US" sz="4000" dirty="0">
                <a:latin typeface="+mn-lt"/>
              </a:rPr>
              <a:t>Gonorrhea: </a:t>
            </a:r>
            <a:br>
              <a:rPr lang="en-US" sz="4000" dirty="0">
                <a:latin typeface="+mn-lt"/>
              </a:rPr>
            </a:br>
            <a:r>
              <a:rPr lang="en-US" sz="4000" dirty="0">
                <a:latin typeface="+mn-lt"/>
              </a:rPr>
              <a:t>Antimicrobial Resistance</a:t>
            </a:r>
          </a:p>
        </p:txBody>
      </p:sp>
      <p:pic>
        <p:nvPicPr>
          <p:cNvPr id="1028" name="Picture 4" descr="See text for description.">
            <a:extLst>
              <a:ext uri="{FF2B5EF4-FFF2-40B4-BE49-F238E27FC236}">
                <a16:creationId xmlns:a16="http://schemas.microsoft.com/office/drawing/2014/main" id="{A6F49ABD-2E44-9645-9953-F82DABCFDC1E}"/>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661681" y="136033"/>
            <a:ext cx="5079998" cy="5822347"/>
          </a:xfrm>
          <a:prstGeom prst="rect">
            <a:avLst/>
          </a:prstGeom>
          <a:solidFill>
            <a:srgbClr val="FFFFFF"/>
          </a:solidFill>
        </p:spPr>
      </p:pic>
      <p:sp>
        <p:nvSpPr>
          <p:cNvPr id="3" name="Content Placeholder 2">
            <a:extLst>
              <a:ext uri="{FF2B5EF4-FFF2-40B4-BE49-F238E27FC236}">
                <a16:creationId xmlns:a16="http://schemas.microsoft.com/office/drawing/2014/main" id="{FC159D3A-6357-5344-B9B0-58C9DB7B5AE7}"/>
              </a:ext>
            </a:extLst>
          </p:cNvPr>
          <p:cNvSpPr>
            <a:spLocks noGrp="1"/>
          </p:cNvSpPr>
          <p:nvPr>
            <p:ph type="body" sz="half" idx="2"/>
          </p:nvPr>
        </p:nvSpPr>
        <p:spPr>
          <a:xfrm>
            <a:off x="450321" y="1710268"/>
            <a:ext cx="5781146" cy="3811588"/>
          </a:xfrm>
        </p:spPr>
        <p:txBody>
          <a:bodyPr>
            <a:noAutofit/>
          </a:bodyPr>
          <a:lstStyle/>
          <a:p>
            <a:pPr marL="285750" indent="-285750">
              <a:buFont typeface="Arial" panose="020B0604020202020204" pitchFamily="34" charset="0"/>
              <a:buChar char="•"/>
            </a:pPr>
            <a:r>
              <a:rPr lang="en-US" sz="2400" dirty="0">
                <a:latin typeface="+mn-lt"/>
              </a:rPr>
              <a:t>The Gonococcal Isolate Surveillance Project (GISP), established in 1986, monitors trends of resistance among </a:t>
            </a:r>
            <a:r>
              <a:rPr lang="en-US" sz="2400" i="1" dirty="0">
                <a:latin typeface="+mn-lt"/>
              </a:rPr>
              <a:t>N. gonorrhoeae</a:t>
            </a:r>
            <a:r>
              <a:rPr lang="en-US" sz="2400" dirty="0">
                <a:latin typeface="+mn-lt"/>
              </a:rPr>
              <a:t> strains in the United States</a:t>
            </a:r>
          </a:p>
          <a:p>
            <a:pPr marL="742950" lvl="1" indent="-285750">
              <a:buFont typeface="Arial" panose="020B0604020202020204" pitchFamily="34" charset="0"/>
              <a:buChar char="•"/>
            </a:pPr>
            <a:r>
              <a:rPr lang="en-US" sz="2400" dirty="0">
                <a:latin typeface="+mn-lt"/>
              </a:rPr>
              <a:t>Resistance to azithromycin increased from 2.5 to 4.6% between 2014 and 2018</a:t>
            </a:r>
          </a:p>
          <a:p>
            <a:pPr marL="742950" lvl="1" indent="-285750">
              <a:buFont typeface="Arial" panose="020B0604020202020204" pitchFamily="34" charset="0"/>
              <a:buChar char="•"/>
            </a:pPr>
            <a:r>
              <a:rPr lang="en-US" sz="2400" dirty="0">
                <a:latin typeface="+mn-lt"/>
              </a:rPr>
              <a:t>Resistance to cefixime peaked in 2010 at 1.4% and has since declined to 0.3%</a:t>
            </a:r>
          </a:p>
          <a:p>
            <a:pPr marL="742950" lvl="1" indent="-285750">
              <a:buFont typeface="Arial" panose="020B0604020202020204" pitchFamily="34" charset="0"/>
              <a:buChar char="•"/>
            </a:pPr>
            <a:r>
              <a:rPr lang="en-US" sz="2400" dirty="0">
                <a:latin typeface="+mn-lt"/>
              </a:rPr>
              <a:t>Resistance to ceftriaxone has fluctuated since 2009 between 0.1 and 0.4%</a:t>
            </a:r>
          </a:p>
        </p:txBody>
      </p:sp>
    </p:spTree>
    <p:extLst>
      <p:ext uri="{BB962C8B-B14F-4D97-AF65-F5344CB8AC3E}">
        <p14:creationId xmlns:p14="http://schemas.microsoft.com/office/powerpoint/2010/main" val="61767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2E75-F179-2644-AD75-D48478BBE7FC}"/>
              </a:ext>
            </a:extLst>
          </p:cNvPr>
          <p:cNvSpPr>
            <a:spLocks noGrp="1"/>
          </p:cNvSpPr>
          <p:nvPr>
            <p:ph type="title"/>
          </p:nvPr>
        </p:nvSpPr>
        <p:spPr>
          <a:xfrm>
            <a:off x="469392" y="272732"/>
            <a:ext cx="2767584" cy="1325563"/>
          </a:xfrm>
        </p:spPr>
        <p:txBody>
          <a:bodyPr/>
          <a:lstStyle/>
          <a:p>
            <a:r>
              <a:rPr lang="en-US" dirty="0">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0B91B8C1-B485-E443-ADF1-F17E1B038CBB}"/>
              </a:ext>
            </a:extLst>
          </p:cNvPr>
          <p:cNvSpPr>
            <a:spLocks noGrp="1"/>
          </p:cNvSpPr>
          <p:nvPr>
            <p:ph idx="1"/>
          </p:nvPr>
        </p:nvSpPr>
        <p:spPr>
          <a:xfrm>
            <a:off x="4020649" y="935513"/>
            <a:ext cx="7743275" cy="3903927"/>
          </a:xfrm>
        </p:spPr>
        <p:txBody>
          <a:bodyPr>
            <a:normAutofit/>
          </a:bodyPr>
          <a:lstStyle/>
          <a:p>
            <a:r>
              <a:rPr lang="en-US" dirty="0">
                <a:latin typeface="+mn-lt"/>
              </a:rPr>
              <a:t>Describe</a:t>
            </a:r>
            <a:r>
              <a:rPr lang="en-US" dirty="0">
                <a:solidFill>
                  <a:srgbClr val="000000"/>
                </a:solidFill>
                <a:latin typeface="+mn-lt"/>
                <a:ea typeface="Arial" charset="0"/>
                <a:cs typeface="Arial" charset="0"/>
              </a:rPr>
              <a:t> the scope and risk factors for sexually transmitted infections (STIs) in adolescents</a:t>
            </a:r>
          </a:p>
          <a:p>
            <a:endParaRPr lang="en-US" sz="800" dirty="0">
              <a:solidFill>
                <a:srgbClr val="000000"/>
              </a:solidFill>
              <a:latin typeface="+mn-lt"/>
              <a:cs typeface="Arial" charset="0"/>
            </a:endParaRPr>
          </a:p>
          <a:p>
            <a:r>
              <a:rPr lang="en-US" dirty="0">
                <a:solidFill>
                  <a:srgbClr val="000000"/>
                </a:solidFill>
                <a:latin typeface="+mn-lt"/>
                <a:ea typeface="Arial" charset="0"/>
                <a:cs typeface="Arial" charset="0"/>
              </a:rPr>
              <a:t>Describe the epidemiology, common symptoms and sequelae of STIs that most commonly affect adolescents.</a:t>
            </a:r>
          </a:p>
          <a:p>
            <a:endParaRPr lang="en-US" sz="800" dirty="0">
              <a:solidFill>
                <a:srgbClr val="000000"/>
              </a:solidFill>
              <a:latin typeface="+mn-lt"/>
              <a:ea typeface="Arial" charset="0"/>
              <a:cs typeface="Arial" charset="0"/>
            </a:endParaRPr>
          </a:p>
          <a:p>
            <a:r>
              <a:rPr lang="en-US" dirty="0">
                <a:solidFill>
                  <a:srgbClr val="000000"/>
                </a:solidFill>
                <a:latin typeface="+mn-lt"/>
                <a:ea typeface="Arial" charset="0"/>
                <a:cs typeface="Arial" charset="0"/>
              </a:rPr>
              <a:t>Review current guidance to diagnose, treat, and prevent STIs in adolescent patients.</a:t>
            </a:r>
          </a:p>
          <a:p>
            <a:endParaRPr lang="en-US" dirty="0"/>
          </a:p>
        </p:txBody>
      </p:sp>
      <p:pic>
        <p:nvPicPr>
          <p:cNvPr id="5" name="Picture 4">
            <a:extLst>
              <a:ext uri="{FF2B5EF4-FFF2-40B4-BE49-F238E27FC236}">
                <a16:creationId xmlns:a16="http://schemas.microsoft.com/office/drawing/2014/main" id="{2048CE19-31A7-5C41-9491-EB55DC75ED26}"/>
              </a:ext>
            </a:extLst>
          </p:cNvPr>
          <p:cNvPicPr>
            <a:picLocks noChangeAspect="1"/>
          </p:cNvPicPr>
          <p:nvPr/>
        </p:nvPicPr>
        <p:blipFill>
          <a:blip r:embed="rId2"/>
          <a:stretch>
            <a:fillRect/>
          </a:stretch>
        </p:blipFill>
        <p:spPr>
          <a:xfrm>
            <a:off x="186268" y="1684867"/>
            <a:ext cx="3417844" cy="3488266"/>
          </a:xfrm>
          <a:prstGeom prst="rect">
            <a:avLst/>
          </a:prstGeom>
        </p:spPr>
      </p:pic>
    </p:spTree>
    <p:extLst>
      <p:ext uri="{BB962C8B-B14F-4D97-AF65-F5344CB8AC3E}">
        <p14:creationId xmlns:p14="http://schemas.microsoft.com/office/powerpoint/2010/main" val="557191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2E11-66EE-3A48-8083-32524DB78586}"/>
              </a:ext>
            </a:extLst>
          </p:cNvPr>
          <p:cNvSpPr>
            <a:spLocks noGrp="1"/>
          </p:cNvSpPr>
          <p:nvPr>
            <p:ph type="title"/>
          </p:nvPr>
        </p:nvSpPr>
        <p:spPr>
          <a:xfrm>
            <a:off x="838200" y="178859"/>
            <a:ext cx="10515600" cy="1325563"/>
          </a:xfrm>
        </p:spPr>
        <p:txBody>
          <a:bodyPr/>
          <a:lstStyle/>
          <a:p>
            <a:r>
              <a:rPr lang="en-US" dirty="0">
                <a:latin typeface="+mn-lt"/>
              </a:rPr>
              <a:t>Case Discussion: Nicole</a:t>
            </a:r>
          </a:p>
        </p:txBody>
      </p:sp>
      <p:sp>
        <p:nvSpPr>
          <p:cNvPr id="3" name="Content Placeholder 2">
            <a:extLst>
              <a:ext uri="{FF2B5EF4-FFF2-40B4-BE49-F238E27FC236}">
                <a16:creationId xmlns:a16="http://schemas.microsoft.com/office/drawing/2014/main" id="{CEC47145-4B7E-B240-A947-9276051095D1}"/>
              </a:ext>
            </a:extLst>
          </p:cNvPr>
          <p:cNvSpPr>
            <a:spLocks noGrp="1"/>
          </p:cNvSpPr>
          <p:nvPr>
            <p:ph idx="1"/>
          </p:nvPr>
        </p:nvSpPr>
        <p:spPr>
          <a:xfrm>
            <a:off x="3477841" y="1185333"/>
            <a:ext cx="8231559" cy="4687929"/>
          </a:xfrm>
        </p:spPr>
        <p:txBody>
          <a:bodyPr>
            <a:normAutofit/>
          </a:bodyPr>
          <a:lstStyle/>
          <a:p>
            <a:r>
              <a:rPr lang="en-US" dirty="0">
                <a:latin typeface="+mn-lt"/>
              </a:rPr>
              <a:t>Nicole has never been tested for any sexually transmitted infections but says she and her partner don’t have any symptoms</a:t>
            </a:r>
          </a:p>
          <a:p>
            <a:r>
              <a:rPr lang="en-US" dirty="0">
                <a:latin typeface="+mn-lt"/>
              </a:rPr>
              <a:t>You explain that infections like chlamydia and gonorrhea don’t cause symptoms in most people but can still cause serious problems like infertility</a:t>
            </a:r>
          </a:p>
          <a:p>
            <a:r>
              <a:rPr lang="en-US" dirty="0">
                <a:latin typeface="+mn-lt"/>
              </a:rPr>
              <a:t>Nicole agrees to be tested and you instruct her to collect a urine sample to send for NAAT testing for chlamydia and gonorrhea</a:t>
            </a:r>
          </a:p>
          <a:p>
            <a:endParaRPr lang="en-US" sz="1300" dirty="0">
              <a:latin typeface="+mn-lt"/>
            </a:endParaRPr>
          </a:p>
          <a:p>
            <a:pPr marL="0" indent="0" algn="ctr">
              <a:buNone/>
            </a:pPr>
            <a:r>
              <a:rPr lang="en-US" sz="3200" dirty="0">
                <a:latin typeface="+mn-lt"/>
              </a:rPr>
              <a:t>What other testing should you offer Nicole?</a:t>
            </a:r>
          </a:p>
        </p:txBody>
      </p:sp>
      <p:pic>
        <p:nvPicPr>
          <p:cNvPr id="4" name="Picture 2">
            <a:extLst>
              <a:ext uri="{FF2B5EF4-FFF2-40B4-BE49-F238E27FC236}">
                <a16:creationId xmlns:a16="http://schemas.microsoft.com/office/drawing/2014/main" id="{670F0FBD-AEB9-1647-9E9B-3E0FFA56FE89}"/>
              </a:ext>
            </a:extLst>
          </p:cNvPr>
          <p:cNvPicPr>
            <a:picLocks noChangeAspect="1" noChangeArrowheads="1"/>
          </p:cNvPicPr>
          <p:nvPr/>
        </p:nvPicPr>
        <p:blipFill>
          <a:blip r:embed="rId3"/>
          <a:srcRect/>
          <a:stretch/>
        </p:blipFill>
        <p:spPr bwMode="auto">
          <a:xfrm>
            <a:off x="338269" y="1793483"/>
            <a:ext cx="2794397" cy="3271034"/>
          </a:xfrm>
          <a:prstGeom prst="rect">
            <a:avLst/>
          </a:prstGeom>
          <a:solidFill>
            <a:srgbClr val="FFFFFF"/>
          </a:solidFill>
        </p:spPr>
      </p:pic>
    </p:spTree>
    <p:extLst>
      <p:ext uri="{BB962C8B-B14F-4D97-AF65-F5344CB8AC3E}">
        <p14:creationId xmlns:p14="http://schemas.microsoft.com/office/powerpoint/2010/main" val="407901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CC76-19B8-C948-88DA-5FFF1CE2204F}"/>
              </a:ext>
            </a:extLst>
          </p:cNvPr>
          <p:cNvSpPr>
            <a:spLocks noGrp="1"/>
          </p:cNvSpPr>
          <p:nvPr>
            <p:ph type="title"/>
          </p:nvPr>
        </p:nvSpPr>
        <p:spPr>
          <a:xfrm>
            <a:off x="551921" y="474134"/>
            <a:ext cx="3932237" cy="1600200"/>
          </a:xfrm>
        </p:spPr>
        <p:txBody>
          <a:bodyPr anchor="t">
            <a:normAutofit/>
          </a:bodyPr>
          <a:lstStyle/>
          <a:p>
            <a:r>
              <a:rPr lang="en-US" sz="4400" dirty="0">
                <a:latin typeface="+mn-lt"/>
              </a:rPr>
              <a:t>Syphilis</a:t>
            </a:r>
          </a:p>
        </p:txBody>
      </p:sp>
      <p:sp>
        <p:nvSpPr>
          <p:cNvPr id="3" name="Content Placeholder 2">
            <a:extLst>
              <a:ext uri="{FF2B5EF4-FFF2-40B4-BE49-F238E27FC236}">
                <a16:creationId xmlns:a16="http://schemas.microsoft.com/office/drawing/2014/main" id="{2AFA2AE8-D757-5148-BA3D-ACEFCAD5C296}"/>
              </a:ext>
            </a:extLst>
          </p:cNvPr>
          <p:cNvSpPr>
            <a:spLocks noGrp="1"/>
          </p:cNvSpPr>
          <p:nvPr>
            <p:ph idx="1"/>
          </p:nvPr>
        </p:nvSpPr>
        <p:spPr>
          <a:xfrm>
            <a:off x="3395666" y="355601"/>
            <a:ext cx="8624356" cy="5648324"/>
          </a:xfrm>
        </p:spPr>
        <p:txBody>
          <a:bodyPr>
            <a:noAutofit/>
          </a:bodyPr>
          <a:lstStyle/>
          <a:p>
            <a:pPr marL="0" indent="0">
              <a:buNone/>
            </a:pPr>
            <a:r>
              <a:rPr lang="en-US" sz="2400" b="1" dirty="0">
                <a:latin typeface="+mn-lt"/>
              </a:rPr>
              <a:t>Epidemiology</a:t>
            </a:r>
          </a:p>
          <a:p>
            <a:pPr lvl="1"/>
            <a:r>
              <a:rPr lang="en-US" sz="2200" dirty="0">
                <a:latin typeface="+mn-lt"/>
              </a:rPr>
              <a:t>Caused by the spirochete bacterium </a:t>
            </a:r>
            <a:r>
              <a:rPr lang="en-US" sz="2200" i="1" dirty="0">
                <a:latin typeface="+mn-lt"/>
              </a:rPr>
              <a:t>Treponema pallidum</a:t>
            </a:r>
          </a:p>
          <a:p>
            <a:pPr lvl="1"/>
            <a:r>
              <a:rPr lang="en-US" sz="2200" dirty="0">
                <a:latin typeface="+mn-lt"/>
              </a:rPr>
              <a:t>Peaked in the 1930s and 1980s, steadily increasing number of cases since 2000</a:t>
            </a:r>
          </a:p>
          <a:p>
            <a:pPr marL="0" indent="0">
              <a:buNone/>
            </a:pPr>
            <a:r>
              <a:rPr lang="en-US" sz="2400" b="1" dirty="0">
                <a:latin typeface="+mn-lt"/>
              </a:rPr>
              <a:t>Symptoms</a:t>
            </a:r>
          </a:p>
          <a:p>
            <a:pPr lvl="1"/>
            <a:r>
              <a:rPr lang="en-US" sz="2200" dirty="0">
                <a:latin typeface="+mn-lt"/>
              </a:rPr>
              <a:t>Called “the great imitator” for its many presentations</a:t>
            </a:r>
          </a:p>
          <a:p>
            <a:pPr lvl="1"/>
            <a:r>
              <a:rPr lang="en-US" sz="2200" dirty="0">
                <a:latin typeface="+mn-lt"/>
              </a:rPr>
              <a:t>Progression of disease described in stages: primary, secondary and tertiary</a:t>
            </a:r>
          </a:p>
          <a:p>
            <a:pPr lvl="1"/>
            <a:r>
              <a:rPr lang="en-US" sz="2200" dirty="0">
                <a:latin typeface="+mn-lt"/>
              </a:rPr>
              <a:t>Latent syphilis is asymptomatic, may occur between any stages</a:t>
            </a:r>
          </a:p>
          <a:p>
            <a:pPr marL="0" indent="0">
              <a:buNone/>
            </a:pPr>
            <a:r>
              <a:rPr lang="en-US" sz="2400" b="1" dirty="0">
                <a:latin typeface="+mn-lt"/>
              </a:rPr>
              <a:t>Sequelae</a:t>
            </a:r>
          </a:p>
          <a:p>
            <a:pPr lvl="1"/>
            <a:r>
              <a:rPr lang="en-US" sz="2200" dirty="0">
                <a:latin typeface="+mn-lt"/>
              </a:rPr>
              <a:t>Left untreated, syphilis can infect the central nervous system and cause severe symptoms and/or death</a:t>
            </a:r>
          </a:p>
          <a:p>
            <a:pPr lvl="1"/>
            <a:r>
              <a:rPr lang="en-US" sz="2200" dirty="0">
                <a:latin typeface="+mn-lt"/>
              </a:rPr>
              <a:t>Can facilitate transmission and acquisition of HIV infection</a:t>
            </a:r>
          </a:p>
          <a:p>
            <a:pPr lvl="1"/>
            <a:r>
              <a:rPr lang="en-US" sz="2200" dirty="0">
                <a:latin typeface="+mn-lt"/>
              </a:rPr>
              <a:t>Congenital syphilis can cause miscarriage, neonatal death, or lead to  severe abnormalities including disorders of the bone, skin and hair, deafness or neurologic impairment, and other disorders</a:t>
            </a:r>
          </a:p>
        </p:txBody>
      </p:sp>
      <p:pic>
        <p:nvPicPr>
          <p:cNvPr id="1028" name="Picture 4" descr="Science Source - STD, Treponema pallidum, SEM">
            <a:extLst>
              <a:ext uri="{FF2B5EF4-FFF2-40B4-BE49-F238E27FC236}">
                <a16:creationId xmlns:a16="http://schemas.microsoft.com/office/drawing/2014/main" id="{9252D68B-354E-5242-A3C1-03C1C4B22D6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99521" y="1605218"/>
            <a:ext cx="2766581" cy="364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33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5335-6019-5B4E-B60B-6FF342110A31}"/>
              </a:ext>
            </a:extLst>
          </p:cNvPr>
          <p:cNvSpPr>
            <a:spLocks noGrp="1"/>
          </p:cNvSpPr>
          <p:nvPr>
            <p:ph type="title"/>
          </p:nvPr>
        </p:nvSpPr>
        <p:spPr>
          <a:xfrm>
            <a:off x="245534" y="135689"/>
            <a:ext cx="3699933" cy="1325563"/>
          </a:xfrm>
        </p:spPr>
        <p:txBody>
          <a:bodyPr>
            <a:normAutofit/>
          </a:bodyPr>
          <a:lstStyle/>
          <a:p>
            <a:r>
              <a:rPr lang="en-US" sz="4400" dirty="0">
                <a:latin typeface="+mn-lt"/>
              </a:rPr>
              <a:t>Syphilis: Stages</a:t>
            </a:r>
          </a:p>
        </p:txBody>
      </p:sp>
      <p:graphicFrame>
        <p:nvGraphicFramePr>
          <p:cNvPr id="6" name="Table 6">
            <a:extLst>
              <a:ext uri="{FF2B5EF4-FFF2-40B4-BE49-F238E27FC236}">
                <a16:creationId xmlns:a16="http://schemas.microsoft.com/office/drawing/2014/main" id="{62FA0483-2F37-B843-BE5F-B49FC95634BF}"/>
              </a:ext>
            </a:extLst>
          </p:cNvPr>
          <p:cNvGraphicFramePr>
            <a:graphicFrameLocks noGrp="1"/>
          </p:cNvGraphicFramePr>
          <p:nvPr>
            <p:ph idx="1"/>
            <p:extLst>
              <p:ext uri="{D42A27DB-BD31-4B8C-83A1-F6EECF244321}">
                <p14:modId xmlns:p14="http://schemas.microsoft.com/office/powerpoint/2010/main" val="4244592640"/>
              </p:ext>
            </p:extLst>
          </p:nvPr>
        </p:nvGraphicFramePr>
        <p:xfrm>
          <a:off x="711199" y="1249891"/>
          <a:ext cx="11235267" cy="5472420"/>
        </p:xfrm>
        <a:graphic>
          <a:graphicData uri="http://schemas.openxmlformats.org/drawingml/2006/table">
            <a:tbl>
              <a:tblPr firstRow="1" bandRow="1">
                <a:tableStyleId>{2D5ABB26-0587-4C30-8999-92F81FD0307C}</a:tableStyleId>
              </a:tblPr>
              <a:tblGrid>
                <a:gridCol w="2003798">
                  <a:extLst>
                    <a:ext uri="{9D8B030D-6E8A-4147-A177-3AD203B41FA5}">
                      <a16:colId xmlns:a16="http://schemas.microsoft.com/office/drawing/2014/main" val="3590809124"/>
                    </a:ext>
                  </a:extLst>
                </a:gridCol>
                <a:gridCol w="9231469">
                  <a:extLst>
                    <a:ext uri="{9D8B030D-6E8A-4147-A177-3AD203B41FA5}">
                      <a16:colId xmlns:a16="http://schemas.microsoft.com/office/drawing/2014/main" val="1062093825"/>
                    </a:ext>
                  </a:extLst>
                </a:gridCol>
              </a:tblGrid>
              <a:tr h="824159">
                <a:tc>
                  <a:txBody>
                    <a:bodyPr/>
                    <a:lstStyle/>
                    <a:p>
                      <a:r>
                        <a:rPr lang="en-US" sz="2400" dirty="0"/>
                        <a:t>Primary</a:t>
                      </a:r>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Formation of a painless ulcer or “chancre” at the site of inoculation. May also cause regional non-tender lymphadenopathy</a:t>
                      </a:r>
                      <a:endParaRPr lang="en-US" sz="2200" dirty="0">
                        <a:latin typeface="+mn-lt"/>
                      </a:endParaRPr>
                    </a:p>
                  </a:txBody>
                  <a:tcP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0640208"/>
                  </a:ext>
                </a:extLst>
              </a:tr>
              <a:tr h="1186790">
                <a:tc>
                  <a:txBody>
                    <a:bodyPr/>
                    <a:lstStyle/>
                    <a:p>
                      <a:r>
                        <a:rPr lang="en-US" sz="2400" dirty="0"/>
                        <a:t>Secondary</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After dissemination through the bloodstream (weeks to years), symptoms may include rash, which characteristically involves the trunk, palms and soles; lymphadenopathy; fever; and malaise among others</a:t>
                      </a:r>
                      <a:endParaRPr lang="en-US" sz="2200" dirty="0">
                        <a:latin typeface="+mn-lt"/>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2515033"/>
                  </a:ext>
                </a:extLst>
              </a:tr>
              <a:tr h="1186790">
                <a:tc>
                  <a:txBody>
                    <a:bodyPr/>
                    <a:lstStyle/>
                    <a:p>
                      <a:r>
                        <a:rPr lang="en-US" sz="2400" dirty="0"/>
                        <a:t>Tertiary</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Left untreated for an average of 10-15 years, may cause “gummatous” destructive lesions in skeletal, spinal, mucosal areas, eyes, and/or visceral organs</a:t>
                      </a:r>
                      <a:endParaRPr lang="en-US" sz="2200" dirty="0">
                        <a:latin typeface="+mn-lt"/>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5655970"/>
                  </a:ext>
                </a:extLst>
              </a:tr>
              <a:tr h="2274681">
                <a:tc>
                  <a:txBody>
                    <a:bodyPr/>
                    <a:lstStyle/>
                    <a:p>
                      <a:r>
                        <a:rPr lang="en-US" sz="2400" dirty="0"/>
                        <a:t>Neurosyphilis</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2200" dirty="0"/>
                        <a:t>Can occur at any stage of syphilis</a:t>
                      </a:r>
                    </a:p>
                    <a:p>
                      <a:pPr marL="285750" lvl="0" indent="-285750">
                        <a:buFont typeface="Arial" panose="020B0604020202020204" pitchFamily="34" charset="0"/>
                        <a:buChar char="•"/>
                      </a:pPr>
                      <a:r>
                        <a:rPr lang="en-US" sz="2200" dirty="0"/>
                        <a:t>Signs and symptoms may include meningitis, stroke, seizures</a:t>
                      </a:r>
                    </a:p>
                    <a:p>
                      <a:pPr marL="285750" lvl="0" indent="-285750">
                        <a:buFont typeface="Arial" panose="020B0604020202020204" pitchFamily="34" charset="0"/>
                        <a:buChar char="•"/>
                      </a:pPr>
                      <a:r>
                        <a:rPr lang="en-US" sz="2200" dirty="0"/>
                        <a:t>Late neurosyphilis can progress to a general paresis or </a:t>
                      </a:r>
                      <a:r>
                        <a:rPr lang="en-US" sz="2200" i="1" dirty="0" err="1"/>
                        <a:t>tabes</a:t>
                      </a:r>
                      <a:r>
                        <a:rPr lang="en-US" sz="2200" i="1" dirty="0"/>
                        <a:t> dorsalis </a:t>
                      </a:r>
                      <a:r>
                        <a:rPr lang="en-US" sz="2200" dirty="0"/>
                        <a:t>(demyelination of neurons in the dorsal root ganglia which can progress to paralysis, dementia and blindness)</a:t>
                      </a:r>
                    </a:p>
                    <a:p>
                      <a:endParaRPr lang="en-US" sz="2200"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227645255"/>
                  </a:ext>
                </a:extLst>
              </a:tr>
            </a:tbl>
          </a:graphicData>
        </a:graphic>
      </p:graphicFrame>
    </p:spTree>
    <p:extLst>
      <p:ext uri="{BB962C8B-B14F-4D97-AF65-F5344CB8AC3E}">
        <p14:creationId xmlns:p14="http://schemas.microsoft.com/office/powerpoint/2010/main" val="838516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F0FD-EDBB-BC47-B679-4452322A0B01}"/>
              </a:ext>
            </a:extLst>
          </p:cNvPr>
          <p:cNvSpPr>
            <a:spLocks noGrp="1"/>
          </p:cNvSpPr>
          <p:nvPr>
            <p:ph type="title"/>
          </p:nvPr>
        </p:nvSpPr>
        <p:spPr/>
        <p:txBody>
          <a:bodyPr/>
          <a:lstStyle/>
          <a:p>
            <a:r>
              <a:rPr lang="en-US" dirty="0">
                <a:latin typeface="+mn-lt"/>
              </a:rPr>
              <a:t>Who should be screened for Syphilis?</a:t>
            </a:r>
          </a:p>
        </p:txBody>
      </p:sp>
      <p:sp>
        <p:nvSpPr>
          <p:cNvPr id="3" name="Content Placeholder 2">
            <a:extLst>
              <a:ext uri="{FF2B5EF4-FFF2-40B4-BE49-F238E27FC236}">
                <a16:creationId xmlns:a16="http://schemas.microsoft.com/office/drawing/2014/main" id="{1320246B-C21D-B440-AB13-4823B7C98929}"/>
              </a:ext>
            </a:extLst>
          </p:cNvPr>
          <p:cNvSpPr>
            <a:spLocks noGrp="1"/>
          </p:cNvSpPr>
          <p:nvPr>
            <p:ph idx="1"/>
          </p:nvPr>
        </p:nvSpPr>
        <p:spPr>
          <a:xfrm>
            <a:off x="838200" y="1557867"/>
            <a:ext cx="10515600" cy="4470400"/>
          </a:xfrm>
        </p:spPr>
        <p:txBody>
          <a:bodyPr>
            <a:normAutofit/>
          </a:bodyPr>
          <a:lstStyle/>
          <a:p>
            <a:r>
              <a:rPr lang="en-US" dirty="0">
                <a:latin typeface="+mn-lt"/>
              </a:rPr>
              <a:t>Men who have sex with men (MSM) at least annually</a:t>
            </a:r>
          </a:p>
          <a:p>
            <a:r>
              <a:rPr lang="en-US" dirty="0">
                <a:latin typeface="+mn-lt"/>
              </a:rPr>
              <a:t>Persons with HIV infection at initial HIV evaluation and at least annually</a:t>
            </a:r>
          </a:p>
          <a:p>
            <a:r>
              <a:rPr lang="en-US" dirty="0">
                <a:latin typeface="+mn-lt"/>
              </a:rPr>
              <a:t>At the first prenatal visit during pregnancy</a:t>
            </a:r>
          </a:p>
          <a:p>
            <a:r>
              <a:rPr lang="en-US" dirty="0">
                <a:latin typeface="+mn-lt"/>
              </a:rPr>
              <a:t>Consider screening in individuals with increased risk of infection:</a:t>
            </a:r>
          </a:p>
          <a:p>
            <a:pPr lvl="1"/>
            <a:r>
              <a:rPr lang="en-US" dirty="0">
                <a:latin typeface="+mn-lt"/>
              </a:rPr>
              <a:t>History of incarceration</a:t>
            </a:r>
          </a:p>
          <a:p>
            <a:pPr lvl="1"/>
            <a:r>
              <a:rPr lang="en-US" dirty="0">
                <a:latin typeface="+mn-lt"/>
              </a:rPr>
              <a:t>History of exchanging sex for money</a:t>
            </a:r>
          </a:p>
          <a:p>
            <a:pPr lvl="1"/>
            <a:r>
              <a:rPr lang="en-US" dirty="0">
                <a:latin typeface="+mn-lt"/>
              </a:rPr>
              <a:t>Local area with high syphilis rate</a:t>
            </a:r>
          </a:p>
          <a:p>
            <a:pPr lvl="1"/>
            <a:r>
              <a:rPr lang="en-US" dirty="0">
                <a:latin typeface="+mn-lt"/>
              </a:rPr>
              <a:t>Persons taking pre-exposure prophylaxis for HIV prevention</a:t>
            </a:r>
          </a:p>
        </p:txBody>
      </p:sp>
    </p:spTree>
    <p:extLst>
      <p:ext uri="{BB962C8B-B14F-4D97-AF65-F5344CB8AC3E}">
        <p14:creationId xmlns:p14="http://schemas.microsoft.com/office/powerpoint/2010/main" val="1572772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4F24-9D8D-4B4C-9D48-B394AF4BBA18}"/>
              </a:ext>
            </a:extLst>
          </p:cNvPr>
          <p:cNvSpPr>
            <a:spLocks noGrp="1"/>
          </p:cNvSpPr>
          <p:nvPr>
            <p:ph type="title"/>
          </p:nvPr>
        </p:nvSpPr>
        <p:spPr>
          <a:xfrm>
            <a:off x="499534" y="348192"/>
            <a:ext cx="2853267" cy="1325563"/>
          </a:xfrm>
        </p:spPr>
        <p:txBody>
          <a:bodyPr>
            <a:normAutofit/>
          </a:bodyPr>
          <a:lstStyle/>
          <a:p>
            <a:r>
              <a:rPr lang="en-US" sz="4400" dirty="0">
                <a:latin typeface="+mn-lt"/>
              </a:rPr>
              <a:t>Syphilis: Diagnosis</a:t>
            </a:r>
          </a:p>
        </p:txBody>
      </p:sp>
      <p:sp>
        <p:nvSpPr>
          <p:cNvPr id="3" name="Content Placeholder 2">
            <a:extLst>
              <a:ext uri="{FF2B5EF4-FFF2-40B4-BE49-F238E27FC236}">
                <a16:creationId xmlns:a16="http://schemas.microsoft.com/office/drawing/2014/main" id="{FD14B8FF-8CF1-E346-9C8F-2A5942AAFE1A}"/>
              </a:ext>
            </a:extLst>
          </p:cNvPr>
          <p:cNvSpPr>
            <a:spLocks noGrp="1"/>
          </p:cNvSpPr>
          <p:nvPr>
            <p:ph idx="1"/>
          </p:nvPr>
        </p:nvSpPr>
        <p:spPr>
          <a:xfrm>
            <a:off x="3234266" y="524933"/>
            <a:ext cx="8754533" cy="5706534"/>
          </a:xfrm>
        </p:spPr>
        <p:txBody>
          <a:bodyPr>
            <a:normAutofit fontScale="92500" lnSpcReduction="20000"/>
          </a:bodyPr>
          <a:lstStyle/>
          <a:p>
            <a:r>
              <a:rPr lang="en-US" dirty="0">
                <a:latin typeface="+mn-lt"/>
              </a:rPr>
              <a:t>Nontreponemal tests: Venereal Disease Research Laboratory (VDRL) and Rapid Plasma </a:t>
            </a:r>
            <a:r>
              <a:rPr lang="en-US" dirty="0" err="1">
                <a:latin typeface="+mn-lt"/>
              </a:rPr>
              <a:t>Reagin</a:t>
            </a:r>
            <a:r>
              <a:rPr lang="en-US" dirty="0">
                <a:latin typeface="+mn-lt"/>
              </a:rPr>
              <a:t> (RPR)</a:t>
            </a:r>
          </a:p>
          <a:p>
            <a:pPr lvl="1"/>
            <a:r>
              <a:rPr lang="en-US" dirty="0">
                <a:latin typeface="+mn-lt"/>
              </a:rPr>
              <a:t>Measure IgM and IgG antibodies and are not specific for </a:t>
            </a:r>
            <a:r>
              <a:rPr lang="en-US" i="1" dirty="0">
                <a:latin typeface="+mn-lt"/>
              </a:rPr>
              <a:t>T. pallidum, </a:t>
            </a:r>
            <a:r>
              <a:rPr lang="en-US" dirty="0">
                <a:latin typeface="+mn-lt"/>
              </a:rPr>
              <a:t>positive screening should be followed by a treponemal test to confirm</a:t>
            </a:r>
          </a:p>
          <a:p>
            <a:pPr lvl="1"/>
            <a:r>
              <a:rPr lang="en-US" dirty="0">
                <a:latin typeface="+mn-lt"/>
              </a:rPr>
              <a:t>Reported as a qualitative result and a quantitative titer, can be used to track disease in patients with syphilis</a:t>
            </a:r>
          </a:p>
          <a:p>
            <a:r>
              <a:rPr lang="en-US" dirty="0">
                <a:latin typeface="+mn-lt"/>
              </a:rPr>
              <a:t>Treponemal tests: </a:t>
            </a:r>
            <a:r>
              <a:rPr lang="en-US" i="1" dirty="0">
                <a:latin typeface="+mn-lt"/>
              </a:rPr>
              <a:t>T. pallidum </a:t>
            </a:r>
            <a:r>
              <a:rPr lang="en-US" dirty="0">
                <a:latin typeface="+mn-lt"/>
              </a:rPr>
              <a:t>particle agglutination (TP-PA), fluorescent treponemal antibody absorption (FTA-ABS) and enzyme immunoassays (EIAs)</a:t>
            </a:r>
          </a:p>
          <a:p>
            <a:pPr lvl="1"/>
            <a:r>
              <a:rPr lang="en-US" dirty="0">
                <a:latin typeface="+mn-lt"/>
              </a:rPr>
              <a:t>Measure antibody directed against </a:t>
            </a:r>
            <a:r>
              <a:rPr lang="en-US" i="1" dirty="0">
                <a:latin typeface="+mn-lt"/>
              </a:rPr>
              <a:t>T. pallidum </a:t>
            </a:r>
            <a:r>
              <a:rPr lang="en-US" dirty="0">
                <a:latin typeface="+mn-lt"/>
              </a:rPr>
              <a:t>antigens</a:t>
            </a:r>
          </a:p>
          <a:p>
            <a:pPr lvl="1"/>
            <a:r>
              <a:rPr lang="en-US" dirty="0">
                <a:latin typeface="+mn-lt"/>
              </a:rPr>
              <a:t>Can remain reactive for life, even after treatment</a:t>
            </a:r>
          </a:p>
          <a:p>
            <a:pPr lvl="1"/>
            <a:r>
              <a:rPr lang="en-US" dirty="0">
                <a:latin typeface="+mn-lt"/>
              </a:rPr>
              <a:t>Some laboratories use a treponemal EIA for initial screening and confirm with a nontreponemal test if positive (called reverse screening)</a:t>
            </a:r>
          </a:p>
          <a:p>
            <a:r>
              <a:rPr lang="en-US" dirty="0">
                <a:latin typeface="+mn-lt"/>
              </a:rPr>
              <a:t>Dark-Field microscopy: can detect early syphilis from a cutaneous specimen but rarely used due to specialized equipment, training and time-sensitivity</a:t>
            </a:r>
          </a:p>
        </p:txBody>
      </p:sp>
    </p:spTree>
    <p:extLst>
      <p:ext uri="{BB962C8B-B14F-4D97-AF65-F5344CB8AC3E}">
        <p14:creationId xmlns:p14="http://schemas.microsoft.com/office/powerpoint/2010/main" val="1029295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ADB1-82FB-9E43-899F-2A798AD33794}"/>
              </a:ext>
            </a:extLst>
          </p:cNvPr>
          <p:cNvSpPr>
            <a:spLocks noGrp="1"/>
          </p:cNvSpPr>
          <p:nvPr>
            <p:ph type="title"/>
          </p:nvPr>
        </p:nvSpPr>
        <p:spPr>
          <a:xfrm>
            <a:off x="397933" y="500592"/>
            <a:ext cx="3987800" cy="1325563"/>
          </a:xfrm>
        </p:spPr>
        <p:txBody>
          <a:bodyPr>
            <a:normAutofit/>
          </a:bodyPr>
          <a:lstStyle/>
          <a:p>
            <a:r>
              <a:rPr lang="en-US" sz="4400" dirty="0">
                <a:latin typeface="+mn-lt"/>
              </a:rPr>
              <a:t>Syphilis: Treatment</a:t>
            </a:r>
          </a:p>
        </p:txBody>
      </p:sp>
      <p:sp>
        <p:nvSpPr>
          <p:cNvPr id="3" name="Content Placeholder 2">
            <a:extLst>
              <a:ext uri="{FF2B5EF4-FFF2-40B4-BE49-F238E27FC236}">
                <a16:creationId xmlns:a16="http://schemas.microsoft.com/office/drawing/2014/main" id="{1BD8CD1F-EB17-2E49-B308-9DDC955FF28F}"/>
              </a:ext>
            </a:extLst>
          </p:cNvPr>
          <p:cNvSpPr>
            <a:spLocks noGrp="1"/>
          </p:cNvSpPr>
          <p:nvPr>
            <p:ph idx="1"/>
          </p:nvPr>
        </p:nvSpPr>
        <p:spPr>
          <a:xfrm>
            <a:off x="4380340" y="500593"/>
            <a:ext cx="7587482" cy="5856815"/>
          </a:xfrm>
        </p:spPr>
        <p:txBody>
          <a:bodyPr>
            <a:normAutofit/>
          </a:bodyPr>
          <a:lstStyle/>
          <a:p>
            <a:r>
              <a:rPr lang="en-US" dirty="0">
                <a:latin typeface="+mn-lt"/>
              </a:rPr>
              <a:t>Primary and secondary syphilis and early latent syphilis (acquired less than 1 year ago):</a:t>
            </a:r>
          </a:p>
          <a:p>
            <a:pPr lvl="1"/>
            <a:r>
              <a:rPr lang="en-US" dirty="0">
                <a:latin typeface="+mn-lt"/>
              </a:rPr>
              <a:t>Benzathine penicillin G, 2.4 million units IM in a single dose</a:t>
            </a:r>
          </a:p>
          <a:p>
            <a:pPr lvl="1"/>
            <a:r>
              <a:rPr lang="en-US" dirty="0">
                <a:latin typeface="+mn-lt"/>
              </a:rPr>
              <a:t>For infants and children, benzathine penicillin G, 50,000 units/kg IM up to max of 2.4 million units</a:t>
            </a:r>
          </a:p>
          <a:p>
            <a:r>
              <a:rPr lang="en-US" dirty="0">
                <a:latin typeface="+mn-lt"/>
              </a:rPr>
              <a:t>Tertiary syphilis and late or unknown duration latent syphilis:</a:t>
            </a:r>
          </a:p>
          <a:p>
            <a:pPr lvl="1"/>
            <a:r>
              <a:rPr lang="en-US" dirty="0">
                <a:latin typeface="+mn-lt"/>
              </a:rPr>
              <a:t>Benzathine penicillin G, 2.4 million units IM x three doses at 1-week intervals</a:t>
            </a:r>
          </a:p>
          <a:p>
            <a:r>
              <a:rPr lang="en-US" dirty="0">
                <a:latin typeface="+mn-lt"/>
              </a:rPr>
              <a:t>Neurosyphilis:</a:t>
            </a:r>
          </a:p>
          <a:p>
            <a:pPr lvl="1"/>
            <a:r>
              <a:rPr lang="en-US" dirty="0">
                <a:latin typeface="+mn-lt"/>
              </a:rPr>
              <a:t>Aqueous crystalline penicillin G, 3-4 million units IV every 4 hours or as a continuous infusion for 10-14 days</a:t>
            </a:r>
          </a:p>
        </p:txBody>
      </p:sp>
      <p:pic>
        <p:nvPicPr>
          <p:cNvPr id="4" name="Picture 3">
            <a:extLst>
              <a:ext uri="{FF2B5EF4-FFF2-40B4-BE49-F238E27FC236}">
                <a16:creationId xmlns:a16="http://schemas.microsoft.com/office/drawing/2014/main" id="{2008090E-1013-8843-A141-18123269E594}"/>
              </a:ext>
            </a:extLst>
          </p:cNvPr>
          <p:cNvPicPr>
            <a:picLocks noChangeAspect="1"/>
          </p:cNvPicPr>
          <p:nvPr/>
        </p:nvPicPr>
        <p:blipFill>
          <a:blip r:embed="rId3"/>
          <a:stretch>
            <a:fillRect/>
          </a:stretch>
        </p:blipFill>
        <p:spPr>
          <a:xfrm>
            <a:off x="224178" y="2044541"/>
            <a:ext cx="3982406" cy="3291840"/>
          </a:xfrm>
          <a:prstGeom prst="rect">
            <a:avLst/>
          </a:prstGeom>
        </p:spPr>
      </p:pic>
    </p:spTree>
    <p:extLst>
      <p:ext uri="{BB962C8B-B14F-4D97-AF65-F5344CB8AC3E}">
        <p14:creationId xmlns:p14="http://schemas.microsoft.com/office/powerpoint/2010/main" val="2313781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EF63-4C93-6F47-B28E-6D0CCD611613}"/>
              </a:ext>
            </a:extLst>
          </p:cNvPr>
          <p:cNvSpPr>
            <a:spLocks noGrp="1"/>
          </p:cNvSpPr>
          <p:nvPr>
            <p:ph type="ctrTitle"/>
          </p:nvPr>
        </p:nvSpPr>
        <p:spPr>
          <a:xfrm>
            <a:off x="1524000" y="1122363"/>
            <a:ext cx="9144000" cy="2387600"/>
          </a:xfrm>
        </p:spPr>
        <p:txBody>
          <a:bodyPr vert="horz" lIns="91440" tIns="45720" rIns="91440" bIns="45720" rtlCol="0" anchor="b">
            <a:normAutofit/>
          </a:bodyPr>
          <a:lstStyle/>
          <a:p>
            <a:r>
              <a:rPr lang="en-US" kern="1200"/>
              <a:t>Viral infections</a:t>
            </a:r>
          </a:p>
        </p:txBody>
      </p:sp>
      <p:sp>
        <p:nvSpPr>
          <p:cNvPr id="3" name="Text Placeholder 2">
            <a:extLst>
              <a:ext uri="{FF2B5EF4-FFF2-40B4-BE49-F238E27FC236}">
                <a16:creationId xmlns:a16="http://schemas.microsoft.com/office/drawing/2014/main" id="{6492CD16-1889-E649-90F7-06AEFDD90A10}"/>
              </a:ext>
            </a:extLst>
          </p:cNvPr>
          <p:cNvSpPr>
            <a:spLocks noGrp="1"/>
          </p:cNvSpPr>
          <p:nvPr>
            <p:ph type="subTitle" idx="1"/>
          </p:nvPr>
        </p:nvSpPr>
        <p:spPr>
          <a:xfrm>
            <a:off x="1524000" y="3602038"/>
            <a:ext cx="9144000" cy="1655762"/>
          </a:xfrm>
        </p:spPr>
        <p:txBody>
          <a:bodyPr vert="horz" lIns="91440" tIns="45720" rIns="91440" bIns="45720" rtlCol="0">
            <a:normAutofit/>
          </a:bodyPr>
          <a:lstStyle/>
          <a:p>
            <a:r>
              <a:rPr lang="en-US" kern="1200" dirty="0"/>
              <a:t>Human Immunodeficiency Virus (HIV), Herpes Simplex Virus (HSV), Human Papilloma Virus (HPV), and </a:t>
            </a:r>
            <a:r>
              <a:rPr lang="en-US" kern="1200" dirty="0" err="1"/>
              <a:t>Hepatits</a:t>
            </a:r>
            <a:endParaRPr lang="en-US" kern="1200" dirty="0"/>
          </a:p>
        </p:txBody>
      </p:sp>
    </p:spTree>
    <p:extLst>
      <p:ext uri="{BB962C8B-B14F-4D97-AF65-F5344CB8AC3E}">
        <p14:creationId xmlns:p14="http://schemas.microsoft.com/office/powerpoint/2010/main" val="245968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EF63-4C93-6F47-B28E-6D0CCD611613}"/>
              </a:ext>
            </a:extLst>
          </p:cNvPr>
          <p:cNvSpPr>
            <a:spLocks noGrp="1"/>
          </p:cNvSpPr>
          <p:nvPr>
            <p:ph type="ctrTitle"/>
          </p:nvPr>
        </p:nvSpPr>
        <p:spPr>
          <a:xfrm>
            <a:off x="1354666" y="742685"/>
            <a:ext cx="9482667" cy="1410230"/>
          </a:xfrm>
        </p:spPr>
        <p:txBody>
          <a:bodyPr vert="horz" lIns="91440" tIns="45720" rIns="91440" bIns="45720" rtlCol="0" anchor="t">
            <a:normAutofit/>
          </a:bodyPr>
          <a:lstStyle/>
          <a:p>
            <a:r>
              <a:rPr lang="en-US" kern="1200" dirty="0"/>
              <a:t>Viral Infections:</a:t>
            </a:r>
          </a:p>
        </p:txBody>
      </p:sp>
      <p:sp>
        <p:nvSpPr>
          <p:cNvPr id="3" name="Text Placeholder 2">
            <a:extLst>
              <a:ext uri="{FF2B5EF4-FFF2-40B4-BE49-F238E27FC236}">
                <a16:creationId xmlns:a16="http://schemas.microsoft.com/office/drawing/2014/main" id="{6492CD16-1889-E649-90F7-06AEFDD90A10}"/>
              </a:ext>
            </a:extLst>
          </p:cNvPr>
          <p:cNvSpPr>
            <a:spLocks noGrp="1"/>
          </p:cNvSpPr>
          <p:nvPr>
            <p:ph type="subTitle" idx="1"/>
          </p:nvPr>
        </p:nvSpPr>
        <p:spPr>
          <a:xfrm>
            <a:off x="4853516" y="2192867"/>
            <a:ext cx="7162800" cy="2861732"/>
          </a:xfrm>
        </p:spPr>
        <p:txBody>
          <a:bodyPr vert="horz" lIns="91440" tIns="45720" rIns="91440" bIns="45720" rtlCol="0">
            <a:normAutofit/>
          </a:bodyPr>
          <a:lstStyle/>
          <a:p>
            <a:pPr algn="l"/>
            <a:r>
              <a:rPr lang="en-US" sz="3600" dirty="0">
                <a:latin typeface="+mn-lt"/>
              </a:rPr>
              <a:t>Human Immunodeficiency Virus (HIV) </a:t>
            </a:r>
          </a:p>
          <a:p>
            <a:pPr algn="l"/>
            <a:r>
              <a:rPr lang="en-US" sz="3600" dirty="0">
                <a:latin typeface="+mn-lt"/>
              </a:rPr>
              <a:t>Herpes Simplex Virus (HSV)</a:t>
            </a:r>
          </a:p>
          <a:p>
            <a:pPr algn="l"/>
            <a:r>
              <a:rPr lang="en-US" sz="3600" dirty="0">
                <a:latin typeface="+mn-lt"/>
              </a:rPr>
              <a:t>Human Papilloma Virus (HPV) </a:t>
            </a:r>
          </a:p>
          <a:p>
            <a:pPr algn="l"/>
            <a:r>
              <a:rPr lang="en-US" sz="3600" dirty="0">
                <a:latin typeface="+mn-lt"/>
              </a:rPr>
              <a:t>Hepatitis</a:t>
            </a:r>
          </a:p>
          <a:p>
            <a:pPr algn="l"/>
            <a:endParaRPr lang="en-US" sz="4000" kern="1200" dirty="0">
              <a:latin typeface="+mn-lt"/>
            </a:endParaRPr>
          </a:p>
        </p:txBody>
      </p:sp>
      <p:pic>
        <p:nvPicPr>
          <p:cNvPr id="4" name="Picture 3">
            <a:extLst>
              <a:ext uri="{FF2B5EF4-FFF2-40B4-BE49-F238E27FC236}">
                <a16:creationId xmlns:a16="http://schemas.microsoft.com/office/drawing/2014/main" id="{04B5FD62-6A64-5641-8E05-54147F331459}"/>
              </a:ext>
            </a:extLst>
          </p:cNvPr>
          <p:cNvPicPr>
            <a:picLocks noChangeAspect="1"/>
          </p:cNvPicPr>
          <p:nvPr/>
        </p:nvPicPr>
        <p:blipFill>
          <a:blip r:embed="rId3"/>
          <a:stretch>
            <a:fillRect/>
          </a:stretch>
        </p:blipFill>
        <p:spPr>
          <a:xfrm>
            <a:off x="175684" y="1985403"/>
            <a:ext cx="4559301" cy="3276661"/>
          </a:xfrm>
          <a:prstGeom prst="rect">
            <a:avLst/>
          </a:prstGeom>
        </p:spPr>
      </p:pic>
    </p:spTree>
    <p:extLst>
      <p:ext uri="{BB962C8B-B14F-4D97-AF65-F5344CB8AC3E}">
        <p14:creationId xmlns:p14="http://schemas.microsoft.com/office/powerpoint/2010/main" val="693860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5BFB-385F-8C4F-A46D-5AF4F4765966}"/>
              </a:ext>
            </a:extLst>
          </p:cNvPr>
          <p:cNvSpPr>
            <a:spLocks noGrp="1"/>
          </p:cNvSpPr>
          <p:nvPr>
            <p:ph type="title"/>
          </p:nvPr>
        </p:nvSpPr>
        <p:spPr>
          <a:xfrm>
            <a:off x="838200" y="365125"/>
            <a:ext cx="10515600" cy="1325563"/>
          </a:xfrm>
        </p:spPr>
        <p:txBody>
          <a:bodyPr anchor="ctr">
            <a:normAutofit/>
          </a:bodyPr>
          <a:lstStyle/>
          <a:p>
            <a:r>
              <a:rPr lang="en-US" dirty="0"/>
              <a:t>Case Discussion: Ben </a:t>
            </a:r>
          </a:p>
        </p:txBody>
      </p:sp>
      <p:sp>
        <p:nvSpPr>
          <p:cNvPr id="71" name="Content Placeholder 2">
            <a:extLst>
              <a:ext uri="{FF2B5EF4-FFF2-40B4-BE49-F238E27FC236}">
                <a16:creationId xmlns:a16="http://schemas.microsoft.com/office/drawing/2014/main" id="{DB397737-E997-4709-8C37-02551135EA5D}"/>
              </a:ext>
            </a:extLst>
          </p:cNvPr>
          <p:cNvSpPr>
            <a:spLocks noGrp="1"/>
          </p:cNvSpPr>
          <p:nvPr>
            <p:ph sz="half" idx="1"/>
          </p:nvPr>
        </p:nvSpPr>
        <p:spPr>
          <a:xfrm>
            <a:off x="838199" y="1825625"/>
            <a:ext cx="5748867" cy="4059360"/>
          </a:xfrm>
        </p:spPr>
        <p:txBody>
          <a:bodyPr>
            <a:normAutofit/>
          </a:bodyPr>
          <a:lstStyle/>
          <a:p>
            <a:r>
              <a:rPr lang="en-US" dirty="0">
                <a:latin typeface="+mn-lt"/>
              </a:rPr>
              <a:t>Ben is a 16-year-old male patient of yours</a:t>
            </a:r>
          </a:p>
          <a:p>
            <a:r>
              <a:rPr lang="en-US" dirty="0">
                <a:latin typeface="+mn-lt"/>
              </a:rPr>
              <a:t>He is sexually active and has had 3 male partners in the last 6 months</a:t>
            </a:r>
          </a:p>
          <a:p>
            <a:r>
              <a:rPr lang="en-US" dirty="0">
                <a:latin typeface="+mn-lt"/>
              </a:rPr>
              <a:t>He is here today for STI testing and wants to talk about </a:t>
            </a:r>
            <a:r>
              <a:rPr lang="en-US" dirty="0" err="1">
                <a:latin typeface="+mn-lt"/>
              </a:rPr>
              <a:t>PrEP</a:t>
            </a:r>
            <a:r>
              <a:rPr lang="en-US" dirty="0">
                <a:latin typeface="+mn-lt"/>
              </a:rPr>
              <a:t> which he heard about from friends</a:t>
            </a:r>
          </a:p>
        </p:txBody>
      </p:sp>
      <p:pic>
        <p:nvPicPr>
          <p:cNvPr id="1026" name="Picture 2">
            <a:extLst>
              <a:ext uri="{FF2B5EF4-FFF2-40B4-BE49-F238E27FC236}">
                <a16:creationId xmlns:a16="http://schemas.microsoft.com/office/drawing/2014/main" id="{EA856F45-1872-A849-B203-D74DB527BC8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900409" y="638713"/>
            <a:ext cx="4453391" cy="4932354"/>
          </a:xfrm>
          <a:prstGeom prst="rect">
            <a:avLst/>
          </a:prstGeom>
          <a:solidFill>
            <a:srgbClr val="FFFFFF"/>
          </a:solidFill>
        </p:spPr>
      </p:pic>
    </p:spTree>
    <p:extLst>
      <p:ext uri="{BB962C8B-B14F-4D97-AF65-F5344CB8AC3E}">
        <p14:creationId xmlns:p14="http://schemas.microsoft.com/office/powerpoint/2010/main" val="4130281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80D0-5BF5-5E46-ABEF-EE9CC212D961}"/>
              </a:ext>
            </a:extLst>
          </p:cNvPr>
          <p:cNvSpPr>
            <a:spLocks noGrp="1"/>
          </p:cNvSpPr>
          <p:nvPr>
            <p:ph type="title"/>
          </p:nvPr>
        </p:nvSpPr>
        <p:spPr>
          <a:xfrm>
            <a:off x="397933" y="382058"/>
            <a:ext cx="8458200" cy="1325563"/>
          </a:xfrm>
        </p:spPr>
        <p:txBody>
          <a:bodyPr anchor="t"/>
          <a:lstStyle/>
          <a:p>
            <a:r>
              <a:rPr lang="en-US" dirty="0"/>
              <a:t>Human Immunodeficiency Virus (HIV)</a:t>
            </a:r>
          </a:p>
        </p:txBody>
      </p:sp>
      <p:sp>
        <p:nvSpPr>
          <p:cNvPr id="3" name="Content Placeholder 2">
            <a:extLst>
              <a:ext uri="{FF2B5EF4-FFF2-40B4-BE49-F238E27FC236}">
                <a16:creationId xmlns:a16="http://schemas.microsoft.com/office/drawing/2014/main" id="{D040DB70-75C9-3544-A0D8-8A9FA6A2C3F8}"/>
              </a:ext>
            </a:extLst>
          </p:cNvPr>
          <p:cNvSpPr>
            <a:spLocks noGrp="1"/>
          </p:cNvSpPr>
          <p:nvPr>
            <p:ph idx="1"/>
          </p:nvPr>
        </p:nvSpPr>
        <p:spPr>
          <a:xfrm>
            <a:off x="3014135" y="1168400"/>
            <a:ext cx="8932332" cy="5046133"/>
          </a:xfrm>
        </p:spPr>
        <p:txBody>
          <a:bodyPr>
            <a:normAutofit fontScale="92500" lnSpcReduction="10000"/>
          </a:bodyPr>
          <a:lstStyle/>
          <a:p>
            <a:pPr marL="0" indent="0">
              <a:buNone/>
            </a:pPr>
            <a:r>
              <a:rPr lang="en-US" sz="3000" b="1" dirty="0">
                <a:latin typeface="+mn-lt"/>
              </a:rPr>
              <a:t>Epidemiology</a:t>
            </a:r>
          </a:p>
          <a:p>
            <a:pPr lvl="1"/>
            <a:r>
              <a:rPr lang="en-US" dirty="0">
                <a:latin typeface="+mn-lt"/>
              </a:rPr>
              <a:t>Caused by infection with the HIV virus, which progressively depletes CD4 T-lymphocytes critical for immune function</a:t>
            </a:r>
          </a:p>
          <a:p>
            <a:pPr lvl="1"/>
            <a:r>
              <a:rPr lang="en-US" dirty="0">
                <a:latin typeface="+mn-lt"/>
              </a:rPr>
              <a:t>As of 2018, an estimated 1.2 million people in the United States had HIV. There were nearly 38,000 new cases diagnosed in 2018</a:t>
            </a:r>
          </a:p>
          <a:p>
            <a:pPr marL="0" indent="0">
              <a:buNone/>
            </a:pPr>
            <a:r>
              <a:rPr lang="en-US" sz="3000" b="1" dirty="0">
                <a:latin typeface="+mn-lt"/>
              </a:rPr>
              <a:t>Symptoms</a:t>
            </a:r>
          </a:p>
          <a:p>
            <a:pPr lvl="1"/>
            <a:r>
              <a:rPr lang="en-US" dirty="0">
                <a:latin typeface="+mn-lt"/>
              </a:rPr>
              <a:t>Typically begins with a brief acute retroviral syndrome (flu-like symptoms)</a:t>
            </a:r>
          </a:p>
          <a:p>
            <a:pPr lvl="1"/>
            <a:r>
              <a:rPr lang="en-US" dirty="0">
                <a:latin typeface="+mn-lt"/>
              </a:rPr>
              <a:t>Can remain asymptomatic for many years before progressing to life-threatening acquired immunodeficiency syndrome (AIDS)</a:t>
            </a:r>
          </a:p>
          <a:p>
            <a:pPr marL="0" indent="0">
              <a:buNone/>
            </a:pPr>
            <a:r>
              <a:rPr lang="en-US" sz="3000" b="1" dirty="0">
                <a:latin typeface="+mn-lt"/>
              </a:rPr>
              <a:t>Sequelae</a:t>
            </a:r>
          </a:p>
          <a:p>
            <a:pPr lvl="1"/>
            <a:r>
              <a:rPr lang="en-US" dirty="0">
                <a:latin typeface="+mn-lt"/>
              </a:rPr>
              <a:t>Without treatment, virtually all persons with AIDS will die from AIDS-related causes</a:t>
            </a:r>
          </a:p>
          <a:p>
            <a:pPr lvl="1"/>
            <a:r>
              <a:rPr lang="en-US" dirty="0">
                <a:latin typeface="+mn-lt"/>
              </a:rPr>
              <a:t>Untreated HIV can be spread to others via sexual transmission, shared syringes, and perinatally from pregnant woman to neonate</a:t>
            </a:r>
          </a:p>
        </p:txBody>
      </p:sp>
      <p:pic>
        <p:nvPicPr>
          <p:cNvPr id="4" name="Picture 3">
            <a:extLst>
              <a:ext uri="{FF2B5EF4-FFF2-40B4-BE49-F238E27FC236}">
                <a16:creationId xmlns:a16="http://schemas.microsoft.com/office/drawing/2014/main" id="{964A3D90-4B1E-5940-8790-9BC4EC9DBB1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7933" y="2407459"/>
            <a:ext cx="2277534" cy="2043081"/>
          </a:xfrm>
          <a:prstGeom prst="rect">
            <a:avLst/>
          </a:prstGeom>
        </p:spPr>
      </p:pic>
    </p:spTree>
    <p:extLst>
      <p:ext uri="{BB962C8B-B14F-4D97-AF65-F5344CB8AC3E}">
        <p14:creationId xmlns:p14="http://schemas.microsoft.com/office/powerpoint/2010/main" val="402681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469391" y="272732"/>
            <a:ext cx="79583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D3EF"/>
              </a:buClr>
              <a:buSzPts val="4200"/>
              <a:buFont typeface="Arial"/>
              <a:buNone/>
            </a:pPr>
            <a:r>
              <a:rPr lang="en-US" dirty="0">
                <a:latin typeface="Arial"/>
                <a:ea typeface="Arial"/>
                <a:cs typeface="Arial"/>
                <a:sym typeface="Arial"/>
              </a:rPr>
              <a:t>Rights. Respect. Responsibility.</a:t>
            </a:r>
            <a:endParaRPr dirty="0"/>
          </a:p>
        </p:txBody>
      </p:sp>
      <p:sp>
        <p:nvSpPr>
          <p:cNvPr id="5" name="TextBox 4">
            <a:extLst>
              <a:ext uri="{FF2B5EF4-FFF2-40B4-BE49-F238E27FC236}">
                <a16:creationId xmlns:a16="http://schemas.microsoft.com/office/drawing/2014/main" id="{04DD7E84-B281-1748-95EB-2BFDCDBAE8AE}"/>
              </a:ext>
            </a:extLst>
          </p:cNvPr>
          <p:cNvSpPr txBox="1"/>
          <p:nvPr/>
        </p:nvSpPr>
        <p:spPr>
          <a:xfrm>
            <a:off x="172923" y="2616884"/>
            <a:ext cx="3150934" cy="2062103"/>
          </a:xfrm>
          <a:custGeom>
            <a:avLst/>
            <a:gdLst>
              <a:gd name="connsiteX0" fmla="*/ 0 w 3150934"/>
              <a:gd name="connsiteY0" fmla="*/ 0 h 2062103"/>
              <a:gd name="connsiteX1" fmla="*/ 3150934 w 3150934"/>
              <a:gd name="connsiteY1" fmla="*/ 0 h 2062103"/>
              <a:gd name="connsiteX2" fmla="*/ 3150934 w 3150934"/>
              <a:gd name="connsiteY2" fmla="*/ 2062103 h 2062103"/>
              <a:gd name="connsiteX3" fmla="*/ 0 w 3150934"/>
              <a:gd name="connsiteY3" fmla="*/ 2062103 h 2062103"/>
              <a:gd name="connsiteX4" fmla="*/ 0 w 3150934"/>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934" h="2062103" fill="none" extrusionOk="0">
                <a:moveTo>
                  <a:pt x="0" y="0"/>
                </a:moveTo>
                <a:cubicBezTo>
                  <a:pt x="1224677" y="-49533"/>
                  <a:pt x="2671855" y="-14809"/>
                  <a:pt x="3150934" y="0"/>
                </a:cubicBezTo>
                <a:cubicBezTo>
                  <a:pt x="3238573" y="235194"/>
                  <a:pt x="3078255" y="1131426"/>
                  <a:pt x="3150934" y="2062103"/>
                </a:cubicBezTo>
                <a:cubicBezTo>
                  <a:pt x="1782372" y="2013872"/>
                  <a:pt x="964401" y="2146558"/>
                  <a:pt x="0" y="2062103"/>
                </a:cubicBezTo>
                <a:cubicBezTo>
                  <a:pt x="-38581" y="1730195"/>
                  <a:pt x="63341" y="233355"/>
                  <a:pt x="0" y="0"/>
                </a:cubicBezTo>
                <a:close/>
              </a:path>
              <a:path w="3150934" h="2062103" stroke="0" extrusionOk="0">
                <a:moveTo>
                  <a:pt x="0" y="0"/>
                </a:moveTo>
                <a:cubicBezTo>
                  <a:pt x="957359" y="118645"/>
                  <a:pt x="2025248" y="116012"/>
                  <a:pt x="3150934" y="0"/>
                </a:cubicBezTo>
                <a:cubicBezTo>
                  <a:pt x="3018052" y="364885"/>
                  <a:pt x="3235885" y="1506859"/>
                  <a:pt x="3150934" y="2062103"/>
                </a:cubicBezTo>
                <a:cubicBezTo>
                  <a:pt x="2372045" y="2196703"/>
                  <a:pt x="803844" y="1904907"/>
                  <a:pt x="0" y="2062103"/>
                </a:cubicBezTo>
                <a:cubicBezTo>
                  <a:pt x="-20187" y="1398320"/>
                  <a:pt x="-152480" y="533643"/>
                  <a:pt x="0" y="0"/>
                </a:cubicBezTo>
                <a:close/>
              </a:path>
            </a:pathLst>
          </a:custGeom>
          <a:solidFill>
            <a:srgbClr val="2F99FF"/>
          </a:solidFill>
          <a:ln w="57150">
            <a:solidFill>
              <a:srgbClr val="00206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en-US" sz="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ARSHEP and Advocates for Youth’s approach to adolescent health:</a:t>
            </a:r>
          </a:p>
          <a:p>
            <a:endParaRPr lang="en-US" sz="8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65A43C3-6505-5644-B8FE-F0972278E5C4}"/>
              </a:ext>
            </a:extLst>
          </p:cNvPr>
          <p:cNvSpPr txBox="1"/>
          <p:nvPr/>
        </p:nvSpPr>
        <p:spPr>
          <a:xfrm>
            <a:off x="3641834" y="1521351"/>
            <a:ext cx="8226342" cy="1138773"/>
          </a:xfrm>
          <a:custGeom>
            <a:avLst/>
            <a:gdLst>
              <a:gd name="connsiteX0" fmla="*/ 0 w 8226342"/>
              <a:gd name="connsiteY0" fmla="*/ 0 h 1138773"/>
              <a:gd name="connsiteX1" fmla="*/ 8226342 w 8226342"/>
              <a:gd name="connsiteY1" fmla="*/ 0 h 1138773"/>
              <a:gd name="connsiteX2" fmla="*/ 8226342 w 8226342"/>
              <a:gd name="connsiteY2" fmla="*/ 1138773 h 1138773"/>
              <a:gd name="connsiteX3" fmla="*/ 0 w 8226342"/>
              <a:gd name="connsiteY3" fmla="*/ 1138773 h 1138773"/>
              <a:gd name="connsiteX4" fmla="*/ 0 w 8226342"/>
              <a:gd name="connsiteY4" fmla="*/ 0 h 113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342" h="1138773" fill="none" extrusionOk="0">
                <a:moveTo>
                  <a:pt x="0" y="0"/>
                </a:moveTo>
                <a:cubicBezTo>
                  <a:pt x="3759620" y="106216"/>
                  <a:pt x="4322288" y="-142119"/>
                  <a:pt x="8226342" y="0"/>
                </a:cubicBezTo>
                <a:cubicBezTo>
                  <a:pt x="8255474" y="118026"/>
                  <a:pt x="8197956" y="632015"/>
                  <a:pt x="8226342" y="1138773"/>
                </a:cubicBezTo>
                <a:cubicBezTo>
                  <a:pt x="5389261" y="1109545"/>
                  <a:pt x="2135380" y="1123079"/>
                  <a:pt x="0" y="1138773"/>
                </a:cubicBezTo>
                <a:cubicBezTo>
                  <a:pt x="86256" y="712548"/>
                  <a:pt x="-7791" y="245283"/>
                  <a:pt x="0" y="0"/>
                </a:cubicBezTo>
                <a:close/>
              </a:path>
              <a:path w="8226342" h="1138773" stroke="0" extrusionOk="0">
                <a:moveTo>
                  <a:pt x="0" y="0"/>
                </a:moveTo>
                <a:cubicBezTo>
                  <a:pt x="3220546" y="-71603"/>
                  <a:pt x="4621190" y="126493"/>
                  <a:pt x="8226342" y="0"/>
                </a:cubicBezTo>
                <a:cubicBezTo>
                  <a:pt x="8226481" y="212452"/>
                  <a:pt x="8247445" y="993097"/>
                  <a:pt x="8226342" y="1138773"/>
                </a:cubicBezTo>
                <a:cubicBezTo>
                  <a:pt x="4202357" y="1183617"/>
                  <a:pt x="1139327" y="981886"/>
                  <a:pt x="0" y="1138773"/>
                </a:cubicBezTo>
                <a:cubicBezTo>
                  <a:pt x="40531" y="951657"/>
                  <a:pt x="90157" y="123614"/>
                  <a:pt x="0" y="0"/>
                </a:cubicBezTo>
                <a:close/>
              </a:path>
            </a:pathLst>
          </a:custGeom>
          <a:solidFill>
            <a:srgbClr val="7030A0"/>
          </a:solidFill>
          <a:ln w="57150">
            <a:solidFill>
              <a:schemeClr val="tx1"/>
            </a:solidFill>
            <a:extLst>
              <a:ext uri="{C807C97D-BFC1-408E-A445-0C87EB9F89A2}">
                <ask:lineSketchStyleProps xmlns:ask="http://schemas.microsoft.com/office/drawing/2018/sketchyshapes" sd="86837363">
                  <a:prstGeom prst="rect">
                    <a:avLst/>
                  </a:prstGeom>
                  <ask:type>
                    <ask:lineSketchCurved/>
                  </ask:type>
                </ask:lineSketchStyleProps>
              </a:ext>
            </a:extLst>
          </a:ln>
        </p:spPr>
        <p:txBody>
          <a:bodyPr wrap="square" rtlCol="0">
            <a:spAutoFit/>
          </a:bodyPr>
          <a:lstStyle>
            <a:defPPr marR="0" lvl="0" algn="l" rtl="0">
              <a:lnSpc>
                <a:spcPct val="100000"/>
              </a:lnSpc>
              <a:spcBef>
                <a:spcPts val="0"/>
              </a:spcBef>
              <a:spcAft>
                <a:spcPts val="0"/>
              </a:spcAft>
            </a:defPPr>
            <a:lvl1pPr>
              <a:defRPr sz="2400">
                <a:solidFill>
                  <a:schemeClr val="bg1"/>
                </a:solidFill>
                <a:latin typeface="Calibri" panose="020F0502020204030204" pitchFamily="34" charset="0"/>
                <a:cs typeface="Calibri" panose="020F0502020204030204" pitchFamily="34" charset="0"/>
              </a:defRPr>
            </a:lvl1pPr>
          </a:lstStyle>
          <a:p>
            <a:r>
              <a:rPr lang="en-US" b="1" i="1" dirty="0"/>
              <a:t>RIGHTS</a:t>
            </a:r>
            <a:r>
              <a:rPr lang="en-US" b="1" dirty="0"/>
              <a:t>.  </a:t>
            </a:r>
            <a:r>
              <a:rPr lang="en-US" sz="2200" dirty="0"/>
              <a:t>Young people have the </a:t>
            </a:r>
            <a:r>
              <a:rPr lang="en-US" sz="2200" b="1" dirty="0"/>
              <a:t>right</a:t>
            </a:r>
            <a:r>
              <a:rPr lang="en-US" sz="2200" dirty="0"/>
              <a:t> to accurate, unbiased information about their health and access to the full range of sexual and reproductive healthcare without discrimination or coercion.</a:t>
            </a:r>
            <a:endParaRPr lang="en-US" sz="2200" b="1" dirty="0"/>
          </a:p>
        </p:txBody>
      </p:sp>
      <p:sp>
        <p:nvSpPr>
          <p:cNvPr id="9" name="TextBox 8">
            <a:extLst>
              <a:ext uri="{FF2B5EF4-FFF2-40B4-BE49-F238E27FC236}">
                <a16:creationId xmlns:a16="http://schemas.microsoft.com/office/drawing/2014/main" id="{06121D4A-CA96-FC48-910B-61D8D6357FF2}"/>
              </a:ext>
            </a:extLst>
          </p:cNvPr>
          <p:cNvSpPr txBox="1"/>
          <p:nvPr/>
        </p:nvSpPr>
        <p:spPr>
          <a:xfrm>
            <a:off x="3641834" y="3067360"/>
            <a:ext cx="8226342" cy="1138773"/>
          </a:xfrm>
          <a:custGeom>
            <a:avLst/>
            <a:gdLst>
              <a:gd name="connsiteX0" fmla="*/ 0 w 8226342"/>
              <a:gd name="connsiteY0" fmla="*/ 0 h 1138773"/>
              <a:gd name="connsiteX1" fmla="*/ 8226342 w 8226342"/>
              <a:gd name="connsiteY1" fmla="*/ 0 h 1138773"/>
              <a:gd name="connsiteX2" fmla="*/ 8226342 w 8226342"/>
              <a:gd name="connsiteY2" fmla="*/ 1138773 h 1138773"/>
              <a:gd name="connsiteX3" fmla="*/ 0 w 8226342"/>
              <a:gd name="connsiteY3" fmla="*/ 1138773 h 1138773"/>
              <a:gd name="connsiteX4" fmla="*/ 0 w 8226342"/>
              <a:gd name="connsiteY4" fmla="*/ 0 h 113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342" h="1138773" fill="none" extrusionOk="0">
                <a:moveTo>
                  <a:pt x="0" y="0"/>
                </a:moveTo>
                <a:cubicBezTo>
                  <a:pt x="3759620" y="106216"/>
                  <a:pt x="4322288" y="-142119"/>
                  <a:pt x="8226342" y="0"/>
                </a:cubicBezTo>
                <a:cubicBezTo>
                  <a:pt x="8255474" y="118026"/>
                  <a:pt x="8197956" y="632015"/>
                  <a:pt x="8226342" y="1138773"/>
                </a:cubicBezTo>
                <a:cubicBezTo>
                  <a:pt x="5389261" y="1109545"/>
                  <a:pt x="2135380" y="1123079"/>
                  <a:pt x="0" y="1138773"/>
                </a:cubicBezTo>
                <a:cubicBezTo>
                  <a:pt x="86256" y="712548"/>
                  <a:pt x="-7791" y="245283"/>
                  <a:pt x="0" y="0"/>
                </a:cubicBezTo>
                <a:close/>
              </a:path>
              <a:path w="8226342" h="1138773" stroke="0" extrusionOk="0">
                <a:moveTo>
                  <a:pt x="0" y="0"/>
                </a:moveTo>
                <a:cubicBezTo>
                  <a:pt x="3220546" y="-71603"/>
                  <a:pt x="4621190" y="126493"/>
                  <a:pt x="8226342" y="0"/>
                </a:cubicBezTo>
                <a:cubicBezTo>
                  <a:pt x="8226481" y="212452"/>
                  <a:pt x="8247445" y="993097"/>
                  <a:pt x="8226342" y="1138773"/>
                </a:cubicBezTo>
                <a:cubicBezTo>
                  <a:pt x="4202357" y="1183617"/>
                  <a:pt x="1139327" y="981886"/>
                  <a:pt x="0" y="1138773"/>
                </a:cubicBezTo>
                <a:cubicBezTo>
                  <a:pt x="40531" y="951657"/>
                  <a:pt x="90157" y="123614"/>
                  <a:pt x="0" y="0"/>
                </a:cubicBezTo>
                <a:close/>
              </a:path>
            </a:pathLst>
          </a:custGeom>
          <a:solidFill>
            <a:schemeClr val="accent4"/>
          </a:solidFill>
          <a:ln w="57150">
            <a:solidFill>
              <a:schemeClr val="tx1"/>
            </a:solidFill>
            <a:extLst>
              <a:ext uri="{C807C97D-BFC1-408E-A445-0C87EB9F89A2}">
                <ask:lineSketchStyleProps xmlns:ask="http://schemas.microsoft.com/office/drawing/2018/sketchyshapes" sd="86837363">
                  <a:prstGeom prst="rect">
                    <a:avLst/>
                  </a:prstGeom>
                  <ask:type>
                    <ask:lineSketchCurved/>
                  </ask:type>
                </ask:lineSketchStyleProps>
              </a:ext>
            </a:extLst>
          </a:ln>
        </p:spPr>
        <p:txBody>
          <a:bodyPr wrap="square" rtlCol="0">
            <a:spAutoFit/>
          </a:bodyPr>
          <a:lstStyle>
            <a:defPPr marR="0" lvl="0" algn="l" rtl="0">
              <a:lnSpc>
                <a:spcPct val="100000"/>
              </a:lnSpc>
              <a:spcBef>
                <a:spcPts val="0"/>
              </a:spcBef>
              <a:spcAft>
                <a:spcPts val="0"/>
              </a:spcAft>
            </a:defPPr>
            <a:lvl1pPr>
              <a:defRPr sz="2400">
                <a:solidFill>
                  <a:schemeClr val="bg1"/>
                </a:solidFill>
                <a:latin typeface="Calibri" panose="020F0502020204030204" pitchFamily="34" charset="0"/>
                <a:cs typeface="Calibri" panose="020F0502020204030204" pitchFamily="34" charset="0"/>
              </a:defRPr>
            </a:lvl1pPr>
          </a:lstStyle>
          <a:p>
            <a:r>
              <a:rPr lang="en-US" b="1" i="1" dirty="0">
                <a:solidFill>
                  <a:schemeClr val="tx1"/>
                </a:solidFill>
              </a:rPr>
              <a:t>RESPECT</a:t>
            </a:r>
            <a:r>
              <a:rPr lang="en-US" b="1" dirty="0">
                <a:solidFill>
                  <a:schemeClr val="tx1"/>
                </a:solidFill>
              </a:rPr>
              <a:t>.  </a:t>
            </a:r>
            <a:r>
              <a:rPr lang="en-US" sz="2200" dirty="0">
                <a:solidFill>
                  <a:schemeClr val="tx1"/>
                </a:solidFill>
              </a:rPr>
              <a:t>Young people deserve </a:t>
            </a:r>
            <a:r>
              <a:rPr lang="en-US" sz="2200" b="1" dirty="0">
                <a:solidFill>
                  <a:schemeClr val="tx1"/>
                </a:solidFill>
              </a:rPr>
              <a:t>respect</a:t>
            </a:r>
            <a:r>
              <a:rPr lang="en-US" sz="2200" dirty="0">
                <a:solidFill>
                  <a:schemeClr val="tx1"/>
                </a:solidFill>
              </a:rPr>
              <a:t> for their bodily autonomy, their ability to affirm their own goals and identities, and their agency to make informed decisions about their own lives and well-being. </a:t>
            </a:r>
            <a:endParaRPr lang="en-US" sz="2200" b="1" dirty="0">
              <a:solidFill>
                <a:schemeClr val="tx1"/>
              </a:solidFill>
            </a:endParaRPr>
          </a:p>
        </p:txBody>
      </p:sp>
      <p:sp>
        <p:nvSpPr>
          <p:cNvPr id="10" name="TextBox 9">
            <a:extLst>
              <a:ext uri="{FF2B5EF4-FFF2-40B4-BE49-F238E27FC236}">
                <a16:creationId xmlns:a16="http://schemas.microsoft.com/office/drawing/2014/main" id="{5695C94C-B965-8B42-A906-D598F3A9F887}"/>
              </a:ext>
            </a:extLst>
          </p:cNvPr>
          <p:cNvSpPr txBox="1"/>
          <p:nvPr/>
        </p:nvSpPr>
        <p:spPr>
          <a:xfrm>
            <a:off x="3641834" y="4613369"/>
            <a:ext cx="8226342" cy="1138773"/>
          </a:xfrm>
          <a:custGeom>
            <a:avLst/>
            <a:gdLst>
              <a:gd name="connsiteX0" fmla="*/ 0 w 8226342"/>
              <a:gd name="connsiteY0" fmla="*/ 0 h 1138773"/>
              <a:gd name="connsiteX1" fmla="*/ 8226342 w 8226342"/>
              <a:gd name="connsiteY1" fmla="*/ 0 h 1138773"/>
              <a:gd name="connsiteX2" fmla="*/ 8226342 w 8226342"/>
              <a:gd name="connsiteY2" fmla="*/ 1138773 h 1138773"/>
              <a:gd name="connsiteX3" fmla="*/ 0 w 8226342"/>
              <a:gd name="connsiteY3" fmla="*/ 1138773 h 1138773"/>
              <a:gd name="connsiteX4" fmla="*/ 0 w 8226342"/>
              <a:gd name="connsiteY4" fmla="*/ 0 h 113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342" h="1138773" fill="none" extrusionOk="0">
                <a:moveTo>
                  <a:pt x="0" y="0"/>
                </a:moveTo>
                <a:cubicBezTo>
                  <a:pt x="3759620" y="106216"/>
                  <a:pt x="4322288" y="-142119"/>
                  <a:pt x="8226342" y="0"/>
                </a:cubicBezTo>
                <a:cubicBezTo>
                  <a:pt x="8255474" y="118026"/>
                  <a:pt x="8197956" y="632015"/>
                  <a:pt x="8226342" y="1138773"/>
                </a:cubicBezTo>
                <a:cubicBezTo>
                  <a:pt x="5389261" y="1109545"/>
                  <a:pt x="2135380" y="1123079"/>
                  <a:pt x="0" y="1138773"/>
                </a:cubicBezTo>
                <a:cubicBezTo>
                  <a:pt x="86256" y="712548"/>
                  <a:pt x="-7791" y="245283"/>
                  <a:pt x="0" y="0"/>
                </a:cubicBezTo>
                <a:close/>
              </a:path>
              <a:path w="8226342" h="1138773" stroke="0" extrusionOk="0">
                <a:moveTo>
                  <a:pt x="0" y="0"/>
                </a:moveTo>
                <a:cubicBezTo>
                  <a:pt x="3220546" y="-71603"/>
                  <a:pt x="4621190" y="126493"/>
                  <a:pt x="8226342" y="0"/>
                </a:cubicBezTo>
                <a:cubicBezTo>
                  <a:pt x="8226481" y="212452"/>
                  <a:pt x="8247445" y="993097"/>
                  <a:pt x="8226342" y="1138773"/>
                </a:cubicBezTo>
                <a:cubicBezTo>
                  <a:pt x="4202357" y="1183617"/>
                  <a:pt x="1139327" y="981886"/>
                  <a:pt x="0" y="1138773"/>
                </a:cubicBezTo>
                <a:cubicBezTo>
                  <a:pt x="40531" y="951657"/>
                  <a:pt x="90157" y="123614"/>
                  <a:pt x="0" y="0"/>
                </a:cubicBezTo>
                <a:close/>
              </a:path>
            </a:pathLst>
          </a:custGeom>
          <a:solidFill>
            <a:srgbClr val="2F99FF"/>
          </a:solidFill>
          <a:ln w="57150">
            <a:solidFill>
              <a:schemeClr val="tx1"/>
            </a:solidFill>
            <a:extLst>
              <a:ext uri="{C807C97D-BFC1-408E-A445-0C87EB9F89A2}">
                <ask:lineSketchStyleProps xmlns:ask="http://schemas.microsoft.com/office/drawing/2018/sketchyshapes" sd="86837363">
                  <a:prstGeom prst="rect">
                    <a:avLst/>
                  </a:prstGeom>
                  <ask:type>
                    <ask:lineSketchCurved/>
                  </ask:type>
                </ask:lineSketchStyleProps>
              </a:ext>
            </a:extLst>
          </a:ln>
        </p:spPr>
        <p:txBody>
          <a:bodyPr wrap="square" rtlCol="0">
            <a:spAutoFit/>
          </a:bodyPr>
          <a:lstStyle>
            <a:defPPr marR="0" lvl="0" algn="l" rtl="0">
              <a:lnSpc>
                <a:spcPct val="100000"/>
              </a:lnSpc>
              <a:spcBef>
                <a:spcPts val="0"/>
              </a:spcBef>
              <a:spcAft>
                <a:spcPts val="0"/>
              </a:spcAft>
            </a:defPPr>
            <a:lvl1pPr>
              <a:defRPr sz="2400">
                <a:solidFill>
                  <a:schemeClr val="bg1"/>
                </a:solidFill>
                <a:latin typeface="Calibri" panose="020F0502020204030204" pitchFamily="34" charset="0"/>
                <a:cs typeface="Calibri" panose="020F0502020204030204" pitchFamily="34" charset="0"/>
              </a:defRPr>
            </a:lvl1pPr>
          </a:lstStyle>
          <a:p>
            <a:r>
              <a:rPr lang="en-US" b="1" i="1" dirty="0">
                <a:solidFill>
                  <a:schemeClr val="tx1"/>
                </a:solidFill>
              </a:rPr>
              <a:t>RESPONSIBILITY</a:t>
            </a:r>
            <a:r>
              <a:rPr lang="en-US" b="1" dirty="0">
                <a:solidFill>
                  <a:schemeClr val="tx1"/>
                </a:solidFill>
              </a:rPr>
              <a:t>.  </a:t>
            </a:r>
            <a:r>
              <a:rPr lang="en-US" sz="2200" dirty="0">
                <a:solidFill>
                  <a:schemeClr val="tx1"/>
                </a:solidFill>
              </a:rPr>
              <a:t>Medical providers and healthcare systems have the </a:t>
            </a:r>
            <a:r>
              <a:rPr lang="en-US" sz="2200" b="1" dirty="0">
                <a:solidFill>
                  <a:schemeClr val="tx1"/>
                </a:solidFill>
              </a:rPr>
              <a:t>responsibility</a:t>
            </a:r>
            <a:r>
              <a:rPr lang="en-US" sz="2200" dirty="0">
                <a:solidFill>
                  <a:schemeClr val="tx1"/>
                </a:solidFill>
              </a:rPr>
              <a:t> to provide confidential, accessible, respectful care to youth that is equitable and free from bias.</a:t>
            </a:r>
            <a:endParaRPr lang="en-US" sz="2200" b="1" dirty="0">
              <a:solidFill>
                <a:schemeClr val="tx1"/>
              </a:solidFill>
            </a:endParaRPr>
          </a:p>
        </p:txBody>
      </p:sp>
    </p:spTree>
    <p:extLst>
      <p:ext uri="{BB962C8B-B14F-4D97-AF65-F5344CB8AC3E}">
        <p14:creationId xmlns:p14="http://schemas.microsoft.com/office/powerpoint/2010/main" val="1727805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AF49-05E8-904D-BBB1-69BFCAB99495}"/>
              </a:ext>
            </a:extLst>
          </p:cNvPr>
          <p:cNvSpPr>
            <a:spLocks noGrp="1"/>
          </p:cNvSpPr>
          <p:nvPr>
            <p:ph type="title"/>
          </p:nvPr>
        </p:nvSpPr>
        <p:spPr>
          <a:xfrm>
            <a:off x="338667" y="478461"/>
            <a:ext cx="7814733" cy="838049"/>
          </a:xfrm>
        </p:spPr>
        <p:txBody>
          <a:bodyPr anchor="t"/>
          <a:lstStyle/>
          <a:p>
            <a:r>
              <a:rPr lang="en-US" dirty="0">
                <a:latin typeface="+mn-lt"/>
              </a:rPr>
              <a:t>Who should be screened for HIV?</a:t>
            </a:r>
          </a:p>
        </p:txBody>
      </p:sp>
      <p:sp>
        <p:nvSpPr>
          <p:cNvPr id="3" name="Content Placeholder 2">
            <a:extLst>
              <a:ext uri="{FF2B5EF4-FFF2-40B4-BE49-F238E27FC236}">
                <a16:creationId xmlns:a16="http://schemas.microsoft.com/office/drawing/2014/main" id="{8447DB61-32F5-6E40-895A-B2970EF8EF6B}"/>
              </a:ext>
            </a:extLst>
          </p:cNvPr>
          <p:cNvSpPr>
            <a:spLocks noGrp="1"/>
          </p:cNvSpPr>
          <p:nvPr>
            <p:ph idx="1"/>
          </p:nvPr>
        </p:nvSpPr>
        <p:spPr>
          <a:xfrm>
            <a:off x="1041400" y="1316510"/>
            <a:ext cx="10811933" cy="4224979"/>
          </a:xfrm>
        </p:spPr>
        <p:txBody>
          <a:bodyPr>
            <a:noAutofit/>
          </a:bodyPr>
          <a:lstStyle/>
          <a:p>
            <a:r>
              <a:rPr lang="en-US" dirty="0">
                <a:latin typeface="+mn-lt"/>
              </a:rPr>
              <a:t>Everyone between the ages of 13 and 64 at least once</a:t>
            </a:r>
          </a:p>
          <a:p>
            <a:r>
              <a:rPr lang="en-US" dirty="0">
                <a:latin typeface="+mn-lt"/>
              </a:rPr>
              <a:t>Persons likely to be at high risk at least annually:</a:t>
            </a:r>
          </a:p>
          <a:p>
            <a:pPr lvl="1"/>
            <a:r>
              <a:rPr lang="en-US" dirty="0">
                <a:latin typeface="+mn-lt"/>
              </a:rPr>
              <a:t>Men who have sex with men</a:t>
            </a:r>
          </a:p>
          <a:p>
            <a:pPr lvl="1"/>
            <a:r>
              <a:rPr lang="en-US" dirty="0">
                <a:latin typeface="+mn-lt"/>
              </a:rPr>
              <a:t>People who inject drugs</a:t>
            </a:r>
          </a:p>
          <a:p>
            <a:pPr lvl="1"/>
            <a:r>
              <a:rPr lang="en-US" dirty="0">
                <a:latin typeface="+mn-lt"/>
              </a:rPr>
              <a:t>Anyone with more than one sex partner since their last HIV test</a:t>
            </a:r>
          </a:p>
          <a:p>
            <a:r>
              <a:rPr lang="en-US" dirty="0">
                <a:latin typeface="+mn-lt"/>
              </a:rPr>
              <a:t>All persons who seek care for sexually transmitted infections</a:t>
            </a:r>
          </a:p>
          <a:p>
            <a:r>
              <a:rPr lang="en-US" dirty="0">
                <a:latin typeface="+mn-lt"/>
              </a:rPr>
              <a:t>Persons diagnosed with early syphilis, gonorrhea or chlamydia should be screened at the time of diagnosis</a:t>
            </a:r>
          </a:p>
          <a:p>
            <a:r>
              <a:rPr lang="en-US" dirty="0">
                <a:latin typeface="+mn-lt"/>
              </a:rPr>
              <a:t>During pregnancy at the first prenatal visit </a:t>
            </a:r>
          </a:p>
          <a:p>
            <a:pPr lvl="1"/>
            <a:r>
              <a:rPr lang="en-US" dirty="0">
                <a:latin typeface="+mn-lt"/>
              </a:rPr>
              <a:t>Recommend second test during the third trimester in those at high risk or in care settings with high incidence of HIV</a:t>
            </a:r>
          </a:p>
        </p:txBody>
      </p:sp>
    </p:spTree>
    <p:extLst>
      <p:ext uri="{BB962C8B-B14F-4D97-AF65-F5344CB8AC3E}">
        <p14:creationId xmlns:p14="http://schemas.microsoft.com/office/powerpoint/2010/main" val="2746657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0AECC-622D-1B4F-8819-CE1DB2937D69}"/>
              </a:ext>
            </a:extLst>
          </p:cNvPr>
          <p:cNvSpPr>
            <a:spLocks noGrp="1"/>
          </p:cNvSpPr>
          <p:nvPr>
            <p:ph type="title"/>
          </p:nvPr>
        </p:nvSpPr>
        <p:spPr>
          <a:xfrm>
            <a:off x="668867" y="365125"/>
            <a:ext cx="3818467" cy="1071034"/>
          </a:xfrm>
        </p:spPr>
        <p:txBody>
          <a:bodyPr anchor="ctr">
            <a:normAutofit/>
          </a:bodyPr>
          <a:lstStyle/>
          <a:p>
            <a:r>
              <a:rPr lang="en-US" sz="4400" dirty="0">
                <a:latin typeface="+mn-lt"/>
              </a:rPr>
              <a:t>HIV: Diagnosis</a:t>
            </a:r>
          </a:p>
        </p:txBody>
      </p:sp>
      <p:sp>
        <p:nvSpPr>
          <p:cNvPr id="9" name="Content Placeholder 2">
            <a:extLst>
              <a:ext uri="{FF2B5EF4-FFF2-40B4-BE49-F238E27FC236}">
                <a16:creationId xmlns:a16="http://schemas.microsoft.com/office/drawing/2014/main" id="{2CBB7041-30FF-464C-8807-A244129AC8DB}"/>
              </a:ext>
            </a:extLst>
          </p:cNvPr>
          <p:cNvSpPr>
            <a:spLocks noGrp="1"/>
          </p:cNvSpPr>
          <p:nvPr>
            <p:ph idx="1"/>
          </p:nvPr>
        </p:nvSpPr>
        <p:spPr>
          <a:xfrm>
            <a:off x="1007533" y="1436158"/>
            <a:ext cx="10515600" cy="4812241"/>
          </a:xfrm>
        </p:spPr>
        <p:txBody>
          <a:bodyPr>
            <a:normAutofit fontScale="92500" lnSpcReduction="10000"/>
          </a:bodyPr>
          <a:lstStyle/>
          <a:p>
            <a:r>
              <a:rPr lang="en-US" sz="3000" dirty="0">
                <a:latin typeface="+mn-lt"/>
              </a:rPr>
              <a:t>Antigen/antibody tests: most common screening test</a:t>
            </a:r>
          </a:p>
          <a:p>
            <a:pPr lvl="1"/>
            <a:r>
              <a:rPr lang="en-US" sz="2600" dirty="0">
                <a:latin typeface="+mn-lt"/>
              </a:rPr>
              <a:t>Performed on a blood sample</a:t>
            </a:r>
          </a:p>
          <a:p>
            <a:pPr lvl="1"/>
            <a:r>
              <a:rPr lang="en-US" sz="2600" dirty="0">
                <a:latin typeface="+mn-lt"/>
              </a:rPr>
              <a:t>Immunoassay for both HIV antigen p24 and antibodies against HIV</a:t>
            </a:r>
          </a:p>
          <a:p>
            <a:pPr lvl="1"/>
            <a:r>
              <a:rPr lang="en-US" sz="2600" dirty="0">
                <a:latin typeface="+mn-lt"/>
              </a:rPr>
              <a:t>If either are positive, follow-up confirmatory testing is performed</a:t>
            </a:r>
          </a:p>
          <a:p>
            <a:r>
              <a:rPr lang="en-US" dirty="0">
                <a:latin typeface="+mn-lt"/>
              </a:rPr>
              <a:t>Rapid antibody tests</a:t>
            </a:r>
          </a:p>
          <a:p>
            <a:pPr lvl="1"/>
            <a:r>
              <a:rPr lang="en-US" dirty="0">
                <a:latin typeface="+mn-lt"/>
              </a:rPr>
              <a:t>Performed on blood or saliva</a:t>
            </a:r>
          </a:p>
          <a:p>
            <a:pPr lvl="1"/>
            <a:r>
              <a:rPr lang="en-US" dirty="0">
                <a:latin typeface="+mn-lt"/>
              </a:rPr>
              <a:t>Include at least one FDA-approved self-test kit</a:t>
            </a:r>
          </a:p>
          <a:p>
            <a:pPr lvl="1"/>
            <a:r>
              <a:rPr lang="en-US" dirty="0">
                <a:latin typeface="+mn-lt"/>
              </a:rPr>
              <a:t>Can take longer to detect HIV infection after an </a:t>
            </a:r>
          </a:p>
          <a:p>
            <a:pPr marL="457200" lvl="1" indent="0">
              <a:buNone/>
            </a:pPr>
            <a:r>
              <a:rPr lang="en-US" dirty="0">
                <a:latin typeface="+mn-lt"/>
              </a:rPr>
              <a:t>	exposure</a:t>
            </a:r>
          </a:p>
          <a:p>
            <a:r>
              <a:rPr lang="en-US" dirty="0">
                <a:latin typeface="+mn-lt"/>
              </a:rPr>
              <a:t>Nucleic Acid Amplification tests</a:t>
            </a:r>
          </a:p>
          <a:p>
            <a:pPr lvl="1"/>
            <a:r>
              <a:rPr lang="en-US" dirty="0">
                <a:latin typeface="+mn-lt"/>
              </a:rPr>
              <a:t>Blood test for HIV RNA</a:t>
            </a:r>
          </a:p>
          <a:p>
            <a:pPr lvl="1"/>
            <a:r>
              <a:rPr lang="en-US" dirty="0">
                <a:latin typeface="+mn-lt"/>
              </a:rPr>
              <a:t>Most sensitive in acute HIV infection but not </a:t>
            </a:r>
          </a:p>
          <a:p>
            <a:pPr marL="457200" lvl="1" indent="0">
              <a:buNone/>
            </a:pPr>
            <a:r>
              <a:rPr lang="en-US" dirty="0">
                <a:latin typeface="+mn-lt"/>
              </a:rPr>
              <a:t>	routinely used for screening</a:t>
            </a:r>
          </a:p>
        </p:txBody>
      </p:sp>
      <p:pic>
        <p:nvPicPr>
          <p:cNvPr id="3" name="Picture 2">
            <a:extLst>
              <a:ext uri="{FF2B5EF4-FFF2-40B4-BE49-F238E27FC236}">
                <a16:creationId xmlns:a16="http://schemas.microsoft.com/office/drawing/2014/main" id="{C4F23651-6F3E-6E41-A63A-1AB2F1758B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3935" y="3268134"/>
            <a:ext cx="3970865" cy="2464675"/>
          </a:xfrm>
          <a:prstGeom prst="rect">
            <a:avLst/>
          </a:prstGeom>
        </p:spPr>
      </p:pic>
    </p:spTree>
    <p:extLst>
      <p:ext uri="{BB962C8B-B14F-4D97-AF65-F5344CB8AC3E}">
        <p14:creationId xmlns:p14="http://schemas.microsoft.com/office/powerpoint/2010/main" val="3144833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AF43-2BF8-8C4E-92B4-8A59A9B09E69}"/>
              </a:ext>
            </a:extLst>
          </p:cNvPr>
          <p:cNvSpPr>
            <a:spLocks noGrp="1"/>
          </p:cNvSpPr>
          <p:nvPr>
            <p:ph type="title"/>
          </p:nvPr>
        </p:nvSpPr>
        <p:spPr>
          <a:xfrm>
            <a:off x="245533" y="321956"/>
            <a:ext cx="3412067" cy="1325563"/>
          </a:xfrm>
        </p:spPr>
        <p:txBody>
          <a:bodyPr anchor="ctr">
            <a:normAutofit/>
          </a:bodyPr>
          <a:lstStyle/>
          <a:p>
            <a:r>
              <a:rPr lang="en-US" sz="4400" dirty="0"/>
              <a:t>HIV: Treatment</a:t>
            </a:r>
          </a:p>
        </p:txBody>
      </p:sp>
      <p:sp>
        <p:nvSpPr>
          <p:cNvPr id="3" name="Content Placeholder 2">
            <a:extLst>
              <a:ext uri="{FF2B5EF4-FFF2-40B4-BE49-F238E27FC236}">
                <a16:creationId xmlns:a16="http://schemas.microsoft.com/office/drawing/2014/main" id="{97095618-A9EB-E943-B9E4-6CD8014F972F}"/>
              </a:ext>
            </a:extLst>
          </p:cNvPr>
          <p:cNvSpPr>
            <a:spLocks noGrp="1"/>
          </p:cNvSpPr>
          <p:nvPr>
            <p:ph idx="1"/>
          </p:nvPr>
        </p:nvSpPr>
        <p:spPr>
          <a:xfrm>
            <a:off x="4368800" y="746368"/>
            <a:ext cx="7634051" cy="5451232"/>
          </a:xfrm>
        </p:spPr>
        <p:txBody>
          <a:bodyPr>
            <a:normAutofit/>
          </a:bodyPr>
          <a:lstStyle/>
          <a:p>
            <a:r>
              <a:rPr lang="en-US" dirty="0">
                <a:latin typeface="+mn-lt"/>
              </a:rPr>
              <a:t>Antiretroviral medication is recommended for all people with HIV, regardless of CD4 count or other factors</a:t>
            </a:r>
          </a:p>
          <a:p>
            <a:pPr lvl="1"/>
            <a:r>
              <a:rPr lang="en-US" sz="2800" dirty="0">
                <a:latin typeface="+mn-lt"/>
              </a:rPr>
              <a:t>There are many regimens for HIV treatment which may be chosen based on ease of administration (single vs. multiple pills, liquid vs. pill formulation), cost, side effects, and resistance profiles</a:t>
            </a:r>
          </a:p>
          <a:p>
            <a:pPr lvl="1"/>
            <a:r>
              <a:rPr lang="en-US" sz="2800" dirty="0">
                <a:latin typeface="+mn-lt"/>
              </a:rPr>
              <a:t>All patients with HIV should be referred to a specialist for management</a:t>
            </a:r>
          </a:p>
          <a:p>
            <a:r>
              <a:rPr lang="en-US" dirty="0">
                <a:latin typeface="+mn-lt"/>
              </a:rPr>
              <a:t>Treatment is prevention, since a person receiving effective treatment with an undetectable viral load cannot transmit HIV to others</a:t>
            </a:r>
          </a:p>
        </p:txBody>
      </p:sp>
      <p:pic>
        <p:nvPicPr>
          <p:cNvPr id="4" name="Picture 3">
            <a:extLst>
              <a:ext uri="{FF2B5EF4-FFF2-40B4-BE49-F238E27FC236}">
                <a16:creationId xmlns:a16="http://schemas.microsoft.com/office/drawing/2014/main" id="{753A6A9A-EA42-2646-BC5A-CA0FF29007F5}"/>
              </a:ext>
            </a:extLst>
          </p:cNvPr>
          <p:cNvPicPr>
            <a:picLocks noChangeAspect="1"/>
          </p:cNvPicPr>
          <p:nvPr/>
        </p:nvPicPr>
        <p:blipFill>
          <a:blip r:embed="rId3"/>
          <a:stretch>
            <a:fillRect/>
          </a:stretch>
        </p:blipFill>
        <p:spPr>
          <a:xfrm>
            <a:off x="224178" y="2044541"/>
            <a:ext cx="3982406" cy="3291840"/>
          </a:xfrm>
          <a:prstGeom prst="rect">
            <a:avLst/>
          </a:prstGeom>
        </p:spPr>
      </p:pic>
    </p:spTree>
    <p:extLst>
      <p:ext uri="{BB962C8B-B14F-4D97-AF65-F5344CB8AC3E}">
        <p14:creationId xmlns:p14="http://schemas.microsoft.com/office/powerpoint/2010/main" val="218414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30E7-5C2B-B04B-9804-42DA3304EEC3}"/>
              </a:ext>
            </a:extLst>
          </p:cNvPr>
          <p:cNvSpPr>
            <a:spLocks noGrp="1"/>
          </p:cNvSpPr>
          <p:nvPr>
            <p:ph type="title"/>
          </p:nvPr>
        </p:nvSpPr>
        <p:spPr>
          <a:xfrm>
            <a:off x="321734" y="449791"/>
            <a:ext cx="4580467" cy="803275"/>
          </a:xfrm>
        </p:spPr>
        <p:txBody>
          <a:bodyPr anchor="t">
            <a:normAutofit/>
          </a:bodyPr>
          <a:lstStyle/>
          <a:p>
            <a:r>
              <a:rPr lang="en-US" sz="4400" dirty="0"/>
              <a:t>HIV: </a:t>
            </a:r>
            <a:r>
              <a:rPr lang="en-US" sz="4400" dirty="0" err="1"/>
              <a:t>PrEP</a:t>
            </a:r>
            <a:r>
              <a:rPr lang="en-US" sz="4400" dirty="0"/>
              <a:t> and PEP</a:t>
            </a:r>
          </a:p>
        </p:txBody>
      </p:sp>
      <p:sp>
        <p:nvSpPr>
          <p:cNvPr id="3" name="Content Placeholder 2">
            <a:extLst>
              <a:ext uri="{FF2B5EF4-FFF2-40B4-BE49-F238E27FC236}">
                <a16:creationId xmlns:a16="http://schemas.microsoft.com/office/drawing/2014/main" id="{EF466AE4-74F9-8C45-832B-B27BDA2567E3}"/>
              </a:ext>
            </a:extLst>
          </p:cNvPr>
          <p:cNvSpPr>
            <a:spLocks noGrp="1"/>
          </p:cNvSpPr>
          <p:nvPr>
            <p:ph idx="1"/>
          </p:nvPr>
        </p:nvSpPr>
        <p:spPr>
          <a:xfrm>
            <a:off x="3539068" y="1253066"/>
            <a:ext cx="8119532" cy="4620196"/>
          </a:xfrm>
        </p:spPr>
        <p:txBody>
          <a:bodyPr/>
          <a:lstStyle/>
          <a:p>
            <a:r>
              <a:rPr lang="en-US" b="1" dirty="0">
                <a:latin typeface="+mn-lt"/>
              </a:rPr>
              <a:t>Pre-exposure prophylaxis (</a:t>
            </a:r>
            <a:r>
              <a:rPr lang="en-US" b="1" dirty="0" err="1">
                <a:latin typeface="+mn-lt"/>
              </a:rPr>
              <a:t>PrEP</a:t>
            </a:r>
            <a:r>
              <a:rPr lang="en-US" b="1" dirty="0">
                <a:latin typeface="+mn-lt"/>
              </a:rPr>
              <a:t>) </a:t>
            </a:r>
            <a:r>
              <a:rPr lang="en-US" dirty="0">
                <a:latin typeface="+mn-lt"/>
              </a:rPr>
              <a:t>is antiretroviral medication taken to prevent acquisition of HIV infection</a:t>
            </a:r>
          </a:p>
          <a:p>
            <a:pPr lvl="1"/>
            <a:r>
              <a:rPr lang="en-US" dirty="0">
                <a:latin typeface="+mn-lt"/>
              </a:rPr>
              <a:t>Recommended for people at risk of being exposed to HIV through sexual contact or injection drug use</a:t>
            </a:r>
          </a:p>
          <a:p>
            <a:pPr lvl="1"/>
            <a:r>
              <a:rPr lang="en-US" dirty="0">
                <a:latin typeface="+mn-lt"/>
              </a:rPr>
              <a:t>At minimum, persons taking </a:t>
            </a:r>
            <a:r>
              <a:rPr lang="en-US" dirty="0" err="1">
                <a:latin typeface="+mn-lt"/>
              </a:rPr>
              <a:t>PrEP</a:t>
            </a:r>
            <a:r>
              <a:rPr lang="en-US" dirty="0">
                <a:latin typeface="+mn-lt"/>
              </a:rPr>
              <a:t> should have follow up every 3 months to test for HIV, measure serum creatinine and screen for bacterial STI’s and pregnancy as indicated</a:t>
            </a:r>
          </a:p>
          <a:p>
            <a:r>
              <a:rPr lang="en-US" b="1" dirty="0">
                <a:latin typeface="+mn-lt"/>
              </a:rPr>
              <a:t>Post-exposure prophylaxis (PEP) </a:t>
            </a:r>
            <a:r>
              <a:rPr lang="en-US" dirty="0">
                <a:latin typeface="+mn-lt"/>
              </a:rPr>
              <a:t>is antiretroviral medication taken to prevent HIV infection after a specific high-risk exposure to HIV (within 72 hours)</a:t>
            </a:r>
          </a:p>
          <a:p>
            <a:endParaRPr lang="en-US" dirty="0"/>
          </a:p>
        </p:txBody>
      </p:sp>
      <p:pic>
        <p:nvPicPr>
          <p:cNvPr id="4" name="Picture 3">
            <a:extLst>
              <a:ext uri="{FF2B5EF4-FFF2-40B4-BE49-F238E27FC236}">
                <a16:creationId xmlns:a16="http://schemas.microsoft.com/office/drawing/2014/main" id="{B1EE3A57-ACBE-124C-AC49-0CDDE78797A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1734" y="1830989"/>
            <a:ext cx="3064933" cy="3196021"/>
          </a:xfrm>
          <a:prstGeom prst="rect">
            <a:avLst/>
          </a:prstGeom>
        </p:spPr>
      </p:pic>
    </p:spTree>
    <p:extLst>
      <p:ext uri="{BB962C8B-B14F-4D97-AF65-F5344CB8AC3E}">
        <p14:creationId xmlns:p14="http://schemas.microsoft.com/office/powerpoint/2010/main" val="3470853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4A2844-0899-B84F-8DB5-01765F655B94}"/>
              </a:ext>
            </a:extLst>
          </p:cNvPr>
          <p:cNvSpPr>
            <a:spLocks noGrp="1"/>
          </p:cNvSpPr>
          <p:nvPr>
            <p:ph type="title"/>
          </p:nvPr>
        </p:nvSpPr>
        <p:spPr>
          <a:xfrm>
            <a:off x="838199" y="321956"/>
            <a:ext cx="10515600" cy="1325563"/>
          </a:xfrm>
        </p:spPr>
        <p:txBody>
          <a:bodyPr vert="horz" lIns="91440" tIns="45720" rIns="91440" bIns="45720" rtlCol="0" anchor="ctr">
            <a:normAutofit/>
          </a:bodyPr>
          <a:lstStyle/>
          <a:p>
            <a:pPr algn="ctr"/>
            <a:r>
              <a:rPr lang="en-US" dirty="0"/>
              <a:t>AMAZE </a:t>
            </a:r>
            <a:br>
              <a:rPr lang="en-US" dirty="0"/>
            </a:br>
            <a:r>
              <a:rPr lang="en-US" dirty="0"/>
              <a:t>HIV: How to Protect Yourself and Others</a:t>
            </a:r>
          </a:p>
        </p:txBody>
      </p:sp>
      <p:pic>
        <p:nvPicPr>
          <p:cNvPr id="5" name="Picture 4">
            <a:extLst>
              <a:ext uri="{FF2B5EF4-FFF2-40B4-BE49-F238E27FC236}">
                <a16:creationId xmlns:a16="http://schemas.microsoft.com/office/drawing/2014/main" id="{173FE48C-FABC-3740-8E0A-D4D992BE457B}"/>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2852038" y="1774825"/>
            <a:ext cx="6487921" cy="4355042"/>
          </a:xfrm>
          <a:prstGeom prst="rect">
            <a:avLst/>
          </a:prstGeom>
          <a:noFill/>
          <a:effectLst/>
        </p:spPr>
      </p:pic>
      <p:sp>
        <p:nvSpPr>
          <p:cNvPr id="2" name="TextBox 1">
            <a:extLst>
              <a:ext uri="{FF2B5EF4-FFF2-40B4-BE49-F238E27FC236}">
                <a16:creationId xmlns:a16="http://schemas.microsoft.com/office/drawing/2014/main" id="{87807D20-0D81-3846-8565-5584A9C9DB51}"/>
              </a:ext>
            </a:extLst>
          </p:cNvPr>
          <p:cNvSpPr txBox="1"/>
          <p:nvPr/>
        </p:nvSpPr>
        <p:spPr>
          <a:xfrm>
            <a:off x="4707464" y="6351378"/>
            <a:ext cx="2777067" cy="400110"/>
          </a:xfrm>
          <a:prstGeom prst="rect">
            <a:avLst/>
          </a:prstGeom>
          <a:noFill/>
        </p:spPr>
        <p:txBody>
          <a:bodyPr wrap="square" rtlCol="0">
            <a:spAutoFit/>
          </a:bodyPr>
          <a:lstStyle/>
          <a:p>
            <a:pPr algn="ctr"/>
            <a:r>
              <a:rPr lang="en-US" sz="2000" dirty="0">
                <a:hlinkClick r:id="rId4"/>
              </a:rPr>
              <a:t>Play Video</a:t>
            </a:r>
            <a:endParaRPr lang="en-US" sz="2000" dirty="0"/>
          </a:p>
        </p:txBody>
      </p:sp>
    </p:spTree>
    <p:extLst>
      <p:ext uri="{BB962C8B-B14F-4D97-AF65-F5344CB8AC3E}">
        <p14:creationId xmlns:p14="http://schemas.microsoft.com/office/powerpoint/2010/main" val="1371440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83E9-31FC-F741-9F68-58BCE99EBB36}"/>
              </a:ext>
            </a:extLst>
          </p:cNvPr>
          <p:cNvSpPr>
            <a:spLocks noGrp="1"/>
          </p:cNvSpPr>
          <p:nvPr>
            <p:ph type="title"/>
          </p:nvPr>
        </p:nvSpPr>
        <p:spPr>
          <a:xfrm>
            <a:off x="599544" y="264357"/>
            <a:ext cx="10515600" cy="1325563"/>
          </a:xfrm>
        </p:spPr>
        <p:txBody>
          <a:bodyPr>
            <a:normAutofit/>
          </a:bodyPr>
          <a:lstStyle/>
          <a:p>
            <a:r>
              <a:rPr lang="en-US" sz="4400" dirty="0">
                <a:latin typeface="+mn-lt"/>
              </a:rPr>
              <a:t>Case Discussion: Ben</a:t>
            </a:r>
          </a:p>
        </p:txBody>
      </p:sp>
      <p:sp>
        <p:nvSpPr>
          <p:cNvPr id="3" name="Content Placeholder 2">
            <a:extLst>
              <a:ext uri="{FF2B5EF4-FFF2-40B4-BE49-F238E27FC236}">
                <a16:creationId xmlns:a16="http://schemas.microsoft.com/office/drawing/2014/main" id="{43D5EE33-D84C-FC4A-9D73-682969C69BF9}"/>
              </a:ext>
            </a:extLst>
          </p:cNvPr>
          <p:cNvSpPr>
            <a:spLocks noGrp="1"/>
          </p:cNvSpPr>
          <p:nvPr>
            <p:ph idx="1"/>
          </p:nvPr>
        </p:nvSpPr>
        <p:spPr>
          <a:xfrm>
            <a:off x="599544" y="1589920"/>
            <a:ext cx="8442856" cy="4319813"/>
          </a:xfrm>
        </p:spPr>
        <p:txBody>
          <a:bodyPr/>
          <a:lstStyle/>
          <a:p>
            <a:r>
              <a:rPr lang="en-US" dirty="0">
                <a:latin typeface="+mn-lt"/>
              </a:rPr>
              <a:t>What STIs should Ben be screened for today?</a:t>
            </a:r>
          </a:p>
          <a:p>
            <a:r>
              <a:rPr lang="en-US" dirty="0">
                <a:latin typeface="+mn-lt"/>
              </a:rPr>
              <a:t>You explain how </a:t>
            </a:r>
            <a:r>
              <a:rPr lang="en-US" dirty="0" err="1">
                <a:latin typeface="+mn-lt"/>
              </a:rPr>
              <a:t>PrEP</a:t>
            </a:r>
            <a:r>
              <a:rPr lang="en-US" dirty="0">
                <a:latin typeface="+mn-lt"/>
              </a:rPr>
              <a:t> works and Ben wants to proceed with starting it, so you also order a serum creatinine and hepatitis B serology</a:t>
            </a:r>
          </a:p>
          <a:p>
            <a:r>
              <a:rPr lang="en-US" dirty="0">
                <a:latin typeface="+mn-lt"/>
              </a:rPr>
              <a:t>Ben will need to return every 3 months for brief follow-up visits and routine testing</a:t>
            </a:r>
          </a:p>
          <a:p>
            <a:r>
              <a:rPr lang="en-US" dirty="0">
                <a:latin typeface="+mn-lt"/>
              </a:rPr>
              <a:t>You encourage him to also use condoms since </a:t>
            </a:r>
            <a:r>
              <a:rPr lang="en-US" dirty="0" err="1">
                <a:latin typeface="+mn-lt"/>
              </a:rPr>
              <a:t>PrEP</a:t>
            </a:r>
            <a:r>
              <a:rPr lang="en-US" dirty="0">
                <a:latin typeface="+mn-lt"/>
              </a:rPr>
              <a:t> is not 100% effective at preventing HIV and does not protect against other STIs</a:t>
            </a:r>
          </a:p>
        </p:txBody>
      </p:sp>
      <p:pic>
        <p:nvPicPr>
          <p:cNvPr id="4" name="Picture 2">
            <a:extLst>
              <a:ext uri="{FF2B5EF4-FFF2-40B4-BE49-F238E27FC236}">
                <a16:creationId xmlns:a16="http://schemas.microsoft.com/office/drawing/2014/main" id="{424D25D1-DCBD-E64E-913E-E53F55368052}"/>
              </a:ext>
            </a:extLst>
          </p:cNvPr>
          <p:cNvPicPr>
            <a:picLocks noChangeAspect="1" noChangeArrowheads="1"/>
          </p:cNvPicPr>
          <p:nvPr/>
        </p:nvPicPr>
        <p:blipFill>
          <a:blip r:embed="rId3"/>
          <a:srcRect/>
          <a:stretch/>
        </p:blipFill>
        <p:spPr bwMode="auto">
          <a:xfrm>
            <a:off x="9196475" y="492125"/>
            <a:ext cx="2649982" cy="2936875"/>
          </a:xfrm>
          <a:prstGeom prst="rect">
            <a:avLst/>
          </a:prstGeom>
          <a:solidFill>
            <a:srgbClr val="FFFFFF"/>
          </a:solidFill>
        </p:spPr>
      </p:pic>
    </p:spTree>
    <p:extLst>
      <p:ext uri="{BB962C8B-B14F-4D97-AF65-F5344CB8AC3E}">
        <p14:creationId xmlns:p14="http://schemas.microsoft.com/office/powerpoint/2010/main" val="4062579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255BA-3630-064D-8FC9-DEA01A634410}"/>
              </a:ext>
            </a:extLst>
          </p:cNvPr>
          <p:cNvSpPr>
            <a:spLocks noGrp="1"/>
          </p:cNvSpPr>
          <p:nvPr>
            <p:ph type="title"/>
          </p:nvPr>
        </p:nvSpPr>
        <p:spPr>
          <a:xfrm>
            <a:off x="347134" y="144992"/>
            <a:ext cx="6426200" cy="1325563"/>
          </a:xfrm>
        </p:spPr>
        <p:txBody>
          <a:bodyPr anchor="ctr">
            <a:normAutofit/>
          </a:bodyPr>
          <a:lstStyle/>
          <a:p>
            <a:r>
              <a:rPr lang="en-US" sz="4400" dirty="0">
                <a:latin typeface="+mn-lt"/>
              </a:rPr>
              <a:t>Herpes Simplex Virus (HSV)</a:t>
            </a:r>
          </a:p>
        </p:txBody>
      </p:sp>
      <p:sp>
        <p:nvSpPr>
          <p:cNvPr id="3" name="Content Placeholder 2">
            <a:extLst>
              <a:ext uri="{FF2B5EF4-FFF2-40B4-BE49-F238E27FC236}">
                <a16:creationId xmlns:a16="http://schemas.microsoft.com/office/drawing/2014/main" id="{0D6D42B2-5907-DB49-B2A0-62FCDFB08C9B}"/>
              </a:ext>
            </a:extLst>
          </p:cNvPr>
          <p:cNvSpPr>
            <a:spLocks noGrp="1"/>
          </p:cNvSpPr>
          <p:nvPr>
            <p:ph idx="1"/>
          </p:nvPr>
        </p:nvSpPr>
        <p:spPr>
          <a:xfrm>
            <a:off x="1024466" y="1337734"/>
            <a:ext cx="10515600" cy="4775200"/>
          </a:xfrm>
        </p:spPr>
        <p:txBody>
          <a:bodyPr>
            <a:normAutofit fontScale="92500" lnSpcReduction="10000"/>
          </a:bodyPr>
          <a:lstStyle/>
          <a:p>
            <a:pPr marL="0" indent="0">
              <a:buNone/>
            </a:pPr>
            <a:r>
              <a:rPr lang="en-US" sz="3000" b="1" dirty="0">
                <a:latin typeface="+mn-lt"/>
              </a:rPr>
              <a:t>Epidemiology</a:t>
            </a:r>
          </a:p>
          <a:p>
            <a:pPr lvl="1"/>
            <a:r>
              <a:rPr lang="en-US" dirty="0">
                <a:latin typeface="+mn-lt"/>
              </a:rPr>
              <a:t>Genital ulcer disease caused is most commonly caused by herpes simplex virus type 2 (HSV-2) although HSV-1 can also cause genital infection</a:t>
            </a:r>
          </a:p>
          <a:p>
            <a:pPr lvl="1"/>
            <a:r>
              <a:rPr lang="en-US" dirty="0">
                <a:latin typeface="+mn-lt"/>
              </a:rPr>
              <a:t>Approximately 50 million people in the United States are estimated to be infected with genital herpes</a:t>
            </a:r>
          </a:p>
          <a:p>
            <a:pPr marL="0" indent="0">
              <a:buNone/>
            </a:pPr>
            <a:r>
              <a:rPr lang="en-US" sz="3000" b="1" dirty="0">
                <a:latin typeface="+mn-lt"/>
              </a:rPr>
              <a:t>Symptoms</a:t>
            </a:r>
          </a:p>
          <a:p>
            <a:pPr lvl="1"/>
            <a:r>
              <a:rPr lang="en-US" dirty="0">
                <a:latin typeface="+mn-lt"/>
              </a:rPr>
              <a:t>Primary infection typically causes symptoms which may include painful bilateral genital ulcers, itching, dysuria, and tender inguinal adenopathy</a:t>
            </a:r>
          </a:p>
          <a:p>
            <a:pPr lvl="1"/>
            <a:r>
              <a:rPr lang="en-US" dirty="0">
                <a:latin typeface="+mn-lt"/>
              </a:rPr>
              <a:t>Recurrent infections are typically shorter and milder</a:t>
            </a:r>
          </a:p>
          <a:p>
            <a:pPr marL="0" indent="0">
              <a:buNone/>
            </a:pPr>
            <a:r>
              <a:rPr lang="en-US" sz="3000" b="1" dirty="0">
                <a:latin typeface="+mn-lt"/>
              </a:rPr>
              <a:t>Sequelae</a:t>
            </a:r>
          </a:p>
          <a:p>
            <a:pPr lvl="1"/>
            <a:r>
              <a:rPr lang="en-US" dirty="0">
                <a:latin typeface="+mn-lt"/>
              </a:rPr>
              <a:t>Can cause aseptic meningitis most commonly at the time of primary infection</a:t>
            </a:r>
          </a:p>
          <a:p>
            <a:pPr lvl="1"/>
            <a:r>
              <a:rPr lang="en-US" dirty="0">
                <a:latin typeface="+mn-lt"/>
              </a:rPr>
              <a:t>HSV infection facilitates acquisition and transmission of HIV</a:t>
            </a:r>
          </a:p>
          <a:p>
            <a:pPr lvl="1"/>
            <a:r>
              <a:rPr lang="en-US" dirty="0">
                <a:latin typeface="+mn-lt"/>
              </a:rPr>
              <a:t>Maternal genital herpes infection can cause neonatal herpes</a:t>
            </a:r>
          </a:p>
          <a:p>
            <a:endParaRPr lang="en-US" sz="1800" dirty="0"/>
          </a:p>
        </p:txBody>
      </p:sp>
    </p:spTree>
    <p:extLst>
      <p:ext uri="{BB962C8B-B14F-4D97-AF65-F5344CB8AC3E}">
        <p14:creationId xmlns:p14="http://schemas.microsoft.com/office/powerpoint/2010/main" val="2062818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F77D-9D3B-5141-AD65-60D9F9929CBC}"/>
              </a:ext>
            </a:extLst>
          </p:cNvPr>
          <p:cNvSpPr>
            <a:spLocks noGrp="1"/>
          </p:cNvSpPr>
          <p:nvPr>
            <p:ph type="title"/>
          </p:nvPr>
        </p:nvSpPr>
        <p:spPr>
          <a:xfrm>
            <a:off x="555518" y="452844"/>
            <a:ext cx="3869267" cy="1040342"/>
          </a:xfrm>
        </p:spPr>
        <p:txBody>
          <a:bodyPr anchor="ctr">
            <a:normAutofit/>
          </a:bodyPr>
          <a:lstStyle/>
          <a:p>
            <a:r>
              <a:rPr lang="en-US" sz="4400" dirty="0">
                <a:latin typeface="+mn-lt"/>
              </a:rPr>
              <a:t>HSV: Diagnosis</a:t>
            </a:r>
          </a:p>
        </p:txBody>
      </p:sp>
      <p:sp>
        <p:nvSpPr>
          <p:cNvPr id="3" name="Content Placeholder 2">
            <a:extLst>
              <a:ext uri="{FF2B5EF4-FFF2-40B4-BE49-F238E27FC236}">
                <a16:creationId xmlns:a16="http://schemas.microsoft.com/office/drawing/2014/main" id="{941C53E6-29DE-304F-8E7D-C0704CE99E43}"/>
              </a:ext>
            </a:extLst>
          </p:cNvPr>
          <p:cNvSpPr>
            <a:spLocks noGrp="1"/>
          </p:cNvSpPr>
          <p:nvPr>
            <p:ph sz="half" idx="1"/>
          </p:nvPr>
        </p:nvSpPr>
        <p:spPr>
          <a:xfrm>
            <a:off x="4858564" y="973015"/>
            <a:ext cx="7333436" cy="4552014"/>
          </a:xfrm>
        </p:spPr>
        <p:txBody>
          <a:bodyPr>
            <a:noAutofit/>
          </a:bodyPr>
          <a:lstStyle/>
          <a:p>
            <a:r>
              <a:rPr lang="en-US" dirty="0">
                <a:latin typeface="+mn-lt"/>
              </a:rPr>
              <a:t>Screening for HSV-1 or HSV-2 infections in asymptomatic persons is not recommended</a:t>
            </a:r>
          </a:p>
          <a:p>
            <a:r>
              <a:rPr lang="en-US" sz="2400" dirty="0">
                <a:latin typeface="+mn-lt"/>
              </a:rPr>
              <a:t>Virologic tests:</a:t>
            </a:r>
          </a:p>
          <a:p>
            <a:pPr lvl="1"/>
            <a:r>
              <a:rPr lang="en-US" dirty="0">
                <a:latin typeface="+mn-lt"/>
              </a:rPr>
              <a:t>Polymerase chain reaction (PCR): four times higher sensitivity than culture, differentiates HSV-1 from HSV-2</a:t>
            </a:r>
          </a:p>
          <a:p>
            <a:pPr lvl="1"/>
            <a:r>
              <a:rPr lang="en-US" dirty="0">
                <a:latin typeface="+mn-lt"/>
              </a:rPr>
              <a:t>Viral culture: historic gold standard, less sensitive depending on when sample is taken</a:t>
            </a:r>
          </a:p>
          <a:p>
            <a:r>
              <a:rPr lang="en-US" sz="2400" dirty="0">
                <a:latin typeface="+mn-lt"/>
              </a:rPr>
              <a:t>Serologic (antibody) tests:</a:t>
            </a:r>
          </a:p>
          <a:p>
            <a:pPr lvl="1"/>
            <a:r>
              <a:rPr lang="en-US" dirty="0">
                <a:latin typeface="+mn-lt"/>
              </a:rPr>
              <a:t>Rarely used to diagnose primary infections</a:t>
            </a:r>
          </a:p>
          <a:p>
            <a:pPr lvl="1"/>
            <a:r>
              <a:rPr lang="en-US" dirty="0">
                <a:latin typeface="+mn-lt"/>
              </a:rPr>
              <a:t>May be useful in patients with atypical symptoms, or history of clinical HSV diagnosis without laboratory confirmation</a:t>
            </a:r>
          </a:p>
        </p:txBody>
      </p:sp>
      <p:pic>
        <p:nvPicPr>
          <p:cNvPr id="5124" name="Picture 4" descr="This negatively-stained transmission electron microscopic (TEM) image revealed the presence of numerous herpes simplex virions. At the core of its icosahedral proteinaceous capsid, the HSV contains a double-stranded DNA linear genome.&lt;div&gt;Source: Centers for Disease Control and Prevention Public Health Image Library. Dr. Fred Murphy &amp;  Sylvia Whitfield, 1975.&lt;/div&gt;">
            <a:extLst>
              <a:ext uri="{FF2B5EF4-FFF2-40B4-BE49-F238E27FC236}">
                <a16:creationId xmlns:a16="http://schemas.microsoft.com/office/drawing/2014/main" id="{9D7E6846-E95E-1145-AE37-54AC93A1E5E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55518" y="2015067"/>
            <a:ext cx="3929975" cy="3078814"/>
          </a:xfrm>
          <a:prstGeom prst="rect">
            <a:avLst/>
          </a:prstGeom>
          <a:solidFill>
            <a:srgbClr val="FFFFFF"/>
          </a:solidFill>
        </p:spPr>
      </p:pic>
    </p:spTree>
    <p:extLst>
      <p:ext uri="{BB962C8B-B14F-4D97-AF65-F5344CB8AC3E}">
        <p14:creationId xmlns:p14="http://schemas.microsoft.com/office/powerpoint/2010/main" val="2886119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6D13-7FA8-A14D-8517-E26CC4A23DFC}"/>
              </a:ext>
            </a:extLst>
          </p:cNvPr>
          <p:cNvSpPr>
            <a:spLocks noGrp="1"/>
          </p:cNvSpPr>
          <p:nvPr>
            <p:ph type="title"/>
          </p:nvPr>
        </p:nvSpPr>
        <p:spPr>
          <a:xfrm>
            <a:off x="349830" y="405300"/>
            <a:ext cx="3310467" cy="1508167"/>
          </a:xfrm>
        </p:spPr>
        <p:txBody>
          <a:bodyPr>
            <a:normAutofit/>
          </a:bodyPr>
          <a:lstStyle/>
          <a:p>
            <a:r>
              <a:rPr lang="en-US" sz="4400" dirty="0">
                <a:latin typeface="+mn-lt"/>
              </a:rPr>
              <a:t>HSV: Treatment</a:t>
            </a:r>
          </a:p>
        </p:txBody>
      </p:sp>
      <p:sp>
        <p:nvSpPr>
          <p:cNvPr id="3" name="Content Placeholder 2">
            <a:extLst>
              <a:ext uri="{FF2B5EF4-FFF2-40B4-BE49-F238E27FC236}">
                <a16:creationId xmlns:a16="http://schemas.microsoft.com/office/drawing/2014/main" id="{463BE233-D8EB-1B4B-A652-EA3A343E3138}"/>
              </a:ext>
            </a:extLst>
          </p:cNvPr>
          <p:cNvSpPr>
            <a:spLocks noGrp="1"/>
          </p:cNvSpPr>
          <p:nvPr>
            <p:ph idx="1"/>
          </p:nvPr>
        </p:nvSpPr>
        <p:spPr>
          <a:xfrm>
            <a:off x="4368800" y="1060937"/>
            <a:ext cx="7823200" cy="4874195"/>
          </a:xfrm>
        </p:spPr>
        <p:txBody>
          <a:bodyPr>
            <a:normAutofit/>
          </a:bodyPr>
          <a:lstStyle/>
          <a:p>
            <a:r>
              <a:rPr lang="en-US" dirty="0">
                <a:latin typeface="+mn-lt"/>
              </a:rPr>
              <a:t>Treatment for first clinical episode:</a:t>
            </a:r>
          </a:p>
          <a:p>
            <a:pPr lvl="1"/>
            <a:r>
              <a:rPr lang="en-US" dirty="0">
                <a:latin typeface="+mn-lt"/>
              </a:rPr>
              <a:t>7- to 10-day course of antiviral medication (acyclovir, valacyclovir or famciclovir)</a:t>
            </a:r>
          </a:p>
          <a:p>
            <a:r>
              <a:rPr lang="en-US" dirty="0">
                <a:latin typeface="+mn-lt"/>
              </a:rPr>
              <a:t>Treatment for recurrent episodes:</a:t>
            </a:r>
          </a:p>
          <a:p>
            <a:pPr lvl="1"/>
            <a:r>
              <a:rPr lang="en-US" dirty="0">
                <a:latin typeface="+mn-lt"/>
              </a:rPr>
              <a:t>Episodic therapy for between 1 and 5 days depending on medication and dose</a:t>
            </a:r>
          </a:p>
          <a:p>
            <a:pPr lvl="1"/>
            <a:r>
              <a:rPr lang="en-US" dirty="0">
                <a:latin typeface="+mn-lt"/>
              </a:rPr>
              <a:t>Suppressive therapy can be given daily for patients with frequent recurrences</a:t>
            </a:r>
          </a:p>
          <a:p>
            <a:r>
              <a:rPr lang="en-US" dirty="0">
                <a:latin typeface="+mn-lt"/>
              </a:rPr>
              <a:t>Pregnant women</a:t>
            </a:r>
          </a:p>
          <a:p>
            <a:pPr lvl="1"/>
            <a:r>
              <a:rPr lang="en-US" dirty="0">
                <a:latin typeface="+mn-lt"/>
              </a:rPr>
              <a:t>Women with known history of recurrent genital HSV should take suppressive therapy beginning at 36 weeks gestation</a:t>
            </a:r>
          </a:p>
        </p:txBody>
      </p:sp>
      <p:pic>
        <p:nvPicPr>
          <p:cNvPr id="4" name="Picture 3">
            <a:extLst>
              <a:ext uri="{FF2B5EF4-FFF2-40B4-BE49-F238E27FC236}">
                <a16:creationId xmlns:a16="http://schemas.microsoft.com/office/drawing/2014/main" id="{B88E8D94-A8F7-1946-A02E-171096AA75B6}"/>
              </a:ext>
            </a:extLst>
          </p:cNvPr>
          <p:cNvPicPr>
            <a:picLocks noChangeAspect="1"/>
          </p:cNvPicPr>
          <p:nvPr/>
        </p:nvPicPr>
        <p:blipFill>
          <a:blip r:embed="rId3"/>
          <a:stretch>
            <a:fillRect/>
          </a:stretch>
        </p:blipFill>
        <p:spPr>
          <a:xfrm>
            <a:off x="349830" y="1913467"/>
            <a:ext cx="3871784" cy="3200400"/>
          </a:xfrm>
          <a:prstGeom prst="rect">
            <a:avLst/>
          </a:prstGeom>
        </p:spPr>
      </p:pic>
    </p:spTree>
    <p:extLst>
      <p:ext uri="{BB962C8B-B14F-4D97-AF65-F5344CB8AC3E}">
        <p14:creationId xmlns:p14="http://schemas.microsoft.com/office/powerpoint/2010/main" val="1300657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BA47-F60F-4844-B883-5629A1322B65}"/>
              </a:ext>
            </a:extLst>
          </p:cNvPr>
          <p:cNvSpPr>
            <a:spLocks noGrp="1"/>
          </p:cNvSpPr>
          <p:nvPr>
            <p:ph type="title"/>
          </p:nvPr>
        </p:nvSpPr>
        <p:spPr>
          <a:xfrm>
            <a:off x="377687" y="365126"/>
            <a:ext cx="6851727" cy="1172448"/>
          </a:xfrm>
        </p:spPr>
        <p:txBody>
          <a:bodyPr anchor="t">
            <a:normAutofit/>
          </a:bodyPr>
          <a:lstStyle/>
          <a:p>
            <a:r>
              <a:rPr lang="en-US" sz="4400" dirty="0">
                <a:latin typeface="+mn-lt"/>
              </a:rPr>
              <a:t>Human Papillomavirus (HPV)</a:t>
            </a:r>
          </a:p>
        </p:txBody>
      </p:sp>
      <p:sp>
        <p:nvSpPr>
          <p:cNvPr id="3" name="Content Placeholder 2">
            <a:extLst>
              <a:ext uri="{FF2B5EF4-FFF2-40B4-BE49-F238E27FC236}">
                <a16:creationId xmlns:a16="http://schemas.microsoft.com/office/drawing/2014/main" id="{20CDDFBE-B863-284D-B772-162A4FA13D08}"/>
              </a:ext>
            </a:extLst>
          </p:cNvPr>
          <p:cNvSpPr>
            <a:spLocks noGrp="1"/>
          </p:cNvSpPr>
          <p:nvPr>
            <p:ph idx="1"/>
          </p:nvPr>
        </p:nvSpPr>
        <p:spPr>
          <a:xfrm>
            <a:off x="377687" y="1134534"/>
            <a:ext cx="7312239" cy="4961466"/>
          </a:xfrm>
        </p:spPr>
        <p:txBody>
          <a:bodyPr>
            <a:normAutofit fontScale="92500" lnSpcReduction="10000"/>
          </a:bodyPr>
          <a:lstStyle/>
          <a:p>
            <a:pPr marL="0" indent="0">
              <a:buNone/>
            </a:pPr>
            <a:r>
              <a:rPr lang="en-US" b="1" dirty="0">
                <a:latin typeface="+mn-lt"/>
              </a:rPr>
              <a:t>Epidemiology</a:t>
            </a:r>
          </a:p>
          <a:p>
            <a:pPr lvl="1"/>
            <a:r>
              <a:rPr lang="en-US" dirty="0">
                <a:latin typeface="+mn-lt"/>
              </a:rPr>
              <a:t>More than 40 types of HPV can infect the genital tract in humans</a:t>
            </a:r>
          </a:p>
          <a:p>
            <a:pPr lvl="1"/>
            <a:r>
              <a:rPr lang="en-US" dirty="0">
                <a:latin typeface="+mn-lt"/>
              </a:rPr>
              <a:t>Most sexually active men and women will acquire a genital HPV infection at some point</a:t>
            </a:r>
          </a:p>
          <a:p>
            <a:pPr marL="0" indent="0">
              <a:buNone/>
            </a:pPr>
            <a:r>
              <a:rPr lang="en-US" b="1" dirty="0">
                <a:latin typeface="+mn-lt"/>
              </a:rPr>
              <a:t>Symptoms</a:t>
            </a:r>
          </a:p>
          <a:p>
            <a:pPr lvl="1"/>
            <a:r>
              <a:rPr lang="en-US" dirty="0">
                <a:latin typeface="+mn-lt"/>
              </a:rPr>
              <a:t>Most infections are asymptomatic and resolve spontaneously</a:t>
            </a:r>
          </a:p>
          <a:p>
            <a:pPr lvl="1"/>
            <a:r>
              <a:rPr lang="en-US" dirty="0">
                <a:latin typeface="+mn-lt"/>
              </a:rPr>
              <a:t>May cause anogenital warts</a:t>
            </a:r>
          </a:p>
          <a:p>
            <a:pPr marL="0" indent="0">
              <a:buNone/>
            </a:pPr>
            <a:r>
              <a:rPr lang="en-US" b="1" dirty="0">
                <a:latin typeface="+mn-lt"/>
              </a:rPr>
              <a:t>Sequelae</a:t>
            </a:r>
          </a:p>
          <a:p>
            <a:pPr lvl="1"/>
            <a:r>
              <a:rPr lang="en-US" dirty="0">
                <a:latin typeface="+mn-lt"/>
              </a:rPr>
              <a:t>High-risk infection with oncogenic HPV types leads to chronic inflammation, cellular abnormalities and can cause cervical and other cancers</a:t>
            </a:r>
          </a:p>
          <a:p>
            <a:pPr lvl="1"/>
            <a:r>
              <a:rPr lang="en-US" dirty="0">
                <a:latin typeface="+mn-lt"/>
              </a:rPr>
              <a:t>More than 90% of cervical and anal cancers are caused by HPV</a:t>
            </a:r>
          </a:p>
        </p:txBody>
      </p:sp>
      <p:pic>
        <p:nvPicPr>
          <p:cNvPr id="6146" name="Picture 2" descr="Human papillomavirus is a small, non-enveloped, double-stranded DNA virus that is approximately 55 nm in diameter. The virus has an icosahedral shell primarily consisting of 360 molecules of the L1 major capsid protein arranged as surface 72 pentamers (light blue). The outer shell also contains the L1 minor protein. This illustration shows the structure for human papillomavirus type 16.&lt;div&gt;Illustration by 306/Shutterstock.com. Image used under license from Shutterstock.com.&lt;/div&gt;">
            <a:extLst>
              <a:ext uri="{FF2B5EF4-FFF2-40B4-BE49-F238E27FC236}">
                <a16:creationId xmlns:a16="http://schemas.microsoft.com/office/drawing/2014/main" id="{BFF11A49-7F0F-D448-82C7-74CB724AC2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6193" y="1537574"/>
            <a:ext cx="3817004" cy="378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1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143" y="539607"/>
            <a:ext cx="5294293" cy="1819770"/>
          </a:xfrm>
        </p:spPr>
        <p:txBody>
          <a:bodyPr vert="horz" lIns="91440" tIns="45720" rIns="91440" bIns="45720" rtlCol="0" anchor="ctr">
            <a:normAutofit/>
          </a:bodyPr>
          <a:lstStyle/>
          <a:p>
            <a:r>
              <a:rPr lang="en-US" sz="4800" dirty="0">
                <a:latin typeface="+mn-lt"/>
              </a:rPr>
              <a:t>Why focus on STIs in young people?</a:t>
            </a:r>
          </a:p>
        </p:txBody>
      </p:sp>
      <p:sp>
        <p:nvSpPr>
          <p:cNvPr id="2" name="TextBox 1">
            <a:extLst>
              <a:ext uri="{FF2B5EF4-FFF2-40B4-BE49-F238E27FC236}">
                <a16:creationId xmlns:a16="http://schemas.microsoft.com/office/drawing/2014/main" id="{DEDD1D2A-2F6F-F840-8333-C12121E88012}"/>
              </a:ext>
            </a:extLst>
          </p:cNvPr>
          <p:cNvSpPr txBox="1"/>
          <p:nvPr/>
        </p:nvSpPr>
        <p:spPr>
          <a:xfrm>
            <a:off x="6729565" y="539607"/>
            <a:ext cx="4465311" cy="1819770"/>
          </a:xfrm>
          <a:prstGeom prst="rect">
            <a:avLst/>
          </a:prstGeom>
          <a:ln w="79375" cmpd="dbl">
            <a:solidFill>
              <a:srgbClr val="7030A0"/>
            </a:solidFill>
            <a:prstDash val="solid"/>
          </a:ln>
        </p:spPr>
        <p:txBody>
          <a:bodyPr vert="horz" lIns="91440" tIns="45720" rIns="91440" bIns="45720" rtlCol="0" anchor="ctr">
            <a:normAutofit/>
          </a:bodyPr>
          <a:lstStyle/>
          <a:p>
            <a:pPr algn="ctr">
              <a:lnSpc>
                <a:spcPct val="90000"/>
              </a:lnSpc>
              <a:spcAft>
                <a:spcPts val="600"/>
              </a:spcAft>
            </a:pPr>
            <a:r>
              <a:rPr lang="en-US" sz="2400" dirty="0"/>
              <a:t>Across states, </a:t>
            </a:r>
            <a:r>
              <a:rPr lang="en-US" sz="2400" b="1" dirty="0"/>
              <a:t>fewer than half</a:t>
            </a:r>
            <a:r>
              <a:rPr lang="en-US" sz="2400" dirty="0"/>
              <a:t> of high schools (43%) and </a:t>
            </a:r>
            <a:r>
              <a:rPr lang="en-US" sz="2400" b="1" dirty="0"/>
              <a:t>less than one-fifth</a:t>
            </a:r>
            <a:r>
              <a:rPr lang="en-US" sz="2400" dirty="0"/>
              <a:t> of middle schools (18%) teach key CDC topics for sexual health education.</a:t>
            </a:r>
          </a:p>
        </p:txBody>
      </p:sp>
      <p:pic>
        <p:nvPicPr>
          <p:cNvPr id="3076" name="Picture 4">
            <a:extLst>
              <a:ext uri="{FF2B5EF4-FFF2-40B4-BE49-F238E27FC236}">
                <a16:creationId xmlns:a16="http://schemas.microsoft.com/office/drawing/2014/main" id="{438BA2B6-3C34-8142-81F2-B3D451C4597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 b="-1642"/>
          <a:stretch/>
        </p:blipFill>
        <p:spPr bwMode="auto">
          <a:xfrm>
            <a:off x="535469" y="2795277"/>
            <a:ext cx="11121062" cy="308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22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E2FE-0D0D-D94D-908D-C5821B3A4E71}"/>
              </a:ext>
            </a:extLst>
          </p:cNvPr>
          <p:cNvSpPr>
            <a:spLocks noGrp="1"/>
          </p:cNvSpPr>
          <p:nvPr>
            <p:ph type="title"/>
          </p:nvPr>
        </p:nvSpPr>
        <p:spPr>
          <a:xfrm>
            <a:off x="408592" y="365125"/>
            <a:ext cx="7103533" cy="1158876"/>
          </a:xfrm>
        </p:spPr>
        <p:txBody>
          <a:bodyPr>
            <a:normAutofit/>
          </a:bodyPr>
          <a:lstStyle/>
          <a:p>
            <a:r>
              <a:rPr lang="en-US" sz="4400" dirty="0">
                <a:latin typeface="+mn-lt"/>
              </a:rPr>
              <a:t>HPV: Screening and Diagnosis</a:t>
            </a:r>
          </a:p>
        </p:txBody>
      </p:sp>
      <p:sp>
        <p:nvSpPr>
          <p:cNvPr id="3" name="Content Placeholder 2">
            <a:extLst>
              <a:ext uri="{FF2B5EF4-FFF2-40B4-BE49-F238E27FC236}">
                <a16:creationId xmlns:a16="http://schemas.microsoft.com/office/drawing/2014/main" id="{259089F3-BCA6-0240-B842-C5C393E1C25E}"/>
              </a:ext>
            </a:extLst>
          </p:cNvPr>
          <p:cNvSpPr>
            <a:spLocks noGrp="1"/>
          </p:cNvSpPr>
          <p:nvPr>
            <p:ph idx="1"/>
          </p:nvPr>
        </p:nvSpPr>
        <p:spPr>
          <a:xfrm>
            <a:off x="3115734" y="1524001"/>
            <a:ext cx="8542866" cy="4504266"/>
          </a:xfrm>
        </p:spPr>
        <p:txBody>
          <a:bodyPr/>
          <a:lstStyle/>
          <a:p>
            <a:r>
              <a:rPr lang="en-US" dirty="0">
                <a:latin typeface="+mn-lt"/>
              </a:rPr>
              <a:t>HPV screening in patients 20 years and younger is not recommended</a:t>
            </a:r>
          </a:p>
          <a:p>
            <a:r>
              <a:rPr lang="en-US" dirty="0">
                <a:latin typeface="+mn-lt"/>
              </a:rPr>
              <a:t>Persons with a cervix should be screened for cervical cancer starting at age 25</a:t>
            </a:r>
          </a:p>
          <a:p>
            <a:pPr lvl="1"/>
            <a:r>
              <a:rPr lang="en-US" dirty="0">
                <a:latin typeface="+mn-lt"/>
              </a:rPr>
              <a:t>Preferred testing is primary HPV testing every 5 years</a:t>
            </a:r>
          </a:p>
          <a:p>
            <a:pPr lvl="1"/>
            <a:r>
              <a:rPr lang="en-US" dirty="0">
                <a:latin typeface="+mn-lt"/>
              </a:rPr>
              <a:t>If primary HPV testing isn’t available, then co-testing with HPV testing and Pap smears every 5 years, or Pap smears alone every 3 years</a:t>
            </a:r>
          </a:p>
          <a:p>
            <a:pPr lvl="2"/>
            <a:r>
              <a:rPr lang="en-US" sz="2400" dirty="0">
                <a:latin typeface="+mn-lt"/>
              </a:rPr>
              <a:t>The </a:t>
            </a:r>
            <a:r>
              <a:rPr lang="en-US" sz="2400" dirty="0" err="1">
                <a:latin typeface="+mn-lt"/>
              </a:rPr>
              <a:t>Papanicolau</a:t>
            </a:r>
            <a:r>
              <a:rPr lang="en-US" sz="2400" dirty="0">
                <a:latin typeface="+mn-lt"/>
              </a:rPr>
              <a:t> test or Pap smear detects cervical cytologic abnormalities that can be classified by a pathologist</a:t>
            </a:r>
          </a:p>
        </p:txBody>
      </p:sp>
      <p:pic>
        <p:nvPicPr>
          <p:cNvPr id="4" name="Picture 2" descr="Human papillomavirus is a small, non-enveloped, double-stranded DNA virus that is approximately 55 nm in diameter. The virus has an icosahedral shell primarily consisting of 360 molecules of the L1 major capsid protein arranged as surface 72 pentamers (light blue). The outer shell also contains the L1 minor protein. This illustration shows the structure for human papillomavirus type 16.&lt;div&gt;Illustration by 306/Shutterstock.com. Image used under license from Shutterstock.com.&lt;/div&gt;">
            <a:extLst>
              <a:ext uri="{FF2B5EF4-FFF2-40B4-BE49-F238E27FC236}">
                <a16:creationId xmlns:a16="http://schemas.microsoft.com/office/drawing/2014/main" id="{2C3A0EA0-87C0-1541-987B-79BC534F93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592" y="2249424"/>
            <a:ext cx="2380450" cy="235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376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3B22-9DDE-CD42-88BB-321257105DC5}"/>
              </a:ext>
            </a:extLst>
          </p:cNvPr>
          <p:cNvSpPr>
            <a:spLocks noGrp="1"/>
          </p:cNvSpPr>
          <p:nvPr>
            <p:ph type="title"/>
          </p:nvPr>
        </p:nvSpPr>
        <p:spPr>
          <a:xfrm>
            <a:off x="300565" y="531283"/>
            <a:ext cx="6951133" cy="1416050"/>
          </a:xfrm>
        </p:spPr>
        <p:txBody>
          <a:bodyPr anchor="t">
            <a:normAutofit/>
          </a:bodyPr>
          <a:lstStyle/>
          <a:p>
            <a:r>
              <a:rPr lang="en-US" sz="4400" dirty="0">
                <a:latin typeface="+mn-lt"/>
              </a:rPr>
              <a:t>HPV: Treatment </a:t>
            </a:r>
            <a:br>
              <a:rPr lang="en-US" sz="4400" dirty="0">
                <a:latin typeface="+mn-lt"/>
              </a:rPr>
            </a:br>
            <a:r>
              <a:rPr lang="en-US" sz="4400" dirty="0">
                <a:latin typeface="+mn-lt"/>
              </a:rPr>
              <a:t>&amp; Prevention</a:t>
            </a:r>
          </a:p>
        </p:txBody>
      </p:sp>
      <p:sp>
        <p:nvSpPr>
          <p:cNvPr id="3" name="Content Placeholder 2">
            <a:extLst>
              <a:ext uri="{FF2B5EF4-FFF2-40B4-BE49-F238E27FC236}">
                <a16:creationId xmlns:a16="http://schemas.microsoft.com/office/drawing/2014/main" id="{88FD5853-F89F-A143-9F37-581F4E3931D0}"/>
              </a:ext>
            </a:extLst>
          </p:cNvPr>
          <p:cNvSpPr>
            <a:spLocks noGrp="1"/>
          </p:cNvSpPr>
          <p:nvPr>
            <p:ph idx="1"/>
          </p:nvPr>
        </p:nvSpPr>
        <p:spPr>
          <a:xfrm>
            <a:off x="4402666" y="531283"/>
            <a:ext cx="7332134" cy="5480050"/>
          </a:xfrm>
        </p:spPr>
        <p:txBody>
          <a:bodyPr>
            <a:normAutofit/>
          </a:bodyPr>
          <a:lstStyle/>
          <a:p>
            <a:r>
              <a:rPr lang="en-US" dirty="0">
                <a:latin typeface="+mn-lt"/>
              </a:rPr>
              <a:t>Treatment of anogenital warts has a goal of removing visible warts</a:t>
            </a:r>
          </a:p>
          <a:p>
            <a:pPr lvl="1"/>
            <a:r>
              <a:rPr lang="en-US" dirty="0">
                <a:latin typeface="+mn-lt"/>
              </a:rPr>
              <a:t>Many warts regress spontaneously</a:t>
            </a:r>
          </a:p>
          <a:p>
            <a:pPr lvl="1"/>
            <a:r>
              <a:rPr lang="en-US" dirty="0">
                <a:latin typeface="+mn-lt"/>
              </a:rPr>
              <a:t>There are multiple options for patient- or provider-administered therapy</a:t>
            </a:r>
          </a:p>
          <a:p>
            <a:pPr lvl="1"/>
            <a:r>
              <a:rPr lang="en-US" dirty="0">
                <a:latin typeface="+mn-lt"/>
              </a:rPr>
              <a:t>Treatment does not prevent recurrence</a:t>
            </a:r>
          </a:p>
          <a:p>
            <a:r>
              <a:rPr lang="en-US" dirty="0">
                <a:latin typeface="+mn-lt"/>
              </a:rPr>
              <a:t>Prevention: HPV vaccines target high-risk oncogenic HPV</a:t>
            </a:r>
          </a:p>
          <a:p>
            <a:pPr lvl="1"/>
            <a:r>
              <a:rPr lang="en-US" dirty="0">
                <a:latin typeface="+mn-lt"/>
              </a:rPr>
              <a:t>Current recommendation is for the 9-valent HPV vaccine for patients of </a:t>
            </a:r>
            <a:r>
              <a:rPr lang="en-US">
                <a:latin typeface="+mn-lt"/>
              </a:rPr>
              <a:t>all genders</a:t>
            </a:r>
            <a:endParaRPr lang="en-US" dirty="0">
              <a:latin typeface="+mn-lt"/>
            </a:endParaRPr>
          </a:p>
          <a:p>
            <a:pPr lvl="2"/>
            <a:r>
              <a:rPr lang="en-US" dirty="0">
                <a:latin typeface="+mn-lt"/>
              </a:rPr>
              <a:t>Routine 2-dose series: ages 11-12;  as early as age 9 and up to age 15</a:t>
            </a:r>
          </a:p>
          <a:p>
            <a:pPr lvl="2"/>
            <a:r>
              <a:rPr lang="en-US" dirty="0">
                <a:latin typeface="+mn-lt"/>
              </a:rPr>
              <a:t>Catch-up 3-dose series: ages 15 and older, approved up to age 45</a:t>
            </a:r>
          </a:p>
          <a:p>
            <a:pPr lvl="1"/>
            <a:endParaRPr lang="en-US" dirty="0"/>
          </a:p>
        </p:txBody>
      </p:sp>
      <p:pic>
        <p:nvPicPr>
          <p:cNvPr id="4" name="Picture 3">
            <a:extLst>
              <a:ext uri="{FF2B5EF4-FFF2-40B4-BE49-F238E27FC236}">
                <a16:creationId xmlns:a16="http://schemas.microsoft.com/office/drawing/2014/main" id="{E8A54FF4-208F-2849-A403-421AD6672B51}"/>
              </a:ext>
            </a:extLst>
          </p:cNvPr>
          <p:cNvPicPr>
            <a:picLocks noChangeAspect="1"/>
          </p:cNvPicPr>
          <p:nvPr/>
        </p:nvPicPr>
        <p:blipFill>
          <a:blip r:embed="rId3"/>
          <a:stretch>
            <a:fillRect/>
          </a:stretch>
        </p:blipFill>
        <p:spPr>
          <a:xfrm>
            <a:off x="300565" y="1998133"/>
            <a:ext cx="3871784" cy="3200400"/>
          </a:xfrm>
          <a:prstGeom prst="rect">
            <a:avLst/>
          </a:prstGeom>
        </p:spPr>
      </p:pic>
    </p:spTree>
    <p:extLst>
      <p:ext uri="{BB962C8B-B14F-4D97-AF65-F5344CB8AC3E}">
        <p14:creationId xmlns:p14="http://schemas.microsoft.com/office/powerpoint/2010/main" val="1408492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2F26-404A-D54A-B227-632E9466E2AD}"/>
              </a:ext>
            </a:extLst>
          </p:cNvPr>
          <p:cNvSpPr>
            <a:spLocks noGrp="1"/>
          </p:cNvSpPr>
          <p:nvPr>
            <p:ph type="title"/>
          </p:nvPr>
        </p:nvSpPr>
        <p:spPr>
          <a:xfrm>
            <a:off x="550333" y="365126"/>
            <a:ext cx="3073400" cy="837142"/>
          </a:xfrm>
        </p:spPr>
        <p:txBody>
          <a:bodyPr anchor="t">
            <a:normAutofit/>
          </a:bodyPr>
          <a:lstStyle/>
          <a:p>
            <a:r>
              <a:rPr lang="en-US" sz="4400" dirty="0">
                <a:latin typeface="+mn-lt"/>
              </a:rPr>
              <a:t>Hepatitis A</a:t>
            </a:r>
          </a:p>
        </p:txBody>
      </p:sp>
      <p:sp>
        <p:nvSpPr>
          <p:cNvPr id="3" name="Content Placeholder 2">
            <a:extLst>
              <a:ext uri="{FF2B5EF4-FFF2-40B4-BE49-F238E27FC236}">
                <a16:creationId xmlns:a16="http://schemas.microsoft.com/office/drawing/2014/main" id="{83A4A960-8395-044B-9578-A2C920F6C76B}"/>
              </a:ext>
            </a:extLst>
          </p:cNvPr>
          <p:cNvSpPr>
            <a:spLocks noGrp="1"/>
          </p:cNvSpPr>
          <p:nvPr>
            <p:ph idx="1"/>
          </p:nvPr>
        </p:nvSpPr>
        <p:spPr>
          <a:xfrm>
            <a:off x="838200" y="1470991"/>
            <a:ext cx="10515600" cy="4402271"/>
          </a:xfrm>
        </p:spPr>
        <p:txBody>
          <a:bodyPr>
            <a:normAutofit fontScale="92500" lnSpcReduction="10000"/>
          </a:bodyPr>
          <a:lstStyle/>
          <a:p>
            <a:r>
              <a:rPr lang="en-US" b="1" dirty="0">
                <a:latin typeface="+mn-lt"/>
              </a:rPr>
              <a:t>Transmission</a:t>
            </a:r>
            <a:r>
              <a:rPr lang="en-US" dirty="0">
                <a:latin typeface="+mn-lt"/>
              </a:rPr>
              <a:t>: Hepatitis A virus (HAV) is transmitted by the fecal-oral route, can be transmitted to sexual contacts</a:t>
            </a:r>
          </a:p>
          <a:p>
            <a:r>
              <a:rPr lang="en-US" b="1" dirty="0">
                <a:latin typeface="+mn-lt"/>
              </a:rPr>
              <a:t>Symptoms</a:t>
            </a:r>
            <a:r>
              <a:rPr lang="en-US" dirty="0">
                <a:latin typeface="+mn-lt"/>
              </a:rPr>
              <a:t>: self-limited nausea, vomiting, diarrhea and elevated liver enzymes</a:t>
            </a:r>
          </a:p>
          <a:p>
            <a:pPr lvl="1"/>
            <a:r>
              <a:rPr lang="en-US" dirty="0">
                <a:latin typeface="+mn-lt"/>
              </a:rPr>
              <a:t>Acute liver failure is rare</a:t>
            </a:r>
          </a:p>
          <a:p>
            <a:r>
              <a:rPr lang="en-US" b="1" dirty="0">
                <a:latin typeface="+mn-lt"/>
              </a:rPr>
              <a:t>Diagnosis: </a:t>
            </a:r>
            <a:r>
              <a:rPr lang="en-US" dirty="0">
                <a:latin typeface="+mn-lt"/>
              </a:rPr>
              <a:t>Presence of IgM antibody to HAV is diagnostic of acute infection. Positive total anti-HAV antibody testing may indicate current or previous infection or vaccination.</a:t>
            </a:r>
          </a:p>
          <a:p>
            <a:r>
              <a:rPr lang="en-US" b="1" dirty="0">
                <a:latin typeface="+mn-lt"/>
              </a:rPr>
              <a:t>Treatment:</a:t>
            </a:r>
            <a:r>
              <a:rPr lang="en-US" dirty="0">
                <a:latin typeface="+mn-lt"/>
              </a:rPr>
              <a:t> Usually supportive care only</a:t>
            </a:r>
          </a:p>
          <a:p>
            <a:r>
              <a:rPr lang="en-US" b="1" dirty="0">
                <a:latin typeface="+mn-lt"/>
              </a:rPr>
              <a:t>Prevention: </a:t>
            </a:r>
            <a:r>
              <a:rPr lang="en-US" dirty="0">
                <a:latin typeface="+mn-lt"/>
              </a:rPr>
              <a:t>Hepatitis A vaccination (HAV)</a:t>
            </a:r>
          </a:p>
          <a:p>
            <a:pPr lvl="1"/>
            <a:r>
              <a:rPr lang="en-US" sz="2200" dirty="0">
                <a:latin typeface="+mn-lt"/>
              </a:rPr>
              <a:t>Routinely recommended for children age 12-23 months</a:t>
            </a:r>
          </a:p>
          <a:p>
            <a:pPr lvl="1"/>
            <a:r>
              <a:rPr lang="en-US" sz="2200" dirty="0">
                <a:latin typeface="+mn-lt"/>
              </a:rPr>
              <a:t>Catch-up recommended for persons up to 18 years or at-risk adults</a:t>
            </a:r>
          </a:p>
          <a:p>
            <a:endParaRPr lang="en-US" b="1" dirty="0"/>
          </a:p>
        </p:txBody>
      </p:sp>
    </p:spTree>
    <p:extLst>
      <p:ext uri="{BB962C8B-B14F-4D97-AF65-F5344CB8AC3E}">
        <p14:creationId xmlns:p14="http://schemas.microsoft.com/office/powerpoint/2010/main" val="4210025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4A1B-19DE-B941-ADC5-004DCC5DFBAD}"/>
              </a:ext>
            </a:extLst>
          </p:cNvPr>
          <p:cNvSpPr>
            <a:spLocks noGrp="1"/>
          </p:cNvSpPr>
          <p:nvPr>
            <p:ph type="title"/>
          </p:nvPr>
        </p:nvSpPr>
        <p:spPr>
          <a:xfrm>
            <a:off x="533400" y="442945"/>
            <a:ext cx="3039533" cy="769408"/>
          </a:xfrm>
        </p:spPr>
        <p:txBody>
          <a:bodyPr anchor="t">
            <a:normAutofit/>
          </a:bodyPr>
          <a:lstStyle/>
          <a:p>
            <a:r>
              <a:rPr lang="en-US" sz="4400" dirty="0">
                <a:latin typeface="+mn-lt"/>
              </a:rPr>
              <a:t>Hepatitis B</a:t>
            </a:r>
          </a:p>
        </p:txBody>
      </p:sp>
      <p:sp>
        <p:nvSpPr>
          <p:cNvPr id="3" name="Content Placeholder 2">
            <a:extLst>
              <a:ext uri="{FF2B5EF4-FFF2-40B4-BE49-F238E27FC236}">
                <a16:creationId xmlns:a16="http://schemas.microsoft.com/office/drawing/2014/main" id="{B16F13C0-4170-4B4E-BCCA-A78F6108E383}"/>
              </a:ext>
            </a:extLst>
          </p:cNvPr>
          <p:cNvSpPr>
            <a:spLocks noGrp="1"/>
          </p:cNvSpPr>
          <p:nvPr>
            <p:ph idx="1"/>
          </p:nvPr>
        </p:nvSpPr>
        <p:spPr>
          <a:xfrm>
            <a:off x="1052205" y="1361875"/>
            <a:ext cx="10515600" cy="5053180"/>
          </a:xfrm>
        </p:spPr>
        <p:txBody>
          <a:bodyPr>
            <a:normAutofit fontScale="92500" lnSpcReduction="10000"/>
          </a:bodyPr>
          <a:lstStyle/>
          <a:p>
            <a:r>
              <a:rPr lang="en-US" b="1" dirty="0">
                <a:latin typeface="+mn-lt"/>
              </a:rPr>
              <a:t>Transmission</a:t>
            </a:r>
            <a:r>
              <a:rPr lang="en-US" dirty="0">
                <a:latin typeface="+mn-lt"/>
              </a:rPr>
              <a:t>: Hepatitis B virus (HBV) is transmitted via blood and body fluids, including sexual contact</a:t>
            </a:r>
          </a:p>
          <a:p>
            <a:r>
              <a:rPr lang="en-US" b="1" dirty="0">
                <a:latin typeface="+mn-lt"/>
              </a:rPr>
              <a:t>Symptoms</a:t>
            </a:r>
            <a:r>
              <a:rPr lang="en-US" dirty="0">
                <a:latin typeface="+mn-lt"/>
              </a:rPr>
              <a:t>: may be self-limited or chronic</a:t>
            </a:r>
          </a:p>
          <a:p>
            <a:pPr lvl="1"/>
            <a:r>
              <a:rPr lang="en-US" dirty="0">
                <a:latin typeface="+mn-lt"/>
              </a:rPr>
              <a:t>In adults, approximately half of cases are symptomatic, 1% result in acute liver failure, and 2-6% become chronically infected</a:t>
            </a:r>
          </a:p>
          <a:p>
            <a:r>
              <a:rPr lang="en-US" b="1" dirty="0">
                <a:latin typeface="+mn-lt"/>
              </a:rPr>
              <a:t>Diagnosis: </a:t>
            </a:r>
            <a:r>
              <a:rPr lang="en-US" dirty="0">
                <a:latin typeface="+mn-lt"/>
              </a:rPr>
              <a:t>Serologic testing for HBV antigen and antibodies to HBV surface and core antigens can distinguish acute or chronic infection or immunity </a:t>
            </a:r>
          </a:p>
          <a:p>
            <a:r>
              <a:rPr lang="en-US" b="1" dirty="0">
                <a:latin typeface="+mn-lt"/>
              </a:rPr>
              <a:t>Treatment:</a:t>
            </a:r>
            <a:r>
              <a:rPr lang="en-US" dirty="0">
                <a:latin typeface="+mn-lt"/>
              </a:rPr>
              <a:t> Supportive care for acute illness, specialist referral is recommended for chronic disease</a:t>
            </a:r>
          </a:p>
          <a:p>
            <a:r>
              <a:rPr lang="en-US" b="1" dirty="0">
                <a:latin typeface="+mn-lt"/>
              </a:rPr>
              <a:t>Prevention: </a:t>
            </a:r>
            <a:r>
              <a:rPr lang="en-US" dirty="0">
                <a:latin typeface="+mn-lt"/>
              </a:rPr>
              <a:t>Hepatitis B vaccination (HBV)</a:t>
            </a:r>
          </a:p>
          <a:p>
            <a:pPr lvl="1"/>
            <a:r>
              <a:rPr lang="en-US" sz="2200" dirty="0">
                <a:latin typeface="+mn-lt"/>
              </a:rPr>
              <a:t>Routinely recommended within 24 hours of birth followed by complete series</a:t>
            </a:r>
          </a:p>
          <a:p>
            <a:pPr lvl="1"/>
            <a:r>
              <a:rPr lang="en-US" sz="2200" dirty="0">
                <a:latin typeface="+mn-lt"/>
              </a:rPr>
              <a:t>Catch-up series recommended among persons through age 19 years and for all adults who are at risk or who request vaccination.</a:t>
            </a:r>
          </a:p>
        </p:txBody>
      </p:sp>
    </p:spTree>
    <p:extLst>
      <p:ext uri="{BB962C8B-B14F-4D97-AF65-F5344CB8AC3E}">
        <p14:creationId xmlns:p14="http://schemas.microsoft.com/office/powerpoint/2010/main" val="870555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992-09FC-4141-AF74-3B45FA5F428A}"/>
              </a:ext>
            </a:extLst>
          </p:cNvPr>
          <p:cNvSpPr>
            <a:spLocks noGrp="1"/>
          </p:cNvSpPr>
          <p:nvPr>
            <p:ph type="title"/>
          </p:nvPr>
        </p:nvSpPr>
        <p:spPr>
          <a:xfrm>
            <a:off x="702733" y="382059"/>
            <a:ext cx="2971800" cy="938742"/>
          </a:xfrm>
        </p:spPr>
        <p:txBody>
          <a:bodyPr anchor="t">
            <a:normAutofit/>
          </a:bodyPr>
          <a:lstStyle/>
          <a:p>
            <a:r>
              <a:rPr lang="en-US" sz="4400" dirty="0">
                <a:latin typeface="+mn-lt"/>
              </a:rPr>
              <a:t>Hepatitis C</a:t>
            </a:r>
          </a:p>
        </p:txBody>
      </p:sp>
      <p:sp>
        <p:nvSpPr>
          <p:cNvPr id="3" name="Content Placeholder 2">
            <a:extLst>
              <a:ext uri="{FF2B5EF4-FFF2-40B4-BE49-F238E27FC236}">
                <a16:creationId xmlns:a16="http://schemas.microsoft.com/office/drawing/2014/main" id="{DAA443BD-F73D-C24A-AB1B-03FE450AB3D3}"/>
              </a:ext>
            </a:extLst>
          </p:cNvPr>
          <p:cNvSpPr>
            <a:spLocks noGrp="1"/>
          </p:cNvSpPr>
          <p:nvPr>
            <p:ph idx="1"/>
          </p:nvPr>
        </p:nvSpPr>
        <p:spPr>
          <a:xfrm>
            <a:off x="838200" y="1405181"/>
            <a:ext cx="10515600" cy="4470686"/>
          </a:xfrm>
        </p:spPr>
        <p:txBody>
          <a:bodyPr>
            <a:normAutofit fontScale="92500" lnSpcReduction="20000"/>
          </a:bodyPr>
          <a:lstStyle/>
          <a:p>
            <a:r>
              <a:rPr lang="en-US" b="1" dirty="0">
                <a:latin typeface="+mn-lt"/>
              </a:rPr>
              <a:t>Transmission</a:t>
            </a:r>
            <a:r>
              <a:rPr lang="en-US" dirty="0">
                <a:latin typeface="+mn-lt"/>
              </a:rPr>
              <a:t>: Hepatitis C virus (HCV) is primarily transmitted via blood and only rarely through sexual contact</a:t>
            </a:r>
          </a:p>
          <a:p>
            <a:r>
              <a:rPr lang="en-US" b="1" dirty="0">
                <a:latin typeface="+mn-lt"/>
              </a:rPr>
              <a:t>Symptoms</a:t>
            </a:r>
            <a:r>
              <a:rPr lang="en-US" dirty="0">
                <a:latin typeface="+mn-lt"/>
              </a:rPr>
              <a:t>: can be asymptomatic or cause symptoms like nausea, vomiting, abdominal pain, fever and jaundice</a:t>
            </a:r>
          </a:p>
          <a:p>
            <a:pPr lvl="1"/>
            <a:r>
              <a:rPr lang="en-US" dirty="0">
                <a:latin typeface="+mn-lt"/>
              </a:rPr>
              <a:t>More than half of people infected develop chronic HCV</a:t>
            </a:r>
          </a:p>
          <a:p>
            <a:r>
              <a:rPr lang="en-US" b="1" dirty="0">
                <a:latin typeface="+mn-lt"/>
              </a:rPr>
              <a:t>Who should be screened?</a:t>
            </a:r>
          </a:p>
          <a:p>
            <a:pPr lvl="1"/>
            <a:r>
              <a:rPr lang="en-US" dirty="0">
                <a:latin typeface="+mn-lt"/>
              </a:rPr>
              <a:t>All adults 18 and older at least once, all pregnant women, and those with risk factors</a:t>
            </a:r>
          </a:p>
          <a:p>
            <a:r>
              <a:rPr lang="en-US" b="1" dirty="0">
                <a:latin typeface="+mn-lt"/>
              </a:rPr>
              <a:t>Diagnosis: </a:t>
            </a:r>
            <a:r>
              <a:rPr lang="en-US" dirty="0">
                <a:latin typeface="+mn-lt"/>
              </a:rPr>
              <a:t>Serologic testing for antibodies to HCV is used to screen for infection and HCV RNA testing is used for confirmation</a:t>
            </a:r>
          </a:p>
          <a:p>
            <a:r>
              <a:rPr lang="en-US" b="1" dirty="0">
                <a:latin typeface="+mn-lt"/>
              </a:rPr>
              <a:t>Treatment:</a:t>
            </a:r>
            <a:r>
              <a:rPr lang="en-US" dirty="0">
                <a:latin typeface="+mn-lt"/>
              </a:rPr>
              <a:t> Over 90% of people infected with HCV can be cured with 8 to 12 weeks of oral therapy</a:t>
            </a:r>
          </a:p>
          <a:p>
            <a:pPr lvl="1"/>
            <a:r>
              <a:rPr lang="en-US" dirty="0">
                <a:latin typeface="+mn-lt"/>
              </a:rPr>
              <a:t>Pediatric patients, pregnant patients or those with cirrhosis should be referred to a specialist for treatment</a:t>
            </a:r>
          </a:p>
          <a:p>
            <a:endParaRPr lang="en-US" sz="2200" dirty="0"/>
          </a:p>
        </p:txBody>
      </p:sp>
    </p:spTree>
    <p:extLst>
      <p:ext uri="{BB962C8B-B14F-4D97-AF65-F5344CB8AC3E}">
        <p14:creationId xmlns:p14="http://schemas.microsoft.com/office/powerpoint/2010/main" val="2245218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3FD8-6820-1E42-AB22-2A54872DCCF6}"/>
              </a:ext>
            </a:extLst>
          </p:cNvPr>
          <p:cNvSpPr>
            <a:spLocks noGrp="1"/>
          </p:cNvSpPr>
          <p:nvPr>
            <p:ph type="title"/>
          </p:nvPr>
        </p:nvSpPr>
        <p:spPr>
          <a:xfrm>
            <a:off x="1660525" y="1692805"/>
            <a:ext cx="8870950" cy="1405995"/>
          </a:xfrm>
        </p:spPr>
        <p:txBody>
          <a:bodyPr anchor="t"/>
          <a:lstStyle/>
          <a:p>
            <a:pPr algn="ctr"/>
            <a:r>
              <a:rPr lang="en-US" dirty="0">
                <a:latin typeface="+mn-lt"/>
              </a:rPr>
              <a:t>Expedited Partner Therapy</a:t>
            </a:r>
          </a:p>
        </p:txBody>
      </p:sp>
    </p:spTree>
    <p:extLst>
      <p:ext uri="{BB962C8B-B14F-4D97-AF65-F5344CB8AC3E}">
        <p14:creationId xmlns:p14="http://schemas.microsoft.com/office/powerpoint/2010/main" val="3008096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7D4B-518C-B54A-B1B4-4B7B81E30497}"/>
              </a:ext>
            </a:extLst>
          </p:cNvPr>
          <p:cNvSpPr>
            <a:spLocks noGrp="1"/>
          </p:cNvSpPr>
          <p:nvPr>
            <p:ph type="title"/>
          </p:nvPr>
        </p:nvSpPr>
        <p:spPr>
          <a:xfrm>
            <a:off x="677333" y="365125"/>
            <a:ext cx="10515600" cy="1325563"/>
          </a:xfrm>
        </p:spPr>
        <p:txBody>
          <a:bodyPr anchor="ctr">
            <a:normAutofit/>
          </a:bodyPr>
          <a:lstStyle/>
          <a:p>
            <a:r>
              <a:rPr lang="en-US" sz="4400" dirty="0">
                <a:latin typeface="+mn-lt"/>
              </a:rPr>
              <a:t>Expedited Partner Therapy (EPT)</a:t>
            </a:r>
          </a:p>
        </p:txBody>
      </p:sp>
      <p:sp>
        <p:nvSpPr>
          <p:cNvPr id="3" name="Content Placeholder 2">
            <a:extLst>
              <a:ext uri="{FF2B5EF4-FFF2-40B4-BE49-F238E27FC236}">
                <a16:creationId xmlns:a16="http://schemas.microsoft.com/office/drawing/2014/main" id="{B95EEB20-AF50-2840-A5F9-C0128835E5FD}"/>
              </a:ext>
            </a:extLst>
          </p:cNvPr>
          <p:cNvSpPr>
            <a:spLocks noGrp="1"/>
          </p:cNvSpPr>
          <p:nvPr>
            <p:ph sz="half" idx="1"/>
          </p:nvPr>
        </p:nvSpPr>
        <p:spPr>
          <a:xfrm>
            <a:off x="677333" y="1690688"/>
            <a:ext cx="5604934" cy="4194297"/>
          </a:xfrm>
        </p:spPr>
        <p:txBody>
          <a:bodyPr>
            <a:normAutofit lnSpcReduction="10000"/>
          </a:bodyPr>
          <a:lstStyle/>
          <a:p>
            <a:r>
              <a:rPr lang="en-US" b="1" dirty="0">
                <a:latin typeface="+mn-lt"/>
              </a:rPr>
              <a:t>Definition: </a:t>
            </a:r>
            <a:r>
              <a:rPr lang="en-US" dirty="0">
                <a:latin typeface="+mn-lt"/>
              </a:rPr>
              <a:t>the clinical practice of treating the sex partners of patients diagnosed with an STI by providing prescriptions or medications to the patient to take to his/her partner </a:t>
            </a:r>
            <a:r>
              <a:rPr lang="en-US" i="1" dirty="0">
                <a:latin typeface="+mn-lt"/>
              </a:rPr>
              <a:t>without the health care provider first examining the partner</a:t>
            </a:r>
            <a:endParaRPr lang="en-US" dirty="0">
              <a:latin typeface="+mn-lt"/>
            </a:endParaRPr>
          </a:p>
          <a:p>
            <a:r>
              <a:rPr lang="en-US" dirty="0">
                <a:latin typeface="+mn-lt"/>
              </a:rPr>
              <a:t>EPT is more effective at reducing rates of re-infection than the standard practice of referring sex partners for treatment</a:t>
            </a:r>
          </a:p>
        </p:txBody>
      </p:sp>
      <p:pic>
        <p:nvPicPr>
          <p:cNvPr id="2050" name="Picture 2">
            <a:extLst>
              <a:ext uri="{FF2B5EF4-FFF2-40B4-BE49-F238E27FC236}">
                <a16:creationId xmlns:a16="http://schemas.microsoft.com/office/drawing/2014/main" id="{288D2CDC-6144-DF46-AFE7-5DCFD4CBC522}"/>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460067" y="2118146"/>
            <a:ext cx="5181600" cy="3474318"/>
          </a:xfrm>
          <a:prstGeom prst="rect">
            <a:avLst/>
          </a:prstGeom>
          <a:solidFill>
            <a:srgbClr val="FFFFFF"/>
          </a:solidFill>
        </p:spPr>
      </p:pic>
    </p:spTree>
    <p:extLst>
      <p:ext uri="{BB962C8B-B14F-4D97-AF65-F5344CB8AC3E}">
        <p14:creationId xmlns:p14="http://schemas.microsoft.com/office/powerpoint/2010/main" val="4160091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49AF-31A1-CD42-A518-B189995C22C9}"/>
              </a:ext>
            </a:extLst>
          </p:cNvPr>
          <p:cNvSpPr>
            <a:spLocks noGrp="1"/>
          </p:cNvSpPr>
          <p:nvPr>
            <p:ph type="title"/>
          </p:nvPr>
        </p:nvSpPr>
        <p:spPr>
          <a:xfrm>
            <a:off x="838200" y="365125"/>
            <a:ext cx="10515600" cy="1108075"/>
          </a:xfrm>
        </p:spPr>
        <p:txBody>
          <a:bodyPr anchor="ctr">
            <a:normAutofit/>
          </a:bodyPr>
          <a:lstStyle/>
          <a:p>
            <a:r>
              <a:rPr lang="en-US" sz="4400" dirty="0">
                <a:latin typeface="+mn-lt"/>
              </a:rPr>
              <a:t>Expedited Partner Therapy (EPT): Legal Status</a:t>
            </a:r>
          </a:p>
        </p:txBody>
      </p:sp>
      <p:pic>
        <p:nvPicPr>
          <p:cNvPr id="1026" name="Picture 2" descr="Map. Refer to table below.">
            <a:extLst>
              <a:ext uri="{FF2B5EF4-FFF2-40B4-BE49-F238E27FC236}">
                <a16:creationId xmlns:a16="http://schemas.microsoft.com/office/drawing/2014/main" id="{8B0C56F1-BE1B-6C48-B619-3A80856F0B71}"/>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bwMode="auto">
          <a:xfrm>
            <a:off x="838200" y="1972530"/>
            <a:ext cx="5181600" cy="3562349"/>
          </a:xfrm>
          <a:prstGeom prst="rect">
            <a:avLst/>
          </a:prstGeom>
          <a:solidFill>
            <a:srgbClr val="FFFFFF"/>
          </a:solidFill>
        </p:spPr>
      </p:pic>
      <p:sp>
        <p:nvSpPr>
          <p:cNvPr id="71" name="Content Placeholder 3">
            <a:extLst>
              <a:ext uri="{FF2B5EF4-FFF2-40B4-BE49-F238E27FC236}">
                <a16:creationId xmlns:a16="http://schemas.microsoft.com/office/drawing/2014/main" id="{4B7FA352-4633-4BF4-A677-F1D8FCF5A255}"/>
              </a:ext>
            </a:extLst>
          </p:cNvPr>
          <p:cNvSpPr>
            <a:spLocks noGrp="1"/>
          </p:cNvSpPr>
          <p:nvPr>
            <p:ph sz="half" idx="2"/>
          </p:nvPr>
        </p:nvSpPr>
        <p:spPr>
          <a:xfrm>
            <a:off x="6172202" y="1724024"/>
            <a:ext cx="5427133" cy="4059360"/>
          </a:xfrm>
        </p:spPr>
        <p:txBody>
          <a:bodyPr/>
          <a:lstStyle/>
          <a:p>
            <a:r>
              <a:rPr lang="en-US" dirty="0">
                <a:latin typeface="+mn-lt"/>
              </a:rPr>
              <a:t>Officially recommended by the CDC since 2006 for treating partners of patients with chlamydia or gonorrhea</a:t>
            </a:r>
          </a:p>
          <a:p>
            <a:pPr lvl="1"/>
            <a:r>
              <a:rPr lang="en-US" dirty="0">
                <a:latin typeface="+mn-lt"/>
              </a:rPr>
              <a:t>Insufficient evidence for treatment of partners of patients with trichomoniasis</a:t>
            </a:r>
          </a:p>
          <a:p>
            <a:r>
              <a:rPr lang="en-US" dirty="0">
                <a:latin typeface="+mn-lt"/>
              </a:rPr>
              <a:t>Legal status varies by state</a:t>
            </a:r>
          </a:p>
        </p:txBody>
      </p:sp>
    </p:spTree>
    <p:extLst>
      <p:ext uri="{BB962C8B-B14F-4D97-AF65-F5344CB8AC3E}">
        <p14:creationId xmlns:p14="http://schemas.microsoft.com/office/powerpoint/2010/main" val="1944827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084C-27BE-0A46-AB7D-EF1FA3E86D90}"/>
              </a:ext>
            </a:extLst>
          </p:cNvPr>
          <p:cNvSpPr>
            <a:spLocks noGrp="1"/>
          </p:cNvSpPr>
          <p:nvPr>
            <p:ph type="title"/>
          </p:nvPr>
        </p:nvSpPr>
        <p:spPr>
          <a:xfrm>
            <a:off x="838200" y="1626637"/>
            <a:ext cx="10515600" cy="1283799"/>
          </a:xfrm>
        </p:spPr>
        <p:txBody>
          <a:bodyPr anchor="t"/>
          <a:lstStyle/>
          <a:p>
            <a:pPr algn="ctr"/>
            <a:r>
              <a:rPr lang="en-US" dirty="0">
                <a:latin typeface="+mn-lt"/>
              </a:rPr>
              <a:t>Screening Guidelines Summary</a:t>
            </a:r>
          </a:p>
        </p:txBody>
      </p:sp>
    </p:spTree>
    <p:extLst>
      <p:ext uri="{BB962C8B-B14F-4D97-AF65-F5344CB8AC3E}">
        <p14:creationId xmlns:p14="http://schemas.microsoft.com/office/powerpoint/2010/main" val="2294234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7486-782A-C842-83BD-853ABDC82D06}"/>
              </a:ext>
            </a:extLst>
          </p:cNvPr>
          <p:cNvSpPr>
            <a:spLocks noGrp="1"/>
          </p:cNvSpPr>
          <p:nvPr>
            <p:ph type="title"/>
          </p:nvPr>
        </p:nvSpPr>
        <p:spPr>
          <a:xfrm>
            <a:off x="839788" y="365126"/>
            <a:ext cx="6509279" cy="1141942"/>
          </a:xfrm>
        </p:spPr>
        <p:txBody>
          <a:bodyPr>
            <a:normAutofit/>
          </a:bodyPr>
          <a:lstStyle/>
          <a:p>
            <a:r>
              <a:rPr lang="en-US" sz="4400" dirty="0">
                <a:latin typeface="+mn-lt"/>
              </a:rPr>
              <a:t>Screening Guidelines for:</a:t>
            </a:r>
          </a:p>
        </p:txBody>
      </p:sp>
      <p:sp>
        <p:nvSpPr>
          <p:cNvPr id="3" name="Text Placeholder 2">
            <a:extLst>
              <a:ext uri="{FF2B5EF4-FFF2-40B4-BE49-F238E27FC236}">
                <a16:creationId xmlns:a16="http://schemas.microsoft.com/office/drawing/2014/main" id="{A6BD3A36-9F21-DE45-A7A6-277174FB48B9}"/>
              </a:ext>
            </a:extLst>
          </p:cNvPr>
          <p:cNvSpPr>
            <a:spLocks noGrp="1"/>
          </p:cNvSpPr>
          <p:nvPr>
            <p:ph type="body" idx="1"/>
          </p:nvPr>
        </p:nvSpPr>
        <p:spPr/>
        <p:txBody>
          <a:bodyPr anchor="t">
            <a:normAutofit lnSpcReduction="10000"/>
          </a:bodyPr>
          <a:lstStyle/>
          <a:p>
            <a:r>
              <a:rPr lang="en-US" sz="2800" dirty="0">
                <a:latin typeface="+mn-lt"/>
              </a:rPr>
              <a:t>Sexually active women under 25 (non-pregnant)</a:t>
            </a:r>
          </a:p>
        </p:txBody>
      </p:sp>
      <p:sp>
        <p:nvSpPr>
          <p:cNvPr id="4" name="Content Placeholder 3">
            <a:extLst>
              <a:ext uri="{FF2B5EF4-FFF2-40B4-BE49-F238E27FC236}">
                <a16:creationId xmlns:a16="http://schemas.microsoft.com/office/drawing/2014/main" id="{9A64A6D0-C78E-284F-AED2-676400BAEA8B}"/>
              </a:ext>
            </a:extLst>
          </p:cNvPr>
          <p:cNvSpPr>
            <a:spLocks noGrp="1"/>
          </p:cNvSpPr>
          <p:nvPr>
            <p:ph sz="half" idx="2"/>
          </p:nvPr>
        </p:nvSpPr>
        <p:spPr/>
        <p:txBody>
          <a:bodyPr>
            <a:normAutofit fontScale="92500" lnSpcReduction="10000"/>
          </a:bodyPr>
          <a:lstStyle/>
          <a:p>
            <a:r>
              <a:rPr lang="en-US" dirty="0">
                <a:latin typeface="+mn-lt"/>
              </a:rPr>
              <a:t>Chlamydia and gonorrhea at least annually and for those with a new partner, multiple partners, or a partner with an STI</a:t>
            </a:r>
          </a:p>
          <a:p>
            <a:r>
              <a:rPr lang="en-US" dirty="0">
                <a:latin typeface="+mn-lt"/>
              </a:rPr>
              <a:t>HIV at least once and for anyone seeking evaluation and treatment for STIs</a:t>
            </a:r>
          </a:p>
          <a:p>
            <a:r>
              <a:rPr lang="en-US" dirty="0">
                <a:latin typeface="+mn-lt"/>
              </a:rPr>
              <a:t>Cervical cancer screening every 3 years starting at age 21</a:t>
            </a:r>
          </a:p>
        </p:txBody>
      </p:sp>
      <p:sp>
        <p:nvSpPr>
          <p:cNvPr id="5" name="Text Placeholder 4">
            <a:extLst>
              <a:ext uri="{FF2B5EF4-FFF2-40B4-BE49-F238E27FC236}">
                <a16:creationId xmlns:a16="http://schemas.microsoft.com/office/drawing/2014/main" id="{6ECCBA6D-1248-BC4F-9788-00FED329F356}"/>
              </a:ext>
            </a:extLst>
          </p:cNvPr>
          <p:cNvSpPr>
            <a:spLocks noGrp="1"/>
          </p:cNvSpPr>
          <p:nvPr>
            <p:ph type="body" sz="quarter" idx="3"/>
          </p:nvPr>
        </p:nvSpPr>
        <p:spPr>
          <a:xfrm>
            <a:off x="6194427" y="1681163"/>
            <a:ext cx="5183188" cy="823912"/>
          </a:xfrm>
        </p:spPr>
        <p:txBody>
          <a:bodyPr anchor="t">
            <a:normAutofit lnSpcReduction="10000"/>
          </a:bodyPr>
          <a:lstStyle/>
          <a:p>
            <a:r>
              <a:rPr lang="en-US" sz="2800" dirty="0">
                <a:latin typeface="+mn-lt"/>
              </a:rPr>
              <a:t>Sexually active young men who have sex only with women</a:t>
            </a:r>
          </a:p>
        </p:txBody>
      </p:sp>
      <p:sp>
        <p:nvSpPr>
          <p:cNvPr id="6" name="Content Placeholder 5">
            <a:extLst>
              <a:ext uri="{FF2B5EF4-FFF2-40B4-BE49-F238E27FC236}">
                <a16:creationId xmlns:a16="http://schemas.microsoft.com/office/drawing/2014/main" id="{5C61BBC9-BB7C-AE40-ABEF-534363CD4949}"/>
              </a:ext>
            </a:extLst>
          </p:cNvPr>
          <p:cNvSpPr>
            <a:spLocks noGrp="1"/>
          </p:cNvSpPr>
          <p:nvPr>
            <p:ph sz="quarter" idx="4"/>
          </p:nvPr>
        </p:nvSpPr>
        <p:spPr>
          <a:xfrm>
            <a:off x="6194427" y="2505075"/>
            <a:ext cx="5183188" cy="3368187"/>
          </a:xfrm>
        </p:spPr>
        <p:txBody>
          <a:bodyPr>
            <a:normAutofit fontScale="92500" lnSpcReduction="10000"/>
          </a:bodyPr>
          <a:lstStyle/>
          <a:p>
            <a:r>
              <a:rPr lang="en-US" dirty="0">
                <a:latin typeface="+mn-lt"/>
              </a:rPr>
              <a:t>HIV at least once and if seeking evaluation and treatment for STIs</a:t>
            </a:r>
          </a:p>
          <a:p>
            <a:r>
              <a:rPr lang="en-US" dirty="0">
                <a:latin typeface="+mn-lt"/>
              </a:rPr>
              <a:t>Chlamydia and gonorrhea screening in high prevalence clinical settings including adolescent clinics, STI clinics and correctional facilities</a:t>
            </a:r>
          </a:p>
        </p:txBody>
      </p:sp>
    </p:spTree>
    <p:extLst>
      <p:ext uri="{BB962C8B-B14F-4D97-AF65-F5344CB8AC3E}">
        <p14:creationId xmlns:p14="http://schemas.microsoft.com/office/powerpoint/2010/main" val="277559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6468" y="96717"/>
            <a:ext cx="3632200" cy="2549767"/>
          </a:xfrm>
        </p:spPr>
        <p:txBody>
          <a:bodyPr vert="horz" lIns="91440" tIns="45720" rIns="91440" bIns="45720" rtlCol="0" anchor="ctr">
            <a:normAutofit/>
          </a:bodyPr>
          <a:lstStyle/>
          <a:p>
            <a:r>
              <a:rPr lang="en-US" dirty="0">
                <a:latin typeface="+mn-lt"/>
              </a:rPr>
              <a:t>Young people account for half of all new STIs</a:t>
            </a:r>
          </a:p>
        </p:txBody>
      </p:sp>
      <p:pic>
        <p:nvPicPr>
          <p:cNvPr id="2" name="Picture 1">
            <a:extLst>
              <a:ext uri="{FF2B5EF4-FFF2-40B4-BE49-F238E27FC236}">
                <a16:creationId xmlns:a16="http://schemas.microsoft.com/office/drawing/2014/main" id="{3191EC3E-BA16-5C4A-8AC7-C79C9D829AB3}"/>
              </a:ext>
            </a:extLst>
          </p:cNvPr>
          <p:cNvPicPr>
            <a:picLocks noChangeAspect="1"/>
          </p:cNvPicPr>
          <p:nvPr/>
        </p:nvPicPr>
        <p:blipFill>
          <a:blip r:embed="rId3"/>
          <a:stretch>
            <a:fillRect/>
          </a:stretch>
        </p:blipFill>
        <p:spPr>
          <a:xfrm>
            <a:off x="4390838" y="982652"/>
            <a:ext cx="7012267" cy="4513835"/>
          </a:xfrm>
          <a:prstGeom prst="rect">
            <a:avLst/>
          </a:prstGeom>
        </p:spPr>
      </p:pic>
    </p:spTree>
    <p:extLst>
      <p:ext uri="{BB962C8B-B14F-4D97-AF65-F5344CB8AC3E}">
        <p14:creationId xmlns:p14="http://schemas.microsoft.com/office/powerpoint/2010/main" val="3615668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F4B4-D83A-524C-9454-DBD50AD9DC5F}"/>
              </a:ext>
            </a:extLst>
          </p:cNvPr>
          <p:cNvSpPr>
            <a:spLocks noGrp="1"/>
          </p:cNvSpPr>
          <p:nvPr>
            <p:ph type="title"/>
          </p:nvPr>
        </p:nvSpPr>
        <p:spPr>
          <a:xfrm>
            <a:off x="838200" y="432651"/>
            <a:ext cx="10515600" cy="1325563"/>
          </a:xfrm>
        </p:spPr>
        <p:txBody>
          <a:bodyPr>
            <a:normAutofit/>
          </a:bodyPr>
          <a:lstStyle/>
          <a:p>
            <a:r>
              <a:rPr lang="en-US" sz="4400" dirty="0">
                <a:latin typeface="+mn-lt"/>
              </a:rPr>
              <a:t>Screening Guidelines for:</a:t>
            </a:r>
          </a:p>
        </p:txBody>
      </p:sp>
      <p:sp>
        <p:nvSpPr>
          <p:cNvPr id="3" name="Text Placeholder 2">
            <a:extLst>
              <a:ext uri="{FF2B5EF4-FFF2-40B4-BE49-F238E27FC236}">
                <a16:creationId xmlns:a16="http://schemas.microsoft.com/office/drawing/2014/main" id="{F7D36545-B03E-214D-8951-5B3D7B3BB8DD}"/>
              </a:ext>
            </a:extLst>
          </p:cNvPr>
          <p:cNvSpPr>
            <a:spLocks noGrp="1"/>
          </p:cNvSpPr>
          <p:nvPr>
            <p:ph type="body" idx="1"/>
          </p:nvPr>
        </p:nvSpPr>
        <p:spPr>
          <a:xfrm>
            <a:off x="836612" y="1758214"/>
            <a:ext cx="4578879" cy="528454"/>
          </a:xfrm>
        </p:spPr>
        <p:txBody>
          <a:bodyPr anchor="t">
            <a:normAutofit/>
          </a:bodyPr>
          <a:lstStyle/>
          <a:p>
            <a:r>
              <a:rPr lang="en-US" sz="2800" dirty="0">
                <a:latin typeface="+mn-lt"/>
              </a:rPr>
              <a:t>Pregnant women</a:t>
            </a:r>
          </a:p>
        </p:txBody>
      </p:sp>
      <p:sp>
        <p:nvSpPr>
          <p:cNvPr id="4" name="Content Placeholder 3">
            <a:extLst>
              <a:ext uri="{FF2B5EF4-FFF2-40B4-BE49-F238E27FC236}">
                <a16:creationId xmlns:a16="http://schemas.microsoft.com/office/drawing/2014/main" id="{F8D0ADDA-BF1B-3F47-BFBB-E7982C02F0AF}"/>
              </a:ext>
            </a:extLst>
          </p:cNvPr>
          <p:cNvSpPr>
            <a:spLocks noGrp="1"/>
          </p:cNvSpPr>
          <p:nvPr>
            <p:ph sz="half" idx="2"/>
          </p:nvPr>
        </p:nvSpPr>
        <p:spPr>
          <a:xfrm>
            <a:off x="836612" y="2349434"/>
            <a:ext cx="5157787" cy="3368187"/>
          </a:xfrm>
        </p:spPr>
        <p:txBody>
          <a:bodyPr>
            <a:normAutofit fontScale="92500" lnSpcReduction="10000"/>
          </a:bodyPr>
          <a:lstStyle/>
          <a:p>
            <a:r>
              <a:rPr lang="en-US" dirty="0">
                <a:latin typeface="+mn-lt"/>
              </a:rPr>
              <a:t>Chlamydia, gonorrhea, syphilis, HIV, and Hepatitis B at the first prenatal visit</a:t>
            </a:r>
          </a:p>
          <a:p>
            <a:r>
              <a:rPr lang="en-US" dirty="0">
                <a:latin typeface="+mn-lt"/>
              </a:rPr>
              <a:t>History of genital herpes should be documented</a:t>
            </a:r>
          </a:p>
          <a:p>
            <a:r>
              <a:rPr lang="en-US" dirty="0">
                <a:latin typeface="+mn-lt"/>
              </a:rPr>
              <a:t>Those at high risk for STIs should be retested for chlamydia gonorrhea, syphilis and HIV in the third trimester</a:t>
            </a:r>
          </a:p>
        </p:txBody>
      </p:sp>
      <p:sp>
        <p:nvSpPr>
          <p:cNvPr id="5" name="Text Placeholder 4">
            <a:extLst>
              <a:ext uri="{FF2B5EF4-FFF2-40B4-BE49-F238E27FC236}">
                <a16:creationId xmlns:a16="http://schemas.microsoft.com/office/drawing/2014/main" id="{CF253AFF-B7CA-B44B-84D8-BDB05BF8EC9E}"/>
              </a:ext>
            </a:extLst>
          </p:cNvPr>
          <p:cNvSpPr>
            <a:spLocks noGrp="1"/>
          </p:cNvSpPr>
          <p:nvPr>
            <p:ph type="body" sz="quarter" idx="3"/>
          </p:nvPr>
        </p:nvSpPr>
        <p:spPr>
          <a:xfrm>
            <a:off x="6169024" y="1758214"/>
            <a:ext cx="5003800" cy="749562"/>
          </a:xfrm>
        </p:spPr>
        <p:txBody>
          <a:bodyPr anchor="t">
            <a:normAutofit/>
          </a:bodyPr>
          <a:lstStyle/>
          <a:p>
            <a:r>
              <a:rPr lang="en-US" sz="2800" dirty="0">
                <a:latin typeface="+mn-lt"/>
              </a:rPr>
              <a:t>Men who have sex with men</a:t>
            </a:r>
          </a:p>
        </p:txBody>
      </p:sp>
      <p:sp>
        <p:nvSpPr>
          <p:cNvPr id="6" name="Content Placeholder 5">
            <a:extLst>
              <a:ext uri="{FF2B5EF4-FFF2-40B4-BE49-F238E27FC236}">
                <a16:creationId xmlns:a16="http://schemas.microsoft.com/office/drawing/2014/main" id="{821D8C66-2370-8448-B4D5-0F82B2130909}"/>
              </a:ext>
            </a:extLst>
          </p:cNvPr>
          <p:cNvSpPr>
            <a:spLocks noGrp="1"/>
          </p:cNvSpPr>
          <p:nvPr>
            <p:ph sz="quarter" idx="4"/>
          </p:nvPr>
        </p:nvSpPr>
        <p:spPr>
          <a:xfrm>
            <a:off x="6169024" y="2290107"/>
            <a:ext cx="5183188" cy="1316038"/>
          </a:xfrm>
        </p:spPr>
        <p:txBody>
          <a:bodyPr>
            <a:normAutofit fontScale="92500" lnSpcReduction="10000"/>
          </a:bodyPr>
          <a:lstStyle/>
          <a:p>
            <a:r>
              <a:rPr lang="en-US" dirty="0">
                <a:latin typeface="+mn-lt"/>
              </a:rPr>
              <a:t>Chlamydia, gonorrhea, syphilis and HIV at least annually</a:t>
            </a:r>
          </a:p>
          <a:p>
            <a:r>
              <a:rPr lang="en-US" dirty="0">
                <a:latin typeface="+mn-lt"/>
              </a:rPr>
              <a:t>Hepatitis B at least once</a:t>
            </a:r>
          </a:p>
        </p:txBody>
      </p:sp>
      <p:sp>
        <p:nvSpPr>
          <p:cNvPr id="7" name="Text Placeholder 4">
            <a:extLst>
              <a:ext uri="{FF2B5EF4-FFF2-40B4-BE49-F238E27FC236}">
                <a16:creationId xmlns:a16="http://schemas.microsoft.com/office/drawing/2014/main" id="{7E1FFFE7-5D96-414C-98A6-D6B78375983C}"/>
              </a:ext>
            </a:extLst>
          </p:cNvPr>
          <p:cNvSpPr txBox="1">
            <a:spLocks/>
          </p:cNvSpPr>
          <p:nvPr/>
        </p:nvSpPr>
        <p:spPr>
          <a:xfrm>
            <a:off x="6169024" y="3514315"/>
            <a:ext cx="3974043" cy="62372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Roboto Slab" pitchFamily="2" charset="0"/>
                <a:ea typeface="Roboto Slab"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Roboto" panose="02000000000000000000" pitchFamily="2" charset="0"/>
                <a:ea typeface="Roboto" panose="02000000000000000000" pitchFamily="2"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latin typeface="+mn-lt"/>
              </a:rPr>
              <a:t>Persons with HIV</a:t>
            </a:r>
          </a:p>
        </p:txBody>
      </p:sp>
      <p:sp>
        <p:nvSpPr>
          <p:cNvPr id="8" name="Content Placeholder 5">
            <a:extLst>
              <a:ext uri="{FF2B5EF4-FFF2-40B4-BE49-F238E27FC236}">
                <a16:creationId xmlns:a16="http://schemas.microsoft.com/office/drawing/2014/main" id="{8FB1DFD1-19ED-8346-B459-C1045F86150C}"/>
              </a:ext>
            </a:extLst>
          </p:cNvPr>
          <p:cNvSpPr txBox="1">
            <a:spLocks/>
          </p:cNvSpPr>
          <p:nvPr/>
        </p:nvSpPr>
        <p:spPr>
          <a:xfrm>
            <a:off x="6169024" y="4070787"/>
            <a:ext cx="5183188" cy="182599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Chlamydia, gonorrhea, syphilis and HCV at least annually</a:t>
            </a:r>
          </a:p>
          <a:p>
            <a:r>
              <a:rPr lang="en-US" dirty="0">
                <a:latin typeface="+mn-lt"/>
              </a:rPr>
              <a:t>Trichomoniasis at least annually in women with HIV</a:t>
            </a:r>
          </a:p>
          <a:p>
            <a:r>
              <a:rPr lang="en-US" dirty="0">
                <a:latin typeface="+mn-lt"/>
              </a:rPr>
              <a:t>Hepatitis B at least once</a:t>
            </a:r>
          </a:p>
        </p:txBody>
      </p:sp>
    </p:spTree>
    <p:extLst>
      <p:ext uri="{BB962C8B-B14F-4D97-AF65-F5344CB8AC3E}">
        <p14:creationId xmlns:p14="http://schemas.microsoft.com/office/powerpoint/2010/main" val="3774275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DA89-226F-844D-8F5D-998EF6C83271}"/>
              </a:ext>
            </a:extLst>
          </p:cNvPr>
          <p:cNvSpPr>
            <a:spLocks noGrp="1"/>
          </p:cNvSpPr>
          <p:nvPr>
            <p:ph type="title"/>
          </p:nvPr>
        </p:nvSpPr>
        <p:spPr/>
        <p:txBody>
          <a:bodyPr>
            <a:normAutofit/>
          </a:bodyPr>
          <a:lstStyle/>
          <a:p>
            <a:r>
              <a:rPr lang="en-US" sz="4400" dirty="0">
                <a:latin typeface="+mn-lt"/>
              </a:rPr>
              <a:t>Resources for visual diagnosis</a:t>
            </a:r>
          </a:p>
        </p:txBody>
      </p:sp>
      <p:sp>
        <p:nvSpPr>
          <p:cNvPr id="3" name="Content Placeholder 2">
            <a:extLst>
              <a:ext uri="{FF2B5EF4-FFF2-40B4-BE49-F238E27FC236}">
                <a16:creationId xmlns:a16="http://schemas.microsoft.com/office/drawing/2014/main" id="{DC50F5EA-7622-E04F-82C4-86B661CEC8D7}"/>
              </a:ext>
            </a:extLst>
          </p:cNvPr>
          <p:cNvSpPr>
            <a:spLocks noGrp="1"/>
          </p:cNvSpPr>
          <p:nvPr>
            <p:ph idx="1"/>
          </p:nvPr>
        </p:nvSpPr>
        <p:spPr/>
        <p:txBody>
          <a:bodyPr/>
          <a:lstStyle/>
          <a:p>
            <a:r>
              <a:rPr lang="en-US" dirty="0">
                <a:latin typeface="+mn-lt"/>
              </a:rPr>
              <a:t>CDC’S STD Clinical Slides: </a:t>
            </a:r>
            <a:r>
              <a:rPr lang="en-US" dirty="0">
                <a:latin typeface="+mn-lt"/>
                <a:hlinkClick r:id="rId2"/>
              </a:rPr>
              <a:t>https://www.cdc.gov/std/training/clinicalslides/default.htm</a:t>
            </a:r>
            <a:endParaRPr lang="en-US" dirty="0">
              <a:latin typeface="+mn-lt"/>
            </a:endParaRPr>
          </a:p>
          <a:p>
            <a:r>
              <a:rPr lang="en-US" dirty="0">
                <a:latin typeface="+mn-lt"/>
              </a:rPr>
              <a:t>CDC’s STD Picture Cards: </a:t>
            </a:r>
            <a:r>
              <a:rPr lang="en-US" dirty="0">
                <a:latin typeface="+mn-lt"/>
                <a:hlinkClick r:id="rId3"/>
              </a:rPr>
              <a:t>https://www.cdc.gov/std/training/picturecards.htm</a:t>
            </a:r>
            <a:endParaRPr lang="en-US" dirty="0">
              <a:latin typeface="+mn-lt"/>
            </a:endParaRPr>
          </a:p>
          <a:p>
            <a:r>
              <a:rPr lang="en-US" dirty="0">
                <a:latin typeface="+mn-lt"/>
              </a:rPr>
              <a:t>National STD Curriculum (images embedded in articles): </a:t>
            </a:r>
            <a:r>
              <a:rPr lang="en-US" dirty="0">
                <a:latin typeface="+mn-lt"/>
                <a:hlinkClick r:id="rId4"/>
              </a:rPr>
              <a:t>https://www.std.uw.edu/</a:t>
            </a:r>
            <a:endParaRPr lang="en-US" dirty="0">
              <a:latin typeface="+mn-lt"/>
            </a:endParaRPr>
          </a:p>
        </p:txBody>
      </p:sp>
    </p:spTree>
    <p:extLst>
      <p:ext uri="{BB962C8B-B14F-4D97-AF65-F5344CB8AC3E}">
        <p14:creationId xmlns:p14="http://schemas.microsoft.com/office/powerpoint/2010/main" val="1388614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A010-68AD-0E4D-91AE-01D18BE2604B}"/>
              </a:ext>
            </a:extLst>
          </p:cNvPr>
          <p:cNvSpPr>
            <a:spLocks noGrp="1"/>
          </p:cNvSpPr>
          <p:nvPr>
            <p:ph type="title"/>
          </p:nvPr>
        </p:nvSpPr>
        <p:spPr/>
        <p:txBody>
          <a:bodyPr>
            <a:normAutofit/>
          </a:bodyPr>
          <a:lstStyle/>
          <a:p>
            <a:r>
              <a:rPr lang="en-US" sz="4400" dirty="0">
                <a:latin typeface="+mn-lt"/>
              </a:rPr>
              <a:t>Additional Resources</a:t>
            </a:r>
          </a:p>
        </p:txBody>
      </p:sp>
      <p:sp>
        <p:nvSpPr>
          <p:cNvPr id="3" name="Content Placeholder 2">
            <a:extLst>
              <a:ext uri="{FF2B5EF4-FFF2-40B4-BE49-F238E27FC236}">
                <a16:creationId xmlns:a16="http://schemas.microsoft.com/office/drawing/2014/main" id="{8862FFBF-6C74-E84F-BAFB-7101A777B6A5}"/>
              </a:ext>
            </a:extLst>
          </p:cNvPr>
          <p:cNvSpPr>
            <a:spLocks noGrp="1"/>
          </p:cNvSpPr>
          <p:nvPr>
            <p:ph idx="1"/>
          </p:nvPr>
        </p:nvSpPr>
        <p:spPr/>
        <p:txBody>
          <a:bodyPr/>
          <a:lstStyle/>
          <a:p>
            <a:r>
              <a:rPr lang="en-US" dirty="0">
                <a:latin typeface="+mn-lt"/>
              </a:rPr>
              <a:t>CDC’s 2015 STD Treatment Guidelines: </a:t>
            </a:r>
            <a:r>
              <a:rPr lang="en-US" dirty="0">
                <a:latin typeface="+mn-lt"/>
                <a:hlinkClick r:id="rId2"/>
              </a:rPr>
              <a:t>https://www.cdc.gov/std/tg2015/default.htm</a:t>
            </a:r>
            <a:endParaRPr lang="en-US" dirty="0">
              <a:latin typeface="+mn-lt"/>
            </a:endParaRPr>
          </a:p>
          <a:p>
            <a:r>
              <a:rPr lang="en-US" dirty="0">
                <a:latin typeface="+mn-lt"/>
              </a:rPr>
              <a:t>The National STD Curriculum: </a:t>
            </a:r>
            <a:r>
              <a:rPr lang="en-US" dirty="0">
                <a:latin typeface="+mn-lt"/>
                <a:hlinkClick r:id="rId3"/>
              </a:rPr>
              <a:t>https://www.std.uw.edu/</a:t>
            </a:r>
            <a:endParaRPr lang="en-US" dirty="0">
              <a:latin typeface="+mn-lt"/>
            </a:endParaRPr>
          </a:p>
          <a:p>
            <a:r>
              <a:rPr lang="en-US" dirty="0">
                <a:latin typeface="+mn-lt"/>
              </a:rPr>
              <a:t>CDC’s Sexually Transmitted Disease Surveillance 2018 reports: </a:t>
            </a:r>
            <a:r>
              <a:rPr lang="en-US" dirty="0">
                <a:latin typeface="+mn-lt"/>
                <a:hlinkClick r:id="rId4"/>
              </a:rPr>
              <a:t>https://www.cdc.gov/std/stats18/default.htm</a:t>
            </a:r>
            <a:endParaRPr lang="en-US" dirty="0">
              <a:latin typeface="+mn-lt"/>
            </a:endParaRPr>
          </a:p>
          <a:p>
            <a:r>
              <a:rPr lang="en-US" dirty="0">
                <a:latin typeface="+mn-lt"/>
              </a:rPr>
              <a:t>CDC’s HIV Nexus Clinician Resources: </a:t>
            </a:r>
            <a:r>
              <a:rPr lang="en-US" dirty="0">
                <a:latin typeface="+mn-lt"/>
                <a:hlinkClick r:id="rId5"/>
              </a:rPr>
              <a:t>https://www.cdc.gov/hiv/clinicians/index.html</a:t>
            </a:r>
            <a:endParaRPr lang="en-US" dirty="0">
              <a:latin typeface="+mn-lt"/>
            </a:endParaRPr>
          </a:p>
          <a:p>
            <a:r>
              <a:rPr lang="en-US" dirty="0">
                <a:latin typeface="+mn-lt"/>
              </a:rPr>
              <a:t>AMAZE informational videos: </a:t>
            </a:r>
            <a:r>
              <a:rPr lang="en-US" dirty="0">
                <a:latin typeface="+mn-lt"/>
                <a:hlinkClick r:id="rId6"/>
              </a:rPr>
              <a:t>https://</a:t>
            </a:r>
            <a:r>
              <a:rPr lang="en-US" dirty="0" err="1">
                <a:latin typeface="+mn-lt"/>
                <a:hlinkClick r:id="rId6"/>
              </a:rPr>
              <a:t>amaze.org</a:t>
            </a:r>
            <a:r>
              <a:rPr lang="en-US" dirty="0">
                <a:latin typeface="+mn-lt"/>
                <a:hlinkClick r:id="rId6"/>
              </a:rPr>
              <a:t>/</a:t>
            </a:r>
            <a:endParaRPr lang="en-US" dirty="0">
              <a:latin typeface="+mn-lt"/>
            </a:endParaRPr>
          </a:p>
        </p:txBody>
      </p:sp>
    </p:spTree>
    <p:extLst>
      <p:ext uri="{BB962C8B-B14F-4D97-AF65-F5344CB8AC3E}">
        <p14:creationId xmlns:p14="http://schemas.microsoft.com/office/powerpoint/2010/main" val="1602859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9262-83F6-2242-A43B-722FCD51CD03}"/>
              </a:ext>
            </a:extLst>
          </p:cNvPr>
          <p:cNvSpPr>
            <a:spLocks noGrp="1"/>
          </p:cNvSpPr>
          <p:nvPr>
            <p:ph type="ctrTitle"/>
          </p:nvPr>
        </p:nvSpPr>
        <p:spPr>
          <a:xfrm>
            <a:off x="1524000" y="268685"/>
            <a:ext cx="9144000" cy="1299995"/>
          </a:xfrm>
        </p:spPr>
        <p:txBody>
          <a:bodyPr>
            <a:normAutofit/>
          </a:bodyPr>
          <a:lstStyle/>
          <a:p>
            <a:r>
              <a:rPr lang="en-US" sz="4000" dirty="0">
                <a:latin typeface="+mn-lt"/>
                <a:cs typeface="Arial" panose="020B0604020202020204" pitchFamily="34" charset="0"/>
              </a:rPr>
              <a:t>Adolescent Reproductive and Sexual Health Education Project (ARSHEP)</a:t>
            </a:r>
          </a:p>
        </p:txBody>
      </p:sp>
      <p:sp>
        <p:nvSpPr>
          <p:cNvPr id="3" name="Subtitle 2">
            <a:extLst>
              <a:ext uri="{FF2B5EF4-FFF2-40B4-BE49-F238E27FC236}">
                <a16:creationId xmlns:a16="http://schemas.microsoft.com/office/drawing/2014/main" id="{5B42D3F4-377D-5A4F-AA15-02BD77AE9376}"/>
              </a:ext>
            </a:extLst>
          </p:cNvPr>
          <p:cNvSpPr>
            <a:spLocks noGrp="1"/>
          </p:cNvSpPr>
          <p:nvPr>
            <p:ph type="subTitle" idx="1"/>
          </p:nvPr>
        </p:nvSpPr>
        <p:spPr>
          <a:xfrm>
            <a:off x="1143000" y="1568680"/>
            <a:ext cx="10066866" cy="2161674"/>
          </a:xfrm>
        </p:spPr>
        <p:txBody>
          <a:bodyPr>
            <a:normAutofit/>
          </a:bodyPr>
          <a:lstStyle/>
          <a:p>
            <a:pPr>
              <a:lnSpc>
                <a:spcPct val="100000"/>
              </a:lnSpc>
            </a:pPr>
            <a:r>
              <a:rPr lang="en-US" sz="4000" dirty="0">
                <a:latin typeface="+mn-lt"/>
                <a:cs typeface="Arial" panose="020B0604020202020204" pitchFamily="34" charset="0"/>
              </a:rPr>
              <a:t>Sexually Transmitted Infections</a:t>
            </a:r>
          </a:p>
        </p:txBody>
      </p:sp>
      <p:pic>
        <p:nvPicPr>
          <p:cNvPr id="6" name="Picture 5" descr="Qr code&#10;&#10;Description automatically generated">
            <a:extLst>
              <a:ext uri="{FF2B5EF4-FFF2-40B4-BE49-F238E27FC236}">
                <a16:creationId xmlns:a16="http://schemas.microsoft.com/office/drawing/2014/main" id="{9D1A5D76-9CA4-9F44-82E4-0CF611961295}"/>
              </a:ext>
            </a:extLst>
          </p:cNvPr>
          <p:cNvPicPr>
            <a:picLocks noChangeAspect="1"/>
          </p:cNvPicPr>
          <p:nvPr/>
        </p:nvPicPr>
        <p:blipFill>
          <a:blip r:embed="rId3"/>
          <a:stretch>
            <a:fillRect/>
          </a:stretch>
        </p:blipFill>
        <p:spPr>
          <a:xfrm>
            <a:off x="1524000" y="2649517"/>
            <a:ext cx="3015916" cy="3015916"/>
          </a:xfrm>
          <a:prstGeom prst="rect">
            <a:avLst/>
          </a:prstGeom>
        </p:spPr>
      </p:pic>
      <p:sp>
        <p:nvSpPr>
          <p:cNvPr id="7" name="TextBox 6">
            <a:extLst>
              <a:ext uri="{FF2B5EF4-FFF2-40B4-BE49-F238E27FC236}">
                <a16:creationId xmlns:a16="http://schemas.microsoft.com/office/drawing/2014/main" id="{0D46FCAC-D198-6343-8760-B03B903344DE}"/>
              </a:ext>
            </a:extLst>
          </p:cNvPr>
          <p:cNvSpPr txBox="1"/>
          <p:nvPr/>
        </p:nvSpPr>
        <p:spPr>
          <a:xfrm>
            <a:off x="5486400" y="2649517"/>
            <a:ext cx="5562600" cy="2677656"/>
          </a:xfrm>
          <a:prstGeom prst="rect">
            <a:avLst/>
          </a:prstGeom>
          <a:noFill/>
        </p:spPr>
        <p:txBody>
          <a:bodyPr wrap="square" rtlCol="0">
            <a:spAutoFit/>
          </a:bodyPr>
          <a:lstStyle/>
          <a:p>
            <a:r>
              <a:rPr lang="en-US" sz="2800" dirty="0"/>
              <a:t>Please complete the evaluation for this presentation by pointing your cell phone camera at the QR code and completing the survey.  </a:t>
            </a:r>
          </a:p>
          <a:p>
            <a:endParaRPr lang="en-US" sz="2800" dirty="0"/>
          </a:p>
          <a:p>
            <a:r>
              <a:rPr lang="en-US" sz="2800" dirty="0"/>
              <a:t>Thank you!</a:t>
            </a:r>
          </a:p>
        </p:txBody>
      </p:sp>
    </p:spTree>
    <p:extLst>
      <p:ext uri="{BB962C8B-B14F-4D97-AF65-F5344CB8AC3E}">
        <p14:creationId xmlns:p14="http://schemas.microsoft.com/office/powerpoint/2010/main" val="143925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9EDA-D0E6-754D-8B42-2A97149DB60A}"/>
              </a:ext>
            </a:extLst>
          </p:cNvPr>
          <p:cNvSpPr>
            <a:spLocks noGrp="1"/>
          </p:cNvSpPr>
          <p:nvPr>
            <p:ph type="title"/>
          </p:nvPr>
        </p:nvSpPr>
        <p:spPr>
          <a:xfrm>
            <a:off x="588877" y="536026"/>
            <a:ext cx="4036334" cy="2892974"/>
          </a:xfrm>
        </p:spPr>
        <p:txBody>
          <a:bodyPr vert="horz" lIns="91440" tIns="45720" rIns="91440" bIns="45720" rtlCol="0" anchor="t">
            <a:normAutofit/>
          </a:bodyPr>
          <a:lstStyle/>
          <a:p>
            <a:r>
              <a:rPr lang="en-US" sz="4000" dirty="0">
                <a:latin typeface="+mn-lt"/>
              </a:rPr>
              <a:t>Condom use among high school students is declining</a:t>
            </a:r>
          </a:p>
        </p:txBody>
      </p:sp>
      <p:pic>
        <p:nvPicPr>
          <p:cNvPr id="7" name="Picture 2">
            <a:extLst>
              <a:ext uri="{FF2B5EF4-FFF2-40B4-BE49-F238E27FC236}">
                <a16:creationId xmlns:a16="http://schemas.microsoft.com/office/drawing/2014/main" id="{D092956B-696D-4F4F-B241-4F74E630D59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r="1962" b="-2"/>
          <a:stretch/>
        </p:blipFill>
        <p:spPr bwMode="auto">
          <a:xfrm>
            <a:off x="5386915" y="493692"/>
            <a:ext cx="6088512" cy="541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72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A5CD28-ADE6-0C4A-A9F2-4EDD8C112770}"/>
              </a:ext>
            </a:extLst>
          </p:cNvPr>
          <p:cNvSpPr>
            <a:spLocks noGrp="1"/>
          </p:cNvSpPr>
          <p:nvPr>
            <p:ph type="title"/>
          </p:nvPr>
        </p:nvSpPr>
        <p:spPr>
          <a:xfrm>
            <a:off x="482600" y="508223"/>
            <a:ext cx="3445933" cy="1325563"/>
          </a:xfrm>
        </p:spPr>
        <p:txBody>
          <a:bodyPr vert="horz" lIns="91440" tIns="45720" rIns="91440" bIns="45720" rtlCol="0" anchor="ctr">
            <a:normAutofit/>
          </a:bodyPr>
          <a:lstStyle/>
          <a:p>
            <a:r>
              <a:rPr lang="en-US" sz="4200" kern="1200" dirty="0">
                <a:latin typeface="+mn-lt"/>
              </a:rPr>
              <a:t>STI Protective Factors</a:t>
            </a:r>
          </a:p>
        </p:txBody>
      </p:sp>
      <p:sp>
        <p:nvSpPr>
          <p:cNvPr id="5" name="Content Placeholder 2">
            <a:extLst>
              <a:ext uri="{FF2B5EF4-FFF2-40B4-BE49-F238E27FC236}">
                <a16:creationId xmlns:a16="http://schemas.microsoft.com/office/drawing/2014/main" id="{B8AC13F9-D23E-2C43-82E7-9E15B93C864C}"/>
              </a:ext>
            </a:extLst>
          </p:cNvPr>
          <p:cNvSpPr txBox="1">
            <a:spLocks/>
          </p:cNvSpPr>
          <p:nvPr/>
        </p:nvSpPr>
        <p:spPr>
          <a:xfrm>
            <a:off x="4262969" y="474244"/>
            <a:ext cx="8001000" cy="590951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3199FC"/>
              </a:buClr>
              <a:buSzPct val="102000"/>
            </a:pPr>
            <a:r>
              <a:rPr lang="en-US" sz="2600" b="1" dirty="0">
                <a:solidFill>
                  <a:schemeClr val="tx1"/>
                </a:solidFill>
              </a:rPr>
              <a:t>Communities</a:t>
            </a:r>
            <a:r>
              <a:rPr lang="en-US" sz="2600" dirty="0">
                <a:solidFill>
                  <a:schemeClr val="tx1"/>
                </a:solidFill>
              </a:rPr>
              <a:t> with high levels of trust and opportunities</a:t>
            </a:r>
          </a:p>
          <a:p>
            <a:pPr>
              <a:spcAft>
                <a:spcPts val="600"/>
              </a:spcAft>
              <a:buClr>
                <a:srgbClr val="3199FC"/>
              </a:buClr>
              <a:buSzPct val="102000"/>
            </a:pPr>
            <a:endParaRPr lang="en-US" sz="800" dirty="0">
              <a:solidFill>
                <a:schemeClr val="tx1"/>
              </a:solidFill>
            </a:endParaRPr>
          </a:p>
          <a:p>
            <a:pPr>
              <a:spcAft>
                <a:spcPts val="600"/>
              </a:spcAft>
              <a:buClr>
                <a:srgbClr val="3199FC"/>
              </a:buClr>
            </a:pPr>
            <a:r>
              <a:rPr lang="en-US" sz="2600" dirty="0">
                <a:solidFill>
                  <a:schemeClr val="tx1"/>
                </a:solidFill>
              </a:rPr>
              <a:t>Access to sexual health resources and </a:t>
            </a:r>
            <a:r>
              <a:rPr lang="en-US" sz="2600" b="1" dirty="0">
                <a:solidFill>
                  <a:schemeClr val="tx1"/>
                </a:solidFill>
              </a:rPr>
              <a:t>healthcare</a:t>
            </a:r>
          </a:p>
          <a:p>
            <a:pPr>
              <a:spcAft>
                <a:spcPts val="600"/>
              </a:spcAft>
              <a:buClr>
                <a:srgbClr val="3199FC"/>
              </a:buClr>
            </a:pPr>
            <a:endParaRPr lang="en-US" sz="800" b="1" dirty="0">
              <a:solidFill>
                <a:schemeClr val="tx1"/>
              </a:solidFill>
            </a:endParaRPr>
          </a:p>
          <a:p>
            <a:pPr>
              <a:spcAft>
                <a:spcPts val="600"/>
              </a:spcAft>
              <a:buClr>
                <a:srgbClr val="3199FC"/>
              </a:buClr>
            </a:pPr>
            <a:r>
              <a:rPr lang="en-US" sz="2600" dirty="0">
                <a:solidFill>
                  <a:schemeClr val="tx1"/>
                </a:solidFill>
              </a:rPr>
              <a:t>Access to high quality sex </a:t>
            </a:r>
            <a:r>
              <a:rPr lang="en-US" sz="2600" b="1" dirty="0">
                <a:solidFill>
                  <a:schemeClr val="tx1"/>
                </a:solidFill>
              </a:rPr>
              <a:t>education</a:t>
            </a:r>
          </a:p>
          <a:p>
            <a:pPr>
              <a:spcAft>
                <a:spcPts val="600"/>
              </a:spcAft>
              <a:buClr>
                <a:srgbClr val="3199FC"/>
              </a:buClr>
            </a:pPr>
            <a:endParaRPr lang="en-US" sz="800" b="1" dirty="0">
              <a:solidFill>
                <a:schemeClr val="tx1"/>
              </a:solidFill>
            </a:endParaRPr>
          </a:p>
          <a:p>
            <a:pPr>
              <a:spcAft>
                <a:spcPts val="600"/>
              </a:spcAft>
              <a:buClr>
                <a:srgbClr val="3199FC"/>
              </a:buClr>
            </a:pPr>
            <a:r>
              <a:rPr lang="en-US" sz="2600" b="1" dirty="0">
                <a:solidFill>
                  <a:schemeClr val="tx1"/>
                </a:solidFill>
              </a:rPr>
              <a:t>School </a:t>
            </a:r>
            <a:r>
              <a:rPr lang="en-US" sz="2600" dirty="0">
                <a:solidFill>
                  <a:schemeClr val="tx1"/>
                </a:solidFill>
              </a:rPr>
              <a:t>connectedness, involvement and academic achievement</a:t>
            </a:r>
          </a:p>
          <a:p>
            <a:pPr>
              <a:spcAft>
                <a:spcPts val="600"/>
              </a:spcAft>
              <a:buClr>
                <a:srgbClr val="3199FC"/>
              </a:buClr>
            </a:pPr>
            <a:endParaRPr lang="en-US" sz="800" dirty="0">
              <a:solidFill>
                <a:schemeClr val="tx1"/>
              </a:solidFill>
            </a:endParaRPr>
          </a:p>
          <a:p>
            <a:pPr>
              <a:spcAft>
                <a:spcPts val="600"/>
              </a:spcAft>
              <a:buClr>
                <a:srgbClr val="3199FC"/>
              </a:buClr>
            </a:pPr>
            <a:r>
              <a:rPr lang="en-US" sz="2600" dirty="0">
                <a:solidFill>
                  <a:schemeClr val="tx1"/>
                </a:solidFill>
              </a:rPr>
              <a:t>Supportive, responsive parenting and </a:t>
            </a:r>
            <a:r>
              <a:rPr lang="en-US" sz="2600" b="1" dirty="0">
                <a:solidFill>
                  <a:schemeClr val="tx1"/>
                </a:solidFill>
              </a:rPr>
              <a:t>family</a:t>
            </a:r>
            <a:r>
              <a:rPr lang="en-US" sz="2600" dirty="0">
                <a:solidFill>
                  <a:schemeClr val="tx1"/>
                </a:solidFill>
              </a:rPr>
              <a:t> connectedness</a:t>
            </a:r>
          </a:p>
          <a:p>
            <a:pPr>
              <a:spcAft>
                <a:spcPts val="600"/>
              </a:spcAft>
              <a:buClr>
                <a:srgbClr val="3199FC"/>
              </a:buClr>
            </a:pPr>
            <a:endParaRPr lang="en-US" sz="800" dirty="0">
              <a:solidFill>
                <a:schemeClr val="tx1"/>
              </a:solidFill>
            </a:endParaRPr>
          </a:p>
          <a:p>
            <a:pPr>
              <a:spcAft>
                <a:spcPts val="600"/>
              </a:spcAft>
              <a:buClr>
                <a:srgbClr val="3199FC"/>
              </a:buClr>
            </a:pPr>
            <a:r>
              <a:rPr lang="en-US" sz="2600" dirty="0">
                <a:solidFill>
                  <a:schemeClr val="tx1"/>
                </a:solidFill>
              </a:rPr>
              <a:t>Healthy </a:t>
            </a:r>
            <a:r>
              <a:rPr lang="en-US" sz="2600" b="1" dirty="0">
                <a:solidFill>
                  <a:schemeClr val="tx1"/>
                </a:solidFill>
              </a:rPr>
              <a:t>peer</a:t>
            </a:r>
            <a:r>
              <a:rPr lang="en-US" sz="2600" dirty="0">
                <a:solidFill>
                  <a:schemeClr val="tx1"/>
                </a:solidFill>
              </a:rPr>
              <a:t> social norms and good communication with sexual partners</a:t>
            </a:r>
          </a:p>
          <a:p>
            <a:pPr>
              <a:spcAft>
                <a:spcPts val="600"/>
              </a:spcAft>
              <a:buClr>
                <a:srgbClr val="3199FC"/>
              </a:buClr>
            </a:pPr>
            <a:endParaRPr lang="en-US" sz="800" dirty="0">
              <a:solidFill>
                <a:schemeClr val="tx1"/>
              </a:solidFill>
            </a:endParaRPr>
          </a:p>
          <a:p>
            <a:pPr>
              <a:spcAft>
                <a:spcPts val="600"/>
              </a:spcAft>
              <a:buClr>
                <a:srgbClr val="3199FC"/>
              </a:buClr>
            </a:pPr>
            <a:r>
              <a:rPr lang="en-US" sz="2600" b="1" dirty="0">
                <a:solidFill>
                  <a:schemeClr val="tx1"/>
                </a:solidFill>
              </a:rPr>
              <a:t>Individual</a:t>
            </a:r>
            <a:r>
              <a:rPr lang="en-US" sz="2600" dirty="0">
                <a:solidFill>
                  <a:schemeClr val="tx1"/>
                </a:solidFill>
              </a:rPr>
              <a:t> knowledge, beliefs and attitudes</a:t>
            </a:r>
          </a:p>
        </p:txBody>
      </p:sp>
      <p:pic>
        <p:nvPicPr>
          <p:cNvPr id="1026" name="Picture 2" descr="STD Prevention Beyond Condoms - YouTube">
            <a:extLst>
              <a:ext uri="{FF2B5EF4-FFF2-40B4-BE49-F238E27FC236}">
                <a16:creationId xmlns:a16="http://schemas.microsoft.com/office/drawing/2014/main" id="{370673F0-4C67-9740-8B01-8559867824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597" y="2489199"/>
            <a:ext cx="3823170" cy="215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43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Y X Amaze Minimal Powerpoint Widescreen" id="{BEFF2069-C5E9-694C-954D-22CD722BCDEA}" vid="{3FEDB2C4-3FC7-6346-925C-5F88AFD273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13441</TotalTime>
  <Words>16057</Words>
  <Application>Microsoft Macintosh PowerPoint</Application>
  <PresentationFormat>Widescreen</PresentationFormat>
  <Paragraphs>1127</Paragraphs>
  <Slides>73</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Adobe Garamond Pro</vt:lpstr>
      <vt:lpstr>Arial</vt:lpstr>
      <vt:lpstr>Calibri</vt:lpstr>
      <vt:lpstr>Galano Grotesque Alt</vt:lpstr>
      <vt:lpstr>Roboto</vt:lpstr>
      <vt:lpstr>Roboto Slab</vt:lpstr>
      <vt:lpstr>Office Theme</vt:lpstr>
      <vt:lpstr>Adolescent Reproductive and Sexual Health Education Project (ARSHEP)</vt:lpstr>
      <vt:lpstr>Adolescent Reproductive and Sexual Health Education Project (ARSHEP)</vt:lpstr>
      <vt:lpstr>PowerPoint Presentation</vt:lpstr>
      <vt:lpstr>Objectives</vt:lpstr>
      <vt:lpstr>Rights. Respect. Responsibility.</vt:lpstr>
      <vt:lpstr>Why focus on STIs in young people?</vt:lpstr>
      <vt:lpstr>Young people account for half of all new STIs</vt:lpstr>
      <vt:lpstr>Condom use among high school students is declining</vt:lpstr>
      <vt:lpstr>STI Protective Factors</vt:lpstr>
      <vt:lpstr>AMAZE: STI Prevention Beyond Condoms</vt:lpstr>
      <vt:lpstr>Case Discussion: Maria</vt:lpstr>
      <vt:lpstr>STIs associated with vaginitis:</vt:lpstr>
      <vt:lpstr>Vaginitis</vt:lpstr>
      <vt:lpstr>Trichomoniasis</vt:lpstr>
      <vt:lpstr>Who should be screened for trichomoniasis?</vt:lpstr>
      <vt:lpstr>Trichomoniasis: Diagnosis</vt:lpstr>
      <vt:lpstr>Trichomoniasis: Treatment</vt:lpstr>
      <vt:lpstr>Bacterial Vaginosis (BV)</vt:lpstr>
      <vt:lpstr>Who should be screened for BV?</vt:lpstr>
      <vt:lpstr>BV: Diagnosis</vt:lpstr>
      <vt:lpstr>BV: Treatment</vt:lpstr>
      <vt:lpstr>Vulvovaginal Candidiasis (Yeast Infections)</vt:lpstr>
      <vt:lpstr>Candidiasis: Diagnosis</vt:lpstr>
      <vt:lpstr>Candidiasis: Treatment</vt:lpstr>
      <vt:lpstr>Case Discussion: Maria</vt:lpstr>
      <vt:lpstr>Case Discussion: Maria</vt:lpstr>
      <vt:lpstr>Bacterial Infections:</vt:lpstr>
      <vt:lpstr>Which STI is the most frequently reported infectious disease in the United States?</vt:lpstr>
      <vt:lpstr>Chlamydia</vt:lpstr>
      <vt:lpstr>Case Discussion: Nicole</vt:lpstr>
      <vt:lpstr>Chlamydia</vt:lpstr>
      <vt:lpstr>Who should be screened for Chlamydia?</vt:lpstr>
      <vt:lpstr>Chlamydia: Diagnosis</vt:lpstr>
      <vt:lpstr>Chlamydia: Treatment</vt:lpstr>
      <vt:lpstr>Gonorrhea</vt:lpstr>
      <vt:lpstr>Who should be screened for Gonorrhea?</vt:lpstr>
      <vt:lpstr>Gonorrhea: Diagnosis</vt:lpstr>
      <vt:lpstr>Gonorrhea: Treatment</vt:lpstr>
      <vt:lpstr>Gonorrhea:  Antimicrobial Resistance</vt:lpstr>
      <vt:lpstr>Case Discussion: Nicole</vt:lpstr>
      <vt:lpstr>Syphilis</vt:lpstr>
      <vt:lpstr>Syphilis: Stages</vt:lpstr>
      <vt:lpstr>Who should be screened for Syphilis?</vt:lpstr>
      <vt:lpstr>Syphilis: Diagnosis</vt:lpstr>
      <vt:lpstr>Syphilis: Treatment</vt:lpstr>
      <vt:lpstr>Viral infections</vt:lpstr>
      <vt:lpstr>Viral Infections:</vt:lpstr>
      <vt:lpstr>Case Discussion: Ben </vt:lpstr>
      <vt:lpstr>Human Immunodeficiency Virus (HIV)</vt:lpstr>
      <vt:lpstr>Who should be screened for HIV?</vt:lpstr>
      <vt:lpstr>HIV: Diagnosis</vt:lpstr>
      <vt:lpstr>HIV: Treatment</vt:lpstr>
      <vt:lpstr>HIV: PrEP and PEP</vt:lpstr>
      <vt:lpstr>AMAZE  HIV: How to Protect Yourself and Others</vt:lpstr>
      <vt:lpstr>Case Discussion: Ben</vt:lpstr>
      <vt:lpstr>Herpes Simplex Virus (HSV)</vt:lpstr>
      <vt:lpstr>HSV: Diagnosis</vt:lpstr>
      <vt:lpstr>HSV: Treatment</vt:lpstr>
      <vt:lpstr>Human Papillomavirus (HPV)</vt:lpstr>
      <vt:lpstr>HPV: Screening and Diagnosis</vt:lpstr>
      <vt:lpstr>HPV: Treatment  &amp; Prevention</vt:lpstr>
      <vt:lpstr>Hepatitis A</vt:lpstr>
      <vt:lpstr>Hepatitis B</vt:lpstr>
      <vt:lpstr>Hepatitis C</vt:lpstr>
      <vt:lpstr>Expedited Partner Therapy</vt:lpstr>
      <vt:lpstr>Expedited Partner Therapy (EPT)</vt:lpstr>
      <vt:lpstr>Expedited Partner Therapy (EPT): Legal Status</vt:lpstr>
      <vt:lpstr>Screening Guidelines Summary</vt:lpstr>
      <vt:lpstr>Screening Guidelines for:</vt:lpstr>
      <vt:lpstr>Screening Guidelines for:</vt:lpstr>
      <vt:lpstr>Resources for visual diagnosis</vt:lpstr>
      <vt:lpstr>Additional Resources</vt:lpstr>
      <vt:lpstr>Adolescent Reproductive and Sexual Health Education Project (ARSHEP)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Sexually Transmitted Infections</dc:title>
  <dc:subject/>
  <dc:creator>Leighton, Morgan Enns</dc:creator>
  <cp:keywords/>
  <dc:description/>
  <cp:lastModifiedBy>Tonya Katcher</cp:lastModifiedBy>
  <cp:revision>85</cp:revision>
  <dcterms:created xsi:type="dcterms:W3CDTF">2020-12-01T01:16:06Z</dcterms:created>
  <dcterms:modified xsi:type="dcterms:W3CDTF">2022-03-17T21:59:34Z</dcterms:modified>
  <cp:category/>
</cp:coreProperties>
</file>