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9" r:id="rId2"/>
    <p:sldId id="320" r:id="rId3"/>
    <p:sldId id="436" r:id="rId4"/>
    <p:sldId id="261" r:id="rId5"/>
    <p:sldId id="432" r:id="rId6"/>
    <p:sldId id="412" r:id="rId7"/>
    <p:sldId id="406" r:id="rId8"/>
    <p:sldId id="416" r:id="rId9"/>
    <p:sldId id="417" r:id="rId10"/>
    <p:sldId id="413" r:id="rId11"/>
    <p:sldId id="433" r:id="rId12"/>
    <p:sldId id="431" r:id="rId13"/>
    <p:sldId id="430" r:id="rId14"/>
    <p:sldId id="359" r:id="rId15"/>
    <p:sldId id="400" r:id="rId16"/>
    <p:sldId id="355" r:id="rId17"/>
    <p:sldId id="379" r:id="rId18"/>
    <p:sldId id="428" r:id="rId19"/>
    <p:sldId id="323" r:id="rId20"/>
    <p:sldId id="415" r:id="rId21"/>
    <p:sldId id="414" r:id="rId22"/>
    <p:sldId id="409" r:id="rId23"/>
    <p:sldId id="272" r:id="rId24"/>
    <p:sldId id="418" r:id="rId25"/>
    <p:sldId id="331" r:id="rId26"/>
    <p:sldId id="383" r:id="rId27"/>
    <p:sldId id="421" r:id="rId28"/>
    <p:sldId id="387" r:id="rId29"/>
    <p:sldId id="397" r:id="rId30"/>
    <p:sldId id="422" r:id="rId31"/>
    <p:sldId id="388" r:id="rId32"/>
    <p:sldId id="398" r:id="rId33"/>
    <p:sldId id="423" r:id="rId34"/>
    <p:sldId id="280" r:id="rId35"/>
    <p:sldId id="330" r:id="rId36"/>
    <p:sldId id="295" r:id="rId37"/>
    <p:sldId id="297" r:id="rId38"/>
    <p:sldId id="286" r:id="rId39"/>
    <p:sldId id="419" r:id="rId40"/>
    <p:sldId id="424" r:id="rId41"/>
    <p:sldId id="298" r:id="rId42"/>
    <p:sldId id="420" r:id="rId43"/>
    <p:sldId id="306" r:id="rId44"/>
    <p:sldId id="300" r:id="rId45"/>
    <p:sldId id="301" r:id="rId46"/>
    <p:sldId id="303" r:id="rId47"/>
    <p:sldId id="425" r:id="rId48"/>
    <p:sldId id="396" r:id="rId49"/>
    <p:sldId id="392" r:id="rId50"/>
    <p:sldId id="395" r:id="rId51"/>
    <p:sldId id="326" r:id="rId52"/>
    <p:sldId id="426" r:id="rId53"/>
    <p:sldId id="311" r:id="rId54"/>
    <p:sldId id="429" r:id="rId55"/>
    <p:sldId id="309" r:id="rId56"/>
    <p:sldId id="427" r:id="rId57"/>
    <p:sldId id="328" r:id="rId58"/>
    <p:sldId id="327" r:id="rId59"/>
    <p:sldId id="434" r:id="rId60"/>
    <p:sldId id="305" r:id="rId61"/>
    <p:sldId id="317"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3A99"/>
    <a:srgbClr val="00D3EF"/>
    <a:srgbClr val="437BC1"/>
    <a:srgbClr val="0B4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8"/>
    <p:restoredTop sz="66964"/>
  </p:normalViewPr>
  <p:slideViewPr>
    <p:cSldViewPr snapToGrid="0" snapToObjects="1">
      <p:cViewPr varScale="1">
        <p:scale>
          <a:sx n="75" d="100"/>
          <a:sy n="75" d="100"/>
        </p:scale>
        <p:origin x="4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6D9FB-F30F-8B4D-8865-38848C2B0AE6}" type="datetimeFigureOut">
              <a:rPr lang="en-US" smtClean="0"/>
              <a:t>1/27/21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F5E32-F791-BF47-898A-DA786FBCD8C4}" type="slidenum">
              <a:rPr lang="en-US" smtClean="0"/>
              <a:t>‹#›</a:t>
            </a:fld>
            <a:endParaRPr lang="en-US"/>
          </a:p>
        </p:txBody>
      </p:sp>
    </p:spTree>
    <p:extLst>
      <p:ext uri="{BB962C8B-B14F-4D97-AF65-F5344CB8AC3E}">
        <p14:creationId xmlns:p14="http://schemas.microsoft.com/office/powerpoint/2010/main" val="86497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uttmacher.org/report/us-adolescent-pregnancy-trends-2013"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uttmacher.org/report/pregnancies-births-abortions-in-united-states-1973-201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guttmacher.org/statecenter/spibs/spib_MAPC.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1016/j.ajog.2013.06.03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177%2F1753495X15612658"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2020</a:t>
            </a:r>
          </a:p>
        </p:txBody>
      </p:sp>
      <p:sp>
        <p:nvSpPr>
          <p:cNvPr id="4" name="Slide Number Placeholder 3"/>
          <p:cNvSpPr>
            <a:spLocks noGrp="1"/>
          </p:cNvSpPr>
          <p:nvPr>
            <p:ph type="sldNum" sz="quarter" idx="5"/>
          </p:nvPr>
        </p:nvSpPr>
        <p:spPr/>
        <p:txBody>
          <a:bodyPr/>
          <a:lstStyle/>
          <a:p>
            <a:fld id="{14F38315-567F-9344-BA08-CACF3BAC68A8}" type="slidenum">
              <a:rPr lang="en-US" smtClean="0"/>
              <a:t>1</a:t>
            </a:fld>
            <a:endParaRPr lang="en-US"/>
          </a:p>
        </p:txBody>
      </p:sp>
    </p:spTree>
    <p:extLst>
      <p:ext uri="{BB962C8B-B14F-4D97-AF65-F5344CB8AC3E}">
        <p14:creationId xmlns:p14="http://schemas.microsoft.com/office/powerpoint/2010/main" val="2044890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r>
              <a:rPr lang="en-US" dirty="0"/>
              <a:t>Image</a:t>
            </a:r>
            <a:r>
              <a:rPr lang="en-US" baseline="0" dirty="0"/>
              <a:t> taken from http://www.reproductivejusticeblog.org/2014/04/noteenshame-schools-candies-foundation.html </a:t>
            </a:r>
            <a:endParaRPr lang="en-US" dirty="0"/>
          </a:p>
          <a:p>
            <a:endParaRPr lang="en-US" dirty="0"/>
          </a:p>
          <a:p>
            <a:r>
              <a:rPr lang="en-US" dirty="0"/>
              <a:t>Teen pregnancy happens—that much is clear. How effective are our public health messages and campaigns, and how do they affect how others see teen parents and how they see themselves?</a:t>
            </a:r>
          </a:p>
          <a:p>
            <a:endParaRPr lang="en-US" dirty="0"/>
          </a:p>
          <a:p>
            <a:r>
              <a:rPr lang="en-US" dirty="0"/>
              <a:t>Unfortunately, shame and fear are often used in pregnancy prevention campaigns and programs, despite the lack of evidence that such tools work. Analysts of these strategies in abstinence-only-until-marriage programs concluded such programs did not delay sexual initiation, or decrease unintended pregnancy or sexually transmitted infections among youth. Yet many teen pregnancy prevention programs continue to stigmatize young parents in an attempt to discourage adolescent sexual behavior. </a:t>
            </a:r>
          </a:p>
          <a:p>
            <a:endParaRPr lang="en-US" dirty="0"/>
          </a:p>
          <a:p>
            <a:r>
              <a:rPr lang="en-US" dirty="0"/>
              <a:t>Additionally, stigmatizing teen parents ignores a complex picture of why some adolescents may not postpone childbearing or at least not make delayed childbearing a priority. Research shows young people’s perceptions of opportunities and their own ability to achieve can play a role in their actions regarding early parenthood. Teens who believe that a lack of opportunity at the individual, family, or community level prevents them from investing in future goals like education have less incentive to delay early childbearing, and by extension to avoid behaviors that put them at risk for parenthood. </a:t>
            </a:r>
          </a:p>
          <a:p>
            <a:endParaRPr lang="en-US" dirty="0"/>
          </a:p>
          <a:p>
            <a:r>
              <a:rPr lang="en-US" dirty="0"/>
              <a:t>Finally, enabling the stigma around teen parenting does nothing to create support for programs or campaigns that might help young parents and their children.</a:t>
            </a:r>
          </a:p>
          <a:p>
            <a:endParaRPr lang="en-US" dirty="0"/>
          </a:p>
          <a:p>
            <a:endParaRPr lang="en-US" dirty="0"/>
          </a:p>
          <a:p>
            <a:r>
              <a:rPr lang="en-US" dirty="0"/>
              <a:t>Sources:</a:t>
            </a:r>
          </a:p>
          <a:p>
            <a:endParaRPr lang="en-US" dirty="0"/>
          </a:p>
          <a:p>
            <a:r>
              <a:rPr lang="en-US" i="1" dirty="0"/>
              <a:t>Impacts of Four Title V, Section 510 Abstinence Education Programs</a:t>
            </a:r>
            <a:r>
              <a:rPr lang="en-US" dirty="0"/>
              <a:t>. Princeton, NJ: </a:t>
            </a:r>
            <a:r>
              <a:rPr lang="en-US" dirty="0" err="1"/>
              <a:t>Mathematica</a:t>
            </a:r>
            <a:r>
              <a:rPr lang="en-US" dirty="0"/>
              <a:t> Policy Research; 2007. 59–61.</a:t>
            </a:r>
          </a:p>
          <a:p>
            <a:endParaRPr lang="en-US" dirty="0"/>
          </a:p>
          <a:p>
            <a:pPr eaLnBrk="1" hangingPunct="1">
              <a:spcBef>
                <a:spcPct val="0"/>
              </a:spcBef>
            </a:pPr>
            <a:r>
              <a:rPr lang="en-US" dirty="0">
                <a:latin typeface="Futura Lt BT"/>
              </a:rPr>
              <a:t>Driscoll AK, </a:t>
            </a:r>
            <a:r>
              <a:rPr lang="en-US" dirty="0" err="1">
                <a:latin typeface="Futura Lt BT"/>
              </a:rPr>
              <a:t>Sugland</a:t>
            </a:r>
            <a:r>
              <a:rPr lang="en-US" dirty="0">
                <a:latin typeface="Futura Lt BT"/>
              </a:rPr>
              <a:t> BW, </a:t>
            </a:r>
            <a:r>
              <a:rPr lang="en-US" dirty="0" err="1">
                <a:latin typeface="Futura Lt BT"/>
              </a:rPr>
              <a:t>Manlove</a:t>
            </a:r>
            <a:r>
              <a:rPr lang="en-US" dirty="0">
                <a:latin typeface="Futura Lt BT"/>
              </a:rPr>
              <a:t> J, </a:t>
            </a:r>
            <a:r>
              <a:rPr lang="en-US" dirty="0" err="1">
                <a:latin typeface="Futura Lt BT"/>
              </a:rPr>
              <a:t>Papillo</a:t>
            </a:r>
            <a:r>
              <a:rPr lang="en-US" dirty="0">
                <a:latin typeface="Futura Lt BT"/>
              </a:rPr>
              <a:t> AR. Community opportunity, perceptions of opportunity, and the odds of an adolescent birth. </a:t>
            </a:r>
            <a:r>
              <a:rPr lang="en-US" i="1" dirty="0">
                <a:latin typeface="Futura Lt BT"/>
              </a:rPr>
              <a:t>Youth &amp; Society</a:t>
            </a:r>
            <a:r>
              <a:rPr lang="en-US" dirty="0">
                <a:latin typeface="Futura Lt BT"/>
              </a:rPr>
              <a:t>. 2005;37(1):33–61.</a:t>
            </a:r>
          </a:p>
        </p:txBody>
      </p:sp>
      <p:sp>
        <p:nvSpPr>
          <p:cNvPr id="4" name="Slide Number Placeholder 3"/>
          <p:cNvSpPr>
            <a:spLocks noGrp="1"/>
          </p:cNvSpPr>
          <p:nvPr>
            <p:ph type="sldNum" sz="quarter" idx="5"/>
          </p:nvPr>
        </p:nvSpPr>
        <p:spPr/>
        <p:txBody>
          <a:bodyPr/>
          <a:lstStyle/>
          <a:p>
            <a:pPr>
              <a:defRPr/>
            </a:pPr>
            <a:fld id="{3F886D06-07DC-4294-A0AA-57E1999D575A}" type="slidenum">
              <a:rPr lang="en-US" smtClean="0"/>
              <a:pPr>
                <a:defRPr/>
              </a:pPr>
              <a:t>14</a:t>
            </a:fld>
            <a:endParaRPr lang="en-US"/>
          </a:p>
        </p:txBody>
      </p:sp>
    </p:spTree>
    <p:extLst>
      <p:ext uri="{BB962C8B-B14F-4D97-AF65-F5344CB8AC3E}">
        <p14:creationId xmlns:p14="http://schemas.microsoft.com/office/powerpoint/2010/main" val="2012973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Talking</a:t>
            </a:r>
            <a:r>
              <a:rPr lang="en-US" baseline="0" dirty="0"/>
              <a:t> Point:  Under the Bloomberg administration, </a:t>
            </a:r>
            <a:r>
              <a:rPr lang="en-US" sz="1200" b="0" i="0" kern="1200" baseline="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he NYC HRA campaign launched a teen pregnancy prevention campaign in March 2013, which consisted of 6 print advertisements (4 shown</a:t>
            </a:r>
            <a:r>
              <a:rPr lang="en-US" sz="1200" b="0" i="0" kern="1200" baseline="0" dirty="0">
                <a:solidFill>
                  <a:schemeClr val="tx1"/>
                </a:solidFill>
                <a:effectLst/>
                <a:latin typeface="+mn-lt"/>
                <a:ea typeface="+mn-ea"/>
                <a:cs typeface="+mn-cs"/>
              </a:rPr>
              <a:t> above). The original campaign website is now gone.</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What’s harmful or shaming about this language and rhetoric? Does this campaign empower teen parents?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What would a successful campaign about pregnancy prevention look like? Perhaps increased access to information on family planning services and confidentiality for adolescents?</a:t>
            </a:r>
          </a:p>
        </p:txBody>
      </p:sp>
      <p:sp>
        <p:nvSpPr>
          <p:cNvPr id="4" name="Slide Number Placeholder 3"/>
          <p:cNvSpPr>
            <a:spLocks noGrp="1"/>
          </p:cNvSpPr>
          <p:nvPr>
            <p:ph type="sldNum" sz="quarter" idx="10"/>
          </p:nvPr>
        </p:nvSpPr>
        <p:spPr/>
        <p:txBody>
          <a:bodyPr/>
          <a:lstStyle/>
          <a:p>
            <a:pPr>
              <a:defRPr/>
            </a:pPr>
            <a:fld id="{E9026D9E-679D-4C11-9B8A-B99F97112E4C}" type="slidenum">
              <a:rPr lang="en-US" smtClean="0"/>
              <a:pPr>
                <a:defRPr/>
              </a:pPr>
              <a:t>15</a:t>
            </a:fld>
            <a:endParaRPr lang="en-US"/>
          </a:p>
        </p:txBody>
      </p:sp>
    </p:spTree>
    <p:extLst>
      <p:ext uri="{BB962C8B-B14F-4D97-AF65-F5344CB8AC3E}">
        <p14:creationId xmlns:p14="http://schemas.microsoft.com/office/powerpoint/2010/main" val="1587510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dirty="0"/>
              <a:t>Polices that increase access to reproductive health care and health information:</a:t>
            </a:r>
          </a:p>
          <a:p>
            <a:pPr>
              <a:buFontTx/>
              <a:buChar char="•"/>
            </a:pPr>
            <a:r>
              <a:rPr lang="en-US" dirty="0"/>
              <a:t> Comprehensive sexuality education</a:t>
            </a:r>
          </a:p>
          <a:p>
            <a:pPr>
              <a:buFontTx/>
              <a:buChar char="•"/>
            </a:pPr>
            <a:r>
              <a:rPr lang="en-US" dirty="0"/>
              <a:t> Public funding for reproductive health care</a:t>
            </a:r>
          </a:p>
          <a:p>
            <a:pPr lvl="1">
              <a:buFont typeface="Courier New" pitchFamily="49" charset="0"/>
              <a:buChar char="o"/>
            </a:pPr>
            <a:r>
              <a:rPr lang="en-US" dirty="0"/>
              <a:t> Title X</a:t>
            </a:r>
          </a:p>
          <a:p>
            <a:pPr lvl="1">
              <a:buFont typeface="Courier New" pitchFamily="49" charset="0"/>
              <a:buChar char="o"/>
            </a:pPr>
            <a:r>
              <a:rPr lang="en-US" dirty="0"/>
              <a:t> Medicaid</a:t>
            </a:r>
          </a:p>
          <a:p>
            <a:pPr>
              <a:buFontTx/>
              <a:buChar char="•"/>
            </a:pPr>
            <a:r>
              <a:rPr lang="en-US" dirty="0"/>
              <a:t> Increased access to contraceptives</a:t>
            </a:r>
          </a:p>
          <a:p>
            <a:pPr>
              <a:buFontTx/>
              <a:buChar char="•"/>
            </a:pPr>
            <a:endParaRPr lang="en-US" dirty="0"/>
          </a:p>
          <a:p>
            <a:r>
              <a:rPr lang="en-US" dirty="0"/>
              <a:t>Policies that increase access to higher education and employment:</a:t>
            </a:r>
          </a:p>
          <a:p>
            <a:pPr>
              <a:buFontTx/>
              <a:buChar char="•"/>
            </a:pPr>
            <a:r>
              <a:rPr lang="en-US" dirty="0"/>
              <a:t> Loan forgiveness</a:t>
            </a:r>
          </a:p>
          <a:p>
            <a:pPr>
              <a:buFontTx/>
              <a:buChar char="•"/>
            </a:pPr>
            <a:r>
              <a:rPr lang="en-US" dirty="0"/>
              <a:t> Affirmative action</a:t>
            </a:r>
          </a:p>
          <a:p>
            <a:pPr>
              <a:buFontTx/>
              <a:buChar char="•"/>
            </a:pPr>
            <a:r>
              <a:rPr lang="en-US" dirty="0"/>
              <a:t> Fair wages</a:t>
            </a:r>
          </a:p>
          <a:p>
            <a:pPr>
              <a:buFontTx/>
              <a:buChar char="•"/>
            </a:pPr>
            <a:r>
              <a:rPr lang="en-US" dirty="0"/>
              <a:t> Child care for students</a:t>
            </a:r>
          </a:p>
          <a:p>
            <a:endParaRPr lang="en-US" dirty="0"/>
          </a:p>
          <a:p>
            <a:r>
              <a:rPr lang="en-US" dirty="0"/>
              <a:t>Source:</a:t>
            </a:r>
          </a:p>
          <a:p>
            <a:endParaRPr lang="en-US" dirty="0"/>
          </a:p>
          <a:p>
            <a:r>
              <a:rPr lang="en-US" dirty="0"/>
              <a:t>Fuentes L, </a:t>
            </a:r>
            <a:r>
              <a:rPr lang="en-US" dirty="0" err="1"/>
              <a:t>Bayetti</a:t>
            </a:r>
            <a:r>
              <a:rPr lang="en-US" dirty="0"/>
              <a:t> Flores V, </a:t>
            </a:r>
            <a:r>
              <a:rPr lang="en-US" dirty="0" err="1"/>
              <a:t>Gonzles</a:t>
            </a:r>
            <a:r>
              <a:rPr lang="en-US" dirty="0"/>
              <a:t>-Rojas J; National Latina Institute for Reproductive Health. </a:t>
            </a:r>
            <a:r>
              <a:rPr lang="en-US" i="1" dirty="0"/>
              <a:t>Removing Stigma: Towards a Complete Understanding of Young Latinas’ Sexual Health. </a:t>
            </a:r>
            <a:r>
              <a:rPr lang="en-US" dirty="0"/>
              <a:t>New York: National Latina Institute for Reproductive Health; 2010.</a:t>
            </a:r>
          </a:p>
        </p:txBody>
      </p:sp>
      <p:sp>
        <p:nvSpPr>
          <p:cNvPr id="4" name="Slide Number Placeholder 3"/>
          <p:cNvSpPr>
            <a:spLocks noGrp="1"/>
          </p:cNvSpPr>
          <p:nvPr>
            <p:ph type="sldNum" sz="quarter" idx="5"/>
          </p:nvPr>
        </p:nvSpPr>
        <p:spPr/>
        <p:txBody>
          <a:bodyPr/>
          <a:lstStyle/>
          <a:p>
            <a:pPr>
              <a:defRPr/>
            </a:pPr>
            <a:fld id="{EDA08D7C-24FD-4655-8C49-2D2D244C601D}" type="slidenum">
              <a:rPr lang="en-US" smtClean="0"/>
              <a:pPr>
                <a:defRPr/>
              </a:pPr>
              <a:t>16</a:t>
            </a:fld>
            <a:endParaRPr lang="en-US"/>
          </a:p>
        </p:txBody>
      </p:sp>
    </p:spTree>
    <p:extLst>
      <p:ext uri="{BB962C8B-B14F-4D97-AF65-F5344CB8AC3E}">
        <p14:creationId xmlns:p14="http://schemas.microsoft.com/office/powerpoint/2010/main" val="3812426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In terms of support and safety, is there anyone who she is worried will react negatively to the pregnancy?  Anyone she is concerned may threaten or hurt her physically?  Does she worry about being kicked out of her home?  How will her partner react?</a:t>
            </a:r>
          </a:p>
        </p:txBody>
      </p:sp>
      <p:sp>
        <p:nvSpPr>
          <p:cNvPr id="4" name="Slide Number Placeholder 3"/>
          <p:cNvSpPr>
            <a:spLocks noGrp="1"/>
          </p:cNvSpPr>
          <p:nvPr>
            <p:ph type="sldNum" sz="quarter" idx="5"/>
          </p:nvPr>
        </p:nvSpPr>
        <p:spPr/>
        <p:txBody>
          <a:bodyPr/>
          <a:lstStyle/>
          <a:p>
            <a:pPr>
              <a:defRPr/>
            </a:pPr>
            <a:fld id="{342BAED5-D985-45DA-9D94-5D59B3063009}" type="slidenum">
              <a:rPr lang="en-US" smtClean="0"/>
              <a:pPr>
                <a:defRPr/>
              </a:pPr>
              <a:t>17</a:t>
            </a:fld>
            <a:endParaRPr lang="en-US"/>
          </a:p>
        </p:txBody>
      </p:sp>
    </p:spTree>
    <p:extLst>
      <p:ext uri="{BB962C8B-B14F-4D97-AF65-F5344CB8AC3E}">
        <p14:creationId xmlns:p14="http://schemas.microsoft.com/office/powerpoint/2010/main" val="226179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br>
              <a:rPr lang="en-US" dirty="0"/>
            </a:br>
            <a:r>
              <a:rPr lang="en-US" dirty="0"/>
              <a:t>Pregnancy Options. Planned Parenthood. https://</a:t>
            </a:r>
            <a:r>
              <a:rPr lang="en-US" dirty="0" err="1"/>
              <a:t>www.plannedparenthood.org</a:t>
            </a:r>
            <a:r>
              <a:rPr lang="en-US" dirty="0"/>
              <a:t>/learn/pregnancy/pregnancy-options</a:t>
            </a:r>
          </a:p>
        </p:txBody>
      </p:sp>
      <p:sp>
        <p:nvSpPr>
          <p:cNvPr id="4" name="Slide Number Placeholder 3"/>
          <p:cNvSpPr>
            <a:spLocks noGrp="1"/>
          </p:cNvSpPr>
          <p:nvPr>
            <p:ph type="sldNum" sz="quarter" idx="5"/>
          </p:nvPr>
        </p:nvSpPr>
        <p:spPr/>
        <p:txBody>
          <a:bodyPr/>
          <a:lstStyle/>
          <a:p>
            <a:fld id="{CE2F5E32-F791-BF47-898A-DA786FBCD8C4}" type="slidenum">
              <a:rPr lang="en-US" smtClean="0"/>
              <a:t>18</a:t>
            </a:fld>
            <a:endParaRPr lang="en-US"/>
          </a:p>
        </p:txBody>
      </p:sp>
    </p:spTree>
    <p:extLst>
      <p:ext uri="{BB962C8B-B14F-4D97-AF65-F5344CB8AC3E}">
        <p14:creationId xmlns:p14="http://schemas.microsoft.com/office/powerpoint/2010/main" val="3142438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pPr>
              <a:defRPr/>
            </a:pPr>
            <a:r>
              <a:rPr lang="en-US"/>
              <a:t>PRCH © 2005</a:t>
            </a: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414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a:t>Some adolescents will desire to continue an unintended pregnancy, and some adolescent pregnancy is intended and planned. While this may not always seem in the best interest of the patient, it is essential for providers to put personal feelings aside, provide unbiased counseling, and ultimately support the patient whatever decision they make. </a:t>
            </a:r>
          </a:p>
        </p:txBody>
      </p:sp>
    </p:spTree>
    <p:extLst>
      <p:ext uri="{BB962C8B-B14F-4D97-AF65-F5344CB8AC3E}">
        <p14:creationId xmlns:p14="http://schemas.microsoft.com/office/powerpoint/2010/main" val="4263933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=qs4do1DwMrI&amp;feature=</a:t>
            </a:r>
            <a:r>
              <a:rPr lang="en-US" dirty="0" err="1"/>
              <a:t>emb_logo</a:t>
            </a:r>
            <a:endParaRPr lang="en-US" dirty="0"/>
          </a:p>
        </p:txBody>
      </p:sp>
      <p:sp>
        <p:nvSpPr>
          <p:cNvPr id="4" name="Slide Number Placeholder 3"/>
          <p:cNvSpPr>
            <a:spLocks noGrp="1"/>
          </p:cNvSpPr>
          <p:nvPr>
            <p:ph type="sldNum" sz="quarter" idx="5"/>
          </p:nvPr>
        </p:nvSpPr>
        <p:spPr/>
        <p:txBody>
          <a:bodyPr/>
          <a:lstStyle/>
          <a:p>
            <a:fld id="{CE2F5E32-F791-BF47-898A-DA786FBCD8C4}" type="slidenum">
              <a:rPr lang="en-US" smtClean="0"/>
              <a:t>20</a:t>
            </a:fld>
            <a:endParaRPr lang="en-US"/>
          </a:p>
        </p:txBody>
      </p:sp>
    </p:spTree>
    <p:extLst>
      <p:ext uri="{BB962C8B-B14F-4D97-AF65-F5344CB8AC3E}">
        <p14:creationId xmlns:p14="http://schemas.microsoft.com/office/powerpoint/2010/main" val="2706642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In 2006, there were 742,990 pregnancies among women 15–19 in the U.S. 435,436 of these pregnancies ended in births; 200,420 ended in abortion; 107,130 is the estimated number of miscarriages. </a:t>
            </a:r>
          </a:p>
          <a:p>
            <a:endParaRPr lang="en-US" dirty="0"/>
          </a:p>
          <a:p>
            <a:r>
              <a:rPr lang="en-US" dirty="0"/>
              <a:t>Source: </a:t>
            </a:r>
          </a:p>
          <a:p>
            <a:endParaRPr lang="en-US" dirty="0"/>
          </a:p>
          <a:p>
            <a:pPr eaLnBrk="1" hangingPunct="1">
              <a:spcBef>
                <a:spcPct val="0"/>
              </a:spcBef>
            </a:pPr>
            <a:r>
              <a:rPr lang="en-US" dirty="0" err="1"/>
              <a:t>Kost</a:t>
            </a:r>
            <a:r>
              <a:rPr lang="en-US" dirty="0"/>
              <a:t> K, Henshaw S, Carlin L; Guttmacher Institute. </a:t>
            </a:r>
            <a:r>
              <a:rPr lang="en-US" i="1" dirty="0"/>
              <a:t>U.S. Teenage Pregnancies, Births, and Abortions: National and State Trends and Trends by Race and Ethnicity, 2010. </a:t>
            </a:r>
            <a:r>
              <a:rPr lang="en-US" dirty="0"/>
              <a:t>http://</a:t>
            </a:r>
            <a:r>
              <a:rPr lang="en-US" dirty="0" err="1"/>
              <a:t>www.guttmacher.org</a:t>
            </a:r>
            <a:r>
              <a:rPr lang="en-US" dirty="0"/>
              <a:t>/pubs/</a:t>
            </a:r>
            <a:r>
              <a:rPr lang="en-US" dirty="0" err="1"/>
              <a:t>USTPtrends.pdf</a:t>
            </a:r>
            <a:r>
              <a:rPr lang="en-US" dirty="0"/>
              <a:t>. Accessed September 21, 2010. </a:t>
            </a:r>
          </a:p>
          <a:p>
            <a:endParaRPr lang="en-US" dirty="0"/>
          </a:p>
        </p:txBody>
      </p:sp>
      <p:sp>
        <p:nvSpPr>
          <p:cNvPr id="4" name="Slide Number Placeholder 3"/>
          <p:cNvSpPr>
            <a:spLocks noGrp="1"/>
          </p:cNvSpPr>
          <p:nvPr>
            <p:ph type="sldNum" sz="quarter" idx="5"/>
          </p:nvPr>
        </p:nvSpPr>
        <p:spPr/>
        <p:txBody>
          <a:bodyPr/>
          <a:lstStyle/>
          <a:p>
            <a:pPr>
              <a:defRPr/>
            </a:pPr>
            <a:fld id="{342BAED5-D985-45DA-9D94-5D59B3063009}" type="slidenum">
              <a:rPr lang="en-US" smtClean="0"/>
              <a:pPr>
                <a:defRPr/>
              </a:pPr>
              <a:t>21</a:t>
            </a:fld>
            <a:endParaRPr lang="en-US"/>
          </a:p>
        </p:txBody>
      </p:sp>
    </p:spTree>
    <p:extLst>
      <p:ext uri="{BB962C8B-B14F-4D97-AF65-F5344CB8AC3E}">
        <p14:creationId xmlns:p14="http://schemas.microsoft.com/office/powerpoint/2010/main" val="669479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pPr>
              <a:defRPr/>
            </a:pPr>
            <a:r>
              <a:rPr lang="en-US"/>
              <a:t>PRCH © 2005</a:t>
            </a:r>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Talking point: The majority of teen pregnancies end in birth. </a:t>
            </a:r>
          </a:p>
          <a:p>
            <a:pPr eaLnBrk="1" hangingPunct="1">
              <a:spcBef>
                <a:spcPct val="0"/>
              </a:spcBef>
            </a:pPr>
            <a:endParaRPr lang="en-US" dirty="0"/>
          </a:p>
          <a:p>
            <a:pPr eaLnBrk="1" hangingPunct="1">
              <a:spcBef>
                <a:spcPct val="0"/>
              </a:spcBef>
            </a:pPr>
            <a:r>
              <a:rPr lang="en-US" dirty="0"/>
              <a:t>When we say “teen” we are referring to 15–19 year olds unless otherwise specified. </a:t>
            </a:r>
          </a:p>
          <a:p>
            <a:pPr eaLnBrk="1" hangingPunct="1">
              <a:spcBef>
                <a:spcPct val="0"/>
              </a:spcBef>
            </a:pPr>
            <a:endParaRPr lang="en-US" dirty="0"/>
          </a:p>
          <a:p>
            <a:pPr eaLnBrk="1" hangingPunct="1">
              <a:spcBef>
                <a:spcPct val="0"/>
              </a:spcBef>
            </a:pPr>
            <a:r>
              <a:rPr lang="en-US" dirty="0"/>
              <a:t>&lt;5% of teenagers aged 15–19 become pregnant. Of this group, the above</a:t>
            </a:r>
            <a:r>
              <a:rPr lang="en-US" baseline="0" dirty="0"/>
              <a:t> percentages have been computed. </a:t>
            </a:r>
            <a:endParaRPr lang="en-US" dirty="0"/>
          </a:p>
          <a:p>
            <a:pPr eaLnBrk="1" hangingPunct="1">
              <a:spcBef>
                <a:spcPct val="0"/>
              </a:spcBef>
            </a:pPr>
            <a:endParaRPr lang="en-US" dirty="0"/>
          </a:p>
          <a:p>
            <a:pPr eaLnBrk="1" hangingPunct="1">
              <a:spcBef>
                <a:spcPct val="0"/>
              </a:spcBef>
            </a:pPr>
            <a:r>
              <a:rPr lang="en-US" dirty="0"/>
              <a:t>When faced with a pregnancy, an adolescent has three options: </a:t>
            </a:r>
          </a:p>
          <a:p>
            <a:pPr eaLnBrk="1" hangingPunct="1">
              <a:spcBef>
                <a:spcPct val="0"/>
              </a:spcBef>
            </a:pPr>
            <a:endParaRPr lang="en-US" dirty="0"/>
          </a:p>
          <a:p>
            <a:pPr eaLnBrk="1" hangingPunct="1">
              <a:spcBef>
                <a:spcPct val="0"/>
              </a:spcBef>
            </a:pPr>
            <a:r>
              <a:rPr lang="en-US" dirty="0"/>
              <a:t>(1) Carrying her pregnancy to delivery and raising the baby. </a:t>
            </a:r>
          </a:p>
          <a:p>
            <a:pPr eaLnBrk="1" hangingPunct="1">
              <a:spcBef>
                <a:spcPct val="0"/>
              </a:spcBef>
            </a:pPr>
            <a:r>
              <a:rPr lang="en-US" dirty="0"/>
              <a:t>(2) Carrying her pregnancy to delivery and planning an adoption. </a:t>
            </a:r>
          </a:p>
          <a:p>
            <a:pPr eaLnBrk="1" hangingPunct="1">
              <a:spcBef>
                <a:spcPct val="0"/>
              </a:spcBef>
            </a:pPr>
            <a:r>
              <a:rPr lang="en-US" dirty="0"/>
              <a:t>(3) Terminating her pregnancy. </a:t>
            </a:r>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marL="228600" indent="-228600" eaLnBrk="1" hangingPunct="1">
              <a:spcBef>
                <a:spcPct val="0"/>
              </a:spcBef>
              <a:buFont typeface="+mj-lt"/>
              <a:buAutoNum type="arabicPeriod"/>
            </a:pPr>
            <a:r>
              <a:rPr lang="en-US" dirty="0"/>
              <a:t>Source: </a:t>
            </a:r>
          </a:p>
          <a:p>
            <a:pPr marL="228600" indent="-228600" eaLnBrk="1" hangingPunct="1">
              <a:spcBef>
                <a:spcPct val="0"/>
              </a:spcBef>
              <a:buFont typeface="+mj-lt"/>
              <a:buAutoNum type="arabicPeriod"/>
            </a:pPr>
            <a:r>
              <a:rPr lang="en-US" dirty="0"/>
              <a:t>Livingston G &amp; Thomas D. Why is the teen birth rate falling? Pew Research Center, August 2019. https://</a:t>
            </a:r>
            <a:r>
              <a:rPr lang="en-US" dirty="0" err="1"/>
              <a:t>www.pewresearch.org</a:t>
            </a:r>
            <a:r>
              <a:rPr lang="en-US" dirty="0"/>
              <a:t>/fact-tank/2019/08/02/why-is-the-teen-birth-rate-falling/#:~:text=Of%20the%20roughly%20450%2C000%20pregnancies,15%25%20in%20miscarriages%20or%20stillbirths.</a:t>
            </a:r>
          </a:p>
          <a:p>
            <a:pPr marL="228600" indent="-228600" eaLnBrk="1" hangingPunct="1">
              <a:spcBef>
                <a:spcPct val="0"/>
              </a:spcBef>
              <a:buFont typeface="+mj-lt"/>
              <a:buAutoNum type="arabicPeriod"/>
            </a:pPr>
            <a:r>
              <a:rPr lang="en-US" sz="1200" b="0" i="0" kern="1200" dirty="0" err="1">
                <a:solidFill>
                  <a:schemeClr val="tx1"/>
                </a:solidFill>
                <a:effectLst/>
                <a:latin typeface="+mn-lt"/>
                <a:ea typeface="+mn-ea"/>
                <a:cs typeface="+mn-cs"/>
              </a:rPr>
              <a:t>Kost</a:t>
            </a:r>
            <a:r>
              <a:rPr lang="en-US" sz="1200" b="0" i="0" kern="1200" dirty="0">
                <a:solidFill>
                  <a:schemeClr val="tx1"/>
                </a:solidFill>
                <a:effectLst/>
                <a:latin typeface="+mn-lt"/>
                <a:ea typeface="+mn-ea"/>
                <a:cs typeface="+mn-cs"/>
              </a:rPr>
              <a:t> K, Maddow-</a:t>
            </a:r>
            <a:r>
              <a:rPr lang="en-US" sz="1200" b="0" i="0" kern="1200" dirty="0" err="1">
                <a:solidFill>
                  <a:schemeClr val="tx1"/>
                </a:solidFill>
                <a:effectLst/>
                <a:latin typeface="+mn-lt"/>
                <a:ea typeface="+mn-ea"/>
                <a:cs typeface="+mn-cs"/>
              </a:rPr>
              <a:t>Zimet</a:t>
            </a:r>
            <a:r>
              <a:rPr lang="en-US" sz="1200" b="0" i="0" kern="1200" dirty="0">
                <a:solidFill>
                  <a:schemeClr val="tx1"/>
                </a:solidFill>
                <a:effectLst/>
                <a:latin typeface="+mn-lt"/>
                <a:ea typeface="+mn-ea"/>
                <a:cs typeface="+mn-cs"/>
              </a:rPr>
              <a:t> I and </a:t>
            </a:r>
            <a:r>
              <a:rPr lang="en-US" sz="1200" b="0" i="0" kern="1200" dirty="0" err="1">
                <a:solidFill>
                  <a:schemeClr val="tx1"/>
                </a:solidFill>
                <a:effectLst/>
                <a:latin typeface="+mn-lt"/>
                <a:ea typeface="+mn-ea"/>
                <a:cs typeface="+mn-cs"/>
              </a:rPr>
              <a:t>Arpaia</a:t>
            </a:r>
            <a:r>
              <a:rPr lang="en-US" sz="1200" b="0" i="0" kern="1200" dirty="0">
                <a:solidFill>
                  <a:schemeClr val="tx1"/>
                </a:solidFill>
                <a:effectLst/>
                <a:latin typeface="+mn-lt"/>
                <a:ea typeface="+mn-ea"/>
                <a:cs typeface="+mn-cs"/>
              </a:rPr>
              <a:t> A, </a:t>
            </a:r>
            <a:r>
              <a:rPr lang="en-US" sz="1200" b="0" i="1" kern="1200" dirty="0">
                <a:solidFill>
                  <a:schemeClr val="tx1"/>
                </a:solidFill>
                <a:effectLst/>
                <a:latin typeface="+mn-lt"/>
                <a:ea typeface="+mn-ea"/>
                <a:cs typeface="+mn-cs"/>
              </a:rPr>
              <a:t>Pregnancies, Births and Abortions Among Adolescents and Young Women in the United States, 2013: National and State Trends by Age, Race and Ethnicity</a:t>
            </a:r>
            <a:r>
              <a:rPr lang="en-US" sz="1200" b="0" i="0" kern="1200" dirty="0">
                <a:solidFill>
                  <a:schemeClr val="tx1"/>
                </a:solidFill>
                <a:effectLst/>
                <a:latin typeface="+mn-lt"/>
                <a:ea typeface="+mn-ea"/>
                <a:cs typeface="+mn-cs"/>
              </a:rPr>
              <a:t>, New York: Guttmacher Institute, 2017, </a:t>
            </a:r>
            <a:r>
              <a:rPr lang="en-US" sz="1200" b="0" i="0" u="none" strike="noStrike" kern="1200" dirty="0">
                <a:solidFill>
                  <a:schemeClr val="tx1"/>
                </a:solidFill>
                <a:effectLst/>
                <a:latin typeface="+mn-lt"/>
                <a:ea typeface="+mn-ea"/>
                <a:cs typeface="+mn-cs"/>
                <a:hlinkClick r:id="rId3"/>
              </a:rPr>
              <a:t>https://www.guttmacher.org/report/us-adolescent-pregnancy-trends-2013</a:t>
            </a:r>
            <a:r>
              <a:rPr lang="en-US" sz="1200" b="0" i="0" kern="1200" dirty="0">
                <a:solidFill>
                  <a:schemeClr val="tx1"/>
                </a:solidFill>
                <a:effectLst/>
                <a:latin typeface="+mn-lt"/>
                <a:ea typeface="+mn-ea"/>
                <a:cs typeface="+mn-cs"/>
              </a:rPr>
              <a:t>.</a:t>
            </a:r>
            <a:endParaRPr lang="en-US" dirty="0"/>
          </a:p>
          <a:p>
            <a:pPr eaLnBrk="1" hangingPunct="1">
              <a:spcBef>
                <a:spcPct val="0"/>
              </a:spcBef>
            </a:pPr>
            <a:endParaRPr lang="en-US" dirty="0"/>
          </a:p>
          <a:p>
            <a:endParaRPr lang="en-US" dirty="0">
              <a:latin typeface="Arial" pitchFamily="34" charset="0"/>
            </a:endParaRPr>
          </a:p>
        </p:txBody>
      </p:sp>
    </p:spTree>
    <p:extLst>
      <p:ext uri="{BB962C8B-B14F-4D97-AF65-F5344CB8AC3E}">
        <p14:creationId xmlns:p14="http://schemas.microsoft.com/office/powerpoint/2010/main" val="421989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Take a moment to consider your own values, beliefs, understanding of teen parenthood, and how your experiences might shape your ability to counsel patients about this option.</a:t>
            </a:r>
          </a:p>
        </p:txBody>
      </p:sp>
      <p:sp>
        <p:nvSpPr>
          <p:cNvPr id="4" name="Slide Number Placeholder 3"/>
          <p:cNvSpPr>
            <a:spLocks noGrp="1"/>
          </p:cNvSpPr>
          <p:nvPr>
            <p:ph type="sldNum" sz="quarter" idx="5"/>
          </p:nvPr>
        </p:nvSpPr>
        <p:spPr/>
        <p:txBody>
          <a:bodyPr/>
          <a:lstStyle/>
          <a:p>
            <a:pPr>
              <a:defRPr/>
            </a:pPr>
            <a:fld id="{957582C2-D2CF-4856-9565-029E42E7B6DD}" type="slidenum">
              <a:rPr lang="en-US" smtClean="0"/>
              <a:pPr>
                <a:defRPr/>
              </a:pPr>
              <a:t>23</a:t>
            </a:fld>
            <a:endParaRPr lang="en-US"/>
          </a:p>
        </p:txBody>
      </p:sp>
    </p:spTree>
    <p:extLst>
      <p:ext uri="{BB962C8B-B14F-4D97-AF65-F5344CB8AC3E}">
        <p14:creationId xmlns:p14="http://schemas.microsoft.com/office/powerpoint/2010/main" val="2870825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2020</a:t>
            </a:r>
          </a:p>
        </p:txBody>
      </p:sp>
      <p:sp>
        <p:nvSpPr>
          <p:cNvPr id="4" name="Slide Number Placeholder 3"/>
          <p:cNvSpPr>
            <a:spLocks noGrp="1"/>
          </p:cNvSpPr>
          <p:nvPr>
            <p:ph type="sldNum" sz="quarter" idx="5"/>
          </p:nvPr>
        </p:nvSpPr>
        <p:spPr/>
        <p:txBody>
          <a:bodyPr/>
          <a:lstStyle/>
          <a:p>
            <a:fld id="{14F38315-567F-9344-BA08-CACF3BAC68A8}" type="slidenum">
              <a:rPr lang="en-US" smtClean="0"/>
              <a:t>2</a:t>
            </a:fld>
            <a:endParaRPr lang="en-US"/>
          </a:p>
        </p:txBody>
      </p:sp>
    </p:spTree>
    <p:extLst>
      <p:ext uri="{BB962C8B-B14F-4D97-AF65-F5344CB8AC3E}">
        <p14:creationId xmlns:p14="http://schemas.microsoft.com/office/powerpoint/2010/main" val="1510517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2F5E32-F791-BF47-898A-DA786FBCD8C4}" type="slidenum">
              <a:rPr lang="en-US" smtClean="0"/>
              <a:t>24</a:t>
            </a:fld>
            <a:endParaRPr lang="en-US"/>
          </a:p>
        </p:txBody>
      </p:sp>
    </p:spTree>
    <p:extLst>
      <p:ext uri="{BB962C8B-B14F-4D97-AF65-F5344CB8AC3E}">
        <p14:creationId xmlns:p14="http://schemas.microsoft.com/office/powerpoint/2010/main" val="3243971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Outcomes measured were</a:t>
            </a:r>
          </a:p>
          <a:p>
            <a:endParaRPr lang="en-US" dirty="0"/>
          </a:p>
          <a:p>
            <a:pPr>
              <a:buFontTx/>
              <a:buChar char="•"/>
            </a:pPr>
            <a:r>
              <a:rPr lang="en-US" dirty="0"/>
              <a:t> Finishing high school</a:t>
            </a:r>
          </a:p>
          <a:p>
            <a:pPr>
              <a:buFontTx/>
              <a:buChar char="•"/>
            </a:pPr>
            <a:r>
              <a:rPr lang="en-US" dirty="0"/>
              <a:t> Employment or support by spouse at time of follow up</a:t>
            </a:r>
          </a:p>
          <a:p>
            <a:pPr>
              <a:buFontTx/>
              <a:buChar char="•"/>
            </a:pPr>
            <a:endParaRPr lang="en-US" dirty="0"/>
          </a:p>
          <a:p>
            <a:r>
              <a:rPr lang="en-US" dirty="0"/>
              <a:t>Source:</a:t>
            </a:r>
          </a:p>
          <a:p>
            <a:endParaRPr lang="en-US" dirty="0"/>
          </a:p>
          <a:p>
            <a:r>
              <a:rPr lang="en-US" dirty="0"/>
              <a:t>Horowitz SM, </a:t>
            </a:r>
            <a:r>
              <a:rPr lang="en-US" dirty="0" err="1"/>
              <a:t>Klerman</a:t>
            </a:r>
            <a:r>
              <a:rPr lang="en-US" dirty="0"/>
              <a:t> LV, </a:t>
            </a:r>
            <a:r>
              <a:rPr lang="en-US" dirty="0" err="1"/>
              <a:t>Kuo</a:t>
            </a:r>
            <a:r>
              <a:rPr lang="en-US" dirty="0"/>
              <a:t> HS, </a:t>
            </a:r>
            <a:r>
              <a:rPr lang="en-US" dirty="0" err="1"/>
              <a:t>Jekel</a:t>
            </a:r>
            <a:r>
              <a:rPr lang="en-US" dirty="0"/>
              <a:t> JF. School-age mothers: predictors of long-term educational and economic outcomes. </a:t>
            </a:r>
            <a:r>
              <a:rPr lang="en-US" i="1" dirty="0"/>
              <a:t>Pediatrics.</a:t>
            </a:r>
            <a:r>
              <a:rPr lang="en-US" dirty="0"/>
              <a:t> 1991;87:862–868.</a:t>
            </a:r>
          </a:p>
          <a:p>
            <a:endParaRPr lang="en-US" dirty="0"/>
          </a:p>
        </p:txBody>
      </p:sp>
      <p:sp>
        <p:nvSpPr>
          <p:cNvPr id="4" name="Slide Number Placeholder 3"/>
          <p:cNvSpPr>
            <a:spLocks noGrp="1"/>
          </p:cNvSpPr>
          <p:nvPr>
            <p:ph type="sldNum" sz="quarter" idx="5"/>
          </p:nvPr>
        </p:nvSpPr>
        <p:spPr/>
        <p:txBody>
          <a:bodyPr/>
          <a:lstStyle/>
          <a:p>
            <a:pPr>
              <a:defRPr/>
            </a:pPr>
            <a:fld id="{232A8827-5E0D-49D6-9369-A0921ABA064A}" type="slidenum">
              <a:rPr lang="en-US" smtClean="0"/>
              <a:pPr>
                <a:defRPr/>
              </a:pPr>
              <a:t>25</a:t>
            </a:fld>
            <a:endParaRPr lang="en-US"/>
          </a:p>
        </p:txBody>
      </p:sp>
    </p:spTree>
    <p:extLst>
      <p:ext uri="{BB962C8B-B14F-4D97-AF65-F5344CB8AC3E}">
        <p14:creationId xmlns:p14="http://schemas.microsoft.com/office/powerpoint/2010/main" val="360730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solidFill>
                  <a:srgbClr val="000000"/>
                </a:solidFill>
                <a:cs typeface="Arial" pitchFamily="34" charset="0"/>
              </a:rPr>
              <a:t>PRCH © 2005</a:t>
            </a:r>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latin typeface="Arial" pitchFamily="34" charset="0"/>
              </a:rPr>
              <a:t>Teen pregnancy remains a concern for several reasons. Unintended pregnancy is a cause for concern, regardless of age. Unintended pregnancies create crises for women and their families. The challenges created by an unintended pregnancy are exacerbated for teens who have the least financial and social support to overcome them. When looking at the outcomes for teens and their children, it is essential to examine the context of these adolescents’ lives. How do poverty, barriers to education, and barriers to health care exacerbate the effects of unintended pregnancy for teens and their children?</a:t>
            </a:r>
          </a:p>
          <a:p>
            <a:pPr eaLnBrk="1" hangingPunct="1">
              <a:spcBef>
                <a:spcPct val="0"/>
              </a:spcBef>
            </a:pPr>
            <a:endParaRPr lang="en-US" dirty="0">
              <a:latin typeface="Arial" pitchFamily="34" charset="0"/>
            </a:endParaRPr>
          </a:p>
          <a:p>
            <a:pPr eaLnBrk="1" hangingPunct="1">
              <a:spcBef>
                <a:spcPct val="0"/>
              </a:spcBef>
            </a:pPr>
            <a:r>
              <a:rPr lang="en-US" dirty="0">
                <a:latin typeface="Arial" pitchFamily="34" charset="0"/>
              </a:rPr>
              <a:t>Looking closely at the data, some poor outcomes seem to remain linked with early childbearing. Others seem to be more strongly influenced by socioeconomic status or access to health care or education.</a:t>
            </a:r>
          </a:p>
          <a:p>
            <a:pPr eaLnBrk="1" hangingPunct="1">
              <a:spcBef>
                <a:spcPct val="0"/>
              </a:spcBef>
            </a:pPr>
            <a:r>
              <a:rPr lang="en-US" dirty="0">
                <a:latin typeface="Arial" pitchFamily="34" charset="0"/>
              </a:rPr>
              <a:t>One study from 1994 demonstrated that </a:t>
            </a:r>
            <a:r>
              <a:rPr lang="en-US" sz="1200" b="0" i="0" kern="1200" dirty="0">
                <a:solidFill>
                  <a:schemeClr val="tx1"/>
                </a:solidFill>
                <a:effectLst/>
                <a:latin typeface="+mn-lt"/>
                <a:ea typeface="+mn-ea"/>
                <a:cs typeface="+mn-cs"/>
              </a:rPr>
              <a:t>children of teen mothers appear to score no worse on measures of development than their first cousins whose mothers had first births after their teen years. These findings suggest that differences in family background of mothers (factors that precede their childbearing years) may account for the low scores observed among young children of teen mothers.</a:t>
            </a:r>
          </a:p>
          <a:p>
            <a:pPr eaLnBrk="1" hangingPunct="1">
              <a:spcBef>
                <a:spcPct val="0"/>
              </a:spcBef>
            </a:pPr>
            <a:endParaRPr lang="en-US" sz="1200" b="0" i="0" kern="1200" dirty="0">
              <a:solidFill>
                <a:schemeClr val="tx1"/>
              </a:solidFill>
              <a:effectLst/>
              <a:latin typeface="+mn-lt"/>
              <a:ea typeface="+mn-ea"/>
              <a:cs typeface="+mn-cs"/>
            </a:endParaRPr>
          </a:p>
          <a:p>
            <a:pPr eaLnBrk="1" hangingPunct="1">
              <a:spcBef>
                <a:spcPct val="0"/>
              </a:spcBef>
            </a:pPr>
            <a:r>
              <a:rPr lang="en-US" sz="1200" b="0" i="0" kern="1200" dirty="0">
                <a:solidFill>
                  <a:schemeClr val="tx1"/>
                </a:solidFill>
                <a:effectLst/>
                <a:latin typeface="+mn-lt"/>
                <a:ea typeface="+mn-ea"/>
                <a:cs typeface="+mn-cs"/>
              </a:rPr>
              <a:t>Source: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mn-lt"/>
                <a:ea typeface="+mn-ea"/>
                <a:cs typeface="+mn-cs"/>
              </a:rPr>
              <a:t>Arline T. </a:t>
            </a:r>
            <a:r>
              <a:rPr lang="en-US" sz="1200" kern="1200" dirty="0" err="1">
                <a:solidFill>
                  <a:schemeClr val="tx1"/>
                </a:solidFill>
                <a:effectLst/>
                <a:latin typeface="+mn-lt"/>
                <a:ea typeface="+mn-ea"/>
                <a:cs typeface="+mn-cs"/>
              </a:rPr>
              <a:t>Geronimus</a:t>
            </a:r>
            <a:r>
              <a:rPr lang="en-US" sz="1200" kern="1200" dirty="0">
                <a:solidFill>
                  <a:schemeClr val="tx1"/>
                </a:solidFill>
                <a:effectLst/>
                <a:latin typeface="+mn-lt"/>
                <a:ea typeface="+mn-ea"/>
                <a:cs typeface="+mn-cs"/>
              </a:rPr>
              <a:t>, Sanders </a:t>
            </a:r>
            <a:r>
              <a:rPr lang="en-US" sz="1200" kern="1200" dirty="0" err="1">
                <a:solidFill>
                  <a:schemeClr val="tx1"/>
                </a:solidFill>
                <a:effectLst/>
                <a:latin typeface="+mn-lt"/>
                <a:ea typeface="+mn-ea"/>
                <a:cs typeface="+mn-cs"/>
              </a:rPr>
              <a:t>Korenman</a:t>
            </a:r>
            <a:r>
              <a:rPr lang="en-US" sz="1200" kern="1200" dirty="0">
                <a:solidFill>
                  <a:schemeClr val="tx1"/>
                </a:solidFill>
                <a:effectLst/>
                <a:latin typeface="+mn-lt"/>
                <a:ea typeface="+mn-ea"/>
                <a:cs typeface="+mn-cs"/>
              </a:rPr>
              <a:t> and Marianne M. </a:t>
            </a:r>
            <a:r>
              <a:rPr lang="en-US" sz="1200" kern="1200" dirty="0" err="1">
                <a:solidFill>
                  <a:schemeClr val="tx1"/>
                </a:solidFill>
                <a:effectLst/>
                <a:latin typeface="+mn-lt"/>
                <a:ea typeface="+mn-ea"/>
                <a:cs typeface="+mn-cs"/>
              </a:rPr>
              <a:t>Hillemeier</a:t>
            </a:r>
            <a:r>
              <a:rPr lang="en-US" sz="1200" kern="1200" dirty="0">
                <a:solidFill>
                  <a:schemeClr val="tx1"/>
                </a:solidFill>
                <a:effectLst/>
                <a:latin typeface="+mn-lt"/>
                <a:ea typeface="+mn-ea"/>
                <a:cs typeface="+mn-cs"/>
              </a:rPr>
              <a:t>, “Does Young Maternal Age Adversely Affect Child Development? Evidence from Cousin Comparisons in the United States,” Population and Development Review 20 (1994): 585-609; </a:t>
            </a:r>
          </a:p>
          <a:p>
            <a:pPr eaLnBrk="1" hangingPunct="1">
              <a:spcBef>
                <a:spcPct val="0"/>
              </a:spcBef>
            </a:pPr>
            <a:endParaRPr lang="en-US" dirty="0">
              <a:latin typeface="Arial" pitchFamily="34" charset="0"/>
            </a:endParaRPr>
          </a:p>
        </p:txBody>
      </p:sp>
    </p:spTree>
    <p:extLst>
      <p:ext uri="{BB962C8B-B14F-4D97-AF65-F5344CB8AC3E}">
        <p14:creationId xmlns:p14="http://schemas.microsoft.com/office/powerpoint/2010/main" val="149140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en-US" dirty="0">
                <a:latin typeface="Arial" pitchFamily="34" charset="0"/>
              </a:rPr>
              <a:t>Compared to women in their twenties, younger mothers are at increased risk for medical complications of pregnancy, including postpartum depression and intimate partner violence. One study found that 50% of adolescent mothers experience moderate-to-severe depression during the first year postpartum. While these outcomes exist for all young mothers, they are greatest in women whose first birth was at or before age 15.</a:t>
            </a:r>
          </a:p>
          <a:p>
            <a:pPr marL="171450" indent="-171450" eaLnBrk="1" hangingPunct="1">
              <a:spcBef>
                <a:spcPct val="0"/>
              </a:spcBef>
              <a:buFont typeface="Arial" panose="020B0604020202020204" pitchFamily="34" charset="0"/>
              <a:buChar char="•"/>
            </a:pPr>
            <a:r>
              <a:rPr lang="en-US" dirty="0">
                <a:latin typeface="Arial" pitchFamily="34" charset="0"/>
              </a:rPr>
              <a:t>Factors like poverty, lack of access to education and prenatal care, can contribute to these poor outcomes.</a:t>
            </a:r>
          </a:p>
          <a:p>
            <a:pPr marL="171450" indent="-171450" eaLnBrk="1" hangingPunct="1">
              <a:spcBef>
                <a:spcPct val="0"/>
              </a:spcBef>
              <a:buFont typeface="Arial" panose="020B0604020202020204" pitchFamily="34" charset="0"/>
              <a:buChar char="•"/>
            </a:pPr>
            <a:r>
              <a:rPr lang="en-US" sz="1200" b="0" i="0" kern="1200" dirty="0">
                <a:solidFill>
                  <a:schemeClr val="tx1"/>
                </a:solidFill>
                <a:effectLst/>
                <a:latin typeface="+mn-lt"/>
                <a:ea typeface="+mn-ea"/>
                <a:cs typeface="+mn-cs"/>
              </a:rPr>
              <a:t>The psychosocial problems of adolescent pregnancy include school interruption, persistent poverty, limited vocational opportunities, separation from the child's father, divorce, and repeat pregnancy.</a:t>
            </a:r>
            <a:endParaRPr lang="en-US" dirty="0">
              <a:latin typeface="Arial" pitchFamily="34" charset="0"/>
            </a:endParaRPr>
          </a:p>
          <a:p>
            <a:pPr marL="171450" indent="-171450" eaLnBrk="1" hangingPunct="1">
              <a:spcBef>
                <a:spcPct val="0"/>
              </a:spcBef>
              <a:buFont typeface="Arial" panose="020B0604020202020204" pitchFamily="34" charset="0"/>
              <a:buChar char="•"/>
            </a:pPr>
            <a:r>
              <a:rPr lang="en-US" sz="1200" b="0" i="0" kern="1200" dirty="0">
                <a:solidFill>
                  <a:schemeClr val="tx1"/>
                </a:solidFill>
                <a:effectLst/>
                <a:latin typeface="+mn-lt"/>
                <a:ea typeface="+mn-ea"/>
                <a:cs typeface="+mn-cs"/>
              </a:rPr>
              <a:t>Having repeat births before 18 years of age has a negative effect on high school completion. </a:t>
            </a:r>
            <a:endParaRPr lang="en-US" dirty="0">
              <a:latin typeface="Arial" pitchFamily="34" charset="0"/>
            </a:endParaRPr>
          </a:p>
          <a:p>
            <a:pPr marL="171450" indent="-171450" eaLnBrk="1" hangingPunct="1">
              <a:spcBef>
                <a:spcPct val="0"/>
              </a:spcBef>
              <a:buFont typeface="Arial" panose="020B0604020202020204" pitchFamily="34" charset="0"/>
              <a:buChar char="•"/>
            </a:pPr>
            <a:endParaRPr lang="en-US" dirty="0">
              <a:latin typeface="Arial" pitchFamily="34" charset="0"/>
            </a:endParaRPr>
          </a:p>
          <a:p>
            <a:pPr eaLnBrk="1" hangingPunct="1">
              <a:spcBef>
                <a:spcPct val="0"/>
              </a:spcBef>
            </a:pPr>
            <a:r>
              <a:rPr lang="en-US" dirty="0">
                <a:latin typeface="Arial" pitchFamily="34" charset="0"/>
              </a:rPr>
              <a:t>Sources:</a:t>
            </a:r>
          </a:p>
          <a:p>
            <a:pPr eaLnBrk="1" hangingPunct="1">
              <a:spcBef>
                <a:spcPct val="0"/>
              </a:spcBef>
            </a:pPr>
            <a:endParaRPr lang="en-US" dirty="0">
              <a:latin typeface="Arial" pitchFamily="34" charset="0"/>
            </a:endParaRPr>
          </a:p>
          <a:p>
            <a:pPr eaLnBrk="1" hangingPunct="1">
              <a:spcBef>
                <a:spcPct val="0"/>
              </a:spcBef>
            </a:pPr>
            <a:r>
              <a:rPr lang="en-US" dirty="0">
                <a:latin typeface="Arial" pitchFamily="34" charset="0"/>
              </a:rPr>
              <a:t>American Academy of Pediatrics Trends</a:t>
            </a:r>
            <a:endParaRPr lang="en-US" b="1" dirty="0">
              <a:latin typeface="Arial" pitchFamily="34" charset="0"/>
            </a:endParaRPr>
          </a:p>
          <a:p>
            <a:pPr eaLnBrk="1" hangingPunct="1">
              <a:spcBef>
                <a:spcPct val="0"/>
              </a:spcBef>
            </a:pPr>
            <a:endParaRPr lang="en-US" dirty="0">
              <a:latin typeface="Arial" pitchFamily="34" charset="0"/>
            </a:endParaRPr>
          </a:p>
          <a:p>
            <a:pPr eaLnBrk="1" hangingPunct="1">
              <a:spcBef>
                <a:spcPct val="0"/>
              </a:spcBef>
            </a:pPr>
            <a:r>
              <a:rPr lang="en-US" dirty="0">
                <a:latin typeface="Arial" pitchFamily="34" charset="0"/>
              </a:rPr>
              <a:t>Klein JD; American Academy of Pediatrics Committee on Adolescence. Adolescent pregnancy: current trends and issues. </a:t>
            </a:r>
            <a:r>
              <a:rPr lang="en-US" i="1" dirty="0">
                <a:latin typeface="Arial" pitchFamily="34" charset="0"/>
              </a:rPr>
              <a:t>Pediatrics.</a:t>
            </a:r>
            <a:r>
              <a:rPr lang="en-US" dirty="0">
                <a:latin typeface="Arial" pitchFamily="34" charset="0"/>
              </a:rPr>
              <a:t> 2005;116:281–286</a:t>
            </a:r>
            <a:endParaRPr lang="en-US" dirty="0"/>
          </a:p>
        </p:txBody>
      </p:sp>
      <p:sp>
        <p:nvSpPr>
          <p:cNvPr id="4" name="Slide Number Placeholder 3"/>
          <p:cNvSpPr>
            <a:spLocks noGrp="1"/>
          </p:cNvSpPr>
          <p:nvPr>
            <p:ph type="sldNum" sz="quarter" idx="5"/>
          </p:nvPr>
        </p:nvSpPr>
        <p:spPr/>
        <p:txBody>
          <a:bodyPr/>
          <a:lstStyle/>
          <a:p>
            <a:fld id="{CE2F5E32-F791-BF47-898A-DA786FBCD8C4}" type="slidenum">
              <a:rPr lang="en-US" smtClean="0"/>
              <a:t>27</a:t>
            </a:fld>
            <a:endParaRPr lang="en-US"/>
          </a:p>
        </p:txBody>
      </p:sp>
    </p:spTree>
    <p:extLst>
      <p:ext uri="{BB962C8B-B14F-4D97-AF65-F5344CB8AC3E}">
        <p14:creationId xmlns:p14="http://schemas.microsoft.com/office/powerpoint/2010/main" val="789255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pPr eaLnBrk="1" hangingPunct="1">
              <a:spcBef>
                <a:spcPct val="0"/>
              </a:spcBef>
            </a:pPr>
            <a:r>
              <a:rPr lang="en-US" dirty="0">
                <a:latin typeface="Arial" pitchFamily="34" charset="0"/>
              </a:rPr>
              <a:t>Emerging research highlights the role of poverty in young mothers’ educational achievement. While childbearing can disrupt education for any young women, it is women in the lowest income groups who are least likely to graduate high school. Additionally, barriers to higher education exist for all low income women, and some research indicates that when controlling for socioeconomic status and comparing teen mothers with those delaying parenthood until 20 or later, educational outcomes are similar. </a:t>
            </a:r>
          </a:p>
          <a:p>
            <a:pPr eaLnBrk="1" hangingPunct="1">
              <a:spcBef>
                <a:spcPct val="0"/>
              </a:spcBef>
            </a:pPr>
            <a:endParaRPr lang="en-US" dirty="0">
              <a:latin typeface="Arial" pitchFamily="34" charset="0"/>
            </a:endParaRPr>
          </a:p>
          <a:p>
            <a:pPr eaLnBrk="1" hangingPunct="1">
              <a:spcBef>
                <a:spcPct val="0"/>
              </a:spcBef>
            </a:pPr>
            <a:r>
              <a:rPr lang="en-US" dirty="0">
                <a:latin typeface="Arial" pitchFamily="34" charset="0"/>
              </a:rPr>
              <a:t>A 2005 analysis of the National Educational Longitudinal Study examined the likelihood of early childbearing among young women of varying socioeconomic status. In their findings, authors point out that all women in the lowest socioeconomic quartiles have poor educational outcomes, regardless of the age of childbearing. While childbearing certainly creates challenges to completing education, it seems that poverty may play a stronger role. </a:t>
            </a:r>
          </a:p>
          <a:p>
            <a:pPr eaLnBrk="1" hangingPunct="1">
              <a:spcBef>
                <a:spcPct val="0"/>
              </a:spcBef>
            </a:pPr>
            <a:endParaRPr lang="en-US" dirty="0">
              <a:latin typeface="Arial" pitchFamily="34" charset="0"/>
            </a:endParaRPr>
          </a:p>
          <a:p>
            <a:pPr eaLnBrk="1" hangingPunct="1">
              <a:spcBef>
                <a:spcPct val="0"/>
              </a:spcBef>
            </a:pPr>
            <a:r>
              <a:rPr lang="en-US" dirty="0">
                <a:latin typeface="Arial" pitchFamily="34" charset="0"/>
              </a:rPr>
              <a:t>Additionally, young people’s perceptions of opportunities and their own ability to achieve can play a role in their actions regarding early parenthood. Doing well in school and believing that one will be able to continue on to college are protective factors against early childbearing. In contrast, teens who believe that a lack of opportunity at the individual, family, or community level prevents them from investing in education have less incentive to delay early childbearing, and by extension to avoid behaviors that put them at risk for parenthood.</a:t>
            </a:r>
          </a:p>
          <a:p>
            <a:pPr eaLnBrk="1" hangingPunct="1">
              <a:spcBef>
                <a:spcPct val="0"/>
              </a:spcBef>
            </a:pPr>
            <a:endParaRPr lang="en-US" dirty="0">
              <a:latin typeface="Arial" pitchFamily="34" charset="0"/>
            </a:endParaRPr>
          </a:p>
          <a:p>
            <a:pPr lvl="1" eaLnBrk="1" hangingPunct="1">
              <a:spcBef>
                <a:spcPct val="0"/>
              </a:spcBef>
            </a:pPr>
            <a:endParaRPr lang="en-US" dirty="0">
              <a:latin typeface="Futura Lt BT"/>
            </a:endParaRPr>
          </a:p>
          <a:p>
            <a:pPr eaLnBrk="1" hangingPunct="1">
              <a:spcBef>
                <a:spcPct val="0"/>
              </a:spcBef>
            </a:pPr>
            <a:r>
              <a:rPr lang="en-US" dirty="0">
                <a:latin typeface="Futura Lt BT"/>
              </a:rPr>
              <a:t>Sources:</a:t>
            </a:r>
          </a:p>
          <a:p>
            <a:pPr eaLnBrk="1" hangingPunct="1">
              <a:spcBef>
                <a:spcPct val="0"/>
              </a:spcBef>
            </a:pPr>
            <a:endParaRPr lang="en-US" dirty="0">
              <a:latin typeface="Futura Lt BT"/>
            </a:endParaRPr>
          </a:p>
          <a:p>
            <a:pPr eaLnBrk="1" hangingPunct="1">
              <a:spcBef>
                <a:spcPct val="0"/>
              </a:spcBef>
            </a:pPr>
            <a:r>
              <a:rPr lang="en-US" dirty="0">
                <a:latin typeface="Futura Lt BT"/>
              </a:rPr>
              <a:t>Driscoll AK, </a:t>
            </a:r>
            <a:r>
              <a:rPr lang="en-US" dirty="0" err="1">
                <a:latin typeface="Futura Lt BT"/>
              </a:rPr>
              <a:t>Sugland</a:t>
            </a:r>
            <a:r>
              <a:rPr lang="en-US" dirty="0">
                <a:latin typeface="Futura Lt BT"/>
              </a:rPr>
              <a:t> BW, </a:t>
            </a:r>
            <a:r>
              <a:rPr lang="en-US" dirty="0" err="1">
                <a:latin typeface="Futura Lt BT"/>
              </a:rPr>
              <a:t>Manlove</a:t>
            </a:r>
            <a:r>
              <a:rPr lang="en-US" dirty="0">
                <a:latin typeface="Futura Lt BT"/>
              </a:rPr>
              <a:t> J, </a:t>
            </a:r>
            <a:r>
              <a:rPr lang="en-US" dirty="0" err="1">
                <a:latin typeface="Futura Lt BT"/>
              </a:rPr>
              <a:t>Papillo</a:t>
            </a:r>
            <a:r>
              <a:rPr lang="en-US" dirty="0">
                <a:latin typeface="Futura Lt BT"/>
              </a:rPr>
              <a:t> AR. Community opportunity, perceptions of opportunity, and the odds of an adolescent birth. </a:t>
            </a:r>
            <a:r>
              <a:rPr lang="en-US" i="1" dirty="0">
                <a:latin typeface="Futura Lt BT"/>
              </a:rPr>
              <a:t>Youth &amp; Society</a:t>
            </a:r>
            <a:r>
              <a:rPr lang="en-US" dirty="0">
                <a:latin typeface="Futura Lt BT"/>
              </a:rPr>
              <a:t>. 2005;37(1):33–61.</a:t>
            </a:r>
          </a:p>
          <a:p>
            <a:pPr eaLnBrk="1" hangingPunct="1">
              <a:spcBef>
                <a:spcPct val="0"/>
              </a:spcBef>
            </a:pPr>
            <a:endParaRPr lang="en-US" dirty="0">
              <a:latin typeface="Arial" pitchFamily="34" charset="0"/>
            </a:endParaRPr>
          </a:p>
          <a:p>
            <a:pPr eaLnBrk="1" hangingPunct="1">
              <a:spcBef>
                <a:spcPct val="0"/>
              </a:spcBef>
            </a:pPr>
            <a:r>
              <a:rPr lang="en-US" dirty="0">
                <a:latin typeface="Arial" pitchFamily="34" charset="0"/>
              </a:rPr>
              <a:t>Klein JD; American Academy of Pediatrics Committee on Adolescence. Adolescent pregnancy: current trends and issues. </a:t>
            </a:r>
            <a:r>
              <a:rPr lang="en-US" i="1" dirty="0">
                <a:latin typeface="Arial" pitchFamily="34" charset="0"/>
              </a:rPr>
              <a:t>Pediatrics</a:t>
            </a:r>
            <a:r>
              <a:rPr lang="en-US" dirty="0">
                <a:latin typeface="Arial" pitchFamily="34" charset="0"/>
              </a:rPr>
              <a:t> 2005;116:281–286. </a:t>
            </a:r>
          </a:p>
          <a:p>
            <a:pPr eaLnBrk="1" hangingPunct="1">
              <a:spcBef>
                <a:spcPct val="0"/>
              </a:spcBef>
            </a:pPr>
            <a:endParaRPr lang="en-US" dirty="0">
              <a:latin typeface="Arial" pitchFamily="34" charset="0"/>
            </a:endParaRPr>
          </a:p>
          <a:p>
            <a:pPr eaLnBrk="1" hangingPunct="1">
              <a:spcBef>
                <a:spcPct val="0"/>
              </a:spcBef>
            </a:pPr>
            <a:r>
              <a:rPr lang="en-US" dirty="0"/>
              <a:t>Fuentes L, </a:t>
            </a:r>
            <a:r>
              <a:rPr lang="en-US" dirty="0" err="1"/>
              <a:t>Bayetti</a:t>
            </a:r>
            <a:r>
              <a:rPr lang="en-US" dirty="0"/>
              <a:t> Flores V, Gonzalez-Rojas J; National Latina Institute for Reproductive Health. </a:t>
            </a:r>
            <a:r>
              <a:rPr lang="en-US" i="1" dirty="0"/>
              <a:t>Removing Stigma: Towards a Complete Understanding of Young Latinas’ Sexual Health</a:t>
            </a:r>
            <a:r>
              <a:rPr lang="en-US" dirty="0"/>
              <a:t>.</a:t>
            </a:r>
            <a:r>
              <a:rPr lang="en-US" i="1" dirty="0"/>
              <a:t> </a:t>
            </a:r>
            <a:r>
              <a:rPr lang="en-US" dirty="0"/>
              <a:t>New York: National Latina Institute for Reproductive Health; 2010.</a:t>
            </a:r>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808FDC-2D09-48A6-B4EE-13978BC8C638}" type="slidenum">
              <a:rPr lang="en-US" smtClean="0">
                <a:solidFill>
                  <a:srgbClr val="000000"/>
                </a:solidFill>
                <a:cs typeface="Arial" pitchFamily="34" charset="0"/>
              </a:rPr>
              <a:pPr fontAlgn="base">
                <a:spcBef>
                  <a:spcPct val="0"/>
                </a:spcBef>
                <a:spcAft>
                  <a:spcPct val="0"/>
                </a:spcAft>
                <a:defRPr/>
              </a:pPr>
              <a:t>28</a:t>
            </a:fld>
            <a:endParaRPr lang="en-US">
              <a:solidFill>
                <a:srgbClr val="000000"/>
              </a:solidFill>
              <a:cs typeface="Arial" pitchFamily="34" charset="0"/>
            </a:endParaRPr>
          </a:p>
        </p:txBody>
      </p:sp>
    </p:spTree>
    <p:extLst>
      <p:ext uri="{BB962C8B-B14F-4D97-AF65-F5344CB8AC3E}">
        <p14:creationId xmlns:p14="http://schemas.microsoft.com/office/powerpoint/2010/main" val="1250027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Futures Without Violence, February 2010</a:t>
            </a:r>
          </a:p>
          <a:p>
            <a:r>
              <a:rPr lang="en-US" dirty="0"/>
              <a:t>Source:  </a:t>
            </a:r>
          </a:p>
          <a:p>
            <a:r>
              <a:rPr lang="en-US" dirty="0"/>
              <a:t>http://www.futureswithoutviolence.org/userfiles/file/HealthCare/Adolescent%20Pregnancy%20Reproductive%20Risk%20FINAL%202-10.pdf</a:t>
            </a:r>
          </a:p>
          <a:p>
            <a:endParaRPr lang="en-US" dirty="0"/>
          </a:p>
          <a:p>
            <a:r>
              <a:rPr lang="en-US" dirty="0"/>
              <a:t>A 2005 study of 474 teen mothers on public assistance found that of the teens (55 percent of the total sample) experiencing intimate partner violence in the past year, two in three teen mothers also experience birth control sabotage at the hands of their dating partner. </a:t>
            </a:r>
          </a:p>
          <a:p>
            <a:r>
              <a:rPr lang="en-US" dirty="0"/>
              <a:t>• In a qualitative study of 53 sexually active young women age 15 to 20 with a history of intimate partner violence, one in four (26 percent) young women reported that their abusive male partners were actively trying to get them pregnant.</a:t>
            </a:r>
          </a:p>
          <a:p>
            <a:r>
              <a:rPr lang="en-US" dirty="0"/>
              <a:t>• Adolescent mothers who are in violent relationships may find it difficult to refuse sexual activity or to negotiate contraceptive use with an agitated partner. A study of more than 500 adolescent mothers from Texas found that those who experienced physical abuse within three months after delivery were nearly twice as likely to have a repeat pregnancy within 24 months.</a:t>
            </a:r>
          </a:p>
          <a:p>
            <a:r>
              <a:rPr lang="en-US" dirty="0"/>
              <a:t>• Pregnant teens who experience abuse are more likely to miscarry than their non abused peers.</a:t>
            </a:r>
          </a:p>
          <a:p>
            <a:r>
              <a:rPr lang="en-US" dirty="0"/>
              <a:t>• A 2000 study on the consequences of prenatal violence among adolescent and adult participants in a North Carolina county health department prenatal care coordination program of Medicaid-eligible program participants found that prenatal violence is a significant risk factor for preterm birth, especially among teens.</a:t>
            </a:r>
          </a:p>
          <a:p>
            <a:endParaRPr lang="en-US" dirty="0"/>
          </a:p>
          <a:p>
            <a:r>
              <a:rPr lang="en-US" dirty="0"/>
              <a:t>Sources:</a:t>
            </a:r>
          </a:p>
          <a:p>
            <a:r>
              <a:rPr lang="en-US" dirty="0"/>
              <a:t>Raphael J. 2005. Teens Having Babies: The Unexplored Role of Domestic Violence. The Prevention Researcher, </a:t>
            </a:r>
          </a:p>
          <a:p>
            <a:r>
              <a:rPr lang="en-US" dirty="0"/>
              <a:t>12(1):15–17. </a:t>
            </a:r>
          </a:p>
          <a:p>
            <a:r>
              <a:rPr lang="en-US" dirty="0"/>
              <a:t>Miller E, Decker MR, Reed E, Raj A, Hathaway JE, Silverman JG. 2007. Male Partner Pregnancy-Promoting </a:t>
            </a:r>
          </a:p>
          <a:p>
            <a:r>
              <a:rPr lang="en-US" dirty="0"/>
              <a:t>Behaviors and Adolescent Partner Violence: Findings from a Qualitative Study with Adolescent Females. </a:t>
            </a:r>
          </a:p>
          <a:p>
            <a:r>
              <a:rPr lang="en-US" dirty="0"/>
              <a:t>Ambulatory Pediatrics, 7(5):360–366. </a:t>
            </a:r>
          </a:p>
          <a:p>
            <a:r>
              <a:rPr lang="en-US" dirty="0" err="1"/>
              <a:t>Raneri</a:t>
            </a:r>
            <a:r>
              <a:rPr lang="en-US" dirty="0"/>
              <a:t> LG, </a:t>
            </a:r>
            <a:r>
              <a:rPr lang="en-US" dirty="0" err="1"/>
              <a:t>Wiemann</a:t>
            </a:r>
            <a:r>
              <a:rPr lang="en-US" dirty="0"/>
              <a:t> CM. 2007. Social Ecological Predictors of Repeat Adolescent Pregnancy. Perspectives on </a:t>
            </a:r>
          </a:p>
          <a:p>
            <a:r>
              <a:rPr lang="en-US" dirty="0"/>
              <a:t>Sexual and Reproductive Health, 39(1):39–47. </a:t>
            </a:r>
          </a:p>
          <a:p>
            <a:r>
              <a:rPr lang="en-US" dirty="0"/>
              <a:t>Jacoby M, </a:t>
            </a:r>
            <a:r>
              <a:rPr lang="en-US" dirty="0" err="1"/>
              <a:t>Gorenflo</a:t>
            </a:r>
            <a:r>
              <a:rPr lang="en-US" dirty="0"/>
              <a:t> D, Black E, </a:t>
            </a:r>
            <a:r>
              <a:rPr lang="en-US" dirty="0" err="1"/>
              <a:t>Wunderlich</a:t>
            </a:r>
            <a:r>
              <a:rPr lang="en-US" dirty="0"/>
              <a:t> C, </a:t>
            </a:r>
            <a:r>
              <a:rPr lang="en-US" dirty="0" err="1"/>
              <a:t>Eyler</a:t>
            </a:r>
            <a:r>
              <a:rPr lang="en-US" dirty="0"/>
              <a:t> AE. 1999. Rapid Repeat Pregnancy and Experiences of </a:t>
            </a:r>
          </a:p>
          <a:p>
            <a:r>
              <a:rPr lang="en-US" dirty="0"/>
              <a:t>Interpersonal Violence Among Low-Income Adolescents. American Journal of Preventive Medicine, 16(4):318–</a:t>
            </a:r>
          </a:p>
          <a:p>
            <a:r>
              <a:rPr lang="en-US" dirty="0"/>
              <a:t>321. </a:t>
            </a:r>
          </a:p>
          <a:p>
            <a:r>
              <a:rPr lang="en-US" dirty="0"/>
              <a:t>Covington DL, </a:t>
            </a:r>
            <a:r>
              <a:rPr lang="en-US" dirty="0" err="1"/>
              <a:t>Justason</a:t>
            </a:r>
            <a:r>
              <a:rPr lang="en-US" dirty="0"/>
              <a:t> BJ, Wright LN. 2001. Severity, Manifestations, and Consequences of Violence Among </a:t>
            </a:r>
          </a:p>
          <a:p>
            <a:r>
              <a:rPr lang="en-US" dirty="0"/>
              <a:t>Pregnant Adolescents. Journal of Adolescent Health, 28:55–61.</a:t>
            </a:r>
          </a:p>
        </p:txBody>
      </p:sp>
      <p:sp>
        <p:nvSpPr>
          <p:cNvPr id="4" name="Slide Number Placeholder 3"/>
          <p:cNvSpPr>
            <a:spLocks noGrp="1"/>
          </p:cNvSpPr>
          <p:nvPr>
            <p:ph type="sldNum" sz="quarter" idx="10"/>
          </p:nvPr>
        </p:nvSpPr>
        <p:spPr/>
        <p:txBody>
          <a:bodyPr/>
          <a:lstStyle/>
          <a:p>
            <a:pPr>
              <a:defRPr/>
            </a:pPr>
            <a:fld id="{E9026D9E-679D-4C11-9B8A-B99F97112E4C}" type="slidenum">
              <a:rPr lang="en-US" smtClean="0"/>
              <a:pPr>
                <a:defRPr/>
              </a:pPr>
              <a:t>29</a:t>
            </a:fld>
            <a:endParaRPr lang="en-US"/>
          </a:p>
        </p:txBody>
      </p:sp>
    </p:spTree>
    <p:extLst>
      <p:ext uri="{BB962C8B-B14F-4D97-AF65-F5344CB8AC3E}">
        <p14:creationId xmlns:p14="http://schemas.microsoft.com/office/powerpoint/2010/main" val="406730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Maternal age alone has not been shown to be a risk factor in sudden infant death syndrome, injuries, child abuse, or infections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a:t>
            </a:r>
          </a:p>
          <a:p>
            <a:pPr fontAlgn="base"/>
            <a:r>
              <a:rPr lang="en-US" sz="1200" b="1" kern="1200" dirty="0">
                <a:solidFill>
                  <a:schemeClr val="tx1"/>
                </a:solidFill>
                <a:effectLst/>
                <a:latin typeface="+mn-lt"/>
                <a:ea typeface="+mn-ea"/>
                <a:cs typeface="+mn-cs"/>
              </a:rPr>
              <a:t>Care of Adolescent Parents and Their Children. </a:t>
            </a:r>
            <a:r>
              <a:rPr lang="en-US" sz="1200" b="0" i="0" kern="1200" dirty="0">
                <a:solidFill>
                  <a:schemeClr val="tx1"/>
                </a:solidFill>
                <a:effectLst/>
                <a:latin typeface="+mn-lt"/>
                <a:ea typeface="+mn-ea"/>
                <a:cs typeface="+mn-cs"/>
              </a:rPr>
              <a:t>Committee on Adolescence and Committee on Early Childhood and Adoption, and Dependent Care. Pediatrics February 2001, 107 (2) 429-434; DOI: https://</a:t>
            </a:r>
            <a:r>
              <a:rPr lang="en-US" sz="1200" b="0" i="0" kern="1200" dirty="0" err="1">
                <a:solidFill>
                  <a:schemeClr val="tx1"/>
                </a:solidFill>
                <a:effectLst/>
                <a:latin typeface="+mn-lt"/>
                <a:ea typeface="+mn-ea"/>
                <a:cs typeface="+mn-cs"/>
              </a:rPr>
              <a:t>doi.org</a:t>
            </a:r>
            <a:r>
              <a:rPr lang="en-US" sz="1200" b="0" i="0" kern="1200" dirty="0">
                <a:solidFill>
                  <a:schemeClr val="tx1"/>
                </a:solidFill>
                <a:effectLst/>
                <a:latin typeface="+mn-lt"/>
                <a:ea typeface="+mn-ea"/>
                <a:cs typeface="+mn-cs"/>
              </a:rPr>
              <a:t>/10.1542/peds.107.2.429</a:t>
            </a:r>
          </a:p>
          <a:p>
            <a:endParaRPr lang="en-US" dirty="0"/>
          </a:p>
        </p:txBody>
      </p:sp>
      <p:sp>
        <p:nvSpPr>
          <p:cNvPr id="4" name="Slide Number Placeholder 3"/>
          <p:cNvSpPr>
            <a:spLocks noGrp="1"/>
          </p:cNvSpPr>
          <p:nvPr>
            <p:ph type="sldNum" sz="quarter" idx="5"/>
          </p:nvPr>
        </p:nvSpPr>
        <p:spPr/>
        <p:txBody>
          <a:bodyPr/>
          <a:lstStyle/>
          <a:p>
            <a:fld id="{CE2F5E32-F791-BF47-898A-DA786FBCD8C4}" type="slidenum">
              <a:rPr lang="en-US" smtClean="0"/>
              <a:t>30</a:t>
            </a:fld>
            <a:endParaRPr lang="en-US"/>
          </a:p>
        </p:txBody>
      </p:sp>
    </p:spTree>
    <p:extLst>
      <p:ext uri="{BB962C8B-B14F-4D97-AF65-F5344CB8AC3E}">
        <p14:creationId xmlns:p14="http://schemas.microsoft.com/office/powerpoint/2010/main" val="1531131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n-US" dirty="0"/>
              <a:t>Much attention has been brought to the risk for poor health outcomes among infants born to teen mothers: low birth weight, risk for infant death, very preterm (less than 32 weeks’ gestation) birth. However, when we look at teen mothers by age, the picture becomes more complex. Of nearly 450,000 teen births in the U.S. in 2006, just 6,400 were to women under 15. Most (296,000) were to older teens—18 or 19 years old. These women have outcomes similar to their older counterparts. It is only the smallest group of young women, those 15 and under, whose infants consistently have poor health outcomes. This youngest group is also much less likely to receive adequate prenatal care, which if improved, could contribute to better infant outcomes.</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Sources: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Fuentes L, </a:t>
            </a:r>
            <a:r>
              <a:rPr lang="en-US" dirty="0" err="1"/>
              <a:t>Bayetti</a:t>
            </a:r>
            <a:r>
              <a:rPr lang="en-US" dirty="0"/>
              <a:t> Flores V, Gonzalez-Rojas J; National Latina Institute for Reproductive Health. </a:t>
            </a:r>
            <a:r>
              <a:rPr lang="en-US" i="1" dirty="0"/>
              <a:t>Removing Stigma: Towards a Complete Understanding of Young Latinas’ Sexual Health</a:t>
            </a:r>
            <a:r>
              <a:rPr lang="en-US" dirty="0"/>
              <a:t>.</a:t>
            </a:r>
            <a:r>
              <a:rPr lang="en-US" i="1" dirty="0"/>
              <a:t> </a:t>
            </a:r>
            <a:r>
              <a:rPr lang="en-US" dirty="0"/>
              <a:t>New York: National Latina Institute for Reproductive Health; 2010.</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Fraser AM, </a:t>
            </a:r>
            <a:r>
              <a:rPr lang="en-US" dirty="0" err="1"/>
              <a:t>Brocker</a:t>
            </a:r>
            <a:r>
              <a:rPr lang="en-US" dirty="0"/>
              <a:t> JE, Ward RH. Association of young maternal age with adverse reproductive outcomes. </a:t>
            </a:r>
            <a:r>
              <a:rPr lang="en-US" i="1" dirty="0"/>
              <a:t>N Eng J Med.</a:t>
            </a:r>
            <a:r>
              <a:rPr lang="en-US" dirty="0"/>
              <a:t> 1995;332:1113–1117.</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err="1"/>
              <a:t>Kost</a:t>
            </a:r>
            <a:r>
              <a:rPr lang="en-US" dirty="0"/>
              <a:t> K, </a:t>
            </a:r>
            <a:r>
              <a:rPr lang="en-US" dirty="0" err="1"/>
              <a:t>Henshaw</a:t>
            </a:r>
            <a:r>
              <a:rPr lang="en-US" dirty="0"/>
              <a:t> S, Carlin L; </a:t>
            </a:r>
            <a:r>
              <a:rPr lang="en-US" dirty="0" err="1"/>
              <a:t>Guttmacher</a:t>
            </a:r>
            <a:r>
              <a:rPr lang="en-US" dirty="0"/>
              <a:t> Institute. </a:t>
            </a:r>
            <a:r>
              <a:rPr lang="en-US" i="1" dirty="0"/>
              <a:t>U.S. Teenage Pregnancies, Births, and Abortions: National and State Trends and Trends by Race and Ethnicity, 2010. </a:t>
            </a:r>
            <a:r>
              <a:rPr lang="en-US" dirty="0"/>
              <a:t>http://www.guttmacher.org/pubs/USTPtrends.pdf. Accessed September 21, 2010.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Phipps MG, Sowers M. Defining early adolescent childbearing. </a:t>
            </a:r>
            <a:r>
              <a:rPr lang="en-US" i="1" dirty="0"/>
              <a:t>Am J Public Health. </a:t>
            </a:r>
            <a:r>
              <a:rPr lang="en-US" dirty="0"/>
              <a:t>2002;92:125–128. </a:t>
            </a:r>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DC358A-341C-4740-8CB3-D36E1E699C76}" type="slidenum">
              <a:rPr lang="en-US" smtClean="0">
                <a:solidFill>
                  <a:srgbClr val="000000"/>
                </a:solidFill>
                <a:cs typeface="Arial" pitchFamily="34" charset="0"/>
              </a:rPr>
              <a:pPr fontAlgn="base">
                <a:spcBef>
                  <a:spcPct val="0"/>
                </a:spcBef>
                <a:spcAft>
                  <a:spcPct val="0"/>
                </a:spcAft>
                <a:defRPr/>
              </a:pPr>
              <a:t>31</a:t>
            </a:fld>
            <a:endParaRPr lang="en-US">
              <a:solidFill>
                <a:srgbClr val="000000"/>
              </a:solidFill>
              <a:cs typeface="Arial" pitchFamily="34" charset="0"/>
            </a:endParaRPr>
          </a:p>
        </p:txBody>
      </p:sp>
    </p:spTree>
    <p:extLst>
      <p:ext uri="{BB962C8B-B14F-4D97-AF65-F5344CB8AC3E}">
        <p14:creationId xmlns:p14="http://schemas.microsoft.com/office/powerpoint/2010/main" val="1643670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Slide adapted from presentation by teen mom and doctor,</a:t>
            </a:r>
            <a:r>
              <a:rPr lang="en-US" baseline="0" dirty="0"/>
              <a:t> </a:t>
            </a:r>
            <a:r>
              <a:rPr lang="en-US" dirty="0"/>
              <a:t>Rebecca </a:t>
            </a:r>
            <a:r>
              <a:rPr lang="en-US" dirty="0" err="1"/>
              <a:t>Trotzky-Sirr</a:t>
            </a:r>
            <a:r>
              <a:rPr lang="en-US" dirty="0"/>
              <a:t>, M.D. Family Medicine</a:t>
            </a:r>
          </a:p>
          <a:p>
            <a:endParaRPr lang="en-US" dirty="0"/>
          </a:p>
        </p:txBody>
      </p:sp>
      <p:sp>
        <p:nvSpPr>
          <p:cNvPr id="4" name="Slide Number Placeholder 3"/>
          <p:cNvSpPr>
            <a:spLocks noGrp="1"/>
          </p:cNvSpPr>
          <p:nvPr>
            <p:ph type="sldNum" sz="quarter" idx="10"/>
          </p:nvPr>
        </p:nvSpPr>
        <p:spPr/>
        <p:txBody>
          <a:bodyPr/>
          <a:lstStyle/>
          <a:p>
            <a:pPr>
              <a:defRPr/>
            </a:pPr>
            <a:fld id="{E9026D9E-679D-4C11-9B8A-B99F97112E4C}" type="slidenum">
              <a:rPr lang="en-US" smtClean="0"/>
              <a:pPr>
                <a:defRPr/>
              </a:pPr>
              <a:t>32</a:t>
            </a:fld>
            <a:endParaRPr lang="en-US"/>
          </a:p>
        </p:txBody>
      </p:sp>
    </p:spTree>
    <p:extLst>
      <p:ext uri="{BB962C8B-B14F-4D97-AF65-F5344CB8AC3E}">
        <p14:creationId xmlns:p14="http://schemas.microsoft.com/office/powerpoint/2010/main" val="3235545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962C30B-AF77-4456-9238-730300C42A30}" type="slidenum">
              <a:rPr lang="en-US" smtClean="0"/>
              <a:pPr>
                <a:defRPr/>
              </a:pPr>
              <a:t>34</a:t>
            </a:fld>
            <a:endParaRPr lang="en-US"/>
          </a:p>
        </p:txBody>
      </p:sp>
    </p:spTree>
    <p:extLst>
      <p:ext uri="{BB962C8B-B14F-4D97-AF65-F5344CB8AC3E}">
        <p14:creationId xmlns:p14="http://schemas.microsoft.com/office/powerpoint/2010/main" val="3110427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Placeholder 2"/>
          <p:cNvSpPr>
            <a:spLocks noGrp="1" noRot="1" noChangeAspect="1" noChangeArrowheads="1" noTextEdit="1"/>
          </p:cNvSpPr>
          <p:nvPr>
            <p:ph type="sldImg"/>
          </p:nvPr>
        </p:nvSpPr>
        <p:spPr>
          <a:ln/>
        </p:spPr>
      </p:sp>
      <p:sp>
        <p:nvSpPr>
          <p:cNvPr id="137219" name="Placeholder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 2016 study that examined data from the National Survey of Family Growth estimated that the decline in adolescent pregnancy rates was almost entirely attributable to improved contraceptive 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study also found significant increases in teens using highly-effective methods like LARC, and in the use of more than one method (like condoms + pills, for example).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ea typeface="MS PGothic" panose="020B0600070205080204" pitchFamily="34" charset="-128"/>
              <a:cs typeface="ＭＳ Ｐゴシック" charset="-128"/>
            </a:endParaRPr>
          </a:p>
          <a:p>
            <a:pPr>
              <a:buFontTx/>
              <a:buNone/>
            </a:pPr>
            <a:endParaRPr lang="en-US" altLang="en-US" sz="1200" b="0" i="0" kern="1200" dirty="0">
              <a:solidFill>
                <a:schemeClr val="tx1"/>
              </a:solidFill>
              <a:effectLst/>
              <a:latin typeface="Arial" charset="0"/>
              <a:ea typeface="MS PGothic" panose="020B0600070205080204" pitchFamily="34" charset="-128"/>
            </a:endParaRPr>
          </a:p>
          <a:p>
            <a:pPr>
              <a:buFontTx/>
              <a:buNone/>
            </a:pPr>
            <a:r>
              <a:rPr lang="en-US" altLang="en-US" sz="1200" b="0" i="0" kern="1200" dirty="0">
                <a:solidFill>
                  <a:schemeClr val="tx1"/>
                </a:solidFill>
                <a:effectLst/>
                <a:latin typeface="Arial" charset="0"/>
                <a:ea typeface="MS PGothic" panose="020B0600070205080204" pitchFamily="34" charset="-128"/>
              </a:rPr>
              <a:t>Sources:</a:t>
            </a:r>
          </a:p>
          <a:p>
            <a:r>
              <a:rPr lang="en-US" sz="1200" b="0" i="0" u="none" strike="noStrike" kern="1200" dirty="0">
                <a:solidFill>
                  <a:schemeClr val="tx1"/>
                </a:solidFill>
                <a:effectLst/>
                <a:latin typeface="+mn-lt"/>
                <a:ea typeface="+mn-ea"/>
                <a:cs typeface="+mn-cs"/>
              </a:rPr>
              <a:t>Maddow-</a:t>
            </a:r>
            <a:r>
              <a:rPr lang="en-US" sz="1200" b="0" i="0" u="none" strike="noStrike" kern="1200" dirty="0" err="1">
                <a:solidFill>
                  <a:schemeClr val="tx1"/>
                </a:solidFill>
                <a:effectLst/>
                <a:latin typeface="+mn-lt"/>
                <a:ea typeface="+mn-ea"/>
                <a:cs typeface="+mn-cs"/>
              </a:rPr>
              <a:t>Zimet</a:t>
            </a:r>
            <a:r>
              <a:rPr lang="en-US" sz="1200" b="0" i="0" u="none" strike="noStrike" kern="1200" dirty="0">
                <a:solidFill>
                  <a:schemeClr val="tx1"/>
                </a:solidFill>
                <a:effectLst/>
                <a:latin typeface="+mn-lt"/>
                <a:ea typeface="+mn-ea"/>
                <a:cs typeface="+mn-cs"/>
              </a:rPr>
              <a:t> I, </a:t>
            </a:r>
            <a:r>
              <a:rPr lang="en-US" sz="1200" b="0" i="0" u="none" strike="noStrike" kern="1200" dirty="0" err="1">
                <a:solidFill>
                  <a:schemeClr val="tx1"/>
                </a:solidFill>
                <a:effectLst/>
                <a:latin typeface="+mn-lt"/>
                <a:ea typeface="+mn-ea"/>
                <a:cs typeface="+mn-cs"/>
              </a:rPr>
              <a:t>Kost</a:t>
            </a:r>
            <a:r>
              <a:rPr lang="en-US" sz="1200" b="0" i="0" u="none" strike="noStrike" kern="1200" dirty="0">
                <a:solidFill>
                  <a:schemeClr val="tx1"/>
                </a:solidFill>
                <a:effectLst/>
                <a:latin typeface="+mn-lt"/>
                <a:ea typeface="+mn-ea"/>
                <a:cs typeface="+mn-cs"/>
              </a:rPr>
              <a:t> K and Finn S, </a:t>
            </a:r>
            <a:r>
              <a:rPr lang="en-US" sz="1200" b="0" i="1" u="none" strike="noStrike" kern="1200" dirty="0">
                <a:solidFill>
                  <a:schemeClr val="tx1"/>
                </a:solidFill>
                <a:effectLst/>
                <a:latin typeface="+mn-lt"/>
                <a:ea typeface="+mn-ea"/>
                <a:cs typeface="+mn-cs"/>
              </a:rPr>
              <a:t>Pregnancies, Births and Abortions in the United States, 1973–2016: National and State Trends by Age</a:t>
            </a:r>
            <a:r>
              <a:rPr lang="en-US" sz="1200" b="0" i="0" u="none" strike="noStrike" kern="1200" dirty="0">
                <a:solidFill>
                  <a:schemeClr val="tx1"/>
                </a:solidFill>
                <a:effectLst/>
                <a:latin typeface="+mn-lt"/>
                <a:ea typeface="+mn-ea"/>
                <a:cs typeface="+mn-cs"/>
              </a:rPr>
              <a:t>, New York: Guttmacher Institute, 2020, </a:t>
            </a:r>
            <a:r>
              <a:rPr lang="en-US" sz="1200" b="0" i="0" u="none" strike="noStrike" kern="1200" dirty="0">
                <a:solidFill>
                  <a:schemeClr val="tx1"/>
                </a:solidFill>
                <a:effectLst/>
                <a:latin typeface="+mn-lt"/>
                <a:ea typeface="+mn-ea"/>
                <a:cs typeface="+mn-cs"/>
                <a:hlinkClick r:id="rId3"/>
              </a:rPr>
              <a:t>https://www.guttmacher.org/report/pregnancies-births-abortions-in-united...</a:t>
            </a:r>
            <a:r>
              <a:rPr lang="en-US" sz="1200" b="0" i="0" u="none" strike="noStrike" kern="1200" dirty="0">
                <a:solidFill>
                  <a:schemeClr val="tx1"/>
                </a:solidFill>
                <a:effectLst/>
                <a:latin typeface="+mn-lt"/>
                <a:ea typeface="+mn-ea"/>
                <a:cs typeface="+mn-cs"/>
              </a:rPr>
              <a:t>.</a:t>
            </a:r>
          </a:p>
          <a:p>
            <a:br>
              <a:rPr lang="en-US" dirty="0"/>
            </a:br>
            <a:r>
              <a:rPr lang="en-US" sz="1200" b="0" i="0" kern="1200" dirty="0">
                <a:solidFill>
                  <a:schemeClr val="tx1"/>
                </a:solidFill>
                <a:effectLst/>
                <a:ea typeface="MS PGothic" panose="020B0600070205080204" pitchFamily="34" charset="-128"/>
                <a:cs typeface="ＭＳ Ｐゴシック" charset="-128"/>
              </a:rPr>
              <a:t>Hamilton BE et al., </a:t>
            </a:r>
            <a:r>
              <a:rPr lang="en-US" dirty="0"/>
              <a:t>State Teen Birth Rates by Race and Hispanic Origin: United States, 2017–2018. </a:t>
            </a:r>
            <a:r>
              <a:rPr lang="en-US" sz="1200" b="0" i="1" kern="1200" dirty="0">
                <a:solidFill>
                  <a:schemeClr val="tx1"/>
                </a:solidFill>
                <a:effectLst/>
                <a:ea typeface="MS PGothic" panose="020B0600070205080204" pitchFamily="34" charset="-128"/>
                <a:cs typeface="ＭＳ Ｐゴシック" charset="-128"/>
              </a:rPr>
              <a:t>National Vital Statistics Reports</a:t>
            </a:r>
            <a:r>
              <a:rPr lang="en-US" sz="1200" b="0" i="0" kern="1200" dirty="0">
                <a:solidFill>
                  <a:schemeClr val="tx1"/>
                </a:solidFill>
                <a:effectLst/>
                <a:ea typeface="MS PGothic" panose="020B0600070205080204" pitchFamily="34" charset="-128"/>
                <a:cs typeface="ＭＳ Ｐゴシック" charset="-128"/>
              </a:rPr>
              <a:t>, 2020, Vol. 69, No. 6, </a:t>
            </a:r>
          </a:p>
          <a:p>
            <a:r>
              <a:rPr lang="en-US" sz="1200" b="0" i="0" kern="1200" dirty="0">
                <a:solidFill>
                  <a:schemeClr val="tx1"/>
                </a:solidFill>
                <a:effectLst/>
                <a:ea typeface="MS PGothic" panose="020B0600070205080204" pitchFamily="34" charset="-128"/>
                <a:cs typeface="ＭＳ Ｐゴシック" charset="-128"/>
              </a:rPr>
              <a:t>https://</a:t>
            </a:r>
            <a:r>
              <a:rPr lang="en-US" sz="1200" b="0" i="0" kern="1200" dirty="0" err="1">
                <a:solidFill>
                  <a:schemeClr val="tx1"/>
                </a:solidFill>
                <a:effectLst/>
                <a:ea typeface="MS PGothic" panose="020B0600070205080204" pitchFamily="34" charset="-128"/>
                <a:cs typeface="ＭＳ Ｐゴシック" charset="-128"/>
              </a:rPr>
              <a:t>www.cdc.gov</a:t>
            </a:r>
            <a:r>
              <a:rPr lang="en-US" sz="1200" b="0" i="0" kern="1200" dirty="0">
                <a:solidFill>
                  <a:schemeClr val="tx1"/>
                </a:solidFill>
                <a:effectLst/>
                <a:ea typeface="MS PGothic" panose="020B0600070205080204" pitchFamily="34" charset="-128"/>
                <a:cs typeface="ＭＳ Ｐゴシック" charset="-128"/>
              </a:rPr>
              <a:t>/</a:t>
            </a:r>
            <a:r>
              <a:rPr lang="en-US" sz="1200" b="0" i="0" kern="1200" dirty="0" err="1">
                <a:solidFill>
                  <a:schemeClr val="tx1"/>
                </a:solidFill>
                <a:effectLst/>
                <a:ea typeface="MS PGothic" panose="020B0600070205080204" pitchFamily="34" charset="-128"/>
                <a:cs typeface="ＭＳ Ｐゴシック" charset="-128"/>
              </a:rPr>
              <a:t>nchs</a:t>
            </a:r>
            <a:r>
              <a:rPr lang="en-US" sz="1200" b="0" i="0" kern="1200" dirty="0">
                <a:solidFill>
                  <a:schemeClr val="tx1"/>
                </a:solidFill>
                <a:effectLst/>
                <a:ea typeface="MS PGothic" panose="020B0600070205080204" pitchFamily="34" charset="-128"/>
                <a:cs typeface="ＭＳ Ｐゴシック" charset="-128"/>
              </a:rPr>
              <a:t>/data/</a:t>
            </a:r>
            <a:r>
              <a:rPr lang="en-US" sz="1200" b="0" i="0" kern="1200" dirty="0" err="1">
                <a:solidFill>
                  <a:schemeClr val="tx1"/>
                </a:solidFill>
                <a:effectLst/>
                <a:ea typeface="MS PGothic" panose="020B0600070205080204" pitchFamily="34" charset="-128"/>
                <a:cs typeface="ＭＳ Ｐゴシック" charset="-128"/>
              </a:rPr>
              <a:t>nvsr</a:t>
            </a:r>
            <a:r>
              <a:rPr lang="en-US" sz="1200" b="0" i="0" kern="1200" dirty="0">
                <a:solidFill>
                  <a:schemeClr val="tx1"/>
                </a:solidFill>
                <a:effectLst/>
                <a:ea typeface="MS PGothic" panose="020B0600070205080204" pitchFamily="34" charset="-128"/>
                <a:cs typeface="ＭＳ Ｐゴシック" charset="-128"/>
              </a:rPr>
              <a:t>/nvsr69/NVSR69-6-508.pdf</a:t>
            </a:r>
            <a:endParaRPr lang="en-US" altLang="en-US" sz="1200" dirty="0"/>
          </a:p>
        </p:txBody>
      </p:sp>
    </p:spTree>
    <p:extLst>
      <p:ext uri="{BB962C8B-B14F-4D97-AF65-F5344CB8AC3E}">
        <p14:creationId xmlns:p14="http://schemas.microsoft.com/office/powerpoint/2010/main" val="216497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a:defRPr/>
            </a:pPr>
            <a:r>
              <a:rPr lang="en-US" dirty="0"/>
              <a:t>While the research is limited, the data that does exist on effective programs to improve the outcomes for teen parents support multidisciplinary approaches where primary care, reproductive health care, nutrition, mental health care, educational support, housing support, and assistance accessing public benefits are provided by a team in one location or institution.</a:t>
            </a:r>
          </a:p>
          <a:p>
            <a:pPr>
              <a:defRPr/>
            </a:pPr>
            <a:endParaRPr lang="en-US" dirty="0"/>
          </a:p>
          <a:p>
            <a:pPr>
              <a:defRPr/>
            </a:pPr>
            <a:r>
              <a:rPr lang="en-US" dirty="0"/>
              <a:t>Such programs have shown improved outcomes in</a:t>
            </a:r>
          </a:p>
          <a:p>
            <a:pPr>
              <a:defRPr/>
            </a:pPr>
            <a:endParaRPr lang="en-US" dirty="0"/>
          </a:p>
          <a:p>
            <a:pPr marL="0" lvl="1">
              <a:buFontTx/>
              <a:buChar char="•"/>
              <a:defRPr/>
            </a:pPr>
            <a:r>
              <a:rPr lang="en-US" dirty="0"/>
              <a:t> </a:t>
            </a:r>
            <a:r>
              <a:rPr lang="en-US" dirty="0">
                <a:ea typeface="Calibri"/>
                <a:cs typeface="Times New Roman"/>
              </a:rPr>
              <a:t>Reducing rapid repeat pregnancy </a:t>
            </a:r>
            <a:endParaRPr lang="en-US" dirty="0"/>
          </a:p>
          <a:p>
            <a:pPr marL="0" lvl="1">
              <a:buFontTx/>
              <a:buChar char="•"/>
              <a:defRPr/>
            </a:pPr>
            <a:r>
              <a:rPr lang="en-US" dirty="0">
                <a:ea typeface="Calibri"/>
                <a:cs typeface="Times New Roman"/>
              </a:rPr>
              <a:t> Improved prenatal care</a:t>
            </a:r>
            <a:endParaRPr lang="en-US" dirty="0"/>
          </a:p>
          <a:p>
            <a:pPr marL="0" lvl="1">
              <a:buFontTx/>
              <a:buChar char="•"/>
              <a:defRPr/>
            </a:pPr>
            <a:r>
              <a:rPr lang="en-US" dirty="0"/>
              <a:t> </a:t>
            </a:r>
            <a:r>
              <a:rPr lang="en-US" dirty="0">
                <a:ea typeface="Calibri"/>
                <a:cs typeface="Times New Roman"/>
              </a:rPr>
              <a:t>Improved delivery weights</a:t>
            </a:r>
            <a:endParaRPr lang="en-US" dirty="0"/>
          </a:p>
          <a:p>
            <a:pPr marL="0" lvl="1">
              <a:buFontTx/>
              <a:buChar char="•"/>
              <a:defRPr/>
            </a:pPr>
            <a:r>
              <a:rPr lang="en-US" dirty="0"/>
              <a:t> </a:t>
            </a:r>
            <a:r>
              <a:rPr lang="en-US" dirty="0">
                <a:ea typeface="Calibri"/>
                <a:cs typeface="Times New Roman"/>
              </a:rPr>
              <a:t>Improved substance use</a:t>
            </a:r>
            <a:endParaRPr lang="en-US" dirty="0"/>
          </a:p>
          <a:p>
            <a:pPr marL="0" lvl="1">
              <a:buFontTx/>
              <a:buChar char="•"/>
              <a:defRPr/>
            </a:pPr>
            <a:r>
              <a:rPr lang="en-US" dirty="0"/>
              <a:t> </a:t>
            </a:r>
            <a:r>
              <a:rPr lang="en-US" dirty="0">
                <a:ea typeface="Calibri"/>
                <a:cs typeface="Times New Roman"/>
              </a:rPr>
              <a:t>Decreased stress/depression </a:t>
            </a:r>
            <a:endParaRPr lang="en-US" dirty="0"/>
          </a:p>
          <a:p>
            <a:pPr marL="0" lvl="1">
              <a:buFontTx/>
              <a:buChar char="•"/>
              <a:defRPr/>
            </a:pPr>
            <a:r>
              <a:rPr lang="en-US" dirty="0"/>
              <a:t> </a:t>
            </a:r>
            <a:r>
              <a:rPr lang="en-US" dirty="0">
                <a:ea typeface="Calibri"/>
                <a:cs typeface="Times New Roman"/>
              </a:rPr>
              <a:t>Decreased child abuse/neglect</a:t>
            </a:r>
            <a:endParaRPr lang="en-US" dirty="0"/>
          </a:p>
          <a:p>
            <a:pPr marL="0" lvl="1">
              <a:buFontTx/>
              <a:buChar char="•"/>
              <a:defRPr/>
            </a:pPr>
            <a:r>
              <a:rPr lang="en-US" dirty="0"/>
              <a:t> </a:t>
            </a:r>
            <a:r>
              <a:rPr lang="en-US" dirty="0">
                <a:ea typeface="Calibri"/>
                <a:cs typeface="Times New Roman"/>
              </a:rPr>
              <a:t>Increased contraceptive compliance </a:t>
            </a:r>
            <a:endParaRPr lang="en-US" dirty="0"/>
          </a:p>
          <a:p>
            <a:pPr marL="0" lvl="1">
              <a:buFontTx/>
              <a:buChar char="•"/>
              <a:defRPr/>
            </a:pPr>
            <a:r>
              <a:rPr lang="en-US" dirty="0"/>
              <a:t> </a:t>
            </a:r>
            <a:r>
              <a:rPr lang="en-US" dirty="0">
                <a:ea typeface="Calibri"/>
                <a:cs typeface="Times New Roman"/>
              </a:rPr>
              <a:t>Continued parental education </a:t>
            </a:r>
            <a:endParaRPr lang="en-US" dirty="0"/>
          </a:p>
          <a:p>
            <a:pPr marL="0" lvl="1">
              <a:buFontTx/>
              <a:buChar char="•"/>
              <a:defRPr/>
            </a:pPr>
            <a:r>
              <a:rPr lang="en-US" dirty="0"/>
              <a:t> </a:t>
            </a:r>
            <a:r>
              <a:rPr lang="en-US" dirty="0">
                <a:ea typeface="Calibri"/>
                <a:cs typeface="Times New Roman"/>
              </a:rPr>
              <a:t>Improved teen and infant health over the course of 6–18 months</a:t>
            </a:r>
          </a:p>
          <a:p>
            <a:pPr marL="0" lvl="1">
              <a:buFontTx/>
              <a:buChar char="•"/>
              <a:defRPr/>
            </a:pPr>
            <a:endParaRPr lang="en-US" dirty="0"/>
          </a:p>
          <a:p>
            <a:pPr>
              <a:defRPr/>
            </a:pPr>
            <a:r>
              <a:rPr lang="en-US" dirty="0"/>
              <a:t>Sources:</a:t>
            </a:r>
          </a:p>
          <a:p>
            <a:pPr marL="228600" indent="-228600">
              <a:buFont typeface="+mj-lt"/>
              <a:buAutoNum type="arabicPeriod"/>
              <a:defRPr/>
            </a:pPr>
            <a:r>
              <a:rPr lang="en-US" dirty="0" err="1"/>
              <a:t>Akinbami</a:t>
            </a:r>
            <a:r>
              <a:rPr lang="en-US" dirty="0"/>
              <a:t> LJ, Cheng T, </a:t>
            </a:r>
            <a:r>
              <a:rPr lang="en-US" dirty="0" err="1"/>
              <a:t>Kornfeld</a:t>
            </a:r>
            <a:r>
              <a:rPr lang="en-US" dirty="0"/>
              <a:t> D. A review of teen-tot programs: comprehensive clinical care for young parents and their children. </a:t>
            </a:r>
            <a:r>
              <a:rPr lang="en-US" i="1" dirty="0"/>
              <a:t>Adolescence. </a:t>
            </a:r>
            <a:r>
              <a:rPr lang="en-US" dirty="0"/>
              <a:t>2001 Summer;36(142):381–393.</a:t>
            </a:r>
          </a:p>
          <a:p>
            <a:pPr marL="228600" indent="-228600">
              <a:buFont typeface="+mj-lt"/>
              <a:buAutoNum type="arabicPeriod"/>
              <a:defRPr/>
            </a:pPr>
            <a:r>
              <a:rPr lang="en-US" dirty="0"/>
              <a:t>Cox JE, </a:t>
            </a:r>
            <a:r>
              <a:rPr lang="en-US" dirty="0" err="1"/>
              <a:t>Buman</a:t>
            </a:r>
            <a:r>
              <a:rPr lang="en-US" dirty="0"/>
              <a:t> M, Valenzuela J, Natalie JP, Mitchell A, Woods ER. Depression, parenting attributes, and social support among adolescent mothers attending a teen tot program.</a:t>
            </a:r>
            <a:r>
              <a:rPr lang="en-US" i="1" dirty="0"/>
              <a:t> J </a:t>
            </a:r>
            <a:r>
              <a:rPr lang="en-US" i="1" dirty="0" err="1"/>
              <a:t>Pediatr</a:t>
            </a:r>
            <a:r>
              <a:rPr lang="en-US" i="1" dirty="0"/>
              <a:t> </a:t>
            </a:r>
            <a:r>
              <a:rPr lang="en-US" i="1" dirty="0" err="1"/>
              <a:t>Adolesc</a:t>
            </a:r>
            <a:r>
              <a:rPr lang="en-US" i="1" dirty="0"/>
              <a:t> Gynecol.</a:t>
            </a:r>
            <a:r>
              <a:rPr lang="en-US" dirty="0"/>
              <a:t> 2008;21:275–281.</a:t>
            </a:r>
          </a:p>
          <a:p>
            <a:pPr marL="228600" indent="-228600">
              <a:buFont typeface="+mj-lt"/>
              <a:buAutoNum type="arabicPeriod"/>
              <a:defRPr/>
            </a:pPr>
            <a:r>
              <a:rPr lang="en-US" dirty="0" err="1"/>
              <a:t>Klerman</a:t>
            </a:r>
            <a:r>
              <a:rPr lang="en-US" dirty="0"/>
              <a:t> LV. Another Chance: Preventing Additional Births to Teen Mothers. Washington, DC: National Campaign to Prevent Teen Pregnancy and National Organization on Adolescent Pregnancy, Parenting, and Prevention; 2004.</a:t>
            </a:r>
          </a:p>
          <a:p>
            <a:pPr marL="228600" indent="-228600">
              <a:buFont typeface="+mj-lt"/>
              <a:buAutoNum type="arabicPeriod"/>
              <a:defRPr/>
            </a:pPr>
            <a:r>
              <a:rPr lang="en-US" dirty="0"/>
              <a:t>Omar H, Fowler A, </a:t>
            </a:r>
            <a:r>
              <a:rPr lang="en-US" dirty="0" err="1"/>
              <a:t>D’Angelo</a:t>
            </a:r>
            <a:r>
              <a:rPr lang="en-US" dirty="0"/>
              <a:t> S. Improved continuation rate of </a:t>
            </a:r>
            <a:r>
              <a:rPr lang="en-US" dirty="0" err="1"/>
              <a:t>depo-provera</a:t>
            </a:r>
            <a:r>
              <a:rPr lang="en-US" dirty="0"/>
              <a:t> in teen mothers. </a:t>
            </a:r>
            <a:r>
              <a:rPr lang="en-US" i="1" dirty="0"/>
              <a:t>J </a:t>
            </a:r>
            <a:r>
              <a:rPr lang="en-US" i="1" dirty="0" err="1"/>
              <a:t>Adolesc</a:t>
            </a:r>
            <a:r>
              <a:rPr lang="en-US" i="1" dirty="0"/>
              <a:t> Health.</a:t>
            </a:r>
            <a:r>
              <a:rPr lang="en-US" dirty="0"/>
              <a:t> 2001;14(3):147.</a:t>
            </a:r>
            <a:endParaRPr lang="en-US" b="0" dirty="0"/>
          </a:p>
          <a:p>
            <a:pPr marL="228600" indent="-228600" fontAlgn="base">
              <a:buFont typeface="+mj-lt"/>
              <a:buAutoNum type="arabicPeriod"/>
            </a:pPr>
            <a:r>
              <a:rPr lang="en-US" sz="1200" b="0" i="0" kern="1200" dirty="0">
                <a:solidFill>
                  <a:schemeClr val="tx1"/>
                </a:solidFill>
                <a:effectLst/>
                <a:latin typeface="+mn-lt"/>
                <a:ea typeface="+mn-ea"/>
                <a:cs typeface="+mn-cs"/>
              </a:rPr>
              <a:t>Jorge L. Pinzon, </a:t>
            </a:r>
            <a:r>
              <a:rPr lang="en-US" sz="1200" b="0" i="0" kern="1200" dirty="0" err="1">
                <a:solidFill>
                  <a:schemeClr val="tx1"/>
                </a:solidFill>
                <a:effectLst/>
                <a:latin typeface="+mn-lt"/>
                <a:ea typeface="+mn-ea"/>
                <a:cs typeface="+mn-cs"/>
              </a:rPr>
              <a:t>Veronnie</a:t>
            </a:r>
            <a:r>
              <a:rPr lang="en-US" sz="1200" b="0" i="0" kern="1200" dirty="0">
                <a:solidFill>
                  <a:schemeClr val="tx1"/>
                </a:solidFill>
                <a:effectLst/>
                <a:latin typeface="+mn-lt"/>
                <a:ea typeface="+mn-ea"/>
                <a:cs typeface="+mn-cs"/>
              </a:rPr>
              <a:t> F. Jones. </a:t>
            </a:r>
            <a:r>
              <a:rPr lang="en-US" sz="1200" b="0" kern="1200" dirty="0">
                <a:solidFill>
                  <a:schemeClr val="tx1"/>
                </a:solidFill>
                <a:effectLst/>
                <a:latin typeface="+mn-lt"/>
                <a:ea typeface="+mn-ea"/>
                <a:cs typeface="+mn-cs"/>
              </a:rPr>
              <a:t>Care of Adolescent Parents and Their Children. </a:t>
            </a:r>
            <a:r>
              <a:rPr lang="en-US" sz="1200" b="0" i="0" kern="1200" dirty="0">
                <a:solidFill>
                  <a:schemeClr val="tx1"/>
                </a:solidFill>
                <a:effectLst/>
                <a:latin typeface="+mn-lt"/>
                <a:ea typeface="+mn-ea"/>
                <a:cs typeface="+mn-cs"/>
              </a:rPr>
              <a:t>COMMITTEE ON ADOLESCENCE and COMMITTEE ON EARLY CHILDHOOD. Pediatrics December 2012, 130 (6) e1743-e1756; DOI: https://</a:t>
            </a:r>
            <a:r>
              <a:rPr lang="en-US" sz="1200" b="0" i="0" kern="1200" dirty="0" err="1">
                <a:solidFill>
                  <a:schemeClr val="tx1"/>
                </a:solidFill>
                <a:effectLst/>
                <a:latin typeface="+mn-lt"/>
                <a:ea typeface="+mn-ea"/>
                <a:cs typeface="+mn-cs"/>
              </a:rPr>
              <a:t>doi.org</a:t>
            </a:r>
            <a:r>
              <a:rPr lang="en-US" sz="1200" b="0" i="0" kern="1200" dirty="0">
                <a:solidFill>
                  <a:schemeClr val="tx1"/>
                </a:solidFill>
                <a:effectLst/>
                <a:latin typeface="+mn-lt"/>
                <a:ea typeface="+mn-ea"/>
                <a:cs typeface="+mn-cs"/>
              </a:rPr>
              <a:t>/10.1542/peds.2012-2879</a:t>
            </a:r>
          </a:p>
          <a:p>
            <a:pPr>
              <a:defRPr/>
            </a:pPr>
            <a:endParaRPr lang="en-US" dirty="0"/>
          </a:p>
        </p:txBody>
      </p:sp>
      <p:sp>
        <p:nvSpPr>
          <p:cNvPr id="4" name="Slide Number Placeholder 3"/>
          <p:cNvSpPr>
            <a:spLocks noGrp="1"/>
          </p:cNvSpPr>
          <p:nvPr>
            <p:ph type="sldNum" sz="quarter" idx="5"/>
          </p:nvPr>
        </p:nvSpPr>
        <p:spPr/>
        <p:txBody>
          <a:bodyPr/>
          <a:lstStyle/>
          <a:p>
            <a:pPr>
              <a:defRPr/>
            </a:pPr>
            <a:fld id="{D9CA981F-831C-4A0B-B2AC-C0B6F41F3C63}" type="slidenum">
              <a:rPr lang="en-US" smtClean="0"/>
              <a:pPr>
                <a:defRPr/>
              </a:pPr>
              <a:t>35</a:t>
            </a:fld>
            <a:endParaRPr lang="en-US"/>
          </a:p>
        </p:txBody>
      </p:sp>
    </p:spTree>
    <p:extLst>
      <p:ext uri="{BB962C8B-B14F-4D97-AF65-F5344CB8AC3E}">
        <p14:creationId xmlns:p14="http://schemas.microsoft.com/office/powerpoint/2010/main" val="3575203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While family support can be essential to young mothers, in most states adolescents do not need parental consent to receive prenatal care. All minors can receive confidential services at sites funded by federal title X.</a:t>
            </a:r>
          </a:p>
          <a:p>
            <a:endParaRPr lang="en-US" dirty="0"/>
          </a:p>
          <a:p>
            <a:r>
              <a:rPr lang="en-US" dirty="0">
                <a:hlinkClick r:id="rId3"/>
              </a:rPr>
              <a:t>http://www.guttmacher.org/statecenter/spibs/spib_MAPC.pdf</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8EEDF9C1-8ABB-4BE9-8684-6CB0E4F68694}" type="slidenum">
              <a:rPr lang="en-US" smtClean="0"/>
              <a:pPr>
                <a:defRPr/>
              </a:pPr>
              <a:t>36</a:t>
            </a:fld>
            <a:endParaRPr lang="en-US"/>
          </a:p>
        </p:txBody>
      </p:sp>
    </p:spTree>
    <p:extLst>
      <p:ext uri="{BB962C8B-B14F-4D97-AF65-F5344CB8AC3E}">
        <p14:creationId xmlns:p14="http://schemas.microsoft.com/office/powerpoint/2010/main" val="1593959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Also note that poverty may complicate nutritional issues for pregnant teens. This is another reason to refer pregnant teens to programs like the Special Supplemental Nutrition Program for Women, Infants, and Children, better known as the WIC Program. WIC provides food assistance for mothers and children. It safeguards the health of low-income women, infants, and children up to age 5 who are at nutritional risk by providing nutritious foods to supplement diets, information on healthy eating, and referrals to health care.</a:t>
            </a:r>
          </a:p>
          <a:p>
            <a:endParaRPr lang="en-US" dirty="0"/>
          </a:p>
          <a:p>
            <a:endParaRPr lang="en-US" dirty="0"/>
          </a:p>
          <a:p>
            <a:r>
              <a:rPr lang="en-US" dirty="0"/>
              <a:t>Source:</a:t>
            </a:r>
          </a:p>
          <a:p>
            <a:r>
              <a:rPr lang="en-US" dirty="0"/>
              <a:t>American Dietetic Association. Position of the American Dietetic Association: nutrition care for pregnant adolescents. </a:t>
            </a:r>
            <a:r>
              <a:rPr lang="en-US" i="1" dirty="0"/>
              <a:t>J Am Diet Assn.</a:t>
            </a:r>
            <a:r>
              <a:rPr lang="en-US" dirty="0"/>
              <a:t> 1994;94(4):449.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Department of Agriculture, Food and Nutrition Service. About WIC. http://</a:t>
            </a:r>
            <a:r>
              <a:rPr lang="en-US" dirty="0" err="1"/>
              <a:t>www.commodityfood.usda.gov</a:t>
            </a:r>
            <a:r>
              <a:rPr lang="en-US" dirty="0"/>
              <a:t>/</a:t>
            </a:r>
            <a:r>
              <a:rPr lang="en-US" dirty="0" err="1"/>
              <a:t>wic</a:t>
            </a:r>
            <a:r>
              <a:rPr lang="en-US" dirty="0"/>
              <a:t>/</a:t>
            </a:r>
            <a:r>
              <a:rPr lang="en-US" dirty="0" err="1"/>
              <a:t>aboutwic</a:t>
            </a:r>
            <a:r>
              <a:rPr lang="en-US" dirty="0"/>
              <a:t>/. Accessed July 30, 2010. </a:t>
            </a:r>
          </a:p>
        </p:txBody>
      </p:sp>
      <p:sp>
        <p:nvSpPr>
          <p:cNvPr id="4" name="Slide Number Placeholder 3"/>
          <p:cNvSpPr>
            <a:spLocks noGrp="1"/>
          </p:cNvSpPr>
          <p:nvPr>
            <p:ph type="sldNum" sz="quarter" idx="5"/>
          </p:nvPr>
        </p:nvSpPr>
        <p:spPr/>
        <p:txBody>
          <a:bodyPr/>
          <a:lstStyle/>
          <a:p>
            <a:pPr>
              <a:defRPr/>
            </a:pPr>
            <a:fld id="{8C53F8DF-C9CF-41D4-9B94-890B93A6ED57}" type="slidenum">
              <a:rPr lang="en-US" smtClean="0"/>
              <a:pPr>
                <a:defRPr/>
              </a:pPr>
              <a:t>37</a:t>
            </a:fld>
            <a:endParaRPr lang="en-US"/>
          </a:p>
        </p:txBody>
      </p:sp>
    </p:spTree>
    <p:extLst>
      <p:ext uri="{BB962C8B-B14F-4D97-AF65-F5344CB8AC3E}">
        <p14:creationId xmlns:p14="http://schemas.microsoft.com/office/powerpoint/2010/main" val="4146497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Source:</a:t>
            </a:r>
          </a:p>
          <a:p>
            <a:r>
              <a:rPr lang="en-US" dirty="0"/>
              <a:t>Cooley ML, Unger DG. The role of family support in determining developmental outcomes in children of teen mothers. </a:t>
            </a:r>
            <a:r>
              <a:rPr lang="en-US" i="1" dirty="0"/>
              <a:t>Child Psychiatry Hum Dev.</a:t>
            </a:r>
            <a:r>
              <a:rPr lang="en-US" dirty="0"/>
              <a:t> 1991;21:217–234.</a:t>
            </a:r>
          </a:p>
          <a:p>
            <a:endParaRPr lang="en-US" dirty="0"/>
          </a:p>
        </p:txBody>
      </p:sp>
      <p:sp>
        <p:nvSpPr>
          <p:cNvPr id="4" name="Slide Number Placeholder 3"/>
          <p:cNvSpPr>
            <a:spLocks noGrp="1"/>
          </p:cNvSpPr>
          <p:nvPr>
            <p:ph type="sldNum" sz="quarter" idx="5"/>
          </p:nvPr>
        </p:nvSpPr>
        <p:spPr/>
        <p:txBody>
          <a:bodyPr/>
          <a:lstStyle/>
          <a:p>
            <a:pPr>
              <a:defRPr/>
            </a:pPr>
            <a:fld id="{699BF6E8-FF05-452B-86AB-C9DDE50A6158}" type="slidenum">
              <a:rPr lang="en-US" smtClean="0"/>
              <a:pPr>
                <a:defRPr/>
              </a:pPr>
              <a:t>38</a:t>
            </a:fld>
            <a:endParaRPr lang="en-US"/>
          </a:p>
        </p:txBody>
      </p:sp>
    </p:spTree>
    <p:extLst>
      <p:ext uri="{BB962C8B-B14F-4D97-AF65-F5344CB8AC3E}">
        <p14:creationId xmlns:p14="http://schemas.microsoft.com/office/powerpoint/2010/main" val="18329253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High risk for chlamydia and gonorrhea includes those with:</a:t>
            </a:r>
          </a:p>
          <a:p>
            <a:pPr marL="628650" lvl="1" indent="-171450">
              <a:buFont typeface="Arial" panose="020B0604020202020204" pitchFamily="34" charset="0"/>
              <a:buChar char="•"/>
            </a:pPr>
            <a:r>
              <a:rPr lang="en-US" dirty="0"/>
              <a:t>New sex partner</a:t>
            </a:r>
          </a:p>
          <a:p>
            <a:pPr marL="628650" lvl="1" indent="-171450">
              <a:buFont typeface="Arial" panose="020B0604020202020204" pitchFamily="34" charset="0"/>
              <a:buChar char="•"/>
            </a:pPr>
            <a:r>
              <a:rPr lang="en-US" dirty="0"/>
              <a:t>More than one sex partner</a:t>
            </a:r>
          </a:p>
          <a:p>
            <a:pPr marL="628650" lvl="1" indent="-171450">
              <a:buFont typeface="Arial" panose="020B0604020202020204" pitchFamily="34" charset="0"/>
              <a:buChar char="•"/>
            </a:pPr>
            <a:r>
              <a:rPr lang="en-US" dirty="0"/>
              <a:t>A sex partner with concurrent partners</a:t>
            </a:r>
          </a:p>
          <a:p>
            <a:pPr marL="628650" lvl="1" indent="-171450">
              <a:buFont typeface="Arial" panose="020B0604020202020204" pitchFamily="34" charset="0"/>
              <a:buChar char="•"/>
            </a:pPr>
            <a:r>
              <a:rPr lang="en-US" dirty="0"/>
              <a:t>A sex partner who has a sexually transmitted infection</a:t>
            </a:r>
          </a:p>
          <a:p>
            <a:pPr lvl="0"/>
            <a:r>
              <a:rPr lang="en-US" dirty="0"/>
              <a:t>High risk for syphilis includes:</a:t>
            </a:r>
          </a:p>
          <a:p>
            <a:pPr marL="628650" lvl="1" indent="-171450">
              <a:buFont typeface="Arial" panose="020B0604020202020204" pitchFamily="34" charset="0"/>
              <a:buChar char="•"/>
            </a:pPr>
            <a:r>
              <a:rPr lang="en-US" dirty="0"/>
              <a:t>History of incarceration</a:t>
            </a:r>
          </a:p>
          <a:p>
            <a:pPr marL="628650" lvl="1" indent="-171450">
              <a:buFont typeface="Arial" panose="020B0604020202020204" pitchFamily="34" charset="0"/>
              <a:buChar char="•"/>
            </a:pPr>
            <a:r>
              <a:rPr lang="en-US" dirty="0"/>
              <a:t>History of exchanging sex for money</a:t>
            </a:r>
          </a:p>
          <a:p>
            <a:pPr marL="628650" lvl="1" indent="-171450">
              <a:buFont typeface="Arial" panose="020B0604020202020204" pitchFamily="34" charset="0"/>
              <a:buChar char="•"/>
            </a:pPr>
            <a:r>
              <a:rPr lang="en-US" dirty="0"/>
              <a:t>Local area with high syphilis rate</a:t>
            </a:r>
          </a:p>
          <a:p>
            <a:pPr marL="628650" lvl="1" indent="-171450">
              <a:buFont typeface="Arial" panose="020B0604020202020204" pitchFamily="34" charset="0"/>
              <a:buChar char="•"/>
            </a:pPr>
            <a:r>
              <a:rPr lang="en-US" dirty="0"/>
              <a:t>Persons taking pre-exposure prophylaxis for HIV prevention</a:t>
            </a:r>
          </a:p>
          <a:p>
            <a:pPr marL="0" lvl="0" indent="0">
              <a:buFont typeface="Arial" panose="020B0604020202020204" pitchFamily="34" charset="0"/>
              <a:buNone/>
            </a:pPr>
            <a:r>
              <a:rPr lang="en-US" dirty="0"/>
              <a:t>High risk for HIV includes: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Sexually active gay, bisexual and other men who have sex with men;</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People who inject drugs;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Anyone who has had more than one sex partner since their last HIV test; and</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People who have been diagnosed with another sexually transmitted infection, hepatitis, or tuberculosis</a:t>
            </a:r>
          </a:p>
          <a:p>
            <a:pPr marL="0" lv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History of genital herpes should be documented in all pregnant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Hepatitis C screening is indicated for those at high risk</a:t>
            </a:r>
          </a:p>
          <a:p>
            <a:endParaRPr lang="en-US" dirty="0"/>
          </a:p>
          <a:p>
            <a:r>
              <a:rPr lang="en-US" dirty="0"/>
              <a:t>Source:</a:t>
            </a:r>
          </a:p>
          <a:p>
            <a:r>
              <a:rPr lang="en-US" dirty="0"/>
              <a:t>Screening Recommendations and Considerations Referenced in </a:t>
            </a:r>
            <a:r>
              <a:rPr lang="en-US" dirty="0" err="1"/>
              <a:t>Treament</a:t>
            </a:r>
            <a:r>
              <a:rPr lang="en-US" dirty="0"/>
              <a:t> Guidelines and Original Sources. 2015 STD Treatment Guidelines. Centers for Disease Control and Prevention. Last reviewed June 2015. https://</a:t>
            </a:r>
            <a:r>
              <a:rPr lang="en-US" dirty="0" err="1"/>
              <a:t>www.cdc.gov</a:t>
            </a:r>
            <a:r>
              <a:rPr lang="en-US" dirty="0"/>
              <a:t>/std/tg2015/screening-</a:t>
            </a:r>
            <a:r>
              <a:rPr lang="en-US" dirty="0" err="1"/>
              <a:t>recommendations.htm</a:t>
            </a:r>
            <a:endParaRPr lang="en-US" dirty="0"/>
          </a:p>
        </p:txBody>
      </p:sp>
      <p:sp>
        <p:nvSpPr>
          <p:cNvPr id="4" name="Slide Number Placeholder 3"/>
          <p:cNvSpPr>
            <a:spLocks noGrp="1"/>
          </p:cNvSpPr>
          <p:nvPr>
            <p:ph type="sldNum" sz="quarter" idx="5"/>
          </p:nvPr>
        </p:nvSpPr>
        <p:spPr/>
        <p:txBody>
          <a:bodyPr/>
          <a:lstStyle/>
          <a:p>
            <a:fld id="{CE2F5E32-F791-BF47-898A-DA786FBCD8C4}" type="slidenum">
              <a:rPr lang="en-US" smtClean="0"/>
              <a:t>39</a:t>
            </a:fld>
            <a:endParaRPr lang="en-US"/>
          </a:p>
        </p:txBody>
      </p:sp>
    </p:spTree>
    <p:extLst>
      <p:ext uri="{BB962C8B-B14F-4D97-AF65-F5344CB8AC3E}">
        <p14:creationId xmlns:p14="http://schemas.microsoft.com/office/powerpoint/2010/main" val="3475567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751DF57A-CA9F-4993-8D1E-6760B66A75AD}" type="slidenum">
              <a:rPr lang="en-US" smtClean="0"/>
              <a:pPr>
                <a:defRPr/>
              </a:pPr>
              <a:t>41</a:t>
            </a:fld>
            <a:endParaRPr lang="en-US"/>
          </a:p>
        </p:txBody>
      </p:sp>
    </p:spTree>
    <p:extLst>
      <p:ext uri="{BB962C8B-B14F-4D97-AF65-F5344CB8AC3E}">
        <p14:creationId xmlns:p14="http://schemas.microsoft.com/office/powerpoint/2010/main" val="218144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dirty="0"/>
              <a:t>The complete list of recommended practices:</a:t>
            </a:r>
          </a:p>
          <a:p>
            <a:pPr>
              <a:buFontTx/>
              <a:buChar char="•"/>
            </a:pPr>
            <a:r>
              <a:rPr lang="en-US" dirty="0"/>
              <a:t> Provide a medical home for teenage parents and their children, and help them gain access to needed services</a:t>
            </a:r>
          </a:p>
          <a:p>
            <a:pPr>
              <a:buFontTx/>
              <a:buChar char="•"/>
            </a:pPr>
            <a:r>
              <a:rPr lang="en-US" dirty="0"/>
              <a:t> Address the development of both infant and the adolescent parent, particularly with anticipatory guidance, early childhood education, teaching of basic caregiving and breast-feeding skills, and contraceptive counseling</a:t>
            </a:r>
          </a:p>
          <a:p>
            <a:pPr>
              <a:buFontTx/>
              <a:buChar char="•"/>
            </a:pPr>
            <a:r>
              <a:rPr lang="en-US" dirty="0"/>
              <a:t> Encourage continuation of healthful behaviors; adolescent mothers often improve their nutrition and decrease substance abuse during pregnancy, only to return to their pre-pregnancy habits within six months of delivery</a:t>
            </a:r>
          </a:p>
          <a:p>
            <a:pPr>
              <a:buFontTx/>
              <a:buChar char="•"/>
            </a:pPr>
            <a:r>
              <a:rPr lang="en-US" dirty="0"/>
              <a:t> Routinely assess the risk of domestic violence—pregnant adolescents are at greater risk</a:t>
            </a:r>
          </a:p>
          <a:p>
            <a:pPr>
              <a:buFontTx/>
              <a:buChar char="•"/>
            </a:pPr>
            <a:r>
              <a:rPr lang="en-US" dirty="0"/>
              <a:t> Emphasize to the parent the importance of completing high school</a:t>
            </a:r>
          </a:p>
          <a:p>
            <a:pPr>
              <a:buFontTx/>
              <a:buChar char="•"/>
            </a:pPr>
            <a:r>
              <a:rPr lang="en-US" dirty="0"/>
              <a:t> When possible, include both parents in patient education that is appropriate for their development</a:t>
            </a:r>
          </a:p>
          <a:p>
            <a:pPr>
              <a:buFontTx/>
              <a:buChar char="•"/>
            </a:pPr>
            <a:r>
              <a:rPr lang="en-US" dirty="0"/>
              <a:t> Stress the importance of the adolescent parent caring for the child, even if other caregivers are involved</a:t>
            </a:r>
          </a:p>
          <a:p>
            <a:pPr>
              <a:buFontTx/>
              <a:buChar char="•"/>
            </a:pPr>
            <a:r>
              <a:rPr lang="en-US" dirty="0"/>
              <a:t> Utilize community resources such as the Special Supplementation Nutrition Program for Women, Infants, and Children (WIC)</a:t>
            </a:r>
          </a:p>
          <a:p>
            <a:pPr>
              <a:buFontTx/>
              <a:buChar char="•"/>
            </a:pPr>
            <a:r>
              <a:rPr lang="en-US" dirty="0"/>
              <a:t> Provide positive reinforcements to successes such as achieving educational goals, initiation or continuation of breast-feeding, and avoiding substance abuse</a:t>
            </a:r>
          </a:p>
          <a:p>
            <a:endParaRPr lang="en-US" dirty="0"/>
          </a:p>
          <a:p>
            <a:r>
              <a:rPr lang="en-US" dirty="0"/>
              <a:t>Source:</a:t>
            </a:r>
          </a:p>
          <a:p>
            <a:r>
              <a:rPr lang="en-US" dirty="0"/>
              <a:t>American Academy of Pediatrics Committee on Adolescence, Committee on Early Childhood, Adoption, and Dependent Care. Care of adolescent parents and their children. </a:t>
            </a:r>
            <a:r>
              <a:rPr lang="en-US" i="1" dirty="0"/>
              <a:t>Pediatrics.</a:t>
            </a:r>
            <a:r>
              <a:rPr lang="en-US" dirty="0"/>
              <a:t> 2001;107:429.</a:t>
            </a:r>
          </a:p>
          <a:p>
            <a:endParaRPr lang="en-US" dirty="0"/>
          </a:p>
        </p:txBody>
      </p:sp>
      <p:sp>
        <p:nvSpPr>
          <p:cNvPr id="4" name="Slide Number Placeholder 3"/>
          <p:cNvSpPr>
            <a:spLocks noGrp="1"/>
          </p:cNvSpPr>
          <p:nvPr>
            <p:ph type="sldNum" sz="quarter" idx="5"/>
          </p:nvPr>
        </p:nvSpPr>
        <p:spPr/>
        <p:txBody>
          <a:bodyPr/>
          <a:lstStyle/>
          <a:p>
            <a:fld id="{CE2F5E32-F791-BF47-898A-DA786FBCD8C4}" type="slidenum">
              <a:rPr lang="en-US" smtClean="0"/>
              <a:t>42</a:t>
            </a:fld>
            <a:endParaRPr lang="en-US"/>
          </a:p>
        </p:txBody>
      </p:sp>
    </p:spTree>
    <p:extLst>
      <p:ext uri="{BB962C8B-B14F-4D97-AF65-F5344CB8AC3E}">
        <p14:creationId xmlns:p14="http://schemas.microsoft.com/office/powerpoint/2010/main" val="12184005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Sources:</a:t>
            </a:r>
          </a:p>
          <a:p>
            <a:endParaRPr lang="en-US" dirty="0"/>
          </a:p>
          <a:p>
            <a:r>
              <a:rPr lang="en-US" dirty="0" err="1"/>
              <a:t>Ickovics</a:t>
            </a:r>
            <a:r>
              <a:rPr lang="en-US" dirty="0"/>
              <a:t> JR, Kershaw TS, </a:t>
            </a:r>
            <a:r>
              <a:rPr lang="en-US" dirty="0" err="1"/>
              <a:t>Westdahl</a:t>
            </a:r>
            <a:r>
              <a:rPr lang="en-US" dirty="0"/>
              <a:t> C, </a:t>
            </a:r>
            <a:r>
              <a:rPr lang="en-US" dirty="0" err="1"/>
              <a:t>Magriples</a:t>
            </a:r>
            <a:r>
              <a:rPr lang="en-US" dirty="0"/>
              <a:t> U, Massey Z, Reynolds H, Rising SS. Group prenatal care and perinatal outcomes: a randomized controlled trial. </a:t>
            </a:r>
            <a:r>
              <a:rPr lang="en-US" i="1" dirty="0" err="1"/>
              <a:t>Obstet</a:t>
            </a:r>
            <a:r>
              <a:rPr lang="en-US" i="1" dirty="0"/>
              <a:t> Gynecol.</a:t>
            </a:r>
            <a:r>
              <a:rPr lang="en-US" dirty="0"/>
              <a:t> 2007 Aug;110(2, </a:t>
            </a:r>
            <a:r>
              <a:rPr lang="en-US" dirty="0" err="1"/>
              <a:t>pt</a:t>
            </a:r>
            <a:r>
              <a:rPr lang="en-US" dirty="0"/>
              <a:t> 1):330–339. </a:t>
            </a:r>
          </a:p>
          <a:p>
            <a:endParaRPr lang="en-US" dirty="0"/>
          </a:p>
          <a:p>
            <a:r>
              <a:rPr lang="en-US" dirty="0"/>
              <a:t>Grady MA, Bloom KC. Pregnancy outcomes of adolescents enrolled in a centering pregnancy program. </a:t>
            </a:r>
            <a:r>
              <a:rPr lang="en-US" i="1" dirty="0"/>
              <a:t>J Midwifery </a:t>
            </a:r>
            <a:r>
              <a:rPr lang="en-US" i="1" dirty="0" err="1"/>
              <a:t>Womens</a:t>
            </a:r>
            <a:r>
              <a:rPr lang="en-US" i="1" dirty="0"/>
              <a:t> Health. </a:t>
            </a:r>
            <a:r>
              <a:rPr lang="en-US" dirty="0"/>
              <a:t>2004;49:412–420.</a:t>
            </a:r>
          </a:p>
          <a:p>
            <a:endParaRPr lang="en-US" dirty="0"/>
          </a:p>
        </p:txBody>
      </p:sp>
      <p:sp>
        <p:nvSpPr>
          <p:cNvPr id="4" name="Slide Number Placeholder 3"/>
          <p:cNvSpPr>
            <a:spLocks noGrp="1"/>
          </p:cNvSpPr>
          <p:nvPr>
            <p:ph type="sldNum" sz="quarter" idx="5"/>
          </p:nvPr>
        </p:nvSpPr>
        <p:spPr/>
        <p:txBody>
          <a:bodyPr/>
          <a:lstStyle/>
          <a:p>
            <a:pPr>
              <a:defRPr/>
            </a:pPr>
            <a:fld id="{37C32765-2475-4EF7-8D1E-B737C8B97DF9}" type="slidenum">
              <a:rPr lang="en-US" smtClean="0"/>
              <a:pPr>
                <a:defRPr/>
              </a:pPr>
              <a:t>43</a:t>
            </a:fld>
            <a:endParaRPr lang="en-US"/>
          </a:p>
        </p:txBody>
      </p:sp>
    </p:spTree>
    <p:extLst>
      <p:ext uri="{BB962C8B-B14F-4D97-AF65-F5344CB8AC3E}">
        <p14:creationId xmlns:p14="http://schemas.microsoft.com/office/powerpoint/2010/main" val="2695726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 typeface="Arial" panose="020B0604020202020204" pitchFamily="34" charset="0"/>
              <a:buChar char="•"/>
            </a:pPr>
            <a:r>
              <a:rPr lang="en-US" dirty="0"/>
              <a:t>Often services are available for young people up to age 21.</a:t>
            </a:r>
          </a:p>
          <a:p>
            <a:pPr marL="171450" indent="-171450">
              <a:buFont typeface="Arial" panose="020B0604020202020204" pitchFamily="34" charset="0"/>
              <a:buChar char="•"/>
            </a:pPr>
            <a:r>
              <a:rPr lang="en-US" dirty="0"/>
              <a:t>A meta-analysis from 2001 showed that programs had some </a:t>
            </a:r>
            <a:r>
              <a:rPr lang="en-US" sz="1200" b="0" i="0" kern="1200" dirty="0">
                <a:solidFill>
                  <a:schemeClr val="tx1"/>
                </a:solidFill>
                <a:effectLst/>
                <a:latin typeface="+mn-lt"/>
                <a:ea typeface="+mn-ea"/>
                <a:cs typeface="+mn-cs"/>
              </a:rPr>
              <a:t>success in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preventing repeat pregnancies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helping teen mothers continue their education</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and improving teen and infant health over 6 to 18 months</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evaluations were limited</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a:t>
            </a:r>
          </a:p>
          <a:p>
            <a:r>
              <a:rPr lang="en-US" sz="1200" b="0" i="0" kern="1200" dirty="0" err="1">
                <a:solidFill>
                  <a:schemeClr val="tx1"/>
                </a:solidFill>
                <a:effectLst/>
                <a:latin typeface="+mn-lt"/>
                <a:ea typeface="+mn-ea"/>
                <a:cs typeface="+mn-cs"/>
              </a:rPr>
              <a:t>Akinbami</a:t>
            </a:r>
            <a:r>
              <a:rPr lang="en-US" sz="1200" b="0" i="0" kern="1200" dirty="0">
                <a:solidFill>
                  <a:schemeClr val="tx1"/>
                </a:solidFill>
                <a:effectLst/>
                <a:latin typeface="+mn-lt"/>
                <a:ea typeface="+mn-ea"/>
                <a:cs typeface="+mn-cs"/>
              </a:rPr>
              <a:t> LJ, Cheng TL, Kornfeld D. A review of teen-tot programs: comprehensive clinical care for young parents and their children. Adolescence. 2001 Summer;36(142):381-93. PMID: 11572313.</a:t>
            </a:r>
            <a:endParaRPr lang="en-US" dirty="0"/>
          </a:p>
        </p:txBody>
      </p:sp>
      <p:sp>
        <p:nvSpPr>
          <p:cNvPr id="4" name="Slide Number Placeholder 3"/>
          <p:cNvSpPr>
            <a:spLocks noGrp="1"/>
          </p:cNvSpPr>
          <p:nvPr>
            <p:ph type="sldNum" sz="quarter" idx="5"/>
          </p:nvPr>
        </p:nvSpPr>
        <p:spPr/>
        <p:txBody>
          <a:bodyPr/>
          <a:lstStyle/>
          <a:p>
            <a:pPr>
              <a:defRPr/>
            </a:pPr>
            <a:fld id="{5C919621-D213-4834-9CCE-A9A776901216}" type="slidenum">
              <a:rPr lang="en-US" smtClean="0"/>
              <a:pPr>
                <a:defRPr/>
              </a:pPr>
              <a:t>44</a:t>
            </a:fld>
            <a:endParaRPr lang="en-US"/>
          </a:p>
        </p:txBody>
      </p:sp>
    </p:spTree>
    <p:extLst>
      <p:ext uri="{BB962C8B-B14F-4D97-AF65-F5344CB8AC3E}">
        <p14:creationId xmlns:p14="http://schemas.microsoft.com/office/powerpoint/2010/main" val="349425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While teen-tot clinics differ from site to site, they offer a range of supportive services to teen parents including, but not limited to, those listed here.</a:t>
            </a:r>
          </a:p>
          <a:p>
            <a:pPr marL="171450" indent="-171450">
              <a:buFont typeface="Arial" panose="020B0604020202020204" pitchFamily="34" charset="0"/>
              <a:buChar char="•"/>
            </a:pPr>
            <a:r>
              <a:rPr lang="en-US" dirty="0"/>
              <a:t>Provider models vary between clinics but include:</a:t>
            </a:r>
          </a:p>
          <a:p>
            <a:pPr marL="628650" lvl="1" indent="-171450">
              <a:buFont typeface="Arial" panose="020B0604020202020204" pitchFamily="34" charset="0"/>
              <a:buChar char="•"/>
            </a:pPr>
            <a:r>
              <a:rPr lang="en-US" dirty="0"/>
              <a:t>Single provider sees parent and child</a:t>
            </a:r>
          </a:p>
          <a:p>
            <a:pPr marL="628650" lvl="1" indent="-171450">
              <a:buFont typeface="Arial" panose="020B0604020202020204" pitchFamily="34" charset="0"/>
              <a:buChar char="•"/>
            </a:pPr>
            <a:r>
              <a:rPr lang="en-US" dirty="0"/>
              <a:t>Pediatric provider partners with adolescent specialist or OB/GYN</a:t>
            </a:r>
          </a:p>
          <a:p>
            <a:pPr marL="171450" lvl="0" indent="-171450">
              <a:buFont typeface="Arial" panose="020B0604020202020204" pitchFamily="34" charset="0"/>
              <a:buChar char="•"/>
            </a:pPr>
            <a:r>
              <a:rPr lang="en-US" dirty="0"/>
              <a:t>May be located in a freestanding clinic or integrated within:</a:t>
            </a:r>
          </a:p>
          <a:p>
            <a:pPr marL="1085850" lvl="2" indent="-171450">
              <a:buFont typeface="Arial" panose="020B0604020202020204" pitchFamily="34" charset="0"/>
              <a:buChar char="•"/>
            </a:pPr>
            <a:r>
              <a:rPr lang="en-US" dirty="0"/>
              <a:t>Pediatric practice</a:t>
            </a:r>
          </a:p>
          <a:p>
            <a:pPr marL="1085850" lvl="2" indent="-171450">
              <a:buFont typeface="Arial" panose="020B0604020202020204" pitchFamily="34" charset="0"/>
              <a:buChar char="•"/>
            </a:pPr>
            <a:r>
              <a:rPr lang="en-US" dirty="0"/>
              <a:t>School-based health center</a:t>
            </a:r>
          </a:p>
          <a:p>
            <a:pPr marL="1085850" lvl="2" indent="-171450">
              <a:buFont typeface="Arial" panose="020B0604020202020204" pitchFamily="34" charset="0"/>
              <a:buChar char="•"/>
            </a:pPr>
            <a:r>
              <a:rPr lang="en-US" dirty="0"/>
              <a:t>Adolescent clinic</a:t>
            </a:r>
          </a:p>
          <a:p>
            <a:pPr marL="1085850" lvl="2" indent="-171450">
              <a:buFont typeface="Arial" panose="020B0604020202020204" pitchFamily="34" charset="0"/>
              <a:buChar char="•"/>
            </a:pPr>
            <a:r>
              <a:rPr lang="en-US" dirty="0"/>
              <a:t>Family planning clinic</a:t>
            </a:r>
          </a:p>
          <a:p>
            <a:endParaRPr lang="en-US" dirty="0"/>
          </a:p>
        </p:txBody>
      </p:sp>
      <p:sp>
        <p:nvSpPr>
          <p:cNvPr id="4" name="Slide Number Placeholder 3"/>
          <p:cNvSpPr>
            <a:spLocks noGrp="1"/>
          </p:cNvSpPr>
          <p:nvPr>
            <p:ph type="sldNum" sz="quarter" idx="5"/>
          </p:nvPr>
        </p:nvSpPr>
        <p:spPr/>
        <p:txBody>
          <a:bodyPr/>
          <a:lstStyle/>
          <a:p>
            <a:pPr>
              <a:defRPr/>
            </a:pPr>
            <a:fld id="{82BB7F05-4D47-4521-98D8-5EC94B1EDAED}" type="slidenum">
              <a:rPr lang="en-US" smtClean="0"/>
              <a:pPr>
                <a:defRPr/>
              </a:pPr>
              <a:t>45</a:t>
            </a:fld>
            <a:endParaRPr lang="en-US"/>
          </a:p>
        </p:txBody>
      </p:sp>
    </p:spTree>
    <p:extLst>
      <p:ext uri="{BB962C8B-B14F-4D97-AF65-F5344CB8AC3E}">
        <p14:creationId xmlns:p14="http://schemas.microsoft.com/office/powerpoint/2010/main" val="434831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Pregnancy rates reflect both birth and abortion rates, and these do not always move or change direction in tandem.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decline in the pregnancy rate among adolescents and young adults over the past two-and-a-half decades was the result of declines in </a:t>
            </a:r>
            <a:r>
              <a:rPr lang="en-US" sz="1200" b="0" i="1" kern="1200" dirty="0">
                <a:solidFill>
                  <a:schemeClr val="tx1"/>
                </a:solidFill>
                <a:effectLst/>
                <a:latin typeface="+mn-lt"/>
                <a:ea typeface="+mn-ea"/>
                <a:cs typeface="+mn-cs"/>
              </a:rPr>
              <a:t>both</a:t>
            </a:r>
            <a:r>
              <a:rPr lang="en-US" sz="1200" b="0" i="0" kern="1200" dirty="0">
                <a:solidFill>
                  <a:schemeClr val="tx1"/>
                </a:solidFill>
                <a:effectLst/>
                <a:latin typeface="+mn-lt"/>
                <a:ea typeface="+mn-ea"/>
                <a:cs typeface="+mn-cs"/>
              </a:rPr>
              <a:t> birth and abortion rates.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Among women aged 30–34, 35–39, and 40 or older, the rate of abortions has stayed relatively stable since the late 1970s, during which time birth rates have consistently increased.</a:t>
            </a:r>
          </a:p>
          <a:p>
            <a:endParaRPr lang="en-US" dirty="0"/>
          </a:p>
          <a:p>
            <a:r>
              <a:rPr lang="en-US" dirty="0"/>
              <a:t>Source:</a:t>
            </a:r>
          </a:p>
          <a:p>
            <a:r>
              <a:rPr lang="en-US" sz="1200" b="0" i="0" kern="1200" dirty="0">
                <a:solidFill>
                  <a:schemeClr val="tx1"/>
                </a:solidFill>
                <a:effectLst/>
                <a:latin typeface="+mn-lt"/>
                <a:ea typeface="+mn-ea"/>
                <a:cs typeface="+mn-cs"/>
              </a:rPr>
              <a:t>Maddow-</a:t>
            </a:r>
            <a:r>
              <a:rPr lang="en-US" sz="1200" b="0" i="0" kern="1200" dirty="0" err="1">
                <a:solidFill>
                  <a:schemeClr val="tx1"/>
                </a:solidFill>
                <a:effectLst/>
                <a:latin typeface="+mn-lt"/>
                <a:ea typeface="+mn-ea"/>
                <a:cs typeface="+mn-cs"/>
              </a:rPr>
              <a:t>Zimet</a:t>
            </a:r>
            <a:r>
              <a:rPr lang="en-US" sz="1200" b="0" i="0" kern="1200" dirty="0">
                <a:solidFill>
                  <a:schemeClr val="tx1"/>
                </a:solidFill>
                <a:effectLst/>
                <a:latin typeface="+mn-lt"/>
                <a:ea typeface="+mn-ea"/>
                <a:cs typeface="+mn-cs"/>
              </a:rPr>
              <a:t> I, </a:t>
            </a:r>
            <a:r>
              <a:rPr lang="en-US" sz="1200" b="0" i="0" kern="1200" dirty="0" err="1">
                <a:solidFill>
                  <a:schemeClr val="tx1"/>
                </a:solidFill>
                <a:effectLst/>
                <a:latin typeface="+mn-lt"/>
                <a:ea typeface="+mn-ea"/>
                <a:cs typeface="+mn-cs"/>
              </a:rPr>
              <a:t>Kost</a:t>
            </a:r>
            <a:r>
              <a:rPr lang="en-US" sz="1200" b="0" i="0" kern="1200" dirty="0">
                <a:solidFill>
                  <a:schemeClr val="tx1"/>
                </a:solidFill>
                <a:effectLst/>
                <a:latin typeface="+mn-lt"/>
                <a:ea typeface="+mn-ea"/>
                <a:cs typeface="+mn-cs"/>
              </a:rPr>
              <a:t> K and Finn S, </a:t>
            </a:r>
            <a:r>
              <a:rPr lang="en-US" sz="1200" b="0" i="1" kern="1200" dirty="0">
                <a:solidFill>
                  <a:schemeClr val="tx1"/>
                </a:solidFill>
                <a:effectLst/>
                <a:latin typeface="+mn-lt"/>
                <a:ea typeface="+mn-ea"/>
                <a:cs typeface="+mn-cs"/>
              </a:rPr>
              <a:t>Pregnancies, Births and Abortions in the United States, 1973–2016: National and State Trends by Age</a:t>
            </a:r>
            <a:r>
              <a:rPr lang="en-US" sz="1200" b="0" i="0" kern="1200" dirty="0">
                <a:solidFill>
                  <a:schemeClr val="tx1"/>
                </a:solidFill>
                <a:effectLst/>
                <a:latin typeface="+mn-lt"/>
                <a:ea typeface="+mn-ea"/>
                <a:cs typeface="+mn-cs"/>
              </a:rPr>
              <a:t>, New York: Guttmacher Institute, 2020, </a:t>
            </a:r>
            <a:r>
              <a:rPr lang="en-US" sz="1200" b="1" i="0" kern="1200" dirty="0">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https://</a:t>
            </a:r>
            <a:r>
              <a:rPr lang="en-US" sz="1200" b="0" i="0" kern="1200" dirty="0" err="1">
                <a:solidFill>
                  <a:schemeClr val="tx1"/>
                </a:solidFill>
                <a:effectLst/>
                <a:latin typeface="+mn-lt"/>
                <a:ea typeface="+mn-ea"/>
                <a:cs typeface="+mn-cs"/>
              </a:rPr>
              <a:t>doi.org</a:t>
            </a:r>
            <a:r>
              <a:rPr lang="en-US" sz="1200" b="0" i="0" kern="1200" dirty="0">
                <a:solidFill>
                  <a:schemeClr val="tx1"/>
                </a:solidFill>
                <a:effectLst/>
                <a:latin typeface="+mn-lt"/>
                <a:ea typeface="+mn-ea"/>
                <a:cs typeface="+mn-cs"/>
              </a:rPr>
              <a:t>/10.1363/2020.31952. https://</a:t>
            </a:r>
            <a:r>
              <a:rPr lang="en-US" sz="1200" b="0" i="0" kern="1200" dirty="0" err="1">
                <a:solidFill>
                  <a:schemeClr val="tx1"/>
                </a:solidFill>
                <a:effectLst/>
                <a:latin typeface="+mn-lt"/>
                <a:ea typeface="+mn-ea"/>
                <a:cs typeface="+mn-cs"/>
              </a:rPr>
              <a:t>www.guttmacher.org</a:t>
            </a:r>
            <a:r>
              <a:rPr lang="en-US" sz="1200" b="0" i="0" kern="1200" dirty="0">
                <a:solidFill>
                  <a:schemeClr val="tx1"/>
                </a:solidFill>
                <a:effectLst/>
                <a:latin typeface="+mn-lt"/>
                <a:ea typeface="+mn-ea"/>
                <a:cs typeface="+mn-cs"/>
              </a:rPr>
              <a:t>/report/pregnancies-births-abortions-in-united-states-1973-2016</a:t>
            </a:r>
          </a:p>
          <a:p>
            <a:endParaRPr lang="en-US" dirty="0"/>
          </a:p>
        </p:txBody>
      </p:sp>
      <p:sp>
        <p:nvSpPr>
          <p:cNvPr id="4" name="Slide Number Placeholder 3"/>
          <p:cNvSpPr>
            <a:spLocks noGrp="1"/>
          </p:cNvSpPr>
          <p:nvPr>
            <p:ph type="sldNum" sz="quarter" idx="5"/>
          </p:nvPr>
        </p:nvSpPr>
        <p:spPr/>
        <p:txBody>
          <a:bodyPr/>
          <a:lstStyle/>
          <a:p>
            <a:fld id="{CE2F5E32-F791-BF47-898A-DA786FBCD8C4}" type="slidenum">
              <a:rPr lang="en-US" smtClean="0"/>
              <a:t>8</a:t>
            </a:fld>
            <a:endParaRPr lang="en-US"/>
          </a:p>
        </p:txBody>
      </p:sp>
    </p:spTree>
    <p:extLst>
      <p:ext uri="{BB962C8B-B14F-4D97-AF65-F5344CB8AC3E}">
        <p14:creationId xmlns:p14="http://schemas.microsoft.com/office/powerpoint/2010/main" val="1046130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Whether offering group prenatal care, a teen-tot clinic, fatherhood programs, or other services to support teen parents, make sure those services are accessible and adolescent-friendly in their timing and structure.</a:t>
            </a:r>
          </a:p>
        </p:txBody>
      </p:sp>
      <p:sp>
        <p:nvSpPr>
          <p:cNvPr id="4" name="Slide Number Placeholder 3"/>
          <p:cNvSpPr>
            <a:spLocks noGrp="1"/>
          </p:cNvSpPr>
          <p:nvPr>
            <p:ph type="sldNum" sz="quarter" idx="5"/>
          </p:nvPr>
        </p:nvSpPr>
        <p:spPr/>
        <p:txBody>
          <a:bodyPr/>
          <a:lstStyle/>
          <a:p>
            <a:pPr>
              <a:defRPr/>
            </a:pPr>
            <a:fld id="{9AEDEFAB-072F-4130-A74D-319EE8094D78}" type="slidenum">
              <a:rPr lang="en-US" smtClean="0"/>
              <a:pPr>
                <a:defRPr/>
              </a:pPr>
              <a:t>46</a:t>
            </a:fld>
            <a:endParaRPr lang="en-US"/>
          </a:p>
        </p:txBody>
      </p:sp>
    </p:spTree>
    <p:extLst>
      <p:ext uri="{BB962C8B-B14F-4D97-AF65-F5344CB8AC3E}">
        <p14:creationId xmlns:p14="http://schemas.microsoft.com/office/powerpoint/2010/main" val="3443463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2F5E32-F791-BF47-898A-DA786FBCD8C4}" type="slidenum">
              <a:rPr lang="en-US" smtClean="0"/>
              <a:t>47</a:t>
            </a:fld>
            <a:endParaRPr lang="en-US"/>
          </a:p>
        </p:txBody>
      </p:sp>
    </p:spTree>
    <p:extLst>
      <p:ext uri="{BB962C8B-B14F-4D97-AF65-F5344CB8AC3E}">
        <p14:creationId xmlns:p14="http://schemas.microsoft.com/office/powerpoint/2010/main" val="27633543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marL="171450" lvl="2" indent="-171450">
              <a:buFont typeface="Arial" panose="020B0604020202020204" pitchFamily="34" charset="0"/>
              <a:buChar char="•"/>
            </a:pPr>
            <a:r>
              <a:rPr lang="en-US" dirty="0">
                <a:latin typeface="Futura Lt BT"/>
              </a:rPr>
              <a:t>In the past, programs trying to involve teen fathers often started with a focus on collection of child support. Not only did this discourage young men from participating in programs, it also had the effect of limiting the pool of young fathers willing to participate in research.</a:t>
            </a:r>
          </a:p>
          <a:p>
            <a:pPr marL="171450" indent="-171450">
              <a:buFont typeface="Arial" panose="020B0604020202020204" pitchFamily="34" charset="0"/>
              <a:buChar char="•"/>
            </a:pPr>
            <a:endParaRPr lang="en-US" dirty="0"/>
          </a:p>
          <a:p>
            <a:endParaRPr lang="en-US" dirty="0"/>
          </a:p>
          <a:p>
            <a:r>
              <a:rPr lang="en-US" dirty="0"/>
              <a:t>Sources: </a:t>
            </a:r>
          </a:p>
          <a:p>
            <a:pPr marL="228600" indent="-228600">
              <a:buFont typeface="+mj-lt"/>
              <a:buAutoNum type="arabicPeriod"/>
            </a:pPr>
            <a:r>
              <a:rPr lang="en-US" dirty="0"/>
              <a:t>Healthy Teen Network. Fast facts: Unique needs of teen fathers. http://www.healthyteennetwork.org/vertical/Sites/%7BB4D0CC76-CF78-4784-BA7C-5D0436F6040C%7D/uploads/%7B831934FA-3A1B-42BB-8ED4-425528E23D5E%7D.PDF. Accessed May 20, 2010.</a:t>
            </a:r>
          </a:p>
          <a:p>
            <a:pPr marL="228600" indent="-228600" eaLnBrk="1" hangingPunct="1">
              <a:spcBef>
                <a:spcPct val="0"/>
              </a:spcBef>
              <a:buFont typeface="+mj-lt"/>
              <a:buAutoNum type="arabicPeriod"/>
            </a:pPr>
            <a:r>
              <a:rPr lang="en-US" dirty="0" err="1">
                <a:latin typeface="Arial" pitchFamily="34" charset="0"/>
              </a:rPr>
              <a:t>Marsiglio</a:t>
            </a:r>
            <a:r>
              <a:rPr lang="en-US" dirty="0">
                <a:latin typeface="Arial" pitchFamily="34" charset="0"/>
              </a:rPr>
              <a:t> W. Adolescent fathers in the United States: their initial living arrangements, marital experience, and educational outcomes. </a:t>
            </a:r>
            <a:r>
              <a:rPr lang="en-US" i="1" dirty="0">
                <a:latin typeface="Arial" pitchFamily="34" charset="0"/>
              </a:rPr>
              <a:t>Fam </a:t>
            </a:r>
            <a:r>
              <a:rPr lang="en-US" i="1" dirty="0" err="1">
                <a:latin typeface="Arial" pitchFamily="34" charset="0"/>
              </a:rPr>
              <a:t>Plann</a:t>
            </a:r>
            <a:r>
              <a:rPr lang="en-US" i="1" dirty="0">
                <a:latin typeface="Arial" pitchFamily="34" charset="0"/>
              </a:rPr>
              <a:t> </a:t>
            </a:r>
            <a:r>
              <a:rPr lang="en-US" i="1" dirty="0" err="1">
                <a:latin typeface="Arial" pitchFamily="34" charset="0"/>
              </a:rPr>
              <a:t>Perspect</a:t>
            </a:r>
            <a:r>
              <a:rPr lang="en-US" i="1" dirty="0">
                <a:latin typeface="Arial" pitchFamily="34" charset="0"/>
              </a:rPr>
              <a:t>. </a:t>
            </a:r>
            <a:r>
              <a:rPr lang="en-US" dirty="0">
                <a:latin typeface="Arial" pitchFamily="34" charset="0"/>
              </a:rPr>
              <a:t>1987;19:240-251.</a:t>
            </a:r>
          </a:p>
          <a:p>
            <a:pPr marL="228600" indent="-228600" eaLnBrk="1" hangingPunct="1">
              <a:spcBef>
                <a:spcPct val="0"/>
              </a:spcBef>
              <a:buFont typeface="+mj-lt"/>
              <a:buAutoNum type="arabicPeriod"/>
            </a:pPr>
            <a:r>
              <a:rPr lang="en-US" dirty="0">
                <a:latin typeface="Arial" pitchFamily="34" charset="0"/>
              </a:rPr>
              <a:t>Hardy JB, Duggan AK. Teenage fathers and the fathers of infants of urban, teenage mothers. </a:t>
            </a:r>
            <a:r>
              <a:rPr lang="en-US" i="1" dirty="0">
                <a:latin typeface="Arial" pitchFamily="34" charset="0"/>
              </a:rPr>
              <a:t>Am J Public Health. </a:t>
            </a:r>
            <a:r>
              <a:rPr lang="en-US" dirty="0">
                <a:latin typeface="Arial" pitchFamily="34" charset="0"/>
              </a:rPr>
              <a:t>1988;78:919–922. </a:t>
            </a:r>
          </a:p>
          <a:p>
            <a:endParaRPr lang="en-US" dirty="0"/>
          </a:p>
        </p:txBody>
      </p:sp>
      <p:sp>
        <p:nvSpPr>
          <p:cNvPr id="4" name="Slide Number Placeholder 3"/>
          <p:cNvSpPr>
            <a:spLocks noGrp="1"/>
          </p:cNvSpPr>
          <p:nvPr>
            <p:ph type="sldNum" sz="quarter" idx="5"/>
          </p:nvPr>
        </p:nvSpPr>
        <p:spPr/>
        <p:txBody>
          <a:bodyPr/>
          <a:lstStyle/>
          <a:p>
            <a:pPr>
              <a:defRPr/>
            </a:pPr>
            <a:fld id="{B7FC78F6-D1E5-4CF4-B4E0-1E6341BF7CC0}" type="slidenum">
              <a:rPr lang="en-US" smtClean="0"/>
              <a:pPr>
                <a:defRPr/>
              </a:pPr>
              <a:t>48</a:t>
            </a:fld>
            <a:endParaRPr lang="en-US"/>
          </a:p>
        </p:txBody>
      </p:sp>
    </p:spTree>
    <p:extLst>
      <p:ext uri="{BB962C8B-B14F-4D97-AF65-F5344CB8AC3E}">
        <p14:creationId xmlns:p14="http://schemas.microsoft.com/office/powerpoint/2010/main" val="2121493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Healthy Teen Network</a:t>
            </a:r>
          </a:p>
          <a:p>
            <a:endParaRPr lang="en-US" dirty="0"/>
          </a:p>
          <a:p>
            <a:r>
              <a:rPr lang="en-US" dirty="0"/>
              <a:t>References:</a:t>
            </a:r>
          </a:p>
          <a:p>
            <a:r>
              <a:rPr lang="en-US" dirty="0"/>
              <a:t>Gavin, L., et al. (2002). Young, disadvantaged fathers’ involvement with their infants: An ecological perspective. Journal of Adolescent Health, 31, 266–276.</a:t>
            </a:r>
          </a:p>
          <a:p>
            <a:r>
              <a:rPr lang="en-US" dirty="0"/>
              <a:t>6 Allen, W. &amp; Doherty, W. (1996). The responsibilities of fatherhood as perceived by African American Teenage Fathers. Families in Society</a:t>
            </a:r>
          </a:p>
          <a:p>
            <a:r>
              <a:rPr lang="en-US" baseline="0" dirty="0"/>
              <a:t>Sanchez-Flores, H. Young male involvement in pregnancy prevention and parenting. NOAPPP Network, 23, 3 (2003)</a:t>
            </a:r>
            <a:endParaRPr lang="en-US" dirty="0"/>
          </a:p>
        </p:txBody>
      </p:sp>
      <p:sp>
        <p:nvSpPr>
          <p:cNvPr id="4" name="Slide Number Placeholder 3"/>
          <p:cNvSpPr>
            <a:spLocks noGrp="1"/>
          </p:cNvSpPr>
          <p:nvPr>
            <p:ph type="sldNum" sz="quarter" idx="10"/>
          </p:nvPr>
        </p:nvSpPr>
        <p:spPr/>
        <p:txBody>
          <a:bodyPr/>
          <a:lstStyle/>
          <a:p>
            <a:pPr>
              <a:defRPr/>
            </a:pPr>
            <a:fld id="{E9026D9E-679D-4C11-9B8A-B99F97112E4C}" type="slidenum">
              <a:rPr lang="en-US" smtClean="0"/>
              <a:pPr>
                <a:defRPr/>
              </a:pPr>
              <a:t>49</a:t>
            </a:fld>
            <a:endParaRPr lang="en-US"/>
          </a:p>
        </p:txBody>
      </p:sp>
    </p:spTree>
    <p:extLst>
      <p:ext uri="{BB962C8B-B14F-4D97-AF65-F5344CB8AC3E}">
        <p14:creationId xmlns:p14="http://schemas.microsoft.com/office/powerpoint/2010/main" val="4403364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Healthy Teen</a:t>
            </a:r>
            <a:r>
              <a:rPr lang="en-US" baseline="0" dirty="0"/>
              <a:t> Network</a:t>
            </a:r>
          </a:p>
          <a:p>
            <a:endParaRPr lang="en-US" baseline="0" dirty="0"/>
          </a:p>
          <a:p>
            <a:r>
              <a:rPr lang="en-US" baseline="0" dirty="0"/>
              <a:t>Reference: Tift, N. Inviting young dads in. NOAPPP Network, 23, 3 (2003).</a:t>
            </a:r>
            <a:endParaRPr lang="en-US" dirty="0"/>
          </a:p>
        </p:txBody>
      </p:sp>
      <p:sp>
        <p:nvSpPr>
          <p:cNvPr id="4" name="Slide Number Placeholder 3"/>
          <p:cNvSpPr>
            <a:spLocks noGrp="1"/>
          </p:cNvSpPr>
          <p:nvPr>
            <p:ph type="sldNum" sz="quarter" idx="10"/>
          </p:nvPr>
        </p:nvSpPr>
        <p:spPr/>
        <p:txBody>
          <a:bodyPr/>
          <a:lstStyle/>
          <a:p>
            <a:pPr>
              <a:defRPr/>
            </a:pPr>
            <a:fld id="{E9026D9E-679D-4C11-9B8A-B99F97112E4C}" type="slidenum">
              <a:rPr lang="en-US" smtClean="0"/>
              <a:pPr>
                <a:defRPr/>
              </a:pPr>
              <a:t>50</a:t>
            </a:fld>
            <a:endParaRPr lang="en-US"/>
          </a:p>
        </p:txBody>
      </p:sp>
    </p:spTree>
    <p:extLst>
      <p:ext uri="{BB962C8B-B14F-4D97-AF65-F5344CB8AC3E}">
        <p14:creationId xmlns:p14="http://schemas.microsoft.com/office/powerpoint/2010/main" val="3602161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 typeface="Arial" panose="020B0604020202020204" pitchFamily="34" charset="0"/>
              <a:buChar char="•"/>
              <a:defRPr/>
            </a:pPr>
            <a:r>
              <a:rPr lang="en-US" dirty="0"/>
              <a:t>To date, few teen fatherhood programs have been evaluated and even fewer have undergone rigorous (i.e., experimental) evaluations. Fortunately, much can be learned from examining program practices across those existing teen fatherhood programs that have adhered to specific rigorous evaluation research criteria. </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err="1">
                <a:solidFill>
                  <a:srgbClr val="4F81BD"/>
                </a:solidFill>
                <a:ea typeface="Calibri"/>
                <a:cs typeface="Times New Roman"/>
              </a:rPr>
              <a:t>ChildTrends</a:t>
            </a:r>
            <a:r>
              <a:rPr lang="en-US" dirty="0">
                <a:solidFill>
                  <a:srgbClr val="4F81BD"/>
                </a:solidFill>
                <a:ea typeface="Calibri"/>
                <a:cs typeface="Times New Roman"/>
              </a:rPr>
              <a:t>/HHS evaluated 18 teen fatherhood programs that they deemed rigorous in evaluation and found common features in effective programs. They identified the 10 “promising strategies” above by looking for commonalities in teen fatherhood programs they designated as “model” or “promising.”</a:t>
            </a:r>
          </a:p>
          <a:p>
            <a:pPr marL="171450" indent="-171450">
              <a:buFont typeface="Arial" panose="020B0604020202020204" pitchFamily="34" charset="0"/>
              <a:buChar char="•"/>
              <a:defRPr/>
            </a:pPr>
            <a:r>
              <a:rPr lang="en-US" dirty="0">
                <a:solidFill>
                  <a:srgbClr val="4F81BD"/>
                </a:solidFill>
                <a:ea typeface="Calibri"/>
                <a:cs typeface="Times New Roman"/>
              </a:rPr>
              <a:t>Promising practices included:</a:t>
            </a:r>
          </a:p>
          <a:p>
            <a:pPr marL="800100" lvl="1" indent="-342900">
              <a:buFont typeface="Arial" panose="020B0604020202020204" pitchFamily="34" charset="0"/>
              <a:buChar char="•"/>
            </a:pPr>
            <a:r>
              <a:rPr lang="en-US" sz="2400" dirty="0"/>
              <a:t>Partner with community organizations</a:t>
            </a:r>
          </a:p>
          <a:p>
            <a:pPr marL="800100" lvl="1" indent="-342900">
              <a:buFont typeface="Arial" panose="020B0604020202020204" pitchFamily="34" charset="0"/>
              <a:buChar char="•"/>
            </a:pPr>
            <a:r>
              <a:rPr lang="en-US" sz="2400" dirty="0"/>
              <a:t>Develop one-on-one relationships</a:t>
            </a:r>
          </a:p>
          <a:p>
            <a:pPr marL="800100" lvl="1" indent="-342900">
              <a:buFont typeface="Arial" panose="020B0604020202020204" pitchFamily="34" charset="0"/>
              <a:buChar char="•"/>
            </a:pPr>
            <a:r>
              <a:rPr lang="en-US" sz="2400" dirty="0"/>
              <a:t>Offer services beyond parenting information</a:t>
            </a:r>
          </a:p>
          <a:p>
            <a:pPr marL="800100" lvl="1" indent="-342900">
              <a:buFont typeface="Arial" panose="020B0604020202020204" pitchFamily="34" charset="0"/>
              <a:buChar char="•"/>
            </a:pPr>
            <a:r>
              <a:rPr lang="en-US" sz="2400" dirty="0"/>
              <a:t>Use logic model</a:t>
            </a:r>
          </a:p>
          <a:p>
            <a:pPr marL="800100" lvl="1" indent="-342900">
              <a:buFont typeface="Arial" panose="020B0604020202020204" pitchFamily="34" charset="0"/>
              <a:buChar char="•"/>
            </a:pPr>
            <a:r>
              <a:rPr lang="en-US" sz="2400" dirty="0"/>
              <a:t>Deliver services in engaging ways</a:t>
            </a:r>
          </a:p>
          <a:p>
            <a:pPr marL="800100" lvl="1" indent="-342900">
              <a:buFont typeface="Arial" panose="020B0604020202020204" pitchFamily="34" charset="0"/>
              <a:buChar char="•"/>
            </a:pPr>
            <a:r>
              <a:rPr lang="en-US" sz="2400" dirty="0"/>
              <a:t>Conduct needs assessments</a:t>
            </a:r>
          </a:p>
          <a:p>
            <a:pPr marL="800100" lvl="1" indent="-342900">
              <a:buFont typeface="Arial" panose="020B0604020202020204" pitchFamily="34" charset="0"/>
              <a:buChar char="•"/>
            </a:pPr>
            <a:r>
              <a:rPr lang="en-US" sz="2400" dirty="0"/>
              <a:t>Hire quality staff with connections to community</a:t>
            </a:r>
          </a:p>
          <a:p>
            <a:pPr marL="800100" lvl="1" indent="-342900">
              <a:buFont typeface="Arial" panose="020B0604020202020204" pitchFamily="34" charset="0"/>
              <a:buChar char="•"/>
            </a:pPr>
            <a:r>
              <a:rPr lang="en-US" sz="2400" dirty="0"/>
              <a:t>Appropriate for fathers’ ages and cultures</a:t>
            </a:r>
          </a:p>
          <a:p>
            <a:pPr marL="800100" lvl="1" indent="-342900">
              <a:buFont typeface="Arial" panose="020B0604020202020204" pitchFamily="34" charset="0"/>
              <a:buChar char="•"/>
            </a:pPr>
            <a:r>
              <a:rPr lang="en-US" sz="2400" dirty="0"/>
              <a:t>Incentives (child care)</a:t>
            </a:r>
          </a:p>
          <a:p>
            <a:pPr marL="800100" lvl="1" indent="-342900">
              <a:buFont typeface="Arial" panose="020B0604020202020204" pitchFamily="34" charset="0"/>
              <a:buChar char="•"/>
            </a:pPr>
            <a:r>
              <a:rPr lang="en-US" sz="2400" dirty="0"/>
              <a:t>Mentorship</a:t>
            </a:r>
          </a:p>
          <a:p>
            <a:pPr lvl="1"/>
            <a:endParaRPr lang="en-US" dirty="0">
              <a:solidFill>
                <a:srgbClr val="4F81BD"/>
              </a:solidFill>
              <a:ea typeface="Calibri"/>
              <a:cs typeface="Times New Roman"/>
            </a:endParaRPr>
          </a:p>
          <a:p>
            <a:pPr>
              <a:defRPr/>
            </a:pPr>
            <a:r>
              <a:rPr lang="en-US" dirty="0"/>
              <a:t>Source:</a:t>
            </a:r>
          </a:p>
          <a:p>
            <a:pPr>
              <a:defRPr/>
            </a:pPr>
            <a:endParaRPr lang="en-US" dirty="0"/>
          </a:p>
          <a:p>
            <a:pPr>
              <a:defRPr/>
            </a:pPr>
            <a:r>
              <a:rPr lang="en-US" dirty="0"/>
              <a:t>Bronte-</a:t>
            </a:r>
            <a:r>
              <a:rPr lang="en-US" dirty="0" err="1"/>
              <a:t>Tinkew</a:t>
            </a:r>
            <a:r>
              <a:rPr lang="en-US" dirty="0"/>
              <a:t> J, </a:t>
            </a:r>
            <a:r>
              <a:rPr lang="en-US" dirty="0" err="1"/>
              <a:t>Burhauser</a:t>
            </a:r>
            <a:r>
              <a:rPr lang="en-US" dirty="0"/>
              <a:t> M, Metz, A; U.S. Department of Health and Human Services. Promising teen fatherhood programs: initial evidence-based lessons from evidence-based research. http://</a:t>
            </a:r>
            <a:r>
              <a:rPr lang="en-US" dirty="0" err="1"/>
              <a:t>dcfs.co.la.ca.us</a:t>
            </a:r>
            <a:r>
              <a:rPr lang="en-US" dirty="0"/>
              <a:t>/</a:t>
            </a:r>
            <a:r>
              <a:rPr lang="en-US" dirty="0" err="1"/>
              <a:t>katieA</a:t>
            </a:r>
            <a:r>
              <a:rPr lang="en-US" dirty="0"/>
              <a:t>/docs/</a:t>
            </a:r>
            <a:r>
              <a:rPr lang="en-US" dirty="0" err="1"/>
              <a:t>PTFP.pdf</a:t>
            </a:r>
            <a:r>
              <a:rPr lang="en-US" dirty="0"/>
              <a:t>. Published September 2008. Accessed June 25, 2010. </a:t>
            </a:r>
            <a:endParaRPr lang="en-US" dirty="0">
              <a:solidFill>
                <a:srgbClr val="4F81BD"/>
              </a:solidFill>
              <a:ea typeface="Calibri"/>
              <a:cs typeface="Times New Roman"/>
            </a:endParaRPr>
          </a:p>
          <a:p>
            <a:endParaRPr lang="en-US" dirty="0"/>
          </a:p>
        </p:txBody>
      </p:sp>
      <p:sp>
        <p:nvSpPr>
          <p:cNvPr id="4" name="Slide Number Placeholder 3"/>
          <p:cNvSpPr>
            <a:spLocks noGrp="1"/>
          </p:cNvSpPr>
          <p:nvPr>
            <p:ph type="sldNum" sz="quarter" idx="5"/>
          </p:nvPr>
        </p:nvSpPr>
        <p:spPr/>
        <p:txBody>
          <a:bodyPr/>
          <a:lstStyle/>
          <a:p>
            <a:pPr>
              <a:defRPr/>
            </a:pPr>
            <a:fld id="{E8BE52E6-35DF-479E-B501-ED082AA97B72}" type="slidenum">
              <a:rPr lang="en-US" smtClean="0"/>
              <a:pPr>
                <a:defRPr/>
              </a:pPr>
              <a:t>51</a:t>
            </a:fld>
            <a:endParaRPr lang="en-US"/>
          </a:p>
        </p:txBody>
      </p:sp>
    </p:spTree>
    <p:extLst>
      <p:ext uri="{BB962C8B-B14F-4D97-AF65-F5344CB8AC3E}">
        <p14:creationId xmlns:p14="http://schemas.microsoft.com/office/powerpoint/2010/main" val="3938755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defRPr/>
            </a:pPr>
            <a:r>
              <a:rPr lang="en-US" dirty="0"/>
              <a:t>29 states and DC allow all minors to consent to prenatal care</a:t>
            </a:r>
          </a:p>
          <a:p>
            <a:pPr marL="171450" indent="-171450">
              <a:buFont typeface="Arial" panose="020B0604020202020204" pitchFamily="34" charset="0"/>
              <a:buChar char="•"/>
              <a:defRPr/>
            </a:pPr>
            <a:r>
              <a:rPr lang="en-US" dirty="0"/>
              <a:t>4 states require the minor to be a specific age before she can consent to prenatal care. </a:t>
            </a:r>
          </a:p>
          <a:p>
            <a:pPr marL="171450" indent="-171450">
              <a:buFont typeface="Arial" panose="020B0604020202020204" pitchFamily="34" charset="0"/>
              <a:buChar char="•"/>
              <a:defRPr/>
            </a:pPr>
            <a:r>
              <a:rPr lang="en-US" dirty="0"/>
              <a:t>4 states allow a minor who is considered mature enough to understand the nature and consequences of the treatment to consent to prenatal care.</a:t>
            </a:r>
          </a:p>
          <a:p>
            <a:pPr marL="171450" indent="-171450">
              <a:buFont typeface="Arial" panose="020B0604020202020204" pitchFamily="34" charset="0"/>
              <a:buChar char="•"/>
              <a:defRPr/>
            </a:pPr>
            <a:r>
              <a:rPr lang="en-US" dirty="0"/>
              <a:t>1 state requires parental consent during all but one prenatal visit during the second and third trimesters; the minor may consent to prenatal care during the first trimester and for the first visit after the first trimester</a:t>
            </a:r>
            <a:r>
              <a:rPr lang="en-US"/>
              <a:t>. </a:t>
            </a:r>
            <a:endParaRPr lang="en-US" dirty="0"/>
          </a:p>
          <a:p>
            <a:pPr marL="0" lvl="1">
              <a:buFontTx/>
              <a:buChar char="•"/>
              <a:defRPr/>
            </a:pPr>
            <a:r>
              <a:rPr lang="en-US" dirty="0"/>
              <a:t> 14 of the 37 states above allow, but do not require, physicians to inform parents that their minor daughter is seeking or receiving prenatal care when they deem it in the best interests of the minor. </a:t>
            </a:r>
          </a:p>
          <a:p>
            <a:pPr marL="0" lvl="1">
              <a:buFontTx/>
              <a:buChar char="•"/>
              <a:defRPr/>
            </a:pPr>
            <a:r>
              <a:rPr lang="en-US" dirty="0"/>
              <a:t> 13 states have no explicit policy on minors’ authority to consent to prenatal care. </a:t>
            </a:r>
          </a:p>
          <a:p>
            <a:pPr>
              <a:buFont typeface="Arial" pitchFamily="34" charset="0"/>
              <a:buChar char="•"/>
              <a:defRPr/>
            </a:pPr>
            <a:endParaRPr lang="en-US" dirty="0"/>
          </a:p>
          <a:p>
            <a:pPr>
              <a:buFont typeface="Arial" pitchFamily="34" charset="0"/>
              <a:buNone/>
              <a:defRPr/>
            </a:pPr>
            <a:r>
              <a:rPr lang="en-US" dirty="0"/>
              <a:t>Source:</a:t>
            </a:r>
          </a:p>
          <a:p>
            <a:pPr>
              <a:buFont typeface="Arial" pitchFamily="34" charset="0"/>
              <a:buNone/>
              <a:defRPr/>
            </a:pPr>
            <a:r>
              <a:rPr lang="en-US" dirty="0" err="1"/>
              <a:t>Guttmacher</a:t>
            </a:r>
            <a:r>
              <a:rPr lang="en-US" dirty="0"/>
              <a:t> Institute. State policies in brief: minors’ access to prenatal care. http://www.guttmacher.org/statecenter/spibs/</a:t>
            </a:r>
            <a:r>
              <a:rPr lang="en-US" dirty="0" err="1"/>
              <a:t>spib_MAPC.pdf</a:t>
            </a:r>
            <a:r>
              <a:rPr lang="en-US" dirty="0"/>
              <a:t>.</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Guttmacher Institute. State policies in brief: minors’ rights as parents. http://</a:t>
            </a:r>
            <a:r>
              <a:rPr lang="en-US" dirty="0" err="1"/>
              <a:t>www.guttmacher.org</a:t>
            </a:r>
            <a:r>
              <a:rPr lang="en-US" dirty="0"/>
              <a:t>/</a:t>
            </a:r>
            <a:r>
              <a:rPr lang="en-US" dirty="0" err="1"/>
              <a:t>statecenter</a:t>
            </a:r>
            <a:r>
              <a:rPr lang="en-US" dirty="0"/>
              <a:t>/</a:t>
            </a:r>
            <a:r>
              <a:rPr lang="en-US" dirty="0" err="1"/>
              <a:t>spibs</a:t>
            </a:r>
            <a:r>
              <a:rPr lang="en-US" dirty="0"/>
              <a:t>/</a:t>
            </a:r>
            <a:r>
              <a:rPr lang="en-US" dirty="0" err="1"/>
              <a:t>spib_MRP.pdf</a:t>
            </a:r>
            <a:r>
              <a:rPr lang="en-US" dirty="0"/>
              <a:t>. Last updated December 2020</a:t>
            </a:r>
          </a:p>
          <a:p>
            <a:pPr>
              <a:buFont typeface="Arial" pitchFamily="34" charset="0"/>
              <a:buNone/>
              <a:defRPr/>
            </a:pPr>
            <a:endParaRPr lang="en-US" dirty="0"/>
          </a:p>
        </p:txBody>
      </p:sp>
      <p:sp>
        <p:nvSpPr>
          <p:cNvPr id="4" name="Slide Number Placeholder 3"/>
          <p:cNvSpPr>
            <a:spLocks noGrp="1"/>
          </p:cNvSpPr>
          <p:nvPr>
            <p:ph type="sldNum" sz="quarter" idx="5"/>
          </p:nvPr>
        </p:nvSpPr>
        <p:spPr/>
        <p:txBody>
          <a:bodyPr/>
          <a:lstStyle/>
          <a:p>
            <a:pPr>
              <a:defRPr/>
            </a:pPr>
            <a:fld id="{5C7A9899-3A94-4336-B44D-7B8F0D1E1AAC}" type="slidenum">
              <a:rPr lang="en-US" smtClean="0"/>
              <a:pPr>
                <a:defRPr/>
              </a:pPr>
              <a:t>53</a:t>
            </a:fld>
            <a:endParaRPr lang="en-US"/>
          </a:p>
        </p:txBody>
      </p:sp>
    </p:spTree>
    <p:extLst>
      <p:ext uri="{BB962C8B-B14F-4D97-AF65-F5344CB8AC3E}">
        <p14:creationId xmlns:p14="http://schemas.microsoft.com/office/powerpoint/2010/main" val="7679200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21 states require only parental consent; 3 of these require both parents’ consent.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6 states require both parental notification and consent.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10 states require only parental notification; 1 of these requires that both parents be notified.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7 states permit a minor to obtain an abortion if a grandparent or other adult relative is involved in the decision.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11 states require identification for parental consent.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4 states require proof of parenthood for parental consent.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2 states require a minor’s identification to have an abortion.</a:t>
            </a:r>
          </a:p>
          <a:p>
            <a:endParaRPr lang="en-US" dirty="0"/>
          </a:p>
          <a:p>
            <a:pPr>
              <a:buFont typeface="Arial" pitchFamily="34" charset="0"/>
              <a:buNone/>
              <a:defRPr/>
            </a:pPr>
            <a:r>
              <a:rPr lang="en-US" dirty="0"/>
              <a:t>Source:</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Guttmacher Institute. </a:t>
            </a:r>
            <a:r>
              <a:rPr lang="en-US" sz="1200" b="0" i="0" kern="1200" dirty="0">
                <a:solidFill>
                  <a:schemeClr val="tx1"/>
                </a:solidFill>
                <a:effectLst/>
                <a:latin typeface="+mn-lt"/>
                <a:ea typeface="+mn-ea"/>
                <a:cs typeface="+mn-cs"/>
              </a:rPr>
              <a:t>Parental Involvement in Minors’ Abortions. Last updated December 2020. https://</a:t>
            </a:r>
            <a:r>
              <a:rPr lang="en-US" sz="1200" b="0" i="0" kern="1200" dirty="0" err="1">
                <a:solidFill>
                  <a:schemeClr val="tx1"/>
                </a:solidFill>
                <a:effectLst/>
                <a:latin typeface="+mn-lt"/>
                <a:ea typeface="+mn-ea"/>
                <a:cs typeface="+mn-cs"/>
              </a:rPr>
              <a:t>www.guttmacher.org</a:t>
            </a:r>
            <a:r>
              <a:rPr lang="en-US" sz="1200" b="0" i="0" kern="1200" dirty="0">
                <a:solidFill>
                  <a:schemeClr val="tx1"/>
                </a:solidFill>
                <a:effectLst/>
                <a:latin typeface="+mn-lt"/>
                <a:ea typeface="+mn-ea"/>
                <a:cs typeface="+mn-cs"/>
              </a:rPr>
              <a:t>/state-policy/explore/parental-involvement-minors-abortions</a:t>
            </a:r>
          </a:p>
        </p:txBody>
      </p:sp>
      <p:sp>
        <p:nvSpPr>
          <p:cNvPr id="4" name="Slide Number Placeholder 3"/>
          <p:cNvSpPr>
            <a:spLocks noGrp="1"/>
          </p:cNvSpPr>
          <p:nvPr>
            <p:ph type="sldNum" sz="quarter" idx="5"/>
          </p:nvPr>
        </p:nvSpPr>
        <p:spPr/>
        <p:txBody>
          <a:bodyPr/>
          <a:lstStyle/>
          <a:p>
            <a:pPr>
              <a:defRPr/>
            </a:pPr>
            <a:fld id="{5C7A9899-3A94-4336-B44D-7B8F0D1E1AAC}" type="slidenum">
              <a:rPr lang="en-US" smtClean="0"/>
              <a:pPr>
                <a:defRPr/>
              </a:pPr>
              <a:t>54</a:t>
            </a:fld>
            <a:endParaRPr lang="en-US"/>
          </a:p>
        </p:txBody>
      </p:sp>
    </p:spTree>
    <p:extLst>
      <p:ext uri="{BB962C8B-B14F-4D97-AF65-F5344CB8AC3E}">
        <p14:creationId xmlns:p14="http://schemas.microsoft.com/office/powerpoint/2010/main" val="39972049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Source:</a:t>
            </a:r>
          </a:p>
          <a:p>
            <a:endParaRPr lang="en-US" dirty="0"/>
          </a:p>
          <a:p>
            <a:r>
              <a:rPr lang="en-US" dirty="0"/>
              <a:t>Guttmacher Institute. State policies in brief: minors’ rights as parents. http://</a:t>
            </a:r>
            <a:r>
              <a:rPr lang="en-US" dirty="0" err="1"/>
              <a:t>www.guttmacher.org</a:t>
            </a:r>
            <a:r>
              <a:rPr lang="en-US" dirty="0"/>
              <a:t>/</a:t>
            </a:r>
            <a:r>
              <a:rPr lang="en-US" dirty="0" err="1"/>
              <a:t>statecenter</a:t>
            </a:r>
            <a:r>
              <a:rPr lang="en-US" dirty="0"/>
              <a:t>/</a:t>
            </a:r>
            <a:r>
              <a:rPr lang="en-US" dirty="0" err="1"/>
              <a:t>spibs</a:t>
            </a:r>
            <a:r>
              <a:rPr lang="en-US" dirty="0"/>
              <a:t>/</a:t>
            </a:r>
            <a:r>
              <a:rPr lang="en-US" dirty="0" err="1"/>
              <a:t>spib_MRP.pdf</a:t>
            </a:r>
            <a:r>
              <a:rPr lang="en-US" dirty="0"/>
              <a:t>. Last updated December 2020</a:t>
            </a:r>
          </a:p>
        </p:txBody>
      </p:sp>
      <p:sp>
        <p:nvSpPr>
          <p:cNvPr id="4" name="Slide Number Placeholder 3"/>
          <p:cNvSpPr>
            <a:spLocks noGrp="1"/>
          </p:cNvSpPr>
          <p:nvPr>
            <p:ph type="sldNum" sz="quarter" idx="5"/>
          </p:nvPr>
        </p:nvSpPr>
        <p:spPr/>
        <p:txBody>
          <a:bodyPr/>
          <a:lstStyle/>
          <a:p>
            <a:pPr>
              <a:defRPr/>
            </a:pPr>
            <a:fld id="{D503B2F4-EFFA-4DF9-9C52-9964893BEF1F}" type="slidenum">
              <a:rPr lang="en-US" smtClean="0"/>
              <a:pPr>
                <a:defRPr/>
              </a:pPr>
              <a:t>55</a:t>
            </a:fld>
            <a:endParaRPr lang="en-US"/>
          </a:p>
        </p:txBody>
      </p:sp>
    </p:spTree>
    <p:extLst>
      <p:ext uri="{BB962C8B-B14F-4D97-AF65-F5344CB8AC3E}">
        <p14:creationId xmlns:p14="http://schemas.microsoft.com/office/powerpoint/2010/main" val="2011040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2F5E32-F791-BF47-898A-DA786FBCD8C4}" type="slidenum">
              <a:rPr lang="en-US" smtClean="0"/>
              <a:t>56</a:t>
            </a:fld>
            <a:endParaRPr lang="en-US"/>
          </a:p>
        </p:txBody>
      </p:sp>
    </p:spTree>
    <p:extLst>
      <p:ext uri="{BB962C8B-B14F-4D97-AF65-F5344CB8AC3E}">
        <p14:creationId xmlns:p14="http://schemas.microsoft.com/office/powerpoint/2010/main" val="70059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Line chart of birth rates (live births) per 1,000 females aged 15–19 years for all races and Hispanic ethnicity in the United States, 2007–2015.</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Birth Rates (Live Births) per 1,000 Females Aged 15-19 Years, by Race and Ethnicity, 2007-2015. Centers for Disease Control and Prevention, last reviewed May 2017. https://</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teenpregnancy</a:t>
            </a:r>
            <a:r>
              <a:rPr lang="en-US" sz="1200" b="0" i="0" kern="1200" dirty="0">
                <a:solidFill>
                  <a:schemeClr val="tx1"/>
                </a:solidFill>
                <a:effectLst/>
                <a:latin typeface="+mn-lt"/>
                <a:ea typeface="+mn-ea"/>
                <a:cs typeface="+mn-cs"/>
              </a:rPr>
              <a:t>/about/alt-text/birth-rates-chart-2007-2015-text.htm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E2F5E32-F791-BF47-898A-DA786FBCD8C4}" type="slidenum">
              <a:rPr lang="en-US" smtClean="0"/>
              <a:t>9</a:t>
            </a:fld>
            <a:endParaRPr lang="en-US"/>
          </a:p>
        </p:txBody>
      </p:sp>
    </p:spTree>
    <p:extLst>
      <p:ext uri="{BB962C8B-B14F-4D97-AF65-F5344CB8AC3E}">
        <p14:creationId xmlns:p14="http://schemas.microsoft.com/office/powerpoint/2010/main" val="16539663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This is just a very brief list of the kinds of support available to pregnant and parenting adolescents. Know what local resources exist for adolescent parents in your area in order to make referrals for health care, nutrition, and housing, as well as for educational support, counseling, parenting education, etc.</a:t>
            </a:r>
          </a:p>
        </p:txBody>
      </p:sp>
      <p:sp>
        <p:nvSpPr>
          <p:cNvPr id="4" name="Slide Number Placeholder 3"/>
          <p:cNvSpPr>
            <a:spLocks noGrp="1"/>
          </p:cNvSpPr>
          <p:nvPr>
            <p:ph type="sldNum" sz="quarter" idx="5"/>
          </p:nvPr>
        </p:nvSpPr>
        <p:spPr/>
        <p:txBody>
          <a:bodyPr/>
          <a:lstStyle/>
          <a:p>
            <a:pPr>
              <a:defRPr/>
            </a:pPr>
            <a:fld id="{1BFF6ABA-C858-41D8-84CE-369AFC68A2F4}" type="slidenum">
              <a:rPr lang="en-US" smtClean="0"/>
              <a:pPr>
                <a:defRPr/>
              </a:pPr>
              <a:t>57</a:t>
            </a:fld>
            <a:endParaRPr lang="en-US"/>
          </a:p>
        </p:txBody>
      </p:sp>
    </p:spTree>
    <p:extLst>
      <p:ext uri="{BB962C8B-B14F-4D97-AF65-F5344CB8AC3E}">
        <p14:creationId xmlns:p14="http://schemas.microsoft.com/office/powerpoint/2010/main" val="42622842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454F214-E3AD-4620-AB49-2D1D33532251}" type="slidenum">
              <a:rPr lang="en-US" smtClean="0"/>
              <a:pPr>
                <a:defRPr/>
              </a:pPr>
              <a:t>58</a:t>
            </a:fld>
            <a:endParaRPr lang="en-US"/>
          </a:p>
        </p:txBody>
      </p:sp>
    </p:spTree>
    <p:extLst>
      <p:ext uri="{BB962C8B-B14F-4D97-AF65-F5344CB8AC3E}">
        <p14:creationId xmlns:p14="http://schemas.microsoft.com/office/powerpoint/2010/main" val="13008644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Cadena, Micaela, Raquel Z. Rivera, Tannia Esparza and </a:t>
            </a:r>
            <a:r>
              <a:rPr lang="en-US" dirty="0" err="1"/>
              <a:t>Denicia</a:t>
            </a:r>
            <a:r>
              <a:rPr lang="en-US" dirty="0"/>
              <a:t> Cadena. Dismantling Teen Pregnancy Prevention. Albuquerque, New Mexico: Young Women United, 2016.</a:t>
            </a:r>
          </a:p>
        </p:txBody>
      </p:sp>
      <p:sp>
        <p:nvSpPr>
          <p:cNvPr id="4" name="Slide Number Placeholder 3"/>
          <p:cNvSpPr>
            <a:spLocks noGrp="1"/>
          </p:cNvSpPr>
          <p:nvPr>
            <p:ph type="sldNum" sz="quarter" idx="5"/>
          </p:nvPr>
        </p:nvSpPr>
        <p:spPr/>
        <p:txBody>
          <a:bodyPr/>
          <a:lstStyle/>
          <a:p>
            <a:fld id="{CE2F5E32-F791-BF47-898A-DA786FBCD8C4}" type="slidenum">
              <a:rPr lang="en-US" smtClean="0"/>
              <a:t>59</a:t>
            </a:fld>
            <a:endParaRPr lang="en-US"/>
          </a:p>
        </p:txBody>
      </p:sp>
    </p:spTree>
    <p:extLst>
      <p:ext uri="{BB962C8B-B14F-4D97-AF65-F5344CB8AC3E}">
        <p14:creationId xmlns:p14="http://schemas.microsoft.com/office/powerpoint/2010/main" val="32698771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AD465D8-A762-494C-899E-65C6E8E8EF34}" type="slidenum">
              <a:rPr lang="en-US" smtClean="0"/>
              <a:pPr>
                <a:defRPr/>
              </a:pPr>
              <a:t>60</a:t>
            </a:fld>
            <a:endParaRPr lang="en-US"/>
          </a:p>
        </p:txBody>
      </p:sp>
    </p:spTree>
    <p:extLst>
      <p:ext uri="{BB962C8B-B14F-4D97-AF65-F5344CB8AC3E}">
        <p14:creationId xmlns:p14="http://schemas.microsoft.com/office/powerpoint/2010/main" val="19055610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2020</a:t>
            </a:r>
          </a:p>
        </p:txBody>
      </p:sp>
      <p:sp>
        <p:nvSpPr>
          <p:cNvPr id="4" name="Slide Number Placeholder 3"/>
          <p:cNvSpPr>
            <a:spLocks noGrp="1"/>
          </p:cNvSpPr>
          <p:nvPr>
            <p:ph type="sldNum" sz="quarter" idx="5"/>
          </p:nvPr>
        </p:nvSpPr>
        <p:spPr/>
        <p:txBody>
          <a:bodyPr/>
          <a:lstStyle/>
          <a:p>
            <a:fld id="{14F38315-567F-9344-BA08-CACF3BAC68A8}" type="slidenum">
              <a:rPr lang="en-US" smtClean="0"/>
              <a:t>61</a:t>
            </a:fld>
            <a:endParaRPr lang="en-US"/>
          </a:p>
        </p:txBody>
      </p:sp>
    </p:spTree>
    <p:extLst>
      <p:ext uri="{BB962C8B-B14F-4D97-AF65-F5344CB8AC3E}">
        <p14:creationId xmlns:p14="http://schemas.microsoft.com/office/powerpoint/2010/main" val="3650185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2017, the birth rates of Hispanic teens (28.9) and non-Hispanic black teens (27.5) were more than two times higher than the rate for non-Hispanic white teens (13.2)</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birth rate of American Indian/Alaska Native teens (32.9) was highest among all race/ethnicities.</a:t>
            </a:r>
            <a:endParaRPr lang="en-US" sz="1200" b="0" i="0" u="none" strike="noStrike" kern="1200" baseline="300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Geographic differences in teen birth rates persist, both within and across states.  Among some states with low overall teen birth rates, some counties have high teen birth rates.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Social Determinants and Eliminating Disparities in Teen Pregnancy. Centers for Disease Control and Prevention, last reviewed October 2019. https://</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teenpregnancy</a:t>
            </a:r>
            <a:r>
              <a:rPr lang="en-US" sz="1200" b="0" i="0" kern="1200" dirty="0">
                <a:solidFill>
                  <a:schemeClr val="tx1"/>
                </a:solidFill>
                <a:effectLst/>
                <a:latin typeface="+mn-lt"/>
                <a:ea typeface="+mn-ea"/>
                <a:cs typeface="+mn-cs"/>
              </a:rPr>
              <a:t>/about/social-determinants-disparities-teen-</a:t>
            </a:r>
            <a:r>
              <a:rPr lang="en-US" sz="1200" b="0" i="0" kern="1200" dirty="0" err="1">
                <a:solidFill>
                  <a:schemeClr val="tx1"/>
                </a:solidFill>
                <a:effectLst/>
                <a:latin typeface="+mn-lt"/>
                <a:ea typeface="+mn-ea"/>
                <a:cs typeface="+mn-cs"/>
              </a:rPr>
              <a:t>pregnancy.htm</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E2F5E32-F791-BF47-898A-DA786FBCD8C4}" type="slidenum">
              <a:rPr lang="en-US" smtClean="0"/>
              <a:t>10</a:t>
            </a:fld>
            <a:endParaRPr lang="en-US"/>
          </a:p>
        </p:txBody>
      </p:sp>
    </p:spTree>
    <p:extLst>
      <p:ext uri="{BB962C8B-B14F-4D97-AF65-F5344CB8AC3E}">
        <p14:creationId xmlns:p14="http://schemas.microsoft.com/office/powerpoint/2010/main" val="301226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sz="1200" b="0" i="0" kern="1200" dirty="0" err="1">
                <a:solidFill>
                  <a:schemeClr val="tx1"/>
                </a:solidFill>
                <a:effectLst/>
                <a:latin typeface="+mn-lt"/>
                <a:ea typeface="+mn-ea"/>
                <a:cs typeface="+mn-cs"/>
              </a:rPr>
              <a:t>Saewyc</a:t>
            </a:r>
            <a:r>
              <a:rPr lang="en-US" sz="1200" b="0" i="0" kern="1200" dirty="0">
                <a:solidFill>
                  <a:schemeClr val="tx1"/>
                </a:solidFill>
                <a:effectLst/>
                <a:latin typeface="+mn-lt"/>
                <a:ea typeface="+mn-ea"/>
                <a:cs typeface="+mn-cs"/>
              </a:rPr>
              <a:t> E.M. (2014) Adolescent Pregnancy Among Lesbian, Gay, and Bisexual Teens. In: Cherry A., Dillon M. (eds) International Handbook of Adolescent Pregnancy. Springer, Boston, MA. https://</a:t>
            </a:r>
            <a:r>
              <a:rPr lang="en-US" sz="1200" b="0" i="0" kern="1200" dirty="0" err="1">
                <a:solidFill>
                  <a:schemeClr val="tx1"/>
                </a:solidFill>
                <a:effectLst/>
                <a:latin typeface="+mn-lt"/>
                <a:ea typeface="+mn-ea"/>
                <a:cs typeface="+mn-cs"/>
              </a:rPr>
              <a:t>doi-org.laneproxy.stanford.edu</a:t>
            </a:r>
            <a:r>
              <a:rPr lang="en-US" sz="1200" b="0" i="0" kern="1200" dirty="0">
                <a:solidFill>
                  <a:schemeClr val="tx1"/>
                </a:solidFill>
                <a:effectLst/>
                <a:latin typeface="+mn-lt"/>
                <a:ea typeface="+mn-ea"/>
                <a:cs typeface="+mn-cs"/>
              </a:rPr>
              <a:t>/10.1007/978-1-4899-8026-7_8</a:t>
            </a:r>
          </a:p>
          <a:p>
            <a:pPr fontAlgn="base"/>
            <a:r>
              <a:rPr lang="en-US" sz="1200" b="0" i="0" kern="1200" dirty="0">
                <a:solidFill>
                  <a:schemeClr val="tx1"/>
                </a:solidFill>
                <a:effectLst/>
                <a:latin typeface="+mn-lt"/>
                <a:ea typeface="+mn-ea"/>
                <a:cs typeface="+mn-cs"/>
              </a:rPr>
              <a:t>Charlton BM et al. Sexual orientation differences in teen pregnancy and hormonal contraceptive use: an examination across 2 generations. American Journal of Obstetrics and Gynecology Volume 209, Issue 3 (2013): 204.e1-204.e8. </a:t>
            </a:r>
            <a:r>
              <a:rPr lang="en-US" sz="1200" b="0" i="0" u="none" strike="noStrike" kern="1200" dirty="0">
                <a:solidFill>
                  <a:schemeClr val="tx1"/>
                </a:solidFill>
                <a:effectLst/>
                <a:latin typeface="+mn-lt"/>
                <a:ea typeface="+mn-ea"/>
                <a:cs typeface="+mn-cs"/>
                <a:hlinkClick r:id="rId3" tooltip="Persistent link using digital object identifier"/>
              </a:rPr>
              <a:t>https://doi.org/10.1016/j.ajog.2013.06.036</a:t>
            </a:r>
            <a:br>
              <a:rPr lang="en-US" dirty="0"/>
            </a:br>
            <a:r>
              <a:rPr lang="en-US" dirty="0"/>
              <a:t>C</a:t>
            </a:r>
            <a:r>
              <a:rPr lang="en-US" b="0" dirty="0"/>
              <a:t>harlton BM, Roberts AL, Rosario M, Katz-Wise SL, </a:t>
            </a:r>
            <a:r>
              <a:rPr lang="en-US" b="0" dirty="0" err="1"/>
              <a:t>Calzo</a:t>
            </a:r>
            <a:r>
              <a:rPr lang="en-US" b="0" dirty="0"/>
              <a:t> JP, Spiegelman D &amp; Austin SB. </a:t>
            </a:r>
            <a:r>
              <a:rPr lang="en-US" sz="1200" b="0" i="0" kern="1200" dirty="0">
                <a:solidFill>
                  <a:schemeClr val="tx1"/>
                </a:solidFill>
                <a:effectLst/>
                <a:latin typeface="+mn-lt"/>
                <a:ea typeface="+mn-ea"/>
                <a:cs typeface="+mn-cs"/>
              </a:rPr>
              <a:t>Teen Pregnancy Risk Factors Among Young Women of Diverse Sexual Orientations. Pediatrics Apr 2018, 141 (4) e20172278; DOI: 10.1542/peds.2017-2278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E2F5E32-F791-BF47-898A-DA786FBCD8C4}" type="slidenum">
              <a:rPr lang="en-US" smtClean="0"/>
              <a:t>11</a:t>
            </a:fld>
            <a:endParaRPr lang="en-US"/>
          </a:p>
        </p:txBody>
      </p:sp>
    </p:spTree>
    <p:extLst>
      <p:ext uri="{BB962C8B-B14F-4D97-AF65-F5344CB8AC3E}">
        <p14:creationId xmlns:p14="http://schemas.microsoft.com/office/powerpoint/2010/main" val="35554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err="1"/>
              <a:t>Obedin-Maliver</a:t>
            </a:r>
            <a:r>
              <a:rPr lang="en-US" dirty="0"/>
              <a:t> J &amp; </a:t>
            </a:r>
            <a:r>
              <a:rPr lang="en-US" dirty="0" err="1"/>
              <a:t>Makadon</a:t>
            </a:r>
            <a:r>
              <a:rPr lang="en-US" dirty="0"/>
              <a:t> HJ. Transgender men and pregnancy. Obstetric Medicine, October 2015. </a:t>
            </a:r>
            <a:r>
              <a:rPr lang="en-US" sz="1200" b="0" i="0" u="sng" kern="1200" dirty="0">
                <a:solidFill>
                  <a:schemeClr val="tx1"/>
                </a:solidFill>
                <a:effectLst/>
                <a:latin typeface="+mn-lt"/>
                <a:ea typeface="+mn-ea"/>
                <a:cs typeface="+mn-cs"/>
                <a:hlinkClick r:id="rId3"/>
              </a:rPr>
              <a:t>https://doi.org/10.1177/1753495X15612658</a:t>
            </a:r>
            <a:endParaRPr lang="en-US"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E2F5E32-F791-BF47-898A-DA786FBCD8C4}" type="slidenum">
              <a:rPr lang="en-US" smtClean="0"/>
              <a:t>12</a:t>
            </a:fld>
            <a:endParaRPr lang="en-US"/>
          </a:p>
        </p:txBody>
      </p:sp>
    </p:spTree>
    <p:extLst>
      <p:ext uri="{BB962C8B-B14F-4D97-AF65-F5344CB8AC3E}">
        <p14:creationId xmlns:p14="http://schemas.microsoft.com/office/powerpoint/2010/main" val="2426934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Open ended questions were used to collect qualitative data about experiences: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Participants often used words such as “dad,” “carrier,” and “gestational parent” to affirm their male gender identity and describe their parenting role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Feelings of isolation were common among participants who cited “lack of support” and “lack of resources available to pregnant transgender men”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Participants reported varied experiences with health care providers ranging from positive gender-affirming care to one extreme experience in which Child Protected Services was alerted due to their gender identity</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proportion of men who had used never used testosterone who reported pregnancy being unplanned correlates with overall unplanned pregnancy rates in the population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Authors suggest a potential unmet need for contraceptive services among transgender men</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Light AD, </a:t>
            </a:r>
            <a:r>
              <a:rPr lang="en-US" sz="1200" b="0" i="0" kern="1200" dirty="0" err="1">
                <a:solidFill>
                  <a:schemeClr val="tx1"/>
                </a:solidFill>
                <a:effectLst/>
                <a:latin typeface="+mn-lt"/>
                <a:ea typeface="+mn-ea"/>
                <a:cs typeface="+mn-cs"/>
              </a:rPr>
              <a:t>Obedin-Maliver</a:t>
            </a:r>
            <a:r>
              <a:rPr lang="en-US" sz="1200" b="0" i="0" kern="1200" dirty="0">
                <a:solidFill>
                  <a:schemeClr val="tx1"/>
                </a:solidFill>
                <a:effectLst/>
                <a:latin typeface="+mn-lt"/>
                <a:ea typeface="+mn-ea"/>
                <a:cs typeface="+mn-cs"/>
              </a:rPr>
              <a:t> J, </a:t>
            </a:r>
            <a:r>
              <a:rPr lang="en-US" sz="1200" b="0" i="0" kern="1200" dirty="0" err="1">
                <a:solidFill>
                  <a:schemeClr val="tx1"/>
                </a:solidFill>
                <a:effectLst/>
                <a:latin typeface="+mn-lt"/>
                <a:ea typeface="+mn-ea"/>
                <a:cs typeface="+mn-cs"/>
              </a:rPr>
              <a:t>Sevelius</a:t>
            </a:r>
            <a:r>
              <a:rPr lang="en-US" sz="1200" b="0" i="0" kern="1200" dirty="0">
                <a:solidFill>
                  <a:schemeClr val="tx1"/>
                </a:solidFill>
                <a:effectLst/>
                <a:latin typeface="+mn-lt"/>
                <a:ea typeface="+mn-ea"/>
                <a:cs typeface="+mn-cs"/>
              </a:rPr>
              <a:t> JM, Kerns JL. Transgender men who experienced pregnancy after female-to-male gender transitioning. </a:t>
            </a:r>
            <a:r>
              <a:rPr lang="en-US" sz="1200" b="0" i="0" kern="1200" dirty="0" err="1">
                <a:solidFill>
                  <a:schemeClr val="tx1"/>
                </a:solidFill>
                <a:effectLst/>
                <a:latin typeface="+mn-lt"/>
                <a:ea typeface="+mn-ea"/>
                <a:cs typeface="+mn-cs"/>
              </a:rPr>
              <a:t>Obstet</a:t>
            </a:r>
            <a:r>
              <a:rPr lang="en-US" sz="1200" b="0" i="0" kern="1200" dirty="0">
                <a:solidFill>
                  <a:schemeClr val="tx1"/>
                </a:solidFill>
                <a:effectLst/>
                <a:latin typeface="+mn-lt"/>
                <a:ea typeface="+mn-ea"/>
                <a:cs typeface="+mn-cs"/>
              </a:rPr>
              <a:t> Gynecol. 2014 Dec;124(6):1120-7.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10.1097/AOG.0000000000000540. PMID: 25415163.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Finer LB, </a:t>
            </a:r>
            <a:r>
              <a:rPr lang="en-US" sz="1200" b="0" i="0" kern="1200" dirty="0" err="1">
                <a:solidFill>
                  <a:schemeClr val="tx1"/>
                </a:solidFill>
                <a:effectLst/>
                <a:latin typeface="+mn-lt"/>
                <a:ea typeface="+mn-ea"/>
                <a:cs typeface="+mn-cs"/>
              </a:rPr>
              <a:t>Kost</a:t>
            </a:r>
            <a:r>
              <a:rPr lang="en-US" sz="1200" b="0" i="0" kern="1200" dirty="0">
                <a:solidFill>
                  <a:schemeClr val="tx1"/>
                </a:solidFill>
                <a:effectLst/>
                <a:latin typeface="+mn-lt"/>
                <a:ea typeface="+mn-ea"/>
                <a:cs typeface="+mn-cs"/>
              </a:rPr>
              <a:t> K. Unintended pregnancy rates at the state </a:t>
            </a:r>
            <a:r>
              <a:rPr lang="en-US" sz="1200" b="0" i="0" kern="1200" dirty="0" err="1">
                <a:solidFill>
                  <a:schemeClr val="tx1"/>
                </a:solidFill>
                <a:effectLst/>
                <a:latin typeface="+mn-lt"/>
                <a:ea typeface="+mn-ea"/>
                <a:cs typeface="+mn-cs"/>
              </a:rPr>
              <a:t>level.Perspect</a:t>
            </a:r>
            <a:r>
              <a:rPr lang="en-US" sz="1200" b="0" i="0" kern="1200" dirty="0">
                <a:solidFill>
                  <a:schemeClr val="tx1"/>
                </a:solidFill>
                <a:effectLst/>
                <a:latin typeface="+mn-lt"/>
                <a:ea typeface="+mn-ea"/>
                <a:cs typeface="+mn-cs"/>
              </a:rPr>
              <a:t> Sex </a:t>
            </a:r>
            <a:r>
              <a:rPr lang="en-US" sz="1200" b="0" i="0" kern="1200" dirty="0" err="1">
                <a:solidFill>
                  <a:schemeClr val="tx1"/>
                </a:solidFill>
                <a:effectLst/>
                <a:latin typeface="+mn-lt"/>
                <a:ea typeface="+mn-ea"/>
                <a:cs typeface="+mn-cs"/>
              </a:rPr>
              <a:t>Reprod</a:t>
            </a:r>
            <a:r>
              <a:rPr lang="en-US" sz="1200" b="0" i="0" kern="1200" dirty="0">
                <a:solidFill>
                  <a:schemeClr val="tx1"/>
                </a:solidFill>
                <a:effectLst/>
                <a:latin typeface="+mn-lt"/>
                <a:ea typeface="+mn-ea"/>
                <a:cs typeface="+mn-cs"/>
              </a:rPr>
              <a:t> Health 2011;43:78–87.</a:t>
            </a:r>
            <a:endParaRPr lang="en-US" dirty="0"/>
          </a:p>
        </p:txBody>
      </p:sp>
      <p:sp>
        <p:nvSpPr>
          <p:cNvPr id="4" name="Slide Number Placeholder 3"/>
          <p:cNvSpPr>
            <a:spLocks noGrp="1"/>
          </p:cNvSpPr>
          <p:nvPr>
            <p:ph type="sldNum" sz="quarter" idx="5"/>
          </p:nvPr>
        </p:nvSpPr>
        <p:spPr/>
        <p:txBody>
          <a:bodyPr/>
          <a:lstStyle/>
          <a:p>
            <a:fld id="{CE2F5E32-F791-BF47-898A-DA786FBCD8C4}" type="slidenum">
              <a:rPr lang="en-US" smtClean="0"/>
              <a:t>13</a:t>
            </a:fld>
            <a:endParaRPr lang="en-US"/>
          </a:p>
        </p:txBody>
      </p:sp>
    </p:spTree>
    <p:extLst>
      <p:ext uri="{BB962C8B-B14F-4D97-AF65-F5344CB8AC3E}">
        <p14:creationId xmlns:p14="http://schemas.microsoft.com/office/powerpoint/2010/main" val="2020317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B8B87-7A81-D143-8F42-8FC1BCD5A5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7CE7A1-A6DD-8949-9A17-F4821F8FDE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FB26B2-7025-8E43-97F3-1899809B382B}"/>
              </a:ext>
            </a:extLst>
          </p:cNvPr>
          <p:cNvSpPr>
            <a:spLocks noGrp="1"/>
          </p:cNvSpPr>
          <p:nvPr>
            <p:ph type="dt" sz="half" idx="10"/>
          </p:nvPr>
        </p:nvSpPr>
        <p:spPr/>
        <p:txBody>
          <a:bodyPr/>
          <a:lstStyle/>
          <a:p>
            <a:fld id="{1AB44BE4-036A-6442-A700-AE3CD826E95B}" type="datetimeFigureOut">
              <a:rPr lang="en-US" smtClean="0"/>
              <a:t>1/27/21</a:t>
            </a:fld>
            <a:endParaRPr lang="en-US"/>
          </a:p>
        </p:txBody>
      </p:sp>
      <p:sp>
        <p:nvSpPr>
          <p:cNvPr id="5" name="Footer Placeholder 4">
            <a:extLst>
              <a:ext uri="{FF2B5EF4-FFF2-40B4-BE49-F238E27FC236}">
                <a16:creationId xmlns:a16="http://schemas.microsoft.com/office/drawing/2014/main" id="{159C32CD-9E0F-374A-B081-AC68A0DB9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5DCDC-D8E0-184E-9BFB-735CFD662A0D}"/>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2353838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A37F8-A103-F04F-93A1-49E0807312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D17850-6CC8-0041-946B-72698A1995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BB533-0CCC-B04E-B6FC-FE6DE3F165AA}"/>
              </a:ext>
            </a:extLst>
          </p:cNvPr>
          <p:cNvSpPr>
            <a:spLocks noGrp="1"/>
          </p:cNvSpPr>
          <p:nvPr>
            <p:ph type="dt" sz="half" idx="10"/>
          </p:nvPr>
        </p:nvSpPr>
        <p:spPr/>
        <p:txBody>
          <a:bodyPr/>
          <a:lstStyle/>
          <a:p>
            <a:fld id="{1AB44BE4-036A-6442-A700-AE3CD826E95B}" type="datetimeFigureOut">
              <a:rPr lang="en-US" smtClean="0"/>
              <a:t>1/27/21</a:t>
            </a:fld>
            <a:endParaRPr lang="en-US"/>
          </a:p>
        </p:txBody>
      </p:sp>
      <p:sp>
        <p:nvSpPr>
          <p:cNvPr id="5" name="Footer Placeholder 4">
            <a:extLst>
              <a:ext uri="{FF2B5EF4-FFF2-40B4-BE49-F238E27FC236}">
                <a16:creationId xmlns:a16="http://schemas.microsoft.com/office/drawing/2014/main" id="{0377C06C-87B3-1C49-8A3C-04D2D516E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8E75A-04A6-1843-BE92-157FB2F53B1A}"/>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3530725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F19E4A-05B7-B64D-9094-65728AE25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A0E935-6A72-9241-A030-8742714C27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2FCE8-D86B-234B-8A07-3D90788163CD}"/>
              </a:ext>
            </a:extLst>
          </p:cNvPr>
          <p:cNvSpPr>
            <a:spLocks noGrp="1"/>
          </p:cNvSpPr>
          <p:nvPr>
            <p:ph type="dt" sz="half" idx="10"/>
          </p:nvPr>
        </p:nvSpPr>
        <p:spPr/>
        <p:txBody>
          <a:bodyPr/>
          <a:lstStyle/>
          <a:p>
            <a:fld id="{1AB44BE4-036A-6442-A700-AE3CD826E95B}" type="datetimeFigureOut">
              <a:rPr lang="en-US" smtClean="0"/>
              <a:t>1/27/21</a:t>
            </a:fld>
            <a:endParaRPr lang="en-US"/>
          </a:p>
        </p:txBody>
      </p:sp>
      <p:sp>
        <p:nvSpPr>
          <p:cNvPr id="5" name="Footer Placeholder 4">
            <a:extLst>
              <a:ext uri="{FF2B5EF4-FFF2-40B4-BE49-F238E27FC236}">
                <a16:creationId xmlns:a16="http://schemas.microsoft.com/office/drawing/2014/main" id="{0653AD97-F3B6-7F4E-802F-C09C6A008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5D432A-BEF2-244A-8553-34901B4273EB}"/>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716346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8" name="Rectangle 5"/>
          <p:cNvSpPr>
            <a:spLocks noChangeArrowheads="1"/>
          </p:cNvSpPr>
          <p:nvPr/>
        </p:nvSpPr>
        <p:spPr bwMode="auto">
          <a:xfrm>
            <a:off x="0" y="0"/>
            <a:ext cx="12192000" cy="4800600"/>
          </a:xfrm>
          <a:prstGeom prst="rect">
            <a:avLst/>
          </a:prstGeom>
          <a:solidFill>
            <a:srgbClr val="196AB0"/>
          </a:solidFill>
          <a:ln w="9525">
            <a:noFill/>
            <a:miter lim="800000"/>
            <a:headEnd/>
            <a:tailEnd/>
          </a:ln>
        </p:spPr>
        <p:txBody>
          <a:bodyPr wrap="none" anchor="ctr"/>
          <a:lstStyle/>
          <a:p>
            <a:endParaRPr lang="en-US" sz="1800"/>
          </a:p>
        </p:txBody>
      </p:sp>
      <p:sp>
        <p:nvSpPr>
          <p:cNvPr id="2" name="Title 1"/>
          <p:cNvSpPr>
            <a:spLocks noGrp="1"/>
          </p:cNvSpPr>
          <p:nvPr>
            <p:ph type="ctrTitle"/>
          </p:nvPr>
        </p:nvSpPr>
        <p:spPr>
          <a:xfrm>
            <a:off x="914400" y="1524001"/>
            <a:ext cx="10363200" cy="1470025"/>
          </a:xfrm>
          <a:prstGeom prst="rect">
            <a:avLst/>
          </a:prstGeom>
        </p:spPr>
        <p:txBody>
          <a:bodyPr>
            <a:normAutofit/>
          </a:bodyPr>
          <a:lstStyle>
            <a:lvl1pPr>
              <a:defRPr sz="3600" b="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930400" y="2971800"/>
            <a:ext cx="8534400" cy="990600"/>
          </a:xfrm>
          <a:prstGeom prst="rect">
            <a:avLst/>
          </a:prstGeom>
        </p:spPr>
        <p:txBody>
          <a:bodyPr anchor="t">
            <a:normAutofit/>
          </a:bodyP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4" name="Group 11"/>
          <p:cNvGrpSpPr/>
          <p:nvPr/>
        </p:nvGrpSpPr>
        <p:grpSpPr>
          <a:xfrm>
            <a:off x="914400" y="5029200"/>
            <a:ext cx="2844800" cy="1271588"/>
            <a:chOff x="685800" y="5029200"/>
            <a:chExt cx="2133600" cy="1271588"/>
          </a:xfrm>
        </p:grpSpPr>
        <p:pic>
          <p:nvPicPr>
            <p:cNvPr id="9" name="Picture 14" descr="PRH LOGO_CMYK"/>
            <p:cNvPicPr>
              <a:picLocks noChangeAspect="1" noChangeArrowheads="1"/>
            </p:cNvPicPr>
            <p:nvPr userDrawn="1"/>
          </p:nvPicPr>
          <p:blipFill>
            <a:blip r:embed="rId2" cstate="print"/>
            <a:srcRect l="33769" t="21548" r="30827" b="60190"/>
            <a:stretch>
              <a:fillRect/>
            </a:stretch>
          </p:blipFill>
          <p:spPr bwMode="auto">
            <a:xfrm>
              <a:off x="685800" y="5029200"/>
              <a:ext cx="1905000" cy="1271588"/>
            </a:xfrm>
            <a:prstGeom prst="rect">
              <a:avLst/>
            </a:prstGeom>
            <a:noFill/>
            <a:ln w="9525">
              <a:noFill/>
              <a:miter lim="800000"/>
              <a:headEnd/>
              <a:tailEnd/>
            </a:ln>
          </p:spPr>
        </p:pic>
        <p:sp>
          <p:nvSpPr>
            <p:cNvPr id="10" name="Text Box 16"/>
            <p:cNvSpPr txBox="1">
              <a:spLocks noChangeArrowheads="1"/>
            </p:cNvSpPr>
            <p:nvPr userDrawn="1"/>
          </p:nvSpPr>
          <p:spPr bwMode="auto">
            <a:xfrm>
              <a:off x="2590800" y="5075238"/>
              <a:ext cx="228600" cy="107722"/>
            </a:xfrm>
            <a:prstGeom prst="rect">
              <a:avLst/>
            </a:prstGeom>
            <a:noFill/>
            <a:ln w="9525">
              <a:noFill/>
              <a:miter lim="800000"/>
              <a:headEnd/>
              <a:tailEnd/>
            </a:ln>
          </p:spPr>
          <p:txBody>
            <a:bodyPr lIns="0" tIns="0" rIns="0" bIns="0">
              <a:spAutoFit/>
            </a:bodyPr>
            <a:lstStyle/>
            <a:p>
              <a:r>
                <a:rPr lang="en-US" sz="700" dirty="0">
                  <a:solidFill>
                    <a:srgbClr val="196AB0"/>
                  </a:solidFill>
                  <a:latin typeface="Adobe Garamond Pro" pitchFamily="32" charset="0"/>
                  <a:sym typeface="Symbol" pitchFamily="32" charset="2"/>
                </a:rPr>
                <a:t></a:t>
              </a:r>
              <a:endParaRPr lang="en-US" sz="800" dirty="0">
                <a:solidFill>
                  <a:srgbClr val="196AB0"/>
                </a:solidFill>
                <a:latin typeface="Adobe Garamond Pro" pitchFamily="32" charset="0"/>
              </a:endParaRPr>
            </a:p>
          </p:txBody>
        </p:sp>
      </p:grpSp>
      <p:sp>
        <p:nvSpPr>
          <p:cNvPr id="11" name="Rectangle 8"/>
          <p:cNvSpPr>
            <a:spLocks noChangeArrowheads="1"/>
          </p:cNvSpPr>
          <p:nvPr/>
        </p:nvSpPr>
        <p:spPr bwMode="auto">
          <a:xfrm>
            <a:off x="0" y="6477000"/>
            <a:ext cx="12192000" cy="381000"/>
          </a:xfrm>
          <a:prstGeom prst="rect">
            <a:avLst/>
          </a:prstGeom>
          <a:solidFill>
            <a:srgbClr val="EEA43F"/>
          </a:solidFill>
          <a:ln w="9525">
            <a:noFill/>
            <a:miter lim="800000"/>
            <a:headEnd/>
            <a:tailEnd/>
          </a:ln>
        </p:spPr>
        <p:txBody>
          <a:bodyPr wrap="none" anchor="ctr"/>
          <a:lstStyle/>
          <a:p>
            <a:pPr algn="r"/>
            <a:endParaRPr lang="en-US" sz="1800"/>
          </a:p>
        </p:txBody>
      </p:sp>
      <p:sp>
        <p:nvSpPr>
          <p:cNvPr id="15" name="Text Placeholder 14"/>
          <p:cNvSpPr>
            <a:spLocks noGrp="1"/>
          </p:cNvSpPr>
          <p:nvPr>
            <p:ph type="body" sz="quarter" idx="10"/>
          </p:nvPr>
        </p:nvSpPr>
        <p:spPr>
          <a:xfrm>
            <a:off x="7416800" y="5486400"/>
            <a:ext cx="4470400" cy="304800"/>
          </a:xfrm>
          <a:prstGeom prst="rect">
            <a:avLst/>
          </a:prstGeom>
        </p:spPr>
        <p:txBody>
          <a:bodyPr anchor="ctr">
            <a:noAutofit/>
          </a:bodyPr>
          <a:lstStyle>
            <a:lvl1pPr algn="r">
              <a:buNone/>
              <a:defRPr sz="1800" b="0">
                <a:solidFill>
                  <a:schemeClr val="tx2">
                    <a:lumMod val="60000"/>
                    <a:lumOff val="40000"/>
                  </a:schemeClr>
                </a:solidFill>
                <a:latin typeface="Adobe Garamond Pro"/>
              </a:defRPr>
            </a:lvl1pPr>
            <a:lvl2pPr algn="r">
              <a:buNone/>
              <a:defRPr sz="1200">
                <a:solidFill>
                  <a:schemeClr val="tx2">
                    <a:lumMod val="60000"/>
                    <a:lumOff val="40000"/>
                  </a:schemeClr>
                </a:solidFill>
                <a:latin typeface="Adobe Garamond Pro"/>
              </a:defRPr>
            </a:lvl2pPr>
            <a:lvl3pPr algn="r">
              <a:buNone/>
              <a:defRPr sz="1200">
                <a:solidFill>
                  <a:schemeClr val="tx2">
                    <a:lumMod val="60000"/>
                    <a:lumOff val="40000"/>
                  </a:schemeClr>
                </a:solidFill>
                <a:latin typeface="Adobe Garamond Pro"/>
              </a:defRPr>
            </a:lvl3pPr>
            <a:lvl4pPr algn="r">
              <a:buNone/>
              <a:defRPr sz="1200">
                <a:solidFill>
                  <a:schemeClr val="tx2">
                    <a:lumMod val="60000"/>
                    <a:lumOff val="40000"/>
                  </a:schemeClr>
                </a:solidFill>
                <a:latin typeface="Adobe Garamond Pro"/>
              </a:defRPr>
            </a:lvl4pPr>
            <a:lvl5pPr algn="r">
              <a:buNone/>
              <a:defRPr sz="1200">
                <a:solidFill>
                  <a:schemeClr val="tx2">
                    <a:lumMod val="60000"/>
                    <a:lumOff val="40000"/>
                  </a:schemeClr>
                </a:solidFill>
                <a:latin typeface="Adobe Garamond Pro"/>
              </a:defRPr>
            </a:lvl5pPr>
          </a:lstStyle>
          <a:p>
            <a:pPr lvl="0"/>
            <a:r>
              <a:rPr lang="en-US"/>
              <a:t>Click to edit Master text styles</a:t>
            </a:r>
          </a:p>
        </p:txBody>
      </p:sp>
    </p:spTree>
    <p:extLst>
      <p:ext uri="{BB962C8B-B14F-4D97-AF65-F5344CB8AC3E}">
        <p14:creationId xmlns:p14="http://schemas.microsoft.com/office/powerpoint/2010/main" val="979865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asic Text or Data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mj-lt"/>
              </a:defRPr>
            </a:lvl1pPr>
          </a:lstStyle>
          <a:p>
            <a:r>
              <a:rPr lang="en-US" dirty="0"/>
              <a:t>Click to edit Master title style</a:t>
            </a:r>
          </a:p>
        </p:txBody>
      </p:sp>
      <p:sp>
        <p:nvSpPr>
          <p:cNvPr id="4" name="Content Placeholder 3"/>
          <p:cNvSpPr>
            <a:spLocks noGrp="1"/>
          </p:cNvSpPr>
          <p:nvPr>
            <p:ph sz="quarter" idx="10"/>
          </p:nvPr>
        </p:nvSpPr>
        <p:spPr>
          <a:xfrm>
            <a:off x="914400" y="1295400"/>
            <a:ext cx="10363200" cy="4267200"/>
          </a:xfrm>
          <a:prstGeom prst="rect">
            <a:avLst/>
          </a:prstGeom>
        </p:spPr>
        <p:txBody>
          <a:bodyPr/>
          <a:lstStyle>
            <a:lvl1pPr>
              <a:buClr>
                <a:schemeClr val="accent2"/>
              </a:buClr>
              <a:defRPr sz="2400">
                <a:latin typeface="+mn-lt"/>
              </a:defRPr>
            </a:lvl1pPr>
            <a:lvl2pPr>
              <a:buClr>
                <a:schemeClr val="accent1"/>
              </a:buClr>
              <a:defRPr sz="2200">
                <a:latin typeface="+mn-lt"/>
              </a:defRPr>
            </a:lvl2pPr>
            <a:lvl3pPr>
              <a:defRPr sz="2000"/>
            </a:lvl3pPr>
            <a:lvl4pPr>
              <a:buClr>
                <a:schemeClr val="accent1"/>
              </a:buCl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9"/>
          <p:cNvGrpSpPr/>
          <p:nvPr/>
        </p:nvGrpSpPr>
        <p:grpSpPr>
          <a:xfrm>
            <a:off x="914400" y="6094414"/>
            <a:ext cx="1524000" cy="611187"/>
            <a:chOff x="685800" y="6094413"/>
            <a:chExt cx="1143000" cy="611187"/>
          </a:xfrm>
        </p:grpSpPr>
        <p:pic>
          <p:nvPicPr>
            <p:cNvPr id="6" name="Picture 13" descr="PRH LOGO_CMYK"/>
            <p:cNvPicPr>
              <a:picLocks noChangeAspect="1" noChangeArrowheads="1"/>
            </p:cNvPicPr>
            <p:nvPr userDrawn="1"/>
          </p:nvPicPr>
          <p:blipFill>
            <a:blip r:embed="rId2" cstate="print"/>
            <a:srcRect l="33769" t="21548" r="30827" b="60190"/>
            <a:stretch>
              <a:fillRect/>
            </a:stretch>
          </p:blipFill>
          <p:spPr bwMode="auto">
            <a:xfrm>
              <a:off x="685800" y="6094413"/>
              <a:ext cx="914400" cy="611187"/>
            </a:xfrm>
            <a:prstGeom prst="rect">
              <a:avLst/>
            </a:prstGeom>
            <a:noFill/>
            <a:ln w="9525">
              <a:noFill/>
              <a:miter lim="800000"/>
              <a:headEnd/>
              <a:tailEnd/>
            </a:ln>
          </p:spPr>
        </p:pic>
        <p:sp>
          <p:nvSpPr>
            <p:cNvPr id="7" name="Text Box 15"/>
            <p:cNvSpPr txBox="1">
              <a:spLocks noChangeArrowheads="1"/>
            </p:cNvSpPr>
            <p:nvPr userDrawn="1"/>
          </p:nvSpPr>
          <p:spPr bwMode="auto">
            <a:xfrm>
              <a:off x="1600200" y="6096000"/>
              <a:ext cx="228600" cy="76200"/>
            </a:xfrm>
            <a:prstGeom prst="rect">
              <a:avLst/>
            </a:prstGeom>
            <a:noFill/>
            <a:ln w="9525">
              <a:noFill/>
              <a:miter lim="800000"/>
              <a:headEnd/>
              <a:tailEnd/>
            </a:ln>
          </p:spPr>
          <p:txBody>
            <a:bodyPr lIns="0" tIns="0" rIns="0" bIns="0">
              <a:spAutoFit/>
            </a:bodyPr>
            <a:lstStyle/>
            <a:p>
              <a:r>
                <a:rPr lang="en-US" sz="500" dirty="0">
                  <a:solidFill>
                    <a:srgbClr val="196AB0"/>
                  </a:solidFill>
                  <a:latin typeface="Adobe Garamond Pro" pitchFamily="32" charset="0"/>
                  <a:sym typeface="Symbol" pitchFamily="32" charset="2"/>
                </a:rPr>
                <a:t></a:t>
              </a:r>
              <a:endParaRPr lang="en-US" sz="500" dirty="0">
                <a:solidFill>
                  <a:srgbClr val="196AB0"/>
                </a:solidFill>
                <a:latin typeface="Adobe Garamond Pro" pitchFamily="32" charset="0"/>
              </a:endParaRPr>
            </a:p>
          </p:txBody>
        </p:sp>
      </p:grpSp>
      <p:sp>
        <p:nvSpPr>
          <p:cNvPr id="9" name="Line 12"/>
          <p:cNvSpPr>
            <a:spLocks noChangeShapeType="1"/>
          </p:cNvSpPr>
          <p:nvPr/>
        </p:nvSpPr>
        <p:spPr bwMode="auto">
          <a:xfrm>
            <a:off x="914400" y="5943600"/>
            <a:ext cx="10363200" cy="0"/>
          </a:xfrm>
          <a:prstGeom prst="line">
            <a:avLst/>
          </a:prstGeom>
          <a:noFill/>
          <a:ln w="9525">
            <a:solidFill>
              <a:srgbClr val="EEA33C"/>
            </a:solidFill>
            <a:round/>
            <a:headEnd/>
            <a:tailEnd/>
          </a:ln>
        </p:spPr>
        <p:txBody>
          <a:bodyPr wrap="none" anchor="ctr"/>
          <a:lstStyle/>
          <a:p>
            <a:endParaRPr lang="en-US" sz="1800"/>
          </a:p>
        </p:txBody>
      </p:sp>
    </p:spTree>
    <p:extLst>
      <p:ext uri="{BB962C8B-B14F-4D97-AF65-F5344CB8AC3E}">
        <p14:creationId xmlns:p14="http://schemas.microsoft.com/office/powerpoint/2010/main" val="3916627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400">
                <a:latin typeface="+mn-lt"/>
              </a:defRPr>
            </a:lvl1pPr>
            <a:lvl2pPr>
              <a:defRPr sz="2200">
                <a:latin typeface="+mn-lt"/>
              </a:defRPr>
            </a:lvl2pPr>
            <a:lvl3pPr>
              <a:defRPr sz="2000">
                <a:latin typeface="+mn-lt"/>
              </a:defRPr>
            </a:lvl3pPr>
            <a:lvl4pPr>
              <a:defRPr sz="18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197600" y="1600201"/>
            <a:ext cx="5384800" cy="4525963"/>
          </a:xfrm>
          <a:prstGeom prst="rect">
            <a:avLst/>
          </a:prstGeom>
        </p:spPr>
        <p:txBody>
          <a:bodyPr/>
          <a:lstStyle>
            <a:lvl1pPr>
              <a:defRPr sz="2400">
                <a:latin typeface="+mn-lt"/>
              </a:defRPr>
            </a:lvl1pPr>
            <a:lvl2pPr>
              <a:defRPr sz="2200">
                <a:latin typeface="+mn-lt"/>
              </a:defRPr>
            </a:lvl2pPr>
            <a:lvl3pPr>
              <a:defRPr sz="2000">
                <a:latin typeface="+mn-lt"/>
              </a:defRPr>
            </a:lvl3pPr>
            <a:lvl4pPr>
              <a:defRPr sz="18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6"/>
          <p:cNvSpPr>
            <a:spLocks noGrp="1"/>
          </p:cNvSpPr>
          <p:nvPr>
            <p:ph type="ftr" sz="quarter" idx="11"/>
          </p:nvPr>
        </p:nvSpPr>
        <p:spPr>
          <a:xfrm>
            <a:off x="4165600" y="6248400"/>
            <a:ext cx="38608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3051821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72EA1-D87E-6E46-8994-63B26707EA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22D13E-F56C-EF4C-8716-116A999376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95B1A-811E-6A4D-8336-7F6BF76955CA}"/>
              </a:ext>
            </a:extLst>
          </p:cNvPr>
          <p:cNvSpPr>
            <a:spLocks noGrp="1"/>
          </p:cNvSpPr>
          <p:nvPr>
            <p:ph type="dt" sz="half" idx="10"/>
          </p:nvPr>
        </p:nvSpPr>
        <p:spPr/>
        <p:txBody>
          <a:bodyPr/>
          <a:lstStyle/>
          <a:p>
            <a:fld id="{1AB44BE4-036A-6442-A700-AE3CD826E95B}" type="datetimeFigureOut">
              <a:rPr lang="en-US" smtClean="0"/>
              <a:t>1/27/21</a:t>
            </a:fld>
            <a:endParaRPr lang="en-US"/>
          </a:p>
        </p:txBody>
      </p:sp>
      <p:sp>
        <p:nvSpPr>
          <p:cNvPr id="5" name="Footer Placeholder 4">
            <a:extLst>
              <a:ext uri="{FF2B5EF4-FFF2-40B4-BE49-F238E27FC236}">
                <a16:creationId xmlns:a16="http://schemas.microsoft.com/office/drawing/2014/main" id="{B014D073-BAB1-0142-9576-7D055A391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8C62D-CDE1-1F42-BC0D-2AB1631CABC5}"/>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2238678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07720-FDC6-9648-8D90-26714B3204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52BCE5-9836-AA44-B323-69731483233E}"/>
              </a:ext>
            </a:extLst>
          </p:cNvPr>
          <p:cNvSpPr>
            <a:spLocks noGrp="1"/>
          </p:cNvSpPr>
          <p:nvPr>
            <p:ph type="body" idx="1"/>
          </p:nvPr>
        </p:nvSpPr>
        <p:spPr>
          <a:xfrm>
            <a:off x="831850" y="4589463"/>
            <a:ext cx="10515600" cy="12837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0239D1-AAA3-C244-A1A0-C9FD14DE0DB7}"/>
              </a:ext>
            </a:extLst>
          </p:cNvPr>
          <p:cNvSpPr>
            <a:spLocks noGrp="1"/>
          </p:cNvSpPr>
          <p:nvPr>
            <p:ph type="dt" sz="half" idx="10"/>
          </p:nvPr>
        </p:nvSpPr>
        <p:spPr/>
        <p:txBody>
          <a:bodyPr/>
          <a:lstStyle/>
          <a:p>
            <a:fld id="{1AB44BE4-036A-6442-A700-AE3CD826E95B}" type="datetimeFigureOut">
              <a:rPr lang="en-US" smtClean="0"/>
              <a:t>1/27/21</a:t>
            </a:fld>
            <a:endParaRPr lang="en-US"/>
          </a:p>
        </p:txBody>
      </p:sp>
      <p:sp>
        <p:nvSpPr>
          <p:cNvPr id="5" name="Footer Placeholder 4">
            <a:extLst>
              <a:ext uri="{FF2B5EF4-FFF2-40B4-BE49-F238E27FC236}">
                <a16:creationId xmlns:a16="http://schemas.microsoft.com/office/drawing/2014/main" id="{26DD9CAD-8507-D540-A013-C52790CB3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133EE-8A8D-774E-850A-4BDC1813B260}"/>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2258123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E6B48-C123-DB44-B687-1CC171743A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60EA9C-F6E6-2F4D-B33F-333E48DEDC0E}"/>
              </a:ext>
            </a:extLst>
          </p:cNvPr>
          <p:cNvSpPr>
            <a:spLocks noGrp="1"/>
          </p:cNvSpPr>
          <p:nvPr>
            <p:ph sz="half" idx="1"/>
          </p:nvPr>
        </p:nvSpPr>
        <p:spPr>
          <a:xfrm>
            <a:off x="838200" y="1825625"/>
            <a:ext cx="5181600" cy="4059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096A26-F846-774A-886B-890C810FD699}"/>
              </a:ext>
            </a:extLst>
          </p:cNvPr>
          <p:cNvSpPr>
            <a:spLocks noGrp="1"/>
          </p:cNvSpPr>
          <p:nvPr>
            <p:ph sz="half" idx="2"/>
          </p:nvPr>
        </p:nvSpPr>
        <p:spPr>
          <a:xfrm>
            <a:off x="6172200" y="1825625"/>
            <a:ext cx="5181600" cy="4059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8776EB-040C-594A-A496-6ADB0CAAEBEA}"/>
              </a:ext>
            </a:extLst>
          </p:cNvPr>
          <p:cNvSpPr>
            <a:spLocks noGrp="1"/>
          </p:cNvSpPr>
          <p:nvPr>
            <p:ph type="dt" sz="half" idx="10"/>
          </p:nvPr>
        </p:nvSpPr>
        <p:spPr/>
        <p:txBody>
          <a:bodyPr/>
          <a:lstStyle/>
          <a:p>
            <a:fld id="{1AB44BE4-036A-6442-A700-AE3CD826E95B}" type="datetimeFigureOut">
              <a:rPr lang="en-US" smtClean="0"/>
              <a:t>1/27/21</a:t>
            </a:fld>
            <a:endParaRPr lang="en-US"/>
          </a:p>
        </p:txBody>
      </p:sp>
      <p:sp>
        <p:nvSpPr>
          <p:cNvPr id="6" name="Footer Placeholder 5">
            <a:extLst>
              <a:ext uri="{FF2B5EF4-FFF2-40B4-BE49-F238E27FC236}">
                <a16:creationId xmlns:a16="http://schemas.microsoft.com/office/drawing/2014/main" id="{04B96B24-BD36-6B49-BC16-056EC23F97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08448-412D-544F-BEC7-AE18C01E3FD0}"/>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1566489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8E7C6-2D89-3342-8173-1E053E7641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B2D1E8-14DA-924A-B5AF-FB9BD26690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C1C745-973F-344F-B99D-BB5A8BADC7B0}"/>
              </a:ext>
            </a:extLst>
          </p:cNvPr>
          <p:cNvSpPr>
            <a:spLocks noGrp="1"/>
          </p:cNvSpPr>
          <p:nvPr>
            <p:ph sz="half" idx="2"/>
          </p:nvPr>
        </p:nvSpPr>
        <p:spPr>
          <a:xfrm>
            <a:off x="839788" y="2505075"/>
            <a:ext cx="5157787" cy="3368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4B3C13-40A1-764C-B297-74DCD45727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B50216-989D-F34F-BBA0-B5A75586EFDC}"/>
              </a:ext>
            </a:extLst>
          </p:cNvPr>
          <p:cNvSpPr>
            <a:spLocks noGrp="1"/>
          </p:cNvSpPr>
          <p:nvPr>
            <p:ph sz="quarter" idx="4"/>
          </p:nvPr>
        </p:nvSpPr>
        <p:spPr>
          <a:xfrm>
            <a:off x="6172200" y="2505075"/>
            <a:ext cx="5183188" cy="3368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748E1A-BC98-CB4F-A56E-FFAA45C30E03}"/>
              </a:ext>
            </a:extLst>
          </p:cNvPr>
          <p:cNvSpPr>
            <a:spLocks noGrp="1"/>
          </p:cNvSpPr>
          <p:nvPr>
            <p:ph type="dt" sz="half" idx="10"/>
          </p:nvPr>
        </p:nvSpPr>
        <p:spPr/>
        <p:txBody>
          <a:bodyPr/>
          <a:lstStyle/>
          <a:p>
            <a:fld id="{1AB44BE4-036A-6442-A700-AE3CD826E95B}" type="datetimeFigureOut">
              <a:rPr lang="en-US" smtClean="0"/>
              <a:t>1/27/21</a:t>
            </a:fld>
            <a:endParaRPr lang="en-US"/>
          </a:p>
        </p:txBody>
      </p:sp>
      <p:sp>
        <p:nvSpPr>
          <p:cNvPr id="8" name="Footer Placeholder 7">
            <a:extLst>
              <a:ext uri="{FF2B5EF4-FFF2-40B4-BE49-F238E27FC236}">
                <a16:creationId xmlns:a16="http://schemas.microsoft.com/office/drawing/2014/main" id="{E38B5FFB-DC96-584E-BE46-DAA2EB1AE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A4FAE0-F89E-0847-8BD2-B0D6531205C3}"/>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3291728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A142-BDA4-054B-969D-00FC601B64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2D6451-D21F-D448-8B32-D7E73C7206C1}"/>
              </a:ext>
            </a:extLst>
          </p:cNvPr>
          <p:cNvSpPr>
            <a:spLocks noGrp="1"/>
          </p:cNvSpPr>
          <p:nvPr>
            <p:ph type="dt" sz="half" idx="10"/>
          </p:nvPr>
        </p:nvSpPr>
        <p:spPr/>
        <p:txBody>
          <a:bodyPr/>
          <a:lstStyle/>
          <a:p>
            <a:fld id="{1AB44BE4-036A-6442-A700-AE3CD826E95B}" type="datetimeFigureOut">
              <a:rPr lang="en-US" smtClean="0"/>
              <a:t>1/27/21</a:t>
            </a:fld>
            <a:endParaRPr lang="en-US"/>
          </a:p>
        </p:txBody>
      </p:sp>
      <p:sp>
        <p:nvSpPr>
          <p:cNvPr id="4" name="Footer Placeholder 3">
            <a:extLst>
              <a:ext uri="{FF2B5EF4-FFF2-40B4-BE49-F238E27FC236}">
                <a16:creationId xmlns:a16="http://schemas.microsoft.com/office/drawing/2014/main" id="{433C45BF-376D-AC48-9A92-876448DC27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2CE04D-1177-124A-BA90-4444135E0AF5}"/>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133815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F09A96-6C3C-1E43-A19B-4F1DBABBAAB8}"/>
              </a:ext>
            </a:extLst>
          </p:cNvPr>
          <p:cNvSpPr>
            <a:spLocks noGrp="1"/>
          </p:cNvSpPr>
          <p:nvPr>
            <p:ph type="dt" sz="half" idx="10"/>
          </p:nvPr>
        </p:nvSpPr>
        <p:spPr/>
        <p:txBody>
          <a:bodyPr/>
          <a:lstStyle/>
          <a:p>
            <a:fld id="{1AB44BE4-036A-6442-A700-AE3CD826E95B}" type="datetimeFigureOut">
              <a:rPr lang="en-US" smtClean="0"/>
              <a:t>1/27/21</a:t>
            </a:fld>
            <a:endParaRPr lang="en-US"/>
          </a:p>
        </p:txBody>
      </p:sp>
      <p:sp>
        <p:nvSpPr>
          <p:cNvPr id="3" name="Footer Placeholder 2">
            <a:extLst>
              <a:ext uri="{FF2B5EF4-FFF2-40B4-BE49-F238E27FC236}">
                <a16:creationId xmlns:a16="http://schemas.microsoft.com/office/drawing/2014/main" id="{8B79077B-5FB0-CB4B-BB5C-C53C1A358F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064486-BE57-0746-B8B6-2E1AE55E5DCE}"/>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2835545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2D9B0-E300-DA4D-A392-2A86F9544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027402-D92A-F640-902C-6AE4DBE49C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902CA-1530-D040-AB8B-148AAD278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0E89DE-0BA7-994E-8602-092CD63B2335}"/>
              </a:ext>
            </a:extLst>
          </p:cNvPr>
          <p:cNvSpPr>
            <a:spLocks noGrp="1"/>
          </p:cNvSpPr>
          <p:nvPr>
            <p:ph type="dt" sz="half" idx="10"/>
          </p:nvPr>
        </p:nvSpPr>
        <p:spPr/>
        <p:txBody>
          <a:bodyPr/>
          <a:lstStyle/>
          <a:p>
            <a:fld id="{1AB44BE4-036A-6442-A700-AE3CD826E95B}" type="datetimeFigureOut">
              <a:rPr lang="en-US" smtClean="0"/>
              <a:t>1/27/21</a:t>
            </a:fld>
            <a:endParaRPr lang="en-US"/>
          </a:p>
        </p:txBody>
      </p:sp>
      <p:sp>
        <p:nvSpPr>
          <p:cNvPr id="6" name="Footer Placeholder 5">
            <a:extLst>
              <a:ext uri="{FF2B5EF4-FFF2-40B4-BE49-F238E27FC236}">
                <a16:creationId xmlns:a16="http://schemas.microsoft.com/office/drawing/2014/main" id="{CC085CF2-3309-7A40-BA00-F760A40FA3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746A76-C9A3-7449-99F4-1BE0AFF4425C}"/>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3996801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86E0B-68AC-544E-81F2-681EE6A41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194D72-81D0-D646-81CD-81555ACEFC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48E468B-A317-5142-BC57-0AF439984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0EAB44-6763-CD45-96F2-FC90FD076A2F}"/>
              </a:ext>
            </a:extLst>
          </p:cNvPr>
          <p:cNvSpPr>
            <a:spLocks noGrp="1"/>
          </p:cNvSpPr>
          <p:nvPr>
            <p:ph type="dt" sz="half" idx="10"/>
          </p:nvPr>
        </p:nvSpPr>
        <p:spPr/>
        <p:txBody>
          <a:bodyPr/>
          <a:lstStyle/>
          <a:p>
            <a:fld id="{1AB44BE4-036A-6442-A700-AE3CD826E95B}" type="datetimeFigureOut">
              <a:rPr lang="en-US" smtClean="0"/>
              <a:t>1/27/21</a:t>
            </a:fld>
            <a:endParaRPr lang="en-US"/>
          </a:p>
        </p:txBody>
      </p:sp>
      <p:sp>
        <p:nvSpPr>
          <p:cNvPr id="6" name="Footer Placeholder 5">
            <a:extLst>
              <a:ext uri="{FF2B5EF4-FFF2-40B4-BE49-F238E27FC236}">
                <a16:creationId xmlns:a16="http://schemas.microsoft.com/office/drawing/2014/main" id="{9F782CC1-9AAA-3C48-BADB-288AE54BB8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7759C6-0A3C-3248-946C-4EC9091BDD08}"/>
              </a:ext>
            </a:extLst>
          </p:cNvPr>
          <p:cNvSpPr>
            <a:spLocks noGrp="1"/>
          </p:cNvSpPr>
          <p:nvPr>
            <p:ph type="sldNum" sz="quarter" idx="12"/>
          </p:nvPr>
        </p:nvSpPr>
        <p:spPr/>
        <p:txBody>
          <a:bodyPr/>
          <a:lstStyle/>
          <a:p>
            <a:fld id="{5BC3CCE1-921C-B24B-B7A0-19DC5A91E756}" type="slidenum">
              <a:rPr lang="en-US" smtClean="0"/>
              <a:t>‹#›</a:t>
            </a:fld>
            <a:endParaRPr lang="en-US"/>
          </a:p>
        </p:txBody>
      </p:sp>
    </p:spTree>
    <p:extLst>
      <p:ext uri="{BB962C8B-B14F-4D97-AF65-F5344CB8AC3E}">
        <p14:creationId xmlns:p14="http://schemas.microsoft.com/office/powerpoint/2010/main" val="3655732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12646-5FD9-F24E-8D8B-9096D2ED63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0CA6C7-3D85-EB4A-A1B5-CC3A769F7A7F}"/>
              </a:ext>
            </a:extLst>
          </p:cNvPr>
          <p:cNvSpPr>
            <a:spLocks noGrp="1"/>
          </p:cNvSpPr>
          <p:nvPr>
            <p:ph type="body" idx="1"/>
          </p:nvPr>
        </p:nvSpPr>
        <p:spPr>
          <a:xfrm>
            <a:off x="838200" y="1825625"/>
            <a:ext cx="10515600" cy="40476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981A35F-34E4-1D40-856B-7B7587DAFE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44BE4-036A-6442-A700-AE3CD826E95B}" type="datetimeFigureOut">
              <a:rPr lang="en-US" smtClean="0"/>
              <a:t>1/27/21</a:t>
            </a:fld>
            <a:endParaRPr lang="en-US"/>
          </a:p>
        </p:txBody>
      </p:sp>
      <p:sp>
        <p:nvSpPr>
          <p:cNvPr id="5" name="Footer Placeholder 4">
            <a:extLst>
              <a:ext uri="{FF2B5EF4-FFF2-40B4-BE49-F238E27FC236}">
                <a16:creationId xmlns:a16="http://schemas.microsoft.com/office/drawing/2014/main" id="{571C8A88-302D-134C-B5A3-891B71AC16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9824EA-89B5-E941-9978-2B6832F2C0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C3CCE1-921C-B24B-B7A0-19DC5A91E756}" type="slidenum">
              <a:rPr lang="en-US" smtClean="0"/>
              <a:t>‹#›</a:t>
            </a:fld>
            <a:endParaRPr lang="en-US"/>
          </a:p>
        </p:txBody>
      </p:sp>
      <p:pic>
        <p:nvPicPr>
          <p:cNvPr id="12" name="Picture 11">
            <a:extLst>
              <a:ext uri="{FF2B5EF4-FFF2-40B4-BE49-F238E27FC236}">
                <a16:creationId xmlns:a16="http://schemas.microsoft.com/office/drawing/2014/main" id="{3F09D30D-215A-D14A-9787-4744D5F524F2}"/>
              </a:ext>
            </a:extLst>
          </p:cNvPr>
          <p:cNvPicPr>
            <a:picLocks noChangeAspect="1"/>
          </p:cNvPicPr>
          <p:nvPr userDrawn="1"/>
        </p:nvPicPr>
        <p:blipFill>
          <a:blip r:embed="rId16"/>
          <a:stretch>
            <a:fillRect/>
          </a:stretch>
        </p:blipFill>
        <p:spPr>
          <a:xfrm>
            <a:off x="7931675" y="-46292"/>
            <a:ext cx="6387415" cy="203200"/>
          </a:xfrm>
          <a:prstGeom prst="rect">
            <a:avLst/>
          </a:prstGeom>
        </p:spPr>
      </p:pic>
      <p:pic>
        <p:nvPicPr>
          <p:cNvPr id="14" name="Picture 13">
            <a:extLst>
              <a:ext uri="{FF2B5EF4-FFF2-40B4-BE49-F238E27FC236}">
                <a16:creationId xmlns:a16="http://schemas.microsoft.com/office/drawing/2014/main" id="{007CEA5F-564D-FE40-95F5-1A5D67AFA199}"/>
              </a:ext>
            </a:extLst>
          </p:cNvPr>
          <p:cNvPicPr>
            <a:picLocks noChangeAspect="1"/>
          </p:cNvPicPr>
          <p:nvPr userDrawn="1"/>
        </p:nvPicPr>
        <p:blipFill>
          <a:blip r:embed="rId17"/>
          <a:stretch>
            <a:fillRect/>
          </a:stretch>
        </p:blipFill>
        <p:spPr>
          <a:xfrm>
            <a:off x="-2862049" y="-9244"/>
            <a:ext cx="6616833" cy="121932"/>
          </a:xfrm>
          <a:prstGeom prst="rect">
            <a:avLst/>
          </a:prstGeom>
        </p:spPr>
      </p:pic>
      <p:pic>
        <p:nvPicPr>
          <p:cNvPr id="15" name="Picture 14">
            <a:extLst>
              <a:ext uri="{FF2B5EF4-FFF2-40B4-BE49-F238E27FC236}">
                <a16:creationId xmlns:a16="http://schemas.microsoft.com/office/drawing/2014/main" id="{CF37D2EA-59A2-5443-A895-21C481174635}"/>
              </a:ext>
            </a:extLst>
          </p:cNvPr>
          <p:cNvPicPr>
            <a:picLocks noChangeAspect="1"/>
          </p:cNvPicPr>
          <p:nvPr userDrawn="1"/>
        </p:nvPicPr>
        <p:blipFill>
          <a:blip r:embed="rId18"/>
          <a:stretch>
            <a:fillRect/>
          </a:stretch>
        </p:blipFill>
        <p:spPr>
          <a:xfrm>
            <a:off x="3564923" y="-58992"/>
            <a:ext cx="4654502" cy="228600"/>
          </a:xfrm>
          <a:prstGeom prst="rect">
            <a:avLst/>
          </a:prstGeom>
        </p:spPr>
      </p:pic>
      <p:pic>
        <p:nvPicPr>
          <p:cNvPr id="16" name="Picture 15">
            <a:extLst>
              <a:ext uri="{FF2B5EF4-FFF2-40B4-BE49-F238E27FC236}">
                <a16:creationId xmlns:a16="http://schemas.microsoft.com/office/drawing/2014/main" id="{966ABB9D-A32C-7440-BB30-78178A678789}"/>
              </a:ext>
            </a:extLst>
          </p:cNvPr>
          <p:cNvPicPr>
            <a:picLocks noChangeAspect="1"/>
          </p:cNvPicPr>
          <p:nvPr userDrawn="1"/>
        </p:nvPicPr>
        <p:blipFill>
          <a:blip r:embed="rId19"/>
          <a:stretch>
            <a:fillRect/>
          </a:stretch>
        </p:blipFill>
        <p:spPr>
          <a:xfrm>
            <a:off x="0" y="5694188"/>
            <a:ext cx="1954719" cy="1278086"/>
          </a:xfrm>
          <a:prstGeom prst="rect">
            <a:avLst/>
          </a:prstGeom>
        </p:spPr>
      </p:pic>
      <p:pic>
        <p:nvPicPr>
          <p:cNvPr id="13" name="Picture 12">
            <a:extLst>
              <a:ext uri="{FF2B5EF4-FFF2-40B4-BE49-F238E27FC236}">
                <a16:creationId xmlns:a16="http://schemas.microsoft.com/office/drawing/2014/main" id="{90B8F6FD-7519-8740-929D-DC9C6B7CC494}"/>
              </a:ext>
            </a:extLst>
          </p:cNvPr>
          <p:cNvPicPr>
            <a:picLocks noChangeAspect="1"/>
          </p:cNvPicPr>
          <p:nvPr userDrawn="1"/>
        </p:nvPicPr>
        <p:blipFill>
          <a:blip r:embed="rId20"/>
          <a:stretch>
            <a:fillRect/>
          </a:stretch>
        </p:blipFill>
        <p:spPr>
          <a:xfrm>
            <a:off x="10610250" y="6044590"/>
            <a:ext cx="1257300" cy="581410"/>
          </a:xfrm>
          <a:prstGeom prst="rect">
            <a:avLst/>
          </a:prstGeom>
        </p:spPr>
      </p:pic>
    </p:spTree>
    <p:extLst>
      <p:ext uri="{BB962C8B-B14F-4D97-AF65-F5344CB8AC3E}">
        <p14:creationId xmlns:p14="http://schemas.microsoft.com/office/powerpoint/2010/main" val="1585866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200" kern="1200">
          <a:solidFill>
            <a:srgbClr val="00D3EF"/>
          </a:solidFill>
          <a:latin typeface="Galano Grotesque Al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Slab" pitchFamily="2" charset="0"/>
          <a:ea typeface="Roboto Slab"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www.youtube.com/watch?v=qs4do1DwMrI&amp;feature=emb_log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boldfuturesnm.org/tag/research/" TargetMode="External"/><Relationship Id="rId7" Type="http://schemas.openxmlformats.org/officeDocument/2006/relationships/hyperlink" Target="http://strongfamiliesmovement.org/young-parents"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www.acf.hhs.gov/" TargetMode="External"/><Relationship Id="rId5" Type="http://schemas.openxmlformats.org/officeDocument/2006/relationships/hyperlink" Target="https://www.childrenandfamily.org/programs/adolescent-parenting-program/" TargetMode="External"/><Relationship Id="rId4" Type="http://schemas.openxmlformats.org/officeDocument/2006/relationships/hyperlink" Target="http://www.healthyteennetwork.or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9262-83F6-2242-A43B-722FCD51CD03}"/>
              </a:ext>
            </a:extLst>
          </p:cNvPr>
          <p:cNvSpPr>
            <a:spLocks noGrp="1"/>
          </p:cNvSpPr>
          <p:nvPr>
            <p:ph type="ctrTitle"/>
          </p:nvPr>
        </p:nvSpPr>
        <p:spPr>
          <a:xfrm>
            <a:off x="1524000" y="707585"/>
            <a:ext cx="9144000" cy="1299995"/>
          </a:xfrm>
        </p:spPr>
        <p:txBody>
          <a:bodyPr>
            <a:normAutofit/>
          </a:bodyPr>
          <a:lstStyle/>
          <a:p>
            <a:r>
              <a:rPr lang="en-US" sz="4000" dirty="0">
                <a:latin typeface="+mn-lt"/>
                <a:cs typeface="Arial" panose="020B0604020202020204" pitchFamily="34" charset="0"/>
              </a:rPr>
              <a:t>Adolescent Reproductive and Sexual Health Education Project (ARSHEP)</a:t>
            </a:r>
          </a:p>
        </p:txBody>
      </p:sp>
      <p:sp>
        <p:nvSpPr>
          <p:cNvPr id="3" name="Subtitle 2">
            <a:extLst>
              <a:ext uri="{FF2B5EF4-FFF2-40B4-BE49-F238E27FC236}">
                <a16:creationId xmlns:a16="http://schemas.microsoft.com/office/drawing/2014/main" id="{5B42D3F4-377D-5A4F-AA15-02BD77AE9376}"/>
              </a:ext>
            </a:extLst>
          </p:cNvPr>
          <p:cNvSpPr>
            <a:spLocks noGrp="1"/>
          </p:cNvSpPr>
          <p:nvPr>
            <p:ph type="subTitle" idx="1"/>
          </p:nvPr>
        </p:nvSpPr>
        <p:spPr>
          <a:xfrm>
            <a:off x="1524000" y="2229629"/>
            <a:ext cx="9144000" cy="2161674"/>
          </a:xfrm>
        </p:spPr>
        <p:txBody>
          <a:bodyPr>
            <a:normAutofit/>
          </a:bodyPr>
          <a:lstStyle/>
          <a:p>
            <a:pPr>
              <a:lnSpc>
                <a:spcPct val="100000"/>
              </a:lnSpc>
            </a:pPr>
            <a:r>
              <a:rPr lang="en-US" sz="4800" dirty="0">
                <a:latin typeface="+mn-lt"/>
                <a:cs typeface="Arial" panose="020B0604020202020204" pitchFamily="34" charset="0"/>
              </a:rPr>
              <a:t>Caring for Pregnant and Parenting Adolescents</a:t>
            </a:r>
          </a:p>
        </p:txBody>
      </p:sp>
      <p:pic>
        <p:nvPicPr>
          <p:cNvPr id="5" name="Picture 4" descr="A picture containing circle&#10;&#10;Description automatically generated">
            <a:extLst>
              <a:ext uri="{FF2B5EF4-FFF2-40B4-BE49-F238E27FC236}">
                <a16:creationId xmlns:a16="http://schemas.microsoft.com/office/drawing/2014/main" id="{1A3D4969-D7FB-9B41-8170-B150C8115545}"/>
              </a:ext>
            </a:extLst>
          </p:cNvPr>
          <p:cNvPicPr>
            <a:picLocks noChangeAspect="1"/>
          </p:cNvPicPr>
          <p:nvPr/>
        </p:nvPicPr>
        <p:blipFill rotWithShape="1">
          <a:blip r:embed="rId3"/>
          <a:srcRect l="28606" r="28403"/>
          <a:stretch/>
        </p:blipFill>
        <p:spPr>
          <a:xfrm rot="5400000">
            <a:off x="4956874" y="1582289"/>
            <a:ext cx="2278251" cy="6858000"/>
          </a:xfrm>
          <a:prstGeom prst="rect">
            <a:avLst/>
          </a:prstGeom>
          <a:ln w="57150">
            <a:solidFill>
              <a:srgbClr val="6C3A99"/>
            </a:solidFill>
          </a:ln>
        </p:spPr>
      </p:pic>
    </p:spTree>
    <p:extLst>
      <p:ext uri="{BB962C8B-B14F-4D97-AF65-F5344CB8AC3E}">
        <p14:creationId xmlns:p14="http://schemas.microsoft.com/office/powerpoint/2010/main" val="3773004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6168926C-FEBD-4CE0-8B64-049398829808}"/>
              </a:ext>
            </a:extLst>
          </p:cNvPr>
          <p:cNvSpPr>
            <a:spLocks noGrp="1"/>
          </p:cNvSpPr>
          <p:nvPr>
            <p:ph type="title"/>
          </p:nvPr>
        </p:nvSpPr>
        <p:spPr>
          <a:xfrm>
            <a:off x="838199" y="186694"/>
            <a:ext cx="10515600" cy="1325563"/>
          </a:xfrm>
        </p:spPr>
        <p:txBody>
          <a:bodyPr/>
          <a:lstStyle/>
          <a:p>
            <a:pPr algn="ctr"/>
            <a:r>
              <a:rPr lang="en-US" dirty="0"/>
              <a:t>However, Disparities in Teen Birth Rates Persist</a:t>
            </a:r>
          </a:p>
        </p:txBody>
      </p:sp>
      <p:pic>
        <p:nvPicPr>
          <p:cNvPr id="2050" name="Picture 2" descr="Birth rates for females aged 15-19, by race and Hispanic origin of mother: United States, 2016 and 2017. See alternative text link below.">
            <a:extLst>
              <a:ext uri="{FF2B5EF4-FFF2-40B4-BE49-F238E27FC236}">
                <a16:creationId xmlns:a16="http://schemas.microsoft.com/office/drawing/2014/main" id="{BCA455E6-154B-C644-89C0-39FCAE3D23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57717" y="1512257"/>
            <a:ext cx="7476565" cy="5345743"/>
          </a:xfrm>
          <a:prstGeom prst="rect">
            <a:avLst/>
          </a:prstGeom>
          <a:solidFill>
            <a:srgbClr val="FFFFFF"/>
          </a:solidFill>
        </p:spPr>
      </p:pic>
    </p:spTree>
    <p:extLst>
      <p:ext uri="{BB962C8B-B14F-4D97-AF65-F5344CB8AC3E}">
        <p14:creationId xmlns:p14="http://schemas.microsoft.com/office/powerpoint/2010/main" val="1076968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2A189-4318-1E47-8D0A-A9D1D8D45615}"/>
              </a:ext>
            </a:extLst>
          </p:cNvPr>
          <p:cNvSpPr>
            <a:spLocks noGrp="1"/>
          </p:cNvSpPr>
          <p:nvPr>
            <p:ph type="title"/>
          </p:nvPr>
        </p:nvSpPr>
        <p:spPr/>
        <p:txBody>
          <a:bodyPr/>
          <a:lstStyle/>
          <a:p>
            <a:r>
              <a:rPr lang="en-US" dirty="0">
                <a:latin typeface="+mn-lt"/>
              </a:rPr>
              <a:t>Sexual Minority Youth have Higher Rates of Teen Pregnancy</a:t>
            </a:r>
          </a:p>
        </p:txBody>
      </p:sp>
      <p:sp>
        <p:nvSpPr>
          <p:cNvPr id="3" name="Content Placeholder 2">
            <a:extLst>
              <a:ext uri="{FF2B5EF4-FFF2-40B4-BE49-F238E27FC236}">
                <a16:creationId xmlns:a16="http://schemas.microsoft.com/office/drawing/2014/main" id="{B6964190-F8D7-BC45-9C04-35F09FB7DB92}"/>
              </a:ext>
            </a:extLst>
          </p:cNvPr>
          <p:cNvSpPr>
            <a:spLocks noGrp="1"/>
          </p:cNvSpPr>
          <p:nvPr>
            <p:ph idx="1"/>
          </p:nvPr>
        </p:nvSpPr>
        <p:spPr/>
        <p:txBody>
          <a:bodyPr/>
          <a:lstStyle/>
          <a:p>
            <a:r>
              <a:rPr lang="en-US" dirty="0">
                <a:latin typeface="+mn-lt"/>
              </a:rPr>
              <a:t>Teen pregnancy rates are consistently higher among gay/lesbian and bisexual youth</a:t>
            </a:r>
          </a:p>
          <a:p>
            <a:pPr lvl="1"/>
            <a:r>
              <a:rPr lang="en-US" dirty="0">
                <a:latin typeface="+mn-lt"/>
              </a:rPr>
              <a:t>Use of condoms and hormonal contraception is lower among these groups</a:t>
            </a:r>
          </a:p>
          <a:p>
            <a:pPr lvl="1"/>
            <a:endParaRPr lang="en-US" sz="800" dirty="0">
              <a:latin typeface="+mn-lt"/>
            </a:endParaRPr>
          </a:p>
          <a:p>
            <a:r>
              <a:rPr lang="en-US" dirty="0">
                <a:latin typeface="+mn-lt"/>
              </a:rPr>
              <a:t>45% of the disparity is explained by higher rates of childhood maltreatment and bullying</a:t>
            </a:r>
          </a:p>
        </p:txBody>
      </p:sp>
    </p:spTree>
    <p:extLst>
      <p:ext uri="{BB962C8B-B14F-4D97-AF65-F5344CB8AC3E}">
        <p14:creationId xmlns:p14="http://schemas.microsoft.com/office/powerpoint/2010/main" val="2632112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DF27-1731-B048-9904-0CF138871ABA}"/>
              </a:ext>
            </a:extLst>
          </p:cNvPr>
          <p:cNvSpPr>
            <a:spLocks noGrp="1"/>
          </p:cNvSpPr>
          <p:nvPr>
            <p:ph type="title"/>
          </p:nvPr>
        </p:nvSpPr>
        <p:spPr/>
        <p:txBody>
          <a:bodyPr/>
          <a:lstStyle/>
          <a:p>
            <a:r>
              <a:rPr lang="en-US" dirty="0"/>
              <a:t>Pregnancy in Transgender Men</a:t>
            </a:r>
          </a:p>
        </p:txBody>
      </p:sp>
      <p:sp>
        <p:nvSpPr>
          <p:cNvPr id="3" name="Content Placeholder 2">
            <a:extLst>
              <a:ext uri="{FF2B5EF4-FFF2-40B4-BE49-F238E27FC236}">
                <a16:creationId xmlns:a16="http://schemas.microsoft.com/office/drawing/2014/main" id="{82CF582C-4257-1349-9422-8BFB30A1CC07}"/>
              </a:ext>
            </a:extLst>
          </p:cNvPr>
          <p:cNvSpPr>
            <a:spLocks noGrp="1"/>
          </p:cNvSpPr>
          <p:nvPr>
            <p:ph idx="1"/>
          </p:nvPr>
        </p:nvSpPr>
        <p:spPr>
          <a:xfrm>
            <a:off x="838200" y="1690688"/>
            <a:ext cx="10515600" cy="4047637"/>
          </a:xfrm>
        </p:spPr>
        <p:txBody>
          <a:bodyPr/>
          <a:lstStyle/>
          <a:p>
            <a:r>
              <a:rPr lang="en-US" dirty="0">
                <a:latin typeface="+mn-lt"/>
              </a:rPr>
              <a:t>Many transgender men retain their uterus and ovaries and retain the capacity to become pregnant</a:t>
            </a:r>
          </a:p>
          <a:p>
            <a:r>
              <a:rPr lang="en-US" dirty="0">
                <a:latin typeface="+mn-lt"/>
              </a:rPr>
              <a:t>Among transgender men who take testosterone, the medication usually leads to anovulation and amenorrhea, but there is insufficient data on its effectiveness as a contraceptive</a:t>
            </a:r>
          </a:p>
          <a:p>
            <a:pPr lvl="1"/>
            <a:r>
              <a:rPr lang="en-US" dirty="0">
                <a:latin typeface="+mn-lt"/>
              </a:rPr>
              <a:t>Some transgender men have experienced unintended pregnancy while taking testosterone</a:t>
            </a:r>
          </a:p>
          <a:p>
            <a:r>
              <a:rPr lang="en-US" dirty="0">
                <a:latin typeface="+mn-lt"/>
              </a:rPr>
              <a:t>No studies currently document the number of transgender men who have had a pregnancy</a:t>
            </a:r>
          </a:p>
        </p:txBody>
      </p:sp>
    </p:spTree>
    <p:extLst>
      <p:ext uri="{BB962C8B-B14F-4D97-AF65-F5344CB8AC3E}">
        <p14:creationId xmlns:p14="http://schemas.microsoft.com/office/powerpoint/2010/main" val="2679800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D865-B23A-D44B-BE95-B76CDD54C914}"/>
              </a:ext>
            </a:extLst>
          </p:cNvPr>
          <p:cNvSpPr>
            <a:spLocks noGrp="1"/>
          </p:cNvSpPr>
          <p:nvPr>
            <p:ph type="title"/>
          </p:nvPr>
        </p:nvSpPr>
        <p:spPr/>
        <p:txBody>
          <a:bodyPr/>
          <a:lstStyle/>
          <a:p>
            <a:r>
              <a:rPr lang="en-US" dirty="0"/>
              <a:t>Pregnancy in transgender men: </a:t>
            </a:r>
            <a:br>
              <a:rPr lang="en-US" dirty="0"/>
            </a:br>
            <a:r>
              <a:rPr lang="en-US" dirty="0"/>
              <a:t>cross-sectional survey</a:t>
            </a:r>
          </a:p>
        </p:txBody>
      </p:sp>
      <p:sp>
        <p:nvSpPr>
          <p:cNvPr id="3" name="Content Placeholder 2">
            <a:extLst>
              <a:ext uri="{FF2B5EF4-FFF2-40B4-BE49-F238E27FC236}">
                <a16:creationId xmlns:a16="http://schemas.microsoft.com/office/drawing/2014/main" id="{E1352767-48E9-354E-8A1E-C6A3A1FAB23E}"/>
              </a:ext>
            </a:extLst>
          </p:cNvPr>
          <p:cNvSpPr>
            <a:spLocks noGrp="1"/>
          </p:cNvSpPr>
          <p:nvPr>
            <p:ph idx="1"/>
          </p:nvPr>
        </p:nvSpPr>
        <p:spPr/>
        <p:txBody>
          <a:bodyPr>
            <a:normAutofit/>
          </a:bodyPr>
          <a:lstStyle/>
          <a:p>
            <a:r>
              <a:rPr lang="en-US" dirty="0">
                <a:latin typeface="+mn-lt"/>
              </a:rPr>
              <a:t>A survey of 41 self-described transgender men who had been pregnant and delivered after transitioning from female-to-male gender</a:t>
            </a:r>
          </a:p>
          <a:p>
            <a:pPr lvl="1"/>
            <a:r>
              <a:rPr lang="en-US" dirty="0">
                <a:latin typeface="+mn-lt"/>
              </a:rPr>
              <a:t>61% had used testosterone</a:t>
            </a:r>
          </a:p>
          <a:p>
            <a:pPr lvl="1"/>
            <a:r>
              <a:rPr lang="en-US" dirty="0">
                <a:latin typeface="+mn-lt"/>
              </a:rPr>
              <a:t>32% were unplanned pregnancies</a:t>
            </a:r>
          </a:p>
          <a:p>
            <a:pPr lvl="2"/>
            <a:r>
              <a:rPr lang="en-US" dirty="0">
                <a:latin typeface="+mn-lt"/>
              </a:rPr>
              <a:t>half of the men who had never used testosterone reported their pregnancy was unplanned (compared to one quarter of those who had used testosterone)</a:t>
            </a:r>
          </a:p>
          <a:p>
            <a:pPr lvl="1"/>
            <a:r>
              <a:rPr lang="en-US" dirty="0">
                <a:latin typeface="+mn-lt"/>
              </a:rPr>
              <a:t>Among the 68% with a planned pregnancy, 58% conceived within 6 months of attempting to become pregnant</a:t>
            </a:r>
          </a:p>
        </p:txBody>
      </p:sp>
    </p:spTree>
    <p:extLst>
      <p:ext uri="{BB962C8B-B14F-4D97-AF65-F5344CB8AC3E}">
        <p14:creationId xmlns:p14="http://schemas.microsoft.com/office/powerpoint/2010/main" val="3586014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itle 2"/>
          <p:cNvSpPr>
            <a:spLocks noGrp="1"/>
          </p:cNvSpPr>
          <p:nvPr>
            <p:ph type="title"/>
          </p:nvPr>
        </p:nvSpPr>
        <p:spPr/>
        <p:txBody>
          <a:bodyPr>
            <a:normAutofit/>
          </a:bodyPr>
          <a:lstStyle/>
          <a:p>
            <a:r>
              <a:rPr lang="en-US" sz="4400" dirty="0">
                <a:latin typeface="+mn-lt"/>
              </a:rPr>
              <a:t>Prevention Messages</a:t>
            </a:r>
          </a:p>
        </p:txBody>
      </p:sp>
      <p:sp>
        <p:nvSpPr>
          <p:cNvPr id="36866" name="Content Placeholder 1"/>
          <p:cNvSpPr>
            <a:spLocks noGrp="1"/>
          </p:cNvSpPr>
          <p:nvPr>
            <p:ph idx="1"/>
          </p:nvPr>
        </p:nvSpPr>
        <p:spPr>
          <a:xfrm>
            <a:off x="838200" y="1687513"/>
            <a:ext cx="7337612" cy="3369609"/>
          </a:xfrm>
        </p:spPr>
        <p:txBody>
          <a:bodyPr/>
          <a:lstStyle/>
          <a:p>
            <a:r>
              <a:rPr lang="en-US" dirty="0">
                <a:latin typeface="+mn-lt"/>
              </a:rPr>
              <a:t>Use of shame and stigma has traditionally been used to discourage sexual activity and teen parenthood</a:t>
            </a:r>
          </a:p>
          <a:p>
            <a:pPr lvl="1"/>
            <a:r>
              <a:rPr lang="en-US" dirty="0">
                <a:latin typeface="+mn-lt"/>
              </a:rPr>
              <a:t>No evidence to support efficacy of this approach</a:t>
            </a:r>
          </a:p>
          <a:p>
            <a:pPr lvl="1"/>
            <a:r>
              <a:rPr lang="en-US" dirty="0">
                <a:latin typeface="+mn-lt"/>
              </a:rPr>
              <a:t>Diminishes young parents’ perception of their ability to thrive</a:t>
            </a:r>
          </a:p>
          <a:p>
            <a:pPr lvl="1"/>
            <a:r>
              <a:rPr lang="en-US" dirty="0">
                <a:latin typeface="+mn-lt"/>
              </a:rPr>
              <a:t>Weakens advocacy efforts to support young parents and their children</a:t>
            </a:r>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A4315BF0-D460-5144-9990-6F2EA1C58AF3}"/>
              </a:ext>
            </a:extLst>
          </p:cNvPr>
          <p:cNvPicPr>
            <a:picLocks noChangeAspect="1"/>
          </p:cNvPicPr>
          <p:nvPr/>
        </p:nvPicPr>
        <p:blipFill>
          <a:blip r:embed="rId3"/>
          <a:stretch>
            <a:fillRect/>
          </a:stretch>
        </p:blipFill>
        <p:spPr>
          <a:xfrm>
            <a:off x="8500500" y="1236134"/>
            <a:ext cx="3041036" cy="4074988"/>
          </a:xfrm>
          <a:prstGeom prst="rect">
            <a:avLst/>
          </a:prstGeom>
        </p:spPr>
      </p:pic>
    </p:spTree>
    <p:extLst>
      <p:ext uri="{BB962C8B-B14F-4D97-AF65-F5344CB8AC3E}">
        <p14:creationId xmlns:p14="http://schemas.microsoft.com/office/powerpoint/2010/main" val="3557825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34" y="624172"/>
            <a:ext cx="4986866" cy="3309938"/>
          </a:xfrm>
        </p:spPr>
        <p:txBody>
          <a:bodyPr anchor="t">
            <a:normAutofit/>
          </a:bodyPr>
          <a:lstStyle/>
          <a:p>
            <a:r>
              <a:rPr lang="en-US" dirty="0"/>
              <a:t>NYC Teen Pregnancy Prevention Campaign:  Effective or Stigmatizing?</a:t>
            </a:r>
          </a:p>
        </p:txBody>
      </p:sp>
      <p:pic>
        <p:nvPicPr>
          <p:cNvPr id="6" name="Picture 5"/>
          <p:cNvPicPr>
            <a:picLocks noChangeAspect="1"/>
          </p:cNvPicPr>
          <p:nvPr/>
        </p:nvPicPr>
        <p:blipFill>
          <a:blip r:embed="rId3"/>
          <a:stretch>
            <a:fillRect/>
          </a:stretch>
        </p:blipFill>
        <p:spPr>
          <a:xfrm>
            <a:off x="5825068" y="291755"/>
            <a:ext cx="6146798" cy="6402916"/>
          </a:xfrm>
          <a:prstGeom prst="rect">
            <a:avLst/>
          </a:prstGeom>
          <a:noFill/>
        </p:spPr>
      </p:pic>
    </p:spTree>
    <p:extLst>
      <p:ext uri="{BB962C8B-B14F-4D97-AF65-F5344CB8AC3E}">
        <p14:creationId xmlns:p14="http://schemas.microsoft.com/office/powerpoint/2010/main" val="383124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2"/>
          <p:cNvSpPr>
            <a:spLocks noGrp="1"/>
          </p:cNvSpPr>
          <p:nvPr>
            <p:ph type="title"/>
          </p:nvPr>
        </p:nvSpPr>
        <p:spPr>
          <a:xfrm>
            <a:off x="838200" y="365125"/>
            <a:ext cx="10515600" cy="1325563"/>
          </a:xfrm>
        </p:spPr>
        <p:txBody>
          <a:bodyPr anchor="ctr">
            <a:normAutofit/>
          </a:bodyPr>
          <a:lstStyle/>
          <a:p>
            <a:r>
              <a:rPr lang="en-US" sz="4400" dirty="0">
                <a:latin typeface="+mn-lt"/>
              </a:rPr>
              <a:t>Addressing Root Causes</a:t>
            </a:r>
          </a:p>
        </p:txBody>
      </p:sp>
      <p:sp>
        <p:nvSpPr>
          <p:cNvPr id="2" name="Content Placeholder 1"/>
          <p:cNvSpPr>
            <a:spLocks noGrp="1"/>
          </p:cNvSpPr>
          <p:nvPr>
            <p:ph idx="1"/>
          </p:nvPr>
        </p:nvSpPr>
        <p:spPr>
          <a:xfrm>
            <a:off x="1536700" y="1690688"/>
            <a:ext cx="9118600" cy="4047637"/>
          </a:xfrm>
        </p:spPr>
        <p:txBody>
          <a:bodyPr>
            <a:normAutofit/>
          </a:bodyPr>
          <a:lstStyle/>
          <a:p>
            <a:pPr marL="0" indent="0">
              <a:buNone/>
            </a:pPr>
            <a:r>
              <a:rPr lang="en-US" sz="3200" dirty="0">
                <a:latin typeface="+mn-lt"/>
              </a:rPr>
              <a:t>What kinds of prevention strategies do not marginalize teen parents?</a:t>
            </a:r>
          </a:p>
          <a:p>
            <a:pPr marL="0" indent="0">
              <a:buNone/>
            </a:pPr>
            <a:endParaRPr lang="en-US" sz="800" dirty="0">
              <a:latin typeface="+mn-lt"/>
            </a:endParaRPr>
          </a:p>
          <a:p>
            <a:pPr lvl="1"/>
            <a:r>
              <a:rPr lang="en-US" sz="2800" dirty="0">
                <a:latin typeface="+mn-lt"/>
              </a:rPr>
              <a:t>Increased access to reproductive health care and sexual and reproductive health information</a:t>
            </a:r>
          </a:p>
          <a:p>
            <a:pPr lvl="1"/>
            <a:endParaRPr lang="en-US" sz="800" dirty="0">
              <a:latin typeface="+mn-lt"/>
            </a:endParaRPr>
          </a:p>
          <a:p>
            <a:pPr lvl="1"/>
            <a:r>
              <a:rPr lang="en-US" sz="2800" dirty="0">
                <a:latin typeface="+mn-lt"/>
              </a:rPr>
              <a:t>Increased access to higher education and employment</a:t>
            </a:r>
          </a:p>
        </p:txBody>
      </p:sp>
    </p:spTree>
    <p:extLst>
      <p:ext uri="{BB962C8B-B14F-4D97-AF65-F5344CB8AC3E}">
        <p14:creationId xmlns:p14="http://schemas.microsoft.com/office/powerpoint/2010/main" val="4250222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2"/>
          <p:cNvSpPr>
            <a:spLocks noGrp="1"/>
          </p:cNvSpPr>
          <p:nvPr>
            <p:ph type="title"/>
          </p:nvPr>
        </p:nvSpPr>
        <p:spPr>
          <a:xfrm>
            <a:off x="838200" y="365125"/>
            <a:ext cx="10515600" cy="1325563"/>
          </a:xfrm>
        </p:spPr>
        <p:txBody>
          <a:bodyPr anchor="ctr">
            <a:normAutofit/>
          </a:bodyPr>
          <a:lstStyle/>
          <a:p>
            <a:r>
              <a:rPr lang="en-US" sz="4400" dirty="0">
                <a:latin typeface="+mn-lt"/>
              </a:rPr>
              <a:t>Case Discussion: Options Counseling </a:t>
            </a:r>
          </a:p>
        </p:txBody>
      </p:sp>
      <p:sp>
        <p:nvSpPr>
          <p:cNvPr id="38914" name="Content Placeholder 1"/>
          <p:cNvSpPr>
            <a:spLocks noGrp="1"/>
          </p:cNvSpPr>
          <p:nvPr>
            <p:ph sz="half" idx="1"/>
          </p:nvPr>
        </p:nvSpPr>
        <p:spPr>
          <a:xfrm>
            <a:off x="838200" y="1825625"/>
            <a:ext cx="6728012" cy="4059360"/>
          </a:xfrm>
        </p:spPr>
        <p:txBody>
          <a:bodyPr>
            <a:normAutofit/>
          </a:bodyPr>
          <a:lstStyle/>
          <a:p>
            <a:endParaRPr lang="en-US" sz="2600" dirty="0"/>
          </a:p>
          <a:p>
            <a:r>
              <a:rPr lang="en-US" dirty="0">
                <a:latin typeface="+mn-lt"/>
              </a:rPr>
              <a:t>You ask Kim how she feels about the pregnancy. Does she have an idea of what she wants to do next?</a:t>
            </a:r>
          </a:p>
          <a:p>
            <a:pPr lvl="1"/>
            <a:r>
              <a:rPr lang="en-US" sz="2800" dirty="0">
                <a:latin typeface="+mn-lt"/>
              </a:rPr>
              <a:t>You reaffirm confidentiality</a:t>
            </a:r>
          </a:p>
          <a:p>
            <a:pPr lvl="1"/>
            <a:r>
              <a:rPr lang="en-US" sz="2800" dirty="0">
                <a:latin typeface="+mn-lt"/>
              </a:rPr>
              <a:t>You provide options counseling </a:t>
            </a:r>
          </a:p>
          <a:p>
            <a:pPr lvl="1"/>
            <a:r>
              <a:rPr lang="en-US" sz="2800" dirty="0">
                <a:latin typeface="+mn-lt"/>
              </a:rPr>
              <a:t>You explore support and safety</a:t>
            </a:r>
          </a:p>
        </p:txBody>
      </p:sp>
      <p:pic>
        <p:nvPicPr>
          <p:cNvPr id="4" name="Picture 2">
            <a:extLst>
              <a:ext uri="{FF2B5EF4-FFF2-40B4-BE49-F238E27FC236}">
                <a16:creationId xmlns:a16="http://schemas.microsoft.com/office/drawing/2014/main" id="{93D48814-7D7D-454A-95BE-76BF25F27DC2}"/>
              </a:ext>
            </a:extLst>
          </p:cNvPr>
          <p:cNvPicPr>
            <a:picLocks noChangeAspect="1" noChangeArrowheads="1"/>
          </p:cNvPicPr>
          <p:nvPr/>
        </p:nvPicPr>
        <p:blipFill>
          <a:blip r:embed="rId3"/>
          <a:srcRect/>
          <a:stretch/>
        </p:blipFill>
        <p:spPr bwMode="auto">
          <a:xfrm>
            <a:off x="8122925" y="1557867"/>
            <a:ext cx="3341981" cy="4327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440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DF738-E936-E045-9BB1-733E72DB520C}"/>
              </a:ext>
            </a:extLst>
          </p:cNvPr>
          <p:cNvSpPr>
            <a:spLocks noGrp="1"/>
          </p:cNvSpPr>
          <p:nvPr>
            <p:ph type="title"/>
          </p:nvPr>
        </p:nvSpPr>
        <p:spPr>
          <a:xfrm>
            <a:off x="838200" y="365125"/>
            <a:ext cx="10515600" cy="1325563"/>
          </a:xfrm>
        </p:spPr>
        <p:txBody>
          <a:bodyPr anchor="ctr">
            <a:normAutofit/>
          </a:bodyPr>
          <a:lstStyle/>
          <a:p>
            <a:r>
              <a:rPr lang="en-US" sz="4400" dirty="0">
                <a:latin typeface="+mn-lt"/>
              </a:rPr>
              <a:t>Pregnancy Options Counseling</a:t>
            </a:r>
          </a:p>
        </p:txBody>
      </p:sp>
      <p:sp>
        <p:nvSpPr>
          <p:cNvPr id="3" name="Content Placeholder 2">
            <a:extLst>
              <a:ext uri="{FF2B5EF4-FFF2-40B4-BE49-F238E27FC236}">
                <a16:creationId xmlns:a16="http://schemas.microsoft.com/office/drawing/2014/main" id="{9424FDD5-7CEC-6C44-9DC4-7A1DD01FC6D2}"/>
              </a:ext>
            </a:extLst>
          </p:cNvPr>
          <p:cNvSpPr>
            <a:spLocks noGrp="1"/>
          </p:cNvSpPr>
          <p:nvPr>
            <p:ph sz="half" idx="1"/>
          </p:nvPr>
        </p:nvSpPr>
        <p:spPr>
          <a:xfrm>
            <a:off x="838199" y="1825625"/>
            <a:ext cx="6443133" cy="4059360"/>
          </a:xfrm>
        </p:spPr>
        <p:txBody>
          <a:bodyPr>
            <a:normAutofit/>
          </a:bodyPr>
          <a:lstStyle/>
          <a:p>
            <a:r>
              <a:rPr lang="en-US" dirty="0">
                <a:latin typeface="+mn-lt"/>
              </a:rPr>
              <a:t>A pregnant person has 3 main options:</a:t>
            </a:r>
          </a:p>
          <a:p>
            <a:pPr lvl="1"/>
            <a:r>
              <a:rPr lang="en-US" sz="2800" b="1" dirty="0">
                <a:latin typeface="+mn-lt"/>
              </a:rPr>
              <a:t>Parenting: </a:t>
            </a:r>
            <a:r>
              <a:rPr lang="en-US" sz="2800" dirty="0">
                <a:latin typeface="+mn-lt"/>
              </a:rPr>
              <a:t>giving birth and raising the child</a:t>
            </a:r>
          </a:p>
          <a:p>
            <a:pPr lvl="1"/>
            <a:r>
              <a:rPr lang="en-US" sz="2800" b="1" dirty="0">
                <a:latin typeface="+mn-lt"/>
              </a:rPr>
              <a:t>Abortion: </a:t>
            </a:r>
            <a:r>
              <a:rPr lang="en-US" sz="2800" dirty="0">
                <a:latin typeface="+mn-lt"/>
              </a:rPr>
              <a:t>taking medication or having a medical procedure to end the pregnancy</a:t>
            </a:r>
          </a:p>
          <a:p>
            <a:pPr lvl="1"/>
            <a:r>
              <a:rPr lang="en-US" sz="2800" b="1" dirty="0">
                <a:latin typeface="+mn-lt"/>
              </a:rPr>
              <a:t>Adoption</a:t>
            </a:r>
            <a:r>
              <a:rPr lang="en-US" sz="2800" dirty="0">
                <a:latin typeface="+mn-lt"/>
              </a:rPr>
              <a:t>: giving birth and placing the child with another person or family permanently</a:t>
            </a:r>
          </a:p>
        </p:txBody>
      </p:sp>
      <p:pic>
        <p:nvPicPr>
          <p:cNvPr id="1028" name="Picture 4" descr="Pregnant icon - CoreUI Icons">
            <a:extLst>
              <a:ext uri="{FF2B5EF4-FFF2-40B4-BE49-F238E27FC236}">
                <a16:creationId xmlns:a16="http://schemas.microsoft.com/office/drawing/2014/main" id="{98600252-4E2D-124E-AC71-041643C4F93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1332" y="1456267"/>
            <a:ext cx="4428718" cy="4428718"/>
          </a:xfrm>
          <a:prstGeom prst="rect">
            <a:avLst/>
          </a:prstGeom>
          <a:solidFill>
            <a:srgbClr val="FFFFFF"/>
          </a:solidFill>
        </p:spPr>
      </p:pic>
    </p:spTree>
    <p:extLst>
      <p:ext uri="{BB962C8B-B14F-4D97-AF65-F5344CB8AC3E}">
        <p14:creationId xmlns:p14="http://schemas.microsoft.com/office/powerpoint/2010/main" val="4284594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a:xfrm>
            <a:off x="838200" y="365125"/>
            <a:ext cx="10515600" cy="1325563"/>
          </a:xfrm>
        </p:spPr>
        <p:txBody>
          <a:bodyPr anchor="ctr">
            <a:normAutofit/>
          </a:bodyPr>
          <a:lstStyle/>
          <a:p>
            <a:r>
              <a:rPr lang="en-US" sz="4400" dirty="0">
                <a:latin typeface="+mn-lt"/>
              </a:rPr>
              <a:t>Pregnancy Options Counseling</a:t>
            </a:r>
          </a:p>
        </p:txBody>
      </p:sp>
      <p:sp>
        <p:nvSpPr>
          <p:cNvPr id="410627" name="Rectangle 3"/>
          <p:cNvSpPr>
            <a:spLocks noGrp="1" noChangeArrowheads="1"/>
          </p:cNvSpPr>
          <p:nvPr>
            <p:ph idx="1"/>
          </p:nvPr>
        </p:nvSpPr>
        <p:spPr>
          <a:xfrm>
            <a:off x="622300" y="1690688"/>
            <a:ext cx="10947400" cy="4047637"/>
          </a:xfrm>
        </p:spPr>
        <p:txBody>
          <a:bodyPr>
            <a:normAutofit/>
          </a:bodyPr>
          <a:lstStyle/>
          <a:p>
            <a:r>
              <a:rPr lang="en-US" dirty="0">
                <a:latin typeface="+mn-lt"/>
              </a:rPr>
              <a:t>It is the professional and ethical responsibility of healthcare providers to:</a:t>
            </a:r>
          </a:p>
          <a:p>
            <a:pPr lvl="1"/>
            <a:endParaRPr lang="en-US" sz="800" dirty="0">
              <a:latin typeface="+mn-lt"/>
            </a:endParaRPr>
          </a:p>
          <a:p>
            <a:pPr lvl="1"/>
            <a:r>
              <a:rPr lang="en-US" sz="2800" dirty="0">
                <a:latin typeface="+mn-lt"/>
              </a:rPr>
              <a:t>Offer unbiased counseling regarding any of the possible options for an adolescent’s pregnancy</a:t>
            </a:r>
          </a:p>
          <a:p>
            <a:pPr lvl="1"/>
            <a:endParaRPr lang="en-US" sz="800" dirty="0">
              <a:latin typeface="+mn-lt"/>
            </a:endParaRPr>
          </a:p>
          <a:p>
            <a:pPr lvl="1"/>
            <a:r>
              <a:rPr lang="en-US" sz="2800" dirty="0">
                <a:latin typeface="+mn-lt"/>
              </a:rPr>
              <a:t>If you cannot provide comprehensive, medically accurate counseling, you must refer the patient to someone who can</a:t>
            </a:r>
          </a:p>
        </p:txBody>
      </p:sp>
    </p:spTree>
    <p:extLst>
      <p:ext uri="{BB962C8B-B14F-4D97-AF65-F5344CB8AC3E}">
        <p14:creationId xmlns:p14="http://schemas.microsoft.com/office/powerpoint/2010/main" val="157335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9262-83F6-2242-A43B-722FCD51CD03}"/>
              </a:ext>
            </a:extLst>
          </p:cNvPr>
          <p:cNvSpPr>
            <a:spLocks noGrp="1"/>
          </p:cNvSpPr>
          <p:nvPr>
            <p:ph type="ctrTitle"/>
          </p:nvPr>
        </p:nvSpPr>
        <p:spPr>
          <a:xfrm>
            <a:off x="1524000" y="950202"/>
            <a:ext cx="9144000" cy="1299995"/>
          </a:xfrm>
        </p:spPr>
        <p:txBody>
          <a:bodyPr>
            <a:normAutofit/>
          </a:bodyPr>
          <a:lstStyle/>
          <a:p>
            <a:r>
              <a:rPr lang="en-US" sz="4000" dirty="0">
                <a:latin typeface="+mn-lt"/>
                <a:cs typeface="Arial" panose="020B0604020202020204" pitchFamily="34" charset="0"/>
              </a:rPr>
              <a:t>Adolescent Reproductive and Sexual Health Education Project (ARSHEP)</a:t>
            </a:r>
          </a:p>
        </p:txBody>
      </p:sp>
      <p:sp>
        <p:nvSpPr>
          <p:cNvPr id="3" name="Subtitle 2">
            <a:extLst>
              <a:ext uri="{FF2B5EF4-FFF2-40B4-BE49-F238E27FC236}">
                <a16:creationId xmlns:a16="http://schemas.microsoft.com/office/drawing/2014/main" id="{5B42D3F4-377D-5A4F-AA15-02BD77AE9376}"/>
              </a:ext>
            </a:extLst>
          </p:cNvPr>
          <p:cNvSpPr>
            <a:spLocks noGrp="1"/>
          </p:cNvSpPr>
          <p:nvPr>
            <p:ph type="subTitle" idx="1"/>
          </p:nvPr>
        </p:nvSpPr>
        <p:spPr>
          <a:xfrm>
            <a:off x="1524000" y="2558853"/>
            <a:ext cx="9144000" cy="2161674"/>
          </a:xfrm>
        </p:spPr>
        <p:txBody>
          <a:bodyPr>
            <a:normAutofit/>
          </a:bodyPr>
          <a:lstStyle/>
          <a:p>
            <a:pPr>
              <a:lnSpc>
                <a:spcPct val="100000"/>
              </a:lnSpc>
            </a:pPr>
            <a:r>
              <a:rPr lang="en-US" sz="4800" dirty="0">
                <a:latin typeface="+mn-lt"/>
                <a:cs typeface="Arial" panose="020B0604020202020204" pitchFamily="34" charset="0"/>
              </a:rPr>
              <a:t>[Faculty Member information goes here}</a:t>
            </a:r>
          </a:p>
        </p:txBody>
      </p:sp>
    </p:spTree>
    <p:extLst>
      <p:ext uri="{BB962C8B-B14F-4D97-AF65-F5344CB8AC3E}">
        <p14:creationId xmlns:p14="http://schemas.microsoft.com/office/powerpoint/2010/main" val="2954740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6F2E1-BB37-094D-933C-602C3D8EE5B7}"/>
              </a:ext>
            </a:extLst>
          </p:cNvPr>
          <p:cNvSpPr>
            <a:spLocks noGrp="1"/>
          </p:cNvSpPr>
          <p:nvPr>
            <p:ph type="title"/>
          </p:nvPr>
        </p:nvSpPr>
        <p:spPr>
          <a:xfrm>
            <a:off x="838199" y="229658"/>
            <a:ext cx="10515600" cy="1325563"/>
          </a:xfrm>
        </p:spPr>
        <p:txBody>
          <a:bodyPr>
            <a:normAutofit/>
          </a:bodyPr>
          <a:lstStyle/>
          <a:p>
            <a:pPr algn="ctr"/>
            <a:r>
              <a:rPr lang="en-US" sz="4400" dirty="0">
                <a:latin typeface="+mn-lt"/>
              </a:rPr>
              <a:t>AMAZE: So, You Think you’re Pregnant</a:t>
            </a:r>
          </a:p>
        </p:txBody>
      </p:sp>
      <p:pic>
        <p:nvPicPr>
          <p:cNvPr id="4" name="Picture 3" descr="A picture containing graphical user interface&#10;&#10;Description automatically generated">
            <a:extLst>
              <a:ext uri="{FF2B5EF4-FFF2-40B4-BE49-F238E27FC236}">
                <a16:creationId xmlns:a16="http://schemas.microsoft.com/office/drawing/2014/main" id="{4349A03D-1E7A-8E4B-B1A7-240DFA13FED1}"/>
              </a:ext>
            </a:extLst>
          </p:cNvPr>
          <p:cNvPicPr>
            <a:picLocks noChangeAspect="1"/>
          </p:cNvPicPr>
          <p:nvPr/>
        </p:nvPicPr>
        <p:blipFill>
          <a:blip r:embed="rId3"/>
          <a:stretch>
            <a:fillRect/>
          </a:stretch>
        </p:blipFill>
        <p:spPr>
          <a:xfrm>
            <a:off x="2431555" y="1690688"/>
            <a:ext cx="7328889" cy="4119282"/>
          </a:xfrm>
          <a:prstGeom prst="rect">
            <a:avLst/>
          </a:prstGeom>
        </p:spPr>
      </p:pic>
      <p:sp>
        <p:nvSpPr>
          <p:cNvPr id="3" name="TextBox 2">
            <a:extLst>
              <a:ext uri="{FF2B5EF4-FFF2-40B4-BE49-F238E27FC236}">
                <a16:creationId xmlns:a16="http://schemas.microsoft.com/office/drawing/2014/main" id="{1968905E-D1A7-8D47-B3D8-E7DC4659AE3F}"/>
              </a:ext>
            </a:extLst>
          </p:cNvPr>
          <p:cNvSpPr txBox="1"/>
          <p:nvPr/>
        </p:nvSpPr>
        <p:spPr>
          <a:xfrm>
            <a:off x="4258732" y="6166677"/>
            <a:ext cx="3674533" cy="461665"/>
          </a:xfrm>
          <a:prstGeom prst="rect">
            <a:avLst/>
          </a:prstGeom>
          <a:noFill/>
        </p:spPr>
        <p:txBody>
          <a:bodyPr wrap="square" rtlCol="0">
            <a:spAutoFit/>
          </a:bodyPr>
          <a:lstStyle/>
          <a:p>
            <a:pPr algn="ctr"/>
            <a:r>
              <a:rPr lang="en-US" sz="2400" dirty="0">
                <a:hlinkClick r:id="rId4"/>
              </a:rPr>
              <a:t>Play Video</a:t>
            </a:r>
            <a:endParaRPr lang="en-US" sz="2400" dirty="0"/>
          </a:p>
        </p:txBody>
      </p:sp>
    </p:spTree>
    <p:extLst>
      <p:ext uri="{BB962C8B-B14F-4D97-AF65-F5344CB8AC3E}">
        <p14:creationId xmlns:p14="http://schemas.microsoft.com/office/powerpoint/2010/main" val="2008441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2"/>
          <p:cNvSpPr>
            <a:spLocks noGrp="1"/>
          </p:cNvSpPr>
          <p:nvPr>
            <p:ph type="title"/>
          </p:nvPr>
        </p:nvSpPr>
        <p:spPr>
          <a:xfrm>
            <a:off x="838200" y="365125"/>
            <a:ext cx="10515600" cy="1325563"/>
          </a:xfrm>
        </p:spPr>
        <p:txBody>
          <a:bodyPr anchor="ctr">
            <a:normAutofit/>
          </a:bodyPr>
          <a:lstStyle/>
          <a:p>
            <a:r>
              <a:rPr lang="en-US" sz="4400" dirty="0"/>
              <a:t>Case Discussion: Kim </a:t>
            </a:r>
          </a:p>
        </p:txBody>
      </p:sp>
      <p:pic>
        <p:nvPicPr>
          <p:cNvPr id="4" name="Picture 2">
            <a:extLst>
              <a:ext uri="{FF2B5EF4-FFF2-40B4-BE49-F238E27FC236}">
                <a16:creationId xmlns:a16="http://schemas.microsoft.com/office/drawing/2014/main" id="{93D48814-7D7D-454A-95BE-76BF25F27DC2}"/>
              </a:ext>
            </a:extLst>
          </p:cNvPr>
          <p:cNvPicPr>
            <a:picLocks noChangeAspect="1" noChangeArrowheads="1"/>
          </p:cNvPicPr>
          <p:nvPr/>
        </p:nvPicPr>
        <p:blipFill>
          <a:blip r:embed="rId3"/>
          <a:srcRect/>
          <a:stretch/>
        </p:blipFill>
        <p:spPr bwMode="auto">
          <a:xfrm>
            <a:off x="838200" y="1512989"/>
            <a:ext cx="3153484" cy="4083056"/>
          </a:xfrm>
          <a:prstGeom prst="rect">
            <a:avLst/>
          </a:prstGeom>
          <a:solidFill>
            <a:srgbClr val="FFFFFF"/>
          </a:solidFill>
        </p:spPr>
      </p:pic>
      <p:sp>
        <p:nvSpPr>
          <p:cNvPr id="38914" name="Content Placeholder 1"/>
          <p:cNvSpPr>
            <a:spLocks noGrp="1"/>
          </p:cNvSpPr>
          <p:nvPr>
            <p:ph sz="half" idx="2"/>
          </p:nvPr>
        </p:nvSpPr>
        <p:spPr>
          <a:xfrm>
            <a:off x="4715435" y="1536685"/>
            <a:ext cx="6562165" cy="4059360"/>
          </a:xfrm>
        </p:spPr>
        <p:txBody>
          <a:bodyPr>
            <a:normAutofit/>
          </a:bodyPr>
          <a:lstStyle/>
          <a:p>
            <a:endParaRPr lang="en-US" sz="2600" dirty="0"/>
          </a:p>
          <a:p>
            <a:r>
              <a:rPr lang="en-US" dirty="0">
                <a:latin typeface="+mn-lt"/>
              </a:rPr>
              <a:t>Kim has decided to continue the pregnancy and wants to discuss her options.</a:t>
            </a:r>
          </a:p>
          <a:p>
            <a:pPr marL="0" indent="0">
              <a:buNone/>
            </a:pPr>
            <a:endParaRPr lang="en-US" dirty="0">
              <a:latin typeface="+mn-lt"/>
            </a:endParaRPr>
          </a:p>
          <a:p>
            <a:pPr marL="0" indent="0" algn="ctr">
              <a:buNone/>
            </a:pPr>
            <a:r>
              <a:rPr lang="en-US" sz="3200" dirty="0">
                <a:latin typeface="+mn-lt"/>
              </a:rPr>
              <a:t>How many teens choose to continue their pregnancies?</a:t>
            </a:r>
          </a:p>
        </p:txBody>
      </p:sp>
    </p:spTree>
    <p:extLst>
      <p:ext uri="{BB962C8B-B14F-4D97-AF65-F5344CB8AC3E}">
        <p14:creationId xmlns:p14="http://schemas.microsoft.com/office/powerpoint/2010/main" val="1036193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838200" y="365125"/>
            <a:ext cx="10515600" cy="1325563"/>
          </a:xfrm>
        </p:spPr>
        <p:txBody>
          <a:bodyPr anchor="ctr">
            <a:normAutofit/>
          </a:bodyPr>
          <a:lstStyle/>
          <a:p>
            <a:r>
              <a:rPr lang="en-US" sz="4400" dirty="0">
                <a:latin typeface="+mn-lt"/>
              </a:rPr>
              <a:t>What Do Teens Decide?</a:t>
            </a:r>
          </a:p>
        </p:txBody>
      </p:sp>
      <p:sp>
        <p:nvSpPr>
          <p:cNvPr id="506883" name="Rectangle 3"/>
          <p:cNvSpPr>
            <a:spLocks noGrp="1" noChangeArrowheads="1"/>
          </p:cNvSpPr>
          <p:nvPr>
            <p:ph sz="half" idx="1"/>
          </p:nvPr>
        </p:nvSpPr>
        <p:spPr bwMode="auto">
          <a:xfrm>
            <a:off x="838199" y="1825625"/>
            <a:ext cx="5895121" cy="4059360"/>
          </a:xfrm>
        </p:spPr>
        <p:txBody>
          <a:bodyPr>
            <a:normAutofit/>
          </a:bodyPr>
          <a:lstStyle/>
          <a:p>
            <a:pPr>
              <a:buFont typeface="Wingdings 3" pitchFamily="18" charset="2"/>
              <a:buNone/>
            </a:pPr>
            <a:r>
              <a:rPr lang="en-US" dirty="0">
                <a:latin typeface="+mn-lt"/>
              </a:rPr>
              <a:t>As of 2013, fewer than 5% </a:t>
            </a:r>
            <a:r>
              <a:rPr dirty="0">
                <a:latin typeface="+mn-lt"/>
              </a:rPr>
              <a:t>of teens aged 15</a:t>
            </a:r>
            <a:r>
              <a:rPr lang="en-US" dirty="0">
                <a:latin typeface="+mn-lt"/>
              </a:rPr>
              <a:t>-</a:t>
            </a:r>
            <a:r>
              <a:rPr dirty="0">
                <a:latin typeface="+mn-lt"/>
              </a:rPr>
              <a:t>19 become pregnant. </a:t>
            </a:r>
            <a:endParaRPr lang="en-US" dirty="0">
              <a:latin typeface="+mn-lt"/>
            </a:endParaRPr>
          </a:p>
          <a:p>
            <a:pPr>
              <a:buFont typeface="Wingdings 3" pitchFamily="18" charset="2"/>
              <a:buNone/>
            </a:pPr>
            <a:r>
              <a:rPr dirty="0">
                <a:latin typeface="+mn-lt"/>
              </a:rPr>
              <a:t>Of this group, outcomes are:</a:t>
            </a:r>
          </a:p>
          <a:p>
            <a:pPr>
              <a:buFont typeface="Wingdings 3" pitchFamily="18" charset="2"/>
              <a:buNone/>
            </a:pPr>
            <a:endParaRPr sz="1200" dirty="0">
              <a:latin typeface="+mn-lt"/>
            </a:endParaRPr>
          </a:p>
          <a:p>
            <a:r>
              <a:rPr dirty="0">
                <a:latin typeface="+mn-lt"/>
              </a:rPr>
              <a:t>Births (</a:t>
            </a:r>
            <a:r>
              <a:rPr lang="en-US" dirty="0">
                <a:latin typeface="+mn-lt"/>
              </a:rPr>
              <a:t>61</a:t>
            </a:r>
            <a:r>
              <a:rPr dirty="0">
                <a:latin typeface="+mn-lt"/>
              </a:rPr>
              <a:t>%)</a:t>
            </a:r>
          </a:p>
          <a:p>
            <a:r>
              <a:rPr lang="en-US" dirty="0">
                <a:latin typeface="+mn-lt"/>
              </a:rPr>
              <a:t>Abortion (24%)</a:t>
            </a:r>
          </a:p>
          <a:p>
            <a:r>
              <a:rPr dirty="0">
                <a:latin typeface="+mn-lt"/>
              </a:rPr>
              <a:t>Miscarriage (1</a:t>
            </a:r>
            <a:r>
              <a:rPr lang="en-US" dirty="0">
                <a:latin typeface="+mn-lt"/>
              </a:rPr>
              <a:t>5</a:t>
            </a:r>
            <a:r>
              <a:rPr dirty="0">
                <a:latin typeface="+mn-lt"/>
              </a:rPr>
              <a:t>%)</a:t>
            </a:r>
          </a:p>
          <a:p>
            <a:pPr>
              <a:buFont typeface="Wingdings 3" pitchFamily="18" charset="2"/>
              <a:buNone/>
            </a:pPr>
            <a:r>
              <a:rPr dirty="0"/>
              <a:t>	</a:t>
            </a:r>
          </a:p>
          <a:p>
            <a:pPr>
              <a:buFont typeface="Wingdings 3" pitchFamily="18" charset="2"/>
              <a:buNone/>
            </a:pPr>
            <a:endParaRPr dirty="0"/>
          </a:p>
          <a:p>
            <a:pPr>
              <a:buClr>
                <a:schemeClr val="tx1"/>
              </a:buClr>
              <a:buFont typeface="Wingdings" pitchFamily="2" charset="2"/>
              <a:buNone/>
            </a:pPr>
            <a:endParaRPr dirty="0"/>
          </a:p>
        </p:txBody>
      </p:sp>
      <p:pic>
        <p:nvPicPr>
          <p:cNvPr id="6146" name="Picture 2" descr="Free Icon | Question mark">
            <a:extLst>
              <a:ext uri="{FF2B5EF4-FFF2-40B4-BE49-F238E27FC236}">
                <a16:creationId xmlns:a16="http://schemas.microsoft.com/office/drawing/2014/main" id="{4151258F-0259-AA46-93D7-5D01EEEEA76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36520" y="1399320"/>
            <a:ext cx="4059360" cy="4059360"/>
          </a:xfrm>
          <a:prstGeom prst="rect">
            <a:avLst/>
          </a:prstGeom>
          <a:solidFill>
            <a:srgbClr val="FFFFFF"/>
          </a:solidFill>
        </p:spPr>
      </p:pic>
    </p:spTree>
    <p:extLst>
      <p:ext uri="{BB962C8B-B14F-4D97-AF65-F5344CB8AC3E}">
        <p14:creationId xmlns:p14="http://schemas.microsoft.com/office/powerpoint/2010/main" val="3612317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2"/>
          <p:cNvSpPr>
            <a:spLocks noGrp="1"/>
          </p:cNvSpPr>
          <p:nvPr>
            <p:ph type="title"/>
          </p:nvPr>
        </p:nvSpPr>
        <p:spPr>
          <a:xfrm>
            <a:off x="838200" y="365125"/>
            <a:ext cx="10515600" cy="1325563"/>
          </a:xfrm>
        </p:spPr>
        <p:txBody>
          <a:bodyPr anchor="ctr">
            <a:normAutofit/>
          </a:bodyPr>
          <a:lstStyle/>
          <a:p>
            <a:r>
              <a:rPr lang="en-US" sz="4400" dirty="0">
                <a:latin typeface="+mn-lt"/>
              </a:rPr>
              <a:t>Provider Values Clarification</a:t>
            </a:r>
          </a:p>
        </p:txBody>
      </p:sp>
      <p:sp>
        <p:nvSpPr>
          <p:cNvPr id="26626" name="Content Placeholder 1"/>
          <p:cNvSpPr>
            <a:spLocks noGrp="1"/>
          </p:cNvSpPr>
          <p:nvPr>
            <p:ph idx="1"/>
          </p:nvPr>
        </p:nvSpPr>
        <p:spPr>
          <a:xfrm>
            <a:off x="838200" y="1825625"/>
            <a:ext cx="10515600" cy="4047637"/>
          </a:xfrm>
        </p:spPr>
        <p:txBody>
          <a:bodyPr>
            <a:normAutofit/>
          </a:bodyPr>
          <a:lstStyle/>
          <a:p>
            <a:r>
              <a:rPr lang="en-US" dirty="0">
                <a:latin typeface="+mn-lt"/>
              </a:rPr>
              <a:t>What are your feelings about teen parenthood?</a:t>
            </a:r>
          </a:p>
          <a:p>
            <a:endParaRPr lang="en-US" dirty="0">
              <a:latin typeface="+mn-lt"/>
            </a:endParaRPr>
          </a:p>
          <a:p>
            <a:r>
              <a:rPr lang="en-US" dirty="0">
                <a:latin typeface="+mn-lt"/>
              </a:rPr>
              <a:t>Can you respect a teenager’s autonomy in deciding whether to parent?</a:t>
            </a:r>
          </a:p>
          <a:p>
            <a:endParaRPr lang="en-US" dirty="0">
              <a:latin typeface="+mn-lt"/>
            </a:endParaRPr>
          </a:p>
          <a:p>
            <a:r>
              <a:rPr lang="en-US" dirty="0">
                <a:latin typeface="+mn-lt"/>
              </a:rPr>
              <a:t>Can you identify biases in yourself that may affect your ability to counsel Kim?  (and refer to another provider if you cannot counsel her in a nonjudgmental manner?)</a:t>
            </a:r>
          </a:p>
          <a:p>
            <a:endParaRPr lang="en-US" dirty="0"/>
          </a:p>
          <a:p>
            <a:endParaRPr lang="en-US" dirty="0"/>
          </a:p>
        </p:txBody>
      </p:sp>
    </p:spTree>
    <p:extLst>
      <p:ext uri="{BB962C8B-B14F-4D97-AF65-F5344CB8AC3E}">
        <p14:creationId xmlns:p14="http://schemas.microsoft.com/office/powerpoint/2010/main" val="3249559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E366-6D2B-614D-8E59-3C2CE3862C17}"/>
              </a:ext>
            </a:extLst>
          </p:cNvPr>
          <p:cNvSpPr>
            <a:spLocks noGrp="1"/>
          </p:cNvSpPr>
          <p:nvPr>
            <p:ph type="title"/>
          </p:nvPr>
        </p:nvSpPr>
        <p:spPr>
          <a:xfrm>
            <a:off x="609600" y="274638"/>
            <a:ext cx="10972800" cy="1143000"/>
          </a:xfrm>
        </p:spPr>
        <p:txBody>
          <a:bodyPr anchor="ctr">
            <a:normAutofit fontScale="90000"/>
          </a:bodyPr>
          <a:lstStyle/>
          <a:p>
            <a:r>
              <a:rPr lang="en-US" dirty="0"/>
              <a:t>Case: Supporting Adolescents Who Choose To Parent</a:t>
            </a:r>
          </a:p>
        </p:txBody>
      </p:sp>
      <p:pic>
        <p:nvPicPr>
          <p:cNvPr id="4" name="Picture 2">
            <a:extLst>
              <a:ext uri="{FF2B5EF4-FFF2-40B4-BE49-F238E27FC236}">
                <a16:creationId xmlns:a16="http://schemas.microsoft.com/office/drawing/2014/main" id="{96B9E9FE-C366-7440-B8B3-3AFFD9A3F618}"/>
              </a:ext>
            </a:extLst>
          </p:cNvPr>
          <p:cNvPicPr>
            <a:picLocks noChangeAspect="1" noChangeArrowheads="1"/>
          </p:cNvPicPr>
          <p:nvPr/>
        </p:nvPicPr>
        <p:blipFill>
          <a:blip r:embed="rId3"/>
          <a:srcRect/>
          <a:stretch/>
        </p:blipFill>
        <p:spPr bwMode="auto">
          <a:xfrm>
            <a:off x="995421" y="1295401"/>
            <a:ext cx="3495556" cy="4525963"/>
          </a:xfrm>
          <a:prstGeom prst="rect">
            <a:avLst/>
          </a:prstGeom>
          <a:solidFill>
            <a:srgbClr val="FFFFFF"/>
          </a:solidFill>
        </p:spPr>
      </p:pic>
      <p:sp>
        <p:nvSpPr>
          <p:cNvPr id="3" name="Content Placeholder 2">
            <a:extLst>
              <a:ext uri="{FF2B5EF4-FFF2-40B4-BE49-F238E27FC236}">
                <a16:creationId xmlns:a16="http://schemas.microsoft.com/office/drawing/2014/main" id="{37ADDCD1-7630-2945-A9D2-690E728C8D95}"/>
              </a:ext>
            </a:extLst>
          </p:cNvPr>
          <p:cNvSpPr>
            <a:spLocks noGrp="1"/>
          </p:cNvSpPr>
          <p:nvPr>
            <p:ph type="body" sz="half" idx="2"/>
          </p:nvPr>
        </p:nvSpPr>
        <p:spPr>
          <a:xfrm>
            <a:off x="5604933" y="1600201"/>
            <a:ext cx="5977467" cy="4525963"/>
          </a:xfrm>
        </p:spPr>
        <p:txBody>
          <a:bodyPr>
            <a:normAutofit/>
          </a:bodyPr>
          <a:lstStyle/>
          <a:p>
            <a:pPr marL="285750" indent="-285750">
              <a:buFont typeface="Arial" panose="020B0604020202020204" pitchFamily="34" charset="0"/>
              <a:buChar char="•"/>
            </a:pPr>
            <a:r>
              <a:rPr lang="en-US" sz="3200" dirty="0"/>
              <a:t>Kim tells you she wants to become a parent.</a:t>
            </a:r>
          </a:p>
          <a:p>
            <a:pPr marL="285750" indent="-285750">
              <a:buFont typeface="Arial" panose="020B0604020202020204" pitchFamily="34" charset="0"/>
              <a:buChar char="•"/>
            </a:pPr>
            <a:r>
              <a:rPr lang="en-US" sz="3200" dirty="0"/>
              <a:t>She is unsure of what to do next.</a:t>
            </a:r>
          </a:p>
          <a:p>
            <a:pPr marL="0" indent="0">
              <a:buNone/>
            </a:pPr>
            <a:endParaRPr lang="en-US" sz="3200" dirty="0"/>
          </a:p>
          <a:p>
            <a:pPr marL="0" indent="0" algn="ctr">
              <a:buNone/>
            </a:pPr>
            <a:r>
              <a:rPr lang="en-US" sz="3600" dirty="0"/>
              <a:t>What do you advise for her?</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84064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itle 2"/>
          <p:cNvSpPr>
            <a:spLocks noGrp="1"/>
          </p:cNvSpPr>
          <p:nvPr>
            <p:ph type="title"/>
          </p:nvPr>
        </p:nvSpPr>
        <p:spPr>
          <a:xfrm>
            <a:off x="838200" y="365125"/>
            <a:ext cx="10515600" cy="1325563"/>
          </a:xfrm>
        </p:spPr>
        <p:txBody>
          <a:bodyPr anchor="ctr">
            <a:normAutofit/>
          </a:bodyPr>
          <a:lstStyle/>
          <a:p>
            <a:r>
              <a:rPr lang="en-US" sz="4400" dirty="0">
                <a:latin typeface="+mn-lt"/>
              </a:rPr>
              <a:t>Factors That May Improve Outcomes</a:t>
            </a:r>
          </a:p>
        </p:txBody>
      </p:sp>
      <p:sp>
        <p:nvSpPr>
          <p:cNvPr id="39938" name="Content Placeholder 1"/>
          <p:cNvSpPr>
            <a:spLocks noGrp="1"/>
          </p:cNvSpPr>
          <p:nvPr>
            <p:ph idx="1"/>
          </p:nvPr>
        </p:nvSpPr>
        <p:spPr>
          <a:xfrm>
            <a:off x="838200" y="1825625"/>
            <a:ext cx="10515600" cy="4047637"/>
          </a:xfrm>
        </p:spPr>
        <p:txBody>
          <a:bodyPr>
            <a:normAutofit/>
          </a:bodyPr>
          <a:lstStyle/>
          <a:p>
            <a:r>
              <a:rPr lang="en-US" dirty="0">
                <a:latin typeface="+mn-lt"/>
              </a:rPr>
              <a:t>Twenty-year study of teen mothers showed improved outcomes when:</a:t>
            </a:r>
          </a:p>
          <a:p>
            <a:pPr lvl="1"/>
            <a:r>
              <a:rPr lang="en-US" sz="2800" dirty="0">
                <a:latin typeface="+mn-lt"/>
              </a:rPr>
              <a:t>Participating in program for pregnant teens</a:t>
            </a:r>
          </a:p>
          <a:p>
            <a:pPr lvl="1"/>
            <a:r>
              <a:rPr lang="en-US" sz="2800" dirty="0">
                <a:latin typeface="+mn-lt"/>
              </a:rPr>
              <a:t>Remaining in school</a:t>
            </a:r>
          </a:p>
          <a:p>
            <a:pPr lvl="1"/>
            <a:r>
              <a:rPr lang="en-US" sz="2800" dirty="0">
                <a:latin typeface="+mn-lt"/>
              </a:rPr>
              <a:t>No subsequent pregnancies 26 months postpartum</a:t>
            </a:r>
          </a:p>
          <a:p>
            <a:pPr lvl="1"/>
            <a:r>
              <a:rPr lang="en-US" sz="2800" dirty="0">
                <a:latin typeface="+mn-lt"/>
              </a:rPr>
              <a:t>Not isolated</a:t>
            </a:r>
          </a:p>
          <a:p>
            <a:pPr lvl="1"/>
            <a:r>
              <a:rPr lang="en-US" sz="2800" dirty="0">
                <a:latin typeface="+mn-lt"/>
              </a:rPr>
              <a:t>Have sense of control</a:t>
            </a:r>
          </a:p>
          <a:p>
            <a:pPr lvl="1"/>
            <a:r>
              <a:rPr lang="en-US" sz="2800" dirty="0">
                <a:latin typeface="+mn-lt"/>
              </a:rPr>
              <a:t>Have only 1 or 2 subsequent children</a:t>
            </a:r>
          </a:p>
        </p:txBody>
      </p:sp>
    </p:spTree>
    <p:extLst>
      <p:ext uri="{BB962C8B-B14F-4D97-AF65-F5344CB8AC3E}">
        <p14:creationId xmlns:p14="http://schemas.microsoft.com/office/powerpoint/2010/main" val="2740812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a:xfrm>
            <a:off x="838200" y="365125"/>
            <a:ext cx="10515600" cy="1325563"/>
          </a:xfrm>
        </p:spPr>
        <p:txBody>
          <a:bodyPr anchor="ctr">
            <a:normAutofit/>
          </a:bodyPr>
          <a:lstStyle/>
          <a:p>
            <a:r>
              <a:rPr lang="en-US" sz="4400" dirty="0">
                <a:latin typeface="+mn-lt"/>
              </a:rPr>
              <a:t>Risks of Teen Pregnancy and Parenting</a:t>
            </a:r>
          </a:p>
        </p:txBody>
      </p:sp>
      <p:sp>
        <p:nvSpPr>
          <p:cNvPr id="56322" name="Content Placeholder 3"/>
          <p:cNvSpPr>
            <a:spLocks noGrp="1"/>
          </p:cNvSpPr>
          <p:nvPr>
            <p:ph idx="1"/>
          </p:nvPr>
        </p:nvSpPr>
        <p:spPr>
          <a:xfrm>
            <a:off x="838200" y="1690688"/>
            <a:ext cx="10515600" cy="4047637"/>
          </a:xfrm>
        </p:spPr>
        <p:txBody>
          <a:bodyPr>
            <a:noAutofit/>
          </a:bodyPr>
          <a:lstStyle/>
          <a:p>
            <a:r>
              <a:rPr lang="en-US" dirty="0">
                <a:latin typeface="+mn-lt"/>
              </a:rPr>
              <a:t>Unintended pregnancies can prove challenging regardless of age</a:t>
            </a:r>
          </a:p>
          <a:p>
            <a:endParaRPr lang="en-US" dirty="0">
              <a:latin typeface="+mn-lt"/>
            </a:endParaRPr>
          </a:p>
          <a:p>
            <a:r>
              <a:rPr lang="en-US" dirty="0">
                <a:latin typeface="+mn-lt"/>
              </a:rPr>
              <a:t>Research has historically indicated poor outcomes for teen parents and their children</a:t>
            </a:r>
          </a:p>
          <a:p>
            <a:pPr lvl="1"/>
            <a:r>
              <a:rPr lang="en-US" sz="2800" dirty="0">
                <a:latin typeface="+mn-lt"/>
              </a:rPr>
              <a:t>Health of teen mothers and infants</a:t>
            </a:r>
          </a:p>
          <a:p>
            <a:pPr lvl="1"/>
            <a:r>
              <a:rPr lang="en-US" sz="2800" dirty="0">
                <a:latin typeface="+mn-lt"/>
              </a:rPr>
              <a:t>Educational &amp; employment outcomes for teen parents</a:t>
            </a:r>
          </a:p>
          <a:p>
            <a:pPr lvl="1"/>
            <a:endParaRPr lang="en-US" sz="2800" dirty="0">
              <a:latin typeface="+mn-lt"/>
            </a:endParaRPr>
          </a:p>
          <a:p>
            <a:r>
              <a:rPr lang="en-US" dirty="0">
                <a:latin typeface="+mn-lt"/>
              </a:rPr>
              <a:t>Some outcomes may, in fact, more strongly reflect socioeconomic status or access to education and healthcare</a:t>
            </a:r>
          </a:p>
        </p:txBody>
      </p:sp>
    </p:spTree>
    <p:extLst>
      <p:ext uri="{BB962C8B-B14F-4D97-AF65-F5344CB8AC3E}">
        <p14:creationId xmlns:p14="http://schemas.microsoft.com/office/powerpoint/2010/main" val="3077089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8EB99-96B8-F445-832B-FE7D0E9EF4F0}"/>
              </a:ext>
            </a:extLst>
          </p:cNvPr>
          <p:cNvSpPr>
            <a:spLocks noGrp="1"/>
          </p:cNvSpPr>
          <p:nvPr>
            <p:ph type="title"/>
          </p:nvPr>
        </p:nvSpPr>
        <p:spPr/>
        <p:txBody>
          <a:bodyPr>
            <a:normAutofit/>
          </a:bodyPr>
          <a:lstStyle/>
          <a:p>
            <a:r>
              <a:rPr lang="en-US" sz="4400" dirty="0">
                <a:latin typeface="+mn-lt"/>
              </a:rPr>
              <a:t>Medical and Psychosocial Risks for Pregnant Adolescents</a:t>
            </a:r>
          </a:p>
        </p:txBody>
      </p:sp>
      <p:sp>
        <p:nvSpPr>
          <p:cNvPr id="3" name="Content Placeholder 2">
            <a:extLst>
              <a:ext uri="{FF2B5EF4-FFF2-40B4-BE49-F238E27FC236}">
                <a16:creationId xmlns:a16="http://schemas.microsoft.com/office/drawing/2014/main" id="{BABF8EB6-56DF-3148-B8F4-CCDD686F6514}"/>
              </a:ext>
            </a:extLst>
          </p:cNvPr>
          <p:cNvSpPr>
            <a:spLocks noGrp="1"/>
          </p:cNvSpPr>
          <p:nvPr>
            <p:ph idx="1"/>
          </p:nvPr>
        </p:nvSpPr>
        <p:spPr/>
        <p:txBody>
          <a:bodyPr/>
          <a:lstStyle/>
          <a:p>
            <a:r>
              <a:rPr lang="en-US" dirty="0">
                <a:latin typeface="+mn-lt"/>
              </a:rPr>
              <a:t>Pregnant adolescents are at higher risk (compared to older pregnant people) of:</a:t>
            </a:r>
          </a:p>
          <a:p>
            <a:pPr lvl="1"/>
            <a:r>
              <a:rPr lang="en-US" sz="2800" dirty="0">
                <a:latin typeface="+mn-lt"/>
              </a:rPr>
              <a:t>Poor maternal weight gain</a:t>
            </a:r>
          </a:p>
          <a:p>
            <a:pPr lvl="1"/>
            <a:r>
              <a:rPr lang="en-US" sz="2800" dirty="0">
                <a:latin typeface="+mn-lt"/>
              </a:rPr>
              <a:t>Anemia</a:t>
            </a:r>
          </a:p>
          <a:p>
            <a:pPr lvl="1"/>
            <a:r>
              <a:rPr lang="en-US" sz="2800" dirty="0">
                <a:latin typeface="+mn-lt"/>
              </a:rPr>
              <a:t>Pregnancy-induced hypertension</a:t>
            </a:r>
          </a:p>
          <a:p>
            <a:pPr lvl="1"/>
            <a:r>
              <a:rPr lang="en-US" sz="2800" dirty="0">
                <a:latin typeface="+mn-lt"/>
              </a:rPr>
              <a:t>Postpartum depression</a:t>
            </a:r>
          </a:p>
          <a:p>
            <a:pPr lvl="1"/>
            <a:r>
              <a:rPr lang="en-US" sz="2800" dirty="0">
                <a:latin typeface="+mn-lt"/>
              </a:rPr>
              <a:t>Intimate partner violence</a:t>
            </a:r>
          </a:p>
          <a:p>
            <a:endParaRPr lang="en-US" dirty="0"/>
          </a:p>
        </p:txBody>
      </p:sp>
    </p:spTree>
    <p:extLst>
      <p:ext uri="{BB962C8B-B14F-4D97-AF65-F5344CB8AC3E}">
        <p14:creationId xmlns:p14="http://schemas.microsoft.com/office/powerpoint/2010/main" val="3220182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4"/>
          <p:cNvSpPr>
            <a:spLocks noGrp="1"/>
          </p:cNvSpPr>
          <p:nvPr>
            <p:ph type="title"/>
          </p:nvPr>
        </p:nvSpPr>
        <p:spPr>
          <a:xfrm>
            <a:off x="838200" y="365125"/>
            <a:ext cx="10515600" cy="1325563"/>
          </a:xfrm>
        </p:spPr>
        <p:txBody>
          <a:bodyPr anchor="ctr">
            <a:normAutofit/>
          </a:bodyPr>
          <a:lstStyle/>
          <a:p>
            <a:r>
              <a:rPr lang="en-US" sz="4400" dirty="0"/>
              <a:t>Educational Achievement and Poverty</a:t>
            </a:r>
          </a:p>
        </p:txBody>
      </p:sp>
      <p:sp>
        <p:nvSpPr>
          <p:cNvPr id="30722" name="Content Placeholder 5"/>
          <p:cNvSpPr>
            <a:spLocks noGrp="1"/>
          </p:cNvSpPr>
          <p:nvPr>
            <p:ph idx="1"/>
          </p:nvPr>
        </p:nvSpPr>
        <p:spPr>
          <a:xfrm>
            <a:off x="838200" y="1825625"/>
            <a:ext cx="10515600" cy="4047637"/>
          </a:xfrm>
        </p:spPr>
        <p:txBody>
          <a:bodyPr>
            <a:normAutofit/>
          </a:bodyPr>
          <a:lstStyle/>
          <a:p>
            <a:r>
              <a:rPr lang="en-US" dirty="0">
                <a:latin typeface="+mn-lt"/>
              </a:rPr>
              <a:t>Unintended pregnancy can disrupt education</a:t>
            </a:r>
          </a:p>
          <a:p>
            <a:r>
              <a:rPr lang="en-US" dirty="0">
                <a:latin typeface="+mn-lt"/>
              </a:rPr>
              <a:t>Poverty may be a stronger factor in educational disparities than early pregnancy</a:t>
            </a:r>
          </a:p>
          <a:p>
            <a:r>
              <a:rPr lang="en-US" dirty="0">
                <a:latin typeface="+mn-lt"/>
              </a:rPr>
              <a:t>Low-income women have poorer educational outcomes</a:t>
            </a:r>
          </a:p>
          <a:p>
            <a:pPr lvl="1"/>
            <a:r>
              <a:rPr lang="en-US" sz="2800" dirty="0">
                <a:latin typeface="+mn-lt"/>
              </a:rPr>
              <a:t>Low-income teen mothers no different than counterparts who delay parenting until &gt;20</a:t>
            </a:r>
          </a:p>
          <a:p>
            <a:endParaRPr lang="en-US" dirty="0"/>
          </a:p>
        </p:txBody>
      </p:sp>
    </p:spTree>
    <p:extLst>
      <p:ext uri="{BB962C8B-B14F-4D97-AF65-F5344CB8AC3E}">
        <p14:creationId xmlns:p14="http://schemas.microsoft.com/office/powerpoint/2010/main" val="2790685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p:spPr>
        <p:txBody>
          <a:bodyPr anchor="ctr">
            <a:normAutofit/>
          </a:bodyPr>
          <a:lstStyle/>
          <a:p>
            <a:r>
              <a:rPr lang="en-US" sz="4400" dirty="0"/>
              <a:t>Violence Affects Adolescent Mothers</a:t>
            </a:r>
          </a:p>
        </p:txBody>
      </p:sp>
      <p:sp>
        <p:nvSpPr>
          <p:cNvPr id="2" name="Content Placeholder 1"/>
          <p:cNvSpPr>
            <a:spLocks noGrp="1"/>
          </p:cNvSpPr>
          <p:nvPr>
            <p:ph idx="1"/>
          </p:nvPr>
        </p:nvSpPr>
        <p:spPr>
          <a:xfrm>
            <a:off x="838200" y="1825625"/>
            <a:ext cx="10515600" cy="4047637"/>
          </a:xfrm>
        </p:spPr>
        <p:txBody>
          <a:bodyPr>
            <a:normAutofit/>
          </a:bodyPr>
          <a:lstStyle/>
          <a:p>
            <a:r>
              <a:rPr lang="en-US" dirty="0">
                <a:latin typeface="+mn-lt"/>
              </a:rPr>
              <a:t>Birth control sabotage/inability to negotiate contraceptive use with dating partner</a:t>
            </a:r>
          </a:p>
          <a:p>
            <a:r>
              <a:rPr lang="en-US" dirty="0">
                <a:latin typeface="+mn-lt"/>
              </a:rPr>
              <a:t>Difficulty refusing sexual activity</a:t>
            </a:r>
          </a:p>
          <a:p>
            <a:r>
              <a:rPr lang="en-US" dirty="0">
                <a:latin typeface="+mn-lt"/>
              </a:rPr>
              <a:t>Increased chance of repeat pregnancy within 2 years when physically abused within 3 months of delivery</a:t>
            </a:r>
          </a:p>
          <a:p>
            <a:r>
              <a:rPr lang="en-US" dirty="0">
                <a:latin typeface="+mn-lt"/>
              </a:rPr>
              <a:t>Prenatal violence is a risk factor for preterm birth</a:t>
            </a:r>
          </a:p>
          <a:p>
            <a:endParaRPr lang="en-US" dirty="0"/>
          </a:p>
        </p:txBody>
      </p:sp>
    </p:spTree>
    <p:extLst>
      <p:ext uri="{BB962C8B-B14F-4D97-AF65-F5344CB8AC3E}">
        <p14:creationId xmlns:p14="http://schemas.microsoft.com/office/powerpoint/2010/main" val="2715621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DFACDB-41EB-DC43-90F2-52C795FE4102}"/>
              </a:ext>
            </a:extLst>
          </p:cNvPr>
          <p:cNvSpPr>
            <a:spLocks noGrp="1"/>
          </p:cNvSpPr>
          <p:nvPr>
            <p:ph type="subTitle" idx="1"/>
          </p:nvPr>
        </p:nvSpPr>
        <p:spPr>
          <a:xfrm>
            <a:off x="1524000" y="542871"/>
            <a:ext cx="9144000" cy="1655762"/>
          </a:xfrm>
        </p:spPr>
        <p:txBody>
          <a:bodyPr>
            <a:normAutofit/>
          </a:bodyPr>
          <a:lstStyle/>
          <a:p>
            <a:r>
              <a:rPr lang="en-US" sz="2800" dirty="0">
                <a:latin typeface="+mn-lt"/>
                <a:cs typeface="Arial" panose="020B0604020202020204" pitchFamily="34" charset="0"/>
              </a:rPr>
              <a:t>This presentation was originally created by Physicians for Reproductive Health as part of the ARSHEP curriculum.</a:t>
            </a:r>
          </a:p>
        </p:txBody>
      </p:sp>
      <p:pic>
        <p:nvPicPr>
          <p:cNvPr id="1026" name="Picture 2" descr="Physicians for Reproductive Health - Our Lives On The Line">
            <a:extLst>
              <a:ext uri="{FF2B5EF4-FFF2-40B4-BE49-F238E27FC236}">
                <a16:creationId xmlns:a16="http://schemas.microsoft.com/office/drawing/2014/main" id="{FC1A5144-24A8-AD4A-BAA1-65FCACACB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0654" y="1798832"/>
            <a:ext cx="5550692" cy="10149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5039FE-48A4-2547-BEF1-8DF06270FEA0}"/>
              </a:ext>
            </a:extLst>
          </p:cNvPr>
          <p:cNvSpPr txBox="1"/>
          <p:nvPr/>
        </p:nvSpPr>
        <p:spPr>
          <a:xfrm>
            <a:off x="1021080" y="3429000"/>
            <a:ext cx="10149840" cy="2246769"/>
          </a:xfrm>
          <a:prstGeom prst="rect">
            <a:avLst/>
          </a:prstGeom>
          <a:noFill/>
        </p:spPr>
        <p:txBody>
          <a:bodyPr wrap="square" rtlCol="0">
            <a:spAutoFit/>
          </a:bodyPr>
          <a:lstStyle/>
          <a:p>
            <a:r>
              <a:rPr lang="en-US" sz="2800" dirty="0"/>
              <a:t>Updates and modifications to this presentation were supported, in part, by  Cooperative Agreement PS18-1807 from the Centers for Disease Control and Prevention, Division of Adolescent and School Health (CDC-DASH). The contents do not necessarily represent the official views of the Centers for Disease Control and Prevention.</a:t>
            </a:r>
          </a:p>
        </p:txBody>
      </p:sp>
    </p:spTree>
    <p:extLst>
      <p:ext uri="{BB962C8B-B14F-4D97-AF65-F5344CB8AC3E}">
        <p14:creationId xmlns:p14="http://schemas.microsoft.com/office/powerpoint/2010/main" val="3969621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C184-1E3F-404D-B88E-669D0DCEB80D}"/>
              </a:ext>
            </a:extLst>
          </p:cNvPr>
          <p:cNvSpPr>
            <a:spLocks noGrp="1"/>
          </p:cNvSpPr>
          <p:nvPr>
            <p:ph type="title"/>
          </p:nvPr>
        </p:nvSpPr>
        <p:spPr/>
        <p:txBody>
          <a:bodyPr>
            <a:normAutofit/>
          </a:bodyPr>
          <a:lstStyle/>
          <a:p>
            <a:r>
              <a:rPr lang="en-US" sz="4400" dirty="0"/>
              <a:t>Medical Risks for Infants born to Adolescent Mothers</a:t>
            </a:r>
          </a:p>
        </p:txBody>
      </p:sp>
      <p:sp>
        <p:nvSpPr>
          <p:cNvPr id="3" name="Content Placeholder 2">
            <a:extLst>
              <a:ext uri="{FF2B5EF4-FFF2-40B4-BE49-F238E27FC236}">
                <a16:creationId xmlns:a16="http://schemas.microsoft.com/office/drawing/2014/main" id="{FE005187-4527-6F4F-A90C-DCD8B905D4B3}"/>
              </a:ext>
            </a:extLst>
          </p:cNvPr>
          <p:cNvSpPr>
            <a:spLocks noGrp="1"/>
          </p:cNvSpPr>
          <p:nvPr>
            <p:ph idx="1"/>
          </p:nvPr>
        </p:nvSpPr>
        <p:spPr/>
        <p:txBody>
          <a:bodyPr/>
          <a:lstStyle/>
          <a:p>
            <a:r>
              <a:rPr lang="en-US" dirty="0">
                <a:latin typeface="+mn-lt"/>
              </a:rPr>
              <a:t>Infants born to adolescent mothers have higher risk of:</a:t>
            </a:r>
          </a:p>
          <a:p>
            <a:pPr lvl="1"/>
            <a:r>
              <a:rPr lang="en-US" sz="2800" dirty="0">
                <a:latin typeface="+mn-lt"/>
              </a:rPr>
              <a:t>Low birth weight</a:t>
            </a:r>
          </a:p>
          <a:p>
            <a:pPr lvl="1"/>
            <a:r>
              <a:rPr lang="en-US" sz="2800" dirty="0">
                <a:latin typeface="+mn-lt"/>
              </a:rPr>
              <a:t>Prematurity</a:t>
            </a:r>
          </a:p>
          <a:p>
            <a:pPr lvl="1"/>
            <a:r>
              <a:rPr lang="en-US" sz="2800" dirty="0">
                <a:latin typeface="+mn-lt"/>
              </a:rPr>
              <a:t>Developmental disabilities</a:t>
            </a:r>
          </a:p>
          <a:p>
            <a:pPr lvl="1"/>
            <a:r>
              <a:rPr lang="en-US" sz="2800" dirty="0">
                <a:latin typeface="+mn-lt"/>
              </a:rPr>
              <a:t>Poorer developmental outcomes than infants born to older mothers</a:t>
            </a:r>
          </a:p>
        </p:txBody>
      </p:sp>
    </p:spTree>
    <p:extLst>
      <p:ext uri="{BB962C8B-B14F-4D97-AF65-F5344CB8AC3E}">
        <p14:creationId xmlns:p14="http://schemas.microsoft.com/office/powerpoint/2010/main" val="2473769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itle 4"/>
          <p:cNvSpPr>
            <a:spLocks noGrp="1"/>
          </p:cNvSpPr>
          <p:nvPr>
            <p:ph type="title"/>
          </p:nvPr>
        </p:nvSpPr>
        <p:spPr>
          <a:xfrm>
            <a:off x="838200" y="365125"/>
            <a:ext cx="10515600" cy="1325563"/>
          </a:xfrm>
        </p:spPr>
        <p:txBody>
          <a:bodyPr anchor="ctr">
            <a:normAutofit/>
          </a:bodyPr>
          <a:lstStyle/>
          <a:p>
            <a:r>
              <a:rPr lang="en-US" sz="4400" dirty="0"/>
              <a:t>Birth Outcomes for Infants </a:t>
            </a:r>
            <a:br>
              <a:rPr lang="en-US" sz="4400" dirty="0"/>
            </a:br>
            <a:r>
              <a:rPr lang="en-US" sz="4400" dirty="0"/>
              <a:t>Born to Youngest Teens</a:t>
            </a:r>
          </a:p>
        </p:txBody>
      </p:sp>
      <p:sp>
        <p:nvSpPr>
          <p:cNvPr id="29698" name="Content Placeholder 5"/>
          <p:cNvSpPr>
            <a:spLocks noGrp="1"/>
          </p:cNvSpPr>
          <p:nvPr>
            <p:ph idx="1"/>
          </p:nvPr>
        </p:nvSpPr>
        <p:spPr>
          <a:xfrm>
            <a:off x="838200" y="1978025"/>
            <a:ext cx="10515600" cy="4047637"/>
          </a:xfrm>
        </p:spPr>
        <p:txBody>
          <a:bodyPr anchor="t">
            <a:normAutofit/>
          </a:bodyPr>
          <a:lstStyle/>
          <a:p>
            <a:r>
              <a:rPr lang="en-US" dirty="0">
                <a:latin typeface="+mn-lt"/>
              </a:rPr>
              <a:t>Women &lt;15 years old have infants at greater risk for poor health</a:t>
            </a:r>
          </a:p>
          <a:p>
            <a:pPr lvl="1"/>
            <a:r>
              <a:rPr lang="en-US" sz="2800" dirty="0">
                <a:latin typeface="+mn-lt"/>
              </a:rPr>
              <a:t>Age group accounts for ~1% of teen births</a:t>
            </a:r>
          </a:p>
          <a:p>
            <a:pPr lvl="1"/>
            <a:r>
              <a:rPr lang="en-US" sz="2800" dirty="0">
                <a:latin typeface="+mn-lt"/>
              </a:rPr>
              <a:t>Receives less prenatal care than older teens or adults</a:t>
            </a:r>
          </a:p>
          <a:p>
            <a:pPr lvl="1"/>
            <a:endParaRPr lang="en-US" sz="800" dirty="0">
              <a:latin typeface="+mn-lt"/>
            </a:endParaRPr>
          </a:p>
          <a:p>
            <a:r>
              <a:rPr lang="en-US" dirty="0">
                <a:latin typeface="+mn-lt"/>
              </a:rPr>
              <a:t>Infants born to 16- to 19-year-olds have outcomes similar to births in women &gt;20</a:t>
            </a:r>
          </a:p>
          <a:p>
            <a:pPr lvl="1"/>
            <a:endParaRPr lang="en-US" sz="2800" dirty="0"/>
          </a:p>
        </p:txBody>
      </p:sp>
    </p:spTree>
    <p:extLst>
      <p:ext uri="{BB962C8B-B14F-4D97-AF65-F5344CB8AC3E}">
        <p14:creationId xmlns:p14="http://schemas.microsoft.com/office/powerpoint/2010/main" val="3443319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7086600" cy="1325563"/>
          </a:xfrm>
        </p:spPr>
        <p:txBody>
          <a:bodyPr anchor="ctr">
            <a:normAutofit/>
          </a:bodyPr>
          <a:lstStyle/>
          <a:p>
            <a:r>
              <a:rPr lang="en-US" sz="4400" dirty="0">
                <a:latin typeface="+mn-lt"/>
              </a:rPr>
              <a:t>Teen Parents are both Resilient and Vulnerable</a:t>
            </a:r>
          </a:p>
        </p:txBody>
      </p:sp>
      <p:sp>
        <p:nvSpPr>
          <p:cNvPr id="6" name="Text Placeholder 5"/>
          <p:cNvSpPr>
            <a:spLocks noGrp="1"/>
          </p:cNvSpPr>
          <p:nvPr>
            <p:ph sz="half" idx="1"/>
          </p:nvPr>
        </p:nvSpPr>
        <p:spPr>
          <a:xfrm>
            <a:off x="838200" y="2062691"/>
            <a:ext cx="5181600" cy="4059360"/>
          </a:xfrm>
        </p:spPr>
        <p:txBody>
          <a:bodyPr>
            <a:normAutofit/>
          </a:bodyPr>
          <a:lstStyle/>
          <a:p>
            <a:r>
              <a:rPr lang="en-US" dirty="0">
                <a:latin typeface="+mn-lt"/>
              </a:rPr>
              <a:t>Unplanned pregnancy and young parenthood are not universally negative experiences</a:t>
            </a:r>
          </a:p>
        </p:txBody>
      </p:sp>
      <p:pic>
        <p:nvPicPr>
          <p:cNvPr id="4" name="Picture 2" descr="C:\Users\Guest\Downloads\228391_10150587286805274_2120096_n.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82817" y="456187"/>
            <a:ext cx="3691583" cy="54287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97425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50C49D-139D-42E8-B96A-5222503B151F}"/>
              </a:ext>
            </a:extLst>
          </p:cNvPr>
          <p:cNvSpPr>
            <a:spLocks noGrp="1"/>
          </p:cNvSpPr>
          <p:nvPr>
            <p:ph type="title"/>
          </p:nvPr>
        </p:nvSpPr>
        <p:spPr>
          <a:xfrm>
            <a:off x="838200" y="73757"/>
            <a:ext cx="10515600" cy="1325563"/>
          </a:xfrm>
        </p:spPr>
        <p:txBody>
          <a:bodyPr/>
          <a:lstStyle/>
          <a:p>
            <a:r>
              <a:rPr lang="en-US" dirty="0"/>
              <a:t>Case: Prenatal Care and Support</a:t>
            </a:r>
          </a:p>
        </p:txBody>
      </p:sp>
      <p:pic>
        <p:nvPicPr>
          <p:cNvPr id="5" name="Picture 2">
            <a:extLst>
              <a:ext uri="{FF2B5EF4-FFF2-40B4-BE49-F238E27FC236}">
                <a16:creationId xmlns:a16="http://schemas.microsoft.com/office/drawing/2014/main" id="{9A6956EF-E682-9E46-B99F-E3315E084376}"/>
              </a:ext>
            </a:extLst>
          </p:cNvPr>
          <p:cNvPicPr>
            <a:picLocks noChangeAspect="1" noChangeArrowheads="1"/>
          </p:cNvPicPr>
          <p:nvPr/>
        </p:nvPicPr>
        <p:blipFill>
          <a:blip r:embed="rId2"/>
          <a:srcRect/>
          <a:stretch/>
        </p:blipFill>
        <p:spPr bwMode="auto">
          <a:xfrm>
            <a:off x="1540128" y="1399320"/>
            <a:ext cx="3464432" cy="4485665"/>
          </a:xfrm>
          <a:prstGeom prst="rect">
            <a:avLst/>
          </a:prstGeom>
          <a:solidFill>
            <a:srgbClr val="FFFFFF"/>
          </a:solidFill>
        </p:spPr>
      </p:pic>
      <p:sp>
        <p:nvSpPr>
          <p:cNvPr id="12" name="Content Placeholder 3">
            <a:extLst>
              <a:ext uri="{FF2B5EF4-FFF2-40B4-BE49-F238E27FC236}">
                <a16:creationId xmlns:a16="http://schemas.microsoft.com/office/drawing/2014/main" id="{49259849-F771-4E72-8F8F-CC65641BCD35}"/>
              </a:ext>
            </a:extLst>
          </p:cNvPr>
          <p:cNvSpPr>
            <a:spLocks noGrp="1"/>
          </p:cNvSpPr>
          <p:nvPr>
            <p:ph sz="half" idx="2"/>
          </p:nvPr>
        </p:nvSpPr>
        <p:spPr>
          <a:xfrm>
            <a:off x="5875867" y="1825625"/>
            <a:ext cx="5706533" cy="4059360"/>
          </a:xfrm>
        </p:spPr>
        <p:txBody>
          <a:bodyPr/>
          <a:lstStyle/>
          <a:p>
            <a:r>
              <a:rPr lang="en-US" dirty="0">
                <a:latin typeface="+mn-lt"/>
              </a:rPr>
              <a:t>Kim tells you she is excited but also scared about what comes next.</a:t>
            </a:r>
          </a:p>
          <a:p>
            <a:endParaRPr lang="en-US" sz="900" dirty="0">
              <a:latin typeface="+mn-lt"/>
            </a:endParaRPr>
          </a:p>
          <a:p>
            <a:pPr marL="0" indent="0" algn="ctr">
              <a:buNone/>
            </a:pPr>
            <a:r>
              <a:rPr lang="en-US" sz="3200" dirty="0">
                <a:latin typeface="+mn-lt"/>
              </a:rPr>
              <a:t>How can you facilitate her referral to prenatal care?</a:t>
            </a:r>
          </a:p>
          <a:p>
            <a:pPr marL="0" indent="0" algn="ctr">
              <a:buNone/>
            </a:pPr>
            <a:r>
              <a:rPr lang="en-US" sz="3200" dirty="0">
                <a:latin typeface="+mn-lt"/>
              </a:rPr>
              <a:t>What are the characteristics of successful teen parenting programs?</a:t>
            </a:r>
          </a:p>
        </p:txBody>
      </p:sp>
    </p:spTree>
    <p:extLst>
      <p:ext uri="{BB962C8B-B14F-4D97-AF65-F5344CB8AC3E}">
        <p14:creationId xmlns:p14="http://schemas.microsoft.com/office/powerpoint/2010/main" val="3700764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itle 2"/>
          <p:cNvSpPr>
            <a:spLocks noGrp="1"/>
          </p:cNvSpPr>
          <p:nvPr>
            <p:ph type="title"/>
          </p:nvPr>
        </p:nvSpPr>
        <p:spPr>
          <a:xfrm>
            <a:off x="838200" y="365125"/>
            <a:ext cx="10515600" cy="1325563"/>
          </a:xfrm>
        </p:spPr>
        <p:txBody>
          <a:bodyPr anchor="ctr">
            <a:normAutofit/>
          </a:bodyPr>
          <a:lstStyle/>
          <a:p>
            <a:r>
              <a:rPr lang="en-US" dirty="0"/>
              <a:t> </a:t>
            </a:r>
            <a:r>
              <a:rPr lang="en-US" sz="4400" dirty="0"/>
              <a:t>Clinician’s Role During and After Pregnancy</a:t>
            </a:r>
            <a:endParaRPr lang="en-US" dirty="0"/>
          </a:p>
        </p:txBody>
      </p:sp>
      <p:sp>
        <p:nvSpPr>
          <p:cNvPr id="38914" name="Content Placeholder 1"/>
          <p:cNvSpPr>
            <a:spLocks noGrp="1"/>
          </p:cNvSpPr>
          <p:nvPr>
            <p:ph idx="1"/>
          </p:nvPr>
        </p:nvSpPr>
        <p:spPr>
          <a:xfrm>
            <a:off x="838200" y="1825625"/>
            <a:ext cx="10515600" cy="4047637"/>
          </a:xfrm>
        </p:spPr>
        <p:txBody>
          <a:bodyPr>
            <a:normAutofit/>
          </a:bodyPr>
          <a:lstStyle/>
          <a:p>
            <a:r>
              <a:rPr lang="en-US" dirty="0">
                <a:latin typeface="+mn-lt"/>
              </a:rPr>
              <a:t>Respect adolescent’s decision to parent</a:t>
            </a:r>
          </a:p>
          <a:p>
            <a:r>
              <a:rPr lang="en-US" dirty="0">
                <a:latin typeface="+mn-lt"/>
              </a:rPr>
              <a:t>Provide or refer for</a:t>
            </a:r>
          </a:p>
          <a:p>
            <a:pPr lvl="1"/>
            <a:r>
              <a:rPr lang="en-US" sz="2800" dirty="0">
                <a:latin typeface="+mn-lt"/>
              </a:rPr>
              <a:t>Prenatal care</a:t>
            </a:r>
          </a:p>
          <a:p>
            <a:pPr lvl="1"/>
            <a:r>
              <a:rPr lang="en-US" sz="2800" dirty="0">
                <a:latin typeface="+mn-lt"/>
              </a:rPr>
              <a:t>Postpartum care</a:t>
            </a:r>
          </a:p>
          <a:p>
            <a:pPr lvl="1"/>
            <a:r>
              <a:rPr lang="en-US" sz="2800" dirty="0">
                <a:latin typeface="+mn-lt"/>
              </a:rPr>
              <a:t>Peer support for young parents</a:t>
            </a:r>
          </a:p>
          <a:p>
            <a:pPr lvl="1"/>
            <a:r>
              <a:rPr lang="en-US" sz="2800" dirty="0">
                <a:latin typeface="+mn-lt"/>
              </a:rPr>
              <a:t>Educational support</a:t>
            </a:r>
          </a:p>
          <a:p>
            <a:pPr lvl="1"/>
            <a:r>
              <a:rPr lang="en-US" sz="2800" dirty="0">
                <a:latin typeface="+mn-lt"/>
              </a:rPr>
              <a:t>Employment assistance</a:t>
            </a:r>
          </a:p>
          <a:p>
            <a:pPr lvl="1"/>
            <a:r>
              <a:rPr lang="en-US" sz="2800" dirty="0">
                <a:latin typeface="+mn-lt"/>
              </a:rPr>
              <a:t>Housing assistance</a:t>
            </a:r>
            <a:endParaRPr lang="en-US" sz="2600" dirty="0">
              <a:latin typeface="+mn-lt"/>
            </a:endParaRPr>
          </a:p>
        </p:txBody>
      </p:sp>
    </p:spTree>
    <p:extLst>
      <p:ext uri="{BB962C8B-B14F-4D97-AF65-F5344CB8AC3E}">
        <p14:creationId xmlns:p14="http://schemas.microsoft.com/office/powerpoint/2010/main" val="2591369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itle 2"/>
          <p:cNvSpPr>
            <a:spLocks noGrp="1"/>
          </p:cNvSpPr>
          <p:nvPr>
            <p:ph type="title"/>
          </p:nvPr>
        </p:nvSpPr>
        <p:spPr>
          <a:xfrm>
            <a:off x="838200" y="365125"/>
            <a:ext cx="10515600" cy="1325563"/>
          </a:xfrm>
        </p:spPr>
        <p:txBody>
          <a:bodyPr anchor="ctr">
            <a:normAutofit/>
          </a:bodyPr>
          <a:lstStyle/>
          <a:p>
            <a:r>
              <a:rPr lang="en-US" sz="4400" dirty="0">
                <a:latin typeface="+mn-lt"/>
              </a:rPr>
              <a:t>Research on Supporting Young Mothers</a:t>
            </a:r>
          </a:p>
        </p:txBody>
      </p:sp>
      <p:sp>
        <p:nvSpPr>
          <p:cNvPr id="48130" name="Content Placeholder 1"/>
          <p:cNvSpPr>
            <a:spLocks noGrp="1"/>
          </p:cNvSpPr>
          <p:nvPr>
            <p:ph idx="1"/>
          </p:nvPr>
        </p:nvSpPr>
        <p:spPr>
          <a:xfrm>
            <a:off x="838200" y="1690688"/>
            <a:ext cx="10515600" cy="4047637"/>
          </a:xfrm>
        </p:spPr>
        <p:txBody>
          <a:bodyPr>
            <a:normAutofit lnSpcReduction="10000"/>
          </a:bodyPr>
          <a:lstStyle/>
          <a:p>
            <a:r>
              <a:rPr lang="en-US" dirty="0">
                <a:latin typeface="+mn-lt"/>
              </a:rPr>
              <a:t>Research is limited on most effective ways to support pregnant/parenting teens</a:t>
            </a:r>
          </a:p>
          <a:p>
            <a:pPr lvl="1"/>
            <a:r>
              <a:rPr lang="en-US" sz="2800" dirty="0">
                <a:latin typeface="+mn-lt"/>
              </a:rPr>
              <a:t>Many programs and models exist, but most have not been evaluated rigorously</a:t>
            </a:r>
          </a:p>
          <a:p>
            <a:r>
              <a:rPr lang="en-US" dirty="0">
                <a:latin typeface="+mn-lt"/>
              </a:rPr>
              <a:t>Data support multidisciplinary approach, school-based programs and engagement of teen fathers</a:t>
            </a:r>
          </a:p>
          <a:p>
            <a:r>
              <a:rPr lang="en-US" dirty="0">
                <a:latin typeface="+mn-lt"/>
              </a:rPr>
              <a:t>Nurse-family partnership with a home-visiting model may improve infant and maternal health and well-being</a:t>
            </a:r>
          </a:p>
          <a:p>
            <a:pPr lvl="1"/>
            <a:r>
              <a:rPr lang="en-US" sz="2800" dirty="0">
                <a:latin typeface="+mn-lt"/>
              </a:rPr>
              <a:t>Focus on family planning for the mother can decrease rapid-succession second pregnancy which improves maternal health</a:t>
            </a:r>
          </a:p>
        </p:txBody>
      </p:sp>
    </p:spTree>
    <p:extLst>
      <p:ext uri="{BB962C8B-B14F-4D97-AF65-F5344CB8AC3E}">
        <p14:creationId xmlns:p14="http://schemas.microsoft.com/office/powerpoint/2010/main" val="2321618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2"/>
          <p:cNvSpPr>
            <a:spLocks noGrp="1"/>
          </p:cNvSpPr>
          <p:nvPr>
            <p:ph type="title"/>
          </p:nvPr>
        </p:nvSpPr>
        <p:spPr>
          <a:xfrm>
            <a:off x="838200" y="365125"/>
            <a:ext cx="10515600" cy="1325563"/>
          </a:xfrm>
        </p:spPr>
        <p:txBody>
          <a:bodyPr anchor="ctr">
            <a:normAutofit/>
          </a:bodyPr>
          <a:lstStyle/>
          <a:p>
            <a:r>
              <a:rPr lang="en-US" sz="4400" dirty="0">
                <a:latin typeface="+mn-lt"/>
              </a:rPr>
              <a:t>Clinician’s Role</a:t>
            </a:r>
          </a:p>
        </p:txBody>
      </p:sp>
      <p:sp>
        <p:nvSpPr>
          <p:cNvPr id="45058" name="Content Placeholder 1"/>
          <p:cNvSpPr>
            <a:spLocks noGrp="1"/>
          </p:cNvSpPr>
          <p:nvPr>
            <p:ph idx="1"/>
          </p:nvPr>
        </p:nvSpPr>
        <p:spPr>
          <a:xfrm>
            <a:off x="838200" y="1825625"/>
            <a:ext cx="10515600" cy="4047637"/>
          </a:xfrm>
        </p:spPr>
        <p:txBody>
          <a:bodyPr>
            <a:normAutofit/>
          </a:bodyPr>
          <a:lstStyle/>
          <a:p>
            <a:r>
              <a:rPr lang="en-US" dirty="0">
                <a:latin typeface="+mn-lt"/>
              </a:rPr>
              <a:t>When teens are pregnant and considering parenting, assess</a:t>
            </a:r>
          </a:p>
          <a:p>
            <a:pPr lvl="1"/>
            <a:r>
              <a:rPr lang="en-US" sz="2800" dirty="0">
                <a:latin typeface="+mn-lt"/>
              </a:rPr>
              <a:t>Diet, pre-pregnancy BMI, lifestyle (smoking, substance use)</a:t>
            </a:r>
          </a:p>
          <a:p>
            <a:pPr lvl="1"/>
            <a:r>
              <a:rPr lang="en-US" sz="2800" dirty="0">
                <a:latin typeface="+mn-lt"/>
              </a:rPr>
              <a:t>Sexually transmitted infections</a:t>
            </a:r>
          </a:p>
          <a:p>
            <a:pPr lvl="1"/>
            <a:r>
              <a:rPr lang="en-US" sz="2800" dirty="0">
                <a:latin typeface="+mn-lt"/>
              </a:rPr>
              <a:t>Family and partner support</a:t>
            </a:r>
          </a:p>
          <a:p>
            <a:pPr lvl="1"/>
            <a:r>
              <a:rPr lang="en-US" sz="2800" dirty="0">
                <a:latin typeface="+mn-lt"/>
              </a:rPr>
              <a:t>Intimate partner violence</a:t>
            </a:r>
          </a:p>
          <a:p>
            <a:pPr lvl="1"/>
            <a:r>
              <a:rPr lang="en-US" sz="2800" dirty="0">
                <a:latin typeface="+mn-lt"/>
              </a:rPr>
              <a:t>Financial support, eligibility for public benefits</a:t>
            </a:r>
          </a:p>
        </p:txBody>
      </p:sp>
    </p:spTree>
    <p:extLst>
      <p:ext uri="{BB962C8B-B14F-4D97-AF65-F5344CB8AC3E}">
        <p14:creationId xmlns:p14="http://schemas.microsoft.com/office/powerpoint/2010/main" val="148663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2"/>
          <p:cNvSpPr>
            <a:spLocks noGrp="1"/>
          </p:cNvSpPr>
          <p:nvPr>
            <p:ph type="title"/>
          </p:nvPr>
        </p:nvSpPr>
        <p:spPr>
          <a:xfrm>
            <a:off x="838200" y="365125"/>
            <a:ext cx="10515600" cy="1325563"/>
          </a:xfrm>
        </p:spPr>
        <p:txBody>
          <a:bodyPr anchor="ctr">
            <a:normAutofit/>
          </a:bodyPr>
          <a:lstStyle/>
          <a:p>
            <a:r>
              <a:rPr lang="en-US" sz="4400" dirty="0">
                <a:latin typeface="+mn-lt"/>
              </a:rPr>
              <a:t>Nutritional Recommendations</a:t>
            </a:r>
          </a:p>
        </p:txBody>
      </p:sp>
      <p:pic>
        <p:nvPicPr>
          <p:cNvPr id="5124" name="Picture 4" descr="Vitamins - Free medical icons">
            <a:extLst>
              <a:ext uri="{FF2B5EF4-FFF2-40B4-BE49-F238E27FC236}">
                <a16:creationId xmlns:a16="http://schemas.microsoft.com/office/drawing/2014/main" id="{49F29BDB-5246-6541-8829-6F4277E6E6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199" y="1825625"/>
            <a:ext cx="2806233" cy="2806233"/>
          </a:xfrm>
          <a:prstGeom prst="rect">
            <a:avLst/>
          </a:prstGeom>
          <a:solidFill>
            <a:srgbClr val="FFFFFF"/>
          </a:solidFill>
        </p:spPr>
      </p:pic>
      <p:sp>
        <p:nvSpPr>
          <p:cNvPr id="47106" name="Content Placeholder 1"/>
          <p:cNvSpPr>
            <a:spLocks noGrp="1"/>
          </p:cNvSpPr>
          <p:nvPr>
            <p:ph sz="half" idx="2"/>
          </p:nvPr>
        </p:nvSpPr>
        <p:spPr>
          <a:xfrm>
            <a:off x="4034118" y="1690688"/>
            <a:ext cx="7319682" cy="4059360"/>
          </a:xfrm>
        </p:spPr>
        <p:txBody>
          <a:bodyPr>
            <a:normAutofit/>
          </a:bodyPr>
          <a:lstStyle/>
          <a:p>
            <a:r>
              <a:rPr lang="en-US" dirty="0">
                <a:latin typeface="+mn-lt"/>
              </a:rPr>
              <a:t>Supplementation of iron, calcium, B6, C, folate (usually combined into one prenatal vitamin)</a:t>
            </a:r>
          </a:p>
          <a:p>
            <a:r>
              <a:rPr lang="en-US" dirty="0">
                <a:latin typeface="+mn-lt"/>
              </a:rPr>
              <a:t>Weight gain</a:t>
            </a:r>
          </a:p>
          <a:p>
            <a:pPr lvl="1"/>
            <a:r>
              <a:rPr lang="en-US" sz="2800" dirty="0">
                <a:latin typeface="+mn-lt"/>
              </a:rPr>
              <a:t>Recommend the same gain as older women</a:t>
            </a:r>
          </a:p>
          <a:p>
            <a:pPr lvl="1"/>
            <a:r>
              <a:rPr lang="en-US" sz="2800" dirty="0">
                <a:latin typeface="+mn-lt"/>
              </a:rPr>
              <a:t>Higher end of the range is appropriate for teens</a:t>
            </a:r>
          </a:p>
          <a:p>
            <a:pPr lvl="1"/>
            <a:r>
              <a:rPr lang="en-US" sz="2800" dirty="0">
                <a:latin typeface="+mn-lt"/>
              </a:rPr>
              <a:t>Gain early in pregnancy</a:t>
            </a:r>
          </a:p>
          <a:p>
            <a:pPr lvl="1"/>
            <a:r>
              <a:rPr lang="en-US" sz="2800" dirty="0">
                <a:latin typeface="+mn-lt"/>
              </a:rPr>
              <a:t>Specific weight limits not established</a:t>
            </a:r>
          </a:p>
          <a:p>
            <a:pPr lvl="1"/>
            <a:endParaRPr lang="en-US" sz="2800" dirty="0">
              <a:latin typeface="+mn-lt"/>
            </a:endParaRPr>
          </a:p>
          <a:p>
            <a:pPr lvl="1"/>
            <a:endParaRPr lang="en-US" sz="2200" dirty="0"/>
          </a:p>
        </p:txBody>
      </p:sp>
    </p:spTree>
    <p:extLst>
      <p:ext uri="{BB962C8B-B14F-4D97-AF65-F5344CB8AC3E}">
        <p14:creationId xmlns:p14="http://schemas.microsoft.com/office/powerpoint/2010/main" val="2003035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itle 2"/>
          <p:cNvSpPr>
            <a:spLocks noGrp="1"/>
          </p:cNvSpPr>
          <p:nvPr>
            <p:ph type="title"/>
          </p:nvPr>
        </p:nvSpPr>
        <p:spPr>
          <a:xfrm>
            <a:off x="838200" y="365125"/>
            <a:ext cx="10515600" cy="1325563"/>
          </a:xfrm>
        </p:spPr>
        <p:txBody>
          <a:bodyPr anchor="ctr">
            <a:normAutofit/>
          </a:bodyPr>
          <a:lstStyle/>
          <a:p>
            <a:r>
              <a:rPr lang="en-US" sz="4400" dirty="0">
                <a:latin typeface="+mn-lt"/>
              </a:rPr>
              <a:t>Family Support Is Key</a:t>
            </a:r>
            <a:r>
              <a:rPr lang="en-US" dirty="0"/>
              <a:t>	</a:t>
            </a:r>
          </a:p>
        </p:txBody>
      </p:sp>
      <p:sp>
        <p:nvSpPr>
          <p:cNvPr id="32770" name="Content Placeholder 1"/>
          <p:cNvSpPr>
            <a:spLocks noGrp="1"/>
          </p:cNvSpPr>
          <p:nvPr>
            <p:ph idx="1"/>
          </p:nvPr>
        </p:nvSpPr>
        <p:spPr>
          <a:xfrm>
            <a:off x="838200" y="1620309"/>
            <a:ext cx="10515600" cy="4047637"/>
          </a:xfrm>
        </p:spPr>
        <p:txBody>
          <a:bodyPr>
            <a:normAutofit/>
          </a:bodyPr>
          <a:lstStyle/>
          <a:p>
            <a:endParaRPr lang="en-US" dirty="0"/>
          </a:p>
          <a:p>
            <a:r>
              <a:rPr lang="en-US" dirty="0">
                <a:latin typeface="+mn-lt"/>
              </a:rPr>
              <a:t>Family support critical to positive long-term outcomes for young mothers</a:t>
            </a:r>
          </a:p>
          <a:p>
            <a:pPr lvl="1"/>
            <a:r>
              <a:rPr lang="en-US" sz="2800" dirty="0">
                <a:latin typeface="+mn-lt"/>
              </a:rPr>
              <a:t>Providing childcare</a:t>
            </a:r>
          </a:p>
          <a:p>
            <a:pPr lvl="1"/>
            <a:r>
              <a:rPr lang="en-US" sz="2800" dirty="0">
                <a:latin typeface="+mn-lt"/>
              </a:rPr>
              <a:t>Supporting efforts to finish education</a:t>
            </a:r>
          </a:p>
          <a:p>
            <a:pPr lvl="1"/>
            <a:r>
              <a:rPr lang="en-US" sz="2800" dirty="0">
                <a:latin typeface="+mn-lt"/>
              </a:rPr>
              <a:t>Family support of partner/relationship should be assessed</a:t>
            </a:r>
          </a:p>
        </p:txBody>
      </p:sp>
    </p:spTree>
    <p:extLst>
      <p:ext uri="{BB962C8B-B14F-4D97-AF65-F5344CB8AC3E}">
        <p14:creationId xmlns:p14="http://schemas.microsoft.com/office/powerpoint/2010/main" val="1453936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34E7F-3240-4F4E-A235-AB2F542AE8A8}"/>
              </a:ext>
            </a:extLst>
          </p:cNvPr>
          <p:cNvSpPr>
            <a:spLocks noGrp="1"/>
          </p:cNvSpPr>
          <p:nvPr>
            <p:ph type="title"/>
          </p:nvPr>
        </p:nvSpPr>
        <p:spPr/>
        <p:txBody>
          <a:bodyPr/>
          <a:lstStyle/>
          <a:p>
            <a:r>
              <a:rPr lang="en-US" sz="4400" dirty="0">
                <a:latin typeface="+mn-lt"/>
              </a:rPr>
              <a:t>Recommended Scree</a:t>
            </a:r>
            <a:r>
              <a:rPr lang="en-US" dirty="0"/>
              <a:t>ning for Sexually Transmitted Infections</a:t>
            </a:r>
          </a:p>
        </p:txBody>
      </p:sp>
      <p:sp>
        <p:nvSpPr>
          <p:cNvPr id="3" name="Content Placeholder 2">
            <a:extLst>
              <a:ext uri="{FF2B5EF4-FFF2-40B4-BE49-F238E27FC236}">
                <a16:creationId xmlns:a16="http://schemas.microsoft.com/office/drawing/2014/main" id="{B7CFE33D-FF3B-634F-8FE1-694602F2528A}"/>
              </a:ext>
            </a:extLst>
          </p:cNvPr>
          <p:cNvSpPr>
            <a:spLocks noGrp="1"/>
          </p:cNvSpPr>
          <p:nvPr>
            <p:ph idx="1"/>
          </p:nvPr>
        </p:nvSpPr>
        <p:spPr/>
        <p:txBody>
          <a:bodyPr numCol="2">
            <a:normAutofit/>
          </a:bodyPr>
          <a:lstStyle/>
          <a:p>
            <a:r>
              <a:rPr lang="en-US" dirty="0">
                <a:latin typeface="+mn-lt"/>
              </a:rPr>
              <a:t>All pregnant people under 25 years should be screened </a:t>
            </a:r>
            <a:r>
              <a:rPr lang="en-US" b="1" dirty="0">
                <a:latin typeface="+mn-lt"/>
              </a:rPr>
              <a:t>at the first prenatal visit for: </a:t>
            </a:r>
          </a:p>
          <a:p>
            <a:pPr lvl="1"/>
            <a:r>
              <a:rPr lang="en-US" dirty="0">
                <a:latin typeface="+mn-lt"/>
              </a:rPr>
              <a:t>Chlamydia</a:t>
            </a:r>
          </a:p>
          <a:p>
            <a:pPr lvl="1"/>
            <a:r>
              <a:rPr lang="en-US" dirty="0">
                <a:latin typeface="+mn-lt"/>
              </a:rPr>
              <a:t>Gonorrhea</a:t>
            </a:r>
          </a:p>
          <a:p>
            <a:pPr lvl="1"/>
            <a:r>
              <a:rPr lang="en-US" dirty="0">
                <a:latin typeface="+mn-lt"/>
              </a:rPr>
              <a:t>Syphilis</a:t>
            </a:r>
          </a:p>
          <a:p>
            <a:pPr lvl="1"/>
            <a:r>
              <a:rPr lang="en-US" dirty="0">
                <a:latin typeface="+mn-lt"/>
              </a:rPr>
              <a:t>HIV</a:t>
            </a:r>
          </a:p>
          <a:p>
            <a:pPr lvl="1"/>
            <a:r>
              <a:rPr lang="en-US" dirty="0">
                <a:latin typeface="+mn-lt"/>
              </a:rPr>
              <a:t>Hepatitis B</a:t>
            </a:r>
          </a:p>
          <a:p>
            <a:pPr lvl="1"/>
            <a:endParaRPr lang="en-US" dirty="0">
              <a:latin typeface="+mn-lt"/>
            </a:endParaRPr>
          </a:p>
          <a:p>
            <a:r>
              <a:rPr lang="en-US" dirty="0">
                <a:latin typeface="+mn-lt"/>
              </a:rPr>
              <a:t>Repeat screening in the </a:t>
            </a:r>
            <a:r>
              <a:rPr lang="en-US" b="1" dirty="0">
                <a:latin typeface="+mn-lt"/>
              </a:rPr>
              <a:t>third trimester </a:t>
            </a:r>
            <a:r>
              <a:rPr lang="en-US" dirty="0">
                <a:latin typeface="+mn-lt"/>
              </a:rPr>
              <a:t>for those at high risk for:</a:t>
            </a:r>
          </a:p>
          <a:p>
            <a:pPr lvl="1"/>
            <a:r>
              <a:rPr lang="en-US" dirty="0">
                <a:latin typeface="+mn-lt"/>
              </a:rPr>
              <a:t>Chlamydia</a:t>
            </a:r>
          </a:p>
          <a:p>
            <a:pPr lvl="1"/>
            <a:r>
              <a:rPr lang="en-US" dirty="0">
                <a:latin typeface="+mn-lt"/>
              </a:rPr>
              <a:t>Gonorrhea</a:t>
            </a:r>
          </a:p>
          <a:p>
            <a:pPr lvl="1"/>
            <a:r>
              <a:rPr lang="en-US" dirty="0">
                <a:latin typeface="+mn-lt"/>
              </a:rPr>
              <a:t>Syphilis</a:t>
            </a:r>
          </a:p>
          <a:p>
            <a:pPr lvl="1"/>
            <a:r>
              <a:rPr lang="en-US" dirty="0">
                <a:latin typeface="+mn-lt"/>
              </a:rPr>
              <a:t>HIV</a:t>
            </a:r>
          </a:p>
        </p:txBody>
      </p:sp>
    </p:spTree>
    <p:extLst>
      <p:ext uri="{BB962C8B-B14F-4D97-AF65-F5344CB8AC3E}">
        <p14:creationId xmlns:p14="http://schemas.microsoft.com/office/powerpoint/2010/main" val="2682493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52E75-F179-2644-AD75-D48478BBE7FC}"/>
              </a:ext>
            </a:extLst>
          </p:cNvPr>
          <p:cNvSpPr>
            <a:spLocks noGrp="1"/>
          </p:cNvSpPr>
          <p:nvPr>
            <p:ph type="title"/>
          </p:nvPr>
        </p:nvSpPr>
        <p:spPr>
          <a:xfrm>
            <a:off x="469392" y="272732"/>
            <a:ext cx="2767584" cy="1325563"/>
          </a:xfrm>
        </p:spPr>
        <p:txBody>
          <a:bodyPr/>
          <a:lstStyle/>
          <a:p>
            <a:r>
              <a:rPr lang="en-US" dirty="0">
                <a:latin typeface="Arial" panose="020B0604020202020204" pitchFamily="34" charset="0"/>
                <a:cs typeface="Arial" panose="020B0604020202020204" pitchFamily="34" charset="0"/>
              </a:rPr>
              <a:t>Objectives</a:t>
            </a:r>
          </a:p>
        </p:txBody>
      </p:sp>
      <p:sp>
        <p:nvSpPr>
          <p:cNvPr id="3" name="Content Placeholder 2">
            <a:extLst>
              <a:ext uri="{FF2B5EF4-FFF2-40B4-BE49-F238E27FC236}">
                <a16:creationId xmlns:a16="http://schemas.microsoft.com/office/drawing/2014/main" id="{0B91B8C1-B485-E443-ADF1-F17E1B038CBB}"/>
              </a:ext>
            </a:extLst>
          </p:cNvPr>
          <p:cNvSpPr>
            <a:spLocks noGrp="1"/>
          </p:cNvSpPr>
          <p:nvPr>
            <p:ph idx="1"/>
          </p:nvPr>
        </p:nvSpPr>
        <p:spPr>
          <a:xfrm>
            <a:off x="3556000" y="685006"/>
            <a:ext cx="8166608" cy="5487987"/>
          </a:xfrm>
        </p:spPr>
        <p:txBody>
          <a:bodyPr>
            <a:normAutofit/>
          </a:bodyPr>
          <a:lstStyle/>
          <a:p>
            <a:r>
              <a:rPr lang="en-US" dirty="0">
                <a:latin typeface="+mn-lt"/>
              </a:rPr>
              <a:t>Provide patients with accurate and nonjudgmental information about adolescent parenting</a:t>
            </a:r>
          </a:p>
          <a:p>
            <a:r>
              <a:rPr lang="en-US" dirty="0">
                <a:latin typeface="+mn-lt"/>
              </a:rPr>
              <a:t>Counsel pregnant adolescents on their options</a:t>
            </a:r>
          </a:p>
          <a:p>
            <a:r>
              <a:rPr lang="en-US" dirty="0">
                <a:latin typeface="+mn-lt"/>
              </a:rPr>
              <a:t>Describe guidelines for caring for pregnant and parenting adolescents</a:t>
            </a:r>
          </a:p>
          <a:p>
            <a:r>
              <a:rPr lang="en-US" dirty="0">
                <a:latin typeface="+mn-lt"/>
              </a:rPr>
              <a:t>Describe models for providing primary care to parenting adolescents and their children</a:t>
            </a:r>
          </a:p>
          <a:p>
            <a:endParaRPr lang="en-US" dirty="0"/>
          </a:p>
        </p:txBody>
      </p:sp>
      <p:pic>
        <p:nvPicPr>
          <p:cNvPr id="4" name="Picture 3" descr="A picture containing circle&#10;&#10;Description automatically generated">
            <a:extLst>
              <a:ext uri="{FF2B5EF4-FFF2-40B4-BE49-F238E27FC236}">
                <a16:creationId xmlns:a16="http://schemas.microsoft.com/office/drawing/2014/main" id="{A1CB13FE-8FCE-8B41-A7A1-25E221CDE5E3}"/>
              </a:ext>
            </a:extLst>
          </p:cNvPr>
          <p:cNvPicPr>
            <a:picLocks noChangeAspect="1"/>
          </p:cNvPicPr>
          <p:nvPr/>
        </p:nvPicPr>
        <p:blipFill rotWithShape="1">
          <a:blip r:embed="rId2"/>
          <a:srcRect l="28021" r="27525"/>
          <a:stretch/>
        </p:blipFill>
        <p:spPr>
          <a:xfrm rot="5400000">
            <a:off x="4918127" y="1842931"/>
            <a:ext cx="2355745" cy="6858000"/>
          </a:xfrm>
          <a:prstGeom prst="rect">
            <a:avLst/>
          </a:prstGeom>
          <a:ln w="57150">
            <a:solidFill>
              <a:srgbClr val="6C3A99"/>
            </a:solidFill>
          </a:ln>
        </p:spPr>
      </p:pic>
    </p:spTree>
    <p:extLst>
      <p:ext uri="{BB962C8B-B14F-4D97-AF65-F5344CB8AC3E}">
        <p14:creationId xmlns:p14="http://schemas.microsoft.com/office/powerpoint/2010/main" val="1999486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4530A-5344-DD4D-8803-7E450A2A7267}"/>
              </a:ext>
            </a:extLst>
          </p:cNvPr>
          <p:cNvSpPr>
            <a:spLocks noGrp="1"/>
          </p:cNvSpPr>
          <p:nvPr>
            <p:ph type="title"/>
          </p:nvPr>
        </p:nvSpPr>
        <p:spPr>
          <a:xfrm>
            <a:off x="609600" y="524933"/>
            <a:ext cx="10972800" cy="1394729"/>
          </a:xfrm>
        </p:spPr>
        <p:txBody>
          <a:bodyPr anchor="ctr">
            <a:noAutofit/>
          </a:bodyPr>
          <a:lstStyle/>
          <a:p>
            <a:r>
              <a:rPr lang="en-US" sz="4400" dirty="0"/>
              <a:t>Case: Providing Care for Both Adolescent Parents and Their Children</a:t>
            </a:r>
          </a:p>
        </p:txBody>
      </p:sp>
      <p:pic>
        <p:nvPicPr>
          <p:cNvPr id="4" name="Picture 2">
            <a:extLst>
              <a:ext uri="{FF2B5EF4-FFF2-40B4-BE49-F238E27FC236}">
                <a16:creationId xmlns:a16="http://schemas.microsoft.com/office/drawing/2014/main" id="{3900214F-E631-8C41-AF92-E4B4DD75B70B}"/>
              </a:ext>
            </a:extLst>
          </p:cNvPr>
          <p:cNvPicPr>
            <a:picLocks noGrp="1" noChangeAspect="1" noChangeArrowheads="1"/>
          </p:cNvPicPr>
          <p:nvPr>
            <p:ph sz="half" idx="1"/>
          </p:nvPr>
        </p:nvPicPr>
        <p:blipFill>
          <a:blip r:embed="rId2"/>
          <a:srcRect/>
          <a:stretch/>
        </p:blipFill>
        <p:spPr bwMode="auto">
          <a:xfrm>
            <a:off x="1285621" y="2083216"/>
            <a:ext cx="2710646" cy="350968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5D3D7C5E-2D57-4397-84E0-592DBF41E41C}"/>
              </a:ext>
            </a:extLst>
          </p:cNvPr>
          <p:cNvSpPr>
            <a:spLocks noGrp="1"/>
          </p:cNvSpPr>
          <p:nvPr>
            <p:ph type="body" sz="half" idx="2"/>
          </p:nvPr>
        </p:nvSpPr>
        <p:spPr>
          <a:xfrm>
            <a:off x="4926605" y="2083215"/>
            <a:ext cx="6181662" cy="3509681"/>
          </a:xfrm>
        </p:spPr>
        <p:txBody>
          <a:bodyPr/>
          <a:lstStyle/>
          <a:p>
            <a:r>
              <a:rPr lang="en-US" sz="2800" dirty="0"/>
              <a:t>Kim asks if she can bring the baby to the clinic for care in the future.</a:t>
            </a:r>
          </a:p>
          <a:p>
            <a:endParaRPr lang="en-US" sz="800" dirty="0"/>
          </a:p>
          <a:p>
            <a:pPr marL="0" indent="0">
              <a:buNone/>
            </a:pPr>
            <a:r>
              <a:rPr lang="en-US" sz="3200" dirty="0"/>
              <a:t>Are there any models for caring for parenting teens and their children?</a:t>
            </a:r>
          </a:p>
          <a:p>
            <a:pPr marL="0" indent="0">
              <a:buNone/>
            </a:pPr>
            <a:endParaRPr lang="en-US" dirty="0"/>
          </a:p>
        </p:txBody>
      </p:sp>
    </p:spTree>
    <p:extLst>
      <p:ext uri="{BB962C8B-B14F-4D97-AF65-F5344CB8AC3E}">
        <p14:creationId xmlns:p14="http://schemas.microsoft.com/office/powerpoint/2010/main" val="866238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itle 2"/>
          <p:cNvSpPr>
            <a:spLocks noGrp="1"/>
          </p:cNvSpPr>
          <p:nvPr>
            <p:ph type="title"/>
          </p:nvPr>
        </p:nvSpPr>
        <p:spPr>
          <a:xfrm>
            <a:off x="838200" y="365125"/>
            <a:ext cx="10515600" cy="1325563"/>
          </a:xfrm>
        </p:spPr>
        <p:txBody>
          <a:bodyPr anchor="ctr">
            <a:normAutofit/>
          </a:bodyPr>
          <a:lstStyle/>
          <a:p>
            <a:r>
              <a:rPr lang="en-US" sz="4400" dirty="0"/>
              <a:t>Practice Models for Teen Parent Support</a:t>
            </a:r>
          </a:p>
        </p:txBody>
      </p:sp>
      <p:pic>
        <p:nvPicPr>
          <p:cNvPr id="2050" name="Picture 2" descr="mother-child-icon | Kaiser Permanente Center for Total Health">
            <a:extLst>
              <a:ext uri="{FF2B5EF4-FFF2-40B4-BE49-F238E27FC236}">
                <a16:creationId xmlns:a16="http://schemas.microsoft.com/office/drawing/2014/main" id="{94319831-02F3-644B-9CD0-55AC86AC558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200" y="1825625"/>
            <a:ext cx="2424057" cy="3137938"/>
          </a:xfrm>
          <a:prstGeom prst="rect">
            <a:avLst/>
          </a:prstGeom>
          <a:solidFill>
            <a:srgbClr val="FFFFFF"/>
          </a:solidFill>
        </p:spPr>
      </p:pic>
      <p:sp>
        <p:nvSpPr>
          <p:cNvPr id="50178" name="Content Placeholder 1"/>
          <p:cNvSpPr>
            <a:spLocks noGrp="1"/>
          </p:cNvSpPr>
          <p:nvPr>
            <p:ph sz="half" idx="2"/>
          </p:nvPr>
        </p:nvSpPr>
        <p:spPr>
          <a:xfrm>
            <a:off x="3980329" y="1690688"/>
            <a:ext cx="7805271" cy="4059360"/>
          </a:xfrm>
        </p:spPr>
        <p:txBody>
          <a:bodyPr>
            <a:normAutofit/>
          </a:bodyPr>
          <a:lstStyle/>
          <a:p>
            <a:r>
              <a:rPr lang="en-US" dirty="0">
                <a:latin typeface="+mn-lt"/>
              </a:rPr>
              <a:t>Several practice models exist to care for pregnant and parenting teens</a:t>
            </a:r>
          </a:p>
          <a:p>
            <a:pPr lvl="1"/>
            <a:r>
              <a:rPr lang="en-US" sz="2800" dirty="0">
                <a:latin typeface="+mn-lt"/>
              </a:rPr>
              <a:t>Group prenatal care</a:t>
            </a:r>
          </a:p>
          <a:p>
            <a:pPr lvl="1"/>
            <a:r>
              <a:rPr lang="en-US" sz="2800" dirty="0">
                <a:latin typeface="+mn-lt"/>
              </a:rPr>
              <a:t>Teen-tot clinic</a:t>
            </a:r>
          </a:p>
          <a:p>
            <a:pPr lvl="1"/>
            <a:r>
              <a:rPr lang="en-US" sz="2800" dirty="0">
                <a:latin typeface="+mn-lt"/>
              </a:rPr>
              <a:t>Fatherhood outreach programs</a:t>
            </a:r>
          </a:p>
          <a:p>
            <a:pPr lvl="1"/>
            <a:endParaRPr lang="en-US" sz="800" dirty="0">
              <a:latin typeface="+mn-lt"/>
            </a:endParaRPr>
          </a:p>
          <a:p>
            <a:pPr marL="0" indent="0">
              <a:buNone/>
            </a:pPr>
            <a:r>
              <a:rPr lang="en-US" sz="3200" dirty="0">
                <a:latin typeface="+mn-lt"/>
              </a:rPr>
              <a:t>Which models are part of your practice?</a:t>
            </a:r>
          </a:p>
          <a:p>
            <a:pPr marL="0" indent="0">
              <a:buNone/>
            </a:pPr>
            <a:r>
              <a:rPr lang="en-US" sz="3200" dirty="0">
                <a:latin typeface="+mn-lt"/>
              </a:rPr>
              <a:t>What are the professional standards for care?</a:t>
            </a:r>
          </a:p>
        </p:txBody>
      </p:sp>
    </p:spTree>
    <p:extLst>
      <p:ext uri="{BB962C8B-B14F-4D97-AF65-F5344CB8AC3E}">
        <p14:creationId xmlns:p14="http://schemas.microsoft.com/office/powerpoint/2010/main" val="2070863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F4CA9-CDB6-0A4F-B0F2-2EA37FCEAF9F}"/>
              </a:ext>
            </a:extLst>
          </p:cNvPr>
          <p:cNvSpPr>
            <a:spLocks noGrp="1"/>
          </p:cNvSpPr>
          <p:nvPr>
            <p:ph type="title"/>
          </p:nvPr>
        </p:nvSpPr>
        <p:spPr/>
        <p:txBody>
          <a:bodyPr>
            <a:normAutofit/>
          </a:bodyPr>
          <a:lstStyle/>
          <a:p>
            <a:r>
              <a:rPr lang="en-US" sz="4400" dirty="0">
                <a:latin typeface="+mn-lt"/>
              </a:rPr>
              <a:t>Recommended Practices</a:t>
            </a:r>
          </a:p>
        </p:txBody>
      </p:sp>
      <p:sp>
        <p:nvSpPr>
          <p:cNvPr id="3" name="Content Placeholder 2">
            <a:extLst>
              <a:ext uri="{FF2B5EF4-FFF2-40B4-BE49-F238E27FC236}">
                <a16:creationId xmlns:a16="http://schemas.microsoft.com/office/drawing/2014/main" id="{D47205E6-753E-A545-81B1-479A45F2D708}"/>
              </a:ext>
            </a:extLst>
          </p:cNvPr>
          <p:cNvSpPr>
            <a:spLocks noGrp="1"/>
          </p:cNvSpPr>
          <p:nvPr>
            <p:ph idx="1"/>
          </p:nvPr>
        </p:nvSpPr>
        <p:spPr>
          <a:xfrm>
            <a:off x="838200" y="2028825"/>
            <a:ext cx="10515600" cy="4047637"/>
          </a:xfrm>
        </p:spPr>
        <p:txBody>
          <a:bodyPr>
            <a:normAutofit/>
          </a:bodyPr>
          <a:lstStyle/>
          <a:p>
            <a:pPr>
              <a:buFontTx/>
              <a:buChar char="•"/>
            </a:pPr>
            <a:r>
              <a:rPr lang="en-US" dirty="0">
                <a:latin typeface="+mn-lt"/>
              </a:rPr>
              <a:t>The American Academy of Pediatrics recommends that healthcare providers:</a:t>
            </a:r>
          </a:p>
          <a:p>
            <a:pPr lvl="1">
              <a:buFontTx/>
              <a:buChar char="•"/>
            </a:pPr>
            <a:r>
              <a:rPr lang="en-US" dirty="0">
                <a:latin typeface="+mn-lt"/>
              </a:rPr>
              <a:t> </a:t>
            </a:r>
            <a:r>
              <a:rPr lang="en-US" sz="2800" dirty="0">
                <a:latin typeface="+mn-lt"/>
              </a:rPr>
              <a:t>Provide a medical home for teenage parents and their children</a:t>
            </a:r>
          </a:p>
          <a:p>
            <a:pPr lvl="1">
              <a:buFontTx/>
              <a:buChar char="•"/>
            </a:pPr>
            <a:r>
              <a:rPr lang="en-US" sz="2800" dirty="0">
                <a:latin typeface="+mn-lt"/>
              </a:rPr>
              <a:t> Address the development of both infant and the adolescent parent</a:t>
            </a:r>
          </a:p>
          <a:p>
            <a:pPr lvl="1">
              <a:buFontTx/>
              <a:buChar char="•"/>
            </a:pPr>
            <a:r>
              <a:rPr lang="en-US" sz="2800" dirty="0">
                <a:latin typeface="+mn-lt"/>
              </a:rPr>
              <a:t>Routinely assess the risk of domestic violence</a:t>
            </a:r>
          </a:p>
          <a:p>
            <a:pPr lvl="1">
              <a:buFontTx/>
              <a:buChar char="•"/>
            </a:pPr>
            <a:r>
              <a:rPr lang="en-US" sz="2800" dirty="0">
                <a:latin typeface="+mn-lt"/>
              </a:rPr>
              <a:t>Support the adolescent in continuing their education</a:t>
            </a:r>
          </a:p>
          <a:p>
            <a:pPr lvl="1">
              <a:buFontTx/>
              <a:buChar char="•"/>
            </a:pPr>
            <a:r>
              <a:rPr lang="en-US" sz="2800" dirty="0">
                <a:latin typeface="+mn-lt"/>
              </a:rPr>
              <a:t>Provide positive reinforcements to successes</a:t>
            </a:r>
          </a:p>
        </p:txBody>
      </p:sp>
      <p:pic>
        <p:nvPicPr>
          <p:cNvPr id="1026" name="Picture 2" descr="American Academy of Pediatrics Trauma Guide, policy statement | Resilience  USA | ACEsConnection">
            <a:extLst>
              <a:ext uri="{FF2B5EF4-FFF2-40B4-BE49-F238E27FC236}">
                <a16:creationId xmlns:a16="http://schemas.microsoft.com/office/drawing/2014/main" id="{D6DF3649-A6AB-0243-AA99-B0A40F387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600" y="365125"/>
            <a:ext cx="4724400" cy="166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082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itle 2"/>
          <p:cNvSpPr>
            <a:spLocks noGrp="1"/>
          </p:cNvSpPr>
          <p:nvPr>
            <p:ph type="title"/>
          </p:nvPr>
        </p:nvSpPr>
        <p:spPr>
          <a:xfrm>
            <a:off x="838200" y="365125"/>
            <a:ext cx="10515600" cy="1325563"/>
          </a:xfrm>
        </p:spPr>
        <p:txBody>
          <a:bodyPr anchor="ctr">
            <a:normAutofit/>
          </a:bodyPr>
          <a:lstStyle/>
          <a:p>
            <a:r>
              <a:rPr lang="en-US" sz="4400" dirty="0"/>
              <a:t>Group Prenatal Care</a:t>
            </a:r>
          </a:p>
        </p:txBody>
      </p:sp>
      <p:sp>
        <p:nvSpPr>
          <p:cNvPr id="51202" name="Content Placeholder 1"/>
          <p:cNvSpPr>
            <a:spLocks noGrp="1"/>
          </p:cNvSpPr>
          <p:nvPr>
            <p:ph idx="1"/>
          </p:nvPr>
        </p:nvSpPr>
        <p:spPr>
          <a:xfrm>
            <a:off x="838200" y="1825625"/>
            <a:ext cx="10515600" cy="4047637"/>
          </a:xfrm>
        </p:spPr>
        <p:txBody>
          <a:bodyPr>
            <a:normAutofit/>
          </a:bodyPr>
          <a:lstStyle/>
          <a:p>
            <a:r>
              <a:rPr lang="en-US" dirty="0">
                <a:latin typeface="+mn-lt"/>
              </a:rPr>
              <a:t>Compared to those in one-on-one care, young women in group prenatal care had:</a:t>
            </a:r>
          </a:p>
          <a:p>
            <a:pPr lvl="1"/>
            <a:r>
              <a:rPr lang="en-US" sz="2800" dirty="0">
                <a:latin typeface="+mn-lt"/>
              </a:rPr>
              <a:t>Decreased preterm birth</a:t>
            </a:r>
          </a:p>
          <a:p>
            <a:pPr lvl="1"/>
            <a:r>
              <a:rPr lang="en-US" sz="2800" dirty="0">
                <a:latin typeface="+mn-lt"/>
              </a:rPr>
              <a:t>Increased prenatal knowledge</a:t>
            </a:r>
          </a:p>
          <a:p>
            <a:pPr lvl="1"/>
            <a:r>
              <a:rPr lang="en-US" sz="2800" dirty="0">
                <a:latin typeface="+mn-lt"/>
              </a:rPr>
              <a:t>Felt “more ready” for labor and delivery</a:t>
            </a:r>
          </a:p>
          <a:p>
            <a:pPr lvl="1"/>
            <a:r>
              <a:rPr lang="en-US" sz="2800" dirty="0">
                <a:latin typeface="+mn-lt"/>
              </a:rPr>
              <a:t>Greater satisfaction with care</a:t>
            </a:r>
          </a:p>
          <a:p>
            <a:r>
              <a:rPr lang="en-US" dirty="0">
                <a:latin typeface="+mn-lt"/>
              </a:rPr>
              <a:t>No differences in birth weight</a:t>
            </a:r>
          </a:p>
          <a:p>
            <a:r>
              <a:rPr lang="en-US" dirty="0">
                <a:latin typeface="+mn-lt"/>
              </a:rPr>
              <a:t>No differences in cost of care</a:t>
            </a:r>
            <a:endParaRPr lang="en-US" sz="2600" dirty="0">
              <a:latin typeface="+mn-lt"/>
            </a:endParaRPr>
          </a:p>
        </p:txBody>
      </p:sp>
    </p:spTree>
    <p:extLst>
      <p:ext uri="{BB962C8B-B14F-4D97-AF65-F5344CB8AC3E}">
        <p14:creationId xmlns:p14="http://schemas.microsoft.com/office/powerpoint/2010/main" val="1859707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p:spPr>
        <p:txBody>
          <a:bodyPr anchor="ctr">
            <a:normAutofit/>
          </a:bodyPr>
          <a:lstStyle/>
          <a:p>
            <a:r>
              <a:rPr lang="en-US" sz="4400" dirty="0">
                <a:latin typeface="+mn-lt"/>
              </a:rPr>
              <a:t>Teen-Tot Model: Medical Services</a:t>
            </a:r>
          </a:p>
        </p:txBody>
      </p:sp>
      <p:sp>
        <p:nvSpPr>
          <p:cNvPr id="53251" name="Content Placeholder 3"/>
          <p:cNvSpPr>
            <a:spLocks noGrp="1"/>
          </p:cNvSpPr>
          <p:nvPr>
            <p:ph idx="1"/>
          </p:nvPr>
        </p:nvSpPr>
        <p:spPr>
          <a:xfrm>
            <a:off x="838200" y="1690688"/>
            <a:ext cx="10515600" cy="4388379"/>
          </a:xfrm>
        </p:spPr>
        <p:txBody>
          <a:bodyPr numCol="2">
            <a:normAutofit/>
          </a:bodyPr>
          <a:lstStyle/>
          <a:p>
            <a:pPr>
              <a:defRPr/>
            </a:pPr>
            <a:r>
              <a:rPr lang="en-US" dirty="0">
                <a:latin typeface="+mn-lt"/>
              </a:rPr>
              <a:t>Teen-tot clinics provide a range of health services, including but not limited to:</a:t>
            </a:r>
          </a:p>
          <a:p>
            <a:r>
              <a:rPr lang="en-US" b="1" dirty="0">
                <a:latin typeface="+mn-lt"/>
              </a:rPr>
              <a:t>Adolescent services</a:t>
            </a:r>
          </a:p>
          <a:p>
            <a:pPr lvl="1"/>
            <a:r>
              <a:rPr lang="en-US" sz="2800" dirty="0">
                <a:latin typeface="+mn-lt"/>
              </a:rPr>
              <a:t>Depression screening/ treatment</a:t>
            </a:r>
          </a:p>
          <a:p>
            <a:pPr lvl="1"/>
            <a:r>
              <a:rPr lang="en-US" sz="2800" dirty="0">
                <a:latin typeface="+mn-lt"/>
              </a:rPr>
              <a:t>Contraceptive counseling</a:t>
            </a:r>
          </a:p>
          <a:p>
            <a:pPr lvl="1"/>
            <a:r>
              <a:rPr lang="en-US" sz="2800" dirty="0">
                <a:latin typeface="+mn-lt"/>
              </a:rPr>
              <a:t>STI screening/treatment</a:t>
            </a:r>
          </a:p>
          <a:p>
            <a:pPr lvl="1"/>
            <a:r>
              <a:rPr lang="en-US" sz="2800" dirty="0">
                <a:latin typeface="+mn-lt"/>
              </a:rPr>
              <a:t>Nutrition counseling</a:t>
            </a:r>
          </a:p>
          <a:p>
            <a:pPr lvl="1"/>
            <a:endParaRPr lang="en-US" sz="2800" dirty="0">
              <a:latin typeface="+mn-lt"/>
            </a:endParaRPr>
          </a:p>
          <a:p>
            <a:pPr marL="0" indent="0">
              <a:buNone/>
            </a:pPr>
            <a:br>
              <a:rPr lang="en-US" sz="3200" dirty="0">
                <a:latin typeface="+mn-lt"/>
              </a:rPr>
            </a:br>
            <a:br>
              <a:rPr lang="en-US" sz="3200" dirty="0">
                <a:latin typeface="+mn-lt"/>
              </a:rPr>
            </a:br>
            <a:endParaRPr lang="en-US" sz="3200" dirty="0">
              <a:latin typeface="+mn-lt"/>
            </a:endParaRPr>
          </a:p>
          <a:p>
            <a:r>
              <a:rPr lang="en-US" b="1" dirty="0">
                <a:latin typeface="+mn-lt"/>
              </a:rPr>
              <a:t>Child services</a:t>
            </a:r>
          </a:p>
          <a:p>
            <a:pPr lvl="1"/>
            <a:r>
              <a:rPr lang="en-US" sz="2800" dirty="0">
                <a:latin typeface="+mn-lt"/>
              </a:rPr>
              <a:t>Well-baby care</a:t>
            </a:r>
          </a:p>
          <a:p>
            <a:pPr lvl="1"/>
            <a:r>
              <a:rPr lang="en-US" sz="2800" dirty="0">
                <a:latin typeface="+mn-lt"/>
              </a:rPr>
              <a:t>Comprehensive pediatric care</a:t>
            </a:r>
          </a:p>
          <a:p>
            <a:pPr lvl="1"/>
            <a:r>
              <a:rPr lang="en-US" sz="2800" dirty="0">
                <a:latin typeface="+mn-lt"/>
              </a:rPr>
              <a:t>Immunizations</a:t>
            </a:r>
          </a:p>
          <a:p>
            <a:pPr lvl="1"/>
            <a:r>
              <a:rPr lang="en-US" sz="2800" dirty="0">
                <a:latin typeface="+mn-lt"/>
              </a:rPr>
              <a:t>Developmental assessments</a:t>
            </a:r>
          </a:p>
          <a:p>
            <a:pPr lvl="1"/>
            <a:endParaRPr lang="en-US" dirty="0"/>
          </a:p>
        </p:txBody>
      </p:sp>
    </p:spTree>
    <p:extLst>
      <p:ext uri="{BB962C8B-B14F-4D97-AF65-F5344CB8AC3E}">
        <p14:creationId xmlns:p14="http://schemas.microsoft.com/office/powerpoint/2010/main" val="1988314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itle 4"/>
          <p:cNvSpPr>
            <a:spLocks noGrp="1"/>
          </p:cNvSpPr>
          <p:nvPr>
            <p:ph type="title"/>
          </p:nvPr>
        </p:nvSpPr>
        <p:spPr>
          <a:xfrm>
            <a:off x="838200" y="365125"/>
            <a:ext cx="10515600" cy="1325563"/>
          </a:xfrm>
        </p:spPr>
        <p:txBody>
          <a:bodyPr anchor="ctr">
            <a:normAutofit/>
          </a:bodyPr>
          <a:lstStyle/>
          <a:p>
            <a:r>
              <a:rPr lang="en-US" sz="4400" dirty="0">
                <a:latin typeface="+mn-lt"/>
              </a:rPr>
              <a:t>Teen-Tot Model: Psychosocial Support</a:t>
            </a:r>
          </a:p>
        </p:txBody>
      </p:sp>
      <p:sp>
        <p:nvSpPr>
          <p:cNvPr id="83970" name="Content Placeholder 5"/>
          <p:cNvSpPr>
            <a:spLocks noGrp="1"/>
          </p:cNvSpPr>
          <p:nvPr>
            <p:ph idx="1"/>
          </p:nvPr>
        </p:nvSpPr>
        <p:spPr>
          <a:xfrm>
            <a:off x="838200" y="1690688"/>
            <a:ext cx="10515600" cy="4134908"/>
          </a:xfrm>
        </p:spPr>
        <p:txBody>
          <a:bodyPr>
            <a:normAutofit/>
          </a:bodyPr>
          <a:lstStyle/>
          <a:p>
            <a:r>
              <a:rPr lang="en-US" dirty="0">
                <a:latin typeface="+mn-lt"/>
              </a:rPr>
              <a:t>Hotline for parenting questions</a:t>
            </a:r>
          </a:p>
          <a:p>
            <a:r>
              <a:rPr lang="en-US" dirty="0">
                <a:latin typeface="+mn-lt"/>
              </a:rPr>
              <a:t>Partnership with schools to help meet educational goals</a:t>
            </a:r>
          </a:p>
          <a:p>
            <a:r>
              <a:rPr lang="en-US" dirty="0">
                <a:latin typeface="+mn-lt"/>
              </a:rPr>
              <a:t>Parenting classes</a:t>
            </a:r>
          </a:p>
          <a:p>
            <a:r>
              <a:rPr lang="en-US" dirty="0">
                <a:latin typeface="+mn-lt"/>
              </a:rPr>
              <a:t>Job training</a:t>
            </a:r>
          </a:p>
          <a:p>
            <a:r>
              <a:rPr lang="en-US" dirty="0">
                <a:latin typeface="+mn-lt"/>
              </a:rPr>
              <a:t>Support groups</a:t>
            </a:r>
          </a:p>
          <a:p>
            <a:r>
              <a:rPr lang="en-US" dirty="0">
                <a:latin typeface="+mn-lt"/>
              </a:rPr>
              <a:t>Home visits by nurse or social worker</a:t>
            </a:r>
          </a:p>
          <a:p>
            <a:r>
              <a:rPr lang="en-US" dirty="0">
                <a:latin typeface="+mn-lt"/>
              </a:rPr>
              <a:t>Overall parenting support</a:t>
            </a:r>
          </a:p>
          <a:p>
            <a:r>
              <a:rPr lang="en-US" dirty="0">
                <a:latin typeface="+mn-lt"/>
              </a:rPr>
              <a:t>Fathers support groups/program</a:t>
            </a:r>
            <a:endParaRPr lang="en-US" sz="2200" dirty="0">
              <a:latin typeface="+mn-lt"/>
            </a:endParaRPr>
          </a:p>
        </p:txBody>
      </p:sp>
    </p:spTree>
    <p:extLst>
      <p:ext uri="{BB962C8B-B14F-4D97-AF65-F5344CB8AC3E}">
        <p14:creationId xmlns:p14="http://schemas.microsoft.com/office/powerpoint/2010/main" val="3906808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itle 2"/>
          <p:cNvSpPr>
            <a:spLocks noGrp="1"/>
          </p:cNvSpPr>
          <p:nvPr>
            <p:ph type="title"/>
          </p:nvPr>
        </p:nvSpPr>
        <p:spPr>
          <a:xfrm>
            <a:off x="838200" y="365125"/>
            <a:ext cx="10515600" cy="1325563"/>
          </a:xfrm>
        </p:spPr>
        <p:txBody>
          <a:bodyPr anchor="ctr">
            <a:normAutofit/>
          </a:bodyPr>
          <a:lstStyle/>
          <a:p>
            <a:r>
              <a:rPr lang="en-US" sz="4400" dirty="0">
                <a:latin typeface="+mn-lt"/>
              </a:rPr>
              <a:t>Making Support for Adolescent Parents Accessible</a:t>
            </a:r>
          </a:p>
        </p:txBody>
      </p:sp>
      <p:sp>
        <p:nvSpPr>
          <p:cNvPr id="58370" name="Content Placeholder 1"/>
          <p:cNvSpPr>
            <a:spLocks noGrp="1"/>
          </p:cNvSpPr>
          <p:nvPr>
            <p:ph idx="1"/>
          </p:nvPr>
        </p:nvSpPr>
        <p:spPr>
          <a:xfrm>
            <a:off x="838200" y="1825625"/>
            <a:ext cx="10515600" cy="4270375"/>
          </a:xfrm>
        </p:spPr>
        <p:txBody>
          <a:bodyPr>
            <a:normAutofit lnSpcReduction="10000"/>
          </a:bodyPr>
          <a:lstStyle/>
          <a:p>
            <a:r>
              <a:rPr lang="en-US" dirty="0">
                <a:latin typeface="+mn-lt"/>
              </a:rPr>
              <a:t>Make the schedule/program accessible</a:t>
            </a:r>
          </a:p>
          <a:p>
            <a:pPr lvl="1"/>
            <a:r>
              <a:rPr lang="en-US" sz="2800" dirty="0">
                <a:latin typeface="+mn-lt"/>
              </a:rPr>
              <a:t>Allow for after-school/weekend appointments</a:t>
            </a:r>
          </a:p>
          <a:p>
            <a:pPr lvl="1"/>
            <a:r>
              <a:rPr lang="en-US" sz="2800" dirty="0">
                <a:latin typeface="+mn-lt"/>
              </a:rPr>
              <a:t>Set consistent hours</a:t>
            </a:r>
          </a:p>
          <a:p>
            <a:pPr lvl="1"/>
            <a:r>
              <a:rPr lang="en-US" sz="2800" dirty="0">
                <a:latin typeface="+mn-lt"/>
              </a:rPr>
              <a:t>Setting a weekly time can allow a peer group to meet and support one another</a:t>
            </a:r>
          </a:p>
          <a:p>
            <a:r>
              <a:rPr lang="en-US" dirty="0">
                <a:latin typeface="+mn-lt"/>
              </a:rPr>
              <a:t>Reach out to gather referrals</a:t>
            </a:r>
          </a:p>
          <a:p>
            <a:pPr lvl="1"/>
            <a:r>
              <a:rPr lang="en-US" sz="2800" dirty="0">
                <a:latin typeface="+mn-lt"/>
              </a:rPr>
              <a:t>Schools, youth centers, religious institutions</a:t>
            </a:r>
          </a:p>
          <a:p>
            <a:pPr lvl="1"/>
            <a:r>
              <a:rPr lang="en-US" sz="2800" dirty="0">
                <a:latin typeface="+mn-lt"/>
              </a:rPr>
              <a:t>Maternity homes/schools</a:t>
            </a:r>
          </a:p>
          <a:p>
            <a:pPr lvl="1"/>
            <a:r>
              <a:rPr lang="en-US" sz="2800" dirty="0">
                <a:latin typeface="+mn-lt"/>
              </a:rPr>
              <a:t>Local maternity wards</a:t>
            </a:r>
          </a:p>
          <a:p>
            <a:pPr lvl="1"/>
            <a:r>
              <a:rPr lang="en-US" sz="2800" dirty="0">
                <a:latin typeface="+mn-lt"/>
              </a:rPr>
              <a:t>Programs for young mothers (e.g., WIC, Nurse Family Partnership)</a:t>
            </a:r>
          </a:p>
          <a:p>
            <a:pPr lvl="1"/>
            <a:endParaRPr lang="en-US" sz="2800" dirty="0"/>
          </a:p>
          <a:p>
            <a:pPr lvl="1"/>
            <a:endParaRPr lang="en-US" sz="2800" dirty="0"/>
          </a:p>
        </p:txBody>
      </p:sp>
    </p:spTree>
    <p:extLst>
      <p:ext uri="{BB962C8B-B14F-4D97-AF65-F5344CB8AC3E}">
        <p14:creationId xmlns:p14="http://schemas.microsoft.com/office/powerpoint/2010/main" val="4506183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6D4E-D390-E548-9C05-93EAFB213870}"/>
              </a:ext>
            </a:extLst>
          </p:cNvPr>
          <p:cNvSpPr>
            <a:spLocks noGrp="1"/>
          </p:cNvSpPr>
          <p:nvPr>
            <p:ph type="title"/>
          </p:nvPr>
        </p:nvSpPr>
        <p:spPr>
          <a:xfrm>
            <a:off x="838200" y="365125"/>
            <a:ext cx="10515600" cy="1325563"/>
          </a:xfrm>
        </p:spPr>
        <p:txBody>
          <a:bodyPr anchor="ctr">
            <a:normAutofit/>
          </a:bodyPr>
          <a:lstStyle/>
          <a:p>
            <a:r>
              <a:rPr lang="en-US" dirty="0"/>
              <a:t>Case: Support for Young Fathers</a:t>
            </a:r>
          </a:p>
        </p:txBody>
      </p:sp>
      <p:sp>
        <p:nvSpPr>
          <p:cNvPr id="3" name="Content Placeholder 2">
            <a:extLst>
              <a:ext uri="{FF2B5EF4-FFF2-40B4-BE49-F238E27FC236}">
                <a16:creationId xmlns:a16="http://schemas.microsoft.com/office/drawing/2014/main" id="{929E44CF-2413-D945-B37C-1160B0DC831B}"/>
              </a:ext>
            </a:extLst>
          </p:cNvPr>
          <p:cNvSpPr>
            <a:spLocks noGrp="1"/>
          </p:cNvSpPr>
          <p:nvPr>
            <p:ph sz="half" idx="1"/>
          </p:nvPr>
        </p:nvSpPr>
        <p:spPr>
          <a:xfrm>
            <a:off x="838200" y="1825625"/>
            <a:ext cx="5715000" cy="4059360"/>
          </a:xfrm>
        </p:spPr>
        <p:txBody>
          <a:bodyPr>
            <a:normAutofit/>
          </a:bodyPr>
          <a:lstStyle/>
          <a:p>
            <a:r>
              <a:rPr lang="en-US" dirty="0">
                <a:latin typeface="+mn-lt"/>
              </a:rPr>
              <a:t>Kim tells you her partner is supportive and wants to be involved in the pregnancy and the child’s life.</a:t>
            </a:r>
          </a:p>
          <a:p>
            <a:endParaRPr lang="en-US" sz="800" dirty="0">
              <a:latin typeface="+mn-lt"/>
            </a:endParaRPr>
          </a:p>
          <a:p>
            <a:pPr marL="0" indent="0" algn="ctr">
              <a:buNone/>
            </a:pPr>
            <a:r>
              <a:rPr lang="en-US" sz="3200" dirty="0">
                <a:latin typeface="+mn-lt"/>
              </a:rPr>
              <a:t>What services are available for young fathers?</a:t>
            </a:r>
          </a:p>
          <a:p>
            <a:endParaRPr lang="en-US" dirty="0"/>
          </a:p>
        </p:txBody>
      </p:sp>
      <p:pic>
        <p:nvPicPr>
          <p:cNvPr id="4" name="Picture 2">
            <a:extLst>
              <a:ext uri="{FF2B5EF4-FFF2-40B4-BE49-F238E27FC236}">
                <a16:creationId xmlns:a16="http://schemas.microsoft.com/office/drawing/2014/main" id="{9B44DE95-DFCF-604B-B410-3788C8716D72}"/>
              </a:ext>
            </a:extLst>
          </p:cNvPr>
          <p:cNvPicPr>
            <a:picLocks noChangeAspect="1" noChangeArrowheads="1"/>
          </p:cNvPicPr>
          <p:nvPr/>
        </p:nvPicPr>
        <p:blipFill>
          <a:blip r:embed="rId3"/>
          <a:srcRect/>
          <a:stretch/>
        </p:blipFill>
        <p:spPr bwMode="auto">
          <a:xfrm>
            <a:off x="7425209" y="1419225"/>
            <a:ext cx="3310524" cy="4286388"/>
          </a:xfrm>
          <a:prstGeom prst="rect">
            <a:avLst/>
          </a:prstGeom>
          <a:solidFill>
            <a:srgbClr val="FFFFFF"/>
          </a:solidFill>
        </p:spPr>
      </p:pic>
    </p:spTree>
    <p:extLst>
      <p:ext uri="{BB962C8B-B14F-4D97-AF65-F5344CB8AC3E}">
        <p14:creationId xmlns:p14="http://schemas.microsoft.com/office/powerpoint/2010/main" val="4188947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itle 2"/>
          <p:cNvSpPr>
            <a:spLocks noGrp="1"/>
          </p:cNvSpPr>
          <p:nvPr>
            <p:ph type="title"/>
          </p:nvPr>
        </p:nvSpPr>
        <p:spPr>
          <a:xfrm>
            <a:off x="609600" y="274638"/>
            <a:ext cx="10972800" cy="1143000"/>
          </a:xfrm>
        </p:spPr>
        <p:txBody>
          <a:bodyPr anchor="ctr">
            <a:normAutofit/>
          </a:bodyPr>
          <a:lstStyle/>
          <a:p>
            <a:r>
              <a:rPr lang="en-US" sz="4400" dirty="0">
                <a:latin typeface="+mn-lt"/>
              </a:rPr>
              <a:t>How Do Adolescent Fathers Fare?</a:t>
            </a:r>
          </a:p>
        </p:txBody>
      </p:sp>
      <p:pic>
        <p:nvPicPr>
          <p:cNvPr id="3074" name="Picture 2" descr="Father Vector SVG Icon - SVG Repo">
            <a:extLst>
              <a:ext uri="{FF2B5EF4-FFF2-40B4-BE49-F238E27FC236}">
                <a16:creationId xmlns:a16="http://schemas.microsoft.com/office/drawing/2014/main" id="{B53086A9-B603-D741-A614-65B237E20A8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3334" y="1345142"/>
            <a:ext cx="4525963" cy="4525963"/>
          </a:xfrm>
          <a:prstGeom prst="rect">
            <a:avLst/>
          </a:prstGeom>
          <a:solidFill>
            <a:srgbClr val="FFFFFF"/>
          </a:solidFill>
        </p:spPr>
      </p:pic>
      <p:sp>
        <p:nvSpPr>
          <p:cNvPr id="49154" name="Content Placeholder 1"/>
          <p:cNvSpPr>
            <a:spLocks noGrp="1"/>
          </p:cNvSpPr>
          <p:nvPr>
            <p:ph type="body" sz="half" idx="2"/>
          </p:nvPr>
        </p:nvSpPr>
        <p:spPr>
          <a:xfrm>
            <a:off x="4947253" y="1345143"/>
            <a:ext cx="6821413" cy="4525963"/>
          </a:xfrm>
        </p:spPr>
        <p:txBody>
          <a:bodyPr>
            <a:normAutofit/>
          </a:bodyPr>
          <a:lstStyle/>
          <a:p>
            <a:r>
              <a:rPr lang="en-US" dirty="0"/>
              <a:t>Poorer academic performance</a:t>
            </a:r>
          </a:p>
          <a:p>
            <a:r>
              <a:rPr lang="en-US" dirty="0"/>
              <a:t>Higher school dropout rates</a:t>
            </a:r>
          </a:p>
          <a:p>
            <a:r>
              <a:rPr lang="en-US" dirty="0"/>
              <a:t>Limited financial resources</a:t>
            </a:r>
          </a:p>
          <a:p>
            <a:r>
              <a:rPr lang="en-US" dirty="0"/>
              <a:t>Decreased income capacity</a:t>
            </a:r>
          </a:p>
          <a:p>
            <a:r>
              <a:rPr lang="en-US" dirty="0"/>
              <a:t>Difficulties staying involved in children’s lives</a:t>
            </a:r>
            <a:br>
              <a:rPr lang="en-US" dirty="0"/>
            </a:br>
            <a:endParaRPr lang="en-US" dirty="0"/>
          </a:p>
          <a:p>
            <a:r>
              <a:rPr lang="en-US" dirty="0"/>
              <a:t>Research on supporting adolescent fathers is limited</a:t>
            </a:r>
          </a:p>
          <a:p>
            <a:pPr lvl="1"/>
            <a:r>
              <a:rPr lang="en-US" sz="2400" dirty="0"/>
              <a:t>Understudied and underserved population</a:t>
            </a:r>
          </a:p>
          <a:p>
            <a:pPr lvl="1"/>
            <a:r>
              <a:rPr lang="en-US" sz="2400" dirty="0"/>
              <a:t>Fewer programs for young fathers</a:t>
            </a:r>
          </a:p>
        </p:txBody>
      </p:sp>
    </p:spTree>
    <p:extLst>
      <p:ext uri="{BB962C8B-B14F-4D97-AF65-F5344CB8AC3E}">
        <p14:creationId xmlns:p14="http://schemas.microsoft.com/office/powerpoint/2010/main" val="1404140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p:spPr>
        <p:txBody>
          <a:bodyPr anchor="ctr">
            <a:normAutofit/>
          </a:bodyPr>
          <a:lstStyle/>
          <a:p>
            <a:r>
              <a:rPr lang="en-US" sz="4400" dirty="0"/>
              <a:t>Supporting Young Fathers</a:t>
            </a:r>
          </a:p>
        </p:txBody>
      </p:sp>
      <p:sp>
        <p:nvSpPr>
          <p:cNvPr id="2" name="Content Placeholder 1"/>
          <p:cNvSpPr>
            <a:spLocks noGrp="1"/>
          </p:cNvSpPr>
          <p:nvPr>
            <p:ph idx="1"/>
          </p:nvPr>
        </p:nvSpPr>
        <p:spPr>
          <a:xfrm>
            <a:off x="838200" y="1825625"/>
            <a:ext cx="10515600" cy="4047637"/>
          </a:xfrm>
        </p:spPr>
        <p:txBody>
          <a:bodyPr>
            <a:normAutofit/>
          </a:bodyPr>
          <a:lstStyle/>
          <a:p>
            <a:r>
              <a:rPr lang="en-US" sz="2600" dirty="0">
                <a:latin typeface="+mn-lt"/>
              </a:rPr>
              <a:t>Ensure medically accurate information</a:t>
            </a:r>
          </a:p>
          <a:p>
            <a:r>
              <a:rPr lang="en-US" sz="2600" dirty="0">
                <a:latin typeface="+mn-lt"/>
              </a:rPr>
              <a:t>Assist young men in effectively communicating about their reproductive health</a:t>
            </a:r>
          </a:p>
          <a:p>
            <a:r>
              <a:rPr lang="en-US" sz="2600" dirty="0">
                <a:latin typeface="+mn-lt"/>
              </a:rPr>
              <a:t>Help young men examine and break down negative stereotypes surrounding their reproductive health, sexual behaviors, and values</a:t>
            </a:r>
          </a:p>
          <a:p>
            <a:pPr lvl="1"/>
            <a:r>
              <a:rPr lang="en-US" sz="2800" dirty="0">
                <a:latin typeface="+mn-lt"/>
              </a:rPr>
              <a:t>Research has demonstrated that teen fathers are/want to be involved in child’s life, more than just financially</a:t>
            </a:r>
          </a:p>
          <a:p>
            <a:pPr lvl="1"/>
            <a:r>
              <a:rPr lang="en-US" sz="2800" dirty="0">
                <a:latin typeface="+mn-lt"/>
              </a:rPr>
              <a:t>Young father’s parental role helps form healthy, enduring parent-child bond</a:t>
            </a:r>
          </a:p>
        </p:txBody>
      </p:sp>
    </p:spTree>
    <p:extLst>
      <p:ext uri="{BB962C8B-B14F-4D97-AF65-F5344CB8AC3E}">
        <p14:creationId xmlns:p14="http://schemas.microsoft.com/office/powerpoint/2010/main" val="3014645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1477E-F6E6-D745-B272-E88B34724AB0}"/>
              </a:ext>
            </a:extLst>
          </p:cNvPr>
          <p:cNvSpPr>
            <a:spLocks noGrp="1"/>
          </p:cNvSpPr>
          <p:nvPr>
            <p:ph type="title"/>
          </p:nvPr>
        </p:nvSpPr>
        <p:spPr/>
        <p:txBody>
          <a:bodyPr/>
          <a:lstStyle/>
          <a:p>
            <a:r>
              <a:rPr lang="en-US" dirty="0">
                <a:latin typeface="+mn-lt"/>
              </a:rPr>
              <a:t>A Note on Gender Identity &amp; Sexual Orientation of Pregnant People:</a:t>
            </a:r>
          </a:p>
        </p:txBody>
      </p:sp>
      <p:sp>
        <p:nvSpPr>
          <p:cNvPr id="3" name="Content Placeholder 2">
            <a:extLst>
              <a:ext uri="{FF2B5EF4-FFF2-40B4-BE49-F238E27FC236}">
                <a16:creationId xmlns:a16="http://schemas.microsoft.com/office/drawing/2014/main" id="{1F3BAF64-61C1-D244-B015-C14C1FE04210}"/>
              </a:ext>
            </a:extLst>
          </p:cNvPr>
          <p:cNvSpPr>
            <a:spLocks noGrp="1"/>
          </p:cNvSpPr>
          <p:nvPr>
            <p:ph idx="1"/>
          </p:nvPr>
        </p:nvSpPr>
        <p:spPr/>
        <p:txBody>
          <a:bodyPr/>
          <a:lstStyle/>
          <a:p>
            <a:r>
              <a:rPr lang="en-US" dirty="0">
                <a:latin typeface="+mn-lt"/>
              </a:rPr>
              <a:t>Pregnant people may identify as female, male or another gender and may have any sexual orientation</a:t>
            </a:r>
          </a:p>
          <a:p>
            <a:r>
              <a:rPr lang="en-US" dirty="0">
                <a:latin typeface="+mn-lt"/>
              </a:rPr>
              <a:t>While this presentation may refer to “pregnant women,” “adolescent mothers” and “teen mothers,” the goal is to provide effective, equitable, and respectful quality care to all pregnant/expectant and parenting adolescents, regardless of gender identity and sexual orientation</a:t>
            </a:r>
          </a:p>
        </p:txBody>
      </p:sp>
    </p:spTree>
    <p:extLst>
      <p:ext uri="{BB962C8B-B14F-4D97-AF65-F5344CB8AC3E}">
        <p14:creationId xmlns:p14="http://schemas.microsoft.com/office/powerpoint/2010/main" val="4174878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p:spPr>
        <p:txBody>
          <a:bodyPr anchor="ctr">
            <a:normAutofit/>
          </a:bodyPr>
          <a:lstStyle/>
          <a:p>
            <a:r>
              <a:rPr lang="en-US" sz="4400" dirty="0">
                <a:latin typeface="+mn-lt"/>
              </a:rPr>
              <a:t>Train Staff to Work with Young Fathers</a:t>
            </a:r>
          </a:p>
        </p:txBody>
      </p:sp>
      <p:sp>
        <p:nvSpPr>
          <p:cNvPr id="2" name="Content Placeholder 1"/>
          <p:cNvSpPr>
            <a:spLocks noGrp="1"/>
          </p:cNvSpPr>
          <p:nvPr>
            <p:ph idx="1"/>
          </p:nvPr>
        </p:nvSpPr>
        <p:spPr>
          <a:xfrm>
            <a:off x="838200" y="1825625"/>
            <a:ext cx="10515600" cy="4047637"/>
          </a:xfrm>
        </p:spPr>
        <p:txBody>
          <a:bodyPr>
            <a:normAutofit/>
          </a:bodyPr>
          <a:lstStyle/>
          <a:p>
            <a:r>
              <a:rPr lang="en-US" dirty="0">
                <a:latin typeface="+mn-lt"/>
              </a:rPr>
              <a:t>Respect differences in communication styles</a:t>
            </a:r>
          </a:p>
          <a:p>
            <a:r>
              <a:rPr lang="en-US" dirty="0">
                <a:latin typeface="+mn-lt"/>
              </a:rPr>
              <a:t>Recognize/respect different parenting styles</a:t>
            </a:r>
          </a:p>
          <a:p>
            <a:r>
              <a:rPr lang="en-US" dirty="0">
                <a:latin typeface="+mn-lt"/>
              </a:rPr>
              <a:t>Realize the importance of young father involvement in the early years</a:t>
            </a:r>
          </a:p>
          <a:p>
            <a:r>
              <a:rPr lang="en-US" dirty="0">
                <a:latin typeface="+mn-lt"/>
              </a:rPr>
              <a:t>Address barriers to young father involvement</a:t>
            </a:r>
          </a:p>
          <a:p>
            <a:r>
              <a:rPr lang="en-US" dirty="0">
                <a:latin typeface="+mn-lt"/>
              </a:rPr>
              <a:t>Develop recruitment and retention strategies for working with young fathers</a:t>
            </a:r>
          </a:p>
        </p:txBody>
      </p:sp>
    </p:spTree>
    <p:extLst>
      <p:ext uri="{BB962C8B-B14F-4D97-AF65-F5344CB8AC3E}">
        <p14:creationId xmlns:p14="http://schemas.microsoft.com/office/powerpoint/2010/main" val="27248470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itle 1"/>
          <p:cNvSpPr>
            <a:spLocks noGrp="1"/>
          </p:cNvSpPr>
          <p:nvPr>
            <p:ph type="title"/>
          </p:nvPr>
        </p:nvSpPr>
        <p:spPr>
          <a:xfrm>
            <a:off x="838200" y="365125"/>
            <a:ext cx="10515600" cy="1325563"/>
          </a:xfrm>
        </p:spPr>
        <p:txBody>
          <a:bodyPr anchor="ctr">
            <a:normAutofit/>
          </a:bodyPr>
          <a:lstStyle/>
          <a:p>
            <a:r>
              <a:rPr lang="en-US" sz="4400" dirty="0">
                <a:latin typeface="+mn-lt"/>
              </a:rPr>
              <a:t>Young Fathers’ Programs</a:t>
            </a:r>
          </a:p>
        </p:txBody>
      </p:sp>
      <p:sp>
        <p:nvSpPr>
          <p:cNvPr id="5" name="Content Placeholder 4"/>
          <p:cNvSpPr>
            <a:spLocks noGrp="1"/>
          </p:cNvSpPr>
          <p:nvPr>
            <p:ph idx="1"/>
          </p:nvPr>
        </p:nvSpPr>
        <p:spPr>
          <a:xfrm>
            <a:off x="838200" y="1524001"/>
            <a:ext cx="10515600" cy="4349262"/>
          </a:xfrm>
        </p:spPr>
        <p:txBody>
          <a:bodyPr>
            <a:normAutofit/>
          </a:bodyPr>
          <a:lstStyle/>
          <a:p>
            <a:r>
              <a:rPr lang="en-US" dirty="0">
                <a:latin typeface="+mn-lt"/>
              </a:rPr>
              <a:t>Resources for young fathers vary:</a:t>
            </a:r>
          </a:p>
          <a:p>
            <a:pPr lvl="1"/>
            <a:r>
              <a:rPr lang="en-US" sz="2800" dirty="0">
                <a:latin typeface="+mn-lt"/>
              </a:rPr>
              <a:t>Support groups</a:t>
            </a:r>
          </a:p>
          <a:p>
            <a:pPr lvl="1"/>
            <a:r>
              <a:rPr lang="en-US" sz="2800" dirty="0">
                <a:latin typeface="+mn-lt"/>
              </a:rPr>
              <a:t>One-on-one mentoring programs</a:t>
            </a:r>
          </a:p>
          <a:p>
            <a:pPr lvl="1"/>
            <a:r>
              <a:rPr lang="en-US" sz="2800" dirty="0">
                <a:latin typeface="+mn-lt"/>
              </a:rPr>
              <a:t>Teen-tot clinics open to male and female patients</a:t>
            </a:r>
          </a:p>
          <a:p>
            <a:pPr lvl="1"/>
            <a:r>
              <a:rPr lang="en-US" sz="2800" dirty="0">
                <a:latin typeface="+mn-lt"/>
              </a:rPr>
              <a:t>Community-based organizations</a:t>
            </a:r>
          </a:p>
          <a:p>
            <a:r>
              <a:rPr lang="en-US" dirty="0">
                <a:latin typeface="+mn-lt"/>
              </a:rPr>
              <a:t>Research suggests that promising practices include</a:t>
            </a:r>
          </a:p>
          <a:p>
            <a:pPr lvl="1"/>
            <a:r>
              <a:rPr lang="en-US" sz="2800" dirty="0">
                <a:latin typeface="+mn-lt"/>
              </a:rPr>
              <a:t>Partnering with community organizations</a:t>
            </a:r>
          </a:p>
          <a:p>
            <a:pPr lvl="1"/>
            <a:r>
              <a:rPr lang="en-US" sz="2800" dirty="0">
                <a:latin typeface="+mn-lt"/>
              </a:rPr>
              <a:t>Hiring qualified staff with connections to the community</a:t>
            </a:r>
          </a:p>
          <a:p>
            <a:pPr lvl="1"/>
            <a:r>
              <a:rPr lang="en-US" sz="2800" dirty="0">
                <a:latin typeface="+mn-lt"/>
              </a:rPr>
              <a:t>Providing culturally and age-appropriate care</a:t>
            </a:r>
          </a:p>
          <a:p>
            <a:pPr lvl="1"/>
            <a:endParaRPr lang="en-US" sz="2800" dirty="0"/>
          </a:p>
        </p:txBody>
      </p:sp>
    </p:spTree>
    <p:extLst>
      <p:ext uri="{BB962C8B-B14F-4D97-AF65-F5344CB8AC3E}">
        <p14:creationId xmlns:p14="http://schemas.microsoft.com/office/powerpoint/2010/main" val="36106597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28A5F-BF40-AB41-9495-33B85A97B936}"/>
              </a:ext>
            </a:extLst>
          </p:cNvPr>
          <p:cNvSpPr>
            <a:spLocks noGrp="1"/>
          </p:cNvSpPr>
          <p:nvPr>
            <p:ph type="title"/>
          </p:nvPr>
        </p:nvSpPr>
        <p:spPr>
          <a:xfrm>
            <a:off x="838200" y="365125"/>
            <a:ext cx="10515600" cy="1325563"/>
          </a:xfrm>
        </p:spPr>
        <p:txBody>
          <a:bodyPr anchor="ctr">
            <a:normAutofit/>
          </a:bodyPr>
          <a:lstStyle/>
          <a:p>
            <a:r>
              <a:rPr lang="en-US" dirty="0"/>
              <a:t>Case: Consent and Confidentiality</a:t>
            </a:r>
          </a:p>
        </p:txBody>
      </p:sp>
      <p:pic>
        <p:nvPicPr>
          <p:cNvPr id="4" name="Picture 2">
            <a:extLst>
              <a:ext uri="{FF2B5EF4-FFF2-40B4-BE49-F238E27FC236}">
                <a16:creationId xmlns:a16="http://schemas.microsoft.com/office/drawing/2014/main" id="{0B9A7AF9-9317-554E-B2A4-BF306E7E5212}"/>
              </a:ext>
            </a:extLst>
          </p:cNvPr>
          <p:cNvPicPr>
            <a:picLocks noGrp="1" noChangeAspect="1" noChangeArrowheads="1"/>
          </p:cNvPicPr>
          <p:nvPr>
            <p:ph sz="half" idx="1"/>
          </p:nvPr>
        </p:nvPicPr>
        <p:blipFill>
          <a:blip r:embed="rId2"/>
          <a:srcRect/>
          <a:stretch/>
        </p:blipFill>
        <p:spPr bwMode="auto">
          <a:xfrm>
            <a:off x="1641276" y="1555751"/>
            <a:ext cx="3239398" cy="419429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47D025AA-E5EA-3B4A-9AB8-AF9EE047676A}"/>
              </a:ext>
            </a:extLst>
          </p:cNvPr>
          <p:cNvSpPr>
            <a:spLocks noGrp="1"/>
          </p:cNvSpPr>
          <p:nvPr>
            <p:ph sz="half" idx="2"/>
          </p:nvPr>
        </p:nvSpPr>
        <p:spPr>
          <a:xfrm>
            <a:off x="5520267" y="1623219"/>
            <a:ext cx="6163733" cy="4059360"/>
          </a:xfrm>
        </p:spPr>
        <p:txBody>
          <a:bodyPr>
            <a:normAutofit/>
          </a:bodyPr>
          <a:lstStyle/>
          <a:p>
            <a:r>
              <a:rPr lang="en-US" dirty="0">
                <a:latin typeface="+mn-lt"/>
              </a:rPr>
              <a:t>While there is no teen-tot clinic at your institution, you do refer Kim to group prenatal care.</a:t>
            </a:r>
          </a:p>
          <a:p>
            <a:endParaRPr lang="en-US" sz="900" dirty="0">
              <a:latin typeface="+mn-lt"/>
            </a:endParaRPr>
          </a:p>
          <a:p>
            <a:pPr marL="0" indent="0" algn="ctr">
              <a:buNone/>
            </a:pPr>
            <a:r>
              <a:rPr lang="en-US" sz="3200" dirty="0">
                <a:latin typeface="+mn-lt"/>
              </a:rPr>
              <a:t>Can Kim consent to prenatal care without a parent’s involvement?</a:t>
            </a:r>
          </a:p>
          <a:p>
            <a:pPr marL="0" indent="0" algn="ctr">
              <a:buNone/>
            </a:pPr>
            <a:r>
              <a:rPr lang="en-US" sz="3200" dirty="0">
                <a:latin typeface="+mn-lt"/>
              </a:rPr>
              <a:t>As a minor, will she be able </a:t>
            </a:r>
            <a:br>
              <a:rPr lang="en-US" sz="3200" dirty="0">
                <a:latin typeface="+mn-lt"/>
              </a:rPr>
            </a:br>
            <a:r>
              <a:rPr lang="en-US" sz="3200" dirty="0">
                <a:latin typeface="+mn-lt"/>
              </a:rPr>
              <a:t>to consent for her child’s health care in the future?</a:t>
            </a:r>
          </a:p>
        </p:txBody>
      </p:sp>
    </p:spTree>
    <p:extLst>
      <p:ext uri="{BB962C8B-B14F-4D97-AF65-F5344CB8AC3E}">
        <p14:creationId xmlns:p14="http://schemas.microsoft.com/office/powerpoint/2010/main" val="1879556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itle 4"/>
          <p:cNvSpPr>
            <a:spLocks noGrp="1"/>
          </p:cNvSpPr>
          <p:nvPr>
            <p:ph type="title"/>
          </p:nvPr>
        </p:nvSpPr>
        <p:spPr>
          <a:xfrm>
            <a:off x="838200" y="365125"/>
            <a:ext cx="10515600" cy="1325563"/>
          </a:xfrm>
        </p:spPr>
        <p:txBody>
          <a:bodyPr anchor="ctr">
            <a:normAutofit/>
          </a:bodyPr>
          <a:lstStyle/>
          <a:p>
            <a:r>
              <a:rPr lang="en-US" sz="4400" dirty="0">
                <a:latin typeface="+mn-lt"/>
              </a:rPr>
              <a:t>Minors’ Rights to Consent for Prenatal Care &amp; Medical Care of Their Children</a:t>
            </a:r>
          </a:p>
        </p:txBody>
      </p:sp>
      <p:sp>
        <p:nvSpPr>
          <p:cNvPr id="64514" name="Content Placeholder 5"/>
          <p:cNvSpPr>
            <a:spLocks noGrp="1"/>
          </p:cNvSpPr>
          <p:nvPr>
            <p:ph idx="1"/>
          </p:nvPr>
        </p:nvSpPr>
        <p:spPr>
          <a:xfrm>
            <a:off x="838200" y="1825625"/>
            <a:ext cx="10515600" cy="4047637"/>
          </a:xfrm>
        </p:spPr>
        <p:txBody>
          <a:bodyPr>
            <a:normAutofit fontScale="92500"/>
          </a:bodyPr>
          <a:lstStyle/>
          <a:p>
            <a:r>
              <a:rPr lang="en-US" dirty="0">
                <a:latin typeface="+mn-lt"/>
              </a:rPr>
              <a:t>State laws vary widely regarding minors’ rights to consent for health care services</a:t>
            </a:r>
          </a:p>
          <a:p>
            <a:pPr lvl="1"/>
            <a:r>
              <a:rPr lang="en-US" dirty="0">
                <a:latin typeface="+mn-lt"/>
              </a:rPr>
              <a:t>Providers should be aware of laws regarding minor consent in their state</a:t>
            </a:r>
          </a:p>
          <a:p>
            <a:r>
              <a:rPr lang="en-US" dirty="0">
                <a:latin typeface="+mn-lt"/>
              </a:rPr>
              <a:t>37 states and the District of Columbia allow minors to consent for prenatal care in at least some cases</a:t>
            </a:r>
          </a:p>
          <a:p>
            <a:pPr lvl="1"/>
            <a:r>
              <a:rPr lang="en-US" dirty="0">
                <a:latin typeface="+mn-lt"/>
              </a:rPr>
              <a:t>29 states and the District of Columbia allow </a:t>
            </a:r>
            <a:r>
              <a:rPr lang="en-US" b="1" dirty="0">
                <a:latin typeface="+mn-lt"/>
              </a:rPr>
              <a:t>all</a:t>
            </a:r>
            <a:r>
              <a:rPr lang="en-US" dirty="0">
                <a:latin typeface="+mn-lt"/>
              </a:rPr>
              <a:t> minors to consent for prenatal cares</a:t>
            </a:r>
          </a:p>
          <a:p>
            <a:pPr lvl="1"/>
            <a:r>
              <a:rPr lang="en-US" dirty="0">
                <a:latin typeface="+mn-lt"/>
              </a:rPr>
              <a:t>15 states allow physicians to inform parents of minors seeking prenatal care (not required)</a:t>
            </a:r>
          </a:p>
          <a:p>
            <a:r>
              <a:rPr lang="en-US" dirty="0">
                <a:latin typeface="+mn-lt"/>
              </a:rPr>
              <a:t>30 states and DC allow minors to consent for their children’s medical care (the other 20 states have no explicit policy)</a:t>
            </a:r>
          </a:p>
        </p:txBody>
      </p:sp>
    </p:spTree>
    <p:extLst>
      <p:ext uri="{BB962C8B-B14F-4D97-AF65-F5344CB8AC3E}">
        <p14:creationId xmlns:p14="http://schemas.microsoft.com/office/powerpoint/2010/main" val="8619687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itle 4"/>
          <p:cNvSpPr>
            <a:spLocks noGrp="1"/>
          </p:cNvSpPr>
          <p:nvPr>
            <p:ph type="title"/>
          </p:nvPr>
        </p:nvSpPr>
        <p:spPr>
          <a:xfrm>
            <a:off x="838200" y="365125"/>
            <a:ext cx="10515600" cy="1325563"/>
          </a:xfrm>
        </p:spPr>
        <p:txBody>
          <a:bodyPr anchor="ctr">
            <a:normAutofit/>
          </a:bodyPr>
          <a:lstStyle/>
          <a:p>
            <a:r>
              <a:rPr lang="en-US" sz="4400" dirty="0">
                <a:latin typeface="+mn-lt"/>
              </a:rPr>
              <a:t>Consent for Abortion</a:t>
            </a:r>
          </a:p>
        </p:txBody>
      </p:sp>
      <p:sp>
        <p:nvSpPr>
          <p:cNvPr id="64514" name="Content Placeholder 5"/>
          <p:cNvSpPr>
            <a:spLocks noGrp="1"/>
          </p:cNvSpPr>
          <p:nvPr>
            <p:ph sz="half" idx="1"/>
          </p:nvPr>
        </p:nvSpPr>
        <p:spPr>
          <a:xfrm>
            <a:off x="321733" y="1524000"/>
            <a:ext cx="7945033" cy="4360985"/>
          </a:xfrm>
        </p:spPr>
        <p:txBody>
          <a:bodyPr>
            <a:normAutofit lnSpcReduction="10000"/>
          </a:bodyPr>
          <a:lstStyle/>
          <a:p>
            <a:r>
              <a:rPr lang="en-US" dirty="0">
                <a:latin typeface="+mn-lt"/>
              </a:rPr>
              <a:t>A majority of states (37) require parental involvement in a minor’s decision to have an abortion</a:t>
            </a:r>
          </a:p>
          <a:p>
            <a:pPr lvl="1"/>
            <a:r>
              <a:rPr lang="en-US" sz="2800" dirty="0">
                <a:latin typeface="+mn-lt"/>
              </a:rPr>
              <a:t>In 36 of these states there is a judicial bypass procedure, which allows a minor to obtain approval from a court</a:t>
            </a:r>
          </a:p>
          <a:p>
            <a:pPr lvl="1"/>
            <a:r>
              <a:rPr lang="en-US" sz="2800" dirty="0">
                <a:latin typeface="+mn-lt"/>
              </a:rPr>
              <a:t>Most states make exceptions under certain circumstances like</a:t>
            </a:r>
          </a:p>
          <a:p>
            <a:pPr lvl="2"/>
            <a:r>
              <a:rPr lang="en-US" sz="2800" dirty="0">
                <a:latin typeface="+mn-lt"/>
              </a:rPr>
              <a:t>In a medical emergency (34 states)</a:t>
            </a:r>
          </a:p>
          <a:p>
            <a:pPr lvl="2"/>
            <a:r>
              <a:rPr lang="en-US" sz="2800" dirty="0">
                <a:latin typeface="+mn-lt"/>
              </a:rPr>
              <a:t>In cases of abuse, assault, incest or neglect (15 states)</a:t>
            </a:r>
          </a:p>
        </p:txBody>
      </p:sp>
      <p:pic>
        <p:nvPicPr>
          <p:cNvPr id="4098" name="Picture 2" descr="Consent Icons - Download Free Vector Icons | Noun Project">
            <a:extLst>
              <a:ext uri="{FF2B5EF4-FFF2-40B4-BE49-F238E27FC236}">
                <a16:creationId xmlns:a16="http://schemas.microsoft.com/office/drawing/2014/main" id="{13BEE775-2201-D54B-A52F-26D1A45E9C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66766" y="1885483"/>
            <a:ext cx="3087034" cy="3087034"/>
          </a:xfrm>
          <a:prstGeom prst="rect">
            <a:avLst/>
          </a:prstGeom>
          <a:solidFill>
            <a:srgbClr val="FFFFFF"/>
          </a:solidFill>
        </p:spPr>
      </p:pic>
    </p:spTree>
    <p:extLst>
      <p:ext uri="{BB962C8B-B14F-4D97-AF65-F5344CB8AC3E}">
        <p14:creationId xmlns:p14="http://schemas.microsoft.com/office/powerpoint/2010/main" val="14121606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itle 6"/>
          <p:cNvSpPr>
            <a:spLocks noGrp="1"/>
          </p:cNvSpPr>
          <p:nvPr>
            <p:ph type="title"/>
          </p:nvPr>
        </p:nvSpPr>
        <p:spPr>
          <a:xfrm>
            <a:off x="838200" y="365125"/>
            <a:ext cx="10515600" cy="1325563"/>
          </a:xfrm>
        </p:spPr>
        <p:txBody>
          <a:bodyPr anchor="ctr">
            <a:normAutofit/>
          </a:bodyPr>
          <a:lstStyle/>
          <a:p>
            <a:r>
              <a:rPr lang="en-US" sz="4400" dirty="0">
                <a:latin typeface="+mn-lt"/>
              </a:rPr>
              <a:t>Consent for Adoption</a:t>
            </a:r>
          </a:p>
        </p:txBody>
      </p:sp>
      <p:sp>
        <p:nvSpPr>
          <p:cNvPr id="65538" name="Content Placeholder 7"/>
          <p:cNvSpPr>
            <a:spLocks noGrp="1"/>
          </p:cNvSpPr>
          <p:nvPr>
            <p:ph idx="1"/>
          </p:nvPr>
        </p:nvSpPr>
        <p:spPr>
          <a:xfrm>
            <a:off x="838200" y="1825625"/>
            <a:ext cx="10515600" cy="4047637"/>
          </a:xfrm>
        </p:spPr>
        <p:txBody>
          <a:bodyPr>
            <a:normAutofit/>
          </a:bodyPr>
          <a:lstStyle/>
          <a:p>
            <a:r>
              <a:rPr lang="en-US" dirty="0">
                <a:latin typeface="+mn-lt"/>
              </a:rPr>
              <a:t>40 states and the District of Columbia allow minors to place their child for adoption</a:t>
            </a:r>
          </a:p>
          <a:p>
            <a:r>
              <a:rPr lang="en-US" dirty="0">
                <a:latin typeface="+mn-lt"/>
              </a:rPr>
              <a:t>10 states require involvement of an adult, either a parent or legal counsel</a:t>
            </a:r>
          </a:p>
        </p:txBody>
      </p:sp>
    </p:spTree>
    <p:extLst>
      <p:ext uri="{BB962C8B-B14F-4D97-AF65-F5344CB8AC3E}">
        <p14:creationId xmlns:p14="http://schemas.microsoft.com/office/powerpoint/2010/main" val="3889114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DD1C-F628-FE42-B471-D4BEBAD731DC}"/>
              </a:ext>
            </a:extLst>
          </p:cNvPr>
          <p:cNvSpPr>
            <a:spLocks noGrp="1"/>
          </p:cNvSpPr>
          <p:nvPr>
            <p:ph type="title"/>
          </p:nvPr>
        </p:nvSpPr>
        <p:spPr>
          <a:xfrm>
            <a:off x="838200" y="365125"/>
            <a:ext cx="10515600" cy="1325563"/>
          </a:xfrm>
        </p:spPr>
        <p:txBody>
          <a:bodyPr anchor="ctr">
            <a:normAutofit/>
          </a:bodyPr>
          <a:lstStyle/>
          <a:p>
            <a:r>
              <a:rPr lang="en-US" dirty="0"/>
              <a:t>Case: Public Support</a:t>
            </a:r>
          </a:p>
        </p:txBody>
      </p:sp>
      <p:sp>
        <p:nvSpPr>
          <p:cNvPr id="3" name="Content Placeholder 2">
            <a:extLst>
              <a:ext uri="{FF2B5EF4-FFF2-40B4-BE49-F238E27FC236}">
                <a16:creationId xmlns:a16="http://schemas.microsoft.com/office/drawing/2014/main" id="{2C2B5E7D-DC18-A347-B16D-9AC9C9C8EF79}"/>
              </a:ext>
            </a:extLst>
          </p:cNvPr>
          <p:cNvSpPr>
            <a:spLocks noGrp="1"/>
          </p:cNvSpPr>
          <p:nvPr>
            <p:ph sz="half" idx="1"/>
          </p:nvPr>
        </p:nvSpPr>
        <p:spPr>
          <a:xfrm>
            <a:off x="838200" y="1825625"/>
            <a:ext cx="5181600" cy="4059360"/>
          </a:xfrm>
        </p:spPr>
        <p:txBody>
          <a:bodyPr>
            <a:normAutofit/>
          </a:bodyPr>
          <a:lstStyle/>
          <a:p>
            <a:r>
              <a:rPr lang="en-US" dirty="0">
                <a:latin typeface="+mn-lt"/>
              </a:rPr>
              <a:t>Kim has the support of her mother and will live at home after the birth</a:t>
            </a:r>
          </a:p>
          <a:p>
            <a:endParaRPr lang="en-US" sz="900" dirty="0">
              <a:latin typeface="+mn-lt"/>
            </a:endParaRPr>
          </a:p>
          <a:p>
            <a:pPr marL="0" indent="0" algn="ctr">
              <a:buNone/>
            </a:pPr>
            <a:r>
              <a:rPr lang="en-US" sz="3200" dirty="0">
                <a:latin typeface="+mn-lt"/>
              </a:rPr>
              <a:t>What if Kim did not have family/partner support?</a:t>
            </a:r>
          </a:p>
          <a:p>
            <a:pPr marL="0" indent="0" algn="ctr">
              <a:buNone/>
            </a:pPr>
            <a:r>
              <a:rPr lang="en-US" sz="3200" dirty="0">
                <a:latin typeface="+mn-lt"/>
              </a:rPr>
              <a:t>What public benefits are available?</a:t>
            </a:r>
          </a:p>
        </p:txBody>
      </p:sp>
      <p:pic>
        <p:nvPicPr>
          <p:cNvPr id="4" name="Picture 2">
            <a:extLst>
              <a:ext uri="{FF2B5EF4-FFF2-40B4-BE49-F238E27FC236}">
                <a16:creationId xmlns:a16="http://schemas.microsoft.com/office/drawing/2014/main" id="{89C5CD41-3A09-4E49-8807-9962AD84DD80}"/>
              </a:ext>
            </a:extLst>
          </p:cNvPr>
          <p:cNvPicPr>
            <a:picLocks noChangeAspect="1" noChangeArrowheads="1"/>
          </p:cNvPicPr>
          <p:nvPr/>
        </p:nvPicPr>
        <p:blipFill>
          <a:blip r:embed="rId3"/>
          <a:srcRect/>
          <a:stretch/>
        </p:blipFill>
        <p:spPr bwMode="auto">
          <a:xfrm>
            <a:off x="7195409" y="1134533"/>
            <a:ext cx="3668936" cy="4750452"/>
          </a:xfrm>
          <a:prstGeom prst="rect">
            <a:avLst/>
          </a:prstGeom>
          <a:solidFill>
            <a:srgbClr val="FFFFFF"/>
          </a:solidFill>
        </p:spPr>
      </p:pic>
    </p:spTree>
    <p:extLst>
      <p:ext uri="{BB962C8B-B14F-4D97-AF65-F5344CB8AC3E}">
        <p14:creationId xmlns:p14="http://schemas.microsoft.com/office/powerpoint/2010/main" val="38096900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Title 4"/>
          <p:cNvSpPr>
            <a:spLocks noGrp="1"/>
          </p:cNvSpPr>
          <p:nvPr>
            <p:ph type="title"/>
          </p:nvPr>
        </p:nvSpPr>
        <p:spPr>
          <a:xfrm>
            <a:off x="838200" y="365125"/>
            <a:ext cx="10515600" cy="1325563"/>
          </a:xfrm>
        </p:spPr>
        <p:txBody>
          <a:bodyPr anchor="ctr">
            <a:normAutofit/>
          </a:bodyPr>
          <a:lstStyle/>
          <a:p>
            <a:r>
              <a:rPr lang="en-US" sz="4400" dirty="0">
                <a:latin typeface="+mn-lt"/>
              </a:rPr>
              <a:t>Programs and Benefits</a:t>
            </a:r>
          </a:p>
        </p:txBody>
      </p:sp>
      <p:pic>
        <p:nvPicPr>
          <p:cNvPr id="6146" name="Picture 2" descr="Letter to USDA Secretary Vilsack Opposing Addition of White Potatoes to WIC  Package - Children's HealthWatch">
            <a:extLst>
              <a:ext uri="{FF2B5EF4-FFF2-40B4-BE49-F238E27FC236}">
                <a16:creationId xmlns:a16="http://schemas.microsoft.com/office/drawing/2014/main" id="{4746645F-9BB0-8847-B81A-774983401E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936" r="3" b="3"/>
          <a:stretch/>
        </p:blipFill>
        <p:spPr bwMode="auto">
          <a:xfrm>
            <a:off x="838200" y="2093016"/>
            <a:ext cx="3410651" cy="2671967"/>
          </a:xfrm>
          <a:prstGeom prst="rect">
            <a:avLst/>
          </a:prstGeom>
          <a:solidFill>
            <a:srgbClr val="FFFFFF"/>
          </a:solidFill>
        </p:spPr>
      </p:pic>
      <p:sp>
        <p:nvSpPr>
          <p:cNvPr id="6" name="Content Placeholder 5"/>
          <p:cNvSpPr>
            <a:spLocks noGrp="1"/>
          </p:cNvSpPr>
          <p:nvPr>
            <p:ph sz="half" idx="2"/>
          </p:nvPr>
        </p:nvSpPr>
        <p:spPr>
          <a:xfrm>
            <a:off x="4500281" y="1490133"/>
            <a:ext cx="7319185" cy="4394852"/>
          </a:xfrm>
        </p:spPr>
        <p:txBody>
          <a:bodyPr>
            <a:normAutofit/>
          </a:bodyPr>
          <a:lstStyle/>
          <a:p>
            <a:r>
              <a:rPr lang="en-US" dirty="0">
                <a:latin typeface="+mn-lt"/>
              </a:rPr>
              <a:t>Women, Infants, and Children (WIC) programs</a:t>
            </a:r>
          </a:p>
          <a:p>
            <a:pPr lvl="1"/>
            <a:r>
              <a:rPr lang="en-US" sz="2800" dirty="0">
                <a:latin typeface="+mn-lt"/>
              </a:rPr>
              <a:t>Nutrition and breastfeeding support</a:t>
            </a:r>
          </a:p>
          <a:p>
            <a:r>
              <a:rPr lang="en-US" dirty="0">
                <a:latin typeface="+mn-lt"/>
              </a:rPr>
              <a:t>Medicaid &amp; Children’s Health Insurance Program (CHIP)</a:t>
            </a:r>
          </a:p>
          <a:p>
            <a:r>
              <a:rPr lang="en-US" dirty="0">
                <a:latin typeface="+mn-lt"/>
              </a:rPr>
              <a:t>Community-based organizations</a:t>
            </a:r>
          </a:p>
          <a:p>
            <a:pPr lvl="1"/>
            <a:r>
              <a:rPr lang="en-US" sz="2800" dirty="0">
                <a:latin typeface="+mn-lt"/>
              </a:rPr>
              <a:t>Parenting education</a:t>
            </a:r>
          </a:p>
          <a:p>
            <a:pPr lvl="1"/>
            <a:r>
              <a:rPr lang="en-US" sz="2800" dirty="0">
                <a:latin typeface="+mn-lt"/>
              </a:rPr>
              <a:t>Support groups</a:t>
            </a:r>
          </a:p>
          <a:p>
            <a:pPr lvl="1"/>
            <a:r>
              <a:rPr lang="en-US" sz="2800" dirty="0">
                <a:latin typeface="+mn-lt"/>
              </a:rPr>
              <a:t>Housing assistance/shelter</a:t>
            </a:r>
          </a:p>
          <a:p>
            <a:pPr lvl="1"/>
            <a:r>
              <a:rPr lang="en-US" sz="2800" dirty="0">
                <a:latin typeface="+mn-lt"/>
              </a:rPr>
              <a:t>Counseling</a:t>
            </a:r>
          </a:p>
          <a:p>
            <a:endParaRPr lang="en-US" sz="2400" dirty="0"/>
          </a:p>
        </p:txBody>
      </p:sp>
    </p:spTree>
    <p:extLst>
      <p:ext uri="{BB962C8B-B14F-4D97-AF65-F5344CB8AC3E}">
        <p14:creationId xmlns:p14="http://schemas.microsoft.com/office/powerpoint/2010/main" val="2716426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itle 2"/>
          <p:cNvSpPr>
            <a:spLocks noGrp="1"/>
          </p:cNvSpPr>
          <p:nvPr>
            <p:ph type="title"/>
          </p:nvPr>
        </p:nvSpPr>
        <p:spPr>
          <a:xfrm>
            <a:off x="838200" y="365125"/>
            <a:ext cx="10515600" cy="1325563"/>
          </a:xfrm>
        </p:spPr>
        <p:txBody>
          <a:bodyPr anchor="ctr">
            <a:normAutofit/>
          </a:bodyPr>
          <a:lstStyle/>
          <a:p>
            <a:r>
              <a:rPr lang="en-US" sz="4400" dirty="0"/>
              <a:t>Summary</a:t>
            </a:r>
          </a:p>
        </p:txBody>
      </p:sp>
      <p:sp>
        <p:nvSpPr>
          <p:cNvPr id="2" name="Content Placeholder 1"/>
          <p:cNvSpPr>
            <a:spLocks noGrp="1"/>
          </p:cNvSpPr>
          <p:nvPr>
            <p:ph idx="1"/>
          </p:nvPr>
        </p:nvSpPr>
        <p:spPr>
          <a:xfrm>
            <a:off x="838200" y="1825625"/>
            <a:ext cx="10515600" cy="4047637"/>
          </a:xfrm>
        </p:spPr>
        <p:txBody>
          <a:bodyPr>
            <a:normAutofit/>
          </a:bodyPr>
          <a:lstStyle/>
          <a:p>
            <a:r>
              <a:rPr lang="en-US" sz="3200" dirty="0">
                <a:latin typeface="+mn-lt"/>
              </a:rPr>
              <a:t>Provide unbiased counseling</a:t>
            </a:r>
          </a:p>
          <a:p>
            <a:r>
              <a:rPr lang="en-US" sz="3200" dirty="0">
                <a:latin typeface="+mn-lt"/>
              </a:rPr>
              <a:t>Support adolescents’ decisions</a:t>
            </a:r>
          </a:p>
          <a:p>
            <a:r>
              <a:rPr lang="en-US" sz="3200" dirty="0">
                <a:latin typeface="+mn-lt"/>
              </a:rPr>
              <a:t>Consider practice models to support pregnant and parenting teens and their children</a:t>
            </a:r>
          </a:p>
          <a:p>
            <a:r>
              <a:rPr lang="en-US" sz="3200" dirty="0">
                <a:latin typeface="+mn-lt"/>
              </a:rPr>
              <a:t>Know local resources for pregnant and parenting adolescents </a:t>
            </a:r>
          </a:p>
        </p:txBody>
      </p:sp>
    </p:spTree>
    <p:extLst>
      <p:ext uri="{BB962C8B-B14F-4D97-AF65-F5344CB8AC3E}">
        <p14:creationId xmlns:p14="http://schemas.microsoft.com/office/powerpoint/2010/main" val="504776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E87F-849A-E64D-ADDC-9F905F283918}"/>
              </a:ext>
            </a:extLst>
          </p:cNvPr>
          <p:cNvSpPr>
            <a:spLocks noGrp="1"/>
          </p:cNvSpPr>
          <p:nvPr>
            <p:ph type="title"/>
          </p:nvPr>
        </p:nvSpPr>
        <p:spPr/>
        <p:txBody>
          <a:bodyPr>
            <a:normAutofit/>
          </a:bodyPr>
          <a:lstStyle/>
          <a:p>
            <a:r>
              <a:rPr lang="en-US" sz="4400" dirty="0">
                <a:latin typeface="+mn-lt"/>
              </a:rPr>
              <a:t>Changing the Narrative</a:t>
            </a:r>
          </a:p>
        </p:txBody>
      </p:sp>
      <p:sp>
        <p:nvSpPr>
          <p:cNvPr id="3" name="Content Placeholder 2">
            <a:extLst>
              <a:ext uri="{FF2B5EF4-FFF2-40B4-BE49-F238E27FC236}">
                <a16:creationId xmlns:a16="http://schemas.microsoft.com/office/drawing/2014/main" id="{B10DBF19-3A4A-2448-883E-1A212B7A092F}"/>
              </a:ext>
            </a:extLst>
          </p:cNvPr>
          <p:cNvSpPr>
            <a:spLocks noGrp="1"/>
          </p:cNvSpPr>
          <p:nvPr>
            <p:ph idx="1"/>
          </p:nvPr>
        </p:nvSpPr>
        <p:spPr>
          <a:xfrm>
            <a:off x="838200" y="1473201"/>
            <a:ext cx="10515600" cy="4400062"/>
          </a:xfrm>
        </p:spPr>
        <p:txBody>
          <a:bodyPr>
            <a:normAutofit lnSpcReduction="10000"/>
          </a:bodyPr>
          <a:lstStyle/>
          <a:p>
            <a:r>
              <a:rPr lang="en-US" dirty="0">
                <a:latin typeface="+mn-lt"/>
              </a:rPr>
              <a:t>Some advocates now recommend moving away from a “Teen Pregnancy Prevention” paradigm</a:t>
            </a:r>
          </a:p>
          <a:p>
            <a:pPr lvl="1"/>
            <a:r>
              <a:rPr lang="en-US" dirty="0">
                <a:latin typeface="+mn-lt"/>
              </a:rPr>
              <a:t>Stigmatizes and shames young parents</a:t>
            </a:r>
          </a:p>
          <a:p>
            <a:pPr lvl="1"/>
            <a:r>
              <a:rPr lang="en-US" dirty="0">
                <a:latin typeface="+mn-lt"/>
              </a:rPr>
              <a:t>Majority of “teen” parents are 18-19 years old</a:t>
            </a:r>
          </a:p>
          <a:p>
            <a:pPr lvl="1"/>
            <a:r>
              <a:rPr lang="en-US" dirty="0">
                <a:latin typeface="+mn-lt"/>
              </a:rPr>
              <a:t>Many young parents choose parenthood as a rational decision in conditions where pursuing higher education and/or a lucrative career seem nearly impossible</a:t>
            </a:r>
          </a:p>
          <a:p>
            <a:r>
              <a:rPr lang="en-US" dirty="0">
                <a:latin typeface="+mn-lt"/>
              </a:rPr>
              <a:t>Instead, we can provide high-quality reproductive health information and access to services for all people</a:t>
            </a:r>
          </a:p>
          <a:p>
            <a:r>
              <a:rPr lang="en-US" dirty="0">
                <a:latin typeface="+mn-lt"/>
              </a:rPr>
              <a:t>Continue work to address the root causes of inequity that impact quality of life and outcomes for all people</a:t>
            </a:r>
          </a:p>
        </p:txBody>
      </p:sp>
    </p:spTree>
    <p:extLst>
      <p:ext uri="{BB962C8B-B14F-4D97-AF65-F5344CB8AC3E}">
        <p14:creationId xmlns:p14="http://schemas.microsoft.com/office/powerpoint/2010/main" val="1545305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03C8572A-FBCF-4FFA-853D-1ECBC1F28124}"/>
              </a:ext>
            </a:extLst>
          </p:cNvPr>
          <p:cNvSpPr>
            <a:spLocks noGrp="1"/>
          </p:cNvSpPr>
          <p:nvPr>
            <p:ph type="title"/>
          </p:nvPr>
        </p:nvSpPr>
        <p:spPr>
          <a:xfrm>
            <a:off x="838200" y="365125"/>
            <a:ext cx="10515600" cy="1325563"/>
          </a:xfrm>
        </p:spPr>
        <p:txBody>
          <a:bodyPr>
            <a:normAutofit/>
          </a:bodyPr>
          <a:lstStyle/>
          <a:p>
            <a:r>
              <a:rPr lang="en-US" sz="4400" dirty="0">
                <a:latin typeface="+mn-lt"/>
              </a:rPr>
              <a:t>Case Discussion: Kim</a:t>
            </a:r>
          </a:p>
        </p:txBody>
      </p:sp>
      <p:pic>
        <p:nvPicPr>
          <p:cNvPr id="1026" name="Picture 2">
            <a:extLst>
              <a:ext uri="{FF2B5EF4-FFF2-40B4-BE49-F238E27FC236}">
                <a16:creationId xmlns:a16="http://schemas.microsoft.com/office/drawing/2014/main" id="{2265A5CD-C9E8-434D-9E27-AAEE0A9FDA1A}"/>
              </a:ext>
            </a:extLst>
          </p:cNvPr>
          <p:cNvPicPr>
            <a:picLocks noChangeAspect="1" noChangeArrowheads="1"/>
          </p:cNvPicPr>
          <p:nvPr/>
        </p:nvPicPr>
        <p:blipFill rotWithShape="1">
          <a:blip r:embed="rId2"/>
          <a:srcRect l="16965" t="20967" r="13573" b="19012"/>
          <a:stretch/>
        </p:blipFill>
        <p:spPr bwMode="auto">
          <a:xfrm>
            <a:off x="1507066" y="1521679"/>
            <a:ext cx="3403601" cy="4406569"/>
          </a:xfrm>
          <a:prstGeom prst="rect">
            <a:avLst/>
          </a:prstGeom>
          <a:solidFill>
            <a:srgbClr val="FFFFFF"/>
          </a:solidFill>
        </p:spPr>
      </p:pic>
      <p:sp>
        <p:nvSpPr>
          <p:cNvPr id="73" name="Content Placeholder 3">
            <a:extLst>
              <a:ext uri="{FF2B5EF4-FFF2-40B4-BE49-F238E27FC236}">
                <a16:creationId xmlns:a16="http://schemas.microsoft.com/office/drawing/2014/main" id="{01F643C1-743E-4C41-8C7B-EBCB0BA9E31D}"/>
              </a:ext>
            </a:extLst>
          </p:cNvPr>
          <p:cNvSpPr>
            <a:spLocks noGrp="1"/>
          </p:cNvSpPr>
          <p:nvPr>
            <p:ph sz="half" idx="2"/>
          </p:nvPr>
        </p:nvSpPr>
        <p:spPr>
          <a:xfrm>
            <a:off x="6096000" y="1521679"/>
            <a:ext cx="5181600" cy="4667251"/>
          </a:xfrm>
        </p:spPr>
        <p:txBody>
          <a:bodyPr>
            <a:normAutofit/>
          </a:bodyPr>
          <a:lstStyle/>
          <a:p>
            <a:r>
              <a:rPr lang="en-US" dirty="0">
                <a:latin typeface="+mn-lt"/>
              </a:rPr>
              <a:t>Kim, a 16-year-old female, saw a colleague in your office last week. </a:t>
            </a:r>
          </a:p>
          <a:p>
            <a:r>
              <a:rPr lang="en-US" dirty="0">
                <a:latin typeface="+mn-lt"/>
              </a:rPr>
              <a:t>After disclosing unprotected sex in the past month, she was given a pregnancy test, which was positive.</a:t>
            </a:r>
          </a:p>
          <a:p>
            <a:endParaRPr lang="en-US" dirty="0">
              <a:latin typeface="+mn-lt"/>
            </a:endParaRPr>
          </a:p>
          <a:p>
            <a:pPr marL="0" indent="0" algn="ctr">
              <a:buNone/>
            </a:pPr>
            <a:r>
              <a:rPr lang="en-US" sz="3200" dirty="0">
                <a:latin typeface="+mn-lt"/>
              </a:rPr>
              <a:t>How common is teen pregnancy?</a:t>
            </a:r>
          </a:p>
          <a:p>
            <a:endParaRPr lang="en-US" dirty="0"/>
          </a:p>
        </p:txBody>
      </p:sp>
    </p:spTree>
    <p:extLst>
      <p:ext uri="{BB962C8B-B14F-4D97-AF65-F5344CB8AC3E}">
        <p14:creationId xmlns:p14="http://schemas.microsoft.com/office/powerpoint/2010/main" val="5391504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itle 4"/>
          <p:cNvSpPr>
            <a:spLocks noGrp="1"/>
          </p:cNvSpPr>
          <p:nvPr>
            <p:ph type="title"/>
          </p:nvPr>
        </p:nvSpPr>
        <p:spPr>
          <a:xfrm>
            <a:off x="838200" y="365125"/>
            <a:ext cx="10515600" cy="1325563"/>
          </a:xfrm>
        </p:spPr>
        <p:txBody>
          <a:bodyPr anchor="ctr">
            <a:normAutofit/>
          </a:bodyPr>
          <a:lstStyle/>
          <a:p>
            <a:r>
              <a:rPr lang="en-US"/>
              <a:t>Teen Parenting Resources</a:t>
            </a:r>
            <a:endParaRPr lang="en-US" dirty="0"/>
          </a:p>
        </p:txBody>
      </p:sp>
      <p:sp>
        <p:nvSpPr>
          <p:cNvPr id="2" name="Content Placeholder 1"/>
          <p:cNvSpPr>
            <a:spLocks noGrp="1"/>
          </p:cNvSpPr>
          <p:nvPr>
            <p:ph idx="1"/>
          </p:nvPr>
        </p:nvSpPr>
        <p:spPr>
          <a:xfrm>
            <a:off x="838200" y="1825625"/>
            <a:ext cx="10515600" cy="4047637"/>
          </a:xfrm>
        </p:spPr>
        <p:txBody>
          <a:bodyPr>
            <a:noAutofit/>
          </a:bodyPr>
          <a:lstStyle/>
          <a:p>
            <a:pPr marL="0" indent="0">
              <a:buNone/>
            </a:pPr>
            <a:r>
              <a:rPr lang="en-US" sz="2400" dirty="0"/>
              <a:t>Adolescent Pregnancy and Parenting Resources</a:t>
            </a:r>
          </a:p>
          <a:p>
            <a:pPr lvl="1"/>
            <a:r>
              <a:rPr lang="en-US" dirty="0"/>
              <a:t>Bold Futures (Previously Young Women United): </a:t>
            </a:r>
            <a:r>
              <a:rPr lang="en-US" dirty="0">
                <a:hlinkClick r:id="rId3"/>
              </a:rPr>
              <a:t>https://boldfuturesnm.org/tag/research/</a:t>
            </a:r>
            <a:endParaRPr lang="en-US" dirty="0"/>
          </a:p>
          <a:p>
            <a:pPr lvl="1"/>
            <a:r>
              <a:rPr lang="en-US" dirty="0"/>
              <a:t>Healthy Teen Network (formerly National Organization on Adolescent Pregnancy, Parenting, and Prevention-NOAPP) </a:t>
            </a:r>
            <a:r>
              <a:rPr lang="en-US" dirty="0">
                <a:hlinkClick r:id="rId4"/>
              </a:rPr>
              <a:t>www.healthyteennetwork.org</a:t>
            </a:r>
            <a:endParaRPr lang="en-US" dirty="0"/>
          </a:p>
          <a:p>
            <a:pPr lvl="1"/>
            <a:r>
              <a:rPr lang="en-US" dirty="0"/>
              <a:t>The Adolescent Parenting Program (North Carolina): </a:t>
            </a:r>
            <a:r>
              <a:rPr lang="en-US" dirty="0">
                <a:hlinkClick r:id="rId5"/>
              </a:rPr>
              <a:t>https://www.childrenandfamily.org/programs/adolescent-parenting-program/</a:t>
            </a:r>
            <a:endParaRPr lang="en-US" dirty="0"/>
          </a:p>
          <a:p>
            <a:pPr lvl="1"/>
            <a:r>
              <a:rPr lang="en-US" dirty="0"/>
              <a:t>US Department of Health and Human Services, Administration of Children and Families: </a:t>
            </a:r>
            <a:r>
              <a:rPr lang="en-US" dirty="0">
                <a:hlinkClick r:id="rId6"/>
              </a:rPr>
              <a:t>www.acf.hhs.gov</a:t>
            </a:r>
            <a:endParaRPr lang="en-US" dirty="0"/>
          </a:p>
          <a:p>
            <a:pPr lvl="1"/>
            <a:r>
              <a:rPr lang="en-US" dirty="0"/>
              <a:t>Strong Families Network: </a:t>
            </a:r>
            <a:r>
              <a:rPr lang="en-US" dirty="0">
                <a:hlinkClick r:id="rId7"/>
              </a:rPr>
              <a:t>strongfamiliesmovement.org/young-parents</a:t>
            </a:r>
            <a:r>
              <a:rPr lang="en-US" dirty="0"/>
              <a:t> </a:t>
            </a:r>
          </a:p>
        </p:txBody>
      </p:sp>
    </p:spTree>
    <p:extLst>
      <p:ext uri="{BB962C8B-B14F-4D97-AF65-F5344CB8AC3E}">
        <p14:creationId xmlns:p14="http://schemas.microsoft.com/office/powerpoint/2010/main" val="10188715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9262-83F6-2242-A43B-722FCD51CD03}"/>
              </a:ext>
            </a:extLst>
          </p:cNvPr>
          <p:cNvSpPr>
            <a:spLocks noGrp="1"/>
          </p:cNvSpPr>
          <p:nvPr>
            <p:ph type="ctrTitle"/>
          </p:nvPr>
        </p:nvSpPr>
        <p:spPr>
          <a:xfrm>
            <a:off x="1524000" y="268685"/>
            <a:ext cx="9144000" cy="1299995"/>
          </a:xfrm>
        </p:spPr>
        <p:txBody>
          <a:bodyPr>
            <a:normAutofit/>
          </a:bodyPr>
          <a:lstStyle/>
          <a:p>
            <a:r>
              <a:rPr lang="en-US" sz="4000" dirty="0">
                <a:latin typeface="+mn-lt"/>
                <a:cs typeface="Arial" panose="020B0604020202020204" pitchFamily="34" charset="0"/>
              </a:rPr>
              <a:t>Adolescent Reproductive and Sexual Health Education Project (ARSHEP)</a:t>
            </a:r>
          </a:p>
        </p:txBody>
      </p:sp>
      <p:sp>
        <p:nvSpPr>
          <p:cNvPr id="3" name="Subtitle 2">
            <a:extLst>
              <a:ext uri="{FF2B5EF4-FFF2-40B4-BE49-F238E27FC236}">
                <a16:creationId xmlns:a16="http://schemas.microsoft.com/office/drawing/2014/main" id="{5B42D3F4-377D-5A4F-AA15-02BD77AE9376}"/>
              </a:ext>
            </a:extLst>
          </p:cNvPr>
          <p:cNvSpPr>
            <a:spLocks noGrp="1"/>
          </p:cNvSpPr>
          <p:nvPr>
            <p:ph type="subTitle" idx="1"/>
          </p:nvPr>
        </p:nvSpPr>
        <p:spPr>
          <a:xfrm>
            <a:off x="1143000" y="1568680"/>
            <a:ext cx="9906000" cy="2161674"/>
          </a:xfrm>
        </p:spPr>
        <p:txBody>
          <a:bodyPr>
            <a:normAutofit/>
          </a:bodyPr>
          <a:lstStyle/>
          <a:p>
            <a:pPr>
              <a:lnSpc>
                <a:spcPct val="100000"/>
              </a:lnSpc>
            </a:pPr>
            <a:r>
              <a:rPr lang="en-US" sz="4000" dirty="0">
                <a:latin typeface="+mn-lt"/>
                <a:cs typeface="Arial" panose="020B0604020202020204" pitchFamily="34" charset="0"/>
              </a:rPr>
              <a:t>Caring for Pregnant and Parenting Adolescents</a:t>
            </a:r>
          </a:p>
        </p:txBody>
      </p:sp>
      <p:pic>
        <p:nvPicPr>
          <p:cNvPr id="6" name="Picture 5" descr="Qr code&#10;&#10;Description automatically generated">
            <a:extLst>
              <a:ext uri="{FF2B5EF4-FFF2-40B4-BE49-F238E27FC236}">
                <a16:creationId xmlns:a16="http://schemas.microsoft.com/office/drawing/2014/main" id="{9D1A5D76-9CA4-9F44-82E4-0CF611961295}"/>
              </a:ext>
            </a:extLst>
          </p:cNvPr>
          <p:cNvPicPr>
            <a:picLocks noChangeAspect="1"/>
          </p:cNvPicPr>
          <p:nvPr/>
        </p:nvPicPr>
        <p:blipFill>
          <a:blip r:embed="rId3"/>
          <a:stretch>
            <a:fillRect/>
          </a:stretch>
        </p:blipFill>
        <p:spPr>
          <a:xfrm>
            <a:off x="1524000" y="2649517"/>
            <a:ext cx="3015916" cy="3015916"/>
          </a:xfrm>
          <a:prstGeom prst="rect">
            <a:avLst/>
          </a:prstGeom>
        </p:spPr>
      </p:pic>
      <p:sp>
        <p:nvSpPr>
          <p:cNvPr id="7" name="TextBox 6">
            <a:extLst>
              <a:ext uri="{FF2B5EF4-FFF2-40B4-BE49-F238E27FC236}">
                <a16:creationId xmlns:a16="http://schemas.microsoft.com/office/drawing/2014/main" id="{0D46FCAC-D198-6343-8760-B03B903344DE}"/>
              </a:ext>
            </a:extLst>
          </p:cNvPr>
          <p:cNvSpPr txBox="1"/>
          <p:nvPr/>
        </p:nvSpPr>
        <p:spPr>
          <a:xfrm>
            <a:off x="5486400" y="2649517"/>
            <a:ext cx="5562600" cy="2677656"/>
          </a:xfrm>
          <a:prstGeom prst="rect">
            <a:avLst/>
          </a:prstGeom>
          <a:noFill/>
        </p:spPr>
        <p:txBody>
          <a:bodyPr wrap="square" rtlCol="0">
            <a:spAutoFit/>
          </a:bodyPr>
          <a:lstStyle/>
          <a:p>
            <a:r>
              <a:rPr lang="en-US" sz="2800" dirty="0"/>
              <a:t>Please complete the evaluation for this presentation by pointing your cell phone camera at the QR code and completing the survey.  </a:t>
            </a:r>
          </a:p>
          <a:p>
            <a:endParaRPr lang="en-US" sz="2800" dirty="0"/>
          </a:p>
          <a:p>
            <a:r>
              <a:rPr lang="en-US" sz="2800" dirty="0"/>
              <a:t>Thank you!</a:t>
            </a:r>
          </a:p>
        </p:txBody>
      </p:sp>
    </p:spTree>
    <p:extLst>
      <p:ext uri="{BB962C8B-B14F-4D97-AF65-F5344CB8AC3E}">
        <p14:creationId xmlns:p14="http://schemas.microsoft.com/office/powerpoint/2010/main" val="2169319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95635" y="606675"/>
            <a:ext cx="3449832" cy="2669925"/>
          </a:xfrm>
        </p:spPr>
        <p:txBody>
          <a:bodyPr anchor="ctr">
            <a:normAutofit/>
          </a:bodyPr>
          <a:lstStyle/>
          <a:p>
            <a:r>
              <a:rPr lang="en-US" dirty="0">
                <a:latin typeface="+mn-lt"/>
              </a:rPr>
              <a:t>Teen Pregnancy Rates Are Declining</a:t>
            </a:r>
          </a:p>
        </p:txBody>
      </p:sp>
      <p:pic>
        <p:nvPicPr>
          <p:cNvPr id="5122" name="Picture 2">
            <a:extLst>
              <a:ext uri="{FF2B5EF4-FFF2-40B4-BE49-F238E27FC236}">
                <a16:creationId xmlns:a16="http://schemas.microsoft.com/office/drawing/2014/main" id="{F64D8EEC-5038-9247-96B6-3793B54BC664}"/>
              </a:ext>
            </a:extLst>
          </p:cNvPr>
          <p:cNvPicPr>
            <a:picLocks noChangeAspect="1" noChangeArrowheads="1"/>
          </p:cNvPicPr>
          <p:nvPr/>
        </p:nvPicPr>
        <p:blipFill rotWithShape="1">
          <a:blip r:embed="rId3"/>
          <a:srcRect l="4916" t="10689" r="7273" b="34756"/>
          <a:stretch/>
        </p:blipFill>
        <p:spPr bwMode="auto">
          <a:xfrm>
            <a:off x="4131946" y="287867"/>
            <a:ext cx="7139844" cy="5740400"/>
          </a:xfrm>
          <a:prstGeom prst="rect">
            <a:avLst/>
          </a:prstGeom>
          <a:solidFill>
            <a:srgbClr val="FFFFFF"/>
          </a:solidFill>
        </p:spPr>
      </p:pic>
    </p:spTree>
    <p:extLst>
      <p:ext uri="{BB962C8B-B14F-4D97-AF65-F5344CB8AC3E}">
        <p14:creationId xmlns:p14="http://schemas.microsoft.com/office/powerpoint/2010/main" val="430650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CB39D-9FA6-5243-927B-0FE3A6538EE6}"/>
              </a:ext>
            </a:extLst>
          </p:cNvPr>
          <p:cNvSpPr>
            <a:spLocks noGrp="1"/>
          </p:cNvSpPr>
          <p:nvPr>
            <p:ph type="title"/>
          </p:nvPr>
        </p:nvSpPr>
        <p:spPr>
          <a:xfrm>
            <a:off x="7192618" y="1905000"/>
            <a:ext cx="4876800" cy="3048000"/>
          </a:xfrm>
        </p:spPr>
        <p:txBody>
          <a:bodyPr>
            <a:normAutofit/>
          </a:bodyPr>
          <a:lstStyle/>
          <a:p>
            <a:r>
              <a:rPr lang="en-US" sz="4400" dirty="0">
                <a:latin typeface="+mn-lt"/>
              </a:rPr>
              <a:t>Both Birth and Abortion Rates are Declining </a:t>
            </a:r>
            <a:br>
              <a:rPr lang="en-US" sz="4400" dirty="0">
                <a:latin typeface="+mn-lt"/>
              </a:rPr>
            </a:br>
            <a:r>
              <a:rPr lang="en-US" sz="4400" dirty="0">
                <a:latin typeface="+mn-lt"/>
              </a:rPr>
              <a:t>(Ages 15-17)</a:t>
            </a:r>
          </a:p>
        </p:txBody>
      </p:sp>
      <p:pic>
        <p:nvPicPr>
          <p:cNvPr id="4" name="Picture 3" descr="Chart, line chart&#10;&#10;Description automatically generated">
            <a:extLst>
              <a:ext uri="{FF2B5EF4-FFF2-40B4-BE49-F238E27FC236}">
                <a16:creationId xmlns:a16="http://schemas.microsoft.com/office/drawing/2014/main" id="{94CCA3EE-F8CF-FC4B-A7C5-0A695EF5FFDE}"/>
              </a:ext>
            </a:extLst>
          </p:cNvPr>
          <p:cNvPicPr>
            <a:picLocks noChangeAspect="1"/>
          </p:cNvPicPr>
          <p:nvPr/>
        </p:nvPicPr>
        <p:blipFill>
          <a:blip r:embed="rId3"/>
          <a:stretch>
            <a:fillRect/>
          </a:stretch>
        </p:blipFill>
        <p:spPr>
          <a:xfrm>
            <a:off x="269687" y="474133"/>
            <a:ext cx="6922931" cy="5281207"/>
          </a:xfrm>
          <a:prstGeom prst="rect">
            <a:avLst/>
          </a:prstGeom>
        </p:spPr>
      </p:pic>
    </p:spTree>
    <p:extLst>
      <p:ext uri="{BB962C8B-B14F-4D97-AF65-F5344CB8AC3E}">
        <p14:creationId xmlns:p14="http://schemas.microsoft.com/office/powerpoint/2010/main" val="118774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73B14C22-10CC-4B69-8DDC-3E908013B701}"/>
              </a:ext>
            </a:extLst>
          </p:cNvPr>
          <p:cNvSpPr>
            <a:spLocks noGrp="1"/>
          </p:cNvSpPr>
          <p:nvPr>
            <p:ph type="title"/>
          </p:nvPr>
        </p:nvSpPr>
        <p:spPr>
          <a:xfrm>
            <a:off x="295088" y="365125"/>
            <a:ext cx="4089400" cy="3063875"/>
          </a:xfrm>
        </p:spPr>
        <p:txBody>
          <a:bodyPr/>
          <a:lstStyle/>
          <a:p>
            <a:r>
              <a:rPr lang="en-US" dirty="0">
                <a:latin typeface="+mn-lt"/>
              </a:rPr>
              <a:t>Birth Rates Have Declined Among All Race and Ethnicity groups</a:t>
            </a:r>
          </a:p>
        </p:txBody>
      </p:sp>
      <p:pic>
        <p:nvPicPr>
          <p:cNvPr id="7170" name="Picture 2" descr="See alternative text link below. Line chart of birth rates (live births) per 1,000 females aged 15–19 years for all races and Hispanic ethnicity in the United States, 2007-2015.">
            <a:extLst>
              <a:ext uri="{FF2B5EF4-FFF2-40B4-BE49-F238E27FC236}">
                <a16:creationId xmlns:a16="http://schemas.microsoft.com/office/drawing/2014/main" id="{5F742FD8-6231-5C4D-AE5D-55D6D2C5D9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81"/>
          <a:stretch/>
        </p:blipFill>
        <p:spPr bwMode="auto">
          <a:xfrm>
            <a:off x="4384488" y="365125"/>
            <a:ext cx="7738602" cy="5435600"/>
          </a:xfrm>
          <a:prstGeom prst="rect">
            <a:avLst/>
          </a:prstGeom>
          <a:solidFill>
            <a:srgbClr val="FFFFFF"/>
          </a:solidFill>
        </p:spPr>
      </p:pic>
    </p:spTree>
    <p:extLst>
      <p:ext uri="{BB962C8B-B14F-4D97-AF65-F5344CB8AC3E}">
        <p14:creationId xmlns:p14="http://schemas.microsoft.com/office/powerpoint/2010/main" val="33077063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Y X Amaze Minimal Powerpoint Widescreen" id="{BEFF2069-C5E9-694C-954D-22CD722BCDEA}" vid="{3FEDB2C4-3FC7-6346-925C-5F88AFD273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8430</Words>
  <Application>Microsoft Macintosh PowerPoint</Application>
  <PresentationFormat>Widescreen</PresentationFormat>
  <Paragraphs>737</Paragraphs>
  <Slides>61</Slides>
  <Notes>54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Adobe Garamond Pro</vt:lpstr>
      <vt:lpstr>Arial</vt:lpstr>
      <vt:lpstr>Calibri</vt:lpstr>
      <vt:lpstr>Calibri Light</vt:lpstr>
      <vt:lpstr>Courier New</vt:lpstr>
      <vt:lpstr>Futura Lt BT</vt:lpstr>
      <vt:lpstr>Galano Grotesque Alt</vt:lpstr>
      <vt:lpstr>Roboto</vt:lpstr>
      <vt:lpstr>Roboto Slab</vt:lpstr>
      <vt:lpstr>Wingdings</vt:lpstr>
      <vt:lpstr>Wingdings 3</vt:lpstr>
      <vt:lpstr>Office Theme</vt:lpstr>
      <vt:lpstr>Adolescent Reproductive and Sexual Health Education Project (ARSHEP)</vt:lpstr>
      <vt:lpstr>Adolescent Reproductive and Sexual Health Education Project (ARSHEP)</vt:lpstr>
      <vt:lpstr>PowerPoint Presentation</vt:lpstr>
      <vt:lpstr>Objectives</vt:lpstr>
      <vt:lpstr>A Note on Gender Identity &amp; Sexual Orientation of Pregnant People:</vt:lpstr>
      <vt:lpstr>Case Discussion: Kim</vt:lpstr>
      <vt:lpstr>Teen Pregnancy Rates Are Declining</vt:lpstr>
      <vt:lpstr>Both Birth and Abortion Rates are Declining  (Ages 15-17)</vt:lpstr>
      <vt:lpstr>Birth Rates Have Declined Among All Race and Ethnicity groups</vt:lpstr>
      <vt:lpstr>However, Disparities in Teen Birth Rates Persist</vt:lpstr>
      <vt:lpstr>Sexual Minority Youth have Higher Rates of Teen Pregnancy</vt:lpstr>
      <vt:lpstr>Pregnancy in Transgender Men</vt:lpstr>
      <vt:lpstr>Pregnancy in transgender men:  cross-sectional survey</vt:lpstr>
      <vt:lpstr>Prevention Messages</vt:lpstr>
      <vt:lpstr>NYC Teen Pregnancy Prevention Campaign:  Effective or Stigmatizing?</vt:lpstr>
      <vt:lpstr>Addressing Root Causes</vt:lpstr>
      <vt:lpstr>Case Discussion: Options Counseling </vt:lpstr>
      <vt:lpstr>Pregnancy Options Counseling</vt:lpstr>
      <vt:lpstr>Pregnancy Options Counseling</vt:lpstr>
      <vt:lpstr>AMAZE: So, You Think you’re Pregnant</vt:lpstr>
      <vt:lpstr>Case Discussion: Kim </vt:lpstr>
      <vt:lpstr>What Do Teens Decide?</vt:lpstr>
      <vt:lpstr>Provider Values Clarification</vt:lpstr>
      <vt:lpstr>Case: Supporting Adolescents Who Choose To Parent</vt:lpstr>
      <vt:lpstr>Factors That May Improve Outcomes</vt:lpstr>
      <vt:lpstr>Risks of Teen Pregnancy and Parenting</vt:lpstr>
      <vt:lpstr>Medical and Psychosocial Risks for Pregnant Adolescents</vt:lpstr>
      <vt:lpstr>Educational Achievement and Poverty</vt:lpstr>
      <vt:lpstr>Violence Affects Adolescent Mothers</vt:lpstr>
      <vt:lpstr>Medical Risks for Infants born to Adolescent Mothers</vt:lpstr>
      <vt:lpstr>Birth Outcomes for Infants  Born to Youngest Teens</vt:lpstr>
      <vt:lpstr>Teen Parents are both Resilient and Vulnerable</vt:lpstr>
      <vt:lpstr>Case: Prenatal Care and Support</vt:lpstr>
      <vt:lpstr> Clinician’s Role During and After Pregnancy</vt:lpstr>
      <vt:lpstr>Research on Supporting Young Mothers</vt:lpstr>
      <vt:lpstr>Clinician’s Role</vt:lpstr>
      <vt:lpstr>Nutritional Recommendations</vt:lpstr>
      <vt:lpstr>Family Support Is Key </vt:lpstr>
      <vt:lpstr>Recommended Screening for Sexually Transmitted Infections</vt:lpstr>
      <vt:lpstr>Case: Providing Care for Both Adolescent Parents and Their Children</vt:lpstr>
      <vt:lpstr>Practice Models for Teen Parent Support</vt:lpstr>
      <vt:lpstr>Recommended Practices</vt:lpstr>
      <vt:lpstr>Group Prenatal Care</vt:lpstr>
      <vt:lpstr>Teen-Tot Model: Medical Services</vt:lpstr>
      <vt:lpstr>Teen-Tot Model: Psychosocial Support</vt:lpstr>
      <vt:lpstr>Making Support for Adolescent Parents Accessible</vt:lpstr>
      <vt:lpstr>Case: Support for Young Fathers</vt:lpstr>
      <vt:lpstr>How Do Adolescent Fathers Fare?</vt:lpstr>
      <vt:lpstr>Supporting Young Fathers</vt:lpstr>
      <vt:lpstr>Train Staff to Work with Young Fathers</vt:lpstr>
      <vt:lpstr>Young Fathers’ Programs</vt:lpstr>
      <vt:lpstr>Case: Consent and Confidentiality</vt:lpstr>
      <vt:lpstr>Minors’ Rights to Consent for Prenatal Care &amp; Medical Care of Their Children</vt:lpstr>
      <vt:lpstr>Consent for Abortion</vt:lpstr>
      <vt:lpstr>Consent for Adoption</vt:lpstr>
      <vt:lpstr>Case: Public Support</vt:lpstr>
      <vt:lpstr>Programs and Benefits</vt:lpstr>
      <vt:lpstr>Summary</vt:lpstr>
      <vt:lpstr>Changing the Narrative</vt:lpstr>
      <vt:lpstr>Teen Parenting Resources</vt:lpstr>
      <vt:lpstr>Adolescent Reproductive and Sexual Health Education Project (ARSHEP)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Caring for Pregnant and Parenting Adolescents</dc:title>
  <dc:creator>Leighton, Morgan Enns</dc:creator>
  <cp:lastModifiedBy>Tonya Katcher</cp:lastModifiedBy>
  <cp:revision>45</cp:revision>
  <dcterms:created xsi:type="dcterms:W3CDTF">2020-12-13T03:12:53Z</dcterms:created>
  <dcterms:modified xsi:type="dcterms:W3CDTF">2021-01-27T16:26:19Z</dcterms:modified>
</cp:coreProperties>
</file>