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3" r:id="rId1"/>
  </p:sldMasterIdLst>
  <p:notesMasterIdLst>
    <p:notesMasterId r:id="rId15"/>
  </p:notesMasterIdLst>
  <p:handoutMasterIdLst>
    <p:handoutMasterId r:id="rId16"/>
  </p:handoutMasterIdLst>
  <p:sldIdLst>
    <p:sldId id="312" r:id="rId2"/>
    <p:sldId id="321" r:id="rId3"/>
    <p:sldId id="323" r:id="rId4"/>
    <p:sldId id="358" r:id="rId5"/>
    <p:sldId id="328" r:id="rId6"/>
    <p:sldId id="329" r:id="rId7"/>
    <p:sldId id="365" r:id="rId8"/>
    <p:sldId id="363" r:id="rId9"/>
    <p:sldId id="308" r:id="rId10"/>
    <p:sldId id="309" r:id="rId11"/>
    <p:sldId id="310" r:id="rId12"/>
    <p:sldId id="367" r:id="rId13"/>
    <p:sldId id="366" r:id="rId1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 xmlns:mv="urn:schemas-microsoft-com:mac:vml" xmlns:mc="http://schemas.openxmlformats.org/markup-compatibility/2006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4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1" autoAdjust="0"/>
    <p:restoredTop sz="86201" autoAdjust="0"/>
  </p:normalViewPr>
  <p:slideViewPr>
    <p:cSldViewPr>
      <p:cViewPr>
        <p:scale>
          <a:sx n="85" d="100"/>
          <a:sy n="85" d="100"/>
        </p:scale>
        <p:origin x="-87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258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202059-91FD-42A3-8313-1A6795805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17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fld id="{3258C730-76EC-4ED3-9442-ABE002445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70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2160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85334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147147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12</a:t>
            </a:r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13</a:t>
            </a:r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0556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86410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4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95777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08157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60592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black"/>
                </a:solidFill>
              </a:rPr>
              <a:t>7</a:t>
            </a:r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41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68500" y="228600"/>
            <a:ext cx="3149600" cy="236220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2743200"/>
            <a:ext cx="5140325" cy="61722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sz="1300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45303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95546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9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4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14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6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51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0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64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63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7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5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87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 charset="0"/>
              <a:ea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  <a:ea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5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49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em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2438400"/>
            <a:ext cx="8077200" cy="1752600"/>
          </a:xfrm>
        </p:spPr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</a:rPr>
              <a:t/>
            </a:r>
            <a:br>
              <a:rPr lang="es-ES_tradnl" b="1" dirty="0" smtClean="0">
                <a:solidFill>
                  <a:srgbClr val="0070C0"/>
                </a:solidFill>
              </a:rPr>
            </a:br>
            <a:r>
              <a:rPr lang="es-ES_tradnl" sz="4400" b="1" dirty="0" smtClean="0">
                <a:solidFill>
                  <a:srgbClr val="0070C0"/>
                </a:solidFill>
                <a:latin typeface="Arial"/>
              </a:rPr>
              <a:t>Abogando por el cambio en el colegio </a:t>
            </a:r>
            <a:br>
              <a:rPr lang="es-ES_tradnl" sz="4400" b="1" dirty="0" smtClean="0">
                <a:solidFill>
                  <a:srgbClr val="0070C0"/>
                </a:solidFill>
                <a:latin typeface="Arial"/>
              </a:rPr>
            </a:br>
            <a:r>
              <a:rPr lang="es-ES_tradnl" sz="2800" b="1" dirty="0" smtClean="0">
                <a:solidFill>
                  <a:srgbClr val="0070C0"/>
                </a:solidFill>
                <a:latin typeface="Arial"/>
              </a:rPr>
              <a:t>(basado en una presentación de Diana </a:t>
            </a:r>
            <a:r>
              <a:rPr lang="es-ES_tradnl" sz="2800" b="1" dirty="0" err="1" smtClean="0">
                <a:solidFill>
                  <a:srgbClr val="0070C0"/>
                </a:solidFill>
                <a:latin typeface="Arial"/>
              </a:rPr>
              <a:t>Thu-Thao</a:t>
            </a:r>
            <a:r>
              <a:rPr lang="es-ES_tradnl" sz="2800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  <a:latin typeface="Arial"/>
              </a:rPr>
              <a:t>Rhodes</a:t>
            </a:r>
            <a:r>
              <a:rPr lang="es-ES_tradnl" sz="2800" b="1" dirty="0" smtClean="0">
                <a:solidFill>
                  <a:srgbClr val="0070C0"/>
                </a:solidFill>
                <a:latin typeface="Arial"/>
              </a:rPr>
              <a:t>, Directora de Políticas Públicas, </a:t>
            </a:r>
            <a:r>
              <a:rPr lang="es-ES_tradnl" sz="2800" b="1" dirty="0" err="1" smtClean="0">
                <a:solidFill>
                  <a:srgbClr val="0070C0"/>
                </a:solidFill>
                <a:latin typeface="Arial"/>
              </a:rPr>
              <a:t>Advocates</a:t>
            </a:r>
            <a:r>
              <a:rPr lang="es-ES_tradnl" sz="2800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  <a:latin typeface="Arial"/>
              </a:rPr>
              <a:t>for</a:t>
            </a:r>
            <a:r>
              <a:rPr lang="es-ES_tradnl" sz="2800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  <a:latin typeface="Arial"/>
              </a:rPr>
              <a:t>Youth</a:t>
            </a:r>
            <a:r>
              <a:rPr lang="es-ES_tradnl" sz="2800" b="1" dirty="0" smtClean="0">
                <a:solidFill>
                  <a:srgbClr val="0070C0"/>
                </a:solidFill>
                <a:latin typeface="Arial"/>
              </a:rPr>
              <a:t>).</a:t>
            </a:r>
            <a:r>
              <a:rPr lang="es-ES_tradnl" sz="4400" b="1" dirty="0" smtClean="0">
                <a:solidFill>
                  <a:srgbClr val="0070C0"/>
                </a:solidFill>
                <a:latin typeface="Arial"/>
              </a:rPr>
              <a:t/>
            </a:r>
            <a:br>
              <a:rPr lang="es-ES_tradnl" sz="4400" b="1" dirty="0" smtClean="0">
                <a:solidFill>
                  <a:srgbClr val="0070C0"/>
                </a:solidFill>
                <a:latin typeface="Arial"/>
              </a:rPr>
            </a:br>
            <a:r>
              <a:rPr lang="es-ES_tradnl" sz="4400" b="1" dirty="0" smtClean="0">
                <a:solidFill>
                  <a:srgbClr val="0070C0"/>
                </a:solidFill>
                <a:latin typeface="Arial"/>
              </a:rPr>
              <a:t/>
            </a:r>
            <a:br>
              <a:rPr lang="es-ES_tradnl" sz="4400" b="1" dirty="0" smtClean="0">
                <a:solidFill>
                  <a:srgbClr val="0070C0"/>
                </a:solidFill>
                <a:latin typeface="Arial"/>
              </a:rPr>
            </a:br>
            <a:r>
              <a:rPr lang="es-ES_tradnl" sz="4400" b="1" dirty="0" smtClean="0">
                <a:solidFill>
                  <a:srgbClr val="0070C0"/>
                </a:solidFill>
                <a:latin typeface="Arial"/>
              </a:rPr>
              <a:t/>
            </a:r>
            <a:br>
              <a:rPr lang="es-ES_tradnl" sz="4400" b="1" dirty="0" smtClean="0">
                <a:solidFill>
                  <a:srgbClr val="0070C0"/>
                </a:solidFill>
                <a:latin typeface="Arial"/>
              </a:rPr>
            </a:br>
            <a:r>
              <a:rPr lang="es-ES_tradnl" sz="4400" b="1" dirty="0" smtClean="0">
                <a:solidFill>
                  <a:srgbClr val="0070C0"/>
                </a:solidFill>
                <a:latin typeface="Arial"/>
              </a:rPr>
              <a:t/>
            </a:r>
            <a:br>
              <a:rPr lang="es-ES_tradnl" sz="4400" b="1" dirty="0" smtClean="0">
                <a:solidFill>
                  <a:srgbClr val="0070C0"/>
                </a:solidFill>
                <a:latin typeface="Arial"/>
              </a:rPr>
            </a:br>
            <a:r>
              <a:rPr lang="es-ES_tradnl" sz="2000" b="1" dirty="0" smtClean="0">
                <a:solidFill>
                  <a:srgbClr val="0070C0"/>
                </a:solidFill>
              </a:rPr>
              <a:t/>
            </a:r>
            <a:br>
              <a:rPr lang="es-ES_tradnl" sz="2000" b="1" dirty="0" smtClean="0">
                <a:solidFill>
                  <a:srgbClr val="0070C0"/>
                </a:solidFill>
              </a:rPr>
            </a:br>
            <a:r>
              <a:rPr lang="es-ES_tradnl" b="1" dirty="0" smtClean="0">
                <a:solidFill>
                  <a:srgbClr val="0070C0"/>
                </a:solidFill>
              </a:rPr>
              <a:t/>
            </a:r>
            <a:br>
              <a:rPr lang="es-ES_tradnl" b="1" dirty="0" smtClean="0">
                <a:solidFill>
                  <a:srgbClr val="0070C0"/>
                </a:solidFill>
              </a:rPr>
            </a:br>
            <a:endParaRPr lang="es-ES_tradnl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s-ES_tradnl" sz="2400" dirty="0" smtClean="0"/>
              <a:t>Plan de clase</a:t>
            </a:r>
            <a:r>
              <a:rPr lang="es-ES_tradnl" sz="2400" dirty="0" smtClean="0"/>
              <a:t> </a:t>
            </a:r>
            <a:r>
              <a:rPr lang="es-ES_tradnl" sz="2400" dirty="0" smtClean="0"/>
              <a:t>del </a:t>
            </a:r>
            <a:r>
              <a:rPr lang="es-ES_tradnl" sz="2400" dirty="0" smtClean="0"/>
              <a:t>decimo </a:t>
            </a:r>
            <a:r>
              <a:rPr lang="es-ES_tradnl" sz="2400" dirty="0" smtClean="0"/>
              <a:t>grado: “Nuestro espacio, espacio seguro”. </a:t>
            </a:r>
            <a:r>
              <a:rPr lang="es-ES_tradnl" sz="2400" dirty="0" smtClean="0"/>
              <a:t>Tomado </a:t>
            </a:r>
            <a:r>
              <a:rPr lang="es-ES_tradnl" sz="2400" dirty="0" smtClean="0"/>
              <a:t>de: “Derechos, Respeto, Responsabilidad: Un Currículo de Educación Sexual para K-12”.</a:t>
            </a:r>
          </a:p>
          <a:p>
            <a:endParaRPr lang="es-ES_tradnl" sz="2400" dirty="0" smtClean="0"/>
          </a:p>
          <a:p>
            <a:endParaRPr lang="es-ES_tradnl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latin typeface="Arial"/>
                <a:cs typeface="Arial" pitchFamily="34" charset="0"/>
              </a:rPr>
              <a:t>Qué hacer si el director…</a:t>
            </a:r>
            <a:endParaRPr lang="es-ES_tradnl" b="1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772400" cy="5029200"/>
          </a:xfrm>
        </p:spPr>
        <p:txBody>
          <a:bodyPr/>
          <a:lstStyle/>
          <a:p>
            <a:pPr marL="447675" indent="-382588" eaLnBrk="1" hangingPunct="1">
              <a:buFont typeface="Wingdings" pitchFamily="2" charset="2"/>
              <a:buNone/>
            </a:pPr>
            <a:r>
              <a:rPr lang="es-ES_tradnl" sz="2800" b="1" dirty="0" smtClean="0">
                <a:latin typeface="Calibri" pitchFamily="34" charset="0"/>
                <a:cs typeface="Calibri" pitchFamily="34" charset="0"/>
              </a:rPr>
              <a:t>Está en desacuerdo con tu posición: 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Determina su razonamiento para oponerse (inquietud por la reacción de los padres, el cambio propuesto podría costar dinero no presupuestado, valores personales o políticos, la junta directiva del colegio, etc.).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Permanece calmado, no te enojes.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Dale las gracias al director por reunirse contigo. </a:t>
            </a:r>
          </a:p>
          <a:p>
            <a:pPr marL="822325" lvl="1" eaLnBrk="1" hangingPunct="1"/>
            <a:endParaRPr lang="es-ES_tradnl" dirty="0" smtClean="0">
              <a:latin typeface="Calibri" pitchFamily="34" charset="0"/>
              <a:cs typeface="Calibri" pitchFamily="34" charset="0"/>
            </a:endParaRPr>
          </a:p>
          <a:p>
            <a:pPr marL="822325" lvl="1" eaLnBrk="1" hangingPunct="1"/>
            <a:endParaRPr lang="es-ES_tradnl" dirty="0" smtClean="0">
              <a:latin typeface="Calibri" pitchFamily="34" charset="0"/>
              <a:cs typeface="Calibri" pitchFamily="34" charset="0"/>
            </a:endParaRPr>
          </a:p>
          <a:p>
            <a:pPr marL="447675" indent="-382588" eaLnBrk="1" hangingPunct="1">
              <a:buFont typeface="Wingdings" pitchFamily="2" charset="2"/>
              <a:buNone/>
            </a:pPr>
            <a:endParaRPr lang="es-ES_tradnl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latin typeface="Arial"/>
                <a:cs typeface="Arial" pitchFamily="34" charset="0"/>
              </a:rPr>
              <a:t>Qué hacer si el director</a:t>
            </a:r>
            <a:r>
              <a:rPr lang="es-ES_tradnl" b="1" dirty="0" smtClean="0">
                <a:latin typeface="Times New Roman"/>
                <a:cs typeface="Arial" pitchFamily="34" charset="0"/>
              </a:rPr>
              <a:t>…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_tradnl" b="1" dirty="0" smtClean="0">
                <a:latin typeface="Arial" pitchFamily="34" charset="0"/>
                <a:cs typeface="Arial" pitchFamily="34" charset="0"/>
              </a:rPr>
            </a:br>
            <a:r>
              <a:rPr lang="es-ES_tradnl" dirty="0" smtClean="0">
                <a:solidFill>
                  <a:schemeClr val="tx2"/>
                </a:solidFill>
              </a:rPr>
              <a:t/>
            </a:r>
            <a:br>
              <a:rPr lang="es-ES_tradnl" dirty="0" smtClean="0">
                <a:solidFill>
                  <a:schemeClr val="tx2"/>
                </a:solidFill>
              </a:rPr>
            </a:br>
            <a:endParaRPr lang="es-ES_tradnl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01000" cy="4191000"/>
          </a:xfrm>
        </p:spPr>
        <p:txBody>
          <a:bodyPr/>
          <a:lstStyle/>
          <a:p>
            <a:pPr marL="447675" indent="-382588" eaLnBrk="1" hangingPunct="1">
              <a:buFont typeface="Wingdings" pitchFamily="2" charset="2"/>
              <a:buNone/>
            </a:pP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Está indeciso:</a:t>
            </a:r>
            <a:endParaRPr lang="es-ES_tradnl" sz="2800" dirty="0" smtClean="0">
              <a:latin typeface="Arial" pitchFamily="34" charset="0"/>
              <a:cs typeface="Arial" pitchFamily="34" charset="0"/>
            </a:endParaRPr>
          </a:p>
          <a:p>
            <a:pPr marL="822325" lvl="1" eaLnBrk="1" hangingPunct="1">
              <a:spcBef>
                <a:spcPts val="1872"/>
              </a:spcBef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Presenta claramente tu caso.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Pídele al director su punto de vista.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Establece las preguntas específicas que pueda tener el director o con quién necesita hablar para obtener mayor información sobre el tema .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Mantente en contacto.</a:t>
            </a:r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sz="4400" b="1" dirty="0" smtClean="0">
                <a:latin typeface="Arial"/>
              </a:rPr>
              <a:t>Tarea</a:t>
            </a:r>
            <a:endParaRPr lang="es-ES_tradnl" sz="4400" b="1" dirty="0"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/>
          <a:p>
            <a:r>
              <a:rPr lang="es-ES_tradnl" sz="2000" b="1" dirty="0" smtClean="0"/>
              <a:t>Información sobre el impacto de las AGS sobre todos los estudiantes.</a:t>
            </a:r>
          </a:p>
          <a:p>
            <a:pPr marL="0" indent="0">
              <a:buNone/>
            </a:pPr>
            <a:endParaRPr lang="es-ES_tradnl" sz="2000" b="1" dirty="0" smtClean="0"/>
          </a:p>
          <a:p>
            <a:r>
              <a:rPr lang="es-ES_tradnl" sz="2000" b="1" dirty="0" smtClean="0"/>
              <a:t>Información sobre temas de seguridad escolar para los estudiantes </a:t>
            </a:r>
            <a:r>
              <a:rPr lang="es-ES_tradnl" sz="2000" b="1" dirty="0" err="1" smtClean="0"/>
              <a:t>LGBTQ</a:t>
            </a:r>
            <a:r>
              <a:rPr lang="es-ES_tradnl" sz="2000" b="1" dirty="0" smtClean="0"/>
              <a:t>.</a:t>
            </a:r>
          </a:p>
          <a:p>
            <a:endParaRPr lang="es-ES_tradnl" sz="2000" b="1" dirty="0" smtClean="0"/>
          </a:p>
          <a:p>
            <a:r>
              <a:rPr lang="es-ES_tradnl" sz="2000" b="1" dirty="0" smtClean="0"/>
              <a:t>Ejemplos de colegios que han hecho cambios positivos y el impacto de haberlos hecho.</a:t>
            </a:r>
          </a:p>
          <a:p>
            <a:pPr marL="0" indent="0">
              <a:buNone/>
            </a:pPr>
            <a:endParaRPr lang="es-ES_tradnl" sz="2000" dirty="0" smtClean="0"/>
          </a:p>
          <a:p>
            <a:endParaRPr lang="es-ES_tradnl" sz="2000" dirty="0" smtClean="0"/>
          </a:p>
          <a:p>
            <a:endParaRPr lang="es-ES_tradnl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114800"/>
          </a:xfrm>
        </p:spPr>
        <p:txBody>
          <a:bodyPr/>
          <a:lstStyle/>
          <a:p>
            <a:r>
              <a:rPr lang="es-ES_tradnl" sz="2000" b="1" dirty="0" smtClean="0"/>
              <a:t>Historias de oposición a este tipo de cambios que fueron superados y cómo.</a:t>
            </a:r>
          </a:p>
          <a:p>
            <a:endParaRPr lang="es-ES_tradnl" sz="2000" b="1" dirty="0" smtClean="0"/>
          </a:p>
          <a:p>
            <a:r>
              <a:rPr lang="es-ES_tradnl" sz="2000" b="1" dirty="0" smtClean="0"/>
              <a:t>Enumera de tres a cinco organizaciones que apoyan a los colegios para lograr estos cambios.</a:t>
            </a:r>
          </a:p>
          <a:p>
            <a:endParaRPr lang="es-ES_tradnl" sz="2000" b="1" dirty="0" smtClean="0"/>
          </a:p>
          <a:p>
            <a:r>
              <a:rPr lang="es-ES_tradnl" sz="2000" b="1" dirty="0" smtClean="0"/>
              <a:t>Hoja informativa sobre estos temas.</a:t>
            </a:r>
            <a:endParaRPr lang="es-ES_tradnl" sz="2000" b="1" dirty="0"/>
          </a:p>
        </p:txBody>
      </p:sp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326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Sitios web que pueden ser de ayuda (el resto los tendrás que buscar en Google </a:t>
            </a:r>
            <a:r>
              <a:rPr lang="es-ES_tradnl" sz="360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</a:t>
            </a:r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_tradnl" b="1" dirty="0" smtClean="0">
                <a:latin typeface="Arial" pitchFamily="34" charset="0"/>
                <a:cs typeface="Arial" pitchFamily="34" charset="0"/>
              </a:rPr>
            </a:br>
            <a:endParaRPr lang="es-ES_tradnl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920"/>
              </a:spcBef>
            </a:pPr>
            <a:r>
              <a:rPr lang="es-ES_tradnl" sz="3000" dirty="0" smtClean="0"/>
              <a:t>http://www.glsen.org</a:t>
            </a:r>
          </a:p>
          <a:p>
            <a:pPr>
              <a:spcBef>
                <a:spcPts val="1920"/>
              </a:spcBef>
            </a:pPr>
            <a:r>
              <a:rPr lang="es-ES_tradnl" sz="3000" dirty="0" smtClean="0"/>
              <a:t>http://www.safeschoolscoalition.org</a:t>
            </a:r>
          </a:p>
          <a:p>
            <a:pPr>
              <a:spcBef>
                <a:spcPts val="1920"/>
              </a:spcBef>
            </a:pPr>
            <a:r>
              <a:rPr lang="es-ES_tradnl" sz="3000" dirty="0" smtClean="0"/>
              <a:t>http://www.tolerance.org/lgbt-best-practices</a:t>
            </a:r>
          </a:p>
          <a:p>
            <a:pPr>
              <a:spcBef>
                <a:spcPts val="1920"/>
              </a:spcBef>
            </a:pPr>
            <a:r>
              <a:rPr lang="es-ES_tradnl" sz="3000" dirty="0" smtClean="0"/>
              <a:t>http://www.apa.org/pi/lgbt/programs/safe-supportive/default.aspx</a:t>
            </a:r>
            <a:endParaRPr lang="es-ES_tradnl" sz="30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09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latin typeface="Arial" pitchFamily="34" charset="0"/>
                <a:cs typeface="Arial" pitchFamily="34" charset="0"/>
              </a:rPr>
              <a:t>¿Qué es la abogacía? 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295400"/>
            <a:ext cx="8001000" cy="2362200"/>
          </a:xfrm>
        </p:spPr>
        <p:txBody>
          <a:bodyPr/>
          <a:lstStyle/>
          <a:p>
            <a:r>
              <a:rPr lang="es-ES_tradnl" b="1" dirty="0" smtClean="0">
                <a:latin typeface="Arial" pitchFamily="34" charset="0"/>
                <a:cs typeface="Arial" pitchFamily="34" charset="0"/>
              </a:rPr>
              <a:t>Apoyar y creer en un tema y tratar de que otros lo apoyen y crean en el mismo tema.</a:t>
            </a:r>
            <a:endParaRPr lang="es-ES_tradnl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es-ES_tradnl" dirty="0"/>
          </a:p>
        </p:txBody>
      </p:sp>
      <p:pic>
        <p:nvPicPr>
          <p:cNvPr id="2050" name="Picture 2" descr="http://curaj.tv/wp-content/uploads/2015/07/advocacy-umbrella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95600"/>
            <a:ext cx="4472014" cy="386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latin typeface="Arial" pitchFamily="34" charset="0"/>
                <a:cs typeface="Arial" pitchFamily="34" charset="0"/>
              </a:rPr>
              <a:t>¿Qué es el cabildeo?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53400" cy="4114800"/>
          </a:xfrm>
        </p:spPr>
        <p:txBody>
          <a:bodyPr/>
          <a:lstStyle/>
          <a:p>
            <a:pPr marL="447675" indent="-382588" eaLnBrk="1" hangingPunct="1"/>
            <a:r>
              <a:rPr lang="es-ES_tradnl" b="1" dirty="0" smtClean="0">
                <a:latin typeface="Arial" pitchFamily="34" charset="0"/>
                <a:cs typeface="Arial" pitchFamily="34" charset="0"/>
              </a:rPr>
              <a:t>Es una forma de abogacía. </a:t>
            </a:r>
          </a:p>
          <a:p>
            <a:pPr marL="447675" indent="-382588" eaLnBrk="1" hangingPunct="1">
              <a:spcBef>
                <a:spcPts val="1968"/>
              </a:spcBef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Conducir actividades encaminadas a influenciar a los tomadores de decisiones.</a:t>
            </a:r>
          </a:p>
        </p:txBody>
      </p:sp>
      <p:pic>
        <p:nvPicPr>
          <p:cNvPr id="5" name="Picture 4" descr="CLPP Sex 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3702407"/>
            <a:ext cx="3810000" cy="2535226"/>
          </a:xfrm>
          <a:prstGeom prst="rect">
            <a:avLst/>
          </a:prstGeom>
        </p:spPr>
      </p:pic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latin typeface="Arial" pitchFamily="34" charset="0"/>
                <a:cs typeface="Arial" pitchFamily="34" charset="0"/>
              </a:rPr>
              <a:t>¿Cuál animal será la mascota del colegio?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Content Placeholder 15" descr="Kitten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b="8340"/>
          <a:stretch>
            <a:fillRect/>
          </a:stretch>
        </p:blipFill>
        <p:spPr>
          <a:xfrm>
            <a:off x="1202806" y="1905001"/>
            <a:ext cx="3140594" cy="3843192"/>
          </a:xfrm>
        </p:spPr>
      </p:pic>
      <p:pic>
        <p:nvPicPr>
          <p:cNvPr id="17" name="Content Placeholder 16" descr="PUPPY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l="34916" r="6020"/>
          <a:stretch>
            <a:fillRect/>
          </a:stretch>
        </p:blipFill>
        <p:spPr>
          <a:xfrm>
            <a:off x="4876800" y="1905000"/>
            <a:ext cx="3124200" cy="3845169"/>
          </a:xfr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latin typeface="Arial" pitchFamily="34" charset="0"/>
                <a:cs typeface="Arial" pitchFamily="34" charset="0"/>
              </a:rPr>
              <a:t>¿Para qué hacemos cabildeo?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696200" cy="4953000"/>
          </a:xfrm>
        </p:spPr>
        <p:txBody>
          <a:bodyPr/>
          <a:lstStyle/>
          <a:p>
            <a:pPr>
              <a:spcBef>
                <a:spcPts val="1872"/>
              </a:spcBef>
              <a:defRPr/>
            </a:pP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Para mostrar las caras personales afectadas por las políticas del colegio; o su falta de ellas.</a:t>
            </a:r>
          </a:p>
          <a:p>
            <a:pPr>
              <a:spcBef>
                <a:spcPts val="1872"/>
              </a:spcBef>
              <a:defRPr/>
            </a:pP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Para ayudar a mostrar cuantos estudiantes están interesados en su colegio.</a:t>
            </a:r>
          </a:p>
          <a:p>
            <a:pPr>
              <a:spcBef>
                <a:spcPts val="1872"/>
              </a:spcBef>
              <a:defRPr/>
            </a:pP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Para influir en: </a:t>
            </a:r>
          </a:p>
          <a:p>
            <a:pPr marL="847725" lvl="1" indent="-382588" eaLnBrk="1" hangingPunct="1">
              <a:spcBef>
                <a:spcPts val="1872"/>
              </a:spcBef>
              <a:defRPr/>
            </a:pPr>
            <a:r>
              <a:rPr lang="es-ES_tradnl" sz="2300" b="1" dirty="0" smtClean="0">
                <a:latin typeface="Arial" pitchFamily="34" charset="0"/>
                <a:cs typeface="Arial" pitchFamily="34" charset="0"/>
              </a:rPr>
              <a:t>Decisiones sobre políticas. </a:t>
            </a:r>
          </a:p>
          <a:p>
            <a:pPr marL="847725" lvl="1" indent="-382588">
              <a:spcBef>
                <a:spcPts val="1872"/>
              </a:spcBef>
              <a:defRPr/>
            </a:pPr>
            <a:r>
              <a:rPr lang="es-ES_tradnl" sz="2300" b="1" dirty="0" smtClean="0">
                <a:latin typeface="Arial" pitchFamily="34" charset="0"/>
                <a:cs typeface="Arial" pitchFamily="34" charset="0"/>
              </a:rPr>
              <a:t>Ambiente en el colegio.</a:t>
            </a:r>
          </a:p>
          <a:p>
            <a:pPr marL="465137" lvl="1" indent="0" eaLnBrk="1" hangingPunct="1">
              <a:buNone/>
              <a:defRPr/>
            </a:pPr>
            <a:endParaRPr lang="es-ES_tradnl" sz="2300" dirty="0" smtClean="0">
              <a:latin typeface="Arial" pitchFamily="34" charset="0"/>
              <a:cs typeface="Arial" pitchFamily="34" charset="0"/>
            </a:endParaRPr>
          </a:p>
          <a:p>
            <a:pPr marL="65087" indent="0" eaLnBrk="1" hangingPunct="1">
              <a:buNone/>
              <a:defRPr/>
            </a:pPr>
            <a:endParaRPr lang="es-ES_tradnl" sz="2400" dirty="0" smtClean="0">
              <a:latin typeface="Footlight MT Light" pitchFamily="18" charset="0"/>
            </a:endParaRPr>
          </a:p>
          <a:p>
            <a:pPr>
              <a:defRPr/>
            </a:pPr>
            <a:endParaRPr lang="es-ES_tradnl" dirty="0" smtClean="0"/>
          </a:p>
          <a:p>
            <a:pPr>
              <a:defRPr/>
            </a:pPr>
            <a:endParaRPr lang="es-ES_tradnl" dirty="0" smtClean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latin typeface="Arial" pitchFamily="34" charset="0"/>
                <a:cs typeface="Arial" pitchFamily="34" charset="0"/>
              </a:rPr>
              <a:t>¡Todo el tiempo haces cabildeo!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pPr marL="479425">
              <a:spcBef>
                <a:spcPts val="1776"/>
              </a:spcBef>
              <a:defRPr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Pidiéndoles permiso a tus padres o cuidadores para hacer algo </a:t>
            </a:r>
          </a:p>
          <a:p>
            <a:pPr marL="479425">
              <a:spcBef>
                <a:spcPts val="1776"/>
              </a:spcBef>
              <a:defRPr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Enumeramos los argumentos de nuestra posición, señalamos los problemas con los argumentos de la parte contraria, y luego solicitamos la ayuda de aquellos que tienen distintos tipos de poder.</a:t>
            </a:r>
          </a:p>
          <a:p>
            <a:pPr marL="422275">
              <a:spcBef>
                <a:spcPts val="1776"/>
              </a:spcBef>
              <a:defRPr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Usamos lo que sabemos de la situación para lograr nuestro propósito.  </a:t>
            </a:r>
          </a:p>
          <a:p>
            <a:pPr marL="422275">
              <a:spcBef>
                <a:spcPts val="1776"/>
              </a:spcBef>
              <a:defRPr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¡Hacer cabildeo ante el director no es tan distinto!</a:t>
            </a:r>
          </a:p>
          <a:p>
            <a:pPr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>
            <a:noAutofit/>
          </a:bodyPr>
          <a:lstStyle/>
          <a:p>
            <a:endParaRPr lang="es-ES_tradnl" sz="28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s-ES_tradnl" sz="40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_tradnl" sz="4400" b="1" dirty="0" smtClean="0">
                <a:latin typeface="Arial" pitchFamily="34" charset="0"/>
                <a:cs typeface="Arial" pitchFamily="34" charset="0"/>
              </a:rPr>
              <a:t>El tema y la pregunta</a:t>
            </a:r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55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latin typeface="Arial" pitchFamily="34" charset="0"/>
                <a:cs typeface="Arial" pitchFamily="34" charset="0"/>
              </a:rPr>
              <a:t>Hacer cabildeo ante el director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1.  Preséntate a ti mismo y dile a quién representas.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2.  Dale las gracias al director por la reunión. 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3.  Establece claramente tu posición; específicamente, lo que está mal y por qué piensas eso.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4.  Haz una solicitud específica (“Nos gustaría…”). 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5.  Proporciónale materiales informativos y pregúntale si puedes contar con su apoyo.</a:t>
            </a:r>
          </a:p>
          <a:p>
            <a:pPr marL="514350" indent="-514350">
              <a:spcBef>
                <a:spcPts val="1176"/>
              </a:spcBef>
              <a:buFont typeface="Wingdings" pitchFamily="2" charset="2"/>
              <a:buAutoNum type="arabicPeriod" startAt="6"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Nuevamente dale las gracias al director y reúnete de nuevo con tu grupo para decidir que necesitan hacer para darle seguimiento.</a:t>
            </a:r>
          </a:p>
          <a:p>
            <a:pPr marL="457200" indent="-457200">
              <a:buAutoNum type="arabicPeriod" startAt="6"/>
            </a:pPr>
            <a:endParaRPr lang="es-ES_tradnl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0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latin typeface="Arial"/>
                <a:cs typeface="Arial" pitchFamily="34" charset="0"/>
              </a:rPr>
              <a:t>Qué hacer si el director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…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-382588" eaLnBrk="1" hangingPunct="1">
              <a:buFont typeface="Wingdings" pitchFamily="2" charset="2"/>
              <a:buNone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Concuerda contigo:</a:t>
            </a:r>
          </a:p>
          <a:p>
            <a:pPr marL="822325" lvl="1" eaLnBrk="1" hangingPunct="1">
              <a:spcBef>
                <a:spcPts val="1776"/>
              </a:spcBef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Dale las gracias por su apoyo.</a:t>
            </a:r>
          </a:p>
          <a:p>
            <a:pPr marL="822325" lvl="1" eaLnBrk="1" hangingPunct="1">
              <a:spcBef>
                <a:spcPts val="1776"/>
              </a:spcBef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Establece el plazo en el que ocurrirá el cambio.</a:t>
            </a:r>
          </a:p>
          <a:p>
            <a:pPr marL="822325" lvl="1" eaLnBrk="1" hangingPunct="1">
              <a:spcBef>
                <a:spcPts val="1776"/>
              </a:spcBef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Pídele que tome un rol más amplio, divulgando éste cambio en todo el colegio.</a:t>
            </a:r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18154</TotalTime>
  <Words>582</Words>
  <Application>Microsoft Office PowerPoint</Application>
  <PresentationFormat>On-screen Show (4:3)</PresentationFormat>
  <Paragraphs>78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Advocates NEW_PPT_template</vt:lpstr>
      <vt:lpstr> Abogando por el cambio en el colegio  (basado en una presentación de Diana Thu-Thao Rhodes, Directora de Políticas Públicas, Advocates for Youth).      </vt:lpstr>
      <vt:lpstr>¿Qué es la abogacía? </vt:lpstr>
      <vt:lpstr>¿Qué es el cabildeo?</vt:lpstr>
      <vt:lpstr>¿Cuál animal será la mascota del colegio?</vt:lpstr>
      <vt:lpstr>¿Para qué hacemos cabildeo?</vt:lpstr>
      <vt:lpstr>¡Todo el tiempo haces cabildeo!</vt:lpstr>
      <vt:lpstr>PowerPoint Presentation</vt:lpstr>
      <vt:lpstr>Hacer cabildeo ante el director</vt:lpstr>
      <vt:lpstr>Qué hacer si el director…</vt:lpstr>
      <vt:lpstr>Qué hacer si el director…</vt:lpstr>
      <vt:lpstr>Qué hacer si el director…  </vt:lpstr>
      <vt:lpstr>Tarea</vt:lpstr>
      <vt:lpstr>Sitios web que pueden ser de ayuda (el resto los tendrás que buscar en Google )  </vt:lpstr>
    </vt:vector>
  </TitlesOfParts>
  <Company>Default Default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Sexual and Reproductive Health of Young People</dc:title>
  <dc:creator>Default Default</dc:creator>
  <cp:lastModifiedBy>nicole</cp:lastModifiedBy>
  <cp:revision>561</cp:revision>
  <cp:lastPrinted>2015-09-10T22:52:00Z</cp:lastPrinted>
  <dcterms:created xsi:type="dcterms:W3CDTF">2016-01-06T14:43:42Z</dcterms:created>
  <dcterms:modified xsi:type="dcterms:W3CDTF">2017-12-14T03:28:41Z</dcterms:modified>
</cp:coreProperties>
</file>