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Default Extension="emf" ContentType="image/x-emf"/>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65" r:id="rId3"/>
    <p:sldId id="269" r:id="rId4"/>
    <p:sldId id="270" r:id="rId5"/>
    <p:sldId id="271" r:id="rId6"/>
    <p:sldId id="272" r:id="rId7"/>
    <p:sldId id="273" r:id="rId8"/>
    <p:sldId id="274" r:id="rId9"/>
    <p:sldId id="27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a="http://schemas.openxmlformats.org/drawingml/2006/main" xmlns:r="http://schemas.openxmlformats.org/officeDocument/2006/relationships" xmlns:p="http://schemas.openxmlformats.org/presentationml/2006/main" xmlns="" xmlns:p15="http://schemas.microsoft.com/office/powerpoint/2012/main" xmlns:mv="urn:schemas-microsoft-com:mac:vml" xmlns:mc="http://schemas.openxmlformats.org/markup-compatibility/2006"/>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 uri="{FD5EFAAD-0ECE-453E-9831-46B23BE46B34}">
      <p15:chartTrackingRefBased xmlns:a="http://schemas.openxmlformats.org/drawingml/2006/main" xmlns:r="http://schemas.openxmlformats.org/officeDocument/2006/relationships" xmlns:p="http://schemas.openxmlformats.org/presentationml/2006/main" xmlns="" xmlns:p15="http://schemas.microsoft.com/office/powerpoint/2012/main" xmlns:mv="urn:schemas-microsoft-com:mac:vml" xmlns:mc="http://schemas.openxmlformats.org/markup-compatibility/2006"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000" autoAdjust="0"/>
    <p:restoredTop sz="94660"/>
  </p:normalViewPr>
  <p:slideViewPr>
    <p:cSldViewPr snapToGrid="0">
      <p:cViewPr varScale="1">
        <p:scale>
          <a:sx n="88" d="100"/>
          <a:sy n="88" d="100"/>
        </p:scale>
        <p:origin x="-112" y="-56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DCA16D-7409-42A6-8267-3C428FCFF349}" type="datetimeFigureOut">
              <a:rPr lang="en-US" smtClean="0"/>
              <a:pPr/>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95742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DCA16D-7409-42A6-8267-3C428FCFF349}" type="datetimeFigureOut">
              <a:rPr lang="en-US" smtClean="0"/>
              <a:pPr/>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31498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DCA16D-7409-42A6-8267-3C428FCFF349}" type="datetimeFigureOut">
              <a:rPr lang="en-US" smtClean="0"/>
              <a:pPr/>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155881"/>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DCA16D-7409-42A6-8267-3C428FCFF349}" type="datetimeFigureOut">
              <a:rPr lang="en-US" smtClean="0"/>
              <a:pPr/>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47075370"/>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DCA16D-7409-42A6-8267-3C428FCFF349}" type="datetimeFigureOut">
              <a:rPr lang="en-US" smtClean="0"/>
              <a:pPr/>
              <a:t>1/6/16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59202633"/>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DCA16D-7409-42A6-8267-3C428FCFF349}" type="datetimeFigureOut">
              <a:rPr lang="en-US" smtClean="0"/>
              <a:pPr/>
              <a:t>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387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DCA16D-7409-42A6-8267-3C428FCFF349}" type="datetimeFigureOut">
              <a:rPr lang="en-US" smtClean="0"/>
              <a:pPr/>
              <a:t>1/6/16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8201626"/>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DCA16D-7409-42A6-8267-3C428FCFF349}" type="datetimeFigureOut">
              <a:rPr lang="en-US" smtClean="0"/>
              <a:pPr/>
              <a:t>1/6/16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09558241"/>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DCA16D-7409-42A6-8267-3C428FCFF349}" type="datetimeFigureOut">
              <a:rPr lang="en-US" smtClean="0"/>
              <a:pPr/>
              <a:t>1/6/16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50479847"/>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DCA16D-7409-42A6-8267-3C428FCFF349}" type="datetimeFigureOut">
              <a:rPr lang="en-US" smtClean="0"/>
              <a:pPr/>
              <a:t>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1602072"/>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DCA16D-7409-42A6-8267-3C428FCFF349}" type="datetimeFigureOut">
              <a:rPr lang="en-US" smtClean="0"/>
              <a:pPr/>
              <a:t>1/6/16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85082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DCA16D-7409-42A6-8267-3C428FCFF349}" type="datetimeFigureOut">
              <a:rPr lang="en-US" smtClean="0"/>
              <a:pPr/>
              <a:t>1/6/16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CA31AD-6AF2-4A24-809C-3E6BFAF6DAE4}"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02642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0287" y="1815017"/>
            <a:ext cx="10160601" cy="2387600"/>
          </a:xfrm>
        </p:spPr>
        <p:txBody>
          <a:bodyPr>
            <a:noAutofit/>
          </a:bodyPr>
          <a:lstStyle/>
          <a:p>
            <a:r>
              <a:rPr lang="en-US" b="1" dirty="0" smtClean="0">
                <a:solidFill>
                  <a:schemeClr val="accent1">
                    <a:lumMod val="75000"/>
                  </a:schemeClr>
                </a:solidFill>
              </a:rPr>
              <a:t>Human Sexual Response</a:t>
            </a:r>
            <a:br>
              <a:rPr lang="en-US" b="1" dirty="0" smtClean="0">
                <a:solidFill>
                  <a:schemeClr val="accent1">
                    <a:lumMod val="75000"/>
                  </a:schemeClr>
                </a:solidFill>
              </a:rPr>
            </a:br>
            <a:endParaRPr lang="en-US" b="1" dirty="0">
              <a:solidFill>
                <a:schemeClr val="accent1">
                  <a:lumMod val="75000"/>
                </a:schemeClr>
              </a:solidFill>
            </a:endParaRPr>
          </a:p>
        </p:txBody>
      </p:sp>
      <p:pic>
        <p:nvPicPr>
          <p:cNvPr id="3" name="Picture 2" descr="AFY_LOGO.eps"/>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0412280" y="6001321"/>
            <a:ext cx="1532514" cy="654975"/>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040938"/>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Sex Hormones: Remember Us?</a:t>
            </a:r>
            <a:endParaRPr lang="en-US" b="1" dirty="0">
              <a:solidFill>
                <a:schemeClr val="accent1">
                  <a:lumMod val="75000"/>
                </a:schemeClr>
              </a:solidFill>
            </a:endParaRPr>
          </a:p>
        </p:txBody>
      </p:sp>
      <p:sp>
        <p:nvSpPr>
          <p:cNvPr id="3" name="Content Placeholder 2"/>
          <p:cNvSpPr>
            <a:spLocks noGrp="1"/>
          </p:cNvSpPr>
          <p:nvPr>
            <p:ph idx="1"/>
          </p:nvPr>
        </p:nvSpPr>
        <p:spPr/>
        <p:txBody>
          <a:bodyPr/>
          <a:lstStyle/>
          <a:p>
            <a:r>
              <a:rPr lang="en-US" b="1" dirty="0" smtClean="0"/>
              <a:t>Hormones are the natural chemicals produced by the human body that affect how the body grows and works.</a:t>
            </a:r>
          </a:p>
          <a:p>
            <a:endParaRPr lang="en-US" b="1" dirty="0"/>
          </a:p>
          <a:p>
            <a:r>
              <a:rPr lang="en-US" b="1" dirty="0" smtClean="0"/>
              <a:t>Sex hormones (estrogen and testosterone) affect how sexual and reproductive body parts grow and work.</a:t>
            </a:r>
          </a:p>
          <a:p>
            <a:endParaRPr lang="en-US" b="1" dirty="0"/>
          </a:p>
          <a:p>
            <a:r>
              <a:rPr lang="en-US" b="1" dirty="0" smtClean="0"/>
              <a:t>These hormones surge during puberty, and decrease from mid-life on; they affect sexual desire and response throughout one’s life.</a:t>
            </a:r>
          </a:p>
          <a:p>
            <a:endParaRPr lang="en-US" dirty="0"/>
          </a:p>
        </p:txBody>
      </p:sp>
      <p:pic>
        <p:nvPicPr>
          <p:cNvPr id="4" name="Picture 3" descr="AFY_LOGO.eps"/>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0412280" y="6001321"/>
            <a:ext cx="1532514" cy="654975"/>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26400343"/>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The Human Sexual Response Cycle</a:t>
            </a:r>
            <a:endParaRPr lang="en-US" b="1" dirty="0">
              <a:solidFill>
                <a:schemeClr val="accent1">
                  <a:lumMod val="75000"/>
                </a:schemeClr>
              </a:solidFill>
            </a:endParaRPr>
          </a:p>
        </p:txBody>
      </p:sp>
      <p:sp>
        <p:nvSpPr>
          <p:cNvPr id="3" name="Content Placeholder 2"/>
          <p:cNvSpPr>
            <a:spLocks noGrp="1"/>
          </p:cNvSpPr>
          <p:nvPr>
            <p:ph idx="1"/>
          </p:nvPr>
        </p:nvSpPr>
        <p:spPr/>
        <p:txBody>
          <a:bodyPr/>
          <a:lstStyle/>
          <a:p>
            <a:r>
              <a:rPr lang="en-US" dirty="0" smtClean="0"/>
              <a:t>Human bodies experience feelings of arousal. When these feelings are addressed through some kind of sexual behavior, bodies may go through a four-step cycle.</a:t>
            </a:r>
          </a:p>
          <a:p>
            <a:endParaRPr lang="en-US" dirty="0"/>
          </a:p>
          <a:p>
            <a:r>
              <a:rPr lang="en-US" dirty="0" smtClean="0"/>
              <a:t>Some of this cycle is the same for everyone, regardless of sex or gender. Other parts are similar, but slightly different. Other parts of the cycle only apply to one biological sex at a time.</a:t>
            </a:r>
            <a:endParaRPr lang="en-US" dirty="0"/>
          </a:p>
        </p:txBody>
      </p:sp>
      <p:pic>
        <p:nvPicPr>
          <p:cNvPr id="4" name="Picture 3" descr="AFY_LOGO.eps"/>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0412280" y="6001321"/>
            <a:ext cx="1532514" cy="654975"/>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97562304"/>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Stage One: Excitement</a:t>
            </a:r>
            <a:endParaRPr lang="en-US" b="1" dirty="0">
              <a:solidFill>
                <a:schemeClr val="accent1">
                  <a:lumMod val="75000"/>
                </a:schemeClr>
              </a:solidFill>
            </a:endParaRPr>
          </a:p>
        </p:txBody>
      </p:sp>
      <p:sp>
        <p:nvSpPr>
          <p:cNvPr id="3" name="Content Placeholder 2"/>
          <p:cNvSpPr>
            <a:spLocks noGrp="1"/>
          </p:cNvSpPr>
          <p:nvPr>
            <p:ph idx="1"/>
          </p:nvPr>
        </p:nvSpPr>
        <p:spPr>
          <a:xfrm>
            <a:off x="838200" y="1825625"/>
            <a:ext cx="6580194" cy="4351338"/>
          </a:xfrm>
        </p:spPr>
        <p:txBody>
          <a:bodyPr/>
          <a:lstStyle/>
          <a:p>
            <a:r>
              <a:rPr lang="en-US" dirty="0" smtClean="0"/>
              <a:t>As bodies start to experience arousal</a:t>
            </a:r>
            <a:r>
              <a:rPr lang="en-US" dirty="0"/>
              <a:t> </a:t>
            </a:r>
            <a:r>
              <a:rPr lang="en-US" dirty="0" smtClean="0"/>
              <a:t>(get </a:t>
            </a:r>
          </a:p>
          <a:p>
            <a:pPr marL="0" indent="0">
              <a:buNone/>
            </a:pPr>
            <a:r>
              <a:rPr lang="en-US" dirty="0" smtClean="0"/>
              <a:t>turned on), blood rushes into different body</a:t>
            </a:r>
          </a:p>
          <a:p>
            <a:pPr marL="0" indent="0">
              <a:buNone/>
            </a:pPr>
            <a:r>
              <a:rPr lang="en-US" dirty="0" smtClean="0"/>
              <a:t>parts, especially the pelvis. </a:t>
            </a:r>
          </a:p>
          <a:p>
            <a:pPr marL="0" indent="0">
              <a:buNone/>
            </a:pPr>
            <a:endParaRPr lang="en-US" dirty="0"/>
          </a:p>
          <a:p>
            <a:r>
              <a:rPr lang="en-US" dirty="0" smtClean="0"/>
              <a:t>When a penis or clitoris fills with blood,</a:t>
            </a:r>
          </a:p>
          <a:p>
            <a:pPr marL="0" indent="0">
              <a:buNone/>
            </a:pPr>
            <a:r>
              <a:rPr lang="en-US" dirty="0" smtClean="0"/>
              <a:t>it becomes erect. Vaginal walls also start</a:t>
            </a:r>
          </a:p>
          <a:p>
            <a:pPr marL="0" indent="0">
              <a:buNone/>
            </a:pPr>
            <a:r>
              <a:rPr lang="en-US" dirty="0" smtClean="0"/>
              <a:t>producing a lubricating fluid.</a:t>
            </a:r>
          </a:p>
        </p:txBody>
      </p:sp>
      <p:pic>
        <p:nvPicPr>
          <p:cNvPr id="6" name="Picture 5"/>
          <p:cNvPicPr>
            <a:picLocks noChangeAspect="1"/>
          </p:cNvPicPr>
          <p:nvPr/>
        </p:nvPicPr>
        <p:blipFill>
          <a:blip r:embed="rId2"/>
          <a:stretch>
            <a:fillRect/>
          </a:stretch>
        </p:blipFill>
        <p:spPr>
          <a:xfrm>
            <a:off x="7375358" y="1946539"/>
            <a:ext cx="4451684" cy="3857444"/>
          </a:xfrm>
          <a:prstGeom prst="rect">
            <a:avLst/>
          </a:prstGeom>
        </p:spPr>
      </p:pic>
      <p:pic>
        <p:nvPicPr>
          <p:cNvPr id="5" name="Picture 4" descr="AFY_LOGO.eps"/>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0412280" y="6001321"/>
            <a:ext cx="1532514" cy="654975"/>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9128985"/>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Stage Two: Plateau</a:t>
            </a:r>
            <a:endParaRPr lang="en-US" b="1" dirty="0">
              <a:solidFill>
                <a:schemeClr val="accent1">
                  <a:lumMod val="75000"/>
                </a:schemeClr>
              </a:solidFill>
            </a:endParaRPr>
          </a:p>
        </p:txBody>
      </p:sp>
      <p:sp>
        <p:nvSpPr>
          <p:cNvPr id="3" name="Content Placeholder 2"/>
          <p:cNvSpPr>
            <a:spLocks noGrp="1"/>
          </p:cNvSpPr>
          <p:nvPr>
            <p:ph idx="1"/>
          </p:nvPr>
        </p:nvSpPr>
        <p:spPr>
          <a:xfrm>
            <a:off x="838200" y="1825625"/>
            <a:ext cx="6536896" cy="4351338"/>
          </a:xfrm>
        </p:spPr>
        <p:txBody>
          <a:bodyPr>
            <a:normAutofit fontScale="85000" lnSpcReduction="20000"/>
          </a:bodyPr>
          <a:lstStyle/>
          <a:p>
            <a:pPr marL="0" indent="0">
              <a:buNone/>
            </a:pPr>
            <a:r>
              <a:rPr lang="en-US" dirty="0" smtClean="0"/>
              <a:t>As kissing, sexual touching or some kind of sex </a:t>
            </a:r>
          </a:p>
          <a:p>
            <a:pPr marL="0" indent="0">
              <a:buNone/>
            </a:pPr>
            <a:r>
              <a:rPr lang="en-US" dirty="0" smtClean="0"/>
              <a:t>continues, both bodies will become more aroused.</a:t>
            </a:r>
          </a:p>
          <a:p>
            <a:pPr marL="0" indent="0">
              <a:buNone/>
            </a:pPr>
            <a:endParaRPr lang="en-US" dirty="0" smtClean="0"/>
          </a:p>
          <a:p>
            <a:pPr marL="0" indent="0">
              <a:buNone/>
            </a:pPr>
            <a:r>
              <a:rPr lang="en-US" dirty="0" smtClean="0"/>
              <a:t>Blood also rushes to the chest and face,</a:t>
            </a:r>
          </a:p>
          <a:p>
            <a:pPr marL="0" indent="0">
              <a:buNone/>
            </a:pPr>
            <a:r>
              <a:rPr lang="en-US" dirty="0" smtClean="0"/>
              <a:t>and people with fairer skin may turn noticeably</a:t>
            </a:r>
          </a:p>
          <a:p>
            <a:pPr marL="0" indent="0">
              <a:buNone/>
            </a:pPr>
            <a:r>
              <a:rPr lang="en-US" dirty="0" smtClean="0"/>
              <a:t>pink or red in these areas. </a:t>
            </a:r>
          </a:p>
          <a:p>
            <a:pPr marL="0" indent="0">
              <a:buNone/>
            </a:pPr>
            <a:endParaRPr lang="en-US" dirty="0"/>
          </a:p>
          <a:p>
            <a:pPr marL="0" indent="0">
              <a:buNone/>
            </a:pPr>
            <a:r>
              <a:rPr lang="en-US" dirty="0" smtClean="0"/>
              <a:t>Heart and breathing rates increase. Although </a:t>
            </a:r>
            <a:endParaRPr lang="en-US" dirty="0"/>
          </a:p>
          <a:p>
            <a:pPr marL="0" indent="0">
              <a:buNone/>
            </a:pPr>
            <a:r>
              <a:rPr lang="en-US" dirty="0" smtClean="0"/>
              <a:t>“plateau” implies leveling out, shortly into this </a:t>
            </a:r>
          </a:p>
          <a:p>
            <a:pPr marL="0" indent="0">
              <a:buNone/>
            </a:pPr>
            <a:r>
              <a:rPr lang="en-US" dirty="0" smtClean="0"/>
              <a:t>phase the physical changes increase and become </a:t>
            </a:r>
          </a:p>
          <a:p>
            <a:pPr marL="0" indent="0">
              <a:buNone/>
            </a:pPr>
            <a:r>
              <a:rPr lang="en-US" dirty="0" smtClean="0"/>
              <a:t>more intense.</a:t>
            </a:r>
            <a:endParaRPr lang="en-US" dirty="0"/>
          </a:p>
        </p:txBody>
      </p:sp>
      <p:pic>
        <p:nvPicPr>
          <p:cNvPr id="6" name="Picture 5"/>
          <p:cNvPicPr>
            <a:picLocks noChangeAspect="1"/>
          </p:cNvPicPr>
          <p:nvPr/>
        </p:nvPicPr>
        <p:blipFill>
          <a:blip r:embed="rId2"/>
          <a:stretch>
            <a:fillRect/>
          </a:stretch>
        </p:blipFill>
        <p:spPr>
          <a:xfrm>
            <a:off x="7375358" y="1946539"/>
            <a:ext cx="4451684" cy="3857444"/>
          </a:xfrm>
          <a:prstGeom prst="rect">
            <a:avLst/>
          </a:prstGeom>
        </p:spPr>
      </p:pic>
      <p:pic>
        <p:nvPicPr>
          <p:cNvPr id="5" name="Picture 4" descr="AFY_LOGO.eps"/>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0412280" y="6001321"/>
            <a:ext cx="1532514" cy="654975"/>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51775617"/>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Stage Three: Orgasm</a:t>
            </a:r>
            <a:endParaRPr lang="en-US" b="1" dirty="0">
              <a:solidFill>
                <a:schemeClr val="accent1">
                  <a:lumMod val="75000"/>
                </a:schemeClr>
              </a:solidFill>
            </a:endParaRPr>
          </a:p>
        </p:txBody>
      </p:sp>
      <p:sp>
        <p:nvSpPr>
          <p:cNvPr id="3" name="Content Placeholder 2"/>
          <p:cNvSpPr>
            <a:spLocks noGrp="1"/>
          </p:cNvSpPr>
          <p:nvPr>
            <p:ph idx="1"/>
          </p:nvPr>
        </p:nvSpPr>
        <p:spPr>
          <a:xfrm>
            <a:off x="838200" y="1825625"/>
            <a:ext cx="6464732" cy="4351338"/>
          </a:xfrm>
        </p:spPr>
        <p:txBody>
          <a:bodyPr>
            <a:normAutofit fontScale="92500"/>
          </a:bodyPr>
          <a:lstStyle/>
          <a:p>
            <a:pPr marL="0" indent="0">
              <a:buNone/>
            </a:pPr>
            <a:r>
              <a:rPr lang="en-US" dirty="0" smtClean="0"/>
              <a:t>The sexual feelings and tension increase,</a:t>
            </a:r>
          </a:p>
          <a:p>
            <a:pPr marL="0" indent="0">
              <a:buNone/>
            </a:pPr>
            <a:r>
              <a:rPr lang="en-US" dirty="0" smtClean="0"/>
              <a:t>and then are released in orgasm. If someone</a:t>
            </a:r>
          </a:p>
          <a:p>
            <a:pPr marL="0" indent="0">
              <a:buNone/>
            </a:pPr>
            <a:r>
              <a:rPr lang="en-US" dirty="0" smtClean="0"/>
              <a:t>has a penis, orgasm is often accompanied by</a:t>
            </a:r>
          </a:p>
          <a:p>
            <a:pPr marL="0" indent="0">
              <a:buNone/>
            </a:pPr>
            <a:r>
              <a:rPr lang="en-US" dirty="0" smtClean="0"/>
              <a:t>ejaculation, or the release of semen. </a:t>
            </a:r>
          </a:p>
          <a:p>
            <a:pPr marL="0" indent="0">
              <a:buNone/>
            </a:pPr>
            <a:endParaRPr lang="en-US" dirty="0"/>
          </a:p>
          <a:p>
            <a:pPr marL="0" indent="0">
              <a:buNone/>
            </a:pPr>
            <a:r>
              <a:rPr lang="en-US" dirty="0" smtClean="0"/>
              <a:t>There is more variety for people with </a:t>
            </a:r>
          </a:p>
          <a:p>
            <a:pPr marL="0" indent="0">
              <a:buNone/>
            </a:pPr>
            <a:r>
              <a:rPr lang="en-US" dirty="0" smtClean="0"/>
              <a:t>vaginas. Their orgasms can vary from person</a:t>
            </a:r>
          </a:p>
          <a:p>
            <a:pPr marL="0" indent="0">
              <a:buNone/>
            </a:pPr>
            <a:r>
              <a:rPr lang="en-US" dirty="0" smtClean="0"/>
              <a:t>to person. Some may also ejaculate during </a:t>
            </a:r>
          </a:p>
          <a:p>
            <a:pPr marL="0" indent="0">
              <a:buNone/>
            </a:pPr>
            <a:r>
              <a:rPr lang="en-US" dirty="0" smtClean="0"/>
              <a:t>orgasm, although not all can or do.</a:t>
            </a:r>
          </a:p>
        </p:txBody>
      </p:sp>
      <p:pic>
        <p:nvPicPr>
          <p:cNvPr id="6" name="Picture 5"/>
          <p:cNvPicPr>
            <a:picLocks noChangeAspect="1"/>
          </p:cNvPicPr>
          <p:nvPr/>
        </p:nvPicPr>
        <p:blipFill>
          <a:blip r:embed="rId2"/>
          <a:stretch>
            <a:fillRect/>
          </a:stretch>
        </p:blipFill>
        <p:spPr>
          <a:xfrm>
            <a:off x="7375358" y="1946539"/>
            <a:ext cx="4451684" cy="3857444"/>
          </a:xfrm>
          <a:prstGeom prst="rect">
            <a:avLst/>
          </a:prstGeom>
        </p:spPr>
      </p:pic>
      <p:pic>
        <p:nvPicPr>
          <p:cNvPr id="5" name="Picture 4" descr="AFY_LOGO.eps"/>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0412280" y="6001321"/>
            <a:ext cx="1532514" cy="654975"/>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14622871"/>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Stage Four: Resolution</a:t>
            </a:r>
            <a:endParaRPr lang="en-US" b="1" dirty="0">
              <a:solidFill>
                <a:schemeClr val="accent1">
                  <a:lumMod val="75000"/>
                </a:schemeClr>
              </a:solidFill>
            </a:endParaRPr>
          </a:p>
        </p:txBody>
      </p:sp>
      <p:sp>
        <p:nvSpPr>
          <p:cNvPr id="3" name="Content Placeholder 2"/>
          <p:cNvSpPr>
            <a:spLocks noGrp="1"/>
          </p:cNvSpPr>
          <p:nvPr>
            <p:ph idx="1"/>
          </p:nvPr>
        </p:nvSpPr>
        <p:spPr>
          <a:xfrm>
            <a:off x="780467" y="1825625"/>
            <a:ext cx="6637925" cy="4351338"/>
          </a:xfrm>
        </p:spPr>
        <p:txBody>
          <a:bodyPr>
            <a:normAutofit/>
          </a:bodyPr>
          <a:lstStyle/>
          <a:p>
            <a:pPr marL="0" indent="0">
              <a:buNone/>
            </a:pPr>
            <a:r>
              <a:rPr lang="en-US" dirty="0" smtClean="0"/>
              <a:t>During this final stage, the body returns to</a:t>
            </a:r>
          </a:p>
          <a:p>
            <a:pPr marL="0" indent="0">
              <a:buNone/>
            </a:pPr>
            <a:r>
              <a:rPr lang="en-US" dirty="0" smtClean="0"/>
              <a:t>its unaroused state: heart rate returns to</a:t>
            </a:r>
          </a:p>
          <a:p>
            <a:pPr marL="0" indent="0">
              <a:buNone/>
            </a:pPr>
            <a:r>
              <a:rPr lang="en-US" dirty="0" smtClean="0"/>
              <a:t>normal, blood flow moves away from sexual</a:t>
            </a:r>
          </a:p>
          <a:p>
            <a:pPr marL="0" indent="0">
              <a:buNone/>
            </a:pPr>
            <a:r>
              <a:rPr lang="en-US" dirty="0" smtClean="0"/>
              <a:t>body parts. People who have a penis will</a:t>
            </a:r>
          </a:p>
          <a:p>
            <a:pPr marL="0" indent="0">
              <a:buNone/>
            </a:pPr>
            <a:r>
              <a:rPr lang="en-US" dirty="0" smtClean="0"/>
              <a:t>experience a “refractory period,” during </a:t>
            </a:r>
          </a:p>
          <a:p>
            <a:pPr marL="0" indent="0">
              <a:buNone/>
            </a:pPr>
            <a:r>
              <a:rPr lang="en-US" dirty="0" smtClean="0"/>
              <a:t>which they cannot experience another </a:t>
            </a:r>
          </a:p>
          <a:p>
            <a:pPr marL="0" indent="0">
              <a:buNone/>
            </a:pPr>
            <a:r>
              <a:rPr lang="en-US" dirty="0" smtClean="0"/>
              <a:t>erection. This can last minutes, hours or </a:t>
            </a:r>
          </a:p>
          <a:p>
            <a:pPr marL="0" indent="0">
              <a:buNone/>
            </a:pPr>
            <a:r>
              <a:rPr lang="en-US" dirty="0" smtClean="0"/>
              <a:t>days.</a:t>
            </a:r>
          </a:p>
        </p:txBody>
      </p:sp>
      <p:pic>
        <p:nvPicPr>
          <p:cNvPr id="6" name="Picture 5"/>
          <p:cNvPicPr>
            <a:picLocks noChangeAspect="1"/>
          </p:cNvPicPr>
          <p:nvPr/>
        </p:nvPicPr>
        <p:blipFill>
          <a:blip r:embed="rId2"/>
          <a:stretch>
            <a:fillRect/>
          </a:stretch>
        </p:blipFill>
        <p:spPr>
          <a:xfrm>
            <a:off x="7375358" y="1946539"/>
            <a:ext cx="4451684" cy="3857444"/>
          </a:xfrm>
          <a:prstGeom prst="rect">
            <a:avLst/>
          </a:prstGeom>
        </p:spPr>
      </p:pic>
      <p:pic>
        <p:nvPicPr>
          <p:cNvPr id="5" name="Picture 4" descr="AFY_LOGO.eps"/>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0412280" y="6001321"/>
            <a:ext cx="1532514" cy="654975"/>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91941582"/>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Stage Four: Resolution</a:t>
            </a:r>
            <a:endParaRPr lang="en-US" b="1" dirty="0">
              <a:solidFill>
                <a:schemeClr val="accent1">
                  <a:lumMod val="75000"/>
                </a:schemeClr>
              </a:solidFill>
            </a:endParaRPr>
          </a:p>
        </p:txBody>
      </p:sp>
      <p:sp>
        <p:nvSpPr>
          <p:cNvPr id="3" name="Content Placeholder 2"/>
          <p:cNvSpPr>
            <a:spLocks noGrp="1"/>
          </p:cNvSpPr>
          <p:nvPr>
            <p:ph idx="1"/>
          </p:nvPr>
        </p:nvSpPr>
        <p:spPr>
          <a:xfrm>
            <a:off x="794901" y="1825625"/>
            <a:ext cx="6594626" cy="4351338"/>
          </a:xfrm>
        </p:spPr>
        <p:txBody>
          <a:bodyPr>
            <a:normAutofit/>
          </a:bodyPr>
          <a:lstStyle/>
          <a:p>
            <a:pPr marL="0" indent="0">
              <a:buNone/>
            </a:pPr>
            <a:r>
              <a:rPr lang="en-US" dirty="0" smtClean="0"/>
              <a:t>People with vaginas may reach resolution</a:t>
            </a:r>
          </a:p>
          <a:p>
            <a:pPr marL="0" indent="0">
              <a:buNone/>
            </a:pPr>
            <a:r>
              <a:rPr lang="en-US" dirty="0" smtClean="0"/>
              <a:t>later; some can have</a:t>
            </a:r>
            <a:r>
              <a:rPr lang="en-US" dirty="0"/>
              <a:t> </a:t>
            </a:r>
            <a:r>
              <a:rPr lang="en-US" dirty="0" smtClean="0"/>
              <a:t>multiple orgasms, </a:t>
            </a:r>
          </a:p>
          <a:p>
            <a:pPr marL="0" indent="0">
              <a:buNone/>
            </a:pPr>
            <a:r>
              <a:rPr lang="en-US" dirty="0" smtClean="0"/>
              <a:t>While others are no longer aroused after </a:t>
            </a:r>
          </a:p>
          <a:p>
            <a:pPr marL="0" indent="0">
              <a:buNone/>
            </a:pPr>
            <a:r>
              <a:rPr lang="en-US" dirty="0" smtClean="0"/>
              <a:t>one. </a:t>
            </a:r>
          </a:p>
          <a:p>
            <a:pPr marL="0" indent="0">
              <a:buNone/>
            </a:pPr>
            <a:endParaRPr lang="en-US" dirty="0"/>
          </a:p>
          <a:p>
            <a:pPr marL="0" indent="0">
              <a:buNone/>
            </a:pPr>
            <a:r>
              <a:rPr lang="en-US" dirty="0" smtClean="0"/>
              <a:t>The differences in orgasm/resolution phases</a:t>
            </a:r>
          </a:p>
          <a:p>
            <a:pPr marL="0" indent="0">
              <a:buNone/>
            </a:pPr>
            <a:r>
              <a:rPr lang="en-US" dirty="0" smtClean="0"/>
              <a:t>are outlined in the image on the right.</a:t>
            </a:r>
          </a:p>
        </p:txBody>
      </p:sp>
      <p:pic>
        <p:nvPicPr>
          <p:cNvPr id="6" name="Picture 5"/>
          <p:cNvPicPr>
            <a:picLocks noChangeAspect="1"/>
          </p:cNvPicPr>
          <p:nvPr/>
        </p:nvPicPr>
        <p:blipFill>
          <a:blip r:embed="rId2"/>
          <a:stretch>
            <a:fillRect/>
          </a:stretch>
        </p:blipFill>
        <p:spPr>
          <a:xfrm>
            <a:off x="7389791" y="1946539"/>
            <a:ext cx="4451684" cy="3857444"/>
          </a:xfrm>
          <a:prstGeom prst="rect">
            <a:avLst/>
          </a:prstGeom>
        </p:spPr>
      </p:pic>
      <p:pic>
        <p:nvPicPr>
          <p:cNvPr id="5" name="Picture 4" descr="AFY_LOGO.eps"/>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0412280" y="6001321"/>
            <a:ext cx="1532514" cy="654975"/>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31895740"/>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Keep in Mind…</a:t>
            </a:r>
            <a:endParaRPr lang="en-US" b="1" dirty="0">
              <a:solidFill>
                <a:schemeClr val="accent1">
                  <a:lumMod val="75000"/>
                </a:schemeClr>
              </a:solidFill>
            </a:endParaRPr>
          </a:p>
        </p:txBody>
      </p:sp>
      <p:sp>
        <p:nvSpPr>
          <p:cNvPr id="3" name="Content Placeholder 2"/>
          <p:cNvSpPr>
            <a:spLocks noGrp="1"/>
          </p:cNvSpPr>
          <p:nvPr>
            <p:ph idx="1"/>
          </p:nvPr>
        </p:nvSpPr>
        <p:spPr/>
        <p:txBody>
          <a:bodyPr>
            <a:normAutofit lnSpcReduction="10000"/>
          </a:bodyPr>
          <a:lstStyle/>
          <a:p>
            <a:r>
              <a:rPr lang="en-US" dirty="0" smtClean="0"/>
              <a:t>There is a great deal of diversity in human sexual experience. Many things can affect sexual response.</a:t>
            </a:r>
          </a:p>
          <a:p>
            <a:endParaRPr lang="en-US" dirty="0"/>
          </a:p>
          <a:p>
            <a:r>
              <a:rPr lang="en-US" dirty="0" smtClean="0"/>
              <a:t>Stress, age, health, medications, past sexual experience and more can all have an impact on sexual desire and functioning. </a:t>
            </a:r>
          </a:p>
          <a:p>
            <a:endParaRPr lang="en-US" dirty="0"/>
          </a:p>
          <a:p>
            <a:r>
              <a:rPr lang="en-US" dirty="0" smtClean="0"/>
              <a:t>There are lots of myths and misinformation about products and pills that supposedly enhance sexual performance. Using any of these without medical necessity can damage the body and reduce the capacity for sexual arousal in the future.</a:t>
            </a:r>
            <a:endParaRPr lang="en-US" dirty="0"/>
          </a:p>
        </p:txBody>
      </p:sp>
      <p:pic>
        <p:nvPicPr>
          <p:cNvPr id="4" name="Picture 3" descr="AFY_LOGO.eps"/>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0412280" y="6001321"/>
            <a:ext cx="1532514" cy="654975"/>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477350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a="http://schemas.openxmlformats.org/drawingml/2006/main"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233</TotalTime>
  <Words>528</Words>
  <Application>Microsoft Macintosh PowerPoint</Application>
  <PresentationFormat>Custom</PresentationFormat>
  <Paragraphs>64</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Office Theme</vt:lpstr>
      <vt:lpstr>Human Sexual Response </vt:lpstr>
      <vt:lpstr>Sex Hormones: Remember Us?</vt:lpstr>
      <vt:lpstr>The Human Sexual Response Cycle</vt:lpstr>
      <vt:lpstr>Stage One: Excitement</vt:lpstr>
      <vt:lpstr>Stage Two: Plateau</vt:lpstr>
      <vt:lpstr>Stage Three: Orgasm</vt:lpstr>
      <vt:lpstr>Stage Four: Resolution</vt:lpstr>
      <vt:lpstr>Stage Four: Resolution</vt:lpstr>
      <vt:lpstr>Keep in Mind…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Chromosomes, Hormones and Sexual and Reproductive Anatomy</dc:title>
  <dc:creator>Elizabeth Schroeder</dc:creator>
  <cp:lastModifiedBy>Katharine Fraser</cp:lastModifiedBy>
  <cp:revision>45</cp:revision>
  <dcterms:created xsi:type="dcterms:W3CDTF">2016-01-06T15:16:13Z</dcterms:created>
  <dcterms:modified xsi:type="dcterms:W3CDTF">2016-01-06T15:20:06Z</dcterms:modified>
</cp:coreProperties>
</file>