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6" roundtripDataSignature="AMtx7mh4v/5cyDx6TSEFqDumMB1Jfuw4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0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2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3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6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7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9:notes"/>
          <p:cNvSpPr/>
          <p:nvPr>
            <p:ph idx="2" type="sldImg"/>
          </p:nvPr>
        </p:nvSpPr>
        <p:spPr>
          <a:xfrm>
            <a:off x="1714753" y="685800"/>
            <a:ext cx="34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e160d430ca_0_6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ge160d430ca_0_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4" name="Google Shape;14;ge160d430ca_0_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ge160d430ca_0_6"/>
          <p:cNvSpPr txBox="1"/>
          <p:nvPr>
            <p:ph idx="12" type="sldNum"/>
          </p:nvPr>
        </p:nvSpPr>
        <p:spPr>
          <a:xfrm>
            <a:off x="261275" y="54864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e160d430ca_0_5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ge160d430ca_0_5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2" name="Google Shape;62;ge160d430ca_0_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ge160d430ca_0_5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160d430ca_0_59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ge160d430ca_0_59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7" name="Google Shape;67;ge160d430ca_0_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ge160d430ca_0_5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e160d430ca_0_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ge160d430ca_0_11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19" name="Google Shape;19;ge160d430ca_0_11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0" name="Google Shape;20;ge160d430ca_0_11"/>
          <p:cNvSpPr txBox="1"/>
          <p:nvPr>
            <p:ph idx="3" type="body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21" name="Google Shape;21;ge160d430ca_0_11"/>
          <p:cNvSpPr txBox="1"/>
          <p:nvPr>
            <p:ph idx="4" type="body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2" name="Google Shape;22;ge160d430ca_0_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ge160d430ca_0_11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e160d430ca_0_1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ge160d430ca_0_1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ge160d430ca_0_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ge160d430ca_0_1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e160d430ca_0_24"/>
          <p:cNvSpPr txBox="1"/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ge160d430ca_0_2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2" name="Google Shape;32;ge160d430ca_0_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ge160d430ca_0_2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e160d430ca_0_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ge160d430ca_0_29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7" name="Google Shape;37;ge160d430ca_0_29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8" name="Google Shape;38;ge160d430ca_0_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ge160d430ca_0_2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e160d430ca_0_3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ge160d430ca_0_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ge160d430ca_0_35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160d430ca_0_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ge160d430ca_0_3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e160d430ca_0_42"/>
          <p:cNvSpPr txBox="1"/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ge160d430ca_0_42"/>
          <p:cNvSpPr txBox="1"/>
          <p:nvPr>
            <p:ph idx="1" type="body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0" name="Google Shape;50;ge160d430ca_0_42"/>
          <p:cNvSpPr txBox="1"/>
          <p:nvPr>
            <p:ph idx="2" type="body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1" name="Google Shape;51;ge160d430ca_0_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e160d430ca_0_42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e160d430ca_0_48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ge160d430ca_0_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e160d430ca_0_48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7" name="Google Shape;57;ge160d430ca_0_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e160d430ca_0_48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e160d430ca_0_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e160d430ca_0_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e160d430ca_0_0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9" name="Google Shape;9;ge160d430ca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478623"/>
            <a:ext cx="1551551" cy="355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-medium-WEB-2-18-10.jpg" id="10" name="Google Shape;10;ge160d430ca_0_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39100" y="6400794"/>
            <a:ext cx="1028701" cy="45998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Relationship Id="rId4" Type="http://schemas.openxmlformats.org/officeDocument/2006/relationships/hyperlink" Target="https://www.repealhydeartproject.org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6600"/>
              <a:buFont typeface="Arial"/>
              <a:buNone/>
            </a:pPr>
            <a:r>
              <a:rPr b="1" lang="en-US" sz="4800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rPr>
              <a:t>Reproductive Justice: Past, Present, Future</a:t>
            </a:r>
            <a:endParaRPr b="1" sz="4800">
              <a:solidFill>
                <a:srgbClr val="1B75BB"/>
              </a:solidFill>
            </a:endParaRPr>
          </a:p>
        </p:txBody>
      </p:sp>
      <p:sp>
        <p:nvSpPr>
          <p:cNvPr id="74" name="Google Shape;74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en-US" sz="2700"/>
              <a:t>High School</a:t>
            </a:r>
            <a:endParaRPr sz="2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/>
          <p:nvPr>
            <p:ph type="title"/>
          </p:nvPr>
        </p:nvSpPr>
        <p:spPr>
          <a:xfrm>
            <a:off x="514351" y="500676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1930-1940 </a:t>
            </a:r>
            <a:endParaRPr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69" name="Google Shape;169;p10"/>
          <p:cNvSpPr/>
          <p:nvPr/>
        </p:nvSpPr>
        <p:spPr>
          <a:xfrm>
            <a:off x="1057800" y="1809250"/>
            <a:ext cx="6710700" cy="3786600"/>
          </a:xfrm>
          <a:prstGeom prst="foldedCorner">
            <a:avLst>
              <a:gd fmla="val 16667" name="adj"/>
            </a:avLst>
          </a:prstGeom>
          <a:solidFill>
            <a:srgbClr val="EFEFEF"/>
          </a:solidFill>
          <a:ln cap="flat" cmpd="sng" w="1905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0"/>
          <p:cNvSpPr txBox="1"/>
          <p:nvPr>
            <p:ph idx="1" type="body"/>
          </p:nvPr>
        </p:nvSpPr>
        <p:spPr>
          <a:xfrm>
            <a:off x="1229100" y="2222050"/>
            <a:ext cx="6368100" cy="29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80"/>
              <a:buNone/>
            </a:pPr>
            <a:r>
              <a:rPr b="1" lang="en-US" sz="2900" cap="none"/>
              <a:t>North Carolina sterilized 8,000 developmentally disabled people without their consent </a:t>
            </a:r>
            <a:endParaRPr b="1" sz="29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280"/>
              <a:buNone/>
            </a:pPr>
            <a:r>
              <a:rPr b="1" lang="en-US" sz="2900" u="sng" cap="none"/>
              <a:t>5,000 were black.</a:t>
            </a:r>
            <a:endParaRPr b="1" sz="2900" u="sng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"/>
          <p:cNvSpPr txBox="1"/>
          <p:nvPr>
            <p:ph type="title"/>
          </p:nvPr>
        </p:nvSpPr>
        <p:spPr>
          <a:xfrm>
            <a:off x="514351" y="500676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1930-1940 </a:t>
            </a:r>
            <a:endParaRPr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76" name="Google Shape;176;p11"/>
          <p:cNvSpPr/>
          <p:nvPr/>
        </p:nvSpPr>
        <p:spPr>
          <a:xfrm>
            <a:off x="514350" y="1861750"/>
            <a:ext cx="3965400" cy="3965400"/>
          </a:xfrm>
          <a:prstGeom prst="foldedCorner">
            <a:avLst>
              <a:gd fmla="val 16667" name="adj"/>
            </a:avLst>
          </a:prstGeom>
          <a:solidFill>
            <a:srgbClr val="EFEFEF"/>
          </a:solidFill>
          <a:ln cap="flat" cmpd="sng" w="1905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1"/>
          <p:cNvSpPr txBox="1"/>
          <p:nvPr>
            <p:ph idx="1" type="body"/>
          </p:nvPr>
        </p:nvSpPr>
        <p:spPr>
          <a:xfrm>
            <a:off x="710700" y="2179300"/>
            <a:ext cx="3517800" cy="29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80"/>
              <a:buNone/>
            </a:pPr>
            <a:r>
              <a:rPr b="1" lang="en-US" sz="2500" cap="none"/>
              <a:t>North Carolina sterilized 8,000 developmentally disabled people without their consent </a:t>
            </a:r>
            <a:endParaRPr b="1" sz="25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280"/>
              <a:buNone/>
            </a:pPr>
            <a:r>
              <a:rPr b="1" lang="en-US" sz="2500" u="sng" cap="none"/>
              <a:t>5,000 were black.</a:t>
            </a:r>
            <a:endParaRPr b="1" sz="2500" u="sng"/>
          </a:p>
        </p:txBody>
      </p:sp>
      <p:sp>
        <p:nvSpPr>
          <p:cNvPr id="178" name="Google Shape;178;p11"/>
          <p:cNvSpPr/>
          <p:nvPr/>
        </p:nvSpPr>
        <p:spPr>
          <a:xfrm flipH="1">
            <a:off x="4806925" y="2179300"/>
            <a:ext cx="3965400" cy="27663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1"/>
          <p:cNvSpPr txBox="1"/>
          <p:nvPr/>
        </p:nvSpPr>
        <p:spPr>
          <a:xfrm>
            <a:off x="5133325" y="2539550"/>
            <a:ext cx="3281100" cy="18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100" u="sng" cap="none" strike="noStrike">
                <a:solidFill>
                  <a:schemeClr val="dk1"/>
                </a:solidFill>
              </a:rPr>
              <a:t>Questions</a:t>
            </a:r>
            <a:r>
              <a:rPr b="1" i="0" lang="en-US" sz="2100" u="none" cap="none" strike="noStrike">
                <a:solidFill>
                  <a:schemeClr val="dk1"/>
                </a:solidFill>
              </a:rPr>
              <a:t>:</a:t>
            </a:r>
            <a:br>
              <a:rPr b="1" lang="en-US" sz="2100" u="sng">
                <a:solidFill>
                  <a:schemeClr val="dk1"/>
                </a:solidFill>
              </a:rPr>
            </a:b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 is affected in </a:t>
            </a:r>
            <a:b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example? </a:t>
            </a:r>
            <a:endParaRPr b="0" i="0" sz="19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is this an example of reproductive oppression?</a:t>
            </a:r>
            <a:endParaRPr sz="1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cap="none">
                <a:solidFill>
                  <a:schemeClr val="lt1"/>
                </a:solidFill>
                <a:highlight>
                  <a:srgbClr val="1B75BB"/>
                </a:highlight>
              </a:rPr>
              <a:t>What is Reproductive Justice? </a:t>
            </a:r>
            <a:endParaRPr b="1" cap="none">
              <a:solidFill>
                <a:schemeClr val="lt1"/>
              </a:solidFill>
              <a:highlight>
                <a:srgbClr val="1B75BB"/>
              </a:highlight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lang="en-US" sz="29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endParaRPr sz="290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0" name="Google Shape;80;p2"/>
          <p:cNvSpPr/>
          <p:nvPr/>
        </p:nvSpPr>
        <p:spPr>
          <a:xfrm rot="-1273976">
            <a:off x="435008" y="1751628"/>
            <a:ext cx="2582834" cy="2582834"/>
          </a:xfrm>
          <a:prstGeom prst="diamond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2"/>
          <p:cNvSpPr txBox="1"/>
          <p:nvPr/>
        </p:nvSpPr>
        <p:spPr>
          <a:xfrm>
            <a:off x="167881" y="2563146"/>
            <a:ext cx="31485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Reproductive Rights</a:t>
            </a:r>
            <a:endParaRPr sz="3400">
              <a:solidFill>
                <a:schemeClr val="dk1"/>
              </a:solidFill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2917766" y="3693356"/>
            <a:ext cx="2211300" cy="2211600"/>
          </a:xfrm>
          <a:prstGeom prst="ellipse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2"/>
          <p:cNvSpPr txBox="1"/>
          <p:nvPr/>
        </p:nvSpPr>
        <p:spPr>
          <a:xfrm>
            <a:off x="2519250" y="4286493"/>
            <a:ext cx="30084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</a:t>
            </a:r>
            <a:endParaRPr b="1" i="0" sz="3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Justice </a:t>
            </a:r>
            <a:endParaRPr sz="3400"/>
          </a:p>
        </p:txBody>
      </p:sp>
      <p:sp>
        <p:nvSpPr>
          <p:cNvPr id="84" name="Google Shape;84;p2"/>
          <p:cNvSpPr/>
          <p:nvPr/>
        </p:nvSpPr>
        <p:spPr>
          <a:xfrm>
            <a:off x="5683864" y="2323159"/>
            <a:ext cx="2916000" cy="2508900"/>
          </a:xfrm>
          <a:prstGeom prst="triangle">
            <a:avLst>
              <a:gd fmla="val 50000" name="adj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2"/>
          <p:cNvSpPr txBox="1"/>
          <p:nvPr/>
        </p:nvSpPr>
        <p:spPr>
          <a:xfrm>
            <a:off x="5357686" y="3390867"/>
            <a:ext cx="36285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Reproductive </a:t>
            </a:r>
            <a:endParaRPr b="1" i="0" sz="3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Justice</a:t>
            </a:r>
            <a:endParaRPr b="1" i="0" sz="3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2671650" y="3722425"/>
            <a:ext cx="364800" cy="364800"/>
          </a:xfrm>
          <a:prstGeom prst="mathPlus">
            <a:avLst>
              <a:gd fmla="val 23520" name="adj1"/>
            </a:avLst>
          </a:prstGeom>
          <a:solidFill>
            <a:srgbClr val="1B75B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"/>
          <p:cNvSpPr/>
          <p:nvPr/>
        </p:nvSpPr>
        <p:spPr>
          <a:xfrm>
            <a:off x="5211975" y="3931075"/>
            <a:ext cx="473400" cy="4734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1B75B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/>
          <p:nvPr/>
        </p:nvSpPr>
        <p:spPr>
          <a:xfrm flipH="1">
            <a:off x="685775" y="5198950"/>
            <a:ext cx="7865700" cy="988500"/>
          </a:xfrm>
          <a:prstGeom prst="snip1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5156600" y="2662125"/>
            <a:ext cx="4002300" cy="20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Focuses on legal protections for </a:t>
            </a:r>
            <a:br>
              <a:rPr b="1" lang="en-US" sz="2200">
                <a:solidFill>
                  <a:schemeClr val="dk1"/>
                </a:solidFill>
              </a:rPr>
            </a:br>
            <a:r>
              <a:rPr b="1" lang="en-US" sz="2200">
                <a:solidFill>
                  <a:schemeClr val="dk1"/>
                </a:solidFill>
              </a:rPr>
              <a:t>reproductive health services, including education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</p:txBody>
      </p:sp>
      <p:sp>
        <p:nvSpPr>
          <p:cNvPr id="94" name="Google Shape;94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</a:t>
            </a:r>
            <a:r>
              <a:rPr b="1" lang="en-US" sz="37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3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endParaRPr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95" name="Google Shape;95;p3"/>
          <p:cNvSpPr txBox="1"/>
          <p:nvPr/>
        </p:nvSpPr>
        <p:spPr>
          <a:xfrm>
            <a:off x="685800" y="5306550"/>
            <a:ext cx="7865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i="0" lang="en-US" sz="1900" u="none" cap="none" strike="noStrike">
                <a:solidFill>
                  <a:schemeClr val="dk1"/>
                </a:solidFill>
              </a:rPr>
              <a:t>examples:</a:t>
            </a: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access to contraception, comprehensive sex ed, restrictions to abortion 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96" name="Google Shape;96;p3"/>
          <p:cNvSpPr/>
          <p:nvPr/>
        </p:nvSpPr>
        <p:spPr>
          <a:xfrm rot="-1273960">
            <a:off x="1041310" y="1759250"/>
            <a:ext cx="3092314" cy="3092314"/>
          </a:xfrm>
          <a:prstGeom prst="diamond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721500" y="2730850"/>
            <a:ext cx="37698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Reproductive Rights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98" name="Google Shape;98;p3"/>
          <p:cNvSpPr/>
          <p:nvPr/>
        </p:nvSpPr>
        <p:spPr>
          <a:xfrm>
            <a:off x="4304600" y="3263275"/>
            <a:ext cx="544500" cy="44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b="1" lang="en-US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</a:t>
            </a: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90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4659650" y="1946200"/>
            <a:ext cx="3984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 cap="none"/>
              <a:t>Equal rights, opportunities, and access to all</a:t>
            </a:r>
            <a:endParaRPr b="1" sz="2200" cap="none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200" cap="none"/>
              <a:t>Examines the systems of inequality that exist </a:t>
            </a:r>
            <a:endParaRPr b="1" sz="2200"/>
          </a:p>
        </p:txBody>
      </p:sp>
      <p:sp>
        <p:nvSpPr>
          <p:cNvPr id="105" name="Google Shape;105;p4"/>
          <p:cNvSpPr/>
          <p:nvPr/>
        </p:nvSpPr>
        <p:spPr>
          <a:xfrm>
            <a:off x="1086750" y="2151875"/>
            <a:ext cx="2647800" cy="2647800"/>
          </a:xfrm>
          <a:prstGeom prst="ellipse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"/>
          <p:cNvSpPr txBox="1"/>
          <p:nvPr/>
        </p:nvSpPr>
        <p:spPr>
          <a:xfrm>
            <a:off x="609600" y="2862046"/>
            <a:ext cx="36021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Justice </a:t>
            </a:r>
            <a:endParaRPr sz="4000"/>
          </a:p>
        </p:txBody>
      </p:sp>
      <p:sp>
        <p:nvSpPr>
          <p:cNvPr id="107" name="Google Shape;107;p4"/>
          <p:cNvSpPr/>
          <p:nvPr/>
        </p:nvSpPr>
        <p:spPr>
          <a:xfrm flipH="1">
            <a:off x="685775" y="5198950"/>
            <a:ext cx="7865700" cy="988500"/>
          </a:xfrm>
          <a:prstGeom prst="snip1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"/>
          <p:cNvSpPr txBox="1"/>
          <p:nvPr/>
        </p:nvSpPr>
        <p:spPr>
          <a:xfrm>
            <a:off x="146618" y="5362598"/>
            <a:ext cx="8634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i="0" lang="en-US" sz="1900" u="none" cap="none" strike="noStrike">
                <a:solidFill>
                  <a:schemeClr val="dk1"/>
                </a:solidFill>
              </a:rPr>
              <a:t>examples of social justice issues: </a:t>
            </a:r>
            <a:endParaRPr b="1" i="0" sz="1900" u="none" cap="none" strike="noStrike"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healthcare, food/job/housing insecurity, racism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3999800" y="3263275"/>
            <a:ext cx="544500" cy="44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</a:t>
            </a:r>
            <a:r>
              <a:rPr lang="en-US" sz="37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endParaRPr sz="320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15" name="Google Shape;115;p5"/>
          <p:cNvSpPr txBox="1"/>
          <p:nvPr>
            <p:ph idx="1" type="body"/>
          </p:nvPr>
        </p:nvSpPr>
        <p:spPr>
          <a:xfrm>
            <a:off x="5202900" y="2799825"/>
            <a:ext cx="3846600" cy="23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 cap="none"/>
              <a:t>Focus on correcting reproductive oppression </a:t>
            </a:r>
            <a:endParaRPr b="1" sz="2200" cap="none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200" cap="none"/>
              <a:t>Model for strategic organizing to address </a:t>
            </a:r>
            <a:br>
              <a:rPr b="1" lang="en-US" sz="2200" cap="none"/>
            </a:br>
            <a:r>
              <a:rPr b="1" lang="en-US" sz="2200" cap="none"/>
              <a:t>all injustices </a:t>
            </a:r>
            <a:endParaRPr b="1" sz="2200"/>
          </a:p>
        </p:txBody>
      </p:sp>
      <p:sp>
        <p:nvSpPr>
          <p:cNvPr id="116" name="Google Shape;116;p5"/>
          <p:cNvSpPr/>
          <p:nvPr/>
        </p:nvSpPr>
        <p:spPr>
          <a:xfrm>
            <a:off x="731175" y="2252875"/>
            <a:ext cx="3491400" cy="3003900"/>
          </a:xfrm>
          <a:prstGeom prst="triangle">
            <a:avLst>
              <a:gd fmla="val 50000" name="adj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"/>
          <p:cNvSpPr txBox="1"/>
          <p:nvPr/>
        </p:nvSpPr>
        <p:spPr>
          <a:xfrm>
            <a:off x="249401" y="3440021"/>
            <a:ext cx="43443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Reproductive 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Justice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4451175" y="3599600"/>
            <a:ext cx="544500" cy="44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/>
          <p:nvPr/>
        </p:nvSpPr>
        <p:spPr>
          <a:xfrm>
            <a:off x="512825" y="1722450"/>
            <a:ext cx="8143800" cy="4473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6"/>
          <p:cNvSpPr txBox="1"/>
          <p:nvPr>
            <p:ph type="title"/>
          </p:nvPr>
        </p:nvSpPr>
        <p:spPr>
          <a:xfrm>
            <a:off x="673169" y="433137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b="1" lang="en-US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</a:t>
            </a: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1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t/>
            </a:r>
            <a:endParaRPr sz="290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/>
          <p:nvPr/>
        </p:nvSpPr>
        <p:spPr>
          <a:xfrm>
            <a:off x="3011275" y="1950913"/>
            <a:ext cx="367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Everybody has the right to:</a:t>
            </a:r>
            <a:endParaRPr b="1" sz="1800"/>
          </a:p>
        </p:txBody>
      </p:sp>
      <p:sp>
        <p:nvSpPr>
          <p:cNvPr id="126" name="Google Shape;126;p6"/>
          <p:cNvSpPr/>
          <p:nvPr/>
        </p:nvSpPr>
        <p:spPr>
          <a:xfrm>
            <a:off x="397125" y="1611300"/>
            <a:ext cx="8309700" cy="4712400"/>
          </a:xfrm>
          <a:prstGeom prst="frame">
            <a:avLst>
              <a:gd fmla="val 3849" name="adj1"/>
            </a:avLst>
          </a:prstGeom>
          <a:solidFill>
            <a:srgbClr val="D9D9D9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"/>
          <p:cNvSpPr/>
          <p:nvPr/>
        </p:nvSpPr>
        <p:spPr>
          <a:xfrm>
            <a:off x="5648350" y="2681725"/>
            <a:ext cx="2114100" cy="13773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6"/>
          <p:cNvSpPr/>
          <p:nvPr/>
        </p:nvSpPr>
        <p:spPr>
          <a:xfrm>
            <a:off x="988275" y="2703450"/>
            <a:ext cx="1623300" cy="13335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"/>
          <p:cNvSpPr/>
          <p:nvPr/>
        </p:nvSpPr>
        <p:spPr>
          <a:xfrm>
            <a:off x="3011279" y="2547000"/>
            <a:ext cx="2182800" cy="16464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"/>
          <p:cNvSpPr/>
          <p:nvPr/>
        </p:nvSpPr>
        <p:spPr>
          <a:xfrm>
            <a:off x="5194075" y="4193400"/>
            <a:ext cx="2780400" cy="16464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"/>
          <p:cNvSpPr/>
          <p:nvPr/>
        </p:nvSpPr>
        <p:spPr>
          <a:xfrm>
            <a:off x="1440825" y="4454425"/>
            <a:ext cx="2861100" cy="13773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6"/>
          <p:cNvSpPr txBox="1"/>
          <p:nvPr/>
        </p:nvSpPr>
        <p:spPr>
          <a:xfrm>
            <a:off x="5483275" y="4378225"/>
            <a:ext cx="25068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Body autonomy, control of their own body and self-expression, free from all forms of sexual &amp; reproductive oppression </a:t>
            </a:r>
            <a:endParaRPr b="1"/>
          </a:p>
        </p:txBody>
      </p:sp>
      <p:sp>
        <p:nvSpPr>
          <p:cNvPr id="133" name="Google Shape;133;p6"/>
          <p:cNvSpPr txBox="1"/>
          <p:nvPr/>
        </p:nvSpPr>
        <p:spPr>
          <a:xfrm>
            <a:off x="1636125" y="4685825"/>
            <a:ext cx="2665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Care for their children in </a:t>
            </a:r>
            <a:br>
              <a:rPr b="1" lang="en-US">
                <a:solidFill>
                  <a:schemeClr val="dk1"/>
                </a:solidFill>
              </a:rPr>
            </a:br>
            <a:r>
              <a:rPr b="1" lang="en-US">
                <a:solidFill>
                  <a:schemeClr val="dk1"/>
                </a:solidFill>
              </a:rPr>
              <a:t>a safe and healthy environment with necessary social supports </a:t>
            </a:r>
            <a:endParaRPr b="1"/>
          </a:p>
        </p:txBody>
      </p:sp>
      <p:sp>
        <p:nvSpPr>
          <p:cNvPr id="134" name="Google Shape;134;p6"/>
          <p:cNvSpPr txBox="1"/>
          <p:nvPr/>
        </p:nvSpPr>
        <p:spPr>
          <a:xfrm>
            <a:off x="5794225" y="2872075"/>
            <a:ext cx="1884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Their options for preventing and/or terminating a pregnancy</a:t>
            </a:r>
            <a:endParaRPr b="1"/>
          </a:p>
        </p:txBody>
      </p:sp>
      <p:sp>
        <p:nvSpPr>
          <p:cNvPr id="135" name="Google Shape;135;p6"/>
          <p:cNvSpPr txBox="1"/>
          <p:nvPr/>
        </p:nvSpPr>
        <p:spPr>
          <a:xfrm>
            <a:off x="3182713" y="2739463"/>
            <a:ext cx="20082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Choose the conditions under which they will give birth and/or form a family</a:t>
            </a:r>
            <a:endParaRPr b="1"/>
          </a:p>
        </p:txBody>
      </p:sp>
      <p:sp>
        <p:nvSpPr>
          <p:cNvPr id="136" name="Google Shape;136;p6"/>
          <p:cNvSpPr txBox="1"/>
          <p:nvPr/>
        </p:nvSpPr>
        <p:spPr>
          <a:xfrm>
            <a:off x="1047400" y="2954875"/>
            <a:ext cx="1395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Decide if and when they will have a child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/>
          <p:nvPr/>
        </p:nvSpPr>
        <p:spPr>
          <a:xfrm>
            <a:off x="3355425" y="2124725"/>
            <a:ext cx="5101500" cy="3576300"/>
          </a:xfrm>
          <a:prstGeom prst="foldedCorner">
            <a:avLst>
              <a:gd fmla="val 16667" name="adj"/>
            </a:avLst>
          </a:prstGeom>
          <a:solidFill>
            <a:srgbClr val="EFEFE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7"/>
          <p:cNvSpPr txBox="1"/>
          <p:nvPr>
            <p:ph type="title"/>
          </p:nvPr>
        </p:nvSpPr>
        <p:spPr>
          <a:xfrm>
            <a:off x="536547" y="505974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 </a:t>
            </a:r>
            <a:endParaRPr sz="3188" cap="none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7"/>
          <p:cNvSpPr txBox="1"/>
          <p:nvPr>
            <p:ph idx="1" type="body"/>
          </p:nvPr>
        </p:nvSpPr>
        <p:spPr>
          <a:xfrm>
            <a:off x="3400227" y="2906950"/>
            <a:ext cx="2871600" cy="222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'Able' Mable Thomas</a:t>
            </a:r>
            <a:endParaRPr b="1" sz="15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Reverend Alma Crawford</a:t>
            </a:r>
            <a:endParaRPr b="1" sz="15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Bisola Marignay</a:t>
            </a:r>
            <a:endParaRPr b="1" sz="1500" cap="none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Cassandra McConnell</a:t>
            </a:r>
            <a:endParaRPr b="1" sz="1500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Cynthia Newbille</a:t>
            </a:r>
            <a:endParaRPr b="1" sz="1500" cap="none"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b="1" lang="en-US" sz="1500" cap="none"/>
              <a:t>Elizabeth Terry</a:t>
            </a:r>
            <a:endParaRPr b="1" sz="1500" cap="none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t/>
            </a:r>
            <a:endParaRPr b="1" sz="1500" cap="none"/>
          </a:p>
        </p:txBody>
      </p:sp>
      <p:sp>
        <p:nvSpPr>
          <p:cNvPr id="144" name="Google Shape;144;p7"/>
          <p:cNvSpPr txBox="1"/>
          <p:nvPr/>
        </p:nvSpPr>
        <p:spPr>
          <a:xfrm>
            <a:off x="5666850" y="2733700"/>
            <a:ext cx="30000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Evelyn S. Field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Kim Youngblood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Loretta J. Ross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Teri James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Toni M. Bond Leonard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Winnette P. Willis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145" name="Google Shape;145;p7"/>
          <p:cNvSpPr/>
          <p:nvPr/>
        </p:nvSpPr>
        <p:spPr>
          <a:xfrm>
            <a:off x="736275" y="2982100"/>
            <a:ext cx="2871600" cy="15777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7"/>
          <p:cNvSpPr txBox="1"/>
          <p:nvPr/>
        </p:nvSpPr>
        <p:spPr>
          <a:xfrm>
            <a:off x="954497" y="3196104"/>
            <a:ext cx="2419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</a:rPr>
              <a:t>The term was </a:t>
            </a:r>
            <a:endParaRPr b="1" i="0" sz="24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</a:rPr>
              <a:t>invented in </a:t>
            </a:r>
            <a:endParaRPr b="1" i="0" sz="24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</a:rPr>
              <a:t>1994 by: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/>
          <p:nvPr>
            <p:ph idx="1" type="body"/>
          </p:nvPr>
        </p:nvSpPr>
        <p:spPr>
          <a:xfrm>
            <a:off x="991700" y="2955950"/>
            <a:ext cx="3352500" cy="167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b="1" lang="en-US" sz="2800" cap="none"/>
              <a:t>It is All Connected to Sexual Health!</a:t>
            </a:r>
            <a:endParaRPr b="1" sz="3600"/>
          </a:p>
        </p:txBody>
      </p:sp>
      <p:pic>
        <p:nvPicPr>
          <p:cNvPr descr="Diagram, text&#10;&#10;Description automatically generated" id="152" name="Google Shape;152;p8"/>
          <p:cNvPicPr preferRelativeResize="0"/>
          <p:nvPr/>
        </p:nvPicPr>
        <p:blipFill rotWithShape="1">
          <a:blip r:embed="rId3">
            <a:alphaModFix/>
          </a:blip>
          <a:srcRect b="0" l="1155" r="0" t="0"/>
          <a:stretch/>
        </p:blipFill>
        <p:spPr>
          <a:xfrm>
            <a:off x="4857338" y="1971028"/>
            <a:ext cx="3799625" cy="3450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8"/>
          <p:cNvSpPr txBox="1"/>
          <p:nvPr/>
        </p:nvSpPr>
        <p:spPr>
          <a:xfrm>
            <a:off x="5200314" y="5670978"/>
            <a:ext cx="3113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600" u="none" cap="none" strike="noStrike">
                <a:solidFill>
                  <a:srgbClr val="1B75BB"/>
                </a:solidFill>
              </a:rPr>
              <a:t>Image: </a:t>
            </a:r>
            <a:r>
              <a:rPr b="1" i="1" lang="en-US" sz="1600" u="sng" cap="none" strike="noStrike">
                <a:solidFill>
                  <a:srgbClr val="1B75BB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Repeal Hyde Project</a:t>
            </a:r>
            <a:endParaRPr b="1" i="1" sz="1600" u="none" cap="none" strike="noStrike">
              <a:solidFill>
                <a:srgbClr val="1B75BB"/>
              </a:solidFill>
            </a:endParaRPr>
          </a:p>
        </p:txBody>
      </p:sp>
      <p:sp>
        <p:nvSpPr>
          <p:cNvPr id="154" name="Google Shape;154;p8"/>
          <p:cNvSpPr txBox="1"/>
          <p:nvPr>
            <p:ph type="title"/>
          </p:nvPr>
        </p:nvSpPr>
        <p:spPr>
          <a:xfrm>
            <a:off x="536547" y="505974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What is Reproductive Justice? </a:t>
            </a:r>
            <a:endParaRPr sz="3188" cap="none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536550" y="1971025"/>
            <a:ext cx="1676700" cy="16767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8"/>
          <p:cNvSpPr/>
          <p:nvPr/>
        </p:nvSpPr>
        <p:spPr>
          <a:xfrm rot="10800000">
            <a:off x="2803150" y="3994275"/>
            <a:ext cx="1676700" cy="16767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/>
          <p:nvPr/>
        </p:nvSpPr>
        <p:spPr>
          <a:xfrm flipH="1">
            <a:off x="725275" y="2792825"/>
            <a:ext cx="7865700" cy="2174400"/>
          </a:xfrm>
          <a:prstGeom prst="snip1Rect">
            <a:avLst>
              <a:gd fmla="val 16667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9"/>
          <p:cNvSpPr txBox="1"/>
          <p:nvPr>
            <p:ph type="title"/>
          </p:nvPr>
        </p:nvSpPr>
        <p:spPr>
          <a:xfrm>
            <a:off x="685800" y="883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Sexual &amp; Reproductive Oppression</a:t>
            </a:r>
            <a:endParaRPr b="1" sz="4400" cap="none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9"/>
          <p:cNvSpPr txBox="1"/>
          <p:nvPr>
            <p:ph idx="1" type="body"/>
          </p:nvPr>
        </p:nvSpPr>
        <p:spPr>
          <a:xfrm>
            <a:off x="762000" y="2057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b="1" lang="en-US" sz="2300" cap="none"/>
              <a:t>is the control and exploitation of women, girls, </a:t>
            </a:r>
            <a:br>
              <a:rPr b="1" lang="en-US" sz="2300" cap="none"/>
            </a:br>
            <a:r>
              <a:rPr b="1" lang="en-US" sz="2300" cap="none"/>
              <a:t>and gender oppressed people through their bodies, sexuality, labor, and reproduction</a:t>
            </a:r>
            <a:endParaRPr b="1" sz="2300"/>
          </a:p>
          <a:p>
            <a:pPr indent="0" lvl="0" marL="22860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t/>
            </a:r>
            <a:endParaRPr b="1" sz="2300" cap="non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2021-04-13T16:24:54Z</dcterms:created>
  <dc:creator>Cindy Lee Alves</dc:creator>
</cp:coreProperties>
</file>