
<file path=[Content_Types].xml><?xml version="1.0" encoding="utf-8"?>
<Types xmlns="http://schemas.openxmlformats.org/package/2006/content-types">
  <Default ContentType="image/jpeg" Extension="jpg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48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</p:sldIdLst>
  <p:sldSz cy="68580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http://customooxmlschemas.google.com/">
      <go:slidesCustomData xmlns:go="http://customooxmlschemas.google.com/" r:id="rId21" roundtripDataSignature="AMtx7mjdyR5X0wXNyl+fh6VFGe2koByoD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6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21" Type="http://customschemas.google.com/relationships/presentationmetadata" Target="metadata"/><Relationship Id="rId13" Type="http://schemas.openxmlformats.org/officeDocument/2006/relationships/slide" Target="slides/slide9.xml"/><Relationship Id="rId12" Type="http://schemas.openxmlformats.org/officeDocument/2006/relationships/slide" Target="slides/slide8.xml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5" Type="http://schemas.openxmlformats.org/officeDocument/2006/relationships/slide" Target="slides/slide11.xml"/><Relationship Id="rId14" Type="http://schemas.openxmlformats.org/officeDocument/2006/relationships/slide" Target="slides/slide10.xml"/><Relationship Id="rId17" Type="http://schemas.openxmlformats.org/officeDocument/2006/relationships/slide" Target="slides/slide13.xml"/><Relationship Id="rId16" Type="http://schemas.openxmlformats.org/officeDocument/2006/relationships/slide" Target="slides/slide12.xml"/><Relationship Id="rId5" Type="http://schemas.openxmlformats.org/officeDocument/2006/relationships/slide" Target="slides/slide1.xml"/><Relationship Id="rId19" Type="http://schemas.openxmlformats.org/officeDocument/2006/relationships/slide" Target="slides/slide15.xml"/><Relationship Id="rId6" Type="http://schemas.openxmlformats.org/officeDocument/2006/relationships/slide" Target="slides/slide2.xml"/><Relationship Id="rId18" Type="http://schemas.openxmlformats.org/officeDocument/2006/relationships/slide" Target="slides/slide14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5" name="Google Shape;75;p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6" name="Shape 1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7" name="Google Shape;167;ge2909b7740_0_12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68" name="Google Shape;168;ge2909b7740_0_129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This could be in the form of a speaking bubble for aesthetics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9" name="Google Shape;169;ge2909b7740_0_129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79" name="Google Shape;179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0" name="Google Shape;180;p1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89" name="Google Shape;189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0" name="Google Shape;190;p1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1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00" name="Google Shape;200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1" name="Google Shape;201;p1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" name="Google Shape;209;ge2909b7740_0_101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10" name="Google Shape;210;ge2909b7740_0_101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1" name="Google Shape;211;ge2909b7740_0_101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9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p1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21" name="Google Shape;221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2" name="Google Shape;222;p1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9" name="Shape 2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Google Shape;230;ge2909b7740_0_8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231" name="Google Shape;231;ge2909b7740_0_8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2" name="Google Shape;232;ge2909b7740_0_8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1" name="Google Shape;81;p2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0" name="Google Shape;90;p3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2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4" name="Google Shape;104;p4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0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2" name="Google Shape;112;p5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1" name="Google Shape;121;p6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2" name="Google Shape;132;p7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43" name="Google Shape;143;p8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6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9:notes"/>
          <p:cNvSpPr/>
          <p:nvPr>
            <p:ph idx="2" type="sldImg"/>
          </p:nvPr>
        </p:nvSpPr>
        <p:spPr>
          <a:xfrm>
            <a:off x="1371600" y="1143000"/>
            <a:ext cx="41148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58" name="Google Shape;158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Calibri"/>
              <a:buNone/>
            </a:pPr>
            <a:r>
              <a:rPr lang="en-US"/>
              <a:t>This could be in the form of a speaking bubble for aesthetics 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59" name="Google Shape;159;p9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ge2909b7740_0_6"/>
          <p:cNvSpPr txBox="1"/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ge2909b7740_0_6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/>
            </a:lvl1pPr>
            <a:lvl2pPr lvl="1" algn="ctr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/>
            </a:lvl2pPr>
            <a:lvl3pPr lvl="2" algn="ctr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/>
            </a:lvl3pPr>
            <a:lvl4pPr lvl="3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4pPr>
            <a:lvl5pPr lvl="4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5pPr>
            <a:lvl6pPr lvl="5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6pPr>
            <a:lvl7pPr lvl="6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7pPr>
            <a:lvl8pPr lvl="7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8pPr>
            <a:lvl9pPr lvl="8" algn="ctr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/>
            </a:lvl9pPr>
          </a:lstStyle>
          <a:p/>
        </p:txBody>
      </p:sp>
      <p:sp>
        <p:nvSpPr>
          <p:cNvPr id="18" name="Google Shape;18;ge2909b7740_0_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ge2909b7740_0_6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ge2909b7740_0_5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ge2909b7740_0_54"/>
          <p:cNvSpPr txBox="1"/>
          <p:nvPr>
            <p:ph idx="1" type="body"/>
          </p:nvPr>
        </p:nvSpPr>
        <p:spPr>
          <a:xfrm rot="5400000">
            <a:off x="2514600" y="152400"/>
            <a:ext cx="4114800" cy="7772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66" name="Google Shape;66;ge2909b7740_0_5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7" name="Google Shape;67;ge2909b7740_0_5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ge2909b7740_0_59"/>
          <p:cNvSpPr txBox="1"/>
          <p:nvPr>
            <p:ph type="title"/>
          </p:nvPr>
        </p:nvSpPr>
        <p:spPr>
          <a:xfrm rot="5400000">
            <a:off x="4743450" y="2381250"/>
            <a:ext cx="5486400" cy="1943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ge2909b7740_0_59"/>
          <p:cNvSpPr txBox="1"/>
          <p:nvPr>
            <p:ph idx="1" type="body"/>
          </p:nvPr>
        </p:nvSpPr>
        <p:spPr>
          <a:xfrm rot="5400000">
            <a:off x="781050" y="514350"/>
            <a:ext cx="5486400" cy="567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71" name="Google Shape;71;ge2909b7740_0_5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2" name="Google Shape;72;ge2909b7740_0_5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ge2909b7740_0_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ge2909b7740_0_11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42900" lvl="0" marL="457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9pPr>
          </a:lstStyle>
          <a:p/>
        </p:txBody>
      </p:sp>
      <p:sp>
        <p:nvSpPr>
          <p:cNvPr id="23" name="Google Shape;23;ge2909b7740_0_11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4" name="Google Shape;24;ge2909b7740_0_11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ge2909b7740_0_16"/>
          <p:cNvSpPr txBox="1"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ge2909b7740_0_16"/>
          <p:cNvSpPr txBox="1"/>
          <p:nvPr>
            <p:ph idx="1" type="body"/>
          </p:nvPr>
        </p:nvSpPr>
        <p:spPr>
          <a:xfrm>
            <a:off x="457200" y="1535113"/>
            <a:ext cx="40401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28" name="Google Shape;28;ge2909b7740_0_16"/>
          <p:cNvSpPr txBox="1"/>
          <p:nvPr>
            <p:ph idx="2" type="body"/>
          </p:nvPr>
        </p:nvSpPr>
        <p:spPr>
          <a:xfrm>
            <a:off x="457200" y="2174875"/>
            <a:ext cx="40401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29" name="Google Shape;29;ge2909b7740_0_16"/>
          <p:cNvSpPr txBox="1"/>
          <p:nvPr>
            <p:ph idx="3" type="body"/>
          </p:nvPr>
        </p:nvSpPr>
        <p:spPr>
          <a:xfrm>
            <a:off x="4645027" y="1535113"/>
            <a:ext cx="4041900" cy="639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1" sz="2400"/>
            </a:lvl1pPr>
            <a:lvl2pPr indent="-228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1" sz="2000"/>
            </a:lvl2pPr>
            <a:lvl3pPr indent="-2286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sz="1800"/>
            </a:lvl3pPr>
            <a:lvl4pPr indent="-2286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4pPr>
            <a:lvl5pPr indent="-2286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5pPr>
            <a:lvl6pPr indent="-2286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6pPr>
            <a:lvl7pPr indent="-2286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7pPr>
            <a:lvl8pPr indent="-2286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8pPr>
            <a:lvl9pPr indent="-2286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b="1" sz="1600"/>
            </a:lvl9pPr>
          </a:lstStyle>
          <a:p/>
        </p:txBody>
      </p:sp>
      <p:sp>
        <p:nvSpPr>
          <p:cNvPr id="30" name="Google Shape;30;ge2909b7740_0_16"/>
          <p:cNvSpPr txBox="1"/>
          <p:nvPr>
            <p:ph idx="4" type="body"/>
          </p:nvPr>
        </p:nvSpPr>
        <p:spPr>
          <a:xfrm>
            <a:off x="4645027" y="2174875"/>
            <a:ext cx="4041900" cy="3951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381000" lvl="0" marL="4572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1pPr>
            <a:lvl2pPr indent="-355600" lvl="1" marL="914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2pPr>
            <a:lvl3pPr indent="-342900" lvl="2" marL="1371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/>
            </a:lvl3pPr>
            <a:lvl4pPr indent="-330200" lvl="3" marL="1828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–"/>
              <a:defRPr sz="1600"/>
            </a:lvl4pPr>
            <a:lvl5pPr indent="-330200" lvl="4" marL="22860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5pPr>
            <a:lvl6pPr indent="-330200" lvl="5" marL="27432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6pPr>
            <a:lvl7pPr indent="-330200" lvl="6" marL="32004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7pPr>
            <a:lvl8pPr indent="-330200" lvl="7" marL="3657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8pPr>
            <a:lvl9pPr indent="-330200" lvl="8" marL="41148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Char char="»"/>
              <a:defRPr sz="1600"/>
            </a:lvl9pPr>
          </a:lstStyle>
          <a:p/>
        </p:txBody>
      </p:sp>
      <p:sp>
        <p:nvSpPr>
          <p:cNvPr id="31" name="Google Shape;31;ge2909b7740_0_16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2" name="Google Shape;32;ge2909b7740_0_16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ge2909b7740_0_24"/>
          <p:cNvSpPr txBox="1"/>
          <p:nvPr>
            <p:ph type="title"/>
          </p:nvPr>
        </p:nvSpPr>
        <p:spPr>
          <a:xfrm>
            <a:off x="722313" y="4406904"/>
            <a:ext cx="7772400" cy="1362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4000" cap="none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ge2909b7740_0_24"/>
          <p:cNvSpPr txBox="1"/>
          <p:nvPr>
            <p:ph idx="1" type="body"/>
          </p:nvPr>
        </p:nvSpPr>
        <p:spPr>
          <a:xfrm>
            <a:off x="722313" y="2906713"/>
            <a:ext cx="7772400" cy="15003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sz="2000"/>
            </a:lvl1pPr>
            <a:lvl2pPr indent="-228600" lvl="1" marL="914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/>
            </a:lvl2pPr>
            <a:lvl3pPr indent="-228600" lvl="2" marL="1371600" algn="l">
              <a:lnSpc>
                <a:spcPct val="100000"/>
              </a:lnSpc>
              <a:spcBef>
                <a:spcPts val="32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Arial"/>
              <a:buNone/>
              <a:defRPr sz="1600"/>
            </a:lvl3pPr>
            <a:lvl4pPr indent="-228600" lvl="3" marL="1828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4pPr>
            <a:lvl5pPr indent="-228600" lvl="4" marL="22860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5pPr>
            <a:lvl6pPr indent="-228600" lvl="5" marL="2743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6pPr>
            <a:lvl7pPr indent="-228600" lvl="6" marL="32004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7pPr>
            <a:lvl8pPr indent="-228600" lvl="7" marL="36576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8pPr>
            <a:lvl9pPr indent="-228600" lvl="8" marL="41148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9pPr>
          </a:lstStyle>
          <a:p/>
        </p:txBody>
      </p:sp>
      <p:sp>
        <p:nvSpPr>
          <p:cNvPr id="36" name="Google Shape;36;ge2909b7740_0_24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37" name="Google Shape;37;ge2909b7740_0_24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ge2909b7740_0_2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0" name="Google Shape;40;ge2909b7740_0_29"/>
          <p:cNvSpPr txBox="1"/>
          <p:nvPr>
            <p:ph idx="1" type="body"/>
          </p:nvPr>
        </p:nvSpPr>
        <p:spPr>
          <a:xfrm>
            <a:off x="6858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1" name="Google Shape;41;ge2909b7740_0_29"/>
          <p:cNvSpPr txBox="1"/>
          <p:nvPr>
            <p:ph idx="2" type="body"/>
          </p:nvPr>
        </p:nvSpPr>
        <p:spPr>
          <a:xfrm>
            <a:off x="4648200" y="1981200"/>
            <a:ext cx="38100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/>
            </a:lvl1pPr>
            <a:lvl2pPr indent="-381000" lvl="1" marL="9144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–"/>
              <a:defRPr sz="2400"/>
            </a:lvl2pPr>
            <a:lvl3pPr indent="-355600" lvl="2" marL="1371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/>
            </a:lvl3pPr>
            <a:lvl4pPr indent="-342900" lvl="3" marL="1828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–"/>
              <a:defRPr sz="1800"/>
            </a:lvl4pPr>
            <a:lvl5pPr indent="-342900" lvl="4" marL="22860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5pPr>
            <a:lvl6pPr indent="-342900" lvl="5" marL="27432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6pPr>
            <a:lvl7pPr indent="-342900" lvl="6" marL="32004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7pPr>
            <a:lvl8pPr indent="-342900" lvl="7" marL="36576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8pPr>
            <a:lvl9pPr indent="-342900" lvl="8" marL="411480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»"/>
              <a:defRPr sz="1800"/>
            </a:lvl9pPr>
          </a:lstStyle>
          <a:p/>
        </p:txBody>
      </p:sp>
      <p:sp>
        <p:nvSpPr>
          <p:cNvPr id="42" name="Google Shape;42;ge2909b7740_0_2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3" name="Google Shape;43;ge2909b7740_0_2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ge2909b7740_0_3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ge2909b7740_0_35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7" name="Google Shape;47;ge2909b7740_0_35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ge2909b7740_0_39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0" name="Google Shape;50;ge2909b7740_0_39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ge2909b7740_0_42"/>
          <p:cNvSpPr txBox="1"/>
          <p:nvPr>
            <p:ph type="title"/>
          </p:nvPr>
        </p:nvSpPr>
        <p:spPr>
          <a:xfrm>
            <a:off x="457202" y="273050"/>
            <a:ext cx="3008400" cy="11619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ge2909b7740_0_42"/>
          <p:cNvSpPr txBox="1"/>
          <p:nvPr>
            <p:ph idx="1" type="body"/>
          </p:nvPr>
        </p:nvSpPr>
        <p:spPr>
          <a:xfrm>
            <a:off x="3575050" y="273054"/>
            <a:ext cx="5111700" cy="5853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/>
            </a:lvl1pPr>
            <a:lvl2pPr indent="-406400" lvl="1" marL="91440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/>
            </a:lvl2pPr>
            <a:lvl3pPr indent="-381000" lvl="2" marL="137160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/>
            </a:lvl3pPr>
            <a:lvl4pPr indent="-355600" lvl="3" marL="1828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/>
            </a:lvl4pPr>
            <a:lvl5pPr indent="-355600" lvl="4" marL="22860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5pPr>
            <a:lvl6pPr indent="-355600" lvl="5" marL="27432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6pPr>
            <a:lvl7pPr indent="-355600" lvl="6" marL="32004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7pPr>
            <a:lvl8pPr indent="-355600" lvl="7" marL="36576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8pPr>
            <a:lvl9pPr indent="-355600" lvl="8" marL="411480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/>
            </a:lvl9pPr>
          </a:lstStyle>
          <a:p/>
        </p:txBody>
      </p:sp>
      <p:sp>
        <p:nvSpPr>
          <p:cNvPr id="54" name="Google Shape;54;ge2909b7740_0_42"/>
          <p:cNvSpPr txBox="1"/>
          <p:nvPr>
            <p:ph idx="2" type="body"/>
          </p:nvPr>
        </p:nvSpPr>
        <p:spPr>
          <a:xfrm>
            <a:off x="457202" y="1435103"/>
            <a:ext cx="3008400" cy="4691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55" name="Google Shape;55;ge2909b7740_0_42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6" name="Google Shape;56;ge2909b7740_0_42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e2909b7740_0_48"/>
          <p:cNvSpPr txBox="1"/>
          <p:nvPr>
            <p:ph type="title"/>
          </p:nvPr>
        </p:nvSpPr>
        <p:spPr>
          <a:xfrm>
            <a:off x="1792288" y="4800600"/>
            <a:ext cx="5486400" cy="566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b="1" sz="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9" name="Google Shape;59;ge2909b7740_0_48"/>
          <p:cNvSpPr/>
          <p:nvPr>
            <p:ph idx="2" type="pic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None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None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0" name="Google Shape;60;ge2909b7740_0_48"/>
          <p:cNvSpPr txBox="1"/>
          <p:nvPr>
            <p:ph idx="1" type="body"/>
          </p:nvPr>
        </p:nvSpPr>
        <p:spPr>
          <a:xfrm>
            <a:off x="1792288" y="5367338"/>
            <a:ext cx="5486400" cy="80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algn="l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  <a:defRPr sz="1400"/>
            </a:lvl1pPr>
            <a:lvl2pPr indent="-228600" lvl="1" marL="914400" algn="l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Font typeface="Arial"/>
              <a:buNone/>
              <a:defRPr sz="1200"/>
            </a:lvl2pPr>
            <a:lvl3pPr indent="-228600" lvl="2" marL="1371600" algn="l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1000"/>
              <a:buFont typeface="Arial"/>
              <a:buNone/>
              <a:defRPr sz="1000"/>
            </a:lvl3pPr>
            <a:lvl4pPr indent="-228600" lvl="3" marL="1828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4pPr>
            <a:lvl5pPr indent="-228600" lvl="4" marL="22860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5pPr>
            <a:lvl6pPr indent="-228600" lvl="5" marL="27432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6pPr>
            <a:lvl7pPr indent="-228600" lvl="6" marL="32004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7pPr>
            <a:lvl8pPr indent="-228600" lvl="7" marL="36576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8pPr>
            <a:lvl9pPr indent="-228600" lvl="8" marL="4114800" algn="l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/>
            </a:lvl9pPr>
          </a:lstStyle>
          <a:p/>
        </p:txBody>
      </p:sp>
      <p:sp>
        <p:nvSpPr>
          <p:cNvPr id="61" name="Google Shape;61;ge2909b7740_0_48"/>
          <p:cNvSpPr txBox="1"/>
          <p:nvPr>
            <p:ph idx="11" type="ftr"/>
          </p:nvPr>
        </p:nvSpPr>
        <p:spPr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2" name="Google Shape;62;ge2909b7740_0_48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9.xml"/><Relationship Id="rId10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0.xml"/><Relationship Id="rId1" Type="http://schemas.openxmlformats.org/officeDocument/2006/relationships/image" Target="../media/image1.jpg"/><Relationship Id="rId2" Type="http://schemas.openxmlformats.org/officeDocument/2006/relationships/image" Target="../media/image2.jpg"/><Relationship Id="rId3" Type="http://schemas.openxmlformats.org/officeDocument/2006/relationships/slideLayout" Target="../slideLayouts/slideLayout1.xml"/><Relationship Id="rId4" Type="http://schemas.openxmlformats.org/officeDocument/2006/relationships/slideLayout" Target="../slideLayouts/slideLayout2.xml"/><Relationship Id="rId9" Type="http://schemas.openxmlformats.org/officeDocument/2006/relationships/slideLayout" Target="../slideLayouts/slideLayout7.xml"/><Relationship Id="rId14" Type="http://schemas.openxmlformats.org/officeDocument/2006/relationships/theme" Target="../theme/theme1.xml"/><Relationship Id="rId5" Type="http://schemas.openxmlformats.org/officeDocument/2006/relationships/slideLayout" Target="../slideLayouts/slideLayout3.xml"/><Relationship Id="rId6" Type="http://schemas.openxmlformats.org/officeDocument/2006/relationships/slideLayout" Target="../slideLayouts/slideLayout4.xml"/><Relationship Id="rId7" Type="http://schemas.openxmlformats.org/officeDocument/2006/relationships/slideLayout" Target="../slideLayouts/slideLayout5.xml"/><Relationship Id="rId8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ge2909b7740_0_0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40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1" name="Google Shape;11;ge2909b7740_0_0"/>
          <p:cNvSpPr txBox="1"/>
          <p:nvPr>
            <p:ph idx="1" type="body"/>
          </p:nvPr>
        </p:nvSpPr>
        <p:spPr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431800" lvl="0" marL="457200" marR="0" rtl="0" algn="l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b="0" i="0" sz="32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406400" lvl="1" marL="914400" marR="0" rtl="0" algn="l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81000" lvl="2" marL="1371600" marR="0" rtl="0" algn="l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55600" lvl="3" marL="1828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55600" lvl="4" marL="22860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55600" lvl="5" marL="27432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2" name="Google Shape;12;ge2909b7740_0_0"/>
          <p:cNvSpPr txBox="1"/>
          <p:nvPr>
            <p:ph idx="12" type="sldNum"/>
          </p:nvPr>
        </p:nvSpPr>
        <p:spPr>
          <a:xfrm>
            <a:off x="0" y="6400800"/>
            <a:ext cx="91440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1" i="0" sz="1400" u="none" cap="none" strike="noStrike">
                <a:solidFill>
                  <a:srgbClr val="1B75B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3Rs-tag72" id="13" name="Google Shape;13;ge2909b7740_0_0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0" y="6324600"/>
            <a:ext cx="2327588" cy="5334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fy_logo-medium-WEB-2-18-10.jpg" id="14" name="Google Shape;14;ge2909b7740_0_0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315200" y="6040244"/>
            <a:ext cx="1828800" cy="817756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  <p:sldLayoutId id="2147483657" r:id="rId11"/>
    <p:sldLayoutId id="2147483658" r:id="rId12"/>
    <p:sldLayoutId id="2147483659" r:id="rId13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4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5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"/>
          <p:cNvSpPr txBox="1"/>
          <p:nvPr>
            <p:ph type="ctrTitle"/>
          </p:nvPr>
        </p:nvSpPr>
        <p:spPr>
          <a:xfrm>
            <a:off x="685800" y="2130429"/>
            <a:ext cx="7772400" cy="1470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b="1" lang="en-US" sz="5500" cap="none">
                <a:latin typeface="Arial"/>
                <a:ea typeface="Arial"/>
                <a:cs typeface="Arial"/>
                <a:sym typeface="Arial"/>
              </a:rPr>
              <a:t>What’s Racism Got </a:t>
            </a:r>
            <a:endParaRPr b="1" sz="5500" cap="none"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6000"/>
              <a:buFont typeface="Arial"/>
              <a:buNone/>
            </a:pPr>
            <a:r>
              <a:rPr b="1" lang="en-US" sz="5500" cap="none">
                <a:latin typeface="Arial"/>
                <a:ea typeface="Arial"/>
                <a:cs typeface="Arial"/>
                <a:sym typeface="Arial"/>
              </a:rPr>
              <a:t>to Do With it?</a:t>
            </a:r>
            <a:endParaRPr sz="5500"/>
          </a:p>
        </p:txBody>
      </p:sp>
      <p:sp>
        <p:nvSpPr>
          <p:cNvPr id="78" name="Google Shape;78;p1"/>
          <p:cNvSpPr txBox="1"/>
          <p:nvPr>
            <p:ph idx="1" type="subTitle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</a:pPr>
            <a:r>
              <a:rPr lang="en-US"/>
              <a:t>8th Grade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0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1" name="Google Shape;171;ge2909b7740_0_12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38145" y="5302750"/>
            <a:ext cx="703072" cy="609050"/>
          </a:xfrm>
          <a:prstGeom prst="rect">
            <a:avLst/>
          </a:prstGeom>
          <a:noFill/>
          <a:ln>
            <a:noFill/>
          </a:ln>
        </p:spPr>
      </p:pic>
      <p:sp>
        <p:nvSpPr>
          <p:cNvPr id="172" name="Google Shape;172;ge2909b7740_0_12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Racism &amp; Sexual Health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900">
                <a:solidFill>
                  <a:schemeClr val="lt1"/>
                </a:solidFill>
                <a:highlight>
                  <a:srgbClr val="1480D1"/>
                </a:highlight>
              </a:rPr>
              <a:t>1</a:t>
            </a: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 of 8) </a:t>
            </a:r>
            <a:endParaRPr b="1" sz="29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73" name="Google Shape;173;ge2909b7740_0_129"/>
          <p:cNvSpPr txBox="1"/>
          <p:nvPr>
            <p:ph idx="1" type="body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2800">
                <a:solidFill>
                  <a:schemeClr val="lt1"/>
                </a:solidFill>
                <a:highlight>
                  <a:srgbClr val="F73080"/>
                </a:highlight>
              </a:rPr>
              <a:t>Structural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174" name="Google Shape;174;ge2909b7740_0_129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cap="flat" cmpd="sng" w="19050">
            <a:solidFill>
              <a:srgbClr val="1480D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75" name="Google Shape;175;ge2909b7740_0_129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fmla="val -19525" name="adj1"/>
              <a:gd fmla="val 56409" name="adj2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76" name="Google Shape;176;ge2909b7740_0_129"/>
          <p:cNvSpPr txBox="1"/>
          <p:nvPr/>
        </p:nvSpPr>
        <p:spPr>
          <a:xfrm>
            <a:off x="1495725" y="2118338"/>
            <a:ext cx="60528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b="0" i="1" lang="en-US" sz="21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Last year, my neighborhood changed our schools zones and I had to change schools. All my friends stayed and on top of that, this year was when I was support to start sex ed. My new school doesn’t have sex ed and when I asked my teacher, he said the school can’t afford it. I’m worried I won’t be as informed as my friends at my old school!   </a:t>
            </a:r>
            <a:endParaRPr sz="21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1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Racism &amp; Sexual Health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900">
                <a:solidFill>
                  <a:schemeClr val="lt1"/>
                </a:solidFill>
                <a:highlight>
                  <a:srgbClr val="1480D1"/>
                </a:highlight>
              </a:rPr>
              <a:t>3</a:t>
            </a: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 of 8) </a:t>
            </a:r>
            <a:endParaRPr b="1" sz="29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3" name="Google Shape;183;p11"/>
          <p:cNvSpPr txBox="1"/>
          <p:nvPr>
            <p:ph idx="1" type="body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184" name="Google Shape;184;p11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cap="flat" cmpd="sng" w="19050">
            <a:solidFill>
              <a:srgbClr val="1480D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85" name="Google Shape;185;p11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fmla="val -19525" name="adj1"/>
              <a:gd fmla="val 56409" name="adj2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86" name="Google Shape;186;p11"/>
          <p:cNvSpPr txBox="1"/>
          <p:nvPr/>
        </p:nvSpPr>
        <p:spPr>
          <a:xfrm>
            <a:off x="1352400" y="2106575"/>
            <a:ext cx="6195900" cy="25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b="0" i="1" lang="en-US" sz="23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The nurse at my school came to talk to our class about birth control. She started the lesson asking me what kind of birth control I was on in front of the whole class! When I told her none and she smirked and continued her talk without asking anyone else. I am the only nonwhite person in my class.</a:t>
            </a:r>
            <a:endParaRPr sz="23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1" name="Shape 1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2" name="Google Shape;192;p1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6263" y="5286813"/>
            <a:ext cx="608175" cy="608175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Racism &amp; Sexual Health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900">
                <a:solidFill>
                  <a:schemeClr val="lt1"/>
                </a:solidFill>
                <a:highlight>
                  <a:srgbClr val="1480D1"/>
                </a:highlight>
              </a:rPr>
              <a:t>4</a:t>
            </a: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 of 8) </a:t>
            </a:r>
            <a:endParaRPr b="1" sz="29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4" name="Google Shape;194;p12"/>
          <p:cNvSpPr txBox="1"/>
          <p:nvPr>
            <p:ph idx="1" type="body"/>
          </p:nvPr>
        </p:nvSpPr>
        <p:spPr>
          <a:xfrm>
            <a:off x="50" y="5405500"/>
            <a:ext cx="9144000" cy="37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</a:t>
            </a:r>
            <a:r>
              <a:rPr b="1" lang="en-US" sz="2800">
                <a:solidFill>
                  <a:schemeClr val="lt1"/>
                </a:solidFill>
                <a:highlight>
                  <a:srgbClr val="FCCC36"/>
                </a:highlight>
              </a:rPr>
              <a:t>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195" name="Google Shape;195;p12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cap="flat" cmpd="sng" w="19050">
            <a:solidFill>
              <a:srgbClr val="1480D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96" name="Google Shape;196;p12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fmla="val -19525" name="adj1"/>
              <a:gd fmla="val 56409" name="adj2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97" name="Google Shape;197;p12"/>
          <p:cNvSpPr txBox="1"/>
          <p:nvPr/>
        </p:nvSpPr>
        <p:spPr>
          <a:xfrm>
            <a:off x="1352400" y="2106575"/>
            <a:ext cx="6195900" cy="2570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b="0" i="1" lang="en-US" sz="23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The nurse at my school came to talk to our class about birth control. She started the lesson asking me what kind of birth control I was on in front of the whole class! When I told her none and she smirked and continued her talk without asking anyone else. I am the only nonwhite person in my class.</a:t>
            </a:r>
            <a:endParaRPr sz="23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p1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Racism &amp; Sexual Health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(5 of 8) </a:t>
            </a:r>
            <a:endParaRPr b="1" sz="29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4" name="Google Shape;204;p13"/>
          <p:cNvSpPr txBox="1"/>
          <p:nvPr>
            <p:ph idx="1" type="body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205" name="Google Shape;205;p13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cap="flat" cmpd="sng" w="19050">
            <a:solidFill>
              <a:srgbClr val="1480D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06" name="Google Shape;206;p13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fmla="val -19525" name="adj1"/>
              <a:gd fmla="val 56409" name="adj2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7" name="Google Shape;207;p13"/>
          <p:cNvSpPr txBox="1"/>
          <p:nvPr/>
        </p:nvSpPr>
        <p:spPr>
          <a:xfrm>
            <a:off x="1337600" y="2279100"/>
            <a:ext cx="6259500" cy="21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b="0" i="1" lang="en-US" sz="27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One time, my brother and his boyfriend went to local blood drive and they were denied. They were told, “we can’t accept Black gay blood – standard procedure” and asked to leave.</a:t>
            </a:r>
            <a:endParaRPr sz="27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2" name="Shape 2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3" name="Google Shape;213;ge2909b7740_0_10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93474" y="5238374"/>
            <a:ext cx="795900" cy="795900"/>
          </a:xfrm>
          <a:prstGeom prst="rect">
            <a:avLst/>
          </a:prstGeom>
          <a:noFill/>
          <a:ln>
            <a:noFill/>
          </a:ln>
        </p:spPr>
      </p:pic>
      <p:sp>
        <p:nvSpPr>
          <p:cNvPr id="214" name="Google Shape;214;ge2909b7740_0_101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Racism &amp; Sexual Health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900">
                <a:solidFill>
                  <a:schemeClr val="lt1"/>
                </a:solidFill>
                <a:highlight>
                  <a:srgbClr val="1480D1"/>
                </a:highlight>
              </a:rPr>
              <a:t>6</a:t>
            </a: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 of 8) </a:t>
            </a:r>
            <a:endParaRPr b="1" sz="29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5" name="Google Shape;215;ge2909b7740_0_101"/>
          <p:cNvSpPr txBox="1"/>
          <p:nvPr>
            <p:ph idx="1" type="body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</a:t>
            </a:r>
            <a:r>
              <a:rPr b="1" lang="en-US" sz="2800">
                <a:solidFill>
                  <a:schemeClr val="lt1"/>
                </a:solidFill>
                <a:highlight>
                  <a:srgbClr val="F73080"/>
                </a:highlight>
              </a:rPr>
              <a:t>Institutional</a:t>
            </a:r>
            <a:r>
              <a:rPr lang="en-US" sz="2800">
                <a:latin typeface="Arial"/>
                <a:ea typeface="Arial"/>
                <a:cs typeface="Arial"/>
                <a:sym typeface="Arial"/>
              </a:rPr>
              <a:t>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216" name="Google Shape;216;ge2909b7740_0_101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cap="flat" cmpd="sng" w="19050">
            <a:solidFill>
              <a:srgbClr val="1480D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17" name="Google Shape;217;ge2909b7740_0_101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fmla="val -19525" name="adj1"/>
              <a:gd fmla="val 56409" name="adj2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8" name="Google Shape;218;ge2909b7740_0_101"/>
          <p:cNvSpPr txBox="1"/>
          <p:nvPr/>
        </p:nvSpPr>
        <p:spPr>
          <a:xfrm>
            <a:off x="1337600" y="2279100"/>
            <a:ext cx="6259500" cy="2170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b="0" i="1" lang="en-US" sz="27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One time, my brother and his boyfriend went to local blood drive and they were denied. They were told, “we can’t accept Black gay blood – standard procedure” and asked to leave.</a:t>
            </a:r>
            <a:endParaRPr sz="27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Racism &amp; Sexual Health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(7 of 8) </a:t>
            </a:r>
            <a:endParaRPr b="1" sz="29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5" name="Google Shape;225;p15"/>
          <p:cNvSpPr txBox="1"/>
          <p:nvPr>
            <p:ph idx="1" type="body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226" name="Google Shape;226;p15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cap="flat" cmpd="sng" w="19050">
            <a:solidFill>
              <a:srgbClr val="1480D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27" name="Google Shape;227;p15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fmla="val -19525" name="adj1"/>
              <a:gd fmla="val 56409" name="adj2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8" name="Google Shape;228;p15"/>
          <p:cNvSpPr txBox="1"/>
          <p:nvPr/>
        </p:nvSpPr>
        <p:spPr>
          <a:xfrm>
            <a:off x="1520325" y="2221150"/>
            <a:ext cx="60036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400">
                <a:solidFill>
                  <a:srgbClr val="434343"/>
                </a:solidFill>
              </a:rPr>
              <a:t>I loved my long locks until I didn’t. After hearing everyone at home calling it “pelo malo” (bad hair) and my guidance counselor saying I would never be able get a good job, I cut it all off. Nothing wrong with a “clean cut”, I guess.  </a:t>
            </a:r>
            <a:endParaRPr sz="2400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3" name="Shape 2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4" name="Google Shape;234;ge2909b7740_0_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 rot="-1460632">
            <a:off x="6377842" y="5139725"/>
            <a:ext cx="903100" cy="855950"/>
          </a:xfrm>
          <a:prstGeom prst="rect">
            <a:avLst/>
          </a:prstGeom>
          <a:noFill/>
          <a:ln>
            <a:noFill/>
          </a:ln>
        </p:spPr>
      </p:pic>
      <p:sp>
        <p:nvSpPr>
          <p:cNvPr id="235" name="Google Shape;235;ge2909b7740_0_8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Racism &amp; Sexual Health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900">
                <a:solidFill>
                  <a:schemeClr val="lt1"/>
                </a:solidFill>
                <a:highlight>
                  <a:srgbClr val="1480D1"/>
                </a:highlight>
              </a:rPr>
              <a:t>8</a:t>
            </a: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 of 8) </a:t>
            </a:r>
            <a:endParaRPr b="1" sz="29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36" name="Google Shape;236;ge2909b7740_0_82"/>
          <p:cNvSpPr txBox="1"/>
          <p:nvPr>
            <p:ph idx="1" type="body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</a:t>
            </a:r>
            <a:r>
              <a:rPr b="1" lang="en-US" sz="2800">
                <a:solidFill>
                  <a:schemeClr val="lt1"/>
                </a:solidFill>
                <a:highlight>
                  <a:srgbClr val="F73080"/>
                </a:highlight>
              </a:rPr>
              <a:t> Internalized</a:t>
            </a:r>
            <a:endParaRPr b="1"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237" name="Google Shape;237;ge2909b7740_0_82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cap="flat" cmpd="sng" w="19050">
            <a:solidFill>
              <a:srgbClr val="1480D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238" name="Google Shape;238;ge2909b7740_0_82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fmla="val -19525" name="adj1"/>
              <a:gd fmla="val 56409" name="adj2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9" name="Google Shape;239;ge2909b7740_0_82"/>
          <p:cNvSpPr txBox="1"/>
          <p:nvPr/>
        </p:nvSpPr>
        <p:spPr>
          <a:xfrm>
            <a:off x="1520325" y="2221150"/>
            <a:ext cx="6003600" cy="2770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i="1" lang="en-US" sz="2400">
                <a:solidFill>
                  <a:srgbClr val="434343"/>
                </a:solidFill>
              </a:rPr>
              <a:t>I loved my long locks until I didn’t. After hearing everyone at home calling it “pelo malo” (bad hair) and my guidance counselor saying I would never be able get a good job, I cut it all off. Nothing wrong with a “clean cut”, I guess.  </a:t>
            </a:r>
            <a:endParaRPr sz="2400">
              <a:solidFill>
                <a:srgbClr val="434343"/>
              </a:solidFill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rgbClr val="434343"/>
              </a:solidFill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fill="hold" nodeType="withEffect" presetClass="entr" presetID="10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10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2" name="Shape 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Google Shape;83;p2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What is Racism?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(1 of 7)</a:t>
            </a:r>
            <a:endParaRPr sz="2900">
              <a:solidFill>
                <a:schemeClr val="lt1"/>
              </a:solidFill>
              <a:highlight>
                <a:srgbClr val="1480D1"/>
              </a:highlight>
            </a:endParaRPr>
          </a:p>
        </p:txBody>
      </p:sp>
      <p:sp>
        <p:nvSpPr>
          <p:cNvPr id="84" name="Google Shape;84;p2"/>
          <p:cNvSpPr/>
          <p:nvPr/>
        </p:nvSpPr>
        <p:spPr>
          <a:xfrm>
            <a:off x="4907500" y="2147400"/>
            <a:ext cx="3682200" cy="3476700"/>
          </a:xfrm>
          <a:prstGeom prst="foldedCorner">
            <a:avLst>
              <a:gd fmla="val 16667" name="adj"/>
            </a:avLst>
          </a:prstGeom>
          <a:solidFill>
            <a:srgbClr val="FCCC36"/>
          </a:solidFill>
          <a:ln cap="flat" cmpd="sng" w="9525">
            <a:solidFill>
              <a:srgbClr val="BF9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5" name="Google Shape;85;p2"/>
          <p:cNvSpPr txBox="1"/>
          <p:nvPr>
            <p:ph idx="1" type="body"/>
          </p:nvPr>
        </p:nvSpPr>
        <p:spPr>
          <a:xfrm>
            <a:off x="5063725" y="2555200"/>
            <a:ext cx="3402300" cy="347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2300"/>
              <a:t>Attitudes and pre-judgements based on generalizations, often stereotypes, about a person or group of people based on their race</a:t>
            </a:r>
            <a:endParaRPr b="1" sz="2300"/>
          </a:p>
        </p:txBody>
      </p:sp>
      <p:sp>
        <p:nvSpPr>
          <p:cNvPr id="86" name="Google Shape;86;p2"/>
          <p:cNvSpPr/>
          <p:nvPr/>
        </p:nvSpPr>
        <p:spPr>
          <a:xfrm>
            <a:off x="663050" y="2552350"/>
            <a:ext cx="4384200" cy="2393400"/>
          </a:xfrm>
          <a:prstGeom prst="homePlate">
            <a:avLst>
              <a:gd fmla="val 50000" name="adj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2"/>
          <p:cNvSpPr txBox="1"/>
          <p:nvPr/>
        </p:nvSpPr>
        <p:spPr>
          <a:xfrm>
            <a:off x="815450" y="2889050"/>
            <a:ext cx="3251100" cy="16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b="1" i="0" lang="en-US" sz="49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Racial Prejudice </a:t>
            </a:r>
            <a:endParaRPr sz="4900">
              <a:solidFill>
                <a:schemeClr val="lt1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3"/>
          <p:cNvSpPr/>
          <p:nvPr/>
        </p:nvSpPr>
        <p:spPr>
          <a:xfrm flipH="1">
            <a:off x="4935925" y="2740401"/>
            <a:ext cx="3915600" cy="1952100"/>
          </a:xfrm>
          <a:prstGeom prst="parallelogram">
            <a:avLst>
              <a:gd fmla="val 56201" name="adj"/>
            </a:avLst>
          </a:prstGeom>
          <a:solidFill>
            <a:srgbClr val="F73080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3" name="Google Shape;93;p3"/>
          <p:cNvSpPr/>
          <p:nvPr/>
        </p:nvSpPr>
        <p:spPr>
          <a:xfrm flipH="1">
            <a:off x="241596" y="2477500"/>
            <a:ext cx="5301900" cy="2643000"/>
          </a:xfrm>
          <a:prstGeom prst="parallelogram">
            <a:avLst>
              <a:gd fmla="val 56201" name="adj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3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What is Racism?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(2 of 7) </a:t>
            </a:r>
            <a:endParaRPr sz="2900">
              <a:solidFill>
                <a:schemeClr val="lt1"/>
              </a:solidFill>
              <a:highlight>
                <a:srgbClr val="1480D1"/>
              </a:highlight>
            </a:endParaRPr>
          </a:p>
        </p:txBody>
      </p:sp>
      <p:sp>
        <p:nvSpPr>
          <p:cNvPr id="95" name="Google Shape;95;p3"/>
          <p:cNvSpPr txBox="1"/>
          <p:nvPr/>
        </p:nvSpPr>
        <p:spPr>
          <a:xfrm>
            <a:off x="5572514" y="3361437"/>
            <a:ext cx="2594700" cy="708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b="1" i="0" lang="en-US" sz="4000" u="none" cap="none" strike="noStrike">
                <a:solidFill>
                  <a:schemeClr val="lt1"/>
                </a:solidFill>
                <a:latin typeface="Arial"/>
                <a:ea typeface="Arial"/>
                <a:cs typeface="Arial"/>
                <a:sym typeface="Arial"/>
              </a:rPr>
              <a:t>Racism</a:t>
            </a:r>
            <a:endParaRPr sz="4000"/>
          </a:p>
        </p:txBody>
      </p:sp>
      <p:sp>
        <p:nvSpPr>
          <p:cNvPr id="96" name="Google Shape;96;p3"/>
          <p:cNvSpPr/>
          <p:nvPr/>
        </p:nvSpPr>
        <p:spPr>
          <a:xfrm>
            <a:off x="2707222" y="2622291"/>
            <a:ext cx="2427633" cy="2188222"/>
          </a:xfrm>
          <a:prstGeom prst="flowChartExtract">
            <a:avLst/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7" name="Google Shape;97;p3"/>
          <p:cNvSpPr txBox="1"/>
          <p:nvPr/>
        </p:nvSpPr>
        <p:spPr>
          <a:xfrm>
            <a:off x="2707217" y="3679877"/>
            <a:ext cx="2531700" cy="93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Social &amp; </a:t>
            </a:r>
            <a:br>
              <a:rPr b="1" lang="en-US" sz="1800">
                <a:solidFill>
                  <a:schemeClr val="dk1"/>
                </a:solidFill>
              </a:rPr>
            </a:br>
            <a:r>
              <a:rPr b="1" lang="en-US" sz="1800">
                <a:solidFill>
                  <a:schemeClr val="dk1"/>
                </a:solidFill>
              </a:rPr>
              <a:t>Institutional</a:t>
            </a:r>
            <a:br>
              <a:rPr lang="en-US" sz="1800">
                <a:solidFill>
                  <a:schemeClr val="dk1"/>
                </a:solidFill>
              </a:rPr>
            </a:br>
            <a:r>
              <a:rPr b="1" lang="en-US" sz="1800">
                <a:solidFill>
                  <a:schemeClr val="dk1"/>
                </a:solidFill>
              </a:rPr>
              <a:t>Power</a:t>
            </a:r>
            <a:endParaRPr sz="1800">
              <a:solidFill>
                <a:schemeClr val="dk1"/>
              </a:solidFill>
            </a:endParaRPr>
          </a:p>
        </p:txBody>
      </p:sp>
      <p:sp>
        <p:nvSpPr>
          <p:cNvPr id="98" name="Google Shape;98;p3"/>
          <p:cNvSpPr/>
          <p:nvPr/>
        </p:nvSpPr>
        <p:spPr>
          <a:xfrm>
            <a:off x="2607473" y="3605572"/>
            <a:ext cx="447300" cy="454200"/>
          </a:xfrm>
          <a:prstGeom prst="mathPlus">
            <a:avLst>
              <a:gd fmla="val 23520" name="adj1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9" name="Google Shape;99;p3"/>
          <p:cNvSpPr/>
          <p:nvPr/>
        </p:nvSpPr>
        <p:spPr>
          <a:xfrm rot="10800000">
            <a:off x="627149" y="2690277"/>
            <a:ext cx="2427648" cy="2229703"/>
          </a:xfrm>
          <a:prstGeom prst="flowChartExtract">
            <a:avLst/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0" name="Google Shape;100;p3"/>
          <p:cNvSpPr txBox="1"/>
          <p:nvPr/>
        </p:nvSpPr>
        <p:spPr>
          <a:xfrm>
            <a:off x="973118" y="3028654"/>
            <a:ext cx="1709100" cy="68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Racial </a:t>
            </a:r>
            <a:endParaRPr b="1" sz="1800">
              <a:solidFill>
                <a:schemeClr val="dk1"/>
              </a:solidFill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</a:rPr>
              <a:t>Prejudice</a:t>
            </a:r>
            <a:endParaRPr sz="1800"/>
          </a:p>
        </p:txBody>
      </p:sp>
      <p:sp>
        <p:nvSpPr>
          <p:cNvPr id="101" name="Google Shape;101;p3"/>
          <p:cNvSpPr/>
          <p:nvPr/>
        </p:nvSpPr>
        <p:spPr>
          <a:xfrm>
            <a:off x="4913276" y="3597491"/>
            <a:ext cx="480900" cy="385800"/>
          </a:xfrm>
          <a:prstGeom prst="mathEqual">
            <a:avLst>
              <a:gd fmla="val 23520" name="adj1"/>
              <a:gd fmla="val 11760" name="adj2"/>
            </a:avLst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4"/>
          <p:cNvSpPr/>
          <p:nvPr/>
        </p:nvSpPr>
        <p:spPr>
          <a:xfrm>
            <a:off x="279302" y="1752606"/>
            <a:ext cx="4346400" cy="3575000"/>
          </a:xfrm>
          <a:prstGeom prst="flowChartExtract">
            <a:avLst/>
          </a:prstGeom>
          <a:solidFill>
            <a:srgbClr val="FCCC36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7" name="Google Shape;107;p4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What is Racism?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(3 of 7)</a:t>
            </a:r>
            <a:endParaRPr sz="2900">
              <a:solidFill>
                <a:schemeClr val="lt1"/>
              </a:solidFill>
              <a:highlight>
                <a:srgbClr val="1480D1"/>
              </a:highlight>
            </a:endParaRPr>
          </a:p>
        </p:txBody>
      </p:sp>
      <p:sp>
        <p:nvSpPr>
          <p:cNvPr id="108" name="Google Shape;108;p4"/>
          <p:cNvSpPr txBox="1"/>
          <p:nvPr>
            <p:ph idx="1" type="body"/>
          </p:nvPr>
        </p:nvSpPr>
        <p:spPr>
          <a:xfrm>
            <a:off x="4560500" y="2330325"/>
            <a:ext cx="4346400" cy="4116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170180" lvl="0" marL="18288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Access to Resources</a:t>
            </a:r>
            <a:endParaRPr sz="2200"/>
          </a:p>
          <a:p>
            <a:pPr indent="-170180" lvl="0" marL="18288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The ability to influence others</a:t>
            </a:r>
            <a:endParaRPr sz="2200"/>
          </a:p>
          <a:p>
            <a:pPr indent="-170180" lvl="0" marL="18288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Access to decision makers (people in power) to get what you want done </a:t>
            </a:r>
            <a:endParaRPr sz="2200"/>
          </a:p>
          <a:p>
            <a:pPr indent="-170180" lvl="0" marL="18288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The ability to define reality for yourself and others </a:t>
            </a:r>
            <a:endParaRPr sz="2200"/>
          </a:p>
        </p:txBody>
      </p:sp>
      <p:sp>
        <p:nvSpPr>
          <p:cNvPr id="109" name="Google Shape;109;p4"/>
          <p:cNvSpPr txBox="1"/>
          <p:nvPr/>
        </p:nvSpPr>
        <p:spPr>
          <a:xfrm>
            <a:off x="522150" y="2721569"/>
            <a:ext cx="38607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b="1" i="0" lang="en-U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Social &amp; Institutional</a:t>
            </a:r>
            <a:endParaRPr sz="4800">
              <a:solidFill>
                <a:schemeClr val="dk1"/>
              </a:solidFill>
            </a:endParaRPr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6600"/>
              <a:buFont typeface="Arial"/>
              <a:buNone/>
            </a:pPr>
            <a:r>
              <a:rPr b="1" i="0" lang="en-US" sz="4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Power</a:t>
            </a:r>
            <a:endParaRPr sz="4800">
              <a:solidFill>
                <a:schemeClr val="dk1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5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What is Racism?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33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(4 of 7) </a:t>
            </a:r>
            <a:endParaRPr>
              <a:solidFill>
                <a:schemeClr val="lt1"/>
              </a:solidFill>
              <a:highlight>
                <a:srgbClr val="1480D1"/>
              </a:highlight>
            </a:endParaRPr>
          </a:p>
        </p:txBody>
      </p:sp>
      <p:sp>
        <p:nvSpPr>
          <p:cNvPr id="115" name="Google Shape;115;p5"/>
          <p:cNvSpPr txBox="1"/>
          <p:nvPr>
            <p:ph idx="1" type="body"/>
          </p:nvPr>
        </p:nvSpPr>
        <p:spPr>
          <a:xfrm>
            <a:off x="4269850" y="2462425"/>
            <a:ext cx="4441500" cy="330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b="1" lang="en-US" sz="2700" u="sng">
                <a:solidFill>
                  <a:srgbClr val="F73080"/>
                </a:solidFill>
              </a:rPr>
              <a:t>Racism is a SYSTEM</a:t>
            </a:r>
            <a:r>
              <a:rPr b="1" lang="en-US" sz="2700">
                <a:solidFill>
                  <a:srgbClr val="F73080"/>
                </a:solidFill>
              </a:rPr>
              <a:t> </a:t>
            </a:r>
            <a:endParaRPr b="1" sz="2700">
              <a:solidFill>
                <a:srgbClr val="F73080"/>
              </a:solidFill>
            </a:endParaRPr>
          </a:p>
          <a:p>
            <a:pPr indent="-368300" lvl="0" marL="457200" rtl="0" algn="l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 system of advantage based on race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SzPts val="2200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 system of oppression based on race </a:t>
            </a:r>
            <a:endParaRPr sz="2200"/>
          </a:p>
          <a:p>
            <a:pPr indent="-368300" lvl="0" marL="457200" rtl="0" algn="l">
              <a:lnSpc>
                <a:spcPct val="100000"/>
              </a:lnSpc>
              <a:spcBef>
                <a:spcPts val="1400"/>
              </a:spcBef>
              <a:spcAft>
                <a:spcPts val="1000"/>
              </a:spcAft>
              <a:buSzPts val="2200"/>
              <a:buFont typeface="Arial"/>
              <a:buChar char="•"/>
            </a:pPr>
            <a:r>
              <a:rPr lang="en-US" sz="2200">
                <a:latin typeface="Arial"/>
                <a:ea typeface="Arial"/>
                <a:cs typeface="Arial"/>
                <a:sym typeface="Arial"/>
              </a:rPr>
              <a:t>A white supremacy system </a:t>
            </a:r>
            <a:endParaRPr sz="2200"/>
          </a:p>
        </p:txBody>
      </p:sp>
      <p:sp>
        <p:nvSpPr>
          <p:cNvPr id="116" name="Google Shape;116;p5"/>
          <p:cNvSpPr/>
          <p:nvPr/>
        </p:nvSpPr>
        <p:spPr>
          <a:xfrm>
            <a:off x="966575" y="3854775"/>
            <a:ext cx="2278200" cy="2045700"/>
          </a:xfrm>
          <a:prstGeom prst="cube">
            <a:avLst>
              <a:gd fmla="val 25000" name="adj"/>
            </a:avLst>
          </a:prstGeom>
          <a:solidFill>
            <a:srgbClr val="1480D1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7" name="Google Shape;117;p5"/>
          <p:cNvSpPr/>
          <p:nvPr/>
        </p:nvSpPr>
        <p:spPr>
          <a:xfrm flipH="1">
            <a:off x="1749150" y="3073925"/>
            <a:ext cx="1921500" cy="1666800"/>
          </a:xfrm>
          <a:prstGeom prst="cube">
            <a:avLst>
              <a:gd fmla="val 25000" name="adj"/>
            </a:avLst>
          </a:prstGeom>
          <a:solidFill>
            <a:srgbClr val="FCCC36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5"/>
          <p:cNvSpPr/>
          <p:nvPr/>
        </p:nvSpPr>
        <p:spPr>
          <a:xfrm>
            <a:off x="1444125" y="1981950"/>
            <a:ext cx="1501500" cy="1275300"/>
          </a:xfrm>
          <a:prstGeom prst="cube">
            <a:avLst>
              <a:gd fmla="val 25000" name="adj"/>
            </a:avLst>
          </a:prstGeom>
          <a:solidFill>
            <a:srgbClr val="F73080"/>
          </a:solidFill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6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What is Racism?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(5 of 7) </a:t>
            </a:r>
            <a:endParaRPr sz="2900">
              <a:solidFill>
                <a:schemeClr val="lt1"/>
              </a:solidFill>
              <a:highlight>
                <a:srgbClr val="1480D1"/>
              </a:highlight>
            </a:endParaRPr>
          </a:p>
        </p:txBody>
      </p:sp>
      <p:sp>
        <p:nvSpPr>
          <p:cNvPr id="124" name="Google Shape;124;p6"/>
          <p:cNvSpPr txBox="1"/>
          <p:nvPr>
            <p:ph idx="1" type="body"/>
          </p:nvPr>
        </p:nvSpPr>
        <p:spPr>
          <a:xfrm>
            <a:off x="6169100" y="2698325"/>
            <a:ext cx="2478600" cy="2678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2400" u="sng"/>
              <a:t>Internalized</a:t>
            </a:r>
            <a:br>
              <a:rPr lang="en-US" sz="2400"/>
            </a:br>
            <a:r>
              <a:rPr lang="en-US" sz="2400">
                <a:latin typeface="Arial"/>
                <a:ea typeface="Arial"/>
                <a:cs typeface="Arial"/>
                <a:sym typeface="Arial"/>
              </a:rPr>
              <a:t>belief within individuals often based on stereotypes </a:t>
            </a:r>
            <a:endParaRPr sz="2400"/>
          </a:p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t/>
            </a:r>
            <a:endParaRPr sz="2400" u="sng"/>
          </a:p>
        </p:txBody>
      </p:sp>
      <p:pic>
        <p:nvPicPr>
          <p:cNvPr id="125" name="Google Shape;125;p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12175" y="2396225"/>
            <a:ext cx="2632650" cy="2632650"/>
          </a:xfrm>
          <a:prstGeom prst="rect">
            <a:avLst/>
          </a:prstGeom>
          <a:noFill/>
          <a:ln>
            <a:noFill/>
          </a:ln>
        </p:spPr>
      </p:pic>
      <p:sp>
        <p:nvSpPr>
          <p:cNvPr id="126" name="Google Shape;126;p6"/>
          <p:cNvSpPr txBox="1"/>
          <p:nvPr/>
        </p:nvSpPr>
        <p:spPr>
          <a:xfrm>
            <a:off x="533975" y="3175850"/>
            <a:ext cx="2578200" cy="1514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2400" u="sng">
                <a:solidFill>
                  <a:schemeClr val="dk1"/>
                </a:solidFill>
              </a:rPr>
              <a:t>Interpersonal</a:t>
            </a:r>
            <a:r>
              <a:rPr b="1" lang="en-US" sz="2400">
                <a:solidFill>
                  <a:schemeClr val="dk1"/>
                </a:solidFill>
              </a:rPr>
              <a:t> </a:t>
            </a:r>
            <a:r>
              <a:rPr lang="en-US" sz="2400">
                <a:solidFill>
                  <a:schemeClr val="dk1"/>
                </a:solidFill>
              </a:rPr>
              <a:t>prejudice between individuals </a:t>
            </a:r>
            <a:endParaRPr/>
          </a:p>
        </p:txBody>
      </p:sp>
      <p:sp>
        <p:nvSpPr>
          <p:cNvPr id="127" name="Google Shape;127;p6"/>
          <p:cNvSpPr txBox="1"/>
          <p:nvPr/>
        </p:nvSpPr>
        <p:spPr>
          <a:xfrm>
            <a:off x="3217250" y="5227450"/>
            <a:ext cx="24225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rgbClr val="1480D1"/>
                </a:solidFill>
              </a:rPr>
              <a:t>Individual</a:t>
            </a:r>
            <a:endParaRPr b="1" sz="1900">
              <a:solidFill>
                <a:srgbClr val="1480D1"/>
              </a:solidFill>
            </a:endParaRPr>
          </a:p>
        </p:txBody>
      </p:sp>
      <p:cxnSp>
        <p:nvCxnSpPr>
          <p:cNvPr id="128" name="Google Shape;128;p6"/>
          <p:cNvCxnSpPr/>
          <p:nvPr/>
        </p:nvCxnSpPr>
        <p:spPr>
          <a:xfrm flipH="1" rot="10800000">
            <a:off x="1403825" y="2692550"/>
            <a:ext cx="2071200" cy="483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29" name="Google Shape;129;p6"/>
          <p:cNvCxnSpPr/>
          <p:nvPr/>
        </p:nvCxnSpPr>
        <p:spPr>
          <a:xfrm flipH="1">
            <a:off x="4913500" y="3325450"/>
            <a:ext cx="1242600" cy="345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7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What is Racism? </a:t>
            </a:r>
            <a:endParaRPr b="1" sz="4400">
              <a:solidFill>
                <a:schemeClr val="lt1"/>
              </a:solidFill>
              <a:highlight>
                <a:srgbClr val="1480D1"/>
              </a:highlight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(6 of 7) </a:t>
            </a:r>
            <a:endParaRPr sz="2900">
              <a:solidFill>
                <a:schemeClr val="lt1"/>
              </a:solidFill>
              <a:highlight>
                <a:srgbClr val="1480D1"/>
              </a:highlight>
            </a:endParaRPr>
          </a:p>
        </p:txBody>
      </p:sp>
      <p:sp>
        <p:nvSpPr>
          <p:cNvPr id="135" name="Google Shape;135;p7"/>
          <p:cNvSpPr txBox="1"/>
          <p:nvPr>
            <p:ph idx="1" type="body"/>
          </p:nvPr>
        </p:nvSpPr>
        <p:spPr>
          <a:xfrm>
            <a:off x="6220925" y="2895750"/>
            <a:ext cx="2639100" cy="2236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None/>
            </a:pPr>
            <a:r>
              <a:rPr b="1" lang="en-US" sz="2400" u="sng"/>
              <a:t>Institutional</a:t>
            </a:r>
            <a:r>
              <a:rPr b="1" lang="en-US" sz="2400"/>
              <a:t> </a:t>
            </a:r>
            <a:br>
              <a:rPr lang="en-US" sz="2400"/>
            </a:br>
            <a:r>
              <a:rPr lang="en-US" sz="2400"/>
              <a:t>biases in practices at organizations, schools, agencies, etc.</a:t>
            </a:r>
            <a:endParaRPr sz="2400"/>
          </a:p>
        </p:txBody>
      </p:sp>
      <p:pic>
        <p:nvPicPr>
          <p:cNvPr id="136" name="Google Shape;136;p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635050" y="2193850"/>
            <a:ext cx="3319976" cy="2875949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7"/>
          <p:cNvSpPr txBox="1"/>
          <p:nvPr/>
        </p:nvSpPr>
        <p:spPr>
          <a:xfrm>
            <a:off x="510950" y="3090300"/>
            <a:ext cx="2578200" cy="184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n-US" sz="2400" u="sng">
                <a:solidFill>
                  <a:schemeClr val="dk1"/>
                </a:solidFill>
              </a:rPr>
              <a:t>Structural</a:t>
            </a:r>
            <a:r>
              <a:rPr lang="en-US" sz="2400">
                <a:solidFill>
                  <a:schemeClr val="dk1"/>
                </a:solidFill>
              </a:rPr>
              <a:t> long-standing, established across institutions </a:t>
            </a:r>
            <a:endParaRPr/>
          </a:p>
        </p:txBody>
      </p:sp>
      <p:cxnSp>
        <p:nvCxnSpPr>
          <p:cNvPr id="138" name="Google Shape;138;p7"/>
          <p:cNvCxnSpPr/>
          <p:nvPr/>
        </p:nvCxnSpPr>
        <p:spPr>
          <a:xfrm flipH="1" rot="10800000">
            <a:off x="1484375" y="2542975"/>
            <a:ext cx="2071200" cy="483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39" name="Google Shape;139;p7"/>
          <p:cNvCxnSpPr/>
          <p:nvPr/>
        </p:nvCxnSpPr>
        <p:spPr>
          <a:xfrm flipH="1">
            <a:off x="4430025" y="3118325"/>
            <a:ext cx="1772100" cy="3567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40" name="Google Shape;140;p7"/>
          <p:cNvSpPr txBox="1"/>
          <p:nvPr/>
        </p:nvSpPr>
        <p:spPr>
          <a:xfrm>
            <a:off x="3217250" y="5227450"/>
            <a:ext cx="2422500" cy="586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2900">
                <a:solidFill>
                  <a:srgbClr val="1480D1"/>
                </a:solidFill>
              </a:rPr>
              <a:t>Systemic</a:t>
            </a:r>
            <a:endParaRPr b="1" sz="1900">
              <a:solidFill>
                <a:srgbClr val="1480D1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8"/>
          <p:cNvSpPr txBox="1"/>
          <p:nvPr>
            <p:ph type="title"/>
          </p:nvPr>
        </p:nvSpPr>
        <p:spPr>
          <a:xfrm>
            <a:off x="561975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What is Racism?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l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(7 of 7) </a:t>
            </a:r>
            <a:endParaRPr sz="2900">
              <a:solidFill>
                <a:schemeClr val="lt1"/>
              </a:solidFill>
              <a:highlight>
                <a:srgbClr val="1480D1"/>
              </a:highlight>
            </a:endParaRPr>
          </a:p>
        </p:txBody>
      </p:sp>
      <p:sp>
        <p:nvSpPr>
          <p:cNvPr id="146" name="Google Shape;146;p8"/>
          <p:cNvSpPr txBox="1"/>
          <p:nvPr>
            <p:ph idx="1" type="body"/>
          </p:nvPr>
        </p:nvSpPr>
        <p:spPr>
          <a:xfrm>
            <a:off x="513200" y="2571575"/>
            <a:ext cx="3466200" cy="3532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3300"/>
              <a:buNone/>
            </a:pPr>
            <a:r>
              <a:rPr b="1" lang="en-US" sz="3000"/>
              <a:t>It is all connected to sexual health! </a:t>
            </a:r>
            <a:endParaRPr b="1" sz="3000"/>
          </a:p>
          <a:p>
            <a:pPr indent="0" lvl="0" marL="0" rtl="0" algn="l">
              <a:lnSpc>
                <a:spcPct val="90000"/>
              </a:lnSpc>
              <a:spcBef>
                <a:spcPts val="1400"/>
              </a:spcBef>
              <a:spcAft>
                <a:spcPts val="0"/>
              </a:spcAft>
              <a:buSzPts val="3300"/>
              <a:buNone/>
            </a:pPr>
            <a:r>
              <a:rPr i="1" lang="en-US" sz="3000">
                <a:latin typeface="Arial"/>
                <a:ea typeface="Arial"/>
                <a:cs typeface="Arial"/>
                <a:sym typeface="Arial"/>
              </a:rPr>
              <a:t>Let’s talk </a:t>
            </a:r>
            <a:br>
              <a:rPr i="1" lang="en-US" sz="3000"/>
            </a:br>
            <a:r>
              <a:rPr i="1" lang="en-US" sz="3000">
                <a:latin typeface="Arial"/>
                <a:ea typeface="Arial"/>
                <a:cs typeface="Arial"/>
                <a:sym typeface="Arial"/>
              </a:rPr>
              <a:t>examples! </a:t>
            </a:r>
            <a:endParaRPr i="1" sz="3000"/>
          </a:p>
        </p:txBody>
      </p:sp>
      <p:pic>
        <p:nvPicPr>
          <p:cNvPr id="147" name="Google Shape;147;p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903199" y="2135625"/>
            <a:ext cx="4354975" cy="3772483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8"/>
          <p:cNvSpPr txBox="1"/>
          <p:nvPr/>
        </p:nvSpPr>
        <p:spPr>
          <a:xfrm>
            <a:off x="6827674" y="1690125"/>
            <a:ext cx="204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highlight>
                  <a:srgbClr val="434343"/>
                </a:highlight>
              </a:rPr>
              <a:t> </a:t>
            </a:r>
            <a:r>
              <a:rPr b="1" i="0" lang="en-US" sz="1800" u="none" cap="none" strike="noStrike">
                <a:solidFill>
                  <a:schemeClr val="lt1"/>
                </a:solidFill>
                <a:highlight>
                  <a:srgbClr val="434343"/>
                </a:highlight>
                <a:latin typeface="Arial"/>
                <a:ea typeface="Arial"/>
                <a:cs typeface="Arial"/>
                <a:sym typeface="Arial"/>
              </a:rPr>
              <a:t>Structural</a:t>
            </a:r>
            <a:endParaRPr sz="1800">
              <a:highlight>
                <a:srgbClr val="434343"/>
              </a:highlight>
            </a:endParaRPr>
          </a:p>
        </p:txBody>
      </p:sp>
      <p:sp>
        <p:nvSpPr>
          <p:cNvPr id="149" name="Google Shape;149;p8"/>
          <p:cNvSpPr txBox="1"/>
          <p:nvPr/>
        </p:nvSpPr>
        <p:spPr>
          <a:xfrm>
            <a:off x="6954249" y="2360450"/>
            <a:ext cx="204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highlight>
                  <a:srgbClr val="434343"/>
                </a:highlight>
              </a:rPr>
              <a:t> Institutional</a:t>
            </a:r>
            <a:endParaRPr sz="1800">
              <a:solidFill>
                <a:schemeClr val="lt1"/>
              </a:solidFill>
              <a:highlight>
                <a:srgbClr val="434343"/>
              </a:highlight>
            </a:endParaRPr>
          </a:p>
        </p:txBody>
      </p:sp>
      <p:sp>
        <p:nvSpPr>
          <p:cNvPr id="150" name="Google Shape;150;p8"/>
          <p:cNvSpPr txBox="1"/>
          <p:nvPr/>
        </p:nvSpPr>
        <p:spPr>
          <a:xfrm>
            <a:off x="7044824" y="3030775"/>
            <a:ext cx="204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highlight>
                  <a:srgbClr val="434343"/>
                </a:highlight>
              </a:rPr>
              <a:t> Interpersonal</a:t>
            </a:r>
            <a:endParaRPr sz="1800">
              <a:highlight>
                <a:srgbClr val="434343"/>
              </a:highlight>
            </a:endParaRPr>
          </a:p>
        </p:txBody>
      </p:sp>
      <p:sp>
        <p:nvSpPr>
          <p:cNvPr id="151" name="Google Shape;151;p8"/>
          <p:cNvSpPr txBox="1"/>
          <p:nvPr/>
        </p:nvSpPr>
        <p:spPr>
          <a:xfrm>
            <a:off x="6954249" y="3651025"/>
            <a:ext cx="2040900" cy="369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lt1"/>
                </a:solidFill>
                <a:highlight>
                  <a:srgbClr val="434343"/>
                </a:highlight>
              </a:rPr>
              <a:t> </a:t>
            </a:r>
            <a:r>
              <a:rPr b="1" lang="en-US" sz="1800">
                <a:solidFill>
                  <a:schemeClr val="lt1"/>
                </a:solidFill>
                <a:highlight>
                  <a:srgbClr val="434343"/>
                </a:highlight>
              </a:rPr>
              <a:t>Internalized</a:t>
            </a:r>
            <a:endParaRPr sz="1800">
              <a:highlight>
                <a:srgbClr val="434343"/>
              </a:highlight>
            </a:endParaRPr>
          </a:p>
        </p:txBody>
      </p:sp>
      <p:cxnSp>
        <p:nvCxnSpPr>
          <p:cNvPr id="152" name="Google Shape;152;p8"/>
          <p:cNvCxnSpPr/>
          <p:nvPr/>
        </p:nvCxnSpPr>
        <p:spPr>
          <a:xfrm flipH="1">
            <a:off x="6018100" y="1878175"/>
            <a:ext cx="1130400" cy="423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3" name="Google Shape;153;p8"/>
          <p:cNvCxnSpPr/>
          <p:nvPr/>
        </p:nvCxnSpPr>
        <p:spPr>
          <a:xfrm flipH="1">
            <a:off x="6018100" y="2552375"/>
            <a:ext cx="1130400" cy="4233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4" name="Google Shape;154;p8"/>
          <p:cNvCxnSpPr/>
          <p:nvPr/>
        </p:nvCxnSpPr>
        <p:spPr>
          <a:xfrm flipH="1">
            <a:off x="6452200" y="3263238"/>
            <a:ext cx="696300" cy="2526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155" name="Google Shape;155;p8"/>
          <p:cNvCxnSpPr/>
          <p:nvPr/>
        </p:nvCxnSpPr>
        <p:spPr>
          <a:xfrm flipH="1">
            <a:off x="6066900" y="3831725"/>
            <a:ext cx="1147800" cy="292500"/>
          </a:xfrm>
          <a:prstGeom prst="straightConnector1">
            <a:avLst/>
          </a:prstGeom>
          <a:noFill/>
          <a:ln cap="flat" cmpd="sng" w="28575">
            <a:solidFill>
              <a:srgbClr val="434343"/>
            </a:solidFill>
            <a:prstDash val="solid"/>
            <a:round/>
            <a:headEnd len="med" w="med" type="none"/>
            <a:tailEnd len="med" w="med" type="triangle"/>
          </a:ln>
        </p:spPr>
      </p:cxn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9"/>
          <p:cNvSpPr txBox="1"/>
          <p:nvPr>
            <p:ph type="title"/>
          </p:nvPr>
        </p:nvSpPr>
        <p:spPr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b="1" lang="en-US" sz="4400">
                <a:solidFill>
                  <a:schemeClr val="lt1"/>
                </a:solidFill>
                <a:highlight>
                  <a:srgbClr val="1480D1"/>
                </a:highlight>
              </a:rPr>
              <a:t> </a:t>
            </a:r>
            <a:r>
              <a:rPr b="1" lang="en-US" sz="44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Racism &amp; Sexual Health </a:t>
            </a:r>
            <a:endParaRPr b="1" sz="44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8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4400"/>
              <a:buFont typeface="Arial"/>
              <a:buNone/>
            </a:pP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(</a:t>
            </a:r>
            <a:r>
              <a:rPr lang="en-US" sz="2900">
                <a:solidFill>
                  <a:schemeClr val="lt1"/>
                </a:solidFill>
                <a:highlight>
                  <a:srgbClr val="1480D1"/>
                </a:highlight>
              </a:rPr>
              <a:t>1</a:t>
            </a:r>
            <a:r>
              <a:rPr lang="en-US" sz="2900" cap="none">
                <a:solidFill>
                  <a:schemeClr val="lt1"/>
                </a:solidFill>
                <a:highlight>
                  <a:srgbClr val="1480D1"/>
                </a:highlight>
                <a:latin typeface="Arial"/>
                <a:ea typeface="Arial"/>
                <a:cs typeface="Arial"/>
                <a:sym typeface="Arial"/>
              </a:rPr>
              <a:t> of 8) </a:t>
            </a:r>
            <a:endParaRPr b="1" sz="2900" cap="none">
              <a:solidFill>
                <a:schemeClr val="lt1"/>
              </a:solidFill>
              <a:highlight>
                <a:srgbClr val="1480D1"/>
              </a:highlight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2" name="Google Shape;162;p9"/>
          <p:cNvSpPr txBox="1"/>
          <p:nvPr>
            <p:ph idx="1" type="body"/>
          </p:nvPr>
        </p:nvSpPr>
        <p:spPr>
          <a:xfrm>
            <a:off x="50" y="5405500"/>
            <a:ext cx="9144000" cy="795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SzPts val="3300"/>
              <a:buNone/>
            </a:pPr>
            <a:r>
              <a:rPr lang="en-US" sz="2800">
                <a:latin typeface="Arial"/>
                <a:ea typeface="Arial"/>
                <a:cs typeface="Arial"/>
                <a:sym typeface="Arial"/>
              </a:rPr>
              <a:t>Structural | Institutional | Interpersonal</a:t>
            </a:r>
            <a:r>
              <a:rPr lang="en-US" sz="2800"/>
              <a:t> | Internalized</a:t>
            </a:r>
            <a:endParaRPr sz="2800">
              <a:solidFill>
                <a:schemeClr val="lt1"/>
              </a:solidFill>
              <a:highlight>
                <a:srgbClr val="F73080"/>
              </a:highlight>
            </a:endParaRPr>
          </a:p>
        </p:txBody>
      </p:sp>
      <p:cxnSp>
        <p:nvCxnSpPr>
          <p:cNvPr id="163" name="Google Shape;163;p9"/>
          <p:cNvCxnSpPr/>
          <p:nvPr/>
        </p:nvCxnSpPr>
        <p:spPr>
          <a:xfrm>
            <a:off x="540825" y="5162175"/>
            <a:ext cx="7962600" cy="0"/>
          </a:xfrm>
          <a:prstGeom prst="straightConnector1">
            <a:avLst/>
          </a:prstGeom>
          <a:noFill/>
          <a:ln cap="flat" cmpd="sng" w="19050">
            <a:solidFill>
              <a:srgbClr val="1480D1"/>
            </a:solidFill>
            <a:prstDash val="solid"/>
            <a:round/>
            <a:headEnd len="med" w="med" type="none"/>
            <a:tailEnd len="med" w="med" type="none"/>
          </a:ln>
        </p:spPr>
      </p:cxnSp>
      <p:sp>
        <p:nvSpPr>
          <p:cNvPr id="164" name="Google Shape;164;p9"/>
          <p:cNvSpPr/>
          <p:nvPr/>
        </p:nvSpPr>
        <p:spPr>
          <a:xfrm rot="-5400000">
            <a:off x="3032175" y="-7524"/>
            <a:ext cx="2979900" cy="6823500"/>
          </a:xfrm>
          <a:prstGeom prst="wedgeRectCallout">
            <a:avLst>
              <a:gd fmla="val -19525" name="adj1"/>
              <a:gd fmla="val 56409" name="adj2"/>
            </a:avLst>
          </a:prstGeom>
          <a:solidFill>
            <a:srgbClr val="EFEFEF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65" name="Google Shape;165;p9"/>
          <p:cNvSpPr txBox="1"/>
          <p:nvPr/>
        </p:nvSpPr>
        <p:spPr>
          <a:xfrm>
            <a:off x="1495725" y="2118338"/>
            <a:ext cx="6052800" cy="26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3300"/>
              <a:buFont typeface="Arial"/>
              <a:buNone/>
            </a:pPr>
            <a:r>
              <a:rPr b="0" i="1" lang="en-US" sz="2100" u="none" cap="none" strike="noStrike">
                <a:solidFill>
                  <a:srgbClr val="434343"/>
                </a:solidFill>
                <a:latin typeface="Arial"/>
                <a:ea typeface="Arial"/>
                <a:cs typeface="Arial"/>
                <a:sym typeface="Arial"/>
              </a:rPr>
              <a:t>Last year, my neighborhood changed our schools zones and I had to change schools. All my friends stayed and on top of that, this year was when I was support to start sex ed. My new school doesn’t have sex ed and when I asked my teacher, he said the school can’t afford it. I’m worried I won’t be as informed as my friends at my old school!   </a:t>
            </a:r>
            <a:endParaRPr sz="2100">
              <a:solidFill>
                <a:srgbClr val="434343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Advocates NEW_PPT_template">
  <a:themeElements>
    <a:clrScheme name="Office Them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2021-04-13T16:24:54Z</dcterms:created>
  <dc:creator>Cindy Lee Alves</dc:creator>
</cp:coreProperties>
</file>