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9"/>
  </p:notesMasterIdLst>
  <p:sldIdLst>
    <p:sldId id="256" r:id="rId2"/>
    <p:sldId id="257" r:id="rId3"/>
    <p:sldId id="264" r:id="rId4"/>
    <p:sldId id="263" r:id="rId5"/>
    <p:sldId id="261" r:id="rId6"/>
    <p:sldId id="260" r:id="rId7"/>
    <p:sldId id="266"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65"/>
    <p:restoredTop sz="96128"/>
  </p:normalViewPr>
  <p:slideViewPr>
    <p:cSldViewPr snapToGrid="0" snapToObjects="1">
      <p:cViewPr varScale="1">
        <p:scale>
          <a:sx n="125" d="100"/>
          <a:sy n="125" d="100"/>
        </p:scale>
        <p:origin x="1512"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9" d="100"/>
          <a:sy n="109" d="100"/>
        </p:scale>
        <p:origin x="-430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1680D-EF21-EC47-882F-12D95807B6D1}" type="datetimeFigureOut">
              <a:rPr lang="en-US" smtClean="0"/>
              <a:t>11/1/23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297982-EEBC-0649-8C69-AE24E95118F2}" type="slidenum">
              <a:rPr lang="en-US" smtClean="0"/>
              <a:t>‹#›</a:t>
            </a:fld>
            <a:endParaRPr lang="en-US"/>
          </a:p>
        </p:txBody>
      </p:sp>
    </p:spTree>
    <p:extLst>
      <p:ext uri="{BB962C8B-B14F-4D97-AF65-F5344CB8AC3E}">
        <p14:creationId xmlns:p14="http://schemas.microsoft.com/office/powerpoint/2010/main" val="31417340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Example #1. Does the following scenario respect Nina’s sexual agency? </a:t>
            </a:r>
          </a:p>
          <a:p>
            <a:pPr marL="0" lvl="0" indent="0" algn="l" rtl="0">
              <a:spcBef>
                <a:spcPts val="0"/>
              </a:spcBef>
              <a:spcAft>
                <a:spcPts val="0"/>
              </a:spcAft>
              <a:buNone/>
            </a:pPr>
            <a:r>
              <a:rPr lang="en-US" dirty="0"/>
              <a:t>Nina is at her annual check up with her healthcare provider when she communicates that she would like to start birth control. The nurse practitioner ask Nina if she would like to get an IUD to prevent unintended pregnancies. Nina is not interested in an IUD and would prefer birth control pills. The nurse practitioner rolls their eyes and says “You are young and forgetful. If you take birth control pills it will not work as well because I am positive you will forget to take them. Just get the IUD because I can’t trust that you are responsible enough for birth control pills.” Nina leaves the appointment frustrated. Does this scenario respect Nina’s sexual agency? </a:t>
            </a:r>
          </a:p>
          <a:p>
            <a:endParaRPr lang="en-US" dirty="0"/>
          </a:p>
        </p:txBody>
      </p:sp>
      <p:sp>
        <p:nvSpPr>
          <p:cNvPr id="4" name="Slide Number Placeholder 3"/>
          <p:cNvSpPr>
            <a:spLocks noGrp="1"/>
          </p:cNvSpPr>
          <p:nvPr>
            <p:ph type="sldNum" sz="quarter" idx="5"/>
          </p:nvPr>
        </p:nvSpPr>
        <p:spPr/>
        <p:txBody>
          <a:bodyPr/>
          <a:lstStyle/>
          <a:p>
            <a:fld id="{B4297982-EEBC-0649-8C69-AE24E95118F2}" type="slidenum">
              <a:rPr lang="en-US" smtClean="0"/>
              <a:t>6</a:t>
            </a:fld>
            <a:endParaRPr lang="en-US"/>
          </a:p>
        </p:txBody>
      </p:sp>
    </p:spTree>
    <p:extLst>
      <p:ext uri="{BB962C8B-B14F-4D97-AF65-F5344CB8AC3E}">
        <p14:creationId xmlns:p14="http://schemas.microsoft.com/office/powerpoint/2010/main" val="3578029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Example #2: Does the following scenario respect Len’s sexual agency?</a:t>
            </a:r>
          </a:p>
          <a:p>
            <a:pPr marL="0" lvl="0" indent="0" algn="l" rtl="0">
              <a:spcBef>
                <a:spcPts val="0"/>
              </a:spcBef>
              <a:spcAft>
                <a:spcPts val="0"/>
              </a:spcAft>
              <a:buNone/>
            </a:pPr>
            <a:r>
              <a:rPr lang="en-US" dirty="0"/>
              <a:t>Len is at their family reunion hanging out with the cool cousins and having a great time. Len’s uncle walks over and angrily says, “Your mom told me to use they/them pronouns when I talk to you and I think that is silly. You aren’t old enough to make those kinds of decisions and it is irresponsible for your mom to allow you to think so.” Len’s cousins all come to their defense and the uncle backs down and walks away. Len’s cousins all support them by saying how much they respect their decision to be who they are.</a:t>
            </a:r>
          </a:p>
          <a:p>
            <a:pPr marL="0" lvl="0" indent="0" algn="l" rtl="0">
              <a:spcBef>
                <a:spcPts val="0"/>
              </a:spcBef>
              <a:spcAft>
                <a:spcPts val="0"/>
              </a:spcAft>
              <a:buNone/>
            </a:pPr>
            <a:r>
              <a:rPr lang="en-US" dirty="0"/>
              <a:t>Is Len’s uncle respecting their sexual agency? Are Len’s cousins respecting their sexual agency?</a:t>
            </a:r>
          </a:p>
          <a:p>
            <a:endParaRPr lang="en-US" dirty="0"/>
          </a:p>
        </p:txBody>
      </p:sp>
      <p:sp>
        <p:nvSpPr>
          <p:cNvPr id="4" name="Slide Number Placeholder 3"/>
          <p:cNvSpPr>
            <a:spLocks noGrp="1"/>
          </p:cNvSpPr>
          <p:nvPr>
            <p:ph type="sldNum" sz="quarter" idx="5"/>
          </p:nvPr>
        </p:nvSpPr>
        <p:spPr/>
        <p:txBody>
          <a:bodyPr/>
          <a:lstStyle/>
          <a:p>
            <a:fld id="{B4297982-EEBC-0649-8C69-AE24E95118F2}" type="slidenum">
              <a:rPr lang="en-US" smtClean="0"/>
              <a:t>7</a:t>
            </a:fld>
            <a:endParaRPr lang="en-US"/>
          </a:p>
        </p:txBody>
      </p:sp>
    </p:spTree>
    <p:extLst>
      <p:ext uri="{BB962C8B-B14F-4D97-AF65-F5344CB8AC3E}">
        <p14:creationId xmlns:p14="http://schemas.microsoft.com/office/powerpoint/2010/main" val="2054741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250195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6795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2306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392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134784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192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3"/>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66151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4454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752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165721"/>
            <a:ext cx="3008313" cy="1162051"/>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6"/>
            <a:ext cx="5111750" cy="5853113"/>
          </a:xfrm>
        </p:spPr>
        <p:txBody>
          <a:bodyPr/>
          <a:lstStyle>
            <a:lvl1pPr>
              <a:defRPr sz="26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8"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52763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42"/>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629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underline_yellow.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3" name="Picture 12" descr="underline_pink.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4" name="Picture 13" descr="underline_blue.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15" name="Picture 14" descr="underline_yellow.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6" name="Picture 15" descr="underline_pink.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7" name="Picture 16" descr="underline_blue.pn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4" name="Picture 3" descr="3Rs.eps"/>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457200" y="6199121"/>
            <a:ext cx="1286857" cy="578153"/>
          </a:xfrm>
          <a:prstGeom prst="rect">
            <a:avLst/>
          </a:prstGeom>
        </p:spPr>
      </p:pic>
      <p:pic>
        <p:nvPicPr>
          <p:cNvPr id="6" name="Picture 5" descr="AFY Logo.pdf"/>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067831" y="2522277"/>
            <a:ext cx="7876049" cy="4430277"/>
          </a:xfrm>
          <a:prstGeom prst="rect">
            <a:avLst/>
          </a:prstGeom>
        </p:spPr>
      </p:pic>
    </p:spTree>
    <p:extLst>
      <p:ext uri="{BB962C8B-B14F-4D97-AF65-F5344CB8AC3E}">
        <p14:creationId xmlns:p14="http://schemas.microsoft.com/office/powerpoint/2010/main" val="2643811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200" kern="1200">
          <a:solidFill>
            <a:schemeClr val="tx1"/>
          </a:solidFill>
          <a:latin typeface="Galano Grotesque Alt Bold"/>
          <a:ea typeface="+mj-ea"/>
          <a:cs typeface="Galano Grotesque Alt Bold"/>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Roboto Slab Regular"/>
          <a:ea typeface="+mn-ea"/>
          <a:cs typeface="Roboto Slab Regular"/>
        </a:defRPr>
      </a:lvl1pPr>
      <a:lvl2pPr marL="742950" indent="-285750" algn="l" defTabSz="457200" rtl="0" eaLnBrk="1" latinLnBrk="0" hangingPunct="1">
        <a:spcBef>
          <a:spcPct val="20000"/>
        </a:spcBef>
        <a:buFont typeface="Arial"/>
        <a:buChar char="–"/>
        <a:defRPr sz="2800" kern="1200">
          <a:solidFill>
            <a:schemeClr val="tx1"/>
          </a:solidFill>
          <a:latin typeface="Roboto Slab Regular"/>
          <a:ea typeface="+mn-ea"/>
          <a:cs typeface="Roboto Slab Regular"/>
        </a:defRPr>
      </a:lvl2pPr>
      <a:lvl3pPr marL="1143000" indent="-228600" algn="l" defTabSz="457200" rtl="0" eaLnBrk="1" latinLnBrk="0" hangingPunct="1">
        <a:spcBef>
          <a:spcPct val="20000"/>
        </a:spcBef>
        <a:buFont typeface="Arial"/>
        <a:buChar char="•"/>
        <a:defRPr sz="2400" kern="1200">
          <a:solidFill>
            <a:schemeClr val="tx1"/>
          </a:solidFill>
          <a:latin typeface="Roboto Slab Regular"/>
          <a:ea typeface="+mn-ea"/>
          <a:cs typeface="Roboto Slab Regular"/>
        </a:defRPr>
      </a:lvl3pPr>
      <a:lvl4pPr marL="16002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4pPr>
      <a:lvl5pPr marL="20574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Consent: It Goes with Everything</a:t>
            </a:r>
          </a:p>
        </p:txBody>
      </p:sp>
      <p:sp>
        <p:nvSpPr>
          <p:cNvPr id="3" name="Subtitle 2"/>
          <p:cNvSpPr>
            <a:spLocks noGrp="1"/>
          </p:cNvSpPr>
          <p:nvPr>
            <p:ph type="subTitle" idx="1"/>
          </p:nvPr>
        </p:nvSpPr>
        <p:spPr/>
        <p:txBody>
          <a:bodyPr/>
          <a:lstStyle/>
          <a:p>
            <a:r>
              <a:rPr lang="en-US" dirty="0"/>
              <a:t>6</a:t>
            </a:r>
            <a:r>
              <a:rPr lang="en-US" baseline="30000" dirty="0"/>
              <a:t>th</a:t>
            </a:r>
            <a:r>
              <a:rPr lang="en-US" dirty="0"/>
              <a:t> Grade – Supplemental Lesson</a:t>
            </a:r>
          </a:p>
        </p:txBody>
      </p:sp>
    </p:spTree>
    <p:extLst>
      <p:ext uri="{BB962C8B-B14F-4D97-AF65-F5344CB8AC3E}">
        <p14:creationId xmlns:p14="http://schemas.microsoft.com/office/powerpoint/2010/main" val="2156990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5B4CC8-17E9-9FD9-AA35-92F079D1182A}"/>
              </a:ext>
            </a:extLst>
          </p:cNvPr>
          <p:cNvSpPr>
            <a:spLocks noGrp="1"/>
          </p:cNvSpPr>
          <p:nvPr>
            <p:ph idx="1"/>
          </p:nvPr>
        </p:nvSpPr>
        <p:spPr>
          <a:xfrm>
            <a:off x="457200" y="2393417"/>
            <a:ext cx="8229600" cy="2553158"/>
          </a:xfrm>
        </p:spPr>
        <p:txBody>
          <a:bodyPr>
            <a:normAutofit/>
          </a:bodyPr>
          <a:lstStyle/>
          <a:p>
            <a:pPr marL="0" indent="0" algn="ctr">
              <a:buNone/>
            </a:pPr>
            <a:r>
              <a:rPr lang="en-US" sz="4800" b="1" dirty="0">
                <a:solidFill>
                  <a:srgbClr val="2F99FF"/>
                </a:solidFill>
                <a:latin typeface="Arial"/>
                <a:cs typeface="Arial"/>
              </a:rPr>
              <a:t>How do you tell the difference between consent and sexual consent?</a:t>
            </a:r>
          </a:p>
        </p:txBody>
      </p:sp>
      <p:sp>
        <p:nvSpPr>
          <p:cNvPr id="5" name="Title 4">
            <a:extLst>
              <a:ext uri="{FF2B5EF4-FFF2-40B4-BE49-F238E27FC236}">
                <a16:creationId xmlns:a16="http://schemas.microsoft.com/office/drawing/2014/main" id="{76E20642-D41E-E2D7-87F6-22E4DDF16477}"/>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608110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5B4CC8-17E9-9FD9-AA35-92F079D1182A}"/>
              </a:ext>
            </a:extLst>
          </p:cNvPr>
          <p:cNvSpPr>
            <a:spLocks noGrp="1"/>
          </p:cNvSpPr>
          <p:nvPr>
            <p:ph idx="1"/>
          </p:nvPr>
        </p:nvSpPr>
        <p:spPr>
          <a:xfrm>
            <a:off x="457200" y="2743201"/>
            <a:ext cx="8229600" cy="2112483"/>
          </a:xfrm>
        </p:spPr>
        <p:txBody>
          <a:bodyPr>
            <a:normAutofit/>
          </a:bodyPr>
          <a:lstStyle/>
          <a:p>
            <a:pPr marL="0" indent="0" algn="ctr">
              <a:buNone/>
            </a:pPr>
            <a:r>
              <a:rPr lang="en-US" sz="4800" b="1" dirty="0">
                <a:solidFill>
                  <a:schemeClr val="accent2"/>
                </a:solidFill>
                <a:latin typeface="Arial"/>
                <a:cs typeface="Arial"/>
              </a:rPr>
              <a:t>Why is sexual consent important?</a:t>
            </a:r>
          </a:p>
          <a:p>
            <a:endParaRPr lang="en-US" dirty="0">
              <a:solidFill>
                <a:schemeClr val="accent2"/>
              </a:solidFill>
            </a:endParaRPr>
          </a:p>
        </p:txBody>
      </p:sp>
      <p:sp>
        <p:nvSpPr>
          <p:cNvPr id="5" name="Title 4">
            <a:extLst>
              <a:ext uri="{FF2B5EF4-FFF2-40B4-BE49-F238E27FC236}">
                <a16:creationId xmlns:a16="http://schemas.microsoft.com/office/drawing/2014/main" id="{238BB46F-46AD-C4E1-5E4E-BA717BDBA7C8}"/>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647468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5B4CC8-17E9-9FD9-AA35-92F079D1182A}"/>
              </a:ext>
            </a:extLst>
          </p:cNvPr>
          <p:cNvSpPr>
            <a:spLocks noGrp="1"/>
          </p:cNvSpPr>
          <p:nvPr>
            <p:ph idx="1"/>
          </p:nvPr>
        </p:nvSpPr>
        <p:spPr>
          <a:xfrm>
            <a:off x="457200" y="2130387"/>
            <a:ext cx="8229600" cy="2597226"/>
          </a:xfrm>
        </p:spPr>
        <p:txBody>
          <a:bodyPr>
            <a:normAutofit/>
          </a:bodyPr>
          <a:lstStyle/>
          <a:p>
            <a:pPr marL="0" indent="0" algn="ctr">
              <a:buNone/>
            </a:pPr>
            <a:r>
              <a:rPr lang="en-US" sz="4800" b="1" dirty="0">
                <a:solidFill>
                  <a:schemeClr val="accent3"/>
                </a:solidFill>
                <a:latin typeface="Arial"/>
                <a:cs typeface="Arial"/>
              </a:rPr>
              <a:t>How would you explain sexual consent to a peer that isn’t in class?</a:t>
            </a:r>
            <a:endParaRPr lang="en-US" sz="4800" dirty="0">
              <a:latin typeface="Arial"/>
              <a:cs typeface="Arial"/>
            </a:endParaRPr>
          </a:p>
          <a:p>
            <a:endParaRPr lang="en-US" dirty="0"/>
          </a:p>
        </p:txBody>
      </p:sp>
      <p:sp>
        <p:nvSpPr>
          <p:cNvPr id="5" name="Title 4">
            <a:extLst>
              <a:ext uri="{FF2B5EF4-FFF2-40B4-BE49-F238E27FC236}">
                <a16:creationId xmlns:a16="http://schemas.microsoft.com/office/drawing/2014/main" id="{D3CE5427-074B-6BF5-519A-23707303113A}"/>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186648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74699-53B0-9410-31F5-27E8BD073015}"/>
              </a:ext>
            </a:extLst>
          </p:cNvPr>
          <p:cNvSpPr>
            <a:spLocks noGrp="1"/>
          </p:cNvSpPr>
          <p:nvPr>
            <p:ph type="title"/>
          </p:nvPr>
        </p:nvSpPr>
        <p:spPr/>
        <p:txBody>
          <a:bodyPr/>
          <a:lstStyle/>
          <a:p>
            <a:r>
              <a:rPr lang="en-US" dirty="0"/>
              <a:t>Sexual Agency</a:t>
            </a:r>
          </a:p>
        </p:txBody>
      </p:sp>
      <p:sp>
        <p:nvSpPr>
          <p:cNvPr id="6" name="Content Placeholder 5">
            <a:extLst>
              <a:ext uri="{FF2B5EF4-FFF2-40B4-BE49-F238E27FC236}">
                <a16:creationId xmlns:a16="http://schemas.microsoft.com/office/drawing/2014/main" id="{6D9EC3C0-D94C-7DB1-7CFE-F99C7643BB4B}"/>
              </a:ext>
            </a:extLst>
          </p:cNvPr>
          <p:cNvSpPr>
            <a:spLocks noGrp="1"/>
          </p:cNvSpPr>
          <p:nvPr>
            <p:ph idx="1"/>
          </p:nvPr>
        </p:nvSpPr>
        <p:spPr/>
        <p:txBody>
          <a:bodyPr>
            <a:normAutofit fontScale="85000" lnSpcReduction="20000"/>
          </a:bodyPr>
          <a:lstStyle/>
          <a:p>
            <a:pPr marL="0" indent="0">
              <a:buNone/>
            </a:pPr>
            <a:r>
              <a:rPr lang="en-US" b="1" dirty="0">
                <a:solidFill>
                  <a:schemeClr val="accent2"/>
                </a:solidFill>
              </a:rPr>
              <a:t>Agency </a:t>
            </a:r>
            <a:r>
              <a:rPr lang="en-US" dirty="0"/>
              <a:t>is the ability to act in a way to accomplish your goals. To have agency in an area of life is to have the capability to act in a way to produce desired results. </a:t>
            </a:r>
          </a:p>
          <a:p>
            <a:r>
              <a:rPr lang="en-US" b="1" dirty="0">
                <a:solidFill>
                  <a:schemeClr val="accent3"/>
                </a:solidFill>
              </a:rPr>
              <a:t>Sexual agency includes: </a:t>
            </a:r>
            <a:r>
              <a:rPr lang="en-US" dirty="0"/>
              <a:t>the ability to give consent to participate in and/or decline sexual behaviors; to choose whether or not to engage in sexual behaviors in a specific way, with a specific person, and/or at a specific time and place; the ability to choose safer sex practices, including contraception; and the right to choose to define one’s sexuality, sexual orientation, and gender.</a:t>
            </a:r>
          </a:p>
          <a:p>
            <a:endParaRPr lang="en-US" dirty="0"/>
          </a:p>
        </p:txBody>
      </p:sp>
    </p:spTree>
    <p:extLst>
      <p:ext uri="{BB962C8B-B14F-4D97-AF65-F5344CB8AC3E}">
        <p14:creationId xmlns:p14="http://schemas.microsoft.com/office/powerpoint/2010/main" val="1305616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74699-53B0-9410-31F5-27E8BD073015}"/>
              </a:ext>
            </a:extLst>
          </p:cNvPr>
          <p:cNvSpPr>
            <a:spLocks noGrp="1"/>
          </p:cNvSpPr>
          <p:nvPr>
            <p:ph type="title"/>
          </p:nvPr>
        </p:nvSpPr>
        <p:spPr/>
        <p:txBody>
          <a:bodyPr>
            <a:normAutofit fontScale="90000"/>
          </a:bodyPr>
          <a:lstStyle/>
          <a:p>
            <a:r>
              <a:rPr lang="en-US" dirty="0"/>
              <a:t>Does this scenario respect Nina’s sexual agency?</a:t>
            </a:r>
          </a:p>
        </p:txBody>
      </p:sp>
      <p:pic>
        <p:nvPicPr>
          <p:cNvPr id="7" name="Google Shape;120;p6">
            <a:extLst>
              <a:ext uri="{FF2B5EF4-FFF2-40B4-BE49-F238E27FC236}">
                <a16:creationId xmlns:a16="http://schemas.microsoft.com/office/drawing/2014/main" id="{83A15D4D-C4D4-B788-D9F8-C7F2AE311015}"/>
              </a:ext>
            </a:extLst>
          </p:cNvPr>
          <p:cNvPicPr preferRelativeResize="0">
            <a:picLocks noGrp="1"/>
          </p:cNvPicPr>
          <p:nvPr>
            <p:ph idx="1"/>
          </p:nvPr>
        </p:nvPicPr>
        <p:blipFill>
          <a:blip r:embed="rId3">
            <a:alphaModFix/>
          </a:blip>
          <a:stretch>
            <a:fillRect/>
          </a:stretch>
        </p:blipFill>
        <p:spPr>
          <a:xfrm>
            <a:off x="457200" y="2016665"/>
            <a:ext cx="8229600" cy="3693033"/>
          </a:xfrm>
          <a:prstGeom prst="rect">
            <a:avLst/>
          </a:prstGeom>
          <a:noFill/>
          <a:ln>
            <a:noFill/>
          </a:ln>
        </p:spPr>
      </p:pic>
      <p:sp>
        <p:nvSpPr>
          <p:cNvPr id="8" name="Google Shape;121;p6">
            <a:extLst>
              <a:ext uri="{FF2B5EF4-FFF2-40B4-BE49-F238E27FC236}">
                <a16:creationId xmlns:a16="http://schemas.microsoft.com/office/drawing/2014/main" id="{058046B3-C341-BA31-22DB-B19D311E5B2B}"/>
              </a:ext>
            </a:extLst>
          </p:cNvPr>
          <p:cNvSpPr txBox="1"/>
          <p:nvPr/>
        </p:nvSpPr>
        <p:spPr>
          <a:xfrm>
            <a:off x="1167920" y="5709698"/>
            <a:ext cx="680816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400" dirty="0"/>
              <a:t>[Photo Credit: CDC Teen Health Services and One-on-One Time with a Health Care Provider]</a:t>
            </a:r>
            <a:endParaRPr sz="1400" dirty="0"/>
          </a:p>
        </p:txBody>
      </p:sp>
    </p:spTree>
    <p:extLst>
      <p:ext uri="{BB962C8B-B14F-4D97-AF65-F5344CB8AC3E}">
        <p14:creationId xmlns:p14="http://schemas.microsoft.com/office/powerpoint/2010/main" val="1896152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74699-53B0-9410-31F5-27E8BD073015}"/>
              </a:ext>
            </a:extLst>
          </p:cNvPr>
          <p:cNvSpPr>
            <a:spLocks noGrp="1"/>
          </p:cNvSpPr>
          <p:nvPr>
            <p:ph type="title"/>
          </p:nvPr>
        </p:nvSpPr>
        <p:spPr/>
        <p:txBody>
          <a:bodyPr>
            <a:normAutofit fontScale="90000"/>
          </a:bodyPr>
          <a:lstStyle/>
          <a:p>
            <a:r>
              <a:rPr lang="en-US" dirty="0"/>
              <a:t>Does this scenario respect Len’s sexual agency?</a:t>
            </a:r>
          </a:p>
        </p:txBody>
      </p:sp>
      <p:pic>
        <p:nvPicPr>
          <p:cNvPr id="3" name="Google Shape;129;p7">
            <a:extLst>
              <a:ext uri="{FF2B5EF4-FFF2-40B4-BE49-F238E27FC236}">
                <a16:creationId xmlns:a16="http://schemas.microsoft.com/office/drawing/2014/main" id="{A826F00F-03BF-212C-1B0F-9984AC3B3152}"/>
              </a:ext>
            </a:extLst>
          </p:cNvPr>
          <p:cNvPicPr preferRelativeResize="0">
            <a:picLocks noGrp="1"/>
          </p:cNvPicPr>
          <p:nvPr>
            <p:ph idx="1"/>
          </p:nvPr>
        </p:nvPicPr>
        <p:blipFill>
          <a:blip r:embed="rId3">
            <a:alphaModFix/>
          </a:blip>
          <a:stretch>
            <a:fillRect/>
          </a:stretch>
        </p:blipFill>
        <p:spPr>
          <a:xfrm>
            <a:off x="457200" y="1949640"/>
            <a:ext cx="8229600" cy="3827083"/>
          </a:xfrm>
          <a:prstGeom prst="rect">
            <a:avLst/>
          </a:prstGeom>
          <a:noFill/>
          <a:ln>
            <a:noFill/>
          </a:ln>
        </p:spPr>
      </p:pic>
      <p:sp>
        <p:nvSpPr>
          <p:cNvPr id="4" name="Google Shape;130;p7">
            <a:extLst>
              <a:ext uri="{FF2B5EF4-FFF2-40B4-BE49-F238E27FC236}">
                <a16:creationId xmlns:a16="http://schemas.microsoft.com/office/drawing/2014/main" id="{29568AFF-3E90-B0D1-DD28-20E5085DEEB8}"/>
              </a:ext>
            </a:extLst>
          </p:cNvPr>
          <p:cNvSpPr txBox="1"/>
          <p:nvPr/>
        </p:nvSpPr>
        <p:spPr>
          <a:xfrm>
            <a:off x="517200" y="5855950"/>
            <a:ext cx="8626800" cy="40007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400" dirty="0"/>
              <a:t>[Photo Credit: Images of Empowerment]</a:t>
            </a:r>
            <a:endParaRPr sz="1400" dirty="0"/>
          </a:p>
        </p:txBody>
      </p:sp>
    </p:spTree>
    <p:extLst>
      <p:ext uri="{BB962C8B-B14F-4D97-AF65-F5344CB8AC3E}">
        <p14:creationId xmlns:p14="http://schemas.microsoft.com/office/powerpoint/2010/main" val="3044812910"/>
      </p:ext>
    </p:extLst>
  </p:cSld>
  <p:clrMapOvr>
    <a:masterClrMapping/>
  </p:clrMapOvr>
</p:sld>
</file>

<file path=ppt/theme/theme1.xml><?xml version="1.0" encoding="utf-8"?>
<a:theme xmlns:a="http://schemas.openxmlformats.org/drawingml/2006/main" name="Advocates Powerpoint Standard size">
  <a:themeElements>
    <a:clrScheme name="AFY Theme">
      <a:dk1>
        <a:srgbClr val="0C4294"/>
      </a:dk1>
      <a:lt1>
        <a:srgbClr val="EFEEEE"/>
      </a:lt1>
      <a:dk2>
        <a:srgbClr val="0C4294"/>
      </a:dk2>
      <a:lt2>
        <a:srgbClr val="EFEEEE"/>
      </a:lt2>
      <a:accent1>
        <a:srgbClr val="437BC1"/>
      </a:accent1>
      <a:accent2>
        <a:srgbClr val="FCC32B"/>
      </a:accent2>
      <a:accent3>
        <a:srgbClr val="E6196C"/>
      </a:accent3>
      <a:accent4>
        <a:srgbClr val="EA4323"/>
      </a:accent4>
      <a:accent5>
        <a:srgbClr val="5CBD9E"/>
      </a:accent5>
      <a:accent6>
        <a:srgbClr val="F4841F"/>
      </a:accent6>
      <a:hlink>
        <a:srgbClr val="E6196C"/>
      </a:hlink>
      <a:folHlink>
        <a:srgbClr val="63318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4A7AC57C-2583-B24F-8687-0382EDD08E0D}" vid="{3C9CAFF6-BAF4-E54D-96AC-8503F7B404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Advocates Powerpoint Standard size</Template>
  <TotalTime>26</TotalTime>
  <Words>476</Words>
  <Application>Microsoft Macintosh PowerPoint</Application>
  <PresentationFormat>On-screen Show (4:3)</PresentationFormat>
  <Paragraphs>19</Paragraphs>
  <Slides>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Galano Grotesque Alt Bold</vt:lpstr>
      <vt:lpstr>Roboto Slab Regular</vt:lpstr>
      <vt:lpstr>Advocates Powerpoint Standard size</vt:lpstr>
      <vt:lpstr>Consent: It Goes with Everything</vt:lpstr>
      <vt:lpstr>PowerPoint Presentation</vt:lpstr>
      <vt:lpstr>PowerPoint Presentation</vt:lpstr>
      <vt:lpstr>PowerPoint Presentation</vt:lpstr>
      <vt:lpstr>Sexual Agency</vt:lpstr>
      <vt:lpstr>Does this scenario respect Nina’s sexual agency?</vt:lpstr>
      <vt:lpstr>Does this scenario respect Len’s sexual agency?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Being a Sex Ed Sleuth</dc:title>
  <dc:creator>Ashley Benson</dc:creator>
  <cp:lastModifiedBy>Ashley Benson</cp:lastModifiedBy>
  <cp:revision>3</cp:revision>
  <dcterms:created xsi:type="dcterms:W3CDTF">2023-07-17T03:41:53Z</dcterms:created>
  <dcterms:modified xsi:type="dcterms:W3CDTF">2023-11-01T17:21:23Z</dcterms:modified>
</cp:coreProperties>
</file>