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Roboto Slab" pitchFamily="2" charset="0"/>
      <p:regular r:id="rId39"/>
      <p:bold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959"/>
    <p:restoredTop sz="96110"/>
  </p:normalViewPr>
  <p:slideViewPr>
    <p:cSldViewPr snapToGrid="0">
      <p:cViewPr varScale="1">
        <p:scale>
          <a:sx n="116" d="100"/>
          <a:sy n="116" d="100"/>
        </p:scale>
        <p:origin x="1144" y="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91B6"/>
              </a:buClr>
              <a:buSzPts val="2800"/>
              <a:buNone/>
              <a:defRPr>
                <a:solidFill>
                  <a:srgbClr val="8891B6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91B6"/>
              </a:buClr>
              <a:buSzPts val="2400"/>
              <a:buNone/>
              <a:defRPr>
                <a:solidFill>
                  <a:srgbClr val="8891B6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91B6"/>
              </a:buClr>
              <a:buSzPts val="2000"/>
              <a:buNone/>
              <a:defRPr>
                <a:solidFill>
                  <a:srgbClr val="8891B6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>
            <a:spLocks noGrp="1"/>
          </p:cNvSpPr>
          <p:nvPr>
            <p:ph type="title"/>
          </p:nvPr>
        </p:nvSpPr>
        <p:spPr>
          <a:xfrm rot="5400000">
            <a:off x="4732338" y="2171703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55" name="Google Shape;55;p12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2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  <a:defRPr sz="20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91B6"/>
              </a:buClr>
              <a:buSzPts val="1800"/>
              <a:buNone/>
              <a:defRPr sz="1800">
                <a:solidFill>
                  <a:srgbClr val="8891B6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91B6"/>
              </a:buClr>
              <a:buSzPts val="1600"/>
              <a:buNone/>
              <a:defRPr sz="1600">
                <a:solidFill>
                  <a:srgbClr val="8891B6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91B6"/>
              </a:buClr>
              <a:buSzPts val="1400"/>
              <a:buNone/>
              <a:defRPr sz="1400">
                <a:solidFill>
                  <a:srgbClr val="8891B6"/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Google Shape;37;p6"/>
          <p:cNvSpPr txBox="1">
            <a:spLocks noGrp="1"/>
          </p:cNvSpPr>
          <p:nvPr>
            <p:ph type="body" idx="3"/>
          </p:nvPr>
        </p:nvSpPr>
        <p:spPr>
          <a:xfrm>
            <a:off x="4645033" y="1535113"/>
            <a:ext cx="4041775" cy="6397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4"/>
          </p:nvPr>
        </p:nvSpPr>
        <p:spPr>
          <a:xfrm>
            <a:off x="4645033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1"/>
          </p:nvPr>
        </p:nvSpPr>
        <p:spPr>
          <a:xfrm>
            <a:off x="3575050" y="273056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9370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marL="914400" lvl="1" indent="-39370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600"/>
              <a:buChar char="–"/>
              <a:defRPr sz="26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2"/>
          </p:nvPr>
        </p:nvSpPr>
        <p:spPr>
          <a:xfrm>
            <a:off x="457208" y="1435104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8" name="Google Shape;48;p10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49" name="Google Shape;49;p10"/>
          <p:cNvSpPr txBox="1">
            <a:spLocks noGrp="1"/>
          </p:cNvSpPr>
          <p:nvPr>
            <p:ph type="body" idx="1"/>
          </p:nvPr>
        </p:nvSpPr>
        <p:spPr>
          <a:xfrm>
            <a:off x="1792288" y="5367342"/>
            <a:ext cx="5486400" cy="804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  <a:defRPr sz="4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2" name="Google Shape;12;p1" descr="underline_yellow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16200" y="1265239"/>
            <a:ext cx="390144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underline_pink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34364" y="1265239"/>
            <a:ext cx="3221736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" descr="underline_blue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3483141" y="1279463"/>
            <a:ext cx="6315456" cy="27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" descr="underline_yellow.png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2616200" y="1265239"/>
            <a:ext cx="3901440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" descr="underline_pink.pn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6234364" y="1265239"/>
            <a:ext cx="3221736" cy="304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" descr="underline_blue.png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-3483141" y="1279463"/>
            <a:ext cx="6315456" cy="276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" descr="3Rs.eps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457200" y="6199121"/>
            <a:ext cx="1286857" cy="578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" descr="AFY Logo.pdf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067831" y="2522277"/>
            <a:ext cx="7876049" cy="44302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29.xml"/><Relationship Id="rId18" Type="http://schemas.openxmlformats.org/officeDocument/2006/relationships/slide" Target="slide25.xml"/><Relationship Id="rId26" Type="http://schemas.openxmlformats.org/officeDocument/2006/relationships/slide" Target="slide7.xml"/><Relationship Id="rId3" Type="http://schemas.openxmlformats.org/officeDocument/2006/relationships/slide" Target="slide8.xml"/><Relationship Id="rId21" Type="http://schemas.openxmlformats.org/officeDocument/2006/relationships/slide" Target="slide11.xml"/><Relationship Id="rId7" Type="http://schemas.openxmlformats.org/officeDocument/2006/relationships/slide" Target="slide28.xml"/><Relationship Id="rId12" Type="http://schemas.openxmlformats.org/officeDocument/2006/relationships/slide" Target="slide24.xml"/><Relationship Id="rId17" Type="http://schemas.openxmlformats.org/officeDocument/2006/relationships/slide" Target="slide20.xml"/><Relationship Id="rId25" Type="http://schemas.openxmlformats.org/officeDocument/2006/relationships/slide" Target="slide31.xml"/><Relationship Id="rId2" Type="http://schemas.openxmlformats.org/officeDocument/2006/relationships/slide" Target="slide3.xml"/><Relationship Id="rId16" Type="http://schemas.openxmlformats.org/officeDocument/2006/relationships/slide" Target="slide15.xml"/><Relationship Id="rId20" Type="http://schemas.openxmlformats.org/officeDocument/2006/relationships/slide" Target="slide6.xml"/><Relationship Id="rId29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3.xml"/><Relationship Id="rId11" Type="http://schemas.openxmlformats.org/officeDocument/2006/relationships/slide" Target="slide19.xml"/><Relationship Id="rId24" Type="http://schemas.openxmlformats.org/officeDocument/2006/relationships/slide" Target="slide26.xml"/><Relationship Id="rId5" Type="http://schemas.openxmlformats.org/officeDocument/2006/relationships/slide" Target="slide18.xml"/><Relationship Id="rId15" Type="http://schemas.openxmlformats.org/officeDocument/2006/relationships/slide" Target="slide10.xml"/><Relationship Id="rId23" Type="http://schemas.openxmlformats.org/officeDocument/2006/relationships/slide" Target="slide21.xml"/><Relationship Id="rId28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30.xml"/><Relationship Id="rId31" Type="http://schemas.openxmlformats.org/officeDocument/2006/relationships/slide" Target="slide32.xml"/><Relationship Id="rId4" Type="http://schemas.openxmlformats.org/officeDocument/2006/relationships/slide" Target="slide13.xml"/><Relationship Id="rId9" Type="http://schemas.openxmlformats.org/officeDocument/2006/relationships/slide" Target="slide9.xml"/><Relationship Id="rId14" Type="http://schemas.openxmlformats.org/officeDocument/2006/relationships/slide" Target="slide5.xml"/><Relationship Id="rId22" Type="http://schemas.openxmlformats.org/officeDocument/2006/relationships/slide" Target="slide16.xml"/><Relationship Id="rId27" Type="http://schemas.openxmlformats.org/officeDocument/2006/relationships/slide" Target="slide12.xml"/><Relationship Id="rId30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Arial"/>
              <a:buNone/>
            </a:pPr>
            <a:r>
              <a:rPr lang="en-US" dirty="0"/>
              <a:t>STD Smarts</a:t>
            </a:r>
            <a:endParaRPr dirty="0"/>
          </a:p>
        </p:txBody>
      </p:sp>
      <p:sp>
        <p:nvSpPr>
          <p:cNvPr id="61" name="Google Shape;61;p1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</a:pPr>
            <a:r>
              <a:rPr lang="en-US" dirty="0"/>
              <a:t>9</a:t>
            </a:r>
            <a:r>
              <a:rPr lang="en-US" baseline="30000" dirty="0"/>
              <a:t>th</a:t>
            </a:r>
            <a:r>
              <a:rPr lang="en-US" dirty="0"/>
              <a:t> Grade – Lesson 10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4">
            <a:extLst>
              <a:ext uri="{FF2B5EF4-FFF2-40B4-BE49-F238E27FC236}">
                <a16:creationId xmlns:a16="http://schemas.microsoft.com/office/drawing/2014/main" id="{D4C2516E-EB93-D9EA-83A6-56BC2AB1DA1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28674" name="Rectangle 5">
            <a:extLst>
              <a:ext uri="{FF2B5EF4-FFF2-40B4-BE49-F238E27FC236}">
                <a16:creationId xmlns:a16="http://schemas.microsoft.com/office/drawing/2014/main" id="{332A7590-66B7-B201-A592-AFD3CFFE607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Name two types of places where people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can go to get tested for STDs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4">
            <a:extLst>
              <a:ext uri="{FF2B5EF4-FFF2-40B4-BE49-F238E27FC236}">
                <a16:creationId xmlns:a16="http://schemas.microsoft.com/office/drawing/2014/main" id="{30757F08-B405-6A67-E9D1-14771811ECF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26124"/>
            <a:ext cx="8228013" cy="309650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29698" name="Rectangle 5">
            <a:extLst>
              <a:ext uri="{FF2B5EF4-FFF2-40B4-BE49-F238E27FC236}">
                <a16:creationId xmlns:a16="http://schemas.microsoft.com/office/drawing/2014/main" id="{197B1477-495C-1D70-843D-B2597C30F5D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If a person thinks they might have been exposed to an STD, they should get tested within 24 hours 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4">
            <a:extLst>
              <a:ext uri="{FF2B5EF4-FFF2-40B4-BE49-F238E27FC236}">
                <a16:creationId xmlns:a16="http://schemas.microsoft.com/office/drawing/2014/main" id="{D6AA9C1A-124B-2709-FA16-89D851058DF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429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 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Testing, Testing</a:t>
            </a:r>
          </a:p>
        </p:txBody>
      </p:sp>
      <p:sp>
        <p:nvSpPr>
          <p:cNvPr id="30722" name="Rectangle 5">
            <a:extLst>
              <a:ext uri="{FF2B5EF4-FFF2-40B4-BE49-F238E27FC236}">
                <a16:creationId xmlns:a16="http://schemas.microsoft.com/office/drawing/2014/main" id="{450B57B7-457D-4819-96DE-CE9E4F8BB9F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Girls and women are tested for HPV when they get pap tests; how are boys and men tested?</a:t>
            </a:r>
          </a:p>
          <a:p>
            <a:pPr eaLnBrk="1" hangingPunct="1">
              <a:lnSpc>
                <a:spcPct val="90000"/>
              </a:lnSpc>
            </a:pPr>
            <a:endParaRPr lang="en-US" altLang="en-US" sz="2800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4">
            <a:extLst>
              <a:ext uri="{FF2B5EF4-FFF2-40B4-BE49-F238E27FC236}">
                <a16:creationId xmlns:a16="http://schemas.microsoft.com/office/drawing/2014/main" id="{99BCC43B-F761-DFE2-36CA-8A26D94866E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1746" name="Rectangle 5">
            <a:extLst>
              <a:ext uri="{FF2B5EF4-FFF2-40B4-BE49-F238E27FC236}">
                <a16:creationId xmlns:a16="http://schemas.microsoft.com/office/drawing/2014/main" id="{E4114CE8-0483-BA70-6ED2-C3C3D121855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Chlamydia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4">
            <a:extLst>
              <a:ext uri="{FF2B5EF4-FFF2-40B4-BE49-F238E27FC236}">
                <a16:creationId xmlns:a16="http://schemas.microsoft.com/office/drawing/2014/main" id="{2BE92727-58E9-A76B-1F8E-4675F89240B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2770" name="Rectangle 5">
            <a:extLst>
              <a:ext uri="{FF2B5EF4-FFF2-40B4-BE49-F238E27FC236}">
                <a16:creationId xmlns:a16="http://schemas.microsoft.com/office/drawing/2014/main" id="{C3F090A3-BC12-B1D6-9D5B-57D88A02919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Syphilis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4">
            <a:extLst>
              <a:ext uri="{FF2B5EF4-FFF2-40B4-BE49-F238E27FC236}">
                <a16:creationId xmlns:a16="http://schemas.microsoft.com/office/drawing/2014/main" id="{1D8E37D1-FE76-9732-B956-CD9789A1F05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3794" name="Rectangle 5">
            <a:extLst>
              <a:ext uri="{FF2B5EF4-FFF2-40B4-BE49-F238E27FC236}">
                <a16:creationId xmlns:a16="http://schemas.microsoft.com/office/drawing/2014/main" id="{4969CE63-7D29-C9A3-4FA7-DA45DADBB0F7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HIV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4">
            <a:extLst>
              <a:ext uri="{FF2B5EF4-FFF2-40B4-BE49-F238E27FC236}">
                <a16:creationId xmlns:a16="http://schemas.microsoft.com/office/drawing/2014/main" id="{1B8CCAE6-7708-B259-3351-65AB59B971C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05104"/>
            <a:ext cx="8228013" cy="311752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4818" name="Rectangle 5">
            <a:extLst>
              <a:ext uri="{FF2B5EF4-FFF2-40B4-BE49-F238E27FC236}">
                <a16:creationId xmlns:a16="http://schemas.microsoft.com/office/drawing/2014/main" id="{D9029CAB-EF8F-1E83-9409-F55386B1F6C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Gonorrhea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4">
            <a:extLst>
              <a:ext uri="{FF2B5EF4-FFF2-40B4-BE49-F238E27FC236}">
                <a16:creationId xmlns:a16="http://schemas.microsoft.com/office/drawing/2014/main" id="{F7C0DF75-73D4-5F97-EF94-5C645CB6029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Can I Be Cured?</a:t>
            </a:r>
          </a:p>
        </p:txBody>
      </p:sp>
      <p:sp>
        <p:nvSpPr>
          <p:cNvPr id="35842" name="Rectangle 5">
            <a:extLst>
              <a:ext uri="{FF2B5EF4-FFF2-40B4-BE49-F238E27FC236}">
                <a16:creationId xmlns:a16="http://schemas.microsoft.com/office/drawing/2014/main" id="{5517DAB1-FEEB-B07B-5627-C7BF57A9727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Genital Warts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4">
            <a:extLst>
              <a:ext uri="{FF2B5EF4-FFF2-40B4-BE49-F238E27FC236}">
                <a16:creationId xmlns:a16="http://schemas.microsoft.com/office/drawing/2014/main" id="{3CC6E1EE-B93A-699C-1AE5-B0A33CDE85D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6866" name="Rectangle 5">
            <a:extLst>
              <a:ext uri="{FF2B5EF4-FFF2-40B4-BE49-F238E27FC236}">
                <a16:creationId xmlns:a16="http://schemas.microsoft.com/office/drawing/2014/main" id="{B8A2E527-A5B7-5AEA-851E-8B7EDEEDD75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person has never had sex before. Their partner has, </a:t>
            </a:r>
            <a:br>
              <a:rPr lang="en-US" altLang="en-US" sz="2400">
                <a:latin typeface="Roboto Slab" pitchFamily="2" charset="0"/>
                <a:ea typeface="Roboto Slab" pitchFamily="2" charset="0"/>
              </a:rPr>
            </a:br>
            <a:r>
              <a:rPr lang="en-US" altLang="en-US" sz="2400">
                <a:latin typeface="Roboto Slab" pitchFamily="2" charset="0"/>
                <a:ea typeface="Roboto Slab" pitchFamily="2" charset="0"/>
              </a:rPr>
              <a:t>but only once. Do they need to use condoms?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>
            <a:extLst>
              <a:ext uri="{FF2B5EF4-FFF2-40B4-BE49-F238E27FC236}">
                <a16:creationId xmlns:a16="http://schemas.microsoft.com/office/drawing/2014/main" id="{956D597F-90F5-28EA-FA11-975A643F21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2771" name="Rectangle 5">
            <a:extLst>
              <a:ext uri="{FF2B5EF4-FFF2-40B4-BE49-F238E27FC236}">
                <a16:creationId xmlns:a16="http://schemas.microsoft.com/office/drawing/2014/main" id="{977028AA-1F58-01E7-8AC7-C8601F30AB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7613" y="3308350"/>
            <a:ext cx="6707187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making out and it looks like they may have sex. One partner takes out a condom and the other says, “I don’t use those.” What should the other partner do?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>
            <a:extLst>
              <a:ext uri="{FF2B5EF4-FFF2-40B4-BE49-F238E27FC236}">
                <a16:creationId xmlns:a16="http://schemas.microsoft.com/office/drawing/2014/main" id="{F598794B-816E-1926-E972-1BB47FED37F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371600"/>
          </a:xfrm>
        </p:spPr>
        <p:txBody>
          <a:bodyPr/>
          <a:lstStyle/>
          <a:p>
            <a:pPr eaLnBrk="1" hangingPunct="1"/>
            <a:r>
              <a:rPr lang="en-US" altLang="en-US" sz="4400">
                <a:latin typeface="Roboto Slab" pitchFamily="2" charset="0"/>
                <a:ea typeface="Roboto Slab" pitchFamily="2" charset="0"/>
                <a:cs typeface="Arial" panose="020B0604020202020204" pitchFamily="34" charset="0"/>
              </a:rPr>
              <a:t>STD Smarts</a:t>
            </a:r>
          </a:p>
        </p:txBody>
      </p:sp>
      <p:graphicFrame>
        <p:nvGraphicFramePr>
          <p:cNvPr id="2117" name="Group 69">
            <a:extLst>
              <a:ext uri="{FF2B5EF4-FFF2-40B4-BE49-F238E27FC236}">
                <a16:creationId xmlns:a16="http://schemas.microsoft.com/office/drawing/2014/main" id="{98CD9284-1867-8670-5685-A8413FD068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0388187"/>
              </p:ext>
            </p:extLst>
          </p:nvPr>
        </p:nvGraphicFramePr>
        <p:xfrm>
          <a:off x="457200" y="1410144"/>
          <a:ext cx="8229600" cy="4778377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345667166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03683712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18878989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72055467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023692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67870077"/>
                    </a:ext>
                  </a:extLst>
                </a:gridCol>
              </a:tblGrid>
              <a:tr h="1006475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Which One Is Riskiest?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Testing, Testing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Can I Be Cured?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What Should They Do?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I Don’t Feel So Good…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Myth or Fact?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259574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6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10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7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9943901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8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9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0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1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2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20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0146236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6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7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8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30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19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0981807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0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1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2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3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4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" action="ppaction://hlinksldjump"/>
                        </a:rPr>
                        <a:t>40 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5" action="ppaction://hlinksldjump"/>
                        </a:rPr>
                        <a:t>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4312136"/>
                  </a:ext>
                </a:extLst>
              </a:tr>
              <a:tr h="754063"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7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8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9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0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20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20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1pPr>
                      <a:lvl2pPr marL="742950" indent="-28575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2pPr>
                      <a:lvl3pPr marL="11430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3pPr>
                      <a:lvl4pPr marL="1600200" indent="-228600">
                        <a:spcBef>
                          <a:spcPts val="600"/>
                        </a:spcBef>
                        <a:buClr>
                          <a:srgbClr val="C1F944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4pPr>
                      <a:lvl5pPr marL="2057400" indent="-228600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90000"/>
                        <a:buFont typeface="Wingdings" pitchFamily="2" charset="2"/>
                        <a:defRPr sz="1600">
                          <a:solidFill>
                            <a:srgbClr val="595959"/>
                          </a:solidFill>
                          <a:latin typeface="Calisto MT" panose="02040603050505030304" pitchFamily="18" charset="77"/>
                          <a:ea typeface="ＭＳ Ｐゴシック" panose="020B0600070205080204" pitchFamily="34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26" action="ppaction://hlinksldjump"/>
                        </a:rPr>
                        <a:t>50</a:t>
                      </a:r>
                      <a:r>
                        <a:rPr kumimoji="0" lang="en-US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anose="020B0604020202020204" pitchFamily="34" charset="0"/>
                          <a:ea typeface="ＭＳ Ｐゴシック" panose="020B0600070205080204" pitchFamily="34" charset="-128"/>
                          <a:cs typeface="Arial" panose="020B0604020202020204" pitchFamily="34" charset="0"/>
                          <a:hlinkClick r:id="rId31" action="ppaction://hlinksldjump"/>
                        </a:rPr>
                        <a:t> points</a:t>
                      </a:r>
                      <a:endParaRPr kumimoji="0" lang="en-US" altLang="en-US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Arial" panose="020B0604020202020204" pitchFamily="34" charset="0"/>
                        <a:ea typeface="ＭＳ Ｐゴシック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8525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4">
            <a:extLst>
              <a:ext uri="{FF2B5EF4-FFF2-40B4-BE49-F238E27FC236}">
                <a16:creationId xmlns:a16="http://schemas.microsoft.com/office/drawing/2014/main" id="{8918A8B6-4523-02B2-6A8C-A5E51639C25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78676"/>
            <a:ext cx="8228013" cy="304394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3795" name="Rectangle 5">
            <a:extLst>
              <a:ext uri="{FF2B5EF4-FFF2-40B4-BE49-F238E27FC236}">
                <a16:creationId xmlns:a16="http://schemas.microsoft.com/office/drawing/2014/main" id="{DDF5CBF2-3D61-2978-2552-EAAA93139FF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8350"/>
            <a:ext cx="7773987" cy="179705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about to have sex for the first time. They know they need to use condoms but don’t want to be seen buying them in a store. What are two other places they can go to get condoms?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4">
            <a:extLst>
              <a:ext uri="{FF2B5EF4-FFF2-40B4-BE49-F238E27FC236}">
                <a16:creationId xmlns:a16="http://schemas.microsoft.com/office/drawing/2014/main" id="{C0CDCCCA-6052-AB8A-8638-497B9098550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78676"/>
            <a:ext cx="8228013" cy="304394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 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9938" name="Rectangle 5">
            <a:extLst>
              <a:ext uri="{FF2B5EF4-FFF2-40B4-BE49-F238E27FC236}">
                <a16:creationId xmlns:a16="http://schemas.microsoft.com/office/drawing/2014/main" id="{1B2817E5-E954-3C26-0615-8CB0D98778D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couple is having penis-vagina sex, and the condom breaks. They don’t have any more condoms with them.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>
            <a:extLst>
              <a:ext uri="{FF2B5EF4-FFF2-40B4-BE49-F238E27FC236}">
                <a16:creationId xmlns:a16="http://schemas.microsoft.com/office/drawing/2014/main" id="{A028CADB-D883-4CE3-B02A-045FAFAD5BA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73572"/>
            <a:ext cx="8228013" cy="3149053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What Should They Do?</a:t>
            </a:r>
          </a:p>
        </p:txBody>
      </p:sp>
      <p:sp>
        <p:nvSpPr>
          <p:cNvPr id="35843" name="Rectangle 5">
            <a:extLst>
              <a:ext uri="{FF2B5EF4-FFF2-40B4-BE49-F238E27FC236}">
                <a16:creationId xmlns:a16="http://schemas.microsoft.com/office/drawing/2014/main" id="{71241A45-EF6E-0E7D-CB14-D121D5A8CF5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684213" y="3308350"/>
            <a:ext cx="7773987" cy="10668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person notices small red bumps on the outside of their genitals. They don’t look like the gross slides they saw in science class at school so maybe it’s a heat rash. They’ve had sex before and used condoms a few times. What THREE THINGS should they do?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4">
            <a:extLst>
              <a:ext uri="{FF2B5EF4-FFF2-40B4-BE49-F238E27FC236}">
                <a16:creationId xmlns:a16="http://schemas.microsoft.com/office/drawing/2014/main" id="{17DBC461-AAB9-1467-FE19-17184F668F3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0" y="1"/>
            <a:ext cx="9144000" cy="32766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5061" name="Rectangle 5">
            <a:extLst>
              <a:ext uri="{FF2B5EF4-FFF2-40B4-BE49-F238E27FC236}">
                <a16:creationId xmlns:a16="http://schemas.microsoft.com/office/drawing/2014/main" id="{3E822A58-9120-8B5C-55DD-4674915BE20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219200" y="33528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2400" dirty="0">
                <a:latin typeface="Roboto Slab" pitchFamily="2" charset="0"/>
                <a:ea typeface="Roboto Slab" pitchFamily="2" charset="0"/>
                <a:cs typeface="Tahoma"/>
              </a:rPr>
              <a:t>True or False: One way to tell if someone has an STD is to stick earwax inside their vagina. If doing this stings, they have an STD.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altLang="en-US" dirty="0">
              <a:latin typeface="Roboto Slab" pitchFamily="2" charset="0"/>
              <a:ea typeface="Roboto Slab" pitchFamily="2" charset="0"/>
              <a:cs typeface="+mn-cs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4">
            <a:extLst>
              <a:ext uri="{FF2B5EF4-FFF2-40B4-BE49-F238E27FC236}">
                <a16:creationId xmlns:a16="http://schemas.microsoft.com/office/drawing/2014/main" id="{7F87E2D6-7EFE-6544-C68E-1CA8C5000EB3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3010" name="Rectangle 5">
            <a:extLst>
              <a:ext uri="{FF2B5EF4-FFF2-40B4-BE49-F238E27FC236}">
                <a16:creationId xmlns:a16="http://schemas.microsoft.com/office/drawing/2014/main" id="{33628098-8BEF-423B-4DC2-03182083CD00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Name three common symptoms of most STDs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4">
            <a:extLst>
              <a:ext uri="{FF2B5EF4-FFF2-40B4-BE49-F238E27FC236}">
                <a16:creationId xmlns:a16="http://schemas.microsoft.com/office/drawing/2014/main" id="{C90BAB24-7548-7F5C-261F-687233858C06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4034" name="Rectangle 5">
            <a:extLst>
              <a:ext uri="{FF2B5EF4-FFF2-40B4-BE49-F238E27FC236}">
                <a16:creationId xmlns:a16="http://schemas.microsoft.com/office/drawing/2014/main" id="{937FBCB5-08F3-3279-24C5-F197D3D329A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True or False: A common symptom of STDs </a:t>
            </a:r>
            <a:br>
              <a:rPr lang="en-US" altLang="en-US" sz="2400">
                <a:latin typeface="Roboto Slab" pitchFamily="2" charset="0"/>
                <a:ea typeface="Roboto Slab" pitchFamily="2" charset="0"/>
              </a:rPr>
            </a:br>
            <a:r>
              <a:rPr lang="en-US" altLang="en-US" sz="2400">
                <a:latin typeface="Roboto Slab" pitchFamily="2" charset="0"/>
                <a:ea typeface="Roboto Slab" pitchFamily="2" charset="0"/>
              </a:rPr>
              <a:t>is bruising more easily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>
            <a:extLst>
              <a:ext uri="{FF2B5EF4-FFF2-40B4-BE49-F238E27FC236}">
                <a16:creationId xmlns:a16="http://schemas.microsoft.com/office/drawing/2014/main" id="{8A26089D-6DC4-D26D-88C0-DC07A7CE9A8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94594"/>
            <a:ext cx="8228013" cy="3128032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</a:p>
        </p:txBody>
      </p:sp>
      <p:sp>
        <p:nvSpPr>
          <p:cNvPr id="45058" name="Rectangle 5">
            <a:extLst>
              <a:ext uri="{FF2B5EF4-FFF2-40B4-BE49-F238E27FC236}">
                <a16:creationId xmlns:a16="http://schemas.microsoft.com/office/drawing/2014/main" id="{5E60E4C6-EE7D-EF11-293B-EE5401CA256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760413" y="3308350"/>
            <a:ext cx="7621587" cy="106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Roboto Slab" pitchFamily="2" charset="0"/>
                <a:ea typeface="Roboto Slab" pitchFamily="2" charset="0"/>
              </a:rPr>
              <a:t>Two weeks after being infected with this virus, a person may experience a sudden, intense onset of severe flu-like symptoms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4">
            <a:extLst>
              <a:ext uri="{FF2B5EF4-FFF2-40B4-BE49-F238E27FC236}">
                <a16:creationId xmlns:a16="http://schemas.microsoft.com/office/drawing/2014/main" id="{C4BE2798-8731-420B-1148-6C45E6689FC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-94592"/>
            <a:ext cx="8228013" cy="3317218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I Don’t Feel So Good…</a:t>
            </a:r>
            <a:endParaRPr lang="en-US" altLang="en-US" sz="29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6082" name="Rectangle 5">
            <a:extLst>
              <a:ext uri="{FF2B5EF4-FFF2-40B4-BE49-F238E27FC236}">
                <a16:creationId xmlns:a16="http://schemas.microsoft.com/office/drawing/2014/main" id="{9FF4F93B-1BC3-8DF5-F07A-319EC212DB7A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What is the MOST common symptom of an STD?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>
            <a:extLst>
              <a:ext uri="{FF2B5EF4-FFF2-40B4-BE49-F238E27FC236}">
                <a16:creationId xmlns:a16="http://schemas.microsoft.com/office/drawing/2014/main" id="{87024632-B1CC-60FE-CE15-D56A29F0912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10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7106" name="Rectangle 5">
            <a:extLst>
              <a:ext uri="{FF2B5EF4-FFF2-40B4-BE49-F238E27FC236}">
                <a16:creationId xmlns:a16="http://schemas.microsoft.com/office/drawing/2014/main" id="{0FAAC4F6-C301-2A6D-B004-20BB4415DF8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912813" y="3308350"/>
            <a:ext cx="7316787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Basketball player Magic Johnson, previously diagnosed with HIV, no longer has the virus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4">
            <a:extLst>
              <a:ext uri="{FF2B5EF4-FFF2-40B4-BE49-F238E27FC236}">
                <a16:creationId xmlns:a16="http://schemas.microsoft.com/office/drawing/2014/main" id="{5F27CC7B-6588-7EBD-52C5-C428BAE5F47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36634"/>
            <a:ext cx="8228013" cy="3085991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20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8130" name="Rectangle 5">
            <a:extLst>
              <a:ext uri="{FF2B5EF4-FFF2-40B4-BE49-F238E27FC236}">
                <a16:creationId xmlns:a16="http://schemas.microsoft.com/office/drawing/2014/main" id="{838D2EAA-4AAC-765B-C229-51841EF0689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Once a person has genital warts removed, they can no longer give the virus to someone else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>
            <a:extLst>
              <a:ext uri="{FF2B5EF4-FFF2-40B4-BE49-F238E27FC236}">
                <a16:creationId xmlns:a16="http://schemas.microsoft.com/office/drawing/2014/main" id="{6C0D1668-1C8F-2626-F2BA-57EB11F9392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83780"/>
            <a:ext cx="8228013" cy="2938846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10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1506" name="Rectangle 5">
            <a:extLst>
              <a:ext uri="{FF2B5EF4-FFF2-40B4-BE49-F238E27FC236}">
                <a16:creationId xmlns:a16="http://schemas.microsoft.com/office/drawing/2014/main" id="{1A1F161C-45A0-EECB-7FB7-5D97F4485773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Tongue kissing, mutual masturbation, using a public toilet</a:t>
            </a:r>
          </a:p>
          <a:p>
            <a:pPr eaLnBrk="1" hangingPunct="1"/>
            <a:endParaRPr lang="en-US" altLang="en-US" b="1" i="1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4">
            <a:extLst>
              <a:ext uri="{FF2B5EF4-FFF2-40B4-BE49-F238E27FC236}">
                <a16:creationId xmlns:a16="http://schemas.microsoft.com/office/drawing/2014/main" id="{53372FC2-2911-EAC5-F133-EA9839C84978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30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49154" name="Rectangle 5">
            <a:extLst>
              <a:ext uri="{FF2B5EF4-FFF2-40B4-BE49-F238E27FC236}">
                <a16:creationId xmlns:a16="http://schemas.microsoft.com/office/drawing/2014/main" id="{79AC2844-96B9-CCE2-C5EA-7D88E4B1AE6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>
                <a:latin typeface="Roboto Slab" pitchFamily="2" charset="0"/>
                <a:ea typeface="Roboto Slab" pitchFamily="2" charset="0"/>
              </a:rPr>
              <a:t>If a person gets chlamydia, takes the entire course of antibiotics and is cured, they cannot get chlamydia again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4">
            <a:extLst>
              <a:ext uri="{FF2B5EF4-FFF2-40B4-BE49-F238E27FC236}">
                <a16:creationId xmlns:a16="http://schemas.microsoft.com/office/drawing/2014/main" id="{DE06E189-11B8-3E9E-A808-C9D3D2482E3A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40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50178" name="Rectangle 5">
            <a:extLst>
              <a:ext uri="{FF2B5EF4-FFF2-40B4-BE49-F238E27FC236}">
                <a16:creationId xmlns:a16="http://schemas.microsoft.com/office/drawing/2014/main" id="{F40CB158-7960-80F3-9866-6E34BC40E85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There is currently a vaccine available for two STDs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4">
            <a:extLst>
              <a:ext uri="{FF2B5EF4-FFF2-40B4-BE49-F238E27FC236}">
                <a16:creationId xmlns:a16="http://schemas.microsoft.com/office/drawing/2014/main" id="{E1198EA5-D524-A7FF-DAA1-19CCA5D602D9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600" dirty="0">
                <a:latin typeface="Roboto Slab" pitchFamily="2" charset="0"/>
                <a:ea typeface="Roboto Slab" pitchFamily="2" charset="0"/>
              </a:rPr>
              <a:t>50 points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3600" dirty="0"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altLang="en-US" sz="36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900" b="1" dirty="0">
                <a:latin typeface="Roboto Slab" pitchFamily="2" charset="0"/>
                <a:ea typeface="Roboto Slab" pitchFamily="2" charset="0"/>
              </a:rPr>
              <a:t>Myth or Fact?</a:t>
            </a:r>
          </a:p>
        </p:txBody>
      </p:sp>
      <p:sp>
        <p:nvSpPr>
          <p:cNvPr id="51202" name="Rectangle 5">
            <a:extLst>
              <a:ext uri="{FF2B5EF4-FFF2-40B4-BE49-F238E27FC236}">
                <a16:creationId xmlns:a16="http://schemas.microsoft.com/office/drawing/2014/main" id="{7F8B6B97-D06A-A51A-9DCC-38C6A2D4B65E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 baby born to an HIV+ mother will always be HIV+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>
            <a:extLst>
              <a:ext uri="{FF2B5EF4-FFF2-40B4-BE49-F238E27FC236}">
                <a16:creationId xmlns:a16="http://schemas.microsoft.com/office/drawing/2014/main" id="{C13A7A6B-538A-738A-DE24-9F2A4B35D22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367862"/>
            <a:ext cx="8228013" cy="28547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  <a:t>20 points</a:t>
            </a:r>
            <a:b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</a:br>
            <a:b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</a:rPr>
            </a:br>
            <a:r>
              <a:rPr lang="en-US" altLang="en-US" sz="4000" dirty="0">
                <a:latin typeface="Roboto Slab" pitchFamily="2" charset="0"/>
                <a:ea typeface="Roboto Slab" pitchFamily="2" charset="0"/>
                <a:cs typeface="Tahoma"/>
                <a:hlinkClick r:id="" action="ppaction://hlinkshowjump?jump=firstslide"/>
              </a:rPr>
              <a:t>Category</a:t>
            </a:r>
            <a:br>
              <a:rPr lang="en-US" altLang="en-US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altLang="en-US" sz="3200" b="1" dirty="0">
                <a:latin typeface="Roboto Slab" pitchFamily="2" charset="0"/>
                <a:ea typeface="Roboto Slab" pitchFamily="2" charset="0"/>
                <a:cs typeface="Tahoma"/>
              </a:rPr>
              <a:t>Which One Is Riskiest?</a:t>
            </a:r>
          </a:p>
        </p:txBody>
      </p:sp>
      <p:sp>
        <p:nvSpPr>
          <p:cNvPr id="22530" name="Rectangle 5">
            <a:extLst>
              <a:ext uri="{FF2B5EF4-FFF2-40B4-BE49-F238E27FC236}">
                <a16:creationId xmlns:a16="http://schemas.microsoft.com/office/drawing/2014/main" id="{672EAA3C-D6AF-D4F6-D77B-7E686E4535E8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>
                <a:latin typeface="Roboto Slab" pitchFamily="2" charset="0"/>
                <a:ea typeface="Roboto Slab" pitchFamily="2" charset="0"/>
              </a:rPr>
              <a:t>Abstinence, mutual masturbation, dry sex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>
            <a:extLst>
              <a:ext uri="{FF2B5EF4-FFF2-40B4-BE49-F238E27FC236}">
                <a16:creationId xmlns:a16="http://schemas.microsoft.com/office/drawing/2014/main" id="{748D5740-94B5-C3A3-5616-705269C8BA8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147146"/>
            <a:ext cx="8228013" cy="307548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30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18435" name="Rectangle 5">
            <a:extLst>
              <a:ext uri="{FF2B5EF4-FFF2-40B4-BE49-F238E27FC236}">
                <a16:creationId xmlns:a16="http://schemas.microsoft.com/office/drawing/2014/main" id="{3066F21C-74DF-78CC-673B-3D45617FD4B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49"/>
            <a:ext cx="8228013" cy="178916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  <a:cs typeface="+mn-cs"/>
              </a:rPr>
              <a:t>Performing oral sex on another person 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  <a:cs typeface="+mn-cs"/>
              </a:rPr>
              <a:t>Receiving oral sex from another person</a:t>
            </a:r>
          </a:p>
          <a:p>
            <a:pPr eaLnBrk="1" fontAlgn="auto" hangingPunct="1">
              <a:spcAft>
                <a:spcPts val="0"/>
              </a:spcAft>
              <a:buFont typeface="Wingdings" charset="0"/>
              <a:buNone/>
              <a:defRPr/>
            </a:pPr>
            <a:r>
              <a:rPr 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  <a:cs typeface="+mn-cs"/>
              </a:rPr>
              <a:t>Having penis-vagina sex with a condom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>
            <a:extLst>
              <a:ext uri="{FF2B5EF4-FFF2-40B4-BE49-F238E27FC236}">
                <a16:creationId xmlns:a16="http://schemas.microsoft.com/office/drawing/2014/main" id="{F0C4A254-34BC-0F25-1C65-EAA7D517D432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31228"/>
            <a:ext cx="8228013" cy="299139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40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4578" name="Rectangle 5">
            <a:extLst>
              <a:ext uri="{FF2B5EF4-FFF2-40B4-BE49-F238E27FC236}">
                <a16:creationId xmlns:a16="http://schemas.microsoft.com/office/drawing/2014/main" id="{3EDD5149-7554-30D4-AC90-D327A1F048F4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49"/>
            <a:ext cx="8228013" cy="1789167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Having unprotected penis-vagina </a:t>
            </a:r>
          </a:p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sex in a swimming pool</a:t>
            </a:r>
          </a:p>
          <a:p>
            <a:pPr eaLnBrk="1" hangingPunct="1"/>
            <a:r>
              <a:rPr lang="en-US" alt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Having protected oral sex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Mutual masturbation 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>
            <a:extLst>
              <a:ext uri="{FF2B5EF4-FFF2-40B4-BE49-F238E27FC236}">
                <a16:creationId xmlns:a16="http://schemas.microsoft.com/office/drawing/2014/main" id="{C5869927-2094-8828-0D09-BFA227FA779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231228"/>
            <a:ext cx="8228013" cy="299139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50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Which One Is Riskiest?</a:t>
            </a:r>
          </a:p>
        </p:txBody>
      </p:sp>
      <p:sp>
        <p:nvSpPr>
          <p:cNvPr id="25602" name="Rectangle 5">
            <a:extLst>
              <a:ext uri="{FF2B5EF4-FFF2-40B4-BE49-F238E27FC236}">
                <a16:creationId xmlns:a16="http://schemas.microsoft.com/office/drawing/2014/main" id="{343562CD-66D9-E153-F770-3A5B2C8A3D95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927224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2400" dirty="0">
                <a:solidFill>
                  <a:srgbClr val="2F99FF"/>
                </a:solidFill>
                <a:latin typeface="Roboto Slab" pitchFamily="2" charset="0"/>
                <a:ea typeface="Roboto Slab" pitchFamily="2" charset="0"/>
              </a:rPr>
              <a:t>Unprotected oral sex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Penis-vagina sex with a condom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solidFill>
                  <a:schemeClr val="accent3"/>
                </a:solidFill>
                <a:latin typeface="Roboto Slab" pitchFamily="2" charset="0"/>
                <a:ea typeface="Roboto Slab" pitchFamily="2" charset="0"/>
              </a:rPr>
              <a:t>Unprotected anal sex</a:t>
            </a:r>
          </a:p>
          <a:p>
            <a:pPr eaLnBrk="1" hangingPunct="1"/>
            <a:endParaRPr lang="en-US" altLang="en-US" dirty="0">
              <a:latin typeface="Roboto Slab" pitchFamily="2" charset="0"/>
              <a:ea typeface="Roboto Slab" pitchFamily="2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>
            <a:extLst>
              <a:ext uri="{FF2B5EF4-FFF2-40B4-BE49-F238E27FC236}">
                <a16:creationId xmlns:a16="http://schemas.microsoft.com/office/drawing/2014/main" id="{C9F59171-0E68-596B-952B-138F97BAB4D4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73572"/>
            <a:ext cx="8228013" cy="314905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10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latin typeface="Roboto Slab" pitchFamily="2" charset="0"/>
                <a:ea typeface="Roboto Slab" pitchFamily="2" charset="0"/>
                <a:cs typeface="+mj-cs"/>
              </a:rPr>
              <a:t>Testing, Testing</a:t>
            </a:r>
          </a:p>
        </p:txBody>
      </p:sp>
      <p:sp>
        <p:nvSpPr>
          <p:cNvPr id="26626" name="Rectangle 5">
            <a:extLst>
              <a:ext uri="{FF2B5EF4-FFF2-40B4-BE49-F238E27FC236}">
                <a16:creationId xmlns:a16="http://schemas.microsoft.com/office/drawing/2014/main" id="{02A67E89-97AB-FA3D-5AD3-87B49A3EF78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/>
          <a:lstStyle/>
          <a:p>
            <a:pPr eaLnBrk="1" hangingPunct="1"/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there is one type of test that can </a:t>
            </a:r>
            <a:br>
              <a:rPr lang="en-US" altLang="en-US" sz="2400" dirty="0">
                <a:latin typeface="Roboto Slab" pitchFamily="2" charset="0"/>
                <a:ea typeface="Roboto Slab" pitchFamily="2" charset="0"/>
              </a:rPr>
            </a:b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screen for the most common STDs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>
            <a:extLst>
              <a:ext uri="{FF2B5EF4-FFF2-40B4-BE49-F238E27FC236}">
                <a16:creationId xmlns:a16="http://schemas.microsoft.com/office/drawing/2014/main" id="{313EB1BD-EFB4-01E6-1F21-97FC6D0F192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228013" cy="32226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  <a:t>20 points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4000" dirty="0">
                <a:solidFill>
                  <a:prstClr val="white"/>
                </a:solidFill>
                <a:latin typeface="Roboto Slab" pitchFamily="2" charset="0"/>
                <a:ea typeface="Roboto Slab" pitchFamily="2" charset="0"/>
                <a:hlinkClick r:id="" action="ppaction://hlinkshowjump?jump=firstslide"/>
              </a:rPr>
              <a:t>Category</a:t>
            </a:r>
            <a:br>
              <a:rPr lang="en-US" sz="4000" dirty="0">
                <a:latin typeface="Roboto Slab" pitchFamily="2" charset="0"/>
                <a:ea typeface="Roboto Slab" pitchFamily="2" charset="0"/>
                <a:cs typeface="+mj-cs"/>
              </a:rPr>
            </a:br>
            <a:r>
              <a:rPr lang="en-US" sz="3200" b="1" dirty="0">
                <a:solidFill>
                  <a:prstClr val="white"/>
                </a:solidFill>
                <a:latin typeface="Roboto Slab" pitchFamily="2" charset="0"/>
                <a:ea typeface="Roboto Slab" pitchFamily="2" charset="0"/>
              </a:rPr>
              <a:t>Testing, Testing</a:t>
            </a:r>
            <a:endParaRPr lang="en-US" sz="3600" b="1" dirty="0">
              <a:latin typeface="Roboto Slab" pitchFamily="2" charset="0"/>
              <a:ea typeface="Roboto Slab" pitchFamily="2" charset="0"/>
              <a:cs typeface="+mj-cs"/>
            </a:endParaRPr>
          </a:p>
        </p:txBody>
      </p:sp>
      <p:sp>
        <p:nvSpPr>
          <p:cNvPr id="22531" name="Rectangle 5">
            <a:extLst>
              <a:ext uri="{FF2B5EF4-FFF2-40B4-BE49-F238E27FC236}">
                <a16:creationId xmlns:a16="http://schemas.microsoft.com/office/drawing/2014/main" id="{D708DBBB-2CE2-732B-6AD4-B7BE05E1C6C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457200" y="3308350"/>
            <a:ext cx="8228013" cy="1066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400" b="1" dirty="0">
                <a:latin typeface="Roboto Slab" pitchFamily="2" charset="0"/>
                <a:ea typeface="Roboto Slab" pitchFamily="2" charset="0"/>
              </a:rPr>
              <a:t>True or False: </a:t>
            </a:r>
            <a:r>
              <a:rPr lang="en-US" altLang="en-US" sz="2400" dirty="0">
                <a:latin typeface="Roboto Slab" pitchFamily="2" charset="0"/>
                <a:ea typeface="Roboto Slab" pitchFamily="2" charset="0"/>
              </a:rPr>
              <a:t>Minors (age 18 and younger) must have a parent or guardian’s consent to be tested for STDs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0D209806-8F6A-7749-A13A-270543043BD8}" vid="{B1489ED3-C3D7-D14F-A239-C002A8AEF3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35</TotalTime>
  <Words>925</Words>
  <Application>Microsoft Macintosh PowerPoint</Application>
  <PresentationFormat>On-screen Show (4:3)</PresentationFormat>
  <Paragraphs>103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Calibri</vt:lpstr>
      <vt:lpstr>Wingdings</vt:lpstr>
      <vt:lpstr>Arial</vt:lpstr>
      <vt:lpstr>Roboto Slab</vt:lpstr>
      <vt:lpstr>Advocates Powerpoint Standard size</vt:lpstr>
      <vt:lpstr>STD Smarts</vt:lpstr>
      <vt:lpstr>STD Smarts</vt:lpstr>
      <vt:lpstr>10 points  Category Which One Is Riskiest?</vt:lpstr>
      <vt:lpstr>20 points  Category Which One Is Riskiest?</vt:lpstr>
      <vt:lpstr>30 points  Category Which One Is Riskiest?</vt:lpstr>
      <vt:lpstr>40 points  Category Which One Is Riskiest?</vt:lpstr>
      <vt:lpstr>50 points  Category Which One Is Riskiest?</vt:lpstr>
      <vt:lpstr>10 points  Category Testing, Testing</vt:lpstr>
      <vt:lpstr>20 points  Category Testing, Testing</vt:lpstr>
      <vt:lpstr>30 points  Category Testing, Testing</vt:lpstr>
      <vt:lpstr>40 points  Category Testing, Testing</vt:lpstr>
      <vt:lpstr>50 points  Category  Testing, Testing</vt:lpstr>
      <vt:lpstr>10 points  Category Can I Be Cured?</vt:lpstr>
      <vt:lpstr>20 points  Category Can I Be Cured?</vt:lpstr>
      <vt:lpstr>30 points  Category Can I Be Cured?</vt:lpstr>
      <vt:lpstr>40 points  Category Can I Be Cured?</vt:lpstr>
      <vt:lpstr>50 points  Category Can I Be Cured?</vt:lpstr>
      <vt:lpstr>10 points  Category What Should They Do?</vt:lpstr>
      <vt:lpstr>20 points  Category What Should They Do?</vt:lpstr>
      <vt:lpstr>30 points  Category What Should They Do?</vt:lpstr>
      <vt:lpstr>40 points  Category  What Should They Do?</vt:lpstr>
      <vt:lpstr>50 points  Category What Should They Do?</vt:lpstr>
      <vt:lpstr>10 points  Category I Don’t Feel So Good…</vt:lpstr>
      <vt:lpstr>20 points  Category I Don’t Feel So Good…</vt:lpstr>
      <vt:lpstr>30 points  Category I Don’t Feel So Good…</vt:lpstr>
      <vt:lpstr>40 points  Category I Don’t Feel So Good…</vt:lpstr>
      <vt:lpstr>50 points  Category I Don’t Feel So Good…</vt:lpstr>
      <vt:lpstr>10 points  Category Myth or Fact?</vt:lpstr>
      <vt:lpstr>20 points  Category Myth or Fact?</vt:lpstr>
      <vt:lpstr>30 points  Category Myth or Fact?</vt:lpstr>
      <vt:lpstr>40 points  Category Myth or Fact?</vt:lpstr>
      <vt:lpstr>50 points  Category Myth or Fact?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Benson</dc:creator>
  <cp:lastModifiedBy>Ashley Benson</cp:lastModifiedBy>
  <cp:revision>2</cp:revision>
  <dcterms:created xsi:type="dcterms:W3CDTF">2023-07-18T02:03:11Z</dcterms:created>
  <dcterms:modified xsi:type="dcterms:W3CDTF">2024-03-12T17:41:23Z</dcterms:modified>
</cp:coreProperties>
</file>