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3" r:id="rId4"/>
    <p:sldId id="264" r:id="rId5"/>
    <p:sldId id="258" r:id="rId6"/>
    <p:sldId id="257" r:id="rId7"/>
    <p:sldId id="260" r:id="rId8"/>
    <p:sldId id="259" r:id="rId9"/>
    <p:sldId id="265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9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9238A-894D-47A3-A0A5-634BCB9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51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9238A-894D-47A3-A0A5-634BCB9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2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9238A-894D-47A3-A0A5-634BCB9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5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9238A-894D-47A3-A0A5-634BCB9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09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9238A-894D-47A3-A0A5-634BCB9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96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9238A-894D-47A3-A0A5-634BCB9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663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9238A-894D-47A3-A0A5-634BCB9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04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9238A-894D-47A3-A0A5-634BCB9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440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9238A-894D-47A3-A0A5-634BCB9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382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9238A-894D-47A3-A0A5-634BCB9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08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9238A-894D-47A3-A0A5-634BCB99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598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ea typeface="ＭＳ Ｐゴシック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charset="0"/>
                <a:ea typeface="ＭＳ Ｐゴシック" charset="0"/>
              </a:defRPr>
            </a:lvl1pPr>
          </a:lstStyle>
          <a:p>
            <a:fld id="{68B9238A-894D-47A3-A0A5-634BCB995141}" type="slidenum">
              <a:rPr lang="en-US" smtClean="0"/>
              <a:t>‹#›</a:t>
            </a:fld>
            <a:endParaRPr lang="en-US"/>
          </a:p>
        </p:txBody>
      </p:sp>
      <p:pic>
        <p:nvPicPr>
          <p:cNvPr id="2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3"/>
            <a:ext cx="2362200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FY_logo_small-8-18-11_WEB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047" y="5754350"/>
            <a:ext cx="1981939" cy="10671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sen.org/sites/default/files/2013%20National%20School%20Climate%20Survey%20Full%20Report_0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/>
              <a:t>Creating a Safe School: </a:t>
            </a:r>
            <a:br>
              <a:rPr lang="en-US" sz="4800" b="1" dirty="0" smtClean="0"/>
            </a:br>
            <a:r>
              <a:rPr lang="en-US" sz="4800" b="1" dirty="0" smtClean="0"/>
              <a:t>Celebrating All</a:t>
            </a:r>
            <a:br>
              <a:rPr lang="en-US" sz="4800" b="1" dirty="0" smtClean="0"/>
            </a:br>
            <a:endParaRPr lang="en-US" sz="4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39391"/>
            <a:ext cx="6400800" cy="1752600"/>
          </a:xfrm>
        </p:spPr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</a:t>
            </a:r>
            <a:r>
              <a:rPr lang="en-US" dirty="0"/>
              <a:t>Lesson </a:t>
            </a:r>
            <a:r>
              <a:rPr lang="en-US" dirty="0" smtClean="0"/>
              <a:t>from</a:t>
            </a:r>
            <a:endParaRPr lang="en-US" dirty="0"/>
          </a:p>
          <a:p>
            <a:r>
              <a:rPr lang="en-US" dirty="0"/>
              <a:t>Rights, Respect, Responsibility: A K-12 Sexuality Education Curriculum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298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When </a:t>
            </a:r>
            <a:r>
              <a:rPr lang="en-US" b="1" dirty="0">
                <a:latin typeface="+mn-lt"/>
              </a:rPr>
              <a:t>y</a:t>
            </a:r>
            <a:r>
              <a:rPr lang="en-US" b="1" dirty="0" smtClean="0">
                <a:latin typeface="+mn-lt"/>
              </a:rPr>
              <a:t>ou </a:t>
            </a:r>
            <a:r>
              <a:rPr lang="en-US" b="1" dirty="0">
                <a:latin typeface="+mn-lt"/>
              </a:rPr>
              <a:t>h</a:t>
            </a:r>
            <a:r>
              <a:rPr lang="en-US" b="1" dirty="0" smtClean="0">
                <a:latin typeface="+mn-lt"/>
              </a:rPr>
              <a:t>ave </a:t>
            </a:r>
            <a:r>
              <a:rPr lang="en-US" b="1" dirty="0">
                <a:latin typeface="+mn-lt"/>
              </a:rPr>
              <a:t>t</a:t>
            </a:r>
            <a:r>
              <a:rPr lang="en-US" b="1" dirty="0" smtClean="0">
                <a:latin typeface="+mn-lt"/>
              </a:rPr>
              <a:t>hese </a:t>
            </a:r>
            <a:r>
              <a:rPr lang="en-US" b="1" dirty="0">
                <a:latin typeface="+mn-lt"/>
              </a:rPr>
              <a:t>t</a:t>
            </a:r>
            <a:r>
              <a:rPr lang="en-US" b="1" dirty="0" smtClean="0">
                <a:latin typeface="+mn-lt"/>
              </a:rPr>
              <a:t>hings…</a:t>
            </a:r>
            <a:endParaRPr lang="en-US" b="1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2140525"/>
            <a:ext cx="7772400" cy="3758045"/>
          </a:xfrm>
        </p:spPr>
        <p:txBody>
          <a:bodyPr>
            <a:normAutofit fontScale="62500" lnSpcReduction="20000"/>
          </a:bodyPr>
          <a:lstStyle/>
          <a:p>
            <a:r>
              <a:rPr lang="en-US" sz="6000" b="1" dirty="0" smtClean="0"/>
              <a:t> </a:t>
            </a:r>
            <a:r>
              <a:rPr lang="en-US" sz="6000" dirty="0" smtClean="0"/>
              <a:t>The use of hate speech goes</a:t>
            </a:r>
            <a:br>
              <a:rPr lang="en-US" sz="6000" dirty="0" smtClean="0"/>
            </a:br>
            <a:r>
              <a:rPr lang="en-US" sz="6000" dirty="0" smtClean="0"/>
              <a:t> down.</a:t>
            </a:r>
          </a:p>
          <a:p>
            <a:r>
              <a:rPr lang="en-US" sz="6000" dirty="0"/>
              <a:t> </a:t>
            </a:r>
            <a:r>
              <a:rPr lang="en-US" sz="6000" dirty="0" smtClean="0"/>
              <a:t>Students </a:t>
            </a:r>
            <a:r>
              <a:rPr lang="en-US" sz="6000" dirty="0"/>
              <a:t>feel more </a:t>
            </a:r>
            <a:r>
              <a:rPr lang="en-US" sz="6000" dirty="0" smtClean="0"/>
              <a:t>connected</a:t>
            </a:r>
            <a:br>
              <a:rPr lang="en-US" sz="6000" dirty="0" smtClean="0"/>
            </a:br>
            <a:r>
              <a:rPr lang="en-US" sz="6000" dirty="0" smtClean="0"/>
              <a:t> </a:t>
            </a:r>
            <a:r>
              <a:rPr lang="en-US" sz="6000" dirty="0"/>
              <a:t>to their school </a:t>
            </a:r>
            <a:r>
              <a:rPr lang="en-US" sz="6000" dirty="0" smtClean="0"/>
              <a:t>community</a:t>
            </a:r>
          </a:p>
          <a:p>
            <a:r>
              <a:rPr lang="en-US" sz="6000" dirty="0"/>
              <a:t> </a:t>
            </a:r>
            <a:r>
              <a:rPr lang="en-US" sz="6000" dirty="0" smtClean="0"/>
              <a:t>Students are less likely to miss</a:t>
            </a:r>
            <a:br>
              <a:rPr lang="en-US" sz="6000" dirty="0" smtClean="0"/>
            </a:br>
            <a:r>
              <a:rPr lang="en-US" sz="6000" dirty="0" smtClean="0"/>
              <a:t> school due to safety concerns</a:t>
            </a:r>
          </a:p>
          <a:p>
            <a:r>
              <a:rPr lang="en-US" sz="6000" dirty="0" smtClean="0"/>
              <a:t> Student GPAs go up</a:t>
            </a:r>
          </a:p>
        </p:txBody>
      </p:sp>
    </p:spTree>
    <p:extLst>
      <p:ext uri="{BB962C8B-B14F-4D97-AF65-F5344CB8AC3E}">
        <p14:creationId xmlns:p14="http://schemas.microsoft.com/office/powerpoint/2010/main" val="3045377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06781"/>
            <a:ext cx="7772400" cy="2732809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What Is School Like for LGBTQ Students?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694478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So… There’s Bad News </a:t>
            </a:r>
            <a:br>
              <a:rPr lang="en-US" b="1" dirty="0" smtClean="0">
                <a:latin typeface="+mn-lt"/>
              </a:rPr>
            </a:br>
            <a:r>
              <a:rPr lang="en-US" b="1" dirty="0" smtClean="0">
                <a:latin typeface="+mn-lt"/>
              </a:rPr>
              <a:t>and Good News…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School can be a hostile, unsafe place for LGBTQ students (depending on where you live)</a:t>
            </a:r>
          </a:p>
          <a:p>
            <a:r>
              <a:rPr lang="en-US" sz="2800" dirty="0" smtClean="0"/>
              <a:t>School can be a welcome and affirming environment for students of all sexual orientations and genders</a:t>
            </a:r>
          </a:p>
          <a:p>
            <a:r>
              <a:rPr lang="en-US" sz="2800" dirty="0" smtClean="0"/>
              <a:t>Which it will be depends on all of us!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52570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+mn-lt"/>
              </a:rPr>
              <a:t>Gay</a:t>
            </a:r>
            <a:r>
              <a:rPr lang="en-US" b="1" dirty="0">
                <a:latin typeface="+mn-lt"/>
              </a:rPr>
              <a:t>, Lesbian, Straight Education Network (GLSEN</a:t>
            </a:r>
            <a:r>
              <a:rPr lang="en-US" b="1" dirty="0" smtClean="0">
                <a:latin typeface="+mn-lt"/>
              </a:rPr>
              <a:t>)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2013 </a:t>
            </a:r>
            <a:r>
              <a:rPr lang="en-US" b="1" dirty="0"/>
              <a:t>National School Climate </a:t>
            </a:r>
            <a:r>
              <a:rPr lang="en-US" b="1" dirty="0" smtClean="0"/>
              <a:t>Survey</a:t>
            </a:r>
          </a:p>
          <a:p>
            <a:pPr marL="0" indent="0" algn="ctr">
              <a:buNone/>
            </a:pPr>
            <a:r>
              <a:rPr lang="en-US" b="1" dirty="0" smtClean="0"/>
              <a:t>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www.glsen.org/sites/default/files/2013%20National%20School%20Climate%20Survey%20Full%20Report_0.pdf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735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+mn-lt"/>
              </a:rPr>
              <a:t>Harassment of LGBTQ students is still prevalent nationwide</a:t>
            </a:r>
            <a:endParaRPr lang="en-US" b="1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b="1" dirty="0" smtClean="0"/>
              <a:t>85% of LGBT students surveyed had been harassed verbally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3089781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96191" y="1097973"/>
            <a:ext cx="7772400" cy="4114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 smtClean="0"/>
              <a:t>More than half of students frequently heard comments like “fag” or “dyke” 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3647554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+mn-lt"/>
              </a:rPr>
              <a:t>Sometimes, the bias isn’t </a:t>
            </a:r>
            <a:r>
              <a:rPr lang="en-US" b="1" dirty="0">
                <a:latin typeface="+mn-lt"/>
              </a:rPr>
              <a:t>v</a:t>
            </a:r>
            <a:r>
              <a:rPr lang="en-US" b="1" dirty="0" smtClean="0">
                <a:latin typeface="+mn-lt"/>
              </a:rPr>
              <a:t>iolent – but </a:t>
            </a:r>
            <a:r>
              <a:rPr lang="en-US" b="1" dirty="0">
                <a:latin typeface="+mn-lt"/>
              </a:rPr>
              <a:t>i</a:t>
            </a:r>
            <a:r>
              <a:rPr lang="en-US" b="1" dirty="0" smtClean="0">
                <a:latin typeface="+mn-lt"/>
              </a:rPr>
              <a:t>t’s </a:t>
            </a:r>
            <a:r>
              <a:rPr lang="en-US" b="1" dirty="0">
                <a:latin typeface="+mn-lt"/>
              </a:rPr>
              <a:t>s</a:t>
            </a:r>
            <a:r>
              <a:rPr lang="en-US" b="1" dirty="0" smtClean="0">
                <a:latin typeface="+mn-lt"/>
              </a:rPr>
              <a:t>till </a:t>
            </a:r>
            <a:r>
              <a:rPr lang="en-US" b="1" dirty="0">
                <a:latin typeface="+mn-lt"/>
              </a:rPr>
              <a:t>d</a:t>
            </a:r>
            <a:r>
              <a:rPr lang="en-US" b="1" dirty="0" smtClean="0">
                <a:latin typeface="+mn-lt"/>
              </a:rPr>
              <a:t>iscrimination</a:t>
            </a:r>
            <a:endParaRPr lang="en-US" b="1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6400" b="1" dirty="0" smtClean="0"/>
              <a:t>56% of LGBTQ students were discriminated against by school policy (being punished for a PDA, not allowed to form a GSA or not allowed to attend school function with date of the same gender).</a:t>
            </a:r>
            <a:endParaRPr lang="en-US" sz="6400" b="1" dirty="0"/>
          </a:p>
        </p:txBody>
      </p:sp>
    </p:spTree>
    <p:extLst>
      <p:ext uri="{BB962C8B-B14F-4D97-AF65-F5344CB8AC3E}">
        <p14:creationId xmlns:p14="http://schemas.microsoft.com/office/powerpoint/2010/main" val="1176705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What’s the Impact?</a:t>
            </a:r>
            <a:endParaRPr lang="en-US" b="1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sz="6000" b="1" dirty="0" smtClean="0"/>
              <a:t>LGBTQ students victimized at school:</a:t>
            </a:r>
          </a:p>
          <a:p>
            <a:pPr marL="0" indent="0" algn="ctr">
              <a:buNone/>
            </a:pPr>
            <a:endParaRPr lang="en-US" sz="6000" b="1" dirty="0" smtClean="0"/>
          </a:p>
          <a:p>
            <a:r>
              <a:rPr lang="en-US" sz="6000" dirty="0" smtClean="0"/>
              <a:t> May have lower grades</a:t>
            </a:r>
          </a:p>
          <a:p>
            <a:r>
              <a:rPr lang="en-US" sz="6000" dirty="0" smtClean="0"/>
              <a:t> Are less likely to plan to go</a:t>
            </a:r>
            <a:br>
              <a:rPr lang="en-US" sz="6000" dirty="0" smtClean="0"/>
            </a:br>
            <a:r>
              <a:rPr lang="en-US" sz="6000" dirty="0" smtClean="0"/>
              <a:t> to college</a:t>
            </a:r>
          </a:p>
          <a:p>
            <a:r>
              <a:rPr lang="en-US" sz="6000" dirty="0" smtClean="0"/>
              <a:t>Often feel worse about</a:t>
            </a:r>
            <a:br>
              <a:rPr lang="en-US" sz="6000" dirty="0" smtClean="0"/>
            </a:br>
            <a:r>
              <a:rPr lang="en-US" sz="6000" dirty="0" smtClean="0"/>
              <a:t>themselves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978778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6863"/>
            <a:ext cx="7772400" cy="1143000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(Wait – you said </a:t>
            </a:r>
            <a:r>
              <a:rPr lang="en-US" b="1" dirty="0">
                <a:latin typeface="+mn-lt"/>
              </a:rPr>
              <a:t>t</a:t>
            </a:r>
            <a:r>
              <a:rPr lang="en-US" b="1" dirty="0" smtClean="0">
                <a:latin typeface="+mn-lt"/>
              </a:rPr>
              <a:t>here </a:t>
            </a:r>
            <a:r>
              <a:rPr lang="en-US" b="1" dirty="0">
                <a:latin typeface="+mn-lt"/>
              </a:rPr>
              <a:t>w</a:t>
            </a:r>
            <a:r>
              <a:rPr lang="en-US" b="1" dirty="0" smtClean="0">
                <a:latin typeface="+mn-lt"/>
              </a:rPr>
              <a:t>as </a:t>
            </a:r>
            <a:r>
              <a:rPr lang="en-US" b="1" dirty="0">
                <a:latin typeface="+mn-lt"/>
              </a:rPr>
              <a:t>s</a:t>
            </a:r>
            <a:r>
              <a:rPr lang="en-US" b="1" dirty="0" smtClean="0">
                <a:latin typeface="+mn-lt"/>
              </a:rPr>
              <a:t>ome </a:t>
            </a:r>
            <a:r>
              <a:rPr lang="en-US" b="1" dirty="0">
                <a:latin typeface="+mn-lt"/>
              </a:rPr>
              <a:t>g</a:t>
            </a:r>
            <a:r>
              <a:rPr lang="en-US" b="1" dirty="0" smtClean="0">
                <a:latin typeface="+mn-lt"/>
              </a:rPr>
              <a:t>ood </a:t>
            </a:r>
            <a:r>
              <a:rPr lang="en-US" b="1" dirty="0">
                <a:latin typeface="+mn-lt"/>
              </a:rPr>
              <a:t>n</a:t>
            </a:r>
            <a:r>
              <a:rPr lang="en-US" b="1" dirty="0" smtClean="0">
                <a:latin typeface="+mn-lt"/>
              </a:rPr>
              <a:t>ews…)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46116"/>
            <a:ext cx="7772400" cy="450272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4100" b="1" dirty="0" smtClean="0"/>
              <a:t>There is! </a:t>
            </a:r>
          </a:p>
          <a:p>
            <a:pPr marL="0" indent="0" algn="ctr">
              <a:buNone/>
            </a:pPr>
            <a:r>
              <a:rPr lang="en-US" b="1" dirty="0" smtClean="0"/>
              <a:t>When schools and students make efforts to be more inclusive, the negative impacts go down or disappear altogether!</a:t>
            </a:r>
          </a:p>
          <a:p>
            <a:endParaRPr lang="en-US" b="1" dirty="0"/>
          </a:p>
          <a:p>
            <a:r>
              <a:rPr lang="en-US" b="1" dirty="0" smtClean="0"/>
              <a:t>Efforts can include: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gay-straight alliance or club</a:t>
            </a:r>
          </a:p>
          <a:p>
            <a:pPr lvl="1"/>
            <a:r>
              <a:rPr lang="en-US" dirty="0" smtClean="0"/>
              <a:t>Course materials and books that include LGBTQ people in positive ways</a:t>
            </a:r>
          </a:p>
          <a:p>
            <a:pPr lvl="1"/>
            <a:r>
              <a:rPr lang="en-US" dirty="0" smtClean="0"/>
              <a:t>Teachers and other school staff who promote the safety and inclusion of all students</a:t>
            </a:r>
          </a:p>
          <a:p>
            <a:pPr lvl="1"/>
            <a:r>
              <a:rPr lang="en-US" dirty="0" smtClean="0"/>
              <a:t>Anti-bullying policies that specifically mention sexual orientation and gender.</a:t>
            </a:r>
          </a:p>
          <a:p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88372730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Template.5.2016</Template>
  <TotalTime>252</TotalTime>
  <Words>293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Advocates NEW_PPT_template</vt:lpstr>
      <vt:lpstr>Creating a Safe School:  Celebrating All </vt:lpstr>
      <vt:lpstr>What Is School Like for LGBTQ Students?</vt:lpstr>
      <vt:lpstr>So… There’s Bad News  and Good News…</vt:lpstr>
      <vt:lpstr>Gay, Lesbian, Straight Education Network (GLSEN)</vt:lpstr>
      <vt:lpstr>Harassment of LGBTQ students is still prevalent nationwide</vt:lpstr>
      <vt:lpstr>PowerPoint Presentation</vt:lpstr>
      <vt:lpstr>Sometimes, the bias isn’t violent – but it’s still discrimination</vt:lpstr>
      <vt:lpstr>What’s the Impact?</vt:lpstr>
      <vt:lpstr>(Wait – you said there was some good news…)</vt:lpstr>
      <vt:lpstr>When you have these things…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Makes A Safe School?</dc:title>
  <dc:creator>Elizabeth Schroeder</dc:creator>
  <cp:lastModifiedBy>Ashley Benson</cp:lastModifiedBy>
  <cp:revision>17</cp:revision>
  <dcterms:created xsi:type="dcterms:W3CDTF">2015-08-25T12:11:20Z</dcterms:created>
  <dcterms:modified xsi:type="dcterms:W3CDTF">2017-01-06T21:54:12Z</dcterms:modified>
</cp:coreProperties>
</file>