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NDiXIa/dNp3+59fCwV7G+GhR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3"/>
    <p:restoredTop sz="94684"/>
  </p:normalViewPr>
  <p:slideViewPr>
    <p:cSldViewPr snapToGrid="0">
      <p:cViewPr varScale="1">
        <p:scale>
          <a:sx n="106" d="100"/>
          <a:sy n="106" d="100"/>
        </p:scale>
        <p:origin x="83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6369288" y="27752675"/>
            <a:ext cx="99906138" cy="7492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6369288" y="27752675"/>
            <a:ext cx="99906138" cy="7492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-46369288" y="27752675"/>
            <a:ext cx="99906138" cy="749284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4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Only">
  <p:cSld name="2_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1"/>
          <p:cNvSpPr txBox="1">
            <a:spLocks noGrp="1"/>
          </p:cNvSpPr>
          <p:nvPr>
            <p:ph type="body" idx="1"/>
          </p:nvPr>
        </p:nvSpPr>
        <p:spPr>
          <a:xfrm>
            <a:off x="285750" y="1042416"/>
            <a:ext cx="8372475" cy="445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45454"/>
              </a:lnSpc>
              <a:spcBef>
                <a:spcPts val="165"/>
              </a:spcBef>
              <a:spcAft>
                <a:spcPts val="0"/>
              </a:spcAft>
              <a:buClr>
                <a:schemeClr val="dk1"/>
              </a:buClr>
              <a:buSzPts val="825"/>
              <a:buFont typeface="Arial"/>
              <a:buNone/>
              <a:defRPr sz="825"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title"/>
          </p:nvPr>
        </p:nvSpPr>
        <p:spPr>
          <a:xfrm>
            <a:off x="285750" y="328179"/>
            <a:ext cx="857250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body" idx="2"/>
          </p:nvPr>
        </p:nvSpPr>
        <p:spPr>
          <a:xfrm>
            <a:off x="285750" y="6301222"/>
            <a:ext cx="1632347" cy="25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4285"/>
              </a:lnSpc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Title Only">
  <p:cSld name="3_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2"/>
          <p:cNvSpPr txBox="1">
            <a:spLocks noGrp="1"/>
          </p:cNvSpPr>
          <p:nvPr>
            <p:ph type="title"/>
          </p:nvPr>
        </p:nvSpPr>
        <p:spPr>
          <a:xfrm>
            <a:off x="285750" y="328179"/>
            <a:ext cx="857250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6" name="Google Shape;26;p12"/>
          <p:cNvPicPr preferRelativeResize="0"/>
          <p:nvPr/>
        </p:nvPicPr>
        <p:blipFill rotWithShape="1">
          <a:blip r:embed="rId2">
            <a:alphaModFix/>
          </a:blip>
          <a:srcRect l="31845" t="25163" r="27892" b="30394"/>
          <a:stretch/>
        </p:blipFill>
        <p:spPr>
          <a:xfrm>
            <a:off x="2209800" y="0"/>
            <a:ext cx="4800598" cy="6858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Title Only">
  <p:cSld name="4_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>
            <a:spLocks noGrp="1"/>
          </p:cNvSpPr>
          <p:nvPr>
            <p:ph type="title"/>
          </p:nvPr>
        </p:nvSpPr>
        <p:spPr>
          <a:xfrm>
            <a:off x="285750" y="328179"/>
            <a:ext cx="857250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9" name="Google Shape;29;p13" descr="A picture containing underwear, shir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43853" y="0"/>
            <a:ext cx="665629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Title Only">
  <p:cSld name="5_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4"/>
          <p:cNvSpPr txBox="1">
            <a:spLocks noGrp="1"/>
          </p:cNvSpPr>
          <p:nvPr>
            <p:ph type="title"/>
          </p:nvPr>
        </p:nvSpPr>
        <p:spPr>
          <a:xfrm>
            <a:off x="285750" y="328179"/>
            <a:ext cx="8572500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2" name="Google Shape;32;p14" descr="A close up of a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43853" y="0"/>
            <a:ext cx="665629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6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" name="Google Shape;14;p9" descr="3Rs-tag72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b="1">
                <a:solidFill>
                  <a:schemeClr val="dk1"/>
                </a:solidFill>
              </a:rPr>
              <a:t>Sexual and Reproductive Anatomy</a:t>
            </a:r>
            <a:endParaRPr/>
          </a:p>
        </p:txBody>
      </p:sp>
      <p:sp>
        <p:nvSpPr>
          <p:cNvPr id="91" name="Google Shape;91;p1"/>
          <p:cNvSpPr txBox="1">
            <a:spLocks noGrp="1"/>
          </p:cNvSpPr>
          <p:nvPr>
            <p:ph type="subTitle" idx="1"/>
          </p:nvPr>
        </p:nvSpPr>
        <p:spPr>
          <a:xfrm>
            <a:off x="884420" y="3886200"/>
            <a:ext cx="734518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/>
              <a:t>5th Grade Lesson from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i="1"/>
              <a:t>Rights, Respect, Responsibility: A K-12 Sexuality Education Curriculum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  <p:pic>
        <p:nvPicPr>
          <p:cNvPr id="92" name="Google Shape;92;p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285750" y="1601065"/>
            <a:ext cx="5010150" cy="371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50"/>
              <a:t>The </a:t>
            </a:r>
            <a:r>
              <a:rPr lang="en-US" sz="3450">
                <a:solidFill>
                  <a:srgbClr val="FFC000"/>
                </a:solidFill>
              </a:rPr>
              <a:t>pituitary</a:t>
            </a:r>
            <a:r>
              <a:rPr lang="en-US" sz="3450">
                <a:solidFill>
                  <a:schemeClr val="accent4"/>
                </a:solidFill>
              </a:rPr>
              <a:t> </a:t>
            </a:r>
            <a:r>
              <a:rPr lang="en-US" sz="3450">
                <a:solidFill>
                  <a:srgbClr val="FFC104"/>
                </a:solidFill>
              </a:rPr>
              <a:t>gland</a:t>
            </a:r>
            <a:r>
              <a:rPr lang="en-US" sz="3450">
                <a:solidFill>
                  <a:schemeClr val="accent4"/>
                </a:solidFill>
              </a:rPr>
              <a:t> </a:t>
            </a:r>
            <a:r>
              <a:rPr lang="en-US" sz="3450"/>
              <a:t>is very small — only about the size of a pea! </a:t>
            </a:r>
            <a:br>
              <a:rPr lang="en-US" sz="3450"/>
            </a:br>
            <a:br>
              <a:rPr lang="en-US" sz="3450"/>
            </a:br>
            <a:r>
              <a:rPr lang="en-US" sz="3450"/>
              <a:t>Its job is to produce and release </a:t>
            </a:r>
            <a:r>
              <a:rPr lang="en-US" sz="3450">
                <a:solidFill>
                  <a:schemeClr val="dk1"/>
                </a:solidFill>
              </a:rPr>
              <a:t>hormones</a:t>
            </a:r>
            <a:r>
              <a:rPr lang="en-US" sz="3450"/>
              <a:t> into your body. </a:t>
            </a:r>
            <a:endParaRPr/>
          </a:p>
        </p:txBody>
      </p:sp>
      <p:pic>
        <p:nvPicPr>
          <p:cNvPr id="98" name="Google Shape;98;p2" descr="A picture containing light, shi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9764" t="8697" r="33411" b="64276"/>
          <a:stretch/>
        </p:blipFill>
        <p:spPr>
          <a:xfrm>
            <a:off x="4223884" y="1327150"/>
            <a:ext cx="4920116" cy="46736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/>
          <p:nvPr/>
        </p:nvSpPr>
        <p:spPr>
          <a:xfrm>
            <a:off x="2577122" y="6304684"/>
            <a:ext cx="4738077" cy="55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NYC Department of Education;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artist: Jess </a:t>
            </a:r>
            <a:r>
              <a:rPr lang="en-US" i="1" dirty="0" err="1"/>
              <a:t>Worby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92;p1" descr="afy_logo-medium-WEB-2-18-10.jpg">
            <a:extLst>
              <a:ext uri="{FF2B5EF4-FFF2-40B4-BE49-F238E27FC236}">
                <a16:creationId xmlns:a16="http://schemas.microsoft.com/office/drawing/2014/main" id="{CEDF67B0-885C-0A4B-9FD0-18DC1542318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4709507" y="1589863"/>
            <a:ext cx="4121150" cy="371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50"/>
              <a:t>If your clothes from last year are too small, it's because your </a:t>
            </a:r>
            <a:r>
              <a:rPr lang="en-US" sz="3450">
                <a:solidFill>
                  <a:schemeClr val="accent4"/>
                </a:solidFill>
              </a:rPr>
              <a:t>pituitary gland </a:t>
            </a:r>
            <a:r>
              <a:rPr lang="en-US" sz="3450"/>
              <a:t>released special </a:t>
            </a:r>
            <a:r>
              <a:rPr lang="en-US" sz="3450" b="1">
                <a:solidFill>
                  <a:srgbClr val="7030A0"/>
                </a:solidFill>
              </a:rPr>
              <a:t>hormones</a:t>
            </a:r>
            <a:r>
              <a:rPr lang="en-US" sz="3450"/>
              <a:t> that made you grow. </a:t>
            </a:r>
            <a:endParaRPr/>
          </a:p>
        </p:txBody>
      </p:sp>
      <p:sp>
        <p:nvSpPr>
          <p:cNvPr id="105" name="Google Shape;105;p3"/>
          <p:cNvSpPr txBox="1"/>
          <p:nvPr/>
        </p:nvSpPr>
        <p:spPr>
          <a:xfrm>
            <a:off x="285750" y="5583166"/>
            <a:ext cx="1632347" cy="192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15238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Noto Sans Symbols"/>
              <a:buNone/>
            </a:pPr>
            <a:r>
              <a:rPr lang="en-US" sz="10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Slide </a:t>
            </a:r>
            <a:fld id="{00000000-1234-1234-1234-123412341234}" type="slidenum">
              <a:rPr lang="en-US" sz="10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05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3" descr="Image result for little kid that has outgrown his clothe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4300" y="1475563"/>
            <a:ext cx="4548797" cy="382099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/>
          <p:nvPr/>
        </p:nvSpPr>
        <p:spPr>
          <a:xfrm>
            <a:off x="1581312" y="5296553"/>
            <a:ext cx="2908168" cy="186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http://projectkid.com/wp-content/uploads/2017/03/Kids-in-Small-Clothes-cropped.jpg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92;p1" descr="afy_logo-medium-WEB-2-18-10.jpg">
            <a:extLst>
              <a:ext uri="{FF2B5EF4-FFF2-40B4-BE49-F238E27FC236}">
                <a16:creationId xmlns:a16="http://schemas.microsoft.com/office/drawing/2014/main" id="{F94650CA-F395-1047-82CC-369CDB3A60C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1315291" y="724243"/>
            <a:ext cx="6429375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50" b="1"/>
              <a:t>Reproductive System One</a:t>
            </a:r>
            <a:endParaRPr/>
          </a:p>
        </p:txBody>
      </p:sp>
      <p:pic>
        <p:nvPicPr>
          <p:cNvPr id="113" name="Google Shape;113;p4"/>
          <p:cNvPicPr preferRelativeResize="0"/>
          <p:nvPr/>
        </p:nvPicPr>
        <p:blipFill rotWithShape="1">
          <a:blip r:embed="rId3">
            <a:alphaModFix/>
          </a:blip>
          <a:srcRect t="20146" b="20139"/>
          <a:stretch/>
        </p:blipFill>
        <p:spPr>
          <a:xfrm>
            <a:off x="387025" y="1489575"/>
            <a:ext cx="5729302" cy="4427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42027" y="857250"/>
            <a:ext cx="3974522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2;p1" descr="afy_logo-medium-WEB-2-18-10.jpg">
            <a:extLst>
              <a:ext uri="{FF2B5EF4-FFF2-40B4-BE49-F238E27FC236}">
                <a16:creationId xmlns:a16="http://schemas.microsoft.com/office/drawing/2014/main" id="{F057C3C8-5797-8E40-8161-72E30E50DE8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5200" y="6000750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43E2415-22C0-784F-9FD4-B32416F8124E}"/>
              </a:ext>
            </a:extLst>
          </p:cNvPr>
          <p:cNvSpPr/>
          <p:nvPr/>
        </p:nvSpPr>
        <p:spPr>
          <a:xfrm>
            <a:off x="2406316" y="6321378"/>
            <a:ext cx="4572000" cy="5366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NYC Department of Education;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artist: Jess </a:t>
            </a:r>
            <a:r>
              <a:rPr lang="en-US" i="1" dirty="0" err="1"/>
              <a:t>Worby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5"/>
          <p:cNvGrpSpPr/>
          <p:nvPr/>
        </p:nvGrpSpPr>
        <p:grpSpPr>
          <a:xfrm>
            <a:off x="5371012" y="5042810"/>
            <a:ext cx="2863797" cy="657242"/>
            <a:chOff x="6383810" y="5136484"/>
            <a:chExt cx="3818396" cy="876322"/>
          </a:xfrm>
        </p:grpSpPr>
        <p:sp>
          <p:nvSpPr>
            <p:cNvPr id="121" name="Google Shape;121;p5"/>
            <p:cNvSpPr txBox="1"/>
            <p:nvPr/>
          </p:nvSpPr>
          <p:spPr>
            <a:xfrm>
              <a:off x="9158330" y="5581920"/>
              <a:ext cx="1043876" cy="430886"/>
            </a:xfrm>
            <a:prstGeom prst="rect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2" name="Google Shape;122;p5"/>
            <p:cNvCxnSpPr/>
            <p:nvPr/>
          </p:nvCxnSpPr>
          <p:spPr>
            <a:xfrm>
              <a:off x="7403042" y="5985829"/>
              <a:ext cx="2799164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3" name="Google Shape;123;p5"/>
            <p:cNvCxnSpPr/>
            <p:nvPr/>
          </p:nvCxnSpPr>
          <p:spPr>
            <a:xfrm rot="10800000">
              <a:off x="6383810" y="5136484"/>
              <a:ext cx="1019232" cy="845546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24" name="Google Shape;124;p5"/>
          <p:cNvSpPr txBox="1">
            <a:spLocks noGrp="1"/>
          </p:cNvSpPr>
          <p:nvPr>
            <p:ph type="title"/>
          </p:nvPr>
        </p:nvSpPr>
        <p:spPr>
          <a:xfrm>
            <a:off x="285750" y="1103384"/>
            <a:ext cx="2371725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50" b="1">
                <a:solidFill>
                  <a:schemeClr val="dk1"/>
                </a:solidFill>
              </a:rPr>
              <a:t>System One: </a:t>
            </a:r>
            <a:br>
              <a:rPr lang="en-US" b="1">
                <a:solidFill>
                  <a:srgbClr val="BFBFBF"/>
                </a:solidFill>
              </a:rPr>
            </a:br>
            <a:r>
              <a:rPr lang="en-US" sz="2250" b="1"/>
              <a:t>Body with Penis and Testicles</a:t>
            </a:r>
            <a:endParaRPr/>
          </a:p>
        </p:txBody>
      </p:sp>
      <p:grpSp>
        <p:nvGrpSpPr>
          <p:cNvPr id="125" name="Google Shape;125;p5"/>
          <p:cNvGrpSpPr/>
          <p:nvPr/>
        </p:nvGrpSpPr>
        <p:grpSpPr>
          <a:xfrm>
            <a:off x="5092653" y="2302474"/>
            <a:ext cx="3206702" cy="323165"/>
            <a:chOff x="6772275" y="1561247"/>
            <a:chExt cx="4275602" cy="430886"/>
          </a:xfrm>
        </p:grpSpPr>
        <p:sp>
          <p:nvSpPr>
            <p:cNvPr id="126" name="Google Shape;126;p5"/>
            <p:cNvSpPr txBox="1"/>
            <p:nvPr/>
          </p:nvSpPr>
          <p:spPr>
            <a:xfrm>
              <a:off x="10004001" y="1561247"/>
              <a:ext cx="1043876" cy="430886"/>
            </a:xfrm>
            <a:prstGeom prst="rect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7" name="Google Shape;127;p5"/>
            <p:cNvCxnSpPr/>
            <p:nvPr/>
          </p:nvCxnSpPr>
          <p:spPr>
            <a:xfrm>
              <a:off x="6772275" y="1954094"/>
              <a:ext cx="4275602" cy="16899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28" name="Google Shape;128;p5"/>
          <p:cNvSpPr txBox="1"/>
          <p:nvPr/>
        </p:nvSpPr>
        <p:spPr>
          <a:xfrm>
            <a:off x="7521678" y="2325559"/>
            <a:ext cx="7569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Bladder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5"/>
          <p:cNvGrpSpPr/>
          <p:nvPr/>
        </p:nvGrpSpPr>
        <p:grpSpPr>
          <a:xfrm>
            <a:off x="6045201" y="3701871"/>
            <a:ext cx="2254154" cy="323165"/>
            <a:chOff x="8033871" y="1569714"/>
            <a:chExt cx="3005539" cy="430887"/>
          </a:xfrm>
        </p:grpSpPr>
        <p:sp>
          <p:nvSpPr>
            <p:cNvPr id="130" name="Google Shape;130;p5"/>
            <p:cNvSpPr txBox="1"/>
            <p:nvPr/>
          </p:nvSpPr>
          <p:spPr>
            <a:xfrm>
              <a:off x="10004001" y="1569714"/>
              <a:ext cx="1026941" cy="430887"/>
            </a:xfrm>
            <a:prstGeom prst="rect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1" name="Google Shape;131;p5"/>
            <p:cNvCxnSpPr/>
            <p:nvPr/>
          </p:nvCxnSpPr>
          <p:spPr>
            <a:xfrm rot="10800000" flipH="1">
              <a:off x="8033871" y="1969176"/>
              <a:ext cx="3005539" cy="1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2" name="Google Shape;132;p5"/>
          <p:cNvSpPr txBox="1"/>
          <p:nvPr/>
        </p:nvSpPr>
        <p:spPr>
          <a:xfrm>
            <a:off x="7602630" y="3718604"/>
            <a:ext cx="59503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3" name="Google Shape;133;p5"/>
          <p:cNvGrpSpPr/>
          <p:nvPr/>
        </p:nvGrpSpPr>
        <p:grpSpPr>
          <a:xfrm>
            <a:off x="6013052" y="4199142"/>
            <a:ext cx="2279952" cy="323165"/>
            <a:chOff x="8007941" y="1561247"/>
            <a:chExt cx="3039936" cy="430886"/>
          </a:xfrm>
        </p:grpSpPr>
        <p:sp>
          <p:nvSpPr>
            <p:cNvPr id="134" name="Google Shape;134;p5"/>
            <p:cNvSpPr txBox="1"/>
            <p:nvPr/>
          </p:nvSpPr>
          <p:spPr>
            <a:xfrm>
              <a:off x="10004001" y="1561247"/>
              <a:ext cx="1043876" cy="430886"/>
            </a:xfrm>
            <a:prstGeom prst="rect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5" name="Google Shape;135;p5"/>
            <p:cNvCxnSpPr/>
            <p:nvPr/>
          </p:nvCxnSpPr>
          <p:spPr>
            <a:xfrm>
              <a:off x="8007941" y="1965156"/>
              <a:ext cx="2997072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36" name="Google Shape;136;p5"/>
          <p:cNvSpPr txBox="1"/>
          <p:nvPr/>
        </p:nvSpPr>
        <p:spPr>
          <a:xfrm>
            <a:off x="7535306" y="4222225"/>
            <a:ext cx="72968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Urethra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7389431" y="5371701"/>
            <a:ext cx="80823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Scrotum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5"/>
          <p:cNvGrpSpPr/>
          <p:nvPr/>
        </p:nvGrpSpPr>
        <p:grpSpPr>
          <a:xfrm>
            <a:off x="1122439" y="4491056"/>
            <a:ext cx="4233587" cy="639365"/>
            <a:chOff x="1456106" y="4565267"/>
            <a:chExt cx="5644782" cy="852487"/>
          </a:xfrm>
        </p:grpSpPr>
        <p:sp>
          <p:nvSpPr>
            <p:cNvPr id="139" name="Google Shape;139;p5"/>
            <p:cNvSpPr txBox="1"/>
            <p:nvPr/>
          </p:nvSpPr>
          <p:spPr>
            <a:xfrm>
              <a:off x="1456106" y="4565267"/>
              <a:ext cx="1686933" cy="852487"/>
            </a:xfrm>
            <a:prstGeom prst="rect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0" name="Google Shape;140;p5"/>
            <p:cNvCxnSpPr/>
            <p:nvPr/>
          </p:nvCxnSpPr>
          <p:spPr>
            <a:xfrm>
              <a:off x="2114401" y="5386977"/>
              <a:ext cx="4536391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1" name="Google Shape;141;p5"/>
            <p:cNvCxnSpPr/>
            <p:nvPr/>
          </p:nvCxnSpPr>
          <p:spPr>
            <a:xfrm rot="10800000" flipH="1">
              <a:off x="6650792" y="4714875"/>
              <a:ext cx="450096" cy="672103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2" name="Google Shape;142;p5"/>
          <p:cNvSpPr txBox="1"/>
          <p:nvPr/>
        </p:nvSpPr>
        <p:spPr>
          <a:xfrm>
            <a:off x="968870" y="4499224"/>
            <a:ext cx="162375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Testicle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[Sperm are made here!]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380999" y="2746892"/>
            <a:ext cx="182453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[Semen is made here!]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5" name="Google Shape;145;p5"/>
          <p:cNvCxnSpPr/>
          <p:nvPr/>
        </p:nvCxnSpPr>
        <p:spPr>
          <a:xfrm>
            <a:off x="2154241" y="2885391"/>
            <a:ext cx="1369544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pic>
        <p:nvPicPr>
          <p:cNvPr id="28" name="Google Shape;92;p1" descr="afy_logo-medium-WEB-2-18-10.jpg">
            <a:extLst>
              <a:ext uri="{FF2B5EF4-FFF2-40B4-BE49-F238E27FC236}">
                <a16:creationId xmlns:a16="http://schemas.microsoft.com/office/drawing/2014/main" id="{F3BD6B2A-B926-254F-BD8B-5EDC82CD632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90D0623-6313-704C-961D-07F4C0968A58}"/>
              </a:ext>
            </a:extLst>
          </p:cNvPr>
          <p:cNvSpPr/>
          <p:nvPr/>
        </p:nvSpPr>
        <p:spPr>
          <a:xfrm>
            <a:off x="0" y="6306148"/>
            <a:ext cx="3019927" cy="536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NYC Department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of Education; artist: Jess </a:t>
            </a:r>
            <a:r>
              <a:rPr lang="en-US" i="1" dirty="0" err="1"/>
              <a:t>Worby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 txBox="1">
            <a:spLocks noGrp="1"/>
          </p:cNvSpPr>
          <p:nvPr>
            <p:ph type="title"/>
          </p:nvPr>
        </p:nvSpPr>
        <p:spPr>
          <a:xfrm>
            <a:off x="880670" y="434312"/>
            <a:ext cx="6429375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450" b="1"/>
              <a:t>Reproductive System Two</a:t>
            </a:r>
            <a:endParaRPr sz="3450"/>
          </a:p>
        </p:txBody>
      </p:sp>
      <p:pic>
        <p:nvPicPr>
          <p:cNvPr id="151" name="Google Shape;151;p6" descr="Illustration of the internal reproductive organs of a body with ovaries and dark skin tone.&#10;&#10;Illustration by Jess Worby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1941" y="2000992"/>
            <a:ext cx="4321760" cy="3339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6" descr="Illustration of the internal reproductive organs of a body with ovaries and dark skin tone.&#10;&#10;Illustration by Jess Worby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20633" y="857250"/>
            <a:ext cx="397452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2;p1" descr="afy_logo-medium-WEB-2-18-10.jpg">
            <a:extLst>
              <a:ext uri="{FF2B5EF4-FFF2-40B4-BE49-F238E27FC236}">
                <a16:creationId xmlns:a16="http://schemas.microsoft.com/office/drawing/2014/main" id="{4419A705-0D70-0B45-92B1-DE0F1AA6B1C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2AB310-052B-BE45-891F-371D652449EC}"/>
              </a:ext>
            </a:extLst>
          </p:cNvPr>
          <p:cNvSpPr/>
          <p:nvPr/>
        </p:nvSpPr>
        <p:spPr>
          <a:xfrm>
            <a:off x="2406316" y="6321378"/>
            <a:ext cx="4572000" cy="5366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NYC Department of Education;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artist: Jess </a:t>
            </a:r>
            <a:r>
              <a:rPr lang="en-US" i="1" dirty="0" err="1"/>
              <a:t>Worby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oogle Shape;158;p7"/>
          <p:cNvGrpSpPr/>
          <p:nvPr/>
        </p:nvGrpSpPr>
        <p:grpSpPr>
          <a:xfrm>
            <a:off x="4781887" y="4313352"/>
            <a:ext cx="3466607" cy="323165"/>
            <a:chOff x="6425735" y="1589823"/>
            <a:chExt cx="4622142" cy="430886"/>
          </a:xfrm>
        </p:grpSpPr>
        <p:sp>
          <p:nvSpPr>
            <p:cNvPr id="159" name="Google Shape;159;p7"/>
            <p:cNvSpPr txBox="1"/>
            <p:nvPr/>
          </p:nvSpPr>
          <p:spPr>
            <a:xfrm>
              <a:off x="10212957" y="1589823"/>
              <a:ext cx="834919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0" name="Google Shape;160;p7"/>
            <p:cNvCxnSpPr/>
            <p:nvPr/>
          </p:nvCxnSpPr>
          <p:spPr>
            <a:xfrm>
              <a:off x="6425735" y="1981300"/>
              <a:ext cx="4622142" cy="18269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61" name="Google Shape;161;p7"/>
          <p:cNvSpPr txBox="1">
            <a:spLocks noGrp="1"/>
          </p:cNvSpPr>
          <p:nvPr>
            <p:ph type="title"/>
          </p:nvPr>
        </p:nvSpPr>
        <p:spPr>
          <a:xfrm>
            <a:off x="285750" y="1103384"/>
            <a:ext cx="1750219" cy="1038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50" b="1">
                <a:solidFill>
                  <a:schemeClr val="dk1"/>
                </a:solidFill>
              </a:rPr>
              <a:t>System Two: </a:t>
            </a:r>
            <a:br>
              <a:rPr lang="en-US" b="1">
                <a:solidFill>
                  <a:srgbClr val="BFBFBF"/>
                </a:solidFill>
              </a:rPr>
            </a:br>
            <a:r>
              <a:rPr lang="en-US" sz="2250" b="1"/>
              <a:t>Body with </a:t>
            </a:r>
            <a:br>
              <a:rPr lang="en-US" sz="2250" b="1"/>
            </a:br>
            <a:r>
              <a:rPr lang="en-US" sz="2250" b="1"/>
              <a:t>Ovaries</a:t>
            </a:r>
            <a:endParaRPr/>
          </a:p>
        </p:txBody>
      </p:sp>
      <p:sp>
        <p:nvSpPr>
          <p:cNvPr id="162" name="Google Shape;162;p7"/>
          <p:cNvSpPr txBox="1"/>
          <p:nvPr/>
        </p:nvSpPr>
        <p:spPr>
          <a:xfrm>
            <a:off x="7564959" y="2248985"/>
            <a:ext cx="67037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Uterus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" name="Google Shape;163;p7"/>
          <p:cNvGrpSpPr/>
          <p:nvPr/>
        </p:nvGrpSpPr>
        <p:grpSpPr>
          <a:xfrm>
            <a:off x="5304235" y="3239239"/>
            <a:ext cx="2909394" cy="323165"/>
            <a:chOff x="7168685" y="1561247"/>
            <a:chExt cx="3879192" cy="430886"/>
          </a:xfrm>
        </p:grpSpPr>
        <p:sp>
          <p:nvSpPr>
            <p:cNvPr id="164" name="Google Shape;164;p7"/>
            <p:cNvSpPr txBox="1"/>
            <p:nvPr/>
          </p:nvSpPr>
          <p:spPr>
            <a:xfrm>
              <a:off x="10212957" y="1561247"/>
              <a:ext cx="834919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5" name="Google Shape;165;p7"/>
            <p:cNvCxnSpPr/>
            <p:nvPr/>
          </p:nvCxnSpPr>
          <p:spPr>
            <a:xfrm>
              <a:off x="7168685" y="1970992"/>
              <a:ext cx="3879192" cy="1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66" name="Google Shape;166;p7"/>
          <p:cNvSpPr txBox="1"/>
          <p:nvPr/>
        </p:nvSpPr>
        <p:spPr>
          <a:xfrm>
            <a:off x="7590605" y="3273592"/>
            <a:ext cx="6190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" name="Google Shape;167;p7"/>
          <p:cNvGrpSpPr/>
          <p:nvPr/>
        </p:nvGrpSpPr>
        <p:grpSpPr>
          <a:xfrm>
            <a:off x="4585329" y="3627613"/>
            <a:ext cx="3609483" cy="323165"/>
            <a:chOff x="6235233" y="1561247"/>
            <a:chExt cx="4812644" cy="430886"/>
          </a:xfrm>
        </p:grpSpPr>
        <p:sp>
          <p:nvSpPr>
            <p:cNvPr id="168" name="Google Shape;168;p7"/>
            <p:cNvSpPr txBox="1"/>
            <p:nvPr/>
          </p:nvSpPr>
          <p:spPr>
            <a:xfrm>
              <a:off x="10212957" y="1561247"/>
              <a:ext cx="834919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9" name="Google Shape;169;p7"/>
            <p:cNvCxnSpPr/>
            <p:nvPr/>
          </p:nvCxnSpPr>
          <p:spPr>
            <a:xfrm>
              <a:off x="6235233" y="1968296"/>
              <a:ext cx="4812644" cy="2697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70" name="Google Shape;170;p7"/>
          <p:cNvSpPr txBox="1"/>
          <p:nvPr/>
        </p:nvSpPr>
        <p:spPr>
          <a:xfrm>
            <a:off x="7573775" y="3650697"/>
            <a:ext cx="65274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Cervix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1" name="Google Shape;171;p7"/>
          <p:cNvGrpSpPr/>
          <p:nvPr/>
        </p:nvGrpSpPr>
        <p:grpSpPr>
          <a:xfrm>
            <a:off x="937269" y="3242855"/>
            <a:ext cx="2934644" cy="323165"/>
            <a:chOff x="10212957" y="1561247"/>
            <a:chExt cx="3912858" cy="430886"/>
          </a:xfrm>
        </p:grpSpPr>
        <p:sp>
          <p:nvSpPr>
            <p:cNvPr id="172" name="Google Shape;172;p7"/>
            <p:cNvSpPr txBox="1"/>
            <p:nvPr/>
          </p:nvSpPr>
          <p:spPr>
            <a:xfrm>
              <a:off x="10212957" y="1561247"/>
              <a:ext cx="834918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3" name="Google Shape;173;p7"/>
            <p:cNvCxnSpPr/>
            <p:nvPr/>
          </p:nvCxnSpPr>
          <p:spPr>
            <a:xfrm>
              <a:off x="10218647" y="1970992"/>
              <a:ext cx="3907168" cy="0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74" name="Google Shape;174;p7"/>
          <p:cNvSpPr txBox="1"/>
          <p:nvPr/>
        </p:nvSpPr>
        <p:spPr>
          <a:xfrm>
            <a:off x="940436" y="3265937"/>
            <a:ext cx="6190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5" name="Google Shape;175;p7"/>
          <p:cNvGrpSpPr/>
          <p:nvPr/>
        </p:nvGrpSpPr>
        <p:grpSpPr>
          <a:xfrm>
            <a:off x="937269" y="3962555"/>
            <a:ext cx="3666877" cy="323165"/>
            <a:chOff x="10212957" y="1561247"/>
            <a:chExt cx="4889169" cy="430886"/>
          </a:xfrm>
        </p:grpSpPr>
        <p:sp>
          <p:nvSpPr>
            <p:cNvPr id="176" name="Google Shape;176;p7"/>
            <p:cNvSpPr txBox="1"/>
            <p:nvPr/>
          </p:nvSpPr>
          <p:spPr>
            <a:xfrm>
              <a:off x="10212957" y="1561247"/>
              <a:ext cx="964871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7" name="Google Shape;177;p7"/>
            <p:cNvCxnSpPr/>
            <p:nvPr/>
          </p:nvCxnSpPr>
          <p:spPr>
            <a:xfrm>
              <a:off x="10218647" y="1970992"/>
              <a:ext cx="4883479" cy="0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78" name="Google Shape;178;p7"/>
          <p:cNvSpPr txBox="1"/>
          <p:nvPr/>
        </p:nvSpPr>
        <p:spPr>
          <a:xfrm>
            <a:off x="958520" y="3986299"/>
            <a:ext cx="68114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Vagina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7"/>
          <p:cNvSpPr txBox="1"/>
          <p:nvPr/>
        </p:nvSpPr>
        <p:spPr>
          <a:xfrm>
            <a:off x="7622303" y="4336434"/>
            <a:ext cx="58932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Vulva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0" name="Google Shape;180;p7"/>
          <p:cNvGrpSpPr/>
          <p:nvPr/>
        </p:nvGrpSpPr>
        <p:grpSpPr>
          <a:xfrm>
            <a:off x="937270" y="2822575"/>
            <a:ext cx="3088631" cy="323165"/>
            <a:chOff x="10212958" y="1561247"/>
            <a:chExt cx="4118174" cy="430886"/>
          </a:xfrm>
        </p:grpSpPr>
        <p:sp>
          <p:nvSpPr>
            <p:cNvPr id="181" name="Google Shape;181;p7"/>
            <p:cNvSpPr txBox="1"/>
            <p:nvPr/>
          </p:nvSpPr>
          <p:spPr>
            <a:xfrm>
              <a:off x="10212958" y="1561247"/>
              <a:ext cx="1730730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2" name="Google Shape;182;p7"/>
            <p:cNvCxnSpPr/>
            <p:nvPr/>
          </p:nvCxnSpPr>
          <p:spPr>
            <a:xfrm>
              <a:off x="10218647" y="1970992"/>
              <a:ext cx="4112485" cy="0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3" name="Google Shape;183;p7"/>
          <p:cNvSpPr txBox="1"/>
          <p:nvPr/>
        </p:nvSpPr>
        <p:spPr>
          <a:xfrm>
            <a:off x="941536" y="2845657"/>
            <a:ext cx="12980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Fallopian Tube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7"/>
          <p:cNvGrpSpPr/>
          <p:nvPr/>
        </p:nvGrpSpPr>
        <p:grpSpPr>
          <a:xfrm>
            <a:off x="4604147" y="2223025"/>
            <a:ext cx="3609485" cy="876548"/>
            <a:chOff x="6138861" y="1821032"/>
            <a:chExt cx="4812646" cy="1168731"/>
          </a:xfrm>
        </p:grpSpPr>
        <p:sp>
          <p:nvSpPr>
            <p:cNvPr id="186" name="Google Shape;186;p7"/>
            <p:cNvSpPr txBox="1"/>
            <p:nvPr/>
          </p:nvSpPr>
          <p:spPr>
            <a:xfrm>
              <a:off x="10116588" y="1821032"/>
              <a:ext cx="834919" cy="430887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7" name="Google Shape;187;p7"/>
            <p:cNvCxnSpPr>
              <a:endCxn id="186" idx="2"/>
            </p:cNvCxnSpPr>
            <p:nvPr/>
          </p:nvCxnSpPr>
          <p:spPr>
            <a:xfrm>
              <a:off x="7388248" y="2221019"/>
              <a:ext cx="3145800" cy="30900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8" name="Google Shape;188;p7"/>
            <p:cNvCxnSpPr/>
            <p:nvPr/>
          </p:nvCxnSpPr>
          <p:spPr>
            <a:xfrm flipH="1">
              <a:off x="6138861" y="2221142"/>
              <a:ext cx="1249491" cy="768621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89" name="Google Shape;189;p7"/>
          <p:cNvGrpSpPr/>
          <p:nvPr/>
        </p:nvGrpSpPr>
        <p:grpSpPr>
          <a:xfrm>
            <a:off x="5140521" y="2822575"/>
            <a:ext cx="3084364" cy="323165"/>
            <a:chOff x="10250681" y="1561247"/>
            <a:chExt cx="4112485" cy="430886"/>
          </a:xfrm>
        </p:grpSpPr>
        <p:sp>
          <p:nvSpPr>
            <p:cNvPr id="190" name="Google Shape;190;p7"/>
            <p:cNvSpPr txBox="1"/>
            <p:nvPr/>
          </p:nvSpPr>
          <p:spPr>
            <a:xfrm>
              <a:off x="12618583" y="1561247"/>
              <a:ext cx="1730731" cy="430886"/>
            </a:xfrm>
            <a:prstGeom prst="rect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1" name="Google Shape;191;p7"/>
            <p:cNvCxnSpPr/>
            <p:nvPr/>
          </p:nvCxnSpPr>
          <p:spPr>
            <a:xfrm>
              <a:off x="10250681" y="1970992"/>
              <a:ext cx="4112485" cy="0"/>
            </a:xfrm>
            <a:prstGeom prst="straightConnector1">
              <a:avLst/>
            </a:prstGeom>
            <a:noFill/>
            <a:ln w="1905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92" name="Google Shape;192;p7"/>
          <p:cNvSpPr txBox="1"/>
          <p:nvPr/>
        </p:nvSpPr>
        <p:spPr>
          <a:xfrm>
            <a:off x="6950446" y="2858791"/>
            <a:ext cx="129804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Fallopian Tube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Google Shape;92;p1" descr="afy_logo-medium-WEB-2-18-10.jpg">
            <a:extLst>
              <a:ext uri="{FF2B5EF4-FFF2-40B4-BE49-F238E27FC236}">
                <a16:creationId xmlns:a16="http://schemas.microsoft.com/office/drawing/2014/main" id="{C585FF52-9FCA-6142-8BCC-A1431CE23C9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56C6F8BE-1C82-4242-BEB9-FBC9F68D9BF7}"/>
              </a:ext>
            </a:extLst>
          </p:cNvPr>
          <p:cNvSpPr/>
          <p:nvPr/>
        </p:nvSpPr>
        <p:spPr>
          <a:xfrm>
            <a:off x="6758932" y="-9027"/>
            <a:ext cx="2200477" cy="99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NYC Department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of Education;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artist: Jess </a:t>
            </a:r>
            <a:r>
              <a:rPr lang="en-US" i="1" dirty="0" err="1"/>
              <a:t>Worby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"/>
          <p:cNvSpPr txBox="1">
            <a:spLocks noGrp="1"/>
          </p:cNvSpPr>
          <p:nvPr>
            <p:ph type="title"/>
          </p:nvPr>
        </p:nvSpPr>
        <p:spPr>
          <a:xfrm>
            <a:off x="285750" y="209804"/>
            <a:ext cx="8572500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50" b="1">
                <a:solidFill>
                  <a:srgbClr val="BFBFBF"/>
                </a:solidFill>
              </a:rPr>
              <a:t>Diagram 3 </a:t>
            </a:r>
            <a:br>
              <a:rPr lang="en-US" b="1">
                <a:solidFill>
                  <a:srgbClr val="BFBFBF"/>
                </a:solidFill>
              </a:rPr>
            </a:br>
            <a:r>
              <a:rPr lang="en-US" sz="2250" b="1"/>
              <a:t>Body with a Vulva</a:t>
            </a:r>
            <a:endParaRPr/>
          </a:p>
        </p:txBody>
      </p:sp>
      <p:grpSp>
        <p:nvGrpSpPr>
          <p:cNvPr id="200" name="Google Shape;200;p8"/>
          <p:cNvGrpSpPr/>
          <p:nvPr/>
        </p:nvGrpSpPr>
        <p:grpSpPr>
          <a:xfrm>
            <a:off x="5068493" y="2426729"/>
            <a:ext cx="2507500" cy="323100"/>
            <a:chOff x="6854360" y="1561247"/>
            <a:chExt cx="3343334" cy="430800"/>
          </a:xfrm>
        </p:grpSpPr>
        <p:sp>
          <p:nvSpPr>
            <p:cNvPr id="201" name="Google Shape;201;p8"/>
            <p:cNvSpPr txBox="1"/>
            <p:nvPr/>
          </p:nvSpPr>
          <p:spPr>
            <a:xfrm>
              <a:off x="8751094" y="1561247"/>
              <a:ext cx="1446600" cy="430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2" name="Google Shape;202;p8"/>
            <p:cNvCxnSpPr/>
            <p:nvPr/>
          </p:nvCxnSpPr>
          <p:spPr>
            <a:xfrm>
              <a:off x="6854360" y="1956705"/>
              <a:ext cx="32349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03" name="Google Shape;203;p8"/>
          <p:cNvSpPr txBox="1"/>
          <p:nvPr/>
        </p:nvSpPr>
        <p:spPr>
          <a:xfrm>
            <a:off x="6536243" y="2449816"/>
            <a:ext cx="994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Outer labia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" name="Google Shape;204;p8"/>
          <p:cNvGrpSpPr/>
          <p:nvPr/>
        </p:nvGrpSpPr>
        <p:grpSpPr>
          <a:xfrm>
            <a:off x="1390089" y="1751369"/>
            <a:ext cx="3181950" cy="323100"/>
            <a:chOff x="10816717" y="1561247"/>
            <a:chExt cx="4242600" cy="430800"/>
          </a:xfrm>
        </p:grpSpPr>
        <p:sp>
          <p:nvSpPr>
            <p:cNvPr id="205" name="Google Shape;205;p8"/>
            <p:cNvSpPr txBox="1"/>
            <p:nvPr/>
          </p:nvSpPr>
          <p:spPr>
            <a:xfrm>
              <a:off x="10816717" y="1561247"/>
              <a:ext cx="964800" cy="430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06" name="Google Shape;206;p8"/>
            <p:cNvCxnSpPr/>
            <p:nvPr/>
          </p:nvCxnSpPr>
          <p:spPr>
            <a:xfrm>
              <a:off x="10816717" y="1956704"/>
              <a:ext cx="42426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07" name="Google Shape;207;p8"/>
          <p:cNvSpPr txBox="1"/>
          <p:nvPr/>
        </p:nvSpPr>
        <p:spPr>
          <a:xfrm>
            <a:off x="1418208" y="1788144"/>
            <a:ext cx="71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Clitoris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" name="Google Shape;208;p8"/>
          <p:cNvGrpSpPr/>
          <p:nvPr/>
        </p:nvGrpSpPr>
        <p:grpSpPr>
          <a:xfrm>
            <a:off x="4744286" y="2884905"/>
            <a:ext cx="2248126" cy="323100"/>
            <a:chOff x="6454310" y="1546959"/>
            <a:chExt cx="2997502" cy="430800"/>
          </a:xfrm>
        </p:grpSpPr>
        <p:sp>
          <p:nvSpPr>
            <p:cNvPr id="209" name="Google Shape;209;p8"/>
            <p:cNvSpPr txBox="1"/>
            <p:nvPr/>
          </p:nvSpPr>
          <p:spPr>
            <a:xfrm>
              <a:off x="8005212" y="1546959"/>
              <a:ext cx="1446600" cy="430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0" name="Google Shape;210;p8"/>
            <p:cNvCxnSpPr/>
            <p:nvPr/>
          </p:nvCxnSpPr>
          <p:spPr>
            <a:xfrm>
              <a:off x="6454310" y="1956705"/>
              <a:ext cx="29973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11" name="Google Shape;211;p8"/>
          <p:cNvSpPr txBox="1"/>
          <p:nvPr/>
        </p:nvSpPr>
        <p:spPr>
          <a:xfrm>
            <a:off x="5971369" y="2940671"/>
            <a:ext cx="9558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Inner labia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" name="Google Shape;212;p8"/>
          <p:cNvGrpSpPr/>
          <p:nvPr/>
        </p:nvGrpSpPr>
        <p:grpSpPr>
          <a:xfrm>
            <a:off x="1390612" y="2389971"/>
            <a:ext cx="3181950" cy="386550"/>
            <a:chOff x="10816717" y="1747014"/>
            <a:chExt cx="4242600" cy="515400"/>
          </a:xfrm>
        </p:grpSpPr>
        <p:cxnSp>
          <p:nvCxnSpPr>
            <p:cNvPr id="213" name="Google Shape;213;p8"/>
            <p:cNvCxnSpPr/>
            <p:nvPr/>
          </p:nvCxnSpPr>
          <p:spPr>
            <a:xfrm>
              <a:off x="10816717" y="1970992"/>
              <a:ext cx="42426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14" name="Google Shape;214;p8"/>
            <p:cNvSpPr txBox="1"/>
            <p:nvPr/>
          </p:nvSpPr>
          <p:spPr>
            <a:xfrm>
              <a:off x="10816717" y="1747014"/>
              <a:ext cx="2086500" cy="5154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" name="Google Shape;215;p8"/>
          <p:cNvSpPr txBox="1"/>
          <p:nvPr/>
        </p:nvSpPr>
        <p:spPr>
          <a:xfrm>
            <a:off x="1415714" y="2355338"/>
            <a:ext cx="1396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Urethral opening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" name="Google Shape;216;p8"/>
          <p:cNvGrpSpPr/>
          <p:nvPr/>
        </p:nvGrpSpPr>
        <p:grpSpPr>
          <a:xfrm>
            <a:off x="1390088" y="2991677"/>
            <a:ext cx="3181950" cy="332164"/>
            <a:chOff x="10816717" y="1549161"/>
            <a:chExt cx="4242600" cy="442885"/>
          </a:xfrm>
        </p:grpSpPr>
        <p:sp>
          <p:nvSpPr>
            <p:cNvPr id="217" name="Google Shape;217;p8"/>
            <p:cNvSpPr txBox="1"/>
            <p:nvPr/>
          </p:nvSpPr>
          <p:spPr>
            <a:xfrm>
              <a:off x="10816717" y="1561246"/>
              <a:ext cx="1969200" cy="430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8" name="Google Shape;218;p8"/>
            <p:cNvCxnSpPr/>
            <p:nvPr/>
          </p:nvCxnSpPr>
          <p:spPr>
            <a:xfrm>
              <a:off x="10816717" y="1549161"/>
              <a:ext cx="42426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19" name="Google Shape;219;p8"/>
          <p:cNvSpPr txBox="1"/>
          <p:nvPr/>
        </p:nvSpPr>
        <p:spPr>
          <a:xfrm>
            <a:off x="1436138" y="3011095"/>
            <a:ext cx="1368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Vaginal opening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0" name="Google Shape;220;p8"/>
          <p:cNvGrpSpPr/>
          <p:nvPr/>
        </p:nvGrpSpPr>
        <p:grpSpPr>
          <a:xfrm>
            <a:off x="1364641" y="4372529"/>
            <a:ext cx="3181950" cy="332164"/>
            <a:chOff x="10816717" y="1549161"/>
            <a:chExt cx="4242600" cy="442885"/>
          </a:xfrm>
        </p:grpSpPr>
        <p:sp>
          <p:nvSpPr>
            <p:cNvPr id="221" name="Google Shape;221;p8"/>
            <p:cNvSpPr txBox="1"/>
            <p:nvPr/>
          </p:nvSpPr>
          <p:spPr>
            <a:xfrm>
              <a:off x="10816717" y="1561246"/>
              <a:ext cx="840600" cy="4308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2" name="Google Shape;222;p8"/>
            <p:cNvCxnSpPr/>
            <p:nvPr/>
          </p:nvCxnSpPr>
          <p:spPr>
            <a:xfrm>
              <a:off x="10816717" y="1549161"/>
              <a:ext cx="4242600" cy="0"/>
            </a:xfrm>
            <a:prstGeom prst="straightConnector1">
              <a:avLst/>
            </a:prstGeom>
            <a:noFill/>
            <a:ln w="19050" cap="flat" cmpd="sng">
              <a:solidFill>
                <a:srgbClr val="0C0C0C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223" name="Google Shape;223;p8"/>
          <p:cNvSpPr txBox="1"/>
          <p:nvPr/>
        </p:nvSpPr>
        <p:spPr>
          <a:xfrm>
            <a:off x="1401802" y="4388389"/>
            <a:ext cx="569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Google Shape;92;p1" descr="afy_logo-medium-WEB-2-18-10.jpg">
            <a:extLst>
              <a:ext uri="{FF2B5EF4-FFF2-40B4-BE49-F238E27FC236}">
                <a16:creationId xmlns:a16="http://schemas.microsoft.com/office/drawing/2014/main" id="{5908290D-FE66-8649-8DD1-1F785CD07CC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8A9ECFE-2038-5544-98EF-F339C96F912C}"/>
              </a:ext>
            </a:extLst>
          </p:cNvPr>
          <p:cNvSpPr/>
          <p:nvPr/>
        </p:nvSpPr>
        <p:spPr>
          <a:xfrm>
            <a:off x="2286000" y="6257447"/>
            <a:ext cx="4572000" cy="5366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Image courtesy of NYC Department </a:t>
            </a:r>
          </a:p>
          <a:p>
            <a:pPr lvl="0" algn="ctr">
              <a:lnSpc>
                <a:spcPct val="107000"/>
              </a:lnSpc>
              <a:buSzPts val="600"/>
            </a:pPr>
            <a:r>
              <a:rPr lang="en-US" i="1" dirty="0"/>
              <a:t>of Education; artist: Jess </a:t>
            </a:r>
            <a:r>
              <a:rPr lang="en-US" i="1" dirty="0" err="1"/>
              <a:t>Worby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227</Words>
  <Application>Microsoft Macintosh PowerPoint</Application>
  <PresentationFormat>On-screen Show (4:3)</PresentationFormat>
  <Paragraphs>47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Noto Sans Symbols</vt:lpstr>
      <vt:lpstr>Advocates NEW_PPT_template</vt:lpstr>
      <vt:lpstr>Sexual and Reproductive Anatomy</vt:lpstr>
      <vt:lpstr>The pituitary gland is very small — only about the size of a pea!   Its job is to produce and release hormones into your body. </vt:lpstr>
      <vt:lpstr>If your clothes from last year are too small, it's because your pituitary gland released special hormones that made you grow. </vt:lpstr>
      <vt:lpstr>Reproductive System One</vt:lpstr>
      <vt:lpstr>System One:  Body with Penis and Testicles</vt:lpstr>
      <vt:lpstr>Reproductive System Two</vt:lpstr>
      <vt:lpstr>System Two:  Body with  Ovaries</vt:lpstr>
      <vt:lpstr>Diagram 3  Body with a Vulva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 and Reproductive Anatomy</dc:title>
  <dc:creator>Arlene Basilio</dc:creator>
  <cp:lastModifiedBy>Microsoft Office User</cp:lastModifiedBy>
  <cp:revision>3</cp:revision>
  <dcterms:created xsi:type="dcterms:W3CDTF">2016-01-06T14:25:03Z</dcterms:created>
  <dcterms:modified xsi:type="dcterms:W3CDTF">2021-09-23T18:26:36Z</dcterms:modified>
</cp:coreProperties>
</file>