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trictFirstAndLastChars="0" autoCompressPictures="0" saveSubsetFonts="1">
  <p:sldMasterIdLst>
    <p:sldMasterId r:id="rId5" id="2147483648"/>
  </p:sldMasterIdLst>
  <p:notesMasterIdLst>
    <p:notesMasterId r:id="rId6"/>
  </p:notesMasterIdLst>
  <p:sldIdLst>
    <p:sldId r:id="rId7" id="256"/>
    <p:sldId r:id="rId8" id="257"/>
    <p:sldId r:id="rId9" id="258"/>
    <p:sldId r:id="rId10" id="259"/>
    <p:sldId r:id="rId11" id="260"/>
    <p:sldId r:id="rId12" id="261"/>
    <p:sldId r:id="rId13" id="262"/>
    <p:sldId r:id="rId14" id="263"/>
    <p:sldId r:id="rId15" id="264"/>
    <p:sldId r:id="rId16" id="265"/>
    <p:sldId r:id="rId17" id="266"/>
    <p:sldId r:id="rId18" id="267"/>
    <p:sldId r:id="rId19" id="268"/>
    <p:sldId r:id="rId20" id="269"/>
    <p:sldId r:id="rId21" id="270"/>
    <p:sldId r:id="rId22" id="271"/>
    <p:sldId r:id="rId23" id="272"/>
    <p:sldId r:id="rId24" id="273"/>
  </p:sldIdLst>
  <p:sldSz cx="12192000" cy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orient="horz" pos="2160" id="1">
          <p15:clr>
            <a:srgbClr val="A4A3A4"/>
          </p15:clr>
        </p15:guide>
        <p15:guide pos="3840" id="2">
          <p15:clr>
            <a:srgbClr val="A4A3A4"/>
          </p15:clr>
        </p15:guide>
      </p15:sldGuideLst>
    </p:ext>
    <p:ext uri="http://customooxmlschemas.google.com/">
      <go:slidesCustomData xmlns:go="http://customooxmlschemas.google.com/" roundtripDataSignature="AMtx7mjSG4uDQjiNEg7MqDWpAnoif5lzIQ==" r:id="rId25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clrIdx="0" initials="" lastIdx="1" name="Lauren Barineau" id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>
  <p:cm dt="2022-03-30T14:16:13.748" authorId="0" idx="1">
    <p:pos x="960" y="707"/>
    <p:text>cover page formatting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WzdxciY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14357ebe3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114357ebe34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1e90214fd9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g11e90214fd9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11e90214fd9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1e90214fd9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g11e90214fd9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11e90214fd9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1e90214fd9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g11e90214fd9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11e90214fd9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1e90214fd9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11e90214fd9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11e90214fd9_0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Relationship Id="rId5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doi.org/10.1007/s10508-019-1435-4" TargetMode="External"/><Relationship Id="rId4" Type="http://schemas.openxmlformats.org/officeDocument/2006/relationships/hyperlink" Target="https://doi.org/10.1080/00224499.2016.1143441" TargetMode="External"/><Relationship Id="rId5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link.springer.com/article/10.1007/s12147-020-09255-2" TargetMode="External"/><Relationship Id="rId4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ww.publish.csiro.au/sh/SH16037" TargetMode="External"/><Relationship Id="rId4" Type="http://schemas.openxmlformats.org/officeDocument/2006/relationships/hyperlink" Target="https://doi.org/10.1080/10410236.2019.1652392" TargetMode="External"/><Relationship Id="rId5" Type="http://schemas.openxmlformats.org/officeDocument/2006/relationships/hyperlink" Target="http://dx.doi.org/10.1136/bmjopen-2014-004996" TargetMode="External"/><Relationship Id="rId6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doi.org/10.1071/SH16037" TargetMode="External"/><Relationship Id="rId4" Type="http://schemas.openxmlformats.org/officeDocument/2006/relationships/hyperlink" Target="https://onlinelibrary.wiley.com/doi/10.1111/jftr.12141" TargetMode="External"/><Relationship Id="rId5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www.pediatrics.org/cgi/doi/10.1542/peds.2014-0592" TargetMode="External"/><Relationship Id="rId4" Type="http://schemas.openxmlformats.org/officeDocument/2006/relationships/hyperlink" Target="https://www.tandfonline.com/doi/full/10.1080/19317611.2014.999967" TargetMode="External"/><Relationship Id="rId5" Type="http://schemas.openxmlformats.org/officeDocument/2006/relationships/hyperlink" Target="https://www.sciencedirect.com/science/article/abs/pii/S0306460315001732?via%3Dihub" TargetMode="External"/><Relationship Id="rId6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hyperlink" Target="http://www.youtube.com/watch?v=wlaRPlsHpJE" TargetMode="External"/><Relationship Id="rId5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hyperlink" Target="http://www.youtube.com/watch?v=QOiyYZl1cf0" TargetMode="External"/><Relationship Id="rId5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7.jpg"/><Relationship Id="rId5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3.jpg"/><Relationship Id="rId5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14357ebe34_0_2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C78D8"/>
                </a:solidFill>
                <a:latin typeface="Arial"/>
                <a:ea typeface="Arial"/>
                <a:cs typeface="Arial"/>
                <a:sym typeface="Arial"/>
              </a:rPr>
              <a:t>Fantasy vs </a:t>
            </a:r>
            <a:r>
              <a:rPr lang="en-US">
                <a:solidFill>
                  <a:srgbClr val="3C78D8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Reality</a:t>
            </a:r>
            <a:endParaRPr>
              <a:solidFill>
                <a:srgbClr val="3C7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g114357ebe34_0_2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9231"/>
              <a:buFont typeface="Arial"/>
              <a:buNone/>
            </a:pPr>
            <a:r>
              <a:rPr lang="en-US" sz="3586"/>
              <a:t>High School Lesson from</a:t>
            </a:r>
            <a:endParaRPr sz="3586"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89231"/>
              <a:buFont typeface="Arial"/>
              <a:buNone/>
            </a:pPr>
            <a:r>
              <a:rPr lang="en-US" sz="3586"/>
              <a:t>Rights, Respect, Responsibility: A K-12 Sexuality Education Curriculum</a:t>
            </a:r>
            <a:endParaRPr sz="3586"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descr="afy_logo-medium-WEB-2-18-10.jpg" id="90" name="Google Shape;90;g114357ebe34_0_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53600" y="6040244"/>
            <a:ext cx="24384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9"/>
          <p:cNvSpPr txBox="1"/>
          <p:nvPr>
            <p:ph type="title"/>
          </p:nvPr>
        </p:nvSpPr>
        <p:spPr>
          <a:xfrm>
            <a:off x="838200" y="4314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Between this…</a:t>
            </a:r>
            <a:endParaRPr b="1"/>
          </a:p>
        </p:txBody>
      </p:sp>
      <p:pic>
        <p:nvPicPr>
          <p:cNvPr id="164" name="Google Shape;16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8326" y="1210502"/>
            <a:ext cx="4012533" cy="533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9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63780" y="1217572"/>
            <a:ext cx="3779654" cy="5330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.eps" id="166" name="Google Shape;166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"/>
          <p:cNvSpPr txBox="1"/>
          <p:nvPr>
            <p:ph type="title"/>
          </p:nvPr>
        </p:nvSpPr>
        <p:spPr>
          <a:xfrm>
            <a:off x="838200" y="2525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…and this?</a:t>
            </a:r>
            <a:endParaRPr b="1"/>
          </a:p>
        </p:txBody>
      </p:sp>
      <p:pic>
        <p:nvPicPr>
          <p:cNvPr id="173" name="Google Shape;17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8643" y="1224168"/>
            <a:ext cx="3773503" cy="5303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65459" y="1134329"/>
            <a:ext cx="3808542" cy="53791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.eps" id="175" name="Google Shape;175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n-US" sz="4800">
                <a:latin typeface="Calibri"/>
                <a:ea typeface="Calibri"/>
                <a:cs typeface="Calibri"/>
                <a:sym typeface="Calibri"/>
              </a:rPr>
              <a:t>Legal Definition</a:t>
            </a:r>
            <a:endParaRPr b="1" sz="4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1"/>
          <p:cNvSpPr txBox="1"/>
          <p:nvPr>
            <p:ph idx="1" type="body"/>
          </p:nvPr>
        </p:nvSpPr>
        <p:spPr>
          <a:xfrm>
            <a:off x="838200" y="2468612"/>
            <a:ext cx="10515600" cy="3708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r>
              <a:rPr b="1" lang="en-US" sz="5400"/>
              <a:t>“the depiction of </a:t>
            </a:r>
            <a:r>
              <a:rPr b="1" lang="en-US" sz="5400">
                <a:solidFill>
                  <a:srgbClr val="FF0000"/>
                </a:solidFill>
              </a:rPr>
              <a:t>sexual behavior </a:t>
            </a:r>
            <a:r>
              <a:rPr b="1" lang="en-US" sz="5400"/>
              <a:t>that is </a:t>
            </a:r>
            <a:r>
              <a:rPr b="1" lang="en-US" sz="5400">
                <a:solidFill>
                  <a:srgbClr val="00B050"/>
                </a:solidFill>
              </a:rPr>
              <a:t>intended to arouse </a:t>
            </a:r>
            <a:r>
              <a:rPr b="1" lang="en-US" sz="5400"/>
              <a:t>sexual excitement in its audience”</a:t>
            </a:r>
            <a:endParaRPr b="1" sz="5400"/>
          </a:p>
        </p:txBody>
      </p:sp>
      <p:pic>
        <p:nvPicPr>
          <p:cNvPr descr="AFY_LOGO.eps" id="183" name="Google Shape;18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Impact of Viewing Sexually-Explicit Media (SEM) on Violence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3"/>
          <p:cNvSpPr txBox="1"/>
          <p:nvPr>
            <p:ph idx="1" type="body"/>
          </p:nvPr>
        </p:nvSpPr>
        <p:spPr>
          <a:xfrm>
            <a:off x="838200" y="2112450"/>
            <a:ext cx="10515600" cy="4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0226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sz="3200">
                <a:highlight>
                  <a:srgbClr val="FFFFFF"/>
                </a:highlight>
              </a:rPr>
              <a:t>Significant associations between violent pornography exposure and teen dating violence, perpetration and victimization. </a:t>
            </a:r>
            <a:endParaRPr sz="32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-30226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sz="3200">
                <a:highlight>
                  <a:srgbClr val="FFFFFF"/>
                </a:highlight>
              </a:rPr>
              <a:t>Association between SEM </a:t>
            </a:r>
            <a:r>
              <a:rPr lang="en-US" sz="3200">
                <a:highlight>
                  <a:srgbClr val="FFFFFF"/>
                </a:highlight>
              </a:rPr>
              <a:t>viewing</a:t>
            </a:r>
            <a:r>
              <a:rPr lang="en-US" sz="3200">
                <a:highlight>
                  <a:srgbClr val="FFFFFF"/>
                </a:highlight>
              </a:rPr>
              <a:t> and an inability to </a:t>
            </a:r>
            <a:r>
              <a:rPr lang="en-US" sz="3200">
                <a:highlight>
                  <a:srgbClr val="FFFFFF"/>
                </a:highlight>
              </a:rPr>
              <a:t>distinguish</a:t>
            </a:r>
            <a:r>
              <a:rPr lang="en-US" sz="3200">
                <a:highlight>
                  <a:srgbClr val="FFFFFF"/>
                </a:highlight>
              </a:rPr>
              <a:t> between consensual sex and sexual violence</a:t>
            </a:r>
            <a:r>
              <a:rPr lang="en-US" sz="3200">
                <a:highlight>
                  <a:srgbClr val="FFFFFF"/>
                </a:highlight>
              </a:rPr>
              <a:t> </a:t>
            </a:r>
            <a:endParaRPr sz="32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highlight>
                  <a:srgbClr val="FFFFFF"/>
                </a:highlight>
              </a:rPr>
              <a:t>There’s a lot of disagreement over whether violence in media like movies and video games is associated with increased aggression.  What do you think? </a:t>
            </a:r>
            <a:endParaRPr b="1" sz="32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5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https://doi.org/10.1007/s10508-019-1435-4</a:t>
            </a:r>
            <a:endParaRPr b="1" sz="125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50" u="sng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https://doi.org/10.1080/00224499.2016.1143441</a:t>
            </a:r>
            <a:endParaRPr b="1" sz="3000">
              <a:highlight>
                <a:srgbClr val="FFFFFF"/>
              </a:highlight>
            </a:endParaRPr>
          </a:p>
        </p:txBody>
      </p:sp>
      <p:pic>
        <p:nvPicPr>
          <p:cNvPr descr="AFY_LOGO.eps" id="191" name="Google Shape;191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1e90214fd9_0_2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Impact of Viewing Sexually-Explicit Media (SEM) on </a:t>
            </a:r>
            <a:r>
              <a:rPr b="1" lang="en-US"/>
              <a:t>Descrimination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11e90214fd9_0_28"/>
          <p:cNvSpPr txBox="1"/>
          <p:nvPr>
            <p:ph idx="1" type="body"/>
          </p:nvPr>
        </p:nvSpPr>
        <p:spPr>
          <a:xfrm>
            <a:off x="838200" y="2112450"/>
            <a:ext cx="10515600" cy="4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048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•"/>
            </a:pPr>
            <a:r>
              <a:rPr lang="en-US" sz="3000"/>
              <a:t>SEM linked to more stereotypical gender sexual beliefs and more sexual aggression.</a:t>
            </a:r>
            <a:endParaRPr sz="3000"/>
          </a:p>
          <a:p>
            <a:pPr indent="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3048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•"/>
            </a:pPr>
            <a:r>
              <a:rPr lang="en-US" sz="3000">
                <a:highlight>
                  <a:srgbClr val="FFFFFF"/>
                </a:highlight>
              </a:rPr>
              <a:t>SEM often exaggerates racism, sexism and other negative stereotypes.   </a:t>
            </a:r>
            <a:endParaRPr sz="3000">
              <a:highlight>
                <a:srgbClr val="FFFFFF"/>
              </a:highlight>
            </a:endParaRPr>
          </a:p>
          <a:p>
            <a:pPr indent="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highlight>
                  <a:srgbClr val="FFFFFF"/>
                </a:highlight>
              </a:rPr>
              <a:t>Do you think SEM reflects the stereotypes that are already there or does it reinforce them? </a:t>
            </a:r>
            <a:endParaRPr b="1"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https://link.springer.com/article/10.1007/s12147-020-09255-2</a:t>
            </a:r>
            <a:endParaRPr b="1"/>
          </a:p>
        </p:txBody>
      </p:sp>
      <p:pic>
        <p:nvPicPr>
          <p:cNvPr descr="AFY_LOGO.eps" id="199" name="Google Shape;199;g11e90214fd9_0_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12280" y="6001321"/>
            <a:ext cx="1532513" cy="65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1e90214fd9_0_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Impact of Viewing Sexually-Explicit Media (SEM) on Risk Taking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g11e90214fd9_0_7"/>
          <p:cNvSpPr txBox="1"/>
          <p:nvPr>
            <p:ph idx="1" type="body"/>
          </p:nvPr>
        </p:nvSpPr>
        <p:spPr>
          <a:xfrm>
            <a:off x="838200" y="2067825"/>
            <a:ext cx="10515600" cy="45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>
                <a:highlight>
                  <a:srgbClr val="FFFFFF"/>
                </a:highlight>
              </a:rPr>
              <a:t>SEM rarely depicts protection and is correlated with increased frequency of condomless sex among viewers. </a:t>
            </a:r>
            <a:endParaRPr sz="3000">
              <a:highlight>
                <a:srgbClr val="FFFFFF"/>
              </a:highlight>
            </a:endParaRPr>
          </a:p>
          <a:p>
            <a:pPr indent="0" lvl="0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000">
              <a:highlight>
                <a:srgbClr val="FFFFFF"/>
              </a:highlight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en-US" sz="3000">
                <a:highlight>
                  <a:srgbClr val="FFFFFF"/>
                </a:highlight>
              </a:rPr>
              <a:t>SEM use correlated with increase number of casual partners, and with drug and alcohol use during sexual activity</a:t>
            </a:r>
            <a:endParaRPr sz="3000">
              <a:highlight>
                <a:srgbClr val="FFFFFF"/>
              </a:highlight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3000">
                <a:highlight>
                  <a:srgbClr val="FFFFFF"/>
                </a:highlight>
              </a:rPr>
              <a:t>What are ways to reduce these risks factors for viewers? </a:t>
            </a:r>
            <a:endParaRPr b="1"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https://www.publish.csiro.au/sh/SH16037</a:t>
            </a:r>
            <a:endParaRPr sz="14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https://doi.org/10.1080/10410236.2019.1652392</a:t>
            </a:r>
            <a:endParaRPr sz="14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http://dx.doi.org/10.1136/bmjopen-2014-004996</a:t>
            </a:r>
            <a:endParaRPr sz="1400">
              <a:highlight>
                <a:srgbClr val="FFFFFF"/>
              </a:highlight>
            </a:endParaRPr>
          </a:p>
        </p:txBody>
      </p:sp>
      <p:pic>
        <p:nvPicPr>
          <p:cNvPr descr="AFY_LOGO.eps" id="207" name="Google Shape;207;g11e90214fd9_0_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412280" y="6001321"/>
            <a:ext cx="1532513" cy="65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1e90214fd9_0_1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Impact of Viewing Sexually-Explicit Media (SEM) on R</a:t>
            </a:r>
            <a:r>
              <a:rPr b="1" lang="en-US"/>
              <a:t>elationships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g11e90214fd9_0_14"/>
          <p:cNvSpPr txBox="1"/>
          <p:nvPr>
            <p:ph idx="1" type="body"/>
          </p:nvPr>
        </p:nvSpPr>
        <p:spPr>
          <a:xfrm>
            <a:off x="838200" y="2038050"/>
            <a:ext cx="10515600" cy="46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92100" lvl="0" marL="228600" rtl="0" algn="l"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If</a:t>
            </a:r>
            <a:r>
              <a:rPr lang="en-US" sz="3000"/>
              <a:t> people in relationships have different feelings about whether it’s okay to view, it could be considered cheating.  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-3048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•"/>
            </a:pPr>
            <a:r>
              <a:rPr lang="en-US" sz="3000">
                <a:highlight>
                  <a:srgbClr val="FFFFFF"/>
                </a:highlight>
              </a:rPr>
              <a:t>SEM use correlated with increased number of casual partners and reduced satisfaction is relationships.</a:t>
            </a:r>
            <a:endParaRPr sz="3000"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sz="3000"/>
          </a:p>
          <a:p>
            <a:pPr indent="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/>
              <a:t>Do you think there could be relationship benefits to viewing SEM? Would SEM be seen as threatening/intimidating in relationships?  </a:t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 u="sng">
                <a:solidFill>
                  <a:schemeClr val="hlink"/>
                </a:solidFill>
                <a:hlinkClick r:id="rId3"/>
              </a:rPr>
              <a:t>https://doi.org/10.1071/SH16037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 u="sng">
                <a:solidFill>
                  <a:schemeClr val="hlink"/>
                </a:solidFill>
                <a:hlinkClick r:id="rId4"/>
              </a:rPr>
              <a:t>https://onlinelibrary.wiley.com/doi/10.1111/jftr.12141</a:t>
            </a:r>
            <a:endParaRPr b="1"/>
          </a:p>
        </p:txBody>
      </p:sp>
      <p:pic>
        <p:nvPicPr>
          <p:cNvPr descr="AFY_LOGO.eps" id="215" name="Google Shape;215;g11e90214fd9_0_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12280" y="6001321"/>
            <a:ext cx="1532513" cy="65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1e90214fd9_0_2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Impact of Viewing Sexually-Explicit Media (SEM) on </a:t>
            </a:r>
            <a:r>
              <a:rPr b="1" lang="en-US"/>
              <a:t>Mental Health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g11e90214fd9_0_21"/>
          <p:cNvSpPr txBox="1"/>
          <p:nvPr>
            <p:ph idx="1" type="body"/>
          </p:nvPr>
        </p:nvSpPr>
        <p:spPr>
          <a:xfrm>
            <a:off x="838200" y="1993425"/>
            <a:ext cx="10515600" cy="46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420431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4315"/>
              <a:t>There is a lot of disagreement about whether excessive pornography use is technically an addiction. Any behavior done compulsively or </a:t>
            </a:r>
            <a:r>
              <a:rPr lang="en-US" sz="4315"/>
              <a:t>destructively</a:t>
            </a:r>
            <a:r>
              <a:rPr lang="en-US" sz="4315"/>
              <a:t> is worth getting help for.</a:t>
            </a:r>
            <a:endParaRPr sz="4315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4879"/>
              <a:buNone/>
            </a:pPr>
            <a:r>
              <a:t/>
            </a:r>
            <a:endParaRPr b="1" sz="4315"/>
          </a:p>
          <a:p>
            <a:pPr indent="-420431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US" sz="4315"/>
              <a:t>SEM is often associated with negative body image “I don’t look like them” </a:t>
            </a:r>
            <a:endParaRPr sz="4315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4315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4315"/>
              <a:t>What are ways that SEM may affect body image? Is this true for all media?</a:t>
            </a:r>
            <a:endParaRPr b="1" sz="4315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linkClick r:id="rId3"/>
              </a:rPr>
              <a:t>http://www.pediatrics.org/cgi/doi/10.1542/peds.2014-0592</a:t>
            </a:r>
            <a:endParaRPr sz="1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linkClick r:id="rId4"/>
              </a:rPr>
              <a:t>https://www.tandfonline.com/doi/full/10.1080/19317611.2014.999967</a:t>
            </a:r>
            <a:endParaRPr sz="1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linkClick r:id="rId5"/>
              </a:rPr>
              <a:t>https://www.sciencedirect.com/science/article/abs/pii/S0306460315001732?via%3Dihub</a:t>
            </a:r>
            <a:endParaRPr sz="3000"/>
          </a:p>
        </p:txBody>
      </p:sp>
      <p:pic>
        <p:nvPicPr>
          <p:cNvPr descr="AFY_LOGO.eps" id="223" name="Google Shape;223;g11e90214fd9_0_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412280" y="6001321"/>
            <a:ext cx="1532513" cy="65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4"/>
          <p:cNvSpPr txBox="1"/>
          <p:nvPr>
            <p:ph type="title"/>
          </p:nvPr>
        </p:nvSpPr>
        <p:spPr>
          <a:xfrm>
            <a:off x="838200" y="13424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Important Take-Homes…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14"/>
          <p:cNvSpPr txBox="1"/>
          <p:nvPr>
            <p:ph idx="1" type="body"/>
          </p:nvPr>
        </p:nvSpPr>
        <p:spPr>
          <a:xfrm>
            <a:off x="838200" y="1272775"/>
            <a:ext cx="10515600" cy="51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4191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Viewing SEM in relationships should be considered a behavior that needs consent from both partners or they should agree not to view it – both people need to want to do it in order for it to be consensual.</a:t>
            </a:r>
            <a:endParaRPr sz="3000"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i="1" sz="3000"/>
          </a:p>
          <a:p>
            <a:pPr indent="-4191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SEM is not considered a negative by everyone but people should keep in mind that it is fantasy and not reality. Entertainment not instruction. All sexual behaviors should be consensual and respectful in real life. </a:t>
            </a:r>
            <a:r>
              <a:rPr lang="en-US" sz="3000"/>
              <a:t> </a:t>
            </a:r>
            <a:endParaRPr sz="3000"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4191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Showing sexually explicit media to minors (&lt;18) is illegal and could be considered abuse.</a:t>
            </a:r>
            <a:r>
              <a:rPr b="1" lang="en-US" sz="3000"/>
              <a:t>  </a:t>
            </a:r>
            <a:endParaRPr b="1" sz="3000"/>
          </a:p>
        </p:txBody>
      </p:sp>
      <p:pic>
        <p:nvPicPr>
          <p:cNvPr descr="AFY_LOGO.eps" id="231" name="Google Shape;23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FY_LOGO.eps" id="96" name="Google Shape;9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 " id="97" name="Google Shape;97;p1" title="Liquid-Plumr Commercial Double Impact &quot;Two Sexy Plumrs&quot;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35725" y="76200"/>
            <a:ext cx="8940800" cy="670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>
            <p:ph type="title"/>
          </p:nvPr>
        </p:nvSpPr>
        <p:spPr>
          <a:xfrm>
            <a:off x="838200" y="2208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Why Do We Try to Sell Burgers Using This…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5832" y="1515184"/>
            <a:ext cx="8996812" cy="48197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.eps" id="105" name="Google Shape;10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 txBox="1"/>
          <p:nvPr>
            <p:ph type="title"/>
          </p:nvPr>
        </p:nvSpPr>
        <p:spPr>
          <a:xfrm>
            <a:off x="838200" y="2208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…Rather than This?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Google Shape;112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17424" y="1471893"/>
            <a:ext cx="3722273" cy="482516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.eps" id="113" name="Google Shape;113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Sex Sells…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FY_LOGO.eps" id="120" name="Google Shape;12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ew! Dentyne Ice Commercial Pharmacy" id="121" name="Google Shape;121;p4" title="New Dentyne Ice Commercial Pharmacy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05350" y="365125"/>
            <a:ext cx="8382946" cy="629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/>
          <p:nvPr>
            <p:ph type="title"/>
          </p:nvPr>
        </p:nvSpPr>
        <p:spPr>
          <a:xfrm>
            <a:off x="838200" y="2525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What is the difference between this…</a:t>
            </a:r>
            <a:endParaRPr b="1"/>
          </a:p>
        </p:txBody>
      </p:sp>
      <p:pic>
        <p:nvPicPr>
          <p:cNvPr id="128" name="Google Shape;12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11103" y="1293884"/>
            <a:ext cx="3478288" cy="5223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5"/>
          <p:cNvPicPr preferRelativeResize="0"/>
          <p:nvPr/>
        </p:nvPicPr>
        <p:blipFill rotWithShape="1">
          <a:blip r:embed="rId4">
            <a:alphaModFix/>
          </a:blip>
          <a:srcRect b="0" l="13641" r="13641" t="0"/>
          <a:stretch/>
        </p:blipFill>
        <p:spPr>
          <a:xfrm>
            <a:off x="1964649" y="1293884"/>
            <a:ext cx="3289987" cy="5258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.eps" id="130" name="Google Shape;130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 txBox="1"/>
          <p:nvPr>
            <p:ph type="title"/>
          </p:nvPr>
        </p:nvSpPr>
        <p:spPr>
          <a:xfrm>
            <a:off x="838200" y="2525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...and this?</a:t>
            </a:r>
            <a:endParaRPr b="1"/>
          </a:p>
        </p:txBody>
      </p:sp>
      <p:pic>
        <p:nvPicPr>
          <p:cNvPr id="137" name="Google Shape;13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44579" y="1423596"/>
            <a:ext cx="3755858" cy="50078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playboyenterprises.com/wp-content/uploads/2014/02/FI-March-2014-Playboy-Magazine-Lingerie-Issue2.jpg" id="138" name="Google Shape;13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73220" y="1423595"/>
            <a:ext cx="3559342" cy="50078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.eps" id="139" name="Google Shape;139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"/>
          <p:cNvSpPr txBox="1"/>
          <p:nvPr>
            <p:ph type="title"/>
          </p:nvPr>
        </p:nvSpPr>
        <p:spPr>
          <a:xfrm>
            <a:off x="838200" y="2525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Between this…</a:t>
            </a:r>
            <a:endParaRPr b="1"/>
          </a:p>
        </p:txBody>
      </p:sp>
      <p:pic>
        <p:nvPicPr>
          <p:cNvPr id="146" name="Google Shape;146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78212" y="1148176"/>
            <a:ext cx="3926611" cy="539535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magxone.com/uploads/2012/12/Tyra-Banks-Cosmopolitan-Cover.jpg" id="147" name="Google Shape;14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4690" y="1176970"/>
            <a:ext cx="5078412" cy="539535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.eps" id="148" name="Google Shape;148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"/>
          <p:cNvSpPr txBox="1"/>
          <p:nvPr>
            <p:ph type="title"/>
          </p:nvPr>
        </p:nvSpPr>
        <p:spPr>
          <a:xfrm>
            <a:off x="838200" y="736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…and this?</a:t>
            </a:r>
            <a:endParaRPr b="1"/>
          </a:p>
        </p:txBody>
      </p:sp>
      <p:pic>
        <p:nvPicPr>
          <p:cNvPr id="155" name="Google Shape;15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8252" y="1211121"/>
            <a:ext cx="3929238" cy="5378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77502" y="1245968"/>
            <a:ext cx="3840320" cy="53437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.eps" id="157" name="Google Shape;157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12280" y="6001321"/>
            <a:ext cx="1532514" cy="6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2016-01-06T15:08:17Z</dcterms:created>
  <dc:creator>Elizabeth Schroeder</dc:creator>
</cp:coreProperties>
</file>